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tags/tag10.xml" ContentType="application/vnd.openxmlformats-officedocument.presentationml.tags+xml"/>
  <Override PartName="/ppt/notesSlides/notesSlide16.xml" ContentType="application/vnd.openxmlformats-officedocument.presentationml.notesSlide+xml"/>
  <Override PartName="/ppt/tags/tag11.xml" ContentType="application/vnd.openxmlformats-officedocument.presentationml.tags+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8.xml" ContentType="application/vnd.openxmlformats-officedocument.presentationml.tags+xml"/>
  <Override PartName="/ppt/notesSlides/notesSlide26.xml" ContentType="application/vnd.openxmlformats-officedocument.presentationml.notesSlide+xml"/>
  <Override PartName="/ppt/tags/tag19.xml" ContentType="application/vnd.openxmlformats-officedocument.presentationml.tags+xml"/>
  <Override PartName="/ppt/notesSlides/notesSlide27.xml" ContentType="application/vnd.openxmlformats-officedocument.presentationml.notesSlide+xml"/>
  <Override PartName="/ppt/tags/tag20.xml" ContentType="application/vnd.openxmlformats-officedocument.presentationml.tags+xml"/>
  <Override PartName="/ppt/notesSlides/notesSlide28.xml" ContentType="application/vnd.openxmlformats-officedocument.presentationml.notesSlide+xml"/>
  <Override PartName="/ppt/tags/tag21.xml" ContentType="application/vnd.openxmlformats-officedocument.presentationml.tags+xml"/>
  <Override PartName="/ppt/notesSlides/notesSlide29.xml" ContentType="application/vnd.openxmlformats-officedocument.presentationml.notesSlide+xml"/>
  <Override PartName="/ppt/tags/tag22.xml" ContentType="application/vnd.openxmlformats-officedocument.presentationml.tags+xml"/>
  <Override PartName="/ppt/notesSlides/notesSlide30.xml" ContentType="application/vnd.openxmlformats-officedocument.presentationml.notesSlide+xml"/>
  <Override PartName="/ppt/tags/tag23.xml" ContentType="application/vnd.openxmlformats-officedocument.presentationml.tags+xml"/>
  <Override PartName="/ppt/notesSlides/notesSlide31.xml" ContentType="application/vnd.openxmlformats-officedocument.presentationml.notesSlide+xml"/>
  <Override PartName="/ppt/tags/tag24.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25.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26.xml" ContentType="application/vnd.openxmlformats-officedocument.presentationml.tags+xml"/>
  <Override PartName="/ppt/notesSlides/notesSlide36.xml" ContentType="application/vnd.openxmlformats-officedocument.presentationml.notesSlide+xml"/>
  <Override PartName="/ppt/tags/tag27.xml" ContentType="application/vnd.openxmlformats-officedocument.presentationml.tags+xml"/>
  <Override PartName="/ppt/notesSlides/notesSlide37.xml" ContentType="application/vnd.openxmlformats-officedocument.presentationml.notesSlide+xml"/>
  <Override PartName="/ppt/tags/tag28.xml" ContentType="application/vnd.openxmlformats-officedocument.presentationml.tags+xml"/>
  <Override PartName="/ppt/notesSlides/notesSlide38.xml" ContentType="application/vnd.openxmlformats-officedocument.presentationml.notesSlide+xml"/>
  <Override PartName="/ppt/tags/tag29.xml" ContentType="application/vnd.openxmlformats-officedocument.presentationml.tags+xml"/>
  <Override PartName="/ppt/notesSlides/notesSlide39.xml" ContentType="application/vnd.openxmlformats-officedocument.presentationml.notesSlide+xml"/>
  <Override PartName="/ppt/tags/tag30.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31.xml" ContentType="application/vnd.openxmlformats-officedocument.presentationml.tags+xml"/>
  <Override PartName="/ppt/notesSlides/notesSlide42.xml" ContentType="application/vnd.openxmlformats-officedocument.presentationml.notesSlide+xml"/>
  <Override PartName="/ppt/tags/tag32.xml" ContentType="application/vnd.openxmlformats-officedocument.presentationml.tags+xml"/>
  <Override PartName="/ppt/notesSlides/notesSlide43.xml" ContentType="application/vnd.openxmlformats-officedocument.presentationml.notesSlide+xml"/>
  <Override PartName="/ppt/tags/tag33.xml" ContentType="application/vnd.openxmlformats-officedocument.presentationml.tags+xml"/>
  <Override PartName="/ppt/notesSlides/notesSlide44.xml" ContentType="application/vnd.openxmlformats-officedocument.presentationml.notesSlide+xml"/>
  <Override PartName="/ppt/tags/tag34.xml" ContentType="application/vnd.openxmlformats-officedocument.presentationml.tags+xml"/>
  <Override PartName="/ppt/notesSlides/notesSlide45.xml" ContentType="application/vnd.openxmlformats-officedocument.presentationml.notesSlide+xml"/>
  <Override PartName="/ppt/tags/tag35.xml" ContentType="application/vnd.openxmlformats-officedocument.presentationml.tags+xml"/>
  <Override PartName="/ppt/notesSlides/notesSlide46.xml" ContentType="application/vnd.openxmlformats-officedocument.presentationml.notesSlide+xml"/>
  <Override PartName="/ppt/tags/tag36.xml" ContentType="application/vnd.openxmlformats-officedocument.presentationml.tags+xml"/>
  <Override PartName="/ppt/notesSlides/notesSlide47.xml" ContentType="application/vnd.openxmlformats-officedocument.presentationml.notesSlide+xml"/>
  <Override PartName="/ppt/tags/tag37.xml" ContentType="application/vnd.openxmlformats-officedocument.presentationml.tags+xml"/>
  <Override PartName="/ppt/notesSlides/notesSlide48.xml" ContentType="application/vnd.openxmlformats-officedocument.presentationml.notesSlide+xml"/>
  <Override PartName="/ppt/tags/tag38.xml" ContentType="application/vnd.openxmlformats-officedocument.presentationml.tags+xml"/>
  <Override PartName="/ppt/notesSlides/notesSlide49.xml" ContentType="application/vnd.openxmlformats-officedocument.presentationml.notesSlide+xml"/>
  <Override PartName="/ppt/tags/tag39.xml" ContentType="application/vnd.openxmlformats-officedocument.presentationml.tags+xml"/>
  <Override PartName="/ppt/notesSlides/notesSlide50.xml" ContentType="application/vnd.openxmlformats-officedocument.presentationml.notesSlide+xml"/>
  <Override PartName="/ppt/tags/tag40.xml" ContentType="application/vnd.openxmlformats-officedocument.presentationml.tags+xml"/>
  <Override PartName="/ppt/notesSlides/notesSlide51.xml" ContentType="application/vnd.openxmlformats-officedocument.presentationml.notesSlide+xml"/>
  <Override PartName="/ppt/tags/tag41.xml" ContentType="application/vnd.openxmlformats-officedocument.presentationml.tags+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charts/chart3.xml" ContentType="application/vnd.openxmlformats-officedocument.drawingml.chart+xml"/>
  <Override PartName="/ppt/drawings/drawing2.xml" ContentType="application/vnd.openxmlformats-officedocument.drawingml.chartshapes+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handoutMasterIdLst>
    <p:handoutMasterId r:id="rId75"/>
  </p:handoutMasterIdLst>
  <p:sldIdLst>
    <p:sldId id="281" r:id="rId2"/>
    <p:sldId id="257" r:id="rId3"/>
    <p:sldId id="414" r:id="rId4"/>
    <p:sldId id="303" r:id="rId5"/>
    <p:sldId id="365" r:id="rId6"/>
    <p:sldId id="305" r:id="rId7"/>
    <p:sldId id="306" r:id="rId8"/>
    <p:sldId id="307" r:id="rId9"/>
    <p:sldId id="308" r:id="rId10"/>
    <p:sldId id="309" r:id="rId11"/>
    <p:sldId id="402" r:id="rId12"/>
    <p:sldId id="311" r:id="rId13"/>
    <p:sldId id="312" r:id="rId14"/>
    <p:sldId id="313" r:id="rId15"/>
    <p:sldId id="314" r:id="rId16"/>
    <p:sldId id="315" r:id="rId17"/>
    <p:sldId id="317" r:id="rId18"/>
    <p:sldId id="403" r:id="rId19"/>
    <p:sldId id="319" r:id="rId20"/>
    <p:sldId id="320" r:id="rId21"/>
    <p:sldId id="378" r:id="rId22"/>
    <p:sldId id="379" r:id="rId23"/>
    <p:sldId id="405" r:id="rId24"/>
    <p:sldId id="322" r:id="rId25"/>
    <p:sldId id="323" r:id="rId26"/>
    <p:sldId id="324" r:id="rId27"/>
    <p:sldId id="325" r:id="rId28"/>
    <p:sldId id="326" r:id="rId29"/>
    <p:sldId id="328" r:id="rId30"/>
    <p:sldId id="330" r:id="rId31"/>
    <p:sldId id="331" r:id="rId32"/>
    <p:sldId id="380" r:id="rId33"/>
    <p:sldId id="406" r:id="rId34"/>
    <p:sldId id="334" r:id="rId35"/>
    <p:sldId id="335" r:id="rId36"/>
    <p:sldId id="336" r:id="rId37"/>
    <p:sldId id="339" r:id="rId38"/>
    <p:sldId id="340" r:id="rId39"/>
    <p:sldId id="342" r:id="rId40"/>
    <p:sldId id="344" r:id="rId41"/>
    <p:sldId id="407" r:id="rId42"/>
    <p:sldId id="346" r:id="rId43"/>
    <p:sldId id="350" r:id="rId44"/>
    <p:sldId id="391" r:id="rId45"/>
    <p:sldId id="409" r:id="rId46"/>
    <p:sldId id="388" r:id="rId47"/>
    <p:sldId id="354" r:id="rId48"/>
    <p:sldId id="394" r:id="rId49"/>
    <p:sldId id="356" r:id="rId50"/>
    <p:sldId id="357" r:id="rId51"/>
    <p:sldId id="408" r:id="rId52"/>
    <p:sldId id="359" r:id="rId53"/>
    <p:sldId id="360" r:id="rId54"/>
    <p:sldId id="363" r:id="rId55"/>
    <p:sldId id="398" r:id="rId56"/>
    <p:sldId id="418" r:id="rId57"/>
    <p:sldId id="367" r:id="rId58"/>
    <p:sldId id="412" r:id="rId59"/>
    <p:sldId id="417" r:id="rId60"/>
    <p:sldId id="370" r:id="rId61"/>
    <p:sldId id="373" r:id="rId62"/>
    <p:sldId id="374" r:id="rId63"/>
    <p:sldId id="375" r:id="rId64"/>
    <p:sldId id="392" r:id="rId65"/>
    <p:sldId id="400" r:id="rId66"/>
    <p:sldId id="395" r:id="rId67"/>
    <p:sldId id="401" r:id="rId68"/>
    <p:sldId id="410" r:id="rId69"/>
    <p:sldId id="413" r:id="rId70"/>
    <p:sldId id="415" r:id="rId71"/>
    <p:sldId id="416" r:id="rId72"/>
    <p:sldId id="419"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33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45" autoAdjust="0"/>
    <p:restoredTop sz="95501" autoAdjust="0"/>
  </p:normalViewPr>
  <p:slideViewPr>
    <p:cSldViewPr>
      <p:cViewPr>
        <p:scale>
          <a:sx n="90" d="100"/>
          <a:sy n="90" d="100"/>
        </p:scale>
        <p:origin x="1314" y="66"/>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62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Jane\Desktop\&#27605;&#19994;\thesis\chapter%206\MRGP_CRcodes\testing%20result%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Jane\Desktop\&#27605;&#19994;\thesis\chapter%206\MRGP_CRcodes\testing%20result%201.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Jane\Desktop\&#27605;&#19994;\thesis\chapter%206\MRGP_CRcodes\TestResult.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Jane\Desktop\&#27605;&#19994;\thesis\chapter%206\MRGP_CRcodes\TestResult.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8266185476815395E-2"/>
          <c:y val="5.1400554097404488E-2"/>
          <c:w val="0.74391087885314788"/>
          <c:h val="0.79071741032370957"/>
        </c:manualLayout>
      </c:layout>
      <c:barChart>
        <c:barDir val="col"/>
        <c:grouping val="clustered"/>
        <c:varyColors val="0"/>
        <c:ser>
          <c:idx val="0"/>
          <c:order val="0"/>
          <c:tx>
            <c:strRef>
              <c:f>'y_new best'!$A$58</c:f>
              <c:strCache>
                <c:ptCount val="1"/>
                <c:pt idx="0">
                  <c:v>Error&lt;5.10%</c:v>
                </c:pt>
              </c:strCache>
            </c:strRef>
          </c:tx>
          <c:spPr>
            <a:pattFill prst="wdUpDiag">
              <a:fgClr>
                <a:schemeClr val="tx1"/>
              </a:fgClr>
              <a:bgClr>
                <a:schemeClr val="bg1"/>
              </a:bgClr>
            </a:pattFill>
            <a:ln>
              <a:solidFill>
                <a:schemeClr val="tx1"/>
              </a:solidFill>
            </a:ln>
          </c:spPr>
          <c:invertIfNegative val="0"/>
          <c:val>
            <c:numRef>
              <c:f>'y_new best'!$B$58:$D$58</c:f>
              <c:numCache>
                <c:formatCode>0_ </c:formatCode>
                <c:ptCount val="3"/>
                <c:pt idx="0">
                  <c:v>54</c:v>
                </c:pt>
                <c:pt idx="1">
                  <c:v>54</c:v>
                </c:pt>
                <c:pt idx="2">
                  <c:v>36</c:v>
                </c:pt>
              </c:numCache>
            </c:numRef>
          </c:val>
        </c:ser>
        <c:ser>
          <c:idx val="1"/>
          <c:order val="1"/>
          <c:tx>
            <c:strRef>
              <c:f>'y_new best'!$A$59</c:f>
              <c:strCache>
                <c:ptCount val="1"/>
                <c:pt idx="0">
                  <c:v>Error&gt;5.10%</c:v>
                </c:pt>
              </c:strCache>
            </c:strRef>
          </c:tx>
          <c:spPr>
            <a:pattFill prst="dashHorz">
              <a:fgClr>
                <a:schemeClr val="tx1"/>
              </a:fgClr>
              <a:bgClr>
                <a:schemeClr val="bg1"/>
              </a:bgClr>
            </a:pattFill>
            <a:ln>
              <a:solidFill>
                <a:schemeClr val="tx1"/>
              </a:solidFill>
            </a:ln>
          </c:spPr>
          <c:invertIfNegative val="0"/>
          <c:val>
            <c:numRef>
              <c:f>'y_new best'!$B$59:$D$59</c:f>
              <c:numCache>
                <c:formatCode>0_ </c:formatCode>
                <c:ptCount val="3"/>
                <c:pt idx="0">
                  <c:v>0</c:v>
                </c:pt>
                <c:pt idx="1">
                  <c:v>0</c:v>
                </c:pt>
                <c:pt idx="2">
                  <c:v>18</c:v>
                </c:pt>
              </c:numCache>
            </c:numRef>
          </c:val>
        </c:ser>
        <c:dLbls>
          <c:showLegendKey val="0"/>
          <c:showVal val="0"/>
          <c:showCatName val="0"/>
          <c:showSerName val="0"/>
          <c:showPercent val="0"/>
          <c:showBubbleSize val="0"/>
        </c:dLbls>
        <c:gapWidth val="150"/>
        <c:axId val="359483240"/>
        <c:axId val="359480496"/>
      </c:barChart>
      <c:catAx>
        <c:axId val="359483240"/>
        <c:scaling>
          <c:orientation val="minMax"/>
        </c:scaling>
        <c:delete val="0"/>
        <c:axPos val="b"/>
        <c:majorTickMark val="none"/>
        <c:minorTickMark val="none"/>
        <c:tickLblPos val="none"/>
        <c:spPr>
          <a:ln>
            <a:solidFill>
              <a:schemeClr val="tx1"/>
            </a:solidFill>
          </a:ln>
        </c:spPr>
        <c:crossAx val="359480496"/>
        <c:crosses val="autoZero"/>
        <c:auto val="1"/>
        <c:lblAlgn val="ctr"/>
        <c:lblOffset val="100"/>
        <c:noMultiLvlLbl val="0"/>
      </c:catAx>
      <c:valAx>
        <c:axId val="359480496"/>
        <c:scaling>
          <c:orientation val="minMax"/>
        </c:scaling>
        <c:delete val="0"/>
        <c:axPos val="l"/>
        <c:majorGridlines>
          <c:spPr>
            <a:ln>
              <a:noFill/>
            </a:ln>
          </c:spPr>
        </c:majorGridlines>
        <c:numFmt formatCode="0_ " sourceLinked="1"/>
        <c:majorTickMark val="in"/>
        <c:minorTickMark val="none"/>
        <c:tickLblPos val="nextTo"/>
        <c:spPr>
          <a:ln>
            <a:solidFill>
              <a:schemeClr val="tx1"/>
            </a:solidFill>
          </a:ln>
        </c:spPr>
        <c:txPr>
          <a:bodyPr/>
          <a:lstStyle/>
          <a:p>
            <a:pPr>
              <a:defRPr>
                <a:latin typeface="Times New Roman" pitchFamily="18" charset="0"/>
                <a:cs typeface="Times New Roman" pitchFamily="18" charset="0"/>
              </a:defRPr>
            </a:pPr>
            <a:endParaRPr lang="en-US"/>
          </a:p>
        </c:txPr>
        <c:crossAx val="359483240"/>
        <c:crosses val="autoZero"/>
        <c:crossBetween val="between"/>
      </c:valAx>
    </c:plotArea>
    <c:legend>
      <c:legendPos val="r"/>
      <c:layout>
        <c:manualLayout>
          <c:xMode val="edge"/>
          <c:yMode val="edge"/>
          <c:x val="0.72350699912510941"/>
          <c:y val="0.15294364246135903"/>
          <c:w val="0.25720908125920877"/>
          <c:h val="0.1941129581024594"/>
        </c:manualLayout>
      </c:layout>
      <c:overlay val="0"/>
      <c:txPr>
        <a:bodyPr/>
        <a:lstStyle/>
        <a:p>
          <a:pPr>
            <a:defRPr>
              <a:latin typeface="Times New Roman" pitchFamily="18" charset="0"/>
              <a:cs typeface="Times New Roman" pitchFamily="18" charset="0"/>
            </a:defRPr>
          </a:pPr>
          <a:endParaRPr lang="en-US"/>
        </a:p>
      </c:txPr>
    </c:legend>
    <c:plotVisOnly val="1"/>
    <c:dispBlanksAs val="gap"/>
    <c:showDLblsOverMax val="0"/>
  </c:chart>
  <c:spPr>
    <a:ln>
      <a:noFill/>
    </a:ln>
  </c:spPr>
  <c:txPr>
    <a:bodyPr/>
    <a:lstStyle/>
    <a:p>
      <a:pPr>
        <a:defRPr sz="900"/>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7076944329327249E-2"/>
          <c:y val="8.442376521116679E-2"/>
          <c:w val="0.85779441189595362"/>
          <c:h val="0.78693731465385008"/>
        </c:manualLayout>
      </c:layout>
      <c:barChart>
        <c:barDir val="col"/>
        <c:grouping val="clustered"/>
        <c:varyColors val="0"/>
        <c:ser>
          <c:idx val="0"/>
          <c:order val="0"/>
          <c:spPr>
            <a:solidFill>
              <a:schemeClr val="tx1">
                <a:lumMod val="50000"/>
                <a:lumOff val="50000"/>
              </a:schemeClr>
            </a:solidFill>
          </c:spPr>
          <c:invertIfNegative val="0"/>
          <c:cat>
            <c:strRef>
              <c:f>'y_new best'!$G$58:$G$61</c:f>
              <c:strCache>
                <c:ptCount val="4"/>
                <c:pt idx="0">
                  <c:v>All &lt; 5.1%</c:v>
                </c:pt>
                <c:pt idx="1">
                  <c:v>One &gt; 5.1%</c:v>
                </c:pt>
                <c:pt idx="2">
                  <c:v>Two &gt; 5.1%</c:v>
                </c:pt>
                <c:pt idx="3">
                  <c:v>Three &gt; 5.1%</c:v>
                </c:pt>
              </c:strCache>
            </c:strRef>
          </c:cat>
          <c:val>
            <c:numRef>
              <c:f>'y_new best'!$H$58:$H$61</c:f>
              <c:numCache>
                <c:formatCode>0_ </c:formatCode>
                <c:ptCount val="4"/>
                <c:pt idx="0">
                  <c:v>36</c:v>
                </c:pt>
                <c:pt idx="1">
                  <c:v>18</c:v>
                </c:pt>
                <c:pt idx="2">
                  <c:v>0</c:v>
                </c:pt>
                <c:pt idx="3">
                  <c:v>0</c:v>
                </c:pt>
              </c:numCache>
            </c:numRef>
          </c:val>
        </c:ser>
        <c:dLbls>
          <c:showLegendKey val="0"/>
          <c:showVal val="0"/>
          <c:showCatName val="0"/>
          <c:showSerName val="0"/>
          <c:showPercent val="0"/>
          <c:showBubbleSize val="0"/>
        </c:dLbls>
        <c:gapWidth val="150"/>
        <c:axId val="359484416"/>
        <c:axId val="359478536"/>
      </c:barChart>
      <c:catAx>
        <c:axId val="359484416"/>
        <c:scaling>
          <c:orientation val="minMax"/>
        </c:scaling>
        <c:delete val="0"/>
        <c:axPos val="b"/>
        <c:numFmt formatCode="General" sourceLinked="0"/>
        <c:majorTickMark val="none"/>
        <c:minorTickMark val="in"/>
        <c:tickLblPos val="nextTo"/>
        <c:txPr>
          <a:bodyPr/>
          <a:lstStyle/>
          <a:p>
            <a:pPr>
              <a:defRPr sz="900">
                <a:latin typeface="Times New Roman" pitchFamily="18" charset="0"/>
                <a:cs typeface="Times New Roman" pitchFamily="18" charset="0"/>
              </a:defRPr>
            </a:pPr>
            <a:endParaRPr lang="en-US"/>
          </a:p>
        </c:txPr>
        <c:crossAx val="359478536"/>
        <c:crosses val="autoZero"/>
        <c:auto val="1"/>
        <c:lblAlgn val="ctr"/>
        <c:lblOffset val="100"/>
        <c:noMultiLvlLbl val="0"/>
      </c:catAx>
      <c:valAx>
        <c:axId val="359478536"/>
        <c:scaling>
          <c:orientation val="minMax"/>
        </c:scaling>
        <c:delete val="0"/>
        <c:axPos val="l"/>
        <c:majorGridlines>
          <c:spPr>
            <a:ln>
              <a:noFill/>
            </a:ln>
          </c:spPr>
        </c:majorGridlines>
        <c:numFmt formatCode="0_ " sourceLinked="1"/>
        <c:majorTickMark val="in"/>
        <c:minorTickMark val="none"/>
        <c:tickLblPos val="nextTo"/>
        <c:spPr>
          <a:ln>
            <a:solidFill>
              <a:schemeClr val="tx1"/>
            </a:solidFill>
          </a:ln>
        </c:spPr>
        <c:txPr>
          <a:bodyPr/>
          <a:lstStyle/>
          <a:p>
            <a:pPr>
              <a:defRPr sz="900">
                <a:latin typeface="Times New Roman" pitchFamily="18" charset="0"/>
                <a:cs typeface="Times New Roman" pitchFamily="18" charset="0"/>
              </a:defRPr>
            </a:pPr>
            <a:endParaRPr lang="en-US"/>
          </a:p>
        </c:txPr>
        <c:crossAx val="359484416"/>
        <c:crosses val="autoZero"/>
        <c:crossBetween val="between"/>
      </c:valAx>
    </c:plotArea>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49518810148731E-2"/>
          <c:y val="5.6483952279687652E-2"/>
          <c:w val="0.81519213324140949"/>
          <c:h val="0.82730083009696775"/>
        </c:manualLayout>
      </c:layout>
      <c:barChart>
        <c:barDir val="col"/>
        <c:grouping val="clustered"/>
        <c:varyColors val="0"/>
        <c:ser>
          <c:idx val="0"/>
          <c:order val="0"/>
          <c:tx>
            <c:strRef>
              <c:f>yexp4plot!$P$114</c:f>
              <c:strCache>
                <c:ptCount val="1"/>
                <c:pt idx="0">
                  <c:v>Error&lt;5.10%</c:v>
                </c:pt>
              </c:strCache>
            </c:strRef>
          </c:tx>
          <c:spPr>
            <a:pattFill prst="wdUpDiag">
              <a:fgClr>
                <a:schemeClr val="tx1"/>
              </a:fgClr>
              <a:bgClr>
                <a:schemeClr val="bg1"/>
              </a:bgClr>
            </a:pattFill>
            <a:ln>
              <a:solidFill>
                <a:schemeClr val="tx1"/>
              </a:solidFill>
            </a:ln>
          </c:spPr>
          <c:invertIfNegative val="0"/>
          <c:val>
            <c:numRef>
              <c:f>yexp4plot!$Q$114:$S$114</c:f>
              <c:numCache>
                <c:formatCode>0_ </c:formatCode>
                <c:ptCount val="3"/>
                <c:pt idx="0">
                  <c:v>104</c:v>
                </c:pt>
                <c:pt idx="1">
                  <c:v>108</c:v>
                </c:pt>
                <c:pt idx="2">
                  <c:v>89</c:v>
                </c:pt>
              </c:numCache>
            </c:numRef>
          </c:val>
        </c:ser>
        <c:ser>
          <c:idx val="1"/>
          <c:order val="1"/>
          <c:tx>
            <c:strRef>
              <c:f>yexp4plot!$P$115</c:f>
              <c:strCache>
                <c:ptCount val="1"/>
                <c:pt idx="0">
                  <c:v>Error&gt;5.10%</c:v>
                </c:pt>
              </c:strCache>
            </c:strRef>
          </c:tx>
          <c:spPr>
            <a:pattFill prst="pct10">
              <a:fgClr>
                <a:schemeClr val="tx1"/>
              </a:fgClr>
              <a:bgClr>
                <a:schemeClr val="bg1"/>
              </a:bgClr>
            </a:pattFill>
            <a:ln>
              <a:solidFill>
                <a:schemeClr val="tx1"/>
              </a:solidFill>
            </a:ln>
          </c:spPr>
          <c:invertIfNegative val="0"/>
          <c:val>
            <c:numRef>
              <c:f>yexp4plot!$Q$115:$S$115</c:f>
              <c:numCache>
                <c:formatCode>0_ </c:formatCode>
                <c:ptCount val="3"/>
                <c:pt idx="0">
                  <c:v>7</c:v>
                </c:pt>
                <c:pt idx="1">
                  <c:v>3</c:v>
                </c:pt>
                <c:pt idx="2">
                  <c:v>22</c:v>
                </c:pt>
              </c:numCache>
            </c:numRef>
          </c:val>
        </c:ser>
        <c:dLbls>
          <c:showLegendKey val="0"/>
          <c:showVal val="0"/>
          <c:showCatName val="0"/>
          <c:showSerName val="0"/>
          <c:showPercent val="0"/>
          <c:showBubbleSize val="0"/>
        </c:dLbls>
        <c:gapWidth val="150"/>
        <c:axId val="359482848"/>
        <c:axId val="359483632"/>
      </c:barChart>
      <c:catAx>
        <c:axId val="359482848"/>
        <c:scaling>
          <c:orientation val="minMax"/>
        </c:scaling>
        <c:delete val="0"/>
        <c:axPos val="b"/>
        <c:majorTickMark val="none"/>
        <c:minorTickMark val="none"/>
        <c:tickLblPos val="none"/>
        <c:spPr>
          <a:ln>
            <a:solidFill>
              <a:schemeClr val="tx1"/>
            </a:solidFill>
          </a:ln>
        </c:spPr>
        <c:crossAx val="359483632"/>
        <c:crosses val="autoZero"/>
        <c:auto val="1"/>
        <c:lblAlgn val="ctr"/>
        <c:lblOffset val="100"/>
        <c:noMultiLvlLbl val="0"/>
      </c:catAx>
      <c:valAx>
        <c:axId val="359483632"/>
        <c:scaling>
          <c:orientation val="minMax"/>
        </c:scaling>
        <c:delete val="0"/>
        <c:axPos val="l"/>
        <c:majorGridlines>
          <c:spPr>
            <a:ln>
              <a:noFill/>
            </a:ln>
          </c:spPr>
        </c:majorGridlines>
        <c:numFmt formatCode="0_ " sourceLinked="1"/>
        <c:majorTickMark val="in"/>
        <c:minorTickMark val="none"/>
        <c:tickLblPos val="nextTo"/>
        <c:spPr>
          <a:ln>
            <a:solidFill>
              <a:schemeClr val="tx1"/>
            </a:solidFill>
          </a:ln>
        </c:spPr>
        <c:txPr>
          <a:bodyPr/>
          <a:lstStyle/>
          <a:p>
            <a:pPr>
              <a:defRPr sz="900">
                <a:latin typeface="Times New Roman" pitchFamily="18" charset="0"/>
                <a:cs typeface="Times New Roman" pitchFamily="18" charset="0"/>
              </a:defRPr>
            </a:pPr>
            <a:endParaRPr lang="en-US"/>
          </a:p>
        </c:txPr>
        <c:crossAx val="359482848"/>
        <c:crosses val="autoZero"/>
        <c:crossBetween val="between"/>
      </c:valAx>
    </c:plotArea>
    <c:legend>
      <c:legendPos val="r"/>
      <c:layout>
        <c:manualLayout>
          <c:xMode val="edge"/>
          <c:yMode val="edge"/>
          <c:x val="0.72207457938725406"/>
          <c:y val="6.9060586176727903E-2"/>
          <c:w val="0.23486414067693234"/>
          <c:h val="0.16743438320209975"/>
        </c:manualLayout>
      </c:layout>
      <c:overlay val="0"/>
      <c:txPr>
        <a:bodyPr/>
        <a:lstStyle/>
        <a:p>
          <a:pPr>
            <a:defRPr sz="900">
              <a:latin typeface="Times New Roman" pitchFamily="18" charset="0"/>
              <a:cs typeface="Times New Roman" pitchFamily="18" charset="0"/>
            </a:defRPr>
          </a:pPr>
          <a:endParaRPr lang="en-US"/>
        </a:p>
      </c:txPr>
    </c:legend>
    <c:plotVisOnly val="1"/>
    <c:dispBlanksAs val="gap"/>
    <c:showDLblsOverMax val="0"/>
  </c:chart>
  <c:spPr>
    <a:ln>
      <a:noFill/>
    </a:ln>
  </c:sp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solidFill>
              <a:schemeClr val="tx1">
                <a:lumMod val="50000"/>
                <a:lumOff val="50000"/>
              </a:schemeClr>
            </a:solidFill>
          </c:spPr>
          <c:invertIfNegative val="0"/>
          <c:cat>
            <c:strRef>
              <c:f>yexp4plot!$V$114:$V$117</c:f>
              <c:strCache>
                <c:ptCount val="4"/>
                <c:pt idx="0">
                  <c:v>All &lt; 5.1%</c:v>
                </c:pt>
                <c:pt idx="1">
                  <c:v>One &gt; 5.1%</c:v>
                </c:pt>
                <c:pt idx="2">
                  <c:v>Two &gt; 5.1%</c:v>
                </c:pt>
                <c:pt idx="3">
                  <c:v>Three &gt; 5.1%</c:v>
                </c:pt>
              </c:strCache>
            </c:strRef>
          </c:cat>
          <c:val>
            <c:numRef>
              <c:f>yexp4plot!$W$114:$W$117</c:f>
              <c:numCache>
                <c:formatCode>0_ </c:formatCode>
                <c:ptCount val="4"/>
                <c:pt idx="0">
                  <c:v>86</c:v>
                </c:pt>
                <c:pt idx="1">
                  <c:v>21</c:v>
                </c:pt>
                <c:pt idx="2">
                  <c:v>1</c:v>
                </c:pt>
                <c:pt idx="3">
                  <c:v>3</c:v>
                </c:pt>
              </c:numCache>
            </c:numRef>
          </c:val>
        </c:ser>
        <c:dLbls>
          <c:showLegendKey val="0"/>
          <c:showVal val="0"/>
          <c:showCatName val="0"/>
          <c:showSerName val="0"/>
          <c:showPercent val="0"/>
          <c:showBubbleSize val="0"/>
        </c:dLbls>
        <c:gapWidth val="150"/>
        <c:axId val="359478928"/>
        <c:axId val="359481672"/>
      </c:barChart>
      <c:catAx>
        <c:axId val="359478928"/>
        <c:scaling>
          <c:orientation val="minMax"/>
        </c:scaling>
        <c:delete val="0"/>
        <c:axPos val="b"/>
        <c:numFmt formatCode="General" sourceLinked="0"/>
        <c:majorTickMark val="none"/>
        <c:minorTickMark val="none"/>
        <c:tickLblPos val="nextTo"/>
        <c:spPr>
          <a:ln>
            <a:solidFill>
              <a:schemeClr val="tx1"/>
            </a:solidFill>
          </a:ln>
        </c:spPr>
        <c:txPr>
          <a:bodyPr/>
          <a:lstStyle/>
          <a:p>
            <a:pPr>
              <a:defRPr sz="900">
                <a:latin typeface="Times New Roman" pitchFamily="18" charset="0"/>
                <a:cs typeface="Times New Roman" pitchFamily="18" charset="0"/>
              </a:defRPr>
            </a:pPr>
            <a:endParaRPr lang="en-US"/>
          </a:p>
        </c:txPr>
        <c:crossAx val="359481672"/>
        <c:crosses val="autoZero"/>
        <c:auto val="1"/>
        <c:lblAlgn val="ctr"/>
        <c:lblOffset val="100"/>
        <c:noMultiLvlLbl val="0"/>
      </c:catAx>
      <c:valAx>
        <c:axId val="359481672"/>
        <c:scaling>
          <c:orientation val="minMax"/>
        </c:scaling>
        <c:delete val="0"/>
        <c:axPos val="l"/>
        <c:majorGridlines>
          <c:spPr>
            <a:ln>
              <a:noFill/>
            </a:ln>
          </c:spPr>
        </c:majorGridlines>
        <c:numFmt formatCode="0_ " sourceLinked="1"/>
        <c:majorTickMark val="in"/>
        <c:minorTickMark val="none"/>
        <c:tickLblPos val="nextTo"/>
        <c:spPr>
          <a:ln>
            <a:solidFill>
              <a:schemeClr val="tx1"/>
            </a:solidFill>
          </a:ln>
        </c:spPr>
        <c:txPr>
          <a:bodyPr/>
          <a:lstStyle/>
          <a:p>
            <a:pPr>
              <a:defRPr sz="900">
                <a:latin typeface="Times New Roman" pitchFamily="18" charset="0"/>
                <a:cs typeface="Times New Roman" pitchFamily="18" charset="0"/>
              </a:defRPr>
            </a:pPr>
            <a:endParaRPr lang="en-US"/>
          </a:p>
        </c:txPr>
        <c:crossAx val="359478928"/>
        <c:crosses val="autoZero"/>
        <c:crossBetween val="between"/>
      </c:valAx>
      <c:spPr>
        <a:ln>
          <a:noFill/>
        </a:ln>
      </c:spPr>
    </c:plotArea>
    <c:plotVisOnly val="1"/>
    <c:dispBlanksAs val="gap"/>
    <c:showDLblsOverMax val="0"/>
  </c:chart>
  <c:spPr>
    <a:ln>
      <a:noFill/>
    </a:ln>
  </c:spPr>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5" Type="http://schemas.openxmlformats.org/officeDocument/2006/relationships/image" Target="../media/image94.wmf"/><Relationship Id="rId4" Type="http://schemas.openxmlformats.org/officeDocument/2006/relationships/image" Target="../media/image9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6.wmf"/></Relationships>
</file>

<file path=ppt/drawings/drawing1.xml><?xml version="1.0" encoding="utf-8"?>
<c:userShapes xmlns:c="http://schemas.openxmlformats.org/drawingml/2006/chart">
  <cdr:relSizeAnchor xmlns:cdr="http://schemas.openxmlformats.org/drawingml/2006/chartDrawing">
    <cdr:from>
      <cdr:x>0.09865</cdr:x>
      <cdr:y>0.84838</cdr:y>
    </cdr:from>
    <cdr:to>
      <cdr:x>0.27364</cdr:x>
      <cdr:y>0.94598</cdr:y>
    </cdr:to>
    <cdr:sp macro="" textlink="">
      <cdr:nvSpPr>
        <cdr:cNvPr id="2" name="TextBox 1"/>
        <cdr:cNvSpPr txBox="1"/>
      </cdr:nvSpPr>
      <cdr:spPr>
        <a:xfrm xmlns:a="http://schemas.openxmlformats.org/drawingml/2006/main">
          <a:off x="311334" y="1745457"/>
          <a:ext cx="552266" cy="20080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900">
              <a:latin typeface="Times New Roman" pitchFamily="18" charset="0"/>
              <a:cs typeface="Times New Roman" pitchFamily="18" charset="0"/>
            </a:rPr>
            <a:t>Torque</a:t>
          </a:r>
          <a:endParaRPr lang="zh-CN" altLang="en-US" sz="900">
            <a:latin typeface="Times New Roman" pitchFamily="18" charset="0"/>
            <a:cs typeface="Times New Roman" pitchFamily="18" charset="0"/>
          </a:endParaRPr>
        </a:p>
      </cdr:txBody>
    </cdr:sp>
  </cdr:relSizeAnchor>
  <cdr:relSizeAnchor xmlns:cdr="http://schemas.openxmlformats.org/drawingml/2006/chartDrawing">
    <cdr:from>
      <cdr:x>0.33911</cdr:x>
      <cdr:y>0.85125</cdr:y>
    </cdr:from>
    <cdr:to>
      <cdr:x>0.49899</cdr:x>
      <cdr:y>0.94885</cdr:y>
    </cdr:to>
    <cdr:sp macro="" textlink="">
      <cdr:nvSpPr>
        <cdr:cNvPr id="3" name="TextBox 1"/>
        <cdr:cNvSpPr txBox="1"/>
      </cdr:nvSpPr>
      <cdr:spPr>
        <a:xfrm xmlns:a="http://schemas.openxmlformats.org/drawingml/2006/main">
          <a:off x="1070214" y="1751362"/>
          <a:ext cx="504586" cy="20080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900" dirty="0">
              <a:latin typeface="Times New Roman" pitchFamily="18" charset="0"/>
              <a:cs typeface="Times New Roman" pitchFamily="18" charset="0"/>
            </a:rPr>
            <a:t>Power</a:t>
          </a:r>
          <a:endParaRPr lang="zh-CN" altLang="en-US" sz="900" dirty="0">
            <a:latin typeface="Times New Roman" pitchFamily="18" charset="0"/>
            <a:cs typeface="Times New Roman" pitchFamily="18" charset="0"/>
          </a:endParaRPr>
        </a:p>
      </cdr:txBody>
    </cdr:sp>
  </cdr:relSizeAnchor>
  <cdr:relSizeAnchor xmlns:cdr="http://schemas.openxmlformats.org/drawingml/2006/chartDrawing">
    <cdr:from>
      <cdr:x>0.62975</cdr:x>
      <cdr:y>0.85154</cdr:y>
    </cdr:from>
    <cdr:to>
      <cdr:x>0.79477</cdr:x>
      <cdr:y>0.94914</cdr:y>
    </cdr:to>
    <cdr:sp macro="" textlink="">
      <cdr:nvSpPr>
        <cdr:cNvPr id="4" name="TextBox 1"/>
        <cdr:cNvSpPr txBox="1"/>
      </cdr:nvSpPr>
      <cdr:spPr>
        <a:xfrm xmlns:a="http://schemas.openxmlformats.org/drawingml/2006/main">
          <a:off x="1987460" y="1751958"/>
          <a:ext cx="520790" cy="20080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900">
              <a:latin typeface="Times New Roman" pitchFamily="18" charset="0"/>
              <a:cs typeface="Times New Roman" pitchFamily="18" charset="0"/>
            </a:rPr>
            <a:t>BSFC</a:t>
          </a:r>
          <a:endParaRPr lang="zh-CN" altLang="en-US" sz="900">
            <a:latin typeface="Times New Roman" pitchFamily="18" charset="0"/>
            <a:cs typeface="Times New Roman" pitchFamily="18"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0.14821</cdr:x>
      <cdr:y>0.89953</cdr:y>
    </cdr:from>
    <cdr:to>
      <cdr:x>0.32822</cdr:x>
      <cdr:y>0.99713</cdr:y>
    </cdr:to>
    <cdr:sp macro="" textlink="">
      <cdr:nvSpPr>
        <cdr:cNvPr id="2" name="TextBox 1"/>
        <cdr:cNvSpPr txBox="1"/>
      </cdr:nvSpPr>
      <cdr:spPr>
        <a:xfrm xmlns:a="http://schemas.openxmlformats.org/drawingml/2006/main">
          <a:off x="540685" y="2467591"/>
          <a:ext cx="656690" cy="26773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900">
              <a:latin typeface="Times New Roman" pitchFamily="18" charset="0"/>
              <a:cs typeface="Times New Roman" pitchFamily="18" charset="0"/>
            </a:rPr>
            <a:t>Torque</a:t>
          </a:r>
          <a:endParaRPr lang="zh-CN" altLang="en-US" sz="900">
            <a:latin typeface="Times New Roman" pitchFamily="18" charset="0"/>
            <a:cs typeface="Times New Roman" pitchFamily="18" charset="0"/>
          </a:endParaRPr>
        </a:p>
      </cdr:txBody>
    </cdr:sp>
  </cdr:relSizeAnchor>
  <cdr:relSizeAnchor xmlns:cdr="http://schemas.openxmlformats.org/drawingml/2006/chartDrawing">
    <cdr:from>
      <cdr:x>0.42823</cdr:x>
      <cdr:y>0.9024</cdr:y>
    </cdr:from>
    <cdr:to>
      <cdr:x>0.5816</cdr:x>
      <cdr:y>1</cdr:y>
    </cdr:to>
    <cdr:sp macro="" textlink="">
      <cdr:nvSpPr>
        <cdr:cNvPr id="3" name="TextBox 1"/>
        <cdr:cNvSpPr txBox="1"/>
      </cdr:nvSpPr>
      <cdr:spPr>
        <a:xfrm xmlns:a="http://schemas.openxmlformats.org/drawingml/2006/main">
          <a:off x="1562219" y="2475464"/>
          <a:ext cx="559506" cy="26773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900">
              <a:latin typeface="Times New Roman" pitchFamily="18" charset="0"/>
              <a:cs typeface="Times New Roman" pitchFamily="18" charset="0"/>
            </a:rPr>
            <a:t>Power</a:t>
          </a:r>
          <a:endParaRPr lang="zh-CN" altLang="en-US" sz="900">
            <a:latin typeface="Times New Roman" pitchFamily="18" charset="0"/>
            <a:cs typeface="Times New Roman" pitchFamily="18" charset="0"/>
          </a:endParaRPr>
        </a:p>
      </cdr:txBody>
    </cdr:sp>
  </cdr:relSizeAnchor>
  <cdr:relSizeAnchor xmlns:cdr="http://schemas.openxmlformats.org/drawingml/2006/chartDrawing">
    <cdr:from>
      <cdr:x>0.71446</cdr:x>
      <cdr:y>0.89921</cdr:y>
    </cdr:from>
    <cdr:to>
      <cdr:x>0.86782</cdr:x>
      <cdr:y>0.99681</cdr:y>
    </cdr:to>
    <cdr:sp macro="" textlink="">
      <cdr:nvSpPr>
        <cdr:cNvPr id="4" name="TextBox 1"/>
        <cdr:cNvSpPr txBox="1"/>
      </cdr:nvSpPr>
      <cdr:spPr>
        <a:xfrm xmlns:a="http://schemas.openxmlformats.org/drawingml/2006/main">
          <a:off x="2606408" y="2466713"/>
          <a:ext cx="559469" cy="26773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900">
              <a:latin typeface="Times New Roman" pitchFamily="18" charset="0"/>
              <a:cs typeface="Times New Roman" pitchFamily="18" charset="0"/>
            </a:rPr>
            <a:t>BSFC</a:t>
          </a:r>
          <a:endParaRPr lang="zh-CN" altLang="en-US" sz="900">
            <a:latin typeface="Times New Roman" pitchFamily="18" charset="0"/>
            <a:cs typeface="Times New Roman" pitchFamily="18" charset="0"/>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6FDE7A-209C-49A7-B5F0-AAFD8EF324C8}" type="datetimeFigureOut">
              <a:rPr lang="en-US" smtClean="0"/>
              <a:t>7/21/2015</a:t>
            </a:fld>
            <a:endParaRPr 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A0DF50-EE92-4B74-A141-B0F351C3E5FB}" type="slidenum">
              <a:rPr lang="en-US" smtClean="0"/>
              <a:t>‹#›</a:t>
            </a:fld>
            <a:endParaRPr lang="en-US"/>
          </a:p>
        </p:txBody>
      </p:sp>
    </p:spTree>
    <p:extLst>
      <p:ext uri="{BB962C8B-B14F-4D97-AF65-F5344CB8AC3E}">
        <p14:creationId xmlns:p14="http://schemas.microsoft.com/office/powerpoint/2010/main" val="37919052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99BAD1-D465-444B-9DFC-662CCC5872E2}" type="datetimeFigureOut">
              <a:rPr lang="zh-CN" altLang="en-US" smtClean="0"/>
              <a:t>2015/7/21</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28439E-9520-4026-A308-89DB2C4AB4A9}" type="slidenum">
              <a:rPr lang="zh-CN" altLang="en-US" smtClean="0"/>
              <a:t>‹#›</a:t>
            </a:fld>
            <a:endParaRPr lang="zh-CN" altLang="en-US"/>
          </a:p>
        </p:txBody>
      </p:sp>
    </p:spTree>
    <p:extLst>
      <p:ext uri="{BB962C8B-B14F-4D97-AF65-F5344CB8AC3E}">
        <p14:creationId xmlns:p14="http://schemas.microsoft.com/office/powerpoint/2010/main" val="1137220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Thank you Professor Li, Good afternoon everyone. Before I start, I would like to thank all committee members and all other audients to come to my defense. </a:t>
            </a:r>
          </a:p>
          <a:p>
            <a:r>
              <a:rPr lang="en-US" altLang="zh-CN" dirty="0" smtClean="0"/>
              <a:t>The </a:t>
            </a:r>
            <a:r>
              <a:rPr lang="en-US" altLang="zh-CN" b="1" dirty="0" smtClean="0"/>
              <a:t>topic of my dissertation </a:t>
            </a:r>
            <a:r>
              <a:rPr lang="en-US" altLang="zh-CN" dirty="0" smtClean="0"/>
              <a:t>is</a:t>
            </a:r>
          </a:p>
          <a:p>
            <a:endParaRPr lang="zh-CN" altLang="en-US" dirty="0"/>
          </a:p>
        </p:txBody>
      </p:sp>
      <p:sp>
        <p:nvSpPr>
          <p:cNvPr id="4" name="灯片编号占位符 3"/>
          <p:cNvSpPr>
            <a:spLocks noGrp="1"/>
          </p:cNvSpPr>
          <p:nvPr>
            <p:ph type="sldNum" sz="quarter" idx="10"/>
          </p:nvPr>
        </p:nvSpPr>
        <p:spPr/>
        <p:txBody>
          <a:bodyPr/>
          <a:lstStyle/>
          <a:p>
            <a:fld id="{4728439E-9520-4026-A308-89DB2C4AB4A9}" type="slidenum">
              <a:rPr lang="zh-CN" altLang="en-US" smtClean="0"/>
              <a:t>1</a:t>
            </a:fld>
            <a:endParaRPr lang="zh-CN" altLang="en-US"/>
          </a:p>
        </p:txBody>
      </p:sp>
    </p:spTree>
    <p:extLst>
      <p:ext uri="{BB962C8B-B14F-4D97-AF65-F5344CB8AC3E}">
        <p14:creationId xmlns:p14="http://schemas.microsoft.com/office/powerpoint/2010/main" val="3717409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a:t>
            </a:r>
            <a:r>
              <a:rPr lang="en-US" baseline="0" dirty="0" smtClean="0"/>
              <a:t> the research thrusts:</a:t>
            </a:r>
          </a:p>
          <a:p>
            <a:r>
              <a:rPr lang="en-US" baseline="0" dirty="0" smtClean="0"/>
              <a:t>First we propose SQP for RO, and to improve the computational efficiency further, we develop a single-looped RO algorithm in research thrust 2. Then for MDO problems, we propose sequential MOO and MDO approaches. Finally in research thrust 4, case studies for the entire research work are presented.</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10</a:t>
            </a:fld>
            <a:endParaRPr lang="zh-CN" altLang="en-US"/>
          </a:p>
        </p:txBody>
      </p:sp>
    </p:spTree>
    <p:extLst>
      <p:ext uri="{BB962C8B-B14F-4D97-AF65-F5344CB8AC3E}">
        <p14:creationId xmlns:p14="http://schemas.microsoft.com/office/powerpoint/2010/main" val="2006120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a:t>
            </a:r>
            <a:r>
              <a:rPr lang="en-US" baseline="0" dirty="0" smtClean="0"/>
              <a:t> come to the discussion of research thrust 1.</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11</a:t>
            </a:fld>
            <a:endParaRPr lang="zh-CN" altLang="en-US"/>
          </a:p>
        </p:txBody>
      </p:sp>
    </p:spTree>
    <p:extLst>
      <p:ext uri="{BB962C8B-B14F-4D97-AF65-F5344CB8AC3E}">
        <p14:creationId xmlns:p14="http://schemas.microsoft.com/office/powerpoint/2010/main" val="2006120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motivation is</a:t>
            </a:r>
            <a:r>
              <a:rPr lang="en-US" altLang="zh-CN" baseline="0" dirty="0" smtClean="0"/>
              <a:t> that, as mentioned previously, uncertainty…</a:t>
            </a:r>
          </a:p>
          <a:p>
            <a:endParaRPr lang="en-US" altLang="zh-CN" baseline="0" dirty="0" smtClean="0"/>
          </a:p>
          <a:p>
            <a:r>
              <a:rPr lang="en-US" altLang="zh-CN" baseline="0" dirty="0" smtClean="0"/>
              <a:t>SQP is an efficient solver, which will be introduced later.</a:t>
            </a:r>
            <a:endParaRPr lang="zh-CN" altLang="en-US" dirty="0"/>
          </a:p>
        </p:txBody>
      </p:sp>
      <p:sp>
        <p:nvSpPr>
          <p:cNvPr id="4" name="灯片编号占位符 3"/>
          <p:cNvSpPr>
            <a:spLocks noGrp="1"/>
          </p:cNvSpPr>
          <p:nvPr>
            <p:ph type="sldNum" sz="quarter" idx="10"/>
          </p:nvPr>
        </p:nvSpPr>
        <p:spPr/>
        <p:txBody>
          <a:bodyPr/>
          <a:lstStyle/>
          <a:p>
            <a:fld id="{4728439E-9520-4026-A308-89DB2C4AB4A9}" type="slidenum">
              <a:rPr lang="zh-CN" altLang="en-US" smtClean="0"/>
              <a:t>12</a:t>
            </a:fld>
            <a:endParaRPr lang="zh-CN" altLang="en-US"/>
          </a:p>
        </p:txBody>
      </p:sp>
    </p:spTree>
    <p:extLst>
      <p:ext uri="{BB962C8B-B14F-4D97-AF65-F5344CB8AC3E}">
        <p14:creationId xmlns:p14="http://schemas.microsoft.com/office/powerpoint/2010/main" val="2478602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lot of RO methods have been proposed, and the typical ones are reviewed here. </a:t>
            </a:r>
          </a:p>
          <a:p>
            <a:r>
              <a:rPr lang="en-US" baseline="0" dirty="0" smtClean="0"/>
              <a:t>These approaches are probability based, and lots of history data are needed.</a:t>
            </a:r>
          </a:p>
          <a:p>
            <a:r>
              <a:rPr lang="en-US" baseline="0" dirty="0" smtClean="0"/>
              <a:t>These two approaches are interval based, but they use non-gradient based algorithms as the solver, and is computationally inefficient. Our proposed does not need probability information, and applies gradient based solver, such that it is computationally efficient.</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13</a:t>
            </a:fld>
            <a:endParaRPr lang="zh-CN" altLang="en-US"/>
          </a:p>
        </p:txBody>
      </p:sp>
    </p:spTree>
    <p:extLst>
      <p:ext uri="{BB962C8B-B14F-4D97-AF65-F5344CB8AC3E}">
        <p14:creationId xmlns:p14="http://schemas.microsoft.com/office/powerpoint/2010/main" val="557123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take a look at the SQP methodology</a:t>
            </a:r>
            <a:r>
              <a:rPr lang="en-US" baseline="0" dirty="0" smtClean="0"/>
              <a:t> as a background in this research thrust.</a:t>
            </a:r>
          </a:p>
          <a:p>
            <a:r>
              <a:rPr lang="en-US" dirty="0" smtClean="0"/>
              <a:t>First, a sequential</a:t>
            </a:r>
            <a:r>
              <a:rPr lang="en-US" baseline="0" dirty="0" smtClean="0"/>
              <a:t> method searches for the solution from a starting point x0 to x1, to </a:t>
            </a:r>
            <a:r>
              <a:rPr lang="en-US" baseline="0" dirty="0" err="1" smtClean="0"/>
              <a:t>xk</a:t>
            </a:r>
            <a:r>
              <a:rPr lang="en-US" baseline="0" dirty="0" smtClean="0"/>
              <a:t> and then to the final solution step by step.</a:t>
            </a:r>
          </a:p>
          <a:p>
            <a:r>
              <a:rPr lang="en-US" baseline="0" dirty="0" smtClean="0"/>
              <a:t>For quadratic programming, it has a quadratic objective with linear constraints.</a:t>
            </a:r>
          </a:p>
          <a:p>
            <a:r>
              <a:rPr lang="en-US" baseline="0" dirty="0" smtClean="0"/>
              <a:t>If they are combined together, we will obtain the SQP methodology: start, initialization settings, e.g., the initial starting point. Then Taylor’s expansion is applied to get the quadratic formulation, the objective is approximated to the second order and the constraints to the first order with respect to the step size d. solve for d, if it is small enough, say 10 (-5), stop, if not, update x and continue to find d until it is small enough.</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14</a:t>
            </a:fld>
            <a:endParaRPr lang="zh-CN" altLang="en-US"/>
          </a:p>
        </p:txBody>
      </p:sp>
    </p:spTree>
    <p:extLst>
      <p:ext uri="{BB962C8B-B14F-4D97-AF65-F5344CB8AC3E}">
        <p14:creationId xmlns:p14="http://schemas.microsoft.com/office/powerpoint/2010/main" val="3877079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a:t>
            </a:r>
            <a:r>
              <a:rPr lang="en-US" baseline="0" dirty="0" smtClean="0"/>
              <a:t>the robustness constraints that contribute to the inner optimization problem. Difficulty arises since SQP cannot directly deal with the problem shown here since it is an optimization problem with absolute values. </a:t>
            </a:r>
          </a:p>
          <a:p>
            <a:r>
              <a:rPr lang="en-US" baseline="0" dirty="0" smtClean="0"/>
              <a:t>So we transform the indices such that they are differentiable and </a:t>
            </a:r>
            <a:r>
              <a:rPr lang="en-US" altLang="zh-CN" baseline="0" dirty="0" smtClean="0"/>
              <a:t>can be </a:t>
            </a:r>
            <a:r>
              <a:rPr lang="en-US" baseline="0" dirty="0" smtClean="0"/>
              <a:t>linearized</a:t>
            </a:r>
            <a:r>
              <a:rPr lang="en-US" baseline="0" dirty="0" smtClean="0"/>
              <a:t>. For the objective robustness index, the absolute value is equivalent to this squared value, and the constraint robustness index can be expressed in an easy way that no matter how p varies, the constraint should always be non-positive. These two problems can now be solved and </a:t>
            </a:r>
            <a:r>
              <a:rPr lang="en-US" baseline="0" dirty="0" err="1" smtClean="0"/>
              <a:t>pmax</a:t>
            </a:r>
            <a:r>
              <a:rPr lang="en-US" baseline="0" dirty="0" smtClean="0"/>
              <a:t> is found which leads to the maximum variation of the objective, and </a:t>
            </a:r>
            <a:r>
              <a:rPr lang="en-US" baseline="0" dirty="0" err="1" smtClean="0"/>
              <a:t>pjmax</a:t>
            </a:r>
            <a:r>
              <a:rPr lang="en-US" baseline="0" dirty="0" smtClean="0"/>
              <a:t> is found which leads to the maximum variation of the constraint. </a:t>
            </a:r>
            <a:r>
              <a:rPr lang="en-US" baseline="0" dirty="0" err="1" smtClean="0"/>
              <a:t>Pamx</a:t>
            </a:r>
            <a:r>
              <a:rPr lang="en-US" baseline="0" dirty="0" smtClean="0"/>
              <a:t> and </a:t>
            </a:r>
            <a:r>
              <a:rPr lang="en-US" baseline="0" dirty="0" err="1" smtClean="0"/>
              <a:t>pjmax</a:t>
            </a:r>
            <a:r>
              <a:rPr lang="en-US" baseline="0" dirty="0" smtClean="0"/>
              <a:t> are substituted to the equation. Thus the inner optimization problem is solved and can be linearized with this formulation.</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15</a:t>
            </a:fld>
            <a:endParaRPr lang="zh-CN" altLang="en-US"/>
          </a:p>
        </p:txBody>
      </p:sp>
    </p:spTree>
    <p:extLst>
      <p:ext uri="{BB962C8B-B14F-4D97-AF65-F5344CB8AC3E}">
        <p14:creationId xmlns:p14="http://schemas.microsoft.com/office/powerpoint/2010/main" val="912477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flowchart for SQP-RO is shown</a:t>
            </a:r>
            <a:r>
              <a:rPr lang="en-US" baseline="0" dirty="0" smtClean="0"/>
              <a:t> here. It shares a similar structure with SQP, and the dark blocks show the procedure we have just discussed. </a:t>
            </a:r>
          </a:p>
          <a:p>
            <a:r>
              <a:rPr lang="en-US" baseline="0" dirty="0" smtClean="0"/>
              <a:t>The formulation gives the detailed procedure for the flowchart.</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16</a:t>
            </a:fld>
            <a:endParaRPr lang="zh-CN" altLang="en-US"/>
          </a:p>
        </p:txBody>
      </p:sp>
    </p:spTree>
    <p:extLst>
      <p:ext uri="{BB962C8B-B14F-4D97-AF65-F5344CB8AC3E}">
        <p14:creationId xmlns:p14="http://schemas.microsoft.com/office/powerpoint/2010/main" val="982300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SQP-RO</a:t>
            </a:r>
            <a:r>
              <a:rPr lang="en-US" baseline="0" dirty="0" smtClean="0"/>
              <a:t> proposed, now we give an engineering example to show the applicability of the proposed approach.</a:t>
            </a:r>
          </a:p>
          <a:p>
            <a:r>
              <a:rPr lang="en-US" baseline="0" dirty="0" smtClean="0"/>
              <a:t>This Is a compressing spring. we want to design the wire diameter, the coil diameter, and the number of coils to minimize the spring deflection.</a:t>
            </a:r>
          </a:p>
          <a:p>
            <a:r>
              <a:rPr lang="en-US" dirty="0" smtClean="0"/>
              <a:t>Uncertainties</a:t>
            </a:r>
            <a:r>
              <a:rPr lang="en-US" baseline="0" dirty="0" smtClean="0"/>
              <a:t> exist in two of the diameters and the force applied. The acceptable objective variation is 0.1.</a:t>
            </a:r>
          </a:p>
          <a:p>
            <a:r>
              <a:rPr lang="en-US" baseline="0" dirty="0" smtClean="0"/>
              <a:t>Note that the number of coils should be rounded. </a:t>
            </a:r>
            <a:r>
              <a:rPr lang="en-US" b="1" baseline="0" dirty="0" smtClean="0"/>
              <a:t>in practical engineering design, we should go back to check whether the design is still feasible with the rounded number of coils. But here, we did not repeat this procedure.</a:t>
            </a:r>
          </a:p>
          <a:p>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17</a:t>
            </a:fld>
            <a:endParaRPr lang="zh-CN" altLang="en-US"/>
          </a:p>
        </p:txBody>
      </p:sp>
    </p:spTree>
    <p:extLst>
      <p:ext uri="{BB962C8B-B14F-4D97-AF65-F5344CB8AC3E}">
        <p14:creationId xmlns:p14="http://schemas.microsoft.com/office/powerpoint/2010/main" val="2893702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solidFill>
                  <a:srgbClr val="FF0000"/>
                </a:solidFill>
              </a:rPr>
              <a:t>The minimum deflection of the robust solution is larger than the deterministic solution, but the objective variation due to uncertainty of the robust case is smaller than the deterministic case. </a:t>
            </a:r>
          </a:p>
          <a:p>
            <a:r>
              <a:rPr lang="en-US" dirty="0" smtClean="0"/>
              <a:t>The two springs are with different dimensions.</a:t>
            </a:r>
          </a:p>
          <a:p>
            <a:r>
              <a:rPr lang="en-US" dirty="0" smtClean="0"/>
              <a:t>We</a:t>
            </a:r>
            <a:r>
              <a:rPr lang="en-US" baseline="0" dirty="0" smtClean="0"/>
              <a:t> did </a:t>
            </a:r>
            <a:r>
              <a:rPr lang="en-US" sz="1200" b="0" i="0" kern="1200" dirty="0" smtClean="0">
                <a:solidFill>
                  <a:schemeClr val="tx1"/>
                </a:solidFill>
                <a:effectLst/>
                <a:latin typeface="+mn-lt"/>
                <a:ea typeface="+mn-ea"/>
                <a:cs typeface="+mn-cs"/>
              </a:rPr>
              <a:t>[ˈ</a:t>
            </a:r>
            <a:r>
              <a:rPr lang="en-US" sz="1200" b="0" i="0" kern="1200" dirty="0" err="1" smtClean="0">
                <a:solidFill>
                  <a:schemeClr val="tx1"/>
                </a:solidFill>
                <a:effectLst/>
                <a:latin typeface="+mn-lt"/>
                <a:ea typeface="+mn-ea"/>
                <a:cs typeface="+mn-cs"/>
              </a:rPr>
              <a:t>mɑntiˈkɑrlo</a:t>
            </a:r>
            <a:r>
              <a:rPr lang="en-US" sz="1200" b="0" i="0" kern="1200" dirty="0" smtClean="0">
                <a:solidFill>
                  <a:schemeClr val="tx1"/>
                </a:solidFill>
                <a:effectLst/>
                <a:latin typeface="+mn-lt"/>
                <a:ea typeface="+mn-ea"/>
                <a:cs typeface="+mn-cs"/>
              </a:rPr>
              <a:t>] simulations to show the robustness of the two solutions.</a:t>
            </a:r>
            <a:r>
              <a:rPr lang="en-US" sz="1200" b="0" i="0" kern="1200" baseline="0" dirty="0" smtClean="0">
                <a:solidFill>
                  <a:schemeClr val="tx1"/>
                </a:solidFill>
                <a:effectLst/>
                <a:latin typeface="+mn-lt"/>
                <a:ea typeface="+mn-ea"/>
                <a:cs typeface="+mn-cs"/>
              </a:rPr>
              <a:t> It is shown that for the deterministic case, the variation of the objective reaches 0.25, which is larger than the allowed 0.1, and also the constraint are violated. But for the robust solution, the variation of the objective is within 0.1, and the constraints are satisfied. </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18</a:t>
            </a:fld>
            <a:endParaRPr lang="zh-CN" altLang="en-US"/>
          </a:p>
        </p:txBody>
      </p:sp>
    </p:spTree>
    <p:extLst>
      <p:ext uri="{BB962C8B-B14F-4D97-AF65-F5344CB8AC3E}">
        <p14:creationId xmlns:p14="http://schemas.microsoft.com/office/powerpoint/2010/main" val="3107303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tested other numerical and engineering examples, the computational</a:t>
            </a:r>
            <a:r>
              <a:rPr lang="en-US" baseline="0" dirty="0" smtClean="0"/>
              <a:t> efficiency is listed here. The number of function evaluations of SQP-RO is at most five times of the deterministic SQP. It should be noted that for other algorithms like GA, the number of function evaluations of the robust case could be hundreds times of the deterministic case.  </a:t>
            </a:r>
            <a:r>
              <a:rPr lang="en-US" b="1" baseline="0" dirty="0" smtClean="0"/>
              <a:t>The deterministic case is set as a baseline here.</a:t>
            </a:r>
            <a:endParaRPr lang="en-US" baseline="0" dirty="0" smtClean="0"/>
          </a:p>
          <a:p>
            <a:r>
              <a:rPr lang="en-US" baseline="0" dirty="0" smtClean="0"/>
              <a:t>The computational time is also shown, and compared to the deterministic case, SQP-RO also shows its efficiency. </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19</a:t>
            </a:fld>
            <a:endParaRPr lang="zh-CN" altLang="en-US"/>
          </a:p>
        </p:txBody>
      </p:sp>
    </p:spTree>
    <p:extLst>
      <p:ext uri="{BB962C8B-B14F-4D97-AF65-F5344CB8AC3E}">
        <p14:creationId xmlns:p14="http://schemas.microsoft.com/office/powerpoint/2010/main" val="1490311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Here is the outline. First is the motivation</a:t>
            </a:r>
            <a:r>
              <a:rPr lang="en-US" baseline="0" dirty="0" smtClean="0"/>
              <a:t> and objective of this work, then comes the definition and terminologies used in this dissertation, thirdly, I will talk about the research focus in this dissertation, followed by the research thrusts, including 1,2,3,4… finally comes the concluding remarks and main contributions.</a:t>
            </a:r>
            <a:endParaRPr lang="en-US" dirty="0"/>
          </a:p>
        </p:txBody>
      </p:sp>
      <p:sp>
        <p:nvSpPr>
          <p:cNvPr id="4" name="灯片编号占位符 3"/>
          <p:cNvSpPr>
            <a:spLocks noGrp="1"/>
          </p:cNvSpPr>
          <p:nvPr>
            <p:ph type="sldNum" sz="quarter" idx="10"/>
          </p:nvPr>
        </p:nvSpPr>
        <p:spPr/>
        <p:txBody>
          <a:bodyPr/>
          <a:lstStyle/>
          <a:p>
            <a:fld id="{4728439E-9520-4026-A308-89DB2C4AB4A9}" type="slidenum">
              <a:rPr lang="zh-CN" altLang="en-US" smtClean="0"/>
              <a:t>2</a:t>
            </a:fld>
            <a:endParaRPr lang="zh-CN" altLang="en-US"/>
          </a:p>
        </p:txBody>
      </p:sp>
    </p:spTree>
    <p:extLst>
      <p:ext uri="{BB962C8B-B14F-4D97-AF65-F5344CB8AC3E}">
        <p14:creationId xmlns:p14="http://schemas.microsoft.com/office/powerpoint/2010/main" val="4230716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case study of the proposed</a:t>
            </a:r>
            <a:r>
              <a:rPr lang="en-US" baseline="0" dirty="0" smtClean="0"/>
              <a:t> approach. The compression ratio is one of the most important factors that will affect the performance of the engine. And this case study is based on the published literature. </a:t>
            </a:r>
          </a:p>
          <a:p>
            <a:r>
              <a:rPr lang="en-US" baseline="0" dirty="0" smtClean="0"/>
              <a:t>This is an illustration of a cylinder /’</a:t>
            </a:r>
            <a:r>
              <a:rPr lang="en-US" baseline="0" dirty="0" err="1" smtClean="0"/>
              <a:t>cilinder</a:t>
            </a:r>
            <a:r>
              <a:rPr lang="en-US" baseline="0" dirty="0" smtClean="0"/>
              <a:t>/, the compression ratio can be calculated using this equation, and the physical meaning of each parameter is listed here.</a:t>
            </a:r>
          </a:p>
          <a:p>
            <a:r>
              <a:rPr lang="en-US" baseline="0" dirty="0" smtClean="0"/>
              <a:t>Most of the volumes can be calculated by the physical size of the corresponding components. Among all those dimensions, we choose the six dimensions that have the largest impacts on the variation of the compression ratio as the critical dimensions, and the others are non-critical dimensions. So we have this equation of compression ratio with respect to the critical dimensions.</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20</a:t>
            </a:fld>
            <a:endParaRPr lang="zh-CN" altLang="en-US"/>
          </a:p>
        </p:txBody>
      </p:sp>
    </p:spTree>
    <p:extLst>
      <p:ext uri="{BB962C8B-B14F-4D97-AF65-F5344CB8AC3E}">
        <p14:creationId xmlns:p14="http://schemas.microsoft.com/office/powerpoint/2010/main" val="4207877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critical dimensions with their</a:t>
            </a:r>
            <a:r>
              <a:rPr lang="en-US" baseline="0" dirty="0" smtClean="0"/>
              <a:t> tolerances are shown in this data, and all the data are from the industry. With those tolerances, the maximum variation of the compression ratio could reach 0.4. we propose to use control factors as listed here, x1 to x6, to redesign the tolerances such that the maximum variation of the compression ratio is within 0.2. a larger xi means to shrink the tolerance a little, and a smaller xi means to shrink the tolerance a lot.</a:t>
            </a:r>
          </a:p>
          <a:p>
            <a:r>
              <a:rPr lang="en-US" baseline="0" dirty="0" smtClean="0"/>
              <a:t>In this case study, measurement errors are taken into consideration as uncertainty: under the measurement errors, we still want the maximum variation of the compression ratio stay within 0.2.</a:t>
            </a:r>
          </a:p>
          <a:p>
            <a:r>
              <a:rPr lang="en-US" baseline="0" dirty="0" smtClean="0"/>
              <a:t>Here we consider the measurement errors of two dimensions: </a:t>
            </a:r>
          </a:p>
          <a:p>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21</a:t>
            </a:fld>
            <a:endParaRPr lang="zh-CN" altLang="en-US"/>
          </a:p>
        </p:txBody>
      </p:sp>
    </p:spTree>
    <p:extLst>
      <p:ext uri="{BB962C8B-B14F-4D97-AF65-F5344CB8AC3E}">
        <p14:creationId xmlns:p14="http://schemas.microsoft.com/office/powerpoint/2010/main" val="15508181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a:t>
            </a:r>
            <a:r>
              <a:rPr lang="en-US" baseline="0" dirty="0" smtClean="0"/>
              <a:t> formulation is shown: the objective is to maximize the control factors, that is, we want to keep the redesigned tolerances close to the original tolerances as much as possible such that we do not have to make many changes but only necessary changes.</a:t>
            </a:r>
          </a:p>
          <a:p>
            <a:r>
              <a:rPr lang="en-US" baseline="0" dirty="0" smtClean="0"/>
              <a:t>The constraint is to ensure that the maximum variation of the compression ratio is within 0.2. also under the consideration of the uncertainties.</a:t>
            </a:r>
          </a:p>
          <a:p>
            <a:r>
              <a:rPr lang="en-US" baseline="0" dirty="0" smtClean="0"/>
              <a:t>The computational results are listed in this table. Note that GA computes the deterministic case that does not taken uncertainty into consideration, even though, it spends much more computational efforts than the robust SQP-RO.</a:t>
            </a:r>
          </a:p>
          <a:p>
            <a:r>
              <a:rPr lang="en-US" b="1" baseline="0" dirty="0" smtClean="0"/>
              <a:t>Considering the actual manufacturing conditions of the factory, the lower and upper bounds of the control factors can also be different. For those dimensions that already have high manufacturing precision, the control factors can be set at a smaller value, but for those dimensions that have a high rejection rate, the control factors can be set as a larger value.</a:t>
            </a:r>
            <a:endParaRPr lang="en-US" b="1"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22</a:t>
            </a:fld>
            <a:endParaRPr lang="zh-CN" altLang="en-US"/>
          </a:p>
        </p:txBody>
      </p:sp>
    </p:spTree>
    <p:extLst>
      <p:ext uri="{BB962C8B-B14F-4D97-AF65-F5344CB8AC3E}">
        <p14:creationId xmlns:p14="http://schemas.microsoft.com/office/powerpoint/2010/main" val="114872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come to research</a:t>
            </a:r>
            <a:r>
              <a:rPr lang="en-US" baseline="0" dirty="0" smtClean="0"/>
              <a:t> thrust 2: a single-looped RO approach</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23</a:t>
            </a:fld>
            <a:endParaRPr lang="zh-CN" altLang="en-US"/>
          </a:p>
        </p:txBody>
      </p:sp>
    </p:spTree>
    <p:extLst>
      <p:ext uri="{BB962C8B-B14F-4D97-AF65-F5344CB8AC3E}">
        <p14:creationId xmlns:p14="http://schemas.microsoft.com/office/powerpoint/2010/main" val="2006120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motivation of</a:t>
            </a:r>
            <a:r>
              <a:rPr lang="en-US" baseline="0" dirty="0" smtClean="0"/>
              <a:t> this study is that most existing RO approaches including the previously developed SQP-RO, have a double-looped structure, that is, the inner optimization problem have to be solved and then the outer optimization problems.</a:t>
            </a:r>
          </a:p>
          <a:p>
            <a:r>
              <a:rPr lang="en-US" baseline="0" dirty="0" smtClean="0"/>
              <a:t>We are searching for a single-looped RO approach to improve the computational efficiency further. </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24</a:t>
            </a:fld>
            <a:endParaRPr lang="zh-CN" altLang="en-US"/>
          </a:p>
        </p:txBody>
      </p:sp>
    </p:spTree>
    <p:extLst>
      <p:ext uri="{BB962C8B-B14F-4D97-AF65-F5344CB8AC3E}">
        <p14:creationId xmlns:p14="http://schemas.microsoft.com/office/powerpoint/2010/main" val="2065767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we listed</a:t>
            </a:r>
            <a:r>
              <a:rPr lang="en-US" baseline="0" dirty="0" smtClean="0"/>
              <a:t> typical RO approaches. </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25</a:t>
            </a:fld>
            <a:endParaRPr lang="zh-CN" altLang="en-US"/>
          </a:p>
        </p:txBody>
      </p:sp>
    </p:spTree>
    <p:extLst>
      <p:ext uri="{BB962C8B-B14F-4D97-AF65-F5344CB8AC3E}">
        <p14:creationId xmlns:p14="http://schemas.microsoft.com/office/powerpoint/2010/main" val="3815969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the</a:t>
            </a:r>
            <a:r>
              <a:rPr lang="en-US" baseline="0" dirty="0" smtClean="0"/>
              <a:t> inner optimization problem to solve for the robustness indices, they are defined on an interval. They are optimization problems subject to small box constraints, a special case of linear constraints.</a:t>
            </a:r>
          </a:p>
          <a:p>
            <a:r>
              <a:rPr lang="en-US" baseline="0" dirty="0" smtClean="0"/>
              <a:t>So first we are considering to approximate these problems to quadratic problems using Taylor’s expansion. This figure shows a 2-dimensional problem, the red box is the constraint region, and the ellipse shows the objective contours. </a:t>
            </a:r>
          </a:p>
          <a:p>
            <a:r>
              <a:rPr lang="en-US" baseline="0" dirty="0" smtClean="0"/>
              <a:t>Note that the symmetry axis of the ellipse is not parallel with the box, which means the variables are coupled with each other.</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26</a:t>
            </a:fld>
            <a:endParaRPr lang="zh-CN" altLang="en-US"/>
          </a:p>
        </p:txBody>
      </p:sp>
    </p:spTree>
    <p:extLst>
      <p:ext uri="{BB962C8B-B14F-4D97-AF65-F5344CB8AC3E}">
        <p14:creationId xmlns:p14="http://schemas.microsoft.com/office/powerpoint/2010/main" val="6679197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things</a:t>
            </a:r>
            <a:r>
              <a:rPr lang="en-US" baseline="0" dirty="0" smtClean="0"/>
              <a:t> will become much easier if the symmetry axis of the ellipse is parallel with the box, since we can easily identify the optimal solution without any optimization procedure. What’s the character of this kind of problems? As shown here, it should have a diagonal matrix, such that the variables do not couple with each other, and the optimal solution can be identified easily.</a:t>
            </a:r>
          </a:p>
          <a:p>
            <a:r>
              <a:rPr lang="en-US" dirty="0" smtClean="0"/>
              <a:t>How</a:t>
            </a:r>
            <a:r>
              <a:rPr lang="en-US" baseline="0" dirty="0" smtClean="0"/>
              <a:t> can we reach this perfect case?</a:t>
            </a:r>
          </a:p>
          <a:p>
            <a:r>
              <a:rPr lang="en-US" baseline="0" dirty="0" smtClean="0"/>
              <a:t>As mentioned previously, difficulties are we need diagonal matrix as well as parallelization /</a:t>
            </a:r>
            <a:r>
              <a:rPr lang="en-US" baseline="0" dirty="0" err="1" smtClean="0"/>
              <a:t>parerilai’zation</a:t>
            </a:r>
            <a:r>
              <a:rPr lang="en-US" baseline="0" dirty="0" smtClean="0"/>
              <a:t>/. </a:t>
            </a:r>
          </a:p>
          <a:p>
            <a:r>
              <a:rPr lang="en-US" baseline="0" dirty="0" smtClean="0"/>
              <a:t>The solution is also proposed: to get diagonal matrix, we apply matrix decomposition. And to get parallelization, we propose to use the Utopian box, as shown with the blue box. It covers the original box and is parallel to the symmetry axis of the ellipse. Next the two solutions will be discussed.</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27</a:t>
            </a:fld>
            <a:endParaRPr lang="zh-CN" altLang="en-US"/>
          </a:p>
        </p:txBody>
      </p:sp>
    </p:spTree>
    <p:extLst>
      <p:ext uri="{BB962C8B-B14F-4D97-AF65-F5344CB8AC3E}">
        <p14:creationId xmlns:p14="http://schemas.microsoft.com/office/powerpoint/2010/main" val="8621155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SQP, the Hessian matrix is real and symmetric, so it</a:t>
            </a:r>
            <a:r>
              <a:rPr lang="en-US" baseline="0" dirty="0" smtClean="0"/>
              <a:t> can be decomposed as </a:t>
            </a:r>
            <a:r>
              <a:rPr lang="en-US" baseline="0" dirty="0" err="1" smtClean="0"/>
              <a:t>UtDU</a:t>
            </a:r>
            <a:r>
              <a:rPr lang="en-US" baseline="0" dirty="0" smtClean="0"/>
              <a:t>. Lambda are the eigenvalues of H, and these are the normalized eigenvectors of H such that </a:t>
            </a:r>
            <a:r>
              <a:rPr lang="en-US" baseline="0" dirty="0" err="1" smtClean="0"/>
              <a:t>UtU</a:t>
            </a:r>
            <a:r>
              <a:rPr lang="en-US" baseline="0" dirty="0" smtClean="0"/>
              <a:t> is the identity matrix.</a:t>
            </a:r>
          </a:p>
          <a:p>
            <a:r>
              <a:rPr lang="en-US" baseline="0" dirty="0" smtClean="0"/>
              <a:t>Then we can replace H with </a:t>
            </a:r>
            <a:r>
              <a:rPr lang="en-US" baseline="0" dirty="0" err="1" smtClean="0"/>
              <a:t>UtDU</a:t>
            </a:r>
            <a:r>
              <a:rPr lang="en-US" baseline="0" dirty="0" smtClean="0"/>
              <a:t>, and also replace </a:t>
            </a:r>
            <a:r>
              <a:rPr lang="en-US" baseline="0" dirty="0" err="1" smtClean="0"/>
              <a:t>Ux</a:t>
            </a:r>
            <a:r>
              <a:rPr lang="en-US" baseline="0" dirty="0" smtClean="0"/>
              <a:t> with y, and we the diagonal matrix.</a:t>
            </a:r>
          </a:p>
          <a:p>
            <a:r>
              <a:rPr lang="en-US" baseline="0" dirty="0" smtClean="0"/>
              <a:t>For the Utopian box, we find the minimum box that can cover the original box. First, we identify the individual optimal point for each variable, and then the Utopian point can be obtained and then the Utopian box is obtained. </a:t>
            </a:r>
          </a:p>
          <a:p>
            <a:r>
              <a:rPr lang="en-US" baseline="0" dirty="0" smtClean="0"/>
              <a:t>By doing so, the inner optimization problem becomes a quadratic problem with the symmetry axis of the ellipse parallel with the Utopian box, and the optimal solution can be easily obtained without any optimization procedure. We only have to solve the outer optimization problem.</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28</a:t>
            </a:fld>
            <a:endParaRPr lang="zh-CN" altLang="en-US"/>
          </a:p>
        </p:txBody>
      </p:sp>
    </p:spTree>
    <p:extLst>
      <p:ext uri="{BB962C8B-B14F-4D97-AF65-F5344CB8AC3E}">
        <p14:creationId xmlns:p14="http://schemas.microsoft.com/office/powerpoint/2010/main" val="76668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formulation of A-SQP-RO is shown</a:t>
            </a:r>
            <a:r>
              <a:rPr lang="en-US" baseline="0" dirty="0" smtClean="0"/>
              <a:t> here, for the outer problem, the original objective is replaced with the quadratic problem, all the constraints are linearized.</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29</a:t>
            </a:fld>
            <a:endParaRPr lang="zh-CN" altLang="en-US"/>
          </a:p>
        </p:txBody>
      </p:sp>
    </p:spTree>
    <p:extLst>
      <p:ext uri="{BB962C8B-B14F-4D97-AF65-F5344CB8AC3E}">
        <p14:creationId xmlns:p14="http://schemas.microsoft.com/office/powerpoint/2010/main" val="2319250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Here</a:t>
            </a:r>
            <a:r>
              <a:rPr lang="en-US" baseline="0" dirty="0" smtClean="0"/>
              <a:t> comes to the motivation and objective of the research.</a:t>
            </a:r>
            <a:endParaRPr lang="en-US" dirty="0"/>
          </a:p>
        </p:txBody>
      </p:sp>
      <p:sp>
        <p:nvSpPr>
          <p:cNvPr id="4" name="灯片编号占位符 3"/>
          <p:cNvSpPr>
            <a:spLocks noGrp="1"/>
          </p:cNvSpPr>
          <p:nvPr>
            <p:ph type="sldNum" sz="quarter" idx="10"/>
          </p:nvPr>
        </p:nvSpPr>
        <p:spPr/>
        <p:txBody>
          <a:bodyPr/>
          <a:lstStyle/>
          <a:p>
            <a:fld id="{4728439E-9520-4026-A308-89DB2C4AB4A9}" type="slidenum">
              <a:rPr lang="zh-CN" altLang="en-US" smtClean="0"/>
              <a:t>3</a:t>
            </a:fld>
            <a:endParaRPr lang="zh-CN" altLang="en-US"/>
          </a:p>
        </p:txBody>
      </p:sp>
    </p:spTree>
    <p:extLst>
      <p:ext uri="{BB962C8B-B14F-4D97-AF65-F5344CB8AC3E}">
        <p14:creationId xmlns:p14="http://schemas.microsoft.com/office/powerpoint/2010/main" val="42307168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the these discussions</a:t>
            </a:r>
            <a:r>
              <a:rPr lang="en-US" baseline="0" dirty="0" smtClean="0"/>
              <a:t>, we use this engineering example to shown the applicability of the proposed approach.</a:t>
            </a:r>
          </a:p>
          <a:p>
            <a:r>
              <a:rPr lang="en-US" baseline="0" dirty="0" smtClean="0"/>
              <a:t>This two-bar truss problem is to design the cross-sectional areas of the bars and the perpendicular distance from AB to C such that the stress in AC is minimized.</a:t>
            </a:r>
          </a:p>
          <a:p>
            <a:r>
              <a:rPr lang="en-US" baseline="0" dirty="0" smtClean="0"/>
              <a:t>Variations exist in the three design variables, and the acceptable objective variance is 1.</a:t>
            </a:r>
          </a:p>
          <a:p>
            <a:r>
              <a:rPr lang="en-US" baseline="0" dirty="0" smtClean="0"/>
              <a:t>The solutions are shown here.</a:t>
            </a:r>
          </a:p>
          <a:p>
            <a:r>
              <a:rPr lang="en-US" b="1" baseline="0" dirty="0" smtClean="0"/>
              <a:t>Although approximation is utilized in A-SQP-RO, the solution it obtained is very close to the solution obtained by SQP-RO..</a:t>
            </a:r>
            <a:endParaRPr lang="en-US" b="1"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30</a:t>
            </a:fld>
            <a:endParaRPr lang="zh-CN" altLang="en-US"/>
          </a:p>
        </p:txBody>
      </p:sp>
    </p:spTree>
    <p:extLst>
      <p:ext uri="{BB962C8B-B14F-4D97-AF65-F5344CB8AC3E}">
        <p14:creationId xmlns:p14="http://schemas.microsoft.com/office/powerpoint/2010/main" val="1898853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numerical and engineering examples</a:t>
            </a:r>
            <a:r>
              <a:rPr lang="en-US" baseline="0" dirty="0" smtClean="0"/>
              <a:t> are also tested to show the efficiency of the proposed approach.</a:t>
            </a:r>
          </a:p>
          <a:p>
            <a:r>
              <a:rPr lang="en-US" baseline="0" dirty="0" smtClean="0"/>
              <a:t>It is shown that the number of function evaluations and the computational time of A-SQP-RO are smaller than SQP-RO. This shows the improved computational efficiency of the newly proposed single-looped approach.</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31</a:t>
            </a:fld>
            <a:endParaRPr lang="zh-CN" altLang="en-US"/>
          </a:p>
        </p:txBody>
      </p:sp>
    </p:spTree>
    <p:extLst>
      <p:ext uri="{BB962C8B-B14F-4D97-AF65-F5344CB8AC3E}">
        <p14:creationId xmlns:p14="http://schemas.microsoft.com/office/powerpoint/2010/main" val="27758908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did</a:t>
            </a:r>
            <a:r>
              <a:rPr lang="en-US" baseline="0" dirty="0" smtClean="0"/>
              <a:t> the same case study of robust tolerance </a:t>
            </a:r>
            <a:r>
              <a:rPr lang="en-US" baseline="0" dirty="0" err="1" smtClean="0"/>
              <a:t>desing</a:t>
            </a:r>
            <a:r>
              <a:rPr lang="en-US" baseline="0" dirty="0" smtClean="0"/>
              <a:t> optimization of compression ratio. The </a:t>
            </a:r>
            <a:r>
              <a:rPr lang="en-US" baseline="0" dirty="0" err="1" smtClean="0"/>
              <a:t>computaional</a:t>
            </a:r>
            <a:r>
              <a:rPr lang="en-US" baseline="0" dirty="0" smtClean="0"/>
              <a:t> results are shown in this table. That the single-looped algorithm has the smallest number of function calls.</a:t>
            </a:r>
          </a:p>
          <a:p>
            <a:r>
              <a:rPr lang="en-US" b="1" baseline="0" dirty="0" smtClean="0"/>
              <a:t>At the cost of sacrificing the computational accuracy a little.</a:t>
            </a:r>
          </a:p>
          <a:p>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32</a:t>
            </a:fld>
            <a:endParaRPr lang="zh-CN" altLang="en-US"/>
          </a:p>
        </p:txBody>
      </p:sp>
    </p:spTree>
    <p:extLst>
      <p:ext uri="{BB962C8B-B14F-4D97-AF65-F5344CB8AC3E}">
        <p14:creationId xmlns:p14="http://schemas.microsoft.com/office/powerpoint/2010/main" val="21679655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come the research</a:t>
            </a:r>
            <a:r>
              <a:rPr lang="en-US" baseline="0" dirty="0" smtClean="0"/>
              <a:t> thrust three. MDO approach development.</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33</a:t>
            </a:fld>
            <a:endParaRPr lang="zh-CN" altLang="en-US"/>
          </a:p>
        </p:txBody>
      </p:sp>
    </p:spTree>
    <p:extLst>
      <p:ext uri="{BB962C8B-B14F-4D97-AF65-F5344CB8AC3E}">
        <p14:creationId xmlns:p14="http://schemas.microsoft.com/office/powerpoint/2010/main" val="20061200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most existing MDO approaches, they do not give full optimization autonomy to each subsystems, that is, the system determines the shared global and coupling variables and send them to the subsystems. The subsystems only perform optimization w.r.t. their local variables.</a:t>
            </a:r>
          </a:p>
          <a:p>
            <a:r>
              <a:rPr lang="en-US" baseline="0" dirty="0" smtClean="0"/>
              <a:t>This also lead to another problem that there is nested optimization between the system and subsystems, such that the calculation is very burdensome. </a:t>
            </a:r>
          </a:p>
          <a:p>
            <a:r>
              <a:rPr lang="en-US" baseline="0" dirty="0" smtClean="0"/>
              <a:t>So the objective of this research is to propose////</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34</a:t>
            </a:fld>
            <a:endParaRPr lang="zh-CN" altLang="en-US"/>
          </a:p>
        </p:txBody>
      </p:sp>
    </p:spTree>
    <p:extLst>
      <p:ext uri="{BB962C8B-B14F-4D97-AF65-F5344CB8AC3E}">
        <p14:creationId xmlns:p14="http://schemas.microsoft.com/office/powerpoint/2010/main" val="37562399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list</a:t>
            </a:r>
            <a:r>
              <a:rPr lang="en-US" baseline="0" dirty="0" smtClean="0"/>
              <a:t> the typical MDO approaches.</a:t>
            </a:r>
          </a:p>
          <a:p>
            <a:r>
              <a:rPr lang="en-US" baseline="0" dirty="0" smtClean="0"/>
              <a:t>These four approaches are single-level methods that can not deal with complex systems.</a:t>
            </a:r>
          </a:p>
          <a:p>
            <a:r>
              <a:rPr lang="en-US" baseline="0" dirty="0" smtClean="0"/>
              <a:t>These approaches are multi-level methods but with nested optimization structure.</a:t>
            </a:r>
          </a:p>
          <a:p>
            <a:r>
              <a:rPr lang="en-US" baseline="0" dirty="0" smtClean="0"/>
              <a:t>The proposed approach is also a multi-level method that gives subsystems full optimization autonomy and with a sequential optimization structure, such that the computational efficiency can be greatly improved.</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35</a:t>
            </a:fld>
            <a:endParaRPr lang="zh-CN" altLang="en-US"/>
          </a:p>
        </p:txBody>
      </p:sp>
    </p:spTree>
    <p:extLst>
      <p:ext uri="{BB962C8B-B14F-4D97-AF65-F5344CB8AC3E}">
        <p14:creationId xmlns:p14="http://schemas.microsoft.com/office/powerpoint/2010/main" val="6882750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a:t>
            </a:r>
            <a:r>
              <a:rPr lang="en-US" baseline="0" dirty="0" smtClean="0"/>
              <a:t> a simplest case where the new idea comes from.</a:t>
            </a:r>
          </a:p>
          <a:p>
            <a:r>
              <a:rPr lang="en-US" baseline="0" dirty="0" smtClean="0"/>
              <a:t>The simplest case is a two-</a:t>
            </a:r>
            <a:r>
              <a:rPr lang="en-US" baseline="0" dirty="0" err="1" smtClean="0"/>
              <a:t>obbjective</a:t>
            </a:r>
            <a:r>
              <a:rPr lang="en-US" baseline="0" dirty="0" smtClean="0"/>
              <a:t> optimization problem with only one global variable without any local variables, as shown in this figure.</a:t>
            </a:r>
          </a:p>
          <a:p>
            <a:r>
              <a:rPr lang="en-US" baseline="0" dirty="0" smtClean="0"/>
              <a:t>Now we have f1 and f2, the minimum point of f1 and f2 can be determined using any optimization approach. It is found that out of the interval defined by z1 and z2, the </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mɒnətə'nɪsɪtɪ</a:t>
            </a:r>
            <a:r>
              <a:rPr lang="en-US" sz="1200" b="0" i="0" kern="1200" dirty="0" smtClean="0">
                <a:solidFill>
                  <a:schemeClr val="tx1"/>
                </a:solidFill>
                <a:effectLst/>
                <a:latin typeface="+mn-lt"/>
                <a:ea typeface="+mn-ea"/>
                <a:cs typeface="+mn-cs"/>
              </a:rPr>
              <a:t>] of the two objectives is</a:t>
            </a:r>
            <a:r>
              <a:rPr lang="en-US" sz="1200" b="0" i="0" kern="1200" baseline="0" dirty="0" smtClean="0">
                <a:solidFill>
                  <a:schemeClr val="tx1"/>
                </a:solidFill>
                <a:effectLst/>
                <a:latin typeface="+mn-lt"/>
                <a:ea typeface="+mn-ea"/>
                <a:cs typeface="+mn-cs"/>
              </a:rPr>
              <a:t> the same with each other, as a result, it can be proved that points in this interval will contribute to the Pareto front. so only this interval should be considered.</a:t>
            </a:r>
          </a:p>
          <a:p>
            <a:r>
              <a:rPr lang="en-US" sz="1200" b="0" i="0" kern="1200" baseline="0" dirty="0" smtClean="0">
                <a:solidFill>
                  <a:schemeClr val="tx1"/>
                </a:solidFill>
                <a:effectLst/>
                <a:latin typeface="+mn-lt"/>
                <a:ea typeface="+mn-ea"/>
                <a:cs typeface="+mn-cs"/>
              </a:rPr>
              <a:t>Let’s consider another case. Still f1 and f2, the minimum solutions of f1 and f2. note that in this area beyond the interval defined by z1 and z2, the two objectives are with different monotonicity. As a result, points in this beyond region may dominate points in the interval. As A dominates B and C. so we have to expand the interval to this region to search for the Pareto front. as summarized in this flowchart, first we given </a:t>
            </a:r>
            <a:r>
              <a:rPr lang="en-US" sz="1200" b="0" i="0" kern="1200" baseline="0" dirty="0" err="1" smtClean="0">
                <a:solidFill>
                  <a:schemeClr val="tx1"/>
                </a:solidFill>
                <a:effectLst/>
                <a:latin typeface="+mn-lt"/>
                <a:ea typeface="+mn-ea"/>
                <a:cs typeface="+mn-cs"/>
              </a:rPr>
              <a:t>ful</a:t>
            </a:r>
            <a:r>
              <a:rPr lang="en-US" sz="1200" b="0" i="0" kern="1200" baseline="0" dirty="0" smtClean="0">
                <a:solidFill>
                  <a:schemeClr val="tx1"/>
                </a:solidFill>
                <a:effectLst/>
                <a:latin typeface="+mn-lt"/>
                <a:ea typeface="+mn-ea"/>
                <a:cs typeface="+mn-cs"/>
              </a:rPr>
              <a:t> optimization </a:t>
            </a:r>
            <a:r>
              <a:rPr lang="en-US" sz="1200" b="0" i="0" kern="1200" baseline="0" dirty="0" err="1" smtClean="0">
                <a:solidFill>
                  <a:schemeClr val="tx1"/>
                </a:solidFill>
                <a:effectLst/>
                <a:latin typeface="+mn-lt"/>
                <a:ea typeface="+mn-ea"/>
                <a:cs typeface="+mn-cs"/>
              </a:rPr>
              <a:t>automony</a:t>
            </a:r>
            <a:r>
              <a:rPr lang="en-US" sz="1200" b="0" i="0" kern="1200" baseline="0" dirty="0" smtClean="0">
                <a:solidFill>
                  <a:schemeClr val="tx1"/>
                </a:solidFill>
                <a:effectLst/>
                <a:latin typeface="+mn-lt"/>
                <a:ea typeface="+mn-ea"/>
                <a:cs typeface="+mn-cs"/>
              </a:rPr>
              <a:t> to find the individual optimal solutions, and then we check for the monotonicity of the two objectives in the region beyond the area defined by the individual optimal solutions, then we can determine the region that contain the potential Pareto points.</a:t>
            </a:r>
          </a:p>
          <a:p>
            <a:r>
              <a:rPr lang="en-US" sz="1200" b="0" i="0" kern="1200" baseline="0" dirty="0" smtClean="0">
                <a:solidFill>
                  <a:schemeClr val="tx1"/>
                </a:solidFill>
                <a:effectLst/>
                <a:latin typeface="+mn-lt"/>
                <a:ea typeface="+mn-ea"/>
                <a:cs typeface="+mn-cs"/>
              </a:rPr>
              <a:t>We discussed other cases as with local variables or more global </a:t>
            </a:r>
            <a:r>
              <a:rPr lang="en-US" sz="1200" b="0" i="0" kern="1200" baseline="0" dirty="0" err="1" smtClean="0">
                <a:solidFill>
                  <a:schemeClr val="tx1"/>
                </a:solidFill>
                <a:effectLst/>
                <a:latin typeface="+mn-lt"/>
                <a:ea typeface="+mn-ea"/>
                <a:cs typeface="+mn-cs"/>
              </a:rPr>
              <a:t>varialbes</a:t>
            </a:r>
            <a:r>
              <a:rPr lang="en-US" sz="1200" b="0" i="0" kern="1200" baseline="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36</a:t>
            </a:fld>
            <a:endParaRPr lang="zh-CN" altLang="en-US"/>
          </a:p>
        </p:txBody>
      </p:sp>
    </p:spTree>
    <p:extLst>
      <p:ext uri="{BB962C8B-B14F-4D97-AF65-F5344CB8AC3E}">
        <p14:creationId xmlns:p14="http://schemas.microsoft.com/office/powerpoint/2010/main" val="15499962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Flowchart</a:t>
            </a:r>
            <a:r>
              <a:rPr lang="en-US" baseline="0" dirty="0" smtClean="0"/>
              <a:t> for the proposed approach is shown. Start, full autonomy optimization, system making decisions and dispatching variables to subsystems, subsystems then perform optimization sequentially, non-dominated sorting of the obtained solutions, check for stopping criteria, if satisfied, stop, if not, the system dispatches other points.</a:t>
            </a:r>
          </a:p>
          <a:p>
            <a:r>
              <a:rPr lang="en-US" baseline="0" dirty="0" smtClean="0"/>
              <a:t>There are mainly four major steps:</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37</a:t>
            </a:fld>
            <a:endParaRPr lang="zh-CN" altLang="en-US"/>
          </a:p>
        </p:txBody>
      </p:sp>
    </p:spTree>
    <p:extLst>
      <p:ext uri="{BB962C8B-B14F-4D97-AF65-F5344CB8AC3E}">
        <p14:creationId xmlns:p14="http://schemas.microsoft.com/office/powerpoint/2010/main" val="2850381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show the applicability of the</a:t>
            </a:r>
            <a:r>
              <a:rPr lang="en-US" baseline="0" dirty="0" smtClean="0"/>
              <a:t> propose approach, we first give an MOO engineering example, the speed reducer. </a:t>
            </a:r>
          </a:p>
          <a:p>
            <a:r>
              <a:rPr lang="en-US" baseline="0" dirty="0" smtClean="0"/>
              <a:t>We want to minimize the volume of the speed reducer and the stress in shaft 1.</a:t>
            </a:r>
          </a:p>
          <a:p>
            <a:r>
              <a:rPr lang="en-US" baseline="0" dirty="0" smtClean="0"/>
              <a:t>These are local variables of subsystem 1, and these are shared global variables for both subsystems. The solution is shown in this figure. MOGA is multi0obbjective genetic algorithm, IDF is a single-level MDO approach and CO is a multi-level MOD approach as reviewed previously.</a:t>
            </a:r>
          </a:p>
          <a:p>
            <a:r>
              <a:rPr lang="en-US" b="1" baseline="0" dirty="0" smtClean="0"/>
              <a:t>Our sequential method is able to find multiple Pareto solutions, but CO and IDF can find Pareto solutions with weighted </a:t>
            </a:r>
            <a:r>
              <a:rPr lang="en-US" b="1" baseline="0" dirty="0" err="1" smtClean="0"/>
              <a:t>suubm</a:t>
            </a:r>
            <a:r>
              <a:rPr lang="en-US" b="1" baseline="0" dirty="0" smtClean="0"/>
              <a:t> methods.</a:t>
            </a:r>
            <a:endParaRPr lang="en-US" b="1"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38</a:t>
            </a:fld>
            <a:endParaRPr lang="zh-CN" altLang="en-US"/>
          </a:p>
        </p:txBody>
      </p:sp>
    </p:spTree>
    <p:extLst>
      <p:ext uri="{BB962C8B-B14F-4D97-AF65-F5344CB8AC3E}">
        <p14:creationId xmlns:p14="http://schemas.microsoft.com/office/powerpoint/2010/main" val="4482071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give</a:t>
            </a:r>
            <a:r>
              <a:rPr lang="en-US" altLang="zh-CN" baseline="0" dirty="0" smtClean="0"/>
              <a:t> another numerical MDO example here.</a:t>
            </a:r>
          </a:p>
          <a:p>
            <a:r>
              <a:rPr lang="en-US" altLang="zh-CN" baseline="0" dirty="0" smtClean="0"/>
              <a:t>The formulation is given, the relationship of the two subsystems are shown here, there are no local variables, but only global variables, and also coupling variables.</a:t>
            </a:r>
          </a:p>
          <a:p>
            <a:r>
              <a:rPr lang="en-US" altLang="zh-CN" baseline="0" dirty="0" smtClean="0"/>
              <a:t>The solutions are also shown. The left figure gives the Pareto front, which is compared with IDF/MDF and CO. MDF is also a single-level MDO approach. The right figure shows the relationship between the two coupling variables. </a:t>
            </a:r>
            <a:r>
              <a:rPr lang="en-US" altLang="zh-CN" b="1" baseline="0" dirty="0" smtClean="0"/>
              <a:t>Just to give an image of how the two variables are coupled</a:t>
            </a:r>
            <a:endParaRPr lang="en-US" altLang="zh-CN" baseline="0" dirty="0" smtClean="0"/>
          </a:p>
          <a:p>
            <a:endParaRPr lang="zh-CN" altLang="en-US" b="1" dirty="0"/>
          </a:p>
        </p:txBody>
      </p:sp>
      <p:sp>
        <p:nvSpPr>
          <p:cNvPr id="4" name="灯片编号占位符 3"/>
          <p:cNvSpPr>
            <a:spLocks noGrp="1"/>
          </p:cNvSpPr>
          <p:nvPr>
            <p:ph type="sldNum" sz="quarter" idx="10"/>
          </p:nvPr>
        </p:nvSpPr>
        <p:spPr/>
        <p:txBody>
          <a:bodyPr/>
          <a:lstStyle/>
          <a:p>
            <a:fld id="{4728439E-9520-4026-A308-89DB2C4AB4A9}" type="slidenum">
              <a:rPr lang="zh-CN" altLang="en-US" smtClean="0"/>
              <a:t>39</a:t>
            </a:fld>
            <a:endParaRPr lang="zh-CN" altLang="en-US"/>
          </a:p>
        </p:txBody>
      </p:sp>
    </p:spTree>
    <p:extLst>
      <p:ext uri="{BB962C8B-B14F-4D97-AF65-F5344CB8AC3E}">
        <p14:creationId xmlns:p14="http://schemas.microsoft.com/office/powerpoint/2010/main" val="3936236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Nowadays engineering systems are becoming more and more complex. E.g., the engine is a complex</a:t>
            </a:r>
            <a:r>
              <a:rPr lang="en-US" baseline="0" dirty="0" smtClean="0"/>
              <a:t> system. And in engineering design optimization, we may have to consider the following issues:</a:t>
            </a:r>
          </a:p>
          <a:p>
            <a:r>
              <a:rPr lang="en-US" baseline="0" dirty="0" smtClean="0"/>
              <a:t>1….. E.g., for an engine, tolerances of parts and measurement errors of experiments, and they contribute to uncertainty</a:t>
            </a:r>
          </a:p>
          <a:p>
            <a:r>
              <a:rPr lang="en-US" baseline="0" dirty="0" smtClean="0"/>
              <a:t>2, usually there are multiple discipline involved. e.g., for an engine, the compression ratio and the friction loss are two of the most important disciplines that will affect the system performance.</a:t>
            </a:r>
          </a:p>
          <a:p>
            <a:r>
              <a:rPr lang="en-US" baseline="0" dirty="0" smtClean="0"/>
              <a:t>3. Given these complexities, efficient optimization methodologies are needed to deal with uncertainty and multiple disciplines.</a:t>
            </a:r>
          </a:p>
          <a:p>
            <a:r>
              <a:rPr lang="en-US" dirty="0" smtClean="0"/>
              <a:t>So the objective of this research is to …. The terminologies will be explained right now.</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4</a:t>
            </a:fld>
            <a:endParaRPr lang="zh-CN" altLang="en-US"/>
          </a:p>
        </p:txBody>
      </p:sp>
    </p:spTree>
    <p:extLst>
      <p:ext uri="{BB962C8B-B14F-4D97-AF65-F5344CB8AC3E}">
        <p14:creationId xmlns:p14="http://schemas.microsoft.com/office/powerpoint/2010/main" val="10860180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tested other MOO and MDO approaches, and the computational efficiency is listed in the tables.</a:t>
            </a:r>
          </a:p>
          <a:p>
            <a:r>
              <a:rPr lang="en-US" baseline="0" dirty="0" smtClean="0"/>
              <a:t>First compared to MOGA, the total number of function calls or the number of function evaluations of the proposed approach is much smaller.</a:t>
            </a:r>
          </a:p>
          <a:p>
            <a:r>
              <a:rPr lang="en-US" baseline="0" dirty="0" smtClean="0"/>
              <a:t>Compared to IDF and MDF, the average number of function calls is a little bit larger for most cases, and compared to CO, the average number of function calls is much smaller.</a:t>
            </a:r>
          </a:p>
          <a:p>
            <a:r>
              <a:rPr lang="en-US" b="1" baseline="0" dirty="0" smtClean="0"/>
              <a:t>Average # of function calls is defined as the # of functions of each Pareto point.</a:t>
            </a:r>
          </a:p>
          <a:p>
            <a:r>
              <a:rPr lang="en-US" b="1" baseline="0" dirty="0" smtClean="0"/>
              <a:t>IDF and MDF are two basic MDO algorithms and CO is a popular multi-level MDO </a:t>
            </a:r>
            <a:r>
              <a:rPr lang="en-US" b="1" baseline="0" dirty="0" err="1" smtClean="0"/>
              <a:t>appraoch</a:t>
            </a:r>
            <a:r>
              <a:rPr lang="en-US" b="1" baseline="0" dirty="0" smtClean="0"/>
              <a:t>.</a:t>
            </a:r>
            <a:endParaRPr lang="en-US" b="1"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40</a:t>
            </a:fld>
            <a:endParaRPr lang="zh-CN" altLang="en-US"/>
          </a:p>
        </p:txBody>
      </p:sp>
    </p:spTree>
    <p:extLst>
      <p:ext uri="{BB962C8B-B14F-4D97-AF65-F5344CB8AC3E}">
        <p14:creationId xmlns:p14="http://schemas.microsoft.com/office/powerpoint/2010/main" val="19078178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come to research thrust 4.</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41</a:t>
            </a:fld>
            <a:endParaRPr lang="zh-CN" altLang="en-US"/>
          </a:p>
        </p:txBody>
      </p:sp>
    </p:spTree>
    <p:extLst>
      <p:ext uri="{BB962C8B-B14F-4D97-AF65-F5344CB8AC3E}">
        <p14:creationId xmlns:p14="http://schemas.microsoft.com/office/powerpoint/2010/main" val="20061200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motivation of this research is that there are rare studies on analysis models of how </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42</a:t>
            </a:fld>
            <a:endParaRPr lang="zh-CN" altLang="en-US"/>
          </a:p>
        </p:txBody>
      </p:sp>
    </p:spTree>
    <p:extLst>
      <p:ext uri="{BB962C8B-B14F-4D97-AF65-F5344CB8AC3E}">
        <p14:creationId xmlns:p14="http://schemas.microsoft.com/office/powerpoint/2010/main" val="23006957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give the background introduction for Gaussian process modeling.</a:t>
            </a:r>
          </a:p>
          <a:p>
            <a:r>
              <a:rPr lang="en-US" baseline="0" dirty="0" smtClean="0"/>
              <a:t>We have these training data or known data, and we want to predict the output at this point. By using Gaussian process modeling, we will get the distribution of the output at this point.</a:t>
            </a:r>
          </a:p>
          <a:p>
            <a:r>
              <a:rPr lang="en-US" baseline="0" dirty="0" smtClean="0"/>
              <a:t>Gaussian process is chosen due to the advantages that it is able to model problems with multi-inputs and multi-outputs. Also it gives the distribution of the prediction with mean values and the uncertainty around. This character will benefit future studies on model uncertainty.</a:t>
            </a:r>
          </a:p>
          <a:p>
            <a:r>
              <a:rPr lang="en-US" dirty="0" smtClean="0"/>
              <a:t>Based on GP, we are also</a:t>
            </a:r>
            <a:r>
              <a:rPr lang="en-US" baseline="0" dirty="0" smtClean="0"/>
              <a:t> able to predict the experiment result using simulation models. The relationship between the </a:t>
            </a:r>
            <a:r>
              <a:rPr lang="en-US" baseline="0" dirty="0" err="1" smtClean="0"/>
              <a:t>experiemental</a:t>
            </a:r>
            <a:r>
              <a:rPr lang="en-US" baseline="0" dirty="0" smtClean="0"/>
              <a:t> output and the simulation model output can be shown by this equation. Ye is the experimental output. As also shown in this figure. Note that we will obtain different experiment outputs even with the same inputs.</a:t>
            </a:r>
          </a:p>
          <a:p>
            <a:r>
              <a:rPr lang="en-US" baseline="0" dirty="0" err="1" smtClean="0"/>
              <a:t>Ym</a:t>
            </a:r>
            <a:r>
              <a:rPr lang="en-US" baseline="0" dirty="0" smtClean="0"/>
              <a:t> is the simulation model output, as shown in this figure. For simulation models, the same inputs will always give the same outputs.</a:t>
            </a:r>
          </a:p>
          <a:p>
            <a:r>
              <a:rPr lang="en-US" baseline="0" dirty="0" smtClean="0"/>
              <a:t>There are discrepancies between the experiment and simulation outputs. And this part can be modeled using discrepancy function as well as experimental errors.</a:t>
            </a:r>
          </a:p>
          <a:p>
            <a:r>
              <a:rPr lang="en-US" dirty="0" smtClean="0"/>
              <a:t>Next GP</a:t>
            </a:r>
            <a:r>
              <a:rPr lang="en-US" baseline="0" dirty="0" smtClean="0"/>
              <a:t> models of performance vs. compression ratio as well as friction loss vs. tolerances will be introduced. </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43</a:t>
            </a:fld>
            <a:endParaRPr lang="zh-CN" altLang="en-US"/>
          </a:p>
        </p:txBody>
      </p:sp>
    </p:spTree>
    <p:extLst>
      <p:ext uri="{BB962C8B-B14F-4D97-AF65-F5344CB8AC3E}">
        <p14:creationId xmlns:p14="http://schemas.microsoft.com/office/powerpoint/2010/main" val="27006961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performance</a:t>
            </a:r>
            <a:r>
              <a:rPr lang="en-US" baseline="0" dirty="0" smtClean="0"/>
              <a:t> vs. compression ratio.</a:t>
            </a:r>
          </a:p>
          <a:p>
            <a:r>
              <a:rPr lang="en-US" baseline="0" dirty="0" smtClean="0"/>
              <a:t>The input is the compression ratio, and the outputs are torque, power, and BSFC (</a:t>
            </a:r>
            <a:r>
              <a:rPr lang="en-US" sz="1200" b="0" i="0" kern="1200" dirty="0" smtClean="0">
                <a:solidFill>
                  <a:schemeClr val="tx1"/>
                </a:solidFill>
                <a:effectLst/>
                <a:latin typeface="+mn-lt"/>
                <a:ea typeface="+mn-ea"/>
                <a:cs typeface="+mn-cs"/>
              </a:rPr>
              <a:t>Brake Specific Fuel Consumption</a:t>
            </a:r>
            <a:r>
              <a:rPr lang="en-US" baseline="0" dirty="0" smtClean="0"/>
              <a:t>). How to obtain the relationship between them? We use GP </a:t>
            </a:r>
            <a:r>
              <a:rPr lang="en-US" baseline="0" dirty="0" err="1" smtClean="0"/>
              <a:t>modelling</a:t>
            </a:r>
            <a:r>
              <a:rPr lang="en-US" baseline="0" dirty="0" smtClean="0"/>
              <a:t>.</a:t>
            </a:r>
          </a:p>
          <a:p>
            <a:r>
              <a:rPr lang="en-US" baseline="0" dirty="0" smtClean="0"/>
              <a:t>This table lists the training data and testing data for the GP models. For the training data, both experiment data and simulation data are used. The testing data are from experiment results.</a:t>
            </a:r>
          </a:p>
          <a:p>
            <a:r>
              <a:rPr lang="en-US" dirty="0" smtClean="0"/>
              <a:t>We</a:t>
            </a:r>
            <a:r>
              <a:rPr lang="en-US" baseline="0" dirty="0" smtClean="0"/>
              <a:t> then build the simulation model and discrepancy function </a:t>
            </a:r>
            <a:r>
              <a:rPr lang="en-US" baseline="0" dirty="0" err="1" smtClean="0"/>
              <a:t>uisng</a:t>
            </a:r>
            <a:r>
              <a:rPr lang="en-US" baseline="0" dirty="0" smtClean="0"/>
              <a:t> the training data based on GP. And then the experiment GP model can be obtained. Then </a:t>
            </a:r>
            <a:r>
              <a:rPr lang="en-US" baseline="0" dirty="0" err="1" smtClean="0"/>
              <a:t>tesing</a:t>
            </a:r>
            <a:r>
              <a:rPr lang="en-US" baseline="0" dirty="0" smtClean="0"/>
              <a:t> data are utilized to verify the experiment model.</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44</a:t>
            </a:fld>
            <a:endParaRPr lang="zh-CN" altLang="en-US"/>
          </a:p>
        </p:txBody>
      </p:sp>
    </p:spTree>
    <p:extLst>
      <p:ext uri="{BB962C8B-B14F-4D97-AF65-F5344CB8AC3E}">
        <p14:creationId xmlns:p14="http://schemas.microsoft.com/office/powerpoint/2010/main" val="25991718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figures show the</a:t>
            </a:r>
            <a:r>
              <a:rPr lang="en-US" baseline="0" dirty="0" smtClean="0"/>
              <a:t> testing results.</a:t>
            </a:r>
          </a:p>
          <a:p>
            <a:r>
              <a:rPr lang="en-US" baseline="0" dirty="0" smtClean="0"/>
              <a:t>Figures on the left show the three outputs individually at all inputs. Figures on the right show the detailed prediction results at </a:t>
            </a:r>
            <a:r>
              <a:rPr lang="en-US" baseline="0" dirty="0" err="1" smtClean="0"/>
              <a:t>coompression</a:t>
            </a:r>
            <a:r>
              <a:rPr lang="en-US" baseline="0" dirty="0" smtClean="0"/>
              <a:t> ratio of 9.88.</a:t>
            </a:r>
          </a:p>
          <a:p>
            <a:r>
              <a:rPr lang="en-US" baseline="0" dirty="0" smtClean="0"/>
              <a:t>It is noted that the predicted curve is smoother than the original curve, and all the original values fall within the predicted uncertainty range. </a:t>
            </a:r>
          </a:p>
          <a:p>
            <a:r>
              <a:rPr lang="en-US" baseline="0" dirty="0" smtClean="0"/>
              <a:t>This shows that the GP model we obtained works well and can be utilized to predict the experiment results. </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45</a:t>
            </a:fld>
            <a:endParaRPr lang="zh-CN" altLang="en-US"/>
          </a:p>
        </p:txBody>
      </p:sp>
    </p:spTree>
    <p:extLst>
      <p:ext uri="{BB962C8B-B14F-4D97-AF65-F5344CB8AC3E}">
        <p14:creationId xmlns:p14="http://schemas.microsoft.com/office/powerpoint/2010/main" val="29812189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build</a:t>
            </a:r>
            <a:r>
              <a:rPr lang="en-US" baseline="0" dirty="0" smtClean="0"/>
              <a:t> the GP model of friction loss vs. tolerances.</a:t>
            </a:r>
          </a:p>
          <a:p>
            <a:r>
              <a:rPr lang="en-US" baseline="0" dirty="0" smtClean="0"/>
              <a:t>The relationship between the friction loss and tolerances can not be obtained by equations. Simulation models are built to study this relationship.</a:t>
            </a:r>
          </a:p>
          <a:p>
            <a:r>
              <a:rPr lang="en-US" baseline="0" dirty="0" smtClean="0"/>
              <a:t>There are mainly three groups of friction pairs: 1,2,3,</a:t>
            </a:r>
          </a:p>
          <a:p>
            <a:r>
              <a:rPr lang="en-US" baseline="0" dirty="0" smtClean="0"/>
              <a:t>Simulation model…</a:t>
            </a:r>
          </a:p>
          <a:p>
            <a:r>
              <a:rPr lang="en-US" baseline="0" dirty="0" smtClean="0"/>
              <a:t>Then sensitivity analysis is performed to find the critical dimensions.  It is found that the friction loss relates more to the clearances between the friction pairs,, and so the clearances are set as the inputs for the GP model.</a:t>
            </a:r>
          </a:p>
          <a:p>
            <a:r>
              <a:rPr lang="en-US" baseline="0" dirty="0" smtClean="0"/>
              <a:t>Also the clearances can be calculated using corresponding dimensions, which will be discussed later in the multi-disciplinary tolerance design problem.</a:t>
            </a:r>
          </a:p>
          <a:p>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46</a:t>
            </a:fld>
            <a:endParaRPr lang="zh-CN" altLang="en-US"/>
          </a:p>
        </p:txBody>
      </p:sp>
    </p:spTree>
    <p:extLst>
      <p:ext uri="{BB962C8B-B14F-4D97-AF65-F5344CB8AC3E}">
        <p14:creationId xmlns:p14="http://schemas.microsoft.com/office/powerpoint/2010/main" val="33137059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input</a:t>
            </a:r>
            <a:r>
              <a:rPr lang="en-US" baseline="0" dirty="0" smtClean="0"/>
              <a:t> space or sampling space is shown in this figure. Note that there are three inputs.</a:t>
            </a:r>
          </a:p>
          <a:p>
            <a:r>
              <a:rPr lang="en-US" baseline="0" dirty="0" smtClean="0"/>
              <a:t>Since the three simulation models are independent with each other, the sampling points are badly spaced, which means that they don’t cover the entire space. Even with experimental data added, it is still badly spaced. So we decide to use all the data to build the GP model.</a:t>
            </a:r>
          </a:p>
          <a:p>
            <a:r>
              <a:rPr lang="en-US" baseline="0" dirty="0" smtClean="0"/>
              <a:t>The modeling results are shown in this figure. Note that the comparison is based on the training data since there are no extra data for testing currently. The vertical axis is the output friction loss. It is shown that all the experiment data are well fitted, and most of the simulation data are fitted well. Given this badly spaced sampling points, this result is satisfactory.</a:t>
            </a:r>
          </a:p>
          <a:p>
            <a:r>
              <a:rPr lang="en-US" baseline="0" dirty="0" smtClean="0"/>
              <a:t>It is also noted that smaller clearances will lead to larger friction loss.</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47</a:t>
            </a:fld>
            <a:endParaRPr lang="zh-CN" altLang="en-US"/>
          </a:p>
        </p:txBody>
      </p:sp>
    </p:spTree>
    <p:extLst>
      <p:ext uri="{BB962C8B-B14F-4D97-AF65-F5344CB8AC3E}">
        <p14:creationId xmlns:p14="http://schemas.microsoft.com/office/powerpoint/2010/main" val="5524353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a:t>
            </a:r>
            <a:r>
              <a:rPr lang="en-US" baseline="0" dirty="0" smtClean="0"/>
              <a:t> on the formulation of compression ratio and the GP model for friction loss, we want to study the multi-disciplinary tolerance design optimization problem considering the two disciplines.</a:t>
            </a:r>
          </a:p>
          <a:p>
            <a:r>
              <a:rPr lang="en-US" baseline="0" dirty="0" smtClean="0"/>
              <a:t>the problem is defined as follows: the objective is to maximize the control factors or design variables, and the variables for subsystem 1 are control factors for the tolerances; The variables for subsystem 2 are control factors for clearances. There is a connection between the two subsystems which lies in the main bearing friction pair</a:t>
            </a:r>
          </a:p>
          <a:p>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48</a:t>
            </a:fld>
            <a:endParaRPr lang="zh-CN" altLang="en-US"/>
          </a:p>
        </p:txBody>
      </p:sp>
    </p:spTree>
    <p:extLst>
      <p:ext uri="{BB962C8B-B14F-4D97-AF65-F5344CB8AC3E}">
        <p14:creationId xmlns:p14="http://schemas.microsoft.com/office/powerpoint/2010/main" val="12600300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Dimensions</a:t>
            </a:r>
            <a:r>
              <a:rPr lang="en-US" baseline="0" dirty="0" smtClean="0"/>
              <a:t> for the main bearing friction pair are listed in the table. These dimensions are three of the non-critical dimensions for the compression ratio. These three dimensions can also be utilized to calculate the clearance of this friction pair, as illustrated in this figure….</a:t>
            </a:r>
          </a:p>
          <a:p>
            <a:endParaRPr lang="en-US" baseline="0" dirty="0" smtClean="0"/>
          </a:p>
          <a:p>
            <a:r>
              <a:rPr lang="en-US" baseline="0" dirty="0" smtClean="0"/>
              <a:t>The formulation of the problem is shown, this is ./////</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49</a:t>
            </a:fld>
            <a:endParaRPr lang="zh-CN" altLang="en-US"/>
          </a:p>
        </p:txBody>
      </p:sp>
    </p:spTree>
    <p:extLst>
      <p:ext uri="{BB962C8B-B14F-4D97-AF65-F5344CB8AC3E}">
        <p14:creationId xmlns:p14="http://schemas.microsoft.com/office/powerpoint/2010/main" val="1076868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Then let’s take a look at the definitions</a:t>
            </a:r>
            <a:r>
              <a:rPr lang="en-US" baseline="0" dirty="0" smtClean="0"/>
              <a:t> and terminologies used in this work. </a:t>
            </a:r>
            <a:endParaRPr lang="en-US" dirty="0"/>
          </a:p>
        </p:txBody>
      </p:sp>
      <p:sp>
        <p:nvSpPr>
          <p:cNvPr id="4" name="灯片编号占位符 3"/>
          <p:cNvSpPr>
            <a:spLocks noGrp="1"/>
          </p:cNvSpPr>
          <p:nvPr>
            <p:ph type="sldNum" sz="quarter" idx="10"/>
          </p:nvPr>
        </p:nvSpPr>
        <p:spPr/>
        <p:txBody>
          <a:bodyPr/>
          <a:lstStyle/>
          <a:p>
            <a:fld id="{4728439E-9520-4026-A308-89DB2C4AB4A9}" type="slidenum">
              <a:rPr lang="zh-CN" altLang="en-US" smtClean="0"/>
              <a:t>5</a:t>
            </a:fld>
            <a:endParaRPr lang="zh-CN" altLang="en-US"/>
          </a:p>
        </p:txBody>
      </p:sp>
    </p:spTree>
    <p:extLst>
      <p:ext uri="{BB962C8B-B14F-4D97-AF65-F5344CB8AC3E}">
        <p14:creationId xmlns:p14="http://schemas.microsoft.com/office/powerpoint/2010/main" val="42307168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obtained Pareto front is given,</a:t>
            </a:r>
            <a:r>
              <a:rPr lang="en-US" baseline="0" dirty="0" smtClean="0"/>
              <a:t> with the constraint region, that is, the maximum variation of the compression ratio and the friction loss, that all the variables stay within the feasible region.</a:t>
            </a:r>
          </a:p>
          <a:p>
            <a:r>
              <a:rPr lang="en-US" baseline="0" dirty="0" smtClean="0"/>
              <a:t>The </a:t>
            </a:r>
            <a:r>
              <a:rPr lang="en-US" baseline="0" dirty="0" err="1" smtClean="0"/>
              <a:t>computaional</a:t>
            </a:r>
            <a:r>
              <a:rPr lang="en-US" baseline="0" dirty="0" smtClean="0"/>
              <a:t> results for the three picked solutions are shown in this table. </a:t>
            </a:r>
            <a:r>
              <a:rPr lang="en-US" b="1" baseline="0" dirty="0" smtClean="0"/>
              <a:t>No meaning for the three dots</a:t>
            </a:r>
          </a:p>
          <a:p>
            <a:endParaRPr lang="en-US" b="0"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50</a:t>
            </a:fld>
            <a:endParaRPr lang="zh-CN" altLang="en-US"/>
          </a:p>
        </p:txBody>
      </p:sp>
    </p:spTree>
    <p:extLst>
      <p:ext uri="{BB962C8B-B14F-4D97-AF65-F5344CB8AC3E}">
        <p14:creationId xmlns:p14="http://schemas.microsoft.com/office/powerpoint/2010/main" val="38336276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shown that tolerances of the</a:t>
            </a:r>
            <a:r>
              <a:rPr lang="en-US" baseline="0" dirty="0" smtClean="0"/>
              <a:t> critical dimensions are shrunken, while the tolerances for the non-critical dimensions are expanded. By doing so, the performance of the system can be improved with the manufacturing cost decreased.</a:t>
            </a:r>
          </a:p>
          <a:p>
            <a:r>
              <a:rPr lang="en-US" baseline="0" dirty="0" smtClean="0"/>
              <a:t>This also demonstrate that when designing tolerances, only considering one discipline is not enough, and </a:t>
            </a:r>
            <a:r>
              <a:rPr lang="en-US" baseline="0" dirty="0" err="1" smtClean="0"/>
              <a:t>conderation</a:t>
            </a:r>
            <a:r>
              <a:rPr lang="en-US" baseline="0" dirty="0" smtClean="0"/>
              <a:t> of multiple disciplines are necessary.</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51</a:t>
            </a:fld>
            <a:endParaRPr lang="zh-CN" altLang="en-US"/>
          </a:p>
        </p:txBody>
      </p:sp>
    </p:spTree>
    <p:extLst>
      <p:ext uri="{BB962C8B-B14F-4D97-AF65-F5344CB8AC3E}">
        <p14:creationId xmlns:p14="http://schemas.microsoft.com/office/powerpoint/2010/main" val="3358704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a:t>
            </a:r>
            <a:r>
              <a:rPr lang="en-US" altLang="zh-CN" baseline="0" dirty="0" smtClean="0"/>
              <a:t>e we provide the definition for optimization. </a:t>
            </a:r>
          </a:p>
          <a:p>
            <a:r>
              <a:rPr lang="en-US" altLang="zh-CN" baseline="0" dirty="0" smtClean="0"/>
              <a:t>First for deterministic optimization, the formulation is shown here, </a:t>
            </a:r>
            <a:r>
              <a:rPr lang="en-US" altLang="zh-CN" baseline="0" dirty="0" err="1" smtClean="0"/>
              <a:t>f,g,,h</a:t>
            </a:r>
            <a:r>
              <a:rPr lang="en-US" altLang="zh-CN" baseline="0" dirty="0" smtClean="0"/>
              <a:t>,(the equality constraints can be transformed to inequality constraints) x….</a:t>
            </a:r>
            <a:r>
              <a:rPr lang="zh-CN" altLang="en-US" baseline="0" dirty="0" smtClean="0"/>
              <a:t> </a:t>
            </a:r>
            <a:r>
              <a:rPr lang="en-US" altLang="zh-CN" baseline="0" dirty="0" smtClean="0"/>
              <a:t>E.g., in this figure, this point gives the minimum function value and is the deterministic optimum.</a:t>
            </a:r>
          </a:p>
          <a:p>
            <a:r>
              <a:rPr lang="en-US" altLang="zh-CN" baseline="0" dirty="0" smtClean="0"/>
              <a:t>On the contrary to deterministic optimization, for robust optimization, uncertainties have to be taken into consideration. That is, p is not fixed at p0, but varies within this interval, and the robust solution lies here. </a:t>
            </a:r>
          </a:p>
          <a:p>
            <a:r>
              <a:rPr lang="en-US" altLang="zh-CN" baseline="0" dirty="0" smtClean="0"/>
              <a:t>What’s the difference between the two solutions? As shown in this figure, when the parameter varies within the uncertainty interval, the objective variation of the deterministic case is much larger than the robust case. And the variation for the robust case is what we can accept.</a:t>
            </a:r>
          </a:p>
          <a:p>
            <a:r>
              <a:rPr lang="en-US" altLang="zh-CN" baseline="0" dirty="0" smtClean="0"/>
              <a:t>Generally, there are two types of uncertainties: probability based and interval based. Probability based uncertainties use the probability distribution, like mean and standard deviation, to represent uncertainty, and this needs a lot of history data. While interval uncertainty only uses the lower and upper bounds, as is shown here. It is also commonly used in ME. E.g., the diameter of a shaft is </a:t>
            </a:r>
          </a:p>
        </p:txBody>
      </p:sp>
      <p:sp>
        <p:nvSpPr>
          <p:cNvPr id="4" name="灯片编号占位符 3"/>
          <p:cNvSpPr>
            <a:spLocks noGrp="1"/>
          </p:cNvSpPr>
          <p:nvPr>
            <p:ph type="sldNum" sz="quarter" idx="10"/>
          </p:nvPr>
        </p:nvSpPr>
        <p:spPr/>
        <p:txBody>
          <a:bodyPr/>
          <a:lstStyle/>
          <a:p>
            <a:fld id="{4728439E-9520-4026-A308-89DB2C4AB4A9}" type="slidenum">
              <a:rPr lang="zh-CN" altLang="en-US" smtClean="0"/>
              <a:t>6</a:t>
            </a:fld>
            <a:endParaRPr lang="zh-CN" altLang="en-US"/>
          </a:p>
        </p:txBody>
      </p:sp>
    </p:spTree>
    <p:extLst>
      <p:ext uri="{BB962C8B-B14F-4D97-AF65-F5344CB8AC3E}">
        <p14:creationId xmlns:p14="http://schemas.microsoft.com/office/powerpoint/2010/main" val="142401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case, we would</a:t>
            </a:r>
            <a:r>
              <a:rPr lang="en-US" baseline="0" dirty="0" smtClean="0"/>
              <a:t> like to show the worst case RO formulation. Compared to the previous general formulation, two additional constraints are included, they are the robustness indices for the objective and constraints.</a:t>
            </a:r>
          </a:p>
          <a:p>
            <a:r>
              <a:rPr lang="en-US" baseline="0" dirty="0" smtClean="0"/>
              <a:t>The objective robustness index is illustrated in this figure. This bar shows the acceptable objective variation region delta f0. the solid line shows the nominal objective value, and the dashed lines show the variation due to uncertainty. The robustness index ensures that the variation of the objective should always be within delta f0.</a:t>
            </a:r>
          </a:p>
          <a:p>
            <a:r>
              <a:rPr lang="en-US" baseline="0" dirty="0" smtClean="0"/>
              <a:t>The constraint robustness index is illustrated here. This is the nominal value, and the dark area shows the variation region. The constraint robustness index ensures that no matter how the constraint varies, it should always be within the feasible region that g is no larger than 0.</a:t>
            </a:r>
          </a:p>
          <a:p>
            <a:r>
              <a:rPr lang="en-US" baseline="0" dirty="0" smtClean="0"/>
              <a:t>Note that those robustness indices formulate the inner optimization problems, this leads to a double-looped optimization problem, such that it becomes computationally burdensome.  </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7</a:t>
            </a:fld>
            <a:endParaRPr lang="zh-CN" altLang="en-US"/>
          </a:p>
        </p:txBody>
      </p:sp>
    </p:spTree>
    <p:extLst>
      <p:ext uri="{BB962C8B-B14F-4D97-AF65-F5344CB8AC3E}">
        <p14:creationId xmlns:p14="http://schemas.microsoft.com/office/powerpoint/2010/main" val="2484528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shows the formulation of an MDO problem.</a:t>
            </a:r>
          </a:p>
          <a:p>
            <a:r>
              <a:rPr lang="en-US" baseline="0" dirty="0" smtClean="0"/>
              <a:t>Here we use a two-disciplinary system to illustrate the problem formulation. We have two disciplines, 1 and 2. discipline 1 has design variable x1, and x1 only appears in discipline 1. also x2 for discipline 2. x1 and x2 are called local design variables, since they only occur in one discipline.</a:t>
            </a:r>
          </a:p>
          <a:p>
            <a:r>
              <a:rPr lang="en-US" baseline="0" dirty="0" smtClean="0"/>
              <a:t>There are global design variables z that appears in both disciplines. y1 and y2. y1 is the output of discipline 1 and input to discipline 2. </a:t>
            </a:r>
          </a:p>
          <a:p>
            <a:r>
              <a:rPr lang="en-US" baseline="0" dirty="0" smtClean="0"/>
              <a:t>F1,g1,f2,g2,…</a:t>
            </a:r>
          </a:p>
          <a:p>
            <a:r>
              <a:rPr lang="en-US" baseline="0" dirty="0" smtClean="0"/>
              <a:t>Note that if no coupling variables exist, then this MDO problem can be regarded as a multi-objective problem MOO.</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8</a:t>
            </a:fld>
            <a:endParaRPr lang="zh-CN" altLang="en-US"/>
          </a:p>
        </p:txBody>
      </p:sp>
    </p:spTree>
    <p:extLst>
      <p:ext uri="{BB962C8B-B14F-4D97-AF65-F5344CB8AC3E}">
        <p14:creationId xmlns:p14="http://schemas.microsoft.com/office/powerpoint/2010/main" val="3937340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Given the</a:t>
            </a:r>
            <a:r>
              <a:rPr lang="en-US" altLang="zh-CN" baseline="0" dirty="0" smtClean="0"/>
              <a:t> background, there are two perspectives of the research focus. First considering uncertainties, we are going to develop efficient RO methods to quickly determine the robust optimum solution.</a:t>
            </a:r>
          </a:p>
          <a:p>
            <a:r>
              <a:rPr lang="en-US" altLang="zh-CN" baseline="0" dirty="0" smtClean="0"/>
              <a:t>Then considering the global and coupling variables, we use full autonomy and sequential optimization strategies to solve for the Pareto optimum. The full autonomy and sequential strategies will be discussed later.</a:t>
            </a:r>
          </a:p>
          <a:p>
            <a:r>
              <a:rPr lang="en-US" altLang="zh-CN" baseline="0" dirty="0" smtClean="0"/>
              <a:t>What is Pareto optima. Usually trade-offs exist between the two objectives. If we want to minimize f1 and f2 at the same time, we cannot obtain a single solution but a bunch of solutions, and for all the Pareto solutions, there is not one solution that is able to say I am the best, since compared to all the other solutions, if a have a smaller f1, I do have a larger f2. in the same way, if I have a smaller f2, I do have a larger f1.</a:t>
            </a:r>
            <a:endParaRPr lang="zh-CN" altLang="en-US" dirty="0"/>
          </a:p>
        </p:txBody>
      </p:sp>
      <p:sp>
        <p:nvSpPr>
          <p:cNvPr id="4" name="灯片编号占位符 3"/>
          <p:cNvSpPr>
            <a:spLocks noGrp="1"/>
          </p:cNvSpPr>
          <p:nvPr>
            <p:ph type="sldNum" sz="quarter" idx="10"/>
          </p:nvPr>
        </p:nvSpPr>
        <p:spPr/>
        <p:txBody>
          <a:bodyPr/>
          <a:lstStyle/>
          <a:p>
            <a:fld id="{4728439E-9520-4026-A308-89DB2C4AB4A9}" type="slidenum">
              <a:rPr lang="zh-CN" altLang="en-US" smtClean="0"/>
              <a:t>9</a:t>
            </a:fld>
            <a:endParaRPr lang="zh-CN" altLang="en-US"/>
          </a:p>
        </p:txBody>
      </p:sp>
    </p:spTree>
    <p:extLst>
      <p:ext uri="{BB962C8B-B14F-4D97-AF65-F5344CB8AC3E}">
        <p14:creationId xmlns:p14="http://schemas.microsoft.com/office/powerpoint/2010/main" val="38106014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0760" y="2686909"/>
            <a:ext cx="4191000" cy="2951891"/>
          </a:xfrm>
        </p:spPr>
        <p:txBody>
          <a:bodyPr>
            <a:normAutofit/>
          </a:bodyPr>
          <a:lstStyle>
            <a:lvl1pPr marL="0" indent="0" algn="l">
              <a:buNone/>
              <a:defRPr sz="2000">
                <a:solidFill>
                  <a:srgbClr val="003366"/>
                </a:solidFill>
                <a:latin typeface="+mn-lt"/>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Box 6"/>
          <p:cNvSpPr txBox="1"/>
          <p:nvPr userDrawn="1"/>
        </p:nvSpPr>
        <p:spPr>
          <a:xfrm>
            <a:off x="467544" y="6519446"/>
            <a:ext cx="8208912" cy="338554"/>
          </a:xfrm>
          <a:prstGeom prst="rect">
            <a:avLst/>
          </a:prstGeom>
          <a:noFill/>
        </p:spPr>
        <p:txBody>
          <a:bodyPr wrap="square" rtlCol="0">
            <a:spAutoFit/>
          </a:bodyPr>
          <a:lstStyle/>
          <a:p>
            <a:pPr algn="ctr" fontAlgn="auto">
              <a:spcBef>
                <a:spcPts val="0"/>
              </a:spcBef>
              <a:spcAft>
                <a:spcPts val="0"/>
              </a:spcAft>
            </a:pPr>
            <a:r>
              <a:rPr lang="en-US" altLang="zh-CN" sz="1600" dirty="0" smtClean="0">
                <a:solidFill>
                  <a:schemeClr val="tx2">
                    <a:lumMod val="75000"/>
                  </a:schemeClr>
                </a:solidFill>
                <a:latin typeface="+mn-lt"/>
                <a:ea typeface="微软雅黑" pitchFamily="34" charset="-122"/>
                <a:cs typeface="Times New Roman" panose="02020603050405020304" pitchFamily="18" charset="0"/>
              </a:rPr>
              <a:t>Intelligent Design</a:t>
            </a:r>
            <a:r>
              <a:rPr lang="en-US" altLang="zh-CN" sz="1600" baseline="0" dirty="0" smtClean="0">
                <a:solidFill>
                  <a:schemeClr val="tx2">
                    <a:lumMod val="75000"/>
                  </a:schemeClr>
                </a:solidFill>
                <a:latin typeface="+mn-lt"/>
                <a:ea typeface="微软雅黑" pitchFamily="34" charset="-122"/>
                <a:cs typeface="Times New Roman" panose="02020603050405020304" pitchFamily="18" charset="0"/>
              </a:rPr>
              <a:t> and Optimization Research Lab, </a:t>
            </a:r>
            <a:r>
              <a:rPr lang="en-US" altLang="zh-CN" sz="1600" dirty="0" smtClean="0">
                <a:solidFill>
                  <a:schemeClr val="tx2">
                    <a:lumMod val="75000"/>
                  </a:schemeClr>
                </a:solidFill>
                <a:latin typeface="+mn-lt"/>
                <a:ea typeface="微软雅黑" pitchFamily="34" charset="-122"/>
                <a:cs typeface="Times New Roman" panose="02020603050405020304" pitchFamily="18" charset="0"/>
              </a:rPr>
              <a:t>UM-SJTU Joint Institute</a:t>
            </a:r>
          </a:p>
        </p:txBody>
      </p:sp>
      <p:cxnSp>
        <p:nvCxnSpPr>
          <p:cNvPr id="8" name="Straight Connector 7"/>
          <p:cNvCxnSpPr/>
          <p:nvPr userDrawn="1"/>
        </p:nvCxnSpPr>
        <p:spPr>
          <a:xfrm>
            <a:off x="0" y="6400800"/>
            <a:ext cx="91440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477000"/>
            <a:ext cx="9144000" cy="0"/>
          </a:xfrm>
          <a:prstGeom prst="line">
            <a:avLst/>
          </a:prstGeom>
          <a:ln w="57150">
            <a:solidFill>
              <a:srgbClr val="003366"/>
            </a:solidFill>
          </a:ln>
        </p:spPr>
        <p:style>
          <a:lnRef idx="1">
            <a:schemeClr val="accent1"/>
          </a:lnRef>
          <a:fillRef idx="0">
            <a:schemeClr val="accent1"/>
          </a:fillRef>
          <a:effectRef idx="0">
            <a:schemeClr val="accent1"/>
          </a:effectRef>
          <a:fontRef idx="minor">
            <a:schemeClr val="tx1"/>
          </a:fontRef>
        </p:style>
      </p:cxnSp>
      <p:sp>
        <p:nvSpPr>
          <p:cNvPr id="13" name="Title 12"/>
          <p:cNvSpPr>
            <a:spLocks noGrp="1"/>
          </p:cNvSpPr>
          <p:nvPr>
            <p:ph type="title"/>
          </p:nvPr>
        </p:nvSpPr>
        <p:spPr>
          <a:xfrm>
            <a:off x="820760" y="762000"/>
            <a:ext cx="7256440" cy="1600200"/>
          </a:xfrm>
          <a:effectLst/>
        </p:spPr>
        <p:txBody>
          <a:bodyPr/>
          <a:lstStyle>
            <a:lvl1pPr algn="l">
              <a:defRPr b="1">
                <a:solidFill>
                  <a:srgbClr val="003366"/>
                </a:solidFill>
                <a:latin typeface="+mj-lt"/>
                <a:cs typeface="Times New Roman" panose="02020603050405020304" pitchFamily="18" charset="0"/>
              </a:defRPr>
            </a:lvl1pPr>
          </a:lstStyle>
          <a:p>
            <a:r>
              <a:rPr lang="en-US" altLang="zh-CN" dirty="0" smtClean="0"/>
              <a:t>Click to edit Master title style</a:t>
            </a:r>
            <a:endParaRPr lang="zh-CN" alt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8860" y="5817713"/>
            <a:ext cx="2795855" cy="446464"/>
          </a:xfrm>
          <a:prstGeom prst="rect">
            <a:avLst/>
          </a:prstGeom>
        </p:spPr>
      </p:pic>
      <p:pic>
        <p:nvPicPr>
          <p:cNvPr id="11" name="Picture 2" descr="S:\JI - Promotion Photos\2012.8学院楼\DSC_0462副本.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558747" y="3305944"/>
            <a:ext cx="2594653" cy="1723256"/>
          </a:xfrm>
          <a:prstGeom prst="rect">
            <a:avLst/>
          </a:prstGeom>
          <a:noFill/>
          <a:extLst>
            <a:ext uri="{909E8E84-426E-40DD-AFC4-6F175D3DCCD1}">
              <a14:hiddenFill xmlns:a14="http://schemas.microsoft.com/office/drawing/2010/main">
                <a:solidFill>
                  <a:srgbClr val="FFFFFF"/>
                </a:solidFill>
              </a14:hiddenFill>
            </a:ext>
          </a:extLst>
        </p:spPr>
      </p:pic>
      <p:sp>
        <p:nvSpPr>
          <p:cNvPr id="5" name="日期占位符 4"/>
          <p:cNvSpPr>
            <a:spLocks noGrp="1"/>
          </p:cNvSpPr>
          <p:nvPr>
            <p:ph type="dt" sz="half" idx="10"/>
          </p:nvPr>
        </p:nvSpPr>
        <p:spPr/>
        <p:txBody>
          <a:bodyPr/>
          <a:lstStyle/>
          <a:p>
            <a:fld id="{3BE9DAF8-5558-410D-9300-DDD2CE2331B2}" type="datetime1">
              <a:rPr lang="en-US" altLang="zh-CN" smtClean="0"/>
              <a:t>7/21/2015</a:t>
            </a:fld>
            <a:endParaRPr lang="en-US"/>
          </a:p>
        </p:txBody>
      </p:sp>
      <p:sp>
        <p:nvSpPr>
          <p:cNvPr id="6" name="页脚占位符 5"/>
          <p:cNvSpPr>
            <a:spLocks noGrp="1"/>
          </p:cNvSpPr>
          <p:nvPr>
            <p:ph type="ftr" sz="quarter" idx="11"/>
          </p:nvPr>
        </p:nvSpPr>
        <p:spPr/>
        <p:txBody>
          <a:bodyPr/>
          <a:lstStyle/>
          <a:p>
            <a:r>
              <a:rPr lang="en-US" smtClean="0"/>
              <a:t>ddd</a:t>
            </a:r>
            <a:endParaRPr lang="en-US"/>
          </a:p>
        </p:txBody>
      </p:sp>
      <p:sp>
        <p:nvSpPr>
          <p:cNvPr id="12" name="灯片编号占位符 11"/>
          <p:cNvSpPr>
            <a:spLocks noGrp="1"/>
          </p:cNvSpPr>
          <p:nvPr>
            <p:ph type="sldNum" sz="quarter" idx="12"/>
          </p:nvPr>
        </p:nvSpPr>
        <p:spPr/>
        <p:txBody>
          <a:bodyPr/>
          <a:lstStyle/>
          <a:p>
            <a:fld id="{B6F15528-21DE-4FAA-801E-634DDDAF4B2B}" type="slidenum">
              <a:rPr lang="en-US" smtClean="0"/>
              <a:pPr/>
              <a:t>‹#›</a:t>
            </a:fld>
            <a:r>
              <a:rPr lang="en-US" dirty="0" smtClean="0"/>
              <a:t>/54</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697DF9-D697-4FEF-9191-55381975293D}" type="datetime1">
              <a:rPr lang="en-US" altLang="zh-CN" smtClean="0"/>
              <a:t>7/21/2015</a:t>
            </a:fld>
            <a:endParaRPr lang="en-US"/>
          </a:p>
        </p:txBody>
      </p:sp>
      <p:sp>
        <p:nvSpPr>
          <p:cNvPr id="5" name="Footer Placeholder 4"/>
          <p:cNvSpPr>
            <a:spLocks noGrp="1"/>
          </p:cNvSpPr>
          <p:nvPr>
            <p:ph type="ftr" sz="quarter" idx="11"/>
          </p:nvPr>
        </p:nvSpPr>
        <p:spPr/>
        <p:txBody>
          <a:bodyPr/>
          <a:lstStyle/>
          <a:p>
            <a:r>
              <a:rPr lang="en-US" smtClean="0"/>
              <a:t>ddd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4128D2-4FE8-4F33-AC06-C37733080B7A}" type="datetime1">
              <a:rPr lang="en-US" altLang="zh-CN" smtClean="0"/>
              <a:t>7/21/2015</a:t>
            </a:fld>
            <a:endParaRPr lang="en-US"/>
          </a:p>
        </p:txBody>
      </p:sp>
      <p:sp>
        <p:nvSpPr>
          <p:cNvPr id="5" name="Footer Placeholder 4"/>
          <p:cNvSpPr>
            <a:spLocks noGrp="1"/>
          </p:cNvSpPr>
          <p:nvPr>
            <p:ph type="ftr" sz="quarter" idx="11"/>
          </p:nvPr>
        </p:nvSpPr>
        <p:spPr/>
        <p:txBody>
          <a:bodyPr/>
          <a:lstStyle/>
          <a:p>
            <a:r>
              <a:rPr lang="en-US" smtClean="0"/>
              <a:t>ddd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extBox 6"/>
          <p:cNvSpPr txBox="1"/>
          <p:nvPr userDrawn="1"/>
        </p:nvSpPr>
        <p:spPr>
          <a:xfrm>
            <a:off x="467544" y="6519446"/>
            <a:ext cx="8208912" cy="338554"/>
          </a:xfrm>
          <a:prstGeom prst="rect">
            <a:avLst/>
          </a:prstGeom>
          <a:noFill/>
        </p:spPr>
        <p:txBody>
          <a:bodyPr wrap="square" rtlCol="0">
            <a:spAutoFit/>
          </a:bodyPr>
          <a:lstStyle/>
          <a:p>
            <a:pPr algn="ctr" fontAlgn="auto">
              <a:spcBef>
                <a:spcPts val="0"/>
              </a:spcBef>
              <a:spcAft>
                <a:spcPts val="0"/>
              </a:spcAft>
            </a:pPr>
            <a:r>
              <a:rPr lang="en-US" altLang="zh-CN" sz="1600" dirty="0" smtClean="0">
                <a:solidFill>
                  <a:schemeClr val="tx2">
                    <a:lumMod val="75000"/>
                  </a:schemeClr>
                </a:solidFill>
                <a:latin typeface="+mn-lt"/>
                <a:ea typeface="微软雅黑" pitchFamily="34" charset="-122"/>
                <a:cs typeface="Times New Roman" panose="02020603050405020304" pitchFamily="18" charset="0"/>
              </a:rPr>
              <a:t>Intelligent Design</a:t>
            </a:r>
            <a:r>
              <a:rPr lang="en-US" altLang="zh-CN" sz="1600" baseline="0" dirty="0" smtClean="0">
                <a:solidFill>
                  <a:schemeClr val="tx2">
                    <a:lumMod val="75000"/>
                  </a:schemeClr>
                </a:solidFill>
                <a:latin typeface="+mn-lt"/>
                <a:ea typeface="微软雅黑" pitchFamily="34" charset="-122"/>
                <a:cs typeface="Times New Roman" panose="02020603050405020304" pitchFamily="18" charset="0"/>
              </a:rPr>
              <a:t> and Optimization Research Lab, </a:t>
            </a:r>
            <a:r>
              <a:rPr lang="en-US" altLang="zh-CN" sz="1600" dirty="0" smtClean="0">
                <a:solidFill>
                  <a:schemeClr val="tx2">
                    <a:lumMod val="75000"/>
                  </a:schemeClr>
                </a:solidFill>
                <a:latin typeface="+mn-lt"/>
                <a:ea typeface="微软雅黑" pitchFamily="34" charset="-122"/>
                <a:cs typeface="Times New Roman" panose="02020603050405020304" pitchFamily="18" charset="0"/>
              </a:rPr>
              <a:t>UM-SJTU Joint Institute</a:t>
            </a:r>
          </a:p>
        </p:txBody>
      </p:sp>
      <p:sp>
        <p:nvSpPr>
          <p:cNvPr id="9" name="Text Placeholder 3"/>
          <p:cNvSpPr>
            <a:spLocks noGrp="1"/>
          </p:cNvSpPr>
          <p:nvPr>
            <p:ph idx="1"/>
          </p:nvPr>
        </p:nvSpPr>
        <p:spPr>
          <a:xfrm>
            <a:off x="467544" y="1340768"/>
            <a:ext cx="8229600" cy="4907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60000"/>
              <a:buFont typeface="Wingdings" panose="05000000000000000000" pitchFamily="2" charset="2"/>
              <a:buChar char="n"/>
              <a:defRPr lang="en-US" altLang="zh-CN" sz="3200" kern="1200" dirty="0" smtClean="0">
                <a:solidFill>
                  <a:srgbClr val="003D7F"/>
                </a:solidFill>
                <a:latin typeface="+mn-lt"/>
                <a:ea typeface="+mn-ea"/>
                <a:cs typeface="Times New Roman" panose="02020603050405020304" pitchFamily="18" charset="0"/>
              </a:defRPr>
            </a:lvl1pPr>
            <a:lvl2pPr algn="l" defTabSz="914400" rtl="0" eaLnBrk="1" latinLnBrk="0" hangingPunct="1">
              <a:spcBef>
                <a:spcPct val="20000"/>
              </a:spcBef>
              <a:defRPr lang="en-US" altLang="zh-CN" sz="2800" kern="1200" dirty="0" smtClean="0">
                <a:solidFill>
                  <a:srgbClr val="003D7F"/>
                </a:solidFill>
                <a:latin typeface="+mn-lt"/>
                <a:ea typeface="+mn-ea"/>
                <a:cs typeface="Times New Roman" panose="02020603050405020304" pitchFamily="18" charset="0"/>
              </a:defRPr>
            </a:lvl2pPr>
            <a:lvl3pPr algn="l" defTabSz="914400" rtl="0" eaLnBrk="1" latinLnBrk="0" hangingPunct="1">
              <a:spcBef>
                <a:spcPct val="20000"/>
              </a:spcBef>
              <a:defRPr lang="en-US" altLang="zh-CN" sz="2400" kern="1200" dirty="0" smtClean="0">
                <a:solidFill>
                  <a:srgbClr val="003D7F"/>
                </a:solidFill>
                <a:latin typeface="+mn-lt"/>
                <a:ea typeface="+mn-ea"/>
                <a:cs typeface="Times New Roman" panose="02020603050405020304" pitchFamily="18" charset="0"/>
              </a:defRPr>
            </a:lvl3pPr>
            <a:lvl4pPr algn="l" defTabSz="914400" rtl="0" eaLnBrk="1" latinLnBrk="0" hangingPunct="1">
              <a:spcBef>
                <a:spcPct val="20000"/>
              </a:spcBef>
              <a:defRPr lang="en-US" altLang="zh-CN" sz="2000" kern="1200" dirty="0" smtClean="0">
                <a:solidFill>
                  <a:srgbClr val="003D7F"/>
                </a:solidFill>
                <a:latin typeface="+mn-lt"/>
                <a:ea typeface="+mn-ea"/>
                <a:cs typeface="Times New Roman" panose="02020603050405020304" pitchFamily="18" charset="0"/>
              </a:defRPr>
            </a:lvl4pPr>
            <a:lvl5pPr algn="l" defTabSz="914400" rtl="0" eaLnBrk="1" latinLnBrk="0" hangingPunct="1">
              <a:spcBef>
                <a:spcPct val="20000"/>
              </a:spcBef>
              <a:defRPr lang="zh-CN" altLang="en-US" sz="1600" kern="1200" dirty="0">
                <a:solidFill>
                  <a:srgbClr val="003D7F"/>
                </a:solidFill>
                <a:latin typeface="+mn-lt"/>
                <a:ea typeface="+mn-ea"/>
                <a:cs typeface="Times New Roman" panose="02020603050405020304" pitchFamily="18" charset="0"/>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10" name="Title 1"/>
          <p:cNvSpPr>
            <a:spLocks noGrp="1"/>
          </p:cNvSpPr>
          <p:nvPr>
            <p:ph type="title"/>
          </p:nvPr>
        </p:nvSpPr>
        <p:spPr>
          <a:xfrm>
            <a:off x="107504" y="228600"/>
            <a:ext cx="7200800" cy="638944"/>
          </a:xfrm>
          <a:prstGeom prst="rect">
            <a:avLst/>
          </a:prstGeom>
        </p:spPr>
        <p:txBody>
          <a:bodyPr/>
          <a:lstStyle>
            <a:lvl1pPr algn="l">
              <a:defRPr lang="zh-CN" altLang="en-US" sz="3200" b="1" kern="1200" dirty="0">
                <a:solidFill>
                  <a:srgbClr val="003D7F"/>
                </a:solidFill>
                <a:effectLst>
                  <a:outerShdw blurRad="38100" dist="38100" dir="2700000" algn="tl">
                    <a:srgbClr val="000000">
                      <a:alpha val="43137"/>
                    </a:srgbClr>
                  </a:outerShdw>
                </a:effectLst>
                <a:latin typeface="+mj-lt"/>
                <a:ea typeface="隶书" pitchFamily="49" charset="-122"/>
                <a:cs typeface="Times New Roman" panose="02020603050405020304" pitchFamily="18" charset="0"/>
              </a:defRPr>
            </a:lvl1pPr>
          </a:lstStyle>
          <a:p>
            <a:r>
              <a:rPr lang="en-US" altLang="zh-CN" dirty="0" smtClean="0"/>
              <a:t>Click to edit Master title style</a:t>
            </a:r>
            <a:endParaRPr lang="zh-CN" altLang="en-US" dirty="0"/>
          </a:p>
        </p:txBody>
      </p:sp>
      <p:cxnSp>
        <p:nvCxnSpPr>
          <p:cNvPr id="12" name="Straight Connector 11"/>
          <p:cNvCxnSpPr/>
          <p:nvPr userDrawn="1"/>
        </p:nvCxnSpPr>
        <p:spPr>
          <a:xfrm>
            <a:off x="0" y="990600"/>
            <a:ext cx="7315200" cy="0"/>
          </a:xfrm>
          <a:prstGeom prst="line">
            <a:avLst/>
          </a:prstGeom>
          <a:ln w="5715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0" y="1066800"/>
            <a:ext cx="73152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8933" y="419099"/>
            <a:ext cx="1426467" cy="685801"/>
          </a:xfrm>
          <a:prstGeom prst="rect">
            <a:avLst/>
          </a:prstGeom>
        </p:spPr>
      </p:pic>
      <p:cxnSp>
        <p:nvCxnSpPr>
          <p:cNvPr id="15" name="Straight Connector 14"/>
          <p:cNvCxnSpPr/>
          <p:nvPr userDrawn="1"/>
        </p:nvCxnSpPr>
        <p:spPr>
          <a:xfrm>
            <a:off x="0" y="6400800"/>
            <a:ext cx="91440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0" y="6477000"/>
            <a:ext cx="9144000" cy="0"/>
          </a:xfrm>
          <a:prstGeom prst="line">
            <a:avLst/>
          </a:prstGeom>
          <a:ln w="57150">
            <a:solidFill>
              <a:srgbClr val="003366"/>
            </a:solidFill>
          </a:ln>
        </p:spPr>
        <p:style>
          <a:lnRef idx="1">
            <a:schemeClr val="accent1"/>
          </a:lnRef>
          <a:fillRef idx="0">
            <a:schemeClr val="accent1"/>
          </a:fillRef>
          <a:effectRef idx="0">
            <a:schemeClr val="accent1"/>
          </a:effectRef>
          <a:fontRef idx="minor">
            <a:schemeClr val="tx1"/>
          </a:fontRef>
        </p:style>
      </p:cxnSp>
      <p:sp>
        <p:nvSpPr>
          <p:cNvPr id="19" name="Slide Number Placeholder 5"/>
          <p:cNvSpPr>
            <a:spLocks noGrp="1"/>
          </p:cNvSpPr>
          <p:nvPr>
            <p:ph type="sldNum" sz="quarter" idx="12"/>
          </p:nvPr>
        </p:nvSpPr>
        <p:spPr>
          <a:xfrm>
            <a:off x="8202166" y="6492875"/>
            <a:ext cx="865634" cy="365125"/>
          </a:xfrm>
        </p:spPr>
        <p:txBody>
          <a:bodyPr/>
          <a:lstStyle>
            <a:lvl1pPr>
              <a:defRPr sz="1600">
                <a:solidFill>
                  <a:srgbClr val="003366"/>
                </a:solidFill>
                <a:latin typeface="+mn-lt"/>
              </a:defRPr>
            </a:lvl1pPr>
          </a:lstStyle>
          <a:p>
            <a:fld id="{B6F15528-21DE-4FAA-801E-634DDDAF4B2B}" type="slidenum">
              <a:rPr lang="en-US" smtClean="0"/>
              <a:pPr/>
              <a:t>‹#›</a:t>
            </a:fld>
            <a:r>
              <a:rPr lang="en-US" dirty="0" smtClean="0"/>
              <a:t>/54</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TextBox 9"/>
          <p:cNvSpPr txBox="1"/>
          <p:nvPr userDrawn="1"/>
        </p:nvSpPr>
        <p:spPr>
          <a:xfrm>
            <a:off x="467544" y="6519446"/>
            <a:ext cx="8208912" cy="338554"/>
          </a:xfrm>
          <a:prstGeom prst="rect">
            <a:avLst/>
          </a:prstGeom>
          <a:noFill/>
        </p:spPr>
        <p:txBody>
          <a:bodyPr wrap="square" rtlCol="0">
            <a:spAutoFit/>
          </a:bodyPr>
          <a:lstStyle/>
          <a:p>
            <a:pPr algn="ctr" fontAlgn="auto">
              <a:spcBef>
                <a:spcPts val="0"/>
              </a:spcBef>
              <a:spcAft>
                <a:spcPts val="0"/>
              </a:spcAft>
            </a:pPr>
            <a:r>
              <a:rPr lang="en-US" altLang="zh-CN" sz="1600" dirty="0" smtClean="0">
                <a:solidFill>
                  <a:schemeClr val="tx2">
                    <a:lumMod val="75000"/>
                  </a:schemeClr>
                </a:solidFill>
                <a:latin typeface="+mn-lt"/>
                <a:ea typeface="微软雅黑" pitchFamily="34" charset="-122"/>
                <a:cs typeface="Times New Roman" panose="02020603050405020304" pitchFamily="18" charset="0"/>
              </a:rPr>
              <a:t>Intelligent</a:t>
            </a:r>
            <a:r>
              <a:rPr lang="en-US" altLang="zh-CN" sz="1600" dirty="0" smtClean="0">
                <a:solidFill>
                  <a:schemeClr val="tx2">
                    <a:lumMod val="75000"/>
                  </a:schemeClr>
                </a:solidFill>
                <a:latin typeface="+mn-lt"/>
                <a:ea typeface="微软雅黑" pitchFamily="34" charset="-122"/>
              </a:rPr>
              <a:t> Design</a:t>
            </a:r>
            <a:r>
              <a:rPr lang="en-US" altLang="zh-CN" sz="1600" baseline="0" dirty="0" smtClean="0">
                <a:solidFill>
                  <a:schemeClr val="tx2">
                    <a:lumMod val="75000"/>
                  </a:schemeClr>
                </a:solidFill>
                <a:latin typeface="+mn-lt"/>
                <a:ea typeface="微软雅黑" pitchFamily="34" charset="-122"/>
              </a:rPr>
              <a:t> and Optimization Research Lab, </a:t>
            </a:r>
            <a:r>
              <a:rPr lang="en-US" altLang="zh-CN" sz="1600" dirty="0" smtClean="0">
                <a:solidFill>
                  <a:schemeClr val="tx2">
                    <a:lumMod val="75000"/>
                  </a:schemeClr>
                </a:solidFill>
                <a:latin typeface="+mn-lt"/>
                <a:ea typeface="微软雅黑" pitchFamily="34" charset="-122"/>
              </a:rPr>
              <a:t>UM-SJTU Joint Institute</a:t>
            </a:r>
          </a:p>
        </p:txBody>
      </p:sp>
      <p:cxnSp>
        <p:nvCxnSpPr>
          <p:cNvPr id="11" name="Straight Connector 10"/>
          <p:cNvCxnSpPr/>
          <p:nvPr userDrawn="1"/>
        </p:nvCxnSpPr>
        <p:spPr>
          <a:xfrm>
            <a:off x="0" y="6400800"/>
            <a:ext cx="91440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6477000"/>
            <a:ext cx="9144000" cy="0"/>
          </a:xfrm>
          <a:prstGeom prst="line">
            <a:avLst/>
          </a:prstGeom>
          <a:ln w="57150">
            <a:solidFill>
              <a:srgbClr val="003366"/>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8200" y="304800"/>
            <a:ext cx="4294641" cy="685801"/>
          </a:xfrm>
          <a:prstGeom prst="rect">
            <a:avLst/>
          </a:prstGeom>
        </p:spPr>
      </p:pic>
      <p:sp>
        <p:nvSpPr>
          <p:cNvPr id="18" name="TextBox 17"/>
          <p:cNvSpPr txBox="1"/>
          <p:nvPr userDrawn="1"/>
        </p:nvSpPr>
        <p:spPr>
          <a:xfrm>
            <a:off x="2133600" y="1981200"/>
            <a:ext cx="6019800" cy="2554545"/>
          </a:xfrm>
          <a:prstGeom prst="rect">
            <a:avLst/>
          </a:prstGeom>
          <a:noFill/>
        </p:spPr>
        <p:txBody>
          <a:bodyPr wrap="square" rtlCol="0">
            <a:spAutoFit/>
          </a:bodyPr>
          <a:lstStyle/>
          <a:p>
            <a:pPr algn="l"/>
            <a:r>
              <a:rPr lang="en-US" altLang="zh-CN" sz="6600" b="1" dirty="0" smtClean="0">
                <a:solidFill>
                  <a:schemeClr val="tx2">
                    <a:lumMod val="75000"/>
                  </a:schemeClr>
                </a:solidFill>
                <a:effectLst>
                  <a:outerShdw blurRad="38100" dist="38100" dir="2700000" algn="tl">
                    <a:srgbClr val="000000">
                      <a:alpha val="43137"/>
                    </a:srgbClr>
                  </a:outerShdw>
                </a:effectLst>
                <a:latin typeface="+mn-lt"/>
                <a:ea typeface="隶书" pitchFamily="49" charset="-122"/>
                <a:cs typeface="Times New Roman" panose="02020603050405020304" pitchFamily="18" charset="0"/>
              </a:rPr>
              <a:t>Thank  You</a:t>
            </a:r>
          </a:p>
          <a:p>
            <a:pPr lvl="3" algn="l"/>
            <a:r>
              <a:rPr lang="en-US" altLang="zh-CN" sz="4400" b="1" dirty="0" smtClean="0">
                <a:solidFill>
                  <a:schemeClr val="tx2">
                    <a:lumMod val="75000"/>
                  </a:schemeClr>
                </a:solidFill>
                <a:effectLst>
                  <a:outerShdw blurRad="38100" dist="38100" dir="2700000" algn="tl">
                    <a:srgbClr val="000000">
                      <a:alpha val="43137"/>
                    </a:srgbClr>
                  </a:outerShdw>
                </a:effectLst>
                <a:latin typeface="+mn-lt"/>
                <a:ea typeface="隶书" pitchFamily="49" charset="-122"/>
                <a:cs typeface="Times New Roman" panose="02020603050405020304" pitchFamily="18" charset="0"/>
              </a:rPr>
              <a:t>Q&amp;A</a:t>
            </a:r>
          </a:p>
          <a:p>
            <a:pPr>
              <a:spcBef>
                <a:spcPts val="600"/>
              </a:spcBef>
            </a:pPr>
            <a:endParaRPr lang="en-US" altLang="zh-CN" sz="2000" dirty="0" smtClean="0">
              <a:solidFill>
                <a:srgbClr val="003366"/>
              </a:solidFill>
              <a:latin typeface="+mn-lt"/>
              <a:cs typeface="Times New Roman" panose="02020603050405020304" pitchFamily="18" charset="0"/>
            </a:endParaRPr>
          </a:p>
          <a:p>
            <a:pPr>
              <a:spcBef>
                <a:spcPts val="600"/>
              </a:spcBef>
            </a:pPr>
            <a:endParaRPr lang="en-US" altLang="zh-CN" sz="2000" kern="1200" dirty="0" smtClean="0">
              <a:solidFill>
                <a:srgbClr val="003366"/>
              </a:solidFill>
              <a:latin typeface="+mn-lt"/>
              <a:ea typeface="+mn-ea"/>
              <a:cs typeface="Times New Roman" panose="02020603050405020304" pitchFamily="18" charset="0"/>
            </a:endParaRPr>
          </a:p>
        </p:txBody>
      </p:sp>
      <p:sp>
        <p:nvSpPr>
          <p:cNvPr id="7" name="Slide Number Placeholder 5"/>
          <p:cNvSpPr>
            <a:spLocks noGrp="1"/>
          </p:cNvSpPr>
          <p:nvPr>
            <p:ph type="sldNum" sz="quarter" idx="12"/>
          </p:nvPr>
        </p:nvSpPr>
        <p:spPr>
          <a:xfrm>
            <a:off x="8229600" y="6492875"/>
            <a:ext cx="838200" cy="365125"/>
          </a:xfrm>
        </p:spPr>
        <p:txBody>
          <a:bodyPr/>
          <a:lstStyle>
            <a:lvl1pPr>
              <a:defRPr sz="1600">
                <a:solidFill>
                  <a:srgbClr val="003366"/>
                </a:solidFill>
                <a:latin typeface="+mn-lt"/>
              </a:defRPr>
            </a:lvl1p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84D7EC-672C-4980-8B15-C104C3DC55EC}" type="datetime1">
              <a:rPr lang="en-US" altLang="zh-CN" smtClean="0"/>
              <a:t>7/21/2015</a:t>
            </a:fld>
            <a:endParaRPr lang="en-US"/>
          </a:p>
        </p:txBody>
      </p:sp>
      <p:sp>
        <p:nvSpPr>
          <p:cNvPr id="6" name="Footer Placeholder 5"/>
          <p:cNvSpPr>
            <a:spLocks noGrp="1"/>
          </p:cNvSpPr>
          <p:nvPr>
            <p:ph type="ftr" sz="quarter" idx="11"/>
          </p:nvPr>
        </p:nvSpPr>
        <p:spPr/>
        <p:txBody>
          <a:bodyPr/>
          <a:lstStyle/>
          <a:p>
            <a:r>
              <a:rPr lang="en-US" smtClean="0"/>
              <a:t>ddd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r>
              <a:rPr lang="en-US" dirty="0" smtClean="0"/>
              <a:t>/54</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2A2C4A-84E4-4BD6-8499-7B76CEA50453}" type="datetime1">
              <a:rPr lang="en-US" altLang="zh-CN" smtClean="0"/>
              <a:t>7/21/2015</a:t>
            </a:fld>
            <a:endParaRPr lang="en-US"/>
          </a:p>
        </p:txBody>
      </p:sp>
      <p:sp>
        <p:nvSpPr>
          <p:cNvPr id="8" name="Footer Placeholder 7"/>
          <p:cNvSpPr>
            <a:spLocks noGrp="1"/>
          </p:cNvSpPr>
          <p:nvPr>
            <p:ph type="ftr" sz="quarter" idx="11"/>
          </p:nvPr>
        </p:nvSpPr>
        <p:spPr/>
        <p:txBody>
          <a:bodyPr/>
          <a:lstStyle/>
          <a:p>
            <a:r>
              <a:rPr lang="en-US" smtClean="0"/>
              <a:t>ddd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4302A1-569C-4C88-A882-0A4DA157F338}" type="datetime1">
              <a:rPr lang="en-US" altLang="zh-CN" smtClean="0"/>
              <a:t>7/21/2015</a:t>
            </a:fld>
            <a:endParaRPr lang="en-US"/>
          </a:p>
        </p:txBody>
      </p:sp>
      <p:sp>
        <p:nvSpPr>
          <p:cNvPr id="4" name="Footer Placeholder 3"/>
          <p:cNvSpPr>
            <a:spLocks noGrp="1"/>
          </p:cNvSpPr>
          <p:nvPr>
            <p:ph type="ftr" sz="quarter" idx="11"/>
          </p:nvPr>
        </p:nvSpPr>
        <p:spPr/>
        <p:txBody>
          <a:bodyPr/>
          <a:lstStyle/>
          <a:p>
            <a:r>
              <a:rPr lang="en-US" smtClean="0"/>
              <a:t>ddd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FC2AA3-A6B2-4F30-9926-E144AB6B73D0}" type="datetime1">
              <a:rPr lang="en-US" altLang="zh-CN" smtClean="0"/>
              <a:t>7/21/2015</a:t>
            </a:fld>
            <a:endParaRPr lang="en-US"/>
          </a:p>
        </p:txBody>
      </p:sp>
      <p:sp>
        <p:nvSpPr>
          <p:cNvPr id="3" name="Footer Placeholder 2"/>
          <p:cNvSpPr>
            <a:spLocks noGrp="1"/>
          </p:cNvSpPr>
          <p:nvPr>
            <p:ph type="ftr" sz="quarter" idx="11"/>
          </p:nvPr>
        </p:nvSpPr>
        <p:spPr/>
        <p:txBody>
          <a:bodyPr/>
          <a:lstStyle/>
          <a:p>
            <a:r>
              <a:rPr lang="en-US" smtClean="0"/>
              <a:t>ddd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67F5CC-6C69-4057-8714-46594709EE14}" type="datetime1">
              <a:rPr lang="en-US" altLang="zh-CN" smtClean="0"/>
              <a:t>7/21/2015</a:t>
            </a:fld>
            <a:endParaRPr lang="en-US"/>
          </a:p>
        </p:txBody>
      </p:sp>
      <p:sp>
        <p:nvSpPr>
          <p:cNvPr id="6" name="Footer Placeholder 5"/>
          <p:cNvSpPr>
            <a:spLocks noGrp="1"/>
          </p:cNvSpPr>
          <p:nvPr>
            <p:ph type="ftr" sz="quarter" idx="11"/>
          </p:nvPr>
        </p:nvSpPr>
        <p:spPr/>
        <p:txBody>
          <a:bodyPr/>
          <a:lstStyle/>
          <a:p>
            <a:r>
              <a:rPr lang="en-US" smtClean="0"/>
              <a:t>ddd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898978-D648-4F6B-9800-0F0A95E6D737}" type="datetime1">
              <a:rPr lang="en-US" altLang="zh-CN" smtClean="0"/>
              <a:t>7/21/2015</a:t>
            </a:fld>
            <a:endParaRPr lang="en-US"/>
          </a:p>
        </p:txBody>
      </p:sp>
      <p:sp>
        <p:nvSpPr>
          <p:cNvPr id="6" name="Footer Placeholder 5"/>
          <p:cNvSpPr>
            <a:spLocks noGrp="1"/>
          </p:cNvSpPr>
          <p:nvPr>
            <p:ph type="ftr" sz="quarter" idx="11"/>
          </p:nvPr>
        </p:nvSpPr>
        <p:spPr/>
        <p:txBody>
          <a:bodyPr/>
          <a:lstStyle/>
          <a:p>
            <a:r>
              <a:rPr lang="en-US" smtClean="0"/>
              <a:t>ddd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E9DAF8-5558-410D-9300-DDD2CE2331B2}" type="datetime1">
              <a:rPr lang="en-US" altLang="zh-CN" smtClean="0"/>
              <a:t>7/21/2015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ddd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1.emf"/><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21.emf"/><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oleObject" Target="../embeddings/oleObject8.bin"/><Relationship Id="rId3" Type="http://schemas.openxmlformats.org/officeDocument/2006/relationships/slideLayout" Target="../slideLayouts/slideLayout2.xml"/><Relationship Id="rId7" Type="http://schemas.openxmlformats.org/officeDocument/2006/relationships/image" Target="../media/image22.wmf"/><Relationship Id="rId12" Type="http://schemas.openxmlformats.org/officeDocument/2006/relationships/image" Target="../media/image24.wmf"/><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oleObject" Target="../embeddings/oleObject5.bin"/><Relationship Id="rId11" Type="http://schemas.openxmlformats.org/officeDocument/2006/relationships/oleObject" Target="../embeddings/oleObject7.bin"/><Relationship Id="rId5" Type="http://schemas.openxmlformats.org/officeDocument/2006/relationships/image" Target="../media/image5.png"/><Relationship Id="rId10" Type="http://schemas.openxmlformats.org/officeDocument/2006/relationships/image" Target="../media/image23.wmf"/><Relationship Id="rId4" Type="http://schemas.openxmlformats.org/officeDocument/2006/relationships/notesSlide" Target="../notesSlides/notesSlide14.xml"/><Relationship Id="rId9" Type="http://schemas.openxmlformats.org/officeDocument/2006/relationships/oleObject" Target="../embeddings/oleObject6.bin"/><Relationship Id="rId14" Type="http://schemas.openxmlformats.org/officeDocument/2006/relationships/image" Target="../media/image25.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30.wmf"/><Relationship Id="rId3" Type="http://schemas.openxmlformats.org/officeDocument/2006/relationships/slideLayout" Target="../slideLayouts/slideLayout2.xml"/><Relationship Id="rId7" Type="http://schemas.openxmlformats.org/officeDocument/2006/relationships/image" Target="../media/image27.wmf"/><Relationship Id="rId12" Type="http://schemas.openxmlformats.org/officeDocument/2006/relationships/oleObject" Target="../embeddings/oleObject12.bin"/><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image" Target="../media/image29.wmf"/><Relationship Id="rId5" Type="http://schemas.openxmlformats.org/officeDocument/2006/relationships/image" Target="../media/image5.png"/><Relationship Id="rId15" Type="http://schemas.openxmlformats.org/officeDocument/2006/relationships/image" Target="../media/image31.wmf"/><Relationship Id="rId10" Type="http://schemas.openxmlformats.org/officeDocument/2006/relationships/oleObject" Target="../embeddings/oleObject11.bin"/><Relationship Id="rId4" Type="http://schemas.openxmlformats.org/officeDocument/2006/relationships/notesSlide" Target="../notesSlides/notesSlide15.xml"/><Relationship Id="rId9" Type="http://schemas.openxmlformats.org/officeDocument/2006/relationships/image" Target="../media/image28.wmf"/><Relationship Id="rId14"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slideLayout" Target="../slideLayouts/slideLayout2.xml"/><Relationship Id="rId7" Type="http://schemas.openxmlformats.org/officeDocument/2006/relationships/oleObject" Target="../embeddings/oleObject14.bin"/><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image" Target="../media/image5.png"/><Relationship Id="rId5" Type="http://schemas.openxmlformats.org/officeDocument/2006/relationships/image" Target="../media/image33.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5.wmf"/><Relationship Id="rId2" Type="http://schemas.openxmlformats.org/officeDocument/2006/relationships/tags" Target="../tags/tag11.xml"/><Relationship Id="rId1" Type="http://schemas.openxmlformats.org/officeDocument/2006/relationships/vmlDrawing" Target="../drawings/vmlDrawing7.vml"/><Relationship Id="rId6" Type="http://schemas.openxmlformats.org/officeDocument/2006/relationships/image" Target="../media/image34.wmf"/><Relationship Id="rId5" Type="http://schemas.openxmlformats.org/officeDocument/2006/relationships/oleObject" Target="../embeddings/oleObject15.bin"/><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notesSlide" Target="../notesSlides/notesSlide18.xml"/><Relationship Id="rId7"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41.emf"/><Relationship Id="rId4" Type="http://schemas.openxmlformats.org/officeDocument/2006/relationships/image" Target="../media/image40.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slideLayout" Target="../slideLayouts/slideLayout2.xml"/><Relationship Id="rId7" Type="http://schemas.openxmlformats.org/officeDocument/2006/relationships/image" Target="../media/image42.wmf"/><Relationship Id="rId2" Type="http://schemas.openxmlformats.org/officeDocument/2006/relationships/tags" Target="../tags/tag14.xml"/><Relationship Id="rId1" Type="http://schemas.openxmlformats.org/officeDocument/2006/relationships/vmlDrawing" Target="../drawings/vmlDrawing8.vml"/><Relationship Id="rId6" Type="http://schemas.openxmlformats.org/officeDocument/2006/relationships/oleObject" Target="../embeddings/oleObject16.bin"/><Relationship Id="rId5" Type="http://schemas.openxmlformats.org/officeDocument/2006/relationships/image" Target="../media/image44.emf"/><Relationship Id="rId4" Type="http://schemas.openxmlformats.org/officeDocument/2006/relationships/notesSlide" Target="../notesSlides/notesSlide20.xml"/><Relationship Id="rId9" Type="http://schemas.openxmlformats.org/officeDocument/2006/relationships/image" Target="../media/image43.w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45.emf"/></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6.wmf"/><Relationship Id="rId2" Type="http://schemas.openxmlformats.org/officeDocument/2006/relationships/tags" Target="../tags/tag16.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47.emf"/><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21.emf"/><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vmlDrawing" Target="../drawings/vmlDrawing10.vml"/><Relationship Id="rId6" Type="http://schemas.openxmlformats.org/officeDocument/2006/relationships/image" Target="../media/image48.wmf"/><Relationship Id="rId5" Type="http://schemas.openxmlformats.org/officeDocument/2006/relationships/oleObject" Target="../embeddings/oleObject19.bin"/><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tags" Target="../tags/tag18.xml"/><Relationship Id="rId1" Type="http://schemas.openxmlformats.org/officeDocument/2006/relationships/vmlDrawing" Target="../drawings/vmlDrawing11.vml"/><Relationship Id="rId6" Type="http://schemas.openxmlformats.org/officeDocument/2006/relationships/image" Target="../media/image49.wmf"/><Relationship Id="rId5" Type="http://schemas.openxmlformats.org/officeDocument/2006/relationships/oleObject" Target="../embeddings/oleObject20.bin"/><Relationship Id="rId4" Type="http://schemas.openxmlformats.org/officeDocument/2006/relationships/notesSlide" Target="../notesSlides/notesSlide26.xml"/><Relationship Id="rId9" Type="http://schemas.openxmlformats.org/officeDocument/2006/relationships/image" Target="../media/image50.wmf"/></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tags" Target="../tags/tag19.xml"/><Relationship Id="rId1" Type="http://schemas.openxmlformats.org/officeDocument/2006/relationships/vmlDrawing" Target="../drawings/vmlDrawing12.vml"/><Relationship Id="rId6" Type="http://schemas.openxmlformats.org/officeDocument/2006/relationships/image" Target="../media/image51.wmf"/><Relationship Id="rId5" Type="http://schemas.openxmlformats.org/officeDocument/2006/relationships/oleObject" Target="../embeddings/oleObject22.bin"/><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slideLayout" Target="../slideLayouts/slideLayout2.xml"/><Relationship Id="rId7" Type="http://schemas.openxmlformats.org/officeDocument/2006/relationships/oleObject" Target="../embeddings/oleObject24.bin"/><Relationship Id="rId2" Type="http://schemas.openxmlformats.org/officeDocument/2006/relationships/tags" Target="../tags/tag20.xml"/><Relationship Id="rId1" Type="http://schemas.openxmlformats.org/officeDocument/2006/relationships/vmlDrawing" Target="../drawings/vmlDrawing13.vml"/><Relationship Id="rId6" Type="http://schemas.openxmlformats.org/officeDocument/2006/relationships/image" Target="../media/image52.wmf"/><Relationship Id="rId5" Type="http://schemas.openxmlformats.org/officeDocument/2006/relationships/oleObject" Target="../embeddings/oleObject23.bin"/><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slideLayout" Target="../slideLayouts/slideLayout2.xml"/><Relationship Id="rId7" Type="http://schemas.openxmlformats.org/officeDocument/2006/relationships/oleObject" Target="../embeddings/oleObject26.bin"/><Relationship Id="rId2" Type="http://schemas.openxmlformats.org/officeDocument/2006/relationships/tags" Target="../tags/tag21.xml"/><Relationship Id="rId1" Type="http://schemas.openxmlformats.org/officeDocument/2006/relationships/vmlDrawing" Target="../drawings/vmlDrawing14.vml"/><Relationship Id="rId6" Type="http://schemas.openxmlformats.org/officeDocument/2006/relationships/image" Target="../media/image54.wmf"/><Relationship Id="rId5" Type="http://schemas.openxmlformats.org/officeDocument/2006/relationships/oleObject" Target="../embeddings/oleObject25.bin"/><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6.wmf"/><Relationship Id="rId2" Type="http://schemas.openxmlformats.org/officeDocument/2006/relationships/tags" Target="../tags/tag22.xml"/><Relationship Id="rId1" Type="http://schemas.openxmlformats.org/officeDocument/2006/relationships/vmlDrawing" Target="../drawings/vmlDrawing15.vml"/><Relationship Id="rId6" Type="http://schemas.openxmlformats.org/officeDocument/2006/relationships/oleObject" Target="../embeddings/oleObject27.bin"/><Relationship Id="rId5" Type="http://schemas.openxmlformats.org/officeDocument/2006/relationships/image" Target="../media/image57.png"/><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59.emf"/><Relationship Id="rId4" Type="http://schemas.openxmlformats.org/officeDocument/2006/relationships/image" Target="../media/image58.emf"/></Relationships>
</file>

<file path=ppt/slides/_rels/slide32.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slideLayout" Target="../slideLayouts/slideLayout2.xml"/><Relationship Id="rId7" Type="http://schemas.openxmlformats.org/officeDocument/2006/relationships/oleObject" Target="../embeddings/oleObject28.bin"/><Relationship Id="rId2" Type="http://schemas.openxmlformats.org/officeDocument/2006/relationships/tags" Target="../tags/tag24.xml"/><Relationship Id="rId1" Type="http://schemas.openxmlformats.org/officeDocument/2006/relationships/vmlDrawing" Target="../drawings/vmlDrawing16.vml"/><Relationship Id="rId6" Type="http://schemas.openxmlformats.org/officeDocument/2006/relationships/image" Target="../media/image44.emf"/><Relationship Id="rId5" Type="http://schemas.openxmlformats.org/officeDocument/2006/relationships/image" Target="../media/image60.emf"/><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21.emf"/><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61.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62.e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8.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slideLayout" Target="../slideLayouts/slideLayout2.xml"/><Relationship Id="rId7" Type="http://schemas.openxmlformats.org/officeDocument/2006/relationships/image" Target="../media/image63.wmf"/><Relationship Id="rId2" Type="http://schemas.openxmlformats.org/officeDocument/2006/relationships/tags" Target="../tags/tag28.xml"/><Relationship Id="rId1" Type="http://schemas.openxmlformats.org/officeDocument/2006/relationships/vmlDrawing" Target="../drawings/vmlDrawing17.vml"/><Relationship Id="rId6" Type="http://schemas.openxmlformats.org/officeDocument/2006/relationships/oleObject" Target="../embeddings/oleObject29.bin"/><Relationship Id="rId5" Type="http://schemas.openxmlformats.org/officeDocument/2006/relationships/image" Target="../media/image64.png"/><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8" Type="http://schemas.openxmlformats.org/officeDocument/2006/relationships/image" Target="../media/image68.emf"/><Relationship Id="rId3" Type="http://schemas.openxmlformats.org/officeDocument/2006/relationships/slideLayout" Target="../slideLayouts/slideLayout2.xml"/><Relationship Id="rId7" Type="http://schemas.openxmlformats.org/officeDocument/2006/relationships/image" Target="../media/image67.emf"/><Relationship Id="rId2" Type="http://schemas.openxmlformats.org/officeDocument/2006/relationships/tags" Target="../tags/tag29.xml"/><Relationship Id="rId1" Type="http://schemas.openxmlformats.org/officeDocument/2006/relationships/vmlDrawing" Target="../drawings/vmlDrawing18.vml"/><Relationship Id="rId6" Type="http://schemas.openxmlformats.org/officeDocument/2006/relationships/image" Target="../media/image66.wmf"/><Relationship Id="rId5" Type="http://schemas.openxmlformats.org/officeDocument/2006/relationships/oleObject" Target="../embeddings/oleObject30.bin"/><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6.emf"/><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70.emf"/><Relationship Id="rId4" Type="http://schemas.openxmlformats.org/officeDocument/2006/relationships/image" Target="../media/image69.emf"/></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21.emf"/><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6.emf"/></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vmlDrawing" Target="../drawings/vmlDrawing19.vml"/><Relationship Id="rId6" Type="http://schemas.openxmlformats.org/officeDocument/2006/relationships/image" Target="../media/image71.wmf"/><Relationship Id="rId5" Type="http://schemas.openxmlformats.org/officeDocument/2006/relationships/oleObject" Target="../embeddings/oleObject31.bin"/><Relationship Id="rId4"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45.xml.rels><?xml version="1.0" encoding="UTF-8" standalone="yes"?>
<Relationships xmlns="http://schemas.openxmlformats.org/package/2006/relationships"><Relationship Id="rId8" Type="http://schemas.openxmlformats.org/officeDocument/2006/relationships/image" Target="../media/image76.emf"/><Relationship Id="rId3" Type="http://schemas.openxmlformats.org/officeDocument/2006/relationships/notesSlide" Target="../notesSlides/notesSlide45.xml"/><Relationship Id="rId7" Type="http://schemas.openxmlformats.org/officeDocument/2006/relationships/image" Target="../media/image75.emf"/><Relationship Id="rId2" Type="http://schemas.openxmlformats.org/officeDocument/2006/relationships/slideLayout" Target="../slideLayouts/slideLayout2.xml"/><Relationship Id="rId1" Type="http://schemas.openxmlformats.org/officeDocument/2006/relationships/tags" Target="../tags/tag34.xml"/><Relationship Id="rId6" Type="http://schemas.openxmlformats.org/officeDocument/2006/relationships/image" Target="../media/image74.emf"/><Relationship Id="rId5" Type="http://schemas.openxmlformats.org/officeDocument/2006/relationships/image" Target="../media/image73.emf"/><Relationship Id="rId4" Type="http://schemas.openxmlformats.org/officeDocument/2006/relationships/image" Target="../media/image72.emf"/><Relationship Id="rId9" Type="http://schemas.openxmlformats.org/officeDocument/2006/relationships/image" Target="../media/image77.e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36.xml"/><Relationship Id="rId5" Type="http://schemas.openxmlformats.org/officeDocument/2006/relationships/image" Target="../media/image79.emf"/><Relationship Id="rId4" Type="http://schemas.openxmlformats.org/officeDocument/2006/relationships/image" Target="../media/image78.emf"/></Relationships>
</file>

<file path=ppt/slides/_rels/slide48.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slideLayout" Target="../slideLayouts/slideLayout2.xml"/><Relationship Id="rId7" Type="http://schemas.openxmlformats.org/officeDocument/2006/relationships/oleObject" Target="../embeddings/oleObject33.bin"/><Relationship Id="rId2" Type="http://schemas.openxmlformats.org/officeDocument/2006/relationships/tags" Target="../tags/tag37.xml"/><Relationship Id="rId1" Type="http://schemas.openxmlformats.org/officeDocument/2006/relationships/vmlDrawing" Target="../drawings/vmlDrawing20.vml"/><Relationship Id="rId6" Type="http://schemas.openxmlformats.org/officeDocument/2006/relationships/image" Target="../media/image80.wmf"/><Relationship Id="rId5" Type="http://schemas.openxmlformats.org/officeDocument/2006/relationships/oleObject" Target="../embeddings/oleObject32.bin"/><Relationship Id="rId4"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83.emf"/><Relationship Id="rId2" Type="http://schemas.openxmlformats.org/officeDocument/2006/relationships/tags" Target="../tags/tag38.xml"/><Relationship Id="rId1" Type="http://schemas.openxmlformats.org/officeDocument/2006/relationships/vmlDrawing" Target="../drawings/vmlDrawing21.vml"/><Relationship Id="rId6" Type="http://schemas.openxmlformats.org/officeDocument/2006/relationships/image" Target="../media/image82.wmf"/><Relationship Id="rId5" Type="http://schemas.openxmlformats.org/officeDocument/2006/relationships/oleObject" Target="../embeddings/oleObject34.bin"/><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39.xml"/><Relationship Id="rId6" Type="http://schemas.openxmlformats.org/officeDocument/2006/relationships/image" Target="../media/image86.emf"/><Relationship Id="rId5" Type="http://schemas.openxmlformats.org/officeDocument/2006/relationships/image" Target="../media/image85.emf"/><Relationship Id="rId4" Type="http://schemas.openxmlformats.org/officeDocument/2006/relationships/image" Target="../media/image84.emf"/></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image" Target="../media/image86.emf"/></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89.png"/><Relationship Id="rId5" Type="http://schemas.openxmlformats.org/officeDocument/2006/relationships/image" Target="../media/image87.wmf"/><Relationship Id="rId4" Type="http://schemas.openxmlformats.org/officeDocument/2006/relationships/oleObject" Target="../embeddings/oleObject35.bin"/></Relationships>
</file>

<file path=ppt/slides/_rels/slide58.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94.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91.w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93.wmf"/><Relationship Id="rId4" Type="http://schemas.openxmlformats.org/officeDocument/2006/relationships/image" Target="../media/image90.wmf"/><Relationship Id="rId9" Type="http://schemas.openxmlformats.org/officeDocument/2006/relationships/oleObject" Target="../embeddings/oleObject39.bin"/></Relationships>
</file>

<file path=ppt/slides/_rels/slide59.xml.rels><?xml version="1.0" encoding="UTF-8" standalone="yes"?>
<Relationships xmlns="http://schemas.openxmlformats.org/package/2006/relationships"><Relationship Id="rId2" Type="http://schemas.openxmlformats.org/officeDocument/2006/relationships/image" Target="../media/image9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2.xml"/><Relationship Id="rId7" Type="http://schemas.openxmlformats.org/officeDocument/2006/relationships/image" Target="../media/image7.w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5.png"/><Relationship Id="rId4" Type="http://schemas.openxmlformats.org/officeDocument/2006/relationships/notesSlide" Target="../notesSlides/notesSlide6.xml"/><Relationship Id="rId9" Type="http://schemas.openxmlformats.org/officeDocument/2006/relationships/image" Target="../media/image8.wmf"/></Relationships>
</file>

<file path=ppt/slides/_rels/slide60.x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96.wmf"/><Relationship Id="rId5" Type="http://schemas.openxmlformats.org/officeDocument/2006/relationships/oleObject" Target="../embeddings/oleObject41.bin"/><Relationship Id="rId4" Type="http://schemas.openxmlformats.org/officeDocument/2006/relationships/image" Target="../media/image98.emf"/></Relationships>
</file>

<file path=ppt/slides/_rels/slide61.xml.rels><?xml version="1.0" encoding="UTF-8" standalone="yes"?>
<Relationships xmlns="http://schemas.openxmlformats.org/package/2006/relationships"><Relationship Id="rId8" Type="http://schemas.openxmlformats.org/officeDocument/2006/relationships/image" Target="../media/image103.emf"/><Relationship Id="rId3" Type="http://schemas.openxmlformats.org/officeDocument/2006/relationships/oleObject" Target="../embeddings/oleObject42.bin"/><Relationship Id="rId7" Type="http://schemas.openxmlformats.org/officeDocument/2006/relationships/image" Target="../media/image102.e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01.emf"/><Relationship Id="rId5" Type="http://schemas.openxmlformats.org/officeDocument/2006/relationships/image" Target="../media/image100.emf"/><Relationship Id="rId4" Type="http://schemas.openxmlformats.org/officeDocument/2006/relationships/image" Target="../media/image99.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43.bin"/><Relationship Id="rId7" Type="http://schemas.openxmlformats.org/officeDocument/2006/relationships/image" Target="../media/image107.e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06.emf"/><Relationship Id="rId5" Type="http://schemas.openxmlformats.org/officeDocument/2006/relationships/image" Target="../media/image105.emf"/><Relationship Id="rId4" Type="http://schemas.openxmlformats.org/officeDocument/2006/relationships/image" Target="../media/image104.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image" Target="../media/image111.e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10.emf"/><Relationship Id="rId5" Type="http://schemas.openxmlformats.org/officeDocument/2006/relationships/image" Target="../media/image109.emf"/><Relationship Id="rId4" Type="http://schemas.openxmlformats.org/officeDocument/2006/relationships/image" Target="../media/image108.wmf"/></Relationships>
</file>

<file path=ppt/slides/_rels/slide64.xml.rels><?xml version="1.0" encoding="UTF-8" standalone="yes"?>
<Relationships xmlns="http://schemas.openxmlformats.org/package/2006/relationships"><Relationship Id="rId3" Type="http://schemas.openxmlformats.org/officeDocument/2006/relationships/image" Target="../media/image113.emf"/><Relationship Id="rId2" Type="http://schemas.openxmlformats.org/officeDocument/2006/relationships/image" Target="../media/image112.emf"/><Relationship Id="rId1" Type="http://schemas.openxmlformats.org/officeDocument/2006/relationships/slideLayout" Target="../slideLayouts/slideLayout2.xml"/><Relationship Id="rId5" Type="http://schemas.openxmlformats.org/officeDocument/2006/relationships/image" Target="../media/image114.emf"/><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5.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notesSlide" Target="../notesSlides/notesSlide7.xml"/><Relationship Id="rId9" Type="http://schemas.openxmlformats.org/officeDocument/2006/relationships/image" Target="../media/image11.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18.emf"/><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117.wmf"/><Relationship Id="rId4" Type="http://schemas.openxmlformats.org/officeDocument/2006/relationships/oleObject" Target="../embeddings/oleObject45.bin"/></Relationships>
</file>

<file path=ppt/slides/_rels/slide72.xml.rels><?xml version="1.0" encoding="UTF-8" standalone="yes"?>
<Relationships xmlns="http://schemas.openxmlformats.org/package/2006/relationships"><Relationship Id="rId2" Type="http://schemas.openxmlformats.org/officeDocument/2006/relationships/image" Target="../media/image8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notesSlide" Target="../notesSlides/notesSlide9.xml"/><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6.emf"/><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7"/>
          <p:cNvSpPr txBox="1">
            <a:spLocks/>
          </p:cNvSpPr>
          <p:nvPr/>
        </p:nvSpPr>
        <p:spPr>
          <a:xfrm>
            <a:off x="820760" y="762000"/>
            <a:ext cx="7789840" cy="1600200"/>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4400" b="1" kern="1200">
                <a:solidFill>
                  <a:srgbClr val="003366"/>
                </a:solidFill>
                <a:latin typeface="Constantia" panose="02030602050306030303" pitchFamily="18" charset="0"/>
                <a:ea typeface="+mj-ea"/>
                <a:cs typeface="+mj-cs"/>
              </a:defRPr>
            </a:lvl1pPr>
          </a:lstStyle>
          <a:p>
            <a:pPr algn="ctr"/>
            <a:r>
              <a:rPr lang="en-US" altLang="zh-CN" sz="3600" b="0" kern="0" dirty="0">
                <a:solidFill>
                  <a:schemeClr val="tx2"/>
                </a:solidFill>
                <a:ea typeface="隶书" pitchFamily="49" charset="-122"/>
              </a:rPr>
              <a:t>Robust and Multi-disciplinary Design Optimization with </a:t>
            </a:r>
            <a:br>
              <a:rPr lang="en-US" altLang="zh-CN" sz="3600" b="0" kern="0" dirty="0">
                <a:solidFill>
                  <a:schemeClr val="tx2"/>
                </a:solidFill>
                <a:ea typeface="隶书" pitchFamily="49" charset="-122"/>
              </a:rPr>
            </a:br>
            <a:r>
              <a:rPr lang="en-US" altLang="zh-CN" sz="3600" b="0" kern="0" dirty="0">
                <a:solidFill>
                  <a:schemeClr val="tx2"/>
                </a:solidFill>
                <a:ea typeface="隶书" pitchFamily="49" charset="-122"/>
              </a:rPr>
              <a:t>Applications on Tolerance Design</a:t>
            </a:r>
            <a:endParaRPr lang="zh-CN" altLang="en-US" sz="3600" b="0" dirty="0"/>
          </a:p>
        </p:txBody>
      </p:sp>
      <p:sp>
        <p:nvSpPr>
          <p:cNvPr id="4" name="Slide Number Placeholder 3"/>
          <p:cNvSpPr>
            <a:spLocks noGrp="1"/>
          </p:cNvSpPr>
          <p:nvPr>
            <p:ph type="sldNum" sz="quarter" idx="12"/>
          </p:nvPr>
        </p:nvSpPr>
        <p:spPr>
          <a:xfrm>
            <a:off x="8229600" y="6492875"/>
            <a:ext cx="838200" cy="365125"/>
          </a:xfrm>
        </p:spPr>
        <p:txBody>
          <a:bodyPr/>
          <a:lstStyle/>
          <a:p>
            <a:r>
              <a:rPr lang="en-US" dirty="0" smtClean="0"/>
              <a:t>1/54</a:t>
            </a:r>
            <a:endParaRPr lang="en-US" dirty="0"/>
          </a:p>
        </p:txBody>
      </p:sp>
      <p:sp>
        <p:nvSpPr>
          <p:cNvPr id="7" name="副标题 6"/>
          <p:cNvSpPr txBox="1">
            <a:spLocks/>
          </p:cNvSpPr>
          <p:nvPr/>
        </p:nvSpPr>
        <p:spPr>
          <a:xfrm>
            <a:off x="304800" y="3733800"/>
            <a:ext cx="4572000" cy="20574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000" kern="1200">
                <a:solidFill>
                  <a:srgbClr val="003366"/>
                </a:solidFill>
                <a:latin typeface="Constantia" panose="02030602050306030303" pitchFamily="18"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zh-CN" sz="1600" dirty="0"/>
              <a:t>Advisory Committee:</a:t>
            </a:r>
          </a:p>
          <a:p>
            <a:r>
              <a:rPr lang="en-US" altLang="zh-CN" sz="1600" dirty="0"/>
              <a:t>	Dr. </a:t>
            </a:r>
            <a:r>
              <a:rPr lang="en-US" altLang="zh-CN" sz="1600" dirty="0" err="1"/>
              <a:t>Mian</a:t>
            </a:r>
            <a:r>
              <a:rPr lang="en-US" altLang="zh-CN" sz="1600" dirty="0"/>
              <a:t> Li, Chair/Advisor</a:t>
            </a:r>
          </a:p>
          <a:p>
            <a:r>
              <a:rPr lang="en-US" altLang="zh-CN" sz="1600" dirty="0"/>
              <a:t>	Dr. Min  </a:t>
            </a:r>
            <a:r>
              <a:rPr lang="en-US" altLang="zh-CN" sz="1600" dirty="0" err="1"/>
              <a:t>Xu</a:t>
            </a:r>
            <a:endParaRPr lang="en-US" altLang="zh-CN" sz="1600" dirty="0"/>
          </a:p>
          <a:p>
            <a:r>
              <a:rPr lang="en-US" altLang="zh-CN" sz="1600" dirty="0"/>
              <a:t>	Dr. </a:t>
            </a:r>
            <a:r>
              <a:rPr lang="en-US" altLang="zh-CN" sz="1600" dirty="0" err="1"/>
              <a:t>Chien</a:t>
            </a:r>
            <a:r>
              <a:rPr lang="en-US" altLang="zh-CN" sz="1600" dirty="0"/>
              <a:t>-Pin Chen</a:t>
            </a:r>
          </a:p>
          <a:p>
            <a:r>
              <a:rPr lang="en-US" altLang="zh-CN" sz="1600" dirty="0"/>
              <a:t>	Dr. David Hung</a:t>
            </a:r>
          </a:p>
          <a:p>
            <a:r>
              <a:rPr lang="en-US" altLang="zh-CN" sz="1600" dirty="0"/>
              <a:t>	Dr. </a:t>
            </a:r>
            <a:r>
              <a:rPr lang="en-US" altLang="zh-CN" sz="1600" dirty="0" err="1"/>
              <a:t>Chengbin</a:t>
            </a:r>
            <a:r>
              <a:rPr lang="en-US" altLang="zh-CN" sz="1600" dirty="0"/>
              <a:t> Ma</a:t>
            </a:r>
          </a:p>
        </p:txBody>
      </p:sp>
      <p:sp>
        <p:nvSpPr>
          <p:cNvPr id="6" name="TextBox 3"/>
          <p:cNvSpPr txBox="1">
            <a:spLocks noChangeArrowheads="1"/>
          </p:cNvSpPr>
          <p:nvPr/>
        </p:nvSpPr>
        <p:spPr bwMode="auto">
          <a:xfrm>
            <a:off x="3588630" y="2514600"/>
            <a:ext cx="1499128" cy="929485"/>
          </a:xfrm>
          <a:prstGeom prst="rect">
            <a:avLst/>
          </a:prstGeom>
        </p:spPr>
        <p:txBody>
          <a:bodyPr vert="horz" lIns="91440" tIns="45720" rIns="91440" bIns="45720" rtlCol="0">
            <a:normAutofit/>
          </a:bodyPr>
          <a:lstStyle>
            <a:defPPr>
              <a:defRPr lang="en-US"/>
            </a:defPPr>
            <a:lvl1pPr indent="0">
              <a:spcBef>
                <a:spcPct val="20000"/>
              </a:spcBef>
              <a:buFont typeface="Arial" pitchFamily="34" charset="0"/>
              <a:buNone/>
              <a:defRPr sz="1600">
                <a:solidFill>
                  <a:srgbClr val="003366"/>
                </a:solidFill>
                <a:latin typeface="Constantia" panose="02030602050306030303" pitchFamily="18" charset="0"/>
              </a:defRPr>
            </a:lvl1pPr>
            <a:lvl2pPr indent="0" algn="ctr">
              <a:spcBef>
                <a:spcPct val="20000"/>
              </a:spcBef>
              <a:buFont typeface="Arial" pitchFamily="34" charset="0"/>
              <a:buNone/>
              <a:defRPr sz="2800">
                <a:solidFill>
                  <a:schemeClr val="tx1">
                    <a:tint val="75000"/>
                  </a:schemeClr>
                </a:solidFill>
              </a:defRPr>
            </a:lvl2pPr>
            <a:lvl3pPr indent="0" algn="ctr">
              <a:spcBef>
                <a:spcPct val="20000"/>
              </a:spcBef>
              <a:buFont typeface="Arial" pitchFamily="34" charset="0"/>
              <a:buNone/>
              <a:defRPr sz="2400">
                <a:solidFill>
                  <a:schemeClr val="tx1">
                    <a:tint val="75000"/>
                  </a:schemeClr>
                </a:solidFill>
              </a:defRPr>
            </a:lvl3pPr>
            <a:lvl4pPr indent="0" algn="ctr">
              <a:spcBef>
                <a:spcPct val="20000"/>
              </a:spcBef>
              <a:buFont typeface="Arial" pitchFamily="34" charset="0"/>
              <a:buNone/>
              <a:defRPr sz="2000">
                <a:solidFill>
                  <a:schemeClr val="tx1">
                    <a:tint val="75000"/>
                  </a:schemeClr>
                </a:solidFill>
              </a:defRPr>
            </a:lvl4pPr>
            <a:lvl5pPr indent="0" algn="ctr">
              <a:spcBef>
                <a:spcPct val="20000"/>
              </a:spcBef>
              <a:buFont typeface="Arial" pitchFamily="34" charset="0"/>
              <a:buNone/>
              <a:defRPr sz="2000">
                <a:solidFill>
                  <a:schemeClr val="tx1">
                    <a:tint val="75000"/>
                  </a:schemeClr>
                </a:solidFill>
              </a:defRPr>
            </a:lvl5pPr>
            <a:lvl6pPr indent="0" algn="ctr">
              <a:spcBef>
                <a:spcPct val="20000"/>
              </a:spcBef>
              <a:buFont typeface="Arial" pitchFamily="34" charset="0"/>
              <a:buNone/>
              <a:defRPr sz="2000">
                <a:solidFill>
                  <a:schemeClr val="tx1">
                    <a:tint val="75000"/>
                  </a:schemeClr>
                </a:solidFill>
              </a:defRPr>
            </a:lvl6pPr>
            <a:lvl7pPr indent="0" algn="ctr">
              <a:spcBef>
                <a:spcPct val="20000"/>
              </a:spcBef>
              <a:buFont typeface="Arial" pitchFamily="34" charset="0"/>
              <a:buNone/>
              <a:defRPr sz="2000">
                <a:solidFill>
                  <a:schemeClr val="tx1">
                    <a:tint val="75000"/>
                  </a:schemeClr>
                </a:solidFill>
              </a:defRPr>
            </a:lvl7pPr>
            <a:lvl8pPr indent="0" algn="ctr">
              <a:spcBef>
                <a:spcPct val="20000"/>
              </a:spcBef>
              <a:buFont typeface="Arial" pitchFamily="34" charset="0"/>
              <a:buNone/>
              <a:defRPr sz="2000">
                <a:solidFill>
                  <a:schemeClr val="tx1">
                    <a:tint val="75000"/>
                  </a:schemeClr>
                </a:solidFill>
              </a:defRPr>
            </a:lvl8pPr>
            <a:lvl9pPr indent="0" algn="ctr">
              <a:spcBef>
                <a:spcPct val="20000"/>
              </a:spcBef>
              <a:buFont typeface="Arial" pitchFamily="34" charset="0"/>
              <a:buNone/>
              <a:defRPr sz="2000">
                <a:solidFill>
                  <a:schemeClr val="tx1">
                    <a:tint val="75000"/>
                  </a:schemeClr>
                </a:solidFill>
              </a:defRPr>
            </a:lvl9pPr>
          </a:lstStyle>
          <a:p>
            <a:pPr algn="ctr"/>
            <a:r>
              <a:rPr lang="en-US" altLang="zh-CN" dirty="0"/>
              <a:t>by </a:t>
            </a:r>
          </a:p>
          <a:p>
            <a:pPr algn="ctr"/>
            <a:r>
              <a:rPr lang="en-US" altLang="zh-CN" dirty="0" err="1"/>
              <a:t>Jianhua</a:t>
            </a:r>
            <a:r>
              <a:rPr lang="en-US" altLang="zh-CN" dirty="0"/>
              <a:t> ZHOU</a:t>
            </a:r>
          </a:p>
          <a:p>
            <a:pPr algn="ctr"/>
            <a:fld id="{882FE9B8-F59C-4DAA-9C8F-6AF71009A940}" type="datetime4">
              <a:rPr lang="en-US" altLang="zh-CN"/>
              <a:pPr algn="ctr"/>
              <a:t>July 21, 2015</a:t>
            </a:fld>
            <a:endParaRPr lang="en-US" altLang="zh-CN" dirty="0"/>
          </a:p>
        </p:txBody>
      </p:sp>
    </p:spTree>
    <p:extLst>
      <p:ext uri="{BB962C8B-B14F-4D97-AF65-F5344CB8AC3E}">
        <p14:creationId xmlns:p14="http://schemas.microsoft.com/office/powerpoint/2010/main" val="3403340865"/>
      </p:ext>
    </p:extLst>
  </p:cSld>
  <p:clrMapOvr>
    <a:masterClrMapping/>
  </p:clrMapOvr>
  <mc:AlternateContent xmlns:mc="http://schemas.openxmlformats.org/markup-compatibility/2006">
    <mc:Choice xmlns:p14="http://schemas.microsoft.com/office/powerpoint/2010/main" Requires="p14">
      <p:transition spd="slow" p14:dur="2000" advTm="26109"/>
    </mc:Choice>
    <mc:Fallback>
      <p:transition spd="slow" advTm="2610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Research Thrusts</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10</a:t>
            </a:fld>
            <a:r>
              <a:rPr lang="en-US" altLang="zh-CN" dirty="0" smtClean="0"/>
              <a:t>/54</a:t>
            </a:r>
            <a:endParaRPr lang="en-US" altLang="zh-CN" dirty="0"/>
          </a:p>
        </p:txBody>
      </p:sp>
      <p:sp>
        <p:nvSpPr>
          <p:cNvPr id="9" name="Text Box 40"/>
          <p:cNvSpPr txBox="1">
            <a:spLocks noChangeArrowheads="1"/>
          </p:cNvSpPr>
          <p:nvPr/>
        </p:nvSpPr>
        <p:spPr bwMode="auto">
          <a:xfrm>
            <a:off x="3112874" y="2649539"/>
            <a:ext cx="3174999" cy="900114"/>
          </a:xfrm>
          <a:prstGeom prst="rect">
            <a:avLst/>
          </a:prstGeom>
          <a:solidFill>
            <a:srgbClr val="FFF5E6"/>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lnSpc>
                <a:spcPct val="110000"/>
              </a:lnSpc>
            </a:pPr>
            <a:r>
              <a:rPr lang="en-US" altLang="zh-CN" b="1" dirty="0">
                <a:ea typeface="宋体" charset="-122"/>
              </a:rPr>
              <a:t>RESEARCH THRUST 2: </a:t>
            </a:r>
            <a:endParaRPr lang="en-US" altLang="zh-CN" b="1" dirty="0" smtClean="0">
              <a:ea typeface="宋体" charset="-122"/>
            </a:endParaRPr>
          </a:p>
          <a:p>
            <a:pPr algn="ctr">
              <a:lnSpc>
                <a:spcPct val="110000"/>
              </a:lnSpc>
            </a:pPr>
            <a:r>
              <a:rPr lang="en-US" altLang="zh-CN" b="1" dirty="0" smtClean="0">
                <a:solidFill>
                  <a:srgbClr val="3333FF"/>
                </a:solidFill>
                <a:ea typeface="宋体" charset="-122"/>
              </a:rPr>
              <a:t>Advanced Single-looped </a:t>
            </a:r>
          </a:p>
          <a:p>
            <a:pPr algn="ctr">
              <a:lnSpc>
                <a:spcPct val="110000"/>
              </a:lnSpc>
            </a:pPr>
            <a:r>
              <a:rPr lang="en-US" altLang="zh-CN" b="1" dirty="0" smtClean="0">
                <a:solidFill>
                  <a:srgbClr val="3333FF"/>
                </a:solidFill>
                <a:ea typeface="宋体" charset="-122"/>
              </a:rPr>
              <a:t>SQP-RO</a:t>
            </a:r>
            <a:endParaRPr lang="en-US" altLang="zh-CN" b="1" dirty="0">
              <a:ea typeface="宋体" charset="-122"/>
            </a:endParaRPr>
          </a:p>
        </p:txBody>
      </p:sp>
      <p:sp>
        <p:nvSpPr>
          <p:cNvPr id="13" name="Text Box 41"/>
          <p:cNvSpPr txBox="1">
            <a:spLocks noChangeArrowheads="1"/>
          </p:cNvSpPr>
          <p:nvPr/>
        </p:nvSpPr>
        <p:spPr bwMode="auto">
          <a:xfrm>
            <a:off x="3112876" y="4060826"/>
            <a:ext cx="3175000" cy="923330"/>
          </a:xfrm>
          <a:prstGeom prst="rect">
            <a:avLst/>
          </a:prstGeom>
          <a:solidFill>
            <a:srgbClr val="FFF5E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b="1" dirty="0">
                <a:ea typeface="宋体" charset="-122"/>
              </a:rPr>
              <a:t>RESEARCH THRUST 3: </a:t>
            </a:r>
            <a:r>
              <a:rPr lang="en-US" altLang="zh-CN" b="1" dirty="0" smtClean="0">
                <a:ea typeface="宋体" charset="-122"/>
              </a:rPr>
              <a:t>        </a:t>
            </a:r>
            <a:r>
              <a:rPr lang="en-US" altLang="zh-CN" b="1" dirty="0" smtClean="0">
                <a:solidFill>
                  <a:srgbClr val="3333FF"/>
                </a:solidFill>
                <a:ea typeface="宋体" charset="-122"/>
              </a:rPr>
              <a:t>Sequential MOO and Sequential MDO</a:t>
            </a:r>
            <a:endParaRPr lang="en-US" altLang="zh-CN" b="1" dirty="0">
              <a:solidFill>
                <a:srgbClr val="3333FF"/>
              </a:solidFill>
              <a:ea typeface="宋体" charset="-122"/>
            </a:endParaRPr>
          </a:p>
        </p:txBody>
      </p:sp>
      <p:sp>
        <p:nvSpPr>
          <p:cNvPr id="17" name="Text Box 42"/>
          <p:cNvSpPr txBox="1">
            <a:spLocks noChangeArrowheads="1"/>
          </p:cNvSpPr>
          <p:nvPr/>
        </p:nvSpPr>
        <p:spPr bwMode="auto">
          <a:xfrm>
            <a:off x="3112874" y="5325743"/>
            <a:ext cx="3174996" cy="923926"/>
          </a:xfrm>
          <a:prstGeom prst="rect">
            <a:avLst/>
          </a:prstGeom>
          <a:solidFill>
            <a:srgbClr val="FFF5E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b="1" dirty="0">
                <a:ea typeface="宋体" charset="-122"/>
              </a:rPr>
              <a:t>RESEARCH THRUST 4: </a:t>
            </a:r>
            <a:r>
              <a:rPr lang="en-US" altLang="zh-CN" b="1" dirty="0"/>
              <a:t> </a:t>
            </a:r>
            <a:r>
              <a:rPr lang="en-US" altLang="zh-CN" b="1" dirty="0" smtClean="0">
                <a:solidFill>
                  <a:srgbClr val="3333FF"/>
                </a:solidFill>
              </a:rPr>
              <a:t>Multi-disciplinary Tolerance Design Formulation and Solution</a:t>
            </a:r>
            <a:r>
              <a:rPr lang="en-US" altLang="zh-CN" b="1" dirty="0" smtClean="0">
                <a:ea typeface="宋体" charset="-122"/>
              </a:rPr>
              <a:t> </a:t>
            </a:r>
            <a:endParaRPr lang="en-US" altLang="zh-CN" b="1" dirty="0">
              <a:ea typeface="宋体" charset="-122"/>
            </a:endParaRPr>
          </a:p>
        </p:txBody>
      </p:sp>
      <p:sp>
        <p:nvSpPr>
          <p:cNvPr id="21" name="Text Box 43"/>
          <p:cNvSpPr txBox="1">
            <a:spLocks noChangeArrowheads="1"/>
          </p:cNvSpPr>
          <p:nvPr/>
        </p:nvSpPr>
        <p:spPr bwMode="auto">
          <a:xfrm>
            <a:off x="3112876" y="1362920"/>
            <a:ext cx="3175001" cy="923330"/>
          </a:xfrm>
          <a:prstGeom prst="rect">
            <a:avLst/>
          </a:prstGeom>
          <a:solidFill>
            <a:srgbClr val="FFF5E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b="1" dirty="0">
                <a:ea typeface="宋体" charset="-122"/>
              </a:rPr>
              <a:t>RESEARCH THRUST 1: </a:t>
            </a:r>
            <a:r>
              <a:rPr lang="en-US" altLang="zh-CN" b="1" dirty="0">
                <a:solidFill>
                  <a:srgbClr val="3333FF"/>
                </a:solidFill>
                <a:ea typeface="宋体" charset="-122"/>
              </a:rPr>
              <a:t>        </a:t>
            </a:r>
            <a:r>
              <a:rPr lang="en-US" altLang="zh-CN" b="1" dirty="0" smtClean="0">
                <a:solidFill>
                  <a:srgbClr val="3333FF"/>
                </a:solidFill>
                <a:ea typeface="宋体" charset="-122"/>
              </a:rPr>
              <a:t>Sequential Quadratic Programming for RO </a:t>
            </a:r>
            <a:endParaRPr lang="en-US" altLang="zh-CN" b="1" dirty="0">
              <a:solidFill>
                <a:srgbClr val="3333FF"/>
              </a:solidFill>
              <a:ea typeface="宋体" charset="-122"/>
            </a:endParaRPr>
          </a:p>
        </p:txBody>
      </p:sp>
      <p:cxnSp>
        <p:nvCxnSpPr>
          <p:cNvPr id="22" name="肘形连接符 21"/>
          <p:cNvCxnSpPr>
            <a:endCxn id="21" idx="1"/>
          </p:cNvCxnSpPr>
          <p:nvPr/>
        </p:nvCxnSpPr>
        <p:spPr bwMode="auto">
          <a:xfrm rot="5400000" flipH="1" flipV="1">
            <a:off x="2577094" y="1978820"/>
            <a:ext cx="690016" cy="381547"/>
          </a:xfrm>
          <a:prstGeom prst="bentConnector2">
            <a:avLst/>
          </a:prstGeom>
          <a:noFill/>
          <a:ln w="38100">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肘形连接符 22"/>
          <p:cNvCxnSpPr>
            <a:endCxn id="9" idx="1"/>
          </p:cNvCxnSpPr>
          <p:nvPr/>
        </p:nvCxnSpPr>
        <p:spPr bwMode="auto">
          <a:xfrm rot="16200000" flipH="1">
            <a:off x="2628873" y="2615594"/>
            <a:ext cx="586457" cy="381546"/>
          </a:xfrm>
          <a:prstGeom prst="bentConnector2">
            <a:avLst/>
          </a:prstGeom>
          <a:noFill/>
          <a:ln w="38100">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 name="Group 1"/>
          <p:cNvGrpSpPr/>
          <p:nvPr/>
        </p:nvGrpSpPr>
        <p:grpSpPr>
          <a:xfrm>
            <a:off x="507527" y="1219200"/>
            <a:ext cx="1752304" cy="2502995"/>
            <a:chOff x="507527" y="1383205"/>
            <a:chExt cx="1752304" cy="2502995"/>
          </a:xfrm>
        </p:grpSpPr>
        <p:pic>
          <p:nvPicPr>
            <p:cNvPr id="24"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527" y="2588182"/>
              <a:ext cx="1752304" cy="1298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7"/>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3517" r="4412" b="5712"/>
            <a:stretch/>
          </p:blipFill>
          <p:spPr bwMode="auto">
            <a:xfrm>
              <a:off x="533358" y="1383205"/>
              <a:ext cx="1700642" cy="1133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2123" y="3854182"/>
            <a:ext cx="2303112" cy="1313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7" name="直接连接符 26"/>
          <p:cNvCxnSpPr/>
          <p:nvPr/>
        </p:nvCxnSpPr>
        <p:spPr bwMode="auto">
          <a:xfrm flipH="1">
            <a:off x="2535235" y="2514600"/>
            <a:ext cx="196093" cy="0"/>
          </a:xfrm>
          <a:prstGeom prst="line">
            <a:avLst/>
          </a:prstGeom>
          <a:noFill/>
          <a:ln w="38100">
            <a:solidFill>
              <a:srgbClr val="3333FF"/>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33"/>
          <p:cNvCxnSpPr/>
          <p:nvPr/>
        </p:nvCxnSpPr>
        <p:spPr>
          <a:xfrm>
            <a:off x="2535235" y="4539982"/>
            <a:ext cx="577641" cy="0"/>
          </a:xfrm>
          <a:prstGeom prst="straightConnector1">
            <a:avLst/>
          </a:prstGeom>
          <a:noFill/>
          <a:ln w="38100">
            <a:solidFill>
              <a:srgbClr val="3333FF"/>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6" name="Picture 8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9825" y="5216060"/>
            <a:ext cx="2027708" cy="1186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7" name="Straight Arrow Connector 36"/>
          <p:cNvCxnSpPr/>
          <p:nvPr/>
        </p:nvCxnSpPr>
        <p:spPr>
          <a:xfrm>
            <a:off x="2535236" y="5726659"/>
            <a:ext cx="577641" cy="0"/>
          </a:xfrm>
          <a:prstGeom prst="straightConnector1">
            <a:avLst/>
          </a:prstGeom>
          <a:noFill/>
          <a:ln w="38100">
            <a:solidFill>
              <a:srgbClr val="3333FF"/>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6" name="Group 65"/>
          <p:cNvGrpSpPr/>
          <p:nvPr/>
        </p:nvGrpSpPr>
        <p:grpSpPr>
          <a:xfrm>
            <a:off x="6287877" y="1812977"/>
            <a:ext cx="1941723" cy="4283023"/>
            <a:chOff x="6287877" y="1812977"/>
            <a:chExt cx="1941723" cy="4283023"/>
          </a:xfrm>
        </p:grpSpPr>
        <p:cxnSp>
          <p:nvCxnSpPr>
            <p:cNvPr id="58" name="Straight Connector 57"/>
            <p:cNvCxnSpPr>
              <a:stCxn id="21" idx="3"/>
            </p:cNvCxnSpPr>
            <p:nvPr/>
          </p:nvCxnSpPr>
          <p:spPr>
            <a:xfrm flipV="1">
              <a:off x="6287877" y="1812977"/>
              <a:ext cx="1941723" cy="11608"/>
            </a:xfrm>
            <a:prstGeom prst="line">
              <a:avLst/>
            </a:prstGeom>
            <a:noFill/>
            <a:ln w="38100">
              <a:solidFill>
                <a:srgbClr val="3333FF"/>
              </a:solidFill>
              <a:round/>
              <a:headEn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p:nvPr/>
          </p:nvCxnSpPr>
          <p:spPr>
            <a:xfrm>
              <a:off x="8229600" y="1812977"/>
              <a:ext cx="0" cy="4283023"/>
            </a:xfrm>
            <a:prstGeom prst="line">
              <a:avLst/>
            </a:prstGeom>
            <a:noFill/>
            <a:ln w="38100">
              <a:solidFill>
                <a:srgbClr val="3333FF"/>
              </a:solidFill>
              <a:round/>
              <a:headEn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Straight Arrow Connector 61"/>
            <p:cNvCxnSpPr/>
            <p:nvPr/>
          </p:nvCxnSpPr>
          <p:spPr>
            <a:xfrm flipH="1">
              <a:off x="6287878" y="6096000"/>
              <a:ext cx="1941722" cy="0"/>
            </a:xfrm>
            <a:prstGeom prst="straightConnector1">
              <a:avLst/>
            </a:prstGeom>
            <a:noFill/>
            <a:ln w="38100">
              <a:solidFill>
                <a:srgbClr val="3333FF"/>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7" name="Group 66"/>
          <p:cNvGrpSpPr/>
          <p:nvPr/>
        </p:nvGrpSpPr>
        <p:grpSpPr>
          <a:xfrm>
            <a:off x="6287870" y="3035593"/>
            <a:ext cx="1332131" cy="2752113"/>
            <a:chOff x="6287870" y="1812977"/>
            <a:chExt cx="1332131" cy="2752113"/>
          </a:xfrm>
        </p:grpSpPr>
        <p:cxnSp>
          <p:nvCxnSpPr>
            <p:cNvPr id="68" name="Straight Connector 67"/>
            <p:cNvCxnSpPr/>
            <p:nvPr/>
          </p:nvCxnSpPr>
          <p:spPr>
            <a:xfrm flipV="1">
              <a:off x="6287877" y="1812977"/>
              <a:ext cx="1332123" cy="1"/>
            </a:xfrm>
            <a:prstGeom prst="line">
              <a:avLst/>
            </a:prstGeom>
            <a:noFill/>
            <a:ln w="38100">
              <a:solidFill>
                <a:srgbClr val="3333FF"/>
              </a:solidFill>
              <a:round/>
              <a:headEn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Straight Connector 68"/>
            <p:cNvCxnSpPr/>
            <p:nvPr/>
          </p:nvCxnSpPr>
          <p:spPr>
            <a:xfrm flipH="1">
              <a:off x="7614925" y="1812978"/>
              <a:ext cx="5076" cy="2752112"/>
            </a:xfrm>
            <a:prstGeom prst="line">
              <a:avLst/>
            </a:prstGeom>
            <a:noFill/>
            <a:ln w="38100">
              <a:solidFill>
                <a:srgbClr val="3333FF"/>
              </a:solidFill>
              <a:round/>
              <a:headEn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Arrow Connector 69"/>
            <p:cNvCxnSpPr>
              <a:endCxn id="17" idx="3"/>
            </p:cNvCxnSpPr>
            <p:nvPr/>
          </p:nvCxnSpPr>
          <p:spPr>
            <a:xfrm flipH="1">
              <a:off x="6287870" y="4565090"/>
              <a:ext cx="1327055" cy="0"/>
            </a:xfrm>
            <a:prstGeom prst="straightConnector1">
              <a:avLst/>
            </a:prstGeom>
            <a:noFill/>
            <a:ln w="38100">
              <a:solidFill>
                <a:srgbClr val="3333FF"/>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5" name="Group 74"/>
          <p:cNvGrpSpPr/>
          <p:nvPr/>
        </p:nvGrpSpPr>
        <p:grpSpPr>
          <a:xfrm>
            <a:off x="6287870" y="4510883"/>
            <a:ext cx="798730" cy="975517"/>
            <a:chOff x="6287871" y="1803541"/>
            <a:chExt cx="798730" cy="975517"/>
          </a:xfrm>
        </p:grpSpPr>
        <p:cxnSp>
          <p:nvCxnSpPr>
            <p:cNvPr id="76" name="Straight Connector 75"/>
            <p:cNvCxnSpPr/>
            <p:nvPr/>
          </p:nvCxnSpPr>
          <p:spPr>
            <a:xfrm>
              <a:off x="6287877" y="1812979"/>
              <a:ext cx="798724" cy="0"/>
            </a:xfrm>
            <a:prstGeom prst="line">
              <a:avLst/>
            </a:prstGeom>
            <a:noFill/>
            <a:ln w="38100">
              <a:solidFill>
                <a:srgbClr val="3333FF"/>
              </a:solidFill>
              <a:round/>
              <a:headEn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76"/>
            <p:cNvCxnSpPr/>
            <p:nvPr/>
          </p:nvCxnSpPr>
          <p:spPr>
            <a:xfrm>
              <a:off x="7086601" y="1803541"/>
              <a:ext cx="0" cy="975517"/>
            </a:xfrm>
            <a:prstGeom prst="line">
              <a:avLst/>
            </a:prstGeom>
            <a:noFill/>
            <a:ln w="38100">
              <a:solidFill>
                <a:srgbClr val="3333FF"/>
              </a:solidFill>
              <a:round/>
              <a:headEn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Arrow Connector 77"/>
            <p:cNvCxnSpPr/>
            <p:nvPr/>
          </p:nvCxnSpPr>
          <p:spPr>
            <a:xfrm flipH="1">
              <a:off x="6287871" y="2779058"/>
              <a:ext cx="798730" cy="0"/>
            </a:xfrm>
            <a:prstGeom prst="straightConnector1">
              <a:avLst/>
            </a:prstGeom>
            <a:noFill/>
            <a:ln w="38100">
              <a:solidFill>
                <a:srgbClr val="3333FF"/>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7" name="Text Box 20"/>
          <p:cNvSpPr txBox="1">
            <a:spLocks noChangeArrowheads="1"/>
          </p:cNvSpPr>
          <p:nvPr/>
        </p:nvSpPr>
        <p:spPr bwMode="auto">
          <a:xfrm>
            <a:off x="6384231" y="1364004"/>
            <a:ext cx="9294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smtClean="0">
                <a:ea typeface="宋体" charset="-122"/>
              </a:rPr>
              <a:t>SQP-RO</a:t>
            </a:r>
            <a:endParaRPr lang="en-US" altLang="zh-CN" b="1" dirty="0">
              <a:ea typeface="宋体" charset="-122"/>
            </a:endParaRPr>
          </a:p>
        </p:txBody>
      </p:sp>
      <p:sp>
        <p:nvSpPr>
          <p:cNvPr id="88" name="Text Box 20"/>
          <p:cNvSpPr txBox="1">
            <a:spLocks noChangeArrowheads="1"/>
          </p:cNvSpPr>
          <p:nvPr/>
        </p:nvSpPr>
        <p:spPr bwMode="auto">
          <a:xfrm>
            <a:off x="6384231" y="2602468"/>
            <a:ext cx="11394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smtClean="0">
                <a:ea typeface="宋体" charset="-122"/>
              </a:rPr>
              <a:t>A-SQP-RO</a:t>
            </a:r>
            <a:endParaRPr lang="en-US" altLang="zh-CN" b="1" dirty="0">
              <a:ea typeface="宋体" charset="-122"/>
            </a:endParaRPr>
          </a:p>
        </p:txBody>
      </p:sp>
      <p:sp>
        <p:nvSpPr>
          <p:cNvPr id="89" name="Text Box 20"/>
          <p:cNvSpPr txBox="1">
            <a:spLocks noChangeArrowheads="1"/>
          </p:cNvSpPr>
          <p:nvPr/>
        </p:nvSpPr>
        <p:spPr bwMode="auto">
          <a:xfrm>
            <a:off x="6384231" y="4079751"/>
            <a:ext cx="8675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smtClean="0">
                <a:ea typeface="宋体" charset="-122"/>
              </a:rPr>
              <a:t>S-MDO</a:t>
            </a:r>
            <a:endParaRPr lang="en-US" altLang="zh-CN" b="1" dirty="0">
              <a:ea typeface="宋体" charset="-122"/>
            </a:endParaRPr>
          </a:p>
        </p:txBody>
      </p:sp>
    </p:spTree>
    <p:custDataLst>
      <p:tags r:id="rId1"/>
    </p:custDataLst>
    <p:extLst>
      <p:ext uri="{BB962C8B-B14F-4D97-AF65-F5344CB8AC3E}">
        <p14:creationId xmlns:p14="http://schemas.microsoft.com/office/powerpoint/2010/main" val="4097127224"/>
      </p:ext>
    </p:extLst>
  </p:cSld>
  <p:clrMapOvr>
    <a:masterClrMapping/>
  </p:clrMapOvr>
  <mc:AlternateContent xmlns:mc="http://schemas.openxmlformats.org/markup-compatibility/2006">
    <mc:Choice xmlns:p14="http://schemas.microsoft.com/office/powerpoint/2010/main" Requires="p14">
      <p:transition spd="slow" p14:dur="2000" advTm="42220"/>
    </mc:Choice>
    <mc:Fallback>
      <p:transition spd="slow" advTm="4222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7" grpId="0" animBg="1"/>
      <p:bldP spid="21" grpId="0" animBg="1"/>
      <p:bldP spid="87" grpId="0"/>
      <p:bldP spid="88" grpId="0"/>
      <p:bldP spid="8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Research </a:t>
            </a:r>
            <a:r>
              <a:rPr lang="en-US" altLang="zh-CN" dirty="0" smtClean="0"/>
              <a:t>Thrust 1</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11</a:t>
            </a:fld>
            <a:r>
              <a:rPr lang="en-US" altLang="zh-CN" dirty="0" smtClean="0"/>
              <a:t>/54</a:t>
            </a:r>
            <a:endParaRPr lang="en-US" altLang="zh-CN" dirty="0"/>
          </a:p>
        </p:txBody>
      </p:sp>
      <p:sp>
        <p:nvSpPr>
          <p:cNvPr id="9" name="Text Box 40"/>
          <p:cNvSpPr txBox="1">
            <a:spLocks noChangeArrowheads="1"/>
          </p:cNvSpPr>
          <p:nvPr/>
        </p:nvSpPr>
        <p:spPr bwMode="auto">
          <a:xfrm>
            <a:off x="3112874" y="2649539"/>
            <a:ext cx="3174999" cy="900114"/>
          </a:xfrm>
          <a:prstGeom prst="rect">
            <a:avLst/>
          </a:prstGeom>
          <a:noFill/>
          <a:ln w="38100">
            <a:solidFill>
              <a:srgbClr val="E2E2E2"/>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defPPr>
              <a:defRPr lang="en-US"/>
            </a:defPPr>
            <a:lvl1pPr algn="ctr">
              <a:lnSpc>
                <a:spcPct val="110000"/>
              </a:lnSpc>
              <a:defRPr sz="1600" b="1">
                <a:solidFill>
                  <a:srgbClr val="BCBCBC"/>
                </a:solidFill>
              </a:defRPr>
            </a:lvl1pPr>
          </a:lstStyle>
          <a:p>
            <a:r>
              <a:rPr lang="en-US" altLang="zh-CN" sz="1800" dirty="0"/>
              <a:t>RESEARCH THRUST 2: </a:t>
            </a:r>
          </a:p>
          <a:p>
            <a:r>
              <a:rPr lang="en-US" altLang="zh-CN" sz="1800" dirty="0"/>
              <a:t>Advanced Single-looped </a:t>
            </a:r>
          </a:p>
          <a:p>
            <a:r>
              <a:rPr lang="en-US" altLang="zh-CN" sz="1800" dirty="0"/>
              <a:t>SQP-RO</a:t>
            </a:r>
          </a:p>
        </p:txBody>
      </p:sp>
      <p:sp>
        <p:nvSpPr>
          <p:cNvPr id="13" name="Text Box 41"/>
          <p:cNvSpPr txBox="1">
            <a:spLocks noChangeArrowheads="1"/>
          </p:cNvSpPr>
          <p:nvPr/>
        </p:nvSpPr>
        <p:spPr bwMode="auto">
          <a:xfrm>
            <a:off x="3112876" y="4060826"/>
            <a:ext cx="3175000" cy="900114"/>
          </a:xfrm>
          <a:prstGeom prst="rect">
            <a:avLst/>
          </a:prstGeom>
          <a:noFill/>
          <a:ln w="38100">
            <a:solidFill>
              <a:srgbClr val="E2E2E2"/>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defPPr>
              <a:defRPr lang="en-US"/>
            </a:defPPr>
            <a:lvl1pPr algn="ctr">
              <a:lnSpc>
                <a:spcPct val="110000"/>
              </a:lnSpc>
              <a:defRPr sz="1600" b="1">
                <a:solidFill>
                  <a:srgbClr val="BCBCBC"/>
                </a:solidFill>
              </a:defRPr>
            </a:lvl1pPr>
          </a:lstStyle>
          <a:p>
            <a:r>
              <a:rPr lang="en-US" altLang="zh-CN" sz="1800" dirty="0"/>
              <a:t>RESEARCH THRUST 3:         Sequential MOO and Sequential MDO</a:t>
            </a:r>
          </a:p>
        </p:txBody>
      </p:sp>
      <p:sp>
        <p:nvSpPr>
          <p:cNvPr id="21" name="Text Box 43"/>
          <p:cNvSpPr txBox="1">
            <a:spLocks noChangeArrowheads="1"/>
          </p:cNvSpPr>
          <p:nvPr/>
        </p:nvSpPr>
        <p:spPr bwMode="auto">
          <a:xfrm>
            <a:off x="3112876" y="1362920"/>
            <a:ext cx="3175001" cy="923330"/>
          </a:xfrm>
          <a:prstGeom prst="rect">
            <a:avLst/>
          </a:prstGeom>
          <a:solidFill>
            <a:srgbClr val="FFF5E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b="1" dirty="0">
                <a:ea typeface="宋体" charset="-122"/>
              </a:rPr>
              <a:t>RESEARCH THRUST 1: </a:t>
            </a:r>
            <a:r>
              <a:rPr lang="en-US" altLang="zh-CN" b="1" dirty="0">
                <a:solidFill>
                  <a:srgbClr val="3333FF"/>
                </a:solidFill>
                <a:ea typeface="宋体" charset="-122"/>
              </a:rPr>
              <a:t>        </a:t>
            </a:r>
            <a:r>
              <a:rPr lang="en-US" altLang="zh-CN" b="1" dirty="0" smtClean="0">
                <a:solidFill>
                  <a:srgbClr val="3333FF"/>
                </a:solidFill>
                <a:ea typeface="宋体" charset="-122"/>
              </a:rPr>
              <a:t>Sequential Quadratic Programming for RO </a:t>
            </a:r>
            <a:endParaRPr lang="en-US" altLang="zh-CN" b="1" dirty="0">
              <a:solidFill>
                <a:srgbClr val="3333FF"/>
              </a:solidFill>
              <a:ea typeface="宋体" charset="-122"/>
            </a:endParaRPr>
          </a:p>
        </p:txBody>
      </p:sp>
      <p:cxnSp>
        <p:nvCxnSpPr>
          <p:cNvPr id="22" name="肘形连接符 21"/>
          <p:cNvCxnSpPr>
            <a:endCxn id="21" idx="1"/>
          </p:cNvCxnSpPr>
          <p:nvPr/>
        </p:nvCxnSpPr>
        <p:spPr bwMode="auto">
          <a:xfrm rot="5400000" flipH="1" flipV="1">
            <a:off x="2577094" y="1978820"/>
            <a:ext cx="690016" cy="381547"/>
          </a:xfrm>
          <a:prstGeom prst="bentConnector2">
            <a:avLst/>
          </a:prstGeom>
          <a:noFill/>
          <a:ln w="38100">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肘形连接符 22"/>
          <p:cNvCxnSpPr>
            <a:endCxn id="9" idx="1"/>
          </p:cNvCxnSpPr>
          <p:nvPr/>
        </p:nvCxnSpPr>
        <p:spPr bwMode="auto">
          <a:xfrm rot="16200000" flipH="1">
            <a:off x="2628873" y="2615594"/>
            <a:ext cx="586457" cy="381546"/>
          </a:xfrm>
          <a:prstGeom prst="bentConnector2">
            <a:avLst/>
          </a:prstGeom>
          <a:noFill/>
          <a:ln w="38100">
            <a:solidFill>
              <a:srgbClr val="E2E2E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 name="Group 1"/>
          <p:cNvGrpSpPr/>
          <p:nvPr/>
        </p:nvGrpSpPr>
        <p:grpSpPr>
          <a:xfrm>
            <a:off x="507527" y="1219200"/>
            <a:ext cx="1752304" cy="2502995"/>
            <a:chOff x="507527" y="1383205"/>
            <a:chExt cx="1752304" cy="2502995"/>
          </a:xfrm>
        </p:grpSpPr>
        <p:pic>
          <p:nvPicPr>
            <p:cNvPr id="24"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527" y="2588182"/>
              <a:ext cx="1752304" cy="1298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517" r="4412" b="5712"/>
            <a:stretch/>
          </p:blipFill>
          <p:spPr bwMode="auto">
            <a:xfrm>
              <a:off x="533358" y="1383205"/>
              <a:ext cx="1700642" cy="1133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2123" y="3854182"/>
            <a:ext cx="2303112" cy="1313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7" name="直接连接符 26"/>
          <p:cNvCxnSpPr/>
          <p:nvPr/>
        </p:nvCxnSpPr>
        <p:spPr bwMode="auto">
          <a:xfrm flipH="1">
            <a:off x="2535235" y="2514600"/>
            <a:ext cx="196093" cy="0"/>
          </a:xfrm>
          <a:prstGeom prst="line">
            <a:avLst/>
          </a:prstGeom>
          <a:noFill/>
          <a:ln w="38100">
            <a:solidFill>
              <a:srgbClr val="3333FF"/>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33"/>
          <p:cNvCxnSpPr/>
          <p:nvPr/>
        </p:nvCxnSpPr>
        <p:spPr>
          <a:xfrm>
            <a:off x="2535235" y="4539982"/>
            <a:ext cx="577641" cy="0"/>
          </a:xfrm>
          <a:prstGeom prst="straightConnector1">
            <a:avLst/>
          </a:prstGeom>
          <a:noFill/>
          <a:ln w="38100">
            <a:solidFill>
              <a:srgbClr val="E2E2E2"/>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6" name="Picture 8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9825" y="5216060"/>
            <a:ext cx="2027708" cy="1186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7" name="Straight Arrow Connector 36"/>
          <p:cNvCxnSpPr/>
          <p:nvPr/>
        </p:nvCxnSpPr>
        <p:spPr>
          <a:xfrm>
            <a:off x="2535236" y="5726659"/>
            <a:ext cx="577641" cy="0"/>
          </a:xfrm>
          <a:prstGeom prst="straightConnector1">
            <a:avLst/>
          </a:prstGeom>
          <a:noFill/>
          <a:ln w="38100">
            <a:solidFill>
              <a:srgbClr val="3333FF"/>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6" name="Group 65"/>
          <p:cNvGrpSpPr/>
          <p:nvPr/>
        </p:nvGrpSpPr>
        <p:grpSpPr>
          <a:xfrm>
            <a:off x="6287877" y="1812977"/>
            <a:ext cx="1941723" cy="4283023"/>
            <a:chOff x="6287877" y="1812977"/>
            <a:chExt cx="1941723" cy="4283023"/>
          </a:xfrm>
        </p:grpSpPr>
        <p:cxnSp>
          <p:nvCxnSpPr>
            <p:cNvPr id="58" name="Straight Connector 57"/>
            <p:cNvCxnSpPr>
              <a:stCxn id="21" idx="3"/>
            </p:cNvCxnSpPr>
            <p:nvPr/>
          </p:nvCxnSpPr>
          <p:spPr>
            <a:xfrm flipV="1">
              <a:off x="6287877" y="1812977"/>
              <a:ext cx="1941723" cy="11608"/>
            </a:xfrm>
            <a:prstGeom prst="line">
              <a:avLst/>
            </a:prstGeom>
            <a:noFill/>
            <a:ln w="38100">
              <a:solidFill>
                <a:srgbClr val="3333FF"/>
              </a:solidFill>
              <a:round/>
              <a:headEn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p:nvPr/>
          </p:nvCxnSpPr>
          <p:spPr>
            <a:xfrm>
              <a:off x="8229600" y="1812977"/>
              <a:ext cx="0" cy="4283023"/>
            </a:xfrm>
            <a:prstGeom prst="line">
              <a:avLst/>
            </a:prstGeom>
            <a:noFill/>
            <a:ln w="38100">
              <a:solidFill>
                <a:srgbClr val="3333FF"/>
              </a:solidFill>
              <a:round/>
              <a:headEn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Straight Arrow Connector 61"/>
            <p:cNvCxnSpPr/>
            <p:nvPr/>
          </p:nvCxnSpPr>
          <p:spPr>
            <a:xfrm flipH="1">
              <a:off x="6287878" y="6096000"/>
              <a:ext cx="1941722" cy="0"/>
            </a:xfrm>
            <a:prstGeom prst="straightConnector1">
              <a:avLst/>
            </a:prstGeom>
            <a:noFill/>
            <a:ln w="38100">
              <a:solidFill>
                <a:srgbClr val="3333FF"/>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7" name="Group 66"/>
          <p:cNvGrpSpPr/>
          <p:nvPr/>
        </p:nvGrpSpPr>
        <p:grpSpPr>
          <a:xfrm>
            <a:off x="6287870" y="3035593"/>
            <a:ext cx="1332131" cy="2752113"/>
            <a:chOff x="6287870" y="1812977"/>
            <a:chExt cx="1332131" cy="2752113"/>
          </a:xfrm>
        </p:grpSpPr>
        <p:cxnSp>
          <p:nvCxnSpPr>
            <p:cNvPr id="70" name="Straight Arrow Connector 69"/>
            <p:cNvCxnSpPr>
              <a:endCxn id="17" idx="3"/>
            </p:cNvCxnSpPr>
            <p:nvPr/>
          </p:nvCxnSpPr>
          <p:spPr>
            <a:xfrm flipH="1">
              <a:off x="6287870" y="4565090"/>
              <a:ext cx="1327057" cy="0"/>
            </a:xfrm>
            <a:prstGeom prst="straightConnector1">
              <a:avLst/>
            </a:prstGeom>
            <a:noFill/>
            <a:ln w="38100">
              <a:solidFill>
                <a:srgbClr val="E2E2E2"/>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Straight Connector 67"/>
            <p:cNvCxnSpPr/>
            <p:nvPr/>
          </p:nvCxnSpPr>
          <p:spPr>
            <a:xfrm flipV="1">
              <a:off x="6287877" y="1812977"/>
              <a:ext cx="1332123" cy="1"/>
            </a:xfrm>
            <a:prstGeom prst="line">
              <a:avLst/>
            </a:prstGeom>
            <a:noFill/>
            <a:ln w="38100">
              <a:solidFill>
                <a:srgbClr val="E2E2E2"/>
              </a:solidFill>
              <a:round/>
              <a:headEn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Straight Connector 68"/>
            <p:cNvCxnSpPr/>
            <p:nvPr/>
          </p:nvCxnSpPr>
          <p:spPr>
            <a:xfrm flipH="1">
              <a:off x="7614925" y="1812978"/>
              <a:ext cx="5076" cy="2752112"/>
            </a:xfrm>
            <a:prstGeom prst="line">
              <a:avLst/>
            </a:prstGeom>
            <a:noFill/>
            <a:ln w="38100">
              <a:solidFill>
                <a:srgbClr val="E2E2E2"/>
              </a:solidFill>
              <a:round/>
              <a:headEn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5" name="Group 74"/>
          <p:cNvGrpSpPr/>
          <p:nvPr/>
        </p:nvGrpSpPr>
        <p:grpSpPr>
          <a:xfrm>
            <a:off x="6287870" y="4510883"/>
            <a:ext cx="798730" cy="975517"/>
            <a:chOff x="6287871" y="1803541"/>
            <a:chExt cx="798730" cy="975517"/>
          </a:xfrm>
        </p:grpSpPr>
        <p:cxnSp>
          <p:nvCxnSpPr>
            <p:cNvPr id="78" name="Straight Arrow Connector 77"/>
            <p:cNvCxnSpPr/>
            <p:nvPr/>
          </p:nvCxnSpPr>
          <p:spPr>
            <a:xfrm flipH="1">
              <a:off x="6287871" y="2779058"/>
              <a:ext cx="798730" cy="0"/>
            </a:xfrm>
            <a:prstGeom prst="straightConnector1">
              <a:avLst/>
            </a:prstGeom>
            <a:noFill/>
            <a:ln w="38100">
              <a:solidFill>
                <a:srgbClr val="E2E2E2"/>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p:cNvCxnSpPr/>
            <p:nvPr/>
          </p:nvCxnSpPr>
          <p:spPr>
            <a:xfrm>
              <a:off x="6287877" y="1812979"/>
              <a:ext cx="798724" cy="0"/>
            </a:xfrm>
            <a:prstGeom prst="line">
              <a:avLst/>
            </a:prstGeom>
            <a:noFill/>
            <a:ln w="38100">
              <a:solidFill>
                <a:srgbClr val="E2E2E2"/>
              </a:solidFill>
              <a:round/>
              <a:headEn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76"/>
            <p:cNvCxnSpPr/>
            <p:nvPr/>
          </p:nvCxnSpPr>
          <p:spPr>
            <a:xfrm>
              <a:off x="7086601" y="1803541"/>
              <a:ext cx="0" cy="975517"/>
            </a:xfrm>
            <a:prstGeom prst="line">
              <a:avLst/>
            </a:prstGeom>
            <a:noFill/>
            <a:ln w="38100">
              <a:solidFill>
                <a:srgbClr val="E2E2E2"/>
              </a:solidFill>
              <a:round/>
              <a:headEn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7" name="Text Box 20"/>
          <p:cNvSpPr txBox="1">
            <a:spLocks noChangeArrowheads="1"/>
          </p:cNvSpPr>
          <p:nvPr/>
        </p:nvSpPr>
        <p:spPr bwMode="auto">
          <a:xfrm>
            <a:off x="6384231" y="1364004"/>
            <a:ext cx="9294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smtClean="0">
                <a:ea typeface="宋体" charset="-122"/>
              </a:rPr>
              <a:t>SQP-RO</a:t>
            </a:r>
            <a:endParaRPr lang="en-US" altLang="zh-CN" b="1" dirty="0">
              <a:ea typeface="宋体" charset="-122"/>
            </a:endParaRPr>
          </a:p>
        </p:txBody>
      </p:sp>
      <p:sp>
        <p:nvSpPr>
          <p:cNvPr id="88" name="Text Box 20"/>
          <p:cNvSpPr txBox="1">
            <a:spLocks noChangeArrowheads="1"/>
          </p:cNvSpPr>
          <p:nvPr/>
        </p:nvSpPr>
        <p:spPr bwMode="auto">
          <a:xfrm>
            <a:off x="6436199" y="2602468"/>
            <a:ext cx="1178725" cy="349583"/>
          </a:xfrm>
          <a:prstGeom prst="rect">
            <a:avLst/>
          </a:prstGeom>
          <a:noFill/>
          <a:ln w="254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defPPr>
              <a:defRPr lang="en-US"/>
            </a:defPPr>
            <a:lvl1pPr algn="ctr">
              <a:lnSpc>
                <a:spcPct val="110000"/>
              </a:lnSpc>
              <a:defRPr sz="1600" b="1">
                <a:solidFill>
                  <a:srgbClr val="BCBCBC"/>
                </a:solidFill>
              </a:defRPr>
            </a:lvl1pPr>
          </a:lstStyle>
          <a:p>
            <a:r>
              <a:rPr lang="en-US" altLang="zh-CN" sz="1800" dirty="0"/>
              <a:t>A-SQP-RO</a:t>
            </a:r>
          </a:p>
        </p:txBody>
      </p:sp>
      <p:sp>
        <p:nvSpPr>
          <p:cNvPr id="89" name="Text Box 20"/>
          <p:cNvSpPr txBox="1">
            <a:spLocks noChangeArrowheads="1"/>
          </p:cNvSpPr>
          <p:nvPr/>
        </p:nvSpPr>
        <p:spPr bwMode="auto">
          <a:xfrm>
            <a:off x="6421100" y="4079751"/>
            <a:ext cx="892553" cy="349583"/>
          </a:xfrm>
          <a:prstGeom prst="rect">
            <a:avLst/>
          </a:prstGeom>
          <a:noFill/>
          <a:ln w="25400">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defPPr>
              <a:defRPr lang="en-US"/>
            </a:defPPr>
            <a:lvl1pPr algn="ctr">
              <a:lnSpc>
                <a:spcPct val="110000"/>
              </a:lnSpc>
              <a:defRPr sz="1600" b="1">
                <a:solidFill>
                  <a:srgbClr val="BCBCBC"/>
                </a:solidFill>
              </a:defRPr>
            </a:lvl1pPr>
          </a:lstStyle>
          <a:p>
            <a:r>
              <a:rPr lang="en-US" altLang="zh-CN" sz="1800" dirty="0"/>
              <a:t>S-MDO</a:t>
            </a:r>
          </a:p>
        </p:txBody>
      </p:sp>
      <p:sp>
        <p:nvSpPr>
          <p:cNvPr id="33" name="矩形 30"/>
          <p:cNvSpPr/>
          <p:nvPr/>
        </p:nvSpPr>
        <p:spPr bwMode="auto">
          <a:xfrm>
            <a:off x="152400" y="3722195"/>
            <a:ext cx="2384253" cy="1493865"/>
          </a:xfrm>
          <a:prstGeom prst="rect">
            <a:avLst/>
          </a:prstGeom>
          <a:solidFill>
            <a:srgbClr val="E2E2E2">
              <a:alpha val="60000"/>
            </a:srgbClr>
          </a:solidFill>
          <a:ln w="38100">
            <a:noFill/>
            <a:round/>
            <a:headEnd/>
            <a:tailEnd type="triangle" w="med" len="med"/>
          </a:ln>
          <a:effectLst/>
        </p:spPr>
        <p:txBody>
          <a:bodyPr anchor="ctr" anchorCtr="1"/>
          <a:lstStyle/>
          <a:p>
            <a:pPr algn="ctr">
              <a:lnSpc>
                <a:spcPct val="110000"/>
              </a:lnSpc>
            </a:pPr>
            <a:endParaRPr lang="zh-CN" altLang="en-US" sz="1600" b="1">
              <a:solidFill>
                <a:srgbClr val="BCBCBC"/>
              </a:solidFill>
            </a:endParaRPr>
          </a:p>
        </p:txBody>
      </p:sp>
      <p:sp>
        <p:nvSpPr>
          <p:cNvPr id="17" name="Text Box 42"/>
          <p:cNvSpPr txBox="1">
            <a:spLocks noChangeArrowheads="1"/>
          </p:cNvSpPr>
          <p:nvPr/>
        </p:nvSpPr>
        <p:spPr bwMode="auto">
          <a:xfrm>
            <a:off x="3112874" y="5325743"/>
            <a:ext cx="3174996" cy="923926"/>
          </a:xfrm>
          <a:prstGeom prst="rect">
            <a:avLst/>
          </a:prstGeom>
          <a:solidFill>
            <a:srgbClr val="FFF5E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b="1" dirty="0">
                <a:ea typeface="宋体" charset="-122"/>
              </a:rPr>
              <a:t>RESEARCH THRUST 4: </a:t>
            </a:r>
            <a:r>
              <a:rPr lang="en-US" altLang="zh-CN" b="1" dirty="0"/>
              <a:t> </a:t>
            </a:r>
            <a:r>
              <a:rPr lang="en-US" altLang="zh-CN" b="1" dirty="0" smtClean="0"/>
              <a:t>Multi-disciplinary Tolerance Design Formulation and Solution</a:t>
            </a:r>
            <a:r>
              <a:rPr lang="en-US" altLang="zh-CN" b="1" dirty="0" smtClean="0">
                <a:ea typeface="宋体" charset="-122"/>
              </a:rPr>
              <a:t> </a:t>
            </a:r>
            <a:endParaRPr lang="en-US" altLang="zh-CN" b="1" dirty="0">
              <a:ea typeface="宋体" charset="-122"/>
            </a:endParaRPr>
          </a:p>
        </p:txBody>
      </p:sp>
    </p:spTree>
    <p:extLst>
      <p:ext uri="{BB962C8B-B14F-4D97-AF65-F5344CB8AC3E}">
        <p14:creationId xmlns:p14="http://schemas.microsoft.com/office/powerpoint/2010/main" val="2938593505"/>
      </p:ext>
    </p:extLst>
  </p:cSld>
  <p:clrMapOvr>
    <a:masterClrMapping/>
  </p:clrMapOvr>
  <mc:AlternateContent xmlns:mc="http://schemas.openxmlformats.org/markup-compatibility/2006">
    <mc:Choice xmlns:p14="http://schemas.microsoft.com/office/powerpoint/2010/main" Requires="p14">
      <p:transition spd="slow" p14:dur="2000" advTm="4209"/>
    </mc:Choice>
    <mc:Fallback>
      <p:transition spd="slow" advTm="4209"/>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07504" y="152400"/>
            <a:ext cx="7200800" cy="638944"/>
          </a:xfrm>
        </p:spPr>
        <p:txBody>
          <a:bodyPr>
            <a:noAutofit/>
          </a:bodyPr>
          <a:lstStyle/>
          <a:p>
            <a:r>
              <a:rPr lang="en-US" altLang="zh-CN" dirty="0"/>
              <a:t>Research Thrust </a:t>
            </a:r>
            <a:r>
              <a:rPr lang="en-US" altLang="zh-CN" dirty="0" smtClean="0"/>
              <a:t>1*:</a:t>
            </a:r>
            <a:r>
              <a:rPr lang="en-US" altLang="zh-CN" dirty="0"/>
              <a:t/>
            </a:r>
            <a:br>
              <a:rPr lang="en-US" altLang="zh-CN" dirty="0"/>
            </a:br>
            <a:r>
              <a:rPr lang="en-US" altLang="zh-CN" dirty="0"/>
              <a:t>Motivation and </a:t>
            </a:r>
            <a:r>
              <a:rPr lang="en-US" altLang="zh-CN" dirty="0" smtClean="0"/>
              <a:t>Objective</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12</a:t>
            </a:fld>
            <a:r>
              <a:rPr lang="en-US" altLang="zh-CN" dirty="0" smtClean="0"/>
              <a:t>/54</a:t>
            </a:r>
            <a:endParaRPr lang="en-US" altLang="zh-CN" dirty="0"/>
          </a:p>
        </p:txBody>
      </p:sp>
      <p:sp>
        <p:nvSpPr>
          <p:cNvPr id="5" name="圆角矩形 4"/>
          <p:cNvSpPr/>
          <p:nvPr/>
        </p:nvSpPr>
        <p:spPr bwMode="auto">
          <a:xfrm>
            <a:off x="5514355" y="1173164"/>
            <a:ext cx="3090093" cy="3771004"/>
          </a:xfrm>
          <a:prstGeom prst="roundRect">
            <a:avLst>
              <a:gd name="adj" fmla="val 0"/>
            </a:avLst>
          </a:prstGeom>
          <a:solidFill>
            <a:srgbClr val="DDDDDD"/>
          </a:solidFill>
          <a:ln w="2540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p:txBody>
      </p:sp>
      <p:sp>
        <p:nvSpPr>
          <p:cNvPr id="6" name="Rectangle 52"/>
          <p:cNvSpPr>
            <a:spLocks noChangeArrowheads="1"/>
          </p:cNvSpPr>
          <p:nvPr/>
        </p:nvSpPr>
        <p:spPr bwMode="auto">
          <a:xfrm>
            <a:off x="130636" y="1287443"/>
            <a:ext cx="5427019" cy="32083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nSpc>
                <a:spcPct val="80000"/>
              </a:lnSpc>
              <a:spcBef>
                <a:spcPct val="20000"/>
              </a:spcBef>
              <a:buSzPct val="60000"/>
              <a:buFont typeface="Wingdings" panose="05000000000000000000" pitchFamily="2" charset="2"/>
              <a:buChar char="n"/>
            </a:pPr>
            <a:r>
              <a:rPr lang="en-US" altLang="zh-CN" sz="2700" b="1" dirty="0">
                <a:solidFill>
                  <a:srgbClr val="003D7F"/>
                </a:solidFill>
                <a:cs typeface="Times New Roman" panose="02020603050405020304" pitchFamily="18" charset="0"/>
              </a:rPr>
              <a:t>Motivation</a:t>
            </a:r>
          </a:p>
          <a:p>
            <a:pPr marL="742950" lvl="1" indent="-285750">
              <a:lnSpc>
                <a:spcPct val="80000"/>
              </a:lnSpc>
              <a:spcBef>
                <a:spcPts val="1200"/>
              </a:spcBef>
              <a:buClr>
                <a:srgbClr val="000066"/>
              </a:buClr>
              <a:buSzPct val="60000"/>
              <a:buFont typeface="Arial" pitchFamily="34" charset="0"/>
              <a:buChar char="–"/>
            </a:pPr>
            <a:r>
              <a:rPr lang="en-US" altLang="zh-CN" sz="2400" b="1" dirty="0" smtClean="0">
                <a:cs typeface="Times New Roman" panose="02020603050405020304" pitchFamily="18" charset="0"/>
              </a:rPr>
              <a:t>Uncontrollable </a:t>
            </a:r>
            <a:r>
              <a:rPr lang="en-US" altLang="zh-CN" sz="2400" b="1" dirty="0">
                <a:cs typeface="Times New Roman" panose="02020603050405020304" pitchFamily="18" charset="0"/>
              </a:rPr>
              <a:t>variations </a:t>
            </a:r>
            <a:r>
              <a:rPr lang="en-US" altLang="zh-CN" sz="2400" b="1" dirty="0" smtClean="0">
                <a:cs typeface="Times New Roman" panose="02020603050405020304" pitchFamily="18" charset="0"/>
              </a:rPr>
              <a:t>exist in </a:t>
            </a:r>
            <a:r>
              <a:rPr lang="en-US" altLang="zh-CN" sz="2400" b="1" dirty="0">
                <a:cs typeface="Times New Roman" panose="02020603050405020304" pitchFamily="18" charset="0"/>
              </a:rPr>
              <a:t>parameters or design variables </a:t>
            </a:r>
          </a:p>
          <a:p>
            <a:pPr marL="742950" lvl="1" indent="-285750">
              <a:lnSpc>
                <a:spcPct val="80000"/>
              </a:lnSpc>
              <a:spcBef>
                <a:spcPts val="1200"/>
              </a:spcBef>
              <a:buClr>
                <a:srgbClr val="000066"/>
              </a:buClr>
              <a:buSzPct val="60000"/>
              <a:buFont typeface="Arial" pitchFamily="34" charset="0"/>
              <a:buChar char="–"/>
            </a:pPr>
            <a:r>
              <a:rPr lang="en-US" altLang="zh-CN" sz="2400" b="1" dirty="0" smtClean="0">
                <a:cs typeface="Times New Roman" panose="02020603050405020304" pitchFamily="18" charset="0"/>
              </a:rPr>
              <a:t>RO involve an inner-outer double-looped structure</a:t>
            </a:r>
            <a:endParaRPr lang="en-US" altLang="zh-CN" sz="2400" b="1" dirty="0">
              <a:cs typeface="Times New Roman" panose="02020603050405020304" pitchFamily="18" charset="0"/>
            </a:endParaRPr>
          </a:p>
          <a:p>
            <a:pPr marL="742950" lvl="1" indent="-285750">
              <a:lnSpc>
                <a:spcPct val="80000"/>
              </a:lnSpc>
              <a:spcBef>
                <a:spcPts val="1200"/>
              </a:spcBef>
              <a:buClr>
                <a:srgbClr val="000066"/>
              </a:buClr>
              <a:buSzPct val="60000"/>
              <a:buFont typeface="Arial" pitchFamily="34" charset="0"/>
              <a:buChar char="–"/>
            </a:pPr>
            <a:r>
              <a:rPr lang="en-US" altLang="zh-CN" sz="2400" b="1" dirty="0">
                <a:cs typeface="Times New Roman" panose="02020603050405020304" pitchFamily="18" charset="0"/>
              </a:rPr>
              <a:t>Efficient methods to solve most kinds of problems are needed</a:t>
            </a:r>
          </a:p>
          <a:p>
            <a:pPr marL="742950" lvl="1" indent="-285750">
              <a:lnSpc>
                <a:spcPct val="80000"/>
              </a:lnSpc>
              <a:spcBef>
                <a:spcPts val="1200"/>
              </a:spcBef>
              <a:buClr>
                <a:srgbClr val="000066"/>
              </a:buClr>
              <a:buSzPct val="60000"/>
              <a:buFont typeface="Arial" pitchFamily="34" charset="0"/>
              <a:buChar char="–"/>
            </a:pPr>
            <a:r>
              <a:rPr lang="en-US" altLang="zh-CN" sz="2400" b="1" dirty="0">
                <a:cs typeface="Times New Roman" panose="02020603050405020304" pitchFamily="18" charset="0"/>
              </a:rPr>
              <a:t>SQP is an efficient </a:t>
            </a:r>
            <a:r>
              <a:rPr lang="en-US" altLang="zh-CN" sz="2400" b="1" dirty="0" smtClean="0">
                <a:cs typeface="Times New Roman" panose="02020603050405020304" pitchFamily="18" charset="0"/>
              </a:rPr>
              <a:t>solver to be applied</a:t>
            </a:r>
            <a:endParaRPr lang="en-US" altLang="zh-CN" sz="2400" b="1" dirty="0">
              <a:cs typeface="Times New Roman" panose="02020603050405020304" pitchFamily="18" charset="0"/>
            </a:endParaRPr>
          </a:p>
        </p:txBody>
      </p:sp>
      <p:sp>
        <p:nvSpPr>
          <p:cNvPr id="7" name="Text Box 53"/>
          <p:cNvSpPr txBox="1">
            <a:spLocks noChangeArrowheads="1"/>
          </p:cNvSpPr>
          <p:nvPr/>
        </p:nvSpPr>
        <p:spPr bwMode="auto">
          <a:xfrm>
            <a:off x="498673" y="5105400"/>
            <a:ext cx="8105775" cy="769441"/>
          </a:xfrm>
          <a:prstGeom prst="rect">
            <a:avLst/>
          </a:prstGeom>
          <a:noFill/>
          <a:ln w="28575">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eaLnBrk="0" hangingPunct="0">
              <a:defRPr sz="2000" b="1">
                <a:solidFill>
                  <a:srgbClr val="133984"/>
                </a:solidFill>
                <a:latin typeface="+mn-lt"/>
                <a:ea typeface="+mn-ea"/>
                <a:cs typeface="黑体" pitchFamily="49" charset="-122"/>
              </a:defRPr>
            </a:lvl1pPr>
          </a:lstStyle>
          <a:p>
            <a:r>
              <a:rPr lang="en-US" altLang="zh-CN" sz="2200" dirty="0"/>
              <a:t>Objective:</a:t>
            </a:r>
            <a:r>
              <a:rPr lang="en-US" altLang="zh-CN" sz="2200" dirty="0">
                <a:solidFill>
                  <a:srgbClr val="FF0000"/>
                </a:solidFill>
              </a:rPr>
              <a:t>  </a:t>
            </a:r>
            <a:r>
              <a:rPr lang="en-US" altLang="zh-CN" sz="2200" dirty="0" smtClean="0">
                <a:solidFill>
                  <a:schemeClr val="tx1"/>
                </a:solidFill>
              </a:rPr>
              <a:t>Develop </a:t>
            </a:r>
            <a:r>
              <a:rPr lang="en-US" altLang="zh-CN" sz="2200" dirty="0">
                <a:solidFill>
                  <a:schemeClr val="tx1"/>
                </a:solidFill>
              </a:rPr>
              <a:t>an </a:t>
            </a:r>
            <a:r>
              <a:rPr lang="en-US" altLang="zh-CN" sz="2200" dirty="0">
                <a:solidFill>
                  <a:srgbClr val="FF0000"/>
                </a:solidFill>
              </a:rPr>
              <a:t>efficient robust optimization </a:t>
            </a:r>
            <a:r>
              <a:rPr lang="en-US" altLang="zh-CN" sz="2200" dirty="0" smtClean="0">
                <a:solidFill>
                  <a:srgbClr val="FF0000"/>
                </a:solidFill>
              </a:rPr>
              <a:t>algorithm </a:t>
            </a:r>
            <a:r>
              <a:rPr lang="en-US" altLang="zh-CN" sz="2200" dirty="0">
                <a:solidFill>
                  <a:schemeClr val="tx1"/>
                </a:solidFill>
              </a:rPr>
              <a:t>based on </a:t>
            </a:r>
            <a:r>
              <a:rPr lang="en-US" altLang="zh-CN" sz="2200" dirty="0">
                <a:solidFill>
                  <a:srgbClr val="FF0000"/>
                </a:solidFill>
              </a:rPr>
              <a:t>SQP</a:t>
            </a:r>
            <a:r>
              <a:rPr lang="en-US" altLang="zh-CN" sz="2200" dirty="0">
                <a:solidFill>
                  <a:schemeClr val="tx1"/>
                </a:solidFill>
              </a:rPr>
              <a:t> to solve </a:t>
            </a:r>
            <a:r>
              <a:rPr lang="en-US" altLang="zh-CN" sz="2200" dirty="0" smtClean="0">
                <a:solidFill>
                  <a:schemeClr val="tx1"/>
                </a:solidFill>
              </a:rPr>
              <a:t>problems with </a:t>
            </a:r>
            <a:r>
              <a:rPr lang="en-US" altLang="zh-CN" sz="2200" dirty="0">
                <a:solidFill>
                  <a:srgbClr val="FF0000"/>
                </a:solidFill>
              </a:rPr>
              <a:t>interval uncertainty</a:t>
            </a:r>
          </a:p>
        </p:txBody>
      </p:sp>
      <p:sp>
        <p:nvSpPr>
          <p:cNvPr id="8" name="Text Box 93"/>
          <p:cNvSpPr txBox="1">
            <a:spLocks noChangeArrowheads="1"/>
          </p:cNvSpPr>
          <p:nvPr/>
        </p:nvSpPr>
        <p:spPr bwMode="auto">
          <a:xfrm>
            <a:off x="533400" y="6019800"/>
            <a:ext cx="7872210"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5F5F5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spcBef>
                <a:spcPct val="20000"/>
              </a:spcBef>
              <a:buClr>
                <a:srgbClr val="CC0000"/>
              </a:buClr>
              <a:buFont typeface="Arial" charset="0"/>
              <a:buNone/>
            </a:pPr>
            <a:r>
              <a:rPr lang="en-US" altLang="zh-CN" sz="1200" b="1" dirty="0" smtClean="0"/>
              <a:t>* </a:t>
            </a:r>
            <a:r>
              <a:rPr lang="en-US" altLang="zh-CN" sz="1200" b="1" dirty="0"/>
              <a:t>Zhou, J. H., Cheng, S., and Li, M., 2012, “Sequential Quadratic Programming for Robust Optimization with Interval Uncertainty,” Journal of Mechanical Design, 134(10), pp. 10091301-10091313.</a:t>
            </a:r>
          </a:p>
        </p:txBody>
      </p:sp>
      <p:sp>
        <p:nvSpPr>
          <p:cNvPr id="9" name="Oval 8"/>
          <p:cNvSpPr>
            <a:spLocks noChangeArrowheads="1"/>
          </p:cNvSpPr>
          <p:nvPr/>
        </p:nvSpPr>
        <p:spPr bwMode="auto">
          <a:xfrm>
            <a:off x="6246200" y="3774514"/>
            <a:ext cx="144000" cy="1440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AutoShape 33"/>
          <p:cNvSpPr>
            <a:spLocks noChangeArrowheads="1"/>
          </p:cNvSpPr>
          <p:nvPr/>
        </p:nvSpPr>
        <p:spPr bwMode="auto">
          <a:xfrm>
            <a:off x="6885504" y="2895600"/>
            <a:ext cx="394150" cy="578939"/>
          </a:xfrm>
          <a:prstGeom prst="downArrow">
            <a:avLst>
              <a:gd name="adj1" fmla="val 50000"/>
              <a:gd name="adj2" fmla="val 43852"/>
            </a:avLst>
          </a:prstGeom>
          <a:solidFill>
            <a:srgbClr val="848484"/>
          </a:solidFill>
          <a:ln w="9525">
            <a:noFill/>
            <a:miter lim="800000"/>
            <a:headEnd/>
            <a:tailEnd/>
          </a:ln>
          <a:effectLst/>
          <a:extLst/>
        </p:spPr>
        <p:txBody>
          <a:bodyPr vert="eaVert" wrap="none" anchor="ctr"/>
          <a:lstStyle/>
          <a:p>
            <a:endParaRPr lang="zh-CN" altLang="en-US"/>
          </a:p>
        </p:txBody>
      </p:sp>
      <p:sp>
        <p:nvSpPr>
          <p:cNvPr id="16" name="Line 34"/>
          <p:cNvSpPr>
            <a:spLocks noChangeShapeType="1"/>
          </p:cNvSpPr>
          <p:nvPr/>
        </p:nvSpPr>
        <p:spPr bwMode="auto">
          <a:xfrm>
            <a:off x="5867400" y="4786311"/>
            <a:ext cx="234694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35"/>
          <p:cNvSpPr>
            <a:spLocks noChangeShapeType="1"/>
          </p:cNvSpPr>
          <p:nvPr/>
        </p:nvSpPr>
        <p:spPr bwMode="auto">
          <a:xfrm flipH="1" flipV="1">
            <a:off x="5867400" y="3355975"/>
            <a:ext cx="0" cy="141446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Text Box 36"/>
          <p:cNvSpPr txBox="1">
            <a:spLocks noChangeArrowheads="1"/>
          </p:cNvSpPr>
          <p:nvPr/>
        </p:nvSpPr>
        <p:spPr bwMode="auto">
          <a:xfrm>
            <a:off x="8173255" y="4590224"/>
            <a:ext cx="280846"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700" b="0" i="1" dirty="0" smtClean="0">
                <a:latin typeface="Times New Roman" pitchFamily="18" charset="0"/>
                <a:ea typeface="宋体" charset="-122"/>
              </a:rPr>
              <a:t>x</a:t>
            </a:r>
            <a:endParaRPr lang="en-US" altLang="zh-CN" sz="1700" b="0" baseline="-25000" dirty="0">
              <a:latin typeface="Times New Roman" pitchFamily="18" charset="0"/>
              <a:ea typeface="宋体" charset="-122"/>
            </a:endParaRPr>
          </a:p>
        </p:txBody>
      </p:sp>
      <p:grpSp>
        <p:nvGrpSpPr>
          <p:cNvPr id="2" name="Group 1"/>
          <p:cNvGrpSpPr/>
          <p:nvPr/>
        </p:nvGrpSpPr>
        <p:grpSpPr>
          <a:xfrm>
            <a:off x="5514355" y="1173163"/>
            <a:ext cx="3085750" cy="1854006"/>
            <a:chOff x="5514355" y="1052606"/>
            <a:chExt cx="3085750" cy="1854006"/>
          </a:xfrm>
        </p:grpSpPr>
        <p:sp>
          <p:nvSpPr>
            <p:cNvPr id="10" name="Rectangle 11"/>
            <p:cNvSpPr>
              <a:spLocks noChangeArrowheads="1"/>
            </p:cNvSpPr>
            <p:nvPr/>
          </p:nvSpPr>
          <p:spPr bwMode="auto">
            <a:xfrm>
              <a:off x="6344625" y="1621894"/>
              <a:ext cx="1365612" cy="753047"/>
            </a:xfrm>
            <a:prstGeom prst="rect">
              <a:avLst/>
            </a:prstGeom>
            <a:solidFill>
              <a:srgbClr val="BCBCBC"/>
            </a:solidFill>
            <a:ln>
              <a:noFill/>
            </a:ln>
            <a:effectLst/>
            <a:extLst/>
          </p:spPr>
          <p:txBody>
            <a:bodyPr wrap="none" anchor="ctr"/>
            <a:lstStyle/>
            <a:p>
              <a:endParaRPr lang="zh-CN" altLang="en-US"/>
            </a:p>
          </p:txBody>
        </p:sp>
        <p:sp>
          <p:nvSpPr>
            <p:cNvPr id="11" name="Line 12"/>
            <p:cNvSpPr>
              <a:spLocks noChangeShapeType="1"/>
            </p:cNvSpPr>
            <p:nvPr/>
          </p:nvSpPr>
          <p:spPr bwMode="auto">
            <a:xfrm>
              <a:off x="5867400" y="2763737"/>
              <a:ext cx="2338449"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3"/>
            <p:cNvSpPr>
              <a:spLocks noChangeShapeType="1"/>
            </p:cNvSpPr>
            <p:nvPr/>
          </p:nvSpPr>
          <p:spPr bwMode="auto">
            <a:xfrm flipH="1" flipV="1">
              <a:off x="5867400" y="1233100"/>
              <a:ext cx="0" cy="153063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Text Box 14"/>
            <p:cNvSpPr txBox="1">
              <a:spLocks noChangeArrowheads="1"/>
            </p:cNvSpPr>
            <p:nvPr/>
          </p:nvSpPr>
          <p:spPr bwMode="auto">
            <a:xfrm>
              <a:off x="8214342" y="2555775"/>
              <a:ext cx="385763"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700" b="0" i="1" dirty="0">
                  <a:latin typeface="Times New Roman" pitchFamily="18" charset="0"/>
                  <a:ea typeface="宋体" charset="-122"/>
                </a:rPr>
                <a:t>p</a:t>
              </a:r>
              <a:r>
                <a:rPr lang="en-US" altLang="zh-CN" sz="1700" b="0" baseline="-25000" dirty="0">
                  <a:latin typeface="Times New Roman" pitchFamily="18" charset="0"/>
                  <a:ea typeface="宋体" charset="-122"/>
                </a:rPr>
                <a:t>1</a:t>
              </a:r>
              <a:endParaRPr lang="en-US" altLang="zh-CN" sz="1700" b="0" dirty="0">
                <a:latin typeface="Times New Roman" pitchFamily="18" charset="0"/>
                <a:ea typeface="宋体" charset="-122"/>
              </a:endParaRPr>
            </a:p>
          </p:txBody>
        </p:sp>
        <p:sp>
          <p:nvSpPr>
            <p:cNvPr id="14" name="Text Box 15"/>
            <p:cNvSpPr txBox="1">
              <a:spLocks noChangeArrowheads="1"/>
            </p:cNvSpPr>
            <p:nvPr/>
          </p:nvSpPr>
          <p:spPr bwMode="auto">
            <a:xfrm>
              <a:off x="5514355" y="1052606"/>
              <a:ext cx="385762"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700" b="0" i="1" dirty="0">
                  <a:latin typeface="Times New Roman" pitchFamily="18" charset="0"/>
                  <a:ea typeface="宋体" charset="-122"/>
                </a:rPr>
                <a:t>p</a:t>
              </a:r>
              <a:r>
                <a:rPr lang="en-US" altLang="zh-CN" sz="1700" b="0" baseline="-25000" dirty="0">
                  <a:latin typeface="Times New Roman" pitchFamily="18" charset="0"/>
                  <a:ea typeface="宋体" charset="-122"/>
                </a:rPr>
                <a:t>2</a:t>
              </a:r>
              <a:endParaRPr lang="en-US" altLang="zh-CN" sz="1700" b="0" dirty="0">
                <a:latin typeface="Times New Roman" pitchFamily="18" charset="0"/>
                <a:ea typeface="宋体" charset="-122"/>
              </a:endParaRPr>
            </a:p>
          </p:txBody>
        </p:sp>
        <p:sp>
          <p:nvSpPr>
            <p:cNvPr id="19" name="Oval 8"/>
            <p:cNvSpPr>
              <a:spLocks noChangeArrowheads="1"/>
            </p:cNvSpPr>
            <p:nvPr/>
          </p:nvSpPr>
          <p:spPr bwMode="auto">
            <a:xfrm>
              <a:off x="6929006" y="1912693"/>
              <a:ext cx="196850" cy="1714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 name="Text Box 15"/>
          <p:cNvSpPr txBox="1">
            <a:spLocks noChangeArrowheads="1"/>
          </p:cNvSpPr>
          <p:nvPr/>
        </p:nvSpPr>
        <p:spPr bwMode="auto">
          <a:xfrm>
            <a:off x="5591730" y="3352800"/>
            <a:ext cx="385762"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700" b="0" i="1" dirty="0" smtClean="0">
                <a:latin typeface="Times New Roman" pitchFamily="18" charset="0"/>
                <a:ea typeface="宋体" charset="-122"/>
              </a:rPr>
              <a:t>f</a:t>
            </a:r>
            <a:endParaRPr lang="en-US" altLang="zh-CN" sz="1700" b="0" dirty="0">
              <a:latin typeface="Times New Roman" pitchFamily="18" charset="0"/>
              <a:ea typeface="宋体" charset="-122"/>
            </a:endParaRPr>
          </a:p>
        </p:txBody>
      </p:sp>
      <p:sp>
        <p:nvSpPr>
          <p:cNvPr id="21" name="Oval 8"/>
          <p:cNvSpPr>
            <a:spLocks noChangeArrowheads="1"/>
          </p:cNvSpPr>
          <p:nvPr/>
        </p:nvSpPr>
        <p:spPr bwMode="auto">
          <a:xfrm>
            <a:off x="6860816" y="4301529"/>
            <a:ext cx="144000" cy="1440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8"/>
          <p:cNvSpPr>
            <a:spLocks noChangeArrowheads="1"/>
          </p:cNvSpPr>
          <p:nvPr/>
        </p:nvSpPr>
        <p:spPr bwMode="auto">
          <a:xfrm>
            <a:off x="7721663" y="4122241"/>
            <a:ext cx="144000" cy="1440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 name="组合 22"/>
          <p:cNvGrpSpPr/>
          <p:nvPr/>
        </p:nvGrpSpPr>
        <p:grpSpPr>
          <a:xfrm>
            <a:off x="6246200" y="3658458"/>
            <a:ext cx="144000" cy="376112"/>
            <a:chOff x="6246200" y="3775334"/>
            <a:chExt cx="144000" cy="376112"/>
          </a:xfrm>
        </p:grpSpPr>
        <p:cxnSp>
          <p:nvCxnSpPr>
            <p:cNvPr id="24" name="直接连接符 23"/>
            <p:cNvCxnSpPr/>
            <p:nvPr/>
          </p:nvCxnSpPr>
          <p:spPr bwMode="auto">
            <a:xfrm flipH="1">
              <a:off x="6332560" y="3785686"/>
              <a:ext cx="1" cy="365760"/>
            </a:xfrm>
            <a:prstGeom prst="line">
              <a:avLst/>
            </a:prstGeom>
            <a:solidFill>
              <a:srgbClr val="DDDDDD"/>
            </a:solidFill>
            <a:ln w="25400" cap="flat" cmpd="sng" algn="ctr">
              <a:solidFill>
                <a:schemeClr val="tx1"/>
              </a:solidFill>
              <a:prstDash val="solid"/>
              <a:round/>
              <a:headEnd type="none" w="med" len="med"/>
              <a:tailEnd type="none" w="med" len="med"/>
            </a:ln>
            <a:effectLst/>
          </p:spPr>
        </p:cxnSp>
        <p:cxnSp>
          <p:nvCxnSpPr>
            <p:cNvPr id="25" name="直接连接符 24"/>
            <p:cNvCxnSpPr/>
            <p:nvPr/>
          </p:nvCxnSpPr>
          <p:spPr bwMode="auto">
            <a:xfrm>
              <a:off x="6246200" y="3775334"/>
              <a:ext cx="144000" cy="0"/>
            </a:xfrm>
            <a:prstGeom prst="line">
              <a:avLst/>
            </a:prstGeom>
            <a:solidFill>
              <a:srgbClr val="DDDDDD"/>
            </a:solidFill>
            <a:ln w="25400" cap="flat" cmpd="sng" algn="ctr">
              <a:solidFill>
                <a:schemeClr val="tx1"/>
              </a:solidFill>
              <a:prstDash val="solid"/>
              <a:round/>
              <a:headEnd type="none" w="med" len="med"/>
              <a:tailEnd type="none" w="med" len="med"/>
            </a:ln>
            <a:effectLst/>
          </p:spPr>
        </p:cxnSp>
        <p:cxnSp>
          <p:nvCxnSpPr>
            <p:cNvPr id="26" name="直接连接符 25"/>
            <p:cNvCxnSpPr/>
            <p:nvPr/>
          </p:nvCxnSpPr>
          <p:spPr bwMode="auto">
            <a:xfrm>
              <a:off x="6246200" y="4148735"/>
              <a:ext cx="144000" cy="0"/>
            </a:xfrm>
            <a:prstGeom prst="line">
              <a:avLst/>
            </a:prstGeom>
            <a:solidFill>
              <a:srgbClr val="DDDDDD"/>
            </a:solidFill>
            <a:ln w="25400" cap="flat" cmpd="sng" algn="ctr">
              <a:solidFill>
                <a:schemeClr val="tx1"/>
              </a:solidFill>
              <a:prstDash val="solid"/>
              <a:round/>
              <a:headEnd type="none" w="med" len="med"/>
              <a:tailEnd type="none" w="med" len="med"/>
            </a:ln>
            <a:effectLst/>
          </p:spPr>
        </p:cxnSp>
      </p:grpSp>
      <p:grpSp>
        <p:nvGrpSpPr>
          <p:cNvPr id="27" name="组合 26"/>
          <p:cNvGrpSpPr/>
          <p:nvPr/>
        </p:nvGrpSpPr>
        <p:grpSpPr>
          <a:xfrm>
            <a:off x="6860816" y="3668810"/>
            <a:ext cx="144000" cy="1077550"/>
            <a:chOff x="6246200" y="3485550"/>
            <a:chExt cx="144000" cy="1077550"/>
          </a:xfrm>
        </p:grpSpPr>
        <p:cxnSp>
          <p:nvCxnSpPr>
            <p:cNvPr id="28" name="直接连接符 27"/>
            <p:cNvCxnSpPr/>
            <p:nvPr/>
          </p:nvCxnSpPr>
          <p:spPr bwMode="auto">
            <a:xfrm>
              <a:off x="6318200" y="3485550"/>
              <a:ext cx="0" cy="1077550"/>
            </a:xfrm>
            <a:prstGeom prst="line">
              <a:avLst/>
            </a:prstGeom>
            <a:solidFill>
              <a:srgbClr val="DDDDDD"/>
            </a:solidFill>
            <a:ln w="25400" cap="flat" cmpd="sng" algn="ctr">
              <a:solidFill>
                <a:schemeClr val="tx1"/>
              </a:solidFill>
              <a:prstDash val="solid"/>
              <a:round/>
              <a:headEnd type="none" w="med" len="med"/>
              <a:tailEnd type="none" w="med" len="med"/>
            </a:ln>
            <a:effectLst/>
          </p:spPr>
        </p:cxnSp>
        <p:cxnSp>
          <p:nvCxnSpPr>
            <p:cNvPr id="29" name="直接连接符 28"/>
            <p:cNvCxnSpPr/>
            <p:nvPr/>
          </p:nvCxnSpPr>
          <p:spPr bwMode="auto">
            <a:xfrm>
              <a:off x="6246200" y="3485550"/>
              <a:ext cx="144000" cy="0"/>
            </a:xfrm>
            <a:prstGeom prst="line">
              <a:avLst/>
            </a:prstGeom>
            <a:solidFill>
              <a:srgbClr val="DDDDDD"/>
            </a:solidFill>
            <a:ln w="25400" cap="flat" cmpd="sng" algn="ctr">
              <a:solidFill>
                <a:schemeClr val="tx1"/>
              </a:solidFill>
              <a:prstDash val="solid"/>
              <a:round/>
              <a:headEnd type="none" w="med" len="med"/>
              <a:tailEnd type="none" w="med" len="med"/>
            </a:ln>
            <a:effectLst/>
          </p:spPr>
        </p:cxnSp>
        <p:cxnSp>
          <p:nvCxnSpPr>
            <p:cNvPr id="30" name="直接连接符 29"/>
            <p:cNvCxnSpPr/>
            <p:nvPr/>
          </p:nvCxnSpPr>
          <p:spPr bwMode="auto">
            <a:xfrm>
              <a:off x="6246200" y="4563100"/>
              <a:ext cx="144000" cy="0"/>
            </a:xfrm>
            <a:prstGeom prst="line">
              <a:avLst/>
            </a:prstGeom>
            <a:solidFill>
              <a:srgbClr val="DDDDDD"/>
            </a:solidFill>
            <a:ln w="25400" cap="flat" cmpd="sng" algn="ctr">
              <a:solidFill>
                <a:schemeClr val="tx1"/>
              </a:solidFill>
              <a:prstDash val="solid"/>
              <a:round/>
              <a:headEnd type="none" w="med" len="med"/>
              <a:tailEnd type="none" w="med" len="med"/>
            </a:ln>
            <a:effectLst/>
          </p:spPr>
        </p:cxnSp>
      </p:grpSp>
      <p:grpSp>
        <p:nvGrpSpPr>
          <p:cNvPr id="31" name="组合 30"/>
          <p:cNvGrpSpPr/>
          <p:nvPr/>
        </p:nvGrpSpPr>
        <p:grpSpPr>
          <a:xfrm>
            <a:off x="7721663" y="3972116"/>
            <a:ext cx="144000" cy="444251"/>
            <a:chOff x="6246200" y="3824603"/>
            <a:chExt cx="144000" cy="444251"/>
          </a:xfrm>
        </p:grpSpPr>
        <p:cxnSp>
          <p:nvCxnSpPr>
            <p:cNvPr id="32" name="直接连接符 31"/>
            <p:cNvCxnSpPr/>
            <p:nvPr/>
          </p:nvCxnSpPr>
          <p:spPr bwMode="auto">
            <a:xfrm>
              <a:off x="6318200" y="3824603"/>
              <a:ext cx="0" cy="431270"/>
            </a:xfrm>
            <a:prstGeom prst="line">
              <a:avLst/>
            </a:prstGeom>
            <a:solidFill>
              <a:srgbClr val="DDDDDD"/>
            </a:solidFill>
            <a:ln w="25400" cap="flat" cmpd="sng" algn="ctr">
              <a:solidFill>
                <a:schemeClr val="tx1"/>
              </a:solidFill>
              <a:prstDash val="solid"/>
              <a:round/>
              <a:headEnd type="none" w="med" len="med"/>
              <a:tailEnd type="none" w="med" len="med"/>
            </a:ln>
            <a:effectLst/>
          </p:spPr>
        </p:cxnSp>
        <p:cxnSp>
          <p:nvCxnSpPr>
            <p:cNvPr id="33" name="直接连接符 32"/>
            <p:cNvCxnSpPr/>
            <p:nvPr/>
          </p:nvCxnSpPr>
          <p:spPr bwMode="auto">
            <a:xfrm>
              <a:off x="6246200" y="3824603"/>
              <a:ext cx="144000" cy="0"/>
            </a:xfrm>
            <a:prstGeom prst="line">
              <a:avLst/>
            </a:prstGeom>
            <a:solidFill>
              <a:srgbClr val="DDDDDD"/>
            </a:solidFill>
            <a:ln w="25400" cap="flat" cmpd="sng" algn="ctr">
              <a:solidFill>
                <a:schemeClr val="tx1"/>
              </a:solidFill>
              <a:prstDash val="solid"/>
              <a:round/>
              <a:headEnd type="none" w="med" len="med"/>
              <a:tailEnd type="none" w="med" len="med"/>
            </a:ln>
            <a:effectLst/>
          </p:spPr>
        </p:cxnSp>
        <p:cxnSp>
          <p:nvCxnSpPr>
            <p:cNvPr id="34" name="直接连接符 33"/>
            <p:cNvCxnSpPr/>
            <p:nvPr/>
          </p:nvCxnSpPr>
          <p:spPr bwMode="auto">
            <a:xfrm>
              <a:off x="6246200" y="4268854"/>
              <a:ext cx="144000" cy="0"/>
            </a:xfrm>
            <a:prstGeom prst="line">
              <a:avLst/>
            </a:prstGeom>
            <a:solidFill>
              <a:srgbClr val="DDDDDD"/>
            </a:solidFill>
            <a:ln w="25400" cap="flat" cmpd="sng" algn="ctr">
              <a:solidFill>
                <a:schemeClr val="tx1"/>
              </a:solidFill>
              <a:prstDash val="solid"/>
              <a:round/>
              <a:headEnd type="none" w="med" len="med"/>
              <a:tailEnd type="none" w="med" len="med"/>
            </a:ln>
            <a:effectLst/>
          </p:spPr>
        </p:cxnSp>
      </p:grpSp>
      <p:sp>
        <p:nvSpPr>
          <p:cNvPr id="35" name="椭圆 34"/>
          <p:cNvSpPr/>
          <p:nvPr/>
        </p:nvSpPr>
        <p:spPr bwMode="auto">
          <a:xfrm>
            <a:off x="7559747" y="3798259"/>
            <a:ext cx="467832" cy="791965"/>
          </a:xfrm>
          <a:prstGeom prst="ellipse">
            <a:avLst/>
          </a:prstGeom>
          <a:noFill/>
          <a:ln w="25400" cap="flat" cmpd="sng" algn="ctr">
            <a:solidFill>
              <a:srgbClr val="C00000"/>
            </a:solidFill>
            <a:prstDash val="dash"/>
            <a:round/>
            <a:headEnd type="none" w="med" len="med"/>
            <a:tailEnd type="non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a typeface="黑体" pitchFamily="2" charset="-122"/>
            </a:endParaRPr>
          </a:p>
        </p:txBody>
      </p:sp>
    </p:spTree>
    <p:custDataLst>
      <p:tags r:id="rId1"/>
    </p:custDataLst>
    <p:extLst>
      <p:ext uri="{BB962C8B-B14F-4D97-AF65-F5344CB8AC3E}">
        <p14:creationId xmlns:p14="http://schemas.microsoft.com/office/powerpoint/2010/main" val="2578804274"/>
      </p:ext>
    </p:extLst>
  </p:cSld>
  <p:clrMapOvr>
    <a:masterClrMapping/>
  </p:clrMapOvr>
  <mc:AlternateContent xmlns:mc="http://schemas.openxmlformats.org/markup-compatibility/2006">
    <mc:Choice xmlns:p14="http://schemas.microsoft.com/office/powerpoint/2010/main" Requires="p14">
      <p:transition spd="slow" p14:dur="2000" advTm="40829"/>
    </mc:Choice>
    <mc:Fallback>
      <p:transition spd="slow" advTm="408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Previous </a:t>
            </a:r>
            <a:r>
              <a:rPr lang="en-US" altLang="zh-CN" dirty="0" smtClean="0"/>
              <a:t>Work</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13</a:t>
            </a:fld>
            <a:r>
              <a:rPr lang="en-US" altLang="zh-CN" dirty="0" smtClean="0"/>
              <a:t>/54</a:t>
            </a:r>
            <a:endParaRPr lang="en-US" altLang="zh-CN" dirty="0"/>
          </a:p>
        </p:txBody>
      </p:sp>
      <p:graphicFrame>
        <p:nvGraphicFramePr>
          <p:cNvPr id="5" name="Group 84"/>
          <p:cNvGraphicFramePr>
            <a:graphicFrameLocks noGrp="1"/>
          </p:cNvGraphicFramePr>
          <p:nvPr>
            <p:ph idx="1"/>
            <p:extLst>
              <p:ext uri="{D42A27DB-BD31-4B8C-83A1-F6EECF244321}">
                <p14:modId xmlns:p14="http://schemas.microsoft.com/office/powerpoint/2010/main" val="2805268138"/>
              </p:ext>
            </p:extLst>
          </p:nvPr>
        </p:nvGraphicFramePr>
        <p:xfrm>
          <a:off x="533401" y="1143000"/>
          <a:ext cx="8077198" cy="5103303"/>
        </p:xfrm>
        <a:graphic>
          <a:graphicData uri="http://schemas.openxmlformats.org/drawingml/2006/table">
            <a:tbl>
              <a:tblPr/>
              <a:tblGrid>
                <a:gridCol w="2265272"/>
                <a:gridCol w="1198346"/>
                <a:gridCol w="1413181"/>
                <a:gridCol w="1491761"/>
                <a:gridCol w="1708638"/>
              </a:tblGrid>
              <a:tr h="566856">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400" b="1" i="0" u="none" strike="noStrike" cap="none" normalizeH="0" baseline="0" dirty="0" smtClean="0">
                          <a:ln>
                            <a:noFill/>
                          </a:ln>
                          <a:solidFill>
                            <a:schemeClr val="tx1"/>
                          </a:solidFill>
                          <a:effectLst/>
                          <a:latin typeface="+mj-lt"/>
                          <a:ea typeface="宋体" charset="-122"/>
                          <a:cs typeface="Arial" charset="0"/>
                        </a:rPr>
                        <a:t>Example Refs.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rPr>
                        <a:t>Probability necessary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rPr>
                        <a:t>Gradient-based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kern="1200" cap="none" normalizeH="0" baseline="0" dirty="0" smtClean="0">
                          <a:ln>
                            <a:noFill/>
                          </a:ln>
                          <a:solidFill>
                            <a:schemeClr val="tx1"/>
                          </a:solidFill>
                          <a:effectLst/>
                          <a:latin typeface="+mj-lt"/>
                          <a:ea typeface="宋体" charset="-122"/>
                          <a:cs typeface="Times New Roman" pitchFamily="18" charset="0"/>
                        </a:rPr>
                        <a:t>Non-gradient based</a:t>
                      </a:r>
                      <a:endParaRPr kumimoji="0" lang="zh-CN" altLang="en-US" sz="1400" b="1" i="0" u="none" strike="noStrike" kern="1200" cap="none" normalizeH="0" baseline="0" dirty="0">
                        <a:ln>
                          <a:noFill/>
                        </a:ln>
                        <a:solidFill>
                          <a:schemeClr val="tx1"/>
                        </a:solidFill>
                        <a:effectLst/>
                        <a:latin typeface="+mj-lt"/>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kern="1200" cap="none" normalizeH="0" baseline="0" dirty="0" smtClean="0">
                          <a:ln>
                            <a:noFill/>
                          </a:ln>
                          <a:solidFill>
                            <a:schemeClr val="tx1"/>
                          </a:solidFill>
                          <a:effectLst/>
                          <a:latin typeface="+mj-lt"/>
                          <a:ea typeface="宋体" charset="-122"/>
                          <a:cs typeface="Times New Roman" pitchFamily="18" charset="0"/>
                        </a:rPr>
                        <a:t>Computationally efficient</a:t>
                      </a:r>
                      <a:endParaRPr kumimoji="0" lang="zh-CN" altLang="en-US" sz="1400" b="1" i="0" u="none" strike="noStrike" kern="1200" cap="none" normalizeH="0" baseline="0" dirty="0">
                        <a:ln>
                          <a:noFill/>
                        </a:ln>
                        <a:solidFill>
                          <a:schemeClr val="tx1"/>
                        </a:solidFill>
                        <a:effectLst/>
                        <a:latin typeface="+mj-lt"/>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1966">
                <a:tc>
                  <a:txBody>
                    <a:bodyPr/>
                    <a:lstStyle/>
                    <a:p>
                      <a:pPr marL="346075" marR="0" lvl="1" indent="-174625" algn="l" defTabSz="914400" rtl="0" eaLnBrk="1" fontAlgn="base" latinLnBrk="0" hangingPunct="1">
                        <a:lnSpc>
                          <a:spcPct val="110000"/>
                        </a:lnSpc>
                        <a:spcBef>
                          <a:spcPct val="20000"/>
                        </a:spcBef>
                        <a:spcAft>
                          <a:spcPct val="0"/>
                        </a:spcAft>
                        <a:buClr>
                          <a:srgbClr val="CC0000"/>
                        </a:buClr>
                        <a:buSzTx/>
                        <a:buFont typeface="Arial" charset="0"/>
                        <a:buChar char="–"/>
                        <a:tabLst/>
                      </a:pPr>
                      <a:r>
                        <a:rPr kumimoji="0" lang="en-US" altLang="zh-CN" sz="1400" b="1" i="0" u="none" strike="noStrike" cap="none" normalizeH="0" baseline="0" dirty="0" err="1" smtClean="0">
                          <a:ln>
                            <a:noFill/>
                          </a:ln>
                          <a:solidFill>
                            <a:schemeClr val="tx1"/>
                          </a:solidFill>
                          <a:effectLst/>
                          <a:latin typeface="+mj-lt"/>
                          <a:ea typeface="宋体" charset="-122"/>
                          <a:cs typeface="Arial" charset="0"/>
                        </a:rPr>
                        <a:t>Youn</a:t>
                      </a:r>
                      <a:r>
                        <a:rPr kumimoji="0" lang="en-US" altLang="zh-CN" sz="1400" b="1" i="0" u="none" strike="noStrike" cap="none" normalizeH="0" baseline="0" dirty="0" smtClean="0">
                          <a:ln>
                            <a:noFill/>
                          </a:ln>
                          <a:solidFill>
                            <a:schemeClr val="tx1"/>
                          </a:solidFill>
                          <a:effectLst/>
                          <a:latin typeface="+mj-lt"/>
                          <a:ea typeface="宋体" charset="-122"/>
                          <a:cs typeface="Arial" charset="0"/>
                        </a:rPr>
                        <a:t>, et al, 2003;</a:t>
                      </a:r>
                    </a:p>
                  </a:txBody>
                  <a:tcPr anchor="ctr" horzOverflow="overflow">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5">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rPr>
                        <a:t></a:t>
                      </a:r>
                    </a:p>
                  </a:txBody>
                  <a:tcPr anchor="ctr" horzOverflow="overflow">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5">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endParaRPr kumimoji="0" lang="zh-CN" altLang="en-US" sz="1400" b="1" i="0" u="none" strike="noStrike" kern="1200" cap="none" normalizeH="0" baseline="0" dirty="0">
                        <a:ln>
                          <a:noFill/>
                        </a:ln>
                        <a:solidFill>
                          <a:schemeClr val="tx1"/>
                        </a:solidFill>
                        <a:effectLst/>
                        <a:latin typeface="+mj-lt"/>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7067">
                <a:tc>
                  <a:txBody>
                    <a:bodyPr/>
                    <a:lstStyle/>
                    <a:p>
                      <a:pPr marL="346075" marR="0" lvl="1" indent="-174625" algn="l" defTabSz="914400" rtl="0" eaLnBrk="1" fontAlgn="base" latinLnBrk="0" hangingPunct="1">
                        <a:lnSpc>
                          <a:spcPct val="110000"/>
                        </a:lnSpc>
                        <a:spcBef>
                          <a:spcPct val="20000"/>
                        </a:spcBef>
                        <a:spcAft>
                          <a:spcPct val="0"/>
                        </a:spcAft>
                        <a:buClr>
                          <a:srgbClr val="CC0000"/>
                        </a:buClr>
                        <a:buSzTx/>
                        <a:buFont typeface="Arial" charset="0"/>
                        <a:buChar char="–"/>
                        <a:tabLst/>
                      </a:pPr>
                      <a:r>
                        <a:rPr kumimoji="0" lang="en-US" altLang="zh-CN" sz="1400" b="1" i="0" u="none" strike="noStrike" cap="none" normalizeH="0" baseline="0" dirty="0" smtClean="0">
                          <a:ln>
                            <a:noFill/>
                          </a:ln>
                          <a:solidFill>
                            <a:schemeClr val="tx1"/>
                          </a:solidFill>
                          <a:effectLst/>
                          <a:latin typeface="+mj-lt"/>
                          <a:ea typeface="宋体" charset="-122"/>
                          <a:cs typeface="Arial" charset="0"/>
                        </a:rPr>
                        <a:t>Du and Chen, 2004;</a:t>
                      </a:r>
                    </a:p>
                  </a:txBody>
                  <a:tcPr anchor="ctr" horzOverflow="overflow">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dirty="0"/>
                    </a:p>
                  </a:txBody>
                  <a:tcPr anchor="ctr" horzOverflow="overflow">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r>
                        <a:rPr kumimoji="0" lang="en-US" altLang="zh-CN" sz="1400" b="1" i="0" u="none" strike="noStrike" kern="1200" cap="none" normalizeH="0" baseline="0" dirty="0" smtClean="0">
                          <a:ln>
                            <a:noFill/>
                          </a:ln>
                          <a:solidFill>
                            <a:schemeClr val="tx1"/>
                          </a:solidFill>
                          <a:effectLst/>
                          <a:latin typeface="+mj-lt"/>
                          <a:ea typeface="宋体" charset="-122"/>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endParaRPr kumimoji="0" lang="zh-CN" altLang="en-US" sz="1200" b="1" i="0" u="none" strike="noStrike" kern="1200" cap="none" normalizeH="0" baseline="0" dirty="0">
                        <a:ln>
                          <a:noFill/>
                        </a:ln>
                        <a:solidFill>
                          <a:schemeClr val="tx1"/>
                        </a:solidFill>
                        <a:effectLst/>
                        <a:latin typeface="Arial"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r>
                        <a:rPr kumimoji="0" lang="en-US" altLang="zh-CN" sz="1400" b="1" i="0" u="none" strike="noStrike" kern="1200" cap="none" normalizeH="0" baseline="0" dirty="0" smtClean="0">
                          <a:ln>
                            <a:noFill/>
                          </a:ln>
                          <a:solidFill>
                            <a:schemeClr val="tx1"/>
                          </a:solidFill>
                          <a:effectLst/>
                          <a:latin typeface="+mj-lt"/>
                          <a:ea typeface="宋体" charset="-122"/>
                          <a:cs typeface="Times New Roman" pitchFamily="18" charset="0"/>
                          <a:sym typeface="Wingdings" pitchFamily="2" charset="2"/>
                        </a:rPr>
                        <a:t></a:t>
                      </a:r>
                    </a:p>
                  </a:txBody>
                  <a:tcPr anchor="ctr" horzOverflow="overflow">
                    <a:lnT w="12700" cap="flat" cmpd="sng" algn="ctr">
                      <a:solidFill>
                        <a:srgbClr val="000000"/>
                      </a:solidFill>
                      <a:prstDash val="solid"/>
                      <a:round/>
                      <a:headEnd type="none" w="med" len="med"/>
                      <a:tailEnd type="none" w="med" len="med"/>
                    </a:lnT>
                  </a:tcPr>
                </a:tc>
              </a:tr>
              <a:tr h="577067">
                <a:tc>
                  <a:txBody>
                    <a:bodyPr/>
                    <a:lstStyle/>
                    <a:p>
                      <a:pPr marL="346075" marR="0" lvl="1" indent="-174625" algn="l" defTabSz="914400" rtl="0" eaLnBrk="1" fontAlgn="base" latinLnBrk="0" hangingPunct="1">
                        <a:lnSpc>
                          <a:spcPct val="110000"/>
                        </a:lnSpc>
                        <a:spcBef>
                          <a:spcPct val="20000"/>
                        </a:spcBef>
                        <a:spcAft>
                          <a:spcPct val="0"/>
                        </a:spcAft>
                        <a:buClr>
                          <a:srgbClr val="CC0000"/>
                        </a:buClr>
                        <a:buSzTx/>
                        <a:buFont typeface="Arial" charset="0"/>
                        <a:buChar char="–"/>
                        <a:tabLst/>
                      </a:pPr>
                      <a:r>
                        <a:rPr kumimoji="0" lang="en-US" altLang="zh-CN" sz="1400" b="1" i="0" u="none" strike="noStrike" cap="none" normalizeH="0" baseline="0" dirty="0" smtClean="0">
                          <a:ln>
                            <a:noFill/>
                          </a:ln>
                          <a:solidFill>
                            <a:schemeClr val="tx1"/>
                          </a:solidFill>
                          <a:effectLst/>
                          <a:latin typeface="+mj-lt"/>
                          <a:ea typeface="宋体" charset="-122"/>
                          <a:cs typeface="Arial" charset="0"/>
                        </a:rPr>
                        <a:t>Tang, et al., 2012; </a:t>
                      </a:r>
                    </a:p>
                  </a:txBody>
                  <a:tcPr anchor="ctr" horzOverflow="overflow">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dirty="0"/>
                    </a:p>
                  </a:txBody>
                  <a:tcPr anchor="ctr" horzOverflow="overflow">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r>
                        <a:rPr kumimoji="0" lang="en-US" altLang="zh-CN" sz="1400" b="1" i="0" u="none" strike="noStrike" kern="1200" cap="none" normalizeH="0" baseline="0" dirty="0" smtClean="0">
                          <a:ln>
                            <a:noFill/>
                          </a:ln>
                          <a:solidFill>
                            <a:schemeClr val="tx1"/>
                          </a:solidFill>
                          <a:effectLst/>
                          <a:latin typeface="+mj-lt"/>
                          <a:ea typeface="宋体" charset="-122"/>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endParaRPr kumimoji="0" lang="zh-CN" altLang="en-US" sz="1200" b="1" i="0" u="none" strike="noStrike" kern="1200" cap="none" normalizeH="0" baseline="0" dirty="0">
                        <a:ln>
                          <a:noFill/>
                        </a:ln>
                        <a:solidFill>
                          <a:schemeClr val="tx1"/>
                        </a:solidFill>
                        <a:effectLst/>
                        <a:latin typeface="Arial"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r>
                        <a:rPr kumimoji="0" lang="en-US" altLang="zh-CN" sz="1400" b="1" i="0" u="none" strike="noStrike" kern="1200" cap="none" normalizeH="0" baseline="0" dirty="0" smtClean="0">
                          <a:ln>
                            <a:noFill/>
                          </a:ln>
                          <a:solidFill>
                            <a:schemeClr val="tx1"/>
                          </a:solidFill>
                          <a:effectLst/>
                          <a:latin typeface="+mj-lt"/>
                          <a:ea typeface="宋体" charset="-122"/>
                          <a:cs typeface="Times New Roman" pitchFamily="18" charset="0"/>
                          <a:sym typeface="Wingdings" pitchFamily="2" charset="2"/>
                        </a:rPr>
                        <a:t></a:t>
                      </a:r>
                    </a:p>
                  </a:txBody>
                  <a:tcPr anchor="ctr" horzOverflow="overflow"/>
                </a:tc>
              </a:tr>
              <a:tr h="617214">
                <a:tc>
                  <a:txBody>
                    <a:bodyPr/>
                    <a:lstStyle/>
                    <a:p>
                      <a:pPr marL="346075" marR="0" lvl="1" indent="-174625" algn="l" defTabSz="914400" rtl="0" eaLnBrk="1" fontAlgn="base" latinLnBrk="0" hangingPunct="1">
                        <a:lnSpc>
                          <a:spcPct val="110000"/>
                        </a:lnSpc>
                        <a:spcBef>
                          <a:spcPct val="20000"/>
                        </a:spcBef>
                        <a:spcAft>
                          <a:spcPct val="0"/>
                        </a:spcAft>
                        <a:buClr>
                          <a:srgbClr val="CC0000"/>
                        </a:buClr>
                        <a:buSzTx/>
                        <a:buFont typeface="Arial" charset="0"/>
                        <a:buChar char="–"/>
                        <a:tabLst/>
                      </a:pPr>
                      <a:r>
                        <a:rPr kumimoji="0" lang="en-US" altLang="zh-CN" sz="1400" b="1" i="0" u="none" strike="noStrike" cap="none" normalizeH="0" baseline="0" dirty="0" err="1" smtClean="0">
                          <a:ln>
                            <a:noFill/>
                          </a:ln>
                          <a:solidFill>
                            <a:schemeClr val="tx1"/>
                          </a:solidFill>
                          <a:effectLst/>
                          <a:latin typeface="+mj-lt"/>
                          <a:ea typeface="宋体" charset="-122"/>
                          <a:cs typeface="Arial" charset="0"/>
                        </a:rPr>
                        <a:t>Soyster</a:t>
                      </a:r>
                      <a:r>
                        <a:rPr kumimoji="0" lang="en-US" altLang="zh-CN" sz="1400" b="1" i="0" u="none" strike="noStrike" cap="none" normalizeH="0" baseline="0" dirty="0" smtClean="0">
                          <a:ln>
                            <a:noFill/>
                          </a:ln>
                          <a:solidFill>
                            <a:schemeClr val="tx1"/>
                          </a:solidFill>
                          <a:effectLst/>
                          <a:latin typeface="+mj-lt"/>
                          <a:ea typeface="宋体" charset="-122"/>
                          <a:cs typeface="Arial" charset="0"/>
                        </a:rPr>
                        <a:t>, A. L., 1973;</a:t>
                      </a:r>
                    </a:p>
                  </a:txBody>
                  <a:tcPr anchor="ctr" horzOverflow="overflow">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dirty="0"/>
                    </a:p>
                  </a:txBody>
                  <a:tcPr anchor="ctr" horzOverflow="overflow">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r>
                        <a:rPr kumimoji="0" lang="en-US" altLang="zh-CN" sz="1400" b="1" i="0" u="none" strike="noStrike" kern="1200" cap="none" normalizeH="0" baseline="0" dirty="0" smtClean="0">
                          <a:ln>
                            <a:noFill/>
                          </a:ln>
                          <a:solidFill>
                            <a:schemeClr val="tx1"/>
                          </a:solidFill>
                          <a:effectLst/>
                          <a:latin typeface="+mj-lt"/>
                          <a:ea typeface="宋体" charset="-122"/>
                          <a:cs typeface="Times New Roman" pitchFamily="18" charset="0"/>
                        </a:rPr>
                        <a:t>Linear problems</a:t>
                      </a:r>
                      <a:endParaRPr kumimoji="0" lang="zh-CN" altLang="en-US" sz="1400" b="1" i="0" u="none" strike="noStrike" kern="1200" cap="none" normalizeH="0" baseline="0" dirty="0">
                        <a:ln>
                          <a:noFill/>
                        </a:ln>
                        <a:solidFill>
                          <a:schemeClr val="tx1"/>
                        </a:solidFill>
                        <a:effectLst/>
                        <a:latin typeface="+mj-lt"/>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endParaRPr kumimoji="0" lang="zh-CN" altLang="en-US" sz="1200" b="1" i="0" u="none" strike="noStrike" kern="1200" cap="none" normalizeH="0" baseline="0" dirty="0">
                        <a:ln>
                          <a:noFill/>
                        </a:ln>
                        <a:solidFill>
                          <a:schemeClr val="tx1"/>
                        </a:solidFill>
                        <a:effectLst/>
                        <a:latin typeface="Arial"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r>
                        <a:rPr kumimoji="0" lang="en-US" altLang="zh-CN" sz="1400" b="1" i="0" u="none" strike="noStrike" kern="1200" cap="none" normalizeH="0" baseline="0" dirty="0" smtClean="0">
                          <a:ln>
                            <a:noFill/>
                          </a:ln>
                          <a:solidFill>
                            <a:schemeClr val="tx1"/>
                          </a:solidFill>
                          <a:effectLst/>
                          <a:latin typeface="+mj-lt"/>
                          <a:ea typeface="宋体" charset="-122"/>
                          <a:cs typeface="Times New Roman" pitchFamily="18" charset="0"/>
                          <a:sym typeface="Wingdings" pitchFamily="2" charset="2"/>
                        </a:rPr>
                        <a:t></a:t>
                      </a:r>
                    </a:p>
                  </a:txBody>
                  <a:tcPr anchor="ctr" horzOverflow="overflow"/>
                </a:tc>
              </a:tr>
              <a:tr h="760572">
                <a:tc>
                  <a:txBody>
                    <a:bodyPr/>
                    <a:lstStyle/>
                    <a:p>
                      <a:pPr marL="346075" marR="0" lvl="1" indent="-174625" algn="l" defTabSz="914400" rtl="0" eaLnBrk="1" fontAlgn="base" latinLnBrk="0" hangingPunct="1">
                        <a:lnSpc>
                          <a:spcPct val="110000"/>
                        </a:lnSpc>
                        <a:spcBef>
                          <a:spcPct val="20000"/>
                        </a:spcBef>
                        <a:spcAft>
                          <a:spcPct val="0"/>
                        </a:spcAft>
                        <a:buClr>
                          <a:srgbClr val="CC0000"/>
                        </a:buClr>
                        <a:buSzTx/>
                        <a:buFont typeface="Arial" charset="0"/>
                        <a:buChar char="–"/>
                        <a:tabLst/>
                      </a:pPr>
                      <a:r>
                        <a:rPr kumimoji="0" lang="en-US" altLang="zh-CN" sz="1400" b="1" i="0" u="none" strike="noStrike" cap="none" normalizeH="0" baseline="0" dirty="0" smtClean="0">
                          <a:ln>
                            <a:noFill/>
                          </a:ln>
                          <a:solidFill>
                            <a:schemeClr val="tx1"/>
                          </a:solidFill>
                          <a:effectLst/>
                          <a:latin typeface="+mj-lt"/>
                          <a:ea typeface="宋体" charset="-122"/>
                          <a:cs typeface="Arial" charset="0"/>
                        </a:rPr>
                        <a:t>Bertsimas, D., and </a:t>
                      </a:r>
                      <a:r>
                        <a:rPr kumimoji="0" lang="en-US" altLang="zh-CN" sz="1400" b="1" i="0" u="none" strike="noStrike" cap="none" normalizeH="0" baseline="0" dirty="0" err="1" smtClean="0">
                          <a:ln>
                            <a:noFill/>
                          </a:ln>
                          <a:solidFill>
                            <a:schemeClr val="tx1"/>
                          </a:solidFill>
                          <a:effectLst/>
                          <a:latin typeface="+mj-lt"/>
                          <a:ea typeface="宋体" charset="-122"/>
                          <a:cs typeface="Arial" charset="0"/>
                        </a:rPr>
                        <a:t>Sim</a:t>
                      </a:r>
                      <a:r>
                        <a:rPr kumimoji="0" lang="en-US" altLang="zh-CN" sz="1400" b="1" i="0" u="none" strike="noStrike" cap="none" normalizeH="0" baseline="0" dirty="0" smtClean="0">
                          <a:ln>
                            <a:noFill/>
                          </a:ln>
                          <a:solidFill>
                            <a:schemeClr val="tx1"/>
                          </a:solidFill>
                          <a:effectLst/>
                          <a:latin typeface="+mj-lt"/>
                          <a:ea typeface="宋体" charset="-122"/>
                          <a:cs typeface="Arial" charset="0"/>
                        </a:rPr>
                        <a:t>. M., 2006;</a:t>
                      </a:r>
                    </a:p>
                  </a:txBody>
                  <a:tcPr anchor="ctr" horzOverflow="overflow">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dirty="0"/>
                    </a:p>
                  </a:txBody>
                  <a:tcPr anchor="ctr" horzOverflow="overflow">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r>
                        <a:rPr kumimoji="0" lang="en-US" altLang="zh-CN" sz="1400" b="1" i="0" u="none" strike="noStrike" kern="1200" cap="none" normalizeH="0" baseline="0" dirty="0" smtClean="0">
                          <a:ln>
                            <a:noFill/>
                          </a:ln>
                          <a:solidFill>
                            <a:schemeClr val="tx1"/>
                          </a:solidFill>
                          <a:effectLst/>
                          <a:latin typeface="+mj-lt"/>
                          <a:ea typeface="宋体" charset="-122"/>
                          <a:cs typeface="Times New Roman" pitchFamily="18" charset="0"/>
                        </a:rPr>
                        <a:t>ellipsoidal</a:t>
                      </a:r>
                    </a:p>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r>
                        <a:rPr kumimoji="0" lang="en-US" altLang="zh-CN" sz="1400" b="1" i="0" u="none" strike="noStrike" kern="1200" cap="none" normalizeH="0" baseline="0" dirty="0" smtClean="0">
                          <a:ln>
                            <a:noFill/>
                          </a:ln>
                          <a:solidFill>
                            <a:schemeClr val="tx1"/>
                          </a:solidFill>
                          <a:effectLst/>
                          <a:latin typeface="+mj-lt"/>
                          <a:ea typeface="宋体" charset="-122"/>
                          <a:cs typeface="Times New Roman" pitchFamily="18" charset="0"/>
                        </a:rPr>
                        <a:t>uncertainty set</a:t>
                      </a:r>
                      <a:endParaRPr kumimoji="0" lang="zh-CN" altLang="en-US" sz="1400" b="1" i="0" u="none" strike="noStrike" kern="1200" cap="none" normalizeH="0" baseline="0" dirty="0">
                        <a:ln>
                          <a:noFill/>
                        </a:ln>
                        <a:solidFill>
                          <a:schemeClr val="tx1"/>
                        </a:solidFill>
                        <a:effectLst/>
                        <a:latin typeface="+mj-lt"/>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endParaRPr kumimoji="0" lang="zh-CN" altLang="en-US" sz="1200" b="1" i="0" u="none" strike="noStrike" kern="1200" cap="none" normalizeH="0" baseline="0" dirty="0">
                        <a:ln>
                          <a:noFill/>
                        </a:ln>
                        <a:solidFill>
                          <a:schemeClr val="tx1"/>
                        </a:solidFill>
                        <a:effectLst/>
                        <a:latin typeface="Arial"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endParaRPr kumimoji="0" lang="zh-CN" altLang="en-US" sz="1400" b="1" i="0" u="none" strike="noStrike" kern="1200" cap="none" normalizeH="0" baseline="0" dirty="0">
                        <a:ln>
                          <a:noFill/>
                        </a:ln>
                        <a:solidFill>
                          <a:schemeClr val="tx1"/>
                        </a:solidFill>
                        <a:effectLst/>
                        <a:latin typeface="+mj-lt"/>
                        <a:ea typeface="宋体" charset="-122"/>
                        <a:cs typeface="Times New Roman" pitchFamily="18" charset="0"/>
                      </a:endParaRPr>
                    </a:p>
                  </a:txBody>
                  <a:tcPr anchor="ctr" horzOverflow="overflow"/>
                </a:tc>
              </a:tr>
              <a:tr h="534322">
                <a:tc>
                  <a:txBody>
                    <a:bodyPr/>
                    <a:lstStyle/>
                    <a:p>
                      <a:pPr marL="346075" marR="0" lvl="1" indent="-174625" algn="l" defTabSz="914400" rtl="0" eaLnBrk="1" fontAlgn="base" latinLnBrk="0" hangingPunct="1">
                        <a:lnSpc>
                          <a:spcPct val="110000"/>
                        </a:lnSpc>
                        <a:spcBef>
                          <a:spcPct val="20000"/>
                        </a:spcBef>
                        <a:spcAft>
                          <a:spcPct val="0"/>
                        </a:spcAft>
                        <a:buClr>
                          <a:srgbClr val="CC0000"/>
                        </a:buClr>
                        <a:buSzTx/>
                        <a:buFont typeface="Arial" charset="0"/>
                        <a:buChar char="–"/>
                        <a:tabLst/>
                        <a:defRPr/>
                      </a:pPr>
                      <a:r>
                        <a:rPr kumimoji="0" lang="en-US" altLang="zh-CN" sz="1400" b="1" i="0" u="none" strike="noStrike" cap="none" normalizeH="0" baseline="0" dirty="0" smtClean="0">
                          <a:ln>
                            <a:noFill/>
                          </a:ln>
                          <a:solidFill>
                            <a:schemeClr val="tx1"/>
                          </a:solidFill>
                          <a:effectLst/>
                          <a:latin typeface="+mj-lt"/>
                          <a:ea typeface="宋体" charset="-122"/>
                          <a:cs typeface="Arial" charset="0"/>
                        </a:rPr>
                        <a:t>Li, M., 2007;</a:t>
                      </a:r>
                    </a:p>
                  </a:txBody>
                  <a:tcPr anchor="ctr" horzOverflow="overflow">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endPar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endParaRPr>
                    </a:p>
                  </a:txBody>
                  <a:tcPr anchor="ctr" horzOverflow="overflow">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endParaRPr kumimoji="0" lang="zh-CN" altLang="en-US" sz="1400" b="1" i="0" u="none" strike="noStrike" kern="1200" cap="none" normalizeH="0" baseline="0" dirty="0">
                        <a:ln>
                          <a:noFill/>
                        </a:ln>
                        <a:solidFill>
                          <a:schemeClr val="tx1"/>
                        </a:solidFill>
                        <a:effectLst/>
                        <a:latin typeface="+mj-lt"/>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r>
                        <a:rPr kumimoji="0" lang="en-US" altLang="zh-CN" sz="1400" b="1" i="0" u="none" strike="noStrike" kern="1200" cap="none" normalizeH="0" baseline="0" dirty="0" smtClean="0">
                          <a:ln>
                            <a:noFill/>
                          </a:ln>
                          <a:solidFill>
                            <a:schemeClr val="tx1"/>
                          </a:solidFill>
                          <a:effectLst/>
                          <a:latin typeface="+mj-lt"/>
                          <a:ea typeface="宋体" charset="-122"/>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endParaRPr kumimoji="0" lang="en-US" altLang="zh-CN" sz="1400" b="1" i="0" u="none" strike="noStrike" kern="1200" cap="none" normalizeH="0" baseline="0" dirty="0" smtClean="0">
                        <a:ln>
                          <a:noFill/>
                        </a:ln>
                        <a:solidFill>
                          <a:schemeClr val="tx1"/>
                        </a:solidFill>
                        <a:effectLst/>
                        <a:latin typeface="+mj-lt"/>
                        <a:ea typeface="宋体" charset="-122"/>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lnTlToBr>
                      <a:noFill/>
                    </a:lnTlToBr>
                    <a:lnBlToTr>
                      <a:noFill/>
                    </a:lnBlToTr>
                    <a:noFill/>
                  </a:tcPr>
                </a:tc>
              </a:tr>
              <a:tr h="512516">
                <a:tc>
                  <a:txBody>
                    <a:bodyPr/>
                    <a:lstStyle/>
                    <a:p>
                      <a:pPr marL="349250" marR="0" lvl="1" indent="-180975" algn="l" defTabSz="914400" rtl="0" eaLnBrk="0" fontAlgn="base" latinLnBrk="0" hangingPunct="0">
                        <a:lnSpc>
                          <a:spcPct val="100000"/>
                        </a:lnSpc>
                        <a:spcBef>
                          <a:spcPct val="0"/>
                        </a:spcBef>
                        <a:spcAft>
                          <a:spcPct val="0"/>
                        </a:spcAft>
                        <a:buClr>
                          <a:srgbClr val="CC3300"/>
                        </a:buClr>
                        <a:buSzTx/>
                        <a:buFont typeface="Arial" charset="0"/>
                        <a:buChar char="–"/>
                        <a:tabLst/>
                      </a:pPr>
                      <a:r>
                        <a:rPr kumimoji="0" lang="en-US" altLang="zh-CN" sz="1400" b="1" i="0" u="none" strike="noStrike" cap="none" normalizeH="0" baseline="0" dirty="0" err="1" smtClean="0">
                          <a:ln>
                            <a:noFill/>
                          </a:ln>
                          <a:solidFill>
                            <a:schemeClr val="tx1"/>
                          </a:solidFill>
                          <a:effectLst/>
                          <a:latin typeface="+mj-lt"/>
                          <a:ea typeface="宋体" charset="-122"/>
                          <a:cs typeface="Times New Roman" pitchFamily="18" charset="0"/>
                        </a:rPr>
                        <a:t>Saha</a:t>
                      </a: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rPr>
                        <a:t>, and Ray, 2011;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endParaRPr kumimoji="0" lang="en-US" altLang="zh-CN" sz="1200" b="1" i="0" u="none" strike="noStrike" cap="none" normalizeH="0" baseline="0" dirty="0" smtClean="0">
                        <a:ln>
                          <a:noFill/>
                        </a:ln>
                        <a:solidFill>
                          <a:schemeClr val="tx1"/>
                        </a:solidFill>
                        <a:effectLst/>
                        <a:latin typeface="Arial" charset="0"/>
                        <a:ea typeface="宋体" charset="-122"/>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endParaRPr kumimoji="0" lang="en-US" altLang="zh-CN" sz="1200" b="1" i="0" u="none" strike="noStrike" kern="1200" cap="none" normalizeH="0" baseline="0" dirty="0" smtClean="0">
                        <a:ln>
                          <a:noFill/>
                        </a:ln>
                        <a:solidFill>
                          <a:schemeClr val="tx1"/>
                        </a:solidFill>
                        <a:effectLst/>
                        <a:latin typeface="Arial" charset="0"/>
                        <a:ea typeface="宋体" charset="-122"/>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endParaRPr kumimoji="0" lang="en-US" altLang="zh-CN" sz="1200" b="1" i="0" u="none" strike="noStrike" kern="1200" cap="none" normalizeH="0" baseline="0" dirty="0" smtClean="0">
                        <a:ln>
                          <a:noFill/>
                        </a:ln>
                        <a:solidFill>
                          <a:schemeClr val="tx1"/>
                        </a:solidFill>
                        <a:effectLst/>
                        <a:latin typeface="Arial" charset="0"/>
                        <a:ea typeface="宋体" charset="-122"/>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615723">
                <a:tc>
                  <a:txBody>
                    <a:bodyPr/>
                    <a:lstStyle/>
                    <a:p>
                      <a:pPr marL="342900" marR="0" lvl="0" indent="-342900" algn="ctr" defTabSz="914400" rtl="0" eaLnBrk="1" fontAlgn="base" latinLnBrk="0" hangingPunct="1">
                        <a:lnSpc>
                          <a:spcPct val="110000"/>
                        </a:lnSpc>
                        <a:spcBef>
                          <a:spcPct val="20000"/>
                        </a:spcBef>
                        <a:spcAft>
                          <a:spcPct val="0"/>
                        </a:spcAft>
                        <a:buClr>
                          <a:srgbClr val="CC0000"/>
                        </a:buClr>
                        <a:buSzTx/>
                        <a:buFontTx/>
                        <a:buNone/>
                        <a:tabLst/>
                      </a:pPr>
                      <a:r>
                        <a:rPr lang="en-US" altLang="zh-CN" sz="1400" b="1" dirty="0" smtClean="0">
                          <a:solidFill>
                            <a:srgbClr val="133984"/>
                          </a:solidFill>
                          <a:latin typeface="+mj-lt"/>
                          <a:ea typeface="+mn-ea"/>
                          <a:cs typeface="黑体" pitchFamily="49" charset="-122"/>
                        </a:rPr>
                        <a:t>SQP-RO</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endPar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r>
                        <a:rPr kumimoji="0" lang="en-US" altLang="zh-CN" sz="1400" b="1" i="0" u="none" strike="noStrike" kern="1200" cap="none" normalizeH="0" baseline="0" dirty="0" smtClean="0">
                          <a:ln>
                            <a:noFill/>
                          </a:ln>
                          <a:solidFill>
                            <a:schemeClr val="tx1"/>
                          </a:solidFill>
                          <a:effectLst/>
                          <a:latin typeface="+mj-lt"/>
                          <a:ea typeface="宋体" charset="-122"/>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endParaRPr kumimoji="0" lang="en-US" altLang="zh-CN" sz="1400" b="1" i="0" u="none" strike="noStrike" kern="1200" cap="none" normalizeH="0" baseline="0" dirty="0" smtClean="0">
                        <a:ln>
                          <a:noFill/>
                        </a:ln>
                        <a:solidFill>
                          <a:schemeClr val="tx1"/>
                        </a:solidFill>
                        <a:effectLst/>
                        <a:latin typeface="+mj-lt"/>
                        <a:ea typeface="宋体" charset="-122"/>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r>
                        <a:rPr kumimoji="0" lang="en-US" altLang="zh-CN" sz="1400" b="1" i="0" u="none" strike="noStrike" kern="1200" cap="none" normalizeH="0" baseline="0" dirty="0" smtClean="0">
                          <a:ln>
                            <a:noFill/>
                          </a:ln>
                          <a:solidFill>
                            <a:schemeClr val="tx1"/>
                          </a:solidFill>
                          <a:effectLst/>
                          <a:latin typeface="+mj-lt"/>
                          <a:ea typeface="宋体" charset="-122"/>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20757943"/>
      </p:ext>
    </p:extLst>
  </p:cSld>
  <p:clrMapOvr>
    <a:masterClrMapping/>
  </p:clrMapOvr>
  <mc:AlternateContent xmlns:mc="http://schemas.openxmlformats.org/markup-compatibility/2006">
    <mc:Choice xmlns:p14="http://schemas.microsoft.com/office/powerpoint/2010/main" Requires="p14">
      <p:transition spd="slow" p14:dur="2000" advTm="38766"/>
    </mc:Choice>
    <mc:Fallback>
      <p:transition spd="slow" advTm="38766"/>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Background: SQP*</a:t>
            </a:r>
            <a:endParaRPr lang="zh-CN" altLang="en-US" dirty="0"/>
          </a:p>
        </p:txBody>
      </p:sp>
      <p:sp>
        <p:nvSpPr>
          <p:cNvPr id="4" name="灯片编号占位符 3"/>
          <p:cNvSpPr>
            <a:spLocks noGrp="1"/>
          </p:cNvSpPr>
          <p:nvPr>
            <p:ph type="sldNum" sz="quarter" idx="12"/>
          </p:nvPr>
        </p:nvSpPr>
        <p:spPr>
          <a:xfrm>
            <a:off x="8202166" y="6477000"/>
            <a:ext cx="865634" cy="365125"/>
          </a:xfrm>
        </p:spPr>
        <p:txBody>
          <a:bodyPr/>
          <a:lstStyle/>
          <a:p>
            <a:fld id="{B6F15528-21DE-4FAA-801E-634DDDAF4B2B}" type="slidenum">
              <a:rPr lang="en-US" smtClean="0"/>
              <a:pPr/>
              <a:t>14</a:t>
            </a:fld>
            <a:r>
              <a:rPr lang="en-US" altLang="zh-CN" dirty="0" smtClean="0"/>
              <a:t>/54</a:t>
            </a:r>
            <a:endParaRPr lang="en-US" altLang="zh-CN" dirty="0"/>
          </a:p>
        </p:txBody>
      </p:sp>
      <p:sp>
        <p:nvSpPr>
          <p:cNvPr id="5" name="圆角矩形 4"/>
          <p:cNvSpPr/>
          <p:nvPr/>
        </p:nvSpPr>
        <p:spPr bwMode="auto">
          <a:xfrm>
            <a:off x="175420" y="1692605"/>
            <a:ext cx="3244672" cy="2618138"/>
          </a:xfrm>
          <a:prstGeom prst="roundRect">
            <a:avLst>
              <a:gd name="adj" fmla="val 0"/>
            </a:avLst>
          </a:prstGeom>
          <a:solidFill>
            <a:srgbClr val="BCBCBC"/>
          </a:solidFill>
          <a:ln w="2857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p:txBody>
      </p:sp>
      <p:sp>
        <p:nvSpPr>
          <p:cNvPr id="6" name="Text Box 3"/>
          <p:cNvSpPr txBox="1">
            <a:spLocks noChangeArrowheads="1"/>
          </p:cNvSpPr>
          <p:nvPr/>
        </p:nvSpPr>
        <p:spPr bwMode="auto">
          <a:xfrm>
            <a:off x="35496" y="6172200"/>
            <a:ext cx="5808578" cy="276999"/>
          </a:xfrm>
          <a:prstGeom prst="rect">
            <a:avLst/>
          </a:prstGeom>
          <a:noFill/>
          <a:ln w="25400">
            <a:noFill/>
            <a:miter lim="800000"/>
            <a:headEnd/>
            <a:tailEnd/>
          </a:ln>
          <a:effectLst/>
        </p:spPr>
        <p:txBody>
          <a:bodyPr wrap="none">
            <a:spAutoFit/>
          </a:bodyPr>
          <a:lstStyle/>
          <a:p>
            <a:r>
              <a:rPr lang="en-US" sz="1200" b="1" dirty="0">
                <a:ea typeface="SimSun" pitchFamily="2" charset="-122"/>
              </a:rPr>
              <a:t>* </a:t>
            </a:r>
            <a:r>
              <a:rPr lang="en-US" sz="1200" b="1" dirty="0" err="1" smtClean="0">
                <a:ea typeface="SimSun" pitchFamily="2" charset="-122"/>
              </a:rPr>
              <a:t>Arora</a:t>
            </a:r>
            <a:r>
              <a:rPr lang="en-US" sz="1200" b="1" dirty="0">
                <a:ea typeface="SimSun" pitchFamily="2" charset="-122"/>
              </a:rPr>
              <a:t>, J. S., 2004, “Introduction to Optimum Design”, 2</a:t>
            </a:r>
            <a:r>
              <a:rPr lang="en-US" sz="1200" b="1" baseline="30000" dirty="0">
                <a:ea typeface="SimSun" pitchFamily="2" charset="-122"/>
              </a:rPr>
              <a:t>nd </a:t>
            </a:r>
            <a:r>
              <a:rPr lang="en-US" sz="1200" b="1" dirty="0">
                <a:ea typeface="SimSun" pitchFamily="2" charset="-122"/>
              </a:rPr>
              <a:t>eds., Elsevier, New York, USA.</a:t>
            </a:r>
          </a:p>
        </p:txBody>
      </p:sp>
      <p:sp>
        <p:nvSpPr>
          <p:cNvPr id="7" name="内容占位符 2"/>
          <p:cNvSpPr txBox="1">
            <a:spLocks/>
          </p:cNvSpPr>
          <p:nvPr/>
        </p:nvSpPr>
        <p:spPr>
          <a:xfrm>
            <a:off x="563916" y="1295400"/>
            <a:ext cx="2856176" cy="432048"/>
          </a:xfrm>
          <a:prstGeom prst="rect">
            <a:avLst/>
          </a:prstGeom>
        </p:spPr>
        <p:txBody>
          <a:bodyPr>
            <a:noAutofit/>
          </a:bodyPr>
          <a:lstStyle>
            <a:lvl1pPr marL="449263" indent="-449263" algn="l" rtl="0" eaLnBrk="0" fontAlgn="base" hangingPunct="0">
              <a:lnSpc>
                <a:spcPct val="110000"/>
              </a:lnSpc>
              <a:spcBef>
                <a:spcPct val="20000"/>
              </a:spcBef>
              <a:spcAft>
                <a:spcPct val="0"/>
              </a:spcAft>
              <a:buSzPct val="120000"/>
              <a:buBlip>
                <a:blip r:embed="rId5"/>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buNone/>
            </a:pPr>
            <a:r>
              <a:rPr lang="en-US" altLang="zh-CN" sz="2400" b="1" dirty="0" smtClean="0">
                <a:latin typeface="+mj-lt"/>
                <a:cs typeface="Arial" pitchFamily="34" charset="0"/>
              </a:rPr>
              <a:t>Sequential method:</a:t>
            </a:r>
            <a:endParaRPr lang="zh-CN" altLang="en-US" sz="2400" b="1" dirty="0">
              <a:latin typeface="+mj-lt"/>
              <a:cs typeface="Arial" pitchFamily="34" charset="0"/>
            </a:endParaRPr>
          </a:p>
        </p:txBody>
      </p:sp>
      <p:graphicFrame>
        <p:nvGraphicFramePr>
          <p:cNvPr id="8" name="Object 19"/>
          <p:cNvGraphicFramePr>
            <a:graphicFrameLocks noChangeAspect="1"/>
          </p:cNvGraphicFramePr>
          <p:nvPr>
            <p:extLst>
              <p:ext uri="{D42A27DB-BD31-4B8C-83A1-F6EECF244321}">
                <p14:modId xmlns:p14="http://schemas.microsoft.com/office/powerpoint/2010/main" val="2805482752"/>
              </p:ext>
            </p:extLst>
          </p:nvPr>
        </p:nvGraphicFramePr>
        <p:xfrm>
          <a:off x="683568" y="5177560"/>
          <a:ext cx="2448272" cy="840290"/>
        </p:xfrm>
        <a:graphic>
          <a:graphicData uri="http://schemas.openxmlformats.org/presentationml/2006/ole">
            <mc:AlternateContent xmlns:mc="http://schemas.openxmlformats.org/markup-compatibility/2006">
              <mc:Choice xmlns:v="urn:schemas-microsoft-com:vml" Requires="v">
                <p:oleObj spid="_x0000_s47622" name="公式" r:id="rId6" imgW="1828800" imgH="634680" progId="Equation.3">
                  <p:embed/>
                </p:oleObj>
              </mc:Choice>
              <mc:Fallback>
                <p:oleObj name="公式" r:id="rId6" imgW="1828800" imgH="634680" progId="Equation.3">
                  <p:embed/>
                  <p:pic>
                    <p:nvPicPr>
                      <p:cNvPr id="0" name=""/>
                      <p:cNvPicPr>
                        <a:picLocks noChangeAspect="1" noChangeArrowheads="1"/>
                      </p:cNvPicPr>
                      <p:nvPr/>
                    </p:nvPicPr>
                    <p:blipFill>
                      <a:blip r:embed="rId7"/>
                      <a:srcRect/>
                      <a:stretch>
                        <a:fillRect/>
                      </a:stretch>
                    </p:blipFill>
                    <p:spPr bwMode="auto">
                      <a:xfrm>
                        <a:off x="683568" y="5177560"/>
                        <a:ext cx="2448272" cy="840290"/>
                      </a:xfrm>
                      <a:prstGeom prst="rect">
                        <a:avLst/>
                      </a:prstGeom>
                      <a:noFill/>
                    </p:spPr>
                  </p:pic>
                </p:oleObj>
              </mc:Fallback>
            </mc:AlternateContent>
          </a:graphicData>
        </a:graphic>
      </p:graphicFrame>
      <p:sp>
        <p:nvSpPr>
          <p:cNvPr id="9" name="矩形 4"/>
          <p:cNvSpPr/>
          <p:nvPr/>
        </p:nvSpPr>
        <p:spPr>
          <a:xfrm>
            <a:off x="152400" y="4748284"/>
            <a:ext cx="3434300" cy="523220"/>
          </a:xfrm>
          <a:prstGeom prst="rect">
            <a:avLst/>
          </a:prstGeom>
        </p:spPr>
        <p:txBody>
          <a:bodyPr>
            <a:noAutofit/>
          </a:bodyPr>
          <a:lstStyle/>
          <a:p>
            <a:pPr eaLnBrk="0" hangingPunct="0">
              <a:lnSpc>
                <a:spcPct val="110000"/>
              </a:lnSpc>
              <a:spcBef>
                <a:spcPct val="20000"/>
              </a:spcBef>
              <a:buSzPct val="120000"/>
            </a:pPr>
            <a:r>
              <a:rPr lang="en-US" altLang="zh-CN" sz="2400" b="1" dirty="0">
                <a:solidFill>
                  <a:srgbClr val="133984"/>
                </a:solidFill>
                <a:latin typeface="+mj-lt"/>
                <a:ea typeface="+mn-ea"/>
                <a:cs typeface="Arial" pitchFamily="34" charset="0"/>
              </a:rPr>
              <a:t>Quadratic Programming:</a:t>
            </a:r>
            <a:endParaRPr lang="zh-CN" altLang="en-US" sz="2400" b="1" dirty="0">
              <a:solidFill>
                <a:srgbClr val="133984"/>
              </a:solidFill>
              <a:latin typeface="+mj-lt"/>
              <a:ea typeface="+mn-ea"/>
              <a:cs typeface="Arial" pitchFamily="34" charset="0"/>
            </a:endParaRPr>
          </a:p>
        </p:txBody>
      </p:sp>
      <p:pic>
        <p:nvPicPr>
          <p:cNvPr id="10" name="Picture 1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4487" r="6350" b="3199"/>
          <a:stretch/>
        </p:blipFill>
        <p:spPr bwMode="auto">
          <a:xfrm>
            <a:off x="175421" y="1692604"/>
            <a:ext cx="3244672" cy="2618139"/>
          </a:xfrm>
          <a:prstGeom prst="rect">
            <a:avLst/>
          </a:prstGeom>
          <a:solidFill>
            <a:srgbClr val="DDDDDD"/>
          </a:solidFill>
          <a:ln>
            <a:noFill/>
          </a:ln>
          <a:effectLst/>
          <a:extLst/>
        </p:spPr>
      </p:pic>
      <p:sp>
        <p:nvSpPr>
          <p:cNvPr id="11" name="内容占位符 2"/>
          <p:cNvSpPr txBox="1">
            <a:spLocks/>
          </p:cNvSpPr>
          <p:nvPr/>
        </p:nvSpPr>
        <p:spPr>
          <a:xfrm>
            <a:off x="4114800" y="997657"/>
            <a:ext cx="4878112" cy="567680"/>
          </a:xfrm>
          <a:prstGeom prst="rect">
            <a:avLst/>
          </a:prstGeom>
        </p:spPr>
        <p:txBody>
          <a:bodyPr>
            <a:noAutofit/>
          </a:bodyPr>
          <a:lstStyle>
            <a:lvl1pPr marL="449263" indent="-449263" algn="l" rtl="0" eaLnBrk="0" fontAlgn="base" hangingPunct="0">
              <a:lnSpc>
                <a:spcPct val="110000"/>
              </a:lnSpc>
              <a:spcBef>
                <a:spcPct val="20000"/>
              </a:spcBef>
              <a:spcAft>
                <a:spcPct val="0"/>
              </a:spcAft>
              <a:buSzPct val="120000"/>
              <a:buBlip>
                <a:blip r:embed="rId5"/>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buNone/>
            </a:pPr>
            <a:r>
              <a:rPr lang="en-US" altLang="zh-CN" sz="2400" b="1" dirty="0" smtClean="0">
                <a:latin typeface="+mj-lt"/>
                <a:cs typeface="Arial" pitchFamily="34" charset="0"/>
              </a:rPr>
              <a:t>Sequential Quadratic Programming:</a:t>
            </a:r>
            <a:endParaRPr lang="zh-CN" altLang="en-US" sz="2400" b="1" dirty="0">
              <a:latin typeface="+mj-lt"/>
              <a:cs typeface="Arial" pitchFamily="34" charset="0"/>
            </a:endParaRPr>
          </a:p>
        </p:txBody>
      </p:sp>
      <p:sp>
        <p:nvSpPr>
          <p:cNvPr id="12" name="Rounded Rectangle 8"/>
          <p:cNvSpPr/>
          <p:nvPr/>
        </p:nvSpPr>
        <p:spPr bwMode="auto">
          <a:xfrm>
            <a:off x="127920" y="1281497"/>
            <a:ext cx="3338611" cy="3119959"/>
          </a:xfrm>
          <a:prstGeom prst="roundRect">
            <a:avLst>
              <a:gd name="adj" fmla="val 4703"/>
            </a:avLst>
          </a:prstGeom>
          <a:noFill/>
          <a:ln w="28575" cap="flat" cmpd="sng" algn="ctr">
            <a:solidFill>
              <a:schemeClr val="tx1"/>
            </a:solidFill>
            <a:prstDash val="sysDash"/>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endParaRPr lang="zh-CN" altLang="en-US" sz="2400">
              <a:ea typeface="黑体" pitchFamily="2" charset="-122"/>
            </a:endParaRPr>
          </a:p>
        </p:txBody>
      </p:sp>
      <p:sp>
        <p:nvSpPr>
          <p:cNvPr id="13" name="Rounded Rectangle 22"/>
          <p:cNvSpPr/>
          <p:nvPr/>
        </p:nvSpPr>
        <p:spPr bwMode="auto">
          <a:xfrm>
            <a:off x="127920" y="4724400"/>
            <a:ext cx="3338611" cy="1405720"/>
          </a:xfrm>
          <a:prstGeom prst="roundRect">
            <a:avLst>
              <a:gd name="adj" fmla="val 8434"/>
            </a:avLst>
          </a:prstGeom>
          <a:noFill/>
          <a:ln w="28575" cap="flat" cmpd="sng" algn="ctr">
            <a:solidFill>
              <a:schemeClr val="tx1"/>
            </a:solidFill>
            <a:prstDash val="sysDash"/>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endParaRPr lang="zh-CN" altLang="en-US" sz="2400">
              <a:ea typeface="黑体" pitchFamily="2" charset="-122"/>
            </a:endParaRPr>
          </a:p>
        </p:txBody>
      </p:sp>
      <p:sp>
        <p:nvSpPr>
          <p:cNvPr id="14" name="Right Brace 2"/>
          <p:cNvSpPr/>
          <p:nvPr/>
        </p:nvSpPr>
        <p:spPr bwMode="auto">
          <a:xfrm>
            <a:off x="3499416" y="2673328"/>
            <a:ext cx="521213" cy="2808000"/>
          </a:xfrm>
          <a:prstGeom prst="rightBrace">
            <a:avLst>
              <a:gd name="adj1" fmla="val 29065"/>
              <a:gd name="adj2" fmla="val 50000"/>
            </a:avLst>
          </a:prstGeom>
          <a:noFill/>
          <a:ln w="50800" cap="rnd" cmpd="sng" algn="ctr">
            <a:solidFill>
              <a:srgbClr val="7F7F7F"/>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algn="ctr"/>
            <a:endParaRPr lang="zh-CN" altLang="en-US" sz="2400">
              <a:ea typeface="黑体" pitchFamily="2" charset="-122"/>
            </a:endParaRPr>
          </a:p>
        </p:txBody>
      </p:sp>
      <p:cxnSp>
        <p:nvCxnSpPr>
          <p:cNvPr id="15" name="直接箭头连接符 9"/>
          <p:cNvCxnSpPr/>
          <p:nvPr/>
        </p:nvCxnSpPr>
        <p:spPr>
          <a:xfrm>
            <a:off x="6101749" y="1761751"/>
            <a:ext cx="0" cy="2147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3"/>
          <p:cNvSpPr/>
          <p:nvPr/>
        </p:nvSpPr>
        <p:spPr>
          <a:xfrm>
            <a:off x="4549396" y="1976454"/>
            <a:ext cx="3104707" cy="48397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600" dirty="0">
                <a:solidFill>
                  <a:schemeClr val="tx1"/>
                </a:solidFill>
                <a:latin typeface="Times New Roman" pitchFamily="18" charset="0"/>
                <a:ea typeface="宋体" charset="-122"/>
                <a:cs typeface="Times New Roman" pitchFamily="18" charset="0"/>
              </a:rPr>
              <a:t>Initialization: iteration number </a:t>
            </a:r>
            <a:r>
              <a:rPr lang="en-US" altLang="zh-CN" sz="1600" i="1" dirty="0">
                <a:solidFill>
                  <a:schemeClr val="tx1"/>
                </a:solidFill>
                <a:latin typeface="Times New Roman" pitchFamily="18" charset="0"/>
                <a:ea typeface="宋体" charset="-122"/>
                <a:cs typeface="Times New Roman" pitchFamily="18" charset="0"/>
              </a:rPr>
              <a:t>k</a:t>
            </a:r>
            <a:r>
              <a:rPr lang="en-US" altLang="zh-CN" sz="1600" dirty="0">
                <a:solidFill>
                  <a:schemeClr val="tx1"/>
                </a:solidFill>
                <a:latin typeface="Times New Roman" pitchFamily="18" charset="0"/>
                <a:ea typeface="宋体" charset="-122"/>
                <a:cs typeface="Times New Roman" pitchFamily="18" charset="0"/>
              </a:rPr>
              <a:t>=0, convergence tolerance </a:t>
            </a:r>
            <a:r>
              <a:rPr lang="el-GR" altLang="zh-CN" sz="1600" i="1" dirty="0">
                <a:solidFill>
                  <a:schemeClr val="tx1"/>
                </a:solidFill>
                <a:latin typeface="Times New Roman" pitchFamily="18" charset="0"/>
                <a:ea typeface="宋体" charset="-122"/>
                <a:cs typeface="Times New Roman" pitchFamily="18" charset="0"/>
              </a:rPr>
              <a:t>ε</a:t>
            </a:r>
            <a:r>
              <a:rPr lang="en-US" altLang="zh-CN" sz="1600" dirty="0">
                <a:solidFill>
                  <a:schemeClr val="tx1"/>
                </a:solidFill>
                <a:latin typeface="Times New Roman" pitchFamily="18" charset="0"/>
                <a:ea typeface="宋体" charset="-122"/>
                <a:cs typeface="Times New Roman" pitchFamily="18" charset="0"/>
              </a:rPr>
              <a:t>,</a:t>
            </a:r>
            <a:r>
              <a:rPr lang="en-US" altLang="zh-CN" sz="1600" b="1" dirty="0">
                <a:solidFill>
                  <a:schemeClr val="tx1"/>
                </a:solidFill>
                <a:latin typeface="Times New Roman" pitchFamily="18" charset="0"/>
                <a:ea typeface="宋体" charset="-122"/>
                <a:cs typeface="Times New Roman" pitchFamily="18" charset="0"/>
              </a:rPr>
              <a:t> </a:t>
            </a:r>
            <a:r>
              <a:rPr lang="en-US" altLang="zh-CN" sz="1600" dirty="0">
                <a:solidFill>
                  <a:schemeClr val="tx1"/>
                </a:solidFill>
                <a:latin typeface="Times New Roman" pitchFamily="18" charset="0"/>
                <a:ea typeface="宋体" charset="-122"/>
                <a:cs typeface="Times New Roman" pitchFamily="18" charset="0"/>
              </a:rPr>
              <a:t>and</a:t>
            </a:r>
            <a:r>
              <a:rPr lang="en-US" altLang="zh-CN" sz="1600" b="1" dirty="0">
                <a:solidFill>
                  <a:schemeClr val="tx1"/>
                </a:solidFill>
                <a:latin typeface="Times New Roman" pitchFamily="18" charset="0"/>
                <a:ea typeface="宋体" charset="-122"/>
                <a:cs typeface="Times New Roman" pitchFamily="18" charset="0"/>
              </a:rPr>
              <a:t> </a:t>
            </a:r>
            <a:r>
              <a:rPr lang="en-US" altLang="zh-CN" sz="1600" b="1" i="1" dirty="0">
                <a:solidFill>
                  <a:schemeClr val="tx1"/>
                </a:solidFill>
                <a:latin typeface="Times New Roman" pitchFamily="18" charset="0"/>
                <a:ea typeface="宋体" charset="-122"/>
                <a:cs typeface="Times New Roman" pitchFamily="18" charset="0"/>
              </a:rPr>
              <a:t>x</a:t>
            </a:r>
            <a:r>
              <a:rPr lang="en-US" altLang="zh-CN" sz="1600" baseline="-25000" dirty="0">
                <a:solidFill>
                  <a:schemeClr val="tx1"/>
                </a:solidFill>
                <a:latin typeface="Times New Roman" pitchFamily="18" charset="0"/>
                <a:ea typeface="宋体" charset="-122"/>
                <a:cs typeface="Times New Roman" pitchFamily="18" charset="0"/>
              </a:rPr>
              <a:t>0</a:t>
            </a:r>
            <a:endParaRPr lang="zh-CN" altLang="en-US" sz="1600" baseline="-25000" dirty="0">
              <a:solidFill>
                <a:schemeClr val="tx1"/>
              </a:solidFill>
              <a:latin typeface="Times New Roman" pitchFamily="18" charset="0"/>
              <a:ea typeface="宋体" charset="-122"/>
              <a:cs typeface="Times New Roman" pitchFamily="18" charset="0"/>
            </a:endParaRPr>
          </a:p>
        </p:txBody>
      </p:sp>
      <p:cxnSp>
        <p:nvCxnSpPr>
          <p:cNvPr id="17" name="直接箭头连接符 25"/>
          <p:cNvCxnSpPr/>
          <p:nvPr/>
        </p:nvCxnSpPr>
        <p:spPr>
          <a:xfrm>
            <a:off x="6114165" y="4231427"/>
            <a:ext cx="0" cy="2147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26"/>
          <p:cNvSpPr/>
          <p:nvPr/>
        </p:nvSpPr>
        <p:spPr>
          <a:xfrm>
            <a:off x="5546570" y="4446130"/>
            <a:ext cx="1110359" cy="27875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a:solidFill>
                  <a:schemeClr val="tx1"/>
                </a:solidFill>
                <a:latin typeface="Times New Roman" pitchFamily="18" charset="0"/>
                <a:ea typeface="宋体" pitchFamily="2" charset="-122"/>
                <a:cs typeface="Times New Roman" pitchFamily="18" charset="0"/>
              </a:rPr>
              <a:t>Solve for </a:t>
            </a:r>
            <a:r>
              <a:rPr lang="en-US" altLang="zh-CN" sz="1400" b="1" i="1">
                <a:solidFill>
                  <a:schemeClr val="tx1"/>
                </a:solidFill>
                <a:latin typeface="Times New Roman" pitchFamily="18" charset="0"/>
                <a:ea typeface="宋体" pitchFamily="2" charset="-122"/>
                <a:cs typeface="Times New Roman" pitchFamily="18" charset="0"/>
              </a:rPr>
              <a:t>d</a:t>
            </a:r>
            <a:r>
              <a:rPr lang="en-US" altLang="zh-CN" sz="1400" baseline="30000">
                <a:solidFill>
                  <a:schemeClr val="tx1"/>
                </a:solidFill>
                <a:latin typeface="Times New Roman" pitchFamily="18" charset="0"/>
                <a:ea typeface="宋体" pitchFamily="2" charset="-122"/>
                <a:cs typeface="Times New Roman" pitchFamily="18" charset="0"/>
              </a:rPr>
              <a:t>(</a:t>
            </a:r>
            <a:r>
              <a:rPr lang="en-US" altLang="zh-CN" sz="1400" i="1" baseline="30000">
                <a:solidFill>
                  <a:schemeClr val="tx1"/>
                </a:solidFill>
                <a:latin typeface="Times New Roman" pitchFamily="18" charset="0"/>
                <a:ea typeface="宋体" pitchFamily="2" charset="-122"/>
                <a:cs typeface="Times New Roman" pitchFamily="18" charset="0"/>
              </a:rPr>
              <a:t>k</a:t>
            </a:r>
            <a:r>
              <a:rPr lang="en-US" altLang="zh-CN" sz="1400" baseline="30000">
                <a:solidFill>
                  <a:schemeClr val="tx1"/>
                </a:solidFill>
                <a:latin typeface="Times New Roman" pitchFamily="18" charset="0"/>
                <a:ea typeface="宋体" pitchFamily="2" charset="-122"/>
                <a:cs typeface="Times New Roman" pitchFamily="18" charset="0"/>
              </a:rPr>
              <a:t>)</a:t>
            </a:r>
            <a:endParaRPr lang="zh-CN" altLang="en-US" sz="1400" baseline="30000">
              <a:solidFill>
                <a:schemeClr val="tx1"/>
              </a:solidFill>
              <a:latin typeface="Times New Roman" pitchFamily="18" charset="0"/>
              <a:ea typeface="宋体" pitchFamily="2" charset="-122"/>
              <a:cs typeface="Times New Roman" pitchFamily="18" charset="0"/>
            </a:endParaRPr>
          </a:p>
        </p:txBody>
      </p:sp>
      <p:cxnSp>
        <p:nvCxnSpPr>
          <p:cNvPr id="19" name="直接箭头连接符 27"/>
          <p:cNvCxnSpPr/>
          <p:nvPr/>
        </p:nvCxnSpPr>
        <p:spPr>
          <a:xfrm>
            <a:off x="6101749" y="4724887"/>
            <a:ext cx="0" cy="2158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菱形 28"/>
          <p:cNvSpPr/>
          <p:nvPr/>
        </p:nvSpPr>
        <p:spPr>
          <a:xfrm>
            <a:off x="5587306" y="4941963"/>
            <a:ext cx="1052639" cy="472109"/>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itchFamily="18" charset="0"/>
              <a:ea typeface="宋体" pitchFamily="2" charset="-122"/>
              <a:cs typeface="Times New Roman" pitchFamily="18" charset="0"/>
            </a:endParaRPr>
          </a:p>
        </p:txBody>
      </p:sp>
      <p:graphicFrame>
        <p:nvGraphicFramePr>
          <p:cNvPr id="21" name="对象 29"/>
          <p:cNvGraphicFramePr>
            <a:graphicFrameLocks noChangeAspect="1"/>
          </p:cNvGraphicFramePr>
          <p:nvPr>
            <p:extLst>
              <p:ext uri="{D42A27DB-BD31-4B8C-83A1-F6EECF244321}">
                <p14:modId xmlns:p14="http://schemas.microsoft.com/office/powerpoint/2010/main" val="406479738"/>
              </p:ext>
            </p:extLst>
          </p:nvPr>
        </p:nvGraphicFramePr>
        <p:xfrm>
          <a:off x="5873408" y="5033300"/>
          <a:ext cx="639141" cy="333324"/>
        </p:xfrm>
        <a:graphic>
          <a:graphicData uri="http://schemas.openxmlformats.org/presentationml/2006/ole">
            <mc:AlternateContent xmlns:mc="http://schemas.openxmlformats.org/markup-compatibility/2006">
              <mc:Choice xmlns:v="urn:schemas-microsoft-com:vml" Requires="v">
                <p:oleObj spid="_x0000_s47623" name="公式" r:id="rId9" imgW="583947" imgH="279279" progId="Equation.3">
                  <p:embed/>
                </p:oleObj>
              </mc:Choice>
              <mc:Fallback>
                <p:oleObj name="公式" r:id="rId9" imgW="583947" imgH="27927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73408" y="5033300"/>
                        <a:ext cx="639141" cy="33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2" name="直接箭头连接符 30"/>
          <p:cNvCxnSpPr/>
          <p:nvPr/>
        </p:nvCxnSpPr>
        <p:spPr>
          <a:xfrm>
            <a:off x="6101749" y="5414072"/>
            <a:ext cx="0" cy="2158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18"/>
          <p:cNvSpPr txBox="1">
            <a:spLocks noChangeArrowheads="1"/>
          </p:cNvSpPr>
          <p:nvPr/>
        </p:nvSpPr>
        <p:spPr bwMode="auto">
          <a:xfrm>
            <a:off x="6059580" y="5338283"/>
            <a:ext cx="233200" cy="338554"/>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zh-CN" sz="1600" dirty="0">
                <a:solidFill>
                  <a:srgbClr val="000000"/>
                </a:solidFill>
                <a:ea typeface="宋体" charset="-122"/>
              </a:rPr>
              <a:t>Y</a:t>
            </a:r>
            <a:endParaRPr lang="zh-CN" altLang="en-US" sz="1600" dirty="0">
              <a:solidFill>
                <a:srgbClr val="000000"/>
              </a:solidFill>
              <a:ea typeface="宋体" charset="-122"/>
            </a:endParaRPr>
          </a:p>
        </p:txBody>
      </p:sp>
      <p:sp>
        <p:nvSpPr>
          <p:cNvPr id="24" name="矩形 32"/>
          <p:cNvSpPr/>
          <p:nvPr/>
        </p:nvSpPr>
        <p:spPr>
          <a:xfrm>
            <a:off x="5468575" y="5629961"/>
            <a:ext cx="1266348" cy="2846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i="1" dirty="0">
                <a:solidFill>
                  <a:schemeClr val="tx1"/>
                </a:solidFill>
                <a:latin typeface="Times New Roman" pitchFamily="18" charset="0"/>
                <a:ea typeface="宋体" pitchFamily="2" charset="-122"/>
                <a:cs typeface="Times New Roman" pitchFamily="18" charset="0"/>
              </a:rPr>
              <a:t>x</a:t>
            </a:r>
            <a:r>
              <a:rPr lang="en-US" altLang="zh-CN" sz="1400" baseline="30000" dirty="0">
                <a:solidFill>
                  <a:schemeClr val="tx1"/>
                </a:solidFill>
                <a:latin typeface="Times New Roman" pitchFamily="18" charset="0"/>
                <a:ea typeface="宋体" pitchFamily="2" charset="-122"/>
                <a:cs typeface="Times New Roman" pitchFamily="18" charset="0"/>
              </a:rPr>
              <a:t>(</a:t>
            </a:r>
            <a:r>
              <a:rPr lang="en-US" altLang="zh-CN" sz="1400" i="1" baseline="30000" dirty="0">
                <a:solidFill>
                  <a:schemeClr val="tx1"/>
                </a:solidFill>
                <a:latin typeface="Times New Roman" pitchFamily="18" charset="0"/>
                <a:ea typeface="宋体" pitchFamily="2" charset="-122"/>
                <a:cs typeface="Times New Roman" pitchFamily="18" charset="0"/>
              </a:rPr>
              <a:t>k</a:t>
            </a:r>
            <a:r>
              <a:rPr lang="en-US" altLang="zh-CN" sz="1400" baseline="30000" dirty="0">
                <a:solidFill>
                  <a:schemeClr val="tx1"/>
                </a:solidFill>
                <a:latin typeface="Times New Roman" pitchFamily="18" charset="0"/>
                <a:ea typeface="宋体" pitchFamily="2" charset="-122"/>
                <a:cs typeface="Times New Roman" pitchFamily="18" charset="0"/>
              </a:rPr>
              <a:t>)</a:t>
            </a:r>
            <a:r>
              <a:rPr lang="en-US" altLang="zh-CN" sz="1400" dirty="0">
                <a:solidFill>
                  <a:schemeClr val="tx1"/>
                </a:solidFill>
                <a:latin typeface="Times New Roman" pitchFamily="18" charset="0"/>
                <a:ea typeface="宋体" pitchFamily="2" charset="-122"/>
                <a:cs typeface="Times New Roman" pitchFamily="18" charset="0"/>
              </a:rPr>
              <a:t> is solution</a:t>
            </a:r>
            <a:r>
              <a:rPr lang="en-US" altLang="zh-CN" sz="1400" baseline="30000" dirty="0">
                <a:solidFill>
                  <a:schemeClr val="tx1"/>
                </a:solidFill>
                <a:latin typeface="Times New Roman" pitchFamily="18" charset="0"/>
                <a:ea typeface="宋体" pitchFamily="2" charset="-122"/>
                <a:cs typeface="Times New Roman" pitchFamily="18" charset="0"/>
              </a:rPr>
              <a:t> </a:t>
            </a:r>
            <a:endParaRPr lang="zh-CN" altLang="en-US" sz="1400" baseline="30000" dirty="0">
              <a:solidFill>
                <a:schemeClr val="tx1"/>
              </a:solidFill>
              <a:latin typeface="Times New Roman" pitchFamily="18" charset="0"/>
              <a:ea typeface="宋体" pitchFamily="2" charset="-122"/>
              <a:cs typeface="Times New Roman" pitchFamily="18" charset="0"/>
            </a:endParaRPr>
          </a:p>
        </p:txBody>
      </p:sp>
      <p:cxnSp>
        <p:nvCxnSpPr>
          <p:cNvPr id="25" name="直接箭头连接符 33"/>
          <p:cNvCxnSpPr/>
          <p:nvPr/>
        </p:nvCxnSpPr>
        <p:spPr>
          <a:xfrm>
            <a:off x="6101749" y="5926512"/>
            <a:ext cx="0" cy="2158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连接符 35"/>
          <p:cNvCxnSpPr/>
          <p:nvPr/>
        </p:nvCxnSpPr>
        <p:spPr>
          <a:xfrm flipV="1">
            <a:off x="6639945" y="5178017"/>
            <a:ext cx="18202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2"/>
          <p:cNvSpPr txBox="1">
            <a:spLocks noChangeArrowheads="1"/>
          </p:cNvSpPr>
          <p:nvPr/>
        </p:nvSpPr>
        <p:spPr bwMode="auto">
          <a:xfrm>
            <a:off x="6665098" y="4874349"/>
            <a:ext cx="221324" cy="338554"/>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zh-CN" sz="1600" dirty="0">
                <a:solidFill>
                  <a:srgbClr val="000000"/>
                </a:solidFill>
                <a:ea typeface="宋体" charset="-122"/>
              </a:rPr>
              <a:t>N</a:t>
            </a:r>
            <a:endParaRPr lang="zh-CN" altLang="en-US" sz="1600" dirty="0">
              <a:solidFill>
                <a:srgbClr val="000000"/>
              </a:solidFill>
              <a:ea typeface="宋体" charset="-122"/>
            </a:endParaRPr>
          </a:p>
        </p:txBody>
      </p:sp>
      <p:cxnSp>
        <p:nvCxnSpPr>
          <p:cNvPr id="28" name="直接连接符 39"/>
          <p:cNvCxnSpPr/>
          <p:nvPr/>
        </p:nvCxnSpPr>
        <p:spPr>
          <a:xfrm flipV="1">
            <a:off x="8460201" y="4874349"/>
            <a:ext cx="0" cy="303668"/>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41"/>
          <p:cNvSpPr/>
          <p:nvPr/>
        </p:nvSpPr>
        <p:spPr>
          <a:xfrm>
            <a:off x="7825378" y="4376143"/>
            <a:ext cx="1243734" cy="51955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solidFill>
                <a:latin typeface="Times New Roman" pitchFamily="18" charset="0"/>
                <a:ea typeface="宋体" pitchFamily="2" charset="-122"/>
                <a:cs typeface="Times New Roman" pitchFamily="18" charset="0"/>
              </a:rPr>
              <a:t>Update </a:t>
            </a:r>
            <a:r>
              <a:rPr lang="en-US" altLang="zh-CN" sz="1400" i="1" dirty="0">
                <a:solidFill>
                  <a:schemeClr val="tx1"/>
                </a:solidFill>
                <a:latin typeface="Times New Roman" pitchFamily="18" charset="0"/>
                <a:ea typeface="宋体" pitchFamily="2" charset="-122"/>
                <a:cs typeface="Times New Roman" pitchFamily="18" charset="0"/>
              </a:rPr>
              <a:t>k</a:t>
            </a:r>
            <a:r>
              <a:rPr lang="en-US" altLang="zh-CN" sz="1400" dirty="0">
                <a:solidFill>
                  <a:schemeClr val="tx1"/>
                </a:solidFill>
                <a:latin typeface="Times New Roman" pitchFamily="18" charset="0"/>
                <a:ea typeface="宋体" pitchFamily="2" charset="-122"/>
                <a:cs typeface="Times New Roman" pitchFamily="18" charset="0"/>
              </a:rPr>
              <a:t>=</a:t>
            </a:r>
            <a:r>
              <a:rPr lang="en-US" altLang="zh-CN" sz="1400" i="1" dirty="0">
                <a:solidFill>
                  <a:schemeClr val="tx1"/>
                </a:solidFill>
                <a:latin typeface="Times New Roman" pitchFamily="18" charset="0"/>
                <a:ea typeface="宋体" pitchFamily="2" charset="-122"/>
                <a:cs typeface="Times New Roman" pitchFamily="18" charset="0"/>
              </a:rPr>
              <a:t>k</a:t>
            </a:r>
            <a:r>
              <a:rPr lang="en-US" altLang="zh-CN" sz="1400" dirty="0">
                <a:solidFill>
                  <a:schemeClr val="tx1"/>
                </a:solidFill>
                <a:latin typeface="Times New Roman" pitchFamily="18" charset="0"/>
                <a:ea typeface="宋体" pitchFamily="2" charset="-122"/>
                <a:cs typeface="Times New Roman" pitchFamily="18" charset="0"/>
              </a:rPr>
              <a:t>+1,</a:t>
            </a:r>
          </a:p>
          <a:p>
            <a:pPr algn="ctr">
              <a:defRPr/>
            </a:pPr>
            <a:r>
              <a:rPr lang="en-US" altLang="zh-CN" sz="1400" b="1" i="1" dirty="0">
                <a:solidFill>
                  <a:schemeClr val="tx1"/>
                </a:solidFill>
                <a:latin typeface="Times New Roman" pitchFamily="18" charset="0"/>
                <a:ea typeface="宋体" pitchFamily="2" charset="-122"/>
                <a:cs typeface="Times New Roman" pitchFamily="18" charset="0"/>
              </a:rPr>
              <a:t>x</a:t>
            </a:r>
            <a:r>
              <a:rPr lang="en-US" altLang="zh-CN" sz="1400" baseline="30000" dirty="0">
                <a:solidFill>
                  <a:schemeClr val="tx1"/>
                </a:solidFill>
                <a:latin typeface="Times New Roman" pitchFamily="18" charset="0"/>
                <a:ea typeface="宋体" pitchFamily="2" charset="-122"/>
                <a:cs typeface="Times New Roman" pitchFamily="18" charset="0"/>
              </a:rPr>
              <a:t>(</a:t>
            </a:r>
            <a:r>
              <a:rPr lang="en-US" altLang="zh-CN" sz="1400" i="1" baseline="30000" dirty="0">
                <a:solidFill>
                  <a:schemeClr val="tx1"/>
                </a:solidFill>
                <a:latin typeface="Times New Roman" pitchFamily="18" charset="0"/>
                <a:ea typeface="宋体" pitchFamily="2" charset="-122"/>
                <a:cs typeface="Times New Roman" pitchFamily="18" charset="0"/>
              </a:rPr>
              <a:t>k+</a:t>
            </a:r>
            <a:r>
              <a:rPr lang="en-US" altLang="zh-CN" sz="1400" baseline="30000" dirty="0">
                <a:solidFill>
                  <a:schemeClr val="tx1"/>
                </a:solidFill>
                <a:latin typeface="Times New Roman" pitchFamily="18" charset="0"/>
                <a:ea typeface="宋体" pitchFamily="2" charset="-122"/>
                <a:cs typeface="Times New Roman" pitchFamily="18" charset="0"/>
              </a:rPr>
              <a:t>1)</a:t>
            </a:r>
            <a:r>
              <a:rPr lang="en-US" altLang="zh-CN" sz="1400" dirty="0">
                <a:solidFill>
                  <a:schemeClr val="tx1"/>
                </a:solidFill>
                <a:latin typeface="Times New Roman" pitchFamily="18" charset="0"/>
                <a:ea typeface="宋体" pitchFamily="2" charset="-122"/>
                <a:cs typeface="Times New Roman" pitchFamily="18" charset="0"/>
              </a:rPr>
              <a:t>=</a:t>
            </a:r>
            <a:r>
              <a:rPr lang="en-US" altLang="zh-CN" sz="1400" b="1" i="1" dirty="0">
                <a:solidFill>
                  <a:schemeClr val="tx1"/>
                </a:solidFill>
                <a:latin typeface="Times New Roman" pitchFamily="18" charset="0"/>
                <a:ea typeface="宋体" pitchFamily="2" charset="-122"/>
                <a:cs typeface="Times New Roman" pitchFamily="18" charset="0"/>
              </a:rPr>
              <a:t>x</a:t>
            </a:r>
            <a:r>
              <a:rPr lang="en-US" altLang="zh-CN" sz="1400" baseline="30000" dirty="0">
                <a:solidFill>
                  <a:schemeClr val="tx1"/>
                </a:solidFill>
                <a:latin typeface="Times New Roman" pitchFamily="18" charset="0"/>
                <a:ea typeface="宋体" pitchFamily="2" charset="-122"/>
                <a:cs typeface="Times New Roman" pitchFamily="18" charset="0"/>
              </a:rPr>
              <a:t>(</a:t>
            </a:r>
            <a:r>
              <a:rPr lang="en-US" altLang="zh-CN" sz="1400" i="1" baseline="30000" dirty="0">
                <a:solidFill>
                  <a:schemeClr val="tx1"/>
                </a:solidFill>
                <a:latin typeface="Times New Roman" pitchFamily="18" charset="0"/>
                <a:ea typeface="宋体" pitchFamily="2" charset="-122"/>
                <a:cs typeface="Times New Roman" pitchFamily="18" charset="0"/>
              </a:rPr>
              <a:t>k</a:t>
            </a:r>
            <a:r>
              <a:rPr lang="en-US" altLang="zh-CN" sz="1400" baseline="30000" dirty="0">
                <a:solidFill>
                  <a:schemeClr val="tx1"/>
                </a:solidFill>
                <a:latin typeface="Times New Roman" pitchFamily="18" charset="0"/>
                <a:ea typeface="宋体" pitchFamily="2" charset="-122"/>
                <a:cs typeface="Times New Roman" pitchFamily="18" charset="0"/>
              </a:rPr>
              <a:t>)</a:t>
            </a:r>
            <a:r>
              <a:rPr lang="en-US" altLang="zh-CN" sz="1400" b="1" i="1" dirty="0">
                <a:solidFill>
                  <a:schemeClr val="tx1"/>
                </a:solidFill>
                <a:latin typeface="Times New Roman" pitchFamily="18" charset="0"/>
                <a:ea typeface="宋体" pitchFamily="2" charset="-122"/>
                <a:cs typeface="Times New Roman" pitchFamily="18" charset="0"/>
              </a:rPr>
              <a:t> +d</a:t>
            </a:r>
            <a:r>
              <a:rPr lang="en-US" altLang="zh-CN" sz="1400" baseline="30000" dirty="0">
                <a:solidFill>
                  <a:schemeClr val="tx1"/>
                </a:solidFill>
                <a:latin typeface="Times New Roman" pitchFamily="18" charset="0"/>
                <a:ea typeface="宋体" pitchFamily="2" charset="-122"/>
                <a:cs typeface="Times New Roman" pitchFamily="18" charset="0"/>
              </a:rPr>
              <a:t>(</a:t>
            </a:r>
            <a:r>
              <a:rPr lang="en-US" altLang="zh-CN" sz="1400" i="1" baseline="30000" dirty="0">
                <a:solidFill>
                  <a:schemeClr val="tx1"/>
                </a:solidFill>
                <a:latin typeface="Times New Roman" pitchFamily="18" charset="0"/>
                <a:ea typeface="宋体" pitchFamily="2" charset="-122"/>
                <a:cs typeface="Times New Roman" pitchFamily="18" charset="0"/>
              </a:rPr>
              <a:t>k</a:t>
            </a:r>
            <a:r>
              <a:rPr lang="en-US" altLang="zh-CN" sz="1400" baseline="30000" dirty="0">
                <a:solidFill>
                  <a:schemeClr val="tx1"/>
                </a:solidFill>
                <a:latin typeface="Times New Roman" pitchFamily="18" charset="0"/>
                <a:ea typeface="宋体" pitchFamily="2" charset="-122"/>
                <a:cs typeface="Times New Roman" pitchFamily="18" charset="0"/>
              </a:rPr>
              <a:t>)</a:t>
            </a:r>
            <a:endParaRPr lang="zh-CN" altLang="en-US" sz="1400" baseline="30000" dirty="0">
              <a:solidFill>
                <a:schemeClr val="tx1"/>
              </a:solidFill>
              <a:latin typeface="Times New Roman" pitchFamily="18" charset="0"/>
              <a:ea typeface="宋体" pitchFamily="2" charset="-122"/>
              <a:cs typeface="Times New Roman" pitchFamily="18" charset="0"/>
            </a:endParaRPr>
          </a:p>
        </p:txBody>
      </p:sp>
      <p:cxnSp>
        <p:nvCxnSpPr>
          <p:cNvPr id="30" name="直接连接符 42"/>
          <p:cNvCxnSpPr/>
          <p:nvPr/>
        </p:nvCxnSpPr>
        <p:spPr>
          <a:xfrm>
            <a:off x="8447245" y="2598025"/>
            <a:ext cx="0" cy="17781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46"/>
          <p:cNvCxnSpPr/>
          <p:nvPr/>
        </p:nvCxnSpPr>
        <p:spPr>
          <a:xfrm flipH="1" flipV="1">
            <a:off x="6102289" y="2595652"/>
            <a:ext cx="2344956" cy="2373"/>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2" name="对象 1"/>
          <p:cNvGraphicFramePr>
            <a:graphicFrameLocks noChangeAspect="1"/>
          </p:cNvGraphicFramePr>
          <p:nvPr>
            <p:extLst>
              <p:ext uri="{D42A27DB-BD31-4B8C-83A1-F6EECF244321}">
                <p14:modId xmlns:p14="http://schemas.microsoft.com/office/powerpoint/2010/main" val="1921896054"/>
              </p:ext>
            </p:extLst>
          </p:nvPr>
        </p:nvGraphicFramePr>
        <p:xfrm>
          <a:off x="6971392" y="3962159"/>
          <a:ext cx="164104" cy="94896"/>
        </p:xfrm>
        <a:graphic>
          <a:graphicData uri="http://schemas.openxmlformats.org/presentationml/2006/ole">
            <mc:AlternateContent xmlns:mc="http://schemas.openxmlformats.org/markup-compatibility/2006">
              <mc:Choice xmlns:v="urn:schemas-microsoft-com:vml" Requires="v">
                <p:oleObj spid="_x0000_s47624" name="公式" r:id="rId11" imgW="241091" imgH="126890" progId="Equation.3">
                  <p:embed/>
                </p:oleObj>
              </mc:Choice>
              <mc:Fallback>
                <p:oleObj name="公式" r:id="rId11" imgW="241091" imgH="12689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71392" y="3962159"/>
                        <a:ext cx="164104" cy="94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 name="圆角矩形 11"/>
          <p:cNvSpPr/>
          <p:nvPr/>
        </p:nvSpPr>
        <p:spPr>
          <a:xfrm>
            <a:off x="5723879" y="1425514"/>
            <a:ext cx="755741" cy="345318"/>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latin typeface="Times New Roman" pitchFamily="18" charset="0"/>
                <a:ea typeface="宋体" pitchFamily="2" charset="-122"/>
                <a:cs typeface="Times New Roman" pitchFamily="18" charset="0"/>
              </a:rPr>
              <a:t>Start</a:t>
            </a:r>
            <a:r>
              <a:rPr lang="en-US" altLang="zh-CN" sz="2400" dirty="0">
                <a:solidFill>
                  <a:schemeClr val="tx1"/>
                </a:solidFill>
                <a:latin typeface="Times New Roman" pitchFamily="18" charset="0"/>
                <a:ea typeface="宋体" pitchFamily="2" charset="-122"/>
                <a:cs typeface="Times New Roman" pitchFamily="18" charset="0"/>
              </a:rPr>
              <a:t> </a:t>
            </a:r>
            <a:endParaRPr lang="zh-CN" altLang="en-US" sz="2400" dirty="0">
              <a:solidFill>
                <a:schemeClr val="tx1"/>
              </a:solidFill>
              <a:latin typeface="Times New Roman" pitchFamily="18" charset="0"/>
              <a:ea typeface="宋体" pitchFamily="2" charset="-122"/>
              <a:cs typeface="Times New Roman" pitchFamily="18" charset="0"/>
            </a:endParaRPr>
          </a:p>
        </p:txBody>
      </p:sp>
      <p:sp>
        <p:nvSpPr>
          <p:cNvPr id="34" name="圆角矩形 44"/>
          <p:cNvSpPr/>
          <p:nvPr/>
        </p:nvSpPr>
        <p:spPr>
          <a:xfrm>
            <a:off x="5782449" y="6142401"/>
            <a:ext cx="638601" cy="24198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solidFill>
                <a:latin typeface="Times New Roman" pitchFamily="18" charset="0"/>
                <a:ea typeface="宋体" pitchFamily="2" charset="-122"/>
                <a:cs typeface="Times New Roman" pitchFamily="18" charset="0"/>
              </a:rPr>
              <a:t>Stop </a:t>
            </a:r>
            <a:endParaRPr lang="zh-CN" altLang="en-US" sz="1400" dirty="0">
              <a:solidFill>
                <a:schemeClr val="tx1"/>
              </a:solidFill>
              <a:latin typeface="Times New Roman" pitchFamily="18" charset="0"/>
              <a:ea typeface="宋体" pitchFamily="2" charset="-122"/>
              <a:cs typeface="Times New Roman" pitchFamily="18" charset="0"/>
            </a:endParaRPr>
          </a:p>
        </p:txBody>
      </p:sp>
      <p:graphicFrame>
        <p:nvGraphicFramePr>
          <p:cNvPr id="35" name="Object 37"/>
          <p:cNvGraphicFramePr>
            <a:graphicFrameLocks noChangeAspect="1"/>
          </p:cNvGraphicFramePr>
          <p:nvPr>
            <p:extLst>
              <p:ext uri="{D42A27DB-BD31-4B8C-83A1-F6EECF244321}">
                <p14:modId xmlns:p14="http://schemas.microsoft.com/office/powerpoint/2010/main" val="2179979532"/>
              </p:ext>
            </p:extLst>
          </p:nvPr>
        </p:nvGraphicFramePr>
        <p:xfrm>
          <a:off x="4383088" y="2808288"/>
          <a:ext cx="3475037" cy="1422400"/>
        </p:xfrm>
        <a:graphic>
          <a:graphicData uri="http://schemas.openxmlformats.org/presentationml/2006/ole">
            <mc:AlternateContent xmlns:mc="http://schemas.openxmlformats.org/markup-compatibility/2006">
              <mc:Choice xmlns:v="urn:schemas-microsoft-com:vml" Requires="v">
                <p:oleObj spid="_x0000_s47625" name="公式" r:id="rId13" imgW="3962160" imgH="1600200" progId="Equation.3">
                  <p:embed/>
                </p:oleObj>
              </mc:Choice>
              <mc:Fallback>
                <p:oleObj name="公式" r:id="rId13" imgW="3962160" imgH="1600200" progId="Equation.3">
                  <p:embed/>
                  <p:pic>
                    <p:nvPicPr>
                      <p:cNvPr id="0" name=""/>
                      <p:cNvPicPr>
                        <a:picLocks noChangeAspect="1" noChangeArrowheads="1"/>
                      </p:cNvPicPr>
                      <p:nvPr/>
                    </p:nvPicPr>
                    <p:blipFill>
                      <a:blip r:embed="rId14"/>
                      <a:srcRect/>
                      <a:stretch>
                        <a:fillRect/>
                      </a:stretch>
                    </p:blipFill>
                    <p:spPr bwMode="auto">
                      <a:xfrm>
                        <a:off x="4383088" y="2808288"/>
                        <a:ext cx="3475037"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 name="Rectangle 39"/>
          <p:cNvSpPr/>
          <p:nvPr/>
        </p:nvSpPr>
        <p:spPr>
          <a:xfrm>
            <a:off x="4320900" y="2735624"/>
            <a:ext cx="3561699" cy="149936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itchFamily="18" charset="0"/>
              <a:ea typeface="宋体" pitchFamily="2" charset="-122"/>
              <a:cs typeface="Times New Roman" pitchFamily="18" charset="0"/>
            </a:endParaRPr>
          </a:p>
        </p:txBody>
      </p:sp>
      <p:sp>
        <p:nvSpPr>
          <p:cNvPr id="37" name="Rounded Rectangle 42"/>
          <p:cNvSpPr/>
          <p:nvPr/>
        </p:nvSpPr>
        <p:spPr>
          <a:xfrm>
            <a:off x="6685289" y="2807983"/>
            <a:ext cx="761139" cy="341627"/>
          </a:xfrm>
          <a:prstGeom prst="roundRect">
            <a:avLst/>
          </a:prstGeom>
          <a:noFill/>
          <a:ln w="19050">
            <a:solidFill>
              <a:srgbClr val="008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itchFamily="18" charset="0"/>
              <a:ea typeface="宋体" pitchFamily="2" charset="-122"/>
              <a:cs typeface="Times New Roman" pitchFamily="18" charset="0"/>
            </a:endParaRPr>
          </a:p>
        </p:txBody>
      </p:sp>
      <p:sp>
        <p:nvSpPr>
          <p:cNvPr id="38" name="Rounded Rectangle 43"/>
          <p:cNvSpPr/>
          <p:nvPr/>
        </p:nvSpPr>
        <p:spPr>
          <a:xfrm>
            <a:off x="6229686" y="3149609"/>
            <a:ext cx="1077471" cy="241985"/>
          </a:xfrm>
          <a:prstGeom prst="roundRect">
            <a:avLst/>
          </a:prstGeom>
          <a:noFill/>
          <a:ln w="19050">
            <a:solidFill>
              <a:srgbClr val="008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itchFamily="18" charset="0"/>
              <a:ea typeface="宋体" pitchFamily="2" charset="-122"/>
              <a:cs typeface="Times New Roman" pitchFamily="18" charset="0"/>
            </a:endParaRPr>
          </a:p>
        </p:txBody>
      </p:sp>
      <p:cxnSp>
        <p:nvCxnSpPr>
          <p:cNvPr id="39" name="直接箭头连接符 25"/>
          <p:cNvCxnSpPr>
            <a:stCxn id="16" idx="2"/>
            <a:endCxn id="36" idx="0"/>
          </p:cNvCxnSpPr>
          <p:nvPr/>
        </p:nvCxnSpPr>
        <p:spPr>
          <a:xfrm>
            <a:off x="6101750" y="2460425"/>
            <a:ext cx="0" cy="2751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557571798"/>
      </p:ext>
    </p:extLst>
  </p:cSld>
  <p:clrMapOvr>
    <a:masterClrMapping/>
  </p:clrMapOvr>
  <mc:AlternateContent xmlns:mc="http://schemas.openxmlformats.org/markup-compatibility/2006">
    <mc:Choice xmlns:p14="http://schemas.microsoft.com/office/powerpoint/2010/main" Requires="p14">
      <p:transition spd="slow" p14:dur="2000" advTm="74883"/>
    </mc:Choice>
    <mc:Fallback>
      <p:transition spd="slow" advTm="748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p:bldP spid="11" grpId="0"/>
      <p:bldP spid="12" grpId="0" animBg="1"/>
      <p:bldP spid="13" grpId="0" animBg="1"/>
      <p:bldP spid="14" grpId="0" animBg="1"/>
      <p:bldP spid="16" grpId="0" animBg="1"/>
      <p:bldP spid="18" grpId="0" animBg="1"/>
      <p:bldP spid="20" grpId="0" animBg="1"/>
      <p:bldP spid="23" grpId="0"/>
      <p:bldP spid="24" grpId="0" animBg="1"/>
      <p:bldP spid="27" grpId="0"/>
      <p:bldP spid="29" grpId="0" animBg="1"/>
      <p:bldP spid="33" grpId="0" animBg="1"/>
      <p:bldP spid="34" grpId="0" animBg="1"/>
      <p:bldP spid="36" grpId="0" animBg="1"/>
      <p:bldP spid="37" grpId="0" animBg="1"/>
      <p:bldP spid="3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SQP-RO </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15</a:t>
            </a:fld>
            <a:r>
              <a:rPr lang="en-US" altLang="zh-CN" dirty="0" smtClean="0"/>
              <a:t>/54</a:t>
            </a:r>
            <a:endParaRPr lang="en-US" altLang="zh-CN" dirty="0"/>
          </a:p>
        </p:txBody>
      </p:sp>
      <p:sp>
        <p:nvSpPr>
          <p:cNvPr id="5" name="圆角矩形 4"/>
          <p:cNvSpPr/>
          <p:nvPr/>
        </p:nvSpPr>
        <p:spPr bwMode="auto">
          <a:xfrm>
            <a:off x="5435914" y="4680041"/>
            <a:ext cx="2646099" cy="1674313"/>
          </a:xfrm>
          <a:prstGeom prst="roundRect">
            <a:avLst>
              <a:gd name="adj" fmla="val 0"/>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p:txBody>
      </p:sp>
      <p:sp>
        <p:nvSpPr>
          <p:cNvPr id="6" name="Rounded Rectangle 1"/>
          <p:cNvSpPr/>
          <p:nvPr/>
        </p:nvSpPr>
        <p:spPr bwMode="auto">
          <a:xfrm>
            <a:off x="5405950" y="2590800"/>
            <a:ext cx="2693010" cy="1706016"/>
          </a:xfrm>
          <a:prstGeom prst="roundRect">
            <a:avLst>
              <a:gd name="adj" fmla="val 7618"/>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algn="ctr"/>
            <a:endParaRPr lang="zh-CN" altLang="en-US" sz="2400">
              <a:ea typeface="黑体" pitchFamily="2" charset="-122"/>
            </a:endParaRPr>
          </a:p>
        </p:txBody>
      </p:sp>
      <p:sp>
        <p:nvSpPr>
          <p:cNvPr id="7" name="Content Placeholder 7"/>
          <p:cNvSpPr txBox="1">
            <a:spLocks/>
          </p:cNvSpPr>
          <p:nvPr/>
        </p:nvSpPr>
        <p:spPr>
          <a:xfrm>
            <a:off x="254324" y="1079075"/>
            <a:ext cx="8295910" cy="825925"/>
          </a:xfrm>
          <a:prstGeom prst="rect">
            <a:avLst/>
          </a:prstGeom>
        </p:spPr>
        <p:txBody>
          <a:bodyPr>
            <a:noAutofit/>
          </a:bodyPr>
          <a:lstStyle>
            <a:lvl1pPr marL="449263" indent="-449263" algn="l" rtl="0" eaLnBrk="0" fontAlgn="base" hangingPunct="0">
              <a:lnSpc>
                <a:spcPct val="110000"/>
              </a:lnSpc>
              <a:spcBef>
                <a:spcPct val="20000"/>
              </a:spcBef>
              <a:spcAft>
                <a:spcPct val="0"/>
              </a:spcAft>
              <a:buSzPct val="120000"/>
              <a:buBlip>
                <a:blip r:embed="rId5"/>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a:buFont typeface="Arial" pitchFamily="34" charset="0"/>
              <a:buChar char="•"/>
            </a:pPr>
            <a:r>
              <a:rPr lang="en-US" altLang="zh-CN" sz="2200" b="1" dirty="0" smtClean="0">
                <a:solidFill>
                  <a:srgbClr val="FF0000"/>
                </a:solidFill>
              </a:rPr>
              <a:t>Difficulty arises</a:t>
            </a:r>
            <a:r>
              <a:rPr lang="en-US" altLang="zh-CN" sz="2200" b="1" dirty="0" smtClean="0"/>
              <a:t>: SQP </a:t>
            </a:r>
            <a:r>
              <a:rPr lang="en-US" altLang="zh-CN" sz="2200" b="1" dirty="0" smtClean="0">
                <a:solidFill>
                  <a:srgbClr val="FF0000"/>
                </a:solidFill>
              </a:rPr>
              <a:t>cannot</a:t>
            </a:r>
            <a:r>
              <a:rPr lang="en-US" altLang="zh-CN" sz="2200" b="1" dirty="0" smtClean="0"/>
              <a:t> directly deal with absolute value constraints that are non-differentiable</a:t>
            </a:r>
          </a:p>
        </p:txBody>
      </p:sp>
      <p:sp>
        <p:nvSpPr>
          <p:cNvPr id="8" name="Content Placeholder 7"/>
          <p:cNvSpPr txBox="1">
            <a:spLocks/>
          </p:cNvSpPr>
          <p:nvPr/>
        </p:nvSpPr>
        <p:spPr>
          <a:xfrm>
            <a:off x="254324" y="1823672"/>
            <a:ext cx="8295910" cy="837152"/>
          </a:xfrm>
          <a:prstGeom prst="rect">
            <a:avLst/>
          </a:prstGeom>
        </p:spPr>
        <p:txBody>
          <a:bodyPr wrap="square">
            <a:spAutoFit/>
          </a:bodyPr>
          <a:lstStyle>
            <a:lvl1pPr marL="449263" indent="-449263" algn="l" rtl="0" eaLnBrk="0" fontAlgn="base" hangingPunct="0">
              <a:lnSpc>
                <a:spcPct val="110000"/>
              </a:lnSpc>
              <a:spcBef>
                <a:spcPct val="20000"/>
              </a:spcBef>
              <a:spcAft>
                <a:spcPct val="0"/>
              </a:spcAft>
              <a:buSzPct val="120000"/>
              <a:buBlip>
                <a:blip r:embed="rId5"/>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a:buFont typeface="Arial" pitchFamily="34" charset="0"/>
              <a:buChar char="•"/>
            </a:pPr>
            <a:r>
              <a:rPr lang="en-US" altLang="zh-CN" sz="2200" b="1" dirty="0" smtClean="0">
                <a:solidFill>
                  <a:srgbClr val="00B050"/>
                </a:solidFill>
              </a:rPr>
              <a:t>Solution</a:t>
            </a:r>
            <a:r>
              <a:rPr lang="en-US" altLang="zh-CN" sz="2200" b="1" dirty="0" smtClean="0"/>
              <a:t>: transform the objective and constraint robustness index such that they are differentiable and can be linearized.</a:t>
            </a:r>
          </a:p>
        </p:txBody>
      </p:sp>
      <p:grpSp>
        <p:nvGrpSpPr>
          <p:cNvPr id="9" name="组合 8"/>
          <p:cNvGrpSpPr/>
          <p:nvPr/>
        </p:nvGrpSpPr>
        <p:grpSpPr>
          <a:xfrm>
            <a:off x="745459" y="2887576"/>
            <a:ext cx="3239863" cy="1295968"/>
            <a:chOff x="5364585" y="4292338"/>
            <a:chExt cx="3239863" cy="1295968"/>
          </a:xfrm>
        </p:grpSpPr>
        <p:graphicFrame>
          <p:nvGraphicFramePr>
            <p:cNvPr id="10" name="对象 9"/>
            <p:cNvGraphicFramePr>
              <a:graphicFrameLocks noChangeAspect="1"/>
            </p:cNvGraphicFramePr>
            <p:nvPr>
              <p:extLst>
                <p:ext uri="{D42A27DB-BD31-4B8C-83A1-F6EECF244321}">
                  <p14:modId xmlns:p14="http://schemas.microsoft.com/office/powerpoint/2010/main" val="1686317900"/>
                </p:ext>
              </p:extLst>
            </p:nvPr>
          </p:nvGraphicFramePr>
          <p:xfrm>
            <a:off x="5364585" y="4292906"/>
            <a:ext cx="3168650" cy="1295400"/>
          </p:xfrm>
          <a:graphic>
            <a:graphicData uri="http://schemas.openxmlformats.org/presentationml/2006/ole">
              <mc:AlternateContent xmlns:mc="http://schemas.openxmlformats.org/markup-compatibility/2006">
                <mc:Choice xmlns:v="urn:schemas-microsoft-com:vml" Requires="v">
                  <p:oleObj spid="_x0000_s40819" name="公式" r:id="rId6" imgW="2387520" imgH="1015920" progId="Equation.3">
                    <p:embed/>
                  </p:oleObj>
                </mc:Choice>
                <mc:Fallback>
                  <p:oleObj name="公式" r:id="rId6" imgW="2387520" imgH="1015920" progId="Equation.3">
                    <p:embed/>
                    <p:pic>
                      <p:nvPicPr>
                        <p:cNvPr id="0" name=""/>
                        <p:cNvPicPr>
                          <a:picLocks noChangeAspect="1" noChangeArrowheads="1"/>
                        </p:cNvPicPr>
                        <p:nvPr/>
                      </p:nvPicPr>
                      <p:blipFill>
                        <a:blip r:embed="rId7"/>
                        <a:srcRect/>
                        <a:stretch>
                          <a:fillRect/>
                        </a:stretch>
                      </p:blipFill>
                      <p:spPr bwMode="auto">
                        <a:xfrm>
                          <a:off x="5364585" y="4292906"/>
                          <a:ext cx="3168650" cy="1295400"/>
                        </a:xfrm>
                        <a:prstGeom prst="rect">
                          <a:avLst/>
                        </a:prstGeom>
                        <a:noFill/>
                        <a:ln>
                          <a:noFill/>
                        </a:ln>
                      </p:spPr>
                    </p:pic>
                  </p:oleObj>
                </mc:Fallback>
              </mc:AlternateContent>
            </a:graphicData>
          </a:graphic>
        </p:graphicFrame>
        <p:cxnSp>
          <p:nvCxnSpPr>
            <p:cNvPr id="11" name="直接连接符 10"/>
            <p:cNvCxnSpPr/>
            <p:nvPr/>
          </p:nvCxnSpPr>
          <p:spPr bwMode="auto">
            <a:xfrm>
              <a:off x="5366892" y="4914627"/>
              <a:ext cx="3237556" cy="0"/>
            </a:xfrm>
            <a:prstGeom prst="line">
              <a:avLst/>
            </a:prstGeom>
            <a:solidFill>
              <a:srgbClr val="DDDDDD"/>
            </a:solidFill>
            <a:ln w="28575" cap="flat" cmpd="sng" algn="ctr">
              <a:solidFill>
                <a:srgbClr val="FF0000"/>
              </a:solidFill>
              <a:prstDash val="dash"/>
              <a:round/>
              <a:headEnd type="none" w="med" len="med"/>
              <a:tailEnd type="none" w="med" len="med"/>
            </a:ln>
            <a:effectLst/>
          </p:spPr>
        </p:cxnSp>
        <p:sp>
          <p:nvSpPr>
            <p:cNvPr id="12" name="Rounded Rectangle 1"/>
            <p:cNvSpPr/>
            <p:nvPr/>
          </p:nvSpPr>
          <p:spPr bwMode="auto">
            <a:xfrm>
              <a:off x="5366892" y="4292338"/>
              <a:ext cx="3237556" cy="1260000"/>
            </a:xfrm>
            <a:prstGeom prst="roundRect">
              <a:avLst>
                <a:gd name="adj" fmla="val 7242"/>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algn="ctr"/>
              <a:endParaRPr lang="zh-CN" altLang="en-US" sz="2400">
                <a:ea typeface="黑体" pitchFamily="2" charset="-122"/>
              </a:endParaRPr>
            </a:p>
          </p:txBody>
        </p:sp>
      </p:grpSp>
      <p:grpSp>
        <p:nvGrpSpPr>
          <p:cNvPr id="13" name="组合 12"/>
          <p:cNvGrpSpPr/>
          <p:nvPr/>
        </p:nvGrpSpPr>
        <p:grpSpPr>
          <a:xfrm>
            <a:off x="747766" y="4937125"/>
            <a:ext cx="3237556" cy="1268783"/>
            <a:chOff x="747766" y="5271688"/>
            <a:chExt cx="3237556" cy="1268783"/>
          </a:xfrm>
        </p:grpSpPr>
        <p:graphicFrame>
          <p:nvGraphicFramePr>
            <p:cNvPr id="14" name="Object 2"/>
            <p:cNvGraphicFramePr>
              <a:graphicFrameLocks noChangeAspect="1"/>
            </p:cNvGraphicFramePr>
            <p:nvPr>
              <p:extLst>
                <p:ext uri="{D42A27DB-BD31-4B8C-83A1-F6EECF244321}">
                  <p14:modId xmlns:p14="http://schemas.microsoft.com/office/powerpoint/2010/main" val="1379521247"/>
                </p:ext>
              </p:extLst>
            </p:nvPr>
          </p:nvGraphicFramePr>
          <p:xfrm>
            <a:off x="801688" y="5271688"/>
            <a:ext cx="2914650" cy="720725"/>
          </p:xfrm>
          <a:graphic>
            <a:graphicData uri="http://schemas.openxmlformats.org/presentationml/2006/ole">
              <mc:AlternateContent xmlns:mc="http://schemas.openxmlformats.org/markup-compatibility/2006">
                <mc:Choice xmlns:v="urn:schemas-microsoft-com:vml" Requires="v">
                  <p:oleObj spid="_x0000_s40820" name="公式" r:id="rId8" imgW="2057400" imgH="507960" progId="Equation.3">
                    <p:embed/>
                  </p:oleObj>
                </mc:Choice>
                <mc:Fallback>
                  <p:oleObj name="公式" r:id="rId8" imgW="2057400" imgH="507960" progId="Equation.3">
                    <p:embed/>
                    <p:pic>
                      <p:nvPicPr>
                        <p:cNvPr id="0" name=""/>
                        <p:cNvPicPr>
                          <a:picLocks noChangeAspect="1" noChangeArrowheads="1"/>
                        </p:cNvPicPr>
                        <p:nvPr/>
                      </p:nvPicPr>
                      <p:blipFill>
                        <a:blip r:embed="rId9"/>
                        <a:srcRect/>
                        <a:stretch>
                          <a:fillRect/>
                        </a:stretch>
                      </p:blipFill>
                      <p:spPr bwMode="auto">
                        <a:xfrm>
                          <a:off x="801688" y="5271688"/>
                          <a:ext cx="2914650" cy="720725"/>
                        </a:xfrm>
                        <a:prstGeom prst="rect">
                          <a:avLst/>
                        </a:prstGeom>
                        <a:noFill/>
                        <a:ln>
                          <a:noFill/>
                        </a:ln>
                      </p:spPr>
                    </p:pic>
                  </p:oleObj>
                </mc:Fallback>
              </mc:AlternateContent>
            </a:graphicData>
          </a:graphic>
        </p:graphicFrame>
        <p:graphicFrame>
          <p:nvGraphicFramePr>
            <p:cNvPr id="15" name="Object 3"/>
            <p:cNvGraphicFramePr>
              <a:graphicFrameLocks noChangeAspect="1"/>
            </p:cNvGraphicFramePr>
            <p:nvPr>
              <p:extLst>
                <p:ext uri="{D42A27DB-BD31-4B8C-83A1-F6EECF244321}">
                  <p14:modId xmlns:p14="http://schemas.microsoft.com/office/powerpoint/2010/main" val="363066803"/>
                </p:ext>
              </p:extLst>
            </p:nvPr>
          </p:nvGraphicFramePr>
          <p:xfrm>
            <a:off x="1495425" y="6054326"/>
            <a:ext cx="1760538" cy="384175"/>
          </p:xfrm>
          <a:graphic>
            <a:graphicData uri="http://schemas.openxmlformats.org/presentationml/2006/ole">
              <mc:AlternateContent xmlns:mc="http://schemas.openxmlformats.org/markup-compatibility/2006">
                <mc:Choice xmlns:v="urn:schemas-microsoft-com:vml" Requires="v">
                  <p:oleObj spid="_x0000_s40821" name="公式" r:id="rId10" imgW="1130040" imgH="253800" progId="Equation.3">
                    <p:embed/>
                  </p:oleObj>
                </mc:Choice>
                <mc:Fallback>
                  <p:oleObj name="公式" r:id="rId10" imgW="1130040" imgH="253800" progId="Equation.3">
                    <p:embed/>
                    <p:pic>
                      <p:nvPicPr>
                        <p:cNvPr id="0" name=""/>
                        <p:cNvPicPr>
                          <a:picLocks noChangeAspect="1" noChangeArrowheads="1"/>
                        </p:cNvPicPr>
                        <p:nvPr/>
                      </p:nvPicPr>
                      <p:blipFill>
                        <a:blip r:embed="rId11"/>
                        <a:srcRect/>
                        <a:stretch>
                          <a:fillRect/>
                        </a:stretch>
                      </p:blipFill>
                      <p:spPr bwMode="auto">
                        <a:xfrm>
                          <a:off x="1495425" y="6054326"/>
                          <a:ext cx="1760538" cy="384175"/>
                        </a:xfrm>
                        <a:prstGeom prst="rect">
                          <a:avLst/>
                        </a:prstGeom>
                        <a:noFill/>
                        <a:ln>
                          <a:noFill/>
                        </a:ln>
                        <a:extLst/>
                      </p:spPr>
                    </p:pic>
                  </p:oleObj>
                </mc:Fallback>
              </mc:AlternateContent>
            </a:graphicData>
          </a:graphic>
        </p:graphicFrame>
        <p:sp>
          <p:nvSpPr>
            <p:cNvPr id="16" name="Rounded Rectangle 14"/>
            <p:cNvSpPr/>
            <p:nvPr/>
          </p:nvSpPr>
          <p:spPr bwMode="auto">
            <a:xfrm>
              <a:off x="747766" y="5280471"/>
              <a:ext cx="3237556" cy="1260000"/>
            </a:xfrm>
            <a:prstGeom prst="roundRect">
              <a:avLst>
                <a:gd name="adj" fmla="val 10070"/>
              </a:avLst>
            </a:prstGeom>
            <a:noFill/>
            <a:ln w="28575" cap="flat" cmpd="sng" algn="ctr">
              <a:solidFill>
                <a:srgbClr val="00B05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algn="ctr"/>
              <a:endParaRPr lang="zh-CN" altLang="en-US" sz="2400">
                <a:ea typeface="黑体" pitchFamily="2" charset="-122"/>
              </a:endParaRPr>
            </a:p>
          </p:txBody>
        </p:sp>
        <p:cxnSp>
          <p:nvCxnSpPr>
            <p:cNvPr id="17" name="直接连接符 4"/>
            <p:cNvCxnSpPr/>
            <p:nvPr/>
          </p:nvCxnSpPr>
          <p:spPr bwMode="auto">
            <a:xfrm>
              <a:off x="747766" y="6018583"/>
              <a:ext cx="3237556" cy="0"/>
            </a:xfrm>
            <a:prstGeom prst="line">
              <a:avLst/>
            </a:prstGeom>
            <a:solidFill>
              <a:srgbClr val="DDDDDD"/>
            </a:solidFill>
            <a:ln w="28575" cap="flat" cmpd="sng" algn="ctr">
              <a:solidFill>
                <a:srgbClr val="00B050"/>
              </a:solidFill>
              <a:prstDash val="dash"/>
              <a:round/>
              <a:headEnd type="none" w="med" len="med"/>
              <a:tailEnd type="none" w="med" len="med"/>
            </a:ln>
            <a:effectLst/>
          </p:spPr>
        </p:cxnSp>
      </p:grpSp>
      <p:sp>
        <p:nvSpPr>
          <p:cNvPr id="18" name="Down Arrow 4"/>
          <p:cNvSpPr/>
          <p:nvPr/>
        </p:nvSpPr>
        <p:spPr bwMode="auto">
          <a:xfrm>
            <a:off x="1980817" y="4147576"/>
            <a:ext cx="679256" cy="765923"/>
          </a:xfrm>
          <a:prstGeom prst="downArrow">
            <a:avLst/>
          </a:prstGeom>
          <a:gradFill>
            <a:gsLst>
              <a:gs pos="0">
                <a:srgbClr val="FF0000"/>
              </a:gs>
              <a:gs pos="66000">
                <a:srgbClr val="00B050"/>
              </a:gs>
              <a:gs pos="100000">
                <a:srgbClr val="00B050"/>
              </a:gs>
              <a:gs pos="66000">
                <a:srgbClr val="01A78F"/>
              </a:gs>
              <a:gs pos="100000">
                <a:srgbClr val="00B050"/>
              </a:gs>
            </a:gsLst>
            <a:lin ang="5400000" scaled="0"/>
          </a:gradFill>
          <a:ln w="2857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a typeface="黑体" pitchFamily="2" charset="-122"/>
            </a:endParaRPr>
          </a:p>
        </p:txBody>
      </p:sp>
      <p:graphicFrame>
        <p:nvGraphicFramePr>
          <p:cNvPr id="19" name="Object 1"/>
          <p:cNvGraphicFramePr>
            <a:graphicFrameLocks noChangeAspect="1"/>
          </p:cNvGraphicFramePr>
          <p:nvPr>
            <p:extLst>
              <p:ext uri="{D42A27DB-BD31-4B8C-83A1-F6EECF244321}">
                <p14:modId xmlns:p14="http://schemas.microsoft.com/office/powerpoint/2010/main" val="3507457488"/>
              </p:ext>
            </p:extLst>
          </p:nvPr>
        </p:nvGraphicFramePr>
        <p:xfrm>
          <a:off x="5443009" y="2631687"/>
          <a:ext cx="2590016" cy="999888"/>
        </p:xfrm>
        <a:graphic>
          <a:graphicData uri="http://schemas.openxmlformats.org/presentationml/2006/ole">
            <mc:AlternateContent xmlns:mc="http://schemas.openxmlformats.org/markup-compatibility/2006">
              <mc:Choice xmlns:v="urn:schemas-microsoft-com:vml" Requires="v">
                <p:oleObj spid="_x0000_s40822" name="公式" r:id="rId12" imgW="1930320" imgH="736560" progId="Equation.3">
                  <p:embed/>
                </p:oleObj>
              </mc:Choice>
              <mc:Fallback>
                <p:oleObj name="公式" r:id="rId12" imgW="1930320" imgH="736560" progId="Equation.3">
                  <p:embed/>
                  <p:pic>
                    <p:nvPicPr>
                      <p:cNvPr id="0" name=""/>
                      <p:cNvPicPr>
                        <a:picLocks noChangeAspect="1" noChangeArrowheads="1"/>
                      </p:cNvPicPr>
                      <p:nvPr/>
                    </p:nvPicPr>
                    <p:blipFill>
                      <a:blip r:embed="rId13"/>
                      <a:srcRect/>
                      <a:stretch>
                        <a:fillRect/>
                      </a:stretch>
                    </p:blipFill>
                    <p:spPr bwMode="auto">
                      <a:xfrm>
                        <a:off x="5443009" y="2631687"/>
                        <a:ext cx="2590016" cy="999888"/>
                      </a:xfrm>
                      <a:prstGeom prst="rect">
                        <a:avLst/>
                      </a:prstGeom>
                      <a:noFill/>
                      <a:ln>
                        <a:noFill/>
                      </a:ln>
                      <a:extLst/>
                    </p:spPr>
                  </p:pic>
                </p:oleObj>
              </mc:Fallback>
            </mc:AlternateContent>
          </a:graphicData>
        </a:graphic>
      </p:graphicFrame>
      <p:sp>
        <p:nvSpPr>
          <p:cNvPr id="20" name="左右箭头 27"/>
          <p:cNvSpPr/>
          <p:nvPr/>
        </p:nvSpPr>
        <p:spPr>
          <a:xfrm>
            <a:off x="3985322" y="3006938"/>
            <a:ext cx="1420628" cy="502927"/>
          </a:xfrm>
          <a:prstGeom prst="leftRightArrow">
            <a:avLst>
              <a:gd name="adj1" fmla="val 50000"/>
              <a:gd name="adj2" fmla="val 4767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Equivalent to</a:t>
            </a:r>
            <a:endParaRPr lang="zh-CN" altLang="en-US" sz="1200" dirty="0">
              <a:solidFill>
                <a:schemeClr val="tx1"/>
              </a:solidFill>
            </a:endParaRPr>
          </a:p>
        </p:txBody>
      </p:sp>
      <p:graphicFrame>
        <p:nvGraphicFramePr>
          <p:cNvPr id="21" name="对象 5"/>
          <p:cNvGraphicFramePr>
            <a:graphicFrameLocks noChangeAspect="1"/>
          </p:cNvGraphicFramePr>
          <p:nvPr>
            <p:extLst>
              <p:ext uri="{D42A27DB-BD31-4B8C-83A1-F6EECF244321}">
                <p14:modId xmlns:p14="http://schemas.microsoft.com/office/powerpoint/2010/main" val="290258948"/>
              </p:ext>
            </p:extLst>
          </p:nvPr>
        </p:nvGraphicFramePr>
        <p:xfrm>
          <a:off x="5762201" y="3764400"/>
          <a:ext cx="1742990" cy="470927"/>
        </p:xfrm>
        <a:graphic>
          <a:graphicData uri="http://schemas.openxmlformats.org/presentationml/2006/ole">
            <mc:AlternateContent xmlns:mc="http://schemas.openxmlformats.org/markup-compatibility/2006">
              <mc:Choice xmlns:v="urn:schemas-microsoft-com:vml" Requires="v">
                <p:oleObj spid="_x0000_s40823" name="公式" r:id="rId14" imgW="1307880" imgH="304560" progId="Equation.3">
                  <p:embed/>
                </p:oleObj>
              </mc:Choice>
              <mc:Fallback>
                <p:oleObj name="公式" r:id="rId14" imgW="1307880" imgH="304560" progId="Equation.3">
                  <p:embed/>
                  <p:pic>
                    <p:nvPicPr>
                      <p:cNvPr id="0" name=""/>
                      <p:cNvPicPr>
                        <a:picLocks noChangeAspect="1" noChangeArrowheads="1"/>
                      </p:cNvPicPr>
                      <p:nvPr/>
                    </p:nvPicPr>
                    <p:blipFill>
                      <a:blip r:embed="rId15"/>
                      <a:srcRect/>
                      <a:stretch>
                        <a:fillRect/>
                      </a:stretch>
                    </p:blipFill>
                    <p:spPr bwMode="auto">
                      <a:xfrm>
                        <a:off x="5762201" y="3764400"/>
                        <a:ext cx="1742990" cy="470927"/>
                      </a:xfrm>
                      <a:prstGeom prst="rect">
                        <a:avLst/>
                      </a:prstGeom>
                      <a:noFill/>
                    </p:spPr>
                  </p:pic>
                </p:oleObj>
              </mc:Fallback>
            </mc:AlternateContent>
          </a:graphicData>
        </a:graphic>
      </p:graphicFrame>
      <p:sp>
        <p:nvSpPr>
          <p:cNvPr id="22" name="右箭头 21"/>
          <p:cNvSpPr/>
          <p:nvPr/>
        </p:nvSpPr>
        <p:spPr bwMode="auto">
          <a:xfrm>
            <a:off x="3985323" y="3608052"/>
            <a:ext cx="1420628" cy="485497"/>
          </a:xfrm>
          <a:prstGeom prst="rightArrow">
            <a:avLst>
              <a:gd name="adj1" fmla="val 50000"/>
              <a:gd name="adj2" fmla="val 520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Easy way</a:t>
            </a:r>
            <a:endParaRPr lang="zh-CN" altLang="en-US" sz="1200" dirty="0">
              <a:solidFill>
                <a:schemeClr val="tx1"/>
              </a:solidFill>
            </a:endParaRPr>
          </a:p>
        </p:txBody>
      </p:sp>
      <p:cxnSp>
        <p:nvCxnSpPr>
          <p:cNvPr id="23" name="直接连接符 22"/>
          <p:cNvCxnSpPr/>
          <p:nvPr/>
        </p:nvCxnSpPr>
        <p:spPr bwMode="auto">
          <a:xfrm>
            <a:off x="5405951" y="3657106"/>
            <a:ext cx="2693009" cy="0"/>
          </a:xfrm>
          <a:prstGeom prst="line">
            <a:avLst/>
          </a:prstGeom>
          <a:solidFill>
            <a:srgbClr val="DDDDDD"/>
          </a:solidFill>
          <a:ln w="28575" cap="flat" cmpd="sng" algn="ctr">
            <a:solidFill>
              <a:schemeClr val="tx1"/>
            </a:solidFill>
            <a:prstDash val="dash"/>
            <a:round/>
            <a:headEnd type="none" w="med" len="med"/>
            <a:tailEnd type="none" w="med" len="med"/>
          </a:ln>
          <a:effectLst/>
        </p:spPr>
      </p:cxnSp>
      <p:sp>
        <p:nvSpPr>
          <p:cNvPr id="24" name="下箭头 23"/>
          <p:cNvSpPr/>
          <p:nvPr/>
        </p:nvSpPr>
        <p:spPr bwMode="auto">
          <a:xfrm>
            <a:off x="6436528" y="4311761"/>
            <a:ext cx="631854" cy="368280"/>
          </a:xfrm>
          <a:prstGeom prst="downArrow">
            <a:avLst/>
          </a:prstGeom>
          <a:solidFill>
            <a:srgbClr val="848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mn-lt"/>
              <a:ea typeface="+mn-ea"/>
            </a:endParaRPr>
          </a:p>
        </p:txBody>
      </p:sp>
      <p:sp>
        <p:nvSpPr>
          <p:cNvPr id="25" name="Rectangle 11"/>
          <p:cNvSpPr>
            <a:spLocks noChangeArrowheads="1"/>
          </p:cNvSpPr>
          <p:nvPr/>
        </p:nvSpPr>
        <p:spPr bwMode="auto">
          <a:xfrm>
            <a:off x="6115036" y="4995696"/>
            <a:ext cx="1295166" cy="783324"/>
          </a:xfrm>
          <a:prstGeom prst="rect">
            <a:avLst/>
          </a:prstGeom>
          <a:solidFill>
            <a:srgbClr val="BCBCBC"/>
          </a:solidFill>
          <a:ln>
            <a:noFill/>
          </a:ln>
          <a:effectLst/>
          <a:extLst/>
        </p:spPr>
        <p:txBody>
          <a:bodyPr wrap="none" anchor="ctr"/>
          <a:lstStyle/>
          <a:p>
            <a:endParaRPr lang="zh-CN" altLang="en-US"/>
          </a:p>
        </p:txBody>
      </p:sp>
      <p:sp>
        <p:nvSpPr>
          <p:cNvPr id="26" name="Line 12"/>
          <p:cNvSpPr>
            <a:spLocks noChangeShapeType="1"/>
          </p:cNvSpPr>
          <p:nvPr/>
        </p:nvSpPr>
        <p:spPr bwMode="auto">
          <a:xfrm>
            <a:off x="5788891" y="6063399"/>
            <a:ext cx="201319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13"/>
          <p:cNvSpPr>
            <a:spLocks noChangeShapeType="1"/>
          </p:cNvSpPr>
          <p:nvPr/>
        </p:nvSpPr>
        <p:spPr bwMode="auto">
          <a:xfrm flipH="1" flipV="1">
            <a:off x="5766107" y="4770269"/>
            <a:ext cx="0" cy="129312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Text Box 14"/>
          <p:cNvSpPr txBox="1">
            <a:spLocks noChangeArrowheads="1"/>
          </p:cNvSpPr>
          <p:nvPr/>
        </p:nvSpPr>
        <p:spPr bwMode="auto">
          <a:xfrm>
            <a:off x="6602606" y="6003517"/>
            <a:ext cx="385763"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700" b="0" i="1" dirty="0">
                <a:latin typeface="Times New Roman" pitchFamily="18" charset="0"/>
                <a:ea typeface="宋体" charset="-122"/>
              </a:rPr>
              <a:t>p</a:t>
            </a:r>
            <a:r>
              <a:rPr lang="en-US" altLang="zh-CN" sz="1700" b="0" baseline="-25000" dirty="0">
                <a:latin typeface="Times New Roman" pitchFamily="18" charset="0"/>
                <a:ea typeface="宋体" charset="-122"/>
              </a:rPr>
              <a:t>1</a:t>
            </a:r>
            <a:endParaRPr lang="en-US" altLang="zh-CN" sz="1700" b="0" dirty="0">
              <a:latin typeface="Times New Roman" pitchFamily="18" charset="0"/>
              <a:ea typeface="宋体" charset="-122"/>
            </a:endParaRPr>
          </a:p>
        </p:txBody>
      </p:sp>
      <p:sp>
        <p:nvSpPr>
          <p:cNvPr id="29" name="Text Box 15"/>
          <p:cNvSpPr txBox="1">
            <a:spLocks noChangeArrowheads="1"/>
          </p:cNvSpPr>
          <p:nvPr/>
        </p:nvSpPr>
        <p:spPr bwMode="auto">
          <a:xfrm>
            <a:off x="5377967" y="5211939"/>
            <a:ext cx="385762"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700" b="0" i="1" dirty="0">
                <a:latin typeface="Times New Roman" pitchFamily="18" charset="0"/>
                <a:ea typeface="宋体" charset="-122"/>
              </a:rPr>
              <a:t>p</a:t>
            </a:r>
            <a:r>
              <a:rPr lang="en-US" altLang="zh-CN" sz="1700" b="0" baseline="-25000" dirty="0">
                <a:latin typeface="Times New Roman" pitchFamily="18" charset="0"/>
                <a:ea typeface="宋体" charset="-122"/>
              </a:rPr>
              <a:t>2</a:t>
            </a:r>
            <a:endParaRPr lang="en-US" altLang="zh-CN" sz="1700" b="0" dirty="0">
              <a:latin typeface="Times New Roman" pitchFamily="18" charset="0"/>
              <a:ea typeface="宋体" charset="-122"/>
            </a:endParaRPr>
          </a:p>
        </p:txBody>
      </p:sp>
      <p:sp>
        <p:nvSpPr>
          <p:cNvPr id="30" name="Oval 8"/>
          <p:cNvSpPr>
            <a:spLocks noChangeArrowheads="1"/>
          </p:cNvSpPr>
          <p:nvPr/>
        </p:nvSpPr>
        <p:spPr bwMode="auto">
          <a:xfrm>
            <a:off x="6713405" y="5337258"/>
            <a:ext cx="108000" cy="1080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Text Box 15"/>
          <p:cNvSpPr txBox="1">
            <a:spLocks noChangeArrowheads="1"/>
          </p:cNvSpPr>
          <p:nvPr/>
        </p:nvSpPr>
        <p:spPr bwMode="auto">
          <a:xfrm>
            <a:off x="6788080" y="5168339"/>
            <a:ext cx="385762"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700" b="1" i="1" dirty="0" smtClean="0">
                <a:latin typeface="Times New Roman" pitchFamily="18" charset="0"/>
                <a:ea typeface="宋体" charset="-122"/>
              </a:rPr>
              <a:t>p</a:t>
            </a:r>
            <a:r>
              <a:rPr lang="en-US" altLang="zh-CN" sz="1700" b="0" baseline="-25000" dirty="0" smtClean="0">
                <a:latin typeface="Times New Roman" pitchFamily="18" charset="0"/>
                <a:ea typeface="宋体" charset="-122"/>
              </a:rPr>
              <a:t>0</a:t>
            </a:r>
            <a:endParaRPr lang="en-US" altLang="zh-CN" sz="1700" b="0" dirty="0">
              <a:latin typeface="Times New Roman" pitchFamily="18" charset="0"/>
              <a:ea typeface="宋体" charset="-122"/>
            </a:endParaRPr>
          </a:p>
        </p:txBody>
      </p:sp>
      <p:sp>
        <p:nvSpPr>
          <p:cNvPr id="32" name="Oval 8"/>
          <p:cNvSpPr>
            <a:spLocks noChangeArrowheads="1"/>
          </p:cNvSpPr>
          <p:nvPr/>
        </p:nvSpPr>
        <p:spPr bwMode="auto">
          <a:xfrm>
            <a:off x="6877680" y="4990908"/>
            <a:ext cx="108000" cy="1080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8"/>
          <p:cNvSpPr>
            <a:spLocks noChangeArrowheads="1"/>
          </p:cNvSpPr>
          <p:nvPr/>
        </p:nvSpPr>
        <p:spPr bwMode="auto">
          <a:xfrm>
            <a:off x="6329455" y="5665808"/>
            <a:ext cx="108000" cy="1080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Text Box 15"/>
          <p:cNvSpPr txBox="1">
            <a:spLocks noChangeArrowheads="1"/>
          </p:cNvSpPr>
          <p:nvPr/>
        </p:nvSpPr>
        <p:spPr bwMode="auto">
          <a:xfrm>
            <a:off x="5997152" y="5676259"/>
            <a:ext cx="1923689"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1700" b="1" i="1" dirty="0" err="1" smtClean="0">
                <a:latin typeface="Times New Roman" pitchFamily="18" charset="0"/>
                <a:ea typeface="宋体" charset="-122"/>
              </a:rPr>
              <a:t>p</a:t>
            </a:r>
            <a:r>
              <a:rPr lang="en-US" altLang="zh-CN" sz="1700" i="1" baseline="-25000" dirty="0" err="1" smtClean="0">
                <a:latin typeface="Times New Roman" pitchFamily="18" charset="0"/>
                <a:ea typeface="宋体" charset="-122"/>
              </a:rPr>
              <a:t>j</a:t>
            </a:r>
            <a:r>
              <a:rPr lang="en-US" altLang="zh-CN" sz="1700" b="0" baseline="-25000" dirty="0" err="1" smtClean="0">
                <a:latin typeface="Times New Roman" pitchFamily="18" charset="0"/>
                <a:ea typeface="宋体" charset="-122"/>
              </a:rPr>
              <a:t>max</a:t>
            </a:r>
            <a:r>
              <a:rPr lang="en-US" altLang="zh-CN" sz="1700" b="0" dirty="0" smtClean="0">
                <a:latin typeface="Times New Roman" pitchFamily="18" charset="0"/>
                <a:ea typeface="宋体" charset="-122"/>
              </a:rPr>
              <a:t> for constraint </a:t>
            </a:r>
            <a:r>
              <a:rPr lang="en-US" altLang="zh-CN" sz="1700" b="0" i="1" dirty="0" smtClean="0">
                <a:latin typeface="Times New Roman" pitchFamily="18" charset="0"/>
                <a:ea typeface="宋体" charset="-122"/>
              </a:rPr>
              <a:t>j</a:t>
            </a:r>
            <a:endParaRPr lang="en-US" altLang="zh-CN" sz="1700" b="0" i="1" dirty="0">
              <a:latin typeface="Times New Roman" pitchFamily="18" charset="0"/>
              <a:ea typeface="宋体" charset="-122"/>
            </a:endParaRPr>
          </a:p>
        </p:txBody>
      </p:sp>
      <p:sp>
        <p:nvSpPr>
          <p:cNvPr id="35" name="Text Box 15"/>
          <p:cNvSpPr txBox="1">
            <a:spLocks noChangeArrowheads="1"/>
          </p:cNvSpPr>
          <p:nvPr/>
        </p:nvSpPr>
        <p:spPr bwMode="auto">
          <a:xfrm>
            <a:off x="6309644" y="4680041"/>
            <a:ext cx="1772370"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1700" b="1" i="1" dirty="0" err="1" smtClean="0">
                <a:latin typeface="Times New Roman" pitchFamily="18" charset="0"/>
                <a:ea typeface="宋体" charset="-122"/>
              </a:rPr>
              <a:t>p</a:t>
            </a:r>
            <a:r>
              <a:rPr lang="en-US" altLang="zh-CN" sz="1700" b="0" baseline="-25000" dirty="0" err="1" smtClean="0">
                <a:latin typeface="Times New Roman" pitchFamily="18" charset="0"/>
                <a:ea typeface="宋体" charset="-122"/>
              </a:rPr>
              <a:t>max</a:t>
            </a:r>
            <a:r>
              <a:rPr lang="en-US" altLang="zh-CN" sz="1700" b="0" dirty="0" smtClean="0">
                <a:latin typeface="Times New Roman" pitchFamily="18" charset="0"/>
                <a:ea typeface="宋体" charset="-122"/>
              </a:rPr>
              <a:t> for objective</a:t>
            </a:r>
            <a:endParaRPr lang="en-US" altLang="zh-CN" sz="1700" b="0" dirty="0">
              <a:latin typeface="Times New Roman" pitchFamily="18" charset="0"/>
              <a:ea typeface="宋体" charset="-122"/>
            </a:endParaRPr>
          </a:p>
        </p:txBody>
      </p:sp>
      <p:sp>
        <p:nvSpPr>
          <p:cNvPr id="36" name="右箭头 35"/>
          <p:cNvSpPr/>
          <p:nvPr/>
        </p:nvSpPr>
        <p:spPr bwMode="auto">
          <a:xfrm rot="10800000">
            <a:off x="4015286" y="5288311"/>
            <a:ext cx="1420628" cy="485497"/>
          </a:xfrm>
          <a:prstGeom prst="rightArrow">
            <a:avLst>
              <a:gd name="adj1" fmla="val 50000"/>
              <a:gd name="adj2" fmla="val 52059"/>
            </a:avLst>
          </a:prstGeom>
          <a:solidFill>
            <a:srgbClr val="848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2" name="TextBox 1"/>
          <p:cNvSpPr txBox="1"/>
          <p:nvPr/>
        </p:nvSpPr>
        <p:spPr>
          <a:xfrm>
            <a:off x="1752600" y="4953000"/>
            <a:ext cx="685801" cy="369332"/>
          </a:xfrm>
          <a:prstGeom prst="rect">
            <a:avLst/>
          </a:prstGeom>
          <a:noFill/>
        </p:spPr>
        <p:txBody>
          <a:bodyPr wrap="square" rtlCol="0">
            <a:spAutoFit/>
          </a:bodyPr>
          <a:lstStyle/>
          <a:p>
            <a:r>
              <a:rPr lang="en-US" altLang="zh-CN" b="1" i="1" dirty="0" err="1">
                <a:solidFill>
                  <a:srgbClr val="FF0000"/>
                </a:solidFill>
                <a:latin typeface="Times New Roman" pitchFamily="18" charset="0"/>
                <a:ea typeface="宋体" charset="-122"/>
              </a:rPr>
              <a:t>p</a:t>
            </a:r>
            <a:r>
              <a:rPr lang="en-US" altLang="zh-CN" baseline="-25000" dirty="0" err="1">
                <a:solidFill>
                  <a:srgbClr val="FF0000"/>
                </a:solidFill>
                <a:latin typeface="Times New Roman" pitchFamily="18" charset="0"/>
                <a:ea typeface="宋体" charset="-122"/>
              </a:rPr>
              <a:t>max</a:t>
            </a:r>
            <a:endParaRPr lang="zh-CN" altLang="en-US" dirty="0">
              <a:solidFill>
                <a:srgbClr val="FF0000"/>
              </a:solidFill>
            </a:endParaRPr>
          </a:p>
        </p:txBody>
      </p:sp>
      <p:sp>
        <p:nvSpPr>
          <p:cNvPr id="37" name="矩形 36"/>
          <p:cNvSpPr/>
          <p:nvPr/>
        </p:nvSpPr>
        <p:spPr>
          <a:xfrm>
            <a:off x="2286138" y="5694067"/>
            <a:ext cx="609462" cy="369332"/>
          </a:xfrm>
          <a:prstGeom prst="rect">
            <a:avLst/>
          </a:prstGeom>
        </p:spPr>
        <p:txBody>
          <a:bodyPr wrap="none">
            <a:spAutoFit/>
          </a:bodyPr>
          <a:lstStyle/>
          <a:p>
            <a:r>
              <a:rPr lang="en-US" altLang="zh-CN" b="1" i="1" dirty="0" err="1">
                <a:solidFill>
                  <a:srgbClr val="FF0000"/>
                </a:solidFill>
                <a:latin typeface="Times New Roman" pitchFamily="18" charset="0"/>
                <a:ea typeface="宋体" charset="-122"/>
              </a:rPr>
              <a:t>p</a:t>
            </a:r>
            <a:r>
              <a:rPr lang="en-US" altLang="zh-CN" i="1" baseline="-25000" dirty="0" err="1">
                <a:solidFill>
                  <a:srgbClr val="FF0000"/>
                </a:solidFill>
                <a:latin typeface="Times New Roman" pitchFamily="18" charset="0"/>
                <a:ea typeface="宋体" charset="-122"/>
              </a:rPr>
              <a:t>j</a:t>
            </a:r>
            <a:r>
              <a:rPr lang="en-US" altLang="zh-CN" baseline="-25000" dirty="0" err="1">
                <a:solidFill>
                  <a:srgbClr val="FF0000"/>
                </a:solidFill>
                <a:latin typeface="Times New Roman" pitchFamily="18" charset="0"/>
                <a:ea typeface="宋体" charset="-122"/>
              </a:rPr>
              <a:t>max</a:t>
            </a:r>
            <a:endParaRPr lang="zh-CN" altLang="en-US" dirty="0">
              <a:solidFill>
                <a:srgbClr val="FF0000"/>
              </a:solidFill>
            </a:endParaRPr>
          </a:p>
        </p:txBody>
      </p:sp>
      <p:sp>
        <p:nvSpPr>
          <p:cNvPr id="38" name="TextBox 37"/>
          <p:cNvSpPr txBox="1"/>
          <p:nvPr/>
        </p:nvSpPr>
        <p:spPr>
          <a:xfrm>
            <a:off x="144016" y="2631687"/>
            <a:ext cx="694184" cy="369332"/>
          </a:xfrm>
          <a:prstGeom prst="rect">
            <a:avLst/>
          </a:prstGeom>
          <a:noFill/>
        </p:spPr>
        <p:txBody>
          <a:bodyPr wrap="square" rtlCol="0">
            <a:spAutoFit/>
          </a:bodyPr>
          <a:lstStyle/>
          <a:p>
            <a:r>
              <a:rPr lang="en-US" dirty="0" smtClean="0"/>
              <a:t>recall</a:t>
            </a:r>
            <a:endParaRPr lang="en-US" dirty="0"/>
          </a:p>
        </p:txBody>
      </p:sp>
    </p:spTree>
    <p:custDataLst>
      <p:tags r:id="rId2"/>
    </p:custDataLst>
    <p:extLst>
      <p:ext uri="{BB962C8B-B14F-4D97-AF65-F5344CB8AC3E}">
        <p14:creationId xmlns:p14="http://schemas.microsoft.com/office/powerpoint/2010/main" val="472912417"/>
      </p:ext>
    </p:extLst>
  </p:cSld>
  <p:clrMapOvr>
    <a:masterClrMapping/>
  </p:clrMapOvr>
  <mc:AlternateContent xmlns:mc="http://schemas.openxmlformats.org/markup-compatibility/2006">
    <mc:Choice xmlns:p14="http://schemas.microsoft.com/office/powerpoint/2010/main" Requires="p14">
      <p:transition spd="slow" p14:dur="2000" advTm="104339"/>
    </mc:Choice>
    <mc:Fallback>
      <p:transition spd="slow" advTm="1043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18" grpId="0" animBg="1"/>
      <p:bldP spid="20" grpId="0" animBg="1"/>
      <p:bldP spid="22" grpId="0" animBg="1"/>
      <p:bldP spid="24" grpId="0" animBg="1"/>
      <p:bldP spid="25" grpId="0" animBg="1"/>
      <p:bldP spid="26" grpId="0" animBg="1"/>
      <p:bldP spid="27" grpId="0" animBg="1"/>
      <p:bldP spid="28" grpId="0"/>
      <p:bldP spid="29" grpId="0"/>
      <p:bldP spid="30" grpId="0" animBg="1"/>
      <p:bldP spid="31" grpId="0"/>
      <p:bldP spid="32" grpId="0" animBg="1"/>
      <p:bldP spid="33" grpId="0" animBg="1"/>
      <p:bldP spid="34" grpId="0"/>
      <p:bldP spid="35" grpId="0"/>
      <p:bldP spid="36" grpId="0" animBg="1"/>
      <p:bldP spid="2" grpId="0"/>
      <p:bldP spid="37" grpId="0"/>
      <p:bldP spid="3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SQP-RO </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16</a:t>
            </a:fld>
            <a:r>
              <a:rPr lang="en-US" altLang="zh-CN" dirty="0" smtClean="0"/>
              <a:t>/54</a:t>
            </a:r>
            <a:endParaRPr lang="en-US" altLang="zh-CN" dirty="0"/>
          </a:p>
        </p:txBody>
      </p:sp>
      <p:pic>
        <p:nvPicPr>
          <p:cNvPr id="5" name="图片 9"/>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1490" y="1597232"/>
            <a:ext cx="4515513" cy="4422568"/>
          </a:xfrm>
          <a:prstGeom prst="rect">
            <a:avLst/>
          </a:prstGeom>
          <a:noFill/>
        </p:spPr>
      </p:pic>
      <p:sp>
        <p:nvSpPr>
          <p:cNvPr id="6" name="Content Placeholder 7"/>
          <p:cNvSpPr txBox="1">
            <a:spLocks/>
          </p:cNvSpPr>
          <p:nvPr/>
        </p:nvSpPr>
        <p:spPr>
          <a:xfrm>
            <a:off x="144016" y="1072902"/>
            <a:ext cx="3707904" cy="432048"/>
          </a:xfrm>
          <a:prstGeom prst="rect">
            <a:avLst/>
          </a:prstGeom>
        </p:spPr>
        <p:txBody>
          <a:bodyPr>
            <a:noAutofit/>
          </a:bodyPr>
          <a:lstStyle>
            <a:lvl1pPr marL="449263" indent="-449263" algn="l" rtl="0" eaLnBrk="0" fontAlgn="base" hangingPunct="0">
              <a:lnSpc>
                <a:spcPct val="110000"/>
              </a:lnSpc>
              <a:spcBef>
                <a:spcPct val="20000"/>
              </a:spcBef>
              <a:spcAft>
                <a:spcPct val="0"/>
              </a:spcAft>
              <a:buSzPct val="120000"/>
              <a:buBlip>
                <a:blip r:embed="rId6"/>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342900" indent="-342900" eaLnBrk="1" hangingPunct="1">
              <a:lnSpc>
                <a:spcPct val="80000"/>
              </a:lnSpc>
              <a:buSzPct val="60000"/>
              <a:buFont typeface="Wingdings" panose="05000000000000000000" pitchFamily="2" charset="2"/>
              <a:buChar char="n"/>
            </a:pPr>
            <a:r>
              <a:rPr lang="en-US" altLang="zh-CN" sz="2700" b="1" dirty="0">
                <a:solidFill>
                  <a:srgbClr val="003D7F"/>
                </a:solidFill>
                <a:cs typeface="Times New Roman" panose="02020603050405020304" pitchFamily="18" charset="0"/>
              </a:rPr>
              <a:t>Flowchart of SQP-RO:</a:t>
            </a:r>
            <a:endParaRPr lang="en-US" sz="2700" b="1" dirty="0">
              <a:solidFill>
                <a:srgbClr val="003D7F"/>
              </a:solidFill>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91930000"/>
              </p:ext>
            </p:extLst>
          </p:nvPr>
        </p:nvGraphicFramePr>
        <p:xfrm>
          <a:off x="5038725" y="1371600"/>
          <a:ext cx="3775075" cy="5003800"/>
        </p:xfrm>
        <a:graphic>
          <a:graphicData uri="http://schemas.openxmlformats.org/presentationml/2006/ole">
            <mc:AlternateContent xmlns:mc="http://schemas.openxmlformats.org/markup-compatibility/2006">
              <mc:Choice xmlns:v="urn:schemas-microsoft-com:vml" Requires="v">
                <p:oleObj spid="_x0000_s6529" name="公式" r:id="rId7" imgW="3936960" imgH="4622760" progId="Equation.3">
                  <p:embed/>
                </p:oleObj>
              </mc:Choice>
              <mc:Fallback>
                <p:oleObj name="公式" r:id="rId7" imgW="3936960" imgH="4622760" progId="Equation.3">
                  <p:embed/>
                  <p:pic>
                    <p:nvPicPr>
                      <p:cNvPr id="0" name=""/>
                      <p:cNvPicPr>
                        <a:picLocks noChangeAspect="1" noChangeArrowheads="1"/>
                      </p:cNvPicPr>
                      <p:nvPr/>
                    </p:nvPicPr>
                    <p:blipFill>
                      <a:blip r:embed="rId8"/>
                      <a:srcRect/>
                      <a:stretch>
                        <a:fillRect/>
                      </a:stretch>
                    </p:blipFill>
                    <p:spPr bwMode="auto">
                      <a:xfrm>
                        <a:off x="5038725" y="1371600"/>
                        <a:ext cx="3775075" cy="5003800"/>
                      </a:xfrm>
                      <a:prstGeom prst="rect">
                        <a:avLst/>
                      </a:prstGeom>
                      <a:noFill/>
                      <a:ln>
                        <a:noFill/>
                      </a:ln>
                    </p:spPr>
                  </p:pic>
                </p:oleObj>
              </mc:Fallback>
            </mc:AlternateContent>
          </a:graphicData>
        </a:graphic>
      </p:graphicFrame>
      <p:sp>
        <p:nvSpPr>
          <p:cNvPr id="8" name="Content Placeholder 7"/>
          <p:cNvSpPr txBox="1">
            <a:spLocks/>
          </p:cNvSpPr>
          <p:nvPr/>
        </p:nvSpPr>
        <p:spPr>
          <a:xfrm>
            <a:off x="4727885" y="1072902"/>
            <a:ext cx="3952971" cy="432048"/>
          </a:xfrm>
          <a:prstGeom prst="rect">
            <a:avLst/>
          </a:prstGeom>
        </p:spPr>
        <p:txBody>
          <a:bodyPr>
            <a:noAutofit/>
          </a:bodyPr>
          <a:lstStyle>
            <a:defPPr>
              <a:defRPr lang="en-US"/>
            </a:defPPr>
            <a:lvl1pPr marL="342900" indent="-342900" fontAlgn="base">
              <a:lnSpc>
                <a:spcPct val="80000"/>
              </a:lnSpc>
              <a:spcBef>
                <a:spcPct val="20000"/>
              </a:spcBef>
              <a:spcAft>
                <a:spcPct val="0"/>
              </a:spcAft>
              <a:buSzPct val="60000"/>
              <a:buFont typeface="Wingdings" panose="05000000000000000000" pitchFamily="2" charset="2"/>
              <a:buChar char="n"/>
              <a:defRPr sz="2700" b="1">
                <a:solidFill>
                  <a:srgbClr val="003D7F"/>
                </a:solidFill>
                <a:cs typeface="Times New Roman" panose="02020603050405020304" pitchFamily="18" charset="0"/>
              </a:defRPr>
            </a:lvl1pPr>
            <a:lvl2pPr marL="914400" indent="-285750" eaLnBrk="0" fontAlgn="base" hangingPunct="0">
              <a:lnSpc>
                <a:spcPct val="110000"/>
              </a:lnSpc>
              <a:spcBef>
                <a:spcPct val="20000"/>
              </a:spcBef>
              <a:spcAft>
                <a:spcPct val="0"/>
              </a:spcAft>
              <a:buClr>
                <a:srgbClr val="000066"/>
              </a:buClr>
              <a:buChar char="•"/>
              <a:defRPr sz="2400">
                <a:solidFill>
                  <a:srgbClr val="133984"/>
                </a:solidFill>
                <a:cs typeface="黑体" pitchFamily="49" charset="-122"/>
              </a:defRPr>
            </a:lvl2pPr>
            <a:lvl3pPr marL="1322388" indent="-228600" eaLnBrk="0" fontAlgn="base" hangingPunct="0">
              <a:spcBef>
                <a:spcPct val="20000"/>
              </a:spcBef>
              <a:spcAft>
                <a:spcPct val="0"/>
              </a:spcAft>
              <a:buChar char="•"/>
              <a:defRPr sz="2400">
                <a:ea typeface="宋体" charset="-122"/>
                <a:cs typeface="宋体" charset="-122"/>
              </a:defRPr>
            </a:lvl3pPr>
            <a:lvl4pPr marL="1730375" indent="-228600" eaLnBrk="0" fontAlgn="base" hangingPunct="0">
              <a:spcBef>
                <a:spcPct val="20000"/>
              </a:spcBef>
              <a:spcAft>
                <a:spcPct val="0"/>
              </a:spcAft>
              <a:buChar char="–"/>
              <a:defRPr sz="2000">
                <a:ea typeface="宋体" charset="-122"/>
                <a:cs typeface="宋体" charset="-122"/>
              </a:defRPr>
            </a:lvl4pPr>
            <a:lvl5pPr marL="2138363" indent="-228600" eaLnBrk="0" fontAlgn="base" hangingPunct="0">
              <a:spcBef>
                <a:spcPct val="20000"/>
              </a:spcBef>
              <a:spcAft>
                <a:spcPct val="0"/>
              </a:spcAft>
              <a:buChar char="»"/>
              <a:defRPr sz="2000">
                <a:ea typeface="宋体" charset="-122"/>
                <a:cs typeface="宋体" charset="-122"/>
              </a:defRPr>
            </a:lvl5pPr>
            <a:lvl6pPr marL="2595563" indent="-228600" fontAlgn="base">
              <a:spcBef>
                <a:spcPct val="20000"/>
              </a:spcBef>
              <a:spcAft>
                <a:spcPct val="0"/>
              </a:spcAft>
              <a:buChar char="»"/>
              <a:defRPr sz="2000">
                <a:ea typeface="宋体" pitchFamily="2" charset="-122"/>
              </a:defRPr>
            </a:lvl6pPr>
            <a:lvl7pPr marL="3052763" indent="-228600" fontAlgn="base">
              <a:spcBef>
                <a:spcPct val="20000"/>
              </a:spcBef>
              <a:spcAft>
                <a:spcPct val="0"/>
              </a:spcAft>
              <a:buChar char="»"/>
              <a:defRPr sz="2000">
                <a:ea typeface="宋体" pitchFamily="2" charset="-122"/>
              </a:defRPr>
            </a:lvl7pPr>
            <a:lvl8pPr marL="3509963" indent="-228600" fontAlgn="base">
              <a:spcBef>
                <a:spcPct val="20000"/>
              </a:spcBef>
              <a:spcAft>
                <a:spcPct val="0"/>
              </a:spcAft>
              <a:buChar char="»"/>
              <a:defRPr sz="2000">
                <a:ea typeface="宋体" pitchFamily="2" charset="-122"/>
              </a:defRPr>
            </a:lvl8pPr>
            <a:lvl9pPr marL="3967163" indent="-228600" fontAlgn="base">
              <a:spcBef>
                <a:spcPct val="20000"/>
              </a:spcBef>
              <a:spcAft>
                <a:spcPct val="0"/>
              </a:spcAft>
              <a:buChar char="»"/>
              <a:defRPr sz="2000">
                <a:ea typeface="宋体" pitchFamily="2" charset="-122"/>
              </a:defRPr>
            </a:lvl9pPr>
          </a:lstStyle>
          <a:p>
            <a:r>
              <a:rPr lang="en-US" altLang="zh-CN" dirty="0"/>
              <a:t>Formulation of SQP-RO:</a:t>
            </a:r>
            <a:endParaRPr lang="en-US" dirty="0"/>
          </a:p>
        </p:txBody>
      </p:sp>
      <p:cxnSp>
        <p:nvCxnSpPr>
          <p:cNvPr id="9" name="直接连接符 8"/>
          <p:cNvCxnSpPr/>
          <p:nvPr/>
        </p:nvCxnSpPr>
        <p:spPr bwMode="auto">
          <a:xfrm>
            <a:off x="4762003" y="1015752"/>
            <a:ext cx="0" cy="5461248"/>
          </a:xfrm>
          <a:prstGeom prst="line">
            <a:avLst/>
          </a:prstGeom>
          <a:solidFill>
            <a:srgbClr val="DDDDDD"/>
          </a:solidFill>
          <a:ln w="28575" cap="flat" cmpd="sng" algn="ctr">
            <a:solidFill>
              <a:schemeClr val="tx1"/>
            </a:solidFill>
            <a:prstDash val="sysDash"/>
            <a:round/>
            <a:headEnd type="none" w="med" len="med"/>
            <a:tailEnd type="none" w="med" len="med"/>
          </a:ln>
          <a:effectLst/>
        </p:spPr>
      </p:cxnSp>
    </p:spTree>
    <p:custDataLst>
      <p:tags r:id="rId2"/>
    </p:custDataLst>
    <p:extLst>
      <p:ext uri="{BB962C8B-B14F-4D97-AF65-F5344CB8AC3E}">
        <p14:creationId xmlns:p14="http://schemas.microsoft.com/office/powerpoint/2010/main" val="1415607755"/>
      </p:ext>
    </p:extLst>
  </p:cSld>
  <p:clrMapOvr>
    <a:masterClrMapping/>
  </p:clrMapOvr>
  <mc:AlternateContent xmlns:mc="http://schemas.openxmlformats.org/markup-compatibility/2006">
    <mc:Choice xmlns:p14="http://schemas.microsoft.com/office/powerpoint/2010/main" Requires="p14">
      <p:transition spd="slow" p14:dur="2000" advTm="24993"/>
    </mc:Choice>
    <mc:Fallback>
      <p:transition spd="slow" advTm="249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Engineering </a:t>
            </a:r>
            <a:r>
              <a:rPr lang="en-US" altLang="zh-CN" dirty="0" smtClean="0"/>
              <a:t>Example - Formulation</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17</a:t>
            </a:fld>
            <a:r>
              <a:rPr lang="en-US" altLang="zh-CN" dirty="0" smtClean="0"/>
              <a:t>/54</a:t>
            </a:r>
            <a:endParaRPr lang="en-US" altLang="zh-CN" dirty="0"/>
          </a:p>
        </p:txBody>
      </p:sp>
      <p:sp>
        <p:nvSpPr>
          <p:cNvPr id="5" name="Rectangle 4"/>
          <p:cNvSpPr>
            <a:spLocks noChangeArrowheads="1"/>
          </p:cNvSpPr>
          <p:nvPr/>
        </p:nvSpPr>
        <p:spPr bwMode="auto">
          <a:xfrm>
            <a:off x="5303192" y="1410627"/>
            <a:ext cx="3517280" cy="1408773"/>
          </a:xfrm>
          <a:prstGeom prst="rect">
            <a:avLst/>
          </a:prstGeom>
          <a:solidFill>
            <a:srgbClr val="E2E2E2"/>
          </a:solidFill>
          <a:ln w="9525">
            <a:solidFill>
              <a:schemeClr val="tx1"/>
            </a:solidFill>
            <a:miter lim="800000"/>
            <a:headEnd/>
            <a:tailEnd/>
          </a:ln>
          <a:effectLst/>
        </p:spPr>
        <p:txBody>
          <a:bodyPr wrap="none" anchor="ctr"/>
          <a:lstStyle/>
          <a:p>
            <a:endParaRPr lang="en-US"/>
          </a:p>
        </p:txBody>
      </p:sp>
      <p:sp>
        <p:nvSpPr>
          <p:cNvPr id="6" name="Rectangle 5"/>
          <p:cNvSpPr>
            <a:spLocks noChangeArrowheads="1"/>
          </p:cNvSpPr>
          <p:nvPr/>
        </p:nvSpPr>
        <p:spPr bwMode="auto">
          <a:xfrm>
            <a:off x="609600" y="1524000"/>
            <a:ext cx="4175968" cy="1042987"/>
          </a:xfrm>
          <a:prstGeom prst="rect">
            <a:avLst/>
          </a:prstGeom>
          <a:noFill/>
          <a:ln w="28575">
            <a:solidFill>
              <a:schemeClr val="tx1"/>
            </a:solidFill>
            <a:miter lim="800000"/>
            <a:headEnd/>
            <a:tailEnd/>
          </a:ln>
          <a:effectLst/>
        </p:spPr>
        <p:txBody>
          <a:bodyPr wrap="none" anchor="ct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66636730"/>
              </p:ext>
            </p:extLst>
          </p:nvPr>
        </p:nvGraphicFramePr>
        <p:xfrm>
          <a:off x="696913" y="1512888"/>
          <a:ext cx="3546475" cy="987425"/>
        </p:xfrm>
        <a:graphic>
          <a:graphicData uri="http://schemas.openxmlformats.org/presentationml/2006/ole">
            <mc:AlternateContent xmlns:mc="http://schemas.openxmlformats.org/markup-compatibility/2006">
              <mc:Choice xmlns:v="urn:schemas-microsoft-com:vml" Requires="v">
                <p:oleObj spid="_x0000_s8581" name="Equation" r:id="rId5" imgW="2184120" imgH="583920" progId="Equation.3">
                  <p:embed/>
                </p:oleObj>
              </mc:Choice>
              <mc:Fallback>
                <p:oleObj name="Equation" r:id="rId5" imgW="2184120" imgH="583920" progId="Equation.3">
                  <p:embed/>
                  <p:pic>
                    <p:nvPicPr>
                      <p:cNvPr id="0" name=""/>
                      <p:cNvPicPr>
                        <a:picLocks noChangeAspect="1" noChangeArrowheads="1"/>
                      </p:cNvPicPr>
                      <p:nvPr/>
                    </p:nvPicPr>
                    <p:blipFill>
                      <a:blip r:embed="rId6"/>
                      <a:srcRect/>
                      <a:stretch>
                        <a:fillRect/>
                      </a:stretch>
                    </p:blipFill>
                    <p:spPr bwMode="auto">
                      <a:xfrm>
                        <a:off x="696913" y="1512888"/>
                        <a:ext cx="3546475" cy="987425"/>
                      </a:xfrm>
                      <a:prstGeom prst="rect">
                        <a:avLst/>
                      </a:prstGeom>
                      <a:noFill/>
                      <a:extLst/>
                    </p:spPr>
                  </p:pic>
                </p:oleObj>
              </mc:Fallback>
            </mc:AlternateContent>
          </a:graphicData>
        </a:graphic>
      </p:graphicFrame>
      <p:sp>
        <p:nvSpPr>
          <p:cNvPr id="8" name="Text Box 7"/>
          <p:cNvSpPr txBox="1">
            <a:spLocks noChangeArrowheads="1"/>
          </p:cNvSpPr>
          <p:nvPr/>
        </p:nvSpPr>
        <p:spPr bwMode="auto">
          <a:xfrm>
            <a:off x="609600" y="2897356"/>
            <a:ext cx="5181600" cy="2970044"/>
          </a:xfrm>
          <a:prstGeom prst="rect">
            <a:avLst/>
          </a:prstGeom>
          <a:noFill/>
          <a:ln w="25400">
            <a:noFill/>
            <a:miter lim="800000"/>
            <a:headEnd/>
            <a:tailEnd/>
          </a:ln>
          <a:effectLst/>
        </p:spPr>
        <p:txBody>
          <a:bodyPr wrap="square">
            <a:spAutoFit/>
          </a:bodyPr>
          <a:lstStyle/>
          <a:p>
            <a:r>
              <a:rPr lang="en-US" sz="1700" b="1" dirty="0"/>
              <a:t>Minimize    </a:t>
            </a:r>
            <a:r>
              <a:rPr lang="en-US" sz="1700" b="1" dirty="0" smtClean="0">
                <a:solidFill>
                  <a:schemeClr val="bg1">
                    <a:lumMod val="50000"/>
                  </a:schemeClr>
                </a:solidFill>
              </a:rPr>
              <a:t>Spring Deflection</a:t>
            </a:r>
            <a:endParaRPr lang="en-US" sz="1700" b="1" dirty="0">
              <a:solidFill>
                <a:schemeClr val="bg1">
                  <a:lumMod val="50000"/>
                </a:schemeClr>
              </a:solidFill>
            </a:endParaRPr>
          </a:p>
          <a:p>
            <a:r>
              <a:rPr lang="en-US" sz="1700" b="1" dirty="0" err="1" smtClean="0"/>
              <a:t>s.t</a:t>
            </a:r>
            <a:r>
              <a:rPr lang="en-US" sz="1700" b="1" dirty="0" err="1"/>
              <a:t>.</a:t>
            </a:r>
            <a:r>
              <a:rPr lang="en-US" sz="1700" b="1" dirty="0"/>
              <a:t>:	</a:t>
            </a:r>
          </a:p>
          <a:p>
            <a:r>
              <a:rPr lang="en-US" sz="1700" b="1" dirty="0"/>
              <a:t>	   </a:t>
            </a:r>
            <a:r>
              <a:rPr lang="en-US" sz="1700" b="1" dirty="0" smtClean="0">
                <a:solidFill>
                  <a:schemeClr val="bg1">
                    <a:lumMod val="50000"/>
                  </a:schemeClr>
                </a:solidFill>
              </a:rPr>
              <a:t>Shear stress	           ≤ 80 </a:t>
            </a:r>
            <a:r>
              <a:rPr lang="en-US" sz="1700" b="1" dirty="0" err="1" smtClean="0">
                <a:solidFill>
                  <a:schemeClr val="bg1">
                    <a:lumMod val="50000"/>
                  </a:schemeClr>
                </a:solidFill>
              </a:rPr>
              <a:t>ksi</a:t>
            </a:r>
            <a:endParaRPr lang="en-US" sz="1700" b="1" dirty="0" smtClean="0">
              <a:solidFill>
                <a:schemeClr val="bg1">
                  <a:lumMod val="50000"/>
                </a:schemeClr>
              </a:solidFill>
            </a:endParaRPr>
          </a:p>
          <a:p>
            <a:r>
              <a:rPr lang="en-US" altLang="zh-CN" sz="1700" b="1" dirty="0">
                <a:solidFill>
                  <a:schemeClr val="bg1">
                    <a:lumMod val="50000"/>
                  </a:schemeClr>
                </a:solidFill>
              </a:rPr>
              <a:t>	   </a:t>
            </a:r>
            <a:r>
              <a:rPr lang="en-US" altLang="zh-CN" sz="1700" b="1" dirty="0" smtClean="0">
                <a:solidFill>
                  <a:schemeClr val="bg1">
                    <a:lumMod val="50000"/>
                  </a:schemeClr>
                </a:solidFill>
              </a:rPr>
              <a:t>Surge </a:t>
            </a:r>
            <a:r>
              <a:rPr lang="en-US" altLang="zh-CN" sz="1700" b="1" dirty="0">
                <a:solidFill>
                  <a:schemeClr val="bg1">
                    <a:lumMod val="50000"/>
                  </a:schemeClr>
                </a:solidFill>
              </a:rPr>
              <a:t>wave </a:t>
            </a:r>
            <a:r>
              <a:rPr lang="en-US" altLang="zh-CN" sz="1700" b="1" dirty="0" smtClean="0">
                <a:solidFill>
                  <a:schemeClr val="bg1">
                    <a:lumMod val="50000"/>
                  </a:schemeClr>
                </a:solidFill>
              </a:rPr>
              <a:t>frequency     ≤ 100 Hz</a:t>
            </a:r>
          </a:p>
          <a:p>
            <a:r>
              <a:rPr lang="en-US" altLang="zh-CN" sz="1700" b="1" dirty="0">
                <a:solidFill>
                  <a:schemeClr val="bg1">
                    <a:lumMod val="50000"/>
                  </a:schemeClr>
                </a:solidFill>
              </a:rPr>
              <a:t>	   </a:t>
            </a:r>
            <a:r>
              <a:rPr lang="en-US" altLang="zh-CN" sz="1700" b="1" dirty="0" smtClean="0">
                <a:solidFill>
                  <a:schemeClr val="bg1">
                    <a:lumMod val="50000"/>
                  </a:schemeClr>
                </a:solidFill>
              </a:rPr>
              <a:t>Outer diameter	           ≤ 1.5 in</a:t>
            </a:r>
            <a:endParaRPr lang="en-US" altLang="zh-CN" sz="1700" b="1" dirty="0">
              <a:solidFill>
                <a:schemeClr val="bg1">
                  <a:lumMod val="50000"/>
                </a:schemeClr>
              </a:solidFill>
            </a:endParaRPr>
          </a:p>
          <a:p>
            <a:r>
              <a:rPr lang="en-US" altLang="zh-CN" sz="1700" b="1" dirty="0" smtClean="0">
                <a:solidFill>
                  <a:schemeClr val="bg1">
                    <a:lumMod val="50000"/>
                  </a:schemeClr>
                </a:solidFill>
              </a:rPr>
              <a:t>	   Total mass	           ≤ </a:t>
            </a:r>
            <a:r>
              <a:rPr lang="en-US" altLang="zh-CN" sz="1700" b="1" dirty="0">
                <a:solidFill>
                  <a:schemeClr val="bg1">
                    <a:lumMod val="50000"/>
                  </a:schemeClr>
                </a:solidFill>
              </a:rPr>
              <a:t>2.309 x 10</a:t>
            </a:r>
            <a:r>
              <a:rPr lang="en-US" altLang="zh-CN" sz="1700" b="1" baseline="30000" dirty="0">
                <a:solidFill>
                  <a:schemeClr val="bg1">
                    <a:lumMod val="50000"/>
                  </a:schemeClr>
                </a:solidFill>
              </a:rPr>
              <a:t>-5</a:t>
            </a:r>
            <a:r>
              <a:rPr lang="en-US" altLang="zh-CN" sz="1700" b="1" dirty="0">
                <a:solidFill>
                  <a:schemeClr val="bg1">
                    <a:lumMod val="50000"/>
                  </a:schemeClr>
                </a:solidFill>
              </a:rPr>
              <a:t> </a:t>
            </a:r>
            <a:r>
              <a:rPr lang="en-US" altLang="zh-CN" sz="1700" b="1" dirty="0" err="1" smtClean="0">
                <a:solidFill>
                  <a:schemeClr val="bg1">
                    <a:lumMod val="50000"/>
                  </a:schemeClr>
                </a:solidFill>
              </a:rPr>
              <a:t>lbm</a:t>
            </a:r>
            <a:endParaRPr lang="en-US" altLang="zh-CN" sz="1700" b="1" dirty="0" smtClean="0">
              <a:solidFill>
                <a:schemeClr val="bg1">
                  <a:lumMod val="50000"/>
                </a:schemeClr>
              </a:solidFill>
            </a:endParaRPr>
          </a:p>
          <a:p>
            <a:r>
              <a:rPr lang="en-US" altLang="zh-CN" sz="1700" b="1" dirty="0">
                <a:solidFill>
                  <a:schemeClr val="bg1">
                    <a:lumMod val="50000"/>
                  </a:schemeClr>
                </a:solidFill>
              </a:rPr>
              <a:t>	   spring </a:t>
            </a:r>
            <a:r>
              <a:rPr lang="en-US" altLang="zh-CN" sz="1700" b="1" dirty="0" smtClean="0">
                <a:solidFill>
                  <a:schemeClr val="bg1">
                    <a:lumMod val="50000"/>
                  </a:schemeClr>
                </a:solidFill>
              </a:rPr>
              <a:t>deflection	           ≤ 0.75 in</a:t>
            </a:r>
            <a:endParaRPr lang="en-US" altLang="zh-CN" sz="1700" b="1" dirty="0">
              <a:solidFill>
                <a:schemeClr val="bg1">
                  <a:lumMod val="50000"/>
                </a:schemeClr>
              </a:solidFill>
            </a:endParaRPr>
          </a:p>
          <a:p>
            <a:r>
              <a:rPr lang="en-US" sz="1700" b="1" dirty="0" smtClean="0"/>
              <a:t>Design </a:t>
            </a:r>
            <a:r>
              <a:rPr lang="en-US" sz="1700" b="1" dirty="0"/>
              <a:t>Variables (</a:t>
            </a:r>
            <a:r>
              <a:rPr lang="en-US" sz="1700" b="1" i="1" dirty="0">
                <a:latin typeface="Times New Roman" pitchFamily="18" charset="0"/>
              </a:rPr>
              <a:t>x</a:t>
            </a:r>
            <a:r>
              <a:rPr lang="en-US" sz="1700" b="1" dirty="0"/>
              <a:t>):</a:t>
            </a:r>
          </a:p>
          <a:p>
            <a:r>
              <a:rPr lang="en-US" sz="1700" b="1" dirty="0"/>
              <a:t>	</a:t>
            </a:r>
            <a:r>
              <a:rPr lang="en-US" sz="1700" b="1" dirty="0" smtClean="0">
                <a:solidFill>
                  <a:schemeClr val="bg1">
                    <a:lumMod val="50000"/>
                  </a:schemeClr>
                </a:solidFill>
              </a:rPr>
              <a:t>0.05 ≤ </a:t>
            </a:r>
            <a:r>
              <a:rPr lang="en-US" sz="1700" b="1" dirty="0">
                <a:solidFill>
                  <a:schemeClr val="bg1">
                    <a:lumMod val="50000"/>
                  </a:schemeClr>
                </a:solidFill>
              </a:rPr>
              <a:t>wire diameter (d</a:t>
            </a:r>
            <a:r>
              <a:rPr lang="en-US" sz="1700" b="1" dirty="0" smtClean="0">
                <a:solidFill>
                  <a:schemeClr val="bg1">
                    <a:lumMod val="50000"/>
                  </a:schemeClr>
                </a:solidFill>
              </a:rPr>
              <a:t>) ≤ 0.20</a:t>
            </a:r>
            <a:endParaRPr lang="en-US" sz="1700" b="1" dirty="0">
              <a:solidFill>
                <a:schemeClr val="bg1">
                  <a:lumMod val="50000"/>
                </a:schemeClr>
              </a:solidFill>
            </a:endParaRPr>
          </a:p>
          <a:p>
            <a:r>
              <a:rPr lang="en-US" sz="1700" b="1" dirty="0">
                <a:solidFill>
                  <a:schemeClr val="bg1">
                    <a:lumMod val="50000"/>
                  </a:schemeClr>
                </a:solidFill>
              </a:rPr>
              <a:t>	</a:t>
            </a:r>
            <a:r>
              <a:rPr lang="en-US" sz="1700" b="1" dirty="0" smtClean="0">
                <a:solidFill>
                  <a:schemeClr val="bg1">
                    <a:lumMod val="50000"/>
                  </a:schemeClr>
                </a:solidFill>
              </a:rPr>
              <a:t>0.25</a:t>
            </a:r>
            <a:r>
              <a:rPr lang="en-US" altLang="zh-CN" sz="1700" b="1" dirty="0" smtClean="0">
                <a:solidFill>
                  <a:schemeClr val="bg1">
                    <a:lumMod val="50000"/>
                  </a:schemeClr>
                </a:solidFill>
                <a:ea typeface="SimSun" pitchFamily="2" charset="-122"/>
              </a:rPr>
              <a:t> </a:t>
            </a:r>
            <a:r>
              <a:rPr lang="en-US" sz="1700" b="1" dirty="0">
                <a:solidFill>
                  <a:schemeClr val="bg1">
                    <a:lumMod val="50000"/>
                  </a:schemeClr>
                </a:solidFill>
              </a:rPr>
              <a:t>≤ </a:t>
            </a:r>
            <a:r>
              <a:rPr lang="en-US" altLang="zh-CN" sz="1700" b="1" dirty="0">
                <a:solidFill>
                  <a:schemeClr val="bg1">
                    <a:lumMod val="50000"/>
                  </a:schemeClr>
                </a:solidFill>
              </a:rPr>
              <a:t>the mean coil diameter (D</a:t>
            </a:r>
            <a:r>
              <a:rPr lang="en-US" altLang="zh-CN" sz="1700" b="1" dirty="0" smtClean="0">
                <a:solidFill>
                  <a:schemeClr val="bg1">
                    <a:lumMod val="50000"/>
                  </a:schemeClr>
                </a:solidFill>
              </a:rPr>
              <a:t>) </a:t>
            </a:r>
            <a:r>
              <a:rPr lang="en-US" sz="1700" b="1" dirty="0" smtClean="0">
                <a:solidFill>
                  <a:schemeClr val="bg1">
                    <a:lumMod val="50000"/>
                  </a:schemeClr>
                </a:solidFill>
              </a:rPr>
              <a:t>≤ 1.30</a:t>
            </a:r>
            <a:endParaRPr lang="en-US" sz="1700" b="1" dirty="0">
              <a:solidFill>
                <a:schemeClr val="bg1">
                  <a:lumMod val="50000"/>
                </a:schemeClr>
              </a:solidFill>
            </a:endParaRPr>
          </a:p>
          <a:p>
            <a:r>
              <a:rPr lang="en-US" sz="1700" b="1" dirty="0">
                <a:solidFill>
                  <a:schemeClr val="bg1">
                    <a:lumMod val="50000"/>
                  </a:schemeClr>
                </a:solidFill>
              </a:rPr>
              <a:t>	   </a:t>
            </a:r>
            <a:r>
              <a:rPr lang="en-US" sz="1700" b="1" dirty="0" smtClean="0">
                <a:solidFill>
                  <a:schemeClr val="bg1">
                    <a:lumMod val="50000"/>
                  </a:schemeClr>
                </a:solidFill>
              </a:rPr>
              <a:t>  2 </a:t>
            </a:r>
            <a:r>
              <a:rPr lang="en-US" sz="1700" b="1" dirty="0">
                <a:solidFill>
                  <a:schemeClr val="bg1">
                    <a:lumMod val="50000"/>
                  </a:schemeClr>
                </a:solidFill>
              </a:rPr>
              <a:t>≤ </a:t>
            </a:r>
            <a:r>
              <a:rPr lang="en-US" altLang="zh-CN" sz="1700" b="1" dirty="0" smtClean="0">
                <a:solidFill>
                  <a:schemeClr val="bg1">
                    <a:lumMod val="50000"/>
                  </a:schemeClr>
                </a:solidFill>
              </a:rPr>
              <a:t># </a:t>
            </a:r>
            <a:r>
              <a:rPr lang="en-US" altLang="zh-CN" sz="1700" b="1" dirty="0">
                <a:solidFill>
                  <a:schemeClr val="bg1">
                    <a:lumMod val="50000"/>
                  </a:schemeClr>
                </a:solidFill>
              </a:rPr>
              <a:t>of active coils (N) </a:t>
            </a:r>
            <a:r>
              <a:rPr lang="en-US" sz="1700" b="1" dirty="0" smtClean="0">
                <a:solidFill>
                  <a:schemeClr val="bg1">
                    <a:lumMod val="50000"/>
                  </a:schemeClr>
                </a:solidFill>
              </a:rPr>
              <a:t>≤ 15 </a:t>
            </a:r>
          </a:p>
        </p:txBody>
      </p:sp>
      <p:sp>
        <p:nvSpPr>
          <p:cNvPr id="9" name="AutoShape 8"/>
          <p:cNvSpPr>
            <a:spLocks/>
          </p:cNvSpPr>
          <p:nvPr/>
        </p:nvSpPr>
        <p:spPr bwMode="auto">
          <a:xfrm>
            <a:off x="457200" y="2928611"/>
            <a:ext cx="228600" cy="2938789"/>
          </a:xfrm>
          <a:prstGeom prst="leftBrace">
            <a:avLst>
              <a:gd name="adj1" fmla="val 54549"/>
              <a:gd name="adj2" fmla="val 50000"/>
            </a:avLst>
          </a:prstGeom>
          <a:noFill/>
          <a:ln w="31750">
            <a:solidFill>
              <a:schemeClr val="tx1"/>
            </a:solidFill>
            <a:round/>
            <a:headEnd/>
            <a:tailEnd/>
          </a:ln>
          <a:effectLst/>
        </p:spPr>
        <p:txBody>
          <a:bodyPr wrap="none" anchor="ctr"/>
          <a:lstStyle/>
          <a:p>
            <a:endParaRPr lang="en-US"/>
          </a:p>
        </p:txBody>
      </p:sp>
      <p:sp>
        <p:nvSpPr>
          <p:cNvPr id="10" name="Line 12"/>
          <p:cNvSpPr>
            <a:spLocks noChangeShapeType="1"/>
          </p:cNvSpPr>
          <p:nvPr/>
        </p:nvSpPr>
        <p:spPr bwMode="auto">
          <a:xfrm>
            <a:off x="4773114" y="2133600"/>
            <a:ext cx="530077" cy="0"/>
          </a:xfrm>
          <a:prstGeom prst="line">
            <a:avLst/>
          </a:prstGeom>
          <a:noFill/>
          <a:ln w="57150">
            <a:solidFill>
              <a:schemeClr val="tx1">
                <a:lumMod val="65000"/>
                <a:lumOff val="35000"/>
              </a:schemeClr>
            </a:solidFill>
            <a:round/>
            <a:headEnd type="triangle" w="med" len="med"/>
            <a:tailEnd type="triangle" w="med" len="med"/>
          </a:ln>
          <a:effectLst/>
        </p:spPr>
        <p:txBody>
          <a:bodyPr wrap="none"/>
          <a:lstStyle/>
          <a:p>
            <a:endParaRPr lang="en-US"/>
          </a:p>
        </p:txBody>
      </p:sp>
      <p:cxnSp>
        <p:nvCxnSpPr>
          <p:cNvPr id="11" name="AutoShape 16"/>
          <p:cNvCxnSpPr>
            <a:cxnSpLocks noChangeShapeType="1"/>
          </p:cNvCxnSpPr>
          <p:nvPr/>
        </p:nvCxnSpPr>
        <p:spPr bwMode="auto">
          <a:xfrm rot="10800000" flipH="1" flipV="1">
            <a:off x="457201" y="2045493"/>
            <a:ext cx="6350" cy="2391221"/>
          </a:xfrm>
          <a:prstGeom prst="bentConnector4">
            <a:avLst>
              <a:gd name="adj1" fmla="val -3600000"/>
              <a:gd name="adj2" fmla="val 100320"/>
            </a:avLst>
          </a:prstGeom>
          <a:noFill/>
          <a:ln w="38100">
            <a:solidFill>
              <a:srgbClr val="808080"/>
            </a:solidFill>
            <a:miter lim="800000"/>
            <a:headEnd type="triangle" w="med" len="med"/>
            <a:tailEnd type="triangle" w="med" len="med"/>
          </a:ln>
          <a:effectLst/>
        </p:spPr>
      </p:cxnSp>
      <p:sp>
        <p:nvSpPr>
          <p:cNvPr id="13" name="Content Placeholder 13"/>
          <p:cNvSpPr>
            <a:spLocks noGrp="1"/>
          </p:cNvSpPr>
          <p:nvPr>
            <p:ph idx="1"/>
          </p:nvPr>
        </p:nvSpPr>
        <p:spPr>
          <a:xfrm>
            <a:off x="179512" y="1096144"/>
            <a:ext cx="4104456" cy="504056"/>
          </a:xfrm>
        </p:spPr>
        <p:txBody>
          <a:bodyPr>
            <a:noAutofit/>
          </a:bodyPr>
          <a:lstStyle/>
          <a:p>
            <a:pPr fontAlgn="base">
              <a:lnSpc>
                <a:spcPct val="80000"/>
              </a:lnSpc>
              <a:spcAft>
                <a:spcPct val="0"/>
              </a:spcAft>
            </a:pPr>
            <a:r>
              <a:rPr lang="en-US" sz="2700" b="1" dirty="0"/>
              <a:t>Compressing </a:t>
            </a:r>
            <a:r>
              <a:rPr lang="en-US" sz="2700" b="1" dirty="0" smtClean="0"/>
              <a:t>spring*</a:t>
            </a:r>
            <a:endParaRPr lang="en-US" sz="2700" b="1" dirty="0"/>
          </a:p>
        </p:txBody>
      </p:sp>
      <p:sp>
        <p:nvSpPr>
          <p:cNvPr id="14" name="TextBox 13"/>
          <p:cNvSpPr txBox="1"/>
          <p:nvPr/>
        </p:nvSpPr>
        <p:spPr>
          <a:xfrm>
            <a:off x="209000" y="6019800"/>
            <a:ext cx="8611472" cy="461665"/>
          </a:xfrm>
          <a:prstGeom prst="rect">
            <a:avLst/>
          </a:prstGeom>
          <a:noFill/>
        </p:spPr>
        <p:txBody>
          <a:bodyPr wrap="square" rtlCol="0">
            <a:spAutoFit/>
          </a:bodyPr>
          <a:lstStyle/>
          <a:p>
            <a:pPr lvl="0" algn="just"/>
            <a:r>
              <a:rPr lang="en-US" sz="1200" b="1" dirty="0" smtClean="0"/>
              <a:t>*</a:t>
            </a:r>
            <a:r>
              <a:rPr lang="en-US" sz="1200" b="1" dirty="0" err="1" smtClean="0"/>
              <a:t>Gunawan</a:t>
            </a:r>
            <a:r>
              <a:rPr lang="en-US" sz="1200" b="1" dirty="0"/>
              <a:t>, S., 2004, “Parameter Sensitivity Measures for Single Objective, Multi-Objective, and Feasibility Robust Design Optimization,” PhD dissertation, Department of Mechanical Engineering, UMD, USA.</a:t>
            </a:r>
          </a:p>
        </p:txBody>
      </p:sp>
      <p:pic>
        <p:nvPicPr>
          <p:cNvPr id="15" name="Picture 128"/>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89202" y="1650654"/>
            <a:ext cx="3431270" cy="1042987"/>
          </a:xfrm>
          <a:prstGeom prst="rect">
            <a:avLst/>
          </a:prstGeom>
          <a:noFill/>
          <a:ln>
            <a:noFill/>
          </a:ln>
        </p:spPr>
      </p:pic>
      <p:graphicFrame>
        <p:nvGraphicFramePr>
          <p:cNvPr id="19" name="Table 18"/>
          <p:cNvGraphicFramePr>
            <a:graphicFrameLocks noGrp="1"/>
          </p:cNvGraphicFramePr>
          <p:nvPr>
            <p:extLst>
              <p:ext uri="{D42A27DB-BD31-4B8C-83A1-F6EECF244321}">
                <p14:modId xmlns:p14="http://schemas.microsoft.com/office/powerpoint/2010/main" val="3076404755"/>
              </p:ext>
            </p:extLst>
          </p:nvPr>
        </p:nvGraphicFramePr>
        <p:xfrm>
          <a:off x="5867400" y="4203034"/>
          <a:ext cx="3036056" cy="1816766"/>
        </p:xfrm>
        <a:graphic>
          <a:graphicData uri="http://schemas.openxmlformats.org/drawingml/2006/table">
            <a:tbl>
              <a:tblPr firstRow="1" bandRow="1">
                <a:tableStyleId>{2D5ABB26-0587-4C30-8999-92F81FD0307C}</a:tableStyleId>
              </a:tblPr>
              <a:tblGrid>
                <a:gridCol w="1030207"/>
                <a:gridCol w="1056857"/>
                <a:gridCol w="948992"/>
              </a:tblGrid>
              <a:tr h="455326">
                <a:tc>
                  <a:txBody>
                    <a:bodyPr/>
                    <a:lstStyle/>
                    <a:p>
                      <a:pPr marL="0" algn="ctr" defTabSz="914400" rtl="0" eaLnBrk="1" fontAlgn="ctr" latinLnBrk="0" hangingPunct="1">
                        <a:spcAft>
                          <a:spcPts val="0"/>
                        </a:spcAft>
                      </a:pPr>
                      <a:r>
                        <a:rPr lang="en-US" sz="1600" kern="0" dirty="0" smtClean="0">
                          <a:effectLst/>
                        </a:rPr>
                        <a:t>Solution</a:t>
                      </a:r>
                      <a:endParaRPr lang="en-US" sz="1600" kern="0" dirty="0">
                        <a:solidFill>
                          <a:schemeClr val="tx1"/>
                        </a:solidFill>
                        <a:effectLst/>
                        <a:latin typeface="Times New Roman"/>
                        <a:ea typeface="宋体"/>
                        <a:cs typeface="Times New Roman"/>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ctr" defTabSz="914400" rtl="0" eaLnBrk="1" latinLnBrk="0" hangingPunct="1">
                        <a:spcAft>
                          <a:spcPts val="0"/>
                        </a:spcAft>
                      </a:pPr>
                      <a:r>
                        <a:rPr lang="en-US" altLang="zh-CN" sz="1600" b="1" kern="1200" dirty="0" smtClean="0">
                          <a:solidFill>
                            <a:srgbClr val="0000CC"/>
                          </a:solidFill>
                          <a:latin typeface="+mn-lt"/>
                          <a:ea typeface="宋体" charset="-122"/>
                          <a:cs typeface="+mn-cs"/>
                        </a:rPr>
                        <a:t>Deterministic </a:t>
                      </a:r>
                      <a:endParaRPr lang="en-US" sz="1600" kern="0" dirty="0">
                        <a:solidFill>
                          <a:srgbClr val="FF0000"/>
                        </a:solidFill>
                        <a:effectLst/>
                        <a:latin typeface="Times New Roman"/>
                        <a:ea typeface="宋体"/>
                        <a:cs typeface="Times New Roman"/>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ctr" defTabSz="914400" rtl="0" eaLnBrk="1" latinLnBrk="0" hangingPunct="1">
                        <a:spcAft>
                          <a:spcPts val="0"/>
                        </a:spcAft>
                      </a:pPr>
                      <a:r>
                        <a:rPr lang="en-US" altLang="zh-CN" sz="1600" b="1" kern="1200" dirty="0" smtClean="0">
                          <a:solidFill>
                            <a:srgbClr val="C00000"/>
                          </a:solidFill>
                          <a:latin typeface="+mn-lt"/>
                          <a:ea typeface="+mn-ea"/>
                          <a:cs typeface="Times New Roman" panose="02020603050405020304" pitchFamily="18" charset="0"/>
                        </a:rPr>
                        <a:t>Robust </a:t>
                      </a:r>
                      <a:endParaRPr lang="en-US" sz="1600" kern="0" dirty="0">
                        <a:solidFill>
                          <a:srgbClr val="00B050"/>
                        </a:solidFill>
                        <a:effectLst/>
                        <a:latin typeface="Times New Roman"/>
                        <a:ea typeface="宋体"/>
                        <a:cs typeface="Times New Roman"/>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409606">
                <a:tc>
                  <a:txBody>
                    <a:bodyPr/>
                    <a:lstStyle/>
                    <a:p>
                      <a:pPr marL="0" algn="ctr" defTabSz="914400" rtl="0" eaLnBrk="1" latinLnBrk="0" hangingPunct="1">
                        <a:spcAft>
                          <a:spcPts val="0"/>
                        </a:spcAft>
                      </a:pPr>
                      <a:r>
                        <a:rPr lang="en-US" sz="1600" kern="0" dirty="0" smtClean="0">
                          <a:effectLst/>
                        </a:rPr>
                        <a:t>d</a:t>
                      </a:r>
                      <a:endParaRPr lang="en-US" sz="1600" kern="0" dirty="0">
                        <a:solidFill>
                          <a:schemeClr val="tx1"/>
                        </a:solidFill>
                        <a:effectLst/>
                        <a:latin typeface="Times New Roman"/>
                        <a:ea typeface="宋体"/>
                        <a:cs typeface="Times New Roman"/>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marL="0" algn="ctr" defTabSz="914400" rtl="0" eaLnBrk="1" latinLnBrk="0" hangingPunct="1">
                        <a:spcAft>
                          <a:spcPts val="0"/>
                        </a:spcAft>
                      </a:pPr>
                      <a:r>
                        <a:rPr lang="en-US" sz="1600" kern="0" dirty="0" smtClean="0">
                          <a:effectLst/>
                        </a:rPr>
                        <a:t>0.0765</a:t>
                      </a:r>
                      <a:endParaRPr lang="en-US" sz="1600" kern="0" dirty="0">
                        <a:solidFill>
                          <a:schemeClr val="tx1"/>
                        </a:solidFill>
                        <a:effectLst/>
                        <a:latin typeface="Times New Roman"/>
                        <a:ea typeface="宋体"/>
                        <a:cs typeface="Times New Roman"/>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algn="ctr" defTabSz="914400" rtl="0" eaLnBrk="1" latinLnBrk="0" hangingPunct="1">
                        <a:spcAft>
                          <a:spcPts val="0"/>
                        </a:spcAft>
                      </a:pPr>
                      <a:r>
                        <a:rPr lang="en-US" sz="1600" kern="0" dirty="0" smtClean="0">
                          <a:effectLst/>
                        </a:rPr>
                        <a:t>0.0525</a:t>
                      </a:r>
                      <a:endParaRPr lang="en-US" sz="1600" kern="0" dirty="0">
                        <a:solidFill>
                          <a:schemeClr val="tx1"/>
                        </a:solidFill>
                        <a:effectLst/>
                        <a:latin typeface="Times New Roman"/>
                        <a:ea typeface="宋体"/>
                        <a:cs typeface="Times New Roman"/>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r>
              <a:tr h="457200">
                <a:tc>
                  <a:txBody>
                    <a:bodyPr/>
                    <a:lstStyle/>
                    <a:p>
                      <a:pPr marL="0" algn="ctr" defTabSz="914400" rtl="0" eaLnBrk="1" latinLnBrk="0" hangingPunct="1">
                        <a:spcAft>
                          <a:spcPts val="0"/>
                        </a:spcAft>
                      </a:pPr>
                      <a:r>
                        <a:rPr lang="en-US" sz="1600" kern="0" dirty="0" smtClean="0">
                          <a:effectLst/>
                        </a:rPr>
                        <a:t>D</a:t>
                      </a:r>
                      <a:endParaRPr lang="en-US" sz="1600" kern="0" dirty="0">
                        <a:solidFill>
                          <a:schemeClr val="tx1"/>
                        </a:solidFill>
                        <a:effectLst/>
                        <a:latin typeface="Times New Roman"/>
                        <a:ea typeface="宋体"/>
                        <a:cs typeface="Times New Roman"/>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0" dirty="0" smtClean="0">
                          <a:effectLst/>
                        </a:rPr>
                        <a:t>1.3000</a:t>
                      </a:r>
                      <a:endParaRPr lang="en-US" sz="1600" kern="0" dirty="0" smtClean="0">
                        <a:solidFill>
                          <a:schemeClr val="tx1"/>
                        </a:solidFill>
                        <a:effectLst/>
                        <a:latin typeface="Times New Roman"/>
                        <a:ea typeface="宋体"/>
                        <a:cs typeface="Times New Roman"/>
                      </a:endParaRPr>
                    </a:p>
                  </a:txBody>
                  <a:tcPr anchor="ctr">
                    <a:lnL w="28575" cap="flat" cmpd="sng" algn="ctr">
                      <a:solidFill>
                        <a:schemeClr val="tx1"/>
                      </a:solidFill>
                      <a:prstDash val="solid"/>
                      <a:round/>
                      <a:headEnd type="none" w="med" len="med"/>
                      <a:tailEnd type="none" w="med" len="med"/>
                    </a:ln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0" dirty="0" smtClean="0">
                          <a:effectLst/>
                        </a:rPr>
                        <a:t>0.3372</a:t>
                      </a:r>
                      <a:endParaRPr lang="en-US" sz="1600" kern="0" dirty="0">
                        <a:solidFill>
                          <a:schemeClr val="tx1"/>
                        </a:solidFill>
                        <a:effectLst/>
                        <a:latin typeface="Times New Roman"/>
                        <a:ea typeface="宋体"/>
                        <a:cs typeface="Times New Roman"/>
                      </a:endParaRPr>
                    </a:p>
                  </a:txBody>
                  <a:tcPr anchor="ctr">
                    <a:lnR w="28575" cap="flat" cmpd="sng" algn="ctr">
                      <a:solidFill>
                        <a:schemeClr val="tx1"/>
                      </a:solidFill>
                      <a:prstDash val="solid"/>
                      <a:round/>
                      <a:headEnd type="none" w="med" len="med"/>
                      <a:tailEnd type="none" w="med" len="med"/>
                    </a:lnR>
                  </a:tcPr>
                </a:tc>
              </a:tr>
              <a:tr h="370840">
                <a:tc>
                  <a:txBody>
                    <a:bodyPr/>
                    <a:lstStyle/>
                    <a:p>
                      <a:pPr marL="0" algn="ctr" defTabSz="914400" rtl="0" eaLnBrk="1" latinLnBrk="0" hangingPunct="1">
                        <a:spcAft>
                          <a:spcPts val="0"/>
                        </a:spcAft>
                      </a:pPr>
                      <a:r>
                        <a:rPr lang="en-US" sz="1600" kern="0" dirty="0" smtClean="0">
                          <a:effectLst/>
                        </a:rPr>
                        <a:t>N</a:t>
                      </a:r>
                      <a:endParaRPr lang="en-US" sz="1600" kern="0" dirty="0">
                        <a:solidFill>
                          <a:schemeClr val="tx1"/>
                        </a:solidFill>
                        <a:effectLst/>
                        <a:latin typeface="Times New Roman"/>
                        <a:ea typeface="宋体"/>
                        <a:cs typeface="Times New Roman"/>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0" dirty="0" smtClean="0">
                          <a:effectLst/>
                        </a:rPr>
                        <a:t>6.3602</a:t>
                      </a:r>
                      <a:endParaRPr lang="en-US" sz="1600" kern="0" dirty="0" smtClean="0">
                        <a:solidFill>
                          <a:schemeClr val="tx1"/>
                        </a:solidFill>
                        <a:effectLst/>
                        <a:latin typeface="Times New Roman"/>
                        <a:ea typeface="宋体"/>
                        <a:cs typeface="Times New Roman"/>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0" dirty="0" smtClean="0">
                          <a:effectLst/>
                        </a:rPr>
                        <a:t>14.9000</a:t>
                      </a:r>
                      <a:endParaRPr lang="en-US" sz="1600" kern="0" dirty="0" smtClean="0">
                        <a:solidFill>
                          <a:schemeClr val="tx1"/>
                        </a:solidFill>
                        <a:effectLst/>
                        <a:latin typeface="Times New Roman"/>
                        <a:ea typeface="宋体"/>
                        <a:cs typeface="Times New Roman"/>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
        <p:nvSpPr>
          <p:cNvPr id="2" name="矩形 1"/>
          <p:cNvSpPr/>
          <p:nvPr/>
        </p:nvSpPr>
        <p:spPr>
          <a:xfrm>
            <a:off x="5562600" y="2961382"/>
            <a:ext cx="3505200" cy="1077218"/>
          </a:xfrm>
          <a:prstGeom prst="rect">
            <a:avLst/>
          </a:prstGeom>
          <a:ln w="19050">
            <a:solidFill>
              <a:schemeClr val="tx1"/>
            </a:solidFill>
            <a:prstDash val="sysDash"/>
          </a:ln>
        </p:spPr>
        <p:txBody>
          <a:bodyPr wrap="square">
            <a:spAutoFit/>
          </a:bodyPr>
          <a:lstStyle/>
          <a:p>
            <a:r>
              <a:rPr lang="en-US" altLang="zh-CN" sz="1600" b="1" dirty="0"/>
              <a:t>Uncertainty  &amp; Acceptable Objective </a:t>
            </a:r>
            <a:r>
              <a:rPr lang="en-US" altLang="zh-CN" sz="1600" b="1" dirty="0" smtClean="0"/>
              <a:t>Variance: </a:t>
            </a:r>
            <a:r>
              <a:rPr lang="en-US" altLang="zh-CN" sz="1600" b="1" dirty="0" smtClean="0">
                <a:solidFill>
                  <a:schemeClr val="bg1">
                    <a:lumMod val="50000"/>
                  </a:schemeClr>
                </a:solidFill>
              </a:rPr>
              <a:t>[</a:t>
            </a:r>
            <a:r>
              <a:rPr lang="en-US" altLang="zh-CN" sz="1600" b="1" dirty="0" err="1">
                <a:solidFill>
                  <a:schemeClr val="bg1">
                    <a:lumMod val="50000"/>
                  </a:schemeClr>
                </a:solidFill>
                <a:latin typeface="Times New Roman" pitchFamily="18" charset="0"/>
                <a:cs typeface="Times New Roman" pitchFamily="18" charset="0"/>
              </a:rPr>
              <a:t>Δd</a:t>
            </a:r>
            <a:r>
              <a:rPr lang="en-US" altLang="zh-CN" sz="1600" b="1" dirty="0">
                <a:solidFill>
                  <a:schemeClr val="bg1">
                    <a:lumMod val="50000"/>
                  </a:schemeClr>
                </a:solidFill>
                <a:latin typeface="Times New Roman" pitchFamily="18" charset="0"/>
                <a:cs typeface="Times New Roman" pitchFamily="18" charset="0"/>
              </a:rPr>
              <a:t>, ΔD, ΔP</a:t>
            </a:r>
            <a:r>
              <a:rPr lang="en-US" altLang="zh-CN" sz="1600" b="1" dirty="0">
                <a:solidFill>
                  <a:schemeClr val="bg1">
                    <a:lumMod val="50000"/>
                  </a:schemeClr>
                </a:solidFill>
              </a:rPr>
              <a:t>] = </a:t>
            </a:r>
            <a:r>
              <a:rPr lang="en-US" altLang="zh-CN" sz="1600" b="1" dirty="0" smtClean="0">
                <a:solidFill>
                  <a:schemeClr val="bg1">
                    <a:lumMod val="50000"/>
                  </a:schemeClr>
                </a:solidFill>
              </a:rPr>
              <a:t>[</a:t>
            </a:r>
            <a:r>
              <a:rPr lang="en-US" altLang="zh-CN" sz="1600" b="1" dirty="0" smtClean="0">
                <a:solidFill>
                  <a:schemeClr val="bg1">
                    <a:lumMod val="50000"/>
                  </a:schemeClr>
                </a:solidFill>
                <a:latin typeface="Times New Roman" pitchFamily="18" charset="0"/>
                <a:cs typeface="Times New Roman" pitchFamily="18" charset="0"/>
              </a:rPr>
              <a:t>0.001in, 0.01in, 0.1lbf</a:t>
            </a:r>
            <a:r>
              <a:rPr lang="en-US" altLang="zh-CN" sz="1600" b="1" dirty="0" smtClean="0">
                <a:solidFill>
                  <a:schemeClr val="bg1">
                    <a:lumMod val="50000"/>
                  </a:schemeClr>
                </a:solidFill>
              </a:rPr>
              <a:t>]                    </a:t>
            </a:r>
          </a:p>
          <a:p>
            <a:r>
              <a:rPr lang="en-US" altLang="zh-CN" sz="1600" b="1" dirty="0" smtClean="0"/>
              <a:t>Acceptable </a:t>
            </a:r>
            <a:r>
              <a:rPr lang="en-US" altLang="zh-CN" sz="1600" b="1" dirty="0"/>
              <a:t>objective </a:t>
            </a:r>
            <a:r>
              <a:rPr lang="en-US" altLang="zh-CN" sz="1600" b="1" dirty="0" smtClean="0"/>
              <a:t>variance:</a:t>
            </a:r>
            <a:r>
              <a:rPr lang="en-US" altLang="zh-CN" sz="1600" b="1" dirty="0" smtClean="0">
                <a:solidFill>
                  <a:srgbClr val="00B050"/>
                </a:solidFill>
              </a:rPr>
              <a:t> </a:t>
            </a:r>
            <a:r>
              <a:rPr lang="en-US" altLang="zh-CN" sz="1600" b="1" dirty="0" err="1">
                <a:solidFill>
                  <a:schemeClr val="bg1">
                    <a:lumMod val="50000"/>
                  </a:schemeClr>
                </a:solidFill>
                <a:latin typeface="Times New Roman" pitchFamily="18" charset="0"/>
                <a:cs typeface="Times New Roman" pitchFamily="18" charset="0"/>
              </a:rPr>
              <a:t>Δδ</a:t>
            </a:r>
            <a:r>
              <a:rPr lang="en-US" altLang="zh-CN" sz="1600" b="1" dirty="0">
                <a:solidFill>
                  <a:schemeClr val="bg1">
                    <a:lumMod val="50000"/>
                  </a:schemeClr>
                </a:solidFill>
              </a:rPr>
              <a:t> </a:t>
            </a:r>
            <a:r>
              <a:rPr lang="en-US" altLang="zh-CN" sz="1600" b="1" dirty="0" smtClean="0">
                <a:solidFill>
                  <a:schemeClr val="bg1">
                    <a:lumMod val="50000"/>
                  </a:schemeClr>
                </a:solidFill>
              </a:rPr>
              <a:t>= </a:t>
            </a:r>
            <a:r>
              <a:rPr lang="en-US" altLang="zh-CN" sz="1600" b="1" dirty="0" smtClean="0">
                <a:solidFill>
                  <a:schemeClr val="bg1">
                    <a:lumMod val="50000"/>
                  </a:schemeClr>
                </a:solidFill>
                <a:latin typeface="Times New Roman" pitchFamily="18" charset="0"/>
                <a:cs typeface="Times New Roman" pitchFamily="18" charset="0"/>
              </a:rPr>
              <a:t>0.1</a:t>
            </a:r>
            <a:endParaRPr lang="en-US" altLang="zh-CN" sz="1600" b="1" dirty="0">
              <a:solidFill>
                <a:schemeClr val="bg1">
                  <a:lumMod val="50000"/>
                </a:schemeClr>
              </a:solidFill>
              <a:latin typeface="Times New Roman" pitchFamily="18" charset="0"/>
              <a:cs typeface="Times New Roman" pitchFamily="18" charset="0"/>
            </a:endParaRPr>
          </a:p>
        </p:txBody>
      </p:sp>
    </p:spTree>
    <p:custDataLst>
      <p:tags r:id="rId2"/>
    </p:custDataLst>
    <p:extLst>
      <p:ext uri="{BB962C8B-B14F-4D97-AF65-F5344CB8AC3E}">
        <p14:creationId xmlns:p14="http://schemas.microsoft.com/office/powerpoint/2010/main" val="590137396"/>
      </p:ext>
    </p:extLst>
  </p:cSld>
  <p:clrMapOvr>
    <a:masterClrMapping/>
  </p:clrMapOvr>
  <mc:AlternateContent xmlns:mc="http://schemas.openxmlformats.org/markup-compatibility/2006">
    <mc:Choice xmlns:p14="http://schemas.microsoft.com/office/powerpoint/2010/main" Requires="p14">
      <p:transition spd="slow" p14:dur="2000" advTm="42494"/>
    </mc:Choice>
    <mc:Fallback>
      <p:transition spd="slow" advTm="4249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animBg="1"/>
      <p:bldP spid="10" grpId="0" animBg="1"/>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Engineering </a:t>
            </a:r>
            <a:r>
              <a:rPr lang="en-US" altLang="zh-CN" dirty="0" smtClean="0"/>
              <a:t>Example - Results</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18</a:t>
            </a:fld>
            <a:r>
              <a:rPr lang="en-US" altLang="zh-CN" dirty="0" smtClean="0"/>
              <a:t>/54</a:t>
            </a:r>
            <a:endParaRPr lang="en-US" altLang="zh-CN" dirty="0"/>
          </a:p>
        </p:txBody>
      </p:sp>
      <p:grpSp>
        <p:nvGrpSpPr>
          <p:cNvPr id="11" name="Group 10"/>
          <p:cNvGrpSpPr/>
          <p:nvPr/>
        </p:nvGrpSpPr>
        <p:grpSpPr>
          <a:xfrm>
            <a:off x="4569965" y="4479168"/>
            <a:ext cx="4650235" cy="1832462"/>
            <a:chOff x="1485449" y="3611502"/>
            <a:chExt cx="7666865" cy="2924617"/>
          </a:xfrm>
        </p:grpSpPr>
        <p:sp>
          <p:nvSpPr>
            <p:cNvPr id="6" name="圆角矩形 5"/>
            <p:cNvSpPr/>
            <p:nvPr/>
          </p:nvSpPr>
          <p:spPr bwMode="auto">
            <a:xfrm>
              <a:off x="1485449" y="3611502"/>
              <a:ext cx="7541234" cy="2789297"/>
            </a:xfrm>
            <a:prstGeom prst="roundRect">
              <a:avLst>
                <a:gd name="adj" fmla="val 0"/>
              </a:avLst>
            </a:prstGeom>
            <a:solidFill>
              <a:srgbClr val="E2E2E2"/>
            </a:solidFill>
            <a:ln w="222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p:txBody>
        </p:sp>
        <p:pic>
          <p:nvPicPr>
            <p:cNvPr id="12"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6114" y="3766223"/>
              <a:ext cx="3886200" cy="2769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4" name="矩形 13"/>
          <p:cNvSpPr/>
          <p:nvPr/>
        </p:nvSpPr>
        <p:spPr>
          <a:xfrm>
            <a:off x="6266707" y="1387514"/>
            <a:ext cx="1701683" cy="461665"/>
          </a:xfrm>
          <a:prstGeom prst="rect">
            <a:avLst/>
          </a:prstGeom>
        </p:spPr>
        <p:txBody>
          <a:bodyPr wrap="none">
            <a:spAutoFit/>
          </a:bodyPr>
          <a:lstStyle/>
          <a:p>
            <a:pPr algn="ctr"/>
            <a:r>
              <a:rPr lang="en-US" altLang="zh-CN" sz="2400" b="1" dirty="0" smtClean="0">
                <a:solidFill>
                  <a:srgbClr val="C00000"/>
                </a:solidFill>
                <a:cs typeface="Times New Roman" panose="02020603050405020304" pitchFamily="18" charset="0"/>
              </a:rPr>
              <a:t>Robust case</a:t>
            </a:r>
            <a:endParaRPr lang="zh-CN" altLang="en-US" sz="2200" dirty="0">
              <a:solidFill>
                <a:srgbClr val="00B050"/>
              </a:solidFill>
            </a:endParaRPr>
          </a:p>
        </p:txBody>
      </p:sp>
      <p:sp>
        <p:nvSpPr>
          <p:cNvPr id="13" name="矩形 12"/>
          <p:cNvSpPr/>
          <p:nvPr/>
        </p:nvSpPr>
        <p:spPr>
          <a:xfrm>
            <a:off x="986755" y="1387514"/>
            <a:ext cx="2523511" cy="461665"/>
          </a:xfrm>
          <a:prstGeom prst="rect">
            <a:avLst/>
          </a:prstGeom>
        </p:spPr>
        <p:txBody>
          <a:bodyPr wrap="none">
            <a:spAutoFit/>
          </a:bodyPr>
          <a:lstStyle/>
          <a:p>
            <a:pPr algn="ctr"/>
            <a:r>
              <a:rPr lang="en-US" altLang="zh-CN" sz="2400" b="1" dirty="0" smtClean="0">
                <a:solidFill>
                  <a:srgbClr val="0000CC"/>
                </a:solidFill>
                <a:ea typeface="宋体" charset="-122"/>
              </a:rPr>
              <a:t>Deterministic case</a:t>
            </a:r>
            <a:endParaRPr lang="zh-CN" altLang="en-US" sz="2200" dirty="0">
              <a:solidFill>
                <a:srgbClr val="FF0000"/>
              </a:solidFill>
            </a:endParaRPr>
          </a:p>
        </p:txBody>
      </p:sp>
      <p:grpSp>
        <p:nvGrpSpPr>
          <p:cNvPr id="19" name="Group 18"/>
          <p:cNvGrpSpPr/>
          <p:nvPr/>
        </p:nvGrpSpPr>
        <p:grpSpPr>
          <a:xfrm>
            <a:off x="0" y="4479167"/>
            <a:ext cx="4529333" cy="1748061"/>
            <a:chOff x="0" y="4479167"/>
            <a:chExt cx="4529333" cy="1748061"/>
          </a:xfrm>
        </p:grpSpPr>
        <p:sp>
          <p:nvSpPr>
            <p:cNvPr id="8" name="圆角矩形 7"/>
            <p:cNvSpPr/>
            <p:nvPr/>
          </p:nvSpPr>
          <p:spPr bwMode="auto">
            <a:xfrm>
              <a:off x="0" y="4479167"/>
              <a:ext cx="4497021" cy="1748061"/>
            </a:xfrm>
            <a:prstGeom prst="roundRect">
              <a:avLst>
                <a:gd name="adj" fmla="val 0"/>
              </a:avLst>
            </a:prstGeom>
            <a:solidFill>
              <a:srgbClr val="E2E2E2"/>
            </a:solidFill>
            <a:ln w="222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p:txBody>
        </p:sp>
        <p:pic>
          <p:nvPicPr>
            <p:cNvPr id="9"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28" t="2774" r="4088" b="3694"/>
            <a:stretch/>
          </p:blipFill>
          <p:spPr bwMode="auto">
            <a:xfrm>
              <a:off x="225345" y="4566602"/>
              <a:ext cx="2060656" cy="165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5"/>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880" t="3138" r="2216" b="3329"/>
            <a:stretch/>
          </p:blipFill>
          <p:spPr bwMode="auto">
            <a:xfrm>
              <a:off x="2364997" y="4681213"/>
              <a:ext cx="2164336" cy="149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0" name="Picture 4"/>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4088"/>
          <a:stretch/>
        </p:blipFill>
        <p:spPr bwMode="auto">
          <a:xfrm>
            <a:off x="4597057" y="4572000"/>
            <a:ext cx="2260943" cy="166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Content Placeholder 13"/>
          <p:cNvSpPr>
            <a:spLocks noGrp="1"/>
          </p:cNvSpPr>
          <p:nvPr>
            <p:ph idx="1"/>
          </p:nvPr>
        </p:nvSpPr>
        <p:spPr>
          <a:xfrm>
            <a:off x="36286" y="3991744"/>
            <a:ext cx="5297714" cy="504056"/>
          </a:xfrm>
        </p:spPr>
        <p:txBody>
          <a:bodyPr>
            <a:noAutofit/>
          </a:bodyPr>
          <a:lstStyle/>
          <a:p>
            <a:pPr fontAlgn="base">
              <a:lnSpc>
                <a:spcPct val="80000"/>
              </a:lnSpc>
              <a:spcAft>
                <a:spcPct val="0"/>
              </a:spcAft>
            </a:pPr>
            <a:r>
              <a:rPr lang="en-US" sz="2700" b="1" dirty="0" smtClean="0"/>
              <a:t>Monte Carlo simulation results</a:t>
            </a:r>
            <a:endParaRPr lang="en-US" sz="2700" b="1" dirty="0"/>
          </a:p>
        </p:txBody>
      </p:sp>
      <p:sp>
        <p:nvSpPr>
          <p:cNvPr id="22" name="Content Placeholder 13"/>
          <p:cNvSpPr txBox="1">
            <a:spLocks/>
          </p:cNvSpPr>
          <p:nvPr/>
        </p:nvSpPr>
        <p:spPr>
          <a:xfrm>
            <a:off x="152400" y="1143000"/>
            <a:ext cx="5297714" cy="5040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60000"/>
              <a:buFont typeface="Wingdings" panose="05000000000000000000" pitchFamily="2" charset="2"/>
              <a:buChar char="n"/>
              <a:defRPr lang="en-US" altLang="zh-CN" sz="3200" kern="1200" dirty="0" smtClean="0">
                <a:solidFill>
                  <a:srgbClr val="003D7F"/>
                </a:solidFill>
                <a:latin typeface="+mn-lt"/>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lang="en-US" altLang="zh-CN" sz="2800" kern="1200" dirty="0" smtClean="0">
                <a:solidFill>
                  <a:srgbClr val="003D7F"/>
                </a:solidFill>
                <a:latin typeface="+mn-lt"/>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lang="en-US" altLang="zh-CN" sz="2400" kern="1200" dirty="0" smtClean="0">
                <a:solidFill>
                  <a:srgbClr val="003D7F"/>
                </a:solidFill>
                <a:latin typeface="+mn-lt"/>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lang="en-US" altLang="zh-CN" sz="2000" kern="1200" dirty="0" smtClean="0">
                <a:solidFill>
                  <a:srgbClr val="003D7F"/>
                </a:solidFill>
                <a:latin typeface="+mn-lt"/>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lang="zh-CN" altLang="en-US" sz="1600" kern="1200" dirty="0">
                <a:solidFill>
                  <a:srgbClr val="003D7F"/>
                </a:solidFill>
                <a:latin typeface="+mn-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lnSpc>
                <a:spcPct val="80000"/>
              </a:lnSpc>
              <a:spcAft>
                <a:spcPct val="0"/>
              </a:spcAft>
            </a:pPr>
            <a:r>
              <a:rPr lang="en-US" sz="2700" b="1" dirty="0" smtClean="0"/>
              <a:t>Solution </a:t>
            </a:r>
            <a:endParaRPr lang="en-US" sz="2700" b="1" dirty="0"/>
          </a:p>
        </p:txBody>
      </p:sp>
      <p:grpSp>
        <p:nvGrpSpPr>
          <p:cNvPr id="44" name="Group 43"/>
          <p:cNvGrpSpPr/>
          <p:nvPr/>
        </p:nvGrpSpPr>
        <p:grpSpPr>
          <a:xfrm>
            <a:off x="152400" y="1846972"/>
            <a:ext cx="3890671" cy="1981201"/>
            <a:chOff x="533400" y="1828799"/>
            <a:chExt cx="3890671" cy="1981201"/>
          </a:xfrm>
        </p:grpSpPr>
        <p:sp>
          <p:nvSpPr>
            <p:cNvPr id="23" name="Rectangle 22"/>
            <p:cNvSpPr>
              <a:spLocks noChangeArrowheads="1"/>
            </p:cNvSpPr>
            <p:nvPr/>
          </p:nvSpPr>
          <p:spPr bwMode="auto">
            <a:xfrm>
              <a:off x="533400" y="1828799"/>
              <a:ext cx="3890671" cy="1981201"/>
            </a:xfrm>
            <a:prstGeom prst="rect">
              <a:avLst/>
            </a:prstGeom>
            <a:solidFill>
              <a:srgbClr val="E2E2E2"/>
            </a:solidFill>
            <a:ln w="9525">
              <a:solidFill>
                <a:schemeClr val="tx1"/>
              </a:solidFill>
              <a:miter lim="800000"/>
              <a:headEnd/>
              <a:tailEnd/>
            </a:ln>
            <a:effectLst/>
          </p:spPr>
          <p:txBody>
            <a:bodyPr wrap="none" anchor="ctr"/>
            <a:lstStyle/>
            <a:p>
              <a:endParaRPr lang="en-US"/>
            </a:p>
          </p:txBody>
        </p:sp>
        <p:grpSp>
          <p:nvGrpSpPr>
            <p:cNvPr id="30" name="Group 29"/>
            <p:cNvGrpSpPr/>
            <p:nvPr/>
          </p:nvGrpSpPr>
          <p:grpSpPr>
            <a:xfrm>
              <a:off x="609600" y="2011692"/>
              <a:ext cx="3553077" cy="1798308"/>
              <a:chOff x="1043980" y="2011692"/>
              <a:chExt cx="2816820" cy="1493508"/>
            </a:xfrm>
          </p:grpSpPr>
          <p:pic>
            <p:nvPicPr>
              <p:cNvPr id="25" name="Picture 128"/>
              <p:cNvPicPr/>
              <p:nvPr/>
            </p:nvPicPr>
            <p:blipFill rotWithShape="1">
              <a:blip r:embed="rId8" cstate="print">
                <a:extLst>
                  <a:ext uri="{28A0092B-C50C-407E-A947-70E740481C1C}">
                    <a14:useLocalDpi xmlns:a14="http://schemas.microsoft.com/office/drawing/2010/main" val="0"/>
                  </a:ext>
                </a:extLst>
              </a:blip>
              <a:srcRect r="28285"/>
              <a:stretch/>
            </p:blipFill>
            <p:spPr bwMode="auto">
              <a:xfrm>
                <a:off x="1043980" y="2011692"/>
                <a:ext cx="2460745" cy="1417308"/>
              </a:xfrm>
              <a:prstGeom prst="rect">
                <a:avLst/>
              </a:prstGeom>
              <a:noFill/>
              <a:ln>
                <a:noFill/>
              </a:ln>
            </p:spPr>
          </p:pic>
          <p:pic>
            <p:nvPicPr>
              <p:cNvPr id="29" name="Picture 128"/>
              <p:cNvPicPr/>
              <p:nvPr/>
            </p:nvPicPr>
            <p:blipFill rotWithShape="1">
              <a:blip r:embed="rId8" cstate="print">
                <a:extLst>
                  <a:ext uri="{28A0092B-C50C-407E-A947-70E740481C1C}">
                    <a14:useLocalDpi xmlns:a14="http://schemas.microsoft.com/office/drawing/2010/main" val="0"/>
                  </a:ext>
                </a:extLst>
              </a:blip>
              <a:srcRect l="35219" r="54404"/>
              <a:stretch/>
            </p:blipFill>
            <p:spPr bwMode="auto">
              <a:xfrm>
                <a:off x="3504725" y="2019392"/>
                <a:ext cx="356075" cy="1485808"/>
              </a:xfrm>
              <a:prstGeom prst="rect">
                <a:avLst/>
              </a:prstGeom>
              <a:noFill/>
              <a:ln>
                <a:noFill/>
              </a:ln>
            </p:spPr>
          </p:pic>
        </p:grpSp>
      </p:grpSp>
      <p:sp>
        <p:nvSpPr>
          <p:cNvPr id="24" name="Rectangle 23"/>
          <p:cNvSpPr>
            <a:spLocks noChangeArrowheads="1"/>
          </p:cNvSpPr>
          <p:nvPr/>
        </p:nvSpPr>
        <p:spPr bwMode="auto">
          <a:xfrm>
            <a:off x="4343400" y="2151772"/>
            <a:ext cx="4648200" cy="1484973"/>
          </a:xfrm>
          <a:prstGeom prst="rect">
            <a:avLst/>
          </a:prstGeom>
          <a:solidFill>
            <a:srgbClr val="E2E2E2"/>
          </a:solidFill>
          <a:ln w="9525">
            <a:solidFill>
              <a:schemeClr val="tx1"/>
            </a:solidFill>
            <a:miter lim="800000"/>
            <a:headEnd/>
            <a:tailEnd/>
          </a:ln>
          <a:effectLst/>
        </p:spPr>
        <p:txBody>
          <a:bodyPr wrap="none" anchor="ctr"/>
          <a:lstStyle/>
          <a:p>
            <a:endParaRPr lang="en-US"/>
          </a:p>
        </p:txBody>
      </p:sp>
      <p:sp>
        <p:nvSpPr>
          <p:cNvPr id="46" name="TextBox 45"/>
          <p:cNvSpPr txBox="1"/>
          <p:nvPr/>
        </p:nvSpPr>
        <p:spPr>
          <a:xfrm>
            <a:off x="2438400" y="3316069"/>
            <a:ext cx="1190878" cy="646331"/>
          </a:xfrm>
          <a:prstGeom prst="rect">
            <a:avLst/>
          </a:prstGeom>
          <a:noFill/>
        </p:spPr>
        <p:txBody>
          <a:bodyPr wrap="square" rtlCol="0">
            <a:spAutoFit/>
          </a:bodyPr>
          <a:lstStyle/>
          <a:p>
            <a:r>
              <a:rPr lang="en-US" b="1" dirty="0" smtClean="0"/>
              <a:t>=</a:t>
            </a:r>
            <a:r>
              <a:rPr lang="en-US" b="1" dirty="0"/>
              <a:t>0.0765</a:t>
            </a:r>
          </a:p>
          <a:p>
            <a:endParaRPr lang="en-US" b="1" dirty="0"/>
          </a:p>
        </p:txBody>
      </p:sp>
      <p:sp>
        <p:nvSpPr>
          <p:cNvPr id="47" name="TextBox 46"/>
          <p:cNvSpPr txBox="1"/>
          <p:nvPr/>
        </p:nvSpPr>
        <p:spPr>
          <a:xfrm>
            <a:off x="1628522" y="3316069"/>
            <a:ext cx="1190878" cy="646331"/>
          </a:xfrm>
          <a:prstGeom prst="rect">
            <a:avLst/>
          </a:prstGeom>
          <a:noFill/>
        </p:spPr>
        <p:txBody>
          <a:bodyPr wrap="square" rtlCol="0">
            <a:spAutoFit/>
          </a:bodyPr>
          <a:lstStyle/>
          <a:p>
            <a:r>
              <a:rPr lang="en-US" b="1" dirty="0" smtClean="0"/>
              <a:t>N=6</a:t>
            </a:r>
            <a:endParaRPr lang="en-US" b="1" dirty="0"/>
          </a:p>
          <a:p>
            <a:endParaRPr lang="en-US" b="1" dirty="0"/>
          </a:p>
        </p:txBody>
      </p:sp>
      <p:sp>
        <p:nvSpPr>
          <p:cNvPr id="48" name="TextBox 47"/>
          <p:cNvSpPr txBox="1"/>
          <p:nvPr/>
        </p:nvSpPr>
        <p:spPr>
          <a:xfrm>
            <a:off x="311352" y="3316069"/>
            <a:ext cx="1190878" cy="646331"/>
          </a:xfrm>
          <a:prstGeom prst="rect">
            <a:avLst/>
          </a:prstGeom>
          <a:noFill/>
        </p:spPr>
        <p:txBody>
          <a:bodyPr wrap="square" rtlCol="0">
            <a:spAutoFit/>
          </a:bodyPr>
          <a:lstStyle/>
          <a:p>
            <a:r>
              <a:rPr lang="en-US" b="1" dirty="0" smtClean="0"/>
              <a:t>D=1.3000</a:t>
            </a:r>
            <a:endParaRPr lang="en-US" b="1" dirty="0"/>
          </a:p>
          <a:p>
            <a:endParaRPr lang="en-US" b="1" dirty="0"/>
          </a:p>
        </p:txBody>
      </p:sp>
      <p:sp>
        <p:nvSpPr>
          <p:cNvPr id="49" name="TextBox 48"/>
          <p:cNvSpPr txBox="1"/>
          <p:nvPr/>
        </p:nvSpPr>
        <p:spPr>
          <a:xfrm>
            <a:off x="6657722" y="3126686"/>
            <a:ext cx="1190878" cy="646331"/>
          </a:xfrm>
          <a:prstGeom prst="rect">
            <a:avLst/>
          </a:prstGeom>
          <a:noFill/>
        </p:spPr>
        <p:txBody>
          <a:bodyPr wrap="square" rtlCol="0">
            <a:spAutoFit/>
          </a:bodyPr>
          <a:lstStyle/>
          <a:p>
            <a:r>
              <a:rPr lang="en-US" b="1" dirty="0" smtClean="0"/>
              <a:t>d=0.0525</a:t>
            </a:r>
            <a:endParaRPr lang="en-US" b="1" dirty="0"/>
          </a:p>
          <a:p>
            <a:endParaRPr lang="en-US" b="1" dirty="0"/>
          </a:p>
        </p:txBody>
      </p:sp>
      <p:sp>
        <p:nvSpPr>
          <p:cNvPr id="50" name="TextBox 49"/>
          <p:cNvSpPr txBox="1"/>
          <p:nvPr/>
        </p:nvSpPr>
        <p:spPr>
          <a:xfrm>
            <a:off x="5847844" y="3126686"/>
            <a:ext cx="1190878" cy="646331"/>
          </a:xfrm>
          <a:prstGeom prst="rect">
            <a:avLst/>
          </a:prstGeom>
          <a:noFill/>
        </p:spPr>
        <p:txBody>
          <a:bodyPr wrap="square" rtlCol="0">
            <a:spAutoFit/>
          </a:bodyPr>
          <a:lstStyle/>
          <a:p>
            <a:r>
              <a:rPr lang="en-US" b="1" dirty="0" smtClean="0"/>
              <a:t>N=15</a:t>
            </a:r>
            <a:endParaRPr lang="en-US" b="1" dirty="0"/>
          </a:p>
          <a:p>
            <a:endParaRPr lang="en-US" b="1" dirty="0"/>
          </a:p>
        </p:txBody>
      </p:sp>
      <p:sp>
        <p:nvSpPr>
          <p:cNvPr id="51" name="TextBox 50"/>
          <p:cNvSpPr txBox="1"/>
          <p:nvPr/>
        </p:nvSpPr>
        <p:spPr>
          <a:xfrm>
            <a:off x="4530674" y="3126686"/>
            <a:ext cx="1190878" cy="646331"/>
          </a:xfrm>
          <a:prstGeom prst="rect">
            <a:avLst/>
          </a:prstGeom>
          <a:noFill/>
        </p:spPr>
        <p:txBody>
          <a:bodyPr wrap="square" rtlCol="0">
            <a:spAutoFit/>
          </a:bodyPr>
          <a:lstStyle/>
          <a:p>
            <a:r>
              <a:rPr lang="en-US" b="1" dirty="0" smtClean="0"/>
              <a:t>D=0.3372</a:t>
            </a:r>
            <a:endParaRPr lang="en-US" b="1" dirty="0"/>
          </a:p>
          <a:p>
            <a:endParaRPr lang="en-US" b="1" dirty="0"/>
          </a:p>
        </p:txBody>
      </p:sp>
      <p:grpSp>
        <p:nvGrpSpPr>
          <p:cNvPr id="5" name="组合 4"/>
          <p:cNvGrpSpPr/>
          <p:nvPr/>
        </p:nvGrpSpPr>
        <p:grpSpPr>
          <a:xfrm>
            <a:off x="4465875" y="2461953"/>
            <a:ext cx="4493651" cy="884164"/>
            <a:chOff x="4465875" y="2138981"/>
            <a:chExt cx="4493651" cy="884164"/>
          </a:xfrm>
        </p:grpSpPr>
        <p:grpSp>
          <p:nvGrpSpPr>
            <p:cNvPr id="31" name="Group 30"/>
            <p:cNvGrpSpPr/>
            <p:nvPr/>
          </p:nvGrpSpPr>
          <p:grpSpPr>
            <a:xfrm>
              <a:off x="4465875" y="2138981"/>
              <a:ext cx="2242906" cy="884164"/>
              <a:chOff x="1043980" y="2000520"/>
              <a:chExt cx="2816819" cy="1485808"/>
            </a:xfrm>
          </p:grpSpPr>
          <p:pic>
            <p:nvPicPr>
              <p:cNvPr id="32" name="Picture 128"/>
              <p:cNvPicPr/>
              <p:nvPr/>
            </p:nvPicPr>
            <p:blipFill rotWithShape="1">
              <a:blip r:embed="rId8" cstate="print">
                <a:extLst>
                  <a:ext uri="{28A0092B-C50C-407E-A947-70E740481C1C}">
                    <a14:useLocalDpi xmlns:a14="http://schemas.microsoft.com/office/drawing/2010/main" val="0"/>
                  </a:ext>
                </a:extLst>
              </a:blip>
              <a:srcRect r="28285"/>
              <a:stretch/>
            </p:blipFill>
            <p:spPr bwMode="auto">
              <a:xfrm>
                <a:off x="1043980" y="2011692"/>
                <a:ext cx="2460745" cy="1417308"/>
              </a:xfrm>
              <a:prstGeom prst="rect">
                <a:avLst/>
              </a:prstGeom>
              <a:noFill/>
              <a:ln>
                <a:noFill/>
              </a:ln>
            </p:spPr>
          </p:pic>
          <p:pic>
            <p:nvPicPr>
              <p:cNvPr id="33" name="Picture 128"/>
              <p:cNvPicPr/>
              <p:nvPr/>
            </p:nvPicPr>
            <p:blipFill rotWithShape="1">
              <a:blip r:embed="rId8" cstate="print">
                <a:extLst>
                  <a:ext uri="{28A0092B-C50C-407E-A947-70E740481C1C}">
                    <a14:useLocalDpi xmlns:a14="http://schemas.microsoft.com/office/drawing/2010/main" val="0"/>
                  </a:ext>
                </a:extLst>
              </a:blip>
              <a:srcRect l="35219" r="54404"/>
              <a:stretch/>
            </p:blipFill>
            <p:spPr bwMode="auto">
              <a:xfrm>
                <a:off x="3504725" y="2000520"/>
                <a:ext cx="356074" cy="1485808"/>
              </a:xfrm>
              <a:prstGeom prst="rect">
                <a:avLst/>
              </a:prstGeom>
              <a:noFill/>
              <a:ln>
                <a:noFill/>
              </a:ln>
            </p:spPr>
          </p:pic>
        </p:grpSp>
        <p:pic>
          <p:nvPicPr>
            <p:cNvPr id="34" name="Picture 128"/>
            <p:cNvPicPr/>
            <p:nvPr/>
          </p:nvPicPr>
          <p:blipFill rotWithShape="1">
            <a:blip r:embed="rId8" cstate="print">
              <a:extLst>
                <a:ext uri="{28A0092B-C50C-407E-A947-70E740481C1C}">
                  <a14:useLocalDpi xmlns:a14="http://schemas.microsoft.com/office/drawing/2010/main" val="0"/>
                </a:ext>
              </a:extLst>
            </a:blip>
            <a:srcRect l="35219" r="54404"/>
            <a:stretch/>
          </p:blipFill>
          <p:spPr bwMode="auto">
            <a:xfrm>
              <a:off x="6678363" y="2138982"/>
              <a:ext cx="283526" cy="884163"/>
            </a:xfrm>
            <a:prstGeom prst="rect">
              <a:avLst/>
            </a:prstGeom>
            <a:noFill/>
            <a:ln>
              <a:noFill/>
            </a:ln>
          </p:spPr>
        </p:pic>
        <p:pic>
          <p:nvPicPr>
            <p:cNvPr id="35" name="Picture 128"/>
            <p:cNvPicPr/>
            <p:nvPr/>
          </p:nvPicPr>
          <p:blipFill rotWithShape="1">
            <a:blip r:embed="rId8" cstate="print">
              <a:extLst>
                <a:ext uri="{28A0092B-C50C-407E-A947-70E740481C1C}">
                  <a14:useLocalDpi xmlns:a14="http://schemas.microsoft.com/office/drawing/2010/main" val="0"/>
                </a:ext>
              </a:extLst>
            </a:blip>
            <a:srcRect l="35219" r="54404"/>
            <a:stretch/>
          </p:blipFill>
          <p:spPr bwMode="auto">
            <a:xfrm>
              <a:off x="6918972" y="2138982"/>
              <a:ext cx="283526" cy="884163"/>
            </a:xfrm>
            <a:prstGeom prst="rect">
              <a:avLst/>
            </a:prstGeom>
            <a:noFill/>
            <a:ln>
              <a:noFill/>
            </a:ln>
          </p:spPr>
        </p:pic>
        <p:pic>
          <p:nvPicPr>
            <p:cNvPr id="36" name="Picture 128"/>
            <p:cNvPicPr/>
            <p:nvPr/>
          </p:nvPicPr>
          <p:blipFill rotWithShape="1">
            <a:blip r:embed="rId8" cstate="print">
              <a:extLst>
                <a:ext uri="{28A0092B-C50C-407E-A947-70E740481C1C}">
                  <a14:useLocalDpi xmlns:a14="http://schemas.microsoft.com/office/drawing/2010/main" val="0"/>
                </a:ext>
              </a:extLst>
            </a:blip>
            <a:srcRect l="35219" r="54404"/>
            <a:stretch/>
          </p:blipFill>
          <p:spPr bwMode="auto">
            <a:xfrm>
              <a:off x="7162800" y="2138982"/>
              <a:ext cx="283526" cy="884163"/>
            </a:xfrm>
            <a:prstGeom prst="rect">
              <a:avLst/>
            </a:prstGeom>
            <a:noFill/>
            <a:ln>
              <a:noFill/>
            </a:ln>
          </p:spPr>
        </p:pic>
        <p:pic>
          <p:nvPicPr>
            <p:cNvPr id="37" name="Picture 128"/>
            <p:cNvPicPr/>
            <p:nvPr/>
          </p:nvPicPr>
          <p:blipFill rotWithShape="1">
            <a:blip r:embed="rId8" cstate="print">
              <a:extLst>
                <a:ext uri="{28A0092B-C50C-407E-A947-70E740481C1C}">
                  <a14:useLocalDpi xmlns:a14="http://schemas.microsoft.com/office/drawing/2010/main" val="0"/>
                </a:ext>
              </a:extLst>
            </a:blip>
            <a:srcRect l="35219" r="54404"/>
            <a:stretch/>
          </p:blipFill>
          <p:spPr bwMode="auto">
            <a:xfrm>
              <a:off x="7412674" y="2138982"/>
              <a:ext cx="283526" cy="884163"/>
            </a:xfrm>
            <a:prstGeom prst="rect">
              <a:avLst/>
            </a:prstGeom>
            <a:noFill/>
            <a:ln>
              <a:noFill/>
            </a:ln>
          </p:spPr>
        </p:pic>
        <p:pic>
          <p:nvPicPr>
            <p:cNvPr id="38" name="Picture 128"/>
            <p:cNvPicPr/>
            <p:nvPr/>
          </p:nvPicPr>
          <p:blipFill rotWithShape="1">
            <a:blip r:embed="rId8" cstate="print">
              <a:extLst>
                <a:ext uri="{28A0092B-C50C-407E-A947-70E740481C1C}">
                  <a14:useLocalDpi xmlns:a14="http://schemas.microsoft.com/office/drawing/2010/main" val="0"/>
                </a:ext>
              </a:extLst>
            </a:blip>
            <a:srcRect l="35219" r="54404"/>
            <a:stretch/>
          </p:blipFill>
          <p:spPr bwMode="auto">
            <a:xfrm>
              <a:off x="7668000" y="2138982"/>
              <a:ext cx="283526" cy="884163"/>
            </a:xfrm>
            <a:prstGeom prst="rect">
              <a:avLst/>
            </a:prstGeom>
            <a:noFill/>
            <a:ln>
              <a:noFill/>
            </a:ln>
          </p:spPr>
        </p:pic>
        <p:pic>
          <p:nvPicPr>
            <p:cNvPr id="39" name="Picture 128"/>
            <p:cNvPicPr/>
            <p:nvPr/>
          </p:nvPicPr>
          <p:blipFill rotWithShape="1">
            <a:blip r:embed="rId8" cstate="print">
              <a:extLst>
                <a:ext uri="{28A0092B-C50C-407E-A947-70E740481C1C}">
                  <a14:useLocalDpi xmlns:a14="http://schemas.microsoft.com/office/drawing/2010/main" val="0"/>
                </a:ext>
              </a:extLst>
            </a:blip>
            <a:srcRect l="35219" r="54404"/>
            <a:stretch/>
          </p:blipFill>
          <p:spPr bwMode="auto">
            <a:xfrm>
              <a:off x="7920000" y="2138982"/>
              <a:ext cx="283526" cy="884163"/>
            </a:xfrm>
            <a:prstGeom prst="rect">
              <a:avLst/>
            </a:prstGeom>
            <a:noFill/>
            <a:ln>
              <a:noFill/>
            </a:ln>
          </p:spPr>
        </p:pic>
        <p:pic>
          <p:nvPicPr>
            <p:cNvPr id="40" name="Picture 128"/>
            <p:cNvPicPr/>
            <p:nvPr/>
          </p:nvPicPr>
          <p:blipFill rotWithShape="1">
            <a:blip r:embed="rId8" cstate="print">
              <a:extLst>
                <a:ext uri="{28A0092B-C50C-407E-A947-70E740481C1C}">
                  <a14:useLocalDpi xmlns:a14="http://schemas.microsoft.com/office/drawing/2010/main" val="0"/>
                </a:ext>
              </a:extLst>
            </a:blip>
            <a:srcRect l="35219" r="54404"/>
            <a:stretch/>
          </p:blipFill>
          <p:spPr bwMode="auto">
            <a:xfrm>
              <a:off x="8167372" y="2138982"/>
              <a:ext cx="283526" cy="884163"/>
            </a:xfrm>
            <a:prstGeom prst="rect">
              <a:avLst/>
            </a:prstGeom>
            <a:noFill/>
            <a:ln>
              <a:noFill/>
            </a:ln>
          </p:spPr>
        </p:pic>
        <p:pic>
          <p:nvPicPr>
            <p:cNvPr id="43" name="Picture 128"/>
            <p:cNvPicPr/>
            <p:nvPr/>
          </p:nvPicPr>
          <p:blipFill rotWithShape="1">
            <a:blip r:embed="rId8" cstate="print">
              <a:extLst>
                <a:ext uri="{28A0092B-C50C-407E-A947-70E740481C1C}">
                  <a14:useLocalDpi xmlns:a14="http://schemas.microsoft.com/office/drawing/2010/main" val="0"/>
                </a:ext>
              </a:extLst>
            </a:blip>
            <a:srcRect l="35219" r="54404"/>
            <a:stretch/>
          </p:blipFill>
          <p:spPr bwMode="auto">
            <a:xfrm>
              <a:off x="8424000" y="2138981"/>
              <a:ext cx="283526" cy="884164"/>
            </a:xfrm>
            <a:prstGeom prst="rect">
              <a:avLst/>
            </a:prstGeom>
            <a:noFill/>
            <a:ln>
              <a:noFill/>
            </a:ln>
          </p:spPr>
        </p:pic>
        <p:pic>
          <p:nvPicPr>
            <p:cNvPr id="52" name="Picture 128"/>
            <p:cNvPicPr/>
            <p:nvPr/>
          </p:nvPicPr>
          <p:blipFill rotWithShape="1">
            <a:blip r:embed="rId8" cstate="print">
              <a:extLst>
                <a:ext uri="{28A0092B-C50C-407E-A947-70E740481C1C}">
                  <a14:useLocalDpi xmlns:a14="http://schemas.microsoft.com/office/drawing/2010/main" val="0"/>
                </a:ext>
              </a:extLst>
            </a:blip>
            <a:srcRect l="35219" r="54404"/>
            <a:stretch/>
          </p:blipFill>
          <p:spPr bwMode="auto">
            <a:xfrm>
              <a:off x="8676000" y="2138982"/>
              <a:ext cx="283526" cy="884163"/>
            </a:xfrm>
            <a:prstGeom prst="rect">
              <a:avLst/>
            </a:prstGeom>
            <a:noFill/>
            <a:ln>
              <a:noFill/>
            </a:ln>
          </p:spPr>
        </p:pic>
      </p:grpSp>
    </p:spTree>
    <p:custDataLst>
      <p:tags r:id="rId1"/>
    </p:custDataLst>
    <p:extLst>
      <p:ext uri="{BB962C8B-B14F-4D97-AF65-F5344CB8AC3E}">
        <p14:creationId xmlns:p14="http://schemas.microsoft.com/office/powerpoint/2010/main" val="2945931494"/>
      </p:ext>
    </p:extLst>
  </p:cSld>
  <p:clrMapOvr>
    <a:masterClrMapping/>
  </p:clrMapOvr>
  <mc:AlternateContent xmlns:mc="http://schemas.openxmlformats.org/markup-compatibility/2006">
    <mc:Choice xmlns:p14="http://schemas.microsoft.com/office/powerpoint/2010/main" Requires="p14">
      <p:transition spd="slow" p14:dur="2000" advTm="60160"/>
    </mc:Choice>
    <mc:Fallback>
      <p:transition spd="slow" advTm="601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21" grpId="0" build="p"/>
      <p:bldP spid="24" grpId="0" animBg="1"/>
      <p:bldP spid="46" grpId="0"/>
      <p:bldP spid="47" grpId="0"/>
      <p:bldP spid="48" grpId="0"/>
      <p:bldP spid="49" grpId="0"/>
      <p:bldP spid="50" grpId="0"/>
      <p:bldP spid="5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Comparison of Results</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19</a:t>
            </a:fld>
            <a:r>
              <a:rPr lang="en-US" altLang="zh-CN" dirty="0" smtClean="0"/>
              <a:t>/54</a:t>
            </a:r>
            <a:endParaRPr lang="en-US" altLang="zh-CN" dirty="0"/>
          </a:p>
        </p:txBody>
      </p:sp>
      <p:sp>
        <p:nvSpPr>
          <p:cNvPr id="6" name="Rectangle 1"/>
          <p:cNvSpPr>
            <a:spLocks noChangeArrowheads="1"/>
          </p:cNvSpPr>
          <p:nvPr/>
        </p:nvSpPr>
        <p:spPr bwMode="auto">
          <a:xfrm>
            <a:off x="0" y="1063079"/>
            <a:ext cx="62281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alibri" panose="020F0502020204030204" pitchFamily="34" charset="0"/>
                <a:ea typeface="宋体" pitchFamily="2" charset="-122"/>
                <a:cs typeface="Times New Roman" pitchFamily="18" charset="0"/>
              </a:rPr>
              <a:t>Computational Efficiency of Five Numerical Examples </a:t>
            </a:r>
            <a:endParaRPr kumimoji="0" lang="en-US" altLang="zh-CN" sz="1200" b="0" i="0" u="none" strike="noStrike" cap="none" normalizeH="0" baseline="0" dirty="0" smtClean="0">
              <a:ln>
                <a:noFill/>
              </a:ln>
              <a:solidFill>
                <a:schemeClr val="tx1"/>
              </a:solidFill>
              <a:effectLst/>
              <a:latin typeface="Calibri" panose="020F0502020204030204" pitchFamily="34" charset="0"/>
              <a:ea typeface="宋体" pitchFamily="2" charset="-122"/>
              <a:cs typeface="宋体" pitchFamily="2" charset="-122"/>
            </a:endParaRPr>
          </a:p>
        </p:txBody>
      </p:sp>
      <p:sp>
        <p:nvSpPr>
          <p:cNvPr id="7" name="Rectangle 2"/>
          <p:cNvSpPr>
            <a:spLocks noChangeArrowheads="1"/>
          </p:cNvSpPr>
          <p:nvPr/>
        </p:nvSpPr>
        <p:spPr bwMode="auto">
          <a:xfrm>
            <a:off x="0" y="4187279"/>
            <a:ext cx="64257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alibri" panose="020F0502020204030204" pitchFamily="34" charset="0"/>
                <a:ea typeface="宋体" pitchFamily="2" charset="-122"/>
                <a:cs typeface="Times New Roman" pitchFamily="18" charset="0"/>
              </a:rPr>
              <a:t>Computational Efficiency of Three Engineering Examples</a:t>
            </a:r>
            <a:endParaRPr kumimoji="0" lang="en-US" altLang="zh-CN" sz="1200" b="0" i="0" u="none" strike="noStrike" cap="none" normalizeH="0" baseline="0" dirty="0" smtClean="0">
              <a:ln>
                <a:noFill/>
              </a:ln>
              <a:solidFill>
                <a:schemeClr val="tx1"/>
              </a:solidFill>
              <a:effectLst/>
              <a:latin typeface="Calibri" panose="020F0502020204030204" pitchFamily="34" charset="0"/>
              <a:ea typeface="宋体" pitchFamily="2" charset="-122"/>
              <a:cs typeface="宋体" pitchFamily="2" charset="-122"/>
            </a:endParaRPr>
          </a:p>
        </p:txBody>
      </p:sp>
      <p:pic>
        <p:nvPicPr>
          <p:cNvPr id="8"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5" r="4904"/>
          <a:stretch/>
        </p:blipFill>
        <p:spPr bwMode="auto">
          <a:xfrm>
            <a:off x="0" y="4608984"/>
            <a:ext cx="9144000"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512" r="6512" b="9718"/>
          <a:stretch/>
        </p:blipFill>
        <p:spPr bwMode="auto">
          <a:xfrm>
            <a:off x="0" y="1507369"/>
            <a:ext cx="9144000" cy="2560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a:xfrm>
            <a:off x="6400800" y="1600200"/>
            <a:ext cx="2565897" cy="2286000"/>
          </a:xfrm>
          <a:prstGeom prst="roundRect">
            <a:avLst>
              <a:gd name="adj" fmla="val 8906"/>
            </a:avLst>
          </a:prstGeom>
          <a:noFill/>
          <a:ln w="349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733800" y="1600200"/>
            <a:ext cx="2565897" cy="2286000"/>
          </a:xfrm>
          <a:prstGeom prst="roundRect">
            <a:avLst>
              <a:gd name="adj" fmla="val 8906"/>
            </a:avLst>
          </a:prstGeom>
          <a:noFill/>
          <a:ln w="349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038600" y="4724400"/>
            <a:ext cx="2387103" cy="1447800"/>
          </a:xfrm>
          <a:prstGeom prst="roundRect">
            <a:avLst>
              <a:gd name="adj" fmla="val 8906"/>
            </a:avLst>
          </a:prstGeom>
          <a:noFill/>
          <a:ln w="349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593242" y="4724400"/>
            <a:ext cx="2387103" cy="1447800"/>
          </a:xfrm>
          <a:prstGeom prst="roundRect">
            <a:avLst>
              <a:gd name="adj" fmla="val 8906"/>
            </a:avLst>
          </a:prstGeom>
          <a:noFill/>
          <a:ln w="349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27391285"/>
      </p:ext>
    </p:extLst>
  </p:cSld>
  <p:clrMapOvr>
    <a:masterClrMapping/>
  </p:clrMapOvr>
  <mc:AlternateContent xmlns:mc="http://schemas.openxmlformats.org/markup-compatibility/2006">
    <mc:Choice xmlns:p14="http://schemas.microsoft.com/office/powerpoint/2010/main" Requires="p14">
      <p:transition spd="slow" p14:dur="2000" advTm="44084"/>
    </mc:Choice>
    <mc:Fallback>
      <p:transition spd="slow" advTm="440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animBg="1"/>
      <p:bldP spid="10"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r>
              <a:rPr lang="en-US" b="1" dirty="0"/>
              <a:t>Motivation and Objective</a:t>
            </a:r>
          </a:p>
          <a:p>
            <a:r>
              <a:rPr lang="en-US" b="1" dirty="0"/>
              <a:t>Definition and Terminologies </a:t>
            </a:r>
          </a:p>
          <a:p>
            <a:pPr lvl="1"/>
            <a:r>
              <a:rPr lang="en-US" b="1" dirty="0">
                <a:solidFill>
                  <a:schemeClr val="tx1"/>
                </a:solidFill>
              </a:rPr>
              <a:t>Robust optimization (RO)</a:t>
            </a:r>
          </a:p>
          <a:p>
            <a:pPr lvl="1"/>
            <a:r>
              <a:rPr lang="en-US" b="1" dirty="0">
                <a:solidFill>
                  <a:schemeClr val="tx1"/>
                </a:solidFill>
              </a:rPr>
              <a:t>Multi-disciplinary optimization (MDO)</a:t>
            </a:r>
          </a:p>
          <a:p>
            <a:r>
              <a:rPr lang="en-US" b="1" dirty="0"/>
              <a:t>Research Focus in Dissertation </a:t>
            </a:r>
          </a:p>
          <a:p>
            <a:r>
              <a:rPr lang="en-US" b="1" dirty="0"/>
              <a:t>Research Thrusts</a:t>
            </a:r>
          </a:p>
          <a:p>
            <a:pPr lvl="1"/>
            <a:r>
              <a:rPr lang="en-US" b="1" dirty="0">
                <a:solidFill>
                  <a:schemeClr val="tx1"/>
                </a:solidFill>
              </a:rPr>
              <a:t>Thrust 1: RO based on SQP (SQP-RO)</a:t>
            </a:r>
          </a:p>
          <a:p>
            <a:pPr lvl="1"/>
            <a:r>
              <a:rPr lang="en-US" b="1" dirty="0">
                <a:solidFill>
                  <a:schemeClr val="tx1"/>
                </a:solidFill>
              </a:rPr>
              <a:t>Thrust 2: Single-looped RO approach (A-SQP-RO)</a:t>
            </a:r>
          </a:p>
          <a:p>
            <a:pPr lvl="1"/>
            <a:r>
              <a:rPr lang="en-US" b="1" dirty="0">
                <a:solidFill>
                  <a:schemeClr val="tx1"/>
                </a:solidFill>
              </a:rPr>
              <a:t>Thrust 3: Sequential MDO method (S-MDO</a:t>
            </a:r>
            <a:r>
              <a:rPr lang="en-US" b="1" dirty="0" smtClean="0">
                <a:solidFill>
                  <a:schemeClr val="tx1"/>
                </a:solidFill>
              </a:rPr>
              <a:t>)</a:t>
            </a:r>
            <a:endParaRPr lang="en-US" b="1" dirty="0">
              <a:solidFill>
                <a:schemeClr val="tx1"/>
              </a:solidFill>
            </a:endParaRPr>
          </a:p>
          <a:p>
            <a:pPr lvl="1"/>
            <a:r>
              <a:rPr lang="en-US" b="1" dirty="0">
                <a:solidFill>
                  <a:schemeClr val="tx1"/>
                </a:solidFill>
              </a:rPr>
              <a:t>Thrust 4: Application on tolerance design for gas engines</a:t>
            </a:r>
          </a:p>
          <a:p>
            <a:r>
              <a:rPr lang="en-US" b="1" dirty="0"/>
              <a:t>Concluding </a:t>
            </a:r>
            <a:r>
              <a:rPr lang="en-US" b="1" dirty="0" smtClean="0"/>
              <a:t>Remarks</a:t>
            </a:r>
            <a:endParaRPr lang="en-US" b="1" dirty="0"/>
          </a:p>
        </p:txBody>
      </p:sp>
      <p:sp>
        <p:nvSpPr>
          <p:cNvPr id="3" name="标题 2"/>
          <p:cNvSpPr>
            <a:spLocks noGrp="1"/>
          </p:cNvSpPr>
          <p:nvPr>
            <p:ph type="title"/>
          </p:nvPr>
        </p:nvSpPr>
        <p:spPr/>
        <p:txBody>
          <a:bodyPr/>
          <a:lstStyle/>
          <a:p>
            <a:r>
              <a:rPr lang="en-US" dirty="0" smtClean="0"/>
              <a:t>Outline</a:t>
            </a:r>
            <a:endParaRPr lang="en-US" dirty="0"/>
          </a:p>
        </p:txBody>
      </p:sp>
      <p:sp>
        <p:nvSpPr>
          <p:cNvPr id="4" name="Slide Number Placeholder 3"/>
          <p:cNvSpPr>
            <a:spLocks noGrp="1"/>
          </p:cNvSpPr>
          <p:nvPr>
            <p:ph type="sldNum" sz="quarter" idx="12"/>
          </p:nvPr>
        </p:nvSpPr>
        <p:spPr>
          <a:xfrm>
            <a:off x="8229600" y="6492875"/>
            <a:ext cx="838200" cy="365125"/>
          </a:xfrm>
        </p:spPr>
        <p:txBody>
          <a:bodyPr/>
          <a:lstStyle/>
          <a:p>
            <a:r>
              <a:rPr lang="en-US" dirty="0" smtClean="0"/>
              <a:t>2/54</a:t>
            </a:r>
            <a:endParaRPr lang="en-US" dirty="0"/>
          </a:p>
        </p:txBody>
      </p:sp>
    </p:spTree>
    <p:extLst>
      <p:ext uri="{BB962C8B-B14F-4D97-AF65-F5344CB8AC3E}">
        <p14:creationId xmlns:p14="http://schemas.microsoft.com/office/powerpoint/2010/main" val="1131673924"/>
      </p:ext>
    </p:extLst>
  </p:cSld>
  <p:clrMapOvr>
    <a:masterClrMapping/>
  </p:clrMapOvr>
  <mc:AlternateContent xmlns:mc="http://schemas.openxmlformats.org/markup-compatibility/2006">
    <mc:Choice xmlns:p14="http://schemas.microsoft.com/office/powerpoint/2010/main" Requires="p14">
      <p:transition spd="slow" p14:dur="2000" advTm="21617"/>
    </mc:Choice>
    <mc:Fallback>
      <p:transition spd="slow" advTm="21617"/>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6"/>
          <p:cNvSpPr/>
          <p:nvPr/>
        </p:nvSpPr>
        <p:spPr bwMode="auto">
          <a:xfrm>
            <a:off x="152400" y="1650468"/>
            <a:ext cx="3810000" cy="3378732"/>
          </a:xfrm>
          <a:prstGeom prst="roundRect">
            <a:avLst>
              <a:gd name="adj" fmla="val 0"/>
            </a:avLst>
          </a:prstGeom>
          <a:solidFill>
            <a:srgbClr val="E2E2E2"/>
          </a:solidFill>
          <a:ln w="222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p:txBody>
      </p:sp>
      <p:sp>
        <p:nvSpPr>
          <p:cNvPr id="3" name="标题 2"/>
          <p:cNvSpPr>
            <a:spLocks noGrp="1"/>
          </p:cNvSpPr>
          <p:nvPr>
            <p:ph type="title"/>
          </p:nvPr>
        </p:nvSpPr>
        <p:spPr>
          <a:xfrm>
            <a:off x="107504" y="152400"/>
            <a:ext cx="8045896" cy="638944"/>
          </a:xfrm>
        </p:spPr>
        <p:txBody>
          <a:bodyPr>
            <a:noAutofit/>
          </a:bodyPr>
          <a:lstStyle/>
          <a:p>
            <a:r>
              <a:rPr lang="en-US" altLang="zh-CN" dirty="0" smtClean="0"/>
              <a:t>Case Study: </a:t>
            </a:r>
            <a:br>
              <a:rPr lang="en-US" altLang="zh-CN" dirty="0" smtClean="0"/>
            </a:br>
            <a:r>
              <a:rPr lang="en-US" altLang="zh-CN" dirty="0" smtClean="0"/>
              <a:t>Robust </a:t>
            </a:r>
            <a:r>
              <a:rPr lang="en-US" altLang="zh-CN" dirty="0"/>
              <a:t>Optimization of Compression </a:t>
            </a:r>
            <a:r>
              <a:rPr lang="en-US" altLang="zh-CN" dirty="0" smtClean="0"/>
              <a:t>Ratio</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20</a:t>
            </a:fld>
            <a:r>
              <a:rPr lang="en-US" altLang="zh-CN" dirty="0" smtClean="0"/>
              <a:t>/54</a:t>
            </a:r>
            <a:endParaRPr lang="en-US" altLang="zh-CN" dirty="0"/>
          </a:p>
        </p:txBody>
      </p:sp>
      <p:sp>
        <p:nvSpPr>
          <p:cNvPr id="5" name="Content Placeholder 13"/>
          <p:cNvSpPr txBox="1">
            <a:spLocks/>
          </p:cNvSpPr>
          <p:nvPr/>
        </p:nvSpPr>
        <p:spPr>
          <a:xfrm>
            <a:off x="76200" y="1066800"/>
            <a:ext cx="9067800" cy="5040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60000"/>
              <a:buFont typeface="Wingdings" panose="05000000000000000000" pitchFamily="2" charset="2"/>
              <a:buChar char="n"/>
              <a:defRPr lang="en-US" altLang="zh-CN" sz="3200" kern="1200" dirty="0" smtClean="0">
                <a:solidFill>
                  <a:srgbClr val="003D7F"/>
                </a:solidFill>
                <a:latin typeface="+mn-lt"/>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lang="en-US" altLang="zh-CN" sz="2800" kern="1200" dirty="0" smtClean="0">
                <a:solidFill>
                  <a:srgbClr val="003D7F"/>
                </a:solidFill>
                <a:latin typeface="+mn-lt"/>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lang="en-US" altLang="zh-CN" sz="2400" kern="1200" dirty="0" smtClean="0">
                <a:solidFill>
                  <a:srgbClr val="003D7F"/>
                </a:solidFill>
                <a:latin typeface="+mn-lt"/>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lang="en-US" altLang="zh-CN" sz="2000" kern="1200" dirty="0" smtClean="0">
                <a:solidFill>
                  <a:srgbClr val="003D7F"/>
                </a:solidFill>
                <a:latin typeface="+mn-lt"/>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lang="zh-CN" altLang="en-US" sz="1600" kern="1200" dirty="0">
                <a:solidFill>
                  <a:srgbClr val="003D7F"/>
                </a:solidFill>
                <a:latin typeface="+mn-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700" b="1" dirty="0" smtClean="0"/>
              <a:t>Problem description*: robust tolerance design optimization</a:t>
            </a:r>
            <a:endParaRPr lang="en-US" sz="2700" b="1" dirty="0"/>
          </a:p>
        </p:txBody>
      </p:sp>
      <p:pic>
        <p:nvPicPr>
          <p:cNvPr id="6" name="图片 6"/>
          <p:cNvPicPr/>
          <p:nvPr/>
        </p:nvPicPr>
        <p:blipFill rotWithShape="1">
          <a:blip r:embed="rId5" cstate="print">
            <a:extLst>
              <a:ext uri="{28A0092B-C50C-407E-A947-70E740481C1C}">
                <a14:useLocalDpi xmlns:a14="http://schemas.microsoft.com/office/drawing/2010/main" val="0"/>
              </a:ext>
            </a:extLst>
          </a:blip>
          <a:srcRect l="3931"/>
          <a:stretch/>
        </p:blipFill>
        <p:spPr bwMode="auto">
          <a:xfrm>
            <a:off x="427337" y="1784935"/>
            <a:ext cx="3535063" cy="3168066"/>
          </a:xfrm>
          <a:prstGeom prst="rect">
            <a:avLst/>
          </a:prstGeom>
          <a:noFill/>
          <a:ln>
            <a:noFill/>
          </a:ln>
        </p:spPr>
      </p:pic>
      <p:graphicFrame>
        <p:nvGraphicFramePr>
          <p:cNvPr id="7" name="对象 8"/>
          <p:cNvGraphicFramePr>
            <a:graphicFrameLocks noChangeAspect="1"/>
          </p:cNvGraphicFramePr>
          <p:nvPr>
            <p:extLst>
              <p:ext uri="{D42A27DB-BD31-4B8C-83A1-F6EECF244321}">
                <p14:modId xmlns:p14="http://schemas.microsoft.com/office/powerpoint/2010/main" val="2189356413"/>
              </p:ext>
            </p:extLst>
          </p:nvPr>
        </p:nvGraphicFramePr>
        <p:xfrm>
          <a:off x="762000" y="5122252"/>
          <a:ext cx="7598124" cy="676893"/>
        </p:xfrm>
        <a:graphic>
          <a:graphicData uri="http://schemas.openxmlformats.org/presentationml/2006/ole">
            <mc:AlternateContent xmlns:mc="http://schemas.openxmlformats.org/markup-compatibility/2006">
              <mc:Choice xmlns:v="urn:schemas-microsoft-com:vml" Requires="v">
                <p:oleObj spid="_x0000_s29399" name="公式" r:id="rId6" imgW="4787900" imgH="431800" progId="Equation.3">
                  <p:embed/>
                </p:oleObj>
              </mc:Choice>
              <mc:Fallback>
                <p:oleObj name="公式" r:id="rId6" imgW="4787900" imgH="431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5122252"/>
                        <a:ext cx="7598124" cy="676893"/>
                      </a:xfrm>
                      <a:prstGeom prst="rect">
                        <a:avLst/>
                      </a:prstGeom>
                      <a:noFill/>
                    </p:spPr>
                  </p:pic>
                </p:oleObj>
              </mc:Fallback>
            </mc:AlternateContent>
          </a:graphicData>
        </a:graphic>
      </p:graphicFrame>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661883847"/>
              </p:ext>
            </p:extLst>
          </p:nvPr>
        </p:nvGraphicFramePr>
        <p:xfrm>
          <a:off x="4724400" y="1739494"/>
          <a:ext cx="3767274" cy="698906"/>
        </p:xfrm>
        <a:graphic>
          <a:graphicData uri="http://schemas.openxmlformats.org/presentationml/2006/ole">
            <mc:AlternateContent xmlns:mc="http://schemas.openxmlformats.org/markup-compatibility/2006">
              <mc:Choice xmlns:v="urn:schemas-microsoft-com:vml" Requires="v">
                <p:oleObj spid="_x0000_s29400" name="Equation" r:id="rId8" imgW="2311400" imgH="431800" progId="Equation.3">
                  <p:embed/>
                </p:oleObj>
              </mc:Choice>
              <mc:Fallback>
                <p:oleObj name="Equation" r:id="rId8" imgW="2311400" imgH="431800" progId="Equation.3">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4400" y="1739494"/>
                        <a:ext cx="3767274" cy="698906"/>
                      </a:xfrm>
                      <a:prstGeom prst="rect">
                        <a:avLst/>
                      </a:prstGeom>
                      <a:noFill/>
                    </p:spPr>
                  </p:pic>
                </p:oleObj>
              </mc:Fallback>
            </mc:AlternateContent>
          </a:graphicData>
        </a:graphic>
      </p:graphicFrame>
      <p:sp>
        <p:nvSpPr>
          <p:cNvPr id="10" name="Rectangle 9"/>
          <p:cNvSpPr/>
          <p:nvPr/>
        </p:nvSpPr>
        <p:spPr>
          <a:xfrm>
            <a:off x="4419600" y="2492276"/>
            <a:ext cx="4495800" cy="2308324"/>
          </a:xfrm>
          <a:prstGeom prst="rect">
            <a:avLst/>
          </a:prstGeom>
        </p:spPr>
        <p:txBody>
          <a:bodyPr wrap="square">
            <a:spAutoFit/>
          </a:bodyPr>
          <a:lstStyle/>
          <a:p>
            <a:r>
              <a:rPr lang="en-US" sz="1600" b="1" i="1" dirty="0" err="1">
                <a:latin typeface="Times New Roman" pitchFamily="18" charset="0"/>
                <a:cs typeface="Times New Roman" pitchFamily="18" charset="0"/>
              </a:rPr>
              <a:t>V</a:t>
            </a:r>
            <a:r>
              <a:rPr lang="en-US" sz="1600" b="1" i="1" baseline="-25000" dirty="0" err="1">
                <a:latin typeface="Times New Roman" pitchFamily="18" charset="0"/>
                <a:cs typeface="Times New Roman" pitchFamily="18" charset="0"/>
              </a:rPr>
              <a:t>c</a:t>
            </a:r>
            <a:r>
              <a:rPr lang="en-US" sz="1600" b="1" dirty="0"/>
              <a:t> </a:t>
            </a:r>
            <a:r>
              <a:rPr lang="en-US" sz="1600" b="1" dirty="0" smtClean="0"/>
              <a:t>: </a:t>
            </a:r>
            <a:r>
              <a:rPr lang="en-US" sz="1600" b="1" dirty="0">
                <a:solidFill>
                  <a:schemeClr val="bg1">
                    <a:lumMod val="50000"/>
                  </a:schemeClr>
                </a:solidFill>
              </a:rPr>
              <a:t>the minimum volume of the </a:t>
            </a:r>
            <a:r>
              <a:rPr lang="en-US" sz="1600" b="1" dirty="0" smtClean="0">
                <a:solidFill>
                  <a:schemeClr val="bg1">
                    <a:lumMod val="50000"/>
                  </a:schemeClr>
                </a:solidFill>
              </a:rPr>
              <a:t>cylinder</a:t>
            </a:r>
          </a:p>
          <a:p>
            <a:r>
              <a:rPr lang="en-US" sz="1600" b="1" i="1" dirty="0" err="1" smtClean="0">
                <a:latin typeface="Times New Roman" pitchFamily="18" charset="0"/>
                <a:cs typeface="Times New Roman" pitchFamily="18" charset="0"/>
              </a:rPr>
              <a:t>V</a:t>
            </a:r>
            <a:r>
              <a:rPr lang="en-US" sz="1600" b="1" i="1" baseline="-25000" dirty="0" err="1" smtClean="0">
                <a:latin typeface="Times New Roman" pitchFamily="18" charset="0"/>
                <a:cs typeface="Times New Roman" pitchFamily="18" charset="0"/>
              </a:rPr>
              <a:t>s</a:t>
            </a:r>
            <a:r>
              <a:rPr lang="en-US" sz="1600" b="1" dirty="0" smtClean="0"/>
              <a:t> : </a:t>
            </a:r>
            <a:r>
              <a:rPr lang="en-US" sz="1600" b="1" dirty="0">
                <a:solidFill>
                  <a:schemeClr val="bg1">
                    <a:lumMod val="50000"/>
                  </a:schemeClr>
                </a:solidFill>
              </a:rPr>
              <a:t>the piston swept </a:t>
            </a:r>
            <a:r>
              <a:rPr lang="en-US" sz="1600" b="1" dirty="0" smtClean="0">
                <a:solidFill>
                  <a:schemeClr val="bg1">
                    <a:lumMod val="50000"/>
                  </a:schemeClr>
                </a:solidFill>
              </a:rPr>
              <a:t>volume</a:t>
            </a:r>
          </a:p>
          <a:p>
            <a:r>
              <a:rPr lang="en-US" sz="1600" b="1" i="1" dirty="0" smtClean="0">
                <a:latin typeface="Times New Roman" pitchFamily="18" charset="0"/>
                <a:cs typeface="Times New Roman" pitchFamily="18" charset="0"/>
              </a:rPr>
              <a:t>V</a:t>
            </a:r>
            <a:r>
              <a:rPr lang="en-US" sz="1600" b="1" baseline="-25000" dirty="0" smtClean="0">
                <a:latin typeface="Times New Roman" pitchFamily="18" charset="0"/>
                <a:cs typeface="Times New Roman" pitchFamily="18" charset="0"/>
              </a:rPr>
              <a:t>1</a:t>
            </a:r>
            <a:r>
              <a:rPr lang="en-US" sz="1600" b="1" dirty="0" smtClean="0"/>
              <a:t> : </a:t>
            </a:r>
            <a:r>
              <a:rPr lang="en-US" sz="1600" b="1" dirty="0">
                <a:solidFill>
                  <a:schemeClr val="bg1">
                    <a:lumMod val="50000"/>
                  </a:schemeClr>
                </a:solidFill>
              </a:rPr>
              <a:t>combustion chamber volume of the </a:t>
            </a:r>
            <a:r>
              <a:rPr lang="en-US" sz="1600" b="1" dirty="0" smtClean="0">
                <a:solidFill>
                  <a:schemeClr val="bg1">
                    <a:lumMod val="50000"/>
                  </a:schemeClr>
                </a:solidFill>
              </a:rPr>
              <a:t>piston</a:t>
            </a:r>
          </a:p>
          <a:p>
            <a:r>
              <a:rPr lang="en-US" sz="1600" b="1" i="1" dirty="0" smtClean="0">
                <a:latin typeface="Times New Roman" pitchFamily="18" charset="0"/>
                <a:cs typeface="Times New Roman" pitchFamily="18" charset="0"/>
              </a:rPr>
              <a:t>V</a:t>
            </a:r>
            <a:r>
              <a:rPr lang="en-US" sz="1600" b="1" baseline="-25000" dirty="0" smtClean="0">
                <a:latin typeface="Times New Roman" pitchFamily="18" charset="0"/>
                <a:cs typeface="Times New Roman" pitchFamily="18" charset="0"/>
              </a:rPr>
              <a:t>2</a:t>
            </a:r>
            <a:r>
              <a:rPr lang="en-US" sz="1600" b="1" dirty="0" smtClean="0"/>
              <a:t> : </a:t>
            </a:r>
            <a:r>
              <a:rPr lang="en-US" sz="1600" b="1" dirty="0">
                <a:solidFill>
                  <a:schemeClr val="bg1">
                    <a:lumMod val="50000"/>
                  </a:schemeClr>
                </a:solidFill>
              </a:rPr>
              <a:t>combustion chamber volume of the </a:t>
            </a:r>
            <a:r>
              <a:rPr lang="en-US" sz="1600" b="1" dirty="0" smtClean="0">
                <a:solidFill>
                  <a:schemeClr val="bg1">
                    <a:lumMod val="50000"/>
                  </a:schemeClr>
                </a:solidFill>
              </a:rPr>
              <a:t>cylinder</a:t>
            </a:r>
          </a:p>
          <a:p>
            <a:r>
              <a:rPr lang="en-US" sz="1600" b="1" dirty="0">
                <a:solidFill>
                  <a:schemeClr val="bg1">
                    <a:lumMod val="50000"/>
                  </a:schemeClr>
                </a:solidFill>
              </a:rPr>
              <a:t> </a:t>
            </a:r>
            <a:r>
              <a:rPr lang="en-US" sz="1600" b="1" dirty="0" smtClean="0">
                <a:solidFill>
                  <a:schemeClr val="bg1">
                    <a:lumMod val="50000"/>
                  </a:schemeClr>
                </a:solidFill>
              </a:rPr>
              <a:t>      cover</a:t>
            </a:r>
          </a:p>
          <a:p>
            <a:r>
              <a:rPr lang="en-US" sz="1600" b="1" i="1" dirty="0" smtClean="0">
                <a:latin typeface="Times New Roman" pitchFamily="18" charset="0"/>
                <a:cs typeface="Times New Roman" pitchFamily="18" charset="0"/>
              </a:rPr>
              <a:t>V</a:t>
            </a:r>
            <a:r>
              <a:rPr lang="en-US" sz="1600" b="1" baseline="-25000" dirty="0" smtClean="0">
                <a:latin typeface="Times New Roman" pitchFamily="18" charset="0"/>
                <a:cs typeface="Times New Roman" pitchFamily="18" charset="0"/>
              </a:rPr>
              <a:t>3</a:t>
            </a:r>
            <a:r>
              <a:rPr lang="en-US" sz="1600" b="1" dirty="0" smtClean="0"/>
              <a:t> : </a:t>
            </a:r>
            <a:r>
              <a:rPr lang="en-US" sz="1600" b="1" dirty="0" smtClean="0">
                <a:solidFill>
                  <a:schemeClr val="bg1">
                    <a:lumMod val="50000"/>
                  </a:schemeClr>
                </a:solidFill>
              </a:rPr>
              <a:t>bore </a:t>
            </a:r>
            <a:r>
              <a:rPr lang="en-US" sz="1600" b="1" dirty="0">
                <a:solidFill>
                  <a:schemeClr val="bg1">
                    <a:lumMod val="50000"/>
                  </a:schemeClr>
                </a:solidFill>
              </a:rPr>
              <a:t>volume of the cylinder cover </a:t>
            </a:r>
            <a:r>
              <a:rPr lang="en-US" sz="1600" b="1" dirty="0" smtClean="0">
                <a:solidFill>
                  <a:schemeClr val="bg1">
                    <a:lumMod val="50000"/>
                  </a:schemeClr>
                </a:solidFill>
              </a:rPr>
              <a:t>gasket</a:t>
            </a:r>
          </a:p>
          <a:p>
            <a:r>
              <a:rPr lang="en-US" sz="1600" b="1" i="1" dirty="0" smtClean="0">
                <a:latin typeface="Times New Roman" pitchFamily="18" charset="0"/>
                <a:cs typeface="Times New Roman" pitchFamily="18" charset="0"/>
              </a:rPr>
              <a:t>V</a:t>
            </a:r>
            <a:r>
              <a:rPr lang="en-US" sz="1600" b="1" baseline="-25000" dirty="0" smtClean="0">
                <a:latin typeface="Times New Roman" pitchFamily="18" charset="0"/>
                <a:cs typeface="Times New Roman" pitchFamily="18" charset="0"/>
              </a:rPr>
              <a:t>4</a:t>
            </a:r>
            <a:r>
              <a:rPr lang="en-US" sz="1600" b="1" dirty="0" smtClean="0"/>
              <a:t> : </a:t>
            </a:r>
            <a:r>
              <a:rPr lang="en-US" sz="1600" b="1" dirty="0">
                <a:solidFill>
                  <a:schemeClr val="bg1">
                    <a:lumMod val="50000"/>
                  </a:schemeClr>
                </a:solidFill>
              </a:rPr>
              <a:t>combustion chamber volume of the </a:t>
            </a:r>
            <a:r>
              <a:rPr lang="en-US" sz="1600" b="1" dirty="0" smtClean="0">
                <a:solidFill>
                  <a:schemeClr val="bg1">
                    <a:lumMod val="50000"/>
                  </a:schemeClr>
                </a:solidFill>
              </a:rPr>
              <a:t>cylinder</a:t>
            </a:r>
          </a:p>
          <a:p>
            <a:r>
              <a:rPr lang="en-US" sz="1600" b="1" i="1" dirty="0" smtClean="0">
                <a:latin typeface="Times New Roman" pitchFamily="18" charset="0"/>
                <a:cs typeface="Times New Roman" pitchFamily="18" charset="0"/>
              </a:rPr>
              <a:t>V</a:t>
            </a:r>
            <a:r>
              <a:rPr lang="en-US" sz="1600" b="1" baseline="-25000" dirty="0" smtClean="0">
                <a:latin typeface="Times New Roman" pitchFamily="18" charset="0"/>
                <a:cs typeface="Times New Roman" pitchFamily="18" charset="0"/>
              </a:rPr>
              <a:t>5</a:t>
            </a:r>
            <a:r>
              <a:rPr lang="en-US" sz="1600" b="1" dirty="0" smtClean="0"/>
              <a:t> : </a:t>
            </a:r>
            <a:r>
              <a:rPr lang="en-US" sz="1600" b="1" dirty="0">
                <a:solidFill>
                  <a:schemeClr val="bg1">
                    <a:lumMod val="50000"/>
                  </a:schemeClr>
                </a:solidFill>
              </a:rPr>
              <a:t>volume of clearance between the piston </a:t>
            </a:r>
            <a:r>
              <a:rPr lang="en-US" sz="1600" b="1" dirty="0" smtClean="0">
                <a:solidFill>
                  <a:schemeClr val="bg1">
                    <a:lumMod val="50000"/>
                  </a:schemeClr>
                </a:solidFill>
              </a:rPr>
              <a:t>and</a:t>
            </a:r>
          </a:p>
          <a:p>
            <a:r>
              <a:rPr lang="en-US" sz="1600" b="1" dirty="0">
                <a:solidFill>
                  <a:schemeClr val="bg1">
                    <a:lumMod val="50000"/>
                  </a:schemeClr>
                </a:solidFill>
              </a:rPr>
              <a:t> </a:t>
            </a:r>
            <a:r>
              <a:rPr lang="en-US" sz="1600" b="1" dirty="0" smtClean="0">
                <a:solidFill>
                  <a:schemeClr val="bg1">
                    <a:lumMod val="50000"/>
                  </a:schemeClr>
                </a:solidFill>
              </a:rPr>
              <a:t>      cylinder</a:t>
            </a:r>
            <a:endParaRPr lang="en-US" sz="1600" b="1" dirty="0">
              <a:solidFill>
                <a:schemeClr val="bg1">
                  <a:lumMod val="50000"/>
                </a:schemeClr>
              </a:solidFill>
            </a:endParaRPr>
          </a:p>
        </p:txBody>
      </p:sp>
      <p:sp>
        <p:nvSpPr>
          <p:cNvPr id="12" name="TextBox 11"/>
          <p:cNvSpPr txBox="1"/>
          <p:nvPr/>
        </p:nvSpPr>
        <p:spPr>
          <a:xfrm>
            <a:off x="255326" y="6015335"/>
            <a:ext cx="8611472" cy="461665"/>
          </a:xfrm>
          <a:prstGeom prst="rect">
            <a:avLst/>
          </a:prstGeom>
          <a:noFill/>
        </p:spPr>
        <p:txBody>
          <a:bodyPr wrap="square" rtlCol="0">
            <a:spAutoFit/>
          </a:bodyPr>
          <a:lstStyle/>
          <a:p>
            <a:pPr lvl="0" algn="just"/>
            <a:r>
              <a:rPr lang="en-US" sz="1200" b="1" dirty="0"/>
              <a:t>*Gong, H., </a:t>
            </a:r>
            <a:r>
              <a:rPr lang="en-US" sz="1200" b="1" dirty="0" err="1"/>
              <a:t>Xu</a:t>
            </a:r>
            <a:r>
              <a:rPr lang="en-US" sz="1200" b="1" dirty="0"/>
              <a:t>, M., Li, M., Yuan, Z. Y., Qin, J. H., and Yang, X., 2014, “Tolerance Optimization for Improvement of Consistency in Engine Performance”, Chinese Internal Combustion Engine Engineering, accepted.</a:t>
            </a:r>
          </a:p>
        </p:txBody>
      </p:sp>
    </p:spTree>
    <p:custDataLst>
      <p:tags r:id="rId2"/>
    </p:custDataLst>
    <p:extLst>
      <p:ext uri="{BB962C8B-B14F-4D97-AF65-F5344CB8AC3E}">
        <p14:creationId xmlns:p14="http://schemas.microsoft.com/office/powerpoint/2010/main" val="4161670099"/>
      </p:ext>
    </p:extLst>
  </p:cSld>
  <p:clrMapOvr>
    <a:masterClrMapping/>
  </p:clrMapOvr>
  <mc:AlternateContent xmlns:mc="http://schemas.openxmlformats.org/markup-compatibility/2006">
    <mc:Choice xmlns:p14="http://schemas.microsoft.com/office/powerpoint/2010/main" Requires="p14">
      <p:transition spd="slow" p14:dur="2000" advTm="54067"/>
    </mc:Choice>
    <mc:Fallback>
      <p:transition spd="slow" advTm="540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6225" y="1447800"/>
            <a:ext cx="7681975" cy="3437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fld id="{B6F15528-21DE-4FAA-801E-634DDDAF4B2B}" type="slidenum">
              <a:rPr lang="en-US" smtClean="0"/>
              <a:pPr/>
              <a:t>21</a:t>
            </a:fld>
            <a:r>
              <a:rPr lang="en-US" altLang="zh-CN" dirty="0" smtClean="0"/>
              <a:t>/54</a:t>
            </a:r>
            <a:endParaRPr lang="en-US" altLang="zh-CN" dirty="0"/>
          </a:p>
        </p:txBody>
      </p:sp>
      <p:sp>
        <p:nvSpPr>
          <p:cNvPr id="6" name="Content Placeholder 13"/>
          <p:cNvSpPr>
            <a:spLocks noGrp="1"/>
          </p:cNvSpPr>
          <p:nvPr>
            <p:ph idx="1"/>
          </p:nvPr>
        </p:nvSpPr>
        <p:spPr>
          <a:xfrm>
            <a:off x="0" y="990600"/>
            <a:ext cx="7991383" cy="504056"/>
          </a:xfrm>
        </p:spPr>
        <p:txBody>
          <a:bodyPr>
            <a:noAutofit/>
          </a:bodyPr>
          <a:lstStyle/>
          <a:p>
            <a:r>
              <a:rPr lang="en-US" sz="2400" b="1" dirty="0" smtClean="0"/>
              <a:t>Critical dimensions and control factor (design variables)</a:t>
            </a:r>
            <a:endParaRPr lang="en-US" sz="2400" b="1" dirty="0"/>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标题 2"/>
          <p:cNvSpPr txBox="1">
            <a:spLocks/>
          </p:cNvSpPr>
          <p:nvPr/>
        </p:nvSpPr>
        <p:spPr>
          <a:xfrm>
            <a:off x="107504" y="152400"/>
            <a:ext cx="7512496" cy="638944"/>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zh-CN" altLang="en-US" sz="3200" b="1" kern="1200" dirty="0">
                <a:solidFill>
                  <a:srgbClr val="003D7F"/>
                </a:solidFill>
                <a:effectLst>
                  <a:outerShdw blurRad="38100" dist="38100" dir="2700000" algn="tl">
                    <a:srgbClr val="000000">
                      <a:alpha val="43137"/>
                    </a:srgbClr>
                  </a:outerShdw>
                </a:effectLst>
                <a:latin typeface="+mj-lt"/>
                <a:ea typeface="隶书" pitchFamily="49" charset="-122"/>
                <a:cs typeface="Times New Roman" panose="02020603050405020304" pitchFamily="18" charset="0"/>
              </a:defRPr>
            </a:lvl1pPr>
          </a:lstStyle>
          <a:p>
            <a:r>
              <a:rPr lang="en-US" altLang="zh-CN" dirty="0" smtClean="0"/>
              <a:t>Case Study: </a:t>
            </a:r>
            <a:br>
              <a:rPr lang="en-US" altLang="zh-CN" dirty="0" smtClean="0"/>
            </a:br>
            <a:r>
              <a:rPr lang="en-US" altLang="zh-CN" dirty="0" smtClean="0"/>
              <a:t>Robust Optimization of Compression Ratio</a:t>
            </a:r>
            <a:endParaRPr lang="en-US" dirty="0"/>
          </a:p>
        </p:txBody>
      </p:sp>
      <p:sp>
        <p:nvSpPr>
          <p:cNvPr id="12" name="Content Placeholder 13"/>
          <p:cNvSpPr txBox="1">
            <a:spLocks/>
          </p:cNvSpPr>
          <p:nvPr/>
        </p:nvSpPr>
        <p:spPr>
          <a:xfrm>
            <a:off x="-76200" y="5181600"/>
            <a:ext cx="9296400" cy="1828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60000"/>
              <a:buFont typeface="Wingdings" panose="05000000000000000000" pitchFamily="2" charset="2"/>
              <a:buChar char="n"/>
              <a:defRPr lang="en-US" altLang="zh-CN" sz="3200" kern="1200" dirty="0" smtClean="0">
                <a:solidFill>
                  <a:srgbClr val="003D7F"/>
                </a:solidFill>
                <a:latin typeface="+mn-lt"/>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lang="en-US" altLang="zh-CN" sz="2800" kern="1200" dirty="0" smtClean="0">
                <a:solidFill>
                  <a:srgbClr val="003D7F"/>
                </a:solidFill>
                <a:latin typeface="+mn-lt"/>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lang="en-US" altLang="zh-CN" sz="2400" kern="1200" dirty="0" smtClean="0">
                <a:solidFill>
                  <a:srgbClr val="003D7F"/>
                </a:solidFill>
                <a:latin typeface="+mn-lt"/>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lang="en-US" altLang="zh-CN" sz="2000" kern="1200" dirty="0" smtClean="0">
                <a:solidFill>
                  <a:srgbClr val="003D7F"/>
                </a:solidFill>
                <a:latin typeface="+mn-lt"/>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lang="zh-CN" altLang="en-US" sz="1600" kern="1200" dirty="0">
                <a:solidFill>
                  <a:srgbClr val="003D7F"/>
                </a:solidFill>
                <a:latin typeface="+mn-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smtClean="0"/>
              <a:t>In this case study, measurement errors are considered as uncertainty</a:t>
            </a:r>
          </a:p>
          <a:p>
            <a:pPr lvl="1"/>
            <a:r>
              <a:rPr lang="en-US" sz="2000" b="1" i="1" dirty="0" err="1" smtClean="0">
                <a:solidFill>
                  <a:schemeClr val="tx1"/>
                </a:solidFill>
                <a:latin typeface="Times New Roman" pitchFamily="18" charset="0"/>
              </a:rPr>
              <a:t>r</a:t>
            </a:r>
            <a:r>
              <a:rPr lang="en-US" sz="2000" b="1" i="1" baseline="-25000" dirty="0" err="1" smtClean="0">
                <a:solidFill>
                  <a:schemeClr val="tx1"/>
                </a:solidFill>
                <a:latin typeface="Times New Roman" pitchFamily="18" charset="0"/>
              </a:rPr>
              <a:t>c</a:t>
            </a:r>
            <a:r>
              <a:rPr lang="en-US" sz="2000" b="1" dirty="0" smtClean="0"/>
              <a:t> is with uncertainty of </a:t>
            </a:r>
            <a:r>
              <a:rPr lang="en-US" altLang="zh-CN" sz="2000" b="1" dirty="0" smtClean="0">
                <a:solidFill>
                  <a:srgbClr val="C00000"/>
                </a:solidFill>
                <a:latin typeface="Times New Roman" pitchFamily="18" charset="0"/>
              </a:rPr>
              <a:t>max </a:t>
            </a:r>
            <a:r>
              <a:rPr lang="el-GR" altLang="zh-CN" sz="2000" b="1" dirty="0" smtClean="0">
                <a:solidFill>
                  <a:srgbClr val="C00000"/>
                </a:solidFill>
                <a:latin typeface="Times New Roman" pitchFamily="18" charset="0"/>
              </a:rPr>
              <a:t>Δ</a:t>
            </a:r>
            <a:r>
              <a:rPr lang="en-US" altLang="zh-CN" sz="2000" b="1" i="1" dirty="0" err="1">
                <a:solidFill>
                  <a:srgbClr val="C00000"/>
                </a:solidFill>
                <a:latin typeface="Times New Roman" pitchFamily="18" charset="0"/>
              </a:rPr>
              <a:t>r</a:t>
            </a:r>
            <a:r>
              <a:rPr lang="en-US" altLang="zh-CN" sz="2000" b="1" i="1" baseline="-25000" dirty="0" err="1">
                <a:solidFill>
                  <a:srgbClr val="C00000"/>
                </a:solidFill>
                <a:latin typeface="Times New Roman" pitchFamily="18" charset="0"/>
              </a:rPr>
              <a:t>c</a:t>
            </a:r>
            <a:r>
              <a:rPr lang="en-US" altLang="zh-CN" sz="2000" b="1" i="1" baseline="-25000" dirty="0">
                <a:solidFill>
                  <a:srgbClr val="C00000"/>
                </a:solidFill>
                <a:latin typeface="Times New Roman" pitchFamily="18" charset="0"/>
              </a:rPr>
              <a:t> </a:t>
            </a:r>
            <a:r>
              <a:rPr lang="en-US" altLang="zh-CN" sz="2000" b="1" i="1" dirty="0" smtClean="0">
                <a:solidFill>
                  <a:srgbClr val="C00000"/>
                </a:solidFill>
                <a:latin typeface="Times New Roman" pitchFamily="18" charset="0"/>
              </a:rPr>
              <a:t>= </a:t>
            </a:r>
            <a:r>
              <a:rPr lang="en-US" sz="2000" b="1" dirty="0" smtClean="0">
                <a:solidFill>
                  <a:srgbClr val="C00000"/>
                </a:solidFill>
                <a:latin typeface="Times New Roman" pitchFamily="18" charset="0"/>
              </a:rPr>
              <a:t>0.005 mm</a:t>
            </a:r>
          </a:p>
          <a:p>
            <a:pPr lvl="1"/>
            <a:r>
              <a:rPr lang="en-US" sz="2000" b="1" i="1" dirty="0" smtClean="0">
                <a:solidFill>
                  <a:schemeClr val="tx1"/>
                </a:solidFill>
                <a:latin typeface="Times New Roman" pitchFamily="18" charset="0"/>
              </a:rPr>
              <a:t>h</a:t>
            </a:r>
            <a:r>
              <a:rPr lang="en-US" sz="2000" b="1" dirty="0" smtClean="0"/>
              <a:t> is with uncertainty of </a:t>
            </a:r>
            <a:r>
              <a:rPr lang="en-US" altLang="zh-CN" sz="2000" b="1" dirty="0">
                <a:solidFill>
                  <a:srgbClr val="C00000"/>
                </a:solidFill>
                <a:latin typeface="Times New Roman" pitchFamily="18" charset="0"/>
              </a:rPr>
              <a:t>max </a:t>
            </a:r>
            <a:r>
              <a:rPr lang="el-GR" altLang="zh-CN" sz="2000" b="1" dirty="0" smtClean="0">
                <a:solidFill>
                  <a:srgbClr val="C00000"/>
                </a:solidFill>
                <a:latin typeface="Times New Roman" pitchFamily="18" charset="0"/>
              </a:rPr>
              <a:t>Δ</a:t>
            </a:r>
            <a:r>
              <a:rPr lang="en-US" altLang="zh-CN" sz="2000" b="1" i="1" dirty="0" smtClean="0">
                <a:solidFill>
                  <a:srgbClr val="C00000"/>
                </a:solidFill>
                <a:latin typeface="Times New Roman" pitchFamily="18" charset="0"/>
              </a:rPr>
              <a:t>h</a:t>
            </a:r>
            <a:r>
              <a:rPr lang="en-US" altLang="zh-CN" sz="2000" b="1" i="1" baseline="-25000" dirty="0" smtClean="0">
                <a:solidFill>
                  <a:srgbClr val="C00000"/>
                </a:solidFill>
                <a:latin typeface="Times New Roman" pitchFamily="18" charset="0"/>
              </a:rPr>
              <a:t> </a:t>
            </a:r>
            <a:r>
              <a:rPr lang="en-US" altLang="zh-CN" sz="2000" b="1" i="1" dirty="0">
                <a:solidFill>
                  <a:srgbClr val="C00000"/>
                </a:solidFill>
                <a:latin typeface="Times New Roman" pitchFamily="18" charset="0"/>
              </a:rPr>
              <a:t>= </a:t>
            </a:r>
            <a:r>
              <a:rPr lang="en-US" sz="2000" b="1" dirty="0" smtClean="0">
                <a:solidFill>
                  <a:srgbClr val="C00000"/>
                </a:solidFill>
                <a:latin typeface="Times New Roman" pitchFamily="18" charset="0"/>
              </a:rPr>
              <a:t>0.005 mm</a:t>
            </a:r>
          </a:p>
        </p:txBody>
      </p:sp>
      <p:sp>
        <p:nvSpPr>
          <p:cNvPr id="2" name="Oval 1"/>
          <p:cNvSpPr/>
          <p:nvPr/>
        </p:nvSpPr>
        <p:spPr>
          <a:xfrm>
            <a:off x="762000" y="2895600"/>
            <a:ext cx="914400" cy="3201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62000" y="4251842"/>
            <a:ext cx="914400" cy="3201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p:cNvSpPr/>
          <p:nvPr/>
        </p:nvSpPr>
        <p:spPr>
          <a:xfrm>
            <a:off x="7800648" y="2834640"/>
            <a:ext cx="657552" cy="369332"/>
          </a:xfrm>
          <a:prstGeom prst="rect">
            <a:avLst/>
          </a:prstGeom>
        </p:spPr>
        <p:txBody>
          <a:bodyPr wrap="none">
            <a:spAutoFit/>
          </a:bodyPr>
          <a:lstStyle/>
          <a:p>
            <a:r>
              <a:rPr lang="en-US" altLang="zh-CN" b="1" dirty="0" smtClean="0">
                <a:solidFill>
                  <a:srgbClr val="C00000"/>
                </a:solidFill>
                <a:latin typeface="Times New Roman" pitchFamily="18" charset="0"/>
              </a:rPr>
              <a:t>+</a:t>
            </a:r>
            <a:r>
              <a:rPr lang="el-GR" altLang="zh-CN" b="1" dirty="0" smtClean="0">
                <a:solidFill>
                  <a:srgbClr val="C00000"/>
                </a:solidFill>
                <a:latin typeface="Times New Roman" pitchFamily="18" charset="0"/>
              </a:rPr>
              <a:t>Δ</a:t>
            </a:r>
            <a:r>
              <a:rPr lang="en-US" altLang="zh-CN" b="1" i="1" dirty="0" err="1">
                <a:solidFill>
                  <a:srgbClr val="C00000"/>
                </a:solidFill>
                <a:latin typeface="Times New Roman" pitchFamily="18" charset="0"/>
              </a:rPr>
              <a:t>r</a:t>
            </a:r>
            <a:r>
              <a:rPr lang="en-US" altLang="zh-CN" b="1" i="1" baseline="-25000" dirty="0" err="1">
                <a:solidFill>
                  <a:srgbClr val="C00000"/>
                </a:solidFill>
                <a:latin typeface="Times New Roman" pitchFamily="18" charset="0"/>
              </a:rPr>
              <a:t>c</a:t>
            </a:r>
            <a:r>
              <a:rPr lang="en-US" altLang="zh-CN" b="1" i="1" baseline="-25000" dirty="0">
                <a:solidFill>
                  <a:srgbClr val="C00000"/>
                </a:solidFill>
                <a:latin typeface="Times New Roman" pitchFamily="18" charset="0"/>
              </a:rPr>
              <a:t> </a:t>
            </a:r>
            <a:endParaRPr lang="zh-CN" altLang="en-US" dirty="0">
              <a:solidFill>
                <a:srgbClr val="C00000"/>
              </a:solidFill>
            </a:endParaRPr>
          </a:p>
        </p:txBody>
      </p:sp>
      <p:sp>
        <p:nvSpPr>
          <p:cNvPr id="13" name="矩形 12"/>
          <p:cNvSpPr/>
          <p:nvPr/>
        </p:nvSpPr>
        <p:spPr>
          <a:xfrm>
            <a:off x="7754905" y="4202668"/>
            <a:ext cx="627095" cy="369332"/>
          </a:xfrm>
          <a:prstGeom prst="rect">
            <a:avLst/>
          </a:prstGeom>
        </p:spPr>
        <p:txBody>
          <a:bodyPr wrap="none">
            <a:spAutoFit/>
          </a:bodyPr>
          <a:lstStyle/>
          <a:p>
            <a:r>
              <a:rPr lang="en-US" altLang="zh-CN" b="1" dirty="0" smtClean="0">
                <a:solidFill>
                  <a:srgbClr val="C00000"/>
                </a:solidFill>
                <a:latin typeface="Times New Roman" pitchFamily="18" charset="0"/>
              </a:rPr>
              <a:t>+</a:t>
            </a:r>
            <a:r>
              <a:rPr lang="el-GR" altLang="zh-CN" b="1" dirty="0" smtClean="0">
                <a:solidFill>
                  <a:srgbClr val="C00000"/>
                </a:solidFill>
                <a:latin typeface="Times New Roman" pitchFamily="18" charset="0"/>
              </a:rPr>
              <a:t>Δ</a:t>
            </a:r>
            <a:r>
              <a:rPr lang="en-US" altLang="zh-CN" b="1" i="1" dirty="0" smtClean="0">
                <a:solidFill>
                  <a:srgbClr val="C00000"/>
                </a:solidFill>
                <a:latin typeface="Times New Roman" pitchFamily="18" charset="0"/>
              </a:rPr>
              <a:t>h</a:t>
            </a:r>
            <a:r>
              <a:rPr lang="en-US" altLang="zh-CN" b="1" i="1" baseline="-25000" dirty="0" smtClean="0">
                <a:solidFill>
                  <a:srgbClr val="C00000"/>
                </a:solidFill>
                <a:latin typeface="Times New Roman" pitchFamily="18" charset="0"/>
              </a:rPr>
              <a:t> </a:t>
            </a:r>
            <a:endParaRPr lang="zh-CN" altLang="en-US" dirty="0">
              <a:solidFill>
                <a:srgbClr val="C00000"/>
              </a:solidFill>
            </a:endParaRPr>
          </a:p>
        </p:txBody>
      </p:sp>
      <p:sp>
        <p:nvSpPr>
          <p:cNvPr id="14" name="Oval 1"/>
          <p:cNvSpPr/>
          <p:nvPr/>
        </p:nvSpPr>
        <p:spPr>
          <a:xfrm>
            <a:off x="6400800" y="2819400"/>
            <a:ext cx="2133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9"/>
          <p:cNvSpPr/>
          <p:nvPr/>
        </p:nvSpPr>
        <p:spPr>
          <a:xfrm>
            <a:off x="6414052" y="4163974"/>
            <a:ext cx="2044148" cy="4080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990600" y="4648200"/>
            <a:ext cx="6477000" cy="641867"/>
          </a:xfrm>
          <a:prstGeom prst="rect">
            <a:avLst/>
          </a:prstGeom>
        </p:spPr>
        <p:txBody>
          <a:bodyPr vert="horz" lIns="91440" tIns="45720" rIns="91440" bIns="45720" rtlCol="0">
            <a:normAutofit fontScale="85000" lnSpcReduction="20000"/>
          </a:bodyPr>
          <a:lstStyle/>
          <a:p>
            <a:pPr marL="342900" indent="-342900">
              <a:spcBef>
                <a:spcPct val="20000"/>
              </a:spcBef>
              <a:buSzPct val="60000"/>
              <a:buFont typeface="Wingdings" pitchFamily="2" charset="2"/>
              <a:buChar char="l"/>
            </a:pPr>
            <a:r>
              <a:rPr lang="en-US" altLang="zh-CN" sz="2400" b="1" dirty="0" smtClean="0">
                <a:cs typeface="Times New Roman" panose="02020603050405020304" pitchFamily="18" charset="0"/>
              </a:rPr>
              <a:t>A </a:t>
            </a:r>
            <a:r>
              <a:rPr lang="en-US" altLang="zh-CN" sz="2400" b="1" dirty="0" smtClean="0">
                <a:solidFill>
                  <a:schemeClr val="tx2">
                    <a:lumMod val="75000"/>
                  </a:schemeClr>
                </a:solidFill>
                <a:cs typeface="Times New Roman" panose="02020603050405020304" pitchFamily="18" charset="0"/>
              </a:rPr>
              <a:t>larger </a:t>
            </a:r>
            <a:r>
              <a:rPr lang="en-US" altLang="zh-CN" sz="2400" b="1" i="1" dirty="0" smtClean="0">
                <a:solidFill>
                  <a:schemeClr val="tx2">
                    <a:lumMod val="75000"/>
                  </a:schemeClr>
                </a:solidFill>
                <a:latin typeface="Times New Roman" pitchFamily="18" charset="0"/>
                <a:cs typeface="Times New Roman" pitchFamily="18" charset="0"/>
              </a:rPr>
              <a:t>x</a:t>
            </a:r>
            <a:r>
              <a:rPr lang="en-US" altLang="zh-CN" sz="2400" b="1" i="1" baseline="-25000" dirty="0" smtClean="0">
                <a:solidFill>
                  <a:schemeClr val="tx2">
                    <a:lumMod val="75000"/>
                  </a:schemeClr>
                </a:solidFill>
                <a:latin typeface="Times New Roman" pitchFamily="18" charset="0"/>
                <a:cs typeface="Times New Roman" pitchFamily="18" charset="0"/>
              </a:rPr>
              <a:t>i</a:t>
            </a:r>
            <a:r>
              <a:rPr lang="en-US" altLang="zh-CN" sz="2400" b="1" dirty="0" smtClean="0">
                <a:solidFill>
                  <a:schemeClr val="tx2">
                    <a:lumMod val="75000"/>
                  </a:schemeClr>
                </a:solidFill>
                <a:cs typeface="Times New Roman" panose="02020603050405020304" pitchFamily="18" charset="0"/>
              </a:rPr>
              <a:t> </a:t>
            </a:r>
            <a:r>
              <a:rPr lang="en-US" altLang="zh-CN" sz="2400" b="1" dirty="0" smtClean="0">
                <a:cs typeface="Times New Roman" panose="02020603050405020304" pitchFamily="18" charset="0"/>
              </a:rPr>
              <a:t>means to </a:t>
            </a:r>
            <a:r>
              <a:rPr lang="en-US" altLang="zh-CN" sz="2400" b="1" dirty="0" smtClean="0">
                <a:solidFill>
                  <a:schemeClr val="tx2">
                    <a:lumMod val="75000"/>
                  </a:schemeClr>
                </a:solidFill>
                <a:cs typeface="Times New Roman" panose="02020603050405020304" pitchFamily="18" charset="0"/>
              </a:rPr>
              <a:t>shrink</a:t>
            </a:r>
            <a:r>
              <a:rPr lang="en-US" altLang="zh-CN" sz="2400" b="1" dirty="0" smtClean="0">
                <a:cs typeface="Times New Roman" panose="02020603050405020304" pitchFamily="18" charset="0"/>
              </a:rPr>
              <a:t> the tolerance </a:t>
            </a:r>
            <a:r>
              <a:rPr lang="en-US" altLang="zh-CN" sz="2400" b="1" dirty="0" smtClean="0">
                <a:solidFill>
                  <a:schemeClr val="tx2">
                    <a:lumMod val="75000"/>
                  </a:schemeClr>
                </a:solidFill>
                <a:cs typeface="Times New Roman" panose="02020603050405020304" pitchFamily="18" charset="0"/>
              </a:rPr>
              <a:t>a little</a:t>
            </a:r>
          </a:p>
          <a:p>
            <a:pPr marL="342900" indent="-342900">
              <a:spcBef>
                <a:spcPct val="20000"/>
              </a:spcBef>
              <a:buSzPct val="60000"/>
              <a:buFont typeface="Wingdings" pitchFamily="2" charset="2"/>
              <a:buChar char="l"/>
            </a:pPr>
            <a:r>
              <a:rPr lang="en-US" altLang="zh-CN" sz="2400" b="1" dirty="0" smtClean="0">
                <a:cs typeface="Times New Roman" panose="02020603050405020304" pitchFamily="18" charset="0"/>
              </a:rPr>
              <a:t>A </a:t>
            </a:r>
            <a:r>
              <a:rPr lang="en-US" altLang="zh-CN" sz="2400" b="1" dirty="0" smtClean="0">
                <a:solidFill>
                  <a:schemeClr val="tx2">
                    <a:lumMod val="75000"/>
                  </a:schemeClr>
                </a:solidFill>
                <a:cs typeface="Times New Roman" panose="02020603050405020304" pitchFamily="18" charset="0"/>
              </a:rPr>
              <a:t>smaller </a:t>
            </a:r>
            <a:r>
              <a:rPr lang="en-US" altLang="zh-CN" sz="2400" b="1" i="1" dirty="0">
                <a:solidFill>
                  <a:schemeClr val="tx2">
                    <a:lumMod val="75000"/>
                  </a:schemeClr>
                </a:solidFill>
                <a:latin typeface="Times New Roman" pitchFamily="18" charset="0"/>
                <a:cs typeface="Times New Roman" pitchFamily="18" charset="0"/>
              </a:rPr>
              <a:t>x</a:t>
            </a:r>
            <a:r>
              <a:rPr lang="en-US" altLang="zh-CN" sz="2400" b="1" i="1" baseline="-25000" dirty="0">
                <a:solidFill>
                  <a:schemeClr val="tx2">
                    <a:lumMod val="75000"/>
                  </a:schemeClr>
                </a:solidFill>
                <a:latin typeface="Times New Roman" pitchFamily="18" charset="0"/>
                <a:cs typeface="Times New Roman" pitchFamily="18" charset="0"/>
              </a:rPr>
              <a:t>i</a:t>
            </a:r>
            <a:r>
              <a:rPr lang="en-US" altLang="zh-CN" sz="2400" b="1" dirty="0">
                <a:solidFill>
                  <a:schemeClr val="tx2">
                    <a:lumMod val="75000"/>
                  </a:schemeClr>
                </a:solidFill>
                <a:cs typeface="Times New Roman" panose="02020603050405020304" pitchFamily="18" charset="0"/>
              </a:rPr>
              <a:t> </a:t>
            </a:r>
            <a:r>
              <a:rPr lang="en-US" altLang="zh-CN" sz="2400" b="1" dirty="0" smtClean="0">
                <a:cs typeface="Times New Roman" panose="02020603050405020304" pitchFamily="18" charset="0"/>
              </a:rPr>
              <a:t>means to </a:t>
            </a:r>
            <a:r>
              <a:rPr lang="en-US" altLang="zh-CN" sz="2400" b="1" dirty="0" smtClean="0">
                <a:solidFill>
                  <a:schemeClr val="tx2">
                    <a:lumMod val="75000"/>
                  </a:schemeClr>
                </a:solidFill>
                <a:cs typeface="Times New Roman" panose="02020603050405020304" pitchFamily="18" charset="0"/>
              </a:rPr>
              <a:t>shrink</a:t>
            </a:r>
            <a:r>
              <a:rPr lang="en-US" altLang="zh-CN" sz="2400" b="1" dirty="0" smtClean="0">
                <a:cs typeface="Times New Roman" panose="02020603050405020304" pitchFamily="18" charset="0"/>
              </a:rPr>
              <a:t> the tolerance </a:t>
            </a:r>
            <a:r>
              <a:rPr lang="en-US" altLang="zh-CN" sz="2400" b="1" dirty="0" smtClean="0">
                <a:solidFill>
                  <a:schemeClr val="tx2">
                    <a:lumMod val="75000"/>
                  </a:schemeClr>
                </a:solidFill>
                <a:cs typeface="Times New Roman" panose="02020603050405020304" pitchFamily="18" charset="0"/>
              </a:rPr>
              <a:t>a lot</a:t>
            </a:r>
            <a:endParaRPr lang="en-US" altLang="zh-CN" sz="2400" b="1" dirty="0">
              <a:solidFill>
                <a:schemeClr val="tx2">
                  <a:lumMod val="75000"/>
                </a:schemeClr>
              </a:solidFill>
              <a:cs typeface="Times New Roman" panose="02020603050405020304" pitchFamily="18" charset="0"/>
            </a:endParaRPr>
          </a:p>
        </p:txBody>
      </p:sp>
    </p:spTree>
    <p:custDataLst>
      <p:tags r:id="rId1"/>
    </p:custDataLst>
    <p:extLst>
      <p:ext uri="{BB962C8B-B14F-4D97-AF65-F5344CB8AC3E}">
        <p14:creationId xmlns:p14="http://schemas.microsoft.com/office/powerpoint/2010/main" val="2424369007"/>
      </p:ext>
    </p:extLst>
  </p:cSld>
  <p:clrMapOvr>
    <a:masterClrMapping/>
  </p:clrMapOvr>
  <mc:AlternateContent xmlns:mc="http://schemas.openxmlformats.org/markup-compatibility/2006">
    <mc:Choice xmlns:p14="http://schemas.microsoft.com/office/powerpoint/2010/main" Requires="p14">
      <p:transition spd="slow" p14:dur="2000" advTm="58247"/>
    </mc:Choice>
    <mc:Fallback>
      <p:transition spd="slow" advTm="582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animBg="1"/>
      <p:bldP spid="10" grpId="0" animBg="1"/>
      <p:bldP spid="3" grpId="0"/>
      <p:bldP spid="13" grpId="0"/>
      <p:bldP spid="14" grpId="0" animBg="1"/>
      <p:bldP spid="15" grpId="0" animBg="1"/>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950" name="Picture 20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738" y="4311094"/>
            <a:ext cx="7851325" cy="2089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fld id="{B6F15528-21DE-4FAA-801E-634DDDAF4B2B}" type="slidenum">
              <a:rPr lang="en-US" smtClean="0"/>
              <a:pPr/>
              <a:t>22</a:t>
            </a:fld>
            <a:r>
              <a:rPr lang="en-US" altLang="zh-CN" dirty="0" smtClean="0"/>
              <a:t>/54</a:t>
            </a:r>
            <a:endParaRPr lang="en-US" altLang="zh-CN" dirty="0"/>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606977966"/>
              </p:ext>
            </p:extLst>
          </p:nvPr>
        </p:nvGraphicFramePr>
        <p:xfrm>
          <a:off x="838200" y="1828800"/>
          <a:ext cx="3895725" cy="1597025"/>
        </p:xfrm>
        <a:graphic>
          <a:graphicData uri="http://schemas.openxmlformats.org/presentationml/2006/ole">
            <mc:AlternateContent xmlns:mc="http://schemas.openxmlformats.org/markup-compatibility/2006">
              <mc:Choice xmlns:v="urn:schemas-microsoft-com:vml" Requires="v">
                <p:oleObj spid="_x0000_s32108" name="公式" r:id="rId6" imgW="2400300" imgH="990600" progId="Equation.3">
                  <p:embed/>
                </p:oleObj>
              </mc:Choice>
              <mc:Fallback>
                <p:oleObj name="公式" r:id="rId6" imgW="2400300" imgH="990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1828800"/>
                        <a:ext cx="3895725" cy="1597025"/>
                      </a:xfrm>
                      <a:prstGeom prst="rect">
                        <a:avLst/>
                      </a:prstGeom>
                      <a:noFill/>
                    </p:spPr>
                  </p:pic>
                </p:oleObj>
              </mc:Fallback>
            </mc:AlternateContent>
          </a:graphicData>
        </a:graphic>
      </p:graphicFrame>
      <p:sp>
        <p:nvSpPr>
          <p:cNvPr id="11" name="标题 2"/>
          <p:cNvSpPr>
            <a:spLocks noGrp="1"/>
          </p:cNvSpPr>
          <p:nvPr>
            <p:ph type="title"/>
          </p:nvPr>
        </p:nvSpPr>
        <p:spPr>
          <a:xfrm>
            <a:off x="107504" y="152400"/>
            <a:ext cx="7512496" cy="638944"/>
          </a:xfrm>
        </p:spPr>
        <p:txBody>
          <a:bodyPr>
            <a:noAutofit/>
          </a:bodyPr>
          <a:lstStyle/>
          <a:p>
            <a:r>
              <a:rPr lang="en-US" altLang="zh-CN" dirty="0" smtClean="0"/>
              <a:t>Case Study: </a:t>
            </a:r>
            <a:br>
              <a:rPr lang="en-US" altLang="zh-CN" dirty="0" smtClean="0"/>
            </a:br>
            <a:r>
              <a:rPr lang="en-US" altLang="zh-CN" dirty="0" smtClean="0"/>
              <a:t>Robust </a:t>
            </a:r>
            <a:r>
              <a:rPr lang="en-US" altLang="zh-CN" dirty="0"/>
              <a:t>Optimization of Compression </a:t>
            </a:r>
            <a:r>
              <a:rPr lang="en-US" altLang="zh-CN" dirty="0" smtClean="0"/>
              <a:t>Ratio</a:t>
            </a:r>
            <a:endParaRPr lang="zh-CN" altLang="en-US" dirty="0"/>
          </a:p>
        </p:txBody>
      </p:sp>
      <p:sp>
        <p:nvSpPr>
          <p:cNvPr id="13" name="Content Placeholder 13"/>
          <p:cNvSpPr>
            <a:spLocks noGrp="1"/>
          </p:cNvSpPr>
          <p:nvPr>
            <p:ph idx="1"/>
          </p:nvPr>
        </p:nvSpPr>
        <p:spPr>
          <a:xfrm>
            <a:off x="179512" y="1096144"/>
            <a:ext cx="4104456" cy="504056"/>
          </a:xfrm>
        </p:spPr>
        <p:txBody>
          <a:bodyPr>
            <a:normAutofit/>
          </a:bodyPr>
          <a:lstStyle/>
          <a:p>
            <a:r>
              <a:rPr lang="en-US" sz="2700" b="1" dirty="0" smtClean="0"/>
              <a:t>Problem formulation</a:t>
            </a:r>
            <a:endParaRPr lang="en-US" sz="2700" b="1" dirty="0"/>
          </a:p>
        </p:txBody>
      </p:sp>
      <p:sp>
        <p:nvSpPr>
          <p:cNvPr id="14" name="Content Placeholder 13"/>
          <p:cNvSpPr txBox="1">
            <a:spLocks/>
          </p:cNvSpPr>
          <p:nvPr/>
        </p:nvSpPr>
        <p:spPr>
          <a:xfrm>
            <a:off x="228600" y="3661000"/>
            <a:ext cx="4104456"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60000"/>
              <a:buFont typeface="Wingdings" panose="05000000000000000000" pitchFamily="2" charset="2"/>
              <a:buChar char="n"/>
              <a:defRPr lang="en-US" altLang="zh-CN" sz="3200" kern="1200" dirty="0" smtClean="0">
                <a:solidFill>
                  <a:srgbClr val="003D7F"/>
                </a:solidFill>
                <a:latin typeface="+mn-lt"/>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lang="en-US" altLang="zh-CN" sz="2800" kern="1200" dirty="0" smtClean="0">
                <a:solidFill>
                  <a:srgbClr val="003D7F"/>
                </a:solidFill>
                <a:latin typeface="+mn-lt"/>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lang="en-US" altLang="zh-CN" sz="2400" kern="1200" dirty="0" smtClean="0">
                <a:solidFill>
                  <a:srgbClr val="003D7F"/>
                </a:solidFill>
                <a:latin typeface="+mn-lt"/>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lang="en-US" altLang="zh-CN" sz="2000" kern="1200" dirty="0" smtClean="0">
                <a:solidFill>
                  <a:srgbClr val="003D7F"/>
                </a:solidFill>
                <a:latin typeface="+mn-lt"/>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lang="zh-CN" altLang="en-US" sz="1600" kern="1200" dirty="0">
                <a:solidFill>
                  <a:srgbClr val="003D7F"/>
                </a:solidFill>
                <a:latin typeface="+mn-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700" b="1" dirty="0" smtClean="0"/>
              <a:t>Computational results</a:t>
            </a:r>
            <a:endParaRPr lang="en-US" sz="2700" b="1" dirty="0"/>
          </a:p>
        </p:txBody>
      </p:sp>
      <p:sp>
        <p:nvSpPr>
          <p:cNvPr id="12" name="Rounded Rectangular Callout 11"/>
          <p:cNvSpPr/>
          <p:nvPr/>
        </p:nvSpPr>
        <p:spPr>
          <a:xfrm>
            <a:off x="3276600" y="1524000"/>
            <a:ext cx="5410200" cy="947950"/>
          </a:xfrm>
          <a:prstGeom prst="wedgeRoundRectCallout">
            <a:avLst>
              <a:gd name="adj1" fmla="val -49824"/>
              <a:gd name="adj2" fmla="val 19649"/>
              <a:gd name="adj3" fmla="val 16667"/>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To </a:t>
            </a:r>
            <a:r>
              <a:rPr lang="en-US" dirty="0" smtClean="0">
                <a:solidFill>
                  <a:srgbClr val="C00000"/>
                </a:solidFill>
              </a:rPr>
              <a:t>maximize</a:t>
            </a:r>
            <a:r>
              <a:rPr lang="en-US" dirty="0" smtClean="0">
                <a:solidFill>
                  <a:schemeClr val="tx1"/>
                </a:solidFill>
              </a:rPr>
              <a:t> the control factors, i.e., to keep the redesigned tolerances close to the original tolerances as much as possible</a:t>
            </a:r>
            <a:endParaRPr lang="en-US" dirty="0">
              <a:solidFill>
                <a:schemeClr val="tx1"/>
              </a:solidFill>
            </a:endParaRPr>
          </a:p>
        </p:txBody>
      </p:sp>
      <p:sp>
        <p:nvSpPr>
          <p:cNvPr id="15" name="Rounded Rectangle 14"/>
          <p:cNvSpPr/>
          <p:nvPr/>
        </p:nvSpPr>
        <p:spPr>
          <a:xfrm>
            <a:off x="1447800" y="1752600"/>
            <a:ext cx="1143000" cy="533400"/>
          </a:xfrm>
          <a:prstGeom prst="round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1464860" y="2276901"/>
            <a:ext cx="1506940" cy="390099"/>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ular Callout 18"/>
          <p:cNvSpPr/>
          <p:nvPr/>
        </p:nvSpPr>
        <p:spPr>
          <a:xfrm>
            <a:off x="3733800" y="2514600"/>
            <a:ext cx="4953000" cy="381000"/>
          </a:xfrm>
          <a:prstGeom prst="wedgeRoundRectCallout">
            <a:avLst>
              <a:gd name="adj1" fmla="val -50165"/>
              <a:gd name="adj2" fmla="val 2635"/>
              <a:gd name="adj3" fmla="val 16667"/>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maximum CR variation should be within ±0.2</a:t>
            </a:r>
            <a:endParaRPr lang="en-US" dirty="0">
              <a:solidFill>
                <a:schemeClr val="tx1"/>
              </a:solidFill>
            </a:endParaRPr>
          </a:p>
        </p:txBody>
      </p:sp>
      <p:sp>
        <p:nvSpPr>
          <p:cNvPr id="20" name="Rounded Rectangle 19"/>
          <p:cNvSpPr/>
          <p:nvPr/>
        </p:nvSpPr>
        <p:spPr>
          <a:xfrm>
            <a:off x="1415955" y="3048000"/>
            <a:ext cx="3308446" cy="381000"/>
          </a:xfrm>
          <a:prstGeom prst="round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029502" y="4354988"/>
            <a:ext cx="1456898" cy="1632506"/>
          </a:xfrm>
          <a:prstGeom prst="roundRect">
            <a:avLst>
              <a:gd name="adj" fmla="val 11046"/>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直接箭头连接符 5"/>
          <p:cNvCxnSpPr>
            <a:stCxn id="15" idx="3"/>
          </p:cNvCxnSpPr>
          <p:nvPr/>
        </p:nvCxnSpPr>
        <p:spPr>
          <a:xfrm>
            <a:off x="2590800" y="20193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9" idx="4"/>
          </p:cNvCxnSpPr>
          <p:nvPr/>
        </p:nvCxnSpPr>
        <p:spPr>
          <a:xfrm>
            <a:off x="2971800" y="2514600"/>
            <a:ext cx="753828" cy="200539"/>
          </a:xfrm>
          <a:prstGeom prst="straightConnector1">
            <a:avLst/>
          </a:prstGeom>
          <a:ln w="254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20" idx="3"/>
            <a:endCxn id="26" idx="1"/>
          </p:cNvCxnSpPr>
          <p:nvPr/>
        </p:nvCxnSpPr>
        <p:spPr>
          <a:xfrm>
            <a:off x="4724401" y="3238500"/>
            <a:ext cx="533399" cy="0"/>
          </a:xfrm>
          <a:prstGeom prst="straightConnector1">
            <a:avLst/>
          </a:prstGeom>
          <a:ln w="25400">
            <a:prstDash val="dashDot"/>
            <a:tailEnd type="triangle"/>
          </a:ln>
        </p:spPr>
        <p:style>
          <a:lnRef idx="1">
            <a:schemeClr val="accent1"/>
          </a:lnRef>
          <a:fillRef idx="0">
            <a:schemeClr val="accent1"/>
          </a:fillRef>
          <a:effectRef idx="0">
            <a:schemeClr val="accent1"/>
          </a:effectRef>
          <a:fontRef idx="minor">
            <a:schemeClr val="tx1"/>
          </a:fontRef>
        </p:style>
      </p:cxnSp>
      <p:sp>
        <p:nvSpPr>
          <p:cNvPr id="26" name="Rounded Rectangular Callout 18"/>
          <p:cNvSpPr/>
          <p:nvPr/>
        </p:nvSpPr>
        <p:spPr>
          <a:xfrm>
            <a:off x="5257800" y="3048000"/>
            <a:ext cx="1788631" cy="381000"/>
          </a:xfrm>
          <a:prstGeom prst="wedgeRoundRectCallout">
            <a:avLst>
              <a:gd name="adj1" fmla="val -50165"/>
              <a:gd name="adj2" fmla="val 2635"/>
              <a:gd name="adj3" fmla="val 16667"/>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Uncertainties </a:t>
            </a:r>
            <a:endParaRPr lang="en-US" dirty="0">
              <a:solidFill>
                <a:schemeClr val="tx1"/>
              </a:solidFill>
            </a:endParaRPr>
          </a:p>
        </p:txBody>
      </p:sp>
    </p:spTree>
    <p:custDataLst>
      <p:tags r:id="rId2"/>
    </p:custDataLst>
    <p:extLst>
      <p:ext uri="{BB962C8B-B14F-4D97-AF65-F5344CB8AC3E}">
        <p14:creationId xmlns:p14="http://schemas.microsoft.com/office/powerpoint/2010/main" val="3484875403"/>
      </p:ext>
    </p:extLst>
  </p:cSld>
  <p:clrMapOvr>
    <a:masterClrMapping/>
  </p:clrMapOvr>
  <mc:AlternateContent xmlns:mc="http://schemas.openxmlformats.org/markup-compatibility/2006">
    <mc:Choice xmlns:p14="http://schemas.microsoft.com/office/powerpoint/2010/main" Requires="p14">
      <p:transition spd="slow" p14:dur="2000" advTm="71623"/>
    </mc:Choice>
    <mc:Fallback>
      <p:transition spd="slow" advTm="716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9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4" grpId="0"/>
      <p:bldP spid="12" grpId="0" animBg="1"/>
      <p:bldP spid="15" grpId="0" animBg="1"/>
      <p:bldP spid="18" grpId="0" animBg="1"/>
      <p:bldP spid="19" grpId="0" animBg="1"/>
      <p:bldP spid="20" grpId="0" animBg="1"/>
      <p:bldP spid="16" grpId="0" animBg="1"/>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Research </a:t>
            </a:r>
            <a:r>
              <a:rPr lang="en-US" altLang="zh-CN" dirty="0" smtClean="0"/>
              <a:t>Thrust 2</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23</a:t>
            </a:fld>
            <a:r>
              <a:rPr lang="en-US" altLang="zh-CN" dirty="0" smtClean="0"/>
              <a:t>/54</a:t>
            </a:r>
            <a:endParaRPr lang="en-US" altLang="zh-CN" dirty="0"/>
          </a:p>
        </p:txBody>
      </p:sp>
      <p:sp>
        <p:nvSpPr>
          <p:cNvPr id="13" name="Text Box 41"/>
          <p:cNvSpPr txBox="1">
            <a:spLocks noChangeArrowheads="1"/>
          </p:cNvSpPr>
          <p:nvPr/>
        </p:nvSpPr>
        <p:spPr bwMode="auto">
          <a:xfrm>
            <a:off x="3112876" y="4060826"/>
            <a:ext cx="3175000" cy="900114"/>
          </a:xfrm>
          <a:prstGeom prst="rect">
            <a:avLst/>
          </a:prstGeom>
          <a:noFill/>
          <a:ln w="38100">
            <a:solidFill>
              <a:srgbClr val="E2E2E2"/>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defPPr>
              <a:defRPr lang="en-US"/>
            </a:defPPr>
            <a:lvl1pPr algn="ctr">
              <a:lnSpc>
                <a:spcPct val="110000"/>
              </a:lnSpc>
              <a:defRPr sz="1600" b="1">
                <a:solidFill>
                  <a:srgbClr val="BCBCBC"/>
                </a:solidFill>
              </a:defRPr>
            </a:lvl1pPr>
          </a:lstStyle>
          <a:p>
            <a:r>
              <a:rPr lang="en-US" altLang="zh-CN" sz="1800" dirty="0"/>
              <a:t>RESEARCH THRUST 3:         Sequential MOO and Sequential MDO</a:t>
            </a:r>
          </a:p>
        </p:txBody>
      </p:sp>
      <p:sp>
        <p:nvSpPr>
          <p:cNvPr id="17" name="Text Box 42"/>
          <p:cNvSpPr txBox="1">
            <a:spLocks noChangeArrowheads="1"/>
          </p:cNvSpPr>
          <p:nvPr/>
        </p:nvSpPr>
        <p:spPr bwMode="auto">
          <a:xfrm>
            <a:off x="3112874" y="5325743"/>
            <a:ext cx="3174996" cy="923926"/>
          </a:xfrm>
          <a:prstGeom prst="rect">
            <a:avLst/>
          </a:prstGeom>
          <a:solidFill>
            <a:srgbClr val="FFF5E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b="1" dirty="0">
                <a:ea typeface="宋体" charset="-122"/>
              </a:rPr>
              <a:t>RESEARCH THRUST 4: </a:t>
            </a:r>
            <a:r>
              <a:rPr lang="en-US" altLang="zh-CN" b="1" dirty="0"/>
              <a:t> </a:t>
            </a:r>
            <a:r>
              <a:rPr lang="en-US" altLang="zh-CN" b="1" dirty="0" smtClean="0"/>
              <a:t>Multi-disciplinary Tolerance Design Formulation and Solution</a:t>
            </a:r>
            <a:r>
              <a:rPr lang="en-US" altLang="zh-CN" b="1" dirty="0" smtClean="0">
                <a:ea typeface="宋体" charset="-122"/>
              </a:rPr>
              <a:t> </a:t>
            </a:r>
            <a:endParaRPr lang="en-US" altLang="zh-CN" b="1" dirty="0">
              <a:ea typeface="宋体" charset="-122"/>
            </a:endParaRPr>
          </a:p>
        </p:txBody>
      </p:sp>
      <p:sp>
        <p:nvSpPr>
          <p:cNvPr id="21" name="Text Box 43"/>
          <p:cNvSpPr txBox="1">
            <a:spLocks noChangeArrowheads="1"/>
          </p:cNvSpPr>
          <p:nvPr/>
        </p:nvSpPr>
        <p:spPr bwMode="auto">
          <a:xfrm>
            <a:off x="3112876" y="1362920"/>
            <a:ext cx="3175001" cy="900113"/>
          </a:xfrm>
          <a:prstGeom prst="rect">
            <a:avLst/>
          </a:prstGeom>
          <a:noFill/>
          <a:ln w="38100">
            <a:solidFill>
              <a:srgbClr val="E2E2E2"/>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defPPr>
              <a:defRPr lang="en-US"/>
            </a:defPPr>
            <a:lvl1pPr algn="ctr">
              <a:lnSpc>
                <a:spcPct val="110000"/>
              </a:lnSpc>
              <a:defRPr sz="1600" b="1">
                <a:solidFill>
                  <a:srgbClr val="BCBCBC"/>
                </a:solidFill>
              </a:defRPr>
            </a:lvl1pPr>
          </a:lstStyle>
          <a:p>
            <a:r>
              <a:rPr lang="en-US" altLang="zh-CN" sz="1800" dirty="0"/>
              <a:t>RESEARCH THRUST 1:         Sequential Quadratic Programming for RO </a:t>
            </a:r>
          </a:p>
        </p:txBody>
      </p:sp>
      <p:cxnSp>
        <p:nvCxnSpPr>
          <p:cNvPr id="22" name="肘形连接符 21"/>
          <p:cNvCxnSpPr>
            <a:endCxn id="21" idx="1"/>
          </p:cNvCxnSpPr>
          <p:nvPr/>
        </p:nvCxnSpPr>
        <p:spPr bwMode="auto">
          <a:xfrm rot="5400000" flipH="1" flipV="1">
            <a:off x="2571291" y="1973015"/>
            <a:ext cx="701623" cy="381548"/>
          </a:xfrm>
          <a:prstGeom prst="bentConnector2">
            <a:avLst/>
          </a:prstGeom>
          <a:noFill/>
          <a:ln w="38100">
            <a:solidFill>
              <a:srgbClr val="E2E2E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肘形连接符 22"/>
          <p:cNvCxnSpPr>
            <a:endCxn id="35" idx="1"/>
          </p:cNvCxnSpPr>
          <p:nvPr/>
        </p:nvCxnSpPr>
        <p:spPr bwMode="auto">
          <a:xfrm rot="16200000" flipH="1">
            <a:off x="2628872" y="2615594"/>
            <a:ext cx="586458" cy="381546"/>
          </a:xfrm>
          <a:prstGeom prst="bentConnector2">
            <a:avLst/>
          </a:prstGeom>
          <a:noFill/>
          <a:ln w="38100">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 name="Group 1"/>
          <p:cNvGrpSpPr/>
          <p:nvPr/>
        </p:nvGrpSpPr>
        <p:grpSpPr>
          <a:xfrm>
            <a:off x="507527" y="1219200"/>
            <a:ext cx="1752304" cy="2502995"/>
            <a:chOff x="507527" y="1383205"/>
            <a:chExt cx="1752304" cy="2502995"/>
          </a:xfrm>
        </p:grpSpPr>
        <p:pic>
          <p:nvPicPr>
            <p:cNvPr id="24"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527" y="2588182"/>
              <a:ext cx="1752304" cy="1298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517" r="4412" b="5712"/>
            <a:stretch/>
          </p:blipFill>
          <p:spPr bwMode="auto">
            <a:xfrm>
              <a:off x="533358" y="1383205"/>
              <a:ext cx="1700642" cy="1133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2123" y="3854182"/>
            <a:ext cx="2303112" cy="1313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7" name="直接连接符 26"/>
          <p:cNvCxnSpPr/>
          <p:nvPr/>
        </p:nvCxnSpPr>
        <p:spPr bwMode="auto">
          <a:xfrm flipH="1">
            <a:off x="2535235" y="2514600"/>
            <a:ext cx="196093" cy="0"/>
          </a:xfrm>
          <a:prstGeom prst="line">
            <a:avLst/>
          </a:prstGeom>
          <a:noFill/>
          <a:ln w="38100">
            <a:solidFill>
              <a:srgbClr val="3333FF"/>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33"/>
          <p:cNvCxnSpPr/>
          <p:nvPr/>
        </p:nvCxnSpPr>
        <p:spPr>
          <a:xfrm>
            <a:off x="2535235" y="4539982"/>
            <a:ext cx="577641" cy="0"/>
          </a:xfrm>
          <a:prstGeom prst="straightConnector1">
            <a:avLst/>
          </a:prstGeom>
          <a:noFill/>
          <a:ln w="38100">
            <a:solidFill>
              <a:srgbClr val="E2E2E2"/>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6" name="Picture 8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9825" y="5216060"/>
            <a:ext cx="2027708" cy="1186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7" name="Straight Arrow Connector 36"/>
          <p:cNvCxnSpPr/>
          <p:nvPr/>
        </p:nvCxnSpPr>
        <p:spPr>
          <a:xfrm>
            <a:off x="2535236" y="5726659"/>
            <a:ext cx="577641" cy="0"/>
          </a:xfrm>
          <a:prstGeom prst="straightConnector1">
            <a:avLst/>
          </a:prstGeom>
          <a:noFill/>
          <a:ln w="38100">
            <a:solidFill>
              <a:srgbClr val="3333FF"/>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6" name="Group 65"/>
          <p:cNvGrpSpPr/>
          <p:nvPr/>
        </p:nvGrpSpPr>
        <p:grpSpPr>
          <a:xfrm>
            <a:off x="6287877" y="1812976"/>
            <a:ext cx="1941723" cy="4283024"/>
            <a:chOff x="6287877" y="1812976"/>
            <a:chExt cx="1941723" cy="4283024"/>
          </a:xfrm>
        </p:grpSpPr>
        <p:cxnSp>
          <p:nvCxnSpPr>
            <p:cNvPr id="58" name="Straight Connector 57"/>
            <p:cNvCxnSpPr>
              <a:stCxn id="21" idx="3"/>
            </p:cNvCxnSpPr>
            <p:nvPr/>
          </p:nvCxnSpPr>
          <p:spPr>
            <a:xfrm flipV="1">
              <a:off x="6287877" y="1812976"/>
              <a:ext cx="1941723" cy="1"/>
            </a:xfrm>
            <a:prstGeom prst="line">
              <a:avLst/>
            </a:prstGeom>
            <a:noFill/>
            <a:ln w="38100">
              <a:solidFill>
                <a:srgbClr val="E2E2E2"/>
              </a:solidFill>
              <a:round/>
              <a:headEn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p:nvPr/>
          </p:nvCxnSpPr>
          <p:spPr>
            <a:xfrm>
              <a:off x="8229600" y="1812977"/>
              <a:ext cx="0" cy="4283023"/>
            </a:xfrm>
            <a:prstGeom prst="line">
              <a:avLst/>
            </a:prstGeom>
            <a:noFill/>
            <a:ln w="38100">
              <a:solidFill>
                <a:srgbClr val="E2E2E2"/>
              </a:solidFill>
              <a:round/>
              <a:headEn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Straight Arrow Connector 61"/>
            <p:cNvCxnSpPr/>
            <p:nvPr/>
          </p:nvCxnSpPr>
          <p:spPr>
            <a:xfrm flipH="1">
              <a:off x="6287878" y="6096000"/>
              <a:ext cx="1941722" cy="0"/>
            </a:xfrm>
            <a:prstGeom prst="straightConnector1">
              <a:avLst/>
            </a:prstGeom>
            <a:noFill/>
            <a:ln w="38100">
              <a:solidFill>
                <a:srgbClr val="E2E2E2"/>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7" name="Group 66"/>
          <p:cNvGrpSpPr/>
          <p:nvPr/>
        </p:nvGrpSpPr>
        <p:grpSpPr>
          <a:xfrm>
            <a:off x="6287870" y="3099596"/>
            <a:ext cx="1332131" cy="2688110"/>
            <a:chOff x="6287870" y="1876980"/>
            <a:chExt cx="1332131" cy="2688110"/>
          </a:xfrm>
        </p:grpSpPr>
        <p:cxnSp>
          <p:nvCxnSpPr>
            <p:cNvPr id="68" name="Straight Connector 67"/>
            <p:cNvCxnSpPr>
              <a:stCxn id="35" idx="3"/>
            </p:cNvCxnSpPr>
            <p:nvPr/>
          </p:nvCxnSpPr>
          <p:spPr>
            <a:xfrm>
              <a:off x="6287873" y="1876980"/>
              <a:ext cx="1332128" cy="0"/>
            </a:xfrm>
            <a:prstGeom prst="line">
              <a:avLst/>
            </a:prstGeom>
            <a:noFill/>
            <a:ln w="38100">
              <a:solidFill>
                <a:srgbClr val="3333FF"/>
              </a:solidFill>
              <a:round/>
              <a:headEn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Straight Connector 68"/>
            <p:cNvCxnSpPr/>
            <p:nvPr/>
          </p:nvCxnSpPr>
          <p:spPr>
            <a:xfrm>
              <a:off x="7614925" y="1876980"/>
              <a:ext cx="0" cy="2688110"/>
            </a:xfrm>
            <a:prstGeom prst="line">
              <a:avLst/>
            </a:prstGeom>
            <a:noFill/>
            <a:ln w="38100">
              <a:solidFill>
                <a:srgbClr val="3333FF"/>
              </a:solidFill>
              <a:round/>
              <a:headEn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Arrow Connector 69"/>
            <p:cNvCxnSpPr>
              <a:endCxn id="17" idx="3"/>
            </p:cNvCxnSpPr>
            <p:nvPr/>
          </p:nvCxnSpPr>
          <p:spPr>
            <a:xfrm flipH="1">
              <a:off x="6287870" y="4565090"/>
              <a:ext cx="1327055" cy="0"/>
            </a:xfrm>
            <a:prstGeom prst="straightConnector1">
              <a:avLst/>
            </a:prstGeom>
            <a:noFill/>
            <a:ln w="38100">
              <a:solidFill>
                <a:srgbClr val="3333FF"/>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5" name="Group 74"/>
          <p:cNvGrpSpPr/>
          <p:nvPr/>
        </p:nvGrpSpPr>
        <p:grpSpPr>
          <a:xfrm>
            <a:off x="6287870" y="4510883"/>
            <a:ext cx="798730" cy="975517"/>
            <a:chOff x="6287871" y="1803541"/>
            <a:chExt cx="798730" cy="975517"/>
          </a:xfrm>
        </p:grpSpPr>
        <p:cxnSp>
          <p:nvCxnSpPr>
            <p:cNvPr id="76" name="Straight Connector 75"/>
            <p:cNvCxnSpPr/>
            <p:nvPr/>
          </p:nvCxnSpPr>
          <p:spPr>
            <a:xfrm>
              <a:off x="6287877" y="1812979"/>
              <a:ext cx="798724" cy="0"/>
            </a:xfrm>
            <a:prstGeom prst="line">
              <a:avLst/>
            </a:prstGeom>
            <a:noFill/>
            <a:ln w="38100">
              <a:solidFill>
                <a:srgbClr val="E2E2E2"/>
              </a:solidFill>
              <a:round/>
              <a:headEn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76"/>
            <p:cNvCxnSpPr/>
            <p:nvPr/>
          </p:nvCxnSpPr>
          <p:spPr>
            <a:xfrm>
              <a:off x="7086601" y="1803541"/>
              <a:ext cx="0" cy="975517"/>
            </a:xfrm>
            <a:prstGeom prst="line">
              <a:avLst/>
            </a:prstGeom>
            <a:noFill/>
            <a:ln w="38100">
              <a:solidFill>
                <a:srgbClr val="E2E2E2"/>
              </a:solidFill>
              <a:round/>
              <a:headEn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Arrow Connector 77"/>
            <p:cNvCxnSpPr/>
            <p:nvPr/>
          </p:nvCxnSpPr>
          <p:spPr>
            <a:xfrm flipH="1">
              <a:off x="6287871" y="2779058"/>
              <a:ext cx="798730" cy="0"/>
            </a:xfrm>
            <a:prstGeom prst="straightConnector1">
              <a:avLst/>
            </a:prstGeom>
            <a:noFill/>
            <a:ln w="38100">
              <a:solidFill>
                <a:srgbClr val="E2E2E2"/>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7" name="Text Box 20"/>
          <p:cNvSpPr txBox="1">
            <a:spLocks noChangeArrowheads="1"/>
          </p:cNvSpPr>
          <p:nvPr/>
        </p:nvSpPr>
        <p:spPr bwMode="auto">
          <a:xfrm>
            <a:off x="6384231" y="1364004"/>
            <a:ext cx="9294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smtClean="0">
                <a:ea typeface="宋体" charset="-122"/>
              </a:rPr>
              <a:t>SQP-RO</a:t>
            </a:r>
            <a:endParaRPr lang="en-US" altLang="zh-CN" b="1" dirty="0">
              <a:ea typeface="宋体" charset="-122"/>
            </a:endParaRPr>
          </a:p>
        </p:txBody>
      </p:sp>
      <p:sp>
        <p:nvSpPr>
          <p:cNvPr id="88" name="Text Box 20"/>
          <p:cNvSpPr txBox="1">
            <a:spLocks noChangeArrowheads="1"/>
          </p:cNvSpPr>
          <p:nvPr/>
        </p:nvSpPr>
        <p:spPr bwMode="auto">
          <a:xfrm>
            <a:off x="6436200" y="2602468"/>
            <a:ext cx="1139414" cy="369332"/>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b="1">
                <a:ea typeface="宋体" charset="-122"/>
              </a:defRPr>
            </a:lvl1pPr>
          </a:lstStyle>
          <a:p>
            <a:r>
              <a:rPr lang="en-US" altLang="zh-CN" dirty="0"/>
              <a:t>A-SQP-RO</a:t>
            </a:r>
          </a:p>
        </p:txBody>
      </p:sp>
      <p:sp>
        <p:nvSpPr>
          <p:cNvPr id="89" name="Text Box 20"/>
          <p:cNvSpPr txBox="1">
            <a:spLocks noChangeArrowheads="1"/>
          </p:cNvSpPr>
          <p:nvPr/>
        </p:nvSpPr>
        <p:spPr bwMode="auto">
          <a:xfrm>
            <a:off x="6421100" y="4079751"/>
            <a:ext cx="892553" cy="349583"/>
          </a:xfrm>
          <a:prstGeom prst="rect">
            <a:avLst/>
          </a:prstGeom>
          <a:noFill/>
          <a:ln w="25400">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defPPr>
              <a:defRPr lang="en-US"/>
            </a:defPPr>
            <a:lvl1pPr algn="ctr">
              <a:lnSpc>
                <a:spcPct val="110000"/>
              </a:lnSpc>
              <a:defRPr sz="1600" b="1">
                <a:solidFill>
                  <a:srgbClr val="BCBCBC"/>
                </a:solidFill>
              </a:defRPr>
            </a:lvl1pPr>
          </a:lstStyle>
          <a:p>
            <a:r>
              <a:rPr lang="en-US" altLang="zh-CN" sz="1800" dirty="0"/>
              <a:t>S-MDO</a:t>
            </a:r>
          </a:p>
        </p:txBody>
      </p:sp>
      <p:sp>
        <p:nvSpPr>
          <p:cNvPr id="33" name="矩形 30"/>
          <p:cNvSpPr/>
          <p:nvPr/>
        </p:nvSpPr>
        <p:spPr bwMode="auto">
          <a:xfrm>
            <a:off x="152400" y="3722195"/>
            <a:ext cx="2384253" cy="1493865"/>
          </a:xfrm>
          <a:prstGeom prst="rect">
            <a:avLst/>
          </a:prstGeom>
          <a:solidFill>
            <a:srgbClr val="E2E2E2">
              <a:alpha val="60000"/>
            </a:srgbClr>
          </a:solidFill>
          <a:ln w="38100">
            <a:noFill/>
            <a:round/>
            <a:headEnd/>
            <a:tailEnd type="triangle" w="med" len="med"/>
          </a:ln>
          <a:effectLst/>
        </p:spPr>
        <p:txBody>
          <a:bodyPr anchor="ctr" anchorCtr="1"/>
          <a:lstStyle/>
          <a:p>
            <a:pPr algn="ctr">
              <a:lnSpc>
                <a:spcPct val="110000"/>
              </a:lnSpc>
            </a:pPr>
            <a:endParaRPr lang="zh-CN" altLang="en-US" sz="1600" b="1">
              <a:solidFill>
                <a:srgbClr val="BCBCBC"/>
              </a:solidFill>
            </a:endParaRPr>
          </a:p>
        </p:txBody>
      </p:sp>
      <p:sp>
        <p:nvSpPr>
          <p:cNvPr id="35" name="Text Box 40"/>
          <p:cNvSpPr txBox="1">
            <a:spLocks noChangeArrowheads="1"/>
          </p:cNvSpPr>
          <p:nvPr/>
        </p:nvSpPr>
        <p:spPr bwMode="auto">
          <a:xfrm>
            <a:off x="3112874" y="2649539"/>
            <a:ext cx="3174999" cy="900114"/>
          </a:xfrm>
          <a:prstGeom prst="rect">
            <a:avLst/>
          </a:prstGeom>
          <a:solidFill>
            <a:srgbClr val="FFF5E6"/>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lnSpc>
                <a:spcPct val="110000"/>
              </a:lnSpc>
            </a:pPr>
            <a:r>
              <a:rPr lang="en-US" altLang="zh-CN" b="1" dirty="0">
                <a:ea typeface="宋体" charset="-122"/>
              </a:rPr>
              <a:t>RESEARCH THRUST 2: </a:t>
            </a:r>
            <a:endParaRPr lang="en-US" altLang="zh-CN" b="1" dirty="0" smtClean="0">
              <a:ea typeface="宋体" charset="-122"/>
            </a:endParaRPr>
          </a:p>
          <a:p>
            <a:pPr algn="ctr">
              <a:lnSpc>
                <a:spcPct val="110000"/>
              </a:lnSpc>
            </a:pPr>
            <a:r>
              <a:rPr lang="en-US" altLang="zh-CN" b="1" dirty="0" smtClean="0">
                <a:solidFill>
                  <a:srgbClr val="3333FF"/>
                </a:solidFill>
                <a:ea typeface="宋体" charset="-122"/>
              </a:rPr>
              <a:t>Advanced Single-looped </a:t>
            </a:r>
          </a:p>
          <a:p>
            <a:pPr algn="ctr">
              <a:lnSpc>
                <a:spcPct val="110000"/>
              </a:lnSpc>
            </a:pPr>
            <a:r>
              <a:rPr lang="en-US" altLang="zh-CN" b="1" dirty="0" smtClean="0">
                <a:solidFill>
                  <a:srgbClr val="3333FF"/>
                </a:solidFill>
                <a:ea typeface="宋体" charset="-122"/>
              </a:rPr>
              <a:t>SQP-RO</a:t>
            </a:r>
            <a:endParaRPr lang="en-US" altLang="zh-CN" b="1" dirty="0">
              <a:ea typeface="宋体" charset="-122"/>
            </a:endParaRPr>
          </a:p>
        </p:txBody>
      </p:sp>
    </p:spTree>
    <p:extLst>
      <p:ext uri="{BB962C8B-B14F-4D97-AF65-F5344CB8AC3E}">
        <p14:creationId xmlns:p14="http://schemas.microsoft.com/office/powerpoint/2010/main" val="1025704183"/>
      </p:ext>
    </p:extLst>
  </p:cSld>
  <p:clrMapOvr>
    <a:masterClrMapping/>
  </p:clrMapOvr>
  <mc:AlternateContent xmlns:mc="http://schemas.openxmlformats.org/markup-compatibility/2006">
    <mc:Choice xmlns:p14="http://schemas.microsoft.com/office/powerpoint/2010/main" Requires="p14">
      <p:transition spd="slow" p14:dur="2000" advTm="16847"/>
    </mc:Choice>
    <mc:Fallback>
      <p:transition spd="slow" advTm="1684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Autofit/>
          </a:bodyPr>
          <a:lstStyle/>
          <a:p>
            <a:r>
              <a:rPr lang="en-US" altLang="zh-CN" dirty="0"/>
              <a:t>Research Thrust </a:t>
            </a:r>
            <a:r>
              <a:rPr lang="en-US" altLang="zh-CN" dirty="0" smtClean="0"/>
              <a:t>2*:</a:t>
            </a:r>
            <a:r>
              <a:rPr lang="en-US" altLang="zh-CN" dirty="0"/>
              <a:t/>
            </a:r>
            <a:br>
              <a:rPr lang="en-US" altLang="zh-CN" dirty="0"/>
            </a:br>
            <a:r>
              <a:rPr lang="en-US" altLang="zh-CN" dirty="0"/>
              <a:t>Motivation and </a:t>
            </a:r>
            <a:r>
              <a:rPr lang="en-US" altLang="zh-CN" dirty="0" smtClean="0"/>
              <a:t>Objective</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24</a:t>
            </a:fld>
            <a:r>
              <a:rPr lang="en-US" altLang="zh-CN" dirty="0" smtClean="0"/>
              <a:t>/54</a:t>
            </a:r>
            <a:endParaRPr lang="en-US" altLang="zh-CN" dirty="0"/>
          </a:p>
        </p:txBody>
      </p:sp>
      <p:sp>
        <p:nvSpPr>
          <p:cNvPr id="5" name="Text Box 5"/>
          <p:cNvSpPr txBox="1">
            <a:spLocks noChangeArrowheads="1"/>
          </p:cNvSpPr>
          <p:nvPr/>
        </p:nvSpPr>
        <p:spPr bwMode="auto">
          <a:xfrm>
            <a:off x="623673" y="4800600"/>
            <a:ext cx="8214147" cy="838200"/>
          </a:xfrm>
          <a:prstGeom prst="rect">
            <a:avLst/>
          </a:prstGeom>
          <a:noFill/>
          <a:ln w="28575">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defPPr>
              <a:defRPr lang="zh-CN"/>
            </a:defPPr>
            <a:lvl1pPr eaLnBrk="0" hangingPunct="0">
              <a:defRPr sz="2000" b="1">
                <a:solidFill>
                  <a:srgbClr val="133984"/>
                </a:solidFill>
                <a:latin typeface="+mn-lt"/>
                <a:ea typeface="+mn-ea"/>
                <a:cs typeface="黑体" pitchFamily="49" charset="-122"/>
              </a:defRPr>
            </a:lvl1pPr>
          </a:lstStyle>
          <a:p>
            <a:r>
              <a:rPr lang="en-US" altLang="zh-CN" sz="2200" dirty="0"/>
              <a:t>Objective: </a:t>
            </a:r>
            <a:r>
              <a:rPr lang="en-US" altLang="zh-CN" sz="2200" dirty="0">
                <a:solidFill>
                  <a:schemeClr val="tx1"/>
                </a:solidFill>
              </a:rPr>
              <a:t>Develop </a:t>
            </a:r>
            <a:r>
              <a:rPr lang="en-US" altLang="zh-CN" sz="2200" dirty="0">
                <a:solidFill>
                  <a:srgbClr val="FF0000"/>
                </a:solidFill>
              </a:rPr>
              <a:t>an efficient </a:t>
            </a:r>
            <a:r>
              <a:rPr lang="en-US" altLang="zh-CN" sz="2200" dirty="0" smtClean="0">
                <a:solidFill>
                  <a:srgbClr val="FF0000"/>
                </a:solidFill>
              </a:rPr>
              <a:t>single-looped RO algorithm </a:t>
            </a:r>
            <a:r>
              <a:rPr lang="en-US" altLang="zh-CN" sz="2200" dirty="0">
                <a:solidFill>
                  <a:schemeClr val="tx1"/>
                </a:solidFill>
              </a:rPr>
              <a:t>to solve </a:t>
            </a:r>
            <a:r>
              <a:rPr lang="en-US" altLang="zh-CN" sz="2200" dirty="0" smtClean="0">
                <a:solidFill>
                  <a:schemeClr val="tx1"/>
                </a:solidFill>
              </a:rPr>
              <a:t>problems with interval uncertainty.</a:t>
            </a:r>
            <a:endParaRPr lang="en-US" altLang="zh-CN" sz="2200" dirty="0">
              <a:solidFill>
                <a:schemeClr val="tx1"/>
              </a:solidFill>
            </a:endParaRPr>
          </a:p>
        </p:txBody>
      </p:sp>
      <p:sp>
        <p:nvSpPr>
          <p:cNvPr id="11" name="Rectangle 52"/>
          <p:cNvSpPr>
            <a:spLocks noChangeArrowheads="1"/>
          </p:cNvSpPr>
          <p:nvPr/>
        </p:nvSpPr>
        <p:spPr bwMode="auto">
          <a:xfrm>
            <a:off x="130635" y="1639920"/>
            <a:ext cx="5427019" cy="2322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nSpc>
                <a:spcPct val="110000"/>
              </a:lnSpc>
              <a:spcBef>
                <a:spcPct val="20000"/>
              </a:spcBef>
              <a:buSzPct val="60000"/>
              <a:buFont typeface="Wingdings" panose="05000000000000000000" pitchFamily="2" charset="2"/>
              <a:buChar char="n"/>
            </a:pPr>
            <a:r>
              <a:rPr lang="en-US" altLang="zh-CN" sz="2700" b="1" dirty="0" smtClean="0">
                <a:solidFill>
                  <a:srgbClr val="003D7F"/>
                </a:solidFill>
                <a:cs typeface="Times New Roman" panose="02020603050405020304" pitchFamily="18" charset="0"/>
              </a:rPr>
              <a:t>Motivation</a:t>
            </a:r>
          </a:p>
          <a:p>
            <a:pPr marL="742950" lvl="1" indent="-285750">
              <a:spcBef>
                <a:spcPct val="20000"/>
              </a:spcBef>
              <a:buClr>
                <a:srgbClr val="000066"/>
              </a:buClr>
              <a:buSzPct val="60000"/>
              <a:buFont typeface="Arial" pitchFamily="34" charset="0"/>
              <a:buChar char="–"/>
            </a:pPr>
            <a:r>
              <a:rPr lang="en-US" altLang="zh-CN" sz="2400" b="1" dirty="0">
                <a:cs typeface="Times New Roman" panose="02020603050405020304" pitchFamily="18" charset="0"/>
              </a:rPr>
              <a:t>Most existing RO methods are of inner-outer double-looped </a:t>
            </a:r>
            <a:r>
              <a:rPr lang="en-US" altLang="zh-CN" sz="2400" b="1" dirty="0" smtClean="0">
                <a:cs typeface="Times New Roman" panose="02020603050405020304" pitchFamily="18" charset="0"/>
              </a:rPr>
              <a:t>structure</a:t>
            </a:r>
            <a:endParaRPr lang="en-US" altLang="zh-CN" sz="2400" b="1" dirty="0">
              <a:cs typeface="Times New Roman" panose="02020603050405020304" pitchFamily="18" charset="0"/>
            </a:endParaRPr>
          </a:p>
          <a:p>
            <a:pPr marL="742950" lvl="1" indent="-285750">
              <a:spcBef>
                <a:spcPct val="20000"/>
              </a:spcBef>
              <a:buClr>
                <a:srgbClr val="000066"/>
              </a:buClr>
              <a:buSzPct val="60000"/>
              <a:buFont typeface="Arial" pitchFamily="34" charset="0"/>
              <a:buChar char="–"/>
            </a:pPr>
            <a:r>
              <a:rPr lang="en-US" altLang="zh-CN" sz="2400" b="1" dirty="0">
                <a:cs typeface="Times New Roman" panose="02020603050405020304" pitchFamily="18" charset="0"/>
              </a:rPr>
              <a:t>Efficient methods are </a:t>
            </a:r>
            <a:r>
              <a:rPr lang="en-US" altLang="zh-CN" sz="2400" b="1" dirty="0" smtClean="0">
                <a:cs typeface="Times New Roman" panose="02020603050405020304" pitchFamily="18" charset="0"/>
              </a:rPr>
              <a:t>needed to </a:t>
            </a:r>
            <a:r>
              <a:rPr lang="en-US" altLang="zh-CN" sz="2400" b="1" dirty="0">
                <a:cs typeface="Times New Roman" panose="02020603050405020304" pitchFamily="18" charset="0"/>
              </a:rPr>
              <a:t>solve most kinds of </a:t>
            </a:r>
            <a:r>
              <a:rPr lang="en-US" altLang="zh-CN" sz="2400" b="1" dirty="0" smtClean="0">
                <a:cs typeface="Times New Roman" panose="02020603050405020304" pitchFamily="18" charset="0"/>
              </a:rPr>
              <a:t>problems</a:t>
            </a:r>
            <a:endParaRPr lang="en-US" altLang="zh-CN" sz="2400" b="1" dirty="0">
              <a:cs typeface="Times New Roman" panose="02020603050405020304" pitchFamily="18" charset="0"/>
            </a:endParaRPr>
          </a:p>
          <a:p>
            <a:pPr marL="914400" lvl="1" indent="-285750" eaLnBrk="0" hangingPunct="0">
              <a:lnSpc>
                <a:spcPct val="110000"/>
              </a:lnSpc>
              <a:spcBef>
                <a:spcPct val="20000"/>
              </a:spcBef>
              <a:buClr>
                <a:srgbClr val="000066"/>
              </a:buClr>
              <a:buChar char="•"/>
            </a:pPr>
            <a:endParaRPr lang="en-US" altLang="zh-CN" sz="2000" b="1" dirty="0">
              <a:latin typeface="+mn-lt"/>
              <a:ea typeface="+mn-ea"/>
              <a:cs typeface="黑体" pitchFamily="49" charset="-122"/>
            </a:endParaRPr>
          </a:p>
        </p:txBody>
      </p:sp>
      <p:sp>
        <p:nvSpPr>
          <p:cNvPr id="12" name="矩形 11"/>
          <p:cNvSpPr/>
          <p:nvPr/>
        </p:nvSpPr>
        <p:spPr>
          <a:xfrm>
            <a:off x="641271" y="6013002"/>
            <a:ext cx="7969329"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5F5F5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spcBef>
                <a:spcPct val="20000"/>
              </a:spcBef>
              <a:buClr>
                <a:srgbClr val="CC0000"/>
              </a:buClr>
              <a:buFont typeface="Arial" charset="0"/>
              <a:buNone/>
            </a:pPr>
            <a:r>
              <a:rPr lang="en-US" altLang="zh-CN" sz="1200" b="1" dirty="0" smtClean="0"/>
              <a:t>*Zhou</a:t>
            </a:r>
            <a:r>
              <a:rPr lang="en-US" altLang="zh-CN" sz="1200" b="1" dirty="0"/>
              <a:t>, J. H., and Li, M., 2013, “Advanced Robust Optimization with Interval Uncertainty Using a Single-Looped Structure and Sequential Quadratic Programming,” Journal of Mechanical Design, 136(2), pp. 02100801-02100811.</a:t>
            </a:r>
            <a:endParaRPr lang="zh-CN" altLang="en-US" sz="1200" b="1" dirty="0"/>
          </a:p>
        </p:txBody>
      </p:sp>
      <p:graphicFrame>
        <p:nvGraphicFramePr>
          <p:cNvPr id="13" name="对象 5"/>
          <p:cNvGraphicFramePr>
            <a:graphicFrameLocks noChangeAspect="1"/>
          </p:cNvGraphicFramePr>
          <p:nvPr>
            <p:extLst>
              <p:ext uri="{D42A27DB-BD31-4B8C-83A1-F6EECF244321}">
                <p14:modId xmlns:p14="http://schemas.microsoft.com/office/powerpoint/2010/main" val="3722347233"/>
              </p:ext>
            </p:extLst>
          </p:nvPr>
        </p:nvGraphicFramePr>
        <p:xfrm>
          <a:off x="5605645" y="1371600"/>
          <a:ext cx="2944085" cy="3078250"/>
        </p:xfrm>
        <a:graphic>
          <a:graphicData uri="http://schemas.openxmlformats.org/presentationml/2006/ole">
            <mc:AlternateContent xmlns:mc="http://schemas.openxmlformats.org/markup-compatibility/2006">
              <mc:Choice xmlns:v="urn:schemas-microsoft-com:vml" Requires="v">
                <p:oleObj spid="_x0000_s43163" name="Equation" r:id="rId5" imgW="2361960" imgH="2514600" progId="Equation.3">
                  <p:embed/>
                </p:oleObj>
              </mc:Choice>
              <mc:Fallback>
                <p:oleObj name="Equation" r:id="rId5" imgW="2361960" imgH="2514600" progId="Equation.3">
                  <p:embed/>
                  <p:pic>
                    <p:nvPicPr>
                      <p:cNvPr id="0" name=""/>
                      <p:cNvPicPr>
                        <a:picLocks noChangeAspect="1" noChangeArrowheads="1"/>
                      </p:cNvPicPr>
                      <p:nvPr/>
                    </p:nvPicPr>
                    <p:blipFill>
                      <a:blip r:embed="rId6"/>
                      <a:srcRect/>
                      <a:stretch>
                        <a:fillRect/>
                      </a:stretch>
                    </p:blipFill>
                    <p:spPr bwMode="auto">
                      <a:xfrm>
                        <a:off x="5605645" y="1371600"/>
                        <a:ext cx="2944085" cy="3078250"/>
                      </a:xfrm>
                      <a:prstGeom prst="rect">
                        <a:avLst/>
                      </a:prstGeom>
                      <a:noFill/>
                    </p:spPr>
                  </p:pic>
                </p:oleObj>
              </mc:Fallback>
            </mc:AlternateContent>
          </a:graphicData>
        </a:graphic>
      </p:graphicFrame>
      <p:sp>
        <p:nvSpPr>
          <p:cNvPr id="7" name="Rectangle 4"/>
          <p:cNvSpPr>
            <a:spLocks noChangeArrowheads="1"/>
          </p:cNvSpPr>
          <p:nvPr/>
        </p:nvSpPr>
        <p:spPr bwMode="auto">
          <a:xfrm>
            <a:off x="5557654" y="1295400"/>
            <a:ext cx="3259385" cy="3236880"/>
          </a:xfrm>
          <a:prstGeom prst="rect">
            <a:avLst/>
          </a:prstGeom>
          <a:solidFill>
            <a:srgbClr val="E2E2E2">
              <a:alpha val="60000"/>
            </a:srgbClr>
          </a:solidFill>
          <a:ln w="9525">
            <a:noFill/>
            <a:miter lim="800000"/>
            <a:headEnd/>
            <a:tailEnd/>
          </a:ln>
          <a:effectLst/>
        </p:spPr>
        <p:txBody>
          <a:bodyPr wrap="none" anchor="ctr"/>
          <a:lstStyle/>
          <a:p>
            <a:endParaRPr lang="en-US"/>
          </a:p>
        </p:txBody>
      </p:sp>
      <p:sp>
        <p:nvSpPr>
          <p:cNvPr id="16" name="圆角矩形 39"/>
          <p:cNvSpPr/>
          <p:nvPr/>
        </p:nvSpPr>
        <p:spPr bwMode="auto">
          <a:xfrm>
            <a:off x="6096000" y="2667000"/>
            <a:ext cx="2514600" cy="1219200"/>
          </a:xfrm>
          <a:prstGeom prst="roundRect">
            <a:avLst>
              <a:gd name="adj" fmla="val 1286"/>
            </a:avLst>
          </a:prstGeom>
          <a:noFill/>
          <a:ln w="25400" cap="flat" cmpd="sng" algn="ctr">
            <a:solidFill>
              <a:srgbClr val="C00000"/>
            </a:solidFill>
            <a:prstDash val="dash"/>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700" b="1" i="0" u="none" strike="noStrike" cap="none" normalizeH="0" baseline="0" dirty="0" smtClean="0">
                <a:ln>
                  <a:noFill/>
                </a:ln>
                <a:solidFill>
                  <a:srgbClr val="C00000"/>
                </a:solidFill>
                <a:effectLst/>
                <a:latin typeface="+mj-lt"/>
                <a:ea typeface="黑体" pitchFamily="2" charset="-122"/>
              </a:rPr>
              <a:t>Inner optimization problems</a:t>
            </a:r>
            <a:endParaRPr kumimoji="0" lang="zh-CN" altLang="en-US" sz="2700" b="1" i="0" u="none" strike="noStrike" cap="none" normalizeH="0" baseline="0" dirty="0" smtClean="0">
              <a:ln>
                <a:noFill/>
              </a:ln>
              <a:solidFill>
                <a:srgbClr val="C00000"/>
              </a:solidFill>
              <a:effectLst/>
              <a:latin typeface="+mj-lt"/>
              <a:ea typeface="黑体" pitchFamily="2" charset="-122"/>
            </a:endParaRPr>
          </a:p>
        </p:txBody>
      </p:sp>
      <p:sp>
        <p:nvSpPr>
          <p:cNvPr id="17" name="圆角矩形 39"/>
          <p:cNvSpPr/>
          <p:nvPr/>
        </p:nvSpPr>
        <p:spPr bwMode="auto">
          <a:xfrm>
            <a:off x="5557653" y="1295400"/>
            <a:ext cx="3259386" cy="3124200"/>
          </a:xfrm>
          <a:prstGeom prst="roundRect">
            <a:avLst>
              <a:gd name="adj" fmla="val 1286"/>
            </a:avLst>
          </a:prstGeom>
          <a:noFill/>
          <a:ln w="25400" cap="flat" cmpd="sng" algn="ctr">
            <a:solidFill>
              <a:schemeClr val="tx1"/>
            </a:solidFill>
            <a:prstDash val="dash"/>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algn="ctr" fontAlgn="base">
              <a:spcBef>
                <a:spcPct val="0"/>
              </a:spcBef>
              <a:spcAft>
                <a:spcPct val="0"/>
              </a:spcAft>
            </a:pPr>
            <a:r>
              <a:rPr lang="en-US" altLang="zh-CN" sz="2700" b="1" dirty="0">
                <a:solidFill>
                  <a:schemeClr val="tx2">
                    <a:lumMod val="75000"/>
                  </a:schemeClr>
                </a:solidFill>
                <a:latin typeface="+mj-lt"/>
                <a:ea typeface="黑体" pitchFamily="2" charset="-122"/>
              </a:rPr>
              <a:t>Outer </a:t>
            </a:r>
          </a:p>
          <a:p>
            <a:pPr algn="ctr" fontAlgn="base">
              <a:spcBef>
                <a:spcPct val="0"/>
              </a:spcBef>
              <a:spcAft>
                <a:spcPct val="0"/>
              </a:spcAft>
            </a:pPr>
            <a:r>
              <a:rPr lang="en-US" altLang="zh-CN" sz="2700" b="1" dirty="0">
                <a:solidFill>
                  <a:schemeClr val="tx2">
                    <a:lumMod val="75000"/>
                  </a:schemeClr>
                </a:solidFill>
                <a:latin typeface="+mj-lt"/>
                <a:ea typeface="黑体" pitchFamily="2" charset="-122"/>
              </a:rPr>
              <a:t>optimization problems</a:t>
            </a:r>
            <a:endParaRPr lang="zh-CN" altLang="en-US" sz="2700" b="1" dirty="0">
              <a:solidFill>
                <a:schemeClr val="tx2">
                  <a:lumMod val="75000"/>
                </a:schemeClr>
              </a:solidFill>
              <a:latin typeface="+mj-lt"/>
              <a:ea typeface="黑体" pitchFamily="2" charset="-122"/>
            </a:endParaRPr>
          </a:p>
        </p:txBody>
      </p:sp>
    </p:spTree>
    <p:custDataLst>
      <p:tags r:id="rId2"/>
    </p:custDataLst>
    <p:extLst>
      <p:ext uri="{BB962C8B-B14F-4D97-AF65-F5344CB8AC3E}">
        <p14:creationId xmlns:p14="http://schemas.microsoft.com/office/powerpoint/2010/main" val="3661564883"/>
      </p:ext>
    </p:extLst>
  </p:cSld>
  <p:clrMapOvr>
    <a:masterClrMapping/>
  </p:clrMapOvr>
  <mc:AlternateContent xmlns:mc="http://schemas.openxmlformats.org/markup-compatibility/2006">
    <mc:Choice xmlns:p14="http://schemas.microsoft.com/office/powerpoint/2010/main" Requires="p14">
      <p:transition spd="slow" p14:dur="2000" advTm="28030"/>
    </mc:Choice>
    <mc:Fallback>
      <p:transition spd="slow" advTm="2803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Previous </a:t>
            </a:r>
            <a:r>
              <a:rPr lang="en-US" altLang="zh-CN" dirty="0" smtClean="0"/>
              <a:t>Work</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25</a:t>
            </a:fld>
            <a:r>
              <a:rPr lang="en-US" altLang="zh-CN" dirty="0" smtClean="0"/>
              <a:t>/54</a:t>
            </a:r>
            <a:endParaRPr lang="en-US" altLang="zh-CN" dirty="0"/>
          </a:p>
        </p:txBody>
      </p:sp>
      <p:graphicFrame>
        <p:nvGraphicFramePr>
          <p:cNvPr id="5" name="Group 84"/>
          <p:cNvGraphicFramePr>
            <a:graphicFrameLocks/>
          </p:cNvGraphicFramePr>
          <p:nvPr>
            <p:extLst>
              <p:ext uri="{D42A27DB-BD31-4B8C-83A1-F6EECF244321}">
                <p14:modId xmlns:p14="http://schemas.microsoft.com/office/powerpoint/2010/main" val="3381652591"/>
              </p:ext>
            </p:extLst>
          </p:nvPr>
        </p:nvGraphicFramePr>
        <p:xfrm>
          <a:off x="758082" y="1219200"/>
          <a:ext cx="7623918" cy="4884594"/>
        </p:xfrm>
        <a:graphic>
          <a:graphicData uri="http://schemas.openxmlformats.org/drawingml/2006/table">
            <a:tbl>
              <a:tblPr/>
              <a:tblGrid>
                <a:gridCol w="2250408"/>
                <a:gridCol w="1331932"/>
                <a:gridCol w="1331932"/>
                <a:gridCol w="1354823"/>
                <a:gridCol w="1354823"/>
              </a:tblGrid>
              <a:tr h="560905">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400" b="1" i="0" u="none" strike="noStrike" cap="none" normalizeH="0" baseline="0" dirty="0" smtClean="0">
                          <a:ln>
                            <a:noFill/>
                          </a:ln>
                          <a:solidFill>
                            <a:schemeClr val="tx1"/>
                          </a:solidFill>
                          <a:effectLst/>
                          <a:latin typeface="+mj-lt"/>
                          <a:ea typeface="宋体" charset="-122"/>
                          <a:cs typeface="Arial" charset="0"/>
                        </a:rPr>
                        <a:t>Example Refs.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rPr>
                        <a:t>Types of problems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rPr>
                        <a:t>Double-looped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rPr>
                        <a:t>Single-looped</a:t>
                      </a:r>
                      <a:endParaRPr kumimoji="0" lang="en-US" altLang="zh-CN" sz="1400" b="0" i="0" u="none" strike="noStrike" cap="none" normalizeH="0" baseline="0" dirty="0" smtClean="0">
                        <a:ln>
                          <a:noFill/>
                        </a:ln>
                        <a:solidFill>
                          <a:schemeClr val="tx1"/>
                        </a:solidFill>
                        <a:effectLst/>
                        <a:latin typeface="+mj-lt"/>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rPr>
                        <a:t>Probability necessary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8376">
                <a:tc>
                  <a:txBody>
                    <a:bodyPr/>
                    <a:lstStyle/>
                    <a:p>
                      <a:pPr marL="346075" marR="0" lvl="1" indent="-174625" algn="l" defTabSz="914400" rtl="0" eaLnBrk="1" fontAlgn="base" latinLnBrk="0" hangingPunct="1">
                        <a:lnSpc>
                          <a:spcPct val="110000"/>
                        </a:lnSpc>
                        <a:spcBef>
                          <a:spcPct val="20000"/>
                        </a:spcBef>
                        <a:spcAft>
                          <a:spcPct val="0"/>
                        </a:spcAft>
                        <a:buClr>
                          <a:srgbClr val="CC0000"/>
                        </a:buClr>
                        <a:buSzTx/>
                        <a:buFont typeface="Arial" charset="0"/>
                        <a:buChar char="–"/>
                        <a:tabLst/>
                      </a:pPr>
                      <a:r>
                        <a:rPr kumimoji="0" lang="en-US" altLang="zh-CN" sz="1400" b="1" i="0" u="none" strike="noStrike" cap="none" normalizeH="0" baseline="0" dirty="0" smtClean="0">
                          <a:ln>
                            <a:noFill/>
                          </a:ln>
                          <a:solidFill>
                            <a:schemeClr val="tx1"/>
                          </a:solidFill>
                          <a:effectLst/>
                          <a:latin typeface="+mj-lt"/>
                          <a:ea typeface="宋体" charset="-122"/>
                          <a:cs typeface="Arial" charset="0"/>
                        </a:rPr>
                        <a:t>Ben-Tal, et al., 1999;</a:t>
                      </a:r>
                    </a:p>
                  </a:txBody>
                  <a:tcPr anchor="ctr" horzOverflow="overflow">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rPr>
                        <a:t>Linear</a:t>
                      </a:r>
                    </a:p>
                  </a:txBody>
                  <a:tcPr anchor="ctr">
                    <a:lnT w="12700" cap="flat" cmpd="sng" algn="ctr">
                      <a:solidFill>
                        <a:srgbClr val="000000"/>
                      </a:solidFill>
                      <a:prstDash val="solid"/>
                      <a:round/>
                      <a:headEnd type="none" w="med" len="med"/>
                      <a:tailEnd type="none" w="med" len="med"/>
                    </a:lnT>
                  </a:tcPr>
                </a:tc>
                <a:tc rowSpan="6">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rPr>
                        <a:t></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endParaRPr>
                    </a:p>
                  </a:txBody>
                  <a:tcPr anchor="ctr" horzOverflow="overflow">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6">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endParaRPr kumimoji="0" lang="zh-CN"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6">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rPr>
                        <a:t>Not all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010">
                <a:tc>
                  <a:txBody>
                    <a:bodyPr/>
                    <a:lstStyle/>
                    <a:p>
                      <a:pPr marL="346075" marR="0" lvl="1" indent="-174625" algn="l" defTabSz="914400" rtl="0" eaLnBrk="1" fontAlgn="base" latinLnBrk="0" hangingPunct="1">
                        <a:lnSpc>
                          <a:spcPct val="110000"/>
                        </a:lnSpc>
                        <a:spcBef>
                          <a:spcPct val="20000"/>
                        </a:spcBef>
                        <a:spcAft>
                          <a:spcPct val="0"/>
                        </a:spcAft>
                        <a:buClr>
                          <a:srgbClr val="CC0000"/>
                        </a:buClr>
                        <a:buSzTx/>
                        <a:buFont typeface="Arial" charset="0"/>
                        <a:buChar char="–"/>
                        <a:tabLst/>
                      </a:pPr>
                      <a:r>
                        <a:rPr kumimoji="0" lang="en-US" altLang="zh-CN" sz="1400" b="1" i="0" u="none" strike="noStrike" cap="none" normalizeH="0" baseline="0" dirty="0" smtClean="0">
                          <a:ln>
                            <a:noFill/>
                          </a:ln>
                          <a:solidFill>
                            <a:schemeClr val="tx1"/>
                          </a:solidFill>
                          <a:effectLst/>
                          <a:latin typeface="+mj-lt"/>
                          <a:ea typeface="宋体" charset="-122"/>
                          <a:cs typeface="Arial" charset="0"/>
                        </a:rPr>
                        <a:t>Ben-Tal and </a:t>
                      </a:r>
                      <a:r>
                        <a:rPr kumimoji="0" lang="en-US" altLang="zh-CN" sz="1400" b="1" i="0" u="none" strike="noStrike" cap="none" normalizeH="0" baseline="0" dirty="0" err="1" smtClean="0">
                          <a:ln>
                            <a:noFill/>
                          </a:ln>
                          <a:solidFill>
                            <a:schemeClr val="tx1"/>
                          </a:solidFill>
                          <a:effectLst/>
                          <a:latin typeface="+mj-lt"/>
                          <a:ea typeface="宋体" charset="-122"/>
                          <a:cs typeface="Arial" charset="0"/>
                        </a:rPr>
                        <a:t>Nemirovski</a:t>
                      </a:r>
                      <a:r>
                        <a:rPr kumimoji="0" lang="en-US" altLang="zh-CN" sz="1400" b="1" i="0" u="none" strike="noStrike" cap="none" normalizeH="0" baseline="0" dirty="0" smtClean="0">
                          <a:ln>
                            <a:noFill/>
                          </a:ln>
                          <a:solidFill>
                            <a:schemeClr val="tx1"/>
                          </a:solidFill>
                          <a:effectLst/>
                          <a:latin typeface="+mj-lt"/>
                          <a:ea typeface="宋体" charset="-122"/>
                          <a:cs typeface="Arial" charset="0"/>
                        </a:rPr>
                        <a:t>, 2000;</a:t>
                      </a:r>
                    </a:p>
                  </a:txBody>
                  <a:tcPr anchor="ctr" horzOverflow="overflow">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rPr>
                        <a:t>Linear</a:t>
                      </a:r>
                    </a:p>
                  </a:txBody>
                  <a:tcPr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571010">
                <a:tc>
                  <a:txBody>
                    <a:bodyPr/>
                    <a:lstStyle/>
                    <a:p>
                      <a:pPr marL="346075" marR="0" lvl="1" indent="-174625" algn="l" defTabSz="914400" rtl="0" eaLnBrk="1" fontAlgn="base" latinLnBrk="0" hangingPunct="1">
                        <a:lnSpc>
                          <a:spcPct val="110000"/>
                        </a:lnSpc>
                        <a:spcBef>
                          <a:spcPct val="20000"/>
                        </a:spcBef>
                        <a:spcAft>
                          <a:spcPct val="0"/>
                        </a:spcAft>
                        <a:buClr>
                          <a:srgbClr val="CC0000"/>
                        </a:buClr>
                        <a:buSzTx/>
                        <a:buFont typeface="Arial" charset="0"/>
                        <a:buChar char="–"/>
                        <a:tabLst/>
                      </a:pPr>
                      <a:r>
                        <a:rPr kumimoji="0" lang="en-US" altLang="zh-CN" sz="1400" b="1" i="0" u="none" strike="noStrike" cap="none" normalizeH="0" baseline="0" dirty="0" smtClean="0">
                          <a:ln>
                            <a:noFill/>
                          </a:ln>
                          <a:solidFill>
                            <a:schemeClr val="tx1"/>
                          </a:solidFill>
                          <a:effectLst/>
                          <a:latin typeface="+mj-lt"/>
                          <a:ea typeface="宋体" charset="-122"/>
                          <a:cs typeface="Arial" charset="0"/>
                        </a:rPr>
                        <a:t>Bertsimas, et al., 2004; </a:t>
                      </a:r>
                    </a:p>
                  </a:txBody>
                  <a:tcPr anchor="ctr" horzOverflow="overflow">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rPr>
                        <a:t>Linear</a:t>
                      </a:r>
                    </a:p>
                  </a:txBody>
                  <a:tcPr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803643">
                <a:tc>
                  <a:txBody>
                    <a:bodyPr/>
                    <a:lstStyle/>
                    <a:p>
                      <a:pPr marL="346075" marR="0" lvl="1" indent="-174625" algn="l" defTabSz="914400" rtl="0" eaLnBrk="1" fontAlgn="base" latinLnBrk="0" hangingPunct="1">
                        <a:lnSpc>
                          <a:spcPct val="110000"/>
                        </a:lnSpc>
                        <a:spcBef>
                          <a:spcPct val="20000"/>
                        </a:spcBef>
                        <a:spcAft>
                          <a:spcPct val="0"/>
                        </a:spcAft>
                        <a:buClr>
                          <a:srgbClr val="CC0000"/>
                        </a:buClr>
                        <a:buSzTx/>
                        <a:buFont typeface="Arial" charset="0"/>
                        <a:buChar char="–"/>
                        <a:tabLst/>
                      </a:pPr>
                      <a:r>
                        <a:rPr kumimoji="0" lang="en-US" altLang="zh-CN" sz="1400" b="1" i="0" u="none" strike="noStrike" cap="none" normalizeH="0" baseline="0" dirty="0" smtClean="0">
                          <a:ln>
                            <a:noFill/>
                          </a:ln>
                          <a:solidFill>
                            <a:schemeClr val="tx1"/>
                          </a:solidFill>
                          <a:effectLst/>
                          <a:latin typeface="+mj-lt"/>
                          <a:ea typeface="宋体" charset="-122"/>
                          <a:cs typeface="Arial" charset="0"/>
                        </a:rPr>
                        <a:t>Ben-Tal, A., and </a:t>
                      </a:r>
                      <a:r>
                        <a:rPr kumimoji="0" lang="en-US" altLang="zh-CN" sz="1400" b="1" i="0" u="none" strike="noStrike" cap="none" normalizeH="0" baseline="0" dirty="0" err="1" smtClean="0">
                          <a:ln>
                            <a:noFill/>
                          </a:ln>
                          <a:solidFill>
                            <a:schemeClr val="tx1"/>
                          </a:solidFill>
                          <a:effectLst/>
                          <a:latin typeface="+mj-lt"/>
                          <a:ea typeface="宋体" charset="-122"/>
                          <a:cs typeface="Arial" charset="0"/>
                        </a:rPr>
                        <a:t>Nemirovski</a:t>
                      </a:r>
                      <a:r>
                        <a:rPr kumimoji="0" lang="en-US" altLang="zh-CN" sz="1400" b="1" i="0" u="none" strike="noStrike" cap="none" normalizeH="0" baseline="0" dirty="0" smtClean="0">
                          <a:ln>
                            <a:noFill/>
                          </a:ln>
                          <a:solidFill>
                            <a:schemeClr val="tx1"/>
                          </a:solidFill>
                          <a:effectLst/>
                          <a:latin typeface="+mj-lt"/>
                          <a:ea typeface="宋体" charset="-122"/>
                          <a:cs typeface="Arial" charset="0"/>
                        </a:rPr>
                        <a:t>, A., 1998</a:t>
                      </a:r>
                    </a:p>
                  </a:txBody>
                  <a:tcPr anchor="ctr" horzOverflow="overflow">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rPr>
                        <a:t>Convex</a:t>
                      </a:r>
                    </a:p>
                  </a:txBody>
                  <a:tcPr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394543">
                <a:tc>
                  <a:txBody>
                    <a:bodyPr/>
                    <a:lstStyle/>
                    <a:p>
                      <a:pPr marL="346075" marR="0" lvl="1" indent="-174625" algn="l" defTabSz="914400" rtl="0" eaLnBrk="1" fontAlgn="base" latinLnBrk="0" hangingPunct="1">
                        <a:lnSpc>
                          <a:spcPct val="110000"/>
                        </a:lnSpc>
                        <a:spcBef>
                          <a:spcPct val="20000"/>
                        </a:spcBef>
                        <a:spcAft>
                          <a:spcPct val="0"/>
                        </a:spcAft>
                        <a:buClr>
                          <a:srgbClr val="CC0000"/>
                        </a:buClr>
                        <a:buSzTx/>
                        <a:buFont typeface="Arial" charset="0"/>
                        <a:buChar char="–"/>
                        <a:tabLst/>
                      </a:pPr>
                      <a:r>
                        <a:rPr kumimoji="0" lang="en-US" altLang="zh-CN" sz="1400" b="1" i="0" u="none" strike="noStrike" cap="none" normalizeH="0" baseline="0" dirty="0" smtClean="0">
                          <a:ln>
                            <a:noFill/>
                          </a:ln>
                          <a:solidFill>
                            <a:schemeClr val="tx1"/>
                          </a:solidFill>
                          <a:effectLst/>
                          <a:latin typeface="+mj-lt"/>
                          <a:ea typeface="宋体" charset="-122"/>
                          <a:cs typeface="Arial" charset="0"/>
                        </a:rPr>
                        <a:t>Lobo, 2000;  </a:t>
                      </a:r>
                    </a:p>
                  </a:txBody>
                  <a:tcPr anchor="ctr" horzOverflow="overflow">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rPr>
                        <a:t>Convex</a:t>
                      </a:r>
                    </a:p>
                  </a:txBody>
                  <a:tcPr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528713">
                <a:tc>
                  <a:txBody>
                    <a:bodyPr/>
                    <a:lstStyle/>
                    <a:p>
                      <a:pPr marL="346075" marR="0" lvl="1" indent="-174625" algn="l" defTabSz="914400" rtl="0" eaLnBrk="1" fontAlgn="base" latinLnBrk="0" hangingPunct="1">
                        <a:lnSpc>
                          <a:spcPct val="110000"/>
                        </a:lnSpc>
                        <a:spcBef>
                          <a:spcPct val="20000"/>
                        </a:spcBef>
                        <a:spcAft>
                          <a:spcPct val="0"/>
                        </a:spcAft>
                        <a:buClr>
                          <a:srgbClr val="CC0000"/>
                        </a:buClr>
                        <a:buSzTx/>
                        <a:buFont typeface="Arial" charset="0"/>
                        <a:buChar char="–"/>
                        <a:tabLst/>
                        <a:defRPr/>
                      </a:pPr>
                      <a:r>
                        <a:rPr kumimoji="0" lang="en-US" altLang="zh-CN" sz="1400" b="1" i="0" u="none" strike="noStrike" cap="none" normalizeH="0" baseline="0" dirty="0" smtClean="0">
                          <a:ln>
                            <a:noFill/>
                          </a:ln>
                          <a:solidFill>
                            <a:schemeClr val="tx1"/>
                          </a:solidFill>
                          <a:effectLst/>
                          <a:latin typeface="+mj-lt"/>
                          <a:ea typeface="宋体" charset="-122"/>
                          <a:cs typeface="Arial" charset="0"/>
                        </a:rPr>
                        <a:t>Zhou, et al., 2012;</a:t>
                      </a:r>
                    </a:p>
                  </a:txBody>
                  <a:tcPr anchor="ctr" horzOverflow="overflow">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rPr>
                        <a:t>Differentiable </a:t>
                      </a:r>
                    </a:p>
                  </a:txBody>
                  <a:tcPr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507135">
                <a:tc>
                  <a:txBody>
                    <a:bodyPr/>
                    <a:lstStyle/>
                    <a:p>
                      <a:pPr marL="349250" marR="0" lvl="1" indent="-180975" algn="l" defTabSz="914400" rtl="0" eaLnBrk="0" fontAlgn="base" latinLnBrk="0" hangingPunct="0">
                        <a:lnSpc>
                          <a:spcPct val="100000"/>
                        </a:lnSpc>
                        <a:spcBef>
                          <a:spcPct val="0"/>
                        </a:spcBef>
                        <a:spcAft>
                          <a:spcPct val="0"/>
                        </a:spcAft>
                        <a:buClr>
                          <a:srgbClr val="CC3300"/>
                        </a:buClr>
                        <a:buSzTx/>
                        <a:buFont typeface="Arial" charset="0"/>
                        <a:buChar char="–"/>
                        <a:tabLst/>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rPr>
                        <a:t>Liang et al., 2007;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endPar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endPar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defRPr/>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9259">
                <a:tc>
                  <a:txBody>
                    <a:bodyPr/>
                    <a:lstStyle/>
                    <a:p>
                      <a:pPr marL="342900" marR="0" lvl="0" indent="-342900" algn="ctr" defTabSz="914400" rtl="0" eaLnBrk="1" fontAlgn="base" latinLnBrk="0" hangingPunct="1">
                        <a:lnSpc>
                          <a:spcPct val="110000"/>
                        </a:lnSpc>
                        <a:spcBef>
                          <a:spcPct val="20000"/>
                        </a:spcBef>
                        <a:spcAft>
                          <a:spcPct val="0"/>
                        </a:spcAft>
                        <a:buClr>
                          <a:srgbClr val="CC0000"/>
                        </a:buClr>
                        <a:buSzTx/>
                        <a:buFontTx/>
                        <a:buNone/>
                        <a:tabLst/>
                      </a:pPr>
                      <a:r>
                        <a:rPr lang="en-US" altLang="zh-CN" sz="1400" b="1" dirty="0" smtClean="0">
                          <a:solidFill>
                            <a:srgbClr val="133984"/>
                          </a:solidFill>
                          <a:latin typeface="+mj-lt"/>
                          <a:ea typeface="+mn-ea"/>
                          <a:cs typeface="黑体" pitchFamily="49" charset="-122"/>
                        </a:rPr>
                        <a:t>A-SQP-RO</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rPr>
                        <a:t>Differentiable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endPar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defRPr/>
                      </a:pPr>
                      <a:endPar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7302133"/>
      </p:ext>
    </p:extLst>
  </p:cSld>
  <p:clrMapOvr>
    <a:masterClrMapping/>
  </p:clrMapOvr>
  <mc:AlternateContent xmlns:mc="http://schemas.openxmlformats.org/markup-compatibility/2006">
    <mc:Choice xmlns:p14="http://schemas.microsoft.com/office/powerpoint/2010/main" Requires="p14">
      <p:transition spd="slow" p14:dur="2000" advTm="37645"/>
    </mc:Choice>
    <mc:Fallback>
      <p:transition spd="slow" advTm="37645"/>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Quadratic </a:t>
            </a:r>
            <a:r>
              <a:rPr lang="en-US" altLang="zh-CN" dirty="0" smtClean="0"/>
              <a:t>Problem</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26</a:t>
            </a:fld>
            <a:r>
              <a:rPr lang="en-US" altLang="zh-CN" dirty="0" smtClean="0"/>
              <a:t>/54</a:t>
            </a:r>
            <a:endParaRPr lang="en-US" altLang="zh-CN" dirty="0"/>
          </a:p>
        </p:txBody>
      </p:sp>
      <p:sp>
        <p:nvSpPr>
          <p:cNvPr id="5" name="Rectangle 11"/>
          <p:cNvSpPr/>
          <p:nvPr/>
        </p:nvSpPr>
        <p:spPr bwMode="auto">
          <a:xfrm>
            <a:off x="3788216" y="3563418"/>
            <a:ext cx="4738267" cy="2047243"/>
          </a:xfrm>
          <a:prstGeom prst="rect">
            <a:avLst/>
          </a:prstGeom>
          <a:solidFill>
            <a:srgbClr val="E2E2E2"/>
          </a:solidFill>
          <a:ln w="28575" algn="ctr">
            <a:solidFill>
              <a:schemeClr val="tx1"/>
            </a:solidFill>
            <a:round/>
            <a:headEnd/>
            <a:tailEnd/>
          </a:ln>
        </p:spPr>
        <p:txBody>
          <a:bodyPr wrap="square" lIns="90000" tIns="46800" rIns="90000" bIns="46800" anchor="ctr">
            <a:spAutoFit/>
          </a:bodyPr>
          <a:lstStyle/>
          <a:p>
            <a:pPr algn="ctr"/>
            <a:endParaRPr lang="zh-CN" altLang="en-US" sz="2400">
              <a:ea typeface="黑体" pitchFamily="2" charset="-122"/>
            </a:endParaRPr>
          </a:p>
        </p:txBody>
      </p:sp>
      <p:sp>
        <p:nvSpPr>
          <p:cNvPr id="7" name="Content Placeholder 2"/>
          <p:cNvSpPr>
            <a:spLocks noGrp="1"/>
          </p:cNvSpPr>
          <p:nvPr>
            <p:ph idx="1"/>
          </p:nvPr>
        </p:nvSpPr>
        <p:spPr>
          <a:xfrm>
            <a:off x="128280" y="1061423"/>
            <a:ext cx="9015720" cy="538777"/>
          </a:xfrm>
        </p:spPr>
        <p:txBody>
          <a:bodyPr>
            <a:noAutofit/>
          </a:bodyPr>
          <a:lstStyle/>
          <a:p>
            <a:r>
              <a:rPr lang="en-US" altLang="zh-CN" sz="2400" b="1" dirty="0" smtClean="0"/>
              <a:t>Recall the inner optimization problem—the robustness indices:</a:t>
            </a:r>
            <a:endParaRPr lang="zh-CN" altLang="en-US" sz="2400" b="1" dirty="0"/>
          </a:p>
        </p:txBody>
      </p:sp>
      <p:sp>
        <p:nvSpPr>
          <p:cNvPr id="8" name="Content Placeholder 2"/>
          <p:cNvSpPr txBox="1">
            <a:spLocks/>
          </p:cNvSpPr>
          <p:nvPr/>
        </p:nvSpPr>
        <p:spPr bwMode="auto">
          <a:xfrm>
            <a:off x="60639" y="3124200"/>
            <a:ext cx="9083361" cy="423769"/>
          </a:xfrm>
          <a:prstGeom prst="rect">
            <a:avLst/>
          </a:prstGeom>
        </p:spPr>
        <p:txBody>
          <a:bodyPr vert="horz" lIns="91440" tIns="45720" rIns="91440" bIns="45720" rtlCol="0">
            <a:noAutofit/>
          </a:bodyPr>
          <a:lstStyle>
            <a:lvl1pPr marL="342900" indent="-342900">
              <a:spcBef>
                <a:spcPct val="20000"/>
              </a:spcBef>
              <a:buSzPct val="60000"/>
              <a:buFont typeface="Wingdings" panose="05000000000000000000" pitchFamily="2" charset="2"/>
              <a:buChar char="n"/>
              <a:defRPr lang="en-US" altLang="zh-CN" sz="2000" b="1" dirty="0" smtClean="0">
                <a:solidFill>
                  <a:srgbClr val="003D7F"/>
                </a:solidFill>
                <a:cs typeface="Times New Roman" panose="02020603050405020304" pitchFamily="18" charset="0"/>
              </a:defRPr>
            </a:lvl1pPr>
            <a:lvl2pPr marL="742950" indent="-285750">
              <a:spcBef>
                <a:spcPct val="20000"/>
              </a:spcBef>
              <a:buFont typeface="Arial" pitchFamily="34" charset="0"/>
              <a:buChar char="–"/>
              <a:defRPr lang="en-US" altLang="zh-CN" sz="2800" dirty="0" smtClean="0">
                <a:solidFill>
                  <a:srgbClr val="003D7F"/>
                </a:solidFill>
                <a:cs typeface="Times New Roman" panose="02020603050405020304" pitchFamily="18" charset="0"/>
              </a:defRPr>
            </a:lvl2pPr>
            <a:lvl3pPr marL="1143000" indent="-228600">
              <a:spcBef>
                <a:spcPct val="20000"/>
              </a:spcBef>
              <a:buFont typeface="Arial" pitchFamily="34" charset="0"/>
              <a:buChar char="•"/>
              <a:defRPr lang="en-US" altLang="zh-CN" sz="2400" dirty="0" smtClean="0">
                <a:solidFill>
                  <a:srgbClr val="003D7F"/>
                </a:solidFill>
                <a:cs typeface="Times New Roman" panose="02020603050405020304" pitchFamily="18" charset="0"/>
              </a:defRPr>
            </a:lvl3pPr>
            <a:lvl4pPr marL="1600200" indent="-228600">
              <a:spcBef>
                <a:spcPct val="20000"/>
              </a:spcBef>
              <a:buFont typeface="Arial" pitchFamily="34" charset="0"/>
              <a:buChar char="–"/>
              <a:defRPr lang="en-US" altLang="zh-CN" sz="2000" dirty="0" smtClean="0">
                <a:solidFill>
                  <a:srgbClr val="003D7F"/>
                </a:solidFill>
                <a:cs typeface="Times New Roman" panose="02020603050405020304" pitchFamily="18" charset="0"/>
              </a:defRPr>
            </a:lvl4pPr>
            <a:lvl5pPr marL="2057400" indent="-228600">
              <a:spcBef>
                <a:spcPct val="20000"/>
              </a:spcBef>
              <a:buFont typeface="Arial" pitchFamily="34" charset="0"/>
              <a:buChar char="»"/>
              <a:defRPr lang="zh-CN" altLang="en-US" sz="1600" dirty="0">
                <a:solidFill>
                  <a:srgbClr val="003D7F"/>
                </a:solidFill>
                <a:cs typeface="Times New Roman" panose="02020603050405020304" pitchFamily="18"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zh-CN" sz="2400" dirty="0"/>
              <a:t>It can be approximated to a </a:t>
            </a:r>
            <a:r>
              <a:rPr lang="en-US" altLang="zh-CN" sz="2400" dirty="0">
                <a:solidFill>
                  <a:schemeClr val="tx1"/>
                </a:solidFill>
              </a:rPr>
              <a:t>Quadratic Problem</a:t>
            </a:r>
            <a:r>
              <a:rPr lang="en-US" altLang="zh-CN" sz="2400" dirty="0"/>
              <a:t>—Taylor’s expansion:</a:t>
            </a:r>
            <a:endParaRPr lang="zh-CN" altLang="en-US" sz="2400" dirty="0"/>
          </a:p>
        </p:txBody>
      </p:sp>
      <p:sp>
        <p:nvSpPr>
          <p:cNvPr id="9" name="Content Placeholder 2"/>
          <p:cNvSpPr txBox="1">
            <a:spLocks/>
          </p:cNvSpPr>
          <p:nvPr/>
        </p:nvSpPr>
        <p:spPr bwMode="auto">
          <a:xfrm>
            <a:off x="128280" y="5715000"/>
            <a:ext cx="8710920" cy="609600"/>
          </a:xfrm>
          <a:prstGeom prst="rect">
            <a:avLst/>
          </a:prstGeom>
        </p:spPr>
        <p:txBody>
          <a:bodyPr vert="horz" lIns="91440" tIns="45720" rIns="91440" bIns="45720" rtlCol="0">
            <a:normAutofit/>
          </a:bodyPr>
          <a:lstStyle>
            <a:defPPr>
              <a:defRPr lang="en-US"/>
            </a:defPPr>
            <a:lvl1pPr marL="342900" indent="-342900">
              <a:spcBef>
                <a:spcPct val="20000"/>
              </a:spcBef>
              <a:buSzPct val="60000"/>
              <a:buFont typeface="Wingdings" panose="05000000000000000000" pitchFamily="2" charset="2"/>
              <a:buChar char="n"/>
              <a:defRPr sz="2000" b="1">
                <a:solidFill>
                  <a:srgbClr val="003D7F"/>
                </a:solidFill>
                <a:cs typeface="Times New Roman" panose="02020603050405020304" pitchFamily="18" charset="0"/>
              </a:defRPr>
            </a:lvl1pPr>
            <a:lvl2pPr marL="742950" indent="-285750">
              <a:spcBef>
                <a:spcPct val="20000"/>
              </a:spcBef>
              <a:buFont typeface="Arial" pitchFamily="34" charset="0"/>
              <a:buChar char="–"/>
              <a:defRPr sz="2800">
                <a:solidFill>
                  <a:srgbClr val="003D7F"/>
                </a:solidFill>
                <a:cs typeface="Times New Roman" panose="02020603050405020304" pitchFamily="18" charset="0"/>
              </a:defRPr>
            </a:lvl2pPr>
            <a:lvl3pPr marL="1143000" indent="-228600">
              <a:spcBef>
                <a:spcPct val="20000"/>
              </a:spcBef>
              <a:buFont typeface="Arial" pitchFamily="34" charset="0"/>
              <a:buChar char="•"/>
              <a:defRPr sz="2400">
                <a:solidFill>
                  <a:srgbClr val="003D7F"/>
                </a:solidFill>
                <a:cs typeface="Times New Roman" panose="02020603050405020304" pitchFamily="18" charset="0"/>
              </a:defRPr>
            </a:lvl3pPr>
            <a:lvl4pPr marL="1600200" indent="-228600">
              <a:spcBef>
                <a:spcPct val="20000"/>
              </a:spcBef>
              <a:buFont typeface="Arial" pitchFamily="34" charset="0"/>
              <a:buChar char="–"/>
              <a:defRPr sz="2000">
                <a:solidFill>
                  <a:srgbClr val="003D7F"/>
                </a:solidFill>
                <a:cs typeface="Times New Roman" panose="02020603050405020304" pitchFamily="18" charset="0"/>
              </a:defRPr>
            </a:lvl4pPr>
            <a:lvl5pPr marL="2057400" indent="-228600">
              <a:spcBef>
                <a:spcPct val="20000"/>
              </a:spcBef>
              <a:buFont typeface="Arial" pitchFamily="34" charset="0"/>
              <a:buChar char="»"/>
              <a:defRPr sz="1600">
                <a:solidFill>
                  <a:srgbClr val="003D7F"/>
                </a:solidFill>
                <a:cs typeface="Times New Roman" panose="02020603050405020304" pitchFamily="18"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zh-CN" sz="2400" dirty="0" smtClean="0"/>
              <a:t>Symmetry axis of </a:t>
            </a:r>
            <a:r>
              <a:rPr lang="en-US" altLang="zh-CN" sz="2400" dirty="0"/>
              <a:t>the ellipse </a:t>
            </a:r>
            <a:r>
              <a:rPr lang="en-US" altLang="zh-CN" sz="2400" dirty="0" smtClean="0"/>
              <a:t>is not </a:t>
            </a:r>
            <a:r>
              <a:rPr lang="en-US" altLang="zh-CN" sz="2400" dirty="0" smtClean="0"/>
              <a:t>parallel </a:t>
            </a:r>
            <a:r>
              <a:rPr lang="en-US" altLang="zh-CN" sz="2400" dirty="0"/>
              <a:t>with </a:t>
            </a:r>
            <a:r>
              <a:rPr lang="en-US" altLang="zh-CN" sz="2400" dirty="0" smtClean="0"/>
              <a:t>box in this case</a:t>
            </a:r>
            <a:endParaRPr lang="zh-CN" altLang="en-US" sz="2400" dirty="0"/>
          </a:p>
        </p:txBody>
      </p:sp>
      <p:graphicFrame>
        <p:nvGraphicFramePr>
          <p:cNvPr id="10" name="Object 261"/>
          <p:cNvGraphicFramePr>
            <a:graphicFrameLocks noChangeAspect="1"/>
          </p:cNvGraphicFramePr>
          <p:nvPr>
            <p:extLst>
              <p:ext uri="{D42A27DB-BD31-4B8C-83A1-F6EECF244321}">
                <p14:modId xmlns:p14="http://schemas.microsoft.com/office/powerpoint/2010/main" val="1824145280"/>
              </p:ext>
            </p:extLst>
          </p:nvPr>
        </p:nvGraphicFramePr>
        <p:xfrm>
          <a:off x="1099871" y="1577830"/>
          <a:ext cx="3051175" cy="1296988"/>
        </p:xfrm>
        <a:graphic>
          <a:graphicData uri="http://schemas.openxmlformats.org/presentationml/2006/ole">
            <mc:AlternateContent xmlns:mc="http://schemas.openxmlformats.org/markup-compatibility/2006">
              <mc:Choice xmlns:v="urn:schemas-microsoft-com:vml" Requires="v">
                <p:oleObj spid="_x0000_s9984" name="公式" r:id="rId5" imgW="2298600" imgH="1015920" progId="Equation.3">
                  <p:embed/>
                </p:oleObj>
              </mc:Choice>
              <mc:Fallback>
                <p:oleObj name="公式" r:id="rId5" imgW="2298600" imgH="1015920" progId="Equation.3">
                  <p:embed/>
                  <p:pic>
                    <p:nvPicPr>
                      <p:cNvPr id="0" name=""/>
                      <p:cNvPicPr>
                        <a:picLocks noChangeAspect="1" noChangeArrowheads="1"/>
                      </p:cNvPicPr>
                      <p:nvPr/>
                    </p:nvPicPr>
                    <p:blipFill>
                      <a:blip r:embed="rId6"/>
                      <a:srcRect/>
                      <a:stretch>
                        <a:fillRect/>
                      </a:stretch>
                    </p:blipFill>
                    <p:spPr bwMode="auto">
                      <a:xfrm>
                        <a:off x="1099871" y="1577830"/>
                        <a:ext cx="3051175" cy="1296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txBox="1">
            <a:spLocks/>
          </p:cNvSpPr>
          <p:nvPr/>
        </p:nvSpPr>
        <p:spPr bwMode="auto">
          <a:xfrm>
            <a:off x="4281675" y="1654817"/>
            <a:ext cx="3841039" cy="11000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7"/>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buNone/>
            </a:pPr>
            <a:r>
              <a:rPr lang="en-US" altLang="zh-CN" sz="2000" dirty="0">
                <a:solidFill>
                  <a:schemeClr val="tx1"/>
                </a:solidFill>
              </a:rPr>
              <a:t>O</a:t>
            </a:r>
            <a:r>
              <a:rPr lang="en-US" altLang="zh-CN" sz="2000" dirty="0" smtClean="0">
                <a:solidFill>
                  <a:schemeClr val="tx1"/>
                </a:solidFill>
              </a:rPr>
              <a:t>ptimization problems defined on an interval, i.e. </a:t>
            </a:r>
          </a:p>
          <a:p>
            <a:pPr marL="0" indent="0">
              <a:buNone/>
            </a:pPr>
            <a:r>
              <a:rPr lang="en-US" altLang="zh-CN" sz="2000" dirty="0" smtClean="0">
                <a:solidFill>
                  <a:schemeClr val="tx1"/>
                </a:solidFill>
              </a:rPr>
              <a:t>subject to </a:t>
            </a:r>
            <a:r>
              <a:rPr lang="en-US" altLang="zh-CN" sz="2000" b="1" i="1" u="sng" dirty="0" smtClean="0">
                <a:solidFill>
                  <a:schemeClr val="tx1"/>
                </a:solidFill>
              </a:rPr>
              <a:t>small</a:t>
            </a:r>
            <a:r>
              <a:rPr lang="en-US" altLang="zh-CN" sz="2000" dirty="0" smtClean="0">
                <a:solidFill>
                  <a:srgbClr val="00B050"/>
                </a:solidFill>
              </a:rPr>
              <a:t> </a:t>
            </a:r>
            <a:r>
              <a:rPr lang="en-US" altLang="zh-CN" sz="2000" dirty="0" smtClean="0">
                <a:solidFill>
                  <a:schemeClr val="tx1"/>
                </a:solidFill>
              </a:rPr>
              <a:t>box constraints, a special case of linear constraint</a:t>
            </a:r>
            <a:endParaRPr lang="zh-CN" altLang="en-US" sz="2000" dirty="0">
              <a:solidFill>
                <a:schemeClr val="tx1"/>
              </a:solidFill>
            </a:endParaRPr>
          </a:p>
        </p:txBody>
      </p:sp>
      <p:sp>
        <p:nvSpPr>
          <p:cNvPr id="12" name="Rounded Rectangle 9"/>
          <p:cNvSpPr/>
          <p:nvPr/>
        </p:nvSpPr>
        <p:spPr bwMode="auto">
          <a:xfrm>
            <a:off x="843140" y="1536067"/>
            <a:ext cx="7374576" cy="1588133"/>
          </a:xfrm>
          <a:prstGeom prst="roundRect">
            <a:avLst>
              <a:gd name="adj" fmla="val 10307"/>
            </a:avLst>
          </a:prstGeom>
          <a:noFill/>
          <a:ln w="28575" algn="ctr">
            <a:solidFill>
              <a:schemeClr val="tx1"/>
            </a:solidFill>
            <a:prstDash val="sysDash"/>
            <a:round/>
            <a:headEnd/>
            <a:tailEnd/>
          </a:ln>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a typeface="黑体" pitchFamily="2" charset="-122"/>
            </a:endParaRPr>
          </a:p>
        </p:txBody>
      </p:sp>
      <p:graphicFrame>
        <p:nvGraphicFramePr>
          <p:cNvPr id="13" name="Object 10"/>
          <p:cNvGraphicFramePr>
            <a:graphicFrameLocks noGrp="1" noChangeAspect="1"/>
          </p:cNvGraphicFramePr>
          <p:nvPr>
            <p:extLst>
              <p:ext uri="{D42A27DB-BD31-4B8C-83A1-F6EECF244321}">
                <p14:modId xmlns:p14="http://schemas.microsoft.com/office/powerpoint/2010/main" val="668639039"/>
              </p:ext>
            </p:extLst>
          </p:nvPr>
        </p:nvGraphicFramePr>
        <p:xfrm>
          <a:off x="861525" y="4093453"/>
          <a:ext cx="2860675" cy="827087"/>
        </p:xfrm>
        <a:graphic>
          <a:graphicData uri="http://schemas.openxmlformats.org/presentationml/2006/ole">
            <mc:AlternateContent xmlns:mc="http://schemas.openxmlformats.org/markup-compatibility/2006">
              <mc:Choice xmlns:v="urn:schemas-microsoft-com:vml" Requires="v">
                <p:oleObj spid="_x0000_s9985" name="公式" r:id="rId8" imgW="2019240" imgH="583920" progId="Equation.3">
                  <p:embed/>
                </p:oleObj>
              </mc:Choice>
              <mc:Fallback>
                <p:oleObj name="公式" r:id="rId8" imgW="2019240" imgH="583920" progId="Equation.3">
                  <p:embed/>
                  <p:pic>
                    <p:nvPicPr>
                      <p:cNvPr id="0" name=""/>
                      <p:cNvPicPr>
                        <a:picLocks noGrp="1" noChangeAspect="1" noChangeArrowheads="1"/>
                      </p:cNvPicPr>
                      <p:nvPr/>
                    </p:nvPicPr>
                    <p:blipFill>
                      <a:blip r:embed="rId9"/>
                      <a:srcRect/>
                      <a:stretch>
                        <a:fillRect/>
                      </a:stretch>
                    </p:blipFill>
                    <p:spPr bwMode="auto">
                      <a:xfrm>
                        <a:off x="861525" y="4093453"/>
                        <a:ext cx="2860675" cy="82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 name="Group 23"/>
          <p:cNvGrpSpPr/>
          <p:nvPr/>
        </p:nvGrpSpPr>
        <p:grpSpPr>
          <a:xfrm>
            <a:off x="3907615" y="3481068"/>
            <a:ext cx="4715344" cy="2057400"/>
            <a:chOff x="403693" y="4575347"/>
            <a:chExt cx="4715344" cy="2057400"/>
          </a:xfrm>
        </p:grpSpPr>
        <p:grpSp>
          <p:nvGrpSpPr>
            <p:cNvPr id="15" name="组合 2"/>
            <p:cNvGrpSpPr>
              <a:grpSpLocks/>
            </p:cNvGrpSpPr>
            <p:nvPr/>
          </p:nvGrpSpPr>
          <p:grpSpPr bwMode="auto">
            <a:xfrm>
              <a:off x="403693" y="4575347"/>
              <a:ext cx="2752725" cy="2057400"/>
              <a:chOff x="1050708" y="1300698"/>
              <a:chExt cx="2752602" cy="2056294"/>
            </a:xfrm>
          </p:grpSpPr>
          <p:sp>
            <p:nvSpPr>
              <p:cNvPr id="20" name="矩形 66"/>
              <p:cNvSpPr>
                <a:spLocks noChangeAspect="1"/>
              </p:cNvSpPr>
              <p:nvPr/>
            </p:nvSpPr>
            <p:spPr>
              <a:xfrm rot="5400000">
                <a:off x="1617593" y="2307921"/>
                <a:ext cx="702885" cy="703231"/>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Text Box 6" descr="Outlined diamond"/>
              <p:cNvSpPr txBox="1">
                <a:spLocks noChangeArrowheads="1"/>
              </p:cNvSpPr>
              <p:nvPr/>
            </p:nvSpPr>
            <p:spPr bwMode="auto">
              <a:xfrm>
                <a:off x="3419872" y="2564904"/>
                <a:ext cx="383438" cy="400110"/>
              </a:xfrm>
              <a:prstGeom prst="rect">
                <a:avLst/>
              </a:prstGeom>
              <a:noFill/>
              <a:ln w="9525">
                <a:noFill/>
                <a:miter lim="800000"/>
                <a:headEnd/>
                <a:tailEnd/>
              </a:ln>
            </p:spPr>
            <p:txBody>
              <a:bodyPr wrap="none" anchorCtr="1">
                <a:spAutoFit/>
              </a:bodyPr>
              <a:lstStyle/>
              <a:p>
                <a:pPr algn="ctr" eaLnBrk="0" hangingPunct="0"/>
                <a:r>
                  <a:rPr lang="en-US" altLang="zh-CN" sz="2000" i="1" dirty="0" smtClean="0">
                    <a:latin typeface="Times New Roman" pitchFamily="18" charset="0"/>
                    <a:cs typeface="Arial" charset="0"/>
                  </a:rPr>
                  <a:t>x</a:t>
                </a:r>
                <a:r>
                  <a:rPr lang="en-US" altLang="zh-CN" sz="2000" baseline="-25000" dirty="0" smtClean="0">
                    <a:latin typeface="Times New Roman" pitchFamily="18" charset="0"/>
                    <a:cs typeface="Arial" charset="0"/>
                  </a:rPr>
                  <a:t>1</a:t>
                </a:r>
                <a:endParaRPr lang="en-US" altLang="zh-CN" sz="2000" baseline="-25000" dirty="0">
                  <a:cs typeface="Arial" charset="0"/>
                </a:endParaRPr>
              </a:p>
            </p:txBody>
          </p:sp>
          <p:sp>
            <p:nvSpPr>
              <p:cNvPr id="22" name="Line 7"/>
              <p:cNvSpPr>
                <a:spLocks noChangeShapeType="1"/>
              </p:cNvSpPr>
              <p:nvPr/>
            </p:nvSpPr>
            <p:spPr bwMode="auto">
              <a:xfrm flipV="1">
                <a:off x="1050708" y="2668387"/>
                <a:ext cx="2595447" cy="0"/>
              </a:xfrm>
              <a:prstGeom prst="line">
                <a:avLst/>
              </a:prstGeom>
              <a:noFill/>
              <a:ln w="9525">
                <a:solidFill>
                  <a:srgbClr val="000000"/>
                </a:solidFill>
                <a:round/>
                <a:headEnd/>
                <a:tailEnd type="triangle" w="med" len="med"/>
              </a:ln>
              <a:effectLst/>
              <a:extLst/>
            </p:spPr>
            <p:txBody>
              <a:bodyPr anchor="ctr" anchorCtr="1">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23" name="Line 8"/>
              <p:cNvSpPr>
                <a:spLocks noChangeShapeType="1"/>
              </p:cNvSpPr>
              <p:nvPr/>
            </p:nvSpPr>
            <p:spPr bwMode="auto">
              <a:xfrm flipV="1">
                <a:off x="1977767" y="1556148"/>
                <a:ext cx="0" cy="1800844"/>
              </a:xfrm>
              <a:prstGeom prst="line">
                <a:avLst/>
              </a:prstGeom>
              <a:noFill/>
              <a:ln w="9525">
                <a:solidFill>
                  <a:srgbClr val="000000"/>
                </a:solidFill>
                <a:round/>
                <a:headEnd/>
                <a:tailEnd type="triangle" w="med" len="med"/>
              </a:ln>
              <a:effectLst/>
              <a:extLst/>
            </p:spPr>
            <p:txBody>
              <a:bodyPr anchor="ctr" anchorCtr="1">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24" name="Text Box 6" descr="Outlined diamond"/>
              <p:cNvSpPr txBox="1">
                <a:spLocks noChangeArrowheads="1"/>
              </p:cNvSpPr>
              <p:nvPr/>
            </p:nvSpPr>
            <p:spPr bwMode="auto">
              <a:xfrm>
                <a:off x="1634547" y="1300698"/>
                <a:ext cx="383438" cy="400110"/>
              </a:xfrm>
              <a:prstGeom prst="rect">
                <a:avLst/>
              </a:prstGeom>
              <a:noFill/>
              <a:ln w="9525">
                <a:noFill/>
                <a:miter lim="800000"/>
                <a:headEnd/>
                <a:tailEnd/>
              </a:ln>
            </p:spPr>
            <p:txBody>
              <a:bodyPr wrap="none" anchorCtr="1">
                <a:spAutoFit/>
              </a:bodyPr>
              <a:lstStyle/>
              <a:p>
                <a:pPr algn="ctr" eaLnBrk="0" hangingPunct="0"/>
                <a:r>
                  <a:rPr lang="en-US" altLang="zh-CN" sz="2000" i="1" dirty="0" smtClean="0">
                    <a:latin typeface="Times New Roman" pitchFamily="18" charset="0"/>
                    <a:cs typeface="Arial" charset="0"/>
                  </a:rPr>
                  <a:t>x</a:t>
                </a:r>
                <a:r>
                  <a:rPr lang="en-US" altLang="zh-CN" sz="2000" baseline="-25000" dirty="0" smtClean="0">
                    <a:latin typeface="Times New Roman" pitchFamily="18" charset="0"/>
                    <a:cs typeface="Arial" charset="0"/>
                  </a:rPr>
                  <a:t>2</a:t>
                </a:r>
                <a:endParaRPr lang="en-US" altLang="zh-CN" sz="2000" baseline="-25000" dirty="0">
                  <a:cs typeface="Arial" charset="0"/>
                </a:endParaRPr>
              </a:p>
            </p:txBody>
          </p:sp>
          <p:grpSp>
            <p:nvGrpSpPr>
              <p:cNvPr id="25" name="组合 73"/>
              <p:cNvGrpSpPr>
                <a:grpSpLocks/>
              </p:cNvGrpSpPr>
              <p:nvPr/>
            </p:nvGrpSpPr>
            <p:grpSpPr bwMode="auto">
              <a:xfrm>
                <a:off x="1187227" y="1719572"/>
                <a:ext cx="2231925" cy="1529527"/>
                <a:chOff x="1250882" y="1079961"/>
                <a:chExt cx="1667792" cy="1160722"/>
              </a:xfrm>
            </p:grpSpPr>
            <p:sp>
              <p:nvSpPr>
                <p:cNvPr id="28" name="椭圆 88"/>
                <p:cNvSpPr/>
                <p:nvPr/>
              </p:nvSpPr>
              <p:spPr>
                <a:xfrm rot="749820">
                  <a:off x="1250882" y="1079961"/>
                  <a:ext cx="1667792" cy="1160722"/>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cxnSp>
              <p:nvCxnSpPr>
                <p:cNvPr id="29" name="直接连接符 89"/>
                <p:cNvCxnSpPr/>
                <p:nvPr/>
              </p:nvCxnSpPr>
              <p:spPr>
                <a:xfrm rot="749820">
                  <a:off x="1250882" y="1660322"/>
                  <a:ext cx="1667792"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30" name="直接连接符 90"/>
                <p:cNvCxnSpPr/>
                <p:nvPr/>
              </p:nvCxnSpPr>
              <p:spPr>
                <a:xfrm rot="749820">
                  <a:off x="2084778" y="1079961"/>
                  <a:ext cx="0" cy="1160722"/>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6" name="椭圆 85"/>
              <p:cNvSpPr/>
              <p:nvPr/>
            </p:nvSpPr>
            <p:spPr>
              <a:xfrm rot="749820">
                <a:off x="1508350" y="1983037"/>
                <a:ext cx="1564208" cy="1043955"/>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Text Box 6" descr="Outlined diamond"/>
              <p:cNvSpPr txBox="1">
                <a:spLocks noChangeArrowheads="1"/>
              </p:cNvSpPr>
              <p:nvPr/>
            </p:nvSpPr>
            <p:spPr bwMode="auto">
              <a:xfrm>
                <a:off x="1729192" y="2564587"/>
                <a:ext cx="312892" cy="399895"/>
              </a:xfrm>
              <a:prstGeom prst="rect">
                <a:avLst/>
              </a:prstGeom>
              <a:noFill/>
              <a:ln w="9525">
                <a:noFill/>
                <a:miter lim="800000"/>
                <a:headEnd/>
                <a:tailEnd/>
              </a:ln>
            </p:spPr>
            <p:txBody>
              <a:bodyPr wrap="none" anchorCtr="1">
                <a:spAutoFit/>
              </a:bodyPr>
              <a:lstStyle/>
              <a:p>
                <a:pPr algn="ctr" eaLnBrk="0" hangingPunct="0"/>
                <a:r>
                  <a:rPr lang="en-US" altLang="zh-CN" sz="2000" dirty="0" smtClean="0">
                    <a:latin typeface="Times New Roman" pitchFamily="18" charset="0"/>
                    <a:cs typeface="Arial" charset="0"/>
                  </a:rPr>
                  <a:t>0</a:t>
                </a:r>
                <a:endParaRPr lang="en-US" altLang="zh-CN" sz="2000" baseline="-25000" dirty="0">
                  <a:cs typeface="Arial" charset="0"/>
                </a:endParaRPr>
              </a:p>
            </p:txBody>
          </p:sp>
        </p:grpSp>
        <p:grpSp>
          <p:nvGrpSpPr>
            <p:cNvPr id="16" name="Group 25"/>
            <p:cNvGrpSpPr/>
            <p:nvPr/>
          </p:nvGrpSpPr>
          <p:grpSpPr>
            <a:xfrm>
              <a:off x="2772963" y="4972143"/>
              <a:ext cx="2346074" cy="646331"/>
              <a:chOff x="2872833" y="4998023"/>
              <a:chExt cx="2346074" cy="646331"/>
            </a:xfrm>
          </p:grpSpPr>
          <p:sp>
            <p:nvSpPr>
              <p:cNvPr id="17" name="TextBox 59"/>
              <p:cNvSpPr txBox="1">
                <a:spLocks noChangeArrowheads="1"/>
              </p:cNvSpPr>
              <p:nvPr/>
            </p:nvSpPr>
            <p:spPr bwMode="auto">
              <a:xfrm>
                <a:off x="3158717" y="4998023"/>
                <a:ext cx="2060190" cy="646331"/>
              </a:xfrm>
              <a:prstGeom prst="rect">
                <a:avLst/>
              </a:prstGeom>
              <a:noFill/>
              <a:ln w="9525">
                <a:noFill/>
                <a:miter lim="800000"/>
                <a:headEnd/>
                <a:tailEnd/>
              </a:ln>
            </p:spPr>
            <p:txBody>
              <a:bodyPr wrap="square">
                <a:spAutoFit/>
              </a:bodyPr>
              <a:lstStyle/>
              <a:p>
                <a:r>
                  <a:rPr lang="en-US" altLang="zh-CN" dirty="0" smtClean="0">
                    <a:latin typeface="Calibri" pitchFamily="34" charset="0"/>
                  </a:rPr>
                  <a:t>: </a:t>
                </a:r>
                <a:r>
                  <a:rPr lang="en-US" altLang="zh-CN" dirty="0" smtClean="0">
                    <a:latin typeface="Times New Roman" pitchFamily="18" charset="0"/>
                    <a:cs typeface="Times New Roman" pitchFamily="18" charset="0"/>
                  </a:rPr>
                  <a:t>box constraints</a:t>
                </a:r>
                <a:endParaRPr lang="en-US" altLang="zh-CN" dirty="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 objective contours</a:t>
                </a:r>
                <a:endParaRPr lang="zh-CN" altLang="en-US" dirty="0">
                  <a:latin typeface="Times New Roman" pitchFamily="18" charset="0"/>
                  <a:cs typeface="Times New Roman" pitchFamily="18" charset="0"/>
                </a:endParaRPr>
              </a:p>
            </p:txBody>
          </p:sp>
          <p:sp>
            <p:nvSpPr>
              <p:cNvPr id="18" name="Rectangle 23"/>
              <p:cNvSpPr/>
              <p:nvPr/>
            </p:nvSpPr>
            <p:spPr bwMode="auto">
              <a:xfrm>
                <a:off x="2958852" y="5128861"/>
                <a:ext cx="179387" cy="179388"/>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椭圆 85"/>
              <p:cNvSpPr/>
              <p:nvPr/>
            </p:nvSpPr>
            <p:spPr bwMode="auto">
              <a:xfrm>
                <a:off x="2872833" y="5404623"/>
                <a:ext cx="310516" cy="178028"/>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31" name="Rounded Rectangle 39"/>
          <p:cNvSpPr/>
          <p:nvPr/>
        </p:nvSpPr>
        <p:spPr bwMode="auto">
          <a:xfrm>
            <a:off x="688769" y="3567584"/>
            <a:ext cx="7837714" cy="2050672"/>
          </a:xfrm>
          <a:prstGeom prst="roundRect">
            <a:avLst>
              <a:gd name="adj" fmla="val 10307"/>
            </a:avLst>
          </a:prstGeom>
          <a:noFill/>
          <a:ln w="28575" algn="ctr">
            <a:solidFill>
              <a:schemeClr val="tx1"/>
            </a:solidFill>
            <a:prstDash val="sysDash"/>
            <a:round/>
            <a:headEnd/>
            <a:tailEnd/>
          </a:ln>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a typeface="黑体" pitchFamily="2" charset="-122"/>
            </a:endParaRPr>
          </a:p>
        </p:txBody>
      </p:sp>
      <p:sp>
        <p:nvSpPr>
          <p:cNvPr id="32" name="矩形 31"/>
          <p:cNvSpPr/>
          <p:nvPr/>
        </p:nvSpPr>
        <p:spPr bwMode="auto">
          <a:xfrm>
            <a:off x="1741051" y="2596488"/>
            <a:ext cx="2047165" cy="329284"/>
          </a:xfrm>
          <a:prstGeom prst="rect">
            <a:avLst/>
          </a:prstGeom>
          <a:solidFill>
            <a:srgbClr val="DDDDDD">
              <a:alpha val="30000"/>
            </a:srgbClr>
          </a:solidFill>
          <a:ln w="28575" cap="flat" cmpd="sng" algn="ctr">
            <a:solidFill>
              <a:schemeClr val="tx1">
                <a:lumMod val="50000"/>
                <a:lumOff val="50000"/>
              </a:schemeClr>
            </a:solidFill>
            <a:prstDash val="dashDot"/>
            <a:round/>
            <a:headEnd type="none" w="med" len="med"/>
            <a:tailEnd type="non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a typeface="黑体" pitchFamily="2" charset="-122"/>
            </a:endParaRPr>
          </a:p>
        </p:txBody>
      </p:sp>
    </p:spTree>
    <p:custDataLst>
      <p:tags r:id="rId2"/>
    </p:custDataLst>
    <p:extLst>
      <p:ext uri="{BB962C8B-B14F-4D97-AF65-F5344CB8AC3E}">
        <p14:creationId xmlns:p14="http://schemas.microsoft.com/office/powerpoint/2010/main" val="3676465002"/>
      </p:ext>
    </p:extLst>
  </p:cSld>
  <p:clrMapOvr>
    <a:masterClrMapping/>
  </p:clrMapOvr>
  <mc:AlternateContent xmlns:mc="http://schemas.openxmlformats.org/markup-compatibility/2006">
    <mc:Choice xmlns:p14="http://schemas.microsoft.com/office/powerpoint/2010/main" Requires="p14">
      <p:transition spd="slow" p14:dur="2000" advTm="72258"/>
    </mc:Choice>
    <mc:Fallback>
      <p:transition spd="slow" advTm="722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bldP spid="11" grpId="0"/>
      <p:bldP spid="12" grpId="0" animBg="1"/>
      <p:bldP spid="31" grpId="0" animBg="1"/>
      <p:bldP spid="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Quadratic </a:t>
            </a:r>
            <a:r>
              <a:rPr lang="en-US" altLang="zh-CN" dirty="0" smtClean="0"/>
              <a:t>Problem</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27</a:t>
            </a:fld>
            <a:r>
              <a:rPr lang="en-US" altLang="zh-CN" dirty="0" smtClean="0"/>
              <a:t>/54</a:t>
            </a:r>
            <a:endParaRPr lang="en-US" altLang="zh-CN" dirty="0"/>
          </a:p>
        </p:txBody>
      </p:sp>
      <p:graphicFrame>
        <p:nvGraphicFramePr>
          <p:cNvPr id="5" name="Object 41"/>
          <p:cNvGraphicFramePr>
            <a:graphicFrameLocks noGrp="1" noChangeAspect="1"/>
          </p:cNvGraphicFramePr>
          <p:nvPr>
            <p:extLst>
              <p:ext uri="{D42A27DB-BD31-4B8C-83A1-F6EECF244321}">
                <p14:modId xmlns:p14="http://schemas.microsoft.com/office/powerpoint/2010/main" val="2784532663"/>
              </p:ext>
            </p:extLst>
          </p:nvPr>
        </p:nvGraphicFramePr>
        <p:xfrm>
          <a:off x="5035980" y="1534157"/>
          <a:ext cx="3831855" cy="2120828"/>
        </p:xfrm>
        <a:graphic>
          <a:graphicData uri="http://schemas.openxmlformats.org/presentationml/2006/ole">
            <mc:AlternateContent xmlns:mc="http://schemas.openxmlformats.org/markup-compatibility/2006">
              <mc:Choice xmlns:v="urn:schemas-microsoft-com:vml" Requires="v">
                <p:oleObj spid="_x0000_s10624" name="公式" r:id="rId5" imgW="3047760" imgH="1688760" progId="Equation.3">
                  <p:embed/>
                </p:oleObj>
              </mc:Choice>
              <mc:Fallback>
                <p:oleObj name="公式" r:id="rId5" imgW="3047760" imgH="1688760" progId="Equation.3">
                  <p:embed/>
                  <p:pic>
                    <p:nvPicPr>
                      <p:cNvPr id="0" name=""/>
                      <p:cNvPicPr>
                        <a:picLocks noGrp="1" noChangeAspect="1" noChangeArrowheads="1"/>
                      </p:cNvPicPr>
                      <p:nvPr/>
                    </p:nvPicPr>
                    <p:blipFill>
                      <a:blip r:embed="rId6"/>
                      <a:srcRect/>
                      <a:stretch>
                        <a:fillRect/>
                      </a:stretch>
                    </p:blipFill>
                    <p:spPr bwMode="auto">
                      <a:xfrm>
                        <a:off x="5035980" y="1534157"/>
                        <a:ext cx="3831855" cy="2120828"/>
                      </a:xfrm>
                      <a:prstGeom prst="rect">
                        <a:avLst/>
                      </a:prstGeom>
                      <a:noFill/>
                      <a:ln>
                        <a:noFill/>
                      </a:ln>
                      <a:effectLst/>
                    </p:spPr>
                  </p:pic>
                </p:oleObj>
              </mc:Fallback>
            </mc:AlternateContent>
          </a:graphicData>
        </a:graphic>
      </p:graphicFrame>
      <p:sp>
        <p:nvSpPr>
          <p:cNvPr id="7" name="Content Placeholder 2"/>
          <p:cNvSpPr>
            <a:spLocks noGrp="1"/>
          </p:cNvSpPr>
          <p:nvPr>
            <p:ph idx="1"/>
          </p:nvPr>
        </p:nvSpPr>
        <p:spPr>
          <a:xfrm>
            <a:off x="25010" y="1143000"/>
            <a:ext cx="4594492" cy="538777"/>
          </a:xfrm>
        </p:spPr>
        <p:txBody>
          <a:bodyPr>
            <a:normAutofit/>
          </a:bodyPr>
          <a:lstStyle/>
          <a:p>
            <a:r>
              <a:rPr lang="en-US" altLang="zh-CN" sz="2400" b="1" dirty="0" smtClean="0"/>
              <a:t>Things will become easier if… </a:t>
            </a:r>
            <a:endParaRPr lang="zh-CN" altLang="en-US" sz="2400" b="1" dirty="0"/>
          </a:p>
        </p:txBody>
      </p:sp>
      <p:sp>
        <p:nvSpPr>
          <p:cNvPr id="8" name="Rounded Rectangle 9"/>
          <p:cNvSpPr/>
          <p:nvPr/>
        </p:nvSpPr>
        <p:spPr bwMode="auto">
          <a:xfrm>
            <a:off x="4906620" y="1145017"/>
            <a:ext cx="4094876" cy="2623665"/>
          </a:xfrm>
          <a:prstGeom prst="roundRect">
            <a:avLst>
              <a:gd name="adj" fmla="val 6878"/>
            </a:avLst>
          </a:prstGeom>
          <a:noFill/>
          <a:ln w="28575" algn="ctr">
            <a:solidFill>
              <a:schemeClr val="tx1"/>
            </a:solidFill>
            <a:prstDash val="sysDash"/>
            <a:round/>
            <a:headEnd/>
            <a:tailEnd/>
          </a:ln>
        </p:spPr>
        <p:txBody>
          <a:bodyPr vert="horz" wrap="square" lIns="90000" tIns="46800" rIns="90000" bIns="46800" numCol="1" rtlCol="0" anchor="ctr" anchorCtr="0" compatLnSpc="1">
            <a:prstTxWarp prst="textNoShape">
              <a:avLst/>
            </a:prstTxWarp>
            <a:spAutoFit/>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黑体" pitchFamily="2" charset="-122"/>
              </a:rPr>
              <a:t>e.g.:</a:t>
            </a:r>
          </a:p>
          <a:p>
            <a:pPr marL="0" marR="0" indent="0" defTabSz="914400" rtl="0" eaLnBrk="1" fontAlgn="base" latinLnBrk="0" hangingPunct="1">
              <a:lnSpc>
                <a:spcPct val="100000"/>
              </a:lnSpc>
              <a:spcBef>
                <a:spcPct val="0"/>
              </a:spcBef>
              <a:spcAft>
                <a:spcPct val="0"/>
              </a:spcAft>
              <a:buClrTx/>
              <a:buSzTx/>
              <a:buFontTx/>
              <a:buNone/>
              <a:tabLst/>
            </a:pPr>
            <a:endParaRPr lang="en-US" altLang="zh-CN" dirty="0" smtClean="0">
              <a:ea typeface="黑体" pitchFamily="2" charset="-122"/>
            </a:endParaRPr>
          </a:p>
          <a:p>
            <a:pPr marL="0" marR="0" indent="0" defTabSz="914400" rtl="0" eaLnBrk="1" fontAlgn="base" latinLnBrk="0" hangingPunct="1">
              <a:lnSpc>
                <a:spcPct val="100000"/>
              </a:lnSpc>
              <a:spcBef>
                <a:spcPct val="0"/>
              </a:spcBef>
              <a:spcAft>
                <a:spcPct val="0"/>
              </a:spcAft>
              <a:buClrTx/>
              <a:buSzTx/>
              <a:buFontTx/>
              <a:buNone/>
              <a:tabLst/>
            </a:pPr>
            <a:endParaRPr lang="en-US" altLang="zh-CN" sz="2400" dirty="0">
              <a:ea typeface="黑体" pitchFamily="2" charset="-122"/>
            </a:endParaRPr>
          </a:p>
          <a:p>
            <a:pPr marL="0" marR="0" indent="0"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Arial" charset="0"/>
              <a:ea typeface="黑体" pitchFamily="2" charset="-122"/>
            </a:endParaRPr>
          </a:p>
          <a:p>
            <a:pPr marL="0" marR="0" indent="0" defTabSz="914400" rtl="0" eaLnBrk="1" fontAlgn="base" latinLnBrk="0" hangingPunct="1">
              <a:lnSpc>
                <a:spcPct val="100000"/>
              </a:lnSpc>
              <a:spcBef>
                <a:spcPct val="0"/>
              </a:spcBef>
              <a:spcAft>
                <a:spcPct val="0"/>
              </a:spcAft>
              <a:buClrTx/>
              <a:buSzTx/>
              <a:buFontTx/>
              <a:buNone/>
              <a:tabLst/>
            </a:pPr>
            <a:endParaRPr lang="en-US" altLang="zh-CN" sz="2400" dirty="0">
              <a:ea typeface="黑体" pitchFamily="2" charset="-122"/>
            </a:endParaRPr>
          </a:p>
          <a:p>
            <a:pPr marL="0" marR="0" indent="0"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Arial" charset="0"/>
              <a:ea typeface="黑体" pitchFamily="2" charset="-122"/>
            </a:endParaRPr>
          </a:p>
          <a:p>
            <a:pPr marL="0" marR="0" indent="0"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Arial" charset="0"/>
              <a:ea typeface="黑体" pitchFamily="2" charset="-122"/>
            </a:endParaRPr>
          </a:p>
        </p:txBody>
      </p:sp>
      <p:sp>
        <p:nvSpPr>
          <p:cNvPr id="9" name="Rectangle 11"/>
          <p:cNvSpPr/>
          <p:nvPr/>
        </p:nvSpPr>
        <p:spPr bwMode="auto">
          <a:xfrm>
            <a:off x="6869436" y="1516874"/>
            <a:ext cx="504000" cy="597471"/>
          </a:xfrm>
          <a:prstGeom prst="rect">
            <a:avLst/>
          </a:prstGeom>
          <a:noFill/>
          <a:ln w="28575" algn="ctr">
            <a:solidFill>
              <a:srgbClr val="00B050"/>
            </a:solidFill>
            <a:round/>
            <a:headEnd/>
            <a:tailEnd/>
          </a:ln>
        </p:spPr>
        <p:txBody>
          <a:bodyPr wrap="square" lIns="90000" tIns="46800" rIns="90000" bIns="46800" anchor="ctr">
            <a:spAutoFit/>
          </a:bodyPr>
          <a:lstStyle/>
          <a:p>
            <a:pPr algn="ctr"/>
            <a:endParaRPr lang="zh-CN" altLang="en-US" sz="2400">
              <a:ea typeface="黑体" pitchFamily="2" charset="-122"/>
            </a:endParaRPr>
          </a:p>
        </p:txBody>
      </p:sp>
      <p:grpSp>
        <p:nvGrpSpPr>
          <p:cNvPr id="10" name="Group 15"/>
          <p:cNvGrpSpPr/>
          <p:nvPr/>
        </p:nvGrpSpPr>
        <p:grpSpPr>
          <a:xfrm>
            <a:off x="249386" y="1506935"/>
            <a:ext cx="4715344" cy="2057400"/>
            <a:chOff x="285011" y="1198185"/>
            <a:chExt cx="4715344" cy="2057400"/>
          </a:xfrm>
        </p:grpSpPr>
        <p:grpSp>
          <p:nvGrpSpPr>
            <p:cNvPr id="11" name="Group 14"/>
            <p:cNvGrpSpPr/>
            <p:nvPr/>
          </p:nvGrpSpPr>
          <p:grpSpPr>
            <a:xfrm>
              <a:off x="285011" y="1198185"/>
              <a:ext cx="2752725" cy="2057400"/>
              <a:chOff x="285011" y="1198185"/>
              <a:chExt cx="2752725" cy="2057400"/>
            </a:xfrm>
          </p:grpSpPr>
          <p:grpSp>
            <p:nvGrpSpPr>
              <p:cNvPr id="18" name="组合 2"/>
              <p:cNvGrpSpPr>
                <a:grpSpLocks/>
              </p:cNvGrpSpPr>
              <p:nvPr/>
            </p:nvGrpSpPr>
            <p:grpSpPr bwMode="auto">
              <a:xfrm>
                <a:off x="285011" y="1198185"/>
                <a:ext cx="2752725" cy="2057400"/>
                <a:chOff x="1050708" y="1300698"/>
                <a:chExt cx="2752602" cy="2056294"/>
              </a:xfrm>
            </p:grpSpPr>
            <p:sp>
              <p:nvSpPr>
                <p:cNvPr id="20" name="矩形 66"/>
                <p:cNvSpPr>
                  <a:spLocks noChangeAspect="1"/>
                </p:cNvSpPr>
                <p:nvPr/>
              </p:nvSpPr>
              <p:spPr>
                <a:xfrm rot="5400000">
                  <a:off x="1617593" y="2307921"/>
                  <a:ext cx="702885" cy="703231"/>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Text Box 6" descr="Outlined diamond"/>
                <p:cNvSpPr txBox="1">
                  <a:spLocks noChangeArrowheads="1"/>
                </p:cNvSpPr>
                <p:nvPr/>
              </p:nvSpPr>
              <p:spPr bwMode="auto">
                <a:xfrm>
                  <a:off x="3419872" y="2564904"/>
                  <a:ext cx="383438" cy="400110"/>
                </a:xfrm>
                <a:prstGeom prst="rect">
                  <a:avLst/>
                </a:prstGeom>
                <a:noFill/>
                <a:ln w="9525">
                  <a:noFill/>
                  <a:miter lim="800000"/>
                  <a:headEnd/>
                  <a:tailEnd/>
                </a:ln>
              </p:spPr>
              <p:txBody>
                <a:bodyPr wrap="none" anchorCtr="1">
                  <a:spAutoFit/>
                </a:bodyPr>
                <a:lstStyle/>
                <a:p>
                  <a:pPr algn="ctr" eaLnBrk="0" hangingPunct="0"/>
                  <a:r>
                    <a:rPr lang="en-US" altLang="zh-CN" sz="2000" i="1" dirty="0" smtClean="0">
                      <a:latin typeface="Times New Roman" pitchFamily="18" charset="0"/>
                      <a:cs typeface="Arial" charset="0"/>
                    </a:rPr>
                    <a:t>x</a:t>
                  </a:r>
                  <a:r>
                    <a:rPr lang="en-US" altLang="zh-CN" sz="2000" baseline="-25000" dirty="0" smtClean="0">
                      <a:latin typeface="Times New Roman" pitchFamily="18" charset="0"/>
                      <a:cs typeface="Arial" charset="0"/>
                    </a:rPr>
                    <a:t>1</a:t>
                  </a:r>
                  <a:endParaRPr lang="en-US" altLang="zh-CN" sz="2000" baseline="-25000" dirty="0">
                    <a:cs typeface="Arial" charset="0"/>
                  </a:endParaRPr>
                </a:p>
              </p:txBody>
            </p:sp>
            <p:sp>
              <p:nvSpPr>
                <p:cNvPr id="22" name="Line 7"/>
                <p:cNvSpPr>
                  <a:spLocks noChangeShapeType="1"/>
                </p:cNvSpPr>
                <p:nvPr/>
              </p:nvSpPr>
              <p:spPr bwMode="auto">
                <a:xfrm flipV="1">
                  <a:off x="1050708" y="2668387"/>
                  <a:ext cx="2595447" cy="0"/>
                </a:xfrm>
                <a:prstGeom prst="line">
                  <a:avLst/>
                </a:prstGeom>
                <a:noFill/>
                <a:ln w="9525">
                  <a:solidFill>
                    <a:srgbClr val="000000"/>
                  </a:solidFill>
                  <a:round/>
                  <a:headEnd/>
                  <a:tailEnd type="triangle" w="med" len="med"/>
                </a:ln>
                <a:effectLst/>
                <a:extLst/>
              </p:spPr>
              <p:txBody>
                <a:bodyPr anchor="ctr" anchorCtr="1">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23" name="Line 8"/>
                <p:cNvSpPr>
                  <a:spLocks noChangeShapeType="1"/>
                </p:cNvSpPr>
                <p:nvPr/>
              </p:nvSpPr>
              <p:spPr bwMode="auto">
                <a:xfrm flipV="1">
                  <a:off x="1977767" y="1556148"/>
                  <a:ext cx="0" cy="1800844"/>
                </a:xfrm>
                <a:prstGeom prst="line">
                  <a:avLst/>
                </a:prstGeom>
                <a:noFill/>
                <a:ln w="9525">
                  <a:solidFill>
                    <a:srgbClr val="000000"/>
                  </a:solidFill>
                  <a:round/>
                  <a:headEnd/>
                  <a:tailEnd type="triangle" w="med" len="med"/>
                </a:ln>
                <a:effectLst/>
                <a:extLst/>
              </p:spPr>
              <p:txBody>
                <a:bodyPr anchor="ctr" anchorCtr="1">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24" name="Text Box 6" descr="Outlined diamond"/>
                <p:cNvSpPr txBox="1">
                  <a:spLocks noChangeArrowheads="1"/>
                </p:cNvSpPr>
                <p:nvPr/>
              </p:nvSpPr>
              <p:spPr bwMode="auto">
                <a:xfrm>
                  <a:off x="1634547" y="1300698"/>
                  <a:ext cx="383438" cy="400110"/>
                </a:xfrm>
                <a:prstGeom prst="rect">
                  <a:avLst/>
                </a:prstGeom>
                <a:noFill/>
                <a:ln w="9525">
                  <a:noFill/>
                  <a:miter lim="800000"/>
                  <a:headEnd/>
                  <a:tailEnd/>
                </a:ln>
              </p:spPr>
              <p:txBody>
                <a:bodyPr wrap="none" anchorCtr="1">
                  <a:spAutoFit/>
                </a:bodyPr>
                <a:lstStyle/>
                <a:p>
                  <a:pPr algn="ctr" eaLnBrk="0" hangingPunct="0"/>
                  <a:r>
                    <a:rPr lang="en-US" altLang="zh-CN" sz="2000" i="1" dirty="0" smtClean="0">
                      <a:latin typeface="Times New Roman" pitchFamily="18" charset="0"/>
                      <a:cs typeface="Arial" charset="0"/>
                    </a:rPr>
                    <a:t>x</a:t>
                  </a:r>
                  <a:r>
                    <a:rPr lang="en-US" altLang="zh-CN" sz="2000" baseline="-25000" dirty="0" smtClean="0">
                      <a:latin typeface="Times New Roman" pitchFamily="18" charset="0"/>
                      <a:cs typeface="Arial" charset="0"/>
                    </a:rPr>
                    <a:t>2</a:t>
                  </a:r>
                  <a:endParaRPr lang="en-US" altLang="zh-CN" sz="2000" baseline="-25000" dirty="0">
                    <a:cs typeface="Arial" charset="0"/>
                  </a:endParaRPr>
                </a:p>
              </p:txBody>
            </p:sp>
            <p:grpSp>
              <p:nvGrpSpPr>
                <p:cNvPr id="25" name="组合 73"/>
                <p:cNvGrpSpPr>
                  <a:grpSpLocks/>
                </p:cNvGrpSpPr>
                <p:nvPr/>
              </p:nvGrpSpPr>
              <p:grpSpPr bwMode="auto">
                <a:xfrm>
                  <a:off x="1187227" y="1719572"/>
                  <a:ext cx="2231925" cy="1529527"/>
                  <a:chOff x="1250882" y="1079961"/>
                  <a:chExt cx="1667792" cy="1160722"/>
                </a:xfrm>
              </p:grpSpPr>
              <p:sp>
                <p:nvSpPr>
                  <p:cNvPr id="28" name="椭圆 88"/>
                  <p:cNvSpPr/>
                  <p:nvPr/>
                </p:nvSpPr>
                <p:spPr>
                  <a:xfrm>
                    <a:off x="1295247" y="1115987"/>
                    <a:ext cx="1566177" cy="1088155"/>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cxnSp>
                <p:nvCxnSpPr>
                  <p:cNvPr id="29" name="直接连接符 89"/>
                  <p:cNvCxnSpPr/>
                  <p:nvPr/>
                </p:nvCxnSpPr>
                <p:spPr>
                  <a:xfrm>
                    <a:off x="1250882" y="1660322"/>
                    <a:ext cx="1667792"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30" name="直接连接符 90"/>
                  <p:cNvCxnSpPr/>
                  <p:nvPr/>
                </p:nvCxnSpPr>
                <p:spPr>
                  <a:xfrm>
                    <a:off x="2084778" y="1079961"/>
                    <a:ext cx="0" cy="1160722"/>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6" name="椭圆 85"/>
                <p:cNvSpPr/>
                <p:nvPr/>
              </p:nvSpPr>
              <p:spPr>
                <a:xfrm>
                  <a:off x="1508350" y="1983037"/>
                  <a:ext cx="1564208" cy="1043955"/>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Text Box 6" descr="Outlined diamond"/>
                <p:cNvSpPr txBox="1">
                  <a:spLocks noChangeArrowheads="1"/>
                </p:cNvSpPr>
                <p:nvPr/>
              </p:nvSpPr>
              <p:spPr bwMode="auto">
                <a:xfrm>
                  <a:off x="1729192" y="2564587"/>
                  <a:ext cx="312892" cy="399895"/>
                </a:xfrm>
                <a:prstGeom prst="rect">
                  <a:avLst/>
                </a:prstGeom>
                <a:noFill/>
                <a:ln w="9525">
                  <a:noFill/>
                  <a:miter lim="800000"/>
                  <a:headEnd/>
                  <a:tailEnd/>
                </a:ln>
              </p:spPr>
              <p:txBody>
                <a:bodyPr wrap="none" anchorCtr="1">
                  <a:spAutoFit/>
                </a:bodyPr>
                <a:lstStyle/>
                <a:p>
                  <a:pPr algn="ctr" eaLnBrk="0" hangingPunct="0"/>
                  <a:r>
                    <a:rPr lang="en-US" altLang="zh-CN" sz="2000" dirty="0" smtClean="0">
                      <a:latin typeface="Times New Roman" pitchFamily="18" charset="0"/>
                      <a:cs typeface="Arial" charset="0"/>
                    </a:rPr>
                    <a:t>0</a:t>
                  </a:r>
                  <a:endParaRPr lang="en-US" altLang="zh-CN" sz="2000" baseline="-25000" dirty="0">
                    <a:cs typeface="Arial" charset="0"/>
                  </a:endParaRPr>
                </a:p>
              </p:txBody>
            </p:sp>
          </p:grpSp>
          <p:sp>
            <p:nvSpPr>
              <p:cNvPr id="19" name="菱形 142"/>
              <p:cNvSpPr/>
              <p:nvPr/>
            </p:nvSpPr>
            <p:spPr bwMode="auto">
              <a:xfrm>
                <a:off x="812063" y="2835775"/>
                <a:ext cx="107950" cy="1079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2" name="Group 13"/>
            <p:cNvGrpSpPr/>
            <p:nvPr/>
          </p:nvGrpSpPr>
          <p:grpSpPr>
            <a:xfrm>
              <a:off x="2654281" y="1594981"/>
              <a:ext cx="2346074" cy="923330"/>
              <a:chOff x="2654281" y="1594981"/>
              <a:chExt cx="2346074" cy="923330"/>
            </a:xfrm>
          </p:grpSpPr>
          <p:grpSp>
            <p:nvGrpSpPr>
              <p:cNvPr id="13" name="Group 25"/>
              <p:cNvGrpSpPr/>
              <p:nvPr/>
            </p:nvGrpSpPr>
            <p:grpSpPr>
              <a:xfrm>
                <a:off x="2654281" y="1594981"/>
                <a:ext cx="2346074" cy="923330"/>
                <a:chOff x="2872833" y="4998023"/>
                <a:chExt cx="2346074" cy="923330"/>
              </a:xfrm>
            </p:grpSpPr>
            <p:sp>
              <p:nvSpPr>
                <p:cNvPr id="15" name="TextBox 59"/>
                <p:cNvSpPr txBox="1">
                  <a:spLocks noChangeArrowheads="1"/>
                </p:cNvSpPr>
                <p:nvPr/>
              </p:nvSpPr>
              <p:spPr bwMode="auto">
                <a:xfrm>
                  <a:off x="3158717" y="4998023"/>
                  <a:ext cx="2060190" cy="923330"/>
                </a:xfrm>
                <a:prstGeom prst="rect">
                  <a:avLst/>
                </a:prstGeom>
                <a:noFill/>
                <a:ln w="9525">
                  <a:noFill/>
                  <a:miter lim="800000"/>
                  <a:headEnd/>
                  <a:tailEnd/>
                </a:ln>
              </p:spPr>
              <p:txBody>
                <a:bodyPr wrap="square">
                  <a:spAutoFit/>
                </a:bodyPr>
                <a:lstStyle/>
                <a:p>
                  <a:r>
                    <a:rPr lang="en-US" altLang="zh-CN" dirty="0" smtClean="0">
                      <a:latin typeface="Calibri" pitchFamily="34" charset="0"/>
                    </a:rPr>
                    <a:t>: </a:t>
                  </a:r>
                  <a:r>
                    <a:rPr lang="en-US" altLang="zh-CN" dirty="0" smtClean="0">
                      <a:latin typeface="Times New Roman" pitchFamily="18" charset="0"/>
                      <a:cs typeface="Times New Roman" pitchFamily="18" charset="0"/>
                    </a:rPr>
                    <a:t>box constraints</a:t>
                  </a:r>
                  <a:endParaRPr lang="en-US" altLang="zh-CN" dirty="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 objective contours</a:t>
                  </a:r>
                </a:p>
                <a:p>
                  <a:r>
                    <a:rPr lang="en-US" altLang="zh-CN" dirty="0" smtClean="0">
                      <a:latin typeface="Times New Roman" pitchFamily="18" charset="0"/>
                      <a:cs typeface="Times New Roman" pitchFamily="18" charset="0"/>
                    </a:rPr>
                    <a:t>: optimal solution</a:t>
                  </a:r>
                  <a:endParaRPr lang="zh-CN" altLang="en-US" dirty="0">
                    <a:latin typeface="Times New Roman" pitchFamily="18" charset="0"/>
                    <a:cs typeface="Times New Roman" pitchFamily="18" charset="0"/>
                  </a:endParaRPr>
                </a:p>
              </p:txBody>
            </p:sp>
            <p:sp>
              <p:nvSpPr>
                <p:cNvPr id="16" name="Rectangle 23"/>
                <p:cNvSpPr/>
                <p:nvPr/>
              </p:nvSpPr>
              <p:spPr bwMode="auto">
                <a:xfrm>
                  <a:off x="2958852" y="5128861"/>
                  <a:ext cx="179387" cy="179388"/>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椭圆 85"/>
                <p:cNvSpPr/>
                <p:nvPr/>
              </p:nvSpPr>
              <p:spPr bwMode="auto">
                <a:xfrm>
                  <a:off x="2872833" y="5404623"/>
                  <a:ext cx="310516" cy="178028"/>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4" name="菱形 142"/>
              <p:cNvSpPr/>
              <p:nvPr/>
            </p:nvSpPr>
            <p:spPr bwMode="auto">
              <a:xfrm>
                <a:off x="2795188" y="2325150"/>
                <a:ext cx="107950" cy="1079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31" name="Rectangle 44"/>
          <p:cNvSpPr/>
          <p:nvPr/>
        </p:nvSpPr>
        <p:spPr bwMode="auto">
          <a:xfrm>
            <a:off x="6486240" y="2776970"/>
            <a:ext cx="1784486" cy="559997"/>
          </a:xfrm>
          <a:prstGeom prst="rect">
            <a:avLst/>
          </a:prstGeom>
          <a:noFill/>
          <a:ln w="28575" algn="ctr">
            <a:solidFill>
              <a:srgbClr val="00B050"/>
            </a:solidFill>
            <a:round/>
            <a:headEnd/>
            <a:tailEnd/>
          </a:ln>
        </p:spPr>
        <p:txBody>
          <a:bodyPr wrap="square" lIns="90000" tIns="46800" rIns="90000" bIns="46800" anchor="ctr">
            <a:spAutoFit/>
          </a:bodyPr>
          <a:lstStyle/>
          <a:p>
            <a:pPr algn="ctr"/>
            <a:endParaRPr lang="zh-CN" altLang="en-US" sz="2400">
              <a:ea typeface="黑体" pitchFamily="2" charset="-122"/>
            </a:endParaRPr>
          </a:p>
        </p:txBody>
      </p:sp>
      <p:sp>
        <p:nvSpPr>
          <p:cNvPr id="32" name="Content Placeholder 2"/>
          <p:cNvSpPr txBox="1">
            <a:spLocks/>
          </p:cNvSpPr>
          <p:nvPr/>
        </p:nvSpPr>
        <p:spPr bwMode="auto">
          <a:xfrm>
            <a:off x="581873" y="3962400"/>
            <a:ext cx="3051976" cy="1277418"/>
          </a:xfrm>
          <a:prstGeom prst="rect">
            <a:avLst/>
          </a:prstGeom>
        </p:spPr>
        <p:txBody>
          <a:bodyPr>
            <a:normAutofit fontScale="92500" lnSpcReduction="10000"/>
          </a:bodyPr>
          <a:lstStyle>
            <a:defPPr>
              <a:defRPr lang="zh-CN"/>
            </a:defPPr>
            <a:lvl1pPr marL="449263" indent="-449263" eaLnBrk="0" hangingPunct="0">
              <a:lnSpc>
                <a:spcPct val="110000"/>
              </a:lnSpc>
              <a:spcBef>
                <a:spcPct val="20000"/>
              </a:spcBef>
              <a:buSzPct val="120000"/>
              <a:buFont typeface="Arial" pitchFamily="34" charset="0"/>
              <a:buChar char="•"/>
              <a:defRPr sz="2800" b="1">
                <a:solidFill>
                  <a:srgbClr val="FF0000"/>
                </a:solidFill>
                <a:latin typeface="+mn-lt"/>
                <a:ea typeface="+mn-ea"/>
                <a:cs typeface="黑体" pitchFamily="49" charset="-122"/>
              </a:defRPr>
            </a:lvl1pPr>
            <a:lvl2pPr marL="914400" indent="-285750" eaLnBrk="0" hangingPunct="0">
              <a:lnSpc>
                <a:spcPct val="110000"/>
              </a:lnSpc>
              <a:spcBef>
                <a:spcPct val="20000"/>
              </a:spcBef>
              <a:buClr>
                <a:srgbClr val="000066"/>
              </a:buClr>
              <a:buChar char="•"/>
              <a:defRPr sz="2400">
                <a:solidFill>
                  <a:srgbClr val="133984"/>
                </a:solidFill>
                <a:latin typeface="+mn-lt"/>
                <a:ea typeface="+mn-ea"/>
                <a:cs typeface="黑体" pitchFamily="49" charset="-122"/>
              </a:defRPr>
            </a:lvl2pPr>
            <a:lvl3pPr marL="1322388" indent="-228600" eaLnBrk="0" hangingPunct="0">
              <a:spcBef>
                <a:spcPct val="20000"/>
              </a:spcBef>
              <a:buChar char="•"/>
              <a:defRPr sz="2400">
                <a:latin typeface="+mn-lt"/>
                <a:cs typeface="宋体" charset="-122"/>
              </a:defRPr>
            </a:lvl3pPr>
            <a:lvl4pPr marL="1730375" indent="-228600" eaLnBrk="0" hangingPunct="0">
              <a:spcBef>
                <a:spcPct val="20000"/>
              </a:spcBef>
              <a:buChar char="–"/>
              <a:defRPr sz="2000">
                <a:latin typeface="+mn-lt"/>
                <a:cs typeface="宋体" charset="-122"/>
              </a:defRPr>
            </a:lvl4pPr>
            <a:lvl5pPr marL="2138363" indent="-228600" eaLnBrk="0" hangingPunct="0">
              <a:spcBef>
                <a:spcPct val="20000"/>
              </a:spcBef>
              <a:buChar char="»"/>
              <a:defRPr sz="2000">
                <a:latin typeface="+mn-lt"/>
                <a:cs typeface="宋体" charset="-122"/>
              </a:defRPr>
            </a:lvl5pPr>
            <a:lvl6pPr marL="2595563" indent="-228600" fontAlgn="base">
              <a:spcBef>
                <a:spcPct val="20000"/>
              </a:spcBef>
              <a:spcAft>
                <a:spcPct val="0"/>
              </a:spcAft>
              <a:buChar char="»"/>
              <a:defRPr sz="2000">
                <a:latin typeface="+mn-lt"/>
                <a:ea typeface="宋体" pitchFamily="2" charset="-122"/>
              </a:defRPr>
            </a:lvl6pPr>
            <a:lvl7pPr marL="3052763" indent="-228600" fontAlgn="base">
              <a:spcBef>
                <a:spcPct val="20000"/>
              </a:spcBef>
              <a:spcAft>
                <a:spcPct val="0"/>
              </a:spcAft>
              <a:buChar char="»"/>
              <a:defRPr sz="2000">
                <a:latin typeface="+mn-lt"/>
                <a:ea typeface="宋体" pitchFamily="2" charset="-122"/>
              </a:defRPr>
            </a:lvl7pPr>
            <a:lvl8pPr marL="3509963" indent="-228600" fontAlgn="base">
              <a:spcBef>
                <a:spcPct val="20000"/>
              </a:spcBef>
              <a:spcAft>
                <a:spcPct val="0"/>
              </a:spcAft>
              <a:buChar char="»"/>
              <a:defRPr sz="2000">
                <a:latin typeface="+mn-lt"/>
                <a:ea typeface="宋体" pitchFamily="2" charset="-122"/>
              </a:defRPr>
            </a:lvl8pPr>
            <a:lvl9pPr marL="3967163" indent="-228600" fontAlgn="base">
              <a:spcBef>
                <a:spcPct val="20000"/>
              </a:spcBef>
              <a:spcAft>
                <a:spcPct val="0"/>
              </a:spcAft>
              <a:buChar char="»"/>
              <a:defRPr sz="2000">
                <a:latin typeface="+mn-lt"/>
                <a:ea typeface="宋体" pitchFamily="2" charset="-122"/>
              </a:defRPr>
            </a:lvl9pPr>
          </a:lstStyle>
          <a:p>
            <a:r>
              <a:rPr lang="en-US" altLang="zh-CN" sz="2600" dirty="0"/>
              <a:t>Difficulties: </a:t>
            </a:r>
          </a:p>
          <a:p>
            <a:pPr lvl="1"/>
            <a:r>
              <a:rPr lang="en-US" altLang="zh-CN" b="1" dirty="0"/>
              <a:t>Diagonal matrix</a:t>
            </a:r>
          </a:p>
          <a:p>
            <a:pPr lvl="1"/>
            <a:r>
              <a:rPr lang="en-US" altLang="zh-CN" b="1" dirty="0">
                <a:solidFill>
                  <a:schemeClr val="tx1"/>
                </a:solidFill>
              </a:rPr>
              <a:t>Parallelization</a:t>
            </a:r>
            <a:endParaRPr lang="zh-CN" altLang="en-US" b="1" dirty="0">
              <a:solidFill>
                <a:schemeClr val="tx1"/>
              </a:solidFill>
            </a:endParaRPr>
          </a:p>
        </p:txBody>
      </p:sp>
      <p:sp>
        <p:nvSpPr>
          <p:cNvPr id="33" name="Content Placeholder 2"/>
          <p:cNvSpPr txBox="1">
            <a:spLocks/>
          </p:cNvSpPr>
          <p:nvPr/>
        </p:nvSpPr>
        <p:spPr bwMode="auto">
          <a:xfrm>
            <a:off x="3233631" y="3519368"/>
            <a:ext cx="1879610" cy="8965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7"/>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buNone/>
            </a:pPr>
            <a:r>
              <a:rPr lang="en-US" altLang="zh-CN" sz="4000" b="1" dirty="0" smtClean="0"/>
              <a:t>HOW?</a:t>
            </a:r>
            <a:endParaRPr lang="zh-CN" altLang="en-US" sz="4000" b="1" dirty="0"/>
          </a:p>
        </p:txBody>
      </p:sp>
      <p:sp>
        <p:nvSpPr>
          <p:cNvPr id="52" name="Content Placeholder 2"/>
          <p:cNvSpPr txBox="1">
            <a:spLocks/>
          </p:cNvSpPr>
          <p:nvPr/>
        </p:nvSpPr>
        <p:spPr bwMode="auto">
          <a:xfrm>
            <a:off x="564036" y="5129967"/>
            <a:ext cx="3936707" cy="1186615"/>
          </a:xfrm>
          <a:prstGeom prst="rect">
            <a:avLst/>
          </a:prstGeom>
          <a:noFill/>
          <a:ln w="9525">
            <a:noFill/>
            <a:miter lim="800000"/>
            <a:headEnd/>
            <a:tailEnd/>
          </a:ln>
        </p:spPr>
        <p:txBody>
          <a:bodyPr/>
          <a:lstStyle>
            <a:defPPr>
              <a:defRPr lang="zh-CN"/>
            </a:defPPr>
            <a:lvl1pPr marL="449263" indent="-449263" eaLnBrk="0" hangingPunct="0">
              <a:lnSpc>
                <a:spcPct val="110000"/>
              </a:lnSpc>
              <a:spcBef>
                <a:spcPct val="20000"/>
              </a:spcBef>
              <a:buSzPct val="120000"/>
              <a:buFont typeface="Arial" charset="0"/>
              <a:buChar char="•"/>
              <a:defRPr sz="2200" b="1">
                <a:solidFill>
                  <a:srgbClr val="00B050"/>
                </a:solidFill>
                <a:ea typeface="黑体" pitchFamily="2" charset="-122"/>
              </a:defRPr>
            </a:lvl1pPr>
          </a:lstStyle>
          <a:p>
            <a:r>
              <a:rPr lang="en-US" altLang="zh-CN" sz="2400" dirty="0"/>
              <a:t>Solutions: </a:t>
            </a:r>
          </a:p>
          <a:p>
            <a:pPr marL="914400" lvl="1" indent="-285750" eaLnBrk="0" hangingPunct="0">
              <a:spcBef>
                <a:spcPct val="20000"/>
              </a:spcBef>
              <a:buClr>
                <a:srgbClr val="000066"/>
              </a:buClr>
              <a:buChar char="•"/>
            </a:pPr>
            <a:r>
              <a:rPr lang="en-US" altLang="zh-CN" sz="2200" b="1" dirty="0">
                <a:solidFill>
                  <a:srgbClr val="133984"/>
                </a:solidFill>
                <a:latin typeface="+mn-lt"/>
                <a:ea typeface="+mn-ea"/>
                <a:cs typeface="黑体" pitchFamily="49" charset="-122"/>
              </a:rPr>
              <a:t>Matrix decomposition</a:t>
            </a:r>
          </a:p>
          <a:p>
            <a:pPr marL="914400" lvl="1" indent="-285750" eaLnBrk="0" hangingPunct="0">
              <a:spcBef>
                <a:spcPct val="20000"/>
              </a:spcBef>
              <a:buClr>
                <a:srgbClr val="000066"/>
              </a:buClr>
              <a:buChar char="•"/>
            </a:pPr>
            <a:r>
              <a:rPr lang="en-US" altLang="zh-CN" sz="2200" b="1" dirty="0">
                <a:latin typeface="+mn-lt"/>
                <a:ea typeface="+mn-ea"/>
                <a:cs typeface="黑体" pitchFamily="49" charset="-122"/>
              </a:rPr>
              <a:t>Utopian box</a:t>
            </a:r>
            <a:endParaRPr lang="zh-CN" altLang="en-US" sz="2200" b="1" dirty="0">
              <a:latin typeface="+mn-lt"/>
              <a:ea typeface="+mn-ea"/>
              <a:cs typeface="黑体" pitchFamily="49" charset="-122"/>
            </a:endParaRPr>
          </a:p>
        </p:txBody>
      </p:sp>
      <p:grpSp>
        <p:nvGrpSpPr>
          <p:cNvPr id="53" name="Group 10"/>
          <p:cNvGrpSpPr/>
          <p:nvPr/>
        </p:nvGrpSpPr>
        <p:grpSpPr>
          <a:xfrm>
            <a:off x="5591203" y="4291530"/>
            <a:ext cx="2337405" cy="1647756"/>
            <a:chOff x="5591203" y="4258472"/>
            <a:chExt cx="2337405" cy="1647756"/>
          </a:xfrm>
        </p:grpSpPr>
        <p:sp>
          <p:nvSpPr>
            <p:cNvPr id="54" name="矩形 67"/>
            <p:cNvSpPr/>
            <p:nvPr/>
          </p:nvSpPr>
          <p:spPr bwMode="auto">
            <a:xfrm rot="954656">
              <a:off x="6008488" y="4781671"/>
              <a:ext cx="846137" cy="8461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5" name="椭圆 88"/>
            <p:cNvSpPr/>
            <p:nvPr/>
          </p:nvSpPr>
          <p:spPr bwMode="auto">
            <a:xfrm rot="954656">
              <a:off x="5591203" y="4258472"/>
              <a:ext cx="2337405" cy="164775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56" name="Group 9"/>
          <p:cNvGrpSpPr/>
          <p:nvPr/>
        </p:nvGrpSpPr>
        <p:grpSpPr>
          <a:xfrm>
            <a:off x="5499725" y="3888515"/>
            <a:ext cx="2752725" cy="2207485"/>
            <a:chOff x="5487850" y="3855457"/>
            <a:chExt cx="2752725" cy="2207485"/>
          </a:xfrm>
        </p:grpSpPr>
        <p:sp>
          <p:nvSpPr>
            <p:cNvPr id="57" name="矩形 66"/>
            <p:cNvSpPr>
              <a:spLocks noChangeAspect="1"/>
            </p:cNvSpPr>
            <p:nvPr/>
          </p:nvSpPr>
          <p:spPr bwMode="auto">
            <a:xfrm rot="5604836">
              <a:off x="6078336" y="4851522"/>
              <a:ext cx="703264" cy="703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8" name="Text Box 6" descr="Outlined diamond"/>
            <p:cNvSpPr txBox="1">
              <a:spLocks noChangeArrowheads="1"/>
            </p:cNvSpPr>
            <p:nvPr/>
          </p:nvSpPr>
          <p:spPr bwMode="auto">
            <a:xfrm>
              <a:off x="7857120" y="5108471"/>
              <a:ext cx="383455" cy="400326"/>
            </a:xfrm>
            <a:prstGeom prst="rect">
              <a:avLst/>
            </a:prstGeom>
            <a:noFill/>
            <a:ln w="9525">
              <a:noFill/>
              <a:miter lim="800000"/>
              <a:headEnd/>
              <a:tailEnd/>
            </a:ln>
          </p:spPr>
          <p:txBody>
            <a:bodyPr wrap="none" anchorCtr="1">
              <a:spAutoFit/>
            </a:bodyPr>
            <a:lstStyle/>
            <a:p>
              <a:pPr algn="ctr" eaLnBrk="0" hangingPunct="0"/>
              <a:r>
                <a:rPr lang="en-US" altLang="zh-CN" sz="2000" i="1" dirty="0" smtClean="0">
                  <a:latin typeface="Times New Roman" pitchFamily="18" charset="0"/>
                  <a:cs typeface="Arial" charset="0"/>
                </a:rPr>
                <a:t>x</a:t>
              </a:r>
              <a:r>
                <a:rPr lang="en-US" altLang="zh-CN" sz="2000" baseline="-25000" dirty="0" smtClean="0">
                  <a:latin typeface="Times New Roman" pitchFamily="18" charset="0"/>
                  <a:cs typeface="Arial" charset="0"/>
                </a:rPr>
                <a:t>1</a:t>
              </a:r>
              <a:endParaRPr lang="en-US" altLang="zh-CN" sz="2000" baseline="-25000" dirty="0">
                <a:cs typeface="Arial" charset="0"/>
              </a:endParaRPr>
            </a:p>
          </p:txBody>
        </p:sp>
        <p:sp>
          <p:nvSpPr>
            <p:cNvPr id="59" name="Line 7"/>
            <p:cNvSpPr>
              <a:spLocks noChangeShapeType="1"/>
            </p:cNvSpPr>
            <p:nvPr/>
          </p:nvSpPr>
          <p:spPr bwMode="auto">
            <a:xfrm flipV="1">
              <a:off x="5487850" y="5212010"/>
              <a:ext cx="2595563" cy="0"/>
            </a:xfrm>
            <a:prstGeom prst="line">
              <a:avLst/>
            </a:prstGeom>
            <a:noFill/>
            <a:ln w="12700">
              <a:solidFill>
                <a:schemeClr val="tx1"/>
              </a:solidFill>
              <a:prstDash val="dash"/>
              <a:tailEnd type="triangle"/>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solidFill>
                  <a:schemeClr val="lt1"/>
                </a:solidFill>
                <a:latin typeface="+mn-lt"/>
                <a:ea typeface="+mn-ea"/>
              </a:endParaRPr>
            </a:p>
          </p:txBody>
        </p:sp>
        <p:sp>
          <p:nvSpPr>
            <p:cNvPr id="60" name="Line 8"/>
            <p:cNvSpPr>
              <a:spLocks noChangeShapeType="1"/>
            </p:cNvSpPr>
            <p:nvPr/>
          </p:nvSpPr>
          <p:spPr bwMode="auto">
            <a:xfrm flipV="1">
              <a:off x="6429968" y="4055620"/>
              <a:ext cx="0" cy="2007318"/>
            </a:xfrm>
            <a:prstGeom prst="line">
              <a:avLst/>
            </a:prstGeom>
            <a:noFill/>
            <a:ln w="12700">
              <a:solidFill>
                <a:schemeClr val="tx1"/>
              </a:solidFill>
              <a:prstDash val="dash"/>
              <a:tailEnd type="triangle"/>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solidFill>
                  <a:schemeClr val="lt1"/>
                </a:solidFill>
                <a:latin typeface="+mn-lt"/>
                <a:ea typeface="+mn-ea"/>
              </a:endParaRPr>
            </a:p>
          </p:txBody>
        </p:sp>
        <p:sp>
          <p:nvSpPr>
            <p:cNvPr id="61" name="Text Box 6" descr="Outlined diamond"/>
            <p:cNvSpPr txBox="1">
              <a:spLocks noChangeArrowheads="1"/>
            </p:cNvSpPr>
            <p:nvPr/>
          </p:nvSpPr>
          <p:spPr bwMode="auto">
            <a:xfrm>
              <a:off x="6059561" y="3855458"/>
              <a:ext cx="383455" cy="400326"/>
            </a:xfrm>
            <a:prstGeom prst="rect">
              <a:avLst/>
            </a:prstGeom>
            <a:noFill/>
            <a:ln w="9525">
              <a:noFill/>
              <a:miter lim="800000"/>
              <a:headEnd/>
              <a:tailEnd/>
            </a:ln>
          </p:spPr>
          <p:txBody>
            <a:bodyPr wrap="none" anchorCtr="1">
              <a:spAutoFit/>
            </a:bodyPr>
            <a:lstStyle/>
            <a:p>
              <a:pPr algn="ctr" eaLnBrk="0" hangingPunct="0"/>
              <a:r>
                <a:rPr lang="en-US" altLang="zh-CN" sz="2000" i="1" dirty="0" smtClean="0">
                  <a:latin typeface="Times New Roman" pitchFamily="18" charset="0"/>
                  <a:cs typeface="Arial" charset="0"/>
                </a:rPr>
                <a:t>x</a:t>
              </a:r>
              <a:r>
                <a:rPr lang="en-US" altLang="zh-CN" sz="2000" baseline="-25000" dirty="0" smtClean="0">
                  <a:latin typeface="Times New Roman" pitchFamily="18" charset="0"/>
                  <a:cs typeface="Arial" charset="0"/>
                </a:rPr>
                <a:t>2</a:t>
              </a:r>
              <a:endParaRPr lang="en-US" altLang="zh-CN" sz="2000" baseline="-25000" dirty="0">
                <a:cs typeface="Arial" charset="0"/>
              </a:endParaRPr>
            </a:p>
          </p:txBody>
        </p:sp>
        <p:cxnSp>
          <p:nvCxnSpPr>
            <p:cNvPr id="62" name="直接连接符 89"/>
            <p:cNvCxnSpPr/>
            <p:nvPr/>
          </p:nvCxnSpPr>
          <p:spPr bwMode="auto">
            <a:xfrm rot="954656">
              <a:off x="5648124" y="5075358"/>
              <a:ext cx="2232025"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63" name="直接连接符 90"/>
            <p:cNvCxnSpPr/>
            <p:nvPr/>
          </p:nvCxnSpPr>
          <p:spPr bwMode="auto">
            <a:xfrm rot="954656">
              <a:off x="6747583" y="4262683"/>
              <a:ext cx="0" cy="158591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椭圆 85"/>
            <p:cNvSpPr/>
            <p:nvPr/>
          </p:nvSpPr>
          <p:spPr bwMode="auto">
            <a:xfrm rot="954656">
              <a:off x="5730312" y="4383993"/>
              <a:ext cx="2045850" cy="1425833"/>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Line 7"/>
            <p:cNvSpPr>
              <a:spLocks noChangeShapeType="1"/>
            </p:cNvSpPr>
            <p:nvPr/>
          </p:nvSpPr>
          <p:spPr bwMode="auto">
            <a:xfrm>
              <a:off x="5487851" y="4973706"/>
              <a:ext cx="2621844" cy="676324"/>
            </a:xfrm>
            <a:prstGeom prst="line">
              <a:avLst/>
            </a:prstGeom>
            <a:noFill/>
            <a:ln w="9525">
              <a:solidFill>
                <a:srgbClr val="000000"/>
              </a:solidFill>
              <a:round/>
              <a:headEnd/>
              <a:tailEnd type="triangle" w="med" len="med"/>
            </a:ln>
            <a:effectLst/>
            <a:extLst/>
          </p:spPr>
          <p:txBody>
            <a:bodyPr wrap="square" anchor="ctr" anchorCtr="1">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66" name="Line 8"/>
            <p:cNvSpPr>
              <a:spLocks noChangeShapeType="1"/>
            </p:cNvSpPr>
            <p:nvPr/>
          </p:nvSpPr>
          <p:spPr bwMode="auto">
            <a:xfrm flipV="1">
              <a:off x="6163301" y="4067494"/>
              <a:ext cx="553339" cy="1995448"/>
            </a:xfrm>
            <a:prstGeom prst="line">
              <a:avLst/>
            </a:prstGeom>
            <a:noFill/>
            <a:ln w="9525">
              <a:solidFill>
                <a:srgbClr val="000000"/>
              </a:solidFill>
              <a:round/>
              <a:headEnd/>
              <a:tailEnd type="triangle" w="med" len="med"/>
            </a:ln>
            <a:effectLst/>
            <a:extLst/>
          </p:spPr>
          <p:txBody>
            <a:bodyPr wrap="square" anchor="ctr" anchorCtr="1">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67" name="Text Box 6" descr="Outlined diamond"/>
            <p:cNvSpPr txBox="1">
              <a:spLocks noChangeArrowheads="1"/>
            </p:cNvSpPr>
            <p:nvPr/>
          </p:nvSpPr>
          <p:spPr bwMode="auto">
            <a:xfrm>
              <a:off x="6676781" y="3855457"/>
              <a:ext cx="383455" cy="400326"/>
            </a:xfrm>
            <a:prstGeom prst="rect">
              <a:avLst/>
            </a:prstGeom>
            <a:noFill/>
            <a:ln w="9525">
              <a:noFill/>
              <a:miter lim="800000"/>
              <a:headEnd/>
              <a:tailEnd/>
            </a:ln>
          </p:spPr>
          <p:txBody>
            <a:bodyPr wrap="none" anchorCtr="1">
              <a:spAutoFit/>
            </a:bodyPr>
            <a:lstStyle/>
            <a:p>
              <a:pPr algn="ctr" eaLnBrk="0" hangingPunct="0"/>
              <a:r>
                <a:rPr lang="en-US" altLang="zh-CN" sz="2000" i="1" dirty="0" smtClean="0">
                  <a:latin typeface="Times New Roman" pitchFamily="18" charset="0"/>
                  <a:cs typeface="Arial" charset="0"/>
                </a:rPr>
                <a:t>y</a:t>
              </a:r>
              <a:r>
                <a:rPr lang="en-US" altLang="zh-CN" sz="2000" baseline="-25000" dirty="0" smtClean="0">
                  <a:latin typeface="Times New Roman" pitchFamily="18" charset="0"/>
                  <a:cs typeface="Arial" charset="0"/>
                </a:rPr>
                <a:t>2</a:t>
              </a:r>
              <a:endParaRPr lang="en-US" altLang="zh-CN" sz="2000" baseline="-25000" dirty="0">
                <a:cs typeface="Arial" charset="0"/>
              </a:endParaRPr>
            </a:p>
          </p:txBody>
        </p:sp>
        <p:sp>
          <p:nvSpPr>
            <p:cNvPr id="68" name="Text Box 6" descr="Outlined diamond"/>
            <p:cNvSpPr txBox="1">
              <a:spLocks noChangeArrowheads="1"/>
            </p:cNvSpPr>
            <p:nvPr/>
          </p:nvSpPr>
          <p:spPr bwMode="auto">
            <a:xfrm>
              <a:off x="7761864" y="5511180"/>
              <a:ext cx="383455" cy="400326"/>
            </a:xfrm>
            <a:prstGeom prst="rect">
              <a:avLst/>
            </a:prstGeom>
            <a:noFill/>
            <a:ln w="9525">
              <a:noFill/>
              <a:miter lim="800000"/>
              <a:headEnd/>
              <a:tailEnd/>
            </a:ln>
          </p:spPr>
          <p:txBody>
            <a:bodyPr wrap="none" anchorCtr="1">
              <a:spAutoFit/>
            </a:bodyPr>
            <a:lstStyle/>
            <a:p>
              <a:pPr algn="ctr" eaLnBrk="0" hangingPunct="0"/>
              <a:r>
                <a:rPr lang="en-US" altLang="zh-CN" sz="2000" i="1" dirty="0" smtClean="0">
                  <a:latin typeface="Times New Roman" pitchFamily="18" charset="0"/>
                  <a:cs typeface="Arial" charset="0"/>
                </a:rPr>
                <a:t>y</a:t>
              </a:r>
              <a:r>
                <a:rPr lang="en-US" altLang="zh-CN" sz="2000" baseline="-25000" dirty="0" smtClean="0">
                  <a:latin typeface="Times New Roman" pitchFamily="18" charset="0"/>
                  <a:cs typeface="Arial" charset="0"/>
                </a:rPr>
                <a:t>1</a:t>
              </a:r>
              <a:endParaRPr lang="en-US" altLang="zh-CN" sz="2000" baseline="-25000" dirty="0">
                <a:cs typeface="Arial" charset="0"/>
              </a:endParaRPr>
            </a:p>
          </p:txBody>
        </p:sp>
        <p:sp>
          <p:nvSpPr>
            <p:cNvPr id="69" name="Text Box 6" descr="Outlined diamond"/>
            <p:cNvSpPr txBox="1">
              <a:spLocks noChangeArrowheads="1"/>
            </p:cNvSpPr>
            <p:nvPr/>
          </p:nvSpPr>
          <p:spPr bwMode="auto">
            <a:xfrm>
              <a:off x="6118585" y="5126231"/>
              <a:ext cx="312906" cy="400110"/>
            </a:xfrm>
            <a:prstGeom prst="rect">
              <a:avLst/>
            </a:prstGeom>
            <a:noFill/>
            <a:ln w="9525">
              <a:noFill/>
              <a:miter lim="800000"/>
              <a:headEnd/>
              <a:tailEnd/>
            </a:ln>
          </p:spPr>
          <p:txBody>
            <a:bodyPr wrap="none" anchorCtr="1">
              <a:spAutoFit/>
            </a:bodyPr>
            <a:lstStyle/>
            <a:p>
              <a:pPr algn="ctr" eaLnBrk="0" hangingPunct="0"/>
              <a:r>
                <a:rPr lang="en-US" altLang="zh-CN" sz="2000" dirty="0" smtClean="0">
                  <a:latin typeface="Times New Roman" pitchFamily="18" charset="0"/>
                  <a:cs typeface="Arial" charset="0"/>
                </a:rPr>
                <a:t>0</a:t>
              </a:r>
              <a:endParaRPr lang="en-US" altLang="zh-CN" sz="2000" baseline="-25000" dirty="0">
                <a:cs typeface="Arial" charset="0"/>
              </a:endParaRPr>
            </a:p>
          </p:txBody>
        </p:sp>
      </p:grpSp>
    </p:spTree>
    <p:custDataLst>
      <p:tags r:id="rId2"/>
    </p:custDataLst>
    <p:extLst>
      <p:ext uri="{BB962C8B-B14F-4D97-AF65-F5344CB8AC3E}">
        <p14:creationId xmlns:p14="http://schemas.microsoft.com/office/powerpoint/2010/main" val="4133477237"/>
      </p:ext>
    </p:extLst>
  </p:cSld>
  <p:clrMapOvr>
    <a:masterClrMapping/>
  </p:clrMapOvr>
  <mc:AlternateContent xmlns:mc="http://schemas.openxmlformats.org/markup-compatibility/2006">
    <mc:Choice xmlns:p14="http://schemas.microsoft.com/office/powerpoint/2010/main" Requires="p14">
      <p:transition spd="slow" p14:dur="2000" advTm="103690"/>
    </mc:Choice>
    <mc:Fallback>
      <p:transition spd="slow" advTm="1036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circle(in)">
                                      <p:cBhvr>
                                        <p:cTn id="25" dur="2000"/>
                                        <p:tgtEl>
                                          <p:spTgt spid="3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fade">
                                      <p:cBhvr>
                                        <p:cTn id="30" dur="500"/>
                                        <p:tgtEl>
                                          <p:spTgt spid="56"/>
                                        </p:tgtEl>
                                      </p:cBhvr>
                                    </p:animEffect>
                                  </p:childTnLst>
                                </p:cTn>
                              </p:par>
                              <p:par>
                                <p:cTn id="31" presetID="2" presetClass="entr" presetSubtype="4"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additive="base">
                                        <p:cTn id="33" dur="500" fill="hold"/>
                                        <p:tgtEl>
                                          <p:spTgt spid="32"/>
                                        </p:tgtEl>
                                        <p:attrNameLst>
                                          <p:attrName>ppt_x</p:attrName>
                                        </p:attrNameLst>
                                      </p:cBhvr>
                                      <p:tavLst>
                                        <p:tav tm="0">
                                          <p:val>
                                            <p:strVal val="#ppt_x"/>
                                          </p:val>
                                        </p:tav>
                                        <p:tav tm="100000">
                                          <p:val>
                                            <p:strVal val="#ppt_x"/>
                                          </p:val>
                                        </p:tav>
                                      </p:tavLst>
                                    </p:anim>
                                    <p:anim calcmode="lin" valueType="num">
                                      <p:cBhvr additive="base">
                                        <p:cTn id="3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anim calcmode="lin" valueType="num">
                                      <p:cBhvr additive="base">
                                        <p:cTn id="39" dur="500" fill="hold"/>
                                        <p:tgtEl>
                                          <p:spTgt spid="52"/>
                                        </p:tgtEl>
                                        <p:attrNameLst>
                                          <p:attrName>ppt_x</p:attrName>
                                        </p:attrNameLst>
                                      </p:cBhvr>
                                      <p:tavLst>
                                        <p:tav tm="0">
                                          <p:val>
                                            <p:strVal val="#ppt_x"/>
                                          </p:val>
                                        </p:tav>
                                        <p:tav tm="100000">
                                          <p:val>
                                            <p:strVal val="#ppt_x"/>
                                          </p:val>
                                        </p:tav>
                                      </p:tavLst>
                                    </p:anim>
                                    <p:anim calcmode="lin" valueType="num">
                                      <p:cBhvr additive="base">
                                        <p:cTn id="40" dur="500" fill="hold"/>
                                        <p:tgtEl>
                                          <p:spTgt spid="52"/>
                                        </p:tgtEl>
                                        <p:attrNameLst>
                                          <p:attrName>ppt_y</p:attrName>
                                        </p:attrNameLst>
                                      </p:cBhvr>
                                      <p:tavLst>
                                        <p:tav tm="0">
                                          <p:val>
                                            <p:strVal val="1+#ppt_h/2"/>
                                          </p:val>
                                        </p:tav>
                                        <p:tav tm="100000">
                                          <p:val>
                                            <p:strVal val="#ppt_y"/>
                                          </p:val>
                                        </p:tav>
                                      </p:tavLst>
                                    </p:anim>
                                  </p:childTnLst>
                                </p:cTn>
                              </p:par>
                              <p:par>
                                <p:cTn id="41" presetID="10" presetClass="entr" presetSubtype="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1" grpId="0" animBg="1"/>
      <p:bldP spid="32" grpId="0"/>
      <p:bldP spid="33" grpId="0"/>
      <p:bldP spid="5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Matrix </a:t>
            </a:r>
            <a:r>
              <a:rPr lang="en-US" altLang="zh-CN" dirty="0" smtClean="0"/>
              <a:t>Decomposition* and Utopian Box</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28</a:t>
            </a:fld>
            <a:r>
              <a:rPr lang="en-US" altLang="zh-CN" dirty="0" smtClean="0"/>
              <a:t>/54</a:t>
            </a:r>
            <a:endParaRPr lang="en-US" altLang="zh-CN" dirty="0"/>
          </a:p>
        </p:txBody>
      </p:sp>
      <p:sp>
        <p:nvSpPr>
          <p:cNvPr id="52" name="Rectangle 3"/>
          <p:cNvSpPr txBox="1">
            <a:spLocks noChangeArrowheads="1"/>
          </p:cNvSpPr>
          <p:nvPr/>
        </p:nvSpPr>
        <p:spPr>
          <a:xfrm>
            <a:off x="179388" y="1001725"/>
            <a:ext cx="8608352" cy="552615"/>
          </a:xfrm>
          <a:prstGeom prst="rect">
            <a:avLst/>
          </a:prstGeom>
        </p:spPr>
        <p:txBody>
          <a:bodyPr vert="horz" lIns="91440" tIns="45720" rIns="91440" bIns="45720" rtlCol="0">
            <a:normAutofit/>
          </a:bodyPr>
          <a:lstStyle>
            <a:lvl1pPr marL="342900" indent="-342900">
              <a:spcBef>
                <a:spcPct val="20000"/>
              </a:spcBef>
              <a:buSzPct val="60000"/>
              <a:buFont typeface="Wingdings" panose="05000000000000000000" pitchFamily="2" charset="2"/>
              <a:buChar char="n"/>
              <a:defRPr lang="en-US" altLang="zh-CN" sz="2400" b="1" dirty="0" smtClean="0">
                <a:solidFill>
                  <a:srgbClr val="003D7F"/>
                </a:solidFill>
                <a:cs typeface="Times New Roman" panose="02020603050405020304" pitchFamily="18" charset="0"/>
              </a:defRPr>
            </a:lvl1pPr>
            <a:lvl2pPr marL="742950" indent="-285750">
              <a:spcBef>
                <a:spcPct val="20000"/>
              </a:spcBef>
              <a:buFont typeface="Arial" pitchFamily="34" charset="0"/>
              <a:buChar char="–"/>
              <a:defRPr lang="en-US" altLang="zh-CN" sz="2800" dirty="0" smtClean="0">
                <a:solidFill>
                  <a:srgbClr val="003D7F"/>
                </a:solidFill>
                <a:cs typeface="Times New Roman" panose="02020603050405020304" pitchFamily="18" charset="0"/>
              </a:defRPr>
            </a:lvl2pPr>
            <a:lvl3pPr marL="1143000" indent="-228600">
              <a:spcBef>
                <a:spcPct val="20000"/>
              </a:spcBef>
              <a:buFont typeface="Arial" pitchFamily="34" charset="0"/>
              <a:buChar char="•"/>
              <a:defRPr lang="en-US" altLang="zh-CN" sz="2400" dirty="0" smtClean="0">
                <a:solidFill>
                  <a:srgbClr val="003D7F"/>
                </a:solidFill>
                <a:cs typeface="Times New Roman" panose="02020603050405020304" pitchFamily="18" charset="0"/>
              </a:defRPr>
            </a:lvl3pPr>
            <a:lvl4pPr marL="1600200" indent="-228600">
              <a:spcBef>
                <a:spcPct val="20000"/>
              </a:spcBef>
              <a:buFont typeface="Arial" pitchFamily="34" charset="0"/>
              <a:buChar char="–"/>
              <a:defRPr lang="en-US" altLang="zh-CN" sz="2000" dirty="0" smtClean="0">
                <a:solidFill>
                  <a:srgbClr val="003D7F"/>
                </a:solidFill>
                <a:cs typeface="Times New Roman" panose="02020603050405020304" pitchFamily="18" charset="0"/>
              </a:defRPr>
            </a:lvl4pPr>
            <a:lvl5pPr marL="2057400" indent="-228600">
              <a:spcBef>
                <a:spcPct val="20000"/>
              </a:spcBef>
              <a:buFont typeface="Arial" pitchFamily="34" charset="0"/>
              <a:buChar char="»"/>
              <a:defRPr lang="zh-CN" altLang="en-US" sz="1600" dirty="0">
                <a:solidFill>
                  <a:srgbClr val="003D7F"/>
                </a:solidFill>
                <a:cs typeface="Times New Roman" panose="02020603050405020304" pitchFamily="18"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zh-CN" dirty="0"/>
              <a:t>In SQP, H (Hessian matrix) is real and symmetric, so </a:t>
            </a:r>
          </a:p>
          <a:p>
            <a:endParaRPr lang="en-US" altLang="zh-CN" dirty="0"/>
          </a:p>
        </p:txBody>
      </p:sp>
      <p:sp>
        <p:nvSpPr>
          <p:cNvPr id="54" name="Text Box 3"/>
          <p:cNvSpPr txBox="1">
            <a:spLocks noChangeArrowheads="1"/>
          </p:cNvSpPr>
          <p:nvPr/>
        </p:nvSpPr>
        <p:spPr bwMode="auto">
          <a:xfrm>
            <a:off x="4292425" y="5867400"/>
            <a:ext cx="4708699" cy="646331"/>
          </a:xfrm>
          <a:prstGeom prst="rect">
            <a:avLst/>
          </a:prstGeom>
          <a:noFill/>
          <a:ln w="25400" algn="ctr">
            <a:noFill/>
            <a:miter lim="800000"/>
            <a:headEnd/>
            <a:tailEnd/>
          </a:ln>
        </p:spPr>
        <p:txBody>
          <a:bodyPr wrap="square">
            <a:spAutoFit/>
          </a:bodyPr>
          <a:lstStyle/>
          <a:p>
            <a:r>
              <a:rPr lang="en-US" altLang="zh-CN" sz="1200" b="1" dirty="0"/>
              <a:t>* </a:t>
            </a:r>
            <a:r>
              <a:rPr lang="en-US" altLang="zh-CN" sz="1200" b="1" dirty="0" err="1"/>
              <a:t>Floudas</a:t>
            </a:r>
            <a:r>
              <a:rPr lang="en-US" altLang="zh-CN" sz="1200" b="1" dirty="0"/>
              <a:t>, C. A., and </a:t>
            </a:r>
            <a:r>
              <a:rPr lang="en-US" altLang="zh-CN" sz="1200" b="1" dirty="0" err="1"/>
              <a:t>Visweswaran</a:t>
            </a:r>
            <a:r>
              <a:rPr lang="en-US" altLang="zh-CN" sz="1200" b="1" dirty="0"/>
              <a:t>, V., 1995, “Quadratic optimization,” in Handbook of Global Optimization, R. Horst and P. M. </a:t>
            </a:r>
            <a:r>
              <a:rPr lang="en-US" altLang="zh-CN" sz="1200" b="1" dirty="0" err="1"/>
              <a:t>Pardalos</a:t>
            </a:r>
            <a:r>
              <a:rPr lang="en-US" altLang="zh-CN" sz="1200" b="1" dirty="0"/>
              <a:t>, eds., Kluwer Academic Publishers, Dordrecht, The Netherlands, pp. 217–269. </a:t>
            </a:r>
          </a:p>
        </p:txBody>
      </p:sp>
      <p:graphicFrame>
        <p:nvGraphicFramePr>
          <p:cNvPr id="55" name="Object 5"/>
          <p:cNvGraphicFramePr>
            <a:graphicFrameLocks noChangeAspect="1"/>
          </p:cNvGraphicFramePr>
          <p:nvPr>
            <p:extLst>
              <p:ext uri="{D42A27DB-BD31-4B8C-83A1-F6EECF244321}">
                <p14:modId xmlns:p14="http://schemas.microsoft.com/office/powerpoint/2010/main" val="884015579"/>
              </p:ext>
            </p:extLst>
          </p:nvPr>
        </p:nvGraphicFramePr>
        <p:xfrm>
          <a:off x="228600" y="3799263"/>
          <a:ext cx="3937000" cy="2511425"/>
        </p:xfrm>
        <a:graphic>
          <a:graphicData uri="http://schemas.openxmlformats.org/presentationml/2006/ole">
            <mc:AlternateContent xmlns:mc="http://schemas.openxmlformats.org/markup-compatibility/2006">
              <mc:Choice xmlns:v="urn:schemas-microsoft-com:vml" Requires="v">
                <p:oleObj spid="_x0000_s12036" name="公式" r:id="rId5" imgW="2908080" imgH="1854000" progId="Equation.3">
                  <p:embed/>
                </p:oleObj>
              </mc:Choice>
              <mc:Fallback>
                <p:oleObj name="公式" r:id="rId5" imgW="2908080" imgH="1854000" progId="Equation.3">
                  <p:embed/>
                  <p:pic>
                    <p:nvPicPr>
                      <p:cNvPr id="0" name=""/>
                      <p:cNvPicPr>
                        <a:picLocks noChangeAspect="1" noChangeArrowheads="1"/>
                      </p:cNvPicPr>
                      <p:nvPr/>
                    </p:nvPicPr>
                    <p:blipFill>
                      <a:blip r:embed="rId6"/>
                      <a:srcRect/>
                      <a:stretch>
                        <a:fillRect/>
                      </a:stretch>
                    </p:blipFill>
                    <p:spPr bwMode="auto">
                      <a:xfrm>
                        <a:off x="228600" y="3799263"/>
                        <a:ext cx="3937000" cy="2511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Object 6"/>
          <p:cNvGraphicFramePr>
            <a:graphicFrameLocks noChangeAspect="1"/>
          </p:cNvGraphicFramePr>
          <p:nvPr>
            <p:extLst>
              <p:ext uri="{D42A27DB-BD31-4B8C-83A1-F6EECF244321}">
                <p14:modId xmlns:p14="http://schemas.microsoft.com/office/powerpoint/2010/main" val="1008515596"/>
              </p:ext>
            </p:extLst>
          </p:nvPr>
        </p:nvGraphicFramePr>
        <p:xfrm>
          <a:off x="1277938" y="1473213"/>
          <a:ext cx="5795962" cy="1638300"/>
        </p:xfrm>
        <a:graphic>
          <a:graphicData uri="http://schemas.openxmlformats.org/presentationml/2006/ole">
            <mc:AlternateContent xmlns:mc="http://schemas.openxmlformats.org/markup-compatibility/2006">
              <mc:Choice xmlns:v="urn:schemas-microsoft-com:vml" Requires="v">
                <p:oleObj spid="_x0000_s12037" name="公式" r:id="rId7" imgW="3416040" imgH="965160" progId="Equation.3">
                  <p:embed/>
                </p:oleObj>
              </mc:Choice>
              <mc:Fallback>
                <p:oleObj name="公式" r:id="rId7" imgW="3416040" imgH="965160" progId="Equation.3">
                  <p:embed/>
                  <p:pic>
                    <p:nvPicPr>
                      <p:cNvPr id="0" name=""/>
                      <p:cNvPicPr>
                        <a:picLocks noChangeAspect="1" noChangeArrowheads="1"/>
                      </p:cNvPicPr>
                      <p:nvPr/>
                    </p:nvPicPr>
                    <p:blipFill>
                      <a:blip r:embed="rId8"/>
                      <a:srcRect/>
                      <a:stretch>
                        <a:fillRect/>
                      </a:stretch>
                    </p:blipFill>
                    <p:spPr bwMode="auto">
                      <a:xfrm>
                        <a:off x="1277938" y="1473213"/>
                        <a:ext cx="5795962" cy="163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 name="AutoShape 16"/>
          <p:cNvSpPr>
            <a:spLocks noChangeArrowheads="1"/>
          </p:cNvSpPr>
          <p:nvPr/>
        </p:nvSpPr>
        <p:spPr bwMode="auto">
          <a:xfrm>
            <a:off x="2915444" y="3131921"/>
            <a:ext cx="1873250" cy="360362"/>
          </a:xfrm>
          <a:prstGeom prst="roundRect">
            <a:avLst>
              <a:gd name="adj" fmla="val 16667"/>
            </a:avLst>
          </a:prstGeom>
          <a:noFill/>
          <a:ln w="28575" cap="rnd" algn="ctr">
            <a:solidFill>
              <a:schemeClr val="tx2">
                <a:lumMod val="75000"/>
              </a:schemeClr>
            </a:solidFill>
            <a:prstDash val="sysDot"/>
            <a:round/>
            <a:headEnd/>
            <a:tailEnd/>
          </a:ln>
        </p:spPr>
        <p:txBody>
          <a:bodyPr wrap="none" anchor="ctr"/>
          <a:lstStyle/>
          <a:p>
            <a:r>
              <a:rPr lang="en-US" altLang="zh-CN" dirty="0">
                <a:solidFill>
                  <a:schemeClr val="tx2">
                    <a:lumMod val="75000"/>
                  </a:schemeClr>
                </a:solidFill>
              </a:rPr>
              <a:t>Eigenvalues of </a:t>
            </a:r>
            <a:r>
              <a:rPr lang="en-US" altLang="zh-CN" b="1" dirty="0">
                <a:solidFill>
                  <a:schemeClr val="tx2">
                    <a:lumMod val="75000"/>
                  </a:schemeClr>
                </a:solidFill>
              </a:rPr>
              <a:t>H</a:t>
            </a:r>
          </a:p>
        </p:txBody>
      </p:sp>
      <p:sp>
        <p:nvSpPr>
          <p:cNvPr id="58" name="AutoShape 19"/>
          <p:cNvSpPr>
            <a:spLocks noChangeArrowheads="1"/>
          </p:cNvSpPr>
          <p:nvPr/>
        </p:nvSpPr>
        <p:spPr bwMode="auto">
          <a:xfrm>
            <a:off x="3421063" y="1544513"/>
            <a:ext cx="287337" cy="331787"/>
          </a:xfrm>
          <a:prstGeom prst="roundRect">
            <a:avLst>
              <a:gd name="adj" fmla="val 16667"/>
            </a:avLst>
          </a:prstGeom>
          <a:noFill/>
          <a:ln w="28575" cap="rnd" algn="ctr">
            <a:solidFill>
              <a:schemeClr val="tx2">
                <a:lumMod val="75000"/>
              </a:schemeClr>
            </a:solidFill>
            <a:prstDash val="sysDot"/>
            <a:round/>
            <a:headEnd/>
            <a:tailEnd/>
          </a:ln>
        </p:spPr>
        <p:txBody>
          <a:bodyPr wrap="none" anchor="ctr"/>
          <a:lstStyle/>
          <a:p>
            <a:endParaRPr lang="en-US" altLang="zh-CN">
              <a:solidFill>
                <a:schemeClr val="tx2">
                  <a:lumMod val="75000"/>
                </a:schemeClr>
              </a:solidFill>
            </a:endParaRPr>
          </a:p>
        </p:txBody>
      </p:sp>
      <p:sp>
        <p:nvSpPr>
          <p:cNvPr id="59" name="AutoShape 20"/>
          <p:cNvSpPr>
            <a:spLocks noChangeArrowheads="1"/>
          </p:cNvSpPr>
          <p:nvPr/>
        </p:nvSpPr>
        <p:spPr bwMode="auto">
          <a:xfrm>
            <a:off x="4678363" y="1588963"/>
            <a:ext cx="1189037" cy="287337"/>
          </a:xfrm>
          <a:prstGeom prst="flowChartProcess">
            <a:avLst/>
          </a:prstGeom>
          <a:noFill/>
          <a:ln w="28575" algn="ctr">
            <a:solidFill>
              <a:schemeClr val="accent1"/>
            </a:solidFill>
            <a:prstDash val="sysDot"/>
            <a:miter lim="800000"/>
            <a:headEnd/>
            <a:tailEnd/>
          </a:ln>
        </p:spPr>
        <p:txBody>
          <a:bodyPr wrap="none" anchor="ctr"/>
          <a:lstStyle/>
          <a:p>
            <a:endParaRPr lang="zh-CN" altLang="en-US">
              <a:solidFill>
                <a:schemeClr val="tx2"/>
              </a:solidFill>
            </a:endParaRPr>
          </a:p>
        </p:txBody>
      </p:sp>
      <p:sp>
        <p:nvSpPr>
          <p:cNvPr id="60" name="AutoShape 23"/>
          <p:cNvSpPr>
            <a:spLocks noChangeArrowheads="1"/>
          </p:cNvSpPr>
          <p:nvPr/>
        </p:nvSpPr>
        <p:spPr bwMode="auto">
          <a:xfrm>
            <a:off x="6118947" y="2628683"/>
            <a:ext cx="1944687" cy="863600"/>
          </a:xfrm>
          <a:prstGeom prst="flowChartProcess">
            <a:avLst/>
          </a:prstGeom>
          <a:noFill/>
          <a:ln w="28575" algn="ctr">
            <a:solidFill>
              <a:schemeClr val="accent1"/>
            </a:solidFill>
            <a:prstDash val="sysDot"/>
            <a:miter lim="800000"/>
            <a:headEnd/>
            <a:tailEnd/>
          </a:ln>
        </p:spPr>
        <p:txBody>
          <a:bodyPr wrap="none" anchor="ctr"/>
          <a:lstStyle/>
          <a:p>
            <a:r>
              <a:rPr lang="en-US" altLang="zh-CN" dirty="0">
                <a:solidFill>
                  <a:schemeClr val="tx2">
                    <a:lumMod val="40000"/>
                    <a:lumOff val="60000"/>
                  </a:schemeClr>
                </a:solidFill>
              </a:rPr>
              <a:t>Normalized </a:t>
            </a:r>
          </a:p>
          <a:p>
            <a:r>
              <a:rPr lang="en-US" altLang="zh-CN" dirty="0">
                <a:solidFill>
                  <a:schemeClr val="tx2">
                    <a:lumMod val="40000"/>
                    <a:lumOff val="60000"/>
                  </a:schemeClr>
                </a:solidFill>
              </a:rPr>
              <a:t>Eigenvectors of </a:t>
            </a:r>
            <a:r>
              <a:rPr lang="en-US" altLang="zh-CN" b="1" dirty="0">
                <a:solidFill>
                  <a:schemeClr val="tx2">
                    <a:lumMod val="40000"/>
                    <a:lumOff val="60000"/>
                  </a:schemeClr>
                </a:solidFill>
              </a:rPr>
              <a:t>H</a:t>
            </a:r>
            <a:r>
              <a:rPr lang="en-US" altLang="zh-CN" dirty="0">
                <a:solidFill>
                  <a:schemeClr val="tx2">
                    <a:lumMod val="40000"/>
                    <a:lumOff val="60000"/>
                  </a:schemeClr>
                </a:solidFill>
              </a:rPr>
              <a:t>,</a:t>
            </a:r>
          </a:p>
          <a:p>
            <a:r>
              <a:rPr lang="en-US" altLang="zh-CN" dirty="0">
                <a:solidFill>
                  <a:schemeClr val="tx2">
                    <a:lumMod val="40000"/>
                    <a:lumOff val="60000"/>
                  </a:schemeClr>
                </a:solidFill>
              </a:rPr>
              <a:t>such that </a:t>
            </a:r>
            <a:r>
              <a:rPr lang="en-US" altLang="zh-CN" b="1" dirty="0">
                <a:solidFill>
                  <a:schemeClr val="tx2">
                    <a:lumMod val="40000"/>
                    <a:lumOff val="60000"/>
                  </a:schemeClr>
                </a:solidFill>
              </a:rPr>
              <a:t>U</a:t>
            </a:r>
            <a:r>
              <a:rPr lang="en-US" altLang="zh-CN" baseline="30000" dirty="0">
                <a:solidFill>
                  <a:schemeClr val="tx2">
                    <a:lumMod val="40000"/>
                    <a:lumOff val="60000"/>
                  </a:schemeClr>
                </a:solidFill>
              </a:rPr>
              <a:t>T</a:t>
            </a:r>
            <a:r>
              <a:rPr lang="en-US" altLang="zh-CN" b="1" dirty="0">
                <a:solidFill>
                  <a:schemeClr val="tx2">
                    <a:lumMod val="40000"/>
                    <a:lumOff val="60000"/>
                  </a:schemeClr>
                </a:solidFill>
              </a:rPr>
              <a:t>U</a:t>
            </a:r>
            <a:r>
              <a:rPr lang="en-US" altLang="zh-CN" dirty="0">
                <a:solidFill>
                  <a:schemeClr val="tx2">
                    <a:lumMod val="40000"/>
                    <a:lumOff val="60000"/>
                  </a:schemeClr>
                </a:solidFill>
              </a:rPr>
              <a:t>=</a:t>
            </a:r>
            <a:r>
              <a:rPr lang="en-US" altLang="zh-CN" b="1" dirty="0">
                <a:solidFill>
                  <a:schemeClr val="tx2">
                    <a:lumMod val="40000"/>
                    <a:lumOff val="60000"/>
                  </a:schemeClr>
                </a:solidFill>
              </a:rPr>
              <a:t>I</a:t>
            </a:r>
          </a:p>
        </p:txBody>
      </p:sp>
      <p:sp>
        <p:nvSpPr>
          <p:cNvPr id="61" name="AutoShape 28"/>
          <p:cNvSpPr>
            <a:spLocks noChangeArrowheads="1"/>
          </p:cNvSpPr>
          <p:nvPr/>
        </p:nvSpPr>
        <p:spPr bwMode="auto">
          <a:xfrm>
            <a:off x="2181224" y="3916738"/>
            <a:ext cx="288000" cy="288000"/>
          </a:xfrm>
          <a:prstGeom prst="flowChartConnector">
            <a:avLst/>
          </a:prstGeom>
          <a:noFill/>
          <a:ln w="28575" algn="ctr">
            <a:solidFill>
              <a:schemeClr val="tx1"/>
            </a:solidFill>
            <a:round/>
            <a:headEnd/>
            <a:tailEnd/>
          </a:ln>
        </p:spPr>
        <p:txBody>
          <a:bodyPr wrap="none" anchor="ctr"/>
          <a:lstStyle/>
          <a:p>
            <a:endParaRPr lang="zh-CN" altLang="en-US"/>
          </a:p>
        </p:txBody>
      </p:sp>
      <p:sp>
        <p:nvSpPr>
          <p:cNvPr id="62" name="AutoShape 29"/>
          <p:cNvSpPr>
            <a:spLocks noChangeArrowheads="1"/>
          </p:cNvSpPr>
          <p:nvPr/>
        </p:nvSpPr>
        <p:spPr bwMode="auto">
          <a:xfrm>
            <a:off x="2228848" y="4429500"/>
            <a:ext cx="715963" cy="358775"/>
          </a:xfrm>
          <a:prstGeom prst="flowChartConnector">
            <a:avLst/>
          </a:prstGeom>
          <a:noFill/>
          <a:ln w="28575" algn="ctr">
            <a:solidFill>
              <a:schemeClr val="tx1"/>
            </a:solidFill>
            <a:round/>
            <a:headEnd/>
            <a:tailEnd/>
          </a:ln>
        </p:spPr>
        <p:txBody>
          <a:bodyPr wrap="none" anchor="ctr"/>
          <a:lstStyle/>
          <a:p>
            <a:endParaRPr lang="zh-CN" altLang="en-US"/>
          </a:p>
        </p:txBody>
      </p:sp>
      <p:sp>
        <p:nvSpPr>
          <p:cNvPr id="63" name="AutoShape 30"/>
          <p:cNvSpPr>
            <a:spLocks noChangeArrowheads="1"/>
          </p:cNvSpPr>
          <p:nvPr/>
        </p:nvSpPr>
        <p:spPr bwMode="auto">
          <a:xfrm>
            <a:off x="3487737" y="4435850"/>
            <a:ext cx="513556" cy="358775"/>
          </a:xfrm>
          <a:prstGeom prst="flowChartConnector">
            <a:avLst/>
          </a:prstGeom>
          <a:noFill/>
          <a:ln w="28575" algn="ctr">
            <a:solidFill>
              <a:schemeClr val="tx1"/>
            </a:solidFill>
            <a:round/>
            <a:headEnd/>
            <a:tailEnd/>
          </a:ln>
        </p:spPr>
        <p:txBody>
          <a:bodyPr wrap="none" anchor="ctr"/>
          <a:lstStyle/>
          <a:p>
            <a:endParaRPr lang="zh-CN" altLang="en-US"/>
          </a:p>
        </p:txBody>
      </p:sp>
      <p:sp>
        <p:nvSpPr>
          <p:cNvPr id="64" name="AutoShape 31"/>
          <p:cNvSpPr>
            <a:spLocks noChangeArrowheads="1"/>
          </p:cNvSpPr>
          <p:nvPr/>
        </p:nvSpPr>
        <p:spPr bwMode="auto">
          <a:xfrm>
            <a:off x="1795375" y="6004300"/>
            <a:ext cx="576262" cy="295275"/>
          </a:xfrm>
          <a:prstGeom prst="flowChartConnector">
            <a:avLst/>
          </a:prstGeom>
          <a:noFill/>
          <a:ln w="28575" algn="ctr">
            <a:solidFill>
              <a:schemeClr val="tx1"/>
            </a:solidFill>
            <a:round/>
            <a:headEnd/>
            <a:tailEnd/>
          </a:ln>
        </p:spPr>
        <p:txBody>
          <a:bodyPr wrap="none" anchor="ctr"/>
          <a:lstStyle/>
          <a:p>
            <a:endParaRPr lang="zh-CN" altLang="en-US"/>
          </a:p>
        </p:txBody>
      </p:sp>
      <p:sp>
        <p:nvSpPr>
          <p:cNvPr id="65" name="Line 43"/>
          <p:cNvSpPr>
            <a:spLocks noChangeShapeType="1"/>
          </p:cNvSpPr>
          <p:nvPr/>
        </p:nvSpPr>
        <p:spPr bwMode="auto">
          <a:xfrm>
            <a:off x="0" y="3657600"/>
            <a:ext cx="9144000" cy="0"/>
          </a:xfrm>
          <a:prstGeom prst="line">
            <a:avLst/>
          </a:prstGeom>
          <a:noFill/>
          <a:ln w="28575">
            <a:solidFill>
              <a:schemeClr val="tx2"/>
            </a:solidFill>
            <a:prstDash val="dash"/>
            <a:round/>
            <a:headEnd/>
            <a:tailEnd/>
          </a:ln>
        </p:spPr>
        <p:txBody>
          <a:bodyPr wrap="none" anchor="ctr"/>
          <a:lstStyle/>
          <a:p>
            <a:endParaRPr lang="zh-CN" altLang="en-US"/>
          </a:p>
        </p:txBody>
      </p:sp>
      <p:sp>
        <p:nvSpPr>
          <p:cNvPr id="66" name="AutoShape 19"/>
          <p:cNvSpPr>
            <a:spLocks noChangeArrowheads="1"/>
          </p:cNvSpPr>
          <p:nvPr/>
        </p:nvSpPr>
        <p:spPr bwMode="auto">
          <a:xfrm>
            <a:off x="3708400" y="1949325"/>
            <a:ext cx="287338" cy="331788"/>
          </a:xfrm>
          <a:prstGeom prst="roundRect">
            <a:avLst>
              <a:gd name="adj" fmla="val 16667"/>
            </a:avLst>
          </a:prstGeom>
          <a:noFill/>
          <a:ln w="28575" cap="rnd" algn="ctr">
            <a:solidFill>
              <a:schemeClr val="tx2">
                <a:lumMod val="75000"/>
              </a:schemeClr>
            </a:solidFill>
            <a:prstDash val="sysDot"/>
            <a:round/>
            <a:headEnd/>
            <a:tailEnd/>
          </a:ln>
        </p:spPr>
        <p:txBody>
          <a:bodyPr wrap="none" anchor="ctr"/>
          <a:lstStyle/>
          <a:p>
            <a:endParaRPr lang="en-US" altLang="zh-CN">
              <a:solidFill>
                <a:schemeClr val="tx2">
                  <a:lumMod val="75000"/>
                </a:schemeClr>
              </a:solidFill>
            </a:endParaRPr>
          </a:p>
        </p:txBody>
      </p:sp>
      <p:sp>
        <p:nvSpPr>
          <p:cNvPr id="67" name="AutoShape 19"/>
          <p:cNvSpPr>
            <a:spLocks noChangeArrowheads="1"/>
          </p:cNvSpPr>
          <p:nvPr/>
        </p:nvSpPr>
        <p:spPr bwMode="auto">
          <a:xfrm>
            <a:off x="4211638" y="2741488"/>
            <a:ext cx="287337" cy="331787"/>
          </a:xfrm>
          <a:prstGeom prst="roundRect">
            <a:avLst>
              <a:gd name="adj" fmla="val 16667"/>
            </a:avLst>
          </a:prstGeom>
          <a:noFill/>
          <a:ln w="28575" cap="rnd" algn="ctr">
            <a:solidFill>
              <a:schemeClr val="tx2">
                <a:lumMod val="75000"/>
              </a:schemeClr>
            </a:solidFill>
            <a:prstDash val="sysDot"/>
            <a:round/>
            <a:headEnd/>
            <a:tailEnd/>
          </a:ln>
        </p:spPr>
        <p:txBody>
          <a:bodyPr wrap="none" anchor="ctr"/>
          <a:lstStyle/>
          <a:p>
            <a:endParaRPr lang="en-US" altLang="zh-CN">
              <a:solidFill>
                <a:schemeClr val="tx2">
                  <a:lumMod val="75000"/>
                </a:schemeClr>
              </a:solidFill>
            </a:endParaRPr>
          </a:p>
        </p:txBody>
      </p:sp>
      <p:sp>
        <p:nvSpPr>
          <p:cNvPr id="68" name="AutoShape 20"/>
          <p:cNvSpPr>
            <a:spLocks noChangeArrowheads="1"/>
          </p:cNvSpPr>
          <p:nvPr/>
        </p:nvSpPr>
        <p:spPr bwMode="auto">
          <a:xfrm>
            <a:off x="4681538" y="1996825"/>
            <a:ext cx="1189037" cy="287338"/>
          </a:xfrm>
          <a:prstGeom prst="flowChartProcess">
            <a:avLst/>
          </a:prstGeom>
          <a:noFill/>
          <a:ln w="28575" algn="ctr">
            <a:solidFill>
              <a:schemeClr val="accent1"/>
            </a:solidFill>
            <a:prstDash val="sysDot"/>
            <a:miter lim="800000"/>
            <a:headEnd/>
            <a:tailEnd/>
          </a:ln>
        </p:spPr>
        <p:txBody>
          <a:bodyPr wrap="none" anchor="ctr"/>
          <a:lstStyle/>
          <a:p>
            <a:endParaRPr lang="zh-CN" altLang="en-US">
              <a:solidFill>
                <a:schemeClr val="tx2"/>
              </a:solidFill>
            </a:endParaRPr>
          </a:p>
        </p:txBody>
      </p:sp>
      <p:sp>
        <p:nvSpPr>
          <p:cNvPr id="69" name="AutoShape 20"/>
          <p:cNvSpPr>
            <a:spLocks noChangeArrowheads="1"/>
          </p:cNvSpPr>
          <p:nvPr/>
        </p:nvSpPr>
        <p:spPr bwMode="auto">
          <a:xfrm>
            <a:off x="4678363" y="2788988"/>
            <a:ext cx="1189037" cy="287337"/>
          </a:xfrm>
          <a:prstGeom prst="flowChartProcess">
            <a:avLst/>
          </a:prstGeom>
          <a:noFill/>
          <a:ln w="28575" algn="ctr">
            <a:solidFill>
              <a:schemeClr val="accent1"/>
            </a:solidFill>
            <a:prstDash val="sysDot"/>
            <a:miter lim="800000"/>
            <a:headEnd/>
            <a:tailEnd/>
          </a:ln>
        </p:spPr>
        <p:txBody>
          <a:bodyPr wrap="none" anchor="ctr"/>
          <a:lstStyle/>
          <a:p>
            <a:endParaRPr lang="zh-CN" altLang="en-US">
              <a:solidFill>
                <a:schemeClr val="tx2"/>
              </a:solidFill>
            </a:endParaRPr>
          </a:p>
        </p:txBody>
      </p:sp>
      <p:sp>
        <p:nvSpPr>
          <p:cNvPr id="70" name="AutoShape 19"/>
          <p:cNvSpPr>
            <a:spLocks noChangeArrowheads="1"/>
          </p:cNvSpPr>
          <p:nvPr/>
        </p:nvSpPr>
        <p:spPr bwMode="auto">
          <a:xfrm>
            <a:off x="1936750" y="5002588"/>
            <a:ext cx="431800" cy="331787"/>
          </a:xfrm>
          <a:prstGeom prst="roundRect">
            <a:avLst>
              <a:gd name="adj" fmla="val 16667"/>
            </a:avLst>
          </a:prstGeom>
          <a:noFill/>
          <a:ln w="28575" cap="rnd" algn="ctr">
            <a:solidFill>
              <a:schemeClr val="tx2"/>
            </a:solidFill>
            <a:prstDash val="sysDot"/>
            <a:round/>
            <a:headEnd/>
            <a:tailEnd/>
          </a:ln>
        </p:spPr>
        <p:txBody>
          <a:bodyPr wrap="none" anchor="ctr"/>
          <a:lstStyle/>
          <a:p>
            <a:endParaRPr lang="en-US" altLang="zh-CN">
              <a:solidFill>
                <a:schemeClr val="tx2"/>
              </a:solidFill>
            </a:endParaRPr>
          </a:p>
        </p:txBody>
      </p:sp>
      <p:sp>
        <p:nvSpPr>
          <p:cNvPr id="71" name="AutoShape 19"/>
          <p:cNvSpPr>
            <a:spLocks noChangeArrowheads="1"/>
          </p:cNvSpPr>
          <p:nvPr/>
        </p:nvSpPr>
        <p:spPr bwMode="auto">
          <a:xfrm>
            <a:off x="2676525" y="5002588"/>
            <a:ext cx="358775" cy="331787"/>
          </a:xfrm>
          <a:prstGeom prst="roundRect">
            <a:avLst>
              <a:gd name="adj" fmla="val 16667"/>
            </a:avLst>
          </a:prstGeom>
          <a:noFill/>
          <a:ln w="28575" cap="rnd" algn="ctr">
            <a:solidFill>
              <a:schemeClr val="tx2"/>
            </a:solidFill>
            <a:prstDash val="sysDot"/>
            <a:round/>
            <a:headEnd/>
            <a:tailEnd/>
          </a:ln>
        </p:spPr>
        <p:txBody>
          <a:bodyPr wrap="none" anchor="ctr"/>
          <a:lstStyle/>
          <a:p>
            <a:endParaRPr lang="en-US" altLang="zh-CN">
              <a:solidFill>
                <a:schemeClr val="tx2"/>
              </a:solidFill>
            </a:endParaRPr>
          </a:p>
        </p:txBody>
      </p:sp>
      <p:sp>
        <p:nvSpPr>
          <p:cNvPr id="72" name="AutoShape 20"/>
          <p:cNvSpPr>
            <a:spLocks noChangeArrowheads="1"/>
          </p:cNvSpPr>
          <p:nvPr/>
        </p:nvSpPr>
        <p:spPr bwMode="auto">
          <a:xfrm>
            <a:off x="3254374" y="5002588"/>
            <a:ext cx="339726" cy="331787"/>
          </a:xfrm>
          <a:prstGeom prst="flowChartProcess">
            <a:avLst/>
          </a:prstGeom>
          <a:noFill/>
          <a:ln w="28575" cap="rnd" algn="ctr">
            <a:solidFill>
              <a:schemeClr val="tx2"/>
            </a:solidFill>
            <a:prstDash val="sysDot"/>
            <a:miter lim="800000"/>
            <a:headEnd/>
            <a:tailEnd/>
          </a:ln>
        </p:spPr>
        <p:txBody>
          <a:bodyPr wrap="none" anchor="ctr"/>
          <a:lstStyle/>
          <a:p>
            <a:endParaRPr lang="zh-CN" altLang="en-US">
              <a:solidFill>
                <a:schemeClr val="tx2"/>
              </a:solidFill>
            </a:endParaRPr>
          </a:p>
        </p:txBody>
      </p:sp>
      <p:sp>
        <p:nvSpPr>
          <p:cNvPr id="73" name="AutoShape 19"/>
          <p:cNvSpPr>
            <a:spLocks noChangeArrowheads="1"/>
          </p:cNvSpPr>
          <p:nvPr/>
        </p:nvSpPr>
        <p:spPr bwMode="auto">
          <a:xfrm>
            <a:off x="1946275" y="5578850"/>
            <a:ext cx="288925" cy="287338"/>
          </a:xfrm>
          <a:prstGeom prst="roundRect">
            <a:avLst>
              <a:gd name="adj" fmla="val 16667"/>
            </a:avLst>
          </a:prstGeom>
          <a:noFill/>
          <a:ln w="28575" algn="ctr">
            <a:solidFill>
              <a:schemeClr val="tx2"/>
            </a:solidFill>
            <a:round/>
            <a:headEnd/>
            <a:tailEnd/>
          </a:ln>
        </p:spPr>
        <p:txBody>
          <a:bodyPr wrap="none" anchor="ctr"/>
          <a:lstStyle/>
          <a:p>
            <a:endParaRPr lang="en-US" altLang="zh-CN">
              <a:solidFill>
                <a:schemeClr val="tx2"/>
              </a:solidFill>
            </a:endParaRPr>
          </a:p>
        </p:txBody>
      </p:sp>
      <p:sp>
        <p:nvSpPr>
          <p:cNvPr id="74" name="AutoShape 19"/>
          <p:cNvSpPr>
            <a:spLocks noChangeArrowheads="1"/>
          </p:cNvSpPr>
          <p:nvPr/>
        </p:nvSpPr>
        <p:spPr bwMode="auto">
          <a:xfrm>
            <a:off x="2484437" y="5578850"/>
            <a:ext cx="288925" cy="287338"/>
          </a:xfrm>
          <a:prstGeom prst="roundRect">
            <a:avLst>
              <a:gd name="adj" fmla="val 16667"/>
            </a:avLst>
          </a:prstGeom>
          <a:noFill/>
          <a:ln w="28575" algn="ctr">
            <a:solidFill>
              <a:schemeClr val="tx2"/>
            </a:solidFill>
            <a:round/>
            <a:headEnd/>
            <a:tailEnd/>
          </a:ln>
        </p:spPr>
        <p:txBody>
          <a:bodyPr wrap="none" anchor="ctr"/>
          <a:lstStyle/>
          <a:p>
            <a:endParaRPr lang="en-US" altLang="zh-CN">
              <a:solidFill>
                <a:schemeClr val="tx2"/>
              </a:solidFill>
            </a:endParaRPr>
          </a:p>
        </p:txBody>
      </p:sp>
      <p:sp>
        <p:nvSpPr>
          <p:cNvPr id="75" name="AutoShape 19"/>
          <p:cNvSpPr>
            <a:spLocks noChangeArrowheads="1"/>
          </p:cNvSpPr>
          <p:nvPr/>
        </p:nvSpPr>
        <p:spPr bwMode="auto">
          <a:xfrm>
            <a:off x="3727450" y="5002588"/>
            <a:ext cx="376237" cy="331787"/>
          </a:xfrm>
          <a:prstGeom prst="roundRect">
            <a:avLst>
              <a:gd name="adj" fmla="val 16667"/>
            </a:avLst>
          </a:prstGeom>
          <a:noFill/>
          <a:ln w="28575" cap="rnd" algn="ctr">
            <a:solidFill>
              <a:schemeClr val="tx2"/>
            </a:solidFill>
            <a:prstDash val="sysDot"/>
            <a:round/>
            <a:headEnd/>
            <a:tailEnd/>
          </a:ln>
        </p:spPr>
        <p:txBody>
          <a:bodyPr wrap="none" anchor="ctr"/>
          <a:lstStyle/>
          <a:p>
            <a:endParaRPr lang="en-US" altLang="zh-CN">
              <a:solidFill>
                <a:schemeClr val="tx2"/>
              </a:solidFill>
            </a:endParaRPr>
          </a:p>
        </p:txBody>
      </p:sp>
      <p:sp>
        <p:nvSpPr>
          <p:cNvPr id="76" name="AutoShape 19"/>
          <p:cNvSpPr>
            <a:spLocks noChangeArrowheads="1"/>
          </p:cNvSpPr>
          <p:nvPr/>
        </p:nvSpPr>
        <p:spPr bwMode="auto">
          <a:xfrm>
            <a:off x="3290887" y="5578850"/>
            <a:ext cx="288925" cy="287338"/>
          </a:xfrm>
          <a:prstGeom prst="roundRect">
            <a:avLst>
              <a:gd name="adj" fmla="val 16667"/>
            </a:avLst>
          </a:prstGeom>
          <a:noFill/>
          <a:ln w="28575" algn="ctr">
            <a:solidFill>
              <a:schemeClr val="tx2"/>
            </a:solidFill>
            <a:round/>
            <a:headEnd/>
            <a:tailEnd/>
          </a:ln>
        </p:spPr>
        <p:txBody>
          <a:bodyPr wrap="none" anchor="ctr"/>
          <a:lstStyle/>
          <a:p>
            <a:endParaRPr lang="en-US" altLang="zh-CN">
              <a:solidFill>
                <a:schemeClr val="tx2"/>
              </a:solidFill>
            </a:endParaRPr>
          </a:p>
        </p:txBody>
      </p:sp>
      <p:sp>
        <p:nvSpPr>
          <p:cNvPr id="77" name="AutoShape 20"/>
          <p:cNvSpPr>
            <a:spLocks noChangeArrowheads="1"/>
          </p:cNvSpPr>
          <p:nvPr/>
        </p:nvSpPr>
        <p:spPr bwMode="auto">
          <a:xfrm>
            <a:off x="2954337" y="5578850"/>
            <a:ext cx="215900" cy="287338"/>
          </a:xfrm>
          <a:prstGeom prst="flowChartProcess">
            <a:avLst/>
          </a:prstGeom>
          <a:noFill/>
          <a:ln w="28575" algn="ctr">
            <a:solidFill>
              <a:schemeClr val="tx2"/>
            </a:solidFill>
            <a:miter lim="800000"/>
            <a:headEnd/>
            <a:tailEnd/>
          </a:ln>
        </p:spPr>
        <p:txBody>
          <a:bodyPr wrap="none" anchor="ctr"/>
          <a:lstStyle/>
          <a:p>
            <a:endParaRPr lang="zh-CN" altLang="en-US">
              <a:solidFill>
                <a:schemeClr val="tx2"/>
              </a:solidFill>
            </a:endParaRPr>
          </a:p>
        </p:txBody>
      </p:sp>
      <p:sp>
        <p:nvSpPr>
          <p:cNvPr id="78" name="Line 59"/>
          <p:cNvSpPr>
            <a:spLocks noChangeShapeType="1"/>
          </p:cNvSpPr>
          <p:nvPr/>
        </p:nvSpPr>
        <p:spPr bwMode="auto">
          <a:xfrm>
            <a:off x="1985962" y="5334375"/>
            <a:ext cx="0" cy="244475"/>
          </a:xfrm>
          <a:prstGeom prst="line">
            <a:avLst/>
          </a:prstGeom>
          <a:noFill/>
          <a:ln w="28575">
            <a:solidFill>
              <a:schemeClr val="tx2"/>
            </a:solidFill>
            <a:round/>
            <a:headEnd/>
            <a:tailEnd type="triangle" w="med" len="med"/>
          </a:ln>
        </p:spPr>
        <p:txBody>
          <a:bodyPr wrap="none" anchor="ctr"/>
          <a:lstStyle/>
          <a:p>
            <a:endParaRPr lang="zh-CN" altLang="en-US"/>
          </a:p>
        </p:txBody>
      </p:sp>
      <p:sp>
        <p:nvSpPr>
          <p:cNvPr id="79" name="Line 60"/>
          <p:cNvSpPr>
            <a:spLocks noChangeShapeType="1"/>
          </p:cNvSpPr>
          <p:nvPr/>
        </p:nvSpPr>
        <p:spPr bwMode="auto">
          <a:xfrm flipH="1">
            <a:off x="2633661" y="5289925"/>
            <a:ext cx="71438" cy="288925"/>
          </a:xfrm>
          <a:prstGeom prst="line">
            <a:avLst/>
          </a:prstGeom>
          <a:noFill/>
          <a:ln w="28575">
            <a:solidFill>
              <a:schemeClr val="tx2"/>
            </a:solidFill>
            <a:round/>
            <a:headEnd/>
            <a:tailEnd type="triangle" w="med" len="med"/>
          </a:ln>
        </p:spPr>
        <p:txBody>
          <a:bodyPr wrap="none" anchor="ctr"/>
          <a:lstStyle/>
          <a:p>
            <a:endParaRPr lang="zh-CN" altLang="en-US"/>
          </a:p>
        </p:txBody>
      </p:sp>
      <p:sp>
        <p:nvSpPr>
          <p:cNvPr id="80" name="Line 61"/>
          <p:cNvSpPr>
            <a:spLocks noChangeShapeType="1"/>
          </p:cNvSpPr>
          <p:nvPr/>
        </p:nvSpPr>
        <p:spPr bwMode="auto">
          <a:xfrm flipH="1">
            <a:off x="3487737" y="5361363"/>
            <a:ext cx="298450" cy="217487"/>
          </a:xfrm>
          <a:prstGeom prst="line">
            <a:avLst/>
          </a:prstGeom>
          <a:noFill/>
          <a:ln w="28575">
            <a:solidFill>
              <a:schemeClr val="tx2"/>
            </a:solidFill>
            <a:round/>
            <a:headEnd/>
            <a:tailEnd type="triangle" w="med" len="med"/>
          </a:ln>
        </p:spPr>
        <p:txBody>
          <a:bodyPr wrap="none" anchor="ctr"/>
          <a:lstStyle/>
          <a:p>
            <a:endParaRPr lang="zh-CN" altLang="en-US"/>
          </a:p>
        </p:txBody>
      </p:sp>
      <p:sp>
        <p:nvSpPr>
          <p:cNvPr id="81" name="Line 62"/>
          <p:cNvSpPr>
            <a:spLocks noChangeShapeType="1"/>
          </p:cNvSpPr>
          <p:nvPr/>
        </p:nvSpPr>
        <p:spPr bwMode="auto">
          <a:xfrm flipH="1">
            <a:off x="2994025" y="5289925"/>
            <a:ext cx="215900" cy="288925"/>
          </a:xfrm>
          <a:prstGeom prst="line">
            <a:avLst/>
          </a:prstGeom>
          <a:noFill/>
          <a:ln w="28575">
            <a:solidFill>
              <a:schemeClr val="tx2"/>
            </a:solidFill>
            <a:round/>
            <a:headEnd/>
            <a:tailEnd type="triangle" w="med" len="med"/>
          </a:ln>
        </p:spPr>
        <p:txBody>
          <a:bodyPr wrap="none" anchor="ctr"/>
          <a:lstStyle/>
          <a:p>
            <a:endParaRPr lang="zh-CN" altLang="en-US"/>
          </a:p>
        </p:txBody>
      </p:sp>
      <p:sp>
        <p:nvSpPr>
          <p:cNvPr id="50" name="矩形 49"/>
          <p:cNvSpPr/>
          <p:nvPr/>
        </p:nvSpPr>
        <p:spPr bwMode="auto">
          <a:xfrm>
            <a:off x="4518025" y="4502150"/>
            <a:ext cx="846138" cy="846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51" name="Group 9"/>
          <p:cNvGrpSpPr/>
          <p:nvPr/>
        </p:nvGrpSpPr>
        <p:grpSpPr>
          <a:xfrm>
            <a:off x="4343400" y="3979862"/>
            <a:ext cx="1473200" cy="1689100"/>
            <a:chOff x="4391026" y="1168400"/>
            <a:chExt cx="1473200" cy="1689100"/>
          </a:xfrm>
        </p:grpSpPr>
        <p:sp>
          <p:nvSpPr>
            <p:cNvPr id="53" name="Text Box 6" descr="Outlined diamond"/>
            <p:cNvSpPr txBox="1">
              <a:spLocks noChangeArrowheads="1"/>
            </p:cNvSpPr>
            <p:nvPr/>
          </p:nvSpPr>
          <p:spPr bwMode="auto">
            <a:xfrm>
              <a:off x="5484813" y="2109788"/>
              <a:ext cx="379413" cy="396875"/>
            </a:xfrm>
            <a:prstGeom prst="rect">
              <a:avLst/>
            </a:prstGeom>
            <a:noFill/>
            <a:ln w="9525">
              <a:noFill/>
              <a:miter lim="800000"/>
              <a:headEnd/>
              <a:tailEnd/>
            </a:ln>
          </p:spPr>
          <p:txBody>
            <a:bodyPr wrap="none" anchorCtr="1">
              <a:spAutoFit/>
            </a:bodyPr>
            <a:lstStyle/>
            <a:p>
              <a:pPr algn="ctr" eaLnBrk="0" hangingPunct="0"/>
              <a:r>
                <a:rPr lang="en-US" altLang="zh-CN" sz="2000" i="1">
                  <a:latin typeface="Times New Roman" pitchFamily="18" charset="0"/>
                  <a:cs typeface="Arial" charset="0"/>
                </a:rPr>
                <a:t>y</a:t>
              </a:r>
              <a:r>
                <a:rPr lang="en-US" altLang="zh-CN" sz="2000" baseline="-25000">
                  <a:latin typeface="Times New Roman" pitchFamily="18" charset="0"/>
                  <a:cs typeface="Arial" charset="0"/>
                </a:rPr>
                <a:t>1</a:t>
              </a:r>
              <a:endParaRPr lang="en-US" altLang="zh-CN" sz="2000" baseline="-25000">
                <a:cs typeface="Arial" charset="0"/>
              </a:endParaRPr>
            </a:p>
          </p:txBody>
        </p:sp>
        <p:sp>
          <p:nvSpPr>
            <p:cNvPr id="99" name="Line 7"/>
            <p:cNvSpPr>
              <a:spLocks noChangeShapeType="1"/>
            </p:cNvSpPr>
            <p:nvPr/>
          </p:nvSpPr>
          <p:spPr bwMode="auto">
            <a:xfrm flipV="1">
              <a:off x="4391026" y="2121025"/>
              <a:ext cx="1319213" cy="0"/>
            </a:xfrm>
            <a:prstGeom prst="line">
              <a:avLst/>
            </a:prstGeom>
            <a:noFill/>
            <a:ln w="9525">
              <a:solidFill>
                <a:srgbClr val="000000"/>
              </a:solidFill>
              <a:round/>
              <a:headEnd/>
              <a:tailEnd type="triangle" w="med" len="med"/>
            </a:ln>
            <a:effectLst/>
            <a:extLst/>
          </p:spPr>
          <p:txBody>
            <a:bodyPr anchor="ctr" anchorCtr="1">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00" name="Line 8"/>
            <p:cNvSpPr>
              <a:spLocks noChangeShapeType="1"/>
            </p:cNvSpPr>
            <p:nvPr/>
          </p:nvSpPr>
          <p:spPr bwMode="auto">
            <a:xfrm flipV="1">
              <a:off x="4972113" y="1446213"/>
              <a:ext cx="0" cy="1411287"/>
            </a:xfrm>
            <a:prstGeom prst="line">
              <a:avLst/>
            </a:prstGeom>
            <a:noFill/>
            <a:ln w="9525">
              <a:solidFill>
                <a:srgbClr val="000000"/>
              </a:solidFill>
              <a:round/>
              <a:headEnd/>
              <a:tailEnd type="triangle" w="med" len="med"/>
            </a:ln>
            <a:effectLst/>
            <a:extLst/>
          </p:spPr>
          <p:txBody>
            <a:bodyPr anchor="ctr" anchorCtr="1">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01" name="Text Box 6" descr="Outlined diamond"/>
            <p:cNvSpPr txBox="1">
              <a:spLocks noChangeArrowheads="1"/>
            </p:cNvSpPr>
            <p:nvPr/>
          </p:nvSpPr>
          <p:spPr bwMode="auto">
            <a:xfrm>
              <a:off x="4970463" y="1168400"/>
              <a:ext cx="379413" cy="396875"/>
            </a:xfrm>
            <a:prstGeom prst="rect">
              <a:avLst/>
            </a:prstGeom>
            <a:noFill/>
            <a:ln w="9525">
              <a:noFill/>
              <a:miter lim="800000"/>
              <a:headEnd/>
              <a:tailEnd/>
            </a:ln>
          </p:spPr>
          <p:txBody>
            <a:bodyPr wrap="none" anchorCtr="1">
              <a:spAutoFit/>
            </a:bodyPr>
            <a:lstStyle/>
            <a:p>
              <a:pPr algn="ctr" eaLnBrk="0" hangingPunct="0"/>
              <a:r>
                <a:rPr lang="en-US" altLang="zh-CN" sz="2000" i="1">
                  <a:latin typeface="Times New Roman" pitchFamily="18" charset="0"/>
                  <a:cs typeface="Arial" charset="0"/>
                </a:rPr>
                <a:t>y</a:t>
              </a:r>
              <a:r>
                <a:rPr lang="en-US" altLang="zh-CN" sz="2000" baseline="-25000">
                  <a:latin typeface="Times New Roman" pitchFamily="18" charset="0"/>
                  <a:cs typeface="Arial" charset="0"/>
                </a:rPr>
                <a:t>2</a:t>
              </a:r>
              <a:endParaRPr lang="en-US" altLang="zh-CN" sz="2000" baseline="-25000">
                <a:cs typeface="Arial" charset="0"/>
              </a:endParaRPr>
            </a:p>
          </p:txBody>
        </p:sp>
      </p:grpSp>
      <p:sp>
        <p:nvSpPr>
          <p:cNvPr id="102" name="Rectangle 23"/>
          <p:cNvSpPr>
            <a:spLocks noChangeArrowheads="1"/>
          </p:cNvSpPr>
          <p:nvPr/>
        </p:nvSpPr>
        <p:spPr bwMode="auto">
          <a:xfrm>
            <a:off x="5986299" y="4441825"/>
            <a:ext cx="167019" cy="179388"/>
          </a:xfrm>
          <a:prstGeom prst="rect">
            <a:avLst/>
          </a:prstGeom>
          <a:noFill/>
          <a:ln w="25400" algn="ctr">
            <a:solidFill>
              <a:srgbClr val="385D8A"/>
            </a:solidFill>
            <a:miter lim="800000"/>
            <a:headEnd/>
            <a:tailEnd/>
          </a:ln>
          <a:effectLst/>
        </p:spPr>
        <p:txBody>
          <a:bodyPr anchor="ctr"/>
          <a:lstStyle/>
          <a:p>
            <a:pPr algn="ctr" fontAlgn="auto">
              <a:spcBef>
                <a:spcPts val="0"/>
              </a:spcBef>
              <a:spcAft>
                <a:spcPts val="0"/>
              </a:spcAft>
              <a:defRPr/>
            </a:pPr>
            <a:endParaRPr lang="zh-CN" altLang="en-US">
              <a:solidFill>
                <a:schemeClr val="lt1"/>
              </a:solidFill>
              <a:latin typeface="+mn-lt"/>
              <a:ea typeface="+mn-ea"/>
            </a:endParaRPr>
          </a:p>
        </p:txBody>
      </p:sp>
      <p:sp>
        <p:nvSpPr>
          <p:cNvPr id="103" name="Rectangle 4"/>
          <p:cNvSpPr/>
          <p:nvPr/>
        </p:nvSpPr>
        <p:spPr>
          <a:xfrm>
            <a:off x="6152549" y="4313211"/>
            <a:ext cx="1922547" cy="369332"/>
          </a:xfrm>
          <a:prstGeom prst="rect">
            <a:avLst/>
          </a:prstGeom>
        </p:spPr>
        <p:txBody>
          <a:bodyPr wrap="square">
            <a:spAutoFit/>
          </a:bodyPr>
          <a:lstStyle/>
          <a:p>
            <a:r>
              <a:rPr lang="en-US" altLang="zh-CN" dirty="0">
                <a:latin typeface="Times New Roman" pitchFamily="18" charset="0"/>
                <a:cs typeface="Times New Roman" pitchFamily="18" charset="0"/>
              </a:rPr>
              <a:t> : Utopian </a:t>
            </a:r>
            <a:r>
              <a:rPr lang="en-US" altLang="zh-CN" dirty="0" smtClean="0">
                <a:latin typeface="Times New Roman" pitchFamily="18" charset="0"/>
                <a:cs typeface="Times New Roman" pitchFamily="18" charset="0"/>
              </a:rPr>
              <a:t>box</a:t>
            </a:r>
            <a:endParaRPr lang="en-US" altLang="zh-CN" dirty="0">
              <a:latin typeface="Times New Roman" pitchFamily="18" charset="0"/>
              <a:cs typeface="Times New Roman" pitchFamily="18" charset="0"/>
            </a:endParaRPr>
          </a:p>
        </p:txBody>
      </p:sp>
      <p:grpSp>
        <p:nvGrpSpPr>
          <p:cNvPr id="104" name="Group 10"/>
          <p:cNvGrpSpPr/>
          <p:nvPr/>
        </p:nvGrpSpPr>
        <p:grpSpPr>
          <a:xfrm>
            <a:off x="4465637" y="4564346"/>
            <a:ext cx="4605337" cy="834741"/>
            <a:chOff x="4513263" y="1752884"/>
            <a:chExt cx="4605337" cy="834741"/>
          </a:xfrm>
        </p:grpSpPr>
        <p:sp>
          <p:nvSpPr>
            <p:cNvPr id="105" name="流程图: 联系 104"/>
            <p:cNvSpPr>
              <a:spLocks noChangeAspect="1"/>
            </p:cNvSpPr>
            <p:nvPr/>
          </p:nvSpPr>
          <p:spPr bwMode="auto">
            <a:xfrm>
              <a:off x="4691063" y="2481263"/>
              <a:ext cx="106363" cy="10636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6" name="流程图: 联系 105"/>
            <p:cNvSpPr>
              <a:spLocks noChangeAspect="1"/>
            </p:cNvSpPr>
            <p:nvPr/>
          </p:nvSpPr>
          <p:spPr bwMode="auto">
            <a:xfrm>
              <a:off x="4513263" y="1833563"/>
              <a:ext cx="107950" cy="10795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7" name="流程图: 联系 106"/>
            <p:cNvSpPr/>
            <p:nvPr/>
          </p:nvSpPr>
          <p:spPr bwMode="auto">
            <a:xfrm>
              <a:off x="6064964" y="1933576"/>
              <a:ext cx="85726" cy="90488"/>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8" name="流程图: 联系 65"/>
            <p:cNvSpPr/>
            <p:nvPr/>
          </p:nvSpPr>
          <p:spPr bwMode="auto">
            <a:xfrm>
              <a:off x="6064964" y="2152651"/>
              <a:ext cx="85726" cy="90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9" name="Rectangle 5"/>
            <p:cNvSpPr/>
            <p:nvPr/>
          </p:nvSpPr>
          <p:spPr>
            <a:xfrm>
              <a:off x="6213253" y="1752884"/>
              <a:ext cx="2905347" cy="646331"/>
            </a:xfrm>
            <a:prstGeom prst="rect">
              <a:avLst/>
            </a:prstGeom>
          </p:spPr>
          <p:txBody>
            <a:bodyPr wrap="square">
              <a:spAutoFit/>
            </a:bodyPr>
            <a:lstStyle/>
            <a:p>
              <a:r>
                <a:rPr lang="en-US" altLang="zh-CN" dirty="0">
                  <a:latin typeface="Times New Roman" pitchFamily="18" charset="0"/>
                  <a:cs typeface="Times New Roman" pitchFamily="18" charset="0"/>
                </a:rPr>
                <a:t> : (</a:t>
              </a:r>
              <a:r>
                <a:rPr lang="en-US" altLang="zh-CN" i="1" dirty="0">
                  <a:latin typeface="Times New Roman" pitchFamily="18" charset="0"/>
                  <a:cs typeface="Times New Roman" pitchFamily="18" charset="0"/>
                </a:rPr>
                <a:t>y</a:t>
              </a:r>
              <a:r>
                <a:rPr lang="en-US" altLang="zh-CN" baseline="-25000" dirty="0">
                  <a:latin typeface="Times New Roman" pitchFamily="18" charset="0"/>
                  <a:cs typeface="Times New Roman" pitchFamily="18" charset="0"/>
                </a:rPr>
                <a:t>1max</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y</a:t>
              </a:r>
              <a:r>
                <a:rPr lang="en-US" altLang="zh-CN" baseline="-25000" dirty="0">
                  <a:latin typeface="Times New Roman" pitchFamily="18" charset="0"/>
                  <a:cs typeface="Times New Roman" pitchFamily="18" charset="0"/>
                </a:rPr>
                <a:t>2</a:t>
              </a:r>
              <a:r>
                <a:rPr lang="en-US" altLang="zh-CN" dirty="0">
                  <a:latin typeface="Times New Roman" pitchFamily="18" charset="0"/>
                  <a:cs typeface="Times New Roman" pitchFamily="18" charset="0"/>
                </a:rPr>
                <a:t>), optimal for </a:t>
              </a:r>
              <a:r>
                <a:rPr lang="en-US" altLang="zh-CN" i="1" dirty="0">
                  <a:latin typeface="Times New Roman" pitchFamily="18" charset="0"/>
                  <a:cs typeface="Times New Roman" pitchFamily="18" charset="0"/>
                </a:rPr>
                <a:t>y</a:t>
              </a:r>
              <a:r>
                <a:rPr lang="en-US" altLang="zh-CN" baseline="-25000" dirty="0">
                  <a:latin typeface="Times New Roman" pitchFamily="18" charset="0"/>
                  <a:cs typeface="Times New Roman" pitchFamily="18" charset="0"/>
                </a:rPr>
                <a:t>1</a:t>
              </a:r>
            </a:p>
            <a:p>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y</a:t>
              </a:r>
              <a:r>
                <a:rPr lang="en-US" altLang="zh-CN"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y</a:t>
              </a:r>
              <a:r>
                <a:rPr lang="en-US" altLang="zh-CN" baseline="-25000" dirty="0">
                  <a:latin typeface="Times New Roman" pitchFamily="18" charset="0"/>
                  <a:cs typeface="Times New Roman" pitchFamily="18" charset="0"/>
                </a:rPr>
                <a:t>2max</a:t>
              </a:r>
              <a:r>
                <a:rPr lang="en-US" altLang="zh-CN" dirty="0">
                  <a:latin typeface="Times New Roman" pitchFamily="18" charset="0"/>
                  <a:cs typeface="Times New Roman" pitchFamily="18" charset="0"/>
                </a:rPr>
                <a:t>), optimal for </a:t>
              </a:r>
              <a:r>
                <a:rPr lang="en-US" altLang="zh-CN" i="1" dirty="0" smtClean="0">
                  <a:latin typeface="Times New Roman" pitchFamily="18" charset="0"/>
                  <a:cs typeface="Times New Roman" pitchFamily="18" charset="0"/>
                </a:rPr>
                <a:t>y</a:t>
              </a:r>
              <a:r>
                <a:rPr lang="en-US" altLang="zh-CN" baseline="-25000" dirty="0" smtClean="0">
                  <a:latin typeface="Times New Roman" pitchFamily="18" charset="0"/>
                  <a:cs typeface="Times New Roman" pitchFamily="18" charset="0"/>
                </a:rPr>
                <a:t>2</a:t>
              </a:r>
              <a:endParaRPr lang="en-US" altLang="zh-CN" baseline="-25000" dirty="0">
                <a:latin typeface="Times New Roman" pitchFamily="18" charset="0"/>
                <a:cs typeface="Times New Roman" pitchFamily="18" charset="0"/>
              </a:endParaRPr>
            </a:p>
          </p:txBody>
        </p:sp>
      </p:grpSp>
      <p:grpSp>
        <p:nvGrpSpPr>
          <p:cNvPr id="110" name="Group 11"/>
          <p:cNvGrpSpPr/>
          <p:nvPr/>
        </p:nvGrpSpPr>
        <p:grpSpPr>
          <a:xfrm>
            <a:off x="4459287" y="5163958"/>
            <a:ext cx="4640767" cy="369332"/>
            <a:chOff x="4506913" y="2352496"/>
            <a:chExt cx="4640767" cy="369332"/>
          </a:xfrm>
        </p:grpSpPr>
        <p:sp>
          <p:nvSpPr>
            <p:cNvPr id="111" name="菱形 110"/>
            <p:cNvSpPr>
              <a:spLocks noChangeAspect="1"/>
            </p:cNvSpPr>
            <p:nvPr/>
          </p:nvSpPr>
          <p:spPr bwMode="auto">
            <a:xfrm>
              <a:off x="4506913" y="2479675"/>
              <a:ext cx="122238" cy="1206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2" name="菱形 142"/>
            <p:cNvSpPr/>
            <p:nvPr/>
          </p:nvSpPr>
          <p:spPr bwMode="auto">
            <a:xfrm>
              <a:off x="6067920" y="2532438"/>
              <a:ext cx="103463" cy="1079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3" name="Rectangle 7"/>
            <p:cNvSpPr/>
            <p:nvPr/>
          </p:nvSpPr>
          <p:spPr>
            <a:xfrm>
              <a:off x="6231497" y="2352496"/>
              <a:ext cx="2916183" cy="369332"/>
            </a:xfrm>
            <a:prstGeom prst="rect">
              <a:avLst/>
            </a:prstGeom>
          </p:spPr>
          <p:txBody>
            <a:bodyPr wrap="none">
              <a:spAutoFit/>
            </a:bodyPr>
            <a:lstStyle/>
            <a:p>
              <a:r>
                <a:rPr lang="en-US" altLang="zh-CN" dirty="0">
                  <a:latin typeface="Times New Roman" pitchFamily="18" charset="0"/>
                  <a:cs typeface="Times New Roman" pitchFamily="18" charset="0"/>
                </a:rPr>
                <a:t> : (</a:t>
              </a:r>
              <a:r>
                <a:rPr lang="en-US" altLang="zh-CN" i="1" dirty="0">
                  <a:latin typeface="Times New Roman" pitchFamily="18" charset="0"/>
                  <a:cs typeface="Times New Roman" pitchFamily="18" charset="0"/>
                </a:rPr>
                <a:t>y</a:t>
              </a:r>
              <a:r>
                <a:rPr lang="en-US" altLang="zh-CN" baseline="-25000" dirty="0">
                  <a:latin typeface="Times New Roman" pitchFamily="18" charset="0"/>
                  <a:cs typeface="Times New Roman" pitchFamily="18" charset="0"/>
                </a:rPr>
                <a:t>1max</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y</a:t>
              </a:r>
              <a:r>
                <a:rPr lang="en-US" altLang="zh-CN" baseline="-25000" dirty="0">
                  <a:latin typeface="Times New Roman" pitchFamily="18" charset="0"/>
                  <a:cs typeface="Times New Roman" pitchFamily="18" charset="0"/>
                </a:rPr>
                <a:t>2max</a:t>
              </a:r>
              <a:r>
                <a:rPr lang="en-US" altLang="zh-CN" dirty="0">
                  <a:latin typeface="Times New Roman" pitchFamily="18" charset="0"/>
                  <a:cs typeface="Times New Roman" pitchFamily="18" charset="0"/>
                </a:rPr>
                <a:t>),Utopian  point</a:t>
              </a:r>
              <a:endParaRPr lang="zh-CN" altLang="en-US" dirty="0"/>
            </a:p>
          </p:txBody>
        </p:sp>
      </p:grpSp>
      <p:grpSp>
        <p:nvGrpSpPr>
          <p:cNvPr id="114" name="Group 8"/>
          <p:cNvGrpSpPr/>
          <p:nvPr/>
        </p:nvGrpSpPr>
        <p:grpSpPr>
          <a:xfrm>
            <a:off x="4446587" y="3962400"/>
            <a:ext cx="4624387" cy="1738312"/>
            <a:chOff x="4494213" y="1150938"/>
            <a:chExt cx="4624387" cy="1738312"/>
          </a:xfrm>
        </p:grpSpPr>
        <p:sp>
          <p:nvSpPr>
            <p:cNvPr id="115" name="矩形 114"/>
            <p:cNvSpPr>
              <a:spLocks noChangeAspect="1"/>
            </p:cNvSpPr>
            <p:nvPr/>
          </p:nvSpPr>
          <p:spPr bwMode="auto">
            <a:xfrm rot="4650180">
              <a:off x="4635501" y="1760538"/>
              <a:ext cx="703262" cy="703263"/>
            </a:xfrm>
            <a:prstGeom prst="rect">
              <a:avLst/>
            </a:prstGeom>
            <a:noFill/>
            <a:ln w="25400" algn="ctr">
              <a:solidFill>
                <a:srgbClr val="FF0000"/>
              </a:solidFill>
              <a:prstDash val="dash"/>
              <a:miter lim="800000"/>
              <a:headEnd/>
              <a:tailEnd/>
            </a:ln>
          </p:spPr>
          <p:txBody>
            <a:bodyPr anchor="ctr"/>
            <a:lstStyle/>
            <a:p>
              <a:pPr algn="ctr" fontAlgn="auto">
                <a:spcBef>
                  <a:spcPts val="0"/>
                </a:spcBef>
                <a:spcAft>
                  <a:spcPts val="0"/>
                </a:spcAft>
                <a:defRPr/>
              </a:pPr>
              <a:endParaRPr lang="zh-CN" altLang="en-US">
                <a:solidFill>
                  <a:schemeClr val="lt1"/>
                </a:solidFill>
                <a:latin typeface="+mn-lt"/>
                <a:ea typeface="+mn-ea"/>
              </a:endParaRPr>
            </a:p>
          </p:txBody>
        </p:sp>
        <p:sp>
          <p:nvSpPr>
            <p:cNvPr id="116" name="Line 7"/>
            <p:cNvSpPr>
              <a:spLocks noChangeShapeType="1"/>
            </p:cNvSpPr>
            <p:nvPr/>
          </p:nvSpPr>
          <p:spPr bwMode="auto">
            <a:xfrm flipV="1">
              <a:off x="4494213" y="1960563"/>
              <a:ext cx="1114425" cy="282576"/>
            </a:xfrm>
            <a:prstGeom prst="line">
              <a:avLst/>
            </a:prstGeom>
            <a:noFill/>
            <a:ln w="9525">
              <a:solidFill>
                <a:srgbClr val="000000"/>
              </a:solidFill>
              <a:prstDash val="dash"/>
              <a:round/>
              <a:headEnd/>
              <a:tailEnd type="triangle" w="med" len="med"/>
            </a:ln>
          </p:spPr>
          <p:txBody>
            <a:bodyPr wrap="square" anchor="ctr" anchorCtr="1">
              <a:spAutoFit/>
            </a:bodyPr>
            <a:lstStyle/>
            <a:p>
              <a:endParaRPr lang="zh-CN" altLang="en-US"/>
            </a:p>
          </p:txBody>
        </p:sp>
        <p:sp>
          <p:nvSpPr>
            <p:cNvPr id="117" name="Line 8"/>
            <p:cNvSpPr>
              <a:spLocks noChangeShapeType="1"/>
            </p:cNvSpPr>
            <p:nvPr/>
          </p:nvSpPr>
          <p:spPr bwMode="auto">
            <a:xfrm flipH="1" flipV="1">
              <a:off x="4810126" y="1452563"/>
              <a:ext cx="338138" cy="1436687"/>
            </a:xfrm>
            <a:prstGeom prst="line">
              <a:avLst/>
            </a:prstGeom>
            <a:noFill/>
            <a:ln w="9525">
              <a:solidFill>
                <a:srgbClr val="000000"/>
              </a:solidFill>
              <a:prstDash val="dash"/>
              <a:round/>
              <a:headEnd/>
              <a:tailEnd type="triangle" w="med" len="med"/>
            </a:ln>
          </p:spPr>
          <p:txBody>
            <a:bodyPr anchor="ctr" anchorCtr="1">
              <a:spAutoFit/>
            </a:bodyPr>
            <a:lstStyle/>
            <a:p>
              <a:endParaRPr lang="zh-CN" altLang="en-US"/>
            </a:p>
          </p:txBody>
        </p:sp>
        <p:sp>
          <p:nvSpPr>
            <p:cNvPr id="118" name="Text Box 6" descr="Outlined diamond"/>
            <p:cNvSpPr txBox="1">
              <a:spLocks noChangeArrowheads="1"/>
            </p:cNvSpPr>
            <p:nvPr/>
          </p:nvSpPr>
          <p:spPr bwMode="auto">
            <a:xfrm>
              <a:off x="5530851" y="1627188"/>
              <a:ext cx="379413" cy="396875"/>
            </a:xfrm>
            <a:prstGeom prst="rect">
              <a:avLst/>
            </a:prstGeom>
            <a:noFill/>
            <a:ln w="9525">
              <a:noFill/>
              <a:miter lim="800000"/>
              <a:headEnd/>
              <a:tailEnd/>
            </a:ln>
          </p:spPr>
          <p:txBody>
            <a:bodyPr wrap="none" anchorCtr="1">
              <a:spAutoFit/>
            </a:bodyPr>
            <a:lstStyle/>
            <a:p>
              <a:pPr algn="ctr" eaLnBrk="0" hangingPunct="0"/>
              <a:r>
                <a:rPr lang="en-US" altLang="zh-CN" sz="2000" i="1">
                  <a:latin typeface="Times New Roman" pitchFamily="18" charset="0"/>
                  <a:cs typeface="Arial" charset="0"/>
                </a:rPr>
                <a:t>x</a:t>
              </a:r>
              <a:r>
                <a:rPr lang="en-US" altLang="zh-CN" sz="2000" baseline="-25000">
                  <a:latin typeface="Times New Roman" pitchFamily="18" charset="0"/>
                  <a:cs typeface="Arial" charset="0"/>
                </a:rPr>
                <a:t>1</a:t>
              </a:r>
              <a:endParaRPr lang="en-US" altLang="zh-CN" sz="2000" baseline="-25000">
                <a:cs typeface="Arial" charset="0"/>
              </a:endParaRPr>
            </a:p>
          </p:txBody>
        </p:sp>
        <p:sp>
          <p:nvSpPr>
            <p:cNvPr id="119" name="Text Box 6" descr="Outlined diamond"/>
            <p:cNvSpPr txBox="1">
              <a:spLocks noChangeArrowheads="1"/>
            </p:cNvSpPr>
            <p:nvPr/>
          </p:nvSpPr>
          <p:spPr bwMode="auto">
            <a:xfrm>
              <a:off x="4511676" y="1150938"/>
              <a:ext cx="379413" cy="396875"/>
            </a:xfrm>
            <a:prstGeom prst="rect">
              <a:avLst/>
            </a:prstGeom>
            <a:noFill/>
            <a:ln w="9525">
              <a:noFill/>
              <a:miter lim="800000"/>
              <a:headEnd/>
              <a:tailEnd/>
            </a:ln>
          </p:spPr>
          <p:txBody>
            <a:bodyPr wrap="none" anchorCtr="1">
              <a:spAutoFit/>
            </a:bodyPr>
            <a:lstStyle/>
            <a:p>
              <a:pPr algn="ctr" eaLnBrk="0" hangingPunct="0"/>
              <a:r>
                <a:rPr lang="en-US" altLang="zh-CN" sz="2000" i="1">
                  <a:latin typeface="Times New Roman" pitchFamily="18" charset="0"/>
                  <a:cs typeface="Arial" charset="0"/>
                </a:rPr>
                <a:t>x</a:t>
              </a:r>
              <a:r>
                <a:rPr lang="en-US" altLang="zh-CN" sz="2000" baseline="-25000">
                  <a:latin typeface="Times New Roman" pitchFamily="18" charset="0"/>
                  <a:cs typeface="Arial" charset="0"/>
                </a:rPr>
                <a:t>2</a:t>
              </a:r>
              <a:endParaRPr lang="en-US" altLang="zh-CN" sz="2000" baseline="-25000">
                <a:cs typeface="Arial" charset="0"/>
              </a:endParaRPr>
            </a:p>
          </p:txBody>
        </p:sp>
        <p:sp>
          <p:nvSpPr>
            <p:cNvPr id="120" name="TextBox 59"/>
            <p:cNvSpPr txBox="1">
              <a:spLocks noChangeArrowheads="1"/>
            </p:cNvSpPr>
            <p:nvPr/>
          </p:nvSpPr>
          <p:spPr bwMode="auto">
            <a:xfrm>
              <a:off x="5967413" y="1198563"/>
              <a:ext cx="3151187" cy="369332"/>
            </a:xfrm>
            <a:prstGeom prst="rect">
              <a:avLst/>
            </a:prstGeom>
            <a:noFill/>
            <a:ln w="9525">
              <a:noFill/>
              <a:miter lim="800000"/>
              <a:headEnd/>
              <a:tailEnd/>
            </a:ln>
          </p:spPr>
          <p:txBody>
            <a:bodyPr>
              <a:spAutoFit/>
            </a:bodyPr>
            <a:lstStyle/>
            <a:p>
              <a:r>
                <a:rPr lang="en-US" altLang="zh-CN" dirty="0">
                  <a:latin typeface="Calibri" pitchFamily="34" charset="0"/>
                </a:rPr>
                <a:t>     : </a:t>
              </a:r>
              <a:r>
                <a:rPr lang="en-US" altLang="zh-CN" dirty="0">
                  <a:latin typeface="Times New Roman" pitchFamily="18" charset="0"/>
                  <a:cs typeface="Times New Roman" pitchFamily="18" charset="0"/>
                </a:rPr>
                <a:t>original box </a:t>
              </a:r>
            </a:p>
          </p:txBody>
        </p:sp>
        <p:sp>
          <p:nvSpPr>
            <p:cNvPr id="121" name="Rectangle 23"/>
            <p:cNvSpPr>
              <a:spLocks noChangeArrowheads="1"/>
            </p:cNvSpPr>
            <p:nvPr/>
          </p:nvSpPr>
          <p:spPr bwMode="auto">
            <a:xfrm>
              <a:off x="6023579" y="1333501"/>
              <a:ext cx="169975" cy="179388"/>
            </a:xfrm>
            <a:prstGeom prst="rect">
              <a:avLst/>
            </a:prstGeom>
            <a:noFill/>
            <a:ln w="25400" algn="ctr">
              <a:solidFill>
                <a:srgbClr val="FF0000"/>
              </a:solidFill>
              <a:prstDash val="dash"/>
              <a:miter lim="800000"/>
              <a:headEnd/>
              <a:tailEnd/>
            </a:ln>
            <a:effectLst/>
          </p:spPr>
          <p:txBody>
            <a:bodyPr anchor="ctr"/>
            <a:lstStyle/>
            <a:p>
              <a:pPr algn="ctr" fontAlgn="auto">
                <a:spcBef>
                  <a:spcPts val="0"/>
                </a:spcBef>
                <a:spcAft>
                  <a:spcPts val="0"/>
                </a:spcAft>
                <a:defRPr/>
              </a:pPr>
              <a:endParaRPr lang="zh-CN" altLang="en-US">
                <a:solidFill>
                  <a:schemeClr val="lt1"/>
                </a:solidFill>
                <a:latin typeface="+mn-lt"/>
                <a:ea typeface="+mn-ea"/>
              </a:endParaRPr>
            </a:p>
          </p:txBody>
        </p:sp>
        <p:sp>
          <p:nvSpPr>
            <p:cNvPr id="122" name="Text Box 6" descr="Outlined diamond"/>
            <p:cNvSpPr txBox="1">
              <a:spLocks noChangeArrowheads="1"/>
            </p:cNvSpPr>
            <p:nvPr/>
          </p:nvSpPr>
          <p:spPr bwMode="auto">
            <a:xfrm>
              <a:off x="4738051" y="2081153"/>
              <a:ext cx="312906" cy="400110"/>
            </a:xfrm>
            <a:prstGeom prst="rect">
              <a:avLst/>
            </a:prstGeom>
            <a:noFill/>
            <a:ln w="9525">
              <a:noFill/>
              <a:miter lim="800000"/>
              <a:headEnd/>
              <a:tailEnd/>
            </a:ln>
          </p:spPr>
          <p:txBody>
            <a:bodyPr wrap="none" anchorCtr="1">
              <a:spAutoFit/>
            </a:bodyPr>
            <a:lstStyle/>
            <a:p>
              <a:pPr algn="ctr" eaLnBrk="0" hangingPunct="0"/>
              <a:r>
                <a:rPr lang="en-US" altLang="zh-CN" sz="2000" dirty="0" smtClean="0">
                  <a:latin typeface="Times New Roman" pitchFamily="18" charset="0"/>
                  <a:cs typeface="Arial" charset="0"/>
                </a:rPr>
                <a:t>0</a:t>
              </a:r>
              <a:endParaRPr lang="en-US" altLang="zh-CN" sz="2000" baseline="-25000" dirty="0">
                <a:cs typeface="Arial" charset="0"/>
              </a:endParaRPr>
            </a:p>
          </p:txBody>
        </p:sp>
      </p:grpSp>
    </p:spTree>
    <p:custDataLst>
      <p:tags r:id="rId2"/>
    </p:custDataLst>
    <p:extLst>
      <p:ext uri="{BB962C8B-B14F-4D97-AF65-F5344CB8AC3E}">
        <p14:creationId xmlns:p14="http://schemas.microsoft.com/office/powerpoint/2010/main" val="1626730708"/>
      </p:ext>
    </p:extLst>
  </p:cSld>
  <p:clrMapOvr>
    <a:masterClrMapping/>
  </p:clrMapOvr>
  <mc:AlternateContent xmlns:mc="http://schemas.openxmlformats.org/markup-compatibility/2006">
    <mc:Choice xmlns:p14="http://schemas.microsoft.com/office/powerpoint/2010/main" Requires="p14">
      <p:transition spd="slow" p14:dur="2000" advTm="93474"/>
    </mc:Choice>
    <mc:Fallback>
      <p:transition spd="slow" advTm="934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
                                        </p:tgtEl>
                                        <p:attrNameLst>
                                          <p:attrName>style.visibility</p:attrName>
                                        </p:attrNameLst>
                                      </p:cBhvr>
                                      <p:to>
                                        <p:strVal val="visible"/>
                                      </p:to>
                                    </p:set>
                                    <p:anim calcmode="lin" valueType="num">
                                      <p:cBhvr additive="base">
                                        <p:cTn id="13" dur="500" fill="hold"/>
                                        <p:tgtEl>
                                          <p:spTgt spid="56"/>
                                        </p:tgtEl>
                                        <p:attrNameLst>
                                          <p:attrName>ppt_x</p:attrName>
                                        </p:attrNameLst>
                                      </p:cBhvr>
                                      <p:tavLst>
                                        <p:tav tm="0">
                                          <p:val>
                                            <p:strVal val="#ppt_x"/>
                                          </p:val>
                                        </p:tav>
                                        <p:tav tm="100000">
                                          <p:val>
                                            <p:strVal val="#ppt_x"/>
                                          </p:val>
                                        </p:tav>
                                      </p:tavLst>
                                    </p:anim>
                                    <p:anim calcmode="lin" valueType="num">
                                      <p:cBhvr additive="base">
                                        <p:cTn id="14"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fade">
                                      <p:cBhvr>
                                        <p:cTn id="28" dur="500"/>
                                        <p:tgtEl>
                                          <p:spTgt spid="5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fade">
                                      <p:cBhvr>
                                        <p:cTn id="33" dur="500"/>
                                        <p:tgtEl>
                                          <p:spTgt spid="6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fade">
                                      <p:cBhvr>
                                        <p:cTn id="36" dur="500"/>
                                        <p:tgtEl>
                                          <p:spTgt spid="6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500"/>
                                        <p:tgtEl>
                                          <p:spTgt spid="5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fade">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5"/>
                                        </p:tgtEl>
                                        <p:attrNameLst>
                                          <p:attrName>style.visibility</p:attrName>
                                        </p:attrNameLst>
                                      </p:cBhvr>
                                      <p:to>
                                        <p:strVal val="visible"/>
                                      </p:to>
                                    </p:set>
                                    <p:anim calcmode="lin" valueType="num">
                                      <p:cBhvr additive="base">
                                        <p:cTn id="47" dur="500" fill="hold"/>
                                        <p:tgtEl>
                                          <p:spTgt spid="65"/>
                                        </p:tgtEl>
                                        <p:attrNameLst>
                                          <p:attrName>ppt_x</p:attrName>
                                        </p:attrNameLst>
                                      </p:cBhvr>
                                      <p:tavLst>
                                        <p:tav tm="0">
                                          <p:val>
                                            <p:strVal val="#ppt_x"/>
                                          </p:val>
                                        </p:tav>
                                        <p:tav tm="100000">
                                          <p:val>
                                            <p:strVal val="#ppt_x"/>
                                          </p:val>
                                        </p:tav>
                                      </p:tavLst>
                                    </p:anim>
                                    <p:anim calcmode="lin" valueType="num">
                                      <p:cBhvr additive="base">
                                        <p:cTn id="48" dur="500" fill="hold"/>
                                        <p:tgtEl>
                                          <p:spTgt spid="6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5"/>
                                        </p:tgtEl>
                                        <p:attrNameLst>
                                          <p:attrName>style.visibility</p:attrName>
                                        </p:attrNameLst>
                                      </p:cBhvr>
                                      <p:to>
                                        <p:strVal val="visible"/>
                                      </p:to>
                                    </p:set>
                                    <p:anim calcmode="lin" valueType="num">
                                      <p:cBhvr additive="base">
                                        <p:cTn id="51" dur="500" fill="hold"/>
                                        <p:tgtEl>
                                          <p:spTgt spid="55"/>
                                        </p:tgtEl>
                                        <p:attrNameLst>
                                          <p:attrName>ppt_x</p:attrName>
                                        </p:attrNameLst>
                                      </p:cBhvr>
                                      <p:tavLst>
                                        <p:tav tm="0">
                                          <p:val>
                                            <p:strVal val="#ppt_x"/>
                                          </p:val>
                                        </p:tav>
                                        <p:tav tm="100000">
                                          <p:val>
                                            <p:strVal val="#ppt_x"/>
                                          </p:val>
                                        </p:tav>
                                      </p:tavLst>
                                    </p:anim>
                                    <p:anim calcmode="lin" valueType="num">
                                      <p:cBhvr additive="base">
                                        <p:cTn id="5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fade">
                                      <p:cBhvr>
                                        <p:cTn id="57" dur="500"/>
                                        <p:tgtEl>
                                          <p:spTgt spid="6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fade">
                                      <p:cBhvr>
                                        <p:cTn id="60" dur="500"/>
                                        <p:tgtEl>
                                          <p:spTgt spid="6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fade">
                                      <p:cBhvr>
                                        <p:cTn id="63" dur="500"/>
                                        <p:tgtEl>
                                          <p:spTgt spid="6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70"/>
                                        </p:tgtEl>
                                        <p:attrNameLst>
                                          <p:attrName>style.visibility</p:attrName>
                                        </p:attrNameLst>
                                      </p:cBhvr>
                                      <p:to>
                                        <p:strVal val="visible"/>
                                      </p:to>
                                    </p:set>
                                    <p:animEffect transition="in" filter="fade">
                                      <p:cBhvr>
                                        <p:cTn id="68" dur="500"/>
                                        <p:tgtEl>
                                          <p:spTgt spid="7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fade">
                                      <p:cBhvr>
                                        <p:cTn id="71" dur="500"/>
                                        <p:tgtEl>
                                          <p:spTgt spid="7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fade">
                                      <p:cBhvr>
                                        <p:cTn id="74" dur="500"/>
                                        <p:tgtEl>
                                          <p:spTgt spid="7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71"/>
                                        </p:tgtEl>
                                        <p:attrNameLst>
                                          <p:attrName>style.visibility</p:attrName>
                                        </p:attrNameLst>
                                      </p:cBhvr>
                                      <p:to>
                                        <p:strVal val="visible"/>
                                      </p:to>
                                    </p:set>
                                    <p:animEffect transition="in" filter="fade">
                                      <p:cBhvr>
                                        <p:cTn id="77" dur="500"/>
                                        <p:tgtEl>
                                          <p:spTgt spid="7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9"/>
                                        </p:tgtEl>
                                        <p:attrNameLst>
                                          <p:attrName>style.visibility</p:attrName>
                                        </p:attrNameLst>
                                      </p:cBhvr>
                                      <p:to>
                                        <p:strVal val="visible"/>
                                      </p:to>
                                    </p:set>
                                    <p:animEffect transition="in" filter="fade">
                                      <p:cBhvr>
                                        <p:cTn id="80" dur="500"/>
                                        <p:tgtEl>
                                          <p:spTgt spid="7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fade">
                                      <p:cBhvr>
                                        <p:cTn id="83" dur="500"/>
                                        <p:tgtEl>
                                          <p:spTgt spid="7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75"/>
                                        </p:tgtEl>
                                        <p:attrNameLst>
                                          <p:attrName>style.visibility</p:attrName>
                                        </p:attrNameLst>
                                      </p:cBhvr>
                                      <p:to>
                                        <p:strVal val="visible"/>
                                      </p:to>
                                    </p:set>
                                    <p:animEffect transition="in" filter="fade">
                                      <p:cBhvr>
                                        <p:cTn id="86" dur="500"/>
                                        <p:tgtEl>
                                          <p:spTgt spid="7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80"/>
                                        </p:tgtEl>
                                        <p:attrNameLst>
                                          <p:attrName>style.visibility</p:attrName>
                                        </p:attrNameLst>
                                      </p:cBhvr>
                                      <p:to>
                                        <p:strVal val="visible"/>
                                      </p:to>
                                    </p:set>
                                    <p:animEffect transition="in" filter="fade">
                                      <p:cBhvr>
                                        <p:cTn id="89" dur="500"/>
                                        <p:tgtEl>
                                          <p:spTgt spid="80"/>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76"/>
                                        </p:tgtEl>
                                        <p:attrNameLst>
                                          <p:attrName>style.visibility</p:attrName>
                                        </p:attrNameLst>
                                      </p:cBhvr>
                                      <p:to>
                                        <p:strVal val="visible"/>
                                      </p:to>
                                    </p:set>
                                    <p:animEffect transition="in" filter="fade">
                                      <p:cBhvr>
                                        <p:cTn id="92" dur="500"/>
                                        <p:tgtEl>
                                          <p:spTgt spid="76"/>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2"/>
                                        </p:tgtEl>
                                        <p:attrNameLst>
                                          <p:attrName>style.visibility</p:attrName>
                                        </p:attrNameLst>
                                      </p:cBhvr>
                                      <p:to>
                                        <p:strVal val="visible"/>
                                      </p:to>
                                    </p:set>
                                    <p:animEffect transition="in" filter="fade">
                                      <p:cBhvr>
                                        <p:cTn id="95" dur="500"/>
                                        <p:tgtEl>
                                          <p:spTgt spid="7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81"/>
                                        </p:tgtEl>
                                        <p:attrNameLst>
                                          <p:attrName>style.visibility</p:attrName>
                                        </p:attrNameLst>
                                      </p:cBhvr>
                                      <p:to>
                                        <p:strVal val="visible"/>
                                      </p:to>
                                    </p:set>
                                    <p:animEffect transition="in" filter="fade">
                                      <p:cBhvr>
                                        <p:cTn id="98" dur="500"/>
                                        <p:tgtEl>
                                          <p:spTgt spid="8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fade">
                                      <p:cBhvr>
                                        <p:cTn id="101" dur="500"/>
                                        <p:tgtEl>
                                          <p:spTgt spid="77"/>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64"/>
                                        </p:tgtEl>
                                        <p:attrNameLst>
                                          <p:attrName>style.visibility</p:attrName>
                                        </p:attrNameLst>
                                      </p:cBhvr>
                                      <p:to>
                                        <p:strVal val="visible"/>
                                      </p:to>
                                    </p:set>
                                    <p:animEffect transition="in" filter="fade">
                                      <p:cBhvr>
                                        <p:cTn id="104" dur="500"/>
                                        <p:tgtEl>
                                          <p:spTgt spid="64"/>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14"/>
                                        </p:tgtEl>
                                        <p:attrNameLst>
                                          <p:attrName>style.visibility</p:attrName>
                                        </p:attrNameLst>
                                      </p:cBhvr>
                                      <p:to>
                                        <p:strVal val="visible"/>
                                      </p:to>
                                    </p:set>
                                    <p:anim calcmode="lin" valueType="num">
                                      <p:cBhvr additive="base">
                                        <p:cTn id="109" dur="500" fill="hold"/>
                                        <p:tgtEl>
                                          <p:spTgt spid="114"/>
                                        </p:tgtEl>
                                        <p:attrNameLst>
                                          <p:attrName>ppt_x</p:attrName>
                                        </p:attrNameLst>
                                      </p:cBhvr>
                                      <p:tavLst>
                                        <p:tav tm="0">
                                          <p:val>
                                            <p:strVal val="#ppt_x"/>
                                          </p:val>
                                        </p:tav>
                                        <p:tav tm="100000">
                                          <p:val>
                                            <p:strVal val="#ppt_x"/>
                                          </p:val>
                                        </p:tav>
                                      </p:tavLst>
                                    </p:anim>
                                    <p:anim calcmode="lin" valueType="num">
                                      <p:cBhvr additive="base">
                                        <p:cTn id="110"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104"/>
                                        </p:tgtEl>
                                        <p:attrNameLst>
                                          <p:attrName>style.visibility</p:attrName>
                                        </p:attrNameLst>
                                      </p:cBhvr>
                                      <p:to>
                                        <p:strVal val="visible"/>
                                      </p:to>
                                    </p:set>
                                    <p:animEffect transition="in" filter="fade">
                                      <p:cBhvr>
                                        <p:cTn id="119" dur="500"/>
                                        <p:tgtEl>
                                          <p:spTgt spid="104"/>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110"/>
                                        </p:tgtEl>
                                        <p:attrNameLst>
                                          <p:attrName>style.visibility</p:attrName>
                                        </p:attrNameLst>
                                      </p:cBhvr>
                                      <p:to>
                                        <p:strVal val="visible"/>
                                      </p:to>
                                    </p:set>
                                    <p:animEffect transition="in" filter="fade">
                                      <p:cBhvr>
                                        <p:cTn id="124" dur="500"/>
                                        <p:tgtEl>
                                          <p:spTgt spid="110"/>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50"/>
                                        </p:tgtEl>
                                        <p:attrNameLst>
                                          <p:attrName>style.visibility</p:attrName>
                                        </p:attrNameLst>
                                      </p:cBhvr>
                                      <p:to>
                                        <p:strVal val="visible"/>
                                      </p:to>
                                    </p:set>
                                    <p:animEffect transition="in" filter="fade">
                                      <p:cBhvr>
                                        <p:cTn id="129" dur="500"/>
                                        <p:tgtEl>
                                          <p:spTgt spid="50"/>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03"/>
                                        </p:tgtEl>
                                        <p:attrNameLst>
                                          <p:attrName>style.visibility</p:attrName>
                                        </p:attrNameLst>
                                      </p:cBhvr>
                                      <p:to>
                                        <p:strVal val="visible"/>
                                      </p:to>
                                    </p:set>
                                    <p:animEffect transition="in" filter="fade">
                                      <p:cBhvr>
                                        <p:cTn id="132" dur="500"/>
                                        <p:tgtEl>
                                          <p:spTgt spid="103"/>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02"/>
                                        </p:tgtEl>
                                        <p:attrNameLst>
                                          <p:attrName>style.visibility</p:attrName>
                                        </p:attrNameLst>
                                      </p:cBhvr>
                                      <p:to>
                                        <p:strVal val="visible"/>
                                      </p:to>
                                    </p:set>
                                    <p:animEffect transition="in" filter="fade">
                                      <p:cBhvr>
                                        <p:cTn id="135"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50" grpId="0" animBg="1"/>
      <p:bldP spid="102" grpId="0" animBg="1"/>
      <p:bldP spid="10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Formulation of </a:t>
            </a:r>
            <a:r>
              <a:rPr lang="en-US" altLang="zh-CN" dirty="0" smtClean="0"/>
              <a:t>A-SQP-RO</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29</a:t>
            </a:fld>
            <a:r>
              <a:rPr lang="en-US" altLang="zh-CN" dirty="0" smtClean="0"/>
              <a:t>/54</a:t>
            </a:r>
            <a:endParaRPr lang="en-US" altLang="zh-CN" dirty="0"/>
          </a:p>
        </p:txBody>
      </p:sp>
      <p:graphicFrame>
        <p:nvGraphicFramePr>
          <p:cNvPr id="5" name="Object 2"/>
          <p:cNvGraphicFramePr>
            <a:graphicFrameLocks noChangeAspect="1"/>
          </p:cNvGraphicFramePr>
          <p:nvPr>
            <p:extLst>
              <p:ext uri="{D42A27DB-BD31-4B8C-83A1-F6EECF244321}">
                <p14:modId xmlns:p14="http://schemas.microsoft.com/office/powerpoint/2010/main" val="3913371234"/>
              </p:ext>
            </p:extLst>
          </p:nvPr>
        </p:nvGraphicFramePr>
        <p:xfrm>
          <a:off x="409575" y="1128713"/>
          <a:ext cx="4306888" cy="5287962"/>
        </p:xfrm>
        <a:graphic>
          <a:graphicData uri="http://schemas.openxmlformats.org/presentationml/2006/ole">
            <mc:AlternateContent xmlns:mc="http://schemas.openxmlformats.org/markup-compatibility/2006">
              <mc:Choice xmlns:v="urn:schemas-microsoft-com:vml" Requires="v">
                <p:oleObj spid="_x0000_s14084" name="Equation" r:id="rId5" imgW="3682800" imgH="4495680" progId="Equation.3">
                  <p:embed/>
                </p:oleObj>
              </mc:Choice>
              <mc:Fallback>
                <p:oleObj name="Equation" r:id="rId5" imgW="3682800" imgH="4495680" progId="Equation.3">
                  <p:embed/>
                  <p:pic>
                    <p:nvPicPr>
                      <p:cNvPr id="0" name=""/>
                      <p:cNvPicPr>
                        <a:picLocks noChangeAspect="1" noChangeArrowheads="1"/>
                      </p:cNvPicPr>
                      <p:nvPr/>
                    </p:nvPicPr>
                    <p:blipFill>
                      <a:blip r:embed="rId6"/>
                      <a:srcRect/>
                      <a:stretch>
                        <a:fillRect/>
                      </a:stretch>
                    </p:blipFill>
                    <p:spPr bwMode="auto">
                      <a:xfrm>
                        <a:off x="409575" y="1128713"/>
                        <a:ext cx="4306888" cy="5287962"/>
                      </a:xfrm>
                      <a:prstGeom prst="rect">
                        <a:avLst/>
                      </a:prstGeom>
                      <a:noFill/>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0"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1"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2"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3"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7"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 name="Rectangle 3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1" name="Object 119"/>
          <p:cNvGraphicFramePr>
            <a:graphicFrameLocks noChangeAspect="1"/>
          </p:cNvGraphicFramePr>
          <p:nvPr>
            <p:extLst>
              <p:ext uri="{D42A27DB-BD31-4B8C-83A1-F6EECF244321}">
                <p14:modId xmlns:p14="http://schemas.microsoft.com/office/powerpoint/2010/main" val="3856169740"/>
              </p:ext>
            </p:extLst>
          </p:nvPr>
        </p:nvGraphicFramePr>
        <p:xfrm>
          <a:off x="5770563" y="1273362"/>
          <a:ext cx="3006725" cy="3141663"/>
        </p:xfrm>
        <a:graphic>
          <a:graphicData uri="http://schemas.openxmlformats.org/presentationml/2006/ole">
            <mc:AlternateContent xmlns:mc="http://schemas.openxmlformats.org/markup-compatibility/2006">
              <mc:Choice xmlns:v="urn:schemas-microsoft-com:vml" Requires="v">
                <p:oleObj spid="_x0000_s14085" name="公式" r:id="rId7" imgW="2361960" imgH="2514600" progId="Equation.3">
                  <p:embed/>
                </p:oleObj>
              </mc:Choice>
              <mc:Fallback>
                <p:oleObj name="公式" r:id="rId7" imgW="2361960" imgH="2514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0563" y="1273362"/>
                        <a:ext cx="3006725" cy="3141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圆角矩形 15"/>
          <p:cNvSpPr/>
          <p:nvPr/>
        </p:nvSpPr>
        <p:spPr>
          <a:xfrm>
            <a:off x="6288088" y="1546599"/>
            <a:ext cx="2011680" cy="6586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圆角矩形 15"/>
          <p:cNvSpPr/>
          <p:nvPr/>
        </p:nvSpPr>
        <p:spPr>
          <a:xfrm>
            <a:off x="6288088" y="2233613"/>
            <a:ext cx="2016125" cy="276412"/>
          </a:xfrm>
          <a:prstGeom prst="round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圆角矩形 42"/>
          <p:cNvSpPr/>
          <p:nvPr/>
        </p:nvSpPr>
        <p:spPr>
          <a:xfrm>
            <a:off x="922945" y="3047999"/>
            <a:ext cx="3801455" cy="467095"/>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圆角矩形 42"/>
          <p:cNvSpPr/>
          <p:nvPr/>
        </p:nvSpPr>
        <p:spPr>
          <a:xfrm>
            <a:off x="922944" y="3933763"/>
            <a:ext cx="3191856" cy="1628837"/>
          </a:xfrm>
          <a:prstGeom prst="roundRect">
            <a:avLst/>
          </a:prstGeom>
          <a:noFill/>
          <a:ln w="28575">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圆角矩形 15"/>
          <p:cNvSpPr/>
          <p:nvPr/>
        </p:nvSpPr>
        <p:spPr>
          <a:xfrm>
            <a:off x="6280150" y="1214625"/>
            <a:ext cx="2016125" cy="331975"/>
          </a:xfrm>
          <a:prstGeom prst="roundRect">
            <a:avLst/>
          </a:prstGeom>
          <a:noFill/>
          <a:ln w="285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圆角矩形 42"/>
          <p:cNvSpPr/>
          <p:nvPr/>
        </p:nvSpPr>
        <p:spPr>
          <a:xfrm>
            <a:off x="838200" y="1143000"/>
            <a:ext cx="1836738" cy="457200"/>
          </a:xfrm>
          <a:prstGeom prst="roundRect">
            <a:avLst/>
          </a:prstGeom>
          <a:noFill/>
          <a:ln w="28575">
            <a:solidFill>
              <a:srgbClr val="00B05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圆角矩形 28"/>
          <p:cNvSpPr/>
          <p:nvPr/>
        </p:nvSpPr>
        <p:spPr>
          <a:xfrm>
            <a:off x="5638800" y="1036638"/>
            <a:ext cx="3168650" cy="3459162"/>
          </a:xfrm>
          <a:prstGeom prst="roundRect">
            <a:avLst>
              <a:gd name="adj" fmla="val 9921"/>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Rectangle 2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圆角矩形 28"/>
          <p:cNvSpPr/>
          <p:nvPr/>
        </p:nvSpPr>
        <p:spPr>
          <a:xfrm>
            <a:off x="228600" y="1143000"/>
            <a:ext cx="4648200" cy="5257801"/>
          </a:xfrm>
          <a:prstGeom prst="roundRect">
            <a:avLst>
              <a:gd name="adj" fmla="val 5630"/>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5" name="直接箭头连接符 34"/>
          <p:cNvCxnSpPr>
            <a:stCxn id="27" idx="1"/>
            <a:endCxn id="28" idx="3"/>
          </p:cNvCxnSpPr>
          <p:nvPr/>
        </p:nvCxnSpPr>
        <p:spPr bwMode="auto">
          <a:xfrm flipH="1" flipV="1">
            <a:off x="2674938" y="1371600"/>
            <a:ext cx="3605212" cy="9013"/>
          </a:xfrm>
          <a:prstGeom prst="straightConnector1">
            <a:avLst/>
          </a:prstGeom>
          <a:solidFill>
            <a:srgbClr val="DDDDDD"/>
          </a:solidFill>
          <a:ln w="38100" cap="flat" cmpd="sng" algn="ctr">
            <a:gradFill>
              <a:gsLst>
                <a:gs pos="0">
                  <a:srgbClr val="FF0000"/>
                </a:gs>
                <a:gs pos="21001">
                  <a:srgbClr val="FF0000"/>
                </a:gs>
                <a:gs pos="46000">
                  <a:srgbClr val="FF0000"/>
                </a:gs>
                <a:gs pos="35001">
                  <a:srgbClr val="FF0000"/>
                </a:gs>
                <a:gs pos="50000">
                  <a:srgbClr val="00B050"/>
                </a:gs>
                <a:gs pos="73000">
                  <a:srgbClr val="00B050"/>
                </a:gs>
                <a:gs pos="88000">
                  <a:srgbClr val="00B050"/>
                </a:gs>
                <a:gs pos="100000">
                  <a:srgbClr val="00B050"/>
                </a:gs>
              </a:gsLst>
              <a:lin ang="0" scaled="0"/>
            </a:gradFill>
            <a:prstDash val="solid"/>
            <a:round/>
            <a:headEnd type="none" w="med" len="med"/>
            <a:tailEnd type="arrow"/>
          </a:ln>
          <a:effectLst/>
        </p:spPr>
      </p:cxnSp>
      <p:cxnSp>
        <p:nvCxnSpPr>
          <p:cNvPr id="38" name="肘形连接符 37"/>
          <p:cNvCxnSpPr>
            <a:endCxn id="25" idx="3"/>
          </p:cNvCxnSpPr>
          <p:nvPr/>
        </p:nvCxnSpPr>
        <p:spPr bwMode="auto">
          <a:xfrm rot="10800000" flipV="1">
            <a:off x="4724400" y="1906967"/>
            <a:ext cx="1555750" cy="1374580"/>
          </a:xfrm>
          <a:prstGeom prst="bentConnector3">
            <a:avLst>
              <a:gd name="adj1" fmla="val 74748"/>
            </a:avLst>
          </a:prstGeom>
          <a:solidFill>
            <a:srgbClr val="DDDDDD"/>
          </a:solidFill>
          <a:ln w="38100" cap="flat" cmpd="sng" algn="ctr">
            <a:gradFill>
              <a:gsLst>
                <a:gs pos="0">
                  <a:srgbClr val="FF0000"/>
                </a:gs>
                <a:gs pos="21001">
                  <a:srgbClr val="FF0000"/>
                </a:gs>
                <a:gs pos="35001">
                  <a:srgbClr val="FF0000"/>
                </a:gs>
                <a:gs pos="52000">
                  <a:srgbClr val="00B050"/>
                </a:gs>
                <a:gs pos="73000">
                  <a:srgbClr val="00B050"/>
                </a:gs>
                <a:gs pos="88000">
                  <a:srgbClr val="00B050"/>
                </a:gs>
                <a:gs pos="100000">
                  <a:srgbClr val="00B050"/>
                </a:gs>
              </a:gsLst>
              <a:lin ang="5400000" scaled="0"/>
            </a:gradFill>
            <a:prstDash val="solid"/>
            <a:round/>
            <a:headEnd type="none" w="med" len="med"/>
            <a:tailEnd type="arrow"/>
          </a:ln>
          <a:effectLst/>
        </p:spPr>
      </p:cxnSp>
      <p:cxnSp>
        <p:nvCxnSpPr>
          <p:cNvPr id="50" name="肘形连接符 49"/>
          <p:cNvCxnSpPr>
            <a:stCxn id="24" idx="1"/>
            <a:endCxn id="26" idx="3"/>
          </p:cNvCxnSpPr>
          <p:nvPr/>
        </p:nvCxnSpPr>
        <p:spPr bwMode="auto">
          <a:xfrm rot="10800000" flipV="1">
            <a:off x="4114800" y="2371818"/>
            <a:ext cx="2173288" cy="2376363"/>
          </a:xfrm>
          <a:prstGeom prst="bentConnector3">
            <a:avLst>
              <a:gd name="adj1" fmla="val 42028"/>
            </a:avLst>
          </a:prstGeom>
          <a:solidFill>
            <a:srgbClr val="DDDDDD"/>
          </a:solidFill>
          <a:ln w="38100" cap="flat" cmpd="sng" algn="ctr">
            <a:gradFill>
              <a:gsLst>
                <a:gs pos="0">
                  <a:srgbClr val="FF0000"/>
                </a:gs>
                <a:gs pos="21001">
                  <a:srgbClr val="FF0000"/>
                </a:gs>
                <a:gs pos="35001">
                  <a:srgbClr val="FF0000"/>
                </a:gs>
                <a:gs pos="52000">
                  <a:srgbClr val="00B050"/>
                </a:gs>
                <a:gs pos="73000">
                  <a:srgbClr val="00B050"/>
                </a:gs>
                <a:gs pos="88000">
                  <a:srgbClr val="00B050"/>
                </a:gs>
                <a:gs pos="100000">
                  <a:srgbClr val="00B050"/>
                </a:gs>
              </a:gsLst>
              <a:lin ang="5400000" scaled="0"/>
            </a:gradFill>
            <a:prstDash val="solid"/>
            <a:round/>
            <a:headEnd type="none" w="med" len="med"/>
            <a:tailEnd type="arrow"/>
          </a:ln>
          <a:effectLst/>
        </p:spPr>
      </p:cxnSp>
      <p:sp>
        <p:nvSpPr>
          <p:cNvPr id="56" name="Content Placeholder 2"/>
          <p:cNvSpPr>
            <a:spLocks noGrp="1"/>
          </p:cNvSpPr>
          <p:nvPr>
            <p:ph idx="1"/>
          </p:nvPr>
        </p:nvSpPr>
        <p:spPr>
          <a:xfrm>
            <a:off x="5410200" y="4724400"/>
            <a:ext cx="3527691" cy="1537116"/>
          </a:xfrm>
        </p:spPr>
        <p:txBody>
          <a:bodyPr>
            <a:normAutofit fontScale="92500" lnSpcReduction="10000"/>
          </a:bodyPr>
          <a:lstStyle/>
          <a:p>
            <a:pPr>
              <a:lnSpc>
                <a:spcPct val="110000"/>
              </a:lnSpc>
              <a:buFont typeface="Wingdings" pitchFamily="2" charset="2"/>
              <a:buChar char="l"/>
            </a:pPr>
            <a:r>
              <a:rPr lang="en-US" altLang="zh-CN" sz="2400" b="1" dirty="0" smtClean="0">
                <a:solidFill>
                  <a:schemeClr val="tx1"/>
                </a:solidFill>
              </a:rPr>
              <a:t>There is </a:t>
            </a:r>
            <a:r>
              <a:rPr lang="en-US" altLang="zh-CN" sz="2400" b="1" dirty="0" smtClean="0">
                <a:solidFill>
                  <a:srgbClr val="C00000"/>
                </a:solidFill>
              </a:rPr>
              <a:t>no inner optimization problems</a:t>
            </a:r>
            <a:r>
              <a:rPr lang="en-US" altLang="zh-CN" sz="2400" b="1" dirty="0" smtClean="0">
                <a:solidFill>
                  <a:schemeClr val="tx1"/>
                </a:solidFill>
              </a:rPr>
              <a:t>, but just </a:t>
            </a:r>
            <a:r>
              <a:rPr lang="en-US" altLang="zh-CN" sz="2400" b="1" dirty="0" smtClean="0">
                <a:solidFill>
                  <a:srgbClr val="C00000"/>
                </a:solidFill>
              </a:rPr>
              <a:t>matrix calculations</a:t>
            </a:r>
            <a:endParaRPr lang="zh-CN" altLang="en-US" sz="2400" b="1" dirty="0">
              <a:solidFill>
                <a:srgbClr val="C00000"/>
              </a:solidFill>
            </a:endParaRPr>
          </a:p>
        </p:txBody>
      </p:sp>
    </p:spTree>
    <p:custDataLst>
      <p:tags r:id="rId2"/>
    </p:custDataLst>
    <p:extLst>
      <p:ext uri="{BB962C8B-B14F-4D97-AF65-F5344CB8AC3E}">
        <p14:creationId xmlns:p14="http://schemas.microsoft.com/office/powerpoint/2010/main" val="1545936745"/>
      </p:ext>
    </p:extLst>
  </p:cSld>
  <p:clrMapOvr>
    <a:masterClrMapping/>
  </p:clrMapOvr>
  <mc:AlternateContent xmlns:mc="http://schemas.openxmlformats.org/markup-compatibility/2006">
    <mc:Choice xmlns:p14="http://schemas.microsoft.com/office/powerpoint/2010/main" Requires="p14">
      <p:transition spd="slow" p14:dur="2000" advTm="48661"/>
    </mc:Choice>
    <mc:Fallback>
      <p:transition spd="slow" advTm="486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1" grpId="0" animBg="1"/>
      <p:bldP spid="5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r>
              <a:rPr lang="en-US" b="1" dirty="0"/>
              <a:t>Motivation and Objective</a:t>
            </a:r>
          </a:p>
          <a:p>
            <a:r>
              <a:rPr lang="en-US" b="1" dirty="0">
                <a:solidFill>
                  <a:schemeClr val="bg1">
                    <a:lumMod val="75000"/>
                  </a:schemeClr>
                </a:solidFill>
              </a:rPr>
              <a:t>Definition and Terminologies </a:t>
            </a:r>
          </a:p>
          <a:p>
            <a:pPr lvl="1"/>
            <a:r>
              <a:rPr lang="en-US" b="1" dirty="0">
                <a:solidFill>
                  <a:schemeClr val="bg1">
                    <a:lumMod val="75000"/>
                  </a:schemeClr>
                </a:solidFill>
              </a:rPr>
              <a:t>Robust optimization (RO)</a:t>
            </a:r>
          </a:p>
          <a:p>
            <a:pPr lvl="1"/>
            <a:r>
              <a:rPr lang="en-US" b="1" dirty="0">
                <a:solidFill>
                  <a:schemeClr val="bg1">
                    <a:lumMod val="75000"/>
                  </a:schemeClr>
                </a:solidFill>
              </a:rPr>
              <a:t>Multi-disciplinary optimization (MDO)</a:t>
            </a:r>
          </a:p>
          <a:p>
            <a:r>
              <a:rPr lang="en-US" b="1" dirty="0">
                <a:solidFill>
                  <a:schemeClr val="bg1">
                    <a:lumMod val="75000"/>
                  </a:schemeClr>
                </a:solidFill>
              </a:rPr>
              <a:t>Research Focus in Dissertation </a:t>
            </a:r>
          </a:p>
          <a:p>
            <a:r>
              <a:rPr lang="en-US" b="1" dirty="0">
                <a:solidFill>
                  <a:schemeClr val="bg1">
                    <a:lumMod val="75000"/>
                  </a:schemeClr>
                </a:solidFill>
              </a:rPr>
              <a:t>Research Thrusts</a:t>
            </a:r>
          </a:p>
          <a:p>
            <a:pPr lvl="1"/>
            <a:r>
              <a:rPr lang="en-US" b="1" dirty="0">
                <a:solidFill>
                  <a:schemeClr val="bg1">
                    <a:lumMod val="75000"/>
                  </a:schemeClr>
                </a:solidFill>
              </a:rPr>
              <a:t>Thrust 1: RO based on SQP (SQP-RO)</a:t>
            </a:r>
          </a:p>
          <a:p>
            <a:pPr lvl="1"/>
            <a:r>
              <a:rPr lang="en-US" b="1" dirty="0">
                <a:solidFill>
                  <a:schemeClr val="bg1">
                    <a:lumMod val="75000"/>
                  </a:schemeClr>
                </a:solidFill>
              </a:rPr>
              <a:t>Thrust 2: Single-looped RO approach (A-SQP-RO)</a:t>
            </a:r>
          </a:p>
          <a:p>
            <a:pPr lvl="1"/>
            <a:r>
              <a:rPr lang="en-US" b="1" dirty="0">
                <a:solidFill>
                  <a:schemeClr val="bg1">
                    <a:lumMod val="75000"/>
                  </a:schemeClr>
                </a:solidFill>
              </a:rPr>
              <a:t>Thrust 3: Sequential MDO method (S-MDO</a:t>
            </a:r>
            <a:r>
              <a:rPr lang="en-US" b="1" dirty="0" smtClean="0">
                <a:solidFill>
                  <a:schemeClr val="bg1">
                    <a:lumMod val="75000"/>
                  </a:schemeClr>
                </a:solidFill>
              </a:rPr>
              <a:t>)</a:t>
            </a:r>
            <a:endParaRPr lang="en-US" b="1" dirty="0">
              <a:solidFill>
                <a:schemeClr val="bg1">
                  <a:lumMod val="75000"/>
                </a:schemeClr>
              </a:solidFill>
            </a:endParaRPr>
          </a:p>
          <a:p>
            <a:pPr lvl="1"/>
            <a:r>
              <a:rPr lang="en-US" b="1" dirty="0">
                <a:solidFill>
                  <a:schemeClr val="bg1">
                    <a:lumMod val="75000"/>
                  </a:schemeClr>
                </a:solidFill>
              </a:rPr>
              <a:t>Thrust 4: Application on tolerance design for gas engines</a:t>
            </a:r>
          </a:p>
          <a:p>
            <a:r>
              <a:rPr lang="en-US" b="1" dirty="0">
                <a:solidFill>
                  <a:schemeClr val="bg1">
                    <a:lumMod val="75000"/>
                  </a:schemeClr>
                </a:solidFill>
              </a:rPr>
              <a:t>Concluding </a:t>
            </a:r>
            <a:r>
              <a:rPr lang="en-US" b="1" dirty="0" smtClean="0">
                <a:solidFill>
                  <a:schemeClr val="bg1">
                    <a:lumMod val="75000"/>
                  </a:schemeClr>
                </a:solidFill>
              </a:rPr>
              <a:t>Remarks</a:t>
            </a:r>
            <a:endParaRPr lang="en-US" b="1" dirty="0">
              <a:solidFill>
                <a:schemeClr val="bg1">
                  <a:lumMod val="75000"/>
                </a:schemeClr>
              </a:solidFill>
            </a:endParaRPr>
          </a:p>
        </p:txBody>
      </p:sp>
      <p:sp>
        <p:nvSpPr>
          <p:cNvPr id="3" name="标题 2"/>
          <p:cNvSpPr>
            <a:spLocks noGrp="1"/>
          </p:cNvSpPr>
          <p:nvPr>
            <p:ph type="title"/>
          </p:nvPr>
        </p:nvSpPr>
        <p:spPr/>
        <p:txBody>
          <a:bodyPr/>
          <a:lstStyle/>
          <a:p>
            <a:r>
              <a:rPr lang="en-US" dirty="0" smtClean="0"/>
              <a:t>Outline</a:t>
            </a:r>
            <a:endParaRPr lang="en-US" dirty="0"/>
          </a:p>
        </p:txBody>
      </p:sp>
      <p:sp>
        <p:nvSpPr>
          <p:cNvPr id="4" name="Slide Number Placeholder 3"/>
          <p:cNvSpPr>
            <a:spLocks noGrp="1"/>
          </p:cNvSpPr>
          <p:nvPr>
            <p:ph type="sldNum" sz="quarter" idx="12"/>
          </p:nvPr>
        </p:nvSpPr>
        <p:spPr>
          <a:xfrm>
            <a:off x="8229600" y="6492875"/>
            <a:ext cx="838200" cy="365125"/>
          </a:xfrm>
        </p:spPr>
        <p:txBody>
          <a:bodyPr/>
          <a:lstStyle/>
          <a:p>
            <a:r>
              <a:rPr lang="en-US" dirty="0" smtClean="0"/>
              <a:t>3/54</a:t>
            </a:r>
            <a:endParaRPr lang="en-US" dirty="0"/>
          </a:p>
        </p:txBody>
      </p:sp>
    </p:spTree>
    <p:extLst>
      <p:ext uri="{BB962C8B-B14F-4D97-AF65-F5344CB8AC3E}">
        <p14:creationId xmlns:p14="http://schemas.microsoft.com/office/powerpoint/2010/main" val="4023693330"/>
      </p:ext>
    </p:extLst>
  </p:cSld>
  <p:clrMapOvr>
    <a:masterClrMapping/>
  </p:clrMapOvr>
  <mc:AlternateContent xmlns:mc="http://schemas.openxmlformats.org/markup-compatibility/2006">
    <mc:Choice xmlns:p14="http://schemas.microsoft.com/office/powerpoint/2010/main" Requires="p14">
      <p:transition spd="slow" p14:dur="2000" advTm="2586"/>
    </mc:Choice>
    <mc:Fallback>
      <p:transition spd="slow" advTm="2586"/>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Engineering </a:t>
            </a:r>
            <a:r>
              <a:rPr lang="en-US" altLang="zh-CN" dirty="0" smtClean="0"/>
              <a:t>Example</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30</a:t>
            </a:fld>
            <a:r>
              <a:rPr lang="en-US" altLang="zh-CN" dirty="0" smtClean="0"/>
              <a:t>/54</a:t>
            </a:r>
            <a:endParaRPr lang="en-US" altLang="zh-CN" dirty="0"/>
          </a:p>
        </p:txBody>
      </p:sp>
      <p:sp>
        <p:nvSpPr>
          <p:cNvPr id="5" name="圆角矩形 4"/>
          <p:cNvSpPr/>
          <p:nvPr/>
        </p:nvSpPr>
        <p:spPr bwMode="auto">
          <a:xfrm>
            <a:off x="5614060" y="1119997"/>
            <a:ext cx="3301340" cy="2267116"/>
          </a:xfrm>
          <a:prstGeom prst="roundRect">
            <a:avLst>
              <a:gd name="adj" fmla="val 0"/>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p:txBody>
      </p:sp>
      <p:pic>
        <p:nvPicPr>
          <p:cNvPr id="6" name="Picture 1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2623" y="1316441"/>
            <a:ext cx="2668393" cy="196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5"/>
          <p:cNvSpPr>
            <a:spLocks noChangeArrowheads="1"/>
          </p:cNvSpPr>
          <p:nvPr/>
        </p:nvSpPr>
        <p:spPr bwMode="auto">
          <a:xfrm>
            <a:off x="369889" y="1449676"/>
            <a:ext cx="4308560" cy="938618"/>
          </a:xfrm>
          <a:prstGeom prst="rect">
            <a:avLst/>
          </a:prstGeom>
          <a:noFill/>
          <a:ln w="28575">
            <a:solidFill>
              <a:schemeClr val="tx1"/>
            </a:solidFill>
            <a:miter lim="800000"/>
            <a:headEnd/>
            <a:tailEnd/>
          </a:ln>
        </p:spPr>
        <p:txBody>
          <a:bodyPr wrap="none" anchor="ctr"/>
          <a:lstStyle/>
          <a:p>
            <a:endParaRPr lang="en-US" altLang="zh-CN"/>
          </a:p>
        </p:txBody>
      </p:sp>
      <p:graphicFrame>
        <p:nvGraphicFramePr>
          <p:cNvPr id="8" name="Object 81"/>
          <p:cNvGraphicFramePr>
            <a:graphicFrameLocks noChangeAspect="1"/>
          </p:cNvGraphicFramePr>
          <p:nvPr>
            <p:extLst>
              <p:ext uri="{D42A27DB-BD31-4B8C-83A1-F6EECF244321}">
                <p14:modId xmlns:p14="http://schemas.microsoft.com/office/powerpoint/2010/main" val="3493916537"/>
              </p:ext>
            </p:extLst>
          </p:nvPr>
        </p:nvGraphicFramePr>
        <p:xfrm>
          <a:off x="847725" y="1439863"/>
          <a:ext cx="3219450" cy="962025"/>
        </p:xfrm>
        <a:graphic>
          <a:graphicData uri="http://schemas.openxmlformats.org/presentationml/2006/ole">
            <mc:AlternateContent xmlns:mc="http://schemas.openxmlformats.org/markup-compatibility/2006">
              <mc:Choice xmlns:v="urn:schemas-microsoft-com:vml" Requires="v">
                <p:oleObj spid="_x0000_s15746" name="公式" r:id="rId6" imgW="2031840" imgH="583920" progId="Equation.3">
                  <p:embed/>
                </p:oleObj>
              </mc:Choice>
              <mc:Fallback>
                <p:oleObj name="公式" r:id="rId6" imgW="2031840" imgH="583920" progId="Equation.3">
                  <p:embed/>
                  <p:pic>
                    <p:nvPicPr>
                      <p:cNvPr id="0" name=""/>
                      <p:cNvPicPr>
                        <a:picLocks noChangeAspect="1" noChangeArrowheads="1"/>
                      </p:cNvPicPr>
                      <p:nvPr/>
                    </p:nvPicPr>
                    <p:blipFill>
                      <a:blip r:embed="rId7"/>
                      <a:srcRect/>
                      <a:stretch>
                        <a:fillRect/>
                      </a:stretch>
                    </p:blipFill>
                    <p:spPr bwMode="auto">
                      <a:xfrm>
                        <a:off x="847725" y="1439863"/>
                        <a:ext cx="3219450" cy="962025"/>
                      </a:xfrm>
                      <a:prstGeom prst="rect">
                        <a:avLst/>
                      </a:prstGeom>
                      <a:noFill/>
                      <a:extLst/>
                    </p:spPr>
                  </p:pic>
                </p:oleObj>
              </mc:Fallback>
            </mc:AlternateContent>
          </a:graphicData>
        </a:graphic>
      </p:graphicFrame>
      <p:sp>
        <p:nvSpPr>
          <p:cNvPr id="9" name="Text Box 7"/>
          <p:cNvSpPr txBox="1">
            <a:spLocks noChangeArrowheads="1"/>
          </p:cNvSpPr>
          <p:nvPr/>
        </p:nvSpPr>
        <p:spPr bwMode="auto">
          <a:xfrm>
            <a:off x="712530" y="2641699"/>
            <a:ext cx="4621470" cy="2554545"/>
          </a:xfrm>
          <a:prstGeom prst="rect">
            <a:avLst/>
          </a:prstGeom>
          <a:noFill/>
          <a:ln w="25400">
            <a:noFill/>
            <a:miter lim="800000"/>
            <a:headEnd/>
            <a:tailEnd/>
          </a:ln>
        </p:spPr>
        <p:txBody>
          <a:bodyPr wrap="square">
            <a:spAutoFit/>
          </a:bodyPr>
          <a:lstStyle/>
          <a:p>
            <a:r>
              <a:rPr lang="en-US" altLang="zh-CN" sz="1600" b="1" dirty="0"/>
              <a:t>Minimize    </a:t>
            </a:r>
            <a:r>
              <a:rPr lang="en-US" altLang="zh-CN" sz="1600" b="1" dirty="0" smtClean="0">
                <a:solidFill>
                  <a:schemeClr val="bg1">
                    <a:lumMod val="50000"/>
                  </a:schemeClr>
                </a:solidFill>
              </a:rPr>
              <a:t>Stress in AC</a:t>
            </a:r>
            <a:endParaRPr lang="en-US" altLang="zh-CN" sz="1600" b="1" dirty="0">
              <a:solidFill>
                <a:schemeClr val="bg1">
                  <a:lumMod val="50000"/>
                </a:schemeClr>
              </a:solidFill>
            </a:endParaRPr>
          </a:p>
          <a:p>
            <a:r>
              <a:rPr lang="en-US" altLang="zh-CN" sz="1600" b="1" dirty="0" err="1"/>
              <a:t>s.t.</a:t>
            </a:r>
            <a:r>
              <a:rPr lang="en-US" altLang="zh-CN" sz="1600" b="1" dirty="0"/>
              <a:t>:	</a:t>
            </a:r>
          </a:p>
          <a:p>
            <a:r>
              <a:rPr lang="en-US" altLang="zh-CN" sz="1600" b="1" dirty="0"/>
              <a:t>	   </a:t>
            </a:r>
            <a:r>
              <a:rPr lang="en-US" altLang="zh-CN" sz="1600" b="1" dirty="0" smtClean="0"/>
              <a:t>  </a:t>
            </a:r>
            <a:r>
              <a:rPr lang="en-US" altLang="zh-CN" sz="1600" b="1" dirty="0" smtClean="0">
                <a:solidFill>
                  <a:schemeClr val="bg1">
                    <a:lumMod val="50000"/>
                  </a:schemeClr>
                </a:solidFill>
              </a:rPr>
              <a:t>Volume  </a:t>
            </a:r>
            <a:r>
              <a:rPr lang="en-US" altLang="zh-CN" sz="1600" b="1" dirty="0">
                <a:solidFill>
                  <a:schemeClr val="bg1">
                    <a:lumMod val="50000"/>
                  </a:schemeClr>
                </a:solidFill>
              </a:rPr>
              <a:t>	</a:t>
            </a:r>
            <a:r>
              <a:rPr lang="en-US" altLang="zh-CN" sz="1600" b="1" dirty="0" smtClean="0">
                <a:solidFill>
                  <a:schemeClr val="bg1">
                    <a:lumMod val="50000"/>
                  </a:schemeClr>
                </a:solidFill>
              </a:rPr>
              <a:t>≤ 0.1 m</a:t>
            </a:r>
            <a:r>
              <a:rPr lang="en-US" altLang="zh-CN" sz="1600" b="1" baseline="30000" dirty="0" smtClean="0">
                <a:solidFill>
                  <a:schemeClr val="bg1">
                    <a:lumMod val="50000"/>
                  </a:schemeClr>
                </a:solidFill>
              </a:rPr>
              <a:t>3</a:t>
            </a:r>
            <a:endParaRPr lang="en-US" altLang="zh-CN" sz="1600" b="1" baseline="30000" dirty="0">
              <a:solidFill>
                <a:schemeClr val="bg1">
                  <a:lumMod val="50000"/>
                </a:schemeClr>
              </a:solidFill>
            </a:endParaRPr>
          </a:p>
          <a:p>
            <a:r>
              <a:rPr lang="en-US" altLang="zh-CN" sz="1600" b="1" dirty="0">
                <a:solidFill>
                  <a:schemeClr val="bg1">
                    <a:lumMod val="50000"/>
                  </a:schemeClr>
                </a:solidFill>
              </a:rPr>
              <a:t>	   </a:t>
            </a:r>
            <a:r>
              <a:rPr lang="en-US" altLang="zh-CN" sz="1600" b="1" dirty="0" smtClean="0">
                <a:solidFill>
                  <a:schemeClr val="bg1">
                    <a:lumMod val="50000"/>
                  </a:schemeClr>
                </a:solidFill>
              </a:rPr>
              <a:t>  Stress in AC        </a:t>
            </a:r>
            <a:r>
              <a:rPr lang="en-US" altLang="zh-CN" sz="1600" b="1" dirty="0">
                <a:solidFill>
                  <a:schemeClr val="bg1">
                    <a:lumMod val="50000"/>
                  </a:schemeClr>
                </a:solidFill>
              </a:rPr>
              <a:t>	</a:t>
            </a:r>
            <a:r>
              <a:rPr lang="en-US" altLang="zh-CN" sz="1600" b="1" dirty="0" smtClean="0">
                <a:solidFill>
                  <a:schemeClr val="bg1">
                    <a:lumMod val="50000"/>
                  </a:schemeClr>
                </a:solidFill>
              </a:rPr>
              <a:t>≤ 10</a:t>
            </a:r>
            <a:r>
              <a:rPr lang="en-US" altLang="zh-CN" sz="1600" b="1" baseline="30000" dirty="0" smtClean="0">
                <a:solidFill>
                  <a:schemeClr val="bg1">
                    <a:lumMod val="50000"/>
                  </a:schemeClr>
                </a:solidFill>
              </a:rPr>
              <a:t>5</a:t>
            </a:r>
            <a:r>
              <a:rPr lang="en-US" altLang="zh-CN" sz="1600" b="1" dirty="0" smtClean="0">
                <a:solidFill>
                  <a:schemeClr val="bg1">
                    <a:lumMod val="50000"/>
                  </a:schemeClr>
                </a:solidFill>
              </a:rPr>
              <a:t> </a:t>
            </a:r>
            <a:r>
              <a:rPr lang="en-US" altLang="zh-CN" sz="1600" b="1" dirty="0" err="1" smtClean="0">
                <a:solidFill>
                  <a:schemeClr val="bg1">
                    <a:lumMod val="50000"/>
                  </a:schemeClr>
                </a:solidFill>
              </a:rPr>
              <a:t>kPa</a:t>
            </a:r>
            <a:endParaRPr lang="en-US" altLang="zh-CN" sz="1600" b="1" dirty="0">
              <a:solidFill>
                <a:schemeClr val="bg1">
                  <a:lumMod val="50000"/>
                </a:schemeClr>
              </a:solidFill>
            </a:endParaRPr>
          </a:p>
          <a:p>
            <a:r>
              <a:rPr lang="en-US" altLang="zh-CN" sz="1600" b="1" dirty="0">
                <a:solidFill>
                  <a:schemeClr val="bg1">
                    <a:lumMod val="50000"/>
                  </a:schemeClr>
                </a:solidFill>
              </a:rPr>
              <a:t>	   </a:t>
            </a:r>
            <a:r>
              <a:rPr lang="en-US" altLang="zh-CN" sz="1600" b="1" dirty="0" smtClean="0">
                <a:solidFill>
                  <a:schemeClr val="bg1">
                    <a:lumMod val="50000"/>
                  </a:schemeClr>
                </a:solidFill>
              </a:rPr>
              <a:t>  Stress in BC</a:t>
            </a:r>
            <a:r>
              <a:rPr lang="en-US" altLang="zh-CN" sz="1600" b="1" dirty="0">
                <a:solidFill>
                  <a:schemeClr val="bg1">
                    <a:lumMod val="50000"/>
                  </a:schemeClr>
                </a:solidFill>
              </a:rPr>
              <a:t>	</a:t>
            </a:r>
            <a:r>
              <a:rPr lang="en-US" altLang="zh-CN" sz="1600" b="1" dirty="0" smtClean="0">
                <a:solidFill>
                  <a:schemeClr val="bg1">
                    <a:lumMod val="50000"/>
                  </a:schemeClr>
                </a:solidFill>
              </a:rPr>
              <a:t>≤ </a:t>
            </a:r>
            <a:r>
              <a:rPr lang="en-US" altLang="zh-CN" sz="1600" b="1" dirty="0">
                <a:solidFill>
                  <a:schemeClr val="bg1">
                    <a:lumMod val="50000"/>
                  </a:schemeClr>
                </a:solidFill>
              </a:rPr>
              <a:t>10</a:t>
            </a:r>
            <a:r>
              <a:rPr lang="en-US" altLang="zh-CN" sz="1600" b="1" baseline="30000" dirty="0">
                <a:solidFill>
                  <a:schemeClr val="bg1">
                    <a:lumMod val="50000"/>
                  </a:schemeClr>
                </a:solidFill>
              </a:rPr>
              <a:t>5</a:t>
            </a:r>
            <a:r>
              <a:rPr lang="en-US" altLang="zh-CN" sz="1600" b="1" dirty="0">
                <a:solidFill>
                  <a:schemeClr val="bg1">
                    <a:lumMod val="50000"/>
                  </a:schemeClr>
                </a:solidFill>
              </a:rPr>
              <a:t> </a:t>
            </a:r>
            <a:r>
              <a:rPr lang="en-US" altLang="zh-CN" sz="1600" b="1" dirty="0" err="1">
                <a:solidFill>
                  <a:schemeClr val="bg1">
                    <a:lumMod val="50000"/>
                  </a:schemeClr>
                </a:solidFill>
              </a:rPr>
              <a:t>kPa</a:t>
            </a:r>
            <a:endParaRPr lang="en-US" altLang="zh-CN" sz="1600" b="1" dirty="0">
              <a:solidFill>
                <a:schemeClr val="bg1">
                  <a:lumMod val="50000"/>
                </a:schemeClr>
              </a:solidFill>
            </a:endParaRPr>
          </a:p>
          <a:p>
            <a:r>
              <a:rPr lang="en-US" altLang="zh-CN" sz="1600" b="1" dirty="0">
                <a:solidFill>
                  <a:schemeClr val="bg1">
                    <a:lumMod val="50000"/>
                  </a:schemeClr>
                </a:solidFill>
              </a:rPr>
              <a:t>	</a:t>
            </a:r>
            <a:endParaRPr lang="en-US" altLang="zh-CN" sz="1600" b="1" dirty="0" smtClean="0">
              <a:solidFill>
                <a:schemeClr val="bg1">
                  <a:lumMod val="50000"/>
                </a:schemeClr>
              </a:solidFill>
            </a:endParaRPr>
          </a:p>
          <a:p>
            <a:r>
              <a:rPr lang="en-US" altLang="zh-CN" sz="1600" b="1" dirty="0" smtClean="0"/>
              <a:t>Design Variables (</a:t>
            </a:r>
            <a:r>
              <a:rPr lang="en-US" altLang="zh-CN" sz="1600" b="1" i="1" dirty="0" smtClean="0">
                <a:latin typeface="Times New Roman" pitchFamily="18" charset="0"/>
              </a:rPr>
              <a:t>x</a:t>
            </a:r>
            <a:r>
              <a:rPr lang="en-US" altLang="zh-CN" sz="1600" b="1" dirty="0" smtClean="0"/>
              <a:t>):</a:t>
            </a:r>
          </a:p>
          <a:p>
            <a:r>
              <a:rPr lang="en-US" altLang="zh-CN" sz="1600" b="1" dirty="0"/>
              <a:t> </a:t>
            </a:r>
            <a:r>
              <a:rPr lang="en-US" altLang="zh-CN" sz="1600" b="1" dirty="0" smtClean="0"/>
              <a:t>     </a:t>
            </a:r>
            <a:r>
              <a:rPr lang="en-US" altLang="zh-CN" sz="1600" b="1" dirty="0" smtClean="0">
                <a:solidFill>
                  <a:schemeClr val="bg1">
                    <a:lumMod val="50000"/>
                  </a:schemeClr>
                </a:solidFill>
              </a:rPr>
              <a:t>10</a:t>
            </a:r>
            <a:r>
              <a:rPr lang="en-US" altLang="zh-CN" sz="1600" b="1" baseline="30000" dirty="0" smtClean="0">
                <a:solidFill>
                  <a:schemeClr val="bg1">
                    <a:lumMod val="50000"/>
                  </a:schemeClr>
                </a:solidFill>
              </a:rPr>
              <a:t>-4</a:t>
            </a:r>
            <a:r>
              <a:rPr lang="en-US" altLang="zh-CN" sz="1600" b="1" dirty="0" smtClean="0">
                <a:solidFill>
                  <a:schemeClr val="bg1">
                    <a:lumMod val="50000"/>
                  </a:schemeClr>
                </a:solidFill>
              </a:rPr>
              <a:t> m</a:t>
            </a:r>
            <a:r>
              <a:rPr lang="en-US" altLang="zh-CN" sz="1600" b="1" baseline="30000" dirty="0" smtClean="0">
                <a:solidFill>
                  <a:schemeClr val="bg1">
                    <a:lumMod val="50000"/>
                  </a:schemeClr>
                </a:solidFill>
              </a:rPr>
              <a:t>2 </a:t>
            </a:r>
            <a:r>
              <a:rPr lang="en-US" altLang="zh-CN" sz="1600" b="1" dirty="0" smtClean="0">
                <a:solidFill>
                  <a:schemeClr val="bg1">
                    <a:lumMod val="50000"/>
                  </a:schemeClr>
                </a:solidFill>
              </a:rPr>
              <a:t>≤ cross-sectional areas of AC </a:t>
            </a:r>
            <a:r>
              <a:rPr lang="en-US" altLang="zh-CN" sz="1600" b="1" dirty="0">
                <a:solidFill>
                  <a:schemeClr val="bg1">
                    <a:lumMod val="50000"/>
                  </a:schemeClr>
                </a:solidFill>
              </a:rPr>
              <a:t>≤ 0.25 </a:t>
            </a:r>
            <a:r>
              <a:rPr lang="en-US" altLang="zh-CN" sz="1600" b="1" dirty="0" smtClean="0">
                <a:solidFill>
                  <a:schemeClr val="bg1">
                    <a:lumMod val="50000"/>
                  </a:schemeClr>
                </a:solidFill>
              </a:rPr>
              <a:t>m</a:t>
            </a:r>
            <a:r>
              <a:rPr lang="en-US" altLang="zh-CN" sz="1600" b="1" baseline="30000" dirty="0" smtClean="0">
                <a:solidFill>
                  <a:schemeClr val="bg1">
                    <a:lumMod val="50000"/>
                  </a:schemeClr>
                </a:solidFill>
              </a:rPr>
              <a:t>2</a:t>
            </a:r>
            <a:endParaRPr lang="en-US" altLang="zh-CN" sz="1600" b="1" dirty="0" smtClean="0">
              <a:solidFill>
                <a:schemeClr val="bg1">
                  <a:lumMod val="50000"/>
                </a:schemeClr>
              </a:solidFill>
            </a:endParaRPr>
          </a:p>
          <a:p>
            <a:r>
              <a:rPr lang="en-US" altLang="zh-CN" sz="1600" b="1" dirty="0">
                <a:solidFill>
                  <a:schemeClr val="bg1">
                    <a:lumMod val="50000"/>
                  </a:schemeClr>
                </a:solidFill>
              </a:rPr>
              <a:t> </a:t>
            </a:r>
            <a:r>
              <a:rPr lang="en-US" altLang="zh-CN" sz="1600" b="1" dirty="0" smtClean="0">
                <a:solidFill>
                  <a:schemeClr val="bg1">
                    <a:lumMod val="50000"/>
                  </a:schemeClr>
                </a:solidFill>
              </a:rPr>
              <a:t>     10</a:t>
            </a:r>
            <a:r>
              <a:rPr lang="en-US" altLang="zh-CN" sz="1600" b="1" baseline="30000" dirty="0" smtClean="0">
                <a:solidFill>
                  <a:schemeClr val="bg1">
                    <a:lumMod val="50000"/>
                  </a:schemeClr>
                </a:solidFill>
              </a:rPr>
              <a:t>-4</a:t>
            </a:r>
            <a:r>
              <a:rPr lang="en-US" altLang="zh-CN" sz="1600" b="1" dirty="0" smtClean="0">
                <a:solidFill>
                  <a:schemeClr val="bg1">
                    <a:lumMod val="50000"/>
                  </a:schemeClr>
                </a:solidFill>
              </a:rPr>
              <a:t> m</a:t>
            </a:r>
            <a:r>
              <a:rPr lang="en-US" altLang="zh-CN" sz="1600" b="1" baseline="30000" dirty="0" smtClean="0">
                <a:solidFill>
                  <a:schemeClr val="bg1">
                    <a:lumMod val="50000"/>
                  </a:schemeClr>
                </a:solidFill>
              </a:rPr>
              <a:t>2 </a:t>
            </a:r>
            <a:r>
              <a:rPr lang="en-US" altLang="zh-CN" sz="1600" b="1" dirty="0" smtClean="0">
                <a:solidFill>
                  <a:schemeClr val="bg1">
                    <a:lumMod val="50000"/>
                  </a:schemeClr>
                </a:solidFill>
              </a:rPr>
              <a:t>≤ cross-sectional areas of BC ≤ 0.25 m</a:t>
            </a:r>
            <a:r>
              <a:rPr lang="en-US" altLang="zh-CN" sz="1600" b="1" baseline="30000" dirty="0" smtClean="0">
                <a:solidFill>
                  <a:schemeClr val="bg1">
                    <a:lumMod val="50000"/>
                  </a:schemeClr>
                </a:solidFill>
              </a:rPr>
              <a:t>2</a:t>
            </a:r>
            <a:endParaRPr lang="en-US" altLang="zh-CN" sz="1600" b="1" dirty="0">
              <a:solidFill>
                <a:schemeClr val="bg1">
                  <a:lumMod val="50000"/>
                </a:schemeClr>
              </a:solidFill>
            </a:endParaRPr>
          </a:p>
          <a:p>
            <a:r>
              <a:rPr lang="en-US" altLang="zh-CN" sz="1600" b="1" dirty="0" smtClean="0">
                <a:solidFill>
                  <a:schemeClr val="bg1">
                    <a:lumMod val="50000"/>
                  </a:schemeClr>
                </a:solidFill>
              </a:rPr>
              <a:t>1.0 m </a:t>
            </a:r>
            <a:r>
              <a:rPr lang="en-US" altLang="zh-CN" sz="1600" b="1" dirty="0">
                <a:solidFill>
                  <a:schemeClr val="bg1">
                    <a:lumMod val="50000"/>
                  </a:schemeClr>
                </a:solidFill>
              </a:rPr>
              <a:t>≤ </a:t>
            </a:r>
            <a:r>
              <a:rPr lang="en-US" altLang="zh-CN" sz="1600" b="1" dirty="0" smtClean="0">
                <a:solidFill>
                  <a:schemeClr val="bg1">
                    <a:lumMod val="50000"/>
                  </a:schemeClr>
                </a:solidFill>
              </a:rPr>
              <a:t>perpendicular distance from AB to C ≤ 3.0 m </a:t>
            </a:r>
            <a:endParaRPr lang="en-US" altLang="zh-CN" sz="1600" b="1" dirty="0">
              <a:solidFill>
                <a:schemeClr val="bg1">
                  <a:lumMod val="50000"/>
                </a:schemeClr>
              </a:solidFill>
            </a:endParaRPr>
          </a:p>
        </p:txBody>
      </p:sp>
      <p:sp>
        <p:nvSpPr>
          <p:cNvPr id="10" name="AutoShape 8"/>
          <p:cNvSpPr>
            <a:spLocks/>
          </p:cNvSpPr>
          <p:nvPr/>
        </p:nvSpPr>
        <p:spPr bwMode="auto">
          <a:xfrm>
            <a:off x="482906" y="2802453"/>
            <a:ext cx="294730" cy="2294592"/>
          </a:xfrm>
          <a:prstGeom prst="leftBrace">
            <a:avLst>
              <a:gd name="adj1" fmla="val 54549"/>
              <a:gd name="adj2" fmla="val 50000"/>
            </a:avLst>
          </a:prstGeom>
          <a:noFill/>
          <a:ln w="31750">
            <a:solidFill>
              <a:schemeClr val="tx1"/>
            </a:solidFill>
            <a:round/>
            <a:headEnd/>
            <a:tailEnd/>
          </a:ln>
        </p:spPr>
        <p:txBody>
          <a:bodyPr wrap="none" anchor="ctr"/>
          <a:lstStyle/>
          <a:p>
            <a:endParaRPr lang="en-US" altLang="zh-CN"/>
          </a:p>
        </p:txBody>
      </p:sp>
      <p:sp>
        <p:nvSpPr>
          <p:cNvPr id="11" name="Line 12"/>
          <p:cNvSpPr>
            <a:spLocks noChangeShapeType="1"/>
          </p:cNvSpPr>
          <p:nvPr/>
        </p:nvSpPr>
        <p:spPr bwMode="auto">
          <a:xfrm>
            <a:off x="4678449" y="1918985"/>
            <a:ext cx="930098" cy="793"/>
          </a:xfrm>
          <a:prstGeom prst="line">
            <a:avLst/>
          </a:prstGeom>
          <a:noFill/>
          <a:ln w="57150">
            <a:solidFill>
              <a:schemeClr val="tx1">
                <a:lumMod val="65000"/>
                <a:lumOff val="35000"/>
              </a:schemeClr>
            </a:solidFill>
            <a:round/>
            <a:headEnd type="triangle" w="med" len="med"/>
            <a:tailEnd type="triangle" w="med" len="med"/>
          </a:ln>
          <a:effectLst/>
        </p:spPr>
        <p:txBody>
          <a:bodyPr wrap="none"/>
          <a:lstStyle/>
          <a:p>
            <a:pPr>
              <a:defRPr/>
            </a:pPr>
            <a:endParaRPr lang="en-US">
              <a:ea typeface="宋体" pitchFamily="2" charset="-122"/>
            </a:endParaRPr>
          </a:p>
        </p:txBody>
      </p:sp>
      <p:cxnSp>
        <p:nvCxnSpPr>
          <p:cNvPr id="12" name="AutoShape 16"/>
          <p:cNvCxnSpPr>
            <a:cxnSpLocks noChangeShapeType="1"/>
            <a:stCxn id="7" idx="1"/>
          </p:cNvCxnSpPr>
          <p:nvPr/>
        </p:nvCxnSpPr>
        <p:spPr bwMode="auto">
          <a:xfrm rot="10800000" flipH="1" flipV="1">
            <a:off x="369888" y="1918984"/>
            <a:ext cx="113017" cy="1993961"/>
          </a:xfrm>
          <a:prstGeom prst="bentConnector4">
            <a:avLst>
              <a:gd name="adj1" fmla="val -202270"/>
              <a:gd name="adj2" fmla="val 101671"/>
            </a:avLst>
          </a:prstGeom>
          <a:noFill/>
          <a:ln w="38100">
            <a:solidFill>
              <a:srgbClr val="808080"/>
            </a:solidFill>
            <a:miter lim="800000"/>
            <a:headEnd type="triangle" w="med" len="med"/>
            <a:tailEnd type="triangle" w="med" len="med"/>
          </a:ln>
        </p:spPr>
      </p:cxnSp>
      <p:sp>
        <p:nvSpPr>
          <p:cNvPr id="13" name="Text Box 17"/>
          <p:cNvSpPr txBox="1">
            <a:spLocks noChangeArrowheads="1"/>
          </p:cNvSpPr>
          <p:nvPr/>
        </p:nvSpPr>
        <p:spPr bwMode="auto">
          <a:xfrm>
            <a:off x="6449693" y="1052163"/>
            <a:ext cx="1629742" cy="338554"/>
          </a:xfrm>
          <a:prstGeom prst="rect">
            <a:avLst/>
          </a:prstGeom>
          <a:noFill/>
          <a:ln w="9525">
            <a:noFill/>
            <a:miter lim="800000"/>
            <a:headEnd/>
            <a:tailEnd/>
          </a:ln>
        </p:spPr>
        <p:txBody>
          <a:bodyPr wrap="none">
            <a:spAutoFit/>
          </a:bodyPr>
          <a:lstStyle/>
          <a:p>
            <a:r>
              <a:rPr lang="en-US" altLang="zh-CN" sz="1600" b="1" dirty="0" smtClean="0"/>
              <a:t>Two-Bar truss*</a:t>
            </a:r>
            <a:endParaRPr lang="en-US" altLang="zh-CN" sz="1600" b="1" dirty="0"/>
          </a:p>
        </p:txBody>
      </p:sp>
      <p:sp>
        <p:nvSpPr>
          <p:cNvPr id="15" name="TextBox 14"/>
          <p:cNvSpPr txBox="1">
            <a:spLocks noChangeArrowheads="1"/>
          </p:cNvSpPr>
          <p:nvPr/>
        </p:nvSpPr>
        <p:spPr bwMode="auto">
          <a:xfrm>
            <a:off x="34924" y="6019800"/>
            <a:ext cx="8681563" cy="461665"/>
          </a:xfrm>
          <a:prstGeom prst="rect">
            <a:avLst/>
          </a:prstGeom>
          <a:noFill/>
          <a:ln w="9525">
            <a:noFill/>
            <a:miter lim="800000"/>
            <a:headEnd/>
            <a:tailEnd/>
          </a:ln>
        </p:spPr>
        <p:txBody>
          <a:bodyPr wrap="square">
            <a:spAutoFit/>
          </a:bodyPr>
          <a:lstStyle/>
          <a:p>
            <a:pPr algn="just"/>
            <a:r>
              <a:rPr lang="en-US" altLang="zh-CN" sz="1200" b="1" dirty="0" smtClean="0"/>
              <a:t>*</a:t>
            </a:r>
            <a:r>
              <a:rPr lang="en-US" altLang="zh-CN" sz="1200" b="1" dirty="0" err="1" smtClean="0"/>
              <a:t>Azarm</a:t>
            </a:r>
            <a:r>
              <a:rPr lang="en-US" altLang="zh-CN" sz="1200" b="1" dirty="0"/>
              <a:t>, S., Reynolds, B. J., and Narayanan, S., 1999, “Comparison of Two </a:t>
            </a:r>
            <a:r>
              <a:rPr lang="en-US" altLang="zh-CN" sz="1200" b="1" dirty="0" err="1"/>
              <a:t>Multiobjective</a:t>
            </a:r>
            <a:r>
              <a:rPr lang="en-US" altLang="zh-CN" sz="1200" b="1" dirty="0"/>
              <a:t> Optimization Techniques with and within Genetic Algorithms,” Advances in Design Automation, Las Vegas, NV, ASME, Sept. 12–15, 1999, Paper No. DETC99/DAC-8584.</a:t>
            </a:r>
          </a:p>
        </p:txBody>
      </p:sp>
      <p:sp>
        <p:nvSpPr>
          <p:cNvPr id="16" name="Text Box 7"/>
          <p:cNvSpPr txBox="1">
            <a:spLocks noChangeArrowheads="1"/>
          </p:cNvSpPr>
          <p:nvPr/>
        </p:nvSpPr>
        <p:spPr bwMode="auto">
          <a:xfrm>
            <a:off x="369887" y="5358825"/>
            <a:ext cx="8132845" cy="584775"/>
          </a:xfrm>
          <a:prstGeom prst="rect">
            <a:avLst/>
          </a:prstGeom>
          <a:noFill/>
          <a:ln w="25400">
            <a:noFill/>
            <a:miter lim="800000"/>
            <a:headEnd/>
            <a:tailEnd/>
          </a:ln>
        </p:spPr>
        <p:txBody>
          <a:bodyPr wrap="square">
            <a:spAutoFit/>
          </a:bodyPr>
          <a:lstStyle/>
          <a:p>
            <a:pPr marL="285750" indent="-285750">
              <a:buFont typeface="Arial" pitchFamily="34" charset="0"/>
              <a:buChar char="•"/>
            </a:pPr>
            <a:r>
              <a:rPr lang="en-US" altLang="zh-CN" sz="1600" b="1" dirty="0" smtClean="0"/>
              <a:t>Variations </a:t>
            </a:r>
            <a:r>
              <a:rPr lang="en-US" altLang="zh-CN" sz="1600" b="1" dirty="0"/>
              <a:t>in design </a:t>
            </a:r>
            <a:r>
              <a:rPr lang="en-US" altLang="zh-CN" sz="1600" b="1" dirty="0" smtClean="0"/>
              <a:t>variables are </a:t>
            </a:r>
            <a:r>
              <a:rPr lang="en-US" altLang="zh-CN" sz="1600" b="1" dirty="0" smtClean="0">
                <a:solidFill>
                  <a:schemeClr val="bg1">
                    <a:lumMod val="50000"/>
                  </a:schemeClr>
                </a:solidFill>
              </a:rPr>
              <a:t>[0.000125m</a:t>
            </a:r>
            <a:r>
              <a:rPr lang="en-US" altLang="zh-CN" sz="1600" b="1" baseline="30000" dirty="0" smtClean="0">
                <a:solidFill>
                  <a:schemeClr val="bg1">
                    <a:lumMod val="50000"/>
                  </a:schemeClr>
                </a:solidFill>
              </a:rPr>
              <a:t>2</a:t>
            </a:r>
            <a:r>
              <a:rPr lang="en-US" altLang="zh-CN" sz="1600" b="1" dirty="0" smtClean="0">
                <a:solidFill>
                  <a:schemeClr val="bg1">
                    <a:lumMod val="50000"/>
                  </a:schemeClr>
                </a:solidFill>
              </a:rPr>
              <a:t>, 0.000125m</a:t>
            </a:r>
            <a:r>
              <a:rPr lang="en-US" altLang="zh-CN" sz="1600" b="1" baseline="30000" dirty="0" smtClean="0">
                <a:solidFill>
                  <a:schemeClr val="bg1">
                    <a:lumMod val="50000"/>
                  </a:schemeClr>
                </a:solidFill>
              </a:rPr>
              <a:t>2</a:t>
            </a:r>
            <a:r>
              <a:rPr lang="en-US" altLang="zh-CN" sz="1600" b="1" dirty="0">
                <a:solidFill>
                  <a:schemeClr val="bg1">
                    <a:lumMod val="50000"/>
                  </a:schemeClr>
                </a:solidFill>
              </a:rPr>
              <a:t>,</a:t>
            </a:r>
            <a:r>
              <a:rPr lang="en-US" altLang="zh-CN" sz="1600" b="1" dirty="0" smtClean="0">
                <a:solidFill>
                  <a:schemeClr val="bg1">
                    <a:lumMod val="50000"/>
                  </a:schemeClr>
                </a:solidFill>
              </a:rPr>
              <a:t> 0.075m]</a:t>
            </a:r>
            <a:r>
              <a:rPr lang="en-US" altLang="zh-CN" sz="1600" b="1" dirty="0" smtClean="0"/>
              <a:t> </a:t>
            </a:r>
          </a:p>
          <a:p>
            <a:pPr marL="285750" indent="-285750">
              <a:buFont typeface="Arial" pitchFamily="34" charset="0"/>
              <a:buChar char="•"/>
            </a:pPr>
            <a:r>
              <a:rPr lang="en-US" altLang="zh-CN" sz="1600" b="1" dirty="0" smtClean="0"/>
              <a:t>Acceptable </a:t>
            </a:r>
            <a:r>
              <a:rPr lang="en-US" altLang="zh-CN" sz="1600" b="1" dirty="0"/>
              <a:t>objective variance is </a:t>
            </a:r>
            <a:r>
              <a:rPr lang="el-GR" altLang="zh-CN" sz="1600" b="1" dirty="0" smtClean="0">
                <a:solidFill>
                  <a:schemeClr val="bg1">
                    <a:lumMod val="50000"/>
                  </a:schemeClr>
                </a:solidFill>
                <a:latin typeface="Times New Roman" pitchFamily="18" charset="0"/>
              </a:rPr>
              <a:t>Δ</a:t>
            </a:r>
            <a:r>
              <a:rPr lang="en-US" altLang="zh-CN" sz="1600" b="1" i="1" dirty="0" smtClean="0">
                <a:solidFill>
                  <a:schemeClr val="bg1">
                    <a:lumMod val="50000"/>
                  </a:schemeClr>
                </a:solidFill>
                <a:latin typeface="Times New Roman" pitchFamily="18" charset="0"/>
              </a:rPr>
              <a:t>f = </a:t>
            </a:r>
            <a:r>
              <a:rPr lang="en-US" altLang="zh-CN" sz="1600" b="1" dirty="0" smtClean="0">
                <a:solidFill>
                  <a:schemeClr val="bg1">
                    <a:lumMod val="50000"/>
                  </a:schemeClr>
                </a:solidFill>
              </a:rPr>
              <a:t>1</a:t>
            </a:r>
            <a:endParaRPr lang="en-US" altLang="zh-CN" sz="1600" b="1" dirty="0"/>
          </a:p>
        </p:txBody>
      </p:sp>
      <p:graphicFrame>
        <p:nvGraphicFramePr>
          <p:cNvPr id="17" name="表格 6"/>
          <p:cNvGraphicFramePr>
            <a:graphicFrameLocks noGrp="1"/>
          </p:cNvGraphicFramePr>
          <p:nvPr>
            <p:extLst>
              <p:ext uri="{D42A27DB-BD31-4B8C-83A1-F6EECF244321}">
                <p14:modId xmlns:p14="http://schemas.microsoft.com/office/powerpoint/2010/main" val="2968505150"/>
              </p:ext>
            </p:extLst>
          </p:nvPr>
        </p:nvGraphicFramePr>
        <p:xfrm>
          <a:off x="5791200" y="3484919"/>
          <a:ext cx="3023713" cy="1652318"/>
        </p:xfrm>
        <a:graphic>
          <a:graphicData uri="http://schemas.openxmlformats.org/drawingml/2006/table">
            <a:tbl>
              <a:tblPr firstRow="1" firstCol="1" bandRow="1" bandCol="1"/>
              <a:tblGrid>
                <a:gridCol w="712520"/>
                <a:gridCol w="1188195"/>
                <a:gridCol w="1122998"/>
              </a:tblGrid>
              <a:tr h="234645">
                <a:tc gridSpan="3">
                  <a:txBody>
                    <a:bodyPr/>
                    <a:lstStyle/>
                    <a:p>
                      <a:pPr algn="ctr">
                        <a:spcAft>
                          <a:spcPts val="0"/>
                        </a:spcAft>
                      </a:pPr>
                      <a:r>
                        <a:rPr lang="en-US" sz="1600" b="1" kern="0" dirty="0" smtClean="0">
                          <a:effectLst/>
                          <a:latin typeface="Times New Roman"/>
                          <a:ea typeface="宋体"/>
                          <a:cs typeface="Times New Roman"/>
                        </a:rPr>
                        <a:t>Solution</a:t>
                      </a:r>
                      <a:endParaRPr lang="zh-CN" sz="1600" b="1" kern="100" dirty="0">
                        <a:effectLst/>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r>
              <a:tr h="257901">
                <a:tc>
                  <a:txBody>
                    <a:bodyPr/>
                    <a:lstStyle/>
                    <a:p>
                      <a:pPr algn="ctr">
                        <a:spcAft>
                          <a:spcPts val="0"/>
                        </a:spcAft>
                      </a:pPr>
                      <a:r>
                        <a:rPr lang="en-US" sz="1600" b="1" i="1" kern="0" dirty="0">
                          <a:effectLst/>
                          <a:latin typeface="Times New Roman"/>
                          <a:ea typeface="宋体"/>
                          <a:cs typeface="Times New Roman"/>
                        </a:rPr>
                        <a:t>x</a:t>
                      </a:r>
                      <a:r>
                        <a:rPr lang="en-US" sz="1600" kern="0" dirty="0">
                          <a:effectLst/>
                          <a:latin typeface="Times New Roman"/>
                          <a:ea typeface="宋体"/>
                          <a:cs typeface="Times New Roman"/>
                        </a:rPr>
                        <a:t> &amp; </a:t>
                      </a:r>
                      <a:r>
                        <a:rPr lang="en-US" sz="1600" i="1" kern="0" dirty="0">
                          <a:effectLst/>
                          <a:latin typeface="Times New Roman"/>
                          <a:ea typeface="宋体"/>
                          <a:cs typeface="Times New Roman"/>
                        </a:rPr>
                        <a:t>f</a:t>
                      </a:r>
                      <a:endParaRPr lang="zh-CN" sz="1600" kern="100" dirty="0">
                        <a:effectLst/>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600" kern="0" dirty="0" smtClean="0">
                          <a:effectLst/>
                          <a:latin typeface="Times New Roman"/>
                          <a:ea typeface="宋体"/>
                          <a:cs typeface="Times New Roman"/>
                        </a:rPr>
                        <a:t>SQP-RO </a:t>
                      </a:r>
                      <a:endParaRPr lang="zh-CN" sz="1600" kern="100" dirty="0">
                        <a:effectLst/>
                        <a:latin typeface="Times New Roman"/>
                        <a:ea typeface="宋体"/>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600" kern="0" dirty="0" smtClean="0">
                          <a:effectLst/>
                          <a:latin typeface="Times New Roman"/>
                          <a:ea typeface="宋体"/>
                          <a:cs typeface="Times New Roman"/>
                        </a:rPr>
                        <a:t>A-SQP-RO</a:t>
                      </a:r>
                      <a:endParaRPr lang="zh-CN" sz="1600" kern="100" dirty="0">
                        <a:effectLst/>
                        <a:latin typeface="Times New Roman"/>
                        <a:ea typeface="宋体"/>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r>
              <a:tr h="208305">
                <a:tc>
                  <a:txBody>
                    <a:bodyPr/>
                    <a:lstStyle/>
                    <a:p>
                      <a:pPr algn="ctr">
                        <a:spcAft>
                          <a:spcPts val="0"/>
                        </a:spcAft>
                      </a:pPr>
                      <a:r>
                        <a:rPr lang="en-US" sz="1600" i="1" kern="0" dirty="0">
                          <a:effectLst/>
                          <a:latin typeface="Times New Roman"/>
                          <a:ea typeface="宋体"/>
                          <a:cs typeface="Times New Roman"/>
                        </a:rPr>
                        <a:t>x</a:t>
                      </a:r>
                      <a:r>
                        <a:rPr lang="en-US" sz="1600" kern="0" baseline="-25000" dirty="0">
                          <a:effectLst/>
                          <a:latin typeface="Times New Roman"/>
                          <a:ea typeface="宋体"/>
                          <a:cs typeface="Times New Roman"/>
                        </a:rPr>
                        <a:t>1</a:t>
                      </a:r>
                      <a:endParaRPr lang="zh-CN" sz="1600" kern="100" dirty="0">
                        <a:effectLst/>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600" kern="0" dirty="0" smtClean="0">
                          <a:effectLst/>
                          <a:latin typeface="Times New Roman"/>
                          <a:ea typeface="宋体"/>
                          <a:cs typeface="Times New Roman"/>
                        </a:rPr>
                        <a:t>0.0197</a:t>
                      </a:r>
                      <a:endParaRPr lang="zh-CN" sz="1600" kern="100" dirty="0">
                        <a:effectLst/>
                        <a:latin typeface="Times New Roman"/>
                        <a:ea typeface="宋体"/>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600" kern="0" dirty="0" smtClean="0">
                          <a:effectLst/>
                          <a:latin typeface="Times New Roman"/>
                          <a:ea typeface="宋体"/>
                          <a:cs typeface="Times New Roman"/>
                        </a:rPr>
                        <a:t>0.01956</a:t>
                      </a:r>
                      <a:endParaRPr lang="zh-CN" sz="1600" kern="100" dirty="0">
                        <a:effectLst/>
                        <a:latin typeface="Times New Roman"/>
                        <a:ea typeface="宋体"/>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77739">
                <a:tc>
                  <a:txBody>
                    <a:bodyPr/>
                    <a:lstStyle/>
                    <a:p>
                      <a:pPr algn="ctr">
                        <a:spcAft>
                          <a:spcPts val="0"/>
                        </a:spcAft>
                      </a:pPr>
                      <a:r>
                        <a:rPr lang="en-US" sz="1600" i="1" kern="0" dirty="0">
                          <a:effectLst/>
                          <a:latin typeface="Times New Roman"/>
                          <a:ea typeface="宋体"/>
                          <a:cs typeface="Times New Roman"/>
                        </a:rPr>
                        <a:t>x</a:t>
                      </a:r>
                      <a:r>
                        <a:rPr lang="en-US" sz="1600" kern="0" baseline="-25000" dirty="0">
                          <a:effectLst/>
                          <a:latin typeface="Times New Roman"/>
                          <a:ea typeface="宋体"/>
                          <a:cs typeface="Times New Roman"/>
                        </a:rPr>
                        <a:t>2</a:t>
                      </a:r>
                      <a:endParaRPr lang="zh-CN" sz="1600" kern="100" dirty="0">
                        <a:effectLst/>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600" kern="0" dirty="0" smtClean="0">
                          <a:effectLst/>
                          <a:latin typeface="Times New Roman"/>
                          <a:ea typeface="宋体"/>
                          <a:cs typeface="Times New Roman"/>
                        </a:rPr>
                        <a:t>0.0002</a:t>
                      </a:r>
                      <a:endParaRPr lang="zh-CN" sz="1600" kern="100" dirty="0">
                        <a:effectLst/>
                        <a:latin typeface="Times New Roman"/>
                        <a:ea typeface="宋体"/>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600" kern="0" dirty="0" smtClean="0">
                          <a:effectLst/>
                          <a:latin typeface="Times New Roman"/>
                          <a:ea typeface="宋体"/>
                          <a:cs typeface="Times New Roman"/>
                        </a:rPr>
                        <a:t>0.0002</a:t>
                      </a:r>
                      <a:endParaRPr lang="zh-CN" sz="1600" kern="100" dirty="0">
                        <a:effectLst/>
                        <a:latin typeface="Times New Roman"/>
                        <a:ea typeface="宋体"/>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1449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i="1" kern="0" dirty="0" smtClean="0">
                          <a:effectLst/>
                          <a:latin typeface="Times New Roman"/>
                          <a:ea typeface="宋体"/>
                          <a:cs typeface="Times New Roman"/>
                        </a:rPr>
                        <a:t>y</a:t>
                      </a:r>
                      <a:endParaRPr lang="zh-CN" sz="1600" kern="100" dirty="0">
                        <a:effectLst/>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CN" sz="1600" kern="100" dirty="0" smtClean="0">
                          <a:effectLst/>
                          <a:latin typeface="Times New Roman"/>
                          <a:ea typeface="宋体"/>
                          <a:cs typeface="Times New Roman"/>
                        </a:rPr>
                        <a:t>2.9250</a:t>
                      </a:r>
                      <a:endParaRPr lang="zh-CN" sz="1600" kern="100" dirty="0">
                        <a:effectLst/>
                        <a:latin typeface="Times New Roman"/>
                        <a:ea typeface="宋体"/>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CN" sz="1600" kern="100" dirty="0" smtClean="0">
                          <a:effectLst/>
                          <a:latin typeface="Times New Roman"/>
                          <a:ea typeface="宋体"/>
                          <a:cs typeface="Times New Roman"/>
                        </a:rPr>
                        <a:t>2.9250</a:t>
                      </a:r>
                      <a:endParaRPr lang="zh-CN" sz="1600" kern="100" dirty="0">
                        <a:effectLst/>
                        <a:latin typeface="Times New Roman"/>
                        <a:ea typeface="宋体"/>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14499">
                <a:tc>
                  <a:txBody>
                    <a:bodyPr/>
                    <a:lstStyle/>
                    <a:p>
                      <a:pPr algn="ctr">
                        <a:spcAft>
                          <a:spcPts val="0"/>
                        </a:spcAft>
                      </a:pPr>
                      <a:r>
                        <a:rPr lang="en-US" sz="1600" i="1" kern="0" dirty="0">
                          <a:effectLst/>
                          <a:latin typeface="Times New Roman"/>
                          <a:ea typeface="宋体"/>
                          <a:cs typeface="Times New Roman"/>
                        </a:rPr>
                        <a:t>f</a:t>
                      </a:r>
                      <a:endParaRPr lang="zh-CN" sz="1600" kern="100" dirty="0">
                        <a:effectLst/>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600" kern="0" dirty="0" smtClean="0">
                          <a:effectLst/>
                          <a:latin typeface="Times New Roman"/>
                          <a:ea typeface="宋体"/>
                          <a:cs typeface="Times New Roman"/>
                        </a:rPr>
                        <a:t>1.7240</a:t>
                      </a:r>
                      <a:endParaRPr lang="zh-CN" sz="1600" kern="100" dirty="0">
                        <a:effectLst/>
                        <a:latin typeface="Times New Roman"/>
                        <a:ea typeface="宋体"/>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600" kern="0" dirty="0" smtClean="0">
                          <a:effectLst/>
                          <a:latin typeface="Times New Roman"/>
                          <a:ea typeface="宋体"/>
                          <a:cs typeface="Times New Roman"/>
                        </a:rPr>
                        <a:t>1.7322</a:t>
                      </a:r>
                      <a:endParaRPr lang="zh-CN" sz="1600" kern="100" dirty="0">
                        <a:effectLst/>
                        <a:latin typeface="Times New Roman"/>
                        <a:ea typeface="宋体"/>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8" name="圆角矩形 24"/>
          <p:cNvSpPr>
            <a:spLocks noChangeArrowheads="1"/>
          </p:cNvSpPr>
          <p:nvPr/>
        </p:nvSpPr>
        <p:spPr bwMode="auto">
          <a:xfrm>
            <a:off x="5816205" y="3510893"/>
            <a:ext cx="2979451" cy="1586151"/>
          </a:xfrm>
          <a:prstGeom prst="roundRect">
            <a:avLst>
              <a:gd name="adj" fmla="val 0"/>
            </a:avLst>
          </a:prstGeom>
          <a:noFill/>
          <a:ln w="47625" cmpd="dbl" algn="ctr">
            <a:solidFill>
              <a:schemeClr val="bg1">
                <a:lumMod val="50000"/>
              </a:schemeClr>
            </a:solidFill>
            <a:round/>
            <a:headEnd/>
            <a:tailEnd/>
          </a:ln>
        </p:spPr>
        <p:txBody>
          <a:bodyPr wrap="square" anchor="ctr">
            <a:spAutoFit/>
          </a:bodyPr>
          <a:lstStyle/>
          <a:p>
            <a:endParaRPr lang="en-US" altLang="zh-CN" dirty="0">
              <a:ea typeface="黑体" pitchFamily="2" charset="-122"/>
            </a:endParaRPr>
          </a:p>
        </p:txBody>
      </p:sp>
      <p:cxnSp>
        <p:nvCxnSpPr>
          <p:cNvPr id="19" name="Straight Connector 45"/>
          <p:cNvCxnSpPr>
            <a:cxnSpLocks noChangeShapeType="1"/>
          </p:cNvCxnSpPr>
          <p:nvPr/>
        </p:nvCxnSpPr>
        <p:spPr bwMode="auto">
          <a:xfrm>
            <a:off x="5848506" y="4860414"/>
            <a:ext cx="2954735" cy="0"/>
          </a:xfrm>
          <a:prstGeom prst="line">
            <a:avLst/>
          </a:prstGeom>
          <a:noFill/>
          <a:ln w="28575" algn="ctr">
            <a:solidFill>
              <a:schemeClr val="bg1">
                <a:lumMod val="50000"/>
              </a:schemeClr>
            </a:solidFill>
            <a:prstDash val="dash"/>
            <a:round/>
            <a:headEnd/>
            <a:tailEnd/>
          </a:ln>
        </p:spPr>
      </p:cxnSp>
    </p:spTree>
    <p:custDataLst>
      <p:tags r:id="rId2"/>
    </p:custDataLst>
    <p:extLst>
      <p:ext uri="{BB962C8B-B14F-4D97-AF65-F5344CB8AC3E}">
        <p14:creationId xmlns:p14="http://schemas.microsoft.com/office/powerpoint/2010/main" val="3690589581"/>
      </p:ext>
    </p:extLst>
  </p:cSld>
  <p:clrMapOvr>
    <a:masterClrMapping/>
  </p:clrMapOvr>
  <mc:AlternateContent xmlns:mc="http://schemas.openxmlformats.org/markup-compatibility/2006">
    <mc:Choice xmlns:p14="http://schemas.microsoft.com/office/powerpoint/2010/main" Requires="p14">
      <p:transition spd="slow" p14:dur="2000" advTm="41796"/>
    </mc:Choice>
    <mc:Fallback>
      <p:transition spd="slow" advTm="417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0"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nodeType="with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fade">
                                      <p:cBhvr>
                                        <p:cTn id="32" dur="500"/>
                                        <p:tgtEl>
                                          <p:spTgt spid="9">
                                            <p:txEl>
                                              <p:pRg st="0" end="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Effect transition="in" filter="fade">
                                      <p:cBhvr>
                                        <p:cTn id="35" dur="500"/>
                                        <p:tgtEl>
                                          <p:spTgt spid="9">
                                            <p:txEl>
                                              <p:pRg st="1" end="1"/>
                                            </p:txEl>
                                          </p:spTgt>
                                        </p:tgtEl>
                                      </p:cBhvr>
                                    </p:animEffect>
                                  </p:childTnLst>
                                </p:cTn>
                              </p:par>
                              <p:par>
                                <p:cTn id="36" presetID="1" presetClass="entr" presetSubtype="0" fill="hold" nodeType="withEffect">
                                  <p:stCondLst>
                                    <p:cond delay="0"/>
                                  </p:stCondLst>
                                  <p:childTnLst>
                                    <p:set>
                                      <p:cBhvr>
                                        <p:cTn id="37" dur="1" fill="hold">
                                          <p:stCondLst>
                                            <p:cond delay="0"/>
                                          </p:stCondLst>
                                        </p:cTn>
                                        <p:tgtEl>
                                          <p:spTgt spid="9">
                                            <p:txEl>
                                              <p:pRg st="2" end="2"/>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childTnLst>
                                </p:cTn>
                              </p:par>
                              <p:par>
                                <p:cTn id="42" presetID="10" presetClass="entr" presetSubtype="0" fill="hold" nodeType="withEffect">
                                  <p:stCondLst>
                                    <p:cond delay="0"/>
                                  </p:stCondLst>
                                  <p:childTnLst>
                                    <p:set>
                                      <p:cBhvr>
                                        <p:cTn id="43" dur="1" fill="hold">
                                          <p:stCondLst>
                                            <p:cond delay="0"/>
                                          </p:stCondLst>
                                        </p:cTn>
                                        <p:tgtEl>
                                          <p:spTgt spid="9">
                                            <p:txEl>
                                              <p:pRg st="6" end="6"/>
                                            </p:txEl>
                                          </p:spTgt>
                                        </p:tgtEl>
                                        <p:attrNameLst>
                                          <p:attrName>style.visibility</p:attrName>
                                        </p:attrNameLst>
                                      </p:cBhvr>
                                      <p:to>
                                        <p:strVal val="visible"/>
                                      </p:to>
                                    </p:set>
                                    <p:animEffect transition="in" filter="fade">
                                      <p:cBhvr>
                                        <p:cTn id="44" dur="500"/>
                                        <p:tgtEl>
                                          <p:spTgt spid="9">
                                            <p:txEl>
                                              <p:pRg st="6" end="6"/>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9">
                                            <p:txEl>
                                              <p:pRg st="7" end="7"/>
                                            </p:txEl>
                                          </p:spTgt>
                                        </p:tgtEl>
                                        <p:attrNameLst>
                                          <p:attrName>style.visibility</p:attrName>
                                        </p:attrNameLst>
                                      </p:cBhvr>
                                      <p:to>
                                        <p:strVal val="visible"/>
                                      </p:to>
                                    </p:set>
                                    <p:animEffect transition="in" filter="fade">
                                      <p:cBhvr>
                                        <p:cTn id="47" dur="500"/>
                                        <p:tgtEl>
                                          <p:spTgt spid="9">
                                            <p:txEl>
                                              <p:pRg st="7" end="7"/>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9">
                                            <p:txEl>
                                              <p:pRg st="8" end="8"/>
                                            </p:txEl>
                                          </p:spTgt>
                                        </p:tgtEl>
                                        <p:attrNameLst>
                                          <p:attrName>style.visibility</p:attrName>
                                        </p:attrNameLst>
                                      </p:cBhvr>
                                      <p:to>
                                        <p:strVal val="visible"/>
                                      </p:to>
                                    </p:set>
                                    <p:animEffect transition="in" filter="fade">
                                      <p:cBhvr>
                                        <p:cTn id="50" dur="500"/>
                                        <p:tgtEl>
                                          <p:spTgt spid="9">
                                            <p:txEl>
                                              <p:pRg st="8" end="8"/>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9">
                                            <p:txEl>
                                              <p:pRg st="9" end="9"/>
                                            </p:txEl>
                                          </p:spTgt>
                                        </p:tgtEl>
                                        <p:attrNameLst>
                                          <p:attrName>style.visibility</p:attrName>
                                        </p:attrNameLst>
                                      </p:cBhvr>
                                      <p:to>
                                        <p:strVal val="visible"/>
                                      </p:to>
                                    </p:set>
                                    <p:animEffect transition="in" filter="fade">
                                      <p:cBhvr>
                                        <p:cTn id="53" dur="500"/>
                                        <p:tgtEl>
                                          <p:spTgt spid="9">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par>
                                <p:cTn id="64" presetID="10" presetClass="entr" presetSubtype="0" fill="hold"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animBg="1"/>
      <p:bldP spid="11" grpId="0" animBg="1"/>
      <p:bldP spid="13" grpId="0"/>
      <p:bldP spid="16" grpId="0"/>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3"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773" r="4870" b="10151"/>
          <a:stretch/>
        </p:blipFill>
        <p:spPr bwMode="auto">
          <a:xfrm>
            <a:off x="0" y="4470519"/>
            <a:ext cx="9144000" cy="1473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129" r="6289"/>
          <a:stretch/>
        </p:blipFill>
        <p:spPr bwMode="auto">
          <a:xfrm>
            <a:off x="-48114" y="1603612"/>
            <a:ext cx="9192114" cy="2448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2"/>
          <p:cNvSpPr>
            <a:spLocks noGrp="1"/>
          </p:cNvSpPr>
          <p:nvPr>
            <p:ph type="title"/>
          </p:nvPr>
        </p:nvSpPr>
        <p:spPr/>
        <p:txBody>
          <a:bodyPr>
            <a:normAutofit/>
          </a:bodyPr>
          <a:lstStyle/>
          <a:p>
            <a:r>
              <a:rPr lang="en-US" altLang="zh-CN" dirty="0"/>
              <a:t>Comparison of </a:t>
            </a:r>
            <a:r>
              <a:rPr lang="en-US" altLang="zh-CN" dirty="0" smtClean="0"/>
              <a:t>Results</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31</a:t>
            </a:fld>
            <a:r>
              <a:rPr lang="en-US" altLang="zh-CN" dirty="0" smtClean="0"/>
              <a:t>/54</a:t>
            </a:r>
            <a:endParaRPr lang="en-US" altLang="zh-CN" dirty="0"/>
          </a:p>
        </p:txBody>
      </p:sp>
      <p:sp>
        <p:nvSpPr>
          <p:cNvPr id="6" name="Rectangle 1"/>
          <p:cNvSpPr>
            <a:spLocks noChangeArrowheads="1"/>
          </p:cNvSpPr>
          <p:nvPr/>
        </p:nvSpPr>
        <p:spPr bwMode="auto">
          <a:xfrm>
            <a:off x="0" y="1148074"/>
            <a:ext cx="6227763" cy="400110"/>
          </a:xfrm>
          <a:prstGeom prst="rect">
            <a:avLst/>
          </a:prstGeom>
          <a:noFill/>
          <a:ln w="9525">
            <a:noFill/>
            <a:miter lim="800000"/>
            <a:headEnd/>
            <a:tailEnd/>
          </a:ln>
        </p:spPr>
        <p:txBody>
          <a:bodyPr anchor="ctr">
            <a:spAutoFit/>
          </a:bodyPr>
          <a:lstStyle/>
          <a:p>
            <a:r>
              <a:rPr lang="en-US" altLang="zh-CN" sz="2000" b="1" dirty="0">
                <a:latin typeface="+mj-lt"/>
                <a:cs typeface="Times New Roman" pitchFamily="18" charset="0"/>
              </a:rPr>
              <a:t>Computational Efficiency of </a:t>
            </a:r>
            <a:r>
              <a:rPr lang="en-US" altLang="zh-CN" sz="2000" b="1" dirty="0" smtClean="0">
                <a:latin typeface="+mj-lt"/>
                <a:cs typeface="Times New Roman" pitchFamily="18" charset="0"/>
              </a:rPr>
              <a:t>Four </a:t>
            </a:r>
            <a:r>
              <a:rPr lang="en-US" altLang="zh-CN" sz="2000" b="1" dirty="0">
                <a:latin typeface="+mj-lt"/>
                <a:cs typeface="Times New Roman" pitchFamily="18" charset="0"/>
              </a:rPr>
              <a:t>Numerical Examples </a:t>
            </a:r>
            <a:endParaRPr lang="en-US" altLang="zh-CN" sz="1200" dirty="0">
              <a:latin typeface="+mj-lt"/>
            </a:endParaRPr>
          </a:p>
        </p:txBody>
      </p:sp>
      <p:sp>
        <p:nvSpPr>
          <p:cNvPr id="7" name="Rectangle 2"/>
          <p:cNvSpPr>
            <a:spLocks noChangeArrowheads="1"/>
          </p:cNvSpPr>
          <p:nvPr/>
        </p:nvSpPr>
        <p:spPr bwMode="auto">
          <a:xfrm>
            <a:off x="0" y="4052064"/>
            <a:ext cx="6426200" cy="400110"/>
          </a:xfrm>
          <a:prstGeom prst="rect">
            <a:avLst/>
          </a:prstGeom>
          <a:noFill/>
          <a:ln w="9525">
            <a:noFill/>
            <a:miter lim="800000"/>
            <a:headEnd/>
            <a:tailEnd/>
          </a:ln>
        </p:spPr>
        <p:txBody>
          <a:bodyPr anchor="ctr">
            <a:spAutoFit/>
          </a:bodyPr>
          <a:lstStyle/>
          <a:p>
            <a:r>
              <a:rPr lang="en-US" altLang="zh-CN" sz="2000" b="1" dirty="0">
                <a:latin typeface="+mj-lt"/>
                <a:cs typeface="Times New Roman" pitchFamily="18" charset="0"/>
              </a:rPr>
              <a:t>Computational Efficiency of Two Engineering Examples</a:t>
            </a:r>
          </a:p>
        </p:txBody>
      </p:sp>
      <p:sp>
        <p:nvSpPr>
          <p:cNvPr id="12" name="Rounded Rectangle 11"/>
          <p:cNvSpPr/>
          <p:nvPr/>
        </p:nvSpPr>
        <p:spPr>
          <a:xfrm>
            <a:off x="6593242" y="1600200"/>
            <a:ext cx="2373455" cy="2133600"/>
          </a:xfrm>
          <a:prstGeom prst="roundRect">
            <a:avLst>
              <a:gd name="adj" fmla="val 8906"/>
            </a:avLst>
          </a:prstGeom>
          <a:noFill/>
          <a:ln w="349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810000" y="1600200"/>
            <a:ext cx="2615703" cy="2133600"/>
          </a:xfrm>
          <a:prstGeom prst="roundRect">
            <a:avLst>
              <a:gd name="adj" fmla="val 8906"/>
            </a:avLst>
          </a:prstGeom>
          <a:noFill/>
          <a:ln w="349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166097" y="4572000"/>
            <a:ext cx="2387103" cy="1219200"/>
          </a:xfrm>
          <a:prstGeom prst="roundRect">
            <a:avLst>
              <a:gd name="adj" fmla="val 8906"/>
            </a:avLst>
          </a:prstGeom>
          <a:noFill/>
          <a:ln w="349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6705600" y="4572000"/>
            <a:ext cx="2274745" cy="1219200"/>
          </a:xfrm>
          <a:prstGeom prst="roundRect">
            <a:avLst>
              <a:gd name="adj" fmla="val 8906"/>
            </a:avLst>
          </a:prstGeom>
          <a:noFill/>
          <a:ln w="349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33981321"/>
      </p:ext>
    </p:extLst>
  </p:cSld>
  <p:clrMapOvr>
    <a:masterClrMapping/>
  </p:clrMapOvr>
  <mc:AlternateContent xmlns:mc="http://schemas.openxmlformats.org/markup-compatibility/2006">
    <mc:Choice xmlns:p14="http://schemas.microsoft.com/office/powerpoint/2010/main" Requires="p14">
      <p:transition spd="slow" p14:dur="2000" advTm="42797"/>
    </mc:Choice>
    <mc:Fallback>
      <p:transition spd="slow" advTm="42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003" name="Picture 2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3137" y="4084654"/>
            <a:ext cx="7341332" cy="2488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圆角矩形 6"/>
          <p:cNvSpPr/>
          <p:nvPr/>
        </p:nvSpPr>
        <p:spPr bwMode="auto">
          <a:xfrm>
            <a:off x="990600" y="1143000"/>
            <a:ext cx="3276600" cy="2311932"/>
          </a:xfrm>
          <a:prstGeom prst="roundRect">
            <a:avLst>
              <a:gd name="adj" fmla="val 0"/>
            </a:avLst>
          </a:prstGeom>
          <a:solidFill>
            <a:srgbClr val="E2E2E2"/>
          </a:solidFill>
          <a:ln w="222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p:txBody>
      </p:sp>
      <p:sp>
        <p:nvSpPr>
          <p:cNvPr id="3" name="标题 2"/>
          <p:cNvSpPr>
            <a:spLocks noGrp="1"/>
          </p:cNvSpPr>
          <p:nvPr>
            <p:ph type="title"/>
          </p:nvPr>
        </p:nvSpPr>
        <p:spPr>
          <a:xfrm>
            <a:off x="107504" y="152400"/>
            <a:ext cx="7512496" cy="638944"/>
          </a:xfrm>
        </p:spPr>
        <p:txBody>
          <a:bodyPr>
            <a:noAutofit/>
          </a:bodyPr>
          <a:lstStyle/>
          <a:p>
            <a:r>
              <a:rPr lang="en-US" altLang="zh-CN" dirty="0" smtClean="0"/>
              <a:t>Case Study: </a:t>
            </a:r>
            <a:br>
              <a:rPr lang="en-US" altLang="zh-CN" dirty="0" smtClean="0"/>
            </a:br>
            <a:r>
              <a:rPr lang="en-US" altLang="zh-CN" dirty="0" smtClean="0"/>
              <a:t>Robust </a:t>
            </a:r>
            <a:r>
              <a:rPr lang="en-US" altLang="zh-CN" dirty="0"/>
              <a:t>Optimization of Compression </a:t>
            </a:r>
            <a:r>
              <a:rPr lang="en-US" altLang="zh-CN" dirty="0" smtClean="0"/>
              <a:t>Ratio</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32</a:t>
            </a:fld>
            <a:r>
              <a:rPr lang="en-US" altLang="zh-CN" dirty="0" smtClean="0"/>
              <a:t>/54</a:t>
            </a:r>
            <a:endParaRPr lang="en-US" altLang="zh-CN" dirty="0"/>
          </a:p>
        </p:txBody>
      </p:sp>
      <p:sp>
        <p:nvSpPr>
          <p:cNvPr id="5" name="Content Placeholder 13"/>
          <p:cNvSpPr txBox="1">
            <a:spLocks/>
          </p:cNvSpPr>
          <p:nvPr/>
        </p:nvSpPr>
        <p:spPr>
          <a:xfrm>
            <a:off x="304800" y="3581400"/>
            <a:ext cx="4104456" cy="5040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60000"/>
              <a:buFont typeface="Wingdings" panose="05000000000000000000" pitchFamily="2" charset="2"/>
              <a:buChar char="n"/>
              <a:defRPr lang="en-US" altLang="zh-CN" sz="3200" kern="1200" dirty="0" smtClean="0">
                <a:solidFill>
                  <a:srgbClr val="003D7F"/>
                </a:solidFill>
                <a:latin typeface="+mn-lt"/>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lang="en-US" altLang="zh-CN" sz="2800" kern="1200" dirty="0" smtClean="0">
                <a:solidFill>
                  <a:srgbClr val="003D7F"/>
                </a:solidFill>
                <a:latin typeface="+mn-lt"/>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lang="en-US" altLang="zh-CN" sz="2400" kern="1200" dirty="0" smtClean="0">
                <a:solidFill>
                  <a:srgbClr val="003D7F"/>
                </a:solidFill>
                <a:latin typeface="+mn-lt"/>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lang="en-US" altLang="zh-CN" sz="2000" kern="1200" dirty="0" smtClean="0">
                <a:solidFill>
                  <a:srgbClr val="003D7F"/>
                </a:solidFill>
                <a:latin typeface="+mn-lt"/>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lang="zh-CN" altLang="en-US" sz="1600" kern="1200" dirty="0">
                <a:solidFill>
                  <a:srgbClr val="003D7F"/>
                </a:solidFill>
                <a:latin typeface="+mn-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700" b="1" dirty="0" smtClean="0"/>
              <a:t>Computational results</a:t>
            </a:r>
            <a:endParaRPr lang="en-US" sz="2700" b="1" dirty="0"/>
          </a:p>
        </p:txBody>
      </p:sp>
      <p:pic>
        <p:nvPicPr>
          <p:cNvPr id="6" name="图片 6"/>
          <p:cNvPicPr/>
          <p:nvPr/>
        </p:nvPicPr>
        <p:blipFill rotWithShape="1">
          <a:blip r:embed="rId6" cstate="print">
            <a:extLst>
              <a:ext uri="{28A0092B-C50C-407E-A947-70E740481C1C}">
                <a14:useLocalDpi xmlns:a14="http://schemas.microsoft.com/office/drawing/2010/main" val="0"/>
              </a:ext>
            </a:extLst>
          </a:blip>
          <a:srcRect l="3931"/>
          <a:stretch/>
        </p:blipFill>
        <p:spPr bwMode="auto">
          <a:xfrm>
            <a:off x="1265537" y="1143000"/>
            <a:ext cx="2773063" cy="2311932"/>
          </a:xfrm>
          <a:prstGeom prst="rect">
            <a:avLst/>
          </a:prstGeom>
          <a:noFill/>
          <a:ln>
            <a:noFill/>
          </a:ln>
        </p:spPr>
      </p:pic>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1371778622"/>
              </p:ext>
            </p:extLst>
          </p:nvPr>
        </p:nvGraphicFramePr>
        <p:xfrm>
          <a:off x="4724400" y="1642338"/>
          <a:ext cx="3203510" cy="1313256"/>
        </p:xfrm>
        <a:graphic>
          <a:graphicData uri="http://schemas.openxmlformats.org/presentationml/2006/ole">
            <mc:AlternateContent xmlns:mc="http://schemas.openxmlformats.org/markup-compatibility/2006">
              <mc:Choice xmlns:v="urn:schemas-microsoft-com:vml" Requires="v">
                <p:oleObj spid="_x0000_s34152" name="公式" r:id="rId7" imgW="2400300" imgH="990600" progId="Equation.3">
                  <p:embed/>
                </p:oleObj>
              </mc:Choice>
              <mc:Fallback>
                <p:oleObj name="公式" r:id="rId7" imgW="2400300" imgH="990600" progId="Equation.3">
                  <p:embed/>
                  <p:pic>
                    <p:nvPicPr>
                      <p:cNvPr id="0" name="对象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4400" y="1642338"/>
                        <a:ext cx="3203510" cy="1313256"/>
                      </a:xfrm>
                      <a:prstGeom prst="rect">
                        <a:avLst/>
                      </a:prstGeom>
                      <a:noFill/>
                      <a:ln>
                        <a:noFill/>
                      </a:ln>
                      <a:extLst/>
                    </p:spPr>
                  </p:pic>
                </p:oleObj>
              </mc:Fallback>
            </mc:AlternateContent>
          </a:graphicData>
        </a:graphic>
      </p:graphicFrame>
      <p:sp>
        <p:nvSpPr>
          <p:cNvPr id="10" name="Rounded Rectangle 9"/>
          <p:cNvSpPr/>
          <p:nvPr/>
        </p:nvSpPr>
        <p:spPr>
          <a:xfrm>
            <a:off x="4114800" y="4151194"/>
            <a:ext cx="1561906" cy="2021006"/>
          </a:xfrm>
          <a:prstGeom prst="roundRect">
            <a:avLst>
              <a:gd name="adj" fmla="val 8906"/>
            </a:avLst>
          </a:prstGeom>
          <a:noFill/>
          <a:ln w="349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extLst>
      <p:ext uri="{BB962C8B-B14F-4D97-AF65-F5344CB8AC3E}">
        <p14:creationId xmlns:p14="http://schemas.microsoft.com/office/powerpoint/2010/main" val="2516478527"/>
      </p:ext>
    </p:extLst>
  </p:cSld>
  <p:clrMapOvr>
    <a:masterClrMapping/>
  </p:clrMapOvr>
  <mc:AlternateContent xmlns:mc="http://schemas.openxmlformats.org/markup-compatibility/2006">
    <mc:Choice xmlns:p14="http://schemas.microsoft.com/office/powerpoint/2010/main" Requires="p14">
      <p:transition spd="slow" p14:dur="2000" advTm="28514"/>
    </mc:Choice>
    <mc:Fallback>
      <p:transition spd="slow" advTm="285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00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Research </a:t>
            </a:r>
            <a:r>
              <a:rPr lang="en-US" altLang="zh-CN" dirty="0" smtClean="0"/>
              <a:t>Thrust 3</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33</a:t>
            </a:fld>
            <a:r>
              <a:rPr lang="en-US" altLang="zh-CN" dirty="0" smtClean="0"/>
              <a:t>/54</a:t>
            </a:r>
            <a:endParaRPr lang="en-US" altLang="zh-CN" dirty="0"/>
          </a:p>
        </p:txBody>
      </p:sp>
      <p:sp>
        <p:nvSpPr>
          <p:cNvPr id="9" name="Text Box 40"/>
          <p:cNvSpPr txBox="1">
            <a:spLocks noChangeArrowheads="1"/>
          </p:cNvSpPr>
          <p:nvPr/>
        </p:nvSpPr>
        <p:spPr bwMode="auto">
          <a:xfrm>
            <a:off x="3112874" y="2649539"/>
            <a:ext cx="3174999" cy="904863"/>
          </a:xfrm>
          <a:prstGeom prst="rect">
            <a:avLst/>
          </a:prstGeom>
          <a:noFill/>
          <a:ln w="38100">
            <a:solidFill>
              <a:srgbClr val="E2E2E2"/>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defPPr>
              <a:defRPr lang="en-US"/>
            </a:defPPr>
            <a:lvl1pPr algn="ctr">
              <a:lnSpc>
                <a:spcPct val="110000"/>
              </a:lnSpc>
              <a:defRPr sz="1600" b="1">
                <a:solidFill>
                  <a:srgbClr val="BCBCBC"/>
                </a:solidFill>
              </a:defRPr>
            </a:lvl1pPr>
          </a:lstStyle>
          <a:p>
            <a:r>
              <a:rPr lang="en-US" altLang="zh-CN" sz="1800" dirty="0"/>
              <a:t>RESEARCH THRUST 2: </a:t>
            </a:r>
          </a:p>
          <a:p>
            <a:r>
              <a:rPr lang="en-US" altLang="zh-CN" sz="1800" dirty="0"/>
              <a:t>Advanced Single-looped </a:t>
            </a:r>
          </a:p>
          <a:p>
            <a:r>
              <a:rPr lang="en-US" altLang="zh-CN" sz="1800" dirty="0"/>
              <a:t>SQP-RO</a:t>
            </a:r>
          </a:p>
        </p:txBody>
      </p:sp>
      <p:sp>
        <p:nvSpPr>
          <p:cNvPr id="13" name="Text Box 41"/>
          <p:cNvSpPr txBox="1">
            <a:spLocks noChangeArrowheads="1"/>
          </p:cNvSpPr>
          <p:nvPr/>
        </p:nvSpPr>
        <p:spPr bwMode="auto">
          <a:xfrm>
            <a:off x="3112876" y="4060826"/>
            <a:ext cx="3175000" cy="923330"/>
          </a:xfrm>
          <a:prstGeom prst="rect">
            <a:avLst/>
          </a:prstGeom>
          <a:solidFill>
            <a:srgbClr val="FFF5E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ctr">
              <a:spcBef>
                <a:spcPct val="50000"/>
              </a:spcBef>
              <a:defRPr sz="1600" b="1">
                <a:ea typeface="宋体" charset="-122"/>
              </a:defRPr>
            </a:lvl1pPr>
          </a:lstStyle>
          <a:p>
            <a:r>
              <a:rPr lang="en-US" altLang="zh-CN" sz="1800" dirty="0"/>
              <a:t>RESEARCH THRUST 3:         Sequential MOO and Sequential MDO</a:t>
            </a:r>
          </a:p>
        </p:txBody>
      </p:sp>
      <p:sp>
        <p:nvSpPr>
          <p:cNvPr id="17" name="Text Box 42"/>
          <p:cNvSpPr txBox="1">
            <a:spLocks noChangeArrowheads="1"/>
          </p:cNvSpPr>
          <p:nvPr/>
        </p:nvSpPr>
        <p:spPr bwMode="auto">
          <a:xfrm>
            <a:off x="3112874" y="5325743"/>
            <a:ext cx="3174996" cy="923926"/>
          </a:xfrm>
          <a:prstGeom prst="rect">
            <a:avLst/>
          </a:prstGeom>
          <a:solidFill>
            <a:srgbClr val="FFF5E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b="1" dirty="0">
                <a:ea typeface="宋体" charset="-122"/>
              </a:rPr>
              <a:t>RESEARCH THRUST 4: </a:t>
            </a:r>
            <a:r>
              <a:rPr lang="en-US" altLang="zh-CN" b="1" dirty="0"/>
              <a:t> </a:t>
            </a:r>
            <a:r>
              <a:rPr lang="en-US" altLang="zh-CN" b="1" dirty="0" smtClean="0"/>
              <a:t>Multi-disciplinary Tolerance Design Formulation and Solution</a:t>
            </a:r>
            <a:r>
              <a:rPr lang="en-US" altLang="zh-CN" b="1" dirty="0" smtClean="0">
                <a:ea typeface="宋体" charset="-122"/>
              </a:rPr>
              <a:t> </a:t>
            </a:r>
            <a:endParaRPr lang="en-US" altLang="zh-CN" b="1" dirty="0">
              <a:ea typeface="宋体" charset="-122"/>
            </a:endParaRPr>
          </a:p>
        </p:txBody>
      </p:sp>
      <p:sp>
        <p:nvSpPr>
          <p:cNvPr id="21" name="Text Box 43"/>
          <p:cNvSpPr txBox="1">
            <a:spLocks noChangeArrowheads="1"/>
          </p:cNvSpPr>
          <p:nvPr/>
        </p:nvSpPr>
        <p:spPr bwMode="auto">
          <a:xfrm>
            <a:off x="3112876" y="1362920"/>
            <a:ext cx="3175001" cy="900113"/>
          </a:xfrm>
          <a:prstGeom prst="rect">
            <a:avLst/>
          </a:prstGeom>
          <a:noFill/>
          <a:ln w="38100">
            <a:solidFill>
              <a:srgbClr val="E2E2E2"/>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defPPr>
              <a:defRPr lang="en-US"/>
            </a:defPPr>
            <a:lvl1pPr algn="ctr">
              <a:lnSpc>
                <a:spcPct val="110000"/>
              </a:lnSpc>
              <a:defRPr sz="1600" b="1">
                <a:solidFill>
                  <a:srgbClr val="BCBCBC"/>
                </a:solidFill>
              </a:defRPr>
            </a:lvl1pPr>
          </a:lstStyle>
          <a:p>
            <a:r>
              <a:rPr lang="en-US" altLang="zh-CN" sz="1800" dirty="0"/>
              <a:t>RESEARCH THRUST 1:         Sequential Quadratic Programming for RO </a:t>
            </a:r>
          </a:p>
        </p:txBody>
      </p:sp>
      <p:cxnSp>
        <p:nvCxnSpPr>
          <p:cNvPr id="22" name="肘形连接符 21"/>
          <p:cNvCxnSpPr>
            <a:endCxn id="21" idx="1"/>
          </p:cNvCxnSpPr>
          <p:nvPr/>
        </p:nvCxnSpPr>
        <p:spPr bwMode="auto">
          <a:xfrm rot="5400000" flipH="1" flipV="1">
            <a:off x="2571291" y="1973015"/>
            <a:ext cx="701623" cy="381548"/>
          </a:xfrm>
          <a:prstGeom prst="bentConnector2">
            <a:avLst/>
          </a:prstGeom>
          <a:noFill/>
          <a:ln w="38100">
            <a:solidFill>
              <a:srgbClr val="E2E2E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肘形连接符 22"/>
          <p:cNvCxnSpPr>
            <a:endCxn id="9" idx="1"/>
          </p:cNvCxnSpPr>
          <p:nvPr/>
        </p:nvCxnSpPr>
        <p:spPr bwMode="auto">
          <a:xfrm rot="16200000" flipH="1">
            <a:off x="2627685" y="2616781"/>
            <a:ext cx="588833" cy="381546"/>
          </a:xfrm>
          <a:prstGeom prst="bentConnector2">
            <a:avLst/>
          </a:prstGeom>
          <a:noFill/>
          <a:ln w="38100">
            <a:solidFill>
              <a:srgbClr val="E2E2E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 name="Group 1"/>
          <p:cNvGrpSpPr/>
          <p:nvPr/>
        </p:nvGrpSpPr>
        <p:grpSpPr>
          <a:xfrm>
            <a:off x="507527" y="1219200"/>
            <a:ext cx="1752304" cy="2502995"/>
            <a:chOff x="507527" y="1383205"/>
            <a:chExt cx="1752304" cy="2502995"/>
          </a:xfrm>
        </p:grpSpPr>
        <p:pic>
          <p:nvPicPr>
            <p:cNvPr id="24"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527" y="2588182"/>
              <a:ext cx="1752304" cy="1298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517" r="4412" b="5712"/>
            <a:stretch/>
          </p:blipFill>
          <p:spPr bwMode="auto">
            <a:xfrm>
              <a:off x="533358" y="1383205"/>
              <a:ext cx="1700642" cy="1133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2123" y="3854182"/>
            <a:ext cx="2303112" cy="1313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7" name="直接连接符 26"/>
          <p:cNvCxnSpPr/>
          <p:nvPr/>
        </p:nvCxnSpPr>
        <p:spPr bwMode="auto">
          <a:xfrm flipH="1">
            <a:off x="2535235" y="2514600"/>
            <a:ext cx="196093" cy="0"/>
          </a:xfrm>
          <a:prstGeom prst="line">
            <a:avLst/>
          </a:prstGeom>
          <a:noFill/>
          <a:ln w="38100">
            <a:solidFill>
              <a:srgbClr val="E2E2E2"/>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33"/>
          <p:cNvCxnSpPr/>
          <p:nvPr/>
        </p:nvCxnSpPr>
        <p:spPr>
          <a:xfrm>
            <a:off x="2535235" y="4539982"/>
            <a:ext cx="577641" cy="0"/>
          </a:xfrm>
          <a:prstGeom prst="straightConnector1">
            <a:avLst/>
          </a:prstGeom>
          <a:noFill/>
          <a:ln w="38100">
            <a:solidFill>
              <a:srgbClr val="3333FF"/>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6" name="Picture 8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9825" y="5216060"/>
            <a:ext cx="2027708" cy="1186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7" name="Straight Arrow Connector 36"/>
          <p:cNvCxnSpPr/>
          <p:nvPr/>
        </p:nvCxnSpPr>
        <p:spPr>
          <a:xfrm>
            <a:off x="2535236" y="5726659"/>
            <a:ext cx="577641" cy="0"/>
          </a:xfrm>
          <a:prstGeom prst="straightConnector1">
            <a:avLst/>
          </a:prstGeom>
          <a:noFill/>
          <a:ln w="38100">
            <a:solidFill>
              <a:srgbClr val="3333FF"/>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6" name="Group 65"/>
          <p:cNvGrpSpPr/>
          <p:nvPr/>
        </p:nvGrpSpPr>
        <p:grpSpPr>
          <a:xfrm>
            <a:off x="6287877" y="1812976"/>
            <a:ext cx="1941723" cy="4283024"/>
            <a:chOff x="6287877" y="1812976"/>
            <a:chExt cx="1941723" cy="4283024"/>
          </a:xfrm>
        </p:grpSpPr>
        <p:cxnSp>
          <p:nvCxnSpPr>
            <p:cNvPr id="58" name="Straight Connector 57"/>
            <p:cNvCxnSpPr>
              <a:stCxn id="21" idx="3"/>
            </p:cNvCxnSpPr>
            <p:nvPr/>
          </p:nvCxnSpPr>
          <p:spPr>
            <a:xfrm flipV="1">
              <a:off x="6287877" y="1812976"/>
              <a:ext cx="1941723" cy="1"/>
            </a:xfrm>
            <a:prstGeom prst="line">
              <a:avLst/>
            </a:prstGeom>
            <a:noFill/>
            <a:ln w="38100">
              <a:solidFill>
                <a:srgbClr val="E2E2E2"/>
              </a:solidFill>
              <a:round/>
              <a:headEn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p:nvPr/>
          </p:nvCxnSpPr>
          <p:spPr>
            <a:xfrm>
              <a:off x="8229600" y="1812977"/>
              <a:ext cx="0" cy="4283023"/>
            </a:xfrm>
            <a:prstGeom prst="line">
              <a:avLst/>
            </a:prstGeom>
            <a:noFill/>
            <a:ln w="38100">
              <a:solidFill>
                <a:srgbClr val="E2E2E2"/>
              </a:solidFill>
              <a:round/>
              <a:headEn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Straight Arrow Connector 61"/>
            <p:cNvCxnSpPr/>
            <p:nvPr/>
          </p:nvCxnSpPr>
          <p:spPr>
            <a:xfrm flipH="1">
              <a:off x="6287878" y="6096000"/>
              <a:ext cx="1941722" cy="0"/>
            </a:xfrm>
            <a:prstGeom prst="straightConnector1">
              <a:avLst/>
            </a:prstGeom>
            <a:noFill/>
            <a:ln w="38100">
              <a:solidFill>
                <a:srgbClr val="E2E2E2"/>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7" name="Group 66"/>
          <p:cNvGrpSpPr/>
          <p:nvPr/>
        </p:nvGrpSpPr>
        <p:grpSpPr>
          <a:xfrm>
            <a:off x="6287870" y="3035593"/>
            <a:ext cx="1332131" cy="2752113"/>
            <a:chOff x="6287870" y="1812977"/>
            <a:chExt cx="1332131" cy="2752113"/>
          </a:xfrm>
        </p:grpSpPr>
        <p:cxnSp>
          <p:nvCxnSpPr>
            <p:cNvPr id="68" name="Straight Connector 67"/>
            <p:cNvCxnSpPr/>
            <p:nvPr/>
          </p:nvCxnSpPr>
          <p:spPr>
            <a:xfrm flipV="1">
              <a:off x="6287877" y="1812977"/>
              <a:ext cx="1332123" cy="1"/>
            </a:xfrm>
            <a:prstGeom prst="line">
              <a:avLst/>
            </a:prstGeom>
            <a:noFill/>
            <a:ln w="38100">
              <a:solidFill>
                <a:srgbClr val="E2E2E2"/>
              </a:solidFill>
              <a:round/>
              <a:headEn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Straight Connector 68"/>
            <p:cNvCxnSpPr/>
            <p:nvPr/>
          </p:nvCxnSpPr>
          <p:spPr>
            <a:xfrm flipH="1">
              <a:off x="7614925" y="1812978"/>
              <a:ext cx="5076" cy="2752112"/>
            </a:xfrm>
            <a:prstGeom prst="line">
              <a:avLst/>
            </a:prstGeom>
            <a:noFill/>
            <a:ln w="38100">
              <a:solidFill>
                <a:srgbClr val="E2E2E2"/>
              </a:solidFill>
              <a:round/>
              <a:headEn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Arrow Connector 69"/>
            <p:cNvCxnSpPr>
              <a:endCxn id="17" idx="3"/>
            </p:cNvCxnSpPr>
            <p:nvPr/>
          </p:nvCxnSpPr>
          <p:spPr>
            <a:xfrm flipH="1">
              <a:off x="6287870" y="4565090"/>
              <a:ext cx="1327055" cy="0"/>
            </a:xfrm>
            <a:prstGeom prst="straightConnector1">
              <a:avLst/>
            </a:prstGeom>
            <a:noFill/>
            <a:ln w="38100">
              <a:solidFill>
                <a:srgbClr val="E2E2E2"/>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5" name="Group 74"/>
          <p:cNvGrpSpPr/>
          <p:nvPr/>
        </p:nvGrpSpPr>
        <p:grpSpPr>
          <a:xfrm>
            <a:off x="6287870" y="4510883"/>
            <a:ext cx="798730" cy="975517"/>
            <a:chOff x="6287871" y="1803541"/>
            <a:chExt cx="798730" cy="975517"/>
          </a:xfrm>
        </p:grpSpPr>
        <p:cxnSp>
          <p:nvCxnSpPr>
            <p:cNvPr id="76" name="Straight Connector 75"/>
            <p:cNvCxnSpPr/>
            <p:nvPr/>
          </p:nvCxnSpPr>
          <p:spPr>
            <a:xfrm>
              <a:off x="6287877" y="1812979"/>
              <a:ext cx="798724" cy="0"/>
            </a:xfrm>
            <a:prstGeom prst="line">
              <a:avLst/>
            </a:prstGeom>
            <a:noFill/>
            <a:ln w="38100">
              <a:solidFill>
                <a:srgbClr val="3333FF"/>
              </a:solidFill>
              <a:round/>
              <a:headEn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76"/>
            <p:cNvCxnSpPr/>
            <p:nvPr/>
          </p:nvCxnSpPr>
          <p:spPr>
            <a:xfrm>
              <a:off x="7086601" y="1803541"/>
              <a:ext cx="0" cy="975517"/>
            </a:xfrm>
            <a:prstGeom prst="line">
              <a:avLst/>
            </a:prstGeom>
            <a:noFill/>
            <a:ln w="38100">
              <a:solidFill>
                <a:srgbClr val="3333FF"/>
              </a:solidFill>
              <a:round/>
              <a:headEn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Arrow Connector 77"/>
            <p:cNvCxnSpPr/>
            <p:nvPr/>
          </p:nvCxnSpPr>
          <p:spPr>
            <a:xfrm flipH="1">
              <a:off x="6287871" y="2779058"/>
              <a:ext cx="798730" cy="0"/>
            </a:xfrm>
            <a:prstGeom prst="straightConnector1">
              <a:avLst/>
            </a:prstGeom>
            <a:noFill/>
            <a:ln w="38100">
              <a:solidFill>
                <a:srgbClr val="3333FF"/>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7" name="Text Box 20"/>
          <p:cNvSpPr txBox="1">
            <a:spLocks noChangeArrowheads="1"/>
          </p:cNvSpPr>
          <p:nvPr/>
        </p:nvSpPr>
        <p:spPr bwMode="auto">
          <a:xfrm>
            <a:off x="6424979" y="1364004"/>
            <a:ext cx="1098665" cy="349583"/>
          </a:xfrm>
          <a:prstGeom prst="rect">
            <a:avLst/>
          </a:prstGeom>
          <a:noFill/>
          <a:ln w="25400">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defPPr>
              <a:defRPr lang="en-US"/>
            </a:defPPr>
            <a:lvl1pPr algn="ctr">
              <a:lnSpc>
                <a:spcPct val="110000"/>
              </a:lnSpc>
              <a:defRPr sz="1600" b="1">
                <a:solidFill>
                  <a:srgbClr val="BCBCBC"/>
                </a:solidFill>
              </a:defRPr>
            </a:lvl1pPr>
          </a:lstStyle>
          <a:p>
            <a:r>
              <a:rPr lang="en-US" altLang="zh-CN" sz="1800" dirty="0"/>
              <a:t>SQP-RO</a:t>
            </a:r>
          </a:p>
        </p:txBody>
      </p:sp>
      <p:sp>
        <p:nvSpPr>
          <p:cNvPr id="88" name="Text Box 20"/>
          <p:cNvSpPr txBox="1">
            <a:spLocks noChangeArrowheads="1"/>
          </p:cNvSpPr>
          <p:nvPr/>
        </p:nvSpPr>
        <p:spPr bwMode="auto">
          <a:xfrm>
            <a:off x="6488168" y="2602468"/>
            <a:ext cx="1208031" cy="349583"/>
          </a:xfrm>
          <a:prstGeom prst="rect">
            <a:avLst/>
          </a:prstGeom>
          <a:noFill/>
          <a:ln w="254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defPPr>
              <a:defRPr lang="en-US"/>
            </a:defPPr>
            <a:lvl1pPr algn="ctr">
              <a:lnSpc>
                <a:spcPct val="110000"/>
              </a:lnSpc>
              <a:defRPr sz="1600" b="1">
                <a:solidFill>
                  <a:srgbClr val="BCBCBC"/>
                </a:solidFill>
              </a:defRPr>
            </a:lvl1pPr>
          </a:lstStyle>
          <a:p>
            <a:r>
              <a:rPr lang="en-US" altLang="zh-CN" sz="1800" dirty="0"/>
              <a:t>A-SQP-RO</a:t>
            </a:r>
          </a:p>
        </p:txBody>
      </p:sp>
      <p:sp>
        <p:nvSpPr>
          <p:cNvPr id="89" name="Text Box 20"/>
          <p:cNvSpPr txBox="1">
            <a:spLocks noChangeArrowheads="1"/>
          </p:cNvSpPr>
          <p:nvPr/>
        </p:nvSpPr>
        <p:spPr bwMode="auto">
          <a:xfrm>
            <a:off x="6421100" y="4079751"/>
            <a:ext cx="8675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b="1">
                <a:ea typeface="宋体" charset="-122"/>
              </a:defRPr>
            </a:lvl1pPr>
          </a:lstStyle>
          <a:p>
            <a:r>
              <a:rPr lang="en-US" altLang="zh-CN" dirty="0"/>
              <a:t>S-MDO</a:t>
            </a:r>
          </a:p>
        </p:txBody>
      </p:sp>
      <p:sp>
        <p:nvSpPr>
          <p:cNvPr id="33" name="矩形 30"/>
          <p:cNvSpPr/>
          <p:nvPr/>
        </p:nvSpPr>
        <p:spPr bwMode="auto">
          <a:xfrm>
            <a:off x="191552" y="1213038"/>
            <a:ext cx="2205981" cy="2509157"/>
          </a:xfrm>
          <a:prstGeom prst="rect">
            <a:avLst/>
          </a:prstGeom>
          <a:solidFill>
            <a:srgbClr val="E2E2E2">
              <a:alpha val="60000"/>
            </a:srgbClr>
          </a:solidFill>
          <a:ln w="38100">
            <a:noFill/>
            <a:round/>
            <a:headEnd/>
            <a:tailEnd type="triangle" w="med" len="med"/>
          </a:ln>
          <a:effectLst/>
        </p:spPr>
        <p:txBody>
          <a:bodyPr anchor="ctr" anchorCtr="1"/>
          <a:lstStyle/>
          <a:p>
            <a:pPr algn="ctr">
              <a:lnSpc>
                <a:spcPct val="110000"/>
              </a:lnSpc>
            </a:pPr>
            <a:endParaRPr lang="zh-CN" altLang="en-US" sz="1600" b="1">
              <a:solidFill>
                <a:srgbClr val="BCBCBC"/>
              </a:solidFill>
            </a:endParaRPr>
          </a:p>
        </p:txBody>
      </p:sp>
      <p:sp>
        <p:nvSpPr>
          <p:cNvPr id="35" name="Text Box 41"/>
          <p:cNvSpPr txBox="1">
            <a:spLocks noChangeArrowheads="1"/>
          </p:cNvSpPr>
          <p:nvPr/>
        </p:nvSpPr>
        <p:spPr bwMode="auto">
          <a:xfrm>
            <a:off x="3112876" y="4060826"/>
            <a:ext cx="3175000" cy="923330"/>
          </a:xfrm>
          <a:prstGeom prst="rect">
            <a:avLst/>
          </a:prstGeom>
          <a:solidFill>
            <a:srgbClr val="FFF5E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b="1" dirty="0">
                <a:ea typeface="宋体" charset="-122"/>
              </a:rPr>
              <a:t>RESEARCH THRUST 3: </a:t>
            </a:r>
            <a:r>
              <a:rPr lang="en-US" altLang="zh-CN" b="1" dirty="0" smtClean="0">
                <a:ea typeface="宋体" charset="-122"/>
              </a:rPr>
              <a:t>        </a:t>
            </a:r>
            <a:r>
              <a:rPr lang="en-US" altLang="zh-CN" b="1" dirty="0" smtClean="0">
                <a:solidFill>
                  <a:srgbClr val="3333FF"/>
                </a:solidFill>
                <a:ea typeface="宋体" charset="-122"/>
              </a:rPr>
              <a:t>Sequential MOO and Sequential MDO</a:t>
            </a:r>
            <a:endParaRPr lang="en-US" altLang="zh-CN" b="1" dirty="0">
              <a:solidFill>
                <a:srgbClr val="3333FF"/>
              </a:solidFill>
              <a:ea typeface="宋体" charset="-122"/>
            </a:endParaRPr>
          </a:p>
        </p:txBody>
      </p:sp>
    </p:spTree>
    <p:extLst>
      <p:ext uri="{BB962C8B-B14F-4D97-AF65-F5344CB8AC3E}">
        <p14:creationId xmlns:p14="http://schemas.microsoft.com/office/powerpoint/2010/main" val="3162137867"/>
      </p:ext>
    </p:extLst>
  </p:cSld>
  <p:clrMapOvr>
    <a:masterClrMapping/>
  </p:clrMapOvr>
  <mc:AlternateContent xmlns:mc="http://schemas.openxmlformats.org/markup-compatibility/2006">
    <mc:Choice xmlns:p14="http://schemas.microsoft.com/office/powerpoint/2010/main" Requires="p14">
      <p:transition spd="slow" p14:dur="2000" advTm="12114"/>
    </mc:Choice>
    <mc:Fallback>
      <p:transition spd="slow" advTm="12114"/>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Autofit/>
          </a:bodyPr>
          <a:lstStyle/>
          <a:p>
            <a:r>
              <a:rPr lang="en-US" altLang="zh-CN" dirty="0"/>
              <a:t>Research Thrust </a:t>
            </a:r>
            <a:r>
              <a:rPr lang="en-US" altLang="zh-CN" dirty="0" smtClean="0"/>
              <a:t>3*:</a:t>
            </a:r>
            <a:r>
              <a:rPr lang="en-US" altLang="zh-CN" dirty="0"/>
              <a:t/>
            </a:r>
            <a:br>
              <a:rPr lang="en-US" altLang="zh-CN" dirty="0"/>
            </a:br>
            <a:r>
              <a:rPr lang="en-US" altLang="zh-CN" dirty="0"/>
              <a:t>Motivation and </a:t>
            </a:r>
            <a:r>
              <a:rPr lang="en-US" altLang="zh-CN" dirty="0" smtClean="0"/>
              <a:t>Objective</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34</a:t>
            </a:fld>
            <a:r>
              <a:rPr lang="en-US" altLang="zh-CN" dirty="0" smtClean="0"/>
              <a:t>/54</a:t>
            </a:r>
            <a:endParaRPr lang="en-US" altLang="zh-CN" dirty="0"/>
          </a:p>
        </p:txBody>
      </p:sp>
      <p:sp>
        <p:nvSpPr>
          <p:cNvPr id="5" name="圆角矩形 4"/>
          <p:cNvSpPr/>
          <p:nvPr/>
        </p:nvSpPr>
        <p:spPr bwMode="auto">
          <a:xfrm>
            <a:off x="5403274" y="1389413"/>
            <a:ext cx="3574472" cy="3051958"/>
          </a:xfrm>
          <a:prstGeom prst="roundRect">
            <a:avLst>
              <a:gd name="adj" fmla="val 0"/>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p:txBody>
      </p:sp>
      <p:sp>
        <p:nvSpPr>
          <p:cNvPr id="7" name="内容占位符 2"/>
          <p:cNvSpPr>
            <a:spLocks noGrp="1"/>
          </p:cNvSpPr>
          <p:nvPr>
            <p:ph idx="1"/>
          </p:nvPr>
        </p:nvSpPr>
        <p:spPr>
          <a:xfrm>
            <a:off x="0" y="1295400"/>
            <a:ext cx="5432693" cy="3258345"/>
          </a:xfrm>
        </p:spPr>
        <p:txBody>
          <a:bodyPr>
            <a:normAutofit fontScale="85000" lnSpcReduction="10000"/>
          </a:bodyPr>
          <a:lstStyle/>
          <a:p>
            <a:r>
              <a:rPr lang="en-US" altLang="zh-CN" b="1" dirty="0" smtClean="0"/>
              <a:t>Motivation:</a:t>
            </a:r>
          </a:p>
          <a:p>
            <a:pPr lvl="1">
              <a:lnSpc>
                <a:spcPct val="120000"/>
              </a:lnSpc>
            </a:pPr>
            <a:r>
              <a:rPr lang="en-US" altLang="zh-CN" sz="2600" b="1" dirty="0" smtClean="0">
                <a:solidFill>
                  <a:schemeClr val="tx1"/>
                </a:solidFill>
              </a:rPr>
              <a:t>Most existing methods do not give full autonomy to subsystems, i.e., subsystems only perform optimization with respect to its local variables</a:t>
            </a:r>
          </a:p>
          <a:p>
            <a:pPr lvl="1">
              <a:lnSpc>
                <a:spcPct val="120000"/>
              </a:lnSpc>
            </a:pPr>
            <a:r>
              <a:rPr lang="en-US" altLang="zh-CN" sz="2600" b="1" dirty="0" smtClean="0">
                <a:solidFill>
                  <a:schemeClr val="tx1"/>
                </a:solidFill>
              </a:rPr>
              <a:t>There is nested optimization between system and subsystems, calculation is burdensome</a:t>
            </a:r>
          </a:p>
          <a:p>
            <a:endParaRPr lang="en-US" altLang="zh-CN" sz="2400" b="1" dirty="0" smtClean="0"/>
          </a:p>
        </p:txBody>
      </p:sp>
      <p:sp>
        <p:nvSpPr>
          <p:cNvPr id="8" name="矩形 7"/>
          <p:cNvSpPr/>
          <p:nvPr/>
        </p:nvSpPr>
        <p:spPr>
          <a:xfrm>
            <a:off x="803563" y="4759404"/>
            <a:ext cx="7730837" cy="1107996"/>
          </a:xfrm>
          <a:prstGeom prst="rect">
            <a:avLst/>
          </a:prstGeom>
          <a:noFill/>
          <a:ln w="28575">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2200" b="1" dirty="0">
                <a:solidFill>
                  <a:srgbClr val="133984"/>
                </a:solidFill>
                <a:latin typeface="+mn-lt"/>
                <a:ea typeface="+mn-ea"/>
                <a:cs typeface="黑体" pitchFamily="49" charset="-122"/>
              </a:rPr>
              <a:t>Objective: </a:t>
            </a:r>
            <a:r>
              <a:rPr lang="en-US" altLang="zh-CN" sz="2200" b="1" dirty="0">
                <a:latin typeface="+mn-lt"/>
                <a:ea typeface="+mn-ea"/>
                <a:cs typeface="黑体" pitchFamily="49" charset="-122"/>
              </a:rPr>
              <a:t>propose a novel </a:t>
            </a:r>
            <a:r>
              <a:rPr lang="en-US" altLang="zh-CN" sz="2200" b="1" dirty="0" smtClean="0">
                <a:solidFill>
                  <a:srgbClr val="FF0000"/>
                </a:solidFill>
                <a:latin typeface="+mn-lt"/>
                <a:ea typeface="+mn-ea"/>
                <a:cs typeface="黑体" pitchFamily="49" charset="-122"/>
              </a:rPr>
              <a:t>MDO (</a:t>
            </a:r>
            <a:r>
              <a:rPr lang="en-US" altLang="zh-CN" sz="2200" b="1" dirty="0" smtClean="0">
                <a:solidFill>
                  <a:srgbClr val="FF0000"/>
                </a:solidFill>
                <a:cs typeface="黑体" pitchFamily="49" charset="-122"/>
              </a:rPr>
              <a:t>MOO) approach </a:t>
            </a:r>
            <a:r>
              <a:rPr lang="en-US" altLang="zh-CN" sz="2200" b="1" dirty="0" smtClean="0">
                <a:latin typeface="+mn-lt"/>
                <a:ea typeface="+mn-ea"/>
                <a:cs typeface="黑体" pitchFamily="49" charset="-122"/>
              </a:rPr>
              <a:t>which</a:t>
            </a:r>
            <a:r>
              <a:rPr lang="en-US" altLang="zh-CN" sz="2200" b="1" dirty="0" smtClean="0">
                <a:solidFill>
                  <a:srgbClr val="FF0000"/>
                </a:solidFill>
                <a:latin typeface="+mn-lt"/>
                <a:ea typeface="+mn-ea"/>
                <a:cs typeface="黑体" pitchFamily="49" charset="-122"/>
              </a:rPr>
              <a:t> </a:t>
            </a:r>
            <a:r>
              <a:rPr lang="en-US" altLang="zh-CN" sz="2200" b="1" dirty="0">
                <a:solidFill>
                  <a:srgbClr val="FF0000"/>
                </a:solidFill>
                <a:latin typeface="+mn-lt"/>
                <a:ea typeface="+mn-ea"/>
                <a:cs typeface="黑体" pitchFamily="49" charset="-122"/>
              </a:rPr>
              <a:t>gives full </a:t>
            </a:r>
            <a:r>
              <a:rPr lang="en-US" altLang="zh-CN" sz="2200" b="1" dirty="0" smtClean="0">
                <a:solidFill>
                  <a:srgbClr val="FF0000"/>
                </a:solidFill>
                <a:latin typeface="+mn-lt"/>
                <a:ea typeface="+mn-ea"/>
                <a:cs typeface="黑体" pitchFamily="49" charset="-122"/>
              </a:rPr>
              <a:t>optimization autonomy </a:t>
            </a:r>
            <a:r>
              <a:rPr lang="en-US" altLang="zh-CN" sz="2200" b="1" dirty="0">
                <a:latin typeface="+mn-lt"/>
                <a:ea typeface="+mn-ea"/>
                <a:cs typeface="黑体" pitchFamily="49" charset="-122"/>
              </a:rPr>
              <a:t>to the subsystems in the initial stage, </a:t>
            </a:r>
            <a:r>
              <a:rPr lang="en-US" altLang="zh-CN" sz="2200" b="1" dirty="0" smtClean="0">
                <a:latin typeface="+mn-lt"/>
                <a:ea typeface="+mn-ea"/>
                <a:cs typeface="黑体" pitchFamily="49" charset="-122"/>
              </a:rPr>
              <a:t>and</a:t>
            </a:r>
            <a:r>
              <a:rPr lang="en-US" altLang="zh-CN" sz="2200" b="1" dirty="0">
                <a:solidFill>
                  <a:srgbClr val="FF0000"/>
                </a:solidFill>
                <a:cs typeface="黑体" pitchFamily="49" charset="-122"/>
              </a:rPr>
              <a:t> </a:t>
            </a:r>
            <a:r>
              <a:rPr lang="en-US" altLang="zh-CN" sz="2200" b="1" dirty="0" smtClean="0">
                <a:cs typeface="黑体" pitchFamily="49" charset="-122"/>
              </a:rPr>
              <a:t>subsystems perform optimization </a:t>
            </a:r>
            <a:r>
              <a:rPr lang="en-US" altLang="zh-CN" sz="2200" b="1" dirty="0" smtClean="0">
                <a:solidFill>
                  <a:srgbClr val="FF0000"/>
                </a:solidFill>
                <a:cs typeface="黑体" pitchFamily="49" charset="-122"/>
              </a:rPr>
              <a:t>in a sequential way</a:t>
            </a:r>
            <a:endParaRPr lang="zh-CN" altLang="en-US" sz="2200" b="1" dirty="0">
              <a:solidFill>
                <a:srgbClr val="FF0000"/>
              </a:solidFill>
              <a:latin typeface="+mn-lt"/>
              <a:ea typeface="+mn-ea"/>
              <a:cs typeface="黑体" pitchFamily="49" charset="-122"/>
            </a:endParaRPr>
          </a:p>
        </p:txBody>
      </p:sp>
      <p:sp>
        <p:nvSpPr>
          <p:cNvPr id="35" name="TextBox 34"/>
          <p:cNvSpPr txBox="1">
            <a:spLocks noChangeArrowheads="1"/>
          </p:cNvSpPr>
          <p:nvPr/>
        </p:nvSpPr>
        <p:spPr bwMode="auto">
          <a:xfrm>
            <a:off x="34924" y="6015335"/>
            <a:ext cx="8681563" cy="461665"/>
          </a:xfrm>
          <a:prstGeom prst="rect">
            <a:avLst/>
          </a:prstGeom>
          <a:noFill/>
          <a:ln w="9525">
            <a:noFill/>
            <a:miter lim="800000"/>
            <a:headEnd/>
            <a:tailEnd/>
          </a:ln>
        </p:spPr>
        <p:txBody>
          <a:bodyPr wrap="square">
            <a:spAutoFit/>
          </a:bodyPr>
          <a:lstStyle/>
          <a:p>
            <a:pPr algn="just"/>
            <a:r>
              <a:rPr lang="en-US" altLang="zh-CN" sz="1200" b="1" dirty="0"/>
              <a:t>*Zhou, J. H., Li, M., and Xu, M., 2015a, “A New Sequential Multi-Disciplinary Optimization Method Based on A Novel Sequential Multi-Objective Optimization Approach”, Journal of </a:t>
            </a:r>
            <a:r>
              <a:rPr lang="en-US" altLang="zh-CN" sz="1200" b="1" dirty="0" smtClean="0"/>
              <a:t>Mechanical </a:t>
            </a:r>
            <a:r>
              <a:rPr lang="en-US" altLang="zh-CN" sz="1200" b="1" dirty="0"/>
              <a:t>Design, under review.</a:t>
            </a:r>
          </a:p>
        </p:txBody>
      </p:sp>
      <p:pic>
        <p:nvPicPr>
          <p:cNvPr id="4505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0" y="1608980"/>
            <a:ext cx="3733800" cy="261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1"/>
          <p:cNvGrpSpPr/>
          <p:nvPr/>
        </p:nvGrpSpPr>
        <p:grpSpPr>
          <a:xfrm>
            <a:off x="6931748" y="2627146"/>
            <a:ext cx="455612" cy="585788"/>
            <a:chOff x="6931748" y="2627146"/>
            <a:chExt cx="455612" cy="585788"/>
          </a:xfrm>
        </p:grpSpPr>
        <p:sp>
          <p:nvSpPr>
            <p:cNvPr id="36" name="左弧形箭头 35"/>
            <p:cNvSpPr/>
            <p:nvPr/>
          </p:nvSpPr>
          <p:spPr>
            <a:xfrm>
              <a:off x="6931748" y="2670009"/>
              <a:ext cx="196850" cy="542925"/>
            </a:xfrm>
            <a:prstGeom prst="curved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左弧形箭头 36"/>
            <p:cNvSpPr/>
            <p:nvPr/>
          </p:nvSpPr>
          <p:spPr>
            <a:xfrm rot="10800000">
              <a:off x="7190510" y="2627146"/>
              <a:ext cx="196850" cy="542925"/>
            </a:xfrm>
            <a:prstGeom prst="curved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ustDataLst>
      <p:tags r:id="rId1"/>
    </p:custDataLst>
    <p:extLst>
      <p:ext uri="{BB962C8B-B14F-4D97-AF65-F5344CB8AC3E}">
        <p14:creationId xmlns:p14="http://schemas.microsoft.com/office/powerpoint/2010/main" val="4246308763"/>
      </p:ext>
    </p:extLst>
  </p:cSld>
  <p:clrMapOvr>
    <a:masterClrMapping/>
  </p:clrMapOvr>
  <mc:AlternateContent xmlns:mc="http://schemas.openxmlformats.org/markup-compatibility/2006">
    <mc:Choice xmlns:p14="http://schemas.microsoft.com/office/powerpoint/2010/main" Requires="p14">
      <p:transition spd="slow" p14:dur="2000" advTm="77843"/>
    </mc:Choice>
    <mc:Fallback>
      <p:transition spd="slow" advTm="778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Previous </a:t>
            </a:r>
            <a:r>
              <a:rPr lang="en-US" altLang="zh-CN" dirty="0" smtClean="0"/>
              <a:t>Work</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35</a:t>
            </a:fld>
            <a:r>
              <a:rPr lang="en-US" altLang="zh-CN" dirty="0" smtClean="0"/>
              <a:t>/54</a:t>
            </a:r>
            <a:endParaRPr lang="en-US" altLang="zh-CN" dirty="0"/>
          </a:p>
        </p:txBody>
      </p:sp>
      <p:graphicFrame>
        <p:nvGraphicFramePr>
          <p:cNvPr id="5" name="Group 58"/>
          <p:cNvGraphicFramePr>
            <a:graphicFrameLocks noGrp="1"/>
          </p:cNvGraphicFramePr>
          <p:nvPr>
            <p:ph idx="1"/>
            <p:extLst>
              <p:ext uri="{D42A27DB-BD31-4B8C-83A1-F6EECF244321}">
                <p14:modId xmlns:p14="http://schemas.microsoft.com/office/powerpoint/2010/main" val="1133974471"/>
              </p:ext>
            </p:extLst>
          </p:nvPr>
        </p:nvGraphicFramePr>
        <p:xfrm>
          <a:off x="617517" y="1175066"/>
          <a:ext cx="8021658" cy="5161281"/>
        </p:xfrm>
        <a:graphic>
          <a:graphicData uri="http://schemas.openxmlformats.org/drawingml/2006/table">
            <a:tbl>
              <a:tblPr/>
              <a:tblGrid>
                <a:gridCol w="2043139"/>
                <a:gridCol w="1340698"/>
                <a:gridCol w="1332646"/>
                <a:gridCol w="1600200"/>
                <a:gridCol w="1704975"/>
              </a:tblGrid>
              <a:tr h="837249">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400" b="1" i="0" u="none" strike="noStrike" cap="none" normalizeH="0" baseline="0" dirty="0" smtClean="0">
                          <a:ln>
                            <a:noFill/>
                          </a:ln>
                          <a:solidFill>
                            <a:schemeClr val="tx1"/>
                          </a:solidFill>
                          <a:effectLst/>
                          <a:latin typeface="+mj-lt"/>
                          <a:ea typeface="宋体" charset="-122"/>
                          <a:cs typeface="Arial" charset="0"/>
                        </a:rPr>
                        <a:t>Example Refs.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rPr>
                        <a:t>Single-level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rPr>
                        <a:t>Multi-level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rPr>
                        <a:t>Disciplines have full optimization autonomy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rPr>
                        <a:t>Optimization structure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38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rPr>
                        <a:t>Cramer, et al., 1993, MDF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endParaRPr kumimoji="0" lang="zh-CN" altLang="zh-CN" sz="1400" b="1" i="0" u="none" strike="noStrike" cap="none" normalizeH="0" baseline="0" smtClean="0">
                        <a:ln>
                          <a:noFill/>
                        </a:ln>
                        <a:solidFill>
                          <a:srgbClr val="3333FF"/>
                        </a:solidFill>
                        <a:effectLst/>
                        <a:latin typeface="+mj-lt"/>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endParaRPr kumimoji="0" lang="zh-CN" altLang="zh-CN" sz="1400" b="1" i="0" u="none" strike="noStrike" cap="none" normalizeH="0" baseline="0" dirty="0" smtClean="0">
                        <a:ln>
                          <a:noFill/>
                        </a:ln>
                        <a:solidFill>
                          <a:schemeClr val="tx1"/>
                        </a:solidFill>
                        <a:effectLst/>
                        <a:latin typeface="+mj-lt"/>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zh-CN"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929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rPr>
                        <a:t>Cramer, et al., 1993,  IDF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50438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err="1" smtClean="0">
                          <a:ln>
                            <a:noFill/>
                          </a:ln>
                          <a:solidFill>
                            <a:schemeClr val="tx1"/>
                          </a:solidFill>
                          <a:effectLst/>
                          <a:latin typeface="+mj-lt"/>
                          <a:ea typeface="宋体" charset="-122"/>
                          <a:cs typeface="Times New Roman" pitchFamily="18" charset="0"/>
                        </a:rPr>
                        <a:t>Haftka</a:t>
                      </a: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rPr>
                        <a:t>, R. T., 1985, AAO/SAND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50438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rPr>
                        <a:t>Shin and Park, 2005, MDOIS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504389">
                <a:tc>
                  <a:txBody>
                    <a:bodyPr/>
                    <a:lstStyle/>
                    <a:p>
                      <a:r>
                        <a:rPr lang="en-US" altLang="zh-CN" sz="1400" b="1" dirty="0" err="1" smtClean="0">
                          <a:latin typeface="+mj-lt"/>
                        </a:rPr>
                        <a:t>Sobieszczanski-Sobieski</a:t>
                      </a:r>
                      <a:r>
                        <a:rPr lang="en-US" altLang="zh-CN" sz="1400" b="1" dirty="0" smtClean="0">
                          <a:latin typeface="+mj-lt"/>
                        </a:rPr>
                        <a:t>, 1988, CSSO</a:t>
                      </a:r>
                      <a:endParaRPr lang="zh-CN" altLang="en-US" sz="1400" b="1" dirty="0">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endPar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defRPr/>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endPar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defRPr/>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rPr>
                        <a:t>Nested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300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err="1" smtClean="0">
                          <a:ln>
                            <a:noFill/>
                          </a:ln>
                          <a:solidFill>
                            <a:schemeClr val="tx1"/>
                          </a:solidFill>
                          <a:effectLst/>
                          <a:latin typeface="+mj-lt"/>
                          <a:ea typeface="宋体" charset="-122"/>
                          <a:cs typeface="Times New Roman" pitchFamily="18" charset="0"/>
                        </a:rPr>
                        <a:t>Sobieszczanski-Sobieski</a:t>
                      </a: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rPr>
                        <a:t> et al., 1998, BLISS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967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rPr>
                        <a:t>Braun, 1996, CO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50438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err="1" smtClean="0">
                          <a:ln>
                            <a:noFill/>
                          </a:ln>
                          <a:solidFill>
                            <a:schemeClr val="tx1"/>
                          </a:solidFill>
                          <a:effectLst/>
                          <a:latin typeface="+mj-lt"/>
                          <a:ea typeface="宋体" charset="-122"/>
                          <a:cs typeface="Times New Roman" pitchFamily="18" charset="0"/>
                        </a:rPr>
                        <a:t>Michelena</a:t>
                      </a: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rPr>
                        <a:t>, et al., 1999,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70255">
                <a:tc>
                  <a:txBody>
                    <a:bodyPr/>
                    <a:lstStyle/>
                    <a:p>
                      <a:pPr marL="342900" marR="0" lvl="0" indent="-342900" algn="ctr" defTabSz="914400" rtl="0" eaLnBrk="1" fontAlgn="base" latinLnBrk="0" hangingPunct="1">
                        <a:lnSpc>
                          <a:spcPct val="110000"/>
                        </a:lnSpc>
                        <a:spcBef>
                          <a:spcPct val="20000"/>
                        </a:spcBef>
                        <a:spcAft>
                          <a:spcPct val="0"/>
                        </a:spcAft>
                        <a:buClr>
                          <a:srgbClr val="CC0000"/>
                        </a:buClr>
                        <a:buSzTx/>
                        <a:buFontTx/>
                        <a:buNone/>
                        <a:tabLst/>
                      </a:pPr>
                      <a:r>
                        <a:rPr lang="en-US" altLang="zh-CN" sz="1400" b="1" kern="1200" dirty="0" smtClean="0">
                          <a:solidFill>
                            <a:srgbClr val="133984"/>
                          </a:solidFill>
                          <a:latin typeface="+mj-lt"/>
                          <a:ea typeface="+mn-ea"/>
                          <a:cs typeface="黑体" pitchFamily="49" charset="-122"/>
                        </a:rPr>
                        <a:t>S-MDO</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endPar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mj-lt"/>
                          <a:ea typeface="宋体" charset="-122"/>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400" b="1" i="0" u="none" strike="noStrike" cap="none" normalizeH="0" baseline="0" dirty="0" smtClean="0">
                          <a:ln>
                            <a:noFill/>
                          </a:ln>
                          <a:solidFill>
                            <a:schemeClr val="tx1"/>
                          </a:solidFill>
                          <a:effectLst/>
                          <a:latin typeface="+mj-lt"/>
                          <a:ea typeface="宋体" charset="-122"/>
                          <a:cs typeface="Times New Roman" pitchFamily="18" charset="0"/>
                          <a:sym typeface="Wingdings" pitchFamily="2" charset="2"/>
                        </a:rPr>
                        <a:t>Sequential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6843378"/>
      </p:ext>
    </p:extLst>
  </p:cSld>
  <p:clrMapOvr>
    <a:masterClrMapping/>
  </p:clrMapOvr>
  <mc:AlternateContent xmlns:mc="http://schemas.openxmlformats.org/markup-compatibility/2006">
    <mc:Choice xmlns:p14="http://schemas.microsoft.com/office/powerpoint/2010/main" Requires="p14">
      <p:transition spd="slow" p14:dur="2000" advTm="54396"/>
    </mc:Choice>
    <mc:Fallback>
      <p:transition spd="slow" advTm="54396"/>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5867400" y="1447800"/>
            <a:ext cx="2779883" cy="1612840"/>
          </a:xfrm>
          <a:prstGeom prst="rect">
            <a:avLst/>
          </a:prstGeom>
          <a:solidFill>
            <a:srgbClr val="E2E2E2"/>
          </a:solidFill>
          <a:ln w="2857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fontAlgn="base">
              <a:spcBef>
                <a:spcPct val="0"/>
              </a:spcBef>
              <a:spcAft>
                <a:spcPct val="0"/>
              </a:spcAft>
            </a:pPr>
            <a:endParaRPr lang="zh-CN" altLang="en-US" sz="2000">
              <a:solidFill>
                <a:schemeClr val="tx1"/>
              </a:solidFill>
              <a:ea typeface="黑体" pitchFamily="2" charset="-122"/>
            </a:endParaRPr>
          </a:p>
        </p:txBody>
      </p:sp>
      <p:sp>
        <p:nvSpPr>
          <p:cNvPr id="114" name="圆角矩形 113"/>
          <p:cNvSpPr/>
          <p:nvPr/>
        </p:nvSpPr>
        <p:spPr bwMode="auto">
          <a:xfrm>
            <a:off x="152400" y="4114800"/>
            <a:ext cx="5240971" cy="2209800"/>
          </a:xfrm>
          <a:prstGeom prst="roundRect">
            <a:avLst>
              <a:gd name="adj" fmla="val 0"/>
            </a:avLst>
          </a:prstGeom>
          <a:solidFill>
            <a:srgbClr val="E2E2E2"/>
          </a:solidFill>
          <a:ln w="2857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p:txBody>
      </p:sp>
      <p:sp>
        <p:nvSpPr>
          <p:cNvPr id="74" name="圆角矩形 73"/>
          <p:cNvSpPr/>
          <p:nvPr/>
        </p:nvSpPr>
        <p:spPr bwMode="auto">
          <a:xfrm>
            <a:off x="152400" y="1557100"/>
            <a:ext cx="5240971" cy="2405300"/>
          </a:xfrm>
          <a:prstGeom prst="roundRect">
            <a:avLst>
              <a:gd name="adj" fmla="val 0"/>
            </a:avLst>
          </a:prstGeom>
          <a:solidFill>
            <a:srgbClr val="E2E2E2"/>
          </a:solidFill>
          <a:ln w="2857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p:txBody>
      </p:sp>
      <p:sp>
        <p:nvSpPr>
          <p:cNvPr id="3" name="标题 2"/>
          <p:cNvSpPr>
            <a:spLocks noGrp="1"/>
          </p:cNvSpPr>
          <p:nvPr>
            <p:ph type="title"/>
          </p:nvPr>
        </p:nvSpPr>
        <p:spPr/>
        <p:txBody>
          <a:bodyPr vert="horz" lIns="91440" tIns="45720" rIns="91440" bIns="45720" rtlCol="0" anchor="ctr">
            <a:normAutofit/>
          </a:bodyPr>
          <a:lstStyle/>
          <a:p>
            <a:r>
              <a:rPr lang="en-US" altLang="zh-CN" dirty="0"/>
              <a:t>Illustrative Observations</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36</a:t>
            </a:fld>
            <a:r>
              <a:rPr lang="en-US" altLang="zh-CN" dirty="0" smtClean="0"/>
              <a:t>/54</a:t>
            </a:r>
            <a:endParaRPr lang="en-US" altLang="zh-CN" dirty="0"/>
          </a:p>
        </p:txBody>
      </p:sp>
      <p:sp>
        <p:nvSpPr>
          <p:cNvPr id="14" name="内容占位符 2"/>
          <p:cNvSpPr txBox="1">
            <a:spLocks/>
          </p:cNvSpPr>
          <p:nvPr/>
        </p:nvSpPr>
        <p:spPr bwMode="auto">
          <a:xfrm>
            <a:off x="2526" y="990600"/>
            <a:ext cx="6855474" cy="415498"/>
          </a:xfrm>
          <a:prstGeom prst="rect">
            <a:avLst/>
          </a:prstGeom>
        </p:spPr>
        <p:txBody>
          <a:bodyPr vert="horz" lIns="91440" tIns="45720" rIns="91440" bIns="45720" rtlCol="0">
            <a:noAutofit/>
          </a:bodyPr>
          <a:lstStyle>
            <a:lvl1pPr marL="342900" indent="-342900">
              <a:spcBef>
                <a:spcPct val="20000"/>
              </a:spcBef>
              <a:buSzPct val="60000"/>
              <a:buFont typeface="Wingdings" panose="05000000000000000000" pitchFamily="2" charset="2"/>
              <a:buChar char="n"/>
              <a:defRPr lang="en-US" altLang="zh-CN" sz="2400" b="1" dirty="0" smtClean="0">
                <a:solidFill>
                  <a:srgbClr val="003D7F"/>
                </a:solidFill>
                <a:cs typeface="Times New Roman" panose="02020603050405020304" pitchFamily="18" charset="0"/>
              </a:defRPr>
            </a:lvl1pPr>
            <a:lvl2pPr marL="742950" lvl="1" indent="-285750">
              <a:spcBef>
                <a:spcPct val="20000"/>
              </a:spcBef>
              <a:buFont typeface="Arial" pitchFamily="34" charset="0"/>
              <a:buChar char="–"/>
              <a:defRPr lang="en-US" altLang="zh-CN" sz="2200" b="1" dirty="0" smtClean="0">
                <a:solidFill>
                  <a:srgbClr val="003D7F"/>
                </a:solidFill>
                <a:cs typeface="Times New Roman" panose="02020603050405020304" pitchFamily="18" charset="0"/>
              </a:defRPr>
            </a:lvl2pPr>
            <a:lvl3pPr marL="1143000" indent="-228600">
              <a:spcBef>
                <a:spcPct val="20000"/>
              </a:spcBef>
              <a:buFont typeface="Arial" pitchFamily="34" charset="0"/>
              <a:buChar char="•"/>
              <a:defRPr lang="en-US" altLang="zh-CN" sz="2400" dirty="0" smtClean="0">
                <a:solidFill>
                  <a:srgbClr val="003D7F"/>
                </a:solidFill>
                <a:cs typeface="Times New Roman" panose="02020603050405020304" pitchFamily="18" charset="0"/>
              </a:defRPr>
            </a:lvl3pPr>
            <a:lvl4pPr marL="1600200" indent="-228600">
              <a:spcBef>
                <a:spcPct val="20000"/>
              </a:spcBef>
              <a:buFont typeface="Arial" pitchFamily="34" charset="0"/>
              <a:buChar char="–"/>
              <a:defRPr lang="en-US" altLang="zh-CN" sz="2000" dirty="0" smtClean="0">
                <a:solidFill>
                  <a:srgbClr val="003D7F"/>
                </a:solidFill>
                <a:cs typeface="Times New Roman" panose="02020603050405020304" pitchFamily="18" charset="0"/>
              </a:defRPr>
            </a:lvl4pPr>
            <a:lvl5pPr marL="2057400" indent="-228600">
              <a:spcBef>
                <a:spcPct val="20000"/>
              </a:spcBef>
              <a:buFont typeface="Arial" pitchFamily="34" charset="0"/>
              <a:buChar char="»"/>
              <a:defRPr lang="zh-CN" altLang="en-US" sz="1600" dirty="0">
                <a:solidFill>
                  <a:srgbClr val="003D7F"/>
                </a:solidFill>
                <a:cs typeface="Times New Roman" panose="02020603050405020304" pitchFamily="18"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zh-CN" sz="2700" dirty="0"/>
              <a:t>Single global variable and no local variable</a:t>
            </a:r>
            <a:endParaRPr lang="zh-CN" altLang="en-US" sz="2700" dirty="0"/>
          </a:p>
        </p:txBody>
      </p:sp>
      <p:sp>
        <p:nvSpPr>
          <p:cNvPr id="17" name="右大括号 16"/>
          <p:cNvSpPr/>
          <p:nvPr/>
        </p:nvSpPr>
        <p:spPr bwMode="auto">
          <a:xfrm rot="16200000">
            <a:off x="1470655" y="2501450"/>
            <a:ext cx="299832" cy="1702699"/>
          </a:xfrm>
          <a:prstGeom prst="rightBrace">
            <a:avLst>
              <a:gd name="adj1" fmla="val 17028"/>
              <a:gd name="adj2" fmla="val 50000"/>
            </a:avLst>
          </a:prstGeom>
          <a:solidFill>
            <a:srgbClr val="6F6F6F"/>
          </a:solidFill>
          <a:ln w="28575" cap="flat" cmpd="sng" algn="ctr">
            <a:solidFill>
              <a:schemeClr val="bg1">
                <a:lumMod val="50000"/>
              </a:schemeClr>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a typeface="黑体" pitchFamily="2" charset="-122"/>
            </a:endParaRPr>
          </a:p>
        </p:txBody>
      </p:sp>
      <p:cxnSp>
        <p:nvCxnSpPr>
          <p:cNvPr id="7" name="直接连接符 6"/>
          <p:cNvCxnSpPr/>
          <p:nvPr/>
        </p:nvCxnSpPr>
        <p:spPr>
          <a:xfrm>
            <a:off x="2473007" y="3374776"/>
            <a:ext cx="0" cy="146090"/>
          </a:xfrm>
          <a:prstGeom prst="line">
            <a:avLst/>
          </a:prstGeom>
          <a:ln w="222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a:off x="420779" y="1960908"/>
            <a:ext cx="2579145" cy="1267502"/>
          </a:xfrm>
          <a:custGeom>
            <a:avLst/>
            <a:gdLst>
              <a:gd name="connsiteX0" fmla="*/ 0 w 3408218"/>
              <a:gd name="connsiteY0" fmla="*/ 1092529 h 1490019"/>
              <a:gd name="connsiteX1" fmla="*/ 463138 w 3408218"/>
              <a:gd name="connsiteY1" fmla="*/ 1484415 h 1490019"/>
              <a:gd name="connsiteX2" fmla="*/ 1401289 w 3408218"/>
              <a:gd name="connsiteY2" fmla="*/ 831272 h 1490019"/>
              <a:gd name="connsiteX3" fmla="*/ 2220686 w 3408218"/>
              <a:gd name="connsiteY3" fmla="*/ 201880 h 1490019"/>
              <a:gd name="connsiteX4" fmla="*/ 3408218 w 3408218"/>
              <a:gd name="connsiteY4" fmla="*/ 0 h 1490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8218" h="1490019">
                <a:moveTo>
                  <a:pt x="0" y="1092529"/>
                </a:moveTo>
                <a:cubicBezTo>
                  <a:pt x="114795" y="1310243"/>
                  <a:pt x="229590" y="1527958"/>
                  <a:pt x="463138" y="1484415"/>
                </a:cubicBezTo>
                <a:cubicBezTo>
                  <a:pt x="696686" y="1440872"/>
                  <a:pt x="1108364" y="1045028"/>
                  <a:pt x="1401289" y="831272"/>
                </a:cubicBezTo>
                <a:cubicBezTo>
                  <a:pt x="1694214" y="617516"/>
                  <a:pt x="1886198" y="340425"/>
                  <a:pt x="2220686" y="201880"/>
                </a:cubicBezTo>
                <a:cubicBezTo>
                  <a:pt x="2555174" y="63335"/>
                  <a:pt x="2981696" y="31667"/>
                  <a:pt x="3408218" y="0"/>
                </a:cubicBezTo>
              </a:path>
            </a:pathLst>
          </a:custGeom>
          <a:ln w="25400">
            <a:solidFill>
              <a:schemeClr val="tx1"/>
            </a:solidFill>
            <a:prstDash val="sysDash"/>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9" name="任意多边形 8"/>
          <p:cNvSpPr/>
          <p:nvPr/>
        </p:nvSpPr>
        <p:spPr>
          <a:xfrm>
            <a:off x="424960" y="1907668"/>
            <a:ext cx="2704232" cy="1483338"/>
          </a:xfrm>
          <a:custGeom>
            <a:avLst/>
            <a:gdLst>
              <a:gd name="connsiteX0" fmla="*/ 0 w 3115934"/>
              <a:gd name="connsiteY0" fmla="*/ 0 h 1605114"/>
              <a:gd name="connsiteX1" fmla="*/ 593767 w 3115934"/>
              <a:gd name="connsiteY1" fmla="*/ 249382 h 1605114"/>
              <a:gd name="connsiteX2" fmla="*/ 1306286 w 3115934"/>
              <a:gd name="connsiteY2" fmla="*/ 736270 h 1605114"/>
              <a:gd name="connsiteX3" fmla="*/ 1769424 w 3115934"/>
              <a:gd name="connsiteY3" fmla="*/ 1092530 h 1605114"/>
              <a:gd name="connsiteX4" fmla="*/ 2030681 w 3115934"/>
              <a:gd name="connsiteY4" fmla="*/ 1341911 h 1605114"/>
              <a:gd name="connsiteX5" fmla="*/ 2363190 w 3115934"/>
              <a:gd name="connsiteY5" fmla="*/ 1603169 h 1605114"/>
              <a:gd name="connsiteX6" fmla="*/ 3004457 w 3115934"/>
              <a:gd name="connsiteY6" fmla="*/ 1199408 h 1605114"/>
              <a:gd name="connsiteX7" fmla="*/ 3111335 w 3115934"/>
              <a:gd name="connsiteY7" fmla="*/ 1092530 h 1605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5934" h="1605114">
                <a:moveTo>
                  <a:pt x="0" y="0"/>
                </a:moveTo>
                <a:cubicBezTo>
                  <a:pt x="188026" y="63335"/>
                  <a:pt x="376053" y="126670"/>
                  <a:pt x="593767" y="249382"/>
                </a:cubicBezTo>
                <a:cubicBezTo>
                  <a:pt x="811481" y="372094"/>
                  <a:pt x="1110343" y="595745"/>
                  <a:pt x="1306286" y="736270"/>
                </a:cubicBezTo>
                <a:cubicBezTo>
                  <a:pt x="1502229" y="876795"/>
                  <a:pt x="1648692" y="991590"/>
                  <a:pt x="1769424" y="1092530"/>
                </a:cubicBezTo>
                <a:cubicBezTo>
                  <a:pt x="1890156" y="1193470"/>
                  <a:pt x="1931720" y="1256805"/>
                  <a:pt x="2030681" y="1341911"/>
                </a:cubicBezTo>
                <a:cubicBezTo>
                  <a:pt x="2129642" y="1427017"/>
                  <a:pt x="2200894" y="1626919"/>
                  <a:pt x="2363190" y="1603169"/>
                </a:cubicBezTo>
                <a:cubicBezTo>
                  <a:pt x="2525486" y="1579419"/>
                  <a:pt x="2879766" y="1284515"/>
                  <a:pt x="3004457" y="1199408"/>
                </a:cubicBezTo>
                <a:cubicBezTo>
                  <a:pt x="3129148" y="1114301"/>
                  <a:pt x="3120241" y="1103415"/>
                  <a:pt x="3111335" y="1092530"/>
                </a:cubicBezTo>
              </a:path>
            </a:pathLst>
          </a:cu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cxnSp>
        <p:nvCxnSpPr>
          <p:cNvPr id="10" name="直接箭头连接符 9"/>
          <p:cNvCxnSpPr/>
          <p:nvPr/>
        </p:nvCxnSpPr>
        <p:spPr>
          <a:xfrm>
            <a:off x="270876" y="3520866"/>
            <a:ext cx="2880320" cy="0"/>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58676" y="3228686"/>
            <a:ext cx="0" cy="292180"/>
          </a:xfrm>
          <a:prstGeom prst="line">
            <a:avLst/>
          </a:prstGeom>
          <a:ln w="222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273165" y="1569114"/>
            <a:ext cx="504056" cy="338554"/>
          </a:xfrm>
          <a:prstGeom prst="rect">
            <a:avLst/>
          </a:prstGeom>
          <a:noFill/>
        </p:spPr>
        <p:txBody>
          <a:bodyPr wrap="square" rtlCol="0">
            <a:spAutoFit/>
          </a:bodyPr>
          <a:lstStyle/>
          <a:p>
            <a:r>
              <a:rPr lang="en-US" altLang="zh-CN" sz="1600" i="1" dirty="0" smtClean="0">
                <a:latin typeface="Times New Roman" pitchFamily="18" charset="0"/>
                <a:cs typeface="Times New Roman" pitchFamily="18" charset="0"/>
              </a:rPr>
              <a:t>f</a:t>
            </a:r>
            <a:r>
              <a:rPr lang="en-US" altLang="zh-CN" sz="1600" baseline="-25000" dirty="0" smtClean="0">
                <a:latin typeface="Times New Roman" pitchFamily="18" charset="0"/>
                <a:cs typeface="Times New Roman" pitchFamily="18" charset="0"/>
              </a:rPr>
              <a:t>1</a:t>
            </a:r>
            <a:endParaRPr lang="zh-CN" altLang="en-US" sz="1600" baseline="-25000" dirty="0">
              <a:latin typeface="Times New Roman" pitchFamily="18" charset="0"/>
              <a:cs typeface="Times New Roman" pitchFamily="18" charset="0"/>
            </a:endParaRPr>
          </a:p>
        </p:txBody>
      </p:sp>
      <p:sp>
        <p:nvSpPr>
          <p:cNvPr id="15" name="TextBox 14"/>
          <p:cNvSpPr txBox="1"/>
          <p:nvPr/>
        </p:nvSpPr>
        <p:spPr>
          <a:xfrm>
            <a:off x="893649" y="1616615"/>
            <a:ext cx="504056" cy="338554"/>
          </a:xfrm>
          <a:prstGeom prst="rect">
            <a:avLst/>
          </a:prstGeom>
          <a:noFill/>
        </p:spPr>
        <p:txBody>
          <a:bodyPr wrap="square" rtlCol="0">
            <a:spAutoFit/>
          </a:bodyPr>
          <a:lstStyle/>
          <a:p>
            <a:r>
              <a:rPr lang="en-US" altLang="zh-CN" sz="1600" i="1" dirty="0" smtClean="0">
                <a:latin typeface="Times New Roman" pitchFamily="18" charset="0"/>
                <a:cs typeface="Times New Roman" pitchFamily="18" charset="0"/>
              </a:rPr>
              <a:t>f</a:t>
            </a:r>
            <a:r>
              <a:rPr lang="en-US" altLang="zh-CN" sz="1600" baseline="-25000" dirty="0" smtClean="0">
                <a:latin typeface="Times New Roman" pitchFamily="18" charset="0"/>
                <a:cs typeface="Times New Roman" pitchFamily="18" charset="0"/>
              </a:rPr>
              <a:t>2</a:t>
            </a:r>
            <a:endParaRPr lang="zh-CN" altLang="en-US" sz="1600" baseline="-25000" dirty="0">
              <a:latin typeface="Times New Roman" pitchFamily="18" charset="0"/>
              <a:cs typeface="Times New Roman" pitchFamily="18" charset="0"/>
            </a:endParaRPr>
          </a:p>
        </p:txBody>
      </p:sp>
      <p:cxnSp>
        <p:nvCxnSpPr>
          <p:cNvPr id="16" name="直接连接符 15"/>
          <p:cNvCxnSpPr/>
          <p:nvPr/>
        </p:nvCxnSpPr>
        <p:spPr>
          <a:xfrm flipH="1">
            <a:off x="1248867" y="2371366"/>
            <a:ext cx="0" cy="115663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123649" y="2132640"/>
            <a:ext cx="0" cy="14313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560000" y="2588079"/>
            <a:ext cx="0" cy="94512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a:off x="1524000" y="3489734"/>
            <a:ext cx="72000" cy="72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091788" y="3499108"/>
            <a:ext cx="63723" cy="72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2929621" y="3520866"/>
            <a:ext cx="504056" cy="338554"/>
          </a:xfrm>
          <a:prstGeom prst="rect">
            <a:avLst/>
          </a:prstGeom>
          <a:noFill/>
        </p:spPr>
        <p:txBody>
          <a:bodyPr wrap="square" rtlCol="0">
            <a:spAutoFit/>
          </a:bodyPr>
          <a:lstStyle/>
          <a:p>
            <a:r>
              <a:rPr lang="en-US" altLang="zh-CN" sz="1600" i="1" dirty="0" smtClean="0">
                <a:latin typeface="Times New Roman" pitchFamily="18" charset="0"/>
                <a:cs typeface="Times New Roman" pitchFamily="18" charset="0"/>
              </a:rPr>
              <a:t>z</a:t>
            </a:r>
            <a:endParaRPr lang="zh-CN" altLang="en-US" sz="1600" baseline="30000" dirty="0">
              <a:latin typeface="Times New Roman" pitchFamily="18" charset="0"/>
              <a:cs typeface="Times New Roman" pitchFamily="18" charset="0"/>
            </a:endParaRPr>
          </a:p>
        </p:txBody>
      </p:sp>
      <p:sp>
        <p:nvSpPr>
          <p:cNvPr id="23" name="流程图: 联系 22"/>
          <p:cNvSpPr/>
          <p:nvPr/>
        </p:nvSpPr>
        <p:spPr>
          <a:xfrm>
            <a:off x="1212867" y="3497201"/>
            <a:ext cx="72000" cy="72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3953397" y="2381774"/>
            <a:ext cx="846161" cy="791570"/>
          </a:xfrm>
          <a:custGeom>
            <a:avLst/>
            <a:gdLst>
              <a:gd name="connsiteX0" fmla="*/ 0 w 846161"/>
              <a:gd name="connsiteY0" fmla="*/ 0 h 791570"/>
              <a:gd name="connsiteX1" fmla="*/ 504967 w 846161"/>
              <a:gd name="connsiteY1" fmla="*/ 286603 h 791570"/>
              <a:gd name="connsiteX2" fmla="*/ 846161 w 846161"/>
              <a:gd name="connsiteY2" fmla="*/ 791570 h 791570"/>
            </a:gdLst>
            <a:ahLst/>
            <a:cxnLst>
              <a:cxn ang="0">
                <a:pos x="connsiteX0" y="connsiteY0"/>
              </a:cxn>
              <a:cxn ang="0">
                <a:pos x="connsiteX1" y="connsiteY1"/>
              </a:cxn>
              <a:cxn ang="0">
                <a:pos x="connsiteX2" y="connsiteY2"/>
              </a:cxn>
            </a:cxnLst>
            <a:rect l="l" t="t" r="r" b="b"/>
            <a:pathLst>
              <a:path w="846161" h="791570">
                <a:moveTo>
                  <a:pt x="0" y="0"/>
                </a:moveTo>
                <a:cubicBezTo>
                  <a:pt x="181970" y="77337"/>
                  <a:pt x="363940" y="154675"/>
                  <a:pt x="504967" y="286603"/>
                </a:cubicBezTo>
                <a:cubicBezTo>
                  <a:pt x="645994" y="418531"/>
                  <a:pt x="746077" y="605050"/>
                  <a:pt x="846161" y="791570"/>
                </a:cubicBezTo>
              </a:path>
            </a:pathLst>
          </a:cu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cxnSp>
        <p:nvCxnSpPr>
          <p:cNvPr id="25" name="直接箭头连接符 24"/>
          <p:cNvCxnSpPr/>
          <p:nvPr/>
        </p:nvCxnSpPr>
        <p:spPr>
          <a:xfrm>
            <a:off x="3565451" y="3465524"/>
            <a:ext cx="1616149" cy="2294"/>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3565451" y="1758818"/>
            <a:ext cx="0" cy="1706708"/>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876800" y="3487442"/>
            <a:ext cx="504056" cy="338554"/>
          </a:xfrm>
          <a:prstGeom prst="rect">
            <a:avLst/>
          </a:prstGeom>
          <a:noFill/>
        </p:spPr>
        <p:txBody>
          <a:bodyPr wrap="square" rtlCol="0">
            <a:spAutoFit/>
          </a:bodyPr>
          <a:lstStyle/>
          <a:p>
            <a:r>
              <a:rPr lang="en-US" altLang="zh-CN" sz="1600" i="1" dirty="0" smtClean="0">
                <a:latin typeface="Times New Roman" pitchFamily="18" charset="0"/>
                <a:cs typeface="Times New Roman" pitchFamily="18" charset="0"/>
              </a:rPr>
              <a:t>f</a:t>
            </a:r>
            <a:r>
              <a:rPr lang="en-US" altLang="zh-CN" sz="1600" baseline="-25000" dirty="0" smtClean="0">
                <a:latin typeface="Times New Roman" pitchFamily="18" charset="0"/>
                <a:cs typeface="Times New Roman" pitchFamily="18" charset="0"/>
              </a:rPr>
              <a:t>1</a:t>
            </a:r>
            <a:endParaRPr lang="zh-CN" altLang="en-US" sz="1600" baseline="-25000" dirty="0">
              <a:latin typeface="Times New Roman" pitchFamily="18" charset="0"/>
              <a:cs typeface="Times New Roman" pitchFamily="18" charset="0"/>
            </a:endParaRPr>
          </a:p>
        </p:txBody>
      </p:sp>
      <p:sp>
        <p:nvSpPr>
          <p:cNvPr id="28" name="TextBox 27"/>
          <p:cNvSpPr txBox="1"/>
          <p:nvPr/>
        </p:nvSpPr>
        <p:spPr>
          <a:xfrm>
            <a:off x="3276600" y="1791631"/>
            <a:ext cx="504056" cy="338554"/>
          </a:xfrm>
          <a:prstGeom prst="rect">
            <a:avLst/>
          </a:prstGeom>
          <a:noFill/>
        </p:spPr>
        <p:txBody>
          <a:bodyPr wrap="square" rtlCol="0">
            <a:spAutoFit/>
          </a:bodyPr>
          <a:lstStyle/>
          <a:p>
            <a:r>
              <a:rPr lang="en-US" altLang="zh-CN" sz="1600" i="1" dirty="0" smtClean="0">
                <a:latin typeface="Times New Roman" pitchFamily="18" charset="0"/>
                <a:cs typeface="Times New Roman" pitchFamily="18" charset="0"/>
              </a:rPr>
              <a:t>f</a:t>
            </a:r>
            <a:r>
              <a:rPr lang="en-US" altLang="zh-CN" sz="1600" baseline="-25000" dirty="0" smtClean="0">
                <a:latin typeface="Times New Roman" pitchFamily="18" charset="0"/>
                <a:cs typeface="Times New Roman" pitchFamily="18" charset="0"/>
              </a:rPr>
              <a:t>2</a:t>
            </a:r>
            <a:endParaRPr lang="zh-CN" altLang="en-US" sz="1600" baseline="-25000" dirty="0">
              <a:latin typeface="Times New Roman" pitchFamily="18" charset="0"/>
              <a:cs typeface="Times New Roman" pitchFamily="18" charset="0"/>
            </a:endParaRPr>
          </a:p>
        </p:txBody>
      </p:sp>
      <p:sp>
        <p:nvSpPr>
          <p:cNvPr id="29" name="流程图: 联系 28"/>
          <p:cNvSpPr/>
          <p:nvPr/>
        </p:nvSpPr>
        <p:spPr>
          <a:xfrm>
            <a:off x="3924680" y="2335366"/>
            <a:ext cx="72000" cy="72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a:off x="4411466" y="2610558"/>
            <a:ext cx="72000" cy="72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779051" y="3137344"/>
            <a:ext cx="63723" cy="72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Rectangle 47"/>
          <p:cNvSpPr/>
          <p:nvPr/>
        </p:nvSpPr>
        <p:spPr>
          <a:xfrm>
            <a:off x="276763" y="3528551"/>
            <a:ext cx="922047"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dirty="0" smtClean="0">
                <a:latin typeface="Times New Roman" pitchFamily="18" charset="0"/>
                <a:cs typeface="Times New Roman" pitchFamily="18" charset="0"/>
              </a:rPr>
              <a:t>Z</a:t>
            </a:r>
            <a:r>
              <a:rPr lang="en-US" baseline="-25000" dirty="0" smtClean="0">
                <a:latin typeface="Times New Roman" pitchFamily="18" charset="0"/>
                <a:cs typeface="Times New Roman" pitchFamily="18" charset="0"/>
              </a:rPr>
              <a:t>10</a:t>
            </a:r>
            <a:r>
              <a:rPr lang="en-US"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z</a:t>
            </a:r>
            <a:r>
              <a:rPr lang="en-US" altLang="zh-CN" baseline="-25000" dirty="0" smtClean="0">
                <a:latin typeface="Times New Roman" pitchFamily="18" charset="0"/>
                <a:cs typeface="Times New Roman" pitchFamily="18" charset="0"/>
              </a:rPr>
              <a:t>1</a:t>
            </a:r>
            <a:r>
              <a:rPr lang="en-US" altLang="zh-CN" baseline="30000"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a:t>
            </a:r>
            <a:endParaRPr lang="en-US" dirty="0"/>
          </a:p>
        </p:txBody>
      </p:sp>
      <p:sp>
        <p:nvSpPr>
          <p:cNvPr id="33" name="Rectangle 101"/>
          <p:cNvSpPr/>
          <p:nvPr/>
        </p:nvSpPr>
        <p:spPr>
          <a:xfrm>
            <a:off x="2019012" y="3528551"/>
            <a:ext cx="922047"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dirty="0" smtClean="0">
                <a:latin typeface="Times New Roman" pitchFamily="18" charset="0"/>
                <a:cs typeface="Times New Roman" pitchFamily="18" charset="0"/>
              </a:rPr>
              <a:t>Z</a:t>
            </a:r>
            <a:r>
              <a:rPr lang="en-US" baseline="-25000" dirty="0" smtClean="0">
                <a:latin typeface="Times New Roman" pitchFamily="18" charset="0"/>
                <a:cs typeface="Times New Roman" pitchFamily="18" charset="0"/>
              </a:rPr>
              <a:t>20</a:t>
            </a:r>
            <a:r>
              <a:rPr lang="en-US"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z</a:t>
            </a:r>
            <a:r>
              <a:rPr lang="en-US" altLang="zh-CN" baseline="-25000" dirty="0" smtClean="0">
                <a:latin typeface="Times New Roman" pitchFamily="18" charset="0"/>
                <a:cs typeface="Times New Roman" pitchFamily="18" charset="0"/>
              </a:rPr>
              <a:t>2</a:t>
            </a:r>
            <a:r>
              <a:rPr lang="en-US" altLang="zh-CN" baseline="30000"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a:t>
            </a:r>
            <a:endParaRPr lang="en-US" dirty="0"/>
          </a:p>
        </p:txBody>
      </p:sp>
      <p:sp>
        <p:nvSpPr>
          <p:cNvPr id="76" name="TextBox 75"/>
          <p:cNvSpPr txBox="1"/>
          <p:nvPr/>
        </p:nvSpPr>
        <p:spPr>
          <a:xfrm>
            <a:off x="1523369" y="5580638"/>
            <a:ext cx="391901"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C</a:t>
            </a:r>
            <a:endParaRPr lang="zh-CN" altLang="en-US" sz="1600" baseline="-25000" dirty="0">
              <a:latin typeface="Times New Roman" pitchFamily="18" charset="0"/>
              <a:cs typeface="Times New Roman" pitchFamily="18" charset="0"/>
            </a:endParaRPr>
          </a:p>
        </p:txBody>
      </p:sp>
      <p:sp>
        <p:nvSpPr>
          <p:cNvPr id="77" name="TextBox 76"/>
          <p:cNvSpPr txBox="1"/>
          <p:nvPr/>
        </p:nvSpPr>
        <p:spPr>
          <a:xfrm>
            <a:off x="1163329" y="5580638"/>
            <a:ext cx="391901"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B</a:t>
            </a:r>
            <a:endParaRPr lang="zh-CN" altLang="en-US" sz="1600" baseline="-25000" dirty="0">
              <a:latin typeface="Times New Roman" pitchFamily="18" charset="0"/>
              <a:cs typeface="Times New Roman" pitchFamily="18" charset="0"/>
            </a:endParaRPr>
          </a:p>
        </p:txBody>
      </p:sp>
      <p:sp>
        <p:nvSpPr>
          <p:cNvPr id="78" name="TextBox 77"/>
          <p:cNvSpPr txBox="1"/>
          <p:nvPr/>
        </p:nvSpPr>
        <p:spPr>
          <a:xfrm>
            <a:off x="555404" y="5580638"/>
            <a:ext cx="391901"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A</a:t>
            </a:r>
            <a:endParaRPr lang="zh-CN" altLang="en-US" sz="1600" baseline="-25000" dirty="0">
              <a:latin typeface="Times New Roman" pitchFamily="18" charset="0"/>
              <a:cs typeface="Times New Roman" pitchFamily="18" charset="0"/>
            </a:endParaRPr>
          </a:p>
        </p:txBody>
      </p:sp>
      <p:sp>
        <p:nvSpPr>
          <p:cNvPr id="79" name="任意多边形 78"/>
          <p:cNvSpPr/>
          <p:nvPr/>
        </p:nvSpPr>
        <p:spPr>
          <a:xfrm>
            <a:off x="675903" y="4317170"/>
            <a:ext cx="2684489" cy="1454589"/>
          </a:xfrm>
          <a:custGeom>
            <a:avLst/>
            <a:gdLst>
              <a:gd name="connsiteX0" fmla="*/ 0 w 2852382"/>
              <a:gd name="connsiteY0" fmla="*/ 1105468 h 1454589"/>
              <a:gd name="connsiteX1" fmla="*/ 395785 w 2852382"/>
              <a:gd name="connsiteY1" fmla="*/ 1446662 h 1454589"/>
              <a:gd name="connsiteX2" fmla="*/ 941696 w 2852382"/>
              <a:gd name="connsiteY2" fmla="*/ 805218 h 1454589"/>
              <a:gd name="connsiteX3" fmla="*/ 1378424 w 2852382"/>
              <a:gd name="connsiteY3" fmla="*/ 341194 h 1454589"/>
              <a:gd name="connsiteX4" fmla="*/ 2292824 w 2852382"/>
              <a:gd name="connsiteY4" fmla="*/ 150125 h 1454589"/>
              <a:gd name="connsiteX5" fmla="*/ 2852382 w 2852382"/>
              <a:gd name="connsiteY5" fmla="*/ 0 h 145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2382" h="1454589">
                <a:moveTo>
                  <a:pt x="0" y="1105468"/>
                </a:moveTo>
                <a:cubicBezTo>
                  <a:pt x="119418" y="1301086"/>
                  <a:pt x="238836" y="1496704"/>
                  <a:pt x="395785" y="1446662"/>
                </a:cubicBezTo>
                <a:cubicBezTo>
                  <a:pt x="552734" y="1396620"/>
                  <a:pt x="777923" y="989463"/>
                  <a:pt x="941696" y="805218"/>
                </a:cubicBezTo>
                <a:cubicBezTo>
                  <a:pt x="1105469" y="620973"/>
                  <a:pt x="1153236" y="450376"/>
                  <a:pt x="1378424" y="341194"/>
                </a:cubicBezTo>
                <a:cubicBezTo>
                  <a:pt x="1603612" y="232012"/>
                  <a:pt x="2047164" y="206991"/>
                  <a:pt x="2292824" y="150125"/>
                </a:cubicBezTo>
                <a:cubicBezTo>
                  <a:pt x="2538484" y="93259"/>
                  <a:pt x="2695433" y="46629"/>
                  <a:pt x="2852382" y="0"/>
                </a:cubicBezTo>
              </a:path>
            </a:pathLst>
          </a:cu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任意多边形 79"/>
          <p:cNvSpPr/>
          <p:nvPr/>
        </p:nvSpPr>
        <p:spPr>
          <a:xfrm>
            <a:off x="703200" y="4507317"/>
            <a:ext cx="2724284" cy="1202881"/>
          </a:xfrm>
          <a:custGeom>
            <a:avLst/>
            <a:gdLst>
              <a:gd name="connsiteX0" fmla="*/ 0 w 2920621"/>
              <a:gd name="connsiteY0" fmla="*/ 628718 h 1202881"/>
              <a:gd name="connsiteX1" fmla="*/ 436728 w 2920621"/>
              <a:gd name="connsiteY1" fmla="*/ 921 h 1202881"/>
              <a:gd name="connsiteX2" fmla="*/ 1446663 w 2920621"/>
              <a:gd name="connsiteY2" fmla="*/ 751548 h 1202881"/>
              <a:gd name="connsiteX3" fmla="*/ 2238233 w 2920621"/>
              <a:gd name="connsiteY3" fmla="*/ 1201924 h 1202881"/>
              <a:gd name="connsiteX4" fmla="*/ 2920621 w 2920621"/>
              <a:gd name="connsiteY4" fmla="*/ 847083 h 1202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0621" h="1202881">
                <a:moveTo>
                  <a:pt x="0" y="628718"/>
                </a:moveTo>
                <a:cubicBezTo>
                  <a:pt x="97808" y="304583"/>
                  <a:pt x="195617" y="-19551"/>
                  <a:pt x="436728" y="921"/>
                </a:cubicBezTo>
                <a:cubicBezTo>
                  <a:pt x="677839" y="21393"/>
                  <a:pt x="1146412" y="551381"/>
                  <a:pt x="1446663" y="751548"/>
                </a:cubicBezTo>
                <a:cubicBezTo>
                  <a:pt x="1746914" y="951715"/>
                  <a:pt x="1992573" y="1186002"/>
                  <a:pt x="2238233" y="1201924"/>
                </a:cubicBezTo>
                <a:cubicBezTo>
                  <a:pt x="2483893" y="1217846"/>
                  <a:pt x="2702257" y="1032464"/>
                  <a:pt x="2920621" y="847083"/>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直接箭头连接符 80"/>
          <p:cNvCxnSpPr/>
          <p:nvPr/>
        </p:nvCxnSpPr>
        <p:spPr>
          <a:xfrm>
            <a:off x="547163" y="5897706"/>
            <a:ext cx="2880320" cy="0"/>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1019313" y="5763832"/>
            <a:ext cx="0" cy="133874"/>
          </a:xfrm>
          <a:prstGeom prst="line">
            <a:avLst/>
          </a:prstGeom>
          <a:ln w="222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80" idx="3"/>
          </p:cNvCxnSpPr>
          <p:nvPr/>
        </p:nvCxnSpPr>
        <p:spPr>
          <a:xfrm>
            <a:off x="2790969" y="5709241"/>
            <a:ext cx="0" cy="188465"/>
          </a:xfrm>
          <a:prstGeom prst="line">
            <a:avLst/>
          </a:prstGeom>
          <a:ln w="222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1972558" y="4284494"/>
            <a:ext cx="504056" cy="338554"/>
          </a:xfrm>
          <a:prstGeom prst="rect">
            <a:avLst/>
          </a:prstGeom>
          <a:noFill/>
        </p:spPr>
        <p:txBody>
          <a:bodyPr wrap="square" rtlCol="0">
            <a:spAutoFit/>
          </a:bodyPr>
          <a:lstStyle/>
          <a:p>
            <a:r>
              <a:rPr lang="en-US" altLang="zh-CN" sz="1600" i="1" dirty="0" smtClean="0">
                <a:latin typeface="Times New Roman" pitchFamily="18" charset="0"/>
                <a:cs typeface="Times New Roman" pitchFamily="18" charset="0"/>
              </a:rPr>
              <a:t>f</a:t>
            </a:r>
            <a:r>
              <a:rPr lang="en-US" altLang="zh-CN" sz="1600" baseline="-25000" dirty="0" smtClean="0">
                <a:latin typeface="Times New Roman" pitchFamily="18" charset="0"/>
                <a:cs typeface="Times New Roman" pitchFamily="18" charset="0"/>
              </a:rPr>
              <a:t>1</a:t>
            </a:r>
            <a:endParaRPr lang="zh-CN" altLang="en-US" sz="1600" baseline="-25000" dirty="0">
              <a:latin typeface="Times New Roman" pitchFamily="18" charset="0"/>
              <a:cs typeface="Times New Roman" pitchFamily="18" charset="0"/>
            </a:endParaRPr>
          </a:p>
        </p:txBody>
      </p:sp>
      <p:sp>
        <p:nvSpPr>
          <p:cNvPr id="85" name="TextBox 84"/>
          <p:cNvSpPr txBox="1"/>
          <p:nvPr/>
        </p:nvSpPr>
        <p:spPr>
          <a:xfrm>
            <a:off x="1307345" y="4284494"/>
            <a:ext cx="504056" cy="338554"/>
          </a:xfrm>
          <a:prstGeom prst="rect">
            <a:avLst/>
          </a:prstGeom>
          <a:noFill/>
        </p:spPr>
        <p:txBody>
          <a:bodyPr wrap="square" rtlCol="0">
            <a:spAutoFit/>
          </a:bodyPr>
          <a:lstStyle/>
          <a:p>
            <a:r>
              <a:rPr lang="en-US" altLang="zh-CN" sz="1600" i="1" dirty="0" smtClean="0">
                <a:latin typeface="Times New Roman" pitchFamily="18" charset="0"/>
                <a:cs typeface="Times New Roman" pitchFamily="18" charset="0"/>
              </a:rPr>
              <a:t>f</a:t>
            </a:r>
            <a:r>
              <a:rPr lang="en-US" altLang="zh-CN" sz="1600" baseline="-25000" dirty="0" smtClean="0">
                <a:latin typeface="Times New Roman" pitchFamily="18" charset="0"/>
                <a:cs typeface="Times New Roman" pitchFamily="18" charset="0"/>
              </a:rPr>
              <a:t>2</a:t>
            </a:r>
            <a:endParaRPr lang="zh-CN" altLang="en-US" sz="1600" baseline="-25000" dirty="0">
              <a:latin typeface="Times New Roman" pitchFamily="18" charset="0"/>
              <a:cs typeface="Times New Roman" pitchFamily="18" charset="0"/>
            </a:endParaRPr>
          </a:p>
        </p:txBody>
      </p:sp>
      <p:sp>
        <p:nvSpPr>
          <p:cNvPr id="86" name="流程图: 联系 85"/>
          <p:cNvSpPr/>
          <p:nvPr/>
        </p:nvSpPr>
        <p:spPr>
          <a:xfrm>
            <a:off x="792496" y="5885829"/>
            <a:ext cx="72000" cy="72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等腰三角形 86"/>
          <p:cNvSpPr/>
          <p:nvPr/>
        </p:nvSpPr>
        <p:spPr>
          <a:xfrm>
            <a:off x="1175726" y="5885829"/>
            <a:ext cx="72000" cy="72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1523369" y="5885829"/>
            <a:ext cx="63723" cy="72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直接连接符 88"/>
          <p:cNvCxnSpPr/>
          <p:nvPr/>
        </p:nvCxnSpPr>
        <p:spPr>
          <a:xfrm>
            <a:off x="792496" y="5660522"/>
            <a:ext cx="43987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828496" y="4790601"/>
            <a:ext cx="0" cy="103687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1201136" y="4551032"/>
            <a:ext cx="21180" cy="134782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2" name="直接连接符 91"/>
          <p:cNvCxnSpPr>
            <a:endCxn id="99" idx="3"/>
          </p:cNvCxnSpPr>
          <p:nvPr/>
        </p:nvCxnSpPr>
        <p:spPr>
          <a:xfrm>
            <a:off x="866713" y="4810124"/>
            <a:ext cx="720379" cy="113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1555230" y="4810965"/>
            <a:ext cx="0" cy="104741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4" name="流程图: 联系 93"/>
          <p:cNvSpPr/>
          <p:nvPr/>
        </p:nvSpPr>
        <p:spPr>
          <a:xfrm>
            <a:off x="792496" y="5631168"/>
            <a:ext cx="72000" cy="72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流程图: 联系 94"/>
          <p:cNvSpPr/>
          <p:nvPr/>
        </p:nvSpPr>
        <p:spPr>
          <a:xfrm>
            <a:off x="792496" y="4775260"/>
            <a:ext cx="72000" cy="72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等腰三角形 95"/>
          <p:cNvSpPr/>
          <p:nvPr/>
        </p:nvSpPr>
        <p:spPr>
          <a:xfrm>
            <a:off x="1175726" y="5627439"/>
            <a:ext cx="72000" cy="72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等腰三角形 96"/>
          <p:cNvSpPr/>
          <p:nvPr/>
        </p:nvSpPr>
        <p:spPr>
          <a:xfrm>
            <a:off x="1175726" y="4479032"/>
            <a:ext cx="72000" cy="72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1523369" y="5066296"/>
            <a:ext cx="63723" cy="72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1523369" y="4775260"/>
            <a:ext cx="63723" cy="72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0" name="直接箭头连接符 99"/>
          <p:cNvCxnSpPr/>
          <p:nvPr/>
        </p:nvCxnSpPr>
        <p:spPr>
          <a:xfrm>
            <a:off x="3756436" y="5897706"/>
            <a:ext cx="1367333" cy="0"/>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V="1">
            <a:off x="3756436" y="4191000"/>
            <a:ext cx="0" cy="1706708"/>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4835737" y="5919624"/>
            <a:ext cx="504056" cy="338554"/>
          </a:xfrm>
          <a:prstGeom prst="rect">
            <a:avLst/>
          </a:prstGeom>
          <a:noFill/>
        </p:spPr>
        <p:txBody>
          <a:bodyPr wrap="square" rtlCol="0">
            <a:spAutoFit/>
          </a:bodyPr>
          <a:lstStyle/>
          <a:p>
            <a:r>
              <a:rPr lang="en-US" altLang="zh-CN" sz="1600" i="1" dirty="0" smtClean="0">
                <a:latin typeface="Times New Roman" pitchFamily="18" charset="0"/>
                <a:cs typeface="Times New Roman" pitchFamily="18" charset="0"/>
              </a:rPr>
              <a:t>f</a:t>
            </a:r>
            <a:r>
              <a:rPr lang="en-US" altLang="zh-CN" sz="1600" baseline="-25000" dirty="0" smtClean="0">
                <a:latin typeface="Times New Roman" pitchFamily="18" charset="0"/>
                <a:cs typeface="Times New Roman" pitchFamily="18" charset="0"/>
              </a:rPr>
              <a:t>1</a:t>
            </a:r>
            <a:endParaRPr lang="zh-CN" altLang="en-US" sz="1600" baseline="-25000" dirty="0">
              <a:latin typeface="Times New Roman" pitchFamily="18" charset="0"/>
              <a:cs typeface="Times New Roman" pitchFamily="18" charset="0"/>
            </a:endParaRPr>
          </a:p>
        </p:txBody>
      </p:sp>
      <p:sp>
        <p:nvSpPr>
          <p:cNvPr id="103" name="TextBox 102"/>
          <p:cNvSpPr txBox="1"/>
          <p:nvPr/>
        </p:nvSpPr>
        <p:spPr>
          <a:xfrm>
            <a:off x="3467585" y="4223813"/>
            <a:ext cx="504056" cy="338554"/>
          </a:xfrm>
          <a:prstGeom prst="rect">
            <a:avLst/>
          </a:prstGeom>
          <a:noFill/>
        </p:spPr>
        <p:txBody>
          <a:bodyPr wrap="square" rtlCol="0">
            <a:spAutoFit/>
          </a:bodyPr>
          <a:lstStyle/>
          <a:p>
            <a:r>
              <a:rPr lang="en-US" altLang="zh-CN" sz="1600" i="1" dirty="0" smtClean="0">
                <a:latin typeface="Times New Roman" pitchFamily="18" charset="0"/>
                <a:cs typeface="Times New Roman" pitchFamily="18" charset="0"/>
              </a:rPr>
              <a:t>f</a:t>
            </a:r>
            <a:r>
              <a:rPr lang="en-US" altLang="zh-CN" sz="1600" baseline="-25000" dirty="0" smtClean="0">
                <a:latin typeface="Times New Roman" pitchFamily="18" charset="0"/>
                <a:cs typeface="Times New Roman" pitchFamily="18" charset="0"/>
              </a:rPr>
              <a:t>2</a:t>
            </a:r>
            <a:endParaRPr lang="zh-CN" altLang="en-US" sz="1600" baseline="-25000" dirty="0">
              <a:latin typeface="Times New Roman" pitchFamily="18" charset="0"/>
              <a:cs typeface="Times New Roman" pitchFamily="18" charset="0"/>
            </a:endParaRPr>
          </a:p>
        </p:txBody>
      </p:sp>
      <p:sp>
        <p:nvSpPr>
          <p:cNvPr id="104" name="流程图: 联系 103"/>
          <p:cNvSpPr/>
          <p:nvPr/>
        </p:nvSpPr>
        <p:spPr>
          <a:xfrm>
            <a:off x="4206597" y="4836181"/>
            <a:ext cx="72000" cy="72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等腰三角形 104"/>
          <p:cNvSpPr/>
          <p:nvPr/>
        </p:nvSpPr>
        <p:spPr>
          <a:xfrm>
            <a:off x="4206599" y="4468285"/>
            <a:ext cx="72000" cy="72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4584983" y="4836181"/>
            <a:ext cx="63723" cy="72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TextBox 106"/>
          <p:cNvSpPr txBox="1"/>
          <p:nvPr/>
        </p:nvSpPr>
        <p:spPr>
          <a:xfrm>
            <a:off x="3918565" y="4702904"/>
            <a:ext cx="391901"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A</a:t>
            </a:r>
            <a:endParaRPr lang="zh-CN" altLang="en-US" sz="1600" baseline="-25000" dirty="0">
              <a:latin typeface="Times New Roman" pitchFamily="18" charset="0"/>
              <a:cs typeface="Times New Roman" pitchFamily="18" charset="0"/>
            </a:endParaRPr>
          </a:p>
        </p:txBody>
      </p:sp>
      <p:sp>
        <p:nvSpPr>
          <p:cNvPr id="108" name="TextBox 107"/>
          <p:cNvSpPr txBox="1"/>
          <p:nvPr/>
        </p:nvSpPr>
        <p:spPr>
          <a:xfrm>
            <a:off x="3918566" y="4345755"/>
            <a:ext cx="391901"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B</a:t>
            </a:r>
            <a:endParaRPr lang="zh-CN" altLang="en-US" sz="1600" baseline="-25000" dirty="0">
              <a:latin typeface="Times New Roman" pitchFamily="18" charset="0"/>
              <a:cs typeface="Times New Roman" pitchFamily="18" charset="0"/>
            </a:endParaRPr>
          </a:p>
        </p:txBody>
      </p:sp>
      <p:sp>
        <p:nvSpPr>
          <p:cNvPr id="109" name="TextBox 108"/>
          <p:cNvSpPr txBox="1"/>
          <p:nvPr/>
        </p:nvSpPr>
        <p:spPr>
          <a:xfrm>
            <a:off x="4625130" y="4702904"/>
            <a:ext cx="391901"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C</a:t>
            </a:r>
            <a:endParaRPr lang="zh-CN" altLang="en-US" sz="1600" baseline="-25000" dirty="0">
              <a:latin typeface="Times New Roman" pitchFamily="18" charset="0"/>
              <a:cs typeface="Times New Roman" pitchFamily="18" charset="0"/>
            </a:endParaRPr>
          </a:p>
        </p:txBody>
      </p:sp>
      <p:sp>
        <p:nvSpPr>
          <p:cNvPr id="110" name="TextBox 109"/>
          <p:cNvSpPr txBox="1"/>
          <p:nvPr/>
        </p:nvSpPr>
        <p:spPr>
          <a:xfrm>
            <a:off x="3108364" y="5875130"/>
            <a:ext cx="504056" cy="338554"/>
          </a:xfrm>
          <a:prstGeom prst="rect">
            <a:avLst/>
          </a:prstGeom>
          <a:noFill/>
        </p:spPr>
        <p:txBody>
          <a:bodyPr wrap="square" rtlCol="0">
            <a:spAutoFit/>
          </a:bodyPr>
          <a:lstStyle/>
          <a:p>
            <a:r>
              <a:rPr lang="en-US" altLang="zh-CN" sz="1600" i="1" dirty="0" smtClean="0">
                <a:latin typeface="Times New Roman" pitchFamily="18" charset="0"/>
                <a:cs typeface="Times New Roman" pitchFamily="18" charset="0"/>
              </a:rPr>
              <a:t>z</a:t>
            </a:r>
            <a:endParaRPr lang="zh-CN" altLang="en-US" sz="1600" baseline="30000" dirty="0">
              <a:latin typeface="Times New Roman" pitchFamily="18" charset="0"/>
              <a:cs typeface="Times New Roman" pitchFamily="18" charset="0"/>
            </a:endParaRPr>
          </a:p>
        </p:txBody>
      </p:sp>
      <p:sp>
        <p:nvSpPr>
          <p:cNvPr id="111" name="Rectangle 47"/>
          <p:cNvSpPr/>
          <p:nvPr/>
        </p:nvSpPr>
        <p:spPr>
          <a:xfrm>
            <a:off x="536784" y="5921829"/>
            <a:ext cx="922047"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dirty="0" smtClean="0">
                <a:latin typeface="Times New Roman" pitchFamily="18" charset="0"/>
                <a:cs typeface="Times New Roman" pitchFamily="18" charset="0"/>
              </a:rPr>
              <a:t>Z</a:t>
            </a:r>
            <a:r>
              <a:rPr lang="en-US" baseline="-25000" dirty="0" smtClean="0">
                <a:latin typeface="Times New Roman" pitchFamily="18" charset="0"/>
                <a:cs typeface="Times New Roman" pitchFamily="18" charset="0"/>
              </a:rPr>
              <a:t>10</a:t>
            </a:r>
            <a:r>
              <a:rPr lang="en-US"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z</a:t>
            </a:r>
            <a:r>
              <a:rPr lang="en-US" altLang="zh-CN" baseline="-25000" dirty="0" smtClean="0">
                <a:latin typeface="Times New Roman" pitchFamily="18" charset="0"/>
                <a:cs typeface="Times New Roman" pitchFamily="18" charset="0"/>
              </a:rPr>
              <a:t>1</a:t>
            </a:r>
            <a:r>
              <a:rPr lang="en-US" altLang="zh-CN" baseline="30000"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a:t>
            </a:r>
            <a:endParaRPr lang="en-US" dirty="0"/>
          </a:p>
        </p:txBody>
      </p:sp>
      <p:sp>
        <p:nvSpPr>
          <p:cNvPr id="112" name="Rectangle 101"/>
          <p:cNvSpPr/>
          <p:nvPr/>
        </p:nvSpPr>
        <p:spPr>
          <a:xfrm>
            <a:off x="2329945" y="5921829"/>
            <a:ext cx="922047"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dirty="0" smtClean="0">
                <a:latin typeface="Times New Roman" pitchFamily="18" charset="0"/>
                <a:cs typeface="Times New Roman" pitchFamily="18" charset="0"/>
              </a:rPr>
              <a:t>Z</a:t>
            </a:r>
            <a:r>
              <a:rPr lang="en-US" baseline="-25000" dirty="0" smtClean="0">
                <a:latin typeface="Times New Roman" pitchFamily="18" charset="0"/>
                <a:cs typeface="Times New Roman" pitchFamily="18" charset="0"/>
              </a:rPr>
              <a:t>20</a:t>
            </a:r>
            <a:r>
              <a:rPr lang="en-US"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z</a:t>
            </a:r>
            <a:r>
              <a:rPr lang="en-US" altLang="zh-CN" baseline="-25000" dirty="0" smtClean="0">
                <a:latin typeface="Times New Roman" pitchFamily="18" charset="0"/>
                <a:cs typeface="Times New Roman" pitchFamily="18" charset="0"/>
              </a:rPr>
              <a:t>2</a:t>
            </a:r>
            <a:r>
              <a:rPr lang="en-US" altLang="zh-CN" baseline="30000"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a:t>
            </a:r>
            <a:endParaRPr lang="en-US" dirty="0"/>
          </a:p>
        </p:txBody>
      </p:sp>
      <p:sp>
        <p:nvSpPr>
          <p:cNvPr id="113" name="右大括号 112"/>
          <p:cNvSpPr/>
          <p:nvPr/>
        </p:nvSpPr>
        <p:spPr bwMode="auto">
          <a:xfrm rot="16200000">
            <a:off x="1586618" y="4681460"/>
            <a:ext cx="330259" cy="2097094"/>
          </a:xfrm>
          <a:prstGeom prst="rightBrace">
            <a:avLst>
              <a:gd name="adj1" fmla="val 17028"/>
              <a:gd name="adj2" fmla="val 50000"/>
            </a:avLst>
          </a:prstGeom>
          <a:solidFill>
            <a:srgbClr val="6F6F6F">
              <a:alpha val="71000"/>
            </a:srgbClr>
          </a:solidFill>
          <a:ln w="28575" cap="flat" cmpd="sng" algn="ctr">
            <a:solidFill>
              <a:schemeClr val="bg1">
                <a:lumMod val="50000"/>
              </a:schemeClr>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algn="ctr" fontAlgn="base">
              <a:spcBef>
                <a:spcPct val="0"/>
              </a:spcBef>
              <a:spcAft>
                <a:spcPct val="0"/>
              </a:spcAft>
            </a:pPr>
            <a:endParaRPr lang="zh-CN" altLang="en-US" sz="2400">
              <a:latin typeface="Arial" charset="0"/>
              <a:ea typeface="黑体" pitchFamily="2" charset="-122"/>
            </a:endParaRPr>
          </a:p>
        </p:txBody>
      </p:sp>
      <p:pic>
        <p:nvPicPr>
          <p:cNvPr id="4505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9800" y="1447800"/>
            <a:ext cx="2590800" cy="163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6" name="直接箭头连接符 115"/>
          <p:cNvCxnSpPr>
            <a:stCxn id="118" idx="2"/>
            <a:endCxn id="120" idx="0"/>
          </p:cNvCxnSpPr>
          <p:nvPr/>
        </p:nvCxnSpPr>
        <p:spPr>
          <a:xfrm>
            <a:off x="7262311" y="5561163"/>
            <a:ext cx="0" cy="337690"/>
          </a:xfrm>
          <a:prstGeom prst="straightConnector1">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17" name="矩形 116"/>
          <p:cNvSpPr/>
          <p:nvPr/>
        </p:nvSpPr>
        <p:spPr>
          <a:xfrm>
            <a:off x="5877339" y="3377344"/>
            <a:ext cx="2769944" cy="111845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latin typeface="+mj-lt"/>
                <a:cs typeface="Times New Roman" pitchFamily="18" charset="0"/>
              </a:rPr>
              <a:t>Full autonomy </a:t>
            </a:r>
            <a:r>
              <a:rPr lang="en-US" altLang="zh-CN" dirty="0" smtClean="0">
                <a:solidFill>
                  <a:srgbClr val="C00000"/>
                </a:solidFill>
                <a:latin typeface="+mj-lt"/>
                <a:cs typeface="Times New Roman" pitchFamily="18" charset="0"/>
              </a:rPr>
              <a:t>optimization</a:t>
            </a:r>
            <a:r>
              <a:rPr lang="en-US" altLang="zh-CN" dirty="0" smtClean="0">
                <a:solidFill>
                  <a:schemeClr val="tx1"/>
                </a:solidFill>
                <a:latin typeface="+mj-lt"/>
                <a:cs typeface="Times New Roman" pitchFamily="18" charset="0"/>
              </a:rPr>
              <a:t>: identify the optimal solutions of each objective individually</a:t>
            </a:r>
            <a:endParaRPr lang="en-US" altLang="zh-CN" dirty="0">
              <a:solidFill>
                <a:schemeClr val="tx1"/>
              </a:solidFill>
              <a:latin typeface="+mj-lt"/>
              <a:cs typeface="Times New Roman" pitchFamily="18" charset="0"/>
            </a:endParaRPr>
          </a:p>
        </p:txBody>
      </p:sp>
      <p:sp>
        <p:nvSpPr>
          <p:cNvPr id="118" name="矩形 117"/>
          <p:cNvSpPr/>
          <p:nvPr/>
        </p:nvSpPr>
        <p:spPr>
          <a:xfrm>
            <a:off x="5877339" y="4836181"/>
            <a:ext cx="2769944" cy="72498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mj-lt"/>
                <a:cs typeface="Times New Roman" pitchFamily="18" charset="0"/>
              </a:rPr>
              <a:t>Monotonicity </a:t>
            </a:r>
            <a:r>
              <a:rPr lang="en-US" altLang="zh-CN" dirty="0" smtClean="0">
                <a:solidFill>
                  <a:schemeClr val="tx1"/>
                </a:solidFill>
                <a:latin typeface="+mj-lt"/>
                <a:cs typeface="Times New Roman" pitchFamily="18" charset="0"/>
              </a:rPr>
              <a:t>check for two objectives</a:t>
            </a:r>
            <a:endParaRPr lang="en-US" altLang="zh-CN" dirty="0">
              <a:solidFill>
                <a:schemeClr val="tx1"/>
              </a:solidFill>
              <a:latin typeface="+mj-lt"/>
              <a:cs typeface="Times New Roman" pitchFamily="18" charset="0"/>
            </a:endParaRPr>
          </a:p>
        </p:txBody>
      </p:sp>
      <p:cxnSp>
        <p:nvCxnSpPr>
          <p:cNvPr id="119" name="直接箭头连接符 118"/>
          <p:cNvCxnSpPr/>
          <p:nvPr/>
        </p:nvCxnSpPr>
        <p:spPr>
          <a:xfrm>
            <a:off x="7262311" y="4495800"/>
            <a:ext cx="0" cy="324356"/>
          </a:xfrm>
          <a:prstGeom prst="straightConnector1">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20" name="矩形 119"/>
          <p:cNvSpPr/>
          <p:nvPr/>
        </p:nvSpPr>
        <p:spPr>
          <a:xfrm>
            <a:off x="5877338" y="5898853"/>
            <a:ext cx="2769945" cy="44207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mj-lt"/>
                <a:cs typeface="Times New Roman" pitchFamily="18" charset="0"/>
              </a:rPr>
              <a:t>Potential Pareto points</a:t>
            </a:r>
            <a:endParaRPr lang="en-US" altLang="zh-CN" dirty="0">
              <a:solidFill>
                <a:schemeClr val="tx1"/>
              </a:solidFill>
              <a:latin typeface="+mj-lt"/>
              <a:cs typeface="Times New Roman" pitchFamily="18" charset="0"/>
            </a:endParaRPr>
          </a:p>
        </p:txBody>
      </p:sp>
    </p:spTree>
    <p:custDataLst>
      <p:tags r:id="rId1"/>
    </p:custDataLst>
    <p:extLst>
      <p:ext uri="{BB962C8B-B14F-4D97-AF65-F5344CB8AC3E}">
        <p14:creationId xmlns:p14="http://schemas.microsoft.com/office/powerpoint/2010/main" val="2915296361"/>
      </p:ext>
    </p:extLst>
  </p:cSld>
  <p:clrMapOvr>
    <a:masterClrMapping/>
  </p:clrMapOvr>
  <mc:AlternateContent xmlns:mc="http://schemas.openxmlformats.org/markup-compatibility/2006">
    <mc:Choice xmlns:p14="http://schemas.microsoft.com/office/powerpoint/2010/main" Requires="p14">
      <p:transition p14:dur="100" advTm="185018">
        <p:cut/>
      </p:transition>
    </mc:Choice>
    <mc:Fallback>
      <p:transition advTm="185018">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74"/>
                                        </p:tgtEl>
                                        <p:attrNameLst>
                                          <p:attrName>style.visibility</p:attrName>
                                        </p:attrNameLst>
                                      </p:cBhvr>
                                      <p:to>
                                        <p:strVal val="visible"/>
                                      </p:to>
                                    </p:set>
                                    <p:animEffect transition="in" filter="fade">
                                      <p:cBhvr>
                                        <p:cTn id="77" dur="500"/>
                                        <p:tgtEl>
                                          <p:spTgt spid="74"/>
                                        </p:tgtEl>
                                      </p:cBhvr>
                                    </p:animEffect>
                                  </p:childTnLst>
                                </p:cTn>
                              </p:par>
                              <p:par>
                                <p:cTn id="78" presetID="1" presetClass="entr" presetSubtype="0" fill="hold" grpId="0" nodeType="withEffect">
                                  <p:stCondLst>
                                    <p:cond delay="0"/>
                                  </p:stCondLst>
                                  <p:childTnLst>
                                    <p:set>
                                      <p:cBhvr>
                                        <p:cTn id="79" dur="1" fill="hold">
                                          <p:stCondLst>
                                            <p:cond delay="0"/>
                                          </p:stCondLst>
                                        </p:cTn>
                                        <p:tgtEl>
                                          <p:spTgt spid="110"/>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8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84"/>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79"/>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85"/>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80"/>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82"/>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11"/>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8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1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86"/>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94"/>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90"/>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95"/>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78"/>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87"/>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96"/>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77"/>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97"/>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91"/>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89"/>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100"/>
                                        </p:tgtEl>
                                        <p:attrNameLst>
                                          <p:attrName>style.visibility</p:attrName>
                                        </p:attrNameLst>
                                      </p:cBhvr>
                                      <p:to>
                                        <p:strVal val="visible"/>
                                      </p:to>
                                    </p:set>
                                  </p:childTnLst>
                                </p:cTn>
                              </p:par>
                              <p:par>
                                <p:cTn id="136" presetID="1" presetClass="entr" presetSubtype="0" fill="hold" nodeType="withEffect">
                                  <p:stCondLst>
                                    <p:cond delay="0"/>
                                  </p:stCondLst>
                                  <p:childTnLst>
                                    <p:set>
                                      <p:cBhvr>
                                        <p:cTn id="137" dur="1" fill="hold">
                                          <p:stCondLst>
                                            <p:cond delay="0"/>
                                          </p:stCondLst>
                                        </p:cTn>
                                        <p:tgtEl>
                                          <p:spTgt spid="101"/>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102"/>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103"/>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104"/>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105"/>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107"/>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108"/>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grpId="0" nodeType="clickEffect">
                                  <p:stCondLst>
                                    <p:cond delay="0"/>
                                  </p:stCondLst>
                                  <p:childTnLst>
                                    <p:set>
                                      <p:cBhvr>
                                        <p:cTn id="153" dur="1" fill="hold">
                                          <p:stCondLst>
                                            <p:cond delay="0"/>
                                          </p:stCondLst>
                                        </p:cTn>
                                        <p:tgtEl>
                                          <p:spTgt spid="88"/>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76"/>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98"/>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99"/>
                                        </p:tgtEl>
                                        <p:attrNameLst>
                                          <p:attrName>style.visibility</p:attrName>
                                        </p:attrNameLst>
                                      </p:cBhvr>
                                      <p:to>
                                        <p:strVal val="visible"/>
                                      </p:to>
                                    </p:set>
                                  </p:childTnLst>
                                </p:cTn>
                              </p:par>
                              <p:par>
                                <p:cTn id="160" presetID="1" presetClass="entr" presetSubtype="0" fill="hold" nodeType="withEffect">
                                  <p:stCondLst>
                                    <p:cond delay="0"/>
                                  </p:stCondLst>
                                  <p:childTnLst>
                                    <p:set>
                                      <p:cBhvr>
                                        <p:cTn id="161" dur="1" fill="hold">
                                          <p:stCondLst>
                                            <p:cond delay="0"/>
                                          </p:stCondLst>
                                        </p:cTn>
                                        <p:tgtEl>
                                          <p:spTgt spid="93"/>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nodeType="clickEffect">
                                  <p:stCondLst>
                                    <p:cond delay="0"/>
                                  </p:stCondLst>
                                  <p:childTnLst>
                                    <p:set>
                                      <p:cBhvr>
                                        <p:cTn id="165" dur="1" fill="hold">
                                          <p:stCondLst>
                                            <p:cond delay="0"/>
                                          </p:stCondLst>
                                        </p:cTn>
                                        <p:tgtEl>
                                          <p:spTgt spid="92"/>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106"/>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109"/>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113"/>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grpId="0" nodeType="clickEffect">
                                  <p:stCondLst>
                                    <p:cond delay="0"/>
                                  </p:stCondLst>
                                  <p:childTnLst>
                                    <p:set>
                                      <p:cBhvr>
                                        <p:cTn id="177" dur="1" fill="hold">
                                          <p:stCondLst>
                                            <p:cond delay="0"/>
                                          </p:stCondLst>
                                        </p:cTn>
                                        <p:tgtEl>
                                          <p:spTgt spid="114"/>
                                        </p:tgtEl>
                                        <p:attrNameLst>
                                          <p:attrName>style.visibility</p:attrName>
                                        </p:attrNameLst>
                                      </p:cBhvr>
                                      <p:to>
                                        <p:strVal val="visible"/>
                                      </p:to>
                                    </p:set>
                                  </p:childTnLst>
                                </p:cTn>
                              </p:par>
                              <p:par>
                                <p:cTn id="178" presetID="1" presetClass="entr" presetSubtype="0" fill="hold" grpId="0" nodeType="withEffect">
                                  <p:stCondLst>
                                    <p:cond delay="0"/>
                                  </p:stCondLst>
                                  <p:childTnLst>
                                    <p:set>
                                      <p:cBhvr>
                                        <p:cTn id="179" dur="1" fill="hold">
                                          <p:stCondLst>
                                            <p:cond delay="0"/>
                                          </p:stCondLst>
                                        </p:cTn>
                                        <p:tgtEl>
                                          <p:spTgt spid="117"/>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nodeType="clickEffect">
                                  <p:stCondLst>
                                    <p:cond delay="0"/>
                                  </p:stCondLst>
                                  <p:childTnLst>
                                    <p:set>
                                      <p:cBhvr>
                                        <p:cTn id="183" dur="1" fill="hold">
                                          <p:stCondLst>
                                            <p:cond delay="0"/>
                                          </p:stCondLst>
                                        </p:cTn>
                                        <p:tgtEl>
                                          <p:spTgt spid="119"/>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118"/>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nodeType="clickEffect">
                                  <p:stCondLst>
                                    <p:cond delay="0"/>
                                  </p:stCondLst>
                                  <p:childTnLst>
                                    <p:set>
                                      <p:cBhvr>
                                        <p:cTn id="189" dur="1" fill="hold">
                                          <p:stCondLst>
                                            <p:cond delay="0"/>
                                          </p:stCondLst>
                                        </p:cTn>
                                        <p:tgtEl>
                                          <p:spTgt spid="116"/>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74" grpId="0" animBg="1"/>
      <p:bldP spid="17" grpId="0" animBg="1"/>
      <p:bldP spid="8" grpId="0" animBg="1"/>
      <p:bldP spid="9" grpId="0" animBg="1"/>
      <p:bldP spid="13" grpId="0"/>
      <p:bldP spid="15" grpId="0"/>
      <p:bldP spid="20" grpId="0" animBg="1"/>
      <p:bldP spid="21" grpId="0" animBg="1"/>
      <p:bldP spid="22" grpId="0"/>
      <p:bldP spid="23" grpId="0" animBg="1"/>
      <p:bldP spid="24" grpId="0" animBg="1"/>
      <p:bldP spid="27" grpId="0"/>
      <p:bldP spid="28" grpId="0"/>
      <p:bldP spid="29" grpId="0" animBg="1"/>
      <p:bldP spid="30" grpId="0" animBg="1"/>
      <p:bldP spid="31" grpId="0" animBg="1"/>
      <p:bldP spid="32" grpId="0"/>
      <p:bldP spid="33" grpId="0"/>
      <p:bldP spid="76" grpId="0"/>
      <p:bldP spid="77" grpId="0"/>
      <p:bldP spid="78" grpId="0"/>
      <p:bldP spid="79" grpId="0" animBg="1"/>
      <p:bldP spid="80" grpId="0" animBg="1"/>
      <p:bldP spid="84" grpId="0"/>
      <p:bldP spid="85" grpId="0"/>
      <p:bldP spid="86" grpId="0" animBg="1"/>
      <p:bldP spid="87" grpId="0" animBg="1"/>
      <p:bldP spid="88" grpId="0" animBg="1"/>
      <p:bldP spid="94" grpId="0" animBg="1"/>
      <p:bldP spid="95" grpId="0" animBg="1"/>
      <p:bldP spid="96" grpId="0" animBg="1"/>
      <p:bldP spid="97" grpId="0" animBg="1"/>
      <p:bldP spid="98" grpId="0" animBg="1"/>
      <p:bldP spid="99" grpId="0" animBg="1"/>
      <p:bldP spid="102" grpId="0"/>
      <p:bldP spid="103" grpId="0"/>
      <p:bldP spid="104" grpId="0" animBg="1"/>
      <p:bldP spid="105" grpId="0" animBg="1"/>
      <p:bldP spid="106" grpId="0" animBg="1"/>
      <p:bldP spid="107" grpId="0"/>
      <p:bldP spid="108" grpId="0"/>
      <p:bldP spid="109" grpId="0"/>
      <p:bldP spid="110" grpId="0"/>
      <p:bldP spid="111" grpId="0"/>
      <p:bldP spid="112" grpId="0"/>
      <p:bldP spid="113" grpId="0" animBg="1"/>
      <p:bldP spid="117" grpId="0" animBg="1"/>
      <p:bldP spid="118" grpId="0" animBg="1"/>
      <p:bldP spid="12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07504" y="228600"/>
            <a:ext cx="7200800" cy="638944"/>
          </a:xfrm>
        </p:spPr>
        <p:txBody>
          <a:bodyPr vert="horz" lIns="91440" tIns="45720" rIns="91440" bIns="45720" rtlCol="0" anchor="ctr">
            <a:normAutofit/>
          </a:bodyPr>
          <a:lstStyle/>
          <a:p>
            <a:r>
              <a:rPr lang="en-US" altLang="zh-CN" dirty="0"/>
              <a:t>S-MDO/S-MOO</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37</a:t>
            </a:fld>
            <a:r>
              <a:rPr lang="en-US" altLang="zh-CN" dirty="0" smtClean="0"/>
              <a:t>/54</a:t>
            </a:r>
            <a:endParaRPr lang="en-US" altLang="zh-CN" dirty="0"/>
          </a:p>
        </p:txBody>
      </p:sp>
      <p:cxnSp>
        <p:nvCxnSpPr>
          <p:cNvPr id="6" name="直接箭头连接符 5"/>
          <p:cNvCxnSpPr/>
          <p:nvPr/>
        </p:nvCxnSpPr>
        <p:spPr>
          <a:xfrm>
            <a:off x="2679283" y="1589956"/>
            <a:ext cx="0" cy="360040"/>
          </a:xfrm>
          <a:prstGeom prst="straightConnector1">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983838" y="4150420"/>
            <a:ext cx="3390891" cy="1224136"/>
          </a:xfrm>
          <a:prstGeom prst="rect">
            <a:avLst/>
          </a:prstGeom>
          <a:solidFill>
            <a:srgbClr val="BCBCB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latin typeface="Times New Roman" pitchFamily="18" charset="0"/>
              <a:cs typeface="Times New Roman" pitchFamily="18" charset="0"/>
            </a:endParaRPr>
          </a:p>
          <a:p>
            <a:pPr algn="ctr"/>
            <a:r>
              <a:rPr lang="en-US" altLang="zh-CN" dirty="0" smtClean="0">
                <a:solidFill>
                  <a:schemeClr val="tx1"/>
                </a:solidFill>
                <a:latin typeface="Times New Roman" pitchFamily="18" charset="0"/>
                <a:cs typeface="Times New Roman" pitchFamily="18" charset="0"/>
              </a:rPr>
              <a:t>Z=expand[</a:t>
            </a:r>
            <a:r>
              <a:rPr lang="en-US" altLang="zh-CN" b="1" i="1" dirty="0" smtClean="0">
                <a:solidFill>
                  <a:schemeClr val="tx1"/>
                </a:solidFill>
                <a:latin typeface="Times New Roman" pitchFamily="18" charset="0"/>
                <a:cs typeface="Times New Roman" pitchFamily="18" charset="0"/>
              </a:rPr>
              <a:t>z</a:t>
            </a:r>
            <a:r>
              <a:rPr lang="en-US" altLang="zh-CN" baseline="-25000" dirty="0" smtClean="0">
                <a:solidFill>
                  <a:schemeClr val="tx1"/>
                </a:solidFill>
                <a:latin typeface="Times New Roman" pitchFamily="18" charset="0"/>
                <a:cs typeface="Times New Roman" pitchFamily="18" charset="0"/>
              </a:rPr>
              <a:t>1</a:t>
            </a:r>
            <a:r>
              <a:rPr lang="en-US" altLang="zh-CN" dirty="0" smtClean="0">
                <a:solidFill>
                  <a:schemeClr val="tx1"/>
                </a:solidFill>
                <a:latin typeface="Times New Roman" pitchFamily="18" charset="0"/>
                <a:cs typeface="Times New Roman" pitchFamily="18" charset="0"/>
              </a:rPr>
              <a:t>,</a:t>
            </a:r>
            <a:r>
              <a:rPr lang="en-US" altLang="zh-CN" b="1" i="1" dirty="0">
                <a:solidFill>
                  <a:schemeClr val="tx1"/>
                </a:solidFill>
                <a:latin typeface="Times New Roman" pitchFamily="18" charset="0"/>
                <a:cs typeface="Times New Roman" pitchFamily="18" charset="0"/>
              </a:rPr>
              <a:t> </a:t>
            </a:r>
            <a:r>
              <a:rPr lang="en-US" altLang="zh-CN" b="1" i="1" dirty="0" smtClean="0">
                <a:solidFill>
                  <a:schemeClr val="tx1"/>
                </a:solidFill>
                <a:latin typeface="Times New Roman" pitchFamily="18" charset="0"/>
                <a:cs typeface="Times New Roman" pitchFamily="18" charset="0"/>
              </a:rPr>
              <a:t>z</a:t>
            </a:r>
            <a:r>
              <a:rPr lang="en-US" altLang="zh-CN" baseline="-25000" dirty="0" smtClean="0">
                <a:solidFill>
                  <a:schemeClr val="tx1"/>
                </a:solidFill>
                <a:latin typeface="Times New Roman" pitchFamily="18" charset="0"/>
                <a:cs typeface="Times New Roman" pitchFamily="18" charset="0"/>
              </a:rPr>
              <a:t>2</a:t>
            </a:r>
            <a:r>
              <a:rPr lang="en-US" altLang="zh-CN" dirty="0" smtClean="0">
                <a:solidFill>
                  <a:schemeClr val="tx1"/>
                </a:solidFill>
                <a:latin typeface="Times New Roman" pitchFamily="18" charset="0"/>
                <a:cs typeface="Times New Roman" pitchFamily="18" charset="0"/>
              </a:rPr>
              <a:t>]</a:t>
            </a:r>
          </a:p>
          <a:p>
            <a:pPr algn="ctr"/>
            <a:r>
              <a:rPr lang="en-US" altLang="zh-CN" dirty="0" smtClean="0">
                <a:solidFill>
                  <a:schemeClr val="tx1"/>
                </a:solidFill>
                <a:latin typeface="Times New Roman" pitchFamily="18" charset="0"/>
                <a:cs typeface="Times New Roman" pitchFamily="18" charset="0"/>
              </a:rPr>
              <a:t>Y</a:t>
            </a:r>
            <a:r>
              <a:rPr lang="en-US" altLang="zh-CN" baseline="-25000" dirty="0" smtClean="0">
                <a:solidFill>
                  <a:schemeClr val="tx1"/>
                </a:solidFill>
                <a:latin typeface="Times New Roman" pitchFamily="18" charset="0"/>
                <a:cs typeface="Times New Roman" pitchFamily="18" charset="0"/>
              </a:rPr>
              <a:t>1</a:t>
            </a:r>
            <a:r>
              <a:rPr lang="en-US" altLang="zh-CN" dirty="0" smtClean="0">
                <a:solidFill>
                  <a:schemeClr val="tx1"/>
                </a:solidFill>
                <a:latin typeface="Times New Roman" pitchFamily="18" charset="0"/>
                <a:cs typeface="Times New Roman" pitchFamily="18" charset="0"/>
              </a:rPr>
              <a:t>=[</a:t>
            </a:r>
            <a:r>
              <a:rPr lang="en-US" altLang="zh-CN" b="1" i="1" dirty="0" smtClean="0">
                <a:solidFill>
                  <a:schemeClr val="tx1"/>
                </a:solidFill>
                <a:latin typeface="Times New Roman" pitchFamily="18" charset="0"/>
                <a:cs typeface="Times New Roman" pitchFamily="18" charset="0"/>
              </a:rPr>
              <a:t>y</a:t>
            </a:r>
            <a:r>
              <a:rPr lang="en-US" altLang="zh-CN" baseline="-25000" dirty="0" smtClean="0">
                <a:solidFill>
                  <a:schemeClr val="tx1"/>
                </a:solidFill>
                <a:latin typeface="Times New Roman" pitchFamily="18" charset="0"/>
                <a:cs typeface="Times New Roman" pitchFamily="18" charset="0"/>
              </a:rPr>
              <a:t>1_1</a:t>
            </a:r>
            <a:r>
              <a:rPr lang="en-US" altLang="zh-CN" dirty="0" smtClean="0">
                <a:solidFill>
                  <a:schemeClr val="tx1"/>
                </a:solidFill>
                <a:latin typeface="Times New Roman" pitchFamily="18" charset="0"/>
                <a:cs typeface="Times New Roman" pitchFamily="18" charset="0"/>
              </a:rPr>
              <a:t>, </a:t>
            </a:r>
            <a:r>
              <a:rPr lang="en-US" altLang="zh-CN" b="1" i="1" dirty="0" smtClean="0">
                <a:solidFill>
                  <a:schemeClr val="tx1"/>
                </a:solidFill>
                <a:latin typeface="Times New Roman" pitchFamily="18" charset="0"/>
                <a:cs typeface="Times New Roman" pitchFamily="18" charset="0"/>
              </a:rPr>
              <a:t>y</a:t>
            </a:r>
            <a:r>
              <a:rPr lang="en-US" altLang="zh-CN" baseline="-25000" dirty="0" smtClean="0">
                <a:solidFill>
                  <a:schemeClr val="tx1"/>
                </a:solidFill>
                <a:latin typeface="Times New Roman" pitchFamily="18" charset="0"/>
                <a:cs typeface="Times New Roman" pitchFamily="18" charset="0"/>
              </a:rPr>
              <a:t>1_2</a:t>
            </a:r>
            <a:r>
              <a:rPr lang="en-US" altLang="zh-CN" dirty="0" smtClean="0">
                <a:solidFill>
                  <a:schemeClr val="tx1"/>
                </a:solidFill>
                <a:latin typeface="Times New Roman" pitchFamily="18" charset="0"/>
                <a:cs typeface="Times New Roman" pitchFamily="18" charset="0"/>
              </a:rPr>
              <a:t>]</a:t>
            </a:r>
          </a:p>
          <a:p>
            <a:pPr algn="ctr"/>
            <a:r>
              <a:rPr lang="en-US" altLang="zh-CN" dirty="0" smtClean="0">
                <a:solidFill>
                  <a:schemeClr val="tx1"/>
                </a:solidFill>
                <a:latin typeface="Times New Roman" pitchFamily="18" charset="0"/>
                <a:cs typeface="Times New Roman" pitchFamily="18" charset="0"/>
              </a:rPr>
              <a:t>Y</a:t>
            </a:r>
            <a:r>
              <a:rPr lang="en-US" altLang="zh-CN" baseline="-25000" dirty="0" smtClean="0">
                <a:solidFill>
                  <a:schemeClr val="tx1"/>
                </a:solidFill>
                <a:latin typeface="Times New Roman" pitchFamily="18" charset="0"/>
                <a:cs typeface="Times New Roman" pitchFamily="18" charset="0"/>
              </a:rPr>
              <a:t>2</a:t>
            </a:r>
            <a:r>
              <a:rPr lang="en-US" altLang="zh-CN" dirty="0" smtClean="0">
                <a:solidFill>
                  <a:schemeClr val="tx1"/>
                </a:solidFill>
                <a:latin typeface="Times New Roman" pitchFamily="18" charset="0"/>
                <a:cs typeface="Times New Roman" pitchFamily="18" charset="0"/>
              </a:rPr>
              <a:t>=[</a:t>
            </a:r>
            <a:r>
              <a:rPr lang="en-US" altLang="zh-CN" b="1" i="1" dirty="0" smtClean="0">
                <a:solidFill>
                  <a:schemeClr val="tx1"/>
                </a:solidFill>
                <a:latin typeface="Times New Roman" pitchFamily="18" charset="0"/>
                <a:cs typeface="Times New Roman" pitchFamily="18" charset="0"/>
              </a:rPr>
              <a:t>y</a:t>
            </a:r>
            <a:r>
              <a:rPr lang="en-US" altLang="zh-CN" baseline="-25000" dirty="0" smtClean="0">
                <a:solidFill>
                  <a:schemeClr val="tx1"/>
                </a:solidFill>
                <a:latin typeface="Times New Roman" pitchFamily="18" charset="0"/>
                <a:cs typeface="Times New Roman" pitchFamily="18" charset="0"/>
              </a:rPr>
              <a:t>2_1</a:t>
            </a:r>
            <a:r>
              <a:rPr lang="en-US" altLang="zh-CN" dirty="0" smtClean="0">
                <a:solidFill>
                  <a:schemeClr val="tx1"/>
                </a:solidFill>
                <a:latin typeface="Times New Roman" pitchFamily="18" charset="0"/>
                <a:cs typeface="Times New Roman" pitchFamily="18" charset="0"/>
              </a:rPr>
              <a:t>, </a:t>
            </a:r>
            <a:r>
              <a:rPr lang="en-US" altLang="zh-CN" b="1" i="1" dirty="0" smtClean="0">
                <a:solidFill>
                  <a:schemeClr val="tx1"/>
                </a:solidFill>
                <a:latin typeface="Times New Roman" pitchFamily="18" charset="0"/>
                <a:cs typeface="Times New Roman" pitchFamily="18" charset="0"/>
              </a:rPr>
              <a:t>y</a:t>
            </a:r>
            <a:r>
              <a:rPr lang="en-US" altLang="zh-CN" baseline="-25000" dirty="0" smtClean="0">
                <a:solidFill>
                  <a:schemeClr val="tx1"/>
                </a:solidFill>
                <a:latin typeface="Times New Roman" pitchFamily="18" charset="0"/>
                <a:cs typeface="Times New Roman" pitchFamily="18" charset="0"/>
              </a:rPr>
              <a:t>2_2</a:t>
            </a:r>
            <a:r>
              <a:rPr lang="en-US" altLang="zh-CN" dirty="0" smtClean="0">
                <a:solidFill>
                  <a:schemeClr val="tx1"/>
                </a:solidFill>
                <a:latin typeface="Times New Roman" pitchFamily="18" charset="0"/>
                <a:cs typeface="Times New Roman" pitchFamily="18" charset="0"/>
              </a:rPr>
              <a:t>]</a:t>
            </a:r>
            <a:endParaRPr lang="en-US" altLang="zh-CN" dirty="0">
              <a:solidFill>
                <a:schemeClr val="tx1"/>
              </a:solidFill>
              <a:latin typeface="Times New Roman" pitchFamily="18" charset="0"/>
              <a:cs typeface="Times New Roman" pitchFamily="18" charset="0"/>
            </a:endParaRPr>
          </a:p>
        </p:txBody>
      </p:sp>
      <p:sp>
        <p:nvSpPr>
          <p:cNvPr id="8" name="矩形 7"/>
          <p:cNvSpPr/>
          <p:nvPr/>
        </p:nvSpPr>
        <p:spPr>
          <a:xfrm>
            <a:off x="709991" y="3268672"/>
            <a:ext cx="1430480" cy="369332"/>
          </a:xfrm>
          <a:prstGeom prst="rect">
            <a:avLst/>
          </a:prstGeom>
          <a:ln w="28575">
            <a:noFill/>
          </a:ln>
        </p:spPr>
        <p:txBody>
          <a:bodyPr wrap="square">
            <a:spAutoFit/>
          </a:bodyPr>
          <a:lstStyle/>
          <a:p>
            <a:r>
              <a:rPr lang="en-US" altLang="zh-CN" b="1" i="1" dirty="0" smtClean="0">
                <a:latin typeface="Times New Roman" pitchFamily="18" charset="0"/>
                <a:cs typeface="Times New Roman" pitchFamily="18" charset="0"/>
              </a:rPr>
              <a:t>z</a:t>
            </a:r>
            <a:r>
              <a:rPr lang="en-US" altLang="zh-CN" baseline="-25000" dirty="0" smtClean="0">
                <a:latin typeface="Times New Roman" pitchFamily="18" charset="0"/>
                <a:cs typeface="Times New Roman" pitchFamily="18" charset="0"/>
              </a:rPr>
              <a:t>1</a:t>
            </a:r>
            <a:r>
              <a:rPr lang="en-US" altLang="zh-CN" dirty="0" smtClean="0">
                <a:latin typeface="Times New Roman" pitchFamily="18" charset="0"/>
                <a:cs typeface="Times New Roman" pitchFamily="18" charset="0"/>
              </a:rPr>
              <a:t>, </a:t>
            </a:r>
            <a:r>
              <a:rPr lang="en-US" altLang="zh-CN" b="1" i="1" dirty="0" smtClean="0">
                <a:latin typeface="Times New Roman" pitchFamily="18" charset="0"/>
                <a:cs typeface="Times New Roman" pitchFamily="18" charset="0"/>
              </a:rPr>
              <a:t>y</a:t>
            </a:r>
            <a:r>
              <a:rPr lang="en-US" altLang="zh-CN" baseline="-25000" dirty="0" smtClean="0">
                <a:latin typeface="Times New Roman" pitchFamily="18" charset="0"/>
                <a:cs typeface="Times New Roman" pitchFamily="18" charset="0"/>
              </a:rPr>
              <a:t>2_1</a:t>
            </a:r>
            <a:r>
              <a:rPr lang="en-US" altLang="zh-CN" dirty="0">
                <a:latin typeface="Times New Roman" pitchFamily="18" charset="0"/>
                <a:cs typeface="Times New Roman" pitchFamily="18" charset="0"/>
              </a:rPr>
              <a:t>, </a:t>
            </a:r>
            <a:r>
              <a:rPr lang="en-US" altLang="zh-CN" b="1" i="1" dirty="0" smtClean="0">
                <a:latin typeface="Times New Roman" pitchFamily="18" charset="0"/>
                <a:cs typeface="Times New Roman" pitchFamily="18" charset="0"/>
              </a:rPr>
              <a:t>y</a:t>
            </a:r>
            <a:r>
              <a:rPr lang="en-US" altLang="zh-CN" baseline="-25000" dirty="0" smtClean="0">
                <a:latin typeface="Times New Roman" pitchFamily="18" charset="0"/>
                <a:cs typeface="Times New Roman" pitchFamily="18" charset="0"/>
              </a:rPr>
              <a:t>1_1</a:t>
            </a:r>
            <a:endParaRPr lang="en-US" altLang="zh-CN" baseline="-25000" dirty="0">
              <a:latin typeface="Times New Roman" pitchFamily="18" charset="0"/>
              <a:cs typeface="Times New Roman" pitchFamily="18" charset="0"/>
            </a:endParaRPr>
          </a:p>
        </p:txBody>
      </p:sp>
      <p:sp>
        <p:nvSpPr>
          <p:cNvPr id="9" name="矩形 8"/>
          <p:cNvSpPr/>
          <p:nvPr/>
        </p:nvSpPr>
        <p:spPr>
          <a:xfrm>
            <a:off x="3541844" y="3268672"/>
            <a:ext cx="1406939" cy="369332"/>
          </a:xfrm>
          <a:prstGeom prst="rect">
            <a:avLst/>
          </a:prstGeom>
          <a:ln w="28575">
            <a:noFill/>
          </a:ln>
        </p:spPr>
        <p:txBody>
          <a:bodyPr wrap="square">
            <a:spAutoFit/>
          </a:bodyPr>
          <a:lstStyle/>
          <a:p>
            <a:r>
              <a:rPr lang="en-US" altLang="zh-CN" b="1" i="1" dirty="0" smtClean="0">
                <a:latin typeface="Times New Roman" pitchFamily="18" charset="0"/>
                <a:cs typeface="Times New Roman" pitchFamily="18" charset="0"/>
              </a:rPr>
              <a:t>z</a:t>
            </a:r>
            <a:r>
              <a:rPr lang="en-US" altLang="zh-CN" baseline="-25000" dirty="0" smtClean="0">
                <a:latin typeface="Times New Roman" pitchFamily="18" charset="0"/>
                <a:cs typeface="Times New Roman" pitchFamily="18" charset="0"/>
              </a:rPr>
              <a:t>2</a:t>
            </a:r>
            <a:r>
              <a:rPr lang="en-US" altLang="zh-CN" dirty="0" smtClean="0">
                <a:latin typeface="Times New Roman" pitchFamily="18" charset="0"/>
                <a:cs typeface="Times New Roman" pitchFamily="18" charset="0"/>
              </a:rPr>
              <a:t>, </a:t>
            </a:r>
            <a:r>
              <a:rPr lang="en-US" altLang="zh-CN" b="1" i="1" dirty="0" smtClean="0">
                <a:latin typeface="Times New Roman" pitchFamily="18" charset="0"/>
                <a:cs typeface="Times New Roman" pitchFamily="18" charset="0"/>
              </a:rPr>
              <a:t>y</a:t>
            </a:r>
            <a:r>
              <a:rPr lang="en-US" altLang="zh-CN" baseline="-25000" dirty="0" smtClean="0">
                <a:latin typeface="Times New Roman" pitchFamily="18" charset="0"/>
                <a:cs typeface="Times New Roman" pitchFamily="18" charset="0"/>
              </a:rPr>
              <a:t>1_2</a:t>
            </a:r>
            <a:r>
              <a:rPr lang="en-US" altLang="zh-CN" dirty="0" smtClean="0">
                <a:latin typeface="Times New Roman" pitchFamily="18" charset="0"/>
                <a:cs typeface="Times New Roman" pitchFamily="18" charset="0"/>
              </a:rPr>
              <a:t>, </a:t>
            </a:r>
            <a:r>
              <a:rPr lang="en-US" altLang="zh-CN" b="1" i="1" dirty="0" smtClean="0">
                <a:latin typeface="Times New Roman" pitchFamily="18" charset="0"/>
                <a:cs typeface="Times New Roman" pitchFamily="18" charset="0"/>
              </a:rPr>
              <a:t>y</a:t>
            </a:r>
            <a:r>
              <a:rPr lang="en-US" altLang="zh-CN" baseline="-25000" dirty="0" smtClean="0">
                <a:latin typeface="Times New Roman" pitchFamily="18" charset="0"/>
                <a:cs typeface="Times New Roman" pitchFamily="18" charset="0"/>
              </a:rPr>
              <a:t>2_2</a:t>
            </a:r>
            <a:endParaRPr lang="en-US" altLang="zh-CN" baseline="-25000" dirty="0">
              <a:latin typeface="Times New Roman" pitchFamily="18" charset="0"/>
              <a:cs typeface="Times New Roman" pitchFamily="18" charset="0"/>
            </a:endParaRPr>
          </a:p>
        </p:txBody>
      </p:sp>
      <p:cxnSp>
        <p:nvCxnSpPr>
          <p:cNvPr id="10" name="直接箭头连接符 9"/>
          <p:cNvCxnSpPr/>
          <p:nvPr/>
        </p:nvCxnSpPr>
        <p:spPr>
          <a:xfrm>
            <a:off x="1935190" y="3102918"/>
            <a:ext cx="0" cy="662007"/>
          </a:xfrm>
          <a:prstGeom prst="straightConnector1">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508623" y="3102918"/>
            <a:ext cx="0" cy="662007"/>
          </a:xfrm>
          <a:prstGeom prst="straightConnector1">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7141" y="5363953"/>
            <a:ext cx="1576846" cy="646331"/>
          </a:xfrm>
          <a:prstGeom prst="rect">
            <a:avLst/>
          </a:prstGeom>
          <a:ln w="28575">
            <a:noFill/>
          </a:ln>
        </p:spPr>
        <p:txBody>
          <a:bodyPr wrap="square">
            <a:spAutoFit/>
          </a:bodyPr>
          <a:lstStyle/>
          <a:p>
            <a:r>
              <a:rPr lang="en-US" altLang="zh-CN" b="1" i="1" dirty="0" err="1" smtClean="0">
                <a:latin typeface="Times New Roman" pitchFamily="18" charset="0"/>
                <a:cs typeface="Times New Roman" pitchFamily="18" charset="0"/>
              </a:rPr>
              <a:t>z</a:t>
            </a:r>
            <a:r>
              <a:rPr lang="en-US" altLang="zh-CN" b="1" i="1" baseline="-25000" dirty="0" err="1" smtClean="0">
                <a:latin typeface="Times New Roman" pitchFamily="18" charset="0"/>
                <a:cs typeface="Times New Roman" pitchFamily="18" charset="0"/>
              </a:rPr>
              <a:t>k</a:t>
            </a:r>
            <a:r>
              <a:rPr lang="en-US" altLang="zh-CN" baseline="30000"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 </a:t>
            </a:r>
            <a:r>
              <a:rPr lang="en-US" altLang="zh-CN" b="1" i="1" dirty="0" smtClean="0">
                <a:latin typeface="Times New Roman" pitchFamily="18" charset="0"/>
                <a:cs typeface="Times New Roman" pitchFamily="18" charset="0"/>
              </a:rPr>
              <a:t>y</a:t>
            </a:r>
            <a:r>
              <a:rPr lang="en-US" altLang="zh-CN" baseline="-25000" dirty="0" smtClean="0">
                <a:latin typeface="Times New Roman" pitchFamily="18" charset="0"/>
                <a:cs typeface="Times New Roman" pitchFamily="18" charset="0"/>
              </a:rPr>
              <a:t>1</a:t>
            </a:r>
            <a:r>
              <a:rPr lang="en-US" altLang="zh-CN" i="1" baseline="-25000" dirty="0" smtClean="0">
                <a:latin typeface="Times New Roman" pitchFamily="18" charset="0"/>
                <a:cs typeface="Times New Roman" pitchFamily="18" charset="0"/>
              </a:rPr>
              <a:t>k</a:t>
            </a:r>
            <a:r>
              <a:rPr lang="en-US" altLang="zh-CN" dirty="0" smtClean="0">
                <a:latin typeface="Times New Roman" pitchFamily="18" charset="0"/>
                <a:cs typeface="Times New Roman" pitchFamily="18" charset="0"/>
              </a:rPr>
              <a:t>(target),</a:t>
            </a:r>
          </a:p>
          <a:p>
            <a:r>
              <a:rPr lang="en-US" altLang="zh-CN" b="1" i="1" dirty="0" smtClean="0">
                <a:latin typeface="Times New Roman" pitchFamily="18" charset="0"/>
                <a:cs typeface="Times New Roman" pitchFamily="18" charset="0"/>
              </a:rPr>
              <a:t>y</a:t>
            </a:r>
            <a:r>
              <a:rPr lang="en-US" altLang="zh-CN" baseline="-25000" dirty="0" smtClean="0">
                <a:latin typeface="Times New Roman" pitchFamily="18" charset="0"/>
                <a:cs typeface="Times New Roman" pitchFamily="18" charset="0"/>
              </a:rPr>
              <a:t>2</a:t>
            </a:r>
            <a:r>
              <a:rPr lang="en-US" altLang="zh-CN" i="1" baseline="-25000" dirty="0" smtClean="0">
                <a:latin typeface="Times New Roman" pitchFamily="18" charset="0"/>
                <a:cs typeface="Times New Roman" pitchFamily="18" charset="0"/>
              </a:rPr>
              <a:t>k</a:t>
            </a:r>
            <a:r>
              <a:rPr lang="en-US" altLang="zh-CN" dirty="0" smtClean="0">
                <a:latin typeface="Times New Roman" pitchFamily="18" charset="0"/>
                <a:cs typeface="Times New Roman" pitchFamily="18" charset="0"/>
              </a:rPr>
              <a:t>(const.)</a:t>
            </a:r>
            <a:endParaRPr lang="en-US" altLang="zh-CN" baseline="-25000" dirty="0">
              <a:latin typeface="Times New Roman" pitchFamily="18" charset="0"/>
              <a:cs typeface="Times New Roman" pitchFamily="18" charset="0"/>
            </a:endParaRPr>
          </a:p>
        </p:txBody>
      </p:sp>
      <p:sp>
        <p:nvSpPr>
          <p:cNvPr id="13" name="矩形 12"/>
          <p:cNvSpPr/>
          <p:nvPr/>
        </p:nvSpPr>
        <p:spPr>
          <a:xfrm>
            <a:off x="2815401" y="5363953"/>
            <a:ext cx="1430480" cy="646331"/>
          </a:xfrm>
          <a:prstGeom prst="rect">
            <a:avLst/>
          </a:prstGeom>
          <a:ln w="28575">
            <a:noFill/>
          </a:ln>
        </p:spPr>
        <p:txBody>
          <a:bodyPr wrap="square">
            <a:spAutoFit/>
          </a:bodyPr>
          <a:lstStyle/>
          <a:p>
            <a:r>
              <a:rPr lang="en-US" altLang="zh-CN" b="1" i="1" dirty="0" smtClean="0">
                <a:latin typeface="Times New Roman" pitchFamily="18" charset="0"/>
                <a:cs typeface="Times New Roman" pitchFamily="18" charset="0"/>
              </a:rPr>
              <a:t>y</a:t>
            </a:r>
            <a:r>
              <a:rPr lang="en-US" altLang="zh-CN" baseline="-25000" dirty="0" smtClean="0">
                <a:latin typeface="Times New Roman" pitchFamily="18" charset="0"/>
                <a:cs typeface="Times New Roman" pitchFamily="18" charset="0"/>
              </a:rPr>
              <a:t>2</a:t>
            </a:r>
            <a:r>
              <a:rPr lang="en-US" altLang="zh-CN" i="1" baseline="-25000" dirty="0" smtClean="0">
                <a:latin typeface="Times New Roman" pitchFamily="18" charset="0"/>
                <a:cs typeface="Times New Roman" pitchFamily="18" charset="0"/>
              </a:rPr>
              <a:t>k </a:t>
            </a:r>
            <a:r>
              <a:rPr lang="en-US" altLang="zh-CN" dirty="0" smtClean="0">
                <a:latin typeface="Times New Roman" pitchFamily="18" charset="0"/>
                <a:cs typeface="Times New Roman" pitchFamily="18" charset="0"/>
              </a:rPr>
              <a:t>(</a:t>
            </a:r>
            <a:r>
              <a:rPr lang="en-US" altLang="zh-CN" dirty="0">
                <a:latin typeface="Times New Roman" pitchFamily="18" charset="0"/>
                <a:cs typeface="Times New Roman" pitchFamily="18" charset="0"/>
              </a:rPr>
              <a:t>target</a:t>
            </a:r>
            <a:r>
              <a:rPr lang="en-US" altLang="zh-CN" dirty="0" smtClean="0">
                <a:latin typeface="Times New Roman" pitchFamily="18" charset="0"/>
                <a:cs typeface="Times New Roman" pitchFamily="18" charset="0"/>
              </a:rPr>
              <a:t>),</a:t>
            </a:r>
            <a:endParaRPr lang="en-US" altLang="zh-CN" baseline="-25000" dirty="0">
              <a:latin typeface="Times New Roman" pitchFamily="18" charset="0"/>
              <a:cs typeface="Times New Roman" pitchFamily="18" charset="0"/>
            </a:endParaRPr>
          </a:p>
          <a:p>
            <a:r>
              <a:rPr lang="en-US" altLang="zh-CN" b="1" i="1" dirty="0" smtClean="0">
                <a:latin typeface="Times New Roman" pitchFamily="18" charset="0"/>
                <a:cs typeface="Times New Roman" pitchFamily="18" charset="0"/>
              </a:rPr>
              <a:t>y</a:t>
            </a:r>
            <a:r>
              <a:rPr lang="en-US" altLang="zh-CN" baseline="-25000" dirty="0" smtClean="0">
                <a:latin typeface="Times New Roman" pitchFamily="18" charset="0"/>
                <a:cs typeface="Times New Roman" pitchFamily="18" charset="0"/>
              </a:rPr>
              <a:t>1</a:t>
            </a:r>
            <a:r>
              <a:rPr lang="en-US" altLang="zh-CN" i="1" baseline="-25000" dirty="0" smtClean="0">
                <a:latin typeface="Times New Roman" pitchFamily="18" charset="0"/>
                <a:cs typeface="Times New Roman" pitchFamily="18" charset="0"/>
              </a:rPr>
              <a:t>k </a:t>
            </a:r>
            <a:r>
              <a:rPr lang="en-US" altLang="zh-CN" dirty="0" smtClean="0">
                <a:latin typeface="Times New Roman" pitchFamily="18" charset="0"/>
                <a:cs typeface="Times New Roman" pitchFamily="18" charset="0"/>
              </a:rPr>
              <a:t>(const.)</a:t>
            </a:r>
          </a:p>
        </p:txBody>
      </p:sp>
      <p:sp>
        <p:nvSpPr>
          <p:cNvPr id="14" name="矩形 13"/>
          <p:cNvSpPr/>
          <p:nvPr/>
        </p:nvSpPr>
        <p:spPr>
          <a:xfrm>
            <a:off x="6875014" y="3892610"/>
            <a:ext cx="1592712" cy="369332"/>
          </a:xfrm>
          <a:prstGeom prst="rect">
            <a:avLst/>
          </a:prstGeom>
          <a:ln w="28575">
            <a:noFill/>
          </a:ln>
        </p:spPr>
        <p:txBody>
          <a:bodyPr wrap="square">
            <a:spAutoFit/>
          </a:bodyPr>
          <a:lstStyle/>
          <a:p>
            <a:r>
              <a:rPr lang="en-US" altLang="zh-CN" b="1" i="1" dirty="0" smtClean="0">
                <a:latin typeface="Times New Roman" pitchFamily="18" charset="0"/>
                <a:cs typeface="Times New Roman" pitchFamily="18" charset="0"/>
              </a:rPr>
              <a:t>z</a:t>
            </a:r>
            <a:r>
              <a:rPr lang="en-US" altLang="zh-CN" baseline="30000" dirty="0" smtClean="0">
                <a:latin typeface="Times New Roman" pitchFamily="18" charset="0"/>
                <a:cs typeface="Times New Roman" pitchFamily="18" charset="0"/>
              </a:rPr>
              <a:t>*</a:t>
            </a:r>
            <a:r>
              <a:rPr lang="en-US" altLang="zh-CN" i="1" baseline="-25000" dirty="0" err="1" smtClean="0">
                <a:latin typeface="Times New Roman" pitchFamily="18" charset="0"/>
                <a:cs typeface="Times New Roman" pitchFamily="18" charset="0"/>
              </a:rPr>
              <a:t>eq</a:t>
            </a:r>
            <a:r>
              <a:rPr lang="en-US" altLang="zh-CN" i="1" baseline="-25000" dirty="0" smtClean="0">
                <a:latin typeface="Times New Roman" pitchFamily="18" charset="0"/>
                <a:cs typeface="Times New Roman" pitchFamily="18" charset="0"/>
              </a:rPr>
              <a:t> </a:t>
            </a:r>
            <a:r>
              <a:rPr lang="en-US" altLang="zh-CN" i="1" baseline="-25000" dirty="0">
                <a:latin typeface="Times New Roman" pitchFamily="18" charset="0"/>
                <a:cs typeface="Times New Roman" pitchFamily="18" charset="0"/>
              </a:rPr>
              <a:t>k</a:t>
            </a:r>
            <a:r>
              <a:rPr lang="en-US" altLang="zh-CN" dirty="0" smtClean="0">
                <a:latin typeface="Times New Roman" pitchFamily="18" charset="0"/>
                <a:cs typeface="Times New Roman" pitchFamily="18" charset="0"/>
              </a:rPr>
              <a:t>, </a:t>
            </a:r>
            <a:r>
              <a:rPr lang="en-US" altLang="zh-CN" b="1" i="1" dirty="0" smtClean="0">
                <a:latin typeface="Times New Roman" pitchFamily="18" charset="0"/>
                <a:cs typeface="Times New Roman" pitchFamily="18" charset="0"/>
              </a:rPr>
              <a:t>x</a:t>
            </a:r>
            <a:r>
              <a:rPr lang="en-US" altLang="zh-CN" baseline="-25000" dirty="0" smtClean="0">
                <a:latin typeface="Times New Roman" pitchFamily="18" charset="0"/>
                <a:cs typeface="Times New Roman" pitchFamily="18" charset="0"/>
              </a:rPr>
              <a:t>2</a:t>
            </a:r>
            <a:r>
              <a:rPr lang="en-US" altLang="zh-CN" i="1" baseline="-25000" dirty="0">
                <a:latin typeface="Times New Roman" pitchFamily="18" charset="0"/>
                <a:cs typeface="Times New Roman" pitchFamily="18" charset="0"/>
              </a:rPr>
              <a:t>k</a:t>
            </a:r>
            <a:r>
              <a:rPr lang="en-US" altLang="zh-CN" baseline="30000"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f</a:t>
            </a:r>
            <a:r>
              <a:rPr lang="en-US" altLang="zh-CN" baseline="-25000" dirty="0" smtClean="0">
                <a:latin typeface="Times New Roman" pitchFamily="18" charset="0"/>
                <a:cs typeface="Times New Roman" pitchFamily="18" charset="0"/>
              </a:rPr>
              <a:t>2</a:t>
            </a:r>
            <a:r>
              <a:rPr lang="en-US" altLang="zh-CN" i="1" baseline="-25000" dirty="0">
                <a:latin typeface="Times New Roman" pitchFamily="18" charset="0"/>
                <a:cs typeface="Times New Roman" pitchFamily="18" charset="0"/>
              </a:rPr>
              <a:t>k</a:t>
            </a:r>
            <a:r>
              <a:rPr lang="en-US" altLang="zh-CN" baseline="30000" dirty="0" smtClean="0">
                <a:latin typeface="Times New Roman" pitchFamily="18" charset="0"/>
                <a:cs typeface="Times New Roman" pitchFamily="18" charset="0"/>
              </a:rPr>
              <a:t>*</a:t>
            </a:r>
            <a:endParaRPr lang="en-US" altLang="zh-CN" baseline="-25000" dirty="0">
              <a:latin typeface="Times New Roman" pitchFamily="18" charset="0"/>
              <a:cs typeface="Times New Roman" pitchFamily="18" charset="0"/>
            </a:endParaRPr>
          </a:p>
        </p:txBody>
      </p:sp>
      <p:sp>
        <p:nvSpPr>
          <p:cNvPr id="15" name="矩形 14"/>
          <p:cNvSpPr/>
          <p:nvPr/>
        </p:nvSpPr>
        <p:spPr>
          <a:xfrm>
            <a:off x="5459658" y="3892610"/>
            <a:ext cx="963725" cy="369332"/>
          </a:xfrm>
          <a:prstGeom prst="rect">
            <a:avLst/>
          </a:prstGeom>
          <a:ln w="28575">
            <a:noFill/>
          </a:ln>
        </p:spPr>
        <p:txBody>
          <a:bodyPr wrap="none">
            <a:spAutoFit/>
          </a:bodyPr>
          <a:lstStyle/>
          <a:p>
            <a:r>
              <a:rPr lang="en-US" altLang="zh-CN" b="1" i="1" dirty="0" smtClean="0">
                <a:latin typeface="Times New Roman" pitchFamily="18" charset="0"/>
                <a:cs typeface="Times New Roman" pitchFamily="18" charset="0"/>
              </a:rPr>
              <a:t>x</a:t>
            </a:r>
            <a:r>
              <a:rPr lang="en-US" altLang="zh-CN" baseline="-25000" dirty="0" smtClean="0">
                <a:latin typeface="Times New Roman" pitchFamily="18" charset="0"/>
                <a:cs typeface="Times New Roman" pitchFamily="18" charset="0"/>
              </a:rPr>
              <a:t>1</a:t>
            </a:r>
            <a:r>
              <a:rPr lang="en-US" altLang="zh-CN" i="1" baseline="-25000" dirty="0">
                <a:latin typeface="Times New Roman" pitchFamily="18" charset="0"/>
                <a:cs typeface="Times New Roman" pitchFamily="18" charset="0"/>
              </a:rPr>
              <a:t>k</a:t>
            </a:r>
            <a:r>
              <a:rPr lang="en-US" altLang="zh-CN" baseline="30000"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f</a:t>
            </a:r>
            <a:r>
              <a:rPr lang="en-US" altLang="zh-CN" baseline="-25000" dirty="0" smtClean="0">
                <a:latin typeface="Times New Roman" pitchFamily="18" charset="0"/>
                <a:cs typeface="Times New Roman" pitchFamily="18" charset="0"/>
              </a:rPr>
              <a:t>1</a:t>
            </a:r>
            <a:r>
              <a:rPr lang="en-US" altLang="zh-CN" i="1" baseline="-25000" dirty="0">
                <a:latin typeface="Times New Roman" pitchFamily="18" charset="0"/>
                <a:cs typeface="Times New Roman" pitchFamily="18" charset="0"/>
              </a:rPr>
              <a:t>k</a:t>
            </a:r>
            <a:r>
              <a:rPr lang="en-US" altLang="zh-CN" baseline="-25000" dirty="0" smtClean="0">
                <a:latin typeface="Times New Roman" pitchFamily="18" charset="0"/>
                <a:cs typeface="Times New Roman" pitchFamily="18" charset="0"/>
              </a:rPr>
              <a:t> </a:t>
            </a:r>
            <a:r>
              <a:rPr lang="en-US" altLang="zh-CN" baseline="30000" dirty="0" smtClean="0">
                <a:latin typeface="Times New Roman" pitchFamily="18" charset="0"/>
                <a:cs typeface="Times New Roman" pitchFamily="18" charset="0"/>
              </a:rPr>
              <a:t>*</a:t>
            </a:r>
            <a:endParaRPr lang="zh-CN" altLang="en-US" dirty="0"/>
          </a:p>
        </p:txBody>
      </p:sp>
      <p:cxnSp>
        <p:nvCxnSpPr>
          <p:cNvPr id="16" name="直接箭头连接符 15"/>
          <p:cNvCxnSpPr>
            <a:stCxn id="19" idx="0"/>
          </p:cNvCxnSpPr>
          <p:nvPr/>
        </p:nvCxnSpPr>
        <p:spPr>
          <a:xfrm flipV="1">
            <a:off x="6920825" y="1466850"/>
            <a:ext cx="0" cy="219075"/>
          </a:xfrm>
          <a:prstGeom prst="straightConnector1">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012089" y="1455531"/>
            <a:ext cx="516316" cy="369332"/>
          </a:xfrm>
          <a:prstGeom prst="rect">
            <a:avLst/>
          </a:prstGeom>
          <a:ln w="28575">
            <a:noFill/>
          </a:ln>
        </p:spPr>
        <p:txBody>
          <a:bodyPr wrap="square">
            <a:spAutoFit/>
          </a:bodyPr>
          <a:lstStyle/>
          <a:p>
            <a:r>
              <a:rPr lang="en-US" altLang="zh-CN" dirty="0" smtClean="0">
                <a:latin typeface="Times New Roman" pitchFamily="18" charset="0"/>
                <a:cs typeface="Times New Roman" pitchFamily="18" charset="0"/>
              </a:rPr>
              <a:t>Y</a:t>
            </a:r>
          </a:p>
        </p:txBody>
      </p:sp>
      <p:sp>
        <p:nvSpPr>
          <p:cNvPr id="18" name="椭圆 17"/>
          <p:cNvSpPr/>
          <p:nvPr/>
        </p:nvSpPr>
        <p:spPr>
          <a:xfrm>
            <a:off x="6450409" y="1093649"/>
            <a:ext cx="940832" cy="3876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Times New Roman" pitchFamily="18" charset="0"/>
                <a:cs typeface="Times New Roman" pitchFamily="18" charset="0"/>
              </a:rPr>
              <a:t>Stop</a:t>
            </a:r>
            <a:endParaRPr lang="zh-CN" altLang="en-US" dirty="0">
              <a:solidFill>
                <a:schemeClr val="tx1"/>
              </a:solidFill>
              <a:latin typeface="Times New Roman" pitchFamily="18" charset="0"/>
              <a:cs typeface="Times New Roman" pitchFamily="18" charset="0"/>
            </a:endParaRPr>
          </a:p>
        </p:txBody>
      </p:sp>
      <p:sp>
        <p:nvSpPr>
          <p:cNvPr id="19" name="菱形 18"/>
          <p:cNvSpPr/>
          <p:nvPr/>
        </p:nvSpPr>
        <p:spPr>
          <a:xfrm>
            <a:off x="5708408" y="1685925"/>
            <a:ext cx="2424833" cy="921630"/>
          </a:xfrm>
          <a:prstGeom prst="diamond">
            <a:avLst/>
          </a:prstGeom>
          <a:solidFill>
            <a:srgbClr val="BCBCB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Times New Roman" pitchFamily="18" charset="0"/>
                <a:cs typeface="Times New Roman" pitchFamily="18" charset="0"/>
              </a:rPr>
              <a:t># </a:t>
            </a:r>
            <a:r>
              <a:rPr lang="en-US" altLang="zh-CN" dirty="0">
                <a:solidFill>
                  <a:schemeClr val="tx1"/>
                </a:solidFill>
                <a:latin typeface="Times New Roman" pitchFamily="18" charset="0"/>
                <a:cs typeface="Times New Roman" pitchFamily="18" charset="0"/>
              </a:rPr>
              <a:t>of points </a:t>
            </a:r>
            <a:r>
              <a:rPr lang="en-US" altLang="zh-CN" dirty="0" smtClean="0">
                <a:solidFill>
                  <a:schemeClr val="tx1"/>
                </a:solidFill>
                <a:latin typeface="Times New Roman" pitchFamily="18" charset="0"/>
                <a:cs typeface="Times New Roman" pitchFamily="18" charset="0"/>
              </a:rPr>
              <a:t>in F = </a:t>
            </a:r>
            <a:r>
              <a:rPr lang="en-US" altLang="zh-CN" i="1" dirty="0" smtClean="0">
                <a:solidFill>
                  <a:schemeClr val="tx1"/>
                </a:solidFill>
                <a:latin typeface="Times New Roman" pitchFamily="18" charset="0"/>
                <a:cs typeface="Times New Roman" pitchFamily="18" charset="0"/>
              </a:rPr>
              <a:t>s</a:t>
            </a:r>
            <a:r>
              <a:rPr lang="en-US" altLang="zh-CN" dirty="0" smtClean="0">
                <a:solidFill>
                  <a:schemeClr val="tx1"/>
                </a:solidFill>
                <a:latin typeface="Times New Roman" pitchFamily="18" charset="0"/>
                <a:cs typeface="Times New Roman" pitchFamily="18" charset="0"/>
              </a:rPr>
              <a:t>?</a:t>
            </a:r>
            <a:endParaRPr lang="zh-CN" altLang="en-US" dirty="0">
              <a:solidFill>
                <a:schemeClr val="tx1"/>
              </a:solidFill>
              <a:latin typeface="Times New Roman" pitchFamily="18" charset="0"/>
              <a:cs typeface="Times New Roman" pitchFamily="18" charset="0"/>
            </a:endParaRPr>
          </a:p>
        </p:txBody>
      </p:sp>
      <p:sp>
        <p:nvSpPr>
          <p:cNvPr id="21" name="椭圆 20"/>
          <p:cNvSpPr/>
          <p:nvPr/>
        </p:nvSpPr>
        <p:spPr>
          <a:xfrm>
            <a:off x="2208867" y="1093649"/>
            <a:ext cx="940832" cy="49630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Times New Roman" pitchFamily="18" charset="0"/>
                <a:cs typeface="Times New Roman" pitchFamily="18" charset="0"/>
              </a:rPr>
              <a:t>Start</a:t>
            </a:r>
            <a:endParaRPr lang="zh-CN" altLang="en-US" dirty="0">
              <a:solidFill>
                <a:schemeClr val="tx1"/>
              </a:solidFill>
              <a:latin typeface="Times New Roman" pitchFamily="18" charset="0"/>
              <a:cs typeface="Times New Roman" pitchFamily="18" charset="0"/>
            </a:endParaRPr>
          </a:p>
        </p:txBody>
      </p:sp>
      <p:sp>
        <p:nvSpPr>
          <p:cNvPr id="22" name="矩形 21"/>
          <p:cNvSpPr/>
          <p:nvPr/>
        </p:nvSpPr>
        <p:spPr>
          <a:xfrm>
            <a:off x="620047" y="2300845"/>
            <a:ext cx="4118472" cy="945295"/>
          </a:xfrm>
          <a:prstGeom prst="rect">
            <a:avLst/>
          </a:prstGeom>
          <a:solidFill>
            <a:srgbClr val="BCBCB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chemeClr val="tx1"/>
              </a:solidFill>
              <a:latin typeface="Times New Roman" pitchFamily="18" charset="0"/>
              <a:cs typeface="Times New Roman" pitchFamily="18" charset="0"/>
            </a:endParaRPr>
          </a:p>
        </p:txBody>
      </p:sp>
      <p:sp>
        <p:nvSpPr>
          <p:cNvPr id="24" name="矩形 23"/>
          <p:cNvSpPr/>
          <p:nvPr/>
        </p:nvSpPr>
        <p:spPr>
          <a:xfrm>
            <a:off x="859402" y="2765178"/>
            <a:ext cx="1729937"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Times New Roman" pitchFamily="18" charset="0"/>
                <a:cs typeface="Times New Roman" pitchFamily="18" charset="0"/>
              </a:rPr>
              <a:t>Subsystem 1</a:t>
            </a:r>
            <a:endParaRPr lang="en-US" altLang="zh-CN" dirty="0">
              <a:solidFill>
                <a:schemeClr val="tx1"/>
              </a:solidFill>
              <a:latin typeface="Times New Roman" pitchFamily="18" charset="0"/>
              <a:cs typeface="Times New Roman" pitchFamily="18" charset="0"/>
            </a:endParaRPr>
          </a:p>
        </p:txBody>
      </p:sp>
      <p:sp>
        <p:nvSpPr>
          <p:cNvPr id="25" name="矩形 24"/>
          <p:cNvSpPr/>
          <p:nvPr/>
        </p:nvSpPr>
        <p:spPr>
          <a:xfrm>
            <a:off x="2729676" y="2765178"/>
            <a:ext cx="1729937"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Times New Roman" pitchFamily="18" charset="0"/>
                <a:cs typeface="Times New Roman" pitchFamily="18" charset="0"/>
              </a:rPr>
              <a:t>Subsystem 2</a:t>
            </a:r>
            <a:endParaRPr lang="en-US" altLang="zh-CN" dirty="0">
              <a:solidFill>
                <a:schemeClr val="tx1"/>
              </a:solidFill>
              <a:latin typeface="Times New Roman" pitchFamily="18" charset="0"/>
              <a:cs typeface="Times New Roman" pitchFamily="18" charset="0"/>
            </a:endParaRPr>
          </a:p>
        </p:txBody>
      </p:sp>
      <p:sp>
        <p:nvSpPr>
          <p:cNvPr id="27" name="矩形 36"/>
          <p:cNvSpPr/>
          <p:nvPr/>
        </p:nvSpPr>
        <p:spPr>
          <a:xfrm>
            <a:off x="4856287" y="4607732"/>
            <a:ext cx="4118472" cy="1334759"/>
          </a:xfrm>
          <a:prstGeom prst="rect">
            <a:avLst/>
          </a:prstGeom>
          <a:solidFill>
            <a:srgbClr val="BCBCB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chemeClr val="tx1"/>
              </a:solidFill>
              <a:latin typeface="Times New Roman" pitchFamily="18" charset="0"/>
              <a:cs typeface="Times New Roman" pitchFamily="18" charset="0"/>
            </a:endParaRPr>
          </a:p>
        </p:txBody>
      </p:sp>
      <p:sp>
        <p:nvSpPr>
          <p:cNvPr id="29" name="矩形 37"/>
          <p:cNvSpPr/>
          <p:nvPr/>
        </p:nvSpPr>
        <p:spPr>
          <a:xfrm>
            <a:off x="5008559" y="5418581"/>
            <a:ext cx="1729937"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Times New Roman" pitchFamily="18" charset="0"/>
                <a:cs typeface="Times New Roman" pitchFamily="18" charset="0"/>
              </a:rPr>
              <a:t>Subsystem 1</a:t>
            </a:r>
            <a:endParaRPr lang="en-US" altLang="zh-CN" dirty="0">
              <a:solidFill>
                <a:schemeClr val="tx1"/>
              </a:solidFill>
              <a:latin typeface="Times New Roman" pitchFamily="18" charset="0"/>
              <a:cs typeface="Times New Roman" pitchFamily="18" charset="0"/>
            </a:endParaRPr>
          </a:p>
        </p:txBody>
      </p:sp>
      <p:sp>
        <p:nvSpPr>
          <p:cNvPr id="30" name="矩形 38"/>
          <p:cNvSpPr/>
          <p:nvPr/>
        </p:nvSpPr>
        <p:spPr>
          <a:xfrm>
            <a:off x="7096791" y="5418581"/>
            <a:ext cx="1729937"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Times New Roman" pitchFamily="18" charset="0"/>
                <a:cs typeface="Times New Roman" pitchFamily="18" charset="0"/>
              </a:rPr>
              <a:t>Subsystem 2</a:t>
            </a:r>
            <a:endParaRPr lang="en-US" altLang="zh-CN" dirty="0">
              <a:solidFill>
                <a:schemeClr val="tx1"/>
              </a:solidFill>
              <a:latin typeface="Times New Roman" pitchFamily="18" charset="0"/>
              <a:cs typeface="Times New Roman" pitchFamily="18" charset="0"/>
            </a:endParaRPr>
          </a:p>
        </p:txBody>
      </p:sp>
      <p:sp>
        <p:nvSpPr>
          <p:cNvPr id="31" name="矩形 43"/>
          <p:cNvSpPr/>
          <p:nvPr/>
        </p:nvSpPr>
        <p:spPr>
          <a:xfrm>
            <a:off x="5440607" y="4828463"/>
            <a:ext cx="3026010" cy="369332"/>
          </a:xfrm>
          <a:prstGeom prst="rect">
            <a:avLst/>
          </a:prstGeom>
          <a:ln w="28575">
            <a:noFill/>
          </a:ln>
        </p:spPr>
        <p:txBody>
          <a:bodyPr wrap="square">
            <a:spAutoFit/>
          </a:bodyPr>
          <a:lstStyle/>
          <a:p>
            <a:r>
              <a:rPr lang="en-US" altLang="zh-CN" i="1" dirty="0" smtClean="0">
                <a:latin typeface="Times New Roman" pitchFamily="18" charset="0"/>
                <a:cs typeface="Times New Roman" pitchFamily="18" charset="0"/>
              </a:rPr>
              <a:t>f</a:t>
            </a:r>
            <a:r>
              <a:rPr lang="en-US" altLang="zh-CN" baseline="-25000" dirty="0" smtClean="0">
                <a:latin typeface="Times New Roman" pitchFamily="18" charset="0"/>
                <a:cs typeface="Times New Roman" pitchFamily="18" charset="0"/>
              </a:rPr>
              <a:t>1</a:t>
            </a:r>
            <a:r>
              <a:rPr lang="en-US" altLang="zh-CN" i="1" baseline="-25000" dirty="0">
                <a:latin typeface="Times New Roman" pitchFamily="18" charset="0"/>
                <a:cs typeface="Times New Roman" pitchFamily="18" charset="0"/>
              </a:rPr>
              <a:t>k</a:t>
            </a:r>
            <a:r>
              <a:rPr lang="en-US" altLang="zh-CN" baseline="30000"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 one of </a:t>
            </a:r>
            <a:r>
              <a:rPr lang="en-US" altLang="zh-CN" b="1" i="1" dirty="0" smtClean="0">
                <a:latin typeface="Times New Roman" pitchFamily="18" charset="0"/>
                <a:cs typeface="Times New Roman" pitchFamily="18" charset="0"/>
              </a:rPr>
              <a:t>x</a:t>
            </a:r>
            <a:r>
              <a:rPr lang="en-US" altLang="zh-CN" baseline="-25000" dirty="0" smtClean="0">
                <a:latin typeface="Times New Roman" pitchFamily="18" charset="0"/>
                <a:cs typeface="Times New Roman" pitchFamily="18" charset="0"/>
              </a:rPr>
              <a:t>1</a:t>
            </a:r>
            <a:r>
              <a:rPr lang="en-US" altLang="zh-CN" i="1" baseline="-25000" dirty="0">
                <a:latin typeface="Times New Roman" pitchFamily="18" charset="0"/>
                <a:cs typeface="Times New Roman" pitchFamily="18" charset="0"/>
              </a:rPr>
              <a:t>k</a:t>
            </a:r>
            <a:r>
              <a:rPr lang="en-US" altLang="zh-CN" baseline="30000"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 and  </a:t>
            </a:r>
            <a:r>
              <a:rPr lang="en-US" altLang="zh-CN" b="1" i="1" dirty="0" smtClean="0">
                <a:latin typeface="Times New Roman" pitchFamily="18" charset="0"/>
                <a:cs typeface="Times New Roman" pitchFamily="18" charset="0"/>
              </a:rPr>
              <a:t>y</a:t>
            </a:r>
            <a:r>
              <a:rPr lang="en-US" altLang="zh-CN" baseline="-25000" dirty="0" smtClean="0">
                <a:latin typeface="Times New Roman" pitchFamily="18" charset="0"/>
                <a:cs typeface="Times New Roman" pitchFamily="18" charset="0"/>
              </a:rPr>
              <a:t>1</a:t>
            </a:r>
            <a:r>
              <a:rPr lang="en-US" altLang="zh-CN" i="1" baseline="-25000" dirty="0" smtClean="0">
                <a:latin typeface="Times New Roman" pitchFamily="18" charset="0"/>
                <a:cs typeface="Times New Roman" pitchFamily="18" charset="0"/>
              </a:rPr>
              <a:t>k</a:t>
            </a:r>
            <a:r>
              <a:rPr lang="en-US" altLang="zh-CN" baseline="-25000"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or both</a:t>
            </a:r>
            <a:endParaRPr lang="zh-CN" altLang="en-US" baseline="30000" dirty="0"/>
          </a:p>
        </p:txBody>
      </p:sp>
      <p:cxnSp>
        <p:nvCxnSpPr>
          <p:cNvPr id="32" name="Elbow Connector 7"/>
          <p:cNvCxnSpPr>
            <a:stCxn id="29" idx="0"/>
            <a:endCxn id="30" idx="0"/>
          </p:cNvCxnSpPr>
          <p:nvPr/>
        </p:nvCxnSpPr>
        <p:spPr>
          <a:xfrm rot="5400000" flipH="1" flipV="1">
            <a:off x="6917644" y="4374465"/>
            <a:ext cx="12700" cy="2088232"/>
          </a:xfrm>
          <a:prstGeom prst="bentConnector3">
            <a:avLst>
              <a:gd name="adj1" fmla="val 1800000"/>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3" name="直接箭头连接符 28"/>
          <p:cNvCxnSpPr/>
          <p:nvPr/>
        </p:nvCxnSpPr>
        <p:spPr>
          <a:xfrm flipH="1" flipV="1">
            <a:off x="5469183" y="3938746"/>
            <a:ext cx="1" cy="1468725"/>
          </a:xfrm>
          <a:prstGeom prst="straightConnector1">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4" name="直接箭头连接符 35"/>
          <p:cNvCxnSpPr>
            <a:endCxn id="19" idx="2"/>
          </p:cNvCxnSpPr>
          <p:nvPr/>
        </p:nvCxnSpPr>
        <p:spPr>
          <a:xfrm flipV="1">
            <a:off x="6920824" y="2607555"/>
            <a:ext cx="1" cy="244373"/>
          </a:xfrm>
          <a:prstGeom prst="straightConnector1">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5" name="矩形 72"/>
          <p:cNvSpPr/>
          <p:nvPr/>
        </p:nvSpPr>
        <p:spPr>
          <a:xfrm>
            <a:off x="5255772" y="1760399"/>
            <a:ext cx="516316" cy="369332"/>
          </a:xfrm>
          <a:prstGeom prst="rect">
            <a:avLst/>
          </a:prstGeom>
          <a:ln w="28575">
            <a:noFill/>
          </a:ln>
        </p:spPr>
        <p:txBody>
          <a:bodyPr wrap="square">
            <a:spAutoFit/>
          </a:bodyPr>
          <a:lstStyle/>
          <a:p>
            <a:r>
              <a:rPr lang="en-US" altLang="zh-CN" dirty="0" smtClean="0">
                <a:latin typeface="Times New Roman" pitchFamily="18" charset="0"/>
                <a:cs typeface="Times New Roman" pitchFamily="18" charset="0"/>
              </a:rPr>
              <a:t>N</a:t>
            </a:r>
          </a:p>
        </p:txBody>
      </p:sp>
      <p:cxnSp>
        <p:nvCxnSpPr>
          <p:cNvPr id="36" name="直接箭头连接符 28"/>
          <p:cNvCxnSpPr/>
          <p:nvPr/>
        </p:nvCxnSpPr>
        <p:spPr>
          <a:xfrm flipV="1">
            <a:off x="8324850" y="3938746"/>
            <a:ext cx="0" cy="1468723"/>
          </a:xfrm>
          <a:prstGeom prst="straightConnector1">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2208867" y="5374556"/>
            <a:ext cx="3358114" cy="977654"/>
            <a:chOff x="2446992" y="5107856"/>
            <a:chExt cx="3358114" cy="977654"/>
          </a:xfrm>
        </p:grpSpPr>
        <p:cxnSp>
          <p:nvCxnSpPr>
            <p:cNvPr id="38" name="肘形连接符 37"/>
            <p:cNvCxnSpPr/>
            <p:nvPr/>
          </p:nvCxnSpPr>
          <p:spPr bwMode="auto">
            <a:xfrm>
              <a:off x="2446992" y="5107856"/>
              <a:ext cx="3358114" cy="977654"/>
            </a:xfrm>
            <a:prstGeom prst="bentConnector3">
              <a:avLst>
                <a:gd name="adj1" fmla="val 363"/>
              </a:avLst>
            </a:prstGeom>
            <a:ln w="2857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39" name="直接箭头连接符 28"/>
            <p:cNvCxnSpPr/>
            <p:nvPr/>
          </p:nvCxnSpPr>
          <p:spPr>
            <a:xfrm flipV="1">
              <a:off x="5805106" y="5485893"/>
              <a:ext cx="0" cy="599617"/>
            </a:xfrm>
            <a:prstGeom prst="straightConnector1">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3934120" y="5374556"/>
            <a:ext cx="3966781" cy="721444"/>
            <a:chOff x="1838325" y="5107856"/>
            <a:chExt cx="3966781" cy="721444"/>
          </a:xfrm>
        </p:grpSpPr>
        <p:cxnSp>
          <p:nvCxnSpPr>
            <p:cNvPr id="41" name="肘形连接符 40"/>
            <p:cNvCxnSpPr/>
            <p:nvPr/>
          </p:nvCxnSpPr>
          <p:spPr bwMode="auto">
            <a:xfrm>
              <a:off x="1838325" y="5107856"/>
              <a:ext cx="3966781" cy="721444"/>
            </a:xfrm>
            <a:prstGeom prst="bentConnector3">
              <a:avLst>
                <a:gd name="adj1" fmla="val 535"/>
              </a:avLst>
            </a:prstGeom>
            <a:ln w="2857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42" name="直接箭头连接符 28"/>
            <p:cNvCxnSpPr/>
            <p:nvPr/>
          </p:nvCxnSpPr>
          <p:spPr>
            <a:xfrm flipV="1">
              <a:off x="5805106" y="5488110"/>
              <a:ext cx="0" cy="341190"/>
            </a:xfrm>
            <a:prstGeom prst="straightConnector1">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cxnSp>
        <p:nvCxnSpPr>
          <p:cNvPr id="43" name="肘形连接符 42"/>
          <p:cNvCxnSpPr/>
          <p:nvPr/>
        </p:nvCxnSpPr>
        <p:spPr bwMode="auto">
          <a:xfrm rot="5400000">
            <a:off x="3665764" y="2545239"/>
            <a:ext cx="1753612" cy="956622"/>
          </a:xfrm>
          <a:prstGeom prst="bentConnector3">
            <a:avLst>
              <a:gd name="adj1" fmla="val 99428"/>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endCxn id="19" idx="1"/>
          </p:cNvCxnSpPr>
          <p:nvPr/>
        </p:nvCxnSpPr>
        <p:spPr>
          <a:xfrm flipV="1">
            <a:off x="5020880" y="2146740"/>
            <a:ext cx="687528" cy="2"/>
          </a:xfrm>
          <a:prstGeom prst="straightConnector1">
            <a:avLst/>
          </a:prstGeom>
          <a:ln w="2857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273151" y="1753701"/>
            <a:ext cx="4703759" cy="1952079"/>
          </a:xfrm>
          <a:prstGeom prst="ellipse">
            <a:avLst/>
          </a:prstGeom>
          <a:solidFill>
            <a:srgbClr val="C0000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p:cNvSpPr/>
          <p:nvPr/>
        </p:nvSpPr>
        <p:spPr>
          <a:xfrm>
            <a:off x="1294311" y="1940805"/>
            <a:ext cx="2769944" cy="720080"/>
          </a:xfrm>
          <a:prstGeom prst="rect">
            <a:avLst/>
          </a:prstGeom>
          <a:solidFill>
            <a:srgbClr val="6F6F6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Full autonomy optimization of each subsystem</a:t>
            </a:r>
          </a:p>
        </p:txBody>
      </p:sp>
      <p:sp>
        <p:nvSpPr>
          <p:cNvPr id="45" name="Oval 44"/>
          <p:cNvSpPr/>
          <p:nvPr/>
        </p:nvSpPr>
        <p:spPr>
          <a:xfrm>
            <a:off x="193198" y="3453339"/>
            <a:ext cx="4703759" cy="2205814"/>
          </a:xfrm>
          <a:prstGeom prst="ellipse">
            <a:avLst/>
          </a:prstGeom>
          <a:solidFill>
            <a:schemeClr val="accent1">
              <a:lumMod val="7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5"/>
          <p:cNvSpPr/>
          <p:nvPr/>
        </p:nvSpPr>
        <p:spPr>
          <a:xfrm>
            <a:off x="1294311" y="3750196"/>
            <a:ext cx="2769944" cy="720080"/>
          </a:xfrm>
          <a:prstGeom prst="rect">
            <a:avLst/>
          </a:prstGeom>
          <a:solidFill>
            <a:srgbClr val="8484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Times New Roman" pitchFamily="18" charset="0"/>
                <a:cs typeface="Times New Roman" pitchFamily="18" charset="0"/>
              </a:rPr>
              <a:t>System decision making and dispatching</a:t>
            </a:r>
            <a:endParaRPr lang="en-US" altLang="zh-CN" dirty="0">
              <a:solidFill>
                <a:schemeClr val="tx1"/>
              </a:solidFill>
              <a:latin typeface="Times New Roman" pitchFamily="18" charset="0"/>
              <a:cs typeface="Times New Roman" pitchFamily="18" charset="0"/>
            </a:endParaRPr>
          </a:p>
        </p:txBody>
      </p:sp>
      <p:sp>
        <p:nvSpPr>
          <p:cNvPr id="46" name="Oval 45"/>
          <p:cNvSpPr/>
          <p:nvPr/>
        </p:nvSpPr>
        <p:spPr>
          <a:xfrm>
            <a:off x="4542570" y="4150420"/>
            <a:ext cx="4703759" cy="2205814"/>
          </a:xfrm>
          <a:prstGeom prst="ellipse">
            <a:avLst/>
          </a:prstGeom>
          <a:solidFill>
            <a:schemeClr val="accent4">
              <a:lumMod val="7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5"/>
          <p:cNvSpPr/>
          <p:nvPr/>
        </p:nvSpPr>
        <p:spPr>
          <a:xfrm>
            <a:off x="5700609" y="4285791"/>
            <a:ext cx="2429829" cy="528825"/>
          </a:xfrm>
          <a:prstGeom prst="rect">
            <a:avLst/>
          </a:prstGeom>
          <a:solidFill>
            <a:srgbClr val="6F6F6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Times New Roman" pitchFamily="18" charset="0"/>
                <a:cs typeface="Times New Roman" pitchFamily="18" charset="0"/>
              </a:rPr>
              <a:t>Sequential optimization</a:t>
            </a:r>
            <a:endParaRPr lang="en-US" altLang="zh-CN" dirty="0">
              <a:solidFill>
                <a:schemeClr val="tx1"/>
              </a:solidFill>
              <a:latin typeface="Times New Roman" pitchFamily="18" charset="0"/>
              <a:cs typeface="Times New Roman" pitchFamily="18" charset="0"/>
            </a:endParaRPr>
          </a:p>
        </p:txBody>
      </p:sp>
      <p:sp>
        <p:nvSpPr>
          <p:cNvPr id="47" name="Oval 46"/>
          <p:cNvSpPr/>
          <p:nvPr/>
        </p:nvSpPr>
        <p:spPr>
          <a:xfrm>
            <a:off x="4785700" y="2581664"/>
            <a:ext cx="4452778" cy="1704127"/>
          </a:xfrm>
          <a:prstGeom prst="ellipse">
            <a:avLst/>
          </a:prstGeom>
          <a:solidFill>
            <a:schemeClr val="tx1">
              <a:lumMod val="65000"/>
              <a:lumOff val="3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21"/>
          <p:cNvSpPr/>
          <p:nvPr/>
        </p:nvSpPr>
        <p:spPr>
          <a:xfrm>
            <a:off x="5356553" y="2861453"/>
            <a:ext cx="3110064" cy="1060962"/>
          </a:xfrm>
          <a:prstGeom prst="rect">
            <a:avLst/>
          </a:prstGeom>
          <a:solidFill>
            <a:srgbClr val="BCBCB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Times New Roman" pitchFamily="18" charset="0"/>
                <a:cs typeface="Times New Roman" pitchFamily="18" charset="0"/>
              </a:rPr>
              <a:t>Non-dominated sorting of </a:t>
            </a:r>
            <a:r>
              <a:rPr lang="en-US" dirty="0">
                <a:solidFill>
                  <a:schemeClr val="tx1"/>
                </a:solidFill>
                <a:latin typeface="Times New Roman" pitchFamily="18" charset="0"/>
                <a:cs typeface="Times New Roman" pitchFamily="18" charset="0"/>
              </a:rPr>
              <a:t>(</a:t>
            </a:r>
            <a:r>
              <a:rPr lang="en-US" i="1" dirty="0">
                <a:solidFill>
                  <a:schemeClr val="tx1"/>
                </a:solidFill>
                <a:latin typeface="Times New Roman" pitchFamily="18" charset="0"/>
                <a:cs typeface="Times New Roman" pitchFamily="18" charset="0"/>
              </a:rPr>
              <a:t>f</a:t>
            </a:r>
            <a:r>
              <a:rPr lang="en-US" baseline="-25000" dirty="0">
                <a:solidFill>
                  <a:schemeClr val="tx1"/>
                </a:solidFill>
                <a:latin typeface="Times New Roman" pitchFamily="18" charset="0"/>
                <a:cs typeface="Times New Roman" pitchFamily="18" charset="0"/>
              </a:rPr>
              <a:t>1</a:t>
            </a:r>
            <a:r>
              <a:rPr lang="en-US" i="1" baseline="-25000" dirty="0">
                <a:solidFill>
                  <a:schemeClr val="tx1"/>
                </a:solidFill>
                <a:latin typeface="Times New Roman" pitchFamily="18" charset="0"/>
                <a:cs typeface="Times New Roman" pitchFamily="18" charset="0"/>
              </a:rPr>
              <a:t>k</a:t>
            </a:r>
            <a:r>
              <a:rPr lang="en-US" baseline="30000" dirty="0">
                <a:solidFill>
                  <a:schemeClr val="tx1"/>
                </a:solidFill>
                <a:latin typeface="Times New Roman" pitchFamily="18" charset="0"/>
                <a:cs typeface="Times New Roman" pitchFamily="18" charset="0"/>
              </a:rPr>
              <a:t>*</a:t>
            </a:r>
            <a:r>
              <a:rPr lang="en-US" dirty="0">
                <a:solidFill>
                  <a:schemeClr val="tx1"/>
                </a:solidFill>
                <a:latin typeface="Times New Roman" pitchFamily="18" charset="0"/>
                <a:cs typeface="Times New Roman" pitchFamily="18" charset="0"/>
              </a:rPr>
              <a:t>, </a:t>
            </a:r>
            <a:r>
              <a:rPr lang="en-US" i="1" dirty="0">
                <a:solidFill>
                  <a:schemeClr val="tx1"/>
                </a:solidFill>
                <a:latin typeface="Times New Roman" pitchFamily="18" charset="0"/>
                <a:cs typeface="Times New Roman" pitchFamily="18" charset="0"/>
              </a:rPr>
              <a:t>f</a:t>
            </a:r>
            <a:r>
              <a:rPr lang="en-US" baseline="-25000" dirty="0">
                <a:solidFill>
                  <a:schemeClr val="tx1"/>
                </a:solidFill>
                <a:latin typeface="Times New Roman" pitchFamily="18" charset="0"/>
                <a:cs typeface="Times New Roman" pitchFamily="18" charset="0"/>
              </a:rPr>
              <a:t>2</a:t>
            </a:r>
            <a:r>
              <a:rPr lang="en-US" i="1" baseline="-25000" dirty="0">
                <a:solidFill>
                  <a:schemeClr val="tx1"/>
                </a:solidFill>
                <a:latin typeface="Times New Roman" pitchFamily="18" charset="0"/>
                <a:cs typeface="Times New Roman" pitchFamily="18" charset="0"/>
              </a:rPr>
              <a:t>k</a:t>
            </a:r>
            <a:r>
              <a:rPr lang="en-US" baseline="30000" dirty="0">
                <a:solidFill>
                  <a:schemeClr val="tx1"/>
                </a:solidFill>
                <a:latin typeface="Times New Roman" pitchFamily="18" charset="0"/>
                <a:cs typeface="Times New Roman" pitchFamily="18" charset="0"/>
              </a:rPr>
              <a:t>*</a:t>
            </a:r>
            <a:r>
              <a:rPr lang="en-US" dirty="0">
                <a:solidFill>
                  <a:schemeClr val="tx1"/>
                </a:solidFill>
                <a:latin typeface="Times New Roman" pitchFamily="18" charset="0"/>
                <a:cs typeface="Times New Roman" pitchFamily="18" charset="0"/>
              </a:rPr>
              <a:t>) </a:t>
            </a:r>
            <a:r>
              <a:rPr lang="en-US" altLang="zh-CN" dirty="0" smtClean="0">
                <a:solidFill>
                  <a:schemeClr val="tx1"/>
                </a:solidFill>
                <a:latin typeface="Times New Roman" pitchFamily="18" charset="0"/>
                <a:cs typeface="Times New Roman" pitchFamily="18" charset="0"/>
              </a:rPr>
              <a:t>&amp; determination of Pareto front set F</a:t>
            </a:r>
          </a:p>
        </p:txBody>
      </p:sp>
    </p:spTree>
    <p:custDataLst>
      <p:tags r:id="rId1"/>
    </p:custDataLst>
    <p:extLst>
      <p:ext uri="{BB962C8B-B14F-4D97-AF65-F5344CB8AC3E}">
        <p14:creationId xmlns:p14="http://schemas.microsoft.com/office/powerpoint/2010/main" val="1986470537"/>
      </p:ext>
    </p:extLst>
  </p:cSld>
  <p:clrMapOvr>
    <a:masterClrMapping/>
  </p:clrMapOvr>
  <mc:AlternateContent xmlns:mc="http://schemas.openxmlformats.org/markup-compatibility/2006">
    <mc:Choice xmlns:p14="http://schemas.microsoft.com/office/powerpoint/2010/main" Requires="p14">
      <p:transition spd="slow" p14:dur="2000" advTm="52117"/>
    </mc:Choice>
    <mc:Fallback>
      <p:transition spd="slow" advTm="52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0"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3"/>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5"/>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4"/>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6"/>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7"/>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8"/>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35"/>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43"/>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44"/>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45"/>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46"/>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2" grpId="0"/>
      <p:bldP spid="13" grpId="0"/>
      <p:bldP spid="14" grpId="0"/>
      <p:bldP spid="15" grpId="0"/>
      <p:bldP spid="17" grpId="0"/>
      <p:bldP spid="18" grpId="0" animBg="1"/>
      <p:bldP spid="19" grpId="0" animBg="1"/>
      <p:bldP spid="21" grpId="0" animBg="1"/>
      <p:bldP spid="22" grpId="0" animBg="1"/>
      <p:bldP spid="24" grpId="0" animBg="1"/>
      <p:bldP spid="25" grpId="0" animBg="1"/>
      <p:bldP spid="27" grpId="0" animBg="1"/>
      <p:bldP spid="29" grpId="0" animBg="1"/>
      <p:bldP spid="30" grpId="0" animBg="1"/>
      <p:bldP spid="31" grpId="0"/>
      <p:bldP spid="35" grpId="0"/>
      <p:bldP spid="2" grpId="0" animBg="1"/>
      <p:bldP spid="23" grpId="0" animBg="1"/>
      <p:bldP spid="45" grpId="0" animBg="1"/>
      <p:bldP spid="26" grpId="0" animBg="1"/>
      <p:bldP spid="46" grpId="0" animBg="1"/>
      <p:bldP spid="28" grpId="0" animBg="1"/>
      <p:bldP spid="47"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S-MOO </a:t>
            </a:r>
            <a:r>
              <a:rPr lang="en-US" altLang="zh-CN" dirty="0"/>
              <a:t>Engineering </a:t>
            </a:r>
            <a:r>
              <a:rPr lang="en-US" altLang="zh-CN" dirty="0" smtClean="0"/>
              <a:t>Example</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38</a:t>
            </a:fld>
            <a:r>
              <a:rPr lang="en-US" altLang="zh-CN" dirty="0" smtClean="0"/>
              <a:t>/54</a:t>
            </a:r>
            <a:endParaRPr lang="en-US" altLang="zh-CN" dirty="0"/>
          </a:p>
        </p:txBody>
      </p:sp>
      <p:sp>
        <p:nvSpPr>
          <p:cNvPr id="5" name="圆角矩形 4"/>
          <p:cNvSpPr/>
          <p:nvPr/>
        </p:nvSpPr>
        <p:spPr bwMode="auto">
          <a:xfrm>
            <a:off x="4751512" y="3074970"/>
            <a:ext cx="4296952" cy="3382500"/>
          </a:xfrm>
          <a:prstGeom prst="roundRect">
            <a:avLst>
              <a:gd name="adj" fmla="val 0"/>
            </a:avLst>
          </a:prstGeom>
          <a:solidFill>
            <a:srgbClr val="E2E2E2"/>
          </a:solidFill>
          <a:ln w="2857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p:txBody>
      </p:sp>
      <p:sp>
        <p:nvSpPr>
          <p:cNvPr id="6" name="圆角矩形 5"/>
          <p:cNvSpPr/>
          <p:nvPr/>
        </p:nvSpPr>
        <p:spPr bwMode="auto">
          <a:xfrm>
            <a:off x="4752041" y="1066800"/>
            <a:ext cx="4296952" cy="1981200"/>
          </a:xfrm>
          <a:prstGeom prst="roundRect">
            <a:avLst>
              <a:gd name="adj" fmla="val 0"/>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p:txBody>
      </p:sp>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7660" y="1194982"/>
            <a:ext cx="3922212" cy="1734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5"/>
          <p:cNvSpPr>
            <a:spLocks noChangeArrowheads="1"/>
          </p:cNvSpPr>
          <p:nvPr/>
        </p:nvSpPr>
        <p:spPr bwMode="auto">
          <a:xfrm>
            <a:off x="369889" y="1194982"/>
            <a:ext cx="3917103" cy="938618"/>
          </a:xfrm>
          <a:prstGeom prst="rect">
            <a:avLst/>
          </a:prstGeom>
          <a:noFill/>
          <a:ln w="28575">
            <a:solidFill>
              <a:schemeClr val="tx1"/>
            </a:solidFill>
            <a:miter lim="800000"/>
            <a:headEnd/>
            <a:tailEnd/>
          </a:ln>
        </p:spPr>
        <p:txBody>
          <a:bodyPr wrap="none" anchor="ctr"/>
          <a:lstStyle/>
          <a:p>
            <a:endParaRPr lang="en-US" altLang="zh-CN"/>
          </a:p>
        </p:txBody>
      </p:sp>
      <p:graphicFrame>
        <p:nvGraphicFramePr>
          <p:cNvPr id="10" name="Object 81"/>
          <p:cNvGraphicFramePr>
            <a:graphicFrameLocks noChangeAspect="1"/>
          </p:cNvGraphicFramePr>
          <p:nvPr>
            <p:extLst>
              <p:ext uri="{D42A27DB-BD31-4B8C-83A1-F6EECF244321}">
                <p14:modId xmlns:p14="http://schemas.microsoft.com/office/powerpoint/2010/main" val="2285257348"/>
              </p:ext>
            </p:extLst>
          </p:nvPr>
        </p:nvGraphicFramePr>
        <p:xfrm>
          <a:off x="847725" y="1190625"/>
          <a:ext cx="3219450" cy="963613"/>
        </p:xfrm>
        <a:graphic>
          <a:graphicData uri="http://schemas.openxmlformats.org/presentationml/2006/ole">
            <mc:AlternateContent xmlns:mc="http://schemas.openxmlformats.org/markup-compatibility/2006">
              <mc:Choice xmlns:v="urn:schemas-microsoft-com:vml" Requires="v">
                <p:oleObj spid="_x0000_s17794" name="公式" r:id="rId6" imgW="2031840" imgH="583920" progId="Equation.3">
                  <p:embed/>
                </p:oleObj>
              </mc:Choice>
              <mc:Fallback>
                <p:oleObj name="公式" r:id="rId6" imgW="2031840" imgH="583920" progId="Equation.3">
                  <p:embed/>
                  <p:pic>
                    <p:nvPicPr>
                      <p:cNvPr id="0" name=""/>
                      <p:cNvPicPr>
                        <a:picLocks noChangeAspect="1" noChangeArrowheads="1"/>
                      </p:cNvPicPr>
                      <p:nvPr/>
                    </p:nvPicPr>
                    <p:blipFill>
                      <a:blip r:embed="rId7"/>
                      <a:srcRect/>
                      <a:stretch>
                        <a:fillRect/>
                      </a:stretch>
                    </p:blipFill>
                    <p:spPr bwMode="auto">
                      <a:xfrm>
                        <a:off x="847725" y="1190625"/>
                        <a:ext cx="3219450" cy="963613"/>
                      </a:xfrm>
                      <a:prstGeom prst="rect">
                        <a:avLst/>
                      </a:prstGeom>
                      <a:noFill/>
                      <a:extLst/>
                    </p:spPr>
                  </p:pic>
                </p:oleObj>
              </mc:Fallback>
            </mc:AlternateContent>
          </a:graphicData>
        </a:graphic>
      </p:graphicFrame>
      <p:sp>
        <p:nvSpPr>
          <p:cNvPr id="11" name="Text Box 7"/>
          <p:cNvSpPr txBox="1">
            <a:spLocks noChangeArrowheads="1"/>
          </p:cNvSpPr>
          <p:nvPr/>
        </p:nvSpPr>
        <p:spPr bwMode="auto">
          <a:xfrm>
            <a:off x="712530" y="2295962"/>
            <a:ext cx="4255130" cy="1569660"/>
          </a:xfrm>
          <a:prstGeom prst="rect">
            <a:avLst/>
          </a:prstGeom>
          <a:noFill/>
          <a:ln w="25400">
            <a:noFill/>
            <a:miter lim="800000"/>
            <a:headEnd/>
            <a:tailEnd/>
          </a:ln>
        </p:spPr>
        <p:txBody>
          <a:bodyPr wrap="square">
            <a:spAutoFit/>
          </a:bodyPr>
          <a:lstStyle/>
          <a:p>
            <a:r>
              <a:rPr lang="en-US" altLang="zh-CN" sz="1600" b="1" dirty="0"/>
              <a:t>Minimize    </a:t>
            </a:r>
            <a:r>
              <a:rPr lang="en-US" altLang="zh-CN" sz="1600" b="1" dirty="0" smtClean="0">
                <a:solidFill>
                  <a:schemeClr val="bg1">
                    <a:lumMod val="50000"/>
                  </a:schemeClr>
                </a:solidFill>
              </a:rPr>
              <a:t>f1=volume of speed reducer</a:t>
            </a:r>
          </a:p>
          <a:p>
            <a:r>
              <a:rPr lang="en-US" altLang="zh-CN" sz="1600" b="1" dirty="0"/>
              <a:t>Minimize    </a:t>
            </a:r>
            <a:r>
              <a:rPr lang="en-US" altLang="zh-CN" sz="1600" b="1" dirty="0" smtClean="0">
                <a:solidFill>
                  <a:schemeClr val="bg1">
                    <a:lumMod val="50000"/>
                  </a:schemeClr>
                </a:solidFill>
              </a:rPr>
              <a:t>f2=stress in shaft 1</a:t>
            </a:r>
            <a:endParaRPr lang="en-US" altLang="zh-CN" sz="1600" b="1" dirty="0">
              <a:solidFill>
                <a:schemeClr val="bg1">
                  <a:lumMod val="50000"/>
                </a:schemeClr>
              </a:solidFill>
            </a:endParaRPr>
          </a:p>
          <a:p>
            <a:endParaRPr lang="en-US" altLang="zh-CN" sz="1600" b="1" dirty="0">
              <a:solidFill>
                <a:srgbClr val="00B050"/>
              </a:solidFill>
            </a:endParaRPr>
          </a:p>
          <a:p>
            <a:r>
              <a:rPr lang="en-US" altLang="zh-CN" sz="1600" b="1" dirty="0" err="1"/>
              <a:t>s.t</a:t>
            </a:r>
            <a:r>
              <a:rPr lang="en-US" altLang="zh-CN" sz="1600" b="1" dirty="0" err="1" smtClean="0"/>
              <a:t>.</a:t>
            </a:r>
            <a:r>
              <a:rPr lang="en-US" altLang="zh-CN" sz="1600" b="1" dirty="0" smtClean="0"/>
              <a:t>:     	</a:t>
            </a:r>
            <a:r>
              <a:rPr lang="en-US" altLang="zh-CN" sz="1600" b="1" dirty="0" smtClean="0">
                <a:solidFill>
                  <a:schemeClr val="bg1">
                    <a:lumMod val="50000"/>
                  </a:schemeClr>
                </a:solidFill>
              </a:rPr>
              <a:t>Stress </a:t>
            </a:r>
            <a:r>
              <a:rPr lang="en-US" altLang="zh-CN" sz="1600" b="1" dirty="0">
                <a:solidFill>
                  <a:schemeClr val="bg1">
                    <a:lumMod val="50000"/>
                  </a:schemeClr>
                </a:solidFill>
              </a:rPr>
              <a:t>in shaft 2     ≤ 1100 </a:t>
            </a:r>
            <a:r>
              <a:rPr lang="en-US" altLang="zh-CN" sz="1600" b="1" dirty="0" err="1">
                <a:solidFill>
                  <a:schemeClr val="bg1">
                    <a:lumMod val="50000"/>
                  </a:schemeClr>
                </a:solidFill>
              </a:rPr>
              <a:t>kPa</a:t>
            </a:r>
            <a:endParaRPr lang="en-US" altLang="zh-CN" sz="1600" b="1" dirty="0">
              <a:solidFill>
                <a:schemeClr val="bg1">
                  <a:lumMod val="50000"/>
                </a:schemeClr>
              </a:solidFill>
            </a:endParaRPr>
          </a:p>
          <a:p>
            <a:r>
              <a:rPr lang="en-US" altLang="zh-CN" sz="1600" b="1" dirty="0">
                <a:solidFill>
                  <a:schemeClr val="bg1">
                    <a:lumMod val="50000"/>
                  </a:schemeClr>
                </a:solidFill>
              </a:rPr>
              <a:t>	</a:t>
            </a:r>
            <a:r>
              <a:rPr lang="en-US" altLang="zh-CN" sz="1600" b="1" dirty="0" smtClean="0">
                <a:solidFill>
                  <a:schemeClr val="bg1">
                    <a:lumMod val="50000"/>
                  </a:schemeClr>
                </a:solidFill>
              </a:rPr>
              <a:t>Stress in shaft 2     ≤ 1100 </a:t>
            </a:r>
            <a:r>
              <a:rPr lang="en-US" altLang="zh-CN" sz="1600" b="1" dirty="0" err="1" smtClean="0">
                <a:solidFill>
                  <a:schemeClr val="bg1">
                    <a:lumMod val="50000"/>
                  </a:schemeClr>
                </a:solidFill>
              </a:rPr>
              <a:t>kPa</a:t>
            </a:r>
            <a:endParaRPr lang="en-US" altLang="zh-CN" sz="1600" b="1" dirty="0">
              <a:solidFill>
                <a:schemeClr val="bg1">
                  <a:lumMod val="50000"/>
                </a:schemeClr>
              </a:solidFill>
            </a:endParaRPr>
          </a:p>
          <a:p>
            <a:r>
              <a:rPr lang="en-US" altLang="zh-CN" sz="1600" b="1" dirty="0">
                <a:solidFill>
                  <a:schemeClr val="bg1">
                    <a:lumMod val="50000"/>
                  </a:schemeClr>
                </a:solidFill>
              </a:rPr>
              <a:t>	</a:t>
            </a:r>
            <a:r>
              <a:rPr lang="en-US" altLang="zh-CN" sz="1600" b="1" dirty="0" smtClean="0">
                <a:solidFill>
                  <a:schemeClr val="bg1">
                    <a:lumMod val="50000"/>
                  </a:schemeClr>
                </a:solidFill>
              </a:rPr>
              <a:t> .......</a:t>
            </a:r>
            <a:endParaRPr lang="en-US" altLang="zh-CN" sz="1600" b="1" dirty="0">
              <a:solidFill>
                <a:schemeClr val="bg1">
                  <a:lumMod val="50000"/>
                </a:schemeClr>
              </a:solidFill>
            </a:endParaRPr>
          </a:p>
        </p:txBody>
      </p:sp>
      <p:sp>
        <p:nvSpPr>
          <p:cNvPr id="12" name="AutoShape 8"/>
          <p:cNvSpPr>
            <a:spLocks/>
          </p:cNvSpPr>
          <p:nvPr/>
        </p:nvSpPr>
        <p:spPr bwMode="auto">
          <a:xfrm>
            <a:off x="482906" y="2456716"/>
            <a:ext cx="294730" cy="1236510"/>
          </a:xfrm>
          <a:prstGeom prst="leftBrace">
            <a:avLst>
              <a:gd name="adj1" fmla="val 54549"/>
              <a:gd name="adj2" fmla="val 50000"/>
            </a:avLst>
          </a:prstGeom>
          <a:noFill/>
          <a:ln w="31750">
            <a:solidFill>
              <a:schemeClr val="tx1"/>
            </a:solidFill>
            <a:round/>
            <a:headEnd/>
            <a:tailEnd/>
          </a:ln>
        </p:spPr>
        <p:txBody>
          <a:bodyPr wrap="none" anchor="ctr"/>
          <a:lstStyle/>
          <a:p>
            <a:endParaRPr lang="en-US" altLang="zh-CN"/>
          </a:p>
        </p:txBody>
      </p:sp>
      <p:sp>
        <p:nvSpPr>
          <p:cNvPr id="13" name="Line 12"/>
          <p:cNvSpPr>
            <a:spLocks noChangeShapeType="1"/>
          </p:cNvSpPr>
          <p:nvPr/>
        </p:nvSpPr>
        <p:spPr bwMode="auto">
          <a:xfrm>
            <a:off x="4286993" y="1751808"/>
            <a:ext cx="464520" cy="0"/>
          </a:xfrm>
          <a:prstGeom prst="line">
            <a:avLst/>
          </a:prstGeom>
          <a:noFill/>
          <a:ln w="57150">
            <a:solidFill>
              <a:schemeClr val="tx1">
                <a:lumMod val="65000"/>
                <a:lumOff val="35000"/>
              </a:schemeClr>
            </a:solidFill>
            <a:round/>
            <a:headEnd type="triangle" w="med" len="med"/>
            <a:tailEnd type="triangle" w="med" len="med"/>
          </a:ln>
          <a:effectLst/>
        </p:spPr>
        <p:txBody>
          <a:bodyPr wrap="none"/>
          <a:lstStyle/>
          <a:p>
            <a:pPr>
              <a:defRPr/>
            </a:pPr>
            <a:endParaRPr lang="en-US">
              <a:ea typeface="宋体" pitchFamily="2" charset="-122"/>
            </a:endParaRPr>
          </a:p>
        </p:txBody>
      </p:sp>
      <p:cxnSp>
        <p:nvCxnSpPr>
          <p:cNvPr id="14" name="AutoShape 16"/>
          <p:cNvCxnSpPr>
            <a:cxnSpLocks noChangeShapeType="1"/>
            <a:stCxn id="9" idx="1"/>
            <a:endCxn id="12" idx="1"/>
          </p:cNvCxnSpPr>
          <p:nvPr/>
        </p:nvCxnSpPr>
        <p:spPr bwMode="auto">
          <a:xfrm rot="10800000" flipH="1" flipV="1">
            <a:off x="369888" y="1664291"/>
            <a:ext cx="113017" cy="1410680"/>
          </a:xfrm>
          <a:prstGeom prst="bentConnector3">
            <a:avLst>
              <a:gd name="adj1" fmla="val -202270"/>
            </a:avLst>
          </a:prstGeom>
          <a:noFill/>
          <a:ln w="38100">
            <a:solidFill>
              <a:srgbClr val="808080"/>
            </a:solidFill>
            <a:miter lim="800000"/>
            <a:headEnd type="triangle" w="med" len="med"/>
            <a:tailEnd type="triangle" w="med" len="med"/>
          </a:ln>
        </p:spPr>
      </p:cxnSp>
      <p:grpSp>
        <p:nvGrpSpPr>
          <p:cNvPr id="15" name="组合 14"/>
          <p:cNvGrpSpPr/>
          <p:nvPr/>
        </p:nvGrpSpPr>
        <p:grpSpPr>
          <a:xfrm>
            <a:off x="89796" y="4007768"/>
            <a:ext cx="4422014" cy="2088232"/>
            <a:chOff x="414503" y="4152062"/>
            <a:chExt cx="4422014" cy="2088232"/>
          </a:xfrm>
        </p:grpSpPr>
        <p:sp>
          <p:nvSpPr>
            <p:cNvPr id="16" name="矩形 15"/>
            <p:cNvSpPr/>
            <p:nvPr/>
          </p:nvSpPr>
          <p:spPr>
            <a:xfrm>
              <a:off x="3252341" y="5016158"/>
              <a:ext cx="1584176" cy="1224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Times New Roman" pitchFamily="18" charset="0"/>
                  <a:cs typeface="Times New Roman" pitchFamily="18" charset="0"/>
                </a:rPr>
                <a:t>Subsystem 2</a:t>
              </a:r>
            </a:p>
            <a:p>
              <a:pPr algn="ctr"/>
              <a:r>
                <a:rPr lang="en-US" altLang="zh-CN" i="1" dirty="0">
                  <a:solidFill>
                    <a:schemeClr val="tx1"/>
                  </a:solidFill>
                  <a:latin typeface="Times New Roman" pitchFamily="18" charset="0"/>
                  <a:cs typeface="Times New Roman" pitchFamily="18" charset="0"/>
                </a:rPr>
                <a:t>x</a:t>
              </a:r>
              <a:r>
                <a:rPr lang="en-US" altLang="zh-CN" baseline="-25000" dirty="0">
                  <a:solidFill>
                    <a:schemeClr val="tx1"/>
                  </a:solidFill>
                  <a:latin typeface="Times New Roman" pitchFamily="18" charset="0"/>
                  <a:cs typeface="Times New Roman" pitchFamily="18" charset="0"/>
                </a:rPr>
                <a:t>2</a:t>
              </a:r>
              <a:r>
                <a:rPr lang="en-US" altLang="zh-CN" i="1" dirty="0">
                  <a:solidFill>
                    <a:schemeClr val="tx1"/>
                  </a:solidFill>
                  <a:latin typeface="Times New Roman" pitchFamily="18" charset="0"/>
                  <a:cs typeface="Times New Roman" pitchFamily="18" charset="0"/>
                </a:rPr>
                <a:t>, x</a:t>
              </a:r>
              <a:r>
                <a:rPr lang="en-US" altLang="zh-CN" baseline="-25000" dirty="0">
                  <a:solidFill>
                    <a:schemeClr val="tx1"/>
                  </a:solidFill>
                  <a:latin typeface="Times New Roman" pitchFamily="18" charset="0"/>
                  <a:cs typeface="Times New Roman" pitchFamily="18" charset="0"/>
                </a:rPr>
                <a:t>3</a:t>
              </a:r>
              <a:r>
                <a:rPr lang="en-US" altLang="zh-CN" dirty="0">
                  <a:solidFill>
                    <a:schemeClr val="tx1"/>
                  </a:solidFill>
                  <a:latin typeface="Times New Roman" pitchFamily="18" charset="0"/>
                  <a:cs typeface="Times New Roman" pitchFamily="18" charset="0"/>
                </a:rPr>
                <a:t>,</a:t>
              </a:r>
              <a:r>
                <a:rPr lang="en-US" altLang="zh-CN" i="1" dirty="0">
                  <a:solidFill>
                    <a:schemeClr val="tx1"/>
                  </a:solidFill>
                  <a:latin typeface="Times New Roman" pitchFamily="18" charset="0"/>
                  <a:cs typeface="Times New Roman" pitchFamily="18" charset="0"/>
                </a:rPr>
                <a:t> x</a:t>
              </a:r>
              <a:r>
                <a:rPr lang="en-US" altLang="zh-CN" baseline="-25000" dirty="0">
                  <a:solidFill>
                    <a:schemeClr val="tx1"/>
                  </a:solidFill>
                  <a:latin typeface="Times New Roman" pitchFamily="18" charset="0"/>
                  <a:cs typeface="Times New Roman" pitchFamily="18" charset="0"/>
                </a:rPr>
                <a:t>4</a:t>
              </a:r>
              <a:r>
                <a:rPr lang="en-US" altLang="zh-CN" i="1" dirty="0">
                  <a:solidFill>
                    <a:schemeClr val="tx1"/>
                  </a:solidFill>
                  <a:latin typeface="Times New Roman" pitchFamily="18" charset="0"/>
                  <a:cs typeface="Times New Roman" pitchFamily="18" charset="0"/>
                </a:rPr>
                <a:t>, x</a:t>
              </a:r>
              <a:r>
                <a:rPr lang="en-US" altLang="zh-CN" baseline="-25000" dirty="0">
                  <a:solidFill>
                    <a:schemeClr val="tx1"/>
                  </a:solidFill>
                  <a:latin typeface="Times New Roman" pitchFamily="18" charset="0"/>
                  <a:cs typeface="Times New Roman" pitchFamily="18" charset="0"/>
                </a:rPr>
                <a:t>6</a:t>
              </a:r>
              <a:endParaRPr lang="zh-CN" altLang="en-US" baseline="-25000" dirty="0">
                <a:solidFill>
                  <a:schemeClr val="tx1"/>
                </a:solidFill>
                <a:latin typeface="Times New Roman" pitchFamily="18" charset="0"/>
                <a:cs typeface="Times New Roman" pitchFamily="18" charset="0"/>
              </a:endParaRPr>
            </a:p>
            <a:p>
              <a:r>
                <a:rPr lang="en-US" altLang="zh-CN" dirty="0" smtClean="0">
                  <a:solidFill>
                    <a:schemeClr val="tx1"/>
                  </a:solidFill>
                  <a:latin typeface="Times New Roman" pitchFamily="18" charset="0"/>
                  <a:cs typeface="Times New Roman" pitchFamily="18" charset="0"/>
                </a:rPr>
                <a:t>min </a:t>
              </a:r>
              <a:r>
                <a:rPr lang="en-US" altLang="zh-CN" i="1" dirty="0" smtClean="0">
                  <a:solidFill>
                    <a:schemeClr val="tx1"/>
                  </a:solidFill>
                  <a:latin typeface="Times New Roman" pitchFamily="18" charset="0"/>
                  <a:cs typeface="Times New Roman" pitchFamily="18" charset="0"/>
                </a:rPr>
                <a:t>f</a:t>
              </a:r>
              <a:r>
                <a:rPr lang="en-US" altLang="zh-CN" baseline="-25000" dirty="0" smtClean="0">
                  <a:solidFill>
                    <a:schemeClr val="tx1"/>
                  </a:solidFill>
                  <a:latin typeface="Times New Roman" pitchFamily="18" charset="0"/>
                  <a:cs typeface="Times New Roman" pitchFamily="18" charset="0"/>
                </a:rPr>
                <a:t>2 </a:t>
              </a:r>
              <a:endParaRPr lang="en-US" altLang="zh-CN" baseline="-25000" dirty="0">
                <a:solidFill>
                  <a:schemeClr val="tx1"/>
                </a:solidFill>
                <a:latin typeface="Times New Roman" pitchFamily="18" charset="0"/>
                <a:cs typeface="Times New Roman" pitchFamily="18" charset="0"/>
              </a:endParaRPr>
            </a:p>
            <a:p>
              <a:r>
                <a:rPr lang="en-US" altLang="zh-CN" dirty="0" err="1">
                  <a:solidFill>
                    <a:schemeClr val="tx1"/>
                  </a:solidFill>
                  <a:latin typeface="Times New Roman" pitchFamily="18" charset="0"/>
                  <a:cs typeface="Times New Roman" pitchFamily="18" charset="0"/>
                </a:rPr>
                <a:t>s.t.</a:t>
              </a:r>
              <a:r>
                <a:rPr lang="en-US" altLang="zh-CN" baseline="-25000" dirty="0">
                  <a:solidFill>
                    <a:schemeClr val="tx1"/>
                  </a:solidFill>
                  <a:latin typeface="Times New Roman" pitchFamily="18" charset="0"/>
                  <a:cs typeface="Times New Roman" pitchFamily="18" charset="0"/>
                </a:rPr>
                <a:t>    </a:t>
              </a:r>
              <a:r>
                <a:rPr lang="en-US" altLang="zh-CN" b="1" i="1" dirty="0" smtClean="0">
                  <a:solidFill>
                    <a:schemeClr val="tx1"/>
                  </a:solidFill>
                  <a:latin typeface="Times New Roman" pitchFamily="18" charset="0"/>
                  <a:cs typeface="Times New Roman" pitchFamily="18" charset="0"/>
                </a:rPr>
                <a:t>g</a:t>
              </a:r>
              <a:r>
                <a:rPr lang="en-US" altLang="zh-CN" baseline="-25000" dirty="0" smtClean="0">
                  <a:solidFill>
                    <a:schemeClr val="tx1"/>
                  </a:solidFill>
                  <a:latin typeface="Times New Roman" pitchFamily="18" charset="0"/>
                  <a:cs typeface="Times New Roman" pitchFamily="18" charset="0"/>
                </a:rPr>
                <a:t>2</a:t>
              </a:r>
              <a:r>
                <a:rPr lang="en-US" altLang="zh-CN" dirty="0" smtClean="0">
                  <a:solidFill>
                    <a:schemeClr val="tx1"/>
                  </a:solidFill>
                  <a:latin typeface="Times New Roman" pitchFamily="18" charset="0"/>
                  <a:cs typeface="Times New Roman" pitchFamily="18" charset="0"/>
                </a:rPr>
                <a:t>≤ 0</a:t>
              </a:r>
              <a:endParaRPr lang="zh-CN" altLang="en-US" dirty="0">
                <a:solidFill>
                  <a:schemeClr val="tx1"/>
                </a:solidFill>
                <a:latin typeface="Times New Roman" pitchFamily="18" charset="0"/>
                <a:cs typeface="Times New Roman" pitchFamily="18" charset="0"/>
              </a:endParaRPr>
            </a:p>
          </p:txBody>
        </p:sp>
        <p:sp>
          <p:nvSpPr>
            <p:cNvPr id="17" name="矩形 16"/>
            <p:cNvSpPr/>
            <p:nvPr/>
          </p:nvSpPr>
          <p:spPr>
            <a:xfrm>
              <a:off x="876077" y="5016158"/>
              <a:ext cx="1572154" cy="1224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Times New Roman" pitchFamily="18" charset="0"/>
                  <a:cs typeface="Times New Roman" pitchFamily="18" charset="0"/>
                </a:rPr>
                <a:t>Subsystem 1</a:t>
              </a:r>
            </a:p>
            <a:p>
              <a:pPr algn="ctr"/>
              <a:r>
                <a:rPr lang="en-US" altLang="zh-CN" i="1" dirty="0" smtClean="0">
                  <a:solidFill>
                    <a:schemeClr val="tx1"/>
                  </a:solidFill>
                  <a:latin typeface="Times New Roman" pitchFamily="18" charset="0"/>
                  <a:cs typeface="Times New Roman" pitchFamily="18" charset="0"/>
                </a:rPr>
                <a:t>x</a:t>
              </a:r>
              <a:r>
                <a:rPr lang="en-US" altLang="zh-CN" baseline="-25000" dirty="0" smtClean="0">
                  <a:solidFill>
                    <a:schemeClr val="tx1"/>
                  </a:solidFill>
                  <a:latin typeface="Times New Roman" pitchFamily="18" charset="0"/>
                  <a:cs typeface="Times New Roman" pitchFamily="18" charset="0"/>
                </a:rPr>
                <a:t>1</a:t>
              </a:r>
              <a:r>
                <a:rPr lang="en-US" altLang="zh-CN" dirty="0" smtClean="0">
                  <a:solidFill>
                    <a:schemeClr val="tx1"/>
                  </a:solidFill>
                  <a:latin typeface="Times New Roman" pitchFamily="18" charset="0"/>
                  <a:cs typeface="Times New Roman" pitchFamily="18" charset="0"/>
                </a:rPr>
                <a:t> </a:t>
              </a:r>
              <a:r>
                <a:rPr lang="en-US" altLang="zh-CN" i="1" dirty="0" smtClean="0">
                  <a:solidFill>
                    <a:schemeClr val="tx1"/>
                  </a:solidFill>
                  <a:latin typeface="Times New Roman" pitchFamily="18" charset="0"/>
                  <a:cs typeface="Times New Roman" pitchFamily="18" charset="0"/>
                </a:rPr>
                <a:t>~</a:t>
              </a:r>
              <a:r>
                <a:rPr lang="en-US" altLang="zh-CN" dirty="0" smtClean="0">
                  <a:solidFill>
                    <a:schemeClr val="tx1"/>
                  </a:solidFill>
                  <a:latin typeface="Times New Roman" pitchFamily="18" charset="0"/>
                  <a:cs typeface="Times New Roman" pitchFamily="18" charset="0"/>
                </a:rPr>
                <a:t> </a:t>
              </a:r>
              <a:r>
                <a:rPr lang="en-US" altLang="zh-CN" i="1" dirty="0" smtClean="0">
                  <a:solidFill>
                    <a:schemeClr val="tx1"/>
                  </a:solidFill>
                  <a:latin typeface="Times New Roman" pitchFamily="18" charset="0"/>
                  <a:cs typeface="Times New Roman" pitchFamily="18" charset="0"/>
                </a:rPr>
                <a:t>x</a:t>
              </a:r>
              <a:r>
                <a:rPr lang="en-US" altLang="zh-CN" baseline="-25000" dirty="0" smtClean="0">
                  <a:solidFill>
                    <a:schemeClr val="tx1"/>
                  </a:solidFill>
                  <a:latin typeface="Times New Roman" pitchFamily="18" charset="0"/>
                  <a:cs typeface="Times New Roman" pitchFamily="18" charset="0"/>
                </a:rPr>
                <a:t>7</a:t>
              </a:r>
            </a:p>
            <a:p>
              <a:r>
                <a:rPr lang="en-US" altLang="zh-CN" dirty="0">
                  <a:solidFill>
                    <a:schemeClr val="tx1"/>
                  </a:solidFill>
                  <a:latin typeface="Times New Roman" pitchFamily="18" charset="0"/>
                  <a:cs typeface="Times New Roman" pitchFamily="18" charset="0"/>
                </a:rPr>
                <a:t>min </a:t>
              </a:r>
              <a:r>
                <a:rPr lang="en-US" altLang="zh-CN" i="1" dirty="0" smtClean="0">
                  <a:solidFill>
                    <a:schemeClr val="tx1"/>
                  </a:solidFill>
                  <a:latin typeface="Times New Roman" pitchFamily="18" charset="0"/>
                  <a:cs typeface="Times New Roman" pitchFamily="18" charset="0"/>
                </a:rPr>
                <a:t>f</a:t>
              </a:r>
              <a:r>
                <a:rPr lang="en-US" altLang="zh-CN" baseline="-25000" dirty="0" smtClean="0">
                  <a:solidFill>
                    <a:schemeClr val="tx1"/>
                  </a:solidFill>
                  <a:latin typeface="Times New Roman" pitchFamily="18" charset="0"/>
                  <a:cs typeface="Times New Roman" pitchFamily="18" charset="0"/>
                </a:rPr>
                <a:t>1 </a:t>
              </a:r>
            </a:p>
            <a:p>
              <a:r>
                <a:rPr lang="en-US" altLang="zh-CN" dirty="0" err="1" smtClean="0">
                  <a:solidFill>
                    <a:schemeClr val="tx1"/>
                  </a:solidFill>
                  <a:latin typeface="Times New Roman" pitchFamily="18" charset="0"/>
                  <a:cs typeface="Times New Roman" pitchFamily="18" charset="0"/>
                </a:rPr>
                <a:t>s.t</a:t>
              </a:r>
              <a:r>
                <a:rPr lang="en-US" altLang="zh-CN" dirty="0" err="1">
                  <a:solidFill>
                    <a:schemeClr val="tx1"/>
                  </a:solidFill>
                  <a:latin typeface="Times New Roman" pitchFamily="18" charset="0"/>
                  <a:cs typeface="Times New Roman" pitchFamily="18" charset="0"/>
                </a:rPr>
                <a:t>.</a:t>
              </a:r>
              <a:r>
                <a:rPr lang="en-US" altLang="zh-CN" baseline="-25000" dirty="0" smtClean="0">
                  <a:solidFill>
                    <a:schemeClr val="tx1"/>
                  </a:solidFill>
                  <a:latin typeface="Times New Roman" pitchFamily="18" charset="0"/>
                  <a:cs typeface="Times New Roman" pitchFamily="18" charset="0"/>
                </a:rPr>
                <a:t>    </a:t>
              </a:r>
              <a:r>
                <a:rPr lang="en-US" altLang="zh-CN" b="1" i="1" dirty="0" smtClean="0">
                  <a:solidFill>
                    <a:schemeClr val="tx1"/>
                  </a:solidFill>
                  <a:latin typeface="Times New Roman" pitchFamily="18" charset="0"/>
                  <a:cs typeface="Times New Roman" pitchFamily="18" charset="0"/>
                </a:rPr>
                <a:t>g</a:t>
              </a:r>
              <a:r>
                <a:rPr lang="en-US" altLang="zh-CN" baseline="-25000" dirty="0" smtClean="0">
                  <a:solidFill>
                    <a:schemeClr val="tx1"/>
                  </a:solidFill>
                  <a:latin typeface="Times New Roman" pitchFamily="18" charset="0"/>
                  <a:cs typeface="Times New Roman" pitchFamily="18" charset="0"/>
                </a:rPr>
                <a:t>1</a:t>
              </a:r>
              <a:r>
                <a:rPr lang="en-US" altLang="zh-CN" dirty="0" smtClean="0">
                  <a:solidFill>
                    <a:schemeClr val="tx1"/>
                  </a:solidFill>
                  <a:latin typeface="Times New Roman" pitchFamily="18" charset="0"/>
                  <a:cs typeface="Times New Roman" pitchFamily="18" charset="0"/>
                </a:rPr>
                <a:t>≤ 0</a:t>
              </a:r>
              <a:endParaRPr lang="zh-CN" altLang="en-US" dirty="0">
                <a:solidFill>
                  <a:schemeClr val="tx1"/>
                </a:solidFill>
                <a:latin typeface="Times New Roman" pitchFamily="18" charset="0"/>
                <a:cs typeface="Times New Roman" pitchFamily="18" charset="0"/>
              </a:endParaRPr>
            </a:p>
          </p:txBody>
        </p:sp>
        <p:cxnSp>
          <p:nvCxnSpPr>
            <p:cNvPr id="18" name="直接箭头连接符 17"/>
            <p:cNvCxnSpPr/>
            <p:nvPr/>
          </p:nvCxnSpPr>
          <p:spPr>
            <a:xfrm>
              <a:off x="2845722" y="4296078"/>
              <a:ext cx="0" cy="36004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17" idx="0"/>
            </p:cNvCxnSpPr>
            <p:nvPr/>
          </p:nvCxnSpPr>
          <p:spPr>
            <a:xfrm>
              <a:off x="1662154" y="4656118"/>
              <a:ext cx="0" cy="36004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6" idx="0"/>
            </p:cNvCxnSpPr>
            <p:nvPr/>
          </p:nvCxnSpPr>
          <p:spPr>
            <a:xfrm>
              <a:off x="4044429" y="4656118"/>
              <a:ext cx="0" cy="36004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662154" y="4656118"/>
              <a:ext cx="2382275" cy="0"/>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14503" y="4616048"/>
              <a:ext cx="1233963" cy="400110"/>
            </a:xfrm>
            <a:prstGeom prst="rect">
              <a:avLst/>
            </a:prstGeom>
            <a:noFill/>
          </p:spPr>
          <p:txBody>
            <a:bodyPr wrap="square" rtlCol="0">
              <a:spAutoFit/>
            </a:bodyPr>
            <a:lstStyle/>
            <a:p>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1</a:t>
              </a:r>
              <a:r>
                <a:rPr lang="en-US" altLang="zh-CN" sz="2000" i="1" dirty="0" smtClean="0">
                  <a:latin typeface="Times New Roman" pitchFamily="18" charset="0"/>
                  <a:cs typeface="Times New Roman" pitchFamily="18" charset="0"/>
                </a:rPr>
                <a:t>, x</a:t>
              </a:r>
              <a:r>
                <a:rPr lang="en-US" altLang="zh-CN" sz="2000" baseline="-25000" dirty="0" smtClean="0">
                  <a:latin typeface="Times New Roman" pitchFamily="18" charset="0"/>
                  <a:cs typeface="Times New Roman" pitchFamily="18" charset="0"/>
                </a:rPr>
                <a:t>5</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 x</a:t>
              </a:r>
              <a:r>
                <a:rPr lang="en-US" altLang="zh-CN" sz="2000" baseline="-25000" dirty="0" smtClean="0">
                  <a:latin typeface="Times New Roman" pitchFamily="18" charset="0"/>
                  <a:cs typeface="Times New Roman" pitchFamily="18" charset="0"/>
                </a:rPr>
                <a:t>7</a:t>
              </a:r>
              <a:endParaRPr lang="zh-CN" altLang="en-US" sz="2000" baseline="-25000" dirty="0">
                <a:latin typeface="Times New Roman" pitchFamily="18" charset="0"/>
                <a:cs typeface="Times New Roman" pitchFamily="18" charset="0"/>
              </a:endParaRPr>
            </a:p>
          </p:txBody>
        </p:sp>
        <p:cxnSp>
          <p:nvCxnSpPr>
            <p:cNvPr id="23" name="直接箭头连接符 22"/>
            <p:cNvCxnSpPr/>
            <p:nvPr/>
          </p:nvCxnSpPr>
          <p:spPr>
            <a:xfrm>
              <a:off x="1477626" y="4656118"/>
              <a:ext cx="0" cy="36004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892301" y="4152062"/>
              <a:ext cx="1476164" cy="605294"/>
            </a:xfrm>
            <a:prstGeom prst="rect">
              <a:avLst/>
            </a:prstGeom>
            <a:noFill/>
          </p:spPr>
          <p:txBody>
            <a:bodyPr wrap="square" rtlCol="0">
              <a:spAutoFit/>
            </a:bodyPr>
            <a:lstStyle/>
            <a:p>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2</a:t>
              </a:r>
              <a:r>
                <a:rPr lang="en-US" altLang="zh-CN" sz="2000" i="1" dirty="0" smtClean="0">
                  <a:latin typeface="Times New Roman" pitchFamily="18" charset="0"/>
                  <a:cs typeface="Times New Roman" pitchFamily="18" charset="0"/>
                </a:rPr>
                <a:t>, x</a:t>
              </a:r>
              <a:r>
                <a:rPr lang="en-US" altLang="zh-CN" sz="2000" baseline="-25000" dirty="0" smtClean="0">
                  <a:latin typeface="Times New Roman" pitchFamily="18" charset="0"/>
                  <a:cs typeface="Times New Roman" pitchFamily="18" charset="0"/>
                </a:rPr>
                <a:t>3</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 x</a:t>
              </a:r>
              <a:r>
                <a:rPr lang="en-US" altLang="zh-CN" sz="2000" baseline="-25000" dirty="0" smtClean="0">
                  <a:latin typeface="Times New Roman" pitchFamily="18" charset="0"/>
                  <a:cs typeface="Times New Roman" pitchFamily="18" charset="0"/>
                </a:rPr>
                <a:t>4</a:t>
              </a:r>
              <a:r>
                <a:rPr lang="en-US" altLang="zh-CN" sz="2000" i="1" dirty="0" smtClean="0">
                  <a:latin typeface="Times New Roman" pitchFamily="18" charset="0"/>
                  <a:cs typeface="Times New Roman" pitchFamily="18" charset="0"/>
                </a:rPr>
                <a:t>, x</a:t>
              </a:r>
              <a:r>
                <a:rPr lang="en-US" altLang="zh-CN" sz="2000" baseline="-25000" dirty="0" smtClean="0">
                  <a:latin typeface="Times New Roman" pitchFamily="18" charset="0"/>
                  <a:cs typeface="Times New Roman" pitchFamily="18" charset="0"/>
                </a:rPr>
                <a:t>6</a:t>
              </a:r>
              <a:endParaRPr lang="zh-CN" altLang="en-US" sz="2000" baseline="-25000" dirty="0">
                <a:latin typeface="Times New Roman" pitchFamily="18" charset="0"/>
                <a:cs typeface="Times New Roman" pitchFamily="18" charset="0"/>
              </a:endParaRPr>
            </a:p>
            <a:p>
              <a:endParaRPr lang="zh-CN" altLang="en-US" sz="2000" baseline="-25000" dirty="0">
                <a:latin typeface="Times New Roman" pitchFamily="18" charset="0"/>
                <a:cs typeface="Times New Roman" pitchFamily="18" charset="0"/>
              </a:endParaRPr>
            </a:p>
          </p:txBody>
        </p:sp>
      </p:grpSp>
      <p:pic>
        <p:nvPicPr>
          <p:cNvPr id="25" name="图片 20"/>
          <p:cNvPicPr/>
          <p:nvPr/>
        </p:nvPicPr>
        <p:blipFill rotWithShape="1">
          <a:blip r:embed="rId8" cstate="print">
            <a:extLst>
              <a:ext uri="{28A0092B-C50C-407E-A947-70E740481C1C}">
                <a14:useLocalDpi xmlns:a14="http://schemas.microsoft.com/office/drawing/2010/main" val="0"/>
              </a:ext>
            </a:extLst>
          </a:blip>
          <a:srcRect t="4820" r="4266"/>
          <a:stretch/>
        </p:blipFill>
        <p:spPr bwMode="auto">
          <a:xfrm>
            <a:off x="4802407" y="3084518"/>
            <a:ext cx="4169353" cy="3468682"/>
          </a:xfrm>
          <a:prstGeom prst="rect">
            <a:avLst/>
          </a:prstGeom>
          <a:noFill/>
          <a:ln>
            <a:noFill/>
          </a:ln>
          <a:extLst>
            <a:ext uri="{53640926-AAD7-44D8-BBD7-CCE9431645EC}">
              <a14:shadowObscured xmlns:a14="http://schemas.microsoft.com/office/drawing/2010/main"/>
            </a:ext>
          </a:extLst>
        </p:spPr>
      </p:pic>
    </p:spTree>
    <p:custDataLst>
      <p:tags r:id="rId2"/>
    </p:custDataLst>
    <p:extLst>
      <p:ext uri="{BB962C8B-B14F-4D97-AF65-F5344CB8AC3E}">
        <p14:creationId xmlns:p14="http://schemas.microsoft.com/office/powerpoint/2010/main" val="176813916"/>
      </p:ext>
    </p:extLst>
  </p:cSld>
  <p:clrMapOvr>
    <a:masterClrMapping/>
  </p:clrMapOvr>
  <mc:AlternateContent xmlns:mc="http://schemas.openxmlformats.org/markup-compatibility/2006">
    <mc:Choice xmlns:p14="http://schemas.microsoft.com/office/powerpoint/2010/main" Requires="p14">
      <p:transition spd="slow" p14:dur="2000" advTm="82038"/>
    </mc:Choice>
    <mc:Fallback>
      <p:transition spd="slow" advTm="820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1" grpId="0"/>
      <p:bldP spid="12" grpId="0" animBg="1"/>
      <p:bldP spid="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Numerical Example: </a:t>
            </a:r>
            <a:r>
              <a:rPr lang="en-US" altLang="zh-CN" dirty="0" smtClean="0"/>
              <a:t>S-MDO</a:t>
            </a:r>
            <a:endParaRPr lang="zh-CN" altLang="en-US" dirty="0"/>
          </a:p>
        </p:txBody>
      </p:sp>
      <p:sp>
        <p:nvSpPr>
          <p:cNvPr id="5" name="圆角矩形 4"/>
          <p:cNvSpPr/>
          <p:nvPr/>
        </p:nvSpPr>
        <p:spPr bwMode="auto">
          <a:xfrm>
            <a:off x="4691350" y="3496667"/>
            <a:ext cx="4224050" cy="2904133"/>
          </a:xfrm>
          <a:prstGeom prst="roundRect">
            <a:avLst>
              <a:gd name="adj" fmla="val 0"/>
            </a:avLst>
          </a:prstGeom>
          <a:solidFill>
            <a:srgbClr val="E2E2E2"/>
          </a:solidFill>
          <a:ln w="2857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p:txBody>
      </p:sp>
      <p:sp>
        <p:nvSpPr>
          <p:cNvPr id="6" name="圆角矩形 5"/>
          <p:cNvSpPr/>
          <p:nvPr/>
        </p:nvSpPr>
        <p:spPr bwMode="auto">
          <a:xfrm>
            <a:off x="381000" y="3496668"/>
            <a:ext cx="3962399" cy="2904131"/>
          </a:xfrm>
          <a:prstGeom prst="roundRect">
            <a:avLst>
              <a:gd name="adj" fmla="val 0"/>
            </a:avLst>
          </a:prstGeom>
          <a:solidFill>
            <a:srgbClr val="E2E2E2"/>
          </a:solidFill>
          <a:ln w="2857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900230233"/>
              </p:ext>
            </p:extLst>
          </p:nvPr>
        </p:nvGraphicFramePr>
        <p:xfrm>
          <a:off x="555701" y="1090247"/>
          <a:ext cx="3711499" cy="2338753"/>
        </p:xfrm>
        <a:graphic>
          <a:graphicData uri="http://schemas.openxmlformats.org/presentationml/2006/ole">
            <mc:AlternateContent xmlns:mc="http://schemas.openxmlformats.org/markup-compatibility/2006">
              <mc:Choice xmlns:v="urn:schemas-microsoft-com:vml" Requires="v">
                <p:oleObj spid="_x0000_s19841" name="公式" r:id="rId5" imgW="2616200" imgH="1727200" progId="Equation.3">
                  <p:embed/>
                </p:oleObj>
              </mc:Choice>
              <mc:Fallback>
                <p:oleObj name="公式" r:id="rId5" imgW="2616200" imgH="172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701" y="1090247"/>
                        <a:ext cx="3711499" cy="2338753"/>
                      </a:xfrm>
                      <a:prstGeom prst="rect">
                        <a:avLst/>
                      </a:prstGeom>
                      <a:noFill/>
                    </p:spPr>
                  </p:pic>
                </p:oleObj>
              </mc:Fallback>
            </mc:AlternateContent>
          </a:graphicData>
        </a:graphic>
      </p:graphicFrame>
      <p:pic>
        <p:nvPicPr>
          <p:cNvPr id="11" name="图片 10"/>
          <p:cNvPicPr/>
          <p:nvPr/>
        </p:nvPicPr>
        <p:blipFill rotWithShape="1">
          <a:blip r:embed="rId7" cstate="print">
            <a:extLst>
              <a:ext uri="{28A0092B-C50C-407E-A947-70E740481C1C}">
                <a14:useLocalDpi xmlns:a14="http://schemas.microsoft.com/office/drawing/2010/main" val="0"/>
              </a:ext>
            </a:extLst>
          </a:blip>
          <a:srcRect t="3620" r="4535" b="1648"/>
          <a:stretch/>
        </p:blipFill>
        <p:spPr bwMode="auto">
          <a:xfrm>
            <a:off x="381000" y="3496667"/>
            <a:ext cx="3810000" cy="2904132"/>
          </a:xfrm>
          <a:prstGeom prst="rect">
            <a:avLst/>
          </a:prstGeom>
          <a:noFill/>
          <a:ln>
            <a:noFill/>
          </a:ln>
          <a:extLst>
            <a:ext uri="{53640926-AAD7-44D8-BBD7-CCE9431645EC}">
              <a14:shadowObscured xmlns:a14="http://schemas.microsoft.com/office/drawing/2010/main"/>
            </a:ext>
          </a:extLst>
        </p:spPr>
      </p:pic>
      <p:pic>
        <p:nvPicPr>
          <p:cNvPr id="12" name="图片 11"/>
          <p:cNvPicPr/>
          <p:nvPr/>
        </p:nvPicPr>
        <p:blipFill rotWithShape="1">
          <a:blip r:embed="rId8" cstate="print">
            <a:extLst>
              <a:ext uri="{28A0092B-C50C-407E-A947-70E740481C1C}">
                <a14:useLocalDpi xmlns:a14="http://schemas.microsoft.com/office/drawing/2010/main" val="0"/>
              </a:ext>
            </a:extLst>
          </a:blip>
          <a:srcRect t="4100" r="3950" b="2417"/>
          <a:stretch/>
        </p:blipFill>
        <p:spPr bwMode="auto">
          <a:xfrm>
            <a:off x="4743167" y="3538848"/>
            <a:ext cx="4172233" cy="2954027"/>
          </a:xfrm>
          <a:prstGeom prst="rect">
            <a:avLst/>
          </a:prstGeom>
          <a:noFill/>
          <a:ln>
            <a:noFill/>
          </a:ln>
          <a:extLst>
            <a:ext uri="{53640926-AAD7-44D8-BBD7-CCE9431645EC}">
              <a14:shadowObscured xmlns:a14="http://schemas.microsoft.com/office/drawing/2010/main"/>
            </a:ext>
          </a:extLst>
        </p:spPr>
      </p:pic>
      <p:grpSp>
        <p:nvGrpSpPr>
          <p:cNvPr id="13" name="组合 14"/>
          <p:cNvGrpSpPr/>
          <p:nvPr/>
        </p:nvGrpSpPr>
        <p:grpSpPr>
          <a:xfrm>
            <a:off x="4878760" y="1219200"/>
            <a:ext cx="3960440" cy="2209800"/>
            <a:chOff x="876077" y="4152062"/>
            <a:chExt cx="3960440" cy="2209800"/>
          </a:xfrm>
        </p:grpSpPr>
        <p:sp>
          <p:nvSpPr>
            <p:cNvPr id="14" name="矩形 15"/>
            <p:cNvSpPr/>
            <p:nvPr/>
          </p:nvSpPr>
          <p:spPr>
            <a:xfrm>
              <a:off x="3252341" y="5016158"/>
              <a:ext cx="1584176" cy="1224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Times New Roman" pitchFamily="18" charset="0"/>
                  <a:cs typeface="Times New Roman" pitchFamily="18" charset="0"/>
                </a:rPr>
                <a:t>Subsystem 2</a:t>
              </a:r>
            </a:p>
            <a:p>
              <a:pPr algn="ctr"/>
              <a:r>
                <a:rPr lang="en-US" altLang="zh-CN" i="1" dirty="0">
                  <a:solidFill>
                    <a:schemeClr val="tx1"/>
                  </a:solidFill>
                  <a:latin typeface="Times New Roman" pitchFamily="18" charset="0"/>
                  <a:cs typeface="Times New Roman" pitchFamily="18" charset="0"/>
                </a:rPr>
                <a:t>x</a:t>
              </a:r>
              <a:r>
                <a:rPr lang="en-US" altLang="zh-CN" baseline="-25000" dirty="0">
                  <a:solidFill>
                    <a:schemeClr val="tx1"/>
                  </a:solidFill>
                  <a:latin typeface="Times New Roman" pitchFamily="18" charset="0"/>
                  <a:cs typeface="Times New Roman" pitchFamily="18" charset="0"/>
                </a:rPr>
                <a:t>1</a:t>
              </a:r>
              <a:r>
                <a:rPr lang="en-US" altLang="zh-CN" dirty="0">
                  <a:solidFill>
                    <a:schemeClr val="tx1"/>
                  </a:solidFill>
                  <a:latin typeface="Times New Roman" pitchFamily="18" charset="0"/>
                  <a:cs typeface="Times New Roman" pitchFamily="18" charset="0"/>
                </a:rPr>
                <a:t>,</a:t>
              </a:r>
              <a:r>
                <a:rPr lang="en-US" altLang="zh-CN" baseline="-25000" dirty="0">
                  <a:solidFill>
                    <a:schemeClr val="tx1"/>
                  </a:solidFill>
                  <a:latin typeface="Times New Roman" pitchFamily="18" charset="0"/>
                  <a:cs typeface="Times New Roman" pitchFamily="18" charset="0"/>
                </a:rPr>
                <a:t> </a:t>
              </a:r>
              <a:r>
                <a:rPr lang="en-US" altLang="zh-CN" i="1" dirty="0">
                  <a:solidFill>
                    <a:schemeClr val="tx1"/>
                  </a:solidFill>
                  <a:latin typeface="Times New Roman" pitchFamily="18" charset="0"/>
                  <a:cs typeface="Times New Roman" pitchFamily="18" charset="0"/>
                </a:rPr>
                <a:t>x</a:t>
              </a:r>
              <a:r>
                <a:rPr lang="en-US" altLang="zh-CN" baseline="-25000" dirty="0">
                  <a:solidFill>
                    <a:schemeClr val="tx1"/>
                  </a:solidFill>
                  <a:latin typeface="Times New Roman" pitchFamily="18" charset="0"/>
                  <a:cs typeface="Times New Roman" pitchFamily="18" charset="0"/>
                </a:rPr>
                <a:t>2</a:t>
              </a:r>
              <a:r>
                <a:rPr lang="en-US" altLang="zh-CN" dirty="0">
                  <a:solidFill>
                    <a:schemeClr val="tx1"/>
                  </a:solidFill>
                  <a:latin typeface="Times New Roman" pitchFamily="18" charset="0"/>
                  <a:cs typeface="Times New Roman" pitchFamily="18" charset="0"/>
                </a:rPr>
                <a:t>,</a:t>
              </a:r>
              <a:r>
                <a:rPr lang="en-US" altLang="zh-CN" i="1" dirty="0">
                  <a:solidFill>
                    <a:schemeClr val="tx1"/>
                  </a:solidFill>
                  <a:latin typeface="Times New Roman" pitchFamily="18" charset="0"/>
                  <a:cs typeface="Times New Roman" pitchFamily="18" charset="0"/>
                </a:rPr>
                <a:t> x</a:t>
              </a:r>
              <a:r>
                <a:rPr lang="en-US" altLang="zh-CN" baseline="-25000" dirty="0">
                  <a:solidFill>
                    <a:schemeClr val="tx1"/>
                  </a:solidFill>
                  <a:latin typeface="Times New Roman" pitchFamily="18" charset="0"/>
                  <a:cs typeface="Times New Roman" pitchFamily="18" charset="0"/>
                </a:rPr>
                <a:t>3 </a:t>
              </a:r>
            </a:p>
            <a:p>
              <a:r>
                <a:rPr lang="en-US" altLang="zh-CN" dirty="0" smtClean="0">
                  <a:solidFill>
                    <a:schemeClr val="tx1"/>
                  </a:solidFill>
                  <a:latin typeface="Times New Roman" pitchFamily="18" charset="0"/>
                  <a:cs typeface="Times New Roman" pitchFamily="18" charset="0"/>
                </a:rPr>
                <a:t>min </a:t>
              </a:r>
              <a:r>
                <a:rPr lang="en-US" altLang="zh-CN" i="1" dirty="0" smtClean="0">
                  <a:solidFill>
                    <a:schemeClr val="tx1"/>
                  </a:solidFill>
                  <a:latin typeface="Times New Roman" pitchFamily="18" charset="0"/>
                  <a:cs typeface="Times New Roman" pitchFamily="18" charset="0"/>
                </a:rPr>
                <a:t>f</a:t>
              </a:r>
              <a:r>
                <a:rPr lang="en-US" altLang="zh-CN" baseline="-25000" dirty="0" smtClean="0">
                  <a:solidFill>
                    <a:schemeClr val="tx1"/>
                  </a:solidFill>
                  <a:latin typeface="Times New Roman" pitchFamily="18" charset="0"/>
                  <a:cs typeface="Times New Roman" pitchFamily="18" charset="0"/>
                </a:rPr>
                <a:t>2 </a:t>
              </a:r>
              <a:endParaRPr lang="en-US" altLang="zh-CN" baseline="-25000" dirty="0">
                <a:solidFill>
                  <a:schemeClr val="tx1"/>
                </a:solidFill>
                <a:latin typeface="Times New Roman" pitchFamily="18" charset="0"/>
                <a:cs typeface="Times New Roman" pitchFamily="18" charset="0"/>
              </a:endParaRPr>
            </a:p>
            <a:p>
              <a:r>
                <a:rPr lang="en-US" altLang="zh-CN" dirty="0" err="1">
                  <a:solidFill>
                    <a:schemeClr val="tx1"/>
                  </a:solidFill>
                  <a:latin typeface="Times New Roman" pitchFamily="18" charset="0"/>
                  <a:cs typeface="Times New Roman" pitchFamily="18" charset="0"/>
                </a:rPr>
                <a:t>s.t.</a:t>
              </a:r>
              <a:r>
                <a:rPr lang="en-US" altLang="zh-CN" baseline="-25000" dirty="0">
                  <a:solidFill>
                    <a:schemeClr val="tx1"/>
                  </a:solidFill>
                  <a:latin typeface="Times New Roman" pitchFamily="18" charset="0"/>
                  <a:cs typeface="Times New Roman" pitchFamily="18" charset="0"/>
                </a:rPr>
                <a:t>    </a:t>
              </a:r>
              <a:r>
                <a:rPr lang="en-US" altLang="zh-CN" b="1" i="1" dirty="0" smtClean="0">
                  <a:solidFill>
                    <a:schemeClr val="tx1"/>
                  </a:solidFill>
                  <a:latin typeface="Times New Roman" pitchFamily="18" charset="0"/>
                  <a:cs typeface="Times New Roman" pitchFamily="18" charset="0"/>
                </a:rPr>
                <a:t>g</a:t>
              </a:r>
              <a:r>
                <a:rPr lang="en-US" altLang="zh-CN" baseline="-25000" dirty="0" smtClean="0">
                  <a:solidFill>
                    <a:schemeClr val="tx1"/>
                  </a:solidFill>
                  <a:latin typeface="Times New Roman" pitchFamily="18" charset="0"/>
                  <a:cs typeface="Times New Roman" pitchFamily="18" charset="0"/>
                </a:rPr>
                <a:t>2</a:t>
              </a:r>
              <a:r>
                <a:rPr lang="en-US" altLang="zh-CN" dirty="0" smtClean="0">
                  <a:solidFill>
                    <a:schemeClr val="tx1"/>
                  </a:solidFill>
                  <a:latin typeface="Times New Roman" pitchFamily="18" charset="0"/>
                  <a:cs typeface="Times New Roman" pitchFamily="18" charset="0"/>
                </a:rPr>
                <a:t>≤ 0</a:t>
              </a:r>
              <a:endParaRPr lang="zh-CN" altLang="en-US" dirty="0">
                <a:solidFill>
                  <a:schemeClr val="tx1"/>
                </a:solidFill>
                <a:latin typeface="Times New Roman" pitchFamily="18" charset="0"/>
                <a:cs typeface="Times New Roman" pitchFamily="18" charset="0"/>
              </a:endParaRPr>
            </a:p>
          </p:txBody>
        </p:sp>
        <p:sp>
          <p:nvSpPr>
            <p:cNvPr id="15" name="矩形 16"/>
            <p:cNvSpPr/>
            <p:nvPr/>
          </p:nvSpPr>
          <p:spPr>
            <a:xfrm>
              <a:off x="876077" y="5016158"/>
              <a:ext cx="1572154" cy="1224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Times New Roman" pitchFamily="18" charset="0"/>
                  <a:cs typeface="Times New Roman" pitchFamily="18" charset="0"/>
                </a:rPr>
                <a:t>Subsystem 1</a:t>
              </a:r>
            </a:p>
            <a:p>
              <a:pPr algn="ctr"/>
              <a:r>
                <a:rPr lang="en-US" altLang="zh-CN" i="1" dirty="0">
                  <a:solidFill>
                    <a:schemeClr val="tx1"/>
                  </a:solidFill>
                  <a:latin typeface="Times New Roman" pitchFamily="18" charset="0"/>
                  <a:cs typeface="Times New Roman" pitchFamily="18" charset="0"/>
                </a:rPr>
                <a:t>x</a:t>
              </a:r>
              <a:r>
                <a:rPr lang="en-US" altLang="zh-CN" baseline="-25000" dirty="0">
                  <a:solidFill>
                    <a:schemeClr val="tx1"/>
                  </a:solidFill>
                  <a:latin typeface="Times New Roman" pitchFamily="18" charset="0"/>
                  <a:cs typeface="Times New Roman" pitchFamily="18" charset="0"/>
                </a:rPr>
                <a:t>1</a:t>
              </a:r>
              <a:r>
                <a:rPr lang="en-US" altLang="zh-CN" dirty="0">
                  <a:solidFill>
                    <a:schemeClr val="tx1"/>
                  </a:solidFill>
                  <a:latin typeface="Times New Roman" pitchFamily="18" charset="0"/>
                  <a:cs typeface="Times New Roman" pitchFamily="18" charset="0"/>
                </a:rPr>
                <a:t>,</a:t>
              </a:r>
              <a:r>
                <a:rPr lang="en-US" altLang="zh-CN" baseline="-25000" dirty="0">
                  <a:solidFill>
                    <a:schemeClr val="tx1"/>
                  </a:solidFill>
                  <a:latin typeface="Times New Roman" pitchFamily="18" charset="0"/>
                  <a:cs typeface="Times New Roman" pitchFamily="18" charset="0"/>
                </a:rPr>
                <a:t> </a:t>
              </a:r>
              <a:r>
                <a:rPr lang="en-US" altLang="zh-CN" i="1" dirty="0">
                  <a:solidFill>
                    <a:schemeClr val="tx1"/>
                  </a:solidFill>
                  <a:latin typeface="Times New Roman" pitchFamily="18" charset="0"/>
                  <a:cs typeface="Times New Roman" pitchFamily="18" charset="0"/>
                </a:rPr>
                <a:t>x</a:t>
              </a:r>
              <a:r>
                <a:rPr lang="en-US" altLang="zh-CN" baseline="-25000" dirty="0">
                  <a:solidFill>
                    <a:schemeClr val="tx1"/>
                  </a:solidFill>
                  <a:latin typeface="Times New Roman" pitchFamily="18" charset="0"/>
                  <a:cs typeface="Times New Roman" pitchFamily="18" charset="0"/>
                </a:rPr>
                <a:t>2</a:t>
              </a:r>
              <a:r>
                <a:rPr lang="en-US" altLang="zh-CN" dirty="0">
                  <a:solidFill>
                    <a:schemeClr val="tx1"/>
                  </a:solidFill>
                  <a:latin typeface="Times New Roman" pitchFamily="18" charset="0"/>
                  <a:cs typeface="Times New Roman" pitchFamily="18" charset="0"/>
                </a:rPr>
                <a:t>,</a:t>
              </a:r>
              <a:r>
                <a:rPr lang="en-US" altLang="zh-CN" i="1" dirty="0">
                  <a:solidFill>
                    <a:schemeClr val="tx1"/>
                  </a:solidFill>
                  <a:latin typeface="Times New Roman" pitchFamily="18" charset="0"/>
                  <a:cs typeface="Times New Roman" pitchFamily="18" charset="0"/>
                </a:rPr>
                <a:t> x</a:t>
              </a:r>
              <a:r>
                <a:rPr lang="en-US" altLang="zh-CN" baseline="-25000" dirty="0">
                  <a:solidFill>
                    <a:schemeClr val="tx1"/>
                  </a:solidFill>
                  <a:latin typeface="Times New Roman" pitchFamily="18" charset="0"/>
                  <a:cs typeface="Times New Roman" pitchFamily="18" charset="0"/>
                </a:rPr>
                <a:t>3</a:t>
              </a:r>
              <a:endParaRPr lang="zh-CN" altLang="en-US" baseline="-25000" dirty="0">
                <a:solidFill>
                  <a:schemeClr val="tx1"/>
                </a:solidFill>
                <a:latin typeface="Times New Roman" pitchFamily="18" charset="0"/>
                <a:cs typeface="Times New Roman" pitchFamily="18" charset="0"/>
              </a:endParaRPr>
            </a:p>
            <a:p>
              <a:r>
                <a:rPr lang="en-US" altLang="zh-CN" dirty="0" smtClean="0">
                  <a:solidFill>
                    <a:schemeClr val="tx1"/>
                  </a:solidFill>
                  <a:latin typeface="Times New Roman" pitchFamily="18" charset="0"/>
                  <a:cs typeface="Times New Roman" pitchFamily="18" charset="0"/>
                </a:rPr>
                <a:t>min </a:t>
              </a:r>
              <a:r>
                <a:rPr lang="en-US" altLang="zh-CN" i="1" dirty="0" smtClean="0">
                  <a:solidFill>
                    <a:schemeClr val="tx1"/>
                  </a:solidFill>
                  <a:latin typeface="Times New Roman" pitchFamily="18" charset="0"/>
                  <a:cs typeface="Times New Roman" pitchFamily="18" charset="0"/>
                </a:rPr>
                <a:t>f</a:t>
              </a:r>
              <a:r>
                <a:rPr lang="en-US" altLang="zh-CN" baseline="-25000" dirty="0" smtClean="0">
                  <a:solidFill>
                    <a:schemeClr val="tx1"/>
                  </a:solidFill>
                  <a:latin typeface="Times New Roman" pitchFamily="18" charset="0"/>
                  <a:cs typeface="Times New Roman" pitchFamily="18" charset="0"/>
                </a:rPr>
                <a:t>1 </a:t>
              </a:r>
            </a:p>
            <a:p>
              <a:r>
                <a:rPr lang="en-US" altLang="zh-CN" dirty="0" err="1" smtClean="0">
                  <a:solidFill>
                    <a:schemeClr val="tx1"/>
                  </a:solidFill>
                  <a:latin typeface="Times New Roman" pitchFamily="18" charset="0"/>
                  <a:cs typeface="Times New Roman" pitchFamily="18" charset="0"/>
                </a:rPr>
                <a:t>s.t</a:t>
              </a:r>
              <a:r>
                <a:rPr lang="en-US" altLang="zh-CN" dirty="0" err="1">
                  <a:solidFill>
                    <a:schemeClr val="tx1"/>
                  </a:solidFill>
                  <a:latin typeface="Times New Roman" pitchFamily="18" charset="0"/>
                  <a:cs typeface="Times New Roman" pitchFamily="18" charset="0"/>
                </a:rPr>
                <a:t>.</a:t>
              </a:r>
              <a:r>
                <a:rPr lang="en-US" altLang="zh-CN" baseline="-25000" dirty="0" smtClean="0">
                  <a:solidFill>
                    <a:schemeClr val="tx1"/>
                  </a:solidFill>
                  <a:latin typeface="Times New Roman" pitchFamily="18" charset="0"/>
                  <a:cs typeface="Times New Roman" pitchFamily="18" charset="0"/>
                </a:rPr>
                <a:t>    </a:t>
              </a:r>
              <a:r>
                <a:rPr lang="en-US" altLang="zh-CN" b="1" i="1" dirty="0" smtClean="0">
                  <a:solidFill>
                    <a:schemeClr val="tx1"/>
                  </a:solidFill>
                  <a:latin typeface="Times New Roman" pitchFamily="18" charset="0"/>
                  <a:cs typeface="Times New Roman" pitchFamily="18" charset="0"/>
                </a:rPr>
                <a:t>g</a:t>
              </a:r>
              <a:r>
                <a:rPr lang="en-US" altLang="zh-CN" baseline="-25000" dirty="0" smtClean="0">
                  <a:solidFill>
                    <a:schemeClr val="tx1"/>
                  </a:solidFill>
                  <a:latin typeface="Times New Roman" pitchFamily="18" charset="0"/>
                  <a:cs typeface="Times New Roman" pitchFamily="18" charset="0"/>
                </a:rPr>
                <a:t>1</a:t>
              </a:r>
              <a:r>
                <a:rPr lang="en-US" altLang="zh-CN" dirty="0" smtClean="0">
                  <a:solidFill>
                    <a:schemeClr val="tx1"/>
                  </a:solidFill>
                  <a:latin typeface="Times New Roman" pitchFamily="18" charset="0"/>
                  <a:cs typeface="Times New Roman" pitchFamily="18" charset="0"/>
                </a:rPr>
                <a:t>≤ 0</a:t>
              </a:r>
              <a:endParaRPr lang="zh-CN" altLang="en-US" dirty="0">
                <a:solidFill>
                  <a:schemeClr val="tx1"/>
                </a:solidFill>
                <a:latin typeface="Times New Roman" pitchFamily="18" charset="0"/>
                <a:cs typeface="Times New Roman" pitchFamily="18" charset="0"/>
              </a:endParaRPr>
            </a:p>
          </p:txBody>
        </p:sp>
        <p:cxnSp>
          <p:nvCxnSpPr>
            <p:cNvPr id="16" name="直接箭头连接符 17"/>
            <p:cNvCxnSpPr/>
            <p:nvPr/>
          </p:nvCxnSpPr>
          <p:spPr>
            <a:xfrm>
              <a:off x="2845722" y="4296078"/>
              <a:ext cx="0" cy="36004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7" name="直接箭头连接符 18"/>
            <p:cNvCxnSpPr>
              <a:endCxn id="15" idx="0"/>
            </p:cNvCxnSpPr>
            <p:nvPr/>
          </p:nvCxnSpPr>
          <p:spPr>
            <a:xfrm>
              <a:off x="1662154" y="4656118"/>
              <a:ext cx="0" cy="36004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 name="直接箭头连接符 19"/>
            <p:cNvCxnSpPr>
              <a:endCxn id="14" idx="0"/>
            </p:cNvCxnSpPr>
            <p:nvPr/>
          </p:nvCxnSpPr>
          <p:spPr>
            <a:xfrm>
              <a:off x="4044429" y="4656118"/>
              <a:ext cx="0" cy="36004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9" name="直接连接符 20"/>
            <p:cNvCxnSpPr/>
            <p:nvPr/>
          </p:nvCxnSpPr>
          <p:spPr>
            <a:xfrm>
              <a:off x="1662154" y="4656118"/>
              <a:ext cx="2382275" cy="0"/>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892301" y="4152062"/>
              <a:ext cx="1476164" cy="605294"/>
            </a:xfrm>
            <a:prstGeom prst="rect">
              <a:avLst/>
            </a:prstGeom>
            <a:noFill/>
          </p:spPr>
          <p:txBody>
            <a:bodyPr wrap="square" rtlCol="0">
              <a:spAutoFit/>
            </a:bodyPr>
            <a:lstStyle/>
            <a:p>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1</a:t>
              </a:r>
              <a:r>
                <a:rPr lang="en-US" altLang="zh-CN" sz="2000" dirty="0" smtClean="0">
                  <a:latin typeface="Times New Roman" pitchFamily="18" charset="0"/>
                  <a:cs typeface="Times New Roman" pitchFamily="18" charset="0"/>
                </a:rPr>
                <a:t>,</a:t>
              </a:r>
              <a:r>
                <a:rPr lang="en-US" altLang="zh-CN" sz="2000" baseline="-25000" dirty="0" smtClean="0">
                  <a:latin typeface="Times New Roman" pitchFamily="18" charset="0"/>
                  <a:cs typeface="Times New Roman" pitchFamily="18" charset="0"/>
                </a:rPr>
                <a:t> </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2</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 x</a:t>
              </a:r>
              <a:r>
                <a:rPr lang="en-US" altLang="zh-CN" sz="2000" baseline="-25000" dirty="0" smtClean="0">
                  <a:latin typeface="Times New Roman" pitchFamily="18" charset="0"/>
                  <a:cs typeface="Times New Roman" pitchFamily="18" charset="0"/>
                </a:rPr>
                <a:t>3</a:t>
              </a:r>
              <a:endParaRPr lang="zh-CN" altLang="en-US" sz="2000" baseline="-25000" dirty="0">
                <a:latin typeface="Times New Roman" pitchFamily="18" charset="0"/>
                <a:cs typeface="Times New Roman" pitchFamily="18" charset="0"/>
              </a:endParaRPr>
            </a:p>
            <a:p>
              <a:endParaRPr lang="zh-CN" altLang="en-US" sz="2000" baseline="-25000" dirty="0">
                <a:latin typeface="Times New Roman" pitchFamily="18" charset="0"/>
                <a:cs typeface="Times New Roman" pitchFamily="18" charset="0"/>
              </a:endParaRPr>
            </a:p>
          </p:txBody>
        </p:sp>
        <p:sp>
          <p:nvSpPr>
            <p:cNvPr id="23" name="TextBox 22"/>
            <p:cNvSpPr txBox="1"/>
            <p:nvPr/>
          </p:nvSpPr>
          <p:spPr>
            <a:xfrm>
              <a:off x="2723041" y="5039729"/>
              <a:ext cx="589476" cy="605294"/>
            </a:xfrm>
            <a:prstGeom prst="rect">
              <a:avLst/>
            </a:prstGeom>
            <a:noFill/>
          </p:spPr>
          <p:txBody>
            <a:bodyPr wrap="square" rtlCol="0">
              <a:spAutoFit/>
            </a:bodyPr>
            <a:lstStyle/>
            <a:p>
              <a:r>
                <a:rPr lang="en-US" altLang="zh-CN" sz="2000" i="1" dirty="0" smtClean="0">
                  <a:latin typeface="Times New Roman" pitchFamily="18" charset="0"/>
                  <a:cs typeface="Times New Roman" pitchFamily="18" charset="0"/>
                </a:rPr>
                <a:t>y</a:t>
              </a:r>
              <a:r>
                <a:rPr lang="en-US" altLang="zh-CN" sz="2000" baseline="-25000" dirty="0" smtClean="0">
                  <a:latin typeface="Times New Roman" pitchFamily="18" charset="0"/>
                  <a:cs typeface="Times New Roman" pitchFamily="18" charset="0"/>
                </a:rPr>
                <a:t>1</a:t>
              </a:r>
              <a:endParaRPr lang="zh-CN" altLang="en-US" sz="2000" baseline="-25000" dirty="0">
                <a:latin typeface="Times New Roman" pitchFamily="18" charset="0"/>
                <a:cs typeface="Times New Roman" pitchFamily="18" charset="0"/>
              </a:endParaRPr>
            </a:p>
            <a:p>
              <a:endParaRPr lang="zh-CN" altLang="en-US" sz="2000" baseline="-25000" dirty="0">
                <a:latin typeface="Times New Roman" pitchFamily="18" charset="0"/>
                <a:cs typeface="Times New Roman" pitchFamily="18" charset="0"/>
              </a:endParaRPr>
            </a:p>
          </p:txBody>
        </p:sp>
        <p:sp>
          <p:nvSpPr>
            <p:cNvPr id="27" name="TextBox 26"/>
            <p:cNvSpPr txBox="1"/>
            <p:nvPr/>
          </p:nvSpPr>
          <p:spPr>
            <a:xfrm>
              <a:off x="2723041" y="5756568"/>
              <a:ext cx="589476" cy="605294"/>
            </a:xfrm>
            <a:prstGeom prst="rect">
              <a:avLst/>
            </a:prstGeom>
            <a:noFill/>
          </p:spPr>
          <p:txBody>
            <a:bodyPr wrap="square" rtlCol="0">
              <a:spAutoFit/>
            </a:bodyPr>
            <a:lstStyle/>
            <a:p>
              <a:r>
                <a:rPr lang="en-US" altLang="zh-CN" sz="2000" i="1" dirty="0" smtClean="0">
                  <a:latin typeface="Times New Roman" pitchFamily="18" charset="0"/>
                  <a:cs typeface="Times New Roman" pitchFamily="18" charset="0"/>
                </a:rPr>
                <a:t>y</a:t>
              </a:r>
              <a:r>
                <a:rPr lang="en-US" altLang="zh-CN" sz="2000" baseline="-25000" dirty="0" smtClean="0">
                  <a:latin typeface="Times New Roman" pitchFamily="18" charset="0"/>
                  <a:cs typeface="Times New Roman" pitchFamily="18" charset="0"/>
                </a:rPr>
                <a:t>2</a:t>
              </a:r>
              <a:endParaRPr lang="zh-CN" altLang="en-US" sz="2000" baseline="-25000" dirty="0">
                <a:latin typeface="Times New Roman" pitchFamily="18" charset="0"/>
                <a:cs typeface="Times New Roman" pitchFamily="18" charset="0"/>
              </a:endParaRPr>
            </a:p>
            <a:p>
              <a:endParaRPr lang="zh-CN" altLang="en-US" sz="2000" baseline="-25000" dirty="0">
                <a:latin typeface="Times New Roman" pitchFamily="18" charset="0"/>
                <a:cs typeface="Times New Roman" pitchFamily="18" charset="0"/>
              </a:endParaRPr>
            </a:p>
          </p:txBody>
        </p:sp>
      </p:grpSp>
      <p:cxnSp>
        <p:nvCxnSpPr>
          <p:cNvPr id="7" name="Straight Arrow Connector 6"/>
          <p:cNvCxnSpPr/>
          <p:nvPr/>
        </p:nvCxnSpPr>
        <p:spPr>
          <a:xfrm>
            <a:off x="6450914" y="2514600"/>
            <a:ext cx="80411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450914" y="2895600"/>
            <a:ext cx="80411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4" name="灯片编号占位符 3"/>
          <p:cNvSpPr txBox="1">
            <a:spLocks/>
          </p:cNvSpPr>
          <p:nvPr/>
        </p:nvSpPr>
        <p:spPr>
          <a:xfrm>
            <a:off x="8202166" y="6492875"/>
            <a:ext cx="865634"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rgbClr val="00336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39</a:t>
            </a:fld>
            <a:r>
              <a:rPr lang="en-US" altLang="zh-CN" dirty="0" smtClean="0"/>
              <a:t>/54</a:t>
            </a:r>
            <a:endParaRPr lang="en-US" altLang="zh-CN" dirty="0"/>
          </a:p>
        </p:txBody>
      </p:sp>
    </p:spTree>
    <p:custDataLst>
      <p:tags r:id="rId2"/>
    </p:custDataLst>
    <p:extLst>
      <p:ext uri="{BB962C8B-B14F-4D97-AF65-F5344CB8AC3E}">
        <p14:creationId xmlns:p14="http://schemas.microsoft.com/office/powerpoint/2010/main" val="1584327968"/>
      </p:ext>
    </p:extLst>
  </p:cSld>
  <p:clrMapOvr>
    <a:masterClrMapping/>
  </p:clrMapOvr>
  <mc:AlternateContent xmlns:mc="http://schemas.openxmlformats.org/markup-compatibility/2006">
    <mc:Choice xmlns:p14="http://schemas.microsoft.com/office/powerpoint/2010/main" Requires="p14">
      <p:transition spd="slow" p14:dur="2000" advTm="57147"/>
    </mc:Choice>
    <mc:Fallback>
      <p:transition spd="slow" advTm="571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6F15528-21DE-4FAA-801E-634DDDAF4B2B}" type="slidenum">
              <a:rPr lang="en-US" smtClean="0"/>
              <a:pPr/>
              <a:t>4</a:t>
            </a:fld>
            <a:r>
              <a:rPr lang="en-US" dirty="0" smtClean="0"/>
              <a:t>/54</a:t>
            </a:r>
            <a:endParaRPr lang="en-US" dirty="0"/>
          </a:p>
        </p:txBody>
      </p:sp>
      <p:sp>
        <p:nvSpPr>
          <p:cNvPr id="5" name="Text Box 6"/>
          <p:cNvSpPr txBox="1">
            <a:spLocks noChangeArrowheads="1"/>
          </p:cNvSpPr>
          <p:nvPr/>
        </p:nvSpPr>
        <p:spPr bwMode="auto">
          <a:xfrm>
            <a:off x="515937" y="5140404"/>
            <a:ext cx="8105775" cy="1107996"/>
          </a:xfrm>
          <a:prstGeom prst="rect">
            <a:avLst/>
          </a:prstGeom>
          <a:noFill/>
          <a:ln w="28575">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200" b="1" dirty="0">
                <a:solidFill>
                  <a:srgbClr val="133984"/>
                </a:solidFill>
                <a:latin typeface="+mn-lt"/>
                <a:ea typeface="+mn-ea"/>
                <a:cs typeface="黑体" pitchFamily="49" charset="-122"/>
              </a:rPr>
              <a:t>Objective:</a:t>
            </a:r>
            <a:r>
              <a:rPr lang="en-US" altLang="zh-CN" sz="2200" b="1" dirty="0">
                <a:solidFill>
                  <a:srgbClr val="FF0000"/>
                </a:solidFill>
              </a:rPr>
              <a:t>  </a:t>
            </a:r>
            <a:r>
              <a:rPr lang="en-US" altLang="zh-CN" sz="2200" b="1" dirty="0"/>
              <a:t>Develop </a:t>
            </a:r>
            <a:r>
              <a:rPr lang="en-US" altLang="zh-CN" sz="2200" b="1" dirty="0" smtClean="0">
                <a:solidFill>
                  <a:srgbClr val="FF0000"/>
                </a:solidFill>
              </a:rPr>
              <a:t>efficient robust optimization </a:t>
            </a:r>
            <a:r>
              <a:rPr lang="en-US" altLang="zh-CN" sz="2200" b="1" dirty="0" smtClean="0"/>
              <a:t>approaches and </a:t>
            </a:r>
            <a:r>
              <a:rPr lang="en-US" altLang="zh-CN" sz="2200" b="1" dirty="0" smtClean="0">
                <a:solidFill>
                  <a:srgbClr val="FF0000"/>
                </a:solidFill>
              </a:rPr>
              <a:t>multi-disciplinary optimization </a:t>
            </a:r>
            <a:r>
              <a:rPr lang="en-US" altLang="zh-CN" sz="2200" b="1" dirty="0" smtClean="0"/>
              <a:t>methods with applications on </a:t>
            </a:r>
            <a:r>
              <a:rPr lang="en-US" altLang="zh-CN" sz="2200" b="1" dirty="0" smtClean="0">
                <a:solidFill>
                  <a:srgbClr val="FF0000"/>
                </a:solidFill>
              </a:rPr>
              <a:t>tolerance design </a:t>
            </a:r>
            <a:r>
              <a:rPr lang="en-US" altLang="zh-CN" sz="2200" b="1" dirty="0" smtClean="0"/>
              <a:t>of gas engines</a:t>
            </a:r>
            <a:endParaRPr lang="en-US" altLang="zh-CN" sz="2200" b="1" dirty="0"/>
          </a:p>
        </p:txBody>
      </p:sp>
      <p:sp>
        <p:nvSpPr>
          <p:cNvPr id="6" name="Rectangle 3"/>
          <p:cNvSpPr txBox="1">
            <a:spLocks noChangeArrowheads="1"/>
          </p:cNvSpPr>
          <p:nvPr/>
        </p:nvSpPr>
        <p:spPr bwMode="auto">
          <a:xfrm>
            <a:off x="224027" y="1435780"/>
            <a:ext cx="5643373" cy="34410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marL="449263" indent="-449263" eaLnBrk="0" hangingPunct="0">
              <a:lnSpc>
                <a:spcPct val="110000"/>
              </a:lnSpc>
              <a:spcBef>
                <a:spcPct val="20000"/>
              </a:spcBef>
              <a:buSzPct val="120000"/>
              <a:buBlip>
                <a:blip r:embed="rId4"/>
              </a:buBlip>
              <a:defRPr sz="2400" b="1">
                <a:solidFill>
                  <a:srgbClr val="133984"/>
                </a:solidFill>
                <a:latin typeface="+mn-lt"/>
                <a:ea typeface="+mn-ea"/>
                <a:cs typeface="黑体" pitchFamily="49" charset="-122"/>
              </a:defRPr>
            </a:lvl1pPr>
            <a:lvl2pPr marL="914400" indent="-285750" eaLnBrk="0" hangingPunct="0">
              <a:lnSpc>
                <a:spcPct val="110000"/>
              </a:lnSpc>
              <a:spcBef>
                <a:spcPct val="20000"/>
              </a:spcBef>
              <a:buClr>
                <a:srgbClr val="000066"/>
              </a:buClr>
              <a:buChar char="•"/>
              <a:defRPr sz="2400">
                <a:solidFill>
                  <a:srgbClr val="133984"/>
                </a:solidFill>
                <a:latin typeface="+mn-lt"/>
                <a:ea typeface="+mn-ea"/>
                <a:cs typeface="黑体" pitchFamily="49" charset="-122"/>
              </a:defRPr>
            </a:lvl2pPr>
            <a:lvl3pPr marL="1322388" indent="-228600" eaLnBrk="0" hangingPunct="0">
              <a:spcBef>
                <a:spcPct val="20000"/>
              </a:spcBef>
              <a:buChar char="•"/>
              <a:defRPr sz="2400">
                <a:latin typeface="+mn-lt"/>
                <a:cs typeface="宋体" charset="-122"/>
              </a:defRPr>
            </a:lvl3pPr>
            <a:lvl4pPr marL="1730375" indent="-228600" eaLnBrk="0" hangingPunct="0">
              <a:spcBef>
                <a:spcPct val="20000"/>
              </a:spcBef>
              <a:buChar char="–"/>
              <a:defRPr sz="2000">
                <a:latin typeface="+mn-lt"/>
                <a:cs typeface="宋体" charset="-122"/>
              </a:defRPr>
            </a:lvl4pPr>
            <a:lvl5pPr marL="2138363" indent="-228600" eaLnBrk="0" hangingPunct="0">
              <a:spcBef>
                <a:spcPct val="20000"/>
              </a:spcBef>
              <a:buChar char="»"/>
              <a:defRPr sz="2000">
                <a:latin typeface="+mn-lt"/>
                <a:cs typeface="宋体" charset="-122"/>
              </a:defRPr>
            </a:lvl5pPr>
            <a:lvl6pPr marL="2595563" indent="-228600" fontAlgn="base">
              <a:spcBef>
                <a:spcPct val="20000"/>
              </a:spcBef>
              <a:spcAft>
                <a:spcPct val="0"/>
              </a:spcAft>
              <a:buChar char="»"/>
              <a:defRPr sz="2000">
                <a:latin typeface="+mn-lt"/>
                <a:ea typeface="宋体" pitchFamily="2" charset="-122"/>
              </a:defRPr>
            </a:lvl6pPr>
            <a:lvl7pPr marL="3052763" indent="-228600" fontAlgn="base">
              <a:spcBef>
                <a:spcPct val="20000"/>
              </a:spcBef>
              <a:spcAft>
                <a:spcPct val="0"/>
              </a:spcAft>
              <a:buChar char="»"/>
              <a:defRPr sz="2000">
                <a:latin typeface="+mn-lt"/>
                <a:ea typeface="宋体" pitchFamily="2" charset="-122"/>
              </a:defRPr>
            </a:lvl7pPr>
            <a:lvl8pPr marL="3509963" indent="-228600" fontAlgn="base">
              <a:spcBef>
                <a:spcPct val="20000"/>
              </a:spcBef>
              <a:spcAft>
                <a:spcPct val="0"/>
              </a:spcAft>
              <a:buChar char="»"/>
              <a:defRPr sz="2000">
                <a:latin typeface="+mn-lt"/>
                <a:ea typeface="宋体" pitchFamily="2" charset="-122"/>
              </a:defRPr>
            </a:lvl8pPr>
            <a:lvl9pPr marL="3967163" indent="-228600" fontAlgn="base">
              <a:spcBef>
                <a:spcPct val="20000"/>
              </a:spcBef>
              <a:spcAft>
                <a:spcPct val="0"/>
              </a:spcAft>
              <a:buChar char="»"/>
              <a:defRPr sz="2000">
                <a:latin typeface="+mn-lt"/>
                <a:ea typeface="宋体" pitchFamily="2" charset="-122"/>
              </a:defRPr>
            </a:lvl9pPr>
          </a:lstStyle>
          <a:p>
            <a:pPr marL="342900" indent="-342900" eaLnBrk="1" hangingPunct="1">
              <a:lnSpc>
                <a:spcPct val="80000"/>
              </a:lnSpc>
              <a:buSzPct val="60000"/>
              <a:buFont typeface="Wingdings" panose="05000000000000000000" pitchFamily="2" charset="2"/>
              <a:buChar char="n"/>
            </a:pPr>
            <a:r>
              <a:rPr lang="en-US" altLang="zh-CN" sz="2700" dirty="0">
                <a:solidFill>
                  <a:srgbClr val="003D7F"/>
                </a:solidFill>
                <a:cs typeface="Times New Roman" panose="02020603050405020304" pitchFamily="18" charset="0"/>
              </a:rPr>
              <a:t>In engineering design optimization, we may have to consider </a:t>
            </a:r>
          </a:p>
          <a:p>
            <a:pPr marL="742950" lvl="1" eaLnBrk="1" hangingPunct="1">
              <a:lnSpc>
                <a:spcPct val="100000"/>
              </a:lnSpc>
              <a:buFont typeface="Arial" pitchFamily="34" charset="0"/>
              <a:buChar char="–"/>
            </a:pPr>
            <a:r>
              <a:rPr lang="en-US" altLang="zh-CN" b="1" dirty="0" smtClean="0">
                <a:solidFill>
                  <a:schemeClr val="tx1"/>
                </a:solidFill>
                <a:cs typeface="Times New Roman" panose="02020603050405020304" pitchFamily="18" charset="0"/>
              </a:rPr>
              <a:t>Uncertainty due to uncontrollable variations</a:t>
            </a:r>
          </a:p>
          <a:p>
            <a:pPr marL="742950" lvl="1" eaLnBrk="1" hangingPunct="1">
              <a:lnSpc>
                <a:spcPct val="100000"/>
              </a:lnSpc>
              <a:buFont typeface="Arial" pitchFamily="34" charset="0"/>
              <a:buChar char="–"/>
            </a:pPr>
            <a:r>
              <a:rPr lang="en-US" altLang="zh-CN" b="1" dirty="0" smtClean="0">
                <a:solidFill>
                  <a:schemeClr val="tx1"/>
                </a:solidFill>
                <a:cs typeface="Times New Roman" panose="02020603050405020304" pitchFamily="18" charset="0"/>
              </a:rPr>
              <a:t>Multiple </a:t>
            </a:r>
            <a:r>
              <a:rPr lang="en-US" altLang="zh-CN" b="1" dirty="0">
                <a:solidFill>
                  <a:schemeClr val="tx1"/>
                </a:solidFill>
                <a:cs typeface="Times New Roman" panose="02020603050405020304" pitchFamily="18" charset="0"/>
              </a:rPr>
              <a:t>disciplines</a:t>
            </a:r>
          </a:p>
          <a:p>
            <a:pPr marL="742950" lvl="1" eaLnBrk="1" hangingPunct="1">
              <a:lnSpc>
                <a:spcPct val="100000"/>
              </a:lnSpc>
              <a:buFont typeface="Arial" pitchFamily="34" charset="0"/>
              <a:buChar char="–"/>
            </a:pPr>
            <a:r>
              <a:rPr lang="en-US" altLang="zh-CN" b="1" dirty="0">
                <a:solidFill>
                  <a:schemeClr val="tx1"/>
                </a:solidFill>
                <a:cs typeface="Times New Roman" panose="02020603050405020304" pitchFamily="18" charset="0"/>
              </a:rPr>
              <a:t>Computational efficiency </a:t>
            </a:r>
            <a:r>
              <a:rPr lang="en-US" altLang="zh-CN" b="1" dirty="0" smtClean="0">
                <a:solidFill>
                  <a:schemeClr val="tx1"/>
                </a:solidFill>
                <a:cs typeface="Times New Roman" panose="02020603050405020304" pitchFamily="18" charset="0"/>
              </a:rPr>
              <a:t>has to be improved</a:t>
            </a:r>
            <a:endParaRPr lang="en-US" altLang="zh-CN" b="1" dirty="0">
              <a:solidFill>
                <a:schemeClr val="tx1"/>
              </a:solidFill>
              <a:cs typeface="Times New Roman" panose="02020603050405020304" pitchFamily="18" charset="0"/>
            </a:endParaRPr>
          </a:p>
        </p:txBody>
      </p:sp>
      <p:sp>
        <p:nvSpPr>
          <p:cNvPr id="8" name="圆角矩形 7"/>
          <p:cNvSpPr/>
          <p:nvPr/>
        </p:nvSpPr>
        <p:spPr bwMode="auto">
          <a:xfrm>
            <a:off x="6019800" y="1066800"/>
            <a:ext cx="2787200" cy="4024309"/>
          </a:xfrm>
          <a:prstGeom prst="roundRect">
            <a:avLst>
              <a:gd name="adj" fmla="val 0"/>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L="342900" marR="0" indent="-342900" defTabSz="914400" rtl="0" eaLnBrk="1" fontAlgn="base" latinLnBrk="0" hangingPunct="1">
              <a:lnSpc>
                <a:spcPct val="120000"/>
              </a:lnSpc>
              <a:spcBef>
                <a:spcPct val="0"/>
              </a:spcBef>
              <a:spcAft>
                <a:spcPct val="0"/>
              </a:spcAft>
              <a:buClrTx/>
              <a:buSzTx/>
              <a:buFont typeface="Arial" pitchFamily="34" charset="0"/>
              <a:buChar char="•"/>
              <a:tabLst/>
            </a:pPr>
            <a:r>
              <a:rPr lang="en-US" altLang="zh-CN" sz="2000" b="1" dirty="0">
                <a:ea typeface="黑体" pitchFamily="2" charset="-122"/>
              </a:rPr>
              <a:t>Tolerances of </a:t>
            </a:r>
            <a:r>
              <a:rPr lang="en-US" altLang="zh-CN" sz="2000" b="1" dirty="0" smtClean="0">
                <a:ea typeface="黑体" pitchFamily="2" charset="-122"/>
              </a:rPr>
              <a:t>parts &amp; measurement errors</a:t>
            </a:r>
            <a:endParaRPr lang="en-US" altLang="zh-CN" sz="2000" b="1" dirty="0">
              <a:ea typeface="黑体" pitchFamily="2" charset="-122"/>
            </a:endParaRPr>
          </a:p>
          <a:p>
            <a:pPr marL="342900" marR="0" indent="-342900" defTabSz="914400" rtl="0" eaLnBrk="1" fontAlgn="base" latinLnBrk="0" hangingPunct="1">
              <a:lnSpc>
                <a:spcPct val="120000"/>
              </a:lnSpc>
              <a:spcBef>
                <a:spcPct val="0"/>
              </a:spcBef>
              <a:spcAft>
                <a:spcPct val="0"/>
              </a:spcAft>
              <a:buClrTx/>
              <a:buSzTx/>
              <a:buFont typeface="Arial" pitchFamily="34" charset="0"/>
              <a:buChar char="•"/>
              <a:tabLst/>
            </a:pPr>
            <a:r>
              <a:rPr lang="en-US" altLang="zh-CN" sz="2000" b="1" dirty="0" smtClean="0">
                <a:ea typeface="黑体" pitchFamily="2" charset="-122"/>
              </a:rPr>
              <a:t>Compression ratio &amp;</a:t>
            </a:r>
          </a:p>
          <a:p>
            <a:pPr marR="0" defTabSz="914400" rtl="0" eaLnBrk="1" fontAlgn="base" latinLnBrk="0" hangingPunct="1">
              <a:lnSpc>
                <a:spcPct val="120000"/>
              </a:lnSpc>
              <a:spcBef>
                <a:spcPct val="0"/>
              </a:spcBef>
              <a:spcAft>
                <a:spcPct val="0"/>
              </a:spcAft>
              <a:buClrTx/>
              <a:buSzTx/>
              <a:tabLst/>
            </a:pPr>
            <a:r>
              <a:rPr lang="en-US" altLang="zh-CN" sz="2000" b="1" dirty="0">
                <a:ea typeface="黑体" pitchFamily="2" charset="-122"/>
              </a:rPr>
              <a:t> </a:t>
            </a:r>
            <a:r>
              <a:rPr lang="en-US" altLang="zh-CN" sz="2000" b="1" dirty="0" smtClean="0">
                <a:ea typeface="黑体" pitchFamily="2" charset="-122"/>
              </a:rPr>
              <a:t>     </a:t>
            </a:r>
            <a:r>
              <a:rPr kumimoji="0" lang="en-US" altLang="zh-CN" sz="2000" b="1" i="0" u="none" strike="noStrike" cap="none" normalizeH="0" baseline="0" dirty="0" smtClean="0">
                <a:ln>
                  <a:noFill/>
                </a:ln>
                <a:solidFill>
                  <a:schemeClr val="tx1"/>
                </a:solidFill>
                <a:effectLst/>
                <a:ea typeface="黑体" pitchFamily="2" charset="-122"/>
              </a:rPr>
              <a:t>Friction loss</a:t>
            </a:r>
          </a:p>
        </p:txBody>
      </p:sp>
      <p:sp>
        <p:nvSpPr>
          <p:cNvPr id="10" name="标题 2"/>
          <p:cNvSpPr>
            <a:spLocks noGrp="1"/>
          </p:cNvSpPr>
          <p:nvPr>
            <p:ph type="title"/>
          </p:nvPr>
        </p:nvSpPr>
        <p:spPr>
          <a:xfrm>
            <a:off x="107504" y="228600"/>
            <a:ext cx="7200800" cy="638944"/>
          </a:xfrm>
        </p:spPr>
        <p:txBody>
          <a:bodyPr/>
          <a:lstStyle/>
          <a:p>
            <a:r>
              <a:rPr lang="en-US" dirty="0"/>
              <a:t>Motivation and Objective</a:t>
            </a:r>
          </a:p>
        </p:txBody>
      </p:sp>
      <p:pic>
        <p:nvPicPr>
          <p:cNvPr id="11" name="Picture 80"/>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199" r="2708"/>
          <a:stretch/>
        </p:blipFill>
        <p:spPr bwMode="auto">
          <a:xfrm>
            <a:off x="6140002" y="1143000"/>
            <a:ext cx="2590800" cy="2427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324600" y="1295400"/>
            <a:ext cx="228600" cy="369332"/>
          </a:xfrm>
          <a:prstGeom prst="rect">
            <a:avLst/>
          </a:prstGeom>
          <a:noFill/>
        </p:spPr>
        <p:txBody>
          <a:bodyPr wrap="square" rtlCol="0">
            <a:spAutoFit/>
          </a:bodyPr>
          <a:lstStyle/>
          <a:p>
            <a:r>
              <a:rPr lang="en-US" dirty="0" smtClean="0"/>
              <a:t>*</a:t>
            </a:r>
            <a:endParaRPr lang="en-US" dirty="0"/>
          </a:p>
        </p:txBody>
      </p:sp>
      <p:sp>
        <p:nvSpPr>
          <p:cNvPr id="9" name="Text Box 3"/>
          <p:cNvSpPr txBox="1">
            <a:spLocks noChangeArrowheads="1"/>
          </p:cNvSpPr>
          <p:nvPr/>
        </p:nvSpPr>
        <p:spPr bwMode="auto">
          <a:xfrm>
            <a:off x="35496" y="6200001"/>
            <a:ext cx="1599349" cy="276999"/>
          </a:xfrm>
          <a:prstGeom prst="rect">
            <a:avLst/>
          </a:prstGeom>
          <a:noFill/>
          <a:ln w="25400">
            <a:noFill/>
            <a:miter lim="800000"/>
            <a:headEnd/>
            <a:tailEnd/>
          </a:ln>
          <a:effectLst/>
        </p:spPr>
        <p:txBody>
          <a:bodyPr wrap="none">
            <a:spAutoFit/>
          </a:bodyPr>
          <a:lstStyle/>
          <a:p>
            <a:r>
              <a:rPr lang="en-US" sz="1200" b="1" dirty="0">
                <a:ea typeface="SimSun" pitchFamily="2" charset="-122"/>
              </a:rPr>
              <a:t>* </a:t>
            </a:r>
            <a:r>
              <a:rPr lang="en-US" sz="1200" b="1" dirty="0" smtClean="0">
                <a:ea typeface="SimSun" pitchFamily="2" charset="-122"/>
              </a:rPr>
              <a:t>Picture </a:t>
            </a:r>
            <a:r>
              <a:rPr lang="en-US" sz="1200" b="1" dirty="0">
                <a:ea typeface="SimSun" pitchFamily="2" charset="-122"/>
              </a:rPr>
              <a:t>from </a:t>
            </a:r>
            <a:r>
              <a:rPr lang="en-US" sz="1200" b="1" dirty="0" smtClean="0">
                <a:ea typeface="SimSun" pitchFamily="2" charset="-122"/>
              </a:rPr>
              <a:t>SGMW.</a:t>
            </a:r>
            <a:endParaRPr lang="en-US" sz="1200" b="1" dirty="0">
              <a:ea typeface="SimSun" pitchFamily="2" charset="-122"/>
            </a:endParaRPr>
          </a:p>
        </p:txBody>
      </p:sp>
    </p:spTree>
    <p:custDataLst>
      <p:tags r:id="rId1"/>
    </p:custDataLst>
    <p:extLst>
      <p:ext uri="{BB962C8B-B14F-4D97-AF65-F5344CB8AC3E}">
        <p14:creationId xmlns:p14="http://schemas.microsoft.com/office/powerpoint/2010/main" val="958410016"/>
      </p:ext>
    </p:extLst>
  </p:cSld>
  <p:clrMapOvr>
    <a:masterClrMapping/>
  </p:clrMapOvr>
  <mc:AlternateContent xmlns:mc="http://schemas.openxmlformats.org/markup-compatibility/2006">
    <mc:Choice xmlns:p14="http://schemas.microsoft.com/office/powerpoint/2010/main" Requires="p14">
      <p:transition spd="slow" p14:dur="2000" advTm="58966"/>
    </mc:Choice>
    <mc:Fallback>
      <p:transition spd="slow" advTm="589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Comparison of </a:t>
            </a:r>
            <a:r>
              <a:rPr lang="en-US" altLang="zh-CN" dirty="0" smtClean="0"/>
              <a:t>Results</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40</a:t>
            </a:fld>
            <a:r>
              <a:rPr lang="en-US" altLang="zh-CN" dirty="0" smtClean="0"/>
              <a:t>/54</a:t>
            </a:r>
            <a:endParaRPr lang="en-US" altLang="zh-CN" dirty="0"/>
          </a:p>
        </p:txBody>
      </p:sp>
      <p:sp>
        <p:nvSpPr>
          <p:cNvPr id="6" name="Rectangle 1"/>
          <p:cNvSpPr>
            <a:spLocks noChangeArrowheads="1"/>
          </p:cNvSpPr>
          <p:nvPr/>
        </p:nvSpPr>
        <p:spPr bwMode="auto">
          <a:xfrm>
            <a:off x="0" y="1049268"/>
            <a:ext cx="6227763" cy="400110"/>
          </a:xfrm>
          <a:prstGeom prst="rect">
            <a:avLst/>
          </a:prstGeom>
          <a:noFill/>
          <a:ln w="9525">
            <a:noFill/>
            <a:miter lim="800000"/>
            <a:headEnd/>
            <a:tailEnd/>
          </a:ln>
        </p:spPr>
        <p:txBody>
          <a:bodyPr anchor="ctr">
            <a:spAutoFit/>
          </a:bodyPr>
          <a:lstStyle/>
          <a:p>
            <a:r>
              <a:rPr lang="en-US" altLang="zh-CN" sz="2000" b="1" dirty="0">
                <a:latin typeface="+mj-lt"/>
                <a:cs typeface="Times New Roman" pitchFamily="18" charset="0"/>
              </a:rPr>
              <a:t>Computational Efficiency of </a:t>
            </a:r>
            <a:r>
              <a:rPr lang="en-US" altLang="zh-CN" sz="2000" b="1" dirty="0" smtClean="0">
                <a:latin typeface="+mj-lt"/>
                <a:cs typeface="Times New Roman" pitchFamily="18" charset="0"/>
              </a:rPr>
              <a:t>S-MOO </a:t>
            </a:r>
            <a:r>
              <a:rPr lang="en-US" altLang="zh-CN" sz="2000" b="1" dirty="0">
                <a:latin typeface="+mj-lt"/>
                <a:cs typeface="Times New Roman" pitchFamily="18" charset="0"/>
              </a:rPr>
              <a:t>Examples </a:t>
            </a:r>
            <a:endParaRPr lang="en-US" altLang="zh-CN" sz="1200" dirty="0">
              <a:latin typeface="+mj-lt"/>
            </a:endParaRPr>
          </a:p>
        </p:txBody>
      </p:sp>
      <p:sp>
        <p:nvSpPr>
          <p:cNvPr id="7" name="Rectangle 2"/>
          <p:cNvSpPr>
            <a:spLocks noChangeArrowheads="1"/>
          </p:cNvSpPr>
          <p:nvPr/>
        </p:nvSpPr>
        <p:spPr bwMode="auto">
          <a:xfrm>
            <a:off x="0" y="3871089"/>
            <a:ext cx="6426200" cy="400110"/>
          </a:xfrm>
          <a:prstGeom prst="rect">
            <a:avLst/>
          </a:prstGeom>
          <a:noFill/>
          <a:ln w="9525">
            <a:noFill/>
            <a:miter lim="800000"/>
            <a:headEnd/>
            <a:tailEnd/>
          </a:ln>
        </p:spPr>
        <p:txBody>
          <a:bodyPr anchor="ctr">
            <a:spAutoFit/>
          </a:bodyPr>
          <a:lstStyle/>
          <a:p>
            <a:r>
              <a:rPr lang="en-US" altLang="zh-CN" sz="2000" b="1" dirty="0">
                <a:latin typeface="+mj-lt"/>
                <a:cs typeface="Times New Roman" pitchFamily="18" charset="0"/>
              </a:rPr>
              <a:t>Computational Efficiency of S-MDO Examples</a:t>
            </a:r>
          </a:p>
        </p:txBody>
      </p:sp>
      <p:sp>
        <p:nvSpPr>
          <p:cNvPr id="8" name="矩形 7"/>
          <p:cNvSpPr/>
          <p:nvPr/>
        </p:nvSpPr>
        <p:spPr>
          <a:xfrm>
            <a:off x="154414" y="5791200"/>
            <a:ext cx="4572000" cy="646331"/>
          </a:xfrm>
          <a:prstGeom prst="rect">
            <a:avLst/>
          </a:prstGeom>
        </p:spPr>
        <p:txBody>
          <a:bodyPr>
            <a:spAutoFit/>
          </a:bodyPr>
          <a:lstStyle/>
          <a:p>
            <a:r>
              <a:rPr lang="en-US" altLang="zh-CN" b="1" dirty="0">
                <a:latin typeface="Times New Roman" pitchFamily="18" charset="0"/>
                <a:cs typeface="Times New Roman" pitchFamily="18" charset="0"/>
              </a:rPr>
              <a:t>Nomenclature of </a:t>
            </a:r>
            <a:r>
              <a:rPr lang="en-US" altLang="zh-CN" b="1" dirty="0" smtClean="0">
                <a:latin typeface="Times New Roman" pitchFamily="18" charset="0"/>
                <a:cs typeface="Times New Roman" pitchFamily="18" charset="0"/>
              </a:rPr>
              <a:t>Tables</a:t>
            </a:r>
            <a:endParaRPr lang="zh-CN" altLang="zh-CN" b="1" dirty="0">
              <a:latin typeface="Times New Roman" pitchFamily="18" charset="0"/>
              <a:cs typeface="Times New Roman" pitchFamily="18" charset="0"/>
            </a:endParaRPr>
          </a:p>
          <a:p>
            <a:r>
              <a:rPr lang="en-US" altLang="zh-CN" dirty="0" smtClean="0"/>
              <a:t>*   </a:t>
            </a:r>
            <a:r>
              <a:rPr lang="en-US" altLang="zh-CN" dirty="0" smtClean="0">
                <a:latin typeface="Times New Roman" pitchFamily="18" charset="0"/>
                <a:cs typeface="Times New Roman" pitchFamily="18" charset="0"/>
              </a:rPr>
              <a:t>GA </a:t>
            </a:r>
            <a:r>
              <a:rPr lang="en-US" altLang="zh-CN" dirty="0">
                <a:latin typeface="Times New Roman" pitchFamily="18" charset="0"/>
                <a:cs typeface="Times New Roman" pitchFamily="18" charset="0"/>
              </a:rPr>
              <a:t>is used as the optimizer</a:t>
            </a:r>
            <a:endParaRPr lang="zh-CN" altLang="zh-CN" dirty="0">
              <a:latin typeface="Times New Roman" pitchFamily="18" charset="0"/>
              <a:cs typeface="Times New Roman" pitchFamily="18" charset="0"/>
            </a:endParaRPr>
          </a:p>
        </p:txBody>
      </p:sp>
      <p:pic>
        <p:nvPicPr>
          <p:cNvPr id="9" name="Picture 1"/>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249" r="1194"/>
          <a:stretch/>
        </p:blipFill>
        <p:spPr bwMode="auto">
          <a:xfrm>
            <a:off x="1751" y="4408933"/>
            <a:ext cx="9178714" cy="1491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843" r="3252"/>
          <a:stretch/>
        </p:blipFill>
        <p:spPr bwMode="auto">
          <a:xfrm>
            <a:off x="-77768" y="1529801"/>
            <a:ext cx="9221768" cy="2356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5562600" y="1828800"/>
            <a:ext cx="990600" cy="1676400"/>
          </a:xfrm>
          <a:prstGeom prst="roundRect">
            <a:avLst/>
          </a:prstGeom>
          <a:noFill/>
          <a:ln w="349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5461190" y="4648200"/>
            <a:ext cx="990600" cy="914400"/>
          </a:xfrm>
          <a:prstGeom prst="roundRect">
            <a:avLst/>
          </a:prstGeom>
          <a:noFill/>
          <a:ln w="349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7601974" y="1820877"/>
            <a:ext cx="1389625" cy="1676400"/>
          </a:xfrm>
          <a:prstGeom prst="roundRect">
            <a:avLst/>
          </a:prstGeom>
          <a:noFill/>
          <a:ln w="349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6613491" y="4648199"/>
            <a:ext cx="2378108" cy="914401"/>
          </a:xfrm>
          <a:prstGeom prst="roundRect">
            <a:avLst/>
          </a:prstGeom>
          <a:noFill/>
          <a:ln w="349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4726414" y="1820877"/>
            <a:ext cx="734776" cy="1676400"/>
          </a:xfrm>
          <a:prstGeom prst="roundRect">
            <a:avLst/>
          </a:prstGeom>
          <a:noFill/>
          <a:ln w="349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654610" y="1834732"/>
            <a:ext cx="794963" cy="1676400"/>
          </a:xfrm>
          <a:prstGeom prst="roundRect">
            <a:avLst/>
          </a:prstGeom>
          <a:noFill/>
          <a:ln w="349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21322554"/>
      </p:ext>
    </p:extLst>
  </p:cSld>
  <p:clrMapOvr>
    <a:masterClrMapping/>
  </p:clrMapOvr>
  <mc:AlternateContent xmlns:mc="http://schemas.openxmlformats.org/markup-compatibility/2006">
    <mc:Choice xmlns:p14="http://schemas.microsoft.com/office/powerpoint/2010/main" Requires="p14">
      <p:transition spd="slow" p14:dur="2000" advTm="46170"/>
    </mc:Choice>
    <mc:Fallback>
      <p:transition spd="slow" advTm="4617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5" grpId="0" animBg="1"/>
      <p:bldP spid="11" grpId="0" animBg="1"/>
      <p:bldP spid="12" grpId="0" animBg="1"/>
      <p:bldP spid="13" grpId="0" animBg="1"/>
      <p:bldP spid="14" grpId="0" animBg="1"/>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Research </a:t>
            </a:r>
            <a:r>
              <a:rPr lang="en-US" altLang="zh-CN" dirty="0" smtClean="0"/>
              <a:t>Thrust 4</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41</a:t>
            </a:fld>
            <a:r>
              <a:rPr lang="en-US" altLang="zh-CN" dirty="0" smtClean="0"/>
              <a:t>/54</a:t>
            </a:r>
            <a:endParaRPr lang="en-US" altLang="zh-CN" dirty="0"/>
          </a:p>
        </p:txBody>
      </p:sp>
      <p:sp>
        <p:nvSpPr>
          <p:cNvPr id="9" name="Text Box 40"/>
          <p:cNvSpPr txBox="1">
            <a:spLocks noChangeArrowheads="1"/>
          </p:cNvSpPr>
          <p:nvPr/>
        </p:nvSpPr>
        <p:spPr bwMode="auto">
          <a:xfrm>
            <a:off x="3112874" y="2649539"/>
            <a:ext cx="3174999" cy="904863"/>
          </a:xfrm>
          <a:prstGeom prst="rect">
            <a:avLst/>
          </a:prstGeom>
          <a:noFill/>
          <a:ln w="38100">
            <a:solidFill>
              <a:srgbClr val="E2E2E2"/>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defPPr>
              <a:defRPr lang="en-US"/>
            </a:defPPr>
            <a:lvl1pPr algn="ctr">
              <a:lnSpc>
                <a:spcPct val="110000"/>
              </a:lnSpc>
              <a:defRPr sz="1600" b="1">
                <a:solidFill>
                  <a:srgbClr val="BCBCBC"/>
                </a:solidFill>
              </a:defRPr>
            </a:lvl1pPr>
          </a:lstStyle>
          <a:p>
            <a:r>
              <a:rPr lang="en-US" altLang="zh-CN" sz="1800" dirty="0"/>
              <a:t>RESEARCH THRUST 2: </a:t>
            </a:r>
          </a:p>
          <a:p>
            <a:r>
              <a:rPr lang="en-US" altLang="zh-CN" sz="1800" dirty="0"/>
              <a:t>Advanced Single-looped </a:t>
            </a:r>
          </a:p>
          <a:p>
            <a:r>
              <a:rPr lang="en-US" altLang="zh-CN" sz="1800" dirty="0"/>
              <a:t>SQP-RO</a:t>
            </a:r>
          </a:p>
        </p:txBody>
      </p:sp>
      <p:sp>
        <p:nvSpPr>
          <p:cNvPr id="13" name="Text Box 41"/>
          <p:cNvSpPr txBox="1">
            <a:spLocks noChangeArrowheads="1"/>
          </p:cNvSpPr>
          <p:nvPr/>
        </p:nvSpPr>
        <p:spPr bwMode="auto">
          <a:xfrm>
            <a:off x="3112876" y="4060826"/>
            <a:ext cx="3175000" cy="904863"/>
          </a:xfrm>
          <a:prstGeom prst="rect">
            <a:avLst/>
          </a:prstGeom>
          <a:noFill/>
          <a:ln w="38100">
            <a:solidFill>
              <a:srgbClr val="E2E2E2"/>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defPPr>
              <a:defRPr lang="en-US"/>
            </a:defPPr>
            <a:lvl1pPr algn="ctr">
              <a:lnSpc>
                <a:spcPct val="110000"/>
              </a:lnSpc>
              <a:defRPr sz="1600" b="1">
                <a:solidFill>
                  <a:srgbClr val="BCBCBC"/>
                </a:solidFill>
              </a:defRPr>
            </a:lvl1pPr>
          </a:lstStyle>
          <a:p>
            <a:r>
              <a:rPr lang="en-US" altLang="zh-CN" sz="1800" dirty="0"/>
              <a:t>RESEARCH THRUST 3:         Sequential MOO and Sequential MDO</a:t>
            </a:r>
          </a:p>
        </p:txBody>
      </p:sp>
      <p:sp>
        <p:nvSpPr>
          <p:cNvPr id="21" name="Text Box 43"/>
          <p:cNvSpPr txBox="1">
            <a:spLocks noChangeArrowheads="1"/>
          </p:cNvSpPr>
          <p:nvPr/>
        </p:nvSpPr>
        <p:spPr bwMode="auto">
          <a:xfrm>
            <a:off x="3112876" y="1362920"/>
            <a:ext cx="3175001" cy="900113"/>
          </a:xfrm>
          <a:prstGeom prst="rect">
            <a:avLst/>
          </a:prstGeom>
          <a:noFill/>
          <a:ln w="38100">
            <a:solidFill>
              <a:srgbClr val="E2E2E2"/>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defPPr>
              <a:defRPr lang="en-US"/>
            </a:defPPr>
            <a:lvl1pPr algn="ctr">
              <a:lnSpc>
                <a:spcPct val="110000"/>
              </a:lnSpc>
              <a:defRPr sz="1600" b="1">
                <a:solidFill>
                  <a:srgbClr val="BCBCBC"/>
                </a:solidFill>
              </a:defRPr>
            </a:lvl1pPr>
          </a:lstStyle>
          <a:p>
            <a:r>
              <a:rPr lang="en-US" altLang="zh-CN" sz="1800" dirty="0"/>
              <a:t>RESEARCH THRUST 1:         Sequential Quadratic Programming for RO </a:t>
            </a:r>
          </a:p>
        </p:txBody>
      </p:sp>
      <p:cxnSp>
        <p:nvCxnSpPr>
          <p:cNvPr id="22" name="肘形连接符 21"/>
          <p:cNvCxnSpPr>
            <a:endCxn id="21" idx="1"/>
          </p:cNvCxnSpPr>
          <p:nvPr/>
        </p:nvCxnSpPr>
        <p:spPr bwMode="auto">
          <a:xfrm rot="5400000" flipH="1" flipV="1">
            <a:off x="2571291" y="1973015"/>
            <a:ext cx="701623" cy="381548"/>
          </a:xfrm>
          <a:prstGeom prst="bentConnector2">
            <a:avLst/>
          </a:prstGeom>
          <a:noFill/>
          <a:ln w="38100">
            <a:solidFill>
              <a:srgbClr val="E2E2E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肘形连接符 22"/>
          <p:cNvCxnSpPr>
            <a:endCxn id="9" idx="1"/>
          </p:cNvCxnSpPr>
          <p:nvPr/>
        </p:nvCxnSpPr>
        <p:spPr bwMode="auto">
          <a:xfrm rot="16200000" flipH="1">
            <a:off x="2627685" y="2616781"/>
            <a:ext cx="588833" cy="381546"/>
          </a:xfrm>
          <a:prstGeom prst="bentConnector2">
            <a:avLst/>
          </a:prstGeom>
          <a:noFill/>
          <a:ln w="38100">
            <a:solidFill>
              <a:srgbClr val="E2E2E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 name="Group 1"/>
          <p:cNvGrpSpPr/>
          <p:nvPr/>
        </p:nvGrpSpPr>
        <p:grpSpPr>
          <a:xfrm>
            <a:off x="507527" y="1219200"/>
            <a:ext cx="1752304" cy="2502995"/>
            <a:chOff x="507527" y="1383205"/>
            <a:chExt cx="1752304" cy="2502995"/>
          </a:xfrm>
        </p:grpSpPr>
        <p:pic>
          <p:nvPicPr>
            <p:cNvPr id="24"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527" y="2588182"/>
              <a:ext cx="1752304" cy="1298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517" r="4412" b="5712"/>
            <a:stretch/>
          </p:blipFill>
          <p:spPr bwMode="auto">
            <a:xfrm>
              <a:off x="533358" y="1383205"/>
              <a:ext cx="1700642" cy="1133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2123" y="3854182"/>
            <a:ext cx="2303112" cy="1313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7" name="直接连接符 26"/>
          <p:cNvCxnSpPr/>
          <p:nvPr/>
        </p:nvCxnSpPr>
        <p:spPr bwMode="auto">
          <a:xfrm flipH="1">
            <a:off x="2535235" y="2514600"/>
            <a:ext cx="196093" cy="0"/>
          </a:xfrm>
          <a:prstGeom prst="line">
            <a:avLst/>
          </a:prstGeom>
          <a:noFill/>
          <a:ln w="38100">
            <a:solidFill>
              <a:srgbClr val="E2E2E2"/>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33"/>
          <p:cNvCxnSpPr/>
          <p:nvPr/>
        </p:nvCxnSpPr>
        <p:spPr>
          <a:xfrm>
            <a:off x="2535235" y="4539982"/>
            <a:ext cx="577641" cy="0"/>
          </a:xfrm>
          <a:prstGeom prst="straightConnector1">
            <a:avLst/>
          </a:prstGeom>
          <a:noFill/>
          <a:ln w="38100">
            <a:solidFill>
              <a:srgbClr val="E2E2E2"/>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6" name="Picture 8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9825" y="5216060"/>
            <a:ext cx="2027708" cy="1186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7" name="Straight Arrow Connector 36"/>
          <p:cNvCxnSpPr/>
          <p:nvPr/>
        </p:nvCxnSpPr>
        <p:spPr>
          <a:xfrm>
            <a:off x="2535236" y="5726659"/>
            <a:ext cx="577641" cy="0"/>
          </a:xfrm>
          <a:prstGeom prst="straightConnector1">
            <a:avLst/>
          </a:prstGeom>
          <a:noFill/>
          <a:ln w="38100">
            <a:solidFill>
              <a:srgbClr val="3333FF"/>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6" name="Group 65"/>
          <p:cNvGrpSpPr/>
          <p:nvPr/>
        </p:nvGrpSpPr>
        <p:grpSpPr>
          <a:xfrm>
            <a:off x="6287877" y="1812976"/>
            <a:ext cx="1941723" cy="4283024"/>
            <a:chOff x="6287877" y="1812976"/>
            <a:chExt cx="1941723" cy="4283024"/>
          </a:xfrm>
        </p:grpSpPr>
        <p:cxnSp>
          <p:nvCxnSpPr>
            <p:cNvPr id="58" name="Straight Connector 57"/>
            <p:cNvCxnSpPr>
              <a:stCxn id="21" idx="3"/>
            </p:cNvCxnSpPr>
            <p:nvPr/>
          </p:nvCxnSpPr>
          <p:spPr>
            <a:xfrm flipV="1">
              <a:off x="6287877" y="1812976"/>
              <a:ext cx="1941723" cy="1"/>
            </a:xfrm>
            <a:prstGeom prst="line">
              <a:avLst/>
            </a:prstGeom>
            <a:noFill/>
            <a:ln w="38100">
              <a:solidFill>
                <a:srgbClr val="E2E2E2"/>
              </a:solidFill>
              <a:round/>
              <a:headEn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p:nvPr/>
          </p:nvCxnSpPr>
          <p:spPr>
            <a:xfrm>
              <a:off x="8229600" y="1812977"/>
              <a:ext cx="0" cy="4283023"/>
            </a:xfrm>
            <a:prstGeom prst="line">
              <a:avLst/>
            </a:prstGeom>
            <a:noFill/>
            <a:ln w="38100">
              <a:solidFill>
                <a:srgbClr val="E2E2E2"/>
              </a:solidFill>
              <a:round/>
              <a:headEn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Straight Arrow Connector 61"/>
            <p:cNvCxnSpPr/>
            <p:nvPr/>
          </p:nvCxnSpPr>
          <p:spPr>
            <a:xfrm flipH="1">
              <a:off x="6287878" y="6096000"/>
              <a:ext cx="1941722" cy="0"/>
            </a:xfrm>
            <a:prstGeom prst="straightConnector1">
              <a:avLst/>
            </a:prstGeom>
            <a:noFill/>
            <a:ln w="38100">
              <a:solidFill>
                <a:srgbClr val="E2E2E2"/>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7" name="Group 66"/>
          <p:cNvGrpSpPr/>
          <p:nvPr/>
        </p:nvGrpSpPr>
        <p:grpSpPr>
          <a:xfrm>
            <a:off x="6287870" y="3035593"/>
            <a:ext cx="1332131" cy="2752113"/>
            <a:chOff x="6287870" y="1812977"/>
            <a:chExt cx="1332131" cy="2752113"/>
          </a:xfrm>
        </p:grpSpPr>
        <p:cxnSp>
          <p:nvCxnSpPr>
            <p:cNvPr id="68" name="Straight Connector 67"/>
            <p:cNvCxnSpPr/>
            <p:nvPr/>
          </p:nvCxnSpPr>
          <p:spPr>
            <a:xfrm flipV="1">
              <a:off x="6287877" y="1812977"/>
              <a:ext cx="1332123" cy="1"/>
            </a:xfrm>
            <a:prstGeom prst="line">
              <a:avLst/>
            </a:prstGeom>
            <a:noFill/>
            <a:ln w="38100">
              <a:solidFill>
                <a:srgbClr val="E2E2E2"/>
              </a:solidFill>
              <a:round/>
              <a:headEn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Straight Connector 68"/>
            <p:cNvCxnSpPr/>
            <p:nvPr/>
          </p:nvCxnSpPr>
          <p:spPr>
            <a:xfrm flipH="1">
              <a:off x="7614925" y="1812978"/>
              <a:ext cx="5076" cy="2752112"/>
            </a:xfrm>
            <a:prstGeom prst="line">
              <a:avLst/>
            </a:prstGeom>
            <a:noFill/>
            <a:ln w="38100">
              <a:solidFill>
                <a:srgbClr val="E2E2E2"/>
              </a:solidFill>
              <a:round/>
              <a:headEn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Arrow Connector 69"/>
            <p:cNvCxnSpPr/>
            <p:nvPr/>
          </p:nvCxnSpPr>
          <p:spPr>
            <a:xfrm flipH="1">
              <a:off x="6287870" y="4565090"/>
              <a:ext cx="1327055" cy="0"/>
            </a:xfrm>
            <a:prstGeom prst="straightConnector1">
              <a:avLst/>
            </a:prstGeom>
            <a:noFill/>
            <a:ln w="38100">
              <a:solidFill>
                <a:srgbClr val="E2E2E2"/>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5" name="Group 74"/>
          <p:cNvGrpSpPr/>
          <p:nvPr/>
        </p:nvGrpSpPr>
        <p:grpSpPr>
          <a:xfrm>
            <a:off x="6287870" y="4510883"/>
            <a:ext cx="798730" cy="975517"/>
            <a:chOff x="6287871" y="1803541"/>
            <a:chExt cx="798730" cy="975517"/>
          </a:xfrm>
        </p:grpSpPr>
        <p:cxnSp>
          <p:nvCxnSpPr>
            <p:cNvPr id="76" name="Straight Connector 75"/>
            <p:cNvCxnSpPr/>
            <p:nvPr/>
          </p:nvCxnSpPr>
          <p:spPr>
            <a:xfrm>
              <a:off x="6287877" y="1812979"/>
              <a:ext cx="798724" cy="0"/>
            </a:xfrm>
            <a:prstGeom prst="line">
              <a:avLst/>
            </a:prstGeom>
            <a:noFill/>
            <a:ln w="38100">
              <a:solidFill>
                <a:srgbClr val="E2E2E2"/>
              </a:solidFill>
              <a:round/>
              <a:headEn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76"/>
            <p:cNvCxnSpPr/>
            <p:nvPr/>
          </p:nvCxnSpPr>
          <p:spPr>
            <a:xfrm>
              <a:off x="7086601" y="1803541"/>
              <a:ext cx="0" cy="975517"/>
            </a:xfrm>
            <a:prstGeom prst="line">
              <a:avLst/>
            </a:prstGeom>
            <a:noFill/>
            <a:ln w="38100">
              <a:solidFill>
                <a:srgbClr val="E2E2E2"/>
              </a:solidFill>
              <a:round/>
              <a:headEn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Arrow Connector 77"/>
            <p:cNvCxnSpPr/>
            <p:nvPr/>
          </p:nvCxnSpPr>
          <p:spPr>
            <a:xfrm flipH="1">
              <a:off x="6287871" y="2779058"/>
              <a:ext cx="798730" cy="0"/>
            </a:xfrm>
            <a:prstGeom prst="straightConnector1">
              <a:avLst/>
            </a:prstGeom>
            <a:noFill/>
            <a:ln w="38100">
              <a:solidFill>
                <a:srgbClr val="E2E2E2"/>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7" name="Text Box 20"/>
          <p:cNvSpPr txBox="1">
            <a:spLocks noChangeArrowheads="1"/>
          </p:cNvSpPr>
          <p:nvPr/>
        </p:nvSpPr>
        <p:spPr bwMode="auto">
          <a:xfrm>
            <a:off x="6424980" y="1364004"/>
            <a:ext cx="966420" cy="349583"/>
          </a:xfrm>
          <a:prstGeom prst="rect">
            <a:avLst/>
          </a:prstGeom>
          <a:noFill/>
          <a:ln w="25400">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defPPr>
              <a:defRPr lang="en-US"/>
            </a:defPPr>
            <a:lvl1pPr algn="ctr">
              <a:lnSpc>
                <a:spcPct val="110000"/>
              </a:lnSpc>
              <a:defRPr sz="1600" b="1">
                <a:solidFill>
                  <a:srgbClr val="BCBCBC"/>
                </a:solidFill>
              </a:defRPr>
            </a:lvl1pPr>
          </a:lstStyle>
          <a:p>
            <a:r>
              <a:rPr lang="en-US" altLang="zh-CN" sz="1800" dirty="0"/>
              <a:t>SQP-RO</a:t>
            </a:r>
          </a:p>
        </p:txBody>
      </p:sp>
      <p:sp>
        <p:nvSpPr>
          <p:cNvPr id="88" name="Text Box 20"/>
          <p:cNvSpPr txBox="1">
            <a:spLocks noChangeArrowheads="1"/>
          </p:cNvSpPr>
          <p:nvPr/>
        </p:nvSpPr>
        <p:spPr bwMode="auto">
          <a:xfrm>
            <a:off x="6488168" y="2602468"/>
            <a:ext cx="1208031" cy="349583"/>
          </a:xfrm>
          <a:prstGeom prst="rect">
            <a:avLst/>
          </a:prstGeom>
          <a:noFill/>
          <a:ln w="254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defPPr>
              <a:defRPr lang="en-US"/>
            </a:defPPr>
            <a:lvl1pPr algn="ctr">
              <a:lnSpc>
                <a:spcPct val="110000"/>
              </a:lnSpc>
              <a:defRPr sz="1600" b="1">
                <a:solidFill>
                  <a:srgbClr val="BCBCBC"/>
                </a:solidFill>
              </a:defRPr>
            </a:lvl1pPr>
          </a:lstStyle>
          <a:p>
            <a:r>
              <a:rPr lang="en-US" altLang="zh-CN" sz="1800" dirty="0"/>
              <a:t>A-SQP-RO</a:t>
            </a:r>
          </a:p>
        </p:txBody>
      </p:sp>
      <p:sp>
        <p:nvSpPr>
          <p:cNvPr id="89" name="Text Box 20"/>
          <p:cNvSpPr txBox="1">
            <a:spLocks noChangeArrowheads="1"/>
          </p:cNvSpPr>
          <p:nvPr/>
        </p:nvSpPr>
        <p:spPr bwMode="auto">
          <a:xfrm>
            <a:off x="6457969" y="4079751"/>
            <a:ext cx="933431" cy="349583"/>
          </a:xfrm>
          <a:prstGeom prst="rect">
            <a:avLst/>
          </a:prstGeom>
          <a:noFill/>
          <a:ln w="25400">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defPPr>
              <a:defRPr lang="en-US"/>
            </a:defPPr>
            <a:lvl1pPr algn="ctr">
              <a:lnSpc>
                <a:spcPct val="110000"/>
              </a:lnSpc>
              <a:defRPr sz="1600" b="1">
                <a:solidFill>
                  <a:srgbClr val="BCBCBC"/>
                </a:solidFill>
              </a:defRPr>
            </a:lvl1pPr>
          </a:lstStyle>
          <a:p>
            <a:r>
              <a:rPr lang="en-US" altLang="zh-CN" sz="1800" dirty="0"/>
              <a:t>S-MDO</a:t>
            </a:r>
          </a:p>
        </p:txBody>
      </p:sp>
      <p:sp>
        <p:nvSpPr>
          <p:cNvPr id="33" name="矩形 30"/>
          <p:cNvSpPr/>
          <p:nvPr/>
        </p:nvSpPr>
        <p:spPr bwMode="auto">
          <a:xfrm>
            <a:off x="191552" y="1213038"/>
            <a:ext cx="2343683" cy="2509157"/>
          </a:xfrm>
          <a:prstGeom prst="rect">
            <a:avLst/>
          </a:prstGeom>
          <a:solidFill>
            <a:srgbClr val="E2E2E2">
              <a:alpha val="60000"/>
            </a:srgbClr>
          </a:solidFill>
          <a:ln w="38100">
            <a:noFill/>
            <a:round/>
            <a:headEnd/>
            <a:tailEnd type="triangle" w="med" len="med"/>
          </a:ln>
          <a:effectLst/>
        </p:spPr>
        <p:txBody>
          <a:bodyPr anchor="ctr" anchorCtr="1"/>
          <a:lstStyle/>
          <a:p>
            <a:pPr algn="ctr">
              <a:lnSpc>
                <a:spcPct val="110000"/>
              </a:lnSpc>
            </a:pPr>
            <a:endParaRPr lang="zh-CN" altLang="en-US" sz="1600" b="1">
              <a:solidFill>
                <a:srgbClr val="BCBCBC"/>
              </a:solidFill>
            </a:endParaRPr>
          </a:p>
        </p:txBody>
      </p:sp>
      <p:sp>
        <p:nvSpPr>
          <p:cNvPr id="35" name="Text Box 41"/>
          <p:cNvSpPr txBox="1">
            <a:spLocks noChangeArrowheads="1"/>
          </p:cNvSpPr>
          <p:nvPr/>
        </p:nvSpPr>
        <p:spPr bwMode="auto">
          <a:xfrm>
            <a:off x="3112876" y="4060826"/>
            <a:ext cx="3175000" cy="900114"/>
          </a:xfrm>
          <a:prstGeom prst="rect">
            <a:avLst/>
          </a:prstGeom>
          <a:noFill/>
          <a:ln w="38100">
            <a:solidFill>
              <a:srgbClr val="E2E2E2"/>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defPPr>
              <a:defRPr lang="en-US"/>
            </a:defPPr>
            <a:lvl1pPr algn="ctr">
              <a:lnSpc>
                <a:spcPct val="110000"/>
              </a:lnSpc>
              <a:defRPr sz="1600" b="1">
                <a:solidFill>
                  <a:srgbClr val="BCBCBC"/>
                </a:solidFill>
              </a:defRPr>
            </a:lvl1pPr>
          </a:lstStyle>
          <a:p>
            <a:r>
              <a:rPr lang="en-US" altLang="zh-CN" sz="1800" dirty="0"/>
              <a:t>RESEARCH THRUST 3:         Sequential MOO and Sequential MDO</a:t>
            </a:r>
          </a:p>
        </p:txBody>
      </p:sp>
      <p:sp>
        <p:nvSpPr>
          <p:cNvPr id="39" name="Text Box 42"/>
          <p:cNvSpPr txBox="1">
            <a:spLocks noChangeArrowheads="1"/>
          </p:cNvSpPr>
          <p:nvPr/>
        </p:nvSpPr>
        <p:spPr bwMode="auto">
          <a:xfrm>
            <a:off x="3112874" y="5325743"/>
            <a:ext cx="3174996" cy="923926"/>
          </a:xfrm>
          <a:prstGeom prst="rect">
            <a:avLst/>
          </a:prstGeom>
          <a:solidFill>
            <a:srgbClr val="FFF5E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b="1" dirty="0">
                <a:ea typeface="宋体" charset="-122"/>
              </a:rPr>
              <a:t>RESEARCH THRUST 4: </a:t>
            </a:r>
            <a:r>
              <a:rPr lang="en-US" altLang="zh-CN" b="1" dirty="0"/>
              <a:t> </a:t>
            </a:r>
            <a:r>
              <a:rPr lang="en-US" altLang="zh-CN" b="1" dirty="0" smtClean="0">
                <a:solidFill>
                  <a:srgbClr val="3333FF"/>
                </a:solidFill>
              </a:rPr>
              <a:t>Multi-disciplinary Tolerance Design Formulation and Solution</a:t>
            </a:r>
            <a:r>
              <a:rPr lang="en-US" altLang="zh-CN" b="1" dirty="0" smtClean="0">
                <a:ea typeface="宋体" charset="-122"/>
              </a:rPr>
              <a:t> </a:t>
            </a:r>
            <a:endParaRPr lang="en-US" altLang="zh-CN" b="1" dirty="0">
              <a:ea typeface="宋体" charset="-122"/>
            </a:endParaRPr>
          </a:p>
        </p:txBody>
      </p:sp>
      <p:sp>
        <p:nvSpPr>
          <p:cNvPr id="40" name="矩形 30"/>
          <p:cNvSpPr/>
          <p:nvPr/>
        </p:nvSpPr>
        <p:spPr bwMode="auto">
          <a:xfrm>
            <a:off x="191551" y="3854182"/>
            <a:ext cx="2343684" cy="1321194"/>
          </a:xfrm>
          <a:prstGeom prst="rect">
            <a:avLst/>
          </a:prstGeom>
          <a:solidFill>
            <a:srgbClr val="E2E2E2">
              <a:alpha val="60000"/>
            </a:srgbClr>
          </a:solidFill>
          <a:ln w="38100">
            <a:noFill/>
            <a:round/>
            <a:headEnd/>
            <a:tailEnd type="triangle" w="med" len="med"/>
          </a:ln>
          <a:effectLst/>
        </p:spPr>
        <p:txBody>
          <a:bodyPr anchor="ctr" anchorCtr="1"/>
          <a:lstStyle/>
          <a:p>
            <a:pPr algn="ctr">
              <a:lnSpc>
                <a:spcPct val="110000"/>
              </a:lnSpc>
            </a:pPr>
            <a:endParaRPr lang="zh-CN" altLang="en-US" sz="1600" b="1">
              <a:solidFill>
                <a:srgbClr val="BCBCBC"/>
              </a:solidFill>
            </a:endParaRPr>
          </a:p>
        </p:txBody>
      </p:sp>
    </p:spTree>
    <p:extLst>
      <p:ext uri="{BB962C8B-B14F-4D97-AF65-F5344CB8AC3E}">
        <p14:creationId xmlns:p14="http://schemas.microsoft.com/office/powerpoint/2010/main" val="1572056331"/>
      </p:ext>
    </p:extLst>
  </p:cSld>
  <p:clrMapOvr>
    <a:masterClrMapping/>
  </p:clrMapOvr>
  <mc:AlternateContent xmlns:mc="http://schemas.openxmlformats.org/markup-compatibility/2006">
    <mc:Choice xmlns:p14="http://schemas.microsoft.com/office/powerpoint/2010/main" Requires="p14">
      <p:transition spd="slow" p14:dur="2000" advTm="11581"/>
    </mc:Choice>
    <mc:Fallback>
      <p:transition spd="slow" advTm="11581"/>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Autofit/>
          </a:bodyPr>
          <a:lstStyle/>
          <a:p>
            <a:r>
              <a:rPr lang="en-US" altLang="zh-CN" dirty="0" smtClean="0"/>
              <a:t>Research Thrust 4</a:t>
            </a:r>
            <a:r>
              <a:rPr lang="en-US" altLang="zh-CN" baseline="30000" dirty="0" smtClean="0"/>
              <a:t>*</a:t>
            </a:r>
            <a:r>
              <a:rPr lang="en-US" altLang="zh-CN" dirty="0" smtClean="0"/>
              <a:t>:</a:t>
            </a:r>
            <a:r>
              <a:rPr lang="en-US" altLang="zh-CN" dirty="0" smtClean="0"/>
              <a:t/>
            </a:r>
            <a:br>
              <a:rPr lang="en-US" altLang="zh-CN" dirty="0" smtClean="0"/>
            </a:br>
            <a:r>
              <a:rPr lang="en-US" altLang="zh-CN" dirty="0" smtClean="0"/>
              <a:t>Motivation </a:t>
            </a:r>
            <a:r>
              <a:rPr lang="en-US" altLang="zh-CN" dirty="0"/>
              <a:t>and </a:t>
            </a:r>
            <a:r>
              <a:rPr lang="en-US" altLang="zh-CN" dirty="0" smtClean="0"/>
              <a:t>Objective</a:t>
            </a:r>
            <a:endParaRPr lang="zh-CN" altLang="en-US" baseline="30000" dirty="0"/>
          </a:p>
        </p:txBody>
      </p:sp>
      <p:sp>
        <p:nvSpPr>
          <p:cNvPr id="4" name="灯片编号占位符 3"/>
          <p:cNvSpPr>
            <a:spLocks noGrp="1"/>
          </p:cNvSpPr>
          <p:nvPr>
            <p:ph type="sldNum" sz="quarter" idx="12"/>
          </p:nvPr>
        </p:nvSpPr>
        <p:spPr/>
        <p:txBody>
          <a:bodyPr/>
          <a:lstStyle/>
          <a:p>
            <a:fld id="{B6F15528-21DE-4FAA-801E-634DDDAF4B2B}" type="slidenum">
              <a:rPr lang="en-US" smtClean="0"/>
              <a:pPr/>
              <a:t>42</a:t>
            </a:fld>
            <a:r>
              <a:rPr lang="en-US" altLang="zh-CN" dirty="0" smtClean="0"/>
              <a:t>/54</a:t>
            </a:r>
            <a:endParaRPr lang="en-US" altLang="zh-CN" dirty="0"/>
          </a:p>
        </p:txBody>
      </p:sp>
      <p:sp>
        <p:nvSpPr>
          <p:cNvPr id="6" name="内容占位符 2"/>
          <p:cNvSpPr>
            <a:spLocks noGrp="1"/>
          </p:cNvSpPr>
          <p:nvPr>
            <p:ph idx="1"/>
          </p:nvPr>
        </p:nvSpPr>
        <p:spPr>
          <a:xfrm>
            <a:off x="179387" y="1143000"/>
            <a:ext cx="5383213" cy="3733800"/>
          </a:xfrm>
        </p:spPr>
        <p:txBody>
          <a:bodyPr>
            <a:normAutofit fontScale="85000" lnSpcReduction="20000"/>
          </a:bodyPr>
          <a:lstStyle/>
          <a:p>
            <a:r>
              <a:rPr lang="en-US" altLang="zh-CN" b="1" dirty="0" smtClean="0"/>
              <a:t>Motivation:</a:t>
            </a:r>
          </a:p>
          <a:p>
            <a:pPr lvl="1">
              <a:lnSpc>
                <a:spcPct val="120000"/>
              </a:lnSpc>
            </a:pPr>
            <a:r>
              <a:rPr lang="en-US" altLang="zh-CN" sz="2600" b="1" dirty="0" smtClean="0">
                <a:solidFill>
                  <a:schemeClr val="tx1"/>
                </a:solidFill>
              </a:rPr>
              <a:t>There are rare </a:t>
            </a:r>
            <a:r>
              <a:rPr lang="en-US" altLang="zh-CN" sz="2600" b="1" dirty="0">
                <a:solidFill>
                  <a:schemeClr val="tx1"/>
                </a:solidFill>
              </a:rPr>
              <a:t>studies on analysis models of how tolerance can affect </a:t>
            </a:r>
            <a:r>
              <a:rPr lang="en-US" altLang="zh-CN" sz="2600" b="1" dirty="0" smtClean="0">
                <a:solidFill>
                  <a:schemeClr val="tx1"/>
                </a:solidFill>
              </a:rPr>
              <a:t>performances</a:t>
            </a:r>
          </a:p>
          <a:p>
            <a:pPr lvl="1">
              <a:lnSpc>
                <a:spcPct val="120000"/>
              </a:lnSpc>
            </a:pPr>
            <a:r>
              <a:rPr lang="en-US" altLang="zh-CN" sz="2600" b="1" dirty="0">
                <a:solidFill>
                  <a:schemeClr val="tx1"/>
                </a:solidFill>
              </a:rPr>
              <a:t>There </a:t>
            </a:r>
            <a:r>
              <a:rPr lang="en-US" altLang="zh-CN" sz="2600" b="1" dirty="0" smtClean="0">
                <a:solidFill>
                  <a:schemeClr val="tx1"/>
                </a:solidFill>
              </a:rPr>
              <a:t>are few literature </a:t>
            </a:r>
            <a:r>
              <a:rPr lang="en-US" altLang="zh-CN" sz="2600" b="1" dirty="0">
                <a:solidFill>
                  <a:schemeClr val="tx1"/>
                </a:solidFill>
              </a:rPr>
              <a:t>talking about how to </a:t>
            </a:r>
            <a:r>
              <a:rPr lang="en-US" altLang="zh-CN" sz="2600" b="1" dirty="0" smtClean="0">
                <a:solidFill>
                  <a:schemeClr val="tx1"/>
                </a:solidFill>
              </a:rPr>
              <a:t>perform multi-disciplinary tolerance design optimization</a:t>
            </a:r>
          </a:p>
          <a:p>
            <a:pPr lvl="1">
              <a:lnSpc>
                <a:spcPct val="120000"/>
              </a:lnSpc>
            </a:pPr>
            <a:r>
              <a:rPr lang="en-US" altLang="zh-CN" sz="2600" b="1" dirty="0" smtClean="0">
                <a:solidFill>
                  <a:schemeClr val="tx1"/>
                </a:solidFill>
              </a:rPr>
              <a:t>Compression ratio and friction loss are two important disciplines for an engine</a:t>
            </a:r>
          </a:p>
        </p:txBody>
      </p:sp>
      <p:sp>
        <p:nvSpPr>
          <p:cNvPr id="7" name="矩形 6"/>
          <p:cNvSpPr/>
          <p:nvPr/>
        </p:nvSpPr>
        <p:spPr>
          <a:xfrm>
            <a:off x="228600" y="4876800"/>
            <a:ext cx="8610600" cy="1109831"/>
          </a:xfrm>
          <a:prstGeom prst="rect">
            <a:avLst/>
          </a:prstGeom>
          <a:noFill/>
          <a:ln w="25400">
            <a:solidFill>
              <a:schemeClr val="tx1"/>
            </a:solidFill>
            <a:miter lim="800000"/>
            <a:headEnd/>
            <a:tailEnd/>
          </a:ln>
        </p:spPr>
        <p:txBody>
          <a:bodyPr vert="horz" wrap="square" lIns="91440" tIns="45720" rIns="91440" bIns="45720" numCol="1" anchor="t" anchorCtr="0" compatLnSpc="1">
            <a:prstTxWarp prst="textNoShape">
              <a:avLst/>
            </a:prstTxWarp>
          </a:bodyPr>
          <a:lstStyle/>
          <a:p>
            <a:pPr algn="just" eaLnBrk="0" hangingPunct="0">
              <a:spcBef>
                <a:spcPct val="20000"/>
              </a:spcBef>
              <a:buSzPct val="120000"/>
            </a:pPr>
            <a:r>
              <a:rPr lang="en-US" altLang="zh-CN" sz="2200" b="1" dirty="0">
                <a:solidFill>
                  <a:srgbClr val="133984"/>
                </a:solidFill>
                <a:latin typeface="+mn-lt"/>
                <a:ea typeface="+mn-ea"/>
                <a:cs typeface="黑体" pitchFamily="49" charset="-122"/>
              </a:rPr>
              <a:t>Objective: </a:t>
            </a:r>
            <a:r>
              <a:rPr lang="en-US" altLang="zh-CN" sz="2200" b="1" dirty="0" smtClean="0">
                <a:latin typeface="+mn-lt"/>
                <a:ea typeface="+mn-ea"/>
                <a:cs typeface="黑体" pitchFamily="49" charset="-122"/>
              </a:rPr>
              <a:t>Establish</a:t>
            </a:r>
            <a:r>
              <a:rPr lang="en-US" altLang="zh-CN" sz="2200" b="1" dirty="0" smtClean="0">
                <a:solidFill>
                  <a:srgbClr val="FF0000"/>
                </a:solidFill>
                <a:latin typeface="+mn-lt"/>
                <a:ea typeface="+mn-ea"/>
                <a:cs typeface="黑体" pitchFamily="49" charset="-122"/>
              </a:rPr>
              <a:t> an analysis model </a:t>
            </a:r>
            <a:r>
              <a:rPr lang="en-US" altLang="zh-CN" sz="2200" b="1" dirty="0">
                <a:latin typeface="+mn-lt"/>
                <a:ea typeface="+mn-ea"/>
                <a:cs typeface="黑体" pitchFamily="49" charset="-122"/>
              </a:rPr>
              <a:t>between</a:t>
            </a:r>
            <a:r>
              <a:rPr lang="en-US" altLang="zh-CN" sz="2200" b="1" dirty="0">
                <a:solidFill>
                  <a:srgbClr val="FF0000"/>
                </a:solidFill>
                <a:latin typeface="+mn-lt"/>
                <a:ea typeface="+mn-ea"/>
                <a:cs typeface="黑体" pitchFamily="49" charset="-122"/>
              </a:rPr>
              <a:t> </a:t>
            </a:r>
            <a:r>
              <a:rPr lang="en-US" altLang="zh-CN" sz="2200" b="1" dirty="0" smtClean="0">
                <a:solidFill>
                  <a:srgbClr val="FF0000"/>
                </a:solidFill>
                <a:latin typeface="+mn-lt"/>
                <a:ea typeface="+mn-ea"/>
                <a:cs typeface="黑体" pitchFamily="49" charset="-122"/>
              </a:rPr>
              <a:t>tolerances </a:t>
            </a:r>
            <a:r>
              <a:rPr lang="en-US" altLang="zh-CN" sz="2200" b="1" dirty="0">
                <a:solidFill>
                  <a:srgbClr val="FF0000"/>
                </a:solidFill>
                <a:latin typeface="+mn-lt"/>
                <a:ea typeface="+mn-ea"/>
                <a:cs typeface="黑体" pitchFamily="49" charset="-122"/>
              </a:rPr>
              <a:t>and </a:t>
            </a:r>
            <a:r>
              <a:rPr lang="en-US" altLang="zh-CN" sz="2200" b="1" dirty="0" smtClean="0">
                <a:solidFill>
                  <a:srgbClr val="FF0000"/>
                </a:solidFill>
                <a:latin typeface="+mn-lt"/>
                <a:ea typeface="+mn-ea"/>
                <a:cs typeface="黑体" pitchFamily="49" charset="-122"/>
              </a:rPr>
              <a:t>performance, and </a:t>
            </a:r>
            <a:r>
              <a:rPr lang="en-US" altLang="zh-CN" sz="2200" b="1" dirty="0" smtClean="0">
                <a:latin typeface="+mn-lt"/>
                <a:ea typeface="+mn-ea"/>
                <a:cs typeface="黑体" pitchFamily="49" charset="-122"/>
              </a:rPr>
              <a:t>handle </a:t>
            </a:r>
            <a:r>
              <a:rPr lang="en-US" altLang="zh-CN" sz="2200" b="1" dirty="0">
                <a:latin typeface="+mn-lt"/>
                <a:ea typeface="+mn-ea"/>
                <a:cs typeface="黑体" pitchFamily="49" charset="-122"/>
              </a:rPr>
              <a:t>the </a:t>
            </a:r>
            <a:r>
              <a:rPr lang="en-US" altLang="zh-CN" sz="2200" b="1" dirty="0" smtClean="0">
                <a:latin typeface="+mn-lt"/>
                <a:ea typeface="+mn-ea"/>
                <a:cs typeface="黑体" pitchFamily="49" charset="-122"/>
              </a:rPr>
              <a:t>defined </a:t>
            </a:r>
            <a:r>
              <a:rPr lang="en-US" altLang="zh-CN" sz="2200" b="1" dirty="0" smtClean="0">
                <a:solidFill>
                  <a:srgbClr val="FF0000"/>
                </a:solidFill>
                <a:latin typeface="+mn-lt"/>
                <a:ea typeface="+mn-ea"/>
                <a:cs typeface="黑体" pitchFamily="49" charset="-122"/>
              </a:rPr>
              <a:t>multi-disciplinary tolerance design optimization problem </a:t>
            </a:r>
            <a:r>
              <a:rPr lang="en-US" altLang="zh-CN" sz="2200" b="1" dirty="0" smtClean="0">
                <a:latin typeface="+mn-lt"/>
                <a:ea typeface="+mn-ea"/>
                <a:cs typeface="黑体" pitchFamily="49" charset="-122"/>
              </a:rPr>
              <a:t>using</a:t>
            </a:r>
            <a:r>
              <a:rPr lang="en-US" altLang="zh-CN" sz="2200" b="1" dirty="0" smtClean="0">
                <a:solidFill>
                  <a:srgbClr val="FF0000"/>
                </a:solidFill>
                <a:latin typeface="+mn-lt"/>
                <a:ea typeface="+mn-ea"/>
                <a:cs typeface="黑体" pitchFamily="49" charset="-122"/>
              </a:rPr>
              <a:t> S-MDO </a:t>
            </a:r>
            <a:r>
              <a:rPr lang="en-US" altLang="zh-CN" sz="2200" b="1" dirty="0">
                <a:solidFill>
                  <a:srgbClr val="FF0000"/>
                </a:solidFill>
                <a:latin typeface="+mn-lt"/>
                <a:ea typeface="+mn-ea"/>
                <a:cs typeface="黑体" pitchFamily="49" charset="-122"/>
              </a:rPr>
              <a:t>approach</a:t>
            </a:r>
            <a:endParaRPr lang="zh-CN" altLang="en-US" sz="2200" b="1" dirty="0">
              <a:solidFill>
                <a:srgbClr val="FF0000"/>
              </a:solidFill>
              <a:latin typeface="+mn-lt"/>
              <a:ea typeface="+mn-ea"/>
              <a:cs typeface="黑体" pitchFamily="49" charset="-122"/>
            </a:endParaRPr>
          </a:p>
        </p:txBody>
      </p:sp>
      <p:sp>
        <p:nvSpPr>
          <p:cNvPr id="9" name="圆角矩形 7"/>
          <p:cNvSpPr/>
          <p:nvPr/>
        </p:nvSpPr>
        <p:spPr bwMode="auto">
          <a:xfrm>
            <a:off x="6051999" y="1066801"/>
            <a:ext cx="2545736" cy="3581399"/>
          </a:xfrm>
          <a:prstGeom prst="roundRect">
            <a:avLst>
              <a:gd name="adj" fmla="val 0"/>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1600" b="0" i="0" u="none" strike="noStrike" cap="none" normalizeH="0" baseline="0" dirty="0" smtClean="0">
              <a:ln>
                <a:noFill/>
              </a:ln>
              <a:solidFill>
                <a:schemeClr val="tx1"/>
              </a:solidFill>
              <a:effectLst/>
              <a:ea typeface="黑体" pitchFamily="2" charset="-122"/>
            </a:endParaRPr>
          </a:p>
          <a:p>
            <a:pPr marL="342900" marR="0" indent="-342900" defTabSz="914400" rtl="0" eaLnBrk="1" fontAlgn="base" latinLnBrk="0" hangingPunct="1">
              <a:lnSpc>
                <a:spcPct val="120000"/>
              </a:lnSpc>
              <a:spcBef>
                <a:spcPct val="0"/>
              </a:spcBef>
              <a:spcAft>
                <a:spcPct val="0"/>
              </a:spcAft>
              <a:buClrTx/>
              <a:buSzTx/>
              <a:buFont typeface="Arial" pitchFamily="34" charset="0"/>
              <a:buChar char="•"/>
              <a:tabLst/>
            </a:pPr>
            <a:r>
              <a:rPr lang="en-US" altLang="zh-CN" sz="2000" b="1" dirty="0" smtClean="0">
                <a:ea typeface="黑体" pitchFamily="2" charset="-122"/>
              </a:rPr>
              <a:t>Tolerances of components</a:t>
            </a:r>
          </a:p>
          <a:p>
            <a:pPr marL="342900" marR="0" indent="-342900" defTabSz="914400" rtl="0" eaLnBrk="1" fontAlgn="base" latinLnBrk="0" hangingPunct="1">
              <a:lnSpc>
                <a:spcPct val="120000"/>
              </a:lnSpc>
              <a:spcBef>
                <a:spcPct val="0"/>
              </a:spcBef>
              <a:spcAft>
                <a:spcPct val="0"/>
              </a:spcAft>
              <a:buClrTx/>
              <a:buSzTx/>
              <a:buFont typeface="Arial" pitchFamily="34" charset="0"/>
              <a:buChar char="•"/>
              <a:tabLst/>
            </a:pPr>
            <a:r>
              <a:rPr lang="en-US" altLang="zh-CN" sz="2000" b="1" dirty="0" smtClean="0">
                <a:ea typeface="黑体" pitchFamily="2" charset="-122"/>
              </a:rPr>
              <a:t>Compression ratio &amp; </a:t>
            </a:r>
            <a:r>
              <a:rPr kumimoji="0" lang="en-US" altLang="zh-CN" sz="2000" b="1" i="0" u="none" strike="noStrike" cap="none" normalizeH="0" baseline="0" dirty="0" smtClean="0">
                <a:ln>
                  <a:noFill/>
                </a:ln>
                <a:solidFill>
                  <a:schemeClr val="tx1"/>
                </a:solidFill>
                <a:effectLst/>
                <a:ea typeface="黑体" pitchFamily="2" charset="-122"/>
              </a:rPr>
              <a:t>Friction loss</a:t>
            </a:r>
          </a:p>
        </p:txBody>
      </p:sp>
      <p:sp>
        <p:nvSpPr>
          <p:cNvPr id="11" name="TextBox 10"/>
          <p:cNvSpPr txBox="1">
            <a:spLocks noChangeArrowheads="1"/>
          </p:cNvSpPr>
          <p:nvPr/>
        </p:nvSpPr>
        <p:spPr bwMode="auto">
          <a:xfrm>
            <a:off x="34924" y="6019800"/>
            <a:ext cx="8681563" cy="461665"/>
          </a:xfrm>
          <a:prstGeom prst="rect">
            <a:avLst/>
          </a:prstGeom>
          <a:noFill/>
          <a:ln w="9525">
            <a:noFill/>
            <a:miter lim="800000"/>
            <a:headEnd/>
            <a:tailEnd/>
          </a:ln>
        </p:spPr>
        <p:txBody>
          <a:bodyPr wrap="square">
            <a:spAutoFit/>
          </a:bodyPr>
          <a:lstStyle/>
          <a:p>
            <a:pPr algn="just"/>
            <a:r>
              <a:rPr lang="en-US" altLang="zh-CN" sz="1200" b="1" dirty="0"/>
              <a:t>*Zhou, J. H., Li, M., and </a:t>
            </a:r>
            <a:r>
              <a:rPr lang="en-US" altLang="zh-CN" sz="1200" b="1" dirty="0" err="1"/>
              <a:t>Xu</a:t>
            </a:r>
            <a:r>
              <a:rPr lang="en-US" altLang="zh-CN" sz="1200" b="1" dirty="0"/>
              <a:t>, M., 2015b, “Multi-disciplinary Tolerance Optimization for Internal Combustion Engines Using Gaussian Process and Sequential MDO Method”, Journal of </a:t>
            </a:r>
            <a:r>
              <a:rPr lang="en-US" altLang="zh-CN" sz="1200" b="1" dirty="0" err="1"/>
              <a:t>Zhejing</a:t>
            </a:r>
            <a:r>
              <a:rPr lang="en-US" altLang="zh-CN" sz="1200" b="1" dirty="0"/>
              <a:t> University, under review.</a:t>
            </a:r>
          </a:p>
        </p:txBody>
      </p:sp>
      <p:pic>
        <p:nvPicPr>
          <p:cNvPr id="12" name="Picture 8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2200" y="1143000"/>
            <a:ext cx="2285999"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57782489"/>
      </p:ext>
    </p:extLst>
  </p:cSld>
  <p:clrMapOvr>
    <a:masterClrMapping/>
  </p:clrMapOvr>
  <mc:AlternateContent xmlns:mc="http://schemas.openxmlformats.org/markup-compatibility/2006">
    <mc:Choice xmlns:p14="http://schemas.microsoft.com/office/powerpoint/2010/main" Requires="p14">
      <p:transition spd="slow" p14:dur="2000" advTm="48504"/>
    </mc:Choice>
    <mc:Fallback>
      <p:transition spd="slow" advTm="485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vert="horz" lIns="91440" tIns="45720" rIns="91440" bIns="45720" rtlCol="0" anchor="ctr">
            <a:noAutofit/>
          </a:bodyPr>
          <a:lstStyle/>
          <a:p>
            <a:r>
              <a:rPr lang="en-US" altLang="zh-CN" dirty="0"/>
              <a:t>Background: GP Modeling*</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43</a:t>
            </a:fld>
            <a:r>
              <a:rPr lang="en-US" altLang="zh-CN" dirty="0" smtClean="0"/>
              <a:t>/54</a:t>
            </a:r>
            <a:endParaRPr lang="en-US" altLang="zh-CN"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457590801"/>
              </p:ext>
            </p:extLst>
          </p:nvPr>
        </p:nvGraphicFramePr>
        <p:xfrm>
          <a:off x="5562600" y="3009012"/>
          <a:ext cx="2567609" cy="381000"/>
        </p:xfrm>
        <a:graphic>
          <a:graphicData uri="http://schemas.openxmlformats.org/presentationml/2006/ole">
            <mc:AlternateContent xmlns:mc="http://schemas.openxmlformats.org/markup-compatibility/2006">
              <mc:Choice xmlns:v="urn:schemas-microsoft-com:vml" Requires="v">
                <p:oleObj spid="_x0000_s38158" name="Equation" r:id="rId5" imgW="1511300" imgH="228600" progId="Equation.3">
                  <p:embed/>
                </p:oleObj>
              </mc:Choice>
              <mc:Fallback>
                <p:oleObj name="Equation" r:id="rId5" imgW="1511300" imgH="2286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3009012"/>
                        <a:ext cx="2567609" cy="381000"/>
                      </a:xfrm>
                      <a:prstGeom prst="rect">
                        <a:avLst/>
                      </a:prstGeom>
                      <a:noFill/>
                    </p:spPr>
                  </p:pic>
                </p:oleObj>
              </mc:Fallback>
            </mc:AlternateContent>
          </a:graphicData>
        </a:graphic>
      </p:graphicFrame>
      <p:sp>
        <p:nvSpPr>
          <p:cNvPr id="8" name="Content Placeholder 13"/>
          <p:cNvSpPr>
            <a:spLocks noGrp="1"/>
          </p:cNvSpPr>
          <p:nvPr>
            <p:ph idx="1"/>
          </p:nvPr>
        </p:nvSpPr>
        <p:spPr>
          <a:xfrm>
            <a:off x="152400" y="1108106"/>
            <a:ext cx="4104456" cy="504056"/>
          </a:xfrm>
        </p:spPr>
        <p:txBody>
          <a:bodyPr vert="horz" lIns="91440" tIns="45720" rIns="91440" bIns="45720" rtlCol="0">
            <a:noAutofit/>
          </a:bodyPr>
          <a:lstStyle/>
          <a:p>
            <a:r>
              <a:rPr lang="en-US" sz="2400" b="1" dirty="0" smtClean="0"/>
              <a:t>Gaussian process modeling</a:t>
            </a:r>
            <a:endParaRPr lang="en-US" sz="2400" b="1" dirty="0"/>
          </a:p>
        </p:txBody>
      </p:sp>
      <p:sp>
        <p:nvSpPr>
          <p:cNvPr id="9" name="Content Placeholder 13"/>
          <p:cNvSpPr txBox="1">
            <a:spLocks/>
          </p:cNvSpPr>
          <p:nvPr/>
        </p:nvSpPr>
        <p:spPr>
          <a:xfrm>
            <a:off x="4800600" y="1067569"/>
            <a:ext cx="4267200" cy="107242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60000"/>
              <a:buFont typeface="Wingdings" panose="05000000000000000000" pitchFamily="2" charset="2"/>
              <a:buChar char="n"/>
              <a:defRPr lang="en-US" altLang="zh-CN" sz="3200" kern="1200" dirty="0" smtClean="0">
                <a:solidFill>
                  <a:srgbClr val="003D7F"/>
                </a:solidFill>
                <a:latin typeface="+mn-lt"/>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lang="en-US" altLang="zh-CN" sz="2800" kern="1200" dirty="0" smtClean="0">
                <a:solidFill>
                  <a:srgbClr val="003D7F"/>
                </a:solidFill>
                <a:latin typeface="+mn-lt"/>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lang="en-US" altLang="zh-CN" sz="2400" kern="1200" dirty="0" smtClean="0">
                <a:solidFill>
                  <a:srgbClr val="003D7F"/>
                </a:solidFill>
                <a:latin typeface="+mn-lt"/>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lang="en-US" altLang="zh-CN" sz="2000" kern="1200" dirty="0" smtClean="0">
                <a:solidFill>
                  <a:srgbClr val="003D7F"/>
                </a:solidFill>
                <a:latin typeface="+mn-lt"/>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lang="zh-CN" altLang="en-US" sz="1600" kern="1200" dirty="0">
                <a:solidFill>
                  <a:srgbClr val="003D7F"/>
                </a:solidFill>
                <a:latin typeface="+mn-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b="1" dirty="0" smtClean="0"/>
              <a:t>Predict </a:t>
            </a:r>
            <a:r>
              <a:rPr lang="en-US" sz="2200" b="1" dirty="0" smtClean="0">
                <a:solidFill>
                  <a:srgbClr val="C00000"/>
                </a:solidFill>
              </a:rPr>
              <a:t>experimental results </a:t>
            </a:r>
            <a:r>
              <a:rPr lang="en-US" sz="2200" b="1" dirty="0" smtClean="0"/>
              <a:t>based on </a:t>
            </a:r>
            <a:r>
              <a:rPr lang="en-US" sz="2200" b="1" dirty="0" smtClean="0">
                <a:solidFill>
                  <a:srgbClr val="C00000"/>
                </a:solidFill>
              </a:rPr>
              <a:t>simulation model</a:t>
            </a:r>
            <a:r>
              <a:rPr lang="en-US" sz="2200" b="1" dirty="0" smtClean="0"/>
              <a:t> and </a:t>
            </a:r>
            <a:r>
              <a:rPr lang="en-US" sz="2200" b="1" dirty="0" smtClean="0">
                <a:solidFill>
                  <a:srgbClr val="C00000"/>
                </a:solidFill>
              </a:rPr>
              <a:t>discrepancy function </a:t>
            </a:r>
            <a:r>
              <a:rPr lang="en-US" sz="2200" b="1" dirty="0" smtClean="0"/>
              <a:t>using GP</a:t>
            </a:r>
            <a:endParaRPr lang="en-US" sz="2200" b="1" dirty="0">
              <a:solidFill>
                <a:srgbClr val="C00000"/>
              </a:solidFill>
            </a:endParaRPr>
          </a:p>
        </p:txBody>
      </p:sp>
      <p:sp>
        <p:nvSpPr>
          <p:cNvPr id="6" name="矩形 5"/>
          <p:cNvSpPr/>
          <p:nvPr/>
        </p:nvSpPr>
        <p:spPr>
          <a:xfrm>
            <a:off x="5486400" y="3009012"/>
            <a:ext cx="762000" cy="4572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511958" y="2358151"/>
            <a:ext cx="2688943" cy="559951"/>
          </a:xfrm>
          <a:prstGeom prst="rect">
            <a:avLst/>
          </a:prstGeom>
          <a:noFill/>
          <a:ln w="19050">
            <a:solidFill>
              <a:schemeClr val="accent1">
                <a:shade val="50000"/>
              </a:schemeClr>
            </a:solidFill>
            <a:prstDash val="sysDash"/>
          </a:ln>
        </p:spPr>
        <p:txBody>
          <a:bodyPr wrap="square" rtlCol="0">
            <a:noAutofit/>
          </a:bodyPr>
          <a:lstStyle/>
          <a:p>
            <a:endParaRPr lang="en-US" altLang="zh-CN" sz="1600" b="1" dirty="0" smtClean="0"/>
          </a:p>
        </p:txBody>
      </p:sp>
      <p:sp>
        <p:nvSpPr>
          <p:cNvPr id="12" name="矩形 11"/>
          <p:cNvSpPr/>
          <p:nvPr/>
        </p:nvSpPr>
        <p:spPr>
          <a:xfrm>
            <a:off x="6400800" y="3009012"/>
            <a:ext cx="685800" cy="457200"/>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5562600" y="3501152"/>
            <a:ext cx="2621056" cy="532788"/>
          </a:xfrm>
          <a:prstGeom prst="rect">
            <a:avLst/>
          </a:prstGeom>
          <a:noFill/>
          <a:ln w="19050" cmpd="sng">
            <a:solidFill>
              <a:schemeClr val="accent1">
                <a:shade val="50000"/>
              </a:schemeClr>
            </a:solidFill>
            <a:prstDash val="solid"/>
          </a:ln>
        </p:spPr>
        <p:txBody>
          <a:bodyPr wrap="square" rtlCol="0">
            <a:noAutofit/>
          </a:bodyPr>
          <a:lstStyle/>
          <a:p>
            <a:endParaRPr lang="en-US" altLang="zh-CN" sz="1600" b="1" dirty="0" smtClean="0"/>
          </a:p>
        </p:txBody>
      </p:sp>
      <p:sp>
        <p:nvSpPr>
          <p:cNvPr id="10" name="椭圆 9"/>
          <p:cNvSpPr/>
          <p:nvPr/>
        </p:nvSpPr>
        <p:spPr>
          <a:xfrm>
            <a:off x="7277985" y="2998897"/>
            <a:ext cx="893135" cy="4774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200901" y="2209800"/>
            <a:ext cx="1937783" cy="800985"/>
          </a:xfrm>
          <a:prstGeom prst="ellipse">
            <a:avLst/>
          </a:prstGeom>
          <a:noFill/>
          <a:ln w="19050" cmpd="sng">
            <a:solidFill>
              <a:schemeClr val="accent1">
                <a:shade val="50000"/>
              </a:schemeClr>
            </a:solidFill>
            <a:prstDash val="solid"/>
          </a:ln>
        </p:spPr>
        <p:txBody>
          <a:bodyPr wrap="square" rtlCol="0">
            <a:noAutofit/>
          </a:bodyPr>
          <a:lstStyle/>
          <a:p>
            <a:endParaRPr lang="zh-CN" altLang="en-US" dirty="0">
              <a:solidFill>
                <a:schemeClr val="tx1"/>
              </a:solidFill>
            </a:endParaRPr>
          </a:p>
        </p:txBody>
      </p:sp>
      <p:sp>
        <p:nvSpPr>
          <p:cNvPr id="14" name="TextBox 13"/>
          <p:cNvSpPr txBox="1"/>
          <p:nvPr/>
        </p:nvSpPr>
        <p:spPr>
          <a:xfrm>
            <a:off x="7180520" y="2333327"/>
            <a:ext cx="1963480" cy="584775"/>
          </a:xfrm>
          <a:prstGeom prst="rect">
            <a:avLst/>
          </a:prstGeom>
          <a:noFill/>
        </p:spPr>
        <p:txBody>
          <a:bodyPr wrap="square" rtlCol="0">
            <a:spAutoFit/>
          </a:bodyPr>
          <a:lstStyle/>
          <a:p>
            <a:r>
              <a:rPr lang="en-US" altLang="zh-CN" sz="1600" b="1" dirty="0"/>
              <a:t>Discrepancy function &amp; experimental </a:t>
            </a:r>
            <a:r>
              <a:rPr lang="en-US" altLang="zh-CN" sz="1600" b="1" dirty="0" smtClean="0"/>
              <a:t>error</a:t>
            </a:r>
            <a:endParaRPr lang="zh-CN" altLang="en-US" sz="1600" b="1" dirty="0"/>
          </a:p>
        </p:txBody>
      </p:sp>
      <p:sp>
        <p:nvSpPr>
          <p:cNvPr id="26" name="Line 3"/>
          <p:cNvSpPr>
            <a:spLocks noChangeShapeType="1"/>
          </p:cNvSpPr>
          <p:nvPr/>
        </p:nvSpPr>
        <p:spPr bwMode="auto">
          <a:xfrm flipV="1">
            <a:off x="683614" y="1699380"/>
            <a:ext cx="0" cy="18383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3"/>
          <p:cNvSpPr>
            <a:spLocks noChangeShapeType="1"/>
          </p:cNvSpPr>
          <p:nvPr/>
        </p:nvSpPr>
        <p:spPr bwMode="auto">
          <a:xfrm rot="5400000" flipV="1">
            <a:off x="2293339" y="1918456"/>
            <a:ext cx="0" cy="32194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Text Box 36" descr="Outlined diamond"/>
          <p:cNvSpPr txBox="1">
            <a:spLocks noChangeArrowheads="1"/>
          </p:cNvSpPr>
          <p:nvPr/>
        </p:nvSpPr>
        <p:spPr bwMode="auto">
          <a:xfrm>
            <a:off x="3620227" y="3510719"/>
            <a:ext cx="349775" cy="400110"/>
          </a:xfrm>
          <a:prstGeom prst="rect">
            <a:avLst/>
          </a:prstGeom>
          <a:noFill/>
          <a:ln>
            <a:noFill/>
          </a:ln>
          <a:effectLst/>
          <a:extLst>
            <a:ext uri="{909E8E84-426E-40DD-AFC4-6F175D3DCCD1}">
              <a14:hiddenFill xmlns:a14="http://schemas.microsoft.com/office/drawing/2010/main">
                <a:pattFill prst="openDmnd">
                  <a:fgClr>
                    <a:srgbClr val="3333FF"/>
                  </a:fgClr>
                  <a:bgClr>
                    <a:srgbClr val="FFFFFF"/>
                  </a:bgClr>
                </a:pattFill>
              </a14:hiddenFill>
            </a:ext>
            <a:ext uri="{91240B29-F687-4F45-9708-019B960494DF}">
              <a14:hiddenLine xmlns:a14="http://schemas.microsoft.com/office/drawing/2010/main" w="3175">
                <a:solidFill>
                  <a:srgbClr val="33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eaLnBrk="0" hangingPunct="0"/>
            <a:r>
              <a:rPr lang="en-US" altLang="zh-CN" sz="1600" b="0" i="1" dirty="0">
                <a:latin typeface="Times New Roman" pitchFamily="18" charset="0"/>
                <a:ea typeface="宋体" charset="-122"/>
                <a:cs typeface="Times New Roman" pitchFamily="18" charset="0"/>
              </a:rPr>
              <a:t> </a:t>
            </a:r>
            <a:r>
              <a:rPr lang="en-US" altLang="zh-CN" sz="2000" b="0" i="1" dirty="0" smtClean="0">
                <a:latin typeface="Times New Roman" pitchFamily="18" charset="0"/>
                <a:ea typeface="宋体" charset="-122"/>
                <a:cs typeface="Times New Roman" pitchFamily="18" charset="0"/>
              </a:rPr>
              <a:t>x</a:t>
            </a:r>
            <a:endParaRPr lang="en-US" altLang="zh-CN" sz="2000" b="0" baseline="-25000" dirty="0">
              <a:ea typeface="宋体" charset="-122"/>
              <a:cs typeface="Times New Roman" pitchFamily="18" charset="0"/>
            </a:endParaRPr>
          </a:p>
        </p:txBody>
      </p:sp>
      <p:sp>
        <p:nvSpPr>
          <p:cNvPr id="29" name="Text Box 37" descr="Outlined diamond"/>
          <p:cNvSpPr txBox="1">
            <a:spLocks noChangeArrowheads="1"/>
          </p:cNvSpPr>
          <p:nvPr/>
        </p:nvSpPr>
        <p:spPr bwMode="auto">
          <a:xfrm>
            <a:off x="294676" y="1699380"/>
            <a:ext cx="522288" cy="396875"/>
          </a:xfrm>
          <a:prstGeom prst="rect">
            <a:avLst/>
          </a:prstGeom>
          <a:noFill/>
          <a:ln>
            <a:noFill/>
          </a:ln>
          <a:effectLst/>
          <a:extLst>
            <a:ext uri="{909E8E84-426E-40DD-AFC4-6F175D3DCCD1}">
              <a14:hiddenFill xmlns:a14="http://schemas.microsoft.com/office/drawing/2010/main">
                <a:pattFill prst="openDmnd">
                  <a:fgClr>
                    <a:srgbClr val="3333FF"/>
                  </a:fgClr>
                  <a:bgClr>
                    <a:srgbClr val="FFFFFF"/>
                  </a:bgClr>
                </a:pattFill>
              </a14:hiddenFill>
            </a:ext>
            <a:ext uri="{91240B29-F687-4F45-9708-019B960494DF}">
              <a14:hiddenLine xmlns:a14="http://schemas.microsoft.com/office/drawing/2010/main" w="3175">
                <a:solidFill>
                  <a:srgbClr val="33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ctr" eaLnBrk="0" hangingPunct="0"/>
            <a:r>
              <a:rPr lang="en-US" altLang="zh-CN" sz="2000" b="0" i="1" dirty="0" smtClean="0">
                <a:latin typeface="Times New Roman" pitchFamily="18" charset="0"/>
                <a:ea typeface="宋体" charset="-122"/>
                <a:cs typeface="Times New Roman" pitchFamily="18" charset="0"/>
              </a:rPr>
              <a:t>y</a:t>
            </a:r>
            <a:endParaRPr lang="en-US" altLang="zh-CN" sz="2000" b="0" baseline="-25000" dirty="0">
              <a:ea typeface="宋体" charset="-122"/>
              <a:cs typeface="Times New Roman" pitchFamily="18" charset="0"/>
            </a:endParaRPr>
          </a:p>
        </p:txBody>
      </p:sp>
      <p:grpSp>
        <p:nvGrpSpPr>
          <p:cNvPr id="30" name="组合 29"/>
          <p:cNvGrpSpPr/>
          <p:nvPr/>
        </p:nvGrpSpPr>
        <p:grpSpPr>
          <a:xfrm>
            <a:off x="797914" y="2815132"/>
            <a:ext cx="381000" cy="338554"/>
            <a:chOff x="990600" y="1785063"/>
            <a:chExt cx="381000" cy="338554"/>
          </a:xfrm>
        </p:grpSpPr>
        <p:grpSp>
          <p:nvGrpSpPr>
            <p:cNvPr id="31" name="组合 30"/>
            <p:cNvGrpSpPr/>
            <p:nvPr/>
          </p:nvGrpSpPr>
          <p:grpSpPr>
            <a:xfrm>
              <a:off x="1109100" y="1828800"/>
              <a:ext cx="144000" cy="258638"/>
              <a:chOff x="3564000" y="4724400"/>
              <a:chExt cx="144000" cy="258638"/>
            </a:xfrm>
          </p:grpSpPr>
          <p:cxnSp>
            <p:nvCxnSpPr>
              <p:cNvPr id="33" name="直接连接符 31"/>
              <p:cNvCxnSpPr/>
              <p:nvPr/>
            </p:nvCxnSpPr>
            <p:spPr bwMode="auto">
              <a:xfrm>
                <a:off x="3636000" y="4724400"/>
                <a:ext cx="0" cy="251081"/>
              </a:xfrm>
              <a:prstGeom prst="line">
                <a:avLst/>
              </a:prstGeom>
              <a:solidFill>
                <a:srgbClr val="DDDDDD"/>
              </a:solidFill>
              <a:ln w="22225" cap="flat" cmpd="sng" algn="ctr">
                <a:solidFill>
                  <a:srgbClr val="C00000"/>
                </a:solidFill>
                <a:prstDash val="solid"/>
                <a:round/>
                <a:headEnd type="none" w="med" len="med"/>
                <a:tailEnd type="none" w="med" len="med"/>
              </a:ln>
              <a:effectLst/>
            </p:spPr>
          </p:cxnSp>
          <p:cxnSp>
            <p:nvCxnSpPr>
              <p:cNvPr id="34" name="直接连接符 32"/>
              <p:cNvCxnSpPr/>
              <p:nvPr/>
            </p:nvCxnSpPr>
            <p:spPr bwMode="auto">
              <a:xfrm>
                <a:off x="3564000" y="4724400"/>
                <a:ext cx="144000" cy="0"/>
              </a:xfrm>
              <a:prstGeom prst="line">
                <a:avLst/>
              </a:prstGeom>
              <a:solidFill>
                <a:srgbClr val="DDDDDD"/>
              </a:solidFill>
              <a:ln w="22225" cap="flat" cmpd="sng" algn="ctr">
                <a:solidFill>
                  <a:srgbClr val="C00000"/>
                </a:solidFill>
                <a:prstDash val="solid"/>
                <a:round/>
                <a:headEnd type="none" w="med" len="med"/>
                <a:tailEnd type="none" w="med" len="med"/>
              </a:ln>
              <a:effectLst/>
            </p:spPr>
          </p:cxnSp>
          <p:cxnSp>
            <p:nvCxnSpPr>
              <p:cNvPr id="35" name="直接连接符 33"/>
              <p:cNvCxnSpPr/>
              <p:nvPr/>
            </p:nvCxnSpPr>
            <p:spPr bwMode="auto">
              <a:xfrm>
                <a:off x="3564000" y="4983038"/>
                <a:ext cx="144000" cy="0"/>
              </a:xfrm>
              <a:prstGeom prst="line">
                <a:avLst/>
              </a:prstGeom>
              <a:solidFill>
                <a:srgbClr val="DDDDDD"/>
              </a:solidFill>
              <a:ln w="22225" cap="flat" cmpd="sng" algn="ctr">
                <a:solidFill>
                  <a:srgbClr val="C00000"/>
                </a:solidFill>
                <a:prstDash val="solid"/>
                <a:round/>
                <a:headEnd type="none" w="med" len="med"/>
                <a:tailEnd type="none" w="med" len="med"/>
              </a:ln>
              <a:effectLst/>
            </p:spPr>
          </p:cxnSp>
        </p:grpSp>
        <p:sp>
          <p:nvSpPr>
            <p:cNvPr id="32" name="TextBox 31"/>
            <p:cNvSpPr txBox="1"/>
            <p:nvPr/>
          </p:nvSpPr>
          <p:spPr>
            <a:xfrm>
              <a:off x="990600" y="1785063"/>
              <a:ext cx="381000" cy="338554"/>
            </a:xfrm>
            <a:prstGeom prst="rect">
              <a:avLst/>
            </a:prstGeom>
            <a:noFill/>
          </p:spPr>
          <p:txBody>
            <a:bodyPr wrap="square" rtlCol="0">
              <a:spAutoFit/>
            </a:bodyPr>
            <a:lstStyle/>
            <a:p>
              <a:r>
                <a:rPr lang="en-US" altLang="zh-CN" sz="1600" dirty="0" smtClean="0"/>
                <a:t>×</a:t>
              </a:r>
              <a:endParaRPr lang="zh-CN" altLang="en-US" sz="1600" dirty="0"/>
            </a:p>
          </p:txBody>
        </p:sp>
      </p:grpSp>
      <p:grpSp>
        <p:nvGrpSpPr>
          <p:cNvPr id="36" name="组合 35"/>
          <p:cNvGrpSpPr/>
          <p:nvPr/>
        </p:nvGrpSpPr>
        <p:grpSpPr>
          <a:xfrm>
            <a:off x="1181575" y="2301308"/>
            <a:ext cx="381000" cy="338554"/>
            <a:chOff x="990600" y="1785063"/>
            <a:chExt cx="381000" cy="338554"/>
          </a:xfrm>
        </p:grpSpPr>
        <p:grpSp>
          <p:nvGrpSpPr>
            <p:cNvPr id="37" name="组合 36"/>
            <p:cNvGrpSpPr/>
            <p:nvPr/>
          </p:nvGrpSpPr>
          <p:grpSpPr>
            <a:xfrm>
              <a:off x="1109100" y="1828800"/>
              <a:ext cx="144000" cy="258638"/>
              <a:chOff x="3564000" y="4724400"/>
              <a:chExt cx="144000" cy="258638"/>
            </a:xfrm>
          </p:grpSpPr>
          <p:cxnSp>
            <p:nvCxnSpPr>
              <p:cNvPr id="39" name="直接连接符 31"/>
              <p:cNvCxnSpPr/>
              <p:nvPr/>
            </p:nvCxnSpPr>
            <p:spPr bwMode="auto">
              <a:xfrm>
                <a:off x="3636000" y="4724400"/>
                <a:ext cx="0" cy="251081"/>
              </a:xfrm>
              <a:prstGeom prst="line">
                <a:avLst/>
              </a:prstGeom>
              <a:solidFill>
                <a:srgbClr val="DDDDDD"/>
              </a:solidFill>
              <a:ln w="22225" cap="flat" cmpd="sng" algn="ctr">
                <a:solidFill>
                  <a:srgbClr val="C00000"/>
                </a:solidFill>
                <a:prstDash val="solid"/>
                <a:round/>
                <a:headEnd type="none" w="med" len="med"/>
                <a:tailEnd type="none" w="med" len="med"/>
              </a:ln>
              <a:effectLst/>
            </p:spPr>
          </p:cxnSp>
          <p:cxnSp>
            <p:nvCxnSpPr>
              <p:cNvPr id="40" name="直接连接符 32"/>
              <p:cNvCxnSpPr/>
              <p:nvPr/>
            </p:nvCxnSpPr>
            <p:spPr bwMode="auto">
              <a:xfrm>
                <a:off x="3564000" y="4724400"/>
                <a:ext cx="144000" cy="0"/>
              </a:xfrm>
              <a:prstGeom prst="line">
                <a:avLst/>
              </a:prstGeom>
              <a:solidFill>
                <a:srgbClr val="DDDDDD"/>
              </a:solidFill>
              <a:ln w="22225" cap="flat" cmpd="sng" algn="ctr">
                <a:solidFill>
                  <a:srgbClr val="C00000"/>
                </a:solidFill>
                <a:prstDash val="solid"/>
                <a:round/>
                <a:headEnd type="none" w="med" len="med"/>
                <a:tailEnd type="none" w="med" len="med"/>
              </a:ln>
              <a:effectLst/>
            </p:spPr>
          </p:cxnSp>
          <p:cxnSp>
            <p:nvCxnSpPr>
              <p:cNvPr id="41" name="直接连接符 33"/>
              <p:cNvCxnSpPr/>
              <p:nvPr/>
            </p:nvCxnSpPr>
            <p:spPr bwMode="auto">
              <a:xfrm>
                <a:off x="3564000" y="4983038"/>
                <a:ext cx="144000" cy="0"/>
              </a:xfrm>
              <a:prstGeom prst="line">
                <a:avLst/>
              </a:prstGeom>
              <a:solidFill>
                <a:srgbClr val="DDDDDD"/>
              </a:solidFill>
              <a:ln w="22225" cap="flat" cmpd="sng" algn="ctr">
                <a:solidFill>
                  <a:srgbClr val="C00000"/>
                </a:solidFill>
                <a:prstDash val="solid"/>
                <a:round/>
                <a:headEnd type="none" w="med" len="med"/>
                <a:tailEnd type="none" w="med" len="med"/>
              </a:ln>
              <a:effectLst/>
            </p:spPr>
          </p:cxnSp>
        </p:grpSp>
        <p:sp>
          <p:nvSpPr>
            <p:cNvPr id="38" name="TextBox 37"/>
            <p:cNvSpPr txBox="1"/>
            <p:nvPr/>
          </p:nvSpPr>
          <p:spPr>
            <a:xfrm>
              <a:off x="990600" y="1785063"/>
              <a:ext cx="381000" cy="338554"/>
            </a:xfrm>
            <a:prstGeom prst="rect">
              <a:avLst/>
            </a:prstGeom>
            <a:noFill/>
          </p:spPr>
          <p:txBody>
            <a:bodyPr wrap="square" rtlCol="0">
              <a:spAutoFit/>
            </a:bodyPr>
            <a:lstStyle/>
            <a:p>
              <a:r>
                <a:rPr lang="en-US" altLang="zh-CN" sz="1600" dirty="0" smtClean="0"/>
                <a:t>×</a:t>
              </a:r>
              <a:endParaRPr lang="zh-CN" altLang="en-US" sz="1600" dirty="0"/>
            </a:p>
          </p:txBody>
        </p:sp>
      </p:grpSp>
      <p:grpSp>
        <p:nvGrpSpPr>
          <p:cNvPr id="42" name="组合 41"/>
          <p:cNvGrpSpPr/>
          <p:nvPr/>
        </p:nvGrpSpPr>
        <p:grpSpPr>
          <a:xfrm>
            <a:off x="1832412" y="2096255"/>
            <a:ext cx="381000" cy="338554"/>
            <a:chOff x="990600" y="1785063"/>
            <a:chExt cx="381000" cy="338554"/>
          </a:xfrm>
        </p:grpSpPr>
        <p:grpSp>
          <p:nvGrpSpPr>
            <p:cNvPr id="43" name="组合 42"/>
            <p:cNvGrpSpPr/>
            <p:nvPr/>
          </p:nvGrpSpPr>
          <p:grpSpPr>
            <a:xfrm>
              <a:off x="1109100" y="1828800"/>
              <a:ext cx="144000" cy="258638"/>
              <a:chOff x="3564000" y="4724400"/>
              <a:chExt cx="144000" cy="258638"/>
            </a:xfrm>
          </p:grpSpPr>
          <p:cxnSp>
            <p:nvCxnSpPr>
              <p:cNvPr id="45" name="直接连接符 31"/>
              <p:cNvCxnSpPr/>
              <p:nvPr/>
            </p:nvCxnSpPr>
            <p:spPr bwMode="auto">
              <a:xfrm>
                <a:off x="3636000" y="4724400"/>
                <a:ext cx="0" cy="251081"/>
              </a:xfrm>
              <a:prstGeom prst="line">
                <a:avLst/>
              </a:prstGeom>
              <a:solidFill>
                <a:srgbClr val="DDDDDD"/>
              </a:solidFill>
              <a:ln w="22225" cap="flat" cmpd="sng" algn="ctr">
                <a:solidFill>
                  <a:srgbClr val="C00000"/>
                </a:solidFill>
                <a:prstDash val="solid"/>
                <a:round/>
                <a:headEnd type="none" w="med" len="med"/>
                <a:tailEnd type="none" w="med" len="med"/>
              </a:ln>
              <a:effectLst/>
            </p:spPr>
          </p:cxnSp>
          <p:cxnSp>
            <p:nvCxnSpPr>
              <p:cNvPr id="46" name="直接连接符 32"/>
              <p:cNvCxnSpPr/>
              <p:nvPr/>
            </p:nvCxnSpPr>
            <p:spPr bwMode="auto">
              <a:xfrm>
                <a:off x="3564000" y="4724400"/>
                <a:ext cx="144000" cy="0"/>
              </a:xfrm>
              <a:prstGeom prst="line">
                <a:avLst/>
              </a:prstGeom>
              <a:solidFill>
                <a:srgbClr val="DDDDDD"/>
              </a:solidFill>
              <a:ln w="22225" cap="flat" cmpd="sng" algn="ctr">
                <a:solidFill>
                  <a:srgbClr val="C00000"/>
                </a:solidFill>
                <a:prstDash val="solid"/>
                <a:round/>
                <a:headEnd type="none" w="med" len="med"/>
                <a:tailEnd type="none" w="med" len="med"/>
              </a:ln>
              <a:effectLst/>
            </p:spPr>
          </p:cxnSp>
          <p:cxnSp>
            <p:nvCxnSpPr>
              <p:cNvPr id="47" name="直接连接符 33"/>
              <p:cNvCxnSpPr/>
              <p:nvPr/>
            </p:nvCxnSpPr>
            <p:spPr bwMode="auto">
              <a:xfrm>
                <a:off x="3564000" y="4983038"/>
                <a:ext cx="144000" cy="0"/>
              </a:xfrm>
              <a:prstGeom prst="line">
                <a:avLst/>
              </a:prstGeom>
              <a:solidFill>
                <a:srgbClr val="DDDDDD"/>
              </a:solidFill>
              <a:ln w="22225" cap="flat" cmpd="sng" algn="ctr">
                <a:solidFill>
                  <a:srgbClr val="C00000"/>
                </a:solidFill>
                <a:prstDash val="solid"/>
                <a:round/>
                <a:headEnd type="none" w="med" len="med"/>
                <a:tailEnd type="none" w="med" len="med"/>
              </a:ln>
              <a:effectLst/>
            </p:spPr>
          </p:cxnSp>
        </p:grpSp>
        <p:sp>
          <p:nvSpPr>
            <p:cNvPr id="44" name="TextBox 43"/>
            <p:cNvSpPr txBox="1"/>
            <p:nvPr/>
          </p:nvSpPr>
          <p:spPr>
            <a:xfrm>
              <a:off x="990600" y="1785063"/>
              <a:ext cx="381000" cy="338554"/>
            </a:xfrm>
            <a:prstGeom prst="rect">
              <a:avLst/>
            </a:prstGeom>
            <a:noFill/>
          </p:spPr>
          <p:txBody>
            <a:bodyPr wrap="square" rtlCol="0">
              <a:spAutoFit/>
            </a:bodyPr>
            <a:lstStyle/>
            <a:p>
              <a:r>
                <a:rPr lang="en-US" altLang="zh-CN" sz="1600" dirty="0" smtClean="0"/>
                <a:t>×</a:t>
              </a:r>
              <a:endParaRPr lang="zh-CN" altLang="en-US" sz="1600" dirty="0"/>
            </a:p>
          </p:txBody>
        </p:sp>
      </p:grpSp>
      <p:grpSp>
        <p:nvGrpSpPr>
          <p:cNvPr id="48" name="组合 47"/>
          <p:cNvGrpSpPr/>
          <p:nvPr/>
        </p:nvGrpSpPr>
        <p:grpSpPr>
          <a:xfrm>
            <a:off x="3312514" y="2858869"/>
            <a:ext cx="381000" cy="338554"/>
            <a:chOff x="990600" y="1785063"/>
            <a:chExt cx="381000" cy="338554"/>
          </a:xfrm>
        </p:grpSpPr>
        <p:grpSp>
          <p:nvGrpSpPr>
            <p:cNvPr id="49" name="组合 48"/>
            <p:cNvGrpSpPr/>
            <p:nvPr/>
          </p:nvGrpSpPr>
          <p:grpSpPr>
            <a:xfrm>
              <a:off x="1109100" y="1828800"/>
              <a:ext cx="144000" cy="258638"/>
              <a:chOff x="3564000" y="4724400"/>
              <a:chExt cx="144000" cy="258638"/>
            </a:xfrm>
          </p:grpSpPr>
          <p:cxnSp>
            <p:nvCxnSpPr>
              <p:cNvPr id="51" name="直接连接符 31"/>
              <p:cNvCxnSpPr/>
              <p:nvPr/>
            </p:nvCxnSpPr>
            <p:spPr bwMode="auto">
              <a:xfrm>
                <a:off x="3636000" y="4724400"/>
                <a:ext cx="0" cy="251081"/>
              </a:xfrm>
              <a:prstGeom prst="line">
                <a:avLst/>
              </a:prstGeom>
              <a:solidFill>
                <a:srgbClr val="DDDDDD"/>
              </a:solidFill>
              <a:ln w="22225" cap="flat" cmpd="sng" algn="ctr">
                <a:solidFill>
                  <a:srgbClr val="C00000"/>
                </a:solidFill>
                <a:prstDash val="solid"/>
                <a:round/>
                <a:headEnd type="none" w="med" len="med"/>
                <a:tailEnd type="none" w="med" len="med"/>
              </a:ln>
              <a:effectLst/>
            </p:spPr>
          </p:cxnSp>
          <p:cxnSp>
            <p:nvCxnSpPr>
              <p:cNvPr id="52" name="直接连接符 32"/>
              <p:cNvCxnSpPr/>
              <p:nvPr/>
            </p:nvCxnSpPr>
            <p:spPr bwMode="auto">
              <a:xfrm>
                <a:off x="3564000" y="4724400"/>
                <a:ext cx="144000" cy="0"/>
              </a:xfrm>
              <a:prstGeom prst="line">
                <a:avLst/>
              </a:prstGeom>
              <a:solidFill>
                <a:srgbClr val="DDDDDD"/>
              </a:solidFill>
              <a:ln w="22225" cap="flat" cmpd="sng" algn="ctr">
                <a:solidFill>
                  <a:srgbClr val="C00000"/>
                </a:solidFill>
                <a:prstDash val="solid"/>
                <a:round/>
                <a:headEnd type="none" w="med" len="med"/>
                <a:tailEnd type="none" w="med" len="med"/>
              </a:ln>
              <a:effectLst/>
            </p:spPr>
          </p:cxnSp>
          <p:cxnSp>
            <p:nvCxnSpPr>
              <p:cNvPr id="53" name="直接连接符 33"/>
              <p:cNvCxnSpPr/>
              <p:nvPr/>
            </p:nvCxnSpPr>
            <p:spPr bwMode="auto">
              <a:xfrm>
                <a:off x="3564000" y="4983038"/>
                <a:ext cx="144000" cy="0"/>
              </a:xfrm>
              <a:prstGeom prst="line">
                <a:avLst/>
              </a:prstGeom>
              <a:solidFill>
                <a:srgbClr val="DDDDDD"/>
              </a:solidFill>
              <a:ln w="22225" cap="flat" cmpd="sng" algn="ctr">
                <a:solidFill>
                  <a:srgbClr val="C00000"/>
                </a:solidFill>
                <a:prstDash val="solid"/>
                <a:round/>
                <a:headEnd type="none" w="med" len="med"/>
                <a:tailEnd type="none" w="med" len="med"/>
              </a:ln>
              <a:effectLst/>
            </p:spPr>
          </p:cxnSp>
        </p:grpSp>
        <p:sp>
          <p:nvSpPr>
            <p:cNvPr id="50" name="TextBox 49"/>
            <p:cNvSpPr txBox="1"/>
            <p:nvPr/>
          </p:nvSpPr>
          <p:spPr>
            <a:xfrm>
              <a:off x="990600" y="1785063"/>
              <a:ext cx="381000" cy="338554"/>
            </a:xfrm>
            <a:prstGeom prst="rect">
              <a:avLst/>
            </a:prstGeom>
            <a:noFill/>
          </p:spPr>
          <p:txBody>
            <a:bodyPr wrap="square" rtlCol="0">
              <a:spAutoFit/>
            </a:bodyPr>
            <a:lstStyle/>
            <a:p>
              <a:r>
                <a:rPr lang="en-US" altLang="zh-CN" sz="1600" dirty="0" smtClean="0"/>
                <a:t>×</a:t>
              </a:r>
              <a:endParaRPr lang="zh-CN" altLang="en-US" sz="1600" dirty="0"/>
            </a:p>
          </p:txBody>
        </p:sp>
      </p:grpSp>
      <p:sp>
        <p:nvSpPr>
          <p:cNvPr id="54" name="TextBox 53"/>
          <p:cNvSpPr txBox="1"/>
          <p:nvPr/>
        </p:nvSpPr>
        <p:spPr>
          <a:xfrm>
            <a:off x="727512" y="1739561"/>
            <a:ext cx="1790700" cy="369332"/>
          </a:xfrm>
          <a:prstGeom prst="rect">
            <a:avLst/>
          </a:prstGeom>
          <a:noFill/>
        </p:spPr>
        <p:txBody>
          <a:bodyPr wrap="square" rtlCol="0">
            <a:spAutoFit/>
          </a:bodyPr>
          <a:lstStyle/>
          <a:p>
            <a:r>
              <a:rPr lang="en-US" altLang="zh-CN" dirty="0" smtClean="0"/>
              <a:t>1.Training data </a:t>
            </a:r>
            <a:endParaRPr lang="zh-CN" altLang="en-US" dirty="0"/>
          </a:p>
        </p:txBody>
      </p:sp>
      <p:sp>
        <p:nvSpPr>
          <p:cNvPr id="55" name="TextBox 54"/>
          <p:cNvSpPr txBox="1"/>
          <p:nvPr/>
        </p:nvSpPr>
        <p:spPr>
          <a:xfrm>
            <a:off x="570607" y="3620869"/>
            <a:ext cx="2132307" cy="646331"/>
          </a:xfrm>
          <a:prstGeom prst="rect">
            <a:avLst/>
          </a:prstGeom>
          <a:noFill/>
        </p:spPr>
        <p:txBody>
          <a:bodyPr wrap="square" rtlCol="0">
            <a:spAutoFit/>
          </a:bodyPr>
          <a:lstStyle/>
          <a:p>
            <a:r>
              <a:rPr lang="en-US" altLang="zh-CN" dirty="0" smtClean="0"/>
              <a:t>2.Make a prediction at this point</a:t>
            </a:r>
            <a:endParaRPr lang="zh-CN" altLang="en-US" dirty="0"/>
          </a:p>
        </p:txBody>
      </p:sp>
      <p:sp>
        <p:nvSpPr>
          <p:cNvPr id="56" name="Freeform 14"/>
          <p:cNvSpPr>
            <a:spLocks/>
          </p:cNvSpPr>
          <p:nvPr/>
        </p:nvSpPr>
        <p:spPr bwMode="auto">
          <a:xfrm>
            <a:off x="2703693" y="2345045"/>
            <a:ext cx="550186" cy="658813"/>
          </a:xfrm>
          <a:custGeom>
            <a:avLst/>
            <a:gdLst>
              <a:gd name="T0" fmla="*/ 8 w 168"/>
              <a:gd name="T1" fmla="*/ 0 h 528"/>
              <a:gd name="T2" fmla="*/ 56 w 168"/>
              <a:gd name="T3" fmla="*/ 144 h 528"/>
              <a:gd name="T4" fmla="*/ 152 w 168"/>
              <a:gd name="T5" fmla="*/ 240 h 528"/>
              <a:gd name="T6" fmla="*/ 152 w 168"/>
              <a:gd name="T7" fmla="*/ 336 h 528"/>
              <a:gd name="T8" fmla="*/ 104 w 168"/>
              <a:gd name="T9" fmla="*/ 384 h 528"/>
              <a:gd name="T10" fmla="*/ 56 w 168"/>
              <a:gd name="T11" fmla="*/ 432 h 528"/>
              <a:gd name="T12" fmla="*/ 8 w 168"/>
              <a:gd name="T13" fmla="*/ 528 h 528"/>
            </a:gdLst>
            <a:ahLst/>
            <a:cxnLst>
              <a:cxn ang="0">
                <a:pos x="T0" y="T1"/>
              </a:cxn>
              <a:cxn ang="0">
                <a:pos x="T2" y="T3"/>
              </a:cxn>
              <a:cxn ang="0">
                <a:pos x="T4" y="T5"/>
              </a:cxn>
              <a:cxn ang="0">
                <a:pos x="T6" y="T7"/>
              </a:cxn>
              <a:cxn ang="0">
                <a:pos x="T8" y="T9"/>
              </a:cxn>
              <a:cxn ang="0">
                <a:pos x="T10" y="T11"/>
              </a:cxn>
              <a:cxn ang="0">
                <a:pos x="T12" y="T13"/>
              </a:cxn>
            </a:cxnLst>
            <a:rect l="0" t="0" r="r" b="b"/>
            <a:pathLst>
              <a:path w="168" h="528">
                <a:moveTo>
                  <a:pt x="8" y="0"/>
                </a:moveTo>
                <a:cubicBezTo>
                  <a:pt x="20" y="52"/>
                  <a:pt x="32" y="104"/>
                  <a:pt x="56" y="144"/>
                </a:cubicBezTo>
                <a:cubicBezTo>
                  <a:pt x="80" y="184"/>
                  <a:pt x="136" y="208"/>
                  <a:pt x="152" y="240"/>
                </a:cubicBezTo>
                <a:cubicBezTo>
                  <a:pt x="168" y="272"/>
                  <a:pt x="160" y="312"/>
                  <a:pt x="152" y="336"/>
                </a:cubicBezTo>
                <a:cubicBezTo>
                  <a:pt x="144" y="360"/>
                  <a:pt x="120" y="368"/>
                  <a:pt x="104" y="384"/>
                </a:cubicBezTo>
                <a:cubicBezTo>
                  <a:pt x="88" y="400"/>
                  <a:pt x="72" y="408"/>
                  <a:pt x="56" y="432"/>
                </a:cubicBezTo>
                <a:cubicBezTo>
                  <a:pt x="40" y="456"/>
                  <a:pt x="0" y="496"/>
                  <a:pt x="8" y="528"/>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cxnSp>
        <p:nvCxnSpPr>
          <p:cNvPr id="57" name="直接连接符 56"/>
          <p:cNvCxnSpPr/>
          <p:nvPr/>
        </p:nvCxnSpPr>
        <p:spPr>
          <a:xfrm flipV="1">
            <a:off x="2703692" y="2265532"/>
            <a:ext cx="1" cy="12451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2703692" y="2265532"/>
            <a:ext cx="989822" cy="0"/>
          </a:xfrm>
          <a:prstGeom prst="line">
            <a:avLst/>
          </a:prstGeom>
          <a:ln w="12700">
            <a:solidFill>
              <a:schemeClr val="tx1"/>
            </a:solidFill>
            <a:headEnd type="arrow" w="med" len="sm"/>
            <a:tailEnd type="non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flipV="1">
            <a:off x="2703692" y="2720021"/>
            <a:ext cx="49778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肘形连接符 59"/>
          <p:cNvCxnSpPr/>
          <p:nvPr/>
        </p:nvCxnSpPr>
        <p:spPr>
          <a:xfrm rot="5400000" flipH="1" flipV="1">
            <a:off x="2267586" y="3597832"/>
            <a:ext cx="496233" cy="375981"/>
          </a:xfrm>
          <a:prstGeom prst="bentConnector3">
            <a:avLst>
              <a:gd name="adj1" fmla="val 193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528908" y="1764268"/>
            <a:ext cx="2092212" cy="369332"/>
          </a:xfrm>
          <a:prstGeom prst="rect">
            <a:avLst/>
          </a:prstGeom>
          <a:noFill/>
        </p:spPr>
        <p:txBody>
          <a:bodyPr wrap="square" rtlCol="0">
            <a:spAutoFit/>
          </a:bodyPr>
          <a:lstStyle/>
          <a:p>
            <a:r>
              <a:rPr lang="en-US" altLang="zh-CN" dirty="0" smtClean="0"/>
              <a:t>3.Model prediction</a:t>
            </a:r>
            <a:endParaRPr lang="zh-CN" altLang="en-US" dirty="0"/>
          </a:p>
        </p:txBody>
      </p:sp>
      <p:sp>
        <p:nvSpPr>
          <p:cNvPr id="62" name="Rectangle 21"/>
          <p:cNvSpPr/>
          <p:nvPr/>
        </p:nvSpPr>
        <p:spPr>
          <a:xfrm>
            <a:off x="294676" y="4315361"/>
            <a:ext cx="4505924" cy="1323439"/>
          </a:xfrm>
          <a:prstGeom prst="rect">
            <a:avLst/>
          </a:prstGeom>
        </p:spPr>
        <p:txBody>
          <a:bodyPr wrap="square">
            <a:spAutoFit/>
          </a:bodyPr>
          <a:lstStyle/>
          <a:p>
            <a:pPr marL="285750" indent="-285750">
              <a:buFont typeface="Arial" pitchFamily="34" charset="0"/>
              <a:buChar char="•"/>
            </a:pPr>
            <a:r>
              <a:rPr lang="en-US" sz="2000" b="1" dirty="0" smtClean="0"/>
              <a:t>Able to model multi-input and multi-output problems</a:t>
            </a:r>
          </a:p>
          <a:p>
            <a:pPr marL="285750" indent="-285750">
              <a:buFont typeface="Arial" pitchFamily="34" charset="0"/>
              <a:buChar char="•"/>
            </a:pPr>
            <a:r>
              <a:rPr lang="en-US" sz="2000" b="1" dirty="0" smtClean="0"/>
              <a:t>Gives distribution of prediction (mean value and uncertainty around it) </a:t>
            </a:r>
            <a:endParaRPr lang="en-US" sz="2000" b="1" dirty="0"/>
          </a:p>
        </p:txBody>
      </p:sp>
      <p:sp>
        <p:nvSpPr>
          <p:cNvPr id="11" name="矩形 10"/>
          <p:cNvSpPr/>
          <p:nvPr/>
        </p:nvSpPr>
        <p:spPr>
          <a:xfrm>
            <a:off x="228600" y="5830669"/>
            <a:ext cx="4902547" cy="646331"/>
          </a:xfrm>
          <a:prstGeom prst="rect">
            <a:avLst/>
          </a:prstGeom>
        </p:spPr>
        <p:txBody>
          <a:bodyPr wrap="square">
            <a:spAutoFit/>
          </a:bodyPr>
          <a:lstStyle/>
          <a:p>
            <a:r>
              <a:rPr lang="en-US" altLang="zh-CN" sz="1200" b="1" dirty="0" smtClean="0"/>
              <a:t>*Conti</a:t>
            </a:r>
            <a:r>
              <a:rPr lang="en-US" altLang="zh-CN" sz="1200" b="1" dirty="0"/>
              <a:t>, S., and O'Hagan, A., 2010, “Bayesian Emulation of Complex Multi-Output and Dynamic Computer Models”, Journal of Statistical Planning and Inference, 140 (3), pp. 640-651.</a:t>
            </a:r>
            <a:endParaRPr lang="zh-CN" altLang="en-US" sz="1200" b="1" dirty="0"/>
          </a:p>
        </p:txBody>
      </p:sp>
      <p:sp>
        <p:nvSpPr>
          <p:cNvPr id="63" name="Line 3"/>
          <p:cNvSpPr>
            <a:spLocks noChangeShapeType="1"/>
          </p:cNvSpPr>
          <p:nvPr/>
        </p:nvSpPr>
        <p:spPr bwMode="auto">
          <a:xfrm flipV="1">
            <a:off x="5345206" y="4410075"/>
            <a:ext cx="0" cy="18383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23"/>
          <p:cNvSpPr>
            <a:spLocks noChangeShapeType="1"/>
          </p:cNvSpPr>
          <p:nvPr/>
        </p:nvSpPr>
        <p:spPr bwMode="auto">
          <a:xfrm rot="5400000" flipV="1">
            <a:off x="6954931" y="4629151"/>
            <a:ext cx="0" cy="32194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Text Box 36" descr="Outlined diamond"/>
          <p:cNvSpPr txBox="1">
            <a:spLocks noChangeArrowheads="1"/>
          </p:cNvSpPr>
          <p:nvPr/>
        </p:nvSpPr>
        <p:spPr bwMode="auto">
          <a:xfrm>
            <a:off x="8281819" y="6153090"/>
            <a:ext cx="349775" cy="400110"/>
          </a:xfrm>
          <a:prstGeom prst="rect">
            <a:avLst/>
          </a:prstGeom>
          <a:noFill/>
          <a:ln>
            <a:noFill/>
          </a:ln>
          <a:effectLst/>
          <a:extLst>
            <a:ext uri="{909E8E84-426E-40DD-AFC4-6F175D3DCCD1}">
              <a14:hiddenFill xmlns:a14="http://schemas.microsoft.com/office/drawing/2010/main">
                <a:pattFill prst="openDmnd">
                  <a:fgClr>
                    <a:srgbClr val="3333FF"/>
                  </a:fgClr>
                  <a:bgClr>
                    <a:srgbClr val="FFFFFF"/>
                  </a:bgClr>
                </a:pattFill>
              </a14:hiddenFill>
            </a:ext>
            <a:ext uri="{91240B29-F687-4F45-9708-019B960494DF}">
              <a14:hiddenLine xmlns:a14="http://schemas.microsoft.com/office/drawing/2010/main" w="3175">
                <a:solidFill>
                  <a:srgbClr val="33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eaLnBrk="0" hangingPunct="0"/>
            <a:r>
              <a:rPr lang="en-US" altLang="zh-CN" sz="1600" b="0" i="1" dirty="0">
                <a:latin typeface="Times New Roman" pitchFamily="18" charset="0"/>
                <a:ea typeface="宋体" charset="-122"/>
                <a:cs typeface="Times New Roman" pitchFamily="18" charset="0"/>
              </a:rPr>
              <a:t> </a:t>
            </a:r>
            <a:r>
              <a:rPr lang="en-US" altLang="zh-CN" sz="2000" b="0" i="1" dirty="0" smtClean="0">
                <a:latin typeface="Times New Roman" pitchFamily="18" charset="0"/>
                <a:ea typeface="宋体" charset="-122"/>
                <a:cs typeface="Times New Roman" pitchFamily="18" charset="0"/>
              </a:rPr>
              <a:t>x</a:t>
            </a:r>
            <a:endParaRPr lang="en-US" altLang="zh-CN" sz="2000" b="0" baseline="-25000" dirty="0">
              <a:ea typeface="宋体" charset="-122"/>
              <a:cs typeface="Times New Roman" pitchFamily="18" charset="0"/>
            </a:endParaRPr>
          </a:p>
        </p:txBody>
      </p:sp>
      <p:sp>
        <p:nvSpPr>
          <p:cNvPr id="66" name="Text Box 37" descr="Outlined diamond"/>
          <p:cNvSpPr txBox="1">
            <a:spLocks noChangeArrowheads="1"/>
          </p:cNvSpPr>
          <p:nvPr/>
        </p:nvSpPr>
        <p:spPr bwMode="auto">
          <a:xfrm>
            <a:off x="4956268" y="4410075"/>
            <a:ext cx="522288" cy="396875"/>
          </a:xfrm>
          <a:prstGeom prst="rect">
            <a:avLst/>
          </a:prstGeom>
          <a:noFill/>
          <a:ln>
            <a:noFill/>
          </a:ln>
          <a:effectLst/>
          <a:extLst>
            <a:ext uri="{909E8E84-426E-40DD-AFC4-6F175D3DCCD1}">
              <a14:hiddenFill xmlns:a14="http://schemas.microsoft.com/office/drawing/2010/main">
                <a:pattFill prst="openDmnd">
                  <a:fgClr>
                    <a:srgbClr val="3333FF"/>
                  </a:fgClr>
                  <a:bgClr>
                    <a:srgbClr val="FFFFFF"/>
                  </a:bgClr>
                </a:pattFill>
              </a14:hiddenFill>
            </a:ext>
            <a:ext uri="{91240B29-F687-4F45-9708-019B960494DF}">
              <a14:hiddenLine xmlns:a14="http://schemas.microsoft.com/office/drawing/2010/main" w="3175">
                <a:solidFill>
                  <a:srgbClr val="33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ctr" eaLnBrk="0" hangingPunct="0"/>
            <a:r>
              <a:rPr lang="en-US" altLang="zh-CN" sz="2000" b="0" i="1" dirty="0" smtClean="0">
                <a:latin typeface="Times New Roman" pitchFamily="18" charset="0"/>
                <a:ea typeface="宋体" charset="-122"/>
                <a:cs typeface="Times New Roman" pitchFamily="18" charset="0"/>
              </a:rPr>
              <a:t>y</a:t>
            </a:r>
            <a:endParaRPr lang="en-US" altLang="zh-CN" sz="2000" b="0" baseline="-25000" dirty="0">
              <a:ea typeface="宋体" charset="-122"/>
              <a:cs typeface="Times New Roman" pitchFamily="18" charset="0"/>
            </a:endParaRPr>
          </a:p>
        </p:txBody>
      </p:sp>
      <p:sp>
        <p:nvSpPr>
          <p:cNvPr id="67" name="椭圆 66"/>
          <p:cNvSpPr/>
          <p:nvPr/>
        </p:nvSpPr>
        <p:spPr>
          <a:xfrm>
            <a:off x="5715001" y="5347395"/>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5943601" y="5379195"/>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6172201" y="5423595"/>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6400801" y="5226795"/>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629401" y="5302995"/>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6842101" y="5118795"/>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7010401" y="5118795"/>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46901" y="4921995"/>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7315201" y="4845795"/>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7467601" y="4813995"/>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7680301" y="4617195"/>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7908901" y="4617195"/>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8121601" y="4312395"/>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5715001" y="5620395"/>
            <a:ext cx="108000" cy="108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5943601" y="5607795"/>
            <a:ext cx="108000" cy="108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6172201" y="5575995"/>
            <a:ext cx="108000" cy="108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6400801" y="5499795"/>
            <a:ext cx="108000" cy="108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6629401" y="5455395"/>
            <a:ext cx="108000" cy="108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6842101" y="5347395"/>
            <a:ext cx="108000" cy="108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7010401" y="5271195"/>
            <a:ext cx="108000" cy="108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7146901" y="5194995"/>
            <a:ext cx="108000" cy="108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7315201" y="5118795"/>
            <a:ext cx="108000" cy="108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7467601" y="5042595"/>
            <a:ext cx="108000" cy="108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7680301" y="4890195"/>
            <a:ext cx="108000" cy="108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7908901" y="4769595"/>
            <a:ext cx="108000" cy="108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8121601" y="4585395"/>
            <a:ext cx="108000" cy="108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3" name="直接箭头连接符 92"/>
          <p:cNvCxnSpPr>
            <a:stCxn id="94" idx="2"/>
            <a:endCxn id="67" idx="0"/>
          </p:cNvCxnSpPr>
          <p:nvPr/>
        </p:nvCxnSpPr>
        <p:spPr>
          <a:xfrm flipH="1">
            <a:off x="5769001" y="4605527"/>
            <a:ext cx="835483" cy="7418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5486401" y="4236195"/>
            <a:ext cx="2236166" cy="369332"/>
          </a:xfrm>
          <a:prstGeom prst="rect">
            <a:avLst/>
          </a:prstGeom>
          <a:noFill/>
        </p:spPr>
        <p:txBody>
          <a:bodyPr wrap="square" rtlCol="0">
            <a:spAutoFit/>
          </a:bodyPr>
          <a:lstStyle/>
          <a:p>
            <a:r>
              <a:rPr lang="en-US" altLang="zh-CN" dirty="0" smtClean="0"/>
              <a:t>Experimental output</a:t>
            </a:r>
            <a:endParaRPr lang="zh-CN" altLang="en-US" dirty="0"/>
          </a:p>
        </p:txBody>
      </p:sp>
      <p:cxnSp>
        <p:nvCxnSpPr>
          <p:cNvPr id="95" name="直接箭头连接符 94"/>
          <p:cNvCxnSpPr>
            <a:stCxn id="94" idx="2"/>
            <a:endCxn id="72" idx="0"/>
          </p:cNvCxnSpPr>
          <p:nvPr/>
        </p:nvCxnSpPr>
        <p:spPr>
          <a:xfrm>
            <a:off x="6604484" y="4605527"/>
            <a:ext cx="291617" cy="5132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94" idx="2"/>
            <a:endCxn id="77" idx="2"/>
          </p:cNvCxnSpPr>
          <p:nvPr/>
        </p:nvCxnSpPr>
        <p:spPr>
          <a:xfrm>
            <a:off x="6604484" y="4605527"/>
            <a:ext cx="1075817" cy="656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6167557" y="5838830"/>
            <a:ext cx="2747843" cy="369332"/>
          </a:xfrm>
          <a:prstGeom prst="rect">
            <a:avLst/>
          </a:prstGeom>
          <a:noFill/>
        </p:spPr>
        <p:txBody>
          <a:bodyPr wrap="square" rtlCol="0">
            <a:spAutoFit/>
          </a:bodyPr>
          <a:lstStyle/>
          <a:p>
            <a:r>
              <a:rPr lang="en-US" altLang="zh-CN" dirty="0" smtClean="0"/>
              <a:t>Simulation model output</a:t>
            </a:r>
            <a:endParaRPr lang="zh-CN" altLang="en-US" dirty="0"/>
          </a:p>
        </p:txBody>
      </p:sp>
      <p:cxnSp>
        <p:nvCxnSpPr>
          <p:cNvPr id="98" name="直接箭头连接符 97"/>
          <p:cNvCxnSpPr>
            <a:stCxn id="97" idx="0"/>
            <a:endCxn id="91" idx="5"/>
          </p:cNvCxnSpPr>
          <p:nvPr/>
        </p:nvCxnSpPr>
        <p:spPr>
          <a:xfrm flipV="1">
            <a:off x="7541479" y="4861779"/>
            <a:ext cx="459606" cy="9770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97" idx="0"/>
            <a:endCxn id="86" idx="5"/>
          </p:cNvCxnSpPr>
          <p:nvPr/>
        </p:nvCxnSpPr>
        <p:spPr>
          <a:xfrm flipH="1" flipV="1">
            <a:off x="7102585" y="5363379"/>
            <a:ext cx="438894" cy="4754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7" idx="0"/>
            <a:endCxn id="83" idx="4"/>
          </p:cNvCxnSpPr>
          <p:nvPr/>
        </p:nvCxnSpPr>
        <p:spPr>
          <a:xfrm flipH="1" flipV="1">
            <a:off x="6454801" y="5607795"/>
            <a:ext cx="1086678" cy="23103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494483" y="2550744"/>
            <a:ext cx="381000" cy="338554"/>
          </a:xfrm>
          <a:prstGeom prst="rect">
            <a:avLst/>
          </a:prstGeom>
          <a:noFill/>
        </p:spPr>
        <p:txBody>
          <a:bodyPr wrap="square" rtlCol="0">
            <a:spAutoFit/>
          </a:bodyPr>
          <a:lstStyle/>
          <a:p>
            <a:r>
              <a:rPr lang="en-US" altLang="zh-CN" sz="1600" b="1" dirty="0" smtClean="0"/>
              <a:t>×</a:t>
            </a:r>
            <a:endParaRPr lang="zh-CN" altLang="en-US" sz="1600" b="1" dirty="0"/>
          </a:p>
        </p:txBody>
      </p:sp>
      <p:sp>
        <p:nvSpPr>
          <p:cNvPr id="15" name="矩形 14"/>
          <p:cNvSpPr/>
          <p:nvPr/>
        </p:nvSpPr>
        <p:spPr>
          <a:xfrm>
            <a:off x="4496407" y="2362200"/>
            <a:ext cx="2706382" cy="584775"/>
          </a:xfrm>
          <a:prstGeom prst="rect">
            <a:avLst/>
          </a:prstGeom>
        </p:spPr>
        <p:txBody>
          <a:bodyPr wrap="none">
            <a:spAutoFit/>
          </a:bodyPr>
          <a:lstStyle/>
          <a:p>
            <a:r>
              <a:rPr lang="en-US" altLang="zh-CN" sz="1600" b="1" dirty="0"/>
              <a:t>Experimental output:</a:t>
            </a:r>
          </a:p>
          <a:p>
            <a:r>
              <a:rPr lang="en-US" altLang="zh-CN" sz="1600" b="1" dirty="0" smtClean="0">
                <a:solidFill>
                  <a:srgbClr val="C00000"/>
                </a:solidFill>
              </a:rPr>
              <a:t>Same </a:t>
            </a:r>
            <a:r>
              <a:rPr lang="en-US" altLang="zh-CN" sz="1600" b="1" dirty="0">
                <a:solidFill>
                  <a:srgbClr val="C00000"/>
                </a:solidFill>
              </a:rPr>
              <a:t>input, different outputs</a:t>
            </a:r>
            <a:endParaRPr lang="zh-CN" altLang="en-US" sz="1600" b="1" dirty="0">
              <a:solidFill>
                <a:srgbClr val="C00000"/>
              </a:solidFill>
            </a:endParaRPr>
          </a:p>
        </p:txBody>
      </p:sp>
      <p:sp>
        <p:nvSpPr>
          <p:cNvPr id="17" name="矩形 16"/>
          <p:cNvSpPr/>
          <p:nvPr/>
        </p:nvSpPr>
        <p:spPr>
          <a:xfrm>
            <a:off x="5607664" y="3453825"/>
            <a:ext cx="2332690" cy="584775"/>
          </a:xfrm>
          <a:prstGeom prst="rect">
            <a:avLst/>
          </a:prstGeom>
        </p:spPr>
        <p:txBody>
          <a:bodyPr wrap="none">
            <a:spAutoFit/>
          </a:bodyPr>
          <a:lstStyle/>
          <a:p>
            <a:r>
              <a:rPr lang="en-US" altLang="zh-CN" sz="1600" b="1" dirty="0"/>
              <a:t>Model output:</a:t>
            </a:r>
          </a:p>
          <a:p>
            <a:r>
              <a:rPr lang="en-US" altLang="zh-CN" sz="1600" b="1" dirty="0" smtClean="0">
                <a:solidFill>
                  <a:srgbClr val="C00000"/>
                </a:solidFill>
              </a:rPr>
              <a:t>Same </a:t>
            </a:r>
            <a:r>
              <a:rPr lang="en-US" altLang="zh-CN" sz="1600" b="1" dirty="0">
                <a:solidFill>
                  <a:srgbClr val="C00000"/>
                </a:solidFill>
              </a:rPr>
              <a:t>input, same output</a:t>
            </a:r>
            <a:endParaRPr lang="zh-CN" altLang="en-US" sz="1600" b="1" dirty="0">
              <a:solidFill>
                <a:srgbClr val="C00000"/>
              </a:solidFill>
            </a:endParaRPr>
          </a:p>
        </p:txBody>
      </p:sp>
    </p:spTree>
    <p:custDataLst>
      <p:tags r:id="rId2"/>
    </p:custDataLst>
    <p:extLst>
      <p:ext uri="{BB962C8B-B14F-4D97-AF65-F5344CB8AC3E}">
        <p14:creationId xmlns:p14="http://schemas.microsoft.com/office/powerpoint/2010/main" val="4107010049"/>
      </p:ext>
    </p:extLst>
  </p:cSld>
  <p:clrMapOvr>
    <a:masterClrMapping/>
  </p:clrMapOvr>
  <mc:AlternateContent xmlns:mc="http://schemas.openxmlformats.org/markup-compatibility/2006">
    <mc:Choice xmlns:p14="http://schemas.microsoft.com/office/powerpoint/2010/main" Requires="p14">
      <p:transition spd="slow" p14:dur="2000" advTm="148209"/>
    </mc:Choice>
    <mc:Fallback>
      <p:transition spd="slow" advTm="1482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5"/>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6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61"/>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7"/>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6"/>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62">
                                            <p:txEl>
                                              <p:pRg st="1" end="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7"/>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5">
                                            <p:txEl>
                                              <p:pRg st="0" end="0"/>
                                            </p:txEl>
                                          </p:spTgt>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66"/>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63"/>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64"/>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65"/>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94"/>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93"/>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95"/>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96"/>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79"/>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78"/>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77"/>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76"/>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7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74"/>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73"/>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72"/>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71"/>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70"/>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69"/>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68"/>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67"/>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12"/>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nodeType="clickEffect">
                                  <p:stCondLst>
                                    <p:cond delay="0"/>
                                  </p:stCondLst>
                                  <p:childTnLst>
                                    <p:set>
                                      <p:cBhvr>
                                        <p:cTn id="123" dur="1" fill="hold">
                                          <p:stCondLst>
                                            <p:cond delay="0"/>
                                          </p:stCondLst>
                                        </p:cTn>
                                        <p:tgtEl>
                                          <p:spTgt spid="17">
                                            <p:txEl>
                                              <p:pRg st="0" end="0"/>
                                            </p:txEl>
                                          </p:spTgt>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13"/>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97"/>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98"/>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80"/>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81"/>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82"/>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83"/>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100"/>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84"/>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85"/>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86"/>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99"/>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87"/>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88"/>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89"/>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90"/>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91"/>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92"/>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nodeType="clickEffect">
                                  <p:stCondLst>
                                    <p:cond delay="0"/>
                                  </p:stCondLst>
                                  <p:childTnLst>
                                    <p:set>
                                      <p:cBhvr>
                                        <p:cTn id="163"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10"/>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16"/>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animBg="1"/>
      <p:bldP spid="7" grpId="0" animBg="1"/>
      <p:bldP spid="12" grpId="0" animBg="1"/>
      <p:bldP spid="13" grpId="0" animBg="1"/>
      <p:bldP spid="10" grpId="0" animBg="1"/>
      <p:bldP spid="16" grpId="0" animBg="1"/>
      <p:bldP spid="14" grpId="0"/>
      <p:bldP spid="26" grpId="0" animBg="1"/>
      <p:bldP spid="27" grpId="0" animBg="1"/>
      <p:bldP spid="28" grpId="0"/>
      <p:bldP spid="29" grpId="0"/>
      <p:bldP spid="54" grpId="0"/>
      <p:bldP spid="55" grpId="0"/>
      <p:bldP spid="56" grpId="0" animBg="1"/>
      <p:bldP spid="61" grpId="0"/>
      <p:bldP spid="63" grpId="0" animBg="1"/>
      <p:bldP spid="64" grpId="0" animBg="1"/>
      <p:bldP spid="65" grpId="0"/>
      <p:bldP spid="66" grpId="0"/>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4" grpId="0"/>
      <p:bldP spid="97" grpId="0"/>
      <p:bldP spid="10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07504" y="152400"/>
            <a:ext cx="7200800" cy="638944"/>
          </a:xfrm>
        </p:spPr>
        <p:txBody>
          <a:bodyPr>
            <a:noAutofit/>
          </a:bodyPr>
          <a:lstStyle/>
          <a:p>
            <a:r>
              <a:rPr lang="en-US" altLang="zh-CN" dirty="0"/>
              <a:t>GP Modeling </a:t>
            </a:r>
            <a:r>
              <a:rPr lang="en-US" altLang="zh-CN" dirty="0" smtClean="0"/>
              <a:t>1: </a:t>
            </a:r>
            <a:br>
              <a:rPr lang="en-US" altLang="zh-CN" dirty="0" smtClean="0"/>
            </a:br>
            <a:r>
              <a:rPr lang="en-US" altLang="zh-CN" dirty="0" smtClean="0"/>
              <a:t>Performances </a:t>
            </a:r>
            <a:r>
              <a:rPr lang="en-US" altLang="zh-CN" dirty="0"/>
              <a:t>vs. Compression </a:t>
            </a:r>
            <a:r>
              <a:rPr lang="en-US" altLang="zh-CN" dirty="0" smtClean="0"/>
              <a:t>Ratio</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44</a:t>
            </a:fld>
            <a:r>
              <a:rPr lang="en-US" altLang="zh-CN" dirty="0" smtClean="0"/>
              <a:t>/54</a:t>
            </a:r>
            <a:endParaRPr lang="en-US" altLang="zh-CN" dirty="0"/>
          </a:p>
        </p:txBody>
      </p:sp>
      <p:sp>
        <p:nvSpPr>
          <p:cNvPr id="6" name="Content Placeholder 13"/>
          <p:cNvSpPr>
            <a:spLocks noGrp="1"/>
          </p:cNvSpPr>
          <p:nvPr>
            <p:ph idx="1"/>
          </p:nvPr>
        </p:nvSpPr>
        <p:spPr>
          <a:xfrm>
            <a:off x="179512" y="1019944"/>
            <a:ext cx="4104456" cy="504056"/>
          </a:xfrm>
        </p:spPr>
        <p:txBody>
          <a:bodyPr vert="horz" lIns="91440" tIns="45720" rIns="91440" bIns="45720" rtlCol="0">
            <a:normAutofit/>
          </a:bodyPr>
          <a:lstStyle/>
          <a:p>
            <a:r>
              <a:rPr lang="en-US" sz="2400" b="1" dirty="0"/>
              <a:t>Problem description</a:t>
            </a:r>
          </a:p>
        </p:txBody>
      </p:sp>
      <p:sp>
        <p:nvSpPr>
          <p:cNvPr id="9" name="Down Arrow 10"/>
          <p:cNvSpPr/>
          <p:nvPr/>
        </p:nvSpPr>
        <p:spPr bwMode="auto">
          <a:xfrm rot="16200000">
            <a:off x="5363919" y="1568598"/>
            <a:ext cx="535084" cy="1356919"/>
          </a:xfrm>
          <a:prstGeom prst="downArrow">
            <a:avLst>
              <a:gd name="adj1" fmla="val 62051"/>
              <a:gd name="adj2" fmla="val 34797"/>
            </a:avLst>
          </a:prstGeom>
          <a:noFill/>
          <a:ln w="28575" cap="flat" cmpd="sng" algn="ctr">
            <a:solidFill>
              <a:schemeClr val="tx1"/>
            </a:solidFill>
            <a:prstDash val="solid"/>
            <a:round/>
            <a:headEnd type="none" w="med" len="med"/>
            <a:tailEnd type="none" w="med" len="med"/>
          </a:ln>
          <a:effectLst/>
        </p:spPr>
        <p:txBody>
          <a:bodyPr vert="eaVert" wrap="square" lIns="90000" tIns="46800" rIns="90000" bIns="46800" numCol="1" rtlCol="0" anchor="ctr" anchorCtr="0" compatLnSpc="1">
            <a:prstTxWarp prst="textNoShape">
              <a:avLst/>
            </a:prstTxWarp>
            <a:noAutofit/>
          </a:bodyPr>
          <a:lstStyle/>
          <a:p>
            <a:pPr algn="ctr" fontAlgn="base">
              <a:spcBef>
                <a:spcPct val="0"/>
              </a:spcBef>
              <a:spcAft>
                <a:spcPct val="0"/>
              </a:spcAft>
            </a:pPr>
            <a:r>
              <a:rPr lang="en-US" dirty="0">
                <a:latin typeface="+mj-lt"/>
                <a:ea typeface="黑体" pitchFamily="2" charset="-122"/>
              </a:rPr>
              <a:t>Power </a:t>
            </a:r>
          </a:p>
        </p:txBody>
      </p:sp>
      <p:sp>
        <p:nvSpPr>
          <p:cNvPr id="11" name="Down Arrow 12"/>
          <p:cNvSpPr/>
          <p:nvPr/>
        </p:nvSpPr>
        <p:spPr bwMode="auto">
          <a:xfrm rot="16200000">
            <a:off x="2050616" y="1104155"/>
            <a:ext cx="911302" cy="2269333"/>
          </a:xfrm>
          <a:prstGeom prst="downArrow">
            <a:avLst>
              <a:gd name="adj1" fmla="val 50000"/>
              <a:gd name="adj2" fmla="val 36821"/>
            </a:avLst>
          </a:prstGeom>
          <a:noFill/>
          <a:ln w="28575" cap="flat" cmpd="sng" algn="ctr">
            <a:solidFill>
              <a:schemeClr val="tx1"/>
            </a:solidFill>
            <a:prstDash val="solid"/>
            <a:round/>
            <a:headEnd type="none" w="med" len="med"/>
            <a:tailEnd type="none" w="med" len="med"/>
          </a:ln>
          <a:effectLst/>
        </p:spPr>
        <p:txBody>
          <a:bodyPr vert="eaVert"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mj-lt"/>
                <a:ea typeface="黑体" pitchFamily="2" charset="-122"/>
              </a:rPr>
              <a:t>Compression ratio</a:t>
            </a:r>
          </a:p>
        </p:txBody>
      </p:sp>
      <p:sp>
        <p:nvSpPr>
          <p:cNvPr id="12" name="Rounded Rectangle 13"/>
          <p:cNvSpPr/>
          <p:nvPr/>
        </p:nvSpPr>
        <p:spPr bwMode="auto">
          <a:xfrm>
            <a:off x="3645223" y="1295401"/>
            <a:ext cx="1307779" cy="1871388"/>
          </a:xfrm>
          <a:prstGeom prst="roundRect">
            <a:avLst/>
          </a:prstGeom>
          <a:solidFill>
            <a:schemeClr val="tx2">
              <a:lumMod val="60000"/>
              <a:lumOff val="40000"/>
            </a:schemeClr>
          </a:solidFill>
          <a:ln w="2857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5400" b="1" i="0" u="none" strike="noStrike" cap="none" normalizeH="0" baseline="0" dirty="0" smtClean="0">
                <a:ln>
                  <a:noFill/>
                </a:ln>
                <a:solidFill>
                  <a:schemeClr val="tx1"/>
                </a:solidFill>
                <a:effectLst/>
                <a:latin typeface="Arial" charset="0"/>
                <a:ea typeface="黑体" pitchFamily="2" charset="-122"/>
              </a:rPr>
              <a:t>?</a:t>
            </a:r>
          </a:p>
        </p:txBody>
      </p:sp>
      <p:sp>
        <p:nvSpPr>
          <p:cNvPr id="15" name="Down Arrow 10"/>
          <p:cNvSpPr/>
          <p:nvPr/>
        </p:nvSpPr>
        <p:spPr bwMode="auto">
          <a:xfrm rot="16200000">
            <a:off x="5386677" y="2200955"/>
            <a:ext cx="489570" cy="1356919"/>
          </a:xfrm>
          <a:prstGeom prst="downArrow">
            <a:avLst>
              <a:gd name="adj1" fmla="val 62051"/>
              <a:gd name="adj2" fmla="val 34797"/>
            </a:avLst>
          </a:prstGeom>
          <a:noFill/>
          <a:ln w="28575" cap="flat" cmpd="sng" algn="ctr">
            <a:solidFill>
              <a:schemeClr val="tx1"/>
            </a:solidFill>
            <a:prstDash val="solid"/>
            <a:round/>
            <a:headEnd type="none" w="med" len="med"/>
            <a:tailEnd type="none" w="med" len="med"/>
          </a:ln>
          <a:effectLst/>
        </p:spPr>
        <p:txBody>
          <a:bodyPr vert="eaVert" wrap="square" lIns="90000" tIns="46800" rIns="90000" bIns="46800" numCol="1" rtlCol="0" anchor="ctr" anchorCtr="0" compatLnSpc="1">
            <a:prstTxWarp prst="textNoShape">
              <a:avLst/>
            </a:prstTxWarp>
            <a:noAutofit/>
          </a:bodyPr>
          <a:lstStyle/>
          <a:p>
            <a:pPr algn="ctr" fontAlgn="base">
              <a:spcBef>
                <a:spcPct val="0"/>
              </a:spcBef>
              <a:spcAft>
                <a:spcPct val="0"/>
              </a:spcAft>
            </a:pPr>
            <a:r>
              <a:rPr lang="en-US" dirty="0" smtClean="0">
                <a:latin typeface="+mj-lt"/>
                <a:ea typeface="黑体" pitchFamily="2" charset="-122"/>
              </a:rPr>
              <a:t>BSFC </a:t>
            </a:r>
            <a:endParaRPr lang="en-US" dirty="0">
              <a:latin typeface="+mj-lt"/>
              <a:ea typeface="黑体" pitchFamily="2" charset="-122"/>
            </a:endParaRPr>
          </a:p>
        </p:txBody>
      </p:sp>
      <p:sp>
        <p:nvSpPr>
          <p:cNvPr id="16" name="Down Arrow 10"/>
          <p:cNvSpPr/>
          <p:nvPr/>
        </p:nvSpPr>
        <p:spPr bwMode="auto">
          <a:xfrm rot="16200000">
            <a:off x="5353024" y="943705"/>
            <a:ext cx="548301" cy="1356919"/>
          </a:xfrm>
          <a:prstGeom prst="downArrow">
            <a:avLst>
              <a:gd name="adj1" fmla="val 62051"/>
              <a:gd name="adj2" fmla="val 34797"/>
            </a:avLst>
          </a:prstGeom>
          <a:noFill/>
          <a:ln w="28575" cap="flat" cmpd="sng" algn="ctr">
            <a:solidFill>
              <a:schemeClr val="tx1"/>
            </a:solidFill>
            <a:prstDash val="solid"/>
            <a:round/>
            <a:headEnd type="none" w="med" len="med"/>
            <a:tailEnd type="none" w="med" len="med"/>
          </a:ln>
          <a:effectLst/>
        </p:spPr>
        <p:txBody>
          <a:bodyPr vert="eaVert" wrap="square" lIns="90000" tIns="46800" rIns="90000" bIns="46800" numCol="1" rtlCol="0" anchor="ctr" anchorCtr="0" compatLnSpc="1">
            <a:prstTxWarp prst="textNoShape">
              <a:avLst/>
            </a:prstTxWarp>
            <a:noAutofit/>
          </a:bodyPr>
          <a:lstStyle/>
          <a:p>
            <a:pPr algn="ctr" fontAlgn="base">
              <a:spcBef>
                <a:spcPct val="0"/>
              </a:spcBef>
              <a:spcAft>
                <a:spcPct val="0"/>
              </a:spcAft>
            </a:pPr>
            <a:r>
              <a:rPr lang="en-US" dirty="0" smtClean="0">
                <a:latin typeface="+mj-lt"/>
                <a:ea typeface="黑体" pitchFamily="2" charset="-122"/>
              </a:rPr>
              <a:t>Torque</a:t>
            </a:r>
            <a:endParaRPr lang="en-US" dirty="0">
              <a:latin typeface="+mj-lt"/>
              <a:ea typeface="黑体" pitchFamily="2" charset="-122"/>
            </a:endParaRPr>
          </a:p>
        </p:txBody>
      </p:sp>
      <p:sp>
        <p:nvSpPr>
          <p:cNvPr id="24" name="Rounded Rectangle 13"/>
          <p:cNvSpPr/>
          <p:nvPr/>
        </p:nvSpPr>
        <p:spPr bwMode="auto">
          <a:xfrm>
            <a:off x="3640934" y="1295401"/>
            <a:ext cx="1312067" cy="1871388"/>
          </a:xfrm>
          <a:prstGeom prst="roundRect">
            <a:avLst/>
          </a:prstGeom>
          <a:solidFill>
            <a:schemeClr val="bg1">
              <a:lumMod val="85000"/>
            </a:schemeClr>
          </a:solidFill>
          <a:ln w="2857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mj-lt"/>
                <a:ea typeface="黑体" pitchFamily="2" charset="-122"/>
              </a:rPr>
              <a:t>GP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mj-lt"/>
                <a:ea typeface="黑体" pitchFamily="2" charset="-122"/>
              </a:rPr>
              <a:t>model</a:t>
            </a:r>
          </a:p>
        </p:txBody>
      </p:sp>
      <p:graphicFrame>
        <p:nvGraphicFramePr>
          <p:cNvPr id="25" name="Table 14"/>
          <p:cNvGraphicFramePr>
            <a:graphicFrameLocks noGrp="1"/>
          </p:cNvGraphicFramePr>
          <p:nvPr>
            <p:extLst>
              <p:ext uri="{D42A27DB-BD31-4B8C-83A1-F6EECF244321}">
                <p14:modId xmlns:p14="http://schemas.microsoft.com/office/powerpoint/2010/main" val="672301957"/>
              </p:ext>
            </p:extLst>
          </p:nvPr>
        </p:nvGraphicFramePr>
        <p:xfrm>
          <a:off x="591514" y="3733800"/>
          <a:ext cx="8095286" cy="1854200"/>
        </p:xfrm>
        <a:graphic>
          <a:graphicData uri="http://schemas.openxmlformats.org/drawingml/2006/table">
            <a:tbl>
              <a:tblPr firstRow="1" bandRow="1">
                <a:tableStyleId>{5C22544A-7EE6-4342-B048-85BDC9FD1C3A}</a:tableStyleId>
              </a:tblPr>
              <a:tblGrid>
                <a:gridCol w="1053668"/>
                <a:gridCol w="1053668"/>
                <a:gridCol w="5987950"/>
              </a:tblGrid>
              <a:tr h="370840">
                <a:tc gridSpan="2">
                  <a:txBody>
                    <a:bodyPr/>
                    <a:lstStyle/>
                    <a:p>
                      <a:pPr algn="ctr"/>
                      <a:r>
                        <a:rPr lang="en-US" dirty="0" smtClean="0"/>
                        <a:t>Data sets</a:t>
                      </a:r>
                      <a:endParaRPr lang="en-US" dirty="0"/>
                    </a:p>
                  </a:txBody>
                  <a:tcPr anchor="ctr"/>
                </a:tc>
                <a:tc hMerge="1">
                  <a:txBody>
                    <a:bodyPr/>
                    <a:lstStyle/>
                    <a:p>
                      <a:endParaRPr lang="en-US" dirty="0"/>
                    </a:p>
                  </a:txBody>
                  <a:tcPr/>
                </a:tc>
                <a:tc>
                  <a:txBody>
                    <a:bodyPr/>
                    <a:lstStyle/>
                    <a:p>
                      <a:endParaRPr lang="en-US" dirty="0"/>
                    </a:p>
                  </a:txBody>
                  <a:tcPr anchor="ctr"/>
                </a:tc>
              </a:tr>
              <a:tr h="370840">
                <a:tc rowSpan="2">
                  <a:txBody>
                    <a:bodyPr/>
                    <a:lstStyle/>
                    <a:p>
                      <a:r>
                        <a:rPr lang="en-US" dirty="0" smtClean="0">
                          <a:solidFill>
                            <a:schemeClr val="bg1">
                              <a:lumMod val="50000"/>
                            </a:schemeClr>
                          </a:solidFill>
                        </a:rPr>
                        <a:t>Training data</a:t>
                      </a:r>
                      <a:endParaRPr lang="en-US" dirty="0">
                        <a:solidFill>
                          <a:schemeClr val="bg1">
                            <a:lumMod val="50000"/>
                          </a:schemeClr>
                        </a:solidFill>
                      </a:endParaRPr>
                    </a:p>
                  </a:txBody>
                  <a:tcPr/>
                </a:tc>
                <a:tc>
                  <a:txBody>
                    <a:bodyPr/>
                    <a:lstStyle/>
                    <a:p>
                      <a:r>
                        <a:rPr lang="en-US" dirty="0" smtClean="0">
                          <a:solidFill>
                            <a:schemeClr val="bg1">
                              <a:lumMod val="50000"/>
                            </a:schemeClr>
                          </a:solidFill>
                        </a:rPr>
                        <a:t>CR</a:t>
                      </a:r>
                      <a:endParaRPr lang="en-US" dirty="0">
                        <a:solidFill>
                          <a:schemeClr val="bg1">
                            <a:lumMod val="50000"/>
                          </a:schemeClr>
                        </a:solidFill>
                      </a:endParaRPr>
                    </a:p>
                  </a:txBody>
                  <a:tcPr/>
                </a:tc>
                <a:tc>
                  <a:txBody>
                    <a:bodyPr/>
                    <a:lstStyle/>
                    <a:p>
                      <a:r>
                        <a:rPr lang="en-US" sz="1800" kern="1200" dirty="0" smtClean="0">
                          <a:solidFill>
                            <a:schemeClr val="bg1">
                              <a:lumMod val="50000"/>
                            </a:schemeClr>
                          </a:solidFill>
                          <a:effectLst/>
                          <a:latin typeface="+mn-lt"/>
                          <a:ea typeface="+mn-ea"/>
                          <a:cs typeface="+mn-cs"/>
                        </a:rPr>
                        <a:t>[9.53, 9.58, 9.68, 9.78, 9.88, 9.98, 10.08, 10.18, 10.27]</a:t>
                      </a:r>
                      <a:endParaRPr lang="en-US" dirty="0">
                        <a:solidFill>
                          <a:schemeClr val="bg1">
                            <a:lumMod val="50000"/>
                          </a:schemeClr>
                        </a:solidFill>
                      </a:endParaRPr>
                    </a:p>
                  </a:txBody>
                  <a:tcPr/>
                </a:tc>
              </a:tr>
              <a:tr h="370840">
                <a:tc vMerge="1">
                  <a:txBody>
                    <a:bodyPr/>
                    <a:lstStyle/>
                    <a:p>
                      <a:endParaRPr lang="en-US" dirty="0"/>
                    </a:p>
                  </a:txBody>
                  <a:tcPr/>
                </a:tc>
                <a:tc>
                  <a:txBody>
                    <a:bodyPr/>
                    <a:lstStyle/>
                    <a:p>
                      <a:r>
                        <a:rPr lang="en-US" dirty="0" smtClean="0">
                          <a:solidFill>
                            <a:schemeClr val="bg1">
                              <a:lumMod val="50000"/>
                            </a:schemeClr>
                          </a:solidFill>
                        </a:rPr>
                        <a:t>Speed </a:t>
                      </a:r>
                      <a:endParaRPr lang="en-US" dirty="0">
                        <a:solidFill>
                          <a:schemeClr val="bg1">
                            <a:lumMod val="50000"/>
                          </a:schemeClr>
                        </a:solidFill>
                      </a:endParaRPr>
                    </a:p>
                  </a:txBody>
                  <a:tcPr/>
                </a:tc>
                <a:tc>
                  <a:txBody>
                    <a:bodyPr/>
                    <a:lstStyle/>
                    <a:p>
                      <a:r>
                        <a:rPr lang="en-US" sz="1800" kern="1200" dirty="0" smtClean="0">
                          <a:solidFill>
                            <a:schemeClr val="bg1">
                              <a:lumMod val="50000"/>
                            </a:schemeClr>
                          </a:solidFill>
                          <a:effectLst/>
                          <a:latin typeface="+mn-lt"/>
                          <a:ea typeface="+mn-ea"/>
                          <a:cs typeface="+mn-cs"/>
                        </a:rPr>
                        <a:t>[6000, 5200, 4400, 3600, 2800, 2000, 1200] rpm</a:t>
                      </a:r>
                      <a:endParaRPr lang="en-US" dirty="0">
                        <a:solidFill>
                          <a:schemeClr val="bg1">
                            <a:lumMod val="50000"/>
                          </a:schemeClr>
                        </a:solidFill>
                      </a:endParaRPr>
                    </a:p>
                  </a:txBody>
                  <a:tcPr/>
                </a:tc>
              </a:tr>
              <a:tr h="370840">
                <a:tc rowSpan="2">
                  <a:txBody>
                    <a:bodyPr/>
                    <a:lstStyle/>
                    <a:p>
                      <a:r>
                        <a:rPr lang="en-US" dirty="0" smtClean="0"/>
                        <a:t>Testing data</a:t>
                      </a:r>
                      <a:endParaRPr lang="en-US" dirty="0"/>
                    </a:p>
                  </a:txBody>
                  <a:tcPr/>
                </a:tc>
                <a:tc>
                  <a:txBody>
                    <a:bodyPr/>
                    <a:lstStyle/>
                    <a:p>
                      <a:r>
                        <a:rPr lang="en-US" dirty="0" smtClean="0"/>
                        <a:t>CR</a:t>
                      </a:r>
                      <a:endParaRPr lang="en-US" dirty="0"/>
                    </a:p>
                  </a:txBody>
                  <a:tcPr/>
                </a:tc>
                <a:tc>
                  <a:txBody>
                    <a:bodyPr/>
                    <a:lstStyle/>
                    <a:p>
                      <a:r>
                        <a:rPr lang="en-US" sz="1800" kern="1200" dirty="0" smtClean="0">
                          <a:solidFill>
                            <a:schemeClr val="dk1"/>
                          </a:solidFill>
                          <a:effectLst/>
                          <a:latin typeface="+mn-lt"/>
                          <a:ea typeface="+mn-ea"/>
                          <a:cs typeface="+mn-cs"/>
                        </a:rPr>
                        <a:t>[9.53, 9.58, 9.68, 9.78, 9.88, 9.98, 10.08, 10.18, 10.27]</a:t>
                      </a:r>
                      <a:endParaRPr lang="en-US" dirty="0"/>
                    </a:p>
                  </a:txBody>
                  <a:tcPr/>
                </a:tc>
              </a:tr>
              <a:tr h="370840">
                <a:tc vMerge="1">
                  <a:txBody>
                    <a:bodyPr/>
                    <a:lstStyle/>
                    <a:p>
                      <a:endParaRPr lang="en-US" dirty="0"/>
                    </a:p>
                  </a:txBody>
                  <a:tcPr/>
                </a:tc>
                <a:tc>
                  <a:txBody>
                    <a:bodyPr/>
                    <a:lstStyle/>
                    <a:p>
                      <a:r>
                        <a:rPr lang="en-US" dirty="0" smtClean="0"/>
                        <a:t>Speed </a:t>
                      </a:r>
                      <a:endParaRPr lang="en-US" dirty="0"/>
                    </a:p>
                  </a:txBody>
                  <a:tcPr/>
                </a:tc>
                <a:tc>
                  <a:txBody>
                    <a:bodyPr/>
                    <a:lstStyle/>
                    <a:p>
                      <a:r>
                        <a:rPr lang="en-US" sz="1800" kern="1200" dirty="0" smtClean="0">
                          <a:solidFill>
                            <a:schemeClr val="dk1"/>
                          </a:solidFill>
                          <a:effectLst/>
                          <a:latin typeface="+mn-lt"/>
                          <a:ea typeface="+mn-ea"/>
                          <a:cs typeface="+mn-cs"/>
                        </a:rPr>
                        <a:t>[5600, 4800, 4000, 3200, 2400, 1600] rpm</a:t>
                      </a:r>
                      <a:endParaRPr lang="en-US" dirty="0"/>
                    </a:p>
                  </a:txBody>
                  <a:tcPr/>
                </a:tc>
              </a:tr>
            </a:tbl>
          </a:graphicData>
        </a:graphic>
      </p:graphicFrame>
      <p:sp>
        <p:nvSpPr>
          <p:cNvPr id="26" name="Content Placeholder 13"/>
          <p:cNvSpPr txBox="1">
            <a:spLocks/>
          </p:cNvSpPr>
          <p:nvPr/>
        </p:nvSpPr>
        <p:spPr bwMode="auto">
          <a:xfrm>
            <a:off x="213814" y="3276600"/>
            <a:ext cx="8701585" cy="504056"/>
          </a:xfrm>
          <a:prstGeom prst="rect">
            <a:avLst/>
          </a:prstGeom>
        </p:spPr>
        <p:txBody>
          <a:bodyPr vert="horz" lIns="91440" tIns="45720" rIns="91440" bIns="45720" rtlCol="0">
            <a:noAutofit/>
          </a:bodyPr>
          <a:lstStyle>
            <a:lvl1pPr marL="342900" indent="-342900">
              <a:spcBef>
                <a:spcPct val="20000"/>
              </a:spcBef>
              <a:buSzPct val="60000"/>
              <a:buFont typeface="Wingdings" panose="05000000000000000000" pitchFamily="2" charset="2"/>
              <a:buChar char="n"/>
              <a:defRPr lang="en-US" altLang="zh-CN" sz="2400" b="1" dirty="0" smtClean="0">
                <a:solidFill>
                  <a:srgbClr val="003D7F"/>
                </a:solidFill>
                <a:cs typeface="Times New Roman" panose="02020603050405020304" pitchFamily="18" charset="0"/>
              </a:defRPr>
            </a:lvl1pPr>
            <a:lvl2pPr marL="742950" indent="-285750">
              <a:spcBef>
                <a:spcPct val="20000"/>
              </a:spcBef>
              <a:buFont typeface="Arial" pitchFamily="34" charset="0"/>
              <a:buChar char="–"/>
              <a:defRPr lang="en-US" altLang="zh-CN" sz="2800" dirty="0" smtClean="0">
                <a:solidFill>
                  <a:srgbClr val="003D7F"/>
                </a:solidFill>
                <a:cs typeface="Times New Roman" panose="02020603050405020304" pitchFamily="18" charset="0"/>
              </a:defRPr>
            </a:lvl2pPr>
            <a:lvl3pPr marL="1143000" indent="-228600">
              <a:spcBef>
                <a:spcPct val="20000"/>
              </a:spcBef>
              <a:buFont typeface="Arial" pitchFamily="34" charset="0"/>
              <a:buChar char="•"/>
              <a:defRPr lang="en-US" altLang="zh-CN" sz="2400" dirty="0" smtClean="0">
                <a:solidFill>
                  <a:srgbClr val="003D7F"/>
                </a:solidFill>
                <a:cs typeface="Times New Roman" panose="02020603050405020304" pitchFamily="18" charset="0"/>
              </a:defRPr>
            </a:lvl3pPr>
            <a:lvl4pPr marL="1600200" indent="-228600">
              <a:spcBef>
                <a:spcPct val="20000"/>
              </a:spcBef>
              <a:buFont typeface="Arial" pitchFamily="34" charset="0"/>
              <a:buChar char="–"/>
              <a:defRPr lang="en-US" altLang="zh-CN" sz="2000" dirty="0" smtClean="0">
                <a:solidFill>
                  <a:srgbClr val="003D7F"/>
                </a:solidFill>
                <a:cs typeface="Times New Roman" panose="02020603050405020304" pitchFamily="18" charset="0"/>
              </a:defRPr>
            </a:lvl4pPr>
            <a:lvl5pPr marL="2057400" indent="-228600">
              <a:spcBef>
                <a:spcPct val="20000"/>
              </a:spcBef>
              <a:buFont typeface="Arial" pitchFamily="34" charset="0"/>
              <a:buChar char="»"/>
              <a:defRPr lang="zh-CN" altLang="en-US" sz="1600" dirty="0">
                <a:solidFill>
                  <a:srgbClr val="003D7F"/>
                </a:solidFill>
                <a:cs typeface="Times New Roman" panose="02020603050405020304" pitchFamily="18"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Data utilized for modeling: from simulation data and exp. results</a:t>
            </a:r>
          </a:p>
        </p:txBody>
      </p:sp>
      <p:sp>
        <p:nvSpPr>
          <p:cNvPr id="13" name="Content Placeholder 13"/>
          <p:cNvSpPr txBox="1">
            <a:spLocks/>
          </p:cNvSpPr>
          <p:nvPr/>
        </p:nvSpPr>
        <p:spPr bwMode="auto">
          <a:xfrm>
            <a:off x="213814" y="5638800"/>
            <a:ext cx="8701585" cy="504056"/>
          </a:xfrm>
          <a:prstGeom prst="rect">
            <a:avLst/>
          </a:prstGeom>
        </p:spPr>
        <p:txBody>
          <a:bodyPr vert="horz" lIns="91440" tIns="45720" rIns="91440" bIns="45720" rtlCol="0">
            <a:noAutofit/>
          </a:bodyPr>
          <a:lstStyle>
            <a:lvl1pPr marL="342900" indent="-342900">
              <a:spcBef>
                <a:spcPct val="20000"/>
              </a:spcBef>
              <a:buSzPct val="60000"/>
              <a:buFont typeface="Wingdings" panose="05000000000000000000" pitchFamily="2" charset="2"/>
              <a:buChar char="n"/>
              <a:defRPr lang="en-US" altLang="zh-CN" sz="2400" b="1" dirty="0" smtClean="0">
                <a:solidFill>
                  <a:srgbClr val="003D7F"/>
                </a:solidFill>
                <a:cs typeface="Times New Roman" panose="02020603050405020304" pitchFamily="18" charset="0"/>
              </a:defRPr>
            </a:lvl1pPr>
            <a:lvl2pPr marL="742950" indent="-285750">
              <a:spcBef>
                <a:spcPct val="20000"/>
              </a:spcBef>
              <a:buFont typeface="Arial" pitchFamily="34" charset="0"/>
              <a:buChar char="–"/>
              <a:defRPr lang="en-US" altLang="zh-CN" sz="2800" dirty="0" smtClean="0">
                <a:solidFill>
                  <a:srgbClr val="003D7F"/>
                </a:solidFill>
                <a:cs typeface="Times New Roman" panose="02020603050405020304" pitchFamily="18" charset="0"/>
              </a:defRPr>
            </a:lvl2pPr>
            <a:lvl3pPr marL="1143000" indent="-228600">
              <a:spcBef>
                <a:spcPct val="20000"/>
              </a:spcBef>
              <a:buFont typeface="Arial" pitchFamily="34" charset="0"/>
              <a:buChar char="•"/>
              <a:defRPr lang="en-US" altLang="zh-CN" sz="2400" dirty="0" smtClean="0">
                <a:solidFill>
                  <a:srgbClr val="003D7F"/>
                </a:solidFill>
                <a:cs typeface="Times New Roman" panose="02020603050405020304" pitchFamily="18" charset="0"/>
              </a:defRPr>
            </a:lvl3pPr>
            <a:lvl4pPr marL="1600200" indent="-228600">
              <a:spcBef>
                <a:spcPct val="20000"/>
              </a:spcBef>
              <a:buFont typeface="Arial" pitchFamily="34" charset="0"/>
              <a:buChar char="–"/>
              <a:defRPr lang="en-US" altLang="zh-CN" sz="2000" dirty="0" smtClean="0">
                <a:solidFill>
                  <a:srgbClr val="003D7F"/>
                </a:solidFill>
                <a:cs typeface="Times New Roman" panose="02020603050405020304" pitchFamily="18" charset="0"/>
              </a:defRPr>
            </a:lvl4pPr>
            <a:lvl5pPr marL="2057400" indent="-228600">
              <a:spcBef>
                <a:spcPct val="20000"/>
              </a:spcBef>
              <a:buFont typeface="Arial" pitchFamily="34" charset="0"/>
              <a:buChar char="»"/>
              <a:defRPr lang="zh-CN" altLang="en-US" sz="1600" dirty="0">
                <a:solidFill>
                  <a:srgbClr val="003D7F"/>
                </a:solidFill>
                <a:cs typeface="Times New Roman" panose="02020603050405020304" pitchFamily="18"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smtClean="0"/>
              <a:t>Both simulation model and discrepancy function are modeled with GP, the experiment outputs can be estimated</a:t>
            </a:r>
            <a:endParaRPr lang="en-US" dirty="0"/>
          </a:p>
        </p:txBody>
      </p:sp>
    </p:spTree>
    <p:custDataLst>
      <p:tags r:id="rId1"/>
    </p:custDataLst>
    <p:extLst>
      <p:ext uri="{BB962C8B-B14F-4D97-AF65-F5344CB8AC3E}">
        <p14:creationId xmlns:p14="http://schemas.microsoft.com/office/powerpoint/2010/main" val="1446849660"/>
      </p:ext>
    </p:extLst>
  </p:cSld>
  <p:clrMapOvr>
    <a:masterClrMapping/>
  </p:clrMapOvr>
  <mc:AlternateContent xmlns:mc="http://schemas.openxmlformats.org/markup-compatibility/2006">
    <mc:Choice xmlns:p14="http://schemas.microsoft.com/office/powerpoint/2010/main" Requires="p14">
      <p:transition spd="slow" p14:dur="2000" advTm="62180"/>
    </mc:Choice>
    <mc:Fallback>
      <p:transition spd="slow" advTm="621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animBg="1"/>
      <p:bldP spid="11" grpId="0" animBg="1"/>
      <p:bldP spid="12" grpId="0" animBg="1"/>
      <p:bldP spid="15" grpId="0" animBg="1"/>
      <p:bldP spid="16" grpId="0" animBg="1"/>
      <p:bldP spid="2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45</a:t>
            </a:fld>
            <a:r>
              <a:rPr lang="en-US" altLang="zh-CN" dirty="0" smtClean="0"/>
              <a:t>/54</a:t>
            </a:r>
            <a:endParaRPr lang="en-US" altLang="zh-CN" dirty="0"/>
          </a:p>
        </p:txBody>
      </p:sp>
      <p:sp>
        <p:nvSpPr>
          <p:cNvPr id="8" name="标题 2"/>
          <p:cNvSpPr>
            <a:spLocks noGrp="1"/>
          </p:cNvSpPr>
          <p:nvPr>
            <p:ph type="title"/>
          </p:nvPr>
        </p:nvSpPr>
        <p:spPr>
          <a:xfrm>
            <a:off x="107504" y="152400"/>
            <a:ext cx="7200800" cy="638944"/>
          </a:xfrm>
        </p:spPr>
        <p:txBody>
          <a:bodyPr>
            <a:noAutofit/>
          </a:bodyPr>
          <a:lstStyle/>
          <a:p>
            <a:r>
              <a:rPr lang="en-US" altLang="zh-CN" dirty="0"/>
              <a:t>GP Modeling </a:t>
            </a:r>
            <a:r>
              <a:rPr lang="en-US" altLang="zh-CN" dirty="0" smtClean="0"/>
              <a:t>1: </a:t>
            </a:r>
            <a:br>
              <a:rPr lang="en-US" altLang="zh-CN" dirty="0" smtClean="0"/>
            </a:br>
            <a:r>
              <a:rPr lang="en-US" altLang="zh-CN" dirty="0" smtClean="0"/>
              <a:t>Performances </a:t>
            </a:r>
            <a:r>
              <a:rPr lang="en-US" altLang="zh-CN" dirty="0"/>
              <a:t>vs. Compression </a:t>
            </a:r>
            <a:r>
              <a:rPr lang="en-US" altLang="zh-CN" dirty="0" smtClean="0"/>
              <a:t>Ratio</a:t>
            </a:r>
            <a:endParaRPr lang="zh-CN" altLang="en-US" dirty="0"/>
          </a:p>
        </p:txBody>
      </p:sp>
      <p:grpSp>
        <p:nvGrpSpPr>
          <p:cNvPr id="2" name="Group 1"/>
          <p:cNvGrpSpPr/>
          <p:nvPr/>
        </p:nvGrpSpPr>
        <p:grpSpPr>
          <a:xfrm>
            <a:off x="1" y="1121390"/>
            <a:ext cx="3886199" cy="1774210"/>
            <a:chOff x="1" y="1121390"/>
            <a:chExt cx="4993149" cy="2612410"/>
          </a:xfrm>
        </p:grpSpPr>
        <p:sp>
          <p:nvSpPr>
            <p:cNvPr id="11" name="圆角矩形 38"/>
            <p:cNvSpPr/>
            <p:nvPr/>
          </p:nvSpPr>
          <p:spPr bwMode="auto">
            <a:xfrm>
              <a:off x="1" y="1121390"/>
              <a:ext cx="4993149" cy="2612410"/>
            </a:xfrm>
            <a:prstGeom prst="roundRect">
              <a:avLst>
                <a:gd name="adj" fmla="val 0"/>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p:txBody>
        </p:sp>
        <p:pic>
          <p:nvPicPr>
            <p:cNvPr id="9" name="图片 59"/>
            <p:cNvPicPr/>
            <p:nvPr/>
          </p:nvPicPr>
          <p:blipFill rotWithShape="1">
            <a:blip r:embed="rId4" cstate="print">
              <a:extLst>
                <a:ext uri="{28A0092B-C50C-407E-A947-70E740481C1C}">
                  <a14:useLocalDpi xmlns:a14="http://schemas.microsoft.com/office/drawing/2010/main" val="0"/>
                </a:ext>
              </a:extLst>
            </a:blip>
            <a:srcRect t="4278" r="3635"/>
            <a:stretch/>
          </p:blipFill>
          <p:spPr bwMode="auto">
            <a:xfrm>
              <a:off x="1" y="1121391"/>
              <a:ext cx="4993149" cy="2612409"/>
            </a:xfrm>
            <a:prstGeom prst="rect">
              <a:avLst/>
            </a:prstGeom>
            <a:noFill/>
            <a:ln>
              <a:noFill/>
            </a:ln>
            <a:extLst>
              <a:ext uri="{53640926-AAD7-44D8-BBD7-CCE9431645EC}">
                <a14:shadowObscured xmlns:a14="http://schemas.microsoft.com/office/drawing/2010/main"/>
              </a:ext>
            </a:extLst>
          </p:spPr>
        </p:pic>
      </p:grpSp>
      <p:grpSp>
        <p:nvGrpSpPr>
          <p:cNvPr id="3" name="Group 2"/>
          <p:cNvGrpSpPr/>
          <p:nvPr/>
        </p:nvGrpSpPr>
        <p:grpSpPr>
          <a:xfrm>
            <a:off x="3886200" y="1121390"/>
            <a:ext cx="3077308" cy="1774210"/>
            <a:chOff x="4992914" y="1121390"/>
            <a:chExt cx="3810000" cy="2612410"/>
          </a:xfrm>
        </p:grpSpPr>
        <p:sp>
          <p:nvSpPr>
            <p:cNvPr id="13" name="圆角矩形 38"/>
            <p:cNvSpPr/>
            <p:nvPr/>
          </p:nvSpPr>
          <p:spPr bwMode="auto">
            <a:xfrm>
              <a:off x="4992914" y="1121390"/>
              <a:ext cx="3810000" cy="2612410"/>
            </a:xfrm>
            <a:prstGeom prst="roundRect">
              <a:avLst>
                <a:gd name="adj" fmla="val 0"/>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p:txBody>
        </p:sp>
        <p:pic>
          <p:nvPicPr>
            <p:cNvPr id="10" name="图片 90"/>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92914" y="1142999"/>
              <a:ext cx="3810000" cy="2590801"/>
            </a:xfrm>
            <a:prstGeom prst="rect">
              <a:avLst/>
            </a:prstGeom>
            <a:noFill/>
            <a:ln>
              <a:noFill/>
            </a:ln>
          </p:spPr>
        </p:pic>
      </p:grpSp>
      <p:grpSp>
        <p:nvGrpSpPr>
          <p:cNvPr id="5" name="Group 4"/>
          <p:cNvGrpSpPr/>
          <p:nvPr/>
        </p:nvGrpSpPr>
        <p:grpSpPr>
          <a:xfrm>
            <a:off x="-2116" y="2895600"/>
            <a:ext cx="3888316" cy="1868918"/>
            <a:chOff x="0" y="3754272"/>
            <a:chExt cx="5059495" cy="2723451"/>
          </a:xfrm>
        </p:grpSpPr>
        <p:sp>
          <p:nvSpPr>
            <p:cNvPr id="15" name="圆角矩形 38"/>
            <p:cNvSpPr/>
            <p:nvPr/>
          </p:nvSpPr>
          <p:spPr bwMode="auto">
            <a:xfrm>
              <a:off x="0" y="3754272"/>
              <a:ext cx="5059495" cy="2723451"/>
            </a:xfrm>
            <a:prstGeom prst="roundRect">
              <a:avLst>
                <a:gd name="adj" fmla="val 0"/>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p:txBody>
        </p:sp>
        <p:pic>
          <p:nvPicPr>
            <p:cNvPr id="16" name="图片 53"/>
            <p:cNvPicPr/>
            <p:nvPr/>
          </p:nvPicPr>
          <p:blipFill rotWithShape="1">
            <a:blip r:embed="rId6" cstate="print">
              <a:extLst>
                <a:ext uri="{28A0092B-C50C-407E-A947-70E740481C1C}">
                  <a14:useLocalDpi xmlns:a14="http://schemas.microsoft.com/office/drawing/2010/main" val="0"/>
                </a:ext>
              </a:extLst>
            </a:blip>
            <a:srcRect l="973" t="4035" r="1621" b="2654"/>
            <a:stretch/>
          </p:blipFill>
          <p:spPr bwMode="auto">
            <a:xfrm>
              <a:off x="2753" y="3798630"/>
              <a:ext cx="5029199" cy="2573400"/>
            </a:xfrm>
            <a:prstGeom prst="rect">
              <a:avLst/>
            </a:prstGeom>
            <a:noFill/>
            <a:ln>
              <a:noFill/>
            </a:ln>
            <a:extLst>
              <a:ext uri="{53640926-AAD7-44D8-BBD7-CCE9431645EC}">
                <a14:shadowObscured xmlns:a14="http://schemas.microsoft.com/office/drawing/2010/main"/>
              </a:ext>
            </a:extLst>
          </p:spPr>
        </p:pic>
      </p:grpSp>
      <p:grpSp>
        <p:nvGrpSpPr>
          <p:cNvPr id="6" name="Group 5"/>
          <p:cNvGrpSpPr/>
          <p:nvPr/>
        </p:nvGrpSpPr>
        <p:grpSpPr>
          <a:xfrm>
            <a:off x="3886200" y="2895600"/>
            <a:ext cx="3138855" cy="1868918"/>
            <a:chOff x="5087256" y="3754272"/>
            <a:chExt cx="3886200" cy="2717887"/>
          </a:xfrm>
        </p:grpSpPr>
        <p:sp>
          <p:nvSpPr>
            <p:cNvPr id="14" name="圆角矩形 38"/>
            <p:cNvSpPr/>
            <p:nvPr/>
          </p:nvSpPr>
          <p:spPr bwMode="auto">
            <a:xfrm>
              <a:off x="5087257" y="3754272"/>
              <a:ext cx="3809998" cy="2717887"/>
            </a:xfrm>
            <a:prstGeom prst="roundRect">
              <a:avLst>
                <a:gd name="adj" fmla="val 0"/>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p:txBody>
        </p:sp>
        <p:pic>
          <p:nvPicPr>
            <p:cNvPr id="17" name="图片 9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87256" y="4051500"/>
              <a:ext cx="3886200" cy="2337929"/>
            </a:xfrm>
            <a:prstGeom prst="rect">
              <a:avLst/>
            </a:prstGeom>
            <a:noFill/>
            <a:ln>
              <a:noFill/>
            </a:ln>
          </p:spPr>
        </p:pic>
      </p:grpSp>
      <p:grpSp>
        <p:nvGrpSpPr>
          <p:cNvPr id="7" name="Group 6"/>
          <p:cNvGrpSpPr/>
          <p:nvPr/>
        </p:nvGrpSpPr>
        <p:grpSpPr>
          <a:xfrm>
            <a:off x="2" y="4764518"/>
            <a:ext cx="3886198" cy="1712482"/>
            <a:chOff x="1" y="1073377"/>
            <a:chExt cx="5059391" cy="2642207"/>
          </a:xfrm>
        </p:grpSpPr>
        <p:sp>
          <p:nvSpPr>
            <p:cNvPr id="19" name="圆角矩形 38"/>
            <p:cNvSpPr/>
            <p:nvPr/>
          </p:nvSpPr>
          <p:spPr bwMode="auto">
            <a:xfrm>
              <a:off x="1" y="1073377"/>
              <a:ext cx="5059391" cy="2642207"/>
            </a:xfrm>
            <a:prstGeom prst="roundRect">
              <a:avLst>
                <a:gd name="adj" fmla="val 0"/>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p:txBody>
        </p:sp>
        <p:pic>
          <p:nvPicPr>
            <p:cNvPr id="20" name="图片 54"/>
            <p:cNvPicPr/>
            <p:nvPr/>
          </p:nvPicPr>
          <p:blipFill rotWithShape="1">
            <a:blip r:embed="rId8" cstate="print">
              <a:extLst>
                <a:ext uri="{28A0092B-C50C-407E-A947-70E740481C1C}">
                  <a14:useLocalDpi xmlns:a14="http://schemas.microsoft.com/office/drawing/2010/main" val="0"/>
                </a:ext>
              </a:extLst>
            </a:blip>
            <a:srcRect l="789" t="5031" r="3470" b="1223"/>
            <a:stretch/>
          </p:blipFill>
          <p:spPr bwMode="auto">
            <a:xfrm>
              <a:off x="73630" y="1186180"/>
              <a:ext cx="4985762" cy="2395221"/>
            </a:xfrm>
            <a:prstGeom prst="rect">
              <a:avLst/>
            </a:prstGeom>
            <a:noFill/>
            <a:ln>
              <a:noFill/>
            </a:ln>
            <a:extLst>
              <a:ext uri="{53640926-AAD7-44D8-BBD7-CCE9431645EC}">
                <a14:shadowObscured xmlns:a14="http://schemas.microsoft.com/office/drawing/2010/main"/>
              </a:ext>
            </a:extLst>
          </p:spPr>
        </p:pic>
      </p:grpSp>
      <p:grpSp>
        <p:nvGrpSpPr>
          <p:cNvPr id="12" name="Group 11"/>
          <p:cNvGrpSpPr/>
          <p:nvPr/>
        </p:nvGrpSpPr>
        <p:grpSpPr>
          <a:xfrm>
            <a:off x="3886200" y="4764518"/>
            <a:ext cx="3118361" cy="1712482"/>
            <a:chOff x="5011656" y="1079142"/>
            <a:chExt cx="3843397" cy="2636442"/>
          </a:xfrm>
        </p:grpSpPr>
        <p:sp>
          <p:nvSpPr>
            <p:cNvPr id="18" name="圆角矩形 38"/>
            <p:cNvSpPr/>
            <p:nvPr/>
          </p:nvSpPr>
          <p:spPr bwMode="auto">
            <a:xfrm>
              <a:off x="5011657" y="1079142"/>
              <a:ext cx="3792797" cy="2636442"/>
            </a:xfrm>
            <a:prstGeom prst="roundRect">
              <a:avLst>
                <a:gd name="adj" fmla="val 0"/>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p:txBody>
        </p:sp>
        <p:pic>
          <p:nvPicPr>
            <p:cNvPr id="21" name="图片 92"/>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11656" y="1237416"/>
              <a:ext cx="3843397" cy="2343984"/>
            </a:xfrm>
            <a:prstGeom prst="rect">
              <a:avLst/>
            </a:prstGeom>
            <a:noFill/>
            <a:ln>
              <a:noFill/>
            </a:ln>
          </p:spPr>
        </p:pic>
      </p:grpSp>
      <p:sp>
        <p:nvSpPr>
          <p:cNvPr id="22" name="Rectangle 21"/>
          <p:cNvSpPr/>
          <p:nvPr/>
        </p:nvSpPr>
        <p:spPr>
          <a:xfrm>
            <a:off x="7025055" y="1602938"/>
            <a:ext cx="2118945" cy="3785652"/>
          </a:xfrm>
          <a:prstGeom prst="rect">
            <a:avLst/>
          </a:prstGeom>
        </p:spPr>
        <p:txBody>
          <a:bodyPr wrap="square">
            <a:spAutoFit/>
          </a:bodyPr>
          <a:lstStyle/>
          <a:p>
            <a:pPr marL="285750" indent="-285750">
              <a:buFont typeface="Arial" pitchFamily="34" charset="0"/>
              <a:buChar char="•"/>
            </a:pPr>
            <a:r>
              <a:rPr lang="en-US" sz="2000" b="1" dirty="0" smtClean="0"/>
              <a:t>The </a:t>
            </a:r>
            <a:r>
              <a:rPr lang="en-US" sz="2000" b="1" dirty="0"/>
              <a:t>curve </a:t>
            </a:r>
            <a:r>
              <a:rPr lang="en-US" sz="2000" b="1" dirty="0" smtClean="0"/>
              <a:t>of predicted values is </a:t>
            </a:r>
            <a:r>
              <a:rPr lang="en-US" sz="2000" b="1" dirty="0"/>
              <a:t>smoother than </a:t>
            </a:r>
            <a:r>
              <a:rPr lang="en-US" sz="2000" b="1" dirty="0" smtClean="0"/>
              <a:t>curve of tested values</a:t>
            </a:r>
            <a:endParaRPr lang="en-US" sz="2000" b="1" dirty="0"/>
          </a:p>
          <a:p>
            <a:endParaRPr lang="en-US" sz="2000" b="1" dirty="0" smtClean="0"/>
          </a:p>
          <a:p>
            <a:pPr marL="285750" indent="-285750">
              <a:buFont typeface="Arial" pitchFamily="34" charset="0"/>
              <a:buChar char="•"/>
            </a:pPr>
            <a:r>
              <a:rPr lang="en-US" sz="2000" b="1" dirty="0" smtClean="0"/>
              <a:t>All </a:t>
            </a:r>
            <a:r>
              <a:rPr lang="en-US" sz="2000" b="1" dirty="0" smtClean="0"/>
              <a:t>tested points fall </a:t>
            </a:r>
            <a:r>
              <a:rPr lang="en-US" sz="2000" b="1" dirty="0"/>
              <a:t>within </a:t>
            </a:r>
            <a:r>
              <a:rPr lang="en-US" sz="2000" b="1" dirty="0" smtClean="0"/>
              <a:t>interval </a:t>
            </a:r>
            <a:r>
              <a:rPr lang="en-US" sz="2000" b="1" dirty="0"/>
              <a:t>of [predicted mean ± σ</a:t>
            </a:r>
            <a:r>
              <a:rPr lang="en-US" sz="2000" b="1" dirty="0" smtClean="0"/>
              <a:t>]</a:t>
            </a:r>
            <a:endParaRPr lang="en-US" sz="2000" b="1" dirty="0"/>
          </a:p>
        </p:txBody>
      </p:sp>
    </p:spTree>
    <p:custDataLst>
      <p:tags r:id="rId1"/>
    </p:custDataLst>
    <p:extLst>
      <p:ext uri="{BB962C8B-B14F-4D97-AF65-F5344CB8AC3E}">
        <p14:creationId xmlns:p14="http://schemas.microsoft.com/office/powerpoint/2010/main" val="1779460892"/>
      </p:ext>
    </p:extLst>
  </p:cSld>
  <p:clrMapOvr>
    <a:masterClrMapping/>
  </p:clrMapOvr>
  <mc:AlternateContent xmlns:mc="http://schemas.openxmlformats.org/markup-compatibility/2006">
    <mc:Choice xmlns:p14="http://schemas.microsoft.com/office/powerpoint/2010/main" Requires="p14">
      <p:transition spd="slow" p14:dur="2000" advTm="65196"/>
    </mc:Choice>
    <mc:Fallback>
      <p:transition spd="slow" advTm="651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07504" y="152400"/>
            <a:ext cx="7200800" cy="638944"/>
          </a:xfrm>
        </p:spPr>
        <p:txBody>
          <a:bodyPr>
            <a:noAutofit/>
          </a:bodyPr>
          <a:lstStyle/>
          <a:p>
            <a:r>
              <a:rPr lang="en-US" altLang="zh-CN" dirty="0" smtClean="0"/>
              <a:t>GP Modeling 2: </a:t>
            </a:r>
            <a:br>
              <a:rPr lang="en-US" altLang="zh-CN" dirty="0" smtClean="0"/>
            </a:br>
            <a:r>
              <a:rPr lang="en-US" altLang="zh-CN" dirty="0" smtClean="0"/>
              <a:t>Friction </a:t>
            </a:r>
            <a:r>
              <a:rPr lang="en-US" altLang="zh-CN" dirty="0"/>
              <a:t>loss vs. </a:t>
            </a:r>
            <a:r>
              <a:rPr lang="en-US" altLang="zh-CN" dirty="0" smtClean="0"/>
              <a:t>Tolerance</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46</a:t>
            </a:fld>
            <a:r>
              <a:rPr lang="en-US" altLang="zh-CN" dirty="0" smtClean="0"/>
              <a:t>/54</a:t>
            </a:r>
            <a:endParaRPr lang="en-US" altLang="zh-CN" dirty="0"/>
          </a:p>
        </p:txBody>
      </p:sp>
      <p:sp>
        <p:nvSpPr>
          <p:cNvPr id="6" name="Content Placeholder 13"/>
          <p:cNvSpPr>
            <a:spLocks noGrp="1"/>
          </p:cNvSpPr>
          <p:nvPr>
            <p:ph idx="1"/>
          </p:nvPr>
        </p:nvSpPr>
        <p:spPr>
          <a:xfrm>
            <a:off x="152400" y="1066800"/>
            <a:ext cx="4648200" cy="914400"/>
          </a:xfrm>
        </p:spPr>
        <p:txBody>
          <a:bodyPr>
            <a:noAutofit/>
          </a:bodyPr>
          <a:lstStyle/>
          <a:p>
            <a:r>
              <a:rPr lang="en-US" sz="2700" b="1" dirty="0" smtClean="0"/>
              <a:t>Problem description</a:t>
            </a:r>
          </a:p>
          <a:p>
            <a:pPr lvl="1"/>
            <a:r>
              <a:rPr lang="en-US" sz="2400" b="1" dirty="0" smtClean="0">
                <a:solidFill>
                  <a:schemeClr val="tx1"/>
                </a:solidFill>
              </a:rPr>
              <a:t>Three groups of friction pairs:</a:t>
            </a:r>
          </a:p>
        </p:txBody>
      </p:sp>
      <p:sp>
        <p:nvSpPr>
          <p:cNvPr id="2" name="Rectangle 1"/>
          <p:cNvSpPr/>
          <p:nvPr/>
        </p:nvSpPr>
        <p:spPr>
          <a:xfrm>
            <a:off x="4551527" y="2131366"/>
            <a:ext cx="3644524" cy="461665"/>
          </a:xfrm>
          <a:prstGeom prst="rect">
            <a:avLst/>
          </a:prstGeom>
        </p:spPr>
        <p:txBody>
          <a:bodyPr vert="horz" lIns="91440" tIns="45720" rIns="91440" bIns="45720" rtlCol="0">
            <a:noAutofit/>
          </a:bodyPr>
          <a:lstStyle/>
          <a:p>
            <a:pPr>
              <a:spcBef>
                <a:spcPct val="20000"/>
              </a:spcBef>
              <a:buSzPct val="60000"/>
            </a:pPr>
            <a:r>
              <a:rPr lang="en-US" altLang="zh-CN" sz="2400" b="1" dirty="0">
                <a:solidFill>
                  <a:srgbClr val="003D7F"/>
                </a:solidFill>
                <a:cs typeface="Times New Roman" panose="02020603050405020304" pitchFamily="18" charset="0"/>
              </a:rPr>
              <a:t>AVL Excite </a:t>
            </a:r>
            <a:r>
              <a:rPr lang="en-US" altLang="zh-CN" sz="2400" b="1" dirty="0" err="1">
                <a:solidFill>
                  <a:srgbClr val="003D7F"/>
                </a:solidFill>
                <a:cs typeface="Times New Roman" panose="02020603050405020304" pitchFamily="18" charset="0"/>
              </a:rPr>
              <a:t>Piston&amp;Rings</a:t>
            </a:r>
            <a:r>
              <a:rPr lang="en-US" altLang="zh-CN" sz="2400" b="1" dirty="0">
                <a:solidFill>
                  <a:srgbClr val="003D7F"/>
                </a:solidFill>
                <a:cs typeface="Times New Roman" panose="02020603050405020304" pitchFamily="18" charset="0"/>
              </a:rPr>
              <a:t> </a:t>
            </a:r>
          </a:p>
        </p:txBody>
      </p:sp>
      <p:sp>
        <p:nvSpPr>
          <p:cNvPr id="5" name="Rectangle 4"/>
          <p:cNvSpPr/>
          <p:nvPr/>
        </p:nvSpPr>
        <p:spPr>
          <a:xfrm>
            <a:off x="4551527" y="3195935"/>
            <a:ext cx="3330464" cy="461665"/>
          </a:xfrm>
          <a:prstGeom prst="rect">
            <a:avLst/>
          </a:prstGeom>
        </p:spPr>
        <p:txBody>
          <a:bodyPr vert="horz" lIns="91440" tIns="45720" rIns="91440" bIns="45720" rtlCol="0">
            <a:noAutofit/>
          </a:bodyPr>
          <a:lstStyle/>
          <a:p>
            <a:pPr>
              <a:spcBef>
                <a:spcPct val="20000"/>
              </a:spcBef>
              <a:buSzPct val="60000"/>
            </a:pPr>
            <a:r>
              <a:rPr lang="en-US" sz="2400" b="1" dirty="0">
                <a:solidFill>
                  <a:srgbClr val="003D7F"/>
                </a:solidFill>
                <a:cs typeface="Times New Roman" panose="02020603050405020304" pitchFamily="18" charset="0"/>
              </a:rPr>
              <a:t>AVL Excite Power Unit</a:t>
            </a:r>
          </a:p>
        </p:txBody>
      </p:sp>
      <p:sp>
        <p:nvSpPr>
          <p:cNvPr id="88" name="Rectangle 87"/>
          <p:cNvSpPr/>
          <p:nvPr/>
        </p:nvSpPr>
        <p:spPr>
          <a:xfrm>
            <a:off x="838200" y="2133599"/>
            <a:ext cx="281542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altLang="zh-CN" sz="2000" b="1" dirty="0" smtClean="0"/>
              <a:t>Piston and the Cylinder</a:t>
            </a:r>
            <a:endParaRPr lang="en-US" altLang="zh-CN" sz="2000" b="1" dirty="0"/>
          </a:p>
        </p:txBody>
      </p:sp>
      <p:sp>
        <p:nvSpPr>
          <p:cNvPr id="89" name="Rectangle 88"/>
          <p:cNvSpPr/>
          <p:nvPr/>
        </p:nvSpPr>
        <p:spPr>
          <a:xfrm>
            <a:off x="838200" y="2819399"/>
            <a:ext cx="281542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altLang="zh-CN" sz="2000" b="1" dirty="0" smtClean="0"/>
              <a:t>Crankshaft Bearing</a:t>
            </a:r>
            <a:endParaRPr lang="en-US" altLang="zh-CN" sz="2000" b="1" dirty="0"/>
          </a:p>
        </p:txBody>
      </p:sp>
      <p:sp>
        <p:nvSpPr>
          <p:cNvPr id="90" name="Rectangle 89"/>
          <p:cNvSpPr/>
          <p:nvPr/>
        </p:nvSpPr>
        <p:spPr>
          <a:xfrm>
            <a:off x="838200" y="3505200"/>
            <a:ext cx="281542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altLang="zh-CN" sz="2000" b="1" dirty="0" smtClean="0"/>
              <a:t>Connecting-rod Bearing</a:t>
            </a:r>
            <a:endParaRPr lang="en-US" sz="2000" b="1" dirty="0"/>
          </a:p>
        </p:txBody>
      </p:sp>
      <p:cxnSp>
        <p:nvCxnSpPr>
          <p:cNvPr id="92" name="Straight Arrow Connector 91"/>
          <p:cNvCxnSpPr>
            <a:stCxn id="88" idx="3"/>
            <a:endCxn id="2" idx="1"/>
          </p:cNvCxnSpPr>
          <p:nvPr/>
        </p:nvCxnSpPr>
        <p:spPr>
          <a:xfrm>
            <a:off x="3653620" y="2362199"/>
            <a:ext cx="897907" cy="0"/>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94" name="Elbow Connector 93"/>
          <p:cNvCxnSpPr>
            <a:stCxn id="89" idx="3"/>
            <a:endCxn id="5" idx="1"/>
          </p:cNvCxnSpPr>
          <p:nvPr/>
        </p:nvCxnSpPr>
        <p:spPr>
          <a:xfrm>
            <a:off x="3653620" y="3047999"/>
            <a:ext cx="897907" cy="378769"/>
          </a:xfrm>
          <a:prstGeom prst="bentConnector3">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stCxn id="90" idx="3"/>
            <a:endCxn id="5" idx="1"/>
          </p:cNvCxnSpPr>
          <p:nvPr/>
        </p:nvCxnSpPr>
        <p:spPr>
          <a:xfrm flipV="1">
            <a:off x="3653620" y="3426768"/>
            <a:ext cx="897907" cy="307032"/>
          </a:xfrm>
          <a:prstGeom prst="bentConnector3">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110" name="Content Placeholder 13"/>
          <p:cNvSpPr txBox="1">
            <a:spLocks/>
          </p:cNvSpPr>
          <p:nvPr/>
        </p:nvSpPr>
        <p:spPr>
          <a:xfrm>
            <a:off x="76200" y="4181901"/>
            <a:ext cx="5410200" cy="5424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60000"/>
              <a:buFont typeface="Wingdings" panose="05000000000000000000" pitchFamily="2" charset="2"/>
              <a:buChar char="n"/>
              <a:defRPr lang="en-US" altLang="zh-CN" sz="3200" kern="1200" dirty="0" smtClean="0">
                <a:solidFill>
                  <a:srgbClr val="003D7F"/>
                </a:solidFill>
                <a:latin typeface="+mn-lt"/>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lang="en-US" altLang="zh-CN" sz="2800" kern="1200" dirty="0" smtClean="0">
                <a:solidFill>
                  <a:srgbClr val="003D7F"/>
                </a:solidFill>
                <a:latin typeface="+mn-lt"/>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lang="en-US" altLang="zh-CN" sz="2400" kern="1200" dirty="0" smtClean="0">
                <a:solidFill>
                  <a:srgbClr val="003D7F"/>
                </a:solidFill>
                <a:latin typeface="+mn-lt"/>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lang="en-US" altLang="zh-CN" sz="2000" kern="1200" dirty="0" smtClean="0">
                <a:solidFill>
                  <a:srgbClr val="003D7F"/>
                </a:solidFill>
                <a:latin typeface="+mn-lt"/>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lang="zh-CN" altLang="en-US" sz="1600" kern="1200" dirty="0">
                <a:solidFill>
                  <a:srgbClr val="003D7F"/>
                </a:solidFill>
                <a:latin typeface="+mn-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400" b="1" dirty="0" smtClean="0">
                <a:solidFill>
                  <a:schemeClr val="tx1"/>
                </a:solidFill>
              </a:rPr>
              <a:t>Sensitivity analysis:</a:t>
            </a:r>
            <a:endParaRPr lang="en-US" sz="2400" b="1" dirty="0">
              <a:solidFill>
                <a:schemeClr val="tx1"/>
              </a:solidFill>
            </a:endParaRPr>
          </a:p>
        </p:txBody>
      </p:sp>
      <p:sp>
        <p:nvSpPr>
          <p:cNvPr id="111" name="Rectangle 110"/>
          <p:cNvSpPr/>
          <p:nvPr/>
        </p:nvSpPr>
        <p:spPr>
          <a:xfrm>
            <a:off x="946244" y="4648200"/>
            <a:ext cx="7359555" cy="1446550"/>
          </a:xfrm>
          <a:prstGeom prst="rect">
            <a:avLst/>
          </a:prstGeom>
        </p:spPr>
        <p:txBody>
          <a:bodyPr wrap="square">
            <a:spAutoFit/>
          </a:bodyPr>
          <a:lstStyle/>
          <a:p>
            <a:pPr marL="285750" indent="-285750">
              <a:buFont typeface="Arial" pitchFamily="34" charset="0"/>
              <a:buChar char="•"/>
            </a:pPr>
            <a:r>
              <a:rPr lang="en-US" sz="2200" b="1" dirty="0" smtClean="0"/>
              <a:t>The </a:t>
            </a:r>
            <a:r>
              <a:rPr lang="en-US" sz="2200" b="1" dirty="0"/>
              <a:t>output friction loss </a:t>
            </a:r>
            <a:r>
              <a:rPr lang="en-US" sz="2200" b="1" dirty="0">
                <a:solidFill>
                  <a:srgbClr val="C00000"/>
                </a:solidFill>
              </a:rPr>
              <a:t>relates more to the clearances </a:t>
            </a:r>
            <a:r>
              <a:rPr lang="en-US" sz="2200" b="1" dirty="0"/>
              <a:t>between the friction </a:t>
            </a:r>
            <a:r>
              <a:rPr lang="en-US" sz="2200" b="1" dirty="0" smtClean="0"/>
              <a:t>pairs: inputs of the GP model</a:t>
            </a:r>
          </a:p>
          <a:p>
            <a:pPr marL="285750" indent="-285750">
              <a:buFont typeface="Arial" pitchFamily="34" charset="0"/>
              <a:buChar char="•"/>
            </a:pPr>
            <a:r>
              <a:rPr lang="en-US" sz="2200" b="1" dirty="0" smtClean="0">
                <a:solidFill>
                  <a:srgbClr val="C00000"/>
                </a:solidFill>
              </a:rPr>
              <a:t>The clearances relate to the dimensions: MDO tolerance design</a:t>
            </a:r>
            <a:endParaRPr lang="en-US" sz="2200" b="1" dirty="0">
              <a:solidFill>
                <a:srgbClr val="C00000"/>
              </a:solidFill>
            </a:endParaRPr>
          </a:p>
        </p:txBody>
      </p:sp>
    </p:spTree>
    <p:custDataLst>
      <p:tags r:id="rId1"/>
    </p:custDataLst>
    <p:extLst>
      <p:ext uri="{BB962C8B-B14F-4D97-AF65-F5344CB8AC3E}">
        <p14:creationId xmlns:p14="http://schemas.microsoft.com/office/powerpoint/2010/main" val="1871534180"/>
      </p:ext>
    </p:extLst>
  </p:cSld>
  <p:clrMapOvr>
    <a:masterClrMapping/>
  </p:clrMapOvr>
  <mc:AlternateContent xmlns:mc="http://schemas.openxmlformats.org/markup-compatibility/2006">
    <mc:Choice xmlns:p14="http://schemas.microsoft.com/office/powerpoint/2010/main" Requires="p14">
      <p:transition spd="slow" p14:dur="2000" advTm="73374"/>
    </mc:Choice>
    <mc:Fallback>
      <p:transition spd="slow" advTm="7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1">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p:bldP spid="5" grpId="0"/>
      <p:bldP spid="88" grpId="0" animBg="1"/>
      <p:bldP spid="89" grpId="0" animBg="1"/>
      <p:bldP spid="90" grpId="0" animBg="1"/>
      <p:bldP spid="1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07504" y="152400"/>
            <a:ext cx="7200800" cy="638944"/>
          </a:xfrm>
        </p:spPr>
        <p:txBody>
          <a:bodyPr>
            <a:noAutofit/>
          </a:bodyPr>
          <a:lstStyle/>
          <a:p>
            <a:r>
              <a:rPr lang="en-US" altLang="zh-CN" dirty="0" smtClean="0"/>
              <a:t>GP Modeling 2: </a:t>
            </a:r>
            <a:br>
              <a:rPr lang="en-US" altLang="zh-CN" dirty="0" smtClean="0"/>
            </a:br>
            <a:r>
              <a:rPr lang="en-US" altLang="zh-CN" dirty="0" smtClean="0"/>
              <a:t>Friction </a:t>
            </a:r>
            <a:r>
              <a:rPr lang="en-US" altLang="zh-CN" dirty="0"/>
              <a:t>loss vs. </a:t>
            </a:r>
            <a:r>
              <a:rPr lang="en-US" altLang="zh-CN" dirty="0" smtClean="0"/>
              <a:t>Tolerance</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47</a:t>
            </a:fld>
            <a:r>
              <a:rPr lang="en-US" altLang="zh-CN" dirty="0" smtClean="0"/>
              <a:t>/54</a:t>
            </a:r>
            <a:endParaRPr lang="en-US" altLang="zh-CN" dirty="0"/>
          </a:p>
        </p:txBody>
      </p:sp>
      <p:sp>
        <p:nvSpPr>
          <p:cNvPr id="6" name="Content Placeholder 13"/>
          <p:cNvSpPr>
            <a:spLocks noGrp="1"/>
          </p:cNvSpPr>
          <p:nvPr>
            <p:ph idx="1"/>
          </p:nvPr>
        </p:nvSpPr>
        <p:spPr>
          <a:xfrm>
            <a:off x="152400" y="1066800"/>
            <a:ext cx="5410200" cy="504056"/>
          </a:xfrm>
        </p:spPr>
        <p:txBody>
          <a:bodyPr>
            <a:noAutofit/>
          </a:bodyPr>
          <a:lstStyle/>
          <a:p>
            <a:r>
              <a:rPr lang="en-US" sz="2700" b="1" dirty="0" smtClean="0"/>
              <a:t>Input spaces (sampling points)</a:t>
            </a:r>
            <a:endParaRPr lang="en-US" sz="2700" b="1" dirty="0"/>
          </a:p>
        </p:txBody>
      </p:sp>
      <p:pic>
        <p:nvPicPr>
          <p:cNvPr id="7" name="图片 6"/>
          <p:cNvPicPr/>
          <p:nvPr/>
        </p:nvPicPr>
        <p:blipFill rotWithShape="1">
          <a:blip r:embed="rId4" cstate="print">
            <a:extLst>
              <a:ext uri="{28A0092B-C50C-407E-A947-70E740481C1C}">
                <a14:useLocalDpi xmlns:a14="http://schemas.microsoft.com/office/drawing/2010/main" val="0"/>
              </a:ext>
            </a:extLst>
          </a:blip>
          <a:srcRect l="1" t="4203" r="2312" b="2001"/>
          <a:stretch/>
        </p:blipFill>
        <p:spPr bwMode="auto">
          <a:xfrm>
            <a:off x="381000" y="1447800"/>
            <a:ext cx="3733800" cy="2250743"/>
          </a:xfrm>
          <a:prstGeom prst="rect">
            <a:avLst/>
          </a:prstGeom>
          <a:noFill/>
          <a:ln>
            <a:noFill/>
          </a:ln>
          <a:extLst>
            <a:ext uri="{53640926-AAD7-44D8-BBD7-CCE9431645EC}">
              <a14:shadowObscured xmlns:a14="http://schemas.microsoft.com/office/drawing/2010/main"/>
            </a:ext>
          </a:extLst>
        </p:spPr>
      </p:pic>
      <p:sp>
        <p:nvSpPr>
          <p:cNvPr id="8" name="Content Placeholder 13"/>
          <p:cNvSpPr txBox="1">
            <a:spLocks/>
          </p:cNvSpPr>
          <p:nvPr/>
        </p:nvSpPr>
        <p:spPr bwMode="auto">
          <a:xfrm>
            <a:off x="4114801" y="1524000"/>
            <a:ext cx="5029200" cy="2162944"/>
          </a:xfrm>
          <a:prstGeom prst="rect">
            <a:avLst/>
          </a:prstGeom>
        </p:spPr>
        <p:txBody>
          <a:bodyPr vert="horz" lIns="91440" tIns="45720" rIns="91440" bIns="45720" rtlCol="0">
            <a:noAutofit/>
          </a:bodyPr>
          <a:lstStyle>
            <a:lvl1pPr marL="342900" indent="-342900">
              <a:spcBef>
                <a:spcPct val="20000"/>
              </a:spcBef>
              <a:buSzPct val="60000"/>
              <a:buFont typeface="Wingdings" panose="05000000000000000000" pitchFamily="2" charset="2"/>
              <a:buChar char="n"/>
              <a:defRPr lang="en-US" altLang="zh-CN" sz="2400" b="1" dirty="0" smtClean="0">
                <a:solidFill>
                  <a:srgbClr val="003D7F"/>
                </a:solidFill>
                <a:cs typeface="Times New Roman" panose="02020603050405020304" pitchFamily="18" charset="0"/>
              </a:defRPr>
            </a:lvl1pPr>
            <a:lvl2pPr marL="742950" indent="-285750">
              <a:spcBef>
                <a:spcPct val="20000"/>
              </a:spcBef>
              <a:buFont typeface="Arial" pitchFamily="34" charset="0"/>
              <a:buChar char="–"/>
              <a:defRPr lang="en-US" altLang="zh-CN" sz="2800" dirty="0" smtClean="0">
                <a:solidFill>
                  <a:srgbClr val="003D7F"/>
                </a:solidFill>
                <a:cs typeface="Times New Roman" panose="02020603050405020304" pitchFamily="18" charset="0"/>
              </a:defRPr>
            </a:lvl2pPr>
            <a:lvl3pPr marL="1143000" indent="-228600">
              <a:spcBef>
                <a:spcPct val="20000"/>
              </a:spcBef>
              <a:buFont typeface="Arial" pitchFamily="34" charset="0"/>
              <a:buChar char="•"/>
              <a:defRPr lang="en-US" altLang="zh-CN" sz="2400" dirty="0" smtClean="0">
                <a:solidFill>
                  <a:srgbClr val="003D7F"/>
                </a:solidFill>
                <a:cs typeface="Times New Roman" panose="02020603050405020304" pitchFamily="18" charset="0"/>
              </a:defRPr>
            </a:lvl3pPr>
            <a:lvl4pPr marL="1600200" indent="-228600">
              <a:spcBef>
                <a:spcPct val="20000"/>
              </a:spcBef>
              <a:buFont typeface="Arial" pitchFamily="34" charset="0"/>
              <a:buChar char="–"/>
              <a:defRPr lang="en-US" altLang="zh-CN" sz="2000" dirty="0" smtClean="0">
                <a:solidFill>
                  <a:srgbClr val="003D7F"/>
                </a:solidFill>
                <a:cs typeface="Times New Roman" panose="02020603050405020304" pitchFamily="18" charset="0"/>
              </a:defRPr>
            </a:lvl4pPr>
            <a:lvl5pPr marL="2057400" indent="-228600">
              <a:spcBef>
                <a:spcPct val="20000"/>
              </a:spcBef>
              <a:buFont typeface="Arial" pitchFamily="34" charset="0"/>
              <a:buChar char="»"/>
              <a:defRPr lang="zh-CN" altLang="en-US" sz="1600" dirty="0">
                <a:solidFill>
                  <a:srgbClr val="003D7F"/>
                </a:solidFill>
                <a:cs typeface="Times New Roman" panose="02020603050405020304" pitchFamily="18"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buFont typeface="Wingdings" pitchFamily="2" charset="2"/>
              <a:buChar char="l"/>
            </a:pPr>
            <a:r>
              <a:rPr lang="en-US" sz="2000" dirty="0" smtClean="0">
                <a:solidFill>
                  <a:schemeClr val="tx1"/>
                </a:solidFill>
              </a:rPr>
              <a:t>Since three simulation models are independent of each other, sampling points are “badly” spaced</a:t>
            </a:r>
          </a:p>
          <a:p>
            <a:pPr>
              <a:buFont typeface="Wingdings" pitchFamily="2" charset="2"/>
              <a:buChar char="l"/>
            </a:pPr>
            <a:r>
              <a:rPr lang="en-US" sz="2000" dirty="0" smtClean="0">
                <a:solidFill>
                  <a:schemeClr val="tx1"/>
                </a:solidFill>
              </a:rPr>
              <a:t>With experiment data included, still “badly” spaced</a:t>
            </a:r>
          </a:p>
          <a:p>
            <a:pPr>
              <a:buFont typeface="Wingdings" pitchFamily="2" charset="2"/>
              <a:buChar char="l"/>
            </a:pPr>
            <a:r>
              <a:rPr lang="en-US" sz="2000" dirty="0" smtClean="0">
                <a:solidFill>
                  <a:schemeClr val="tx1"/>
                </a:solidFill>
              </a:rPr>
              <a:t>All data are utilized to build </a:t>
            </a:r>
            <a:r>
              <a:rPr lang="en-US" sz="2000" dirty="0" smtClean="0">
                <a:solidFill>
                  <a:schemeClr val="tx1"/>
                </a:solidFill>
              </a:rPr>
              <a:t>GP </a:t>
            </a:r>
            <a:r>
              <a:rPr lang="en-US" sz="2000" dirty="0" smtClean="0">
                <a:solidFill>
                  <a:schemeClr val="tx1"/>
                </a:solidFill>
              </a:rPr>
              <a:t>model</a:t>
            </a:r>
          </a:p>
        </p:txBody>
      </p:sp>
      <p:sp>
        <p:nvSpPr>
          <p:cNvPr id="9" name="Content Placeholder 13"/>
          <p:cNvSpPr txBox="1">
            <a:spLocks/>
          </p:cNvSpPr>
          <p:nvPr/>
        </p:nvSpPr>
        <p:spPr>
          <a:xfrm>
            <a:off x="228600" y="3657600"/>
            <a:ext cx="4104456"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60000"/>
              <a:buFont typeface="Wingdings" panose="05000000000000000000" pitchFamily="2" charset="2"/>
              <a:buChar char="n"/>
              <a:defRPr lang="en-US" altLang="zh-CN" sz="3200" kern="1200" dirty="0" smtClean="0">
                <a:solidFill>
                  <a:srgbClr val="003D7F"/>
                </a:solidFill>
                <a:latin typeface="+mn-lt"/>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lang="en-US" altLang="zh-CN" sz="2800" kern="1200" dirty="0" smtClean="0">
                <a:solidFill>
                  <a:srgbClr val="003D7F"/>
                </a:solidFill>
                <a:latin typeface="+mn-lt"/>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lang="en-US" altLang="zh-CN" sz="2400" kern="1200" dirty="0" smtClean="0">
                <a:solidFill>
                  <a:srgbClr val="003D7F"/>
                </a:solidFill>
                <a:latin typeface="+mn-lt"/>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lang="en-US" altLang="zh-CN" sz="2000" kern="1200" dirty="0" smtClean="0">
                <a:solidFill>
                  <a:srgbClr val="003D7F"/>
                </a:solidFill>
                <a:latin typeface="+mn-lt"/>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lang="zh-CN" altLang="en-US" sz="1600" kern="1200" dirty="0">
                <a:solidFill>
                  <a:srgbClr val="003D7F"/>
                </a:solidFill>
                <a:latin typeface="+mn-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700" b="1" dirty="0" smtClean="0"/>
              <a:t>GP modeling results</a:t>
            </a:r>
            <a:endParaRPr lang="en-US" sz="2700" b="1" dirty="0"/>
          </a:p>
        </p:txBody>
      </p:sp>
      <p:pic>
        <p:nvPicPr>
          <p:cNvPr id="10" name="图片 7"/>
          <p:cNvPicPr/>
          <p:nvPr/>
        </p:nvPicPr>
        <p:blipFill rotWithShape="1">
          <a:blip r:embed="rId5" cstate="print">
            <a:extLst>
              <a:ext uri="{28A0092B-C50C-407E-A947-70E740481C1C}">
                <a14:useLocalDpi xmlns:a14="http://schemas.microsoft.com/office/drawing/2010/main" val="0"/>
              </a:ext>
            </a:extLst>
          </a:blip>
          <a:srcRect l="2532" t="4725" b="2424"/>
          <a:stretch/>
        </p:blipFill>
        <p:spPr bwMode="auto">
          <a:xfrm>
            <a:off x="152400" y="4038600"/>
            <a:ext cx="3971593" cy="2438400"/>
          </a:xfrm>
          <a:prstGeom prst="rect">
            <a:avLst/>
          </a:prstGeom>
          <a:noFill/>
          <a:ln>
            <a:noFill/>
          </a:ln>
          <a:extLst>
            <a:ext uri="{53640926-AAD7-44D8-BBD7-CCE9431645EC}">
              <a14:shadowObscured xmlns:a14="http://schemas.microsoft.com/office/drawing/2010/main"/>
            </a:ext>
          </a:extLst>
        </p:spPr>
      </p:pic>
      <p:sp>
        <p:nvSpPr>
          <p:cNvPr id="11" name="Rectangle 10"/>
          <p:cNvSpPr/>
          <p:nvPr/>
        </p:nvSpPr>
        <p:spPr>
          <a:xfrm>
            <a:off x="4123993" y="3962400"/>
            <a:ext cx="4791407" cy="2286000"/>
          </a:xfrm>
          <a:prstGeom prst="rect">
            <a:avLst/>
          </a:prstGeom>
        </p:spPr>
        <p:txBody>
          <a:bodyPr vert="horz" lIns="91440" tIns="45720" rIns="91440" bIns="45720" rtlCol="0">
            <a:noAutofit/>
          </a:bodyPr>
          <a:lstStyle/>
          <a:p>
            <a:pPr marL="342900" indent="-342900">
              <a:spcBef>
                <a:spcPct val="20000"/>
              </a:spcBef>
              <a:buSzPct val="60000"/>
              <a:buFont typeface="Wingdings" pitchFamily="2" charset="2"/>
              <a:buChar char="l"/>
            </a:pPr>
            <a:r>
              <a:rPr lang="en-US" sz="2000" b="1" dirty="0">
                <a:cs typeface="Times New Roman" panose="02020603050405020304" pitchFamily="18" charset="0"/>
              </a:rPr>
              <a:t>Outputs from </a:t>
            </a:r>
            <a:r>
              <a:rPr lang="en-US" sz="2000" b="1" dirty="0" smtClean="0">
                <a:cs typeface="Times New Roman" panose="02020603050405020304" pitchFamily="18" charset="0"/>
              </a:rPr>
              <a:t>experimental </a:t>
            </a:r>
            <a:r>
              <a:rPr lang="en-US" sz="2000" b="1" dirty="0">
                <a:cs typeface="Times New Roman" panose="02020603050405020304" pitchFamily="18" charset="0"/>
              </a:rPr>
              <a:t>training data are well fitted</a:t>
            </a:r>
          </a:p>
          <a:p>
            <a:pPr marL="342900" indent="-342900">
              <a:spcBef>
                <a:spcPct val="20000"/>
              </a:spcBef>
              <a:buSzPct val="60000"/>
              <a:buFont typeface="Wingdings" pitchFamily="2" charset="2"/>
              <a:buChar char="l"/>
            </a:pPr>
            <a:r>
              <a:rPr lang="en-US" sz="2000" b="1" dirty="0">
                <a:cs typeface="Times New Roman" panose="02020603050405020304" pitchFamily="18" charset="0"/>
              </a:rPr>
              <a:t>Most of </a:t>
            </a:r>
            <a:r>
              <a:rPr lang="en-US" sz="2000" b="1" dirty="0" smtClean="0">
                <a:cs typeface="Times New Roman" panose="02020603050405020304" pitchFamily="18" charset="0"/>
              </a:rPr>
              <a:t>outputs </a:t>
            </a:r>
            <a:r>
              <a:rPr lang="en-US" sz="2000" b="1" dirty="0">
                <a:cs typeface="Times New Roman" panose="02020603050405020304" pitchFamily="18" charset="0"/>
              </a:rPr>
              <a:t>from simulation training data are also well fitted</a:t>
            </a:r>
          </a:p>
          <a:p>
            <a:pPr marL="342900" indent="-342900">
              <a:spcBef>
                <a:spcPct val="20000"/>
              </a:spcBef>
              <a:buSzPct val="60000"/>
              <a:buFont typeface="Wingdings" pitchFamily="2" charset="2"/>
              <a:buChar char="l"/>
            </a:pPr>
            <a:r>
              <a:rPr lang="en-US" sz="2000" b="1" dirty="0">
                <a:cs typeface="Times New Roman" panose="02020603050405020304" pitchFamily="18" charset="0"/>
              </a:rPr>
              <a:t>It is also found from this result that </a:t>
            </a:r>
            <a:r>
              <a:rPr lang="en-US" sz="2000" b="1" dirty="0" smtClean="0">
                <a:cs typeface="Times New Roman" panose="02020603050405020304" pitchFamily="18" charset="0"/>
              </a:rPr>
              <a:t>smaller clearances </a:t>
            </a:r>
            <a:r>
              <a:rPr lang="en-US" sz="2000" b="1" dirty="0">
                <a:cs typeface="Times New Roman" panose="02020603050405020304" pitchFamily="18" charset="0"/>
              </a:rPr>
              <a:t>will give </a:t>
            </a:r>
            <a:r>
              <a:rPr lang="en-US" sz="2000" b="1" dirty="0" smtClean="0">
                <a:cs typeface="Times New Roman" panose="02020603050405020304" pitchFamily="18" charset="0"/>
              </a:rPr>
              <a:t>larger </a:t>
            </a:r>
            <a:r>
              <a:rPr lang="en-US" sz="2000" b="1" dirty="0">
                <a:cs typeface="Times New Roman" panose="02020603050405020304" pitchFamily="18" charset="0"/>
              </a:rPr>
              <a:t>friction </a:t>
            </a:r>
            <a:r>
              <a:rPr lang="en-US" sz="2000" b="1" dirty="0" smtClean="0">
                <a:cs typeface="Times New Roman" panose="02020603050405020304" pitchFamily="18" charset="0"/>
              </a:rPr>
              <a:t>loss</a:t>
            </a:r>
            <a:endParaRPr lang="en-US" sz="2000" b="1" dirty="0">
              <a:cs typeface="Times New Roman" panose="02020603050405020304" pitchFamily="18" charset="0"/>
            </a:endParaRPr>
          </a:p>
        </p:txBody>
      </p:sp>
    </p:spTree>
    <p:custDataLst>
      <p:tags r:id="rId1"/>
    </p:custDataLst>
    <p:extLst>
      <p:ext uri="{BB962C8B-B14F-4D97-AF65-F5344CB8AC3E}">
        <p14:creationId xmlns:p14="http://schemas.microsoft.com/office/powerpoint/2010/main" val="2089585267"/>
      </p:ext>
    </p:extLst>
  </p:cSld>
  <p:clrMapOvr>
    <a:masterClrMapping/>
  </p:clrMapOvr>
  <mc:AlternateContent xmlns:mc="http://schemas.openxmlformats.org/markup-compatibility/2006">
    <mc:Choice xmlns:p14="http://schemas.microsoft.com/office/powerpoint/2010/main" Requires="p14">
      <p:transition spd="slow" p14:dur="2000" advTm="92720"/>
    </mc:Choice>
    <mc:Fallback>
      <p:transition spd="slow" advTm="9272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6F15528-21DE-4FAA-801E-634DDDAF4B2B}" type="slidenum">
              <a:rPr lang="en-US" smtClean="0"/>
              <a:pPr/>
              <a:t>48</a:t>
            </a:fld>
            <a:r>
              <a:rPr lang="en-US" altLang="zh-CN" dirty="0" smtClean="0"/>
              <a:t>/54</a:t>
            </a:r>
            <a:endParaRPr lang="en-US" altLang="zh-CN" dirty="0"/>
          </a:p>
        </p:txBody>
      </p:sp>
      <p:sp>
        <p:nvSpPr>
          <p:cNvPr id="20" name="Content Placeholder 13"/>
          <p:cNvSpPr>
            <a:spLocks noGrp="1"/>
          </p:cNvSpPr>
          <p:nvPr>
            <p:ph idx="1"/>
          </p:nvPr>
        </p:nvSpPr>
        <p:spPr>
          <a:xfrm>
            <a:off x="179512" y="1096144"/>
            <a:ext cx="4104456" cy="504056"/>
          </a:xfrm>
        </p:spPr>
        <p:txBody>
          <a:bodyPr>
            <a:noAutofit/>
          </a:bodyPr>
          <a:lstStyle/>
          <a:p>
            <a:r>
              <a:rPr lang="en-US" sz="2400" b="1" dirty="0" smtClean="0"/>
              <a:t>Problem description</a:t>
            </a:r>
            <a:endParaRPr lang="en-US" sz="2400" b="1" dirty="0"/>
          </a:p>
        </p:txBody>
      </p:sp>
      <p:cxnSp>
        <p:nvCxnSpPr>
          <p:cNvPr id="25" name="直接箭头连接符 24"/>
          <p:cNvCxnSpPr/>
          <p:nvPr/>
        </p:nvCxnSpPr>
        <p:spPr>
          <a:xfrm>
            <a:off x="2764886" y="3276600"/>
            <a:ext cx="548345" cy="0"/>
          </a:xfrm>
          <a:prstGeom prst="straightConnector1">
            <a:avLst/>
          </a:prstGeom>
          <a:ln w="38100">
            <a:solidFill>
              <a:schemeClr val="accent1">
                <a:lumMod val="60000"/>
                <a:lumOff val="4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2767900" y="1880175"/>
            <a:ext cx="548345" cy="0"/>
          </a:xfrm>
          <a:prstGeom prst="straightConnector1">
            <a:avLst/>
          </a:prstGeom>
          <a:ln w="38100">
            <a:solidFill>
              <a:schemeClr val="tx2">
                <a:lumMod val="60000"/>
                <a:lumOff val="4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5989325" y="1880175"/>
            <a:ext cx="589886" cy="0"/>
          </a:xfrm>
          <a:prstGeom prst="straightConnector1">
            <a:avLst/>
          </a:prstGeom>
          <a:ln w="38100">
            <a:solidFill>
              <a:schemeClr val="tx2">
                <a:lumMod val="60000"/>
                <a:lumOff val="4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989325" y="3352800"/>
            <a:ext cx="589886" cy="0"/>
          </a:xfrm>
          <a:prstGeom prst="straightConnector1">
            <a:avLst/>
          </a:prstGeom>
          <a:ln w="38100">
            <a:solidFill>
              <a:schemeClr val="accent1">
                <a:lumMod val="60000"/>
                <a:lumOff val="4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572000" y="2379875"/>
            <a:ext cx="0" cy="442284"/>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609600" y="1657290"/>
            <a:ext cx="2273155" cy="400110"/>
          </a:xfrm>
          <a:prstGeom prst="rect">
            <a:avLst/>
          </a:prstGeom>
          <a:solidFill>
            <a:schemeClr val="accent1"/>
          </a:solidFill>
        </p:spPr>
        <p:txBody>
          <a:bodyPr wrap="square">
            <a:spAutoFit/>
          </a:bodyPr>
          <a:lstStyle/>
          <a:p>
            <a:pPr algn="ctr"/>
            <a:r>
              <a:rPr lang="en-US" altLang="zh-CN" sz="2000" i="1" dirty="0" smtClean="0">
                <a:latin typeface="Times New Roman" pitchFamily="18" charset="0"/>
                <a:cs typeface="Times New Roman" pitchFamily="18" charset="0"/>
              </a:rPr>
              <a:t>Dimensions of CR</a:t>
            </a:r>
            <a:endParaRPr lang="zh-CN" altLang="en-US" sz="2000" baseline="-25000" dirty="0">
              <a:latin typeface="Times New Roman" pitchFamily="18" charset="0"/>
              <a:cs typeface="Times New Roman" pitchFamily="18" charset="0"/>
            </a:endParaRPr>
          </a:p>
        </p:txBody>
      </p:sp>
      <p:sp>
        <p:nvSpPr>
          <p:cNvPr id="34" name="矩形 33"/>
          <p:cNvSpPr/>
          <p:nvPr/>
        </p:nvSpPr>
        <p:spPr>
          <a:xfrm>
            <a:off x="609600" y="3105090"/>
            <a:ext cx="2273155" cy="400110"/>
          </a:xfrm>
          <a:prstGeom prst="rect">
            <a:avLst/>
          </a:prstGeom>
          <a:solidFill>
            <a:schemeClr val="accent1">
              <a:lumMod val="40000"/>
              <a:lumOff val="60000"/>
            </a:schemeClr>
          </a:solidFill>
        </p:spPr>
        <p:txBody>
          <a:bodyPr wrap="square">
            <a:spAutoFit/>
          </a:bodyPr>
          <a:lstStyle/>
          <a:p>
            <a:pPr algn="ctr"/>
            <a:r>
              <a:rPr lang="en-US" altLang="zh-CN" sz="2000" i="1" dirty="0" smtClean="0">
                <a:latin typeface="Times New Roman" pitchFamily="18" charset="0"/>
                <a:cs typeface="Times New Roman" pitchFamily="18" charset="0"/>
              </a:rPr>
              <a:t>Dimensions of FL</a:t>
            </a:r>
            <a:endParaRPr lang="zh-CN" altLang="en-US" sz="2000" baseline="-25000" dirty="0">
              <a:latin typeface="Times New Roman" pitchFamily="18" charset="0"/>
              <a:cs typeface="Times New Roman" pitchFamily="18" charset="0"/>
            </a:endParaRPr>
          </a:p>
        </p:txBody>
      </p:sp>
      <p:sp>
        <p:nvSpPr>
          <p:cNvPr id="35" name="矩形 34"/>
          <p:cNvSpPr/>
          <p:nvPr/>
        </p:nvSpPr>
        <p:spPr>
          <a:xfrm>
            <a:off x="3340981" y="1447800"/>
            <a:ext cx="2631355" cy="939424"/>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Times New Roman" pitchFamily="18" charset="0"/>
                <a:cs typeface="Times New Roman" pitchFamily="18" charset="0"/>
              </a:rPr>
              <a:t>Compression ratio</a:t>
            </a:r>
          </a:p>
          <a:p>
            <a:r>
              <a:rPr lang="en-US" altLang="zh-CN" dirty="0" smtClean="0">
                <a:solidFill>
                  <a:schemeClr val="tx1"/>
                </a:solidFill>
                <a:latin typeface="Times New Roman" pitchFamily="18" charset="0"/>
                <a:cs typeface="Times New Roman" pitchFamily="18" charset="0"/>
              </a:rPr>
              <a:t>Improve </a:t>
            </a:r>
            <a:r>
              <a:rPr lang="en-US" altLang="zh-CN" i="1" dirty="0" smtClean="0">
                <a:solidFill>
                  <a:schemeClr val="tx1"/>
                </a:solidFill>
                <a:latin typeface="Times New Roman" pitchFamily="18" charset="0"/>
                <a:cs typeface="Times New Roman" pitchFamily="18" charset="0"/>
              </a:rPr>
              <a:t>performance</a:t>
            </a:r>
          </a:p>
          <a:p>
            <a:r>
              <a:rPr lang="en-US" altLang="zh-CN" dirty="0" err="1" smtClean="0">
                <a:solidFill>
                  <a:schemeClr val="tx1"/>
                </a:solidFill>
                <a:latin typeface="Times New Roman" pitchFamily="18" charset="0"/>
                <a:cs typeface="Times New Roman" pitchFamily="18" charset="0"/>
              </a:rPr>
              <a:t>s.t.</a:t>
            </a:r>
            <a:r>
              <a:rPr lang="en-US" altLang="zh-CN" dirty="0" smtClean="0">
                <a:solidFill>
                  <a:schemeClr val="tx1"/>
                </a:solidFill>
                <a:latin typeface="Times New Roman" pitchFamily="18" charset="0"/>
                <a:cs typeface="Times New Roman" pitchFamily="18" charset="0"/>
              </a:rPr>
              <a:t>          </a:t>
            </a:r>
            <a:r>
              <a:rPr lang="en-US" altLang="zh-CN" i="1" dirty="0" smtClean="0">
                <a:solidFill>
                  <a:schemeClr val="tx1"/>
                </a:solidFill>
                <a:latin typeface="Times New Roman" pitchFamily="18" charset="0"/>
                <a:cs typeface="Times New Roman" pitchFamily="18" charset="0"/>
              </a:rPr>
              <a:t>constraints</a:t>
            </a:r>
          </a:p>
        </p:txBody>
      </p:sp>
      <p:sp>
        <p:nvSpPr>
          <p:cNvPr id="36" name="矩形 35"/>
          <p:cNvSpPr/>
          <p:nvPr/>
        </p:nvSpPr>
        <p:spPr>
          <a:xfrm>
            <a:off x="3341798" y="2822160"/>
            <a:ext cx="2630538" cy="987842"/>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Times New Roman" pitchFamily="18" charset="0"/>
                <a:cs typeface="Times New Roman" pitchFamily="18" charset="0"/>
              </a:rPr>
              <a:t>Friction loss</a:t>
            </a:r>
          </a:p>
          <a:p>
            <a:r>
              <a:rPr lang="en-US" altLang="zh-CN" dirty="0">
                <a:solidFill>
                  <a:schemeClr val="tx1"/>
                </a:solidFill>
                <a:latin typeface="Times New Roman" pitchFamily="18" charset="0"/>
                <a:cs typeface="Times New Roman" pitchFamily="18" charset="0"/>
              </a:rPr>
              <a:t>Improve </a:t>
            </a:r>
            <a:r>
              <a:rPr lang="en-US" altLang="zh-CN" i="1" dirty="0">
                <a:solidFill>
                  <a:schemeClr val="tx1"/>
                </a:solidFill>
                <a:latin typeface="Times New Roman" pitchFamily="18" charset="0"/>
                <a:cs typeface="Times New Roman" pitchFamily="18" charset="0"/>
              </a:rPr>
              <a:t>performance</a:t>
            </a:r>
          </a:p>
          <a:p>
            <a:r>
              <a:rPr lang="en-US" altLang="zh-CN" dirty="0" err="1">
                <a:solidFill>
                  <a:schemeClr val="tx1"/>
                </a:solidFill>
                <a:latin typeface="Times New Roman" pitchFamily="18" charset="0"/>
                <a:cs typeface="Times New Roman" pitchFamily="18" charset="0"/>
              </a:rPr>
              <a:t>s.t.</a:t>
            </a:r>
            <a:r>
              <a:rPr lang="en-US" altLang="zh-CN" dirty="0">
                <a:solidFill>
                  <a:schemeClr val="tx1"/>
                </a:solidFill>
                <a:latin typeface="Times New Roman" pitchFamily="18" charset="0"/>
                <a:cs typeface="Times New Roman" pitchFamily="18" charset="0"/>
              </a:rPr>
              <a:t>          </a:t>
            </a:r>
            <a:r>
              <a:rPr lang="en-US" altLang="zh-CN" i="1" dirty="0" smtClean="0">
                <a:solidFill>
                  <a:schemeClr val="tx1"/>
                </a:solidFill>
                <a:latin typeface="Times New Roman" pitchFamily="18" charset="0"/>
                <a:cs typeface="Times New Roman" pitchFamily="18" charset="0"/>
              </a:rPr>
              <a:t>constraints</a:t>
            </a:r>
            <a:endParaRPr lang="en-US" altLang="zh-CN" i="1" dirty="0">
              <a:solidFill>
                <a:schemeClr val="tx1"/>
              </a:solidFill>
              <a:latin typeface="Times New Roman" pitchFamily="18" charset="0"/>
              <a:cs typeface="Times New Roman" pitchFamily="18" charset="0"/>
            </a:endParaRPr>
          </a:p>
        </p:txBody>
      </p:sp>
      <p:sp>
        <p:nvSpPr>
          <p:cNvPr id="37" name="矩形 36"/>
          <p:cNvSpPr/>
          <p:nvPr/>
        </p:nvSpPr>
        <p:spPr>
          <a:xfrm>
            <a:off x="6579211" y="1657289"/>
            <a:ext cx="1421789" cy="20003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latin typeface="Times New Roman" pitchFamily="18" charset="0"/>
                <a:cs typeface="Times New Roman" pitchFamily="18" charset="0"/>
              </a:rPr>
              <a:t>Output: optimal tolerances</a:t>
            </a:r>
          </a:p>
        </p:txBody>
      </p:sp>
      <p:sp>
        <p:nvSpPr>
          <p:cNvPr id="38" name="矩形 37"/>
          <p:cNvSpPr/>
          <p:nvPr/>
        </p:nvSpPr>
        <p:spPr>
          <a:xfrm>
            <a:off x="1143000" y="2362200"/>
            <a:ext cx="5334000" cy="400110"/>
          </a:xfrm>
          <a:prstGeom prst="rect">
            <a:avLst/>
          </a:prstGeom>
          <a:noFill/>
          <a:ln w="28575">
            <a:noFill/>
          </a:ln>
        </p:spPr>
        <p:txBody>
          <a:bodyPr wrap="square">
            <a:spAutoFit/>
          </a:bodyPr>
          <a:lstStyle/>
          <a:p>
            <a:pPr algn="ctr"/>
            <a:r>
              <a:rPr lang="en-US" altLang="zh-CN" sz="2000" i="1" dirty="0" smtClean="0">
                <a:latin typeface="Times New Roman" pitchFamily="18" charset="0"/>
                <a:cs typeface="Times New Roman" pitchFamily="18" charset="0"/>
              </a:rPr>
              <a:t>Coupling </a:t>
            </a:r>
            <a:r>
              <a:rPr lang="en-US" altLang="zh-CN" sz="2000" i="1" dirty="0" smtClean="0">
                <a:latin typeface="Times New Roman" pitchFamily="18" charset="0"/>
                <a:cs typeface="Times New Roman" pitchFamily="18" charset="0"/>
              </a:rPr>
              <a:t>between dimensions and clearances</a:t>
            </a:r>
            <a:endParaRPr lang="zh-CN" altLang="en-US" sz="2000" baseline="-25000" dirty="0">
              <a:latin typeface="Times New Roman" pitchFamily="18" charset="0"/>
              <a:cs typeface="Times New Roman" pitchFamily="18" charset="0"/>
            </a:endParaRPr>
          </a:p>
        </p:txBody>
      </p:sp>
      <p:sp>
        <p:nvSpPr>
          <p:cNvPr id="18" name="标题 2"/>
          <p:cNvSpPr txBox="1">
            <a:spLocks/>
          </p:cNvSpPr>
          <p:nvPr/>
        </p:nvSpPr>
        <p:spPr>
          <a:xfrm>
            <a:off x="76200" y="152400"/>
            <a:ext cx="7200800" cy="638944"/>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zh-CN" altLang="en-US" sz="3200" b="1" kern="1200" dirty="0">
                <a:solidFill>
                  <a:srgbClr val="003D7F"/>
                </a:solidFill>
                <a:effectLst>
                  <a:outerShdw blurRad="38100" dist="38100" dir="2700000" algn="tl">
                    <a:srgbClr val="000000">
                      <a:alpha val="43137"/>
                    </a:srgbClr>
                  </a:outerShdw>
                </a:effectLst>
                <a:latin typeface="+mj-lt"/>
                <a:ea typeface="隶书" pitchFamily="49" charset="-122"/>
                <a:cs typeface="Times New Roman" panose="02020603050405020304" pitchFamily="18" charset="0"/>
              </a:defRPr>
            </a:lvl1pPr>
          </a:lstStyle>
          <a:p>
            <a:r>
              <a:rPr lang="en-US" altLang="zh-CN" dirty="0" smtClean="0"/>
              <a:t>Multi-disciplinary Tolerance Design</a:t>
            </a:r>
            <a:endParaRPr lang="en-US" dirty="0"/>
          </a:p>
        </p:txBody>
      </p:sp>
      <p:sp>
        <p:nvSpPr>
          <p:cNvPr id="19" name="Content Placeholder 13"/>
          <p:cNvSpPr txBox="1">
            <a:spLocks/>
          </p:cNvSpPr>
          <p:nvPr/>
        </p:nvSpPr>
        <p:spPr>
          <a:xfrm>
            <a:off x="288648" y="3763144"/>
            <a:ext cx="4104456"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60000"/>
              <a:buFont typeface="Wingdings" panose="05000000000000000000" pitchFamily="2" charset="2"/>
              <a:buChar char="n"/>
              <a:defRPr lang="en-US" altLang="zh-CN" sz="3200" kern="1200" dirty="0" smtClean="0">
                <a:solidFill>
                  <a:srgbClr val="003D7F"/>
                </a:solidFill>
                <a:latin typeface="+mn-lt"/>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lang="en-US" altLang="zh-CN" sz="2800" kern="1200" dirty="0" smtClean="0">
                <a:solidFill>
                  <a:srgbClr val="003D7F"/>
                </a:solidFill>
                <a:latin typeface="+mn-lt"/>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lang="en-US" altLang="zh-CN" sz="2400" kern="1200" dirty="0" smtClean="0">
                <a:solidFill>
                  <a:srgbClr val="003D7F"/>
                </a:solidFill>
                <a:latin typeface="+mn-lt"/>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lang="en-US" altLang="zh-CN" sz="2000" kern="1200" dirty="0" smtClean="0">
                <a:solidFill>
                  <a:srgbClr val="003D7F"/>
                </a:solidFill>
                <a:latin typeface="+mn-lt"/>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lang="zh-CN" altLang="en-US" sz="1600" kern="1200" dirty="0">
                <a:solidFill>
                  <a:srgbClr val="003D7F"/>
                </a:solidFill>
                <a:latin typeface="+mn-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smtClean="0"/>
              <a:t>Problem definition</a:t>
            </a:r>
            <a:endParaRPr lang="en-US" sz="2400" b="1" dirty="0"/>
          </a:p>
        </p:txBody>
      </p:sp>
      <p:sp>
        <p:nvSpPr>
          <p:cNvPr id="21" name="Content Placeholder 13"/>
          <p:cNvSpPr txBox="1">
            <a:spLocks/>
          </p:cNvSpPr>
          <p:nvPr/>
        </p:nvSpPr>
        <p:spPr>
          <a:xfrm>
            <a:off x="5387408" y="4419600"/>
            <a:ext cx="3779184" cy="2057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60000"/>
              <a:buFont typeface="Wingdings" panose="05000000000000000000" pitchFamily="2" charset="2"/>
              <a:buChar char="n"/>
              <a:defRPr lang="en-US" altLang="zh-CN" sz="3200" kern="1200" dirty="0" smtClean="0">
                <a:solidFill>
                  <a:srgbClr val="003D7F"/>
                </a:solidFill>
                <a:latin typeface="+mn-lt"/>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lang="en-US" altLang="zh-CN" sz="2800" kern="1200" dirty="0" smtClean="0">
                <a:solidFill>
                  <a:srgbClr val="003D7F"/>
                </a:solidFill>
                <a:latin typeface="+mn-lt"/>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lang="en-US" altLang="zh-CN" sz="2400" kern="1200" dirty="0" smtClean="0">
                <a:solidFill>
                  <a:srgbClr val="003D7F"/>
                </a:solidFill>
                <a:latin typeface="+mn-lt"/>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lang="en-US" altLang="zh-CN" sz="2000" kern="1200" dirty="0" smtClean="0">
                <a:solidFill>
                  <a:srgbClr val="003D7F"/>
                </a:solidFill>
                <a:latin typeface="+mn-lt"/>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lang="zh-CN" altLang="en-US" sz="1600" kern="1200" dirty="0">
                <a:solidFill>
                  <a:srgbClr val="003D7F"/>
                </a:solidFill>
                <a:latin typeface="+mn-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en-US" altLang="zh-CN" sz="1800" b="1" dirty="0">
                <a:solidFill>
                  <a:schemeClr val="tx2">
                    <a:lumMod val="75000"/>
                  </a:schemeClr>
                </a:solidFill>
              </a:rPr>
              <a:t>Design variables for Subsystem 1:         Coefficients for </a:t>
            </a:r>
            <a:r>
              <a:rPr lang="en-US" altLang="zh-CN" sz="1800" b="1" dirty="0" smtClean="0">
                <a:solidFill>
                  <a:schemeClr val="tx2">
                    <a:lumMod val="75000"/>
                  </a:schemeClr>
                </a:solidFill>
              </a:rPr>
              <a:t>tolerances</a:t>
            </a:r>
            <a:endParaRPr lang="en-US" altLang="zh-CN" sz="1800" b="1" dirty="0">
              <a:solidFill>
                <a:schemeClr val="tx2">
                  <a:lumMod val="75000"/>
                </a:schemeClr>
              </a:solidFill>
            </a:endParaRPr>
          </a:p>
          <a:p>
            <a:pPr>
              <a:buFont typeface="Wingdings" panose="05000000000000000000" pitchFamily="2" charset="2"/>
              <a:buChar char="l"/>
            </a:pPr>
            <a:r>
              <a:rPr lang="en-US" altLang="zh-CN" sz="1800" b="1" dirty="0">
                <a:solidFill>
                  <a:schemeClr val="tx2">
                    <a:lumMod val="60000"/>
                    <a:lumOff val="40000"/>
                  </a:schemeClr>
                </a:solidFill>
              </a:rPr>
              <a:t>Design variables for Subsystem 2: </a:t>
            </a:r>
            <a:r>
              <a:rPr lang="en-US" altLang="zh-CN" sz="1800" b="1" dirty="0" smtClean="0">
                <a:solidFill>
                  <a:schemeClr val="tx2">
                    <a:lumMod val="60000"/>
                    <a:lumOff val="40000"/>
                  </a:schemeClr>
                </a:solidFill>
              </a:rPr>
              <a:t>   </a:t>
            </a:r>
            <a:r>
              <a:rPr lang="en-US" altLang="zh-CN" sz="1800" b="1" dirty="0">
                <a:solidFill>
                  <a:schemeClr val="tx2">
                    <a:lumMod val="60000"/>
                    <a:lumOff val="40000"/>
                  </a:schemeClr>
                </a:solidFill>
              </a:rPr>
              <a:t>Coefficients for clearances</a:t>
            </a:r>
          </a:p>
          <a:p>
            <a:pPr>
              <a:buFont typeface="Wingdings" panose="05000000000000000000" pitchFamily="2" charset="2"/>
              <a:buChar char="l"/>
            </a:pPr>
            <a:r>
              <a:rPr lang="en-US" altLang="zh-CN" sz="1800" b="1" dirty="0">
                <a:solidFill>
                  <a:schemeClr val="tx1"/>
                </a:solidFill>
              </a:rPr>
              <a:t>Connection lies in the main bearing friction pair</a:t>
            </a:r>
          </a:p>
          <a:p>
            <a:pPr>
              <a:buFont typeface="Arial" pitchFamily="34" charset="0"/>
              <a:buChar char="•"/>
            </a:pPr>
            <a:endParaRPr lang="en-US" sz="1800" b="1" dirty="0">
              <a:solidFill>
                <a:schemeClr val="tx1"/>
              </a:solidFill>
            </a:endParaRPr>
          </a:p>
        </p:txBody>
      </p:sp>
      <p:grpSp>
        <p:nvGrpSpPr>
          <p:cNvPr id="22" name="Group 21"/>
          <p:cNvGrpSpPr/>
          <p:nvPr/>
        </p:nvGrpSpPr>
        <p:grpSpPr>
          <a:xfrm>
            <a:off x="185336" y="4478597"/>
            <a:ext cx="2317750" cy="1696490"/>
            <a:chOff x="1656882" y="2764379"/>
            <a:chExt cx="2317750" cy="1696490"/>
          </a:xfrm>
        </p:grpSpPr>
        <p:sp>
          <p:nvSpPr>
            <p:cNvPr id="23" name="矩形 6"/>
            <p:cNvSpPr/>
            <p:nvPr/>
          </p:nvSpPr>
          <p:spPr>
            <a:xfrm>
              <a:off x="1656882" y="2764379"/>
              <a:ext cx="2299217" cy="1696490"/>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latin typeface="Times New Roman" pitchFamily="18" charset="0"/>
                  <a:cs typeface="Times New Roman" pitchFamily="18" charset="0"/>
                </a:rPr>
                <a:t>Subsystem 1</a:t>
              </a:r>
            </a:p>
            <a:p>
              <a:pPr algn="ctr"/>
              <a:r>
                <a:rPr lang="en-US" altLang="zh-CN" dirty="0" smtClean="0">
                  <a:solidFill>
                    <a:schemeClr val="tx1"/>
                  </a:solidFill>
                  <a:latin typeface="Times New Roman" pitchFamily="18" charset="0"/>
                  <a:cs typeface="Times New Roman" pitchFamily="18" charset="0"/>
                </a:rPr>
                <a:t>Compression ratio</a:t>
              </a:r>
            </a:p>
            <a:p>
              <a:pPr algn="ctr"/>
              <a:r>
                <a:rPr lang="en-US" altLang="zh-CN" i="1" dirty="0" smtClean="0">
                  <a:solidFill>
                    <a:schemeClr val="tx1"/>
                  </a:solidFill>
                  <a:latin typeface="Times New Roman" pitchFamily="18" charset="0"/>
                  <a:cs typeface="Times New Roman" pitchFamily="18" charset="0"/>
                </a:rPr>
                <a:t>x</a:t>
              </a:r>
              <a:r>
                <a:rPr lang="en-US" altLang="zh-CN" baseline="-25000" dirty="0" smtClean="0">
                  <a:solidFill>
                    <a:schemeClr val="tx1"/>
                  </a:solidFill>
                  <a:latin typeface="Times New Roman" pitchFamily="18" charset="0"/>
                  <a:cs typeface="Times New Roman" pitchFamily="18" charset="0"/>
                </a:rPr>
                <a:t>1_1</a:t>
              </a:r>
              <a:r>
                <a:rPr lang="en-US" altLang="zh-CN" dirty="0" smtClean="0">
                  <a:solidFill>
                    <a:schemeClr val="tx1"/>
                  </a:solidFill>
                  <a:latin typeface="Times New Roman" pitchFamily="18" charset="0"/>
                  <a:cs typeface="Times New Roman" pitchFamily="18" charset="0"/>
                </a:rPr>
                <a:t> </a:t>
              </a:r>
              <a:r>
                <a:rPr lang="en-US" altLang="zh-CN" baseline="-25000" dirty="0" smtClean="0">
                  <a:solidFill>
                    <a:schemeClr val="tx1"/>
                  </a:solidFill>
                  <a:latin typeface="Times New Roman" pitchFamily="18" charset="0"/>
                  <a:cs typeface="Times New Roman" pitchFamily="18" charset="0"/>
                </a:rPr>
                <a:t> </a:t>
              </a:r>
              <a:r>
                <a:rPr lang="en-US" altLang="zh-CN" dirty="0" smtClean="0">
                  <a:solidFill>
                    <a:schemeClr val="tx1"/>
                  </a:solidFill>
                  <a:latin typeface="Times New Roman" pitchFamily="18" charset="0"/>
                  <a:cs typeface="Times New Roman" pitchFamily="18" charset="0"/>
                </a:rPr>
                <a:t>~</a:t>
              </a:r>
              <a:r>
                <a:rPr lang="en-US" altLang="zh-CN" dirty="0">
                  <a:solidFill>
                    <a:schemeClr val="tx1"/>
                  </a:solidFill>
                  <a:latin typeface="Times New Roman" pitchFamily="18" charset="0"/>
                  <a:cs typeface="Times New Roman" pitchFamily="18" charset="0"/>
                </a:rPr>
                <a:t> </a:t>
              </a:r>
              <a:r>
                <a:rPr lang="en-US" altLang="zh-CN" i="1" dirty="0" smtClean="0">
                  <a:solidFill>
                    <a:schemeClr val="tx1"/>
                  </a:solidFill>
                  <a:latin typeface="Times New Roman" pitchFamily="18" charset="0"/>
                  <a:cs typeface="Times New Roman" pitchFamily="18" charset="0"/>
                </a:rPr>
                <a:t>x</a:t>
              </a:r>
              <a:r>
                <a:rPr lang="en-US" altLang="zh-CN" baseline="-25000" dirty="0" smtClean="0">
                  <a:solidFill>
                    <a:schemeClr val="tx1"/>
                  </a:solidFill>
                  <a:latin typeface="Times New Roman" pitchFamily="18" charset="0"/>
                  <a:cs typeface="Times New Roman" pitchFamily="18" charset="0"/>
                </a:rPr>
                <a:t>1_9</a:t>
              </a:r>
              <a:r>
                <a:rPr lang="en-US" altLang="zh-CN" dirty="0" smtClean="0">
                  <a:solidFill>
                    <a:schemeClr val="tx1"/>
                  </a:solidFill>
                  <a:latin typeface="Times New Roman" pitchFamily="18" charset="0"/>
                  <a:cs typeface="Times New Roman" pitchFamily="18" charset="0"/>
                </a:rPr>
                <a:t> </a:t>
              </a:r>
            </a:p>
            <a:p>
              <a:pPr algn="ctr"/>
              <a:endParaRPr lang="en-US" altLang="zh-CN" dirty="0" smtClean="0">
                <a:solidFill>
                  <a:schemeClr val="tx1"/>
                </a:solidFill>
                <a:latin typeface="Times New Roman" pitchFamily="18" charset="0"/>
                <a:cs typeface="Times New Roman" pitchFamily="18" charset="0"/>
              </a:endParaRPr>
            </a:p>
          </p:txBody>
        </p:sp>
        <p:graphicFrame>
          <p:nvGraphicFramePr>
            <p:cNvPr id="24" name="Object 23"/>
            <p:cNvGraphicFramePr>
              <a:graphicFrameLocks noChangeAspect="1"/>
            </p:cNvGraphicFramePr>
            <p:nvPr>
              <p:extLst>
                <p:ext uri="{D42A27DB-BD31-4B8C-83A1-F6EECF244321}">
                  <p14:modId xmlns:p14="http://schemas.microsoft.com/office/powerpoint/2010/main" val="1198081287"/>
                </p:ext>
              </p:extLst>
            </p:nvPr>
          </p:nvGraphicFramePr>
          <p:xfrm>
            <a:off x="1693395" y="3704740"/>
            <a:ext cx="2281237" cy="712788"/>
          </p:xfrm>
          <a:graphic>
            <a:graphicData uri="http://schemas.openxmlformats.org/presentationml/2006/ole">
              <mc:AlternateContent xmlns:mc="http://schemas.openxmlformats.org/markup-compatibility/2006">
                <mc:Choice xmlns:v="urn:schemas-microsoft-com:vml" Requires="v">
                  <p:oleObj spid="_x0000_s52252" name="公式" r:id="rId5" imgW="1625400" imgH="507960" progId="Equation.3">
                    <p:embed/>
                  </p:oleObj>
                </mc:Choice>
                <mc:Fallback>
                  <p:oleObj name="公式" r:id="rId5" imgW="1625400" imgH="507960" progId="Equation.3">
                    <p:embed/>
                    <p:pic>
                      <p:nvPicPr>
                        <p:cNvPr id="0" name=""/>
                        <p:cNvPicPr/>
                        <p:nvPr/>
                      </p:nvPicPr>
                      <p:blipFill>
                        <a:blip r:embed="rId6"/>
                        <a:stretch>
                          <a:fillRect/>
                        </a:stretch>
                      </p:blipFill>
                      <p:spPr>
                        <a:xfrm>
                          <a:off x="1693395" y="3704740"/>
                          <a:ext cx="2281237" cy="712788"/>
                        </a:xfrm>
                        <a:prstGeom prst="rect">
                          <a:avLst/>
                        </a:prstGeom>
                      </p:spPr>
                    </p:pic>
                  </p:oleObj>
                </mc:Fallback>
              </mc:AlternateContent>
            </a:graphicData>
          </a:graphic>
        </p:graphicFrame>
      </p:grpSp>
      <p:grpSp>
        <p:nvGrpSpPr>
          <p:cNvPr id="27" name="Group 26"/>
          <p:cNvGrpSpPr/>
          <p:nvPr/>
        </p:nvGrpSpPr>
        <p:grpSpPr>
          <a:xfrm>
            <a:off x="3017953" y="4478596"/>
            <a:ext cx="2369455" cy="1696491"/>
            <a:chOff x="5072744" y="2764378"/>
            <a:chExt cx="2369455" cy="1696491"/>
          </a:xfrm>
        </p:grpSpPr>
        <p:sp>
          <p:nvSpPr>
            <p:cNvPr id="31" name="矩形 6"/>
            <p:cNvSpPr/>
            <p:nvPr/>
          </p:nvSpPr>
          <p:spPr>
            <a:xfrm>
              <a:off x="5072744" y="2764378"/>
              <a:ext cx="2369455" cy="1696491"/>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latin typeface="Times New Roman" pitchFamily="18" charset="0"/>
                  <a:cs typeface="Times New Roman" pitchFamily="18" charset="0"/>
                </a:rPr>
                <a:t>Subsystem 2</a:t>
              </a:r>
            </a:p>
            <a:p>
              <a:pPr algn="ctr"/>
              <a:r>
                <a:rPr lang="en-US" altLang="zh-CN" dirty="0" smtClean="0">
                  <a:solidFill>
                    <a:schemeClr val="tx1"/>
                  </a:solidFill>
                  <a:latin typeface="Times New Roman" pitchFamily="18" charset="0"/>
                  <a:cs typeface="Times New Roman" pitchFamily="18" charset="0"/>
                </a:rPr>
                <a:t>Friction loss</a:t>
              </a:r>
            </a:p>
            <a:p>
              <a:pPr algn="ctr"/>
              <a:r>
                <a:rPr lang="en-US" altLang="zh-CN" i="1" dirty="0" smtClean="0">
                  <a:solidFill>
                    <a:schemeClr val="tx1"/>
                  </a:solidFill>
                  <a:latin typeface="Times New Roman" pitchFamily="18" charset="0"/>
                  <a:cs typeface="Times New Roman" pitchFamily="18" charset="0"/>
                </a:rPr>
                <a:t>x</a:t>
              </a:r>
              <a:r>
                <a:rPr lang="en-US" altLang="zh-CN" baseline="-25000" dirty="0" smtClean="0">
                  <a:solidFill>
                    <a:schemeClr val="tx1"/>
                  </a:solidFill>
                  <a:latin typeface="Times New Roman" pitchFamily="18" charset="0"/>
                  <a:cs typeface="Times New Roman" pitchFamily="18" charset="0"/>
                </a:rPr>
                <a:t>2_1</a:t>
              </a:r>
              <a:r>
                <a:rPr lang="en-US" altLang="zh-CN" dirty="0" smtClean="0">
                  <a:solidFill>
                    <a:schemeClr val="tx1"/>
                  </a:solidFill>
                  <a:latin typeface="Times New Roman" pitchFamily="18" charset="0"/>
                  <a:cs typeface="Times New Roman" pitchFamily="18" charset="0"/>
                </a:rPr>
                <a:t>, </a:t>
              </a:r>
              <a:r>
                <a:rPr lang="en-US" altLang="zh-CN" i="1" dirty="0" smtClean="0">
                  <a:solidFill>
                    <a:schemeClr val="tx1"/>
                  </a:solidFill>
                  <a:latin typeface="Times New Roman" pitchFamily="18" charset="0"/>
                  <a:cs typeface="Times New Roman" pitchFamily="18" charset="0"/>
                </a:rPr>
                <a:t>x</a:t>
              </a:r>
              <a:r>
                <a:rPr lang="en-US" altLang="zh-CN" baseline="-25000" dirty="0" smtClean="0">
                  <a:solidFill>
                    <a:schemeClr val="tx1"/>
                  </a:solidFill>
                  <a:latin typeface="Times New Roman" pitchFamily="18" charset="0"/>
                  <a:cs typeface="Times New Roman" pitchFamily="18" charset="0"/>
                </a:rPr>
                <a:t>2_2</a:t>
              </a:r>
              <a:r>
                <a:rPr lang="en-US" altLang="zh-CN" dirty="0" smtClean="0">
                  <a:solidFill>
                    <a:schemeClr val="tx1"/>
                  </a:solidFill>
                  <a:latin typeface="Times New Roman" pitchFamily="18" charset="0"/>
                  <a:cs typeface="Times New Roman" pitchFamily="18" charset="0"/>
                </a:rPr>
                <a:t>, </a:t>
              </a:r>
              <a:r>
                <a:rPr lang="en-US" altLang="zh-CN" i="1" dirty="0" smtClean="0">
                  <a:solidFill>
                    <a:schemeClr val="tx1"/>
                  </a:solidFill>
                  <a:latin typeface="Times New Roman" pitchFamily="18" charset="0"/>
                  <a:cs typeface="Times New Roman" pitchFamily="18" charset="0"/>
                </a:rPr>
                <a:t>x</a:t>
              </a:r>
              <a:r>
                <a:rPr lang="en-US" altLang="zh-CN" baseline="-25000" dirty="0" smtClean="0">
                  <a:solidFill>
                    <a:schemeClr val="tx1"/>
                  </a:solidFill>
                  <a:latin typeface="Times New Roman" pitchFamily="18" charset="0"/>
                  <a:cs typeface="Times New Roman" pitchFamily="18" charset="0"/>
                </a:rPr>
                <a:t>2_3</a:t>
              </a:r>
              <a:r>
                <a:rPr lang="en-US" altLang="zh-CN" dirty="0" smtClean="0">
                  <a:solidFill>
                    <a:schemeClr val="tx1"/>
                  </a:solidFill>
                  <a:latin typeface="Times New Roman" pitchFamily="18" charset="0"/>
                  <a:cs typeface="Times New Roman" pitchFamily="18" charset="0"/>
                </a:rPr>
                <a:t> </a:t>
              </a:r>
            </a:p>
            <a:p>
              <a:pPr algn="ctr"/>
              <a:endParaRPr lang="en-US" altLang="zh-CN" dirty="0" smtClean="0">
                <a:solidFill>
                  <a:schemeClr val="tx1"/>
                </a:solidFill>
                <a:latin typeface="Times New Roman" pitchFamily="18" charset="0"/>
                <a:cs typeface="Times New Roman" pitchFamily="18" charset="0"/>
              </a:endParaRPr>
            </a:p>
          </p:txBody>
        </p:sp>
        <p:graphicFrame>
          <p:nvGraphicFramePr>
            <p:cNvPr id="32" name="Object 31"/>
            <p:cNvGraphicFramePr>
              <a:graphicFrameLocks noChangeAspect="1"/>
            </p:cNvGraphicFramePr>
            <p:nvPr>
              <p:extLst>
                <p:ext uri="{D42A27DB-BD31-4B8C-83A1-F6EECF244321}">
                  <p14:modId xmlns:p14="http://schemas.microsoft.com/office/powerpoint/2010/main" val="3564794131"/>
                </p:ext>
              </p:extLst>
            </p:nvPr>
          </p:nvGraphicFramePr>
          <p:xfrm>
            <a:off x="5108740" y="3704741"/>
            <a:ext cx="2333459" cy="702530"/>
          </p:xfrm>
          <a:graphic>
            <a:graphicData uri="http://schemas.openxmlformats.org/presentationml/2006/ole">
              <mc:AlternateContent xmlns:mc="http://schemas.openxmlformats.org/markup-compatibility/2006">
                <mc:Choice xmlns:v="urn:schemas-microsoft-com:vml" Requires="v">
                  <p:oleObj spid="_x0000_s52253" name="公式" r:id="rId7" imgW="1688760" imgH="507960" progId="Equation.3">
                    <p:embed/>
                  </p:oleObj>
                </mc:Choice>
                <mc:Fallback>
                  <p:oleObj name="公式" r:id="rId7" imgW="1688760" imgH="507960" progId="Equation.3">
                    <p:embed/>
                    <p:pic>
                      <p:nvPicPr>
                        <p:cNvPr id="0" name=""/>
                        <p:cNvPicPr/>
                        <p:nvPr/>
                      </p:nvPicPr>
                      <p:blipFill>
                        <a:blip r:embed="rId8"/>
                        <a:stretch>
                          <a:fillRect/>
                        </a:stretch>
                      </p:blipFill>
                      <p:spPr>
                        <a:xfrm>
                          <a:off x="5108740" y="3704741"/>
                          <a:ext cx="2333459" cy="702530"/>
                        </a:xfrm>
                        <a:prstGeom prst="rect">
                          <a:avLst/>
                        </a:prstGeom>
                      </p:spPr>
                    </p:pic>
                  </p:oleObj>
                </mc:Fallback>
              </mc:AlternateContent>
            </a:graphicData>
          </a:graphic>
        </p:graphicFrame>
      </p:grpSp>
      <p:grpSp>
        <p:nvGrpSpPr>
          <p:cNvPr id="39" name="Group 38"/>
          <p:cNvGrpSpPr/>
          <p:nvPr/>
        </p:nvGrpSpPr>
        <p:grpSpPr>
          <a:xfrm>
            <a:off x="924813" y="4085458"/>
            <a:ext cx="1286785" cy="369332"/>
            <a:chOff x="2396359" y="2166446"/>
            <a:chExt cx="1286785" cy="369332"/>
          </a:xfrm>
        </p:grpSpPr>
        <p:cxnSp>
          <p:nvCxnSpPr>
            <p:cNvPr id="40" name="Straight Arrow Connector 39"/>
            <p:cNvCxnSpPr/>
            <p:nvPr/>
          </p:nvCxnSpPr>
          <p:spPr bwMode="auto">
            <a:xfrm flipH="1">
              <a:off x="2462146" y="2280981"/>
              <a:ext cx="0" cy="252406"/>
            </a:xfrm>
            <a:prstGeom prst="straightConnector1">
              <a:avLst/>
            </a:prstGeom>
            <a:solidFill>
              <a:srgbClr val="DDDDDD"/>
            </a:solidFill>
            <a:ln w="28575" cap="flat" cmpd="sng" algn="ctr">
              <a:solidFill>
                <a:schemeClr val="tx2">
                  <a:lumMod val="60000"/>
                  <a:lumOff val="40000"/>
                </a:schemeClr>
              </a:solidFill>
              <a:prstDash val="solid"/>
              <a:round/>
              <a:headEnd type="none" w="med" len="med"/>
              <a:tailEnd type="triangle"/>
            </a:ln>
            <a:effectLst/>
          </p:spPr>
        </p:cxnSp>
        <p:sp>
          <p:nvSpPr>
            <p:cNvPr id="41" name="Rectangle 40"/>
            <p:cNvSpPr/>
            <p:nvPr/>
          </p:nvSpPr>
          <p:spPr>
            <a:xfrm>
              <a:off x="2396359" y="2166446"/>
              <a:ext cx="1286785" cy="369332"/>
            </a:xfrm>
            <a:prstGeom prst="rect">
              <a:avLst/>
            </a:prstGeom>
          </p:spPr>
          <p:txBody>
            <a:bodyPr wrap="square">
              <a:spAutoFit/>
            </a:bodyPr>
            <a:lstStyle/>
            <a:p>
              <a:pPr algn="ctr"/>
              <a:r>
                <a:rPr lang="en-US" altLang="zh-CN" i="1" dirty="0" smtClean="0">
                  <a:solidFill>
                    <a:schemeClr val="tx2">
                      <a:lumMod val="60000"/>
                      <a:lumOff val="40000"/>
                    </a:schemeClr>
                  </a:solidFill>
                  <a:latin typeface="Times New Roman" pitchFamily="18" charset="0"/>
                  <a:cs typeface="Times New Roman" pitchFamily="18" charset="0"/>
                </a:rPr>
                <a:t>x</a:t>
              </a:r>
              <a:r>
                <a:rPr lang="en-US" altLang="zh-CN" baseline="-25000" dirty="0" smtClean="0">
                  <a:solidFill>
                    <a:schemeClr val="tx2">
                      <a:lumMod val="60000"/>
                      <a:lumOff val="40000"/>
                    </a:schemeClr>
                  </a:solidFill>
                  <a:latin typeface="Times New Roman" pitchFamily="18" charset="0"/>
                  <a:cs typeface="Times New Roman" pitchFamily="18" charset="0"/>
                </a:rPr>
                <a:t>1_1</a:t>
              </a:r>
              <a:r>
                <a:rPr lang="en-US" altLang="zh-CN" dirty="0" smtClean="0">
                  <a:solidFill>
                    <a:schemeClr val="tx2">
                      <a:lumMod val="60000"/>
                      <a:lumOff val="40000"/>
                    </a:schemeClr>
                  </a:solidFill>
                  <a:latin typeface="Times New Roman" pitchFamily="18" charset="0"/>
                  <a:cs typeface="Times New Roman" pitchFamily="18" charset="0"/>
                </a:rPr>
                <a:t> </a:t>
              </a:r>
              <a:r>
                <a:rPr lang="en-US" altLang="zh-CN" baseline="-25000" dirty="0" smtClean="0">
                  <a:solidFill>
                    <a:schemeClr val="tx2">
                      <a:lumMod val="60000"/>
                      <a:lumOff val="40000"/>
                    </a:schemeClr>
                  </a:solidFill>
                  <a:latin typeface="Times New Roman" pitchFamily="18" charset="0"/>
                  <a:cs typeface="Times New Roman" pitchFamily="18" charset="0"/>
                </a:rPr>
                <a:t> </a:t>
              </a:r>
              <a:r>
                <a:rPr lang="en-US" altLang="zh-CN" dirty="0">
                  <a:solidFill>
                    <a:schemeClr val="tx2">
                      <a:lumMod val="60000"/>
                      <a:lumOff val="40000"/>
                    </a:schemeClr>
                  </a:solidFill>
                  <a:latin typeface="Times New Roman" pitchFamily="18" charset="0"/>
                  <a:cs typeface="Times New Roman" pitchFamily="18" charset="0"/>
                </a:rPr>
                <a:t>~ </a:t>
              </a:r>
              <a:r>
                <a:rPr lang="en-US" altLang="zh-CN" i="1" dirty="0" smtClean="0">
                  <a:solidFill>
                    <a:schemeClr val="tx2">
                      <a:lumMod val="60000"/>
                      <a:lumOff val="40000"/>
                    </a:schemeClr>
                  </a:solidFill>
                  <a:latin typeface="Times New Roman" pitchFamily="18" charset="0"/>
                  <a:cs typeface="Times New Roman" pitchFamily="18" charset="0"/>
                </a:rPr>
                <a:t>x</a:t>
              </a:r>
              <a:r>
                <a:rPr lang="en-US" altLang="zh-CN" baseline="-25000" dirty="0" smtClean="0">
                  <a:solidFill>
                    <a:schemeClr val="tx2">
                      <a:lumMod val="60000"/>
                      <a:lumOff val="40000"/>
                    </a:schemeClr>
                  </a:solidFill>
                  <a:latin typeface="Times New Roman" pitchFamily="18" charset="0"/>
                  <a:cs typeface="Times New Roman" pitchFamily="18" charset="0"/>
                </a:rPr>
                <a:t>1_9</a:t>
              </a:r>
              <a:r>
                <a:rPr lang="en-US" altLang="zh-CN" dirty="0" smtClean="0">
                  <a:solidFill>
                    <a:schemeClr val="tx2">
                      <a:lumMod val="60000"/>
                      <a:lumOff val="40000"/>
                    </a:schemeClr>
                  </a:solidFill>
                  <a:latin typeface="Times New Roman" pitchFamily="18" charset="0"/>
                  <a:cs typeface="Times New Roman" pitchFamily="18" charset="0"/>
                </a:rPr>
                <a:t> </a:t>
              </a:r>
              <a:endParaRPr lang="en-US" altLang="zh-CN" dirty="0">
                <a:solidFill>
                  <a:schemeClr val="tx2">
                    <a:lumMod val="60000"/>
                    <a:lumOff val="40000"/>
                  </a:schemeClr>
                </a:solidFill>
                <a:latin typeface="Times New Roman" pitchFamily="18" charset="0"/>
                <a:cs typeface="Times New Roman" pitchFamily="18" charset="0"/>
              </a:endParaRPr>
            </a:p>
          </p:txBody>
        </p:sp>
      </p:grpSp>
      <p:grpSp>
        <p:nvGrpSpPr>
          <p:cNvPr id="42" name="Group 41"/>
          <p:cNvGrpSpPr/>
          <p:nvPr/>
        </p:nvGrpSpPr>
        <p:grpSpPr>
          <a:xfrm>
            <a:off x="3398953" y="4085458"/>
            <a:ext cx="1891862" cy="393139"/>
            <a:chOff x="5623022" y="2371239"/>
            <a:chExt cx="1891862" cy="393139"/>
          </a:xfrm>
        </p:grpSpPr>
        <p:cxnSp>
          <p:nvCxnSpPr>
            <p:cNvPr id="43" name="Straight Arrow Connector 42"/>
            <p:cNvCxnSpPr/>
            <p:nvPr/>
          </p:nvCxnSpPr>
          <p:spPr bwMode="auto">
            <a:xfrm>
              <a:off x="5780687" y="2485774"/>
              <a:ext cx="0" cy="278604"/>
            </a:xfrm>
            <a:prstGeom prst="straightConnector1">
              <a:avLst/>
            </a:prstGeom>
            <a:solidFill>
              <a:srgbClr val="DDDDDD"/>
            </a:solidFill>
            <a:ln w="28575" cap="flat" cmpd="sng" algn="ctr">
              <a:solidFill>
                <a:schemeClr val="accent1">
                  <a:lumMod val="75000"/>
                </a:schemeClr>
              </a:solidFill>
              <a:prstDash val="solid"/>
              <a:round/>
              <a:headEnd type="none" w="med" len="med"/>
              <a:tailEnd type="triangle"/>
            </a:ln>
            <a:effectLst/>
          </p:spPr>
        </p:cxnSp>
        <p:sp>
          <p:nvSpPr>
            <p:cNvPr id="44" name="Rectangle 43"/>
            <p:cNvSpPr/>
            <p:nvPr/>
          </p:nvSpPr>
          <p:spPr>
            <a:xfrm>
              <a:off x="5623022" y="2371239"/>
              <a:ext cx="1891862" cy="369332"/>
            </a:xfrm>
            <a:prstGeom prst="rect">
              <a:avLst/>
            </a:prstGeom>
          </p:spPr>
          <p:txBody>
            <a:bodyPr wrap="square">
              <a:spAutoFit/>
            </a:bodyPr>
            <a:lstStyle/>
            <a:p>
              <a:pPr algn="ctr"/>
              <a:r>
                <a:rPr lang="en-US" altLang="zh-CN" i="1" dirty="0" smtClean="0">
                  <a:solidFill>
                    <a:schemeClr val="accent1">
                      <a:lumMod val="75000"/>
                    </a:schemeClr>
                  </a:solidFill>
                  <a:latin typeface="Times New Roman" pitchFamily="18" charset="0"/>
                  <a:cs typeface="Times New Roman" pitchFamily="18" charset="0"/>
                </a:rPr>
                <a:t>x</a:t>
              </a:r>
              <a:r>
                <a:rPr lang="en-US" altLang="zh-CN" baseline="-25000" dirty="0" smtClean="0">
                  <a:solidFill>
                    <a:schemeClr val="accent1">
                      <a:lumMod val="75000"/>
                    </a:schemeClr>
                  </a:solidFill>
                  <a:latin typeface="Times New Roman" pitchFamily="18" charset="0"/>
                  <a:cs typeface="Times New Roman" pitchFamily="18" charset="0"/>
                </a:rPr>
                <a:t>2_1</a:t>
              </a:r>
              <a:r>
                <a:rPr lang="en-US" altLang="zh-CN" dirty="0">
                  <a:solidFill>
                    <a:schemeClr val="accent1">
                      <a:lumMod val="75000"/>
                    </a:schemeClr>
                  </a:solidFill>
                  <a:latin typeface="Times New Roman" pitchFamily="18" charset="0"/>
                  <a:cs typeface="Times New Roman" pitchFamily="18" charset="0"/>
                </a:rPr>
                <a:t>, </a:t>
              </a:r>
              <a:r>
                <a:rPr lang="en-US" altLang="zh-CN" i="1" dirty="0" smtClean="0">
                  <a:solidFill>
                    <a:schemeClr val="accent1">
                      <a:lumMod val="75000"/>
                    </a:schemeClr>
                  </a:solidFill>
                  <a:latin typeface="Times New Roman" pitchFamily="18" charset="0"/>
                  <a:cs typeface="Times New Roman" pitchFamily="18" charset="0"/>
                </a:rPr>
                <a:t>x</a:t>
              </a:r>
              <a:r>
                <a:rPr lang="en-US" altLang="zh-CN" baseline="-25000" dirty="0" smtClean="0">
                  <a:solidFill>
                    <a:schemeClr val="accent1">
                      <a:lumMod val="75000"/>
                    </a:schemeClr>
                  </a:solidFill>
                  <a:latin typeface="Times New Roman" pitchFamily="18" charset="0"/>
                  <a:cs typeface="Times New Roman" pitchFamily="18" charset="0"/>
                </a:rPr>
                <a:t>2_2</a:t>
              </a:r>
              <a:r>
                <a:rPr lang="en-US" altLang="zh-CN" dirty="0">
                  <a:solidFill>
                    <a:schemeClr val="accent1">
                      <a:lumMod val="75000"/>
                    </a:schemeClr>
                  </a:solidFill>
                  <a:latin typeface="Times New Roman" pitchFamily="18" charset="0"/>
                  <a:cs typeface="Times New Roman" pitchFamily="18" charset="0"/>
                </a:rPr>
                <a:t>, </a:t>
              </a:r>
              <a:r>
                <a:rPr lang="en-US" altLang="zh-CN" i="1" dirty="0" smtClean="0">
                  <a:solidFill>
                    <a:schemeClr val="accent1">
                      <a:lumMod val="75000"/>
                    </a:schemeClr>
                  </a:solidFill>
                  <a:latin typeface="Times New Roman" pitchFamily="18" charset="0"/>
                  <a:cs typeface="Times New Roman" pitchFamily="18" charset="0"/>
                </a:rPr>
                <a:t>x</a:t>
              </a:r>
              <a:r>
                <a:rPr lang="en-US" altLang="zh-CN" baseline="-25000" dirty="0" smtClean="0">
                  <a:solidFill>
                    <a:schemeClr val="accent1">
                      <a:lumMod val="75000"/>
                    </a:schemeClr>
                  </a:solidFill>
                  <a:latin typeface="Times New Roman" pitchFamily="18" charset="0"/>
                  <a:cs typeface="Times New Roman" pitchFamily="18" charset="0"/>
                </a:rPr>
                <a:t>2_3</a:t>
              </a:r>
              <a:r>
                <a:rPr lang="en-US" altLang="zh-CN" dirty="0" smtClean="0">
                  <a:solidFill>
                    <a:schemeClr val="accent1">
                      <a:lumMod val="75000"/>
                    </a:schemeClr>
                  </a:solidFill>
                  <a:latin typeface="Times New Roman" pitchFamily="18" charset="0"/>
                  <a:cs typeface="Times New Roman" pitchFamily="18" charset="0"/>
                </a:rPr>
                <a:t> </a:t>
              </a:r>
              <a:endParaRPr lang="en-US" altLang="zh-CN" dirty="0">
                <a:solidFill>
                  <a:schemeClr val="accent1">
                    <a:lumMod val="75000"/>
                  </a:schemeClr>
                </a:solidFill>
                <a:latin typeface="Times New Roman" pitchFamily="18" charset="0"/>
                <a:cs typeface="Times New Roman" pitchFamily="18" charset="0"/>
              </a:endParaRPr>
            </a:p>
          </p:txBody>
        </p:sp>
      </p:grpSp>
      <p:grpSp>
        <p:nvGrpSpPr>
          <p:cNvPr id="49" name="Group 48"/>
          <p:cNvGrpSpPr/>
          <p:nvPr/>
        </p:nvGrpSpPr>
        <p:grpSpPr>
          <a:xfrm>
            <a:off x="2404600" y="5107979"/>
            <a:ext cx="643392" cy="400110"/>
            <a:chOff x="3879899" y="3222283"/>
            <a:chExt cx="643392" cy="400110"/>
          </a:xfrm>
        </p:grpSpPr>
        <p:cxnSp>
          <p:nvCxnSpPr>
            <p:cNvPr id="50" name="Straight Arrow Connector 49"/>
            <p:cNvCxnSpPr/>
            <p:nvPr/>
          </p:nvCxnSpPr>
          <p:spPr bwMode="auto">
            <a:xfrm>
              <a:off x="3956099" y="3603586"/>
              <a:ext cx="533400" cy="0"/>
            </a:xfrm>
            <a:prstGeom prst="straightConnector1">
              <a:avLst/>
            </a:prstGeom>
            <a:solidFill>
              <a:srgbClr val="DDDDDD"/>
            </a:solidFill>
            <a:ln w="28575" cap="flat" cmpd="sng" algn="ctr">
              <a:solidFill>
                <a:schemeClr val="tx1"/>
              </a:solidFill>
              <a:prstDash val="solid"/>
              <a:round/>
              <a:headEnd type="none" w="med" len="med"/>
              <a:tailEnd type="triangle"/>
            </a:ln>
            <a:effectLst/>
          </p:spPr>
        </p:cxnSp>
        <p:sp>
          <p:nvSpPr>
            <p:cNvPr id="51" name="Rectangle 50"/>
            <p:cNvSpPr/>
            <p:nvPr/>
          </p:nvSpPr>
          <p:spPr>
            <a:xfrm>
              <a:off x="3879899" y="3222283"/>
              <a:ext cx="643392" cy="400110"/>
            </a:xfrm>
            <a:prstGeom prst="rect">
              <a:avLst/>
            </a:prstGeom>
          </p:spPr>
          <p:txBody>
            <a:bodyPr wrap="square">
              <a:spAutoFit/>
            </a:bodyPr>
            <a:lstStyle/>
            <a:p>
              <a:pPr algn="ctr"/>
              <a:r>
                <a:rPr lang="en-US" altLang="zh-CN" sz="2000" i="1" dirty="0" smtClean="0">
                  <a:latin typeface="Times New Roman" pitchFamily="18" charset="0"/>
                  <a:cs typeface="Times New Roman" pitchFamily="18" charset="0"/>
                </a:rPr>
                <a:t>y</a:t>
              </a:r>
              <a:r>
                <a:rPr lang="en-US" altLang="zh-CN" sz="2000" baseline="-25000" dirty="0" smtClean="0">
                  <a:latin typeface="Times New Roman" pitchFamily="18" charset="0"/>
                  <a:cs typeface="Times New Roman" pitchFamily="18" charset="0"/>
                </a:rPr>
                <a:t>1</a:t>
              </a:r>
              <a:r>
                <a:rPr lang="en-US" altLang="zh-CN" sz="2000" dirty="0" smtClean="0">
                  <a:latin typeface="Times New Roman" pitchFamily="18" charset="0"/>
                  <a:cs typeface="Times New Roman" pitchFamily="18" charset="0"/>
                </a:rPr>
                <a:t> </a:t>
              </a:r>
              <a:endParaRPr lang="en-US" altLang="zh-CN" sz="2000" dirty="0">
                <a:latin typeface="Times New Roman" pitchFamily="18" charset="0"/>
                <a:cs typeface="Times New Roman" pitchFamily="18" charset="0"/>
              </a:endParaRPr>
            </a:p>
          </p:txBody>
        </p:sp>
      </p:grpSp>
    </p:spTree>
    <p:custDataLst>
      <p:tags r:id="rId2"/>
    </p:custDataLst>
    <p:extLst>
      <p:ext uri="{BB962C8B-B14F-4D97-AF65-F5344CB8AC3E}">
        <p14:creationId xmlns:p14="http://schemas.microsoft.com/office/powerpoint/2010/main" val="997349452"/>
      </p:ext>
    </p:extLst>
  </p:cSld>
  <p:clrMapOvr>
    <a:masterClrMapping/>
  </p:clrMapOvr>
  <mc:AlternateContent xmlns:mc="http://schemas.openxmlformats.org/markup-compatibility/2006">
    <mc:Choice xmlns:p14="http://schemas.microsoft.com/office/powerpoint/2010/main" Requires="p14">
      <p:transition spd="slow" p14:dur="2000" advTm="67992"/>
    </mc:Choice>
    <mc:Fallback>
      <p:transition spd="slow" advTm="679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0" presetClass="entr" presetSubtype="0" fill="hold" nodeType="withEffect">
                                  <p:stCondLst>
                                    <p:cond delay="0"/>
                                  </p:stCondLst>
                                  <p:childTnLst>
                                    <p:set>
                                      <p:cBhvr>
                                        <p:cTn id="58" dur="1" fill="hold">
                                          <p:stCondLst>
                                            <p:cond delay="0"/>
                                          </p:stCondLst>
                                        </p:cTn>
                                        <p:tgtEl>
                                          <p:spTgt spid="21">
                                            <p:txEl>
                                              <p:pRg st="2" end="2"/>
                                            </p:txEl>
                                          </p:spTgt>
                                        </p:tgtEl>
                                        <p:attrNameLst>
                                          <p:attrName>style.visibility</p:attrName>
                                        </p:attrNameLst>
                                      </p:cBhvr>
                                      <p:to>
                                        <p:strVal val="visible"/>
                                      </p:to>
                                    </p:set>
                                    <p:animEffect transition="in" filter="fade">
                                      <p:cBhvr>
                                        <p:cTn id="59"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p:bldP spid="1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6F15528-21DE-4FAA-801E-634DDDAF4B2B}" type="slidenum">
              <a:rPr lang="en-US" smtClean="0"/>
              <a:pPr/>
              <a:t>49</a:t>
            </a:fld>
            <a:r>
              <a:rPr lang="en-US" altLang="zh-CN" dirty="0" smtClean="0"/>
              <a:t>/54</a:t>
            </a:r>
            <a:endParaRPr lang="en-US" altLang="zh-CN" dirty="0"/>
          </a:p>
        </p:txBody>
      </p:sp>
      <p:cxnSp>
        <p:nvCxnSpPr>
          <p:cNvPr id="60" name="Straight Arrow Connector 59"/>
          <p:cNvCxnSpPr/>
          <p:nvPr/>
        </p:nvCxnSpPr>
        <p:spPr>
          <a:xfrm flipH="1">
            <a:off x="1134952" y="3918685"/>
            <a:ext cx="3190366" cy="0"/>
          </a:xfrm>
          <a:prstGeom prst="straightConnector1">
            <a:avLst/>
          </a:prstGeom>
          <a:ln>
            <a:solidFill>
              <a:schemeClr val="bg1">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28678" y="3474199"/>
            <a:ext cx="3896640" cy="2971800"/>
            <a:chOff x="4953000" y="3232885"/>
            <a:chExt cx="3896640" cy="2971800"/>
          </a:xfrm>
        </p:grpSpPr>
        <p:cxnSp>
          <p:nvCxnSpPr>
            <p:cNvPr id="57" name="Straight Connector 56"/>
            <p:cNvCxnSpPr/>
            <p:nvPr/>
          </p:nvCxnSpPr>
          <p:spPr>
            <a:xfrm>
              <a:off x="8849640" y="3232885"/>
              <a:ext cx="0" cy="2971800"/>
            </a:xfrm>
            <a:prstGeom prst="line">
              <a:avLst/>
            </a:prstGeom>
            <a:ln w="22225">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5659272" y="3232885"/>
              <a:ext cx="0" cy="29718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354472" y="3232885"/>
              <a:ext cx="0" cy="29718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5659272" y="3232885"/>
              <a:ext cx="381000" cy="2895600"/>
              <a:chOff x="3048000" y="3200400"/>
              <a:chExt cx="381000" cy="2895600"/>
            </a:xfrm>
          </p:grpSpPr>
          <p:cxnSp>
            <p:nvCxnSpPr>
              <p:cNvPr id="90" name="Straight Connector 89"/>
              <p:cNvCxnSpPr/>
              <p:nvPr/>
            </p:nvCxnSpPr>
            <p:spPr>
              <a:xfrm flipH="1">
                <a:off x="3048001" y="32004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3048000" y="34290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3048000" y="36576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3048000" y="38862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3048000" y="41148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3048001" y="43434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048000" y="45720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3048000" y="48006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3048000" y="50292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3048000" y="52578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3048000" y="54864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3048000" y="57150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4953000" y="3232885"/>
              <a:ext cx="406590" cy="2914650"/>
              <a:chOff x="2341728" y="3200400"/>
              <a:chExt cx="406590" cy="2914650"/>
            </a:xfrm>
          </p:grpSpPr>
          <p:cxnSp>
            <p:nvCxnSpPr>
              <p:cNvPr id="78" name="Straight Connector 77"/>
              <p:cNvCxnSpPr/>
              <p:nvPr/>
            </p:nvCxnSpPr>
            <p:spPr>
              <a:xfrm flipH="1" flipV="1">
                <a:off x="2362200" y="3200400"/>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flipV="1">
                <a:off x="2341728" y="3429000"/>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flipV="1">
                <a:off x="2367317" y="4991100"/>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flipV="1">
                <a:off x="2367317" y="3657031"/>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flipV="1">
                <a:off x="2365610" y="3886200"/>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flipV="1">
                <a:off x="2360494" y="4114800"/>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2346278" y="4343969"/>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flipV="1">
                <a:off x="2346280" y="4552950"/>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flipV="1">
                <a:off x="2363342" y="4762500"/>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flipV="1">
                <a:off x="2346279" y="5219700"/>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flipV="1">
                <a:off x="2362200" y="5467350"/>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flipV="1">
                <a:off x="2341729" y="5695950"/>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3" name="TextBox 62"/>
          <p:cNvSpPr txBox="1"/>
          <p:nvPr/>
        </p:nvSpPr>
        <p:spPr>
          <a:xfrm>
            <a:off x="1706106" y="3276600"/>
            <a:ext cx="2199768" cy="646331"/>
          </a:xfrm>
          <a:prstGeom prst="rect">
            <a:avLst/>
          </a:prstGeom>
          <a:noFill/>
        </p:spPr>
        <p:txBody>
          <a:bodyPr wrap="square" rtlCol="0">
            <a:spAutoFit/>
          </a:bodyPr>
          <a:lstStyle/>
          <a:p>
            <a:pPr algn="ctr"/>
            <a:r>
              <a:rPr lang="en-US" b="1" dirty="0" smtClean="0">
                <a:solidFill>
                  <a:schemeClr val="bg1">
                    <a:lumMod val="50000"/>
                  </a:schemeClr>
                </a:solidFill>
              </a:rPr>
              <a:t>Main bearing shaft</a:t>
            </a:r>
          </a:p>
          <a:p>
            <a:pPr algn="ctr"/>
            <a:r>
              <a:rPr lang="en-US" altLang="zh-CN" b="1" i="1" dirty="0">
                <a:solidFill>
                  <a:schemeClr val="bg1">
                    <a:lumMod val="50000"/>
                  </a:schemeClr>
                </a:solidFill>
                <a:latin typeface="Times New Roman" pitchFamily="18" charset="0"/>
                <a:cs typeface="Times New Roman" pitchFamily="18" charset="0"/>
              </a:rPr>
              <a:t>r</a:t>
            </a:r>
            <a:r>
              <a:rPr lang="en-US" altLang="zh-CN" b="1" baseline="-25000" dirty="0">
                <a:solidFill>
                  <a:schemeClr val="bg1">
                    <a:lumMod val="50000"/>
                  </a:schemeClr>
                </a:solidFill>
                <a:latin typeface="Times New Roman" pitchFamily="18" charset="0"/>
                <a:cs typeface="Times New Roman" pitchFamily="18" charset="0"/>
              </a:rPr>
              <a:t>1</a:t>
            </a:r>
            <a:r>
              <a:rPr lang="en-US" b="1" baseline="-25000" dirty="0" smtClean="0">
                <a:solidFill>
                  <a:schemeClr val="bg1">
                    <a:lumMod val="50000"/>
                  </a:schemeClr>
                </a:solidFill>
              </a:rPr>
              <a:t> </a:t>
            </a:r>
            <a:r>
              <a:rPr lang="en-US" b="1" dirty="0" smtClean="0">
                <a:solidFill>
                  <a:schemeClr val="bg1">
                    <a:lumMod val="50000"/>
                  </a:schemeClr>
                </a:solidFill>
              </a:rPr>
              <a:t>= 24.50 mm</a:t>
            </a:r>
            <a:endParaRPr lang="en-US" b="1" dirty="0">
              <a:solidFill>
                <a:schemeClr val="bg1">
                  <a:lumMod val="50000"/>
                </a:schemeClr>
              </a:solidFill>
            </a:endParaRPr>
          </a:p>
        </p:txBody>
      </p:sp>
      <p:sp>
        <p:nvSpPr>
          <p:cNvPr id="64" name="TextBox 63"/>
          <p:cNvSpPr txBox="1"/>
          <p:nvPr/>
        </p:nvSpPr>
        <p:spPr>
          <a:xfrm>
            <a:off x="1760799" y="3918685"/>
            <a:ext cx="2090382" cy="369332"/>
          </a:xfrm>
          <a:prstGeom prst="rect">
            <a:avLst/>
          </a:prstGeom>
          <a:noFill/>
        </p:spPr>
        <p:txBody>
          <a:bodyPr wrap="square" rtlCol="0">
            <a:spAutoFit/>
          </a:bodyPr>
          <a:lstStyle/>
          <a:p>
            <a:r>
              <a:rPr lang="en-US" b="1" dirty="0" smtClean="0">
                <a:solidFill>
                  <a:schemeClr val="bg1">
                    <a:lumMod val="50000"/>
                  </a:schemeClr>
                </a:solidFill>
              </a:rPr>
              <a:t>[-0.0085, -0.0025]</a:t>
            </a:r>
            <a:endParaRPr lang="en-US" b="1" dirty="0">
              <a:solidFill>
                <a:schemeClr val="bg1">
                  <a:lumMod val="50000"/>
                </a:schemeClr>
              </a:solidFill>
            </a:endParaRPr>
          </a:p>
        </p:txBody>
      </p:sp>
      <p:cxnSp>
        <p:nvCxnSpPr>
          <p:cNvPr id="65" name="Straight Arrow Connector 64"/>
          <p:cNvCxnSpPr/>
          <p:nvPr/>
        </p:nvCxnSpPr>
        <p:spPr>
          <a:xfrm flipH="1">
            <a:off x="835268" y="6019517"/>
            <a:ext cx="3469578" cy="0"/>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760799" y="5422914"/>
            <a:ext cx="2090382" cy="646331"/>
          </a:xfrm>
          <a:prstGeom prst="rect">
            <a:avLst/>
          </a:prstGeom>
          <a:noFill/>
        </p:spPr>
        <p:txBody>
          <a:bodyPr wrap="square" rtlCol="0">
            <a:spAutoFit/>
          </a:bodyPr>
          <a:lstStyle/>
          <a:p>
            <a:pPr algn="ctr"/>
            <a:r>
              <a:rPr lang="en-US" b="1" dirty="0" smtClean="0"/>
              <a:t>Main bearing bore</a:t>
            </a:r>
          </a:p>
          <a:p>
            <a:pPr algn="ctr"/>
            <a:r>
              <a:rPr lang="en-US" altLang="zh-CN" b="1" i="1" dirty="0">
                <a:latin typeface="Times New Roman" pitchFamily="18" charset="0"/>
                <a:cs typeface="Times New Roman" pitchFamily="18" charset="0"/>
              </a:rPr>
              <a:t>R</a:t>
            </a:r>
            <a:r>
              <a:rPr lang="en-US" altLang="zh-CN" b="1" baseline="-25000" dirty="0">
                <a:latin typeface="Times New Roman" pitchFamily="18" charset="0"/>
                <a:cs typeface="Times New Roman" pitchFamily="18" charset="0"/>
              </a:rPr>
              <a:t>1 </a:t>
            </a:r>
            <a:r>
              <a:rPr lang="en-US" b="1" dirty="0" smtClean="0"/>
              <a:t>= 26.50 mm</a:t>
            </a:r>
            <a:endParaRPr lang="en-US" b="1" dirty="0"/>
          </a:p>
        </p:txBody>
      </p:sp>
      <p:sp>
        <p:nvSpPr>
          <p:cNvPr id="67" name="TextBox 66"/>
          <p:cNvSpPr txBox="1"/>
          <p:nvPr/>
        </p:nvSpPr>
        <p:spPr>
          <a:xfrm>
            <a:off x="1760799" y="6019517"/>
            <a:ext cx="2090382" cy="369332"/>
          </a:xfrm>
          <a:prstGeom prst="rect">
            <a:avLst/>
          </a:prstGeom>
          <a:noFill/>
        </p:spPr>
        <p:txBody>
          <a:bodyPr wrap="square" rtlCol="0">
            <a:spAutoFit/>
          </a:bodyPr>
          <a:lstStyle/>
          <a:p>
            <a:r>
              <a:rPr lang="en-US" b="1" dirty="0" smtClean="0"/>
              <a:t>[0.0025, -0.0075]</a:t>
            </a:r>
            <a:endParaRPr lang="en-US" b="1" dirty="0"/>
          </a:p>
        </p:txBody>
      </p:sp>
      <p:cxnSp>
        <p:nvCxnSpPr>
          <p:cNvPr id="68" name="Straight Arrow Connector 67"/>
          <p:cNvCxnSpPr/>
          <p:nvPr/>
        </p:nvCxnSpPr>
        <p:spPr>
          <a:xfrm>
            <a:off x="830150" y="5278617"/>
            <a:ext cx="304802" cy="0"/>
          </a:xfrm>
          <a:prstGeom prst="straightConnector1">
            <a:avLst/>
          </a:prstGeom>
          <a:ln>
            <a:solidFill>
              <a:schemeClr val="tx1">
                <a:lumMod val="75000"/>
                <a:lumOff val="25000"/>
              </a:schemeClr>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982551" y="4985485"/>
            <a:ext cx="2590799" cy="285750"/>
            <a:chOff x="2895601" y="4267200"/>
            <a:chExt cx="2590799" cy="285750"/>
          </a:xfrm>
        </p:grpSpPr>
        <p:cxnSp>
          <p:nvCxnSpPr>
            <p:cNvPr id="76" name="Straight Connector 75"/>
            <p:cNvCxnSpPr/>
            <p:nvPr/>
          </p:nvCxnSpPr>
          <p:spPr>
            <a:xfrm flipV="1">
              <a:off x="2895601" y="4267200"/>
              <a:ext cx="838199" cy="28575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3733800" y="4267200"/>
              <a:ext cx="17526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70" name="TextBox 69"/>
          <p:cNvSpPr txBox="1"/>
          <p:nvPr/>
        </p:nvSpPr>
        <p:spPr>
          <a:xfrm>
            <a:off x="1548691" y="4343400"/>
            <a:ext cx="2514599" cy="646331"/>
          </a:xfrm>
          <a:prstGeom prst="rect">
            <a:avLst/>
          </a:prstGeom>
          <a:noFill/>
        </p:spPr>
        <p:txBody>
          <a:bodyPr wrap="square" rtlCol="0">
            <a:spAutoFit/>
          </a:bodyPr>
          <a:lstStyle/>
          <a:p>
            <a:pPr algn="ctr"/>
            <a:r>
              <a:rPr lang="en-US" b="1" dirty="0" smtClean="0">
                <a:solidFill>
                  <a:schemeClr val="tx1">
                    <a:lumMod val="75000"/>
                    <a:lumOff val="25000"/>
                  </a:schemeClr>
                </a:solidFill>
              </a:rPr>
              <a:t>Main bearing shell</a:t>
            </a:r>
          </a:p>
          <a:p>
            <a:pPr algn="ctr"/>
            <a:r>
              <a:rPr lang="el-GR" b="1" i="1" dirty="0">
                <a:solidFill>
                  <a:schemeClr val="tx1">
                    <a:lumMod val="75000"/>
                    <a:lumOff val="25000"/>
                  </a:schemeClr>
                </a:solidFill>
                <a:latin typeface="Times New Roman" pitchFamily="18" charset="0"/>
                <a:cs typeface="Times New Roman" pitchFamily="18" charset="0"/>
              </a:rPr>
              <a:t>θ</a:t>
            </a:r>
            <a:r>
              <a:rPr lang="en-US" b="1" baseline="-25000" dirty="0">
                <a:solidFill>
                  <a:schemeClr val="tx1">
                    <a:lumMod val="75000"/>
                    <a:lumOff val="25000"/>
                  </a:schemeClr>
                </a:solidFill>
                <a:latin typeface="Times New Roman" pitchFamily="18" charset="0"/>
                <a:cs typeface="Times New Roman" pitchFamily="18" charset="0"/>
              </a:rPr>
              <a:t>1</a:t>
            </a:r>
            <a:r>
              <a:rPr lang="en-US" b="1" baseline="-25000" dirty="0" smtClean="0">
                <a:solidFill>
                  <a:schemeClr val="tx1">
                    <a:lumMod val="75000"/>
                    <a:lumOff val="25000"/>
                  </a:schemeClr>
                </a:solidFill>
              </a:rPr>
              <a:t> </a:t>
            </a:r>
            <a:r>
              <a:rPr lang="en-US" b="1" dirty="0" smtClean="0">
                <a:solidFill>
                  <a:schemeClr val="tx1">
                    <a:lumMod val="75000"/>
                    <a:lumOff val="25000"/>
                  </a:schemeClr>
                </a:solidFill>
              </a:rPr>
              <a:t>= 2.00 mm</a:t>
            </a:r>
            <a:endParaRPr lang="en-US" b="1" dirty="0">
              <a:solidFill>
                <a:schemeClr val="tx1">
                  <a:lumMod val="75000"/>
                  <a:lumOff val="25000"/>
                </a:schemeClr>
              </a:solidFill>
            </a:endParaRPr>
          </a:p>
        </p:txBody>
      </p:sp>
      <p:sp>
        <p:nvSpPr>
          <p:cNvPr id="71" name="TextBox 70"/>
          <p:cNvSpPr txBox="1"/>
          <p:nvPr/>
        </p:nvSpPr>
        <p:spPr>
          <a:xfrm>
            <a:off x="1760799" y="4985485"/>
            <a:ext cx="2090382" cy="369332"/>
          </a:xfrm>
          <a:prstGeom prst="rect">
            <a:avLst/>
          </a:prstGeom>
          <a:noFill/>
        </p:spPr>
        <p:txBody>
          <a:bodyPr wrap="square" rtlCol="0">
            <a:spAutoFit/>
          </a:bodyPr>
          <a:lstStyle/>
          <a:p>
            <a:r>
              <a:rPr lang="en-US" b="1" dirty="0" smtClean="0">
                <a:solidFill>
                  <a:schemeClr val="tx1">
                    <a:lumMod val="75000"/>
                    <a:lumOff val="25000"/>
                  </a:schemeClr>
                </a:solidFill>
              </a:rPr>
              <a:t>[-0.009, -0.004]</a:t>
            </a:r>
            <a:endParaRPr lang="en-US" b="1" dirty="0">
              <a:solidFill>
                <a:schemeClr val="tx1">
                  <a:lumMod val="75000"/>
                  <a:lumOff val="25000"/>
                </a:schemeClr>
              </a:solidFill>
            </a:endParaRPr>
          </a:p>
        </p:txBody>
      </p:sp>
      <p:cxnSp>
        <p:nvCxnSpPr>
          <p:cNvPr id="72" name="Straight Connector 71"/>
          <p:cNvCxnSpPr/>
          <p:nvPr/>
        </p:nvCxnSpPr>
        <p:spPr>
          <a:xfrm>
            <a:off x="1211150" y="3526586"/>
            <a:ext cx="0" cy="29718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363550" y="3526586"/>
            <a:ext cx="0" cy="29718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753950" y="3526586"/>
            <a:ext cx="0" cy="29718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01550" y="3526586"/>
            <a:ext cx="0" cy="29718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903785652"/>
              </p:ext>
            </p:extLst>
          </p:nvPr>
        </p:nvGraphicFramePr>
        <p:xfrm>
          <a:off x="4815641" y="2895600"/>
          <a:ext cx="4175959" cy="3596901"/>
        </p:xfrm>
        <a:graphic>
          <a:graphicData uri="http://schemas.openxmlformats.org/presentationml/2006/ole">
            <mc:AlternateContent xmlns:mc="http://schemas.openxmlformats.org/markup-compatibility/2006">
              <mc:Choice xmlns:v="urn:schemas-microsoft-com:vml" Requires="v">
                <p:oleObj spid="_x0000_s36576" name="Equation" r:id="rId5" imgW="2527200" imgH="2565360" progId="Equation.3">
                  <p:embed/>
                </p:oleObj>
              </mc:Choice>
              <mc:Fallback>
                <p:oleObj name="Equation" r:id="rId5" imgW="2527200" imgH="2565360" progId="Equation.3">
                  <p:embed/>
                  <p:pic>
                    <p:nvPicPr>
                      <p:cNvPr id="0" name="Object 3"/>
                      <p:cNvPicPr>
                        <a:picLocks noChangeAspect="1" noChangeArrowheads="1"/>
                      </p:cNvPicPr>
                      <p:nvPr/>
                    </p:nvPicPr>
                    <p:blipFill>
                      <a:blip r:embed="rId6"/>
                      <a:srcRect/>
                      <a:stretch>
                        <a:fillRect/>
                      </a:stretch>
                    </p:blipFill>
                    <p:spPr bwMode="auto">
                      <a:xfrm>
                        <a:off x="4815641" y="2895600"/>
                        <a:ext cx="4175959" cy="3596901"/>
                      </a:xfrm>
                      <a:prstGeom prst="rect">
                        <a:avLst/>
                      </a:prstGeom>
                      <a:noFill/>
                    </p:spPr>
                  </p:pic>
                </p:oleObj>
              </mc:Fallback>
            </mc:AlternateContent>
          </a:graphicData>
        </a:graphic>
      </p:graphicFrame>
      <p:sp>
        <p:nvSpPr>
          <p:cNvPr id="104" name="标题 2"/>
          <p:cNvSpPr txBox="1">
            <a:spLocks/>
          </p:cNvSpPr>
          <p:nvPr/>
        </p:nvSpPr>
        <p:spPr>
          <a:xfrm>
            <a:off x="76200" y="152400"/>
            <a:ext cx="7200800" cy="638944"/>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zh-CN" altLang="en-US" sz="3200" b="1" kern="1200" dirty="0">
                <a:solidFill>
                  <a:srgbClr val="003D7F"/>
                </a:solidFill>
                <a:effectLst>
                  <a:outerShdw blurRad="38100" dist="38100" dir="2700000" algn="tl">
                    <a:srgbClr val="000000">
                      <a:alpha val="43137"/>
                    </a:srgbClr>
                  </a:outerShdw>
                </a:effectLst>
                <a:latin typeface="+mj-lt"/>
                <a:ea typeface="隶书" pitchFamily="49" charset="-122"/>
                <a:cs typeface="Times New Roman" panose="02020603050405020304" pitchFamily="18" charset="0"/>
              </a:defRPr>
            </a:lvl1pPr>
          </a:lstStyle>
          <a:p>
            <a:r>
              <a:rPr lang="en-US" altLang="zh-CN" dirty="0" smtClean="0"/>
              <a:t>Multi-disciplinary Tolerance Design</a:t>
            </a:r>
            <a:endParaRPr lang="en-US" dirty="0"/>
          </a:p>
        </p:txBody>
      </p:sp>
      <p:pic>
        <p:nvPicPr>
          <p:cNvPr id="103" name="Picture 2"/>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7132" r="34778" b="10722"/>
          <a:stretch/>
        </p:blipFill>
        <p:spPr bwMode="auto">
          <a:xfrm>
            <a:off x="228600" y="1524000"/>
            <a:ext cx="434827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 name="Rectangle 104"/>
          <p:cNvSpPr/>
          <p:nvPr/>
        </p:nvSpPr>
        <p:spPr>
          <a:xfrm>
            <a:off x="0" y="990600"/>
            <a:ext cx="9067800" cy="533400"/>
          </a:xfrm>
          <a:prstGeom prst="rect">
            <a:avLst/>
          </a:prstGeom>
        </p:spPr>
        <p:txBody>
          <a:bodyPr vert="horz" lIns="91440" tIns="45720" rIns="91440" bIns="45720" rtlCol="0">
            <a:noAutofit/>
          </a:bodyPr>
          <a:lstStyle/>
          <a:p>
            <a:pPr marL="342900" indent="-342900">
              <a:spcBef>
                <a:spcPct val="20000"/>
              </a:spcBef>
              <a:buSzPct val="60000"/>
              <a:buFont typeface="Wingdings" panose="05000000000000000000" pitchFamily="2" charset="2"/>
              <a:buChar char="n"/>
            </a:pPr>
            <a:r>
              <a:rPr lang="en-US" altLang="zh-CN" sz="2400" b="1" dirty="0" smtClean="0">
                <a:solidFill>
                  <a:srgbClr val="003D7F"/>
                </a:solidFill>
                <a:cs typeface="Times New Roman" panose="02020603050405020304" pitchFamily="18" charset="0"/>
              </a:rPr>
              <a:t>Dimensions for the main </a:t>
            </a:r>
            <a:r>
              <a:rPr lang="en-US" altLang="zh-CN" sz="2400" b="1" dirty="0">
                <a:solidFill>
                  <a:srgbClr val="003D7F"/>
                </a:solidFill>
                <a:cs typeface="Times New Roman" panose="02020603050405020304" pitchFamily="18" charset="0"/>
              </a:rPr>
              <a:t>bearing friction pair</a:t>
            </a:r>
          </a:p>
        </p:txBody>
      </p:sp>
      <p:sp>
        <p:nvSpPr>
          <p:cNvPr id="7" name="Rectangle 6"/>
          <p:cNvSpPr/>
          <p:nvPr/>
        </p:nvSpPr>
        <p:spPr>
          <a:xfrm>
            <a:off x="4608406" y="1524000"/>
            <a:ext cx="4572000" cy="1255728"/>
          </a:xfrm>
          <a:prstGeom prst="rect">
            <a:avLst/>
          </a:prstGeom>
        </p:spPr>
        <p:txBody>
          <a:bodyPr>
            <a:spAutoFit/>
          </a:bodyPr>
          <a:lstStyle/>
          <a:p>
            <a:pPr marL="342900" indent="-342900">
              <a:spcBef>
                <a:spcPct val="20000"/>
              </a:spcBef>
              <a:buSzPct val="60000"/>
              <a:buFont typeface="Wingdings" panose="05000000000000000000" pitchFamily="2" charset="2"/>
              <a:buChar char="l"/>
            </a:pPr>
            <a:r>
              <a:rPr lang="en-US" altLang="zh-CN" b="1" dirty="0" smtClean="0">
                <a:cs typeface="Times New Roman" panose="02020603050405020304" pitchFamily="18" charset="0"/>
              </a:rPr>
              <a:t>Three dimensions are </a:t>
            </a:r>
            <a:r>
              <a:rPr lang="en-US" altLang="zh-CN" b="1" dirty="0" smtClean="0">
                <a:solidFill>
                  <a:srgbClr val="C00000"/>
                </a:solidFill>
                <a:cs typeface="Times New Roman" panose="02020603050405020304" pitchFamily="18" charset="0"/>
              </a:rPr>
              <a:t>non-critical dimensions</a:t>
            </a:r>
            <a:r>
              <a:rPr lang="en-US" altLang="zh-CN" b="1" dirty="0" smtClean="0">
                <a:cs typeface="Times New Roman" panose="02020603050405020304" pitchFamily="18" charset="0"/>
              </a:rPr>
              <a:t> for </a:t>
            </a:r>
            <a:r>
              <a:rPr lang="en-US" altLang="zh-CN" b="1" dirty="0" smtClean="0">
                <a:solidFill>
                  <a:srgbClr val="C00000"/>
                </a:solidFill>
                <a:cs typeface="Times New Roman" panose="02020603050405020304" pitchFamily="18" charset="0"/>
              </a:rPr>
              <a:t>compression ratio</a:t>
            </a:r>
          </a:p>
          <a:p>
            <a:pPr marL="342900" indent="-342900">
              <a:spcBef>
                <a:spcPct val="20000"/>
              </a:spcBef>
              <a:buSzPct val="60000"/>
              <a:buFont typeface="Wingdings" panose="05000000000000000000" pitchFamily="2" charset="2"/>
              <a:buChar char="l"/>
            </a:pPr>
            <a:r>
              <a:rPr lang="en-US" altLang="zh-CN" b="1" dirty="0" smtClean="0">
                <a:cs typeface="Times New Roman" panose="02020603050405020304" pitchFamily="18" charset="0"/>
              </a:rPr>
              <a:t>Used to calculated clearance between  bearing friction pair: </a:t>
            </a:r>
            <a:r>
              <a:rPr lang="en-US" altLang="zh-CN" b="1" i="1" dirty="0" smtClean="0">
                <a:solidFill>
                  <a:srgbClr val="C00000"/>
                </a:solidFill>
                <a:latin typeface="Times New Roman" pitchFamily="18" charset="0"/>
                <a:cs typeface="Times New Roman" pitchFamily="18" charset="0"/>
              </a:rPr>
              <a:t>y</a:t>
            </a:r>
            <a:r>
              <a:rPr lang="en-US" altLang="zh-CN" b="1" baseline="-25000" dirty="0" smtClean="0">
                <a:solidFill>
                  <a:srgbClr val="C00000"/>
                </a:solidFill>
                <a:latin typeface="Times New Roman" pitchFamily="18" charset="0"/>
                <a:cs typeface="Times New Roman" pitchFamily="18" charset="0"/>
              </a:rPr>
              <a:t>1 </a:t>
            </a:r>
            <a:r>
              <a:rPr lang="en-US" altLang="zh-CN" b="1" dirty="0" smtClean="0">
                <a:solidFill>
                  <a:srgbClr val="C00000"/>
                </a:solidFill>
                <a:latin typeface="Times New Roman" pitchFamily="18" charset="0"/>
                <a:cs typeface="Times New Roman" pitchFamily="18" charset="0"/>
              </a:rPr>
              <a:t>= </a:t>
            </a:r>
            <a:r>
              <a:rPr lang="en-US" altLang="zh-CN" b="1" i="1" dirty="0" smtClean="0">
                <a:solidFill>
                  <a:srgbClr val="C00000"/>
                </a:solidFill>
                <a:latin typeface="Times New Roman" pitchFamily="18" charset="0"/>
                <a:cs typeface="Times New Roman" pitchFamily="18" charset="0"/>
              </a:rPr>
              <a:t>R</a:t>
            </a:r>
            <a:r>
              <a:rPr lang="en-US" altLang="zh-CN" b="1" baseline="-25000" dirty="0" smtClean="0">
                <a:solidFill>
                  <a:srgbClr val="C00000"/>
                </a:solidFill>
                <a:latin typeface="Times New Roman" pitchFamily="18" charset="0"/>
                <a:cs typeface="Times New Roman" pitchFamily="18" charset="0"/>
              </a:rPr>
              <a:t>1</a:t>
            </a:r>
            <a:r>
              <a:rPr lang="en-US" altLang="zh-CN" b="1" dirty="0" smtClean="0">
                <a:solidFill>
                  <a:srgbClr val="C00000"/>
                </a:solidFill>
                <a:latin typeface="Times New Roman" pitchFamily="18" charset="0"/>
                <a:cs typeface="Times New Roman" pitchFamily="18" charset="0"/>
              </a:rPr>
              <a:t> – </a:t>
            </a:r>
            <a:r>
              <a:rPr lang="en-US" altLang="zh-CN" b="1" i="1" dirty="0" smtClean="0">
                <a:solidFill>
                  <a:srgbClr val="C00000"/>
                </a:solidFill>
                <a:latin typeface="Times New Roman" pitchFamily="18" charset="0"/>
                <a:cs typeface="Times New Roman" pitchFamily="18" charset="0"/>
              </a:rPr>
              <a:t>r</a:t>
            </a:r>
            <a:r>
              <a:rPr lang="en-US" altLang="zh-CN" b="1" baseline="-25000" dirty="0" smtClean="0">
                <a:solidFill>
                  <a:srgbClr val="C00000"/>
                </a:solidFill>
                <a:latin typeface="Times New Roman" pitchFamily="18" charset="0"/>
                <a:cs typeface="Times New Roman" pitchFamily="18" charset="0"/>
              </a:rPr>
              <a:t>1</a:t>
            </a:r>
            <a:r>
              <a:rPr lang="en-US" altLang="zh-CN" b="1" dirty="0">
                <a:solidFill>
                  <a:srgbClr val="C00000"/>
                </a:solidFill>
                <a:latin typeface="Times New Roman" pitchFamily="18" charset="0"/>
                <a:cs typeface="Times New Roman" pitchFamily="18" charset="0"/>
              </a:rPr>
              <a:t> – </a:t>
            </a:r>
            <a:r>
              <a:rPr lang="el-GR" b="1" i="1" dirty="0" smtClean="0">
                <a:solidFill>
                  <a:srgbClr val="C00000"/>
                </a:solidFill>
                <a:latin typeface="Times New Roman" pitchFamily="18" charset="0"/>
                <a:cs typeface="Times New Roman" pitchFamily="18" charset="0"/>
              </a:rPr>
              <a:t>θ</a:t>
            </a:r>
            <a:r>
              <a:rPr lang="en-US" b="1" baseline="-25000" dirty="0">
                <a:solidFill>
                  <a:srgbClr val="C00000"/>
                </a:solidFill>
                <a:latin typeface="Times New Roman" pitchFamily="18" charset="0"/>
                <a:cs typeface="Times New Roman" pitchFamily="18" charset="0"/>
              </a:rPr>
              <a:t>1</a:t>
            </a:r>
            <a:endParaRPr lang="en-US" altLang="zh-CN" b="1" dirty="0">
              <a:solidFill>
                <a:srgbClr val="C00000"/>
              </a:solidFill>
              <a:latin typeface="Times New Roman" pitchFamily="18" charset="0"/>
              <a:cs typeface="Times New Roman" pitchFamily="18" charset="0"/>
            </a:endParaRPr>
          </a:p>
        </p:txBody>
      </p:sp>
      <p:sp>
        <p:nvSpPr>
          <p:cNvPr id="9" name="Rounded Rectangle 8"/>
          <p:cNvSpPr/>
          <p:nvPr/>
        </p:nvSpPr>
        <p:spPr>
          <a:xfrm>
            <a:off x="4724400" y="2779728"/>
            <a:ext cx="4343400" cy="884971"/>
          </a:xfrm>
          <a:prstGeom prst="roundRect">
            <a:avLst/>
          </a:prstGeom>
          <a:solidFill>
            <a:srgbClr val="C00000">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Objectives</a:t>
            </a:r>
          </a:p>
        </p:txBody>
      </p:sp>
      <p:sp>
        <p:nvSpPr>
          <p:cNvPr id="109" name="Rounded Rectangle 108"/>
          <p:cNvSpPr/>
          <p:nvPr/>
        </p:nvSpPr>
        <p:spPr>
          <a:xfrm>
            <a:off x="4724400" y="3683749"/>
            <a:ext cx="4343400" cy="1085850"/>
          </a:xfrm>
          <a:prstGeom prst="roundRect">
            <a:avLst/>
          </a:prstGeom>
          <a:solidFill>
            <a:schemeClr val="tx2">
              <a:lumMod val="7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Constraints </a:t>
            </a:r>
          </a:p>
        </p:txBody>
      </p:sp>
      <p:sp>
        <p:nvSpPr>
          <p:cNvPr id="110" name="Rounded Rectangle 109"/>
          <p:cNvSpPr/>
          <p:nvPr/>
        </p:nvSpPr>
        <p:spPr>
          <a:xfrm>
            <a:off x="5410200" y="4799029"/>
            <a:ext cx="3124200" cy="623886"/>
          </a:xfrm>
          <a:prstGeom prst="roundRect">
            <a:avLst/>
          </a:prstGeom>
          <a:solidFill>
            <a:schemeClr val="tx2">
              <a:lumMod val="60000"/>
              <a:lumOff val="4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Coupling  </a:t>
            </a:r>
          </a:p>
        </p:txBody>
      </p:sp>
      <p:sp>
        <p:nvSpPr>
          <p:cNvPr id="111" name="Rounded Rectangle 110"/>
          <p:cNvSpPr/>
          <p:nvPr/>
        </p:nvSpPr>
        <p:spPr>
          <a:xfrm>
            <a:off x="5410200" y="5455399"/>
            <a:ext cx="3124200" cy="990600"/>
          </a:xfrm>
          <a:prstGeom prst="roundRect">
            <a:avLst/>
          </a:prstGeom>
          <a:solidFill>
            <a:schemeClr val="bg1">
              <a:lumMod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Variable ranges  </a:t>
            </a:r>
          </a:p>
        </p:txBody>
      </p:sp>
    </p:spTree>
    <p:custDataLst>
      <p:tags r:id="rId2"/>
    </p:custDataLst>
    <p:extLst>
      <p:ext uri="{BB962C8B-B14F-4D97-AF65-F5344CB8AC3E}">
        <p14:creationId xmlns:p14="http://schemas.microsoft.com/office/powerpoint/2010/main" val="2977659256"/>
      </p:ext>
    </p:extLst>
  </p:cSld>
  <p:clrMapOvr>
    <a:masterClrMapping/>
  </p:clrMapOvr>
  <mc:AlternateContent xmlns:mc="http://schemas.openxmlformats.org/markup-compatibility/2006">
    <mc:Choice xmlns:p14="http://schemas.microsoft.com/office/powerpoint/2010/main" Requires="p14">
      <p:transition spd="slow" p14:dur="2000" advTm="53155"/>
    </mc:Choice>
    <mc:Fallback>
      <p:transition spd="slow" advTm="531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0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6" grpId="0"/>
      <p:bldP spid="67" grpId="0"/>
      <p:bldP spid="70" grpId="0"/>
      <p:bldP spid="71" grpId="0"/>
      <p:bldP spid="105" grpId="0"/>
      <p:bldP spid="9" grpId="0" animBg="1"/>
      <p:bldP spid="109" grpId="0" animBg="1"/>
      <p:bldP spid="110" grpId="0" animBg="1"/>
      <p:bldP spid="1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en-US" b="1" dirty="0">
                <a:solidFill>
                  <a:schemeClr val="bg1">
                    <a:lumMod val="85000"/>
                  </a:schemeClr>
                </a:solidFill>
              </a:rPr>
              <a:t>Motivation and Objective</a:t>
            </a:r>
          </a:p>
          <a:p>
            <a:r>
              <a:rPr lang="en-US" b="1" dirty="0"/>
              <a:t>Definition and Terminologies </a:t>
            </a:r>
          </a:p>
          <a:p>
            <a:pPr lvl="1"/>
            <a:r>
              <a:rPr lang="en-US" b="1" dirty="0">
                <a:solidFill>
                  <a:schemeClr val="tx1"/>
                </a:solidFill>
              </a:rPr>
              <a:t>Robust optimization (RO)</a:t>
            </a:r>
          </a:p>
          <a:p>
            <a:pPr lvl="1"/>
            <a:r>
              <a:rPr lang="en-US" b="1" dirty="0">
                <a:solidFill>
                  <a:schemeClr val="tx1"/>
                </a:solidFill>
              </a:rPr>
              <a:t>Multi-disciplinary optimization (MDO)</a:t>
            </a:r>
          </a:p>
          <a:p>
            <a:r>
              <a:rPr lang="en-US" b="1" dirty="0">
                <a:solidFill>
                  <a:schemeClr val="bg1">
                    <a:lumMod val="85000"/>
                  </a:schemeClr>
                </a:solidFill>
              </a:rPr>
              <a:t>Research Focus in Dissertation </a:t>
            </a:r>
          </a:p>
          <a:p>
            <a:r>
              <a:rPr lang="en-US" b="1" dirty="0">
                <a:solidFill>
                  <a:schemeClr val="bg1">
                    <a:lumMod val="85000"/>
                  </a:schemeClr>
                </a:solidFill>
              </a:rPr>
              <a:t>Research Thrusts</a:t>
            </a:r>
          </a:p>
          <a:p>
            <a:pPr lvl="1"/>
            <a:r>
              <a:rPr lang="en-US" b="1" dirty="0">
                <a:solidFill>
                  <a:schemeClr val="bg1">
                    <a:lumMod val="85000"/>
                  </a:schemeClr>
                </a:solidFill>
              </a:rPr>
              <a:t>Thrust 1: RO based on SQP (SQP-RO)</a:t>
            </a:r>
          </a:p>
          <a:p>
            <a:pPr lvl="1"/>
            <a:r>
              <a:rPr lang="en-US" b="1" dirty="0">
                <a:solidFill>
                  <a:schemeClr val="bg1">
                    <a:lumMod val="85000"/>
                  </a:schemeClr>
                </a:solidFill>
              </a:rPr>
              <a:t>Thrust 2: Single-looped RO approach (A-SQP-RO)</a:t>
            </a:r>
          </a:p>
          <a:p>
            <a:pPr lvl="1"/>
            <a:r>
              <a:rPr lang="en-US" b="1" dirty="0">
                <a:solidFill>
                  <a:schemeClr val="bg1">
                    <a:lumMod val="85000"/>
                  </a:schemeClr>
                </a:solidFill>
              </a:rPr>
              <a:t>Thrust 3: Sequential MDO method (S-MDO) based on sequential MOO approach (S-MOO)</a:t>
            </a:r>
          </a:p>
          <a:p>
            <a:pPr lvl="1"/>
            <a:r>
              <a:rPr lang="en-US" b="1" dirty="0">
                <a:solidFill>
                  <a:schemeClr val="bg1">
                    <a:lumMod val="85000"/>
                  </a:schemeClr>
                </a:solidFill>
              </a:rPr>
              <a:t>Thrust 4: Application on tolerance design for gas engines</a:t>
            </a:r>
          </a:p>
          <a:p>
            <a:r>
              <a:rPr lang="en-US" b="1" dirty="0">
                <a:solidFill>
                  <a:schemeClr val="bg1">
                    <a:lumMod val="85000"/>
                  </a:schemeClr>
                </a:solidFill>
              </a:rPr>
              <a:t>Concluding Remarks and Main Contributions</a:t>
            </a:r>
          </a:p>
        </p:txBody>
      </p:sp>
      <p:sp>
        <p:nvSpPr>
          <p:cNvPr id="3" name="标题 2"/>
          <p:cNvSpPr>
            <a:spLocks noGrp="1"/>
          </p:cNvSpPr>
          <p:nvPr>
            <p:ph type="title"/>
          </p:nvPr>
        </p:nvSpPr>
        <p:spPr/>
        <p:txBody>
          <a:bodyPr/>
          <a:lstStyle/>
          <a:p>
            <a:r>
              <a:rPr lang="en-US" dirty="0" smtClean="0"/>
              <a:t>Outline</a:t>
            </a:r>
            <a:endParaRPr lang="en-US" dirty="0"/>
          </a:p>
        </p:txBody>
      </p:sp>
      <p:sp>
        <p:nvSpPr>
          <p:cNvPr id="4" name="灯片编号占位符 3"/>
          <p:cNvSpPr>
            <a:spLocks noGrp="1"/>
          </p:cNvSpPr>
          <p:nvPr>
            <p:ph type="sldNum" sz="quarter" idx="12"/>
          </p:nvPr>
        </p:nvSpPr>
        <p:spPr>
          <a:xfrm>
            <a:off x="8202166" y="6492875"/>
            <a:ext cx="865634" cy="365125"/>
          </a:xfrm>
        </p:spPr>
        <p:txBody>
          <a:bodyPr/>
          <a:lstStyle/>
          <a:p>
            <a:fld id="{B6F15528-21DE-4FAA-801E-634DDDAF4B2B}" type="slidenum">
              <a:rPr lang="en-US" smtClean="0"/>
              <a:pPr/>
              <a:t>5</a:t>
            </a:fld>
            <a:r>
              <a:rPr lang="en-US" altLang="zh-CN" dirty="0" smtClean="0"/>
              <a:t>/54</a:t>
            </a:r>
            <a:endParaRPr lang="en-US" altLang="zh-CN" dirty="0"/>
          </a:p>
        </p:txBody>
      </p:sp>
    </p:spTree>
    <p:extLst>
      <p:ext uri="{BB962C8B-B14F-4D97-AF65-F5344CB8AC3E}">
        <p14:creationId xmlns:p14="http://schemas.microsoft.com/office/powerpoint/2010/main" val="3953966281"/>
      </p:ext>
    </p:extLst>
  </p:cSld>
  <p:clrMapOvr>
    <a:masterClrMapping/>
  </p:clrMapOvr>
  <mc:AlternateContent xmlns:mc="http://schemas.openxmlformats.org/markup-compatibility/2006">
    <mc:Choice xmlns:p14="http://schemas.microsoft.com/office/powerpoint/2010/main" Requires="p14">
      <p:transition spd="slow" p14:dur="2000" advTm="5181"/>
    </mc:Choice>
    <mc:Fallback>
      <p:transition spd="slow" advTm="5181"/>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6F15528-21DE-4FAA-801E-634DDDAF4B2B}" type="slidenum">
              <a:rPr lang="en-US" smtClean="0"/>
              <a:pPr/>
              <a:t>50</a:t>
            </a:fld>
            <a:r>
              <a:rPr lang="en-US" altLang="zh-CN" dirty="0" smtClean="0"/>
              <a:t>/54</a:t>
            </a:r>
            <a:endParaRPr lang="en-US" altLang="zh-CN" dirty="0"/>
          </a:p>
        </p:txBody>
      </p:sp>
      <p:sp>
        <p:nvSpPr>
          <p:cNvPr id="6" name="Content Placeholder 13"/>
          <p:cNvSpPr>
            <a:spLocks noGrp="1"/>
          </p:cNvSpPr>
          <p:nvPr>
            <p:ph idx="1"/>
          </p:nvPr>
        </p:nvSpPr>
        <p:spPr>
          <a:xfrm>
            <a:off x="179512" y="1019944"/>
            <a:ext cx="5154488" cy="504056"/>
          </a:xfrm>
        </p:spPr>
        <p:txBody>
          <a:bodyPr>
            <a:noAutofit/>
          </a:bodyPr>
          <a:lstStyle/>
          <a:p>
            <a:r>
              <a:rPr lang="en-US" sz="2400" b="1" dirty="0" smtClean="0"/>
              <a:t>Pareto Front and Constraint region</a:t>
            </a:r>
            <a:endParaRPr lang="en-US" sz="2400" b="1" dirty="0"/>
          </a:p>
        </p:txBody>
      </p:sp>
      <p:pic>
        <p:nvPicPr>
          <p:cNvPr id="8" name="图片 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9767" y="1320973"/>
            <a:ext cx="3067929" cy="2565227"/>
          </a:xfrm>
          <a:prstGeom prst="rect">
            <a:avLst/>
          </a:prstGeom>
          <a:noFill/>
          <a:ln>
            <a:noFill/>
          </a:ln>
        </p:spPr>
      </p:pic>
      <p:pic>
        <p:nvPicPr>
          <p:cNvPr id="9" name="图片 8"/>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8200" y="1447643"/>
            <a:ext cx="3190069" cy="2743357"/>
          </a:xfrm>
          <a:prstGeom prst="rect">
            <a:avLst/>
          </a:prstGeom>
          <a:noFill/>
          <a:ln>
            <a:noFill/>
          </a:ln>
        </p:spPr>
      </p:pic>
      <p:sp>
        <p:nvSpPr>
          <p:cNvPr id="10" name="Content Placeholder 13"/>
          <p:cNvSpPr txBox="1">
            <a:spLocks/>
          </p:cNvSpPr>
          <p:nvPr/>
        </p:nvSpPr>
        <p:spPr>
          <a:xfrm>
            <a:off x="152400" y="3915544"/>
            <a:ext cx="5154488" cy="5040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60000"/>
              <a:buFont typeface="Wingdings" panose="05000000000000000000" pitchFamily="2" charset="2"/>
              <a:buChar char="n"/>
              <a:defRPr lang="en-US" altLang="zh-CN" sz="3200" kern="1200" dirty="0" smtClean="0">
                <a:solidFill>
                  <a:srgbClr val="003D7F"/>
                </a:solidFill>
                <a:latin typeface="+mn-lt"/>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lang="en-US" altLang="zh-CN" sz="2800" kern="1200" dirty="0" smtClean="0">
                <a:solidFill>
                  <a:srgbClr val="003D7F"/>
                </a:solidFill>
                <a:latin typeface="+mn-lt"/>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lang="en-US" altLang="zh-CN" sz="2400" kern="1200" dirty="0" smtClean="0">
                <a:solidFill>
                  <a:srgbClr val="003D7F"/>
                </a:solidFill>
                <a:latin typeface="+mn-lt"/>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lang="en-US" altLang="zh-CN" sz="2000" kern="1200" dirty="0" smtClean="0">
                <a:solidFill>
                  <a:srgbClr val="003D7F"/>
                </a:solidFill>
                <a:latin typeface="+mn-lt"/>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lang="zh-CN" altLang="en-US" sz="1600" kern="1200" dirty="0">
                <a:solidFill>
                  <a:srgbClr val="003D7F"/>
                </a:solidFill>
                <a:latin typeface="+mn-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smtClean="0"/>
              <a:t>Computational results</a:t>
            </a:r>
            <a:endParaRPr lang="en-US" sz="2400" b="1" dirty="0"/>
          </a:p>
        </p:txBody>
      </p:sp>
      <p:pic>
        <p:nvPicPr>
          <p:cNvPr id="46082"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4399" y="4343400"/>
            <a:ext cx="7017687"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标题 2"/>
          <p:cNvSpPr txBox="1">
            <a:spLocks/>
          </p:cNvSpPr>
          <p:nvPr/>
        </p:nvSpPr>
        <p:spPr>
          <a:xfrm>
            <a:off x="76200" y="152400"/>
            <a:ext cx="7200800" cy="638944"/>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zh-CN" altLang="en-US" sz="3200" b="1" kern="1200" dirty="0">
                <a:solidFill>
                  <a:srgbClr val="003D7F"/>
                </a:solidFill>
                <a:effectLst>
                  <a:outerShdw blurRad="38100" dist="38100" dir="2700000" algn="tl">
                    <a:srgbClr val="000000">
                      <a:alpha val="43137"/>
                    </a:srgbClr>
                  </a:outerShdw>
                </a:effectLst>
                <a:latin typeface="+mj-lt"/>
                <a:ea typeface="隶书" pitchFamily="49" charset="-122"/>
                <a:cs typeface="Times New Roman" panose="02020603050405020304" pitchFamily="18" charset="0"/>
              </a:defRPr>
            </a:lvl1pPr>
          </a:lstStyle>
          <a:p>
            <a:r>
              <a:rPr lang="en-US" altLang="zh-CN" dirty="0" smtClean="0"/>
              <a:t>Multi-disciplinary Tolerance Design</a:t>
            </a:r>
            <a:endParaRPr lang="en-US" dirty="0"/>
          </a:p>
        </p:txBody>
      </p:sp>
    </p:spTree>
    <p:custDataLst>
      <p:tags r:id="rId1"/>
    </p:custDataLst>
    <p:extLst>
      <p:ext uri="{BB962C8B-B14F-4D97-AF65-F5344CB8AC3E}">
        <p14:creationId xmlns:p14="http://schemas.microsoft.com/office/powerpoint/2010/main" val="3603398900"/>
      </p:ext>
    </p:extLst>
  </p:cSld>
  <p:clrMapOvr>
    <a:masterClrMapping/>
  </p:clrMapOvr>
  <mc:AlternateContent xmlns:mc="http://schemas.openxmlformats.org/markup-compatibility/2006">
    <mc:Choice xmlns:p14="http://schemas.microsoft.com/office/powerpoint/2010/main" Requires="p14">
      <p:transition spd="slow" p14:dur="2000" advTm="29526"/>
    </mc:Choice>
    <mc:Fallback>
      <p:transition spd="slow" advTm="295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1752600"/>
            <a:ext cx="7743654"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fld id="{B6F15528-21DE-4FAA-801E-634DDDAF4B2B}" type="slidenum">
              <a:rPr lang="en-US" smtClean="0"/>
              <a:pPr/>
              <a:t>51</a:t>
            </a:fld>
            <a:r>
              <a:rPr lang="en-US" altLang="zh-CN" dirty="0" smtClean="0"/>
              <a:t>/54</a:t>
            </a:r>
            <a:endParaRPr lang="en-US" altLang="zh-CN" dirty="0"/>
          </a:p>
        </p:txBody>
      </p:sp>
      <p:sp>
        <p:nvSpPr>
          <p:cNvPr id="10" name="Content Placeholder 13"/>
          <p:cNvSpPr txBox="1">
            <a:spLocks/>
          </p:cNvSpPr>
          <p:nvPr/>
        </p:nvSpPr>
        <p:spPr>
          <a:xfrm>
            <a:off x="152400" y="1219357"/>
            <a:ext cx="4104456"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60000"/>
              <a:buFont typeface="Wingdings" panose="05000000000000000000" pitchFamily="2" charset="2"/>
              <a:buChar char="n"/>
              <a:defRPr lang="en-US" altLang="zh-CN" sz="3200" kern="1200" dirty="0" smtClean="0">
                <a:solidFill>
                  <a:srgbClr val="003D7F"/>
                </a:solidFill>
                <a:latin typeface="+mn-lt"/>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lang="en-US" altLang="zh-CN" sz="2800" kern="1200" dirty="0" smtClean="0">
                <a:solidFill>
                  <a:srgbClr val="003D7F"/>
                </a:solidFill>
                <a:latin typeface="+mn-lt"/>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lang="en-US" altLang="zh-CN" sz="2400" kern="1200" dirty="0" smtClean="0">
                <a:solidFill>
                  <a:srgbClr val="003D7F"/>
                </a:solidFill>
                <a:latin typeface="+mn-lt"/>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lang="en-US" altLang="zh-CN" sz="2000" kern="1200" dirty="0" smtClean="0">
                <a:solidFill>
                  <a:srgbClr val="003D7F"/>
                </a:solidFill>
                <a:latin typeface="+mn-lt"/>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lang="zh-CN" altLang="en-US" sz="1600" kern="1200" dirty="0">
                <a:solidFill>
                  <a:srgbClr val="003D7F"/>
                </a:solidFill>
                <a:latin typeface="+mn-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smtClean="0"/>
              <a:t>Computational results</a:t>
            </a:r>
            <a:endParaRPr lang="en-US" sz="2400" b="1" dirty="0"/>
          </a:p>
        </p:txBody>
      </p:sp>
      <p:sp>
        <p:nvSpPr>
          <p:cNvPr id="11" name="Rounded Rectangle 10"/>
          <p:cNvSpPr/>
          <p:nvPr/>
        </p:nvSpPr>
        <p:spPr>
          <a:xfrm>
            <a:off x="4724400" y="2438400"/>
            <a:ext cx="1524000" cy="1371600"/>
          </a:xfrm>
          <a:prstGeom prst="roundRect">
            <a:avLst/>
          </a:prstGeom>
          <a:noFill/>
          <a:ln w="349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676400" y="2449286"/>
            <a:ext cx="3048000" cy="1360714"/>
          </a:xfrm>
          <a:prstGeom prst="roundRect">
            <a:avLst/>
          </a:prstGeom>
          <a:noFill/>
          <a:ln w="349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6438122" y="2447212"/>
            <a:ext cx="1715278" cy="1362787"/>
          </a:xfrm>
          <a:prstGeom prst="roundRect">
            <a:avLst/>
          </a:prstGeom>
          <a:noFill/>
          <a:ln w="349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p:cNvSpPr txBox="1">
            <a:spLocks/>
          </p:cNvSpPr>
          <p:nvPr/>
        </p:nvSpPr>
        <p:spPr>
          <a:xfrm>
            <a:off x="304798" y="4038600"/>
            <a:ext cx="8382002" cy="24131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60000"/>
              <a:buFont typeface="Wingdings" panose="05000000000000000000" pitchFamily="2" charset="2"/>
              <a:buChar char="n"/>
              <a:defRPr lang="en-US" altLang="zh-CN" sz="3200" kern="1200" dirty="0" smtClean="0">
                <a:solidFill>
                  <a:srgbClr val="003D7F"/>
                </a:solidFill>
                <a:latin typeface="+mn-lt"/>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lang="en-US" altLang="zh-CN" sz="2800" kern="1200" dirty="0" smtClean="0">
                <a:solidFill>
                  <a:srgbClr val="003D7F"/>
                </a:solidFill>
                <a:latin typeface="+mn-lt"/>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lang="en-US" altLang="zh-CN" sz="2400" kern="1200" dirty="0" smtClean="0">
                <a:solidFill>
                  <a:srgbClr val="003D7F"/>
                </a:solidFill>
                <a:latin typeface="+mn-lt"/>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lang="en-US" altLang="zh-CN" sz="2000" kern="1200" dirty="0" smtClean="0">
                <a:solidFill>
                  <a:srgbClr val="003D7F"/>
                </a:solidFill>
                <a:latin typeface="+mn-lt"/>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lang="zh-CN" altLang="en-US" sz="1600" kern="1200" dirty="0">
                <a:solidFill>
                  <a:srgbClr val="003D7F"/>
                </a:solidFill>
                <a:latin typeface="+mn-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l"/>
            </a:pPr>
            <a:r>
              <a:rPr lang="en-US" sz="2400" b="1" dirty="0" smtClean="0">
                <a:solidFill>
                  <a:schemeClr val="tx1"/>
                </a:solidFill>
              </a:rPr>
              <a:t>Tolerances of </a:t>
            </a:r>
            <a:r>
              <a:rPr lang="en-US" sz="2400" b="1" dirty="0" smtClean="0">
                <a:solidFill>
                  <a:srgbClr val="C00000"/>
                </a:solidFill>
              </a:rPr>
              <a:t>critical dimensions are shrunken</a:t>
            </a:r>
            <a:r>
              <a:rPr lang="en-US" sz="2400" b="1" dirty="0" smtClean="0">
                <a:solidFill>
                  <a:schemeClr val="tx1"/>
                </a:solidFill>
              </a:rPr>
              <a:t>, such that </a:t>
            </a:r>
            <a:r>
              <a:rPr lang="en-US" sz="2400" b="1" dirty="0" smtClean="0">
                <a:solidFill>
                  <a:schemeClr val="tx1"/>
                </a:solidFill>
              </a:rPr>
              <a:t>variation in </a:t>
            </a:r>
            <a:r>
              <a:rPr lang="en-US" sz="2400" b="1" dirty="0" smtClean="0">
                <a:solidFill>
                  <a:schemeClr val="tx1"/>
                </a:solidFill>
              </a:rPr>
              <a:t>system performance can </a:t>
            </a:r>
            <a:r>
              <a:rPr lang="en-US" sz="2400" b="1" dirty="0" smtClean="0">
                <a:solidFill>
                  <a:schemeClr val="tx1"/>
                </a:solidFill>
              </a:rPr>
              <a:t>be </a:t>
            </a:r>
            <a:r>
              <a:rPr lang="en-US" sz="2400" b="1" dirty="0" smtClean="0">
                <a:solidFill>
                  <a:schemeClr val="tx1"/>
                </a:solidFill>
              </a:rPr>
              <a:t>reduced;</a:t>
            </a:r>
            <a:endParaRPr lang="en-US" sz="2400" b="1" dirty="0" smtClean="0">
              <a:solidFill>
                <a:schemeClr val="tx1"/>
              </a:solidFill>
            </a:endParaRPr>
          </a:p>
          <a:p>
            <a:pPr>
              <a:buFont typeface="Wingdings" pitchFamily="2" charset="2"/>
              <a:buChar char="l"/>
            </a:pPr>
            <a:r>
              <a:rPr lang="en-US" sz="2400" b="1" dirty="0" smtClean="0">
                <a:solidFill>
                  <a:schemeClr val="tx1"/>
                </a:solidFill>
              </a:rPr>
              <a:t>Tolerances of </a:t>
            </a:r>
            <a:r>
              <a:rPr lang="en-US" sz="2400" b="1" dirty="0" smtClean="0">
                <a:solidFill>
                  <a:schemeClr val="accent1">
                    <a:lumMod val="75000"/>
                  </a:schemeClr>
                </a:solidFill>
              </a:rPr>
              <a:t>non-critical dimensions are expanded</a:t>
            </a:r>
            <a:r>
              <a:rPr lang="en-US" sz="2400" b="1" dirty="0" smtClean="0">
                <a:solidFill>
                  <a:schemeClr val="tx1"/>
                </a:solidFill>
              </a:rPr>
              <a:t>, such that </a:t>
            </a:r>
            <a:r>
              <a:rPr lang="en-US" sz="2400" b="1" dirty="0" smtClean="0">
                <a:solidFill>
                  <a:schemeClr val="tx1"/>
                </a:solidFill>
              </a:rPr>
              <a:t>manufacturing </a:t>
            </a:r>
            <a:r>
              <a:rPr lang="en-US" sz="2400" b="1" dirty="0" smtClean="0">
                <a:solidFill>
                  <a:schemeClr val="tx1"/>
                </a:solidFill>
              </a:rPr>
              <a:t>cost can be </a:t>
            </a:r>
            <a:r>
              <a:rPr lang="en-US" sz="2400" b="1" dirty="0" smtClean="0">
                <a:solidFill>
                  <a:schemeClr val="tx1"/>
                </a:solidFill>
              </a:rPr>
              <a:t>decreased</a:t>
            </a:r>
            <a:r>
              <a:rPr lang="en-US" sz="2400" b="1" dirty="0">
                <a:solidFill>
                  <a:schemeClr val="tx1"/>
                </a:solidFill>
              </a:rPr>
              <a:t>;</a:t>
            </a:r>
            <a:endParaRPr lang="en-US" sz="2400" b="1" dirty="0" smtClean="0">
              <a:solidFill>
                <a:schemeClr val="tx1"/>
              </a:solidFill>
            </a:endParaRPr>
          </a:p>
          <a:p>
            <a:pPr>
              <a:buFont typeface="Wingdings" pitchFamily="2" charset="2"/>
              <a:buChar char="l"/>
            </a:pPr>
            <a:r>
              <a:rPr lang="en-US" sz="2400" b="1" dirty="0" smtClean="0">
                <a:solidFill>
                  <a:schemeClr val="tx1"/>
                </a:solidFill>
              </a:rPr>
              <a:t>Consideration of multiple disciplines for tolerance design is </a:t>
            </a:r>
            <a:r>
              <a:rPr lang="en-US" sz="2400" b="1" dirty="0" smtClean="0">
                <a:solidFill>
                  <a:schemeClr val="tx1"/>
                </a:solidFill>
              </a:rPr>
              <a:t>necessary.</a:t>
            </a:r>
            <a:endParaRPr lang="en-US" sz="2400" b="1" dirty="0">
              <a:solidFill>
                <a:schemeClr val="tx1"/>
              </a:solidFill>
            </a:endParaRPr>
          </a:p>
        </p:txBody>
      </p:sp>
      <p:sp>
        <p:nvSpPr>
          <p:cNvPr id="16" name="标题 2"/>
          <p:cNvSpPr txBox="1">
            <a:spLocks/>
          </p:cNvSpPr>
          <p:nvPr/>
        </p:nvSpPr>
        <p:spPr>
          <a:xfrm>
            <a:off x="0" y="152400"/>
            <a:ext cx="7200800" cy="638944"/>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zh-CN" altLang="en-US" sz="3200" b="1" kern="1200" dirty="0">
                <a:solidFill>
                  <a:srgbClr val="003D7F"/>
                </a:solidFill>
                <a:effectLst>
                  <a:outerShdw blurRad="38100" dist="38100" dir="2700000" algn="tl">
                    <a:srgbClr val="000000">
                      <a:alpha val="43137"/>
                    </a:srgbClr>
                  </a:outerShdw>
                </a:effectLst>
                <a:latin typeface="+mj-lt"/>
                <a:ea typeface="隶书" pitchFamily="49" charset="-122"/>
                <a:cs typeface="Times New Roman" panose="02020603050405020304" pitchFamily="18" charset="0"/>
              </a:defRPr>
            </a:lvl1pPr>
          </a:lstStyle>
          <a:p>
            <a:r>
              <a:rPr lang="en-US" altLang="zh-CN" dirty="0" smtClean="0"/>
              <a:t>Multi-disciplinary Tolerance Design</a:t>
            </a:r>
            <a:endParaRPr lang="en-US" dirty="0"/>
          </a:p>
        </p:txBody>
      </p:sp>
    </p:spTree>
    <p:custDataLst>
      <p:tags r:id="rId1"/>
    </p:custDataLst>
    <p:extLst>
      <p:ext uri="{BB962C8B-B14F-4D97-AF65-F5344CB8AC3E}">
        <p14:creationId xmlns:p14="http://schemas.microsoft.com/office/powerpoint/2010/main" val="2342801898"/>
      </p:ext>
    </p:extLst>
  </p:cSld>
  <p:clrMapOvr>
    <a:masterClrMapping/>
  </p:clrMapOvr>
  <mc:AlternateContent xmlns:mc="http://schemas.openxmlformats.org/markup-compatibility/2006">
    <mc:Choice xmlns:p14="http://schemas.microsoft.com/office/powerpoint/2010/main" Requires="p14">
      <p:transition spd="slow" p14:dur="2000" advTm="1903"/>
    </mc:Choice>
    <mc:Fallback>
      <p:transition spd="slow" advTm="19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Summary</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52</a:t>
            </a:fld>
            <a:r>
              <a:rPr lang="en-US" altLang="zh-CN" dirty="0" smtClean="0"/>
              <a:t>/54</a:t>
            </a:r>
            <a:endParaRPr lang="en-US" altLang="zh-CN" dirty="0"/>
          </a:p>
        </p:txBody>
      </p:sp>
      <p:sp>
        <p:nvSpPr>
          <p:cNvPr id="6" name="Rectangle 4"/>
          <p:cNvSpPr txBox="1">
            <a:spLocks noChangeArrowheads="1"/>
          </p:cNvSpPr>
          <p:nvPr/>
        </p:nvSpPr>
        <p:spPr>
          <a:xfrm>
            <a:off x="154380" y="1117600"/>
            <a:ext cx="8643546" cy="1244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60000"/>
              <a:buFont typeface="Wingdings" panose="05000000000000000000" pitchFamily="2" charset="2"/>
              <a:buChar char="n"/>
              <a:defRPr lang="en-US" altLang="zh-CN" sz="3200" kern="1200" dirty="0" smtClean="0">
                <a:solidFill>
                  <a:srgbClr val="003D7F"/>
                </a:solidFill>
                <a:latin typeface="+mn-lt"/>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lang="en-US" altLang="zh-CN" sz="2800" kern="1200" dirty="0" smtClean="0">
                <a:solidFill>
                  <a:srgbClr val="003D7F"/>
                </a:solidFill>
                <a:latin typeface="+mn-lt"/>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lang="en-US" altLang="zh-CN" sz="2400" kern="1200" dirty="0" smtClean="0">
                <a:solidFill>
                  <a:srgbClr val="003D7F"/>
                </a:solidFill>
                <a:latin typeface="+mn-lt"/>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lang="en-US" altLang="zh-CN" sz="2000" kern="1200" dirty="0" smtClean="0">
                <a:solidFill>
                  <a:srgbClr val="003D7F"/>
                </a:solidFill>
                <a:latin typeface="+mn-lt"/>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lang="zh-CN" altLang="en-US" sz="1600" kern="1200" dirty="0">
                <a:solidFill>
                  <a:srgbClr val="003D7F"/>
                </a:solidFill>
                <a:latin typeface="+mn-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sz="1800" b="1" dirty="0" smtClean="0">
                <a:ea typeface="宋体" charset="-122"/>
              </a:rPr>
              <a:t>Research Thrust 1: SQP-RO</a:t>
            </a:r>
          </a:p>
          <a:p>
            <a:pPr lvl="1">
              <a:lnSpc>
                <a:spcPct val="80000"/>
              </a:lnSpc>
            </a:pPr>
            <a:r>
              <a:rPr lang="en-US" sz="1600" b="1" dirty="0" smtClean="0">
                <a:ea typeface="宋体" charset="-122"/>
              </a:rPr>
              <a:t>Developed an efficient algorithm based on sequential quadratic programming to solve RO problems</a:t>
            </a:r>
          </a:p>
          <a:p>
            <a:pPr marL="1322388" lvl="2" eaLnBrk="0" hangingPunct="0">
              <a:lnSpc>
                <a:spcPct val="80000"/>
              </a:lnSpc>
            </a:pPr>
            <a:r>
              <a:rPr lang="en-US" sz="1400" b="1" dirty="0">
                <a:solidFill>
                  <a:schemeClr val="tx1"/>
                </a:solidFill>
                <a:cs typeface="宋体" charset="-122"/>
              </a:rPr>
              <a:t>Easy implementation since it is based on SQP</a:t>
            </a:r>
          </a:p>
          <a:p>
            <a:pPr marL="1322388" lvl="2" eaLnBrk="0" hangingPunct="0">
              <a:lnSpc>
                <a:spcPct val="80000"/>
              </a:lnSpc>
            </a:pPr>
            <a:r>
              <a:rPr lang="en-US" sz="1400" b="1" dirty="0">
                <a:solidFill>
                  <a:schemeClr val="tx1"/>
                </a:solidFill>
                <a:cs typeface="宋体" charset="-122"/>
              </a:rPr>
              <a:t>Efficient </a:t>
            </a:r>
            <a:r>
              <a:rPr lang="en-US" sz="1400" b="1" dirty="0" smtClean="0">
                <a:solidFill>
                  <a:schemeClr val="tx1"/>
                </a:solidFill>
                <a:cs typeface="宋体" charset="-122"/>
              </a:rPr>
              <a:t>compared </a:t>
            </a:r>
            <a:r>
              <a:rPr lang="en-US" sz="1400" b="1" dirty="0">
                <a:solidFill>
                  <a:schemeClr val="tx1"/>
                </a:solidFill>
                <a:cs typeface="宋体" charset="-122"/>
              </a:rPr>
              <a:t>to </a:t>
            </a:r>
            <a:r>
              <a:rPr lang="en-US" sz="1400" b="1" dirty="0" smtClean="0">
                <a:solidFill>
                  <a:schemeClr val="tx1"/>
                </a:solidFill>
                <a:cs typeface="宋体" charset="-122"/>
              </a:rPr>
              <a:t>deterministic cases</a:t>
            </a:r>
            <a:endParaRPr lang="en-US" sz="1400" b="1" dirty="0">
              <a:solidFill>
                <a:schemeClr val="tx1"/>
              </a:solidFill>
              <a:cs typeface="宋体" charset="-122"/>
            </a:endParaRPr>
          </a:p>
        </p:txBody>
      </p:sp>
      <p:sp>
        <p:nvSpPr>
          <p:cNvPr id="7" name="Rectangle 8"/>
          <p:cNvSpPr>
            <a:spLocks noChangeArrowheads="1"/>
          </p:cNvSpPr>
          <p:nvPr/>
        </p:nvSpPr>
        <p:spPr bwMode="auto">
          <a:xfrm>
            <a:off x="154380" y="2286000"/>
            <a:ext cx="8643546" cy="1446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nSpc>
                <a:spcPct val="80000"/>
              </a:lnSpc>
              <a:spcBef>
                <a:spcPct val="20000"/>
              </a:spcBef>
              <a:buSzPct val="60000"/>
              <a:buFont typeface="Wingdings" panose="05000000000000000000" pitchFamily="2" charset="2"/>
              <a:buChar char="n"/>
            </a:pPr>
            <a:r>
              <a:rPr lang="en-US" altLang="zh-CN" b="1" dirty="0">
                <a:solidFill>
                  <a:srgbClr val="003D7F"/>
                </a:solidFill>
                <a:ea typeface="宋体" charset="-122"/>
                <a:cs typeface="Times New Roman" panose="02020603050405020304" pitchFamily="18" charset="0"/>
              </a:rPr>
              <a:t>Research Thrust 2: A-SQP-RO</a:t>
            </a:r>
          </a:p>
          <a:p>
            <a:pPr marL="742950" lvl="1" indent="-285750">
              <a:lnSpc>
                <a:spcPct val="80000"/>
              </a:lnSpc>
              <a:spcBef>
                <a:spcPct val="20000"/>
              </a:spcBef>
              <a:buClr>
                <a:srgbClr val="000066"/>
              </a:buClr>
              <a:buFont typeface="Arial" pitchFamily="34" charset="0"/>
              <a:buChar char="–"/>
            </a:pPr>
            <a:r>
              <a:rPr lang="en-US" altLang="zh-CN" sz="1600" b="1" dirty="0">
                <a:solidFill>
                  <a:srgbClr val="003D7F"/>
                </a:solidFill>
                <a:ea typeface="宋体" charset="-122"/>
                <a:cs typeface="Times New Roman" panose="02020603050405020304" pitchFamily="18" charset="0"/>
              </a:rPr>
              <a:t>Developed an efficient algorithm with a single-looped structure to solve RO problems with interval uncertainty</a:t>
            </a:r>
          </a:p>
          <a:p>
            <a:pPr marL="1322388" lvl="2" indent="-228600" eaLnBrk="0" hangingPunct="0">
              <a:lnSpc>
                <a:spcPct val="80000"/>
              </a:lnSpc>
              <a:spcBef>
                <a:spcPct val="20000"/>
              </a:spcBef>
              <a:buChar char="•"/>
            </a:pPr>
            <a:r>
              <a:rPr lang="en-US" altLang="zh-CN" sz="1400" b="1" dirty="0" smtClean="0">
                <a:latin typeface="+mn-lt"/>
                <a:cs typeface="宋体" charset="-122"/>
              </a:rPr>
              <a:t>Inner optimization problem can be </a:t>
            </a:r>
            <a:r>
              <a:rPr lang="en-US" altLang="zh-CN" sz="1400" b="1" dirty="0" smtClean="0">
                <a:latin typeface="+mn-lt"/>
                <a:cs typeface="宋体" charset="-122"/>
              </a:rPr>
              <a:t>replaced by </a:t>
            </a:r>
            <a:r>
              <a:rPr lang="en-US" altLang="zh-CN" sz="1400" b="1" dirty="0" smtClean="0">
                <a:latin typeface="+mn-lt"/>
                <a:cs typeface="宋体" charset="-122"/>
              </a:rPr>
              <a:t>matric </a:t>
            </a:r>
            <a:r>
              <a:rPr lang="en-US" altLang="zh-CN" sz="1400" b="1" dirty="0" smtClean="0">
                <a:latin typeface="+mn-lt"/>
                <a:cs typeface="宋体" charset="-122"/>
              </a:rPr>
              <a:t>calculations, leading to a </a:t>
            </a:r>
            <a:r>
              <a:rPr lang="en-US" altLang="zh-CN" sz="1400" b="1" dirty="0" smtClean="0">
                <a:latin typeface="+mn-lt"/>
                <a:cs typeface="宋体" charset="-122"/>
              </a:rPr>
              <a:t>single-looped structure</a:t>
            </a:r>
            <a:endParaRPr lang="en-US" altLang="zh-CN" sz="1400" b="1" dirty="0">
              <a:latin typeface="+mn-lt"/>
              <a:cs typeface="宋体" charset="-122"/>
            </a:endParaRPr>
          </a:p>
          <a:p>
            <a:pPr marL="1322388" lvl="2" indent="-228600" eaLnBrk="0" hangingPunct="0">
              <a:lnSpc>
                <a:spcPct val="80000"/>
              </a:lnSpc>
              <a:spcBef>
                <a:spcPct val="20000"/>
              </a:spcBef>
              <a:buChar char="•"/>
            </a:pPr>
            <a:r>
              <a:rPr lang="en-US" altLang="zh-CN" sz="1400" b="1" dirty="0" smtClean="0">
                <a:latin typeface="+mn-lt"/>
                <a:cs typeface="宋体" charset="-122"/>
              </a:rPr>
              <a:t>More efficient compared </a:t>
            </a:r>
            <a:r>
              <a:rPr lang="en-US" altLang="zh-CN" sz="1400" b="1" dirty="0">
                <a:latin typeface="+mn-lt"/>
                <a:cs typeface="宋体" charset="-122"/>
              </a:rPr>
              <a:t>to SQP-RO</a:t>
            </a:r>
          </a:p>
        </p:txBody>
      </p:sp>
      <p:sp>
        <p:nvSpPr>
          <p:cNvPr id="8" name="Rectangle 9"/>
          <p:cNvSpPr>
            <a:spLocks noChangeArrowheads="1"/>
          </p:cNvSpPr>
          <p:nvPr/>
        </p:nvSpPr>
        <p:spPr bwMode="auto">
          <a:xfrm>
            <a:off x="154380" y="3581400"/>
            <a:ext cx="873005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nSpc>
                <a:spcPct val="80000"/>
              </a:lnSpc>
              <a:spcBef>
                <a:spcPct val="20000"/>
              </a:spcBef>
              <a:buSzPct val="60000"/>
              <a:buFont typeface="Wingdings" panose="05000000000000000000" pitchFamily="2" charset="2"/>
              <a:buChar char="n"/>
            </a:pPr>
            <a:r>
              <a:rPr lang="en-US" altLang="zh-CN" b="1" dirty="0">
                <a:solidFill>
                  <a:srgbClr val="003D7F"/>
                </a:solidFill>
                <a:ea typeface="宋体" charset="-122"/>
                <a:cs typeface="Times New Roman" panose="02020603050405020304" pitchFamily="18" charset="0"/>
              </a:rPr>
              <a:t>Research Thrust 3: S-MDO</a:t>
            </a:r>
          </a:p>
          <a:p>
            <a:pPr marL="742950" lvl="1" indent="-285750">
              <a:lnSpc>
                <a:spcPct val="80000"/>
              </a:lnSpc>
              <a:spcBef>
                <a:spcPct val="20000"/>
              </a:spcBef>
              <a:buClr>
                <a:srgbClr val="000066"/>
              </a:buClr>
              <a:buFont typeface="Arial" pitchFamily="34" charset="0"/>
              <a:buChar char="–"/>
            </a:pPr>
            <a:r>
              <a:rPr lang="en-US" altLang="zh-CN" sz="1600" b="1" dirty="0">
                <a:solidFill>
                  <a:srgbClr val="003D7F"/>
                </a:solidFill>
                <a:ea typeface="宋体" charset="-122"/>
                <a:cs typeface="Times New Roman" panose="02020603050405020304" pitchFamily="18" charset="0"/>
              </a:rPr>
              <a:t>New sequential MDO </a:t>
            </a:r>
            <a:r>
              <a:rPr lang="en-US" altLang="zh-CN" sz="1600" b="1" dirty="0" smtClean="0">
                <a:solidFill>
                  <a:srgbClr val="003D7F"/>
                </a:solidFill>
                <a:ea typeface="宋体" charset="-122"/>
                <a:cs typeface="Times New Roman" panose="02020603050405020304" pitchFamily="18" charset="0"/>
              </a:rPr>
              <a:t>method has been proposed</a:t>
            </a:r>
            <a:endParaRPr lang="en-US" altLang="zh-CN" sz="1600" b="1" dirty="0">
              <a:solidFill>
                <a:srgbClr val="003D7F"/>
              </a:solidFill>
              <a:ea typeface="宋体" charset="-122"/>
              <a:cs typeface="Times New Roman" panose="02020603050405020304" pitchFamily="18" charset="0"/>
            </a:endParaRPr>
          </a:p>
          <a:p>
            <a:pPr marL="1371600" lvl="2" indent="-285750" eaLnBrk="0" hangingPunct="0">
              <a:lnSpc>
                <a:spcPct val="80000"/>
              </a:lnSpc>
              <a:spcBef>
                <a:spcPct val="20000"/>
              </a:spcBef>
              <a:buClr>
                <a:srgbClr val="000066"/>
              </a:buClr>
              <a:buChar char="•"/>
            </a:pPr>
            <a:r>
              <a:rPr lang="en-US" altLang="zh-CN" sz="1400" b="1" dirty="0" smtClean="0">
                <a:latin typeface="+mn-lt"/>
                <a:cs typeface="黑体" pitchFamily="49" charset="-122"/>
              </a:rPr>
              <a:t>Full autonomy is given to each discipline in the first </a:t>
            </a:r>
            <a:r>
              <a:rPr lang="en-US" altLang="zh-CN" sz="1400" b="1" dirty="0" smtClean="0">
                <a:latin typeface="+mn-lt"/>
                <a:cs typeface="黑体" pitchFamily="49" charset="-122"/>
              </a:rPr>
              <a:t>stage and disciplines </a:t>
            </a:r>
            <a:r>
              <a:rPr lang="en-US" altLang="zh-CN" sz="1400" b="1" dirty="0" smtClean="0">
                <a:latin typeface="+mn-lt"/>
                <a:cs typeface="黑体" pitchFamily="49" charset="-122"/>
              </a:rPr>
              <a:t>perform optimization in a sequential </a:t>
            </a:r>
            <a:r>
              <a:rPr lang="en-US" altLang="zh-CN" sz="1400" b="1" dirty="0" smtClean="0">
                <a:latin typeface="+mn-lt"/>
                <a:cs typeface="黑体" pitchFamily="49" charset="-122"/>
              </a:rPr>
              <a:t>way</a:t>
            </a:r>
          </a:p>
          <a:p>
            <a:pPr marL="1371600" lvl="2" indent="-285750" eaLnBrk="0" hangingPunct="0">
              <a:lnSpc>
                <a:spcPct val="80000"/>
              </a:lnSpc>
              <a:spcBef>
                <a:spcPct val="20000"/>
              </a:spcBef>
              <a:buClr>
                <a:srgbClr val="000066"/>
              </a:buClr>
              <a:buChar char="•"/>
            </a:pPr>
            <a:r>
              <a:rPr lang="en-US" altLang="zh-CN" sz="1400" b="1" dirty="0" smtClean="0">
                <a:cs typeface="黑体" pitchFamily="49" charset="-122"/>
              </a:rPr>
              <a:t>Efficiency of S-MDO is much better than other MDO approaches, like CO</a:t>
            </a:r>
            <a:endParaRPr lang="en-US" altLang="zh-CN" sz="1400" b="1" dirty="0" smtClean="0">
              <a:latin typeface="+mn-lt"/>
              <a:cs typeface="黑体" pitchFamily="49" charset="-122"/>
            </a:endParaRPr>
          </a:p>
        </p:txBody>
      </p:sp>
      <p:sp>
        <p:nvSpPr>
          <p:cNvPr id="9" name="Rectangle 10"/>
          <p:cNvSpPr>
            <a:spLocks noChangeArrowheads="1"/>
          </p:cNvSpPr>
          <p:nvPr/>
        </p:nvSpPr>
        <p:spPr bwMode="auto">
          <a:xfrm>
            <a:off x="154380" y="4724400"/>
            <a:ext cx="8730055" cy="1317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nSpc>
                <a:spcPct val="80000"/>
              </a:lnSpc>
              <a:spcBef>
                <a:spcPct val="20000"/>
              </a:spcBef>
              <a:buSzPct val="60000"/>
              <a:buFont typeface="Wingdings" panose="05000000000000000000" pitchFamily="2" charset="2"/>
              <a:buChar char="n"/>
            </a:pPr>
            <a:r>
              <a:rPr lang="en-US" altLang="zh-CN" b="1" dirty="0" smtClean="0">
                <a:solidFill>
                  <a:srgbClr val="003D7F"/>
                </a:solidFill>
                <a:ea typeface="宋体" charset="-122"/>
                <a:cs typeface="Times New Roman" panose="02020603050405020304" pitchFamily="18" charset="0"/>
              </a:rPr>
              <a:t>Research Thrust 4: Multi-disciplinary </a:t>
            </a:r>
            <a:r>
              <a:rPr lang="en-US" altLang="zh-CN" b="1" dirty="0">
                <a:solidFill>
                  <a:srgbClr val="003D7F"/>
                </a:solidFill>
                <a:ea typeface="宋体" charset="-122"/>
                <a:cs typeface="Times New Roman" panose="02020603050405020304" pitchFamily="18" charset="0"/>
              </a:rPr>
              <a:t>Tolerance Design of ICEs</a:t>
            </a:r>
          </a:p>
          <a:p>
            <a:pPr marL="742950" lvl="1" indent="-285750">
              <a:lnSpc>
                <a:spcPct val="80000"/>
              </a:lnSpc>
              <a:spcBef>
                <a:spcPct val="20000"/>
              </a:spcBef>
              <a:buClr>
                <a:srgbClr val="000066"/>
              </a:buClr>
              <a:buFont typeface="Arial" pitchFamily="34" charset="0"/>
              <a:buChar char="–"/>
            </a:pPr>
            <a:r>
              <a:rPr lang="en-US" altLang="zh-CN" sz="1600" b="1" dirty="0" smtClean="0">
                <a:solidFill>
                  <a:srgbClr val="003D7F"/>
                </a:solidFill>
                <a:ea typeface="宋体" charset="-122"/>
                <a:cs typeface="Times New Roman" panose="02020603050405020304" pitchFamily="18" charset="0"/>
              </a:rPr>
              <a:t>RO and MDO for tolerance design are proposed </a:t>
            </a:r>
            <a:endParaRPr lang="en-US" altLang="zh-CN" sz="1600" b="1" dirty="0">
              <a:solidFill>
                <a:srgbClr val="003D7F"/>
              </a:solidFill>
              <a:ea typeface="宋体" charset="-122"/>
              <a:cs typeface="Times New Roman" panose="02020603050405020304" pitchFamily="18" charset="0"/>
            </a:endParaRPr>
          </a:p>
          <a:p>
            <a:pPr marL="1322388" lvl="2" indent="-228600" eaLnBrk="0" hangingPunct="0">
              <a:lnSpc>
                <a:spcPct val="80000"/>
              </a:lnSpc>
              <a:spcBef>
                <a:spcPct val="20000"/>
              </a:spcBef>
              <a:buChar char="•"/>
            </a:pPr>
            <a:r>
              <a:rPr lang="en-US" altLang="zh-CN" sz="1400" b="1" dirty="0" smtClean="0">
                <a:cs typeface="宋体" charset="-122"/>
              </a:rPr>
              <a:t>Robust </a:t>
            </a:r>
            <a:r>
              <a:rPr lang="en-US" altLang="zh-CN" sz="1400" b="1" dirty="0">
                <a:cs typeface="宋体" charset="-122"/>
              </a:rPr>
              <a:t>optimization for tolerance design of critical dimensions that affects the </a:t>
            </a:r>
            <a:r>
              <a:rPr lang="en-US" altLang="zh-CN" sz="1400" b="1" dirty="0" smtClean="0">
                <a:cs typeface="宋体" charset="-122"/>
              </a:rPr>
              <a:t>compression </a:t>
            </a:r>
            <a:r>
              <a:rPr lang="en-US" altLang="zh-CN" sz="1400" b="1" dirty="0">
                <a:cs typeface="宋体" charset="-122"/>
              </a:rPr>
              <a:t>ratio is formulated and solved</a:t>
            </a:r>
          </a:p>
          <a:p>
            <a:pPr marL="1322388" lvl="2" indent="-228600" eaLnBrk="0" hangingPunct="0">
              <a:lnSpc>
                <a:spcPct val="80000"/>
              </a:lnSpc>
              <a:spcBef>
                <a:spcPct val="20000"/>
              </a:spcBef>
              <a:buChar char="•"/>
            </a:pPr>
            <a:r>
              <a:rPr lang="en-US" altLang="zh-CN" sz="1400" b="1" dirty="0" smtClean="0">
                <a:cs typeface="宋体" charset="-122"/>
              </a:rPr>
              <a:t>GP models are built, and multi-disciplinary tolerance design optimization </a:t>
            </a:r>
            <a:r>
              <a:rPr lang="en-US" altLang="zh-CN" sz="1400" b="1" dirty="0">
                <a:cs typeface="宋体" charset="-122"/>
              </a:rPr>
              <a:t>problem </a:t>
            </a:r>
            <a:r>
              <a:rPr lang="en-US" altLang="zh-CN" sz="1400" b="1" dirty="0" smtClean="0">
                <a:cs typeface="宋体" charset="-122"/>
              </a:rPr>
              <a:t>considering the compression ratio and friction loss is formulated and solved such </a:t>
            </a:r>
            <a:r>
              <a:rPr lang="en-US" altLang="zh-CN" sz="1400" b="1" dirty="0">
                <a:cs typeface="宋体" charset="-122"/>
              </a:rPr>
              <a:t>that critical </a:t>
            </a:r>
            <a:r>
              <a:rPr lang="en-US" altLang="zh-CN" sz="1400" b="1" dirty="0" smtClean="0">
                <a:cs typeface="宋体" charset="-122"/>
              </a:rPr>
              <a:t>dimensions are shrunken and </a:t>
            </a:r>
            <a:r>
              <a:rPr lang="en-US" altLang="zh-CN" sz="1400" b="1" dirty="0">
                <a:cs typeface="宋体" charset="-122"/>
              </a:rPr>
              <a:t>non-critical dimensions </a:t>
            </a:r>
            <a:r>
              <a:rPr lang="en-US" altLang="zh-CN" sz="1400" b="1" dirty="0" smtClean="0">
                <a:cs typeface="宋体" charset="-122"/>
              </a:rPr>
              <a:t>are released</a:t>
            </a:r>
            <a:endParaRPr lang="en-US" altLang="zh-CN" sz="1400" b="1" dirty="0">
              <a:cs typeface="宋体" charset="-122"/>
            </a:endParaRPr>
          </a:p>
        </p:txBody>
      </p:sp>
    </p:spTree>
    <p:custDataLst>
      <p:tags r:id="rId1"/>
    </p:custDataLst>
    <p:extLst>
      <p:ext uri="{BB962C8B-B14F-4D97-AF65-F5344CB8AC3E}">
        <p14:creationId xmlns:p14="http://schemas.microsoft.com/office/powerpoint/2010/main" val="3582510572"/>
      </p:ext>
    </p:extLst>
  </p:cSld>
  <p:clrMapOvr>
    <a:masterClrMapping/>
  </p:clrMapOvr>
  <mc:AlternateContent xmlns:mc="http://schemas.openxmlformats.org/markup-compatibility/2006">
    <mc:Choice xmlns:p14="http://schemas.microsoft.com/office/powerpoint/2010/main" Requires="p14">
      <p:transition spd="slow" p14:dur="2000" advTm="4706"/>
    </mc:Choice>
    <mc:Fallback>
      <p:transition spd="slow" advTm="47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8" grpId="0"/>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Publications</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53</a:t>
            </a:fld>
            <a:r>
              <a:rPr lang="en-US" altLang="zh-CN" dirty="0" smtClean="0"/>
              <a:t>/54</a:t>
            </a:r>
            <a:endParaRPr lang="en-US" altLang="zh-CN" dirty="0"/>
          </a:p>
        </p:txBody>
      </p:sp>
      <p:sp>
        <p:nvSpPr>
          <p:cNvPr id="6" name="Content Placeholder 2"/>
          <p:cNvSpPr>
            <a:spLocks noGrp="1"/>
          </p:cNvSpPr>
          <p:nvPr>
            <p:ph idx="1"/>
          </p:nvPr>
        </p:nvSpPr>
        <p:spPr>
          <a:xfrm>
            <a:off x="0" y="1055487"/>
            <a:ext cx="8839200" cy="5192913"/>
          </a:xfrm>
        </p:spPr>
        <p:txBody>
          <a:bodyPr>
            <a:noAutofit/>
          </a:bodyPr>
          <a:lstStyle/>
          <a:p>
            <a:r>
              <a:rPr lang="en-US" sz="2000" b="1" dirty="0" smtClean="0"/>
              <a:t>Journal  </a:t>
            </a:r>
            <a:r>
              <a:rPr lang="en-US" altLang="zh-CN" sz="2000" b="1" dirty="0" smtClean="0"/>
              <a:t>paper</a:t>
            </a:r>
            <a:endParaRPr lang="en-US" sz="2000" b="1" dirty="0" smtClean="0"/>
          </a:p>
          <a:p>
            <a:pPr lvl="1"/>
            <a:r>
              <a:rPr lang="en-US" sz="1400" b="1" u="sng" dirty="0" smtClean="0">
                <a:solidFill>
                  <a:schemeClr val="tx1"/>
                </a:solidFill>
              </a:rPr>
              <a:t>Zhou</a:t>
            </a:r>
            <a:r>
              <a:rPr lang="en-US" sz="1400" b="1" u="sng" dirty="0">
                <a:solidFill>
                  <a:schemeClr val="tx1"/>
                </a:solidFill>
              </a:rPr>
              <a:t>, J. H.</a:t>
            </a:r>
            <a:r>
              <a:rPr lang="en-US" sz="1400" b="1" dirty="0">
                <a:solidFill>
                  <a:schemeClr val="tx1"/>
                </a:solidFill>
              </a:rPr>
              <a:t>, Cheng, S., and Li, M., 2012, “Sequential Quadratic Programming for Robust </a:t>
            </a:r>
            <a:r>
              <a:rPr lang="en-US" sz="1400" b="1" dirty="0" smtClean="0">
                <a:solidFill>
                  <a:schemeClr val="tx1"/>
                </a:solidFill>
              </a:rPr>
              <a:t>Optimization </a:t>
            </a:r>
            <a:r>
              <a:rPr lang="en-US" sz="1400" b="1" dirty="0">
                <a:solidFill>
                  <a:schemeClr val="tx1"/>
                </a:solidFill>
              </a:rPr>
              <a:t>with Interval Uncertainty,” Journal of Mechanical Design, 134(10), pp. 10091301-10091313.</a:t>
            </a:r>
          </a:p>
          <a:p>
            <a:pPr lvl="1"/>
            <a:r>
              <a:rPr lang="en-US" sz="1400" b="1" u="sng" dirty="0" smtClean="0">
                <a:solidFill>
                  <a:schemeClr val="tx1"/>
                </a:solidFill>
              </a:rPr>
              <a:t>Zhou</a:t>
            </a:r>
            <a:r>
              <a:rPr lang="en-US" sz="1400" b="1" u="sng" dirty="0">
                <a:solidFill>
                  <a:schemeClr val="tx1"/>
                </a:solidFill>
              </a:rPr>
              <a:t>, J. H</a:t>
            </a:r>
            <a:r>
              <a:rPr lang="en-US" sz="1400" b="1" dirty="0">
                <a:solidFill>
                  <a:schemeClr val="tx1"/>
                </a:solidFill>
              </a:rPr>
              <a:t>., Li, M., 2013,“Advanced Robust Optimization with Interval Uncertainty Using a Single-looped Structure and Sequential Quadratic Programming”, Journal of Mechanical Design, 136(2), pp. 02100801-02100811.</a:t>
            </a:r>
          </a:p>
          <a:p>
            <a:pPr lvl="1"/>
            <a:r>
              <a:rPr lang="en-US" sz="1400" b="1" dirty="0" smtClean="0">
                <a:solidFill>
                  <a:schemeClr val="tx1"/>
                </a:solidFill>
              </a:rPr>
              <a:t>Cheng</a:t>
            </a:r>
            <a:r>
              <a:rPr lang="en-US" sz="1400" b="1" dirty="0">
                <a:solidFill>
                  <a:schemeClr val="tx1"/>
                </a:solidFill>
              </a:rPr>
              <a:t>, S., </a:t>
            </a:r>
            <a:r>
              <a:rPr lang="en-US" sz="1400" b="1" u="sng" dirty="0">
                <a:solidFill>
                  <a:schemeClr val="tx1"/>
                </a:solidFill>
              </a:rPr>
              <a:t>Zhou, J. H</a:t>
            </a:r>
            <a:r>
              <a:rPr lang="en-US" sz="1400" b="1" dirty="0">
                <a:solidFill>
                  <a:schemeClr val="tx1"/>
                </a:solidFill>
              </a:rPr>
              <a:t>., and Li, M., 2015, “A New Hybrid Algorithm for Multi-Objective Robust Optimization with Interval Uncertainty”, Journal of Mechanical Design, 137(2), pp. 021401-021401-9.</a:t>
            </a:r>
          </a:p>
          <a:p>
            <a:pPr lvl="1"/>
            <a:r>
              <a:rPr lang="en-US" sz="1400" b="1" u="sng" dirty="0" smtClean="0">
                <a:solidFill>
                  <a:schemeClr val="tx1"/>
                </a:solidFill>
              </a:rPr>
              <a:t>Zhou</a:t>
            </a:r>
            <a:r>
              <a:rPr lang="en-US" sz="1400" b="1" u="sng" dirty="0">
                <a:solidFill>
                  <a:schemeClr val="tx1"/>
                </a:solidFill>
              </a:rPr>
              <a:t>, J. H</a:t>
            </a:r>
            <a:r>
              <a:rPr lang="en-US" sz="1400" b="1" dirty="0">
                <a:solidFill>
                  <a:schemeClr val="tx1"/>
                </a:solidFill>
              </a:rPr>
              <a:t>., Li, M., and </a:t>
            </a:r>
            <a:r>
              <a:rPr lang="en-US" sz="1400" b="1" dirty="0" err="1">
                <a:solidFill>
                  <a:schemeClr val="tx1"/>
                </a:solidFill>
              </a:rPr>
              <a:t>Xu</a:t>
            </a:r>
            <a:r>
              <a:rPr lang="en-US" sz="1400" b="1" dirty="0">
                <a:solidFill>
                  <a:schemeClr val="tx1"/>
                </a:solidFill>
              </a:rPr>
              <a:t>, M., 2015a, “A New Sequential Multi-Disciplinary Optimization Method Based on A Novel Sequential Multi-Objective Optimization Approach”, Journal of </a:t>
            </a:r>
            <a:r>
              <a:rPr lang="en-US" sz="1400" b="1" dirty="0" smtClean="0">
                <a:solidFill>
                  <a:schemeClr val="tx1"/>
                </a:solidFill>
              </a:rPr>
              <a:t>Mechanical </a:t>
            </a:r>
            <a:r>
              <a:rPr lang="en-US" sz="1400" b="1" dirty="0">
                <a:solidFill>
                  <a:schemeClr val="tx1"/>
                </a:solidFill>
              </a:rPr>
              <a:t>Design, under review.</a:t>
            </a:r>
          </a:p>
          <a:p>
            <a:pPr lvl="1"/>
            <a:r>
              <a:rPr lang="en-US" sz="1400" b="1" u="sng" dirty="0" smtClean="0">
                <a:solidFill>
                  <a:schemeClr val="tx1"/>
                </a:solidFill>
              </a:rPr>
              <a:t>Zhou</a:t>
            </a:r>
            <a:r>
              <a:rPr lang="en-US" sz="1400" b="1" u="sng" dirty="0">
                <a:solidFill>
                  <a:schemeClr val="tx1"/>
                </a:solidFill>
              </a:rPr>
              <a:t>, J. H</a:t>
            </a:r>
            <a:r>
              <a:rPr lang="en-US" sz="1400" b="1" dirty="0">
                <a:solidFill>
                  <a:schemeClr val="tx1"/>
                </a:solidFill>
              </a:rPr>
              <a:t>., Li, M., and </a:t>
            </a:r>
            <a:r>
              <a:rPr lang="en-US" sz="1400" b="1" dirty="0" err="1">
                <a:solidFill>
                  <a:schemeClr val="tx1"/>
                </a:solidFill>
              </a:rPr>
              <a:t>Xu</a:t>
            </a:r>
            <a:r>
              <a:rPr lang="en-US" sz="1400" b="1" dirty="0">
                <a:solidFill>
                  <a:schemeClr val="tx1"/>
                </a:solidFill>
              </a:rPr>
              <a:t>, M., 2015b, “Multi-disciplinary Tolerance Optimization for Internal Combustion Engines Using Gaussian Process and Sequential MDO Method”, Journal of </a:t>
            </a:r>
            <a:r>
              <a:rPr lang="en-US" sz="1400" b="1" dirty="0" err="1">
                <a:solidFill>
                  <a:schemeClr val="tx1"/>
                </a:solidFill>
              </a:rPr>
              <a:t>Zhejing</a:t>
            </a:r>
            <a:r>
              <a:rPr lang="en-US" sz="1400" b="1" dirty="0">
                <a:solidFill>
                  <a:schemeClr val="tx1"/>
                </a:solidFill>
              </a:rPr>
              <a:t> University, under review</a:t>
            </a:r>
            <a:r>
              <a:rPr lang="en-US" sz="1400" b="1" dirty="0" smtClean="0">
                <a:solidFill>
                  <a:schemeClr val="tx1"/>
                </a:solidFill>
              </a:rPr>
              <a:t>.</a:t>
            </a:r>
          </a:p>
          <a:p>
            <a:r>
              <a:rPr lang="en-US" sz="2000" b="1" dirty="0"/>
              <a:t>Conference </a:t>
            </a:r>
            <a:r>
              <a:rPr lang="en-US" sz="2000" b="1" dirty="0" smtClean="0"/>
              <a:t>proceedings</a:t>
            </a:r>
            <a:endParaRPr lang="en-US" sz="2000" b="1" dirty="0"/>
          </a:p>
          <a:p>
            <a:pPr lvl="1"/>
            <a:r>
              <a:rPr lang="en-US" sz="1400" b="1" u="sng" dirty="0" smtClean="0">
                <a:solidFill>
                  <a:schemeClr val="tx1"/>
                </a:solidFill>
              </a:rPr>
              <a:t>Zhou</a:t>
            </a:r>
            <a:r>
              <a:rPr lang="en-US" sz="1400" b="1" u="sng" dirty="0">
                <a:solidFill>
                  <a:schemeClr val="tx1"/>
                </a:solidFill>
              </a:rPr>
              <a:t>, J. H</a:t>
            </a:r>
            <a:r>
              <a:rPr lang="en-US" sz="1400" b="1" dirty="0">
                <a:solidFill>
                  <a:schemeClr val="tx1"/>
                </a:solidFill>
              </a:rPr>
              <a:t>., Cheng, S., and Li, M., 2012, “Sequential Quadratic Programming for Robust </a:t>
            </a:r>
            <a:r>
              <a:rPr lang="en-US" sz="1400" b="1" dirty="0" smtClean="0">
                <a:solidFill>
                  <a:schemeClr val="tx1"/>
                </a:solidFill>
              </a:rPr>
              <a:t>Optimization </a:t>
            </a:r>
            <a:r>
              <a:rPr lang="en-US" sz="1400" b="1" dirty="0">
                <a:solidFill>
                  <a:schemeClr val="tx1"/>
                </a:solidFill>
              </a:rPr>
              <a:t>with Interval Uncertainty,” Proceedings of the ASME 2012 IDETC/CIE, 2012.</a:t>
            </a:r>
          </a:p>
          <a:p>
            <a:pPr lvl="1"/>
            <a:r>
              <a:rPr lang="en-US" sz="1400" b="1" u="sng" dirty="0" smtClean="0">
                <a:solidFill>
                  <a:schemeClr val="tx1"/>
                </a:solidFill>
              </a:rPr>
              <a:t>Zhou</a:t>
            </a:r>
            <a:r>
              <a:rPr lang="en-US" sz="1400" b="1" u="sng" dirty="0">
                <a:solidFill>
                  <a:schemeClr val="tx1"/>
                </a:solidFill>
              </a:rPr>
              <a:t>, J. H</a:t>
            </a:r>
            <a:r>
              <a:rPr lang="en-US" sz="1400" b="1" dirty="0">
                <a:solidFill>
                  <a:schemeClr val="tx1"/>
                </a:solidFill>
              </a:rPr>
              <a:t>., Li, M., 2013, “Advanced Robust Optimization Approach for Design Optimization with Interval Uncertainty Using Sequential Quadratic Programming”, Proceedings of the ASME 2013 IDETC/CIE, 2013.</a:t>
            </a:r>
          </a:p>
          <a:p>
            <a:pPr lvl="1"/>
            <a:r>
              <a:rPr lang="en-US" sz="1400" b="1" u="sng" dirty="0" smtClean="0">
                <a:solidFill>
                  <a:schemeClr val="tx1"/>
                </a:solidFill>
              </a:rPr>
              <a:t>Zhou</a:t>
            </a:r>
            <a:r>
              <a:rPr lang="en-US" sz="1400" b="1" u="sng" dirty="0">
                <a:solidFill>
                  <a:schemeClr val="tx1"/>
                </a:solidFill>
              </a:rPr>
              <a:t>, J. H</a:t>
            </a:r>
            <a:r>
              <a:rPr lang="en-US" sz="1400" b="1" dirty="0">
                <a:solidFill>
                  <a:schemeClr val="tx1"/>
                </a:solidFill>
              </a:rPr>
              <a:t>., Li, M., and </a:t>
            </a:r>
            <a:r>
              <a:rPr lang="en-US" sz="1400" b="1" dirty="0" err="1">
                <a:solidFill>
                  <a:schemeClr val="tx1"/>
                </a:solidFill>
              </a:rPr>
              <a:t>Xu</a:t>
            </a:r>
            <a:r>
              <a:rPr lang="en-US" sz="1400" b="1" dirty="0">
                <a:solidFill>
                  <a:schemeClr val="tx1"/>
                </a:solidFill>
              </a:rPr>
              <a:t>, M., 2015, “A New Sequential Multi-Disciplinary Optimization Method for Bi-level Decomposed Systems”, Proceedings of the ASME 2015 IDETC/CIE, 2015, accepted</a:t>
            </a:r>
            <a:r>
              <a:rPr lang="en-US" sz="1400" b="1" dirty="0" smtClean="0">
                <a:solidFill>
                  <a:schemeClr val="tx1"/>
                </a:solidFill>
              </a:rPr>
              <a:t>.</a:t>
            </a:r>
            <a:endParaRPr lang="en-US" sz="1400" b="1" dirty="0">
              <a:solidFill>
                <a:schemeClr val="tx1"/>
              </a:solidFill>
            </a:endParaRPr>
          </a:p>
        </p:txBody>
      </p:sp>
    </p:spTree>
    <p:extLst>
      <p:ext uri="{BB962C8B-B14F-4D97-AF65-F5344CB8AC3E}">
        <p14:creationId xmlns:p14="http://schemas.microsoft.com/office/powerpoint/2010/main" val="547425221"/>
      </p:ext>
    </p:extLst>
  </p:cSld>
  <p:clrMapOvr>
    <a:masterClrMapping/>
  </p:clrMapOvr>
  <mc:AlternateContent xmlns:mc="http://schemas.openxmlformats.org/markup-compatibility/2006">
    <mc:Choice xmlns:p14="http://schemas.microsoft.com/office/powerpoint/2010/main" Requires="p14">
      <p:transition spd="slow" p14:dur="2000" advTm="21591"/>
    </mc:Choice>
    <mc:Fallback>
      <p:transition spd="slow" advTm="21591"/>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Acknowledgement</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54</a:t>
            </a:fld>
            <a:r>
              <a:rPr lang="en-US" altLang="zh-CN" dirty="0" smtClean="0"/>
              <a:t>/54</a:t>
            </a:r>
            <a:endParaRPr lang="en-US" altLang="zh-CN" dirty="0"/>
          </a:p>
        </p:txBody>
      </p:sp>
      <p:sp>
        <p:nvSpPr>
          <p:cNvPr id="6" name="Content Placeholder 2"/>
          <p:cNvSpPr>
            <a:spLocks noGrp="1"/>
          </p:cNvSpPr>
          <p:nvPr>
            <p:ph idx="1"/>
          </p:nvPr>
        </p:nvSpPr>
        <p:spPr>
          <a:xfrm>
            <a:off x="179387" y="1086163"/>
            <a:ext cx="8525225" cy="5238437"/>
          </a:xfrm>
        </p:spPr>
        <p:txBody>
          <a:bodyPr>
            <a:normAutofit lnSpcReduction="10000"/>
          </a:bodyPr>
          <a:lstStyle/>
          <a:p>
            <a:r>
              <a:rPr lang="en-US" sz="2400" b="1" dirty="0" smtClean="0"/>
              <a:t>Special thanks to </a:t>
            </a:r>
          </a:p>
          <a:p>
            <a:pPr lvl="1"/>
            <a:r>
              <a:rPr lang="en-US" sz="2000" b="1" dirty="0" smtClean="0"/>
              <a:t>Prof. </a:t>
            </a:r>
            <a:r>
              <a:rPr lang="en-US" sz="2000" b="1" dirty="0" err="1" smtClean="0"/>
              <a:t>Mian</a:t>
            </a:r>
            <a:r>
              <a:rPr lang="en-US" sz="2000" b="1" dirty="0" smtClean="0"/>
              <a:t> Li </a:t>
            </a:r>
          </a:p>
          <a:p>
            <a:pPr lvl="1"/>
            <a:r>
              <a:rPr lang="en-US" sz="2000" b="1" dirty="0" smtClean="0"/>
              <a:t>Prof. Min Xu</a:t>
            </a:r>
            <a:r>
              <a:rPr lang="en-US" sz="2000" b="1" dirty="0"/>
              <a:t> and National Engineering Laboratory for the Automotive Electronic Control </a:t>
            </a:r>
            <a:r>
              <a:rPr lang="en-US" sz="2000" b="1" dirty="0" smtClean="0"/>
              <a:t>Technology</a:t>
            </a:r>
          </a:p>
          <a:p>
            <a:pPr lvl="1"/>
            <a:r>
              <a:rPr lang="en-US" sz="2000" b="1" dirty="0" smtClean="0"/>
              <a:t>Committee members: Prof. </a:t>
            </a:r>
            <a:r>
              <a:rPr lang="de-DE" altLang="zh-CN" sz="2000" b="1" dirty="0" smtClean="0"/>
              <a:t>Chien-Pin </a:t>
            </a:r>
            <a:r>
              <a:rPr lang="en-US" sz="2000" b="1" dirty="0" smtClean="0"/>
              <a:t>Chen, Prof. </a:t>
            </a:r>
            <a:r>
              <a:rPr lang="de-DE" altLang="zh-CN" sz="2000" b="1" dirty="0"/>
              <a:t>David </a:t>
            </a:r>
            <a:r>
              <a:rPr lang="de-DE" altLang="zh-CN" sz="2000" b="1" dirty="0" smtClean="0"/>
              <a:t>Hung</a:t>
            </a:r>
            <a:r>
              <a:rPr lang="en-US" sz="2000" b="1" dirty="0" smtClean="0"/>
              <a:t>, and Prof. </a:t>
            </a:r>
            <a:r>
              <a:rPr lang="de-DE" altLang="zh-CN" sz="2000" b="1" dirty="0" smtClean="0"/>
              <a:t>Chengbin </a:t>
            </a:r>
            <a:r>
              <a:rPr lang="en-US" sz="2000" b="1" dirty="0" smtClean="0"/>
              <a:t>Ma</a:t>
            </a:r>
          </a:p>
          <a:p>
            <a:pPr lvl="1"/>
            <a:r>
              <a:rPr lang="en-US" sz="2000" b="1" dirty="0" smtClean="0"/>
              <a:t>Prof. Sun Jin and 2-micron Program for Engine Precision Manufacturing Laboratory</a:t>
            </a:r>
          </a:p>
          <a:p>
            <a:pPr lvl="1"/>
            <a:r>
              <a:rPr lang="en-US" sz="2000" b="1" dirty="0" smtClean="0"/>
              <a:t>Colleagues: Jing Wang, </a:t>
            </a:r>
            <a:r>
              <a:rPr lang="en-US" sz="2000" b="1" dirty="0" err="1" smtClean="0"/>
              <a:t>Shuo</a:t>
            </a:r>
            <a:r>
              <a:rPr lang="en-US" sz="2000" b="1" dirty="0" smtClean="0"/>
              <a:t> Cheng, </a:t>
            </a:r>
            <a:r>
              <a:rPr lang="en-US" sz="2000" b="1" dirty="0" err="1" smtClean="0"/>
              <a:t>Jiaqi</a:t>
            </a:r>
            <a:r>
              <a:rPr lang="en-US" sz="2000" b="1" dirty="0" smtClean="0"/>
              <a:t> Xi, </a:t>
            </a:r>
            <a:r>
              <a:rPr lang="en-US" sz="2000" b="1" dirty="0" err="1" smtClean="0"/>
              <a:t>Yanjun</a:t>
            </a:r>
            <a:r>
              <a:rPr lang="en-US" sz="2000" b="1" dirty="0" smtClean="0"/>
              <a:t> Zhang, </a:t>
            </a:r>
            <a:r>
              <a:rPr lang="en-US" sz="2000" b="1" dirty="0" err="1" smtClean="0"/>
              <a:t>Wenhao</a:t>
            </a:r>
            <a:r>
              <a:rPr lang="en-US" sz="2000" b="1" dirty="0" smtClean="0"/>
              <a:t> Zhou, </a:t>
            </a:r>
            <a:r>
              <a:rPr lang="en-US" sz="2000" b="1" dirty="0" err="1" smtClean="0"/>
              <a:t>Meifang</a:t>
            </a:r>
            <a:r>
              <a:rPr lang="en-US" sz="2000" b="1" dirty="0" smtClean="0"/>
              <a:t> Li, </a:t>
            </a:r>
            <a:r>
              <a:rPr lang="en-US" sz="2000" b="1" dirty="0" err="1" smtClean="0"/>
              <a:t>Tingting</a:t>
            </a:r>
            <a:r>
              <a:rPr lang="en-US" sz="2000" b="1" dirty="0" smtClean="0"/>
              <a:t> Xia, </a:t>
            </a:r>
            <a:r>
              <a:rPr lang="en-US" sz="2000" b="1" dirty="0" err="1" smtClean="0"/>
              <a:t>Qian</a:t>
            </a:r>
            <a:r>
              <a:rPr lang="en-US" sz="2000" b="1" dirty="0" smtClean="0"/>
              <a:t> Tang, and Anton.</a:t>
            </a:r>
            <a:endParaRPr lang="en-US" sz="2000" b="1" dirty="0"/>
          </a:p>
          <a:p>
            <a:r>
              <a:rPr lang="en-US" sz="2400" b="1" dirty="0" smtClean="0"/>
              <a:t>Funding agencies:</a:t>
            </a:r>
          </a:p>
          <a:p>
            <a:pPr lvl="1"/>
            <a:r>
              <a:rPr lang="en-US" sz="2000" b="1" dirty="0" smtClean="0"/>
              <a:t>NSFC (51375302)</a:t>
            </a:r>
          </a:p>
          <a:p>
            <a:pPr lvl="1"/>
            <a:r>
              <a:rPr lang="en-US" altLang="zh-CN" sz="2000" b="1" dirty="0" smtClean="0"/>
              <a:t>National </a:t>
            </a:r>
            <a:r>
              <a:rPr lang="en-US" altLang="zh-CN" sz="2000" b="1" dirty="0"/>
              <a:t>"Twelfth Five-Year" Plan for Science &amp; Technology </a:t>
            </a:r>
            <a:r>
              <a:rPr lang="en-US" altLang="zh-CN" sz="2000" b="1" dirty="0" smtClean="0"/>
              <a:t>Support (2012BAF06B03</a:t>
            </a:r>
            <a:r>
              <a:rPr lang="en-US" altLang="zh-CN" sz="2000" b="1" dirty="0"/>
              <a:t>)</a:t>
            </a:r>
            <a:endParaRPr lang="en-US" sz="2000" b="1" dirty="0" smtClean="0"/>
          </a:p>
          <a:p>
            <a:pPr lvl="1"/>
            <a:r>
              <a:rPr lang="en-US" sz="2000" b="1" dirty="0" smtClean="0"/>
              <a:t>GM, BOSCH, SGMW</a:t>
            </a:r>
            <a:endParaRPr lang="en-US" sz="2000" b="1" dirty="0"/>
          </a:p>
        </p:txBody>
      </p:sp>
    </p:spTree>
    <p:extLst>
      <p:ext uri="{BB962C8B-B14F-4D97-AF65-F5344CB8AC3E}">
        <p14:creationId xmlns:p14="http://schemas.microsoft.com/office/powerpoint/2010/main" val="3802004128"/>
      </p:ext>
    </p:extLst>
  </p:cSld>
  <p:clrMapOvr>
    <a:masterClrMapping/>
  </p:clrMapOvr>
  <mc:AlternateContent xmlns:mc="http://schemas.openxmlformats.org/markup-compatibility/2006">
    <mc:Choice xmlns:p14="http://schemas.microsoft.com/office/powerpoint/2010/main" Requires="p14">
      <p:transition spd="slow" p14:dur="2000" advTm="18121"/>
    </mc:Choice>
    <mc:Fallback>
      <p:transition spd="slow" advTm="18121"/>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6774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8400"/>
            <a:ext cx="8229600" cy="1143000"/>
          </a:xfrm>
        </p:spPr>
        <p:txBody>
          <a:bodyPr>
            <a:noAutofit/>
          </a:bodyPr>
          <a:lstStyle/>
          <a:p>
            <a:r>
              <a:rPr lang="en-US" altLang="zh-CN" sz="8800" dirty="0" smtClean="0"/>
              <a:t>Back up</a:t>
            </a:r>
            <a:endParaRPr lang="zh-CN" altLang="en-US" sz="8800" dirty="0"/>
          </a:p>
        </p:txBody>
      </p:sp>
      <p:sp>
        <p:nvSpPr>
          <p:cNvPr id="3" name="灯片编号占位符 2"/>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7125232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Numerical Example</a:t>
            </a:r>
            <a:r>
              <a:rPr lang="en-US" altLang="zh-CN" dirty="0" smtClean="0"/>
              <a:t>*: SQP-RO</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57</a:t>
            </a:fld>
            <a:endParaRPr lang="en-US" dirty="0"/>
          </a:p>
        </p:txBody>
      </p:sp>
      <p:sp>
        <p:nvSpPr>
          <p:cNvPr id="5" name="圆角矩形 4"/>
          <p:cNvSpPr/>
          <p:nvPr/>
        </p:nvSpPr>
        <p:spPr bwMode="auto">
          <a:xfrm>
            <a:off x="4805686" y="3329239"/>
            <a:ext cx="4014786" cy="2917182"/>
          </a:xfrm>
          <a:prstGeom prst="roundRect">
            <a:avLst>
              <a:gd name="adj" fmla="val 0"/>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p:txBody>
      </p:sp>
      <p:sp>
        <p:nvSpPr>
          <p:cNvPr id="6" name="圆角矩形 5"/>
          <p:cNvSpPr/>
          <p:nvPr/>
        </p:nvSpPr>
        <p:spPr bwMode="auto">
          <a:xfrm>
            <a:off x="4805685" y="699006"/>
            <a:ext cx="4014786" cy="2630233"/>
          </a:xfrm>
          <a:prstGeom prst="roundRect">
            <a:avLst>
              <a:gd name="adj" fmla="val 0"/>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p:txBody>
      </p:sp>
      <p:pic>
        <p:nvPicPr>
          <p:cNvPr id="7" name="Picture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552" y="3329239"/>
            <a:ext cx="3924919" cy="3124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3"/>
          <p:cNvSpPr>
            <a:spLocks noChangeArrowheads="1"/>
          </p:cNvSpPr>
          <p:nvPr/>
        </p:nvSpPr>
        <p:spPr bwMode="auto">
          <a:xfrm>
            <a:off x="0" y="2057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对象 8"/>
          <p:cNvGraphicFramePr>
            <a:graphicFrameLocks noChangeAspect="1"/>
          </p:cNvGraphicFramePr>
          <p:nvPr>
            <p:extLst>
              <p:ext uri="{D42A27DB-BD31-4B8C-83A1-F6EECF244321}">
                <p14:modId xmlns:p14="http://schemas.microsoft.com/office/powerpoint/2010/main" val="1841495185"/>
              </p:ext>
            </p:extLst>
          </p:nvPr>
        </p:nvGraphicFramePr>
        <p:xfrm>
          <a:off x="15279" y="1124744"/>
          <a:ext cx="4139469" cy="1872208"/>
        </p:xfrm>
        <a:graphic>
          <a:graphicData uri="http://schemas.openxmlformats.org/presentationml/2006/ole">
            <mc:AlternateContent xmlns:mc="http://schemas.openxmlformats.org/markup-compatibility/2006">
              <mc:Choice xmlns:v="urn:schemas-microsoft-com:vml" Requires="v">
                <p:oleObj spid="_x0000_s23919" name="公式" r:id="rId4" imgW="2730500" imgH="1219200" progId="Equation.3">
                  <p:embed/>
                </p:oleObj>
              </mc:Choice>
              <mc:Fallback>
                <p:oleObj name="公式" r:id="rId4" imgW="2730500" imgH="1219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79" y="1124744"/>
                        <a:ext cx="4139469" cy="1872208"/>
                      </a:xfrm>
                      <a:prstGeom prst="rect">
                        <a:avLst/>
                      </a:prstGeom>
                      <a:noFill/>
                    </p:spPr>
                  </p:pic>
                </p:oleObj>
              </mc:Fallback>
            </mc:AlternateContent>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485956925"/>
              </p:ext>
            </p:extLst>
          </p:nvPr>
        </p:nvGraphicFramePr>
        <p:xfrm>
          <a:off x="251520" y="3212976"/>
          <a:ext cx="3816424" cy="2880320"/>
        </p:xfrm>
        <a:graphic>
          <a:graphicData uri="http://schemas.openxmlformats.org/drawingml/2006/table">
            <a:tbl>
              <a:tblPr firstRow="1" firstCol="1" bandRow="1" bandCol="1"/>
              <a:tblGrid>
                <a:gridCol w="982685"/>
                <a:gridCol w="1616640"/>
                <a:gridCol w="1217099"/>
              </a:tblGrid>
              <a:tr h="393353">
                <a:tc gridSpan="3">
                  <a:txBody>
                    <a:bodyPr/>
                    <a:lstStyle/>
                    <a:p>
                      <a:pPr algn="ctr">
                        <a:spcAft>
                          <a:spcPts val="0"/>
                        </a:spcAft>
                      </a:pPr>
                      <a:r>
                        <a:rPr lang="en-US" sz="1800" kern="0" dirty="0" smtClean="0">
                          <a:effectLst/>
                          <a:latin typeface="Times New Roman"/>
                          <a:ea typeface="宋体"/>
                          <a:cs typeface="Times New Roman"/>
                        </a:rPr>
                        <a:t>Solution</a:t>
                      </a:r>
                      <a:endParaRPr lang="zh-CN" sz="1800" kern="100" dirty="0">
                        <a:effectLst/>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r>
              <a:tr h="381822">
                <a:tc>
                  <a:txBody>
                    <a:bodyPr/>
                    <a:lstStyle/>
                    <a:p>
                      <a:pPr algn="ctr">
                        <a:spcAft>
                          <a:spcPts val="0"/>
                        </a:spcAft>
                      </a:pPr>
                      <a:r>
                        <a:rPr lang="en-US" sz="1800" b="1" i="1" kern="0" dirty="0">
                          <a:effectLst/>
                          <a:latin typeface="Times New Roman"/>
                          <a:ea typeface="宋体"/>
                          <a:cs typeface="Times New Roman"/>
                        </a:rPr>
                        <a:t>x</a:t>
                      </a:r>
                      <a:r>
                        <a:rPr lang="en-US" sz="1800" kern="0" dirty="0">
                          <a:effectLst/>
                          <a:latin typeface="Times New Roman"/>
                          <a:ea typeface="宋体"/>
                          <a:cs typeface="Times New Roman"/>
                        </a:rPr>
                        <a:t> &amp; </a:t>
                      </a:r>
                      <a:r>
                        <a:rPr lang="en-US" sz="1800" i="1" kern="0" dirty="0">
                          <a:effectLst/>
                          <a:latin typeface="Times New Roman"/>
                          <a:ea typeface="宋体"/>
                          <a:cs typeface="Times New Roman"/>
                        </a:rPr>
                        <a:t>f</a:t>
                      </a:r>
                      <a:endParaRPr lang="zh-CN" sz="1800" kern="100" dirty="0">
                        <a:effectLst/>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0" dirty="0">
                          <a:effectLst/>
                          <a:latin typeface="Times New Roman"/>
                          <a:ea typeface="宋体"/>
                          <a:cs typeface="Times New Roman"/>
                        </a:rPr>
                        <a:t>Deterministic </a:t>
                      </a:r>
                      <a:endParaRPr lang="zh-CN" sz="1800" kern="100" dirty="0">
                        <a:effectLst/>
                        <a:latin typeface="Times New Roman"/>
                        <a:ea typeface="宋体"/>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0">
                          <a:effectLst/>
                          <a:latin typeface="Times New Roman"/>
                          <a:ea typeface="宋体"/>
                          <a:cs typeface="Times New Roman"/>
                        </a:rPr>
                        <a:t>Robust</a:t>
                      </a:r>
                      <a:endParaRPr lang="zh-CN" sz="1800" kern="100">
                        <a:effectLst/>
                        <a:latin typeface="Times New Roman"/>
                        <a:ea typeface="宋体"/>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r>
              <a:tr h="369009">
                <a:tc>
                  <a:txBody>
                    <a:bodyPr/>
                    <a:lstStyle/>
                    <a:p>
                      <a:pPr algn="ctr">
                        <a:spcAft>
                          <a:spcPts val="0"/>
                        </a:spcAft>
                      </a:pPr>
                      <a:r>
                        <a:rPr lang="en-US" sz="1800" i="1" kern="0" dirty="0">
                          <a:effectLst/>
                          <a:latin typeface="Times New Roman"/>
                          <a:ea typeface="宋体"/>
                          <a:cs typeface="Times New Roman"/>
                        </a:rPr>
                        <a:t>x</a:t>
                      </a:r>
                      <a:r>
                        <a:rPr lang="en-US" sz="1800" kern="0" baseline="-25000" dirty="0">
                          <a:effectLst/>
                          <a:latin typeface="Times New Roman"/>
                          <a:ea typeface="宋体"/>
                          <a:cs typeface="Times New Roman"/>
                        </a:rPr>
                        <a:t>1</a:t>
                      </a:r>
                      <a:endParaRPr lang="zh-CN" sz="1800" kern="100" dirty="0">
                        <a:effectLst/>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0" dirty="0">
                          <a:effectLst/>
                          <a:latin typeface="Times New Roman"/>
                          <a:ea typeface="宋体"/>
                          <a:cs typeface="Times New Roman"/>
                        </a:rPr>
                        <a:t>0.5</a:t>
                      </a:r>
                      <a:endParaRPr lang="zh-CN" sz="1800" kern="100" dirty="0">
                        <a:effectLst/>
                        <a:latin typeface="Times New Roman"/>
                        <a:ea typeface="宋体"/>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0">
                          <a:effectLst/>
                          <a:latin typeface="Times New Roman"/>
                          <a:ea typeface="宋体"/>
                          <a:cs typeface="Times New Roman"/>
                        </a:rPr>
                        <a:t>0.45</a:t>
                      </a:r>
                      <a:endParaRPr lang="zh-CN" sz="1800" kern="100">
                        <a:effectLst/>
                        <a:latin typeface="Times New Roman"/>
                        <a:ea typeface="宋体"/>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69009">
                <a:tc>
                  <a:txBody>
                    <a:bodyPr/>
                    <a:lstStyle/>
                    <a:p>
                      <a:pPr algn="ctr">
                        <a:spcAft>
                          <a:spcPts val="0"/>
                        </a:spcAft>
                      </a:pPr>
                      <a:r>
                        <a:rPr lang="en-US" sz="1800" i="1" kern="0" dirty="0">
                          <a:effectLst/>
                          <a:latin typeface="Times New Roman"/>
                          <a:ea typeface="宋体"/>
                          <a:cs typeface="Times New Roman"/>
                        </a:rPr>
                        <a:t>x</a:t>
                      </a:r>
                      <a:r>
                        <a:rPr lang="en-US" sz="1800" kern="0" baseline="-25000" dirty="0">
                          <a:effectLst/>
                          <a:latin typeface="Times New Roman"/>
                          <a:ea typeface="宋体"/>
                          <a:cs typeface="Times New Roman"/>
                        </a:rPr>
                        <a:t>2</a:t>
                      </a:r>
                      <a:endParaRPr lang="zh-CN" sz="1800" kern="100" dirty="0">
                        <a:effectLst/>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0" dirty="0">
                          <a:effectLst/>
                          <a:latin typeface="Times New Roman"/>
                          <a:ea typeface="宋体"/>
                          <a:cs typeface="Times New Roman"/>
                        </a:rPr>
                        <a:t>0.5</a:t>
                      </a:r>
                      <a:endParaRPr lang="zh-CN" sz="1800" kern="100" dirty="0">
                        <a:effectLst/>
                        <a:latin typeface="Times New Roman"/>
                        <a:ea typeface="宋体"/>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0">
                          <a:effectLst/>
                          <a:latin typeface="Times New Roman"/>
                          <a:ea typeface="宋体"/>
                          <a:cs typeface="Times New Roman"/>
                        </a:rPr>
                        <a:t>0.45</a:t>
                      </a:r>
                      <a:endParaRPr lang="zh-CN" sz="1800" kern="100">
                        <a:effectLst/>
                        <a:latin typeface="Times New Roman"/>
                        <a:ea typeface="宋体"/>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69009">
                <a:tc>
                  <a:txBody>
                    <a:bodyPr/>
                    <a:lstStyle/>
                    <a:p>
                      <a:pPr algn="ctr">
                        <a:spcAft>
                          <a:spcPts val="0"/>
                        </a:spcAft>
                      </a:pPr>
                      <a:r>
                        <a:rPr lang="en-US" sz="1800" i="1" kern="0" dirty="0">
                          <a:effectLst/>
                          <a:latin typeface="Times New Roman"/>
                          <a:ea typeface="宋体"/>
                          <a:cs typeface="Times New Roman"/>
                        </a:rPr>
                        <a:t>x</a:t>
                      </a:r>
                      <a:r>
                        <a:rPr lang="en-US" sz="1800" kern="0" baseline="-25000" dirty="0">
                          <a:effectLst/>
                          <a:latin typeface="Times New Roman"/>
                          <a:ea typeface="宋体"/>
                          <a:cs typeface="Times New Roman"/>
                        </a:rPr>
                        <a:t>3</a:t>
                      </a:r>
                      <a:endParaRPr lang="zh-CN" sz="1800" kern="100" dirty="0">
                        <a:effectLst/>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0" dirty="0">
                          <a:effectLst/>
                          <a:latin typeface="Times New Roman"/>
                          <a:ea typeface="宋体"/>
                          <a:cs typeface="Times New Roman"/>
                        </a:rPr>
                        <a:t>0.5</a:t>
                      </a:r>
                      <a:endParaRPr lang="zh-CN" sz="1800" kern="100" dirty="0">
                        <a:effectLst/>
                        <a:latin typeface="Times New Roman"/>
                        <a:ea typeface="宋体"/>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0" dirty="0">
                          <a:effectLst/>
                          <a:latin typeface="Times New Roman"/>
                          <a:ea typeface="宋体"/>
                          <a:cs typeface="Times New Roman"/>
                        </a:rPr>
                        <a:t>0.4</a:t>
                      </a:r>
                      <a:endParaRPr lang="zh-CN" sz="1800" kern="100" dirty="0">
                        <a:effectLst/>
                        <a:latin typeface="Times New Roman"/>
                        <a:ea typeface="宋体"/>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69009">
                <a:tc>
                  <a:txBody>
                    <a:bodyPr/>
                    <a:lstStyle/>
                    <a:p>
                      <a:pPr algn="ctr">
                        <a:spcAft>
                          <a:spcPts val="0"/>
                        </a:spcAft>
                      </a:pPr>
                      <a:r>
                        <a:rPr lang="en-US" sz="1800" i="1" kern="0">
                          <a:effectLst/>
                          <a:latin typeface="Times New Roman"/>
                          <a:ea typeface="宋体"/>
                          <a:cs typeface="Times New Roman"/>
                        </a:rPr>
                        <a:t>x</a:t>
                      </a:r>
                      <a:r>
                        <a:rPr lang="en-US" sz="1800" kern="0" baseline="-25000">
                          <a:effectLst/>
                          <a:latin typeface="Times New Roman"/>
                          <a:ea typeface="宋体"/>
                          <a:cs typeface="Times New Roman"/>
                        </a:rPr>
                        <a:t>4</a:t>
                      </a:r>
                      <a:endParaRPr lang="zh-CN" sz="1800" kern="100">
                        <a:effectLst/>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0" dirty="0">
                          <a:effectLst/>
                          <a:latin typeface="Times New Roman"/>
                          <a:ea typeface="宋体"/>
                          <a:cs typeface="Times New Roman"/>
                        </a:rPr>
                        <a:t>0.5</a:t>
                      </a:r>
                      <a:endParaRPr lang="zh-CN" sz="1800" kern="100" dirty="0">
                        <a:effectLst/>
                        <a:latin typeface="Times New Roman"/>
                        <a:ea typeface="宋体"/>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0" dirty="0">
                          <a:effectLst/>
                          <a:latin typeface="Times New Roman"/>
                          <a:ea typeface="宋体"/>
                          <a:cs typeface="Times New Roman"/>
                        </a:rPr>
                        <a:t>0.4</a:t>
                      </a:r>
                      <a:endParaRPr lang="zh-CN" sz="1800" kern="100" dirty="0">
                        <a:effectLst/>
                        <a:latin typeface="Times New Roman"/>
                        <a:ea typeface="宋体"/>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629109">
                <a:tc>
                  <a:txBody>
                    <a:bodyPr/>
                    <a:lstStyle/>
                    <a:p>
                      <a:pPr algn="ctr">
                        <a:spcAft>
                          <a:spcPts val="0"/>
                        </a:spcAft>
                      </a:pPr>
                      <a:r>
                        <a:rPr lang="en-US" sz="1800" i="1" kern="0">
                          <a:effectLst/>
                          <a:latin typeface="Times New Roman"/>
                          <a:ea typeface="宋体"/>
                          <a:cs typeface="Times New Roman"/>
                        </a:rPr>
                        <a:t>f</a:t>
                      </a:r>
                      <a:endParaRPr lang="zh-CN" sz="1800" kern="100">
                        <a:effectLst/>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0" dirty="0">
                          <a:effectLst/>
                          <a:latin typeface="Times New Roman"/>
                          <a:ea typeface="宋体"/>
                          <a:cs typeface="Times New Roman"/>
                        </a:rPr>
                        <a:t>9.020</a:t>
                      </a:r>
                      <a:endParaRPr lang="zh-CN" sz="1800" kern="100" dirty="0">
                        <a:effectLst/>
                        <a:latin typeface="Times New Roman"/>
                        <a:ea typeface="宋体"/>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0" dirty="0">
                          <a:effectLst/>
                          <a:latin typeface="Times New Roman"/>
                          <a:ea typeface="宋体"/>
                          <a:cs typeface="Times New Roman"/>
                        </a:rPr>
                        <a:t>9.245</a:t>
                      </a:r>
                      <a:endParaRPr lang="zh-CN" sz="1800" kern="100" dirty="0">
                        <a:effectLst/>
                        <a:latin typeface="Times New Roman"/>
                        <a:ea typeface="宋体"/>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11" name="Picture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5552" y="620688"/>
            <a:ext cx="3924920" cy="303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5724128" y="2471192"/>
            <a:ext cx="2608406" cy="646331"/>
          </a:xfrm>
          <a:prstGeom prst="rect">
            <a:avLst/>
          </a:prstGeom>
        </p:spPr>
        <p:txBody>
          <a:bodyPr wrap="none">
            <a:spAutoFit/>
          </a:bodyPr>
          <a:lstStyle/>
          <a:p>
            <a:pPr algn="ctr"/>
            <a:r>
              <a:rPr lang="en-US" altLang="zh-CN" dirty="0">
                <a:solidFill>
                  <a:srgbClr val="FF0000"/>
                </a:solidFill>
              </a:rPr>
              <a:t>Monte Carlo </a:t>
            </a:r>
            <a:r>
              <a:rPr lang="en-US" altLang="zh-CN" dirty="0" smtClean="0">
                <a:solidFill>
                  <a:srgbClr val="FF0000"/>
                </a:solidFill>
              </a:rPr>
              <a:t>simulation:</a:t>
            </a:r>
          </a:p>
          <a:p>
            <a:pPr algn="ctr"/>
            <a:r>
              <a:rPr lang="en-US" altLang="zh-CN" dirty="0" smtClean="0">
                <a:solidFill>
                  <a:srgbClr val="FF0000"/>
                </a:solidFill>
              </a:rPr>
              <a:t>Deterministic case</a:t>
            </a:r>
            <a:endParaRPr lang="zh-CN" altLang="en-US" dirty="0">
              <a:solidFill>
                <a:srgbClr val="FF0000"/>
              </a:solidFill>
            </a:endParaRPr>
          </a:p>
        </p:txBody>
      </p:sp>
      <p:sp>
        <p:nvSpPr>
          <p:cNvPr id="13" name="矩形 12"/>
          <p:cNvSpPr/>
          <p:nvPr/>
        </p:nvSpPr>
        <p:spPr>
          <a:xfrm>
            <a:off x="5704780" y="3675793"/>
            <a:ext cx="2608406" cy="646331"/>
          </a:xfrm>
          <a:prstGeom prst="rect">
            <a:avLst/>
          </a:prstGeom>
        </p:spPr>
        <p:txBody>
          <a:bodyPr wrap="none">
            <a:spAutoFit/>
          </a:bodyPr>
          <a:lstStyle/>
          <a:p>
            <a:pPr algn="ctr"/>
            <a:r>
              <a:rPr lang="en-US" altLang="zh-CN" dirty="0">
                <a:solidFill>
                  <a:srgbClr val="00B050"/>
                </a:solidFill>
              </a:rPr>
              <a:t>Monte Carlo </a:t>
            </a:r>
            <a:r>
              <a:rPr lang="en-US" altLang="zh-CN" dirty="0" smtClean="0">
                <a:solidFill>
                  <a:srgbClr val="00B050"/>
                </a:solidFill>
              </a:rPr>
              <a:t>simulation:</a:t>
            </a:r>
          </a:p>
          <a:p>
            <a:pPr algn="ctr"/>
            <a:r>
              <a:rPr lang="en-US" altLang="zh-CN" dirty="0" smtClean="0">
                <a:solidFill>
                  <a:srgbClr val="00B050"/>
                </a:solidFill>
              </a:rPr>
              <a:t>Robust case</a:t>
            </a:r>
            <a:endParaRPr lang="zh-CN" altLang="en-US" dirty="0">
              <a:solidFill>
                <a:srgbClr val="00B050"/>
              </a:solidFill>
            </a:endParaRPr>
          </a:p>
        </p:txBody>
      </p:sp>
      <p:sp>
        <p:nvSpPr>
          <p:cNvPr id="14" name="TextBox 13"/>
          <p:cNvSpPr txBox="1"/>
          <p:nvPr/>
        </p:nvSpPr>
        <p:spPr>
          <a:xfrm>
            <a:off x="209003" y="6146720"/>
            <a:ext cx="6649008" cy="738664"/>
          </a:xfrm>
          <a:prstGeom prst="rect">
            <a:avLst/>
          </a:prstGeom>
          <a:noFill/>
        </p:spPr>
        <p:txBody>
          <a:bodyPr wrap="square" rtlCol="0">
            <a:spAutoFit/>
          </a:bodyPr>
          <a:lstStyle/>
          <a:p>
            <a:pPr lvl="0" algn="just"/>
            <a:r>
              <a:rPr lang="en-US" sz="1400" dirty="0" smtClean="0"/>
              <a:t>*</a:t>
            </a:r>
            <a:r>
              <a:rPr lang="en-US" sz="1400" dirty="0" err="1" smtClean="0"/>
              <a:t>Siddiqui</a:t>
            </a:r>
            <a:r>
              <a:rPr lang="en-US" sz="1400" dirty="0"/>
              <a:t>, S., </a:t>
            </a:r>
            <a:r>
              <a:rPr lang="en-US" sz="1400" dirty="0" err="1"/>
              <a:t>Azarm</a:t>
            </a:r>
            <a:r>
              <a:rPr lang="en-US" sz="1400" dirty="0"/>
              <a:t>, S., and Gabriel, S., 2011, “A Modified Benders Decomposition Method for Efficient Robust Optimization under Interval Uncertainty,” Structural and Multidisciplinary Optimization, 44(2), pp. 259-275.</a:t>
            </a:r>
          </a:p>
        </p:txBody>
      </p:sp>
    </p:spTree>
    <p:extLst>
      <p:ext uri="{BB962C8B-B14F-4D97-AF65-F5344CB8AC3E}">
        <p14:creationId xmlns:p14="http://schemas.microsoft.com/office/powerpoint/2010/main" val="124667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p:bldP spid="1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A-SQP-RO: Utopian Box</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58</a:t>
            </a:fld>
            <a:r>
              <a:rPr lang="en-US" altLang="zh-CN" dirty="0" smtClean="0"/>
              <a:t>/54</a:t>
            </a:r>
            <a:endParaRPr lang="en-US" altLang="zh-CN" dirty="0"/>
          </a:p>
        </p:txBody>
      </p:sp>
      <p:sp>
        <p:nvSpPr>
          <p:cNvPr id="6" name="矩形 5"/>
          <p:cNvSpPr/>
          <p:nvPr/>
        </p:nvSpPr>
        <p:spPr bwMode="auto">
          <a:xfrm>
            <a:off x="4565651" y="1690688"/>
            <a:ext cx="846138" cy="846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7" name="Group 9"/>
          <p:cNvGrpSpPr/>
          <p:nvPr/>
        </p:nvGrpSpPr>
        <p:grpSpPr>
          <a:xfrm>
            <a:off x="4391026" y="1168400"/>
            <a:ext cx="1473200" cy="1689100"/>
            <a:chOff x="4391026" y="1168400"/>
            <a:chExt cx="1473200" cy="1689100"/>
          </a:xfrm>
        </p:grpSpPr>
        <p:sp>
          <p:nvSpPr>
            <p:cNvPr id="8" name="Text Box 6" descr="Outlined diamond"/>
            <p:cNvSpPr txBox="1">
              <a:spLocks noChangeArrowheads="1"/>
            </p:cNvSpPr>
            <p:nvPr/>
          </p:nvSpPr>
          <p:spPr bwMode="auto">
            <a:xfrm>
              <a:off x="5484813" y="2109788"/>
              <a:ext cx="379413" cy="396875"/>
            </a:xfrm>
            <a:prstGeom prst="rect">
              <a:avLst/>
            </a:prstGeom>
            <a:noFill/>
            <a:ln w="9525">
              <a:noFill/>
              <a:miter lim="800000"/>
              <a:headEnd/>
              <a:tailEnd/>
            </a:ln>
          </p:spPr>
          <p:txBody>
            <a:bodyPr wrap="none" anchorCtr="1">
              <a:spAutoFit/>
            </a:bodyPr>
            <a:lstStyle/>
            <a:p>
              <a:pPr algn="ctr" eaLnBrk="0" hangingPunct="0"/>
              <a:r>
                <a:rPr lang="en-US" altLang="zh-CN" sz="2000" i="1">
                  <a:latin typeface="Times New Roman" pitchFamily="18" charset="0"/>
                  <a:cs typeface="Arial" charset="0"/>
                </a:rPr>
                <a:t>y</a:t>
              </a:r>
              <a:r>
                <a:rPr lang="en-US" altLang="zh-CN" sz="2000" baseline="-25000">
                  <a:latin typeface="Times New Roman" pitchFamily="18" charset="0"/>
                  <a:cs typeface="Arial" charset="0"/>
                </a:rPr>
                <a:t>1</a:t>
              </a:r>
              <a:endParaRPr lang="en-US" altLang="zh-CN" sz="2000" baseline="-25000">
                <a:cs typeface="Arial" charset="0"/>
              </a:endParaRPr>
            </a:p>
          </p:txBody>
        </p:sp>
        <p:sp>
          <p:nvSpPr>
            <p:cNvPr id="9" name="Line 7"/>
            <p:cNvSpPr>
              <a:spLocks noChangeShapeType="1"/>
            </p:cNvSpPr>
            <p:nvPr/>
          </p:nvSpPr>
          <p:spPr bwMode="auto">
            <a:xfrm flipV="1">
              <a:off x="4391026" y="2121025"/>
              <a:ext cx="1319213" cy="0"/>
            </a:xfrm>
            <a:prstGeom prst="line">
              <a:avLst/>
            </a:prstGeom>
            <a:noFill/>
            <a:ln w="9525">
              <a:solidFill>
                <a:srgbClr val="000000"/>
              </a:solidFill>
              <a:round/>
              <a:headEnd/>
              <a:tailEnd type="triangle" w="med" len="med"/>
            </a:ln>
            <a:effectLst/>
            <a:extLst/>
          </p:spPr>
          <p:txBody>
            <a:bodyPr anchor="ctr" anchorCtr="1">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0" name="Line 8"/>
            <p:cNvSpPr>
              <a:spLocks noChangeShapeType="1"/>
            </p:cNvSpPr>
            <p:nvPr/>
          </p:nvSpPr>
          <p:spPr bwMode="auto">
            <a:xfrm flipV="1">
              <a:off x="4972113" y="1446213"/>
              <a:ext cx="0" cy="1411287"/>
            </a:xfrm>
            <a:prstGeom prst="line">
              <a:avLst/>
            </a:prstGeom>
            <a:noFill/>
            <a:ln w="9525">
              <a:solidFill>
                <a:srgbClr val="000000"/>
              </a:solidFill>
              <a:round/>
              <a:headEnd/>
              <a:tailEnd type="triangle" w="med" len="med"/>
            </a:ln>
            <a:effectLst/>
            <a:extLst/>
          </p:spPr>
          <p:txBody>
            <a:bodyPr anchor="ctr" anchorCtr="1">
              <a:spAutoFit/>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1" name="Text Box 6" descr="Outlined diamond"/>
            <p:cNvSpPr txBox="1">
              <a:spLocks noChangeArrowheads="1"/>
            </p:cNvSpPr>
            <p:nvPr/>
          </p:nvSpPr>
          <p:spPr bwMode="auto">
            <a:xfrm>
              <a:off x="4970463" y="1168400"/>
              <a:ext cx="379413" cy="396875"/>
            </a:xfrm>
            <a:prstGeom prst="rect">
              <a:avLst/>
            </a:prstGeom>
            <a:noFill/>
            <a:ln w="9525">
              <a:noFill/>
              <a:miter lim="800000"/>
              <a:headEnd/>
              <a:tailEnd/>
            </a:ln>
          </p:spPr>
          <p:txBody>
            <a:bodyPr wrap="none" anchorCtr="1">
              <a:spAutoFit/>
            </a:bodyPr>
            <a:lstStyle/>
            <a:p>
              <a:pPr algn="ctr" eaLnBrk="0" hangingPunct="0"/>
              <a:r>
                <a:rPr lang="en-US" altLang="zh-CN" sz="2000" i="1">
                  <a:latin typeface="Times New Roman" pitchFamily="18" charset="0"/>
                  <a:cs typeface="Arial" charset="0"/>
                </a:rPr>
                <a:t>y</a:t>
              </a:r>
              <a:r>
                <a:rPr lang="en-US" altLang="zh-CN" sz="2000" baseline="-25000">
                  <a:latin typeface="Times New Roman" pitchFamily="18" charset="0"/>
                  <a:cs typeface="Arial" charset="0"/>
                </a:rPr>
                <a:t>2</a:t>
              </a:r>
              <a:endParaRPr lang="en-US" altLang="zh-CN" sz="2000" baseline="-25000">
                <a:cs typeface="Arial" charset="0"/>
              </a:endParaRPr>
            </a:p>
          </p:txBody>
        </p:sp>
      </p:grpSp>
      <p:sp>
        <p:nvSpPr>
          <p:cNvPr id="12" name="Rectangle 23"/>
          <p:cNvSpPr>
            <a:spLocks noChangeArrowheads="1"/>
          </p:cNvSpPr>
          <p:nvPr/>
        </p:nvSpPr>
        <p:spPr bwMode="auto">
          <a:xfrm>
            <a:off x="6033925" y="1630363"/>
            <a:ext cx="167019" cy="179388"/>
          </a:xfrm>
          <a:prstGeom prst="rect">
            <a:avLst/>
          </a:prstGeom>
          <a:noFill/>
          <a:ln w="25400" algn="ctr">
            <a:solidFill>
              <a:srgbClr val="385D8A"/>
            </a:solidFill>
            <a:miter lim="800000"/>
            <a:headEnd/>
            <a:tailEnd/>
          </a:ln>
          <a:effectLst/>
        </p:spPr>
        <p:txBody>
          <a:bodyPr anchor="ctr"/>
          <a:lstStyle/>
          <a:p>
            <a:pPr algn="ctr" fontAlgn="auto">
              <a:spcBef>
                <a:spcPts val="0"/>
              </a:spcBef>
              <a:spcAft>
                <a:spcPts val="0"/>
              </a:spcAft>
              <a:defRPr/>
            </a:pPr>
            <a:endParaRPr lang="zh-CN" altLang="en-US">
              <a:solidFill>
                <a:schemeClr val="lt1"/>
              </a:solidFill>
              <a:latin typeface="+mn-lt"/>
              <a:ea typeface="+mn-ea"/>
            </a:endParaRPr>
          </a:p>
        </p:txBody>
      </p:sp>
      <p:graphicFrame>
        <p:nvGraphicFramePr>
          <p:cNvPr id="13" name="Object 91"/>
          <p:cNvGraphicFramePr>
            <a:graphicFrameLocks noChangeAspect="1"/>
          </p:cNvGraphicFramePr>
          <p:nvPr>
            <p:extLst>
              <p:ext uri="{D42A27DB-BD31-4B8C-83A1-F6EECF244321}">
                <p14:modId xmlns:p14="http://schemas.microsoft.com/office/powerpoint/2010/main" val="2906679326"/>
              </p:ext>
            </p:extLst>
          </p:nvPr>
        </p:nvGraphicFramePr>
        <p:xfrm>
          <a:off x="312738" y="2262187"/>
          <a:ext cx="3438525" cy="360363"/>
        </p:xfrm>
        <a:graphic>
          <a:graphicData uri="http://schemas.openxmlformats.org/presentationml/2006/ole">
            <mc:AlternateContent xmlns:mc="http://schemas.openxmlformats.org/markup-compatibility/2006">
              <mc:Choice xmlns:v="urn:schemas-microsoft-com:vml" Requires="v">
                <p:oleObj spid="_x0000_s44779" name="公式" r:id="rId3" imgW="2133360" imgH="228600" progId="Equation.3">
                  <p:embed/>
                </p:oleObj>
              </mc:Choice>
              <mc:Fallback>
                <p:oleObj name="公式" r:id="rId3" imgW="2133360" imgH="228600" progId="Equation.3">
                  <p:embed/>
                  <p:pic>
                    <p:nvPicPr>
                      <p:cNvPr id="0" name=""/>
                      <p:cNvPicPr>
                        <a:picLocks noChangeAspect="1" noChangeArrowheads="1"/>
                      </p:cNvPicPr>
                      <p:nvPr/>
                    </p:nvPicPr>
                    <p:blipFill>
                      <a:blip r:embed="rId4"/>
                      <a:srcRect/>
                      <a:stretch>
                        <a:fillRect/>
                      </a:stretch>
                    </p:blipFill>
                    <p:spPr bwMode="auto">
                      <a:xfrm>
                        <a:off x="312738" y="2262187"/>
                        <a:ext cx="3438525"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94"/>
          <p:cNvGraphicFramePr>
            <a:graphicFrameLocks noChangeAspect="1"/>
          </p:cNvGraphicFramePr>
          <p:nvPr>
            <p:extLst>
              <p:ext uri="{D42A27DB-BD31-4B8C-83A1-F6EECF244321}">
                <p14:modId xmlns:p14="http://schemas.microsoft.com/office/powerpoint/2010/main" val="3666513201"/>
              </p:ext>
            </p:extLst>
          </p:nvPr>
        </p:nvGraphicFramePr>
        <p:xfrm>
          <a:off x="414338" y="4522787"/>
          <a:ext cx="2149475" cy="925513"/>
        </p:xfrm>
        <a:graphic>
          <a:graphicData uri="http://schemas.openxmlformats.org/presentationml/2006/ole">
            <mc:AlternateContent xmlns:mc="http://schemas.openxmlformats.org/markup-compatibility/2006">
              <mc:Choice xmlns:v="urn:schemas-microsoft-com:vml" Requires="v">
                <p:oleObj spid="_x0000_s44780" name="公式" r:id="rId5" imgW="1562040" imgH="685800" progId="Equation.3">
                  <p:embed/>
                </p:oleObj>
              </mc:Choice>
              <mc:Fallback>
                <p:oleObj name="公式" r:id="rId5" imgW="1562040" imgH="685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338" y="4522787"/>
                        <a:ext cx="2149475" cy="92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95"/>
          <p:cNvGraphicFramePr>
            <a:graphicFrameLocks noChangeAspect="1"/>
          </p:cNvGraphicFramePr>
          <p:nvPr>
            <p:extLst>
              <p:ext uri="{D42A27DB-BD31-4B8C-83A1-F6EECF244321}">
                <p14:modId xmlns:p14="http://schemas.microsoft.com/office/powerpoint/2010/main" val="980396437"/>
              </p:ext>
            </p:extLst>
          </p:nvPr>
        </p:nvGraphicFramePr>
        <p:xfrm>
          <a:off x="385763" y="2767012"/>
          <a:ext cx="2349500" cy="1704975"/>
        </p:xfrm>
        <a:graphic>
          <a:graphicData uri="http://schemas.openxmlformats.org/presentationml/2006/ole">
            <mc:AlternateContent xmlns:mc="http://schemas.openxmlformats.org/markup-compatibility/2006">
              <mc:Choice xmlns:v="urn:schemas-microsoft-com:vml" Requires="v">
                <p:oleObj spid="_x0000_s44781" name="公式" r:id="rId7" imgW="1574640" imgH="1168200" progId="Equation.3">
                  <p:embed/>
                </p:oleObj>
              </mc:Choice>
              <mc:Fallback>
                <p:oleObj name="公式" r:id="rId7" imgW="1574640" imgH="1168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763" y="2767012"/>
                        <a:ext cx="2349500" cy="170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圆角矩形 22"/>
          <p:cNvSpPr>
            <a:spLocks noChangeArrowheads="1"/>
          </p:cNvSpPr>
          <p:nvPr/>
        </p:nvSpPr>
        <p:spPr bwMode="auto">
          <a:xfrm>
            <a:off x="206375" y="1085849"/>
            <a:ext cx="3727450" cy="1584326"/>
          </a:xfrm>
          <a:prstGeom prst="roundRect">
            <a:avLst>
              <a:gd name="adj" fmla="val 16667"/>
            </a:avLst>
          </a:prstGeom>
          <a:noFill/>
          <a:ln w="28575" algn="ctr">
            <a:solidFill>
              <a:schemeClr val="tx1"/>
            </a:solidFill>
            <a:prstDash val="sysDash"/>
            <a:round/>
            <a:headEnd/>
            <a:tailEnd/>
          </a:ln>
          <a:effectLst/>
        </p:spPr>
        <p:txBody>
          <a:bodyPr anchor="ctr"/>
          <a:lstStyle/>
          <a:p>
            <a:pPr algn="ctr">
              <a:defRPr/>
            </a:pPr>
            <a:endParaRPr lang="zh-CN" altLang="en-US">
              <a:solidFill>
                <a:schemeClr val="lt1"/>
              </a:solidFill>
              <a:latin typeface="+mn-lt"/>
              <a:ea typeface="+mn-ea"/>
            </a:endParaRPr>
          </a:p>
        </p:txBody>
      </p:sp>
      <p:sp>
        <p:nvSpPr>
          <p:cNvPr id="17" name="圆角矩形 22"/>
          <p:cNvSpPr>
            <a:spLocks noChangeArrowheads="1"/>
          </p:cNvSpPr>
          <p:nvPr/>
        </p:nvSpPr>
        <p:spPr bwMode="auto">
          <a:xfrm>
            <a:off x="369888" y="2803525"/>
            <a:ext cx="3351212" cy="2682875"/>
          </a:xfrm>
          <a:prstGeom prst="roundRect">
            <a:avLst>
              <a:gd name="adj" fmla="val 7162"/>
            </a:avLst>
          </a:prstGeom>
          <a:noFill/>
          <a:ln w="28575" algn="ctr">
            <a:solidFill>
              <a:schemeClr val="tx1"/>
            </a:solidFill>
            <a:prstDash val="sysDash"/>
            <a:round/>
            <a:headEnd/>
            <a:tailEnd/>
          </a:ln>
          <a:effectLst/>
        </p:spPr>
        <p:txBody>
          <a:bodyPr anchor="ctr"/>
          <a:lstStyle/>
          <a:p>
            <a:pPr algn="ctr">
              <a:defRPr/>
            </a:pPr>
            <a:endParaRPr lang="zh-CN" altLang="en-US">
              <a:solidFill>
                <a:schemeClr val="lt1"/>
              </a:solidFill>
              <a:latin typeface="+mn-lt"/>
              <a:ea typeface="+mn-ea"/>
            </a:endParaRPr>
          </a:p>
        </p:txBody>
      </p:sp>
      <p:cxnSp>
        <p:nvCxnSpPr>
          <p:cNvPr id="18" name="Straight Connector 45"/>
          <p:cNvCxnSpPr>
            <a:cxnSpLocks noChangeShapeType="1"/>
          </p:cNvCxnSpPr>
          <p:nvPr/>
        </p:nvCxnSpPr>
        <p:spPr bwMode="auto">
          <a:xfrm>
            <a:off x="358775" y="4492625"/>
            <a:ext cx="3355975" cy="0"/>
          </a:xfrm>
          <a:prstGeom prst="line">
            <a:avLst/>
          </a:prstGeom>
          <a:noFill/>
          <a:ln w="28575" algn="ctr">
            <a:solidFill>
              <a:schemeClr val="tx1"/>
            </a:solidFill>
            <a:prstDash val="dash"/>
            <a:round/>
            <a:headEnd/>
            <a:tailEnd/>
          </a:ln>
        </p:spPr>
      </p:cxnSp>
      <p:sp>
        <p:nvSpPr>
          <p:cNvPr id="19" name="圆角矩形 22"/>
          <p:cNvSpPr>
            <a:spLocks noChangeArrowheads="1"/>
          </p:cNvSpPr>
          <p:nvPr/>
        </p:nvSpPr>
        <p:spPr bwMode="auto">
          <a:xfrm>
            <a:off x="255588" y="1211261"/>
            <a:ext cx="3617912" cy="1046163"/>
          </a:xfrm>
          <a:prstGeom prst="roundRect">
            <a:avLst>
              <a:gd name="adj" fmla="val 1883"/>
            </a:avLst>
          </a:prstGeom>
          <a:noFill/>
          <a:ln w="28575" algn="ctr">
            <a:solidFill>
              <a:srgbClr val="FF0000"/>
            </a:solidFill>
            <a:prstDash val="solid"/>
            <a:round/>
            <a:headEnd/>
            <a:tailEnd/>
          </a:ln>
          <a:effectLst/>
        </p:spPr>
        <p:txBody>
          <a:bodyPr anchor="ctr"/>
          <a:lstStyle/>
          <a:p>
            <a:pPr eaLnBrk="0" hangingPunct="0">
              <a:lnSpc>
                <a:spcPct val="110000"/>
              </a:lnSpc>
              <a:spcBef>
                <a:spcPct val="20000"/>
              </a:spcBef>
              <a:buSzPct val="120000"/>
            </a:pPr>
            <a:r>
              <a:rPr lang="en-US" altLang="zh-CN" sz="1600" b="1" dirty="0">
                <a:solidFill>
                  <a:srgbClr val="133984"/>
                </a:solidFill>
                <a:ea typeface="黑体" pitchFamily="2" charset="-122"/>
              </a:rPr>
              <a:t>If </a:t>
            </a:r>
            <a:r>
              <a:rPr lang="en-US" altLang="zh-CN" sz="1600" b="1" i="1" dirty="0">
                <a:latin typeface="Times New Roman" pitchFamily="18" charset="0"/>
                <a:ea typeface="黑体" pitchFamily="2" charset="-122"/>
              </a:rPr>
              <a:t>x</a:t>
            </a:r>
            <a:r>
              <a:rPr lang="en-US" altLang="zh-CN" sz="1600" b="1" dirty="0">
                <a:solidFill>
                  <a:srgbClr val="133984"/>
                </a:solidFill>
                <a:ea typeface="黑体" pitchFamily="2" charset="-122"/>
              </a:rPr>
              <a:t> is subject to box constraints in the form of </a:t>
            </a:r>
            <a:r>
              <a:rPr lang="en-US" altLang="zh-CN" sz="1600" b="1" dirty="0" err="1">
                <a:ea typeface="黑体" pitchFamily="2" charset="-122"/>
              </a:rPr>
              <a:t>lb≤</a:t>
            </a:r>
            <a:r>
              <a:rPr lang="en-US" altLang="zh-CN" sz="1600" b="1" i="1" dirty="0" err="1">
                <a:latin typeface="Times New Roman" pitchFamily="18" charset="0"/>
                <a:ea typeface="黑体" pitchFamily="2" charset="-122"/>
              </a:rPr>
              <a:t>x</a:t>
            </a:r>
            <a:r>
              <a:rPr lang="en-US" altLang="zh-CN" sz="1600" b="1" dirty="0" err="1">
                <a:ea typeface="黑体" pitchFamily="2" charset="-122"/>
              </a:rPr>
              <a:t>≤ub</a:t>
            </a:r>
            <a:r>
              <a:rPr lang="en-US" altLang="zh-CN" sz="1600" b="1" dirty="0">
                <a:solidFill>
                  <a:srgbClr val="133984"/>
                </a:solidFill>
                <a:ea typeface="黑体" pitchFamily="2" charset="-122"/>
              </a:rPr>
              <a:t>, and if </a:t>
            </a:r>
            <a:r>
              <a:rPr lang="en-US" altLang="zh-CN" sz="1600" b="1" dirty="0">
                <a:ea typeface="黑体" pitchFamily="2" charset="-122"/>
              </a:rPr>
              <a:t>|</a:t>
            </a:r>
            <a:r>
              <a:rPr lang="en-US" altLang="zh-CN" sz="1600" b="1" dirty="0" err="1">
                <a:ea typeface="黑体" pitchFamily="2" charset="-122"/>
              </a:rPr>
              <a:t>lb</a:t>
            </a:r>
            <a:r>
              <a:rPr lang="en-US" altLang="zh-CN" sz="1600" b="1" dirty="0">
                <a:ea typeface="黑体" pitchFamily="2" charset="-122"/>
              </a:rPr>
              <a:t>|=|</a:t>
            </a:r>
            <a:r>
              <a:rPr lang="en-US" altLang="zh-CN" sz="1600" b="1" dirty="0" err="1">
                <a:ea typeface="黑体" pitchFamily="2" charset="-122"/>
              </a:rPr>
              <a:t>ub</a:t>
            </a:r>
            <a:r>
              <a:rPr lang="en-US" altLang="zh-CN" sz="1600" b="1" dirty="0">
                <a:ea typeface="黑体" pitchFamily="2" charset="-122"/>
              </a:rPr>
              <a:t>|=</a:t>
            </a:r>
            <a:r>
              <a:rPr lang="en-US" altLang="zh-CN" sz="1600" b="1" i="1" dirty="0" err="1">
                <a:latin typeface="Times New Roman" pitchFamily="18" charset="0"/>
                <a:ea typeface="黑体" pitchFamily="2" charset="-122"/>
              </a:rPr>
              <a:t>x</a:t>
            </a:r>
            <a:r>
              <a:rPr lang="en-US" altLang="zh-CN" sz="1600" b="1" baseline="-25000" dirty="0" err="1">
                <a:ea typeface="黑体" pitchFamily="2" charset="-122"/>
              </a:rPr>
              <a:t>b</a:t>
            </a:r>
            <a:r>
              <a:rPr lang="en-US" altLang="zh-CN" sz="1600" b="1" dirty="0">
                <a:solidFill>
                  <a:srgbClr val="133984"/>
                </a:solidFill>
                <a:ea typeface="黑体" pitchFamily="2" charset="-122"/>
              </a:rPr>
              <a:t>, then we may rewrite </a:t>
            </a:r>
            <a:r>
              <a:rPr lang="en-US" altLang="zh-CN" sz="1600" b="1" i="1" dirty="0">
                <a:latin typeface="Times New Roman" pitchFamily="18" charset="0"/>
                <a:ea typeface="黑体" pitchFamily="2" charset="-122"/>
              </a:rPr>
              <a:t>x</a:t>
            </a:r>
            <a:r>
              <a:rPr lang="en-US" altLang="zh-CN" sz="1600" b="1" dirty="0">
                <a:solidFill>
                  <a:srgbClr val="133984"/>
                </a:solidFill>
                <a:latin typeface="Times New Roman" pitchFamily="18" charset="0"/>
                <a:ea typeface="黑体" pitchFamily="2" charset="-122"/>
              </a:rPr>
              <a:t> </a:t>
            </a:r>
            <a:r>
              <a:rPr lang="en-US" altLang="zh-CN" sz="1600" b="1" dirty="0">
                <a:solidFill>
                  <a:srgbClr val="133984"/>
                </a:solidFill>
                <a:ea typeface="黑体" pitchFamily="2" charset="-122"/>
              </a:rPr>
              <a:t>as a </a:t>
            </a:r>
            <a:r>
              <a:rPr lang="en-US" altLang="zh-CN" sz="1600" b="1" dirty="0" err="1">
                <a:solidFill>
                  <a:srgbClr val="133984"/>
                </a:solidFill>
                <a:ea typeface="黑体" pitchFamily="2" charset="-122"/>
              </a:rPr>
              <a:t>Hadamard</a:t>
            </a:r>
            <a:r>
              <a:rPr lang="en-US" altLang="zh-CN" sz="1600" b="1" dirty="0">
                <a:solidFill>
                  <a:srgbClr val="133984"/>
                </a:solidFill>
                <a:ea typeface="黑体" pitchFamily="2" charset="-122"/>
              </a:rPr>
              <a:t> product:</a:t>
            </a:r>
          </a:p>
        </p:txBody>
      </p:sp>
      <p:graphicFrame>
        <p:nvGraphicFramePr>
          <p:cNvPr id="20" name="Object 138"/>
          <p:cNvGraphicFramePr>
            <a:graphicFrameLocks noChangeAspect="1"/>
          </p:cNvGraphicFramePr>
          <p:nvPr>
            <p:extLst>
              <p:ext uri="{D42A27DB-BD31-4B8C-83A1-F6EECF244321}">
                <p14:modId xmlns:p14="http://schemas.microsoft.com/office/powerpoint/2010/main" val="317635689"/>
              </p:ext>
            </p:extLst>
          </p:nvPr>
        </p:nvGraphicFramePr>
        <p:xfrm>
          <a:off x="350838" y="5548313"/>
          <a:ext cx="2589212" cy="815975"/>
        </p:xfrm>
        <a:graphic>
          <a:graphicData uri="http://schemas.openxmlformats.org/presentationml/2006/ole">
            <mc:AlternateContent xmlns:mc="http://schemas.openxmlformats.org/markup-compatibility/2006">
              <mc:Choice xmlns:v="urn:schemas-microsoft-com:vml" Requires="v">
                <p:oleObj spid="_x0000_s44782" name="公式" r:id="rId9" imgW="2019240" imgH="634680" progId="Equation.3">
                  <p:embed/>
                </p:oleObj>
              </mc:Choice>
              <mc:Fallback>
                <p:oleObj name="公式" r:id="rId9" imgW="2019240" imgH="6346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838" y="5548313"/>
                        <a:ext cx="2589212"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39"/>
          <p:cNvGraphicFramePr>
            <a:graphicFrameLocks noChangeAspect="1"/>
          </p:cNvGraphicFramePr>
          <p:nvPr>
            <p:extLst>
              <p:ext uri="{D42A27DB-BD31-4B8C-83A1-F6EECF244321}">
                <p14:modId xmlns:p14="http://schemas.microsoft.com/office/powerpoint/2010/main" val="1820222487"/>
              </p:ext>
            </p:extLst>
          </p:nvPr>
        </p:nvGraphicFramePr>
        <p:xfrm>
          <a:off x="4579938" y="4144963"/>
          <a:ext cx="4135437" cy="2187575"/>
        </p:xfrm>
        <a:graphic>
          <a:graphicData uri="http://schemas.openxmlformats.org/presentationml/2006/ole">
            <mc:AlternateContent xmlns:mc="http://schemas.openxmlformats.org/markup-compatibility/2006">
              <mc:Choice xmlns:v="urn:schemas-microsoft-com:vml" Requires="v">
                <p:oleObj spid="_x0000_s44783" name="公式" r:id="rId11" imgW="3124080" imgH="1650960" progId="Equation.3">
                  <p:embed/>
                </p:oleObj>
              </mc:Choice>
              <mc:Fallback>
                <p:oleObj name="公式" r:id="rId11" imgW="3124080" imgH="1650960" progId="Equation.3">
                  <p:embed/>
                  <p:pic>
                    <p:nvPicPr>
                      <p:cNvPr id="0" name=""/>
                      <p:cNvPicPr>
                        <a:picLocks noChangeAspect="1" noChangeArrowheads="1"/>
                      </p:cNvPicPr>
                      <p:nvPr/>
                    </p:nvPicPr>
                    <p:blipFill>
                      <a:blip r:embed="rId12"/>
                      <a:srcRect/>
                      <a:stretch>
                        <a:fillRect/>
                      </a:stretch>
                    </p:blipFill>
                    <p:spPr bwMode="auto">
                      <a:xfrm>
                        <a:off x="4579938" y="4144963"/>
                        <a:ext cx="4135437" cy="218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圆角矩形 22"/>
          <p:cNvSpPr>
            <a:spLocks noChangeArrowheads="1"/>
          </p:cNvSpPr>
          <p:nvPr/>
        </p:nvSpPr>
        <p:spPr bwMode="auto">
          <a:xfrm>
            <a:off x="339725" y="5554663"/>
            <a:ext cx="2638425" cy="833437"/>
          </a:xfrm>
          <a:prstGeom prst="roundRect">
            <a:avLst>
              <a:gd name="adj" fmla="val 16667"/>
            </a:avLst>
          </a:prstGeom>
          <a:noFill/>
          <a:ln w="28575" algn="ctr">
            <a:solidFill>
              <a:srgbClr val="969696"/>
            </a:solidFill>
            <a:prstDash val="dash"/>
            <a:round/>
            <a:headEnd/>
            <a:tailEnd/>
          </a:ln>
        </p:spPr>
        <p:txBody>
          <a:bodyPr lIns="90000" tIns="46800" rIns="90000" bIns="46800" anchor="ctr"/>
          <a:lstStyle/>
          <a:p>
            <a:pPr algn="ctr"/>
            <a:endParaRPr lang="zh-CN" altLang="en-US" sz="2400">
              <a:ea typeface="黑体" pitchFamily="2" charset="-122"/>
            </a:endParaRPr>
          </a:p>
        </p:txBody>
      </p:sp>
      <p:sp>
        <p:nvSpPr>
          <p:cNvPr id="23" name="圆角矩形 22"/>
          <p:cNvSpPr>
            <a:spLocks noChangeArrowheads="1"/>
          </p:cNvSpPr>
          <p:nvPr/>
        </p:nvSpPr>
        <p:spPr bwMode="auto">
          <a:xfrm>
            <a:off x="4494213" y="3200400"/>
            <a:ext cx="4468812" cy="3187700"/>
          </a:xfrm>
          <a:prstGeom prst="roundRect">
            <a:avLst>
              <a:gd name="adj" fmla="val 16667"/>
            </a:avLst>
          </a:prstGeom>
          <a:noFill/>
          <a:ln w="28575" algn="ctr">
            <a:solidFill>
              <a:srgbClr val="969696"/>
            </a:solidFill>
            <a:prstDash val="dash"/>
            <a:round/>
            <a:headEnd/>
            <a:tailEnd/>
          </a:ln>
        </p:spPr>
        <p:txBody>
          <a:bodyPr lIns="90000" tIns="46800" rIns="90000" bIns="46800" anchor="ctr"/>
          <a:lstStyle/>
          <a:p>
            <a:pPr algn="ctr"/>
            <a:endParaRPr lang="zh-CN" altLang="en-US" sz="2400">
              <a:ea typeface="黑体" pitchFamily="2" charset="-122"/>
            </a:endParaRPr>
          </a:p>
        </p:txBody>
      </p:sp>
      <p:sp>
        <p:nvSpPr>
          <p:cNvPr id="24" name="Right Arrow 17"/>
          <p:cNvSpPr>
            <a:spLocks noChangeArrowheads="1"/>
          </p:cNvSpPr>
          <p:nvPr/>
        </p:nvSpPr>
        <p:spPr bwMode="auto">
          <a:xfrm>
            <a:off x="2978150" y="5478463"/>
            <a:ext cx="1501775" cy="1031875"/>
          </a:xfrm>
          <a:prstGeom prst="rightArrow">
            <a:avLst>
              <a:gd name="adj1" fmla="val 50000"/>
              <a:gd name="adj2" fmla="val 28778"/>
            </a:avLst>
          </a:prstGeom>
          <a:solidFill>
            <a:srgbClr val="808080"/>
          </a:solidFill>
          <a:ln w="25400" algn="ctr">
            <a:noFill/>
            <a:prstDash val="dash"/>
            <a:miter lim="800000"/>
            <a:headEnd/>
            <a:tailEnd/>
          </a:ln>
        </p:spPr>
        <p:txBody>
          <a:bodyPr anchor="ctr"/>
          <a:lstStyle/>
          <a:p>
            <a:pPr algn="ctr"/>
            <a:r>
              <a:rPr lang="en-US" altLang="zh-CN" b="1" dirty="0">
                <a:solidFill>
                  <a:srgbClr val="FFFFFF"/>
                </a:solidFill>
                <a:ea typeface="黑体" pitchFamily="2" charset="-122"/>
              </a:rPr>
              <a:t>Writing in elements</a:t>
            </a:r>
          </a:p>
        </p:txBody>
      </p:sp>
      <p:sp>
        <p:nvSpPr>
          <p:cNvPr id="25" name="圆角矩形 22"/>
          <p:cNvSpPr>
            <a:spLocks noChangeArrowheads="1"/>
          </p:cNvSpPr>
          <p:nvPr/>
        </p:nvSpPr>
        <p:spPr bwMode="auto">
          <a:xfrm>
            <a:off x="4738688" y="3325813"/>
            <a:ext cx="3948112" cy="773112"/>
          </a:xfrm>
          <a:prstGeom prst="roundRect">
            <a:avLst>
              <a:gd name="adj" fmla="val 0"/>
            </a:avLst>
          </a:prstGeom>
          <a:noFill/>
          <a:ln w="28575" algn="ctr">
            <a:solidFill>
              <a:srgbClr val="385D8A"/>
            </a:solidFill>
            <a:round/>
            <a:headEnd/>
            <a:tailEnd/>
          </a:ln>
          <a:effectLst/>
        </p:spPr>
        <p:txBody>
          <a:bodyPr anchor="ctr"/>
          <a:lstStyle/>
          <a:p>
            <a:pPr eaLnBrk="0" hangingPunct="0">
              <a:lnSpc>
                <a:spcPct val="110000"/>
              </a:lnSpc>
              <a:spcBef>
                <a:spcPct val="20000"/>
              </a:spcBef>
              <a:buSzPct val="120000"/>
            </a:pPr>
            <a:r>
              <a:rPr lang="en-US" altLang="zh-CN" sz="1600" i="1" dirty="0" err="1">
                <a:latin typeface="Times New Roman" pitchFamily="18" charset="0"/>
                <a:ea typeface="黑体" pitchFamily="2" charset="-122"/>
              </a:rPr>
              <a:t>y</a:t>
            </a:r>
            <a:r>
              <a:rPr lang="en-US" altLang="zh-CN" sz="1600" i="1" baseline="-25000" dirty="0" err="1">
                <a:latin typeface="Times New Roman" pitchFamily="18" charset="0"/>
                <a:ea typeface="黑体" pitchFamily="2" charset="-122"/>
              </a:rPr>
              <a:t>imax</a:t>
            </a:r>
            <a:r>
              <a:rPr lang="en-US" altLang="zh-CN" sz="1600" i="1" dirty="0">
                <a:latin typeface="Times New Roman" pitchFamily="18" charset="0"/>
                <a:ea typeface="黑体" pitchFamily="2" charset="-122"/>
              </a:rPr>
              <a:t> </a:t>
            </a:r>
            <a:r>
              <a:rPr lang="en-US" altLang="zh-CN" sz="1600" b="1" dirty="0">
                <a:solidFill>
                  <a:srgbClr val="133984"/>
                </a:solidFill>
                <a:ea typeface="黑体" pitchFamily="2" charset="-122"/>
              </a:rPr>
              <a:t>defined as those </a:t>
            </a:r>
            <a:r>
              <a:rPr lang="en-US" altLang="zh-CN" sz="1600" i="1" dirty="0" err="1">
                <a:latin typeface="Times New Roman" pitchFamily="18" charset="0"/>
                <a:ea typeface="黑体" pitchFamily="2" charset="-122"/>
              </a:rPr>
              <a:t>y</a:t>
            </a:r>
            <a:r>
              <a:rPr lang="en-US" altLang="zh-CN" sz="1600" i="1" baseline="-25000" dirty="0" err="1">
                <a:latin typeface="Times New Roman" pitchFamily="18" charset="0"/>
                <a:ea typeface="黑体" pitchFamily="2" charset="-122"/>
              </a:rPr>
              <a:t>i</a:t>
            </a:r>
            <a:r>
              <a:rPr lang="en-US" altLang="zh-CN" sz="1600" i="1" dirty="0" err="1">
                <a:latin typeface="Times New Roman" pitchFamily="18" charset="0"/>
                <a:ea typeface="黑体" pitchFamily="2" charset="-122"/>
              </a:rPr>
              <a:t>’s</a:t>
            </a:r>
            <a:r>
              <a:rPr lang="en-US" altLang="zh-CN" sz="1600" b="1" dirty="0">
                <a:solidFill>
                  <a:srgbClr val="133984"/>
                </a:solidFill>
                <a:ea typeface="黑体" pitchFamily="2" charset="-122"/>
              </a:rPr>
              <a:t> that maximize (minimize) </a:t>
            </a:r>
            <a:r>
              <a:rPr lang="zh-CN" altLang="en-US" sz="1600" b="1" dirty="0">
                <a:solidFill>
                  <a:srgbClr val="133984"/>
                </a:solidFill>
                <a:ea typeface="黑体" pitchFamily="2" charset="-122"/>
              </a:rPr>
              <a:t> </a:t>
            </a:r>
            <a:r>
              <a:rPr lang="en-US" altLang="zh-CN" sz="1600" dirty="0">
                <a:latin typeface="Times New Roman" pitchFamily="18" charset="0"/>
                <a:ea typeface="黑体" pitchFamily="2" charset="-122"/>
              </a:rPr>
              <a:t>(</a:t>
            </a:r>
            <a:r>
              <a:rPr lang="en-US" altLang="zh-CN" sz="1600" i="1" dirty="0" err="1">
                <a:latin typeface="Times New Roman" pitchFamily="18" charset="0"/>
                <a:ea typeface="黑体" pitchFamily="2" charset="-122"/>
              </a:rPr>
              <a:t>y</a:t>
            </a:r>
            <a:r>
              <a:rPr lang="en-US" altLang="zh-CN" sz="1600" i="1" baseline="-25000" dirty="0" err="1">
                <a:latin typeface="Times New Roman" pitchFamily="18" charset="0"/>
                <a:ea typeface="黑体" pitchFamily="2" charset="-122"/>
              </a:rPr>
              <a:t>i</a:t>
            </a:r>
            <a:r>
              <a:rPr lang="en-US" altLang="zh-CN" sz="1600" i="1" dirty="0" err="1">
                <a:latin typeface="Times New Roman" pitchFamily="18" charset="0"/>
                <a:ea typeface="黑体" pitchFamily="2" charset="-122"/>
              </a:rPr>
              <a:t>+v</a:t>
            </a:r>
            <a:r>
              <a:rPr lang="en-US" altLang="zh-CN" sz="1600" i="1" baseline="-25000" dirty="0" err="1">
                <a:latin typeface="Times New Roman" pitchFamily="18" charset="0"/>
                <a:ea typeface="黑体" pitchFamily="2" charset="-122"/>
              </a:rPr>
              <a:t>i</a:t>
            </a:r>
            <a:r>
              <a:rPr lang="en-US" altLang="zh-CN" sz="1600" dirty="0">
                <a:latin typeface="Times New Roman" pitchFamily="18" charset="0"/>
                <a:ea typeface="黑体" pitchFamily="2" charset="-122"/>
              </a:rPr>
              <a:t>)</a:t>
            </a:r>
            <a:r>
              <a:rPr lang="en-US" altLang="zh-CN" sz="1600" baseline="30000" dirty="0">
                <a:latin typeface="Times New Roman" pitchFamily="18" charset="0"/>
                <a:ea typeface="黑体" pitchFamily="2" charset="-122"/>
              </a:rPr>
              <a:t>2</a:t>
            </a:r>
            <a:r>
              <a:rPr lang="en-US" altLang="zh-CN" sz="1600" b="1" dirty="0">
                <a:solidFill>
                  <a:srgbClr val="133984"/>
                </a:solidFill>
                <a:ea typeface="黑体" pitchFamily="2" charset="-122"/>
              </a:rPr>
              <a:t> forms the vertex of Utopian box.</a:t>
            </a:r>
          </a:p>
        </p:txBody>
      </p:sp>
      <p:sp>
        <p:nvSpPr>
          <p:cNvPr id="26" name="圆角矩形 22"/>
          <p:cNvSpPr>
            <a:spLocks noChangeArrowheads="1"/>
          </p:cNvSpPr>
          <p:nvPr/>
        </p:nvSpPr>
        <p:spPr bwMode="auto">
          <a:xfrm>
            <a:off x="6400799" y="5430838"/>
            <a:ext cx="1600201" cy="531812"/>
          </a:xfrm>
          <a:prstGeom prst="roundRect">
            <a:avLst>
              <a:gd name="adj" fmla="val 16667"/>
            </a:avLst>
          </a:prstGeom>
          <a:noFill/>
          <a:ln w="28575" algn="ctr">
            <a:solidFill>
              <a:srgbClr val="969696"/>
            </a:solidFill>
            <a:prstDash val="dash"/>
            <a:round/>
            <a:headEnd/>
            <a:tailEnd/>
          </a:ln>
        </p:spPr>
        <p:txBody>
          <a:bodyPr lIns="90000" tIns="46800" rIns="90000" bIns="46800" anchor="ctr"/>
          <a:lstStyle/>
          <a:p>
            <a:pPr algn="ctr"/>
            <a:endParaRPr lang="zh-CN" altLang="en-US" sz="2400">
              <a:ea typeface="黑体" pitchFamily="2" charset="-122"/>
            </a:endParaRPr>
          </a:p>
        </p:txBody>
      </p:sp>
      <p:sp>
        <p:nvSpPr>
          <p:cNvPr id="27" name="圆角矩形 22"/>
          <p:cNvSpPr>
            <a:spLocks noChangeArrowheads="1"/>
          </p:cNvSpPr>
          <p:nvPr/>
        </p:nvSpPr>
        <p:spPr bwMode="auto">
          <a:xfrm>
            <a:off x="6400798" y="4794250"/>
            <a:ext cx="973779" cy="531812"/>
          </a:xfrm>
          <a:prstGeom prst="roundRect">
            <a:avLst>
              <a:gd name="adj" fmla="val 16667"/>
            </a:avLst>
          </a:prstGeom>
          <a:noFill/>
          <a:ln w="28575" algn="ctr">
            <a:solidFill>
              <a:srgbClr val="969696"/>
            </a:solidFill>
            <a:prstDash val="dash"/>
            <a:round/>
            <a:headEnd/>
            <a:tailEnd/>
          </a:ln>
        </p:spPr>
        <p:txBody>
          <a:bodyPr lIns="90000" tIns="46800" rIns="90000" bIns="46800" anchor="ctr"/>
          <a:lstStyle/>
          <a:p>
            <a:pPr algn="ctr"/>
            <a:endParaRPr lang="zh-CN" altLang="en-US" sz="2400">
              <a:ea typeface="黑体" pitchFamily="2" charset="-122"/>
            </a:endParaRPr>
          </a:p>
        </p:txBody>
      </p:sp>
      <p:sp>
        <p:nvSpPr>
          <p:cNvPr id="28" name="Rectangle 4"/>
          <p:cNvSpPr/>
          <p:nvPr/>
        </p:nvSpPr>
        <p:spPr>
          <a:xfrm>
            <a:off x="6200175" y="1501749"/>
            <a:ext cx="1922547" cy="369332"/>
          </a:xfrm>
          <a:prstGeom prst="rect">
            <a:avLst/>
          </a:prstGeom>
        </p:spPr>
        <p:txBody>
          <a:bodyPr wrap="square">
            <a:spAutoFit/>
          </a:bodyPr>
          <a:lstStyle/>
          <a:p>
            <a:r>
              <a:rPr lang="en-US" altLang="zh-CN" dirty="0">
                <a:latin typeface="Times New Roman" pitchFamily="18" charset="0"/>
                <a:cs typeface="Times New Roman" pitchFamily="18" charset="0"/>
              </a:rPr>
              <a:t> : Utopian </a:t>
            </a:r>
            <a:r>
              <a:rPr lang="en-US" altLang="zh-CN" dirty="0" smtClean="0">
                <a:latin typeface="Times New Roman" pitchFamily="18" charset="0"/>
                <a:cs typeface="Times New Roman" pitchFamily="18" charset="0"/>
              </a:rPr>
              <a:t>box</a:t>
            </a:r>
            <a:endParaRPr lang="en-US" altLang="zh-CN" dirty="0">
              <a:latin typeface="Times New Roman" pitchFamily="18" charset="0"/>
              <a:cs typeface="Times New Roman" pitchFamily="18" charset="0"/>
            </a:endParaRPr>
          </a:p>
        </p:txBody>
      </p:sp>
      <p:grpSp>
        <p:nvGrpSpPr>
          <p:cNvPr id="29" name="Group 10"/>
          <p:cNvGrpSpPr/>
          <p:nvPr/>
        </p:nvGrpSpPr>
        <p:grpSpPr>
          <a:xfrm>
            <a:off x="4513263" y="1752884"/>
            <a:ext cx="4605337" cy="834741"/>
            <a:chOff x="4513263" y="1752884"/>
            <a:chExt cx="4605337" cy="834741"/>
          </a:xfrm>
        </p:grpSpPr>
        <p:sp>
          <p:nvSpPr>
            <p:cNvPr id="30" name="流程图: 联系 29"/>
            <p:cNvSpPr>
              <a:spLocks noChangeAspect="1"/>
            </p:cNvSpPr>
            <p:nvPr/>
          </p:nvSpPr>
          <p:spPr bwMode="auto">
            <a:xfrm>
              <a:off x="4691063" y="2481263"/>
              <a:ext cx="106363" cy="10636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流程图: 联系 30"/>
            <p:cNvSpPr>
              <a:spLocks noChangeAspect="1"/>
            </p:cNvSpPr>
            <p:nvPr/>
          </p:nvSpPr>
          <p:spPr bwMode="auto">
            <a:xfrm>
              <a:off x="4513263" y="1833563"/>
              <a:ext cx="107950" cy="10795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流程图: 联系 31"/>
            <p:cNvSpPr/>
            <p:nvPr/>
          </p:nvSpPr>
          <p:spPr bwMode="auto">
            <a:xfrm>
              <a:off x="6064964" y="1933576"/>
              <a:ext cx="85726" cy="90488"/>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流程图: 联系 65"/>
            <p:cNvSpPr/>
            <p:nvPr/>
          </p:nvSpPr>
          <p:spPr bwMode="auto">
            <a:xfrm>
              <a:off x="6064964" y="2152651"/>
              <a:ext cx="85726" cy="90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Rectangle 5"/>
            <p:cNvSpPr/>
            <p:nvPr/>
          </p:nvSpPr>
          <p:spPr>
            <a:xfrm>
              <a:off x="6213253" y="1752884"/>
              <a:ext cx="2905347" cy="646331"/>
            </a:xfrm>
            <a:prstGeom prst="rect">
              <a:avLst/>
            </a:prstGeom>
          </p:spPr>
          <p:txBody>
            <a:bodyPr wrap="square">
              <a:spAutoFit/>
            </a:bodyPr>
            <a:lstStyle/>
            <a:p>
              <a:r>
                <a:rPr lang="en-US" altLang="zh-CN" dirty="0">
                  <a:latin typeface="Times New Roman" pitchFamily="18" charset="0"/>
                  <a:cs typeface="Times New Roman" pitchFamily="18" charset="0"/>
                </a:rPr>
                <a:t> : (</a:t>
              </a:r>
              <a:r>
                <a:rPr lang="en-US" altLang="zh-CN" i="1" dirty="0">
                  <a:latin typeface="Times New Roman" pitchFamily="18" charset="0"/>
                  <a:cs typeface="Times New Roman" pitchFamily="18" charset="0"/>
                </a:rPr>
                <a:t>y</a:t>
              </a:r>
              <a:r>
                <a:rPr lang="en-US" altLang="zh-CN" baseline="-25000" dirty="0">
                  <a:latin typeface="Times New Roman" pitchFamily="18" charset="0"/>
                  <a:cs typeface="Times New Roman" pitchFamily="18" charset="0"/>
                </a:rPr>
                <a:t>1max</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y</a:t>
              </a:r>
              <a:r>
                <a:rPr lang="en-US" altLang="zh-CN" baseline="-25000" dirty="0">
                  <a:latin typeface="Times New Roman" pitchFamily="18" charset="0"/>
                  <a:cs typeface="Times New Roman" pitchFamily="18" charset="0"/>
                </a:rPr>
                <a:t>2</a:t>
              </a:r>
              <a:r>
                <a:rPr lang="en-US" altLang="zh-CN" dirty="0">
                  <a:latin typeface="Times New Roman" pitchFamily="18" charset="0"/>
                  <a:cs typeface="Times New Roman" pitchFamily="18" charset="0"/>
                </a:rPr>
                <a:t>), optimal for </a:t>
              </a:r>
              <a:r>
                <a:rPr lang="en-US" altLang="zh-CN" i="1" dirty="0">
                  <a:latin typeface="Times New Roman" pitchFamily="18" charset="0"/>
                  <a:cs typeface="Times New Roman" pitchFamily="18" charset="0"/>
                </a:rPr>
                <a:t>y</a:t>
              </a:r>
              <a:r>
                <a:rPr lang="en-US" altLang="zh-CN" baseline="-25000" dirty="0">
                  <a:latin typeface="Times New Roman" pitchFamily="18" charset="0"/>
                  <a:cs typeface="Times New Roman" pitchFamily="18" charset="0"/>
                </a:rPr>
                <a:t>1</a:t>
              </a:r>
            </a:p>
            <a:p>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y</a:t>
              </a:r>
              <a:r>
                <a:rPr lang="en-US" altLang="zh-CN"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y</a:t>
              </a:r>
              <a:r>
                <a:rPr lang="en-US" altLang="zh-CN" baseline="-25000" dirty="0">
                  <a:latin typeface="Times New Roman" pitchFamily="18" charset="0"/>
                  <a:cs typeface="Times New Roman" pitchFamily="18" charset="0"/>
                </a:rPr>
                <a:t>2max</a:t>
              </a:r>
              <a:r>
                <a:rPr lang="en-US" altLang="zh-CN" dirty="0">
                  <a:latin typeface="Times New Roman" pitchFamily="18" charset="0"/>
                  <a:cs typeface="Times New Roman" pitchFamily="18" charset="0"/>
                </a:rPr>
                <a:t>), optimal for </a:t>
              </a:r>
              <a:r>
                <a:rPr lang="en-US" altLang="zh-CN" i="1" dirty="0" smtClean="0">
                  <a:latin typeface="Times New Roman" pitchFamily="18" charset="0"/>
                  <a:cs typeface="Times New Roman" pitchFamily="18" charset="0"/>
                </a:rPr>
                <a:t>y</a:t>
              </a:r>
              <a:r>
                <a:rPr lang="en-US" altLang="zh-CN" baseline="-25000" dirty="0" smtClean="0">
                  <a:latin typeface="Times New Roman" pitchFamily="18" charset="0"/>
                  <a:cs typeface="Times New Roman" pitchFamily="18" charset="0"/>
                </a:rPr>
                <a:t>2</a:t>
              </a:r>
              <a:endParaRPr lang="en-US" altLang="zh-CN" baseline="-25000" dirty="0">
                <a:latin typeface="Times New Roman" pitchFamily="18" charset="0"/>
                <a:cs typeface="Times New Roman" pitchFamily="18" charset="0"/>
              </a:endParaRPr>
            </a:p>
          </p:txBody>
        </p:sp>
      </p:grpSp>
      <p:grpSp>
        <p:nvGrpSpPr>
          <p:cNvPr id="35" name="Group 11"/>
          <p:cNvGrpSpPr/>
          <p:nvPr/>
        </p:nvGrpSpPr>
        <p:grpSpPr>
          <a:xfrm>
            <a:off x="4506913" y="2352496"/>
            <a:ext cx="4640767" cy="369332"/>
            <a:chOff x="4506913" y="2352496"/>
            <a:chExt cx="4640767" cy="369332"/>
          </a:xfrm>
        </p:grpSpPr>
        <p:sp>
          <p:nvSpPr>
            <p:cNvPr id="36" name="菱形 35"/>
            <p:cNvSpPr>
              <a:spLocks noChangeAspect="1"/>
            </p:cNvSpPr>
            <p:nvPr/>
          </p:nvSpPr>
          <p:spPr bwMode="auto">
            <a:xfrm>
              <a:off x="4506913" y="2479675"/>
              <a:ext cx="122238" cy="1206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菱形 142"/>
            <p:cNvSpPr/>
            <p:nvPr/>
          </p:nvSpPr>
          <p:spPr bwMode="auto">
            <a:xfrm>
              <a:off x="6067920" y="2532438"/>
              <a:ext cx="103463" cy="1079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8" name="Rectangle 7"/>
            <p:cNvSpPr/>
            <p:nvPr/>
          </p:nvSpPr>
          <p:spPr>
            <a:xfrm>
              <a:off x="6231497" y="2352496"/>
              <a:ext cx="2916183" cy="369332"/>
            </a:xfrm>
            <a:prstGeom prst="rect">
              <a:avLst/>
            </a:prstGeom>
          </p:spPr>
          <p:txBody>
            <a:bodyPr wrap="none">
              <a:spAutoFit/>
            </a:bodyPr>
            <a:lstStyle/>
            <a:p>
              <a:r>
                <a:rPr lang="en-US" altLang="zh-CN" dirty="0">
                  <a:latin typeface="Times New Roman" pitchFamily="18" charset="0"/>
                  <a:cs typeface="Times New Roman" pitchFamily="18" charset="0"/>
                </a:rPr>
                <a:t> : (</a:t>
              </a:r>
              <a:r>
                <a:rPr lang="en-US" altLang="zh-CN" i="1" dirty="0">
                  <a:latin typeface="Times New Roman" pitchFamily="18" charset="0"/>
                  <a:cs typeface="Times New Roman" pitchFamily="18" charset="0"/>
                </a:rPr>
                <a:t>y</a:t>
              </a:r>
              <a:r>
                <a:rPr lang="en-US" altLang="zh-CN" baseline="-25000" dirty="0">
                  <a:latin typeface="Times New Roman" pitchFamily="18" charset="0"/>
                  <a:cs typeface="Times New Roman" pitchFamily="18" charset="0"/>
                </a:rPr>
                <a:t>1max</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y</a:t>
              </a:r>
              <a:r>
                <a:rPr lang="en-US" altLang="zh-CN" baseline="-25000" dirty="0">
                  <a:latin typeface="Times New Roman" pitchFamily="18" charset="0"/>
                  <a:cs typeface="Times New Roman" pitchFamily="18" charset="0"/>
                </a:rPr>
                <a:t>2max</a:t>
              </a:r>
              <a:r>
                <a:rPr lang="en-US" altLang="zh-CN" dirty="0">
                  <a:latin typeface="Times New Roman" pitchFamily="18" charset="0"/>
                  <a:cs typeface="Times New Roman" pitchFamily="18" charset="0"/>
                </a:rPr>
                <a:t>),Utopian  point</a:t>
              </a:r>
              <a:endParaRPr lang="zh-CN" altLang="en-US" dirty="0"/>
            </a:p>
          </p:txBody>
        </p:sp>
      </p:grpSp>
      <p:grpSp>
        <p:nvGrpSpPr>
          <p:cNvPr id="39" name="Group 8"/>
          <p:cNvGrpSpPr/>
          <p:nvPr/>
        </p:nvGrpSpPr>
        <p:grpSpPr>
          <a:xfrm>
            <a:off x="4494213" y="1150938"/>
            <a:ext cx="4624387" cy="1738312"/>
            <a:chOff x="4494213" y="1150938"/>
            <a:chExt cx="4624387" cy="1738312"/>
          </a:xfrm>
        </p:grpSpPr>
        <p:sp>
          <p:nvSpPr>
            <p:cNvPr id="40" name="矩形 39"/>
            <p:cNvSpPr>
              <a:spLocks noChangeAspect="1"/>
            </p:cNvSpPr>
            <p:nvPr/>
          </p:nvSpPr>
          <p:spPr bwMode="auto">
            <a:xfrm rot="4650180">
              <a:off x="4635501" y="1760538"/>
              <a:ext cx="703262" cy="703263"/>
            </a:xfrm>
            <a:prstGeom prst="rect">
              <a:avLst/>
            </a:prstGeom>
            <a:noFill/>
            <a:ln w="25400" algn="ctr">
              <a:solidFill>
                <a:srgbClr val="FF0000"/>
              </a:solidFill>
              <a:prstDash val="dash"/>
              <a:miter lim="800000"/>
              <a:headEnd/>
              <a:tailEnd/>
            </a:ln>
          </p:spPr>
          <p:txBody>
            <a:bodyPr anchor="ctr"/>
            <a:lstStyle/>
            <a:p>
              <a:pPr algn="ctr" fontAlgn="auto">
                <a:spcBef>
                  <a:spcPts val="0"/>
                </a:spcBef>
                <a:spcAft>
                  <a:spcPts val="0"/>
                </a:spcAft>
                <a:defRPr/>
              </a:pPr>
              <a:endParaRPr lang="zh-CN" altLang="en-US">
                <a:solidFill>
                  <a:schemeClr val="lt1"/>
                </a:solidFill>
                <a:latin typeface="+mn-lt"/>
                <a:ea typeface="+mn-ea"/>
              </a:endParaRPr>
            </a:p>
          </p:txBody>
        </p:sp>
        <p:sp>
          <p:nvSpPr>
            <p:cNvPr id="41" name="Line 7"/>
            <p:cNvSpPr>
              <a:spLocks noChangeShapeType="1"/>
            </p:cNvSpPr>
            <p:nvPr/>
          </p:nvSpPr>
          <p:spPr bwMode="auto">
            <a:xfrm flipV="1">
              <a:off x="4494213" y="1960563"/>
              <a:ext cx="1114425" cy="282576"/>
            </a:xfrm>
            <a:prstGeom prst="line">
              <a:avLst/>
            </a:prstGeom>
            <a:noFill/>
            <a:ln w="9525">
              <a:solidFill>
                <a:srgbClr val="000000"/>
              </a:solidFill>
              <a:prstDash val="dash"/>
              <a:round/>
              <a:headEnd/>
              <a:tailEnd type="triangle" w="med" len="med"/>
            </a:ln>
          </p:spPr>
          <p:txBody>
            <a:bodyPr wrap="square" anchor="ctr" anchorCtr="1">
              <a:spAutoFit/>
            </a:bodyPr>
            <a:lstStyle/>
            <a:p>
              <a:endParaRPr lang="zh-CN" altLang="en-US"/>
            </a:p>
          </p:txBody>
        </p:sp>
        <p:sp>
          <p:nvSpPr>
            <p:cNvPr id="42" name="Line 8"/>
            <p:cNvSpPr>
              <a:spLocks noChangeShapeType="1"/>
            </p:cNvSpPr>
            <p:nvPr/>
          </p:nvSpPr>
          <p:spPr bwMode="auto">
            <a:xfrm flipH="1" flipV="1">
              <a:off x="4810126" y="1452563"/>
              <a:ext cx="338138" cy="1436687"/>
            </a:xfrm>
            <a:prstGeom prst="line">
              <a:avLst/>
            </a:prstGeom>
            <a:noFill/>
            <a:ln w="9525">
              <a:solidFill>
                <a:srgbClr val="000000"/>
              </a:solidFill>
              <a:prstDash val="dash"/>
              <a:round/>
              <a:headEnd/>
              <a:tailEnd type="triangle" w="med" len="med"/>
            </a:ln>
          </p:spPr>
          <p:txBody>
            <a:bodyPr anchor="ctr" anchorCtr="1">
              <a:spAutoFit/>
            </a:bodyPr>
            <a:lstStyle/>
            <a:p>
              <a:endParaRPr lang="zh-CN" altLang="en-US"/>
            </a:p>
          </p:txBody>
        </p:sp>
        <p:sp>
          <p:nvSpPr>
            <p:cNvPr id="43" name="Text Box 6" descr="Outlined diamond"/>
            <p:cNvSpPr txBox="1">
              <a:spLocks noChangeArrowheads="1"/>
            </p:cNvSpPr>
            <p:nvPr/>
          </p:nvSpPr>
          <p:spPr bwMode="auto">
            <a:xfrm>
              <a:off x="5530851" y="1627188"/>
              <a:ext cx="379413" cy="396875"/>
            </a:xfrm>
            <a:prstGeom prst="rect">
              <a:avLst/>
            </a:prstGeom>
            <a:noFill/>
            <a:ln w="9525">
              <a:noFill/>
              <a:miter lim="800000"/>
              <a:headEnd/>
              <a:tailEnd/>
            </a:ln>
          </p:spPr>
          <p:txBody>
            <a:bodyPr wrap="none" anchorCtr="1">
              <a:spAutoFit/>
            </a:bodyPr>
            <a:lstStyle/>
            <a:p>
              <a:pPr algn="ctr" eaLnBrk="0" hangingPunct="0"/>
              <a:r>
                <a:rPr lang="en-US" altLang="zh-CN" sz="2000" i="1">
                  <a:latin typeface="Times New Roman" pitchFamily="18" charset="0"/>
                  <a:cs typeface="Arial" charset="0"/>
                </a:rPr>
                <a:t>x</a:t>
              </a:r>
              <a:r>
                <a:rPr lang="en-US" altLang="zh-CN" sz="2000" baseline="-25000">
                  <a:latin typeface="Times New Roman" pitchFamily="18" charset="0"/>
                  <a:cs typeface="Arial" charset="0"/>
                </a:rPr>
                <a:t>1</a:t>
              </a:r>
              <a:endParaRPr lang="en-US" altLang="zh-CN" sz="2000" baseline="-25000">
                <a:cs typeface="Arial" charset="0"/>
              </a:endParaRPr>
            </a:p>
          </p:txBody>
        </p:sp>
        <p:sp>
          <p:nvSpPr>
            <p:cNvPr id="44" name="Text Box 6" descr="Outlined diamond"/>
            <p:cNvSpPr txBox="1">
              <a:spLocks noChangeArrowheads="1"/>
            </p:cNvSpPr>
            <p:nvPr/>
          </p:nvSpPr>
          <p:spPr bwMode="auto">
            <a:xfrm>
              <a:off x="4511676" y="1150938"/>
              <a:ext cx="379413" cy="396875"/>
            </a:xfrm>
            <a:prstGeom prst="rect">
              <a:avLst/>
            </a:prstGeom>
            <a:noFill/>
            <a:ln w="9525">
              <a:noFill/>
              <a:miter lim="800000"/>
              <a:headEnd/>
              <a:tailEnd/>
            </a:ln>
          </p:spPr>
          <p:txBody>
            <a:bodyPr wrap="none" anchorCtr="1">
              <a:spAutoFit/>
            </a:bodyPr>
            <a:lstStyle/>
            <a:p>
              <a:pPr algn="ctr" eaLnBrk="0" hangingPunct="0"/>
              <a:r>
                <a:rPr lang="en-US" altLang="zh-CN" sz="2000" i="1">
                  <a:latin typeface="Times New Roman" pitchFamily="18" charset="0"/>
                  <a:cs typeface="Arial" charset="0"/>
                </a:rPr>
                <a:t>x</a:t>
              </a:r>
              <a:r>
                <a:rPr lang="en-US" altLang="zh-CN" sz="2000" baseline="-25000">
                  <a:latin typeface="Times New Roman" pitchFamily="18" charset="0"/>
                  <a:cs typeface="Arial" charset="0"/>
                </a:rPr>
                <a:t>2</a:t>
              </a:r>
              <a:endParaRPr lang="en-US" altLang="zh-CN" sz="2000" baseline="-25000">
                <a:cs typeface="Arial" charset="0"/>
              </a:endParaRPr>
            </a:p>
          </p:txBody>
        </p:sp>
        <p:sp>
          <p:nvSpPr>
            <p:cNvPr id="45" name="TextBox 59"/>
            <p:cNvSpPr txBox="1">
              <a:spLocks noChangeArrowheads="1"/>
            </p:cNvSpPr>
            <p:nvPr/>
          </p:nvSpPr>
          <p:spPr bwMode="auto">
            <a:xfrm>
              <a:off x="5967413" y="1198563"/>
              <a:ext cx="3151187" cy="369332"/>
            </a:xfrm>
            <a:prstGeom prst="rect">
              <a:avLst/>
            </a:prstGeom>
            <a:noFill/>
            <a:ln w="9525">
              <a:noFill/>
              <a:miter lim="800000"/>
              <a:headEnd/>
              <a:tailEnd/>
            </a:ln>
          </p:spPr>
          <p:txBody>
            <a:bodyPr>
              <a:spAutoFit/>
            </a:bodyPr>
            <a:lstStyle/>
            <a:p>
              <a:r>
                <a:rPr lang="en-US" altLang="zh-CN" dirty="0">
                  <a:latin typeface="Calibri" pitchFamily="34" charset="0"/>
                </a:rPr>
                <a:t>     : </a:t>
              </a:r>
              <a:r>
                <a:rPr lang="en-US" altLang="zh-CN" dirty="0">
                  <a:latin typeface="Times New Roman" pitchFamily="18" charset="0"/>
                  <a:cs typeface="Times New Roman" pitchFamily="18" charset="0"/>
                </a:rPr>
                <a:t>original box </a:t>
              </a:r>
            </a:p>
          </p:txBody>
        </p:sp>
        <p:sp>
          <p:nvSpPr>
            <p:cNvPr id="46" name="Rectangle 23"/>
            <p:cNvSpPr>
              <a:spLocks noChangeArrowheads="1"/>
            </p:cNvSpPr>
            <p:nvPr/>
          </p:nvSpPr>
          <p:spPr bwMode="auto">
            <a:xfrm>
              <a:off x="6023579" y="1333501"/>
              <a:ext cx="169975" cy="179388"/>
            </a:xfrm>
            <a:prstGeom prst="rect">
              <a:avLst/>
            </a:prstGeom>
            <a:noFill/>
            <a:ln w="25400" algn="ctr">
              <a:solidFill>
                <a:srgbClr val="FF0000"/>
              </a:solidFill>
              <a:prstDash val="dash"/>
              <a:miter lim="800000"/>
              <a:headEnd/>
              <a:tailEnd/>
            </a:ln>
            <a:effectLst/>
          </p:spPr>
          <p:txBody>
            <a:bodyPr anchor="ctr"/>
            <a:lstStyle/>
            <a:p>
              <a:pPr algn="ctr" fontAlgn="auto">
                <a:spcBef>
                  <a:spcPts val="0"/>
                </a:spcBef>
                <a:spcAft>
                  <a:spcPts val="0"/>
                </a:spcAft>
                <a:defRPr/>
              </a:pPr>
              <a:endParaRPr lang="zh-CN" altLang="en-US">
                <a:solidFill>
                  <a:schemeClr val="lt1"/>
                </a:solidFill>
                <a:latin typeface="+mn-lt"/>
                <a:ea typeface="+mn-ea"/>
              </a:endParaRPr>
            </a:p>
          </p:txBody>
        </p:sp>
        <p:sp>
          <p:nvSpPr>
            <p:cNvPr id="47" name="Text Box 6" descr="Outlined diamond"/>
            <p:cNvSpPr txBox="1">
              <a:spLocks noChangeArrowheads="1"/>
            </p:cNvSpPr>
            <p:nvPr/>
          </p:nvSpPr>
          <p:spPr bwMode="auto">
            <a:xfrm>
              <a:off x="4738051" y="2081153"/>
              <a:ext cx="312906" cy="400110"/>
            </a:xfrm>
            <a:prstGeom prst="rect">
              <a:avLst/>
            </a:prstGeom>
            <a:noFill/>
            <a:ln w="9525">
              <a:noFill/>
              <a:miter lim="800000"/>
              <a:headEnd/>
              <a:tailEnd/>
            </a:ln>
          </p:spPr>
          <p:txBody>
            <a:bodyPr wrap="none" anchorCtr="1">
              <a:spAutoFit/>
            </a:bodyPr>
            <a:lstStyle/>
            <a:p>
              <a:pPr algn="ctr" eaLnBrk="0" hangingPunct="0"/>
              <a:r>
                <a:rPr lang="en-US" altLang="zh-CN" sz="2000" dirty="0" smtClean="0">
                  <a:latin typeface="Times New Roman" pitchFamily="18" charset="0"/>
                  <a:cs typeface="Arial" charset="0"/>
                </a:rPr>
                <a:t>0</a:t>
              </a:r>
              <a:endParaRPr lang="en-US" altLang="zh-CN" sz="2000" baseline="-25000" dirty="0">
                <a:cs typeface="Arial" charset="0"/>
              </a:endParaRPr>
            </a:p>
          </p:txBody>
        </p:sp>
      </p:grpSp>
    </p:spTree>
    <p:extLst>
      <p:ext uri="{BB962C8B-B14F-4D97-AF65-F5344CB8AC3E}">
        <p14:creationId xmlns:p14="http://schemas.microsoft.com/office/powerpoint/2010/main" val="273541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fade">
                                      <p:cBhvr>
                                        <p:cTn id="78" dur="500"/>
                                        <p:tgtEl>
                                          <p:spTgt spid="3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fade">
                                      <p:cBhvr>
                                        <p:cTn id="83" dur="500"/>
                                        <p:tgtEl>
                                          <p:spTgt spid="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fade">
                                      <p:cBhvr>
                                        <p:cTn id="86" dur="500"/>
                                        <p:tgtEl>
                                          <p:spTgt spid="28"/>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fade">
                                      <p:cBhvr>
                                        <p:cTn id="89" dur="500"/>
                                        <p:tgtEl>
                                          <p:spTgt spid="12"/>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6"/>
                                        </p:tgtEl>
                                        <p:attrNameLst>
                                          <p:attrName>style.visibility</p:attrName>
                                        </p:attrNameLst>
                                      </p:cBhvr>
                                      <p:to>
                                        <p:strVal val="visible"/>
                                      </p:to>
                                    </p:set>
                                    <p:animEffect transition="in" filter="fade">
                                      <p:cBhvr>
                                        <p:cTn id="9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7" grpId="0" animBg="1"/>
      <p:bldP spid="22" grpId="0" animBg="1"/>
      <p:bldP spid="23" grpId="0" animBg="1"/>
      <p:bldP spid="24" grpId="0" animBg="1"/>
      <p:bldP spid="25" grpId="0" animBg="1"/>
      <p:bldP spid="26" grpId="0" animBg="1"/>
      <p:bldP spid="27" grpId="0" animBg="1"/>
      <p:bldP spid="2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smtClean="0"/>
              <a:t>Difference between SQP-RO and A-SQP-RO</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59</a:t>
            </a:fld>
            <a:r>
              <a:rPr lang="en-US" dirty="0" smtClean="0"/>
              <a:t>/54</a:t>
            </a:r>
            <a:endParaRPr lang="en-US" dirty="0"/>
          </a:p>
        </p:txBody>
      </p:sp>
      <p:pic>
        <p:nvPicPr>
          <p:cNvPr id="50182"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457130"/>
            <a:ext cx="8578209" cy="4715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2667000" y="1752600"/>
            <a:ext cx="685800" cy="381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371600" y="1754155"/>
            <a:ext cx="533400" cy="3810000"/>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038600" y="1754155"/>
            <a:ext cx="533400" cy="3810000"/>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486400" y="1766596"/>
            <a:ext cx="609600" cy="3810000"/>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8948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Deterministic and Robust Optimization</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6</a:t>
            </a:fld>
            <a:r>
              <a:rPr lang="en-US" altLang="zh-CN" dirty="0" smtClean="0"/>
              <a:t>/54</a:t>
            </a:r>
            <a:endParaRPr lang="en-US" altLang="zh-CN" dirty="0"/>
          </a:p>
        </p:txBody>
      </p:sp>
      <p:sp>
        <p:nvSpPr>
          <p:cNvPr id="5" name="矩形 4"/>
          <p:cNvSpPr/>
          <p:nvPr/>
        </p:nvSpPr>
        <p:spPr bwMode="auto">
          <a:xfrm>
            <a:off x="428763" y="1600018"/>
            <a:ext cx="2619497" cy="1905182"/>
          </a:xfrm>
          <a:prstGeom prst="rect">
            <a:avLst/>
          </a:prstGeom>
          <a:solidFill>
            <a:schemeClr val="tx2">
              <a:lumMod val="60000"/>
              <a:lumOff val="40000"/>
              <a:alpha val="50000"/>
            </a:schemeClr>
          </a:solidFill>
          <a:ln w="2857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a typeface="黑体" pitchFamily="2" charset="-122"/>
            </a:endParaRPr>
          </a:p>
        </p:txBody>
      </p:sp>
      <p:sp>
        <p:nvSpPr>
          <p:cNvPr id="6" name="矩形 5"/>
          <p:cNvSpPr/>
          <p:nvPr/>
        </p:nvSpPr>
        <p:spPr bwMode="auto">
          <a:xfrm>
            <a:off x="3048261" y="1600018"/>
            <a:ext cx="2889428" cy="1905182"/>
          </a:xfrm>
          <a:prstGeom prst="rect">
            <a:avLst/>
          </a:prstGeom>
          <a:solidFill>
            <a:srgbClr val="C00000">
              <a:alpha val="50000"/>
            </a:srgbClr>
          </a:solidFill>
          <a:ln w="2857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a typeface="黑体" pitchFamily="2" charset="-122"/>
            </a:endParaRPr>
          </a:p>
        </p:txBody>
      </p:sp>
      <p:sp>
        <p:nvSpPr>
          <p:cNvPr id="7" name="内容占位符 2"/>
          <p:cNvSpPr txBox="1">
            <a:spLocks/>
          </p:cNvSpPr>
          <p:nvPr/>
        </p:nvSpPr>
        <p:spPr bwMode="auto">
          <a:xfrm>
            <a:off x="6019595" y="1498175"/>
            <a:ext cx="3124405" cy="14636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5"/>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lnSpc>
                <a:spcPct val="100000"/>
              </a:lnSpc>
              <a:spcBef>
                <a:spcPts val="0"/>
              </a:spcBef>
              <a:buNone/>
            </a:pPr>
            <a:r>
              <a:rPr lang="en-US" altLang="zh-CN" sz="2000" i="1" dirty="0">
                <a:solidFill>
                  <a:schemeClr val="tx1"/>
                </a:solidFill>
                <a:latin typeface="Times New Roman" pitchFamily="18" charset="0"/>
                <a:cs typeface="Times New Roman" pitchFamily="18" charset="0"/>
              </a:rPr>
              <a:t>f </a:t>
            </a:r>
            <a:r>
              <a:rPr lang="en-US" altLang="zh-CN" sz="2000" dirty="0">
                <a:solidFill>
                  <a:schemeClr val="tx1"/>
                </a:solidFill>
              </a:rPr>
              <a:t>: objective function</a:t>
            </a:r>
          </a:p>
          <a:p>
            <a:pPr marL="0" indent="0">
              <a:lnSpc>
                <a:spcPct val="100000"/>
              </a:lnSpc>
              <a:spcBef>
                <a:spcPts val="0"/>
              </a:spcBef>
              <a:buNone/>
            </a:pPr>
            <a:r>
              <a:rPr lang="en-US" altLang="zh-CN" sz="2000" i="1" dirty="0" err="1">
                <a:solidFill>
                  <a:schemeClr val="tx1"/>
                </a:solidFill>
                <a:latin typeface="Times New Roman" pitchFamily="18" charset="0"/>
                <a:cs typeface="Times New Roman" pitchFamily="18" charset="0"/>
              </a:rPr>
              <a:t>g</a:t>
            </a:r>
            <a:r>
              <a:rPr lang="en-US" altLang="zh-CN" sz="2000" i="1" baseline="-25000" dirty="0" err="1">
                <a:solidFill>
                  <a:schemeClr val="tx1"/>
                </a:solidFill>
                <a:latin typeface="Times New Roman" pitchFamily="18" charset="0"/>
                <a:cs typeface="Times New Roman" pitchFamily="18" charset="0"/>
              </a:rPr>
              <a:t>j</a:t>
            </a:r>
            <a:r>
              <a:rPr lang="en-US" altLang="zh-CN" sz="2000" dirty="0">
                <a:solidFill>
                  <a:schemeClr val="tx1"/>
                </a:solidFill>
              </a:rPr>
              <a:t>: inequality constraints</a:t>
            </a:r>
          </a:p>
          <a:p>
            <a:pPr marL="0" indent="0">
              <a:lnSpc>
                <a:spcPct val="100000"/>
              </a:lnSpc>
              <a:spcBef>
                <a:spcPts val="0"/>
              </a:spcBef>
              <a:buNone/>
            </a:pPr>
            <a:r>
              <a:rPr lang="en-US" altLang="zh-CN" sz="2000" i="1" dirty="0">
                <a:solidFill>
                  <a:schemeClr val="tx1"/>
                </a:solidFill>
                <a:latin typeface="Times New Roman" pitchFamily="18" charset="0"/>
                <a:cs typeface="Times New Roman" pitchFamily="18" charset="0"/>
              </a:rPr>
              <a:t>h</a:t>
            </a:r>
            <a:r>
              <a:rPr lang="en-US" altLang="zh-CN" sz="2000" i="1" baseline="-25000" dirty="0">
                <a:solidFill>
                  <a:schemeClr val="tx1"/>
                </a:solidFill>
                <a:latin typeface="Times New Roman" pitchFamily="18" charset="0"/>
                <a:cs typeface="Times New Roman" pitchFamily="18" charset="0"/>
              </a:rPr>
              <a:t>i</a:t>
            </a:r>
            <a:r>
              <a:rPr lang="en-US" altLang="zh-CN" sz="2000" dirty="0">
                <a:solidFill>
                  <a:schemeClr val="tx1"/>
                </a:solidFill>
              </a:rPr>
              <a:t>: equality constraints</a:t>
            </a:r>
            <a:endParaRPr lang="zh-CN" altLang="en-US" sz="2000" dirty="0">
              <a:solidFill>
                <a:schemeClr val="tx1"/>
              </a:solidFill>
            </a:endParaRPr>
          </a:p>
          <a:p>
            <a:pPr marL="0" indent="0">
              <a:lnSpc>
                <a:spcPct val="100000"/>
              </a:lnSpc>
              <a:spcBef>
                <a:spcPts val="0"/>
              </a:spcBef>
              <a:buNone/>
            </a:pPr>
            <a:r>
              <a:rPr lang="en-US" altLang="zh-CN" sz="2000" b="1" i="1" dirty="0" smtClean="0">
                <a:solidFill>
                  <a:schemeClr val="tx1"/>
                </a:solidFill>
                <a:latin typeface="Times New Roman" pitchFamily="18" charset="0"/>
                <a:cs typeface="Times New Roman" pitchFamily="18" charset="0"/>
              </a:rPr>
              <a:t>x</a:t>
            </a:r>
            <a:r>
              <a:rPr lang="en-US" altLang="zh-CN" sz="2000" dirty="0" smtClean="0">
                <a:solidFill>
                  <a:schemeClr val="tx1"/>
                </a:solidFill>
              </a:rPr>
              <a:t>: vector of design variables</a:t>
            </a:r>
          </a:p>
        </p:txBody>
      </p:sp>
      <p:sp>
        <p:nvSpPr>
          <p:cNvPr id="8" name="内容占位符 2"/>
          <p:cNvSpPr txBox="1">
            <a:spLocks/>
          </p:cNvSpPr>
          <p:nvPr/>
        </p:nvSpPr>
        <p:spPr bwMode="auto">
          <a:xfrm>
            <a:off x="0" y="1115693"/>
            <a:ext cx="8229600" cy="5306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5"/>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342900" indent="-342900" eaLnBrk="1" hangingPunct="1">
              <a:lnSpc>
                <a:spcPct val="80000"/>
              </a:lnSpc>
              <a:buSzPct val="60000"/>
              <a:buFont typeface="Wingdings" panose="05000000000000000000" pitchFamily="2" charset="2"/>
              <a:buChar char="n"/>
            </a:pPr>
            <a:r>
              <a:rPr lang="en-US" altLang="zh-CN" sz="2700" b="1" dirty="0">
                <a:solidFill>
                  <a:srgbClr val="003D7F"/>
                </a:solidFill>
                <a:latin typeface="+mj-lt"/>
                <a:cs typeface="Times New Roman" panose="02020603050405020304" pitchFamily="18" charset="0"/>
              </a:rPr>
              <a:t>Definition of </a:t>
            </a:r>
            <a:r>
              <a:rPr lang="en-US" altLang="zh-CN" sz="2700" b="1" dirty="0" smtClean="0">
                <a:solidFill>
                  <a:srgbClr val="0000CC"/>
                </a:solidFill>
                <a:latin typeface="+mj-lt"/>
                <a:ea typeface="宋体" charset="-122"/>
                <a:cs typeface="+mn-cs"/>
              </a:rPr>
              <a:t>deterministic </a:t>
            </a:r>
            <a:r>
              <a:rPr lang="en-US" altLang="zh-CN" sz="2700" b="1" dirty="0" smtClean="0">
                <a:solidFill>
                  <a:srgbClr val="003D7F"/>
                </a:solidFill>
                <a:latin typeface="+mj-lt"/>
                <a:cs typeface="Times New Roman" panose="02020603050405020304" pitchFamily="18" charset="0"/>
              </a:rPr>
              <a:t>and </a:t>
            </a:r>
            <a:r>
              <a:rPr lang="en-US" altLang="zh-CN" sz="2700" b="1" dirty="0">
                <a:solidFill>
                  <a:srgbClr val="C00000"/>
                </a:solidFill>
                <a:latin typeface="+mj-lt"/>
                <a:cs typeface="Times New Roman" panose="02020603050405020304" pitchFamily="18" charset="0"/>
              </a:rPr>
              <a:t>robust</a:t>
            </a:r>
            <a:r>
              <a:rPr lang="en-US" altLang="zh-CN" sz="2700" b="1" dirty="0">
                <a:solidFill>
                  <a:srgbClr val="003D7F"/>
                </a:solidFill>
                <a:latin typeface="+mj-lt"/>
                <a:cs typeface="Times New Roman" panose="02020603050405020304" pitchFamily="18" charset="0"/>
              </a:rPr>
              <a:t> optimization</a:t>
            </a:r>
            <a:endParaRPr lang="zh-CN" altLang="en-US" sz="2700" b="1" dirty="0">
              <a:solidFill>
                <a:srgbClr val="003D7F"/>
              </a:solidFill>
              <a:latin typeface="+mj-lt"/>
              <a:cs typeface="Times New Roman" panose="02020603050405020304" pitchFamily="18" charset="0"/>
            </a:endParaRPr>
          </a:p>
        </p:txBody>
      </p:sp>
      <p:sp>
        <p:nvSpPr>
          <p:cNvPr id="10" name="Text Box 37"/>
          <p:cNvSpPr txBox="1">
            <a:spLocks noChangeArrowheads="1"/>
          </p:cNvSpPr>
          <p:nvPr/>
        </p:nvSpPr>
        <p:spPr bwMode="auto">
          <a:xfrm>
            <a:off x="262083" y="3505200"/>
            <a:ext cx="2643586" cy="4001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smtClean="0">
                <a:solidFill>
                  <a:srgbClr val="0000CC"/>
                </a:solidFill>
                <a:latin typeface="+mj-lt"/>
                <a:ea typeface="宋体" charset="-122"/>
              </a:rPr>
              <a:t>deterministic </a:t>
            </a:r>
            <a:r>
              <a:rPr lang="en-US" altLang="zh-CN" sz="2000" b="1" dirty="0">
                <a:solidFill>
                  <a:srgbClr val="0000CC"/>
                </a:solidFill>
                <a:latin typeface="+mj-lt"/>
                <a:ea typeface="宋体" charset="-122"/>
              </a:rPr>
              <a:t>optimum</a:t>
            </a:r>
            <a:endParaRPr lang="en-US" altLang="zh-CN" sz="2000" b="1" baseline="-25000" dirty="0">
              <a:solidFill>
                <a:srgbClr val="0000CC"/>
              </a:solidFill>
              <a:latin typeface="+mj-lt"/>
              <a:ea typeface="宋体" charset="-122"/>
            </a:endParaRPr>
          </a:p>
        </p:txBody>
      </p:sp>
      <p:sp>
        <p:nvSpPr>
          <p:cNvPr id="12" name="Text Box 33"/>
          <p:cNvSpPr txBox="1">
            <a:spLocks noChangeArrowheads="1"/>
          </p:cNvSpPr>
          <p:nvPr/>
        </p:nvSpPr>
        <p:spPr bwMode="auto">
          <a:xfrm>
            <a:off x="2025479" y="5934388"/>
            <a:ext cx="547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1" dirty="0" err="1">
                <a:solidFill>
                  <a:srgbClr val="C00000"/>
                </a:solidFill>
                <a:latin typeface="Times New Roman" pitchFamily="18" charset="0"/>
                <a:cs typeface="Times New Roman" pitchFamily="18" charset="0"/>
              </a:rPr>
              <a:t>x</a:t>
            </a:r>
            <a:r>
              <a:rPr lang="en-US" altLang="zh-CN" sz="2000" i="1" baseline="-25000" dirty="0" err="1">
                <a:solidFill>
                  <a:srgbClr val="C00000"/>
                </a:solidFill>
                <a:latin typeface="Times New Roman" pitchFamily="18" charset="0"/>
                <a:cs typeface="Times New Roman" pitchFamily="18" charset="0"/>
              </a:rPr>
              <a:t>R</a:t>
            </a:r>
            <a:r>
              <a:rPr lang="en-US" altLang="zh-CN" sz="2000" i="1" baseline="30000" dirty="0">
                <a:solidFill>
                  <a:srgbClr val="C00000"/>
                </a:solidFill>
                <a:latin typeface="Times New Roman" pitchFamily="18" charset="0"/>
                <a:cs typeface="Times New Roman" pitchFamily="18" charset="0"/>
              </a:rPr>
              <a:t>*</a:t>
            </a:r>
            <a:endParaRPr lang="en-US" altLang="zh-CN" sz="2000" baseline="30000" dirty="0">
              <a:solidFill>
                <a:srgbClr val="C00000"/>
              </a:solidFill>
              <a:latin typeface="Times New Roman" pitchFamily="18" charset="0"/>
              <a:cs typeface="Times New Roman" pitchFamily="18" charset="0"/>
            </a:endParaRPr>
          </a:p>
        </p:txBody>
      </p:sp>
      <p:sp>
        <p:nvSpPr>
          <p:cNvPr id="13" name="Text Box 34"/>
          <p:cNvSpPr txBox="1">
            <a:spLocks noChangeArrowheads="1"/>
          </p:cNvSpPr>
          <p:nvPr/>
        </p:nvSpPr>
        <p:spPr bwMode="auto">
          <a:xfrm>
            <a:off x="1007892" y="5934388"/>
            <a:ext cx="452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1" dirty="0">
                <a:solidFill>
                  <a:srgbClr val="0000CC"/>
                </a:solidFill>
                <a:latin typeface="Times New Roman" pitchFamily="18" charset="0"/>
                <a:cs typeface="Times New Roman" pitchFamily="18" charset="0"/>
              </a:rPr>
              <a:t>x</a:t>
            </a:r>
            <a:r>
              <a:rPr lang="en-US" altLang="zh-CN" sz="2000" i="1" baseline="30000" dirty="0">
                <a:solidFill>
                  <a:srgbClr val="0000CC"/>
                </a:solidFill>
                <a:latin typeface="Times New Roman" pitchFamily="18" charset="0"/>
                <a:cs typeface="Times New Roman" pitchFamily="18" charset="0"/>
              </a:rPr>
              <a:t>*</a:t>
            </a:r>
            <a:endParaRPr lang="en-US" altLang="zh-CN" sz="2000" baseline="30000" dirty="0">
              <a:solidFill>
                <a:srgbClr val="0000CC"/>
              </a:solidFill>
              <a:latin typeface="Times New Roman" pitchFamily="18" charset="0"/>
              <a:cs typeface="Times New Roman" pitchFamily="18" charset="0"/>
            </a:endParaRPr>
          </a:p>
        </p:txBody>
      </p:sp>
      <p:sp>
        <p:nvSpPr>
          <p:cNvPr id="14" name="Line 24"/>
          <p:cNvSpPr>
            <a:spLocks noChangeShapeType="1"/>
          </p:cNvSpPr>
          <p:nvPr/>
        </p:nvSpPr>
        <p:spPr bwMode="auto">
          <a:xfrm flipV="1">
            <a:off x="604792" y="3903213"/>
            <a:ext cx="0" cy="20955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Line 25"/>
          <p:cNvSpPr>
            <a:spLocks noChangeShapeType="1"/>
          </p:cNvSpPr>
          <p:nvPr/>
        </p:nvSpPr>
        <p:spPr bwMode="auto">
          <a:xfrm rot="5400000" flipH="1" flipV="1">
            <a:off x="1751262" y="4842657"/>
            <a:ext cx="0" cy="230881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Freeform 26"/>
          <p:cNvSpPr>
            <a:spLocks/>
          </p:cNvSpPr>
          <p:nvPr/>
        </p:nvSpPr>
        <p:spPr bwMode="auto">
          <a:xfrm>
            <a:off x="881017" y="4181025"/>
            <a:ext cx="1847850" cy="1430338"/>
          </a:xfrm>
          <a:custGeom>
            <a:avLst/>
            <a:gdLst>
              <a:gd name="T0" fmla="*/ 0 w 1596"/>
              <a:gd name="T1" fmla="*/ 0 h 1151"/>
              <a:gd name="T2" fmla="*/ 113 w 1596"/>
              <a:gd name="T3" fmla="*/ 803 h 1151"/>
              <a:gd name="T4" fmla="*/ 217 w 1596"/>
              <a:gd name="T5" fmla="*/ 1114 h 1151"/>
              <a:gd name="T6" fmla="*/ 302 w 1596"/>
              <a:gd name="T7" fmla="*/ 1029 h 1151"/>
              <a:gd name="T8" fmla="*/ 378 w 1596"/>
              <a:gd name="T9" fmla="*/ 689 h 1151"/>
              <a:gd name="T10" fmla="*/ 548 w 1596"/>
              <a:gd name="T11" fmla="*/ 652 h 1151"/>
              <a:gd name="T12" fmla="*/ 765 w 1596"/>
              <a:gd name="T13" fmla="*/ 812 h 1151"/>
              <a:gd name="T14" fmla="*/ 1048 w 1596"/>
              <a:gd name="T15" fmla="*/ 850 h 1151"/>
              <a:gd name="T16" fmla="*/ 1407 w 1596"/>
              <a:gd name="T17" fmla="*/ 793 h 1151"/>
              <a:gd name="T18" fmla="*/ 1596 w 1596"/>
              <a:gd name="T19" fmla="*/ 670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6" h="1151">
                <a:moveTo>
                  <a:pt x="0" y="0"/>
                </a:moveTo>
                <a:cubicBezTo>
                  <a:pt x="38" y="309"/>
                  <a:pt x="77" y="618"/>
                  <a:pt x="113" y="803"/>
                </a:cubicBezTo>
                <a:cubicBezTo>
                  <a:pt x="149" y="988"/>
                  <a:pt x="186" y="1077"/>
                  <a:pt x="217" y="1114"/>
                </a:cubicBezTo>
                <a:cubicBezTo>
                  <a:pt x="248" y="1151"/>
                  <a:pt x="275" y="1100"/>
                  <a:pt x="302" y="1029"/>
                </a:cubicBezTo>
                <a:cubicBezTo>
                  <a:pt x="329" y="958"/>
                  <a:pt x="337" y="752"/>
                  <a:pt x="378" y="689"/>
                </a:cubicBezTo>
                <a:cubicBezTo>
                  <a:pt x="419" y="626"/>
                  <a:pt x="484" y="632"/>
                  <a:pt x="548" y="652"/>
                </a:cubicBezTo>
                <a:cubicBezTo>
                  <a:pt x="612" y="672"/>
                  <a:pt x="682" y="779"/>
                  <a:pt x="765" y="812"/>
                </a:cubicBezTo>
                <a:cubicBezTo>
                  <a:pt x="848" y="845"/>
                  <a:pt x="941" y="853"/>
                  <a:pt x="1048" y="850"/>
                </a:cubicBezTo>
                <a:cubicBezTo>
                  <a:pt x="1155" y="847"/>
                  <a:pt x="1316" y="823"/>
                  <a:pt x="1407" y="793"/>
                </a:cubicBezTo>
                <a:cubicBezTo>
                  <a:pt x="1498" y="763"/>
                  <a:pt x="1547" y="716"/>
                  <a:pt x="1596" y="67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Line 27"/>
          <p:cNvSpPr>
            <a:spLocks noChangeShapeType="1"/>
          </p:cNvSpPr>
          <p:nvPr/>
        </p:nvSpPr>
        <p:spPr bwMode="auto">
          <a:xfrm>
            <a:off x="1152479" y="5585963"/>
            <a:ext cx="6350" cy="393700"/>
          </a:xfrm>
          <a:prstGeom prst="line">
            <a:avLst/>
          </a:prstGeom>
          <a:noFill/>
          <a:ln w="952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28"/>
          <p:cNvSpPr>
            <a:spLocks noChangeShapeType="1"/>
          </p:cNvSpPr>
          <p:nvPr/>
        </p:nvSpPr>
        <p:spPr bwMode="auto">
          <a:xfrm>
            <a:off x="2160542" y="5230363"/>
            <a:ext cx="0" cy="742950"/>
          </a:xfrm>
          <a:prstGeom prst="line">
            <a:avLst/>
          </a:prstGeom>
          <a:noFill/>
          <a:ln w="9525">
            <a:solidFill>
              <a:srgbClr val="C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29"/>
          <p:cNvSpPr>
            <a:spLocks noChangeShapeType="1"/>
          </p:cNvSpPr>
          <p:nvPr/>
        </p:nvSpPr>
        <p:spPr bwMode="auto">
          <a:xfrm flipH="1" flipV="1">
            <a:off x="615904" y="5578025"/>
            <a:ext cx="546100" cy="1588"/>
          </a:xfrm>
          <a:prstGeom prst="line">
            <a:avLst/>
          </a:prstGeom>
          <a:noFill/>
          <a:ln w="952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30"/>
          <p:cNvSpPr>
            <a:spLocks noChangeShapeType="1"/>
          </p:cNvSpPr>
          <p:nvPr/>
        </p:nvSpPr>
        <p:spPr bwMode="auto">
          <a:xfrm flipH="1" flipV="1">
            <a:off x="587329" y="5243063"/>
            <a:ext cx="1573213" cy="0"/>
          </a:xfrm>
          <a:prstGeom prst="line">
            <a:avLst/>
          </a:prstGeom>
          <a:noFill/>
          <a:ln w="9525">
            <a:solidFill>
              <a:srgbClr val="C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Text Box 31"/>
          <p:cNvSpPr txBox="1">
            <a:spLocks noChangeArrowheads="1"/>
          </p:cNvSpPr>
          <p:nvPr/>
        </p:nvSpPr>
        <p:spPr bwMode="auto">
          <a:xfrm>
            <a:off x="270529" y="3848163"/>
            <a:ext cx="22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1" dirty="0">
                <a:solidFill>
                  <a:srgbClr val="000000"/>
                </a:solidFill>
                <a:latin typeface="Times New Roman" pitchFamily="18" charset="0"/>
                <a:cs typeface="Times New Roman" pitchFamily="18" charset="0"/>
              </a:rPr>
              <a:t>f</a:t>
            </a:r>
            <a:endParaRPr lang="en-US" altLang="zh-CN" sz="2000" baseline="-25000" dirty="0">
              <a:solidFill>
                <a:srgbClr val="000000"/>
              </a:solidFill>
              <a:latin typeface="Times New Roman" pitchFamily="18" charset="0"/>
              <a:cs typeface="Times New Roman" pitchFamily="18" charset="0"/>
            </a:endParaRPr>
          </a:p>
        </p:txBody>
      </p:sp>
      <p:sp>
        <p:nvSpPr>
          <p:cNvPr id="22" name="Oval 35"/>
          <p:cNvSpPr>
            <a:spLocks noChangeArrowheads="1"/>
          </p:cNvSpPr>
          <p:nvPr/>
        </p:nvSpPr>
        <p:spPr bwMode="auto">
          <a:xfrm>
            <a:off x="1090567" y="5533575"/>
            <a:ext cx="120650" cy="130175"/>
          </a:xfrm>
          <a:prstGeom prst="ellipse">
            <a:avLst/>
          </a:prstGeom>
          <a:solidFill>
            <a:srgbClr val="0000CC"/>
          </a:solidFill>
          <a:ln w="9525">
            <a:solidFill>
              <a:srgbClr val="0000CC"/>
            </a:solidFill>
            <a:round/>
            <a:headEnd/>
            <a:tailEnd/>
          </a:ln>
          <a:effectLst/>
        </p:spPr>
        <p:txBody>
          <a:bodyPr wrap="none" anchor="ctr"/>
          <a:lstStyle/>
          <a:p>
            <a:endParaRPr lang="zh-CN" altLang="en-US"/>
          </a:p>
        </p:txBody>
      </p:sp>
      <p:sp>
        <p:nvSpPr>
          <p:cNvPr id="23" name="Oval 36"/>
          <p:cNvSpPr>
            <a:spLocks noChangeArrowheads="1"/>
          </p:cNvSpPr>
          <p:nvPr/>
        </p:nvSpPr>
        <p:spPr bwMode="auto">
          <a:xfrm>
            <a:off x="2097042" y="5149400"/>
            <a:ext cx="127000" cy="130175"/>
          </a:xfrm>
          <a:prstGeom prst="ellipse">
            <a:avLst/>
          </a:prstGeom>
          <a:solidFill>
            <a:srgbClr val="C00000"/>
          </a:solidFill>
          <a:ln w="9525">
            <a:solidFill>
              <a:srgbClr val="C00000"/>
            </a:solidFill>
            <a:round/>
            <a:headEnd/>
            <a:tailEnd/>
          </a:ln>
          <a:effectLst/>
        </p:spPr>
        <p:txBody>
          <a:bodyPr wrap="none" anchor="ctr"/>
          <a:lstStyle/>
          <a:p>
            <a:endParaRPr lang="zh-CN" altLang="en-US"/>
          </a:p>
        </p:txBody>
      </p:sp>
      <p:sp>
        <p:nvSpPr>
          <p:cNvPr id="24" name="Text Box 39"/>
          <p:cNvSpPr txBox="1">
            <a:spLocks noChangeArrowheads="1"/>
          </p:cNvSpPr>
          <p:nvPr/>
        </p:nvSpPr>
        <p:spPr bwMode="auto">
          <a:xfrm>
            <a:off x="1697579" y="4164903"/>
            <a:ext cx="12080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a:solidFill>
                  <a:srgbClr val="C00000"/>
                </a:solidFill>
                <a:latin typeface="+mj-lt"/>
                <a:ea typeface="宋体" charset="-122"/>
              </a:rPr>
              <a:t>robust</a:t>
            </a:r>
          </a:p>
          <a:p>
            <a:r>
              <a:rPr lang="en-US" altLang="zh-CN" sz="2000" b="1" dirty="0">
                <a:solidFill>
                  <a:srgbClr val="C00000"/>
                </a:solidFill>
                <a:latin typeface="+mj-lt"/>
                <a:ea typeface="宋体" charset="-122"/>
              </a:rPr>
              <a:t>optimum</a:t>
            </a:r>
            <a:endParaRPr lang="en-US" altLang="zh-CN" sz="2000" b="1" baseline="-25000" dirty="0">
              <a:solidFill>
                <a:srgbClr val="C00000"/>
              </a:solidFill>
              <a:latin typeface="+mj-lt"/>
              <a:ea typeface="宋体" charset="-122"/>
            </a:endParaRPr>
          </a:p>
        </p:txBody>
      </p:sp>
      <p:sp>
        <p:nvSpPr>
          <p:cNvPr id="25" name="Line 40"/>
          <p:cNvSpPr>
            <a:spLocks noChangeShapeType="1"/>
          </p:cNvSpPr>
          <p:nvPr/>
        </p:nvSpPr>
        <p:spPr bwMode="auto">
          <a:xfrm flipH="1">
            <a:off x="2160540" y="4794377"/>
            <a:ext cx="63501" cy="352625"/>
          </a:xfrm>
          <a:prstGeom prst="line">
            <a:avLst/>
          </a:prstGeom>
          <a:noFill/>
          <a:ln w="952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41"/>
          <p:cNvSpPr>
            <a:spLocks noChangeShapeType="1"/>
          </p:cNvSpPr>
          <p:nvPr/>
        </p:nvSpPr>
        <p:spPr bwMode="auto">
          <a:xfrm flipH="1">
            <a:off x="1146954" y="3903213"/>
            <a:ext cx="3175" cy="1630362"/>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7" name="组合 26"/>
          <p:cNvGrpSpPr/>
          <p:nvPr/>
        </p:nvGrpSpPr>
        <p:grpSpPr>
          <a:xfrm>
            <a:off x="3037376" y="3733799"/>
            <a:ext cx="2786995" cy="2612248"/>
            <a:chOff x="6411812" y="3849235"/>
            <a:chExt cx="2638327" cy="2463326"/>
          </a:xfrm>
        </p:grpSpPr>
        <p:sp>
          <p:nvSpPr>
            <p:cNvPr id="28" name="Line 4"/>
            <p:cNvSpPr>
              <a:spLocks noChangeShapeType="1"/>
            </p:cNvSpPr>
            <p:nvPr/>
          </p:nvSpPr>
          <p:spPr bwMode="auto">
            <a:xfrm flipH="1">
              <a:off x="7201751" y="4631876"/>
              <a:ext cx="1587" cy="1333587"/>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5"/>
            <p:cNvSpPr>
              <a:spLocks noChangeShapeType="1"/>
            </p:cNvSpPr>
            <p:nvPr/>
          </p:nvSpPr>
          <p:spPr bwMode="auto">
            <a:xfrm flipH="1">
              <a:off x="6712801" y="5115584"/>
              <a:ext cx="488950" cy="0"/>
            </a:xfrm>
            <a:prstGeom prst="line">
              <a:avLst/>
            </a:prstGeom>
            <a:noFill/>
            <a:ln w="12700">
              <a:solidFill>
                <a:srgbClr val="C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6"/>
            <p:cNvSpPr>
              <a:spLocks noChangeShapeType="1"/>
            </p:cNvSpPr>
            <p:nvPr/>
          </p:nvSpPr>
          <p:spPr bwMode="auto">
            <a:xfrm flipH="1">
              <a:off x="6706451" y="4639805"/>
              <a:ext cx="495300" cy="0"/>
            </a:xfrm>
            <a:prstGeom prst="line">
              <a:avLst/>
            </a:prstGeom>
            <a:noFill/>
            <a:ln w="12700">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8"/>
            <p:cNvSpPr>
              <a:spLocks noChangeShapeType="1"/>
            </p:cNvSpPr>
            <p:nvPr/>
          </p:nvSpPr>
          <p:spPr bwMode="auto">
            <a:xfrm>
              <a:off x="8451516" y="5284338"/>
              <a:ext cx="0" cy="719139"/>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9"/>
            <p:cNvSpPr>
              <a:spLocks noChangeShapeType="1"/>
            </p:cNvSpPr>
            <p:nvPr/>
          </p:nvSpPr>
          <p:spPr bwMode="auto">
            <a:xfrm flipH="1">
              <a:off x="6711196" y="5300093"/>
              <a:ext cx="1741505" cy="0"/>
            </a:xfrm>
            <a:prstGeom prst="line">
              <a:avLst/>
            </a:prstGeom>
            <a:noFill/>
            <a:ln w="12700">
              <a:solidFill>
                <a:srgbClr val="C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10"/>
            <p:cNvSpPr>
              <a:spLocks noChangeShapeType="1"/>
            </p:cNvSpPr>
            <p:nvPr/>
          </p:nvSpPr>
          <p:spPr bwMode="auto">
            <a:xfrm flipH="1">
              <a:off x="6706451" y="5727750"/>
              <a:ext cx="1746251" cy="0"/>
            </a:xfrm>
            <a:prstGeom prst="line">
              <a:avLst/>
            </a:prstGeom>
            <a:noFill/>
            <a:ln w="12700">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Text Box 11"/>
            <p:cNvSpPr txBox="1">
              <a:spLocks noChangeArrowheads="1"/>
            </p:cNvSpPr>
            <p:nvPr/>
          </p:nvSpPr>
          <p:spPr bwMode="auto">
            <a:xfrm>
              <a:off x="6954101" y="5935261"/>
              <a:ext cx="588962" cy="37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defRPr sz="2000" i="1">
                  <a:solidFill>
                    <a:srgbClr val="000000"/>
                  </a:solidFill>
                  <a:latin typeface="Times New Roman" pitchFamily="18" charset="0"/>
                  <a:cs typeface="Times New Roman" pitchFamily="18" charset="0"/>
                </a:defRPr>
              </a:lvl1pPr>
            </a:lstStyle>
            <a:p>
              <a:r>
                <a:rPr lang="en-US" altLang="zh-CN" i="0" dirty="0" smtClean="0"/>
                <a:t>-</a:t>
              </a:r>
              <a:r>
                <a:rPr lang="el-GR" altLang="zh-CN" i="0" dirty="0" smtClean="0"/>
                <a:t>Δ</a:t>
              </a:r>
              <a:r>
                <a:rPr lang="en-US" altLang="zh-CN" dirty="0" smtClean="0"/>
                <a:t>p</a:t>
              </a:r>
              <a:endParaRPr lang="en-US" altLang="zh-CN" baseline="-25000" dirty="0"/>
            </a:p>
          </p:txBody>
        </p:sp>
        <p:sp>
          <p:nvSpPr>
            <p:cNvPr id="35" name="Text Box 12"/>
            <p:cNvSpPr txBox="1">
              <a:spLocks noChangeArrowheads="1"/>
            </p:cNvSpPr>
            <p:nvPr/>
          </p:nvSpPr>
          <p:spPr bwMode="auto">
            <a:xfrm>
              <a:off x="8232037" y="5935260"/>
              <a:ext cx="700089" cy="37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l-GR" altLang="zh-CN" sz="2000" dirty="0" smtClean="0">
                  <a:latin typeface="Times New Roman" pitchFamily="18" charset="0"/>
                  <a:cs typeface="Times New Roman" pitchFamily="18" charset="0"/>
                </a:rPr>
                <a:t>Δ</a:t>
              </a:r>
              <a:r>
                <a:rPr lang="en-US" altLang="zh-CN" sz="2000" i="1" dirty="0" smtClean="0">
                  <a:solidFill>
                    <a:srgbClr val="000000"/>
                  </a:solidFill>
                  <a:latin typeface="Times New Roman" pitchFamily="18" charset="0"/>
                  <a:cs typeface="Times New Roman" pitchFamily="18" charset="0"/>
                </a:rPr>
                <a:t>p</a:t>
              </a:r>
              <a:endParaRPr lang="en-US" altLang="zh-CN" sz="2000" i="1" baseline="-25000" dirty="0">
                <a:solidFill>
                  <a:srgbClr val="000000"/>
                </a:solidFill>
                <a:latin typeface="Times New Roman" pitchFamily="18" charset="0"/>
                <a:cs typeface="Times New Roman" pitchFamily="18" charset="0"/>
              </a:endParaRPr>
            </a:p>
          </p:txBody>
        </p:sp>
        <p:sp>
          <p:nvSpPr>
            <p:cNvPr id="36" name="Text Box 13"/>
            <p:cNvSpPr txBox="1">
              <a:spLocks noChangeArrowheads="1"/>
            </p:cNvSpPr>
            <p:nvPr/>
          </p:nvSpPr>
          <p:spPr bwMode="auto">
            <a:xfrm>
              <a:off x="7830938" y="4435086"/>
              <a:ext cx="1219201" cy="37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smtClean="0">
                  <a:solidFill>
                    <a:srgbClr val="C00000"/>
                  </a:solidFill>
                  <a:latin typeface="+mj-lt"/>
                  <a:ea typeface="宋体" charset="-122"/>
                </a:rPr>
                <a:t>robust</a:t>
              </a:r>
              <a:endParaRPr lang="en-US" altLang="zh-CN" sz="2000" b="1" baseline="-25000" dirty="0">
                <a:solidFill>
                  <a:srgbClr val="C00000"/>
                </a:solidFill>
                <a:latin typeface="+mj-lt"/>
                <a:ea typeface="宋体" charset="-122"/>
              </a:endParaRPr>
            </a:p>
          </p:txBody>
        </p:sp>
        <p:sp>
          <p:nvSpPr>
            <p:cNvPr id="37" name="Line 14"/>
            <p:cNvSpPr>
              <a:spLocks noChangeShapeType="1"/>
            </p:cNvSpPr>
            <p:nvPr/>
          </p:nvSpPr>
          <p:spPr bwMode="auto">
            <a:xfrm flipV="1">
              <a:off x="6706451" y="4020685"/>
              <a:ext cx="0" cy="197961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Text Box 15"/>
            <p:cNvSpPr txBox="1">
              <a:spLocks noChangeArrowheads="1"/>
            </p:cNvSpPr>
            <p:nvPr/>
          </p:nvSpPr>
          <p:spPr bwMode="auto">
            <a:xfrm>
              <a:off x="6411812" y="3849235"/>
              <a:ext cx="223838" cy="396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sz="2000" i="1">
                  <a:solidFill>
                    <a:srgbClr val="000000"/>
                  </a:solidFill>
                  <a:latin typeface="Times New Roman" pitchFamily="18" charset="0"/>
                  <a:cs typeface="Times New Roman" pitchFamily="18" charset="0"/>
                </a:defRPr>
              </a:lvl1pPr>
            </a:lstStyle>
            <a:p>
              <a:r>
                <a:rPr lang="en-US" altLang="zh-CN" dirty="0"/>
                <a:t>f</a:t>
              </a:r>
            </a:p>
          </p:txBody>
        </p:sp>
        <p:sp>
          <p:nvSpPr>
            <p:cNvPr id="39" name="Line 16"/>
            <p:cNvSpPr>
              <a:spLocks noChangeShapeType="1"/>
            </p:cNvSpPr>
            <p:nvPr/>
          </p:nvSpPr>
          <p:spPr bwMode="auto">
            <a:xfrm rot="5400000" flipH="1" flipV="1">
              <a:off x="7815319" y="4872380"/>
              <a:ext cx="0" cy="223361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Line 18"/>
            <p:cNvSpPr>
              <a:spLocks noChangeShapeType="1"/>
            </p:cNvSpPr>
            <p:nvPr/>
          </p:nvSpPr>
          <p:spPr bwMode="auto">
            <a:xfrm>
              <a:off x="7860562" y="5122411"/>
              <a:ext cx="0" cy="88106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Text Box 20"/>
            <p:cNvSpPr txBox="1">
              <a:spLocks noChangeArrowheads="1"/>
            </p:cNvSpPr>
            <p:nvPr/>
          </p:nvSpPr>
          <p:spPr bwMode="auto">
            <a:xfrm>
              <a:off x="7334886" y="3912735"/>
              <a:ext cx="1597238" cy="37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smtClean="0">
                  <a:solidFill>
                    <a:srgbClr val="0000CC"/>
                  </a:solidFill>
                  <a:latin typeface="+mj-lt"/>
                  <a:ea typeface="宋体" charset="-122"/>
                </a:rPr>
                <a:t>deterministic</a:t>
              </a:r>
              <a:endParaRPr lang="en-US" altLang="zh-CN" sz="2000" b="1" baseline="-25000" dirty="0">
                <a:solidFill>
                  <a:srgbClr val="0000CC"/>
                </a:solidFill>
                <a:latin typeface="+mj-lt"/>
                <a:ea typeface="宋体" charset="-122"/>
              </a:endParaRPr>
            </a:p>
          </p:txBody>
        </p:sp>
        <p:sp>
          <p:nvSpPr>
            <p:cNvPr id="42" name="Line 21"/>
            <p:cNvSpPr>
              <a:spLocks noChangeShapeType="1"/>
            </p:cNvSpPr>
            <p:nvPr/>
          </p:nvSpPr>
          <p:spPr bwMode="auto">
            <a:xfrm flipH="1">
              <a:off x="7334886" y="4217536"/>
              <a:ext cx="551075" cy="565828"/>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22"/>
            <p:cNvSpPr>
              <a:spLocks noChangeShapeType="1"/>
            </p:cNvSpPr>
            <p:nvPr/>
          </p:nvSpPr>
          <p:spPr bwMode="auto">
            <a:xfrm flipH="1">
              <a:off x="8060752" y="4768206"/>
              <a:ext cx="256125" cy="365063"/>
            </a:xfrm>
            <a:prstGeom prst="line">
              <a:avLst/>
            </a:prstGeom>
            <a:noFill/>
            <a:ln w="952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Freeform 42"/>
            <p:cNvSpPr>
              <a:spLocks/>
            </p:cNvSpPr>
            <p:nvPr/>
          </p:nvSpPr>
          <p:spPr bwMode="auto">
            <a:xfrm>
              <a:off x="7201748" y="5079550"/>
              <a:ext cx="1246187" cy="223838"/>
            </a:xfrm>
            <a:custGeom>
              <a:avLst/>
              <a:gdLst>
                <a:gd name="T0" fmla="*/ 0 w 762"/>
                <a:gd name="T1" fmla="*/ 15 h 141"/>
                <a:gd name="T2" fmla="*/ 426 w 762"/>
                <a:gd name="T3" fmla="*/ 21 h 141"/>
                <a:gd name="T4" fmla="*/ 762 w 762"/>
                <a:gd name="T5" fmla="*/ 141 h 141"/>
              </a:gdLst>
              <a:ahLst/>
              <a:cxnLst>
                <a:cxn ang="0">
                  <a:pos x="T0" y="T1"/>
                </a:cxn>
                <a:cxn ang="0">
                  <a:pos x="T2" y="T3"/>
                </a:cxn>
                <a:cxn ang="0">
                  <a:pos x="T4" y="T5"/>
                </a:cxn>
              </a:cxnLst>
              <a:rect l="0" t="0" r="r" b="b"/>
              <a:pathLst>
                <a:path w="762" h="141">
                  <a:moveTo>
                    <a:pt x="0" y="15"/>
                  </a:moveTo>
                  <a:cubicBezTo>
                    <a:pt x="149" y="7"/>
                    <a:pt x="299" y="0"/>
                    <a:pt x="426" y="21"/>
                  </a:cubicBezTo>
                  <a:cubicBezTo>
                    <a:pt x="553" y="42"/>
                    <a:pt x="657" y="91"/>
                    <a:pt x="762" y="141"/>
                  </a:cubicBezTo>
                </a:path>
              </a:pathLst>
            </a:custGeom>
            <a:noFill/>
            <a:ln w="38100" cmpd="sng">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Freeform 43"/>
            <p:cNvSpPr>
              <a:spLocks/>
            </p:cNvSpPr>
            <p:nvPr/>
          </p:nvSpPr>
          <p:spPr bwMode="auto">
            <a:xfrm>
              <a:off x="7209684" y="4655686"/>
              <a:ext cx="1247775" cy="1066801"/>
            </a:xfrm>
            <a:custGeom>
              <a:avLst/>
              <a:gdLst>
                <a:gd name="T0" fmla="*/ 0 w 786"/>
                <a:gd name="T1" fmla="*/ 0 h 672"/>
                <a:gd name="T2" fmla="*/ 420 w 786"/>
                <a:gd name="T3" fmla="*/ 480 h 672"/>
                <a:gd name="T4" fmla="*/ 786 w 786"/>
                <a:gd name="T5" fmla="*/ 672 h 672"/>
              </a:gdLst>
              <a:ahLst/>
              <a:cxnLst>
                <a:cxn ang="0">
                  <a:pos x="T0" y="T1"/>
                </a:cxn>
                <a:cxn ang="0">
                  <a:pos x="T2" y="T3"/>
                </a:cxn>
                <a:cxn ang="0">
                  <a:pos x="T4" y="T5"/>
                </a:cxn>
              </a:cxnLst>
              <a:rect l="0" t="0" r="r" b="b"/>
              <a:pathLst>
                <a:path w="786" h="672">
                  <a:moveTo>
                    <a:pt x="0" y="0"/>
                  </a:moveTo>
                  <a:cubicBezTo>
                    <a:pt x="144" y="184"/>
                    <a:pt x="289" y="368"/>
                    <a:pt x="420" y="480"/>
                  </a:cubicBezTo>
                  <a:cubicBezTo>
                    <a:pt x="551" y="592"/>
                    <a:pt x="726" y="640"/>
                    <a:pt x="786" y="672"/>
                  </a:cubicBezTo>
                </a:path>
              </a:pathLst>
            </a:custGeom>
            <a:noFill/>
            <a:ln w="3810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Text Box 34"/>
            <p:cNvSpPr txBox="1">
              <a:spLocks noChangeArrowheads="1"/>
            </p:cNvSpPr>
            <p:nvPr/>
          </p:nvSpPr>
          <p:spPr bwMode="auto">
            <a:xfrm>
              <a:off x="7581946" y="5935253"/>
              <a:ext cx="674107" cy="280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ltLang="zh-CN" sz="2000" baseline="30000" dirty="0">
                <a:solidFill>
                  <a:srgbClr val="000000"/>
                </a:solidFill>
                <a:latin typeface="Times New Roman" pitchFamily="18" charset="0"/>
                <a:cs typeface="Times New Roman" pitchFamily="18" charset="0"/>
              </a:endParaRPr>
            </a:p>
          </p:txBody>
        </p:sp>
      </p:grpSp>
      <p:graphicFrame>
        <p:nvGraphicFramePr>
          <p:cNvPr id="48" name="对象 47"/>
          <p:cNvGraphicFramePr>
            <a:graphicFrameLocks noChangeAspect="1"/>
          </p:cNvGraphicFramePr>
          <p:nvPr>
            <p:extLst>
              <p:ext uri="{D42A27DB-BD31-4B8C-83A1-F6EECF244321}">
                <p14:modId xmlns:p14="http://schemas.microsoft.com/office/powerpoint/2010/main" val="3697172604"/>
              </p:ext>
            </p:extLst>
          </p:nvPr>
        </p:nvGraphicFramePr>
        <p:xfrm>
          <a:off x="494367" y="1778000"/>
          <a:ext cx="2516979" cy="1431261"/>
        </p:xfrm>
        <a:graphic>
          <a:graphicData uri="http://schemas.openxmlformats.org/presentationml/2006/ole">
            <mc:AlternateContent xmlns:mc="http://schemas.openxmlformats.org/markup-compatibility/2006">
              <mc:Choice xmlns:v="urn:schemas-microsoft-com:vml" Requires="v">
                <p:oleObj spid="_x0000_s1802" name="Equation" r:id="rId6" imgW="1396800" imgH="850680" progId="Equation.3">
                  <p:embed/>
                </p:oleObj>
              </mc:Choice>
              <mc:Fallback>
                <p:oleObj name="Equation" r:id="rId6" imgW="1396800" imgH="850680" progId="Equation.3">
                  <p:embed/>
                  <p:pic>
                    <p:nvPicPr>
                      <p:cNvPr id="0" name=""/>
                      <p:cNvPicPr>
                        <a:picLocks noChangeAspect="1" noChangeArrowheads="1"/>
                      </p:cNvPicPr>
                      <p:nvPr/>
                    </p:nvPicPr>
                    <p:blipFill>
                      <a:blip r:embed="rId7"/>
                      <a:srcRect/>
                      <a:stretch>
                        <a:fillRect/>
                      </a:stretch>
                    </p:blipFill>
                    <p:spPr bwMode="auto">
                      <a:xfrm>
                        <a:off x="494367" y="1778000"/>
                        <a:ext cx="2516979" cy="1431261"/>
                      </a:xfrm>
                      <a:prstGeom prst="rect">
                        <a:avLst/>
                      </a:prstGeom>
                      <a:noFill/>
                      <a:ln>
                        <a:noFill/>
                      </a:ln>
                    </p:spPr>
                  </p:pic>
                </p:oleObj>
              </mc:Fallback>
            </mc:AlternateContent>
          </a:graphicData>
        </a:graphic>
      </p:graphicFrame>
      <p:sp>
        <p:nvSpPr>
          <p:cNvPr id="49" name="圆角矩形 48"/>
          <p:cNvSpPr/>
          <p:nvPr/>
        </p:nvSpPr>
        <p:spPr bwMode="auto">
          <a:xfrm>
            <a:off x="428763" y="1600018"/>
            <a:ext cx="5508925" cy="1905182"/>
          </a:xfrm>
          <a:prstGeom prst="roundRect">
            <a:avLst>
              <a:gd name="adj" fmla="val 144"/>
            </a:avLst>
          </a:prstGeom>
          <a:noFill/>
          <a:ln w="28575" cap="flat" cmpd="sng" algn="ctr">
            <a:solidFill>
              <a:schemeClr val="tx1"/>
            </a:solidFill>
            <a:prstDash val="sysDash"/>
            <a:round/>
            <a:headEnd type="none" w="med" len="med"/>
            <a:tailEnd type="none" w="med" len="med"/>
          </a:ln>
          <a:effectLst/>
        </p:spPr>
        <p:txBody>
          <a:bodyPr vert="horz" wrap="none" lIns="90000" tIns="46800" rIns="90000" bIns="46800" numCol="1" rtlCol="0" anchor="t" anchorCtr="0" compatLnSpc="1">
            <a:prstTxWarp prst="textNoShape">
              <a:avLst/>
            </a:prstTxWarp>
            <a:noAutofit/>
          </a:bodyPr>
          <a:lstStyle/>
          <a:p>
            <a:pPr marL="342900" indent="-342900">
              <a:buFont typeface="Arial" pitchFamily="34" charset="0"/>
              <a:buChar char="•"/>
            </a:pPr>
            <a:endParaRPr lang="zh-CN" altLang="en-US" sz="2400">
              <a:ea typeface="黑体" pitchFamily="2" charset="-122"/>
            </a:endParaRPr>
          </a:p>
        </p:txBody>
      </p:sp>
      <p:cxnSp>
        <p:nvCxnSpPr>
          <p:cNvPr id="50" name="直接连接符 49"/>
          <p:cNvCxnSpPr/>
          <p:nvPr/>
        </p:nvCxnSpPr>
        <p:spPr bwMode="auto">
          <a:xfrm>
            <a:off x="3048260" y="1600017"/>
            <a:ext cx="0" cy="1905183"/>
          </a:xfrm>
          <a:prstGeom prst="line">
            <a:avLst/>
          </a:prstGeom>
          <a:noFill/>
          <a:ln w="28575" cap="flat" cmpd="sng" algn="ctr">
            <a:solidFill>
              <a:schemeClr val="tx1"/>
            </a:solidFill>
            <a:prstDash val="sysDash"/>
            <a:round/>
            <a:headEnd type="none" w="med" len="med"/>
            <a:tailEnd type="none" w="med" len="med"/>
          </a:ln>
          <a:effectLst/>
        </p:spPr>
      </p:cxnSp>
      <p:graphicFrame>
        <p:nvGraphicFramePr>
          <p:cNvPr id="51" name="对象 3"/>
          <p:cNvGraphicFramePr>
            <a:graphicFrameLocks noChangeAspect="1"/>
          </p:cNvGraphicFramePr>
          <p:nvPr>
            <p:extLst>
              <p:ext uri="{D42A27DB-BD31-4B8C-83A1-F6EECF244321}">
                <p14:modId xmlns:p14="http://schemas.microsoft.com/office/powerpoint/2010/main" val="326192430"/>
              </p:ext>
            </p:extLst>
          </p:nvPr>
        </p:nvGraphicFramePr>
        <p:xfrm>
          <a:off x="3276599" y="1717413"/>
          <a:ext cx="2495663" cy="1630217"/>
        </p:xfrm>
        <a:graphic>
          <a:graphicData uri="http://schemas.openxmlformats.org/presentationml/2006/ole">
            <mc:AlternateContent xmlns:mc="http://schemas.openxmlformats.org/markup-compatibility/2006">
              <mc:Choice xmlns:v="urn:schemas-microsoft-com:vml" Requires="v">
                <p:oleObj spid="_x0000_s1803" name="Equation" r:id="rId8" imgW="1587240" imgH="1054080" progId="Equation.3">
                  <p:embed/>
                </p:oleObj>
              </mc:Choice>
              <mc:Fallback>
                <p:oleObj name="Equation" r:id="rId8" imgW="1587240" imgH="1054080" progId="Equation.3">
                  <p:embed/>
                  <p:pic>
                    <p:nvPicPr>
                      <p:cNvPr id="0" name=""/>
                      <p:cNvPicPr>
                        <a:picLocks noChangeAspect="1" noChangeArrowheads="1"/>
                      </p:cNvPicPr>
                      <p:nvPr/>
                    </p:nvPicPr>
                    <p:blipFill>
                      <a:blip r:embed="rId9"/>
                      <a:srcRect/>
                      <a:stretch>
                        <a:fillRect/>
                      </a:stretch>
                    </p:blipFill>
                    <p:spPr bwMode="auto">
                      <a:xfrm>
                        <a:off x="3276599" y="1717413"/>
                        <a:ext cx="2495663" cy="1630217"/>
                      </a:xfrm>
                      <a:prstGeom prst="rect">
                        <a:avLst/>
                      </a:prstGeom>
                      <a:noFill/>
                    </p:spPr>
                  </p:pic>
                </p:oleObj>
              </mc:Fallback>
            </mc:AlternateContent>
          </a:graphicData>
        </a:graphic>
      </p:graphicFrame>
      <p:sp>
        <p:nvSpPr>
          <p:cNvPr id="52" name="矩形 51"/>
          <p:cNvSpPr/>
          <p:nvPr/>
        </p:nvSpPr>
        <p:spPr bwMode="auto">
          <a:xfrm>
            <a:off x="3728422" y="3048000"/>
            <a:ext cx="2047165" cy="329284"/>
          </a:xfrm>
          <a:prstGeom prst="rect">
            <a:avLst/>
          </a:prstGeom>
          <a:noFill/>
          <a:ln w="28575" cap="flat" cmpd="sng" algn="ctr">
            <a:solidFill>
              <a:schemeClr val="tx1"/>
            </a:solidFill>
            <a:prstDash val="dashDot"/>
            <a:round/>
            <a:headEnd type="none" w="med" len="med"/>
            <a:tailEnd type="non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a typeface="黑体" pitchFamily="2" charset="-122"/>
            </a:endParaRPr>
          </a:p>
        </p:txBody>
      </p:sp>
      <p:sp>
        <p:nvSpPr>
          <p:cNvPr id="53" name="圆角矩形 52"/>
          <p:cNvSpPr/>
          <p:nvPr/>
        </p:nvSpPr>
        <p:spPr bwMode="auto">
          <a:xfrm>
            <a:off x="6019800" y="3604560"/>
            <a:ext cx="3010967" cy="2720040"/>
          </a:xfrm>
          <a:prstGeom prst="roundRect">
            <a:avLst>
              <a:gd name="adj" fmla="val 5730"/>
            </a:avLst>
          </a:prstGeom>
          <a:solidFill>
            <a:srgbClr val="DDDDDD"/>
          </a:solidFill>
          <a:ln w="28575" cap="flat" cmpd="sng" algn="ctr">
            <a:noFill/>
            <a:prstDash val="sysDash"/>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alibri" panose="020F0502020204030204" pitchFamily="34" charset="0"/>
                <a:ea typeface="黑体" pitchFamily="2" charset="-122"/>
              </a:rPr>
              <a:t>Probability</a:t>
            </a:r>
            <a:r>
              <a:rPr kumimoji="0" lang="en-US" altLang="zh-CN" sz="2000" b="1" i="0" u="none" strike="noStrike" cap="none" normalizeH="0" dirty="0" smtClean="0">
                <a:ln>
                  <a:noFill/>
                </a:ln>
                <a:solidFill>
                  <a:schemeClr val="tx1"/>
                </a:solidFill>
                <a:effectLst/>
                <a:latin typeface="Calibri" panose="020F0502020204030204" pitchFamily="34" charset="0"/>
                <a:ea typeface="黑体" pitchFamily="2" charset="-122"/>
              </a:rPr>
              <a:t> based:</a:t>
            </a:r>
          </a:p>
          <a:p>
            <a:pPr marL="342900" marR="0" indent="-342900" algn="just" defTabSz="914400" rtl="0" eaLnBrk="1" fontAlgn="base" latinLnBrk="0" hangingPunct="1">
              <a:lnSpc>
                <a:spcPct val="100000"/>
              </a:lnSpc>
              <a:spcBef>
                <a:spcPct val="0"/>
              </a:spcBef>
              <a:spcAft>
                <a:spcPct val="0"/>
              </a:spcAft>
              <a:buClrTx/>
              <a:buSzTx/>
              <a:buFont typeface="Arial" pitchFamily="34" charset="0"/>
              <a:buChar char="•"/>
              <a:tabLst/>
            </a:pPr>
            <a:r>
              <a:rPr lang="en-US" altLang="zh-CN" b="1" dirty="0">
                <a:latin typeface="Calibri" panose="020F0502020204030204" pitchFamily="34" charset="0"/>
                <a:ea typeface="黑体" pitchFamily="2" charset="-122"/>
              </a:rPr>
              <a:t>Lots of history data </a:t>
            </a:r>
            <a:r>
              <a:rPr lang="en-US" altLang="zh-CN" b="1" dirty="0" smtClean="0">
                <a:latin typeface="Calibri" panose="020F0502020204030204" pitchFamily="34" charset="0"/>
                <a:ea typeface="黑体" pitchFamily="2" charset="-122"/>
              </a:rPr>
              <a:t>needed</a:t>
            </a:r>
            <a:endParaRPr kumimoji="0" lang="en-US" altLang="zh-CN" b="1" i="0" u="none" strike="noStrike" cap="none" normalizeH="0" baseline="0" dirty="0" smtClean="0">
              <a:ln>
                <a:noFill/>
              </a:ln>
              <a:solidFill>
                <a:schemeClr val="tx1"/>
              </a:solidFill>
              <a:effectLst/>
              <a:latin typeface="Calibri" panose="020F0502020204030204" pitchFamily="34" charset="0"/>
              <a:ea typeface="黑体" pitchFamily="2" charset="-122"/>
            </a:endParaRPr>
          </a:p>
          <a:p>
            <a:pPr fontAlgn="base">
              <a:spcBef>
                <a:spcPct val="0"/>
              </a:spcBef>
              <a:spcAft>
                <a:spcPct val="0"/>
              </a:spcAft>
            </a:pPr>
            <a:r>
              <a:rPr lang="en-US" altLang="zh-CN" sz="2000" b="1" dirty="0">
                <a:latin typeface="Calibri" panose="020F0502020204030204" pitchFamily="34" charset="0"/>
                <a:ea typeface="黑体" pitchFamily="2" charset="-122"/>
              </a:rPr>
              <a:t>Interval based:</a:t>
            </a:r>
          </a:p>
          <a:p>
            <a:pPr marL="342900" indent="-342900" algn="just">
              <a:buFont typeface="Arial" pitchFamily="34" charset="0"/>
              <a:buChar char="•"/>
            </a:pPr>
            <a:r>
              <a:rPr lang="en-US" altLang="zh-CN" b="1" u="sng" dirty="0">
                <a:latin typeface="Calibri" panose="020F0502020204030204" pitchFamily="34" charset="0"/>
                <a:ea typeface="黑体" pitchFamily="2" charset="-122"/>
              </a:rPr>
              <a:t>Lower and upper bounds needed</a:t>
            </a:r>
          </a:p>
          <a:p>
            <a:pPr marL="342900" indent="-342900" algn="just">
              <a:buFont typeface="Arial" pitchFamily="34" charset="0"/>
              <a:buChar char="•"/>
            </a:pPr>
            <a:r>
              <a:rPr lang="en-US" altLang="zh-CN" b="1" dirty="0">
                <a:latin typeface="Calibri" panose="020F0502020204030204" pitchFamily="34" charset="0"/>
                <a:ea typeface="黑体" pitchFamily="2" charset="-122"/>
              </a:rPr>
              <a:t>Commonly used in ME, </a:t>
            </a:r>
            <a:r>
              <a:rPr lang="en-US" altLang="zh-CN" b="1" dirty="0">
                <a:solidFill>
                  <a:srgbClr val="000000"/>
                </a:solidFill>
                <a:latin typeface="Calibri" panose="020F0502020204030204" pitchFamily="34" charset="0"/>
                <a:ea typeface="宋体"/>
              </a:rPr>
              <a:t>e.g., diameter of a shaft is </a:t>
            </a:r>
            <a:r>
              <a:rPr lang="en-US" altLang="zh-CN" b="1" dirty="0" smtClean="0">
                <a:latin typeface="Times New Roman" panose="02020603050405020304" pitchFamily="18" charset="0"/>
                <a:ea typeface="宋体"/>
                <a:cs typeface="Times New Roman" panose="02020603050405020304" pitchFamily="18" charset="0"/>
              </a:rPr>
              <a:t>Φ10</a:t>
            </a:r>
            <a:r>
              <a:rPr lang="en-US" altLang="zh-CN" b="1" u="sng" dirty="0" smtClean="0">
                <a:latin typeface="Times New Roman" panose="02020603050405020304" pitchFamily="18" charset="0"/>
                <a:ea typeface="宋体"/>
                <a:cs typeface="Times New Roman" panose="02020603050405020304" pitchFamily="18" charset="0"/>
              </a:rPr>
              <a:t>±0.005</a:t>
            </a:r>
            <a:r>
              <a:rPr lang="en-US" altLang="zh-CN" b="1" dirty="0" smtClean="0">
                <a:latin typeface="Times New Roman" panose="02020603050405020304" pitchFamily="18" charset="0"/>
                <a:ea typeface="宋体"/>
                <a:cs typeface="Times New Roman" panose="02020603050405020304" pitchFamily="18" charset="0"/>
              </a:rPr>
              <a:t>mm</a:t>
            </a:r>
            <a:endParaRPr lang="en-US" altLang="zh-CN" b="1" dirty="0">
              <a:latin typeface="Times New Roman" panose="02020603050405020304" pitchFamily="18" charset="0"/>
              <a:ea typeface="宋体"/>
              <a:cs typeface="Times New Roman" panose="02020603050405020304" pitchFamily="18" charset="0"/>
            </a:endParaRPr>
          </a:p>
        </p:txBody>
      </p:sp>
      <p:sp>
        <p:nvSpPr>
          <p:cNvPr id="54" name="云形标注 53"/>
          <p:cNvSpPr/>
          <p:nvPr/>
        </p:nvSpPr>
        <p:spPr bwMode="auto">
          <a:xfrm>
            <a:off x="6132710" y="2802577"/>
            <a:ext cx="2892533" cy="801982"/>
          </a:xfrm>
          <a:prstGeom prst="cloudCallout">
            <a:avLst>
              <a:gd name="adj1" fmla="val -75591"/>
              <a:gd name="adj2" fmla="val 3247"/>
            </a:avLst>
          </a:prstGeom>
          <a:solidFill>
            <a:srgbClr val="DDDDDD"/>
          </a:solidFill>
          <a:ln w="2857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700" b="1" i="0" u="none" strike="noStrike" cap="none" normalizeH="0" baseline="0" dirty="0" smtClean="0">
                <a:ln>
                  <a:noFill/>
                </a:ln>
                <a:solidFill>
                  <a:srgbClr val="C00000"/>
                </a:solidFill>
                <a:effectLst/>
                <a:latin typeface="Calibri" panose="020F0502020204030204" pitchFamily="34" charset="0"/>
                <a:ea typeface="黑体" pitchFamily="2" charset="-122"/>
              </a:rPr>
              <a:t>Uncertainty</a:t>
            </a:r>
            <a:endParaRPr kumimoji="0" lang="zh-CN" altLang="en-US" sz="2700" b="1" i="0" u="none" strike="noStrike" cap="none" normalizeH="0" baseline="0" dirty="0" smtClean="0">
              <a:ln>
                <a:noFill/>
              </a:ln>
              <a:solidFill>
                <a:srgbClr val="C00000"/>
              </a:solidFill>
              <a:effectLst/>
              <a:latin typeface="Calibri" panose="020F0502020204030204" pitchFamily="34" charset="0"/>
              <a:ea typeface="黑体" pitchFamily="2" charset="-122"/>
            </a:endParaRPr>
          </a:p>
        </p:txBody>
      </p:sp>
      <p:sp>
        <p:nvSpPr>
          <p:cNvPr id="2" name="Rectangle 1"/>
          <p:cNvSpPr/>
          <p:nvPr/>
        </p:nvSpPr>
        <p:spPr>
          <a:xfrm>
            <a:off x="4386004" y="5943600"/>
            <a:ext cx="397866" cy="400110"/>
          </a:xfrm>
          <a:prstGeom prst="rect">
            <a:avLst/>
          </a:prstGeom>
        </p:spPr>
        <p:txBody>
          <a:bodyPr wrap="none">
            <a:spAutoFit/>
          </a:bodyPr>
          <a:lstStyle/>
          <a:p>
            <a:r>
              <a:rPr lang="en-US" altLang="zh-CN" sz="2000" i="1" dirty="0" smtClean="0">
                <a:latin typeface="Times New Roman" pitchFamily="18" charset="0"/>
                <a:cs typeface="Times New Roman" pitchFamily="18" charset="0"/>
              </a:rPr>
              <a:t>p</a:t>
            </a:r>
            <a:r>
              <a:rPr lang="en-US" altLang="zh-CN" sz="2000" baseline="-25000" dirty="0" smtClean="0">
                <a:latin typeface="Times New Roman" pitchFamily="18" charset="0"/>
                <a:cs typeface="Times New Roman" pitchFamily="18" charset="0"/>
              </a:rPr>
              <a:t>0</a:t>
            </a:r>
            <a:endParaRPr lang="en-US" sz="2000" i="1" dirty="0">
              <a:latin typeface="Times New Roman" pitchFamily="18" charset="0"/>
              <a:cs typeface="Times New Roman" pitchFamily="18" charset="0"/>
            </a:endParaRPr>
          </a:p>
        </p:txBody>
      </p:sp>
    </p:spTree>
    <p:custDataLst>
      <p:tags r:id="rId2"/>
    </p:custDataLst>
    <p:extLst>
      <p:ext uri="{BB962C8B-B14F-4D97-AF65-F5344CB8AC3E}">
        <p14:creationId xmlns:p14="http://schemas.microsoft.com/office/powerpoint/2010/main" val="3145204596"/>
      </p:ext>
    </p:extLst>
  </p:cSld>
  <p:clrMapOvr>
    <a:masterClrMapping/>
  </p:clrMapOvr>
  <mc:AlternateContent xmlns:mc="http://schemas.openxmlformats.org/markup-compatibility/2006">
    <mc:Choice xmlns:p14="http://schemas.microsoft.com/office/powerpoint/2010/main" Requires="p14">
      <p:transition spd="slow" p14:dur="2000" advTm="121584"/>
    </mc:Choice>
    <mc:Fallback>
      <p:transition spd="slow" advTm="1215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10" grpId="0"/>
      <p:bldP spid="12" grpId="0"/>
      <p:bldP spid="13" grpId="0"/>
      <p:bldP spid="14" grpId="0" animBg="1"/>
      <p:bldP spid="15" grpId="0" animBg="1"/>
      <p:bldP spid="16" grpId="0" animBg="1"/>
      <p:bldP spid="17" grpId="0" animBg="1"/>
      <p:bldP spid="18" grpId="0" animBg="1"/>
      <p:bldP spid="19" grpId="0" animBg="1"/>
      <p:bldP spid="20" grpId="0" animBg="1"/>
      <p:bldP spid="21" grpId="0"/>
      <p:bldP spid="22" grpId="0" animBg="1"/>
      <p:bldP spid="23" grpId="0" animBg="1"/>
      <p:bldP spid="24" grpId="0"/>
      <p:bldP spid="25" grpId="0" animBg="1"/>
      <p:bldP spid="26" grpId="0" animBg="1"/>
      <p:bldP spid="49" grpId="0" animBg="1"/>
      <p:bldP spid="52" grpId="0" animBg="1"/>
      <p:bldP spid="53" grpId="0" animBg="1"/>
      <p:bldP spid="54" grpId="0" animBg="1"/>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Numerical Example</a:t>
            </a:r>
            <a:r>
              <a:rPr lang="en-US" altLang="zh-CN" dirty="0" smtClean="0"/>
              <a:t>*: A-SQP-RO</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60</a:t>
            </a:fld>
            <a:endParaRPr lang="en-US" dirty="0"/>
          </a:p>
        </p:txBody>
      </p:sp>
      <p:sp>
        <p:nvSpPr>
          <p:cNvPr id="26" name="圆角矩形 25"/>
          <p:cNvSpPr/>
          <p:nvPr/>
        </p:nvSpPr>
        <p:spPr bwMode="auto">
          <a:xfrm>
            <a:off x="4641180" y="2244437"/>
            <a:ext cx="4170310" cy="4160688"/>
          </a:xfrm>
          <a:prstGeom prst="roundRect">
            <a:avLst>
              <a:gd name="adj" fmla="val 0"/>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p:txBody>
      </p:sp>
      <p:sp>
        <p:nvSpPr>
          <p:cNvPr id="27" name="圆角矩形 26"/>
          <p:cNvSpPr/>
          <p:nvPr/>
        </p:nvSpPr>
        <p:spPr bwMode="auto">
          <a:xfrm>
            <a:off x="97818" y="2595261"/>
            <a:ext cx="4543362" cy="3809864"/>
          </a:xfrm>
          <a:prstGeom prst="roundRect">
            <a:avLst>
              <a:gd name="adj" fmla="val 0"/>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p:txBody>
      </p:sp>
      <p:pic>
        <p:nvPicPr>
          <p:cNvPr id="28" name="Picture 2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99" y="2459987"/>
            <a:ext cx="4538301" cy="4054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54931" y="1985240"/>
            <a:ext cx="4196218" cy="4609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tLang="zh-CN"/>
          </a:p>
        </p:txBody>
      </p:sp>
      <p:sp>
        <p:nvSpPr>
          <p:cNvPr id="32" name="Rectangle 4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3" name="表格 32"/>
          <p:cNvGraphicFramePr>
            <a:graphicFrameLocks noGrp="1"/>
          </p:cNvGraphicFramePr>
          <p:nvPr>
            <p:extLst>
              <p:ext uri="{D42A27DB-BD31-4B8C-83A1-F6EECF244321}">
                <p14:modId xmlns:p14="http://schemas.microsoft.com/office/powerpoint/2010/main" val="1079885759"/>
              </p:ext>
            </p:extLst>
          </p:nvPr>
        </p:nvGraphicFramePr>
        <p:xfrm>
          <a:off x="4525508" y="918494"/>
          <a:ext cx="3847605" cy="1337819"/>
        </p:xfrm>
        <a:graphic>
          <a:graphicData uri="http://schemas.openxmlformats.org/drawingml/2006/table">
            <a:tbl>
              <a:tblPr firstRow="1" firstCol="1" bandRow="1" bandCol="1"/>
              <a:tblGrid>
                <a:gridCol w="990714"/>
                <a:gridCol w="1629848"/>
                <a:gridCol w="1227043"/>
              </a:tblGrid>
              <a:tr h="234645">
                <a:tc gridSpan="3">
                  <a:txBody>
                    <a:bodyPr/>
                    <a:lstStyle/>
                    <a:p>
                      <a:pPr algn="ctr">
                        <a:spcAft>
                          <a:spcPts val="0"/>
                        </a:spcAft>
                      </a:pPr>
                      <a:r>
                        <a:rPr lang="en-US" sz="1600" b="1" kern="0" dirty="0" smtClean="0">
                          <a:effectLst/>
                          <a:latin typeface="Times New Roman"/>
                          <a:ea typeface="宋体"/>
                          <a:cs typeface="Times New Roman"/>
                        </a:rPr>
                        <a:t>Solution</a:t>
                      </a:r>
                      <a:endParaRPr lang="zh-CN" sz="1600" b="1" kern="100" dirty="0">
                        <a:effectLst/>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r>
              <a:tr h="257901">
                <a:tc>
                  <a:txBody>
                    <a:bodyPr/>
                    <a:lstStyle/>
                    <a:p>
                      <a:pPr algn="ctr">
                        <a:spcAft>
                          <a:spcPts val="0"/>
                        </a:spcAft>
                      </a:pPr>
                      <a:r>
                        <a:rPr lang="en-US" sz="1600" b="1" i="1" kern="0" dirty="0">
                          <a:effectLst/>
                          <a:latin typeface="Times New Roman"/>
                          <a:ea typeface="宋体"/>
                          <a:cs typeface="Times New Roman"/>
                        </a:rPr>
                        <a:t>x</a:t>
                      </a:r>
                      <a:r>
                        <a:rPr lang="en-US" sz="1600" kern="0" dirty="0">
                          <a:effectLst/>
                          <a:latin typeface="Times New Roman"/>
                          <a:ea typeface="宋体"/>
                          <a:cs typeface="Times New Roman"/>
                        </a:rPr>
                        <a:t> &amp; </a:t>
                      </a:r>
                      <a:r>
                        <a:rPr lang="en-US" sz="1600" i="1" kern="0" dirty="0">
                          <a:effectLst/>
                          <a:latin typeface="Times New Roman"/>
                          <a:ea typeface="宋体"/>
                          <a:cs typeface="Times New Roman"/>
                        </a:rPr>
                        <a:t>f</a:t>
                      </a:r>
                      <a:endParaRPr lang="zh-CN" sz="1600" kern="100" dirty="0">
                        <a:effectLst/>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600" kern="0" dirty="0" smtClean="0">
                          <a:effectLst/>
                          <a:latin typeface="Times New Roman"/>
                          <a:ea typeface="宋体"/>
                          <a:cs typeface="Times New Roman"/>
                        </a:rPr>
                        <a:t>SQP-RO </a:t>
                      </a:r>
                      <a:endParaRPr lang="zh-CN" sz="1600" kern="100" dirty="0">
                        <a:effectLst/>
                        <a:latin typeface="Times New Roman"/>
                        <a:ea typeface="宋体"/>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600" kern="0" dirty="0" smtClean="0">
                          <a:effectLst/>
                          <a:latin typeface="Times New Roman"/>
                          <a:ea typeface="宋体"/>
                          <a:cs typeface="Times New Roman"/>
                        </a:rPr>
                        <a:t>A-SQP-RO</a:t>
                      </a:r>
                      <a:endParaRPr lang="zh-CN" sz="1600" kern="100" dirty="0">
                        <a:effectLst/>
                        <a:latin typeface="Times New Roman"/>
                        <a:ea typeface="宋体"/>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r>
              <a:tr h="208305">
                <a:tc>
                  <a:txBody>
                    <a:bodyPr/>
                    <a:lstStyle/>
                    <a:p>
                      <a:pPr algn="ctr">
                        <a:spcAft>
                          <a:spcPts val="0"/>
                        </a:spcAft>
                      </a:pPr>
                      <a:r>
                        <a:rPr lang="en-US" sz="1600" i="1" kern="0" dirty="0">
                          <a:effectLst/>
                          <a:latin typeface="Times New Roman"/>
                          <a:ea typeface="宋体"/>
                          <a:cs typeface="Times New Roman"/>
                        </a:rPr>
                        <a:t>x</a:t>
                      </a:r>
                      <a:r>
                        <a:rPr lang="en-US" sz="1600" kern="0" baseline="-25000" dirty="0">
                          <a:effectLst/>
                          <a:latin typeface="Times New Roman"/>
                          <a:ea typeface="宋体"/>
                          <a:cs typeface="Times New Roman"/>
                        </a:rPr>
                        <a:t>1</a:t>
                      </a:r>
                      <a:endParaRPr lang="zh-CN" sz="1600" kern="100" dirty="0">
                        <a:effectLst/>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600" kern="0" dirty="0" smtClean="0">
                          <a:effectLst/>
                          <a:latin typeface="Times New Roman"/>
                          <a:ea typeface="宋体"/>
                          <a:cs typeface="Times New Roman"/>
                        </a:rPr>
                        <a:t>-1.44</a:t>
                      </a:r>
                      <a:endParaRPr lang="zh-CN" sz="1600" kern="100" dirty="0">
                        <a:effectLst/>
                        <a:latin typeface="Times New Roman"/>
                        <a:ea typeface="宋体"/>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600" kern="0" dirty="0" smtClean="0">
                          <a:effectLst/>
                          <a:latin typeface="Times New Roman"/>
                          <a:ea typeface="宋体"/>
                          <a:cs typeface="Times New Roman"/>
                        </a:rPr>
                        <a:t>-1.37</a:t>
                      </a:r>
                      <a:endParaRPr lang="zh-CN" sz="1600" kern="100" dirty="0">
                        <a:effectLst/>
                        <a:latin typeface="Times New Roman"/>
                        <a:ea typeface="宋体"/>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77739">
                <a:tc>
                  <a:txBody>
                    <a:bodyPr/>
                    <a:lstStyle/>
                    <a:p>
                      <a:pPr algn="ctr">
                        <a:spcAft>
                          <a:spcPts val="0"/>
                        </a:spcAft>
                      </a:pPr>
                      <a:r>
                        <a:rPr lang="en-US" sz="1600" i="1" kern="0" dirty="0">
                          <a:effectLst/>
                          <a:latin typeface="Times New Roman"/>
                          <a:ea typeface="宋体"/>
                          <a:cs typeface="Times New Roman"/>
                        </a:rPr>
                        <a:t>x</a:t>
                      </a:r>
                      <a:r>
                        <a:rPr lang="en-US" sz="1600" kern="0" baseline="-25000" dirty="0">
                          <a:effectLst/>
                          <a:latin typeface="Times New Roman"/>
                          <a:ea typeface="宋体"/>
                          <a:cs typeface="Times New Roman"/>
                        </a:rPr>
                        <a:t>2</a:t>
                      </a:r>
                      <a:endParaRPr lang="zh-CN" sz="1600" kern="100" dirty="0">
                        <a:effectLst/>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600" kern="0" dirty="0" smtClean="0">
                          <a:effectLst/>
                          <a:latin typeface="Times New Roman"/>
                          <a:ea typeface="宋体"/>
                          <a:cs typeface="Times New Roman"/>
                        </a:rPr>
                        <a:t>0.34</a:t>
                      </a:r>
                      <a:endParaRPr lang="zh-CN" sz="1600" kern="100" dirty="0">
                        <a:effectLst/>
                        <a:latin typeface="Times New Roman"/>
                        <a:ea typeface="宋体"/>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600" kern="0" dirty="0" smtClean="0">
                          <a:effectLst/>
                          <a:latin typeface="Times New Roman"/>
                          <a:ea typeface="宋体"/>
                          <a:cs typeface="Times New Roman"/>
                        </a:rPr>
                        <a:t>0.35</a:t>
                      </a:r>
                      <a:endParaRPr lang="zh-CN" sz="1600" kern="100" dirty="0">
                        <a:effectLst/>
                        <a:latin typeface="Times New Roman"/>
                        <a:ea typeface="宋体"/>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14499">
                <a:tc>
                  <a:txBody>
                    <a:bodyPr/>
                    <a:lstStyle/>
                    <a:p>
                      <a:pPr algn="ctr">
                        <a:spcAft>
                          <a:spcPts val="0"/>
                        </a:spcAft>
                      </a:pPr>
                      <a:r>
                        <a:rPr lang="en-US" sz="1600" i="1" kern="0" dirty="0">
                          <a:effectLst/>
                          <a:latin typeface="Times New Roman"/>
                          <a:ea typeface="宋体"/>
                          <a:cs typeface="Times New Roman"/>
                        </a:rPr>
                        <a:t>f</a:t>
                      </a:r>
                      <a:endParaRPr lang="zh-CN" sz="1600" kern="100" dirty="0">
                        <a:effectLst/>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600" kern="0" dirty="0" smtClean="0">
                          <a:effectLst/>
                          <a:latin typeface="Times New Roman"/>
                          <a:ea typeface="宋体"/>
                          <a:cs typeface="Times New Roman"/>
                        </a:rPr>
                        <a:t>-1.7728</a:t>
                      </a:r>
                      <a:endParaRPr lang="zh-CN" sz="1600" kern="100" dirty="0">
                        <a:effectLst/>
                        <a:latin typeface="Times New Roman"/>
                        <a:ea typeface="宋体"/>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600" kern="0" dirty="0" smtClean="0">
                          <a:effectLst/>
                          <a:latin typeface="Times New Roman"/>
                          <a:ea typeface="宋体"/>
                          <a:cs typeface="Times New Roman"/>
                        </a:rPr>
                        <a:t>-1.7287</a:t>
                      </a:r>
                      <a:endParaRPr lang="zh-CN" sz="1600" kern="100" dirty="0">
                        <a:effectLst/>
                        <a:latin typeface="Times New Roman"/>
                        <a:ea typeface="宋体"/>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4" name="矩形 7"/>
          <p:cNvSpPr>
            <a:spLocks noChangeArrowheads="1"/>
          </p:cNvSpPr>
          <p:nvPr/>
        </p:nvSpPr>
        <p:spPr bwMode="auto">
          <a:xfrm>
            <a:off x="1880654" y="4952989"/>
            <a:ext cx="1320409" cy="923330"/>
          </a:xfrm>
          <a:prstGeom prst="rect">
            <a:avLst/>
          </a:prstGeom>
          <a:noFill/>
          <a:ln w="9525">
            <a:noFill/>
            <a:miter lim="800000"/>
            <a:headEnd/>
            <a:tailEnd/>
          </a:ln>
        </p:spPr>
        <p:txBody>
          <a:bodyPr wrap="square">
            <a:spAutoFit/>
          </a:bodyPr>
          <a:lstStyle/>
          <a:p>
            <a:r>
              <a:rPr lang="en-US" altLang="zh-CN" dirty="0">
                <a:solidFill>
                  <a:srgbClr val="133984"/>
                </a:solidFill>
                <a:latin typeface="+mn-lt"/>
                <a:ea typeface="+mn-ea"/>
                <a:cs typeface="Arial" pitchFamily="34" charset="0"/>
              </a:rPr>
              <a:t>Iteration1: constraint contours</a:t>
            </a:r>
            <a:endParaRPr lang="zh-CN" altLang="en-US" dirty="0">
              <a:solidFill>
                <a:srgbClr val="133984"/>
              </a:solidFill>
              <a:latin typeface="+mn-lt"/>
              <a:ea typeface="+mn-ea"/>
              <a:cs typeface="Arial" pitchFamily="34" charset="0"/>
            </a:endParaRPr>
          </a:p>
        </p:txBody>
      </p:sp>
      <p:sp>
        <p:nvSpPr>
          <p:cNvPr id="35" name="矩形 18"/>
          <p:cNvSpPr>
            <a:spLocks noChangeArrowheads="1"/>
          </p:cNvSpPr>
          <p:nvPr/>
        </p:nvSpPr>
        <p:spPr bwMode="auto">
          <a:xfrm>
            <a:off x="3803661" y="4270621"/>
            <a:ext cx="1675039" cy="1477328"/>
          </a:xfrm>
          <a:prstGeom prst="rect">
            <a:avLst/>
          </a:prstGeom>
          <a:noFill/>
          <a:ln w="9525">
            <a:noFill/>
            <a:miter lim="800000"/>
            <a:headEnd/>
            <a:tailEnd/>
          </a:ln>
        </p:spPr>
        <p:txBody>
          <a:bodyPr wrap="square">
            <a:spAutoFit/>
          </a:bodyPr>
          <a:lstStyle/>
          <a:p>
            <a:r>
              <a:rPr lang="en-US" altLang="zh-CN" dirty="0">
                <a:solidFill>
                  <a:srgbClr val="133984"/>
                </a:solidFill>
                <a:latin typeface="+mn-lt"/>
                <a:ea typeface="+mn-ea"/>
                <a:cs typeface="Arial" pitchFamily="34" charset="0"/>
              </a:rPr>
              <a:t>Final solution: both feasibility robust and performance robust</a:t>
            </a:r>
            <a:endParaRPr lang="zh-CN" altLang="en-US" dirty="0">
              <a:solidFill>
                <a:srgbClr val="133984"/>
              </a:solidFill>
              <a:latin typeface="+mn-lt"/>
              <a:ea typeface="+mn-ea"/>
              <a:cs typeface="Arial" pitchFamily="34" charset="0"/>
            </a:endParaRPr>
          </a:p>
        </p:txBody>
      </p:sp>
      <p:sp>
        <p:nvSpPr>
          <p:cNvPr id="36" name="TextBox 19"/>
          <p:cNvSpPr txBox="1">
            <a:spLocks noChangeArrowheads="1"/>
          </p:cNvSpPr>
          <p:nvPr/>
        </p:nvSpPr>
        <p:spPr bwMode="auto">
          <a:xfrm>
            <a:off x="179387" y="6405125"/>
            <a:ext cx="8632103" cy="461665"/>
          </a:xfrm>
          <a:prstGeom prst="rect">
            <a:avLst/>
          </a:prstGeom>
          <a:noFill/>
          <a:ln w="9525">
            <a:noFill/>
            <a:miter lim="800000"/>
            <a:headEnd/>
            <a:tailEnd/>
          </a:ln>
        </p:spPr>
        <p:txBody>
          <a:bodyPr wrap="square">
            <a:spAutoFit/>
          </a:bodyPr>
          <a:lstStyle/>
          <a:p>
            <a:pPr algn="just"/>
            <a:r>
              <a:rPr lang="en-US" altLang="zh-CN" sz="1200" dirty="0"/>
              <a:t>*</a:t>
            </a:r>
            <a:r>
              <a:rPr lang="en-US" altLang="zh-CN" sz="1200" dirty="0" err="1"/>
              <a:t>Siddiqui</a:t>
            </a:r>
            <a:r>
              <a:rPr lang="en-US" altLang="zh-CN" sz="1200" dirty="0"/>
              <a:t>, S., </a:t>
            </a:r>
            <a:r>
              <a:rPr lang="en-US" altLang="zh-CN" sz="1200" dirty="0" err="1"/>
              <a:t>Azarm</a:t>
            </a:r>
            <a:r>
              <a:rPr lang="en-US" altLang="zh-CN" sz="1200" dirty="0"/>
              <a:t>, S., and Gabriel, S., 2011, “A Modified Benders Decomposition Method for Efficient Robust Optimization under Interval Uncertainty,” Structural and Multidisciplinary Optimization, 44(2), pp. 259-275.</a:t>
            </a:r>
          </a:p>
        </p:txBody>
      </p:sp>
      <p:sp>
        <p:nvSpPr>
          <p:cNvPr id="37" name="Rectangle 1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 name="Object 2"/>
          <p:cNvGraphicFramePr>
            <a:graphicFrameLocks noChangeAspect="1"/>
          </p:cNvGraphicFramePr>
          <p:nvPr>
            <p:extLst>
              <p:ext uri="{D42A27DB-BD31-4B8C-83A1-F6EECF244321}">
                <p14:modId xmlns:p14="http://schemas.microsoft.com/office/powerpoint/2010/main" val="858483259"/>
              </p:ext>
            </p:extLst>
          </p:nvPr>
        </p:nvGraphicFramePr>
        <p:xfrm>
          <a:off x="179388" y="892939"/>
          <a:ext cx="4023581" cy="1707758"/>
        </p:xfrm>
        <a:graphic>
          <a:graphicData uri="http://schemas.openxmlformats.org/presentationml/2006/ole">
            <mc:AlternateContent xmlns:mc="http://schemas.openxmlformats.org/markup-compatibility/2006">
              <mc:Choice xmlns:v="urn:schemas-microsoft-com:vml" Requires="v">
                <p:oleObj spid="_x0000_s24937" name="公式" r:id="rId5" imgW="3009900" imgH="1282700" progId="Equation.3">
                  <p:embed/>
                </p:oleObj>
              </mc:Choice>
              <mc:Fallback>
                <p:oleObj name="公式" r:id="rId5" imgW="3009900" imgH="1282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892939"/>
                        <a:ext cx="4023581" cy="1707758"/>
                      </a:xfrm>
                      <a:prstGeom prst="rect">
                        <a:avLst/>
                      </a:prstGeom>
                      <a:noFill/>
                    </p:spPr>
                  </p:pic>
                </p:oleObj>
              </mc:Fallback>
            </mc:AlternateContent>
          </a:graphicData>
        </a:graphic>
      </p:graphicFrame>
      <p:sp>
        <p:nvSpPr>
          <p:cNvPr id="39" name="矩形 66"/>
          <p:cNvSpPr>
            <a:spLocks noChangeAspect="1"/>
          </p:cNvSpPr>
          <p:nvPr/>
        </p:nvSpPr>
        <p:spPr bwMode="auto">
          <a:xfrm rot="5400000">
            <a:off x="1642906" y="3961927"/>
            <a:ext cx="293907" cy="55289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0" name="矩形 66"/>
          <p:cNvSpPr>
            <a:spLocks noChangeAspect="1"/>
          </p:cNvSpPr>
          <p:nvPr/>
        </p:nvSpPr>
        <p:spPr bwMode="auto">
          <a:xfrm rot="5400000">
            <a:off x="1333331" y="3032060"/>
            <a:ext cx="276448" cy="55289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1" name="矩形 66"/>
          <p:cNvSpPr>
            <a:spLocks noChangeAspect="1"/>
          </p:cNvSpPr>
          <p:nvPr/>
        </p:nvSpPr>
        <p:spPr bwMode="auto">
          <a:xfrm rot="5400000">
            <a:off x="6652862" y="3778999"/>
            <a:ext cx="299148" cy="31308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2" name="矩形 66"/>
          <p:cNvSpPr>
            <a:spLocks noChangeAspect="1"/>
          </p:cNvSpPr>
          <p:nvPr/>
        </p:nvSpPr>
        <p:spPr bwMode="auto">
          <a:xfrm rot="5400000">
            <a:off x="6821281" y="4181280"/>
            <a:ext cx="299148" cy="31308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3" name="矩形 66"/>
          <p:cNvSpPr>
            <a:spLocks noChangeAspect="1"/>
          </p:cNvSpPr>
          <p:nvPr/>
        </p:nvSpPr>
        <p:spPr bwMode="auto">
          <a:xfrm rot="5400000">
            <a:off x="6043996" y="4272468"/>
            <a:ext cx="278164" cy="55545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4" name="矩形 66"/>
          <p:cNvSpPr>
            <a:spLocks noChangeAspect="1"/>
          </p:cNvSpPr>
          <p:nvPr/>
        </p:nvSpPr>
        <p:spPr bwMode="auto">
          <a:xfrm rot="5400000">
            <a:off x="5886416" y="5517903"/>
            <a:ext cx="303215" cy="6075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5" name="圆角矩形 24"/>
          <p:cNvSpPr>
            <a:spLocks noChangeArrowheads="1"/>
          </p:cNvSpPr>
          <p:nvPr/>
        </p:nvSpPr>
        <p:spPr bwMode="auto">
          <a:xfrm>
            <a:off x="4513879" y="885095"/>
            <a:ext cx="3893851" cy="1359342"/>
          </a:xfrm>
          <a:prstGeom prst="roundRect">
            <a:avLst>
              <a:gd name="adj" fmla="val 0"/>
            </a:avLst>
          </a:prstGeom>
          <a:noFill/>
          <a:ln w="47625" cmpd="dbl" algn="ctr">
            <a:solidFill>
              <a:schemeClr val="tx1"/>
            </a:solidFill>
            <a:round/>
            <a:headEnd/>
            <a:tailEnd/>
          </a:ln>
        </p:spPr>
        <p:txBody>
          <a:bodyPr wrap="square" anchor="ctr">
            <a:spAutoFit/>
          </a:bodyPr>
          <a:lstStyle/>
          <a:p>
            <a:endParaRPr lang="en-US" altLang="zh-CN" dirty="0">
              <a:ea typeface="黑体" pitchFamily="2" charset="-122"/>
            </a:endParaRPr>
          </a:p>
        </p:txBody>
      </p:sp>
      <p:cxnSp>
        <p:nvCxnSpPr>
          <p:cNvPr id="46" name="Straight Connector 45"/>
          <p:cNvCxnSpPr>
            <a:cxnSpLocks noChangeShapeType="1"/>
          </p:cNvCxnSpPr>
          <p:nvPr/>
        </p:nvCxnSpPr>
        <p:spPr bwMode="auto">
          <a:xfrm>
            <a:off x="4546180" y="1985240"/>
            <a:ext cx="3861550" cy="0"/>
          </a:xfrm>
          <a:prstGeom prst="line">
            <a:avLst/>
          </a:prstGeom>
          <a:noFill/>
          <a:ln w="28575" algn="ctr">
            <a:solidFill>
              <a:srgbClr val="00B050"/>
            </a:solidFill>
            <a:prstDash val="dash"/>
            <a:round/>
            <a:headEnd/>
            <a:tailEnd/>
          </a:ln>
        </p:spPr>
      </p:cxnSp>
    </p:spTree>
    <p:extLst>
      <p:ext uri="{BB962C8B-B14F-4D97-AF65-F5344CB8AC3E}">
        <p14:creationId xmlns:p14="http://schemas.microsoft.com/office/powerpoint/2010/main" val="133281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0"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fade">
                                      <p:cBhvr>
                                        <p:cTn id="51" dur="500"/>
                                        <p:tgtEl>
                                          <p:spTgt spid="4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fade">
                                      <p:cBhvr>
                                        <p:cTn id="5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4" grpId="0"/>
      <p:bldP spid="35" grpId="0"/>
      <p:bldP spid="39" grpId="0" animBg="1"/>
      <p:bldP spid="40" grpId="0" animBg="1"/>
      <p:bldP spid="41" grpId="0" animBg="1"/>
      <p:bldP spid="42" grpId="0" animBg="1"/>
      <p:bldP spid="43" grpId="0" animBg="1"/>
      <p:bldP spid="44" grpId="0" animBg="1"/>
      <p:bldP spid="4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Numerical Example: S-MOO </a:t>
            </a:r>
            <a:r>
              <a:rPr lang="en-US" altLang="zh-CN" dirty="0" smtClean="0"/>
              <a:t>1</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61</a:t>
            </a:fld>
            <a:endParaRPr lang="en-US" dirty="0"/>
          </a:p>
        </p:txBody>
      </p:sp>
      <p:sp>
        <p:nvSpPr>
          <p:cNvPr id="5" name="圆角矩形 4"/>
          <p:cNvSpPr/>
          <p:nvPr/>
        </p:nvSpPr>
        <p:spPr bwMode="auto">
          <a:xfrm>
            <a:off x="4490118" y="3682646"/>
            <a:ext cx="4653882" cy="3195800"/>
          </a:xfrm>
          <a:prstGeom prst="roundRect">
            <a:avLst>
              <a:gd name="adj" fmla="val 0"/>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p:txBody>
      </p:sp>
      <p:sp>
        <p:nvSpPr>
          <p:cNvPr id="6" name="圆角矩形 5"/>
          <p:cNvSpPr/>
          <p:nvPr/>
        </p:nvSpPr>
        <p:spPr bwMode="auto">
          <a:xfrm>
            <a:off x="0" y="3682646"/>
            <a:ext cx="4504708" cy="3201686"/>
          </a:xfrm>
          <a:prstGeom prst="roundRect">
            <a:avLst>
              <a:gd name="adj" fmla="val 0"/>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4076177082"/>
              </p:ext>
            </p:extLst>
          </p:nvPr>
        </p:nvGraphicFramePr>
        <p:xfrm>
          <a:off x="641268" y="869301"/>
          <a:ext cx="2042556" cy="1014035"/>
        </p:xfrm>
        <a:graphic>
          <a:graphicData uri="http://schemas.openxmlformats.org/presentationml/2006/ole">
            <mc:AlternateContent xmlns:mc="http://schemas.openxmlformats.org/markup-compatibility/2006">
              <mc:Choice xmlns:v="urn:schemas-microsoft-com:vml" Requires="v">
                <p:oleObj spid="_x0000_s25957" name="公式" r:id="rId3" imgW="1447172" imgH="723586" progId="Equation.3">
                  <p:embed/>
                </p:oleObj>
              </mc:Choice>
              <mc:Fallback>
                <p:oleObj name="公式" r:id="rId3" imgW="1447172" imgH="72358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268" y="869301"/>
                        <a:ext cx="2042556" cy="1014035"/>
                      </a:xfrm>
                      <a:prstGeom prst="rect">
                        <a:avLst/>
                      </a:prstGeom>
                      <a:noFill/>
                    </p:spPr>
                  </p:pic>
                </p:oleObj>
              </mc:Fallback>
            </mc:AlternateContent>
          </a:graphicData>
        </a:graphic>
      </p:graphicFrame>
      <p:pic>
        <p:nvPicPr>
          <p:cNvPr id="11" name="图片 10"/>
          <p:cNvPicPr/>
          <p:nvPr/>
        </p:nvPicPr>
        <p:blipFill rotWithShape="1">
          <a:blip r:embed="rId5" cstate="print">
            <a:extLst>
              <a:ext uri="{28A0092B-C50C-407E-A947-70E740481C1C}">
                <a14:useLocalDpi xmlns:a14="http://schemas.microsoft.com/office/drawing/2010/main" val="0"/>
              </a:ext>
            </a:extLst>
          </a:blip>
          <a:srcRect t="3504" r="5578" b="2867"/>
          <a:stretch/>
        </p:blipFill>
        <p:spPr bwMode="auto">
          <a:xfrm>
            <a:off x="-51582" y="3666650"/>
            <a:ext cx="4572000" cy="3230090"/>
          </a:xfrm>
          <a:prstGeom prst="rect">
            <a:avLst/>
          </a:prstGeom>
          <a:noFill/>
          <a:ln>
            <a:noFill/>
          </a:ln>
          <a:extLst>
            <a:ext uri="{53640926-AAD7-44D8-BBD7-CCE9431645EC}">
              <a14:shadowObscured xmlns:a14="http://schemas.microsoft.com/office/drawing/2010/main"/>
            </a:ext>
          </a:extLst>
        </p:spPr>
      </p:pic>
      <p:pic>
        <p:nvPicPr>
          <p:cNvPr id="1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9299" y="1856096"/>
            <a:ext cx="3162273" cy="1479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圆角矩形 34"/>
          <p:cNvSpPr/>
          <p:nvPr/>
        </p:nvSpPr>
        <p:spPr bwMode="auto">
          <a:xfrm>
            <a:off x="4504708" y="791026"/>
            <a:ext cx="4644582" cy="2891620"/>
          </a:xfrm>
          <a:prstGeom prst="roundRect">
            <a:avLst>
              <a:gd name="adj" fmla="val 0"/>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p:txBody>
      </p:sp>
      <p:pic>
        <p:nvPicPr>
          <p:cNvPr id="14" name="图片 39"/>
          <p:cNvPicPr/>
          <p:nvPr/>
        </p:nvPicPr>
        <p:blipFill rotWithShape="1">
          <a:blip r:embed="rId7" cstate="print">
            <a:extLst>
              <a:ext uri="{28A0092B-C50C-407E-A947-70E740481C1C}">
                <a14:useLocalDpi xmlns:a14="http://schemas.microsoft.com/office/drawing/2010/main" val="0"/>
              </a:ext>
            </a:extLst>
          </a:blip>
          <a:srcRect t="3623" b="4178"/>
          <a:stretch/>
        </p:blipFill>
        <p:spPr bwMode="auto">
          <a:xfrm>
            <a:off x="4490117" y="951397"/>
            <a:ext cx="4659173" cy="2619718"/>
          </a:xfrm>
          <a:prstGeom prst="rect">
            <a:avLst/>
          </a:prstGeom>
          <a:noFill/>
          <a:ln>
            <a:noFill/>
          </a:ln>
          <a:extLst>
            <a:ext uri="{53640926-AAD7-44D8-BBD7-CCE9431645EC}">
              <a14:shadowObscured xmlns:a14="http://schemas.microsoft.com/office/drawing/2010/main"/>
            </a:ext>
          </a:extLst>
        </p:spPr>
      </p:pic>
      <p:pic>
        <p:nvPicPr>
          <p:cNvPr id="15" name="图片 13"/>
          <p:cNvPicPr/>
          <p:nvPr/>
        </p:nvPicPr>
        <p:blipFill rotWithShape="1">
          <a:blip r:embed="rId8" cstate="print">
            <a:extLst>
              <a:ext uri="{28A0092B-C50C-407E-A947-70E740481C1C}">
                <a14:useLocalDpi xmlns:a14="http://schemas.microsoft.com/office/drawing/2010/main" val="0"/>
              </a:ext>
            </a:extLst>
          </a:blip>
          <a:srcRect t="3010" r="4825" b="-1"/>
          <a:stretch/>
        </p:blipFill>
        <p:spPr bwMode="auto">
          <a:xfrm>
            <a:off x="4666084" y="3682646"/>
            <a:ext cx="4355086" cy="321409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4544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Three-Objective S-MOO </a:t>
            </a:r>
            <a:r>
              <a:rPr lang="en-US" altLang="zh-CN" dirty="0" smtClean="0"/>
              <a:t>3</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62</a:t>
            </a:fld>
            <a:endParaRPr lang="en-US" dirty="0"/>
          </a:p>
        </p:txBody>
      </p:sp>
      <p:sp>
        <p:nvSpPr>
          <p:cNvPr id="5" name="圆角矩形 4"/>
          <p:cNvSpPr/>
          <p:nvPr/>
        </p:nvSpPr>
        <p:spPr bwMode="auto">
          <a:xfrm>
            <a:off x="4643250" y="3179887"/>
            <a:ext cx="4500749" cy="3698416"/>
          </a:xfrm>
          <a:prstGeom prst="roundRect">
            <a:avLst>
              <a:gd name="adj" fmla="val 0"/>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p:txBody>
      </p:sp>
      <p:sp>
        <p:nvSpPr>
          <p:cNvPr id="6" name="圆角矩形 5"/>
          <p:cNvSpPr/>
          <p:nvPr/>
        </p:nvSpPr>
        <p:spPr bwMode="auto">
          <a:xfrm>
            <a:off x="-3010" y="2731858"/>
            <a:ext cx="4643250" cy="4151761"/>
          </a:xfrm>
          <a:prstGeom prst="roundRect">
            <a:avLst>
              <a:gd name="adj" fmla="val 0"/>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369476463"/>
              </p:ext>
            </p:extLst>
          </p:nvPr>
        </p:nvGraphicFramePr>
        <p:xfrm>
          <a:off x="4962158" y="754451"/>
          <a:ext cx="3791683" cy="2443530"/>
        </p:xfrm>
        <a:graphic>
          <a:graphicData uri="http://schemas.openxmlformats.org/presentationml/2006/ole">
            <mc:AlternateContent xmlns:mc="http://schemas.openxmlformats.org/markup-compatibility/2006">
              <mc:Choice xmlns:v="urn:schemas-microsoft-com:vml" Requires="v">
                <p:oleObj spid="_x0000_s26981" name="公式" r:id="rId3" imgW="2781300" imgH="1790700" progId="Equation.3">
                  <p:embed/>
                </p:oleObj>
              </mc:Choice>
              <mc:Fallback>
                <p:oleObj name="公式" r:id="rId3" imgW="2781300" imgH="1790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2158" y="754451"/>
                        <a:ext cx="3791683" cy="2443530"/>
                      </a:xfrm>
                      <a:prstGeom prst="rect">
                        <a:avLst/>
                      </a:prstGeom>
                      <a:noFill/>
                    </p:spPr>
                  </p:pic>
                </p:oleObj>
              </mc:Fallback>
            </mc:AlternateContent>
          </a:graphicData>
        </a:graphic>
      </p:graphicFrame>
      <p:pic>
        <p:nvPicPr>
          <p:cNvPr id="10" name="图片 9"/>
          <p:cNvPicPr/>
          <p:nvPr/>
        </p:nvPicPr>
        <p:blipFill rotWithShape="1">
          <a:blip r:embed="rId5" cstate="print">
            <a:extLst>
              <a:ext uri="{28A0092B-C50C-407E-A947-70E740481C1C}">
                <a14:useLocalDpi xmlns:a14="http://schemas.microsoft.com/office/drawing/2010/main" val="0"/>
              </a:ext>
            </a:extLst>
          </a:blip>
          <a:srcRect l="3720" r="5330" b="1710"/>
          <a:stretch/>
        </p:blipFill>
        <p:spPr bwMode="auto">
          <a:xfrm>
            <a:off x="-3010" y="2817079"/>
            <a:ext cx="4572000" cy="4066540"/>
          </a:xfrm>
          <a:prstGeom prst="rect">
            <a:avLst/>
          </a:prstGeom>
          <a:noFill/>
          <a:ln>
            <a:noFill/>
          </a:ln>
          <a:extLst>
            <a:ext uri="{53640926-AAD7-44D8-BBD7-CCE9431645EC}">
              <a14:shadowObscured xmlns:a14="http://schemas.microsoft.com/office/drawing/2010/main"/>
            </a:ext>
          </a:extLst>
        </p:spPr>
      </p:pic>
      <p:pic>
        <p:nvPicPr>
          <p:cNvPr id="11" name="图片 10"/>
          <p:cNvPicPr/>
          <p:nvPr/>
        </p:nvPicPr>
        <p:blipFill rotWithShape="1">
          <a:blip r:embed="rId6" cstate="print">
            <a:extLst>
              <a:ext uri="{28A0092B-C50C-407E-A947-70E740481C1C}">
                <a14:useLocalDpi xmlns:a14="http://schemas.microsoft.com/office/drawing/2010/main" val="0"/>
              </a:ext>
            </a:extLst>
          </a:blip>
          <a:srcRect t="8490" b="2473"/>
          <a:stretch/>
        </p:blipFill>
        <p:spPr bwMode="auto">
          <a:xfrm>
            <a:off x="4572000" y="3425551"/>
            <a:ext cx="4572000" cy="3311121"/>
          </a:xfrm>
          <a:prstGeom prst="rect">
            <a:avLst/>
          </a:prstGeom>
          <a:noFill/>
          <a:ln>
            <a:noFill/>
          </a:ln>
          <a:extLst>
            <a:ext uri="{53640926-AAD7-44D8-BBD7-CCE9431645EC}">
              <a14:shadowObscured xmlns:a14="http://schemas.microsoft.com/office/drawing/2010/main"/>
            </a:ext>
          </a:extLst>
        </p:spPr>
      </p:pic>
      <p:pic>
        <p:nvPicPr>
          <p:cNvPr id="12" name="Picture 8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5182" y="754451"/>
            <a:ext cx="3523090" cy="1922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205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Numerical Example: S-MDO </a:t>
            </a:r>
            <a:r>
              <a:rPr lang="en-US" altLang="zh-CN" dirty="0" smtClean="0"/>
              <a:t>2</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63</a:t>
            </a:fld>
            <a:endParaRPr lang="en-US" dirty="0"/>
          </a:p>
        </p:txBody>
      </p:sp>
      <p:sp>
        <p:nvSpPr>
          <p:cNvPr id="5" name="圆角矩形 4"/>
          <p:cNvSpPr/>
          <p:nvPr/>
        </p:nvSpPr>
        <p:spPr bwMode="auto">
          <a:xfrm>
            <a:off x="4572000" y="3850846"/>
            <a:ext cx="4572000" cy="3030301"/>
          </a:xfrm>
          <a:prstGeom prst="roundRect">
            <a:avLst>
              <a:gd name="adj" fmla="val 0"/>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p:txBody>
      </p:sp>
      <p:sp>
        <p:nvSpPr>
          <p:cNvPr id="6" name="圆角矩形 5"/>
          <p:cNvSpPr/>
          <p:nvPr/>
        </p:nvSpPr>
        <p:spPr bwMode="auto">
          <a:xfrm>
            <a:off x="4572000" y="821746"/>
            <a:ext cx="4602818" cy="3029100"/>
          </a:xfrm>
          <a:prstGeom prst="roundRect">
            <a:avLst>
              <a:gd name="adj" fmla="val 0"/>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793195666"/>
              </p:ext>
            </p:extLst>
          </p:nvPr>
        </p:nvGraphicFramePr>
        <p:xfrm>
          <a:off x="143466" y="821731"/>
          <a:ext cx="3643383" cy="3950228"/>
        </p:xfrm>
        <a:graphic>
          <a:graphicData uri="http://schemas.openxmlformats.org/presentationml/2006/ole">
            <mc:AlternateContent xmlns:mc="http://schemas.openxmlformats.org/markup-compatibility/2006">
              <mc:Choice xmlns:v="urn:schemas-microsoft-com:vml" Requires="v">
                <p:oleObj spid="_x0000_s28005" name="公式" r:id="rId3" imgW="2501640" imgH="2768400" progId="Equation.3">
                  <p:embed/>
                </p:oleObj>
              </mc:Choice>
              <mc:Fallback>
                <p:oleObj name="公式" r:id="rId3" imgW="2501640" imgH="2768400" progId="Equation.3">
                  <p:embed/>
                  <p:pic>
                    <p:nvPicPr>
                      <p:cNvPr id="0" name=""/>
                      <p:cNvPicPr>
                        <a:picLocks noChangeAspect="1" noChangeArrowheads="1"/>
                      </p:cNvPicPr>
                      <p:nvPr/>
                    </p:nvPicPr>
                    <p:blipFill>
                      <a:blip r:embed="rId4"/>
                      <a:srcRect/>
                      <a:stretch>
                        <a:fillRect/>
                      </a:stretch>
                    </p:blipFill>
                    <p:spPr bwMode="auto">
                      <a:xfrm>
                        <a:off x="143466" y="821731"/>
                        <a:ext cx="3643383" cy="3950228"/>
                      </a:xfrm>
                      <a:prstGeom prst="rect">
                        <a:avLst/>
                      </a:prstGeom>
                      <a:noFill/>
                    </p:spPr>
                  </p:pic>
                </p:oleObj>
              </mc:Fallback>
            </mc:AlternateContent>
          </a:graphicData>
        </a:graphic>
      </p:graphicFrame>
      <p:pic>
        <p:nvPicPr>
          <p:cNvPr id="10" name="图片 9"/>
          <p:cNvPicPr/>
          <p:nvPr/>
        </p:nvPicPr>
        <p:blipFill rotWithShape="1">
          <a:blip r:embed="rId5" cstate="print">
            <a:extLst>
              <a:ext uri="{28A0092B-C50C-407E-A947-70E740481C1C}">
                <a14:useLocalDpi xmlns:a14="http://schemas.microsoft.com/office/drawing/2010/main" val="0"/>
              </a:ext>
            </a:extLst>
          </a:blip>
          <a:srcRect l="2981" t="3270" r="5505" b="1906"/>
          <a:stretch/>
        </p:blipFill>
        <p:spPr bwMode="auto">
          <a:xfrm>
            <a:off x="4726378" y="3850846"/>
            <a:ext cx="4199257" cy="3007153"/>
          </a:xfrm>
          <a:prstGeom prst="rect">
            <a:avLst/>
          </a:prstGeom>
          <a:noFill/>
          <a:ln>
            <a:noFill/>
          </a:ln>
          <a:extLst>
            <a:ext uri="{53640926-AAD7-44D8-BBD7-CCE9431645EC}">
              <a14:shadowObscured xmlns:a14="http://schemas.microsoft.com/office/drawing/2010/main"/>
            </a:ext>
          </a:extLst>
        </p:spPr>
      </p:pic>
      <p:pic>
        <p:nvPicPr>
          <p:cNvPr id="11" name="Picture 8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7142" y="4952352"/>
            <a:ext cx="3513830" cy="179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图片 288"/>
          <p:cNvPicPr/>
          <p:nvPr/>
        </p:nvPicPr>
        <p:blipFill rotWithShape="1">
          <a:blip r:embed="rId7" cstate="print">
            <a:extLst>
              <a:ext uri="{28A0092B-C50C-407E-A947-70E740481C1C}">
                <a14:useLocalDpi xmlns:a14="http://schemas.microsoft.com/office/drawing/2010/main" val="0"/>
              </a:ext>
            </a:extLst>
          </a:blip>
          <a:srcRect t="3759" b="2632"/>
          <a:stretch/>
        </p:blipFill>
        <p:spPr bwMode="auto">
          <a:xfrm>
            <a:off x="4571999" y="943638"/>
            <a:ext cx="4572001" cy="290720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50483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07504" y="152400"/>
            <a:ext cx="7200800" cy="638944"/>
          </a:xfrm>
        </p:spPr>
        <p:txBody>
          <a:bodyPr>
            <a:noAutofit/>
          </a:bodyPr>
          <a:lstStyle/>
          <a:p>
            <a:r>
              <a:rPr lang="en-US" altLang="zh-CN" dirty="0"/>
              <a:t>GP Modeling of </a:t>
            </a:r>
            <a:r>
              <a:rPr lang="en-US" altLang="zh-CN" dirty="0" smtClean="0"/>
              <a:t/>
            </a:r>
            <a:br>
              <a:rPr lang="en-US" altLang="zh-CN" dirty="0" smtClean="0"/>
            </a:br>
            <a:r>
              <a:rPr lang="en-US" altLang="zh-CN" dirty="0" smtClean="0"/>
              <a:t>Performances </a:t>
            </a:r>
            <a:r>
              <a:rPr lang="en-US" altLang="zh-CN" dirty="0"/>
              <a:t>vs. Compression </a:t>
            </a:r>
            <a:r>
              <a:rPr lang="en-US" altLang="zh-CN" dirty="0" smtClean="0"/>
              <a:t>Ratio</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64</a:t>
            </a:fld>
            <a:endParaRPr lang="en-US" dirty="0"/>
          </a:p>
        </p:txBody>
      </p:sp>
      <p:sp>
        <p:nvSpPr>
          <p:cNvPr id="5" name="圆角矩形 38"/>
          <p:cNvSpPr/>
          <p:nvPr/>
        </p:nvSpPr>
        <p:spPr bwMode="auto">
          <a:xfrm>
            <a:off x="1" y="1674945"/>
            <a:ext cx="4648199" cy="3097405"/>
          </a:xfrm>
          <a:prstGeom prst="roundRect">
            <a:avLst>
              <a:gd name="adj" fmla="val 0"/>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p:txBody>
      </p:sp>
      <p:pic>
        <p:nvPicPr>
          <p:cNvPr id="6" name="图片 60"/>
          <p:cNvPicPr/>
          <p:nvPr/>
        </p:nvPicPr>
        <p:blipFill rotWithShape="1">
          <a:blip r:embed="rId2" cstate="print">
            <a:extLst>
              <a:ext uri="{28A0092B-C50C-407E-A947-70E740481C1C}">
                <a14:useLocalDpi xmlns:a14="http://schemas.microsoft.com/office/drawing/2010/main" val="0"/>
              </a:ext>
            </a:extLst>
          </a:blip>
          <a:srcRect l="1175" t="4456" r="1645" b="1672"/>
          <a:stretch/>
        </p:blipFill>
        <p:spPr bwMode="auto">
          <a:xfrm>
            <a:off x="40943" y="1982658"/>
            <a:ext cx="4454857" cy="2740287"/>
          </a:xfrm>
          <a:prstGeom prst="rect">
            <a:avLst/>
          </a:prstGeom>
          <a:noFill/>
          <a:ln>
            <a:noFill/>
          </a:ln>
          <a:extLst>
            <a:ext uri="{53640926-AAD7-44D8-BBD7-CCE9431645EC}">
              <a14:shadowObscured xmlns:a14="http://schemas.microsoft.com/office/drawing/2010/main"/>
            </a:ext>
          </a:extLst>
        </p:spPr>
      </p:pic>
      <p:sp>
        <p:nvSpPr>
          <p:cNvPr id="7" name="圆角矩形 38"/>
          <p:cNvSpPr/>
          <p:nvPr/>
        </p:nvSpPr>
        <p:spPr bwMode="auto">
          <a:xfrm>
            <a:off x="4648200" y="1674945"/>
            <a:ext cx="4495800" cy="3097406"/>
          </a:xfrm>
          <a:prstGeom prst="roundRect">
            <a:avLst>
              <a:gd name="adj" fmla="val 0"/>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p:txBody>
      </p:sp>
      <p:sp>
        <p:nvSpPr>
          <p:cNvPr id="9" name="Content Placeholder 13"/>
          <p:cNvSpPr>
            <a:spLocks noGrp="1"/>
          </p:cNvSpPr>
          <p:nvPr>
            <p:ph idx="1"/>
          </p:nvPr>
        </p:nvSpPr>
        <p:spPr>
          <a:xfrm>
            <a:off x="0" y="1704671"/>
            <a:ext cx="4648199" cy="351276"/>
          </a:xfrm>
        </p:spPr>
        <p:txBody>
          <a:bodyPr>
            <a:normAutofit lnSpcReduction="10000"/>
          </a:bodyPr>
          <a:lstStyle/>
          <a:p>
            <a:pPr marL="0" indent="0">
              <a:buNone/>
            </a:pPr>
            <a:r>
              <a:rPr lang="en-US" sz="1800" b="1" dirty="0" smtClean="0">
                <a:solidFill>
                  <a:schemeClr val="tx1"/>
                </a:solidFill>
              </a:rPr>
              <a:t>Original and predicted results for training data</a:t>
            </a:r>
            <a:endParaRPr lang="en-US" sz="1800" b="1" dirty="0">
              <a:solidFill>
                <a:schemeClr val="tx1"/>
              </a:solidFill>
            </a:endParaRPr>
          </a:p>
        </p:txBody>
      </p:sp>
      <p:pic>
        <p:nvPicPr>
          <p:cNvPr id="10" name="图片 61"/>
          <p:cNvPicPr/>
          <p:nvPr/>
        </p:nvPicPr>
        <p:blipFill rotWithShape="1">
          <a:blip r:embed="rId3" cstate="print">
            <a:extLst>
              <a:ext uri="{28A0092B-C50C-407E-A947-70E740481C1C}">
                <a14:useLocalDpi xmlns:a14="http://schemas.microsoft.com/office/drawing/2010/main" val="0"/>
              </a:ext>
            </a:extLst>
          </a:blip>
          <a:srcRect l="787" t="5600" r="3570" b="2133"/>
          <a:stretch/>
        </p:blipFill>
        <p:spPr bwMode="auto">
          <a:xfrm>
            <a:off x="4648200" y="2055945"/>
            <a:ext cx="4495800" cy="2743200"/>
          </a:xfrm>
          <a:prstGeom prst="rect">
            <a:avLst/>
          </a:prstGeom>
          <a:noFill/>
          <a:ln>
            <a:noFill/>
          </a:ln>
          <a:extLst>
            <a:ext uri="{53640926-AAD7-44D8-BBD7-CCE9431645EC}">
              <a14:shadowObscured xmlns:a14="http://schemas.microsoft.com/office/drawing/2010/main"/>
            </a:ext>
          </a:extLst>
        </p:spPr>
      </p:pic>
      <p:sp>
        <p:nvSpPr>
          <p:cNvPr id="11" name="Content Placeholder 13"/>
          <p:cNvSpPr txBox="1">
            <a:spLocks/>
          </p:cNvSpPr>
          <p:nvPr/>
        </p:nvSpPr>
        <p:spPr bwMode="auto">
          <a:xfrm>
            <a:off x="40943" y="1095692"/>
            <a:ext cx="5140657" cy="480854"/>
          </a:xfrm>
          <a:prstGeom prst="rect">
            <a:avLst/>
          </a:prstGeom>
        </p:spPr>
        <p:txBody>
          <a:bodyPr vert="horz" lIns="91440" tIns="45720" rIns="91440" bIns="45720" rtlCol="0">
            <a:normAutofit/>
          </a:bodyPr>
          <a:lstStyle>
            <a:lvl1pPr marL="342900" indent="-342900">
              <a:spcBef>
                <a:spcPct val="20000"/>
              </a:spcBef>
              <a:buSzPct val="60000"/>
              <a:buFont typeface="Wingdings" panose="05000000000000000000" pitchFamily="2" charset="2"/>
              <a:buChar char="n"/>
              <a:defRPr lang="en-US" altLang="zh-CN" sz="2400" b="1" dirty="0" smtClean="0">
                <a:solidFill>
                  <a:srgbClr val="003D7F"/>
                </a:solidFill>
                <a:cs typeface="Times New Roman" panose="02020603050405020304" pitchFamily="18" charset="0"/>
              </a:defRPr>
            </a:lvl1pPr>
            <a:lvl2pPr marL="742950" indent="-285750">
              <a:spcBef>
                <a:spcPct val="20000"/>
              </a:spcBef>
              <a:buFont typeface="Arial" pitchFamily="34" charset="0"/>
              <a:buChar char="–"/>
              <a:defRPr lang="en-US" altLang="zh-CN" sz="2800" dirty="0" smtClean="0">
                <a:solidFill>
                  <a:srgbClr val="003D7F"/>
                </a:solidFill>
                <a:cs typeface="Times New Roman" panose="02020603050405020304" pitchFamily="18" charset="0"/>
              </a:defRPr>
            </a:lvl2pPr>
            <a:lvl3pPr marL="1143000" indent="-228600">
              <a:spcBef>
                <a:spcPct val="20000"/>
              </a:spcBef>
              <a:buFont typeface="Arial" pitchFamily="34" charset="0"/>
              <a:buChar char="•"/>
              <a:defRPr lang="en-US" altLang="zh-CN" sz="2400" dirty="0" smtClean="0">
                <a:solidFill>
                  <a:srgbClr val="003D7F"/>
                </a:solidFill>
                <a:cs typeface="Times New Roman" panose="02020603050405020304" pitchFamily="18" charset="0"/>
              </a:defRPr>
            </a:lvl3pPr>
            <a:lvl4pPr marL="1600200" indent="-228600">
              <a:spcBef>
                <a:spcPct val="20000"/>
              </a:spcBef>
              <a:buFont typeface="Arial" pitchFamily="34" charset="0"/>
              <a:buChar char="–"/>
              <a:defRPr lang="en-US" altLang="zh-CN" sz="2000" dirty="0" smtClean="0">
                <a:solidFill>
                  <a:srgbClr val="003D7F"/>
                </a:solidFill>
                <a:cs typeface="Times New Roman" panose="02020603050405020304" pitchFamily="18" charset="0"/>
              </a:defRPr>
            </a:lvl4pPr>
            <a:lvl5pPr marL="2057400" indent="-228600">
              <a:spcBef>
                <a:spcPct val="20000"/>
              </a:spcBef>
              <a:buFont typeface="Arial" pitchFamily="34" charset="0"/>
              <a:buChar char="»"/>
              <a:defRPr lang="zh-CN" altLang="en-US" sz="1600" dirty="0">
                <a:solidFill>
                  <a:srgbClr val="003D7F"/>
                </a:solidFill>
                <a:cs typeface="Times New Roman" panose="02020603050405020304" pitchFamily="18"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GP modeling for simulation model</a:t>
            </a:r>
          </a:p>
        </p:txBody>
      </p:sp>
      <p:sp>
        <p:nvSpPr>
          <p:cNvPr id="12" name="Content Placeholder 13"/>
          <p:cNvSpPr txBox="1">
            <a:spLocks/>
          </p:cNvSpPr>
          <p:nvPr/>
        </p:nvSpPr>
        <p:spPr bwMode="auto">
          <a:xfrm>
            <a:off x="4648200" y="1651708"/>
            <a:ext cx="4495800" cy="4042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4"/>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buFontTx/>
              <a:buNone/>
            </a:pPr>
            <a:r>
              <a:rPr lang="en-US" sz="1800" b="1" dirty="0" smtClean="0">
                <a:solidFill>
                  <a:schemeClr val="tx1"/>
                </a:solidFill>
              </a:rPr>
              <a:t>Original and predicted results for testing data</a:t>
            </a:r>
            <a:endParaRPr lang="en-US" sz="1800" b="1" dirty="0">
              <a:solidFill>
                <a:schemeClr val="tx1"/>
              </a:solidFill>
            </a:endParaRPr>
          </a:p>
        </p:txBody>
      </p:sp>
      <p:grpSp>
        <p:nvGrpSpPr>
          <p:cNvPr id="2" name="Group 1"/>
          <p:cNvGrpSpPr/>
          <p:nvPr/>
        </p:nvGrpSpPr>
        <p:grpSpPr>
          <a:xfrm>
            <a:off x="1905000" y="2514600"/>
            <a:ext cx="5082085" cy="3757048"/>
            <a:chOff x="2719885" y="3962400"/>
            <a:chExt cx="4519115" cy="3097406"/>
          </a:xfrm>
        </p:grpSpPr>
        <p:sp>
          <p:nvSpPr>
            <p:cNvPr id="14" name="圆角矩形 38"/>
            <p:cNvSpPr/>
            <p:nvPr/>
          </p:nvSpPr>
          <p:spPr bwMode="auto">
            <a:xfrm>
              <a:off x="2743200" y="3962400"/>
              <a:ext cx="4495800" cy="3097406"/>
            </a:xfrm>
            <a:prstGeom prst="roundRect">
              <a:avLst>
                <a:gd name="adj" fmla="val 0"/>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smtClean="0">
                <a:ln>
                  <a:noFill/>
                </a:ln>
                <a:solidFill>
                  <a:schemeClr val="tx1"/>
                </a:solidFill>
                <a:effectLst/>
                <a:ea typeface="黑体" pitchFamily="2" charset="-122"/>
              </a:endParaRPr>
            </a:p>
          </p:txBody>
        </p:sp>
        <p:pic>
          <p:nvPicPr>
            <p:cNvPr id="13" name="图片 63"/>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9885" y="4075245"/>
              <a:ext cx="4267200" cy="2871716"/>
            </a:xfrm>
            <a:prstGeom prst="rect">
              <a:avLst/>
            </a:prstGeom>
            <a:noFill/>
            <a:ln>
              <a:noFill/>
            </a:ln>
          </p:spPr>
        </p:pic>
      </p:grpSp>
    </p:spTree>
    <p:extLst>
      <p:ext uri="{BB962C8B-B14F-4D97-AF65-F5344CB8AC3E}">
        <p14:creationId xmlns:p14="http://schemas.microsoft.com/office/powerpoint/2010/main" val="96106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dirty="0"/>
          </a:p>
        </p:txBody>
      </p:sp>
      <p:graphicFrame>
        <p:nvGraphicFramePr>
          <p:cNvPr id="6" name="图表 1"/>
          <p:cNvGraphicFramePr/>
          <p:nvPr>
            <p:extLst>
              <p:ext uri="{D42A27DB-BD31-4B8C-83A1-F6EECF244321}">
                <p14:modId xmlns:p14="http://schemas.microsoft.com/office/powerpoint/2010/main" val="1486044679"/>
              </p:ext>
            </p:extLst>
          </p:nvPr>
        </p:nvGraphicFramePr>
        <p:xfrm>
          <a:off x="386118" y="1066800"/>
          <a:ext cx="4191000" cy="2971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37"/>
          <p:cNvGraphicFramePr/>
          <p:nvPr>
            <p:extLst>
              <p:ext uri="{D42A27DB-BD31-4B8C-83A1-F6EECF244321}">
                <p14:modId xmlns:p14="http://schemas.microsoft.com/office/powerpoint/2010/main" val="833177954"/>
              </p:ext>
            </p:extLst>
          </p:nvPr>
        </p:nvGraphicFramePr>
        <p:xfrm>
          <a:off x="4766481" y="1121391"/>
          <a:ext cx="43434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8" name="标题 2"/>
          <p:cNvSpPr>
            <a:spLocks noGrp="1"/>
          </p:cNvSpPr>
          <p:nvPr>
            <p:ph type="title"/>
          </p:nvPr>
        </p:nvSpPr>
        <p:spPr>
          <a:xfrm>
            <a:off x="107504" y="152400"/>
            <a:ext cx="7200800" cy="638944"/>
          </a:xfrm>
        </p:spPr>
        <p:txBody>
          <a:bodyPr>
            <a:noAutofit/>
          </a:bodyPr>
          <a:lstStyle/>
          <a:p>
            <a:r>
              <a:rPr lang="en-US" altLang="zh-CN" dirty="0"/>
              <a:t>GP Modeling of </a:t>
            </a:r>
            <a:r>
              <a:rPr lang="en-US" altLang="zh-CN" dirty="0" smtClean="0"/>
              <a:t/>
            </a:r>
            <a:br>
              <a:rPr lang="en-US" altLang="zh-CN" dirty="0" smtClean="0"/>
            </a:br>
            <a:r>
              <a:rPr lang="en-US" altLang="zh-CN" dirty="0" smtClean="0"/>
              <a:t>Performances </a:t>
            </a:r>
            <a:r>
              <a:rPr lang="en-US" altLang="zh-CN" dirty="0"/>
              <a:t>vs. Compression </a:t>
            </a:r>
            <a:r>
              <a:rPr lang="en-US" altLang="zh-CN" dirty="0" smtClean="0"/>
              <a:t>Ratio</a:t>
            </a:r>
            <a:endParaRPr lang="zh-CN" altLang="en-US" dirty="0"/>
          </a:p>
        </p:txBody>
      </p:sp>
    </p:spTree>
    <p:extLst>
      <p:ext uri="{BB962C8B-B14F-4D97-AF65-F5344CB8AC3E}">
        <p14:creationId xmlns:p14="http://schemas.microsoft.com/office/powerpoint/2010/main" val="252829024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t>Gaussian Process Modeling of Friction loss vs. </a:t>
            </a:r>
            <a:r>
              <a:rPr lang="en-US" altLang="zh-CN" dirty="0" smtClean="0"/>
              <a:t>Tolerance</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66</a:t>
            </a:fld>
            <a:endParaRPr lang="en-US" dirty="0"/>
          </a:p>
        </p:txBody>
      </p:sp>
      <p:sp>
        <p:nvSpPr>
          <p:cNvPr id="6" name="矩形 5"/>
          <p:cNvSpPr/>
          <p:nvPr/>
        </p:nvSpPr>
        <p:spPr>
          <a:xfrm>
            <a:off x="4876800" y="1347496"/>
            <a:ext cx="1728192" cy="2410090"/>
          </a:xfrm>
          <a:prstGeom prst="rect">
            <a:avLst/>
          </a:prstGeom>
          <a:solidFill>
            <a:srgbClr val="848484"/>
          </a:solidFill>
          <a:ln/>
        </p:spPr>
        <p:style>
          <a:lnRef idx="0">
            <a:schemeClr val="accent2"/>
          </a:lnRef>
          <a:fillRef idx="3">
            <a:schemeClr val="accent2"/>
          </a:fillRef>
          <a:effectRef idx="3">
            <a:schemeClr val="accent2"/>
          </a:effectRef>
          <a:fontRef idx="minor">
            <a:schemeClr val="lt1"/>
          </a:fontRef>
        </p:style>
        <p:txBody>
          <a:bodyPr wrap="square" rtlCol="0" anchor="ctr" anchorCtr="0">
            <a:noAutofit/>
          </a:bodyPr>
          <a:lstStyle/>
          <a:p>
            <a:pPr algn="ctr"/>
            <a:endParaRPr lang="en-US" altLang="zh-CN" sz="2000" b="1" dirty="0">
              <a:solidFill>
                <a:schemeClr val="tx1"/>
              </a:solidFill>
            </a:endParaRPr>
          </a:p>
        </p:txBody>
      </p:sp>
      <p:sp>
        <p:nvSpPr>
          <p:cNvPr id="7" name="矩形 6"/>
          <p:cNvSpPr/>
          <p:nvPr/>
        </p:nvSpPr>
        <p:spPr>
          <a:xfrm>
            <a:off x="1539075" y="1302087"/>
            <a:ext cx="1927381" cy="2455499"/>
          </a:xfrm>
          <a:prstGeom prst="rect">
            <a:avLst/>
          </a:prstGeom>
          <a:solidFill>
            <a:srgbClr val="848484"/>
          </a:solidFill>
          <a:ln/>
        </p:spPr>
        <p:style>
          <a:lnRef idx="0">
            <a:schemeClr val="accent2"/>
          </a:lnRef>
          <a:fillRef idx="3">
            <a:schemeClr val="accent2"/>
          </a:fillRef>
          <a:effectRef idx="3">
            <a:schemeClr val="accent2"/>
          </a:effectRef>
          <a:fontRef idx="minor">
            <a:schemeClr val="lt1"/>
          </a:fontRef>
        </p:style>
        <p:txBody>
          <a:bodyPr wrap="square" rtlCol="0" anchor="ctr" anchorCtr="0">
            <a:noAutofit/>
          </a:bodyPr>
          <a:lstStyle/>
          <a:p>
            <a:pPr algn="ctr"/>
            <a:endParaRPr lang="en-US" altLang="zh-CN" sz="1200" b="1" dirty="0">
              <a:solidFill>
                <a:schemeClr val="tx1"/>
              </a:solidFill>
            </a:endParaRPr>
          </a:p>
        </p:txBody>
      </p:sp>
      <p:sp>
        <p:nvSpPr>
          <p:cNvPr id="8" name="右箭头 7"/>
          <p:cNvSpPr/>
          <p:nvPr/>
        </p:nvSpPr>
        <p:spPr>
          <a:xfrm>
            <a:off x="3340552" y="2922949"/>
            <a:ext cx="1536247" cy="500570"/>
          </a:xfrm>
          <a:prstGeom prst="rightArrow">
            <a:avLst/>
          </a:prstGeom>
          <a:solidFill>
            <a:srgbClr val="929292"/>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algn="ctr"/>
            <a:endParaRPr lang="zh-CN" altLang="en-US" b="1" kern="0">
              <a:solidFill>
                <a:sysClr val="window" lastClr="FFFFFF"/>
              </a:solidFill>
              <a:latin typeface="Calibri"/>
              <a:ea typeface="宋体" pitchFamily="2" charset="-122"/>
            </a:endParaRPr>
          </a:p>
        </p:txBody>
      </p:sp>
      <p:sp>
        <p:nvSpPr>
          <p:cNvPr id="9" name="右箭头 8"/>
          <p:cNvSpPr/>
          <p:nvPr/>
        </p:nvSpPr>
        <p:spPr>
          <a:xfrm>
            <a:off x="3151617" y="1347496"/>
            <a:ext cx="2130591" cy="583650"/>
          </a:xfrm>
          <a:prstGeom prst="rightArrow">
            <a:avLst/>
          </a:prstGeom>
          <a:solidFill>
            <a:srgbClr val="929292"/>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algn="ctr"/>
            <a:r>
              <a:rPr lang="en-US" altLang="zh-CN" sz="1600" b="1" kern="0" dirty="0" smtClean="0">
                <a:latin typeface="Calibri"/>
                <a:ea typeface="宋体" pitchFamily="2" charset="-122"/>
              </a:rPr>
              <a:t>Modeling, MDO</a:t>
            </a:r>
            <a:endParaRPr lang="zh-CN" altLang="en-US" sz="1600" b="1" kern="0" dirty="0">
              <a:latin typeface="Calibri"/>
              <a:ea typeface="宋体" pitchFamily="2" charset="-122"/>
            </a:endParaRPr>
          </a:p>
        </p:txBody>
      </p:sp>
      <p:sp>
        <p:nvSpPr>
          <p:cNvPr id="10" name="矩形 9"/>
          <p:cNvSpPr/>
          <p:nvPr/>
        </p:nvSpPr>
        <p:spPr>
          <a:xfrm>
            <a:off x="5056203" y="2207166"/>
            <a:ext cx="1204810" cy="461665"/>
          </a:xfrm>
          <a:prstGeom prst="rect">
            <a:avLst/>
          </a:prstGeom>
          <a:gradFill>
            <a:gsLst>
              <a:gs pos="0">
                <a:schemeClr val="tx2"/>
              </a:gs>
              <a:gs pos="80000">
                <a:schemeClr val="accent1"/>
              </a:gs>
              <a:gs pos="100000">
                <a:schemeClr val="tx2"/>
              </a:gs>
            </a:gsLst>
          </a:gra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CN" sz="1200" b="1" dirty="0" smtClean="0">
                <a:solidFill>
                  <a:schemeClr val="bg1"/>
                </a:solidFill>
              </a:rPr>
              <a:t>Compression ratio</a:t>
            </a:r>
            <a:endParaRPr lang="en-US" altLang="zh-CN" sz="1200" b="1" dirty="0">
              <a:solidFill>
                <a:schemeClr val="bg1"/>
              </a:solidFill>
            </a:endParaRPr>
          </a:p>
        </p:txBody>
      </p:sp>
      <p:sp>
        <p:nvSpPr>
          <p:cNvPr id="11" name="右箭头 10"/>
          <p:cNvSpPr/>
          <p:nvPr/>
        </p:nvSpPr>
        <p:spPr>
          <a:xfrm>
            <a:off x="3340552" y="2187713"/>
            <a:ext cx="1536247" cy="500570"/>
          </a:xfrm>
          <a:prstGeom prst="rightArrow">
            <a:avLst/>
          </a:prstGeom>
          <a:solidFill>
            <a:srgbClr val="929292"/>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algn="ctr"/>
            <a:endParaRPr lang="zh-CN" altLang="en-US" b="1" kern="0">
              <a:solidFill>
                <a:sysClr val="window" lastClr="FFFFFF"/>
              </a:solidFill>
              <a:latin typeface="Calibri"/>
              <a:ea typeface="宋体" pitchFamily="2" charset="-122"/>
            </a:endParaRPr>
          </a:p>
        </p:txBody>
      </p:sp>
      <p:sp>
        <p:nvSpPr>
          <p:cNvPr id="13" name="矩形 12"/>
          <p:cNvSpPr/>
          <p:nvPr/>
        </p:nvSpPr>
        <p:spPr>
          <a:xfrm>
            <a:off x="1811576" y="1377711"/>
            <a:ext cx="1398507" cy="523220"/>
          </a:xfrm>
          <a:prstGeom prst="rect">
            <a:avLst/>
          </a:prstGeom>
          <a:solidFill>
            <a:srgbClr val="848484"/>
          </a:solidFill>
          <a:ln>
            <a:solidFill>
              <a:schemeClr val="tx1"/>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CN" sz="1400" b="1" dirty="0" smtClean="0">
                <a:solidFill>
                  <a:schemeClr val="tx1"/>
                </a:solidFill>
              </a:rPr>
              <a:t>Cd: Critical dimensions</a:t>
            </a:r>
            <a:endParaRPr lang="en-US" altLang="zh-CN" sz="1400" b="1" dirty="0">
              <a:solidFill>
                <a:schemeClr val="tx1"/>
              </a:solidFill>
            </a:endParaRPr>
          </a:p>
        </p:txBody>
      </p:sp>
      <p:sp>
        <p:nvSpPr>
          <p:cNvPr id="14" name="椭圆 13"/>
          <p:cNvSpPr/>
          <p:nvPr/>
        </p:nvSpPr>
        <p:spPr bwMode="auto">
          <a:xfrm>
            <a:off x="1681103" y="1983566"/>
            <a:ext cx="1659452" cy="908864"/>
          </a:xfrm>
          <a:prstGeom prst="ellipse">
            <a:avLst/>
          </a:prstGeom>
          <a:solidFill>
            <a:srgbClr val="848484"/>
          </a:solidFill>
          <a:ln>
            <a:solidFill>
              <a:schemeClr val="tx1"/>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CN" sz="1200" b="1" dirty="0" smtClean="0">
                <a:solidFill>
                  <a:schemeClr val="tx1"/>
                </a:solidFill>
              </a:rPr>
              <a:t>Cd of compression ratio</a:t>
            </a:r>
            <a:endParaRPr lang="zh-CN" altLang="en-US" sz="1200" b="1" dirty="0">
              <a:solidFill>
                <a:schemeClr val="tx1"/>
              </a:solidFill>
            </a:endParaRPr>
          </a:p>
        </p:txBody>
      </p:sp>
      <p:sp>
        <p:nvSpPr>
          <p:cNvPr id="15" name="椭圆 14"/>
          <p:cNvSpPr/>
          <p:nvPr/>
        </p:nvSpPr>
        <p:spPr bwMode="auto">
          <a:xfrm>
            <a:off x="1681104" y="2723234"/>
            <a:ext cx="1659451" cy="900000"/>
          </a:xfrm>
          <a:prstGeom prst="ellipse">
            <a:avLst/>
          </a:prstGeom>
          <a:solidFill>
            <a:srgbClr val="848484"/>
          </a:solidFill>
          <a:ln>
            <a:solidFill>
              <a:schemeClr val="tx1"/>
            </a:solidFill>
          </a:ln>
        </p:spPr>
        <p:style>
          <a:lnRef idx="0">
            <a:schemeClr val="accent2"/>
          </a:lnRef>
          <a:fillRef idx="3">
            <a:schemeClr val="accent2"/>
          </a:fillRef>
          <a:effectRef idx="3">
            <a:schemeClr val="accent2"/>
          </a:effectRef>
          <a:fontRef idx="minor">
            <a:schemeClr val="lt1"/>
          </a:fontRef>
        </p:style>
        <p:txBody>
          <a:bodyPr wrap="square" rtlCol="0" anchor="ctr" anchorCtr="0">
            <a:noAutofit/>
          </a:bodyPr>
          <a:lstStyle/>
          <a:p>
            <a:pPr algn="ctr"/>
            <a:r>
              <a:rPr lang="en-US" altLang="zh-CN" sz="1200" b="1" dirty="0" smtClean="0">
                <a:solidFill>
                  <a:schemeClr val="tx1"/>
                </a:solidFill>
              </a:rPr>
              <a:t>Cd of friction loss</a:t>
            </a:r>
            <a:endParaRPr lang="zh-CN" altLang="en-US" sz="1200" b="1" dirty="0">
              <a:solidFill>
                <a:schemeClr val="tx1"/>
              </a:solidFill>
            </a:endParaRPr>
          </a:p>
        </p:txBody>
      </p:sp>
      <p:sp>
        <p:nvSpPr>
          <p:cNvPr id="16" name="矩形 15"/>
          <p:cNvSpPr/>
          <p:nvPr/>
        </p:nvSpPr>
        <p:spPr>
          <a:xfrm>
            <a:off x="5052545" y="3034735"/>
            <a:ext cx="1208468" cy="276999"/>
          </a:xfrm>
          <a:prstGeom prst="rect">
            <a:avLst/>
          </a:prstGeom>
          <a:gradFill>
            <a:gsLst>
              <a:gs pos="0">
                <a:schemeClr val="tx2"/>
              </a:gs>
              <a:gs pos="80000">
                <a:schemeClr val="accent1"/>
              </a:gs>
              <a:gs pos="100000">
                <a:schemeClr val="tx2"/>
              </a:gs>
            </a:gsLst>
          </a:gra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CN" sz="1200" b="1" dirty="0">
                <a:solidFill>
                  <a:schemeClr val="bg1"/>
                </a:solidFill>
              </a:rPr>
              <a:t>Friction loss</a:t>
            </a:r>
          </a:p>
        </p:txBody>
      </p:sp>
      <p:sp>
        <p:nvSpPr>
          <p:cNvPr id="20" name="Content Placeholder 13"/>
          <p:cNvSpPr>
            <a:spLocks noGrp="1"/>
          </p:cNvSpPr>
          <p:nvPr>
            <p:ph idx="1"/>
          </p:nvPr>
        </p:nvSpPr>
        <p:spPr>
          <a:xfrm>
            <a:off x="179512" y="943744"/>
            <a:ext cx="4104456" cy="504056"/>
          </a:xfrm>
        </p:spPr>
        <p:txBody>
          <a:bodyPr/>
          <a:lstStyle/>
          <a:p>
            <a:r>
              <a:rPr lang="en-US" sz="2400" b="1" dirty="0" smtClean="0"/>
              <a:t>Problem description</a:t>
            </a:r>
            <a:endParaRPr lang="en-US" sz="2400" b="1" dirty="0"/>
          </a:p>
        </p:txBody>
      </p:sp>
      <p:sp>
        <p:nvSpPr>
          <p:cNvPr id="21" name="Content Placeholder 13"/>
          <p:cNvSpPr txBox="1">
            <a:spLocks/>
          </p:cNvSpPr>
          <p:nvPr/>
        </p:nvSpPr>
        <p:spPr bwMode="auto">
          <a:xfrm>
            <a:off x="136982" y="3784958"/>
            <a:ext cx="4104456"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2"/>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en-US" sz="2400" b="1" dirty="0" smtClean="0"/>
              <a:t>Problem definition</a:t>
            </a:r>
            <a:endParaRPr lang="en-US" sz="2400" b="1" dirty="0"/>
          </a:p>
        </p:txBody>
      </p:sp>
      <p:cxnSp>
        <p:nvCxnSpPr>
          <p:cNvPr id="22" name="直接连接符 21"/>
          <p:cNvCxnSpPr/>
          <p:nvPr/>
        </p:nvCxnSpPr>
        <p:spPr>
          <a:xfrm>
            <a:off x="1681103" y="5489301"/>
            <a:ext cx="10837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2767900" y="4964505"/>
            <a:ext cx="0" cy="9361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2767900" y="4964505"/>
            <a:ext cx="548345" cy="0"/>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2764886" y="6116633"/>
            <a:ext cx="548345" cy="0"/>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2767900" y="4748481"/>
            <a:ext cx="548345" cy="0"/>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2767899" y="5900609"/>
            <a:ext cx="548345" cy="0"/>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5382450" y="5167963"/>
            <a:ext cx="589886" cy="0"/>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382450" y="5764657"/>
            <a:ext cx="589886" cy="0"/>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209495" y="5248181"/>
            <a:ext cx="0" cy="382980"/>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4425519" y="5261829"/>
            <a:ext cx="0" cy="352438"/>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639164" y="4955794"/>
            <a:ext cx="1226631" cy="584775"/>
          </a:xfrm>
          <a:prstGeom prst="rect">
            <a:avLst/>
          </a:prstGeom>
        </p:spPr>
        <p:txBody>
          <a:bodyPr wrap="square">
            <a:spAutoFit/>
          </a:bodyPr>
          <a:lstStyle/>
          <a:p>
            <a:pPr algn="ctr"/>
            <a:r>
              <a:rPr lang="en-US" altLang="zh-CN" sz="1600" i="1" dirty="0" smtClean="0">
                <a:latin typeface="Times New Roman" pitchFamily="18" charset="0"/>
                <a:cs typeface="Times New Roman" pitchFamily="18" charset="0"/>
              </a:rPr>
              <a:t>Shared dimensions</a:t>
            </a:r>
            <a:endParaRPr lang="zh-CN" altLang="en-US" sz="1600" baseline="-25000" dirty="0">
              <a:latin typeface="Times New Roman" pitchFamily="18" charset="0"/>
              <a:cs typeface="Times New Roman" pitchFamily="18" charset="0"/>
            </a:endParaRPr>
          </a:p>
        </p:txBody>
      </p:sp>
      <p:sp>
        <p:nvSpPr>
          <p:cNvPr id="33" name="矩形 32"/>
          <p:cNvSpPr/>
          <p:nvPr/>
        </p:nvSpPr>
        <p:spPr>
          <a:xfrm>
            <a:off x="2189523" y="4163706"/>
            <a:ext cx="1226631" cy="584775"/>
          </a:xfrm>
          <a:prstGeom prst="rect">
            <a:avLst/>
          </a:prstGeom>
        </p:spPr>
        <p:txBody>
          <a:bodyPr wrap="square">
            <a:spAutoFit/>
          </a:bodyPr>
          <a:lstStyle/>
          <a:p>
            <a:pPr algn="ctr"/>
            <a:r>
              <a:rPr lang="en-US" altLang="zh-CN" sz="1600" i="1" dirty="0" smtClean="0">
                <a:latin typeface="Times New Roman" pitchFamily="18" charset="0"/>
                <a:cs typeface="Times New Roman" pitchFamily="18" charset="0"/>
              </a:rPr>
              <a:t>Dimensions of CR</a:t>
            </a:r>
            <a:endParaRPr lang="zh-CN" altLang="en-US" sz="1600" baseline="-25000" dirty="0">
              <a:latin typeface="Times New Roman" pitchFamily="18" charset="0"/>
              <a:cs typeface="Times New Roman" pitchFamily="18" charset="0"/>
            </a:endParaRPr>
          </a:p>
        </p:txBody>
      </p:sp>
      <p:sp>
        <p:nvSpPr>
          <p:cNvPr id="34" name="矩形 33"/>
          <p:cNvSpPr/>
          <p:nvPr/>
        </p:nvSpPr>
        <p:spPr>
          <a:xfrm>
            <a:off x="2219630" y="6044625"/>
            <a:ext cx="1226631" cy="584775"/>
          </a:xfrm>
          <a:prstGeom prst="rect">
            <a:avLst/>
          </a:prstGeom>
        </p:spPr>
        <p:txBody>
          <a:bodyPr wrap="square">
            <a:spAutoFit/>
          </a:bodyPr>
          <a:lstStyle/>
          <a:p>
            <a:pPr algn="ctr"/>
            <a:r>
              <a:rPr lang="en-US" altLang="zh-CN" sz="1600" i="1" dirty="0" smtClean="0">
                <a:latin typeface="Times New Roman" pitchFamily="18" charset="0"/>
                <a:cs typeface="Times New Roman" pitchFamily="18" charset="0"/>
              </a:rPr>
              <a:t>Dimensions of FL</a:t>
            </a:r>
            <a:endParaRPr lang="zh-CN" altLang="en-US" sz="1600" baseline="-25000" dirty="0">
              <a:latin typeface="Times New Roman" pitchFamily="18" charset="0"/>
              <a:cs typeface="Times New Roman" pitchFamily="18" charset="0"/>
            </a:endParaRPr>
          </a:p>
        </p:txBody>
      </p:sp>
      <p:sp>
        <p:nvSpPr>
          <p:cNvPr id="35" name="矩形 34"/>
          <p:cNvSpPr/>
          <p:nvPr/>
        </p:nvSpPr>
        <p:spPr>
          <a:xfrm>
            <a:off x="3340981" y="4315554"/>
            <a:ext cx="2069219" cy="9399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Times New Roman" pitchFamily="18" charset="0"/>
                <a:cs typeface="Times New Roman" pitchFamily="18" charset="0"/>
              </a:rPr>
              <a:t>Compression ratio</a:t>
            </a:r>
          </a:p>
          <a:p>
            <a:r>
              <a:rPr lang="en-US" altLang="zh-CN" sz="1600" dirty="0" smtClean="0">
                <a:solidFill>
                  <a:schemeClr val="tx1"/>
                </a:solidFill>
                <a:latin typeface="Times New Roman" pitchFamily="18" charset="0"/>
                <a:cs typeface="Times New Roman" pitchFamily="18" charset="0"/>
              </a:rPr>
              <a:t>Improve </a:t>
            </a:r>
            <a:r>
              <a:rPr lang="en-US" altLang="zh-CN" sz="1600" i="1" dirty="0" smtClean="0">
                <a:solidFill>
                  <a:schemeClr val="tx1"/>
                </a:solidFill>
                <a:latin typeface="Times New Roman" pitchFamily="18" charset="0"/>
                <a:cs typeface="Times New Roman" pitchFamily="18" charset="0"/>
              </a:rPr>
              <a:t>performance</a:t>
            </a:r>
          </a:p>
          <a:p>
            <a:r>
              <a:rPr lang="en-US" altLang="zh-CN" sz="1600" dirty="0" err="1" smtClean="0">
                <a:solidFill>
                  <a:schemeClr val="tx1"/>
                </a:solidFill>
                <a:latin typeface="Times New Roman" pitchFamily="18" charset="0"/>
                <a:cs typeface="Times New Roman" pitchFamily="18" charset="0"/>
              </a:rPr>
              <a:t>s.t.</a:t>
            </a:r>
            <a:r>
              <a:rPr lang="en-US" altLang="zh-CN" sz="1600" dirty="0" smtClean="0">
                <a:solidFill>
                  <a:schemeClr val="tx1"/>
                </a:solidFill>
                <a:latin typeface="Times New Roman" pitchFamily="18" charset="0"/>
                <a:cs typeface="Times New Roman" pitchFamily="18" charset="0"/>
              </a:rPr>
              <a:t>          </a:t>
            </a:r>
            <a:r>
              <a:rPr lang="en-US" altLang="zh-CN" sz="1600" i="1" dirty="0" smtClean="0">
                <a:solidFill>
                  <a:schemeClr val="tx1"/>
                </a:solidFill>
                <a:latin typeface="Times New Roman" pitchFamily="18" charset="0"/>
                <a:cs typeface="Times New Roman" pitchFamily="18" charset="0"/>
              </a:rPr>
              <a:t>constraints</a:t>
            </a:r>
          </a:p>
        </p:txBody>
      </p:sp>
      <p:sp>
        <p:nvSpPr>
          <p:cNvPr id="36" name="矩形 35"/>
          <p:cNvSpPr/>
          <p:nvPr/>
        </p:nvSpPr>
        <p:spPr>
          <a:xfrm>
            <a:off x="3341798" y="5614267"/>
            <a:ext cx="2012083" cy="9399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Times New Roman" pitchFamily="18" charset="0"/>
                <a:cs typeface="Times New Roman" pitchFamily="18" charset="0"/>
              </a:rPr>
              <a:t>Friction loss</a:t>
            </a:r>
          </a:p>
          <a:p>
            <a:r>
              <a:rPr lang="en-US" altLang="zh-CN" sz="1600" dirty="0">
                <a:solidFill>
                  <a:schemeClr val="tx1"/>
                </a:solidFill>
                <a:latin typeface="Times New Roman" pitchFamily="18" charset="0"/>
                <a:cs typeface="Times New Roman" pitchFamily="18" charset="0"/>
              </a:rPr>
              <a:t>Improve </a:t>
            </a:r>
            <a:r>
              <a:rPr lang="en-US" altLang="zh-CN" sz="1600" i="1" dirty="0">
                <a:solidFill>
                  <a:schemeClr val="tx1"/>
                </a:solidFill>
                <a:latin typeface="Times New Roman" pitchFamily="18" charset="0"/>
                <a:cs typeface="Times New Roman" pitchFamily="18" charset="0"/>
              </a:rPr>
              <a:t>performance</a:t>
            </a:r>
          </a:p>
          <a:p>
            <a:r>
              <a:rPr lang="en-US" altLang="zh-CN" sz="1600" dirty="0" err="1">
                <a:solidFill>
                  <a:schemeClr val="tx1"/>
                </a:solidFill>
                <a:latin typeface="Times New Roman" pitchFamily="18" charset="0"/>
                <a:cs typeface="Times New Roman" pitchFamily="18" charset="0"/>
              </a:rPr>
              <a:t>s.t.</a:t>
            </a:r>
            <a:r>
              <a:rPr lang="en-US" altLang="zh-CN" sz="1600" dirty="0">
                <a:solidFill>
                  <a:schemeClr val="tx1"/>
                </a:solidFill>
                <a:latin typeface="Times New Roman" pitchFamily="18" charset="0"/>
                <a:cs typeface="Times New Roman" pitchFamily="18" charset="0"/>
              </a:rPr>
              <a:t>          </a:t>
            </a:r>
            <a:r>
              <a:rPr lang="en-US" altLang="zh-CN" sz="1600" i="1" dirty="0" smtClean="0">
                <a:solidFill>
                  <a:schemeClr val="tx1"/>
                </a:solidFill>
                <a:latin typeface="Times New Roman" pitchFamily="18" charset="0"/>
                <a:cs typeface="Times New Roman" pitchFamily="18" charset="0"/>
              </a:rPr>
              <a:t>constraints</a:t>
            </a:r>
            <a:endParaRPr lang="en-US" altLang="zh-CN" sz="1600" i="1" dirty="0">
              <a:solidFill>
                <a:schemeClr val="tx1"/>
              </a:solidFill>
              <a:latin typeface="Times New Roman" pitchFamily="18" charset="0"/>
              <a:cs typeface="Times New Roman" pitchFamily="18" charset="0"/>
            </a:endParaRPr>
          </a:p>
        </p:txBody>
      </p:sp>
      <p:sp>
        <p:nvSpPr>
          <p:cNvPr id="37" name="矩形 36"/>
          <p:cNvSpPr/>
          <p:nvPr/>
        </p:nvSpPr>
        <p:spPr>
          <a:xfrm>
            <a:off x="5972336" y="4859523"/>
            <a:ext cx="1650389" cy="11029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Times New Roman" pitchFamily="18" charset="0"/>
                <a:cs typeface="Times New Roman" pitchFamily="18" charset="0"/>
              </a:rPr>
              <a:t>Output: optimal tolerances &amp; corresponding performances</a:t>
            </a:r>
          </a:p>
        </p:txBody>
      </p:sp>
    </p:spTree>
    <p:extLst>
      <p:ext uri="{BB962C8B-B14F-4D97-AF65-F5344CB8AC3E}">
        <p14:creationId xmlns:p14="http://schemas.microsoft.com/office/powerpoint/2010/main" val="420056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5"/>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30"/>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3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28"/>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29"/>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21" grpId="0"/>
      <p:bldP spid="32" grpId="0"/>
      <p:bldP spid="33" grpId="0"/>
      <p:bldP spid="34" grpId="0"/>
      <p:bldP spid="35" grpId="0" animBg="1"/>
      <p:bldP spid="36" grpId="0" animBg="1"/>
      <p:bldP spid="3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t>Gaussian Process Modeling of Friction loss vs. </a:t>
            </a:r>
            <a:r>
              <a:rPr lang="en-US" altLang="zh-CN" dirty="0" smtClean="0"/>
              <a:t>Tolerance</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67</a:t>
            </a:fld>
            <a:endParaRPr lang="en-US" dirty="0"/>
          </a:p>
        </p:txBody>
      </p:sp>
      <p:sp>
        <p:nvSpPr>
          <p:cNvPr id="6" name="Content Placeholder 13"/>
          <p:cNvSpPr>
            <a:spLocks noGrp="1"/>
          </p:cNvSpPr>
          <p:nvPr>
            <p:ph idx="1"/>
          </p:nvPr>
        </p:nvSpPr>
        <p:spPr>
          <a:xfrm>
            <a:off x="179512" y="1019944"/>
            <a:ext cx="4104456" cy="504056"/>
          </a:xfrm>
        </p:spPr>
        <p:txBody>
          <a:bodyPr/>
          <a:lstStyle/>
          <a:p>
            <a:r>
              <a:rPr lang="en-US" sz="2400" b="1" dirty="0" smtClean="0"/>
              <a:t>Problem description</a:t>
            </a:r>
            <a:endParaRPr lang="en-US" sz="2400" b="1" dirty="0"/>
          </a:p>
        </p:txBody>
      </p:sp>
      <p:pic>
        <p:nvPicPr>
          <p:cNvPr id="7" name="图片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7986" y="2168616"/>
            <a:ext cx="4246972" cy="2052337"/>
          </a:xfrm>
          <a:prstGeom prst="rect">
            <a:avLst/>
          </a:prstGeom>
          <a:noFill/>
          <a:ln>
            <a:noFill/>
          </a:ln>
        </p:spPr>
      </p:pic>
      <p:grpSp>
        <p:nvGrpSpPr>
          <p:cNvPr id="56" name="Group 55"/>
          <p:cNvGrpSpPr/>
          <p:nvPr/>
        </p:nvGrpSpPr>
        <p:grpSpPr>
          <a:xfrm>
            <a:off x="480187" y="1785085"/>
            <a:ext cx="3896640" cy="3100387"/>
            <a:chOff x="2341728" y="3124200"/>
            <a:chExt cx="3896640" cy="3100387"/>
          </a:xfrm>
        </p:grpSpPr>
        <p:cxnSp>
          <p:nvCxnSpPr>
            <p:cNvPr id="57" name="Straight Connector 56"/>
            <p:cNvCxnSpPr/>
            <p:nvPr/>
          </p:nvCxnSpPr>
          <p:spPr>
            <a:xfrm>
              <a:off x="6238368" y="3200400"/>
              <a:ext cx="0" cy="2971800"/>
            </a:xfrm>
            <a:prstGeom prst="line">
              <a:avLst/>
            </a:prstGeom>
            <a:ln w="22225">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048000" y="3200400"/>
              <a:ext cx="0" cy="29718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743200" y="3200400"/>
              <a:ext cx="0" cy="29718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048002" y="3505200"/>
              <a:ext cx="3190366" cy="0"/>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3048000" y="3200400"/>
              <a:ext cx="381000" cy="2895600"/>
              <a:chOff x="3048000" y="3200400"/>
              <a:chExt cx="381000" cy="2895600"/>
            </a:xfrm>
          </p:grpSpPr>
          <p:cxnSp>
            <p:nvCxnSpPr>
              <p:cNvPr id="90" name="Straight Connector 89"/>
              <p:cNvCxnSpPr/>
              <p:nvPr/>
            </p:nvCxnSpPr>
            <p:spPr>
              <a:xfrm flipH="1">
                <a:off x="3048001" y="32004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3048000" y="34290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3048000" y="36576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3048000" y="38862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3048000" y="41148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3048001" y="43434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048000" y="45720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3048000" y="48006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3048000" y="50292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3048000" y="52578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3048000" y="54864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3048000" y="57150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2341728" y="3200400"/>
              <a:ext cx="406590" cy="2914650"/>
              <a:chOff x="2341728" y="3200400"/>
              <a:chExt cx="406590" cy="2914650"/>
            </a:xfrm>
          </p:grpSpPr>
          <p:cxnSp>
            <p:nvCxnSpPr>
              <p:cNvPr id="78" name="Straight Connector 77"/>
              <p:cNvCxnSpPr/>
              <p:nvPr/>
            </p:nvCxnSpPr>
            <p:spPr>
              <a:xfrm flipH="1" flipV="1">
                <a:off x="2362200" y="3200400"/>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flipV="1">
                <a:off x="2341728" y="3429000"/>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flipV="1">
                <a:off x="2367317" y="4991100"/>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flipV="1">
                <a:off x="2367317" y="3657031"/>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flipV="1">
                <a:off x="2365610" y="3886200"/>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flipV="1">
                <a:off x="2360494" y="4114800"/>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2346278" y="4343969"/>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flipV="1">
                <a:off x="2346280" y="4552950"/>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flipV="1">
                <a:off x="2363342" y="4762500"/>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flipV="1">
                <a:off x="2346279" y="5219700"/>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flipV="1">
                <a:off x="2362200" y="5467350"/>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flipV="1">
                <a:off x="2341729" y="5695950"/>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3" name="TextBox 62"/>
            <p:cNvSpPr txBox="1"/>
            <p:nvPr/>
          </p:nvSpPr>
          <p:spPr>
            <a:xfrm>
              <a:off x="4038600" y="3124200"/>
              <a:ext cx="1257302" cy="369332"/>
            </a:xfrm>
            <a:prstGeom prst="rect">
              <a:avLst/>
            </a:prstGeom>
            <a:noFill/>
          </p:spPr>
          <p:txBody>
            <a:bodyPr wrap="square" rtlCol="0">
              <a:spAutoFit/>
            </a:bodyPr>
            <a:lstStyle/>
            <a:p>
              <a:r>
                <a:rPr lang="en-US" dirty="0" smtClean="0"/>
                <a:t>24.50 mm</a:t>
              </a:r>
              <a:endParaRPr lang="en-US" dirty="0"/>
            </a:p>
          </p:txBody>
        </p:sp>
        <p:sp>
          <p:nvSpPr>
            <p:cNvPr id="64" name="TextBox 63"/>
            <p:cNvSpPr txBox="1"/>
            <p:nvPr/>
          </p:nvSpPr>
          <p:spPr>
            <a:xfrm>
              <a:off x="3548418" y="3505200"/>
              <a:ext cx="2090382" cy="369332"/>
            </a:xfrm>
            <a:prstGeom prst="rect">
              <a:avLst/>
            </a:prstGeom>
            <a:noFill/>
          </p:spPr>
          <p:txBody>
            <a:bodyPr wrap="square" rtlCol="0">
              <a:spAutoFit/>
            </a:bodyPr>
            <a:lstStyle/>
            <a:p>
              <a:r>
                <a:rPr lang="en-US" dirty="0" smtClean="0"/>
                <a:t>[-0.0085, -0.0025]</a:t>
              </a:r>
              <a:endParaRPr lang="en-US" dirty="0"/>
            </a:p>
          </p:txBody>
        </p:sp>
        <p:cxnSp>
          <p:nvCxnSpPr>
            <p:cNvPr id="65" name="Straight Arrow Connector 64"/>
            <p:cNvCxnSpPr/>
            <p:nvPr/>
          </p:nvCxnSpPr>
          <p:spPr>
            <a:xfrm flipH="1">
              <a:off x="2748318" y="5745718"/>
              <a:ext cx="3469578" cy="0"/>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962400" y="5364718"/>
              <a:ext cx="1277774" cy="369332"/>
            </a:xfrm>
            <a:prstGeom prst="rect">
              <a:avLst/>
            </a:prstGeom>
            <a:noFill/>
          </p:spPr>
          <p:txBody>
            <a:bodyPr wrap="square" rtlCol="0">
              <a:spAutoFit/>
            </a:bodyPr>
            <a:lstStyle/>
            <a:p>
              <a:r>
                <a:rPr lang="en-US" dirty="0" smtClean="0"/>
                <a:t>26.50 mm</a:t>
              </a:r>
              <a:endParaRPr lang="en-US" dirty="0"/>
            </a:p>
          </p:txBody>
        </p:sp>
        <p:sp>
          <p:nvSpPr>
            <p:cNvPr id="67" name="TextBox 66"/>
            <p:cNvSpPr txBox="1"/>
            <p:nvPr/>
          </p:nvSpPr>
          <p:spPr>
            <a:xfrm>
              <a:off x="3527945" y="5745718"/>
              <a:ext cx="2090382" cy="369332"/>
            </a:xfrm>
            <a:prstGeom prst="rect">
              <a:avLst/>
            </a:prstGeom>
            <a:noFill/>
          </p:spPr>
          <p:txBody>
            <a:bodyPr wrap="square" rtlCol="0">
              <a:spAutoFit/>
            </a:bodyPr>
            <a:lstStyle/>
            <a:p>
              <a:r>
                <a:rPr lang="en-US" dirty="0" smtClean="0"/>
                <a:t>[0.0025, -0.0075]</a:t>
              </a:r>
              <a:endParaRPr lang="en-US" dirty="0"/>
            </a:p>
          </p:txBody>
        </p:sp>
        <p:cxnSp>
          <p:nvCxnSpPr>
            <p:cNvPr id="68" name="Straight Arrow Connector 67"/>
            <p:cNvCxnSpPr/>
            <p:nvPr/>
          </p:nvCxnSpPr>
          <p:spPr>
            <a:xfrm>
              <a:off x="2743200" y="4953000"/>
              <a:ext cx="304802" cy="0"/>
            </a:xfrm>
            <a:prstGeom prst="straightConnector1">
              <a:avLst/>
            </a:prstGeom>
            <a:ln>
              <a:solidFill>
                <a:schemeClr val="tx1"/>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2895601" y="4648200"/>
              <a:ext cx="2590799" cy="285750"/>
              <a:chOff x="2895601" y="4267200"/>
              <a:chExt cx="2590799" cy="285750"/>
            </a:xfrm>
          </p:grpSpPr>
          <p:cxnSp>
            <p:nvCxnSpPr>
              <p:cNvPr id="76" name="Straight Connector 75"/>
              <p:cNvCxnSpPr/>
              <p:nvPr/>
            </p:nvCxnSpPr>
            <p:spPr>
              <a:xfrm flipV="1">
                <a:off x="2895601" y="4267200"/>
                <a:ext cx="838199" cy="285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3733800" y="4267200"/>
                <a:ext cx="1752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TextBox 69"/>
            <p:cNvSpPr txBox="1"/>
            <p:nvPr/>
          </p:nvSpPr>
          <p:spPr>
            <a:xfrm>
              <a:off x="4114800" y="4267200"/>
              <a:ext cx="1257302" cy="369332"/>
            </a:xfrm>
            <a:prstGeom prst="rect">
              <a:avLst/>
            </a:prstGeom>
            <a:noFill/>
          </p:spPr>
          <p:txBody>
            <a:bodyPr wrap="square" rtlCol="0">
              <a:spAutoFit/>
            </a:bodyPr>
            <a:lstStyle/>
            <a:p>
              <a:r>
                <a:rPr lang="en-US" dirty="0" smtClean="0"/>
                <a:t>2.00 mm</a:t>
              </a:r>
              <a:endParaRPr lang="en-US" dirty="0"/>
            </a:p>
          </p:txBody>
        </p:sp>
        <p:sp>
          <p:nvSpPr>
            <p:cNvPr id="71" name="TextBox 70"/>
            <p:cNvSpPr txBox="1"/>
            <p:nvPr/>
          </p:nvSpPr>
          <p:spPr>
            <a:xfrm>
              <a:off x="3733800" y="4648200"/>
              <a:ext cx="2090382" cy="369332"/>
            </a:xfrm>
            <a:prstGeom prst="rect">
              <a:avLst/>
            </a:prstGeom>
            <a:noFill/>
          </p:spPr>
          <p:txBody>
            <a:bodyPr wrap="square" rtlCol="0">
              <a:spAutoFit/>
            </a:bodyPr>
            <a:lstStyle/>
            <a:p>
              <a:r>
                <a:rPr lang="en-US" dirty="0" smtClean="0"/>
                <a:t>[-0.009, -0.004]</a:t>
              </a:r>
              <a:endParaRPr lang="en-US" dirty="0"/>
            </a:p>
          </p:txBody>
        </p:sp>
        <p:cxnSp>
          <p:nvCxnSpPr>
            <p:cNvPr id="72" name="Straight Connector 71"/>
            <p:cNvCxnSpPr/>
            <p:nvPr/>
          </p:nvCxnSpPr>
          <p:spPr>
            <a:xfrm>
              <a:off x="3124200" y="3252787"/>
              <a:ext cx="0" cy="29718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276600" y="3252787"/>
              <a:ext cx="0" cy="29718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67000" y="3252787"/>
              <a:ext cx="0" cy="29718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514600" y="3252787"/>
              <a:ext cx="0" cy="29718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489615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dirty="0"/>
          </a:p>
        </p:txBody>
      </p:sp>
      <p:graphicFrame>
        <p:nvGraphicFramePr>
          <p:cNvPr id="5" name="图表 57"/>
          <p:cNvGraphicFramePr/>
          <p:nvPr>
            <p:extLst>
              <p:ext uri="{D42A27DB-BD31-4B8C-83A1-F6EECF244321}">
                <p14:modId xmlns:p14="http://schemas.microsoft.com/office/powerpoint/2010/main" val="4129782897"/>
              </p:ext>
            </p:extLst>
          </p:nvPr>
        </p:nvGraphicFramePr>
        <p:xfrm>
          <a:off x="381001" y="1576546"/>
          <a:ext cx="4114800" cy="2514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8"/>
          <p:cNvGraphicFramePr/>
          <p:nvPr>
            <p:extLst>
              <p:ext uri="{D42A27DB-BD31-4B8C-83A1-F6EECF244321}">
                <p14:modId xmlns:p14="http://schemas.microsoft.com/office/powerpoint/2010/main" val="3518694712"/>
              </p:ext>
            </p:extLst>
          </p:nvPr>
        </p:nvGraphicFramePr>
        <p:xfrm>
          <a:off x="4800600" y="1576546"/>
          <a:ext cx="4114800" cy="2667000"/>
        </p:xfrm>
        <a:graphic>
          <a:graphicData uri="http://schemas.openxmlformats.org/drawingml/2006/chart">
            <c:chart xmlns:c="http://schemas.openxmlformats.org/drawingml/2006/chart" xmlns:r="http://schemas.openxmlformats.org/officeDocument/2006/relationships" r:id="rId3"/>
          </a:graphicData>
        </a:graphic>
      </p:graphicFrame>
      <p:sp>
        <p:nvSpPr>
          <p:cNvPr id="7" name="Content Placeholder 13"/>
          <p:cNvSpPr txBox="1">
            <a:spLocks/>
          </p:cNvSpPr>
          <p:nvPr/>
        </p:nvSpPr>
        <p:spPr bwMode="auto">
          <a:xfrm>
            <a:off x="40943" y="1095692"/>
            <a:ext cx="5750257" cy="480854"/>
          </a:xfrm>
          <a:prstGeom prst="rect">
            <a:avLst/>
          </a:prstGeom>
        </p:spPr>
        <p:txBody>
          <a:bodyPr vert="horz" lIns="91440" tIns="45720" rIns="91440" bIns="45720" rtlCol="0">
            <a:normAutofit/>
          </a:bodyPr>
          <a:lstStyle>
            <a:lvl1pPr marL="342900" indent="-342900">
              <a:spcBef>
                <a:spcPct val="20000"/>
              </a:spcBef>
              <a:buSzPct val="60000"/>
              <a:buFont typeface="Wingdings" panose="05000000000000000000" pitchFamily="2" charset="2"/>
              <a:buChar char="n"/>
              <a:defRPr lang="en-US" altLang="zh-CN" sz="2400" b="1" dirty="0" smtClean="0">
                <a:solidFill>
                  <a:srgbClr val="003D7F"/>
                </a:solidFill>
                <a:cs typeface="Times New Roman" panose="02020603050405020304" pitchFamily="18" charset="0"/>
              </a:defRPr>
            </a:lvl1pPr>
            <a:lvl2pPr marL="742950" indent="-285750">
              <a:spcBef>
                <a:spcPct val="20000"/>
              </a:spcBef>
              <a:buFont typeface="Arial" pitchFamily="34" charset="0"/>
              <a:buChar char="–"/>
              <a:defRPr lang="en-US" altLang="zh-CN" sz="2800" dirty="0" smtClean="0">
                <a:solidFill>
                  <a:srgbClr val="003D7F"/>
                </a:solidFill>
                <a:cs typeface="Times New Roman" panose="02020603050405020304" pitchFamily="18" charset="0"/>
              </a:defRPr>
            </a:lvl2pPr>
            <a:lvl3pPr marL="1143000" indent="-228600">
              <a:spcBef>
                <a:spcPct val="20000"/>
              </a:spcBef>
              <a:buFont typeface="Arial" pitchFamily="34" charset="0"/>
              <a:buChar char="•"/>
              <a:defRPr lang="en-US" altLang="zh-CN" sz="2400" dirty="0" smtClean="0">
                <a:solidFill>
                  <a:srgbClr val="003D7F"/>
                </a:solidFill>
                <a:cs typeface="Times New Roman" panose="02020603050405020304" pitchFamily="18" charset="0"/>
              </a:defRPr>
            </a:lvl3pPr>
            <a:lvl4pPr marL="1600200" indent="-228600">
              <a:spcBef>
                <a:spcPct val="20000"/>
              </a:spcBef>
              <a:buFont typeface="Arial" pitchFamily="34" charset="0"/>
              <a:buChar char="–"/>
              <a:defRPr lang="en-US" altLang="zh-CN" sz="2000" dirty="0" smtClean="0">
                <a:solidFill>
                  <a:srgbClr val="003D7F"/>
                </a:solidFill>
                <a:cs typeface="Times New Roman" panose="02020603050405020304" pitchFamily="18" charset="0"/>
              </a:defRPr>
            </a:lvl4pPr>
            <a:lvl5pPr marL="2057400" indent="-228600">
              <a:spcBef>
                <a:spcPct val="20000"/>
              </a:spcBef>
              <a:buFont typeface="Arial" pitchFamily="34" charset="0"/>
              <a:buChar char="»"/>
              <a:defRPr lang="zh-CN" altLang="en-US" sz="1600" dirty="0">
                <a:solidFill>
                  <a:srgbClr val="003D7F"/>
                </a:solidFill>
                <a:cs typeface="Times New Roman" panose="02020603050405020304" pitchFamily="18"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smtClean="0"/>
              <a:t>Statistics of prediction results</a:t>
            </a:r>
            <a:endParaRPr lang="en-US" dirty="0"/>
          </a:p>
        </p:txBody>
      </p:sp>
      <p:sp>
        <p:nvSpPr>
          <p:cNvPr id="8" name="Content Placeholder 13"/>
          <p:cNvSpPr txBox="1">
            <a:spLocks/>
          </p:cNvSpPr>
          <p:nvPr/>
        </p:nvSpPr>
        <p:spPr bwMode="auto">
          <a:xfrm>
            <a:off x="228601" y="4267200"/>
            <a:ext cx="4267200" cy="1905000"/>
          </a:xfrm>
          <a:prstGeom prst="rect">
            <a:avLst/>
          </a:prstGeom>
        </p:spPr>
        <p:txBody>
          <a:bodyPr vert="horz" lIns="91440" tIns="45720" rIns="91440" bIns="45720" rtlCol="0">
            <a:normAutofit/>
          </a:bodyPr>
          <a:lstStyle>
            <a:lvl1pPr marL="342900" indent="-342900">
              <a:spcBef>
                <a:spcPct val="20000"/>
              </a:spcBef>
              <a:buSzPct val="60000"/>
              <a:buFont typeface="Wingdings" panose="05000000000000000000" pitchFamily="2" charset="2"/>
              <a:buChar char="n"/>
              <a:defRPr lang="en-US" altLang="zh-CN" sz="2400" b="1" dirty="0" smtClean="0">
                <a:solidFill>
                  <a:srgbClr val="003D7F"/>
                </a:solidFill>
                <a:cs typeface="Times New Roman" panose="02020603050405020304" pitchFamily="18" charset="0"/>
              </a:defRPr>
            </a:lvl1pPr>
            <a:lvl2pPr marL="742950" indent="-285750">
              <a:spcBef>
                <a:spcPct val="20000"/>
              </a:spcBef>
              <a:buFont typeface="Arial" pitchFamily="34" charset="0"/>
              <a:buChar char="–"/>
              <a:defRPr lang="en-US" altLang="zh-CN" sz="2800" dirty="0" smtClean="0">
                <a:solidFill>
                  <a:srgbClr val="003D7F"/>
                </a:solidFill>
                <a:cs typeface="Times New Roman" panose="02020603050405020304" pitchFamily="18" charset="0"/>
              </a:defRPr>
            </a:lvl2pPr>
            <a:lvl3pPr marL="1143000" indent="-228600">
              <a:spcBef>
                <a:spcPct val="20000"/>
              </a:spcBef>
              <a:buFont typeface="Arial" pitchFamily="34" charset="0"/>
              <a:buChar char="•"/>
              <a:defRPr lang="en-US" altLang="zh-CN" sz="2400" dirty="0" smtClean="0">
                <a:solidFill>
                  <a:srgbClr val="003D7F"/>
                </a:solidFill>
                <a:cs typeface="Times New Roman" panose="02020603050405020304" pitchFamily="18" charset="0"/>
              </a:defRPr>
            </a:lvl3pPr>
            <a:lvl4pPr marL="1600200" indent="-228600">
              <a:spcBef>
                <a:spcPct val="20000"/>
              </a:spcBef>
              <a:buFont typeface="Arial" pitchFamily="34" charset="0"/>
              <a:buChar char="–"/>
              <a:defRPr lang="en-US" altLang="zh-CN" sz="2000" dirty="0" smtClean="0">
                <a:solidFill>
                  <a:srgbClr val="003D7F"/>
                </a:solidFill>
                <a:cs typeface="Times New Roman" panose="02020603050405020304" pitchFamily="18" charset="0"/>
              </a:defRPr>
            </a:lvl4pPr>
            <a:lvl5pPr marL="2057400" indent="-228600">
              <a:spcBef>
                <a:spcPct val="20000"/>
              </a:spcBef>
              <a:buFont typeface="Arial" pitchFamily="34" charset="0"/>
              <a:buChar char="»"/>
              <a:defRPr lang="zh-CN" altLang="en-US" sz="1600" dirty="0">
                <a:solidFill>
                  <a:srgbClr val="003D7F"/>
                </a:solidFill>
                <a:cs typeface="Times New Roman" panose="02020603050405020304" pitchFamily="18"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smtClean="0">
                <a:solidFill>
                  <a:schemeClr val="tx1"/>
                </a:solidFill>
              </a:rPr>
              <a:t>Statistics of prediction results</a:t>
            </a:r>
            <a:endParaRPr lang="en-US" dirty="0">
              <a:solidFill>
                <a:schemeClr val="tx1"/>
              </a:solidFill>
            </a:endParaRPr>
          </a:p>
        </p:txBody>
      </p:sp>
      <p:sp>
        <p:nvSpPr>
          <p:cNvPr id="9" name="标题 2"/>
          <p:cNvSpPr>
            <a:spLocks noGrp="1"/>
          </p:cNvSpPr>
          <p:nvPr>
            <p:ph type="title"/>
          </p:nvPr>
        </p:nvSpPr>
        <p:spPr>
          <a:xfrm>
            <a:off x="107504" y="152400"/>
            <a:ext cx="7200800" cy="638944"/>
          </a:xfrm>
        </p:spPr>
        <p:txBody>
          <a:bodyPr>
            <a:noAutofit/>
          </a:bodyPr>
          <a:lstStyle/>
          <a:p>
            <a:r>
              <a:rPr lang="en-US" altLang="zh-CN" dirty="0"/>
              <a:t>GP Modeling of </a:t>
            </a:r>
            <a:r>
              <a:rPr lang="en-US" altLang="zh-CN" dirty="0" smtClean="0"/>
              <a:t/>
            </a:r>
            <a:br>
              <a:rPr lang="en-US" altLang="zh-CN" dirty="0" smtClean="0"/>
            </a:br>
            <a:r>
              <a:rPr lang="en-US" altLang="zh-CN" dirty="0" smtClean="0"/>
              <a:t>Performances </a:t>
            </a:r>
            <a:r>
              <a:rPr lang="en-US" altLang="zh-CN" dirty="0"/>
              <a:t>vs. Compression </a:t>
            </a:r>
            <a:r>
              <a:rPr lang="en-US" altLang="zh-CN" dirty="0" smtClean="0"/>
              <a:t>Ratio</a:t>
            </a:r>
            <a:endParaRPr lang="zh-CN" altLang="en-US" dirty="0"/>
          </a:p>
        </p:txBody>
      </p:sp>
      <p:sp>
        <p:nvSpPr>
          <p:cNvPr id="10" name="Content Placeholder 13"/>
          <p:cNvSpPr txBox="1">
            <a:spLocks/>
          </p:cNvSpPr>
          <p:nvPr/>
        </p:nvSpPr>
        <p:spPr bwMode="auto">
          <a:xfrm>
            <a:off x="4724400" y="4267200"/>
            <a:ext cx="4267200" cy="2057400"/>
          </a:xfrm>
          <a:prstGeom prst="rect">
            <a:avLst/>
          </a:prstGeom>
        </p:spPr>
        <p:txBody>
          <a:bodyPr vert="horz" lIns="91440" tIns="45720" rIns="91440" bIns="45720" rtlCol="0">
            <a:normAutofit fontScale="92500" lnSpcReduction="10000"/>
          </a:bodyPr>
          <a:lstStyle>
            <a:lvl1pPr marL="342900" indent="-342900">
              <a:spcBef>
                <a:spcPct val="20000"/>
              </a:spcBef>
              <a:buSzPct val="60000"/>
              <a:buFont typeface="Wingdings" panose="05000000000000000000" pitchFamily="2" charset="2"/>
              <a:buChar char="n"/>
              <a:defRPr lang="en-US" altLang="zh-CN" sz="2400" b="1" dirty="0" smtClean="0">
                <a:solidFill>
                  <a:srgbClr val="003D7F"/>
                </a:solidFill>
                <a:cs typeface="Times New Roman" panose="02020603050405020304" pitchFamily="18" charset="0"/>
              </a:defRPr>
            </a:lvl1pPr>
            <a:lvl2pPr marL="742950" indent="-285750">
              <a:spcBef>
                <a:spcPct val="20000"/>
              </a:spcBef>
              <a:buFont typeface="Arial" pitchFamily="34" charset="0"/>
              <a:buChar char="–"/>
              <a:defRPr lang="en-US" altLang="zh-CN" sz="2800" dirty="0" smtClean="0">
                <a:solidFill>
                  <a:srgbClr val="003D7F"/>
                </a:solidFill>
                <a:cs typeface="Times New Roman" panose="02020603050405020304" pitchFamily="18" charset="0"/>
              </a:defRPr>
            </a:lvl2pPr>
            <a:lvl3pPr marL="1143000" indent="-228600">
              <a:spcBef>
                <a:spcPct val="20000"/>
              </a:spcBef>
              <a:buFont typeface="Arial" pitchFamily="34" charset="0"/>
              <a:buChar char="•"/>
              <a:defRPr lang="en-US" altLang="zh-CN" sz="2400" dirty="0" smtClean="0">
                <a:solidFill>
                  <a:srgbClr val="003D7F"/>
                </a:solidFill>
                <a:cs typeface="Times New Roman" panose="02020603050405020304" pitchFamily="18" charset="0"/>
              </a:defRPr>
            </a:lvl3pPr>
            <a:lvl4pPr marL="1600200" indent="-228600">
              <a:spcBef>
                <a:spcPct val="20000"/>
              </a:spcBef>
              <a:buFont typeface="Arial" pitchFamily="34" charset="0"/>
              <a:buChar char="–"/>
              <a:defRPr lang="en-US" altLang="zh-CN" sz="2000" dirty="0" smtClean="0">
                <a:solidFill>
                  <a:srgbClr val="003D7F"/>
                </a:solidFill>
                <a:cs typeface="Times New Roman" panose="02020603050405020304" pitchFamily="18" charset="0"/>
              </a:defRPr>
            </a:lvl4pPr>
            <a:lvl5pPr marL="2057400" indent="-228600">
              <a:spcBef>
                <a:spcPct val="20000"/>
              </a:spcBef>
              <a:buFont typeface="Arial" pitchFamily="34" charset="0"/>
              <a:buChar char="»"/>
              <a:defRPr lang="zh-CN" altLang="en-US" sz="1600" dirty="0">
                <a:solidFill>
                  <a:srgbClr val="003D7F"/>
                </a:solidFill>
                <a:cs typeface="Times New Roman" panose="02020603050405020304" pitchFamily="18"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smtClean="0">
                <a:solidFill>
                  <a:schemeClr val="tx1"/>
                </a:solidFill>
              </a:rPr>
              <a:t>77.5% : </a:t>
            </a:r>
            <a:r>
              <a:rPr lang="en-US" dirty="0" smtClean="0">
                <a:solidFill>
                  <a:srgbClr val="C00000"/>
                </a:solidFill>
              </a:rPr>
              <a:t>none</a:t>
            </a:r>
            <a:r>
              <a:rPr lang="en-US" dirty="0" smtClean="0">
                <a:solidFill>
                  <a:schemeClr val="tx1"/>
                </a:solidFill>
              </a:rPr>
              <a:t> of the three objectives have errors &gt; 5.1%</a:t>
            </a:r>
          </a:p>
          <a:p>
            <a:r>
              <a:rPr lang="en-US" dirty="0" smtClean="0">
                <a:solidFill>
                  <a:schemeClr val="tx1"/>
                </a:solidFill>
              </a:rPr>
              <a:t>18.9% : </a:t>
            </a:r>
            <a:r>
              <a:rPr lang="en-US" dirty="0" smtClean="0">
                <a:solidFill>
                  <a:srgbClr val="C00000"/>
                </a:solidFill>
              </a:rPr>
              <a:t>one</a:t>
            </a:r>
            <a:r>
              <a:rPr lang="en-US" dirty="0" smtClean="0">
                <a:solidFill>
                  <a:schemeClr val="tx1"/>
                </a:solidFill>
              </a:rPr>
              <a:t> of the three objectives have errors &gt;5.1%</a:t>
            </a:r>
          </a:p>
          <a:p>
            <a:r>
              <a:rPr lang="en-US" dirty="0" smtClean="0">
                <a:solidFill>
                  <a:schemeClr val="tx1"/>
                </a:solidFill>
              </a:rPr>
              <a:t>3.6% : </a:t>
            </a:r>
            <a:r>
              <a:rPr lang="en-US" dirty="0" smtClean="0">
                <a:solidFill>
                  <a:srgbClr val="C00000"/>
                </a:solidFill>
              </a:rPr>
              <a:t>two or three </a:t>
            </a:r>
            <a:r>
              <a:rPr lang="en-US" dirty="0" smtClean="0">
                <a:solidFill>
                  <a:schemeClr val="tx1"/>
                </a:solidFill>
              </a:rPr>
              <a:t>of the objectives have errors &gt; 5.1%</a:t>
            </a:r>
            <a:endParaRPr lang="en-US" dirty="0">
              <a:solidFill>
                <a:schemeClr val="tx1"/>
              </a:solidFill>
            </a:endParaRPr>
          </a:p>
        </p:txBody>
      </p:sp>
    </p:spTree>
    <p:extLst>
      <p:ext uri="{BB962C8B-B14F-4D97-AF65-F5344CB8AC3E}">
        <p14:creationId xmlns:p14="http://schemas.microsoft.com/office/powerpoint/2010/main" val="356206381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t>Gaussian Process Modeling of Friction loss vs. </a:t>
            </a:r>
            <a:r>
              <a:rPr lang="en-US" altLang="zh-CN" dirty="0" smtClean="0"/>
              <a:t>Tolerance</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69</a:t>
            </a:fld>
            <a:r>
              <a:rPr lang="en-US" altLang="zh-CN" dirty="0" smtClean="0"/>
              <a:t>/54</a:t>
            </a:r>
            <a:endParaRPr lang="en-US" altLang="zh-CN" dirty="0"/>
          </a:p>
        </p:txBody>
      </p:sp>
      <p:sp>
        <p:nvSpPr>
          <p:cNvPr id="6" name="Content Placeholder 13"/>
          <p:cNvSpPr>
            <a:spLocks noGrp="1"/>
          </p:cNvSpPr>
          <p:nvPr>
            <p:ph idx="1"/>
          </p:nvPr>
        </p:nvSpPr>
        <p:spPr>
          <a:xfrm>
            <a:off x="324336" y="1143000"/>
            <a:ext cx="6076464" cy="504056"/>
          </a:xfrm>
        </p:spPr>
        <p:txBody>
          <a:bodyPr vert="horz" lIns="91440" tIns="45720" rIns="91440" bIns="45720" rtlCol="0">
            <a:noAutofit/>
          </a:bodyPr>
          <a:lstStyle/>
          <a:p>
            <a:r>
              <a:rPr lang="en-US" sz="2400" b="1" dirty="0"/>
              <a:t>GP modeling results: for simulation data</a:t>
            </a:r>
          </a:p>
        </p:txBody>
      </p:sp>
      <p:pic>
        <p:nvPicPr>
          <p:cNvPr id="7" name="图片 6"/>
          <p:cNvPicPr/>
          <p:nvPr/>
        </p:nvPicPr>
        <p:blipFill rotWithShape="1">
          <a:blip r:embed="rId2" cstate="print">
            <a:extLst>
              <a:ext uri="{28A0092B-C50C-407E-A947-70E740481C1C}">
                <a14:useLocalDpi xmlns:a14="http://schemas.microsoft.com/office/drawing/2010/main" val="0"/>
              </a:ext>
            </a:extLst>
          </a:blip>
          <a:srcRect l="2302" t="5919" r="6085" b="2845"/>
          <a:stretch/>
        </p:blipFill>
        <p:spPr bwMode="auto">
          <a:xfrm>
            <a:off x="304800" y="1789836"/>
            <a:ext cx="4786952" cy="4077563"/>
          </a:xfrm>
          <a:prstGeom prst="rect">
            <a:avLst/>
          </a:prstGeom>
          <a:noFill/>
          <a:ln>
            <a:noFill/>
          </a:ln>
          <a:extLst>
            <a:ext uri="{53640926-AAD7-44D8-BBD7-CCE9431645EC}">
              <a14:shadowObscured xmlns:a14="http://schemas.microsoft.com/office/drawing/2010/main"/>
            </a:ext>
          </a:extLst>
        </p:spPr>
      </p:pic>
      <p:sp>
        <p:nvSpPr>
          <p:cNvPr id="5" name="Rectangle 4"/>
          <p:cNvSpPr/>
          <p:nvPr/>
        </p:nvSpPr>
        <p:spPr>
          <a:xfrm>
            <a:off x="5091752" y="1524000"/>
            <a:ext cx="3886200" cy="4572000"/>
          </a:xfrm>
          <a:prstGeom prst="rect">
            <a:avLst/>
          </a:prstGeom>
        </p:spPr>
        <p:txBody>
          <a:bodyPr vert="horz" lIns="91440" tIns="45720" rIns="91440" bIns="45720" rtlCol="0">
            <a:noAutofit/>
          </a:bodyPr>
          <a:lstStyle/>
          <a:p>
            <a:pPr marL="342900" indent="-342900">
              <a:spcBef>
                <a:spcPct val="20000"/>
              </a:spcBef>
              <a:buSzPct val="60000"/>
              <a:buFont typeface="Wingdings" panose="05000000000000000000" pitchFamily="2" charset="2"/>
              <a:buChar char="n"/>
            </a:pPr>
            <a:r>
              <a:rPr lang="en-US" sz="2400" b="1" dirty="0" smtClean="0">
                <a:cs typeface="Times New Roman" panose="02020603050405020304" pitchFamily="18" charset="0"/>
              </a:rPr>
              <a:t>There </a:t>
            </a:r>
            <a:r>
              <a:rPr lang="en-US" sz="2400" b="1" dirty="0">
                <a:cs typeface="Times New Roman" panose="02020603050405020304" pitchFamily="18" charset="0"/>
              </a:rPr>
              <a:t>are few simulation data that did not fit </a:t>
            </a:r>
            <a:r>
              <a:rPr lang="en-US" sz="2400" b="1" dirty="0" smtClean="0">
                <a:cs typeface="Times New Roman" panose="02020603050405020304" pitchFamily="18" charset="0"/>
              </a:rPr>
              <a:t>well.</a:t>
            </a:r>
          </a:p>
          <a:p>
            <a:pPr marL="342900" indent="-342900">
              <a:spcBef>
                <a:spcPct val="20000"/>
              </a:spcBef>
              <a:buSzPct val="60000"/>
              <a:buFont typeface="Wingdings" panose="05000000000000000000" pitchFamily="2" charset="2"/>
              <a:buChar char="n"/>
            </a:pPr>
            <a:r>
              <a:rPr lang="en-US" sz="2400" b="1" dirty="0" smtClean="0">
                <a:cs typeface="Times New Roman" panose="02020603050405020304" pitchFamily="18" charset="0"/>
              </a:rPr>
              <a:t>The not well fit data </a:t>
            </a:r>
            <a:r>
              <a:rPr lang="en-US" sz="2400" b="1" dirty="0">
                <a:cs typeface="Times New Roman" panose="02020603050405020304" pitchFamily="18" charset="0"/>
              </a:rPr>
              <a:t>are with the smallest friction loss outputs, i.e., 0.21 kW and 0.22 kW. </a:t>
            </a:r>
            <a:endParaRPr lang="en-US" sz="2400" b="1" dirty="0" smtClean="0">
              <a:cs typeface="Times New Roman" panose="02020603050405020304" pitchFamily="18" charset="0"/>
            </a:endParaRPr>
          </a:p>
          <a:p>
            <a:pPr marL="342900" indent="-342900">
              <a:spcBef>
                <a:spcPct val="20000"/>
              </a:spcBef>
              <a:buSzPct val="60000"/>
              <a:buFont typeface="Wingdings" panose="05000000000000000000" pitchFamily="2" charset="2"/>
              <a:buChar char="n"/>
            </a:pPr>
            <a:r>
              <a:rPr lang="en-US" sz="2400" b="1" dirty="0" smtClean="0">
                <a:cs typeface="Times New Roman" panose="02020603050405020304" pitchFamily="18" charset="0"/>
              </a:rPr>
              <a:t>However</a:t>
            </a:r>
            <a:r>
              <a:rPr lang="en-US" sz="2400" b="1" dirty="0">
                <a:cs typeface="Times New Roman" panose="02020603050405020304" pitchFamily="18" charset="0"/>
              </a:rPr>
              <a:t>, </a:t>
            </a:r>
            <a:r>
              <a:rPr lang="en-US" sz="2400" b="1" dirty="0" smtClean="0">
                <a:cs typeface="Times New Roman" panose="02020603050405020304" pitchFamily="18" charset="0"/>
              </a:rPr>
              <a:t>the </a:t>
            </a:r>
            <a:r>
              <a:rPr lang="en-US" sz="2400" b="1" dirty="0">
                <a:solidFill>
                  <a:srgbClr val="C00000"/>
                </a:solidFill>
                <a:cs typeface="Times New Roman" panose="02020603050405020304" pitchFamily="18" charset="0"/>
              </a:rPr>
              <a:t>maximum variation</a:t>
            </a:r>
            <a:r>
              <a:rPr lang="en-US" sz="2400" b="1" dirty="0">
                <a:cs typeface="Times New Roman" panose="02020603050405020304" pitchFamily="18" charset="0"/>
              </a:rPr>
              <a:t> of the friction loss instead of the </a:t>
            </a:r>
            <a:r>
              <a:rPr lang="en-US" sz="2400" b="1" dirty="0">
                <a:solidFill>
                  <a:srgbClr val="C00000"/>
                </a:solidFill>
                <a:cs typeface="Times New Roman" panose="02020603050405020304" pitchFamily="18" charset="0"/>
              </a:rPr>
              <a:t>minimum friction </a:t>
            </a:r>
            <a:r>
              <a:rPr lang="en-US" sz="2400" b="1" dirty="0">
                <a:cs typeface="Times New Roman" panose="02020603050405020304" pitchFamily="18" charset="0"/>
              </a:rPr>
              <a:t>loss is </a:t>
            </a:r>
            <a:r>
              <a:rPr lang="en-US" sz="2400" b="1" dirty="0" smtClean="0">
                <a:cs typeface="Times New Roman" panose="02020603050405020304" pitchFamily="18" charset="0"/>
              </a:rPr>
              <a:t>considered in MDO tolerance design</a:t>
            </a:r>
            <a:endParaRPr lang="en-US" sz="2400" b="1" dirty="0">
              <a:cs typeface="Times New Roman" panose="02020603050405020304" pitchFamily="18" charset="0"/>
            </a:endParaRPr>
          </a:p>
        </p:txBody>
      </p:sp>
    </p:spTree>
    <p:extLst>
      <p:ext uri="{BB962C8B-B14F-4D97-AF65-F5344CB8AC3E}">
        <p14:creationId xmlns:p14="http://schemas.microsoft.com/office/powerpoint/2010/main" val="921300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bwMode="auto">
          <a:xfrm>
            <a:off x="4763069" y="3324368"/>
            <a:ext cx="4129410" cy="1971249"/>
          </a:xfrm>
          <a:prstGeom prst="rect">
            <a:avLst/>
          </a:prstGeom>
          <a:solidFill>
            <a:srgbClr val="00B0F0">
              <a:alpha val="16000"/>
            </a:srgbClr>
          </a:solidFill>
          <a:ln w="28575" cap="flat" cmpd="sng" algn="ctr">
            <a:noFill/>
            <a:prstDash val="dashDot"/>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a typeface="黑体" pitchFamily="2" charset="-122"/>
            </a:endParaRPr>
          </a:p>
        </p:txBody>
      </p:sp>
      <p:sp>
        <p:nvSpPr>
          <p:cNvPr id="15" name="矩形 14"/>
          <p:cNvSpPr/>
          <p:nvPr/>
        </p:nvSpPr>
        <p:spPr bwMode="auto">
          <a:xfrm>
            <a:off x="4761745" y="1172344"/>
            <a:ext cx="4130734" cy="2028056"/>
          </a:xfrm>
          <a:prstGeom prst="rect">
            <a:avLst/>
          </a:prstGeom>
          <a:solidFill>
            <a:srgbClr val="0000CC">
              <a:alpha val="17000"/>
            </a:srgbClr>
          </a:solidFill>
          <a:ln w="28575" cap="flat" cmpd="sng" algn="ctr">
            <a:noFill/>
            <a:prstDash val="dashDot"/>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a typeface="黑体" pitchFamily="2" charset="-122"/>
            </a:endParaRPr>
          </a:p>
        </p:txBody>
      </p:sp>
      <p:sp>
        <p:nvSpPr>
          <p:cNvPr id="3" name="标题 2"/>
          <p:cNvSpPr>
            <a:spLocks noGrp="1"/>
          </p:cNvSpPr>
          <p:nvPr>
            <p:ph type="title"/>
          </p:nvPr>
        </p:nvSpPr>
        <p:spPr/>
        <p:txBody>
          <a:bodyPr>
            <a:normAutofit/>
          </a:bodyPr>
          <a:lstStyle/>
          <a:p>
            <a:r>
              <a:rPr lang="en-US" altLang="zh-CN" dirty="0"/>
              <a:t>Robust Optimization (RO</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7</a:t>
            </a:fld>
            <a:r>
              <a:rPr lang="en-US" altLang="zh-CN" dirty="0" smtClean="0"/>
              <a:t>/54</a:t>
            </a:r>
            <a:endParaRPr lang="en-US" altLang="zh-CN" dirty="0"/>
          </a:p>
        </p:txBody>
      </p:sp>
      <p:graphicFrame>
        <p:nvGraphicFramePr>
          <p:cNvPr id="5" name="对象 5"/>
          <p:cNvGraphicFramePr>
            <a:graphicFrameLocks noChangeAspect="1"/>
          </p:cNvGraphicFramePr>
          <p:nvPr>
            <p:extLst>
              <p:ext uri="{D42A27DB-BD31-4B8C-83A1-F6EECF244321}">
                <p14:modId xmlns:p14="http://schemas.microsoft.com/office/powerpoint/2010/main" val="2084108945"/>
              </p:ext>
            </p:extLst>
          </p:nvPr>
        </p:nvGraphicFramePr>
        <p:xfrm>
          <a:off x="538235" y="1818963"/>
          <a:ext cx="3416248" cy="3571930"/>
        </p:xfrm>
        <a:graphic>
          <a:graphicData uri="http://schemas.openxmlformats.org/presentationml/2006/ole">
            <mc:AlternateContent xmlns:mc="http://schemas.openxmlformats.org/markup-compatibility/2006">
              <mc:Choice xmlns:v="urn:schemas-microsoft-com:vml" Requires="v">
                <p:oleObj spid="_x0000_s2439" name="Equation" r:id="rId5" imgW="2361960" imgH="2514600" progId="Equation.3">
                  <p:embed/>
                </p:oleObj>
              </mc:Choice>
              <mc:Fallback>
                <p:oleObj name="Equation" r:id="rId5" imgW="2361960" imgH="2514600" progId="Equation.3">
                  <p:embed/>
                  <p:pic>
                    <p:nvPicPr>
                      <p:cNvPr id="0" name=""/>
                      <p:cNvPicPr>
                        <a:picLocks noChangeAspect="1" noChangeArrowheads="1"/>
                      </p:cNvPicPr>
                      <p:nvPr/>
                    </p:nvPicPr>
                    <p:blipFill>
                      <a:blip r:embed="rId6"/>
                      <a:srcRect/>
                      <a:stretch>
                        <a:fillRect/>
                      </a:stretch>
                    </p:blipFill>
                    <p:spPr bwMode="auto">
                      <a:xfrm>
                        <a:off x="538235" y="1818963"/>
                        <a:ext cx="3416248" cy="3571930"/>
                      </a:xfrm>
                      <a:prstGeom prst="rect">
                        <a:avLst/>
                      </a:prstGeom>
                      <a:noFill/>
                    </p:spPr>
                  </p:pic>
                </p:oleObj>
              </mc:Fallback>
            </mc:AlternateContent>
          </a:graphicData>
        </a:graphic>
      </p:graphicFrame>
      <p:cxnSp>
        <p:nvCxnSpPr>
          <p:cNvPr id="6" name="直接箭头连接符 7"/>
          <p:cNvCxnSpPr>
            <a:stCxn id="14" idx="3"/>
            <a:endCxn id="15" idx="1"/>
          </p:cNvCxnSpPr>
          <p:nvPr/>
        </p:nvCxnSpPr>
        <p:spPr>
          <a:xfrm flipV="1">
            <a:off x="3990107" y="2186372"/>
            <a:ext cx="771638" cy="1474116"/>
          </a:xfrm>
          <a:prstGeom prst="straightConnector1">
            <a:avLst/>
          </a:prstGeom>
          <a:ln w="28575">
            <a:solidFill>
              <a:srgbClr val="0000CC"/>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 name="直接箭头连接符 15"/>
          <p:cNvCxnSpPr>
            <a:stCxn id="13" idx="3"/>
          </p:cNvCxnSpPr>
          <p:nvPr/>
        </p:nvCxnSpPr>
        <p:spPr>
          <a:xfrm>
            <a:off x="4001983" y="4407569"/>
            <a:ext cx="761085" cy="359145"/>
          </a:xfrm>
          <a:prstGeom prst="straightConnector1">
            <a:avLst/>
          </a:prstGeom>
          <a:ln w="28575">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sp>
        <p:nvSpPr>
          <p:cNvPr id="8" name="内容占位符 2"/>
          <p:cNvSpPr txBox="1">
            <a:spLocks/>
          </p:cNvSpPr>
          <p:nvPr/>
        </p:nvSpPr>
        <p:spPr>
          <a:xfrm>
            <a:off x="181639" y="1172344"/>
            <a:ext cx="4580105" cy="504056"/>
          </a:xfrm>
          <a:prstGeom prst="rect">
            <a:avLst/>
          </a:prstGeom>
        </p:spPr>
        <p:txBody>
          <a:bodyPr>
            <a:noAutofit/>
          </a:bodyPr>
          <a:lstStyle>
            <a:defPPr>
              <a:defRPr lang="zh-CN"/>
            </a:defPPr>
            <a:lvl1pPr marL="449263" indent="-449263" eaLnBrk="0" hangingPunct="0">
              <a:lnSpc>
                <a:spcPct val="110000"/>
              </a:lnSpc>
              <a:spcBef>
                <a:spcPct val="20000"/>
              </a:spcBef>
              <a:buSzPct val="120000"/>
              <a:buBlip>
                <a:blip r:embed="rId7"/>
              </a:buBlip>
              <a:defRPr sz="2800">
                <a:solidFill>
                  <a:srgbClr val="133984"/>
                </a:solidFill>
                <a:latin typeface="+mn-lt"/>
                <a:ea typeface="+mn-ea"/>
                <a:cs typeface="黑体" pitchFamily="49" charset="-122"/>
              </a:defRPr>
            </a:lvl1pPr>
            <a:lvl2pPr marL="914400" indent="-285750" eaLnBrk="0" hangingPunct="0">
              <a:lnSpc>
                <a:spcPct val="110000"/>
              </a:lnSpc>
              <a:spcBef>
                <a:spcPct val="20000"/>
              </a:spcBef>
              <a:buClr>
                <a:srgbClr val="000066"/>
              </a:buClr>
              <a:buChar char="•"/>
              <a:defRPr sz="2400">
                <a:solidFill>
                  <a:srgbClr val="133984"/>
                </a:solidFill>
                <a:latin typeface="+mn-lt"/>
                <a:ea typeface="+mn-ea"/>
                <a:cs typeface="黑体" pitchFamily="49" charset="-122"/>
              </a:defRPr>
            </a:lvl2pPr>
            <a:lvl3pPr marL="1322388" indent="-228600" eaLnBrk="0" hangingPunct="0">
              <a:spcBef>
                <a:spcPct val="20000"/>
              </a:spcBef>
              <a:buChar char="•"/>
              <a:defRPr sz="2400">
                <a:latin typeface="+mn-lt"/>
                <a:ea typeface="宋体" charset="-122"/>
                <a:cs typeface="宋体" charset="-122"/>
              </a:defRPr>
            </a:lvl3pPr>
            <a:lvl4pPr marL="1730375" indent="-228600" eaLnBrk="0" hangingPunct="0">
              <a:spcBef>
                <a:spcPct val="20000"/>
              </a:spcBef>
              <a:buChar char="–"/>
              <a:defRPr sz="2000">
                <a:latin typeface="+mn-lt"/>
                <a:ea typeface="宋体" charset="-122"/>
                <a:cs typeface="宋体" charset="-122"/>
              </a:defRPr>
            </a:lvl4pPr>
            <a:lvl5pPr marL="2138363" indent="-228600" eaLnBrk="0" hangingPunct="0">
              <a:spcBef>
                <a:spcPct val="20000"/>
              </a:spcBef>
              <a:buChar char="»"/>
              <a:defRPr sz="2000">
                <a:latin typeface="+mn-lt"/>
                <a:ea typeface="宋体" charset="-122"/>
                <a:cs typeface="宋体" charset="-122"/>
              </a:defRPr>
            </a:lvl5pPr>
            <a:lvl6pPr marL="2595563" indent="-228600" fontAlgn="base">
              <a:spcBef>
                <a:spcPct val="20000"/>
              </a:spcBef>
              <a:spcAft>
                <a:spcPct val="0"/>
              </a:spcAft>
              <a:buChar char="»"/>
              <a:defRPr sz="2000">
                <a:latin typeface="+mn-lt"/>
              </a:defRPr>
            </a:lvl6pPr>
            <a:lvl7pPr marL="3052763" indent="-228600" fontAlgn="base">
              <a:spcBef>
                <a:spcPct val="20000"/>
              </a:spcBef>
              <a:spcAft>
                <a:spcPct val="0"/>
              </a:spcAft>
              <a:buChar char="»"/>
              <a:defRPr sz="2000">
                <a:latin typeface="+mn-lt"/>
              </a:defRPr>
            </a:lvl7pPr>
            <a:lvl8pPr marL="3509963" indent="-228600" fontAlgn="base">
              <a:spcBef>
                <a:spcPct val="20000"/>
              </a:spcBef>
              <a:spcAft>
                <a:spcPct val="0"/>
              </a:spcAft>
              <a:buChar char="»"/>
              <a:defRPr sz="2000">
                <a:latin typeface="+mn-lt"/>
              </a:defRPr>
            </a:lvl8pPr>
            <a:lvl9pPr marL="3967163" indent="-228600" fontAlgn="base">
              <a:spcBef>
                <a:spcPct val="20000"/>
              </a:spcBef>
              <a:spcAft>
                <a:spcPct val="0"/>
              </a:spcAft>
              <a:buChar char="»"/>
              <a:defRPr sz="2000">
                <a:latin typeface="+mn-lt"/>
              </a:defRPr>
            </a:lvl9pPr>
          </a:lstStyle>
          <a:p>
            <a:pPr marL="342900" indent="-342900" eaLnBrk="1" hangingPunct="1">
              <a:lnSpc>
                <a:spcPct val="80000"/>
              </a:lnSpc>
              <a:buSzPct val="60000"/>
              <a:buFont typeface="Wingdings" panose="05000000000000000000" pitchFamily="2" charset="2"/>
              <a:buChar char="n"/>
            </a:pPr>
            <a:r>
              <a:rPr lang="en-US" altLang="zh-CN" sz="2700" b="1" dirty="0">
                <a:solidFill>
                  <a:srgbClr val="003D7F"/>
                </a:solidFill>
                <a:cs typeface="Times New Roman" panose="02020603050405020304" pitchFamily="18" charset="0"/>
              </a:rPr>
              <a:t>Worst-case RO formulation*:</a:t>
            </a:r>
          </a:p>
        </p:txBody>
      </p:sp>
      <p:sp>
        <p:nvSpPr>
          <p:cNvPr id="12" name="Text Box 3"/>
          <p:cNvSpPr txBox="1">
            <a:spLocks noChangeArrowheads="1"/>
          </p:cNvSpPr>
          <p:nvPr/>
        </p:nvSpPr>
        <p:spPr bwMode="auto">
          <a:xfrm>
            <a:off x="35496" y="6091535"/>
            <a:ext cx="8856983" cy="461665"/>
          </a:xfrm>
          <a:prstGeom prst="rect">
            <a:avLst/>
          </a:prstGeom>
          <a:noFill/>
          <a:ln w="25400">
            <a:noFill/>
            <a:miter lim="800000"/>
            <a:headEnd/>
            <a:tailEnd/>
          </a:ln>
          <a:effectLst/>
        </p:spPr>
        <p:txBody>
          <a:bodyPr wrap="square">
            <a:spAutoFit/>
          </a:bodyPr>
          <a:lstStyle/>
          <a:p>
            <a:r>
              <a:rPr lang="en-US" sz="1200" b="1" dirty="0">
                <a:ea typeface="SimSun" pitchFamily="2" charset="-122"/>
              </a:rPr>
              <a:t>* </a:t>
            </a:r>
            <a:r>
              <a:rPr lang="en-US" sz="1200" b="1" dirty="0" smtClean="0">
                <a:ea typeface="SimSun" pitchFamily="2" charset="-122"/>
              </a:rPr>
              <a:t>Li</a:t>
            </a:r>
            <a:r>
              <a:rPr lang="en-US" sz="1200" b="1" dirty="0">
                <a:ea typeface="SimSun" pitchFamily="2" charset="-122"/>
              </a:rPr>
              <a:t>, M., 2007, “Robust Optimization and Sensitivity Analysis with Multi-Objective Genetic Algorithms: Single- and Multi-disciplinary Applications,” PhD dissertation, Department of Mechanical Engineering, UMD, USA.</a:t>
            </a:r>
          </a:p>
        </p:txBody>
      </p:sp>
      <p:sp>
        <p:nvSpPr>
          <p:cNvPr id="13" name="矩形 12"/>
          <p:cNvSpPr/>
          <p:nvPr/>
        </p:nvSpPr>
        <p:spPr bwMode="auto">
          <a:xfrm>
            <a:off x="1175656" y="4048423"/>
            <a:ext cx="2826327" cy="718291"/>
          </a:xfrm>
          <a:prstGeom prst="rect">
            <a:avLst/>
          </a:prstGeom>
          <a:solidFill>
            <a:srgbClr val="00B0F0">
              <a:alpha val="17000"/>
            </a:srgbClr>
          </a:solidFill>
          <a:ln w="28575" cap="flat" cmpd="sng" algn="ctr">
            <a:noFill/>
            <a:prstDash val="dashDot"/>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a typeface="黑体" pitchFamily="2" charset="-122"/>
            </a:endParaRPr>
          </a:p>
        </p:txBody>
      </p:sp>
      <p:sp>
        <p:nvSpPr>
          <p:cNvPr id="14" name="矩形 13"/>
          <p:cNvSpPr/>
          <p:nvPr/>
        </p:nvSpPr>
        <p:spPr bwMode="auto">
          <a:xfrm>
            <a:off x="1175656" y="3301342"/>
            <a:ext cx="2814451" cy="718291"/>
          </a:xfrm>
          <a:prstGeom prst="rect">
            <a:avLst/>
          </a:prstGeom>
          <a:solidFill>
            <a:srgbClr val="0000CC">
              <a:alpha val="17000"/>
            </a:srgbClr>
          </a:solidFill>
          <a:ln w="28575" cap="flat" cmpd="sng" algn="ctr">
            <a:noFill/>
            <a:prstDash val="dashDot"/>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a typeface="黑体" pitchFamily="2" charset="-122"/>
            </a:endParaRPr>
          </a:p>
        </p:txBody>
      </p:sp>
      <p:sp>
        <p:nvSpPr>
          <p:cNvPr id="17" name="圆角矩形 39"/>
          <p:cNvSpPr/>
          <p:nvPr/>
        </p:nvSpPr>
        <p:spPr bwMode="auto">
          <a:xfrm>
            <a:off x="1163780" y="3301342"/>
            <a:ext cx="2838203" cy="1442477"/>
          </a:xfrm>
          <a:prstGeom prst="roundRect">
            <a:avLst>
              <a:gd name="adj" fmla="val 1286"/>
            </a:avLst>
          </a:prstGeom>
          <a:noFill/>
          <a:ln w="25400" cap="flat" cmpd="sng" algn="ctr">
            <a:solidFill>
              <a:schemeClr val="tx1"/>
            </a:solidFill>
            <a:prstDash val="dash"/>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a typeface="黑体" pitchFamily="2" charset="-122"/>
            </a:endParaRPr>
          </a:p>
        </p:txBody>
      </p:sp>
      <p:pic>
        <p:nvPicPr>
          <p:cNvPr id="2258" name="Picture 2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02727" y="1172344"/>
            <a:ext cx="3448770" cy="2080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1" name="Picture 21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24400" y="3276600"/>
            <a:ext cx="4267200" cy="2019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圆角矩形 39"/>
          <p:cNvSpPr/>
          <p:nvPr/>
        </p:nvSpPr>
        <p:spPr bwMode="auto">
          <a:xfrm>
            <a:off x="4763069" y="5329619"/>
            <a:ext cx="4129410" cy="771623"/>
          </a:xfrm>
          <a:prstGeom prst="roundRect">
            <a:avLst>
              <a:gd name="adj" fmla="val 1286"/>
            </a:avLst>
          </a:prstGeom>
          <a:noFill/>
          <a:ln w="25400" cap="flat" cmpd="sng" algn="ctr">
            <a:solidFill>
              <a:schemeClr val="tx1"/>
            </a:solidFill>
            <a:prstDash val="dash"/>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342900" marR="0" indent="-342900" defTabSz="914400" rtl="0" eaLnBrk="1" fontAlgn="base" latinLnBrk="0" hangingPunct="1">
              <a:lnSpc>
                <a:spcPct val="100000"/>
              </a:lnSpc>
              <a:spcBef>
                <a:spcPct val="0"/>
              </a:spcBef>
              <a:spcAft>
                <a:spcPct val="0"/>
              </a:spcAft>
              <a:buClrTx/>
              <a:buSzTx/>
              <a:buFont typeface="Arial" pitchFamily="34" charset="0"/>
              <a:buChar char="•"/>
              <a:tabLst/>
            </a:pPr>
            <a:r>
              <a:rPr kumimoji="0" lang="en-US" altLang="zh-CN" sz="2200" b="0" i="0" u="none" strike="noStrike" cap="none" normalizeH="0" baseline="0" dirty="0" smtClean="0">
                <a:ln>
                  <a:noFill/>
                </a:ln>
                <a:solidFill>
                  <a:srgbClr val="C00000"/>
                </a:solidFill>
                <a:effectLst/>
                <a:latin typeface="+mj-lt"/>
                <a:ea typeface="黑体" pitchFamily="2" charset="-122"/>
              </a:rPr>
              <a:t>Inner</a:t>
            </a:r>
            <a:r>
              <a:rPr kumimoji="0" lang="en-US" altLang="zh-CN" sz="2200" b="0" i="0" u="none" strike="noStrike" cap="none" normalizeH="0" baseline="0" dirty="0" smtClean="0">
                <a:ln>
                  <a:noFill/>
                </a:ln>
                <a:solidFill>
                  <a:schemeClr val="tx1"/>
                </a:solidFill>
                <a:effectLst/>
                <a:latin typeface="+mj-lt"/>
                <a:ea typeface="黑体" pitchFamily="2" charset="-122"/>
              </a:rPr>
              <a:t> optimization problems</a:t>
            </a:r>
          </a:p>
          <a:p>
            <a:pPr marL="342900" marR="0" indent="-342900" defTabSz="914400" rtl="0" eaLnBrk="1" fontAlgn="base" latinLnBrk="0" hangingPunct="1">
              <a:lnSpc>
                <a:spcPct val="100000"/>
              </a:lnSpc>
              <a:spcBef>
                <a:spcPct val="0"/>
              </a:spcBef>
              <a:spcAft>
                <a:spcPct val="0"/>
              </a:spcAft>
              <a:buClrTx/>
              <a:buSzTx/>
              <a:buFont typeface="Arial" pitchFamily="34" charset="0"/>
              <a:buChar char="•"/>
              <a:tabLst/>
            </a:pPr>
            <a:r>
              <a:rPr lang="en-US" altLang="zh-CN" sz="2200" dirty="0" smtClean="0">
                <a:latin typeface="+mj-lt"/>
                <a:ea typeface="黑体" pitchFamily="2" charset="-122"/>
              </a:rPr>
              <a:t>Leads to </a:t>
            </a:r>
            <a:r>
              <a:rPr lang="en-US" altLang="zh-CN" sz="2200" b="1" dirty="0" smtClean="0">
                <a:solidFill>
                  <a:srgbClr val="C00000"/>
                </a:solidFill>
                <a:latin typeface="+mj-lt"/>
                <a:ea typeface="黑体" pitchFamily="2" charset="-122"/>
              </a:rPr>
              <a:t>“double-looped” </a:t>
            </a:r>
            <a:endParaRPr kumimoji="0" lang="zh-CN" altLang="en-US" sz="2200" b="1" i="0" strike="noStrike" cap="none" normalizeH="0" baseline="0" dirty="0" smtClean="0">
              <a:ln>
                <a:noFill/>
              </a:ln>
              <a:solidFill>
                <a:srgbClr val="C00000"/>
              </a:solidFill>
              <a:effectLst/>
              <a:latin typeface="+mj-lt"/>
              <a:ea typeface="黑体" pitchFamily="2" charset="-122"/>
            </a:endParaRPr>
          </a:p>
        </p:txBody>
      </p:sp>
      <p:cxnSp>
        <p:nvCxnSpPr>
          <p:cNvPr id="22" name="直接箭头连接符 15"/>
          <p:cNvCxnSpPr>
            <a:endCxn id="21" idx="1"/>
          </p:cNvCxnSpPr>
          <p:nvPr/>
        </p:nvCxnSpPr>
        <p:spPr>
          <a:xfrm>
            <a:off x="3956612" y="4766714"/>
            <a:ext cx="806457" cy="948717"/>
          </a:xfrm>
          <a:prstGeom prst="straightConnector1">
            <a:avLst/>
          </a:prstGeom>
          <a:noFill/>
          <a:ln w="25400" cap="flat" cmpd="sng" algn="ctr">
            <a:solidFill>
              <a:schemeClr val="tx1"/>
            </a:solidFill>
            <a:prstDash val="dash"/>
            <a:round/>
            <a:headEnd type="none" w="med" len="med"/>
            <a:tailEnd type="triangle" w="med" len="lg"/>
          </a:ln>
          <a:effectLst/>
        </p:spPr>
      </p:cxnSp>
      <p:sp>
        <p:nvSpPr>
          <p:cNvPr id="19" name="矩形 13"/>
          <p:cNvSpPr/>
          <p:nvPr/>
        </p:nvSpPr>
        <p:spPr bwMode="auto">
          <a:xfrm>
            <a:off x="1175656" y="2560320"/>
            <a:ext cx="957944" cy="365760"/>
          </a:xfrm>
          <a:prstGeom prst="rect">
            <a:avLst/>
          </a:prstGeom>
          <a:solidFill>
            <a:srgbClr val="0000CC">
              <a:alpha val="17000"/>
            </a:srgbClr>
          </a:solidFill>
          <a:ln w="28575" cap="flat" cmpd="sng" algn="ctr">
            <a:noFill/>
            <a:prstDash val="dashDot"/>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a typeface="黑体" pitchFamily="2" charset="-122"/>
            </a:endParaRPr>
          </a:p>
        </p:txBody>
      </p:sp>
      <p:sp>
        <p:nvSpPr>
          <p:cNvPr id="20" name="矩形 12"/>
          <p:cNvSpPr/>
          <p:nvPr/>
        </p:nvSpPr>
        <p:spPr bwMode="auto">
          <a:xfrm>
            <a:off x="1175656" y="2932419"/>
            <a:ext cx="957944" cy="320510"/>
          </a:xfrm>
          <a:prstGeom prst="rect">
            <a:avLst/>
          </a:prstGeom>
          <a:solidFill>
            <a:srgbClr val="00B0F0">
              <a:alpha val="17000"/>
            </a:srgbClr>
          </a:solidFill>
          <a:ln w="28575" cap="flat" cmpd="sng" algn="ctr">
            <a:noFill/>
            <a:prstDash val="dashDot"/>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a typeface="黑体" pitchFamily="2" charset="-122"/>
            </a:endParaRPr>
          </a:p>
        </p:txBody>
      </p:sp>
    </p:spTree>
    <p:custDataLst>
      <p:tags r:id="rId2"/>
    </p:custDataLst>
    <p:extLst>
      <p:ext uri="{BB962C8B-B14F-4D97-AF65-F5344CB8AC3E}">
        <p14:creationId xmlns:p14="http://schemas.microsoft.com/office/powerpoint/2010/main" val="306557711"/>
      </p:ext>
    </p:extLst>
  </p:cSld>
  <p:clrMapOvr>
    <a:masterClrMapping/>
  </p:clrMapOvr>
  <mc:AlternateContent xmlns:mc="http://schemas.openxmlformats.org/markup-compatibility/2006">
    <mc:Choice xmlns:p14="http://schemas.microsoft.com/office/powerpoint/2010/main" Requires="p14">
      <p:transition spd="slow" p14:dur="2000" advTm="103756"/>
    </mc:Choice>
    <mc:Fallback>
      <p:transition spd="slow" advTm="1037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6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3" grpId="0" animBg="1"/>
      <p:bldP spid="14" grpId="0" animBg="1"/>
      <p:bldP spid="17" grpId="0" animBg="1"/>
      <p:bldP spid="21" grpId="0" animBg="1"/>
      <p:bldP spid="19" grpId="0" animBg="1"/>
      <p:bldP spid="2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07504" y="152400"/>
            <a:ext cx="7200800" cy="638944"/>
          </a:xfrm>
        </p:spPr>
        <p:txBody>
          <a:bodyPr>
            <a:noAutofit/>
          </a:bodyPr>
          <a:lstStyle/>
          <a:p>
            <a:r>
              <a:rPr lang="en-US" altLang="zh-CN" dirty="0"/>
              <a:t>Gaussian Process Modeling of Friction loss vs. </a:t>
            </a:r>
            <a:r>
              <a:rPr lang="en-US" altLang="zh-CN" dirty="0" smtClean="0"/>
              <a:t>Tolerance</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70</a:t>
            </a:fld>
            <a:r>
              <a:rPr lang="en-US" altLang="zh-CN" dirty="0" smtClean="0"/>
              <a:t>/54</a:t>
            </a:r>
            <a:endParaRPr lang="en-US" altLang="zh-CN" dirty="0"/>
          </a:p>
        </p:txBody>
      </p:sp>
      <p:sp>
        <p:nvSpPr>
          <p:cNvPr id="10" name="Content Placeholder 13"/>
          <p:cNvSpPr txBox="1">
            <a:spLocks/>
          </p:cNvSpPr>
          <p:nvPr/>
        </p:nvSpPr>
        <p:spPr>
          <a:xfrm>
            <a:off x="152400" y="1143000"/>
            <a:ext cx="4104456"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60000"/>
              <a:buFont typeface="Wingdings" panose="05000000000000000000" pitchFamily="2" charset="2"/>
              <a:buChar char="n"/>
              <a:defRPr lang="en-US" altLang="zh-CN" sz="3200" kern="1200" dirty="0" smtClean="0">
                <a:solidFill>
                  <a:srgbClr val="003D7F"/>
                </a:solidFill>
                <a:latin typeface="+mn-lt"/>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lang="en-US" altLang="zh-CN" sz="2800" kern="1200" dirty="0" smtClean="0">
                <a:solidFill>
                  <a:srgbClr val="003D7F"/>
                </a:solidFill>
                <a:latin typeface="+mn-lt"/>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lang="en-US" altLang="zh-CN" sz="2400" kern="1200" dirty="0" smtClean="0">
                <a:solidFill>
                  <a:srgbClr val="003D7F"/>
                </a:solidFill>
                <a:latin typeface="+mn-lt"/>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lang="en-US" altLang="zh-CN" sz="2000" kern="1200" dirty="0" smtClean="0">
                <a:solidFill>
                  <a:srgbClr val="003D7F"/>
                </a:solidFill>
                <a:latin typeface="+mn-lt"/>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lang="zh-CN" altLang="en-US" sz="1600" kern="1200" dirty="0">
                <a:solidFill>
                  <a:srgbClr val="003D7F"/>
                </a:solidFill>
                <a:latin typeface="+mn-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smtClean="0"/>
              <a:t>Computational results</a:t>
            </a:r>
            <a:endParaRPr lang="en-US" sz="2400" b="1" dirty="0"/>
          </a:p>
        </p:txBody>
      </p:sp>
      <p:graphicFrame>
        <p:nvGraphicFramePr>
          <p:cNvPr id="2" name="表格 1"/>
          <p:cNvGraphicFramePr>
            <a:graphicFrameLocks noGrp="1"/>
          </p:cNvGraphicFramePr>
          <p:nvPr>
            <p:extLst>
              <p:ext uri="{D42A27DB-BD31-4B8C-83A1-F6EECF244321}">
                <p14:modId xmlns:p14="http://schemas.microsoft.com/office/powerpoint/2010/main" val="1187558585"/>
              </p:ext>
            </p:extLst>
          </p:nvPr>
        </p:nvGraphicFramePr>
        <p:xfrm>
          <a:off x="139959" y="1828801"/>
          <a:ext cx="8927841" cy="1470810"/>
        </p:xfrm>
        <a:graphic>
          <a:graphicData uri="http://schemas.openxmlformats.org/drawingml/2006/table">
            <a:tbl>
              <a:tblPr firstRow="1" bandRow="1">
                <a:tableStyleId>{5C22544A-7EE6-4342-B048-85BDC9FD1C3A}</a:tableStyleId>
              </a:tblPr>
              <a:tblGrid>
                <a:gridCol w="898634"/>
                <a:gridCol w="898634"/>
                <a:gridCol w="998483"/>
                <a:gridCol w="998483"/>
                <a:gridCol w="998483"/>
                <a:gridCol w="898634"/>
                <a:gridCol w="1065048"/>
                <a:gridCol w="1028442"/>
                <a:gridCol w="1143000"/>
              </a:tblGrid>
              <a:tr h="342749">
                <a:tc>
                  <a:txBody>
                    <a:bodyPr/>
                    <a:lstStyle/>
                    <a:p>
                      <a:r>
                        <a:rPr lang="en-US" altLang="zh-CN" i="1" smtClean="0">
                          <a:latin typeface="Times New Roman" pitchFamily="18" charset="0"/>
                          <a:cs typeface="Times New Roman" pitchFamily="18" charset="0"/>
                        </a:rPr>
                        <a:t>x</a:t>
                      </a:r>
                      <a:r>
                        <a:rPr lang="en-US" altLang="zh-CN" i="0" baseline="-25000" smtClean="0">
                          <a:latin typeface="Times New Roman" pitchFamily="18" charset="0"/>
                          <a:cs typeface="Times New Roman" pitchFamily="18" charset="0"/>
                        </a:rPr>
                        <a:t>1_1</a:t>
                      </a:r>
                      <a:endParaRPr lang="zh-CN" altLang="en-US" i="0" baseline="-25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i="1" dirty="0" smtClean="0">
                          <a:latin typeface="Times New Roman" pitchFamily="18" charset="0"/>
                          <a:cs typeface="Times New Roman" pitchFamily="18" charset="0"/>
                        </a:rPr>
                        <a:t>x</a:t>
                      </a:r>
                      <a:r>
                        <a:rPr lang="en-US" altLang="zh-CN" i="0" baseline="-25000" dirty="0" smtClean="0">
                          <a:latin typeface="Times New Roman" pitchFamily="18" charset="0"/>
                          <a:cs typeface="Times New Roman" pitchFamily="18" charset="0"/>
                        </a:rPr>
                        <a:t>1_2</a:t>
                      </a:r>
                      <a:endParaRPr lang="zh-CN" altLang="en-US" i="0" baseline="-25000" dirty="0" smtClean="0">
                        <a:latin typeface="Times New Roman" pitchFamily="18" charset="0"/>
                        <a:cs typeface="Times New Roman" pitchFamily="18" charset="0"/>
                      </a:endParaRPr>
                    </a:p>
                  </a:txBody>
                  <a:tcPr/>
                </a:tc>
                <a:tc>
                  <a:txBody>
                    <a:bodyPr/>
                    <a:lstStyle/>
                    <a:p>
                      <a:r>
                        <a:rPr lang="en-US" altLang="zh-CN" i="1" dirty="0" smtClean="0">
                          <a:latin typeface="Times New Roman" pitchFamily="18" charset="0"/>
                          <a:cs typeface="Times New Roman" pitchFamily="18" charset="0"/>
                        </a:rPr>
                        <a:t>x</a:t>
                      </a:r>
                      <a:r>
                        <a:rPr lang="en-US" altLang="zh-CN" i="0" baseline="-25000" dirty="0" smtClean="0">
                          <a:latin typeface="Times New Roman" pitchFamily="18" charset="0"/>
                          <a:cs typeface="Times New Roman" pitchFamily="18" charset="0"/>
                        </a:rPr>
                        <a:t>1_3</a:t>
                      </a:r>
                      <a:endParaRPr lang="zh-CN" altLang="en-US" i="0" baseline="-25000" dirty="0">
                        <a:latin typeface="Times New Roman" pitchFamily="18" charset="0"/>
                        <a:cs typeface="Times New Roman" pitchFamily="18" charset="0"/>
                      </a:endParaRPr>
                    </a:p>
                  </a:txBody>
                  <a:tcPr/>
                </a:tc>
                <a:tc>
                  <a:txBody>
                    <a:bodyPr/>
                    <a:lstStyle/>
                    <a:p>
                      <a:r>
                        <a:rPr lang="en-US" altLang="zh-CN" i="1" dirty="0" smtClean="0">
                          <a:latin typeface="Times New Roman" pitchFamily="18" charset="0"/>
                          <a:cs typeface="Times New Roman" pitchFamily="18" charset="0"/>
                        </a:rPr>
                        <a:t>x</a:t>
                      </a:r>
                      <a:r>
                        <a:rPr lang="en-US" altLang="zh-CN" i="0" baseline="-25000" dirty="0" smtClean="0">
                          <a:latin typeface="Times New Roman" pitchFamily="18" charset="0"/>
                          <a:cs typeface="Times New Roman" pitchFamily="18" charset="0"/>
                        </a:rPr>
                        <a:t>1_4</a:t>
                      </a:r>
                      <a:endParaRPr lang="zh-CN" altLang="en-US" i="0" baseline="-25000" dirty="0">
                        <a:latin typeface="Times New Roman" pitchFamily="18" charset="0"/>
                        <a:cs typeface="Times New Roman" pitchFamily="18" charset="0"/>
                      </a:endParaRPr>
                    </a:p>
                  </a:txBody>
                  <a:tcPr/>
                </a:tc>
                <a:tc>
                  <a:txBody>
                    <a:bodyPr/>
                    <a:lstStyle/>
                    <a:p>
                      <a:r>
                        <a:rPr lang="en-US" altLang="zh-CN" i="1" dirty="0" smtClean="0">
                          <a:latin typeface="Times New Roman" pitchFamily="18" charset="0"/>
                          <a:cs typeface="Times New Roman" pitchFamily="18" charset="0"/>
                        </a:rPr>
                        <a:t>x</a:t>
                      </a:r>
                      <a:r>
                        <a:rPr lang="en-US" altLang="zh-CN" i="0" baseline="-25000" dirty="0" smtClean="0">
                          <a:latin typeface="Times New Roman" pitchFamily="18" charset="0"/>
                          <a:cs typeface="Times New Roman" pitchFamily="18" charset="0"/>
                        </a:rPr>
                        <a:t>1_5</a:t>
                      </a:r>
                      <a:endParaRPr lang="zh-CN" altLang="en-US" i="0" baseline="-25000" dirty="0">
                        <a:latin typeface="Times New Roman" pitchFamily="18" charset="0"/>
                        <a:cs typeface="Times New Roman" pitchFamily="18" charset="0"/>
                      </a:endParaRPr>
                    </a:p>
                  </a:txBody>
                  <a:tcPr/>
                </a:tc>
                <a:tc>
                  <a:txBody>
                    <a:bodyPr/>
                    <a:lstStyle/>
                    <a:p>
                      <a:r>
                        <a:rPr lang="en-US" altLang="zh-CN" i="1" dirty="0" smtClean="0">
                          <a:latin typeface="Times New Roman" pitchFamily="18" charset="0"/>
                          <a:cs typeface="Times New Roman" pitchFamily="18" charset="0"/>
                        </a:rPr>
                        <a:t>x</a:t>
                      </a:r>
                      <a:r>
                        <a:rPr lang="en-US" altLang="zh-CN" i="0" baseline="-25000" dirty="0" smtClean="0">
                          <a:latin typeface="Times New Roman" pitchFamily="18" charset="0"/>
                          <a:cs typeface="Times New Roman" pitchFamily="18" charset="0"/>
                        </a:rPr>
                        <a:t>1_6</a:t>
                      </a:r>
                      <a:endParaRPr lang="zh-CN" altLang="en-US" i="0" baseline="-25000" dirty="0">
                        <a:latin typeface="Times New Roman" pitchFamily="18" charset="0"/>
                        <a:cs typeface="Times New Roman" pitchFamily="18" charset="0"/>
                      </a:endParaRPr>
                    </a:p>
                  </a:txBody>
                  <a:tcPr/>
                </a:tc>
                <a:tc>
                  <a:txBody>
                    <a:bodyPr/>
                    <a:lstStyle/>
                    <a:p>
                      <a:r>
                        <a:rPr lang="en-US" altLang="zh-CN" i="1" dirty="0" smtClean="0">
                          <a:latin typeface="Times New Roman" pitchFamily="18" charset="0"/>
                          <a:cs typeface="Times New Roman" pitchFamily="18" charset="0"/>
                        </a:rPr>
                        <a:t>x</a:t>
                      </a:r>
                      <a:r>
                        <a:rPr lang="en-US" altLang="zh-CN" i="0" baseline="-25000" dirty="0" smtClean="0">
                          <a:latin typeface="Times New Roman" pitchFamily="18" charset="0"/>
                          <a:cs typeface="Times New Roman" pitchFamily="18" charset="0"/>
                        </a:rPr>
                        <a:t>1_7</a:t>
                      </a:r>
                      <a:endParaRPr lang="zh-CN" altLang="en-US" i="0" baseline="-25000" dirty="0">
                        <a:latin typeface="Times New Roman" pitchFamily="18" charset="0"/>
                        <a:cs typeface="Times New Roman" pitchFamily="18" charset="0"/>
                      </a:endParaRPr>
                    </a:p>
                  </a:txBody>
                  <a:tcPr/>
                </a:tc>
                <a:tc>
                  <a:txBody>
                    <a:bodyPr/>
                    <a:lstStyle/>
                    <a:p>
                      <a:r>
                        <a:rPr lang="en-US" altLang="zh-CN" i="1" dirty="0" smtClean="0">
                          <a:latin typeface="Times New Roman" pitchFamily="18" charset="0"/>
                          <a:cs typeface="Times New Roman" pitchFamily="18" charset="0"/>
                        </a:rPr>
                        <a:t>x</a:t>
                      </a:r>
                      <a:r>
                        <a:rPr lang="en-US" altLang="zh-CN" i="0" baseline="-25000" dirty="0" smtClean="0">
                          <a:latin typeface="Times New Roman" pitchFamily="18" charset="0"/>
                          <a:cs typeface="Times New Roman" pitchFamily="18" charset="0"/>
                        </a:rPr>
                        <a:t>1_8</a:t>
                      </a:r>
                      <a:endParaRPr lang="zh-CN" altLang="en-US" i="0" baseline="-25000" dirty="0">
                        <a:latin typeface="Times New Roman" pitchFamily="18" charset="0"/>
                        <a:cs typeface="Times New Roman" pitchFamily="18" charset="0"/>
                      </a:endParaRPr>
                    </a:p>
                  </a:txBody>
                  <a:tcPr/>
                </a:tc>
                <a:tc>
                  <a:txBody>
                    <a:bodyPr/>
                    <a:lstStyle/>
                    <a:p>
                      <a:r>
                        <a:rPr lang="en-US" altLang="zh-CN" i="1" dirty="0" smtClean="0">
                          <a:latin typeface="Times New Roman" pitchFamily="18" charset="0"/>
                          <a:cs typeface="Times New Roman" pitchFamily="18" charset="0"/>
                        </a:rPr>
                        <a:t>x</a:t>
                      </a:r>
                      <a:r>
                        <a:rPr lang="en-US" altLang="zh-CN" i="0" baseline="-25000" dirty="0" smtClean="0">
                          <a:latin typeface="Times New Roman" pitchFamily="18" charset="0"/>
                          <a:cs typeface="Times New Roman" pitchFamily="18" charset="0"/>
                        </a:rPr>
                        <a:t>1_9</a:t>
                      </a:r>
                      <a:endParaRPr lang="zh-CN" altLang="en-US" i="0" baseline="-25000" dirty="0">
                        <a:latin typeface="Times New Roman" pitchFamily="18" charset="0"/>
                        <a:cs typeface="Times New Roman" pitchFamily="18" charset="0"/>
                      </a:endParaRPr>
                    </a:p>
                  </a:txBody>
                  <a:tcPr/>
                </a:tc>
              </a:tr>
              <a:tr h="1105050">
                <a:tc>
                  <a:txBody>
                    <a:bodyPr/>
                    <a:lstStyle/>
                    <a:p>
                      <a:r>
                        <a:rPr lang="en-US" altLang="zh-CN" sz="1600" i="1" kern="1200" dirty="0" smtClean="0">
                          <a:solidFill>
                            <a:schemeClr val="dk1"/>
                          </a:solidFill>
                          <a:effectLst/>
                          <a:latin typeface="Times New Roman" pitchFamily="18" charset="0"/>
                          <a:ea typeface="+mn-ea"/>
                          <a:cs typeface="Times New Roman" pitchFamily="18" charset="0"/>
                        </a:rPr>
                        <a:t>V</a:t>
                      </a:r>
                      <a:r>
                        <a:rPr lang="en-US" altLang="zh-CN" sz="1600" kern="1200" baseline="-25000" dirty="0" smtClean="0">
                          <a:solidFill>
                            <a:schemeClr val="dk1"/>
                          </a:solidFill>
                          <a:effectLst/>
                          <a:latin typeface="Times New Roman" pitchFamily="18" charset="0"/>
                          <a:ea typeface="+mn-ea"/>
                          <a:cs typeface="Times New Roman" pitchFamily="18" charset="0"/>
                        </a:rPr>
                        <a:t>1</a:t>
                      </a:r>
                      <a:r>
                        <a:rPr lang="en-US" altLang="zh-CN" sz="1600" i="1" kern="1200" dirty="0" smtClean="0">
                          <a:solidFill>
                            <a:schemeClr val="dk1"/>
                          </a:solidFill>
                          <a:effectLst/>
                          <a:latin typeface="Times New Roman" pitchFamily="18" charset="0"/>
                          <a:ea typeface="+mn-ea"/>
                          <a:cs typeface="Times New Roman" pitchFamily="18" charset="0"/>
                        </a:rPr>
                        <a:t> </a:t>
                      </a:r>
                      <a:r>
                        <a:rPr lang="en-US" altLang="zh-CN" sz="1600" kern="1200" dirty="0" smtClean="0">
                          <a:solidFill>
                            <a:schemeClr val="dk1"/>
                          </a:solidFill>
                          <a:effectLst/>
                          <a:latin typeface="Times New Roman" pitchFamily="18" charset="0"/>
                          <a:ea typeface="+mn-ea"/>
                          <a:cs typeface="Times New Roman" pitchFamily="18" charset="0"/>
                        </a:rPr>
                        <a:t>(</a:t>
                      </a:r>
                      <a:r>
                        <a:rPr lang="en-US" altLang="zh-CN" sz="1600" i="1" kern="1200" dirty="0" smtClean="0">
                          <a:solidFill>
                            <a:schemeClr val="dk1"/>
                          </a:solidFill>
                          <a:effectLst/>
                          <a:latin typeface="Times New Roman" pitchFamily="18" charset="0"/>
                          <a:ea typeface="+mn-ea"/>
                          <a:cs typeface="Times New Roman" pitchFamily="18" charset="0"/>
                        </a:rPr>
                        <a:t>mm</a:t>
                      </a:r>
                      <a:r>
                        <a:rPr lang="en-US" altLang="zh-CN" sz="1600" kern="1200" baseline="30000" dirty="0" smtClean="0">
                          <a:solidFill>
                            <a:schemeClr val="dk1"/>
                          </a:solidFill>
                          <a:effectLst/>
                          <a:latin typeface="Times New Roman" pitchFamily="18" charset="0"/>
                          <a:ea typeface="+mn-ea"/>
                          <a:cs typeface="Times New Roman" pitchFamily="18" charset="0"/>
                        </a:rPr>
                        <a:t>3</a:t>
                      </a:r>
                      <a:r>
                        <a:rPr lang="en-US" altLang="zh-CN" sz="1600" kern="1200" dirty="0" smtClean="0">
                          <a:solidFill>
                            <a:schemeClr val="dk1"/>
                          </a:solidFill>
                          <a:effectLst/>
                          <a:latin typeface="Times New Roman" pitchFamily="18" charset="0"/>
                          <a:ea typeface="+mn-ea"/>
                          <a:cs typeface="Times New Roman" pitchFamily="18" charset="0"/>
                        </a:rPr>
                        <a:t>)</a:t>
                      </a:r>
                      <a:endParaRPr lang="zh-CN" altLang="en-US" sz="1600" dirty="0">
                        <a:latin typeface="Times New Roman" pitchFamily="18" charset="0"/>
                        <a:cs typeface="Times New Roman" pitchFamily="18" charset="0"/>
                      </a:endParaRPr>
                    </a:p>
                  </a:txBody>
                  <a:tcPr anchor="ctr"/>
                </a:tc>
                <a:tc>
                  <a:txBody>
                    <a:bodyPr/>
                    <a:lstStyle/>
                    <a:p>
                      <a:r>
                        <a:rPr lang="en-US" altLang="zh-CN" sz="1600" i="1" kern="1200" dirty="0" smtClean="0">
                          <a:solidFill>
                            <a:schemeClr val="dk1"/>
                          </a:solidFill>
                          <a:effectLst/>
                          <a:latin typeface="Times New Roman" pitchFamily="18" charset="0"/>
                          <a:ea typeface="+mn-ea"/>
                          <a:cs typeface="Times New Roman" pitchFamily="18" charset="0"/>
                        </a:rPr>
                        <a:t>V</a:t>
                      </a:r>
                      <a:r>
                        <a:rPr lang="en-US" altLang="zh-CN" sz="1600" kern="1200" baseline="-25000" dirty="0" smtClean="0">
                          <a:solidFill>
                            <a:schemeClr val="dk1"/>
                          </a:solidFill>
                          <a:effectLst/>
                          <a:latin typeface="Times New Roman" pitchFamily="18" charset="0"/>
                          <a:ea typeface="+mn-ea"/>
                          <a:cs typeface="Times New Roman" pitchFamily="18" charset="0"/>
                        </a:rPr>
                        <a:t>2</a:t>
                      </a:r>
                      <a:r>
                        <a:rPr lang="en-US" altLang="zh-CN" sz="1600" i="1" kern="1200" dirty="0" smtClean="0">
                          <a:solidFill>
                            <a:schemeClr val="dk1"/>
                          </a:solidFill>
                          <a:effectLst/>
                          <a:latin typeface="Times New Roman" pitchFamily="18" charset="0"/>
                          <a:ea typeface="+mn-ea"/>
                          <a:cs typeface="Times New Roman" pitchFamily="18" charset="0"/>
                        </a:rPr>
                        <a:t> </a:t>
                      </a:r>
                      <a:r>
                        <a:rPr lang="en-US" altLang="zh-CN" sz="1600" kern="1200" dirty="0" smtClean="0">
                          <a:solidFill>
                            <a:schemeClr val="dk1"/>
                          </a:solidFill>
                          <a:effectLst/>
                          <a:latin typeface="Times New Roman" pitchFamily="18" charset="0"/>
                          <a:ea typeface="+mn-ea"/>
                          <a:cs typeface="Times New Roman" pitchFamily="18" charset="0"/>
                        </a:rPr>
                        <a:t>(</a:t>
                      </a:r>
                      <a:r>
                        <a:rPr lang="en-US" altLang="zh-CN" sz="1600" i="1" kern="1200" dirty="0" smtClean="0">
                          <a:solidFill>
                            <a:schemeClr val="dk1"/>
                          </a:solidFill>
                          <a:effectLst/>
                          <a:latin typeface="Times New Roman" pitchFamily="18" charset="0"/>
                          <a:ea typeface="+mn-ea"/>
                          <a:cs typeface="Times New Roman" pitchFamily="18" charset="0"/>
                        </a:rPr>
                        <a:t>mm</a:t>
                      </a:r>
                      <a:r>
                        <a:rPr lang="en-US" altLang="zh-CN" sz="1600" kern="1200" baseline="30000" dirty="0" smtClean="0">
                          <a:solidFill>
                            <a:schemeClr val="dk1"/>
                          </a:solidFill>
                          <a:effectLst/>
                          <a:latin typeface="Times New Roman" pitchFamily="18" charset="0"/>
                          <a:ea typeface="+mn-ea"/>
                          <a:cs typeface="Times New Roman" pitchFamily="18" charset="0"/>
                        </a:rPr>
                        <a:t>3</a:t>
                      </a:r>
                      <a:r>
                        <a:rPr lang="en-US" altLang="zh-CN" sz="1600" kern="1200" dirty="0" smtClean="0">
                          <a:solidFill>
                            <a:schemeClr val="dk1"/>
                          </a:solidFill>
                          <a:effectLst/>
                          <a:latin typeface="Times New Roman" pitchFamily="18" charset="0"/>
                          <a:ea typeface="+mn-ea"/>
                          <a:cs typeface="Times New Roman" pitchFamily="18" charset="0"/>
                        </a:rPr>
                        <a:t>)</a:t>
                      </a:r>
                      <a:endParaRPr lang="zh-CN" altLang="en-US" sz="1600" dirty="0">
                        <a:latin typeface="Times New Roman" pitchFamily="18" charset="0"/>
                        <a:cs typeface="Times New Roman" pitchFamily="18" charset="0"/>
                      </a:endParaRPr>
                    </a:p>
                  </a:txBody>
                  <a:tcPr anchor="ctr"/>
                </a:tc>
                <a:tc>
                  <a:txBody>
                    <a:bodyPr/>
                    <a:lstStyle/>
                    <a:p>
                      <a:r>
                        <a:rPr lang="en-US" altLang="zh-CN" sz="1600" i="1" kern="1200" dirty="0" err="1" smtClean="0">
                          <a:solidFill>
                            <a:schemeClr val="dk1"/>
                          </a:solidFill>
                          <a:effectLst/>
                          <a:latin typeface="Times New Roman" pitchFamily="18" charset="0"/>
                          <a:ea typeface="+mn-ea"/>
                          <a:cs typeface="Times New Roman" pitchFamily="18" charset="0"/>
                        </a:rPr>
                        <a:t>r</a:t>
                      </a:r>
                      <a:r>
                        <a:rPr lang="en-US" altLang="zh-CN" sz="1600" i="1" kern="1200" baseline="-25000" dirty="0" err="1" smtClean="0">
                          <a:solidFill>
                            <a:schemeClr val="dk1"/>
                          </a:solidFill>
                          <a:effectLst/>
                          <a:latin typeface="Times New Roman" pitchFamily="18" charset="0"/>
                          <a:ea typeface="+mn-ea"/>
                          <a:cs typeface="Times New Roman" pitchFamily="18" charset="0"/>
                        </a:rPr>
                        <a:t>c</a:t>
                      </a:r>
                      <a:r>
                        <a:rPr lang="en-US" altLang="zh-CN" sz="1600" i="1" kern="1200" dirty="0" smtClean="0">
                          <a:solidFill>
                            <a:schemeClr val="dk1"/>
                          </a:solidFill>
                          <a:effectLst/>
                          <a:latin typeface="Times New Roman" pitchFamily="18" charset="0"/>
                          <a:ea typeface="+mn-ea"/>
                          <a:cs typeface="Times New Roman" pitchFamily="18" charset="0"/>
                        </a:rPr>
                        <a:t> </a:t>
                      </a:r>
                      <a:r>
                        <a:rPr lang="en-US" altLang="zh-CN" sz="1600" kern="1200" dirty="0" smtClean="0">
                          <a:solidFill>
                            <a:schemeClr val="dk1"/>
                          </a:solidFill>
                          <a:effectLst/>
                          <a:latin typeface="Times New Roman" pitchFamily="18" charset="0"/>
                          <a:ea typeface="+mn-ea"/>
                          <a:cs typeface="Times New Roman" pitchFamily="18" charset="0"/>
                        </a:rPr>
                        <a:t>(</a:t>
                      </a:r>
                      <a:r>
                        <a:rPr lang="en-US" altLang="zh-CN" sz="1600" i="1" kern="1200" dirty="0" smtClean="0">
                          <a:solidFill>
                            <a:schemeClr val="dk1"/>
                          </a:solidFill>
                          <a:effectLst/>
                          <a:latin typeface="Times New Roman" pitchFamily="18" charset="0"/>
                          <a:ea typeface="+mn-ea"/>
                          <a:cs typeface="Times New Roman" pitchFamily="18" charset="0"/>
                        </a:rPr>
                        <a:t>mm</a:t>
                      </a:r>
                      <a:r>
                        <a:rPr lang="en-US" altLang="zh-CN" sz="1600" kern="1200" dirty="0" smtClean="0">
                          <a:solidFill>
                            <a:schemeClr val="dk1"/>
                          </a:solidFill>
                          <a:effectLst/>
                          <a:latin typeface="Times New Roman" pitchFamily="18" charset="0"/>
                          <a:ea typeface="+mn-ea"/>
                          <a:cs typeface="Times New Roman" pitchFamily="18" charset="0"/>
                        </a:rPr>
                        <a:t>)</a:t>
                      </a:r>
                      <a:endParaRPr lang="zh-CN" altLang="en-US" sz="1600" dirty="0">
                        <a:latin typeface="Times New Roman" pitchFamily="18" charset="0"/>
                        <a:cs typeface="Times New Roman" pitchFamily="18" charset="0"/>
                      </a:endParaRPr>
                    </a:p>
                  </a:txBody>
                  <a:tcPr anchor="ctr"/>
                </a:tc>
                <a:tc>
                  <a:txBody>
                    <a:bodyPr/>
                    <a:lstStyle/>
                    <a:p>
                      <a:pPr algn="l">
                        <a:spcAft>
                          <a:spcPts val="0"/>
                        </a:spcAft>
                      </a:pPr>
                      <a:r>
                        <a:rPr lang="en-US" sz="1600" i="1" kern="0" dirty="0">
                          <a:effectLst/>
                          <a:latin typeface="Times New Roman" pitchFamily="18" charset="0"/>
                          <a:ea typeface="宋体"/>
                          <a:cs typeface="Times New Roman" pitchFamily="18" charset="0"/>
                        </a:rPr>
                        <a:t>l </a:t>
                      </a:r>
                      <a:r>
                        <a:rPr lang="en-US" sz="1600" kern="0" dirty="0">
                          <a:effectLst/>
                          <a:latin typeface="Times New Roman" pitchFamily="18" charset="0"/>
                          <a:ea typeface="宋体"/>
                          <a:cs typeface="Times New Roman" pitchFamily="18" charset="0"/>
                        </a:rPr>
                        <a:t>(</a:t>
                      </a:r>
                      <a:r>
                        <a:rPr lang="en-US" sz="1600" i="1" kern="0" dirty="0">
                          <a:effectLst/>
                          <a:latin typeface="Times New Roman" pitchFamily="18" charset="0"/>
                          <a:ea typeface="宋体"/>
                          <a:cs typeface="Times New Roman" pitchFamily="18" charset="0"/>
                        </a:rPr>
                        <a:t>mm</a:t>
                      </a:r>
                      <a:r>
                        <a:rPr lang="en-US" sz="1600" kern="0" dirty="0">
                          <a:effectLst/>
                          <a:latin typeface="Times New Roman" pitchFamily="18" charset="0"/>
                          <a:ea typeface="宋体"/>
                          <a:cs typeface="Times New Roman" pitchFamily="18" charset="0"/>
                        </a:rPr>
                        <a:t>)</a:t>
                      </a:r>
                      <a:endParaRPr lang="zh-CN" sz="1600" kern="100" dirty="0">
                        <a:effectLst/>
                        <a:latin typeface="Times New Roman" pitchFamily="18" charset="0"/>
                        <a:ea typeface="宋体"/>
                        <a:cs typeface="Times New Roman" pitchFamily="18" charset="0"/>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i="1" kern="0" dirty="0" smtClean="0">
                          <a:effectLst/>
                          <a:latin typeface="Times New Roman" pitchFamily="18" charset="0"/>
                          <a:ea typeface="+mn-ea"/>
                          <a:cs typeface="Times New Roman" pitchFamily="18" charset="0"/>
                        </a:rPr>
                        <a:t>H </a:t>
                      </a:r>
                      <a:r>
                        <a:rPr lang="en-US" altLang="zh-CN" sz="1600" kern="0" dirty="0" smtClean="0">
                          <a:effectLst/>
                          <a:latin typeface="Times New Roman" pitchFamily="18" charset="0"/>
                          <a:ea typeface="+mn-ea"/>
                          <a:cs typeface="Times New Roman" pitchFamily="18" charset="0"/>
                        </a:rPr>
                        <a:t>(</a:t>
                      </a:r>
                      <a:r>
                        <a:rPr lang="en-US" altLang="zh-CN" sz="1600" i="1" kern="0" dirty="0" smtClean="0">
                          <a:effectLst/>
                          <a:latin typeface="Times New Roman" pitchFamily="18" charset="0"/>
                          <a:ea typeface="+mn-ea"/>
                          <a:cs typeface="Times New Roman" pitchFamily="18" charset="0"/>
                        </a:rPr>
                        <a:t>mm</a:t>
                      </a:r>
                      <a:r>
                        <a:rPr lang="en-US" altLang="zh-CN" sz="1600" kern="0" dirty="0" smtClean="0">
                          <a:effectLst/>
                          <a:latin typeface="Times New Roman" pitchFamily="18" charset="0"/>
                          <a:ea typeface="+mn-ea"/>
                          <a:cs typeface="Times New Roman" pitchFamily="18" charset="0"/>
                        </a:rPr>
                        <a:t>)</a:t>
                      </a:r>
                      <a:endParaRPr lang="zh-CN" altLang="zh-CN" sz="1600" kern="100" dirty="0" smtClean="0">
                        <a:effectLst/>
                        <a:latin typeface="Times New Roman" pitchFamily="18" charset="0"/>
                        <a:ea typeface="+mn-ea"/>
                        <a:cs typeface="Times New Roman" pitchFamily="18" charset="0"/>
                      </a:endParaRPr>
                    </a:p>
                    <a:p>
                      <a:endParaRPr lang="zh-CN" altLang="en-US" sz="1600" dirty="0">
                        <a:latin typeface="Times New Roman" pitchFamily="18" charset="0"/>
                        <a:cs typeface="Times New Roman"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i="1" kern="0" smtClean="0">
                          <a:effectLst/>
                          <a:latin typeface="Times New Roman" pitchFamily="18" charset="0"/>
                          <a:ea typeface="+mn-ea"/>
                          <a:cs typeface="Times New Roman" pitchFamily="18" charset="0"/>
                        </a:rPr>
                        <a:t>h </a:t>
                      </a:r>
                      <a:r>
                        <a:rPr lang="en-US" altLang="zh-CN" sz="1600" kern="0" smtClean="0">
                          <a:effectLst/>
                          <a:latin typeface="Times New Roman" pitchFamily="18" charset="0"/>
                          <a:ea typeface="+mn-ea"/>
                          <a:cs typeface="Times New Roman" pitchFamily="18" charset="0"/>
                        </a:rPr>
                        <a:t>(</a:t>
                      </a:r>
                      <a:r>
                        <a:rPr lang="en-US" altLang="zh-CN" sz="1600" i="1" kern="0" smtClean="0">
                          <a:effectLst/>
                          <a:latin typeface="Times New Roman" pitchFamily="18" charset="0"/>
                          <a:ea typeface="+mn-ea"/>
                          <a:cs typeface="Times New Roman" pitchFamily="18" charset="0"/>
                        </a:rPr>
                        <a:t>mm</a:t>
                      </a:r>
                      <a:r>
                        <a:rPr lang="en-US" altLang="zh-CN" sz="1600" kern="0" smtClean="0">
                          <a:effectLst/>
                          <a:latin typeface="Times New Roman" pitchFamily="18" charset="0"/>
                          <a:ea typeface="+mn-ea"/>
                          <a:cs typeface="Times New Roman" pitchFamily="18" charset="0"/>
                        </a:rPr>
                        <a:t>)</a:t>
                      </a:r>
                      <a:endParaRPr lang="zh-CN" altLang="zh-CN" sz="1600" kern="100" smtClean="0">
                        <a:effectLst/>
                        <a:latin typeface="Times New Roman" pitchFamily="18" charset="0"/>
                        <a:ea typeface="+mn-ea"/>
                        <a:cs typeface="Times New Roman" pitchFamily="18" charset="0"/>
                      </a:endParaRPr>
                    </a:p>
                    <a:p>
                      <a:endParaRPr lang="zh-CN" altLang="en-US" sz="1600">
                        <a:latin typeface="Times New Roman" pitchFamily="18" charset="0"/>
                        <a:cs typeface="Times New Roman"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Times New Roman" pitchFamily="18" charset="0"/>
                          <a:cs typeface="Times New Roman" pitchFamily="18" charset="0"/>
                        </a:rPr>
                        <a:t>Radius of Main bearing bore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Times New Roman" pitchFamily="18" charset="0"/>
                          <a:cs typeface="Times New Roman" pitchFamily="18" charset="0"/>
                        </a:rPr>
                        <a:t>Radius of Main bearing shaft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Times New Roman" pitchFamily="18" charset="0"/>
                          <a:cs typeface="Times New Roman" pitchFamily="18" charset="0"/>
                        </a:rPr>
                        <a:t>Thickness of Main bearing shell</a:t>
                      </a:r>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617303473"/>
              </p:ext>
            </p:extLst>
          </p:nvPr>
        </p:nvGraphicFramePr>
        <p:xfrm>
          <a:off x="990600" y="3581400"/>
          <a:ext cx="7162800" cy="1295401"/>
        </p:xfrm>
        <a:graphic>
          <a:graphicData uri="http://schemas.openxmlformats.org/drawingml/2006/table">
            <a:tbl>
              <a:tblPr firstRow="1" bandRow="1">
                <a:tableStyleId>{5C22544A-7EE6-4342-B048-85BDC9FD1C3A}</a:tableStyleId>
              </a:tblPr>
              <a:tblGrid>
                <a:gridCol w="2057400"/>
                <a:gridCol w="2362200"/>
                <a:gridCol w="2743200"/>
              </a:tblGrid>
              <a:tr h="505691">
                <a:tc>
                  <a:txBody>
                    <a:bodyPr/>
                    <a:lstStyle/>
                    <a:p>
                      <a:r>
                        <a:rPr lang="en-US" altLang="zh-CN" i="1" dirty="0" smtClean="0">
                          <a:latin typeface="Times New Roman" pitchFamily="18" charset="0"/>
                          <a:cs typeface="Times New Roman" pitchFamily="18" charset="0"/>
                        </a:rPr>
                        <a:t>x</a:t>
                      </a:r>
                      <a:r>
                        <a:rPr lang="en-US" altLang="zh-CN" i="0" baseline="-25000" dirty="0" smtClean="0">
                          <a:latin typeface="Times New Roman" pitchFamily="18" charset="0"/>
                          <a:cs typeface="Times New Roman" pitchFamily="18" charset="0"/>
                        </a:rPr>
                        <a:t>2_1</a:t>
                      </a:r>
                      <a:endParaRPr lang="zh-CN" altLang="en-US" i="0" baseline="-25000" dirty="0">
                        <a:latin typeface="Times New Roman" pitchFamily="18" charset="0"/>
                        <a:cs typeface="Times New Roman" pitchFamily="18" charset="0"/>
                      </a:endParaRPr>
                    </a:p>
                  </a:txBody>
                  <a:tcPr/>
                </a:tc>
                <a:tc>
                  <a:txBody>
                    <a:bodyPr/>
                    <a:lstStyle/>
                    <a:p>
                      <a:r>
                        <a:rPr lang="en-US" altLang="zh-CN" i="1" dirty="0" smtClean="0">
                          <a:latin typeface="Times New Roman" pitchFamily="18" charset="0"/>
                          <a:cs typeface="Times New Roman" pitchFamily="18" charset="0"/>
                        </a:rPr>
                        <a:t>x</a:t>
                      </a:r>
                      <a:r>
                        <a:rPr lang="en-US" altLang="zh-CN" i="0" baseline="-25000" dirty="0" smtClean="0">
                          <a:latin typeface="Times New Roman" pitchFamily="18" charset="0"/>
                          <a:cs typeface="Times New Roman" pitchFamily="18" charset="0"/>
                        </a:rPr>
                        <a:t>2_2</a:t>
                      </a:r>
                      <a:endParaRPr lang="zh-CN" altLang="en-US" i="0" baseline="-25000" dirty="0">
                        <a:latin typeface="Times New Roman" pitchFamily="18" charset="0"/>
                        <a:cs typeface="Times New Roman" pitchFamily="18" charset="0"/>
                      </a:endParaRPr>
                    </a:p>
                  </a:txBody>
                  <a:tcPr/>
                </a:tc>
                <a:tc>
                  <a:txBody>
                    <a:bodyPr/>
                    <a:lstStyle/>
                    <a:p>
                      <a:r>
                        <a:rPr lang="en-US" altLang="zh-CN" i="1" smtClean="0">
                          <a:latin typeface="Times New Roman" pitchFamily="18" charset="0"/>
                          <a:cs typeface="Times New Roman" pitchFamily="18" charset="0"/>
                        </a:rPr>
                        <a:t>x</a:t>
                      </a:r>
                      <a:r>
                        <a:rPr lang="en-US" altLang="zh-CN" i="0" baseline="-25000" smtClean="0">
                          <a:latin typeface="Times New Roman" pitchFamily="18" charset="0"/>
                          <a:cs typeface="Times New Roman" pitchFamily="18" charset="0"/>
                        </a:rPr>
                        <a:t>2_3</a:t>
                      </a:r>
                      <a:endParaRPr lang="zh-CN" altLang="en-US" i="0" baseline="-25000" dirty="0">
                        <a:latin typeface="Times New Roman" pitchFamily="18" charset="0"/>
                        <a:cs typeface="Times New Roman" pitchFamily="18" charset="0"/>
                      </a:endParaRPr>
                    </a:p>
                  </a:txBody>
                  <a:tcPr/>
                </a:tc>
              </a:tr>
              <a:tr h="789710">
                <a:tc>
                  <a:txBody>
                    <a:bodyPr/>
                    <a:lstStyle/>
                    <a:p>
                      <a:pPr algn="ctr">
                        <a:spcAft>
                          <a:spcPts val="0"/>
                        </a:spcAft>
                      </a:pPr>
                      <a:r>
                        <a:rPr lang="en-US" sz="1600" i="1" kern="100" dirty="0" smtClean="0">
                          <a:effectLst/>
                          <a:latin typeface="Times New Roman" pitchFamily="18" charset="0"/>
                          <a:ea typeface="宋体"/>
                          <a:cs typeface="Times New Roman" pitchFamily="18" charset="0"/>
                        </a:rPr>
                        <a:t>Clearance of the piston friction pair </a:t>
                      </a:r>
                      <a:r>
                        <a:rPr lang="en-US" sz="1600" kern="100" dirty="0">
                          <a:effectLst/>
                          <a:latin typeface="Times New Roman" pitchFamily="18" charset="0"/>
                          <a:ea typeface="宋体"/>
                          <a:cs typeface="Times New Roman" pitchFamily="18" charset="0"/>
                        </a:rPr>
                        <a:t>(</a:t>
                      </a:r>
                      <a:r>
                        <a:rPr lang="en-US" sz="1600" i="1" kern="100" dirty="0">
                          <a:effectLst/>
                          <a:latin typeface="Times New Roman" pitchFamily="18" charset="0"/>
                          <a:ea typeface="宋体"/>
                          <a:cs typeface="Times New Roman" pitchFamily="18" charset="0"/>
                        </a:rPr>
                        <a:t>mm</a:t>
                      </a:r>
                      <a:r>
                        <a:rPr lang="en-US" sz="1600" kern="100" dirty="0">
                          <a:effectLst/>
                          <a:latin typeface="Times New Roman" pitchFamily="18" charset="0"/>
                          <a:ea typeface="宋体"/>
                          <a:cs typeface="Times New Roman" pitchFamily="18" charset="0"/>
                        </a:rPr>
                        <a:t>)</a:t>
                      </a:r>
                      <a:endParaRPr lang="zh-CN" sz="1600" kern="100" dirty="0">
                        <a:effectLst/>
                        <a:latin typeface="Times New Roman" pitchFamily="18" charset="0"/>
                        <a:ea typeface="宋体"/>
                        <a:cs typeface="Times New Roman" pitchFamily="18" charset="0"/>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i="1" kern="100" dirty="0" smtClean="0">
                          <a:effectLst/>
                          <a:latin typeface="Times New Roman" pitchFamily="18" charset="0"/>
                          <a:ea typeface="+mn-ea"/>
                          <a:cs typeface="Times New Roman" pitchFamily="18" charset="0"/>
                        </a:rPr>
                        <a:t>Clearance of the main bearing friction pair </a:t>
                      </a:r>
                      <a:r>
                        <a:rPr lang="en-US" altLang="zh-CN" sz="1600" kern="100" dirty="0" smtClean="0">
                          <a:effectLst/>
                          <a:latin typeface="Times New Roman" pitchFamily="18" charset="0"/>
                          <a:ea typeface="+mn-ea"/>
                          <a:cs typeface="Times New Roman" pitchFamily="18" charset="0"/>
                        </a:rPr>
                        <a:t>(</a:t>
                      </a:r>
                      <a:r>
                        <a:rPr lang="en-US" altLang="zh-CN" sz="1600" i="1" kern="100" dirty="0" smtClean="0">
                          <a:effectLst/>
                          <a:latin typeface="Times New Roman" pitchFamily="18" charset="0"/>
                          <a:ea typeface="+mn-ea"/>
                          <a:cs typeface="Times New Roman" pitchFamily="18" charset="0"/>
                        </a:rPr>
                        <a:t>mm</a:t>
                      </a:r>
                      <a:r>
                        <a:rPr lang="en-US" altLang="zh-CN" sz="1600" kern="100" dirty="0" smtClean="0">
                          <a:effectLst/>
                          <a:latin typeface="Times New Roman" pitchFamily="18" charset="0"/>
                          <a:ea typeface="+mn-ea"/>
                          <a:cs typeface="Times New Roman" pitchFamily="18" charset="0"/>
                        </a:rPr>
                        <a:t>)</a:t>
                      </a:r>
                      <a:endParaRPr lang="zh-CN" altLang="zh-CN" sz="1600" kern="100" dirty="0" smtClean="0">
                        <a:effectLst/>
                        <a:latin typeface="Times New Roman" pitchFamily="18" charset="0"/>
                        <a:ea typeface="+mn-ea"/>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i="1" kern="100" dirty="0" smtClean="0">
                          <a:effectLst/>
                          <a:latin typeface="Times New Roman" pitchFamily="18" charset="0"/>
                          <a:ea typeface="+mn-ea"/>
                          <a:cs typeface="Times New Roman" pitchFamily="18" charset="0"/>
                        </a:rPr>
                        <a:t>Clearance of the connecting-rod friction pair </a:t>
                      </a:r>
                      <a:r>
                        <a:rPr lang="en-US" altLang="zh-CN" sz="1600" kern="100" dirty="0" smtClean="0">
                          <a:effectLst/>
                          <a:latin typeface="Times New Roman" pitchFamily="18" charset="0"/>
                          <a:ea typeface="+mn-ea"/>
                          <a:cs typeface="Times New Roman" pitchFamily="18" charset="0"/>
                        </a:rPr>
                        <a:t>(</a:t>
                      </a:r>
                      <a:r>
                        <a:rPr lang="en-US" altLang="zh-CN" sz="1600" i="1" kern="100" dirty="0" smtClean="0">
                          <a:effectLst/>
                          <a:latin typeface="Times New Roman" pitchFamily="18" charset="0"/>
                          <a:ea typeface="+mn-ea"/>
                          <a:cs typeface="Times New Roman" pitchFamily="18" charset="0"/>
                        </a:rPr>
                        <a:t>mm</a:t>
                      </a:r>
                      <a:r>
                        <a:rPr lang="en-US" altLang="zh-CN" sz="1600" kern="100" dirty="0" smtClean="0">
                          <a:effectLst/>
                          <a:latin typeface="Times New Roman" pitchFamily="18" charset="0"/>
                          <a:ea typeface="+mn-ea"/>
                          <a:cs typeface="Times New Roman" pitchFamily="18" charset="0"/>
                        </a:rPr>
                        <a:t>)</a:t>
                      </a:r>
                      <a:endParaRPr lang="zh-CN" altLang="zh-CN" sz="1600" kern="100" dirty="0" smtClean="0">
                        <a:effectLst/>
                        <a:latin typeface="Times New Roman" pitchFamily="18" charset="0"/>
                        <a:ea typeface="+mn-ea"/>
                        <a:cs typeface="Times New Roman" pitchFamily="18" charset="0"/>
                      </a:endParaRPr>
                    </a:p>
                  </a:txBody>
                  <a:tcPr anchor="ctr"/>
                </a:tc>
              </a:tr>
            </a:tbl>
          </a:graphicData>
        </a:graphic>
      </p:graphicFrame>
      <p:sp>
        <p:nvSpPr>
          <p:cNvPr id="63" name="矩形 62"/>
          <p:cNvSpPr/>
          <p:nvPr/>
        </p:nvSpPr>
        <p:spPr>
          <a:xfrm>
            <a:off x="2819400" y="5257800"/>
            <a:ext cx="2187653" cy="369332"/>
          </a:xfrm>
          <a:prstGeom prst="rect">
            <a:avLst/>
          </a:prstGeom>
        </p:spPr>
        <p:txBody>
          <a:bodyPr wrap="square">
            <a:spAutoFit/>
          </a:bodyPr>
          <a:lstStyle/>
          <a:p>
            <a:pPr fontAlgn="t"/>
            <a:r>
              <a:rPr lang="en-US" altLang="zh-CN" i="1" dirty="0" smtClean="0">
                <a:latin typeface="Times New Roman" pitchFamily="18" charset="0"/>
                <a:cs typeface="Times New Roman" pitchFamily="18" charset="0"/>
              </a:rPr>
              <a:t>x</a:t>
            </a:r>
            <a:r>
              <a:rPr lang="en-US" altLang="zh-CN" baseline="-25000" dirty="0" smtClean="0">
                <a:latin typeface="Times New Roman" pitchFamily="18" charset="0"/>
                <a:cs typeface="Times New Roman" pitchFamily="18" charset="0"/>
              </a:rPr>
              <a:t>2_2</a:t>
            </a:r>
            <a:r>
              <a:rPr lang="en-US" altLang="zh-CN" dirty="0" smtClean="0">
                <a:latin typeface="Times New Roman" pitchFamily="18" charset="0"/>
                <a:cs typeface="Times New Roman" pitchFamily="18" charset="0"/>
              </a:rPr>
              <a:t> =</a:t>
            </a:r>
            <a:r>
              <a:rPr lang="en-US" altLang="zh-CN" i="1" dirty="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x</a:t>
            </a:r>
            <a:r>
              <a:rPr lang="en-US" altLang="zh-CN" baseline="-25000" dirty="0" smtClean="0">
                <a:latin typeface="Times New Roman" pitchFamily="18" charset="0"/>
                <a:cs typeface="Times New Roman" pitchFamily="18" charset="0"/>
              </a:rPr>
              <a:t>1_7 –(</a:t>
            </a:r>
            <a:r>
              <a:rPr lang="en-US" altLang="zh-CN" dirty="0" smtClean="0">
                <a:latin typeface="Times New Roman" pitchFamily="18" charset="0"/>
                <a:cs typeface="Times New Roman" pitchFamily="18" charset="0"/>
              </a:rPr>
              <a:t> </a:t>
            </a:r>
            <a:r>
              <a:rPr lang="en-US" altLang="zh-CN" b="1" i="1" dirty="0" smtClean="0">
                <a:latin typeface="Times New Roman"/>
                <a:cs typeface="Times New Roman"/>
              </a:rPr>
              <a:t>x</a:t>
            </a:r>
            <a:r>
              <a:rPr lang="en-US" altLang="zh-CN" b="1" baseline="-25000" dirty="0" smtClean="0">
                <a:latin typeface="Times New Roman"/>
                <a:cs typeface="Times New Roman"/>
              </a:rPr>
              <a:t>1_8 + </a:t>
            </a:r>
            <a:r>
              <a:rPr lang="en-US" altLang="zh-CN" b="1" i="1" dirty="0" smtClean="0">
                <a:latin typeface="Times New Roman"/>
                <a:cs typeface="Times New Roman"/>
              </a:rPr>
              <a:t>x</a:t>
            </a:r>
            <a:r>
              <a:rPr lang="en-US" altLang="zh-CN" b="1" baseline="-25000" dirty="0" smtClean="0">
                <a:latin typeface="Times New Roman"/>
                <a:cs typeface="Times New Roman"/>
              </a:rPr>
              <a:t>1_9)</a:t>
            </a:r>
            <a:endParaRPr lang="zh-CN" altLang="zh-CN" dirty="0">
              <a:latin typeface="Arial"/>
            </a:endParaRPr>
          </a:p>
        </p:txBody>
      </p:sp>
    </p:spTree>
    <p:extLst>
      <p:ext uri="{BB962C8B-B14F-4D97-AF65-F5344CB8AC3E}">
        <p14:creationId xmlns:p14="http://schemas.microsoft.com/office/powerpoint/2010/main" val="261891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07504" y="152400"/>
            <a:ext cx="7200800" cy="638944"/>
          </a:xfrm>
        </p:spPr>
        <p:txBody>
          <a:bodyPr>
            <a:noAutofit/>
          </a:bodyPr>
          <a:lstStyle/>
          <a:p>
            <a:r>
              <a:rPr lang="en-US" altLang="zh-CN" dirty="0"/>
              <a:t>Gaussian Process Modeling of Friction loss vs. </a:t>
            </a:r>
            <a:r>
              <a:rPr lang="en-US" altLang="zh-CN" dirty="0" smtClean="0"/>
              <a:t>Tolerance</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71</a:t>
            </a:fld>
            <a:r>
              <a:rPr lang="en-US" altLang="zh-CN" dirty="0" smtClean="0"/>
              <a:t>/54</a:t>
            </a:r>
            <a:endParaRPr lang="en-US" altLang="zh-CN" dirty="0"/>
          </a:p>
        </p:txBody>
      </p:sp>
      <p:sp>
        <p:nvSpPr>
          <p:cNvPr id="10" name="Content Placeholder 13"/>
          <p:cNvSpPr txBox="1">
            <a:spLocks/>
          </p:cNvSpPr>
          <p:nvPr/>
        </p:nvSpPr>
        <p:spPr>
          <a:xfrm>
            <a:off x="152400" y="1143000"/>
            <a:ext cx="4104456"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60000"/>
              <a:buFont typeface="Wingdings" panose="05000000000000000000" pitchFamily="2" charset="2"/>
              <a:buChar char="n"/>
              <a:defRPr lang="en-US" altLang="zh-CN" sz="3200" kern="1200" dirty="0" smtClean="0">
                <a:solidFill>
                  <a:srgbClr val="003D7F"/>
                </a:solidFill>
                <a:latin typeface="+mn-lt"/>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lang="en-US" altLang="zh-CN" sz="2800" kern="1200" dirty="0" smtClean="0">
                <a:solidFill>
                  <a:srgbClr val="003D7F"/>
                </a:solidFill>
                <a:latin typeface="+mn-lt"/>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lang="en-US" altLang="zh-CN" sz="2400" kern="1200" dirty="0" smtClean="0">
                <a:solidFill>
                  <a:srgbClr val="003D7F"/>
                </a:solidFill>
                <a:latin typeface="+mn-lt"/>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lang="en-US" altLang="zh-CN" sz="2000" kern="1200" dirty="0" smtClean="0">
                <a:solidFill>
                  <a:srgbClr val="003D7F"/>
                </a:solidFill>
                <a:latin typeface="+mn-lt"/>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lang="zh-CN" altLang="en-US" sz="1600" kern="1200" dirty="0">
                <a:solidFill>
                  <a:srgbClr val="003D7F"/>
                </a:solidFill>
                <a:latin typeface="+mn-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smtClean="0"/>
              <a:t>Computational results</a:t>
            </a:r>
            <a:endParaRPr lang="en-US" sz="2400" b="1" dirty="0"/>
          </a:p>
        </p:txBody>
      </p:sp>
      <p:pic>
        <p:nvPicPr>
          <p:cNvPr id="4813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4666861"/>
            <a:ext cx="843966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Straight Arrow Connector 59"/>
          <p:cNvCxnSpPr/>
          <p:nvPr/>
        </p:nvCxnSpPr>
        <p:spPr>
          <a:xfrm flipH="1">
            <a:off x="5283778" y="1751894"/>
            <a:ext cx="3190366" cy="0"/>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17" name="Group 9"/>
          <p:cNvGrpSpPr/>
          <p:nvPr/>
        </p:nvGrpSpPr>
        <p:grpSpPr>
          <a:xfrm>
            <a:off x="4577504" y="1447094"/>
            <a:ext cx="3896640" cy="2971800"/>
            <a:chOff x="4953000" y="3232885"/>
            <a:chExt cx="3896640" cy="2971800"/>
          </a:xfrm>
        </p:grpSpPr>
        <p:cxnSp>
          <p:nvCxnSpPr>
            <p:cNvPr id="18" name="Straight Connector 56"/>
            <p:cNvCxnSpPr/>
            <p:nvPr/>
          </p:nvCxnSpPr>
          <p:spPr>
            <a:xfrm>
              <a:off x="8849640" y="3232885"/>
              <a:ext cx="0" cy="2971800"/>
            </a:xfrm>
            <a:prstGeom prst="line">
              <a:avLst/>
            </a:prstGeom>
            <a:ln w="22225">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19" name="Straight Connector 57"/>
            <p:cNvCxnSpPr/>
            <p:nvPr/>
          </p:nvCxnSpPr>
          <p:spPr>
            <a:xfrm>
              <a:off x="5659272" y="3232885"/>
              <a:ext cx="0" cy="29718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58"/>
            <p:cNvCxnSpPr/>
            <p:nvPr/>
          </p:nvCxnSpPr>
          <p:spPr>
            <a:xfrm>
              <a:off x="5354472" y="3232885"/>
              <a:ext cx="0" cy="29718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 name="Group 60"/>
            <p:cNvGrpSpPr/>
            <p:nvPr/>
          </p:nvGrpSpPr>
          <p:grpSpPr>
            <a:xfrm>
              <a:off x="5659272" y="3232885"/>
              <a:ext cx="381000" cy="2895600"/>
              <a:chOff x="3048000" y="3200400"/>
              <a:chExt cx="381000" cy="2895600"/>
            </a:xfrm>
          </p:grpSpPr>
          <p:cxnSp>
            <p:nvCxnSpPr>
              <p:cNvPr id="35" name="Straight Connector 89"/>
              <p:cNvCxnSpPr/>
              <p:nvPr/>
            </p:nvCxnSpPr>
            <p:spPr>
              <a:xfrm flipH="1">
                <a:off x="3048001" y="32004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90"/>
              <p:cNvCxnSpPr/>
              <p:nvPr/>
            </p:nvCxnSpPr>
            <p:spPr>
              <a:xfrm flipH="1">
                <a:off x="3048000" y="34290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91"/>
              <p:cNvCxnSpPr/>
              <p:nvPr/>
            </p:nvCxnSpPr>
            <p:spPr>
              <a:xfrm flipH="1">
                <a:off x="3048000" y="36576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92"/>
              <p:cNvCxnSpPr/>
              <p:nvPr/>
            </p:nvCxnSpPr>
            <p:spPr>
              <a:xfrm flipH="1">
                <a:off x="3048000" y="38862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93"/>
              <p:cNvCxnSpPr/>
              <p:nvPr/>
            </p:nvCxnSpPr>
            <p:spPr>
              <a:xfrm flipH="1">
                <a:off x="3048000" y="41148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94"/>
              <p:cNvCxnSpPr/>
              <p:nvPr/>
            </p:nvCxnSpPr>
            <p:spPr>
              <a:xfrm flipH="1">
                <a:off x="3048001" y="43434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95"/>
              <p:cNvCxnSpPr/>
              <p:nvPr/>
            </p:nvCxnSpPr>
            <p:spPr>
              <a:xfrm flipH="1">
                <a:off x="3048000" y="45720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96"/>
              <p:cNvCxnSpPr/>
              <p:nvPr/>
            </p:nvCxnSpPr>
            <p:spPr>
              <a:xfrm flipH="1">
                <a:off x="3048000" y="48006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97"/>
              <p:cNvCxnSpPr/>
              <p:nvPr/>
            </p:nvCxnSpPr>
            <p:spPr>
              <a:xfrm flipH="1">
                <a:off x="3048000" y="50292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98"/>
              <p:cNvCxnSpPr/>
              <p:nvPr/>
            </p:nvCxnSpPr>
            <p:spPr>
              <a:xfrm flipH="1">
                <a:off x="3048000" y="52578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99"/>
              <p:cNvCxnSpPr/>
              <p:nvPr/>
            </p:nvCxnSpPr>
            <p:spPr>
              <a:xfrm flipH="1">
                <a:off x="3048000" y="54864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100"/>
              <p:cNvCxnSpPr/>
              <p:nvPr/>
            </p:nvCxnSpPr>
            <p:spPr>
              <a:xfrm flipH="1">
                <a:off x="3048000" y="5715000"/>
                <a:ext cx="380999"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Group 61"/>
            <p:cNvGrpSpPr/>
            <p:nvPr/>
          </p:nvGrpSpPr>
          <p:grpSpPr>
            <a:xfrm>
              <a:off x="4953000" y="3232885"/>
              <a:ext cx="406590" cy="2914650"/>
              <a:chOff x="2341728" y="3200400"/>
              <a:chExt cx="406590" cy="2914650"/>
            </a:xfrm>
          </p:grpSpPr>
          <p:cxnSp>
            <p:nvCxnSpPr>
              <p:cNvPr id="23" name="Straight Connector 77"/>
              <p:cNvCxnSpPr/>
              <p:nvPr/>
            </p:nvCxnSpPr>
            <p:spPr>
              <a:xfrm flipH="1" flipV="1">
                <a:off x="2362200" y="3200400"/>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78"/>
              <p:cNvCxnSpPr/>
              <p:nvPr/>
            </p:nvCxnSpPr>
            <p:spPr>
              <a:xfrm flipH="1" flipV="1">
                <a:off x="2341728" y="3429000"/>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79"/>
              <p:cNvCxnSpPr/>
              <p:nvPr/>
            </p:nvCxnSpPr>
            <p:spPr>
              <a:xfrm flipH="1" flipV="1">
                <a:off x="2367317" y="4991100"/>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80"/>
              <p:cNvCxnSpPr/>
              <p:nvPr/>
            </p:nvCxnSpPr>
            <p:spPr>
              <a:xfrm flipH="1" flipV="1">
                <a:off x="2367317" y="3657031"/>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81"/>
              <p:cNvCxnSpPr/>
              <p:nvPr/>
            </p:nvCxnSpPr>
            <p:spPr>
              <a:xfrm flipH="1" flipV="1">
                <a:off x="2365610" y="3886200"/>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82"/>
              <p:cNvCxnSpPr/>
              <p:nvPr/>
            </p:nvCxnSpPr>
            <p:spPr>
              <a:xfrm flipH="1" flipV="1">
                <a:off x="2360494" y="4114800"/>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83"/>
              <p:cNvCxnSpPr/>
              <p:nvPr/>
            </p:nvCxnSpPr>
            <p:spPr>
              <a:xfrm flipH="1" flipV="1">
                <a:off x="2346278" y="4343969"/>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84"/>
              <p:cNvCxnSpPr/>
              <p:nvPr/>
            </p:nvCxnSpPr>
            <p:spPr>
              <a:xfrm flipH="1" flipV="1">
                <a:off x="2346280" y="4552950"/>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85"/>
              <p:cNvCxnSpPr/>
              <p:nvPr/>
            </p:nvCxnSpPr>
            <p:spPr>
              <a:xfrm flipH="1" flipV="1">
                <a:off x="2363342" y="4762500"/>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86"/>
              <p:cNvCxnSpPr/>
              <p:nvPr/>
            </p:nvCxnSpPr>
            <p:spPr>
              <a:xfrm flipH="1" flipV="1">
                <a:off x="2346279" y="5219700"/>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87"/>
              <p:cNvCxnSpPr/>
              <p:nvPr/>
            </p:nvCxnSpPr>
            <p:spPr>
              <a:xfrm flipH="1" flipV="1">
                <a:off x="2362200" y="5467350"/>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88"/>
              <p:cNvCxnSpPr/>
              <p:nvPr/>
            </p:nvCxnSpPr>
            <p:spPr>
              <a:xfrm flipH="1" flipV="1">
                <a:off x="2341729" y="5695950"/>
                <a:ext cx="381001" cy="41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7" name="TextBox 46"/>
          <p:cNvSpPr txBox="1"/>
          <p:nvPr/>
        </p:nvSpPr>
        <p:spPr>
          <a:xfrm>
            <a:off x="5854932" y="1109809"/>
            <a:ext cx="2199768" cy="646331"/>
          </a:xfrm>
          <a:prstGeom prst="rect">
            <a:avLst/>
          </a:prstGeom>
          <a:noFill/>
        </p:spPr>
        <p:txBody>
          <a:bodyPr wrap="square" rtlCol="0">
            <a:spAutoFit/>
          </a:bodyPr>
          <a:lstStyle/>
          <a:p>
            <a:pPr algn="ctr"/>
            <a:r>
              <a:rPr lang="en-US" b="1" dirty="0" smtClean="0"/>
              <a:t>Main bearing shaft</a:t>
            </a:r>
          </a:p>
          <a:p>
            <a:pPr algn="ctr"/>
            <a:r>
              <a:rPr lang="en-US" b="1" dirty="0" smtClean="0"/>
              <a:t>r</a:t>
            </a:r>
            <a:r>
              <a:rPr lang="en-US" b="1" baseline="-25000" dirty="0" smtClean="0"/>
              <a:t>1 </a:t>
            </a:r>
            <a:r>
              <a:rPr lang="en-US" b="1" dirty="0" smtClean="0"/>
              <a:t>= 24.50 mm</a:t>
            </a:r>
            <a:endParaRPr lang="en-US" b="1" dirty="0"/>
          </a:p>
        </p:txBody>
      </p:sp>
      <p:sp>
        <p:nvSpPr>
          <p:cNvPr id="48" name="TextBox 47"/>
          <p:cNvSpPr txBox="1"/>
          <p:nvPr/>
        </p:nvSpPr>
        <p:spPr>
          <a:xfrm>
            <a:off x="5909625" y="1751894"/>
            <a:ext cx="2090382" cy="369332"/>
          </a:xfrm>
          <a:prstGeom prst="rect">
            <a:avLst/>
          </a:prstGeom>
          <a:noFill/>
        </p:spPr>
        <p:txBody>
          <a:bodyPr wrap="square" rtlCol="0">
            <a:spAutoFit/>
          </a:bodyPr>
          <a:lstStyle/>
          <a:p>
            <a:r>
              <a:rPr lang="en-US" b="1" dirty="0" smtClean="0"/>
              <a:t>[-0.0085, -0.0025]</a:t>
            </a:r>
            <a:endParaRPr lang="en-US" b="1" dirty="0"/>
          </a:p>
        </p:txBody>
      </p:sp>
      <p:cxnSp>
        <p:nvCxnSpPr>
          <p:cNvPr id="49" name="Straight Arrow Connector 64"/>
          <p:cNvCxnSpPr/>
          <p:nvPr/>
        </p:nvCxnSpPr>
        <p:spPr>
          <a:xfrm flipH="1">
            <a:off x="4984094" y="3992412"/>
            <a:ext cx="3469578" cy="0"/>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909625" y="3395809"/>
            <a:ext cx="2090382" cy="646331"/>
          </a:xfrm>
          <a:prstGeom prst="rect">
            <a:avLst/>
          </a:prstGeom>
          <a:noFill/>
        </p:spPr>
        <p:txBody>
          <a:bodyPr wrap="square" rtlCol="0">
            <a:spAutoFit/>
          </a:bodyPr>
          <a:lstStyle/>
          <a:p>
            <a:pPr algn="ctr"/>
            <a:r>
              <a:rPr lang="en-US" b="1" dirty="0" smtClean="0"/>
              <a:t>Main bearing bore</a:t>
            </a:r>
          </a:p>
          <a:p>
            <a:pPr algn="ctr"/>
            <a:r>
              <a:rPr lang="en-US" b="1" dirty="0" smtClean="0"/>
              <a:t>R</a:t>
            </a:r>
            <a:r>
              <a:rPr lang="en-US" b="1" baseline="-25000" dirty="0" smtClean="0"/>
              <a:t>1</a:t>
            </a:r>
            <a:r>
              <a:rPr lang="en-US" b="1" dirty="0" smtClean="0"/>
              <a:t>= 26.50 mm</a:t>
            </a:r>
            <a:endParaRPr lang="en-US" b="1" dirty="0"/>
          </a:p>
        </p:txBody>
      </p:sp>
      <p:sp>
        <p:nvSpPr>
          <p:cNvPr id="51" name="TextBox 50"/>
          <p:cNvSpPr txBox="1"/>
          <p:nvPr/>
        </p:nvSpPr>
        <p:spPr>
          <a:xfrm>
            <a:off x="5909625" y="3992412"/>
            <a:ext cx="2090382" cy="369332"/>
          </a:xfrm>
          <a:prstGeom prst="rect">
            <a:avLst/>
          </a:prstGeom>
          <a:noFill/>
        </p:spPr>
        <p:txBody>
          <a:bodyPr wrap="square" rtlCol="0">
            <a:spAutoFit/>
          </a:bodyPr>
          <a:lstStyle/>
          <a:p>
            <a:r>
              <a:rPr lang="en-US" b="1" dirty="0" smtClean="0"/>
              <a:t>[0.0025, -0.0075]</a:t>
            </a:r>
            <a:endParaRPr lang="en-US" b="1" dirty="0"/>
          </a:p>
        </p:txBody>
      </p:sp>
      <p:cxnSp>
        <p:nvCxnSpPr>
          <p:cNvPr id="52" name="Straight Arrow Connector 67"/>
          <p:cNvCxnSpPr/>
          <p:nvPr/>
        </p:nvCxnSpPr>
        <p:spPr>
          <a:xfrm>
            <a:off x="4978976" y="3199694"/>
            <a:ext cx="304802" cy="0"/>
          </a:xfrm>
          <a:prstGeom prst="straightConnector1">
            <a:avLst/>
          </a:prstGeom>
          <a:ln>
            <a:solidFill>
              <a:schemeClr val="tx1"/>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nvGrpSpPr>
          <p:cNvPr id="53" name="Group 68"/>
          <p:cNvGrpSpPr/>
          <p:nvPr/>
        </p:nvGrpSpPr>
        <p:grpSpPr>
          <a:xfrm>
            <a:off x="5131377" y="2894894"/>
            <a:ext cx="2590799" cy="285750"/>
            <a:chOff x="2895601" y="4267200"/>
            <a:chExt cx="2590799" cy="285750"/>
          </a:xfrm>
        </p:grpSpPr>
        <p:cxnSp>
          <p:nvCxnSpPr>
            <p:cNvPr id="54" name="Straight Connector 75"/>
            <p:cNvCxnSpPr/>
            <p:nvPr/>
          </p:nvCxnSpPr>
          <p:spPr>
            <a:xfrm flipV="1">
              <a:off x="2895601" y="4267200"/>
              <a:ext cx="838199" cy="285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76"/>
            <p:cNvCxnSpPr/>
            <p:nvPr/>
          </p:nvCxnSpPr>
          <p:spPr>
            <a:xfrm>
              <a:off x="3733800" y="4267200"/>
              <a:ext cx="1752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6" name="TextBox 55"/>
          <p:cNvSpPr txBox="1"/>
          <p:nvPr/>
        </p:nvSpPr>
        <p:spPr>
          <a:xfrm>
            <a:off x="5697517" y="2252809"/>
            <a:ext cx="2514599" cy="646331"/>
          </a:xfrm>
          <a:prstGeom prst="rect">
            <a:avLst/>
          </a:prstGeom>
          <a:noFill/>
        </p:spPr>
        <p:txBody>
          <a:bodyPr wrap="square" rtlCol="0">
            <a:spAutoFit/>
          </a:bodyPr>
          <a:lstStyle/>
          <a:p>
            <a:pPr algn="ctr"/>
            <a:r>
              <a:rPr lang="en-US" b="1" dirty="0" smtClean="0"/>
              <a:t>Main bearing shell</a:t>
            </a:r>
          </a:p>
          <a:p>
            <a:pPr algn="ctr"/>
            <a:r>
              <a:rPr lang="el-GR" b="1" dirty="0" smtClean="0"/>
              <a:t>θ</a:t>
            </a:r>
            <a:r>
              <a:rPr lang="en-US" b="1" baseline="-25000" dirty="0" smtClean="0"/>
              <a:t>1 </a:t>
            </a:r>
            <a:r>
              <a:rPr lang="en-US" b="1" dirty="0" smtClean="0"/>
              <a:t>= 2.00 mm</a:t>
            </a:r>
            <a:endParaRPr lang="en-US" b="1" dirty="0"/>
          </a:p>
        </p:txBody>
      </p:sp>
      <p:sp>
        <p:nvSpPr>
          <p:cNvPr id="57" name="TextBox 56"/>
          <p:cNvSpPr txBox="1"/>
          <p:nvPr/>
        </p:nvSpPr>
        <p:spPr>
          <a:xfrm>
            <a:off x="5909625" y="2894894"/>
            <a:ext cx="2090382" cy="369332"/>
          </a:xfrm>
          <a:prstGeom prst="rect">
            <a:avLst/>
          </a:prstGeom>
          <a:noFill/>
        </p:spPr>
        <p:txBody>
          <a:bodyPr wrap="square" rtlCol="0">
            <a:spAutoFit/>
          </a:bodyPr>
          <a:lstStyle/>
          <a:p>
            <a:r>
              <a:rPr lang="en-US" b="1" dirty="0" smtClean="0"/>
              <a:t>[-0.009, -0.004]</a:t>
            </a:r>
            <a:endParaRPr lang="en-US" b="1" dirty="0"/>
          </a:p>
        </p:txBody>
      </p:sp>
      <p:cxnSp>
        <p:nvCxnSpPr>
          <p:cNvPr id="58" name="Straight Connector 71"/>
          <p:cNvCxnSpPr/>
          <p:nvPr/>
        </p:nvCxnSpPr>
        <p:spPr>
          <a:xfrm>
            <a:off x="5359976" y="1499481"/>
            <a:ext cx="0" cy="29718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9" name="Straight Connector 72"/>
          <p:cNvCxnSpPr/>
          <p:nvPr/>
        </p:nvCxnSpPr>
        <p:spPr>
          <a:xfrm>
            <a:off x="5512376" y="1499481"/>
            <a:ext cx="0" cy="29718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0" name="Straight Connector 73"/>
          <p:cNvCxnSpPr/>
          <p:nvPr/>
        </p:nvCxnSpPr>
        <p:spPr>
          <a:xfrm>
            <a:off x="4902776" y="1499481"/>
            <a:ext cx="0" cy="29718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1" name="Straight Connector 74"/>
          <p:cNvCxnSpPr/>
          <p:nvPr/>
        </p:nvCxnSpPr>
        <p:spPr>
          <a:xfrm>
            <a:off x="4750376" y="1499481"/>
            <a:ext cx="0" cy="29718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31826" y="2600065"/>
            <a:ext cx="4114800" cy="646331"/>
          </a:xfrm>
          <a:prstGeom prst="rect">
            <a:avLst/>
          </a:prstGeom>
          <a:noFill/>
        </p:spPr>
        <p:txBody>
          <a:bodyPr wrap="square" rtlCol="0">
            <a:spAutoFit/>
          </a:bodyPr>
          <a:lstStyle/>
          <a:p>
            <a:r>
              <a:rPr lang="en-US" altLang="zh-CN" dirty="0" smtClean="0"/>
              <a:t>The maximum variation of friction loss appears @ the minimum clearance:</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2079810653"/>
              </p:ext>
            </p:extLst>
          </p:nvPr>
        </p:nvGraphicFramePr>
        <p:xfrm>
          <a:off x="265906" y="3374825"/>
          <a:ext cx="3877443" cy="380112"/>
        </p:xfrm>
        <a:graphic>
          <a:graphicData uri="http://schemas.openxmlformats.org/presentationml/2006/ole">
            <mc:AlternateContent xmlns:mc="http://schemas.openxmlformats.org/markup-compatibility/2006">
              <mc:Choice xmlns:v="urn:schemas-microsoft-com:vml" Requires="v">
                <p:oleObj spid="_x0000_s49275" name="公式" r:id="rId4" imgW="2450880" imgH="241200" progId="Equation.3">
                  <p:embed/>
                </p:oleObj>
              </mc:Choice>
              <mc:Fallback>
                <p:oleObj name="公式" r:id="rId4" imgW="2450880" imgH="241200" progId="Equation.3">
                  <p:embed/>
                  <p:pic>
                    <p:nvPicPr>
                      <p:cNvPr id="0" name=""/>
                      <p:cNvPicPr/>
                      <p:nvPr/>
                    </p:nvPicPr>
                    <p:blipFill>
                      <a:blip r:embed="rId5"/>
                      <a:stretch>
                        <a:fillRect/>
                      </a:stretch>
                    </p:blipFill>
                    <p:spPr>
                      <a:xfrm>
                        <a:off x="265906" y="3374825"/>
                        <a:ext cx="3877443" cy="380112"/>
                      </a:xfrm>
                      <a:prstGeom prst="rect">
                        <a:avLst/>
                      </a:prstGeom>
                    </p:spPr>
                  </p:pic>
                </p:oleObj>
              </mc:Fallback>
            </mc:AlternateContent>
          </a:graphicData>
        </a:graphic>
      </p:graphicFrame>
    </p:spTree>
    <p:extLst>
      <p:ext uri="{BB962C8B-B14F-4D97-AF65-F5344CB8AC3E}">
        <p14:creationId xmlns:p14="http://schemas.microsoft.com/office/powerpoint/2010/main" val="172984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7" grpId="0"/>
      <p:bldP spid="48" grpId="0"/>
      <p:bldP spid="50" grpId="0"/>
      <p:bldP spid="51" grpId="0"/>
      <p:bldP spid="56" grpId="0"/>
      <p:bldP spid="5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6F15528-21DE-4FAA-801E-634DDDAF4B2B}" type="slidenum">
              <a:rPr lang="en-US" smtClean="0"/>
              <a:pPr/>
              <a:t>72</a:t>
            </a:fld>
            <a:r>
              <a:rPr lang="en-US" altLang="zh-CN" dirty="0" smtClean="0"/>
              <a:t>/54</a:t>
            </a:r>
            <a:endParaRPr lang="en-US" altLang="zh-CN" dirty="0"/>
          </a:p>
        </p:txBody>
      </p:sp>
      <p:sp>
        <p:nvSpPr>
          <p:cNvPr id="6" name="Content Placeholder 13"/>
          <p:cNvSpPr>
            <a:spLocks noGrp="1"/>
          </p:cNvSpPr>
          <p:nvPr>
            <p:ph idx="1"/>
          </p:nvPr>
        </p:nvSpPr>
        <p:spPr>
          <a:xfrm>
            <a:off x="179512" y="1019944"/>
            <a:ext cx="5154488" cy="504056"/>
          </a:xfrm>
        </p:spPr>
        <p:txBody>
          <a:bodyPr>
            <a:noAutofit/>
          </a:bodyPr>
          <a:lstStyle/>
          <a:p>
            <a:r>
              <a:rPr lang="en-US" sz="2400" b="1" dirty="0" smtClean="0"/>
              <a:t>Pareto Front and Constraint region</a:t>
            </a:r>
            <a:endParaRPr lang="en-US" sz="2400" b="1" dirty="0"/>
          </a:p>
        </p:txBody>
      </p:sp>
      <p:pic>
        <p:nvPicPr>
          <p:cNvPr id="9" name="图片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1447643"/>
            <a:ext cx="3190069" cy="2743357"/>
          </a:xfrm>
          <a:prstGeom prst="rect">
            <a:avLst/>
          </a:prstGeom>
          <a:noFill/>
          <a:ln>
            <a:noFill/>
          </a:ln>
        </p:spPr>
      </p:pic>
      <p:sp>
        <p:nvSpPr>
          <p:cNvPr id="11" name="标题 2"/>
          <p:cNvSpPr txBox="1">
            <a:spLocks/>
          </p:cNvSpPr>
          <p:nvPr/>
        </p:nvSpPr>
        <p:spPr>
          <a:xfrm>
            <a:off x="76200" y="152400"/>
            <a:ext cx="7200800" cy="638944"/>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zh-CN" altLang="en-US" sz="3200" b="1" kern="1200" dirty="0">
                <a:solidFill>
                  <a:srgbClr val="003D7F"/>
                </a:solidFill>
                <a:effectLst>
                  <a:outerShdw blurRad="38100" dist="38100" dir="2700000" algn="tl">
                    <a:srgbClr val="000000">
                      <a:alpha val="43137"/>
                    </a:srgbClr>
                  </a:outerShdw>
                </a:effectLst>
                <a:latin typeface="+mj-lt"/>
                <a:ea typeface="隶书" pitchFamily="49" charset="-122"/>
                <a:cs typeface="Times New Roman" panose="02020603050405020304" pitchFamily="18" charset="0"/>
              </a:defRPr>
            </a:lvl1pPr>
          </a:lstStyle>
          <a:p>
            <a:r>
              <a:rPr lang="en-US" altLang="zh-CN" dirty="0" smtClean="0"/>
              <a:t>Multi-disciplinary Tolerance Design</a:t>
            </a:r>
            <a:endParaRPr lang="en-US" dirty="0"/>
          </a:p>
        </p:txBody>
      </p:sp>
      <p:sp>
        <p:nvSpPr>
          <p:cNvPr id="5" name="矩形 4"/>
          <p:cNvSpPr/>
          <p:nvPr/>
        </p:nvSpPr>
        <p:spPr>
          <a:xfrm>
            <a:off x="3847135" y="3428228"/>
            <a:ext cx="1051891" cy="307777"/>
          </a:xfrm>
          <a:prstGeom prst="rect">
            <a:avLst/>
          </a:prstGeom>
        </p:spPr>
        <p:txBody>
          <a:bodyPr wrap="none">
            <a:spAutoFit/>
          </a:bodyPr>
          <a:lstStyle/>
          <a:p>
            <a:r>
              <a:rPr lang="en-US" altLang="zh-CN" sz="1400" dirty="0"/>
              <a:t>2.79999998</a:t>
            </a:r>
            <a:endParaRPr lang="zh-CN" altLang="en-US" sz="1400" dirty="0"/>
          </a:p>
        </p:txBody>
      </p:sp>
      <p:sp>
        <p:nvSpPr>
          <p:cNvPr id="7" name="矩形 6"/>
          <p:cNvSpPr/>
          <p:nvPr/>
        </p:nvSpPr>
        <p:spPr>
          <a:xfrm>
            <a:off x="3748709" y="1447800"/>
            <a:ext cx="1051891" cy="307777"/>
          </a:xfrm>
          <a:prstGeom prst="rect">
            <a:avLst/>
          </a:prstGeom>
        </p:spPr>
        <p:txBody>
          <a:bodyPr wrap="none">
            <a:spAutoFit/>
          </a:bodyPr>
          <a:lstStyle/>
          <a:p>
            <a:r>
              <a:rPr lang="en-US" altLang="zh-CN" sz="1400" dirty="0"/>
              <a:t>2.80000003</a:t>
            </a:r>
            <a:endParaRPr lang="zh-CN" altLang="en-US" sz="1400" dirty="0"/>
          </a:p>
        </p:txBody>
      </p:sp>
    </p:spTree>
    <p:extLst>
      <p:ext uri="{BB962C8B-B14F-4D97-AF65-F5344CB8AC3E}">
        <p14:creationId xmlns:p14="http://schemas.microsoft.com/office/powerpoint/2010/main" val="158161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Multi-discipline Optimization (MDO)</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8</a:t>
            </a:fld>
            <a:r>
              <a:rPr lang="en-US" altLang="zh-CN" dirty="0" smtClean="0"/>
              <a:t>/54</a:t>
            </a:r>
            <a:endParaRPr lang="en-US" altLang="zh-CN" dirty="0"/>
          </a:p>
        </p:txBody>
      </p:sp>
      <p:sp>
        <p:nvSpPr>
          <p:cNvPr id="5" name="矩形 4"/>
          <p:cNvSpPr/>
          <p:nvPr/>
        </p:nvSpPr>
        <p:spPr>
          <a:xfrm>
            <a:off x="1375929" y="1214280"/>
            <a:ext cx="1359778" cy="648072"/>
          </a:xfrm>
          <a:prstGeom prst="rect">
            <a:avLst/>
          </a:prstGeom>
          <a:solidFill>
            <a:srgbClr val="0000CC">
              <a:alpha val="17000"/>
            </a:srgbClr>
          </a:solidFill>
          <a:ln w="25400"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algn="ctr"/>
            <a:r>
              <a:rPr lang="en-US" altLang="zh-CN" sz="2000" dirty="0">
                <a:solidFill>
                  <a:schemeClr val="tx1"/>
                </a:solidFill>
                <a:latin typeface="Arial" charset="0"/>
                <a:ea typeface="黑体" pitchFamily="2" charset="-122"/>
              </a:rPr>
              <a:t>Discipline 1</a:t>
            </a:r>
          </a:p>
        </p:txBody>
      </p:sp>
      <p:sp>
        <p:nvSpPr>
          <p:cNvPr id="6" name="矩形 5"/>
          <p:cNvSpPr/>
          <p:nvPr/>
        </p:nvSpPr>
        <p:spPr>
          <a:xfrm>
            <a:off x="1375929" y="2383236"/>
            <a:ext cx="1359778" cy="621952"/>
          </a:xfrm>
          <a:prstGeom prst="rect">
            <a:avLst/>
          </a:prstGeom>
          <a:solidFill>
            <a:srgbClr val="00B0F0">
              <a:alpha val="17000"/>
            </a:srgbClr>
          </a:solidFill>
          <a:ln w="25400"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algn="ctr"/>
            <a:r>
              <a:rPr lang="en-US" altLang="zh-CN" sz="2000" dirty="0">
                <a:latin typeface="Arial" charset="0"/>
                <a:ea typeface="黑体" pitchFamily="2" charset="-122"/>
              </a:rPr>
              <a:t>Discipline 2</a:t>
            </a:r>
          </a:p>
        </p:txBody>
      </p:sp>
      <p:cxnSp>
        <p:nvCxnSpPr>
          <p:cNvPr id="7" name="直接连接符 6"/>
          <p:cNvCxnSpPr/>
          <p:nvPr/>
        </p:nvCxnSpPr>
        <p:spPr>
          <a:xfrm>
            <a:off x="425727" y="2144888"/>
            <a:ext cx="40175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827486" y="1637036"/>
            <a:ext cx="8382" cy="9639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827486" y="1637036"/>
            <a:ext cx="54834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824472" y="2817040"/>
            <a:ext cx="548345" cy="0"/>
          </a:xfrm>
          <a:prstGeom prst="straightConnector1">
            <a:avLst/>
          </a:prstGeom>
          <a:ln w="254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827486" y="1430304"/>
            <a:ext cx="548345" cy="0"/>
          </a:xfrm>
          <a:prstGeom prst="straightConnector1">
            <a:avLst/>
          </a:prstGeom>
          <a:ln w="25400">
            <a:solidFill>
              <a:schemeClr val="accent4">
                <a:lumMod val="7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827485" y="2601016"/>
            <a:ext cx="54834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99725" y="1735164"/>
            <a:ext cx="284052" cy="400110"/>
          </a:xfrm>
          <a:prstGeom prst="rect">
            <a:avLst/>
          </a:prstGeom>
        </p:spPr>
        <p:txBody>
          <a:bodyPr wrap="none">
            <a:spAutoFit/>
          </a:bodyPr>
          <a:lstStyle/>
          <a:p>
            <a:pPr algn="ctr"/>
            <a:r>
              <a:rPr lang="en-US" altLang="zh-CN" sz="2000" b="1" i="1" dirty="0" smtClean="0">
                <a:latin typeface="Times New Roman" pitchFamily="18" charset="0"/>
                <a:cs typeface="Times New Roman" pitchFamily="18" charset="0"/>
              </a:rPr>
              <a:t>z</a:t>
            </a:r>
            <a:endParaRPr lang="zh-CN" altLang="en-US" sz="2000" baseline="-25000" dirty="0">
              <a:latin typeface="Times New Roman" pitchFamily="18" charset="0"/>
              <a:cs typeface="Times New Roman" pitchFamily="18" charset="0"/>
            </a:endParaRPr>
          </a:p>
        </p:txBody>
      </p:sp>
      <p:sp>
        <p:nvSpPr>
          <p:cNvPr id="14" name="矩形 13"/>
          <p:cNvSpPr/>
          <p:nvPr/>
        </p:nvSpPr>
        <p:spPr>
          <a:xfrm>
            <a:off x="871664" y="1070264"/>
            <a:ext cx="397866" cy="400110"/>
          </a:xfrm>
          <a:prstGeom prst="rect">
            <a:avLst/>
          </a:prstGeom>
        </p:spPr>
        <p:txBody>
          <a:bodyPr wrap="none">
            <a:spAutoFit/>
          </a:bodyPr>
          <a:lstStyle/>
          <a:p>
            <a:pPr algn="ctr"/>
            <a:r>
              <a:rPr lang="en-US" altLang="zh-CN" sz="2000" b="1" i="1" dirty="0">
                <a:solidFill>
                  <a:schemeClr val="accent4">
                    <a:lumMod val="75000"/>
                  </a:schemeClr>
                </a:solidFill>
                <a:latin typeface="Times New Roman" pitchFamily="18" charset="0"/>
                <a:cs typeface="Times New Roman" pitchFamily="18" charset="0"/>
              </a:rPr>
              <a:t>x</a:t>
            </a:r>
            <a:r>
              <a:rPr lang="en-US" altLang="zh-CN" sz="2000" baseline="-25000" dirty="0">
                <a:solidFill>
                  <a:schemeClr val="accent4">
                    <a:lumMod val="75000"/>
                  </a:schemeClr>
                </a:solidFill>
                <a:latin typeface="Times New Roman" pitchFamily="18" charset="0"/>
                <a:cs typeface="Times New Roman" pitchFamily="18" charset="0"/>
              </a:rPr>
              <a:t>1</a:t>
            </a:r>
            <a:endParaRPr lang="zh-CN" altLang="en-US" sz="2000" baseline="-25000" dirty="0">
              <a:solidFill>
                <a:schemeClr val="accent4">
                  <a:lumMod val="75000"/>
                </a:schemeClr>
              </a:solidFill>
              <a:latin typeface="Times New Roman" pitchFamily="18" charset="0"/>
              <a:cs typeface="Times New Roman" pitchFamily="18" charset="0"/>
            </a:endParaRPr>
          </a:p>
        </p:txBody>
      </p:sp>
      <p:sp>
        <p:nvSpPr>
          <p:cNvPr id="15" name="矩形 14"/>
          <p:cNvSpPr/>
          <p:nvPr/>
        </p:nvSpPr>
        <p:spPr>
          <a:xfrm>
            <a:off x="871664" y="2717156"/>
            <a:ext cx="397866" cy="400110"/>
          </a:xfrm>
          <a:prstGeom prst="rect">
            <a:avLst/>
          </a:prstGeom>
        </p:spPr>
        <p:txBody>
          <a:bodyPr wrap="none">
            <a:spAutoFit/>
          </a:bodyPr>
          <a:lstStyle/>
          <a:p>
            <a:pPr algn="ctr"/>
            <a:r>
              <a:rPr lang="en-US" altLang="zh-CN" sz="2000" b="1" i="1" dirty="0">
                <a:solidFill>
                  <a:srgbClr val="00B0F0"/>
                </a:solidFill>
                <a:latin typeface="Times New Roman" pitchFamily="18" charset="0"/>
                <a:cs typeface="Times New Roman" pitchFamily="18" charset="0"/>
              </a:rPr>
              <a:t>x</a:t>
            </a:r>
            <a:r>
              <a:rPr lang="en-US" altLang="zh-CN" sz="2000" baseline="-25000" dirty="0">
                <a:solidFill>
                  <a:srgbClr val="00B0F0"/>
                </a:solidFill>
                <a:latin typeface="Times New Roman" pitchFamily="18" charset="0"/>
                <a:cs typeface="Times New Roman" pitchFamily="18" charset="0"/>
              </a:rPr>
              <a:t>2</a:t>
            </a:r>
            <a:endParaRPr lang="zh-CN" altLang="en-US" sz="2000" baseline="-25000" dirty="0">
              <a:solidFill>
                <a:srgbClr val="00B0F0"/>
              </a:solidFill>
              <a:latin typeface="Times New Roman" pitchFamily="18" charset="0"/>
              <a:cs typeface="Times New Roman" pitchFamily="18" charset="0"/>
            </a:endParaRPr>
          </a:p>
        </p:txBody>
      </p:sp>
      <p:cxnSp>
        <p:nvCxnSpPr>
          <p:cNvPr id="16" name="直接箭头连接符 15"/>
          <p:cNvCxnSpPr/>
          <p:nvPr/>
        </p:nvCxnSpPr>
        <p:spPr>
          <a:xfrm>
            <a:off x="2746441" y="1538316"/>
            <a:ext cx="750287" cy="0"/>
          </a:xfrm>
          <a:prstGeom prst="straightConnector1">
            <a:avLst/>
          </a:prstGeom>
          <a:ln w="25400">
            <a:solidFill>
              <a:schemeClr val="accent4">
                <a:lumMod val="7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2746441" y="2694212"/>
            <a:ext cx="750287" cy="0"/>
          </a:xfrm>
          <a:prstGeom prst="straightConnector1">
            <a:avLst/>
          </a:prstGeom>
          <a:ln w="254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710307" y="1166684"/>
            <a:ext cx="760144" cy="400110"/>
          </a:xfrm>
          <a:prstGeom prst="rect">
            <a:avLst/>
          </a:prstGeom>
        </p:spPr>
        <p:txBody>
          <a:bodyPr wrap="none">
            <a:spAutoFit/>
          </a:bodyPr>
          <a:lstStyle/>
          <a:p>
            <a:pPr algn="ctr"/>
            <a:r>
              <a:rPr lang="en-US" altLang="zh-CN" sz="2000" dirty="0" smtClean="0">
                <a:solidFill>
                  <a:schemeClr val="accent4">
                    <a:lumMod val="75000"/>
                  </a:schemeClr>
                </a:solidFill>
                <a:latin typeface="Times New Roman" pitchFamily="18" charset="0"/>
                <a:cs typeface="Times New Roman" pitchFamily="18" charset="0"/>
              </a:rPr>
              <a:t> </a:t>
            </a:r>
            <a:r>
              <a:rPr lang="en-US" altLang="zh-CN" sz="2000" b="1" i="1" dirty="0">
                <a:solidFill>
                  <a:schemeClr val="accent4">
                    <a:lumMod val="75000"/>
                  </a:schemeClr>
                </a:solidFill>
                <a:latin typeface="Times New Roman" pitchFamily="18" charset="0"/>
                <a:cs typeface="Times New Roman" pitchFamily="18" charset="0"/>
              </a:rPr>
              <a:t>f</a:t>
            </a:r>
            <a:r>
              <a:rPr lang="en-US" altLang="zh-CN" sz="2000" baseline="-25000" dirty="0">
                <a:solidFill>
                  <a:schemeClr val="accent4">
                    <a:lumMod val="75000"/>
                  </a:schemeClr>
                </a:solidFill>
                <a:latin typeface="Times New Roman" pitchFamily="18" charset="0"/>
                <a:cs typeface="Times New Roman" pitchFamily="18" charset="0"/>
              </a:rPr>
              <a:t>1</a:t>
            </a:r>
            <a:r>
              <a:rPr lang="en-US" altLang="zh-CN" sz="2000" dirty="0">
                <a:solidFill>
                  <a:schemeClr val="accent4">
                    <a:lumMod val="75000"/>
                  </a:schemeClr>
                </a:solidFill>
                <a:latin typeface="Times New Roman" pitchFamily="18" charset="0"/>
                <a:cs typeface="Times New Roman" pitchFamily="18" charset="0"/>
              </a:rPr>
              <a:t>, </a:t>
            </a:r>
            <a:r>
              <a:rPr lang="en-US" altLang="zh-CN" sz="2000" b="1" i="1" dirty="0">
                <a:solidFill>
                  <a:schemeClr val="accent4">
                    <a:lumMod val="75000"/>
                  </a:schemeClr>
                </a:solidFill>
                <a:latin typeface="Times New Roman" pitchFamily="18" charset="0"/>
                <a:cs typeface="Times New Roman" pitchFamily="18" charset="0"/>
              </a:rPr>
              <a:t>g</a:t>
            </a:r>
            <a:r>
              <a:rPr lang="en-US" altLang="zh-CN" sz="2000" baseline="-25000" dirty="0">
                <a:solidFill>
                  <a:schemeClr val="accent4">
                    <a:lumMod val="75000"/>
                  </a:schemeClr>
                </a:solidFill>
                <a:latin typeface="Times New Roman" pitchFamily="18" charset="0"/>
                <a:cs typeface="Times New Roman" pitchFamily="18" charset="0"/>
              </a:rPr>
              <a:t>1</a:t>
            </a:r>
            <a:endParaRPr lang="zh-CN" altLang="en-US" sz="2000" baseline="-25000" dirty="0">
              <a:solidFill>
                <a:schemeClr val="accent4">
                  <a:lumMod val="75000"/>
                </a:schemeClr>
              </a:solidFill>
              <a:latin typeface="Times New Roman" pitchFamily="18" charset="0"/>
              <a:cs typeface="Times New Roman" pitchFamily="18" charset="0"/>
            </a:endParaRPr>
          </a:p>
        </p:txBody>
      </p:sp>
      <p:sp>
        <p:nvSpPr>
          <p:cNvPr id="19" name="矩形 18"/>
          <p:cNvSpPr/>
          <p:nvPr/>
        </p:nvSpPr>
        <p:spPr>
          <a:xfrm>
            <a:off x="2667153" y="2645148"/>
            <a:ext cx="760144" cy="400110"/>
          </a:xfrm>
          <a:prstGeom prst="rect">
            <a:avLst/>
          </a:prstGeom>
        </p:spPr>
        <p:txBody>
          <a:bodyPr wrap="none">
            <a:spAutoFit/>
          </a:bodyPr>
          <a:lstStyle/>
          <a:p>
            <a:pPr algn="ctr"/>
            <a:r>
              <a:rPr lang="en-US" altLang="zh-CN" sz="2000" dirty="0" smtClean="0">
                <a:solidFill>
                  <a:srgbClr val="00B0F0"/>
                </a:solidFill>
                <a:latin typeface="Times New Roman" pitchFamily="18" charset="0"/>
                <a:cs typeface="Times New Roman" pitchFamily="18" charset="0"/>
              </a:rPr>
              <a:t> </a:t>
            </a:r>
            <a:r>
              <a:rPr lang="en-US" altLang="zh-CN" sz="2000" b="1" i="1" dirty="0">
                <a:solidFill>
                  <a:srgbClr val="00B0F0"/>
                </a:solidFill>
                <a:latin typeface="Times New Roman" pitchFamily="18" charset="0"/>
                <a:cs typeface="Times New Roman" pitchFamily="18" charset="0"/>
              </a:rPr>
              <a:t>f</a:t>
            </a:r>
            <a:r>
              <a:rPr lang="en-US" altLang="zh-CN" sz="2000" baseline="-25000" dirty="0">
                <a:solidFill>
                  <a:srgbClr val="00B0F0"/>
                </a:solidFill>
                <a:latin typeface="Times New Roman" pitchFamily="18" charset="0"/>
                <a:cs typeface="Times New Roman" pitchFamily="18" charset="0"/>
              </a:rPr>
              <a:t>2</a:t>
            </a:r>
            <a:r>
              <a:rPr lang="en-US" altLang="zh-CN" sz="2000" dirty="0">
                <a:solidFill>
                  <a:srgbClr val="00B0F0"/>
                </a:solidFill>
                <a:latin typeface="Times New Roman" pitchFamily="18" charset="0"/>
                <a:cs typeface="Times New Roman" pitchFamily="18" charset="0"/>
              </a:rPr>
              <a:t>, </a:t>
            </a:r>
            <a:r>
              <a:rPr lang="en-US" altLang="zh-CN" sz="2000" b="1" i="1" dirty="0">
                <a:solidFill>
                  <a:srgbClr val="00B0F0"/>
                </a:solidFill>
                <a:latin typeface="Times New Roman" pitchFamily="18" charset="0"/>
                <a:cs typeface="Times New Roman" pitchFamily="18" charset="0"/>
              </a:rPr>
              <a:t>g</a:t>
            </a:r>
            <a:r>
              <a:rPr lang="en-US" altLang="zh-CN" sz="2000" baseline="-25000" dirty="0">
                <a:solidFill>
                  <a:srgbClr val="00B0F0"/>
                </a:solidFill>
                <a:latin typeface="Times New Roman" pitchFamily="18" charset="0"/>
                <a:cs typeface="Times New Roman" pitchFamily="18" charset="0"/>
              </a:rPr>
              <a:t>2</a:t>
            </a:r>
            <a:endParaRPr lang="zh-CN" altLang="en-US" sz="2000" baseline="-25000" dirty="0">
              <a:solidFill>
                <a:srgbClr val="00B0F0"/>
              </a:solidFill>
              <a:latin typeface="Times New Roman" pitchFamily="18" charset="0"/>
              <a:cs typeface="Times New Roman" pitchFamily="18" charset="0"/>
            </a:endParaRPr>
          </a:p>
        </p:txBody>
      </p:sp>
      <p:cxnSp>
        <p:nvCxnSpPr>
          <p:cNvPr id="20" name="直接连接符 19"/>
          <p:cNvCxnSpPr/>
          <p:nvPr/>
        </p:nvCxnSpPr>
        <p:spPr>
          <a:xfrm>
            <a:off x="3479898" y="1536016"/>
            <a:ext cx="0" cy="11581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3491118" y="2159676"/>
            <a:ext cx="896399"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491118" y="1790344"/>
            <a:ext cx="896399" cy="400110"/>
          </a:xfrm>
          <a:prstGeom prst="rect">
            <a:avLst/>
          </a:prstGeom>
        </p:spPr>
        <p:txBody>
          <a:bodyPr wrap="none">
            <a:spAutoFit/>
          </a:bodyPr>
          <a:lstStyle/>
          <a:p>
            <a:r>
              <a:rPr lang="en-US" altLang="zh-CN" sz="2000" dirty="0" smtClean="0">
                <a:latin typeface="+mn-lt"/>
                <a:cs typeface="Times New Roman" pitchFamily="18" charset="0"/>
              </a:rPr>
              <a:t>output</a:t>
            </a:r>
            <a:endParaRPr lang="zh-CN" altLang="en-US" sz="2000" dirty="0">
              <a:latin typeface="+mn-lt"/>
            </a:endParaRPr>
          </a:p>
        </p:txBody>
      </p:sp>
      <p:sp>
        <p:nvSpPr>
          <p:cNvPr id="23" name="矩形 22"/>
          <p:cNvSpPr/>
          <p:nvPr/>
        </p:nvSpPr>
        <p:spPr>
          <a:xfrm>
            <a:off x="3547807" y="2087668"/>
            <a:ext cx="590226" cy="400110"/>
          </a:xfrm>
          <a:prstGeom prst="rect">
            <a:avLst/>
          </a:prstGeom>
        </p:spPr>
        <p:txBody>
          <a:bodyPr wrap="none">
            <a:spAutoFit/>
          </a:bodyPr>
          <a:lstStyle/>
          <a:p>
            <a:pPr algn="ctr"/>
            <a:r>
              <a:rPr lang="en-US" altLang="zh-CN" sz="2000" dirty="0" smtClean="0">
                <a:latin typeface="Times New Roman" pitchFamily="18" charset="0"/>
                <a:cs typeface="Times New Roman" pitchFamily="18" charset="0"/>
              </a:rPr>
              <a:t> </a:t>
            </a:r>
            <a:r>
              <a:rPr lang="en-US" altLang="zh-CN" sz="2000" b="1" i="1" dirty="0" smtClean="0">
                <a:latin typeface="Times New Roman" pitchFamily="18" charset="0"/>
                <a:cs typeface="Times New Roman" pitchFamily="18" charset="0"/>
              </a:rPr>
              <a:t>f</a:t>
            </a:r>
            <a:r>
              <a:rPr lang="en-US" altLang="zh-CN" sz="2000" dirty="0" smtClean="0">
                <a:latin typeface="Times New Roman" pitchFamily="18" charset="0"/>
                <a:cs typeface="Times New Roman" pitchFamily="18" charset="0"/>
              </a:rPr>
              <a:t>, </a:t>
            </a:r>
            <a:r>
              <a:rPr lang="en-US" altLang="zh-CN" sz="2000" b="1" i="1" dirty="0" smtClean="0">
                <a:latin typeface="Times New Roman" pitchFamily="18" charset="0"/>
                <a:cs typeface="Times New Roman" pitchFamily="18" charset="0"/>
              </a:rPr>
              <a:t>g</a:t>
            </a:r>
            <a:endParaRPr lang="zh-CN" altLang="en-US" sz="2000" baseline="-25000" dirty="0">
              <a:latin typeface="Times New Roman" pitchFamily="18" charset="0"/>
              <a:cs typeface="Times New Roman" pitchFamily="18" charset="0"/>
            </a:endParaRPr>
          </a:p>
        </p:txBody>
      </p:sp>
      <p:cxnSp>
        <p:nvCxnSpPr>
          <p:cNvPr id="24" name="直接箭头连接符 23"/>
          <p:cNvCxnSpPr/>
          <p:nvPr/>
        </p:nvCxnSpPr>
        <p:spPr>
          <a:xfrm>
            <a:off x="1865887" y="1880188"/>
            <a:ext cx="0" cy="517578"/>
          </a:xfrm>
          <a:prstGeom prst="straightConnector1">
            <a:avLst/>
          </a:prstGeom>
          <a:ln w="19050">
            <a:solidFill>
              <a:schemeClr val="accent4">
                <a:lumMod val="7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2081911" y="1862352"/>
            <a:ext cx="0" cy="504056"/>
          </a:xfrm>
          <a:prstGeom prst="straightConnector1">
            <a:avLst/>
          </a:prstGeom>
          <a:ln w="1905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519353" y="1925068"/>
            <a:ext cx="364202" cy="369332"/>
          </a:xfrm>
          <a:prstGeom prst="rect">
            <a:avLst/>
          </a:prstGeom>
        </p:spPr>
        <p:txBody>
          <a:bodyPr wrap="none">
            <a:spAutoFit/>
          </a:bodyPr>
          <a:lstStyle/>
          <a:p>
            <a:r>
              <a:rPr lang="en-US" altLang="zh-CN" b="1" i="1" dirty="0" smtClean="0">
                <a:solidFill>
                  <a:schemeClr val="accent4">
                    <a:lumMod val="75000"/>
                  </a:schemeClr>
                </a:solidFill>
                <a:latin typeface="Times New Roman" pitchFamily="18" charset="0"/>
                <a:cs typeface="Times New Roman" pitchFamily="18" charset="0"/>
              </a:rPr>
              <a:t>y</a:t>
            </a:r>
            <a:r>
              <a:rPr lang="en-US" altLang="zh-CN" baseline="-25000" dirty="0" smtClean="0">
                <a:solidFill>
                  <a:schemeClr val="accent4">
                    <a:lumMod val="75000"/>
                  </a:schemeClr>
                </a:solidFill>
                <a:latin typeface="Times New Roman" pitchFamily="18" charset="0"/>
                <a:cs typeface="Times New Roman" pitchFamily="18" charset="0"/>
              </a:rPr>
              <a:t>1</a:t>
            </a:r>
            <a:endParaRPr lang="zh-CN" altLang="en-US" dirty="0">
              <a:solidFill>
                <a:schemeClr val="accent4">
                  <a:lumMod val="75000"/>
                </a:schemeClr>
              </a:solidFill>
            </a:endParaRPr>
          </a:p>
        </p:txBody>
      </p:sp>
      <p:sp>
        <p:nvSpPr>
          <p:cNvPr id="27" name="矩形 26"/>
          <p:cNvSpPr/>
          <p:nvPr/>
        </p:nvSpPr>
        <p:spPr>
          <a:xfrm>
            <a:off x="2119427" y="1934360"/>
            <a:ext cx="364202" cy="369332"/>
          </a:xfrm>
          <a:prstGeom prst="rect">
            <a:avLst/>
          </a:prstGeom>
        </p:spPr>
        <p:txBody>
          <a:bodyPr wrap="none">
            <a:spAutoFit/>
          </a:bodyPr>
          <a:lstStyle/>
          <a:p>
            <a:r>
              <a:rPr lang="en-US" altLang="zh-CN" b="1" i="1" dirty="0" smtClean="0">
                <a:solidFill>
                  <a:srgbClr val="00B0F0"/>
                </a:solidFill>
                <a:latin typeface="Times New Roman" pitchFamily="18" charset="0"/>
                <a:cs typeface="Times New Roman" pitchFamily="18" charset="0"/>
              </a:rPr>
              <a:t>y</a:t>
            </a:r>
            <a:r>
              <a:rPr lang="en-US" altLang="zh-CN" baseline="-25000" dirty="0" smtClean="0">
                <a:solidFill>
                  <a:srgbClr val="00B0F0"/>
                </a:solidFill>
                <a:latin typeface="Times New Roman" pitchFamily="18" charset="0"/>
                <a:cs typeface="Times New Roman" pitchFamily="18" charset="0"/>
              </a:rPr>
              <a:t>2</a:t>
            </a:r>
            <a:endParaRPr lang="zh-CN" altLang="en-US" dirty="0">
              <a:solidFill>
                <a:srgbClr val="00B0F0"/>
              </a:solidFill>
            </a:endParaRPr>
          </a:p>
        </p:txBody>
      </p:sp>
      <p:graphicFrame>
        <p:nvGraphicFramePr>
          <p:cNvPr id="28" name="对象 27"/>
          <p:cNvGraphicFramePr>
            <a:graphicFrameLocks noChangeAspect="1"/>
          </p:cNvGraphicFramePr>
          <p:nvPr>
            <p:extLst>
              <p:ext uri="{D42A27DB-BD31-4B8C-83A1-F6EECF244321}">
                <p14:modId xmlns:p14="http://schemas.microsoft.com/office/powerpoint/2010/main" val="2946068341"/>
              </p:ext>
            </p:extLst>
          </p:nvPr>
        </p:nvGraphicFramePr>
        <p:xfrm>
          <a:off x="388391" y="3200400"/>
          <a:ext cx="3319513" cy="3204833"/>
        </p:xfrm>
        <a:graphic>
          <a:graphicData uri="http://schemas.openxmlformats.org/presentationml/2006/ole">
            <mc:AlternateContent xmlns:mc="http://schemas.openxmlformats.org/markup-compatibility/2006">
              <mc:Choice xmlns:v="urn:schemas-microsoft-com:vml" Requires="v">
                <p:oleObj spid="_x0000_s3456" name="公式" r:id="rId5" imgW="2158920" imgH="2095200" progId="Equation.3">
                  <p:embed/>
                </p:oleObj>
              </mc:Choice>
              <mc:Fallback>
                <p:oleObj name="公式" r:id="rId5" imgW="2158920" imgH="2095200" progId="Equation.3">
                  <p:embed/>
                  <p:pic>
                    <p:nvPicPr>
                      <p:cNvPr id="0" name=""/>
                      <p:cNvPicPr>
                        <a:picLocks noChangeAspect="1" noChangeArrowheads="1"/>
                      </p:cNvPicPr>
                      <p:nvPr/>
                    </p:nvPicPr>
                    <p:blipFill>
                      <a:blip r:embed="rId6"/>
                      <a:srcRect/>
                      <a:stretch>
                        <a:fillRect/>
                      </a:stretch>
                    </p:blipFill>
                    <p:spPr bwMode="auto">
                      <a:xfrm>
                        <a:off x="388391" y="3200400"/>
                        <a:ext cx="3319513" cy="3204833"/>
                      </a:xfrm>
                      <a:prstGeom prst="rect">
                        <a:avLst/>
                      </a:prstGeom>
                      <a:noFill/>
                    </p:spPr>
                  </p:pic>
                </p:oleObj>
              </mc:Fallback>
            </mc:AlternateContent>
          </a:graphicData>
        </a:graphic>
      </p:graphicFrame>
      <p:sp>
        <p:nvSpPr>
          <p:cNvPr id="29" name="内容占位符 2"/>
          <p:cNvSpPr txBox="1">
            <a:spLocks/>
          </p:cNvSpPr>
          <p:nvPr/>
        </p:nvSpPr>
        <p:spPr bwMode="auto">
          <a:xfrm>
            <a:off x="4669491" y="3274217"/>
            <a:ext cx="4322109" cy="32027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7"/>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lnSpc>
                <a:spcPct val="100000"/>
              </a:lnSpc>
              <a:buNone/>
            </a:pPr>
            <a:r>
              <a:rPr lang="en-US" altLang="zh-CN" sz="2000" b="1" i="1" dirty="0" smtClean="0">
                <a:solidFill>
                  <a:schemeClr val="tx1"/>
                </a:solidFill>
                <a:latin typeface="Times New Roman" pitchFamily="18" charset="0"/>
                <a:cs typeface="Times New Roman" pitchFamily="18" charset="0"/>
              </a:rPr>
              <a:t>x</a:t>
            </a:r>
            <a:r>
              <a:rPr lang="en-US" altLang="zh-CN" sz="2000" i="1" baseline="-25000" dirty="0" smtClean="0">
                <a:solidFill>
                  <a:schemeClr val="tx1"/>
                </a:solidFill>
                <a:latin typeface="Times New Roman" pitchFamily="18" charset="0"/>
                <a:cs typeface="Times New Roman" pitchFamily="18" charset="0"/>
              </a:rPr>
              <a:t>i</a:t>
            </a:r>
            <a:r>
              <a:rPr lang="en-US" altLang="zh-CN" sz="2000" dirty="0" smtClean="0">
                <a:solidFill>
                  <a:schemeClr val="tx1"/>
                </a:solidFill>
              </a:rPr>
              <a:t>: </a:t>
            </a:r>
            <a:r>
              <a:rPr lang="en-US" altLang="zh-CN" sz="2000" dirty="0">
                <a:latin typeface="+mj-lt"/>
                <a:ea typeface="+mj-ea"/>
              </a:rPr>
              <a:t>L</a:t>
            </a:r>
            <a:r>
              <a:rPr lang="en-US" altLang="zh-CN" sz="2000" dirty="0" smtClean="0">
                <a:latin typeface="+mj-lt"/>
                <a:ea typeface="+mj-ea"/>
                <a:cs typeface="华文新魏" pitchFamily="2" charset="-122"/>
              </a:rPr>
              <a:t>ocal </a:t>
            </a:r>
            <a:r>
              <a:rPr lang="en-US" altLang="zh-CN" sz="2000" dirty="0">
                <a:latin typeface="+mj-lt"/>
                <a:ea typeface="+mj-ea"/>
                <a:cs typeface="华文新魏" pitchFamily="2" charset="-122"/>
              </a:rPr>
              <a:t>design variables</a:t>
            </a:r>
            <a:r>
              <a:rPr lang="en-US" altLang="zh-CN" sz="2000" b="1" dirty="0">
                <a:latin typeface="+mj-lt"/>
                <a:ea typeface="+mj-ea"/>
                <a:cs typeface="华文新魏" pitchFamily="2" charset="-122"/>
              </a:rPr>
              <a:t> </a:t>
            </a:r>
            <a:r>
              <a:rPr lang="en-US" altLang="zh-CN" sz="2000" dirty="0" smtClean="0">
                <a:solidFill>
                  <a:schemeClr val="tx1"/>
                </a:solidFill>
              </a:rPr>
              <a:t>of discipline </a:t>
            </a:r>
            <a:r>
              <a:rPr lang="en-US" altLang="zh-CN" sz="2000" i="1" dirty="0" smtClean="0">
                <a:solidFill>
                  <a:schemeClr val="tx1"/>
                </a:solidFill>
                <a:latin typeface="Times New Roman" pitchFamily="18" charset="0"/>
                <a:cs typeface="Times New Roman" pitchFamily="18" charset="0"/>
              </a:rPr>
              <a:t>i</a:t>
            </a:r>
          </a:p>
          <a:p>
            <a:pPr marL="0" indent="0">
              <a:lnSpc>
                <a:spcPct val="100000"/>
              </a:lnSpc>
              <a:buNone/>
            </a:pPr>
            <a:r>
              <a:rPr lang="en-US" altLang="zh-CN" sz="2000" b="1" i="1" dirty="0" smtClean="0">
                <a:solidFill>
                  <a:schemeClr val="tx1"/>
                </a:solidFill>
                <a:latin typeface="Times New Roman" pitchFamily="18" charset="0"/>
                <a:cs typeface="Times New Roman" pitchFamily="18" charset="0"/>
              </a:rPr>
              <a:t>z </a:t>
            </a:r>
            <a:r>
              <a:rPr lang="en-US" altLang="zh-CN" sz="2000" dirty="0" smtClean="0">
                <a:solidFill>
                  <a:schemeClr val="tx1"/>
                </a:solidFill>
              </a:rPr>
              <a:t>: </a:t>
            </a:r>
            <a:r>
              <a:rPr lang="en-US" altLang="zh-CN" sz="2000" dirty="0">
                <a:latin typeface="+mj-lt"/>
                <a:ea typeface="+mj-ea"/>
                <a:cs typeface="华文新魏" pitchFamily="2" charset="-122"/>
              </a:rPr>
              <a:t>G</a:t>
            </a:r>
            <a:r>
              <a:rPr lang="en-US" altLang="zh-CN" sz="2000" dirty="0" smtClean="0">
                <a:latin typeface="+mj-lt"/>
                <a:ea typeface="+mj-ea"/>
                <a:cs typeface="华文新魏" pitchFamily="2" charset="-122"/>
              </a:rPr>
              <a:t>lobal </a:t>
            </a:r>
            <a:r>
              <a:rPr lang="en-US" altLang="zh-CN" sz="2000" dirty="0">
                <a:latin typeface="+mj-lt"/>
                <a:ea typeface="+mj-ea"/>
                <a:cs typeface="华文新魏" pitchFamily="2" charset="-122"/>
              </a:rPr>
              <a:t>design </a:t>
            </a:r>
            <a:r>
              <a:rPr lang="en-US" altLang="zh-CN" sz="2000" dirty="0" smtClean="0">
                <a:latin typeface="+mj-lt"/>
                <a:ea typeface="+mj-ea"/>
                <a:cs typeface="华文新魏" pitchFamily="2" charset="-122"/>
              </a:rPr>
              <a:t>variables</a:t>
            </a:r>
            <a:r>
              <a:rPr lang="en-US" altLang="zh-CN" sz="2000" dirty="0" smtClean="0">
                <a:solidFill>
                  <a:schemeClr val="tx1"/>
                </a:solidFill>
              </a:rPr>
              <a:t> of discipline </a:t>
            </a:r>
            <a:r>
              <a:rPr lang="en-US" altLang="zh-CN" sz="2000" i="1" dirty="0" smtClean="0">
                <a:solidFill>
                  <a:schemeClr val="tx1"/>
                </a:solidFill>
                <a:latin typeface="Times New Roman" pitchFamily="18" charset="0"/>
                <a:cs typeface="Times New Roman" pitchFamily="18" charset="0"/>
              </a:rPr>
              <a:t>i</a:t>
            </a:r>
          </a:p>
          <a:p>
            <a:pPr marL="0" indent="0">
              <a:lnSpc>
                <a:spcPct val="100000"/>
              </a:lnSpc>
              <a:buNone/>
            </a:pPr>
            <a:r>
              <a:rPr lang="en-US" altLang="zh-CN" sz="2000" b="1" i="1" dirty="0" err="1" smtClean="0">
                <a:solidFill>
                  <a:schemeClr val="tx1"/>
                </a:solidFill>
                <a:latin typeface="Times New Roman" pitchFamily="18" charset="0"/>
                <a:cs typeface="Times New Roman" pitchFamily="18" charset="0"/>
              </a:rPr>
              <a:t>y</a:t>
            </a:r>
            <a:r>
              <a:rPr lang="en-US" altLang="zh-CN" sz="2000" i="1" baseline="-25000" dirty="0" err="1" smtClean="0">
                <a:solidFill>
                  <a:schemeClr val="tx1"/>
                </a:solidFill>
                <a:latin typeface="Times New Roman" pitchFamily="18" charset="0"/>
                <a:cs typeface="Times New Roman" pitchFamily="18" charset="0"/>
              </a:rPr>
              <a:t>i</a:t>
            </a:r>
            <a:r>
              <a:rPr lang="en-US" altLang="zh-CN" sz="2000" dirty="0">
                <a:solidFill>
                  <a:schemeClr val="tx1"/>
                </a:solidFill>
              </a:rPr>
              <a:t>: </a:t>
            </a:r>
            <a:r>
              <a:rPr lang="en-US" altLang="zh-CN" sz="2000" dirty="0" smtClean="0">
                <a:latin typeface="+mj-lt"/>
                <a:ea typeface="+mj-ea"/>
                <a:cs typeface="华文新魏" pitchFamily="2" charset="-122"/>
              </a:rPr>
              <a:t>Coupling </a:t>
            </a:r>
            <a:r>
              <a:rPr lang="en-US" altLang="zh-CN" sz="2000" dirty="0">
                <a:latin typeface="+mj-lt"/>
                <a:ea typeface="+mj-ea"/>
                <a:cs typeface="华文新魏" pitchFamily="2" charset="-122"/>
              </a:rPr>
              <a:t>variables</a:t>
            </a:r>
            <a:r>
              <a:rPr lang="en-US" altLang="zh-CN" sz="2000" dirty="0" smtClean="0">
                <a:solidFill>
                  <a:schemeClr val="tx1"/>
                </a:solidFill>
              </a:rPr>
              <a:t>, output from </a:t>
            </a:r>
          </a:p>
          <a:p>
            <a:pPr marL="0" indent="0">
              <a:lnSpc>
                <a:spcPct val="100000"/>
              </a:lnSpc>
              <a:buNone/>
            </a:pPr>
            <a:r>
              <a:rPr lang="en-US" altLang="zh-CN" sz="2000" dirty="0">
                <a:solidFill>
                  <a:schemeClr val="tx1"/>
                </a:solidFill>
              </a:rPr>
              <a:t> </a:t>
            </a:r>
            <a:r>
              <a:rPr lang="en-US" altLang="zh-CN" sz="2000" dirty="0" smtClean="0">
                <a:solidFill>
                  <a:schemeClr val="tx1"/>
                </a:solidFill>
              </a:rPr>
              <a:t>    discipline </a:t>
            </a:r>
            <a:r>
              <a:rPr lang="en-US" altLang="zh-CN" sz="2000" i="1" dirty="0" smtClean="0">
                <a:solidFill>
                  <a:schemeClr val="tx1"/>
                </a:solidFill>
                <a:latin typeface="Times New Roman" pitchFamily="18" charset="0"/>
                <a:cs typeface="Times New Roman" pitchFamily="18" charset="0"/>
              </a:rPr>
              <a:t>i</a:t>
            </a:r>
            <a:r>
              <a:rPr lang="en-US" altLang="zh-CN" sz="2000" dirty="0" smtClean="0">
                <a:solidFill>
                  <a:schemeClr val="tx1"/>
                </a:solidFill>
                <a:latin typeface="Times New Roman" pitchFamily="18" charset="0"/>
                <a:cs typeface="Times New Roman" pitchFamily="18" charset="0"/>
              </a:rPr>
              <a:t> </a:t>
            </a:r>
            <a:r>
              <a:rPr lang="en-US" altLang="zh-CN" sz="2000" dirty="0">
                <a:solidFill>
                  <a:schemeClr val="tx1"/>
                </a:solidFill>
              </a:rPr>
              <a:t>and </a:t>
            </a:r>
            <a:r>
              <a:rPr lang="en-US" altLang="zh-CN" sz="2000" dirty="0" smtClean="0">
                <a:solidFill>
                  <a:schemeClr val="tx1"/>
                </a:solidFill>
              </a:rPr>
              <a:t>input to other</a:t>
            </a:r>
          </a:p>
          <a:p>
            <a:pPr marL="0" indent="0">
              <a:lnSpc>
                <a:spcPct val="100000"/>
              </a:lnSpc>
              <a:buNone/>
            </a:pPr>
            <a:r>
              <a:rPr lang="en-US" altLang="zh-CN" sz="2000" dirty="0">
                <a:solidFill>
                  <a:schemeClr val="tx1"/>
                </a:solidFill>
              </a:rPr>
              <a:t> </a:t>
            </a:r>
            <a:r>
              <a:rPr lang="en-US" altLang="zh-CN" sz="2000" dirty="0" smtClean="0">
                <a:solidFill>
                  <a:schemeClr val="tx1"/>
                </a:solidFill>
              </a:rPr>
              <a:t>    disciplines</a:t>
            </a:r>
            <a:endParaRPr lang="en-US" altLang="zh-CN" sz="2000" dirty="0">
              <a:solidFill>
                <a:schemeClr val="tx1"/>
              </a:solidFill>
            </a:endParaRPr>
          </a:p>
          <a:p>
            <a:pPr marL="0" indent="0">
              <a:lnSpc>
                <a:spcPct val="100000"/>
              </a:lnSpc>
              <a:buNone/>
            </a:pPr>
            <a:r>
              <a:rPr lang="en-US" altLang="zh-CN" sz="2000" i="1" dirty="0" smtClean="0">
                <a:solidFill>
                  <a:schemeClr val="tx1"/>
                </a:solidFill>
                <a:latin typeface="Times New Roman" pitchFamily="18" charset="0"/>
                <a:cs typeface="Times New Roman" pitchFamily="18" charset="0"/>
              </a:rPr>
              <a:t>f</a:t>
            </a:r>
            <a:r>
              <a:rPr lang="en-US" altLang="zh-CN" sz="2000" i="1" baseline="-25000" dirty="0" smtClean="0">
                <a:solidFill>
                  <a:schemeClr val="tx1"/>
                </a:solidFill>
                <a:latin typeface="Times New Roman" pitchFamily="18" charset="0"/>
                <a:cs typeface="Times New Roman" pitchFamily="18" charset="0"/>
              </a:rPr>
              <a:t>i</a:t>
            </a:r>
            <a:r>
              <a:rPr lang="en-US" altLang="zh-CN" sz="2000" i="1" dirty="0" smtClean="0">
                <a:solidFill>
                  <a:schemeClr val="tx1"/>
                </a:solidFill>
                <a:latin typeface="Times New Roman" pitchFamily="18" charset="0"/>
                <a:cs typeface="Times New Roman" pitchFamily="18" charset="0"/>
              </a:rPr>
              <a:t> </a:t>
            </a:r>
            <a:r>
              <a:rPr lang="en-US" altLang="zh-CN" sz="2000" dirty="0" smtClean="0">
                <a:solidFill>
                  <a:schemeClr val="tx1"/>
                </a:solidFill>
              </a:rPr>
              <a:t>: </a:t>
            </a:r>
            <a:r>
              <a:rPr lang="en-US" altLang="zh-CN" sz="2000" dirty="0" smtClean="0">
                <a:latin typeface="+mj-lt"/>
                <a:ea typeface="+mj-ea"/>
                <a:cs typeface="华文新魏" pitchFamily="2" charset="-122"/>
              </a:rPr>
              <a:t>Objective</a:t>
            </a:r>
            <a:r>
              <a:rPr lang="en-US" altLang="zh-CN" sz="2000" dirty="0" smtClean="0">
                <a:solidFill>
                  <a:schemeClr val="tx1"/>
                </a:solidFill>
              </a:rPr>
              <a:t> function </a:t>
            </a:r>
            <a:r>
              <a:rPr lang="en-US" altLang="zh-CN" sz="2000" dirty="0">
                <a:solidFill>
                  <a:schemeClr val="tx1"/>
                </a:solidFill>
              </a:rPr>
              <a:t>of discipline </a:t>
            </a:r>
            <a:r>
              <a:rPr lang="en-US" altLang="zh-CN" sz="2000" i="1" dirty="0" smtClean="0">
                <a:solidFill>
                  <a:schemeClr val="tx1"/>
                </a:solidFill>
                <a:latin typeface="Times New Roman" pitchFamily="18" charset="0"/>
                <a:cs typeface="Times New Roman" pitchFamily="18" charset="0"/>
              </a:rPr>
              <a:t>i</a:t>
            </a:r>
            <a:endParaRPr lang="en-US" altLang="zh-CN" sz="2000" dirty="0" smtClean="0">
              <a:solidFill>
                <a:schemeClr val="tx1"/>
              </a:solidFill>
            </a:endParaRPr>
          </a:p>
          <a:p>
            <a:pPr marL="0" indent="0">
              <a:lnSpc>
                <a:spcPct val="100000"/>
              </a:lnSpc>
              <a:buNone/>
            </a:pPr>
            <a:r>
              <a:rPr lang="en-US" altLang="zh-CN" sz="2000" b="1" i="1" dirty="0" err="1" smtClean="0">
                <a:solidFill>
                  <a:schemeClr val="tx1"/>
                </a:solidFill>
                <a:latin typeface="Times New Roman" pitchFamily="18" charset="0"/>
                <a:cs typeface="Times New Roman" pitchFamily="18" charset="0"/>
              </a:rPr>
              <a:t>g</a:t>
            </a:r>
            <a:r>
              <a:rPr lang="en-US" altLang="zh-CN" sz="2000" i="1" baseline="-25000" dirty="0" err="1" smtClean="0">
                <a:solidFill>
                  <a:schemeClr val="tx1"/>
                </a:solidFill>
                <a:latin typeface="Times New Roman" pitchFamily="18" charset="0"/>
                <a:cs typeface="Times New Roman" pitchFamily="18" charset="0"/>
              </a:rPr>
              <a:t>i</a:t>
            </a:r>
            <a:r>
              <a:rPr lang="en-US" altLang="zh-CN" sz="2000" dirty="0" smtClean="0">
                <a:solidFill>
                  <a:schemeClr val="tx1"/>
                </a:solidFill>
              </a:rPr>
              <a:t>: Inequality </a:t>
            </a:r>
            <a:r>
              <a:rPr lang="en-US" altLang="zh-CN" sz="2000" dirty="0" smtClean="0">
                <a:latin typeface="+mj-lt"/>
                <a:ea typeface="+mj-ea"/>
                <a:cs typeface="华文新魏" pitchFamily="2" charset="-122"/>
              </a:rPr>
              <a:t>constraints</a:t>
            </a:r>
            <a:r>
              <a:rPr lang="en-US" altLang="zh-CN" sz="2000" dirty="0" smtClean="0">
                <a:solidFill>
                  <a:schemeClr val="tx1"/>
                </a:solidFill>
              </a:rPr>
              <a:t> of discipline </a:t>
            </a:r>
            <a:r>
              <a:rPr lang="en-US" altLang="zh-CN" sz="2000" i="1" dirty="0" smtClean="0">
                <a:solidFill>
                  <a:schemeClr val="tx1"/>
                </a:solidFill>
                <a:latin typeface="Times New Roman" pitchFamily="18" charset="0"/>
                <a:cs typeface="Times New Roman" pitchFamily="18" charset="0"/>
              </a:rPr>
              <a:t>i</a:t>
            </a:r>
            <a:endParaRPr lang="en-US" altLang="zh-CN" sz="2000" dirty="0" smtClean="0">
              <a:solidFill>
                <a:schemeClr val="tx1"/>
              </a:solidFill>
            </a:endParaRPr>
          </a:p>
          <a:p>
            <a:pPr marL="0" indent="0">
              <a:lnSpc>
                <a:spcPct val="100000"/>
              </a:lnSpc>
              <a:buNone/>
            </a:pPr>
            <a:r>
              <a:rPr lang="en-US" altLang="zh-CN" sz="2000" i="1" dirty="0" err="1" smtClean="0">
                <a:solidFill>
                  <a:schemeClr val="tx1"/>
                </a:solidFill>
                <a:latin typeface="Times New Roman" pitchFamily="18" charset="0"/>
                <a:cs typeface="Times New Roman" pitchFamily="18" charset="0"/>
              </a:rPr>
              <a:t>A</a:t>
            </a:r>
            <a:r>
              <a:rPr lang="en-US" altLang="zh-CN" sz="2000" i="1" baseline="-25000" dirty="0" err="1" smtClean="0">
                <a:solidFill>
                  <a:schemeClr val="tx1"/>
                </a:solidFill>
                <a:latin typeface="Times New Roman" pitchFamily="18" charset="0"/>
                <a:cs typeface="Times New Roman" pitchFamily="18" charset="0"/>
              </a:rPr>
              <a:t>j</a:t>
            </a:r>
            <a:r>
              <a:rPr lang="en-US" altLang="zh-CN" sz="2000" dirty="0" smtClean="0">
                <a:solidFill>
                  <a:schemeClr val="tx1"/>
                </a:solidFill>
              </a:rPr>
              <a:t>: </a:t>
            </a:r>
            <a:r>
              <a:rPr lang="en-US" altLang="zh-CN" sz="2000" dirty="0" smtClean="0">
                <a:latin typeface="+mj-lt"/>
                <a:ea typeface="+mj-ea"/>
                <a:cs typeface="华文新魏" pitchFamily="2" charset="-122"/>
              </a:rPr>
              <a:t>Analysis</a:t>
            </a:r>
            <a:r>
              <a:rPr lang="en-US" altLang="zh-CN" sz="2000" dirty="0" smtClean="0">
                <a:solidFill>
                  <a:schemeClr val="tx1"/>
                </a:solidFill>
              </a:rPr>
              <a:t> of discipline </a:t>
            </a:r>
            <a:r>
              <a:rPr lang="en-US" altLang="zh-CN" sz="2000" i="1" dirty="0">
                <a:solidFill>
                  <a:schemeClr val="tx1"/>
                </a:solidFill>
                <a:latin typeface="Times New Roman" pitchFamily="18" charset="0"/>
                <a:cs typeface="Times New Roman" pitchFamily="18" charset="0"/>
              </a:rPr>
              <a:t>i</a:t>
            </a:r>
            <a:endParaRPr lang="en-US" altLang="zh-CN" sz="2000" dirty="0">
              <a:solidFill>
                <a:schemeClr val="tx1"/>
              </a:solidFill>
            </a:endParaRPr>
          </a:p>
          <a:p>
            <a:pPr marL="0" indent="0">
              <a:lnSpc>
                <a:spcPct val="100000"/>
              </a:lnSpc>
              <a:buNone/>
            </a:pPr>
            <a:endParaRPr lang="zh-CN" altLang="en-US" sz="2000" dirty="0">
              <a:solidFill>
                <a:schemeClr val="tx1"/>
              </a:solidFill>
            </a:endParaRPr>
          </a:p>
        </p:txBody>
      </p:sp>
      <p:cxnSp>
        <p:nvCxnSpPr>
          <p:cNvPr id="30" name="Straight Connector 45"/>
          <p:cNvCxnSpPr/>
          <p:nvPr/>
        </p:nvCxnSpPr>
        <p:spPr bwMode="auto">
          <a:xfrm>
            <a:off x="47500" y="3200400"/>
            <a:ext cx="4524500" cy="0"/>
          </a:xfrm>
          <a:prstGeom prst="line">
            <a:avLst/>
          </a:prstGeom>
          <a:noFill/>
          <a:ln w="28575" cap="flat" cmpd="sng" algn="ctr">
            <a:solidFill>
              <a:schemeClr val="tx1"/>
            </a:solidFill>
            <a:prstDash val="sysDash"/>
            <a:round/>
            <a:headEnd type="none" w="med" len="med"/>
            <a:tailEnd type="none" w="med" len="med"/>
          </a:ln>
          <a:effectLst/>
        </p:spPr>
      </p:cxnSp>
      <p:sp>
        <p:nvSpPr>
          <p:cNvPr id="31" name="Rounded Rectangle 23"/>
          <p:cNvSpPr/>
          <p:nvPr/>
        </p:nvSpPr>
        <p:spPr bwMode="auto">
          <a:xfrm>
            <a:off x="4572000" y="3200400"/>
            <a:ext cx="4419600" cy="3161303"/>
          </a:xfrm>
          <a:prstGeom prst="roundRect">
            <a:avLst>
              <a:gd name="adj" fmla="val 0"/>
            </a:avLst>
          </a:prstGeom>
          <a:noFill/>
          <a:ln w="28575" cap="flat" cmpd="sng" algn="ctr">
            <a:solidFill>
              <a:schemeClr val="tx1"/>
            </a:solidFill>
            <a:prstDash val="sysDash"/>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endParaRPr lang="zh-CN" altLang="en-US" sz="2400">
              <a:ea typeface="黑体" pitchFamily="2" charset="-122"/>
            </a:endParaRPr>
          </a:p>
        </p:txBody>
      </p:sp>
      <p:pic>
        <p:nvPicPr>
          <p:cNvPr id="5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94265" y="1371600"/>
            <a:ext cx="2730535" cy="1866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内容占位符 2"/>
          <p:cNvSpPr txBox="1">
            <a:spLocks/>
          </p:cNvSpPr>
          <p:nvPr/>
        </p:nvSpPr>
        <p:spPr>
          <a:xfrm>
            <a:off x="4669490" y="1143000"/>
            <a:ext cx="4474509" cy="504056"/>
          </a:xfrm>
          <a:prstGeom prst="rect">
            <a:avLst/>
          </a:prstGeom>
        </p:spPr>
        <p:txBody>
          <a:bodyPr>
            <a:noAutofit/>
          </a:bodyPr>
          <a:lstStyle>
            <a:defPPr>
              <a:defRPr lang="en-US"/>
            </a:defPPr>
            <a:lvl1pPr marL="342900" indent="-342900">
              <a:lnSpc>
                <a:spcPct val="80000"/>
              </a:lnSpc>
              <a:spcBef>
                <a:spcPct val="20000"/>
              </a:spcBef>
              <a:buSzPct val="60000"/>
              <a:buFont typeface="Wingdings" panose="05000000000000000000" pitchFamily="2" charset="2"/>
              <a:buChar char="n"/>
              <a:defRPr sz="2700" b="1">
                <a:solidFill>
                  <a:srgbClr val="003D7F"/>
                </a:solidFill>
                <a:cs typeface="Times New Roman" panose="02020603050405020304" pitchFamily="18" charset="0"/>
              </a:defRPr>
            </a:lvl1pPr>
            <a:lvl2pPr marL="914400" indent="-285750" eaLnBrk="0" hangingPunct="0">
              <a:lnSpc>
                <a:spcPct val="110000"/>
              </a:lnSpc>
              <a:spcBef>
                <a:spcPct val="20000"/>
              </a:spcBef>
              <a:buClr>
                <a:srgbClr val="000066"/>
              </a:buClr>
              <a:buChar char="•"/>
              <a:defRPr sz="2400">
                <a:solidFill>
                  <a:srgbClr val="133984"/>
                </a:solidFill>
                <a:cs typeface="黑体" pitchFamily="49" charset="-122"/>
              </a:defRPr>
            </a:lvl2pPr>
            <a:lvl3pPr marL="1322388" indent="-228600" eaLnBrk="0" hangingPunct="0">
              <a:spcBef>
                <a:spcPct val="20000"/>
              </a:spcBef>
              <a:buChar char="•"/>
              <a:defRPr sz="2400">
                <a:ea typeface="宋体" charset="-122"/>
                <a:cs typeface="宋体" charset="-122"/>
              </a:defRPr>
            </a:lvl3pPr>
            <a:lvl4pPr marL="1730375" indent="-228600" eaLnBrk="0" hangingPunct="0">
              <a:spcBef>
                <a:spcPct val="20000"/>
              </a:spcBef>
              <a:buChar char="–"/>
              <a:defRPr sz="2000">
                <a:ea typeface="宋体" charset="-122"/>
                <a:cs typeface="宋体" charset="-122"/>
              </a:defRPr>
            </a:lvl4pPr>
            <a:lvl5pPr marL="2138363" indent="-228600" eaLnBrk="0" hangingPunct="0">
              <a:spcBef>
                <a:spcPct val="20000"/>
              </a:spcBef>
              <a:buChar char="»"/>
              <a:defRPr sz="2000">
                <a:ea typeface="宋体" charset="-122"/>
                <a:cs typeface="宋体" charset="-122"/>
              </a:defRPr>
            </a:lvl5pPr>
            <a:lvl6pPr marL="2595563" indent="-228600" fontAlgn="base">
              <a:spcBef>
                <a:spcPct val="20000"/>
              </a:spcBef>
              <a:spcAft>
                <a:spcPct val="0"/>
              </a:spcAft>
              <a:buChar char="»"/>
              <a:defRPr sz="2000"/>
            </a:lvl6pPr>
            <a:lvl7pPr marL="3052763" indent="-228600" fontAlgn="base">
              <a:spcBef>
                <a:spcPct val="20000"/>
              </a:spcBef>
              <a:spcAft>
                <a:spcPct val="0"/>
              </a:spcAft>
              <a:buChar char="»"/>
              <a:defRPr sz="2000"/>
            </a:lvl7pPr>
            <a:lvl8pPr marL="3509963" indent="-228600" fontAlgn="base">
              <a:spcBef>
                <a:spcPct val="20000"/>
              </a:spcBef>
              <a:spcAft>
                <a:spcPct val="0"/>
              </a:spcAft>
              <a:buChar char="»"/>
              <a:defRPr sz="2000"/>
            </a:lvl8pPr>
            <a:lvl9pPr marL="3967163" indent="-228600" fontAlgn="base">
              <a:spcBef>
                <a:spcPct val="20000"/>
              </a:spcBef>
              <a:spcAft>
                <a:spcPct val="0"/>
              </a:spcAft>
              <a:buChar char="»"/>
              <a:defRPr sz="2000"/>
            </a:lvl9pPr>
          </a:lstStyle>
          <a:p>
            <a:r>
              <a:rPr lang="en-US" altLang="zh-CN" sz="2000" dirty="0"/>
              <a:t>Multi-objective optimization (MOO):</a:t>
            </a:r>
          </a:p>
        </p:txBody>
      </p:sp>
      <p:cxnSp>
        <p:nvCxnSpPr>
          <p:cNvPr id="57" name="直接连接符 56"/>
          <p:cNvCxnSpPr/>
          <p:nvPr/>
        </p:nvCxnSpPr>
        <p:spPr>
          <a:xfrm>
            <a:off x="4572000" y="1143000"/>
            <a:ext cx="0" cy="2047002"/>
          </a:xfrm>
          <a:prstGeom prst="line">
            <a:avLst/>
          </a:prstGeom>
          <a:noFill/>
          <a:ln w="28575" cap="flat" cmpd="sng" algn="ctr">
            <a:solidFill>
              <a:schemeClr val="tx1"/>
            </a:solidFill>
            <a:prstDash val="sysDash"/>
            <a:round/>
            <a:headEnd type="none" w="med" len="med"/>
            <a:tailEnd type="none" w="med" len="med"/>
          </a:ln>
          <a:effectLst/>
        </p:spPr>
      </p:cxnSp>
    </p:spTree>
    <p:custDataLst>
      <p:tags r:id="rId2"/>
    </p:custDataLst>
    <p:extLst>
      <p:ext uri="{BB962C8B-B14F-4D97-AF65-F5344CB8AC3E}">
        <p14:creationId xmlns:p14="http://schemas.microsoft.com/office/powerpoint/2010/main" val="4294544520"/>
      </p:ext>
    </p:extLst>
  </p:cSld>
  <p:clrMapOvr>
    <a:masterClrMapping/>
  </p:clrMapOvr>
  <mc:AlternateContent xmlns:mc="http://schemas.openxmlformats.org/markup-compatibility/2006">
    <mc:Choice xmlns:p14="http://schemas.microsoft.com/office/powerpoint/2010/main" Requires="p14">
      <p:transition spd="slow" p14:dur="2000" advTm="62436"/>
    </mc:Choice>
    <mc:Fallback>
      <p:transition spd="slow" advTm="624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3" grpId="0"/>
      <p:bldP spid="14" grpId="0"/>
      <p:bldP spid="15" grpId="0"/>
      <p:bldP spid="18" grpId="0"/>
      <p:bldP spid="19" grpId="0"/>
      <p:bldP spid="22" grpId="0"/>
      <p:bldP spid="23" grpId="0"/>
      <p:bldP spid="26" grpId="0"/>
      <p:bldP spid="27" grpId="0"/>
      <p:bldP spid="29" grpId="0"/>
      <p:bldP spid="31" grpId="0" animBg="1"/>
      <p:bldP spid="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Research Focus</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9</a:t>
            </a:fld>
            <a:r>
              <a:rPr lang="en-US" altLang="zh-CN" dirty="0" smtClean="0"/>
              <a:t>/54</a:t>
            </a:r>
            <a:endParaRPr lang="en-US" altLang="zh-CN" dirty="0"/>
          </a:p>
        </p:txBody>
      </p:sp>
      <p:sp>
        <p:nvSpPr>
          <p:cNvPr id="5" name="Rectangle 59"/>
          <p:cNvSpPr>
            <a:spLocks noChangeArrowheads="1"/>
          </p:cNvSpPr>
          <p:nvPr/>
        </p:nvSpPr>
        <p:spPr bwMode="auto">
          <a:xfrm>
            <a:off x="117805" y="3969652"/>
            <a:ext cx="2664317" cy="2385954"/>
          </a:xfrm>
          <a:prstGeom prst="rect">
            <a:avLst/>
          </a:prstGeom>
          <a:solidFill>
            <a:srgbClr val="BCBCBC">
              <a:alpha val="30000"/>
            </a:srgbClr>
          </a:solidFill>
          <a:ln>
            <a:noFill/>
          </a:ln>
          <a:effectLst/>
        </p:spPr>
        <p:txBody>
          <a:bodyPr wrap="none" anchor="ctr"/>
          <a:lstStyle/>
          <a:p>
            <a:pPr algn="ctr"/>
            <a:endParaRPr lang="zh-CN" altLang="zh-CN">
              <a:effectLst>
                <a:outerShdw blurRad="38100" dist="38100" dir="2700000" algn="tl">
                  <a:srgbClr val="FFFFFF"/>
                </a:outerShdw>
              </a:effectLst>
            </a:endParaRPr>
          </a:p>
        </p:txBody>
      </p:sp>
      <p:sp>
        <p:nvSpPr>
          <p:cNvPr id="6" name="Rectangle 61"/>
          <p:cNvSpPr>
            <a:spLocks noChangeArrowheads="1"/>
          </p:cNvSpPr>
          <p:nvPr/>
        </p:nvSpPr>
        <p:spPr bwMode="auto">
          <a:xfrm>
            <a:off x="6104069" y="1124327"/>
            <a:ext cx="2774120" cy="2718128"/>
          </a:xfrm>
          <a:prstGeom prst="rect">
            <a:avLst/>
          </a:prstGeom>
          <a:solidFill>
            <a:srgbClr val="BCBCBC">
              <a:alpha val="30000"/>
            </a:srgbClr>
          </a:solidFill>
          <a:ln>
            <a:noFill/>
          </a:ln>
          <a:effectLst/>
        </p:spPr>
        <p:txBody>
          <a:bodyPr wrap="none" anchor="ctr"/>
          <a:lstStyle/>
          <a:p>
            <a:endParaRPr lang="zh-CN" altLang="en-US"/>
          </a:p>
        </p:txBody>
      </p:sp>
      <p:sp>
        <p:nvSpPr>
          <p:cNvPr id="7" name="Rectangle 61"/>
          <p:cNvSpPr>
            <a:spLocks noChangeArrowheads="1"/>
          </p:cNvSpPr>
          <p:nvPr/>
        </p:nvSpPr>
        <p:spPr bwMode="auto">
          <a:xfrm>
            <a:off x="6070147" y="3969651"/>
            <a:ext cx="2808041" cy="2473681"/>
          </a:xfrm>
          <a:prstGeom prst="rect">
            <a:avLst/>
          </a:prstGeom>
          <a:solidFill>
            <a:srgbClr val="BCBCBC">
              <a:alpha val="30000"/>
            </a:srgbClr>
          </a:solidFill>
          <a:ln>
            <a:noFill/>
          </a:ln>
          <a:effectLst/>
        </p:spPr>
        <p:txBody>
          <a:bodyPr wrap="none" anchor="ctr"/>
          <a:lstStyle/>
          <a:p>
            <a:endParaRPr lang="zh-CN" altLang="en-US"/>
          </a:p>
        </p:txBody>
      </p:sp>
      <p:pic>
        <p:nvPicPr>
          <p:cNvPr id="8"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33401" y="2497188"/>
            <a:ext cx="1875145" cy="138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3517" r="4412" b="5712"/>
          <a:stretch/>
        </p:blipFill>
        <p:spPr bwMode="auto">
          <a:xfrm>
            <a:off x="3433401" y="1267536"/>
            <a:ext cx="1820082" cy="1212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2"/>
          <p:cNvGrpSpPr/>
          <p:nvPr/>
        </p:nvGrpSpPr>
        <p:grpSpPr>
          <a:xfrm>
            <a:off x="128108" y="1044298"/>
            <a:ext cx="2778864" cy="2839261"/>
            <a:chOff x="128108" y="949963"/>
            <a:chExt cx="2778864" cy="2839261"/>
          </a:xfrm>
        </p:grpSpPr>
        <p:sp>
          <p:nvSpPr>
            <p:cNvPr id="11" name="Rectangle 59"/>
            <p:cNvSpPr>
              <a:spLocks noChangeArrowheads="1"/>
            </p:cNvSpPr>
            <p:nvPr/>
          </p:nvSpPr>
          <p:spPr bwMode="auto">
            <a:xfrm>
              <a:off x="128108" y="949963"/>
              <a:ext cx="2664647" cy="2798810"/>
            </a:xfrm>
            <a:prstGeom prst="rect">
              <a:avLst/>
            </a:prstGeom>
            <a:solidFill>
              <a:srgbClr val="BCBCBC">
                <a:alpha val="30000"/>
              </a:srgbClr>
            </a:solidFill>
            <a:ln>
              <a:noFill/>
            </a:ln>
            <a:effectLst/>
          </p:spPr>
          <p:txBody>
            <a:bodyPr wrap="none" anchor="ctr"/>
            <a:lstStyle/>
            <a:p>
              <a:pPr algn="ctr"/>
              <a:endParaRPr lang="zh-CN" altLang="zh-CN">
                <a:effectLst>
                  <a:outerShdw blurRad="38100" dist="38100" dir="2700000" algn="tl">
                    <a:srgbClr val="FFFFFF"/>
                  </a:outerShdw>
                </a:effectLst>
              </a:endParaRPr>
            </a:p>
          </p:txBody>
        </p:sp>
        <p:sp>
          <p:nvSpPr>
            <p:cNvPr id="12" name="Text Box 37"/>
            <p:cNvSpPr txBox="1">
              <a:spLocks noChangeArrowheads="1"/>
            </p:cNvSpPr>
            <p:nvPr/>
          </p:nvSpPr>
          <p:spPr bwMode="auto">
            <a:xfrm>
              <a:off x="138535" y="963161"/>
              <a:ext cx="2768437" cy="4001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smtClean="0">
                  <a:solidFill>
                    <a:srgbClr val="0000CC"/>
                  </a:solidFill>
                  <a:latin typeface="+mj-lt"/>
                  <a:ea typeface="宋体" charset="-122"/>
                </a:rPr>
                <a:t>Deterministic Optimum</a:t>
              </a:r>
              <a:endParaRPr lang="en-US" altLang="zh-CN" sz="2000" b="1" baseline="-25000" dirty="0">
                <a:solidFill>
                  <a:srgbClr val="0000CC"/>
                </a:solidFill>
                <a:latin typeface="+mj-lt"/>
                <a:ea typeface="宋体" charset="-122"/>
              </a:endParaRPr>
            </a:p>
          </p:txBody>
        </p:sp>
        <p:grpSp>
          <p:nvGrpSpPr>
            <p:cNvPr id="13" name="组合 12"/>
            <p:cNvGrpSpPr/>
            <p:nvPr/>
          </p:nvGrpSpPr>
          <p:grpSpPr>
            <a:xfrm>
              <a:off x="146982" y="1306124"/>
              <a:ext cx="2635140" cy="2483100"/>
              <a:chOff x="6366040" y="1186439"/>
              <a:chExt cx="2635140" cy="2483100"/>
            </a:xfrm>
          </p:grpSpPr>
          <p:sp>
            <p:nvSpPr>
              <p:cNvPr id="14" name="Text Box 34"/>
              <p:cNvSpPr txBox="1">
                <a:spLocks noChangeArrowheads="1"/>
              </p:cNvSpPr>
              <p:nvPr/>
            </p:nvSpPr>
            <p:spPr bwMode="auto">
              <a:xfrm>
                <a:off x="7103403" y="3272664"/>
                <a:ext cx="452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1" dirty="0">
                    <a:solidFill>
                      <a:srgbClr val="0000CC"/>
                    </a:solidFill>
                    <a:latin typeface="Times New Roman" pitchFamily="18" charset="0"/>
                    <a:cs typeface="Times New Roman" pitchFamily="18" charset="0"/>
                  </a:rPr>
                  <a:t>x</a:t>
                </a:r>
                <a:r>
                  <a:rPr lang="en-US" altLang="zh-CN" sz="2000" i="1" baseline="30000" dirty="0">
                    <a:solidFill>
                      <a:srgbClr val="0000CC"/>
                    </a:solidFill>
                    <a:latin typeface="Times New Roman" pitchFamily="18" charset="0"/>
                    <a:cs typeface="Times New Roman" pitchFamily="18" charset="0"/>
                  </a:rPr>
                  <a:t>*</a:t>
                </a:r>
                <a:endParaRPr lang="en-US" altLang="zh-CN" sz="2000" baseline="30000" dirty="0">
                  <a:solidFill>
                    <a:srgbClr val="0000CC"/>
                  </a:solidFill>
                  <a:latin typeface="Times New Roman" pitchFamily="18" charset="0"/>
                  <a:cs typeface="Times New Roman" pitchFamily="18" charset="0"/>
                </a:endParaRPr>
              </a:p>
            </p:txBody>
          </p:sp>
          <p:sp>
            <p:nvSpPr>
              <p:cNvPr id="15" name="Line 24"/>
              <p:cNvSpPr>
                <a:spLocks noChangeShapeType="1"/>
              </p:cNvSpPr>
              <p:nvPr/>
            </p:nvSpPr>
            <p:spPr bwMode="auto">
              <a:xfrm flipV="1">
                <a:off x="6700303" y="1241489"/>
                <a:ext cx="0" cy="20955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25"/>
              <p:cNvSpPr>
                <a:spLocks noChangeShapeType="1"/>
              </p:cNvSpPr>
              <p:nvPr/>
            </p:nvSpPr>
            <p:spPr bwMode="auto">
              <a:xfrm rot="5400000" flipH="1" flipV="1">
                <a:off x="7846773" y="2180933"/>
                <a:ext cx="0" cy="230881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Freeform 26"/>
              <p:cNvSpPr>
                <a:spLocks/>
              </p:cNvSpPr>
              <p:nvPr/>
            </p:nvSpPr>
            <p:spPr bwMode="auto">
              <a:xfrm>
                <a:off x="6976528" y="1519301"/>
                <a:ext cx="1847850" cy="1430338"/>
              </a:xfrm>
              <a:custGeom>
                <a:avLst/>
                <a:gdLst>
                  <a:gd name="T0" fmla="*/ 0 w 1596"/>
                  <a:gd name="T1" fmla="*/ 0 h 1151"/>
                  <a:gd name="T2" fmla="*/ 113 w 1596"/>
                  <a:gd name="T3" fmla="*/ 803 h 1151"/>
                  <a:gd name="T4" fmla="*/ 217 w 1596"/>
                  <a:gd name="T5" fmla="*/ 1114 h 1151"/>
                  <a:gd name="T6" fmla="*/ 302 w 1596"/>
                  <a:gd name="T7" fmla="*/ 1029 h 1151"/>
                  <a:gd name="T8" fmla="*/ 378 w 1596"/>
                  <a:gd name="T9" fmla="*/ 689 h 1151"/>
                  <a:gd name="T10" fmla="*/ 548 w 1596"/>
                  <a:gd name="T11" fmla="*/ 652 h 1151"/>
                  <a:gd name="T12" fmla="*/ 765 w 1596"/>
                  <a:gd name="T13" fmla="*/ 812 h 1151"/>
                  <a:gd name="T14" fmla="*/ 1048 w 1596"/>
                  <a:gd name="T15" fmla="*/ 850 h 1151"/>
                  <a:gd name="T16" fmla="*/ 1407 w 1596"/>
                  <a:gd name="T17" fmla="*/ 793 h 1151"/>
                  <a:gd name="T18" fmla="*/ 1596 w 1596"/>
                  <a:gd name="T19" fmla="*/ 670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6" h="1151">
                    <a:moveTo>
                      <a:pt x="0" y="0"/>
                    </a:moveTo>
                    <a:cubicBezTo>
                      <a:pt x="38" y="309"/>
                      <a:pt x="77" y="618"/>
                      <a:pt x="113" y="803"/>
                    </a:cubicBezTo>
                    <a:cubicBezTo>
                      <a:pt x="149" y="988"/>
                      <a:pt x="186" y="1077"/>
                      <a:pt x="217" y="1114"/>
                    </a:cubicBezTo>
                    <a:cubicBezTo>
                      <a:pt x="248" y="1151"/>
                      <a:pt x="275" y="1100"/>
                      <a:pt x="302" y="1029"/>
                    </a:cubicBezTo>
                    <a:cubicBezTo>
                      <a:pt x="329" y="958"/>
                      <a:pt x="337" y="752"/>
                      <a:pt x="378" y="689"/>
                    </a:cubicBezTo>
                    <a:cubicBezTo>
                      <a:pt x="419" y="626"/>
                      <a:pt x="484" y="632"/>
                      <a:pt x="548" y="652"/>
                    </a:cubicBezTo>
                    <a:cubicBezTo>
                      <a:pt x="612" y="672"/>
                      <a:pt x="682" y="779"/>
                      <a:pt x="765" y="812"/>
                    </a:cubicBezTo>
                    <a:cubicBezTo>
                      <a:pt x="848" y="845"/>
                      <a:pt x="941" y="853"/>
                      <a:pt x="1048" y="850"/>
                    </a:cubicBezTo>
                    <a:cubicBezTo>
                      <a:pt x="1155" y="847"/>
                      <a:pt x="1316" y="823"/>
                      <a:pt x="1407" y="793"/>
                    </a:cubicBezTo>
                    <a:cubicBezTo>
                      <a:pt x="1498" y="763"/>
                      <a:pt x="1547" y="716"/>
                      <a:pt x="1596" y="67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27"/>
              <p:cNvSpPr>
                <a:spLocks noChangeShapeType="1"/>
              </p:cNvSpPr>
              <p:nvPr/>
            </p:nvSpPr>
            <p:spPr bwMode="auto">
              <a:xfrm>
                <a:off x="7247990" y="2924239"/>
                <a:ext cx="6350" cy="393700"/>
              </a:xfrm>
              <a:prstGeom prst="line">
                <a:avLst/>
              </a:prstGeom>
              <a:noFill/>
              <a:ln w="952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29"/>
              <p:cNvSpPr>
                <a:spLocks noChangeShapeType="1"/>
              </p:cNvSpPr>
              <p:nvPr/>
            </p:nvSpPr>
            <p:spPr bwMode="auto">
              <a:xfrm flipH="1" flipV="1">
                <a:off x="6711415" y="2916301"/>
                <a:ext cx="546100" cy="1588"/>
              </a:xfrm>
              <a:prstGeom prst="line">
                <a:avLst/>
              </a:prstGeom>
              <a:noFill/>
              <a:ln w="952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Text Box 31"/>
              <p:cNvSpPr txBox="1">
                <a:spLocks noChangeArrowheads="1"/>
              </p:cNvSpPr>
              <p:nvPr/>
            </p:nvSpPr>
            <p:spPr bwMode="auto">
              <a:xfrm>
                <a:off x="6366040" y="1186439"/>
                <a:ext cx="22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1" dirty="0">
                    <a:solidFill>
                      <a:srgbClr val="000000"/>
                    </a:solidFill>
                    <a:latin typeface="Times New Roman" pitchFamily="18" charset="0"/>
                    <a:cs typeface="Times New Roman" pitchFamily="18" charset="0"/>
                  </a:rPr>
                  <a:t>f</a:t>
                </a:r>
                <a:endParaRPr lang="en-US" altLang="zh-CN" sz="2000" baseline="-25000" dirty="0">
                  <a:solidFill>
                    <a:srgbClr val="000000"/>
                  </a:solidFill>
                  <a:latin typeface="Times New Roman" pitchFamily="18" charset="0"/>
                  <a:cs typeface="Times New Roman" pitchFamily="18" charset="0"/>
                </a:endParaRPr>
              </a:p>
            </p:txBody>
          </p:sp>
          <p:sp>
            <p:nvSpPr>
              <p:cNvPr id="21" name="Oval 35"/>
              <p:cNvSpPr>
                <a:spLocks noChangeArrowheads="1"/>
              </p:cNvSpPr>
              <p:nvPr/>
            </p:nvSpPr>
            <p:spPr bwMode="auto">
              <a:xfrm>
                <a:off x="7186078" y="2871851"/>
                <a:ext cx="120650" cy="130175"/>
              </a:xfrm>
              <a:prstGeom prst="ellipse">
                <a:avLst/>
              </a:prstGeom>
              <a:solidFill>
                <a:srgbClr val="0000CC"/>
              </a:solidFill>
              <a:ln w="9525">
                <a:solidFill>
                  <a:srgbClr val="0000CC"/>
                </a:solidFill>
                <a:round/>
                <a:headEnd/>
                <a:tailEnd/>
              </a:ln>
              <a:effectLst/>
            </p:spPr>
            <p:txBody>
              <a:bodyPr wrap="none" anchor="ctr"/>
              <a:lstStyle/>
              <a:p>
                <a:endParaRPr lang="zh-CN" altLang="en-US"/>
              </a:p>
            </p:txBody>
          </p:sp>
          <p:sp>
            <p:nvSpPr>
              <p:cNvPr id="22" name="Line 41"/>
              <p:cNvSpPr>
                <a:spLocks noChangeShapeType="1"/>
              </p:cNvSpPr>
              <p:nvPr/>
            </p:nvSpPr>
            <p:spPr bwMode="auto">
              <a:xfrm flipH="1">
                <a:off x="7242465" y="1241489"/>
                <a:ext cx="3175" cy="1630362"/>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3" name="Text Box 37"/>
          <p:cNvSpPr txBox="1">
            <a:spLocks noChangeArrowheads="1"/>
          </p:cNvSpPr>
          <p:nvPr/>
        </p:nvSpPr>
        <p:spPr bwMode="auto">
          <a:xfrm>
            <a:off x="194129" y="4026135"/>
            <a:ext cx="2561320" cy="4001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smtClean="0">
                <a:solidFill>
                  <a:srgbClr val="0000CC"/>
                </a:solidFill>
                <a:latin typeface="+mj-lt"/>
                <a:ea typeface="宋体" charset="-122"/>
              </a:rPr>
              <a:t>Global and Coupling</a:t>
            </a:r>
            <a:endParaRPr lang="en-US" altLang="zh-CN" sz="2000" b="1" baseline="-25000" dirty="0">
              <a:solidFill>
                <a:srgbClr val="0000CC"/>
              </a:solidFill>
              <a:latin typeface="+mj-lt"/>
              <a:ea typeface="宋体" charset="-122"/>
            </a:endParaRPr>
          </a:p>
        </p:txBody>
      </p:sp>
      <p:cxnSp>
        <p:nvCxnSpPr>
          <p:cNvPr id="38" name="AutoShape 45"/>
          <p:cNvCxnSpPr>
            <a:cxnSpLocks noChangeShapeType="1"/>
            <a:stCxn id="11" idx="3"/>
            <a:endCxn id="40" idx="1"/>
          </p:cNvCxnSpPr>
          <p:nvPr/>
        </p:nvCxnSpPr>
        <p:spPr bwMode="auto">
          <a:xfrm>
            <a:off x="2792755" y="2443703"/>
            <a:ext cx="482072" cy="0"/>
          </a:xfrm>
          <a:prstGeom prst="straightConnector1">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45"/>
          <p:cNvCxnSpPr>
            <a:cxnSpLocks noChangeShapeType="1"/>
            <a:stCxn id="40" idx="3"/>
            <a:endCxn id="6" idx="1"/>
          </p:cNvCxnSpPr>
          <p:nvPr/>
        </p:nvCxnSpPr>
        <p:spPr bwMode="auto">
          <a:xfrm flipV="1">
            <a:off x="5552218" y="2483391"/>
            <a:ext cx="551851" cy="327"/>
          </a:xfrm>
          <a:prstGeom prst="straightConnector1">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圆角矩形 39"/>
          <p:cNvSpPr/>
          <p:nvPr/>
        </p:nvSpPr>
        <p:spPr bwMode="auto">
          <a:xfrm>
            <a:off x="3274827" y="1124327"/>
            <a:ext cx="2277391" cy="2718782"/>
          </a:xfrm>
          <a:prstGeom prst="roundRect">
            <a:avLst>
              <a:gd name="adj" fmla="val 13349"/>
            </a:avLst>
          </a:prstGeom>
          <a:noFill/>
          <a:ln w="25400" cap="flat" cmpd="sng" algn="ctr">
            <a:solidFill>
              <a:schemeClr val="tx1"/>
            </a:solidFill>
            <a:prstDash val="dash"/>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a typeface="黑体" pitchFamily="2" charset="-122"/>
            </a:endParaRPr>
          </a:p>
        </p:txBody>
      </p:sp>
      <p:sp>
        <p:nvSpPr>
          <p:cNvPr id="41" name="矩形 40"/>
          <p:cNvSpPr/>
          <p:nvPr/>
        </p:nvSpPr>
        <p:spPr>
          <a:xfrm>
            <a:off x="3670558" y="1043645"/>
            <a:ext cx="1438151" cy="400110"/>
          </a:xfrm>
          <a:prstGeom prst="rect">
            <a:avLst/>
          </a:prstGeom>
        </p:spPr>
        <p:txBody>
          <a:bodyPr wrap="none">
            <a:spAutoFit/>
          </a:bodyPr>
          <a:lstStyle/>
          <a:p>
            <a:r>
              <a:rPr lang="en-US" altLang="zh-CN" sz="2000" b="1" dirty="0" smtClean="0">
                <a:solidFill>
                  <a:srgbClr val="C00000"/>
                </a:solidFill>
              </a:rPr>
              <a:t>Uncertainty</a:t>
            </a:r>
            <a:endParaRPr lang="zh-CN" altLang="en-US" sz="2000" dirty="0">
              <a:solidFill>
                <a:srgbClr val="C00000"/>
              </a:solidFill>
            </a:endParaRPr>
          </a:p>
        </p:txBody>
      </p:sp>
      <p:pic>
        <p:nvPicPr>
          <p:cNvPr id="42"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0006" y="4303041"/>
            <a:ext cx="2536426" cy="2052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3" name="AutoShape 45"/>
          <p:cNvCxnSpPr>
            <a:cxnSpLocks noChangeShapeType="1"/>
          </p:cNvCxnSpPr>
          <p:nvPr/>
        </p:nvCxnSpPr>
        <p:spPr bwMode="auto">
          <a:xfrm>
            <a:off x="2792755" y="5195431"/>
            <a:ext cx="482073" cy="0"/>
          </a:xfrm>
          <a:prstGeom prst="straightConnector1">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圆角矩形 43"/>
          <p:cNvSpPr/>
          <p:nvPr/>
        </p:nvSpPr>
        <p:spPr bwMode="auto">
          <a:xfrm>
            <a:off x="3274827" y="3969651"/>
            <a:ext cx="2243471" cy="2385955"/>
          </a:xfrm>
          <a:prstGeom prst="roundRect">
            <a:avLst>
              <a:gd name="adj" fmla="val 13349"/>
            </a:avLst>
          </a:prstGeom>
          <a:noFill/>
          <a:ln w="25400" cap="flat" cmpd="sng" algn="ctr">
            <a:solidFill>
              <a:schemeClr val="tx1"/>
            </a:solidFill>
            <a:prstDash val="dash"/>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a typeface="黑体" pitchFamily="2" charset="-122"/>
            </a:endParaRPr>
          </a:p>
        </p:txBody>
      </p:sp>
      <p:sp>
        <p:nvSpPr>
          <p:cNvPr id="45" name="椭圆 44"/>
          <p:cNvSpPr/>
          <p:nvPr/>
        </p:nvSpPr>
        <p:spPr bwMode="auto">
          <a:xfrm>
            <a:off x="3374064" y="4571694"/>
            <a:ext cx="2044997" cy="825372"/>
          </a:xfrm>
          <a:prstGeom prst="ellipse">
            <a:avLst/>
          </a:prstGeom>
          <a:solidFill>
            <a:schemeClr val="bg1">
              <a:lumMod val="75000"/>
            </a:schemeClr>
          </a:solidFill>
          <a:ln w="2857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j-lt"/>
                <a:ea typeface="黑体" pitchFamily="2" charset="-122"/>
              </a:rPr>
              <a:t>Full autonomy optimization</a:t>
            </a:r>
            <a:endParaRPr kumimoji="0" lang="zh-CN" altLang="en-US" sz="1600" b="0" i="0" u="none" strike="noStrike" cap="none" normalizeH="0" baseline="0" dirty="0" smtClean="0">
              <a:ln>
                <a:noFill/>
              </a:ln>
              <a:solidFill>
                <a:schemeClr val="tx1"/>
              </a:solidFill>
              <a:effectLst/>
              <a:latin typeface="+mj-lt"/>
              <a:ea typeface="黑体" pitchFamily="2" charset="-122"/>
            </a:endParaRPr>
          </a:p>
        </p:txBody>
      </p:sp>
      <p:sp>
        <p:nvSpPr>
          <p:cNvPr id="46" name="椭圆 45"/>
          <p:cNvSpPr/>
          <p:nvPr/>
        </p:nvSpPr>
        <p:spPr bwMode="auto">
          <a:xfrm>
            <a:off x="3374064" y="5432006"/>
            <a:ext cx="2044997" cy="825372"/>
          </a:xfrm>
          <a:prstGeom prst="ellipse">
            <a:avLst/>
          </a:prstGeom>
          <a:solidFill>
            <a:schemeClr val="bg1">
              <a:lumMod val="75000"/>
            </a:schemeClr>
          </a:solidFill>
          <a:ln w="2857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j-lt"/>
                <a:ea typeface="黑体" pitchFamily="2" charset="-122"/>
              </a:rPr>
              <a:t>Sequential optimization</a:t>
            </a:r>
            <a:endParaRPr kumimoji="0" lang="zh-CN" altLang="en-US" sz="1600" b="0" i="0" u="none" strike="noStrike" cap="none" normalizeH="0" baseline="0" dirty="0" smtClean="0">
              <a:ln>
                <a:noFill/>
              </a:ln>
              <a:solidFill>
                <a:schemeClr val="tx1"/>
              </a:solidFill>
              <a:effectLst/>
              <a:latin typeface="+mj-lt"/>
              <a:ea typeface="黑体" pitchFamily="2" charset="-122"/>
            </a:endParaRPr>
          </a:p>
        </p:txBody>
      </p:sp>
      <p:cxnSp>
        <p:nvCxnSpPr>
          <p:cNvPr id="47" name="AutoShape 45"/>
          <p:cNvCxnSpPr>
            <a:cxnSpLocks noChangeShapeType="1"/>
          </p:cNvCxnSpPr>
          <p:nvPr/>
        </p:nvCxnSpPr>
        <p:spPr bwMode="auto">
          <a:xfrm flipV="1">
            <a:off x="5518298" y="5173086"/>
            <a:ext cx="551850" cy="0"/>
          </a:xfrm>
          <a:prstGeom prst="straightConnector1">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矩形 128"/>
          <p:cNvSpPr/>
          <p:nvPr/>
        </p:nvSpPr>
        <p:spPr>
          <a:xfrm>
            <a:off x="3532137" y="4026135"/>
            <a:ext cx="1832553" cy="400110"/>
          </a:xfrm>
          <a:prstGeom prst="rect">
            <a:avLst/>
          </a:prstGeom>
        </p:spPr>
        <p:txBody>
          <a:bodyPr wrap="none">
            <a:spAutoFit/>
          </a:bodyPr>
          <a:lstStyle/>
          <a:p>
            <a:r>
              <a:rPr lang="en-US" altLang="zh-CN" sz="2000" b="1" dirty="0" smtClean="0">
                <a:solidFill>
                  <a:srgbClr val="C00000"/>
                </a:solidFill>
              </a:rPr>
              <a:t>MOO and MDO</a:t>
            </a:r>
            <a:endParaRPr lang="zh-CN" altLang="en-US" sz="2000" dirty="0">
              <a:solidFill>
                <a:srgbClr val="C00000"/>
              </a:solidFill>
            </a:endParaRPr>
          </a:p>
        </p:txBody>
      </p:sp>
      <p:sp>
        <p:nvSpPr>
          <p:cNvPr id="50" name="Text Box 39"/>
          <p:cNvSpPr txBox="1">
            <a:spLocks noChangeArrowheads="1"/>
          </p:cNvSpPr>
          <p:nvPr/>
        </p:nvSpPr>
        <p:spPr bwMode="auto">
          <a:xfrm>
            <a:off x="6609308" y="3886200"/>
            <a:ext cx="21115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smtClean="0">
                <a:solidFill>
                  <a:srgbClr val="C00000"/>
                </a:solidFill>
                <a:latin typeface="+mj-lt"/>
                <a:ea typeface="宋体" charset="-122"/>
              </a:rPr>
              <a:t>Pareto Optima</a:t>
            </a:r>
            <a:endParaRPr lang="en-US" altLang="zh-CN" sz="2000" b="1" baseline="-25000" dirty="0">
              <a:solidFill>
                <a:srgbClr val="C00000"/>
              </a:solidFill>
              <a:latin typeface="+mj-lt"/>
              <a:ea typeface="宋体" charset="-122"/>
            </a:endParaRPr>
          </a:p>
        </p:txBody>
      </p:sp>
      <p:cxnSp>
        <p:nvCxnSpPr>
          <p:cNvPr id="51" name="Straight Connector 45"/>
          <p:cNvCxnSpPr/>
          <p:nvPr/>
        </p:nvCxnSpPr>
        <p:spPr bwMode="auto">
          <a:xfrm>
            <a:off x="0" y="3931546"/>
            <a:ext cx="9144000" cy="1"/>
          </a:xfrm>
          <a:prstGeom prst="line">
            <a:avLst/>
          </a:prstGeom>
          <a:noFill/>
          <a:ln w="28575" cap="flat" cmpd="sng" algn="ctr">
            <a:solidFill>
              <a:schemeClr val="tx1"/>
            </a:solidFill>
            <a:prstDash val="sysDash"/>
            <a:round/>
            <a:headEnd type="none" w="med" len="med"/>
            <a:tailEnd type="none" w="med" len="med"/>
          </a:ln>
          <a:effectLst/>
        </p:spPr>
      </p:cxnSp>
      <p:pic>
        <p:nvPicPr>
          <p:cNvPr id="2" name="Picture 1"/>
          <p:cNvPicPr>
            <a:picLocks noChangeAspect="1"/>
          </p:cNvPicPr>
          <p:nvPr/>
        </p:nvPicPr>
        <p:blipFill>
          <a:blip r:embed="rId7"/>
          <a:stretch>
            <a:fillRect/>
          </a:stretch>
        </p:blipFill>
        <p:spPr>
          <a:xfrm>
            <a:off x="6062711" y="1181624"/>
            <a:ext cx="2764567" cy="2749922"/>
          </a:xfrm>
          <a:prstGeom prst="rect">
            <a:avLst/>
          </a:prstGeom>
        </p:spPr>
      </p:pic>
      <p:pic>
        <p:nvPicPr>
          <p:cNvPr id="50180"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22462" y="4061694"/>
            <a:ext cx="2598437" cy="2457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115436130"/>
      </p:ext>
    </p:extLst>
  </p:cSld>
  <p:clrMapOvr>
    <a:masterClrMapping/>
  </p:clrMapOvr>
  <mc:AlternateContent xmlns:mc="http://schemas.openxmlformats.org/markup-compatibility/2006">
    <mc:Choice xmlns:p14="http://schemas.microsoft.com/office/powerpoint/2010/main" Requires="p14">
      <p:transition spd="slow" p14:dur="2000" advTm="79310"/>
    </mc:Choice>
    <mc:Fallback>
      <p:transition spd="slow" advTm="793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3" grpId="0"/>
      <p:bldP spid="40" grpId="0" animBg="1"/>
      <p:bldP spid="41" grpId="0"/>
      <p:bldP spid="44" grpId="0" animBg="1"/>
      <p:bldP spid="45" grpId="0" animBg="1"/>
      <p:bldP spid="46" grpId="0" animBg="1"/>
      <p:bldP spid="49" grpId="0"/>
      <p:bldP spid="50"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7|7.5"/>
</p:tagLst>
</file>

<file path=ppt/tags/tag10.xml><?xml version="1.0" encoding="utf-8"?>
<p:tagLst xmlns:a="http://schemas.openxmlformats.org/drawingml/2006/main" xmlns:r="http://schemas.openxmlformats.org/officeDocument/2006/relationships" xmlns:p="http://schemas.openxmlformats.org/presentationml/2006/main">
  <p:tag name="TIMING" val="|0.6|15.5"/>
</p:tagLst>
</file>

<file path=ppt/tags/tag11.xml><?xml version="1.0" encoding="utf-8"?>
<p:tagLst xmlns:a="http://schemas.openxmlformats.org/drawingml/2006/main" xmlns:r="http://schemas.openxmlformats.org/officeDocument/2006/relationships" xmlns:p="http://schemas.openxmlformats.org/presentationml/2006/main">
  <p:tag name="TIMING" val="|12.3|3|12.4|10.9"/>
</p:tagLst>
</file>

<file path=ppt/tags/tag12.xml><?xml version="1.0" encoding="utf-8"?>
<p:tagLst xmlns:a="http://schemas.openxmlformats.org/drawingml/2006/main" xmlns:r="http://schemas.openxmlformats.org/officeDocument/2006/relationships" xmlns:p="http://schemas.openxmlformats.org/presentationml/2006/main">
  <p:tag name="TIMING" val="|0.4|0.9|18.8|5.8|14.7"/>
</p:tagLst>
</file>

<file path=ppt/tags/tag13.xml><?xml version="1.0" encoding="utf-8"?>
<p:tagLst xmlns:a="http://schemas.openxmlformats.org/drawingml/2006/main" xmlns:r="http://schemas.openxmlformats.org/officeDocument/2006/relationships" xmlns:p="http://schemas.openxmlformats.org/presentationml/2006/main">
  <p:tag name="TIMING" val="|0.7|6.8|26.1"/>
</p:tagLst>
</file>

<file path=ppt/tags/tag14.xml><?xml version="1.0" encoding="utf-8"?>
<p:tagLst xmlns:a="http://schemas.openxmlformats.org/drawingml/2006/main" xmlns:r="http://schemas.openxmlformats.org/officeDocument/2006/relationships" xmlns:p="http://schemas.openxmlformats.org/presentationml/2006/main">
  <p:tag name="TIMING" val="|12.6|3.6|4.8|25.4"/>
</p:tagLst>
</file>

<file path=ppt/tags/tag15.xml><?xml version="1.0" encoding="utf-8"?>
<p:tagLst xmlns:a="http://schemas.openxmlformats.org/drawingml/2006/main" xmlns:r="http://schemas.openxmlformats.org/officeDocument/2006/relationships" xmlns:p="http://schemas.openxmlformats.org/presentationml/2006/main">
  <p:tag name="TIMING" val="|21.6|11.1|19.9"/>
</p:tagLst>
</file>

<file path=ppt/tags/tag16.xml><?xml version="1.0" encoding="utf-8"?>
<p:tagLst xmlns:a="http://schemas.openxmlformats.org/drawingml/2006/main" xmlns:r="http://schemas.openxmlformats.org/officeDocument/2006/relationships" xmlns:p="http://schemas.openxmlformats.org/presentationml/2006/main">
  <p:tag name="TIMING" val="|0.7|4.3|24.1|8.1|5.5|6.5"/>
</p:tagLst>
</file>

<file path=ppt/tags/tag17.xml><?xml version="1.0" encoding="utf-8"?>
<p:tagLst xmlns:a="http://schemas.openxmlformats.org/drawingml/2006/main" xmlns:r="http://schemas.openxmlformats.org/officeDocument/2006/relationships" xmlns:p="http://schemas.openxmlformats.org/presentationml/2006/main">
  <p:tag name="TIMING" val="|1.3|13.3"/>
</p:tagLst>
</file>

<file path=ppt/tags/tag18.xml><?xml version="1.0" encoding="utf-8"?>
<p:tagLst xmlns:a="http://schemas.openxmlformats.org/drawingml/2006/main" xmlns:r="http://schemas.openxmlformats.org/officeDocument/2006/relationships" xmlns:p="http://schemas.openxmlformats.org/presentationml/2006/main">
  <p:tag name="TIMING" val="|2.7|6.2|4.7|16.8|12.2|8|14.5"/>
</p:tagLst>
</file>

<file path=ppt/tags/tag19.xml><?xml version="1.0" encoding="utf-8"?>
<p:tagLst xmlns:a="http://schemas.openxmlformats.org/drawingml/2006/main" xmlns:r="http://schemas.openxmlformats.org/officeDocument/2006/relationships" xmlns:p="http://schemas.openxmlformats.org/presentationml/2006/main">
  <p:tag name="TIMING" val="|19|26.9|12|8.2"/>
</p:tagLst>
</file>

<file path=ppt/tags/tag2.xml><?xml version="1.0" encoding="utf-8"?>
<p:tagLst xmlns:a="http://schemas.openxmlformats.org/drawingml/2006/main" xmlns:r="http://schemas.openxmlformats.org/officeDocument/2006/relationships" xmlns:p="http://schemas.openxmlformats.org/presentationml/2006/main">
  <p:tag name="TIMING" val="|4.4|22.1|10.4|4.6|12.7|6.1|14"/>
</p:tagLst>
</file>

<file path=ppt/tags/tag20.xml><?xml version="1.0" encoding="utf-8"?>
<p:tagLst xmlns:a="http://schemas.openxmlformats.org/drawingml/2006/main" xmlns:r="http://schemas.openxmlformats.org/officeDocument/2006/relationships" xmlns:p="http://schemas.openxmlformats.org/presentationml/2006/main">
  <p:tag name="TIMING" val="|12.1|9.5|5.7|8.7|3.3|2.5|14.3|2.7|6.6|4.8|3.6"/>
</p:tagLst>
</file>

<file path=ppt/tags/tag21.xml><?xml version="1.0" encoding="utf-8"?>
<p:tagLst xmlns:a="http://schemas.openxmlformats.org/drawingml/2006/main" xmlns:r="http://schemas.openxmlformats.org/officeDocument/2006/relationships" xmlns:p="http://schemas.openxmlformats.org/presentationml/2006/main">
  <p:tag name="TIMING" val="|1.1|6.6|3.8|0.5|7.3"/>
</p:tagLst>
</file>

<file path=ppt/tags/tag22.xml><?xml version="1.0" encoding="utf-8"?>
<p:tagLst xmlns:a="http://schemas.openxmlformats.org/drawingml/2006/main" xmlns:r="http://schemas.openxmlformats.org/officeDocument/2006/relationships" xmlns:p="http://schemas.openxmlformats.org/presentationml/2006/main">
  <p:tag name="TIMING" val="|5.9|2.6|13.3|8.4"/>
</p:tagLst>
</file>

<file path=ppt/tags/tag23.xml><?xml version="1.0" encoding="utf-8"?>
<p:tagLst xmlns:a="http://schemas.openxmlformats.org/drawingml/2006/main" xmlns:r="http://schemas.openxmlformats.org/officeDocument/2006/relationships" xmlns:p="http://schemas.openxmlformats.org/presentationml/2006/main">
  <p:tag name="TIMING" val="|7.9|11.5"/>
</p:tagLst>
</file>

<file path=ppt/tags/tag24.xml><?xml version="1.0" encoding="utf-8"?>
<p:tagLst xmlns:a="http://schemas.openxmlformats.org/drawingml/2006/main" xmlns:r="http://schemas.openxmlformats.org/officeDocument/2006/relationships" xmlns:p="http://schemas.openxmlformats.org/presentationml/2006/main">
  <p:tag name="TIMING" val="|9.8|3.4"/>
</p:tagLst>
</file>

<file path=ppt/tags/tag25.xml><?xml version="1.0" encoding="utf-8"?>
<p:tagLst xmlns:a="http://schemas.openxmlformats.org/drawingml/2006/main" xmlns:r="http://schemas.openxmlformats.org/officeDocument/2006/relationships" xmlns:p="http://schemas.openxmlformats.org/presentationml/2006/main">
  <p:tag name="TIMING" val="|1.1|24.5|10.4"/>
</p:tagLst>
</file>

<file path=ppt/tags/tag26.xml><?xml version="1.0" encoding="utf-8"?>
<p:tagLst xmlns:a="http://schemas.openxmlformats.org/drawingml/2006/main" xmlns:r="http://schemas.openxmlformats.org/officeDocument/2006/relationships" xmlns:p="http://schemas.openxmlformats.org/presentationml/2006/main">
  <p:tag name="TIMING" val="|24.3|0.5|1.5|1.7|0.8|19.1|1.5|0.7|3.1|2|9.2|3.5|1.2|0.7|0.4|23|2.4|7.8|2.6|1.3|11.6|11.8|17.4|19.7"/>
</p:tagLst>
</file>

<file path=ppt/tags/tag27.xml><?xml version="1.0" encoding="utf-8"?>
<p:tagLst xmlns:a="http://schemas.openxmlformats.org/drawingml/2006/main" xmlns:r="http://schemas.openxmlformats.org/officeDocument/2006/relationships" xmlns:p="http://schemas.openxmlformats.org/presentationml/2006/main">
  <p:tag name="TIMING" val="|0.8|4.6|4|3.1|5.7|3.8|4|2.3|8.2|2.7|2.8|3"/>
</p:tagLst>
</file>

<file path=ppt/tags/tag28.xml><?xml version="1.0" encoding="utf-8"?>
<p:tagLst xmlns:a="http://schemas.openxmlformats.org/drawingml/2006/main" xmlns:r="http://schemas.openxmlformats.org/officeDocument/2006/relationships" xmlns:p="http://schemas.openxmlformats.org/presentationml/2006/main">
  <p:tag name="TIMING" val="|9.2|2.9|10.7|22"/>
</p:tagLst>
</file>

<file path=ppt/tags/tag29.xml><?xml version="1.0" encoding="utf-8"?>
<p:tagLst xmlns:a="http://schemas.openxmlformats.org/drawingml/2006/main" xmlns:r="http://schemas.openxmlformats.org/officeDocument/2006/relationships" xmlns:p="http://schemas.openxmlformats.org/presentationml/2006/main">
  <p:tag name="TIMING" val="|13.4|2.3|11.4"/>
</p:tagLst>
</file>

<file path=ppt/tags/tag3.xml><?xml version="1.0" encoding="utf-8"?>
<p:tagLst xmlns:a="http://schemas.openxmlformats.org/drawingml/2006/main" xmlns:r="http://schemas.openxmlformats.org/officeDocument/2006/relationships" xmlns:p="http://schemas.openxmlformats.org/presentationml/2006/main">
  <p:tag name="TIMING" val="|5.8|3.4|9.3|34.9|25.3"/>
</p:tagLst>
</file>

<file path=ppt/tags/tag30.xml><?xml version="1.0" encoding="utf-8"?>
<p:tagLst xmlns:a="http://schemas.openxmlformats.org/drawingml/2006/main" xmlns:r="http://schemas.openxmlformats.org/officeDocument/2006/relationships" xmlns:p="http://schemas.openxmlformats.org/presentationml/2006/main">
  <p:tag name="TIMING" val="|0.9|6.7|13.2"/>
</p:tagLst>
</file>

<file path=ppt/tags/tag31.xml><?xml version="1.0" encoding="utf-8"?>
<p:tagLst xmlns:a="http://schemas.openxmlformats.org/drawingml/2006/main" xmlns:r="http://schemas.openxmlformats.org/officeDocument/2006/relationships" xmlns:p="http://schemas.openxmlformats.org/presentationml/2006/main">
  <p:tag name="TIMING" val="|14.3|7.8|9.1"/>
</p:tagLst>
</file>

<file path=ppt/tags/tag32.xml><?xml version="1.0" encoding="utf-8"?>
<p:tagLst xmlns:a="http://schemas.openxmlformats.org/drawingml/2006/main" xmlns:r="http://schemas.openxmlformats.org/officeDocument/2006/relationships" xmlns:p="http://schemas.openxmlformats.org/presentationml/2006/main">
  <p:tag name="TIMING" val="|12.3|3.6|3.2|7.3|7.1|19.5|10.9|10.8|0.4|5.2|5.5|3.2|4.8|15.4"/>
</p:tagLst>
</file>

<file path=ppt/tags/tag33.xml><?xml version="1.0" encoding="utf-8"?>
<p:tagLst xmlns:a="http://schemas.openxmlformats.org/drawingml/2006/main" xmlns:r="http://schemas.openxmlformats.org/officeDocument/2006/relationships" xmlns:p="http://schemas.openxmlformats.org/presentationml/2006/main">
  <p:tag name="TIMING" val="|8.8|0.8|7.7|4|2|20.6"/>
</p:tagLst>
</file>

<file path=ppt/tags/tag34.xml><?xml version="1.0" encoding="utf-8"?>
<p:tagLst xmlns:a="http://schemas.openxmlformats.org/drawingml/2006/main" xmlns:r="http://schemas.openxmlformats.org/officeDocument/2006/relationships" xmlns:p="http://schemas.openxmlformats.org/presentationml/2006/main">
  <p:tag name="TIMING" val="|0.6|26|8.9"/>
</p:tagLst>
</file>

<file path=ppt/tags/tag35.xml><?xml version="1.0" encoding="utf-8"?>
<p:tagLst xmlns:a="http://schemas.openxmlformats.org/drawingml/2006/main" xmlns:r="http://schemas.openxmlformats.org/officeDocument/2006/relationships" xmlns:p="http://schemas.openxmlformats.org/presentationml/2006/main">
  <p:tag name="TIMING" val="|10|5|6.9|7.5|6.3|5.8|14.4"/>
</p:tagLst>
</file>

<file path=ppt/tags/tag36.xml><?xml version="1.0" encoding="utf-8"?>
<p:tagLst xmlns:a="http://schemas.openxmlformats.org/drawingml/2006/main" xmlns:r="http://schemas.openxmlformats.org/officeDocument/2006/relationships" xmlns:p="http://schemas.openxmlformats.org/presentationml/2006/main">
  <p:tag name="TIMING" val="|1.9|8.3|21.5|6.6|4.7|21.1"/>
</p:tagLst>
</file>

<file path=ppt/tags/tag37.xml><?xml version="1.0" encoding="utf-8"?>
<p:tagLst xmlns:a="http://schemas.openxmlformats.org/drawingml/2006/main" xmlns:r="http://schemas.openxmlformats.org/officeDocument/2006/relationships" xmlns:p="http://schemas.openxmlformats.org/presentationml/2006/main">
  <p:tag name="TIMING" val="|5.4|6.5|3.5|4.7|2.5|5|16.4|9.3"/>
</p:tagLst>
</file>

<file path=ppt/tags/tag38.xml><?xml version="1.0" encoding="utf-8"?>
<p:tagLst xmlns:a="http://schemas.openxmlformats.org/drawingml/2006/main" xmlns:r="http://schemas.openxmlformats.org/officeDocument/2006/relationships" xmlns:p="http://schemas.openxmlformats.org/presentationml/2006/main">
  <p:tag name="TIMING" val="|0.4|6|6.7|18|2.7|2|4.1|2.2|2.3|1.7|2.5"/>
</p:tagLst>
</file>

<file path=ppt/tags/tag39.xml><?xml version="1.0" encoding="utf-8"?>
<p:tagLst xmlns:a="http://schemas.openxmlformats.org/drawingml/2006/main" xmlns:r="http://schemas.openxmlformats.org/officeDocument/2006/relationships" xmlns:p="http://schemas.openxmlformats.org/presentationml/2006/main">
  <p:tag name="TIMING" val="|0.8|0.5|3.9|15.3|0.4"/>
</p:tagLst>
</file>

<file path=ppt/tags/tag4.xml><?xml version="1.0" encoding="utf-8"?>
<p:tagLst xmlns:a="http://schemas.openxmlformats.org/drawingml/2006/main" xmlns:r="http://schemas.openxmlformats.org/officeDocument/2006/relationships" xmlns:p="http://schemas.openxmlformats.org/presentationml/2006/main">
  <p:tag name="TIMING" val="|5.6|1.1|7.7|5.3|10|2.6|2.3|3.3|5.9"/>
</p:tagLst>
</file>

<file path=ppt/tags/tag40.xml><?xml version="1.0" encoding="utf-8"?>
<p:tagLst xmlns:a="http://schemas.openxmlformats.org/drawingml/2006/main" xmlns:r="http://schemas.openxmlformats.org/officeDocument/2006/relationships" xmlns:p="http://schemas.openxmlformats.org/presentationml/2006/main">
  <p:tag name="TIMING" val="|0.6|0.2|0.1|0.1|0.3"/>
</p:tagLst>
</file>

<file path=ppt/tags/tag41.xml><?xml version="1.0" encoding="utf-8"?>
<p:tagLst xmlns:a="http://schemas.openxmlformats.org/drawingml/2006/main" xmlns:r="http://schemas.openxmlformats.org/officeDocument/2006/relationships" xmlns:p="http://schemas.openxmlformats.org/presentationml/2006/main">
  <p:tag name="TIMING" val="|0.1|0.4|0.2|0.2"/>
</p:tagLst>
</file>

<file path=ppt/tags/tag5.xml><?xml version="1.0" encoding="utf-8"?>
<p:tagLst xmlns:a="http://schemas.openxmlformats.org/drawingml/2006/main" xmlns:r="http://schemas.openxmlformats.org/officeDocument/2006/relationships" xmlns:p="http://schemas.openxmlformats.org/presentationml/2006/main">
  <p:tag name="TIMING" val="|5.2"/>
</p:tagLst>
</file>

<file path=ppt/tags/tag6.xml><?xml version="1.0" encoding="utf-8"?>
<p:tagLst xmlns:a="http://schemas.openxmlformats.org/drawingml/2006/main" xmlns:r="http://schemas.openxmlformats.org/officeDocument/2006/relationships" xmlns:p="http://schemas.openxmlformats.org/presentationml/2006/main">
  <p:tag name="TIMING" val="|2.6|7.7|9.9|9.3|7.2"/>
</p:tagLst>
</file>

<file path=ppt/tags/tag7.xml><?xml version="1.0" encoding="utf-8"?>
<p:tagLst xmlns:a="http://schemas.openxmlformats.org/drawingml/2006/main" xmlns:r="http://schemas.openxmlformats.org/officeDocument/2006/relationships" xmlns:p="http://schemas.openxmlformats.org/presentationml/2006/main">
  <p:tag name="TIMING" val="|27.2"/>
</p:tagLst>
</file>

<file path=ppt/tags/tag8.xml><?xml version="1.0" encoding="utf-8"?>
<p:tagLst xmlns:a="http://schemas.openxmlformats.org/drawingml/2006/main" xmlns:r="http://schemas.openxmlformats.org/officeDocument/2006/relationships" xmlns:p="http://schemas.openxmlformats.org/presentationml/2006/main">
  <p:tag name="TIMING" val="|4.7|11.7|15.6|5.4|0.5|6.8|7.3|7.9|0.9|1.8|4.4"/>
</p:tagLst>
</file>

<file path=ppt/tags/tag9.xml><?xml version="1.0" encoding="utf-8"?>
<p:tagLst xmlns:a="http://schemas.openxmlformats.org/drawingml/2006/main" xmlns:r="http://schemas.openxmlformats.org/officeDocument/2006/relationships" xmlns:p="http://schemas.openxmlformats.org/presentationml/2006/main">
  <p:tag name="TIMING" val="|0.8|8|15.3|12|8.7|17.6|1|7.1|8.7|13.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25305</TotalTime>
  <Words>9282</Words>
  <Application>Microsoft Office PowerPoint</Application>
  <PresentationFormat>On-screen Show (4:3)</PresentationFormat>
  <Paragraphs>1367</Paragraphs>
  <Slides>72</Slides>
  <Notes>51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72</vt:i4>
      </vt:variant>
    </vt:vector>
  </HeadingPairs>
  <TitlesOfParts>
    <vt:vector size="86" baseType="lpstr">
      <vt:lpstr>黑体</vt:lpstr>
      <vt:lpstr>华文新魏</vt:lpstr>
      <vt:lpstr>隶书</vt:lpstr>
      <vt:lpstr>SimSun</vt:lpstr>
      <vt:lpstr>SimSun</vt:lpstr>
      <vt:lpstr>微软雅黑</vt:lpstr>
      <vt:lpstr>Arial</vt:lpstr>
      <vt:lpstr>Calibri</vt:lpstr>
      <vt:lpstr>Constantia</vt:lpstr>
      <vt:lpstr>Times New Roman</vt:lpstr>
      <vt:lpstr>Wingdings</vt:lpstr>
      <vt:lpstr>Office Theme</vt:lpstr>
      <vt:lpstr>Equation</vt:lpstr>
      <vt:lpstr>公式</vt:lpstr>
      <vt:lpstr>PowerPoint Presentation</vt:lpstr>
      <vt:lpstr>Outline</vt:lpstr>
      <vt:lpstr>Outline</vt:lpstr>
      <vt:lpstr>Motivation and Objective</vt:lpstr>
      <vt:lpstr>Outline</vt:lpstr>
      <vt:lpstr>Deterministic and Robust Optimization</vt:lpstr>
      <vt:lpstr>Robust Optimization (RO)</vt:lpstr>
      <vt:lpstr>Multi-discipline Optimization (MDO)</vt:lpstr>
      <vt:lpstr>Research Focus</vt:lpstr>
      <vt:lpstr>Research Thrusts</vt:lpstr>
      <vt:lpstr>Research Thrust 1</vt:lpstr>
      <vt:lpstr>Research Thrust 1*: Motivation and Objective</vt:lpstr>
      <vt:lpstr>Previous Work</vt:lpstr>
      <vt:lpstr>Background: SQP*</vt:lpstr>
      <vt:lpstr>SQP-RO </vt:lpstr>
      <vt:lpstr>SQP-RO </vt:lpstr>
      <vt:lpstr>Engineering Example - Formulation</vt:lpstr>
      <vt:lpstr>Engineering Example - Results</vt:lpstr>
      <vt:lpstr>Comparison of Results</vt:lpstr>
      <vt:lpstr>Case Study:  Robust Optimization of Compression Ratio</vt:lpstr>
      <vt:lpstr>PowerPoint Presentation</vt:lpstr>
      <vt:lpstr>Case Study:  Robust Optimization of Compression Ratio</vt:lpstr>
      <vt:lpstr>Research Thrust 2</vt:lpstr>
      <vt:lpstr>Research Thrust 2*: Motivation and Objective</vt:lpstr>
      <vt:lpstr>Previous Work</vt:lpstr>
      <vt:lpstr>Quadratic Problem</vt:lpstr>
      <vt:lpstr>Quadratic Problem</vt:lpstr>
      <vt:lpstr>Matrix Decomposition* and Utopian Box</vt:lpstr>
      <vt:lpstr>Formulation of A-SQP-RO</vt:lpstr>
      <vt:lpstr>Engineering Example</vt:lpstr>
      <vt:lpstr>Comparison of Results</vt:lpstr>
      <vt:lpstr>Case Study:  Robust Optimization of Compression Ratio</vt:lpstr>
      <vt:lpstr>Research Thrust 3</vt:lpstr>
      <vt:lpstr>Research Thrust 3*: Motivation and Objective</vt:lpstr>
      <vt:lpstr>Previous Work</vt:lpstr>
      <vt:lpstr>Illustrative Observations</vt:lpstr>
      <vt:lpstr>S-MDO/S-MOO</vt:lpstr>
      <vt:lpstr>S-MOO Engineering Example</vt:lpstr>
      <vt:lpstr>Numerical Example: S-MDO</vt:lpstr>
      <vt:lpstr>Comparison of Results</vt:lpstr>
      <vt:lpstr>Research Thrust 4</vt:lpstr>
      <vt:lpstr>Research Thrust 4*: Motivation and Objective</vt:lpstr>
      <vt:lpstr>Background: GP Modeling*</vt:lpstr>
      <vt:lpstr>GP Modeling 1:  Performances vs. Compression Ratio</vt:lpstr>
      <vt:lpstr>GP Modeling 1:  Performances vs. Compression Ratio</vt:lpstr>
      <vt:lpstr>GP Modeling 2:  Friction loss vs. Tolerance</vt:lpstr>
      <vt:lpstr>GP Modeling 2:  Friction loss vs. Tolerance</vt:lpstr>
      <vt:lpstr>PowerPoint Presentation</vt:lpstr>
      <vt:lpstr>PowerPoint Presentation</vt:lpstr>
      <vt:lpstr>PowerPoint Presentation</vt:lpstr>
      <vt:lpstr>PowerPoint Presentation</vt:lpstr>
      <vt:lpstr>Summary</vt:lpstr>
      <vt:lpstr>Publications</vt:lpstr>
      <vt:lpstr>Acknowledgement</vt:lpstr>
      <vt:lpstr>PowerPoint Presentation</vt:lpstr>
      <vt:lpstr>Back up</vt:lpstr>
      <vt:lpstr>Numerical Example*: SQP-RO</vt:lpstr>
      <vt:lpstr>A-SQP-RO: Utopian Box</vt:lpstr>
      <vt:lpstr>Difference between SQP-RO and A-SQP-RO</vt:lpstr>
      <vt:lpstr>Numerical Example*: A-SQP-RO</vt:lpstr>
      <vt:lpstr>Numerical Example: S-MOO 1</vt:lpstr>
      <vt:lpstr>Three-Objective S-MOO 3</vt:lpstr>
      <vt:lpstr>Numerical Example: S-MDO 2</vt:lpstr>
      <vt:lpstr>GP Modeling of  Performances vs. Compression Ratio</vt:lpstr>
      <vt:lpstr>GP Modeling of  Performances vs. Compression Ratio</vt:lpstr>
      <vt:lpstr>Gaussian Process Modeling of Friction loss vs. Tolerance</vt:lpstr>
      <vt:lpstr>Gaussian Process Modeling of Friction loss vs. Tolerance</vt:lpstr>
      <vt:lpstr>GP Modeling of  Performances vs. Compression Ratio</vt:lpstr>
      <vt:lpstr>Gaussian Process Modeling of Friction loss vs. Tolerance</vt:lpstr>
      <vt:lpstr>Gaussian Process Modeling of Friction loss vs. Tolerance</vt:lpstr>
      <vt:lpstr>Gaussian Process Modeling of Friction loss vs. Tolerance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Chengbin</dc:creator>
  <cp:lastModifiedBy>Mian Li</cp:lastModifiedBy>
  <cp:revision>993</cp:revision>
  <dcterms:created xsi:type="dcterms:W3CDTF">2006-08-16T00:00:00Z</dcterms:created>
  <dcterms:modified xsi:type="dcterms:W3CDTF">2015-07-21T11:38:16Z</dcterms:modified>
</cp:coreProperties>
</file>