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9E53-6FD4-4901-B6F4-93F1C2542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93A3AF-1D7F-4A7F-BB65-4889CB67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A67F-CB88-4AC6-8B13-72F9B1DD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ADC32-6A39-4730-A627-0A6B6597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26748-70B6-463C-8174-BE643EB0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5F90-672F-4A31-B5F9-606ACFE1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CEEBB-7E79-46CE-842A-CF27DA1E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CC74E-DD63-44B3-9D86-7CF35C3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25B2E-4190-4BBA-990B-CB360842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50202-2BFE-407D-A079-E39D7DB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72832-CEB0-4B1A-9FF6-A3E8E8AA1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56DC1-2DCB-4D95-BB67-588ACA5F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0D234-B344-4993-B09A-F1DF2E12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CA175-96D7-462F-BCD5-1F9B97E2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42421-53C2-4AF3-AC22-3198BD55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7FBE7-1523-47AF-A4BF-CB63C7C8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45DE5-9CB4-4DE9-8272-4C0E9008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1F514-EA47-4499-A9B1-95F825FA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CB16A-316C-454C-9585-0759EF4D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D774F-010F-407C-A680-2C58EE5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5E87A-80C4-483D-BCD9-9892582A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6021D-7203-4301-B557-99A3F550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2736D-7F61-4313-ADA9-96B8634B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F35BB-16EA-4CFF-9E06-3701819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58C4A-43DE-4DCA-85F5-8C7BB238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6B7C1-B505-42BF-97AB-2DFD3A02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E8285-26AC-4628-842E-AC57C8A6B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11A34-6DF2-4432-AAEB-A56E0AF0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4A869-A196-40D4-A2CD-8BB0A0B3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D9E11-2FDF-4B14-A960-A1C45A0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71A75-B5F6-4FB7-B569-E485041F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E4D16-3123-49A4-82CF-596C174E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D9473-D0A9-498C-B238-90520FF7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3858E-548A-4268-881C-76ABC988D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C604A0-E726-45E3-B334-8C38221B8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4E586-B991-4B70-9FAC-8450571D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1A77B-2AB7-462C-8BE5-24FD20E3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178F4-F0C1-44C3-B535-F747154E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C0C27-BDB4-4845-8880-2C8D9DF9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682-1FCC-4696-8890-A092B12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0348C8-599A-445B-930C-FEF09EDE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1553F-5429-4AE6-9806-D89E57E0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5C220-C6EB-458B-9DE8-3FC44AC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4CA37-FAE9-48CF-BECE-57D6484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78809E-FFF8-432A-A680-3DE50FC3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A8457-C30C-4357-B630-762C9E67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6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86AB-1D28-4BEB-A952-EB59DDF3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28C24-6647-46EA-9FA5-ADEE39F4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3BAA9-4841-4A43-B498-0A0019D3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5D8DF-1353-4396-A6C9-F0F6C1CE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F762C-A87C-49EF-9BAF-F8AD44D8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9D902-5A43-4B3A-BCD5-36C52B30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8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AFFD-9CC0-4051-91A6-C98B8BB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71036-6610-4893-932A-8B3C23CB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AD675-97AE-4004-878D-18249E17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BAF22-7AF4-496C-B2C1-8C2D6D6C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517CA-94E4-460C-B0DD-3DDC88CB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D3006-A70A-430A-87F9-9D9597FE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DB819-D236-41EB-8F9B-D8A42CEC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0B8D7-2521-4EA9-BE2C-2E2FE10F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5389A-4FCF-4977-9564-03FF38CA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45BD-0600-4004-851E-D2100862957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94A92-38FD-4633-BD53-CDAF5E54E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196F4-D2B7-4B61-ACD6-168371DB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9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2E5F74-1552-436A-AF59-84C7E33F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97" y="2281189"/>
            <a:ext cx="5158423" cy="2222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E6B3AF-1FF3-40CC-8B66-83629E787638}"/>
              </a:ext>
            </a:extLst>
          </p:cNvPr>
          <p:cNvSpPr txBox="1"/>
          <p:nvPr/>
        </p:nvSpPr>
        <p:spPr>
          <a:xfrm>
            <a:off x="2817419" y="18169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参数筛选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BD9046-1607-4D75-8ACF-CC2DBBD773DC}"/>
              </a:ext>
            </a:extLst>
          </p:cNvPr>
          <p:cNvSpPr/>
          <p:nvPr/>
        </p:nvSpPr>
        <p:spPr>
          <a:xfrm>
            <a:off x="7415409" y="1139869"/>
            <a:ext cx="2693096" cy="44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参数更新</a:t>
            </a:r>
            <a:r>
              <a:rPr lang="en-US" altLang="zh-CN" dirty="0"/>
              <a:t>-</a:t>
            </a:r>
            <a:r>
              <a:rPr lang="en-US" altLang="zh-CN" dirty="0" err="1"/>
              <a:t>Pybamm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E5215-DD67-4AFE-BF54-662C6DA11213}"/>
              </a:ext>
            </a:extLst>
          </p:cNvPr>
          <p:cNvSpPr/>
          <p:nvPr/>
        </p:nvSpPr>
        <p:spPr>
          <a:xfrm>
            <a:off x="7415409" y="2043831"/>
            <a:ext cx="2693096" cy="44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设计目标函数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34EA18-CE52-48F0-B8E0-75C1E593E20E}"/>
              </a:ext>
            </a:extLst>
          </p:cNvPr>
          <p:cNvSpPr/>
          <p:nvPr/>
        </p:nvSpPr>
        <p:spPr>
          <a:xfrm>
            <a:off x="7415409" y="2947793"/>
            <a:ext cx="2693096" cy="44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执行仿真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89CC15-146A-4C27-A74C-7FBB8AEC8EBE}"/>
              </a:ext>
            </a:extLst>
          </p:cNvPr>
          <p:cNvSpPr/>
          <p:nvPr/>
        </p:nvSpPr>
        <p:spPr>
          <a:xfrm>
            <a:off x="7415409" y="3851755"/>
            <a:ext cx="2693096" cy="44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/>
              <a:t>RMSE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9D3888-295B-4280-A0AB-E6868F83BB6E}"/>
              </a:ext>
            </a:extLst>
          </p:cNvPr>
          <p:cNvSpPr/>
          <p:nvPr/>
        </p:nvSpPr>
        <p:spPr>
          <a:xfrm>
            <a:off x="7415409" y="4755715"/>
            <a:ext cx="2693096" cy="44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优化算法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5896CA6-6F8F-4C9E-A859-BA6B8F4C0C2A}"/>
              </a:ext>
            </a:extLst>
          </p:cNvPr>
          <p:cNvSpPr/>
          <p:nvPr/>
        </p:nvSpPr>
        <p:spPr>
          <a:xfrm>
            <a:off x="6418652" y="3031936"/>
            <a:ext cx="344466" cy="221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EE251AF-5EB4-4B51-A4EC-D6BFD89FCD92}"/>
              </a:ext>
            </a:extLst>
          </p:cNvPr>
          <p:cNvSpPr/>
          <p:nvPr/>
        </p:nvSpPr>
        <p:spPr>
          <a:xfrm>
            <a:off x="8586592" y="1716066"/>
            <a:ext cx="206680" cy="28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E9B7F80-EDC1-4B1B-91BA-AA11D5363DD6}"/>
              </a:ext>
            </a:extLst>
          </p:cNvPr>
          <p:cNvSpPr/>
          <p:nvPr/>
        </p:nvSpPr>
        <p:spPr>
          <a:xfrm>
            <a:off x="8586592" y="2589756"/>
            <a:ext cx="206680" cy="28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0CC64EC-66FE-4F64-AC03-24D73A7F263C}"/>
              </a:ext>
            </a:extLst>
          </p:cNvPr>
          <p:cNvSpPr/>
          <p:nvPr/>
        </p:nvSpPr>
        <p:spPr>
          <a:xfrm>
            <a:off x="8586592" y="3489542"/>
            <a:ext cx="206680" cy="28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5A4440A-FED0-457D-9F01-0634977CB64C}"/>
              </a:ext>
            </a:extLst>
          </p:cNvPr>
          <p:cNvSpPr/>
          <p:nvPr/>
        </p:nvSpPr>
        <p:spPr>
          <a:xfrm>
            <a:off x="8586592" y="4385154"/>
            <a:ext cx="206680" cy="28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CD08D7-00DB-4751-A210-9A61524D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4" y="3429000"/>
            <a:ext cx="3865886" cy="2899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BF6B5F-B3C2-485B-9E4A-3DEAFD08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4" y="3429000"/>
            <a:ext cx="3865886" cy="28994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E829D0-575E-4156-8335-C77BBFBD6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4" y="485133"/>
            <a:ext cx="3865886" cy="28994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3ED91F-EAFE-4C04-8877-971C5F3E5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4" y="485133"/>
            <a:ext cx="3865886" cy="28994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0757ED-5B3D-4D7D-A997-DDBD9FC551C3}"/>
              </a:ext>
            </a:extLst>
          </p:cNvPr>
          <p:cNvSpPr txBox="1"/>
          <p:nvPr/>
        </p:nvSpPr>
        <p:spPr>
          <a:xfrm>
            <a:off x="9017000" y="711200"/>
            <a:ext cx="18053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  <a:r>
              <a:rPr lang="zh-CN" altLang="en-US" dirty="0"/>
              <a:t>组参数</a:t>
            </a:r>
            <a:endParaRPr lang="en-US" altLang="zh-CN" dirty="0"/>
          </a:p>
          <a:p>
            <a:r>
              <a:rPr lang="en-US" altLang="zh-CN" dirty="0"/>
              <a:t>Method: GA</a:t>
            </a:r>
          </a:p>
          <a:p>
            <a:r>
              <a:rPr lang="en-US" altLang="zh-CN" dirty="0"/>
              <a:t>Generations 200</a:t>
            </a:r>
          </a:p>
          <a:p>
            <a:r>
              <a:rPr lang="en-US" altLang="zh-CN" dirty="0"/>
              <a:t>Sol 40</a:t>
            </a:r>
          </a:p>
          <a:p>
            <a:r>
              <a:rPr lang="en-US" altLang="zh-CN" dirty="0"/>
              <a:t>Parents 20</a:t>
            </a:r>
          </a:p>
          <a:p>
            <a:r>
              <a:rPr lang="zh-CN" altLang="en-US" dirty="0"/>
              <a:t>未归一化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87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9F290A-A0F9-4FC4-8425-AB5C09FA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4" y="186003"/>
            <a:ext cx="3919818" cy="2939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4D4BFD-E698-4CB5-80D3-CF9C6D682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49" y="186003"/>
            <a:ext cx="3919818" cy="29398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AA8BDE-5F09-4715-8639-005D7C67E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4" y="3301231"/>
            <a:ext cx="3919818" cy="29398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E4EF78-7F98-4770-83A9-A734D39FA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49" y="3351335"/>
            <a:ext cx="3919818" cy="29398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4B1E4F-21BA-415C-AF40-6E22CC4807E4}"/>
              </a:ext>
            </a:extLst>
          </p:cNvPr>
          <p:cNvSpPr txBox="1"/>
          <p:nvPr/>
        </p:nvSpPr>
        <p:spPr>
          <a:xfrm>
            <a:off x="9017000" y="711200"/>
            <a:ext cx="18053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42</a:t>
            </a:r>
            <a:r>
              <a:rPr lang="zh-CN" altLang="en-US" dirty="0"/>
              <a:t>组参数</a:t>
            </a:r>
            <a:endParaRPr lang="en-US" altLang="zh-CN" dirty="0"/>
          </a:p>
          <a:p>
            <a:r>
              <a:rPr lang="en-US" altLang="zh-CN" dirty="0"/>
              <a:t>Method: GA</a:t>
            </a:r>
          </a:p>
          <a:p>
            <a:r>
              <a:rPr lang="en-US" altLang="zh-CN" dirty="0"/>
              <a:t>Generations 200</a:t>
            </a:r>
          </a:p>
          <a:p>
            <a:r>
              <a:rPr lang="en-US" altLang="zh-CN" dirty="0"/>
              <a:t>Sol 40</a:t>
            </a:r>
          </a:p>
          <a:p>
            <a:r>
              <a:rPr lang="en-US" altLang="zh-CN" dirty="0"/>
              <a:t>Parents 20</a:t>
            </a:r>
          </a:p>
          <a:p>
            <a:r>
              <a:rPr lang="zh-CN" altLang="en-US" dirty="0"/>
              <a:t>参数归一化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6FC86C7-346A-43F4-97ED-A143654D9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64" y="2656140"/>
            <a:ext cx="3038821" cy="22791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0E04985-48B8-438C-87DD-F4D509471312}"/>
              </a:ext>
            </a:extLst>
          </p:cNvPr>
          <p:cNvSpPr txBox="1"/>
          <p:nvPr/>
        </p:nvSpPr>
        <p:spPr>
          <a:xfrm>
            <a:off x="9180965" y="5040766"/>
            <a:ext cx="3445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RMSE for 0.1C: 0.0073</a:t>
            </a:r>
            <a:r>
              <a:rPr lang="en-US" altLang="zh-CN" dirty="0"/>
              <a:t>V</a:t>
            </a:r>
            <a:endParaRPr lang="zh-CN" altLang="en-US" dirty="0"/>
          </a:p>
          <a:p>
            <a:r>
              <a:rPr lang="zh-CN" altLang="en-US" dirty="0"/>
              <a:t>RMSE for 0.2C: 0.0098</a:t>
            </a:r>
            <a:r>
              <a:rPr lang="en-US" altLang="zh-CN" dirty="0"/>
              <a:t> V</a:t>
            </a:r>
            <a:endParaRPr lang="zh-CN" altLang="en-US" dirty="0"/>
          </a:p>
          <a:p>
            <a:r>
              <a:rPr lang="zh-CN" altLang="en-US" dirty="0"/>
              <a:t>RMSE for 0.33C: 0.0079</a:t>
            </a:r>
            <a:r>
              <a:rPr lang="en-US" altLang="zh-CN" dirty="0"/>
              <a:t> V</a:t>
            </a:r>
            <a:endParaRPr lang="zh-CN" altLang="en-US" dirty="0"/>
          </a:p>
          <a:p>
            <a:r>
              <a:rPr lang="zh-CN" altLang="en-US" dirty="0"/>
              <a:t>RMSE for 1C.: 0.0083</a:t>
            </a:r>
            <a:r>
              <a:rPr lang="en-US" altLang="zh-CN" dirty="0"/>
              <a:t> 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25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7E8D69-C039-4635-ADA8-D552FD4D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9" y="282458"/>
            <a:ext cx="3698525" cy="2773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CDDD3F-104E-42F6-B7C9-C20981F1B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20" y="282458"/>
            <a:ext cx="3698525" cy="2773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CDEECA-329A-4716-8A48-EBF9F7255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9" y="3429000"/>
            <a:ext cx="3698525" cy="27738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419CF4-3720-43EF-A01E-C1146A05B1D0}"/>
              </a:ext>
            </a:extLst>
          </p:cNvPr>
          <p:cNvSpPr txBox="1"/>
          <p:nvPr/>
        </p:nvSpPr>
        <p:spPr>
          <a:xfrm>
            <a:off x="8904266" y="617255"/>
            <a:ext cx="1648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42</a:t>
            </a:r>
            <a:r>
              <a:rPr lang="zh-CN" altLang="en-US" dirty="0"/>
              <a:t>组参数</a:t>
            </a:r>
            <a:endParaRPr lang="en-US" altLang="zh-CN" dirty="0"/>
          </a:p>
          <a:p>
            <a:r>
              <a:rPr lang="en-US" altLang="zh-CN" dirty="0"/>
              <a:t>Method: Bayes</a:t>
            </a:r>
          </a:p>
          <a:p>
            <a:r>
              <a:rPr lang="en-US" altLang="zh-CN" dirty="0"/>
              <a:t>N calls 500</a:t>
            </a:r>
          </a:p>
          <a:p>
            <a:r>
              <a:rPr lang="zh-CN" altLang="en-US" dirty="0"/>
              <a:t>参数归一化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63527-12DC-4C8C-91FD-11CB76C23607}"/>
              </a:ext>
            </a:extLst>
          </p:cNvPr>
          <p:cNvSpPr txBox="1"/>
          <p:nvPr/>
        </p:nvSpPr>
        <p:spPr>
          <a:xfrm>
            <a:off x="9068231" y="4946821"/>
            <a:ext cx="3445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RMSE for 0.1C: 0.0320</a:t>
            </a:r>
          </a:p>
          <a:p>
            <a:r>
              <a:rPr lang="en-US" altLang="zh-CN" dirty="0"/>
              <a:t>RMSE for 0.2C: 0.0403</a:t>
            </a:r>
          </a:p>
          <a:p>
            <a:r>
              <a:rPr lang="en-US" altLang="zh-CN" dirty="0"/>
              <a:t>RMSE for 0.33C: 0.0208</a:t>
            </a:r>
          </a:p>
          <a:p>
            <a:r>
              <a:rPr lang="en-US" altLang="zh-CN" dirty="0"/>
              <a:t>RMSE for 1C: 0.0255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DFBEC5E-E857-4026-BCFE-E0EE17D7D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4" y="2423419"/>
            <a:ext cx="2926087" cy="21945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A86351D-BAD6-4181-AB91-375173174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20" y="3429000"/>
            <a:ext cx="3698525" cy="27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419CF4-3720-43EF-A01E-C1146A05B1D0}"/>
              </a:ext>
            </a:extLst>
          </p:cNvPr>
          <p:cNvSpPr txBox="1"/>
          <p:nvPr/>
        </p:nvSpPr>
        <p:spPr>
          <a:xfrm>
            <a:off x="8904266" y="617255"/>
            <a:ext cx="1595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42</a:t>
            </a:r>
            <a:r>
              <a:rPr lang="zh-CN" altLang="en-US" dirty="0"/>
              <a:t>组参数</a:t>
            </a:r>
            <a:endParaRPr lang="en-US" altLang="zh-CN" dirty="0"/>
          </a:p>
          <a:p>
            <a:r>
              <a:rPr lang="en-US" altLang="zh-CN" dirty="0"/>
              <a:t>Method: Local</a:t>
            </a:r>
          </a:p>
          <a:p>
            <a:r>
              <a:rPr lang="en-US" altLang="zh-CN" dirty="0"/>
              <a:t>Max </a:t>
            </a:r>
            <a:r>
              <a:rPr lang="en-US" altLang="zh-CN" dirty="0" err="1"/>
              <a:t>Iter</a:t>
            </a:r>
            <a:r>
              <a:rPr lang="en-US" altLang="zh-CN" dirty="0"/>
              <a:t> 7</a:t>
            </a:r>
          </a:p>
          <a:p>
            <a:r>
              <a:rPr lang="zh-CN" altLang="en-US" dirty="0"/>
              <a:t>参数归一化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63527-12DC-4C8C-91FD-11CB76C23607}"/>
              </a:ext>
            </a:extLst>
          </p:cNvPr>
          <p:cNvSpPr txBox="1"/>
          <p:nvPr/>
        </p:nvSpPr>
        <p:spPr>
          <a:xfrm>
            <a:off x="9068231" y="4946821"/>
            <a:ext cx="3445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RMSE for 0.1C: 0.0320</a:t>
            </a:r>
          </a:p>
          <a:p>
            <a:r>
              <a:rPr lang="en-US" altLang="zh-CN" dirty="0"/>
              <a:t>RMSE for 0.2C: 0.0403</a:t>
            </a:r>
          </a:p>
          <a:p>
            <a:r>
              <a:rPr lang="en-US" altLang="zh-CN" dirty="0"/>
              <a:t>RMSE for 0.33C: 0.0208</a:t>
            </a:r>
          </a:p>
          <a:p>
            <a:r>
              <a:rPr lang="en-US" altLang="zh-CN" dirty="0"/>
              <a:t>RMSE for 1C: 0.0255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67E1CF-5EFF-4F40-8A51-6396B7D4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5" y="157198"/>
            <a:ext cx="4051341" cy="30385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85F9369-5C6A-4C3E-9DCD-ABFF971BF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99" y="157198"/>
            <a:ext cx="4051341" cy="303850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360089B-CB98-45FD-9B7E-E7ABFA2C9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0" y="3427568"/>
            <a:ext cx="4051341" cy="303850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81F3914-8AB4-4CE1-8CEB-F21AF29D9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99" y="3427568"/>
            <a:ext cx="4051341" cy="30385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D1A223F-FCD3-4B9A-B06B-2317747D5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266" y="2746332"/>
            <a:ext cx="2818356" cy="21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DF69EE4-502B-43F6-B4FF-1BA0F133D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6" y="207301"/>
            <a:ext cx="4295598" cy="32216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D4A94D-077A-4C13-845D-55D7C1128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2" y="207301"/>
            <a:ext cx="4295598" cy="32216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7C92F6-53C0-4501-B351-31799AA61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6" y="3382649"/>
            <a:ext cx="4295598" cy="322169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343AD48-3267-4B22-9AC1-1877212D9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2" y="3382649"/>
            <a:ext cx="4295598" cy="322169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348A8F0-D4CE-4830-9D4D-6BA272B53CEF}"/>
              </a:ext>
            </a:extLst>
          </p:cNvPr>
          <p:cNvSpPr txBox="1"/>
          <p:nvPr/>
        </p:nvSpPr>
        <p:spPr>
          <a:xfrm>
            <a:off x="9436622" y="429365"/>
            <a:ext cx="18053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多目标优化</a:t>
            </a:r>
            <a:endParaRPr lang="en-US" altLang="zh-CN" dirty="0"/>
          </a:p>
          <a:p>
            <a:r>
              <a:rPr lang="zh-CN" altLang="en-US" dirty="0"/>
              <a:t>四种工况</a:t>
            </a:r>
            <a:endParaRPr lang="en-US" altLang="zh-CN" dirty="0"/>
          </a:p>
          <a:p>
            <a:r>
              <a:rPr lang="en-US" altLang="zh-CN" dirty="0"/>
              <a:t>42</a:t>
            </a:r>
            <a:r>
              <a:rPr lang="zh-CN" altLang="en-US" dirty="0"/>
              <a:t>组参数</a:t>
            </a:r>
            <a:endParaRPr lang="en-US" altLang="zh-CN" dirty="0"/>
          </a:p>
          <a:p>
            <a:r>
              <a:rPr lang="en-US" altLang="zh-CN" dirty="0"/>
              <a:t>Method: NSGA2</a:t>
            </a:r>
          </a:p>
          <a:p>
            <a:r>
              <a:rPr lang="en-US" altLang="zh-CN" dirty="0"/>
              <a:t>Generations 200</a:t>
            </a:r>
          </a:p>
          <a:p>
            <a:r>
              <a:rPr lang="en-US" altLang="zh-CN" dirty="0"/>
              <a:t>Sol 40</a:t>
            </a:r>
          </a:p>
          <a:p>
            <a:r>
              <a:rPr lang="en-US" altLang="zh-CN" dirty="0"/>
              <a:t>Parents 20</a:t>
            </a:r>
          </a:p>
          <a:p>
            <a:r>
              <a:rPr lang="zh-CN" altLang="en-US" dirty="0"/>
              <a:t>参数归一化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D60A273-163F-475D-9A0A-DB9082B56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584" y="3992322"/>
            <a:ext cx="3248416" cy="243631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E61571A-A981-4763-B6BA-10106BCDD1C7}"/>
              </a:ext>
            </a:extLst>
          </p:cNvPr>
          <p:cNvSpPr txBox="1"/>
          <p:nvPr/>
        </p:nvSpPr>
        <p:spPr>
          <a:xfrm>
            <a:off x="9248905" y="2782484"/>
            <a:ext cx="2841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RMSE for 0.1C: 0.0135</a:t>
            </a:r>
            <a:r>
              <a:rPr lang="en-US" altLang="zh-CN" dirty="0"/>
              <a:t>V</a:t>
            </a:r>
            <a:endParaRPr lang="zh-CN" altLang="en-US" dirty="0"/>
          </a:p>
          <a:p>
            <a:r>
              <a:rPr lang="zh-CN" altLang="en-US" dirty="0"/>
              <a:t>RMSE for 0.2C: 0.0122</a:t>
            </a:r>
            <a:r>
              <a:rPr lang="en-US" altLang="zh-CN" dirty="0"/>
              <a:t> V</a:t>
            </a:r>
            <a:endParaRPr lang="zh-CN" altLang="en-US" dirty="0"/>
          </a:p>
          <a:p>
            <a:r>
              <a:rPr lang="zh-CN" altLang="en-US" dirty="0"/>
              <a:t>RMSE for 0.33C: 0.0107</a:t>
            </a:r>
            <a:r>
              <a:rPr lang="en-US" altLang="zh-CN" dirty="0"/>
              <a:t> V</a:t>
            </a:r>
            <a:endParaRPr lang="zh-CN" altLang="en-US" dirty="0"/>
          </a:p>
          <a:p>
            <a:r>
              <a:rPr lang="zh-CN" altLang="en-US" dirty="0"/>
              <a:t>RMSE for 1.0C: 0.0053</a:t>
            </a:r>
            <a:r>
              <a:rPr lang="en-US" altLang="zh-CN" dirty="0"/>
              <a:t> 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3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6622F2-4259-4793-B9DB-20D7B8F3DA9D}"/>
              </a:ext>
            </a:extLst>
          </p:cNvPr>
          <p:cNvSpPr txBox="1"/>
          <p:nvPr/>
        </p:nvSpPr>
        <p:spPr>
          <a:xfrm>
            <a:off x="203201" y="165826"/>
            <a:ext cx="744855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Solution idx: 0, Fitness: [-0.02528368 -0.02010612 -0.02614469 -0.01746876]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Solution idx: 21, Fitness: [-0.02385159 -0.01942114 -0.02506837 -0.0600114 ]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Solution idx: 5, Fitness: [-0.06208009 -0.06789176 -0.07734275 -0.19711066]</a:t>
            </a:r>
            <a:endParaRPr lang="en-US" altLang="zh-CN" sz="1400" dirty="0"/>
          </a:p>
          <a:p>
            <a:r>
              <a:rPr lang="zh-CN" altLang="en-US" sz="1400" dirty="0"/>
              <a:t>Solution idx: 6, Fitness: [-0.07214282 -0.07352577 -0.07696954 -0.09042975]</a:t>
            </a:r>
            <a:endParaRPr lang="en-US" altLang="zh-CN" sz="1400" dirty="0"/>
          </a:p>
          <a:p>
            <a:r>
              <a:rPr lang="zh-CN" altLang="en-US" sz="1400" dirty="0"/>
              <a:t>Solution idx: 9, Fitness: [-0.07881335 -0.07210385 -0.07320916 -0.42324318]</a:t>
            </a:r>
            <a:endParaRPr lang="en-US" altLang="zh-CN" sz="1400" dirty="0"/>
          </a:p>
          <a:p>
            <a:r>
              <a:rPr lang="zh-CN" altLang="en-US" sz="1400" dirty="0"/>
              <a:t>Solution idx: 14, Fitness: [-0.09216827 -0.09216611 -0.09402016 -0.06467298]</a:t>
            </a:r>
            <a:endParaRPr lang="en-US" altLang="zh-CN" sz="1400" dirty="0"/>
          </a:p>
          <a:p>
            <a:r>
              <a:rPr lang="zh-CN" altLang="en-US" sz="1400" dirty="0"/>
              <a:t>Solution idx: 16, Fitness: [-0.07381418 -0.07403447 -0.07715867 -0.07946996]</a:t>
            </a:r>
            <a:endParaRPr lang="en-US" altLang="zh-CN" sz="1400" dirty="0"/>
          </a:p>
          <a:p>
            <a:r>
              <a:rPr lang="zh-CN" altLang="en-US" sz="1400" dirty="0"/>
              <a:t>Solution idx: 29, Fitness: [-0.06781063 -0.0645991  -0.0714184  -0.46041879]</a:t>
            </a:r>
            <a:endParaRPr lang="en-US" altLang="zh-CN" sz="1400" dirty="0"/>
          </a:p>
          <a:p>
            <a:r>
              <a:rPr lang="zh-CN" altLang="en-US" sz="1400" dirty="0"/>
              <a:t>Solution idx: 35, Fitness: [-0.07195064 -0.07299533 -0.07778155 -0.14593675]</a:t>
            </a:r>
            <a:endParaRPr lang="en-US" altLang="zh-CN" sz="1400" dirty="0"/>
          </a:p>
          <a:p>
            <a:r>
              <a:rPr lang="zh-CN" altLang="en-US" sz="1400" dirty="0"/>
              <a:t>Solution idx: 2, Fitness: [-0.07965046 -0.07962096 -0.08495685 -0.08165822]</a:t>
            </a:r>
            <a:endParaRPr lang="en-US" altLang="zh-CN" sz="1400" dirty="0"/>
          </a:p>
          <a:p>
            <a:r>
              <a:rPr lang="zh-CN" altLang="en-US" sz="1400" dirty="0"/>
              <a:t>Solution idx: 8, Fitness: [-0.07370151 -0.0774802  -0.08221429 -0.09045106]</a:t>
            </a:r>
            <a:endParaRPr lang="en-US" altLang="zh-CN" sz="1400" dirty="0"/>
          </a:p>
          <a:p>
            <a:r>
              <a:rPr lang="zh-CN" altLang="en-US" sz="1400" dirty="0"/>
              <a:t>Solution idx: 15, Fitness: [-0.08216594 -0.07963066 -0.08061405 -0.08621438]</a:t>
            </a:r>
            <a:endParaRPr lang="en-US" altLang="zh-CN" sz="1400" dirty="0"/>
          </a:p>
          <a:p>
            <a:r>
              <a:rPr lang="zh-CN" altLang="en-US" sz="1400" dirty="0"/>
              <a:t>Solution idx: 26, Fitness: [-0.0634022  -0.06849639 -0.08318001 -0.47752533]</a:t>
            </a:r>
            <a:endParaRPr lang="en-US" altLang="zh-CN" sz="1400" dirty="0"/>
          </a:p>
          <a:p>
            <a:r>
              <a:rPr lang="zh-CN" altLang="en-US" sz="1400" dirty="0"/>
              <a:t>Solution idx: 30, Fitness: [-0.0952305  -0.09701479 -0.10154396 -0.08070614]</a:t>
            </a:r>
            <a:endParaRPr lang="en-US" altLang="zh-CN" sz="1400" dirty="0"/>
          </a:p>
          <a:p>
            <a:r>
              <a:rPr lang="zh-CN" altLang="en-US" sz="1400" dirty="0"/>
              <a:t>Solution idx: 32, Fitness: [-0.07310716 -0.07437364 -0.07825718 -0.097206  ]</a:t>
            </a:r>
            <a:endParaRPr lang="en-US" altLang="zh-CN" sz="1400" dirty="0"/>
          </a:p>
          <a:p>
            <a:r>
              <a:rPr lang="zh-CN" altLang="en-US" sz="1400" dirty="0"/>
              <a:t>Solution idx: 3, Fitness: [-0.08326269 -0.08250451 -0.08506162 -0.08187204]</a:t>
            </a:r>
            <a:endParaRPr lang="en-US" altLang="zh-CN" sz="1400" dirty="0"/>
          </a:p>
          <a:p>
            <a:r>
              <a:rPr lang="zh-CN" altLang="en-US" sz="1400" dirty="0"/>
              <a:t>Solution idx: 7, Fitness: [-0.07633718 -0.07786829 -0.0835886  -0.09805755]</a:t>
            </a:r>
            <a:endParaRPr lang="en-US" altLang="zh-CN" sz="1400" dirty="0"/>
          </a:p>
          <a:p>
            <a:r>
              <a:rPr lang="zh-CN" altLang="en-US" sz="1400" dirty="0"/>
              <a:t>Solution idx: 27, Fitness: [-0.0800438  -0.08106785 -0.08585914 -0.09281255]</a:t>
            </a:r>
            <a:endParaRPr lang="en-US" altLang="zh-CN" sz="1400" dirty="0"/>
          </a:p>
          <a:p>
            <a:r>
              <a:rPr lang="zh-CN" altLang="en-US" sz="1400" dirty="0"/>
              <a:t>Solution idx: 33, Fitness: [-0.08519032 -0.08405839 -0.08311515 -0.20299201]</a:t>
            </a:r>
            <a:endParaRPr lang="en-US" altLang="zh-CN" sz="1400" dirty="0"/>
          </a:p>
          <a:p>
            <a:r>
              <a:rPr lang="zh-CN" altLang="en-US" sz="1400" dirty="0"/>
              <a:t>Solution idx: 17, Fitness: [-0.07901143 -0.08030531 -0.08472302 -0.11602208]</a:t>
            </a:r>
            <a:endParaRPr lang="en-US" altLang="zh-CN" sz="1400" dirty="0"/>
          </a:p>
          <a:p>
            <a:r>
              <a:rPr lang="zh-CN" altLang="en-US" sz="1400" dirty="0"/>
              <a:t>Solution idx: 28, Fitness: [-0.09375778 -0.09125385 -0.09151779 -0.08717177]</a:t>
            </a:r>
            <a:endParaRPr lang="en-US" altLang="zh-CN" sz="1400" dirty="0"/>
          </a:p>
          <a:p>
            <a:r>
              <a:rPr lang="zh-CN" altLang="en-US" sz="1400" dirty="0"/>
              <a:t>Solution idx: 36, Fitness: [-0.09005301 -0.08984881 -0.09262989 -0.08934875]</a:t>
            </a:r>
            <a:endParaRPr lang="en-US" altLang="zh-CN" sz="1400" dirty="0"/>
          </a:p>
          <a:p>
            <a:r>
              <a:rPr lang="zh-CN" altLang="en-US" sz="1400" dirty="0"/>
              <a:t>Solution idx: 39, Fitness: [-0.08259314 -0.08488497 -0.09142747 -0.10302895]</a:t>
            </a:r>
            <a:endParaRPr lang="en-US" altLang="zh-CN" sz="1400" dirty="0"/>
          </a:p>
          <a:p>
            <a:r>
              <a:rPr lang="zh-CN" altLang="en-US" sz="1400" dirty="0"/>
              <a:t>Solution idx: 11, Fitness: [-0.096374   -0.09051337 -0.08638393 -0.25345431]</a:t>
            </a:r>
            <a:endParaRPr lang="en-US" altLang="zh-CN" sz="1400" dirty="0"/>
          </a:p>
          <a:p>
            <a:r>
              <a:rPr lang="zh-CN" altLang="en-US" sz="1400" dirty="0"/>
              <a:t>Solution idx: 20, Fitness: [-0.08771698 -0.08985835 -0.0957491  -0.10934974]</a:t>
            </a:r>
            <a:endParaRPr lang="en-US" altLang="zh-CN" sz="1400" dirty="0"/>
          </a:p>
          <a:p>
            <a:r>
              <a:rPr lang="zh-CN" altLang="en-US" sz="1400" dirty="0"/>
              <a:t>Solution idx: 23, Fitness: [-0.09032468 -0.09148843 -0.09536087 -0.09526511]</a:t>
            </a:r>
            <a:endParaRPr lang="en-US" altLang="zh-CN" sz="1400" dirty="0"/>
          </a:p>
          <a:p>
            <a:r>
              <a:rPr lang="zh-CN" altLang="en-US" sz="1400" dirty="0"/>
              <a:t>Solution idx: 19, Fitness: [-0.09304705 -0.09710244 -0.105498   -0.13450368]</a:t>
            </a:r>
            <a:endParaRPr lang="en-US" altLang="zh-CN" sz="1400" dirty="0"/>
          </a:p>
          <a:p>
            <a:r>
              <a:rPr lang="zh-CN" altLang="en-US" sz="1400" dirty="0"/>
              <a:t>Solution idx: 25, Fitness: [-0.09319497 -0.09392413 -0.09758392 -0.0974617 ]</a:t>
            </a:r>
            <a:endParaRPr lang="en-US" altLang="zh-CN" sz="1400" dirty="0"/>
          </a:p>
          <a:p>
            <a:r>
              <a:rPr lang="zh-CN" altLang="en-US" sz="1400" dirty="0"/>
              <a:t>Solution idx: 4, Fitness: [-0.13436265 -0.13689343 -0.12144523 -0.12189381]</a:t>
            </a:r>
            <a:endParaRPr lang="en-US" altLang="zh-CN" sz="1400" dirty="0"/>
          </a:p>
          <a:p>
            <a:r>
              <a:rPr lang="zh-CN" altLang="en-US" sz="1400" dirty="0"/>
              <a:t>Solution idx: 24, Fitness: [-0.13835391 -0.1466968  -0.14092778 -0.24459015]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3314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930</Words>
  <Application>Microsoft Office PowerPoint</Application>
  <PresentationFormat>宽屏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 旭</dc:creator>
  <cp:lastModifiedBy>葛 旭</cp:lastModifiedBy>
  <cp:revision>29</cp:revision>
  <dcterms:created xsi:type="dcterms:W3CDTF">2024-08-13T01:53:48Z</dcterms:created>
  <dcterms:modified xsi:type="dcterms:W3CDTF">2024-10-29T13:29:05Z</dcterms:modified>
</cp:coreProperties>
</file>