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theme/themeOverride1.xml" ContentType="application/vnd.openxmlformats-officedocument.themeOverride+xml"/>
  <Override PartName="/ppt/tags/tag15.xml" ContentType="application/vnd.openxmlformats-officedocument.presentationml.tags+xml"/>
  <Override PartName="/ppt/notesSlides/notesSlide18.xml" ContentType="application/vnd.openxmlformats-officedocument.presentationml.notesSlide+xml"/>
  <Override PartName="/ppt/tags/tag16.xml" ContentType="application/vnd.openxmlformats-officedocument.presentationml.tags+xml"/>
  <Override PartName="/ppt/notesSlides/notesSlide19.xml" ContentType="application/vnd.openxmlformats-officedocument.presentationml.notesSlide+xml"/>
  <Override PartName="/ppt/tags/tag17.xml" ContentType="application/vnd.openxmlformats-officedocument.presentationml.tags+xml"/>
  <Override PartName="/ppt/notesSlides/notesSlide20.xml" ContentType="application/vnd.openxmlformats-officedocument.presentationml.notesSlide+xml"/>
  <Override PartName="/ppt/tags/tag18.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81" r:id="rId2"/>
    <p:sldId id="303" r:id="rId3"/>
    <p:sldId id="305" r:id="rId4"/>
    <p:sldId id="306" r:id="rId5"/>
    <p:sldId id="307" r:id="rId6"/>
    <p:sldId id="308" r:id="rId7"/>
    <p:sldId id="311" r:id="rId8"/>
    <p:sldId id="312" r:id="rId9"/>
    <p:sldId id="313" r:id="rId10"/>
    <p:sldId id="314" r:id="rId11"/>
    <p:sldId id="315" r:id="rId12"/>
    <p:sldId id="317" r:id="rId13"/>
    <p:sldId id="403" r:id="rId14"/>
    <p:sldId id="319" r:id="rId15"/>
    <p:sldId id="334" r:id="rId16"/>
    <p:sldId id="335" r:id="rId17"/>
    <p:sldId id="336" r:id="rId18"/>
    <p:sldId id="339" r:id="rId19"/>
    <p:sldId id="340" r:id="rId20"/>
    <p:sldId id="342" r:id="rId21"/>
    <p:sldId id="344" r:id="rId22"/>
    <p:sldId id="482" r:id="rId23"/>
    <p:sldId id="483" r:id="rId24"/>
    <p:sldId id="511" r:id="rId25"/>
    <p:sldId id="484" r:id="rId26"/>
    <p:sldId id="485" r:id="rId27"/>
    <p:sldId id="486" r:id="rId28"/>
    <p:sldId id="489" r:id="rId29"/>
    <p:sldId id="487" r:id="rId30"/>
    <p:sldId id="550" r:id="rId31"/>
    <p:sldId id="551" r:id="rId32"/>
    <p:sldId id="552" r:id="rId33"/>
    <p:sldId id="553" r:id="rId34"/>
    <p:sldId id="555" r:id="rId35"/>
    <p:sldId id="554"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3399"/>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45" autoAdjust="0"/>
    <p:restoredTop sz="95501" autoAdjust="0"/>
  </p:normalViewPr>
  <p:slideViewPr>
    <p:cSldViewPr>
      <p:cViewPr varScale="1">
        <p:scale>
          <a:sx n="153" d="100"/>
          <a:sy n="153" d="100"/>
        </p:scale>
        <p:origin x="1938" y="156"/>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62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E9AA26-02A8-4ABD-BEA4-7668A4BF2C68}" type="doc">
      <dgm:prSet loTypeId="urn:microsoft.com/office/officeart/2005/8/layout/process3" loCatId="process" qsTypeId="urn:microsoft.com/office/officeart/2005/8/quickstyle/simple1" qsCatId="simple" csTypeId="urn:microsoft.com/office/officeart/2005/8/colors/colorful1" csCatId="colorful" phldr="1"/>
      <dgm:spPr/>
      <dgm:t>
        <a:bodyPr/>
        <a:lstStyle/>
        <a:p>
          <a:endParaRPr lang="zh-CN" altLang="en-US"/>
        </a:p>
      </dgm:t>
    </dgm:pt>
    <dgm:pt modelId="{F3240CF8-E192-42FE-9C1B-01DFF75A379E}">
      <dgm:prSet phldrT="[文本]"/>
      <dgm:spPr/>
      <dgm:t>
        <a:bodyPr/>
        <a:lstStyle/>
        <a:p>
          <a:r>
            <a:rPr lang="zh-CN" altLang="en-US" dirty="0"/>
            <a:t>参数准备</a:t>
          </a:r>
        </a:p>
      </dgm:t>
    </dgm:pt>
    <dgm:pt modelId="{453A1B9A-FE6C-40D9-920C-AC912770C7EE}" type="parTrans" cxnId="{BC59536D-7B21-43DC-935B-02D2AB5E36C8}">
      <dgm:prSet/>
      <dgm:spPr/>
      <dgm:t>
        <a:bodyPr/>
        <a:lstStyle/>
        <a:p>
          <a:endParaRPr lang="zh-CN" altLang="en-US"/>
        </a:p>
      </dgm:t>
    </dgm:pt>
    <dgm:pt modelId="{745F5FE3-6ECB-4237-9317-E12E730E0EB9}" type="sibTrans" cxnId="{BC59536D-7B21-43DC-935B-02D2AB5E36C8}">
      <dgm:prSet/>
      <dgm:spPr/>
      <dgm:t>
        <a:bodyPr/>
        <a:lstStyle/>
        <a:p>
          <a:endParaRPr lang="zh-CN" altLang="en-US"/>
        </a:p>
      </dgm:t>
    </dgm:pt>
    <dgm:pt modelId="{73E9844A-5B53-43CF-B1EA-2DD6D819EE51}">
      <dgm:prSet phldrT="[文本]"/>
      <dgm:spPr/>
      <dgm:t>
        <a:bodyPr/>
        <a:lstStyle/>
        <a:p>
          <a:r>
            <a:rPr lang="zh-CN" altLang="en-US" dirty="0">
              <a:solidFill>
                <a:srgbClr val="C00000"/>
              </a:solidFill>
            </a:rPr>
            <a:t>定义问题字典（参数名称、范围） </a:t>
          </a:r>
        </a:p>
      </dgm:t>
    </dgm:pt>
    <dgm:pt modelId="{81C9E7B9-E859-4FC2-94EE-686EAAE8BE63}" type="parTrans" cxnId="{192A9DD9-DBA8-410B-B0B1-72C5A26C1589}">
      <dgm:prSet/>
      <dgm:spPr/>
      <dgm:t>
        <a:bodyPr/>
        <a:lstStyle/>
        <a:p>
          <a:endParaRPr lang="zh-CN" altLang="en-US"/>
        </a:p>
      </dgm:t>
    </dgm:pt>
    <dgm:pt modelId="{CEFCD42D-A8D8-4B09-B8AB-1221572C8FCB}" type="sibTrans" cxnId="{192A9DD9-DBA8-410B-B0B1-72C5A26C1589}">
      <dgm:prSet/>
      <dgm:spPr/>
      <dgm:t>
        <a:bodyPr/>
        <a:lstStyle/>
        <a:p>
          <a:endParaRPr lang="zh-CN" altLang="en-US"/>
        </a:p>
      </dgm:t>
    </dgm:pt>
    <dgm:pt modelId="{F00E2F3F-8F82-4158-BC89-ED8600DA1E44}">
      <dgm:prSet phldrT="[文本]"/>
      <dgm:spPr/>
      <dgm:t>
        <a:bodyPr/>
        <a:lstStyle/>
        <a:p>
          <a:r>
            <a:rPr lang="en-US" altLang="zh-CN" dirty="0" err="1"/>
            <a:t>Saltelli</a:t>
          </a:r>
          <a:r>
            <a:rPr lang="zh-CN" altLang="en-US" dirty="0"/>
            <a:t>采样</a:t>
          </a:r>
        </a:p>
      </dgm:t>
    </dgm:pt>
    <dgm:pt modelId="{7635A87F-712A-4327-A87E-779550BB4C2C}" type="parTrans" cxnId="{76002050-84BE-408F-A2DF-41515DB31C3E}">
      <dgm:prSet/>
      <dgm:spPr/>
      <dgm:t>
        <a:bodyPr/>
        <a:lstStyle/>
        <a:p>
          <a:endParaRPr lang="zh-CN" altLang="en-US"/>
        </a:p>
      </dgm:t>
    </dgm:pt>
    <dgm:pt modelId="{B38C66B6-916B-42E0-BA80-ADE01DB1A084}" type="sibTrans" cxnId="{76002050-84BE-408F-A2DF-41515DB31C3E}">
      <dgm:prSet/>
      <dgm:spPr/>
      <dgm:t>
        <a:bodyPr/>
        <a:lstStyle/>
        <a:p>
          <a:endParaRPr lang="zh-CN" altLang="en-US"/>
        </a:p>
      </dgm:t>
    </dgm:pt>
    <dgm:pt modelId="{E329E27A-92AC-40B8-9592-F601E4A1BE26}">
      <dgm:prSet phldrT="[文本]"/>
      <dgm:spPr/>
      <dgm:t>
        <a:bodyPr/>
        <a:lstStyle/>
        <a:p>
          <a:r>
            <a:rPr lang="zh-CN" altLang="en-US" dirty="0">
              <a:solidFill>
                <a:srgbClr val="C00000"/>
              </a:solidFill>
            </a:rPr>
            <a:t>生成结构化采样矩阵 </a:t>
          </a:r>
        </a:p>
      </dgm:t>
    </dgm:pt>
    <dgm:pt modelId="{04F6F938-B42E-4542-B788-B44D1EBB838B}" type="parTrans" cxnId="{9D5A2E34-1260-4D93-AEA6-9E0BF2A6569A}">
      <dgm:prSet/>
      <dgm:spPr/>
      <dgm:t>
        <a:bodyPr/>
        <a:lstStyle/>
        <a:p>
          <a:endParaRPr lang="zh-CN" altLang="en-US"/>
        </a:p>
      </dgm:t>
    </dgm:pt>
    <dgm:pt modelId="{13B878DB-A42C-460D-9002-A17A27641A0B}" type="sibTrans" cxnId="{9D5A2E34-1260-4D93-AEA6-9E0BF2A6569A}">
      <dgm:prSet/>
      <dgm:spPr/>
      <dgm:t>
        <a:bodyPr/>
        <a:lstStyle/>
        <a:p>
          <a:endParaRPr lang="zh-CN" altLang="en-US"/>
        </a:p>
      </dgm:t>
    </dgm:pt>
    <dgm:pt modelId="{EAA79071-73A9-4439-A9A9-81368BCB3926}">
      <dgm:prSet phldrT="[文本]"/>
      <dgm:spPr/>
      <dgm:t>
        <a:bodyPr/>
        <a:lstStyle/>
        <a:p>
          <a:r>
            <a:rPr lang="zh-CN" altLang="en-US" dirty="0"/>
            <a:t>模型评估</a:t>
          </a:r>
        </a:p>
      </dgm:t>
    </dgm:pt>
    <dgm:pt modelId="{40A35AC2-5C46-49B5-92F4-F4BE09FECE03}" type="parTrans" cxnId="{5B236C5A-CEC6-409D-8D5B-EE9CA2811C9E}">
      <dgm:prSet/>
      <dgm:spPr/>
      <dgm:t>
        <a:bodyPr/>
        <a:lstStyle/>
        <a:p>
          <a:endParaRPr lang="zh-CN" altLang="en-US"/>
        </a:p>
      </dgm:t>
    </dgm:pt>
    <dgm:pt modelId="{ACEA898D-FDD1-470C-BE74-399DDC6732D9}" type="sibTrans" cxnId="{5B236C5A-CEC6-409D-8D5B-EE9CA2811C9E}">
      <dgm:prSet/>
      <dgm:spPr/>
      <dgm:t>
        <a:bodyPr/>
        <a:lstStyle/>
        <a:p>
          <a:endParaRPr lang="zh-CN" altLang="en-US"/>
        </a:p>
      </dgm:t>
    </dgm:pt>
    <dgm:pt modelId="{46AA3D80-3F94-42D1-A161-7F23A984BB6C}">
      <dgm:prSet phldrT="[文本]"/>
      <dgm:spPr/>
      <dgm:t>
        <a:bodyPr/>
        <a:lstStyle/>
        <a:p>
          <a:r>
            <a:rPr lang="zh-CN" altLang="en-US" dirty="0">
              <a:solidFill>
                <a:srgbClr val="C00000"/>
              </a:solidFill>
            </a:rPr>
            <a:t>对每个采样点进行模型计算</a:t>
          </a:r>
        </a:p>
      </dgm:t>
    </dgm:pt>
    <dgm:pt modelId="{512B83BA-F15D-4169-9390-4376CAC56B7C}" type="parTrans" cxnId="{7913869C-10C9-4A21-B148-C53F690AD383}">
      <dgm:prSet/>
      <dgm:spPr/>
      <dgm:t>
        <a:bodyPr/>
        <a:lstStyle/>
        <a:p>
          <a:endParaRPr lang="zh-CN" altLang="en-US"/>
        </a:p>
      </dgm:t>
    </dgm:pt>
    <dgm:pt modelId="{4C99F549-1A65-45FB-AC14-97491611C6F7}" type="sibTrans" cxnId="{7913869C-10C9-4A21-B148-C53F690AD383}">
      <dgm:prSet/>
      <dgm:spPr/>
      <dgm:t>
        <a:bodyPr/>
        <a:lstStyle/>
        <a:p>
          <a:endParaRPr lang="zh-CN" altLang="en-US"/>
        </a:p>
      </dgm:t>
    </dgm:pt>
    <dgm:pt modelId="{8C590420-5324-40CC-BA78-F164B7F81402}">
      <dgm:prSet phldrT="[文本]"/>
      <dgm:spPr/>
      <dgm:t>
        <a:bodyPr/>
        <a:lstStyle/>
        <a:p>
          <a:r>
            <a:rPr lang="en-US" altLang="zh-CN" dirty="0" err="1"/>
            <a:t>Sobol</a:t>
          </a:r>
          <a:r>
            <a:rPr lang="zh-CN" altLang="en-US" dirty="0"/>
            <a:t>全局敏感性分析</a:t>
          </a:r>
        </a:p>
      </dgm:t>
    </dgm:pt>
    <dgm:pt modelId="{FCE28C47-1062-4A36-9013-1C0855D3E19E}" type="parTrans" cxnId="{21346206-8644-4B2B-A4E7-419389BFDE22}">
      <dgm:prSet/>
      <dgm:spPr/>
      <dgm:t>
        <a:bodyPr/>
        <a:lstStyle/>
        <a:p>
          <a:endParaRPr lang="zh-CN" altLang="en-US"/>
        </a:p>
      </dgm:t>
    </dgm:pt>
    <dgm:pt modelId="{4F80F7DA-9A00-463A-8576-F3B36C337E60}" type="sibTrans" cxnId="{21346206-8644-4B2B-A4E7-419389BFDE22}">
      <dgm:prSet/>
      <dgm:spPr/>
      <dgm:t>
        <a:bodyPr/>
        <a:lstStyle/>
        <a:p>
          <a:endParaRPr lang="zh-CN" altLang="en-US"/>
        </a:p>
      </dgm:t>
    </dgm:pt>
    <dgm:pt modelId="{91388063-ABF8-4A85-9D11-476ECC3818A5}">
      <dgm:prSet phldrT="[文本]"/>
      <dgm:spPr/>
      <dgm:t>
        <a:bodyPr/>
        <a:lstStyle/>
        <a:p>
          <a:r>
            <a:rPr lang="zh-CN" altLang="en-US" dirty="0">
              <a:solidFill>
                <a:srgbClr val="C00000"/>
              </a:solidFill>
            </a:rPr>
            <a:t>设定采样数量 </a:t>
          </a:r>
        </a:p>
      </dgm:t>
    </dgm:pt>
    <dgm:pt modelId="{E7BD2E8B-5C3B-4C7D-AD48-55B39579C674}" type="parTrans" cxnId="{6393D71D-6F9B-4EF0-BEE6-57FC736D7EDE}">
      <dgm:prSet/>
      <dgm:spPr/>
      <dgm:t>
        <a:bodyPr/>
        <a:lstStyle/>
        <a:p>
          <a:endParaRPr lang="zh-CN" altLang="en-US"/>
        </a:p>
      </dgm:t>
    </dgm:pt>
    <dgm:pt modelId="{7C5D274B-6C23-4084-8AE1-CF20AB75B110}" type="sibTrans" cxnId="{6393D71D-6F9B-4EF0-BEE6-57FC736D7EDE}">
      <dgm:prSet/>
      <dgm:spPr/>
      <dgm:t>
        <a:bodyPr/>
        <a:lstStyle/>
        <a:p>
          <a:endParaRPr lang="zh-CN" altLang="en-US"/>
        </a:p>
      </dgm:t>
    </dgm:pt>
    <dgm:pt modelId="{9B6CCA9C-1993-4A68-B6E0-A9F5EA93C98E}">
      <dgm:prSet phldrT="[文本]"/>
      <dgm:spPr/>
      <dgm:t>
        <a:bodyPr/>
        <a:lstStyle/>
        <a:p>
          <a:r>
            <a:rPr lang="zh-CN" altLang="en-US" dirty="0">
              <a:solidFill>
                <a:srgbClr val="C00000"/>
              </a:solidFill>
            </a:rPr>
            <a:t>确保采样覆盖性和效率 </a:t>
          </a:r>
        </a:p>
      </dgm:t>
    </dgm:pt>
    <dgm:pt modelId="{226A5D98-2B21-440A-BF4E-4A528EDB3A30}" type="parTrans" cxnId="{2FB45EA9-C446-4A87-BDD5-DC60BA20A8CE}">
      <dgm:prSet/>
      <dgm:spPr/>
      <dgm:t>
        <a:bodyPr/>
        <a:lstStyle/>
        <a:p>
          <a:endParaRPr lang="zh-CN" altLang="en-US"/>
        </a:p>
      </dgm:t>
    </dgm:pt>
    <dgm:pt modelId="{60FB9C46-77C7-4457-A6B6-266878919E9B}" type="sibTrans" cxnId="{2FB45EA9-C446-4A87-BDD5-DC60BA20A8CE}">
      <dgm:prSet/>
      <dgm:spPr/>
      <dgm:t>
        <a:bodyPr/>
        <a:lstStyle/>
        <a:p>
          <a:endParaRPr lang="zh-CN" altLang="en-US"/>
        </a:p>
      </dgm:t>
    </dgm:pt>
    <dgm:pt modelId="{87972692-7A92-4B31-BEB0-03A05BDB8A6E}">
      <dgm:prSet phldrT="[文本]"/>
      <dgm:spPr/>
      <dgm:t>
        <a:bodyPr/>
        <a:lstStyle/>
        <a:p>
          <a:r>
            <a:rPr lang="zh-CN" altLang="en-US" dirty="0">
              <a:solidFill>
                <a:srgbClr val="C00000"/>
              </a:solidFill>
            </a:rPr>
            <a:t>收集输出结果  </a:t>
          </a:r>
        </a:p>
      </dgm:t>
    </dgm:pt>
    <dgm:pt modelId="{CBED336E-D6CB-43DD-B4AC-26D3E4AB3F33}" type="parTrans" cxnId="{49D1DDAC-D5F6-42B5-9D97-4513CC3C7548}">
      <dgm:prSet/>
      <dgm:spPr/>
      <dgm:t>
        <a:bodyPr/>
        <a:lstStyle/>
        <a:p>
          <a:endParaRPr lang="zh-CN" altLang="en-US"/>
        </a:p>
      </dgm:t>
    </dgm:pt>
    <dgm:pt modelId="{21CD7452-9CA7-476B-BE57-AF8FFCCF0F36}" type="sibTrans" cxnId="{49D1DDAC-D5F6-42B5-9D97-4513CC3C7548}">
      <dgm:prSet/>
      <dgm:spPr/>
      <dgm:t>
        <a:bodyPr/>
        <a:lstStyle/>
        <a:p>
          <a:endParaRPr lang="zh-CN" altLang="en-US"/>
        </a:p>
      </dgm:t>
    </dgm:pt>
    <dgm:pt modelId="{9B7F8F44-74CA-4FF6-B95D-9089C888B809}">
      <dgm:prSet phldrT="[文本]"/>
      <dgm:spPr/>
      <dgm:t>
        <a:bodyPr/>
        <a:lstStyle/>
        <a:p>
          <a:r>
            <a:rPr lang="zh-CN" altLang="en-US" dirty="0">
              <a:solidFill>
                <a:srgbClr val="C00000"/>
              </a:solidFill>
            </a:rPr>
            <a:t>使用特定结构的输出结果</a:t>
          </a:r>
        </a:p>
      </dgm:t>
    </dgm:pt>
    <dgm:pt modelId="{0256EA11-2062-4988-9570-CEB4AA23985A}" type="parTrans" cxnId="{18EE1413-4535-4C18-822A-F3A86B7CC8C2}">
      <dgm:prSet/>
      <dgm:spPr/>
      <dgm:t>
        <a:bodyPr/>
        <a:lstStyle/>
        <a:p>
          <a:endParaRPr lang="zh-CN" altLang="en-US"/>
        </a:p>
      </dgm:t>
    </dgm:pt>
    <dgm:pt modelId="{BAAE2712-A22E-4B04-8039-B013FD090EBE}" type="sibTrans" cxnId="{18EE1413-4535-4C18-822A-F3A86B7CC8C2}">
      <dgm:prSet/>
      <dgm:spPr/>
      <dgm:t>
        <a:bodyPr/>
        <a:lstStyle/>
        <a:p>
          <a:endParaRPr lang="zh-CN" altLang="en-US"/>
        </a:p>
      </dgm:t>
    </dgm:pt>
    <dgm:pt modelId="{C579E1F9-7E56-4D0B-956B-EC2D3974E619}">
      <dgm:prSet phldrT="[文本]"/>
      <dgm:spPr/>
      <dgm:t>
        <a:bodyPr/>
        <a:lstStyle/>
        <a:p>
          <a:r>
            <a:rPr lang="zh-CN" altLang="en-US" dirty="0">
              <a:solidFill>
                <a:srgbClr val="C00000"/>
              </a:solidFill>
            </a:rPr>
            <a:t>计算各类敏感性指标</a:t>
          </a:r>
        </a:p>
      </dgm:t>
    </dgm:pt>
    <dgm:pt modelId="{3109173A-859D-4B06-A9FE-9E6DF9F26F2D}" type="parTrans" cxnId="{5E8C2088-2F08-48ED-825C-79871700DD1C}">
      <dgm:prSet/>
      <dgm:spPr/>
      <dgm:t>
        <a:bodyPr/>
        <a:lstStyle/>
        <a:p>
          <a:endParaRPr lang="zh-CN" altLang="en-US"/>
        </a:p>
      </dgm:t>
    </dgm:pt>
    <dgm:pt modelId="{F351A572-BF93-4CC2-8D72-E01A6C3E2FB8}" type="sibTrans" cxnId="{5E8C2088-2F08-48ED-825C-79871700DD1C}">
      <dgm:prSet/>
      <dgm:spPr/>
      <dgm:t>
        <a:bodyPr/>
        <a:lstStyle/>
        <a:p>
          <a:endParaRPr lang="zh-CN" altLang="en-US"/>
        </a:p>
      </dgm:t>
    </dgm:pt>
    <dgm:pt modelId="{91B11721-84E7-40CB-BA05-8E76F9322B85}" type="pres">
      <dgm:prSet presAssocID="{13E9AA26-02A8-4ABD-BEA4-7668A4BF2C68}" presName="linearFlow" presStyleCnt="0">
        <dgm:presLayoutVars>
          <dgm:dir/>
          <dgm:animLvl val="lvl"/>
          <dgm:resizeHandles val="exact"/>
        </dgm:presLayoutVars>
      </dgm:prSet>
      <dgm:spPr/>
    </dgm:pt>
    <dgm:pt modelId="{5F01A5B3-E862-4E42-B761-86B2240BED12}" type="pres">
      <dgm:prSet presAssocID="{F3240CF8-E192-42FE-9C1B-01DFF75A379E}" presName="composite" presStyleCnt="0"/>
      <dgm:spPr/>
    </dgm:pt>
    <dgm:pt modelId="{F3E832E0-EDC1-4FA0-8FDD-1B30E42A433C}" type="pres">
      <dgm:prSet presAssocID="{F3240CF8-E192-42FE-9C1B-01DFF75A379E}" presName="parTx" presStyleLbl="node1" presStyleIdx="0" presStyleCnt="4">
        <dgm:presLayoutVars>
          <dgm:chMax val="0"/>
          <dgm:chPref val="0"/>
          <dgm:bulletEnabled val="1"/>
        </dgm:presLayoutVars>
      </dgm:prSet>
      <dgm:spPr/>
    </dgm:pt>
    <dgm:pt modelId="{C1266671-DD9F-4DD9-8F68-08B88E465700}" type="pres">
      <dgm:prSet presAssocID="{F3240CF8-E192-42FE-9C1B-01DFF75A379E}" presName="parSh" presStyleLbl="node1" presStyleIdx="0" presStyleCnt="4"/>
      <dgm:spPr/>
    </dgm:pt>
    <dgm:pt modelId="{C0E846D8-E4D8-492D-9996-336497491648}" type="pres">
      <dgm:prSet presAssocID="{F3240CF8-E192-42FE-9C1B-01DFF75A379E}" presName="desTx" presStyleLbl="fgAcc1" presStyleIdx="0" presStyleCnt="4">
        <dgm:presLayoutVars>
          <dgm:bulletEnabled val="1"/>
        </dgm:presLayoutVars>
      </dgm:prSet>
      <dgm:spPr/>
    </dgm:pt>
    <dgm:pt modelId="{8E637810-B91C-4D34-B0BF-40A4270B85BE}" type="pres">
      <dgm:prSet presAssocID="{745F5FE3-6ECB-4237-9317-E12E730E0EB9}" presName="sibTrans" presStyleLbl="sibTrans2D1" presStyleIdx="0" presStyleCnt="3"/>
      <dgm:spPr/>
    </dgm:pt>
    <dgm:pt modelId="{ECEDC923-9CDB-4689-B397-35617EC5736E}" type="pres">
      <dgm:prSet presAssocID="{745F5FE3-6ECB-4237-9317-E12E730E0EB9}" presName="connTx" presStyleLbl="sibTrans2D1" presStyleIdx="0" presStyleCnt="3"/>
      <dgm:spPr/>
    </dgm:pt>
    <dgm:pt modelId="{B6A897C6-5848-4468-8E01-B72305ED9BF2}" type="pres">
      <dgm:prSet presAssocID="{F00E2F3F-8F82-4158-BC89-ED8600DA1E44}" presName="composite" presStyleCnt="0"/>
      <dgm:spPr/>
    </dgm:pt>
    <dgm:pt modelId="{93257F15-264C-41BC-9F4D-1883D9865EE6}" type="pres">
      <dgm:prSet presAssocID="{F00E2F3F-8F82-4158-BC89-ED8600DA1E44}" presName="parTx" presStyleLbl="node1" presStyleIdx="0" presStyleCnt="4">
        <dgm:presLayoutVars>
          <dgm:chMax val="0"/>
          <dgm:chPref val="0"/>
          <dgm:bulletEnabled val="1"/>
        </dgm:presLayoutVars>
      </dgm:prSet>
      <dgm:spPr/>
    </dgm:pt>
    <dgm:pt modelId="{DA2B65B5-2899-490B-A5AC-662B9935FC71}" type="pres">
      <dgm:prSet presAssocID="{F00E2F3F-8F82-4158-BC89-ED8600DA1E44}" presName="parSh" presStyleLbl="node1" presStyleIdx="1" presStyleCnt="4"/>
      <dgm:spPr/>
    </dgm:pt>
    <dgm:pt modelId="{CD358A77-2B2F-4039-9578-33533EF2A8F3}" type="pres">
      <dgm:prSet presAssocID="{F00E2F3F-8F82-4158-BC89-ED8600DA1E44}" presName="desTx" presStyleLbl="fgAcc1" presStyleIdx="1" presStyleCnt="4">
        <dgm:presLayoutVars>
          <dgm:bulletEnabled val="1"/>
        </dgm:presLayoutVars>
      </dgm:prSet>
      <dgm:spPr/>
    </dgm:pt>
    <dgm:pt modelId="{6E82928C-0FDF-43BB-BAD8-9AD66E050DDE}" type="pres">
      <dgm:prSet presAssocID="{B38C66B6-916B-42E0-BA80-ADE01DB1A084}" presName="sibTrans" presStyleLbl="sibTrans2D1" presStyleIdx="1" presStyleCnt="3"/>
      <dgm:spPr/>
    </dgm:pt>
    <dgm:pt modelId="{8BBB605A-3C4D-4124-8AB9-46142F1A2945}" type="pres">
      <dgm:prSet presAssocID="{B38C66B6-916B-42E0-BA80-ADE01DB1A084}" presName="connTx" presStyleLbl="sibTrans2D1" presStyleIdx="1" presStyleCnt="3"/>
      <dgm:spPr/>
    </dgm:pt>
    <dgm:pt modelId="{9936D2E5-8664-42F5-8AFC-3A596810DF70}" type="pres">
      <dgm:prSet presAssocID="{EAA79071-73A9-4439-A9A9-81368BCB3926}" presName="composite" presStyleCnt="0"/>
      <dgm:spPr/>
    </dgm:pt>
    <dgm:pt modelId="{0E26D085-8C21-4DFB-99B8-6596FD733847}" type="pres">
      <dgm:prSet presAssocID="{EAA79071-73A9-4439-A9A9-81368BCB3926}" presName="parTx" presStyleLbl="node1" presStyleIdx="1" presStyleCnt="4">
        <dgm:presLayoutVars>
          <dgm:chMax val="0"/>
          <dgm:chPref val="0"/>
          <dgm:bulletEnabled val="1"/>
        </dgm:presLayoutVars>
      </dgm:prSet>
      <dgm:spPr/>
    </dgm:pt>
    <dgm:pt modelId="{03CB473A-A6C7-4763-AD49-051A9ED79333}" type="pres">
      <dgm:prSet presAssocID="{EAA79071-73A9-4439-A9A9-81368BCB3926}" presName="parSh" presStyleLbl="node1" presStyleIdx="2" presStyleCnt="4"/>
      <dgm:spPr/>
    </dgm:pt>
    <dgm:pt modelId="{4253988D-591E-4588-9953-F4BF37CAE8D0}" type="pres">
      <dgm:prSet presAssocID="{EAA79071-73A9-4439-A9A9-81368BCB3926}" presName="desTx" presStyleLbl="fgAcc1" presStyleIdx="2" presStyleCnt="4">
        <dgm:presLayoutVars>
          <dgm:bulletEnabled val="1"/>
        </dgm:presLayoutVars>
      </dgm:prSet>
      <dgm:spPr/>
    </dgm:pt>
    <dgm:pt modelId="{6BCA2042-A0A5-43B8-AAB9-1B214BB11FE5}" type="pres">
      <dgm:prSet presAssocID="{ACEA898D-FDD1-470C-BE74-399DDC6732D9}" presName="sibTrans" presStyleLbl="sibTrans2D1" presStyleIdx="2" presStyleCnt="3"/>
      <dgm:spPr/>
    </dgm:pt>
    <dgm:pt modelId="{0B22B295-F12A-47DC-8A62-26E119207E84}" type="pres">
      <dgm:prSet presAssocID="{ACEA898D-FDD1-470C-BE74-399DDC6732D9}" presName="connTx" presStyleLbl="sibTrans2D1" presStyleIdx="2" presStyleCnt="3"/>
      <dgm:spPr/>
    </dgm:pt>
    <dgm:pt modelId="{17236A2A-0840-4B2F-A505-21FA85439103}" type="pres">
      <dgm:prSet presAssocID="{8C590420-5324-40CC-BA78-F164B7F81402}" presName="composite" presStyleCnt="0"/>
      <dgm:spPr/>
    </dgm:pt>
    <dgm:pt modelId="{3B2B732A-485A-44CF-8A12-5722E47947F5}" type="pres">
      <dgm:prSet presAssocID="{8C590420-5324-40CC-BA78-F164B7F81402}" presName="parTx" presStyleLbl="node1" presStyleIdx="2" presStyleCnt="4">
        <dgm:presLayoutVars>
          <dgm:chMax val="0"/>
          <dgm:chPref val="0"/>
          <dgm:bulletEnabled val="1"/>
        </dgm:presLayoutVars>
      </dgm:prSet>
      <dgm:spPr/>
    </dgm:pt>
    <dgm:pt modelId="{556E019B-3FA2-4AAA-B5CF-5EE0BF24DC6E}" type="pres">
      <dgm:prSet presAssocID="{8C590420-5324-40CC-BA78-F164B7F81402}" presName="parSh" presStyleLbl="node1" presStyleIdx="3" presStyleCnt="4"/>
      <dgm:spPr/>
    </dgm:pt>
    <dgm:pt modelId="{6F05CB74-C83F-481B-BF3A-76218D621F36}" type="pres">
      <dgm:prSet presAssocID="{8C590420-5324-40CC-BA78-F164B7F81402}" presName="desTx" presStyleLbl="fgAcc1" presStyleIdx="3" presStyleCnt="4">
        <dgm:presLayoutVars>
          <dgm:bulletEnabled val="1"/>
        </dgm:presLayoutVars>
      </dgm:prSet>
      <dgm:spPr/>
    </dgm:pt>
  </dgm:ptLst>
  <dgm:cxnLst>
    <dgm:cxn modelId="{06634900-4E81-43FA-82C6-64DE98F62FCF}" type="presOf" srcId="{745F5FE3-6ECB-4237-9317-E12E730E0EB9}" destId="{8E637810-B91C-4D34-B0BF-40A4270B85BE}" srcOrd="0" destOrd="0" presId="urn:microsoft.com/office/officeart/2005/8/layout/process3"/>
    <dgm:cxn modelId="{971A0A03-B2BC-4E00-B4D9-34D8F9B9FFBD}" type="presOf" srcId="{9B7F8F44-74CA-4FF6-B95D-9089C888B809}" destId="{6F05CB74-C83F-481B-BF3A-76218D621F36}" srcOrd="0" destOrd="0" presId="urn:microsoft.com/office/officeart/2005/8/layout/process3"/>
    <dgm:cxn modelId="{21346206-8644-4B2B-A4E7-419389BFDE22}" srcId="{13E9AA26-02A8-4ABD-BEA4-7668A4BF2C68}" destId="{8C590420-5324-40CC-BA78-F164B7F81402}" srcOrd="3" destOrd="0" parTransId="{FCE28C47-1062-4A36-9013-1C0855D3E19E}" sibTransId="{4F80F7DA-9A00-463A-8576-F3B36C337E60}"/>
    <dgm:cxn modelId="{B2082A09-06FD-425C-9763-EF16047003CC}" type="presOf" srcId="{46AA3D80-3F94-42D1-A161-7F23A984BB6C}" destId="{4253988D-591E-4588-9953-F4BF37CAE8D0}" srcOrd="0" destOrd="0" presId="urn:microsoft.com/office/officeart/2005/8/layout/process3"/>
    <dgm:cxn modelId="{18EE1413-4535-4C18-822A-F3A86B7CC8C2}" srcId="{8C590420-5324-40CC-BA78-F164B7F81402}" destId="{9B7F8F44-74CA-4FF6-B95D-9089C888B809}" srcOrd="0" destOrd="0" parTransId="{0256EA11-2062-4988-9570-CEB4AA23985A}" sibTransId="{BAAE2712-A22E-4B04-8039-B013FD090EBE}"/>
    <dgm:cxn modelId="{6393D71D-6F9B-4EF0-BEE6-57FC736D7EDE}" srcId="{F3240CF8-E192-42FE-9C1B-01DFF75A379E}" destId="{91388063-ABF8-4A85-9D11-476ECC3818A5}" srcOrd="1" destOrd="0" parTransId="{E7BD2E8B-5C3B-4C7D-AD48-55B39579C674}" sibTransId="{7C5D274B-6C23-4084-8AE1-CF20AB75B110}"/>
    <dgm:cxn modelId="{444BC020-B4C1-406E-BDB7-42BA1401E5B9}" type="presOf" srcId="{B38C66B6-916B-42E0-BA80-ADE01DB1A084}" destId="{6E82928C-0FDF-43BB-BAD8-9AD66E050DDE}" srcOrd="0" destOrd="0" presId="urn:microsoft.com/office/officeart/2005/8/layout/process3"/>
    <dgm:cxn modelId="{7BFE4725-68A3-4117-9358-910DFC21D997}" type="presOf" srcId="{B38C66B6-916B-42E0-BA80-ADE01DB1A084}" destId="{8BBB605A-3C4D-4124-8AB9-46142F1A2945}" srcOrd="1" destOrd="0" presId="urn:microsoft.com/office/officeart/2005/8/layout/process3"/>
    <dgm:cxn modelId="{6C9F682C-29BB-4ACE-9273-4591AEA4AA7E}" type="presOf" srcId="{EAA79071-73A9-4439-A9A9-81368BCB3926}" destId="{0E26D085-8C21-4DFB-99B8-6596FD733847}" srcOrd="0" destOrd="0" presId="urn:microsoft.com/office/officeart/2005/8/layout/process3"/>
    <dgm:cxn modelId="{88FAC730-B599-4D9F-B405-A8EF06564541}" type="presOf" srcId="{C579E1F9-7E56-4D0B-956B-EC2D3974E619}" destId="{6F05CB74-C83F-481B-BF3A-76218D621F36}" srcOrd="0" destOrd="1" presId="urn:microsoft.com/office/officeart/2005/8/layout/process3"/>
    <dgm:cxn modelId="{9D5A2E34-1260-4D93-AEA6-9E0BF2A6569A}" srcId="{F00E2F3F-8F82-4158-BC89-ED8600DA1E44}" destId="{E329E27A-92AC-40B8-9592-F601E4A1BE26}" srcOrd="0" destOrd="0" parTransId="{04F6F938-B42E-4542-B788-B44D1EBB838B}" sibTransId="{13B878DB-A42C-460D-9002-A17A27641A0B}"/>
    <dgm:cxn modelId="{BC59536D-7B21-43DC-935B-02D2AB5E36C8}" srcId="{13E9AA26-02A8-4ABD-BEA4-7668A4BF2C68}" destId="{F3240CF8-E192-42FE-9C1B-01DFF75A379E}" srcOrd="0" destOrd="0" parTransId="{453A1B9A-FE6C-40D9-920C-AC912770C7EE}" sibTransId="{745F5FE3-6ECB-4237-9317-E12E730E0EB9}"/>
    <dgm:cxn modelId="{76002050-84BE-408F-A2DF-41515DB31C3E}" srcId="{13E9AA26-02A8-4ABD-BEA4-7668A4BF2C68}" destId="{F00E2F3F-8F82-4158-BC89-ED8600DA1E44}" srcOrd="1" destOrd="0" parTransId="{7635A87F-712A-4327-A87E-779550BB4C2C}" sibTransId="{B38C66B6-916B-42E0-BA80-ADE01DB1A084}"/>
    <dgm:cxn modelId="{90092157-77C2-4D3D-A7AB-2C1C9190631A}" type="presOf" srcId="{ACEA898D-FDD1-470C-BE74-399DDC6732D9}" destId="{0B22B295-F12A-47DC-8A62-26E119207E84}" srcOrd="1" destOrd="0" presId="urn:microsoft.com/office/officeart/2005/8/layout/process3"/>
    <dgm:cxn modelId="{5B236C5A-CEC6-409D-8D5B-EE9CA2811C9E}" srcId="{13E9AA26-02A8-4ABD-BEA4-7668A4BF2C68}" destId="{EAA79071-73A9-4439-A9A9-81368BCB3926}" srcOrd="2" destOrd="0" parTransId="{40A35AC2-5C46-49B5-92F4-F4BE09FECE03}" sibTransId="{ACEA898D-FDD1-470C-BE74-399DDC6732D9}"/>
    <dgm:cxn modelId="{A5DF997B-ED03-43C3-ADBA-87413548E943}" type="presOf" srcId="{87972692-7A92-4B31-BEB0-03A05BDB8A6E}" destId="{4253988D-591E-4588-9953-F4BF37CAE8D0}" srcOrd="0" destOrd="1" presId="urn:microsoft.com/office/officeart/2005/8/layout/process3"/>
    <dgm:cxn modelId="{D42FF983-AAB0-437B-9E53-B1333805B1F6}" type="presOf" srcId="{F3240CF8-E192-42FE-9C1B-01DFF75A379E}" destId="{C1266671-DD9F-4DD9-8F68-08B88E465700}" srcOrd="1" destOrd="0" presId="urn:microsoft.com/office/officeart/2005/8/layout/process3"/>
    <dgm:cxn modelId="{D2B00684-ECBD-49E9-B87C-9890FFDC2574}" type="presOf" srcId="{EAA79071-73A9-4439-A9A9-81368BCB3926}" destId="{03CB473A-A6C7-4763-AD49-051A9ED79333}" srcOrd="1" destOrd="0" presId="urn:microsoft.com/office/officeart/2005/8/layout/process3"/>
    <dgm:cxn modelId="{5E8C2088-2F08-48ED-825C-79871700DD1C}" srcId="{8C590420-5324-40CC-BA78-F164B7F81402}" destId="{C579E1F9-7E56-4D0B-956B-EC2D3974E619}" srcOrd="1" destOrd="0" parTransId="{3109173A-859D-4B06-A9FE-9E6DF9F26F2D}" sibTransId="{F351A572-BF93-4CC2-8D72-E01A6C3E2FB8}"/>
    <dgm:cxn modelId="{28BCEB97-2CA5-4E95-A347-00541D571708}" type="presOf" srcId="{F00E2F3F-8F82-4158-BC89-ED8600DA1E44}" destId="{DA2B65B5-2899-490B-A5AC-662B9935FC71}" srcOrd="1" destOrd="0" presId="urn:microsoft.com/office/officeart/2005/8/layout/process3"/>
    <dgm:cxn modelId="{51F01D9B-3A82-48EC-9506-9D282E073FFA}" type="presOf" srcId="{8C590420-5324-40CC-BA78-F164B7F81402}" destId="{556E019B-3FA2-4AAA-B5CF-5EE0BF24DC6E}" srcOrd="1" destOrd="0" presId="urn:microsoft.com/office/officeart/2005/8/layout/process3"/>
    <dgm:cxn modelId="{7913869C-10C9-4A21-B148-C53F690AD383}" srcId="{EAA79071-73A9-4439-A9A9-81368BCB3926}" destId="{46AA3D80-3F94-42D1-A161-7F23A984BB6C}" srcOrd="0" destOrd="0" parTransId="{512B83BA-F15D-4169-9390-4376CAC56B7C}" sibTransId="{4C99F549-1A65-45FB-AC14-97491611C6F7}"/>
    <dgm:cxn modelId="{721405A3-AC67-4D22-908A-DB9C992D3A87}" type="presOf" srcId="{F00E2F3F-8F82-4158-BC89-ED8600DA1E44}" destId="{93257F15-264C-41BC-9F4D-1883D9865EE6}" srcOrd="0" destOrd="0" presId="urn:microsoft.com/office/officeart/2005/8/layout/process3"/>
    <dgm:cxn modelId="{2FB45EA9-C446-4A87-BDD5-DC60BA20A8CE}" srcId="{F00E2F3F-8F82-4158-BC89-ED8600DA1E44}" destId="{9B6CCA9C-1993-4A68-B6E0-A9F5EA93C98E}" srcOrd="1" destOrd="0" parTransId="{226A5D98-2B21-440A-BF4E-4A528EDB3A30}" sibTransId="{60FB9C46-77C7-4457-A6B6-266878919E9B}"/>
    <dgm:cxn modelId="{49D1DDAC-D5F6-42B5-9D97-4513CC3C7548}" srcId="{EAA79071-73A9-4439-A9A9-81368BCB3926}" destId="{87972692-7A92-4B31-BEB0-03A05BDB8A6E}" srcOrd="1" destOrd="0" parTransId="{CBED336E-D6CB-43DD-B4AC-26D3E4AB3F33}" sibTransId="{21CD7452-9CA7-476B-BE57-AF8FFCCF0F36}"/>
    <dgm:cxn modelId="{FA53B7AD-EBF2-41CD-8D1B-0DB013A757E4}" type="presOf" srcId="{E329E27A-92AC-40B8-9592-F601E4A1BE26}" destId="{CD358A77-2B2F-4039-9578-33533EF2A8F3}" srcOrd="0" destOrd="0" presId="urn:microsoft.com/office/officeart/2005/8/layout/process3"/>
    <dgm:cxn modelId="{F588C3B0-8173-4201-A4BB-28C20DB2A2A9}" type="presOf" srcId="{13E9AA26-02A8-4ABD-BEA4-7668A4BF2C68}" destId="{91B11721-84E7-40CB-BA05-8E76F9322B85}" srcOrd="0" destOrd="0" presId="urn:microsoft.com/office/officeart/2005/8/layout/process3"/>
    <dgm:cxn modelId="{F5DBA6B8-9C86-4D6F-BC7B-3B89075A6243}" type="presOf" srcId="{91388063-ABF8-4A85-9D11-476ECC3818A5}" destId="{C0E846D8-E4D8-492D-9996-336497491648}" srcOrd="0" destOrd="1" presId="urn:microsoft.com/office/officeart/2005/8/layout/process3"/>
    <dgm:cxn modelId="{49DE0EBF-56B0-41FC-A670-B47C13545009}" type="presOf" srcId="{9B6CCA9C-1993-4A68-B6E0-A9F5EA93C98E}" destId="{CD358A77-2B2F-4039-9578-33533EF2A8F3}" srcOrd="0" destOrd="1" presId="urn:microsoft.com/office/officeart/2005/8/layout/process3"/>
    <dgm:cxn modelId="{84FCF3C3-C3DB-49BD-A601-519A40D70385}" type="presOf" srcId="{ACEA898D-FDD1-470C-BE74-399DDC6732D9}" destId="{6BCA2042-A0A5-43B8-AAB9-1B214BB11FE5}" srcOrd="0" destOrd="0" presId="urn:microsoft.com/office/officeart/2005/8/layout/process3"/>
    <dgm:cxn modelId="{B591D7CF-603C-4426-A69B-3FF397D6E112}" type="presOf" srcId="{745F5FE3-6ECB-4237-9317-E12E730E0EB9}" destId="{ECEDC923-9CDB-4689-B397-35617EC5736E}" srcOrd="1" destOrd="0" presId="urn:microsoft.com/office/officeart/2005/8/layout/process3"/>
    <dgm:cxn modelId="{DC0DD2D4-9787-414C-BBF9-B67F80714461}" type="presOf" srcId="{F3240CF8-E192-42FE-9C1B-01DFF75A379E}" destId="{F3E832E0-EDC1-4FA0-8FDD-1B30E42A433C}" srcOrd="0" destOrd="0" presId="urn:microsoft.com/office/officeart/2005/8/layout/process3"/>
    <dgm:cxn modelId="{192A9DD9-DBA8-410B-B0B1-72C5A26C1589}" srcId="{F3240CF8-E192-42FE-9C1B-01DFF75A379E}" destId="{73E9844A-5B53-43CF-B1EA-2DD6D819EE51}" srcOrd="0" destOrd="0" parTransId="{81C9E7B9-E859-4FC2-94EE-686EAAE8BE63}" sibTransId="{CEFCD42D-A8D8-4B09-B8AB-1221572C8FCB}"/>
    <dgm:cxn modelId="{D5B057DA-EF07-47FB-BAD2-C818490BA31B}" type="presOf" srcId="{8C590420-5324-40CC-BA78-F164B7F81402}" destId="{3B2B732A-485A-44CF-8A12-5722E47947F5}" srcOrd="0" destOrd="0" presId="urn:microsoft.com/office/officeart/2005/8/layout/process3"/>
    <dgm:cxn modelId="{AB4355FA-D50F-4F69-B91A-E463E9710913}" type="presOf" srcId="{73E9844A-5B53-43CF-B1EA-2DD6D819EE51}" destId="{C0E846D8-E4D8-492D-9996-336497491648}" srcOrd="0" destOrd="0" presId="urn:microsoft.com/office/officeart/2005/8/layout/process3"/>
    <dgm:cxn modelId="{A9B4D939-4DCC-49C2-B5EA-5CF877E1143A}" type="presParOf" srcId="{91B11721-84E7-40CB-BA05-8E76F9322B85}" destId="{5F01A5B3-E862-4E42-B761-86B2240BED12}" srcOrd="0" destOrd="0" presId="urn:microsoft.com/office/officeart/2005/8/layout/process3"/>
    <dgm:cxn modelId="{A9B74839-F08E-47B4-9905-570347A729F7}" type="presParOf" srcId="{5F01A5B3-E862-4E42-B761-86B2240BED12}" destId="{F3E832E0-EDC1-4FA0-8FDD-1B30E42A433C}" srcOrd="0" destOrd="0" presId="urn:microsoft.com/office/officeart/2005/8/layout/process3"/>
    <dgm:cxn modelId="{DE2ED2BA-8962-485F-A6DC-F96B54AEBE61}" type="presParOf" srcId="{5F01A5B3-E862-4E42-B761-86B2240BED12}" destId="{C1266671-DD9F-4DD9-8F68-08B88E465700}" srcOrd="1" destOrd="0" presId="urn:microsoft.com/office/officeart/2005/8/layout/process3"/>
    <dgm:cxn modelId="{E306A2B5-C0F6-45B6-88DF-14B02163B414}" type="presParOf" srcId="{5F01A5B3-E862-4E42-B761-86B2240BED12}" destId="{C0E846D8-E4D8-492D-9996-336497491648}" srcOrd="2" destOrd="0" presId="urn:microsoft.com/office/officeart/2005/8/layout/process3"/>
    <dgm:cxn modelId="{7E91E3CA-38D0-4054-A2F0-B95FAC85C379}" type="presParOf" srcId="{91B11721-84E7-40CB-BA05-8E76F9322B85}" destId="{8E637810-B91C-4D34-B0BF-40A4270B85BE}" srcOrd="1" destOrd="0" presId="urn:microsoft.com/office/officeart/2005/8/layout/process3"/>
    <dgm:cxn modelId="{F08D3F71-96D8-4DE6-8890-2F10B884AEBF}" type="presParOf" srcId="{8E637810-B91C-4D34-B0BF-40A4270B85BE}" destId="{ECEDC923-9CDB-4689-B397-35617EC5736E}" srcOrd="0" destOrd="0" presId="urn:microsoft.com/office/officeart/2005/8/layout/process3"/>
    <dgm:cxn modelId="{DE6DD0FE-6354-48C8-9F3A-B7CC19DF17D6}" type="presParOf" srcId="{91B11721-84E7-40CB-BA05-8E76F9322B85}" destId="{B6A897C6-5848-4468-8E01-B72305ED9BF2}" srcOrd="2" destOrd="0" presId="urn:microsoft.com/office/officeart/2005/8/layout/process3"/>
    <dgm:cxn modelId="{C3CDAF33-DEF6-4323-94A3-5E7B3C26D3F6}" type="presParOf" srcId="{B6A897C6-5848-4468-8E01-B72305ED9BF2}" destId="{93257F15-264C-41BC-9F4D-1883D9865EE6}" srcOrd="0" destOrd="0" presId="urn:microsoft.com/office/officeart/2005/8/layout/process3"/>
    <dgm:cxn modelId="{F02AA568-C975-4C6D-88BD-804CAC60B6A2}" type="presParOf" srcId="{B6A897C6-5848-4468-8E01-B72305ED9BF2}" destId="{DA2B65B5-2899-490B-A5AC-662B9935FC71}" srcOrd="1" destOrd="0" presId="urn:microsoft.com/office/officeart/2005/8/layout/process3"/>
    <dgm:cxn modelId="{67518F6A-5774-4CF4-9505-3EEC0352FC8B}" type="presParOf" srcId="{B6A897C6-5848-4468-8E01-B72305ED9BF2}" destId="{CD358A77-2B2F-4039-9578-33533EF2A8F3}" srcOrd="2" destOrd="0" presId="urn:microsoft.com/office/officeart/2005/8/layout/process3"/>
    <dgm:cxn modelId="{6BA184CA-4D68-4265-9584-5D028270D35B}" type="presParOf" srcId="{91B11721-84E7-40CB-BA05-8E76F9322B85}" destId="{6E82928C-0FDF-43BB-BAD8-9AD66E050DDE}" srcOrd="3" destOrd="0" presId="urn:microsoft.com/office/officeart/2005/8/layout/process3"/>
    <dgm:cxn modelId="{C2557299-37DC-473E-8AEF-41D2D3CD7BE3}" type="presParOf" srcId="{6E82928C-0FDF-43BB-BAD8-9AD66E050DDE}" destId="{8BBB605A-3C4D-4124-8AB9-46142F1A2945}" srcOrd="0" destOrd="0" presId="urn:microsoft.com/office/officeart/2005/8/layout/process3"/>
    <dgm:cxn modelId="{B4E14692-A55F-489A-B85E-CEEFDF938A6E}" type="presParOf" srcId="{91B11721-84E7-40CB-BA05-8E76F9322B85}" destId="{9936D2E5-8664-42F5-8AFC-3A596810DF70}" srcOrd="4" destOrd="0" presId="urn:microsoft.com/office/officeart/2005/8/layout/process3"/>
    <dgm:cxn modelId="{607DB09A-CB1C-4729-8503-2C2E78DBB1D6}" type="presParOf" srcId="{9936D2E5-8664-42F5-8AFC-3A596810DF70}" destId="{0E26D085-8C21-4DFB-99B8-6596FD733847}" srcOrd="0" destOrd="0" presId="urn:microsoft.com/office/officeart/2005/8/layout/process3"/>
    <dgm:cxn modelId="{E610DDCD-5947-48D3-B6D6-4445564687AF}" type="presParOf" srcId="{9936D2E5-8664-42F5-8AFC-3A596810DF70}" destId="{03CB473A-A6C7-4763-AD49-051A9ED79333}" srcOrd="1" destOrd="0" presId="urn:microsoft.com/office/officeart/2005/8/layout/process3"/>
    <dgm:cxn modelId="{EC88C7C5-47AF-4514-9742-640B1308E34C}" type="presParOf" srcId="{9936D2E5-8664-42F5-8AFC-3A596810DF70}" destId="{4253988D-591E-4588-9953-F4BF37CAE8D0}" srcOrd="2" destOrd="0" presId="urn:microsoft.com/office/officeart/2005/8/layout/process3"/>
    <dgm:cxn modelId="{7DB72DB8-822E-4923-AB44-31795D61EDDD}" type="presParOf" srcId="{91B11721-84E7-40CB-BA05-8E76F9322B85}" destId="{6BCA2042-A0A5-43B8-AAB9-1B214BB11FE5}" srcOrd="5" destOrd="0" presId="urn:microsoft.com/office/officeart/2005/8/layout/process3"/>
    <dgm:cxn modelId="{A5C9CE29-CD23-468E-B596-81B43F45CBBF}" type="presParOf" srcId="{6BCA2042-A0A5-43B8-AAB9-1B214BB11FE5}" destId="{0B22B295-F12A-47DC-8A62-26E119207E84}" srcOrd="0" destOrd="0" presId="urn:microsoft.com/office/officeart/2005/8/layout/process3"/>
    <dgm:cxn modelId="{C314B89D-B28E-4418-8E72-D1EDB24EA1A9}" type="presParOf" srcId="{91B11721-84E7-40CB-BA05-8E76F9322B85}" destId="{17236A2A-0840-4B2F-A505-21FA85439103}" srcOrd="6" destOrd="0" presId="urn:microsoft.com/office/officeart/2005/8/layout/process3"/>
    <dgm:cxn modelId="{71BB10C1-6642-4D83-B545-7864B237FACB}" type="presParOf" srcId="{17236A2A-0840-4B2F-A505-21FA85439103}" destId="{3B2B732A-485A-44CF-8A12-5722E47947F5}" srcOrd="0" destOrd="0" presId="urn:microsoft.com/office/officeart/2005/8/layout/process3"/>
    <dgm:cxn modelId="{46249D96-91DD-4D8C-9239-75FF847D204F}" type="presParOf" srcId="{17236A2A-0840-4B2F-A505-21FA85439103}" destId="{556E019B-3FA2-4AAA-B5CF-5EE0BF24DC6E}" srcOrd="1" destOrd="0" presId="urn:microsoft.com/office/officeart/2005/8/layout/process3"/>
    <dgm:cxn modelId="{A0E309F3-74FA-44C4-A372-ADD85196DD1D}" type="presParOf" srcId="{17236A2A-0840-4B2F-A505-21FA85439103}" destId="{6F05CB74-C83F-481B-BF3A-76218D621F3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14EA45-FAC4-442A-8AAC-C1D563DF60C3}" type="doc">
      <dgm:prSet loTypeId="urn:microsoft.com/office/officeart/2005/8/layout/chevron1" loCatId="process" qsTypeId="urn:microsoft.com/office/officeart/2005/8/quickstyle/simple1" qsCatId="simple" csTypeId="urn:microsoft.com/office/officeart/2005/8/colors/colorful2" csCatId="colorful" phldr="1"/>
      <dgm:spPr/>
    </dgm:pt>
    <dgm:pt modelId="{8A435414-866A-4B9C-B8AA-69E6CFBEA3CC}">
      <dgm:prSet phldrT="[文本]"/>
      <dgm:spPr/>
      <dgm:t>
        <a:bodyPr/>
        <a:lstStyle/>
        <a:p>
          <a:pPr>
            <a:buFont typeface="Arial" panose="020B0604020202020204" pitchFamily="34" charset="0"/>
            <a:buChar char="•"/>
          </a:pPr>
          <a:r>
            <a:rPr lang="zh-CN" altLang="en-US" b="0" i="0" dirty="0">
              <a:effectLst/>
              <a:latin typeface="Arial" panose="020B0604020202020204" pitchFamily="34" charset="0"/>
            </a:rPr>
            <a:t>敏感性分析筛选关键参数</a:t>
          </a:r>
          <a:endParaRPr lang="zh-CN" altLang="en-US" dirty="0"/>
        </a:p>
      </dgm:t>
    </dgm:pt>
    <dgm:pt modelId="{1196A322-BC9D-40BB-8561-934FCD7C07E1}" type="parTrans" cxnId="{4C0CC5A3-8B3A-4D4A-9588-67524D1DF7BC}">
      <dgm:prSet/>
      <dgm:spPr/>
      <dgm:t>
        <a:bodyPr/>
        <a:lstStyle/>
        <a:p>
          <a:endParaRPr lang="zh-CN" altLang="en-US"/>
        </a:p>
      </dgm:t>
    </dgm:pt>
    <dgm:pt modelId="{927127CD-08FE-4C4E-9A96-0DE415ED9459}" type="sibTrans" cxnId="{4C0CC5A3-8B3A-4D4A-9588-67524D1DF7BC}">
      <dgm:prSet/>
      <dgm:spPr/>
      <dgm:t>
        <a:bodyPr/>
        <a:lstStyle/>
        <a:p>
          <a:endParaRPr lang="zh-CN" altLang="en-US"/>
        </a:p>
      </dgm:t>
    </dgm:pt>
    <dgm:pt modelId="{D5690C32-6382-4DF3-B374-8E83C1A55DA8}">
      <dgm:prSet phldrT="[文本]"/>
      <dgm:spPr/>
      <dgm:t>
        <a:bodyPr/>
        <a:lstStyle/>
        <a:p>
          <a:pPr>
            <a:buFont typeface="Arial" panose="020B0604020202020204" pitchFamily="34" charset="0"/>
            <a:buChar char="•"/>
          </a:pPr>
          <a:r>
            <a:rPr lang="zh-CN" altLang="en-US" b="0" i="0" dirty="0">
              <a:effectLst/>
              <a:latin typeface="Arial" panose="020B0604020202020204" pitchFamily="34" charset="0"/>
            </a:rPr>
            <a:t>参数编码与种群初始化</a:t>
          </a:r>
          <a:endParaRPr lang="zh-CN" altLang="en-US" dirty="0"/>
        </a:p>
      </dgm:t>
    </dgm:pt>
    <dgm:pt modelId="{3F32DF01-115C-43BE-9A77-9474CFAA75B0}" type="parTrans" cxnId="{536B5778-64D2-401E-8E6B-9A5FDC6B6A4B}">
      <dgm:prSet/>
      <dgm:spPr/>
      <dgm:t>
        <a:bodyPr/>
        <a:lstStyle/>
        <a:p>
          <a:endParaRPr lang="zh-CN" altLang="en-US"/>
        </a:p>
      </dgm:t>
    </dgm:pt>
    <dgm:pt modelId="{9B317D70-ABEC-4018-8093-0D7C95DECD71}" type="sibTrans" cxnId="{536B5778-64D2-401E-8E6B-9A5FDC6B6A4B}">
      <dgm:prSet/>
      <dgm:spPr/>
      <dgm:t>
        <a:bodyPr/>
        <a:lstStyle/>
        <a:p>
          <a:endParaRPr lang="zh-CN" altLang="en-US"/>
        </a:p>
      </dgm:t>
    </dgm:pt>
    <dgm:pt modelId="{E04FBC5D-FE96-48BC-81D4-A07186682DE8}">
      <dgm:prSet phldrT="[文本]"/>
      <dgm:spPr/>
      <dgm:t>
        <a:bodyPr/>
        <a:lstStyle/>
        <a:p>
          <a:pPr>
            <a:buFont typeface="Arial" panose="020B0604020202020204" pitchFamily="34" charset="0"/>
            <a:buChar char="•"/>
          </a:pPr>
          <a:r>
            <a:rPr lang="zh-CN" altLang="en-US" b="0" i="0">
              <a:effectLst/>
              <a:latin typeface="Arial" panose="020B0604020202020204" pitchFamily="34" charset="0"/>
            </a:rPr>
            <a:t>非支配排序分层</a:t>
          </a:r>
          <a:endParaRPr lang="zh-CN" altLang="en-US" dirty="0"/>
        </a:p>
      </dgm:t>
    </dgm:pt>
    <dgm:pt modelId="{788A1D26-379A-432A-B80C-CE9CEA543039}" type="parTrans" cxnId="{A8BD07AA-8F4A-436B-85C3-41A5B2F8126C}">
      <dgm:prSet/>
      <dgm:spPr/>
      <dgm:t>
        <a:bodyPr/>
        <a:lstStyle/>
        <a:p>
          <a:endParaRPr lang="zh-CN" altLang="en-US"/>
        </a:p>
      </dgm:t>
    </dgm:pt>
    <dgm:pt modelId="{1ECAE102-5F4C-4EBB-8742-5763EFF31FB7}" type="sibTrans" cxnId="{A8BD07AA-8F4A-436B-85C3-41A5B2F8126C}">
      <dgm:prSet/>
      <dgm:spPr/>
      <dgm:t>
        <a:bodyPr/>
        <a:lstStyle/>
        <a:p>
          <a:endParaRPr lang="zh-CN" altLang="en-US"/>
        </a:p>
      </dgm:t>
    </dgm:pt>
    <dgm:pt modelId="{64A9FB50-1164-4494-A69F-9C9280D1EC91}">
      <dgm:prSet phldrT="[文本]"/>
      <dgm:spPr/>
      <dgm:t>
        <a:bodyPr/>
        <a:lstStyle/>
        <a:p>
          <a:pPr>
            <a:buFont typeface="Arial" panose="020B0604020202020204" pitchFamily="34" charset="0"/>
            <a:buChar char="•"/>
          </a:pPr>
          <a:r>
            <a:rPr lang="zh-CN" altLang="en-US" b="0" i="0" dirty="0">
              <a:effectLst/>
              <a:latin typeface="Arial" panose="020B0604020202020204" pitchFamily="34" charset="0"/>
            </a:rPr>
            <a:t>拥挤度计算与选择</a:t>
          </a:r>
          <a:endParaRPr lang="zh-CN" altLang="en-US" dirty="0"/>
        </a:p>
      </dgm:t>
    </dgm:pt>
    <dgm:pt modelId="{48758190-BA72-472E-98AF-A90456AD636E}" type="parTrans" cxnId="{7DBBE965-ADB5-4612-80A9-97F3817A6A6A}">
      <dgm:prSet/>
      <dgm:spPr/>
      <dgm:t>
        <a:bodyPr/>
        <a:lstStyle/>
        <a:p>
          <a:endParaRPr lang="zh-CN" altLang="en-US"/>
        </a:p>
      </dgm:t>
    </dgm:pt>
    <dgm:pt modelId="{0DC7A9FB-9B8C-42EA-9CB6-3F1119B0072D}" type="sibTrans" cxnId="{7DBBE965-ADB5-4612-80A9-97F3817A6A6A}">
      <dgm:prSet/>
      <dgm:spPr/>
      <dgm:t>
        <a:bodyPr/>
        <a:lstStyle/>
        <a:p>
          <a:endParaRPr lang="zh-CN" altLang="en-US"/>
        </a:p>
      </dgm:t>
    </dgm:pt>
    <dgm:pt modelId="{81055934-E6B5-42D0-8065-108DC9417DD8}" type="pres">
      <dgm:prSet presAssocID="{0414EA45-FAC4-442A-8AAC-C1D563DF60C3}" presName="Name0" presStyleCnt="0">
        <dgm:presLayoutVars>
          <dgm:dir/>
          <dgm:animLvl val="lvl"/>
          <dgm:resizeHandles val="exact"/>
        </dgm:presLayoutVars>
      </dgm:prSet>
      <dgm:spPr/>
    </dgm:pt>
    <dgm:pt modelId="{A4435E0E-558A-4780-A936-269A9B034698}" type="pres">
      <dgm:prSet presAssocID="{8A435414-866A-4B9C-B8AA-69E6CFBEA3CC}" presName="parTxOnly" presStyleLbl="node1" presStyleIdx="0" presStyleCnt="4">
        <dgm:presLayoutVars>
          <dgm:chMax val="0"/>
          <dgm:chPref val="0"/>
          <dgm:bulletEnabled val="1"/>
        </dgm:presLayoutVars>
      </dgm:prSet>
      <dgm:spPr/>
    </dgm:pt>
    <dgm:pt modelId="{67B89A43-97CE-4949-87D0-59C4712FC81A}" type="pres">
      <dgm:prSet presAssocID="{927127CD-08FE-4C4E-9A96-0DE415ED9459}" presName="parTxOnlySpace" presStyleCnt="0"/>
      <dgm:spPr/>
    </dgm:pt>
    <dgm:pt modelId="{694E738F-6FEA-4926-9F32-9E471630832D}" type="pres">
      <dgm:prSet presAssocID="{D5690C32-6382-4DF3-B374-8E83C1A55DA8}" presName="parTxOnly" presStyleLbl="node1" presStyleIdx="1" presStyleCnt="4">
        <dgm:presLayoutVars>
          <dgm:chMax val="0"/>
          <dgm:chPref val="0"/>
          <dgm:bulletEnabled val="1"/>
        </dgm:presLayoutVars>
      </dgm:prSet>
      <dgm:spPr/>
    </dgm:pt>
    <dgm:pt modelId="{C0258FDC-C0A0-4C08-89A3-F02977A13618}" type="pres">
      <dgm:prSet presAssocID="{9B317D70-ABEC-4018-8093-0D7C95DECD71}" presName="parTxOnlySpace" presStyleCnt="0"/>
      <dgm:spPr/>
    </dgm:pt>
    <dgm:pt modelId="{88176D1E-52E9-417E-BFFC-2E0A56939C9E}" type="pres">
      <dgm:prSet presAssocID="{E04FBC5D-FE96-48BC-81D4-A07186682DE8}" presName="parTxOnly" presStyleLbl="node1" presStyleIdx="2" presStyleCnt="4">
        <dgm:presLayoutVars>
          <dgm:chMax val="0"/>
          <dgm:chPref val="0"/>
          <dgm:bulletEnabled val="1"/>
        </dgm:presLayoutVars>
      </dgm:prSet>
      <dgm:spPr/>
    </dgm:pt>
    <dgm:pt modelId="{5E78B0C8-5324-49FF-B0C3-0EC41DBE8F48}" type="pres">
      <dgm:prSet presAssocID="{1ECAE102-5F4C-4EBB-8742-5763EFF31FB7}" presName="parTxOnlySpace" presStyleCnt="0"/>
      <dgm:spPr/>
    </dgm:pt>
    <dgm:pt modelId="{5BC0116B-30E5-42AE-94BD-B707637DA88F}" type="pres">
      <dgm:prSet presAssocID="{64A9FB50-1164-4494-A69F-9C9280D1EC91}" presName="parTxOnly" presStyleLbl="node1" presStyleIdx="3" presStyleCnt="4">
        <dgm:presLayoutVars>
          <dgm:chMax val="0"/>
          <dgm:chPref val="0"/>
          <dgm:bulletEnabled val="1"/>
        </dgm:presLayoutVars>
      </dgm:prSet>
      <dgm:spPr/>
    </dgm:pt>
  </dgm:ptLst>
  <dgm:cxnLst>
    <dgm:cxn modelId="{1AD53C5E-F0A6-4EAD-8147-34B4F5C3ACE9}" type="presOf" srcId="{D5690C32-6382-4DF3-B374-8E83C1A55DA8}" destId="{694E738F-6FEA-4926-9F32-9E471630832D}" srcOrd="0" destOrd="0" presId="urn:microsoft.com/office/officeart/2005/8/layout/chevron1"/>
    <dgm:cxn modelId="{7DBBE965-ADB5-4612-80A9-97F3817A6A6A}" srcId="{0414EA45-FAC4-442A-8AAC-C1D563DF60C3}" destId="{64A9FB50-1164-4494-A69F-9C9280D1EC91}" srcOrd="3" destOrd="0" parTransId="{48758190-BA72-472E-98AF-A90456AD636E}" sibTransId="{0DC7A9FB-9B8C-42EA-9CB6-3F1119B0072D}"/>
    <dgm:cxn modelId="{046D3657-FAB0-4F55-8CF1-A3BFB33F1C87}" type="presOf" srcId="{64A9FB50-1164-4494-A69F-9C9280D1EC91}" destId="{5BC0116B-30E5-42AE-94BD-B707637DA88F}" srcOrd="0" destOrd="0" presId="urn:microsoft.com/office/officeart/2005/8/layout/chevron1"/>
    <dgm:cxn modelId="{536B5778-64D2-401E-8E6B-9A5FDC6B6A4B}" srcId="{0414EA45-FAC4-442A-8AAC-C1D563DF60C3}" destId="{D5690C32-6382-4DF3-B374-8E83C1A55DA8}" srcOrd="1" destOrd="0" parTransId="{3F32DF01-115C-43BE-9A77-9474CFAA75B0}" sibTransId="{9B317D70-ABEC-4018-8093-0D7C95DECD71}"/>
    <dgm:cxn modelId="{4C0CC5A3-8B3A-4D4A-9588-67524D1DF7BC}" srcId="{0414EA45-FAC4-442A-8AAC-C1D563DF60C3}" destId="{8A435414-866A-4B9C-B8AA-69E6CFBEA3CC}" srcOrd="0" destOrd="0" parTransId="{1196A322-BC9D-40BB-8561-934FCD7C07E1}" sibTransId="{927127CD-08FE-4C4E-9A96-0DE415ED9459}"/>
    <dgm:cxn modelId="{A8BD07AA-8F4A-436B-85C3-41A5B2F8126C}" srcId="{0414EA45-FAC4-442A-8AAC-C1D563DF60C3}" destId="{E04FBC5D-FE96-48BC-81D4-A07186682DE8}" srcOrd="2" destOrd="0" parTransId="{788A1D26-379A-432A-B80C-CE9CEA543039}" sibTransId="{1ECAE102-5F4C-4EBB-8742-5763EFF31FB7}"/>
    <dgm:cxn modelId="{663728DA-77F9-46AC-BBD2-A349E1E0948A}" type="presOf" srcId="{8A435414-866A-4B9C-B8AA-69E6CFBEA3CC}" destId="{A4435E0E-558A-4780-A936-269A9B034698}" srcOrd="0" destOrd="0" presId="urn:microsoft.com/office/officeart/2005/8/layout/chevron1"/>
    <dgm:cxn modelId="{C8988AE7-2163-4EC9-9260-105FDA308A8E}" type="presOf" srcId="{0414EA45-FAC4-442A-8AAC-C1D563DF60C3}" destId="{81055934-E6B5-42D0-8065-108DC9417DD8}" srcOrd="0" destOrd="0" presId="urn:microsoft.com/office/officeart/2005/8/layout/chevron1"/>
    <dgm:cxn modelId="{4F1EB3F2-932A-45FD-A2B5-12AB2945F645}" type="presOf" srcId="{E04FBC5D-FE96-48BC-81D4-A07186682DE8}" destId="{88176D1E-52E9-417E-BFFC-2E0A56939C9E}" srcOrd="0" destOrd="0" presId="urn:microsoft.com/office/officeart/2005/8/layout/chevron1"/>
    <dgm:cxn modelId="{B67D979B-D16A-434B-845E-0411747CD81B}" type="presParOf" srcId="{81055934-E6B5-42D0-8065-108DC9417DD8}" destId="{A4435E0E-558A-4780-A936-269A9B034698}" srcOrd="0" destOrd="0" presId="urn:microsoft.com/office/officeart/2005/8/layout/chevron1"/>
    <dgm:cxn modelId="{BBD6E7DB-F387-4D09-BE09-77185D327B30}" type="presParOf" srcId="{81055934-E6B5-42D0-8065-108DC9417DD8}" destId="{67B89A43-97CE-4949-87D0-59C4712FC81A}" srcOrd="1" destOrd="0" presId="urn:microsoft.com/office/officeart/2005/8/layout/chevron1"/>
    <dgm:cxn modelId="{1A19F86B-AD16-4972-8BD0-E38633FFEA36}" type="presParOf" srcId="{81055934-E6B5-42D0-8065-108DC9417DD8}" destId="{694E738F-6FEA-4926-9F32-9E471630832D}" srcOrd="2" destOrd="0" presId="urn:microsoft.com/office/officeart/2005/8/layout/chevron1"/>
    <dgm:cxn modelId="{FA3EB23E-8DFE-4430-AF79-D6D625672177}" type="presParOf" srcId="{81055934-E6B5-42D0-8065-108DC9417DD8}" destId="{C0258FDC-C0A0-4C08-89A3-F02977A13618}" srcOrd="3" destOrd="0" presId="urn:microsoft.com/office/officeart/2005/8/layout/chevron1"/>
    <dgm:cxn modelId="{33B8ADC5-F43A-48A9-8921-FFAB3814B849}" type="presParOf" srcId="{81055934-E6B5-42D0-8065-108DC9417DD8}" destId="{88176D1E-52E9-417E-BFFC-2E0A56939C9E}" srcOrd="4" destOrd="0" presId="urn:microsoft.com/office/officeart/2005/8/layout/chevron1"/>
    <dgm:cxn modelId="{3F109CE3-093E-49B4-ABE7-829472EB4EA5}" type="presParOf" srcId="{81055934-E6B5-42D0-8065-108DC9417DD8}" destId="{5E78B0C8-5324-49FF-B0C3-0EC41DBE8F48}" srcOrd="5" destOrd="0" presId="urn:microsoft.com/office/officeart/2005/8/layout/chevron1"/>
    <dgm:cxn modelId="{36845F5C-AC4A-4A0B-AF38-5C063A9C1C64}" type="presParOf" srcId="{81055934-E6B5-42D0-8065-108DC9417DD8}" destId="{5BC0116B-30E5-42AE-94BD-B707637DA88F}" srcOrd="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66671-DD9F-4DD9-8F68-08B88E465700}">
      <dsp:nvSpPr>
        <dsp:cNvPr id="0" name=""/>
        <dsp:cNvSpPr/>
      </dsp:nvSpPr>
      <dsp:spPr>
        <a:xfrm>
          <a:off x="945" y="180778"/>
          <a:ext cx="1188083" cy="67571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zh-CN" altLang="en-US" sz="1100" kern="1200" dirty="0"/>
            <a:t>参数准备</a:t>
          </a:r>
        </a:p>
      </dsp:txBody>
      <dsp:txXfrm>
        <a:off x="945" y="180778"/>
        <a:ext cx="1188083" cy="450478"/>
      </dsp:txXfrm>
    </dsp:sp>
    <dsp:sp modelId="{C0E846D8-E4D8-492D-9996-336497491648}">
      <dsp:nvSpPr>
        <dsp:cNvPr id="0" name=""/>
        <dsp:cNvSpPr/>
      </dsp:nvSpPr>
      <dsp:spPr>
        <a:xfrm>
          <a:off x="244287" y="631256"/>
          <a:ext cx="1188083" cy="891000"/>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zh-CN" altLang="en-US" sz="1100" kern="1200" dirty="0">
              <a:solidFill>
                <a:srgbClr val="C00000"/>
              </a:solidFill>
            </a:rPr>
            <a:t>定义问题字典（参数名称、范围） </a:t>
          </a:r>
        </a:p>
        <a:p>
          <a:pPr marL="57150" lvl="1" indent="-57150" algn="l" defTabSz="488950">
            <a:lnSpc>
              <a:spcPct val="90000"/>
            </a:lnSpc>
            <a:spcBef>
              <a:spcPct val="0"/>
            </a:spcBef>
            <a:spcAft>
              <a:spcPct val="15000"/>
            </a:spcAft>
            <a:buChar char="•"/>
          </a:pPr>
          <a:r>
            <a:rPr lang="zh-CN" altLang="en-US" sz="1100" kern="1200" dirty="0">
              <a:solidFill>
                <a:srgbClr val="C00000"/>
              </a:solidFill>
            </a:rPr>
            <a:t>设定采样数量 </a:t>
          </a:r>
        </a:p>
      </dsp:txBody>
      <dsp:txXfrm>
        <a:off x="270383" y="657352"/>
        <a:ext cx="1135891" cy="838808"/>
      </dsp:txXfrm>
    </dsp:sp>
    <dsp:sp modelId="{8E637810-B91C-4D34-B0BF-40A4270B85BE}">
      <dsp:nvSpPr>
        <dsp:cNvPr id="0" name=""/>
        <dsp:cNvSpPr/>
      </dsp:nvSpPr>
      <dsp:spPr>
        <a:xfrm>
          <a:off x="1369138" y="258118"/>
          <a:ext cx="381831" cy="295798"/>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1369138" y="317278"/>
        <a:ext cx="293092" cy="177478"/>
      </dsp:txXfrm>
    </dsp:sp>
    <dsp:sp modelId="{DA2B65B5-2899-490B-A5AC-662B9935FC71}">
      <dsp:nvSpPr>
        <dsp:cNvPr id="0" name=""/>
        <dsp:cNvSpPr/>
      </dsp:nvSpPr>
      <dsp:spPr>
        <a:xfrm>
          <a:off x="1909466" y="180778"/>
          <a:ext cx="1188083" cy="67571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US" altLang="zh-CN" sz="1100" kern="1200" dirty="0" err="1"/>
            <a:t>Saltelli</a:t>
          </a:r>
          <a:r>
            <a:rPr lang="zh-CN" altLang="en-US" sz="1100" kern="1200" dirty="0"/>
            <a:t>采样</a:t>
          </a:r>
        </a:p>
      </dsp:txBody>
      <dsp:txXfrm>
        <a:off x="1909466" y="180778"/>
        <a:ext cx="1188083" cy="450478"/>
      </dsp:txXfrm>
    </dsp:sp>
    <dsp:sp modelId="{CD358A77-2B2F-4039-9578-33533EF2A8F3}">
      <dsp:nvSpPr>
        <dsp:cNvPr id="0" name=""/>
        <dsp:cNvSpPr/>
      </dsp:nvSpPr>
      <dsp:spPr>
        <a:xfrm>
          <a:off x="2152808" y="631256"/>
          <a:ext cx="1188083" cy="891000"/>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zh-CN" altLang="en-US" sz="1100" kern="1200" dirty="0">
              <a:solidFill>
                <a:srgbClr val="C00000"/>
              </a:solidFill>
            </a:rPr>
            <a:t>生成结构化采样矩阵 </a:t>
          </a:r>
        </a:p>
        <a:p>
          <a:pPr marL="57150" lvl="1" indent="-57150" algn="l" defTabSz="488950">
            <a:lnSpc>
              <a:spcPct val="90000"/>
            </a:lnSpc>
            <a:spcBef>
              <a:spcPct val="0"/>
            </a:spcBef>
            <a:spcAft>
              <a:spcPct val="15000"/>
            </a:spcAft>
            <a:buChar char="•"/>
          </a:pPr>
          <a:r>
            <a:rPr lang="zh-CN" altLang="en-US" sz="1100" kern="1200" dirty="0">
              <a:solidFill>
                <a:srgbClr val="C00000"/>
              </a:solidFill>
            </a:rPr>
            <a:t>确保采样覆盖性和效率 </a:t>
          </a:r>
        </a:p>
      </dsp:txBody>
      <dsp:txXfrm>
        <a:off x="2178904" y="657352"/>
        <a:ext cx="1135891" cy="838808"/>
      </dsp:txXfrm>
    </dsp:sp>
    <dsp:sp modelId="{6E82928C-0FDF-43BB-BAD8-9AD66E050DDE}">
      <dsp:nvSpPr>
        <dsp:cNvPr id="0" name=""/>
        <dsp:cNvSpPr/>
      </dsp:nvSpPr>
      <dsp:spPr>
        <a:xfrm>
          <a:off x="3277659" y="258118"/>
          <a:ext cx="381831" cy="295798"/>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3277659" y="317278"/>
        <a:ext cx="293092" cy="177478"/>
      </dsp:txXfrm>
    </dsp:sp>
    <dsp:sp modelId="{03CB473A-A6C7-4763-AD49-051A9ED79333}">
      <dsp:nvSpPr>
        <dsp:cNvPr id="0" name=""/>
        <dsp:cNvSpPr/>
      </dsp:nvSpPr>
      <dsp:spPr>
        <a:xfrm>
          <a:off x="3817986" y="180778"/>
          <a:ext cx="1188083" cy="675717"/>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zh-CN" altLang="en-US" sz="1100" kern="1200" dirty="0"/>
            <a:t>模型评估</a:t>
          </a:r>
        </a:p>
      </dsp:txBody>
      <dsp:txXfrm>
        <a:off x="3817986" y="180778"/>
        <a:ext cx="1188083" cy="450478"/>
      </dsp:txXfrm>
    </dsp:sp>
    <dsp:sp modelId="{4253988D-591E-4588-9953-F4BF37CAE8D0}">
      <dsp:nvSpPr>
        <dsp:cNvPr id="0" name=""/>
        <dsp:cNvSpPr/>
      </dsp:nvSpPr>
      <dsp:spPr>
        <a:xfrm>
          <a:off x="4061329" y="631256"/>
          <a:ext cx="1188083" cy="891000"/>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zh-CN" altLang="en-US" sz="1100" kern="1200" dirty="0">
              <a:solidFill>
                <a:srgbClr val="C00000"/>
              </a:solidFill>
            </a:rPr>
            <a:t>对每个采样点进行模型计算</a:t>
          </a:r>
        </a:p>
        <a:p>
          <a:pPr marL="57150" lvl="1" indent="-57150" algn="l" defTabSz="488950">
            <a:lnSpc>
              <a:spcPct val="90000"/>
            </a:lnSpc>
            <a:spcBef>
              <a:spcPct val="0"/>
            </a:spcBef>
            <a:spcAft>
              <a:spcPct val="15000"/>
            </a:spcAft>
            <a:buChar char="•"/>
          </a:pPr>
          <a:r>
            <a:rPr lang="zh-CN" altLang="en-US" sz="1100" kern="1200" dirty="0">
              <a:solidFill>
                <a:srgbClr val="C00000"/>
              </a:solidFill>
            </a:rPr>
            <a:t>收集输出结果  </a:t>
          </a:r>
        </a:p>
      </dsp:txBody>
      <dsp:txXfrm>
        <a:off x="4087425" y="657352"/>
        <a:ext cx="1135891" cy="838808"/>
      </dsp:txXfrm>
    </dsp:sp>
    <dsp:sp modelId="{6BCA2042-A0A5-43B8-AAB9-1B214BB11FE5}">
      <dsp:nvSpPr>
        <dsp:cNvPr id="0" name=""/>
        <dsp:cNvSpPr/>
      </dsp:nvSpPr>
      <dsp:spPr>
        <a:xfrm>
          <a:off x="5186179" y="258118"/>
          <a:ext cx="381831" cy="295798"/>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5186179" y="317278"/>
        <a:ext cx="293092" cy="177478"/>
      </dsp:txXfrm>
    </dsp:sp>
    <dsp:sp modelId="{556E019B-3FA2-4AAA-B5CF-5EE0BF24DC6E}">
      <dsp:nvSpPr>
        <dsp:cNvPr id="0" name=""/>
        <dsp:cNvSpPr/>
      </dsp:nvSpPr>
      <dsp:spPr>
        <a:xfrm>
          <a:off x="5726507" y="180778"/>
          <a:ext cx="1188083" cy="675717"/>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US" altLang="zh-CN" sz="1100" kern="1200" dirty="0" err="1"/>
            <a:t>Sobol</a:t>
          </a:r>
          <a:r>
            <a:rPr lang="zh-CN" altLang="en-US" sz="1100" kern="1200" dirty="0"/>
            <a:t>全局敏感性分析</a:t>
          </a:r>
        </a:p>
      </dsp:txBody>
      <dsp:txXfrm>
        <a:off x="5726507" y="180778"/>
        <a:ext cx="1188083" cy="450478"/>
      </dsp:txXfrm>
    </dsp:sp>
    <dsp:sp modelId="{6F05CB74-C83F-481B-BF3A-76218D621F36}">
      <dsp:nvSpPr>
        <dsp:cNvPr id="0" name=""/>
        <dsp:cNvSpPr/>
      </dsp:nvSpPr>
      <dsp:spPr>
        <a:xfrm>
          <a:off x="5969849" y="631256"/>
          <a:ext cx="1188083" cy="89100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zh-CN" altLang="en-US" sz="1100" kern="1200" dirty="0">
              <a:solidFill>
                <a:srgbClr val="C00000"/>
              </a:solidFill>
            </a:rPr>
            <a:t>使用特定结构的输出结果</a:t>
          </a:r>
        </a:p>
        <a:p>
          <a:pPr marL="57150" lvl="1" indent="-57150" algn="l" defTabSz="488950">
            <a:lnSpc>
              <a:spcPct val="90000"/>
            </a:lnSpc>
            <a:spcBef>
              <a:spcPct val="0"/>
            </a:spcBef>
            <a:spcAft>
              <a:spcPct val="15000"/>
            </a:spcAft>
            <a:buChar char="•"/>
          </a:pPr>
          <a:r>
            <a:rPr lang="zh-CN" altLang="en-US" sz="1100" kern="1200" dirty="0">
              <a:solidFill>
                <a:srgbClr val="C00000"/>
              </a:solidFill>
            </a:rPr>
            <a:t>计算各类敏感性指标</a:t>
          </a:r>
        </a:p>
      </dsp:txBody>
      <dsp:txXfrm>
        <a:off x="5995945" y="657352"/>
        <a:ext cx="1135891" cy="8388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435E0E-558A-4780-A936-269A9B034698}">
      <dsp:nvSpPr>
        <dsp:cNvPr id="0" name=""/>
        <dsp:cNvSpPr/>
      </dsp:nvSpPr>
      <dsp:spPr>
        <a:xfrm>
          <a:off x="2815" y="402034"/>
          <a:ext cx="1639062" cy="655625"/>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Font typeface="Arial" panose="020B0604020202020204" pitchFamily="34" charset="0"/>
            <a:buNone/>
          </a:pPr>
          <a:r>
            <a:rPr lang="zh-CN" altLang="en-US" sz="1300" b="0" i="0" kern="1200" dirty="0">
              <a:effectLst/>
              <a:latin typeface="Arial" panose="020B0604020202020204" pitchFamily="34" charset="0"/>
            </a:rPr>
            <a:t>敏感性分析筛选关键参数</a:t>
          </a:r>
          <a:endParaRPr lang="zh-CN" altLang="en-US" sz="1300" kern="1200" dirty="0"/>
        </a:p>
      </dsp:txBody>
      <dsp:txXfrm>
        <a:off x="330628" y="402034"/>
        <a:ext cx="983437" cy="655625"/>
      </dsp:txXfrm>
    </dsp:sp>
    <dsp:sp modelId="{694E738F-6FEA-4926-9F32-9E471630832D}">
      <dsp:nvSpPr>
        <dsp:cNvPr id="0" name=""/>
        <dsp:cNvSpPr/>
      </dsp:nvSpPr>
      <dsp:spPr>
        <a:xfrm>
          <a:off x="1477972" y="402034"/>
          <a:ext cx="1639062" cy="655625"/>
        </a:xfrm>
        <a:prstGeom prst="chevron">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Font typeface="Arial" panose="020B0604020202020204" pitchFamily="34" charset="0"/>
            <a:buNone/>
          </a:pPr>
          <a:r>
            <a:rPr lang="zh-CN" altLang="en-US" sz="1300" b="0" i="0" kern="1200" dirty="0">
              <a:effectLst/>
              <a:latin typeface="Arial" panose="020B0604020202020204" pitchFamily="34" charset="0"/>
            </a:rPr>
            <a:t>参数编码与种群初始化</a:t>
          </a:r>
          <a:endParaRPr lang="zh-CN" altLang="en-US" sz="1300" kern="1200" dirty="0"/>
        </a:p>
      </dsp:txBody>
      <dsp:txXfrm>
        <a:off x="1805785" y="402034"/>
        <a:ext cx="983437" cy="655625"/>
      </dsp:txXfrm>
    </dsp:sp>
    <dsp:sp modelId="{88176D1E-52E9-417E-BFFC-2E0A56939C9E}">
      <dsp:nvSpPr>
        <dsp:cNvPr id="0" name=""/>
        <dsp:cNvSpPr/>
      </dsp:nvSpPr>
      <dsp:spPr>
        <a:xfrm>
          <a:off x="2953128" y="402034"/>
          <a:ext cx="1639062" cy="655625"/>
        </a:xfrm>
        <a:prstGeom prst="chevron">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Font typeface="Arial" panose="020B0604020202020204" pitchFamily="34" charset="0"/>
            <a:buNone/>
          </a:pPr>
          <a:r>
            <a:rPr lang="zh-CN" altLang="en-US" sz="1300" b="0" i="0" kern="1200">
              <a:effectLst/>
              <a:latin typeface="Arial" panose="020B0604020202020204" pitchFamily="34" charset="0"/>
            </a:rPr>
            <a:t>非支配排序分层</a:t>
          </a:r>
          <a:endParaRPr lang="zh-CN" altLang="en-US" sz="1300" kern="1200" dirty="0"/>
        </a:p>
      </dsp:txBody>
      <dsp:txXfrm>
        <a:off x="3280941" y="402034"/>
        <a:ext cx="983437" cy="655625"/>
      </dsp:txXfrm>
    </dsp:sp>
    <dsp:sp modelId="{5BC0116B-30E5-42AE-94BD-B707637DA88F}">
      <dsp:nvSpPr>
        <dsp:cNvPr id="0" name=""/>
        <dsp:cNvSpPr/>
      </dsp:nvSpPr>
      <dsp:spPr>
        <a:xfrm>
          <a:off x="4428285" y="402034"/>
          <a:ext cx="1639062" cy="655625"/>
        </a:xfrm>
        <a:prstGeom prst="chevron">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Font typeface="Arial" panose="020B0604020202020204" pitchFamily="34" charset="0"/>
            <a:buNone/>
          </a:pPr>
          <a:r>
            <a:rPr lang="zh-CN" altLang="en-US" sz="1300" b="0" i="0" kern="1200" dirty="0">
              <a:effectLst/>
              <a:latin typeface="Arial" panose="020B0604020202020204" pitchFamily="34" charset="0"/>
            </a:rPr>
            <a:t>拥挤度计算与选择</a:t>
          </a:r>
          <a:endParaRPr lang="zh-CN" altLang="en-US" sz="1300" kern="1200" dirty="0"/>
        </a:p>
      </dsp:txBody>
      <dsp:txXfrm>
        <a:off x="4756098" y="402034"/>
        <a:ext cx="983437" cy="655625"/>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image" Target="../media/image64.wmf"/><Relationship Id="rId7" Type="http://schemas.openxmlformats.org/officeDocument/2006/relationships/image" Target="../media/image68.wmf"/><Relationship Id="rId2" Type="http://schemas.openxmlformats.org/officeDocument/2006/relationships/image" Target="../media/image63.wmf"/><Relationship Id="rId1" Type="http://schemas.openxmlformats.org/officeDocument/2006/relationships/image" Target="../media/image62.wmf"/><Relationship Id="rId6" Type="http://schemas.openxmlformats.org/officeDocument/2006/relationships/image" Target="../media/image67.wmf"/><Relationship Id="rId5" Type="http://schemas.openxmlformats.org/officeDocument/2006/relationships/image" Target="../media/image66.wmf"/><Relationship Id="rId4" Type="http://schemas.openxmlformats.org/officeDocument/2006/relationships/image" Target="../media/image6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4"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5" Type="http://schemas.openxmlformats.org/officeDocument/2006/relationships/image" Target="../media/image34.wmf"/><Relationship Id="rId4" Type="http://schemas.openxmlformats.org/officeDocument/2006/relationships/image" Target="../media/image3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56FDE7A-209C-49A7-B5F0-AAFD8EF324C8}" type="datetimeFigureOut">
              <a:rPr lang="en-US" smtClean="0"/>
              <a:t>11/10/2024</a:t>
            </a:fld>
            <a:endParaRPr 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A0DF50-EE92-4B74-A141-B0F351C3E5FB}" type="slidenum">
              <a:rPr lang="en-US" smtClean="0"/>
              <a:t>‹#›</a:t>
            </a:fld>
            <a:endParaRPr lang="en-US"/>
          </a:p>
        </p:txBody>
      </p:sp>
    </p:spTree>
    <p:extLst>
      <p:ext uri="{BB962C8B-B14F-4D97-AF65-F5344CB8AC3E}">
        <p14:creationId xmlns:p14="http://schemas.microsoft.com/office/powerpoint/2010/main" val="37919052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99BAD1-D465-444B-9DFC-662CCC5872E2}" type="datetimeFigureOut">
              <a:rPr lang="zh-CN" altLang="en-US" smtClean="0"/>
              <a:t>2024/11/10</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28439E-9520-4026-A308-89DB2C4AB4A9}" type="slidenum">
              <a:rPr lang="zh-CN" altLang="en-US" smtClean="0"/>
              <a:t>‹#›</a:t>
            </a:fld>
            <a:endParaRPr lang="zh-CN" altLang="en-US"/>
          </a:p>
        </p:txBody>
      </p:sp>
    </p:spTree>
    <p:extLst>
      <p:ext uri="{BB962C8B-B14F-4D97-AF65-F5344CB8AC3E}">
        <p14:creationId xmlns:p14="http://schemas.microsoft.com/office/powerpoint/2010/main" val="1137220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Thank you Professor Li, Good afternoon everyone. Before I start, I would like to thank all committee members and all other audients to come to my defense. </a:t>
            </a:r>
          </a:p>
          <a:p>
            <a:r>
              <a:rPr lang="en-US" altLang="zh-CN" dirty="0"/>
              <a:t>The </a:t>
            </a:r>
            <a:r>
              <a:rPr lang="en-US" altLang="zh-CN" b="1" dirty="0"/>
              <a:t>topic of my dissertation </a:t>
            </a:r>
            <a:r>
              <a:rPr lang="en-US" altLang="zh-CN" dirty="0"/>
              <a:t>is</a:t>
            </a:r>
          </a:p>
          <a:p>
            <a:endParaRPr lang="zh-CN" altLang="en-US" dirty="0"/>
          </a:p>
        </p:txBody>
      </p:sp>
      <p:sp>
        <p:nvSpPr>
          <p:cNvPr id="4" name="灯片编号占位符 3"/>
          <p:cNvSpPr>
            <a:spLocks noGrp="1"/>
          </p:cNvSpPr>
          <p:nvPr>
            <p:ph type="sldNum" sz="quarter" idx="10"/>
          </p:nvPr>
        </p:nvSpPr>
        <p:spPr/>
        <p:txBody>
          <a:bodyPr/>
          <a:lstStyle/>
          <a:p>
            <a:fld id="{4728439E-9520-4026-A308-89DB2C4AB4A9}" type="slidenum">
              <a:rPr lang="zh-CN" altLang="en-US" smtClean="0"/>
              <a:t>1</a:t>
            </a:fld>
            <a:endParaRPr lang="zh-CN" altLang="en-US"/>
          </a:p>
        </p:txBody>
      </p:sp>
    </p:spTree>
    <p:extLst>
      <p:ext uri="{BB962C8B-B14F-4D97-AF65-F5344CB8AC3E}">
        <p14:creationId xmlns:p14="http://schemas.microsoft.com/office/powerpoint/2010/main" val="3717409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a:t>
            </a:r>
            <a:r>
              <a:rPr lang="en-US" baseline="0" dirty="0"/>
              <a:t>the robustness constraints that contribute to the inner optimization problem. Difficulty arises since SQP cannot directly deal with the problem shown here since it is an optimization problem with absolute values. </a:t>
            </a:r>
          </a:p>
          <a:p>
            <a:r>
              <a:rPr lang="en-US" baseline="0" dirty="0"/>
              <a:t>So we transform the indices such that they are differentiable and </a:t>
            </a:r>
            <a:r>
              <a:rPr lang="en-US" altLang="zh-CN" baseline="0" dirty="0"/>
              <a:t>can be </a:t>
            </a:r>
            <a:r>
              <a:rPr lang="en-US" baseline="0" dirty="0"/>
              <a:t>linearized. For the objective robustness index, the absolute value is equivalent to this squared value, and the constraint robustness index can be expressed in an easy way that no matter how p varies, the constraint should always be non-positive. These two problems can now be solved and </a:t>
            </a:r>
            <a:r>
              <a:rPr lang="en-US" baseline="0" dirty="0" err="1"/>
              <a:t>pmax</a:t>
            </a:r>
            <a:r>
              <a:rPr lang="en-US" baseline="0" dirty="0"/>
              <a:t> is found which leads to the maximum variation of the objective, and </a:t>
            </a:r>
            <a:r>
              <a:rPr lang="en-US" baseline="0" dirty="0" err="1"/>
              <a:t>pjmax</a:t>
            </a:r>
            <a:r>
              <a:rPr lang="en-US" baseline="0" dirty="0"/>
              <a:t> is found which leads to the maximum variation of the constraint. </a:t>
            </a:r>
            <a:r>
              <a:rPr lang="en-US" baseline="0" dirty="0" err="1"/>
              <a:t>Pamx</a:t>
            </a:r>
            <a:r>
              <a:rPr lang="en-US" baseline="0" dirty="0"/>
              <a:t> and </a:t>
            </a:r>
            <a:r>
              <a:rPr lang="en-US" baseline="0" dirty="0" err="1"/>
              <a:t>pjmax</a:t>
            </a:r>
            <a:r>
              <a:rPr lang="en-US" baseline="0" dirty="0"/>
              <a:t> are substituted to the equation. Thus the inner optimization problem is solved and can be linearized with this formulation.</a:t>
            </a:r>
            <a:endParaRPr lang="en-US"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10</a:t>
            </a:fld>
            <a:endParaRPr lang="zh-CN" altLang="en-US"/>
          </a:p>
        </p:txBody>
      </p:sp>
    </p:spTree>
    <p:extLst>
      <p:ext uri="{BB962C8B-B14F-4D97-AF65-F5344CB8AC3E}">
        <p14:creationId xmlns:p14="http://schemas.microsoft.com/office/powerpoint/2010/main" val="912477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flowchart for SQP-RO is shown</a:t>
            </a:r>
            <a:r>
              <a:rPr lang="en-US" baseline="0" dirty="0"/>
              <a:t> here. It shares a similar structure with SQP, and the dark blocks show the procedure we have just discussed. </a:t>
            </a:r>
          </a:p>
          <a:p>
            <a:r>
              <a:rPr lang="en-US" baseline="0" dirty="0"/>
              <a:t>The formulation gives the detailed procedure for the flowchart.</a:t>
            </a:r>
            <a:endParaRPr lang="en-US"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11</a:t>
            </a:fld>
            <a:endParaRPr lang="zh-CN" altLang="en-US"/>
          </a:p>
        </p:txBody>
      </p:sp>
    </p:spTree>
    <p:extLst>
      <p:ext uri="{BB962C8B-B14F-4D97-AF65-F5344CB8AC3E}">
        <p14:creationId xmlns:p14="http://schemas.microsoft.com/office/powerpoint/2010/main" val="982300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SQP-RO</a:t>
            </a:r>
            <a:r>
              <a:rPr lang="en-US" baseline="0" dirty="0"/>
              <a:t> proposed, now we give an engineering example to show the applicability of the proposed approach.</a:t>
            </a:r>
          </a:p>
          <a:p>
            <a:r>
              <a:rPr lang="en-US" baseline="0" dirty="0"/>
              <a:t>This Is a compressing spring. we want to design the wire diameter, the coil diameter, and the number of coils to minimize the spring deflection.</a:t>
            </a:r>
          </a:p>
          <a:p>
            <a:r>
              <a:rPr lang="en-US" dirty="0"/>
              <a:t>Uncertainties</a:t>
            </a:r>
            <a:r>
              <a:rPr lang="en-US" baseline="0" dirty="0"/>
              <a:t> exist in two of the diameters and the force applied. The acceptable objective variation is 0.1.</a:t>
            </a:r>
          </a:p>
          <a:p>
            <a:r>
              <a:rPr lang="en-US" baseline="0" dirty="0"/>
              <a:t>Note that the number of coils should be rounded. </a:t>
            </a:r>
            <a:r>
              <a:rPr lang="en-US" b="1" baseline="0" dirty="0"/>
              <a:t>in practical engineering design, we should go back to check whether the design is still feasible with the rounded number of coils. But here, we did not repeat this procedure.</a:t>
            </a:r>
          </a:p>
          <a:p>
            <a:endParaRPr lang="en-US"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12</a:t>
            </a:fld>
            <a:endParaRPr lang="zh-CN" altLang="en-US"/>
          </a:p>
        </p:txBody>
      </p:sp>
    </p:spTree>
    <p:extLst>
      <p:ext uri="{BB962C8B-B14F-4D97-AF65-F5344CB8AC3E}">
        <p14:creationId xmlns:p14="http://schemas.microsoft.com/office/powerpoint/2010/main" val="2893702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solidFill>
                  <a:srgbClr val="FF0000"/>
                </a:solidFill>
              </a:rPr>
              <a:t>The minimum deflection of the robust solution is larger than the deterministic solution, but the objective variation due to uncertainty of the robust case is smaller than the deterministic case. </a:t>
            </a:r>
          </a:p>
          <a:p>
            <a:r>
              <a:rPr lang="en-US" dirty="0"/>
              <a:t>The two springs are with different dimensions.</a:t>
            </a:r>
          </a:p>
          <a:p>
            <a:r>
              <a:rPr lang="en-US" dirty="0"/>
              <a:t>We</a:t>
            </a:r>
            <a:r>
              <a:rPr lang="en-US" baseline="0" dirty="0"/>
              <a:t> did </a:t>
            </a:r>
            <a:r>
              <a:rPr lang="en-US" sz="1200" b="0" i="0" kern="1200" dirty="0">
                <a:solidFill>
                  <a:schemeClr val="tx1"/>
                </a:solidFill>
                <a:effectLst/>
                <a:latin typeface="+mn-lt"/>
                <a:ea typeface="+mn-ea"/>
                <a:cs typeface="+mn-cs"/>
              </a:rPr>
              <a:t>[ˈ</a:t>
            </a:r>
            <a:r>
              <a:rPr lang="en-US" sz="1200" b="0" i="0" kern="1200" dirty="0" err="1">
                <a:solidFill>
                  <a:schemeClr val="tx1"/>
                </a:solidFill>
                <a:effectLst/>
                <a:latin typeface="+mn-lt"/>
                <a:ea typeface="+mn-ea"/>
                <a:cs typeface="+mn-cs"/>
              </a:rPr>
              <a:t>mɑntiˈkɑrlo</a:t>
            </a:r>
            <a:r>
              <a:rPr lang="en-US" sz="1200" b="0" i="0" kern="1200" dirty="0">
                <a:solidFill>
                  <a:schemeClr val="tx1"/>
                </a:solidFill>
                <a:effectLst/>
                <a:latin typeface="+mn-lt"/>
                <a:ea typeface="+mn-ea"/>
                <a:cs typeface="+mn-cs"/>
              </a:rPr>
              <a:t>] simulations to show the robustness of the two solutions.</a:t>
            </a:r>
            <a:r>
              <a:rPr lang="en-US" sz="1200" b="0" i="0" kern="1200" baseline="0" dirty="0">
                <a:solidFill>
                  <a:schemeClr val="tx1"/>
                </a:solidFill>
                <a:effectLst/>
                <a:latin typeface="+mn-lt"/>
                <a:ea typeface="+mn-ea"/>
                <a:cs typeface="+mn-cs"/>
              </a:rPr>
              <a:t> It is shown that for the deterministic case, the variation of the objective reaches 0.25, which is larger than the allowed 0.1, and also the constraint are violated. But for the robust solution, the variation of the objective is within 0.1, and the constraints are satisfied. </a:t>
            </a:r>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13</a:t>
            </a:fld>
            <a:endParaRPr lang="zh-CN" altLang="en-US"/>
          </a:p>
        </p:txBody>
      </p:sp>
    </p:spTree>
    <p:extLst>
      <p:ext uri="{BB962C8B-B14F-4D97-AF65-F5344CB8AC3E}">
        <p14:creationId xmlns:p14="http://schemas.microsoft.com/office/powerpoint/2010/main" val="31073030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tested other numerical and engineering examples, the computational</a:t>
            </a:r>
            <a:r>
              <a:rPr lang="en-US" baseline="0" dirty="0"/>
              <a:t> efficiency is listed here. The number of function evaluations of SQP-RO is at most five times of the deterministic SQP. It should be noted that for other algorithms like GA, the number of function evaluations of the robust case could be hundreds times of the deterministic case.  </a:t>
            </a:r>
            <a:r>
              <a:rPr lang="en-US" b="1" baseline="0" dirty="0"/>
              <a:t>The deterministic case is set as a baseline here.</a:t>
            </a:r>
            <a:endParaRPr lang="en-US" baseline="0" dirty="0"/>
          </a:p>
          <a:p>
            <a:r>
              <a:rPr lang="en-US" baseline="0" dirty="0"/>
              <a:t>The computational time is also shown, and compared to the deterministic case, SQP-RO also shows its efficiency. </a:t>
            </a:r>
            <a:endParaRPr lang="en-US"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14</a:t>
            </a:fld>
            <a:endParaRPr lang="zh-CN" altLang="en-US"/>
          </a:p>
        </p:txBody>
      </p:sp>
    </p:spTree>
    <p:extLst>
      <p:ext uri="{BB962C8B-B14F-4D97-AF65-F5344CB8AC3E}">
        <p14:creationId xmlns:p14="http://schemas.microsoft.com/office/powerpoint/2010/main" val="1490311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most existing MDO approaches, they do not give full optimization autonomy to each subsystems, that is, the system determines the shared global and coupling variables and send them to the subsystems. The subsystems only perform optimization w.r.t. their local variables.</a:t>
            </a:r>
          </a:p>
          <a:p>
            <a:r>
              <a:rPr lang="en-US" baseline="0" dirty="0"/>
              <a:t>This also lead to another problem that there is nested optimization between the system and subsystems, such that the calculation is very burdensome. </a:t>
            </a:r>
          </a:p>
          <a:p>
            <a:r>
              <a:rPr lang="en-US" baseline="0" dirty="0"/>
              <a:t>So the objective of this research is to propose////</a:t>
            </a:r>
            <a:endParaRPr lang="en-US"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15</a:t>
            </a:fld>
            <a:endParaRPr lang="zh-CN" altLang="en-US"/>
          </a:p>
        </p:txBody>
      </p:sp>
    </p:spTree>
    <p:extLst>
      <p:ext uri="{BB962C8B-B14F-4D97-AF65-F5344CB8AC3E}">
        <p14:creationId xmlns:p14="http://schemas.microsoft.com/office/powerpoint/2010/main" val="3756239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list</a:t>
            </a:r>
            <a:r>
              <a:rPr lang="en-US" baseline="0" dirty="0"/>
              <a:t> the typical MDO approaches.</a:t>
            </a:r>
          </a:p>
          <a:p>
            <a:r>
              <a:rPr lang="en-US" baseline="0" dirty="0"/>
              <a:t>These four approaches are single-level methods that can not deal with complex systems.</a:t>
            </a:r>
          </a:p>
          <a:p>
            <a:r>
              <a:rPr lang="en-US" baseline="0" dirty="0"/>
              <a:t>These approaches are multi-level methods but with nested optimization structure.</a:t>
            </a:r>
          </a:p>
          <a:p>
            <a:r>
              <a:rPr lang="en-US" baseline="0" dirty="0"/>
              <a:t>The proposed approach is also a multi-level method that gives subsystems full optimization autonomy and with a sequential optimization structure, such that the computational efficiency can be greatly improved.</a:t>
            </a:r>
            <a:endParaRPr lang="en-US"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16</a:t>
            </a:fld>
            <a:endParaRPr lang="zh-CN" altLang="en-US"/>
          </a:p>
        </p:txBody>
      </p:sp>
    </p:spTree>
    <p:extLst>
      <p:ext uri="{BB962C8B-B14F-4D97-AF65-F5344CB8AC3E}">
        <p14:creationId xmlns:p14="http://schemas.microsoft.com/office/powerpoint/2010/main" val="688275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a:t>
            </a:r>
            <a:r>
              <a:rPr lang="en-US" baseline="0" dirty="0"/>
              <a:t> a simplest case where the new idea comes from.</a:t>
            </a:r>
          </a:p>
          <a:p>
            <a:r>
              <a:rPr lang="en-US" baseline="0" dirty="0"/>
              <a:t>The simplest case is a two-</a:t>
            </a:r>
            <a:r>
              <a:rPr lang="en-US" baseline="0" dirty="0" err="1"/>
              <a:t>obbjective</a:t>
            </a:r>
            <a:r>
              <a:rPr lang="en-US" baseline="0" dirty="0"/>
              <a:t> optimization problem with only one global variable without any local variables, as shown in this figure.</a:t>
            </a:r>
          </a:p>
          <a:p>
            <a:r>
              <a:rPr lang="en-US" baseline="0" dirty="0"/>
              <a:t>Now we have f1 and f2, the minimum point of f1 and f2 can be determined using any optimization approach. It is found that out of the interval defined by z1 and z2, the </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mɒnətə'nɪsɪtɪ</a:t>
            </a:r>
            <a:r>
              <a:rPr lang="en-US" sz="1200" b="0" i="0" kern="1200" dirty="0">
                <a:solidFill>
                  <a:schemeClr val="tx1"/>
                </a:solidFill>
                <a:effectLst/>
                <a:latin typeface="+mn-lt"/>
                <a:ea typeface="+mn-ea"/>
                <a:cs typeface="+mn-cs"/>
              </a:rPr>
              <a:t>] of the two objectives is</a:t>
            </a:r>
            <a:r>
              <a:rPr lang="en-US" sz="1200" b="0" i="0" kern="1200" baseline="0" dirty="0">
                <a:solidFill>
                  <a:schemeClr val="tx1"/>
                </a:solidFill>
                <a:effectLst/>
                <a:latin typeface="+mn-lt"/>
                <a:ea typeface="+mn-ea"/>
                <a:cs typeface="+mn-cs"/>
              </a:rPr>
              <a:t> the same with each other, as a result, it can be proved that points in this interval will contribute to the Pareto front. so only this interval should be considered.</a:t>
            </a:r>
          </a:p>
          <a:p>
            <a:r>
              <a:rPr lang="en-US" sz="1200" b="0" i="0" kern="1200" baseline="0" dirty="0">
                <a:solidFill>
                  <a:schemeClr val="tx1"/>
                </a:solidFill>
                <a:effectLst/>
                <a:latin typeface="+mn-lt"/>
                <a:ea typeface="+mn-ea"/>
                <a:cs typeface="+mn-cs"/>
              </a:rPr>
              <a:t>Let’s consider another case. Still f1 and f2, the minimum solutions of f1 and f2. note that in this area beyond the interval defined by z1 and z2, the two objectives are with different monotonicity. As a result, points in this beyond region may dominate points in the interval. As A dominates B and C. so we have to expand the interval to this region to search for the Pareto front. as summarized in this flowchart, first we given </a:t>
            </a:r>
            <a:r>
              <a:rPr lang="en-US" sz="1200" b="0" i="0" kern="1200" baseline="0" dirty="0" err="1">
                <a:solidFill>
                  <a:schemeClr val="tx1"/>
                </a:solidFill>
                <a:effectLst/>
                <a:latin typeface="+mn-lt"/>
                <a:ea typeface="+mn-ea"/>
                <a:cs typeface="+mn-cs"/>
              </a:rPr>
              <a:t>ful</a:t>
            </a:r>
            <a:r>
              <a:rPr lang="en-US" sz="1200" b="0" i="0" kern="1200" baseline="0" dirty="0">
                <a:solidFill>
                  <a:schemeClr val="tx1"/>
                </a:solidFill>
                <a:effectLst/>
                <a:latin typeface="+mn-lt"/>
                <a:ea typeface="+mn-ea"/>
                <a:cs typeface="+mn-cs"/>
              </a:rPr>
              <a:t> optimization </a:t>
            </a:r>
            <a:r>
              <a:rPr lang="en-US" sz="1200" b="0" i="0" kern="1200" baseline="0" dirty="0" err="1">
                <a:solidFill>
                  <a:schemeClr val="tx1"/>
                </a:solidFill>
                <a:effectLst/>
                <a:latin typeface="+mn-lt"/>
                <a:ea typeface="+mn-ea"/>
                <a:cs typeface="+mn-cs"/>
              </a:rPr>
              <a:t>automony</a:t>
            </a:r>
            <a:r>
              <a:rPr lang="en-US" sz="1200" b="0" i="0" kern="1200" baseline="0" dirty="0">
                <a:solidFill>
                  <a:schemeClr val="tx1"/>
                </a:solidFill>
                <a:effectLst/>
                <a:latin typeface="+mn-lt"/>
                <a:ea typeface="+mn-ea"/>
                <a:cs typeface="+mn-cs"/>
              </a:rPr>
              <a:t> to find the individual optimal solutions, and then we check for the monotonicity of the two objectives in the region beyond the area defined by the individual optimal solutions, then we can determine the region that contain the potential Pareto points.</a:t>
            </a:r>
          </a:p>
          <a:p>
            <a:r>
              <a:rPr lang="en-US" sz="1200" b="0" i="0" kern="1200" baseline="0" dirty="0">
                <a:solidFill>
                  <a:schemeClr val="tx1"/>
                </a:solidFill>
                <a:effectLst/>
                <a:latin typeface="+mn-lt"/>
                <a:ea typeface="+mn-ea"/>
                <a:cs typeface="+mn-cs"/>
              </a:rPr>
              <a:t>We discussed other cases as with local variables or more global </a:t>
            </a:r>
            <a:r>
              <a:rPr lang="en-US" sz="1200" b="0" i="0" kern="1200" baseline="0" dirty="0" err="1">
                <a:solidFill>
                  <a:schemeClr val="tx1"/>
                </a:solidFill>
                <a:effectLst/>
                <a:latin typeface="+mn-lt"/>
                <a:ea typeface="+mn-ea"/>
                <a:cs typeface="+mn-cs"/>
              </a:rPr>
              <a:t>varialbes</a:t>
            </a:r>
            <a:r>
              <a:rPr lang="en-US" sz="1200" b="0" i="0" kern="1200" baseline="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17</a:t>
            </a:fld>
            <a:endParaRPr lang="zh-CN" altLang="en-US"/>
          </a:p>
        </p:txBody>
      </p:sp>
    </p:spTree>
    <p:extLst>
      <p:ext uri="{BB962C8B-B14F-4D97-AF65-F5344CB8AC3E}">
        <p14:creationId xmlns:p14="http://schemas.microsoft.com/office/powerpoint/2010/main" val="1549996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Flowchart</a:t>
            </a:r>
            <a:r>
              <a:rPr lang="en-US" baseline="0" dirty="0"/>
              <a:t> for the proposed approach is shown. Start, full autonomy optimization, system making decisions and dispatching variables to subsystems, subsystems then perform optimization sequentially, non-dominated sorting of the obtained solutions, check for stopping criteria, if satisfied, stop, if not, the system dispatches other points.</a:t>
            </a:r>
          </a:p>
          <a:p>
            <a:r>
              <a:rPr lang="en-US" baseline="0" dirty="0"/>
              <a:t>There are mainly four major steps:</a:t>
            </a:r>
            <a:endParaRPr lang="en-US"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18</a:t>
            </a:fld>
            <a:endParaRPr lang="zh-CN" altLang="en-US"/>
          </a:p>
        </p:txBody>
      </p:sp>
    </p:spTree>
    <p:extLst>
      <p:ext uri="{BB962C8B-B14F-4D97-AF65-F5344CB8AC3E}">
        <p14:creationId xmlns:p14="http://schemas.microsoft.com/office/powerpoint/2010/main" val="2850381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show the applicability of the</a:t>
            </a:r>
            <a:r>
              <a:rPr lang="en-US" baseline="0" dirty="0"/>
              <a:t> propose approach, we first give an MOO engineering example, the speed reducer. </a:t>
            </a:r>
          </a:p>
          <a:p>
            <a:r>
              <a:rPr lang="en-US" baseline="0" dirty="0"/>
              <a:t>We want to minimize the volume of the speed reducer and the stress in shaft 1.</a:t>
            </a:r>
          </a:p>
          <a:p>
            <a:r>
              <a:rPr lang="en-US" baseline="0" dirty="0"/>
              <a:t>These are local variables of subsystem 1, and these are shared global variables for both subsystems. The solution is shown in this figure. MOGA is multi0obbjective genetic algorithm, IDF is a single-level MDO approach and CO is a multi-level MOD approach as reviewed previously.</a:t>
            </a:r>
          </a:p>
          <a:p>
            <a:r>
              <a:rPr lang="en-US" b="1" baseline="0" dirty="0"/>
              <a:t>Our sequential method is able to find multiple Pareto solutions, but CO and IDF can find Pareto solutions with weighted </a:t>
            </a:r>
            <a:r>
              <a:rPr lang="en-US" b="1" baseline="0" dirty="0" err="1"/>
              <a:t>suubm</a:t>
            </a:r>
            <a:r>
              <a:rPr lang="en-US" b="1" baseline="0" dirty="0"/>
              <a:t> methods.</a:t>
            </a:r>
            <a:endParaRPr lang="en-US" b="1"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19</a:t>
            </a:fld>
            <a:endParaRPr lang="zh-CN" altLang="en-US"/>
          </a:p>
        </p:txBody>
      </p:sp>
    </p:spTree>
    <p:extLst>
      <p:ext uri="{BB962C8B-B14F-4D97-AF65-F5344CB8AC3E}">
        <p14:creationId xmlns:p14="http://schemas.microsoft.com/office/powerpoint/2010/main" val="448207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Nowadays engineering systems are becoming more and more complex. E.g., the engine is a complex</a:t>
            </a:r>
            <a:r>
              <a:rPr lang="en-US" baseline="0" dirty="0"/>
              <a:t> system. And in engineering design optimization, we may have to consider the following issues:</a:t>
            </a:r>
          </a:p>
          <a:p>
            <a:r>
              <a:rPr lang="en-US" baseline="0" dirty="0"/>
              <a:t>1….. E.g., for an engine, tolerances of parts and measurement errors of experiments, and they contribute to uncertainty</a:t>
            </a:r>
          </a:p>
          <a:p>
            <a:r>
              <a:rPr lang="en-US" baseline="0" dirty="0"/>
              <a:t>2, usually there are multiple discipline involved. e.g., for an engine, the compression ratio and the friction loss are two of the most important disciplines that will affect the system performance.</a:t>
            </a:r>
          </a:p>
          <a:p>
            <a:r>
              <a:rPr lang="en-US" baseline="0" dirty="0"/>
              <a:t>3. Given these complexities, efficient optimization methodologies are needed to deal with uncertainty and multiple disciplines.</a:t>
            </a:r>
          </a:p>
          <a:p>
            <a:r>
              <a:rPr lang="en-US" dirty="0"/>
              <a:t>So the objective of this research is to …. The terminologies will be explained right now.</a:t>
            </a:r>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2</a:t>
            </a:fld>
            <a:endParaRPr lang="zh-CN" altLang="en-US"/>
          </a:p>
        </p:txBody>
      </p:sp>
    </p:spTree>
    <p:extLst>
      <p:ext uri="{BB962C8B-B14F-4D97-AF65-F5344CB8AC3E}">
        <p14:creationId xmlns:p14="http://schemas.microsoft.com/office/powerpoint/2010/main" val="10860180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give</a:t>
            </a:r>
            <a:r>
              <a:rPr lang="en-US" altLang="zh-CN" baseline="0" dirty="0"/>
              <a:t> another numerical MDO example here.</a:t>
            </a:r>
          </a:p>
          <a:p>
            <a:r>
              <a:rPr lang="en-US" altLang="zh-CN" baseline="0" dirty="0"/>
              <a:t>The formulation is given, the relationship of the two subsystems are shown here, there are no local variables, but only global variables, and also coupling variables.</a:t>
            </a:r>
          </a:p>
          <a:p>
            <a:r>
              <a:rPr lang="en-US" altLang="zh-CN" baseline="0" dirty="0"/>
              <a:t>The solutions are also shown. The left figure gives the Pareto front, which is compared with IDF/MDF and CO. MDF is also a single-level MDO approach. The right figure shows the relationship between the two coupling variables. </a:t>
            </a:r>
            <a:r>
              <a:rPr lang="en-US" altLang="zh-CN" b="1" baseline="0" dirty="0"/>
              <a:t>Just to give an image of how the two variables are coupled</a:t>
            </a:r>
            <a:endParaRPr lang="en-US" altLang="zh-CN" baseline="0" dirty="0"/>
          </a:p>
          <a:p>
            <a:endParaRPr lang="zh-CN" altLang="en-US" b="1" dirty="0"/>
          </a:p>
        </p:txBody>
      </p:sp>
      <p:sp>
        <p:nvSpPr>
          <p:cNvPr id="4" name="灯片编号占位符 3"/>
          <p:cNvSpPr>
            <a:spLocks noGrp="1"/>
          </p:cNvSpPr>
          <p:nvPr>
            <p:ph type="sldNum" sz="quarter" idx="10"/>
          </p:nvPr>
        </p:nvSpPr>
        <p:spPr/>
        <p:txBody>
          <a:bodyPr/>
          <a:lstStyle/>
          <a:p>
            <a:fld id="{4728439E-9520-4026-A308-89DB2C4AB4A9}" type="slidenum">
              <a:rPr lang="zh-CN" altLang="en-US" smtClean="0"/>
              <a:t>20</a:t>
            </a:fld>
            <a:endParaRPr lang="zh-CN" altLang="en-US"/>
          </a:p>
        </p:txBody>
      </p:sp>
    </p:spTree>
    <p:extLst>
      <p:ext uri="{BB962C8B-B14F-4D97-AF65-F5344CB8AC3E}">
        <p14:creationId xmlns:p14="http://schemas.microsoft.com/office/powerpoint/2010/main" val="3936236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tested other MOO and MDO approaches, and the computational efficiency is listed in the tables.</a:t>
            </a:r>
          </a:p>
          <a:p>
            <a:r>
              <a:rPr lang="en-US" baseline="0" dirty="0"/>
              <a:t>First compared to MOGA, the total number of function calls or the number of function evaluations of the proposed approach is much smaller.</a:t>
            </a:r>
          </a:p>
          <a:p>
            <a:r>
              <a:rPr lang="en-US" baseline="0" dirty="0"/>
              <a:t>Compared to IDF and MDF, the average number of function calls is a little bit larger for most cases, and compared to CO, the average number of function calls is much smaller.</a:t>
            </a:r>
          </a:p>
          <a:p>
            <a:r>
              <a:rPr lang="en-US" b="1" baseline="0" dirty="0"/>
              <a:t>Average # of function calls is defined as the # of functions of each Pareto point.</a:t>
            </a:r>
          </a:p>
          <a:p>
            <a:r>
              <a:rPr lang="en-US" b="1" baseline="0" dirty="0"/>
              <a:t>IDF and MDF are two basic MDO algorithms and CO is a popular multi-level MDO </a:t>
            </a:r>
            <a:r>
              <a:rPr lang="en-US" b="1" baseline="0" dirty="0" err="1"/>
              <a:t>appraoch</a:t>
            </a:r>
            <a:r>
              <a:rPr lang="en-US" b="1" baseline="0" dirty="0"/>
              <a:t>.</a:t>
            </a:r>
            <a:endParaRPr lang="en-US" b="1"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21</a:t>
            </a:fld>
            <a:endParaRPr lang="zh-CN" altLang="en-US"/>
          </a:p>
        </p:txBody>
      </p:sp>
    </p:spTree>
    <p:extLst>
      <p:ext uri="{BB962C8B-B14F-4D97-AF65-F5344CB8AC3E}">
        <p14:creationId xmlns:p14="http://schemas.microsoft.com/office/powerpoint/2010/main" val="19078178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kern="1200" dirty="0">
                <a:solidFill>
                  <a:schemeClr val="tx1"/>
                </a:solidFill>
                <a:effectLst/>
                <a:latin typeface="+mn-lt"/>
                <a:ea typeface="+mn-ea"/>
                <a:cs typeface="+mn-cs"/>
              </a:rPr>
              <a:t>Bayesian framework is </a:t>
            </a:r>
            <a:r>
              <a:rPr lang="en-US" altLang="zh-CN" sz="1200" kern="1200" baseline="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o analyze the differences between computer simulations and physical experiments as this equation.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aseline="0" dirty="0"/>
              <a:t>where ye is the experimental observation; yr is the real output of the physical system; </a:t>
            </a:r>
            <a:r>
              <a:rPr lang="en-US" altLang="zh-CN" baseline="0" dirty="0" err="1"/>
              <a:t>ym</a:t>
            </a:r>
            <a:r>
              <a:rPr lang="en-US" altLang="zh-CN" baseline="0" dirty="0"/>
              <a:t> is the simulation output; </a:t>
            </a:r>
            <a:r>
              <a:rPr lang="en-US" altLang="zh-CN" sz="1200" i="1" dirty="0">
                <a:solidFill>
                  <a:prstClr val="black"/>
                </a:solidFill>
                <a:latin typeface="Times New Roman" panose="02020603050405020304" pitchFamily="18" charset="0"/>
              </a:rPr>
              <a:t>δ </a:t>
            </a:r>
            <a:r>
              <a:rPr lang="en-US" altLang="zh-CN" sz="1200" i="0" dirty="0">
                <a:solidFill>
                  <a:prstClr val="black"/>
                </a:solidFill>
                <a:latin typeface="Times New Roman" panose="02020603050405020304" pitchFamily="18" charset="0"/>
              </a:rPr>
              <a:t>is the bias function to capture the inaccuracy of the simulation model;</a:t>
            </a:r>
            <a:r>
              <a:rPr lang="en-US" altLang="zh-CN" baseline="0" dirty="0"/>
              <a:t> and </a:t>
            </a:r>
            <a:r>
              <a:rPr lang="el-GR" altLang="zh-CN" sz="1200" i="1" dirty="0">
                <a:solidFill>
                  <a:prstClr val="black"/>
                </a:solidFill>
                <a:latin typeface="Times New Roman" panose="02020603050405020304" pitchFamily="18" charset="0"/>
              </a:rPr>
              <a:t>ε</a:t>
            </a:r>
            <a:r>
              <a:rPr lang="en-US" altLang="zh-CN" sz="1200" i="1" dirty="0">
                <a:solidFill>
                  <a:prstClr val="black"/>
                </a:solidFill>
                <a:latin typeface="Times New Roman" panose="02020603050405020304" pitchFamily="18" charset="0"/>
              </a:rPr>
              <a:t> /</a:t>
            </a:r>
            <a:r>
              <a:rPr lang="en-US" altLang="zh-CN" sz="1200" kern="1200" dirty="0">
                <a:solidFill>
                  <a:schemeClr val="tx1"/>
                </a:solidFill>
                <a:effectLst/>
                <a:latin typeface="+mn-lt"/>
                <a:ea typeface="+mn-ea"/>
                <a:cs typeface="+mn-cs"/>
              </a:rPr>
              <a:t>epsilon</a:t>
            </a:r>
            <a:r>
              <a:rPr lang="en-US" altLang="zh-CN" sz="1200" i="1" dirty="0">
                <a:solidFill>
                  <a:prstClr val="black"/>
                </a:solidFill>
                <a:latin typeface="Times New Roman" panose="02020603050405020304" pitchFamily="18" charset="0"/>
              </a:rPr>
              <a:t>/ </a:t>
            </a:r>
            <a:r>
              <a:rPr lang="en-US" altLang="zh-CN" sz="1200" i="0" dirty="0">
                <a:solidFill>
                  <a:prstClr val="black"/>
                </a:solidFill>
                <a:latin typeface="Times New Roman" panose="02020603050405020304" pitchFamily="18" charset="0"/>
              </a:rPr>
              <a:t>is the random experimental error.</a:t>
            </a:r>
            <a:r>
              <a:rPr lang="en-US" altLang="zh-CN" sz="1200" i="0" baseline="0" dirty="0">
                <a:solidFill>
                  <a:prstClr val="black"/>
                </a:solidFill>
                <a:latin typeface="Times New Roman" panose="02020603050405020304" pitchFamily="18" charset="0"/>
              </a:rPr>
              <a:t> </a:t>
            </a:r>
            <a:endParaRPr lang="en-US" altLang="zh-CN" sz="1200" i="1" baseline="0" dirty="0">
              <a:solidFill>
                <a:prstClr val="black"/>
              </a:solidFill>
              <a:latin typeface="Times New Roman" panose="02020603050405020304" pitchFamily="18"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a:solidFill>
                  <a:prstClr val="black"/>
                </a:solidFill>
              </a:rPr>
              <a:t>Based</a:t>
            </a:r>
            <a:r>
              <a:rPr lang="en-US" altLang="zh-CN" sz="1600" baseline="0" dirty="0">
                <a:solidFill>
                  <a:prstClr val="black"/>
                </a:solidFill>
              </a:rPr>
              <a:t> on the Bayesian framework, model uncertainty in the simulation model can be quantified as follows.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baseline="0" dirty="0">
                <a:solidFill>
                  <a:prstClr val="black"/>
                </a:solidFill>
              </a:rPr>
              <a:t>The first step is to establish a GP model for </a:t>
            </a:r>
            <a:r>
              <a:rPr lang="en-US" altLang="zh-CN" sz="1600" baseline="0" dirty="0" err="1">
                <a:solidFill>
                  <a:prstClr val="black"/>
                </a:solidFill>
              </a:rPr>
              <a:t>ym</a:t>
            </a:r>
            <a:r>
              <a:rPr lang="en-US" altLang="zh-CN" sz="1600" baseline="0" dirty="0">
                <a:solidFill>
                  <a:prstClr val="black"/>
                </a:solidFill>
              </a:rPr>
              <a: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baseline="0" dirty="0">
                <a:solidFill>
                  <a:prstClr val="black"/>
                </a:solidFill>
              </a:rPr>
              <a:t>The second step is to establish a GP model for the bias function δ</a:t>
            </a:r>
            <a:r>
              <a:rPr lang="en-US" altLang="zh-CN" sz="1600" dirty="0">
                <a:solidFill>
                  <a:prstClr val="black"/>
                </a:solidFill>
                <a:latin typeface="Times New Roman" panose="02020603050405020304" pitchFamily="18" charset="0"/>
              </a:rPr>
              <a:t>.</a:t>
            </a:r>
            <a:r>
              <a:rPr lang="en-US" altLang="zh-CN" sz="1600" baseline="0" dirty="0">
                <a:solidFill>
                  <a:prstClr val="black"/>
                </a:solidFill>
                <a:latin typeface="Times New Roman" panose="02020603050405020304" pitchFamily="18" charset="0"/>
              </a:rPr>
              <a:t> The detailed procedure can be found in the second reference.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baseline="0" dirty="0">
                <a:solidFill>
                  <a:prstClr val="black"/>
                </a:solidFill>
                <a:latin typeface="Times New Roman" panose="02020603050405020304" pitchFamily="18" charset="0"/>
              </a:rPr>
              <a:t>The third step is to derive the GP model for the real output based on above two GP models. Finally the GP model for the real output can be used to replace the simulation model for optimization and analysis.</a:t>
            </a:r>
            <a:endParaRPr lang="zh-CN" altLang="en-US" sz="1600" dirty="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728439E-9520-4026-A308-89DB2C4AB4A9}" type="slidenum">
              <a:rPr lang="zh-CN" altLang="en-US" smtClean="0">
                <a:solidFill>
                  <a:prstClr val="black"/>
                </a:solidFill>
              </a:rPr>
              <a:pPr/>
              <a:t>22</a:t>
            </a:fld>
            <a:endParaRPr lang="zh-CN" altLang="en-US">
              <a:solidFill>
                <a:prstClr val="black"/>
              </a:solidFill>
            </a:endParaRPr>
          </a:p>
        </p:txBody>
      </p:sp>
    </p:spTree>
    <p:extLst>
      <p:ext uri="{BB962C8B-B14F-4D97-AF65-F5344CB8AC3E}">
        <p14:creationId xmlns:p14="http://schemas.microsoft.com/office/powerpoint/2010/main" val="37359799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kern="1200" baseline="0" dirty="0">
                <a:solidFill>
                  <a:schemeClr val="tx1"/>
                </a:solidFill>
                <a:effectLst/>
                <a:latin typeface="+mn-lt"/>
                <a:ea typeface="+mn-ea"/>
                <a:cs typeface="+mn-cs"/>
              </a:rPr>
              <a:t>As we have discussed, </a:t>
            </a:r>
            <a:r>
              <a:rPr lang="en-US" altLang="zh-CN" sz="1200" kern="1200" dirty="0">
                <a:solidFill>
                  <a:schemeClr val="tx1"/>
                </a:solidFill>
                <a:effectLst/>
                <a:latin typeface="+mn-lt"/>
                <a:ea typeface="+mn-ea"/>
                <a:cs typeface="+mn-cs"/>
              </a:rPr>
              <a:t>there exist various types of uncertainties in the simulation model, such as parameter uncertainty, model uncertainty, and other errors.</a:t>
            </a:r>
            <a:r>
              <a:rPr lang="en-US" altLang="zh-CN" sz="1200" kern="1200" baseline="0" dirty="0">
                <a:solidFill>
                  <a:schemeClr val="tx1"/>
                </a:solidFill>
                <a:effectLst/>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kern="1200" baseline="0" dirty="0">
                <a:solidFill>
                  <a:schemeClr val="tx1"/>
                </a:solidFill>
                <a:effectLst/>
                <a:latin typeface="+mn-lt"/>
                <a:ea typeface="+mn-ea"/>
                <a:cs typeface="+mn-cs"/>
              </a:rPr>
              <a:t>Among these uncertainties, m</a:t>
            </a:r>
            <a:r>
              <a:rPr lang="en-US" altLang="zh-CN" sz="1200" kern="1200" dirty="0">
                <a:solidFill>
                  <a:schemeClr val="tx1"/>
                </a:solidFill>
                <a:effectLst/>
                <a:latin typeface="+mn-lt"/>
                <a:ea typeface="+mn-ea"/>
                <a:cs typeface="+mn-cs"/>
              </a:rPr>
              <a:t>odel uncertainty is the difference between the physical system and the simulation model </a:t>
            </a:r>
            <a:r>
              <a:rPr lang="en-US" altLang="zh-CN" sz="1200" b="1" kern="1200" baseline="0" dirty="0">
                <a:solidFill>
                  <a:srgbClr val="FF0000"/>
                </a:solidFill>
                <a:effectLst/>
                <a:latin typeface="+mn-lt"/>
                <a:ea typeface="+mn-ea"/>
                <a:cs typeface="+mn-cs"/>
              </a:rPr>
              <a:t>as shown in this figure.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kern="1200" dirty="0">
                <a:solidFill>
                  <a:schemeClr val="tx1"/>
                </a:solidFill>
                <a:effectLst/>
                <a:latin typeface="+mn-lt"/>
                <a:ea typeface="+mn-ea"/>
                <a:cs typeface="+mn-cs"/>
              </a:rPr>
              <a:t>However, in most existing RO approaches, only parameter uncertainty was considered but model uncertainty has been ignored.</a:t>
            </a:r>
            <a:r>
              <a:rPr lang="en-US" altLang="zh-CN" sz="1200" kern="1200" baseline="0" dirty="0">
                <a:solidFill>
                  <a:schemeClr val="tx1"/>
                </a:solidFill>
                <a:effectLst/>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kern="1200" baseline="0" dirty="0">
                <a:solidFill>
                  <a:schemeClr val="tx1"/>
                </a:solidFill>
                <a:effectLst/>
                <a:latin typeface="+mn-lt"/>
                <a:ea typeface="+mn-ea"/>
                <a:cs typeface="+mn-cs"/>
              </a:rPr>
              <a:t>As a result, t</a:t>
            </a:r>
            <a:r>
              <a:rPr lang="en-US" altLang="zh-CN" sz="1200" kern="1200" dirty="0">
                <a:solidFill>
                  <a:schemeClr val="tx1"/>
                </a:solidFill>
                <a:effectLst/>
                <a:latin typeface="+mn-lt"/>
                <a:ea typeface="+mn-ea"/>
                <a:cs typeface="+mn-cs"/>
              </a:rPr>
              <a:t>he objective of research step 1 </a:t>
            </a:r>
            <a:r>
              <a:rPr lang="en-US" altLang="zh-CN" sz="1200" kern="1200" baseline="0" dirty="0">
                <a:solidFill>
                  <a:schemeClr val="tx1"/>
                </a:solidFill>
                <a:effectLst/>
                <a:latin typeface="+mn-lt"/>
                <a:ea typeface="+mn-ea"/>
                <a:cs typeface="+mn-cs"/>
              </a:rPr>
              <a:t>is to develop a new RO approach considering interval parameter uncertainty and model uncertainty in design optimization problems.</a:t>
            </a:r>
          </a:p>
        </p:txBody>
      </p:sp>
      <p:sp>
        <p:nvSpPr>
          <p:cNvPr id="4" name="灯片编号占位符 3"/>
          <p:cNvSpPr>
            <a:spLocks noGrp="1"/>
          </p:cNvSpPr>
          <p:nvPr>
            <p:ph type="sldNum" sz="quarter" idx="10"/>
          </p:nvPr>
        </p:nvSpPr>
        <p:spPr/>
        <p:txBody>
          <a:bodyPr/>
          <a:lstStyle/>
          <a:p>
            <a:fld id="{4728439E-9520-4026-A308-89DB2C4AB4A9}" type="slidenum">
              <a:rPr lang="zh-CN" altLang="en-US" smtClean="0">
                <a:solidFill>
                  <a:prstClr val="black"/>
                </a:solidFill>
              </a:rPr>
              <a:pPr/>
              <a:t>23</a:t>
            </a:fld>
            <a:endParaRPr lang="zh-CN" altLang="en-US">
              <a:solidFill>
                <a:prstClr val="black"/>
              </a:solidFill>
            </a:endParaRPr>
          </a:p>
        </p:txBody>
      </p:sp>
    </p:spTree>
    <p:extLst>
      <p:ext uri="{BB962C8B-B14F-4D97-AF65-F5344CB8AC3E}">
        <p14:creationId xmlns:p14="http://schemas.microsoft.com/office/powerpoint/2010/main" val="2730305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solidFill>
                  <a:prstClr val="black"/>
                </a:solidFill>
                <a:cs typeface="Times New Roman" panose="02020603050405020304" pitchFamily="18" charset="0"/>
              </a:rPr>
              <a:t>Here is part of the literature</a:t>
            </a:r>
            <a:r>
              <a:rPr lang="en-US" altLang="zh-CN" sz="1200" b="0" baseline="0" dirty="0">
                <a:solidFill>
                  <a:prstClr val="black"/>
                </a:solidFill>
                <a:cs typeface="Times New Roman" panose="02020603050405020304" pitchFamily="18" charset="0"/>
              </a:rPr>
              <a:t> review.</a:t>
            </a:r>
            <a:endParaRPr lang="en-US" altLang="zh-CN" sz="1200" b="0" dirty="0">
              <a:solidFill>
                <a:prstClr val="black"/>
              </a:solidFill>
              <a:cs typeface="Times New Roman" panose="02020603050405020304" pitchFamily="18"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b="0" dirty="0">
                <a:solidFill>
                  <a:prstClr val="black"/>
                </a:solidFill>
                <a:cs typeface="Times New Roman" panose="02020603050405020304" pitchFamily="18" charset="0"/>
              </a:rPr>
              <a:t>Most existing RO approaches considered parameter uncertainty, including interval-based and</a:t>
            </a:r>
            <a:r>
              <a:rPr lang="en-US" altLang="zh-CN" sz="1200" b="0" baseline="0" dirty="0">
                <a:solidFill>
                  <a:prstClr val="black"/>
                </a:solidFill>
                <a:cs typeface="Times New Roman" panose="02020603050405020304" pitchFamily="18" charset="0"/>
              </a:rPr>
              <a:t> probability-based.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i="0" kern="1200" baseline="0" dirty="0">
                <a:solidFill>
                  <a:schemeClr val="tx1"/>
                </a:solidFill>
                <a:effectLst/>
                <a:latin typeface="+mn-lt"/>
                <a:ea typeface="+mn-ea"/>
                <a:cs typeface="+mn-cs"/>
              </a:rPr>
              <a:t>Only a few </a:t>
            </a:r>
            <a:r>
              <a:rPr lang="en-US" altLang="zh-CN" sz="1200" kern="1200" dirty="0">
                <a:solidFill>
                  <a:schemeClr val="tx1"/>
                </a:solidFill>
                <a:effectLst/>
                <a:latin typeface="+mn-lt"/>
                <a:ea typeface="+mn-ea"/>
                <a:cs typeface="+mn-cs"/>
              </a:rPr>
              <a:t>works have considered model uncertainty in robust design.</a:t>
            </a:r>
            <a:r>
              <a:rPr lang="en-US" altLang="zh-CN" sz="1200" kern="1200" baseline="0" dirty="0">
                <a:solidFill>
                  <a:schemeClr val="tx1"/>
                </a:solidFill>
                <a:effectLst/>
                <a:latin typeface="+mn-lt"/>
                <a:ea typeface="+mn-ea"/>
                <a:cs typeface="+mn-cs"/>
              </a:rPr>
              <a:t> Some of them assumed model uncertainty to be known, which is impractical in most cases. Some of them only considered model uncertainty in the objective function and are not applicable </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æplɪkəbl</a:t>
            </a:r>
            <a:r>
              <a:rPr lang="en-US" altLang="zh-CN" sz="1200" b="0" i="0" kern="1200" dirty="0">
                <a:solidFill>
                  <a:schemeClr val="tx1"/>
                </a:solidFill>
                <a:effectLst/>
                <a:latin typeface="+mn-lt"/>
                <a:ea typeface="+mn-ea"/>
                <a:cs typeface="+mn-cs"/>
              </a:rPr>
              <a:t>/</a:t>
            </a:r>
            <a:r>
              <a:rPr lang="en-US" altLang="zh-CN" sz="1200" kern="1200" baseline="0" dirty="0">
                <a:solidFill>
                  <a:schemeClr val="tx1"/>
                </a:solidFill>
                <a:effectLst/>
                <a:latin typeface="+mn-lt"/>
                <a:ea typeface="+mn-ea"/>
                <a:cs typeface="+mn-cs"/>
              </a:rPr>
              <a:t> for problems with constraints.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kern="1200" baseline="0" dirty="0">
                <a:solidFill>
                  <a:schemeClr val="tx1"/>
                </a:solidFill>
                <a:effectLst/>
                <a:latin typeface="+mn-lt"/>
                <a:ea typeface="+mn-ea"/>
                <a:cs typeface="+mn-cs"/>
              </a:rPr>
              <a:t>In this step, the proposed RO approach can deal with interval parameter uncertainty and model uncertainty in both the objective function and constraints, where model uncertainty is unknown and quantified by the Bayesian approach.</a:t>
            </a:r>
          </a:p>
        </p:txBody>
      </p:sp>
      <p:sp>
        <p:nvSpPr>
          <p:cNvPr id="4" name="灯片编号占位符 3"/>
          <p:cNvSpPr>
            <a:spLocks noGrp="1"/>
          </p:cNvSpPr>
          <p:nvPr>
            <p:ph type="sldNum" sz="quarter" idx="10"/>
          </p:nvPr>
        </p:nvSpPr>
        <p:spPr/>
        <p:txBody>
          <a:bodyPr/>
          <a:lstStyle/>
          <a:p>
            <a:fld id="{4728439E-9520-4026-A308-89DB2C4AB4A9}"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34037624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The background introduces the RO approach considering interval parameter uncertainty,</a:t>
            </a:r>
            <a:r>
              <a:rPr lang="en-US" altLang="zh-CN" baseline="0" dirty="0"/>
              <a:t> which is denoted as P in this work.</a:t>
            </a:r>
            <a:endParaRPr lang="en-US" altLang="zh-CN" dirty="0"/>
          </a:p>
          <a:p>
            <a:pPr marL="228600" indent="-228600">
              <a:buAutoNum type="arabicPeriod"/>
            </a:pPr>
            <a:r>
              <a:rPr lang="en-US" altLang="zh-CN" dirty="0"/>
              <a:t>Here</a:t>
            </a:r>
            <a:r>
              <a:rPr lang="en-US" altLang="zh-CN" baseline="0" dirty="0"/>
              <a:t> </a:t>
            </a:r>
            <a:r>
              <a:rPr lang="en-US" altLang="zh-CN" dirty="0"/>
              <a:t>uncertainty in parameters is</a:t>
            </a:r>
            <a:r>
              <a:rPr lang="en-US" altLang="zh-CN" baseline="0" dirty="0"/>
              <a:t> represented by an interval and</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Δ</a:t>
            </a:r>
            <a:r>
              <a:rPr lang="en-US" altLang="zh-CN" sz="1200" b="1" i="0" kern="1200" dirty="0" err="1">
                <a:solidFill>
                  <a:schemeClr val="tx1"/>
                </a:solidFill>
                <a:effectLst/>
                <a:latin typeface="+mn-lt"/>
                <a:ea typeface="+mn-ea"/>
                <a:cs typeface="+mn-cs"/>
              </a:rPr>
              <a:t>p</a:t>
            </a:r>
            <a:r>
              <a:rPr lang="en-US" altLang="zh-CN" sz="1200" kern="1200" dirty="0">
                <a:solidFill>
                  <a:schemeClr val="tx1"/>
                </a:solidFill>
                <a:effectLst/>
                <a:latin typeface="+mn-lt"/>
                <a:ea typeface="+mn-ea"/>
                <a:cs typeface="+mn-cs"/>
              </a:rPr>
              <a:t> denotes the half variation range around the nominal value </a:t>
            </a:r>
            <a:r>
              <a:rPr lang="en-US" altLang="zh-CN" sz="1200" b="1" kern="1200" dirty="0">
                <a:solidFill>
                  <a:schemeClr val="tx1"/>
                </a:solidFill>
                <a:effectLst/>
                <a:latin typeface="+mn-lt"/>
                <a:ea typeface="+mn-ea"/>
                <a:cs typeface="+mn-cs"/>
              </a:rPr>
              <a:t>p</a:t>
            </a:r>
            <a:r>
              <a:rPr lang="en-US" altLang="zh-CN" sz="1200" kern="1200" dirty="0">
                <a:solidFill>
                  <a:schemeClr val="tx1"/>
                </a:solidFill>
                <a:effectLst/>
                <a:latin typeface="+mn-lt"/>
                <a:ea typeface="+mn-ea"/>
                <a:cs typeface="+mn-cs"/>
              </a:rPr>
              <a:t>0.</a:t>
            </a:r>
            <a:r>
              <a:rPr lang="en-US" altLang="zh-CN" sz="1200" kern="1200" baseline="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Also, the </a:t>
            </a:r>
            <a:r>
              <a:rPr lang="en-US" altLang="zh-CN" sz="1200" kern="1200" baseline="0" dirty="0">
                <a:solidFill>
                  <a:schemeClr val="tx1"/>
                </a:solidFill>
                <a:effectLst/>
                <a:latin typeface="+mn-lt"/>
                <a:ea typeface="+mn-ea"/>
                <a:cs typeface="+mn-cs"/>
              </a:rPr>
              <a:t>design variables </a:t>
            </a:r>
            <a:r>
              <a:rPr lang="en-US" altLang="zh-CN" sz="1200" b="1" i="0" kern="1200" dirty="0">
                <a:solidFill>
                  <a:schemeClr val="tx1"/>
                </a:solidFill>
                <a:effectLst/>
                <a:latin typeface="+mn-lt"/>
                <a:ea typeface="+mn-ea"/>
                <a:cs typeface="+mn-cs"/>
              </a:rPr>
              <a:t>x</a:t>
            </a:r>
            <a:r>
              <a:rPr lang="en-US" altLang="zh-CN" sz="1200" kern="1200" dirty="0">
                <a:solidFill>
                  <a:schemeClr val="tx1"/>
                </a:solidFill>
                <a:effectLst/>
                <a:latin typeface="+mn-lt"/>
                <a:ea typeface="+mn-ea"/>
                <a:cs typeface="+mn-cs"/>
              </a:rPr>
              <a:t> may also have interval uncertainty. </a:t>
            </a:r>
          </a:p>
          <a:p>
            <a:pPr marL="228600" indent="-228600">
              <a:buAutoNum type="arabicPeriod" startAt="3"/>
            </a:pPr>
            <a:r>
              <a:rPr lang="en-US" altLang="zh-CN" sz="1200" kern="1200" dirty="0">
                <a:solidFill>
                  <a:schemeClr val="tx1"/>
                </a:solidFill>
                <a:effectLst/>
                <a:latin typeface="+mn-lt"/>
                <a:ea typeface="+mn-ea"/>
                <a:cs typeface="+mn-cs"/>
              </a:rPr>
              <a:t>Considering interval parameter uncertainty, </a:t>
            </a:r>
            <a:r>
              <a:rPr lang="en-US" altLang="zh-CN" sz="1200" kern="1200" baseline="0" dirty="0">
                <a:solidFill>
                  <a:schemeClr val="tx1"/>
                </a:solidFill>
                <a:effectLst/>
                <a:latin typeface="+mn-lt"/>
                <a:ea typeface="+mn-ea"/>
                <a:cs typeface="+mn-cs"/>
              </a:rPr>
              <a:t>the RO formulation using the worst-case method is shown as this formulation.  </a:t>
            </a:r>
          </a:p>
          <a:p>
            <a:pPr marL="228600" indent="-228600">
              <a:buAutoNum type="arabicPeriod" startAt="3"/>
            </a:pPr>
            <a:r>
              <a:rPr lang="en-US" altLang="zh-CN" sz="1200" kern="1200" baseline="0" dirty="0">
                <a:solidFill>
                  <a:schemeClr val="tx1"/>
                </a:solidFill>
                <a:effectLst/>
                <a:latin typeface="+mn-lt"/>
                <a:ea typeface="+mn-ea"/>
                <a:cs typeface="+mn-cs"/>
              </a:rPr>
              <a:t>For objective robustness, </a:t>
            </a:r>
            <a:r>
              <a:rPr lang="en-US" altLang="zh-CN" sz="1200" kern="1200" dirty="0">
                <a:solidFill>
                  <a:schemeClr val="tx1"/>
                </a:solidFill>
                <a:effectLst/>
                <a:latin typeface="+mn-lt"/>
                <a:ea typeface="+mn-ea"/>
                <a:cs typeface="+mn-cs"/>
              </a:rPr>
              <a:t>the objective variation caused by interval parameter uncertainty should be within the acceptable objective variation region, which is</a:t>
            </a:r>
            <a:r>
              <a:rPr lang="en-US" altLang="zh-CN" sz="1200" kern="1200" baseline="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usually determined by the designer. </a:t>
            </a:r>
          </a:p>
          <a:p>
            <a:pPr marL="228600" indent="-228600">
              <a:buAutoNum type="arabicPeriod" startAt="3"/>
            </a:pPr>
            <a:r>
              <a:rPr lang="en-US" altLang="zh-CN" sz="1200" kern="1200" dirty="0">
                <a:solidFill>
                  <a:schemeClr val="tx1"/>
                </a:solidFill>
                <a:effectLst/>
                <a:latin typeface="+mn-lt"/>
                <a:ea typeface="+mn-ea"/>
                <a:cs typeface="+mn-cs"/>
              </a:rPr>
              <a:t>For feasibility robustness, all the constraints should be always satisfied when uncertain parameters change within their intervals. </a:t>
            </a:r>
          </a:p>
        </p:txBody>
      </p:sp>
      <p:sp>
        <p:nvSpPr>
          <p:cNvPr id="4" name="灯片编号占位符 3"/>
          <p:cNvSpPr>
            <a:spLocks noGrp="1"/>
          </p:cNvSpPr>
          <p:nvPr>
            <p:ph type="sldNum" sz="quarter" idx="10"/>
          </p:nvPr>
        </p:nvSpPr>
        <p:spPr/>
        <p:txBody>
          <a:bodyPr/>
          <a:lstStyle/>
          <a:p>
            <a:fld id="{4728439E-9520-4026-A308-89DB2C4AB4A9}" type="slidenum">
              <a:rPr lang="zh-CN" altLang="en-US" smtClean="0">
                <a:solidFill>
                  <a:prstClr val="black"/>
                </a:solidFill>
              </a:rPr>
              <a:pPr/>
              <a:t>25</a:t>
            </a:fld>
            <a:endParaRPr lang="zh-CN" altLang="en-US">
              <a:solidFill>
                <a:prstClr val="black"/>
              </a:solidFill>
            </a:endParaRPr>
          </a:p>
        </p:txBody>
      </p:sp>
    </p:spTree>
    <p:extLst>
      <p:ext uri="{BB962C8B-B14F-4D97-AF65-F5344CB8AC3E}">
        <p14:creationId xmlns:p14="http://schemas.microsoft.com/office/powerpoint/2010/main" val="39897342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a:t>Now I will introduce the proposed</a:t>
            </a:r>
            <a:r>
              <a:rPr lang="en-US" altLang="zh-CN" baseline="0" dirty="0"/>
              <a:t> approach in this section.</a:t>
            </a:r>
            <a:r>
              <a:rPr lang="en-US" altLang="zh-CN" dirty="0"/>
              <a:t> </a:t>
            </a:r>
          </a:p>
          <a:p>
            <a:pPr marL="228600" indent="-228600">
              <a:buAutoNum type="arabicPeriod"/>
            </a:pPr>
            <a:r>
              <a:rPr lang="en-US" altLang="zh-CN" dirty="0"/>
              <a:t>First we consider robust optimization with model uncertainty, which</a:t>
            </a:r>
            <a:r>
              <a:rPr lang="en-US" altLang="zh-CN" baseline="0" dirty="0"/>
              <a:t> is denoted by </a:t>
            </a:r>
            <a:r>
              <a:rPr lang="en-US" altLang="zh-CN" i="1" baseline="0" dirty="0"/>
              <a:t>M</a:t>
            </a:r>
            <a:r>
              <a:rPr lang="en-US" altLang="zh-CN" baseline="0" dirty="0"/>
              <a:t> in this work. Since parameter uncertainty is not considered, </a:t>
            </a:r>
            <a:r>
              <a:rPr lang="en-US" altLang="zh-CN" b="1" i="1" baseline="0" dirty="0"/>
              <a:t>p</a:t>
            </a:r>
            <a:r>
              <a:rPr lang="en-US" altLang="zh-CN" b="0" i="0" baseline="0" dirty="0"/>
              <a:t> is fixed at </a:t>
            </a:r>
            <a:r>
              <a:rPr lang="en-US" altLang="zh-CN" b="1" i="1" baseline="0" dirty="0"/>
              <a:t>p</a:t>
            </a:r>
            <a:r>
              <a:rPr lang="en-US" altLang="zh-CN" b="0" i="0" baseline="-25000" dirty="0"/>
              <a:t>0.</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kern="1200" dirty="0">
                <a:solidFill>
                  <a:schemeClr val="tx1"/>
                </a:solidFill>
                <a:effectLst/>
                <a:latin typeface="+mn-lt"/>
                <a:ea typeface="+mn-ea"/>
                <a:cs typeface="+mn-cs"/>
              </a:rPr>
              <a:t>Using the Bayesian framework, the functions with model uncertainty in the left formulation should be replaced by their corresponding real outputs as in the right formulation</a:t>
            </a:r>
            <a:r>
              <a:rPr lang="en-US" altLang="zh-CN" baseline="0" dirty="0"/>
              <a: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aseline="0" dirty="0"/>
              <a:t>When using GP models, the real output GP models will provide mean and the standard deviation functions,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i="0" kern="1200" baseline="0" dirty="0">
                <a:solidFill>
                  <a:schemeClr val="tx1"/>
                </a:solidFill>
                <a:effectLst/>
                <a:latin typeface="+mn-lt"/>
                <a:ea typeface="+mn-ea"/>
                <a:cs typeface="+mn-cs"/>
              </a:rPr>
              <a:t>which can be used to formulate the robust optimization considering model uncertainty as this equation. </a:t>
            </a:r>
            <a:endParaRPr lang="en-US" altLang="zh-CN" i="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aseline="0" dirty="0"/>
              <a:t>In this equation, we assume that </a:t>
            </a:r>
            <a:r>
              <a:rPr lang="en-US" altLang="zh-CN" b="1" baseline="0" dirty="0"/>
              <a:t>the obtained GP models are accurate enough with sufficient training samples</a:t>
            </a:r>
            <a:r>
              <a:rPr lang="en-US" altLang="zh-CN" baseline="0" dirty="0"/>
              <a:t>. </a:t>
            </a:r>
          </a:p>
          <a:p>
            <a:pPr marL="228600" indent="-228600">
              <a:buAutoNum type="arabicPeriod"/>
            </a:pPr>
            <a:r>
              <a:rPr lang="en-US" altLang="zh-CN" baseline="0" dirty="0"/>
              <a:t>Thus we use the mean function of the real output GP model as the new objective.</a:t>
            </a:r>
          </a:p>
          <a:p>
            <a:pPr marL="228600" indent="-228600">
              <a:buAutoNum type="arabicPeriod"/>
            </a:pPr>
            <a:r>
              <a:rPr lang="en-US" altLang="zh-CN" baseline="0" dirty="0"/>
              <a:t>And  the standard deviation is guaranteed to be small enough to ensure the accuracy of the GP model. </a:t>
            </a:r>
          </a:p>
          <a:p>
            <a:pPr marL="228600" indent="-228600">
              <a:buAutoNum type="arabicPeriod"/>
            </a:pPr>
            <a:r>
              <a:rPr lang="en-US" altLang="zh-CN" baseline="0" dirty="0"/>
              <a:t>As for constraints, </a:t>
            </a:r>
            <a:r>
              <a:rPr lang="en-US" altLang="zh-CN" sz="1200" kern="1200" dirty="0">
                <a:solidFill>
                  <a:schemeClr val="tx1"/>
                </a:solidFill>
                <a:effectLst/>
                <a:latin typeface="+mn-lt"/>
                <a:ea typeface="+mn-ea"/>
                <a:cs typeface="+mn-cs"/>
              </a:rPr>
              <a:t>we use mean+k</a:t>
            </a:r>
            <a:r>
              <a:rPr lang="en-US" altLang="zh-CN" sz="1200" i="1" kern="1200" dirty="0">
                <a:solidFill>
                  <a:schemeClr val="tx1"/>
                </a:solidFill>
                <a:effectLst/>
                <a:latin typeface="+mn-lt"/>
                <a:ea typeface="+mn-ea"/>
                <a:cs typeface="+mn-cs"/>
              </a:rPr>
              <a:t>σ</a:t>
            </a:r>
            <a:r>
              <a:rPr lang="en-US" altLang="zh-CN" sz="1200" i="1" kern="1200" baseline="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to replace the original constraints, where </a:t>
            </a:r>
            <a:r>
              <a:rPr lang="en-US" altLang="zh-CN" sz="1200" i="1" kern="1200" dirty="0">
                <a:solidFill>
                  <a:schemeClr val="tx1"/>
                </a:solidFill>
                <a:effectLst/>
                <a:latin typeface="+mn-lt"/>
                <a:ea typeface="+mn-ea"/>
                <a:cs typeface="+mn-cs"/>
              </a:rPr>
              <a:t>k</a:t>
            </a:r>
            <a:r>
              <a:rPr lang="en-US" altLang="zh-CN" sz="1200" kern="1200" dirty="0">
                <a:solidFill>
                  <a:schemeClr val="tx1"/>
                </a:solidFill>
                <a:effectLst/>
                <a:latin typeface="+mn-lt"/>
                <a:ea typeface="+mn-ea"/>
                <a:cs typeface="+mn-cs"/>
              </a:rPr>
              <a:t> is a positive value to specify the confidence degree of the</a:t>
            </a:r>
            <a:r>
              <a:rPr lang="en-US" altLang="zh-CN" sz="1200" kern="1200" baseline="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feasibility</a:t>
            </a:r>
            <a:r>
              <a:rPr lang="en-US" altLang="zh-CN" sz="1200" i="1" kern="1200" dirty="0">
                <a:solidFill>
                  <a:schemeClr val="tx1"/>
                </a:solidFill>
                <a:effectLst/>
                <a:latin typeface="+mn-lt"/>
                <a:ea typeface="+mn-ea"/>
                <a:cs typeface="+mn-cs"/>
              </a:rPr>
              <a:t>. </a:t>
            </a:r>
          </a:p>
          <a:p>
            <a:pPr marL="228600" indent="-228600">
              <a:buAutoNum type="arabicPeriod"/>
            </a:pPr>
            <a:r>
              <a:rPr lang="en-US" altLang="zh-CN" sz="1200" i="0" kern="1200" dirty="0">
                <a:solidFill>
                  <a:schemeClr val="tx1"/>
                </a:solidFill>
                <a:effectLst/>
                <a:latin typeface="+mn-lt"/>
                <a:ea typeface="+mn-ea"/>
                <a:cs typeface="+mn-cs"/>
              </a:rPr>
              <a:t>Also, the standard </a:t>
            </a:r>
            <a:r>
              <a:rPr lang="en-US" altLang="zh-CN" baseline="0" dirty="0"/>
              <a:t>deviations of constraints should be guaranteed to be small enough.</a:t>
            </a:r>
          </a:p>
        </p:txBody>
      </p:sp>
      <p:sp>
        <p:nvSpPr>
          <p:cNvPr id="4" name="灯片编号占位符 3"/>
          <p:cNvSpPr>
            <a:spLocks noGrp="1"/>
          </p:cNvSpPr>
          <p:nvPr>
            <p:ph type="sldNum" sz="quarter" idx="10"/>
          </p:nvPr>
        </p:nvSpPr>
        <p:spPr/>
        <p:txBody>
          <a:bodyPr/>
          <a:lstStyle/>
          <a:p>
            <a:fld id="{4728439E-9520-4026-A308-89DB2C4AB4A9}" type="slidenum">
              <a:rPr lang="zh-CN" altLang="en-US" smtClean="0">
                <a:solidFill>
                  <a:prstClr val="black"/>
                </a:solidFill>
              </a:rPr>
              <a:pPr/>
              <a:t>26</a:t>
            </a:fld>
            <a:endParaRPr lang="zh-CN" altLang="en-US">
              <a:solidFill>
                <a:prstClr val="black"/>
              </a:solidFill>
            </a:endParaRPr>
          </a:p>
        </p:txBody>
      </p:sp>
    </p:spTree>
    <p:extLst>
      <p:ext uri="{BB962C8B-B14F-4D97-AF65-F5344CB8AC3E}">
        <p14:creationId xmlns:p14="http://schemas.microsoft.com/office/powerpoint/2010/main" val="38433612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kern="1200" dirty="0">
                <a:solidFill>
                  <a:schemeClr val="tx1"/>
                </a:solidFill>
                <a:effectLst/>
                <a:latin typeface="+mn-lt"/>
                <a:ea typeface="+mn-ea"/>
                <a:cs typeface="+mn-cs"/>
              </a:rPr>
              <a:t>Based on the RO formulation considering model uncertainty, we continue</a:t>
            </a:r>
            <a:r>
              <a:rPr lang="en-US" altLang="zh-CN" sz="1200" kern="1200" baseline="0" dirty="0">
                <a:solidFill>
                  <a:schemeClr val="tx1"/>
                </a:solidFill>
                <a:effectLst/>
                <a:latin typeface="+mn-lt"/>
                <a:ea typeface="+mn-ea"/>
                <a:cs typeface="+mn-cs"/>
              </a:rPr>
              <a:t> to c</a:t>
            </a:r>
            <a:r>
              <a:rPr lang="en-US" altLang="zh-CN" sz="1200" kern="1200" dirty="0">
                <a:solidFill>
                  <a:schemeClr val="tx1"/>
                </a:solidFill>
                <a:effectLst/>
                <a:latin typeface="+mn-lt"/>
                <a:ea typeface="+mn-ea"/>
                <a:cs typeface="+mn-cs"/>
              </a:rPr>
              <a:t>onsider the effect of interval parameter uncertainty</a:t>
            </a:r>
            <a:r>
              <a:rPr lang="en-US" altLang="zh-CN" sz="1200" b="1" kern="1200" dirty="0">
                <a:solidFill>
                  <a:schemeClr val="tx1"/>
                </a:solidFill>
                <a:effectLst/>
                <a:latin typeface="+mn-lt"/>
                <a:ea typeface="+mn-ea"/>
                <a:cs typeface="+mn-cs"/>
              </a:rPr>
              <a:t>. </a:t>
            </a:r>
            <a:endParaRPr lang="en-US" altLang="zh-C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kern="1200" dirty="0">
                <a:solidFill>
                  <a:schemeClr val="tx1"/>
                </a:solidFill>
                <a:effectLst/>
                <a:latin typeface="+mn-lt"/>
                <a:ea typeface="+mn-ea"/>
                <a:cs typeface="+mn-cs"/>
              </a:rPr>
              <a:t>Considering </a:t>
            </a:r>
            <a:r>
              <a:rPr lang="en-US" altLang="zh-CN" sz="1200" kern="1200" baseline="0" dirty="0">
                <a:solidFill>
                  <a:schemeClr val="tx1"/>
                </a:solidFill>
                <a:effectLst/>
                <a:latin typeface="+mn-lt"/>
                <a:ea typeface="+mn-ea"/>
                <a:cs typeface="+mn-cs"/>
              </a:rPr>
              <a:t>interval </a:t>
            </a:r>
            <a:r>
              <a:rPr lang="en-US" altLang="zh-CN" sz="1200" kern="1200" dirty="0">
                <a:solidFill>
                  <a:schemeClr val="tx1"/>
                </a:solidFill>
                <a:effectLst/>
                <a:latin typeface="+mn-lt"/>
                <a:ea typeface="+mn-ea"/>
                <a:cs typeface="+mn-cs"/>
              </a:rPr>
              <a:t>parameter uncertainty, </a:t>
            </a:r>
            <a:r>
              <a:rPr lang="en-US" altLang="zh-CN" sz="1200" kern="1200" baseline="0" dirty="0">
                <a:solidFill>
                  <a:schemeClr val="tx1"/>
                </a:solidFill>
                <a:effectLst/>
                <a:latin typeface="+mn-lt"/>
                <a:ea typeface="+mn-ea"/>
                <a:cs typeface="+mn-cs"/>
              </a:rPr>
              <a:t>the</a:t>
            </a:r>
            <a:r>
              <a:rPr lang="en-US" altLang="zh-CN" sz="1200" kern="1200" dirty="0">
                <a:solidFill>
                  <a:schemeClr val="tx1"/>
                </a:solidFill>
                <a:effectLst/>
                <a:latin typeface="+mn-lt"/>
                <a:ea typeface="+mn-ea"/>
                <a:cs typeface="+mn-cs"/>
              </a:rPr>
              <a:t> worst-case technique can be used to formulate the proposed RO approach as this equation. </a:t>
            </a:r>
            <a:endParaRPr lang="zh-CN" altLang="zh-CN" sz="1200" kern="1200" dirty="0">
              <a:solidFill>
                <a:schemeClr val="tx1"/>
              </a:solidFill>
              <a:effectLst/>
              <a:latin typeface="+mn-lt"/>
              <a:ea typeface="+mn-ea"/>
              <a:cs typeface="+mn-cs"/>
            </a:endParaRPr>
          </a:p>
          <a:p>
            <a:pPr marL="228600" lvl="0" indent="-228600">
              <a:buAutoNum type="arabicPeriod"/>
            </a:pPr>
            <a:r>
              <a:rPr lang="en-US" altLang="zh-CN" sz="1200" kern="1200" baseline="0" dirty="0">
                <a:solidFill>
                  <a:schemeClr val="tx1"/>
                </a:solidFill>
                <a:effectLst/>
                <a:latin typeface="+mn-lt"/>
                <a:ea typeface="+mn-ea"/>
                <a:cs typeface="+mn-cs"/>
              </a:rPr>
              <a:t>The additional constraint is used to ensure t</a:t>
            </a:r>
            <a:r>
              <a:rPr lang="en-US" altLang="zh-CN" sz="1200" kern="1200" dirty="0">
                <a:solidFill>
                  <a:schemeClr val="tx1"/>
                </a:solidFill>
                <a:effectLst/>
                <a:latin typeface="+mn-lt"/>
                <a:ea typeface="+mn-ea"/>
                <a:cs typeface="+mn-cs"/>
              </a:rPr>
              <a:t>he objective variation caused by interval parameter</a:t>
            </a:r>
            <a:r>
              <a:rPr lang="en-US" altLang="zh-CN" sz="1200" kern="1200" baseline="0" dirty="0">
                <a:solidFill>
                  <a:schemeClr val="tx1"/>
                </a:solidFill>
                <a:effectLst/>
                <a:latin typeface="+mn-lt"/>
                <a:ea typeface="+mn-ea"/>
                <a:cs typeface="+mn-cs"/>
              </a:rPr>
              <a:t> uncertainty</a:t>
            </a:r>
            <a:r>
              <a:rPr lang="en-US" altLang="zh-CN" sz="1200" kern="1200" dirty="0">
                <a:solidFill>
                  <a:schemeClr val="tx1"/>
                </a:solidFill>
                <a:effectLst/>
                <a:latin typeface="+mn-lt"/>
                <a:ea typeface="+mn-ea"/>
                <a:cs typeface="+mn-cs"/>
              </a:rPr>
              <a:t> to be within an acceptable range. </a:t>
            </a:r>
          </a:p>
          <a:p>
            <a:pPr marL="228600" lvl="0" indent="-228600">
              <a:buAutoNum type="arabicPeriod"/>
            </a:pPr>
            <a:r>
              <a:rPr lang="en-US" altLang="zh-CN" sz="1200" kern="1200" dirty="0">
                <a:solidFill>
                  <a:schemeClr val="tx1"/>
                </a:solidFill>
                <a:effectLst/>
                <a:latin typeface="+mn-lt"/>
                <a:ea typeface="+mn-ea"/>
                <a:cs typeface="+mn-cs"/>
              </a:rPr>
              <a:t>And all the constraints should be always satisfied when uncertain parameters change. </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728439E-9520-4026-A308-89DB2C4AB4A9}" type="slidenum">
              <a:rPr lang="zh-CN" altLang="en-US" smtClean="0">
                <a:solidFill>
                  <a:prstClr val="black"/>
                </a:solidFill>
              </a:rPr>
              <a:pPr/>
              <a:t>27</a:t>
            </a:fld>
            <a:endParaRPr lang="zh-CN" altLang="en-US">
              <a:solidFill>
                <a:prstClr val="black"/>
              </a:solidFill>
            </a:endParaRPr>
          </a:p>
        </p:txBody>
      </p:sp>
    </p:spTree>
    <p:extLst>
      <p:ext uri="{BB962C8B-B14F-4D97-AF65-F5344CB8AC3E}">
        <p14:creationId xmlns:p14="http://schemas.microsoft.com/office/powerpoint/2010/main" val="14984838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lvl="0" indent="-228600">
              <a:buAutoNum type="arabicPeriod"/>
            </a:pPr>
            <a:r>
              <a:rPr lang="en-US" altLang="zh-CN" sz="1200" kern="1200" dirty="0">
                <a:solidFill>
                  <a:schemeClr val="tx1"/>
                </a:solidFill>
                <a:effectLst/>
                <a:latin typeface="+mn-lt"/>
                <a:ea typeface="+mn-ea"/>
                <a:cs typeface="+mn-cs"/>
              </a:rPr>
              <a:t>Here shows the flowchart of the proposed RO approach.</a:t>
            </a:r>
          </a:p>
          <a:p>
            <a:pPr marL="228600" lvl="0" indent="-228600">
              <a:buAutoNum type="arabicPeriod"/>
            </a:pPr>
            <a:r>
              <a:rPr lang="en-US" altLang="zh-CN" sz="1200" kern="1200" dirty="0">
                <a:solidFill>
                  <a:schemeClr val="tx1"/>
                </a:solidFill>
                <a:effectLst/>
                <a:latin typeface="+mn-lt"/>
                <a:ea typeface="+mn-ea"/>
                <a:cs typeface="+mn-cs"/>
              </a:rPr>
              <a:t>The first step is to collect simulation and experimental training data</a:t>
            </a:r>
            <a:r>
              <a:rPr lang="en-US" altLang="zh-CN" sz="1200" kern="1200" baseline="0" dirty="0">
                <a:solidFill>
                  <a:schemeClr val="tx1"/>
                </a:solidFill>
                <a:effectLst/>
                <a:latin typeface="+mn-lt"/>
                <a:ea typeface="+mn-ea"/>
                <a:cs typeface="+mn-cs"/>
              </a:rPr>
              <a:t> for </a:t>
            </a:r>
            <a:r>
              <a:rPr lang="en-US" altLang="zh-CN" sz="1200" kern="1200" dirty="0">
                <a:solidFill>
                  <a:schemeClr val="tx1"/>
                </a:solidFill>
                <a:effectLst/>
                <a:latin typeface="+mn-lt"/>
                <a:ea typeface="+mn-ea"/>
                <a:cs typeface="+mn-cs"/>
              </a:rPr>
              <a:t>each simulation model with model uncertainty.</a:t>
            </a:r>
          </a:p>
          <a:p>
            <a:pPr marL="228600" lvl="0" indent="-228600">
              <a:buAutoNum type="arabicPeriod"/>
            </a:pPr>
            <a:r>
              <a:rPr lang="en-US" altLang="zh-CN" sz="1200" kern="1200" dirty="0">
                <a:solidFill>
                  <a:schemeClr val="tx1"/>
                </a:solidFill>
                <a:effectLst/>
                <a:latin typeface="+mn-lt"/>
                <a:ea typeface="+mn-ea"/>
                <a:cs typeface="+mn-cs"/>
              </a:rPr>
              <a:t>The Second step is to establish GP models for simulation models and bias functions based on the collected</a:t>
            </a:r>
            <a:r>
              <a:rPr lang="en-US" altLang="zh-CN" sz="1200" kern="1200" baseline="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training data.</a:t>
            </a:r>
          </a:p>
          <a:p>
            <a:pPr marL="228600" lvl="0" indent="-228600">
              <a:buAutoNum type="arabicPeriod"/>
            </a:pPr>
            <a:r>
              <a:rPr lang="en-US" altLang="zh-CN" sz="1200" kern="1200" dirty="0">
                <a:solidFill>
                  <a:schemeClr val="tx1"/>
                </a:solidFill>
                <a:effectLst/>
                <a:latin typeface="+mn-lt"/>
                <a:ea typeface="+mn-ea"/>
                <a:cs typeface="+mn-cs"/>
              </a:rPr>
              <a:t>Next step is to derive the GP models for the real outputs.</a:t>
            </a:r>
          </a:p>
          <a:p>
            <a:pPr marL="228600" lvl="0" indent="-228600">
              <a:buAutoNum type="arabicPeriod"/>
            </a:pPr>
            <a:r>
              <a:rPr lang="en-US" altLang="zh-CN" sz="1200" kern="1200" dirty="0">
                <a:solidFill>
                  <a:schemeClr val="tx1"/>
                </a:solidFill>
                <a:effectLst/>
                <a:latin typeface="+mn-lt"/>
                <a:ea typeface="+mn-ea"/>
                <a:cs typeface="+mn-cs"/>
              </a:rPr>
              <a:t>The last step is to run the proposed RO algorithm to find the robust optimal design with respect to interval parameter uncertainty and model uncertainty.</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728439E-9520-4026-A308-89DB2C4AB4A9}" type="slidenum">
              <a:rPr lang="zh-CN" altLang="en-US" smtClean="0">
                <a:solidFill>
                  <a:prstClr val="black"/>
                </a:solidFill>
              </a:rPr>
              <a:pPr/>
              <a:t>28</a:t>
            </a:fld>
            <a:endParaRPr lang="zh-CN" altLang="en-US">
              <a:solidFill>
                <a:prstClr val="black"/>
              </a:solidFill>
            </a:endParaRPr>
          </a:p>
        </p:txBody>
      </p:sp>
    </p:spTree>
    <p:extLst>
      <p:ext uri="{BB962C8B-B14F-4D97-AF65-F5344CB8AC3E}">
        <p14:creationId xmlns:p14="http://schemas.microsoft.com/office/powerpoint/2010/main" val="7121454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Now we use some </a:t>
            </a:r>
            <a:r>
              <a:rPr lang="en-US" altLang="zh-CN" sz="1200" kern="1200" dirty="0">
                <a:solidFill>
                  <a:schemeClr val="tx1"/>
                </a:solidFill>
                <a:effectLst/>
                <a:latin typeface="+mn-lt"/>
                <a:ea typeface="+mn-ea"/>
                <a:cs typeface="+mn-cs"/>
              </a:rPr>
              <a:t>examples to demonstrate the proposed approach.</a:t>
            </a:r>
            <a:endParaRPr lang="en-US" altLang="zh-CN" dirty="0"/>
          </a:p>
          <a:p>
            <a:pPr marL="228600" indent="-228600">
              <a:buAutoNum type="arabicPeriod"/>
            </a:pPr>
            <a:r>
              <a:rPr lang="en-US" altLang="zh-CN" sz="1200" kern="1200" dirty="0">
                <a:solidFill>
                  <a:schemeClr val="tx1"/>
                </a:solidFill>
                <a:effectLst/>
                <a:latin typeface="+mn-lt"/>
                <a:ea typeface="+mn-ea"/>
                <a:cs typeface="+mn-cs"/>
              </a:rPr>
              <a:t>The first example is to design a three-bar truss as shown in the Figure.</a:t>
            </a:r>
          </a:p>
          <a:p>
            <a:pPr marL="228600" indent="-228600">
              <a:buAutoNum type="arabicPeriod"/>
            </a:pPr>
            <a:r>
              <a:rPr lang="en-US" altLang="zh-CN" sz="1200" kern="1200" dirty="0">
                <a:solidFill>
                  <a:schemeClr val="tx1"/>
                </a:solidFill>
                <a:effectLst/>
                <a:latin typeface="+mn-lt"/>
                <a:ea typeface="+mn-ea"/>
                <a:cs typeface="+mn-cs"/>
              </a:rPr>
              <a:t>The objective is to minimize the stress in No. 1 bar subjected to 7 constraints.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     There are two design variables: the angle </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æŋɡl</a:t>
            </a:r>
            <a:r>
              <a:rPr lang="en-US" altLang="zh-CN" sz="1200" b="0" i="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θ and the cross section area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     A</a:t>
            </a:r>
            <a:r>
              <a:rPr lang="en-US" altLang="zh-CN" sz="1200" kern="1200" baseline="-25000" dirty="0">
                <a:solidFill>
                  <a:schemeClr val="tx1"/>
                </a:solidFill>
                <a:effectLst/>
                <a:latin typeface="+mn-lt"/>
                <a:ea typeface="+mn-ea"/>
                <a:cs typeface="+mn-cs"/>
              </a:rPr>
              <a:t>1</a:t>
            </a:r>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     There exist interval parameter uncertainty in design variables</a:t>
            </a:r>
            <a:r>
              <a:rPr lang="en-US" altLang="zh-CN" sz="1200" kern="1200" baseline="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and model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     uncertainty</a:t>
            </a:r>
            <a:r>
              <a:rPr lang="en-US" altLang="zh-CN" sz="1200" kern="1200" baseline="0" dirty="0">
                <a:solidFill>
                  <a:schemeClr val="tx1"/>
                </a:solidFill>
                <a:effectLst/>
                <a:latin typeface="+mn-lt"/>
                <a:ea typeface="+mn-ea"/>
                <a:cs typeface="+mn-cs"/>
              </a:rPr>
              <a:t> in the objective and constraints</a:t>
            </a:r>
            <a:r>
              <a:rPr lang="en-US" altLang="zh-CN" sz="1200" kern="1200" dirty="0">
                <a:solidFill>
                  <a:schemeClr val="tx1"/>
                </a:solidFill>
                <a:effectLst/>
                <a:latin typeface="+mn-lt"/>
                <a:ea typeface="+mn-ea"/>
                <a:cs typeface="+mn-cs"/>
              </a:rPr>
              <a:t>. For the purpose of simplicity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sɪm'plɪsɪtɪ</a:t>
            </a:r>
            <a:r>
              <a:rPr lang="en-US" altLang="zh-CN" sz="1200" b="0" i="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and demonstration, only three representative</a:t>
            </a:r>
            <a:r>
              <a:rPr lang="en-US" altLang="zh-CN" sz="1200" kern="1200" baseline="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constraints are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     assumed to involve model uncertainty.</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3"/>
              <a:tabLst/>
              <a:defRPr/>
            </a:pPr>
            <a:r>
              <a:rPr lang="en-US" altLang="zh-CN" sz="1200" kern="1200" dirty="0">
                <a:solidFill>
                  <a:schemeClr val="tx1"/>
                </a:solidFill>
                <a:effectLst/>
                <a:latin typeface="+mn-lt"/>
                <a:ea typeface="+mn-ea"/>
                <a:cs typeface="+mn-cs"/>
              </a:rPr>
              <a:t>Using the proposed RO approach,</a:t>
            </a:r>
            <a:r>
              <a:rPr lang="en-US" altLang="zh-CN" sz="1200" kern="1200" baseline="0" dirty="0">
                <a:solidFill>
                  <a:schemeClr val="tx1"/>
                </a:solidFill>
                <a:effectLst/>
                <a:latin typeface="+mn-lt"/>
                <a:ea typeface="+mn-ea"/>
                <a:cs typeface="+mn-cs"/>
              </a:rPr>
              <a:t> the problem can be formulated as this equation. </a:t>
            </a:r>
            <a:endParaRPr lang="en-US" altLang="zh-CN" b="1" dirty="0"/>
          </a:p>
        </p:txBody>
      </p:sp>
      <p:sp>
        <p:nvSpPr>
          <p:cNvPr id="4" name="灯片编号占位符 3"/>
          <p:cNvSpPr>
            <a:spLocks noGrp="1"/>
          </p:cNvSpPr>
          <p:nvPr>
            <p:ph type="sldNum" sz="quarter" idx="10"/>
          </p:nvPr>
        </p:nvSpPr>
        <p:spPr/>
        <p:txBody>
          <a:bodyPr/>
          <a:lstStyle/>
          <a:p>
            <a:fld id="{4728439E-9520-4026-A308-89DB2C4AB4A9}" type="slidenum">
              <a:rPr lang="zh-CN" altLang="en-US" smtClean="0">
                <a:solidFill>
                  <a:prstClr val="black"/>
                </a:solidFill>
              </a:rPr>
              <a:pPr/>
              <a:t>29</a:t>
            </a:fld>
            <a:endParaRPr lang="zh-CN" altLang="en-US">
              <a:solidFill>
                <a:prstClr val="black"/>
              </a:solidFill>
            </a:endParaRPr>
          </a:p>
        </p:txBody>
      </p:sp>
    </p:spTree>
    <p:extLst>
      <p:ext uri="{BB962C8B-B14F-4D97-AF65-F5344CB8AC3E}">
        <p14:creationId xmlns:p14="http://schemas.microsoft.com/office/powerpoint/2010/main" val="1311136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a:t>
            </a:r>
            <a:r>
              <a:rPr lang="en-US" altLang="zh-CN" baseline="0" dirty="0"/>
              <a:t>e we provide the definition for optimization. </a:t>
            </a:r>
          </a:p>
          <a:p>
            <a:r>
              <a:rPr lang="en-US" altLang="zh-CN" baseline="0" dirty="0"/>
              <a:t>First for deterministic optimization, the formulation is shown here, </a:t>
            </a:r>
            <a:r>
              <a:rPr lang="en-US" altLang="zh-CN" baseline="0" dirty="0" err="1"/>
              <a:t>f,g,,h</a:t>
            </a:r>
            <a:r>
              <a:rPr lang="en-US" altLang="zh-CN" baseline="0" dirty="0"/>
              <a:t>,(the equality constraints can be transformed to inequality constraints) x….</a:t>
            </a:r>
            <a:r>
              <a:rPr lang="zh-CN" altLang="en-US" baseline="0" dirty="0"/>
              <a:t> </a:t>
            </a:r>
            <a:r>
              <a:rPr lang="en-US" altLang="zh-CN" baseline="0" dirty="0"/>
              <a:t>E.g., in this figure, this point gives the minimum function value and is the deterministic optimum.</a:t>
            </a:r>
          </a:p>
          <a:p>
            <a:r>
              <a:rPr lang="en-US" altLang="zh-CN" baseline="0" dirty="0"/>
              <a:t>On the contrary to deterministic optimization, for robust optimization, uncertainties have to be taken into consideration. That is, p is not fixed at p0, but varies within this interval, and the robust solution lies here. </a:t>
            </a:r>
          </a:p>
          <a:p>
            <a:r>
              <a:rPr lang="en-US" altLang="zh-CN" baseline="0" dirty="0"/>
              <a:t>What’s the difference between the two solutions? As shown in this figure, when the parameter varies within the uncertainty interval, the objective variation of the deterministic case is much larger than the robust case. And the variation for the robust case is what we can accept.</a:t>
            </a:r>
          </a:p>
          <a:p>
            <a:r>
              <a:rPr lang="en-US" altLang="zh-CN" baseline="0" dirty="0"/>
              <a:t>Generally, there are two types of uncertainties: probability based and interval based. Probability based uncertainties use the probability distribution, like mean and standard deviation, to represent uncertainty, and this needs a lot of history data. While interval uncertainty only uses the lower and upper bounds, as is shown here. It is also commonly used in ME. E.g., the diameter of a shaft is </a:t>
            </a:r>
          </a:p>
        </p:txBody>
      </p:sp>
      <p:sp>
        <p:nvSpPr>
          <p:cNvPr id="4" name="灯片编号占位符 3"/>
          <p:cNvSpPr>
            <a:spLocks noGrp="1"/>
          </p:cNvSpPr>
          <p:nvPr>
            <p:ph type="sldNum" sz="quarter" idx="10"/>
          </p:nvPr>
        </p:nvSpPr>
        <p:spPr/>
        <p:txBody>
          <a:bodyPr/>
          <a:lstStyle/>
          <a:p>
            <a:fld id="{4728439E-9520-4026-A308-89DB2C4AB4A9}" type="slidenum">
              <a:rPr lang="zh-CN" altLang="en-US" smtClean="0"/>
              <a:t>3</a:t>
            </a:fld>
            <a:endParaRPr lang="zh-CN" altLang="en-US"/>
          </a:p>
        </p:txBody>
      </p:sp>
    </p:spTree>
    <p:extLst>
      <p:ext uri="{BB962C8B-B14F-4D97-AF65-F5344CB8AC3E}">
        <p14:creationId xmlns:p14="http://schemas.microsoft.com/office/powerpoint/2010/main" val="14240118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en-US" altLang="zh-CN" sz="1200" kern="1200" baseline="0" dirty="0">
                <a:solidFill>
                  <a:schemeClr val="tx1"/>
                </a:solidFill>
                <a:effectLst/>
                <a:latin typeface="+mn-lt"/>
                <a:ea typeface="+mn-ea"/>
                <a:cs typeface="+mn-cs"/>
              </a:rPr>
              <a:t>For the three-bar truss, we find three kinds of solutions, which are the deterministic solution, the robust optimal solution with respect to interval parameter uncertainty, and the robust optimal solution with respect to interval parameter and model uncertainties, respectively.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kern="1200" dirty="0">
                <a:solidFill>
                  <a:schemeClr val="tx1"/>
                </a:solidFill>
                <a:effectLst/>
                <a:latin typeface="+mn-lt"/>
                <a:ea typeface="+mn-ea"/>
                <a:cs typeface="+mn-cs"/>
              </a:rPr>
              <a:t>To verify the robustness, Monte Carlo simulations are conducted for the three solutions</a:t>
            </a:r>
            <a:r>
              <a:rPr lang="en-US" altLang="zh-CN" sz="1200" kern="1200" baseline="0" dirty="0">
                <a:solidFill>
                  <a:schemeClr val="tx1"/>
                </a:solidFill>
                <a:effectLst/>
                <a:latin typeface="+mn-lt"/>
                <a:ea typeface="+mn-ea"/>
                <a:cs typeface="+mn-cs"/>
              </a:rPr>
              <a:t> respectively. The results show that: </a:t>
            </a:r>
          </a:p>
          <a:p>
            <a:pPr marL="0" indent="0">
              <a:buNone/>
            </a:pPr>
            <a:r>
              <a:rPr lang="en-US" altLang="zh-CN" sz="1200" kern="1200" baseline="0" dirty="0">
                <a:solidFill>
                  <a:schemeClr val="tx1"/>
                </a:solidFill>
                <a:effectLst/>
                <a:latin typeface="+mn-lt"/>
                <a:ea typeface="+mn-ea"/>
                <a:cs typeface="+mn-cs"/>
              </a:rPr>
              <a:t>     A</a:t>
            </a:r>
            <a:r>
              <a:rPr lang="en-US" altLang="zh-CN" sz="1200" kern="1200" dirty="0">
                <a:solidFill>
                  <a:schemeClr val="tx1"/>
                </a:solidFill>
                <a:effectLst/>
                <a:latin typeface="+mn-lt"/>
                <a:ea typeface="+mn-ea"/>
                <a:cs typeface="+mn-cs"/>
              </a:rPr>
              <a:t>ll the three solutions are objectively robust. </a:t>
            </a:r>
          </a:p>
          <a:p>
            <a:pPr marL="0" indent="0">
              <a:buNone/>
            </a:pPr>
            <a:r>
              <a:rPr lang="en-US" altLang="zh-CN" sz="1200" kern="1200" dirty="0">
                <a:solidFill>
                  <a:schemeClr val="tx1"/>
                </a:solidFill>
                <a:effectLst/>
                <a:latin typeface="+mn-lt"/>
                <a:ea typeface="+mn-ea"/>
                <a:cs typeface="+mn-cs"/>
              </a:rPr>
              <a:t>     But for feasibility robustness, as shown in these figures, g</a:t>
            </a:r>
            <a:r>
              <a:rPr lang="en-US" altLang="zh-CN" sz="1200" kern="1200" baseline="-25000" dirty="0">
                <a:solidFill>
                  <a:schemeClr val="tx1"/>
                </a:solidFill>
                <a:effectLst/>
                <a:latin typeface="+mn-lt"/>
                <a:ea typeface="+mn-ea"/>
                <a:cs typeface="+mn-cs"/>
              </a:rPr>
              <a:t>7</a:t>
            </a:r>
            <a:r>
              <a:rPr lang="en-US" altLang="zh-CN" sz="1200" kern="1200" dirty="0">
                <a:solidFill>
                  <a:schemeClr val="tx1"/>
                </a:solidFill>
                <a:effectLst/>
                <a:latin typeface="+mn-lt"/>
                <a:ea typeface="+mn-ea"/>
                <a:cs typeface="+mn-cs"/>
              </a:rPr>
              <a:t> becomes infeasible for the deterministic solution and the robust optimal solution with </a:t>
            </a:r>
          </a:p>
          <a:p>
            <a:pPr marL="0" indent="0">
              <a:buNone/>
            </a:pPr>
            <a:r>
              <a:rPr lang="en-US" altLang="zh-CN" sz="1200" kern="1200" dirty="0">
                <a:solidFill>
                  <a:schemeClr val="tx1"/>
                </a:solidFill>
                <a:effectLst/>
                <a:latin typeface="+mn-lt"/>
                <a:ea typeface="+mn-ea"/>
                <a:cs typeface="+mn-cs"/>
              </a:rPr>
              <a:t>     only parameter uncertainty. At the same time, all the</a:t>
            </a:r>
            <a:r>
              <a:rPr lang="en-US" altLang="zh-CN" sz="1200" kern="1200" baseline="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constraints remain feasible for the robust optimal solution with both parameter and model uncertainties. </a:t>
            </a:r>
          </a:p>
          <a:p>
            <a:pPr marL="0" indent="0">
              <a:buNone/>
            </a:pPr>
            <a:r>
              <a:rPr lang="en-US" altLang="zh-CN" sz="1200" kern="1200" dirty="0">
                <a:solidFill>
                  <a:schemeClr val="tx1"/>
                </a:solidFill>
                <a:effectLst/>
                <a:latin typeface="+mn-lt"/>
                <a:ea typeface="+mn-ea"/>
                <a:cs typeface="+mn-cs"/>
              </a:rPr>
              <a:t>     Thus the proposed RO approach is capable of identifying robust optimal solutions with respect to interval parameter uncertainty and model uncertainty.   </a:t>
            </a:r>
            <a:endParaRPr lang="en-US" altLang="zh-CN" b="1" dirty="0"/>
          </a:p>
        </p:txBody>
      </p:sp>
      <p:sp>
        <p:nvSpPr>
          <p:cNvPr id="4" name="灯片编号占位符 3"/>
          <p:cNvSpPr>
            <a:spLocks noGrp="1"/>
          </p:cNvSpPr>
          <p:nvPr>
            <p:ph type="sldNum" sz="quarter" idx="10"/>
          </p:nvPr>
        </p:nvSpPr>
        <p:spPr/>
        <p:txBody>
          <a:bodyPr/>
          <a:lstStyle/>
          <a:p>
            <a:fld id="{4728439E-9520-4026-A308-89DB2C4AB4A9}" type="slidenum">
              <a:rPr lang="zh-CN" altLang="en-US" smtClean="0">
                <a:solidFill>
                  <a:prstClr val="black"/>
                </a:solidFill>
              </a:rPr>
              <a:pPr/>
              <a:t>30</a:t>
            </a:fld>
            <a:endParaRPr lang="zh-CN" altLang="en-US">
              <a:solidFill>
                <a:prstClr val="black"/>
              </a:solidFill>
            </a:endParaRPr>
          </a:p>
        </p:txBody>
      </p:sp>
    </p:spTree>
    <p:extLst>
      <p:ext uri="{BB962C8B-B14F-4D97-AF65-F5344CB8AC3E}">
        <p14:creationId xmlns:p14="http://schemas.microsoft.com/office/powerpoint/2010/main" val="28415970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B7A0F-BBCF-72E4-C477-ECB2B64ECAA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18654D9-70BA-80BA-D65B-F4CC917CD5B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CDACE96-25CC-9BC7-4B94-CAA32FE5FD9B}"/>
              </a:ext>
            </a:extLst>
          </p:cNvPr>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kern="1200" dirty="0">
                <a:solidFill>
                  <a:schemeClr val="tx1"/>
                </a:solidFill>
                <a:effectLst/>
                <a:latin typeface="+mn-lt"/>
                <a:ea typeface="+mn-ea"/>
                <a:cs typeface="+mn-cs"/>
              </a:rPr>
              <a:t>Bayesian framework is </a:t>
            </a:r>
            <a:r>
              <a:rPr lang="en-US" altLang="zh-CN" sz="1200" kern="1200" baseline="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o analyze the differences between computer simulations and physical experiments as this equation.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aseline="0" dirty="0"/>
              <a:t>where ye is the experimental observation; yr is the real output of the physical system; </a:t>
            </a:r>
            <a:r>
              <a:rPr lang="en-US" altLang="zh-CN" baseline="0" dirty="0" err="1"/>
              <a:t>ym</a:t>
            </a:r>
            <a:r>
              <a:rPr lang="en-US" altLang="zh-CN" baseline="0" dirty="0"/>
              <a:t> is the simulation output; </a:t>
            </a:r>
            <a:r>
              <a:rPr lang="en-US" altLang="zh-CN" sz="1200" i="1" dirty="0">
                <a:solidFill>
                  <a:prstClr val="black"/>
                </a:solidFill>
                <a:latin typeface="Times New Roman" panose="02020603050405020304" pitchFamily="18" charset="0"/>
              </a:rPr>
              <a:t>δ </a:t>
            </a:r>
            <a:r>
              <a:rPr lang="en-US" altLang="zh-CN" sz="1200" i="0" dirty="0">
                <a:solidFill>
                  <a:prstClr val="black"/>
                </a:solidFill>
                <a:latin typeface="Times New Roman" panose="02020603050405020304" pitchFamily="18" charset="0"/>
              </a:rPr>
              <a:t>is the bias function to capture the inaccuracy of the simulation model;</a:t>
            </a:r>
            <a:r>
              <a:rPr lang="en-US" altLang="zh-CN" baseline="0" dirty="0"/>
              <a:t> and </a:t>
            </a:r>
            <a:r>
              <a:rPr lang="el-GR" altLang="zh-CN" sz="1200" i="1" dirty="0">
                <a:solidFill>
                  <a:prstClr val="black"/>
                </a:solidFill>
                <a:latin typeface="Times New Roman" panose="02020603050405020304" pitchFamily="18" charset="0"/>
              </a:rPr>
              <a:t>ε</a:t>
            </a:r>
            <a:r>
              <a:rPr lang="en-US" altLang="zh-CN" sz="1200" i="1" dirty="0">
                <a:solidFill>
                  <a:prstClr val="black"/>
                </a:solidFill>
                <a:latin typeface="Times New Roman" panose="02020603050405020304" pitchFamily="18" charset="0"/>
              </a:rPr>
              <a:t> /</a:t>
            </a:r>
            <a:r>
              <a:rPr lang="en-US" altLang="zh-CN" sz="1200" kern="1200" dirty="0">
                <a:solidFill>
                  <a:schemeClr val="tx1"/>
                </a:solidFill>
                <a:effectLst/>
                <a:latin typeface="+mn-lt"/>
                <a:ea typeface="+mn-ea"/>
                <a:cs typeface="+mn-cs"/>
              </a:rPr>
              <a:t>epsilon</a:t>
            </a:r>
            <a:r>
              <a:rPr lang="en-US" altLang="zh-CN" sz="1200" i="1" dirty="0">
                <a:solidFill>
                  <a:prstClr val="black"/>
                </a:solidFill>
                <a:latin typeface="Times New Roman" panose="02020603050405020304" pitchFamily="18" charset="0"/>
              </a:rPr>
              <a:t>/ </a:t>
            </a:r>
            <a:r>
              <a:rPr lang="en-US" altLang="zh-CN" sz="1200" i="0" dirty="0">
                <a:solidFill>
                  <a:prstClr val="black"/>
                </a:solidFill>
                <a:latin typeface="Times New Roman" panose="02020603050405020304" pitchFamily="18" charset="0"/>
              </a:rPr>
              <a:t>is the random experimental error.</a:t>
            </a:r>
            <a:r>
              <a:rPr lang="en-US" altLang="zh-CN" sz="1200" i="0" baseline="0" dirty="0">
                <a:solidFill>
                  <a:prstClr val="black"/>
                </a:solidFill>
                <a:latin typeface="Times New Roman" panose="02020603050405020304" pitchFamily="18" charset="0"/>
              </a:rPr>
              <a:t> </a:t>
            </a:r>
            <a:endParaRPr lang="en-US" altLang="zh-CN" sz="1200" i="1" baseline="0" dirty="0">
              <a:solidFill>
                <a:prstClr val="black"/>
              </a:solidFill>
              <a:latin typeface="Times New Roman" panose="02020603050405020304" pitchFamily="18"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a:solidFill>
                  <a:prstClr val="black"/>
                </a:solidFill>
              </a:rPr>
              <a:t>Based</a:t>
            </a:r>
            <a:r>
              <a:rPr lang="en-US" altLang="zh-CN" sz="1600" baseline="0" dirty="0">
                <a:solidFill>
                  <a:prstClr val="black"/>
                </a:solidFill>
              </a:rPr>
              <a:t> on the Bayesian framework, model uncertainty in the simulation model can be quantified as follows.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baseline="0" dirty="0">
                <a:solidFill>
                  <a:prstClr val="black"/>
                </a:solidFill>
              </a:rPr>
              <a:t>The first step is to establish a GP model for </a:t>
            </a:r>
            <a:r>
              <a:rPr lang="en-US" altLang="zh-CN" sz="1600" baseline="0" dirty="0" err="1">
                <a:solidFill>
                  <a:prstClr val="black"/>
                </a:solidFill>
              </a:rPr>
              <a:t>ym</a:t>
            </a:r>
            <a:r>
              <a:rPr lang="en-US" altLang="zh-CN" sz="1600" baseline="0" dirty="0">
                <a:solidFill>
                  <a:prstClr val="black"/>
                </a:solidFill>
              </a:rPr>
              <a: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baseline="0" dirty="0">
                <a:solidFill>
                  <a:prstClr val="black"/>
                </a:solidFill>
              </a:rPr>
              <a:t>The second step is to establish a GP model for the bias function δ</a:t>
            </a:r>
            <a:r>
              <a:rPr lang="en-US" altLang="zh-CN" sz="1600" dirty="0">
                <a:solidFill>
                  <a:prstClr val="black"/>
                </a:solidFill>
                <a:latin typeface="Times New Roman" panose="02020603050405020304" pitchFamily="18" charset="0"/>
              </a:rPr>
              <a:t>.</a:t>
            </a:r>
            <a:r>
              <a:rPr lang="en-US" altLang="zh-CN" sz="1600" baseline="0" dirty="0">
                <a:solidFill>
                  <a:prstClr val="black"/>
                </a:solidFill>
                <a:latin typeface="Times New Roman" panose="02020603050405020304" pitchFamily="18" charset="0"/>
              </a:rPr>
              <a:t> The detailed procedure can be found in the second reference.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baseline="0" dirty="0">
                <a:solidFill>
                  <a:prstClr val="black"/>
                </a:solidFill>
                <a:latin typeface="Times New Roman" panose="02020603050405020304" pitchFamily="18" charset="0"/>
              </a:rPr>
              <a:t>The third step is to derive the GP model for the real output based on above two GP models. Finally the GP model for the real output can be used to replace the simulation model for optimization and analysis.</a:t>
            </a:r>
            <a:endParaRPr lang="zh-CN" altLang="en-US" sz="1600" dirty="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a:extLst>
              <a:ext uri="{FF2B5EF4-FFF2-40B4-BE49-F238E27FC236}">
                <a16:creationId xmlns:a16="http://schemas.microsoft.com/office/drawing/2014/main" id="{087F77F2-AC1A-FE54-7533-75FEF7EDFC29}"/>
              </a:ext>
            </a:extLst>
          </p:cNvPr>
          <p:cNvSpPr>
            <a:spLocks noGrp="1"/>
          </p:cNvSpPr>
          <p:nvPr>
            <p:ph type="sldNum" sz="quarter" idx="10"/>
          </p:nvPr>
        </p:nvSpPr>
        <p:spPr/>
        <p:txBody>
          <a:bodyPr/>
          <a:lstStyle/>
          <a:p>
            <a:fld id="{4728439E-9520-4026-A308-89DB2C4AB4A9}" type="slidenum">
              <a:rPr lang="zh-CN" altLang="en-US" smtClean="0">
                <a:solidFill>
                  <a:prstClr val="black"/>
                </a:solidFill>
              </a:rPr>
              <a:pPr/>
              <a:t>31</a:t>
            </a:fld>
            <a:endParaRPr lang="zh-CN" altLang="en-US">
              <a:solidFill>
                <a:prstClr val="black"/>
              </a:solidFill>
            </a:endParaRPr>
          </a:p>
        </p:txBody>
      </p:sp>
    </p:spTree>
    <p:extLst>
      <p:ext uri="{BB962C8B-B14F-4D97-AF65-F5344CB8AC3E}">
        <p14:creationId xmlns:p14="http://schemas.microsoft.com/office/powerpoint/2010/main" val="701498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B7A0F-BBCF-72E4-C477-ECB2B64ECAA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18654D9-70BA-80BA-D65B-F4CC917CD5B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CDACE96-25CC-9BC7-4B94-CAA32FE5FD9B}"/>
              </a:ext>
            </a:extLst>
          </p:cNvPr>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kern="1200" dirty="0">
                <a:solidFill>
                  <a:schemeClr val="tx1"/>
                </a:solidFill>
                <a:effectLst/>
                <a:latin typeface="+mn-lt"/>
                <a:ea typeface="+mn-ea"/>
                <a:cs typeface="+mn-cs"/>
              </a:rPr>
              <a:t>Bayesian framework is </a:t>
            </a:r>
            <a:r>
              <a:rPr lang="en-US" altLang="zh-CN" sz="1200" kern="1200" baseline="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o analyze the differences between computer simulations and physical experiments as this equation.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aseline="0" dirty="0"/>
              <a:t>where ye is the experimental observation; yr is the real output of the physical system; </a:t>
            </a:r>
            <a:r>
              <a:rPr lang="en-US" altLang="zh-CN" baseline="0" dirty="0" err="1"/>
              <a:t>ym</a:t>
            </a:r>
            <a:r>
              <a:rPr lang="en-US" altLang="zh-CN" baseline="0" dirty="0"/>
              <a:t> is the simulation output; </a:t>
            </a:r>
            <a:r>
              <a:rPr lang="en-US" altLang="zh-CN" sz="1200" i="1" dirty="0">
                <a:solidFill>
                  <a:prstClr val="black"/>
                </a:solidFill>
                <a:latin typeface="Times New Roman" panose="02020603050405020304" pitchFamily="18" charset="0"/>
              </a:rPr>
              <a:t>δ </a:t>
            </a:r>
            <a:r>
              <a:rPr lang="en-US" altLang="zh-CN" sz="1200" i="0" dirty="0">
                <a:solidFill>
                  <a:prstClr val="black"/>
                </a:solidFill>
                <a:latin typeface="Times New Roman" panose="02020603050405020304" pitchFamily="18" charset="0"/>
              </a:rPr>
              <a:t>is the bias function to capture the inaccuracy of the simulation model;</a:t>
            </a:r>
            <a:r>
              <a:rPr lang="en-US" altLang="zh-CN" baseline="0" dirty="0"/>
              <a:t> and </a:t>
            </a:r>
            <a:r>
              <a:rPr lang="el-GR" altLang="zh-CN" sz="1200" i="1" dirty="0">
                <a:solidFill>
                  <a:prstClr val="black"/>
                </a:solidFill>
                <a:latin typeface="Times New Roman" panose="02020603050405020304" pitchFamily="18" charset="0"/>
              </a:rPr>
              <a:t>ε</a:t>
            </a:r>
            <a:r>
              <a:rPr lang="en-US" altLang="zh-CN" sz="1200" i="1" dirty="0">
                <a:solidFill>
                  <a:prstClr val="black"/>
                </a:solidFill>
                <a:latin typeface="Times New Roman" panose="02020603050405020304" pitchFamily="18" charset="0"/>
              </a:rPr>
              <a:t> /</a:t>
            </a:r>
            <a:r>
              <a:rPr lang="en-US" altLang="zh-CN" sz="1200" kern="1200" dirty="0">
                <a:solidFill>
                  <a:schemeClr val="tx1"/>
                </a:solidFill>
                <a:effectLst/>
                <a:latin typeface="+mn-lt"/>
                <a:ea typeface="+mn-ea"/>
                <a:cs typeface="+mn-cs"/>
              </a:rPr>
              <a:t>epsilon</a:t>
            </a:r>
            <a:r>
              <a:rPr lang="en-US" altLang="zh-CN" sz="1200" i="1" dirty="0">
                <a:solidFill>
                  <a:prstClr val="black"/>
                </a:solidFill>
                <a:latin typeface="Times New Roman" panose="02020603050405020304" pitchFamily="18" charset="0"/>
              </a:rPr>
              <a:t>/ </a:t>
            </a:r>
            <a:r>
              <a:rPr lang="en-US" altLang="zh-CN" sz="1200" i="0" dirty="0">
                <a:solidFill>
                  <a:prstClr val="black"/>
                </a:solidFill>
                <a:latin typeface="Times New Roman" panose="02020603050405020304" pitchFamily="18" charset="0"/>
              </a:rPr>
              <a:t>is the random experimental error.</a:t>
            </a:r>
            <a:r>
              <a:rPr lang="en-US" altLang="zh-CN" sz="1200" i="0" baseline="0" dirty="0">
                <a:solidFill>
                  <a:prstClr val="black"/>
                </a:solidFill>
                <a:latin typeface="Times New Roman" panose="02020603050405020304" pitchFamily="18" charset="0"/>
              </a:rPr>
              <a:t> </a:t>
            </a:r>
            <a:endParaRPr lang="en-US" altLang="zh-CN" sz="1200" i="1" baseline="0" dirty="0">
              <a:solidFill>
                <a:prstClr val="black"/>
              </a:solidFill>
              <a:latin typeface="Times New Roman" panose="02020603050405020304" pitchFamily="18"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a:solidFill>
                  <a:prstClr val="black"/>
                </a:solidFill>
              </a:rPr>
              <a:t>Based</a:t>
            </a:r>
            <a:r>
              <a:rPr lang="en-US" altLang="zh-CN" sz="1600" baseline="0" dirty="0">
                <a:solidFill>
                  <a:prstClr val="black"/>
                </a:solidFill>
              </a:rPr>
              <a:t> on the Bayesian framework, model uncertainty in the simulation model can be quantified as follows.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baseline="0" dirty="0">
                <a:solidFill>
                  <a:prstClr val="black"/>
                </a:solidFill>
              </a:rPr>
              <a:t>The first step is to establish a GP model for </a:t>
            </a:r>
            <a:r>
              <a:rPr lang="en-US" altLang="zh-CN" sz="1600" baseline="0" dirty="0" err="1">
                <a:solidFill>
                  <a:prstClr val="black"/>
                </a:solidFill>
              </a:rPr>
              <a:t>ym</a:t>
            </a:r>
            <a:r>
              <a:rPr lang="en-US" altLang="zh-CN" sz="1600" baseline="0" dirty="0">
                <a:solidFill>
                  <a:prstClr val="black"/>
                </a:solidFill>
              </a:rPr>
              <a: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baseline="0" dirty="0">
                <a:solidFill>
                  <a:prstClr val="black"/>
                </a:solidFill>
              </a:rPr>
              <a:t>The second step is to establish a GP model for the bias function δ</a:t>
            </a:r>
            <a:r>
              <a:rPr lang="en-US" altLang="zh-CN" sz="1600" dirty="0">
                <a:solidFill>
                  <a:prstClr val="black"/>
                </a:solidFill>
                <a:latin typeface="Times New Roman" panose="02020603050405020304" pitchFamily="18" charset="0"/>
              </a:rPr>
              <a:t>.</a:t>
            </a:r>
            <a:r>
              <a:rPr lang="en-US" altLang="zh-CN" sz="1600" baseline="0" dirty="0">
                <a:solidFill>
                  <a:prstClr val="black"/>
                </a:solidFill>
                <a:latin typeface="Times New Roman" panose="02020603050405020304" pitchFamily="18" charset="0"/>
              </a:rPr>
              <a:t> The detailed procedure can be found in the second reference.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baseline="0" dirty="0">
                <a:solidFill>
                  <a:prstClr val="black"/>
                </a:solidFill>
                <a:latin typeface="Times New Roman" panose="02020603050405020304" pitchFamily="18" charset="0"/>
              </a:rPr>
              <a:t>The third step is to derive the GP model for the real output based on above two GP models. Finally the GP model for the real output can be used to replace the simulation model for optimization and analysis.</a:t>
            </a:r>
            <a:endParaRPr lang="zh-CN" altLang="en-US" sz="1600" dirty="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a:extLst>
              <a:ext uri="{FF2B5EF4-FFF2-40B4-BE49-F238E27FC236}">
                <a16:creationId xmlns:a16="http://schemas.microsoft.com/office/drawing/2014/main" id="{087F77F2-AC1A-FE54-7533-75FEF7EDFC29}"/>
              </a:ext>
            </a:extLst>
          </p:cNvPr>
          <p:cNvSpPr>
            <a:spLocks noGrp="1"/>
          </p:cNvSpPr>
          <p:nvPr>
            <p:ph type="sldNum" sz="quarter" idx="10"/>
          </p:nvPr>
        </p:nvSpPr>
        <p:spPr/>
        <p:txBody>
          <a:bodyPr/>
          <a:lstStyle/>
          <a:p>
            <a:fld id="{4728439E-9520-4026-A308-89DB2C4AB4A9}" type="slidenum">
              <a:rPr lang="zh-CN" altLang="en-US" smtClean="0">
                <a:solidFill>
                  <a:prstClr val="black"/>
                </a:solidFill>
              </a:rPr>
              <a:pPr/>
              <a:t>32</a:t>
            </a:fld>
            <a:endParaRPr lang="zh-CN" altLang="en-US">
              <a:solidFill>
                <a:prstClr val="black"/>
              </a:solidFill>
            </a:endParaRPr>
          </a:p>
        </p:txBody>
      </p:sp>
    </p:spTree>
    <p:extLst>
      <p:ext uri="{BB962C8B-B14F-4D97-AF65-F5344CB8AC3E}">
        <p14:creationId xmlns:p14="http://schemas.microsoft.com/office/powerpoint/2010/main" val="5619514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B7A0F-BBCF-72E4-C477-ECB2B64ECAA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18654D9-70BA-80BA-D65B-F4CC917CD5B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CDACE96-25CC-9BC7-4B94-CAA32FE5FD9B}"/>
              </a:ext>
            </a:extLst>
          </p:cNvPr>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kern="1200" dirty="0">
                <a:solidFill>
                  <a:schemeClr val="tx1"/>
                </a:solidFill>
                <a:effectLst/>
                <a:latin typeface="+mn-lt"/>
                <a:ea typeface="+mn-ea"/>
                <a:cs typeface="+mn-cs"/>
              </a:rPr>
              <a:t>Bayesian framework is </a:t>
            </a:r>
            <a:r>
              <a:rPr lang="en-US" altLang="zh-CN" sz="1200" kern="1200" baseline="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o analyze the differences between computer simulations and physical experiments as this equation.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aseline="0" dirty="0"/>
              <a:t>where ye is the experimental observation; yr is the real output of the physical system; </a:t>
            </a:r>
            <a:r>
              <a:rPr lang="en-US" altLang="zh-CN" baseline="0" dirty="0" err="1"/>
              <a:t>ym</a:t>
            </a:r>
            <a:r>
              <a:rPr lang="en-US" altLang="zh-CN" baseline="0" dirty="0"/>
              <a:t> is the simulation output; </a:t>
            </a:r>
            <a:r>
              <a:rPr lang="en-US" altLang="zh-CN" sz="1200" i="1" dirty="0">
                <a:solidFill>
                  <a:prstClr val="black"/>
                </a:solidFill>
                <a:latin typeface="Times New Roman" panose="02020603050405020304" pitchFamily="18" charset="0"/>
              </a:rPr>
              <a:t>δ </a:t>
            </a:r>
            <a:r>
              <a:rPr lang="en-US" altLang="zh-CN" sz="1200" i="0" dirty="0">
                <a:solidFill>
                  <a:prstClr val="black"/>
                </a:solidFill>
                <a:latin typeface="Times New Roman" panose="02020603050405020304" pitchFamily="18" charset="0"/>
              </a:rPr>
              <a:t>is the bias function to capture the inaccuracy of the simulation model;</a:t>
            </a:r>
            <a:r>
              <a:rPr lang="en-US" altLang="zh-CN" baseline="0" dirty="0"/>
              <a:t> and </a:t>
            </a:r>
            <a:r>
              <a:rPr lang="el-GR" altLang="zh-CN" sz="1200" i="1" dirty="0">
                <a:solidFill>
                  <a:prstClr val="black"/>
                </a:solidFill>
                <a:latin typeface="Times New Roman" panose="02020603050405020304" pitchFamily="18" charset="0"/>
              </a:rPr>
              <a:t>ε</a:t>
            </a:r>
            <a:r>
              <a:rPr lang="en-US" altLang="zh-CN" sz="1200" i="1" dirty="0">
                <a:solidFill>
                  <a:prstClr val="black"/>
                </a:solidFill>
                <a:latin typeface="Times New Roman" panose="02020603050405020304" pitchFamily="18" charset="0"/>
              </a:rPr>
              <a:t> /</a:t>
            </a:r>
            <a:r>
              <a:rPr lang="en-US" altLang="zh-CN" sz="1200" kern="1200" dirty="0">
                <a:solidFill>
                  <a:schemeClr val="tx1"/>
                </a:solidFill>
                <a:effectLst/>
                <a:latin typeface="+mn-lt"/>
                <a:ea typeface="+mn-ea"/>
                <a:cs typeface="+mn-cs"/>
              </a:rPr>
              <a:t>epsilon</a:t>
            </a:r>
            <a:r>
              <a:rPr lang="en-US" altLang="zh-CN" sz="1200" i="1" dirty="0">
                <a:solidFill>
                  <a:prstClr val="black"/>
                </a:solidFill>
                <a:latin typeface="Times New Roman" panose="02020603050405020304" pitchFamily="18" charset="0"/>
              </a:rPr>
              <a:t>/ </a:t>
            </a:r>
            <a:r>
              <a:rPr lang="en-US" altLang="zh-CN" sz="1200" i="0" dirty="0">
                <a:solidFill>
                  <a:prstClr val="black"/>
                </a:solidFill>
                <a:latin typeface="Times New Roman" panose="02020603050405020304" pitchFamily="18" charset="0"/>
              </a:rPr>
              <a:t>is the random experimental error.</a:t>
            </a:r>
            <a:r>
              <a:rPr lang="en-US" altLang="zh-CN" sz="1200" i="0" baseline="0" dirty="0">
                <a:solidFill>
                  <a:prstClr val="black"/>
                </a:solidFill>
                <a:latin typeface="Times New Roman" panose="02020603050405020304" pitchFamily="18" charset="0"/>
              </a:rPr>
              <a:t> </a:t>
            </a:r>
            <a:endParaRPr lang="en-US" altLang="zh-CN" sz="1200" i="1" baseline="0" dirty="0">
              <a:solidFill>
                <a:prstClr val="black"/>
              </a:solidFill>
              <a:latin typeface="Times New Roman" panose="02020603050405020304" pitchFamily="18"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a:solidFill>
                  <a:prstClr val="black"/>
                </a:solidFill>
              </a:rPr>
              <a:t>Based</a:t>
            </a:r>
            <a:r>
              <a:rPr lang="en-US" altLang="zh-CN" sz="1600" baseline="0" dirty="0">
                <a:solidFill>
                  <a:prstClr val="black"/>
                </a:solidFill>
              </a:rPr>
              <a:t> on the Bayesian framework, model uncertainty in the simulation model can be quantified as follows.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baseline="0" dirty="0">
                <a:solidFill>
                  <a:prstClr val="black"/>
                </a:solidFill>
              </a:rPr>
              <a:t>The first step is to establish a GP model for </a:t>
            </a:r>
            <a:r>
              <a:rPr lang="en-US" altLang="zh-CN" sz="1600" baseline="0" dirty="0" err="1">
                <a:solidFill>
                  <a:prstClr val="black"/>
                </a:solidFill>
              </a:rPr>
              <a:t>ym</a:t>
            </a:r>
            <a:r>
              <a:rPr lang="en-US" altLang="zh-CN" sz="1600" baseline="0" dirty="0">
                <a:solidFill>
                  <a:prstClr val="black"/>
                </a:solidFill>
              </a:rPr>
              <a: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baseline="0" dirty="0">
                <a:solidFill>
                  <a:prstClr val="black"/>
                </a:solidFill>
              </a:rPr>
              <a:t>The second step is to establish a GP model for the bias function δ</a:t>
            </a:r>
            <a:r>
              <a:rPr lang="en-US" altLang="zh-CN" sz="1600" dirty="0">
                <a:solidFill>
                  <a:prstClr val="black"/>
                </a:solidFill>
                <a:latin typeface="Times New Roman" panose="02020603050405020304" pitchFamily="18" charset="0"/>
              </a:rPr>
              <a:t>.</a:t>
            </a:r>
            <a:r>
              <a:rPr lang="en-US" altLang="zh-CN" sz="1600" baseline="0" dirty="0">
                <a:solidFill>
                  <a:prstClr val="black"/>
                </a:solidFill>
                <a:latin typeface="Times New Roman" panose="02020603050405020304" pitchFamily="18" charset="0"/>
              </a:rPr>
              <a:t> The detailed procedure can be found in the second reference.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baseline="0" dirty="0">
                <a:solidFill>
                  <a:prstClr val="black"/>
                </a:solidFill>
                <a:latin typeface="Times New Roman" panose="02020603050405020304" pitchFamily="18" charset="0"/>
              </a:rPr>
              <a:t>The third step is to derive the GP model for the real output based on above two GP models. Finally the GP model for the real output can be used to replace the simulation model for optimization and analysis.</a:t>
            </a:r>
            <a:endParaRPr lang="zh-CN" altLang="en-US" sz="1600" dirty="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a:extLst>
              <a:ext uri="{FF2B5EF4-FFF2-40B4-BE49-F238E27FC236}">
                <a16:creationId xmlns:a16="http://schemas.microsoft.com/office/drawing/2014/main" id="{087F77F2-AC1A-FE54-7533-75FEF7EDFC29}"/>
              </a:ext>
            </a:extLst>
          </p:cNvPr>
          <p:cNvSpPr>
            <a:spLocks noGrp="1"/>
          </p:cNvSpPr>
          <p:nvPr>
            <p:ph type="sldNum" sz="quarter" idx="10"/>
          </p:nvPr>
        </p:nvSpPr>
        <p:spPr/>
        <p:txBody>
          <a:bodyPr/>
          <a:lstStyle/>
          <a:p>
            <a:fld id="{4728439E-9520-4026-A308-89DB2C4AB4A9}" type="slidenum">
              <a:rPr lang="zh-CN" altLang="en-US" smtClean="0">
                <a:solidFill>
                  <a:prstClr val="black"/>
                </a:solidFill>
              </a:rPr>
              <a:pPr/>
              <a:t>33</a:t>
            </a:fld>
            <a:endParaRPr lang="zh-CN" altLang="en-US">
              <a:solidFill>
                <a:prstClr val="black"/>
              </a:solidFill>
            </a:endParaRPr>
          </a:p>
        </p:txBody>
      </p:sp>
    </p:spTree>
    <p:extLst>
      <p:ext uri="{BB962C8B-B14F-4D97-AF65-F5344CB8AC3E}">
        <p14:creationId xmlns:p14="http://schemas.microsoft.com/office/powerpoint/2010/main" val="27686787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B7A0F-BBCF-72E4-C477-ECB2B64ECAA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18654D9-70BA-80BA-D65B-F4CC917CD5B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CDACE96-25CC-9BC7-4B94-CAA32FE5FD9B}"/>
              </a:ext>
            </a:extLst>
          </p:cNvPr>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kern="1200" dirty="0">
                <a:solidFill>
                  <a:schemeClr val="tx1"/>
                </a:solidFill>
                <a:effectLst/>
                <a:latin typeface="+mn-lt"/>
                <a:ea typeface="+mn-ea"/>
                <a:cs typeface="+mn-cs"/>
              </a:rPr>
              <a:t>Bayesian framework is </a:t>
            </a:r>
            <a:r>
              <a:rPr lang="en-US" altLang="zh-CN" sz="1200" kern="1200" baseline="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o analyze the differences between computer simulations and physical experiments as this equation.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aseline="0" dirty="0"/>
              <a:t>where ye is the experimental observation; yr is the real output of the physical system; </a:t>
            </a:r>
            <a:r>
              <a:rPr lang="en-US" altLang="zh-CN" baseline="0" dirty="0" err="1"/>
              <a:t>ym</a:t>
            </a:r>
            <a:r>
              <a:rPr lang="en-US" altLang="zh-CN" baseline="0" dirty="0"/>
              <a:t> is the simulation output; </a:t>
            </a:r>
            <a:r>
              <a:rPr lang="en-US" altLang="zh-CN" sz="1200" i="1" dirty="0">
                <a:solidFill>
                  <a:prstClr val="black"/>
                </a:solidFill>
                <a:latin typeface="Times New Roman" panose="02020603050405020304" pitchFamily="18" charset="0"/>
              </a:rPr>
              <a:t>δ </a:t>
            </a:r>
            <a:r>
              <a:rPr lang="en-US" altLang="zh-CN" sz="1200" i="0" dirty="0">
                <a:solidFill>
                  <a:prstClr val="black"/>
                </a:solidFill>
                <a:latin typeface="Times New Roman" panose="02020603050405020304" pitchFamily="18" charset="0"/>
              </a:rPr>
              <a:t>is the bias function to capture the inaccuracy of the simulation model;</a:t>
            </a:r>
            <a:r>
              <a:rPr lang="en-US" altLang="zh-CN" baseline="0" dirty="0"/>
              <a:t> and </a:t>
            </a:r>
            <a:r>
              <a:rPr lang="el-GR" altLang="zh-CN" sz="1200" i="1" dirty="0">
                <a:solidFill>
                  <a:prstClr val="black"/>
                </a:solidFill>
                <a:latin typeface="Times New Roman" panose="02020603050405020304" pitchFamily="18" charset="0"/>
              </a:rPr>
              <a:t>ε</a:t>
            </a:r>
            <a:r>
              <a:rPr lang="en-US" altLang="zh-CN" sz="1200" i="1" dirty="0">
                <a:solidFill>
                  <a:prstClr val="black"/>
                </a:solidFill>
                <a:latin typeface="Times New Roman" panose="02020603050405020304" pitchFamily="18" charset="0"/>
              </a:rPr>
              <a:t> /</a:t>
            </a:r>
            <a:r>
              <a:rPr lang="en-US" altLang="zh-CN" sz="1200" kern="1200" dirty="0">
                <a:solidFill>
                  <a:schemeClr val="tx1"/>
                </a:solidFill>
                <a:effectLst/>
                <a:latin typeface="+mn-lt"/>
                <a:ea typeface="+mn-ea"/>
                <a:cs typeface="+mn-cs"/>
              </a:rPr>
              <a:t>epsilon</a:t>
            </a:r>
            <a:r>
              <a:rPr lang="en-US" altLang="zh-CN" sz="1200" i="1" dirty="0">
                <a:solidFill>
                  <a:prstClr val="black"/>
                </a:solidFill>
                <a:latin typeface="Times New Roman" panose="02020603050405020304" pitchFamily="18" charset="0"/>
              </a:rPr>
              <a:t>/ </a:t>
            </a:r>
            <a:r>
              <a:rPr lang="en-US" altLang="zh-CN" sz="1200" i="0" dirty="0">
                <a:solidFill>
                  <a:prstClr val="black"/>
                </a:solidFill>
                <a:latin typeface="Times New Roman" panose="02020603050405020304" pitchFamily="18" charset="0"/>
              </a:rPr>
              <a:t>is the random experimental error.</a:t>
            </a:r>
            <a:r>
              <a:rPr lang="en-US" altLang="zh-CN" sz="1200" i="0" baseline="0" dirty="0">
                <a:solidFill>
                  <a:prstClr val="black"/>
                </a:solidFill>
                <a:latin typeface="Times New Roman" panose="02020603050405020304" pitchFamily="18" charset="0"/>
              </a:rPr>
              <a:t> </a:t>
            </a:r>
            <a:endParaRPr lang="en-US" altLang="zh-CN" sz="1200" i="1" baseline="0" dirty="0">
              <a:solidFill>
                <a:prstClr val="black"/>
              </a:solidFill>
              <a:latin typeface="Times New Roman" panose="02020603050405020304" pitchFamily="18"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a:solidFill>
                  <a:prstClr val="black"/>
                </a:solidFill>
              </a:rPr>
              <a:t>Based</a:t>
            </a:r>
            <a:r>
              <a:rPr lang="en-US" altLang="zh-CN" sz="1600" baseline="0" dirty="0">
                <a:solidFill>
                  <a:prstClr val="black"/>
                </a:solidFill>
              </a:rPr>
              <a:t> on the Bayesian framework, model uncertainty in the simulation model can be quantified as follows.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baseline="0" dirty="0">
                <a:solidFill>
                  <a:prstClr val="black"/>
                </a:solidFill>
              </a:rPr>
              <a:t>The first step is to establish a GP model for </a:t>
            </a:r>
            <a:r>
              <a:rPr lang="en-US" altLang="zh-CN" sz="1600" baseline="0" dirty="0" err="1">
                <a:solidFill>
                  <a:prstClr val="black"/>
                </a:solidFill>
              </a:rPr>
              <a:t>ym</a:t>
            </a:r>
            <a:r>
              <a:rPr lang="en-US" altLang="zh-CN" sz="1600" baseline="0" dirty="0">
                <a:solidFill>
                  <a:prstClr val="black"/>
                </a:solidFill>
              </a:rPr>
              <a: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baseline="0" dirty="0">
                <a:solidFill>
                  <a:prstClr val="black"/>
                </a:solidFill>
              </a:rPr>
              <a:t>The second step is to establish a GP model for the bias function δ</a:t>
            </a:r>
            <a:r>
              <a:rPr lang="en-US" altLang="zh-CN" sz="1600" dirty="0">
                <a:solidFill>
                  <a:prstClr val="black"/>
                </a:solidFill>
                <a:latin typeface="Times New Roman" panose="02020603050405020304" pitchFamily="18" charset="0"/>
              </a:rPr>
              <a:t>.</a:t>
            </a:r>
            <a:r>
              <a:rPr lang="en-US" altLang="zh-CN" sz="1600" baseline="0" dirty="0">
                <a:solidFill>
                  <a:prstClr val="black"/>
                </a:solidFill>
                <a:latin typeface="Times New Roman" panose="02020603050405020304" pitchFamily="18" charset="0"/>
              </a:rPr>
              <a:t> The detailed procedure can be found in the second reference.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baseline="0" dirty="0">
                <a:solidFill>
                  <a:prstClr val="black"/>
                </a:solidFill>
                <a:latin typeface="Times New Roman" panose="02020603050405020304" pitchFamily="18" charset="0"/>
              </a:rPr>
              <a:t>The third step is to derive the GP model for the real output based on above two GP models. Finally the GP model for the real output can be used to replace the simulation model for optimization and analysis.</a:t>
            </a:r>
            <a:endParaRPr lang="zh-CN" altLang="en-US" sz="1600" dirty="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a:extLst>
              <a:ext uri="{FF2B5EF4-FFF2-40B4-BE49-F238E27FC236}">
                <a16:creationId xmlns:a16="http://schemas.microsoft.com/office/drawing/2014/main" id="{087F77F2-AC1A-FE54-7533-75FEF7EDFC29}"/>
              </a:ext>
            </a:extLst>
          </p:cNvPr>
          <p:cNvSpPr>
            <a:spLocks noGrp="1"/>
          </p:cNvSpPr>
          <p:nvPr>
            <p:ph type="sldNum" sz="quarter" idx="10"/>
          </p:nvPr>
        </p:nvSpPr>
        <p:spPr/>
        <p:txBody>
          <a:bodyPr/>
          <a:lstStyle/>
          <a:p>
            <a:fld id="{4728439E-9520-4026-A308-89DB2C4AB4A9}" type="slidenum">
              <a:rPr lang="zh-CN" altLang="en-US" smtClean="0">
                <a:solidFill>
                  <a:prstClr val="black"/>
                </a:solidFill>
              </a:rPr>
              <a:pPr/>
              <a:t>34</a:t>
            </a:fld>
            <a:endParaRPr lang="zh-CN" altLang="en-US">
              <a:solidFill>
                <a:prstClr val="black"/>
              </a:solidFill>
            </a:endParaRPr>
          </a:p>
        </p:txBody>
      </p:sp>
    </p:spTree>
    <p:extLst>
      <p:ext uri="{BB962C8B-B14F-4D97-AF65-F5344CB8AC3E}">
        <p14:creationId xmlns:p14="http://schemas.microsoft.com/office/powerpoint/2010/main" val="8916133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B7A0F-BBCF-72E4-C477-ECB2B64ECAA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18654D9-70BA-80BA-D65B-F4CC917CD5B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CDACE96-25CC-9BC7-4B94-CAA32FE5FD9B}"/>
              </a:ext>
            </a:extLst>
          </p:cNvPr>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kern="1200" dirty="0">
                <a:solidFill>
                  <a:schemeClr val="tx1"/>
                </a:solidFill>
                <a:effectLst/>
                <a:latin typeface="+mn-lt"/>
                <a:ea typeface="+mn-ea"/>
                <a:cs typeface="+mn-cs"/>
              </a:rPr>
              <a:t>Bayesian framework is </a:t>
            </a:r>
            <a:r>
              <a:rPr lang="en-US" altLang="zh-CN" sz="1200" kern="1200" baseline="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o analyze the differences between computer simulations and physical experiments as this equation.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aseline="0" dirty="0"/>
              <a:t>where ye is the experimental observation; yr is the real output of the physical system; </a:t>
            </a:r>
            <a:r>
              <a:rPr lang="en-US" altLang="zh-CN" baseline="0" dirty="0" err="1"/>
              <a:t>ym</a:t>
            </a:r>
            <a:r>
              <a:rPr lang="en-US" altLang="zh-CN" baseline="0" dirty="0"/>
              <a:t> is the simulation output; </a:t>
            </a:r>
            <a:r>
              <a:rPr lang="en-US" altLang="zh-CN" sz="1200" i="1" dirty="0">
                <a:solidFill>
                  <a:prstClr val="black"/>
                </a:solidFill>
                <a:latin typeface="Times New Roman" panose="02020603050405020304" pitchFamily="18" charset="0"/>
              </a:rPr>
              <a:t>δ </a:t>
            </a:r>
            <a:r>
              <a:rPr lang="en-US" altLang="zh-CN" sz="1200" i="0" dirty="0">
                <a:solidFill>
                  <a:prstClr val="black"/>
                </a:solidFill>
                <a:latin typeface="Times New Roman" panose="02020603050405020304" pitchFamily="18" charset="0"/>
              </a:rPr>
              <a:t>is the bias function to capture the inaccuracy of the simulation model;</a:t>
            </a:r>
            <a:r>
              <a:rPr lang="en-US" altLang="zh-CN" baseline="0" dirty="0"/>
              <a:t> and </a:t>
            </a:r>
            <a:r>
              <a:rPr lang="el-GR" altLang="zh-CN" sz="1200" i="1" dirty="0">
                <a:solidFill>
                  <a:prstClr val="black"/>
                </a:solidFill>
                <a:latin typeface="Times New Roman" panose="02020603050405020304" pitchFamily="18" charset="0"/>
              </a:rPr>
              <a:t>ε</a:t>
            </a:r>
            <a:r>
              <a:rPr lang="en-US" altLang="zh-CN" sz="1200" i="1" dirty="0">
                <a:solidFill>
                  <a:prstClr val="black"/>
                </a:solidFill>
                <a:latin typeface="Times New Roman" panose="02020603050405020304" pitchFamily="18" charset="0"/>
              </a:rPr>
              <a:t> /</a:t>
            </a:r>
            <a:r>
              <a:rPr lang="en-US" altLang="zh-CN" sz="1200" kern="1200" dirty="0">
                <a:solidFill>
                  <a:schemeClr val="tx1"/>
                </a:solidFill>
                <a:effectLst/>
                <a:latin typeface="+mn-lt"/>
                <a:ea typeface="+mn-ea"/>
                <a:cs typeface="+mn-cs"/>
              </a:rPr>
              <a:t>epsilon</a:t>
            </a:r>
            <a:r>
              <a:rPr lang="en-US" altLang="zh-CN" sz="1200" i="1" dirty="0">
                <a:solidFill>
                  <a:prstClr val="black"/>
                </a:solidFill>
                <a:latin typeface="Times New Roman" panose="02020603050405020304" pitchFamily="18" charset="0"/>
              </a:rPr>
              <a:t>/ </a:t>
            </a:r>
            <a:r>
              <a:rPr lang="en-US" altLang="zh-CN" sz="1200" i="0" dirty="0">
                <a:solidFill>
                  <a:prstClr val="black"/>
                </a:solidFill>
                <a:latin typeface="Times New Roman" panose="02020603050405020304" pitchFamily="18" charset="0"/>
              </a:rPr>
              <a:t>is the random experimental error.</a:t>
            </a:r>
            <a:r>
              <a:rPr lang="en-US" altLang="zh-CN" sz="1200" i="0" baseline="0" dirty="0">
                <a:solidFill>
                  <a:prstClr val="black"/>
                </a:solidFill>
                <a:latin typeface="Times New Roman" panose="02020603050405020304" pitchFamily="18" charset="0"/>
              </a:rPr>
              <a:t> </a:t>
            </a:r>
            <a:endParaRPr lang="en-US" altLang="zh-CN" sz="1200" i="1" baseline="0" dirty="0">
              <a:solidFill>
                <a:prstClr val="black"/>
              </a:solidFill>
              <a:latin typeface="Times New Roman" panose="02020603050405020304" pitchFamily="18"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a:solidFill>
                  <a:prstClr val="black"/>
                </a:solidFill>
              </a:rPr>
              <a:t>Based</a:t>
            </a:r>
            <a:r>
              <a:rPr lang="en-US" altLang="zh-CN" sz="1600" baseline="0" dirty="0">
                <a:solidFill>
                  <a:prstClr val="black"/>
                </a:solidFill>
              </a:rPr>
              <a:t> on the Bayesian framework, model uncertainty in the simulation model can be quantified as follows.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baseline="0" dirty="0">
                <a:solidFill>
                  <a:prstClr val="black"/>
                </a:solidFill>
              </a:rPr>
              <a:t>The first step is to establish a GP model for </a:t>
            </a:r>
            <a:r>
              <a:rPr lang="en-US" altLang="zh-CN" sz="1600" baseline="0" dirty="0" err="1">
                <a:solidFill>
                  <a:prstClr val="black"/>
                </a:solidFill>
              </a:rPr>
              <a:t>ym</a:t>
            </a:r>
            <a:r>
              <a:rPr lang="en-US" altLang="zh-CN" sz="1600" baseline="0" dirty="0">
                <a:solidFill>
                  <a:prstClr val="black"/>
                </a:solidFill>
              </a:rPr>
              <a: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baseline="0" dirty="0">
                <a:solidFill>
                  <a:prstClr val="black"/>
                </a:solidFill>
              </a:rPr>
              <a:t>The second step is to establish a GP model for the bias function δ</a:t>
            </a:r>
            <a:r>
              <a:rPr lang="en-US" altLang="zh-CN" sz="1600" dirty="0">
                <a:solidFill>
                  <a:prstClr val="black"/>
                </a:solidFill>
                <a:latin typeface="Times New Roman" panose="02020603050405020304" pitchFamily="18" charset="0"/>
              </a:rPr>
              <a:t>.</a:t>
            </a:r>
            <a:r>
              <a:rPr lang="en-US" altLang="zh-CN" sz="1600" baseline="0" dirty="0">
                <a:solidFill>
                  <a:prstClr val="black"/>
                </a:solidFill>
                <a:latin typeface="Times New Roman" panose="02020603050405020304" pitchFamily="18" charset="0"/>
              </a:rPr>
              <a:t> The detailed procedure can be found in the second reference.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baseline="0" dirty="0">
                <a:solidFill>
                  <a:prstClr val="black"/>
                </a:solidFill>
                <a:latin typeface="Times New Roman" panose="02020603050405020304" pitchFamily="18" charset="0"/>
              </a:rPr>
              <a:t>The third step is to derive the GP model for the real output based on above two GP models. Finally the GP model for the real output can be used to replace the simulation model for optimization and analysis.</a:t>
            </a:r>
            <a:endParaRPr lang="zh-CN" altLang="en-US" sz="1600" dirty="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a:extLst>
              <a:ext uri="{FF2B5EF4-FFF2-40B4-BE49-F238E27FC236}">
                <a16:creationId xmlns:a16="http://schemas.microsoft.com/office/drawing/2014/main" id="{087F77F2-AC1A-FE54-7533-75FEF7EDFC29}"/>
              </a:ext>
            </a:extLst>
          </p:cNvPr>
          <p:cNvSpPr>
            <a:spLocks noGrp="1"/>
          </p:cNvSpPr>
          <p:nvPr>
            <p:ph type="sldNum" sz="quarter" idx="10"/>
          </p:nvPr>
        </p:nvSpPr>
        <p:spPr/>
        <p:txBody>
          <a:bodyPr/>
          <a:lstStyle/>
          <a:p>
            <a:fld id="{4728439E-9520-4026-A308-89DB2C4AB4A9}" type="slidenum">
              <a:rPr lang="zh-CN" altLang="en-US" smtClean="0">
                <a:solidFill>
                  <a:prstClr val="black"/>
                </a:solidFill>
              </a:rPr>
              <a:pPr/>
              <a:t>35</a:t>
            </a:fld>
            <a:endParaRPr lang="zh-CN" altLang="en-US">
              <a:solidFill>
                <a:prstClr val="black"/>
              </a:solidFill>
            </a:endParaRPr>
          </a:p>
        </p:txBody>
      </p:sp>
    </p:spTree>
    <p:extLst>
      <p:ext uri="{BB962C8B-B14F-4D97-AF65-F5344CB8AC3E}">
        <p14:creationId xmlns:p14="http://schemas.microsoft.com/office/powerpoint/2010/main" val="3945865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we would</a:t>
            </a:r>
            <a:r>
              <a:rPr lang="en-US" baseline="0" dirty="0"/>
              <a:t> like to show the worst case RO formulation. Compared to the previous general formulation, two additional constraints are included, they are the robustness indices for the objective and constraints.</a:t>
            </a:r>
          </a:p>
          <a:p>
            <a:r>
              <a:rPr lang="en-US" baseline="0" dirty="0"/>
              <a:t>The objective robustness index is illustrated in this figure. This bar shows the acceptable objective variation region delta f0. the solid line shows the nominal objective value, and the dashed lines show the variation due to uncertainty. The robustness index ensures that the variation of the objective should always be within delta f0.</a:t>
            </a:r>
          </a:p>
          <a:p>
            <a:r>
              <a:rPr lang="en-US" baseline="0" dirty="0"/>
              <a:t>The constraint robustness index is illustrated here. This is the nominal value, and the dark area shows the variation region. The constraint robustness index ensures that no matter how the constraint varies, it should always be within the feasible region that g is no larger than 0.</a:t>
            </a:r>
          </a:p>
          <a:p>
            <a:r>
              <a:rPr lang="en-US" baseline="0" dirty="0"/>
              <a:t>Note that those robustness indices formulate the inner optimization problems, this leads to a double-looped optimization problem, such that it becomes computationally burdensome.  </a:t>
            </a:r>
            <a:endParaRPr lang="en-US"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4</a:t>
            </a:fld>
            <a:endParaRPr lang="zh-CN" altLang="en-US"/>
          </a:p>
        </p:txBody>
      </p:sp>
    </p:spTree>
    <p:extLst>
      <p:ext uri="{BB962C8B-B14F-4D97-AF65-F5344CB8AC3E}">
        <p14:creationId xmlns:p14="http://schemas.microsoft.com/office/powerpoint/2010/main" val="2484528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slide shows the formulation of an MDO problem.</a:t>
            </a:r>
          </a:p>
          <a:p>
            <a:r>
              <a:rPr lang="en-US" baseline="0" dirty="0"/>
              <a:t>Here we use a two-disciplinary system to illustrate the problem formulation. We have two disciplines, 1 and 2. discipline 1 has design variable x1, and x1 only appears in discipline 1. also x2 for discipline 2. x1 and x2 are called local design variables, since they only occur in one discipline.</a:t>
            </a:r>
          </a:p>
          <a:p>
            <a:r>
              <a:rPr lang="en-US" baseline="0" dirty="0"/>
              <a:t>There are global design variables z that appears in both disciplines. y1 and y2. y1 is the output of discipline 1 and input to discipline 2. </a:t>
            </a:r>
          </a:p>
          <a:p>
            <a:r>
              <a:rPr lang="en-US" baseline="0" dirty="0"/>
              <a:t>F1,g1,f2,g2,…</a:t>
            </a:r>
          </a:p>
          <a:p>
            <a:r>
              <a:rPr lang="en-US" baseline="0" dirty="0"/>
              <a:t>Note that if no coupling variables exist, then this MDO problem can be regarded as a multi-objective problem MOO.</a:t>
            </a:r>
            <a:endParaRPr lang="en-US"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5</a:t>
            </a:fld>
            <a:endParaRPr lang="zh-CN" altLang="en-US"/>
          </a:p>
        </p:txBody>
      </p:sp>
    </p:spTree>
    <p:extLst>
      <p:ext uri="{BB962C8B-B14F-4D97-AF65-F5344CB8AC3E}">
        <p14:creationId xmlns:p14="http://schemas.microsoft.com/office/powerpoint/2010/main" val="3937340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Given the</a:t>
            </a:r>
            <a:r>
              <a:rPr lang="en-US" altLang="zh-CN" baseline="0" dirty="0"/>
              <a:t> background, there are two perspectives of the research focus. First considering uncertainties, we are going to develop efficient RO methods to quickly determine the robust optimum solution.</a:t>
            </a:r>
          </a:p>
          <a:p>
            <a:r>
              <a:rPr lang="en-US" altLang="zh-CN" baseline="0" dirty="0"/>
              <a:t>Then considering the global and coupling variables, we use full autonomy and sequential optimization strategies to solve for the Pareto optimum. The full autonomy and sequential strategies will be discussed later.</a:t>
            </a:r>
          </a:p>
          <a:p>
            <a:r>
              <a:rPr lang="en-US" altLang="zh-CN" baseline="0" dirty="0"/>
              <a:t>What is Pareto optima. Usually trade-offs exist between the two objectives. If we want to minimize f1 and f2 at the same time, we cannot obtain a single solution but a bunch of solutions, and for all the Pareto solutions, there is not one solution that is able to say I am the best, since compared to all the other solutions, if a have a smaller f1, I do have a larger f2. in the same way, if I have a smaller f2, I do have a larger f1.</a:t>
            </a:r>
            <a:endParaRPr lang="zh-CN" altLang="en-US" dirty="0"/>
          </a:p>
        </p:txBody>
      </p:sp>
      <p:sp>
        <p:nvSpPr>
          <p:cNvPr id="4" name="灯片编号占位符 3"/>
          <p:cNvSpPr>
            <a:spLocks noGrp="1"/>
          </p:cNvSpPr>
          <p:nvPr>
            <p:ph type="sldNum" sz="quarter" idx="10"/>
          </p:nvPr>
        </p:nvSpPr>
        <p:spPr/>
        <p:txBody>
          <a:bodyPr/>
          <a:lstStyle/>
          <a:p>
            <a:fld id="{4728439E-9520-4026-A308-89DB2C4AB4A9}" type="slidenum">
              <a:rPr lang="zh-CN" altLang="en-US" smtClean="0"/>
              <a:t>6</a:t>
            </a:fld>
            <a:endParaRPr lang="zh-CN" altLang="en-US"/>
          </a:p>
        </p:txBody>
      </p:sp>
    </p:spTree>
    <p:extLst>
      <p:ext uri="{BB962C8B-B14F-4D97-AF65-F5344CB8AC3E}">
        <p14:creationId xmlns:p14="http://schemas.microsoft.com/office/powerpoint/2010/main" val="3810601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motivation is</a:t>
            </a:r>
            <a:r>
              <a:rPr lang="en-US" altLang="zh-CN" baseline="0" dirty="0"/>
              <a:t> that, as mentioned previously, uncertainty…</a:t>
            </a:r>
          </a:p>
          <a:p>
            <a:endParaRPr lang="en-US" altLang="zh-CN" baseline="0" dirty="0"/>
          </a:p>
          <a:p>
            <a:r>
              <a:rPr lang="en-US" altLang="zh-CN" baseline="0" dirty="0"/>
              <a:t>SQP is an efficient solver, which will be introduced later.</a:t>
            </a:r>
            <a:endParaRPr lang="zh-CN" altLang="en-US" dirty="0"/>
          </a:p>
        </p:txBody>
      </p:sp>
      <p:sp>
        <p:nvSpPr>
          <p:cNvPr id="4" name="灯片编号占位符 3"/>
          <p:cNvSpPr>
            <a:spLocks noGrp="1"/>
          </p:cNvSpPr>
          <p:nvPr>
            <p:ph type="sldNum" sz="quarter" idx="10"/>
          </p:nvPr>
        </p:nvSpPr>
        <p:spPr/>
        <p:txBody>
          <a:bodyPr/>
          <a:lstStyle/>
          <a:p>
            <a:fld id="{4728439E-9520-4026-A308-89DB2C4AB4A9}" type="slidenum">
              <a:rPr lang="zh-CN" altLang="en-US" smtClean="0"/>
              <a:t>7</a:t>
            </a:fld>
            <a:endParaRPr lang="zh-CN" altLang="en-US"/>
          </a:p>
        </p:txBody>
      </p:sp>
    </p:spTree>
    <p:extLst>
      <p:ext uri="{BB962C8B-B14F-4D97-AF65-F5344CB8AC3E}">
        <p14:creationId xmlns:p14="http://schemas.microsoft.com/office/powerpoint/2010/main" val="2478602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lot of RO methods have been proposed, and the typical ones are reviewed here. </a:t>
            </a:r>
          </a:p>
          <a:p>
            <a:r>
              <a:rPr lang="en-US" baseline="0" dirty="0"/>
              <a:t>These approaches are probability based, and lots of history data are needed.</a:t>
            </a:r>
          </a:p>
          <a:p>
            <a:r>
              <a:rPr lang="en-US" baseline="0" dirty="0"/>
              <a:t>These two approaches are interval based, but they use non-gradient based algorithms as the solver, and is computationally inefficient. Our proposed does not need probability information, and applies gradient based solver, such that it is computationally efficient.</a:t>
            </a:r>
            <a:endParaRPr lang="en-US"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8</a:t>
            </a:fld>
            <a:endParaRPr lang="zh-CN" altLang="en-US"/>
          </a:p>
        </p:txBody>
      </p:sp>
    </p:spTree>
    <p:extLst>
      <p:ext uri="{BB962C8B-B14F-4D97-AF65-F5344CB8AC3E}">
        <p14:creationId xmlns:p14="http://schemas.microsoft.com/office/powerpoint/2010/main" val="557123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take a look at the SQP methodology</a:t>
            </a:r>
            <a:r>
              <a:rPr lang="en-US" baseline="0" dirty="0"/>
              <a:t> as a background in this research thrust.</a:t>
            </a:r>
          </a:p>
          <a:p>
            <a:r>
              <a:rPr lang="en-US" dirty="0"/>
              <a:t>First, a sequential</a:t>
            </a:r>
            <a:r>
              <a:rPr lang="en-US" baseline="0" dirty="0"/>
              <a:t> method searches for the solution from a starting point x0 to x1, to </a:t>
            </a:r>
            <a:r>
              <a:rPr lang="en-US" baseline="0" dirty="0" err="1"/>
              <a:t>xk</a:t>
            </a:r>
            <a:r>
              <a:rPr lang="en-US" baseline="0" dirty="0"/>
              <a:t> and then to the final solution step by step.</a:t>
            </a:r>
          </a:p>
          <a:p>
            <a:r>
              <a:rPr lang="en-US" baseline="0" dirty="0"/>
              <a:t>For quadratic programming, it has a quadratic objective with linear constraints.</a:t>
            </a:r>
          </a:p>
          <a:p>
            <a:r>
              <a:rPr lang="en-US" baseline="0" dirty="0"/>
              <a:t>If they are combined together, we will obtain the SQP methodology: start, initialization settings, e.g., the initial starting point. Then Taylor’s expansion is applied to get the quadratic formulation, the objective is approximated to the second order and the constraints to the first order with respect to the step size d. solve for d, if it is small enough, say 10 (-5), stop, if not, update x and continue to find d until it is small enough.</a:t>
            </a:r>
            <a:endParaRPr lang="en-US" dirty="0"/>
          </a:p>
        </p:txBody>
      </p:sp>
      <p:sp>
        <p:nvSpPr>
          <p:cNvPr id="4" name="Slide Number Placeholder 3"/>
          <p:cNvSpPr>
            <a:spLocks noGrp="1"/>
          </p:cNvSpPr>
          <p:nvPr>
            <p:ph type="sldNum" sz="quarter" idx="10"/>
          </p:nvPr>
        </p:nvSpPr>
        <p:spPr/>
        <p:txBody>
          <a:bodyPr/>
          <a:lstStyle/>
          <a:p>
            <a:fld id="{4728439E-9520-4026-A308-89DB2C4AB4A9}" type="slidenum">
              <a:rPr lang="zh-CN" altLang="en-US" smtClean="0"/>
              <a:t>9</a:t>
            </a:fld>
            <a:endParaRPr lang="zh-CN" altLang="en-US"/>
          </a:p>
        </p:txBody>
      </p:sp>
    </p:spTree>
    <p:extLst>
      <p:ext uri="{BB962C8B-B14F-4D97-AF65-F5344CB8AC3E}">
        <p14:creationId xmlns:p14="http://schemas.microsoft.com/office/powerpoint/2010/main" val="38770797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0760" y="2686909"/>
            <a:ext cx="4191000" cy="2951891"/>
          </a:xfrm>
        </p:spPr>
        <p:txBody>
          <a:bodyPr>
            <a:normAutofit/>
          </a:bodyPr>
          <a:lstStyle>
            <a:lvl1pPr marL="0" indent="0" algn="l">
              <a:buNone/>
              <a:defRPr sz="2000">
                <a:solidFill>
                  <a:srgbClr val="003366"/>
                </a:solidFill>
                <a:latin typeface="+mn-lt"/>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TextBox 6"/>
          <p:cNvSpPr txBox="1"/>
          <p:nvPr userDrawn="1"/>
        </p:nvSpPr>
        <p:spPr>
          <a:xfrm>
            <a:off x="467544" y="6519446"/>
            <a:ext cx="8208912" cy="338554"/>
          </a:xfrm>
          <a:prstGeom prst="rect">
            <a:avLst/>
          </a:prstGeom>
          <a:noFill/>
        </p:spPr>
        <p:txBody>
          <a:bodyPr wrap="square" rtlCol="0">
            <a:spAutoFit/>
          </a:bodyPr>
          <a:lstStyle/>
          <a:p>
            <a:pPr algn="ctr" fontAlgn="auto">
              <a:spcBef>
                <a:spcPts val="0"/>
              </a:spcBef>
              <a:spcAft>
                <a:spcPts val="0"/>
              </a:spcAft>
            </a:pPr>
            <a:r>
              <a:rPr lang="en-US" altLang="zh-CN" sz="1600" dirty="0">
                <a:solidFill>
                  <a:schemeClr val="tx2">
                    <a:lumMod val="75000"/>
                  </a:schemeClr>
                </a:solidFill>
                <a:latin typeface="+mn-lt"/>
                <a:ea typeface="微软雅黑" pitchFamily="34" charset="-122"/>
                <a:cs typeface="Times New Roman" panose="02020603050405020304" pitchFamily="18" charset="0"/>
              </a:rPr>
              <a:t>Intelligent Design</a:t>
            </a:r>
            <a:r>
              <a:rPr lang="en-US" altLang="zh-CN" sz="1600" baseline="0" dirty="0">
                <a:solidFill>
                  <a:schemeClr val="tx2">
                    <a:lumMod val="75000"/>
                  </a:schemeClr>
                </a:solidFill>
                <a:latin typeface="+mn-lt"/>
                <a:ea typeface="微软雅黑" pitchFamily="34" charset="-122"/>
                <a:cs typeface="Times New Roman" panose="02020603050405020304" pitchFamily="18" charset="0"/>
              </a:rPr>
              <a:t> and Optimization Research Lab, </a:t>
            </a:r>
            <a:r>
              <a:rPr lang="en-US" altLang="zh-CN" sz="1600" dirty="0">
                <a:solidFill>
                  <a:schemeClr val="tx2">
                    <a:lumMod val="75000"/>
                  </a:schemeClr>
                </a:solidFill>
                <a:latin typeface="+mn-lt"/>
                <a:ea typeface="微软雅黑" pitchFamily="34" charset="-122"/>
                <a:cs typeface="Times New Roman" panose="02020603050405020304" pitchFamily="18" charset="0"/>
              </a:rPr>
              <a:t>UM-SJTU Joint Institute</a:t>
            </a:r>
          </a:p>
        </p:txBody>
      </p:sp>
      <p:cxnSp>
        <p:nvCxnSpPr>
          <p:cNvPr id="8" name="Straight Connector 7"/>
          <p:cNvCxnSpPr/>
          <p:nvPr userDrawn="1"/>
        </p:nvCxnSpPr>
        <p:spPr>
          <a:xfrm>
            <a:off x="0" y="6400800"/>
            <a:ext cx="9144000"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477000"/>
            <a:ext cx="9144000" cy="0"/>
          </a:xfrm>
          <a:prstGeom prst="line">
            <a:avLst/>
          </a:prstGeom>
          <a:ln w="57150">
            <a:solidFill>
              <a:srgbClr val="003366"/>
            </a:solidFill>
          </a:ln>
        </p:spPr>
        <p:style>
          <a:lnRef idx="1">
            <a:schemeClr val="accent1"/>
          </a:lnRef>
          <a:fillRef idx="0">
            <a:schemeClr val="accent1"/>
          </a:fillRef>
          <a:effectRef idx="0">
            <a:schemeClr val="accent1"/>
          </a:effectRef>
          <a:fontRef idx="minor">
            <a:schemeClr val="tx1"/>
          </a:fontRef>
        </p:style>
      </p:cxnSp>
      <p:sp>
        <p:nvSpPr>
          <p:cNvPr id="13" name="Title 12"/>
          <p:cNvSpPr>
            <a:spLocks noGrp="1"/>
          </p:cNvSpPr>
          <p:nvPr>
            <p:ph type="title"/>
          </p:nvPr>
        </p:nvSpPr>
        <p:spPr>
          <a:xfrm>
            <a:off x="820760" y="762000"/>
            <a:ext cx="7256440" cy="1600200"/>
          </a:xfrm>
          <a:effectLst/>
        </p:spPr>
        <p:txBody>
          <a:bodyPr/>
          <a:lstStyle>
            <a:lvl1pPr algn="l">
              <a:defRPr b="1">
                <a:solidFill>
                  <a:srgbClr val="003366"/>
                </a:solidFill>
                <a:latin typeface="+mj-lt"/>
                <a:cs typeface="Times New Roman" panose="02020603050405020304" pitchFamily="18" charset="0"/>
              </a:defRPr>
            </a:lvl1pPr>
          </a:lstStyle>
          <a:p>
            <a:r>
              <a:rPr lang="en-US" altLang="zh-CN" dirty="0"/>
              <a:t>Click to edit Master title style</a:t>
            </a:r>
            <a:endParaRPr lang="zh-CN" alt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8860" y="5817713"/>
            <a:ext cx="2795855" cy="446464"/>
          </a:xfrm>
          <a:prstGeom prst="rect">
            <a:avLst/>
          </a:prstGeom>
        </p:spPr>
      </p:pic>
      <p:pic>
        <p:nvPicPr>
          <p:cNvPr id="11" name="Picture 2" descr="S:\JI - Promotion Photos\2012.8学院楼\DSC_0462副本.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558747" y="3305944"/>
            <a:ext cx="2594653" cy="1723256"/>
          </a:xfrm>
          <a:prstGeom prst="rect">
            <a:avLst/>
          </a:prstGeom>
          <a:noFill/>
          <a:extLst>
            <a:ext uri="{909E8E84-426E-40DD-AFC4-6F175D3DCCD1}">
              <a14:hiddenFill xmlns:a14="http://schemas.microsoft.com/office/drawing/2010/main">
                <a:solidFill>
                  <a:srgbClr val="FFFFFF"/>
                </a:solidFill>
              </a14:hiddenFill>
            </a:ext>
          </a:extLst>
        </p:spPr>
      </p:pic>
      <p:sp>
        <p:nvSpPr>
          <p:cNvPr id="5" name="日期占位符 4"/>
          <p:cNvSpPr>
            <a:spLocks noGrp="1"/>
          </p:cNvSpPr>
          <p:nvPr>
            <p:ph type="dt" sz="half" idx="10"/>
          </p:nvPr>
        </p:nvSpPr>
        <p:spPr/>
        <p:txBody>
          <a:bodyPr/>
          <a:lstStyle/>
          <a:p>
            <a:fld id="{3BE9DAF8-5558-410D-9300-DDD2CE2331B2}" type="datetime1">
              <a:rPr lang="en-US" altLang="zh-CN" smtClean="0"/>
              <a:t>11/10/2024</a:t>
            </a:fld>
            <a:endParaRPr lang="en-US"/>
          </a:p>
        </p:txBody>
      </p:sp>
      <p:sp>
        <p:nvSpPr>
          <p:cNvPr id="6" name="页脚占位符 5"/>
          <p:cNvSpPr>
            <a:spLocks noGrp="1"/>
          </p:cNvSpPr>
          <p:nvPr>
            <p:ph type="ftr" sz="quarter" idx="11"/>
          </p:nvPr>
        </p:nvSpPr>
        <p:spPr/>
        <p:txBody>
          <a:bodyPr/>
          <a:lstStyle/>
          <a:p>
            <a:r>
              <a:rPr lang="en-US"/>
              <a:t>ddd</a:t>
            </a:r>
          </a:p>
        </p:txBody>
      </p:sp>
      <p:sp>
        <p:nvSpPr>
          <p:cNvPr id="12" name="灯片编号占位符 11"/>
          <p:cNvSpPr>
            <a:spLocks noGrp="1"/>
          </p:cNvSpPr>
          <p:nvPr>
            <p:ph type="sldNum" sz="quarter" idx="12"/>
          </p:nvPr>
        </p:nvSpPr>
        <p:spPr/>
        <p:txBody>
          <a:bodyPr/>
          <a:lstStyle/>
          <a:p>
            <a:fld id="{B6F15528-21DE-4FAA-801E-634DDDAF4B2B}" type="slidenum">
              <a:rPr lang="en-US" smtClean="0"/>
              <a:pPr/>
              <a:t>‹#›</a:t>
            </a:fld>
            <a:r>
              <a:rPr lang="en-US" dirty="0"/>
              <a:t>/54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697DF9-D697-4FEF-9191-55381975293D}" type="datetime1">
              <a:rPr lang="en-US" altLang="zh-CN" smtClean="0"/>
              <a:t>11/10/2024</a:t>
            </a:fld>
            <a:endParaRPr lang="en-US"/>
          </a:p>
        </p:txBody>
      </p:sp>
      <p:sp>
        <p:nvSpPr>
          <p:cNvPr id="5" name="Footer Placeholder 4"/>
          <p:cNvSpPr>
            <a:spLocks noGrp="1"/>
          </p:cNvSpPr>
          <p:nvPr>
            <p:ph type="ftr" sz="quarter" idx="11"/>
          </p:nvPr>
        </p:nvSpPr>
        <p:spPr/>
        <p:txBody>
          <a:bodyPr/>
          <a:lstStyle/>
          <a:p>
            <a:r>
              <a:rPr lang="en-US"/>
              <a:t>ddd</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4128D2-4FE8-4F33-AC06-C37733080B7A}" type="datetime1">
              <a:rPr lang="en-US" altLang="zh-CN" smtClean="0"/>
              <a:t>11/10/2024</a:t>
            </a:fld>
            <a:endParaRPr lang="en-US"/>
          </a:p>
        </p:txBody>
      </p:sp>
      <p:sp>
        <p:nvSpPr>
          <p:cNvPr id="5" name="Footer Placeholder 4"/>
          <p:cNvSpPr>
            <a:spLocks noGrp="1"/>
          </p:cNvSpPr>
          <p:nvPr>
            <p:ph type="ftr" sz="quarter" idx="11"/>
          </p:nvPr>
        </p:nvSpPr>
        <p:spPr/>
        <p:txBody>
          <a:bodyPr/>
          <a:lstStyle/>
          <a:p>
            <a:r>
              <a:rPr lang="en-US"/>
              <a:t>ddd</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8" name="图片 7" descr="图片包含 建筑物&#10;&#10;自动生成的说明">
            <a:extLst>
              <a:ext uri="{FF2B5EF4-FFF2-40B4-BE49-F238E27FC236}">
                <a16:creationId xmlns:a16="http://schemas.microsoft.com/office/drawing/2014/main" id="{DC463E02-403D-4EDF-904F-C4102C9C3D8E}"/>
              </a:ext>
            </a:extLst>
          </p:cNvPr>
          <p:cNvPicPr>
            <a:picLocks noChangeAspect="1"/>
          </p:cNvPicPr>
          <p:nvPr userDrawn="1"/>
        </p:nvPicPr>
        <p:blipFill>
          <a:blip r:embed="rId2">
            <a:duotone>
              <a:prstClr val="black"/>
              <a:schemeClr val="accent1">
                <a:tint val="45000"/>
                <a:satMod val="400000"/>
              </a:schemeClr>
            </a:duotone>
            <a:alphaModFix amt="5000"/>
            <a:extLst>
              <a:ext uri="{28A0092B-C50C-407E-A947-70E740481C1C}">
                <a14:useLocalDpi xmlns:a14="http://schemas.microsoft.com/office/drawing/2010/main" val="0"/>
              </a:ext>
            </a:extLst>
          </a:blip>
          <a:stretch>
            <a:fillRect/>
          </a:stretch>
        </p:blipFill>
        <p:spPr>
          <a:xfrm>
            <a:off x="-37812" y="2900152"/>
            <a:ext cx="9219626" cy="3957851"/>
          </a:xfrm>
          <a:prstGeom prst="rect">
            <a:avLst/>
          </a:prstGeom>
        </p:spPr>
      </p:pic>
      <p:pic>
        <p:nvPicPr>
          <p:cNvPr id="10" name="图片 9">
            <a:extLst>
              <a:ext uri="{FF2B5EF4-FFF2-40B4-BE49-F238E27FC236}">
                <a16:creationId xmlns:a16="http://schemas.microsoft.com/office/drawing/2014/main" id="{E72915E0-7E7B-4E91-A2E6-50DB32FFA42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7186" y="51177"/>
            <a:ext cx="1626881" cy="713098"/>
          </a:xfrm>
          <a:prstGeom prst="rect">
            <a:avLst/>
          </a:prstGeom>
        </p:spPr>
      </p:pic>
      <p:sp>
        <p:nvSpPr>
          <p:cNvPr id="22" name="标题 1">
            <a:extLst>
              <a:ext uri="{FF2B5EF4-FFF2-40B4-BE49-F238E27FC236}">
                <a16:creationId xmlns:a16="http://schemas.microsoft.com/office/drawing/2014/main" id="{9AF74CDA-19DD-45C1-88FF-2379736830CB}"/>
              </a:ext>
            </a:extLst>
          </p:cNvPr>
          <p:cNvSpPr>
            <a:spLocks noGrp="1"/>
          </p:cNvSpPr>
          <p:nvPr>
            <p:ph type="title" hasCustomPrompt="1"/>
          </p:nvPr>
        </p:nvSpPr>
        <p:spPr>
          <a:xfrm>
            <a:off x="802172" y="2016177"/>
            <a:ext cx="7539659" cy="1060855"/>
          </a:xfrm>
          <a:prstGeom prst="rect">
            <a:avLst/>
          </a:prstGeom>
        </p:spPr>
        <p:txBody>
          <a:bodyPr anchor="ctr">
            <a:noAutofit/>
          </a:bodyPr>
          <a:lstStyle>
            <a:lvl1pPr algn="ctr">
              <a:defRPr sz="4050" b="1">
                <a:solidFill>
                  <a:srgbClr val="C00000"/>
                </a:solidFill>
              </a:defRPr>
            </a:lvl1pPr>
          </a:lstStyle>
          <a:p>
            <a:r>
              <a:rPr lang="zh-CN" altLang="en-US" dirty="0"/>
              <a:t>单击此处编辑标题样式</a:t>
            </a:r>
          </a:p>
        </p:txBody>
      </p:sp>
      <p:sp>
        <p:nvSpPr>
          <p:cNvPr id="26" name="内容占位符 25">
            <a:extLst>
              <a:ext uri="{FF2B5EF4-FFF2-40B4-BE49-F238E27FC236}">
                <a16:creationId xmlns:a16="http://schemas.microsoft.com/office/drawing/2014/main" id="{981273AB-3D30-4A7E-951D-B80D3185213B}"/>
              </a:ext>
            </a:extLst>
          </p:cNvPr>
          <p:cNvSpPr>
            <a:spLocks noGrp="1"/>
          </p:cNvSpPr>
          <p:nvPr>
            <p:ph sz="quarter" idx="10" hasCustomPrompt="1"/>
          </p:nvPr>
        </p:nvSpPr>
        <p:spPr>
          <a:xfrm>
            <a:off x="3483260" y="5196927"/>
            <a:ext cx="2177483" cy="454025"/>
          </a:xfrm>
          <a:prstGeom prst="rect">
            <a:avLst/>
          </a:prstGeom>
        </p:spPr>
        <p:txBody>
          <a:bodyPr anchor="ctr"/>
          <a:lstStyle>
            <a:lvl1pPr marL="0" indent="0" algn="ctr">
              <a:lnSpc>
                <a:spcPct val="100000"/>
              </a:lnSpc>
              <a:buNone/>
              <a:defRPr sz="1800">
                <a:solidFill>
                  <a:schemeClr val="tx2"/>
                </a:solidFill>
              </a:defRPr>
            </a:lvl1pPr>
          </a:lstStyle>
          <a:p>
            <a:pPr lvl="0"/>
            <a:fld id="{DE506FFD-8B27-444A-964F-E64D0BB3DAF0}" type="datetime2">
              <a:rPr lang="zh-CN" altLang="en-US" smtClean="0"/>
              <a:t>2019年1月28日</a:t>
            </a:fld>
            <a:endParaRPr lang="zh-CN" altLang="en-US" dirty="0"/>
          </a:p>
        </p:txBody>
      </p:sp>
      <p:sp>
        <p:nvSpPr>
          <p:cNvPr id="32" name="文本占位符 31">
            <a:extLst>
              <a:ext uri="{FF2B5EF4-FFF2-40B4-BE49-F238E27FC236}">
                <a16:creationId xmlns:a16="http://schemas.microsoft.com/office/drawing/2014/main" id="{F905EEBF-8ACE-4D30-A4F5-C5796F8343A2}"/>
              </a:ext>
            </a:extLst>
          </p:cNvPr>
          <p:cNvSpPr>
            <a:spLocks noGrp="1"/>
          </p:cNvSpPr>
          <p:nvPr>
            <p:ph type="body" sz="quarter" idx="11"/>
          </p:nvPr>
        </p:nvSpPr>
        <p:spPr>
          <a:xfrm>
            <a:off x="3026184" y="4407403"/>
            <a:ext cx="3091636" cy="598488"/>
          </a:xfrm>
          <a:prstGeom prst="rect">
            <a:avLst/>
          </a:prstGeom>
        </p:spPr>
        <p:txBody>
          <a:bodyPr anchor="ctr"/>
          <a:lstStyle>
            <a:lvl1pPr marL="0" indent="0" algn="ctr">
              <a:lnSpc>
                <a:spcPct val="100000"/>
              </a:lnSpc>
              <a:buNone/>
              <a:defRPr sz="2400" b="1">
                <a:solidFill>
                  <a:schemeClr val="tx2"/>
                </a:solidFill>
              </a:defRPr>
            </a:lvl1pPr>
          </a:lstStyle>
          <a:p>
            <a:pPr lvl="0"/>
            <a:endParaRPr lang="zh-CN" altLang="en-US" dirty="0"/>
          </a:p>
        </p:txBody>
      </p:sp>
      <p:pic>
        <p:nvPicPr>
          <p:cNvPr id="35" name="图片 34">
            <a:extLst>
              <a:ext uri="{FF2B5EF4-FFF2-40B4-BE49-F238E27FC236}">
                <a16:creationId xmlns:a16="http://schemas.microsoft.com/office/drawing/2014/main" id="{CE9FF532-F6D9-45BD-B501-EEC1CB82C010}"/>
              </a:ext>
            </a:extLst>
          </p:cNvPr>
          <p:cNvPicPr>
            <a:picLocks noChangeAspect="1"/>
          </p:cNvPicPr>
          <p:nvPr userDrawn="1"/>
        </p:nvPicPr>
        <p:blipFill rotWithShape="1">
          <a:blip r:embed="rId4" cstate="print"/>
          <a:srcRect l="74359" r="1346"/>
          <a:stretch/>
        </p:blipFill>
        <p:spPr>
          <a:xfrm>
            <a:off x="6652629" y="274186"/>
            <a:ext cx="2251710" cy="411617"/>
          </a:xfrm>
          <a:prstGeom prst="rect">
            <a:avLst/>
          </a:prstGeom>
        </p:spPr>
      </p:pic>
      <p:grpSp>
        <p:nvGrpSpPr>
          <p:cNvPr id="2" name="组合 1">
            <a:extLst>
              <a:ext uri="{FF2B5EF4-FFF2-40B4-BE49-F238E27FC236}">
                <a16:creationId xmlns:a16="http://schemas.microsoft.com/office/drawing/2014/main" id="{AF7A6D04-2810-44D7-A07D-0AA2596107F1}"/>
              </a:ext>
            </a:extLst>
          </p:cNvPr>
          <p:cNvGrpSpPr/>
          <p:nvPr userDrawn="1"/>
        </p:nvGrpSpPr>
        <p:grpSpPr>
          <a:xfrm>
            <a:off x="1746440" y="6244170"/>
            <a:ext cx="5666100" cy="406590"/>
            <a:chOff x="2328587" y="6073254"/>
            <a:chExt cx="7554800" cy="406590"/>
          </a:xfrm>
        </p:grpSpPr>
        <p:pic>
          <p:nvPicPr>
            <p:cNvPr id="18" name="图片 17">
              <a:extLst>
                <a:ext uri="{FF2B5EF4-FFF2-40B4-BE49-F238E27FC236}">
                  <a16:creationId xmlns:a16="http://schemas.microsoft.com/office/drawing/2014/main" id="{AA839E5E-CB67-421E-974F-278CCBCFB8C5}"/>
                </a:ext>
              </a:extLst>
            </p:cNvPr>
            <p:cNvPicPr>
              <a:picLocks noChangeAspect="1"/>
            </p:cNvPicPr>
            <p:nvPr userDrawn="1"/>
          </p:nvPicPr>
          <p:blipFill rotWithShape="1">
            <a:blip r:embed="rId5">
              <a:alphaModFix amt="35000"/>
            </a:blip>
            <a:srcRect t="9831" b="36385"/>
            <a:stretch/>
          </p:blipFill>
          <p:spPr>
            <a:xfrm>
              <a:off x="3352562" y="6073254"/>
              <a:ext cx="5486876" cy="406590"/>
            </a:xfrm>
            <a:prstGeom prst="rect">
              <a:avLst/>
            </a:prstGeom>
          </p:spPr>
        </p:pic>
        <p:sp>
          <p:nvSpPr>
            <p:cNvPr id="37" name="椭圆 36">
              <a:extLst>
                <a:ext uri="{FF2B5EF4-FFF2-40B4-BE49-F238E27FC236}">
                  <a16:creationId xmlns:a16="http://schemas.microsoft.com/office/drawing/2014/main" id="{53D809C0-A4EF-44AF-AECA-4A85E4BA2C9D}"/>
                </a:ext>
              </a:extLst>
            </p:cNvPr>
            <p:cNvSpPr/>
            <p:nvPr userDrawn="1"/>
          </p:nvSpPr>
          <p:spPr>
            <a:xfrm>
              <a:off x="6051000" y="6259222"/>
              <a:ext cx="90000" cy="9000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39" name="直接连接符 38">
              <a:extLst>
                <a:ext uri="{FF2B5EF4-FFF2-40B4-BE49-F238E27FC236}">
                  <a16:creationId xmlns:a16="http://schemas.microsoft.com/office/drawing/2014/main" id="{957ABA8D-3632-4FB6-8561-0367E4880E76}"/>
                </a:ext>
              </a:extLst>
            </p:cNvPr>
            <p:cNvCxnSpPr>
              <a:cxnSpLocks/>
            </p:cNvCxnSpPr>
            <p:nvPr userDrawn="1"/>
          </p:nvCxnSpPr>
          <p:spPr>
            <a:xfrm>
              <a:off x="2328587" y="6316922"/>
              <a:ext cx="900000" cy="0"/>
            </a:xfrm>
            <a:prstGeom prst="line">
              <a:avLst/>
            </a:prstGeom>
            <a:ln w="127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5F70B8EC-E67C-4355-9367-9F32C483445D}"/>
                </a:ext>
              </a:extLst>
            </p:cNvPr>
            <p:cNvCxnSpPr>
              <a:cxnSpLocks/>
            </p:cNvCxnSpPr>
            <p:nvPr userDrawn="1"/>
          </p:nvCxnSpPr>
          <p:spPr>
            <a:xfrm>
              <a:off x="8983387" y="6316922"/>
              <a:ext cx="900000" cy="0"/>
            </a:xfrm>
            <a:prstGeom prst="line">
              <a:avLst/>
            </a:prstGeom>
            <a:ln w="127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cxnSp>
        <p:nvCxnSpPr>
          <p:cNvPr id="12" name="直接连接符 11">
            <a:extLst>
              <a:ext uri="{FF2B5EF4-FFF2-40B4-BE49-F238E27FC236}">
                <a16:creationId xmlns:a16="http://schemas.microsoft.com/office/drawing/2014/main" id="{F6E58E8B-64DD-4CB6-9A0A-016E581D3E4C}"/>
              </a:ext>
            </a:extLst>
          </p:cNvPr>
          <p:cNvCxnSpPr/>
          <p:nvPr userDrawn="1"/>
        </p:nvCxnSpPr>
        <p:spPr>
          <a:xfrm>
            <a:off x="1534500" y="1712549"/>
            <a:ext cx="6075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443D3B54-A2E0-47EA-82F0-8A5C219B17CC}"/>
              </a:ext>
            </a:extLst>
          </p:cNvPr>
          <p:cNvCxnSpPr/>
          <p:nvPr userDrawn="1"/>
        </p:nvCxnSpPr>
        <p:spPr>
          <a:xfrm>
            <a:off x="1534500" y="3428810"/>
            <a:ext cx="6075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81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14" name="图片 13" descr="图片包含 建筑物, 圆屋顶, 地板&#10;&#10;描述已自动生成">
            <a:extLst>
              <a:ext uri="{FF2B5EF4-FFF2-40B4-BE49-F238E27FC236}">
                <a16:creationId xmlns:a16="http://schemas.microsoft.com/office/drawing/2014/main" id="{B46500FD-D914-4D54-A821-0896603096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5" y="0"/>
            <a:ext cx="9141713" cy="6858000"/>
          </a:xfrm>
          <a:prstGeom prst="rect">
            <a:avLst/>
          </a:prstGeom>
        </p:spPr>
      </p:pic>
      <p:pic>
        <p:nvPicPr>
          <p:cNvPr id="4" name="图片 3">
            <a:extLst>
              <a:ext uri="{FF2B5EF4-FFF2-40B4-BE49-F238E27FC236}">
                <a16:creationId xmlns:a16="http://schemas.microsoft.com/office/drawing/2014/main" id="{64227868-C0F1-41FC-A8C9-A533B4E11486}"/>
              </a:ext>
            </a:extLst>
          </p:cNvPr>
          <p:cNvPicPr>
            <a:picLocks noChangeAspect="1"/>
          </p:cNvPicPr>
          <p:nvPr userDrawn="1"/>
        </p:nvPicPr>
        <p:blipFill rotWithShape="1">
          <a:blip r:embed="rId3" cstate="print"/>
          <a:srcRect r="1346"/>
          <a:stretch/>
        </p:blipFill>
        <p:spPr>
          <a:xfrm>
            <a:off x="389" y="6041800"/>
            <a:ext cx="9125177" cy="411617"/>
          </a:xfrm>
          <a:prstGeom prst="rect">
            <a:avLst/>
          </a:prstGeom>
        </p:spPr>
      </p:pic>
      <p:sp>
        <p:nvSpPr>
          <p:cNvPr id="19" name="平行四边形 18">
            <a:extLst>
              <a:ext uri="{FF2B5EF4-FFF2-40B4-BE49-F238E27FC236}">
                <a16:creationId xmlns:a16="http://schemas.microsoft.com/office/drawing/2014/main" id="{9AE407FD-1006-4AC4-B10B-CB7686E66A86}"/>
              </a:ext>
            </a:extLst>
          </p:cNvPr>
          <p:cNvSpPr/>
          <p:nvPr userDrawn="1"/>
        </p:nvSpPr>
        <p:spPr>
          <a:xfrm>
            <a:off x="1" y="1"/>
            <a:ext cx="9143612" cy="685800"/>
          </a:xfrm>
          <a:prstGeom prst="parallelogram">
            <a:avLst>
              <a:gd name="adj" fmla="val 43056"/>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pic>
        <p:nvPicPr>
          <p:cNvPr id="20" name="图片 19" descr="图片包含 户外, 标牌, 黑色&#10;&#10;自动生成的说明">
            <a:extLst>
              <a:ext uri="{FF2B5EF4-FFF2-40B4-BE49-F238E27FC236}">
                <a16:creationId xmlns:a16="http://schemas.microsoft.com/office/drawing/2014/main" id="{D5338ABA-2308-412D-96F5-DE590FFF992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39293" y="73482"/>
            <a:ext cx="404129" cy="538838"/>
          </a:xfrm>
          <a:prstGeom prst="rect">
            <a:avLst/>
          </a:prstGeom>
        </p:spPr>
      </p:pic>
      <p:sp>
        <p:nvSpPr>
          <p:cNvPr id="11" name="平行四边形 10">
            <a:extLst>
              <a:ext uri="{FF2B5EF4-FFF2-40B4-BE49-F238E27FC236}">
                <a16:creationId xmlns:a16="http://schemas.microsoft.com/office/drawing/2014/main" id="{3E2A174E-0D40-4C44-A4CB-067A3AD3E27A}"/>
              </a:ext>
            </a:extLst>
          </p:cNvPr>
          <p:cNvSpPr/>
          <p:nvPr userDrawn="1"/>
        </p:nvSpPr>
        <p:spPr>
          <a:xfrm>
            <a:off x="8571627" y="119858"/>
            <a:ext cx="355174" cy="242093"/>
          </a:xfrm>
          <a:prstGeom prst="parallelogram">
            <a:avLst>
              <a:gd name="adj" fmla="val 444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12" name="平行四边形 11">
            <a:extLst>
              <a:ext uri="{FF2B5EF4-FFF2-40B4-BE49-F238E27FC236}">
                <a16:creationId xmlns:a16="http://schemas.microsoft.com/office/drawing/2014/main" id="{B6623D7A-6A25-4FAF-BE38-10BE0650BF71}"/>
              </a:ext>
            </a:extLst>
          </p:cNvPr>
          <p:cNvSpPr/>
          <p:nvPr userDrawn="1"/>
        </p:nvSpPr>
        <p:spPr>
          <a:xfrm>
            <a:off x="8262588" y="322602"/>
            <a:ext cx="355174" cy="242093"/>
          </a:xfrm>
          <a:prstGeom prst="parallelogram">
            <a:avLst>
              <a:gd name="adj" fmla="val 444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Tree>
    <p:extLst>
      <p:ext uri="{BB962C8B-B14F-4D97-AF65-F5344CB8AC3E}">
        <p14:creationId xmlns:p14="http://schemas.microsoft.com/office/powerpoint/2010/main" val="25100696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Text Placeholder 3"/>
          <p:cNvSpPr>
            <a:spLocks noGrp="1"/>
          </p:cNvSpPr>
          <p:nvPr>
            <p:ph idx="1"/>
          </p:nvPr>
        </p:nvSpPr>
        <p:spPr>
          <a:xfrm>
            <a:off x="467544" y="1143000"/>
            <a:ext cx="8229600" cy="49076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60000"/>
              <a:buFont typeface="Wingdings" panose="05000000000000000000" pitchFamily="2" charset="2"/>
              <a:buChar char="n"/>
              <a:defRPr lang="en-US" altLang="zh-CN" sz="3200" kern="1200" dirty="0" smtClean="0">
                <a:solidFill>
                  <a:srgbClr val="003D7F"/>
                </a:solidFill>
                <a:latin typeface="+mn-lt"/>
                <a:ea typeface="+mn-ea"/>
                <a:cs typeface="Times New Roman" panose="02020603050405020304" pitchFamily="18" charset="0"/>
              </a:defRPr>
            </a:lvl1pPr>
            <a:lvl2pPr algn="l" defTabSz="914400" rtl="0" eaLnBrk="1" latinLnBrk="0" hangingPunct="1">
              <a:spcBef>
                <a:spcPct val="20000"/>
              </a:spcBef>
              <a:defRPr lang="en-US" altLang="zh-CN" sz="2800" kern="1200" dirty="0" smtClean="0">
                <a:solidFill>
                  <a:srgbClr val="003D7F"/>
                </a:solidFill>
                <a:latin typeface="+mn-lt"/>
                <a:ea typeface="+mn-ea"/>
                <a:cs typeface="Times New Roman" panose="02020603050405020304" pitchFamily="18" charset="0"/>
              </a:defRPr>
            </a:lvl2pPr>
            <a:lvl3pPr algn="l" defTabSz="914400" rtl="0" eaLnBrk="1" latinLnBrk="0" hangingPunct="1">
              <a:spcBef>
                <a:spcPct val="20000"/>
              </a:spcBef>
              <a:defRPr lang="en-US" altLang="zh-CN" sz="2400" kern="1200" dirty="0" smtClean="0">
                <a:solidFill>
                  <a:srgbClr val="003D7F"/>
                </a:solidFill>
                <a:latin typeface="+mn-lt"/>
                <a:ea typeface="+mn-ea"/>
                <a:cs typeface="Times New Roman" panose="02020603050405020304" pitchFamily="18" charset="0"/>
              </a:defRPr>
            </a:lvl3pPr>
            <a:lvl4pPr algn="l" defTabSz="914400" rtl="0" eaLnBrk="1" latinLnBrk="0" hangingPunct="1">
              <a:spcBef>
                <a:spcPct val="20000"/>
              </a:spcBef>
              <a:defRPr lang="en-US" altLang="zh-CN" sz="2000" kern="1200" dirty="0" smtClean="0">
                <a:solidFill>
                  <a:srgbClr val="003D7F"/>
                </a:solidFill>
                <a:latin typeface="+mn-lt"/>
                <a:ea typeface="+mn-ea"/>
                <a:cs typeface="Times New Roman" panose="02020603050405020304" pitchFamily="18" charset="0"/>
              </a:defRPr>
            </a:lvl4pPr>
            <a:lvl5pPr algn="l" defTabSz="914400" rtl="0" eaLnBrk="1" latinLnBrk="0" hangingPunct="1">
              <a:spcBef>
                <a:spcPct val="20000"/>
              </a:spcBef>
              <a:defRPr lang="zh-CN" altLang="en-US" sz="1600" kern="1200" dirty="0">
                <a:solidFill>
                  <a:srgbClr val="003D7F"/>
                </a:solidFill>
                <a:latin typeface="+mn-lt"/>
                <a:ea typeface="+mn-ea"/>
                <a:cs typeface="Times New Roman" panose="02020603050405020304" pitchFamily="18" charset="0"/>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cxnSp>
        <p:nvCxnSpPr>
          <p:cNvPr id="12" name="Straight Connector 11"/>
          <p:cNvCxnSpPr/>
          <p:nvPr userDrawn="1"/>
        </p:nvCxnSpPr>
        <p:spPr>
          <a:xfrm>
            <a:off x="0" y="990600"/>
            <a:ext cx="7315200" cy="0"/>
          </a:xfrm>
          <a:prstGeom prst="line">
            <a:avLst/>
          </a:prstGeom>
          <a:ln w="5715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0" y="1066800"/>
            <a:ext cx="7315200"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88933" y="419099"/>
            <a:ext cx="1426467" cy="685801"/>
          </a:xfrm>
          <a:prstGeom prst="rect">
            <a:avLst/>
          </a:prstGeom>
        </p:spPr>
      </p:pic>
      <p:cxnSp>
        <p:nvCxnSpPr>
          <p:cNvPr id="15" name="Straight Connector 14"/>
          <p:cNvCxnSpPr/>
          <p:nvPr userDrawn="1"/>
        </p:nvCxnSpPr>
        <p:spPr>
          <a:xfrm>
            <a:off x="0" y="6400800"/>
            <a:ext cx="9144000"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0" y="6477000"/>
            <a:ext cx="9144000" cy="0"/>
          </a:xfrm>
          <a:prstGeom prst="line">
            <a:avLst/>
          </a:prstGeom>
          <a:ln w="57150">
            <a:solidFill>
              <a:srgbClr val="003366"/>
            </a:solidFill>
          </a:ln>
        </p:spPr>
        <p:style>
          <a:lnRef idx="1">
            <a:schemeClr val="accent1"/>
          </a:lnRef>
          <a:fillRef idx="0">
            <a:schemeClr val="accent1"/>
          </a:fillRef>
          <a:effectRef idx="0">
            <a:schemeClr val="accent1"/>
          </a:effectRef>
          <a:fontRef idx="minor">
            <a:schemeClr val="tx1"/>
          </a:fontRef>
        </p:style>
      </p:cxnSp>
      <p:sp>
        <p:nvSpPr>
          <p:cNvPr id="16" name="TextBox 6"/>
          <p:cNvSpPr txBox="1"/>
          <p:nvPr userDrawn="1"/>
        </p:nvSpPr>
        <p:spPr>
          <a:xfrm>
            <a:off x="467544" y="6519446"/>
            <a:ext cx="8208912" cy="338554"/>
          </a:xfrm>
          <a:prstGeom prst="rect">
            <a:avLst/>
          </a:prstGeom>
          <a:noFill/>
        </p:spPr>
        <p:txBody>
          <a:bodyPr wrap="square" rtlCol="0">
            <a:spAutoFit/>
          </a:bodyPr>
          <a:lstStyle/>
          <a:p>
            <a:pPr algn="ctr"/>
            <a:r>
              <a:rPr lang="en-US" altLang="zh-CN" sz="1600" dirty="0">
                <a:solidFill>
                  <a:srgbClr val="1F497D">
                    <a:lumMod val="75000"/>
                  </a:srgbClr>
                </a:solidFill>
                <a:ea typeface="微软雅黑" pitchFamily="34" charset="-122"/>
                <a:cs typeface="Times New Roman" panose="02020603050405020304" pitchFamily="18" charset="0"/>
              </a:rPr>
              <a:t>Intelligent Design and Optimization Research Lab, UM-SJTU Joint Institute</a:t>
            </a:r>
          </a:p>
        </p:txBody>
      </p:sp>
      <p:sp>
        <p:nvSpPr>
          <p:cNvPr id="6" name="灯片编号占位符 5"/>
          <p:cNvSpPr>
            <a:spLocks noGrp="1"/>
          </p:cNvSpPr>
          <p:nvPr>
            <p:ph type="sldNum" sz="quarter" idx="12"/>
          </p:nvPr>
        </p:nvSpPr>
        <p:spPr>
          <a:xfrm>
            <a:off x="6858000" y="6492875"/>
            <a:ext cx="2133600" cy="365125"/>
          </a:xfrm>
        </p:spPr>
        <p:txBody>
          <a:bodyPr/>
          <a:lstStyle>
            <a:lvl1pPr>
              <a:defRPr lang="en-US" sz="1600" kern="1200" smtClean="0">
                <a:solidFill>
                  <a:srgbClr val="1F497D">
                    <a:lumMod val="75000"/>
                  </a:srgbClr>
                </a:solidFill>
                <a:latin typeface="+mn-lt"/>
                <a:ea typeface="微软雅黑" pitchFamily="34" charset="-122"/>
                <a:cs typeface="Times New Roman" panose="02020603050405020304" pitchFamily="18" charset="0"/>
              </a:defRPr>
            </a:lvl1pPr>
          </a:lstStyle>
          <a:p>
            <a:fld id="{B6F15528-21DE-4FAA-801E-634DDDAF4B2B}" type="slidenum">
              <a:rPr lang="en-US" altLang="zh-CN" smtClean="0"/>
              <a:pPr/>
              <a:t>‹#›</a:t>
            </a:fld>
            <a:r>
              <a:rPr lang="en-US" altLang="zh-CN" dirty="0"/>
              <a:t>/71</a:t>
            </a:r>
            <a:endParaRPr lang="zh-CN" altLang="en-US" dirty="0"/>
          </a:p>
        </p:txBody>
      </p:sp>
    </p:spTree>
    <p:extLst>
      <p:ext uri="{BB962C8B-B14F-4D97-AF65-F5344CB8AC3E}">
        <p14:creationId xmlns:p14="http://schemas.microsoft.com/office/powerpoint/2010/main" val="2104774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extBox 6"/>
          <p:cNvSpPr txBox="1"/>
          <p:nvPr userDrawn="1"/>
        </p:nvSpPr>
        <p:spPr>
          <a:xfrm>
            <a:off x="467544" y="6519446"/>
            <a:ext cx="8208912" cy="338554"/>
          </a:xfrm>
          <a:prstGeom prst="rect">
            <a:avLst/>
          </a:prstGeom>
          <a:noFill/>
        </p:spPr>
        <p:txBody>
          <a:bodyPr wrap="square" rtlCol="0">
            <a:spAutoFit/>
          </a:bodyPr>
          <a:lstStyle/>
          <a:p>
            <a:pPr algn="ctr" fontAlgn="auto">
              <a:spcBef>
                <a:spcPts val="0"/>
              </a:spcBef>
              <a:spcAft>
                <a:spcPts val="0"/>
              </a:spcAft>
            </a:pPr>
            <a:r>
              <a:rPr lang="en-US" altLang="zh-CN" sz="1600" dirty="0">
                <a:solidFill>
                  <a:schemeClr val="tx2">
                    <a:lumMod val="75000"/>
                  </a:schemeClr>
                </a:solidFill>
                <a:latin typeface="+mn-lt"/>
                <a:ea typeface="微软雅黑" pitchFamily="34" charset="-122"/>
                <a:cs typeface="Times New Roman" panose="02020603050405020304" pitchFamily="18" charset="0"/>
              </a:rPr>
              <a:t>Intelligent Design</a:t>
            </a:r>
            <a:r>
              <a:rPr lang="en-US" altLang="zh-CN" sz="1600" baseline="0" dirty="0">
                <a:solidFill>
                  <a:schemeClr val="tx2">
                    <a:lumMod val="75000"/>
                  </a:schemeClr>
                </a:solidFill>
                <a:latin typeface="+mn-lt"/>
                <a:ea typeface="微软雅黑" pitchFamily="34" charset="-122"/>
                <a:cs typeface="Times New Roman" panose="02020603050405020304" pitchFamily="18" charset="0"/>
              </a:rPr>
              <a:t> and Optimization Research Lab, </a:t>
            </a:r>
            <a:r>
              <a:rPr lang="en-US" altLang="zh-CN" sz="1600" dirty="0">
                <a:solidFill>
                  <a:schemeClr val="tx2">
                    <a:lumMod val="75000"/>
                  </a:schemeClr>
                </a:solidFill>
                <a:latin typeface="+mn-lt"/>
                <a:ea typeface="微软雅黑" pitchFamily="34" charset="-122"/>
                <a:cs typeface="Times New Roman" panose="02020603050405020304" pitchFamily="18" charset="0"/>
              </a:rPr>
              <a:t>UM-SJTU Joint Institute</a:t>
            </a:r>
          </a:p>
        </p:txBody>
      </p:sp>
      <p:sp>
        <p:nvSpPr>
          <p:cNvPr id="9" name="Text Placeholder 3"/>
          <p:cNvSpPr>
            <a:spLocks noGrp="1"/>
          </p:cNvSpPr>
          <p:nvPr>
            <p:ph idx="1"/>
          </p:nvPr>
        </p:nvSpPr>
        <p:spPr>
          <a:xfrm>
            <a:off x="467544" y="1340768"/>
            <a:ext cx="8229600" cy="49076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60000"/>
              <a:buFont typeface="Wingdings" panose="05000000000000000000" pitchFamily="2" charset="2"/>
              <a:buChar char="n"/>
              <a:defRPr lang="en-US" altLang="zh-CN" sz="3200" kern="1200" dirty="0" smtClean="0">
                <a:solidFill>
                  <a:srgbClr val="003D7F"/>
                </a:solidFill>
                <a:latin typeface="+mn-lt"/>
                <a:ea typeface="+mn-ea"/>
                <a:cs typeface="Times New Roman" panose="02020603050405020304" pitchFamily="18" charset="0"/>
              </a:defRPr>
            </a:lvl1pPr>
            <a:lvl2pPr algn="l" defTabSz="914400" rtl="0" eaLnBrk="1" latinLnBrk="0" hangingPunct="1">
              <a:spcBef>
                <a:spcPct val="20000"/>
              </a:spcBef>
              <a:defRPr lang="en-US" altLang="zh-CN" sz="2800" kern="1200" dirty="0" smtClean="0">
                <a:solidFill>
                  <a:srgbClr val="003D7F"/>
                </a:solidFill>
                <a:latin typeface="+mn-lt"/>
                <a:ea typeface="+mn-ea"/>
                <a:cs typeface="Times New Roman" panose="02020603050405020304" pitchFamily="18" charset="0"/>
              </a:defRPr>
            </a:lvl2pPr>
            <a:lvl3pPr algn="l" defTabSz="914400" rtl="0" eaLnBrk="1" latinLnBrk="0" hangingPunct="1">
              <a:spcBef>
                <a:spcPct val="20000"/>
              </a:spcBef>
              <a:defRPr lang="en-US" altLang="zh-CN" sz="2400" kern="1200" dirty="0" smtClean="0">
                <a:solidFill>
                  <a:srgbClr val="003D7F"/>
                </a:solidFill>
                <a:latin typeface="+mn-lt"/>
                <a:ea typeface="+mn-ea"/>
                <a:cs typeface="Times New Roman" panose="02020603050405020304" pitchFamily="18" charset="0"/>
              </a:defRPr>
            </a:lvl3pPr>
            <a:lvl4pPr algn="l" defTabSz="914400" rtl="0" eaLnBrk="1" latinLnBrk="0" hangingPunct="1">
              <a:spcBef>
                <a:spcPct val="20000"/>
              </a:spcBef>
              <a:defRPr lang="en-US" altLang="zh-CN" sz="2000" kern="1200" dirty="0" smtClean="0">
                <a:solidFill>
                  <a:srgbClr val="003D7F"/>
                </a:solidFill>
                <a:latin typeface="+mn-lt"/>
                <a:ea typeface="+mn-ea"/>
                <a:cs typeface="Times New Roman" panose="02020603050405020304" pitchFamily="18" charset="0"/>
              </a:defRPr>
            </a:lvl4pPr>
            <a:lvl5pPr algn="l" defTabSz="914400" rtl="0" eaLnBrk="1" latinLnBrk="0" hangingPunct="1">
              <a:spcBef>
                <a:spcPct val="20000"/>
              </a:spcBef>
              <a:defRPr lang="zh-CN" altLang="en-US" sz="1600" kern="1200" dirty="0">
                <a:solidFill>
                  <a:srgbClr val="003D7F"/>
                </a:solidFill>
                <a:latin typeface="+mn-lt"/>
                <a:ea typeface="+mn-ea"/>
                <a:cs typeface="Times New Roman" panose="02020603050405020304" pitchFamily="18" charset="0"/>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10" name="Title 1"/>
          <p:cNvSpPr>
            <a:spLocks noGrp="1"/>
          </p:cNvSpPr>
          <p:nvPr>
            <p:ph type="title"/>
          </p:nvPr>
        </p:nvSpPr>
        <p:spPr>
          <a:xfrm>
            <a:off x="107504" y="228600"/>
            <a:ext cx="7200800" cy="638944"/>
          </a:xfrm>
          <a:prstGeom prst="rect">
            <a:avLst/>
          </a:prstGeom>
        </p:spPr>
        <p:txBody>
          <a:bodyPr/>
          <a:lstStyle>
            <a:lvl1pPr algn="l">
              <a:defRPr lang="zh-CN" altLang="en-US" sz="3200" b="1" kern="1200" dirty="0">
                <a:solidFill>
                  <a:srgbClr val="003D7F"/>
                </a:solidFill>
                <a:effectLst>
                  <a:outerShdw blurRad="38100" dist="38100" dir="2700000" algn="tl">
                    <a:srgbClr val="000000">
                      <a:alpha val="43137"/>
                    </a:srgbClr>
                  </a:outerShdw>
                </a:effectLst>
                <a:latin typeface="+mj-lt"/>
                <a:ea typeface="隶书" pitchFamily="49" charset="-122"/>
                <a:cs typeface="Times New Roman" panose="02020603050405020304" pitchFamily="18" charset="0"/>
              </a:defRPr>
            </a:lvl1pPr>
          </a:lstStyle>
          <a:p>
            <a:r>
              <a:rPr lang="en-US" altLang="zh-CN" dirty="0"/>
              <a:t>Click to edit Master title style</a:t>
            </a:r>
            <a:endParaRPr lang="zh-CN" altLang="en-US" dirty="0"/>
          </a:p>
        </p:txBody>
      </p:sp>
      <p:cxnSp>
        <p:nvCxnSpPr>
          <p:cNvPr id="12" name="Straight Connector 11"/>
          <p:cNvCxnSpPr/>
          <p:nvPr userDrawn="1"/>
        </p:nvCxnSpPr>
        <p:spPr>
          <a:xfrm>
            <a:off x="0" y="990600"/>
            <a:ext cx="7315200" cy="0"/>
          </a:xfrm>
          <a:prstGeom prst="line">
            <a:avLst/>
          </a:prstGeom>
          <a:ln w="5715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0" y="1066800"/>
            <a:ext cx="7315200"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88933" y="419099"/>
            <a:ext cx="1426467" cy="685801"/>
          </a:xfrm>
          <a:prstGeom prst="rect">
            <a:avLst/>
          </a:prstGeom>
        </p:spPr>
      </p:pic>
      <p:cxnSp>
        <p:nvCxnSpPr>
          <p:cNvPr id="15" name="Straight Connector 14"/>
          <p:cNvCxnSpPr/>
          <p:nvPr userDrawn="1"/>
        </p:nvCxnSpPr>
        <p:spPr>
          <a:xfrm>
            <a:off x="0" y="6400800"/>
            <a:ext cx="9144000"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0" y="6477000"/>
            <a:ext cx="9144000" cy="0"/>
          </a:xfrm>
          <a:prstGeom prst="line">
            <a:avLst/>
          </a:prstGeom>
          <a:ln w="57150">
            <a:solidFill>
              <a:srgbClr val="003366"/>
            </a:solidFill>
          </a:ln>
        </p:spPr>
        <p:style>
          <a:lnRef idx="1">
            <a:schemeClr val="accent1"/>
          </a:lnRef>
          <a:fillRef idx="0">
            <a:schemeClr val="accent1"/>
          </a:fillRef>
          <a:effectRef idx="0">
            <a:schemeClr val="accent1"/>
          </a:effectRef>
          <a:fontRef idx="minor">
            <a:schemeClr val="tx1"/>
          </a:fontRef>
        </p:style>
      </p:cxnSp>
      <p:sp>
        <p:nvSpPr>
          <p:cNvPr id="19" name="Slide Number Placeholder 5"/>
          <p:cNvSpPr>
            <a:spLocks noGrp="1"/>
          </p:cNvSpPr>
          <p:nvPr>
            <p:ph type="sldNum" sz="quarter" idx="12"/>
          </p:nvPr>
        </p:nvSpPr>
        <p:spPr>
          <a:xfrm>
            <a:off x="8202166" y="6492875"/>
            <a:ext cx="865634" cy="365125"/>
          </a:xfrm>
        </p:spPr>
        <p:txBody>
          <a:bodyPr/>
          <a:lstStyle>
            <a:lvl1pPr>
              <a:defRPr sz="1600">
                <a:solidFill>
                  <a:srgbClr val="003366"/>
                </a:solidFill>
                <a:latin typeface="+mn-lt"/>
              </a:defRPr>
            </a:lvl1pPr>
          </a:lstStyle>
          <a:p>
            <a:fld id="{B6F15528-21DE-4FAA-801E-634DDDAF4B2B}" type="slidenum">
              <a:rPr lang="en-US" smtClean="0"/>
              <a:pPr/>
              <a:t>‹#›</a:t>
            </a:fld>
            <a:r>
              <a:rPr lang="en-US" dirty="0"/>
              <a:t>/54</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TextBox 9"/>
          <p:cNvSpPr txBox="1"/>
          <p:nvPr userDrawn="1"/>
        </p:nvSpPr>
        <p:spPr>
          <a:xfrm>
            <a:off x="467544" y="6519446"/>
            <a:ext cx="8208912" cy="338554"/>
          </a:xfrm>
          <a:prstGeom prst="rect">
            <a:avLst/>
          </a:prstGeom>
          <a:noFill/>
        </p:spPr>
        <p:txBody>
          <a:bodyPr wrap="square" rtlCol="0">
            <a:spAutoFit/>
          </a:bodyPr>
          <a:lstStyle/>
          <a:p>
            <a:pPr algn="ctr" fontAlgn="auto">
              <a:spcBef>
                <a:spcPts val="0"/>
              </a:spcBef>
              <a:spcAft>
                <a:spcPts val="0"/>
              </a:spcAft>
            </a:pPr>
            <a:r>
              <a:rPr lang="en-US" altLang="zh-CN" sz="1600" dirty="0">
                <a:solidFill>
                  <a:schemeClr val="tx2">
                    <a:lumMod val="75000"/>
                  </a:schemeClr>
                </a:solidFill>
                <a:latin typeface="+mn-lt"/>
                <a:ea typeface="微软雅黑" pitchFamily="34" charset="-122"/>
                <a:cs typeface="Times New Roman" panose="02020603050405020304" pitchFamily="18" charset="0"/>
              </a:rPr>
              <a:t>Intelligent</a:t>
            </a:r>
            <a:r>
              <a:rPr lang="en-US" altLang="zh-CN" sz="1600" dirty="0">
                <a:solidFill>
                  <a:schemeClr val="tx2">
                    <a:lumMod val="75000"/>
                  </a:schemeClr>
                </a:solidFill>
                <a:latin typeface="+mn-lt"/>
                <a:ea typeface="微软雅黑" pitchFamily="34" charset="-122"/>
              </a:rPr>
              <a:t> Design</a:t>
            </a:r>
            <a:r>
              <a:rPr lang="en-US" altLang="zh-CN" sz="1600" baseline="0" dirty="0">
                <a:solidFill>
                  <a:schemeClr val="tx2">
                    <a:lumMod val="75000"/>
                  </a:schemeClr>
                </a:solidFill>
                <a:latin typeface="+mn-lt"/>
                <a:ea typeface="微软雅黑" pitchFamily="34" charset="-122"/>
              </a:rPr>
              <a:t> and Optimization Research Lab, </a:t>
            </a:r>
            <a:r>
              <a:rPr lang="en-US" altLang="zh-CN" sz="1600" dirty="0">
                <a:solidFill>
                  <a:schemeClr val="tx2">
                    <a:lumMod val="75000"/>
                  </a:schemeClr>
                </a:solidFill>
                <a:latin typeface="+mn-lt"/>
                <a:ea typeface="微软雅黑" pitchFamily="34" charset="-122"/>
              </a:rPr>
              <a:t>UM-SJTU Joint Institute</a:t>
            </a:r>
          </a:p>
        </p:txBody>
      </p:sp>
      <p:cxnSp>
        <p:nvCxnSpPr>
          <p:cNvPr id="11" name="Straight Connector 10"/>
          <p:cNvCxnSpPr/>
          <p:nvPr userDrawn="1"/>
        </p:nvCxnSpPr>
        <p:spPr>
          <a:xfrm>
            <a:off x="0" y="6400800"/>
            <a:ext cx="9144000"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0" y="6477000"/>
            <a:ext cx="9144000" cy="0"/>
          </a:xfrm>
          <a:prstGeom prst="line">
            <a:avLst/>
          </a:prstGeom>
          <a:ln w="57150">
            <a:solidFill>
              <a:srgbClr val="003366"/>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8200" y="304800"/>
            <a:ext cx="4294641" cy="685801"/>
          </a:xfrm>
          <a:prstGeom prst="rect">
            <a:avLst/>
          </a:prstGeom>
        </p:spPr>
      </p:pic>
      <p:sp>
        <p:nvSpPr>
          <p:cNvPr id="18" name="TextBox 17"/>
          <p:cNvSpPr txBox="1"/>
          <p:nvPr userDrawn="1"/>
        </p:nvSpPr>
        <p:spPr>
          <a:xfrm>
            <a:off x="2133600" y="1981200"/>
            <a:ext cx="6019800" cy="2554545"/>
          </a:xfrm>
          <a:prstGeom prst="rect">
            <a:avLst/>
          </a:prstGeom>
          <a:noFill/>
        </p:spPr>
        <p:txBody>
          <a:bodyPr wrap="square" rtlCol="0">
            <a:spAutoFit/>
          </a:bodyPr>
          <a:lstStyle/>
          <a:p>
            <a:pPr algn="l"/>
            <a:r>
              <a:rPr lang="en-US" altLang="zh-CN" sz="6600" b="1" dirty="0">
                <a:solidFill>
                  <a:schemeClr val="tx2">
                    <a:lumMod val="75000"/>
                  </a:schemeClr>
                </a:solidFill>
                <a:effectLst>
                  <a:outerShdw blurRad="38100" dist="38100" dir="2700000" algn="tl">
                    <a:srgbClr val="000000">
                      <a:alpha val="43137"/>
                    </a:srgbClr>
                  </a:outerShdw>
                </a:effectLst>
                <a:latin typeface="+mn-lt"/>
                <a:ea typeface="隶书" pitchFamily="49" charset="-122"/>
                <a:cs typeface="Times New Roman" panose="02020603050405020304" pitchFamily="18" charset="0"/>
              </a:rPr>
              <a:t>Thank  You</a:t>
            </a:r>
          </a:p>
          <a:p>
            <a:pPr lvl="3" algn="l"/>
            <a:r>
              <a:rPr lang="en-US" altLang="zh-CN" sz="4400" b="1" dirty="0">
                <a:solidFill>
                  <a:schemeClr val="tx2">
                    <a:lumMod val="75000"/>
                  </a:schemeClr>
                </a:solidFill>
                <a:effectLst>
                  <a:outerShdw blurRad="38100" dist="38100" dir="2700000" algn="tl">
                    <a:srgbClr val="000000">
                      <a:alpha val="43137"/>
                    </a:srgbClr>
                  </a:outerShdw>
                </a:effectLst>
                <a:latin typeface="+mn-lt"/>
                <a:ea typeface="隶书" pitchFamily="49" charset="-122"/>
                <a:cs typeface="Times New Roman" panose="02020603050405020304" pitchFamily="18" charset="0"/>
              </a:rPr>
              <a:t>Q&amp;A</a:t>
            </a:r>
          </a:p>
          <a:p>
            <a:pPr>
              <a:spcBef>
                <a:spcPts val="600"/>
              </a:spcBef>
            </a:pPr>
            <a:endParaRPr lang="en-US" altLang="zh-CN" sz="2000" dirty="0">
              <a:solidFill>
                <a:srgbClr val="003366"/>
              </a:solidFill>
              <a:latin typeface="+mn-lt"/>
              <a:cs typeface="Times New Roman" panose="02020603050405020304" pitchFamily="18" charset="0"/>
            </a:endParaRPr>
          </a:p>
          <a:p>
            <a:pPr>
              <a:spcBef>
                <a:spcPts val="600"/>
              </a:spcBef>
            </a:pPr>
            <a:endParaRPr lang="en-US" altLang="zh-CN" sz="2000" kern="1200" dirty="0">
              <a:solidFill>
                <a:srgbClr val="003366"/>
              </a:solidFill>
              <a:latin typeface="+mn-lt"/>
              <a:ea typeface="+mn-ea"/>
              <a:cs typeface="Times New Roman" panose="02020603050405020304" pitchFamily="18" charset="0"/>
            </a:endParaRPr>
          </a:p>
        </p:txBody>
      </p:sp>
      <p:sp>
        <p:nvSpPr>
          <p:cNvPr id="7" name="Slide Number Placeholder 5"/>
          <p:cNvSpPr>
            <a:spLocks noGrp="1"/>
          </p:cNvSpPr>
          <p:nvPr>
            <p:ph type="sldNum" sz="quarter" idx="12"/>
          </p:nvPr>
        </p:nvSpPr>
        <p:spPr>
          <a:xfrm>
            <a:off x="8229600" y="6492875"/>
            <a:ext cx="838200" cy="365125"/>
          </a:xfrm>
        </p:spPr>
        <p:txBody>
          <a:bodyPr/>
          <a:lstStyle>
            <a:lvl1pPr>
              <a:defRPr sz="1600">
                <a:solidFill>
                  <a:srgbClr val="003366"/>
                </a:solidFill>
                <a:latin typeface="+mn-lt"/>
              </a:defRPr>
            </a:lvl1p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184D7EC-672C-4980-8B15-C104C3DC55EC}" type="datetime1">
              <a:rPr lang="en-US" altLang="zh-CN" smtClean="0"/>
              <a:t>11/10/2024</a:t>
            </a:fld>
            <a:endParaRPr lang="en-US"/>
          </a:p>
        </p:txBody>
      </p:sp>
      <p:sp>
        <p:nvSpPr>
          <p:cNvPr id="6" name="Footer Placeholder 5"/>
          <p:cNvSpPr>
            <a:spLocks noGrp="1"/>
          </p:cNvSpPr>
          <p:nvPr>
            <p:ph type="ftr" sz="quarter" idx="11"/>
          </p:nvPr>
        </p:nvSpPr>
        <p:spPr/>
        <p:txBody>
          <a:bodyPr/>
          <a:lstStyle/>
          <a:p>
            <a:r>
              <a:rPr lang="en-US"/>
              <a:t>ddd</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r>
              <a:rPr lang="en-US" dirty="0"/>
              <a:t>/54</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2A2C4A-84E4-4BD6-8499-7B76CEA50453}" type="datetime1">
              <a:rPr lang="en-US" altLang="zh-CN" smtClean="0"/>
              <a:t>11/10/2024</a:t>
            </a:fld>
            <a:endParaRPr lang="en-US"/>
          </a:p>
        </p:txBody>
      </p:sp>
      <p:sp>
        <p:nvSpPr>
          <p:cNvPr id="8" name="Footer Placeholder 7"/>
          <p:cNvSpPr>
            <a:spLocks noGrp="1"/>
          </p:cNvSpPr>
          <p:nvPr>
            <p:ph type="ftr" sz="quarter" idx="11"/>
          </p:nvPr>
        </p:nvSpPr>
        <p:spPr/>
        <p:txBody>
          <a:bodyPr/>
          <a:lstStyle/>
          <a:p>
            <a:r>
              <a:rPr lang="en-US"/>
              <a:t>ddd</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E4302A1-569C-4C88-A882-0A4DA157F338}" type="datetime1">
              <a:rPr lang="en-US" altLang="zh-CN" smtClean="0"/>
              <a:t>11/10/2024</a:t>
            </a:fld>
            <a:endParaRPr lang="en-US"/>
          </a:p>
        </p:txBody>
      </p:sp>
      <p:sp>
        <p:nvSpPr>
          <p:cNvPr id="4" name="Footer Placeholder 3"/>
          <p:cNvSpPr>
            <a:spLocks noGrp="1"/>
          </p:cNvSpPr>
          <p:nvPr>
            <p:ph type="ftr" sz="quarter" idx="11"/>
          </p:nvPr>
        </p:nvSpPr>
        <p:spPr/>
        <p:txBody>
          <a:bodyPr/>
          <a:lstStyle/>
          <a:p>
            <a:r>
              <a:rPr lang="en-US"/>
              <a:t>ddd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FC2AA3-A6B2-4F30-9926-E144AB6B73D0}" type="datetime1">
              <a:rPr lang="en-US" altLang="zh-CN" smtClean="0"/>
              <a:t>11/10/2024</a:t>
            </a:fld>
            <a:endParaRPr lang="en-US"/>
          </a:p>
        </p:txBody>
      </p:sp>
      <p:sp>
        <p:nvSpPr>
          <p:cNvPr id="3" name="Footer Placeholder 2"/>
          <p:cNvSpPr>
            <a:spLocks noGrp="1"/>
          </p:cNvSpPr>
          <p:nvPr>
            <p:ph type="ftr" sz="quarter" idx="11"/>
          </p:nvPr>
        </p:nvSpPr>
        <p:spPr/>
        <p:txBody>
          <a:bodyPr/>
          <a:lstStyle/>
          <a:p>
            <a:r>
              <a:rPr lang="en-US"/>
              <a:t>ddd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67F5CC-6C69-4057-8714-46594709EE14}" type="datetime1">
              <a:rPr lang="en-US" altLang="zh-CN" smtClean="0"/>
              <a:t>11/10/2024</a:t>
            </a:fld>
            <a:endParaRPr lang="en-US"/>
          </a:p>
        </p:txBody>
      </p:sp>
      <p:sp>
        <p:nvSpPr>
          <p:cNvPr id="6" name="Footer Placeholder 5"/>
          <p:cNvSpPr>
            <a:spLocks noGrp="1"/>
          </p:cNvSpPr>
          <p:nvPr>
            <p:ph type="ftr" sz="quarter" idx="11"/>
          </p:nvPr>
        </p:nvSpPr>
        <p:spPr/>
        <p:txBody>
          <a:bodyPr/>
          <a:lstStyle/>
          <a:p>
            <a:r>
              <a:rPr lang="en-US"/>
              <a:t>ddd</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898978-D648-4F6B-9800-0F0A95E6D737}" type="datetime1">
              <a:rPr lang="en-US" altLang="zh-CN" smtClean="0"/>
              <a:t>11/10/2024</a:t>
            </a:fld>
            <a:endParaRPr lang="en-US"/>
          </a:p>
        </p:txBody>
      </p:sp>
      <p:sp>
        <p:nvSpPr>
          <p:cNvPr id="6" name="Footer Placeholder 5"/>
          <p:cNvSpPr>
            <a:spLocks noGrp="1"/>
          </p:cNvSpPr>
          <p:nvPr>
            <p:ph type="ftr" sz="quarter" idx="11"/>
          </p:nvPr>
        </p:nvSpPr>
        <p:spPr/>
        <p:txBody>
          <a:bodyPr/>
          <a:lstStyle/>
          <a:p>
            <a:r>
              <a:rPr lang="en-US"/>
              <a:t>ddd</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E9DAF8-5558-410D-9300-DDD2CE2331B2}" type="datetime1">
              <a:rPr lang="en-US" altLang="zh-CN" smtClean="0"/>
              <a:t>11/10/2024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ddd</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33.wmf"/><Relationship Id="rId3" Type="http://schemas.openxmlformats.org/officeDocument/2006/relationships/slideLayout" Target="../slideLayouts/slideLayout13.xml"/><Relationship Id="rId7" Type="http://schemas.openxmlformats.org/officeDocument/2006/relationships/image" Target="../media/image30.wmf"/><Relationship Id="rId12" Type="http://schemas.openxmlformats.org/officeDocument/2006/relationships/oleObject" Target="../embeddings/oleObject12.bin"/><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oleObject" Target="../embeddings/oleObject9.bin"/><Relationship Id="rId11" Type="http://schemas.openxmlformats.org/officeDocument/2006/relationships/image" Target="../media/image32.wmf"/><Relationship Id="rId5" Type="http://schemas.openxmlformats.org/officeDocument/2006/relationships/image" Target="../media/image11.png"/><Relationship Id="rId15" Type="http://schemas.openxmlformats.org/officeDocument/2006/relationships/image" Target="../media/image34.wmf"/><Relationship Id="rId10" Type="http://schemas.openxmlformats.org/officeDocument/2006/relationships/oleObject" Target="../embeddings/oleObject11.bin"/><Relationship Id="rId4" Type="http://schemas.openxmlformats.org/officeDocument/2006/relationships/notesSlide" Target="../notesSlides/notesSlide10.xml"/><Relationship Id="rId9" Type="http://schemas.openxmlformats.org/officeDocument/2006/relationships/image" Target="../media/image31.wmf"/><Relationship Id="rId14" Type="http://schemas.openxmlformats.org/officeDocument/2006/relationships/oleObject" Target="../embeddings/oleObject13.bin"/></Relationships>
</file>

<file path=ppt/slides/_rels/slide11.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slideLayout" Target="../slideLayouts/slideLayout13.xml"/><Relationship Id="rId7" Type="http://schemas.openxmlformats.org/officeDocument/2006/relationships/oleObject" Target="../embeddings/oleObject14.bin"/><Relationship Id="rId2" Type="http://schemas.openxmlformats.org/officeDocument/2006/relationships/tags" Target="../tags/tag9.xml"/><Relationship Id="rId1" Type="http://schemas.openxmlformats.org/officeDocument/2006/relationships/vmlDrawing" Target="../drawings/vmlDrawing6.vml"/><Relationship Id="rId6" Type="http://schemas.openxmlformats.org/officeDocument/2006/relationships/image" Target="../media/image11.png"/><Relationship Id="rId5" Type="http://schemas.openxmlformats.org/officeDocument/2006/relationships/image" Target="../media/image36.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38.wmf"/><Relationship Id="rId2" Type="http://schemas.openxmlformats.org/officeDocument/2006/relationships/tags" Target="../tags/tag10.xml"/><Relationship Id="rId1" Type="http://schemas.openxmlformats.org/officeDocument/2006/relationships/vmlDrawing" Target="../drawings/vmlDrawing7.vml"/><Relationship Id="rId6" Type="http://schemas.openxmlformats.org/officeDocument/2006/relationships/image" Target="../media/image37.wmf"/><Relationship Id="rId5" Type="http://schemas.openxmlformats.org/officeDocument/2006/relationships/oleObject" Target="../embeddings/oleObject15.bin"/><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notesSlide" Target="../notesSlides/notesSlide13.xml"/><Relationship Id="rId7" Type="http://schemas.openxmlformats.org/officeDocument/2006/relationships/image" Target="../media/image42.png"/><Relationship Id="rId2" Type="http://schemas.openxmlformats.org/officeDocument/2006/relationships/slideLayout" Target="../slideLayouts/slideLayout13.xml"/><Relationship Id="rId1" Type="http://schemas.openxmlformats.org/officeDocument/2006/relationships/tags" Target="../tags/tag1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2.xml"/><Relationship Id="rId5" Type="http://schemas.openxmlformats.org/officeDocument/2006/relationships/image" Target="../media/image44.emf"/><Relationship Id="rId4" Type="http://schemas.openxmlformats.org/officeDocument/2006/relationships/image" Target="../media/image43.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13.xml"/><Relationship Id="rId4" Type="http://schemas.openxmlformats.org/officeDocument/2006/relationships/image" Target="../media/image45.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ags" Target="../tags/tag14.xml"/><Relationship Id="rId4" Type="http://schemas.openxmlformats.org/officeDocument/2006/relationships/image" Target="../media/image46.emf"/></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5.xml"/><Relationship Id="rId1" Type="http://schemas.openxmlformats.org/officeDocument/2006/relationships/themeOverride" Target="../theme/themeOverride1.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slideLayout" Target="../slideLayouts/slideLayout13.xml"/><Relationship Id="rId7" Type="http://schemas.openxmlformats.org/officeDocument/2006/relationships/image" Target="../media/image47.wmf"/><Relationship Id="rId2" Type="http://schemas.openxmlformats.org/officeDocument/2006/relationships/tags" Target="../tags/tag16.xml"/><Relationship Id="rId1" Type="http://schemas.openxmlformats.org/officeDocument/2006/relationships/vmlDrawing" Target="../drawings/vmlDrawing8.vml"/><Relationship Id="rId6" Type="http://schemas.openxmlformats.org/officeDocument/2006/relationships/oleObject" Target="../embeddings/oleObject16.bin"/><Relationship Id="rId5" Type="http://schemas.openxmlformats.org/officeDocument/2006/relationships/image" Target="../media/image48.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1.xml"/><Relationship Id="rId5" Type="http://schemas.openxmlformats.org/officeDocument/2006/relationships/image" Target="../media/image12.emf"/><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8" Type="http://schemas.openxmlformats.org/officeDocument/2006/relationships/image" Target="../media/image52.emf"/><Relationship Id="rId3" Type="http://schemas.openxmlformats.org/officeDocument/2006/relationships/slideLayout" Target="../slideLayouts/slideLayout13.xml"/><Relationship Id="rId7" Type="http://schemas.openxmlformats.org/officeDocument/2006/relationships/image" Target="../media/image51.emf"/><Relationship Id="rId2" Type="http://schemas.openxmlformats.org/officeDocument/2006/relationships/tags" Target="../tags/tag17.xml"/><Relationship Id="rId1" Type="http://schemas.openxmlformats.org/officeDocument/2006/relationships/vmlDrawing" Target="../drawings/vmlDrawing9.vml"/><Relationship Id="rId6" Type="http://schemas.openxmlformats.org/officeDocument/2006/relationships/image" Target="../media/image50.wmf"/><Relationship Id="rId5" Type="http://schemas.openxmlformats.org/officeDocument/2006/relationships/oleObject" Target="../embeddings/oleObject17.bin"/><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18.xml"/><Relationship Id="rId5" Type="http://schemas.openxmlformats.org/officeDocument/2006/relationships/image" Target="../media/image54.emf"/><Relationship Id="rId4" Type="http://schemas.openxmlformats.org/officeDocument/2006/relationships/image" Target="../media/image53.emf"/></Relationships>
</file>

<file path=ppt/slides/_rels/slide22.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25.xml"/><Relationship Id="rId7" Type="http://schemas.openxmlformats.org/officeDocument/2006/relationships/image" Target="../media/image58.wmf"/><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oleObject" Target="../embeddings/oleObject19.bin"/><Relationship Id="rId11" Type="http://schemas.openxmlformats.org/officeDocument/2006/relationships/image" Target="../media/image61.emf"/><Relationship Id="rId5" Type="http://schemas.openxmlformats.org/officeDocument/2006/relationships/image" Target="../media/image57.wmf"/><Relationship Id="rId10" Type="http://schemas.openxmlformats.org/officeDocument/2006/relationships/image" Target="../media/image60.emf"/><Relationship Id="rId4" Type="http://schemas.openxmlformats.org/officeDocument/2006/relationships/oleObject" Target="../embeddings/oleObject18.bin"/><Relationship Id="rId9" Type="http://schemas.openxmlformats.org/officeDocument/2006/relationships/image" Target="../media/image59.emf"/></Relationships>
</file>

<file path=ppt/slides/_rels/slide26.x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oleObject" Target="../embeddings/oleObject24.bin"/><Relationship Id="rId18" Type="http://schemas.openxmlformats.org/officeDocument/2006/relationships/image" Target="../media/image68.wmf"/><Relationship Id="rId3" Type="http://schemas.openxmlformats.org/officeDocument/2006/relationships/notesSlide" Target="../notesSlides/notesSlide26.xml"/><Relationship Id="rId7" Type="http://schemas.openxmlformats.org/officeDocument/2006/relationships/oleObject" Target="../embeddings/oleObject21.bin"/><Relationship Id="rId12" Type="http://schemas.openxmlformats.org/officeDocument/2006/relationships/image" Target="../media/image65.wmf"/><Relationship Id="rId17" Type="http://schemas.openxmlformats.org/officeDocument/2006/relationships/oleObject" Target="../embeddings/oleObject26.bin"/><Relationship Id="rId2" Type="http://schemas.openxmlformats.org/officeDocument/2006/relationships/slideLayout" Target="../slideLayouts/slideLayout13.xml"/><Relationship Id="rId16" Type="http://schemas.openxmlformats.org/officeDocument/2006/relationships/image" Target="../media/image67.wmf"/><Relationship Id="rId20" Type="http://schemas.openxmlformats.org/officeDocument/2006/relationships/image" Target="../media/image69.wmf"/><Relationship Id="rId1" Type="http://schemas.openxmlformats.org/officeDocument/2006/relationships/vmlDrawing" Target="../drawings/vmlDrawing11.vml"/><Relationship Id="rId6" Type="http://schemas.openxmlformats.org/officeDocument/2006/relationships/image" Target="../media/image62.wmf"/><Relationship Id="rId11" Type="http://schemas.openxmlformats.org/officeDocument/2006/relationships/oleObject" Target="../embeddings/oleObject23.bin"/><Relationship Id="rId5" Type="http://schemas.openxmlformats.org/officeDocument/2006/relationships/oleObject" Target="../embeddings/oleObject20.bin"/><Relationship Id="rId15" Type="http://schemas.openxmlformats.org/officeDocument/2006/relationships/oleObject" Target="../embeddings/oleObject25.bin"/><Relationship Id="rId10" Type="http://schemas.openxmlformats.org/officeDocument/2006/relationships/image" Target="../media/image64.wmf"/><Relationship Id="rId19" Type="http://schemas.openxmlformats.org/officeDocument/2006/relationships/oleObject" Target="../embeddings/oleObject27.bin"/><Relationship Id="rId4" Type="http://schemas.openxmlformats.org/officeDocument/2006/relationships/image" Target="../media/image11.png"/><Relationship Id="rId9" Type="http://schemas.openxmlformats.org/officeDocument/2006/relationships/oleObject" Target="../embeddings/oleObject22.bin"/><Relationship Id="rId14" Type="http://schemas.openxmlformats.org/officeDocument/2006/relationships/image" Target="../media/image66.wmf"/></Relationships>
</file>

<file path=ppt/slides/_rels/slide27.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notesSlide" Target="../notesSlides/notesSlide27.xml"/><Relationship Id="rId7" Type="http://schemas.openxmlformats.org/officeDocument/2006/relationships/oleObject" Target="../embeddings/oleObject29.bin"/><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image" Target="../media/image11.png"/><Relationship Id="rId5" Type="http://schemas.openxmlformats.org/officeDocument/2006/relationships/image" Target="../media/image70.wmf"/><Relationship Id="rId4" Type="http://schemas.openxmlformats.org/officeDocument/2006/relationships/oleObject" Target="../embeddings/oleObject28.bin"/></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notesSlide" Target="../notesSlides/notesSlide29.xml"/><Relationship Id="rId7" Type="http://schemas.openxmlformats.org/officeDocument/2006/relationships/image" Target="../media/image11.png"/><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image" Target="../media/image74.emf"/><Relationship Id="rId5" Type="http://schemas.openxmlformats.org/officeDocument/2006/relationships/image" Target="../media/image72.wmf"/><Relationship Id="rId4" Type="http://schemas.openxmlformats.org/officeDocument/2006/relationships/oleObject" Target="../embeddings/oleObject30.bin"/><Relationship Id="rId9" Type="http://schemas.openxmlformats.org/officeDocument/2006/relationships/image" Target="../media/image73.w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slideLayout" Target="../slideLayouts/slideLayout13.xml"/><Relationship Id="rId7" Type="http://schemas.openxmlformats.org/officeDocument/2006/relationships/image" Target="../media/image13.w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1.png"/><Relationship Id="rId4" Type="http://schemas.openxmlformats.org/officeDocument/2006/relationships/notesSlide" Target="../notesSlides/notesSlide3.xml"/><Relationship Id="rId9" Type="http://schemas.openxmlformats.org/officeDocument/2006/relationships/image" Target="../media/image14.wmf"/></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13.xml"/><Relationship Id="rId6" Type="http://schemas.openxmlformats.org/officeDocument/2006/relationships/image" Target="../media/image77.emf"/><Relationship Id="rId5" Type="http://schemas.openxmlformats.org/officeDocument/2006/relationships/image" Target="../media/image76.emf"/><Relationship Id="rId4" Type="http://schemas.openxmlformats.org/officeDocument/2006/relationships/image" Target="../media/image75.emf"/></Relationships>
</file>

<file path=ppt/slides/_rels/slide3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79.jpeg"/><Relationship Id="rId7" Type="http://schemas.openxmlformats.org/officeDocument/2006/relationships/diagramColors" Target="../diagrams/colors2.xml"/><Relationship Id="rId2" Type="http://schemas.openxmlformats.org/officeDocument/2006/relationships/notesSlide" Target="../notesSlides/notesSlide33.xml"/><Relationship Id="rId1" Type="http://schemas.openxmlformats.org/officeDocument/2006/relationships/slideLayout" Target="../slideLayouts/slideLayout1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80.png"/></Relationships>
</file>

<file path=ppt/slides/_rels/slide34.xml.rels><?xml version="1.0" encoding="UTF-8" standalone="yes"?>
<Relationships xmlns="http://schemas.openxmlformats.org/package/2006/relationships"><Relationship Id="rId3" Type="http://schemas.openxmlformats.org/officeDocument/2006/relationships/image" Target="../media/image81.png"/><Relationship Id="rId7" Type="http://schemas.openxmlformats.org/officeDocument/2006/relationships/image" Target="../media/image85.png"/><Relationship Id="rId2" Type="http://schemas.openxmlformats.org/officeDocument/2006/relationships/notesSlide" Target="../notesSlides/notesSlide34.xml"/><Relationship Id="rId1" Type="http://schemas.openxmlformats.org/officeDocument/2006/relationships/slideLayout" Target="../slideLayouts/slideLayout13.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35.xml.rels><?xml version="1.0" encoding="UTF-8" standalone="yes"?>
<Relationships xmlns="http://schemas.openxmlformats.org/package/2006/relationships"><Relationship Id="rId3" Type="http://schemas.openxmlformats.org/officeDocument/2006/relationships/image" Target="../media/image86.png"/><Relationship Id="rId7" Type="http://schemas.openxmlformats.org/officeDocument/2006/relationships/image" Target="../media/image90.png"/><Relationship Id="rId2" Type="http://schemas.openxmlformats.org/officeDocument/2006/relationships/notesSlide" Target="../notesSlides/notesSlide35.xml"/><Relationship Id="rId1" Type="http://schemas.openxmlformats.org/officeDocument/2006/relationships/slideLayout" Target="../slideLayouts/slideLayout13.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4.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slideLayout" Target="../slideLayouts/slideLayout13.xml"/><Relationship Id="rId7" Type="http://schemas.openxmlformats.org/officeDocument/2006/relationships/image" Target="../media/image11.pn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15.wmf"/><Relationship Id="rId5" Type="http://schemas.openxmlformats.org/officeDocument/2006/relationships/oleObject" Target="../embeddings/oleObject3.bin"/><Relationship Id="rId4" Type="http://schemas.openxmlformats.org/officeDocument/2006/relationships/notesSlide" Target="../notesSlides/notesSlide4.xml"/><Relationship Id="rId9" Type="http://schemas.openxmlformats.org/officeDocument/2006/relationships/image" Target="../media/image17.emf"/></Relationships>
</file>

<file path=ppt/slides/_rels/slide5.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slideLayout" Target="../slideLayouts/slideLayout13.xml"/><Relationship Id="rId7" Type="http://schemas.openxmlformats.org/officeDocument/2006/relationships/image" Target="../media/image11.png"/><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18.wmf"/><Relationship Id="rId5" Type="http://schemas.openxmlformats.org/officeDocument/2006/relationships/oleObject" Target="../embeddings/oleObject4.bin"/><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notesSlide" Target="../notesSlides/notesSlide6.xml"/><Relationship Id="rId7" Type="http://schemas.openxmlformats.org/officeDocument/2006/relationships/image" Target="../media/image23.emf"/><Relationship Id="rId2" Type="http://schemas.openxmlformats.org/officeDocument/2006/relationships/slideLayout" Target="../slideLayouts/slideLayout13.xml"/><Relationship Id="rId1" Type="http://schemas.openxmlformats.org/officeDocument/2006/relationships/tags" Target="../tags/tag5.xml"/><Relationship Id="rId6" Type="http://schemas.openxmlformats.org/officeDocument/2006/relationships/image" Target="../media/image22.emf"/><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oleObject" Target="../embeddings/oleObject8.bin"/><Relationship Id="rId3" Type="http://schemas.openxmlformats.org/officeDocument/2006/relationships/slideLayout" Target="../slideLayouts/slideLayout13.xml"/><Relationship Id="rId7" Type="http://schemas.openxmlformats.org/officeDocument/2006/relationships/image" Target="../media/image25.wmf"/><Relationship Id="rId12" Type="http://schemas.openxmlformats.org/officeDocument/2006/relationships/image" Target="../media/image27.wmf"/><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oleObject" Target="../embeddings/oleObject5.bin"/><Relationship Id="rId11" Type="http://schemas.openxmlformats.org/officeDocument/2006/relationships/oleObject" Target="../embeddings/oleObject7.bin"/><Relationship Id="rId5" Type="http://schemas.openxmlformats.org/officeDocument/2006/relationships/image" Target="../media/image11.png"/><Relationship Id="rId10" Type="http://schemas.openxmlformats.org/officeDocument/2006/relationships/image" Target="../media/image26.wmf"/><Relationship Id="rId4" Type="http://schemas.openxmlformats.org/officeDocument/2006/relationships/notesSlide" Target="../notesSlides/notesSlide9.xml"/><Relationship Id="rId9" Type="http://schemas.openxmlformats.org/officeDocument/2006/relationships/oleObject" Target="../embeddings/oleObject6.bin"/><Relationship Id="rId14" Type="http://schemas.openxmlformats.org/officeDocument/2006/relationships/image" Target="../media/image2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7"/>
          <p:cNvSpPr txBox="1">
            <a:spLocks/>
          </p:cNvSpPr>
          <p:nvPr/>
        </p:nvSpPr>
        <p:spPr>
          <a:xfrm>
            <a:off x="820760" y="1752600"/>
            <a:ext cx="7789840" cy="1600200"/>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4400" b="1" kern="1200">
                <a:solidFill>
                  <a:srgbClr val="003366"/>
                </a:solidFill>
                <a:latin typeface="Constantia" panose="02030602050306030303" pitchFamily="18" charset="0"/>
                <a:ea typeface="+mj-ea"/>
                <a:cs typeface="+mj-cs"/>
              </a:defRPr>
            </a:lvl1pPr>
          </a:lstStyle>
          <a:p>
            <a:pPr algn="ctr"/>
            <a:r>
              <a:rPr lang="en-US" altLang="zh-CN" sz="3600" b="0" kern="0" dirty="0">
                <a:solidFill>
                  <a:srgbClr val="C00000"/>
                </a:solidFill>
                <a:ea typeface="隶书" pitchFamily="49" charset="-122"/>
              </a:rPr>
              <a:t>Robust and Multi-disciplinary Design Optimization with </a:t>
            </a:r>
            <a:br>
              <a:rPr lang="en-US" altLang="zh-CN" sz="3600" b="0" kern="0" dirty="0">
                <a:solidFill>
                  <a:srgbClr val="C00000"/>
                </a:solidFill>
                <a:ea typeface="隶书" pitchFamily="49" charset="-122"/>
              </a:rPr>
            </a:br>
            <a:r>
              <a:rPr lang="en-US" altLang="zh-CN" sz="3600" b="0" kern="0" dirty="0">
                <a:solidFill>
                  <a:srgbClr val="C00000"/>
                </a:solidFill>
                <a:ea typeface="隶书" pitchFamily="49" charset="-122"/>
              </a:rPr>
              <a:t>Applications on Engineering Design</a:t>
            </a:r>
            <a:endParaRPr lang="zh-CN" altLang="en-US" sz="3600" b="0" dirty="0">
              <a:solidFill>
                <a:srgbClr val="C00000"/>
              </a:solidFill>
            </a:endParaRPr>
          </a:p>
        </p:txBody>
      </p:sp>
      <p:sp>
        <p:nvSpPr>
          <p:cNvPr id="7" name="副标题 6"/>
          <p:cNvSpPr txBox="1">
            <a:spLocks/>
          </p:cNvSpPr>
          <p:nvPr/>
        </p:nvSpPr>
        <p:spPr>
          <a:xfrm>
            <a:off x="304800" y="4572000"/>
            <a:ext cx="4572000" cy="20574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000" kern="1200">
                <a:solidFill>
                  <a:srgbClr val="003366"/>
                </a:solidFill>
                <a:latin typeface="Constantia" panose="02030602050306030303" pitchFamily="18"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ltLang="zh-CN" sz="1600" dirty="0"/>
              <a:t>Modified material from:</a:t>
            </a:r>
          </a:p>
          <a:p>
            <a:r>
              <a:rPr lang="en-US" altLang="zh-CN" sz="1600" dirty="0"/>
              <a:t>	Dr. Mian Li</a:t>
            </a:r>
          </a:p>
          <a:p>
            <a:r>
              <a:rPr lang="en-US" altLang="zh-CN" sz="1600" dirty="0"/>
              <a:t>	Dr. Jianhua Zhou</a:t>
            </a:r>
          </a:p>
          <a:p>
            <a:r>
              <a:rPr lang="en-US" altLang="zh-CN" sz="1600" dirty="0"/>
              <a:t>	Dr. </a:t>
            </a:r>
            <a:r>
              <a:rPr lang="en-US" altLang="zh-CN" sz="1600" dirty="0" err="1"/>
              <a:t>Yanjun</a:t>
            </a:r>
            <a:r>
              <a:rPr lang="en-US" altLang="zh-CN" sz="1600" dirty="0"/>
              <a:t> Zhang</a:t>
            </a:r>
          </a:p>
          <a:p>
            <a:r>
              <a:rPr lang="en-US" altLang="zh-CN" sz="1600" dirty="0"/>
              <a:t>	Dr. Ruixiang Zheng</a:t>
            </a:r>
          </a:p>
        </p:txBody>
      </p:sp>
      <p:sp>
        <p:nvSpPr>
          <p:cNvPr id="6" name="TextBox 3"/>
          <p:cNvSpPr txBox="1">
            <a:spLocks noChangeArrowheads="1"/>
          </p:cNvSpPr>
          <p:nvPr/>
        </p:nvSpPr>
        <p:spPr bwMode="auto">
          <a:xfrm>
            <a:off x="3588630" y="3429000"/>
            <a:ext cx="1821570" cy="929485"/>
          </a:xfrm>
          <a:prstGeom prst="rect">
            <a:avLst/>
          </a:prstGeom>
        </p:spPr>
        <p:txBody>
          <a:bodyPr vert="horz" lIns="91440" tIns="45720" rIns="91440" bIns="45720" rtlCol="0">
            <a:normAutofit fontScale="92500"/>
          </a:bodyPr>
          <a:lstStyle>
            <a:defPPr>
              <a:defRPr lang="en-US"/>
            </a:defPPr>
            <a:lvl1pPr indent="0">
              <a:spcBef>
                <a:spcPct val="20000"/>
              </a:spcBef>
              <a:buFont typeface="Arial" pitchFamily="34" charset="0"/>
              <a:buNone/>
              <a:defRPr sz="1600">
                <a:solidFill>
                  <a:srgbClr val="003366"/>
                </a:solidFill>
                <a:latin typeface="Constantia" panose="02030602050306030303" pitchFamily="18" charset="0"/>
              </a:defRPr>
            </a:lvl1pPr>
            <a:lvl2pPr indent="0" algn="ctr">
              <a:spcBef>
                <a:spcPct val="20000"/>
              </a:spcBef>
              <a:buFont typeface="Arial" pitchFamily="34" charset="0"/>
              <a:buNone/>
              <a:defRPr sz="2800">
                <a:solidFill>
                  <a:schemeClr val="tx1">
                    <a:tint val="75000"/>
                  </a:schemeClr>
                </a:solidFill>
              </a:defRPr>
            </a:lvl2pPr>
            <a:lvl3pPr indent="0" algn="ctr">
              <a:spcBef>
                <a:spcPct val="20000"/>
              </a:spcBef>
              <a:buFont typeface="Arial" pitchFamily="34" charset="0"/>
              <a:buNone/>
              <a:defRPr sz="2400">
                <a:solidFill>
                  <a:schemeClr val="tx1">
                    <a:tint val="75000"/>
                  </a:schemeClr>
                </a:solidFill>
              </a:defRPr>
            </a:lvl3pPr>
            <a:lvl4pPr indent="0" algn="ctr">
              <a:spcBef>
                <a:spcPct val="20000"/>
              </a:spcBef>
              <a:buFont typeface="Arial" pitchFamily="34" charset="0"/>
              <a:buNone/>
              <a:defRPr sz="2000">
                <a:solidFill>
                  <a:schemeClr val="tx1">
                    <a:tint val="75000"/>
                  </a:schemeClr>
                </a:solidFill>
              </a:defRPr>
            </a:lvl4pPr>
            <a:lvl5pPr indent="0" algn="ctr">
              <a:spcBef>
                <a:spcPct val="20000"/>
              </a:spcBef>
              <a:buFont typeface="Arial" pitchFamily="34" charset="0"/>
              <a:buNone/>
              <a:defRPr sz="2000">
                <a:solidFill>
                  <a:schemeClr val="tx1">
                    <a:tint val="75000"/>
                  </a:schemeClr>
                </a:solidFill>
              </a:defRPr>
            </a:lvl5pPr>
            <a:lvl6pPr indent="0" algn="ctr">
              <a:spcBef>
                <a:spcPct val="20000"/>
              </a:spcBef>
              <a:buFont typeface="Arial" pitchFamily="34" charset="0"/>
              <a:buNone/>
              <a:defRPr sz="2000">
                <a:solidFill>
                  <a:schemeClr val="tx1">
                    <a:tint val="75000"/>
                  </a:schemeClr>
                </a:solidFill>
              </a:defRPr>
            </a:lvl6pPr>
            <a:lvl7pPr indent="0" algn="ctr">
              <a:spcBef>
                <a:spcPct val="20000"/>
              </a:spcBef>
              <a:buFont typeface="Arial" pitchFamily="34" charset="0"/>
              <a:buNone/>
              <a:defRPr sz="2000">
                <a:solidFill>
                  <a:schemeClr val="tx1">
                    <a:tint val="75000"/>
                  </a:schemeClr>
                </a:solidFill>
              </a:defRPr>
            </a:lvl7pPr>
            <a:lvl8pPr indent="0" algn="ctr">
              <a:spcBef>
                <a:spcPct val="20000"/>
              </a:spcBef>
              <a:buFont typeface="Arial" pitchFamily="34" charset="0"/>
              <a:buNone/>
              <a:defRPr sz="2000">
                <a:solidFill>
                  <a:schemeClr val="tx1">
                    <a:tint val="75000"/>
                  </a:schemeClr>
                </a:solidFill>
              </a:defRPr>
            </a:lvl8pPr>
            <a:lvl9pPr indent="0" algn="ctr">
              <a:spcBef>
                <a:spcPct val="20000"/>
              </a:spcBef>
              <a:buFont typeface="Arial" pitchFamily="34" charset="0"/>
              <a:buNone/>
              <a:defRPr sz="2000">
                <a:solidFill>
                  <a:schemeClr val="tx1">
                    <a:tint val="75000"/>
                  </a:schemeClr>
                </a:solidFill>
              </a:defRPr>
            </a:lvl9pPr>
          </a:lstStyle>
          <a:p>
            <a:pPr algn="ctr"/>
            <a:r>
              <a:rPr lang="en-US" altLang="zh-CN" dirty="0"/>
              <a:t>by </a:t>
            </a:r>
          </a:p>
          <a:p>
            <a:pPr algn="ctr"/>
            <a:r>
              <a:rPr lang="en-US" altLang="zh-CN" dirty="0"/>
              <a:t>Ruixiang ZHENG</a:t>
            </a:r>
          </a:p>
          <a:p>
            <a:pPr algn="ctr"/>
            <a:fld id="{882FE9B8-F59C-4DAA-9C8F-6AF71009A940}" type="datetime4">
              <a:rPr lang="en-US" altLang="zh-CN"/>
              <a:pPr algn="ctr"/>
              <a:t>November 10, 2024</a:t>
            </a:fld>
            <a:endParaRPr lang="en-US" altLang="zh-CN" dirty="0"/>
          </a:p>
        </p:txBody>
      </p:sp>
    </p:spTree>
    <p:extLst>
      <p:ext uri="{BB962C8B-B14F-4D97-AF65-F5344CB8AC3E}">
        <p14:creationId xmlns:p14="http://schemas.microsoft.com/office/powerpoint/2010/main" val="3403340865"/>
      </p:ext>
    </p:extLst>
  </p:cSld>
  <p:clrMapOvr>
    <a:masterClrMapping/>
  </p:clrMapOvr>
  <mc:AlternateContent xmlns:mc="http://schemas.openxmlformats.org/markup-compatibility/2006" xmlns:p14="http://schemas.microsoft.com/office/powerpoint/2010/main">
    <mc:Choice Requires="p14">
      <p:transition spd="slow" p14:dur="2000" advTm="26109"/>
    </mc:Choice>
    <mc:Fallback xmlns="">
      <p:transition spd="slow" advTm="2610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a:xfrm>
            <a:off x="685869" y="13917"/>
            <a:ext cx="1905000" cy="638175"/>
          </a:xfrm>
        </p:spPr>
        <p:txBody>
          <a:bodyPr>
            <a:noAutofit/>
          </a:bodyPr>
          <a:lstStyle/>
          <a:p>
            <a:r>
              <a:rPr lang="en-US" altLang="zh-CN" sz="3600" b="1" dirty="0">
                <a:solidFill>
                  <a:schemeClr val="bg1"/>
                </a:solidFill>
              </a:rPr>
              <a:t>SQP-RO </a:t>
            </a:r>
            <a:endParaRPr lang="zh-CN" altLang="en-US" sz="3600" b="1" dirty="0">
              <a:solidFill>
                <a:schemeClr val="bg1"/>
              </a:solidFill>
            </a:endParaRPr>
          </a:p>
        </p:txBody>
      </p:sp>
      <p:sp>
        <p:nvSpPr>
          <p:cNvPr id="5" name="圆角矩形 4"/>
          <p:cNvSpPr/>
          <p:nvPr/>
        </p:nvSpPr>
        <p:spPr bwMode="auto">
          <a:xfrm>
            <a:off x="5435914" y="4680041"/>
            <a:ext cx="2646099" cy="1674313"/>
          </a:xfrm>
          <a:prstGeom prst="roundRect">
            <a:avLst>
              <a:gd name="adj" fmla="val 0"/>
            </a:avLst>
          </a:prstGeom>
          <a:solidFill>
            <a:srgbClr val="E2E2E2"/>
          </a:solidFill>
          <a:ln w="2857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p:txBody>
      </p:sp>
      <p:sp>
        <p:nvSpPr>
          <p:cNvPr id="6" name="Rounded Rectangle 1"/>
          <p:cNvSpPr/>
          <p:nvPr/>
        </p:nvSpPr>
        <p:spPr bwMode="auto">
          <a:xfrm>
            <a:off x="5405950" y="2590800"/>
            <a:ext cx="2693010" cy="1706016"/>
          </a:xfrm>
          <a:prstGeom prst="roundRect">
            <a:avLst>
              <a:gd name="adj" fmla="val 7618"/>
            </a:avLst>
          </a:prstGeom>
          <a:solidFill>
            <a:srgbClr val="E2E2E2"/>
          </a:solidFill>
          <a:ln w="28575" cap="flat" cmpd="sng" algn="ctr">
            <a:solidFill>
              <a:schemeClr val="tx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algn="ctr"/>
            <a:endParaRPr lang="zh-CN" altLang="en-US" sz="2400">
              <a:ea typeface="黑体" pitchFamily="2" charset="-122"/>
            </a:endParaRPr>
          </a:p>
        </p:txBody>
      </p:sp>
      <p:sp>
        <p:nvSpPr>
          <p:cNvPr id="7" name="Content Placeholder 7"/>
          <p:cNvSpPr txBox="1">
            <a:spLocks/>
          </p:cNvSpPr>
          <p:nvPr/>
        </p:nvSpPr>
        <p:spPr>
          <a:xfrm>
            <a:off x="254324" y="1079075"/>
            <a:ext cx="8295910" cy="825925"/>
          </a:xfrm>
          <a:prstGeom prst="rect">
            <a:avLst/>
          </a:prstGeom>
        </p:spPr>
        <p:txBody>
          <a:bodyPr>
            <a:noAutofit/>
          </a:bodyPr>
          <a:lstStyle>
            <a:lvl1pPr marL="449263" indent="-449263" algn="l" rtl="0" eaLnBrk="0" fontAlgn="base" hangingPunct="0">
              <a:lnSpc>
                <a:spcPct val="110000"/>
              </a:lnSpc>
              <a:spcBef>
                <a:spcPct val="20000"/>
              </a:spcBef>
              <a:spcAft>
                <a:spcPct val="0"/>
              </a:spcAft>
              <a:buSzPct val="120000"/>
              <a:buBlip>
                <a:blip r:embed="rId5"/>
              </a:buBlip>
              <a:defRPr sz="2800">
                <a:solidFill>
                  <a:srgbClr val="133984"/>
                </a:solidFill>
                <a:latin typeface="+mn-lt"/>
                <a:ea typeface="+mn-ea"/>
                <a:cs typeface="黑体" pitchFamily="49" charset="-122"/>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cs typeface="黑体" pitchFamily="49" charset="-122"/>
              </a:defRPr>
            </a:lvl2pPr>
            <a:lvl3pPr marL="1322388" indent="-228600" algn="l" rtl="0" eaLnBrk="0" fontAlgn="base" hangingPunct="0">
              <a:spcBef>
                <a:spcPct val="20000"/>
              </a:spcBef>
              <a:spcAft>
                <a:spcPct val="0"/>
              </a:spcAft>
              <a:buChar char="•"/>
              <a:defRPr sz="2400">
                <a:solidFill>
                  <a:schemeClr val="tx1"/>
                </a:solidFill>
                <a:latin typeface="+mn-lt"/>
                <a:ea typeface="宋体" charset="-122"/>
                <a:cs typeface="宋体" charset="-122"/>
              </a:defRPr>
            </a:lvl3pPr>
            <a:lvl4pPr marL="1730375"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a:buFont typeface="Arial" pitchFamily="34" charset="0"/>
              <a:buChar char="•"/>
            </a:pPr>
            <a:r>
              <a:rPr lang="en-US" altLang="zh-CN" sz="2200" b="1" dirty="0">
                <a:solidFill>
                  <a:srgbClr val="FF0000"/>
                </a:solidFill>
              </a:rPr>
              <a:t>Difficulty arises</a:t>
            </a:r>
            <a:r>
              <a:rPr lang="en-US" altLang="zh-CN" sz="2200" b="1" dirty="0"/>
              <a:t>: SQP </a:t>
            </a:r>
            <a:r>
              <a:rPr lang="en-US" altLang="zh-CN" sz="2200" b="1" dirty="0">
                <a:solidFill>
                  <a:srgbClr val="FF0000"/>
                </a:solidFill>
              </a:rPr>
              <a:t>cannot</a:t>
            </a:r>
            <a:r>
              <a:rPr lang="en-US" altLang="zh-CN" sz="2200" b="1" dirty="0"/>
              <a:t> directly deal with absolute value constraints that are non-differentiable</a:t>
            </a:r>
          </a:p>
        </p:txBody>
      </p:sp>
      <p:sp>
        <p:nvSpPr>
          <p:cNvPr id="8" name="Content Placeholder 7"/>
          <p:cNvSpPr txBox="1">
            <a:spLocks/>
          </p:cNvSpPr>
          <p:nvPr/>
        </p:nvSpPr>
        <p:spPr>
          <a:xfrm>
            <a:off x="254324" y="1823672"/>
            <a:ext cx="8295910" cy="837152"/>
          </a:xfrm>
          <a:prstGeom prst="rect">
            <a:avLst/>
          </a:prstGeom>
        </p:spPr>
        <p:txBody>
          <a:bodyPr wrap="square">
            <a:spAutoFit/>
          </a:bodyPr>
          <a:lstStyle>
            <a:lvl1pPr marL="449263" indent="-449263" algn="l" rtl="0" eaLnBrk="0" fontAlgn="base" hangingPunct="0">
              <a:lnSpc>
                <a:spcPct val="110000"/>
              </a:lnSpc>
              <a:spcBef>
                <a:spcPct val="20000"/>
              </a:spcBef>
              <a:spcAft>
                <a:spcPct val="0"/>
              </a:spcAft>
              <a:buSzPct val="120000"/>
              <a:buBlip>
                <a:blip r:embed="rId5"/>
              </a:buBlip>
              <a:defRPr sz="2800">
                <a:solidFill>
                  <a:srgbClr val="133984"/>
                </a:solidFill>
                <a:latin typeface="+mn-lt"/>
                <a:ea typeface="+mn-ea"/>
                <a:cs typeface="黑体" pitchFamily="49" charset="-122"/>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cs typeface="黑体" pitchFamily="49" charset="-122"/>
              </a:defRPr>
            </a:lvl2pPr>
            <a:lvl3pPr marL="1322388" indent="-228600" algn="l" rtl="0" eaLnBrk="0" fontAlgn="base" hangingPunct="0">
              <a:spcBef>
                <a:spcPct val="20000"/>
              </a:spcBef>
              <a:spcAft>
                <a:spcPct val="0"/>
              </a:spcAft>
              <a:buChar char="•"/>
              <a:defRPr sz="2400">
                <a:solidFill>
                  <a:schemeClr val="tx1"/>
                </a:solidFill>
                <a:latin typeface="+mn-lt"/>
                <a:ea typeface="宋体" charset="-122"/>
                <a:cs typeface="宋体" charset="-122"/>
              </a:defRPr>
            </a:lvl3pPr>
            <a:lvl4pPr marL="1730375"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a:buFont typeface="Arial" pitchFamily="34" charset="0"/>
              <a:buChar char="•"/>
            </a:pPr>
            <a:r>
              <a:rPr lang="en-US" altLang="zh-CN" sz="2200" b="1" dirty="0">
                <a:solidFill>
                  <a:srgbClr val="00B050"/>
                </a:solidFill>
              </a:rPr>
              <a:t>Solution</a:t>
            </a:r>
            <a:r>
              <a:rPr lang="en-US" altLang="zh-CN" sz="2200" b="1" dirty="0"/>
              <a:t>: transform the objective and constraint robustness index such that they are differentiable and can be linearized.</a:t>
            </a:r>
          </a:p>
        </p:txBody>
      </p:sp>
      <p:grpSp>
        <p:nvGrpSpPr>
          <p:cNvPr id="9" name="组合 8"/>
          <p:cNvGrpSpPr/>
          <p:nvPr/>
        </p:nvGrpSpPr>
        <p:grpSpPr>
          <a:xfrm>
            <a:off x="745459" y="2887576"/>
            <a:ext cx="3239863" cy="1295968"/>
            <a:chOff x="5364585" y="4292338"/>
            <a:chExt cx="3239863" cy="1295968"/>
          </a:xfrm>
        </p:grpSpPr>
        <p:graphicFrame>
          <p:nvGraphicFramePr>
            <p:cNvPr id="10" name="对象 9"/>
            <p:cNvGraphicFramePr>
              <a:graphicFrameLocks noChangeAspect="1"/>
            </p:cNvGraphicFramePr>
            <p:nvPr>
              <p:extLst>
                <p:ext uri="{D42A27DB-BD31-4B8C-83A1-F6EECF244321}">
                  <p14:modId xmlns:p14="http://schemas.microsoft.com/office/powerpoint/2010/main" val="1686317900"/>
                </p:ext>
              </p:extLst>
            </p:nvPr>
          </p:nvGraphicFramePr>
          <p:xfrm>
            <a:off x="5364585" y="4292906"/>
            <a:ext cx="3168650" cy="1295400"/>
          </p:xfrm>
          <a:graphic>
            <a:graphicData uri="http://schemas.openxmlformats.org/presentationml/2006/ole">
              <mc:AlternateContent xmlns:mc="http://schemas.openxmlformats.org/markup-compatibility/2006">
                <mc:Choice xmlns:v="urn:schemas-microsoft-com:vml" Requires="v">
                  <p:oleObj spid="_x0000_s5217" name="公式" r:id="rId6" imgW="2387520" imgH="1015920" progId="Equation.3">
                    <p:embed/>
                  </p:oleObj>
                </mc:Choice>
                <mc:Fallback>
                  <p:oleObj name="公式" r:id="rId6" imgW="2387520" imgH="1015920" progId="Equation.3">
                    <p:embed/>
                    <p:pic>
                      <p:nvPicPr>
                        <p:cNvPr id="0" name=""/>
                        <p:cNvPicPr>
                          <a:picLocks noChangeAspect="1" noChangeArrowheads="1"/>
                        </p:cNvPicPr>
                        <p:nvPr/>
                      </p:nvPicPr>
                      <p:blipFill>
                        <a:blip r:embed="rId7"/>
                        <a:srcRect/>
                        <a:stretch>
                          <a:fillRect/>
                        </a:stretch>
                      </p:blipFill>
                      <p:spPr bwMode="auto">
                        <a:xfrm>
                          <a:off x="5364585" y="4292906"/>
                          <a:ext cx="3168650" cy="1295400"/>
                        </a:xfrm>
                        <a:prstGeom prst="rect">
                          <a:avLst/>
                        </a:prstGeom>
                        <a:noFill/>
                        <a:ln>
                          <a:noFill/>
                        </a:ln>
                      </p:spPr>
                    </p:pic>
                  </p:oleObj>
                </mc:Fallback>
              </mc:AlternateContent>
            </a:graphicData>
          </a:graphic>
        </p:graphicFrame>
        <p:cxnSp>
          <p:nvCxnSpPr>
            <p:cNvPr id="11" name="直接连接符 10"/>
            <p:cNvCxnSpPr/>
            <p:nvPr/>
          </p:nvCxnSpPr>
          <p:spPr bwMode="auto">
            <a:xfrm>
              <a:off x="5366892" y="4914627"/>
              <a:ext cx="3237556" cy="0"/>
            </a:xfrm>
            <a:prstGeom prst="line">
              <a:avLst/>
            </a:prstGeom>
            <a:solidFill>
              <a:srgbClr val="DDDDDD"/>
            </a:solidFill>
            <a:ln w="28575" cap="flat" cmpd="sng" algn="ctr">
              <a:solidFill>
                <a:srgbClr val="FF0000"/>
              </a:solidFill>
              <a:prstDash val="dash"/>
              <a:round/>
              <a:headEnd type="none" w="med" len="med"/>
              <a:tailEnd type="none" w="med" len="med"/>
            </a:ln>
            <a:effectLst/>
          </p:spPr>
        </p:cxnSp>
        <p:sp>
          <p:nvSpPr>
            <p:cNvPr id="12" name="Rounded Rectangle 1"/>
            <p:cNvSpPr/>
            <p:nvPr/>
          </p:nvSpPr>
          <p:spPr bwMode="auto">
            <a:xfrm>
              <a:off x="5366892" y="4292338"/>
              <a:ext cx="3237556" cy="1260000"/>
            </a:xfrm>
            <a:prstGeom prst="roundRect">
              <a:avLst>
                <a:gd name="adj" fmla="val 7242"/>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algn="ctr"/>
              <a:endParaRPr lang="zh-CN" altLang="en-US" sz="2400">
                <a:ea typeface="黑体" pitchFamily="2" charset="-122"/>
              </a:endParaRPr>
            </a:p>
          </p:txBody>
        </p:sp>
      </p:grpSp>
      <p:grpSp>
        <p:nvGrpSpPr>
          <p:cNvPr id="13" name="组合 12"/>
          <p:cNvGrpSpPr/>
          <p:nvPr/>
        </p:nvGrpSpPr>
        <p:grpSpPr>
          <a:xfrm>
            <a:off x="747766" y="4937125"/>
            <a:ext cx="3237556" cy="1268783"/>
            <a:chOff x="747766" y="5271688"/>
            <a:chExt cx="3237556" cy="1268783"/>
          </a:xfrm>
        </p:grpSpPr>
        <p:graphicFrame>
          <p:nvGraphicFramePr>
            <p:cNvPr id="14" name="Object 2"/>
            <p:cNvGraphicFramePr>
              <a:graphicFrameLocks noChangeAspect="1"/>
            </p:cNvGraphicFramePr>
            <p:nvPr>
              <p:extLst>
                <p:ext uri="{D42A27DB-BD31-4B8C-83A1-F6EECF244321}">
                  <p14:modId xmlns:p14="http://schemas.microsoft.com/office/powerpoint/2010/main" val="1379521247"/>
                </p:ext>
              </p:extLst>
            </p:nvPr>
          </p:nvGraphicFramePr>
          <p:xfrm>
            <a:off x="801688" y="5271688"/>
            <a:ext cx="2914650" cy="720725"/>
          </p:xfrm>
          <a:graphic>
            <a:graphicData uri="http://schemas.openxmlformats.org/presentationml/2006/ole">
              <mc:AlternateContent xmlns:mc="http://schemas.openxmlformats.org/markup-compatibility/2006">
                <mc:Choice xmlns:v="urn:schemas-microsoft-com:vml" Requires="v">
                  <p:oleObj spid="_x0000_s5218" name="公式" r:id="rId8" imgW="2057400" imgH="507960" progId="Equation.3">
                    <p:embed/>
                  </p:oleObj>
                </mc:Choice>
                <mc:Fallback>
                  <p:oleObj name="公式" r:id="rId8" imgW="2057400" imgH="507960" progId="Equation.3">
                    <p:embed/>
                    <p:pic>
                      <p:nvPicPr>
                        <p:cNvPr id="0" name=""/>
                        <p:cNvPicPr>
                          <a:picLocks noChangeAspect="1" noChangeArrowheads="1"/>
                        </p:cNvPicPr>
                        <p:nvPr/>
                      </p:nvPicPr>
                      <p:blipFill>
                        <a:blip r:embed="rId9"/>
                        <a:srcRect/>
                        <a:stretch>
                          <a:fillRect/>
                        </a:stretch>
                      </p:blipFill>
                      <p:spPr bwMode="auto">
                        <a:xfrm>
                          <a:off x="801688" y="5271688"/>
                          <a:ext cx="2914650" cy="720725"/>
                        </a:xfrm>
                        <a:prstGeom prst="rect">
                          <a:avLst/>
                        </a:prstGeom>
                        <a:noFill/>
                        <a:ln>
                          <a:noFill/>
                        </a:ln>
                      </p:spPr>
                    </p:pic>
                  </p:oleObj>
                </mc:Fallback>
              </mc:AlternateContent>
            </a:graphicData>
          </a:graphic>
        </p:graphicFrame>
        <p:graphicFrame>
          <p:nvGraphicFramePr>
            <p:cNvPr id="15" name="Object 3"/>
            <p:cNvGraphicFramePr>
              <a:graphicFrameLocks noChangeAspect="1"/>
            </p:cNvGraphicFramePr>
            <p:nvPr>
              <p:extLst>
                <p:ext uri="{D42A27DB-BD31-4B8C-83A1-F6EECF244321}">
                  <p14:modId xmlns:p14="http://schemas.microsoft.com/office/powerpoint/2010/main" val="363066803"/>
                </p:ext>
              </p:extLst>
            </p:nvPr>
          </p:nvGraphicFramePr>
          <p:xfrm>
            <a:off x="1495425" y="6054326"/>
            <a:ext cx="1760538" cy="384175"/>
          </p:xfrm>
          <a:graphic>
            <a:graphicData uri="http://schemas.openxmlformats.org/presentationml/2006/ole">
              <mc:AlternateContent xmlns:mc="http://schemas.openxmlformats.org/markup-compatibility/2006">
                <mc:Choice xmlns:v="urn:schemas-microsoft-com:vml" Requires="v">
                  <p:oleObj spid="_x0000_s5219" name="公式" r:id="rId10" imgW="1130040" imgH="253800" progId="Equation.3">
                    <p:embed/>
                  </p:oleObj>
                </mc:Choice>
                <mc:Fallback>
                  <p:oleObj name="公式" r:id="rId10" imgW="1130040" imgH="253800" progId="Equation.3">
                    <p:embed/>
                    <p:pic>
                      <p:nvPicPr>
                        <p:cNvPr id="0" name=""/>
                        <p:cNvPicPr>
                          <a:picLocks noChangeAspect="1" noChangeArrowheads="1"/>
                        </p:cNvPicPr>
                        <p:nvPr/>
                      </p:nvPicPr>
                      <p:blipFill>
                        <a:blip r:embed="rId11"/>
                        <a:srcRect/>
                        <a:stretch>
                          <a:fillRect/>
                        </a:stretch>
                      </p:blipFill>
                      <p:spPr bwMode="auto">
                        <a:xfrm>
                          <a:off x="1495425" y="6054326"/>
                          <a:ext cx="1760538" cy="384175"/>
                        </a:xfrm>
                        <a:prstGeom prst="rect">
                          <a:avLst/>
                        </a:prstGeom>
                        <a:noFill/>
                        <a:ln>
                          <a:noFill/>
                        </a:ln>
                      </p:spPr>
                    </p:pic>
                  </p:oleObj>
                </mc:Fallback>
              </mc:AlternateContent>
            </a:graphicData>
          </a:graphic>
        </p:graphicFrame>
        <p:sp>
          <p:nvSpPr>
            <p:cNvPr id="16" name="Rounded Rectangle 14"/>
            <p:cNvSpPr/>
            <p:nvPr/>
          </p:nvSpPr>
          <p:spPr bwMode="auto">
            <a:xfrm>
              <a:off x="747766" y="5280471"/>
              <a:ext cx="3237556" cy="1260000"/>
            </a:xfrm>
            <a:prstGeom prst="roundRect">
              <a:avLst>
                <a:gd name="adj" fmla="val 10070"/>
              </a:avLst>
            </a:prstGeom>
            <a:noFill/>
            <a:ln w="28575" cap="flat" cmpd="sng" algn="ctr">
              <a:solidFill>
                <a:srgbClr val="00B05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algn="ctr"/>
              <a:endParaRPr lang="zh-CN" altLang="en-US" sz="2400">
                <a:ea typeface="黑体" pitchFamily="2" charset="-122"/>
              </a:endParaRPr>
            </a:p>
          </p:txBody>
        </p:sp>
        <p:cxnSp>
          <p:nvCxnSpPr>
            <p:cNvPr id="17" name="直接连接符 4"/>
            <p:cNvCxnSpPr/>
            <p:nvPr/>
          </p:nvCxnSpPr>
          <p:spPr bwMode="auto">
            <a:xfrm>
              <a:off x="747766" y="6018583"/>
              <a:ext cx="3237556" cy="0"/>
            </a:xfrm>
            <a:prstGeom prst="line">
              <a:avLst/>
            </a:prstGeom>
            <a:solidFill>
              <a:srgbClr val="DDDDDD"/>
            </a:solidFill>
            <a:ln w="28575" cap="flat" cmpd="sng" algn="ctr">
              <a:solidFill>
                <a:srgbClr val="00B050"/>
              </a:solidFill>
              <a:prstDash val="dash"/>
              <a:round/>
              <a:headEnd type="none" w="med" len="med"/>
              <a:tailEnd type="none" w="med" len="med"/>
            </a:ln>
            <a:effectLst/>
          </p:spPr>
        </p:cxnSp>
      </p:grpSp>
      <p:sp>
        <p:nvSpPr>
          <p:cNvPr id="18" name="Down Arrow 4"/>
          <p:cNvSpPr/>
          <p:nvPr/>
        </p:nvSpPr>
        <p:spPr bwMode="auto">
          <a:xfrm>
            <a:off x="1980817" y="4147576"/>
            <a:ext cx="679256" cy="765923"/>
          </a:xfrm>
          <a:prstGeom prst="downArrow">
            <a:avLst/>
          </a:prstGeom>
          <a:gradFill>
            <a:gsLst>
              <a:gs pos="0">
                <a:srgbClr val="FF0000"/>
              </a:gs>
              <a:gs pos="66000">
                <a:srgbClr val="00B050"/>
              </a:gs>
              <a:gs pos="100000">
                <a:srgbClr val="00B050"/>
              </a:gs>
              <a:gs pos="66000">
                <a:srgbClr val="01A78F"/>
              </a:gs>
              <a:gs pos="100000">
                <a:srgbClr val="00B050"/>
              </a:gs>
            </a:gsLst>
            <a:lin ang="5400000" scaled="0"/>
          </a:gradFill>
          <a:ln w="2857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黑体" pitchFamily="2" charset="-122"/>
            </a:endParaRPr>
          </a:p>
        </p:txBody>
      </p:sp>
      <p:graphicFrame>
        <p:nvGraphicFramePr>
          <p:cNvPr id="19" name="Object 1"/>
          <p:cNvGraphicFramePr>
            <a:graphicFrameLocks noChangeAspect="1"/>
          </p:cNvGraphicFramePr>
          <p:nvPr>
            <p:extLst>
              <p:ext uri="{D42A27DB-BD31-4B8C-83A1-F6EECF244321}">
                <p14:modId xmlns:p14="http://schemas.microsoft.com/office/powerpoint/2010/main" val="3507457488"/>
              </p:ext>
            </p:extLst>
          </p:nvPr>
        </p:nvGraphicFramePr>
        <p:xfrm>
          <a:off x="5443009" y="2631687"/>
          <a:ext cx="2590016" cy="999888"/>
        </p:xfrm>
        <a:graphic>
          <a:graphicData uri="http://schemas.openxmlformats.org/presentationml/2006/ole">
            <mc:AlternateContent xmlns:mc="http://schemas.openxmlformats.org/markup-compatibility/2006">
              <mc:Choice xmlns:v="urn:schemas-microsoft-com:vml" Requires="v">
                <p:oleObj spid="_x0000_s5220" name="公式" r:id="rId12" imgW="1930320" imgH="736560" progId="Equation.3">
                  <p:embed/>
                </p:oleObj>
              </mc:Choice>
              <mc:Fallback>
                <p:oleObj name="公式" r:id="rId12" imgW="1930320" imgH="736560" progId="Equation.3">
                  <p:embed/>
                  <p:pic>
                    <p:nvPicPr>
                      <p:cNvPr id="0" name=""/>
                      <p:cNvPicPr>
                        <a:picLocks noChangeAspect="1" noChangeArrowheads="1"/>
                      </p:cNvPicPr>
                      <p:nvPr/>
                    </p:nvPicPr>
                    <p:blipFill>
                      <a:blip r:embed="rId13"/>
                      <a:srcRect/>
                      <a:stretch>
                        <a:fillRect/>
                      </a:stretch>
                    </p:blipFill>
                    <p:spPr bwMode="auto">
                      <a:xfrm>
                        <a:off x="5443009" y="2631687"/>
                        <a:ext cx="2590016" cy="999888"/>
                      </a:xfrm>
                      <a:prstGeom prst="rect">
                        <a:avLst/>
                      </a:prstGeom>
                      <a:noFill/>
                      <a:ln>
                        <a:noFill/>
                      </a:ln>
                    </p:spPr>
                  </p:pic>
                </p:oleObj>
              </mc:Fallback>
            </mc:AlternateContent>
          </a:graphicData>
        </a:graphic>
      </p:graphicFrame>
      <p:sp>
        <p:nvSpPr>
          <p:cNvPr id="20" name="左右箭头 27"/>
          <p:cNvSpPr/>
          <p:nvPr/>
        </p:nvSpPr>
        <p:spPr>
          <a:xfrm>
            <a:off x="3985322" y="3006938"/>
            <a:ext cx="1420628" cy="502927"/>
          </a:xfrm>
          <a:prstGeom prst="leftRightArrow">
            <a:avLst>
              <a:gd name="adj1" fmla="val 50000"/>
              <a:gd name="adj2" fmla="val 4767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Equivalent to</a:t>
            </a:r>
            <a:endParaRPr lang="zh-CN" altLang="en-US" sz="1200" dirty="0">
              <a:solidFill>
                <a:schemeClr val="tx1"/>
              </a:solidFill>
            </a:endParaRPr>
          </a:p>
        </p:txBody>
      </p:sp>
      <p:graphicFrame>
        <p:nvGraphicFramePr>
          <p:cNvPr id="21" name="对象 5"/>
          <p:cNvGraphicFramePr>
            <a:graphicFrameLocks noChangeAspect="1"/>
          </p:cNvGraphicFramePr>
          <p:nvPr>
            <p:extLst>
              <p:ext uri="{D42A27DB-BD31-4B8C-83A1-F6EECF244321}">
                <p14:modId xmlns:p14="http://schemas.microsoft.com/office/powerpoint/2010/main" val="290258948"/>
              </p:ext>
            </p:extLst>
          </p:nvPr>
        </p:nvGraphicFramePr>
        <p:xfrm>
          <a:off x="5762201" y="3764400"/>
          <a:ext cx="1742990" cy="470927"/>
        </p:xfrm>
        <a:graphic>
          <a:graphicData uri="http://schemas.openxmlformats.org/presentationml/2006/ole">
            <mc:AlternateContent xmlns:mc="http://schemas.openxmlformats.org/markup-compatibility/2006">
              <mc:Choice xmlns:v="urn:schemas-microsoft-com:vml" Requires="v">
                <p:oleObj spid="_x0000_s5221" name="公式" r:id="rId14" imgW="1307880" imgH="304560" progId="Equation.3">
                  <p:embed/>
                </p:oleObj>
              </mc:Choice>
              <mc:Fallback>
                <p:oleObj name="公式" r:id="rId14" imgW="1307880" imgH="304560" progId="Equation.3">
                  <p:embed/>
                  <p:pic>
                    <p:nvPicPr>
                      <p:cNvPr id="0" name=""/>
                      <p:cNvPicPr>
                        <a:picLocks noChangeAspect="1" noChangeArrowheads="1"/>
                      </p:cNvPicPr>
                      <p:nvPr/>
                    </p:nvPicPr>
                    <p:blipFill>
                      <a:blip r:embed="rId15"/>
                      <a:srcRect/>
                      <a:stretch>
                        <a:fillRect/>
                      </a:stretch>
                    </p:blipFill>
                    <p:spPr bwMode="auto">
                      <a:xfrm>
                        <a:off x="5762201" y="3764400"/>
                        <a:ext cx="1742990" cy="470927"/>
                      </a:xfrm>
                      <a:prstGeom prst="rect">
                        <a:avLst/>
                      </a:prstGeom>
                      <a:noFill/>
                    </p:spPr>
                  </p:pic>
                </p:oleObj>
              </mc:Fallback>
            </mc:AlternateContent>
          </a:graphicData>
        </a:graphic>
      </p:graphicFrame>
      <p:sp>
        <p:nvSpPr>
          <p:cNvPr id="22" name="右箭头 21"/>
          <p:cNvSpPr/>
          <p:nvPr/>
        </p:nvSpPr>
        <p:spPr bwMode="auto">
          <a:xfrm>
            <a:off x="3985323" y="3608052"/>
            <a:ext cx="1420628" cy="485497"/>
          </a:xfrm>
          <a:prstGeom prst="rightArrow">
            <a:avLst>
              <a:gd name="adj1" fmla="val 50000"/>
              <a:gd name="adj2" fmla="val 5205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Easy way</a:t>
            </a:r>
            <a:endParaRPr lang="zh-CN" altLang="en-US" sz="1200" dirty="0">
              <a:solidFill>
                <a:schemeClr val="tx1"/>
              </a:solidFill>
            </a:endParaRPr>
          </a:p>
        </p:txBody>
      </p:sp>
      <p:cxnSp>
        <p:nvCxnSpPr>
          <p:cNvPr id="23" name="直接连接符 22"/>
          <p:cNvCxnSpPr/>
          <p:nvPr/>
        </p:nvCxnSpPr>
        <p:spPr bwMode="auto">
          <a:xfrm>
            <a:off x="5405951" y="3657106"/>
            <a:ext cx="2693009" cy="0"/>
          </a:xfrm>
          <a:prstGeom prst="line">
            <a:avLst/>
          </a:prstGeom>
          <a:solidFill>
            <a:srgbClr val="DDDDDD"/>
          </a:solidFill>
          <a:ln w="28575" cap="flat" cmpd="sng" algn="ctr">
            <a:solidFill>
              <a:schemeClr val="tx1"/>
            </a:solidFill>
            <a:prstDash val="dash"/>
            <a:round/>
            <a:headEnd type="none" w="med" len="med"/>
            <a:tailEnd type="none" w="med" len="med"/>
          </a:ln>
          <a:effectLst/>
        </p:spPr>
      </p:cxnSp>
      <p:sp>
        <p:nvSpPr>
          <p:cNvPr id="24" name="下箭头 23"/>
          <p:cNvSpPr/>
          <p:nvPr/>
        </p:nvSpPr>
        <p:spPr bwMode="auto">
          <a:xfrm>
            <a:off x="6436528" y="4311761"/>
            <a:ext cx="631854" cy="368280"/>
          </a:xfrm>
          <a:prstGeom prst="downArrow">
            <a:avLst/>
          </a:prstGeom>
          <a:solidFill>
            <a:srgbClr val="848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mn-lt"/>
              <a:ea typeface="+mn-ea"/>
            </a:endParaRPr>
          </a:p>
        </p:txBody>
      </p:sp>
      <p:sp>
        <p:nvSpPr>
          <p:cNvPr id="25" name="Rectangle 11"/>
          <p:cNvSpPr>
            <a:spLocks noChangeArrowheads="1"/>
          </p:cNvSpPr>
          <p:nvPr/>
        </p:nvSpPr>
        <p:spPr bwMode="auto">
          <a:xfrm>
            <a:off x="6115036" y="4995696"/>
            <a:ext cx="1295166" cy="783324"/>
          </a:xfrm>
          <a:prstGeom prst="rect">
            <a:avLst/>
          </a:prstGeom>
          <a:solidFill>
            <a:srgbClr val="BCBCBC"/>
          </a:solidFill>
          <a:ln>
            <a:noFill/>
          </a:ln>
          <a:effectLst/>
        </p:spPr>
        <p:txBody>
          <a:bodyPr wrap="none" anchor="ctr"/>
          <a:lstStyle/>
          <a:p>
            <a:endParaRPr lang="zh-CN" altLang="en-US"/>
          </a:p>
        </p:txBody>
      </p:sp>
      <p:sp>
        <p:nvSpPr>
          <p:cNvPr id="26" name="Line 12"/>
          <p:cNvSpPr>
            <a:spLocks noChangeShapeType="1"/>
          </p:cNvSpPr>
          <p:nvPr/>
        </p:nvSpPr>
        <p:spPr bwMode="auto">
          <a:xfrm>
            <a:off x="5788891" y="6063399"/>
            <a:ext cx="201319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13"/>
          <p:cNvSpPr>
            <a:spLocks noChangeShapeType="1"/>
          </p:cNvSpPr>
          <p:nvPr/>
        </p:nvSpPr>
        <p:spPr bwMode="auto">
          <a:xfrm flipH="1" flipV="1">
            <a:off x="5766107" y="4770269"/>
            <a:ext cx="0" cy="129312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Text Box 14"/>
          <p:cNvSpPr txBox="1">
            <a:spLocks noChangeArrowheads="1"/>
          </p:cNvSpPr>
          <p:nvPr/>
        </p:nvSpPr>
        <p:spPr bwMode="auto">
          <a:xfrm>
            <a:off x="6602606" y="6003517"/>
            <a:ext cx="385763"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1700" b="0" i="1" dirty="0">
                <a:latin typeface="Times New Roman" pitchFamily="18" charset="0"/>
                <a:ea typeface="宋体" charset="-122"/>
              </a:rPr>
              <a:t>p</a:t>
            </a:r>
            <a:r>
              <a:rPr lang="en-US" altLang="zh-CN" sz="1700" b="0" baseline="-25000" dirty="0">
                <a:latin typeface="Times New Roman" pitchFamily="18" charset="0"/>
                <a:ea typeface="宋体" charset="-122"/>
              </a:rPr>
              <a:t>1</a:t>
            </a:r>
            <a:endParaRPr lang="en-US" altLang="zh-CN" sz="1700" b="0" dirty="0">
              <a:latin typeface="Times New Roman" pitchFamily="18" charset="0"/>
              <a:ea typeface="宋体" charset="-122"/>
            </a:endParaRPr>
          </a:p>
        </p:txBody>
      </p:sp>
      <p:sp>
        <p:nvSpPr>
          <p:cNvPr id="29" name="Text Box 15"/>
          <p:cNvSpPr txBox="1">
            <a:spLocks noChangeArrowheads="1"/>
          </p:cNvSpPr>
          <p:nvPr/>
        </p:nvSpPr>
        <p:spPr bwMode="auto">
          <a:xfrm>
            <a:off x="5377967" y="5211939"/>
            <a:ext cx="385762"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1700" b="0" i="1" dirty="0">
                <a:latin typeface="Times New Roman" pitchFamily="18" charset="0"/>
                <a:ea typeface="宋体" charset="-122"/>
              </a:rPr>
              <a:t>p</a:t>
            </a:r>
            <a:r>
              <a:rPr lang="en-US" altLang="zh-CN" sz="1700" b="0" baseline="-25000" dirty="0">
                <a:latin typeface="Times New Roman" pitchFamily="18" charset="0"/>
                <a:ea typeface="宋体" charset="-122"/>
              </a:rPr>
              <a:t>2</a:t>
            </a:r>
            <a:endParaRPr lang="en-US" altLang="zh-CN" sz="1700" b="0" dirty="0">
              <a:latin typeface="Times New Roman" pitchFamily="18" charset="0"/>
              <a:ea typeface="宋体" charset="-122"/>
            </a:endParaRPr>
          </a:p>
        </p:txBody>
      </p:sp>
      <p:sp>
        <p:nvSpPr>
          <p:cNvPr id="30" name="Oval 8"/>
          <p:cNvSpPr>
            <a:spLocks noChangeArrowheads="1"/>
          </p:cNvSpPr>
          <p:nvPr/>
        </p:nvSpPr>
        <p:spPr bwMode="auto">
          <a:xfrm>
            <a:off x="6713405" y="5337258"/>
            <a:ext cx="108000" cy="1080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Text Box 15"/>
          <p:cNvSpPr txBox="1">
            <a:spLocks noChangeArrowheads="1"/>
          </p:cNvSpPr>
          <p:nvPr/>
        </p:nvSpPr>
        <p:spPr bwMode="auto">
          <a:xfrm>
            <a:off x="6788080" y="5168339"/>
            <a:ext cx="385762"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1700" b="1" i="1" dirty="0">
                <a:latin typeface="Times New Roman" pitchFamily="18" charset="0"/>
                <a:ea typeface="宋体" charset="-122"/>
              </a:rPr>
              <a:t>p</a:t>
            </a:r>
            <a:r>
              <a:rPr lang="en-US" altLang="zh-CN" sz="1700" b="0" baseline="-25000" dirty="0">
                <a:latin typeface="Times New Roman" pitchFamily="18" charset="0"/>
                <a:ea typeface="宋体" charset="-122"/>
              </a:rPr>
              <a:t>0</a:t>
            </a:r>
            <a:endParaRPr lang="en-US" altLang="zh-CN" sz="1700" b="0" dirty="0">
              <a:latin typeface="Times New Roman" pitchFamily="18" charset="0"/>
              <a:ea typeface="宋体" charset="-122"/>
            </a:endParaRPr>
          </a:p>
        </p:txBody>
      </p:sp>
      <p:sp>
        <p:nvSpPr>
          <p:cNvPr id="32" name="Oval 8"/>
          <p:cNvSpPr>
            <a:spLocks noChangeArrowheads="1"/>
          </p:cNvSpPr>
          <p:nvPr/>
        </p:nvSpPr>
        <p:spPr bwMode="auto">
          <a:xfrm>
            <a:off x="6877680" y="4990908"/>
            <a:ext cx="108000" cy="1080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Oval 8"/>
          <p:cNvSpPr>
            <a:spLocks noChangeArrowheads="1"/>
          </p:cNvSpPr>
          <p:nvPr/>
        </p:nvSpPr>
        <p:spPr bwMode="auto">
          <a:xfrm>
            <a:off x="6329455" y="5665808"/>
            <a:ext cx="108000" cy="1080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Text Box 15"/>
          <p:cNvSpPr txBox="1">
            <a:spLocks noChangeArrowheads="1"/>
          </p:cNvSpPr>
          <p:nvPr/>
        </p:nvSpPr>
        <p:spPr bwMode="auto">
          <a:xfrm>
            <a:off x="5997152" y="5676259"/>
            <a:ext cx="1923689"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zh-CN" sz="1700" b="1" i="1" dirty="0" err="1">
                <a:latin typeface="Times New Roman" pitchFamily="18" charset="0"/>
                <a:ea typeface="宋体" charset="-122"/>
              </a:rPr>
              <a:t>p</a:t>
            </a:r>
            <a:r>
              <a:rPr lang="en-US" altLang="zh-CN" sz="1700" i="1" baseline="-25000" dirty="0" err="1">
                <a:latin typeface="Times New Roman" pitchFamily="18" charset="0"/>
                <a:ea typeface="宋体" charset="-122"/>
              </a:rPr>
              <a:t>j</a:t>
            </a:r>
            <a:r>
              <a:rPr lang="en-US" altLang="zh-CN" sz="1700" b="0" baseline="-25000" dirty="0" err="1">
                <a:latin typeface="Times New Roman" pitchFamily="18" charset="0"/>
                <a:ea typeface="宋体" charset="-122"/>
              </a:rPr>
              <a:t>max</a:t>
            </a:r>
            <a:r>
              <a:rPr lang="en-US" altLang="zh-CN" sz="1700" b="0" dirty="0">
                <a:latin typeface="Times New Roman" pitchFamily="18" charset="0"/>
                <a:ea typeface="宋体" charset="-122"/>
              </a:rPr>
              <a:t> for constraint </a:t>
            </a:r>
            <a:r>
              <a:rPr lang="en-US" altLang="zh-CN" sz="1700" b="0" i="1" dirty="0">
                <a:latin typeface="Times New Roman" pitchFamily="18" charset="0"/>
                <a:ea typeface="宋体" charset="-122"/>
              </a:rPr>
              <a:t>j</a:t>
            </a:r>
          </a:p>
        </p:txBody>
      </p:sp>
      <p:sp>
        <p:nvSpPr>
          <p:cNvPr id="35" name="Text Box 15"/>
          <p:cNvSpPr txBox="1">
            <a:spLocks noChangeArrowheads="1"/>
          </p:cNvSpPr>
          <p:nvPr/>
        </p:nvSpPr>
        <p:spPr bwMode="auto">
          <a:xfrm>
            <a:off x="6309644" y="4680041"/>
            <a:ext cx="1772370"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zh-CN" sz="1700" b="1" i="1" dirty="0" err="1">
                <a:latin typeface="Times New Roman" pitchFamily="18" charset="0"/>
                <a:ea typeface="宋体" charset="-122"/>
              </a:rPr>
              <a:t>p</a:t>
            </a:r>
            <a:r>
              <a:rPr lang="en-US" altLang="zh-CN" sz="1700" b="0" baseline="-25000" dirty="0" err="1">
                <a:latin typeface="Times New Roman" pitchFamily="18" charset="0"/>
                <a:ea typeface="宋体" charset="-122"/>
              </a:rPr>
              <a:t>max</a:t>
            </a:r>
            <a:r>
              <a:rPr lang="en-US" altLang="zh-CN" sz="1700" b="0" dirty="0">
                <a:latin typeface="Times New Roman" pitchFamily="18" charset="0"/>
                <a:ea typeface="宋体" charset="-122"/>
              </a:rPr>
              <a:t> for objective</a:t>
            </a:r>
          </a:p>
        </p:txBody>
      </p:sp>
      <p:sp>
        <p:nvSpPr>
          <p:cNvPr id="36" name="右箭头 35"/>
          <p:cNvSpPr/>
          <p:nvPr/>
        </p:nvSpPr>
        <p:spPr bwMode="auto">
          <a:xfrm rot="10800000">
            <a:off x="4015286" y="5288311"/>
            <a:ext cx="1420628" cy="485497"/>
          </a:xfrm>
          <a:prstGeom prst="rightArrow">
            <a:avLst>
              <a:gd name="adj1" fmla="val 50000"/>
              <a:gd name="adj2" fmla="val 52059"/>
            </a:avLst>
          </a:prstGeom>
          <a:solidFill>
            <a:srgbClr val="8484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2" name="TextBox 1"/>
          <p:cNvSpPr txBox="1"/>
          <p:nvPr/>
        </p:nvSpPr>
        <p:spPr>
          <a:xfrm>
            <a:off x="1752600" y="4953000"/>
            <a:ext cx="685801" cy="369332"/>
          </a:xfrm>
          <a:prstGeom prst="rect">
            <a:avLst/>
          </a:prstGeom>
          <a:noFill/>
        </p:spPr>
        <p:txBody>
          <a:bodyPr wrap="square" rtlCol="0">
            <a:spAutoFit/>
          </a:bodyPr>
          <a:lstStyle/>
          <a:p>
            <a:r>
              <a:rPr lang="en-US" altLang="zh-CN" b="1" i="1" dirty="0" err="1">
                <a:solidFill>
                  <a:srgbClr val="FF0000"/>
                </a:solidFill>
                <a:latin typeface="Times New Roman" pitchFamily="18" charset="0"/>
                <a:ea typeface="宋体" charset="-122"/>
              </a:rPr>
              <a:t>p</a:t>
            </a:r>
            <a:r>
              <a:rPr lang="en-US" altLang="zh-CN" baseline="-25000" dirty="0" err="1">
                <a:solidFill>
                  <a:srgbClr val="FF0000"/>
                </a:solidFill>
                <a:latin typeface="Times New Roman" pitchFamily="18" charset="0"/>
                <a:ea typeface="宋体" charset="-122"/>
              </a:rPr>
              <a:t>max</a:t>
            </a:r>
            <a:endParaRPr lang="zh-CN" altLang="en-US" dirty="0">
              <a:solidFill>
                <a:srgbClr val="FF0000"/>
              </a:solidFill>
            </a:endParaRPr>
          </a:p>
        </p:txBody>
      </p:sp>
      <p:sp>
        <p:nvSpPr>
          <p:cNvPr id="37" name="矩形 36"/>
          <p:cNvSpPr/>
          <p:nvPr/>
        </p:nvSpPr>
        <p:spPr>
          <a:xfrm>
            <a:off x="2286138" y="5694067"/>
            <a:ext cx="609462" cy="369332"/>
          </a:xfrm>
          <a:prstGeom prst="rect">
            <a:avLst/>
          </a:prstGeom>
        </p:spPr>
        <p:txBody>
          <a:bodyPr wrap="none">
            <a:spAutoFit/>
          </a:bodyPr>
          <a:lstStyle/>
          <a:p>
            <a:r>
              <a:rPr lang="en-US" altLang="zh-CN" b="1" i="1" dirty="0" err="1">
                <a:solidFill>
                  <a:srgbClr val="FF0000"/>
                </a:solidFill>
                <a:latin typeface="Times New Roman" pitchFamily="18" charset="0"/>
                <a:ea typeface="宋体" charset="-122"/>
              </a:rPr>
              <a:t>p</a:t>
            </a:r>
            <a:r>
              <a:rPr lang="en-US" altLang="zh-CN" i="1" baseline="-25000" dirty="0" err="1">
                <a:solidFill>
                  <a:srgbClr val="FF0000"/>
                </a:solidFill>
                <a:latin typeface="Times New Roman" pitchFamily="18" charset="0"/>
                <a:ea typeface="宋体" charset="-122"/>
              </a:rPr>
              <a:t>j</a:t>
            </a:r>
            <a:r>
              <a:rPr lang="en-US" altLang="zh-CN" baseline="-25000" dirty="0" err="1">
                <a:solidFill>
                  <a:srgbClr val="FF0000"/>
                </a:solidFill>
                <a:latin typeface="Times New Roman" pitchFamily="18" charset="0"/>
                <a:ea typeface="宋体" charset="-122"/>
              </a:rPr>
              <a:t>max</a:t>
            </a:r>
            <a:endParaRPr lang="zh-CN" altLang="en-US" dirty="0">
              <a:solidFill>
                <a:srgbClr val="FF0000"/>
              </a:solidFill>
            </a:endParaRPr>
          </a:p>
        </p:txBody>
      </p:sp>
      <p:sp>
        <p:nvSpPr>
          <p:cNvPr id="38" name="TextBox 37"/>
          <p:cNvSpPr txBox="1"/>
          <p:nvPr/>
        </p:nvSpPr>
        <p:spPr>
          <a:xfrm>
            <a:off x="144016" y="2631687"/>
            <a:ext cx="694184" cy="369332"/>
          </a:xfrm>
          <a:prstGeom prst="rect">
            <a:avLst/>
          </a:prstGeom>
          <a:noFill/>
        </p:spPr>
        <p:txBody>
          <a:bodyPr wrap="square" rtlCol="0">
            <a:spAutoFit/>
          </a:bodyPr>
          <a:lstStyle/>
          <a:p>
            <a:r>
              <a:rPr lang="en-US" dirty="0"/>
              <a:t>recall</a:t>
            </a:r>
          </a:p>
        </p:txBody>
      </p:sp>
    </p:spTree>
    <p:custDataLst>
      <p:tags r:id="rId2"/>
    </p:custDataLst>
    <p:extLst>
      <p:ext uri="{BB962C8B-B14F-4D97-AF65-F5344CB8AC3E}">
        <p14:creationId xmlns:p14="http://schemas.microsoft.com/office/powerpoint/2010/main" val="472912417"/>
      </p:ext>
    </p:extLst>
  </p:cSld>
  <p:clrMapOvr>
    <a:masterClrMapping/>
  </p:clrMapOvr>
  <mc:AlternateContent xmlns:mc="http://schemas.openxmlformats.org/markup-compatibility/2006" xmlns:p14="http://schemas.microsoft.com/office/powerpoint/2010/main">
    <mc:Choice Requires="p14">
      <p:transition spd="slow" p14:dur="2000" advTm="104339"/>
    </mc:Choice>
    <mc:Fallback xmlns="">
      <p:transition spd="slow" advTm="10433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18" grpId="0" animBg="1"/>
      <p:bldP spid="20" grpId="0" animBg="1"/>
      <p:bldP spid="22" grpId="0" animBg="1"/>
      <p:bldP spid="24" grpId="0" animBg="1"/>
      <p:bldP spid="25" grpId="0" animBg="1"/>
      <p:bldP spid="26" grpId="0" animBg="1"/>
      <p:bldP spid="27" grpId="0" animBg="1"/>
      <p:bldP spid="28" grpId="0"/>
      <p:bldP spid="29" grpId="0"/>
      <p:bldP spid="30" grpId="0" animBg="1"/>
      <p:bldP spid="31" grpId="0"/>
      <p:bldP spid="32" grpId="0" animBg="1"/>
      <p:bldP spid="33" grpId="0" animBg="1"/>
      <p:bldP spid="34" grpId="0"/>
      <p:bldP spid="35" grpId="0"/>
      <p:bldP spid="36" grpId="0" animBg="1"/>
      <p:bldP spid="2" grpId="0"/>
      <p:bldP spid="37"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9"/>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1490" y="1597232"/>
            <a:ext cx="4515513" cy="4422568"/>
          </a:xfrm>
          <a:prstGeom prst="rect">
            <a:avLst/>
          </a:prstGeom>
          <a:noFill/>
        </p:spPr>
      </p:pic>
      <p:sp>
        <p:nvSpPr>
          <p:cNvPr id="6" name="Content Placeholder 7"/>
          <p:cNvSpPr txBox="1">
            <a:spLocks/>
          </p:cNvSpPr>
          <p:nvPr/>
        </p:nvSpPr>
        <p:spPr>
          <a:xfrm>
            <a:off x="144016" y="1072902"/>
            <a:ext cx="3707904" cy="432048"/>
          </a:xfrm>
          <a:prstGeom prst="rect">
            <a:avLst/>
          </a:prstGeom>
        </p:spPr>
        <p:txBody>
          <a:bodyPr>
            <a:noAutofit/>
          </a:bodyPr>
          <a:lstStyle>
            <a:lvl1pPr marL="449263" indent="-449263" algn="l" rtl="0" eaLnBrk="0" fontAlgn="base" hangingPunct="0">
              <a:lnSpc>
                <a:spcPct val="110000"/>
              </a:lnSpc>
              <a:spcBef>
                <a:spcPct val="20000"/>
              </a:spcBef>
              <a:spcAft>
                <a:spcPct val="0"/>
              </a:spcAft>
              <a:buSzPct val="120000"/>
              <a:buBlip>
                <a:blip r:embed="rId6"/>
              </a:buBlip>
              <a:defRPr sz="2800">
                <a:solidFill>
                  <a:srgbClr val="133984"/>
                </a:solidFill>
                <a:latin typeface="+mn-lt"/>
                <a:ea typeface="+mn-ea"/>
                <a:cs typeface="黑体" pitchFamily="49" charset="-122"/>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cs typeface="黑体" pitchFamily="49" charset="-122"/>
              </a:defRPr>
            </a:lvl2pPr>
            <a:lvl3pPr marL="1322388" indent="-228600" algn="l" rtl="0" eaLnBrk="0" fontAlgn="base" hangingPunct="0">
              <a:spcBef>
                <a:spcPct val="20000"/>
              </a:spcBef>
              <a:spcAft>
                <a:spcPct val="0"/>
              </a:spcAft>
              <a:buChar char="•"/>
              <a:defRPr sz="2400">
                <a:solidFill>
                  <a:schemeClr val="tx1"/>
                </a:solidFill>
                <a:latin typeface="+mn-lt"/>
                <a:ea typeface="宋体" charset="-122"/>
                <a:cs typeface="宋体" charset="-122"/>
              </a:defRPr>
            </a:lvl3pPr>
            <a:lvl4pPr marL="1730375"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marL="342900" indent="-342900" eaLnBrk="1" hangingPunct="1">
              <a:lnSpc>
                <a:spcPct val="80000"/>
              </a:lnSpc>
              <a:buSzPct val="60000"/>
              <a:buFont typeface="Wingdings" panose="05000000000000000000" pitchFamily="2" charset="2"/>
              <a:buChar char="n"/>
            </a:pPr>
            <a:r>
              <a:rPr lang="en-US" altLang="zh-CN" sz="2700" b="1" dirty="0">
                <a:solidFill>
                  <a:srgbClr val="003D7F"/>
                </a:solidFill>
                <a:cs typeface="Times New Roman" panose="02020603050405020304" pitchFamily="18" charset="0"/>
              </a:rPr>
              <a:t>Flowchart of SQP-RO:</a:t>
            </a:r>
            <a:endParaRPr lang="en-US" sz="2700" b="1" dirty="0">
              <a:solidFill>
                <a:srgbClr val="003D7F"/>
              </a:solidFill>
              <a:cs typeface="Times New Roman" panose="02020603050405020304"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91930000"/>
              </p:ext>
            </p:extLst>
          </p:nvPr>
        </p:nvGraphicFramePr>
        <p:xfrm>
          <a:off x="5038725" y="1371600"/>
          <a:ext cx="3775075" cy="5003800"/>
        </p:xfrm>
        <a:graphic>
          <a:graphicData uri="http://schemas.openxmlformats.org/presentationml/2006/ole">
            <mc:AlternateContent xmlns:mc="http://schemas.openxmlformats.org/markup-compatibility/2006">
              <mc:Choice xmlns:v="urn:schemas-microsoft-com:vml" Requires="v">
                <p:oleObj spid="_x0000_s6165" name="公式" r:id="rId7" imgW="3936960" imgH="4622760" progId="Equation.3">
                  <p:embed/>
                </p:oleObj>
              </mc:Choice>
              <mc:Fallback>
                <p:oleObj name="公式" r:id="rId7" imgW="3936960" imgH="4622760" progId="Equation.3">
                  <p:embed/>
                  <p:pic>
                    <p:nvPicPr>
                      <p:cNvPr id="0" name=""/>
                      <p:cNvPicPr>
                        <a:picLocks noChangeAspect="1" noChangeArrowheads="1"/>
                      </p:cNvPicPr>
                      <p:nvPr/>
                    </p:nvPicPr>
                    <p:blipFill>
                      <a:blip r:embed="rId8"/>
                      <a:srcRect/>
                      <a:stretch>
                        <a:fillRect/>
                      </a:stretch>
                    </p:blipFill>
                    <p:spPr bwMode="auto">
                      <a:xfrm>
                        <a:off x="5038725" y="1371600"/>
                        <a:ext cx="3775075" cy="5003800"/>
                      </a:xfrm>
                      <a:prstGeom prst="rect">
                        <a:avLst/>
                      </a:prstGeom>
                      <a:noFill/>
                      <a:ln>
                        <a:noFill/>
                      </a:ln>
                    </p:spPr>
                  </p:pic>
                </p:oleObj>
              </mc:Fallback>
            </mc:AlternateContent>
          </a:graphicData>
        </a:graphic>
      </p:graphicFrame>
      <p:sp>
        <p:nvSpPr>
          <p:cNvPr id="8" name="Content Placeholder 7"/>
          <p:cNvSpPr txBox="1">
            <a:spLocks/>
          </p:cNvSpPr>
          <p:nvPr/>
        </p:nvSpPr>
        <p:spPr>
          <a:xfrm>
            <a:off x="4727885" y="1072902"/>
            <a:ext cx="3952971" cy="432048"/>
          </a:xfrm>
          <a:prstGeom prst="rect">
            <a:avLst/>
          </a:prstGeom>
        </p:spPr>
        <p:txBody>
          <a:bodyPr>
            <a:noAutofit/>
          </a:bodyPr>
          <a:lstStyle>
            <a:defPPr>
              <a:defRPr lang="en-US"/>
            </a:defPPr>
            <a:lvl1pPr marL="342900" indent="-342900" fontAlgn="base">
              <a:lnSpc>
                <a:spcPct val="80000"/>
              </a:lnSpc>
              <a:spcBef>
                <a:spcPct val="20000"/>
              </a:spcBef>
              <a:spcAft>
                <a:spcPct val="0"/>
              </a:spcAft>
              <a:buSzPct val="60000"/>
              <a:buFont typeface="Wingdings" panose="05000000000000000000" pitchFamily="2" charset="2"/>
              <a:buChar char="n"/>
              <a:defRPr sz="2700" b="1">
                <a:solidFill>
                  <a:srgbClr val="003D7F"/>
                </a:solidFill>
                <a:cs typeface="Times New Roman" panose="02020603050405020304" pitchFamily="18" charset="0"/>
              </a:defRPr>
            </a:lvl1pPr>
            <a:lvl2pPr marL="914400" indent="-285750" eaLnBrk="0" fontAlgn="base" hangingPunct="0">
              <a:lnSpc>
                <a:spcPct val="110000"/>
              </a:lnSpc>
              <a:spcBef>
                <a:spcPct val="20000"/>
              </a:spcBef>
              <a:spcAft>
                <a:spcPct val="0"/>
              </a:spcAft>
              <a:buClr>
                <a:srgbClr val="000066"/>
              </a:buClr>
              <a:buChar char="•"/>
              <a:defRPr sz="2400">
                <a:solidFill>
                  <a:srgbClr val="133984"/>
                </a:solidFill>
                <a:cs typeface="黑体" pitchFamily="49" charset="-122"/>
              </a:defRPr>
            </a:lvl2pPr>
            <a:lvl3pPr marL="1322388" indent="-228600" eaLnBrk="0" fontAlgn="base" hangingPunct="0">
              <a:spcBef>
                <a:spcPct val="20000"/>
              </a:spcBef>
              <a:spcAft>
                <a:spcPct val="0"/>
              </a:spcAft>
              <a:buChar char="•"/>
              <a:defRPr sz="2400">
                <a:ea typeface="宋体" charset="-122"/>
                <a:cs typeface="宋体" charset="-122"/>
              </a:defRPr>
            </a:lvl3pPr>
            <a:lvl4pPr marL="1730375" indent="-228600" eaLnBrk="0" fontAlgn="base" hangingPunct="0">
              <a:spcBef>
                <a:spcPct val="20000"/>
              </a:spcBef>
              <a:spcAft>
                <a:spcPct val="0"/>
              </a:spcAft>
              <a:buChar char="–"/>
              <a:defRPr sz="2000">
                <a:ea typeface="宋体" charset="-122"/>
                <a:cs typeface="宋体" charset="-122"/>
              </a:defRPr>
            </a:lvl4pPr>
            <a:lvl5pPr marL="2138363" indent="-228600" eaLnBrk="0" fontAlgn="base" hangingPunct="0">
              <a:spcBef>
                <a:spcPct val="20000"/>
              </a:spcBef>
              <a:spcAft>
                <a:spcPct val="0"/>
              </a:spcAft>
              <a:buChar char="»"/>
              <a:defRPr sz="2000">
                <a:ea typeface="宋体" charset="-122"/>
                <a:cs typeface="宋体" charset="-122"/>
              </a:defRPr>
            </a:lvl5pPr>
            <a:lvl6pPr marL="2595563" indent="-228600" fontAlgn="base">
              <a:spcBef>
                <a:spcPct val="20000"/>
              </a:spcBef>
              <a:spcAft>
                <a:spcPct val="0"/>
              </a:spcAft>
              <a:buChar char="»"/>
              <a:defRPr sz="2000">
                <a:ea typeface="宋体" pitchFamily="2" charset="-122"/>
              </a:defRPr>
            </a:lvl6pPr>
            <a:lvl7pPr marL="3052763" indent="-228600" fontAlgn="base">
              <a:spcBef>
                <a:spcPct val="20000"/>
              </a:spcBef>
              <a:spcAft>
                <a:spcPct val="0"/>
              </a:spcAft>
              <a:buChar char="»"/>
              <a:defRPr sz="2000">
                <a:ea typeface="宋体" pitchFamily="2" charset="-122"/>
              </a:defRPr>
            </a:lvl7pPr>
            <a:lvl8pPr marL="3509963" indent="-228600" fontAlgn="base">
              <a:spcBef>
                <a:spcPct val="20000"/>
              </a:spcBef>
              <a:spcAft>
                <a:spcPct val="0"/>
              </a:spcAft>
              <a:buChar char="»"/>
              <a:defRPr sz="2000">
                <a:ea typeface="宋体" pitchFamily="2" charset="-122"/>
              </a:defRPr>
            </a:lvl8pPr>
            <a:lvl9pPr marL="3967163" indent="-228600" fontAlgn="base">
              <a:spcBef>
                <a:spcPct val="20000"/>
              </a:spcBef>
              <a:spcAft>
                <a:spcPct val="0"/>
              </a:spcAft>
              <a:buChar char="»"/>
              <a:defRPr sz="2000">
                <a:ea typeface="宋体" pitchFamily="2" charset="-122"/>
              </a:defRPr>
            </a:lvl9pPr>
          </a:lstStyle>
          <a:p>
            <a:r>
              <a:rPr lang="en-US" altLang="zh-CN" dirty="0"/>
              <a:t>Formulation of SQP-RO:</a:t>
            </a:r>
            <a:endParaRPr lang="en-US" dirty="0"/>
          </a:p>
        </p:txBody>
      </p:sp>
      <p:cxnSp>
        <p:nvCxnSpPr>
          <p:cNvPr id="9" name="直接连接符 8"/>
          <p:cNvCxnSpPr/>
          <p:nvPr/>
        </p:nvCxnSpPr>
        <p:spPr bwMode="auto">
          <a:xfrm>
            <a:off x="4762003" y="1015752"/>
            <a:ext cx="0" cy="5461248"/>
          </a:xfrm>
          <a:prstGeom prst="line">
            <a:avLst/>
          </a:prstGeom>
          <a:solidFill>
            <a:srgbClr val="DDDDDD"/>
          </a:solidFill>
          <a:ln w="28575" cap="flat" cmpd="sng" algn="ctr">
            <a:solidFill>
              <a:schemeClr val="tx1"/>
            </a:solidFill>
            <a:prstDash val="sysDash"/>
            <a:round/>
            <a:headEnd type="none" w="med" len="med"/>
            <a:tailEnd type="none" w="med" len="med"/>
          </a:ln>
          <a:effectLst/>
        </p:spPr>
      </p:cxnSp>
      <p:sp>
        <p:nvSpPr>
          <p:cNvPr id="2" name="标题 2">
            <a:extLst>
              <a:ext uri="{FF2B5EF4-FFF2-40B4-BE49-F238E27FC236}">
                <a16:creationId xmlns:a16="http://schemas.microsoft.com/office/drawing/2014/main" id="{9DB566F5-7FA8-B0FA-901E-03794D5CFC03}"/>
              </a:ext>
            </a:extLst>
          </p:cNvPr>
          <p:cNvSpPr txBox="1">
            <a:spLocks/>
          </p:cNvSpPr>
          <p:nvPr/>
        </p:nvSpPr>
        <p:spPr>
          <a:xfrm>
            <a:off x="685869" y="13917"/>
            <a:ext cx="1905000" cy="63817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600" b="1" dirty="0">
                <a:solidFill>
                  <a:schemeClr val="bg1"/>
                </a:solidFill>
              </a:rPr>
              <a:t>SQP-RO </a:t>
            </a:r>
            <a:endParaRPr lang="zh-CN" altLang="en-US" sz="3600" b="1" dirty="0">
              <a:solidFill>
                <a:schemeClr val="bg1"/>
              </a:solidFill>
            </a:endParaRPr>
          </a:p>
        </p:txBody>
      </p:sp>
    </p:spTree>
    <p:custDataLst>
      <p:tags r:id="rId2"/>
    </p:custDataLst>
    <p:extLst>
      <p:ext uri="{BB962C8B-B14F-4D97-AF65-F5344CB8AC3E}">
        <p14:creationId xmlns:p14="http://schemas.microsoft.com/office/powerpoint/2010/main" val="1415607755"/>
      </p:ext>
    </p:extLst>
  </p:cSld>
  <p:clrMapOvr>
    <a:masterClrMapping/>
  </p:clrMapOvr>
  <mc:AlternateContent xmlns:mc="http://schemas.openxmlformats.org/markup-compatibility/2006" xmlns:p14="http://schemas.microsoft.com/office/powerpoint/2010/main">
    <mc:Choice Requires="p14">
      <p:transition spd="slow" p14:dur="2000" advTm="24993"/>
    </mc:Choice>
    <mc:Fallback xmlns="">
      <p:transition spd="slow" advTm="2499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a:xfrm>
            <a:off x="101466" y="28650"/>
            <a:ext cx="7200900" cy="638175"/>
          </a:xfrm>
        </p:spPr>
        <p:txBody>
          <a:bodyPr>
            <a:normAutofit fontScale="90000"/>
          </a:bodyPr>
          <a:lstStyle/>
          <a:p>
            <a:r>
              <a:rPr lang="en-US" altLang="zh-CN" sz="3600" b="1" dirty="0">
                <a:solidFill>
                  <a:schemeClr val="bg1"/>
                </a:solidFill>
              </a:rPr>
              <a:t>Engineering Example - Formulation</a:t>
            </a:r>
            <a:endParaRPr lang="zh-CN" altLang="en-US" sz="3600" b="1" dirty="0">
              <a:solidFill>
                <a:schemeClr val="bg1"/>
              </a:solidFill>
            </a:endParaRPr>
          </a:p>
        </p:txBody>
      </p:sp>
      <p:sp>
        <p:nvSpPr>
          <p:cNvPr id="13" name="Content Placeholder 13"/>
          <p:cNvSpPr>
            <a:spLocks noGrp="1"/>
          </p:cNvSpPr>
          <p:nvPr>
            <p:ph idx="4294967295"/>
          </p:nvPr>
        </p:nvSpPr>
        <p:spPr>
          <a:xfrm>
            <a:off x="0" y="1095375"/>
            <a:ext cx="4105275" cy="504825"/>
          </a:xfrm>
        </p:spPr>
        <p:txBody>
          <a:bodyPr>
            <a:noAutofit/>
          </a:bodyPr>
          <a:lstStyle/>
          <a:p>
            <a:pPr fontAlgn="base">
              <a:lnSpc>
                <a:spcPct val="80000"/>
              </a:lnSpc>
              <a:spcAft>
                <a:spcPct val="0"/>
              </a:spcAft>
            </a:pPr>
            <a:r>
              <a:rPr lang="en-US" sz="2700" b="1" dirty="0"/>
              <a:t>Compressing spring*</a:t>
            </a:r>
          </a:p>
        </p:txBody>
      </p:sp>
      <p:sp>
        <p:nvSpPr>
          <p:cNvPr id="5" name="Rectangle 4"/>
          <p:cNvSpPr>
            <a:spLocks noChangeArrowheads="1"/>
          </p:cNvSpPr>
          <p:nvPr/>
        </p:nvSpPr>
        <p:spPr bwMode="auto">
          <a:xfrm>
            <a:off x="5303192" y="1410627"/>
            <a:ext cx="3517280" cy="1408773"/>
          </a:xfrm>
          <a:prstGeom prst="rect">
            <a:avLst/>
          </a:prstGeom>
          <a:solidFill>
            <a:srgbClr val="E2E2E2"/>
          </a:solidFill>
          <a:ln w="9525">
            <a:solidFill>
              <a:schemeClr val="tx1"/>
            </a:solidFill>
            <a:miter lim="800000"/>
            <a:headEnd/>
            <a:tailEnd/>
          </a:ln>
          <a:effectLst/>
        </p:spPr>
        <p:txBody>
          <a:bodyPr wrap="none" anchor="ctr"/>
          <a:lstStyle/>
          <a:p>
            <a:endParaRPr lang="en-US"/>
          </a:p>
        </p:txBody>
      </p:sp>
      <p:sp>
        <p:nvSpPr>
          <p:cNvPr id="6" name="Rectangle 5"/>
          <p:cNvSpPr>
            <a:spLocks noChangeArrowheads="1"/>
          </p:cNvSpPr>
          <p:nvPr/>
        </p:nvSpPr>
        <p:spPr bwMode="auto">
          <a:xfrm>
            <a:off x="609600" y="1524000"/>
            <a:ext cx="4175968" cy="1042987"/>
          </a:xfrm>
          <a:prstGeom prst="rect">
            <a:avLst/>
          </a:prstGeom>
          <a:noFill/>
          <a:ln w="28575">
            <a:solidFill>
              <a:schemeClr val="tx1"/>
            </a:solidFill>
            <a:miter lim="800000"/>
            <a:headEnd/>
            <a:tailEnd/>
          </a:ln>
          <a:effectLst/>
        </p:spPr>
        <p:txBody>
          <a:bodyPr wrap="none" anchor="ct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66636730"/>
              </p:ext>
            </p:extLst>
          </p:nvPr>
        </p:nvGraphicFramePr>
        <p:xfrm>
          <a:off x="696913" y="1512888"/>
          <a:ext cx="3546475" cy="987425"/>
        </p:xfrm>
        <a:graphic>
          <a:graphicData uri="http://schemas.openxmlformats.org/presentationml/2006/ole">
            <mc:AlternateContent xmlns:mc="http://schemas.openxmlformats.org/markup-compatibility/2006">
              <mc:Choice xmlns:v="urn:schemas-microsoft-com:vml" Requires="v">
                <p:oleObj spid="_x0000_s7189" name="Equation" r:id="rId5" imgW="2184120" imgH="583920" progId="Equation.3">
                  <p:embed/>
                </p:oleObj>
              </mc:Choice>
              <mc:Fallback>
                <p:oleObj name="Equation" r:id="rId5" imgW="2184120" imgH="583920" progId="Equation.3">
                  <p:embed/>
                  <p:pic>
                    <p:nvPicPr>
                      <p:cNvPr id="0" name=""/>
                      <p:cNvPicPr>
                        <a:picLocks noChangeAspect="1" noChangeArrowheads="1"/>
                      </p:cNvPicPr>
                      <p:nvPr/>
                    </p:nvPicPr>
                    <p:blipFill>
                      <a:blip r:embed="rId6"/>
                      <a:srcRect/>
                      <a:stretch>
                        <a:fillRect/>
                      </a:stretch>
                    </p:blipFill>
                    <p:spPr bwMode="auto">
                      <a:xfrm>
                        <a:off x="696913" y="1512888"/>
                        <a:ext cx="3546475" cy="987425"/>
                      </a:xfrm>
                      <a:prstGeom prst="rect">
                        <a:avLst/>
                      </a:prstGeom>
                      <a:noFill/>
                    </p:spPr>
                  </p:pic>
                </p:oleObj>
              </mc:Fallback>
            </mc:AlternateContent>
          </a:graphicData>
        </a:graphic>
      </p:graphicFrame>
      <p:sp>
        <p:nvSpPr>
          <p:cNvPr id="8" name="Text Box 7"/>
          <p:cNvSpPr txBox="1">
            <a:spLocks noChangeArrowheads="1"/>
          </p:cNvSpPr>
          <p:nvPr/>
        </p:nvSpPr>
        <p:spPr bwMode="auto">
          <a:xfrm>
            <a:off x="609600" y="2897356"/>
            <a:ext cx="5181600" cy="2970044"/>
          </a:xfrm>
          <a:prstGeom prst="rect">
            <a:avLst/>
          </a:prstGeom>
          <a:noFill/>
          <a:ln w="25400">
            <a:noFill/>
            <a:miter lim="800000"/>
            <a:headEnd/>
            <a:tailEnd/>
          </a:ln>
          <a:effectLst/>
        </p:spPr>
        <p:txBody>
          <a:bodyPr wrap="square">
            <a:spAutoFit/>
          </a:bodyPr>
          <a:lstStyle/>
          <a:p>
            <a:r>
              <a:rPr lang="en-US" sz="1700" b="1" dirty="0"/>
              <a:t>Minimize    </a:t>
            </a:r>
            <a:r>
              <a:rPr lang="en-US" sz="1700" b="1" dirty="0">
                <a:solidFill>
                  <a:schemeClr val="bg1">
                    <a:lumMod val="50000"/>
                  </a:schemeClr>
                </a:solidFill>
              </a:rPr>
              <a:t>Spring Deflection</a:t>
            </a:r>
          </a:p>
          <a:p>
            <a:r>
              <a:rPr lang="en-US" sz="1700" b="1" dirty="0" err="1"/>
              <a:t>s.t.</a:t>
            </a:r>
            <a:r>
              <a:rPr lang="en-US" sz="1700" b="1" dirty="0"/>
              <a:t>:	</a:t>
            </a:r>
          </a:p>
          <a:p>
            <a:r>
              <a:rPr lang="en-US" sz="1700" b="1" dirty="0"/>
              <a:t>	   </a:t>
            </a:r>
            <a:r>
              <a:rPr lang="en-US" sz="1700" b="1" dirty="0">
                <a:solidFill>
                  <a:schemeClr val="bg1">
                    <a:lumMod val="50000"/>
                  </a:schemeClr>
                </a:solidFill>
              </a:rPr>
              <a:t>Shear stress	           ≤ 80 </a:t>
            </a:r>
            <a:r>
              <a:rPr lang="en-US" sz="1700" b="1" dirty="0" err="1">
                <a:solidFill>
                  <a:schemeClr val="bg1">
                    <a:lumMod val="50000"/>
                  </a:schemeClr>
                </a:solidFill>
              </a:rPr>
              <a:t>ksi</a:t>
            </a:r>
            <a:endParaRPr lang="en-US" sz="1700" b="1" dirty="0">
              <a:solidFill>
                <a:schemeClr val="bg1">
                  <a:lumMod val="50000"/>
                </a:schemeClr>
              </a:solidFill>
            </a:endParaRPr>
          </a:p>
          <a:p>
            <a:r>
              <a:rPr lang="en-US" altLang="zh-CN" sz="1700" b="1" dirty="0">
                <a:solidFill>
                  <a:schemeClr val="bg1">
                    <a:lumMod val="50000"/>
                  </a:schemeClr>
                </a:solidFill>
              </a:rPr>
              <a:t>	   Surge wave frequency     ≤ 100 Hz</a:t>
            </a:r>
          </a:p>
          <a:p>
            <a:r>
              <a:rPr lang="en-US" altLang="zh-CN" sz="1700" b="1" dirty="0">
                <a:solidFill>
                  <a:schemeClr val="bg1">
                    <a:lumMod val="50000"/>
                  </a:schemeClr>
                </a:solidFill>
              </a:rPr>
              <a:t>	   Outer diameter	           ≤ 1.5 in</a:t>
            </a:r>
          </a:p>
          <a:p>
            <a:r>
              <a:rPr lang="en-US" altLang="zh-CN" sz="1700" b="1" dirty="0">
                <a:solidFill>
                  <a:schemeClr val="bg1">
                    <a:lumMod val="50000"/>
                  </a:schemeClr>
                </a:solidFill>
              </a:rPr>
              <a:t>	   Total mass	           ≤ 2.309 x 10</a:t>
            </a:r>
            <a:r>
              <a:rPr lang="en-US" altLang="zh-CN" sz="1700" b="1" baseline="30000" dirty="0">
                <a:solidFill>
                  <a:schemeClr val="bg1">
                    <a:lumMod val="50000"/>
                  </a:schemeClr>
                </a:solidFill>
              </a:rPr>
              <a:t>-5</a:t>
            </a:r>
            <a:r>
              <a:rPr lang="en-US" altLang="zh-CN" sz="1700" b="1" dirty="0">
                <a:solidFill>
                  <a:schemeClr val="bg1">
                    <a:lumMod val="50000"/>
                  </a:schemeClr>
                </a:solidFill>
              </a:rPr>
              <a:t> </a:t>
            </a:r>
            <a:r>
              <a:rPr lang="en-US" altLang="zh-CN" sz="1700" b="1" dirty="0" err="1">
                <a:solidFill>
                  <a:schemeClr val="bg1">
                    <a:lumMod val="50000"/>
                  </a:schemeClr>
                </a:solidFill>
              </a:rPr>
              <a:t>lbm</a:t>
            </a:r>
            <a:endParaRPr lang="en-US" altLang="zh-CN" sz="1700" b="1" dirty="0">
              <a:solidFill>
                <a:schemeClr val="bg1">
                  <a:lumMod val="50000"/>
                </a:schemeClr>
              </a:solidFill>
            </a:endParaRPr>
          </a:p>
          <a:p>
            <a:r>
              <a:rPr lang="en-US" altLang="zh-CN" sz="1700" b="1" dirty="0">
                <a:solidFill>
                  <a:schemeClr val="bg1">
                    <a:lumMod val="50000"/>
                  </a:schemeClr>
                </a:solidFill>
              </a:rPr>
              <a:t>	   spring deflection	           ≤ 0.75 in</a:t>
            </a:r>
          </a:p>
          <a:p>
            <a:r>
              <a:rPr lang="en-US" sz="1700" b="1" dirty="0"/>
              <a:t>Design Variables (</a:t>
            </a:r>
            <a:r>
              <a:rPr lang="en-US" sz="1700" b="1" i="1" dirty="0">
                <a:latin typeface="Times New Roman" pitchFamily="18" charset="0"/>
              </a:rPr>
              <a:t>x</a:t>
            </a:r>
            <a:r>
              <a:rPr lang="en-US" sz="1700" b="1" dirty="0"/>
              <a:t>):</a:t>
            </a:r>
          </a:p>
          <a:p>
            <a:r>
              <a:rPr lang="en-US" sz="1700" b="1" dirty="0"/>
              <a:t>	</a:t>
            </a:r>
            <a:r>
              <a:rPr lang="en-US" sz="1700" b="1" dirty="0">
                <a:solidFill>
                  <a:schemeClr val="bg1">
                    <a:lumMod val="50000"/>
                  </a:schemeClr>
                </a:solidFill>
              </a:rPr>
              <a:t>0.05 ≤ wire diameter (d) ≤ 0.20</a:t>
            </a:r>
          </a:p>
          <a:p>
            <a:r>
              <a:rPr lang="en-US" sz="1700" b="1" dirty="0">
                <a:solidFill>
                  <a:schemeClr val="bg1">
                    <a:lumMod val="50000"/>
                  </a:schemeClr>
                </a:solidFill>
              </a:rPr>
              <a:t>	0.25</a:t>
            </a:r>
            <a:r>
              <a:rPr lang="en-US" altLang="zh-CN" sz="1700" b="1" dirty="0">
                <a:solidFill>
                  <a:schemeClr val="bg1">
                    <a:lumMod val="50000"/>
                  </a:schemeClr>
                </a:solidFill>
                <a:ea typeface="SimSun" pitchFamily="2" charset="-122"/>
              </a:rPr>
              <a:t> </a:t>
            </a:r>
            <a:r>
              <a:rPr lang="en-US" sz="1700" b="1" dirty="0">
                <a:solidFill>
                  <a:schemeClr val="bg1">
                    <a:lumMod val="50000"/>
                  </a:schemeClr>
                </a:solidFill>
              </a:rPr>
              <a:t>≤ </a:t>
            </a:r>
            <a:r>
              <a:rPr lang="en-US" altLang="zh-CN" sz="1700" b="1" dirty="0">
                <a:solidFill>
                  <a:schemeClr val="bg1">
                    <a:lumMod val="50000"/>
                  </a:schemeClr>
                </a:solidFill>
              </a:rPr>
              <a:t>the mean coil diameter (D) </a:t>
            </a:r>
            <a:r>
              <a:rPr lang="en-US" sz="1700" b="1" dirty="0">
                <a:solidFill>
                  <a:schemeClr val="bg1">
                    <a:lumMod val="50000"/>
                  </a:schemeClr>
                </a:solidFill>
              </a:rPr>
              <a:t>≤ 1.30</a:t>
            </a:r>
          </a:p>
          <a:p>
            <a:r>
              <a:rPr lang="en-US" sz="1700" b="1" dirty="0">
                <a:solidFill>
                  <a:schemeClr val="bg1">
                    <a:lumMod val="50000"/>
                  </a:schemeClr>
                </a:solidFill>
              </a:rPr>
              <a:t>	     2 ≤ </a:t>
            </a:r>
            <a:r>
              <a:rPr lang="en-US" altLang="zh-CN" sz="1700" b="1" dirty="0">
                <a:solidFill>
                  <a:schemeClr val="bg1">
                    <a:lumMod val="50000"/>
                  </a:schemeClr>
                </a:solidFill>
              </a:rPr>
              <a:t># of active coils (N) </a:t>
            </a:r>
            <a:r>
              <a:rPr lang="en-US" sz="1700" b="1" dirty="0">
                <a:solidFill>
                  <a:schemeClr val="bg1">
                    <a:lumMod val="50000"/>
                  </a:schemeClr>
                </a:solidFill>
              </a:rPr>
              <a:t>≤ 15 </a:t>
            </a:r>
          </a:p>
        </p:txBody>
      </p:sp>
      <p:sp>
        <p:nvSpPr>
          <p:cNvPr id="9" name="AutoShape 8"/>
          <p:cNvSpPr>
            <a:spLocks/>
          </p:cNvSpPr>
          <p:nvPr/>
        </p:nvSpPr>
        <p:spPr bwMode="auto">
          <a:xfrm>
            <a:off x="457200" y="2928611"/>
            <a:ext cx="228600" cy="2938789"/>
          </a:xfrm>
          <a:prstGeom prst="leftBrace">
            <a:avLst>
              <a:gd name="adj1" fmla="val 54549"/>
              <a:gd name="adj2" fmla="val 50000"/>
            </a:avLst>
          </a:prstGeom>
          <a:noFill/>
          <a:ln w="31750">
            <a:solidFill>
              <a:schemeClr val="tx1"/>
            </a:solidFill>
            <a:round/>
            <a:headEnd/>
            <a:tailEnd/>
          </a:ln>
          <a:effectLst/>
        </p:spPr>
        <p:txBody>
          <a:bodyPr wrap="none" anchor="ctr"/>
          <a:lstStyle/>
          <a:p>
            <a:endParaRPr lang="en-US"/>
          </a:p>
        </p:txBody>
      </p:sp>
      <p:sp>
        <p:nvSpPr>
          <p:cNvPr id="10" name="Line 12"/>
          <p:cNvSpPr>
            <a:spLocks noChangeShapeType="1"/>
          </p:cNvSpPr>
          <p:nvPr/>
        </p:nvSpPr>
        <p:spPr bwMode="auto">
          <a:xfrm>
            <a:off x="4773114" y="2133600"/>
            <a:ext cx="530077" cy="0"/>
          </a:xfrm>
          <a:prstGeom prst="line">
            <a:avLst/>
          </a:prstGeom>
          <a:noFill/>
          <a:ln w="57150">
            <a:solidFill>
              <a:schemeClr val="tx1">
                <a:lumMod val="65000"/>
                <a:lumOff val="35000"/>
              </a:schemeClr>
            </a:solidFill>
            <a:round/>
            <a:headEnd type="triangle" w="med" len="med"/>
            <a:tailEnd type="triangle" w="med" len="med"/>
          </a:ln>
          <a:effectLst/>
        </p:spPr>
        <p:txBody>
          <a:bodyPr wrap="none"/>
          <a:lstStyle/>
          <a:p>
            <a:endParaRPr lang="en-US"/>
          </a:p>
        </p:txBody>
      </p:sp>
      <p:cxnSp>
        <p:nvCxnSpPr>
          <p:cNvPr id="11" name="AutoShape 16"/>
          <p:cNvCxnSpPr>
            <a:cxnSpLocks noChangeShapeType="1"/>
          </p:cNvCxnSpPr>
          <p:nvPr/>
        </p:nvCxnSpPr>
        <p:spPr bwMode="auto">
          <a:xfrm rot="10800000" flipH="1" flipV="1">
            <a:off x="457201" y="2045493"/>
            <a:ext cx="6350" cy="2391221"/>
          </a:xfrm>
          <a:prstGeom prst="bentConnector4">
            <a:avLst>
              <a:gd name="adj1" fmla="val -3600000"/>
              <a:gd name="adj2" fmla="val 100320"/>
            </a:avLst>
          </a:prstGeom>
          <a:noFill/>
          <a:ln w="38100">
            <a:solidFill>
              <a:srgbClr val="808080"/>
            </a:solidFill>
            <a:miter lim="800000"/>
            <a:headEnd type="triangle" w="med" len="med"/>
            <a:tailEnd type="triangle" w="med" len="med"/>
          </a:ln>
          <a:effectLst/>
        </p:spPr>
      </p:cxnSp>
      <p:sp>
        <p:nvSpPr>
          <p:cNvPr id="14" name="TextBox 13"/>
          <p:cNvSpPr txBox="1"/>
          <p:nvPr/>
        </p:nvSpPr>
        <p:spPr>
          <a:xfrm>
            <a:off x="209000" y="6019800"/>
            <a:ext cx="8611472" cy="461665"/>
          </a:xfrm>
          <a:prstGeom prst="rect">
            <a:avLst/>
          </a:prstGeom>
          <a:noFill/>
        </p:spPr>
        <p:txBody>
          <a:bodyPr wrap="square" rtlCol="0">
            <a:spAutoFit/>
          </a:bodyPr>
          <a:lstStyle/>
          <a:p>
            <a:pPr lvl="0" algn="just"/>
            <a:r>
              <a:rPr lang="en-US" sz="1200" b="1" dirty="0"/>
              <a:t>*</a:t>
            </a:r>
            <a:r>
              <a:rPr lang="en-US" sz="1200" b="1" dirty="0" err="1"/>
              <a:t>Gunawan</a:t>
            </a:r>
            <a:r>
              <a:rPr lang="en-US" sz="1200" b="1" dirty="0"/>
              <a:t>, S., 2004, “Parameter Sensitivity Measures for Single Objective, Multi-Objective, and Feasibility Robust Design Optimization,” PhD dissertation, Department of Mechanical Engineering, UMD, USA.</a:t>
            </a:r>
          </a:p>
        </p:txBody>
      </p:sp>
      <p:pic>
        <p:nvPicPr>
          <p:cNvPr id="15" name="Picture 128"/>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89202" y="1650654"/>
            <a:ext cx="3431270" cy="1042987"/>
          </a:xfrm>
          <a:prstGeom prst="rect">
            <a:avLst/>
          </a:prstGeom>
          <a:noFill/>
          <a:ln>
            <a:noFill/>
          </a:ln>
        </p:spPr>
      </p:pic>
      <p:graphicFrame>
        <p:nvGraphicFramePr>
          <p:cNvPr id="19" name="Table 18"/>
          <p:cNvGraphicFramePr>
            <a:graphicFrameLocks noGrp="1"/>
          </p:cNvGraphicFramePr>
          <p:nvPr>
            <p:extLst>
              <p:ext uri="{D42A27DB-BD31-4B8C-83A1-F6EECF244321}">
                <p14:modId xmlns:p14="http://schemas.microsoft.com/office/powerpoint/2010/main" val="3076404755"/>
              </p:ext>
            </p:extLst>
          </p:nvPr>
        </p:nvGraphicFramePr>
        <p:xfrm>
          <a:off x="5867400" y="4203034"/>
          <a:ext cx="3036056" cy="1816766"/>
        </p:xfrm>
        <a:graphic>
          <a:graphicData uri="http://schemas.openxmlformats.org/drawingml/2006/table">
            <a:tbl>
              <a:tblPr firstRow="1" bandRow="1">
                <a:tableStyleId>{2D5ABB26-0587-4C30-8999-92F81FD0307C}</a:tableStyleId>
              </a:tblPr>
              <a:tblGrid>
                <a:gridCol w="1030207">
                  <a:extLst>
                    <a:ext uri="{9D8B030D-6E8A-4147-A177-3AD203B41FA5}">
                      <a16:colId xmlns:a16="http://schemas.microsoft.com/office/drawing/2014/main" val="20000"/>
                    </a:ext>
                  </a:extLst>
                </a:gridCol>
                <a:gridCol w="1056857">
                  <a:extLst>
                    <a:ext uri="{9D8B030D-6E8A-4147-A177-3AD203B41FA5}">
                      <a16:colId xmlns:a16="http://schemas.microsoft.com/office/drawing/2014/main" val="20001"/>
                    </a:ext>
                  </a:extLst>
                </a:gridCol>
                <a:gridCol w="948992">
                  <a:extLst>
                    <a:ext uri="{9D8B030D-6E8A-4147-A177-3AD203B41FA5}">
                      <a16:colId xmlns:a16="http://schemas.microsoft.com/office/drawing/2014/main" val="20002"/>
                    </a:ext>
                  </a:extLst>
                </a:gridCol>
              </a:tblGrid>
              <a:tr h="455326">
                <a:tc>
                  <a:txBody>
                    <a:bodyPr/>
                    <a:lstStyle/>
                    <a:p>
                      <a:pPr marL="0" algn="ctr" defTabSz="914400" rtl="0" eaLnBrk="1" fontAlgn="ctr" latinLnBrk="0" hangingPunct="1">
                        <a:spcAft>
                          <a:spcPts val="0"/>
                        </a:spcAft>
                      </a:pPr>
                      <a:r>
                        <a:rPr lang="en-US" sz="1600" kern="0" dirty="0">
                          <a:effectLst/>
                        </a:rPr>
                        <a:t>Solution</a:t>
                      </a:r>
                      <a:endParaRPr lang="en-US" sz="1600" kern="0" dirty="0">
                        <a:solidFill>
                          <a:schemeClr val="tx1"/>
                        </a:solidFill>
                        <a:effectLst/>
                        <a:latin typeface="Times New Roman"/>
                        <a:ea typeface="宋体"/>
                        <a:cs typeface="Times New Roman"/>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algn="ctr" defTabSz="914400" rtl="0" eaLnBrk="1" latinLnBrk="0" hangingPunct="1">
                        <a:spcAft>
                          <a:spcPts val="0"/>
                        </a:spcAft>
                      </a:pPr>
                      <a:r>
                        <a:rPr lang="en-US" altLang="zh-CN" sz="1600" b="1" kern="1200" dirty="0">
                          <a:solidFill>
                            <a:srgbClr val="0000CC"/>
                          </a:solidFill>
                          <a:latin typeface="+mn-lt"/>
                          <a:ea typeface="宋体" charset="-122"/>
                          <a:cs typeface="+mn-cs"/>
                        </a:rPr>
                        <a:t>Deterministic </a:t>
                      </a:r>
                      <a:endParaRPr lang="en-US" sz="1600" kern="0" dirty="0">
                        <a:solidFill>
                          <a:srgbClr val="FF0000"/>
                        </a:solidFill>
                        <a:effectLst/>
                        <a:latin typeface="Times New Roman"/>
                        <a:ea typeface="宋体"/>
                        <a:cs typeface="Times New Roman"/>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algn="ctr" defTabSz="914400" rtl="0" eaLnBrk="1" latinLnBrk="0" hangingPunct="1">
                        <a:spcAft>
                          <a:spcPts val="0"/>
                        </a:spcAft>
                      </a:pPr>
                      <a:r>
                        <a:rPr lang="en-US" altLang="zh-CN" sz="1600" b="1" kern="1200" dirty="0">
                          <a:solidFill>
                            <a:srgbClr val="C00000"/>
                          </a:solidFill>
                          <a:latin typeface="+mn-lt"/>
                          <a:ea typeface="+mn-ea"/>
                          <a:cs typeface="Times New Roman" panose="02020603050405020304" pitchFamily="18" charset="0"/>
                        </a:rPr>
                        <a:t>Robust </a:t>
                      </a:r>
                      <a:endParaRPr lang="en-US" sz="1600" kern="0" dirty="0">
                        <a:solidFill>
                          <a:srgbClr val="00B050"/>
                        </a:solidFill>
                        <a:effectLst/>
                        <a:latin typeface="Times New Roman"/>
                        <a:ea typeface="宋体"/>
                        <a:cs typeface="Times New Roman"/>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9606">
                <a:tc>
                  <a:txBody>
                    <a:bodyPr/>
                    <a:lstStyle/>
                    <a:p>
                      <a:pPr marL="0" algn="ctr" defTabSz="914400" rtl="0" eaLnBrk="1" latinLnBrk="0" hangingPunct="1">
                        <a:spcAft>
                          <a:spcPts val="0"/>
                        </a:spcAft>
                      </a:pPr>
                      <a:r>
                        <a:rPr lang="en-US" sz="1600" kern="0" dirty="0">
                          <a:effectLst/>
                        </a:rPr>
                        <a:t>d</a:t>
                      </a:r>
                      <a:endParaRPr lang="en-US" sz="1600" kern="0" dirty="0">
                        <a:solidFill>
                          <a:schemeClr val="tx1"/>
                        </a:solidFill>
                        <a:effectLst/>
                        <a:latin typeface="Times New Roman"/>
                        <a:ea typeface="宋体"/>
                        <a:cs typeface="Times New Roman"/>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marL="0" algn="ctr" defTabSz="914400" rtl="0" eaLnBrk="1" latinLnBrk="0" hangingPunct="1">
                        <a:spcAft>
                          <a:spcPts val="0"/>
                        </a:spcAft>
                      </a:pPr>
                      <a:r>
                        <a:rPr lang="en-US" sz="1600" kern="0" dirty="0">
                          <a:effectLst/>
                        </a:rPr>
                        <a:t>0.0765</a:t>
                      </a:r>
                      <a:endParaRPr lang="en-US" sz="1600" kern="0" dirty="0">
                        <a:solidFill>
                          <a:schemeClr val="tx1"/>
                        </a:solidFill>
                        <a:effectLst/>
                        <a:latin typeface="Times New Roman"/>
                        <a:ea typeface="宋体"/>
                        <a:cs typeface="Times New Roman"/>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marL="0" algn="ctr" defTabSz="914400" rtl="0" eaLnBrk="1" latinLnBrk="0" hangingPunct="1">
                        <a:spcAft>
                          <a:spcPts val="0"/>
                        </a:spcAft>
                      </a:pPr>
                      <a:r>
                        <a:rPr lang="en-US" sz="1600" kern="0" dirty="0">
                          <a:effectLst/>
                        </a:rPr>
                        <a:t>0.0525</a:t>
                      </a:r>
                      <a:endParaRPr lang="en-US" sz="1600" kern="0" dirty="0">
                        <a:solidFill>
                          <a:schemeClr val="tx1"/>
                        </a:solidFill>
                        <a:effectLst/>
                        <a:latin typeface="Times New Roman"/>
                        <a:ea typeface="宋体"/>
                        <a:cs typeface="Times New Roman"/>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457200">
                <a:tc>
                  <a:txBody>
                    <a:bodyPr/>
                    <a:lstStyle/>
                    <a:p>
                      <a:pPr marL="0" algn="ctr" defTabSz="914400" rtl="0" eaLnBrk="1" latinLnBrk="0" hangingPunct="1">
                        <a:spcAft>
                          <a:spcPts val="0"/>
                        </a:spcAft>
                      </a:pPr>
                      <a:r>
                        <a:rPr lang="en-US" sz="1600" kern="0" dirty="0">
                          <a:effectLst/>
                        </a:rPr>
                        <a:t>D</a:t>
                      </a:r>
                      <a:endParaRPr lang="en-US" sz="1600" kern="0" dirty="0">
                        <a:solidFill>
                          <a:schemeClr val="tx1"/>
                        </a:solidFill>
                        <a:effectLst/>
                        <a:latin typeface="Times New Roman"/>
                        <a:ea typeface="宋体"/>
                        <a:cs typeface="Times New Roman"/>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0" dirty="0">
                          <a:effectLst/>
                        </a:rPr>
                        <a:t>1.3000</a:t>
                      </a:r>
                      <a:endParaRPr lang="en-US" sz="1600" kern="0" dirty="0">
                        <a:solidFill>
                          <a:schemeClr val="tx1"/>
                        </a:solidFill>
                        <a:effectLst/>
                        <a:latin typeface="Times New Roman"/>
                        <a:ea typeface="宋体"/>
                        <a:cs typeface="Times New Roman"/>
                      </a:endParaRPr>
                    </a:p>
                  </a:txBody>
                  <a:tcPr anchor="ctr">
                    <a:lnL w="28575" cap="flat" cmpd="sng" algn="ctr">
                      <a:solidFill>
                        <a:schemeClr val="tx1"/>
                      </a:solidFill>
                      <a:prstDash val="solid"/>
                      <a:round/>
                      <a:headEnd type="none" w="med" len="med"/>
                      <a:tailEnd type="none" w="med" len="med"/>
                    </a:ln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0" dirty="0">
                          <a:effectLst/>
                        </a:rPr>
                        <a:t>0.3372</a:t>
                      </a:r>
                      <a:endParaRPr lang="en-US" sz="1600" kern="0" dirty="0">
                        <a:solidFill>
                          <a:schemeClr val="tx1"/>
                        </a:solidFill>
                        <a:effectLst/>
                        <a:latin typeface="Times New Roman"/>
                        <a:ea typeface="宋体"/>
                        <a:cs typeface="Times New Roman"/>
                      </a:endParaRP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70840">
                <a:tc>
                  <a:txBody>
                    <a:bodyPr/>
                    <a:lstStyle/>
                    <a:p>
                      <a:pPr marL="0" algn="ctr" defTabSz="914400" rtl="0" eaLnBrk="1" latinLnBrk="0" hangingPunct="1">
                        <a:spcAft>
                          <a:spcPts val="0"/>
                        </a:spcAft>
                      </a:pPr>
                      <a:r>
                        <a:rPr lang="en-US" sz="1600" kern="0" dirty="0">
                          <a:effectLst/>
                        </a:rPr>
                        <a:t>N</a:t>
                      </a:r>
                      <a:endParaRPr lang="en-US" sz="1600" kern="0" dirty="0">
                        <a:solidFill>
                          <a:schemeClr val="tx1"/>
                        </a:solidFill>
                        <a:effectLst/>
                        <a:latin typeface="Times New Roman"/>
                        <a:ea typeface="宋体"/>
                        <a:cs typeface="Times New Roman"/>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0" dirty="0">
                          <a:effectLst/>
                        </a:rPr>
                        <a:t>6.3602</a:t>
                      </a:r>
                      <a:endParaRPr lang="en-US" sz="1600" kern="0" dirty="0">
                        <a:solidFill>
                          <a:schemeClr val="tx1"/>
                        </a:solidFill>
                        <a:effectLst/>
                        <a:latin typeface="Times New Roman"/>
                        <a:ea typeface="宋体"/>
                        <a:cs typeface="Times New Roman"/>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0" dirty="0">
                          <a:effectLst/>
                        </a:rPr>
                        <a:t>14.9000</a:t>
                      </a:r>
                      <a:endParaRPr lang="en-US" sz="1600" kern="0" dirty="0">
                        <a:solidFill>
                          <a:schemeClr val="tx1"/>
                        </a:solidFill>
                        <a:effectLst/>
                        <a:latin typeface="Times New Roman"/>
                        <a:ea typeface="宋体"/>
                        <a:cs typeface="Times New Roman"/>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2" name="矩形 1"/>
          <p:cNvSpPr/>
          <p:nvPr/>
        </p:nvSpPr>
        <p:spPr>
          <a:xfrm>
            <a:off x="5562600" y="2961382"/>
            <a:ext cx="3505200" cy="1077218"/>
          </a:xfrm>
          <a:prstGeom prst="rect">
            <a:avLst/>
          </a:prstGeom>
          <a:ln w="19050">
            <a:solidFill>
              <a:schemeClr val="tx1"/>
            </a:solidFill>
            <a:prstDash val="sysDash"/>
          </a:ln>
        </p:spPr>
        <p:txBody>
          <a:bodyPr wrap="square">
            <a:spAutoFit/>
          </a:bodyPr>
          <a:lstStyle/>
          <a:p>
            <a:r>
              <a:rPr lang="en-US" altLang="zh-CN" sz="1600" b="1" dirty="0"/>
              <a:t>Uncertainty  &amp; Acceptable Objective Variance: </a:t>
            </a:r>
            <a:r>
              <a:rPr lang="en-US" altLang="zh-CN" sz="1600" b="1" dirty="0">
                <a:solidFill>
                  <a:schemeClr val="bg1">
                    <a:lumMod val="50000"/>
                  </a:schemeClr>
                </a:solidFill>
              </a:rPr>
              <a:t>[</a:t>
            </a:r>
            <a:r>
              <a:rPr lang="en-US" altLang="zh-CN" sz="1600" b="1" dirty="0" err="1">
                <a:solidFill>
                  <a:schemeClr val="bg1">
                    <a:lumMod val="50000"/>
                  </a:schemeClr>
                </a:solidFill>
                <a:latin typeface="Times New Roman" pitchFamily="18" charset="0"/>
                <a:cs typeface="Times New Roman" pitchFamily="18" charset="0"/>
              </a:rPr>
              <a:t>Δd</a:t>
            </a:r>
            <a:r>
              <a:rPr lang="en-US" altLang="zh-CN" sz="1600" b="1" dirty="0">
                <a:solidFill>
                  <a:schemeClr val="bg1">
                    <a:lumMod val="50000"/>
                  </a:schemeClr>
                </a:solidFill>
                <a:latin typeface="Times New Roman" pitchFamily="18" charset="0"/>
                <a:cs typeface="Times New Roman" pitchFamily="18" charset="0"/>
              </a:rPr>
              <a:t>, ΔD, ΔP</a:t>
            </a:r>
            <a:r>
              <a:rPr lang="en-US" altLang="zh-CN" sz="1600" b="1" dirty="0">
                <a:solidFill>
                  <a:schemeClr val="bg1">
                    <a:lumMod val="50000"/>
                  </a:schemeClr>
                </a:solidFill>
              </a:rPr>
              <a:t>] = [</a:t>
            </a:r>
            <a:r>
              <a:rPr lang="en-US" altLang="zh-CN" sz="1600" b="1" dirty="0">
                <a:solidFill>
                  <a:schemeClr val="bg1">
                    <a:lumMod val="50000"/>
                  </a:schemeClr>
                </a:solidFill>
                <a:latin typeface="Times New Roman" pitchFamily="18" charset="0"/>
                <a:cs typeface="Times New Roman" pitchFamily="18" charset="0"/>
              </a:rPr>
              <a:t>0.001in, 0.01in, 0.1lbf</a:t>
            </a:r>
            <a:r>
              <a:rPr lang="en-US" altLang="zh-CN" sz="1600" b="1" dirty="0">
                <a:solidFill>
                  <a:schemeClr val="bg1">
                    <a:lumMod val="50000"/>
                  </a:schemeClr>
                </a:solidFill>
              </a:rPr>
              <a:t>]                    </a:t>
            </a:r>
          </a:p>
          <a:p>
            <a:r>
              <a:rPr lang="en-US" altLang="zh-CN" sz="1600" b="1" dirty="0"/>
              <a:t>Acceptable objective variance:</a:t>
            </a:r>
            <a:r>
              <a:rPr lang="en-US" altLang="zh-CN" sz="1600" b="1" dirty="0">
                <a:solidFill>
                  <a:srgbClr val="00B050"/>
                </a:solidFill>
              </a:rPr>
              <a:t> </a:t>
            </a:r>
            <a:r>
              <a:rPr lang="en-US" altLang="zh-CN" sz="1600" b="1" dirty="0" err="1">
                <a:solidFill>
                  <a:schemeClr val="bg1">
                    <a:lumMod val="50000"/>
                  </a:schemeClr>
                </a:solidFill>
                <a:latin typeface="Times New Roman" pitchFamily="18" charset="0"/>
                <a:cs typeface="Times New Roman" pitchFamily="18" charset="0"/>
              </a:rPr>
              <a:t>Δδ</a:t>
            </a:r>
            <a:r>
              <a:rPr lang="en-US" altLang="zh-CN" sz="1600" b="1" dirty="0">
                <a:solidFill>
                  <a:schemeClr val="bg1">
                    <a:lumMod val="50000"/>
                  </a:schemeClr>
                </a:solidFill>
              </a:rPr>
              <a:t> = </a:t>
            </a:r>
            <a:r>
              <a:rPr lang="en-US" altLang="zh-CN" sz="1600" b="1" dirty="0">
                <a:solidFill>
                  <a:schemeClr val="bg1">
                    <a:lumMod val="50000"/>
                  </a:schemeClr>
                </a:solidFill>
                <a:latin typeface="Times New Roman" pitchFamily="18" charset="0"/>
                <a:cs typeface="Times New Roman" pitchFamily="18" charset="0"/>
              </a:rPr>
              <a:t>0.1</a:t>
            </a:r>
          </a:p>
        </p:txBody>
      </p:sp>
    </p:spTree>
    <p:custDataLst>
      <p:tags r:id="rId2"/>
    </p:custDataLst>
    <p:extLst>
      <p:ext uri="{BB962C8B-B14F-4D97-AF65-F5344CB8AC3E}">
        <p14:creationId xmlns:p14="http://schemas.microsoft.com/office/powerpoint/2010/main" val="590137396"/>
      </p:ext>
    </p:extLst>
  </p:cSld>
  <p:clrMapOvr>
    <a:masterClrMapping/>
  </p:clrMapOvr>
  <mc:AlternateContent xmlns:mc="http://schemas.openxmlformats.org/markup-compatibility/2006" xmlns:p14="http://schemas.microsoft.com/office/powerpoint/2010/main">
    <mc:Choice Requires="p14">
      <p:transition spd="slow" p14:dur="2000" advTm="42494"/>
    </mc:Choice>
    <mc:Fallback xmlns="">
      <p:transition spd="slow" advTm="4249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animBg="1"/>
      <p:bldP spid="10" grpId="0" animBg="1"/>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a:xfrm>
            <a:off x="451345" y="8623"/>
            <a:ext cx="5762373" cy="638175"/>
          </a:xfrm>
        </p:spPr>
        <p:txBody>
          <a:bodyPr>
            <a:normAutofit/>
          </a:bodyPr>
          <a:lstStyle/>
          <a:p>
            <a:r>
              <a:rPr lang="en-US" altLang="zh-CN" sz="3200" b="1" dirty="0">
                <a:solidFill>
                  <a:schemeClr val="bg1"/>
                </a:solidFill>
              </a:rPr>
              <a:t>Engineering Example - Results</a:t>
            </a:r>
            <a:endParaRPr lang="zh-CN" altLang="en-US" sz="3200" b="1" dirty="0">
              <a:solidFill>
                <a:schemeClr val="bg1"/>
              </a:solidFill>
            </a:endParaRPr>
          </a:p>
        </p:txBody>
      </p:sp>
      <p:sp>
        <p:nvSpPr>
          <p:cNvPr id="21" name="Content Placeholder 13"/>
          <p:cNvSpPr>
            <a:spLocks noGrp="1"/>
          </p:cNvSpPr>
          <p:nvPr>
            <p:ph idx="4294967295"/>
          </p:nvPr>
        </p:nvSpPr>
        <p:spPr>
          <a:xfrm>
            <a:off x="0" y="3990975"/>
            <a:ext cx="5297488" cy="504825"/>
          </a:xfrm>
        </p:spPr>
        <p:txBody>
          <a:bodyPr>
            <a:noAutofit/>
          </a:bodyPr>
          <a:lstStyle/>
          <a:p>
            <a:pPr fontAlgn="base">
              <a:lnSpc>
                <a:spcPct val="80000"/>
              </a:lnSpc>
              <a:spcAft>
                <a:spcPct val="0"/>
              </a:spcAft>
            </a:pPr>
            <a:r>
              <a:rPr lang="en-US" sz="2700" b="1" dirty="0"/>
              <a:t>Monte Carlo simulation results</a:t>
            </a:r>
          </a:p>
        </p:txBody>
      </p:sp>
      <p:grpSp>
        <p:nvGrpSpPr>
          <p:cNvPr id="11" name="Group 10"/>
          <p:cNvGrpSpPr/>
          <p:nvPr/>
        </p:nvGrpSpPr>
        <p:grpSpPr>
          <a:xfrm>
            <a:off x="4569965" y="4479168"/>
            <a:ext cx="4650235" cy="1832462"/>
            <a:chOff x="1485449" y="3611502"/>
            <a:chExt cx="7666865" cy="2924617"/>
          </a:xfrm>
        </p:grpSpPr>
        <p:sp>
          <p:nvSpPr>
            <p:cNvPr id="6" name="圆角矩形 5"/>
            <p:cNvSpPr/>
            <p:nvPr/>
          </p:nvSpPr>
          <p:spPr bwMode="auto">
            <a:xfrm>
              <a:off x="1485449" y="3611502"/>
              <a:ext cx="7541234" cy="2789297"/>
            </a:xfrm>
            <a:prstGeom prst="roundRect">
              <a:avLst>
                <a:gd name="adj" fmla="val 0"/>
              </a:avLst>
            </a:prstGeom>
            <a:solidFill>
              <a:srgbClr val="E2E2E2"/>
            </a:solidFill>
            <a:ln w="222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endParaRPr lang="en-US" altLang="zh-CN" sz="2000" dirty="0">
                <a:ea typeface="黑体" pitchFamily="2" charset="-122"/>
              </a:endParaRPr>
            </a:p>
            <a:p>
              <a:endParaRPr lang="en-US" altLang="zh-CN" sz="2000" dirty="0">
                <a:ea typeface="黑体" pitchFamily="2" charset="-122"/>
              </a:endParaRPr>
            </a:p>
            <a:p>
              <a:endParaRPr lang="en-US" altLang="zh-CN" sz="2000" dirty="0">
                <a:ea typeface="黑体" pitchFamily="2" charset="-122"/>
              </a:endParaRPr>
            </a:p>
            <a:p>
              <a:endParaRPr lang="en-US" altLang="zh-CN" sz="2000" dirty="0">
                <a:ea typeface="黑体" pitchFamily="2" charset="-122"/>
              </a:endParaRPr>
            </a:p>
            <a:p>
              <a:endParaRPr lang="en-US" altLang="zh-CN" sz="2000" dirty="0">
                <a:ea typeface="黑体" pitchFamily="2" charset="-122"/>
              </a:endParaRPr>
            </a:p>
            <a:p>
              <a:endParaRPr lang="en-US" altLang="zh-CN" sz="2000" dirty="0">
                <a:ea typeface="黑体" pitchFamily="2" charset="-122"/>
              </a:endParaRPr>
            </a:p>
            <a:p>
              <a:endParaRPr lang="en-US" altLang="zh-CN" sz="2000" dirty="0">
                <a:ea typeface="黑体" pitchFamily="2" charset="-122"/>
              </a:endParaRPr>
            </a:p>
            <a:p>
              <a:endParaRPr lang="en-US" altLang="zh-CN" sz="2000" dirty="0">
                <a:ea typeface="黑体" pitchFamily="2" charset="-122"/>
              </a:endParaRPr>
            </a:p>
          </p:txBody>
        </p:sp>
        <p:pic>
          <p:nvPicPr>
            <p:cNvPr id="12"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66114" y="3766223"/>
              <a:ext cx="3886200" cy="2769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4" name="矩形 13"/>
          <p:cNvSpPr/>
          <p:nvPr/>
        </p:nvSpPr>
        <p:spPr>
          <a:xfrm>
            <a:off x="6266707" y="1387514"/>
            <a:ext cx="1701683" cy="461665"/>
          </a:xfrm>
          <a:prstGeom prst="rect">
            <a:avLst/>
          </a:prstGeom>
        </p:spPr>
        <p:txBody>
          <a:bodyPr wrap="none">
            <a:spAutoFit/>
          </a:bodyPr>
          <a:lstStyle/>
          <a:p>
            <a:pPr algn="ctr"/>
            <a:r>
              <a:rPr lang="en-US" altLang="zh-CN" sz="2400" b="1" dirty="0">
                <a:solidFill>
                  <a:srgbClr val="C00000"/>
                </a:solidFill>
                <a:cs typeface="Times New Roman" panose="02020603050405020304" pitchFamily="18" charset="0"/>
              </a:rPr>
              <a:t>Robust case</a:t>
            </a:r>
            <a:endParaRPr lang="zh-CN" altLang="en-US" sz="2200" dirty="0">
              <a:solidFill>
                <a:srgbClr val="00B050"/>
              </a:solidFill>
            </a:endParaRPr>
          </a:p>
        </p:txBody>
      </p:sp>
      <p:sp>
        <p:nvSpPr>
          <p:cNvPr id="13" name="矩形 12"/>
          <p:cNvSpPr/>
          <p:nvPr/>
        </p:nvSpPr>
        <p:spPr>
          <a:xfrm>
            <a:off x="986755" y="1387514"/>
            <a:ext cx="2523511" cy="461665"/>
          </a:xfrm>
          <a:prstGeom prst="rect">
            <a:avLst/>
          </a:prstGeom>
        </p:spPr>
        <p:txBody>
          <a:bodyPr wrap="none">
            <a:spAutoFit/>
          </a:bodyPr>
          <a:lstStyle/>
          <a:p>
            <a:pPr algn="ctr"/>
            <a:r>
              <a:rPr lang="en-US" altLang="zh-CN" sz="2400" b="1" dirty="0">
                <a:solidFill>
                  <a:srgbClr val="0000CC"/>
                </a:solidFill>
                <a:ea typeface="宋体" charset="-122"/>
              </a:rPr>
              <a:t>Deterministic case</a:t>
            </a:r>
            <a:endParaRPr lang="zh-CN" altLang="en-US" sz="2200" dirty="0">
              <a:solidFill>
                <a:srgbClr val="FF0000"/>
              </a:solidFill>
            </a:endParaRPr>
          </a:p>
        </p:txBody>
      </p:sp>
      <p:grpSp>
        <p:nvGrpSpPr>
          <p:cNvPr id="19" name="Group 18"/>
          <p:cNvGrpSpPr/>
          <p:nvPr/>
        </p:nvGrpSpPr>
        <p:grpSpPr>
          <a:xfrm>
            <a:off x="0" y="4479167"/>
            <a:ext cx="4529333" cy="1748061"/>
            <a:chOff x="0" y="4479167"/>
            <a:chExt cx="4529333" cy="1748061"/>
          </a:xfrm>
        </p:grpSpPr>
        <p:sp>
          <p:nvSpPr>
            <p:cNvPr id="8" name="圆角矩形 7"/>
            <p:cNvSpPr/>
            <p:nvPr/>
          </p:nvSpPr>
          <p:spPr bwMode="auto">
            <a:xfrm>
              <a:off x="0" y="4479167"/>
              <a:ext cx="4497021" cy="1748061"/>
            </a:xfrm>
            <a:prstGeom prst="roundRect">
              <a:avLst>
                <a:gd name="adj" fmla="val 0"/>
              </a:avLst>
            </a:prstGeom>
            <a:solidFill>
              <a:srgbClr val="E2E2E2"/>
            </a:solidFill>
            <a:ln w="222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endParaRPr lang="en-US" altLang="zh-CN" sz="2000" dirty="0">
                <a:ea typeface="黑体" pitchFamily="2" charset="-122"/>
              </a:endParaRPr>
            </a:p>
            <a:p>
              <a:endParaRPr lang="en-US" altLang="zh-CN" sz="2000" dirty="0">
                <a:ea typeface="黑体" pitchFamily="2" charset="-122"/>
              </a:endParaRPr>
            </a:p>
            <a:p>
              <a:endParaRPr lang="en-US" altLang="zh-CN" sz="2000" dirty="0">
                <a:ea typeface="黑体" pitchFamily="2" charset="-122"/>
              </a:endParaRPr>
            </a:p>
            <a:p>
              <a:endParaRPr lang="en-US" altLang="zh-CN" sz="2000" dirty="0">
                <a:ea typeface="黑体" pitchFamily="2" charset="-122"/>
              </a:endParaRPr>
            </a:p>
            <a:p>
              <a:endParaRPr lang="en-US" altLang="zh-CN" sz="2000" dirty="0">
                <a:ea typeface="黑体" pitchFamily="2" charset="-122"/>
              </a:endParaRPr>
            </a:p>
            <a:p>
              <a:endParaRPr lang="en-US" altLang="zh-CN" sz="2000" dirty="0">
                <a:ea typeface="黑体" pitchFamily="2" charset="-122"/>
              </a:endParaRPr>
            </a:p>
            <a:p>
              <a:endParaRPr lang="en-US" altLang="zh-CN" sz="2000" dirty="0">
                <a:ea typeface="黑体" pitchFamily="2" charset="-122"/>
              </a:endParaRPr>
            </a:p>
            <a:p>
              <a:endParaRPr lang="en-US" altLang="zh-CN" sz="2000" dirty="0">
                <a:ea typeface="黑体" pitchFamily="2" charset="-122"/>
              </a:endParaRPr>
            </a:p>
          </p:txBody>
        </p:sp>
        <p:pic>
          <p:nvPicPr>
            <p:cNvPr id="9" name="Picture 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328" t="2774" r="4088" b="3694"/>
            <a:stretch/>
          </p:blipFill>
          <p:spPr bwMode="auto">
            <a:xfrm>
              <a:off x="225345" y="4566602"/>
              <a:ext cx="2060656" cy="1652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5"/>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880" t="3138" r="2216" b="3329"/>
            <a:stretch/>
          </p:blipFill>
          <p:spPr bwMode="auto">
            <a:xfrm>
              <a:off x="2364997" y="4681213"/>
              <a:ext cx="2164336" cy="149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0" name="Picture 4"/>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4088"/>
          <a:stretch/>
        </p:blipFill>
        <p:spPr bwMode="auto">
          <a:xfrm>
            <a:off x="4597057" y="4572000"/>
            <a:ext cx="2260943" cy="166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Content Placeholder 13"/>
          <p:cNvSpPr txBox="1">
            <a:spLocks/>
          </p:cNvSpPr>
          <p:nvPr/>
        </p:nvSpPr>
        <p:spPr>
          <a:xfrm>
            <a:off x="152400" y="1143000"/>
            <a:ext cx="5297714" cy="5040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SzPct val="60000"/>
              <a:buFont typeface="Wingdings" panose="05000000000000000000" pitchFamily="2" charset="2"/>
              <a:buChar char="n"/>
              <a:defRPr lang="en-US" altLang="zh-CN" sz="3200" kern="1200" dirty="0" smtClean="0">
                <a:solidFill>
                  <a:srgbClr val="003D7F"/>
                </a:solidFill>
                <a:latin typeface="+mn-lt"/>
                <a:ea typeface="+mn-ea"/>
                <a:cs typeface="Times New Roman" panose="02020603050405020304" pitchFamily="18" charset="0"/>
              </a:defRPr>
            </a:lvl1pPr>
            <a:lvl2pPr marL="742950" indent="-285750" algn="l" defTabSz="914400" rtl="0" eaLnBrk="1" latinLnBrk="0" hangingPunct="1">
              <a:spcBef>
                <a:spcPct val="20000"/>
              </a:spcBef>
              <a:buFont typeface="Arial" pitchFamily="34" charset="0"/>
              <a:buChar char="–"/>
              <a:defRPr lang="en-US" altLang="zh-CN" sz="2800" kern="1200" dirty="0" smtClean="0">
                <a:solidFill>
                  <a:srgbClr val="003D7F"/>
                </a:solidFill>
                <a:latin typeface="+mn-lt"/>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lang="en-US" altLang="zh-CN" sz="2400" kern="1200" dirty="0" smtClean="0">
                <a:solidFill>
                  <a:srgbClr val="003D7F"/>
                </a:solidFill>
                <a:latin typeface="+mn-lt"/>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lang="en-US" altLang="zh-CN" sz="2000" kern="1200" dirty="0" smtClean="0">
                <a:solidFill>
                  <a:srgbClr val="003D7F"/>
                </a:solidFill>
                <a:latin typeface="+mn-lt"/>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lang="zh-CN" altLang="en-US" sz="1600" kern="1200" dirty="0">
                <a:solidFill>
                  <a:srgbClr val="003D7F"/>
                </a:solidFill>
                <a:latin typeface="+mn-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lnSpc>
                <a:spcPct val="80000"/>
              </a:lnSpc>
              <a:spcAft>
                <a:spcPct val="0"/>
              </a:spcAft>
            </a:pPr>
            <a:r>
              <a:rPr lang="en-US" sz="2700" b="1" dirty="0"/>
              <a:t>Solution </a:t>
            </a:r>
          </a:p>
        </p:txBody>
      </p:sp>
      <p:grpSp>
        <p:nvGrpSpPr>
          <p:cNvPr id="44" name="Group 43"/>
          <p:cNvGrpSpPr/>
          <p:nvPr/>
        </p:nvGrpSpPr>
        <p:grpSpPr>
          <a:xfrm>
            <a:off x="152400" y="1846972"/>
            <a:ext cx="3890671" cy="1981201"/>
            <a:chOff x="533400" y="1828799"/>
            <a:chExt cx="3890671" cy="1981201"/>
          </a:xfrm>
        </p:grpSpPr>
        <p:sp>
          <p:nvSpPr>
            <p:cNvPr id="23" name="Rectangle 22"/>
            <p:cNvSpPr>
              <a:spLocks noChangeArrowheads="1"/>
            </p:cNvSpPr>
            <p:nvPr/>
          </p:nvSpPr>
          <p:spPr bwMode="auto">
            <a:xfrm>
              <a:off x="533400" y="1828799"/>
              <a:ext cx="3890671" cy="1981201"/>
            </a:xfrm>
            <a:prstGeom prst="rect">
              <a:avLst/>
            </a:prstGeom>
            <a:solidFill>
              <a:srgbClr val="E2E2E2"/>
            </a:solidFill>
            <a:ln w="9525">
              <a:solidFill>
                <a:schemeClr val="tx1"/>
              </a:solidFill>
              <a:miter lim="800000"/>
              <a:headEnd/>
              <a:tailEnd/>
            </a:ln>
            <a:effectLst/>
          </p:spPr>
          <p:txBody>
            <a:bodyPr wrap="none" anchor="ctr"/>
            <a:lstStyle/>
            <a:p>
              <a:endParaRPr lang="en-US"/>
            </a:p>
          </p:txBody>
        </p:sp>
        <p:grpSp>
          <p:nvGrpSpPr>
            <p:cNvPr id="30" name="Group 29"/>
            <p:cNvGrpSpPr/>
            <p:nvPr/>
          </p:nvGrpSpPr>
          <p:grpSpPr>
            <a:xfrm>
              <a:off x="609600" y="2011692"/>
              <a:ext cx="3553077" cy="1798308"/>
              <a:chOff x="1043980" y="2011692"/>
              <a:chExt cx="2816820" cy="1493508"/>
            </a:xfrm>
          </p:grpSpPr>
          <p:pic>
            <p:nvPicPr>
              <p:cNvPr id="25" name="Picture 128"/>
              <p:cNvPicPr/>
              <p:nvPr/>
            </p:nvPicPr>
            <p:blipFill rotWithShape="1">
              <a:blip r:embed="rId8" cstate="print">
                <a:extLst>
                  <a:ext uri="{28A0092B-C50C-407E-A947-70E740481C1C}">
                    <a14:useLocalDpi xmlns:a14="http://schemas.microsoft.com/office/drawing/2010/main" val="0"/>
                  </a:ext>
                </a:extLst>
              </a:blip>
              <a:srcRect r="28285"/>
              <a:stretch/>
            </p:blipFill>
            <p:spPr bwMode="auto">
              <a:xfrm>
                <a:off x="1043980" y="2011692"/>
                <a:ext cx="2460745" cy="1417308"/>
              </a:xfrm>
              <a:prstGeom prst="rect">
                <a:avLst/>
              </a:prstGeom>
              <a:noFill/>
              <a:ln>
                <a:noFill/>
              </a:ln>
            </p:spPr>
          </p:pic>
          <p:pic>
            <p:nvPicPr>
              <p:cNvPr id="29" name="Picture 128"/>
              <p:cNvPicPr/>
              <p:nvPr/>
            </p:nvPicPr>
            <p:blipFill rotWithShape="1">
              <a:blip r:embed="rId8" cstate="print">
                <a:extLst>
                  <a:ext uri="{28A0092B-C50C-407E-A947-70E740481C1C}">
                    <a14:useLocalDpi xmlns:a14="http://schemas.microsoft.com/office/drawing/2010/main" val="0"/>
                  </a:ext>
                </a:extLst>
              </a:blip>
              <a:srcRect l="35219" r="54404"/>
              <a:stretch/>
            </p:blipFill>
            <p:spPr bwMode="auto">
              <a:xfrm>
                <a:off x="3504725" y="2019392"/>
                <a:ext cx="356075" cy="1485808"/>
              </a:xfrm>
              <a:prstGeom prst="rect">
                <a:avLst/>
              </a:prstGeom>
              <a:noFill/>
              <a:ln>
                <a:noFill/>
              </a:ln>
            </p:spPr>
          </p:pic>
        </p:grpSp>
      </p:grpSp>
      <p:sp>
        <p:nvSpPr>
          <p:cNvPr id="24" name="Rectangle 23"/>
          <p:cNvSpPr>
            <a:spLocks noChangeArrowheads="1"/>
          </p:cNvSpPr>
          <p:nvPr/>
        </p:nvSpPr>
        <p:spPr bwMode="auto">
          <a:xfrm>
            <a:off x="4343400" y="2151772"/>
            <a:ext cx="4648200" cy="1484973"/>
          </a:xfrm>
          <a:prstGeom prst="rect">
            <a:avLst/>
          </a:prstGeom>
          <a:solidFill>
            <a:srgbClr val="E2E2E2"/>
          </a:solidFill>
          <a:ln w="9525">
            <a:solidFill>
              <a:schemeClr val="tx1"/>
            </a:solidFill>
            <a:miter lim="800000"/>
            <a:headEnd/>
            <a:tailEnd/>
          </a:ln>
          <a:effectLst/>
        </p:spPr>
        <p:txBody>
          <a:bodyPr wrap="none" anchor="ctr"/>
          <a:lstStyle/>
          <a:p>
            <a:endParaRPr lang="en-US"/>
          </a:p>
        </p:txBody>
      </p:sp>
      <p:sp>
        <p:nvSpPr>
          <p:cNvPr id="46" name="TextBox 45"/>
          <p:cNvSpPr txBox="1"/>
          <p:nvPr/>
        </p:nvSpPr>
        <p:spPr>
          <a:xfrm>
            <a:off x="2438400" y="3316069"/>
            <a:ext cx="1190878" cy="646331"/>
          </a:xfrm>
          <a:prstGeom prst="rect">
            <a:avLst/>
          </a:prstGeom>
          <a:noFill/>
        </p:spPr>
        <p:txBody>
          <a:bodyPr wrap="square" rtlCol="0">
            <a:spAutoFit/>
          </a:bodyPr>
          <a:lstStyle/>
          <a:p>
            <a:r>
              <a:rPr lang="en-US" b="1" dirty="0"/>
              <a:t>=0.0765</a:t>
            </a:r>
          </a:p>
          <a:p>
            <a:endParaRPr lang="en-US" b="1" dirty="0"/>
          </a:p>
        </p:txBody>
      </p:sp>
      <p:sp>
        <p:nvSpPr>
          <p:cNvPr id="47" name="TextBox 46"/>
          <p:cNvSpPr txBox="1"/>
          <p:nvPr/>
        </p:nvSpPr>
        <p:spPr>
          <a:xfrm>
            <a:off x="1628522" y="3316069"/>
            <a:ext cx="1190878" cy="646331"/>
          </a:xfrm>
          <a:prstGeom prst="rect">
            <a:avLst/>
          </a:prstGeom>
          <a:noFill/>
        </p:spPr>
        <p:txBody>
          <a:bodyPr wrap="square" rtlCol="0">
            <a:spAutoFit/>
          </a:bodyPr>
          <a:lstStyle/>
          <a:p>
            <a:r>
              <a:rPr lang="en-US" b="1" dirty="0"/>
              <a:t>N=6</a:t>
            </a:r>
          </a:p>
          <a:p>
            <a:endParaRPr lang="en-US" b="1" dirty="0"/>
          </a:p>
        </p:txBody>
      </p:sp>
      <p:sp>
        <p:nvSpPr>
          <p:cNvPr id="48" name="TextBox 47"/>
          <p:cNvSpPr txBox="1"/>
          <p:nvPr/>
        </p:nvSpPr>
        <p:spPr>
          <a:xfrm>
            <a:off x="311352" y="3316069"/>
            <a:ext cx="1190878" cy="646331"/>
          </a:xfrm>
          <a:prstGeom prst="rect">
            <a:avLst/>
          </a:prstGeom>
          <a:noFill/>
        </p:spPr>
        <p:txBody>
          <a:bodyPr wrap="square" rtlCol="0">
            <a:spAutoFit/>
          </a:bodyPr>
          <a:lstStyle/>
          <a:p>
            <a:r>
              <a:rPr lang="en-US" b="1" dirty="0"/>
              <a:t>D=1.3000</a:t>
            </a:r>
          </a:p>
          <a:p>
            <a:endParaRPr lang="en-US" b="1" dirty="0"/>
          </a:p>
        </p:txBody>
      </p:sp>
      <p:sp>
        <p:nvSpPr>
          <p:cNvPr id="49" name="TextBox 48"/>
          <p:cNvSpPr txBox="1"/>
          <p:nvPr/>
        </p:nvSpPr>
        <p:spPr>
          <a:xfrm>
            <a:off x="6657722" y="3126686"/>
            <a:ext cx="1190878" cy="646331"/>
          </a:xfrm>
          <a:prstGeom prst="rect">
            <a:avLst/>
          </a:prstGeom>
          <a:noFill/>
        </p:spPr>
        <p:txBody>
          <a:bodyPr wrap="square" rtlCol="0">
            <a:spAutoFit/>
          </a:bodyPr>
          <a:lstStyle/>
          <a:p>
            <a:r>
              <a:rPr lang="en-US" b="1" dirty="0"/>
              <a:t>d=0.0525</a:t>
            </a:r>
          </a:p>
          <a:p>
            <a:endParaRPr lang="en-US" b="1" dirty="0"/>
          </a:p>
        </p:txBody>
      </p:sp>
      <p:sp>
        <p:nvSpPr>
          <p:cNvPr id="50" name="TextBox 49"/>
          <p:cNvSpPr txBox="1"/>
          <p:nvPr/>
        </p:nvSpPr>
        <p:spPr>
          <a:xfrm>
            <a:off x="5847844" y="3126686"/>
            <a:ext cx="1190878" cy="646331"/>
          </a:xfrm>
          <a:prstGeom prst="rect">
            <a:avLst/>
          </a:prstGeom>
          <a:noFill/>
        </p:spPr>
        <p:txBody>
          <a:bodyPr wrap="square" rtlCol="0">
            <a:spAutoFit/>
          </a:bodyPr>
          <a:lstStyle/>
          <a:p>
            <a:r>
              <a:rPr lang="en-US" b="1" dirty="0"/>
              <a:t>N=15</a:t>
            </a:r>
          </a:p>
          <a:p>
            <a:endParaRPr lang="en-US" b="1" dirty="0"/>
          </a:p>
        </p:txBody>
      </p:sp>
      <p:sp>
        <p:nvSpPr>
          <p:cNvPr id="51" name="TextBox 50"/>
          <p:cNvSpPr txBox="1"/>
          <p:nvPr/>
        </p:nvSpPr>
        <p:spPr>
          <a:xfrm>
            <a:off x="4530674" y="3126686"/>
            <a:ext cx="1190878" cy="646331"/>
          </a:xfrm>
          <a:prstGeom prst="rect">
            <a:avLst/>
          </a:prstGeom>
          <a:noFill/>
        </p:spPr>
        <p:txBody>
          <a:bodyPr wrap="square" rtlCol="0">
            <a:spAutoFit/>
          </a:bodyPr>
          <a:lstStyle/>
          <a:p>
            <a:r>
              <a:rPr lang="en-US" b="1" dirty="0"/>
              <a:t>D=0.3372</a:t>
            </a:r>
          </a:p>
          <a:p>
            <a:endParaRPr lang="en-US" b="1" dirty="0"/>
          </a:p>
        </p:txBody>
      </p:sp>
      <p:grpSp>
        <p:nvGrpSpPr>
          <p:cNvPr id="5" name="组合 4"/>
          <p:cNvGrpSpPr/>
          <p:nvPr/>
        </p:nvGrpSpPr>
        <p:grpSpPr>
          <a:xfrm>
            <a:off x="4465875" y="2461953"/>
            <a:ext cx="4493651" cy="884164"/>
            <a:chOff x="4465875" y="2138981"/>
            <a:chExt cx="4493651" cy="884164"/>
          </a:xfrm>
        </p:grpSpPr>
        <p:grpSp>
          <p:nvGrpSpPr>
            <p:cNvPr id="31" name="Group 30"/>
            <p:cNvGrpSpPr/>
            <p:nvPr/>
          </p:nvGrpSpPr>
          <p:grpSpPr>
            <a:xfrm>
              <a:off x="4465875" y="2138981"/>
              <a:ext cx="2242906" cy="884164"/>
              <a:chOff x="1043980" y="2000520"/>
              <a:chExt cx="2816819" cy="1485808"/>
            </a:xfrm>
          </p:grpSpPr>
          <p:pic>
            <p:nvPicPr>
              <p:cNvPr id="32" name="Picture 128"/>
              <p:cNvPicPr/>
              <p:nvPr/>
            </p:nvPicPr>
            <p:blipFill rotWithShape="1">
              <a:blip r:embed="rId8" cstate="print">
                <a:extLst>
                  <a:ext uri="{28A0092B-C50C-407E-A947-70E740481C1C}">
                    <a14:useLocalDpi xmlns:a14="http://schemas.microsoft.com/office/drawing/2010/main" val="0"/>
                  </a:ext>
                </a:extLst>
              </a:blip>
              <a:srcRect r="28285"/>
              <a:stretch/>
            </p:blipFill>
            <p:spPr bwMode="auto">
              <a:xfrm>
                <a:off x="1043980" y="2011692"/>
                <a:ext cx="2460745" cy="1417308"/>
              </a:xfrm>
              <a:prstGeom prst="rect">
                <a:avLst/>
              </a:prstGeom>
              <a:noFill/>
              <a:ln>
                <a:noFill/>
              </a:ln>
            </p:spPr>
          </p:pic>
          <p:pic>
            <p:nvPicPr>
              <p:cNvPr id="33" name="Picture 128"/>
              <p:cNvPicPr/>
              <p:nvPr/>
            </p:nvPicPr>
            <p:blipFill rotWithShape="1">
              <a:blip r:embed="rId8" cstate="print">
                <a:extLst>
                  <a:ext uri="{28A0092B-C50C-407E-A947-70E740481C1C}">
                    <a14:useLocalDpi xmlns:a14="http://schemas.microsoft.com/office/drawing/2010/main" val="0"/>
                  </a:ext>
                </a:extLst>
              </a:blip>
              <a:srcRect l="35219" r="54404"/>
              <a:stretch/>
            </p:blipFill>
            <p:spPr bwMode="auto">
              <a:xfrm>
                <a:off x="3504725" y="2000520"/>
                <a:ext cx="356074" cy="1485808"/>
              </a:xfrm>
              <a:prstGeom prst="rect">
                <a:avLst/>
              </a:prstGeom>
              <a:noFill/>
              <a:ln>
                <a:noFill/>
              </a:ln>
            </p:spPr>
          </p:pic>
        </p:grpSp>
        <p:pic>
          <p:nvPicPr>
            <p:cNvPr id="34" name="Picture 128"/>
            <p:cNvPicPr/>
            <p:nvPr/>
          </p:nvPicPr>
          <p:blipFill rotWithShape="1">
            <a:blip r:embed="rId8" cstate="print">
              <a:extLst>
                <a:ext uri="{28A0092B-C50C-407E-A947-70E740481C1C}">
                  <a14:useLocalDpi xmlns:a14="http://schemas.microsoft.com/office/drawing/2010/main" val="0"/>
                </a:ext>
              </a:extLst>
            </a:blip>
            <a:srcRect l="35219" r="54404"/>
            <a:stretch/>
          </p:blipFill>
          <p:spPr bwMode="auto">
            <a:xfrm>
              <a:off x="6678363" y="2138982"/>
              <a:ext cx="283526" cy="884163"/>
            </a:xfrm>
            <a:prstGeom prst="rect">
              <a:avLst/>
            </a:prstGeom>
            <a:noFill/>
            <a:ln>
              <a:noFill/>
            </a:ln>
          </p:spPr>
        </p:pic>
        <p:pic>
          <p:nvPicPr>
            <p:cNvPr id="35" name="Picture 128"/>
            <p:cNvPicPr/>
            <p:nvPr/>
          </p:nvPicPr>
          <p:blipFill rotWithShape="1">
            <a:blip r:embed="rId8" cstate="print">
              <a:extLst>
                <a:ext uri="{28A0092B-C50C-407E-A947-70E740481C1C}">
                  <a14:useLocalDpi xmlns:a14="http://schemas.microsoft.com/office/drawing/2010/main" val="0"/>
                </a:ext>
              </a:extLst>
            </a:blip>
            <a:srcRect l="35219" r="54404"/>
            <a:stretch/>
          </p:blipFill>
          <p:spPr bwMode="auto">
            <a:xfrm>
              <a:off x="6918972" y="2138982"/>
              <a:ext cx="283526" cy="884163"/>
            </a:xfrm>
            <a:prstGeom prst="rect">
              <a:avLst/>
            </a:prstGeom>
            <a:noFill/>
            <a:ln>
              <a:noFill/>
            </a:ln>
          </p:spPr>
        </p:pic>
        <p:pic>
          <p:nvPicPr>
            <p:cNvPr id="36" name="Picture 128"/>
            <p:cNvPicPr/>
            <p:nvPr/>
          </p:nvPicPr>
          <p:blipFill rotWithShape="1">
            <a:blip r:embed="rId8" cstate="print">
              <a:extLst>
                <a:ext uri="{28A0092B-C50C-407E-A947-70E740481C1C}">
                  <a14:useLocalDpi xmlns:a14="http://schemas.microsoft.com/office/drawing/2010/main" val="0"/>
                </a:ext>
              </a:extLst>
            </a:blip>
            <a:srcRect l="35219" r="54404"/>
            <a:stretch/>
          </p:blipFill>
          <p:spPr bwMode="auto">
            <a:xfrm>
              <a:off x="7162800" y="2138982"/>
              <a:ext cx="283526" cy="884163"/>
            </a:xfrm>
            <a:prstGeom prst="rect">
              <a:avLst/>
            </a:prstGeom>
            <a:noFill/>
            <a:ln>
              <a:noFill/>
            </a:ln>
          </p:spPr>
        </p:pic>
        <p:pic>
          <p:nvPicPr>
            <p:cNvPr id="37" name="Picture 128"/>
            <p:cNvPicPr/>
            <p:nvPr/>
          </p:nvPicPr>
          <p:blipFill rotWithShape="1">
            <a:blip r:embed="rId8" cstate="print">
              <a:extLst>
                <a:ext uri="{28A0092B-C50C-407E-A947-70E740481C1C}">
                  <a14:useLocalDpi xmlns:a14="http://schemas.microsoft.com/office/drawing/2010/main" val="0"/>
                </a:ext>
              </a:extLst>
            </a:blip>
            <a:srcRect l="35219" r="54404"/>
            <a:stretch/>
          </p:blipFill>
          <p:spPr bwMode="auto">
            <a:xfrm>
              <a:off x="7412674" y="2138982"/>
              <a:ext cx="283526" cy="884163"/>
            </a:xfrm>
            <a:prstGeom prst="rect">
              <a:avLst/>
            </a:prstGeom>
            <a:noFill/>
            <a:ln>
              <a:noFill/>
            </a:ln>
          </p:spPr>
        </p:pic>
        <p:pic>
          <p:nvPicPr>
            <p:cNvPr id="38" name="Picture 128"/>
            <p:cNvPicPr/>
            <p:nvPr/>
          </p:nvPicPr>
          <p:blipFill rotWithShape="1">
            <a:blip r:embed="rId8" cstate="print">
              <a:extLst>
                <a:ext uri="{28A0092B-C50C-407E-A947-70E740481C1C}">
                  <a14:useLocalDpi xmlns:a14="http://schemas.microsoft.com/office/drawing/2010/main" val="0"/>
                </a:ext>
              </a:extLst>
            </a:blip>
            <a:srcRect l="35219" r="54404"/>
            <a:stretch/>
          </p:blipFill>
          <p:spPr bwMode="auto">
            <a:xfrm>
              <a:off x="7668000" y="2138982"/>
              <a:ext cx="283526" cy="884163"/>
            </a:xfrm>
            <a:prstGeom prst="rect">
              <a:avLst/>
            </a:prstGeom>
            <a:noFill/>
            <a:ln>
              <a:noFill/>
            </a:ln>
          </p:spPr>
        </p:pic>
        <p:pic>
          <p:nvPicPr>
            <p:cNvPr id="39" name="Picture 128"/>
            <p:cNvPicPr/>
            <p:nvPr/>
          </p:nvPicPr>
          <p:blipFill rotWithShape="1">
            <a:blip r:embed="rId8" cstate="print">
              <a:extLst>
                <a:ext uri="{28A0092B-C50C-407E-A947-70E740481C1C}">
                  <a14:useLocalDpi xmlns:a14="http://schemas.microsoft.com/office/drawing/2010/main" val="0"/>
                </a:ext>
              </a:extLst>
            </a:blip>
            <a:srcRect l="35219" r="54404"/>
            <a:stretch/>
          </p:blipFill>
          <p:spPr bwMode="auto">
            <a:xfrm>
              <a:off x="7920000" y="2138982"/>
              <a:ext cx="283526" cy="884163"/>
            </a:xfrm>
            <a:prstGeom prst="rect">
              <a:avLst/>
            </a:prstGeom>
            <a:noFill/>
            <a:ln>
              <a:noFill/>
            </a:ln>
          </p:spPr>
        </p:pic>
        <p:pic>
          <p:nvPicPr>
            <p:cNvPr id="40" name="Picture 128"/>
            <p:cNvPicPr/>
            <p:nvPr/>
          </p:nvPicPr>
          <p:blipFill rotWithShape="1">
            <a:blip r:embed="rId8" cstate="print">
              <a:extLst>
                <a:ext uri="{28A0092B-C50C-407E-A947-70E740481C1C}">
                  <a14:useLocalDpi xmlns:a14="http://schemas.microsoft.com/office/drawing/2010/main" val="0"/>
                </a:ext>
              </a:extLst>
            </a:blip>
            <a:srcRect l="35219" r="54404"/>
            <a:stretch/>
          </p:blipFill>
          <p:spPr bwMode="auto">
            <a:xfrm>
              <a:off x="8167372" y="2138982"/>
              <a:ext cx="283526" cy="884163"/>
            </a:xfrm>
            <a:prstGeom prst="rect">
              <a:avLst/>
            </a:prstGeom>
            <a:noFill/>
            <a:ln>
              <a:noFill/>
            </a:ln>
          </p:spPr>
        </p:pic>
        <p:pic>
          <p:nvPicPr>
            <p:cNvPr id="43" name="Picture 128"/>
            <p:cNvPicPr/>
            <p:nvPr/>
          </p:nvPicPr>
          <p:blipFill rotWithShape="1">
            <a:blip r:embed="rId8" cstate="print">
              <a:extLst>
                <a:ext uri="{28A0092B-C50C-407E-A947-70E740481C1C}">
                  <a14:useLocalDpi xmlns:a14="http://schemas.microsoft.com/office/drawing/2010/main" val="0"/>
                </a:ext>
              </a:extLst>
            </a:blip>
            <a:srcRect l="35219" r="54404"/>
            <a:stretch/>
          </p:blipFill>
          <p:spPr bwMode="auto">
            <a:xfrm>
              <a:off x="8424000" y="2138981"/>
              <a:ext cx="283526" cy="884164"/>
            </a:xfrm>
            <a:prstGeom prst="rect">
              <a:avLst/>
            </a:prstGeom>
            <a:noFill/>
            <a:ln>
              <a:noFill/>
            </a:ln>
          </p:spPr>
        </p:pic>
        <p:pic>
          <p:nvPicPr>
            <p:cNvPr id="52" name="Picture 128"/>
            <p:cNvPicPr/>
            <p:nvPr/>
          </p:nvPicPr>
          <p:blipFill rotWithShape="1">
            <a:blip r:embed="rId8" cstate="print">
              <a:extLst>
                <a:ext uri="{28A0092B-C50C-407E-A947-70E740481C1C}">
                  <a14:useLocalDpi xmlns:a14="http://schemas.microsoft.com/office/drawing/2010/main" val="0"/>
                </a:ext>
              </a:extLst>
            </a:blip>
            <a:srcRect l="35219" r="54404"/>
            <a:stretch/>
          </p:blipFill>
          <p:spPr bwMode="auto">
            <a:xfrm>
              <a:off x="8676000" y="2138982"/>
              <a:ext cx="283526" cy="884163"/>
            </a:xfrm>
            <a:prstGeom prst="rect">
              <a:avLst/>
            </a:prstGeom>
            <a:noFill/>
            <a:ln>
              <a:noFill/>
            </a:ln>
          </p:spPr>
        </p:pic>
      </p:grpSp>
    </p:spTree>
    <p:custDataLst>
      <p:tags r:id="rId1"/>
    </p:custDataLst>
    <p:extLst>
      <p:ext uri="{BB962C8B-B14F-4D97-AF65-F5344CB8AC3E}">
        <p14:creationId xmlns:p14="http://schemas.microsoft.com/office/powerpoint/2010/main" val="2945931494"/>
      </p:ext>
    </p:extLst>
  </p:cSld>
  <p:clrMapOvr>
    <a:masterClrMapping/>
  </p:clrMapOvr>
  <mc:AlternateContent xmlns:mc="http://schemas.openxmlformats.org/markup-compatibility/2006" xmlns:p14="http://schemas.microsoft.com/office/powerpoint/2010/main">
    <mc:Choice Requires="p14">
      <p:transition spd="slow" p14:dur="2000" advTm="60160"/>
    </mc:Choice>
    <mc:Fallback xmlns="">
      <p:transition spd="slow" advTm="6016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P spid="14" grpId="0"/>
      <p:bldP spid="13" grpId="0"/>
      <p:bldP spid="24" grpId="0" animBg="1"/>
      <p:bldP spid="46" grpId="0"/>
      <p:bldP spid="47" grpId="0"/>
      <p:bldP spid="48" grpId="0"/>
      <p:bldP spid="49" grpId="0"/>
      <p:bldP spid="50" grpId="0"/>
      <p:bldP spid="5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a:xfrm>
            <a:off x="339390" y="0"/>
            <a:ext cx="4677358" cy="638175"/>
          </a:xfrm>
        </p:spPr>
        <p:txBody>
          <a:bodyPr>
            <a:normAutofit/>
          </a:bodyPr>
          <a:lstStyle/>
          <a:p>
            <a:r>
              <a:rPr lang="en-US" altLang="zh-CN" sz="3200" b="1" dirty="0">
                <a:solidFill>
                  <a:schemeClr val="bg1"/>
                </a:solidFill>
              </a:rPr>
              <a:t>Comparison of Results</a:t>
            </a:r>
            <a:endParaRPr lang="zh-CN" altLang="en-US" sz="3200" b="1" dirty="0">
              <a:solidFill>
                <a:schemeClr val="bg1"/>
              </a:solidFill>
            </a:endParaRPr>
          </a:p>
        </p:txBody>
      </p:sp>
      <p:sp>
        <p:nvSpPr>
          <p:cNvPr id="6" name="Rectangle 1"/>
          <p:cNvSpPr>
            <a:spLocks noChangeArrowheads="1"/>
          </p:cNvSpPr>
          <p:nvPr/>
        </p:nvSpPr>
        <p:spPr bwMode="auto">
          <a:xfrm>
            <a:off x="0" y="1063079"/>
            <a:ext cx="62281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Calibri" panose="020F0502020204030204" pitchFamily="34" charset="0"/>
                <a:ea typeface="宋体" pitchFamily="2" charset="-122"/>
                <a:cs typeface="Times New Roman" pitchFamily="18" charset="0"/>
              </a:rPr>
              <a:t>Computational Efficiency of Five Numerical Examples </a:t>
            </a:r>
            <a:endParaRPr kumimoji="0" lang="en-US" altLang="zh-CN" sz="1200" b="0" i="0" u="none" strike="noStrike" cap="none" normalizeH="0" baseline="0" dirty="0">
              <a:ln>
                <a:noFill/>
              </a:ln>
              <a:solidFill>
                <a:schemeClr val="tx1"/>
              </a:solidFill>
              <a:effectLst/>
              <a:latin typeface="Calibri" panose="020F0502020204030204" pitchFamily="34" charset="0"/>
              <a:ea typeface="宋体" pitchFamily="2" charset="-122"/>
              <a:cs typeface="宋体" pitchFamily="2" charset="-122"/>
            </a:endParaRPr>
          </a:p>
        </p:txBody>
      </p:sp>
      <p:sp>
        <p:nvSpPr>
          <p:cNvPr id="7" name="Rectangle 2"/>
          <p:cNvSpPr>
            <a:spLocks noChangeArrowheads="1"/>
          </p:cNvSpPr>
          <p:nvPr/>
        </p:nvSpPr>
        <p:spPr bwMode="auto">
          <a:xfrm>
            <a:off x="0" y="4187279"/>
            <a:ext cx="64257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Calibri" panose="020F0502020204030204" pitchFamily="34" charset="0"/>
                <a:ea typeface="宋体" pitchFamily="2" charset="-122"/>
                <a:cs typeface="Times New Roman" pitchFamily="18" charset="0"/>
              </a:rPr>
              <a:t>Computational Efficiency of Three Engineering Examples</a:t>
            </a:r>
            <a:endParaRPr kumimoji="0" lang="en-US" altLang="zh-CN" sz="1200" b="0" i="0" u="none" strike="noStrike" cap="none" normalizeH="0" baseline="0" dirty="0">
              <a:ln>
                <a:noFill/>
              </a:ln>
              <a:solidFill>
                <a:schemeClr val="tx1"/>
              </a:solidFill>
              <a:effectLst/>
              <a:latin typeface="Calibri" panose="020F0502020204030204" pitchFamily="34" charset="0"/>
              <a:ea typeface="宋体" pitchFamily="2" charset="-122"/>
              <a:cs typeface="宋体" pitchFamily="2" charset="-122"/>
            </a:endParaRPr>
          </a:p>
        </p:txBody>
      </p:sp>
      <p:pic>
        <p:nvPicPr>
          <p:cNvPr id="8"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5" r="4904"/>
          <a:stretch/>
        </p:blipFill>
        <p:spPr bwMode="auto">
          <a:xfrm>
            <a:off x="0" y="4608984"/>
            <a:ext cx="9144000"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512" r="6512" b="9718"/>
          <a:stretch/>
        </p:blipFill>
        <p:spPr bwMode="auto">
          <a:xfrm>
            <a:off x="0" y="1507369"/>
            <a:ext cx="9144000" cy="2560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a:xfrm>
            <a:off x="6400800" y="1600200"/>
            <a:ext cx="2565897" cy="2286000"/>
          </a:xfrm>
          <a:prstGeom prst="roundRect">
            <a:avLst>
              <a:gd name="adj" fmla="val 8906"/>
            </a:avLst>
          </a:prstGeom>
          <a:noFill/>
          <a:ln w="349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3733800" y="1600200"/>
            <a:ext cx="2565897" cy="2286000"/>
          </a:xfrm>
          <a:prstGeom prst="roundRect">
            <a:avLst>
              <a:gd name="adj" fmla="val 8906"/>
            </a:avLst>
          </a:prstGeom>
          <a:noFill/>
          <a:ln w="349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038600" y="4724400"/>
            <a:ext cx="2387103" cy="1447800"/>
          </a:xfrm>
          <a:prstGeom prst="roundRect">
            <a:avLst>
              <a:gd name="adj" fmla="val 8906"/>
            </a:avLst>
          </a:prstGeom>
          <a:noFill/>
          <a:ln w="349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593242" y="4724400"/>
            <a:ext cx="2387103" cy="1447800"/>
          </a:xfrm>
          <a:prstGeom prst="roundRect">
            <a:avLst>
              <a:gd name="adj" fmla="val 8906"/>
            </a:avLst>
          </a:prstGeom>
          <a:noFill/>
          <a:ln w="349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327391285"/>
      </p:ext>
    </p:extLst>
  </p:cSld>
  <p:clrMapOvr>
    <a:masterClrMapping/>
  </p:clrMapOvr>
  <mc:AlternateContent xmlns:mc="http://schemas.openxmlformats.org/markup-compatibility/2006" xmlns:p14="http://schemas.microsoft.com/office/powerpoint/2010/main">
    <mc:Choice Requires="p14">
      <p:transition spd="slow" p14:dur="2000" advTm="44084"/>
    </mc:Choice>
    <mc:Fallback xmlns="">
      <p:transition spd="slow" advTm="440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 grpId="0" animBg="1"/>
      <p:bldP spid="10" grpId="0" animBg="1"/>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a:xfrm>
            <a:off x="685800" y="0"/>
            <a:ext cx="7848600" cy="638175"/>
          </a:xfrm>
        </p:spPr>
        <p:txBody>
          <a:bodyPr>
            <a:noAutofit/>
          </a:bodyPr>
          <a:lstStyle/>
          <a:p>
            <a:pPr algn="l"/>
            <a:r>
              <a:rPr lang="en-US" altLang="zh-CN" sz="2400" b="1" dirty="0">
                <a:solidFill>
                  <a:schemeClr val="bg1"/>
                </a:solidFill>
              </a:rPr>
              <a:t>Research Topic 2*: Sequential MOO and Sequential MDO</a:t>
            </a:r>
            <a:br>
              <a:rPr lang="en-US" altLang="zh-CN" sz="2400" b="1" dirty="0">
                <a:solidFill>
                  <a:schemeClr val="bg1"/>
                </a:solidFill>
              </a:rPr>
            </a:br>
            <a:r>
              <a:rPr lang="en-US" altLang="zh-CN" sz="2400" b="1" dirty="0">
                <a:solidFill>
                  <a:schemeClr val="bg1"/>
                </a:solidFill>
              </a:rPr>
              <a:t>Motivation and Objective</a:t>
            </a:r>
            <a:endParaRPr lang="zh-CN" altLang="en-US" sz="2400" b="1" dirty="0">
              <a:solidFill>
                <a:schemeClr val="bg1"/>
              </a:solidFill>
            </a:endParaRPr>
          </a:p>
        </p:txBody>
      </p:sp>
      <p:sp>
        <p:nvSpPr>
          <p:cNvPr id="7" name="内容占位符 2"/>
          <p:cNvSpPr>
            <a:spLocks noGrp="1"/>
          </p:cNvSpPr>
          <p:nvPr>
            <p:ph idx="4294967295"/>
          </p:nvPr>
        </p:nvSpPr>
        <p:spPr>
          <a:xfrm>
            <a:off x="0" y="1295400"/>
            <a:ext cx="5432425" cy="3259138"/>
          </a:xfrm>
        </p:spPr>
        <p:txBody>
          <a:bodyPr>
            <a:normAutofit fontScale="85000" lnSpcReduction="10000"/>
          </a:bodyPr>
          <a:lstStyle/>
          <a:p>
            <a:r>
              <a:rPr lang="en-US" altLang="zh-CN" b="1" dirty="0"/>
              <a:t>Motivation:</a:t>
            </a:r>
          </a:p>
          <a:p>
            <a:pPr lvl="1">
              <a:lnSpc>
                <a:spcPct val="120000"/>
              </a:lnSpc>
            </a:pPr>
            <a:r>
              <a:rPr lang="en-US" altLang="zh-CN" sz="2600" b="1" dirty="0">
                <a:solidFill>
                  <a:schemeClr val="tx1"/>
                </a:solidFill>
              </a:rPr>
              <a:t>Most existing methods do not give full autonomy to subsystems, i.e., subsystems only perform optimization with respect to its local variables</a:t>
            </a:r>
          </a:p>
          <a:p>
            <a:pPr lvl="1">
              <a:lnSpc>
                <a:spcPct val="120000"/>
              </a:lnSpc>
            </a:pPr>
            <a:r>
              <a:rPr lang="en-US" altLang="zh-CN" sz="2600" b="1" dirty="0">
                <a:solidFill>
                  <a:schemeClr val="tx1"/>
                </a:solidFill>
              </a:rPr>
              <a:t>There is nested optimization between system and subsystems, calculation is burdensome</a:t>
            </a:r>
          </a:p>
          <a:p>
            <a:endParaRPr lang="en-US" altLang="zh-CN" sz="2400" b="1" dirty="0"/>
          </a:p>
        </p:txBody>
      </p:sp>
      <p:sp>
        <p:nvSpPr>
          <p:cNvPr id="5" name="圆角矩形 4"/>
          <p:cNvSpPr/>
          <p:nvPr/>
        </p:nvSpPr>
        <p:spPr bwMode="auto">
          <a:xfrm>
            <a:off x="5403274" y="1389413"/>
            <a:ext cx="3574472" cy="3051958"/>
          </a:xfrm>
          <a:prstGeom prst="roundRect">
            <a:avLst>
              <a:gd name="adj" fmla="val 0"/>
            </a:avLst>
          </a:prstGeom>
          <a:solidFill>
            <a:srgbClr val="E2E2E2"/>
          </a:solidFill>
          <a:ln w="2857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p:txBody>
      </p:sp>
      <p:sp>
        <p:nvSpPr>
          <p:cNvPr id="8" name="矩形 7"/>
          <p:cNvSpPr/>
          <p:nvPr/>
        </p:nvSpPr>
        <p:spPr>
          <a:xfrm>
            <a:off x="803563" y="4759404"/>
            <a:ext cx="7730837" cy="1107996"/>
          </a:xfrm>
          <a:prstGeom prst="rect">
            <a:avLst/>
          </a:prstGeom>
          <a:noFill/>
          <a:ln w="28575">
            <a:solidFill>
              <a:schemeClr val="tx1"/>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zh-CN" sz="2200" b="1" dirty="0">
                <a:solidFill>
                  <a:srgbClr val="133984"/>
                </a:solidFill>
                <a:latin typeface="+mn-lt"/>
                <a:ea typeface="+mn-ea"/>
                <a:cs typeface="黑体" pitchFamily="49" charset="-122"/>
              </a:rPr>
              <a:t>Objective: </a:t>
            </a:r>
            <a:r>
              <a:rPr lang="en-US" altLang="zh-CN" sz="2200" b="1" dirty="0">
                <a:latin typeface="+mn-lt"/>
                <a:ea typeface="+mn-ea"/>
                <a:cs typeface="黑体" pitchFamily="49" charset="-122"/>
              </a:rPr>
              <a:t>propose a novel </a:t>
            </a:r>
            <a:r>
              <a:rPr lang="en-US" altLang="zh-CN" sz="2200" b="1" dirty="0">
                <a:solidFill>
                  <a:srgbClr val="FF0000"/>
                </a:solidFill>
                <a:latin typeface="+mn-lt"/>
                <a:ea typeface="+mn-ea"/>
                <a:cs typeface="黑体" pitchFamily="49" charset="-122"/>
              </a:rPr>
              <a:t>MDO (</a:t>
            </a:r>
            <a:r>
              <a:rPr lang="en-US" altLang="zh-CN" sz="2200" b="1" dirty="0">
                <a:solidFill>
                  <a:srgbClr val="FF0000"/>
                </a:solidFill>
                <a:cs typeface="黑体" pitchFamily="49" charset="-122"/>
              </a:rPr>
              <a:t>MOO) approach </a:t>
            </a:r>
            <a:r>
              <a:rPr lang="en-US" altLang="zh-CN" sz="2200" b="1" dirty="0">
                <a:latin typeface="+mn-lt"/>
                <a:ea typeface="+mn-ea"/>
                <a:cs typeface="黑体" pitchFamily="49" charset="-122"/>
              </a:rPr>
              <a:t>which</a:t>
            </a:r>
            <a:r>
              <a:rPr lang="en-US" altLang="zh-CN" sz="2200" b="1" dirty="0">
                <a:solidFill>
                  <a:srgbClr val="FF0000"/>
                </a:solidFill>
                <a:latin typeface="+mn-lt"/>
                <a:ea typeface="+mn-ea"/>
                <a:cs typeface="黑体" pitchFamily="49" charset="-122"/>
              </a:rPr>
              <a:t> gives full optimization autonomy </a:t>
            </a:r>
            <a:r>
              <a:rPr lang="en-US" altLang="zh-CN" sz="2200" b="1" dirty="0">
                <a:latin typeface="+mn-lt"/>
                <a:ea typeface="+mn-ea"/>
                <a:cs typeface="黑体" pitchFamily="49" charset="-122"/>
              </a:rPr>
              <a:t>to the subsystems in the initial stage, and</a:t>
            </a:r>
            <a:r>
              <a:rPr lang="en-US" altLang="zh-CN" sz="2200" b="1" dirty="0">
                <a:solidFill>
                  <a:srgbClr val="FF0000"/>
                </a:solidFill>
                <a:cs typeface="黑体" pitchFamily="49" charset="-122"/>
              </a:rPr>
              <a:t> </a:t>
            </a:r>
            <a:r>
              <a:rPr lang="en-US" altLang="zh-CN" sz="2200" b="1" dirty="0">
                <a:cs typeface="黑体" pitchFamily="49" charset="-122"/>
              </a:rPr>
              <a:t>subsystems perform optimization </a:t>
            </a:r>
            <a:r>
              <a:rPr lang="en-US" altLang="zh-CN" sz="2200" b="1" dirty="0">
                <a:solidFill>
                  <a:srgbClr val="FF0000"/>
                </a:solidFill>
                <a:cs typeface="黑体" pitchFamily="49" charset="-122"/>
              </a:rPr>
              <a:t>in a sequential way</a:t>
            </a:r>
            <a:endParaRPr lang="zh-CN" altLang="en-US" sz="2200" b="1" dirty="0">
              <a:solidFill>
                <a:srgbClr val="FF0000"/>
              </a:solidFill>
              <a:latin typeface="+mn-lt"/>
              <a:ea typeface="+mn-ea"/>
              <a:cs typeface="黑体" pitchFamily="49" charset="-122"/>
            </a:endParaRPr>
          </a:p>
        </p:txBody>
      </p:sp>
      <p:sp>
        <p:nvSpPr>
          <p:cNvPr id="35" name="TextBox 34"/>
          <p:cNvSpPr txBox="1">
            <a:spLocks noChangeArrowheads="1"/>
          </p:cNvSpPr>
          <p:nvPr/>
        </p:nvSpPr>
        <p:spPr bwMode="auto">
          <a:xfrm>
            <a:off x="34924" y="6015335"/>
            <a:ext cx="8681563" cy="461665"/>
          </a:xfrm>
          <a:prstGeom prst="rect">
            <a:avLst/>
          </a:prstGeom>
          <a:noFill/>
          <a:ln w="9525">
            <a:noFill/>
            <a:miter lim="800000"/>
            <a:headEnd/>
            <a:tailEnd/>
          </a:ln>
        </p:spPr>
        <p:txBody>
          <a:bodyPr wrap="square">
            <a:spAutoFit/>
          </a:bodyPr>
          <a:lstStyle/>
          <a:p>
            <a:pPr algn="just"/>
            <a:r>
              <a:rPr lang="en-US" altLang="zh-CN" sz="1200" b="1" dirty="0"/>
              <a:t>*Zhou, J. H., Li, M., and Xu, M., 2015a, “A New Sequential Multi-Disciplinary Optimization Method Based on A Novel Sequential Multi-Objective Optimization Approach”, Journal of Mechanical Design, under review.</a:t>
            </a:r>
          </a:p>
        </p:txBody>
      </p:sp>
      <p:pic>
        <p:nvPicPr>
          <p:cNvPr id="4505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0" y="1608980"/>
            <a:ext cx="3733800" cy="261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组合 1"/>
          <p:cNvGrpSpPr/>
          <p:nvPr/>
        </p:nvGrpSpPr>
        <p:grpSpPr>
          <a:xfrm>
            <a:off x="6931748" y="2627146"/>
            <a:ext cx="455612" cy="585788"/>
            <a:chOff x="6931748" y="2627146"/>
            <a:chExt cx="455612" cy="585788"/>
          </a:xfrm>
        </p:grpSpPr>
        <p:sp>
          <p:nvSpPr>
            <p:cNvPr id="36" name="左弧形箭头 35"/>
            <p:cNvSpPr/>
            <p:nvPr/>
          </p:nvSpPr>
          <p:spPr>
            <a:xfrm>
              <a:off x="6931748" y="2670009"/>
              <a:ext cx="196850" cy="542925"/>
            </a:xfrm>
            <a:prstGeom prst="curved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左弧形箭头 36"/>
            <p:cNvSpPr/>
            <p:nvPr/>
          </p:nvSpPr>
          <p:spPr>
            <a:xfrm rot="10800000">
              <a:off x="7190510" y="2627146"/>
              <a:ext cx="196850" cy="542925"/>
            </a:xfrm>
            <a:prstGeom prst="curved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custDataLst>
      <p:tags r:id="rId1"/>
    </p:custDataLst>
    <p:extLst>
      <p:ext uri="{BB962C8B-B14F-4D97-AF65-F5344CB8AC3E}">
        <p14:creationId xmlns:p14="http://schemas.microsoft.com/office/powerpoint/2010/main" val="4246308763"/>
      </p:ext>
    </p:extLst>
  </p:cSld>
  <p:clrMapOvr>
    <a:masterClrMapping/>
  </p:clrMapOvr>
  <mc:AlternateContent xmlns:mc="http://schemas.openxmlformats.org/markup-compatibility/2006" xmlns:p14="http://schemas.microsoft.com/office/powerpoint/2010/main">
    <mc:Choice Requires="p14">
      <p:transition spd="slow" p14:dur="2000" advTm="77843"/>
    </mc:Choice>
    <mc:Fallback xmlns="">
      <p:transition spd="slow" advTm="7784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5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a:xfrm>
            <a:off x="533400" y="26469"/>
            <a:ext cx="3048000" cy="638175"/>
          </a:xfrm>
        </p:spPr>
        <p:txBody>
          <a:bodyPr>
            <a:normAutofit fontScale="90000"/>
          </a:bodyPr>
          <a:lstStyle/>
          <a:p>
            <a:r>
              <a:rPr lang="en-US" altLang="zh-CN" sz="3600" b="1" dirty="0">
                <a:solidFill>
                  <a:schemeClr val="bg1"/>
                </a:solidFill>
              </a:rPr>
              <a:t>Previous Work</a:t>
            </a:r>
            <a:endParaRPr lang="zh-CN" altLang="en-US" sz="3600" b="1" dirty="0">
              <a:solidFill>
                <a:schemeClr val="bg1"/>
              </a:solidFill>
            </a:endParaRPr>
          </a:p>
        </p:txBody>
      </p:sp>
      <p:graphicFrame>
        <p:nvGraphicFramePr>
          <p:cNvPr id="5" name="Group 58"/>
          <p:cNvGraphicFramePr>
            <a:graphicFrameLocks noGrp="1"/>
          </p:cNvGraphicFramePr>
          <p:nvPr>
            <p:ph idx="4294967295"/>
            <p:extLst>
              <p:ext uri="{D42A27DB-BD31-4B8C-83A1-F6EECF244321}">
                <p14:modId xmlns:p14="http://schemas.microsoft.com/office/powerpoint/2010/main" val="3440492340"/>
              </p:ext>
            </p:extLst>
          </p:nvPr>
        </p:nvGraphicFramePr>
        <p:xfrm>
          <a:off x="665142" y="914400"/>
          <a:ext cx="8021658" cy="5149534"/>
        </p:xfrm>
        <a:graphic>
          <a:graphicData uri="http://schemas.openxmlformats.org/drawingml/2006/table">
            <a:tbl>
              <a:tblPr/>
              <a:tblGrid>
                <a:gridCol w="2043139">
                  <a:extLst>
                    <a:ext uri="{9D8B030D-6E8A-4147-A177-3AD203B41FA5}">
                      <a16:colId xmlns:a16="http://schemas.microsoft.com/office/drawing/2014/main" val="20000"/>
                    </a:ext>
                  </a:extLst>
                </a:gridCol>
                <a:gridCol w="1340698">
                  <a:extLst>
                    <a:ext uri="{9D8B030D-6E8A-4147-A177-3AD203B41FA5}">
                      <a16:colId xmlns:a16="http://schemas.microsoft.com/office/drawing/2014/main" val="20001"/>
                    </a:ext>
                  </a:extLst>
                </a:gridCol>
                <a:gridCol w="1332646">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704975">
                  <a:extLst>
                    <a:ext uri="{9D8B030D-6E8A-4147-A177-3AD203B41FA5}">
                      <a16:colId xmlns:a16="http://schemas.microsoft.com/office/drawing/2014/main" val="20004"/>
                    </a:ext>
                  </a:extLst>
                </a:gridCol>
              </a:tblGrid>
              <a:tr h="837249">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r>
                        <a:rPr kumimoji="0" lang="en-US" altLang="zh-CN" sz="1400" b="1" i="0" u="none" strike="noStrike" cap="none" normalizeH="0" baseline="0" dirty="0">
                          <a:ln>
                            <a:noFill/>
                          </a:ln>
                          <a:solidFill>
                            <a:schemeClr val="tx1"/>
                          </a:solidFill>
                          <a:effectLst/>
                          <a:latin typeface="+mj-lt"/>
                          <a:ea typeface="宋体" charset="-122"/>
                          <a:cs typeface="Arial" charset="0"/>
                        </a:rPr>
                        <a:t>Example Refs.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mj-lt"/>
                          <a:ea typeface="宋体" charset="-122"/>
                          <a:cs typeface="Times New Roman" pitchFamily="18" charset="0"/>
                        </a:rPr>
                        <a:t>Single-level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mj-lt"/>
                          <a:ea typeface="宋体" charset="-122"/>
                          <a:cs typeface="Times New Roman" pitchFamily="18" charset="0"/>
                        </a:rPr>
                        <a:t>Multi-level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mj-lt"/>
                          <a:ea typeface="宋体" charset="-122"/>
                          <a:cs typeface="Times New Roman" pitchFamily="18" charset="0"/>
                        </a:rPr>
                        <a:t>Disciplines have full optimization autonomy</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mj-lt"/>
                          <a:ea typeface="宋体" charset="-122"/>
                          <a:cs typeface="Times New Roman" pitchFamily="18" charset="0"/>
                        </a:rPr>
                        <a:t>Optimization structure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38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mj-lt"/>
                          <a:ea typeface="宋体" charset="-122"/>
                          <a:cs typeface="Times New Roman" pitchFamily="18" charset="0"/>
                        </a:rPr>
                        <a:t>Cramer, et al., 1993, MDF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mj-lt"/>
                          <a:ea typeface="宋体" charset="-122"/>
                          <a:cs typeface="Times New Roman" pitchFamily="18" charset="0"/>
                          <a:sym typeface="Wingdings" pitchFamily="2"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p>
                      <a:pPr marL="0" marR="0" lvl="0" indent="0" algn="l" defTabSz="914400" rtl="0" eaLnBrk="1" fontAlgn="base" latinLnBrk="0" hangingPunct="1">
                        <a:lnSpc>
                          <a:spcPct val="100000"/>
                        </a:lnSpc>
                        <a:spcBef>
                          <a:spcPct val="20000"/>
                        </a:spcBef>
                        <a:spcAft>
                          <a:spcPct val="0"/>
                        </a:spcAft>
                        <a:buClr>
                          <a:srgbClr val="CC0000"/>
                        </a:buClr>
                        <a:buSzTx/>
                        <a:buFontTx/>
                        <a:buNone/>
                        <a:tabLst/>
                      </a:pPr>
                      <a:endParaRPr kumimoji="0" lang="zh-CN" altLang="zh-CN" sz="1400" b="1" i="0" u="none" strike="noStrike" cap="none" normalizeH="0" baseline="0">
                        <a:ln>
                          <a:noFill/>
                        </a:ln>
                        <a:solidFill>
                          <a:srgbClr val="3333FF"/>
                        </a:solidFill>
                        <a:effectLst/>
                        <a:latin typeface="+mj-lt"/>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endParaRPr kumimoji="0" lang="zh-CN" altLang="zh-CN" sz="1400" b="1" i="0" u="none" strike="noStrike" cap="none" normalizeH="0" baseline="0" dirty="0">
                        <a:ln>
                          <a:noFill/>
                        </a:ln>
                        <a:solidFill>
                          <a:schemeClr val="tx1"/>
                        </a:solidFill>
                        <a:effectLst/>
                        <a:latin typeface="+mj-lt"/>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endParaRPr kumimoji="0" lang="zh-CN" altLang="zh-CN" sz="1400" b="1" i="0" u="none" strike="noStrike" cap="none" normalizeH="0" baseline="0" dirty="0">
                        <a:ln>
                          <a:noFill/>
                        </a:ln>
                        <a:solidFill>
                          <a:schemeClr val="tx1"/>
                        </a:solidFill>
                        <a:effectLst/>
                        <a:latin typeface="+mj-lt"/>
                        <a:ea typeface="宋体" charset="-122"/>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929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mj-lt"/>
                          <a:ea typeface="宋体" charset="-122"/>
                          <a:cs typeface="Times New Roman" pitchFamily="18" charset="0"/>
                        </a:rPr>
                        <a:t>Cramer, et al., 1993,  IDF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2"/>
                  </a:ext>
                </a:extLst>
              </a:tr>
              <a:tr h="50438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err="1">
                          <a:ln>
                            <a:noFill/>
                          </a:ln>
                          <a:solidFill>
                            <a:schemeClr val="tx1"/>
                          </a:solidFill>
                          <a:effectLst/>
                          <a:latin typeface="+mj-lt"/>
                          <a:ea typeface="宋体" charset="-122"/>
                          <a:cs typeface="Times New Roman" pitchFamily="18" charset="0"/>
                        </a:rPr>
                        <a:t>Haftka</a:t>
                      </a:r>
                      <a:r>
                        <a:rPr kumimoji="0" lang="en-US" altLang="zh-CN" sz="1400" b="1" i="0" u="none" strike="noStrike" cap="none" normalizeH="0" baseline="0" dirty="0">
                          <a:ln>
                            <a:noFill/>
                          </a:ln>
                          <a:solidFill>
                            <a:schemeClr val="tx1"/>
                          </a:solidFill>
                          <a:effectLst/>
                          <a:latin typeface="+mj-lt"/>
                          <a:ea typeface="宋体" charset="-122"/>
                          <a:cs typeface="Times New Roman" pitchFamily="18" charset="0"/>
                        </a:rPr>
                        <a:t>, R. T., 1985, AAO/SAND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3"/>
                  </a:ext>
                </a:extLst>
              </a:tr>
              <a:tr h="50438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mj-lt"/>
                          <a:ea typeface="宋体" charset="-122"/>
                          <a:cs typeface="Times New Roman" pitchFamily="18" charset="0"/>
                        </a:rPr>
                        <a:t>Shin and Park, 2005, MDOIS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4"/>
                  </a:ext>
                </a:extLst>
              </a:tr>
              <a:tr h="504389">
                <a:tc>
                  <a:txBody>
                    <a:bodyPr/>
                    <a:lstStyle/>
                    <a:p>
                      <a:r>
                        <a:rPr lang="en-US" altLang="zh-CN" sz="1400" b="1" dirty="0" err="1">
                          <a:latin typeface="+mj-lt"/>
                        </a:rPr>
                        <a:t>Sobieszczanski-Sobieski</a:t>
                      </a:r>
                      <a:r>
                        <a:rPr lang="en-US" altLang="zh-CN" sz="1400" b="1" dirty="0">
                          <a:latin typeface="+mj-lt"/>
                        </a:rPr>
                        <a:t>, 1988, CSSO</a:t>
                      </a:r>
                      <a:endParaRPr lang="zh-CN" altLang="en-US" sz="1400" b="1" dirty="0">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endParaRPr kumimoji="0" lang="en-US" altLang="zh-CN" sz="1400" b="1" i="0" u="none" strike="noStrike" cap="none" normalizeH="0" baseline="0" dirty="0">
                        <a:ln>
                          <a:noFill/>
                        </a:ln>
                        <a:solidFill>
                          <a:schemeClr val="tx1"/>
                        </a:solidFill>
                        <a:effectLst/>
                        <a:latin typeface="+mj-lt"/>
                        <a:ea typeface="宋体" charset="-122"/>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defRPr/>
                      </a:pPr>
                      <a:r>
                        <a:rPr kumimoji="0" lang="en-US" altLang="zh-CN" sz="1400" b="1" i="0" u="none" strike="noStrike" cap="none" normalizeH="0" baseline="0" dirty="0">
                          <a:ln>
                            <a:noFill/>
                          </a:ln>
                          <a:solidFill>
                            <a:schemeClr val="tx1"/>
                          </a:solidFill>
                          <a:effectLst/>
                          <a:latin typeface="+mj-lt"/>
                          <a:ea typeface="宋体" charset="-122"/>
                          <a:cs typeface="Times New Roman" pitchFamily="18" charset="0"/>
                          <a:sym typeface="Wingdings" pitchFamily="2"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endParaRPr kumimoji="0" lang="en-US" altLang="zh-CN" sz="1400" b="1" i="0" u="none" strike="noStrike" cap="none" normalizeH="0" baseline="0" dirty="0">
                        <a:ln>
                          <a:noFill/>
                        </a:ln>
                        <a:solidFill>
                          <a:schemeClr val="tx1"/>
                        </a:solidFill>
                        <a:effectLst/>
                        <a:latin typeface="+mj-lt"/>
                        <a:ea typeface="宋体" charset="-122"/>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defRPr/>
                      </a:pPr>
                      <a:r>
                        <a:rPr kumimoji="0" lang="en-US" altLang="zh-CN" sz="1400" b="1" i="0" u="none" strike="noStrike" cap="none" normalizeH="0" baseline="0" dirty="0">
                          <a:ln>
                            <a:noFill/>
                          </a:ln>
                          <a:solidFill>
                            <a:schemeClr val="tx1"/>
                          </a:solidFill>
                          <a:effectLst/>
                          <a:latin typeface="+mj-lt"/>
                          <a:ea typeface="宋体" charset="-122"/>
                          <a:cs typeface="Times New Roman" pitchFamily="18" charset="0"/>
                          <a:sym typeface="Wingdings" pitchFamily="2" charset="2"/>
                        </a:rPr>
                        <a:t>Nested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4300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err="1">
                          <a:ln>
                            <a:noFill/>
                          </a:ln>
                          <a:solidFill>
                            <a:schemeClr val="tx1"/>
                          </a:solidFill>
                          <a:effectLst/>
                          <a:latin typeface="+mj-lt"/>
                          <a:ea typeface="宋体" charset="-122"/>
                          <a:cs typeface="Times New Roman" pitchFamily="18" charset="0"/>
                        </a:rPr>
                        <a:t>Sobieszczanski-Sobieski</a:t>
                      </a:r>
                      <a:r>
                        <a:rPr kumimoji="0" lang="en-US" altLang="zh-CN" sz="1400" b="1" i="0" u="none" strike="noStrike" cap="none" normalizeH="0" baseline="0" dirty="0">
                          <a:ln>
                            <a:noFill/>
                          </a:ln>
                          <a:solidFill>
                            <a:schemeClr val="tx1"/>
                          </a:solidFill>
                          <a:effectLst/>
                          <a:latin typeface="+mj-lt"/>
                          <a:ea typeface="宋体" charset="-122"/>
                          <a:cs typeface="Times New Roman" pitchFamily="18" charset="0"/>
                        </a:rPr>
                        <a:t> et al., 1998, BLISS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6"/>
                  </a:ext>
                </a:extLst>
              </a:tr>
              <a:tr h="2967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mj-lt"/>
                          <a:ea typeface="宋体" charset="-122"/>
                          <a:cs typeface="Times New Roman" pitchFamily="18" charset="0"/>
                        </a:rPr>
                        <a:t>Braun, 1996, CO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7"/>
                  </a:ext>
                </a:extLst>
              </a:tr>
              <a:tr h="50438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err="1">
                          <a:ln>
                            <a:noFill/>
                          </a:ln>
                          <a:solidFill>
                            <a:schemeClr val="tx1"/>
                          </a:solidFill>
                          <a:effectLst/>
                          <a:latin typeface="+mj-lt"/>
                          <a:ea typeface="宋体" charset="-122"/>
                          <a:cs typeface="Times New Roman" pitchFamily="18" charset="0"/>
                        </a:rPr>
                        <a:t>Michelena</a:t>
                      </a:r>
                      <a:r>
                        <a:rPr kumimoji="0" lang="en-US" altLang="zh-CN" sz="1400" b="1" i="0" u="none" strike="noStrike" cap="none" normalizeH="0" baseline="0" dirty="0">
                          <a:ln>
                            <a:noFill/>
                          </a:ln>
                          <a:solidFill>
                            <a:schemeClr val="tx1"/>
                          </a:solidFill>
                          <a:effectLst/>
                          <a:latin typeface="+mj-lt"/>
                          <a:ea typeface="宋体" charset="-122"/>
                          <a:cs typeface="Times New Roman" pitchFamily="18" charset="0"/>
                        </a:rPr>
                        <a:t>, et al., 1999,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8"/>
                  </a:ext>
                </a:extLst>
              </a:tr>
              <a:tr h="270255">
                <a:tc>
                  <a:txBody>
                    <a:bodyPr/>
                    <a:lstStyle/>
                    <a:p>
                      <a:pPr marL="342900" marR="0" lvl="0" indent="-342900" algn="ctr" defTabSz="914400" rtl="0" eaLnBrk="1" fontAlgn="base" latinLnBrk="0" hangingPunct="1">
                        <a:lnSpc>
                          <a:spcPct val="110000"/>
                        </a:lnSpc>
                        <a:spcBef>
                          <a:spcPct val="20000"/>
                        </a:spcBef>
                        <a:spcAft>
                          <a:spcPct val="0"/>
                        </a:spcAft>
                        <a:buClr>
                          <a:srgbClr val="CC0000"/>
                        </a:buClr>
                        <a:buSzTx/>
                        <a:buFontTx/>
                        <a:buNone/>
                        <a:tabLst/>
                      </a:pPr>
                      <a:r>
                        <a:rPr lang="en-US" altLang="zh-CN" sz="1400" b="1" kern="1200" dirty="0">
                          <a:solidFill>
                            <a:srgbClr val="133984"/>
                          </a:solidFill>
                          <a:latin typeface="+mj-lt"/>
                          <a:ea typeface="+mn-ea"/>
                          <a:cs typeface="黑体" pitchFamily="49" charset="-122"/>
                        </a:rPr>
                        <a:t>S-MDO</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endParaRPr kumimoji="0" lang="en-US" altLang="zh-CN" sz="1400" b="1" i="0" u="none" strike="noStrike" cap="none" normalizeH="0" baseline="0" dirty="0">
                        <a:ln>
                          <a:noFill/>
                        </a:ln>
                        <a:solidFill>
                          <a:schemeClr val="tx1"/>
                        </a:solidFill>
                        <a:effectLst/>
                        <a:latin typeface="+mj-lt"/>
                        <a:ea typeface="宋体" charset="-122"/>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mj-lt"/>
                          <a:ea typeface="宋体" charset="-122"/>
                          <a:cs typeface="Times New Roman" pitchFamily="18" charset="0"/>
                          <a:sym typeface="Wingdings" pitchFamily="2"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mj-lt"/>
                          <a:ea typeface="宋体" charset="-122"/>
                          <a:cs typeface="Times New Roman" pitchFamily="18" charset="0"/>
                          <a:sym typeface="Wingdings" pitchFamily="2"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400" b="1" i="0" u="none" strike="noStrike" cap="none" normalizeH="0" baseline="0" dirty="0">
                          <a:ln>
                            <a:noFill/>
                          </a:ln>
                          <a:solidFill>
                            <a:schemeClr val="tx1"/>
                          </a:solidFill>
                          <a:effectLst/>
                          <a:latin typeface="+mj-lt"/>
                          <a:ea typeface="宋体" charset="-122"/>
                          <a:cs typeface="Times New Roman" pitchFamily="18" charset="0"/>
                          <a:sym typeface="Wingdings" pitchFamily="2" charset="2"/>
                        </a:rPr>
                        <a:t>Sequential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06843378"/>
      </p:ext>
    </p:extLst>
  </p:cSld>
  <p:clrMapOvr>
    <a:masterClrMapping/>
  </p:clrMapOvr>
  <mc:AlternateContent xmlns:mc="http://schemas.openxmlformats.org/markup-compatibility/2006" xmlns:p14="http://schemas.microsoft.com/office/powerpoint/2010/main">
    <mc:Choice Requires="p14">
      <p:transition spd="slow" p14:dur="2000" advTm="54396"/>
    </mc:Choice>
    <mc:Fallback xmlns="">
      <p:transition spd="slow" advTm="5439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5867400" y="1447800"/>
            <a:ext cx="2779883" cy="1612840"/>
          </a:xfrm>
          <a:prstGeom prst="rect">
            <a:avLst/>
          </a:prstGeom>
          <a:solidFill>
            <a:srgbClr val="E2E2E2"/>
          </a:solidFill>
          <a:ln w="2857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fontAlgn="base">
              <a:spcBef>
                <a:spcPct val="0"/>
              </a:spcBef>
              <a:spcAft>
                <a:spcPct val="0"/>
              </a:spcAft>
            </a:pPr>
            <a:endParaRPr lang="zh-CN" altLang="en-US" sz="2000">
              <a:solidFill>
                <a:schemeClr val="tx1"/>
              </a:solidFill>
              <a:ea typeface="黑体" pitchFamily="2" charset="-122"/>
            </a:endParaRPr>
          </a:p>
        </p:txBody>
      </p:sp>
      <p:sp>
        <p:nvSpPr>
          <p:cNvPr id="114" name="圆角矩形 113"/>
          <p:cNvSpPr/>
          <p:nvPr/>
        </p:nvSpPr>
        <p:spPr bwMode="auto">
          <a:xfrm>
            <a:off x="152400" y="4114800"/>
            <a:ext cx="5240971" cy="2209800"/>
          </a:xfrm>
          <a:prstGeom prst="roundRect">
            <a:avLst>
              <a:gd name="adj" fmla="val 0"/>
            </a:avLst>
          </a:prstGeom>
          <a:solidFill>
            <a:srgbClr val="E2E2E2"/>
          </a:solidFill>
          <a:ln w="2857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p:txBody>
      </p:sp>
      <p:sp>
        <p:nvSpPr>
          <p:cNvPr id="74" name="圆角矩形 73"/>
          <p:cNvSpPr/>
          <p:nvPr/>
        </p:nvSpPr>
        <p:spPr bwMode="auto">
          <a:xfrm>
            <a:off x="152400" y="1557100"/>
            <a:ext cx="5240971" cy="2405300"/>
          </a:xfrm>
          <a:prstGeom prst="roundRect">
            <a:avLst>
              <a:gd name="adj" fmla="val 0"/>
            </a:avLst>
          </a:prstGeom>
          <a:solidFill>
            <a:srgbClr val="E2E2E2"/>
          </a:solidFill>
          <a:ln w="2857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p:txBody>
      </p:sp>
      <p:sp>
        <p:nvSpPr>
          <p:cNvPr id="3" name="标题 2"/>
          <p:cNvSpPr>
            <a:spLocks noGrp="1"/>
          </p:cNvSpPr>
          <p:nvPr>
            <p:ph type="title" idx="4294967295"/>
          </p:nvPr>
        </p:nvSpPr>
        <p:spPr>
          <a:xfrm>
            <a:off x="0" y="16796"/>
            <a:ext cx="5638800" cy="638175"/>
          </a:xfrm>
        </p:spPr>
        <p:txBody>
          <a:bodyPr vert="horz" lIns="91440" tIns="45720" rIns="91440" bIns="45720" rtlCol="0" anchor="ctr">
            <a:normAutofit/>
          </a:bodyPr>
          <a:lstStyle/>
          <a:p>
            <a:r>
              <a:rPr lang="en-US" altLang="zh-CN" sz="3200" b="1" dirty="0">
                <a:solidFill>
                  <a:schemeClr val="bg1"/>
                </a:solidFill>
              </a:rPr>
              <a:t>Illustrative Observations</a:t>
            </a:r>
            <a:endParaRPr lang="zh-CN" altLang="en-US" sz="3200" b="1" dirty="0">
              <a:solidFill>
                <a:schemeClr val="bg1"/>
              </a:solidFill>
            </a:endParaRPr>
          </a:p>
        </p:txBody>
      </p:sp>
      <p:sp>
        <p:nvSpPr>
          <p:cNvPr id="14" name="内容占位符 2"/>
          <p:cNvSpPr txBox="1">
            <a:spLocks/>
          </p:cNvSpPr>
          <p:nvPr/>
        </p:nvSpPr>
        <p:spPr bwMode="auto">
          <a:xfrm>
            <a:off x="2526" y="990600"/>
            <a:ext cx="6855474" cy="415498"/>
          </a:xfrm>
          <a:prstGeom prst="rect">
            <a:avLst/>
          </a:prstGeom>
        </p:spPr>
        <p:txBody>
          <a:bodyPr vert="horz" lIns="91440" tIns="45720" rIns="91440" bIns="45720" rtlCol="0">
            <a:noAutofit/>
          </a:bodyPr>
          <a:lstStyle>
            <a:lvl1pPr marL="342900" indent="-342900">
              <a:spcBef>
                <a:spcPct val="20000"/>
              </a:spcBef>
              <a:buSzPct val="60000"/>
              <a:buFont typeface="Wingdings" panose="05000000000000000000" pitchFamily="2" charset="2"/>
              <a:buChar char="n"/>
              <a:defRPr lang="en-US" altLang="zh-CN" sz="2400" b="1" dirty="0" smtClean="0">
                <a:solidFill>
                  <a:srgbClr val="003D7F"/>
                </a:solidFill>
                <a:cs typeface="Times New Roman" panose="02020603050405020304" pitchFamily="18" charset="0"/>
              </a:defRPr>
            </a:lvl1pPr>
            <a:lvl2pPr marL="742950" lvl="1" indent="-285750">
              <a:spcBef>
                <a:spcPct val="20000"/>
              </a:spcBef>
              <a:buFont typeface="Arial" pitchFamily="34" charset="0"/>
              <a:buChar char="–"/>
              <a:defRPr lang="en-US" altLang="zh-CN" sz="2200" b="1" dirty="0" smtClean="0">
                <a:solidFill>
                  <a:srgbClr val="003D7F"/>
                </a:solidFill>
                <a:cs typeface="Times New Roman" panose="02020603050405020304" pitchFamily="18" charset="0"/>
              </a:defRPr>
            </a:lvl2pPr>
            <a:lvl3pPr marL="1143000" indent="-228600">
              <a:spcBef>
                <a:spcPct val="20000"/>
              </a:spcBef>
              <a:buFont typeface="Arial" pitchFamily="34" charset="0"/>
              <a:buChar char="•"/>
              <a:defRPr lang="en-US" altLang="zh-CN" sz="2400" dirty="0" smtClean="0">
                <a:solidFill>
                  <a:srgbClr val="003D7F"/>
                </a:solidFill>
                <a:cs typeface="Times New Roman" panose="02020603050405020304" pitchFamily="18" charset="0"/>
              </a:defRPr>
            </a:lvl3pPr>
            <a:lvl4pPr marL="1600200" indent="-228600">
              <a:spcBef>
                <a:spcPct val="20000"/>
              </a:spcBef>
              <a:buFont typeface="Arial" pitchFamily="34" charset="0"/>
              <a:buChar char="–"/>
              <a:defRPr lang="en-US" altLang="zh-CN" sz="2000" dirty="0" smtClean="0">
                <a:solidFill>
                  <a:srgbClr val="003D7F"/>
                </a:solidFill>
                <a:cs typeface="Times New Roman" panose="02020603050405020304" pitchFamily="18" charset="0"/>
              </a:defRPr>
            </a:lvl4pPr>
            <a:lvl5pPr marL="2057400" indent="-228600">
              <a:spcBef>
                <a:spcPct val="20000"/>
              </a:spcBef>
              <a:buFont typeface="Arial" pitchFamily="34" charset="0"/>
              <a:buChar char="»"/>
              <a:defRPr lang="zh-CN" altLang="en-US" sz="1600" dirty="0">
                <a:solidFill>
                  <a:srgbClr val="003D7F"/>
                </a:solidFill>
                <a:cs typeface="Times New Roman" panose="02020603050405020304" pitchFamily="18"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altLang="zh-CN" sz="2700" dirty="0"/>
              <a:t>Single global variable and no local variable</a:t>
            </a:r>
            <a:endParaRPr lang="zh-CN" altLang="en-US" sz="2700" dirty="0"/>
          </a:p>
        </p:txBody>
      </p:sp>
      <p:sp>
        <p:nvSpPr>
          <p:cNvPr id="17" name="右大括号 16"/>
          <p:cNvSpPr/>
          <p:nvPr/>
        </p:nvSpPr>
        <p:spPr bwMode="auto">
          <a:xfrm rot="16200000">
            <a:off x="1470655" y="2501450"/>
            <a:ext cx="299832" cy="1702699"/>
          </a:xfrm>
          <a:prstGeom prst="rightBrace">
            <a:avLst>
              <a:gd name="adj1" fmla="val 17028"/>
              <a:gd name="adj2" fmla="val 50000"/>
            </a:avLst>
          </a:prstGeom>
          <a:solidFill>
            <a:srgbClr val="6F6F6F"/>
          </a:solidFill>
          <a:ln w="28575" cap="flat" cmpd="sng" algn="ctr">
            <a:solidFill>
              <a:schemeClr val="bg1">
                <a:lumMod val="50000"/>
              </a:schemeClr>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黑体" pitchFamily="2" charset="-122"/>
            </a:endParaRPr>
          </a:p>
        </p:txBody>
      </p:sp>
      <p:cxnSp>
        <p:nvCxnSpPr>
          <p:cNvPr id="7" name="直接连接符 6"/>
          <p:cNvCxnSpPr/>
          <p:nvPr/>
        </p:nvCxnSpPr>
        <p:spPr>
          <a:xfrm>
            <a:off x="2473007" y="3374776"/>
            <a:ext cx="0" cy="146090"/>
          </a:xfrm>
          <a:prstGeom prst="line">
            <a:avLst/>
          </a:prstGeom>
          <a:ln w="222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8" name="任意多边形 7"/>
          <p:cNvSpPr/>
          <p:nvPr/>
        </p:nvSpPr>
        <p:spPr>
          <a:xfrm>
            <a:off x="420779" y="1960908"/>
            <a:ext cx="2579145" cy="1267502"/>
          </a:xfrm>
          <a:custGeom>
            <a:avLst/>
            <a:gdLst>
              <a:gd name="connsiteX0" fmla="*/ 0 w 3408218"/>
              <a:gd name="connsiteY0" fmla="*/ 1092529 h 1490019"/>
              <a:gd name="connsiteX1" fmla="*/ 463138 w 3408218"/>
              <a:gd name="connsiteY1" fmla="*/ 1484415 h 1490019"/>
              <a:gd name="connsiteX2" fmla="*/ 1401289 w 3408218"/>
              <a:gd name="connsiteY2" fmla="*/ 831272 h 1490019"/>
              <a:gd name="connsiteX3" fmla="*/ 2220686 w 3408218"/>
              <a:gd name="connsiteY3" fmla="*/ 201880 h 1490019"/>
              <a:gd name="connsiteX4" fmla="*/ 3408218 w 3408218"/>
              <a:gd name="connsiteY4" fmla="*/ 0 h 1490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8218" h="1490019">
                <a:moveTo>
                  <a:pt x="0" y="1092529"/>
                </a:moveTo>
                <a:cubicBezTo>
                  <a:pt x="114795" y="1310243"/>
                  <a:pt x="229590" y="1527958"/>
                  <a:pt x="463138" y="1484415"/>
                </a:cubicBezTo>
                <a:cubicBezTo>
                  <a:pt x="696686" y="1440872"/>
                  <a:pt x="1108364" y="1045028"/>
                  <a:pt x="1401289" y="831272"/>
                </a:cubicBezTo>
                <a:cubicBezTo>
                  <a:pt x="1694214" y="617516"/>
                  <a:pt x="1886198" y="340425"/>
                  <a:pt x="2220686" y="201880"/>
                </a:cubicBezTo>
                <a:cubicBezTo>
                  <a:pt x="2555174" y="63335"/>
                  <a:pt x="2981696" y="31667"/>
                  <a:pt x="3408218" y="0"/>
                </a:cubicBezTo>
              </a:path>
            </a:pathLst>
          </a:custGeom>
          <a:ln w="25400">
            <a:solidFill>
              <a:schemeClr val="tx1"/>
            </a:solidFill>
            <a:prstDash val="sysDash"/>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9" name="任意多边形 8"/>
          <p:cNvSpPr/>
          <p:nvPr/>
        </p:nvSpPr>
        <p:spPr>
          <a:xfrm>
            <a:off x="424960" y="1907668"/>
            <a:ext cx="2704232" cy="1483338"/>
          </a:xfrm>
          <a:custGeom>
            <a:avLst/>
            <a:gdLst>
              <a:gd name="connsiteX0" fmla="*/ 0 w 3115934"/>
              <a:gd name="connsiteY0" fmla="*/ 0 h 1605114"/>
              <a:gd name="connsiteX1" fmla="*/ 593767 w 3115934"/>
              <a:gd name="connsiteY1" fmla="*/ 249382 h 1605114"/>
              <a:gd name="connsiteX2" fmla="*/ 1306286 w 3115934"/>
              <a:gd name="connsiteY2" fmla="*/ 736270 h 1605114"/>
              <a:gd name="connsiteX3" fmla="*/ 1769424 w 3115934"/>
              <a:gd name="connsiteY3" fmla="*/ 1092530 h 1605114"/>
              <a:gd name="connsiteX4" fmla="*/ 2030681 w 3115934"/>
              <a:gd name="connsiteY4" fmla="*/ 1341911 h 1605114"/>
              <a:gd name="connsiteX5" fmla="*/ 2363190 w 3115934"/>
              <a:gd name="connsiteY5" fmla="*/ 1603169 h 1605114"/>
              <a:gd name="connsiteX6" fmla="*/ 3004457 w 3115934"/>
              <a:gd name="connsiteY6" fmla="*/ 1199408 h 1605114"/>
              <a:gd name="connsiteX7" fmla="*/ 3111335 w 3115934"/>
              <a:gd name="connsiteY7" fmla="*/ 1092530 h 1605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5934" h="1605114">
                <a:moveTo>
                  <a:pt x="0" y="0"/>
                </a:moveTo>
                <a:cubicBezTo>
                  <a:pt x="188026" y="63335"/>
                  <a:pt x="376053" y="126670"/>
                  <a:pt x="593767" y="249382"/>
                </a:cubicBezTo>
                <a:cubicBezTo>
                  <a:pt x="811481" y="372094"/>
                  <a:pt x="1110343" y="595745"/>
                  <a:pt x="1306286" y="736270"/>
                </a:cubicBezTo>
                <a:cubicBezTo>
                  <a:pt x="1502229" y="876795"/>
                  <a:pt x="1648692" y="991590"/>
                  <a:pt x="1769424" y="1092530"/>
                </a:cubicBezTo>
                <a:cubicBezTo>
                  <a:pt x="1890156" y="1193470"/>
                  <a:pt x="1931720" y="1256805"/>
                  <a:pt x="2030681" y="1341911"/>
                </a:cubicBezTo>
                <a:cubicBezTo>
                  <a:pt x="2129642" y="1427017"/>
                  <a:pt x="2200894" y="1626919"/>
                  <a:pt x="2363190" y="1603169"/>
                </a:cubicBezTo>
                <a:cubicBezTo>
                  <a:pt x="2525486" y="1579419"/>
                  <a:pt x="2879766" y="1284515"/>
                  <a:pt x="3004457" y="1199408"/>
                </a:cubicBezTo>
                <a:cubicBezTo>
                  <a:pt x="3129148" y="1114301"/>
                  <a:pt x="3120241" y="1103415"/>
                  <a:pt x="3111335" y="1092530"/>
                </a:cubicBezTo>
              </a:path>
            </a:pathLst>
          </a:cu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cxnSp>
        <p:nvCxnSpPr>
          <p:cNvPr id="10" name="直接箭头连接符 9"/>
          <p:cNvCxnSpPr/>
          <p:nvPr/>
        </p:nvCxnSpPr>
        <p:spPr>
          <a:xfrm>
            <a:off x="270876" y="3520866"/>
            <a:ext cx="2880320" cy="0"/>
          </a:xfrm>
          <a:prstGeom prst="straightConnector1">
            <a:avLst/>
          </a:prstGeom>
          <a:ln w="158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58676" y="3228686"/>
            <a:ext cx="0" cy="292180"/>
          </a:xfrm>
          <a:prstGeom prst="line">
            <a:avLst/>
          </a:prstGeom>
          <a:ln w="222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273165" y="1569114"/>
            <a:ext cx="504056" cy="338554"/>
          </a:xfrm>
          <a:prstGeom prst="rect">
            <a:avLst/>
          </a:prstGeom>
          <a:noFill/>
        </p:spPr>
        <p:txBody>
          <a:bodyPr wrap="square" rtlCol="0">
            <a:spAutoFit/>
          </a:bodyPr>
          <a:lstStyle/>
          <a:p>
            <a:r>
              <a:rPr lang="en-US" altLang="zh-CN" sz="1600" i="1" dirty="0">
                <a:latin typeface="Times New Roman" pitchFamily="18" charset="0"/>
                <a:cs typeface="Times New Roman" pitchFamily="18" charset="0"/>
              </a:rPr>
              <a:t>f</a:t>
            </a:r>
            <a:r>
              <a:rPr lang="en-US" altLang="zh-CN" sz="1600" baseline="-25000" dirty="0">
                <a:latin typeface="Times New Roman" pitchFamily="18" charset="0"/>
                <a:cs typeface="Times New Roman" pitchFamily="18" charset="0"/>
              </a:rPr>
              <a:t>1</a:t>
            </a:r>
            <a:endParaRPr lang="zh-CN" altLang="en-US" sz="1600" baseline="-25000" dirty="0">
              <a:latin typeface="Times New Roman" pitchFamily="18" charset="0"/>
              <a:cs typeface="Times New Roman" pitchFamily="18" charset="0"/>
            </a:endParaRPr>
          </a:p>
        </p:txBody>
      </p:sp>
      <p:sp>
        <p:nvSpPr>
          <p:cNvPr id="15" name="TextBox 14"/>
          <p:cNvSpPr txBox="1"/>
          <p:nvPr/>
        </p:nvSpPr>
        <p:spPr>
          <a:xfrm>
            <a:off x="893649" y="1616615"/>
            <a:ext cx="504056" cy="338554"/>
          </a:xfrm>
          <a:prstGeom prst="rect">
            <a:avLst/>
          </a:prstGeom>
          <a:noFill/>
        </p:spPr>
        <p:txBody>
          <a:bodyPr wrap="square" rtlCol="0">
            <a:spAutoFit/>
          </a:bodyPr>
          <a:lstStyle/>
          <a:p>
            <a:r>
              <a:rPr lang="en-US" altLang="zh-CN" sz="1600" i="1" dirty="0">
                <a:latin typeface="Times New Roman" pitchFamily="18" charset="0"/>
                <a:cs typeface="Times New Roman" pitchFamily="18" charset="0"/>
              </a:rPr>
              <a:t>f</a:t>
            </a:r>
            <a:r>
              <a:rPr lang="en-US" altLang="zh-CN" sz="1600" baseline="-25000" dirty="0">
                <a:latin typeface="Times New Roman" pitchFamily="18" charset="0"/>
                <a:cs typeface="Times New Roman" pitchFamily="18" charset="0"/>
              </a:rPr>
              <a:t>2</a:t>
            </a:r>
            <a:endParaRPr lang="zh-CN" altLang="en-US" sz="1600" baseline="-25000" dirty="0">
              <a:latin typeface="Times New Roman" pitchFamily="18" charset="0"/>
              <a:cs typeface="Times New Roman" pitchFamily="18" charset="0"/>
            </a:endParaRPr>
          </a:p>
        </p:txBody>
      </p:sp>
      <p:cxnSp>
        <p:nvCxnSpPr>
          <p:cNvPr id="16" name="直接连接符 15"/>
          <p:cNvCxnSpPr/>
          <p:nvPr/>
        </p:nvCxnSpPr>
        <p:spPr>
          <a:xfrm flipH="1">
            <a:off x="1248867" y="2371366"/>
            <a:ext cx="0" cy="115663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123649" y="2132640"/>
            <a:ext cx="0" cy="143136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560000" y="2588079"/>
            <a:ext cx="0" cy="94512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a:off x="1524000" y="3489734"/>
            <a:ext cx="72000" cy="72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091788" y="3499108"/>
            <a:ext cx="63723" cy="72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2929621" y="3520866"/>
            <a:ext cx="504056" cy="338554"/>
          </a:xfrm>
          <a:prstGeom prst="rect">
            <a:avLst/>
          </a:prstGeom>
          <a:noFill/>
        </p:spPr>
        <p:txBody>
          <a:bodyPr wrap="square" rtlCol="0">
            <a:spAutoFit/>
          </a:bodyPr>
          <a:lstStyle/>
          <a:p>
            <a:r>
              <a:rPr lang="en-US" altLang="zh-CN" sz="1600" i="1" dirty="0">
                <a:latin typeface="Times New Roman" pitchFamily="18" charset="0"/>
                <a:cs typeface="Times New Roman" pitchFamily="18" charset="0"/>
              </a:rPr>
              <a:t>z</a:t>
            </a:r>
            <a:endParaRPr lang="zh-CN" altLang="en-US" sz="1600" baseline="30000" dirty="0">
              <a:latin typeface="Times New Roman" pitchFamily="18" charset="0"/>
              <a:cs typeface="Times New Roman" pitchFamily="18" charset="0"/>
            </a:endParaRPr>
          </a:p>
        </p:txBody>
      </p:sp>
      <p:sp>
        <p:nvSpPr>
          <p:cNvPr id="23" name="流程图: 联系 22"/>
          <p:cNvSpPr/>
          <p:nvPr/>
        </p:nvSpPr>
        <p:spPr>
          <a:xfrm>
            <a:off x="1212867" y="3497201"/>
            <a:ext cx="72000" cy="72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3953397" y="2381774"/>
            <a:ext cx="846161" cy="791570"/>
          </a:xfrm>
          <a:custGeom>
            <a:avLst/>
            <a:gdLst>
              <a:gd name="connsiteX0" fmla="*/ 0 w 846161"/>
              <a:gd name="connsiteY0" fmla="*/ 0 h 791570"/>
              <a:gd name="connsiteX1" fmla="*/ 504967 w 846161"/>
              <a:gd name="connsiteY1" fmla="*/ 286603 h 791570"/>
              <a:gd name="connsiteX2" fmla="*/ 846161 w 846161"/>
              <a:gd name="connsiteY2" fmla="*/ 791570 h 791570"/>
            </a:gdLst>
            <a:ahLst/>
            <a:cxnLst>
              <a:cxn ang="0">
                <a:pos x="connsiteX0" y="connsiteY0"/>
              </a:cxn>
              <a:cxn ang="0">
                <a:pos x="connsiteX1" y="connsiteY1"/>
              </a:cxn>
              <a:cxn ang="0">
                <a:pos x="connsiteX2" y="connsiteY2"/>
              </a:cxn>
            </a:cxnLst>
            <a:rect l="l" t="t" r="r" b="b"/>
            <a:pathLst>
              <a:path w="846161" h="791570">
                <a:moveTo>
                  <a:pt x="0" y="0"/>
                </a:moveTo>
                <a:cubicBezTo>
                  <a:pt x="181970" y="77337"/>
                  <a:pt x="363940" y="154675"/>
                  <a:pt x="504967" y="286603"/>
                </a:cubicBezTo>
                <a:cubicBezTo>
                  <a:pt x="645994" y="418531"/>
                  <a:pt x="746077" y="605050"/>
                  <a:pt x="846161" y="791570"/>
                </a:cubicBezTo>
              </a:path>
            </a:pathLst>
          </a:cu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cxnSp>
        <p:nvCxnSpPr>
          <p:cNvPr id="25" name="直接箭头连接符 24"/>
          <p:cNvCxnSpPr/>
          <p:nvPr/>
        </p:nvCxnSpPr>
        <p:spPr>
          <a:xfrm>
            <a:off x="3565451" y="3465524"/>
            <a:ext cx="1616149" cy="2294"/>
          </a:xfrm>
          <a:prstGeom prst="straightConnector1">
            <a:avLst/>
          </a:prstGeom>
          <a:ln w="158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3565451" y="1758818"/>
            <a:ext cx="0" cy="1706708"/>
          </a:xfrm>
          <a:prstGeom prst="straightConnector1">
            <a:avLst/>
          </a:prstGeom>
          <a:ln w="158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876800" y="3487442"/>
            <a:ext cx="504056" cy="338554"/>
          </a:xfrm>
          <a:prstGeom prst="rect">
            <a:avLst/>
          </a:prstGeom>
          <a:noFill/>
        </p:spPr>
        <p:txBody>
          <a:bodyPr wrap="square" rtlCol="0">
            <a:spAutoFit/>
          </a:bodyPr>
          <a:lstStyle/>
          <a:p>
            <a:r>
              <a:rPr lang="en-US" altLang="zh-CN" sz="1600" i="1" dirty="0">
                <a:latin typeface="Times New Roman" pitchFamily="18" charset="0"/>
                <a:cs typeface="Times New Roman" pitchFamily="18" charset="0"/>
              </a:rPr>
              <a:t>f</a:t>
            </a:r>
            <a:r>
              <a:rPr lang="en-US" altLang="zh-CN" sz="1600" baseline="-25000" dirty="0">
                <a:latin typeface="Times New Roman" pitchFamily="18" charset="0"/>
                <a:cs typeface="Times New Roman" pitchFamily="18" charset="0"/>
              </a:rPr>
              <a:t>1</a:t>
            </a:r>
            <a:endParaRPr lang="zh-CN" altLang="en-US" sz="1600" baseline="-25000" dirty="0">
              <a:latin typeface="Times New Roman" pitchFamily="18" charset="0"/>
              <a:cs typeface="Times New Roman" pitchFamily="18" charset="0"/>
            </a:endParaRPr>
          </a:p>
        </p:txBody>
      </p:sp>
      <p:sp>
        <p:nvSpPr>
          <p:cNvPr id="28" name="TextBox 27"/>
          <p:cNvSpPr txBox="1"/>
          <p:nvPr/>
        </p:nvSpPr>
        <p:spPr>
          <a:xfrm>
            <a:off x="3276600" y="1791631"/>
            <a:ext cx="504056" cy="338554"/>
          </a:xfrm>
          <a:prstGeom prst="rect">
            <a:avLst/>
          </a:prstGeom>
          <a:noFill/>
        </p:spPr>
        <p:txBody>
          <a:bodyPr wrap="square" rtlCol="0">
            <a:spAutoFit/>
          </a:bodyPr>
          <a:lstStyle/>
          <a:p>
            <a:r>
              <a:rPr lang="en-US" altLang="zh-CN" sz="1600" i="1" dirty="0">
                <a:latin typeface="Times New Roman" pitchFamily="18" charset="0"/>
                <a:cs typeface="Times New Roman" pitchFamily="18" charset="0"/>
              </a:rPr>
              <a:t>f</a:t>
            </a:r>
            <a:r>
              <a:rPr lang="en-US" altLang="zh-CN" sz="1600" baseline="-25000" dirty="0">
                <a:latin typeface="Times New Roman" pitchFamily="18" charset="0"/>
                <a:cs typeface="Times New Roman" pitchFamily="18" charset="0"/>
              </a:rPr>
              <a:t>2</a:t>
            </a:r>
            <a:endParaRPr lang="zh-CN" altLang="en-US" sz="1600" baseline="-25000" dirty="0">
              <a:latin typeface="Times New Roman" pitchFamily="18" charset="0"/>
              <a:cs typeface="Times New Roman" pitchFamily="18" charset="0"/>
            </a:endParaRPr>
          </a:p>
        </p:txBody>
      </p:sp>
      <p:sp>
        <p:nvSpPr>
          <p:cNvPr id="29" name="流程图: 联系 28"/>
          <p:cNvSpPr/>
          <p:nvPr/>
        </p:nvSpPr>
        <p:spPr>
          <a:xfrm>
            <a:off x="3924680" y="2335366"/>
            <a:ext cx="72000" cy="72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a:off x="4411466" y="2610558"/>
            <a:ext cx="72000" cy="72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779051" y="3137344"/>
            <a:ext cx="63723" cy="72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Rectangle 47"/>
          <p:cNvSpPr/>
          <p:nvPr/>
        </p:nvSpPr>
        <p:spPr>
          <a:xfrm>
            <a:off x="276763" y="3528551"/>
            <a:ext cx="922047"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dirty="0">
                <a:latin typeface="Times New Roman" pitchFamily="18" charset="0"/>
                <a:cs typeface="Times New Roman" pitchFamily="18" charset="0"/>
              </a:rPr>
              <a:t>Z</a:t>
            </a:r>
            <a:r>
              <a:rPr lang="en-US" baseline="-25000" dirty="0">
                <a:latin typeface="Times New Roman" pitchFamily="18" charset="0"/>
                <a:cs typeface="Times New Roman" pitchFamily="18" charset="0"/>
              </a:rPr>
              <a:t>10</a:t>
            </a:r>
            <a:r>
              <a:rPr lang="en-US" dirty="0">
                <a:latin typeface="Times New Roman" pitchFamily="18" charset="0"/>
                <a:cs typeface="Times New Roman" pitchFamily="18" charset="0"/>
              </a:rPr>
              <a:t> (</a:t>
            </a:r>
            <a:r>
              <a:rPr lang="en-US" altLang="zh-CN" i="1" dirty="0">
                <a:latin typeface="Times New Roman" pitchFamily="18" charset="0"/>
                <a:cs typeface="Times New Roman" pitchFamily="18" charset="0"/>
              </a:rPr>
              <a:t>z</a:t>
            </a:r>
            <a:r>
              <a:rPr lang="en-US" altLang="zh-CN" baseline="-25000" dirty="0">
                <a:latin typeface="Times New Roman" pitchFamily="18" charset="0"/>
                <a:cs typeface="Times New Roman" pitchFamily="18" charset="0"/>
              </a:rPr>
              <a:t>1</a:t>
            </a:r>
            <a:r>
              <a:rPr lang="en-US" altLang="zh-CN" baseline="30000" dirty="0">
                <a:latin typeface="Times New Roman" pitchFamily="18" charset="0"/>
                <a:cs typeface="Times New Roman" pitchFamily="18" charset="0"/>
              </a:rPr>
              <a:t>*</a:t>
            </a:r>
            <a:r>
              <a:rPr lang="en-US" altLang="zh-CN" dirty="0">
                <a:latin typeface="Times New Roman" pitchFamily="18" charset="0"/>
                <a:cs typeface="Times New Roman" pitchFamily="18" charset="0"/>
              </a:rPr>
              <a:t>)</a:t>
            </a:r>
            <a:endParaRPr lang="en-US" dirty="0"/>
          </a:p>
        </p:txBody>
      </p:sp>
      <p:sp>
        <p:nvSpPr>
          <p:cNvPr id="33" name="Rectangle 101"/>
          <p:cNvSpPr/>
          <p:nvPr/>
        </p:nvSpPr>
        <p:spPr>
          <a:xfrm>
            <a:off x="2019012" y="3528551"/>
            <a:ext cx="922047"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dirty="0">
                <a:latin typeface="Times New Roman" pitchFamily="18" charset="0"/>
                <a:cs typeface="Times New Roman" pitchFamily="18" charset="0"/>
              </a:rPr>
              <a:t>Z</a:t>
            </a:r>
            <a:r>
              <a:rPr lang="en-US" baseline="-25000" dirty="0">
                <a:latin typeface="Times New Roman" pitchFamily="18" charset="0"/>
                <a:cs typeface="Times New Roman" pitchFamily="18" charset="0"/>
              </a:rPr>
              <a:t>20</a:t>
            </a:r>
            <a:r>
              <a:rPr lang="en-US" dirty="0">
                <a:latin typeface="Times New Roman" pitchFamily="18" charset="0"/>
                <a:cs typeface="Times New Roman" pitchFamily="18" charset="0"/>
              </a:rPr>
              <a:t> (</a:t>
            </a:r>
            <a:r>
              <a:rPr lang="en-US" altLang="zh-CN" i="1" dirty="0">
                <a:latin typeface="Times New Roman" pitchFamily="18" charset="0"/>
                <a:cs typeface="Times New Roman" pitchFamily="18" charset="0"/>
              </a:rPr>
              <a:t>z</a:t>
            </a:r>
            <a:r>
              <a:rPr lang="en-US" altLang="zh-CN" baseline="-25000" dirty="0">
                <a:latin typeface="Times New Roman" pitchFamily="18" charset="0"/>
                <a:cs typeface="Times New Roman" pitchFamily="18" charset="0"/>
              </a:rPr>
              <a:t>2</a:t>
            </a:r>
            <a:r>
              <a:rPr lang="en-US" altLang="zh-CN" baseline="30000" dirty="0">
                <a:latin typeface="Times New Roman" pitchFamily="18" charset="0"/>
                <a:cs typeface="Times New Roman" pitchFamily="18" charset="0"/>
              </a:rPr>
              <a:t>*</a:t>
            </a:r>
            <a:r>
              <a:rPr lang="en-US" altLang="zh-CN" dirty="0">
                <a:latin typeface="Times New Roman" pitchFamily="18" charset="0"/>
                <a:cs typeface="Times New Roman" pitchFamily="18" charset="0"/>
              </a:rPr>
              <a:t>)</a:t>
            </a:r>
            <a:endParaRPr lang="en-US" dirty="0"/>
          </a:p>
        </p:txBody>
      </p:sp>
      <p:sp>
        <p:nvSpPr>
          <p:cNvPr id="76" name="TextBox 75"/>
          <p:cNvSpPr txBox="1"/>
          <p:nvPr/>
        </p:nvSpPr>
        <p:spPr>
          <a:xfrm>
            <a:off x="1523369" y="5580638"/>
            <a:ext cx="391901" cy="338554"/>
          </a:xfrm>
          <a:prstGeom prst="rect">
            <a:avLst/>
          </a:prstGeom>
          <a:noFill/>
        </p:spPr>
        <p:txBody>
          <a:bodyPr wrap="square" rtlCol="0">
            <a:spAutoFit/>
          </a:bodyPr>
          <a:lstStyle/>
          <a:p>
            <a:r>
              <a:rPr lang="en-US" altLang="zh-CN" sz="1600" dirty="0">
                <a:latin typeface="Times New Roman" pitchFamily="18" charset="0"/>
                <a:cs typeface="Times New Roman" pitchFamily="18" charset="0"/>
              </a:rPr>
              <a:t>C</a:t>
            </a:r>
            <a:endParaRPr lang="zh-CN" altLang="en-US" sz="1600" baseline="-25000" dirty="0">
              <a:latin typeface="Times New Roman" pitchFamily="18" charset="0"/>
              <a:cs typeface="Times New Roman" pitchFamily="18" charset="0"/>
            </a:endParaRPr>
          </a:p>
        </p:txBody>
      </p:sp>
      <p:sp>
        <p:nvSpPr>
          <p:cNvPr id="77" name="TextBox 76"/>
          <p:cNvSpPr txBox="1"/>
          <p:nvPr/>
        </p:nvSpPr>
        <p:spPr>
          <a:xfrm>
            <a:off x="1163329" y="5580638"/>
            <a:ext cx="391901" cy="338554"/>
          </a:xfrm>
          <a:prstGeom prst="rect">
            <a:avLst/>
          </a:prstGeom>
          <a:noFill/>
        </p:spPr>
        <p:txBody>
          <a:bodyPr wrap="square" rtlCol="0">
            <a:spAutoFit/>
          </a:bodyPr>
          <a:lstStyle/>
          <a:p>
            <a:r>
              <a:rPr lang="en-US" altLang="zh-CN" sz="1600" dirty="0">
                <a:latin typeface="Times New Roman" pitchFamily="18" charset="0"/>
                <a:cs typeface="Times New Roman" pitchFamily="18" charset="0"/>
              </a:rPr>
              <a:t>B</a:t>
            </a:r>
            <a:endParaRPr lang="zh-CN" altLang="en-US" sz="1600" baseline="-25000" dirty="0">
              <a:latin typeface="Times New Roman" pitchFamily="18" charset="0"/>
              <a:cs typeface="Times New Roman" pitchFamily="18" charset="0"/>
            </a:endParaRPr>
          </a:p>
        </p:txBody>
      </p:sp>
      <p:sp>
        <p:nvSpPr>
          <p:cNvPr id="78" name="TextBox 77"/>
          <p:cNvSpPr txBox="1"/>
          <p:nvPr/>
        </p:nvSpPr>
        <p:spPr>
          <a:xfrm>
            <a:off x="555404" y="5580638"/>
            <a:ext cx="391901" cy="338554"/>
          </a:xfrm>
          <a:prstGeom prst="rect">
            <a:avLst/>
          </a:prstGeom>
          <a:noFill/>
        </p:spPr>
        <p:txBody>
          <a:bodyPr wrap="square" rtlCol="0">
            <a:spAutoFit/>
          </a:bodyPr>
          <a:lstStyle/>
          <a:p>
            <a:r>
              <a:rPr lang="en-US" altLang="zh-CN" sz="1600" dirty="0">
                <a:latin typeface="Times New Roman" pitchFamily="18" charset="0"/>
                <a:cs typeface="Times New Roman" pitchFamily="18" charset="0"/>
              </a:rPr>
              <a:t>A</a:t>
            </a:r>
            <a:endParaRPr lang="zh-CN" altLang="en-US" sz="1600" baseline="-25000" dirty="0">
              <a:latin typeface="Times New Roman" pitchFamily="18" charset="0"/>
              <a:cs typeface="Times New Roman" pitchFamily="18" charset="0"/>
            </a:endParaRPr>
          </a:p>
        </p:txBody>
      </p:sp>
      <p:sp>
        <p:nvSpPr>
          <p:cNvPr id="79" name="任意多边形 78"/>
          <p:cNvSpPr/>
          <p:nvPr/>
        </p:nvSpPr>
        <p:spPr>
          <a:xfrm>
            <a:off x="675903" y="4317170"/>
            <a:ext cx="2684489" cy="1454589"/>
          </a:xfrm>
          <a:custGeom>
            <a:avLst/>
            <a:gdLst>
              <a:gd name="connsiteX0" fmla="*/ 0 w 2852382"/>
              <a:gd name="connsiteY0" fmla="*/ 1105468 h 1454589"/>
              <a:gd name="connsiteX1" fmla="*/ 395785 w 2852382"/>
              <a:gd name="connsiteY1" fmla="*/ 1446662 h 1454589"/>
              <a:gd name="connsiteX2" fmla="*/ 941696 w 2852382"/>
              <a:gd name="connsiteY2" fmla="*/ 805218 h 1454589"/>
              <a:gd name="connsiteX3" fmla="*/ 1378424 w 2852382"/>
              <a:gd name="connsiteY3" fmla="*/ 341194 h 1454589"/>
              <a:gd name="connsiteX4" fmla="*/ 2292824 w 2852382"/>
              <a:gd name="connsiteY4" fmla="*/ 150125 h 1454589"/>
              <a:gd name="connsiteX5" fmla="*/ 2852382 w 2852382"/>
              <a:gd name="connsiteY5" fmla="*/ 0 h 1454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2382" h="1454589">
                <a:moveTo>
                  <a:pt x="0" y="1105468"/>
                </a:moveTo>
                <a:cubicBezTo>
                  <a:pt x="119418" y="1301086"/>
                  <a:pt x="238836" y="1496704"/>
                  <a:pt x="395785" y="1446662"/>
                </a:cubicBezTo>
                <a:cubicBezTo>
                  <a:pt x="552734" y="1396620"/>
                  <a:pt x="777923" y="989463"/>
                  <a:pt x="941696" y="805218"/>
                </a:cubicBezTo>
                <a:cubicBezTo>
                  <a:pt x="1105469" y="620973"/>
                  <a:pt x="1153236" y="450376"/>
                  <a:pt x="1378424" y="341194"/>
                </a:cubicBezTo>
                <a:cubicBezTo>
                  <a:pt x="1603612" y="232012"/>
                  <a:pt x="2047164" y="206991"/>
                  <a:pt x="2292824" y="150125"/>
                </a:cubicBezTo>
                <a:cubicBezTo>
                  <a:pt x="2538484" y="93259"/>
                  <a:pt x="2695433" y="46629"/>
                  <a:pt x="2852382" y="0"/>
                </a:cubicBezTo>
              </a:path>
            </a:pathLst>
          </a:cu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任意多边形 79"/>
          <p:cNvSpPr/>
          <p:nvPr/>
        </p:nvSpPr>
        <p:spPr>
          <a:xfrm>
            <a:off x="703200" y="4507317"/>
            <a:ext cx="2724284" cy="1202881"/>
          </a:xfrm>
          <a:custGeom>
            <a:avLst/>
            <a:gdLst>
              <a:gd name="connsiteX0" fmla="*/ 0 w 2920621"/>
              <a:gd name="connsiteY0" fmla="*/ 628718 h 1202881"/>
              <a:gd name="connsiteX1" fmla="*/ 436728 w 2920621"/>
              <a:gd name="connsiteY1" fmla="*/ 921 h 1202881"/>
              <a:gd name="connsiteX2" fmla="*/ 1446663 w 2920621"/>
              <a:gd name="connsiteY2" fmla="*/ 751548 h 1202881"/>
              <a:gd name="connsiteX3" fmla="*/ 2238233 w 2920621"/>
              <a:gd name="connsiteY3" fmla="*/ 1201924 h 1202881"/>
              <a:gd name="connsiteX4" fmla="*/ 2920621 w 2920621"/>
              <a:gd name="connsiteY4" fmla="*/ 847083 h 12028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0621" h="1202881">
                <a:moveTo>
                  <a:pt x="0" y="628718"/>
                </a:moveTo>
                <a:cubicBezTo>
                  <a:pt x="97808" y="304583"/>
                  <a:pt x="195617" y="-19551"/>
                  <a:pt x="436728" y="921"/>
                </a:cubicBezTo>
                <a:cubicBezTo>
                  <a:pt x="677839" y="21393"/>
                  <a:pt x="1146412" y="551381"/>
                  <a:pt x="1446663" y="751548"/>
                </a:cubicBezTo>
                <a:cubicBezTo>
                  <a:pt x="1746914" y="951715"/>
                  <a:pt x="1992573" y="1186002"/>
                  <a:pt x="2238233" y="1201924"/>
                </a:cubicBezTo>
                <a:cubicBezTo>
                  <a:pt x="2483893" y="1217846"/>
                  <a:pt x="2702257" y="1032464"/>
                  <a:pt x="2920621" y="847083"/>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1" name="直接箭头连接符 80"/>
          <p:cNvCxnSpPr/>
          <p:nvPr/>
        </p:nvCxnSpPr>
        <p:spPr>
          <a:xfrm>
            <a:off x="547163" y="5897706"/>
            <a:ext cx="2880320" cy="0"/>
          </a:xfrm>
          <a:prstGeom prst="straightConnector1">
            <a:avLst/>
          </a:prstGeom>
          <a:ln w="158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1019313" y="5763832"/>
            <a:ext cx="0" cy="133874"/>
          </a:xfrm>
          <a:prstGeom prst="line">
            <a:avLst/>
          </a:prstGeom>
          <a:ln w="222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80" idx="3"/>
          </p:cNvCxnSpPr>
          <p:nvPr/>
        </p:nvCxnSpPr>
        <p:spPr>
          <a:xfrm>
            <a:off x="2790969" y="5709241"/>
            <a:ext cx="0" cy="188465"/>
          </a:xfrm>
          <a:prstGeom prst="line">
            <a:avLst/>
          </a:prstGeom>
          <a:ln w="222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1972558" y="4284494"/>
            <a:ext cx="504056" cy="338554"/>
          </a:xfrm>
          <a:prstGeom prst="rect">
            <a:avLst/>
          </a:prstGeom>
          <a:noFill/>
        </p:spPr>
        <p:txBody>
          <a:bodyPr wrap="square" rtlCol="0">
            <a:spAutoFit/>
          </a:bodyPr>
          <a:lstStyle/>
          <a:p>
            <a:r>
              <a:rPr lang="en-US" altLang="zh-CN" sz="1600" i="1" dirty="0">
                <a:latin typeface="Times New Roman" pitchFamily="18" charset="0"/>
                <a:cs typeface="Times New Roman" pitchFamily="18" charset="0"/>
              </a:rPr>
              <a:t>f</a:t>
            </a:r>
            <a:r>
              <a:rPr lang="en-US" altLang="zh-CN" sz="1600" baseline="-25000" dirty="0">
                <a:latin typeface="Times New Roman" pitchFamily="18" charset="0"/>
                <a:cs typeface="Times New Roman" pitchFamily="18" charset="0"/>
              </a:rPr>
              <a:t>1</a:t>
            </a:r>
            <a:endParaRPr lang="zh-CN" altLang="en-US" sz="1600" baseline="-25000" dirty="0">
              <a:latin typeface="Times New Roman" pitchFamily="18" charset="0"/>
              <a:cs typeface="Times New Roman" pitchFamily="18" charset="0"/>
            </a:endParaRPr>
          </a:p>
        </p:txBody>
      </p:sp>
      <p:sp>
        <p:nvSpPr>
          <p:cNvPr id="85" name="TextBox 84"/>
          <p:cNvSpPr txBox="1"/>
          <p:nvPr/>
        </p:nvSpPr>
        <p:spPr>
          <a:xfrm>
            <a:off x="1307345" y="4284494"/>
            <a:ext cx="504056" cy="338554"/>
          </a:xfrm>
          <a:prstGeom prst="rect">
            <a:avLst/>
          </a:prstGeom>
          <a:noFill/>
        </p:spPr>
        <p:txBody>
          <a:bodyPr wrap="square" rtlCol="0">
            <a:spAutoFit/>
          </a:bodyPr>
          <a:lstStyle/>
          <a:p>
            <a:r>
              <a:rPr lang="en-US" altLang="zh-CN" sz="1600" i="1" dirty="0">
                <a:latin typeface="Times New Roman" pitchFamily="18" charset="0"/>
                <a:cs typeface="Times New Roman" pitchFamily="18" charset="0"/>
              </a:rPr>
              <a:t>f</a:t>
            </a:r>
            <a:r>
              <a:rPr lang="en-US" altLang="zh-CN" sz="1600" baseline="-25000" dirty="0">
                <a:latin typeface="Times New Roman" pitchFamily="18" charset="0"/>
                <a:cs typeface="Times New Roman" pitchFamily="18" charset="0"/>
              </a:rPr>
              <a:t>2</a:t>
            </a:r>
            <a:endParaRPr lang="zh-CN" altLang="en-US" sz="1600" baseline="-25000" dirty="0">
              <a:latin typeface="Times New Roman" pitchFamily="18" charset="0"/>
              <a:cs typeface="Times New Roman" pitchFamily="18" charset="0"/>
            </a:endParaRPr>
          </a:p>
        </p:txBody>
      </p:sp>
      <p:sp>
        <p:nvSpPr>
          <p:cNvPr id="86" name="流程图: 联系 85"/>
          <p:cNvSpPr/>
          <p:nvPr/>
        </p:nvSpPr>
        <p:spPr>
          <a:xfrm>
            <a:off x="792496" y="5885829"/>
            <a:ext cx="72000" cy="72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等腰三角形 86"/>
          <p:cNvSpPr/>
          <p:nvPr/>
        </p:nvSpPr>
        <p:spPr>
          <a:xfrm>
            <a:off x="1175726" y="5885829"/>
            <a:ext cx="72000" cy="72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1523369" y="5885829"/>
            <a:ext cx="63723" cy="72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9" name="直接连接符 88"/>
          <p:cNvCxnSpPr/>
          <p:nvPr/>
        </p:nvCxnSpPr>
        <p:spPr>
          <a:xfrm>
            <a:off x="792496" y="5660522"/>
            <a:ext cx="439873"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828496" y="4790601"/>
            <a:ext cx="0" cy="103687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H="1">
            <a:off x="1201136" y="4551032"/>
            <a:ext cx="21180" cy="134782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2" name="直接连接符 91"/>
          <p:cNvCxnSpPr>
            <a:endCxn id="99" idx="3"/>
          </p:cNvCxnSpPr>
          <p:nvPr/>
        </p:nvCxnSpPr>
        <p:spPr>
          <a:xfrm>
            <a:off x="866713" y="4810124"/>
            <a:ext cx="720379" cy="113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1555230" y="4810965"/>
            <a:ext cx="0" cy="104741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4" name="流程图: 联系 93"/>
          <p:cNvSpPr/>
          <p:nvPr/>
        </p:nvSpPr>
        <p:spPr>
          <a:xfrm>
            <a:off x="792496" y="5631168"/>
            <a:ext cx="72000" cy="72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流程图: 联系 94"/>
          <p:cNvSpPr/>
          <p:nvPr/>
        </p:nvSpPr>
        <p:spPr>
          <a:xfrm>
            <a:off x="792496" y="4775260"/>
            <a:ext cx="72000" cy="72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等腰三角形 95"/>
          <p:cNvSpPr/>
          <p:nvPr/>
        </p:nvSpPr>
        <p:spPr>
          <a:xfrm>
            <a:off x="1175726" y="5627439"/>
            <a:ext cx="72000" cy="72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等腰三角形 96"/>
          <p:cNvSpPr/>
          <p:nvPr/>
        </p:nvSpPr>
        <p:spPr>
          <a:xfrm>
            <a:off x="1175726" y="4479032"/>
            <a:ext cx="72000" cy="72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p:cNvSpPr/>
          <p:nvPr/>
        </p:nvSpPr>
        <p:spPr>
          <a:xfrm>
            <a:off x="1523369" y="5066296"/>
            <a:ext cx="63723" cy="72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1523369" y="4775260"/>
            <a:ext cx="63723" cy="72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0" name="直接箭头连接符 99"/>
          <p:cNvCxnSpPr/>
          <p:nvPr/>
        </p:nvCxnSpPr>
        <p:spPr>
          <a:xfrm>
            <a:off x="3756436" y="5897706"/>
            <a:ext cx="1367333" cy="0"/>
          </a:xfrm>
          <a:prstGeom prst="straightConnector1">
            <a:avLst/>
          </a:prstGeom>
          <a:ln w="158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flipV="1">
            <a:off x="3756436" y="4191000"/>
            <a:ext cx="0" cy="1706708"/>
          </a:xfrm>
          <a:prstGeom prst="straightConnector1">
            <a:avLst/>
          </a:prstGeom>
          <a:ln w="158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4835737" y="5919624"/>
            <a:ext cx="504056" cy="338554"/>
          </a:xfrm>
          <a:prstGeom prst="rect">
            <a:avLst/>
          </a:prstGeom>
          <a:noFill/>
        </p:spPr>
        <p:txBody>
          <a:bodyPr wrap="square" rtlCol="0">
            <a:spAutoFit/>
          </a:bodyPr>
          <a:lstStyle/>
          <a:p>
            <a:r>
              <a:rPr lang="en-US" altLang="zh-CN" sz="1600" i="1" dirty="0">
                <a:latin typeface="Times New Roman" pitchFamily="18" charset="0"/>
                <a:cs typeface="Times New Roman" pitchFamily="18" charset="0"/>
              </a:rPr>
              <a:t>f</a:t>
            </a:r>
            <a:r>
              <a:rPr lang="en-US" altLang="zh-CN" sz="1600" baseline="-25000" dirty="0">
                <a:latin typeface="Times New Roman" pitchFamily="18" charset="0"/>
                <a:cs typeface="Times New Roman" pitchFamily="18" charset="0"/>
              </a:rPr>
              <a:t>1</a:t>
            </a:r>
            <a:endParaRPr lang="zh-CN" altLang="en-US" sz="1600" baseline="-25000" dirty="0">
              <a:latin typeface="Times New Roman" pitchFamily="18" charset="0"/>
              <a:cs typeface="Times New Roman" pitchFamily="18" charset="0"/>
            </a:endParaRPr>
          </a:p>
        </p:txBody>
      </p:sp>
      <p:sp>
        <p:nvSpPr>
          <p:cNvPr id="103" name="TextBox 102"/>
          <p:cNvSpPr txBox="1"/>
          <p:nvPr/>
        </p:nvSpPr>
        <p:spPr>
          <a:xfrm>
            <a:off x="3467585" y="4223813"/>
            <a:ext cx="504056" cy="338554"/>
          </a:xfrm>
          <a:prstGeom prst="rect">
            <a:avLst/>
          </a:prstGeom>
          <a:noFill/>
        </p:spPr>
        <p:txBody>
          <a:bodyPr wrap="square" rtlCol="0">
            <a:spAutoFit/>
          </a:bodyPr>
          <a:lstStyle/>
          <a:p>
            <a:r>
              <a:rPr lang="en-US" altLang="zh-CN" sz="1600" i="1" dirty="0">
                <a:latin typeface="Times New Roman" pitchFamily="18" charset="0"/>
                <a:cs typeface="Times New Roman" pitchFamily="18" charset="0"/>
              </a:rPr>
              <a:t>f</a:t>
            </a:r>
            <a:r>
              <a:rPr lang="en-US" altLang="zh-CN" sz="1600" baseline="-25000" dirty="0">
                <a:latin typeface="Times New Roman" pitchFamily="18" charset="0"/>
                <a:cs typeface="Times New Roman" pitchFamily="18" charset="0"/>
              </a:rPr>
              <a:t>2</a:t>
            </a:r>
            <a:endParaRPr lang="zh-CN" altLang="en-US" sz="1600" baseline="-25000" dirty="0">
              <a:latin typeface="Times New Roman" pitchFamily="18" charset="0"/>
              <a:cs typeface="Times New Roman" pitchFamily="18" charset="0"/>
            </a:endParaRPr>
          </a:p>
        </p:txBody>
      </p:sp>
      <p:sp>
        <p:nvSpPr>
          <p:cNvPr id="104" name="流程图: 联系 103"/>
          <p:cNvSpPr/>
          <p:nvPr/>
        </p:nvSpPr>
        <p:spPr>
          <a:xfrm>
            <a:off x="4206597" y="4836181"/>
            <a:ext cx="72000" cy="72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等腰三角形 104"/>
          <p:cNvSpPr/>
          <p:nvPr/>
        </p:nvSpPr>
        <p:spPr>
          <a:xfrm>
            <a:off x="4206599" y="4468285"/>
            <a:ext cx="72000" cy="720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a:off x="4584983" y="4836181"/>
            <a:ext cx="63723" cy="72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TextBox 106"/>
          <p:cNvSpPr txBox="1"/>
          <p:nvPr/>
        </p:nvSpPr>
        <p:spPr>
          <a:xfrm>
            <a:off x="3918565" y="4702904"/>
            <a:ext cx="391901" cy="338554"/>
          </a:xfrm>
          <a:prstGeom prst="rect">
            <a:avLst/>
          </a:prstGeom>
          <a:noFill/>
        </p:spPr>
        <p:txBody>
          <a:bodyPr wrap="square" rtlCol="0">
            <a:spAutoFit/>
          </a:bodyPr>
          <a:lstStyle/>
          <a:p>
            <a:r>
              <a:rPr lang="en-US" altLang="zh-CN" sz="1600" dirty="0">
                <a:latin typeface="Times New Roman" pitchFamily="18" charset="0"/>
                <a:cs typeface="Times New Roman" pitchFamily="18" charset="0"/>
              </a:rPr>
              <a:t>A</a:t>
            </a:r>
            <a:endParaRPr lang="zh-CN" altLang="en-US" sz="1600" baseline="-25000" dirty="0">
              <a:latin typeface="Times New Roman" pitchFamily="18" charset="0"/>
              <a:cs typeface="Times New Roman" pitchFamily="18" charset="0"/>
            </a:endParaRPr>
          </a:p>
        </p:txBody>
      </p:sp>
      <p:sp>
        <p:nvSpPr>
          <p:cNvPr id="108" name="TextBox 107"/>
          <p:cNvSpPr txBox="1"/>
          <p:nvPr/>
        </p:nvSpPr>
        <p:spPr>
          <a:xfrm>
            <a:off x="3918566" y="4345755"/>
            <a:ext cx="391901" cy="338554"/>
          </a:xfrm>
          <a:prstGeom prst="rect">
            <a:avLst/>
          </a:prstGeom>
          <a:noFill/>
        </p:spPr>
        <p:txBody>
          <a:bodyPr wrap="square" rtlCol="0">
            <a:spAutoFit/>
          </a:bodyPr>
          <a:lstStyle/>
          <a:p>
            <a:r>
              <a:rPr lang="en-US" altLang="zh-CN" sz="1600" dirty="0">
                <a:latin typeface="Times New Roman" pitchFamily="18" charset="0"/>
                <a:cs typeface="Times New Roman" pitchFamily="18" charset="0"/>
              </a:rPr>
              <a:t>B</a:t>
            </a:r>
            <a:endParaRPr lang="zh-CN" altLang="en-US" sz="1600" baseline="-25000" dirty="0">
              <a:latin typeface="Times New Roman" pitchFamily="18" charset="0"/>
              <a:cs typeface="Times New Roman" pitchFamily="18" charset="0"/>
            </a:endParaRPr>
          </a:p>
        </p:txBody>
      </p:sp>
      <p:sp>
        <p:nvSpPr>
          <p:cNvPr id="109" name="TextBox 108"/>
          <p:cNvSpPr txBox="1"/>
          <p:nvPr/>
        </p:nvSpPr>
        <p:spPr>
          <a:xfrm>
            <a:off x="4625130" y="4702904"/>
            <a:ext cx="391901" cy="338554"/>
          </a:xfrm>
          <a:prstGeom prst="rect">
            <a:avLst/>
          </a:prstGeom>
          <a:noFill/>
        </p:spPr>
        <p:txBody>
          <a:bodyPr wrap="square" rtlCol="0">
            <a:spAutoFit/>
          </a:bodyPr>
          <a:lstStyle/>
          <a:p>
            <a:r>
              <a:rPr lang="en-US" altLang="zh-CN" sz="1600" dirty="0">
                <a:latin typeface="Times New Roman" pitchFamily="18" charset="0"/>
                <a:cs typeface="Times New Roman" pitchFamily="18" charset="0"/>
              </a:rPr>
              <a:t>C</a:t>
            </a:r>
            <a:endParaRPr lang="zh-CN" altLang="en-US" sz="1600" baseline="-25000" dirty="0">
              <a:latin typeface="Times New Roman" pitchFamily="18" charset="0"/>
              <a:cs typeface="Times New Roman" pitchFamily="18" charset="0"/>
            </a:endParaRPr>
          </a:p>
        </p:txBody>
      </p:sp>
      <p:sp>
        <p:nvSpPr>
          <p:cNvPr id="110" name="TextBox 109"/>
          <p:cNvSpPr txBox="1"/>
          <p:nvPr/>
        </p:nvSpPr>
        <p:spPr>
          <a:xfrm>
            <a:off x="3108364" y="5875130"/>
            <a:ext cx="504056" cy="338554"/>
          </a:xfrm>
          <a:prstGeom prst="rect">
            <a:avLst/>
          </a:prstGeom>
          <a:noFill/>
        </p:spPr>
        <p:txBody>
          <a:bodyPr wrap="square" rtlCol="0">
            <a:spAutoFit/>
          </a:bodyPr>
          <a:lstStyle/>
          <a:p>
            <a:r>
              <a:rPr lang="en-US" altLang="zh-CN" sz="1600" i="1" dirty="0">
                <a:latin typeface="Times New Roman" pitchFamily="18" charset="0"/>
                <a:cs typeface="Times New Roman" pitchFamily="18" charset="0"/>
              </a:rPr>
              <a:t>z</a:t>
            </a:r>
            <a:endParaRPr lang="zh-CN" altLang="en-US" sz="1600" baseline="30000" dirty="0">
              <a:latin typeface="Times New Roman" pitchFamily="18" charset="0"/>
              <a:cs typeface="Times New Roman" pitchFamily="18" charset="0"/>
            </a:endParaRPr>
          </a:p>
        </p:txBody>
      </p:sp>
      <p:sp>
        <p:nvSpPr>
          <p:cNvPr id="111" name="Rectangle 47"/>
          <p:cNvSpPr/>
          <p:nvPr/>
        </p:nvSpPr>
        <p:spPr>
          <a:xfrm>
            <a:off x="536784" y="5921829"/>
            <a:ext cx="922047"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dirty="0">
                <a:latin typeface="Times New Roman" pitchFamily="18" charset="0"/>
                <a:cs typeface="Times New Roman" pitchFamily="18" charset="0"/>
              </a:rPr>
              <a:t>Z</a:t>
            </a:r>
            <a:r>
              <a:rPr lang="en-US" baseline="-25000" dirty="0">
                <a:latin typeface="Times New Roman" pitchFamily="18" charset="0"/>
                <a:cs typeface="Times New Roman" pitchFamily="18" charset="0"/>
              </a:rPr>
              <a:t>10</a:t>
            </a:r>
            <a:r>
              <a:rPr lang="en-US" dirty="0">
                <a:latin typeface="Times New Roman" pitchFamily="18" charset="0"/>
                <a:cs typeface="Times New Roman" pitchFamily="18" charset="0"/>
              </a:rPr>
              <a:t> (</a:t>
            </a:r>
            <a:r>
              <a:rPr lang="en-US" altLang="zh-CN" i="1" dirty="0">
                <a:latin typeface="Times New Roman" pitchFamily="18" charset="0"/>
                <a:cs typeface="Times New Roman" pitchFamily="18" charset="0"/>
              </a:rPr>
              <a:t>z</a:t>
            </a:r>
            <a:r>
              <a:rPr lang="en-US" altLang="zh-CN" baseline="-25000" dirty="0">
                <a:latin typeface="Times New Roman" pitchFamily="18" charset="0"/>
                <a:cs typeface="Times New Roman" pitchFamily="18" charset="0"/>
              </a:rPr>
              <a:t>1</a:t>
            </a:r>
            <a:r>
              <a:rPr lang="en-US" altLang="zh-CN" baseline="30000" dirty="0">
                <a:latin typeface="Times New Roman" pitchFamily="18" charset="0"/>
                <a:cs typeface="Times New Roman" pitchFamily="18" charset="0"/>
              </a:rPr>
              <a:t>*</a:t>
            </a:r>
            <a:r>
              <a:rPr lang="en-US" altLang="zh-CN" dirty="0">
                <a:latin typeface="Times New Roman" pitchFamily="18" charset="0"/>
                <a:cs typeface="Times New Roman" pitchFamily="18" charset="0"/>
              </a:rPr>
              <a:t>)</a:t>
            </a:r>
            <a:endParaRPr lang="en-US" dirty="0"/>
          </a:p>
        </p:txBody>
      </p:sp>
      <p:sp>
        <p:nvSpPr>
          <p:cNvPr id="112" name="Rectangle 101"/>
          <p:cNvSpPr/>
          <p:nvPr/>
        </p:nvSpPr>
        <p:spPr>
          <a:xfrm>
            <a:off x="2329945" y="5921829"/>
            <a:ext cx="922047"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dirty="0">
                <a:latin typeface="Times New Roman" pitchFamily="18" charset="0"/>
                <a:cs typeface="Times New Roman" pitchFamily="18" charset="0"/>
              </a:rPr>
              <a:t>Z</a:t>
            </a:r>
            <a:r>
              <a:rPr lang="en-US" baseline="-25000" dirty="0">
                <a:latin typeface="Times New Roman" pitchFamily="18" charset="0"/>
                <a:cs typeface="Times New Roman" pitchFamily="18" charset="0"/>
              </a:rPr>
              <a:t>20</a:t>
            </a:r>
            <a:r>
              <a:rPr lang="en-US" dirty="0">
                <a:latin typeface="Times New Roman" pitchFamily="18" charset="0"/>
                <a:cs typeface="Times New Roman" pitchFamily="18" charset="0"/>
              </a:rPr>
              <a:t> (</a:t>
            </a:r>
            <a:r>
              <a:rPr lang="en-US" altLang="zh-CN" i="1" dirty="0">
                <a:latin typeface="Times New Roman" pitchFamily="18" charset="0"/>
                <a:cs typeface="Times New Roman" pitchFamily="18" charset="0"/>
              </a:rPr>
              <a:t>z</a:t>
            </a:r>
            <a:r>
              <a:rPr lang="en-US" altLang="zh-CN" baseline="-25000" dirty="0">
                <a:latin typeface="Times New Roman" pitchFamily="18" charset="0"/>
                <a:cs typeface="Times New Roman" pitchFamily="18" charset="0"/>
              </a:rPr>
              <a:t>2</a:t>
            </a:r>
            <a:r>
              <a:rPr lang="en-US" altLang="zh-CN" baseline="30000" dirty="0">
                <a:latin typeface="Times New Roman" pitchFamily="18" charset="0"/>
                <a:cs typeface="Times New Roman" pitchFamily="18" charset="0"/>
              </a:rPr>
              <a:t>*</a:t>
            </a:r>
            <a:r>
              <a:rPr lang="en-US" altLang="zh-CN" dirty="0">
                <a:latin typeface="Times New Roman" pitchFamily="18" charset="0"/>
                <a:cs typeface="Times New Roman" pitchFamily="18" charset="0"/>
              </a:rPr>
              <a:t>)</a:t>
            </a:r>
            <a:endParaRPr lang="en-US" dirty="0"/>
          </a:p>
        </p:txBody>
      </p:sp>
      <p:sp>
        <p:nvSpPr>
          <p:cNvPr id="113" name="右大括号 112"/>
          <p:cNvSpPr/>
          <p:nvPr/>
        </p:nvSpPr>
        <p:spPr bwMode="auto">
          <a:xfrm rot="16200000">
            <a:off x="1586618" y="4681460"/>
            <a:ext cx="330259" cy="2097094"/>
          </a:xfrm>
          <a:prstGeom prst="rightBrace">
            <a:avLst>
              <a:gd name="adj1" fmla="val 17028"/>
              <a:gd name="adj2" fmla="val 50000"/>
            </a:avLst>
          </a:prstGeom>
          <a:solidFill>
            <a:srgbClr val="6F6F6F">
              <a:alpha val="71000"/>
            </a:srgbClr>
          </a:solidFill>
          <a:ln w="28575" cap="flat" cmpd="sng" algn="ctr">
            <a:solidFill>
              <a:schemeClr val="bg1">
                <a:lumMod val="50000"/>
              </a:schemeClr>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algn="ctr" fontAlgn="base">
              <a:spcBef>
                <a:spcPct val="0"/>
              </a:spcBef>
              <a:spcAft>
                <a:spcPct val="0"/>
              </a:spcAft>
            </a:pPr>
            <a:endParaRPr lang="zh-CN" altLang="en-US" sz="2400">
              <a:latin typeface="Arial" charset="0"/>
              <a:ea typeface="黑体" pitchFamily="2" charset="-122"/>
            </a:endParaRPr>
          </a:p>
        </p:txBody>
      </p:sp>
      <p:pic>
        <p:nvPicPr>
          <p:cNvPr id="4505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9800" y="1447800"/>
            <a:ext cx="2590800" cy="163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6" name="直接箭头连接符 115"/>
          <p:cNvCxnSpPr>
            <a:stCxn id="118" idx="2"/>
            <a:endCxn id="120" idx="0"/>
          </p:cNvCxnSpPr>
          <p:nvPr/>
        </p:nvCxnSpPr>
        <p:spPr>
          <a:xfrm>
            <a:off x="7262311" y="5561163"/>
            <a:ext cx="0" cy="337690"/>
          </a:xfrm>
          <a:prstGeom prst="straightConnector1">
            <a:avLst/>
          </a:prstGeom>
          <a:ln w="285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17" name="矩形 116"/>
          <p:cNvSpPr/>
          <p:nvPr/>
        </p:nvSpPr>
        <p:spPr>
          <a:xfrm>
            <a:off x="5877339" y="3377344"/>
            <a:ext cx="2769944" cy="111845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C00000"/>
                </a:solidFill>
                <a:latin typeface="+mj-lt"/>
                <a:cs typeface="Times New Roman" pitchFamily="18" charset="0"/>
              </a:rPr>
              <a:t>Full autonomy optimization</a:t>
            </a:r>
            <a:r>
              <a:rPr lang="en-US" altLang="zh-CN" dirty="0">
                <a:solidFill>
                  <a:schemeClr val="tx1"/>
                </a:solidFill>
                <a:latin typeface="+mj-lt"/>
                <a:cs typeface="Times New Roman" pitchFamily="18" charset="0"/>
              </a:rPr>
              <a:t>: identify the optimal solutions of each objective individually</a:t>
            </a:r>
          </a:p>
        </p:txBody>
      </p:sp>
      <p:sp>
        <p:nvSpPr>
          <p:cNvPr id="118" name="矩形 117"/>
          <p:cNvSpPr/>
          <p:nvPr/>
        </p:nvSpPr>
        <p:spPr>
          <a:xfrm>
            <a:off x="5877339" y="4836181"/>
            <a:ext cx="2769944" cy="72498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C00000"/>
                </a:solidFill>
                <a:latin typeface="+mj-lt"/>
                <a:cs typeface="Times New Roman" pitchFamily="18" charset="0"/>
              </a:rPr>
              <a:t>Monotonicity </a:t>
            </a:r>
            <a:r>
              <a:rPr lang="en-US" altLang="zh-CN" dirty="0">
                <a:solidFill>
                  <a:schemeClr val="tx1"/>
                </a:solidFill>
                <a:latin typeface="+mj-lt"/>
                <a:cs typeface="Times New Roman" pitchFamily="18" charset="0"/>
              </a:rPr>
              <a:t>check for two objectives</a:t>
            </a:r>
          </a:p>
        </p:txBody>
      </p:sp>
      <p:cxnSp>
        <p:nvCxnSpPr>
          <p:cNvPr id="119" name="直接箭头连接符 118"/>
          <p:cNvCxnSpPr/>
          <p:nvPr/>
        </p:nvCxnSpPr>
        <p:spPr>
          <a:xfrm>
            <a:off x="7262311" y="4495800"/>
            <a:ext cx="0" cy="324356"/>
          </a:xfrm>
          <a:prstGeom prst="straightConnector1">
            <a:avLst/>
          </a:prstGeom>
          <a:ln w="285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20" name="矩形 119"/>
          <p:cNvSpPr/>
          <p:nvPr/>
        </p:nvSpPr>
        <p:spPr>
          <a:xfrm>
            <a:off x="5877338" y="5898853"/>
            <a:ext cx="2769945" cy="44207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j-lt"/>
                <a:cs typeface="Times New Roman" pitchFamily="18" charset="0"/>
              </a:rPr>
              <a:t>Potential Pareto points</a:t>
            </a:r>
          </a:p>
        </p:txBody>
      </p:sp>
    </p:spTree>
    <p:custDataLst>
      <p:tags r:id="rId1"/>
    </p:custDataLst>
    <p:extLst>
      <p:ext uri="{BB962C8B-B14F-4D97-AF65-F5344CB8AC3E}">
        <p14:creationId xmlns:p14="http://schemas.microsoft.com/office/powerpoint/2010/main" val="2915296361"/>
      </p:ext>
    </p:extLst>
  </p:cSld>
  <p:clrMapOvr>
    <a:masterClrMapping/>
  </p:clrMapOvr>
  <mc:AlternateContent xmlns:mc="http://schemas.openxmlformats.org/markup-compatibility/2006" xmlns:p14="http://schemas.microsoft.com/office/powerpoint/2010/main">
    <mc:Choice Requires="p14">
      <p:transition p14:dur="100" advTm="185018">
        <p:cut/>
      </p:transition>
    </mc:Choice>
    <mc:Fallback xmlns="">
      <p:transition advTm="185018">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74"/>
                                        </p:tgtEl>
                                        <p:attrNameLst>
                                          <p:attrName>style.visibility</p:attrName>
                                        </p:attrNameLst>
                                      </p:cBhvr>
                                      <p:to>
                                        <p:strVal val="visible"/>
                                      </p:to>
                                    </p:set>
                                    <p:animEffect transition="in" filter="fade">
                                      <p:cBhvr>
                                        <p:cTn id="77" dur="500"/>
                                        <p:tgtEl>
                                          <p:spTgt spid="74"/>
                                        </p:tgtEl>
                                      </p:cBhvr>
                                    </p:animEffect>
                                  </p:childTnLst>
                                </p:cTn>
                              </p:par>
                              <p:par>
                                <p:cTn id="78" presetID="1" presetClass="entr" presetSubtype="0" fill="hold" grpId="0" nodeType="withEffect">
                                  <p:stCondLst>
                                    <p:cond delay="0"/>
                                  </p:stCondLst>
                                  <p:childTnLst>
                                    <p:set>
                                      <p:cBhvr>
                                        <p:cTn id="79" dur="1" fill="hold">
                                          <p:stCondLst>
                                            <p:cond delay="0"/>
                                          </p:stCondLst>
                                        </p:cTn>
                                        <p:tgtEl>
                                          <p:spTgt spid="110"/>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81"/>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84"/>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79"/>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85"/>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80"/>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82"/>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11"/>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83"/>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112"/>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86"/>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94"/>
                                        </p:tgtEl>
                                        <p:attrNameLst>
                                          <p:attrName>style.visibility</p:attrName>
                                        </p:attrNameLst>
                                      </p:cBhvr>
                                      <p:to>
                                        <p:strVal val="visible"/>
                                      </p:to>
                                    </p:set>
                                  </p:childTnLst>
                                </p:cTn>
                              </p:par>
                              <p:par>
                                <p:cTn id="112" presetID="1" presetClass="entr" presetSubtype="0" fill="hold" nodeType="withEffect">
                                  <p:stCondLst>
                                    <p:cond delay="0"/>
                                  </p:stCondLst>
                                  <p:childTnLst>
                                    <p:set>
                                      <p:cBhvr>
                                        <p:cTn id="113" dur="1" fill="hold">
                                          <p:stCondLst>
                                            <p:cond delay="0"/>
                                          </p:stCondLst>
                                        </p:cTn>
                                        <p:tgtEl>
                                          <p:spTgt spid="90"/>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95"/>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78"/>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87"/>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96"/>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77"/>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97"/>
                                        </p:tgtEl>
                                        <p:attrNameLst>
                                          <p:attrName>style.visibility</p:attrName>
                                        </p:attrNameLst>
                                      </p:cBhvr>
                                      <p:to>
                                        <p:strVal val="visible"/>
                                      </p:to>
                                    </p:set>
                                  </p:childTnLst>
                                </p:cTn>
                              </p:par>
                              <p:par>
                                <p:cTn id="126" presetID="1" presetClass="entr" presetSubtype="0" fill="hold" nodeType="withEffect">
                                  <p:stCondLst>
                                    <p:cond delay="0"/>
                                  </p:stCondLst>
                                  <p:childTnLst>
                                    <p:set>
                                      <p:cBhvr>
                                        <p:cTn id="127" dur="1" fill="hold">
                                          <p:stCondLst>
                                            <p:cond delay="0"/>
                                          </p:stCondLst>
                                        </p:cTn>
                                        <p:tgtEl>
                                          <p:spTgt spid="91"/>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89"/>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100"/>
                                        </p:tgtEl>
                                        <p:attrNameLst>
                                          <p:attrName>style.visibility</p:attrName>
                                        </p:attrNameLst>
                                      </p:cBhvr>
                                      <p:to>
                                        <p:strVal val="visible"/>
                                      </p:to>
                                    </p:set>
                                  </p:childTnLst>
                                </p:cTn>
                              </p:par>
                              <p:par>
                                <p:cTn id="136" presetID="1" presetClass="entr" presetSubtype="0" fill="hold" nodeType="withEffect">
                                  <p:stCondLst>
                                    <p:cond delay="0"/>
                                  </p:stCondLst>
                                  <p:childTnLst>
                                    <p:set>
                                      <p:cBhvr>
                                        <p:cTn id="137" dur="1" fill="hold">
                                          <p:stCondLst>
                                            <p:cond delay="0"/>
                                          </p:stCondLst>
                                        </p:cTn>
                                        <p:tgtEl>
                                          <p:spTgt spid="101"/>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102"/>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103"/>
                                        </p:tgtEl>
                                        <p:attrNameLst>
                                          <p:attrName>style.visibility</p:attrName>
                                        </p:attrNameLst>
                                      </p:cBhvr>
                                      <p:to>
                                        <p:strVal val="visible"/>
                                      </p:to>
                                    </p:set>
                                  </p:childTnLst>
                                </p:cTn>
                              </p:par>
                              <p:par>
                                <p:cTn id="142" presetID="1" presetClass="entr" presetSubtype="0" fill="hold" grpId="0" nodeType="withEffect">
                                  <p:stCondLst>
                                    <p:cond delay="0"/>
                                  </p:stCondLst>
                                  <p:childTnLst>
                                    <p:set>
                                      <p:cBhvr>
                                        <p:cTn id="143" dur="1" fill="hold">
                                          <p:stCondLst>
                                            <p:cond delay="0"/>
                                          </p:stCondLst>
                                        </p:cTn>
                                        <p:tgtEl>
                                          <p:spTgt spid="104"/>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105"/>
                                        </p:tgtEl>
                                        <p:attrNameLst>
                                          <p:attrName>style.visibility</p:attrName>
                                        </p:attrNameLst>
                                      </p:cBhvr>
                                      <p:to>
                                        <p:strVal val="visible"/>
                                      </p:to>
                                    </p:set>
                                  </p:childTnLst>
                                </p:cTn>
                              </p:par>
                              <p:par>
                                <p:cTn id="146" presetID="1" presetClass="entr" presetSubtype="0" fill="hold" grpId="0" nodeType="withEffect">
                                  <p:stCondLst>
                                    <p:cond delay="0"/>
                                  </p:stCondLst>
                                  <p:childTnLst>
                                    <p:set>
                                      <p:cBhvr>
                                        <p:cTn id="147" dur="1" fill="hold">
                                          <p:stCondLst>
                                            <p:cond delay="0"/>
                                          </p:stCondLst>
                                        </p:cTn>
                                        <p:tgtEl>
                                          <p:spTgt spid="107"/>
                                        </p:tgtEl>
                                        <p:attrNameLst>
                                          <p:attrName>style.visibility</p:attrName>
                                        </p:attrNameLst>
                                      </p:cBhvr>
                                      <p:to>
                                        <p:strVal val="visible"/>
                                      </p:to>
                                    </p:set>
                                  </p:childTnLst>
                                </p:cTn>
                              </p:par>
                              <p:par>
                                <p:cTn id="148" presetID="1" presetClass="entr" presetSubtype="0" fill="hold" grpId="0" nodeType="withEffect">
                                  <p:stCondLst>
                                    <p:cond delay="0"/>
                                  </p:stCondLst>
                                  <p:childTnLst>
                                    <p:set>
                                      <p:cBhvr>
                                        <p:cTn id="149" dur="1" fill="hold">
                                          <p:stCondLst>
                                            <p:cond delay="0"/>
                                          </p:stCondLst>
                                        </p:cTn>
                                        <p:tgtEl>
                                          <p:spTgt spid="108"/>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1" presetClass="entr" presetSubtype="0" fill="hold" grpId="0" nodeType="clickEffect">
                                  <p:stCondLst>
                                    <p:cond delay="0"/>
                                  </p:stCondLst>
                                  <p:childTnLst>
                                    <p:set>
                                      <p:cBhvr>
                                        <p:cTn id="153" dur="1" fill="hold">
                                          <p:stCondLst>
                                            <p:cond delay="0"/>
                                          </p:stCondLst>
                                        </p:cTn>
                                        <p:tgtEl>
                                          <p:spTgt spid="88"/>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76"/>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98"/>
                                        </p:tgtEl>
                                        <p:attrNameLst>
                                          <p:attrName>style.visibility</p:attrName>
                                        </p:attrNameLst>
                                      </p:cBhvr>
                                      <p:to>
                                        <p:strVal val="visible"/>
                                      </p:to>
                                    </p:set>
                                  </p:childTnLst>
                                </p:cTn>
                              </p:par>
                              <p:par>
                                <p:cTn id="158" presetID="1" presetClass="entr" presetSubtype="0" fill="hold" grpId="0" nodeType="withEffect">
                                  <p:stCondLst>
                                    <p:cond delay="0"/>
                                  </p:stCondLst>
                                  <p:childTnLst>
                                    <p:set>
                                      <p:cBhvr>
                                        <p:cTn id="159" dur="1" fill="hold">
                                          <p:stCondLst>
                                            <p:cond delay="0"/>
                                          </p:stCondLst>
                                        </p:cTn>
                                        <p:tgtEl>
                                          <p:spTgt spid="99"/>
                                        </p:tgtEl>
                                        <p:attrNameLst>
                                          <p:attrName>style.visibility</p:attrName>
                                        </p:attrNameLst>
                                      </p:cBhvr>
                                      <p:to>
                                        <p:strVal val="visible"/>
                                      </p:to>
                                    </p:set>
                                  </p:childTnLst>
                                </p:cTn>
                              </p:par>
                              <p:par>
                                <p:cTn id="160" presetID="1" presetClass="entr" presetSubtype="0" fill="hold" nodeType="withEffect">
                                  <p:stCondLst>
                                    <p:cond delay="0"/>
                                  </p:stCondLst>
                                  <p:childTnLst>
                                    <p:set>
                                      <p:cBhvr>
                                        <p:cTn id="161" dur="1" fill="hold">
                                          <p:stCondLst>
                                            <p:cond delay="0"/>
                                          </p:stCondLst>
                                        </p:cTn>
                                        <p:tgtEl>
                                          <p:spTgt spid="93"/>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nodeType="clickEffect">
                                  <p:stCondLst>
                                    <p:cond delay="0"/>
                                  </p:stCondLst>
                                  <p:childTnLst>
                                    <p:set>
                                      <p:cBhvr>
                                        <p:cTn id="165" dur="1" fill="hold">
                                          <p:stCondLst>
                                            <p:cond delay="0"/>
                                          </p:stCondLst>
                                        </p:cTn>
                                        <p:tgtEl>
                                          <p:spTgt spid="92"/>
                                        </p:tgtEl>
                                        <p:attrNameLst>
                                          <p:attrName>style.visibility</p:attrName>
                                        </p:attrNameLst>
                                      </p:cBhvr>
                                      <p:to>
                                        <p:strVal val="visible"/>
                                      </p:to>
                                    </p:set>
                                  </p:childTnLst>
                                </p:cTn>
                              </p:par>
                              <p:par>
                                <p:cTn id="166" presetID="1" presetClass="entr" presetSubtype="0" fill="hold" grpId="0" nodeType="withEffect">
                                  <p:stCondLst>
                                    <p:cond delay="0"/>
                                  </p:stCondLst>
                                  <p:childTnLst>
                                    <p:set>
                                      <p:cBhvr>
                                        <p:cTn id="167" dur="1" fill="hold">
                                          <p:stCondLst>
                                            <p:cond delay="0"/>
                                          </p:stCondLst>
                                        </p:cTn>
                                        <p:tgtEl>
                                          <p:spTgt spid="106"/>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109"/>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grpId="0" nodeType="clickEffect">
                                  <p:stCondLst>
                                    <p:cond delay="0"/>
                                  </p:stCondLst>
                                  <p:childTnLst>
                                    <p:set>
                                      <p:cBhvr>
                                        <p:cTn id="173" dur="1" fill="hold">
                                          <p:stCondLst>
                                            <p:cond delay="0"/>
                                          </p:stCondLst>
                                        </p:cTn>
                                        <p:tgtEl>
                                          <p:spTgt spid="113"/>
                                        </p:tgtEl>
                                        <p:attrNameLst>
                                          <p:attrName>style.visibility</p:attrName>
                                        </p:attrNameLst>
                                      </p:cBhvr>
                                      <p:to>
                                        <p:strVal val="visible"/>
                                      </p:to>
                                    </p:set>
                                  </p:childTnLst>
                                </p:cTn>
                              </p:par>
                            </p:childTnLst>
                          </p:cTn>
                        </p:par>
                      </p:childTnLst>
                    </p:cTn>
                  </p:par>
                  <p:par>
                    <p:cTn id="174" fill="hold">
                      <p:stCondLst>
                        <p:cond delay="indefinite"/>
                      </p:stCondLst>
                      <p:childTnLst>
                        <p:par>
                          <p:cTn id="175" fill="hold">
                            <p:stCondLst>
                              <p:cond delay="0"/>
                            </p:stCondLst>
                            <p:childTnLst>
                              <p:par>
                                <p:cTn id="176" presetID="1" presetClass="entr" presetSubtype="0" fill="hold" grpId="0" nodeType="clickEffect">
                                  <p:stCondLst>
                                    <p:cond delay="0"/>
                                  </p:stCondLst>
                                  <p:childTnLst>
                                    <p:set>
                                      <p:cBhvr>
                                        <p:cTn id="177" dur="1" fill="hold">
                                          <p:stCondLst>
                                            <p:cond delay="0"/>
                                          </p:stCondLst>
                                        </p:cTn>
                                        <p:tgtEl>
                                          <p:spTgt spid="114"/>
                                        </p:tgtEl>
                                        <p:attrNameLst>
                                          <p:attrName>style.visibility</p:attrName>
                                        </p:attrNameLst>
                                      </p:cBhvr>
                                      <p:to>
                                        <p:strVal val="visible"/>
                                      </p:to>
                                    </p:set>
                                  </p:childTnLst>
                                </p:cTn>
                              </p:par>
                              <p:par>
                                <p:cTn id="178" presetID="1" presetClass="entr" presetSubtype="0" fill="hold" grpId="0" nodeType="withEffect">
                                  <p:stCondLst>
                                    <p:cond delay="0"/>
                                  </p:stCondLst>
                                  <p:childTnLst>
                                    <p:set>
                                      <p:cBhvr>
                                        <p:cTn id="179" dur="1" fill="hold">
                                          <p:stCondLst>
                                            <p:cond delay="0"/>
                                          </p:stCondLst>
                                        </p:cTn>
                                        <p:tgtEl>
                                          <p:spTgt spid="117"/>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 presetClass="entr" presetSubtype="0" fill="hold" nodeType="clickEffect">
                                  <p:stCondLst>
                                    <p:cond delay="0"/>
                                  </p:stCondLst>
                                  <p:childTnLst>
                                    <p:set>
                                      <p:cBhvr>
                                        <p:cTn id="183" dur="1" fill="hold">
                                          <p:stCondLst>
                                            <p:cond delay="0"/>
                                          </p:stCondLst>
                                        </p:cTn>
                                        <p:tgtEl>
                                          <p:spTgt spid="119"/>
                                        </p:tgtEl>
                                        <p:attrNameLst>
                                          <p:attrName>style.visibility</p:attrName>
                                        </p:attrNameLst>
                                      </p:cBhvr>
                                      <p:to>
                                        <p:strVal val="visible"/>
                                      </p:to>
                                    </p:set>
                                  </p:childTnLst>
                                </p:cTn>
                              </p:par>
                              <p:par>
                                <p:cTn id="184" presetID="1" presetClass="entr" presetSubtype="0" fill="hold" grpId="0" nodeType="withEffect">
                                  <p:stCondLst>
                                    <p:cond delay="0"/>
                                  </p:stCondLst>
                                  <p:childTnLst>
                                    <p:set>
                                      <p:cBhvr>
                                        <p:cTn id="185" dur="1" fill="hold">
                                          <p:stCondLst>
                                            <p:cond delay="0"/>
                                          </p:stCondLst>
                                        </p:cTn>
                                        <p:tgtEl>
                                          <p:spTgt spid="118"/>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presetID="1" presetClass="entr" presetSubtype="0" fill="hold" nodeType="clickEffect">
                                  <p:stCondLst>
                                    <p:cond delay="0"/>
                                  </p:stCondLst>
                                  <p:childTnLst>
                                    <p:set>
                                      <p:cBhvr>
                                        <p:cTn id="189" dur="1" fill="hold">
                                          <p:stCondLst>
                                            <p:cond delay="0"/>
                                          </p:stCondLst>
                                        </p:cTn>
                                        <p:tgtEl>
                                          <p:spTgt spid="116"/>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74" grpId="0" animBg="1"/>
      <p:bldP spid="17" grpId="0" animBg="1"/>
      <p:bldP spid="8" grpId="0" animBg="1"/>
      <p:bldP spid="9" grpId="0" animBg="1"/>
      <p:bldP spid="13" grpId="0"/>
      <p:bldP spid="15" grpId="0"/>
      <p:bldP spid="20" grpId="0" animBg="1"/>
      <p:bldP spid="21" grpId="0" animBg="1"/>
      <p:bldP spid="22" grpId="0"/>
      <p:bldP spid="23" grpId="0" animBg="1"/>
      <p:bldP spid="24" grpId="0" animBg="1"/>
      <p:bldP spid="27" grpId="0"/>
      <p:bldP spid="28" grpId="0"/>
      <p:bldP spid="29" grpId="0" animBg="1"/>
      <p:bldP spid="30" grpId="0" animBg="1"/>
      <p:bldP spid="31" grpId="0" animBg="1"/>
      <p:bldP spid="32" grpId="0"/>
      <p:bldP spid="33" grpId="0"/>
      <p:bldP spid="76" grpId="0"/>
      <p:bldP spid="77" grpId="0"/>
      <p:bldP spid="78" grpId="0"/>
      <p:bldP spid="79" grpId="0" animBg="1"/>
      <p:bldP spid="80" grpId="0" animBg="1"/>
      <p:bldP spid="84" grpId="0"/>
      <p:bldP spid="85" grpId="0"/>
      <p:bldP spid="86" grpId="0" animBg="1"/>
      <p:bldP spid="87" grpId="0" animBg="1"/>
      <p:bldP spid="88" grpId="0" animBg="1"/>
      <p:bldP spid="94" grpId="0" animBg="1"/>
      <p:bldP spid="95" grpId="0" animBg="1"/>
      <p:bldP spid="96" grpId="0" animBg="1"/>
      <p:bldP spid="97" grpId="0" animBg="1"/>
      <p:bldP spid="98" grpId="0" animBg="1"/>
      <p:bldP spid="99" grpId="0" animBg="1"/>
      <p:bldP spid="102" grpId="0"/>
      <p:bldP spid="103" grpId="0"/>
      <p:bldP spid="104" grpId="0" animBg="1"/>
      <p:bldP spid="105" grpId="0" animBg="1"/>
      <p:bldP spid="106" grpId="0" animBg="1"/>
      <p:bldP spid="107" grpId="0"/>
      <p:bldP spid="108" grpId="0"/>
      <p:bldP spid="109" grpId="0"/>
      <p:bldP spid="110" grpId="0"/>
      <p:bldP spid="111" grpId="0"/>
      <p:bldP spid="112" grpId="0"/>
      <p:bldP spid="113" grpId="0" animBg="1"/>
      <p:bldP spid="117" grpId="0" animBg="1"/>
      <p:bldP spid="118" grpId="0" animBg="1"/>
      <p:bldP spid="1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标题 2"/>
          <p:cNvSpPr>
            <a:spLocks noGrp="1"/>
          </p:cNvSpPr>
          <p:nvPr>
            <p:ph type="title" idx="4294967295"/>
          </p:nvPr>
        </p:nvSpPr>
        <p:spPr>
          <a:xfrm>
            <a:off x="0" y="-12032"/>
            <a:ext cx="4374729" cy="638175"/>
          </a:xfrm>
        </p:spPr>
        <p:txBody>
          <a:bodyPr vert="horz" lIns="91440" tIns="45720" rIns="91440" bIns="45720" rtlCol="0" anchor="ctr">
            <a:normAutofit/>
          </a:bodyPr>
          <a:lstStyle/>
          <a:p>
            <a:r>
              <a:rPr lang="en-US" altLang="zh-CN" sz="3200" b="1" dirty="0">
                <a:solidFill>
                  <a:schemeClr val="bg1"/>
                </a:solidFill>
              </a:rPr>
              <a:t>S-MDO/S-MOO</a:t>
            </a:r>
            <a:endParaRPr lang="zh-CN" altLang="en-US" sz="3200" b="1" dirty="0">
              <a:solidFill>
                <a:schemeClr val="bg1"/>
              </a:solidFill>
            </a:endParaRPr>
          </a:p>
        </p:txBody>
      </p:sp>
      <p:cxnSp>
        <p:nvCxnSpPr>
          <p:cNvPr id="6" name="直接箭头连接符 5"/>
          <p:cNvCxnSpPr/>
          <p:nvPr/>
        </p:nvCxnSpPr>
        <p:spPr>
          <a:xfrm>
            <a:off x="2679283" y="1589956"/>
            <a:ext cx="0" cy="360040"/>
          </a:xfrm>
          <a:prstGeom prst="straightConnector1">
            <a:avLst/>
          </a:prstGeom>
          <a:ln w="285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983838" y="4150420"/>
            <a:ext cx="3390891" cy="1224136"/>
          </a:xfrm>
          <a:prstGeom prst="rect">
            <a:avLst/>
          </a:prstGeom>
          <a:solidFill>
            <a:srgbClr val="BCBCBC"/>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latin typeface="Times New Roman" pitchFamily="18" charset="0"/>
              <a:cs typeface="Times New Roman" pitchFamily="18" charset="0"/>
            </a:endParaRPr>
          </a:p>
          <a:p>
            <a:pPr algn="ctr"/>
            <a:r>
              <a:rPr lang="en-US" altLang="zh-CN" dirty="0">
                <a:solidFill>
                  <a:schemeClr val="tx1"/>
                </a:solidFill>
                <a:latin typeface="Times New Roman" pitchFamily="18" charset="0"/>
                <a:cs typeface="Times New Roman" pitchFamily="18" charset="0"/>
              </a:rPr>
              <a:t>Z=expand[</a:t>
            </a:r>
            <a:r>
              <a:rPr lang="en-US" altLang="zh-CN" b="1" i="1" dirty="0">
                <a:solidFill>
                  <a:schemeClr val="tx1"/>
                </a:solidFill>
                <a:latin typeface="Times New Roman" pitchFamily="18" charset="0"/>
                <a:cs typeface="Times New Roman" pitchFamily="18" charset="0"/>
              </a:rPr>
              <a:t>z</a:t>
            </a:r>
            <a:r>
              <a:rPr lang="en-US" altLang="zh-CN" baseline="-25000" dirty="0">
                <a:solidFill>
                  <a:schemeClr val="tx1"/>
                </a:solidFill>
                <a:latin typeface="Times New Roman" pitchFamily="18" charset="0"/>
                <a:cs typeface="Times New Roman" pitchFamily="18" charset="0"/>
              </a:rPr>
              <a:t>1</a:t>
            </a:r>
            <a:r>
              <a:rPr lang="en-US" altLang="zh-CN" dirty="0">
                <a:solidFill>
                  <a:schemeClr val="tx1"/>
                </a:solidFill>
                <a:latin typeface="Times New Roman" pitchFamily="18" charset="0"/>
                <a:cs typeface="Times New Roman" pitchFamily="18" charset="0"/>
              </a:rPr>
              <a:t>,</a:t>
            </a:r>
            <a:r>
              <a:rPr lang="en-US" altLang="zh-CN" b="1" i="1" dirty="0">
                <a:solidFill>
                  <a:schemeClr val="tx1"/>
                </a:solidFill>
                <a:latin typeface="Times New Roman" pitchFamily="18" charset="0"/>
                <a:cs typeface="Times New Roman" pitchFamily="18" charset="0"/>
              </a:rPr>
              <a:t> z</a:t>
            </a:r>
            <a:r>
              <a:rPr lang="en-US" altLang="zh-CN" baseline="-25000" dirty="0">
                <a:solidFill>
                  <a:schemeClr val="tx1"/>
                </a:solidFill>
                <a:latin typeface="Times New Roman" pitchFamily="18" charset="0"/>
                <a:cs typeface="Times New Roman" pitchFamily="18" charset="0"/>
              </a:rPr>
              <a:t>2</a:t>
            </a:r>
            <a:r>
              <a:rPr lang="en-US" altLang="zh-CN" dirty="0">
                <a:solidFill>
                  <a:schemeClr val="tx1"/>
                </a:solidFill>
                <a:latin typeface="Times New Roman" pitchFamily="18" charset="0"/>
                <a:cs typeface="Times New Roman" pitchFamily="18" charset="0"/>
              </a:rPr>
              <a:t>]</a:t>
            </a:r>
          </a:p>
          <a:p>
            <a:pPr algn="ctr"/>
            <a:r>
              <a:rPr lang="en-US" altLang="zh-CN" dirty="0">
                <a:solidFill>
                  <a:schemeClr val="tx1"/>
                </a:solidFill>
                <a:latin typeface="Times New Roman" pitchFamily="18" charset="0"/>
                <a:cs typeface="Times New Roman" pitchFamily="18" charset="0"/>
              </a:rPr>
              <a:t>Y</a:t>
            </a:r>
            <a:r>
              <a:rPr lang="en-US" altLang="zh-CN" baseline="-25000" dirty="0">
                <a:solidFill>
                  <a:schemeClr val="tx1"/>
                </a:solidFill>
                <a:latin typeface="Times New Roman" pitchFamily="18" charset="0"/>
                <a:cs typeface="Times New Roman" pitchFamily="18" charset="0"/>
              </a:rPr>
              <a:t>1</a:t>
            </a:r>
            <a:r>
              <a:rPr lang="en-US" altLang="zh-CN" dirty="0">
                <a:solidFill>
                  <a:schemeClr val="tx1"/>
                </a:solidFill>
                <a:latin typeface="Times New Roman" pitchFamily="18" charset="0"/>
                <a:cs typeface="Times New Roman" pitchFamily="18" charset="0"/>
              </a:rPr>
              <a:t>=[</a:t>
            </a:r>
            <a:r>
              <a:rPr lang="en-US" altLang="zh-CN" b="1" i="1" dirty="0">
                <a:solidFill>
                  <a:schemeClr val="tx1"/>
                </a:solidFill>
                <a:latin typeface="Times New Roman" pitchFamily="18" charset="0"/>
                <a:cs typeface="Times New Roman" pitchFamily="18" charset="0"/>
              </a:rPr>
              <a:t>y</a:t>
            </a:r>
            <a:r>
              <a:rPr lang="en-US" altLang="zh-CN" baseline="-25000" dirty="0">
                <a:solidFill>
                  <a:schemeClr val="tx1"/>
                </a:solidFill>
                <a:latin typeface="Times New Roman" pitchFamily="18" charset="0"/>
                <a:cs typeface="Times New Roman" pitchFamily="18" charset="0"/>
              </a:rPr>
              <a:t>1_1</a:t>
            </a:r>
            <a:r>
              <a:rPr lang="en-US" altLang="zh-CN" dirty="0">
                <a:solidFill>
                  <a:schemeClr val="tx1"/>
                </a:solidFill>
                <a:latin typeface="Times New Roman" pitchFamily="18" charset="0"/>
                <a:cs typeface="Times New Roman" pitchFamily="18" charset="0"/>
              </a:rPr>
              <a:t>, </a:t>
            </a:r>
            <a:r>
              <a:rPr lang="en-US" altLang="zh-CN" b="1" i="1" dirty="0">
                <a:solidFill>
                  <a:schemeClr val="tx1"/>
                </a:solidFill>
                <a:latin typeface="Times New Roman" pitchFamily="18" charset="0"/>
                <a:cs typeface="Times New Roman" pitchFamily="18" charset="0"/>
              </a:rPr>
              <a:t>y</a:t>
            </a:r>
            <a:r>
              <a:rPr lang="en-US" altLang="zh-CN" baseline="-25000" dirty="0">
                <a:solidFill>
                  <a:schemeClr val="tx1"/>
                </a:solidFill>
                <a:latin typeface="Times New Roman" pitchFamily="18" charset="0"/>
                <a:cs typeface="Times New Roman" pitchFamily="18" charset="0"/>
              </a:rPr>
              <a:t>1_2</a:t>
            </a:r>
            <a:r>
              <a:rPr lang="en-US" altLang="zh-CN" dirty="0">
                <a:solidFill>
                  <a:schemeClr val="tx1"/>
                </a:solidFill>
                <a:latin typeface="Times New Roman" pitchFamily="18" charset="0"/>
                <a:cs typeface="Times New Roman" pitchFamily="18" charset="0"/>
              </a:rPr>
              <a:t>]</a:t>
            </a:r>
          </a:p>
          <a:p>
            <a:pPr algn="ctr"/>
            <a:r>
              <a:rPr lang="en-US" altLang="zh-CN" dirty="0">
                <a:solidFill>
                  <a:schemeClr val="tx1"/>
                </a:solidFill>
                <a:latin typeface="Times New Roman" pitchFamily="18" charset="0"/>
                <a:cs typeface="Times New Roman" pitchFamily="18" charset="0"/>
              </a:rPr>
              <a:t>Y</a:t>
            </a:r>
            <a:r>
              <a:rPr lang="en-US" altLang="zh-CN" baseline="-25000" dirty="0">
                <a:solidFill>
                  <a:schemeClr val="tx1"/>
                </a:solidFill>
                <a:latin typeface="Times New Roman" pitchFamily="18" charset="0"/>
                <a:cs typeface="Times New Roman" pitchFamily="18" charset="0"/>
              </a:rPr>
              <a:t>2</a:t>
            </a:r>
            <a:r>
              <a:rPr lang="en-US" altLang="zh-CN" dirty="0">
                <a:solidFill>
                  <a:schemeClr val="tx1"/>
                </a:solidFill>
                <a:latin typeface="Times New Roman" pitchFamily="18" charset="0"/>
                <a:cs typeface="Times New Roman" pitchFamily="18" charset="0"/>
              </a:rPr>
              <a:t>=[</a:t>
            </a:r>
            <a:r>
              <a:rPr lang="en-US" altLang="zh-CN" b="1" i="1" dirty="0">
                <a:solidFill>
                  <a:schemeClr val="tx1"/>
                </a:solidFill>
                <a:latin typeface="Times New Roman" pitchFamily="18" charset="0"/>
                <a:cs typeface="Times New Roman" pitchFamily="18" charset="0"/>
              </a:rPr>
              <a:t>y</a:t>
            </a:r>
            <a:r>
              <a:rPr lang="en-US" altLang="zh-CN" baseline="-25000" dirty="0">
                <a:solidFill>
                  <a:schemeClr val="tx1"/>
                </a:solidFill>
                <a:latin typeface="Times New Roman" pitchFamily="18" charset="0"/>
                <a:cs typeface="Times New Roman" pitchFamily="18" charset="0"/>
              </a:rPr>
              <a:t>2_1</a:t>
            </a:r>
            <a:r>
              <a:rPr lang="en-US" altLang="zh-CN" dirty="0">
                <a:solidFill>
                  <a:schemeClr val="tx1"/>
                </a:solidFill>
                <a:latin typeface="Times New Roman" pitchFamily="18" charset="0"/>
                <a:cs typeface="Times New Roman" pitchFamily="18" charset="0"/>
              </a:rPr>
              <a:t>, </a:t>
            </a:r>
            <a:r>
              <a:rPr lang="en-US" altLang="zh-CN" b="1" i="1" dirty="0">
                <a:solidFill>
                  <a:schemeClr val="tx1"/>
                </a:solidFill>
                <a:latin typeface="Times New Roman" pitchFamily="18" charset="0"/>
                <a:cs typeface="Times New Roman" pitchFamily="18" charset="0"/>
              </a:rPr>
              <a:t>y</a:t>
            </a:r>
            <a:r>
              <a:rPr lang="en-US" altLang="zh-CN" baseline="-25000" dirty="0">
                <a:solidFill>
                  <a:schemeClr val="tx1"/>
                </a:solidFill>
                <a:latin typeface="Times New Roman" pitchFamily="18" charset="0"/>
                <a:cs typeface="Times New Roman" pitchFamily="18" charset="0"/>
              </a:rPr>
              <a:t>2_2</a:t>
            </a:r>
            <a:r>
              <a:rPr lang="en-US" altLang="zh-CN" dirty="0">
                <a:solidFill>
                  <a:schemeClr val="tx1"/>
                </a:solidFill>
                <a:latin typeface="Times New Roman" pitchFamily="18" charset="0"/>
                <a:cs typeface="Times New Roman" pitchFamily="18" charset="0"/>
              </a:rPr>
              <a:t>]</a:t>
            </a:r>
          </a:p>
        </p:txBody>
      </p:sp>
      <p:sp>
        <p:nvSpPr>
          <p:cNvPr id="8" name="矩形 7"/>
          <p:cNvSpPr/>
          <p:nvPr/>
        </p:nvSpPr>
        <p:spPr>
          <a:xfrm>
            <a:off x="709991" y="3268672"/>
            <a:ext cx="1430480" cy="369332"/>
          </a:xfrm>
          <a:prstGeom prst="rect">
            <a:avLst/>
          </a:prstGeom>
          <a:ln w="28575">
            <a:noFill/>
          </a:ln>
        </p:spPr>
        <p:txBody>
          <a:bodyPr wrap="square">
            <a:spAutoFit/>
          </a:bodyPr>
          <a:lstStyle/>
          <a:p>
            <a:r>
              <a:rPr lang="en-US" altLang="zh-CN" b="1" i="1" dirty="0">
                <a:latin typeface="Times New Roman" pitchFamily="18" charset="0"/>
                <a:cs typeface="Times New Roman" pitchFamily="18" charset="0"/>
              </a:rPr>
              <a:t>z</a:t>
            </a:r>
            <a:r>
              <a:rPr lang="en-US" altLang="zh-CN" baseline="-25000" dirty="0">
                <a:latin typeface="Times New Roman" pitchFamily="18" charset="0"/>
                <a:cs typeface="Times New Roman" pitchFamily="18" charset="0"/>
              </a:rPr>
              <a:t>1</a:t>
            </a:r>
            <a:r>
              <a:rPr lang="en-US" altLang="zh-CN" dirty="0">
                <a:latin typeface="Times New Roman" pitchFamily="18" charset="0"/>
                <a:cs typeface="Times New Roman" pitchFamily="18" charset="0"/>
              </a:rPr>
              <a:t>, </a:t>
            </a:r>
            <a:r>
              <a:rPr lang="en-US" altLang="zh-CN" b="1" i="1" dirty="0">
                <a:latin typeface="Times New Roman" pitchFamily="18" charset="0"/>
                <a:cs typeface="Times New Roman" pitchFamily="18" charset="0"/>
              </a:rPr>
              <a:t>y</a:t>
            </a:r>
            <a:r>
              <a:rPr lang="en-US" altLang="zh-CN" baseline="-25000" dirty="0">
                <a:latin typeface="Times New Roman" pitchFamily="18" charset="0"/>
                <a:cs typeface="Times New Roman" pitchFamily="18" charset="0"/>
              </a:rPr>
              <a:t>2_1</a:t>
            </a:r>
            <a:r>
              <a:rPr lang="en-US" altLang="zh-CN" dirty="0">
                <a:latin typeface="Times New Roman" pitchFamily="18" charset="0"/>
                <a:cs typeface="Times New Roman" pitchFamily="18" charset="0"/>
              </a:rPr>
              <a:t>, </a:t>
            </a:r>
            <a:r>
              <a:rPr lang="en-US" altLang="zh-CN" b="1" i="1" dirty="0">
                <a:latin typeface="Times New Roman" pitchFamily="18" charset="0"/>
                <a:cs typeface="Times New Roman" pitchFamily="18" charset="0"/>
              </a:rPr>
              <a:t>y</a:t>
            </a:r>
            <a:r>
              <a:rPr lang="en-US" altLang="zh-CN" baseline="-25000" dirty="0">
                <a:latin typeface="Times New Roman" pitchFamily="18" charset="0"/>
                <a:cs typeface="Times New Roman" pitchFamily="18" charset="0"/>
              </a:rPr>
              <a:t>1_1</a:t>
            </a:r>
          </a:p>
        </p:txBody>
      </p:sp>
      <p:sp>
        <p:nvSpPr>
          <p:cNvPr id="9" name="矩形 8"/>
          <p:cNvSpPr/>
          <p:nvPr/>
        </p:nvSpPr>
        <p:spPr>
          <a:xfrm>
            <a:off x="3541844" y="3268672"/>
            <a:ext cx="1406939" cy="369332"/>
          </a:xfrm>
          <a:prstGeom prst="rect">
            <a:avLst/>
          </a:prstGeom>
          <a:ln w="28575">
            <a:noFill/>
          </a:ln>
        </p:spPr>
        <p:txBody>
          <a:bodyPr wrap="square">
            <a:spAutoFit/>
          </a:bodyPr>
          <a:lstStyle/>
          <a:p>
            <a:r>
              <a:rPr lang="en-US" altLang="zh-CN" b="1" i="1" dirty="0">
                <a:latin typeface="Times New Roman" pitchFamily="18" charset="0"/>
                <a:cs typeface="Times New Roman" pitchFamily="18" charset="0"/>
              </a:rPr>
              <a:t>z</a:t>
            </a:r>
            <a:r>
              <a:rPr lang="en-US" altLang="zh-CN" baseline="-25000" dirty="0">
                <a:latin typeface="Times New Roman" pitchFamily="18" charset="0"/>
                <a:cs typeface="Times New Roman" pitchFamily="18" charset="0"/>
              </a:rPr>
              <a:t>2</a:t>
            </a:r>
            <a:r>
              <a:rPr lang="en-US" altLang="zh-CN" dirty="0">
                <a:latin typeface="Times New Roman" pitchFamily="18" charset="0"/>
                <a:cs typeface="Times New Roman" pitchFamily="18" charset="0"/>
              </a:rPr>
              <a:t>, </a:t>
            </a:r>
            <a:r>
              <a:rPr lang="en-US" altLang="zh-CN" b="1" i="1" dirty="0">
                <a:latin typeface="Times New Roman" pitchFamily="18" charset="0"/>
                <a:cs typeface="Times New Roman" pitchFamily="18" charset="0"/>
              </a:rPr>
              <a:t>y</a:t>
            </a:r>
            <a:r>
              <a:rPr lang="en-US" altLang="zh-CN" baseline="-25000" dirty="0">
                <a:latin typeface="Times New Roman" pitchFamily="18" charset="0"/>
                <a:cs typeface="Times New Roman" pitchFamily="18" charset="0"/>
              </a:rPr>
              <a:t>1_2</a:t>
            </a:r>
            <a:r>
              <a:rPr lang="en-US" altLang="zh-CN" dirty="0">
                <a:latin typeface="Times New Roman" pitchFamily="18" charset="0"/>
                <a:cs typeface="Times New Roman" pitchFamily="18" charset="0"/>
              </a:rPr>
              <a:t>, </a:t>
            </a:r>
            <a:r>
              <a:rPr lang="en-US" altLang="zh-CN" b="1" i="1" dirty="0">
                <a:latin typeface="Times New Roman" pitchFamily="18" charset="0"/>
                <a:cs typeface="Times New Roman" pitchFamily="18" charset="0"/>
              </a:rPr>
              <a:t>y</a:t>
            </a:r>
            <a:r>
              <a:rPr lang="en-US" altLang="zh-CN" baseline="-25000" dirty="0">
                <a:latin typeface="Times New Roman" pitchFamily="18" charset="0"/>
                <a:cs typeface="Times New Roman" pitchFamily="18" charset="0"/>
              </a:rPr>
              <a:t>2_2</a:t>
            </a:r>
          </a:p>
        </p:txBody>
      </p:sp>
      <p:cxnSp>
        <p:nvCxnSpPr>
          <p:cNvPr id="10" name="直接箭头连接符 9"/>
          <p:cNvCxnSpPr/>
          <p:nvPr/>
        </p:nvCxnSpPr>
        <p:spPr>
          <a:xfrm>
            <a:off x="1935190" y="3102918"/>
            <a:ext cx="0" cy="662007"/>
          </a:xfrm>
          <a:prstGeom prst="straightConnector1">
            <a:avLst/>
          </a:prstGeom>
          <a:ln w="285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508623" y="3102918"/>
            <a:ext cx="0" cy="662007"/>
          </a:xfrm>
          <a:prstGeom prst="straightConnector1">
            <a:avLst/>
          </a:prstGeom>
          <a:ln w="285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7141" y="5363953"/>
            <a:ext cx="1576846" cy="646331"/>
          </a:xfrm>
          <a:prstGeom prst="rect">
            <a:avLst/>
          </a:prstGeom>
          <a:ln w="28575">
            <a:noFill/>
          </a:ln>
        </p:spPr>
        <p:txBody>
          <a:bodyPr wrap="square">
            <a:spAutoFit/>
          </a:bodyPr>
          <a:lstStyle/>
          <a:p>
            <a:r>
              <a:rPr lang="en-US" altLang="zh-CN" b="1" i="1" dirty="0" err="1">
                <a:latin typeface="Times New Roman" pitchFamily="18" charset="0"/>
                <a:cs typeface="Times New Roman" pitchFamily="18" charset="0"/>
              </a:rPr>
              <a:t>z</a:t>
            </a:r>
            <a:r>
              <a:rPr lang="en-US" altLang="zh-CN" b="1" i="1" baseline="-25000" dirty="0" err="1">
                <a:latin typeface="Times New Roman" pitchFamily="18" charset="0"/>
                <a:cs typeface="Times New Roman" pitchFamily="18" charset="0"/>
              </a:rPr>
              <a:t>k</a:t>
            </a:r>
            <a:r>
              <a:rPr lang="en-US" altLang="zh-CN" baseline="30000" dirty="0">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b="1" i="1" dirty="0">
                <a:latin typeface="Times New Roman" pitchFamily="18" charset="0"/>
                <a:cs typeface="Times New Roman" pitchFamily="18" charset="0"/>
              </a:rPr>
              <a:t>y</a:t>
            </a:r>
            <a:r>
              <a:rPr lang="en-US" altLang="zh-CN" baseline="-25000" dirty="0">
                <a:latin typeface="Times New Roman" pitchFamily="18" charset="0"/>
                <a:cs typeface="Times New Roman" pitchFamily="18" charset="0"/>
              </a:rPr>
              <a:t>1</a:t>
            </a:r>
            <a:r>
              <a:rPr lang="en-US" altLang="zh-CN" i="1" baseline="-25000" dirty="0">
                <a:latin typeface="Times New Roman" pitchFamily="18" charset="0"/>
                <a:cs typeface="Times New Roman" pitchFamily="18" charset="0"/>
              </a:rPr>
              <a:t>k</a:t>
            </a:r>
            <a:r>
              <a:rPr lang="en-US" altLang="zh-CN" dirty="0">
                <a:latin typeface="Times New Roman" pitchFamily="18" charset="0"/>
                <a:cs typeface="Times New Roman" pitchFamily="18" charset="0"/>
              </a:rPr>
              <a:t>(target),</a:t>
            </a:r>
          </a:p>
          <a:p>
            <a:r>
              <a:rPr lang="en-US" altLang="zh-CN" b="1" i="1" dirty="0">
                <a:latin typeface="Times New Roman" pitchFamily="18" charset="0"/>
                <a:cs typeface="Times New Roman" pitchFamily="18" charset="0"/>
              </a:rPr>
              <a:t>y</a:t>
            </a:r>
            <a:r>
              <a:rPr lang="en-US" altLang="zh-CN" baseline="-25000" dirty="0">
                <a:latin typeface="Times New Roman" pitchFamily="18" charset="0"/>
                <a:cs typeface="Times New Roman" pitchFamily="18" charset="0"/>
              </a:rPr>
              <a:t>2</a:t>
            </a:r>
            <a:r>
              <a:rPr lang="en-US" altLang="zh-CN" i="1" baseline="-25000" dirty="0">
                <a:latin typeface="Times New Roman" pitchFamily="18" charset="0"/>
                <a:cs typeface="Times New Roman" pitchFamily="18" charset="0"/>
              </a:rPr>
              <a:t>k</a:t>
            </a:r>
            <a:r>
              <a:rPr lang="en-US" altLang="zh-CN" dirty="0">
                <a:latin typeface="Times New Roman" pitchFamily="18" charset="0"/>
                <a:cs typeface="Times New Roman" pitchFamily="18" charset="0"/>
              </a:rPr>
              <a:t>(const.)</a:t>
            </a:r>
            <a:endParaRPr lang="en-US" altLang="zh-CN" baseline="-25000" dirty="0">
              <a:latin typeface="Times New Roman" pitchFamily="18" charset="0"/>
              <a:cs typeface="Times New Roman" pitchFamily="18" charset="0"/>
            </a:endParaRPr>
          </a:p>
        </p:txBody>
      </p:sp>
      <p:sp>
        <p:nvSpPr>
          <p:cNvPr id="13" name="矩形 12"/>
          <p:cNvSpPr/>
          <p:nvPr/>
        </p:nvSpPr>
        <p:spPr>
          <a:xfrm>
            <a:off x="2815401" y="5363953"/>
            <a:ext cx="1430480" cy="646331"/>
          </a:xfrm>
          <a:prstGeom prst="rect">
            <a:avLst/>
          </a:prstGeom>
          <a:ln w="28575">
            <a:noFill/>
          </a:ln>
        </p:spPr>
        <p:txBody>
          <a:bodyPr wrap="square">
            <a:spAutoFit/>
          </a:bodyPr>
          <a:lstStyle/>
          <a:p>
            <a:r>
              <a:rPr lang="en-US" altLang="zh-CN" b="1" i="1" dirty="0">
                <a:latin typeface="Times New Roman" pitchFamily="18" charset="0"/>
                <a:cs typeface="Times New Roman" pitchFamily="18" charset="0"/>
              </a:rPr>
              <a:t>y</a:t>
            </a:r>
            <a:r>
              <a:rPr lang="en-US" altLang="zh-CN" baseline="-25000" dirty="0">
                <a:latin typeface="Times New Roman" pitchFamily="18" charset="0"/>
                <a:cs typeface="Times New Roman" pitchFamily="18" charset="0"/>
              </a:rPr>
              <a:t>2</a:t>
            </a:r>
            <a:r>
              <a:rPr lang="en-US" altLang="zh-CN" i="1" baseline="-25000" dirty="0">
                <a:latin typeface="Times New Roman" pitchFamily="18" charset="0"/>
                <a:cs typeface="Times New Roman" pitchFamily="18" charset="0"/>
              </a:rPr>
              <a:t>k </a:t>
            </a:r>
            <a:r>
              <a:rPr lang="en-US" altLang="zh-CN" dirty="0">
                <a:latin typeface="Times New Roman" pitchFamily="18" charset="0"/>
                <a:cs typeface="Times New Roman" pitchFamily="18" charset="0"/>
              </a:rPr>
              <a:t>(target),</a:t>
            </a:r>
            <a:endParaRPr lang="en-US" altLang="zh-CN" baseline="-25000" dirty="0">
              <a:latin typeface="Times New Roman" pitchFamily="18" charset="0"/>
              <a:cs typeface="Times New Roman" pitchFamily="18" charset="0"/>
            </a:endParaRPr>
          </a:p>
          <a:p>
            <a:r>
              <a:rPr lang="en-US" altLang="zh-CN" b="1" i="1" dirty="0">
                <a:latin typeface="Times New Roman" pitchFamily="18" charset="0"/>
                <a:cs typeface="Times New Roman" pitchFamily="18" charset="0"/>
              </a:rPr>
              <a:t>y</a:t>
            </a:r>
            <a:r>
              <a:rPr lang="en-US" altLang="zh-CN" baseline="-25000" dirty="0">
                <a:latin typeface="Times New Roman" pitchFamily="18" charset="0"/>
                <a:cs typeface="Times New Roman" pitchFamily="18" charset="0"/>
              </a:rPr>
              <a:t>1</a:t>
            </a:r>
            <a:r>
              <a:rPr lang="en-US" altLang="zh-CN" i="1" baseline="-25000" dirty="0">
                <a:latin typeface="Times New Roman" pitchFamily="18" charset="0"/>
                <a:cs typeface="Times New Roman" pitchFamily="18" charset="0"/>
              </a:rPr>
              <a:t>k </a:t>
            </a:r>
            <a:r>
              <a:rPr lang="en-US" altLang="zh-CN" dirty="0">
                <a:latin typeface="Times New Roman" pitchFamily="18" charset="0"/>
                <a:cs typeface="Times New Roman" pitchFamily="18" charset="0"/>
              </a:rPr>
              <a:t>(const.)</a:t>
            </a:r>
          </a:p>
        </p:txBody>
      </p:sp>
      <p:sp>
        <p:nvSpPr>
          <p:cNvPr id="14" name="矩形 13"/>
          <p:cNvSpPr/>
          <p:nvPr/>
        </p:nvSpPr>
        <p:spPr>
          <a:xfrm>
            <a:off x="6875014" y="3892610"/>
            <a:ext cx="1592712" cy="369332"/>
          </a:xfrm>
          <a:prstGeom prst="rect">
            <a:avLst/>
          </a:prstGeom>
          <a:ln w="28575">
            <a:noFill/>
          </a:ln>
        </p:spPr>
        <p:txBody>
          <a:bodyPr wrap="square">
            <a:spAutoFit/>
          </a:bodyPr>
          <a:lstStyle/>
          <a:p>
            <a:r>
              <a:rPr lang="en-US" altLang="zh-CN" b="1" i="1" dirty="0">
                <a:latin typeface="Times New Roman" pitchFamily="18" charset="0"/>
                <a:cs typeface="Times New Roman" pitchFamily="18" charset="0"/>
              </a:rPr>
              <a:t>z</a:t>
            </a:r>
            <a:r>
              <a:rPr lang="en-US" altLang="zh-CN" baseline="30000" dirty="0">
                <a:latin typeface="Times New Roman" pitchFamily="18" charset="0"/>
                <a:cs typeface="Times New Roman" pitchFamily="18" charset="0"/>
              </a:rPr>
              <a:t>*</a:t>
            </a:r>
            <a:r>
              <a:rPr lang="en-US" altLang="zh-CN" i="1" baseline="-25000" dirty="0" err="1">
                <a:latin typeface="Times New Roman" pitchFamily="18" charset="0"/>
                <a:cs typeface="Times New Roman" pitchFamily="18" charset="0"/>
              </a:rPr>
              <a:t>eq</a:t>
            </a:r>
            <a:r>
              <a:rPr lang="en-US" altLang="zh-CN" i="1" baseline="-25000" dirty="0">
                <a:latin typeface="Times New Roman" pitchFamily="18" charset="0"/>
                <a:cs typeface="Times New Roman" pitchFamily="18" charset="0"/>
              </a:rPr>
              <a:t> k</a:t>
            </a:r>
            <a:r>
              <a:rPr lang="en-US" altLang="zh-CN" dirty="0">
                <a:latin typeface="Times New Roman" pitchFamily="18" charset="0"/>
                <a:cs typeface="Times New Roman" pitchFamily="18" charset="0"/>
              </a:rPr>
              <a:t>, </a:t>
            </a:r>
            <a:r>
              <a:rPr lang="en-US" altLang="zh-CN" b="1" i="1" dirty="0">
                <a:latin typeface="Times New Roman" pitchFamily="18" charset="0"/>
                <a:cs typeface="Times New Roman" pitchFamily="18" charset="0"/>
              </a:rPr>
              <a:t>x</a:t>
            </a:r>
            <a:r>
              <a:rPr lang="en-US" altLang="zh-CN" baseline="-25000" dirty="0">
                <a:latin typeface="Times New Roman" pitchFamily="18" charset="0"/>
                <a:cs typeface="Times New Roman" pitchFamily="18" charset="0"/>
              </a:rPr>
              <a:t>2</a:t>
            </a:r>
            <a:r>
              <a:rPr lang="en-US" altLang="zh-CN" i="1" baseline="-25000" dirty="0">
                <a:latin typeface="Times New Roman" pitchFamily="18" charset="0"/>
                <a:cs typeface="Times New Roman" pitchFamily="18" charset="0"/>
              </a:rPr>
              <a:t>k</a:t>
            </a:r>
            <a:r>
              <a:rPr lang="en-US" altLang="zh-CN" baseline="30000" dirty="0">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i="1" dirty="0">
                <a:latin typeface="Times New Roman" pitchFamily="18" charset="0"/>
                <a:cs typeface="Times New Roman" pitchFamily="18" charset="0"/>
              </a:rPr>
              <a:t>f</a:t>
            </a:r>
            <a:r>
              <a:rPr lang="en-US" altLang="zh-CN" baseline="-25000" dirty="0">
                <a:latin typeface="Times New Roman" pitchFamily="18" charset="0"/>
                <a:cs typeface="Times New Roman" pitchFamily="18" charset="0"/>
              </a:rPr>
              <a:t>2</a:t>
            </a:r>
            <a:r>
              <a:rPr lang="en-US" altLang="zh-CN" i="1" baseline="-25000" dirty="0">
                <a:latin typeface="Times New Roman" pitchFamily="18" charset="0"/>
                <a:cs typeface="Times New Roman" pitchFamily="18" charset="0"/>
              </a:rPr>
              <a:t>k</a:t>
            </a:r>
            <a:r>
              <a:rPr lang="en-US" altLang="zh-CN" baseline="30000" dirty="0">
                <a:latin typeface="Times New Roman" pitchFamily="18" charset="0"/>
                <a:cs typeface="Times New Roman" pitchFamily="18" charset="0"/>
              </a:rPr>
              <a:t>*</a:t>
            </a:r>
            <a:endParaRPr lang="en-US" altLang="zh-CN" baseline="-25000" dirty="0">
              <a:latin typeface="Times New Roman" pitchFamily="18" charset="0"/>
              <a:cs typeface="Times New Roman" pitchFamily="18" charset="0"/>
            </a:endParaRPr>
          </a:p>
        </p:txBody>
      </p:sp>
      <p:sp>
        <p:nvSpPr>
          <p:cNvPr id="15" name="矩形 14"/>
          <p:cNvSpPr/>
          <p:nvPr/>
        </p:nvSpPr>
        <p:spPr>
          <a:xfrm>
            <a:off x="5459658" y="3892610"/>
            <a:ext cx="963725" cy="369332"/>
          </a:xfrm>
          <a:prstGeom prst="rect">
            <a:avLst/>
          </a:prstGeom>
          <a:ln w="28575">
            <a:noFill/>
          </a:ln>
        </p:spPr>
        <p:txBody>
          <a:bodyPr wrap="none">
            <a:spAutoFit/>
          </a:bodyPr>
          <a:lstStyle/>
          <a:p>
            <a:r>
              <a:rPr lang="en-US" altLang="zh-CN" b="1" i="1" dirty="0">
                <a:latin typeface="Times New Roman" pitchFamily="18" charset="0"/>
                <a:cs typeface="Times New Roman" pitchFamily="18" charset="0"/>
              </a:rPr>
              <a:t>x</a:t>
            </a:r>
            <a:r>
              <a:rPr lang="en-US" altLang="zh-CN" baseline="-25000" dirty="0">
                <a:latin typeface="Times New Roman" pitchFamily="18" charset="0"/>
                <a:cs typeface="Times New Roman" pitchFamily="18" charset="0"/>
              </a:rPr>
              <a:t>1</a:t>
            </a:r>
            <a:r>
              <a:rPr lang="en-US" altLang="zh-CN" i="1" baseline="-25000" dirty="0">
                <a:latin typeface="Times New Roman" pitchFamily="18" charset="0"/>
                <a:cs typeface="Times New Roman" pitchFamily="18" charset="0"/>
              </a:rPr>
              <a:t>k</a:t>
            </a:r>
            <a:r>
              <a:rPr lang="en-US" altLang="zh-CN" baseline="30000" dirty="0">
                <a:latin typeface="Times New Roman" pitchFamily="18" charset="0"/>
                <a:cs typeface="Times New Roman" pitchFamily="18" charset="0"/>
              </a:rPr>
              <a:t>*</a:t>
            </a:r>
            <a:r>
              <a:rPr lang="en-US" altLang="zh-CN" dirty="0">
                <a:latin typeface="Times New Roman" pitchFamily="18" charset="0"/>
                <a:cs typeface="Times New Roman" pitchFamily="18" charset="0"/>
              </a:rPr>
              <a:t>, </a:t>
            </a:r>
            <a:r>
              <a:rPr lang="en-US" altLang="zh-CN" i="1" dirty="0">
                <a:latin typeface="Times New Roman" pitchFamily="18" charset="0"/>
                <a:cs typeface="Times New Roman" pitchFamily="18" charset="0"/>
              </a:rPr>
              <a:t>f</a:t>
            </a:r>
            <a:r>
              <a:rPr lang="en-US" altLang="zh-CN" baseline="-25000" dirty="0">
                <a:latin typeface="Times New Roman" pitchFamily="18" charset="0"/>
                <a:cs typeface="Times New Roman" pitchFamily="18" charset="0"/>
              </a:rPr>
              <a:t>1</a:t>
            </a:r>
            <a:r>
              <a:rPr lang="en-US" altLang="zh-CN" i="1" baseline="-25000" dirty="0">
                <a:latin typeface="Times New Roman" pitchFamily="18" charset="0"/>
                <a:cs typeface="Times New Roman" pitchFamily="18" charset="0"/>
              </a:rPr>
              <a:t>k</a:t>
            </a:r>
            <a:r>
              <a:rPr lang="en-US" altLang="zh-CN" baseline="-25000" dirty="0">
                <a:latin typeface="Times New Roman" pitchFamily="18" charset="0"/>
                <a:cs typeface="Times New Roman" pitchFamily="18" charset="0"/>
              </a:rPr>
              <a:t> </a:t>
            </a:r>
            <a:r>
              <a:rPr lang="en-US" altLang="zh-CN" baseline="30000" dirty="0">
                <a:latin typeface="Times New Roman" pitchFamily="18" charset="0"/>
                <a:cs typeface="Times New Roman" pitchFamily="18" charset="0"/>
              </a:rPr>
              <a:t>*</a:t>
            </a:r>
            <a:endParaRPr lang="zh-CN" altLang="en-US" dirty="0"/>
          </a:p>
        </p:txBody>
      </p:sp>
      <p:cxnSp>
        <p:nvCxnSpPr>
          <p:cNvPr id="16" name="直接箭头连接符 15"/>
          <p:cNvCxnSpPr>
            <a:stCxn id="19" idx="0"/>
          </p:cNvCxnSpPr>
          <p:nvPr/>
        </p:nvCxnSpPr>
        <p:spPr>
          <a:xfrm flipV="1">
            <a:off x="6920825" y="1466850"/>
            <a:ext cx="0" cy="219075"/>
          </a:xfrm>
          <a:prstGeom prst="straightConnector1">
            <a:avLst/>
          </a:prstGeom>
          <a:ln w="285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7012089" y="1455531"/>
            <a:ext cx="516316" cy="369332"/>
          </a:xfrm>
          <a:prstGeom prst="rect">
            <a:avLst/>
          </a:prstGeom>
          <a:ln w="28575">
            <a:noFill/>
          </a:ln>
        </p:spPr>
        <p:txBody>
          <a:bodyPr wrap="square">
            <a:spAutoFit/>
          </a:bodyPr>
          <a:lstStyle/>
          <a:p>
            <a:r>
              <a:rPr lang="en-US" altLang="zh-CN" dirty="0">
                <a:latin typeface="Times New Roman" pitchFamily="18" charset="0"/>
                <a:cs typeface="Times New Roman" pitchFamily="18" charset="0"/>
              </a:rPr>
              <a:t>Y</a:t>
            </a:r>
          </a:p>
        </p:txBody>
      </p:sp>
      <p:sp>
        <p:nvSpPr>
          <p:cNvPr id="18" name="椭圆 17"/>
          <p:cNvSpPr/>
          <p:nvPr/>
        </p:nvSpPr>
        <p:spPr>
          <a:xfrm>
            <a:off x="6450409" y="1093649"/>
            <a:ext cx="940832" cy="38763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Stop</a:t>
            </a:r>
            <a:endParaRPr lang="zh-CN" altLang="en-US" dirty="0">
              <a:solidFill>
                <a:schemeClr val="tx1"/>
              </a:solidFill>
              <a:latin typeface="Times New Roman" pitchFamily="18" charset="0"/>
              <a:cs typeface="Times New Roman" pitchFamily="18" charset="0"/>
            </a:endParaRPr>
          </a:p>
        </p:txBody>
      </p:sp>
      <p:sp>
        <p:nvSpPr>
          <p:cNvPr id="19" name="菱形 18"/>
          <p:cNvSpPr/>
          <p:nvPr/>
        </p:nvSpPr>
        <p:spPr>
          <a:xfrm>
            <a:off x="5708408" y="1685925"/>
            <a:ext cx="2424833" cy="921630"/>
          </a:xfrm>
          <a:prstGeom prst="diamond">
            <a:avLst/>
          </a:prstGeom>
          <a:solidFill>
            <a:srgbClr val="BCBCBC"/>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 of points in F = </a:t>
            </a:r>
            <a:r>
              <a:rPr lang="en-US" altLang="zh-CN" i="1" dirty="0">
                <a:solidFill>
                  <a:schemeClr val="tx1"/>
                </a:solidFill>
                <a:latin typeface="Times New Roman" pitchFamily="18" charset="0"/>
                <a:cs typeface="Times New Roman" pitchFamily="18" charset="0"/>
              </a:rPr>
              <a:t>s</a:t>
            </a:r>
            <a:r>
              <a:rPr lang="en-US" altLang="zh-CN" dirty="0">
                <a:solidFill>
                  <a:schemeClr val="tx1"/>
                </a:solidFill>
                <a:latin typeface="Times New Roman" pitchFamily="18" charset="0"/>
                <a:cs typeface="Times New Roman" pitchFamily="18" charset="0"/>
              </a:rPr>
              <a:t>?</a:t>
            </a:r>
            <a:endParaRPr lang="zh-CN" altLang="en-US" dirty="0">
              <a:solidFill>
                <a:schemeClr val="tx1"/>
              </a:solidFill>
              <a:latin typeface="Times New Roman" pitchFamily="18" charset="0"/>
              <a:cs typeface="Times New Roman" pitchFamily="18" charset="0"/>
            </a:endParaRPr>
          </a:p>
        </p:txBody>
      </p:sp>
      <p:sp>
        <p:nvSpPr>
          <p:cNvPr id="21" name="椭圆 20"/>
          <p:cNvSpPr/>
          <p:nvPr/>
        </p:nvSpPr>
        <p:spPr>
          <a:xfrm>
            <a:off x="2208867" y="1093649"/>
            <a:ext cx="940832" cy="49630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Start</a:t>
            </a:r>
            <a:endParaRPr lang="zh-CN" altLang="en-US" dirty="0">
              <a:solidFill>
                <a:schemeClr val="tx1"/>
              </a:solidFill>
              <a:latin typeface="Times New Roman" pitchFamily="18" charset="0"/>
              <a:cs typeface="Times New Roman" pitchFamily="18" charset="0"/>
            </a:endParaRPr>
          </a:p>
        </p:txBody>
      </p:sp>
      <p:sp>
        <p:nvSpPr>
          <p:cNvPr id="22" name="矩形 21"/>
          <p:cNvSpPr/>
          <p:nvPr/>
        </p:nvSpPr>
        <p:spPr>
          <a:xfrm>
            <a:off x="620047" y="2300845"/>
            <a:ext cx="4118472" cy="945295"/>
          </a:xfrm>
          <a:prstGeom prst="rect">
            <a:avLst/>
          </a:prstGeom>
          <a:solidFill>
            <a:srgbClr val="BCBCBC"/>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tx1"/>
              </a:solidFill>
              <a:latin typeface="Times New Roman" pitchFamily="18" charset="0"/>
              <a:cs typeface="Times New Roman" pitchFamily="18" charset="0"/>
            </a:endParaRPr>
          </a:p>
        </p:txBody>
      </p:sp>
      <p:sp>
        <p:nvSpPr>
          <p:cNvPr id="24" name="矩形 23"/>
          <p:cNvSpPr/>
          <p:nvPr/>
        </p:nvSpPr>
        <p:spPr>
          <a:xfrm>
            <a:off x="859402" y="2765178"/>
            <a:ext cx="1729937"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Subsystem 1</a:t>
            </a:r>
          </a:p>
        </p:txBody>
      </p:sp>
      <p:sp>
        <p:nvSpPr>
          <p:cNvPr id="25" name="矩形 24"/>
          <p:cNvSpPr/>
          <p:nvPr/>
        </p:nvSpPr>
        <p:spPr>
          <a:xfrm>
            <a:off x="2729676" y="2765178"/>
            <a:ext cx="1729937"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Subsystem 2</a:t>
            </a:r>
          </a:p>
        </p:txBody>
      </p:sp>
      <p:sp>
        <p:nvSpPr>
          <p:cNvPr id="27" name="矩形 36"/>
          <p:cNvSpPr/>
          <p:nvPr/>
        </p:nvSpPr>
        <p:spPr>
          <a:xfrm>
            <a:off x="4856287" y="4607732"/>
            <a:ext cx="4118472" cy="1334759"/>
          </a:xfrm>
          <a:prstGeom prst="rect">
            <a:avLst/>
          </a:prstGeom>
          <a:solidFill>
            <a:srgbClr val="BCBCBC"/>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solidFill>
                <a:schemeClr val="tx1"/>
              </a:solidFill>
              <a:latin typeface="Times New Roman" pitchFamily="18" charset="0"/>
              <a:cs typeface="Times New Roman" pitchFamily="18" charset="0"/>
            </a:endParaRPr>
          </a:p>
        </p:txBody>
      </p:sp>
      <p:sp>
        <p:nvSpPr>
          <p:cNvPr id="29" name="矩形 37"/>
          <p:cNvSpPr/>
          <p:nvPr/>
        </p:nvSpPr>
        <p:spPr>
          <a:xfrm>
            <a:off x="5008559" y="5418581"/>
            <a:ext cx="1729937"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Subsystem 1</a:t>
            </a:r>
          </a:p>
        </p:txBody>
      </p:sp>
      <p:sp>
        <p:nvSpPr>
          <p:cNvPr id="30" name="矩形 38"/>
          <p:cNvSpPr/>
          <p:nvPr/>
        </p:nvSpPr>
        <p:spPr>
          <a:xfrm>
            <a:off x="7096791" y="5418581"/>
            <a:ext cx="1729937"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Subsystem 2</a:t>
            </a:r>
          </a:p>
        </p:txBody>
      </p:sp>
      <p:sp>
        <p:nvSpPr>
          <p:cNvPr id="31" name="矩形 43"/>
          <p:cNvSpPr/>
          <p:nvPr/>
        </p:nvSpPr>
        <p:spPr>
          <a:xfrm>
            <a:off x="5440607" y="4828463"/>
            <a:ext cx="3026010" cy="369332"/>
          </a:xfrm>
          <a:prstGeom prst="rect">
            <a:avLst/>
          </a:prstGeom>
          <a:ln w="28575">
            <a:noFill/>
          </a:ln>
        </p:spPr>
        <p:txBody>
          <a:bodyPr wrap="square">
            <a:spAutoFit/>
          </a:bodyPr>
          <a:lstStyle/>
          <a:p>
            <a:r>
              <a:rPr lang="en-US" altLang="zh-CN" i="1" dirty="0">
                <a:latin typeface="Times New Roman" pitchFamily="18" charset="0"/>
                <a:cs typeface="Times New Roman" pitchFamily="18" charset="0"/>
              </a:rPr>
              <a:t>f</a:t>
            </a:r>
            <a:r>
              <a:rPr lang="en-US" altLang="zh-CN" baseline="-25000" dirty="0">
                <a:latin typeface="Times New Roman" pitchFamily="18" charset="0"/>
                <a:cs typeface="Times New Roman" pitchFamily="18" charset="0"/>
              </a:rPr>
              <a:t>1</a:t>
            </a:r>
            <a:r>
              <a:rPr lang="en-US" altLang="zh-CN" i="1" baseline="-25000" dirty="0">
                <a:latin typeface="Times New Roman" pitchFamily="18" charset="0"/>
                <a:cs typeface="Times New Roman" pitchFamily="18" charset="0"/>
              </a:rPr>
              <a:t>k</a:t>
            </a:r>
            <a:r>
              <a:rPr lang="en-US" altLang="zh-CN" baseline="30000" dirty="0">
                <a:latin typeface="Times New Roman" pitchFamily="18" charset="0"/>
                <a:cs typeface="Times New Roman" pitchFamily="18" charset="0"/>
              </a:rPr>
              <a:t>*</a:t>
            </a:r>
            <a:r>
              <a:rPr lang="en-US" altLang="zh-CN" dirty="0">
                <a:latin typeface="Times New Roman" pitchFamily="18" charset="0"/>
                <a:cs typeface="Times New Roman" pitchFamily="18" charset="0"/>
              </a:rPr>
              <a:t>, one of </a:t>
            </a:r>
            <a:r>
              <a:rPr lang="en-US" altLang="zh-CN" b="1" i="1" dirty="0">
                <a:latin typeface="Times New Roman" pitchFamily="18" charset="0"/>
                <a:cs typeface="Times New Roman" pitchFamily="18" charset="0"/>
              </a:rPr>
              <a:t>x</a:t>
            </a:r>
            <a:r>
              <a:rPr lang="en-US" altLang="zh-CN" baseline="-25000" dirty="0">
                <a:latin typeface="Times New Roman" pitchFamily="18" charset="0"/>
                <a:cs typeface="Times New Roman" pitchFamily="18" charset="0"/>
              </a:rPr>
              <a:t>1</a:t>
            </a:r>
            <a:r>
              <a:rPr lang="en-US" altLang="zh-CN" i="1" baseline="-25000" dirty="0">
                <a:latin typeface="Times New Roman" pitchFamily="18" charset="0"/>
                <a:cs typeface="Times New Roman" pitchFamily="18" charset="0"/>
              </a:rPr>
              <a:t>k</a:t>
            </a:r>
            <a:r>
              <a:rPr lang="en-US" altLang="zh-CN" baseline="30000" dirty="0">
                <a:latin typeface="Times New Roman" pitchFamily="18" charset="0"/>
                <a:cs typeface="Times New Roman" pitchFamily="18" charset="0"/>
              </a:rPr>
              <a:t>*</a:t>
            </a:r>
            <a:r>
              <a:rPr lang="en-US" altLang="zh-CN" dirty="0">
                <a:latin typeface="Times New Roman" pitchFamily="18" charset="0"/>
                <a:cs typeface="Times New Roman" pitchFamily="18" charset="0"/>
              </a:rPr>
              <a:t> and  </a:t>
            </a:r>
            <a:r>
              <a:rPr lang="en-US" altLang="zh-CN" b="1" i="1" dirty="0">
                <a:latin typeface="Times New Roman" pitchFamily="18" charset="0"/>
                <a:cs typeface="Times New Roman" pitchFamily="18" charset="0"/>
              </a:rPr>
              <a:t>y</a:t>
            </a:r>
            <a:r>
              <a:rPr lang="en-US" altLang="zh-CN" baseline="-25000" dirty="0">
                <a:latin typeface="Times New Roman" pitchFamily="18" charset="0"/>
                <a:cs typeface="Times New Roman" pitchFamily="18" charset="0"/>
              </a:rPr>
              <a:t>1</a:t>
            </a:r>
            <a:r>
              <a:rPr lang="en-US" altLang="zh-CN" i="1" baseline="-25000" dirty="0">
                <a:latin typeface="Times New Roman" pitchFamily="18" charset="0"/>
                <a:cs typeface="Times New Roman" pitchFamily="18" charset="0"/>
              </a:rPr>
              <a:t>k</a:t>
            </a:r>
            <a:r>
              <a:rPr lang="en-US" altLang="zh-CN" baseline="-25000" dirty="0">
                <a:latin typeface="Times New Roman" pitchFamily="18" charset="0"/>
                <a:cs typeface="Times New Roman" pitchFamily="18" charset="0"/>
              </a:rPr>
              <a:t> </a:t>
            </a:r>
            <a:r>
              <a:rPr lang="en-US" altLang="zh-CN" dirty="0">
                <a:latin typeface="Times New Roman" pitchFamily="18" charset="0"/>
                <a:cs typeface="Times New Roman" pitchFamily="18" charset="0"/>
              </a:rPr>
              <a:t>or both</a:t>
            </a:r>
            <a:endParaRPr lang="zh-CN" altLang="en-US" baseline="30000" dirty="0"/>
          </a:p>
        </p:txBody>
      </p:sp>
      <p:cxnSp>
        <p:nvCxnSpPr>
          <p:cNvPr id="32" name="Elbow Connector 7"/>
          <p:cNvCxnSpPr>
            <a:stCxn id="29" idx="0"/>
            <a:endCxn id="30" idx="0"/>
          </p:cNvCxnSpPr>
          <p:nvPr/>
        </p:nvCxnSpPr>
        <p:spPr>
          <a:xfrm rot="5400000" flipH="1" flipV="1">
            <a:off x="6917644" y="4374465"/>
            <a:ext cx="12700" cy="2088232"/>
          </a:xfrm>
          <a:prstGeom prst="bentConnector3">
            <a:avLst>
              <a:gd name="adj1" fmla="val 1800000"/>
            </a:avLst>
          </a:prstGeom>
          <a:ln w="285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3" name="直接箭头连接符 28"/>
          <p:cNvCxnSpPr/>
          <p:nvPr/>
        </p:nvCxnSpPr>
        <p:spPr>
          <a:xfrm flipH="1" flipV="1">
            <a:off x="5469183" y="3938746"/>
            <a:ext cx="1" cy="1468725"/>
          </a:xfrm>
          <a:prstGeom prst="straightConnector1">
            <a:avLst/>
          </a:prstGeom>
          <a:ln w="285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4" name="直接箭头连接符 35"/>
          <p:cNvCxnSpPr>
            <a:endCxn id="19" idx="2"/>
          </p:cNvCxnSpPr>
          <p:nvPr/>
        </p:nvCxnSpPr>
        <p:spPr>
          <a:xfrm flipV="1">
            <a:off x="6920824" y="2607555"/>
            <a:ext cx="1" cy="244373"/>
          </a:xfrm>
          <a:prstGeom prst="straightConnector1">
            <a:avLst/>
          </a:prstGeom>
          <a:ln w="285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5" name="矩形 72"/>
          <p:cNvSpPr/>
          <p:nvPr/>
        </p:nvSpPr>
        <p:spPr>
          <a:xfrm>
            <a:off x="5255772" y="1760399"/>
            <a:ext cx="516316" cy="369332"/>
          </a:xfrm>
          <a:prstGeom prst="rect">
            <a:avLst/>
          </a:prstGeom>
          <a:ln w="28575">
            <a:noFill/>
          </a:ln>
        </p:spPr>
        <p:txBody>
          <a:bodyPr wrap="square">
            <a:spAutoFit/>
          </a:bodyPr>
          <a:lstStyle/>
          <a:p>
            <a:r>
              <a:rPr lang="en-US" altLang="zh-CN" dirty="0">
                <a:latin typeface="Times New Roman" pitchFamily="18" charset="0"/>
                <a:cs typeface="Times New Roman" pitchFamily="18" charset="0"/>
              </a:rPr>
              <a:t>N</a:t>
            </a:r>
          </a:p>
        </p:txBody>
      </p:sp>
      <p:cxnSp>
        <p:nvCxnSpPr>
          <p:cNvPr id="36" name="直接箭头连接符 28"/>
          <p:cNvCxnSpPr/>
          <p:nvPr/>
        </p:nvCxnSpPr>
        <p:spPr>
          <a:xfrm flipV="1">
            <a:off x="8324850" y="3938746"/>
            <a:ext cx="0" cy="1468723"/>
          </a:xfrm>
          <a:prstGeom prst="straightConnector1">
            <a:avLst/>
          </a:prstGeom>
          <a:ln w="285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37" name="组合 36"/>
          <p:cNvGrpSpPr/>
          <p:nvPr/>
        </p:nvGrpSpPr>
        <p:grpSpPr>
          <a:xfrm>
            <a:off x="2208867" y="5374556"/>
            <a:ext cx="3358114" cy="977654"/>
            <a:chOff x="2446992" y="5107856"/>
            <a:chExt cx="3358114" cy="977654"/>
          </a:xfrm>
        </p:grpSpPr>
        <p:cxnSp>
          <p:nvCxnSpPr>
            <p:cNvPr id="38" name="肘形连接符 37"/>
            <p:cNvCxnSpPr/>
            <p:nvPr/>
          </p:nvCxnSpPr>
          <p:spPr bwMode="auto">
            <a:xfrm>
              <a:off x="2446992" y="5107856"/>
              <a:ext cx="3358114" cy="977654"/>
            </a:xfrm>
            <a:prstGeom prst="bentConnector3">
              <a:avLst>
                <a:gd name="adj1" fmla="val 363"/>
              </a:avLst>
            </a:prstGeom>
            <a:ln w="28575">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39" name="直接箭头连接符 28"/>
            <p:cNvCxnSpPr/>
            <p:nvPr/>
          </p:nvCxnSpPr>
          <p:spPr>
            <a:xfrm flipV="1">
              <a:off x="5805106" y="5485893"/>
              <a:ext cx="0" cy="599617"/>
            </a:xfrm>
            <a:prstGeom prst="straightConnector1">
              <a:avLst/>
            </a:prstGeom>
            <a:ln w="285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p:nvGrpSpPr>
        <p:grpSpPr>
          <a:xfrm>
            <a:off x="3934120" y="5374556"/>
            <a:ext cx="3966781" cy="721444"/>
            <a:chOff x="1838325" y="5107856"/>
            <a:chExt cx="3966781" cy="721444"/>
          </a:xfrm>
        </p:grpSpPr>
        <p:cxnSp>
          <p:nvCxnSpPr>
            <p:cNvPr id="41" name="肘形连接符 40"/>
            <p:cNvCxnSpPr/>
            <p:nvPr/>
          </p:nvCxnSpPr>
          <p:spPr bwMode="auto">
            <a:xfrm>
              <a:off x="1838325" y="5107856"/>
              <a:ext cx="3966781" cy="721444"/>
            </a:xfrm>
            <a:prstGeom prst="bentConnector3">
              <a:avLst>
                <a:gd name="adj1" fmla="val 535"/>
              </a:avLst>
            </a:prstGeom>
            <a:ln w="28575">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42" name="直接箭头连接符 28"/>
            <p:cNvCxnSpPr/>
            <p:nvPr/>
          </p:nvCxnSpPr>
          <p:spPr>
            <a:xfrm flipV="1">
              <a:off x="5805106" y="5488110"/>
              <a:ext cx="0" cy="341190"/>
            </a:xfrm>
            <a:prstGeom prst="straightConnector1">
              <a:avLst/>
            </a:prstGeom>
            <a:ln w="285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cxnSp>
        <p:nvCxnSpPr>
          <p:cNvPr id="43" name="肘形连接符 42"/>
          <p:cNvCxnSpPr/>
          <p:nvPr/>
        </p:nvCxnSpPr>
        <p:spPr bwMode="auto">
          <a:xfrm rot="5400000">
            <a:off x="3665764" y="2545239"/>
            <a:ext cx="1753612" cy="956622"/>
          </a:xfrm>
          <a:prstGeom prst="bentConnector3">
            <a:avLst>
              <a:gd name="adj1" fmla="val 99428"/>
            </a:avLst>
          </a:prstGeom>
          <a:ln w="285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endCxn id="19" idx="1"/>
          </p:cNvCxnSpPr>
          <p:nvPr/>
        </p:nvCxnSpPr>
        <p:spPr>
          <a:xfrm flipV="1">
            <a:off x="5020880" y="2146740"/>
            <a:ext cx="687528" cy="2"/>
          </a:xfrm>
          <a:prstGeom prst="straightConnector1">
            <a:avLst/>
          </a:prstGeom>
          <a:ln w="28575">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sp>
        <p:nvSpPr>
          <p:cNvPr id="2" name="Oval 1"/>
          <p:cNvSpPr/>
          <p:nvPr/>
        </p:nvSpPr>
        <p:spPr>
          <a:xfrm>
            <a:off x="273151" y="1753701"/>
            <a:ext cx="4703759" cy="1952079"/>
          </a:xfrm>
          <a:prstGeom prst="ellipse">
            <a:avLst/>
          </a:prstGeom>
          <a:solidFill>
            <a:srgbClr val="C0000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22"/>
          <p:cNvSpPr/>
          <p:nvPr/>
        </p:nvSpPr>
        <p:spPr>
          <a:xfrm>
            <a:off x="1294311" y="1940805"/>
            <a:ext cx="2769944" cy="720080"/>
          </a:xfrm>
          <a:prstGeom prst="rect">
            <a:avLst/>
          </a:prstGeom>
          <a:solidFill>
            <a:srgbClr val="6F6F6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Full autonomy optimization of each subsystem</a:t>
            </a:r>
          </a:p>
        </p:txBody>
      </p:sp>
      <p:sp>
        <p:nvSpPr>
          <p:cNvPr id="45" name="Oval 44"/>
          <p:cNvSpPr/>
          <p:nvPr/>
        </p:nvSpPr>
        <p:spPr>
          <a:xfrm>
            <a:off x="193198" y="3453339"/>
            <a:ext cx="4703759" cy="2205814"/>
          </a:xfrm>
          <a:prstGeom prst="ellipse">
            <a:avLst/>
          </a:prstGeom>
          <a:solidFill>
            <a:schemeClr val="accent1">
              <a:lumMod val="7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矩形 5"/>
          <p:cNvSpPr/>
          <p:nvPr/>
        </p:nvSpPr>
        <p:spPr>
          <a:xfrm>
            <a:off x="1294311" y="3750196"/>
            <a:ext cx="2769944" cy="720080"/>
          </a:xfrm>
          <a:prstGeom prst="rect">
            <a:avLst/>
          </a:prstGeom>
          <a:solidFill>
            <a:srgbClr val="84848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System decision making and dispatching</a:t>
            </a:r>
          </a:p>
        </p:txBody>
      </p:sp>
      <p:sp>
        <p:nvSpPr>
          <p:cNvPr id="46" name="Oval 45"/>
          <p:cNvSpPr/>
          <p:nvPr/>
        </p:nvSpPr>
        <p:spPr>
          <a:xfrm>
            <a:off x="4542570" y="4150420"/>
            <a:ext cx="4703759" cy="2205814"/>
          </a:xfrm>
          <a:prstGeom prst="ellipse">
            <a:avLst/>
          </a:prstGeom>
          <a:solidFill>
            <a:schemeClr val="accent4">
              <a:lumMod val="7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矩形 5"/>
          <p:cNvSpPr/>
          <p:nvPr/>
        </p:nvSpPr>
        <p:spPr>
          <a:xfrm>
            <a:off x="5700609" y="4285791"/>
            <a:ext cx="2429829" cy="528825"/>
          </a:xfrm>
          <a:prstGeom prst="rect">
            <a:avLst/>
          </a:prstGeom>
          <a:solidFill>
            <a:srgbClr val="6F6F6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Sequential optimization</a:t>
            </a:r>
          </a:p>
        </p:txBody>
      </p:sp>
      <p:sp>
        <p:nvSpPr>
          <p:cNvPr id="47" name="Oval 46"/>
          <p:cNvSpPr/>
          <p:nvPr/>
        </p:nvSpPr>
        <p:spPr>
          <a:xfrm>
            <a:off x="4785700" y="2581664"/>
            <a:ext cx="4452778" cy="1704127"/>
          </a:xfrm>
          <a:prstGeom prst="ellipse">
            <a:avLst/>
          </a:prstGeom>
          <a:solidFill>
            <a:schemeClr val="tx1">
              <a:lumMod val="65000"/>
              <a:lumOff val="3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矩形 21"/>
          <p:cNvSpPr/>
          <p:nvPr/>
        </p:nvSpPr>
        <p:spPr>
          <a:xfrm>
            <a:off x="5356553" y="2861453"/>
            <a:ext cx="3110064" cy="1060962"/>
          </a:xfrm>
          <a:prstGeom prst="rect">
            <a:avLst/>
          </a:prstGeom>
          <a:solidFill>
            <a:srgbClr val="BCBCBC"/>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Non-dominated sorting of </a:t>
            </a:r>
            <a:r>
              <a:rPr lang="en-US" dirty="0">
                <a:solidFill>
                  <a:schemeClr val="tx1"/>
                </a:solidFill>
                <a:latin typeface="Times New Roman" pitchFamily="18" charset="0"/>
                <a:cs typeface="Times New Roman" pitchFamily="18" charset="0"/>
              </a:rPr>
              <a:t>(</a:t>
            </a:r>
            <a:r>
              <a:rPr lang="en-US" i="1" dirty="0">
                <a:solidFill>
                  <a:schemeClr val="tx1"/>
                </a:solidFill>
                <a:latin typeface="Times New Roman" pitchFamily="18" charset="0"/>
                <a:cs typeface="Times New Roman" pitchFamily="18" charset="0"/>
              </a:rPr>
              <a:t>f</a:t>
            </a:r>
            <a:r>
              <a:rPr lang="en-US" baseline="-25000" dirty="0">
                <a:solidFill>
                  <a:schemeClr val="tx1"/>
                </a:solidFill>
                <a:latin typeface="Times New Roman" pitchFamily="18" charset="0"/>
                <a:cs typeface="Times New Roman" pitchFamily="18" charset="0"/>
              </a:rPr>
              <a:t>1</a:t>
            </a:r>
            <a:r>
              <a:rPr lang="en-US" i="1" baseline="-25000" dirty="0">
                <a:solidFill>
                  <a:schemeClr val="tx1"/>
                </a:solidFill>
                <a:latin typeface="Times New Roman" pitchFamily="18" charset="0"/>
                <a:cs typeface="Times New Roman" pitchFamily="18" charset="0"/>
              </a:rPr>
              <a:t>k</a:t>
            </a:r>
            <a:r>
              <a:rPr lang="en-US" baseline="30000" dirty="0">
                <a:solidFill>
                  <a:schemeClr val="tx1"/>
                </a:solidFill>
                <a:latin typeface="Times New Roman" pitchFamily="18" charset="0"/>
                <a:cs typeface="Times New Roman" pitchFamily="18" charset="0"/>
              </a:rPr>
              <a:t>*</a:t>
            </a:r>
            <a:r>
              <a:rPr lang="en-US" dirty="0">
                <a:solidFill>
                  <a:schemeClr val="tx1"/>
                </a:solidFill>
                <a:latin typeface="Times New Roman" pitchFamily="18" charset="0"/>
                <a:cs typeface="Times New Roman" pitchFamily="18" charset="0"/>
              </a:rPr>
              <a:t>, </a:t>
            </a:r>
            <a:r>
              <a:rPr lang="en-US" i="1" dirty="0">
                <a:solidFill>
                  <a:schemeClr val="tx1"/>
                </a:solidFill>
                <a:latin typeface="Times New Roman" pitchFamily="18" charset="0"/>
                <a:cs typeface="Times New Roman" pitchFamily="18" charset="0"/>
              </a:rPr>
              <a:t>f</a:t>
            </a:r>
            <a:r>
              <a:rPr lang="en-US" baseline="-25000" dirty="0">
                <a:solidFill>
                  <a:schemeClr val="tx1"/>
                </a:solidFill>
                <a:latin typeface="Times New Roman" pitchFamily="18" charset="0"/>
                <a:cs typeface="Times New Roman" pitchFamily="18" charset="0"/>
              </a:rPr>
              <a:t>2</a:t>
            </a:r>
            <a:r>
              <a:rPr lang="en-US" i="1" baseline="-25000" dirty="0">
                <a:solidFill>
                  <a:schemeClr val="tx1"/>
                </a:solidFill>
                <a:latin typeface="Times New Roman" pitchFamily="18" charset="0"/>
                <a:cs typeface="Times New Roman" pitchFamily="18" charset="0"/>
              </a:rPr>
              <a:t>k</a:t>
            </a:r>
            <a:r>
              <a:rPr lang="en-US" baseline="30000" dirty="0">
                <a:solidFill>
                  <a:schemeClr val="tx1"/>
                </a:solidFill>
                <a:latin typeface="Times New Roman" pitchFamily="18" charset="0"/>
                <a:cs typeface="Times New Roman" pitchFamily="18" charset="0"/>
              </a:rPr>
              <a:t>*</a:t>
            </a:r>
            <a:r>
              <a:rPr lang="en-US" dirty="0">
                <a:solidFill>
                  <a:schemeClr val="tx1"/>
                </a:solidFill>
                <a:latin typeface="Times New Roman" pitchFamily="18" charset="0"/>
                <a:cs typeface="Times New Roman" pitchFamily="18" charset="0"/>
              </a:rPr>
              <a:t>) </a:t>
            </a:r>
            <a:r>
              <a:rPr lang="en-US" altLang="zh-CN" dirty="0">
                <a:solidFill>
                  <a:schemeClr val="tx1"/>
                </a:solidFill>
                <a:latin typeface="Times New Roman" pitchFamily="18" charset="0"/>
                <a:cs typeface="Times New Roman" pitchFamily="18" charset="0"/>
              </a:rPr>
              <a:t>&amp; determination of Pareto front set F</a:t>
            </a:r>
          </a:p>
        </p:txBody>
      </p:sp>
    </p:spTree>
    <p:custDataLst>
      <p:tags r:id="rId2"/>
    </p:custDataLst>
    <p:extLst>
      <p:ext uri="{BB962C8B-B14F-4D97-AF65-F5344CB8AC3E}">
        <p14:creationId xmlns:p14="http://schemas.microsoft.com/office/powerpoint/2010/main" val="19864705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52117"/>
    </mc:Choice>
    <mc:Fallback xmlns="">
      <p:transition spd="slow" advTm="52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0"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500"/>
                                        <p:tgtEl>
                                          <p:spTgt spid="3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500"/>
                                        <p:tgtEl>
                                          <p:spTgt spid="3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33"/>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5"/>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4"/>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36"/>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34"/>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9"/>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16"/>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7"/>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18"/>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35"/>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43"/>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44"/>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2"/>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45"/>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46"/>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2" grpId="0"/>
      <p:bldP spid="13" grpId="0"/>
      <p:bldP spid="14" grpId="0"/>
      <p:bldP spid="15" grpId="0"/>
      <p:bldP spid="17" grpId="0"/>
      <p:bldP spid="18" grpId="0" animBg="1"/>
      <p:bldP spid="19" grpId="0" animBg="1"/>
      <p:bldP spid="21" grpId="0" animBg="1"/>
      <p:bldP spid="22" grpId="0" animBg="1"/>
      <p:bldP spid="24" grpId="0" animBg="1"/>
      <p:bldP spid="25" grpId="0" animBg="1"/>
      <p:bldP spid="27" grpId="0" animBg="1"/>
      <p:bldP spid="29" grpId="0" animBg="1"/>
      <p:bldP spid="30" grpId="0" animBg="1"/>
      <p:bldP spid="31" grpId="0"/>
      <p:bldP spid="35" grpId="0"/>
      <p:bldP spid="2" grpId="0" animBg="1"/>
      <p:bldP spid="23" grpId="0" animBg="1"/>
      <p:bldP spid="45" grpId="0" animBg="1"/>
      <p:bldP spid="26" grpId="0" animBg="1"/>
      <p:bldP spid="46" grpId="0" animBg="1"/>
      <p:bldP spid="28" grpId="0" animBg="1"/>
      <p:bldP spid="47" grpId="0" animBg="1"/>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a:xfrm>
            <a:off x="304800" y="25142"/>
            <a:ext cx="5906782" cy="638175"/>
          </a:xfrm>
        </p:spPr>
        <p:txBody>
          <a:bodyPr>
            <a:normAutofit/>
          </a:bodyPr>
          <a:lstStyle/>
          <a:p>
            <a:r>
              <a:rPr lang="en-US" altLang="zh-CN" sz="3200" b="1" dirty="0">
                <a:solidFill>
                  <a:schemeClr val="bg1"/>
                </a:solidFill>
              </a:rPr>
              <a:t>S-MOO Engineering Example</a:t>
            </a:r>
            <a:endParaRPr lang="zh-CN" altLang="en-US" sz="3200" b="1" dirty="0">
              <a:solidFill>
                <a:schemeClr val="bg1"/>
              </a:solidFill>
            </a:endParaRPr>
          </a:p>
        </p:txBody>
      </p:sp>
      <p:sp>
        <p:nvSpPr>
          <p:cNvPr id="5" name="圆角矩形 4"/>
          <p:cNvSpPr/>
          <p:nvPr/>
        </p:nvSpPr>
        <p:spPr bwMode="auto">
          <a:xfrm>
            <a:off x="4751512" y="3074970"/>
            <a:ext cx="4296952" cy="3382500"/>
          </a:xfrm>
          <a:prstGeom prst="roundRect">
            <a:avLst>
              <a:gd name="adj" fmla="val 0"/>
            </a:avLst>
          </a:prstGeom>
          <a:solidFill>
            <a:srgbClr val="E2E2E2"/>
          </a:solidFill>
          <a:ln w="2857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p:txBody>
      </p:sp>
      <p:sp>
        <p:nvSpPr>
          <p:cNvPr id="6" name="圆角矩形 5"/>
          <p:cNvSpPr/>
          <p:nvPr/>
        </p:nvSpPr>
        <p:spPr bwMode="auto">
          <a:xfrm>
            <a:off x="4752041" y="1066800"/>
            <a:ext cx="4296952" cy="1981200"/>
          </a:xfrm>
          <a:prstGeom prst="roundRect">
            <a:avLst>
              <a:gd name="adj" fmla="val 0"/>
            </a:avLst>
          </a:prstGeom>
          <a:solidFill>
            <a:srgbClr val="E2E2E2"/>
          </a:solidFill>
          <a:ln w="2857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p:txBody>
      </p:sp>
      <p:pic>
        <p:nvPicPr>
          <p:cNvPr id="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7660" y="1194982"/>
            <a:ext cx="3922212" cy="1734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5"/>
          <p:cNvSpPr>
            <a:spLocks noChangeArrowheads="1"/>
          </p:cNvSpPr>
          <p:nvPr/>
        </p:nvSpPr>
        <p:spPr bwMode="auto">
          <a:xfrm>
            <a:off x="369889" y="1194982"/>
            <a:ext cx="3917103" cy="938618"/>
          </a:xfrm>
          <a:prstGeom prst="rect">
            <a:avLst/>
          </a:prstGeom>
          <a:noFill/>
          <a:ln w="28575">
            <a:solidFill>
              <a:schemeClr val="tx1"/>
            </a:solidFill>
            <a:miter lim="800000"/>
            <a:headEnd/>
            <a:tailEnd/>
          </a:ln>
        </p:spPr>
        <p:txBody>
          <a:bodyPr wrap="none" anchor="ctr"/>
          <a:lstStyle/>
          <a:p>
            <a:endParaRPr lang="en-US" altLang="zh-CN"/>
          </a:p>
        </p:txBody>
      </p:sp>
      <p:graphicFrame>
        <p:nvGraphicFramePr>
          <p:cNvPr id="10" name="Object 81"/>
          <p:cNvGraphicFramePr>
            <a:graphicFrameLocks noChangeAspect="1"/>
          </p:cNvGraphicFramePr>
          <p:nvPr>
            <p:extLst>
              <p:ext uri="{D42A27DB-BD31-4B8C-83A1-F6EECF244321}">
                <p14:modId xmlns:p14="http://schemas.microsoft.com/office/powerpoint/2010/main" val="2285257348"/>
              </p:ext>
            </p:extLst>
          </p:nvPr>
        </p:nvGraphicFramePr>
        <p:xfrm>
          <a:off x="847725" y="1190625"/>
          <a:ext cx="3219450" cy="963613"/>
        </p:xfrm>
        <a:graphic>
          <a:graphicData uri="http://schemas.openxmlformats.org/presentationml/2006/ole">
            <mc:AlternateContent xmlns:mc="http://schemas.openxmlformats.org/markup-compatibility/2006">
              <mc:Choice xmlns:v="urn:schemas-microsoft-com:vml" Requires="v">
                <p:oleObj spid="_x0000_s8213" name="公式" r:id="rId6" imgW="2031840" imgH="583920" progId="Equation.3">
                  <p:embed/>
                </p:oleObj>
              </mc:Choice>
              <mc:Fallback>
                <p:oleObj name="公式" r:id="rId6" imgW="2031840" imgH="583920" progId="Equation.3">
                  <p:embed/>
                  <p:pic>
                    <p:nvPicPr>
                      <p:cNvPr id="0" name=""/>
                      <p:cNvPicPr>
                        <a:picLocks noChangeAspect="1" noChangeArrowheads="1"/>
                      </p:cNvPicPr>
                      <p:nvPr/>
                    </p:nvPicPr>
                    <p:blipFill>
                      <a:blip r:embed="rId7"/>
                      <a:srcRect/>
                      <a:stretch>
                        <a:fillRect/>
                      </a:stretch>
                    </p:blipFill>
                    <p:spPr bwMode="auto">
                      <a:xfrm>
                        <a:off x="847725" y="1190625"/>
                        <a:ext cx="3219450" cy="963613"/>
                      </a:xfrm>
                      <a:prstGeom prst="rect">
                        <a:avLst/>
                      </a:prstGeom>
                      <a:noFill/>
                    </p:spPr>
                  </p:pic>
                </p:oleObj>
              </mc:Fallback>
            </mc:AlternateContent>
          </a:graphicData>
        </a:graphic>
      </p:graphicFrame>
      <p:sp>
        <p:nvSpPr>
          <p:cNvPr id="11" name="Text Box 7"/>
          <p:cNvSpPr txBox="1">
            <a:spLocks noChangeArrowheads="1"/>
          </p:cNvSpPr>
          <p:nvPr/>
        </p:nvSpPr>
        <p:spPr bwMode="auto">
          <a:xfrm>
            <a:off x="712530" y="2295962"/>
            <a:ext cx="4255130" cy="1569660"/>
          </a:xfrm>
          <a:prstGeom prst="rect">
            <a:avLst/>
          </a:prstGeom>
          <a:noFill/>
          <a:ln w="25400">
            <a:noFill/>
            <a:miter lim="800000"/>
            <a:headEnd/>
            <a:tailEnd/>
          </a:ln>
        </p:spPr>
        <p:txBody>
          <a:bodyPr wrap="square">
            <a:spAutoFit/>
          </a:bodyPr>
          <a:lstStyle/>
          <a:p>
            <a:r>
              <a:rPr lang="en-US" altLang="zh-CN" sz="1600" b="1" dirty="0"/>
              <a:t>Minimize    </a:t>
            </a:r>
            <a:r>
              <a:rPr lang="en-US" altLang="zh-CN" sz="1600" b="1" dirty="0">
                <a:solidFill>
                  <a:schemeClr val="bg1">
                    <a:lumMod val="50000"/>
                  </a:schemeClr>
                </a:solidFill>
              </a:rPr>
              <a:t>f1=volume of speed reducer</a:t>
            </a:r>
          </a:p>
          <a:p>
            <a:r>
              <a:rPr lang="en-US" altLang="zh-CN" sz="1600" b="1" dirty="0"/>
              <a:t>Minimize    </a:t>
            </a:r>
            <a:r>
              <a:rPr lang="en-US" altLang="zh-CN" sz="1600" b="1" dirty="0">
                <a:solidFill>
                  <a:schemeClr val="bg1">
                    <a:lumMod val="50000"/>
                  </a:schemeClr>
                </a:solidFill>
              </a:rPr>
              <a:t>f2=stress in shaft 1</a:t>
            </a:r>
          </a:p>
          <a:p>
            <a:endParaRPr lang="en-US" altLang="zh-CN" sz="1600" b="1" dirty="0">
              <a:solidFill>
                <a:srgbClr val="00B050"/>
              </a:solidFill>
            </a:endParaRPr>
          </a:p>
          <a:p>
            <a:r>
              <a:rPr lang="en-US" altLang="zh-CN" sz="1600" b="1" dirty="0" err="1"/>
              <a:t>s.t.</a:t>
            </a:r>
            <a:r>
              <a:rPr lang="en-US" altLang="zh-CN" sz="1600" b="1" dirty="0"/>
              <a:t>:     	</a:t>
            </a:r>
            <a:r>
              <a:rPr lang="en-US" altLang="zh-CN" sz="1600" b="1" dirty="0">
                <a:solidFill>
                  <a:schemeClr val="bg1">
                    <a:lumMod val="50000"/>
                  </a:schemeClr>
                </a:solidFill>
              </a:rPr>
              <a:t>Stress in shaft 2     ≤ 1100 </a:t>
            </a:r>
            <a:r>
              <a:rPr lang="en-US" altLang="zh-CN" sz="1600" b="1" dirty="0" err="1">
                <a:solidFill>
                  <a:schemeClr val="bg1">
                    <a:lumMod val="50000"/>
                  </a:schemeClr>
                </a:solidFill>
              </a:rPr>
              <a:t>kPa</a:t>
            </a:r>
            <a:endParaRPr lang="en-US" altLang="zh-CN" sz="1600" b="1" dirty="0">
              <a:solidFill>
                <a:schemeClr val="bg1">
                  <a:lumMod val="50000"/>
                </a:schemeClr>
              </a:solidFill>
            </a:endParaRPr>
          </a:p>
          <a:p>
            <a:r>
              <a:rPr lang="en-US" altLang="zh-CN" sz="1600" b="1" dirty="0">
                <a:solidFill>
                  <a:schemeClr val="bg1">
                    <a:lumMod val="50000"/>
                  </a:schemeClr>
                </a:solidFill>
              </a:rPr>
              <a:t>	Stress in shaft 2     ≤ 1100 </a:t>
            </a:r>
            <a:r>
              <a:rPr lang="en-US" altLang="zh-CN" sz="1600" b="1" dirty="0" err="1">
                <a:solidFill>
                  <a:schemeClr val="bg1">
                    <a:lumMod val="50000"/>
                  </a:schemeClr>
                </a:solidFill>
              </a:rPr>
              <a:t>kPa</a:t>
            </a:r>
            <a:endParaRPr lang="en-US" altLang="zh-CN" sz="1600" b="1" dirty="0">
              <a:solidFill>
                <a:schemeClr val="bg1">
                  <a:lumMod val="50000"/>
                </a:schemeClr>
              </a:solidFill>
            </a:endParaRPr>
          </a:p>
          <a:p>
            <a:r>
              <a:rPr lang="en-US" altLang="zh-CN" sz="1600" b="1" dirty="0">
                <a:solidFill>
                  <a:schemeClr val="bg1">
                    <a:lumMod val="50000"/>
                  </a:schemeClr>
                </a:solidFill>
              </a:rPr>
              <a:t>	 .......</a:t>
            </a:r>
          </a:p>
        </p:txBody>
      </p:sp>
      <p:sp>
        <p:nvSpPr>
          <p:cNvPr id="12" name="AutoShape 8"/>
          <p:cNvSpPr>
            <a:spLocks/>
          </p:cNvSpPr>
          <p:nvPr/>
        </p:nvSpPr>
        <p:spPr bwMode="auto">
          <a:xfrm>
            <a:off x="482906" y="2456716"/>
            <a:ext cx="294730" cy="1236510"/>
          </a:xfrm>
          <a:prstGeom prst="leftBrace">
            <a:avLst>
              <a:gd name="adj1" fmla="val 54549"/>
              <a:gd name="adj2" fmla="val 50000"/>
            </a:avLst>
          </a:prstGeom>
          <a:noFill/>
          <a:ln w="31750">
            <a:solidFill>
              <a:schemeClr val="tx1"/>
            </a:solidFill>
            <a:round/>
            <a:headEnd/>
            <a:tailEnd/>
          </a:ln>
        </p:spPr>
        <p:txBody>
          <a:bodyPr wrap="none" anchor="ctr"/>
          <a:lstStyle/>
          <a:p>
            <a:endParaRPr lang="en-US" altLang="zh-CN"/>
          </a:p>
        </p:txBody>
      </p:sp>
      <p:sp>
        <p:nvSpPr>
          <p:cNvPr id="13" name="Line 12"/>
          <p:cNvSpPr>
            <a:spLocks noChangeShapeType="1"/>
          </p:cNvSpPr>
          <p:nvPr/>
        </p:nvSpPr>
        <p:spPr bwMode="auto">
          <a:xfrm>
            <a:off x="4286993" y="1751808"/>
            <a:ext cx="464520" cy="0"/>
          </a:xfrm>
          <a:prstGeom prst="line">
            <a:avLst/>
          </a:prstGeom>
          <a:noFill/>
          <a:ln w="57150">
            <a:solidFill>
              <a:schemeClr val="tx1">
                <a:lumMod val="65000"/>
                <a:lumOff val="35000"/>
              </a:schemeClr>
            </a:solidFill>
            <a:round/>
            <a:headEnd type="triangle" w="med" len="med"/>
            <a:tailEnd type="triangle" w="med" len="med"/>
          </a:ln>
          <a:effectLst/>
        </p:spPr>
        <p:txBody>
          <a:bodyPr wrap="none"/>
          <a:lstStyle/>
          <a:p>
            <a:pPr>
              <a:defRPr/>
            </a:pPr>
            <a:endParaRPr lang="en-US">
              <a:ea typeface="宋体" pitchFamily="2" charset="-122"/>
            </a:endParaRPr>
          </a:p>
        </p:txBody>
      </p:sp>
      <p:cxnSp>
        <p:nvCxnSpPr>
          <p:cNvPr id="14" name="AutoShape 16"/>
          <p:cNvCxnSpPr>
            <a:cxnSpLocks noChangeShapeType="1"/>
            <a:stCxn id="9" idx="1"/>
            <a:endCxn id="12" idx="1"/>
          </p:cNvCxnSpPr>
          <p:nvPr/>
        </p:nvCxnSpPr>
        <p:spPr bwMode="auto">
          <a:xfrm rot="10800000" flipH="1" flipV="1">
            <a:off x="369888" y="1664291"/>
            <a:ext cx="113017" cy="1410680"/>
          </a:xfrm>
          <a:prstGeom prst="bentConnector3">
            <a:avLst>
              <a:gd name="adj1" fmla="val -202270"/>
            </a:avLst>
          </a:prstGeom>
          <a:noFill/>
          <a:ln w="38100">
            <a:solidFill>
              <a:srgbClr val="808080"/>
            </a:solidFill>
            <a:miter lim="800000"/>
            <a:headEnd type="triangle" w="med" len="med"/>
            <a:tailEnd type="triangle" w="med" len="med"/>
          </a:ln>
        </p:spPr>
      </p:cxnSp>
      <p:grpSp>
        <p:nvGrpSpPr>
          <p:cNvPr id="15" name="组合 14"/>
          <p:cNvGrpSpPr/>
          <p:nvPr/>
        </p:nvGrpSpPr>
        <p:grpSpPr>
          <a:xfrm>
            <a:off x="89796" y="4007768"/>
            <a:ext cx="4422014" cy="2088232"/>
            <a:chOff x="414503" y="4152062"/>
            <a:chExt cx="4422014" cy="2088232"/>
          </a:xfrm>
        </p:grpSpPr>
        <p:sp>
          <p:nvSpPr>
            <p:cNvPr id="16" name="矩形 15"/>
            <p:cNvSpPr/>
            <p:nvPr/>
          </p:nvSpPr>
          <p:spPr>
            <a:xfrm>
              <a:off x="3252341" y="5016158"/>
              <a:ext cx="1584176" cy="12241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Subsystem 2</a:t>
              </a:r>
            </a:p>
            <a:p>
              <a:pPr algn="ctr"/>
              <a:r>
                <a:rPr lang="en-US" altLang="zh-CN" i="1" dirty="0">
                  <a:solidFill>
                    <a:schemeClr val="tx1"/>
                  </a:solidFill>
                  <a:latin typeface="Times New Roman" pitchFamily="18" charset="0"/>
                  <a:cs typeface="Times New Roman" pitchFamily="18" charset="0"/>
                </a:rPr>
                <a:t>x</a:t>
              </a:r>
              <a:r>
                <a:rPr lang="en-US" altLang="zh-CN" baseline="-25000" dirty="0">
                  <a:solidFill>
                    <a:schemeClr val="tx1"/>
                  </a:solidFill>
                  <a:latin typeface="Times New Roman" pitchFamily="18" charset="0"/>
                  <a:cs typeface="Times New Roman" pitchFamily="18" charset="0"/>
                </a:rPr>
                <a:t>2</a:t>
              </a:r>
              <a:r>
                <a:rPr lang="en-US" altLang="zh-CN" i="1" dirty="0">
                  <a:solidFill>
                    <a:schemeClr val="tx1"/>
                  </a:solidFill>
                  <a:latin typeface="Times New Roman" pitchFamily="18" charset="0"/>
                  <a:cs typeface="Times New Roman" pitchFamily="18" charset="0"/>
                </a:rPr>
                <a:t>, x</a:t>
              </a:r>
              <a:r>
                <a:rPr lang="en-US" altLang="zh-CN" baseline="-25000" dirty="0">
                  <a:solidFill>
                    <a:schemeClr val="tx1"/>
                  </a:solidFill>
                  <a:latin typeface="Times New Roman" pitchFamily="18" charset="0"/>
                  <a:cs typeface="Times New Roman" pitchFamily="18" charset="0"/>
                </a:rPr>
                <a:t>3</a:t>
              </a:r>
              <a:r>
                <a:rPr lang="en-US" altLang="zh-CN" dirty="0">
                  <a:solidFill>
                    <a:schemeClr val="tx1"/>
                  </a:solidFill>
                  <a:latin typeface="Times New Roman" pitchFamily="18" charset="0"/>
                  <a:cs typeface="Times New Roman" pitchFamily="18" charset="0"/>
                </a:rPr>
                <a:t>,</a:t>
              </a:r>
              <a:r>
                <a:rPr lang="en-US" altLang="zh-CN" i="1" dirty="0">
                  <a:solidFill>
                    <a:schemeClr val="tx1"/>
                  </a:solidFill>
                  <a:latin typeface="Times New Roman" pitchFamily="18" charset="0"/>
                  <a:cs typeface="Times New Roman" pitchFamily="18" charset="0"/>
                </a:rPr>
                <a:t> x</a:t>
              </a:r>
              <a:r>
                <a:rPr lang="en-US" altLang="zh-CN" baseline="-25000" dirty="0">
                  <a:solidFill>
                    <a:schemeClr val="tx1"/>
                  </a:solidFill>
                  <a:latin typeface="Times New Roman" pitchFamily="18" charset="0"/>
                  <a:cs typeface="Times New Roman" pitchFamily="18" charset="0"/>
                </a:rPr>
                <a:t>4</a:t>
              </a:r>
              <a:r>
                <a:rPr lang="en-US" altLang="zh-CN" i="1" dirty="0">
                  <a:solidFill>
                    <a:schemeClr val="tx1"/>
                  </a:solidFill>
                  <a:latin typeface="Times New Roman" pitchFamily="18" charset="0"/>
                  <a:cs typeface="Times New Roman" pitchFamily="18" charset="0"/>
                </a:rPr>
                <a:t>, x</a:t>
              </a:r>
              <a:r>
                <a:rPr lang="en-US" altLang="zh-CN" baseline="-25000" dirty="0">
                  <a:solidFill>
                    <a:schemeClr val="tx1"/>
                  </a:solidFill>
                  <a:latin typeface="Times New Roman" pitchFamily="18" charset="0"/>
                  <a:cs typeface="Times New Roman" pitchFamily="18" charset="0"/>
                </a:rPr>
                <a:t>6</a:t>
              </a:r>
              <a:endParaRPr lang="zh-CN" altLang="en-US" baseline="-25000" dirty="0">
                <a:solidFill>
                  <a:schemeClr val="tx1"/>
                </a:solidFill>
                <a:latin typeface="Times New Roman" pitchFamily="18" charset="0"/>
                <a:cs typeface="Times New Roman" pitchFamily="18" charset="0"/>
              </a:endParaRPr>
            </a:p>
            <a:p>
              <a:r>
                <a:rPr lang="en-US" altLang="zh-CN" dirty="0">
                  <a:solidFill>
                    <a:schemeClr val="tx1"/>
                  </a:solidFill>
                  <a:latin typeface="Times New Roman" pitchFamily="18" charset="0"/>
                  <a:cs typeface="Times New Roman" pitchFamily="18" charset="0"/>
                </a:rPr>
                <a:t>min </a:t>
              </a:r>
              <a:r>
                <a:rPr lang="en-US" altLang="zh-CN" i="1" dirty="0">
                  <a:solidFill>
                    <a:schemeClr val="tx1"/>
                  </a:solidFill>
                  <a:latin typeface="Times New Roman" pitchFamily="18" charset="0"/>
                  <a:cs typeface="Times New Roman" pitchFamily="18" charset="0"/>
                </a:rPr>
                <a:t>f</a:t>
              </a:r>
              <a:r>
                <a:rPr lang="en-US" altLang="zh-CN" baseline="-25000" dirty="0">
                  <a:solidFill>
                    <a:schemeClr val="tx1"/>
                  </a:solidFill>
                  <a:latin typeface="Times New Roman" pitchFamily="18" charset="0"/>
                  <a:cs typeface="Times New Roman" pitchFamily="18" charset="0"/>
                </a:rPr>
                <a:t>2 </a:t>
              </a:r>
            </a:p>
            <a:p>
              <a:r>
                <a:rPr lang="en-US" altLang="zh-CN" dirty="0" err="1">
                  <a:solidFill>
                    <a:schemeClr val="tx1"/>
                  </a:solidFill>
                  <a:latin typeface="Times New Roman" pitchFamily="18" charset="0"/>
                  <a:cs typeface="Times New Roman" pitchFamily="18" charset="0"/>
                </a:rPr>
                <a:t>s.t.</a:t>
              </a:r>
              <a:r>
                <a:rPr lang="en-US" altLang="zh-CN" baseline="-25000" dirty="0">
                  <a:solidFill>
                    <a:schemeClr val="tx1"/>
                  </a:solidFill>
                  <a:latin typeface="Times New Roman" pitchFamily="18" charset="0"/>
                  <a:cs typeface="Times New Roman" pitchFamily="18" charset="0"/>
                </a:rPr>
                <a:t>    </a:t>
              </a:r>
              <a:r>
                <a:rPr lang="en-US" altLang="zh-CN" b="1" i="1" dirty="0">
                  <a:solidFill>
                    <a:schemeClr val="tx1"/>
                  </a:solidFill>
                  <a:latin typeface="Times New Roman" pitchFamily="18" charset="0"/>
                  <a:cs typeface="Times New Roman" pitchFamily="18" charset="0"/>
                </a:rPr>
                <a:t>g</a:t>
              </a:r>
              <a:r>
                <a:rPr lang="en-US" altLang="zh-CN" baseline="-25000" dirty="0">
                  <a:solidFill>
                    <a:schemeClr val="tx1"/>
                  </a:solidFill>
                  <a:latin typeface="Times New Roman" pitchFamily="18" charset="0"/>
                  <a:cs typeface="Times New Roman" pitchFamily="18" charset="0"/>
                </a:rPr>
                <a:t>2</a:t>
              </a:r>
              <a:r>
                <a:rPr lang="en-US" altLang="zh-CN" dirty="0">
                  <a:solidFill>
                    <a:schemeClr val="tx1"/>
                  </a:solidFill>
                  <a:latin typeface="Times New Roman" pitchFamily="18" charset="0"/>
                  <a:cs typeface="Times New Roman" pitchFamily="18" charset="0"/>
                </a:rPr>
                <a:t>≤ 0</a:t>
              </a:r>
              <a:endParaRPr lang="zh-CN" altLang="en-US" dirty="0">
                <a:solidFill>
                  <a:schemeClr val="tx1"/>
                </a:solidFill>
                <a:latin typeface="Times New Roman" pitchFamily="18" charset="0"/>
                <a:cs typeface="Times New Roman" pitchFamily="18" charset="0"/>
              </a:endParaRPr>
            </a:p>
          </p:txBody>
        </p:sp>
        <p:sp>
          <p:nvSpPr>
            <p:cNvPr id="17" name="矩形 16"/>
            <p:cNvSpPr/>
            <p:nvPr/>
          </p:nvSpPr>
          <p:spPr>
            <a:xfrm>
              <a:off x="876077" y="5016158"/>
              <a:ext cx="1572154" cy="12241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Subsystem 1</a:t>
              </a:r>
            </a:p>
            <a:p>
              <a:pPr algn="ctr"/>
              <a:r>
                <a:rPr lang="en-US" altLang="zh-CN" i="1" dirty="0">
                  <a:solidFill>
                    <a:schemeClr val="tx1"/>
                  </a:solidFill>
                  <a:latin typeface="Times New Roman" pitchFamily="18" charset="0"/>
                  <a:cs typeface="Times New Roman" pitchFamily="18" charset="0"/>
                </a:rPr>
                <a:t>x</a:t>
              </a:r>
              <a:r>
                <a:rPr lang="en-US" altLang="zh-CN" baseline="-25000" dirty="0">
                  <a:solidFill>
                    <a:schemeClr val="tx1"/>
                  </a:solidFill>
                  <a:latin typeface="Times New Roman" pitchFamily="18" charset="0"/>
                  <a:cs typeface="Times New Roman" pitchFamily="18" charset="0"/>
                </a:rPr>
                <a:t>1</a:t>
              </a:r>
              <a:r>
                <a:rPr lang="en-US" altLang="zh-CN" dirty="0">
                  <a:solidFill>
                    <a:schemeClr val="tx1"/>
                  </a:solidFill>
                  <a:latin typeface="Times New Roman" pitchFamily="18" charset="0"/>
                  <a:cs typeface="Times New Roman" pitchFamily="18" charset="0"/>
                </a:rPr>
                <a:t> </a:t>
              </a:r>
              <a:r>
                <a:rPr lang="en-US" altLang="zh-CN" i="1" dirty="0">
                  <a:solidFill>
                    <a:schemeClr val="tx1"/>
                  </a:solidFill>
                  <a:latin typeface="Times New Roman" pitchFamily="18" charset="0"/>
                  <a:cs typeface="Times New Roman" pitchFamily="18" charset="0"/>
                </a:rPr>
                <a:t>~</a:t>
              </a:r>
              <a:r>
                <a:rPr lang="en-US" altLang="zh-CN" dirty="0">
                  <a:solidFill>
                    <a:schemeClr val="tx1"/>
                  </a:solidFill>
                  <a:latin typeface="Times New Roman" pitchFamily="18" charset="0"/>
                  <a:cs typeface="Times New Roman" pitchFamily="18" charset="0"/>
                </a:rPr>
                <a:t> </a:t>
              </a:r>
              <a:r>
                <a:rPr lang="en-US" altLang="zh-CN" i="1" dirty="0">
                  <a:solidFill>
                    <a:schemeClr val="tx1"/>
                  </a:solidFill>
                  <a:latin typeface="Times New Roman" pitchFamily="18" charset="0"/>
                  <a:cs typeface="Times New Roman" pitchFamily="18" charset="0"/>
                </a:rPr>
                <a:t>x</a:t>
              </a:r>
              <a:r>
                <a:rPr lang="en-US" altLang="zh-CN" baseline="-25000" dirty="0">
                  <a:solidFill>
                    <a:schemeClr val="tx1"/>
                  </a:solidFill>
                  <a:latin typeface="Times New Roman" pitchFamily="18" charset="0"/>
                  <a:cs typeface="Times New Roman" pitchFamily="18" charset="0"/>
                </a:rPr>
                <a:t>7</a:t>
              </a:r>
            </a:p>
            <a:p>
              <a:r>
                <a:rPr lang="en-US" altLang="zh-CN" dirty="0">
                  <a:solidFill>
                    <a:schemeClr val="tx1"/>
                  </a:solidFill>
                  <a:latin typeface="Times New Roman" pitchFamily="18" charset="0"/>
                  <a:cs typeface="Times New Roman" pitchFamily="18" charset="0"/>
                </a:rPr>
                <a:t>min </a:t>
              </a:r>
              <a:r>
                <a:rPr lang="en-US" altLang="zh-CN" i="1" dirty="0">
                  <a:solidFill>
                    <a:schemeClr val="tx1"/>
                  </a:solidFill>
                  <a:latin typeface="Times New Roman" pitchFamily="18" charset="0"/>
                  <a:cs typeface="Times New Roman" pitchFamily="18" charset="0"/>
                </a:rPr>
                <a:t>f</a:t>
              </a:r>
              <a:r>
                <a:rPr lang="en-US" altLang="zh-CN" baseline="-25000" dirty="0">
                  <a:solidFill>
                    <a:schemeClr val="tx1"/>
                  </a:solidFill>
                  <a:latin typeface="Times New Roman" pitchFamily="18" charset="0"/>
                  <a:cs typeface="Times New Roman" pitchFamily="18" charset="0"/>
                </a:rPr>
                <a:t>1 </a:t>
              </a:r>
            </a:p>
            <a:p>
              <a:r>
                <a:rPr lang="en-US" altLang="zh-CN" dirty="0" err="1">
                  <a:solidFill>
                    <a:schemeClr val="tx1"/>
                  </a:solidFill>
                  <a:latin typeface="Times New Roman" pitchFamily="18" charset="0"/>
                  <a:cs typeface="Times New Roman" pitchFamily="18" charset="0"/>
                </a:rPr>
                <a:t>s.t.</a:t>
              </a:r>
              <a:r>
                <a:rPr lang="en-US" altLang="zh-CN" baseline="-25000" dirty="0">
                  <a:solidFill>
                    <a:schemeClr val="tx1"/>
                  </a:solidFill>
                  <a:latin typeface="Times New Roman" pitchFamily="18" charset="0"/>
                  <a:cs typeface="Times New Roman" pitchFamily="18" charset="0"/>
                </a:rPr>
                <a:t>    </a:t>
              </a:r>
              <a:r>
                <a:rPr lang="en-US" altLang="zh-CN" b="1" i="1" dirty="0">
                  <a:solidFill>
                    <a:schemeClr val="tx1"/>
                  </a:solidFill>
                  <a:latin typeface="Times New Roman" pitchFamily="18" charset="0"/>
                  <a:cs typeface="Times New Roman" pitchFamily="18" charset="0"/>
                </a:rPr>
                <a:t>g</a:t>
              </a:r>
              <a:r>
                <a:rPr lang="en-US" altLang="zh-CN" baseline="-25000" dirty="0">
                  <a:solidFill>
                    <a:schemeClr val="tx1"/>
                  </a:solidFill>
                  <a:latin typeface="Times New Roman" pitchFamily="18" charset="0"/>
                  <a:cs typeface="Times New Roman" pitchFamily="18" charset="0"/>
                </a:rPr>
                <a:t>1</a:t>
              </a:r>
              <a:r>
                <a:rPr lang="en-US" altLang="zh-CN" dirty="0">
                  <a:solidFill>
                    <a:schemeClr val="tx1"/>
                  </a:solidFill>
                  <a:latin typeface="Times New Roman" pitchFamily="18" charset="0"/>
                  <a:cs typeface="Times New Roman" pitchFamily="18" charset="0"/>
                </a:rPr>
                <a:t>≤ 0</a:t>
              </a:r>
              <a:endParaRPr lang="zh-CN" altLang="en-US" dirty="0">
                <a:solidFill>
                  <a:schemeClr val="tx1"/>
                </a:solidFill>
                <a:latin typeface="Times New Roman" pitchFamily="18" charset="0"/>
                <a:cs typeface="Times New Roman" pitchFamily="18" charset="0"/>
              </a:endParaRPr>
            </a:p>
          </p:txBody>
        </p:sp>
        <p:cxnSp>
          <p:nvCxnSpPr>
            <p:cNvPr id="18" name="直接箭头连接符 17"/>
            <p:cNvCxnSpPr/>
            <p:nvPr/>
          </p:nvCxnSpPr>
          <p:spPr>
            <a:xfrm>
              <a:off x="2845722" y="4296078"/>
              <a:ext cx="0" cy="36004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endCxn id="17" idx="0"/>
            </p:cNvCxnSpPr>
            <p:nvPr/>
          </p:nvCxnSpPr>
          <p:spPr>
            <a:xfrm>
              <a:off x="1662154" y="4656118"/>
              <a:ext cx="0" cy="36004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16" idx="0"/>
            </p:cNvCxnSpPr>
            <p:nvPr/>
          </p:nvCxnSpPr>
          <p:spPr>
            <a:xfrm>
              <a:off x="4044429" y="4656118"/>
              <a:ext cx="0" cy="36004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662154" y="4656118"/>
              <a:ext cx="2382275" cy="0"/>
            </a:xfrm>
            <a:prstGeom prst="line">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14503" y="4616048"/>
              <a:ext cx="1233963" cy="400110"/>
            </a:xfrm>
            <a:prstGeom prst="rect">
              <a:avLst/>
            </a:prstGeom>
            <a:noFill/>
          </p:spPr>
          <p:txBody>
            <a:bodyPr wrap="square" rtlCol="0">
              <a:spAutoFit/>
            </a:bodyPr>
            <a:lstStyle/>
            <a:p>
              <a:r>
                <a:rPr lang="en-US" altLang="zh-CN" sz="2000" i="1" dirty="0">
                  <a:latin typeface="Times New Roman" pitchFamily="18" charset="0"/>
                  <a:cs typeface="Times New Roman" pitchFamily="18" charset="0"/>
                </a:rPr>
                <a:t>x</a:t>
              </a:r>
              <a:r>
                <a:rPr lang="en-US" altLang="zh-CN" sz="2000" baseline="-25000" dirty="0">
                  <a:latin typeface="Times New Roman" pitchFamily="18" charset="0"/>
                  <a:cs typeface="Times New Roman" pitchFamily="18" charset="0"/>
                </a:rPr>
                <a:t>1</a:t>
              </a:r>
              <a:r>
                <a:rPr lang="en-US" altLang="zh-CN" sz="2000" i="1" dirty="0">
                  <a:latin typeface="Times New Roman" pitchFamily="18" charset="0"/>
                  <a:cs typeface="Times New Roman" pitchFamily="18" charset="0"/>
                </a:rPr>
                <a:t>, x</a:t>
              </a:r>
              <a:r>
                <a:rPr lang="en-US" altLang="zh-CN" sz="2000" baseline="-25000" dirty="0">
                  <a:latin typeface="Times New Roman" pitchFamily="18" charset="0"/>
                  <a:cs typeface="Times New Roman" pitchFamily="18" charset="0"/>
                </a:rPr>
                <a:t>5</a:t>
              </a:r>
              <a:r>
                <a:rPr lang="en-US" altLang="zh-CN" sz="2000" dirty="0">
                  <a:latin typeface="Times New Roman" pitchFamily="18" charset="0"/>
                  <a:cs typeface="Times New Roman" pitchFamily="18" charset="0"/>
                </a:rPr>
                <a:t>,</a:t>
              </a:r>
              <a:r>
                <a:rPr lang="en-US" altLang="zh-CN" sz="2000" i="1" dirty="0">
                  <a:latin typeface="Times New Roman" pitchFamily="18" charset="0"/>
                  <a:cs typeface="Times New Roman" pitchFamily="18" charset="0"/>
                </a:rPr>
                <a:t> x</a:t>
              </a:r>
              <a:r>
                <a:rPr lang="en-US" altLang="zh-CN" sz="2000" baseline="-25000" dirty="0">
                  <a:latin typeface="Times New Roman" pitchFamily="18" charset="0"/>
                  <a:cs typeface="Times New Roman" pitchFamily="18" charset="0"/>
                </a:rPr>
                <a:t>7</a:t>
              </a:r>
              <a:endParaRPr lang="zh-CN" altLang="en-US" sz="2000" baseline="-25000" dirty="0">
                <a:latin typeface="Times New Roman" pitchFamily="18" charset="0"/>
                <a:cs typeface="Times New Roman" pitchFamily="18" charset="0"/>
              </a:endParaRPr>
            </a:p>
          </p:txBody>
        </p:sp>
        <p:cxnSp>
          <p:nvCxnSpPr>
            <p:cNvPr id="23" name="直接箭头连接符 22"/>
            <p:cNvCxnSpPr/>
            <p:nvPr/>
          </p:nvCxnSpPr>
          <p:spPr>
            <a:xfrm>
              <a:off x="1477626" y="4656118"/>
              <a:ext cx="0" cy="36004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892301" y="4152062"/>
              <a:ext cx="1476164" cy="605294"/>
            </a:xfrm>
            <a:prstGeom prst="rect">
              <a:avLst/>
            </a:prstGeom>
            <a:noFill/>
          </p:spPr>
          <p:txBody>
            <a:bodyPr wrap="square" rtlCol="0">
              <a:spAutoFit/>
            </a:bodyPr>
            <a:lstStyle/>
            <a:p>
              <a:r>
                <a:rPr lang="en-US" altLang="zh-CN" sz="2000" i="1" dirty="0">
                  <a:latin typeface="Times New Roman" pitchFamily="18" charset="0"/>
                  <a:cs typeface="Times New Roman" pitchFamily="18" charset="0"/>
                </a:rPr>
                <a:t>x</a:t>
              </a:r>
              <a:r>
                <a:rPr lang="en-US" altLang="zh-CN" sz="2000" baseline="-25000" dirty="0">
                  <a:latin typeface="Times New Roman" pitchFamily="18" charset="0"/>
                  <a:cs typeface="Times New Roman" pitchFamily="18" charset="0"/>
                </a:rPr>
                <a:t>2</a:t>
              </a:r>
              <a:r>
                <a:rPr lang="en-US" altLang="zh-CN" sz="2000" i="1" dirty="0">
                  <a:latin typeface="Times New Roman" pitchFamily="18" charset="0"/>
                  <a:cs typeface="Times New Roman" pitchFamily="18" charset="0"/>
                </a:rPr>
                <a:t>, x</a:t>
              </a:r>
              <a:r>
                <a:rPr lang="en-US" altLang="zh-CN" sz="2000" baseline="-25000" dirty="0">
                  <a:latin typeface="Times New Roman" pitchFamily="18" charset="0"/>
                  <a:cs typeface="Times New Roman" pitchFamily="18" charset="0"/>
                </a:rPr>
                <a:t>3</a:t>
              </a:r>
              <a:r>
                <a:rPr lang="en-US" altLang="zh-CN" sz="2000" dirty="0">
                  <a:latin typeface="Times New Roman" pitchFamily="18" charset="0"/>
                  <a:cs typeface="Times New Roman" pitchFamily="18" charset="0"/>
                </a:rPr>
                <a:t>,</a:t>
              </a:r>
              <a:r>
                <a:rPr lang="en-US" altLang="zh-CN" sz="2000" i="1" dirty="0">
                  <a:latin typeface="Times New Roman" pitchFamily="18" charset="0"/>
                  <a:cs typeface="Times New Roman" pitchFamily="18" charset="0"/>
                </a:rPr>
                <a:t> x</a:t>
              </a:r>
              <a:r>
                <a:rPr lang="en-US" altLang="zh-CN" sz="2000" baseline="-25000" dirty="0">
                  <a:latin typeface="Times New Roman" pitchFamily="18" charset="0"/>
                  <a:cs typeface="Times New Roman" pitchFamily="18" charset="0"/>
                </a:rPr>
                <a:t>4</a:t>
              </a:r>
              <a:r>
                <a:rPr lang="en-US" altLang="zh-CN" sz="2000" i="1" dirty="0">
                  <a:latin typeface="Times New Roman" pitchFamily="18" charset="0"/>
                  <a:cs typeface="Times New Roman" pitchFamily="18" charset="0"/>
                </a:rPr>
                <a:t>, x</a:t>
              </a:r>
              <a:r>
                <a:rPr lang="en-US" altLang="zh-CN" sz="2000" baseline="-25000" dirty="0">
                  <a:latin typeface="Times New Roman" pitchFamily="18" charset="0"/>
                  <a:cs typeface="Times New Roman" pitchFamily="18" charset="0"/>
                </a:rPr>
                <a:t>6</a:t>
              </a:r>
              <a:endParaRPr lang="zh-CN" altLang="en-US" sz="2000" baseline="-25000" dirty="0">
                <a:latin typeface="Times New Roman" pitchFamily="18" charset="0"/>
                <a:cs typeface="Times New Roman" pitchFamily="18" charset="0"/>
              </a:endParaRPr>
            </a:p>
            <a:p>
              <a:endParaRPr lang="zh-CN" altLang="en-US" sz="2000" baseline="-25000" dirty="0">
                <a:latin typeface="Times New Roman" pitchFamily="18" charset="0"/>
                <a:cs typeface="Times New Roman" pitchFamily="18" charset="0"/>
              </a:endParaRPr>
            </a:p>
          </p:txBody>
        </p:sp>
      </p:grpSp>
      <p:pic>
        <p:nvPicPr>
          <p:cNvPr id="25" name="图片 20"/>
          <p:cNvPicPr/>
          <p:nvPr/>
        </p:nvPicPr>
        <p:blipFill rotWithShape="1">
          <a:blip r:embed="rId8" cstate="print">
            <a:extLst>
              <a:ext uri="{28A0092B-C50C-407E-A947-70E740481C1C}">
                <a14:useLocalDpi xmlns:a14="http://schemas.microsoft.com/office/drawing/2010/main" val="0"/>
              </a:ext>
            </a:extLst>
          </a:blip>
          <a:srcRect t="4820" r="4266"/>
          <a:stretch/>
        </p:blipFill>
        <p:spPr bwMode="auto">
          <a:xfrm>
            <a:off x="4802407" y="3084518"/>
            <a:ext cx="4169353" cy="3468682"/>
          </a:xfrm>
          <a:prstGeom prst="rect">
            <a:avLst/>
          </a:prstGeom>
          <a:noFill/>
          <a:ln>
            <a:noFill/>
          </a:ln>
          <a:extLst>
            <a:ext uri="{53640926-AAD7-44D8-BBD7-CCE9431645EC}">
              <a14:shadowObscured xmlns:a14="http://schemas.microsoft.com/office/drawing/2010/main"/>
            </a:ext>
          </a:extLst>
        </p:spPr>
      </p:pic>
    </p:spTree>
    <p:custDataLst>
      <p:tags r:id="rId2"/>
    </p:custDataLst>
    <p:extLst>
      <p:ext uri="{BB962C8B-B14F-4D97-AF65-F5344CB8AC3E}">
        <p14:creationId xmlns:p14="http://schemas.microsoft.com/office/powerpoint/2010/main" val="176813916"/>
      </p:ext>
    </p:extLst>
  </p:cSld>
  <p:clrMapOvr>
    <a:masterClrMapping/>
  </p:clrMapOvr>
  <mc:AlternateContent xmlns:mc="http://schemas.openxmlformats.org/markup-compatibility/2006" xmlns:p14="http://schemas.microsoft.com/office/powerpoint/2010/main">
    <mc:Choice Requires="p14">
      <p:transition spd="slow" p14:dur="2000" advTm="82038"/>
    </mc:Choice>
    <mc:Fallback xmlns="">
      <p:transition spd="slow" advTm="820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1" grpId="0"/>
      <p:bldP spid="12"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2"/>
          <p:cNvSpPr>
            <a:spLocks noGrp="1"/>
          </p:cNvSpPr>
          <p:nvPr>
            <p:ph type="title" idx="4294967295"/>
          </p:nvPr>
        </p:nvSpPr>
        <p:spPr>
          <a:xfrm>
            <a:off x="-152400" y="0"/>
            <a:ext cx="7200900" cy="638175"/>
          </a:xfrm>
        </p:spPr>
        <p:txBody>
          <a:bodyPr>
            <a:noAutofit/>
          </a:bodyPr>
          <a:lstStyle/>
          <a:p>
            <a:r>
              <a:rPr lang="en-US" sz="4000" b="1" dirty="0">
                <a:solidFill>
                  <a:schemeClr val="bg1"/>
                </a:solidFill>
              </a:rPr>
              <a:t>Motivation and Objective</a:t>
            </a:r>
          </a:p>
        </p:txBody>
      </p:sp>
      <p:sp>
        <p:nvSpPr>
          <p:cNvPr id="5" name="Text Box 6"/>
          <p:cNvSpPr txBox="1">
            <a:spLocks noChangeArrowheads="1"/>
          </p:cNvSpPr>
          <p:nvPr/>
        </p:nvSpPr>
        <p:spPr bwMode="auto">
          <a:xfrm>
            <a:off x="515937" y="5140404"/>
            <a:ext cx="8105775" cy="1107996"/>
          </a:xfrm>
          <a:prstGeom prst="rect">
            <a:avLst/>
          </a:prstGeom>
          <a:noFill/>
          <a:ln w="28575">
            <a:solidFill>
              <a:schemeClr val="tx1"/>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200" b="1" dirty="0">
                <a:solidFill>
                  <a:srgbClr val="133984"/>
                </a:solidFill>
                <a:latin typeface="+mn-lt"/>
                <a:ea typeface="+mn-ea"/>
                <a:cs typeface="黑体" pitchFamily="49" charset="-122"/>
              </a:rPr>
              <a:t>Objective:</a:t>
            </a:r>
            <a:r>
              <a:rPr lang="en-US" altLang="zh-CN" sz="2200" b="1" dirty="0">
                <a:solidFill>
                  <a:srgbClr val="FF0000"/>
                </a:solidFill>
              </a:rPr>
              <a:t>  </a:t>
            </a:r>
            <a:r>
              <a:rPr lang="en-US" altLang="zh-CN" sz="2200" b="1" dirty="0"/>
              <a:t>Develop </a:t>
            </a:r>
            <a:r>
              <a:rPr lang="en-US" altLang="zh-CN" sz="2200" b="1" dirty="0">
                <a:solidFill>
                  <a:srgbClr val="FF0000"/>
                </a:solidFill>
              </a:rPr>
              <a:t>efficient robust optimization </a:t>
            </a:r>
            <a:r>
              <a:rPr lang="en-US" altLang="zh-CN" sz="2200" b="1" dirty="0"/>
              <a:t>approaches and </a:t>
            </a:r>
            <a:r>
              <a:rPr lang="en-US" altLang="zh-CN" sz="2200" b="1" dirty="0">
                <a:solidFill>
                  <a:srgbClr val="FF0000"/>
                </a:solidFill>
              </a:rPr>
              <a:t>multi-disciplinary optimization </a:t>
            </a:r>
            <a:r>
              <a:rPr lang="en-US" altLang="zh-CN" sz="2200" b="1" dirty="0"/>
              <a:t>methods with applications on </a:t>
            </a:r>
            <a:r>
              <a:rPr lang="en-US" altLang="zh-CN" sz="2200" b="1" dirty="0">
                <a:solidFill>
                  <a:srgbClr val="FF0000"/>
                </a:solidFill>
              </a:rPr>
              <a:t>tolerance design </a:t>
            </a:r>
            <a:r>
              <a:rPr lang="en-US" altLang="zh-CN" sz="2200" b="1" dirty="0"/>
              <a:t>of gas engines</a:t>
            </a:r>
          </a:p>
        </p:txBody>
      </p:sp>
      <p:sp>
        <p:nvSpPr>
          <p:cNvPr id="6" name="Rectangle 3"/>
          <p:cNvSpPr txBox="1">
            <a:spLocks noChangeArrowheads="1"/>
          </p:cNvSpPr>
          <p:nvPr/>
        </p:nvSpPr>
        <p:spPr bwMode="auto">
          <a:xfrm>
            <a:off x="224027" y="1435780"/>
            <a:ext cx="5643373" cy="34410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zh-CN"/>
            </a:defPPr>
            <a:lvl1pPr marL="449263" indent="-449263" eaLnBrk="0" hangingPunct="0">
              <a:lnSpc>
                <a:spcPct val="110000"/>
              </a:lnSpc>
              <a:spcBef>
                <a:spcPct val="20000"/>
              </a:spcBef>
              <a:buSzPct val="120000"/>
              <a:buBlip>
                <a:blip r:embed="rId4"/>
              </a:buBlip>
              <a:defRPr sz="2400" b="1">
                <a:solidFill>
                  <a:srgbClr val="133984"/>
                </a:solidFill>
                <a:latin typeface="+mn-lt"/>
                <a:ea typeface="+mn-ea"/>
                <a:cs typeface="黑体" pitchFamily="49" charset="-122"/>
              </a:defRPr>
            </a:lvl1pPr>
            <a:lvl2pPr marL="914400" indent="-285750" eaLnBrk="0" hangingPunct="0">
              <a:lnSpc>
                <a:spcPct val="110000"/>
              </a:lnSpc>
              <a:spcBef>
                <a:spcPct val="20000"/>
              </a:spcBef>
              <a:buClr>
                <a:srgbClr val="000066"/>
              </a:buClr>
              <a:buChar char="•"/>
              <a:defRPr sz="2400">
                <a:solidFill>
                  <a:srgbClr val="133984"/>
                </a:solidFill>
                <a:latin typeface="+mn-lt"/>
                <a:ea typeface="+mn-ea"/>
                <a:cs typeface="黑体" pitchFamily="49" charset="-122"/>
              </a:defRPr>
            </a:lvl2pPr>
            <a:lvl3pPr marL="1322388" indent="-228600" eaLnBrk="0" hangingPunct="0">
              <a:spcBef>
                <a:spcPct val="20000"/>
              </a:spcBef>
              <a:buChar char="•"/>
              <a:defRPr sz="2400">
                <a:latin typeface="+mn-lt"/>
                <a:cs typeface="宋体" charset="-122"/>
              </a:defRPr>
            </a:lvl3pPr>
            <a:lvl4pPr marL="1730375" indent="-228600" eaLnBrk="0" hangingPunct="0">
              <a:spcBef>
                <a:spcPct val="20000"/>
              </a:spcBef>
              <a:buChar char="–"/>
              <a:defRPr sz="2000">
                <a:latin typeface="+mn-lt"/>
                <a:cs typeface="宋体" charset="-122"/>
              </a:defRPr>
            </a:lvl4pPr>
            <a:lvl5pPr marL="2138363" indent="-228600" eaLnBrk="0" hangingPunct="0">
              <a:spcBef>
                <a:spcPct val="20000"/>
              </a:spcBef>
              <a:buChar char="»"/>
              <a:defRPr sz="2000">
                <a:latin typeface="+mn-lt"/>
                <a:cs typeface="宋体" charset="-122"/>
              </a:defRPr>
            </a:lvl5pPr>
            <a:lvl6pPr marL="2595563" indent="-228600" fontAlgn="base">
              <a:spcBef>
                <a:spcPct val="20000"/>
              </a:spcBef>
              <a:spcAft>
                <a:spcPct val="0"/>
              </a:spcAft>
              <a:buChar char="»"/>
              <a:defRPr sz="2000">
                <a:latin typeface="+mn-lt"/>
                <a:ea typeface="宋体" pitchFamily="2" charset="-122"/>
              </a:defRPr>
            </a:lvl6pPr>
            <a:lvl7pPr marL="3052763" indent="-228600" fontAlgn="base">
              <a:spcBef>
                <a:spcPct val="20000"/>
              </a:spcBef>
              <a:spcAft>
                <a:spcPct val="0"/>
              </a:spcAft>
              <a:buChar char="»"/>
              <a:defRPr sz="2000">
                <a:latin typeface="+mn-lt"/>
                <a:ea typeface="宋体" pitchFamily="2" charset="-122"/>
              </a:defRPr>
            </a:lvl7pPr>
            <a:lvl8pPr marL="3509963" indent="-228600" fontAlgn="base">
              <a:spcBef>
                <a:spcPct val="20000"/>
              </a:spcBef>
              <a:spcAft>
                <a:spcPct val="0"/>
              </a:spcAft>
              <a:buChar char="»"/>
              <a:defRPr sz="2000">
                <a:latin typeface="+mn-lt"/>
                <a:ea typeface="宋体" pitchFamily="2" charset="-122"/>
              </a:defRPr>
            </a:lvl8pPr>
            <a:lvl9pPr marL="3967163" indent="-228600" fontAlgn="base">
              <a:spcBef>
                <a:spcPct val="20000"/>
              </a:spcBef>
              <a:spcAft>
                <a:spcPct val="0"/>
              </a:spcAft>
              <a:buChar char="»"/>
              <a:defRPr sz="2000">
                <a:latin typeface="+mn-lt"/>
                <a:ea typeface="宋体" pitchFamily="2" charset="-122"/>
              </a:defRPr>
            </a:lvl9pPr>
          </a:lstStyle>
          <a:p>
            <a:pPr marL="342900" indent="-342900" eaLnBrk="1" hangingPunct="1">
              <a:lnSpc>
                <a:spcPct val="80000"/>
              </a:lnSpc>
              <a:buSzPct val="60000"/>
              <a:buFont typeface="Wingdings" panose="05000000000000000000" pitchFamily="2" charset="2"/>
              <a:buChar char="n"/>
            </a:pPr>
            <a:r>
              <a:rPr lang="en-US" altLang="zh-CN" sz="2700" dirty="0">
                <a:solidFill>
                  <a:srgbClr val="003D7F"/>
                </a:solidFill>
                <a:cs typeface="Times New Roman" panose="02020603050405020304" pitchFamily="18" charset="0"/>
              </a:rPr>
              <a:t>In engineering design optimization, we may have to consider </a:t>
            </a:r>
          </a:p>
          <a:p>
            <a:pPr marL="742950" lvl="1" eaLnBrk="1" hangingPunct="1">
              <a:lnSpc>
                <a:spcPct val="100000"/>
              </a:lnSpc>
              <a:buFont typeface="Arial" pitchFamily="34" charset="0"/>
              <a:buChar char="–"/>
            </a:pPr>
            <a:r>
              <a:rPr lang="en-US" altLang="zh-CN" b="1" dirty="0">
                <a:solidFill>
                  <a:schemeClr val="tx1"/>
                </a:solidFill>
                <a:cs typeface="Times New Roman" panose="02020603050405020304" pitchFamily="18" charset="0"/>
              </a:rPr>
              <a:t>Uncertainty due to uncontrollable variations</a:t>
            </a:r>
          </a:p>
          <a:p>
            <a:pPr marL="742950" lvl="1" eaLnBrk="1" hangingPunct="1">
              <a:lnSpc>
                <a:spcPct val="100000"/>
              </a:lnSpc>
              <a:buFont typeface="Arial" pitchFamily="34" charset="0"/>
              <a:buChar char="–"/>
            </a:pPr>
            <a:r>
              <a:rPr lang="en-US" altLang="zh-CN" b="1" dirty="0">
                <a:solidFill>
                  <a:schemeClr val="tx1"/>
                </a:solidFill>
                <a:cs typeface="Times New Roman" panose="02020603050405020304" pitchFamily="18" charset="0"/>
              </a:rPr>
              <a:t>Multiple disciplines</a:t>
            </a:r>
          </a:p>
          <a:p>
            <a:pPr marL="742950" lvl="1" eaLnBrk="1" hangingPunct="1">
              <a:lnSpc>
                <a:spcPct val="100000"/>
              </a:lnSpc>
              <a:buFont typeface="Arial" pitchFamily="34" charset="0"/>
              <a:buChar char="–"/>
            </a:pPr>
            <a:r>
              <a:rPr lang="en-US" altLang="zh-CN" b="1" dirty="0">
                <a:solidFill>
                  <a:schemeClr val="tx1"/>
                </a:solidFill>
                <a:cs typeface="Times New Roman" panose="02020603050405020304" pitchFamily="18" charset="0"/>
              </a:rPr>
              <a:t>Computational efficiency has to be improved</a:t>
            </a:r>
          </a:p>
        </p:txBody>
      </p:sp>
      <p:sp>
        <p:nvSpPr>
          <p:cNvPr id="8" name="圆角矩形 7"/>
          <p:cNvSpPr/>
          <p:nvPr/>
        </p:nvSpPr>
        <p:spPr bwMode="auto">
          <a:xfrm>
            <a:off x="6019800" y="1066800"/>
            <a:ext cx="2787200" cy="4024309"/>
          </a:xfrm>
          <a:prstGeom prst="roundRect">
            <a:avLst>
              <a:gd name="adj" fmla="val 0"/>
            </a:avLst>
          </a:prstGeom>
          <a:solidFill>
            <a:srgbClr val="E2E2E2"/>
          </a:solidFill>
          <a:ln w="2857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L="342900" marR="0" indent="-342900" defTabSz="914400" rtl="0" eaLnBrk="1" fontAlgn="base" latinLnBrk="0" hangingPunct="1">
              <a:lnSpc>
                <a:spcPct val="120000"/>
              </a:lnSpc>
              <a:spcBef>
                <a:spcPct val="0"/>
              </a:spcBef>
              <a:spcAft>
                <a:spcPct val="0"/>
              </a:spcAft>
              <a:buClrTx/>
              <a:buSzTx/>
              <a:buFont typeface="Arial" pitchFamily="34" charset="0"/>
              <a:buChar char="•"/>
              <a:tabLst/>
            </a:pPr>
            <a:r>
              <a:rPr lang="en-US" altLang="zh-CN" sz="2000" b="1" dirty="0">
                <a:ea typeface="黑体" pitchFamily="2" charset="-122"/>
              </a:rPr>
              <a:t>Tolerances of parts &amp; measurement errors</a:t>
            </a:r>
          </a:p>
          <a:p>
            <a:pPr marL="342900" marR="0" indent="-342900" defTabSz="914400" rtl="0" eaLnBrk="1" fontAlgn="base" latinLnBrk="0" hangingPunct="1">
              <a:lnSpc>
                <a:spcPct val="120000"/>
              </a:lnSpc>
              <a:spcBef>
                <a:spcPct val="0"/>
              </a:spcBef>
              <a:spcAft>
                <a:spcPct val="0"/>
              </a:spcAft>
              <a:buClrTx/>
              <a:buSzTx/>
              <a:buFont typeface="Arial" pitchFamily="34" charset="0"/>
              <a:buChar char="•"/>
              <a:tabLst/>
            </a:pPr>
            <a:r>
              <a:rPr lang="en-US" altLang="zh-CN" sz="2000" b="1" dirty="0">
                <a:ea typeface="黑体" pitchFamily="2" charset="-122"/>
              </a:rPr>
              <a:t>Compression ratio &amp;</a:t>
            </a:r>
          </a:p>
          <a:p>
            <a:pPr marR="0" defTabSz="914400" rtl="0" eaLnBrk="1" fontAlgn="base" latinLnBrk="0" hangingPunct="1">
              <a:lnSpc>
                <a:spcPct val="120000"/>
              </a:lnSpc>
              <a:spcBef>
                <a:spcPct val="0"/>
              </a:spcBef>
              <a:spcAft>
                <a:spcPct val="0"/>
              </a:spcAft>
              <a:buClrTx/>
              <a:buSzTx/>
              <a:tabLst/>
            </a:pPr>
            <a:r>
              <a:rPr lang="en-US" altLang="zh-CN" sz="2000" b="1" dirty="0">
                <a:ea typeface="黑体" pitchFamily="2" charset="-122"/>
              </a:rPr>
              <a:t>      </a:t>
            </a:r>
            <a:r>
              <a:rPr kumimoji="0" lang="en-US" altLang="zh-CN" sz="2000" b="1" i="0" u="none" strike="noStrike" cap="none" normalizeH="0" baseline="0" dirty="0">
                <a:ln>
                  <a:noFill/>
                </a:ln>
                <a:solidFill>
                  <a:schemeClr val="tx1"/>
                </a:solidFill>
                <a:effectLst/>
                <a:ea typeface="黑体" pitchFamily="2" charset="-122"/>
              </a:rPr>
              <a:t>Friction loss</a:t>
            </a:r>
          </a:p>
        </p:txBody>
      </p:sp>
      <p:pic>
        <p:nvPicPr>
          <p:cNvPr id="11" name="Picture 80"/>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5199" r="2708"/>
          <a:stretch/>
        </p:blipFill>
        <p:spPr bwMode="auto">
          <a:xfrm>
            <a:off x="6140002" y="1143000"/>
            <a:ext cx="2590800" cy="2427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324600" y="1295400"/>
            <a:ext cx="228600" cy="369332"/>
          </a:xfrm>
          <a:prstGeom prst="rect">
            <a:avLst/>
          </a:prstGeom>
          <a:noFill/>
        </p:spPr>
        <p:txBody>
          <a:bodyPr wrap="square" rtlCol="0">
            <a:spAutoFit/>
          </a:bodyPr>
          <a:lstStyle/>
          <a:p>
            <a:r>
              <a:rPr lang="en-US" dirty="0"/>
              <a:t>*</a:t>
            </a:r>
          </a:p>
        </p:txBody>
      </p:sp>
      <p:sp>
        <p:nvSpPr>
          <p:cNvPr id="9" name="Text Box 3"/>
          <p:cNvSpPr txBox="1">
            <a:spLocks noChangeArrowheads="1"/>
          </p:cNvSpPr>
          <p:nvPr/>
        </p:nvSpPr>
        <p:spPr bwMode="auto">
          <a:xfrm>
            <a:off x="35496" y="6200001"/>
            <a:ext cx="1599349" cy="276999"/>
          </a:xfrm>
          <a:prstGeom prst="rect">
            <a:avLst/>
          </a:prstGeom>
          <a:noFill/>
          <a:ln w="25400">
            <a:noFill/>
            <a:miter lim="800000"/>
            <a:headEnd/>
            <a:tailEnd/>
          </a:ln>
          <a:effectLst/>
        </p:spPr>
        <p:txBody>
          <a:bodyPr wrap="none">
            <a:spAutoFit/>
          </a:bodyPr>
          <a:lstStyle/>
          <a:p>
            <a:r>
              <a:rPr lang="en-US" sz="1200" b="1" dirty="0">
                <a:ea typeface="SimSun" pitchFamily="2" charset="-122"/>
              </a:rPr>
              <a:t>* Picture from SGMW.</a:t>
            </a:r>
          </a:p>
        </p:txBody>
      </p:sp>
    </p:spTree>
    <p:custDataLst>
      <p:tags r:id="rId1"/>
    </p:custDataLst>
    <p:extLst>
      <p:ext uri="{BB962C8B-B14F-4D97-AF65-F5344CB8AC3E}">
        <p14:creationId xmlns:p14="http://schemas.microsoft.com/office/powerpoint/2010/main" val="958410016"/>
      </p:ext>
    </p:extLst>
  </p:cSld>
  <p:clrMapOvr>
    <a:masterClrMapping/>
  </p:clrMapOvr>
  <mc:AlternateContent xmlns:mc="http://schemas.openxmlformats.org/markup-compatibility/2006" xmlns:p14="http://schemas.microsoft.com/office/powerpoint/2010/main">
    <mc:Choice Requires="p14">
      <p:transition spd="slow" p14:dur="2000" advTm="58966"/>
    </mc:Choice>
    <mc:Fallback xmlns="">
      <p:transition spd="slow" advTm="5896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a:xfrm>
            <a:off x="304800" y="16844"/>
            <a:ext cx="5562600" cy="638175"/>
          </a:xfrm>
        </p:spPr>
        <p:txBody>
          <a:bodyPr>
            <a:normAutofit/>
          </a:bodyPr>
          <a:lstStyle/>
          <a:p>
            <a:r>
              <a:rPr lang="en-US" altLang="zh-CN" sz="3200" b="1" dirty="0">
                <a:solidFill>
                  <a:schemeClr val="bg1"/>
                </a:solidFill>
              </a:rPr>
              <a:t>Numerical Example: S-MDO</a:t>
            </a:r>
            <a:endParaRPr lang="zh-CN" altLang="en-US" sz="3200" b="1" dirty="0">
              <a:solidFill>
                <a:schemeClr val="bg1"/>
              </a:solidFill>
            </a:endParaRPr>
          </a:p>
        </p:txBody>
      </p:sp>
      <p:sp>
        <p:nvSpPr>
          <p:cNvPr id="5" name="圆角矩形 4"/>
          <p:cNvSpPr/>
          <p:nvPr/>
        </p:nvSpPr>
        <p:spPr bwMode="auto">
          <a:xfrm>
            <a:off x="4691350" y="3496667"/>
            <a:ext cx="4224050" cy="2904133"/>
          </a:xfrm>
          <a:prstGeom prst="roundRect">
            <a:avLst>
              <a:gd name="adj" fmla="val 0"/>
            </a:avLst>
          </a:prstGeom>
          <a:solidFill>
            <a:srgbClr val="E2E2E2"/>
          </a:solidFill>
          <a:ln w="2857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p:txBody>
      </p:sp>
      <p:sp>
        <p:nvSpPr>
          <p:cNvPr id="6" name="圆角矩形 5"/>
          <p:cNvSpPr/>
          <p:nvPr/>
        </p:nvSpPr>
        <p:spPr bwMode="auto">
          <a:xfrm>
            <a:off x="381000" y="3496668"/>
            <a:ext cx="3962399" cy="2904131"/>
          </a:xfrm>
          <a:prstGeom prst="roundRect">
            <a:avLst>
              <a:gd name="adj" fmla="val 0"/>
            </a:avLst>
          </a:prstGeom>
          <a:solidFill>
            <a:srgbClr val="E2E2E2"/>
          </a:solidFill>
          <a:ln w="2857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2900230233"/>
              </p:ext>
            </p:extLst>
          </p:nvPr>
        </p:nvGraphicFramePr>
        <p:xfrm>
          <a:off x="555701" y="1090247"/>
          <a:ext cx="3711499" cy="2338753"/>
        </p:xfrm>
        <a:graphic>
          <a:graphicData uri="http://schemas.openxmlformats.org/presentationml/2006/ole">
            <mc:AlternateContent xmlns:mc="http://schemas.openxmlformats.org/markup-compatibility/2006">
              <mc:Choice xmlns:v="urn:schemas-microsoft-com:vml" Requires="v">
                <p:oleObj spid="_x0000_s9237" name="公式" r:id="rId5" imgW="2616200" imgH="1727200" progId="Equation.3">
                  <p:embed/>
                </p:oleObj>
              </mc:Choice>
              <mc:Fallback>
                <p:oleObj name="公式" r:id="rId5" imgW="2616200" imgH="172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701" y="1090247"/>
                        <a:ext cx="3711499" cy="2338753"/>
                      </a:xfrm>
                      <a:prstGeom prst="rect">
                        <a:avLst/>
                      </a:prstGeom>
                      <a:noFill/>
                    </p:spPr>
                  </p:pic>
                </p:oleObj>
              </mc:Fallback>
            </mc:AlternateContent>
          </a:graphicData>
        </a:graphic>
      </p:graphicFrame>
      <p:pic>
        <p:nvPicPr>
          <p:cNvPr id="11" name="图片 10"/>
          <p:cNvPicPr/>
          <p:nvPr/>
        </p:nvPicPr>
        <p:blipFill rotWithShape="1">
          <a:blip r:embed="rId7" cstate="print">
            <a:extLst>
              <a:ext uri="{28A0092B-C50C-407E-A947-70E740481C1C}">
                <a14:useLocalDpi xmlns:a14="http://schemas.microsoft.com/office/drawing/2010/main" val="0"/>
              </a:ext>
            </a:extLst>
          </a:blip>
          <a:srcRect t="3620" r="4535" b="1648"/>
          <a:stretch/>
        </p:blipFill>
        <p:spPr bwMode="auto">
          <a:xfrm>
            <a:off x="381000" y="3496667"/>
            <a:ext cx="3810000" cy="2904132"/>
          </a:xfrm>
          <a:prstGeom prst="rect">
            <a:avLst/>
          </a:prstGeom>
          <a:noFill/>
          <a:ln>
            <a:noFill/>
          </a:ln>
          <a:extLst>
            <a:ext uri="{53640926-AAD7-44D8-BBD7-CCE9431645EC}">
              <a14:shadowObscured xmlns:a14="http://schemas.microsoft.com/office/drawing/2010/main"/>
            </a:ext>
          </a:extLst>
        </p:spPr>
      </p:pic>
      <p:pic>
        <p:nvPicPr>
          <p:cNvPr id="12" name="图片 11"/>
          <p:cNvPicPr/>
          <p:nvPr/>
        </p:nvPicPr>
        <p:blipFill rotWithShape="1">
          <a:blip r:embed="rId8" cstate="print">
            <a:extLst>
              <a:ext uri="{28A0092B-C50C-407E-A947-70E740481C1C}">
                <a14:useLocalDpi xmlns:a14="http://schemas.microsoft.com/office/drawing/2010/main" val="0"/>
              </a:ext>
            </a:extLst>
          </a:blip>
          <a:srcRect t="4100" r="3950" b="2417"/>
          <a:stretch/>
        </p:blipFill>
        <p:spPr bwMode="auto">
          <a:xfrm>
            <a:off x="4743167" y="3538848"/>
            <a:ext cx="4172233" cy="2954027"/>
          </a:xfrm>
          <a:prstGeom prst="rect">
            <a:avLst/>
          </a:prstGeom>
          <a:noFill/>
          <a:ln>
            <a:noFill/>
          </a:ln>
          <a:extLst>
            <a:ext uri="{53640926-AAD7-44D8-BBD7-CCE9431645EC}">
              <a14:shadowObscured xmlns:a14="http://schemas.microsoft.com/office/drawing/2010/main"/>
            </a:ext>
          </a:extLst>
        </p:spPr>
      </p:pic>
      <p:grpSp>
        <p:nvGrpSpPr>
          <p:cNvPr id="13" name="组合 14"/>
          <p:cNvGrpSpPr/>
          <p:nvPr/>
        </p:nvGrpSpPr>
        <p:grpSpPr>
          <a:xfrm>
            <a:off x="4878760" y="1219200"/>
            <a:ext cx="3960440" cy="2209800"/>
            <a:chOff x="876077" y="4152062"/>
            <a:chExt cx="3960440" cy="2209800"/>
          </a:xfrm>
        </p:grpSpPr>
        <p:sp>
          <p:nvSpPr>
            <p:cNvPr id="14" name="矩形 15"/>
            <p:cNvSpPr/>
            <p:nvPr/>
          </p:nvSpPr>
          <p:spPr>
            <a:xfrm>
              <a:off x="3252341" y="5016158"/>
              <a:ext cx="1584176" cy="12241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Subsystem 2</a:t>
              </a:r>
            </a:p>
            <a:p>
              <a:pPr algn="ctr"/>
              <a:r>
                <a:rPr lang="en-US" altLang="zh-CN" i="1" dirty="0">
                  <a:solidFill>
                    <a:schemeClr val="tx1"/>
                  </a:solidFill>
                  <a:latin typeface="Times New Roman" pitchFamily="18" charset="0"/>
                  <a:cs typeface="Times New Roman" pitchFamily="18" charset="0"/>
                </a:rPr>
                <a:t>x</a:t>
              </a:r>
              <a:r>
                <a:rPr lang="en-US" altLang="zh-CN" baseline="-25000" dirty="0">
                  <a:solidFill>
                    <a:schemeClr val="tx1"/>
                  </a:solidFill>
                  <a:latin typeface="Times New Roman" pitchFamily="18" charset="0"/>
                  <a:cs typeface="Times New Roman" pitchFamily="18" charset="0"/>
                </a:rPr>
                <a:t>1</a:t>
              </a:r>
              <a:r>
                <a:rPr lang="en-US" altLang="zh-CN" dirty="0">
                  <a:solidFill>
                    <a:schemeClr val="tx1"/>
                  </a:solidFill>
                  <a:latin typeface="Times New Roman" pitchFamily="18" charset="0"/>
                  <a:cs typeface="Times New Roman" pitchFamily="18" charset="0"/>
                </a:rPr>
                <a:t>,</a:t>
              </a:r>
              <a:r>
                <a:rPr lang="en-US" altLang="zh-CN" baseline="-25000" dirty="0">
                  <a:solidFill>
                    <a:schemeClr val="tx1"/>
                  </a:solidFill>
                  <a:latin typeface="Times New Roman" pitchFamily="18" charset="0"/>
                  <a:cs typeface="Times New Roman" pitchFamily="18" charset="0"/>
                </a:rPr>
                <a:t> </a:t>
              </a:r>
              <a:r>
                <a:rPr lang="en-US" altLang="zh-CN" i="1" dirty="0">
                  <a:solidFill>
                    <a:schemeClr val="tx1"/>
                  </a:solidFill>
                  <a:latin typeface="Times New Roman" pitchFamily="18" charset="0"/>
                  <a:cs typeface="Times New Roman" pitchFamily="18" charset="0"/>
                </a:rPr>
                <a:t>x</a:t>
              </a:r>
              <a:r>
                <a:rPr lang="en-US" altLang="zh-CN" baseline="-25000" dirty="0">
                  <a:solidFill>
                    <a:schemeClr val="tx1"/>
                  </a:solidFill>
                  <a:latin typeface="Times New Roman" pitchFamily="18" charset="0"/>
                  <a:cs typeface="Times New Roman" pitchFamily="18" charset="0"/>
                </a:rPr>
                <a:t>2</a:t>
              </a:r>
              <a:r>
                <a:rPr lang="en-US" altLang="zh-CN" dirty="0">
                  <a:solidFill>
                    <a:schemeClr val="tx1"/>
                  </a:solidFill>
                  <a:latin typeface="Times New Roman" pitchFamily="18" charset="0"/>
                  <a:cs typeface="Times New Roman" pitchFamily="18" charset="0"/>
                </a:rPr>
                <a:t>,</a:t>
              </a:r>
              <a:r>
                <a:rPr lang="en-US" altLang="zh-CN" i="1" dirty="0">
                  <a:solidFill>
                    <a:schemeClr val="tx1"/>
                  </a:solidFill>
                  <a:latin typeface="Times New Roman" pitchFamily="18" charset="0"/>
                  <a:cs typeface="Times New Roman" pitchFamily="18" charset="0"/>
                </a:rPr>
                <a:t> x</a:t>
              </a:r>
              <a:r>
                <a:rPr lang="en-US" altLang="zh-CN" baseline="-25000" dirty="0">
                  <a:solidFill>
                    <a:schemeClr val="tx1"/>
                  </a:solidFill>
                  <a:latin typeface="Times New Roman" pitchFamily="18" charset="0"/>
                  <a:cs typeface="Times New Roman" pitchFamily="18" charset="0"/>
                </a:rPr>
                <a:t>3 </a:t>
              </a:r>
            </a:p>
            <a:p>
              <a:r>
                <a:rPr lang="en-US" altLang="zh-CN" dirty="0">
                  <a:solidFill>
                    <a:schemeClr val="tx1"/>
                  </a:solidFill>
                  <a:latin typeface="Times New Roman" pitchFamily="18" charset="0"/>
                  <a:cs typeface="Times New Roman" pitchFamily="18" charset="0"/>
                </a:rPr>
                <a:t>min </a:t>
              </a:r>
              <a:r>
                <a:rPr lang="en-US" altLang="zh-CN" i="1" dirty="0">
                  <a:solidFill>
                    <a:schemeClr val="tx1"/>
                  </a:solidFill>
                  <a:latin typeface="Times New Roman" pitchFamily="18" charset="0"/>
                  <a:cs typeface="Times New Roman" pitchFamily="18" charset="0"/>
                </a:rPr>
                <a:t>f</a:t>
              </a:r>
              <a:r>
                <a:rPr lang="en-US" altLang="zh-CN" baseline="-25000" dirty="0">
                  <a:solidFill>
                    <a:schemeClr val="tx1"/>
                  </a:solidFill>
                  <a:latin typeface="Times New Roman" pitchFamily="18" charset="0"/>
                  <a:cs typeface="Times New Roman" pitchFamily="18" charset="0"/>
                </a:rPr>
                <a:t>2 </a:t>
              </a:r>
            </a:p>
            <a:p>
              <a:r>
                <a:rPr lang="en-US" altLang="zh-CN" dirty="0" err="1">
                  <a:solidFill>
                    <a:schemeClr val="tx1"/>
                  </a:solidFill>
                  <a:latin typeface="Times New Roman" pitchFamily="18" charset="0"/>
                  <a:cs typeface="Times New Roman" pitchFamily="18" charset="0"/>
                </a:rPr>
                <a:t>s.t.</a:t>
              </a:r>
              <a:r>
                <a:rPr lang="en-US" altLang="zh-CN" baseline="-25000" dirty="0">
                  <a:solidFill>
                    <a:schemeClr val="tx1"/>
                  </a:solidFill>
                  <a:latin typeface="Times New Roman" pitchFamily="18" charset="0"/>
                  <a:cs typeface="Times New Roman" pitchFamily="18" charset="0"/>
                </a:rPr>
                <a:t>    </a:t>
              </a:r>
              <a:r>
                <a:rPr lang="en-US" altLang="zh-CN" b="1" i="1" dirty="0">
                  <a:solidFill>
                    <a:schemeClr val="tx1"/>
                  </a:solidFill>
                  <a:latin typeface="Times New Roman" pitchFamily="18" charset="0"/>
                  <a:cs typeface="Times New Roman" pitchFamily="18" charset="0"/>
                </a:rPr>
                <a:t>g</a:t>
              </a:r>
              <a:r>
                <a:rPr lang="en-US" altLang="zh-CN" baseline="-25000" dirty="0">
                  <a:solidFill>
                    <a:schemeClr val="tx1"/>
                  </a:solidFill>
                  <a:latin typeface="Times New Roman" pitchFamily="18" charset="0"/>
                  <a:cs typeface="Times New Roman" pitchFamily="18" charset="0"/>
                </a:rPr>
                <a:t>2</a:t>
              </a:r>
              <a:r>
                <a:rPr lang="en-US" altLang="zh-CN" dirty="0">
                  <a:solidFill>
                    <a:schemeClr val="tx1"/>
                  </a:solidFill>
                  <a:latin typeface="Times New Roman" pitchFamily="18" charset="0"/>
                  <a:cs typeface="Times New Roman" pitchFamily="18" charset="0"/>
                </a:rPr>
                <a:t>≤ 0</a:t>
              </a:r>
              <a:endParaRPr lang="zh-CN" altLang="en-US" dirty="0">
                <a:solidFill>
                  <a:schemeClr val="tx1"/>
                </a:solidFill>
                <a:latin typeface="Times New Roman" pitchFamily="18" charset="0"/>
                <a:cs typeface="Times New Roman" pitchFamily="18" charset="0"/>
              </a:endParaRPr>
            </a:p>
          </p:txBody>
        </p:sp>
        <p:sp>
          <p:nvSpPr>
            <p:cNvPr id="15" name="矩形 16"/>
            <p:cNvSpPr/>
            <p:nvPr/>
          </p:nvSpPr>
          <p:spPr>
            <a:xfrm>
              <a:off x="876077" y="5016158"/>
              <a:ext cx="1572154" cy="12241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Subsystem 1</a:t>
              </a:r>
            </a:p>
            <a:p>
              <a:pPr algn="ctr"/>
              <a:r>
                <a:rPr lang="en-US" altLang="zh-CN" i="1" dirty="0">
                  <a:solidFill>
                    <a:schemeClr val="tx1"/>
                  </a:solidFill>
                  <a:latin typeface="Times New Roman" pitchFamily="18" charset="0"/>
                  <a:cs typeface="Times New Roman" pitchFamily="18" charset="0"/>
                </a:rPr>
                <a:t>x</a:t>
              </a:r>
              <a:r>
                <a:rPr lang="en-US" altLang="zh-CN" baseline="-25000" dirty="0">
                  <a:solidFill>
                    <a:schemeClr val="tx1"/>
                  </a:solidFill>
                  <a:latin typeface="Times New Roman" pitchFamily="18" charset="0"/>
                  <a:cs typeface="Times New Roman" pitchFamily="18" charset="0"/>
                </a:rPr>
                <a:t>1</a:t>
              </a:r>
              <a:r>
                <a:rPr lang="en-US" altLang="zh-CN" dirty="0">
                  <a:solidFill>
                    <a:schemeClr val="tx1"/>
                  </a:solidFill>
                  <a:latin typeface="Times New Roman" pitchFamily="18" charset="0"/>
                  <a:cs typeface="Times New Roman" pitchFamily="18" charset="0"/>
                </a:rPr>
                <a:t>,</a:t>
              </a:r>
              <a:r>
                <a:rPr lang="en-US" altLang="zh-CN" baseline="-25000" dirty="0">
                  <a:solidFill>
                    <a:schemeClr val="tx1"/>
                  </a:solidFill>
                  <a:latin typeface="Times New Roman" pitchFamily="18" charset="0"/>
                  <a:cs typeface="Times New Roman" pitchFamily="18" charset="0"/>
                </a:rPr>
                <a:t> </a:t>
              </a:r>
              <a:r>
                <a:rPr lang="en-US" altLang="zh-CN" i="1" dirty="0">
                  <a:solidFill>
                    <a:schemeClr val="tx1"/>
                  </a:solidFill>
                  <a:latin typeface="Times New Roman" pitchFamily="18" charset="0"/>
                  <a:cs typeface="Times New Roman" pitchFamily="18" charset="0"/>
                </a:rPr>
                <a:t>x</a:t>
              </a:r>
              <a:r>
                <a:rPr lang="en-US" altLang="zh-CN" baseline="-25000" dirty="0">
                  <a:solidFill>
                    <a:schemeClr val="tx1"/>
                  </a:solidFill>
                  <a:latin typeface="Times New Roman" pitchFamily="18" charset="0"/>
                  <a:cs typeface="Times New Roman" pitchFamily="18" charset="0"/>
                </a:rPr>
                <a:t>2</a:t>
              </a:r>
              <a:r>
                <a:rPr lang="en-US" altLang="zh-CN" dirty="0">
                  <a:solidFill>
                    <a:schemeClr val="tx1"/>
                  </a:solidFill>
                  <a:latin typeface="Times New Roman" pitchFamily="18" charset="0"/>
                  <a:cs typeface="Times New Roman" pitchFamily="18" charset="0"/>
                </a:rPr>
                <a:t>,</a:t>
              </a:r>
              <a:r>
                <a:rPr lang="en-US" altLang="zh-CN" i="1" dirty="0">
                  <a:solidFill>
                    <a:schemeClr val="tx1"/>
                  </a:solidFill>
                  <a:latin typeface="Times New Roman" pitchFamily="18" charset="0"/>
                  <a:cs typeface="Times New Roman" pitchFamily="18" charset="0"/>
                </a:rPr>
                <a:t> x</a:t>
              </a:r>
              <a:r>
                <a:rPr lang="en-US" altLang="zh-CN" baseline="-25000" dirty="0">
                  <a:solidFill>
                    <a:schemeClr val="tx1"/>
                  </a:solidFill>
                  <a:latin typeface="Times New Roman" pitchFamily="18" charset="0"/>
                  <a:cs typeface="Times New Roman" pitchFamily="18" charset="0"/>
                </a:rPr>
                <a:t>3</a:t>
              </a:r>
              <a:endParaRPr lang="zh-CN" altLang="en-US" baseline="-25000" dirty="0">
                <a:solidFill>
                  <a:schemeClr val="tx1"/>
                </a:solidFill>
                <a:latin typeface="Times New Roman" pitchFamily="18" charset="0"/>
                <a:cs typeface="Times New Roman" pitchFamily="18" charset="0"/>
              </a:endParaRPr>
            </a:p>
            <a:p>
              <a:r>
                <a:rPr lang="en-US" altLang="zh-CN" dirty="0">
                  <a:solidFill>
                    <a:schemeClr val="tx1"/>
                  </a:solidFill>
                  <a:latin typeface="Times New Roman" pitchFamily="18" charset="0"/>
                  <a:cs typeface="Times New Roman" pitchFamily="18" charset="0"/>
                </a:rPr>
                <a:t>min </a:t>
              </a:r>
              <a:r>
                <a:rPr lang="en-US" altLang="zh-CN" i="1" dirty="0">
                  <a:solidFill>
                    <a:schemeClr val="tx1"/>
                  </a:solidFill>
                  <a:latin typeface="Times New Roman" pitchFamily="18" charset="0"/>
                  <a:cs typeface="Times New Roman" pitchFamily="18" charset="0"/>
                </a:rPr>
                <a:t>f</a:t>
              </a:r>
              <a:r>
                <a:rPr lang="en-US" altLang="zh-CN" baseline="-25000" dirty="0">
                  <a:solidFill>
                    <a:schemeClr val="tx1"/>
                  </a:solidFill>
                  <a:latin typeface="Times New Roman" pitchFamily="18" charset="0"/>
                  <a:cs typeface="Times New Roman" pitchFamily="18" charset="0"/>
                </a:rPr>
                <a:t>1 </a:t>
              </a:r>
            </a:p>
            <a:p>
              <a:r>
                <a:rPr lang="en-US" altLang="zh-CN" dirty="0" err="1">
                  <a:solidFill>
                    <a:schemeClr val="tx1"/>
                  </a:solidFill>
                  <a:latin typeface="Times New Roman" pitchFamily="18" charset="0"/>
                  <a:cs typeface="Times New Roman" pitchFamily="18" charset="0"/>
                </a:rPr>
                <a:t>s.t.</a:t>
              </a:r>
              <a:r>
                <a:rPr lang="en-US" altLang="zh-CN" baseline="-25000" dirty="0">
                  <a:solidFill>
                    <a:schemeClr val="tx1"/>
                  </a:solidFill>
                  <a:latin typeface="Times New Roman" pitchFamily="18" charset="0"/>
                  <a:cs typeface="Times New Roman" pitchFamily="18" charset="0"/>
                </a:rPr>
                <a:t>    </a:t>
              </a:r>
              <a:r>
                <a:rPr lang="en-US" altLang="zh-CN" b="1" i="1" dirty="0">
                  <a:solidFill>
                    <a:schemeClr val="tx1"/>
                  </a:solidFill>
                  <a:latin typeface="Times New Roman" pitchFamily="18" charset="0"/>
                  <a:cs typeface="Times New Roman" pitchFamily="18" charset="0"/>
                </a:rPr>
                <a:t>g</a:t>
              </a:r>
              <a:r>
                <a:rPr lang="en-US" altLang="zh-CN" baseline="-25000" dirty="0">
                  <a:solidFill>
                    <a:schemeClr val="tx1"/>
                  </a:solidFill>
                  <a:latin typeface="Times New Roman" pitchFamily="18" charset="0"/>
                  <a:cs typeface="Times New Roman" pitchFamily="18" charset="0"/>
                </a:rPr>
                <a:t>1</a:t>
              </a:r>
              <a:r>
                <a:rPr lang="en-US" altLang="zh-CN" dirty="0">
                  <a:solidFill>
                    <a:schemeClr val="tx1"/>
                  </a:solidFill>
                  <a:latin typeface="Times New Roman" pitchFamily="18" charset="0"/>
                  <a:cs typeface="Times New Roman" pitchFamily="18" charset="0"/>
                </a:rPr>
                <a:t>≤ 0</a:t>
              </a:r>
              <a:endParaRPr lang="zh-CN" altLang="en-US" dirty="0">
                <a:solidFill>
                  <a:schemeClr val="tx1"/>
                </a:solidFill>
                <a:latin typeface="Times New Roman" pitchFamily="18" charset="0"/>
                <a:cs typeface="Times New Roman" pitchFamily="18" charset="0"/>
              </a:endParaRPr>
            </a:p>
          </p:txBody>
        </p:sp>
        <p:cxnSp>
          <p:nvCxnSpPr>
            <p:cNvPr id="16" name="直接箭头连接符 17"/>
            <p:cNvCxnSpPr/>
            <p:nvPr/>
          </p:nvCxnSpPr>
          <p:spPr>
            <a:xfrm>
              <a:off x="2845722" y="4296078"/>
              <a:ext cx="0" cy="36004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7" name="直接箭头连接符 18"/>
            <p:cNvCxnSpPr>
              <a:endCxn id="15" idx="0"/>
            </p:cNvCxnSpPr>
            <p:nvPr/>
          </p:nvCxnSpPr>
          <p:spPr>
            <a:xfrm>
              <a:off x="1662154" y="4656118"/>
              <a:ext cx="0" cy="36004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8" name="直接箭头连接符 19"/>
            <p:cNvCxnSpPr>
              <a:endCxn id="14" idx="0"/>
            </p:cNvCxnSpPr>
            <p:nvPr/>
          </p:nvCxnSpPr>
          <p:spPr>
            <a:xfrm>
              <a:off x="4044429" y="4656118"/>
              <a:ext cx="0" cy="36004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9" name="直接连接符 20"/>
            <p:cNvCxnSpPr/>
            <p:nvPr/>
          </p:nvCxnSpPr>
          <p:spPr>
            <a:xfrm>
              <a:off x="1662154" y="4656118"/>
              <a:ext cx="2382275" cy="0"/>
            </a:xfrm>
            <a:prstGeom prst="line">
              <a:avLst/>
            </a:prstGeom>
            <a:ln w="254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892301" y="4152062"/>
              <a:ext cx="1476164" cy="605294"/>
            </a:xfrm>
            <a:prstGeom prst="rect">
              <a:avLst/>
            </a:prstGeom>
            <a:noFill/>
          </p:spPr>
          <p:txBody>
            <a:bodyPr wrap="square" rtlCol="0">
              <a:spAutoFit/>
            </a:bodyPr>
            <a:lstStyle/>
            <a:p>
              <a:r>
                <a:rPr lang="en-US" altLang="zh-CN" sz="2000" i="1" dirty="0">
                  <a:latin typeface="Times New Roman" pitchFamily="18" charset="0"/>
                  <a:cs typeface="Times New Roman" pitchFamily="18" charset="0"/>
                </a:rPr>
                <a:t>x</a:t>
              </a:r>
              <a:r>
                <a:rPr lang="en-US" altLang="zh-CN" sz="2000" baseline="-25000" dirty="0">
                  <a:latin typeface="Times New Roman" pitchFamily="18" charset="0"/>
                  <a:cs typeface="Times New Roman" pitchFamily="18" charset="0"/>
                </a:rPr>
                <a:t>1</a:t>
              </a:r>
              <a:r>
                <a:rPr lang="en-US" altLang="zh-CN" sz="2000" dirty="0">
                  <a:latin typeface="Times New Roman" pitchFamily="18" charset="0"/>
                  <a:cs typeface="Times New Roman" pitchFamily="18" charset="0"/>
                </a:rPr>
                <a:t>,</a:t>
              </a:r>
              <a:r>
                <a:rPr lang="en-US" altLang="zh-CN" sz="2000" baseline="-25000" dirty="0">
                  <a:latin typeface="Times New Roman" pitchFamily="18" charset="0"/>
                  <a:cs typeface="Times New Roman" pitchFamily="18" charset="0"/>
                </a:rPr>
                <a:t> </a:t>
              </a:r>
              <a:r>
                <a:rPr lang="en-US" altLang="zh-CN" sz="2000" i="1" dirty="0">
                  <a:latin typeface="Times New Roman" pitchFamily="18" charset="0"/>
                  <a:cs typeface="Times New Roman" pitchFamily="18" charset="0"/>
                </a:rPr>
                <a:t>x</a:t>
              </a:r>
              <a:r>
                <a:rPr lang="en-US" altLang="zh-CN" sz="2000" baseline="-25000" dirty="0">
                  <a:latin typeface="Times New Roman" pitchFamily="18" charset="0"/>
                  <a:cs typeface="Times New Roman" pitchFamily="18" charset="0"/>
                </a:rPr>
                <a:t>2</a:t>
              </a:r>
              <a:r>
                <a:rPr lang="en-US" altLang="zh-CN" sz="2000" dirty="0">
                  <a:latin typeface="Times New Roman" pitchFamily="18" charset="0"/>
                  <a:cs typeface="Times New Roman" pitchFamily="18" charset="0"/>
                </a:rPr>
                <a:t>,</a:t>
              </a:r>
              <a:r>
                <a:rPr lang="en-US" altLang="zh-CN" sz="2000" i="1" dirty="0">
                  <a:latin typeface="Times New Roman" pitchFamily="18" charset="0"/>
                  <a:cs typeface="Times New Roman" pitchFamily="18" charset="0"/>
                </a:rPr>
                <a:t> x</a:t>
              </a:r>
              <a:r>
                <a:rPr lang="en-US" altLang="zh-CN" sz="2000" baseline="-25000" dirty="0">
                  <a:latin typeface="Times New Roman" pitchFamily="18" charset="0"/>
                  <a:cs typeface="Times New Roman" pitchFamily="18" charset="0"/>
                </a:rPr>
                <a:t>3</a:t>
              </a:r>
              <a:endParaRPr lang="zh-CN" altLang="en-US" sz="2000" baseline="-25000" dirty="0">
                <a:latin typeface="Times New Roman" pitchFamily="18" charset="0"/>
                <a:cs typeface="Times New Roman" pitchFamily="18" charset="0"/>
              </a:endParaRPr>
            </a:p>
            <a:p>
              <a:endParaRPr lang="zh-CN" altLang="en-US" sz="2000" baseline="-25000" dirty="0">
                <a:latin typeface="Times New Roman" pitchFamily="18" charset="0"/>
                <a:cs typeface="Times New Roman" pitchFamily="18" charset="0"/>
              </a:endParaRPr>
            </a:p>
          </p:txBody>
        </p:sp>
        <p:sp>
          <p:nvSpPr>
            <p:cNvPr id="23" name="TextBox 22"/>
            <p:cNvSpPr txBox="1"/>
            <p:nvPr/>
          </p:nvSpPr>
          <p:spPr>
            <a:xfrm>
              <a:off x="2723041" y="5039729"/>
              <a:ext cx="589476" cy="605294"/>
            </a:xfrm>
            <a:prstGeom prst="rect">
              <a:avLst/>
            </a:prstGeom>
            <a:noFill/>
          </p:spPr>
          <p:txBody>
            <a:bodyPr wrap="square" rtlCol="0">
              <a:spAutoFit/>
            </a:bodyPr>
            <a:lstStyle/>
            <a:p>
              <a:r>
                <a:rPr lang="en-US" altLang="zh-CN" sz="2000" i="1" dirty="0">
                  <a:latin typeface="Times New Roman" pitchFamily="18" charset="0"/>
                  <a:cs typeface="Times New Roman" pitchFamily="18" charset="0"/>
                </a:rPr>
                <a:t>y</a:t>
              </a:r>
              <a:r>
                <a:rPr lang="en-US" altLang="zh-CN" sz="2000" baseline="-25000" dirty="0">
                  <a:latin typeface="Times New Roman" pitchFamily="18" charset="0"/>
                  <a:cs typeface="Times New Roman" pitchFamily="18" charset="0"/>
                </a:rPr>
                <a:t>1</a:t>
              </a:r>
              <a:endParaRPr lang="zh-CN" altLang="en-US" sz="2000" baseline="-25000" dirty="0">
                <a:latin typeface="Times New Roman" pitchFamily="18" charset="0"/>
                <a:cs typeface="Times New Roman" pitchFamily="18" charset="0"/>
              </a:endParaRPr>
            </a:p>
            <a:p>
              <a:endParaRPr lang="zh-CN" altLang="en-US" sz="2000" baseline="-25000" dirty="0">
                <a:latin typeface="Times New Roman" pitchFamily="18" charset="0"/>
                <a:cs typeface="Times New Roman" pitchFamily="18" charset="0"/>
              </a:endParaRPr>
            </a:p>
          </p:txBody>
        </p:sp>
        <p:sp>
          <p:nvSpPr>
            <p:cNvPr id="27" name="TextBox 26"/>
            <p:cNvSpPr txBox="1"/>
            <p:nvPr/>
          </p:nvSpPr>
          <p:spPr>
            <a:xfrm>
              <a:off x="2723041" y="5756568"/>
              <a:ext cx="589476" cy="605294"/>
            </a:xfrm>
            <a:prstGeom prst="rect">
              <a:avLst/>
            </a:prstGeom>
            <a:noFill/>
          </p:spPr>
          <p:txBody>
            <a:bodyPr wrap="square" rtlCol="0">
              <a:spAutoFit/>
            </a:bodyPr>
            <a:lstStyle/>
            <a:p>
              <a:r>
                <a:rPr lang="en-US" altLang="zh-CN" sz="2000" i="1" dirty="0">
                  <a:latin typeface="Times New Roman" pitchFamily="18" charset="0"/>
                  <a:cs typeface="Times New Roman" pitchFamily="18" charset="0"/>
                </a:rPr>
                <a:t>y</a:t>
              </a:r>
              <a:r>
                <a:rPr lang="en-US" altLang="zh-CN" sz="2000" baseline="-25000" dirty="0">
                  <a:latin typeface="Times New Roman" pitchFamily="18" charset="0"/>
                  <a:cs typeface="Times New Roman" pitchFamily="18" charset="0"/>
                </a:rPr>
                <a:t>2</a:t>
              </a:r>
              <a:endParaRPr lang="zh-CN" altLang="en-US" sz="2000" baseline="-25000" dirty="0">
                <a:latin typeface="Times New Roman" pitchFamily="18" charset="0"/>
                <a:cs typeface="Times New Roman" pitchFamily="18" charset="0"/>
              </a:endParaRPr>
            </a:p>
            <a:p>
              <a:endParaRPr lang="zh-CN" altLang="en-US" sz="2000" baseline="-25000" dirty="0">
                <a:latin typeface="Times New Roman" pitchFamily="18" charset="0"/>
                <a:cs typeface="Times New Roman" pitchFamily="18" charset="0"/>
              </a:endParaRPr>
            </a:p>
          </p:txBody>
        </p:sp>
      </p:grpSp>
      <p:cxnSp>
        <p:nvCxnSpPr>
          <p:cNvPr id="7" name="Straight Arrow Connector 6"/>
          <p:cNvCxnSpPr/>
          <p:nvPr/>
        </p:nvCxnSpPr>
        <p:spPr>
          <a:xfrm>
            <a:off x="6450914" y="2514600"/>
            <a:ext cx="804110"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6450914" y="2895600"/>
            <a:ext cx="804110"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Tree>
    <p:custDataLst>
      <p:tags r:id="rId2"/>
    </p:custDataLst>
    <p:extLst>
      <p:ext uri="{BB962C8B-B14F-4D97-AF65-F5344CB8AC3E}">
        <p14:creationId xmlns:p14="http://schemas.microsoft.com/office/powerpoint/2010/main" val="1584327968"/>
      </p:ext>
    </p:extLst>
  </p:cSld>
  <p:clrMapOvr>
    <a:masterClrMapping/>
  </p:clrMapOvr>
  <mc:AlternateContent xmlns:mc="http://schemas.openxmlformats.org/markup-compatibility/2006" xmlns:p14="http://schemas.microsoft.com/office/powerpoint/2010/main">
    <mc:Choice Requires="p14">
      <p:transition spd="slow" p14:dur="2000" advTm="57147"/>
    </mc:Choice>
    <mc:Fallback xmlns="">
      <p:transition spd="slow" advTm="571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a:xfrm>
            <a:off x="332897" y="23139"/>
            <a:ext cx="4726414" cy="638175"/>
          </a:xfrm>
        </p:spPr>
        <p:txBody>
          <a:bodyPr>
            <a:normAutofit/>
          </a:bodyPr>
          <a:lstStyle/>
          <a:p>
            <a:r>
              <a:rPr lang="en-US" altLang="zh-CN" sz="3200" b="1" dirty="0">
                <a:solidFill>
                  <a:schemeClr val="bg1"/>
                </a:solidFill>
              </a:rPr>
              <a:t>Comparison of Results</a:t>
            </a:r>
            <a:endParaRPr lang="zh-CN" altLang="en-US" sz="3200" b="1" dirty="0">
              <a:solidFill>
                <a:schemeClr val="bg1"/>
              </a:solidFill>
            </a:endParaRPr>
          </a:p>
        </p:txBody>
      </p:sp>
      <p:sp>
        <p:nvSpPr>
          <p:cNvPr id="6" name="Rectangle 1"/>
          <p:cNvSpPr>
            <a:spLocks noChangeArrowheads="1"/>
          </p:cNvSpPr>
          <p:nvPr/>
        </p:nvSpPr>
        <p:spPr bwMode="auto">
          <a:xfrm>
            <a:off x="0" y="1049268"/>
            <a:ext cx="6227763" cy="400110"/>
          </a:xfrm>
          <a:prstGeom prst="rect">
            <a:avLst/>
          </a:prstGeom>
          <a:noFill/>
          <a:ln w="9525">
            <a:noFill/>
            <a:miter lim="800000"/>
            <a:headEnd/>
            <a:tailEnd/>
          </a:ln>
        </p:spPr>
        <p:txBody>
          <a:bodyPr anchor="ctr">
            <a:spAutoFit/>
          </a:bodyPr>
          <a:lstStyle/>
          <a:p>
            <a:r>
              <a:rPr lang="en-US" altLang="zh-CN" sz="2000" b="1" dirty="0">
                <a:latin typeface="+mj-lt"/>
                <a:cs typeface="Times New Roman" pitchFamily="18" charset="0"/>
              </a:rPr>
              <a:t>Computational Efficiency of S-MOO Examples </a:t>
            </a:r>
            <a:endParaRPr lang="en-US" altLang="zh-CN" sz="1200" dirty="0">
              <a:latin typeface="+mj-lt"/>
            </a:endParaRPr>
          </a:p>
        </p:txBody>
      </p:sp>
      <p:sp>
        <p:nvSpPr>
          <p:cNvPr id="7" name="Rectangle 2"/>
          <p:cNvSpPr>
            <a:spLocks noChangeArrowheads="1"/>
          </p:cNvSpPr>
          <p:nvPr/>
        </p:nvSpPr>
        <p:spPr bwMode="auto">
          <a:xfrm>
            <a:off x="0" y="3871089"/>
            <a:ext cx="6426200" cy="400110"/>
          </a:xfrm>
          <a:prstGeom prst="rect">
            <a:avLst/>
          </a:prstGeom>
          <a:noFill/>
          <a:ln w="9525">
            <a:noFill/>
            <a:miter lim="800000"/>
            <a:headEnd/>
            <a:tailEnd/>
          </a:ln>
        </p:spPr>
        <p:txBody>
          <a:bodyPr anchor="ctr">
            <a:spAutoFit/>
          </a:bodyPr>
          <a:lstStyle/>
          <a:p>
            <a:r>
              <a:rPr lang="en-US" altLang="zh-CN" sz="2000" b="1" dirty="0">
                <a:latin typeface="+mj-lt"/>
                <a:cs typeface="Times New Roman" pitchFamily="18" charset="0"/>
              </a:rPr>
              <a:t>Computational Efficiency of S-MDO Examples</a:t>
            </a:r>
          </a:p>
        </p:txBody>
      </p:sp>
      <p:sp>
        <p:nvSpPr>
          <p:cNvPr id="8" name="矩形 7"/>
          <p:cNvSpPr/>
          <p:nvPr/>
        </p:nvSpPr>
        <p:spPr>
          <a:xfrm>
            <a:off x="154414" y="5791200"/>
            <a:ext cx="4572000" cy="646331"/>
          </a:xfrm>
          <a:prstGeom prst="rect">
            <a:avLst/>
          </a:prstGeom>
        </p:spPr>
        <p:txBody>
          <a:bodyPr>
            <a:spAutoFit/>
          </a:bodyPr>
          <a:lstStyle/>
          <a:p>
            <a:r>
              <a:rPr lang="en-US" altLang="zh-CN" b="1" dirty="0">
                <a:latin typeface="Times New Roman" pitchFamily="18" charset="0"/>
                <a:cs typeface="Times New Roman" pitchFamily="18" charset="0"/>
              </a:rPr>
              <a:t>Nomenclature of Tables</a:t>
            </a:r>
            <a:endParaRPr lang="zh-CN" altLang="zh-CN" b="1" dirty="0">
              <a:latin typeface="Times New Roman" pitchFamily="18" charset="0"/>
              <a:cs typeface="Times New Roman" pitchFamily="18" charset="0"/>
            </a:endParaRPr>
          </a:p>
          <a:p>
            <a:r>
              <a:rPr lang="en-US" altLang="zh-CN" dirty="0"/>
              <a:t>*   </a:t>
            </a:r>
            <a:r>
              <a:rPr lang="en-US" altLang="zh-CN" dirty="0">
                <a:latin typeface="Times New Roman" pitchFamily="18" charset="0"/>
                <a:cs typeface="Times New Roman" pitchFamily="18" charset="0"/>
              </a:rPr>
              <a:t>GA is used as the optimizer</a:t>
            </a:r>
            <a:endParaRPr lang="zh-CN" altLang="zh-CN" dirty="0">
              <a:latin typeface="Times New Roman" pitchFamily="18" charset="0"/>
              <a:cs typeface="Times New Roman" pitchFamily="18" charset="0"/>
            </a:endParaRPr>
          </a:p>
        </p:txBody>
      </p:sp>
      <p:pic>
        <p:nvPicPr>
          <p:cNvPr id="9" name="Picture 1"/>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249" r="1194"/>
          <a:stretch/>
        </p:blipFill>
        <p:spPr bwMode="auto">
          <a:xfrm>
            <a:off x="1751" y="4408933"/>
            <a:ext cx="9178714" cy="1491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843" r="3252"/>
          <a:stretch/>
        </p:blipFill>
        <p:spPr bwMode="auto">
          <a:xfrm>
            <a:off x="-77768" y="1529801"/>
            <a:ext cx="9221768" cy="2356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a:xfrm>
            <a:off x="5562600" y="1828800"/>
            <a:ext cx="990600" cy="1676400"/>
          </a:xfrm>
          <a:prstGeom prst="roundRect">
            <a:avLst/>
          </a:prstGeom>
          <a:noFill/>
          <a:ln w="349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5461190" y="4648200"/>
            <a:ext cx="990600" cy="914400"/>
          </a:xfrm>
          <a:prstGeom prst="roundRect">
            <a:avLst/>
          </a:prstGeom>
          <a:noFill/>
          <a:ln w="349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7601974" y="1820877"/>
            <a:ext cx="1389625" cy="1676400"/>
          </a:xfrm>
          <a:prstGeom prst="roundRect">
            <a:avLst/>
          </a:prstGeom>
          <a:noFill/>
          <a:ln w="349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6613491" y="4648199"/>
            <a:ext cx="2378108" cy="914401"/>
          </a:xfrm>
          <a:prstGeom prst="roundRect">
            <a:avLst/>
          </a:prstGeom>
          <a:noFill/>
          <a:ln w="349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4726414" y="1820877"/>
            <a:ext cx="734776" cy="1676400"/>
          </a:xfrm>
          <a:prstGeom prst="roundRect">
            <a:avLst/>
          </a:prstGeom>
          <a:noFill/>
          <a:ln w="349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6654610" y="1834732"/>
            <a:ext cx="794963" cy="1676400"/>
          </a:xfrm>
          <a:prstGeom prst="roundRect">
            <a:avLst/>
          </a:prstGeom>
          <a:noFill/>
          <a:ln w="349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321322554"/>
      </p:ext>
    </p:extLst>
  </p:cSld>
  <p:clrMapOvr>
    <a:masterClrMapping/>
  </p:clrMapOvr>
  <mc:AlternateContent xmlns:mc="http://schemas.openxmlformats.org/markup-compatibility/2006" xmlns:p14="http://schemas.microsoft.com/office/powerpoint/2010/main">
    <mc:Choice Requires="p14">
      <p:transition spd="slow" p14:dur="2000" advTm="46170"/>
    </mc:Choice>
    <mc:Fallback xmlns="">
      <p:transition spd="slow" advTm="4617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5" grpId="0" animBg="1"/>
      <p:bldP spid="11" grpId="0" animBg="1"/>
      <p:bldP spid="12" grpId="0" animBg="1"/>
      <p:bldP spid="13" grpId="0" animBg="1"/>
      <p:bldP spid="14"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4920187" y="1846064"/>
            <a:ext cx="3826009" cy="2801201"/>
            <a:chOff x="4799622" y="1188784"/>
            <a:chExt cx="4069291" cy="3053466"/>
          </a:xfrm>
        </p:grpSpPr>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9622" y="1188784"/>
              <a:ext cx="4069291" cy="3053466"/>
            </a:xfrm>
            <a:prstGeom prst="rect">
              <a:avLst/>
            </a:prstGeom>
          </p:spPr>
        </p:pic>
        <p:sp>
          <p:nvSpPr>
            <p:cNvPr id="25" name="文本框 24"/>
            <p:cNvSpPr txBox="1"/>
            <p:nvPr/>
          </p:nvSpPr>
          <p:spPr>
            <a:xfrm>
              <a:off x="5625579" y="2057405"/>
              <a:ext cx="468485" cy="377396"/>
            </a:xfrm>
            <a:prstGeom prst="rect">
              <a:avLst/>
            </a:prstGeom>
            <a:noFill/>
            <a:ln>
              <a:solidFill>
                <a:schemeClr val="tx1"/>
              </a:solidFill>
            </a:ln>
          </p:spPr>
          <p:txBody>
            <a:bodyPr wrap="square" rtlCol="0">
              <a:spAutoFit/>
            </a:bodyPr>
            <a:lstStyle/>
            <a:p>
              <a:r>
                <a:rPr lang="en-US" altLang="zh-CN" i="1" dirty="0">
                  <a:solidFill>
                    <a:srgbClr val="66FF33"/>
                  </a:solidFill>
                  <a:latin typeface="Times New Roman" panose="02020603050405020304" pitchFamily="18" charset="0"/>
                </a:rPr>
                <a:t>y</a:t>
              </a:r>
              <a:r>
                <a:rPr lang="en-US" altLang="zh-CN" i="1" baseline="30000" dirty="0">
                  <a:solidFill>
                    <a:srgbClr val="66FF33"/>
                  </a:solidFill>
                  <a:latin typeface="Times New Roman" panose="02020603050405020304" pitchFamily="18" charset="0"/>
                </a:rPr>
                <a:t>r</a:t>
              </a:r>
              <a:endParaRPr lang="zh-CN" altLang="en-US" dirty="0">
                <a:solidFill>
                  <a:srgbClr val="66FF33"/>
                </a:solidFill>
              </a:endParaRPr>
            </a:p>
          </p:txBody>
        </p:sp>
        <p:cxnSp>
          <p:nvCxnSpPr>
            <p:cNvPr id="26" name="直接箭头连接符 25"/>
            <p:cNvCxnSpPr>
              <a:stCxn id="25" idx="3"/>
            </p:cNvCxnSpPr>
            <p:nvPr/>
          </p:nvCxnSpPr>
          <p:spPr>
            <a:xfrm>
              <a:off x="6094064" y="2246103"/>
              <a:ext cx="209065" cy="132234"/>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6322661" y="1600205"/>
              <a:ext cx="381001" cy="377396"/>
            </a:xfrm>
            <a:prstGeom prst="rect">
              <a:avLst/>
            </a:prstGeom>
            <a:noFill/>
            <a:ln>
              <a:solidFill>
                <a:schemeClr val="tx1"/>
              </a:solidFill>
            </a:ln>
          </p:spPr>
          <p:txBody>
            <a:bodyPr wrap="square" rtlCol="0">
              <a:spAutoFit/>
            </a:bodyPr>
            <a:lstStyle/>
            <a:p>
              <a:r>
                <a:rPr lang="en-US" altLang="zh-CN" i="1" dirty="0">
                  <a:solidFill>
                    <a:srgbClr val="FF0000"/>
                  </a:solidFill>
                  <a:latin typeface="Times New Roman" panose="02020603050405020304" pitchFamily="18" charset="0"/>
                </a:rPr>
                <a:t>y</a:t>
              </a:r>
              <a:r>
                <a:rPr lang="en-US" altLang="zh-CN" i="1" baseline="30000" dirty="0">
                  <a:solidFill>
                    <a:srgbClr val="FF0000"/>
                  </a:solidFill>
                  <a:latin typeface="Times New Roman" panose="02020603050405020304" pitchFamily="18" charset="0"/>
                </a:rPr>
                <a:t>e</a:t>
              </a:r>
              <a:endParaRPr lang="zh-CN" altLang="en-US" dirty="0">
                <a:solidFill>
                  <a:srgbClr val="FF0000"/>
                </a:solidFill>
              </a:endParaRPr>
            </a:p>
          </p:txBody>
        </p:sp>
        <p:cxnSp>
          <p:nvCxnSpPr>
            <p:cNvPr id="36" name="直接箭头连接符 35"/>
            <p:cNvCxnSpPr/>
            <p:nvPr/>
          </p:nvCxnSpPr>
          <p:spPr>
            <a:xfrm>
              <a:off x="6703660" y="1828802"/>
              <a:ext cx="303842" cy="431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7008460" y="2482671"/>
              <a:ext cx="459152" cy="369332"/>
            </a:xfrm>
            <a:prstGeom prst="rect">
              <a:avLst/>
            </a:prstGeom>
            <a:noFill/>
            <a:ln>
              <a:solidFill>
                <a:schemeClr val="tx1"/>
              </a:solidFill>
            </a:ln>
          </p:spPr>
          <p:txBody>
            <a:bodyPr wrap="square" rtlCol="0">
              <a:spAutoFit/>
            </a:bodyPr>
            <a:lstStyle/>
            <a:p>
              <a:pPr algn="ctr"/>
              <a:r>
                <a:rPr lang="en-US" altLang="zh-CN" i="1" dirty="0">
                  <a:latin typeface="Times New Roman" panose="02020603050405020304" pitchFamily="18" charset="0"/>
                </a:rPr>
                <a:t>y</a:t>
              </a:r>
              <a:r>
                <a:rPr lang="en-US" altLang="zh-CN" i="1" baseline="30000" dirty="0">
                  <a:latin typeface="Times New Roman" panose="02020603050405020304" pitchFamily="18" charset="0"/>
                </a:rPr>
                <a:t>m</a:t>
              </a:r>
              <a:endParaRPr lang="zh-CN" altLang="en-US" dirty="0">
                <a:solidFill>
                  <a:srgbClr val="00FFFF"/>
                </a:solidFill>
              </a:endParaRPr>
            </a:p>
          </p:txBody>
        </p:sp>
        <p:cxnSp>
          <p:nvCxnSpPr>
            <p:cNvPr id="42" name="直接箭头连接符 41"/>
            <p:cNvCxnSpPr/>
            <p:nvPr/>
          </p:nvCxnSpPr>
          <p:spPr>
            <a:xfrm flipH="1" flipV="1">
              <a:off x="6703660" y="2346406"/>
              <a:ext cx="304799" cy="3648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7770444" y="2819402"/>
              <a:ext cx="381001" cy="369332"/>
            </a:xfrm>
            <a:prstGeom prst="rect">
              <a:avLst/>
            </a:prstGeom>
            <a:noFill/>
            <a:ln>
              <a:solidFill>
                <a:schemeClr val="tx1"/>
              </a:solidFill>
            </a:ln>
          </p:spPr>
          <p:txBody>
            <a:bodyPr wrap="square" rtlCol="0">
              <a:spAutoFit/>
            </a:bodyPr>
            <a:lstStyle/>
            <a:p>
              <a:pPr algn="ctr"/>
              <a:r>
                <a:rPr lang="en-US" altLang="zh-CN" i="1" dirty="0">
                  <a:solidFill>
                    <a:srgbClr val="3B2DEF"/>
                  </a:solidFill>
                  <a:latin typeface="Times New Roman" panose="02020603050405020304" pitchFamily="18" charset="0"/>
                </a:rPr>
                <a:t>δ</a:t>
              </a:r>
              <a:endParaRPr lang="zh-CN" altLang="en-US" dirty="0">
                <a:solidFill>
                  <a:srgbClr val="00FFFF"/>
                </a:solidFill>
              </a:endParaRPr>
            </a:p>
          </p:txBody>
        </p:sp>
        <p:cxnSp>
          <p:nvCxnSpPr>
            <p:cNvPr id="44" name="直接箭头连接符 43"/>
            <p:cNvCxnSpPr>
              <a:stCxn id="43" idx="2"/>
            </p:cNvCxnSpPr>
            <p:nvPr/>
          </p:nvCxnSpPr>
          <p:spPr>
            <a:xfrm flipH="1">
              <a:off x="7853814" y="3188734"/>
              <a:ext cx="107130" cy="3436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 name="Title 1"/>
          <p:cNvSpPr txBox="1">
            <a:spLocks/>
          </p:cNvSpPr>
          <p:nvPr/>
        </p:nvSpPr>
        <p:spPr>
          <a:xfrm>
            <a:off x="533400" y="50322"/>
            <a:ext cx="8212796" cy="63547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400" b="1" dirty="0">
                <a:solidFill>
                  <a:srgbClr val="1F497D"/>
                </a:solidFill>
                <a:effectLst>
                  <a:outerShdw blurRad="38100" dist="38100" dir="2700000" algn="tl">
                    <a:srgbClr val="000000">
                      <a:alpha val="43137"/>
                    </a:srgbClr>
                  </a:outerShdw>
                </a:effectLst>
                <a:cs typeface="Arial" pitchFamily="34" charset="0"/>
              </a:rPr>
              <a:t> </a:t>
            </a:r>
            <a:r>
              <a:rPr lang="en-US" altLang="zh-CN" sz="2400" b="1" dirty="0">
                <a:solidFill>
                  <a:schemeClr val="bg1"/>
                </a:solidFill>
              </a:rPr>
              <a:t>Research Topic 3*: RO with Interval and Model Uncertainty</a:t>
            </a:r>
            <a:endParaRPr lang="en-US" altLang="zh-CN" sz="2400" b="1" dirty="0">
              <a:solidFill>
                <a:srgbClr val="1F497D"/>
              </a:solidFill>
              <a:effectLst>
                <a:outerShdw blurRad="38100" dist="38100" dir="2700000" algn="tl">
                  <a:srgbClr val="000000">
                    <a:alpha val="43137"/>
                  </a:srgbClr>
                </a:outerShdw>
              </a:effectLst>
              <a:cs typeface="Arial" pitchFamily="34" charset="0"/>
            </a:endParaRPr>
          </a:p>
        </p:txBody>
      </p:sp>
      <p:sp>
        <p:nvSpPr>
          <p:cNvPr id="27" name="文本框 26"/>
          <p:cNvSpPr txBox="1"/>
          <p:nvPr/>
        </p:nvSpPr>
        <p:spPr>
          <a:xfrm>
            <a:off x="381000" y="4223468"/>
            <a:ext cx="4724400" cy="424732"/>
          </a:xfrm>
          <a:prstGeom prst="rect">
            <a:avLst/>
          </a:prstGeom>
          <a:noFill/>
        </p:spPr>
        <p:txBody>
          <a:bodyPr wrap="square" rtlCol="0">
            <a:spAutoFit/>
          </a:bodyPr>
          <a:lstStyle/>
          <a:p>
            <a:pPr marL="342900" lvl="1" indent="-342900">
              <a:lnSpc>
                <a:spcPct val="90000"/>
              </a:lnSpc>
              <a:spcBef>
                <a:spcPct val="20000"/>
              </a:spcBef>
              <a:buSzPct val="100000"/>
              <a:buFont typeface="Calibri" panose="020F0502020204030204" pitchFamily="34" charset="0"/>
              <a:buChar char="‒"/>
            </a:pPr>
            <a:r>
              <a:rPr lang="en-US" altLang="zh-CN" sz="2400" b="1" dirty="0">
                <a:solidFill>
                  <a:srgbClr val="003D7F"/>
                </a:solidFill>
                <a:cs typeface="Times New Roman" panose="02020603050405020304" pitchFamily="18" charset="0"/>
              </a:rPr>
              <a:t>Model uncertainty quantification</a:t>
            </a:r>
          </a:p>
        </p:txBody>
      </p:sp>
      <p:sp>
        <p:nvSpPr>
          <p:cNvPr id="40" name="矩形 39"/>
          <p:cNvSpPr/>
          <p:nvPr/>
        </p:nvSpPr>
        <p:spPr>
          <a:xfrm>
            <a:off x="838200" y="4648200"/>
            <a:ext cx="3205517" cy="1587484"/>
          </a:xfrm>
          <a:prstGeom prst="rect">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1066800" y="4724400"/>
            <a:ext cx="2743200" cy="313932"/>
          </a:xfrm>
          <a:prstGeom prst="rect">
            <a:avLst/>
          </a:prstGeom>
          <a:solidFill>
            <a:schemeClr val="bg1"/>
          </a:solidFill>
          <a:ln w="12700">
            <a:solidFill>
              <a:schemeClr val="tx1"/>
            </a:solidFill>
          </a:ln>
        </p:spPr>
        <p:txBody>
          <a:bodyPr wrap="square" rtlCol="0">
            <a:spAutoFit/>
          </a:bodyPr>
          <a:lstStyle/>
          <a:p>
            <a:pPr marL="0" lvl="1" algn="ctr">
              <a:lnSpc>
                <a:spcPct val="90000"/>
              </a:lnSpc>
              <a:spcBef>
                <a:spcPts val="432"/>
              </a:spcBef>
              <a:buSzPct val="60000"/>
            </a:pPr>
            <a:r>
              <a:rPr lang="en-US" altLang="zh-CN" sz="1600" dirty="0"/>
              <a:t>Establish a GP model for </a:t>
            </a:r>
            <a:r>
              <a:rPr lang="en-US" altLang="zh-CN" sz="1600" i="1" dirty="0">
                <a:latin typeface="Times New Roman" panose="02020603050405020304" pitchFamily="18" charset="0"/>
              </a:rPr>
              <a:t>y</a:t>
            </a:r>
            <a:r>
              <a:rPr lang="en-US" altLang="zh-CN" sz="1600" i="1" baseline="30000" dirty="0">
                <a:latin typeface="Times New Roman" panose="02020603050405020304" pitchFamily="18" charset="0"/>
              </a:rPr>
              <a:t>m</a:t>
            </a:r>
            <a:r>
              <a:rPr lang="en-US" altLang="zh-CN" sz="1600" dirty="0">
                <a:latin typeface="Times New Roman" panose="02020603050405020304" pitchFamily="18" charset="0"/>
              </a:rPr>
              <a:t>(</a:t>
            </a:r>
            <a:r>
              <a:rPr lang="en-US" altLang="zh-CN" sz="1600" dirty="0">
                <a:latin typeface="Times New Roman" panose="02020603050405020304" pitchFamily="18" charset="0"/>
                <a:sym typeface="Wingdings" panose="05000000000000000000" pitchFamily="2" charset="2"/>
              </a:rPr>
              <a:t>)        </a:t>
            </a:r>
          </a:p>
        </p:txBody>
      </p:sp>
      <p:sp>
        <p:nvSpPr>
          <p:cNvPr id="29" name="文本框 28"/>
          <p:cNvSpPr txBox="1"/>
          <p:nvPr/>
        </p:nvSpPr>
        <p:spPr>
          <a:xfrm>
            <a:off x="1066800" y="5257800"/>
            <a:ext cx="2743200" cy="313932"/>
          </a:xfrm>
          <a:prstGeom prst="rect">
            <a:avLst/>
          </a:prstGeom>
          <a:solidFill>
            <a:schemeClr val="bg1"/>
          </a:solidFill>
          <a:ln w="12700">
            <a:solidFill>
              <a:schemeClr val="tx1"/>
            </a:solidFill>
          </a:ln>
        </p:spPr>
        <p:txBody>
          <a:bodyPr wrap="square" rtlCol="0">
            <a:spAutoFit/>
          </a:bodyPr>
          <a:lstStyle/>
          <a:p>
            <a:pPr marL="0" lvl="1" algn="ctr">
              <a:lnSpc>
                <a:spcPct val="90000"/>
              </a:lnSpc>
              <a:spcBef>
                <a:spcPts val="432"/>
              </a:spcBef>
              <a:buSzPct val="60000"/>
            </a:pPr>
            <a:r>
              <a:rPr lang="en-US" altLang="zh-CN" sz="1600" baseline="30000" dirty="0"/>
              <a:t>**</a:t>
            </a:r>
            <a:r>
              <a:rPr lang="en-US" altLang="zh-CN" sz="1600" dirty="0"/>
              <a:t>Establish a GP model for </a:t>
            </a:r>
            <a:r>
              <a:rPr lang="en-US" altLang="zh-CN" sz="1600" i="1" dirty="0">
                <a:latin typeface="Times New Roman" panose="02020603050405020304" pitchFamily="18" charset="0"/>
              </a:rPr>
              <a:t>δ</a:t>
            </a:r>
            <a:r>
              <a:rPr lang="en-US" altLang="zh-CN" sz="1600" dirty="0">
                <a:latin typeface="Times New Roman" panose="02020603050405020304" pitchFamily="18" charset="0"/>
              </a:rPr>
              <a:t>(</a:t>
            </a:r>
            <a:r>
              <a:rPr lang="en-US" altLang="zh-CN" sz="1600" dirty="0">
                <a:latin typeface="Times New Roman" panose="02020603050405020304" pitchFamily="18" charset="0"/>
                <a:sym typeface="Wingdings" panose="05000000000000000000" pitchFamily="2" charset="2"/>
              </a:rPr>
              <a:t>)</a:t>
            </a:r>
            <a:endParaRPr lang="en-US" altLang="zh-CN" sz="1600" baseline="30000" dirty="0">
              <a:latin typeface="Times New Roman" panose="02020603050405020304" pitchFamily="18" charset="0"/>
              <a:sym typeface="Wingdings" panose="05000000000000000000" pitchFamily="2" charset="2"/>
            </a:endParaRPr>
          </a:p>
        </p:txBody>
      </p:sp>
      <p:sp>
        <p:nvSpPr>
          <p:cNvPr id="30" name="文本框 56"/>
          <p:cNvSpPr txBox="1"/>
          <p:nvPr/>
        </p:nvSpPr>
        <p:spPr>
          <a:xfrm>
            <a:off x="1066800" y="5791200"/>
            <a:ext cx="2743200" cy="313932"/>
          </a:xfrm>
          <a:prstGeom prst="rect">
            <a:avLst/>
          </a:prstGeom>
          <a:solidFill>
            <a:schemeClr val="bg1"/>
          </a:solidFill>
          <a:ln w="12700">
            <a:solidFill>
              <a:schemeClr val="tx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lnSpc>
                <a:spcPct val="90000"/>
              </a:lnSpc>
              <a:spcBef>
                <a:spcPts val="432"/>
              </a:spcBef>
              <a:buSzPct val="60000"/>
            </a:pPr>
            <a:r>
              <a:rPr lang="en-US" altLang="zh-CN" sz="1600" baseline="30000" dirty="0"/>
              <a:t>**</a:t>
            </a:r>
            <a:r>
              <a:rPr lang="en-US" altLang="zh-CN" sz="1600" dirty="0"/>
              <a:t>Derive the GP model for </a:t>
            </a:r>
            <a:r>
              <a:rPr lang="en-US" altLang="zh-CN" sz="1600" i="1" dirty="0">
                <a:latin typeface="Times New Roman" panose="02020603050405020304" pitchFamily="18" charset="0"/>
              </a:rPr>
              <a:t>y</a:t>
            </a:r>
            <a:r>
              <a:rPr lang="en-US" altLang="zh-CN" sz="1600" i="1" baseline="30000" dirty="0">
                <a:latin typeface="Times New Roman" panose="02020603050405020304" pitchFamily="18" charset="0"/>
              </a:rPr>
              <a:t>r</a:t>
            </a:r>
            <a:r>
              <a:rPr lang="en-US" altLang="zh-CN" sz="1600" dirty="0">
                <a:latin typeface="Times New Roman" panose="02020603050405020304" pitchFamily="18" charset="0"/>
              </a:rPr>
              <a:t>(</a:t>
            </a:r>
            <a:r>
              <a:rPr lang="en-US" altLang="zh-CN" sz="1600" dirty="0">
                <a:latin typeface="Times New Roman" panose="02020603050405020304" pitchFamily="18" charset="0"/>
                <a:sym typeface="Wingdings" panose="05000000000000000000" pitchFamily="2" charset="2"/>
              </a:rPr>
              <a:t>)</a:t>
            </a:r>
            <a:endParaRPr lang="en-US" altLang="zh-CN" sz="1600" baseline="30000" dirty="0">
              <a:latin typeface="Times New Roman" panose="02020603050405020304" pitchFamily="18" charset="0"/>
              <a:sym typeface="Wingdings" panose="05000000000000000000" pitchFamily="2" charset="2"/>
            </a:endParaRPr>
          </a:p>
        </p:txBody>
      </p:sp>
      <p:cxnSp>
        <p:nvCxnSpPr>
          <p:cNvPr id="31" name="直接箭头连接符 30"/>
          <p:cNvCxnSpPr>
            <a:stCxn id="28" idx="2"/>
            <a:endCxn id="29" idx="0"/>
          </p:cNvCxnSpPr>
          <p:nvPr/>
        </p:nvCxnSpPr>
        <p:spPr>
          <a:xfrm>
            <a:off x="2438400" y="5038332"/>
            <a:ext cx="0" cy="2194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9" idx="2"/>
            <a:endCxn id="30" idx="0"/>
          </p:cNvCxnSpPr>
          <p:nvPr/>
        </p:nvCxnSpPr>
        <p:spPr>
          <a:xfrm>
            <a:off x="2438400" y="5571732"/>
            <a:ext cx="0" cy="2194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533400" y="2635984"/>
            <a:ext cx="4098790" cy="1631216"/>
          </a:xfrm>
          <a:prstGeom prst="rect">
            <a:avLst/>
          </a:prstGeom>
          <a:noFill/>
          <a:ln w="12700">
            <a:noFill/>
            <a:prstDash val="solid"/>
          </a:ln>
        </p:spPr>
        <p:txBody>
          <a:bodyPr wrap="square" rtlCol="0">
            <a:spAutoFit/>
          </a:bodyPr>
          <a:lstStyle/>
          <a:p>
            <a:pPr marL="0" lvl="2">
              <a:buSzPct val="60000"/>
            </a:pPr>
            <a:r>
              <a:rPr lang="en-US" altLang="zh-CN" sz="2000" i="1" dirty="0">
                <a:solidFill>
                  <a:prstClr val="black"/>
                </a:solidFill>
                <a:latin typeface="Times New Roman" panose="02020603050405020304" pitchFamily="18" charset="0"/>
              </a:rPr>
              <a:t>y</a:t>
            </a:r>
            <a:r>
              <a:rPr lang="en-US" altLang="zh-CN" sz="2000" i="1" baseline="30000" dirty="0">
                <a:solidFill>
                  <a:prstClr val="black"/>
                </a:solidFill>
                <a:latin typeface="Times New Roman" panose="02020603050405020304" pitchFamily="18" charset="0"/>
              </a:rPr>
              <a:t>e</a:t>
            </a:r>
            <a:r>
              <a:rPr lang="en-US" altLang="zh-CN" sz="2000" dirty="0">
                <a:solidFill>
                  <a:prstClr val="black"/>
                </a:solidFill>
              </a:rPr>
              <a:t> : experimental observation</a:t>
            </a:r>
          </a:p>
          <a:p>
            <a:pPr marL="0" lvl="2">
              <a:buSzPct val="60000"/>
            </a:pPr>
            <a:r>
              <a:rPr lang="en-US" altLang="zh-CN" sz="2000" i="1" dirty="0">
                <a:solidFill>
                  <a:prstClr val="black"/>
                </a:solidFill>
                <a:latin typeface="Times New Roman" panose="02020603050405020304" pitchFamily="18" charset="0"/>
              </a:rPr>
              <a:t>y</a:t>
            </a:r>
            <a:r>
              <a:rPr lang="en-US" altLang="zh-CN" sz="2000" i="1" baseline="30000" dirty="0">
                <a:solidFill>
                  <a:prstClr val="black"/>
                </a:solidFill>
                <a:latin typeface="Times New Roman" panose="02020603050405020304" pitchFamily="18" charset="0"/>
              </a:rPr>
              <a:t>r</a:t>
            </a:r>
            <a:r>
              <a:rPr lang="en-US" altLang="zh-CN" sz="2000" dirty="0">
                <a:solidFill>
                  <a:prstClr val="black"/>
                </a:solidFill>
              </a:rPr>
              <a:t> : real result of physical system</a:t>
            </a:r>
          </a:p>
          <a:p>
            <a:pPr marL="0" lvl="2">
              <a:buSzPct val="60000"/>
            </a:pPr>
            <a:r>
              <a:rPr lang="en-US" altLang="zh-CN" sz="2000" i="1" dirty="0">
                <a:solidFill>
                  <a:prstClr val="black"/>
                </a:solidFill>
                <a:latin typeface="Times New Roman" panose="02020603050405020304" pitchFamily="18" charset="0"/>
              </a:rPr>
              <a:t>y</a:t>
            </a:r>
            <a:r>
              <a:rPr lang="en-US" altLang="zh-CN" sz="2000" i="1" baseline="30000" dirty="0">
                <a:solidFill>
                  <a:prstClr val="black"/>
                </a:solidFill>
                <a:latin typeface="Times New Roman" panose="02020603050405020304" pitchFamily="18" charset="0"/>
              </a:rPr>
              <a:t>m</a:t>
            </a:r>
            <a:r>
              <a:rPr lang="en-US" altLang="zh-CN" sz="2000" dirty="0">
                <a:solidFill>
                  <a:prstClr val="black"/>
                </a:solidFill>
              </a:rPr>
              <a:t>: simulation output </a:t>
            </a:r>
          </a:p>
          <a:p>
            <a:pPr marL="0" lvl="2">
              <a:buSzPct val="60000"/>
            </a:pPr>
            <a:r>
              <a:rPr lang="en-US" altLang="zh-CN" sz="2000" i="1" dirty="0">
                <a:solidFill>
                  <a:prstClr val="black"/>
                </a:solidFill>
                <a:latin typeface="Times New Roman" panose="02020603050405020304" pitchFamily="18" charset="0"/>
              </a:rPr>
              <a:t>δ</a:t>
            </a:r>
            <a:r>
              <a:rPr lang="en-US" altLang="zh-CN" sz="2000" dirty="0">
                <a:solidFill>
                  <a:prstClr val="black"/>
                </a:solidFill>
              </a:rPr>
              <a:t>  : bias function</a:t>
            </a:r>
          </a:p>
          <a:p>
            <a:pPr marL="0" lvl="2">
              <a:buSzPct val="60000"/>
            </a:pPr>
            <a:r>
              <a:rPr lang="el-GR" altLang="zh-CN" sz="2000" i="1" dirty="0">
                <a:solidFill>
                  <a:prstClr val="black"/>
                </a:solidFill>
                <a:latin typeface="Times New Roman" panose="02020603050405020304" pitchFamily="18" charset="0"/>
              </a:rPr>
              <a:t>ε</a:t>
            </a:r>
            <a:r>
              <a:rPr lang="en-US" altLang="zh-CN" sz="2000" dirty="0">
                <a:solidFill>
                  <a:prstClr val="black"/>
                </a:solidFill>
              </a:rPr>
              <a:t>  : experimental error</a:t>
            </a:r>
          </a:p>
        </p:txBody>
      </p:sp>
      <p:grpSp>
        <p:nvGrpSpPr>
          <p:cNvPr id="2" name="组合 1"/>
          <p:cNvGrpSpPr/>
          <p:nvPr/>
        </p:nvGrpSpPr>
        <p:grpSpPr>
          <a:xfrm>
            <a:off x="76200" y="2057400"/>
            <a:ext cx="4555989" cy="566110"/>
            <a:chOff x="308703" y="1447799"/>
            <a:chExt cx="4568097" cy="523031"/>
          </a:xfrm>
        </p:grpSpPr>
        <p:sp>
          <p:nvSpPr>
            <p:cNvPr id="37" name="矩形 36"/>
            <p:cNvSpPr/>
            <p:nvPr/>
          </p:nvSpPr>
          <p:spPr>
            <a:xfrm>
              <a:off x="685800" y="1447799"/>
              <a:ext cx="4102667" cy="523031"/>
            </a:xfrm>
            <a:prstGeom prst="rect">
              <a:avLst/>
            </a:prstGeom>
            <a:solidFill>
              <a:schemeClr val="tx2">
                <a:lumMod val="20000"/>
                <a:lumOff val="80000"/>
              </a:schemeClr>
            </a:solidFill>
            <a:ln w="12700"/>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38" name="文本框 37"/>
            <p:cNvSpPr txBox="1"/>
            <p:nvPr/>
          </p:nvSpPr>
          <p:spPr>
            <a:xfrm>
              <a:off x="308703" y="1447800"/>
              <a:ext cx="4568097" cy="461665"/>
            </a:xfrm>
            <a:prstGeom prst="rect">
              <a:avLst/>
            </a:prstGeom>
            <a:noFill/>
          </p:spPr>
          <p:txBody>
            <a:bodyPr wrap="square" rtlCol="0">
              <a:spAutoFit/>
            </a:bodyPr>
            <a:lstStyle/>
            <a:p>
              <a:pPr marL="400050" lvl="2">
                <a:buSzPct val="60000"/>
              </a:pPr>
              <a:r>
                <a:rPr lang="en-US" altLang="zh-CN" sz="2400" i="1" dirty="0">
                  <a:solidFill>
                    <a:prstClr val="black"/>
                  </a:solidFill>
                  <a:latin typeface="Times New Roman" panose="02020603050405020304" pitchFamily="18" charset="0"/>
                </a:rPr>
                <a:t>y</a:t>
              </a:r>
              <a:r>
                <a:rPr lang="en-US" altLang="zh-CN" sz="2400" i="1" baseline="30000" dirty="0">
                  <a:solidFill>
                    <a:prstClr val="black"/>
                  </a:solidFill>
                  <a:latin typeface="Times New Roman" panose="02020603050405020304" pitchFamily="18" charset="0"/>
                </a:rPr>
                <a:t>e</a:t>
              </a:r>
              <a:r>
                <a:rPr lang="en-US" altLang="zh-CN" sz="2400" dirty="0">
                  <a:solidFill>
                    <a:prstClr val="black"/>
                  </a:solidFill>
                  <a:latin typeface="Times New Roman" panose="02020603050405020304" pitchFamily="18" charset="0"/>
                </a:rPr>
                <a:t>(</a:t>
              </a:r>
              <a:r>
                <a:rPr lang="en-US" altLang="zh-CN" sz="2400" b="1" i="1" dirty="0">
                  <a:solidFill>
                    <a:prstClr val="black"/>
                  </a:solidFill>
                  <a:latin typeface="Times New Roman" panose="02020603050405020304" pitchFamily="18" charset="0"/>
                </a:rPr>
                <a:t>x</a:t>
              </a:r>
              <a:r>
                <a:rPr lang="en-US" altLang="zh-CN" sz="2400" dirty="0">
                  <a:solidFill>
                    <a:prstClr val="black"/>
                  </a:solidFill>
                  <a:latin typeface="Times New Roman" panose="02020603050405020304" pitchFamily="18" charset="0"/>
                </a:rPr>
                <a:t>) = </a:t>
              </a:r>
              <a:r>
                <a:rPr lang="en-US" altLang="zh-CN" sz="2400" i="1" dirty="0">
                  <a:solidFill>
                    <a:prstClr val="black"/>
                  </a:solidFill>
                  <a:latin typeface="Times New Roman" panose="02020603050405020304" pitchFamily="18" charset="0"/>
                </a:rPr>
                <a:t>y</a:t>
              </a:r>
              <a:r>
                <a:rPr lang="en-US" altLang="zh-CN" sz="2400" i="1" baseline="30000" dirty="0">
                  <a:solidFill>
                    <a:prstClr val="black"/>
                  </a:solidFill>
                  <a:latin typeface="Times New Roman" panose="02020603050405020304" pitchFamily="18" charset="0"/>
                </a:rPr>
                <a:t>r</a:t>
              </a:r>
              <a:r>
                <a:rPr lang="en-US" altLang="zh-CN" sz="2400" dirty="0">
                  <a:solidFill>
                    <a:prstClr val="black"/>
                  </a:solidFill>
                  <a:latin typeface="Times New Roman" panose="02020603050405020304" pitchFamily="18" charset="0"/>
                </a:rPr>
                <a:t>(</a:t>
              </a:r>
              <a:r>
                <a:rPr lang="en-US" altLang="zh-CN" sz="2400" b="1" i="1" dirty="0">
                  <a:solidFill>
                    <a:prstClr val="black"/>
                  </a:solidFill>
                  <a:latin typeface="Times New Roman" panose="02020603050405020304" pitchFamily="18" charset="0"/>
                </a:rPr>
                <a:t>x</a:t>
              </a:r>
              <a:r>
                <a:rPr lang="en-US" altLang="zh-CN" sz="2400" dirty="0">
                  <a:solidFill>
                    <a:prstClr val="black"/>
                  </a:solidFill>
                  <a:latin typeface="Times New Roman" panose="02020603050405020304" pitchFamily="18" charset="0"/>
                </a:rPr>
                <a:t>)+</a:t>
              </a:r>
              <a:r>
                <a:rPr lang="el-GR" altLang="zh-CN" sz="2400" dirty="0">
                  <a:solidFill>
                    <a:prstClr val="black"/>
                  </a:solidFill>
                  <a:latin typeface="Times New Roman" panose="02020603050405020304" pitchFamily="18" charset="0"/>
                </a:rPr>
                <a:t> </a:t>
              </a:r>
              <a:r>
                <a:rPr lang="el-GR" altLang="zh-CN" sz="2400" i="1" dirty="0">
                  <a:solidFill>
                    <a:prstClr val="black"/>
                  </a:solidFill>
                  <a:latin typeface="Times New Roman" panose="02020603050405020304" pitchFamily="18" charset="0"/>
                </a:rPr>
                <a:t>ε</a:t>
              </a:r>
              <a:r>
                <a:rPr lang="en-US" altLang="zh-CN" sz="2400" dirty="0">
                  <a:solidFill>
                    <a:prstClr val="black"/>
                  </a:solidFill>
                  <a:latin typeface="Times New Roman" panose="02020603050405020304" pitchFamily="18" charset="0"/>
                </a:rPr>
                <a:t> = </a:t>
              </a:r>
              <a:r>
                <a:rPr lang="en-US" altLang="zh-CN" sz="2400" i="1" dirty="0">
                  <a:solidFill>
                    <a:prstClr val="black"/>
                  </a:solidFill>
                  <a:latin typeface="Times New Roman" panose="02020603050405020304" pitchFamily="18" charset="0"/>
                </a:rPr>
                <a:t>y</a:t>
              </a:r>
              <a:r>
                <a:rPr lang="en-US" altLang="zh-CN" sz="2400" i="1" baseline="30000" dirty="0">
                  <a:solidFill>
                    <a:prstClr val="black"/>
                  </a:solidFill>
                  <a:latin typeface="Times New Roman" panose="02020603050405020304" pitchFamily="18" charset="0"/>
                </a:rPr>
                <a:t>m</a:t>
              </a:r>
              <a:r>
                <a:rPr lang="en-US" altLang="zh-CN" sz="2400" dirty="0">
                  <a:solidFill>
                    <a:prstClr val="black"/>
                  </a:solidFill>
                  <a:latin typeface="Times New Roman" panose="02020603050405020304" pitchFamily="18" charset="0"/>
                </a:rPr>
                <a:t>(</a:t>
              </a:r>
              <a:r>
                <a:rPr lang="en-US" altLang="zh-CN" sz="2400" b="1" i="1" dirty="0">
                  <a:solidFill>
                    <a:prstClr val="black"/>
                  </a:solidFill>
                  <a:latin typeface="Times New Roman" panose="02020603050405020304" pitchFamily="18" charset="0"/>
                </a:rPr>
                <a:t>x</a:t>
              </a:r>
              <a:r>
                <a:rPr lang="en-US" altLang="zh-CN" sz="2400" dirty="0">
                  <a:solidFill>
                    <a:prstClr val="black"/>
                  </a:solidFill>
                  <a:latin typeface="Times New Roman" panose="02020603050405020304" pitchFamily="18" charset="0"/>
                </a:rPr>
                <a:t>)+</a:t>
              </a:r>
              <a:r>
                <a:rPr lang="el-GR" altLang="zh-CN" sz="2400" dirty="0">
                  <a:solidFill>
                    <a:prstClr val="black"/>
                  </a:solidFill>
                  <a:latin typeface="Times New Roman" panose="02020603050405020304" pitchFamily="18" charset="0"/>
                </a:rPr>
                <a:t> </a:t>
              </a:r>
              <a:r>
                <a:rPr lang="en-US" altLang="zh-CN" sz="2400" i="1" dirty="0">
                  <a:solidFill>
                    <a:prstClr val="black"/>
                  </a:solidFill>
                  <a:latin typeface="Times New Roman" panose="02020603050405020304" pitchFamily="18" charset="0"/>
                </a:rPr>
                <a:t>δ</a:t>
              </a:r>
              <a:r>
                <a:rPr lang="en-US" altLang="zh-CN" sz="2400" dirty="0">
                  <a:solidFill>
                    <a:prstClr val="black"/>
                  </a:solidFill>
                  <a:latin typeface="Times New Roman" panose="02020603050405020304" pitchFamily="18" charset="0"/>
                </a:rPr>
                <a:t>(</a:t>
              </a:r>
              <a:r>
                <a:rPr lang="en-US" altLang="zh-CN" sz="2400" b="1" i="1" dirty="0">
                  <a:solidFill>
                    <a:prstClr val="black"/>
                  </a:solidFill>
                  <a:latin typeface="Times New Roman" panose="02020603050405020304" pitchFamily="18" charset="0"/>
                </a:rPr>
                <a:t>x</a:t>
              </a:r>
              <a:r>
                <a:rPr lang="en-US" altLang="zh-CN" sz="2400" dirty="0">
                  <a:solidFill>
                    <a:prstClr val="black"/>
                  </a:solidFill>
                  <a:latin typeface="Times New Roman" panose="02020603050405020304" pitchFamily="18" charset="0"/>
                </a:rPr>
                <a:t>) +</a:t>
              </a:r>
              <a:r>
                <a:rPr lang="el-GR" altLang="zh-CN" sz="2400" i="1" dirty="0">
                  <a:solidFill>
                    <a:prstClr val="black"/>
                  </a:solidFill>
                  <a:latin typeface="Times New Roman" panose="02020603050405020304" pitchFamily="18" charset="0"/>
                </a:rPr>
                <a:t>ε</a:t>
              </a:r>
              <a:endParaRPr lang="en-US" altLang="zh-CN" sz="2400" i="1" dirty="0">
                <a:solidFill>
                  <a:prstClr val="black"/>
                </a:solidFill>
                <a:latin typeface="Times New Roman" panose="02020603050405020304" pitchFamily="18" charset="0"/>
              </a:endParaRPr>
            </a:p>
          </p:txBody>
        </p:sp>
      </p:grpSp>
      <p:sp>
        <p:nvSpPr>
          <p:cNvPr id="39" name="矩形 38"/>
          <p:cNvSpPr/>
          <p:nvPr/>
        </p:nvSpPr>
        <p:spPr>
          <a:xfrm>
            <a:off x="4216004" y="5715000"/>
            <a:ext cx="4773037" cy="400110"/>
          </a:xfrm>
          <a:prstGeom prst="rect">
            <a:avLst/>
          </a:prstGeom>
        </p:spPr>
        <p:txBody>
          <a:bodyPr wrap="square">
            <a:spAutoFit/>
          </a:bodyPr>
          <a:lstStyle/>
          <a:p>
            <a:pPr lvl="0" algn="just" hangingPunct="0">
              <a:spcAft>
                <a:spcPts val="0"/>
              </a:spcAft>
            </a:pPr>
            <a:r>
              <a:rPr lang="en-US" altLang="zh-CN" sz="1000" kern="700" dirty="0">
                <a:cs typeface="Calibri Light" panose="020F0302020204030204" pitchFamily="34" charset="0"/>
              </a:rPr>
              <a:t>* Wang, S., Chen, W., and Tsui, K. L., 2009, “Bayesian Validation of Computer Models,”    </a:t>
            </a:r>
          </a:p>
          <a:p>
            <a:pPr lvl="0" algn="just" hangingPunct="0">
              <a:spcAft>
                <a:spcPts val="0"/>
              </a:spcAft>
            </a:pPr>
            <a:r>
              <a:rPr lang="en-US" altLang="zh-CN" sz="1000" kern="700" dirty="0">
                <a:cs typeface="Calibri Light" panose="020F0302020204030204" pitchFamily="34" charset="0"/>
              </a:rPr>
              <a:t>   Technometrics, 51(4).</a:t>
            </a:r>
          </a:p>
        </p:txBody>
      </p:sp>
      <p:sp>
        <p:nvSpPr>
          <p:cNvPr id="48" name="矩形 47"/>
          <p:cNvSpPr/>
          <p:nvPr/>
        </p:nvSpPr>
        <p:spPr>
          <a:xfrm>
            <a:off x="457200" y="1143000"/>
            <a:ext cx="8000999" cy="830997"/>
          </a:xfrm>
          <a:prstGeom prst="rect">
            <a:avLst/>
          </a:prstGeom>
          <a:ln w="12700">
            <a:solidFill>
              <a:schemeClr val="tx1"/>
            </a:solidFill>
          </a:ln>
        </p:spPr>
        <p:txBody>
          <a:bodyPr wrap="square">
            <a:spAutoFit/>
          </a:bodyPr>
          <a:lstStyle/>
          <a:p>
            <a:r>
              <a:rPr lang="en-US" altLang="zh-CN" sz="2400" b="1" dirty="0">
                <a:solidFill>
                  <a:srgbClr val="FF0000"/>
                </a:solidFill>
                <a:cs typeface="Times New Roman" panose="02020603050405020304" pitchFamily="18" charset="0"/>
              </a:rPr>
              <a:t>Bayesian framework </a:t>
            </a:r>
            <a:r>
              <a:rPr lang="en-US" altLang="zh-CN" sz="2400" b="1" dirty="0">
                <a:cs typeface="Times New Roman" panose="02020603050405020304" pitchFamily="18" charset="0"/>
              </a:rPr>
              <a:t>can analyze the </a:t>
            </a:r>
            <a:r>
              <a:rPr lang="en-US" altLang="zh-CN" sz="2400" b="1" dirty="0">
                <a:solidFill>
                  <a:srgbClr val="FF0000"/>
                </a:solidFill>
                <a:cs typeface="Times New Roman" panose="02020603050405020304" pitchFamily="18" charset="0"/>
              </a:rPr>
              <a:t>differences</a:t>
            </a:r>
            <a:r>
              <a:rPr lang="en-US" altLang="zh-CN" sz="2400" b="1" dirty="0">
                <a:cs typeface="Times New Roman" panose="02020603050405020304" pitchFamily="18" charset="0"/>
              </a:rPr>
              <a:t> between computer simulations and physical experiments.</a:t>
            </a:r>
          </a:p>
        </p:txBody>
      </p:sp>
      <p:sp>
        <p:nvSpPr>
          <p:cNvPr id="59" name="文本框 58"/>
          <p:cNvSpPr txBox="1"/>
          <p:nvPr/>
        </p:nvSpPr>
        <p:spPr>
          <a:xfrm>
            <a:off x="4188441" y="6031902"/>
            <a:ext cx="4800600" cy="400110"/>
          </a:xfrm>
          <a:prstGeom prst="rect">
            <a:avLst/>
          </a:prstGeom>
          <a:noFill/>
        </p:spPr>
        <p:txBody>
          <a:bodyPr wrap="square" rtlCol="0">
            <a:spAutoFit/>
          </a:bodyPr>
          <a:lstStyle/>
          <a:p>
            <a:pPr algn="just"/>
            <a:r>
              <a:rPr lang="en-US" altLang="zh-CN" sz="1000" dirty="0"/>
              <a:t>**Arendt, P. D., 2012, "Quantification and Mitigation of Multiple Sources of Uncertainty        </a:t>
            </a:r>
          </a:p>
          <a:p>
            <a:pPr algn="just"/>
            <a:r>
              <a:rPr lang="en-US" altLang="zh-CN" sz="1000" dirty="0"/>
              <a:t>    in Simulation Based Design," PhD Dissertation, Northwestern University, Evanston, IL.</a:t>
            </a:r>
          </a:p>
        </p:txBody>
      </p:sp>
      <p:sp>
        <p:nvSpPr>
          <p:cNvPr id="45" name="左箭头 44"/>
          <p:cNvSpPr/>
          <p:nvPr/>
        </p:nvSpPr>
        <p:spPr>
          <a:xfrm>
            <a:off x="3805646" y="4758681"/>
            <a:ext cx="630750" cy="206139"/>
          </a:xfrm>
          <a:prstGeom prst="lef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p:cNvSpPr txBox="1"/>
          <p:nvPr/>
        </p:nvSpPr>
        <p:spPr>
          <a:xfrm>
            <a:off x="4436396" y="4708128"/>
            <a:ext cx="2158379" cy="313170"/>
          </a:xfrm>
          <a:prstGeom prst="rect">
            <a:avLst/>
          </a:prstGeom>
          <a:noFill/>
          <a:ln w="12700">
            <a:solidFill>
              <a:schemeClr val="tx1"/>
            </a:solidFill>
            <a:prstDash val="solid"/>
          </a:ln>
        </p:spPr>
        <p:txBody>
          <a:bodyPr wrap="square" rtlCol="0">
            <a:noAutofit/>
          </a:bodyPr>
          <a:lstStyle/>
          <a:p>
            <a:pPr marL="0" lvl="1" algn="ctr">
              <a:spcBef>
                <a:spcPct val="20000"/>
              </a:spcBef>
              <a:buSzPct val="60000"/>
            </a:pPr>
            <a:r>
              <a:rPr lang="en-US" altLang="zh-CN" sz="1600" dirty="0"/>
              <a:t>Simulation training data</a:t>
            </a:r>
            <a:endParaRPr lang="en-US" altLang="zh-CN" sz="1600" dirty="0">
              <a:cs typeface="Times New Roman" panose="02020603050405020304" pitchFamily="18" charset="0"/>
            </a:endParaRPr>
          </a:p>
        </p:txBody>
      </p:sp>
      <p:sp>
        <p:nvSpPr>
          <p:cNvPr id="47" name="左箭头 46"/>
          <p:cNvSpPr/>
          <p:nvPr/>
        </p:nvSpPr>
        <p:spPr>
          <a:xfrm>
            <a:off x="3805646" y="5301127"/>
            <a:ext cx="630750" cy="193982"/>
          </a:xfrm>
          <a:prstGeom prst="lef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4436396" y="5260911"/>
            <a:ext cx="3668131" cy="313170"/>
          </a:xfrm>
          <a:prstGeom prst="rect">
            <a:avLst/>
          </a:prstGeom>
          <a:noFill/>
          <a:ln w="12700">
            <a:solidFill>
              <a:schemeClr val="tx1"/>
            </a:solidFill>
            <a:prstDash val="solid"/>
          </a:ln>
        </p:spPr>
        <p:txBody>
          <a:bodyPr wrap="square" rtlCol="0">
            <a:noAutofit/>
          </a:bodyPr>
          <a:lstStyle/>
          <a:p>
            <a:pPr marL="0" lvl="1" algn="ctr">
              <a:spcBef>
                <a:spcPct val="20000"/>
              </a:spcBef>
              <a:buSzPct val="60000"/>
            </a:pPr>
            <a:r>
              <a:rPr lang="en-US" altLang="zh-CN" sz="1600" dirty="0"/>
              <a:t>Simulation and experimental training data</a:t>
            </a:r>
            <a:endParaRPr lang="en-US" altLang="zh-CN" sz="1600" dirty="0">
              <a:cs typeface="Times New Roman" panose="02020603050405020304" pitchFamily="18" charset="0"/>
            </a:endParaRPr>
          </a:p>
        </p:txBody>
      </p:sp>
    </p:spTree>
    <p:extLst>
      <p:ext uri="{BB962C8B-B14F-4D97-AF65-F5344CB8AC3E}">
        <p14:creationId xmlns:p14="http://schemas.microsoft.com/office/powerpoint/2010/main" val="3353782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40" grpId="0" animBg="1"/>
      <p:bldP spid="28" grpId="0" animBg="1"/>
      <p:bldP spid="29" grpId="0" animBg="1"/>
      <p:bldP spid="30" grpId="0" animBg="1"/>
      <p:bldP spid="34" grpId="0"/>
      <p:bldP spid="48" grpId="0" animBg="1"/>
      <p:bldP spid="59" grpId="0"/>
      <p:bldP spid="45" grpId="0" animBg="1"/>
      <p:bldP spid="46" grpId="0" animBg="1"/>
      <p:bldP spid="47" grpId="0" animBg="1"/>
      <p:bldP spid="4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3444" y="1143000"/>
            <a:ext cx="3794356" cy="2971800"/>
            <a:chOff x="6829252" y="2977799"/>
            <a:chExt cx="3451456" cy="2664955"/>
          </a:xfrm>
        </p:grpSpPr>
        <p:pic>
          <p:nvPicPr>
            <p:cNvPr id="22"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9252" y="2977799"/>
              <a:ext cx="3451456" cy="2645905"/>
            </a:xfrm>
            <a:prstGeom prst="rect">
              <a:avLst/>
            </a:prstGeom>
          </p:spPr>
        </p:pic>
        <p:sp>
          <p:nvSpPr>
            <p:cNvPr id="23" name="文本框 22"/>
            <p:cNvSpPr txBox="1"/>
            <p:nvPr/>
          </p:nvSpPr>
          <p:spPr>
            <a:xfrm>
              <a:off x="8481295" y="5328019"/>
              <a:ext cx="212427" cy="314735"/>
            </a:xfrm>
            <a:prstGeom prst="rect">
              <a:avLst/>
            </a:prstGeom>
            <a:noFill/>
          </p:spPr>
          <p:txBody>
            <a:bodyPr wrap="square" rtlCol="0">
              <a:spAutoFit/>
            </a:bodyPr>
            <a:lstStyle/>
            <a:p>
              <a:r>
                <a:rPr lang="en-US" altLang="zh-CN" sz="1400" i="1" dirty="0">
                  <a:latin typeface="Times New Roman" panose="02020603050405020304" pitchFamily="18" charset="0"/>
                  <a:cs typeface="Times New Roman" panose="02020603050405020304" pitchFamily="18" charset="0"/>
                </a:rPr>
                <a:t>x </a:t>
              </a:r>
              <a:endParaRPr lang="zh-CN" altLang="en-US" sz="1400" dirty="0">
                <a:latin typeface="Times New Roman" panose="02020603050405020304" pitchFamily="18" charset="0"/>
                <a:cs typeface="Times New Roman" panose="02020603050405020304" pitchFamily="18" charset="0"/>
              </a:endParaRPr>
            </a:p>
          </p:txBody>
        </p:sp>
        <p:sp>
          <p:nvSpPr>
            <p:cNvPr id="24" name="文本框 23"/>
            <p:cNvSpPr txBox="1"/>
            <p:nvPr/>
          </p:nvSpPr>
          <p:spPr>
            <a:xfrm>
              <a:off x="7365740" y="4704225"/>
              <a:ext cx="632182" cy="472102"/>
            </a:xfrm>
            <a:prstGeom prst="rect">
              <a:avLst/>
            </a:prstGeom>
            <a:noFill/>
          </p:spPr>
          <p:txBody>
            <a:bodyPr wrap="square" rtlCol="0">
              <a:spAutoFit/>
            </a:bodyPr>
            <a:lstStyle/>
            <a:p>
              <a:r>
                <a:rPr lang="en-US" altLang="zh-CN" sz="1200" dirty="0">
                  <a:solidFill>
                    <a:srgbClr val="FF0000"/>
                  </a:solidFill>
                  <a:cs typeface="Times New Roman" panose="02020603050405020304" pitchFamily="18" charset="0"/>
                </a:rPr>
                <a:t>Real Output</a:t>
              </a:r>
              <a:endParaRPr lang="zh-CN" altLang="en-US" sz="1200" dirty="0">
                <a:solidFill>
                  <a:srgbClr val="FF0000"/>
                </a:solidFill>
                <a:cs typeface="Times New Roman" panose="02020603050405020304" pitchFamily="18" charset="0"/>
              </a:endParaRPr>
            </a:p>
          </p:txBody>
        </p:sp>
        <p:cxnSp>
          <p:nvCxnSpPr>
            <p:cNvPr id="25" name="直接箭头连接符 24"/>
            <p:cNvCxnSpPr/>
            <p:nvPr/>
          </p:nvCxnSpPr>
          <p:spPr>
            <a:xfrm flipV="1">
              <a:off x="7793401" y="4485722"/>
              <a:ext cx="120816" cy="412211"/>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26" name="直接箭头连接符 25"/>
            <p:cNvCxnSpPr/>
            <p:nvPr/>
          </p:nvCxnSpPr>
          <p:spPr>
            <a:xfrm flipH="1">
              <a:off x="7674240" y="3644967"/>
              <a:ext cx="239977" cy="3288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7" name="文本框 26"/>
            <p:cNvSpPr txBox="1"/>
            <p:nvPr/>
          </p:nvSpPr>
          <p:spPr>
            <a:xfrm>
              <a:off x="7861762" y="3380341"/>
              <a:ext cx="923289" cy="472102"/>
            </a:xfrm>
            <a:prstGeom prst="rect">
              <a:avLst/>
            </a:prstGeom>
            <a:noFill/>
          </p:spPr>
          <p:txBody>
            <a:bodyPr wrap="square" rtlCol="0">
              <a:spAutoFit/>
            </a:bodyPr>
            <a:lstStyle/>
            <a:p>
              <a:r>
                <a:rPr lang="en-US" altLang="zh-CN" sz="1200" dirty="0">
                  <a:cs typeface="Times New Roman" panose="02020603050405020304" pitchFamily="18" charset="0"/>
                </a:rPr>
                <a:t>Simulation Result</a:t>
              </a:r>
              <a:endParaRPr lang="zh-CN" altLang="en-US" sz="1200" dirty="0">
                <a:cs typeface="Times New Roman" panose="02020603050405020304" pitchFamily="18" charset="0"/>
              </a:endParaRPr>
            </a:p>
          </p:txBody>
        </p:sp>
        <p:cxnSp>
          <p:nvCxnSpPr>
            <p:cNvPr id="28" name="直接箭头连接符 27"/>
            <p:cNvCxnSpPr/>
            <p:nvPr/>
          </p:nvCxnSpPr>
          <p:spPr>
            <a:xfrm>
              <a:off x="8779529" y="4427456"/>
              <a:ext cx="247438" cy="41257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9" name="文本框 28"/>
            <p:cNvSpPr txBox="1"/>
            <p:nvPr/>
          </p:nvSpPr>
          <p:spPr>
            <a:xfrm>
              <a:off x="8259448" y="3993454"/>
              <a:ext cx="849662" cy="472102"/>
            </a:xfrm>
            <a:prstGeom prst="rect">
              <a:avLst/>
            </a:prstGeom>
            <a:noFill/>
          </p:spPr>
          <p:txBody>
            <a:bodyPr wrap="square" rtlCol="0">
              <a:spAutoFit/>
            </a:bodyPr>
            <a:lstStyle/>
            <a:p>
              <a:r>
                <a:rPr lang="en-US" altLang="zh-CN" sz="1200" dirty="0">
                  <a:cs typeface="Times New Roman" panose="02020603050405020304" pitchFamily="18" charset="0"/>
                </a:rPr>
                <a:t>Simulation Optimum</a:t>
              </a:r>
              <a:endParaRPr lang="zh-CN" altLang="en-US" sz="1200" dirty="0">
                <a:cs typeface="Times New Roman" panose="02020603050405020304" pitchFamily="18" charset="0"/>
              </a:endParaRPr>
            </a:p>
          </p:txBody>
        </p:sp>
        <p:cxnSp>
          <p:nvCxnSpPr>
            <p:cNvPr id="30" name="直接箭头连接符 29"/>
            <p:cNvCxnSpPr/>
            <p:nvPr/>
          </p:nvCxnSpPr>
          <p:spPr>
            <a:xfrm flipH="1">
              <a:off x="9264618" y="4427253"/>
              <a:ext cx="136362" cy="655475"/>
            </a:xfrm>
            <a:prstGeom prst="straightConnector1">
              <a:avLst/>
            </a:prstGeom>
            <a:ln w="127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31" name="文本框 30"/>
            <p:cNvSpPr txBox="1"/>
            <p:nvPr/>
          </p:nvSpPr>
          <p:spPr>
            <a:xfrm>
              <a:off x="9119937" y="4007980"/>
              <a:ext cx="830922" cy="472102"/>
            </a:xfrm>
            <a:prstGeom prst="rect">
              <a:avLst/>
            </a:prstGeom>
            <a:noFill/>
          </p:spPr>
          <p:txBody>
            <a:bodyPr wrap="square" rtlCol="0">
              <a:spAutoFit/>
            </a:bodyPr>
            <a:lstStyle/>
            <a:p>
              <a:r>
                <a:rPr lang="en-US" altLang="zh-CN" sz="1200" dirty="0">
                  <a:solidFill>
                    <a:srgbClr val="FF0000"/>
                  </a:solidFill>
                  <a:cs typeface="Times New Roman" panose="02020603050405020304" pitchFamily="18" charset="0"/>
                </a:rPr>
                <a:t>Real Optimum</a:t>
              </a:r>
              <a:endParaRPr lang="zh-CN" altLang="en-US" sz="1200" dirty="0">
                <a:solidFill>
                  <a:srgbClr val="FF0000"/>
                </a:solidFill>
                <a:cs typeface="Times New Roman" panose="02020603050405020304" pitchFamily="18" charset="0"/>
              </a:endParaRPr>
            </a:p>
          </p:txBody>
        </p:sp>
        <p:sp>
          <p:nvSpPr>
            <p:cNvPr id="32" name="Oval 22"/>
            <p:cNvSpPr>
              <a:spLocks noChangeArrowheads="1"/>
            </p:cNvSpPr>
            <p:nvPr/>
          </p:nvSpPr>
          <p:spPr bwMode="auto">
            <a:xfrm>
              <a:off x="9020252" y="4840033"/>
              <a:ext cx="79375" cy="71438"/>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3" name="Oval 22"/>
            <p:cNvSpPr>
              <a:spLocks noChangeArrowheads="1"/>
            </p:cNvSpPr>
            <p:nvPr/>
          </p:nvSpPr>
          <p:spPr bwMode="auto">
            <a:xfrm>
              <a:off x="9224930" y="5095096"/>
              <a:ext cx="79375" cy="71438"/>
            </a:xfrm>
            <a:prstGeom prst="ellipse">
              <a:avLst/>
            </a:prstGeom>
            <a:solidFill>
              <a:srgbClr val="FF0000"/>
            </a:solidFill>
            <a:ln w="12700">
              <a:solidFill>
                <a:srgbClr val="FF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6" name="Title 1"/>
          <p:cNvSpPr txBox="1">
            <a:spLocks/>
          </p:cNvSpPr>
          <p:nvPr/>
        </p:nvSpPr>
        <p:spPr>
          <a:xfrm>
            <a:off x="685800" y="0"/>
            <a:ext cx="8458200" cy="71798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b="1" dirty="0">
                <a:solidFill>
                  <a:schemeClr val="tx2"/>
                </a:solidFill>
                <a:effectLst>
                  <a:outerShdw blurRad="38100" dist="38100" dir="2700000" algn="tl">
                    <a:srgbClr val="000000">
                      <a:alpha val="43137"/>
                    </a:srgbClr>
                  </a:outerShdw>
                </a:effectLst>
                <a:cs typeface="Arial" pitchFamily="34" charset="0"/>
              </a:rPr>
              <a:t> </a:t>
            </a:r>
            <a:r>
              <a:rPr lang="en-US" altLang="zh-CN" sz="3200" b="1" dirty="0">
                <a:solidFill>
                  <a:schemeClr val="bg1"/>
                </a:solidFill>
              </a:rPr>
              <a:t>Motivation and Objective</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矩形 16"/>
          <p:cNvSpPr/>
          <p:nvPr/>
        </p:nvSpPr>
        <p:spPr>
          <a:xfrm>
            <a:off x="533399" y="4419600"/>
            <a:ext cx="8171781" cy="1261884"/>
          </a:xfrm>
          <a:prstGeom prst="rect">
            <a:avLst/>
          </a:prstGeom>
          <a:ln w="28575">
            <a:headEnd/>
            <a:tailEnd/>
          </a:ln>
        </p:spPr>
        <p:style>
          <a:lnRef idx="2">
            <a:schemeClr val="dk1"/>
          </a:lnRef>
          <a:fillRef idx="1">
            <a:schemeClr val="lt1"/>
          </a:fillRef>
          <a:effectRef idx="0">
            <a:schemeClr val="dk1"/>
          </a:effectRef>
          <a:fontRef idx="minor">
            <a:schemeClr val="dk1"/>
          </a:fontRef>
        </p:style>
        <p:txBody>
          <a:bodyPr wrap="square">
            <a:spAutoFit/>
          </a:bodyPr>
          <a:lstStyle/>
          <a:p>
            <a:pPr eaLnBrk="0" hangingPunct="0"/>
            <a:r>
              <a:rPr lang="en-US" altLang="zh-CN" sz="2800" b="1" dirty="0">
                <a:solidFill>
                  <a:srgbClr val="133984"/>
                </a:solidFill>
                <a:cs typeface="黑体" pitchFamily="49" charset="-122"/>
              </a:rPr>
              <a:t>Objective</a:t>
            </a:r>
          </a:p>
          <a:p>
            <a:pPr marL="342900" indent="-342900" eaLnBrk="0" hangingPunct="0">
              <a:buFont typeface="Calibri" panose="020F0502020204030204" pitchFamily="34" charset="0"/>
              <a:buChar char="‒"/>
            </a:pPr>
            <a:r>
              <a:rPr lang="en-US" altLang="zh-CN" sz="2400" b="1" dirty="0">
                <a:cs typeface="黑体" pitchFamily="49" charset="-122"/>
              </a:rPr>
              <a:t>develop a new </a:t>
            </a:r>
            <a:r>
              <a:rPr lang="en-US" altLang="zh-CN" sz="2400" b="1" dirty="0">
                <a:solidFill>
                  <a:srgbClr val="FF0000"/>
                </a:solidFill>
                <a:cs typeface="黑体" pitchFamily="49" charset="-122"/>
              </a:rPr>
              <a:t>RO approach</a:t>
            </a:r>
            <a:r>
              <a:rPr lang="en-US" altLang="zh-CN" sz="2400" b="1" dirty="0">
                <a:solidFill>
                  <a:schemeClr val="tx1"/>
                </a:solidFill>
                <a:cs typeface="黑体" pitchFamily="49" charset="-122"/>
              </a:rPr>
              <a:t> considering </a:t>
            </a:r>
            <a:r>
              <a:rPr lang="en-US" altLang="zh-CN" sz="2400" b="1" dirty="0">
                <a:solidFill>
                  <a:srgbClr val="FF0000"/>
                </a:solidFill>
                <a:cs typeface="黑体" pitchFamily="49" charset="-122"/>
              </a:rPr>
              <a:t>interval parameter uncertainty</a:t>
            </a:r>
            <a:r>
              <a:rPr lang="en-US" altLang="zh-CN" sz="2400" b="1" dirty="0">
                <a:solidFill>
                  <a:schemeClr val="tx1"/>
                </a:solidFill>
                <a:cs typeface="黑体" pitchFamily="49" charset="-122"/>
              </a:rPr>
              <a:t> and </a:t>
            </a:r>
            <a:r>
              <a:rPr lang="en-US" altLang="zh-CN" sz="2400" b="1" dirty="0">
                <a:solidFill>
                  <a:srgbClr val="FF0000"/>
                </a:solidFill>
                <a:cs typeface="黑体" pitchFamily="49" charset="-122"/>
              </a:rPr>
              <a:t>model uncertainty</a:t>
            </a:r>
            <a:r>
              <a:rPr lang="zh-CN" altLang="en-US" sz="2400" b="1" dirty="0">
                <a:cs typeface="黑体" pitchFamily="49" charset="-122"/>
              </a:rPr>
              <a:t> </a:t>
            </a:r>
            <a:r>
              <a:rPr lang="en-US" altLang="zh-CN" sz="2400" b="1" dirty="0">
                <a:cs typeface="黑体" pitchFamily="49" charset="-122"/>
              </a:rPr>
              <a:t>in design optimization</a:t>
            </a:r>
            <a:endParaRPr lang="zh-CN" altLang="en-US" sz="2400" b="1" dirty="0">
              <a:cs typeface="黑体" pitchFamily="49" charset="-122"/>
            </a:endParaRPr>
          </a:p>
        </p:txBody>
      </p:sp>
      <p:sp>
        <p:nvSpPr>
          <p:cNvPr id="18" name="矩形 17"/>
          <p:cNvSpPr/>
          <p:nvPr/>
        </p:nvSpPr>
        <p:spPr>
          <a:xfrm>
            <a:off x="425996" y="1295400"/>
            <a:ext cx="4908004" cy="2554545"/>
          </a:xfrm>
          <a:prstGeom prst="rect">
            <a:avLst/>
          </a:prstGeom>
          <a:ln w="12700">
            <a:noFill/>
            <a:headEnd/>
            <a:tailEnd/>
          </a:ln>
        </p:spPr>
        <p:style>
          <a:lnRef idx="2">
            <a:schemeClr val="dk1"/>
          </a:lnRef>
          <a:fillRef idx="1">
            <a:schemeClr val="lt1"/>
          </a:fillRef>
          <a:effectRef idx="0">
            <a:schemeClr val="dk1"/>
          </a:effectRef>
          <a:fontRef idx="minor">
            <a:schemeClr val="dk1"/>
          </a:fontRef>
        </p:style>
        <p:txBody>
          <a:bodyPr wrap="square">
            <a:spAutoFit/>
          </a:bodyPr>
          <a:lstStyle/>
          <a:p>
            <a:pPr marL="273050" indent="-273050" eaLnBrk="0" hangingPunct="0">
              <a:buSzPct val="60000"/>
              <a:buFont typeface="Wingdings" panose="05000000000000000000" pitchFamily="2" charset="2"/>
              <a:buChar char="n"/>
            </a:pPr>
            <a:r>
              <a:rPr lang="en-US" altLang="zh-CN" sz="2800" b="1" dirty="0">
                <a:solidFill>
                  <a:srgbClr val="133984"/>
                </a:solidFill>
                <a:cs typeface="黑体" pitchFamily="49" charset="-122"/>
              </a:rPr>
              <a:t>Motivation</a:t>
            </a:r>
          </a:p>
          <a:p>
            <a:pPr marL="531813" indent="-247650" eaLnBrk="0" hangingPunct="0">
              <a:buSzPct val="110000"/>
              <a:buFont typeface="Calibri" panose="020F0502020204030204" pitchFamily="34" charset="0"/>
              <a:buChar char="‒"/>
            </a:pPr>
            <a:r>
              <a:rPr lang="en-US" altLang="zh-CN" sz="2200" dirty="0">
                <a:solidFill>
                  <a:schemeClr val="tx1"/>
                </a:solidFill>
              </a:rPr>
              <a:t>Uncertainties in simulation models: parameter uncertainty, </a:t>
            </a:r>
            <a:r>
              <a:rPr lang="en-US" altLang="zh-CN" sz="2200" dirty="0">
                <a:solidFill>
                  <a:srgbClr val="FF0000"/>
                </a:solidFill>
              </a:rPr>
              <a:t>model              uncertainty</a:t>
            </a:r>
            <a:r>
              <a:rPr lang="en-US" altLang="zh-CN" sz="2200" dirty="0">
                <a:solidFill>
                  <a:schemeClr val="tx1"/>
                </a:solidFill>
              </a:rPr>
              <a:t>, and other errors</a:t>
            </a:r>
          </a:p>
          <a:p>
            <a:pPr marL="342900" indent="-342900" eaLnBrk="0" hangingPunct="0">
              <a:buSzPct val="110000"/>
              <a:buFont typeface="Calibri" panose="020F0502020204030204" pitchFamily="34" charset="0"/>
              <a:buChar char="‒"/>
            </a:pPr>
            <a:endParaRPr lang="en-US" altLang="zh-CN" sz="2200" dirty="0">
              <a:solidFill>
                <a:schemeClr val="tx1"/>
              </a:solidFill>
            </a:endParaRPr>
          </a:p>
          <a:p>
            <a:pPr marL="342900" indent="-342900" eaLnBrk="0" hangingPunct="0">
              <a:buSzPct val="110000"/>
              <a:buFont typeface="Calibri" panose="020F0502020204030204" pitchFamily="34" charset="0"/>
              <a:buChar char="‒"/>
            </a:pPr>
            <a:endParaRPr lang="en-US" altLang="zh-CN" sz="2200" dirty="0">
              <a:solidFill>
                <a:schemeClr val="tx1"/>
              </a:solidFill>
            </a:endParaRPr>
          </a:p>
          <a:p>
            <a:pPr marL="342900" indent="-342900" eaLnBrk="0" hangingPunct="0">
              <a:buSzPct val="110000"/>
              <a:buFont typeface="Calibri" panose="020F0502020204030204" pitchFamily="34" charset="0"/>
              <a:buChar char="‒"/>
            </a:pPr>
            <a:endParaRPr lang="en-US" altLang="zh-CN" sz="2200" dirty="0">
              <a:solidFill>
                <a:schemeClr val="tx1"/>
              </a:solidFill>
            </a:endParaRPr>
          </a:p>
        </p:txBody>
      </p:sp>
      <p:sp>
        <p:nvSpPr>
          <p:cNvPr id="9" name="文本框 8"/>
          <p:cNvSpPr txBox="1"/>
          <p:nvPr/>
        </p:nvSpPr>
        <p:spPr>
          <a:xfrm>
            <a:off x="425996" y="2743200"/>
            <a:ext cx="4908004" cy="1107996"/>
          </a:xfrm>
          <a:prstGeom prst="rect">
            <a:avLst/>
          </a:prstGeom>
          <a:noFill/>
        </p:spPr>
        <p:txBody>
          <a:bodyPr wrap="square" rtlCol="0">
            <a:spAutoFit/>
          </a:bodyPr>
          <a:lstStyle/>
          <a:p>
            <a:pPr marL="531813" lvl="0" indent="-247650" eaLnBrk="0" hangingPunct="0">
              <a:buSzPct val="110000"/>
              <a:buFont typeface="Calibri" panose="020F0502020204030204" pitchFamily="34" charset="0"/>
              <a:buChar char="‒"/>
            </a:pPr>
            <a:r>
              <a:rPr lang="en-US" altLang="zh-CN" sz="2200" dirty="0">
                <a:solidFill>
                  <a:prstClr val="black"/>
                </a:solidFill>
                <a:cs typeface="Times New Roman" panose="02020603050405020304" pitchFamily="18" charset="0"/>
              </a:rPr>
              <a:t>Most existing RO approaches only considered </a:t>
            </a:r>
            <a:r>
              <a:rPr lang="en-US" altLang="zh-CN" sz="2200" dirty="0">
                <a:cs typeface="Times New Roman" panose="02020603050405020304" pitchFamily="18" charset="0"/>
              </a:rPr>
              <a:t>parameter uncertainty, </a:t>
            </a:r>
            <a:r>
              <a:rPr lang="en-US" altLang="zh-CN" sz="2200" dirty="0">
                <a:solidFill>
                  <a:prstClr val="black"/>
                </a:solidFill>
                <a:cs typeface="Times New Roman" panose="02020603050405020304" pitchFamily="18" charset="0"/>
              </a:rPr>
              <a:t>but </a:t>
            </a:r>
            <a:r>
              <a:rPr lang="en-US" altLang="zh-CN" sz="2200" dirty="0">
                <a:solidFill>
                  <a:srgbClr val="FF0000"/>
                </a:solidFill>
                <a:cs typeface="Times New Roman" panose="02020603050405020304" pitchFamily="18" charset="0"/>
              </a:rPr>
              <a:t>overlooked model uncertainty</a:t>
            </a:r>
          </a:p>
        </p:txBody>
      </p:sp>
      <p:sp>
        <p:nvSpPr>
          <p:cNvPr id="34" name="TextBox 34"/>
          <p:cNvSpPr txBox="1">
            <a:spLocks noChangeArrowheads="1"/>
          </p:cNvSpPr>
          <p:nvPr/>
        </p:nvSpPr>
        <p:spPr bwMode="auto">
          <a:xfrm>
            <a:off x="445893" y="5943600"/>
            <a:ext cx="8259287" cy="461665"/>
          </a:xfrm>
          <a:prstGeom prst="rect">
            <a:avLst/>
          </a:prstGeom>
          <a:noFill/>
          <a:ln w="9525">
            <a:noFill/>
            <a:miter lim="800000"/>
            <a:headEnd/>
            <a:tailEnd/>
          </a:ln>
        </p:spPr>
        <p:txBody>
          <a:bodyPr wrap="square">
            <a:spAutoFit/>
          </a:bodyPr>
          <a:lstStyle/>
          <a:p>
            <a:pPr lvl="0"/>
            <a:r>
              <a:rPr lang="en-US" altLang="zh-CN" sz="1200" baseline="30000" dirty="0"/>
              <a:t>* </a:t>
            </a:r>
            <a:r>
              <a:rPr lang="en-US" altLang="zh-CN" sz="1200" b="1" u="sng" dirty="0"/>
              <a:t>Zhang, Y. J.</a:t>
            </a:r>
            <a:r>
              <a:rPr lang="en-US" altLang="zh-CN" sz="1200" dirty="0"/>
              <a:t>, Li, M., Zhang, J., and Li, G., 2016, "Robust Optimization With Parameter and Model Uncertainties Using Gaussian </a:t>
            </a:r>
          </a:p>
          <a:p>
            <a:pPr lvl="0"/>
            <a:r>
              <a:rPr lang="en-US" altLang="zh-CN" sz="1200" dirty="0"/>
              <a:t>  Processes," Journal of Mechanical Design, 138(11), p. 111405.</a:t>
            </a:r>
            <a:endParaRPr lang="zh-CN" altLang="zh-CN" sz="1200" dirty="0"/>
          </a:p>
        </p:txBody>
      </p:sp>
    </p:spTree>
    <p:extLst>
      <p:ext uri="{BB962C8B-B14F-4D97-AF65-F5344CB8AC3E}">
        <p14:creationId xmlns:p14="http://schemas.microsoft.com/office/powerpoint/2010/main" val="410155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Group 84"/>
          <p:cNvGraphicFramePr>
            <a:graphicFrameLocks noGrp="1"/>
          </p:cNvGraphicFramePr>
          <p:nvPr>
            <p:ph idx="4294967295"/>
            <p:extLst>
              <p:ext uri="{D42A27DB-BD31-4B8C-83A1-F6EECF244321}">
                <p14:modId xmlns:p14="http://schemas.microsoft.com/office/powerpoint/2010/main" val="4070682046"/>
              </p:ext>
            </p:extLst>
          </p:nvPr>
        </p:nvGraphicFramePr>
        <p:xfrm>
          <a:off x="0" y="1379538"/>
          <a:ext cx="8132400" cy="4640424"/>
        </p:xfrm>
        <a:graphic>
          <a:graphicData uri="http://schemas.openxmlformats.org/drawingml/2006/table">
            <a:tbl>
              <a:tblPr/>
              <a:tblGrid>
                <a:gridCol w="1940400">
                  <a:extLst>
                    <a:ext uri="{9D8B030D-6E8A-4147-A177-3AD203B41FA5}">
                      <a16:colId xmlns:a16="http://schemas.microsoft.com/office/drawing/2014/main" val="20000"/>
                    </a:ext>
                  </a:extLst>
                </a:gridCol>
                <a:gridCol w="1548000">
                  <a:extLst>
                    <a:ext uri="{9D8B030D-6E8A-4147-A177-3AD203B41FA5}">
                      <a16:colId xmlns:a16="http://schemas.microsoft.com/office/drawing/2014/main" val="20001"/>
                    </a:ext>
                  </a:extLst>
                </a:gridCol>
                <a:gridCol w="1548000">
                  <a:extLst>
                    <a:ext uri="{9D8B030D-6E8A-4147-A177-3AD203B41FA5}">
                      <a16:colId xmlns:a16="http://schemas.microsoft.com/office/drawing/2014/main" val="20002"/>
                    </a:ext>
                  </a:extLst>
                </a:gridCol>
                <a:gridCol w="1548000">
                  <a:extLst>
                    <a:ext uri="{9D8B030D-6E8A-4147-A177-3AD203B41FA5}">
                      <a16:colId xmlns:a16="http://schemas.microsoft.com/office/drawing/2014/main" val="20003"/>
                    </a:ext>
                  </a:extLst>
                </a:gridCol>
                <a:gridCol w="1548000">
                  <a:extLst>
                    <a:ext uri="{9D8B030D-6E8A-4147-A177-3AD203B41FA5}">
                      <a16:colId xmlns:a16="http://schemas.microsoft.com/office/drawing/2014/main" val="20004"/>
                    </a:ext>
                  </a:extLst>
                </a:gridCol>
              </a:tblGrid>
              <a:tr h="798581">
                <a:tc>
                  <a:txBody>
                    <a:bodyPr/>
                    <a:lstStyle/>
                    <a:p>
                      <a:pPr marL="0" marR="0" lvl="0" indent="0" algn="ctr" defTabSz="914400" rtl="0" eaLnBrk="1" fontAlgn="base" latinLnBrk="0" hangingPunct="1">
                        <a:lnSpc>
                          <a:spcPct val="100000"/>
                        </a:lnSpc>
                        <a:spcBef>
                          <a:spcPts val="0"/>
                        </a:spcBef>
                        <a:spcAft>
                          <a:spcPct val="0"/>
                        </a:spcAft>
                        <a:buClr>
                          <a:srgbClr val="CC0000"/>
                        </a:buClr>
                        <a:buSzTx/>
                        <a:buFontTx/>
                        <a:buNone/>
                        <a:tabLst/>
                      </a:pPr>
                      <a:r>
                        <a:rPr kumimoji="0" lang="en-US" altLang="zh-CN" sz="1600" b="1" i="0" u="none" strike="noStrike" cap="none" normalizeH="0" baseline="0" dirty="0">
                          <a:ln>
                            <a:noFill/>
                          </a:ln>
                          <a:solidFill>
                            <a:schemeClr val="tx1"/>
                          </a:solidFill>
                          <a:effectLst/>
                          <a:latin typeface="+mn-lt"/>
                          <a:ea typeface="宋体" charset="-122"/>
                          <a:cs typeface="Arial" charset="0"/>
                        </a:rPr>
                        <a:t>Example Refs.</a:t>
                      </a:r>
                    </a:p>
                  </a:txBody>
                  <a:tcPr marL="93165" marR="9316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rgbClr val="CC0000"/>
                        </a:buClr>
                        <a:buSzTx/>
                        <a:buFontTx/>
                        <a:buNone/>
                        <a:tabLst/>
                        <a:defRPr/>
                      </a:pPr>
                      <a:r>
                        <a:rPr kumimoji="0" lang="en-US" altLang="zh-CN" sz="1600" b="1" i="0" u="none" strike="noStrike" kern="1200" cap="none" normalizeH="0" baseline="0" dirty="0">
                          <a:ln>
                            <a:noFill/>
                          </a:ln>
                          <a:solidFill>
                            <a:schemeClr val="tx1"/>
                          </a:solidFill>
                          <a:effectLst/>
                          <a:latin typeface="+mn-lt"/>
                          <a:ea typeface="宋体" charset="-122"/>
                          <a:cs typeface="Times New Roman" pitchFamily="18" charset="0"/>
                        </a:rPr>
                        <a:t>Interval </a:t>
                      </a:r>
                      <a:r>
                        <a:rPr kumimoji="0" lang="en-US" altLang="zh-CN" sz="1600" b="1" i="0" u="none" strike="noStrike" cap="none" normalizeH="0" baseline="0" dirty="0">
                          <a:ln>
                            <a:noFill/>
                          </a:ln>
                          <a:solidFill>
                            <a:schemeClr val="tx1"/>
                          </a:solidFill>
                          <a:effectLst/>
                          <a:latin typeface="+mn-lt"/>
                          <a:ea typeface="宋体" charset="-122"/>
                          <a:cs typeface="Times New Roman" pitchFamily="18" charset="0"/>
                        </a:rPr>
                        <a:t>parameter uncertainty </a:t>
                      </a:r>
                    </a:p>
                  </a:txBody>
                  <a:tcPr marL="93165" marR="9316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rgbClr val="CC0000"/>
                        </a:buClr>
                        <a:buSzTx/>
                        <a:buFontTx/>
                        <a:buNone/>
                        <a:tabLst/>
                        <a:defRPr/>
                      </a:pPr>
                      <a:r>
                        <a:rPr kumimoji="0" lang="en-US" altLang="zh-CN" sz="1600" b="1" i="0" u="none" strike="noStrike" cap="none" normalizeH="0" baseline="0" dirty="0">
                          <a:ln>
                            <a:noFill/>
                          </a:ln>
                          <a:solidFill>
                            <a:schemeClr val="tx1"/>
                          </a:solidFill>
                          <a:effectLst/>
                          <a:latin typeface="+mn-lt"/>
                          <a:ea typeface="宋体" charset="-122"/>
                          <a:cs typeface="Times New Roman" pitchFamily="18" charset="0"/>
                        </a:rPr>
                        <a:t>Probabilistic</a:t>
                      </a:r>
                    </a:p>
                    <a:p>
                      <a:pPr marL="0" marR="0" lvl="0" indent="0" algn="ctr" defTabSz="914400" rtl="0" eaLnBrk="1" fontAlgn="base" latinLnBrk="0" hangingPunct="1">
                        <a:lnSpc>
                          <a:spcPct val="100000"/>
                        </a:lnSpc>
                        <a:spcBef>
                          <a:spcPts val="0"/>
                        </a:spcBef>
                        <a:spcAft>
                          <a:spcPct val="0"/>
                        </a:spcAft>
                        <a:buClr>
                          <a:srgbClr val="CC0000"/>
                        </a:buClr>
                        <a:buSzTx/>
                        <a:buFontTx/>
                        <a:buNone/>
                        <a:tabLst/>
                        <a:defRPr/>
                      </a:pPr>
                      <a:r>
                        <a:rPr kumimoji="0" lang="en-US" altLang="zh-CN" sz="1600" b="1" i="0" u="none" strike="noStrike" kern="1200" cap="none" normalizeH="0" baseline="0" dirty="0">
                          <a:ln>
                            <a:noFill/>
                          </a:ln>
                          <a:solidFill>
                            <a:schemeClr val="tx1"/>
                          </a:solidFill>
                          <a:effectLst/>
                          <a:latin typeface="+mn-lt"/>
                          <a:ea typeface="宋体" charset="-122"/>
                          <a:cs typeface="Times New Roman" pitchFamily="18" charset="0"/>
                        </a:rPr>
                        <a:t>parameter uncertainty</a:t>
                      </a:r>
                      <a:endParaRPr kumimoji="0" lang="zh-CN" altLang="en-US" sz="1600" b="1" i="0" u="none" strike="noStrike" kern="1200" cap="none" normalizeH="0" baseline="0" dirty="0">
                        <a:ln>
                          <a:noFill/>
                        </a:ln>
                        <a:solidFill>
                          <a:schemeClr val="tx1"/>
                        </a:solidFill>
                        <a:effectLst/>
                        <a:latin typeface="+mn-lt"/>
                        <a:ea typeface="宋体" charset="-122"/>
                        <a:cs typeface="Times New Roman" pitchFamily="18" charset="0"/>
                      </a:endParaRPr>
                    </a:p>
                  </a:txBody>
                  <a:tcPr marL="93165" marR="9316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rgbClr val="CC0000"/>
                        </a:buClr>
                        <a:buSzTx/>
                        <a:buFontTx/>
                        <a:buNone/>
                        <a:tabLst/>
                        <a:defRPr/>
                      </a:pPr>
                      <a:r>
                        <a:rPr kumimoji="0" lang="en-US" altLang="zh-CN" sz="1600" b="1" i="0" u="none" strike="noStrike" cap="none" normalizeH="0" baseline="0" dirty="0">
                          <a:ln>
                            <a:noFill/>
                          </a:ln>
                          <a:solidFill>
                            <a:schemeClr val="tx1"/>
                          </a:solidFill>
                          <a:effectLst/>
                          <a:latin typeface="+mn-lt"/>
                          <a:ea typeface="宋体" charset="-122"/>
                          <a:cs typeface="Times New Roman" pitchFamily="18" charset="0"/>
                        </a:rPr>
                        <a:t>Model uncertainty</a:t>
                      </a:r>
                    </a:p>
                  </a:txBody>
                  <a:tcPr marL="93165" marR="9316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rgbClr val="CC0000"/>
                        </a:buClr>
                        <a:buSzTx/>
                        <a:buFontTx/>
                        <a:buNone/>
                        <a:tabLst/>
                        <a:defRPr/>
                      </a:pPr>
                      <a:r>
                        <a:rPr kumimoji="0" lang="en-US" altLang="zh-CN" sz="1600" b="1" i="0" u="none" strike="noStrike" cap="none" normalizeH="0" baseline="0" dirty="0">
                          <a:ln>
                            <a:noFill/>
                          </a:ln>
                          <a:solidFill>
                            <a:schemeClr val="tx1"/>
                          </a:solidFill>
                          <a:effectLst/>
                          <a:latin typeface="+mn-lt"/>
                          <a:ea typeface="宋体" charset="-122"/>
                          <a:cs typeface="Times New Roman" pitchFamily="18" charset="0"/>
                        </a:rPr>
                        <a:t>Constrained</a:t>
                      </a:r>
                    </a:p>
                  </a:txBody>
                  <a:tcPr marL="93165" marR="9316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0000">
                <a:tc>
                  <a:txBody>
                    <a:bodyPr/>
                    <a:lstStyle/>
                    <a:p>
                      <a:pPr marL="0" marR="0" lvl="1" indent="0" algn="ctr" defTabSz="914400" rtl="0" eaLnBrk="1" fontAlgn="base" latinLnBrk="0" hangingPunct="1">
                        <a:lnSpc>
                          <a:spcPct val="100000"/>
                        </a:lnSpc>
                        <a:spcBef>
                          <a:spcPts val="0"/>
                        </a:spcBef>
                        <a:spcAft>
                          <a:spcPct val="0"/>
                        </a:spcAft>
                        <a:buClr>
                          <a:srgbClr val="CC0000"/>
                        </a:buClr>
                        <a:buSzTx/>
                        <a:buFont typeface="Arial" charset="0"/>
                        <a:buNone/>
                        <a:tabLst/>
                      </a:pPr>
                      <a:r>
                        <a:rPr kumimoji="0" lang="en-US" altLang="zh-CN" sz="1600" b="1" i="0" u="none" strike="noStrike" cap="none" normalizeH="0" baseline="0" dirty="0">
                          <a:ln>
                            <a:noFill/>
                          </a:ln>
                          <a:solidFill>
                            <a:schemeClr val="tx1"/>
                          </a:solidFill>
                          <a:effectLst/>
                          <a:latin typeface="+mn-lt"/>
                          <a:ea typeface="宋体" charset="-122"/>
                          <a:cs typeface="Arial" charset="0"/>
                        </a:rPr>
                        <a:t>Jung and Lee, 2002</a:t>
                      </a:r>
                    </a:p>
                  </a:txBody>
                  <a:tcPr marL="93165" marR="93165" anchor="ctr" horzOverflow="overflow">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1" indent="0" algn="ctr" defTabSz="914400" rtl="0" eaLnBrk="1" fontAlgn="base" latinLnBrk="0" hangingPunct="1">
                        <a:lnSpc>
                          <a:spcPct val="100000"/>
                        </a:lnSpc>
                        <a:spcBef>
                          <a:spcPts val="0"/>
                        </a:spcBef>
                        <a:spcAft>
                          <a:spcPct val="0"/>
                        </a:spcAft>
                        <a:buClr>
                          <a:srgbClr val="CC0000"/>
                        </a:buClr>
                        <a:buSzTx/>
                        <a:buFont typeface="Arial" charset="0"/>
                        <a:buNone/>
                        <a:tabLst/>
                        <a:defRPr/>
                      </a:pPr>
                      <a:endParaRPr kumimoji="0" lang="en-US" altLang="zh-CN" sz="1600" b="1" i="0" u="none" strike="noStrike" kern="1200" cap="none" spc="0" normalizeH="0" baseline="0" noProof="0" dirty="0">
                        <a:ln>
                          <a:noFill/>
                        </a:ln>
                        <a:solidFill>
                          <a:prstClr val="black"/>
                        </a:solidFill>
                        <a:effectLst/>
                        <a:uLnTx/>
                        <a:uFillTx/>
                        <a:latin typeface="+mn-lt"/>
                        <a:ea typeface="宋体" charset="-122"/>
                        <a:cs typeface="Times New Roman" pitchFamily="18" charset="0"/>
                        <a:sym typeface="Wingdings" pitchFamily="2" charset="2"/>
                      </a:endParaRPr>
                    </a:p>
                  </a:txBody>
                  <a:tcPr marL="93165" marR="93165" anchor="ctr" horzOverflow="overflow">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1" indent="0" algn="ctr" defTabSz="914400" rtl="0" eaLnBrk="1" fontAlgn="base" latinLnBrk="0" hangingPunct="1">
                        <a:lnSpc>
                          <a:spcPct val="100000"/>
                        </a:lnSpc>
                        <a:spcBef>
                          <a:spcPts val="0"/>
                        </a:spcBef>
                        <a:spcAft>
                          <a:spcPct val="0"/>
                        </a:spcAft>
                        <a:buClr>
                          <a:srgbClr val="CC0000"/>
                        </a:buClr>
                        <a:buSzTx/>
                        <a:buFont typeface="Arial" charset="0"/>
                        <a:buNone/>
                        <a:tabLst/>
                        <a:defRPr/>
                      </a:pPr>
                      <a:r>
                        <a:rPr kumimoji="0" lang="en-US" altLang="zh-CN" sz="1600" b="1" i="0" u="none" strike="noStrike" kern="1200" cap="none" spc="0" normalizeH="0" baseline="0" noProof="0" dirty="0">
                          <a:ln>
                            <a:noFill/>
                          </a:ln>
                          <a:solidFill>
                            <a:prstClr val="black"/>
                          </a:solidFill>
                          <a:effectLst/>
                          <a:uLnTx/>
                          <a:uFillTx/>
                          <a:latin typeface="+mn-lt"/>
                          <a:ea typeface="宋体" charset="-122"/>
                          <a:cs typeface="Times New Roman" pitchFamily="18" charset="0"/>
                          <a:sym typeface="Wingdings" pitchFamily="2" charset="2"/>
                        </a:rPr>
                        <a:t></a:t>
                      </a:r>
                    </a:p>
                  </a:txBody>
                  <a:tcPr marL="93165" marR="93165" anchor="ctr" horzOverflow="overflow">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6075" marR="0" lvl="1" indent="-174625" algn="l" defTabSz="914400" rtl="0" eaLnBrk="1" fontAlgn="base" latinLnBrk="0" hangingPunct="1">
                        <a:lnSpc>
                          <a:spcPct val="100000"/>
                        </a:lnSpc>
                        <a:spcBef>
                          <a:spcPts val="0"/>
                        </a:spcBef>
                        <a:spcAft>
                          <a:spcPct val="0"/>
                        </a:spcAft>
                        <a:buClr>
                          <a:srgbClr val="CC0000"/>
                        </a:buClr>
                        <a:buSzTx/>
                        <a:buFont typeface="Arial" charset="0"/>
                        <a:buChar char="–"/>
                        <a:tabLst/>
                      </a:pPr>
                      <a:endParaRPr kumimoji="0" lang="en-US" altLang="zh-CN" sz="1600" b="1" i="0" u="none" strike="noStrike" cap="none" normalizeH="0" baseline="0" dirty="0">
                        <a:ln>
                          <a:noFill/>
                        </a:ln>
                        <a:solidFill>
                          <a:schemeClr val="tx1"/>
                        </a:solidFill>
                        <a:effectLst/>
                        <a:latin typeface="+mn-lt"/>
                        <a:ea typeface="宋体" charset="-122"/>
                        <a:cs typeface="Arial" charset="0"/>
                      </a:endParaRPr>
                    </a:p>
                  </a:txBody>
                  <a:tcPr marL="93165" marR="93165" anchor="ctr" horzOverflow="overflow">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1" indent="0" algn="ctr" defTabSz="914400" rtl="0" eaLnBrk="1" fontAlgn="base" latinLnBrk="0" hangingPunct="1">
                        <a:lnSpc>
                          <a:spcPct val="100000"/>
                        </a:lnSpc>
                        <a:spcBef>
                          <a:spcPts val="0"/>
                        </a:spcBef>
                        <a:spcAft>
                          <a:spcPct val="0"/>
                        </a:spcAft>
                        <a:buClr>
                          <a:srgbClr val="CC0000"/>
                        </a:buClr>
                        <a:buSzTx/>
                        <a:buFont typeface="Arial" charset="0"/>
                        <a:buNone/>
                        <a:tabLst/>
                        <a:defRPr/>
                      </a:pPr>
                      <a:r>
                        <a:rPr kumimoji="0" lang="en-US" altLang="zh-CN" sz="1600" b="1" i="0" u="none" strike="noStrike" kern="1200" cap="none" spc="0" normalizeH="0" baseline="0" noProof="0" dirty="0">
                          <a:ln>
                            <a:noFill/>
                          </a:ln>
                          <a:solidFill>
                            <a:prstClr val="black"/>
                          </a:solidFill>
                          <a:effectLst/>
                          <a:uLnTx/>
                          <a:uFillTx/>
                          <a:latin typeface="+mn-lt"/>
                          <a:ea typeface="宋体" charset="-122"/>
                          <a:cs typeface="Times New Roman" pitchFamily="18" charset="0"/>
                          <a:sym typeface="Wingdings" pitchFamily="2" charset="2"/>
                        </a:rPr>
                        <a:t></a:t>
                      </a:r>
                    </a:p>
                  </a:txBody>
                  <a:tcPr marL="93165" marR="93165" anchor="ctr" horzOverflow="overflow">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0000">
                <a:tc>
                  <a:txBody>
                    <a:bodyPr/>
                    <a:lstStyle/>
                    <a:p>
                      <a:pPr marL="171450" marR="0" lvl="1" indent="0" algn="l" defTabSz="914400" rtl="0" eaLnBrk="1" fontAlgn="base" latinLnBrk="0" hangingPunct="1">
                        <a:lnSpc>
                          <a:spcPct val="100000"/>
                        </a:lnSpc>
                        <a:spcBef>
                          <a:spcPts val="0"/>
                        </a:spcBef>
                        <a:spcAft>
                          <a:spcPct val="0"/>
                        </a:spcAft>
                        <a:buClr>
                          <a:srgbClr val="CC0000"/>
                        </a:buClr>
                        <a:buSzTx/>
                        <a:buFont typeface="Arial" charset="0"/>
                        <a:buNone/>
                        <a:tabLst/>
                      </a:pPr>
                      <a:r>
                        <a:rPr kumimoji="0" lang="en-US" altLang="zh-CN" sz="1600" b="1" i="0" u="none" strike="noStrike" kern="1200" cap="none" normalizeH="0" baseline="0" dirty="0">
                          <a:ln>
                            <a:noFill/>
                          </a:ln>
                          <a:solidFill>
                            <a:schemeClr val="tx1"/>
                          </a:solidFill>
                          <a:effectLst/>
                          <a:latin typeface="+mn-lt"/>
                          <a:ea typeface="宋体" charset="-122"/>
                          <a:cs typeface="Arial" charset="0"/>
                        </a:rPr>
                        <a:t>Janak, et </a:t>
                      </a:r>
                      <a:r>
                        <a:rPr kumimoji="0" lang="en-US" altLang="zh-CN" sz="1600" b="1" i="0" u="none" strike="noStrike" cap="none" normalizeH="0" baseline="0" dirty="0">
                          <a:ln>
                            <a:noFill/>
                          </a:ln>
                          <a:solidFill>
                            <a:schemeClr val="tx1"/>
                          </a:solidFill>
                          <a:effectLst/>
                          <a:latin typeface="+mn-lt"/>
                          <a:ea typeface="宋体" charset="-122"/>
                          <a:cs typeface="Arial" charset="0"/>
                        </a:rPr>
                        <a:t>al., 2007</a:t>
                      </a:r>
                    </a:p>
                  </a:txBody>
                  <a:tcPr marL="93165" marR="93165" anchor="ctr" horzOverflow="overflow">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1" indent="0" algn="ctr" defTabSz="914400" rtl="0" eaLnBrk="1" fontAlgn="base" latinLnBrk="0" hangingPunct="1">
                        <a:lnSpc>
                          <a:spcPct val="100000"/>
                        </a:lnSpc>
                        <a:spcBef>
                          <a:spcPts val="0"/>
                        </a:spcBef>
                        <a:spcAft>
                          <a:spcPct val="0"/>
                        </a:spcAft>
                        <a:buClr>
                          <a:srgbClr val="CC0000"/>
                        </a:buClr>
                        <a:buSzTx/>
                        <a:buFont typeface="Arial" charset="0"/>
                        <a:buNone/>
                        <a:tabLst/>
                        <a:defRPr/>
                      </a:pPr>
                      <a:endParaRPr kumimoji="0" lang="en-US" altLang="zh-CN" sz="1600" b="1" i="0" u="none" strike="noStrike" kern="1200" cap="none" spc="0" normalizeH="0" baseline="0" noProof="0" dirty="0">
                        <a:ln>
                          <a:noFill/>
                        </a:ln>
                        <a:solidFill>
                          <a:prstClr val="black"/>
                        </a:solidFill>
                        <a:effectLst/>
                        <a:uLnTx/>
                        <a:uFillTx/>
                        <a:latin typeface="+mn-lt"/>
                        <a:ea typeface="宋体" charset="-122"/>
                        <a:cs typeface="Times New Roman" pitchFamily="18" charset="0"/>
                        <a:sym typeface="Wingdings" pitchFamily="2" charset="2"/>
                      </a:endParaRPr>
                    </a:p>
                  </a:txBody>
                  <a:tcPr marL="93165" marR="93165" anchor="ctr" horzOverflow="overflow">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1" indent="0" algn="ctr" defTabSz="914400" rtl="0" eaLnBrk="1" fontAlgn="base" latinLnBrk="0" hangingPunct="1">
                        <a:lnSpc>
                          <a:spcPct val="100000"/>
                        </a:lnSpc>
                        <a:spcBef>
                          <a:spcPts val="0"/>
                        </a:spcBef>
                        <a:spcAft>
                          <a:spcPct val="0"/>
                        </a:spcAft>
                        <a:buClr>
                          <a:srgbClr val="CC0000"/>
                        </a:buClr>
                        <a:buSzTx/>
                        <a:buFont typeface="Arial" charset="0"/>
                        <a:buNone/>
                        <a:tabLst/>
                        <a:defRPr/>
                      </a:pPr>
                      <a:r>
                        <a:rPr kumimoji="0" lang="en-US" altLang="zh-CN" sz="1600" b="1" i="0" u="none" strike="noStrike" kern="1200" cap="none" spc="0" normalizeH="0" baseline="0" noProof="0" dirty="0">
                          <a:ln>
                            <a:noFill/>
                          </a:ln>
                          <a:solidFill>
                            <a:prstClr val="black"/>
                          </a:solidFill>
                          <a:effectLst/>
                          <a:uLnTx/>
                          <a:uFillTx/>
                          <a:latin typeface="+mn-lt"/>
                          <a:ea typeface="宋体" charset="-122"/>
                          <a:cs typeface="Times New Roman" pitchFamily="18" charset="0"/>
                          <a:sym typeface="Wingdings" pitchFamily="2" charset="2"/>
                        </a:rPr>
                        <a:t></a:t>
                      </a:r>
                    </a:p>
                  </a:txBody>
                  <a:tcPr marL="93165" marR="93165" anchor="ctr" horzOverflow="overflow">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6075" marR="0" lvl="1" indent="-174625" algn="l" defTabSz="914400" rtl="0" eaLnBrk="1" fontAlgn="base" latinLnBrk="0" hangingPunct="1">
                        <a:lnSpc>
                          <a:spcPct val="100000"/>
                        </a:lnSpc>
                        <a:spcBef>
                          <a:spcPts val="0"/>
                        </a:spcBef>
                        <a:spcAft>
                          <a:spcPct val="0"/>
                        </a:spcAft>
                        <a:buClr>
                          <a:srgbClr val="CC0000"/>
                        </a:buClr>
                        <a:buSzTx/>
                        <a:buFont typeface="Arial" charset="0"/>
                        <a:buChar char="–"/>
                        <a:tabLst/>
                      </a:pPr>
                      <a:endParaRPr kumimoji="0" lang="en-US" altLang="zh-CN" sz="1600" b="1" i="0" u="none" strike="noStrike" cap="none" normalizeH="0" baseline="0" dirty="0">
                        <a:ln>
                          <a:noFill/>
                        </a:ln>
                        <a:solidFill>
                          <a:schemeClr val="tx1"/>
                        </a:solidFill>
                        <a:effectLst/>
                        <a:latin typeface="+mn-lt"/>
                        <a:ea typeface="宋体" charset="-122"/>
                        <a:cs typeface="Arial" charset="0"/>
                      </a:endParaRPr>
                    </a:p>
                  </a:txBody>
                  <a:tcPr marL="93165" marR="93165" anchor="ctr" horzOverflow="overflow">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1" indent="0" algn="ctr" defTabSz="914400" rtl="0" eaLnBrk="1" fontAlgn="base" latinLnBrk="0" hangingPunct="1">
                        <a:lnSpc>
                          <a:spcPct val="100000"/>
                        </a:lnSpc>
                        <a:spcBef>
                          <a:spcPts val="0"/>
                        </a:spcBef>
                        <a:spcAft>
                          <a:spcPct val="0"/>
                        </a:spcAft>
                        <a:buClr>
                          <a:srgbClr val="CC0000"/>
                        </a:buClr>
                        <a:buSzTx/>
                        <a:buFont typeface="Arial" charset="0"/>
                        <a:buNone/>
                        <a:tabLst/>
                        <a:defRPr/>
                      </a:pPr>
                      <a:r>
                        <a:rPr kumimoji="0" lang="en-US" altLang="zh-CN" sz="1600" b="1" i="0" u="none" strike="noStrike" kern="1200" cap="none" spc="0" normalizeH="0" baseline="0" noProof="0" dirty="0">
                          <a:ln>
                            <a:noFill/>
                          </a:ln>
                          <a:solidFill>
                            <a:prstClr val="black"/>
                          </a:solidFill>
                          <a:effectLst/>
                          <a:uLnTx/>
                          <a:uFillTx/>
                          <a:latin typeface="+mn-lt"/>
                          <a:ea typeface="宋体" charset="-122"/>
                          <a:cs typeface="Times New Roman" pitchFamily="18" charset="0"/>
                          <a:sym typeface="Wingdings" pitchFamily="2" charset="2"/>
                        </a:rPr>
                        <a:t></a:t>
                      </a:r>
                    </a:p>
                  </a:txBody>
                  <a:tcPr marL="93165" marR="93165" anchor="ctr" horzOverflow="overflow">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0000">
                <a:tc>
                  <a:txBody>
                    <a:bodyPr/>
                    <a:lstStyle/>
                    <a:p>
                      <a:pPr marL="171450" marR="0" lvl="1" indent="0" algn="l" defTabSz="914400" rtl="0" eaLnBrk="1" fontAlgn="base" latinLnBrk="0" hangingPunct="1">
                        <a:lnSpc>
                          <a:spcPct val="100000"/>
                        </a:lnSpc>
                        <a:spcBef>
                          <a:spcPts val="0"/>
                        </a:spcBef>
                        <a:spcAft>
                          <a:spcPct val="0"/>
                        </a:spcAft>
                        <a:buClr>
                          <a:srgbClr val="CC0000"/>
                        </a:buClr>
                        <a:buSzTx/>
                        <a:buFont typeface="Arial" charset="0"/>
                        <a:buNone/>
                        <a:tabLst/>
                      </a:pPr>
                      <a:r>
                        <a:rPr kumimoji="0" lang="en-US" altLang="zh-CN" sz="1600" b="1" i="0" u="none" strike="noStrike" cap="none" normalizeH="0" baseline="0" dirty="0">
                          <a:ln>
                            <a:noFill/>
                          </a:ln>
                          <a:solidFill>
                            <a:schemeClr val="tx1"/>
                          </a:solidFill>
                          <a:effectLst/>
                          <a:latin typeface="+mn-lt"/>
                          <a:ea typeface="宋体" charset="-122"/>
                          <a:cs typeface="Arial" charset="0"/>
                        </a:rPr>
                        <a:t>Li, et al., 2006</a:t>
                      </a:r>
                    </a:p>
                  </a:txBody>
                  <a:tcPr marL="93165" marR="93165" anchor="ctr" horzOverflow="overflow">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1" indent="0" algn="ctr" defTabSz="914400" rtl="0" eaLnBrk="1" fontAlgn="base" latinLnBrk="0" hangingPunct="1">
                        <a:lnSpc>
                          <a:spcPct val="100000"/>
                        </a:lnSpc>
                        <a:spcBef>
                          <a:spcPts val="0"/>
                        </a:spcBef>
                        <a:spcAft>
                          <a:spcPct val="0"/>
                        </a:spcAft>
                        <a:buClr>
                          <a:srgbClr val="CC0000"/>
                        </a:buClr>
                        <a:buSzTx/>
                        <a:buFont typeface="Arial" charset="0"/>
                        <a:buNone/>
                        <a:tabLst/>
                        <a:defRPr/>
                      </a:pPr>
                      <a:r>
                        <a:rPr kumimoji="0" lang="en-US" altLang="zh-CN" sz="1600" b="1" i="0" u="none" strike="noStrike" kern="1200" cap="none" spc="0" normalizeH="0" baseline="0" noProof="0" dirty="0">
                          <a:ln>
                            <a:noFill/>
                          </a:ln>
                          <a:solidFill>
                            <a:prstClr val="black"/>
                          </a:solidFill>
                          <a:effectLst/>
                          <a:uLnTx/>
                          <a:uFillTx/>
                          <a:latin typeface="+mn-lt"/>
                          <a:ea typeface="宋体" charset="-122"/>
                          <a:cs typeface="Times New Roman" pitchFamily="18" charset="0"/>
                          <a:sym typeface="Wingdings" pitchFamily="2" charset="2"/>
                        </a:rPr>
                        <a:t></a:t>
                      </a:r>
                    </a:p>
                  </a:txBody>
                  <a:tcPr marL="93165" marR="93165" anchor="ctr" horzOverflow="overflow">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1" indent="0" algn="ctr" defTabSz="914400" rtl="0" eaLnBrk="1" fontAlgn="base" latinLnBrk="0" hangingPunct="1">
                        <a:lnSpc>
                          <a:spcPct val="100000"/>
                        </a:lnSpc>
                        <a:spcBef>
                          <a:spcPts val="0"/>
                        </a:spcBef>
                        <a:spcAft>
                          <a:spcPct val="0"/>
                        </a:spcAft>
                        <a:buClr>
                          <a:srgbClr val="CC0000"/>
                        </a:buClr>
                        <a:buSzTx/>
                        <a:buFont typeface="Arial" charset="0"/>
                        <a:buNone/>
                        <a:tabLst/>
                        <a:defRPr/>
                      </a:pPr>
                      <a:endParaRPr kumimoji="0" lang="en-US" altLang="zh-CN" sz="1600" b="1" i="0" u="none" strike="noStrike" kern="1200" cap="none" spc="0" normalizeH="0" baseline="0" noProof="0" dirty="0">
                        <a:ln>
                          <a:noFill/>
                        </a:ln>
                        <a:solidFill>
                          <a:prstClr val="black"/>
                        </a:solidFill>
                        <a:effectLst/>
                        <a:uLnTx/>
                        <a:uFillTx/>
                        <a:latin typeface="+mn-lt"/>
                        <a:ea typeface="宋体" charset="-122"/>
                        <a:cs typeface="Times New Roman" pitchFamily="18" charset="0"/>
                        <a:sym typeface="Wingdings" pitchFamily="2" charset="2"/>
                      </a:endParaRPr>
                    </a:p>
                  </a:txBody>
                  <a:tcPr marL="93165" marR="93165" anchor="ctr" horzOverflow="overflow">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6075" marR="0" lvl="1" indent="-174625" algn="l" defTabSz="914400" rtl="0" eaLnBrk="1" fontAlgn="base" latinLnBrk="0" hangingPunct="1">
                        <a:lnSpc>
                          <a:spcPct val="100000"/>
                        </a:lnSpc>
                        <a:spcBef>
                          <a:spcPts val="0"/>
                        </a:spcBef>
                        <a:spcAft>
                          <a:spcPct val="0"/>
                        </a:spcAft>
                        <a:buClr>
                          <a:srgbClr val="CC0000"/>
                        </a:buClr>
                        <a:buSzTx/>
                        <a:buFont typeface="Arial" charset="0"/>
                        <a:buChar char="–"/>
                        <a:tabLst/>
                      </a:pPr>
                      <a:endParaRPr kumimoji="0" lang="en-US" altLang="zh-CN" sz="1600" b="1" i="0" u="none" strike="noStrike" cap="none" normalizeH="0" baseline="0" dirty="0">
                        <a:ln>
                          <a:noFill/>
                        </a:ln>
                        <a:solidFill>
                          <a:schemeClr val="tx1"/>
                        </a:solidFill>
                        <a:effectLst/>
                        <a:latin typeface="+mn-lt"/>
                        <a:ea typeface="宋体" charset="-122"/>
                        <a:cs typeface="Arial" charset="0"/>
                      </a:endParaRPr>
                    </a:p>
                  </a:txBody>
                  <a:tcPr marL="93165" marR="93165" anchor="ctr" horzOverflow="overflow">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1" indent="0" algn="ctr" defTabSz="914400" rtl="0" eaLnBrk="1" fontAlgn="base" latinLnBrk="0" hangingPunct="1">
                        <a:lnSpc>
                          <a:spcPct val="100000"/>
                        </a:lnSpc>
                        <a:spcBef>
                          <a:spcPts val="0"/>
                        </a:spcBef>
                        <a:spcAft>
                          <a:spcPct val="0"/>
                        </a:spcAft>
                        <a:buClr>
                          <a:srgbClr val="CC0000"/>
                        </a:buClr>
                        <a:buSzTx/>
                        <a:buFont typeface="Arial" charset="0"/>
                        <a:buNone/>
                        <a:tabLst/>
                        <a:defRPr/>
                      </a:pPr>
                      <a:r>
                        <a:rPr kumimoji="0" lang="en-US" altLang="zh-CN" sz="1600" b="1" i="0" u="none" strike="noStrike" kern="1200" cap="none" spc="0" normalizeH="0" baseline="0" noProof="0" dirty="0">
                          <a:ln>
                            <a:noFill/>
                          </a:ln>
                          <a:solidFill>
                            <a:prstClr val="black"/>
                          </a:solidFill>
                          <a:effectLst/>
                          <a:uLnTx/>
                          <a:uFillTx/>
                          <a:latin typeface="+mn-lt"/>
                          <a:ea typeface="宋体" charset="-122"/>
                          <a:cs typeface="Times New Roman" pitchFamily="18" charset="0"/>
                          <a:sym typeface="Wingdings" pitchFamily="2" charset="2"/>
                        </a:rPr>
                        <a:t></a:t>
                      </a:r>
                    </a:p>
                  </a:txBody>
                  <a:tcPr marL="93165" marR="93165" anchor="ctr" horzOverflow="overflow">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8344">
                <a:tc>
                  <a:txBody>
                    <a:bodyPr/>
                    <a:lstStyle/>
                    <a:p>
                      <a:pPr marL="171450" marR="0" lvl="1" indent="0" algn="l" defTabSz="914400" rtl="0" eaLnBrk="1" fontAlgn="base" latinLnBrk="0" hangingPunct="1">
                        <a:lnSpc>
                          <a:spcPct val="100000"/>
                        </a:lnSpc>
                        <a:spcBef>
                          <a:spcPts val="0"/>
                        </a:spcBef>
                        <a:spcAft>
                          <a:spcPct val="0"/>
                        </a:spcAft>
                        <a:buClr>
                          <a:srgbClr val="CC0000"/>
                        </a:buClr>
                        <a:buSzTx/>
                        <a:buFont typeface="Arial" charset="0"/>
                        <a:buNone/>
                        <a:tabLst/>
                        <a:defRPr/>
                      </a:pPr>
                      <a:r>
                        <a:rPr kumimoji="0" lang="en-US" altLang="zh-CN" sz="1600" b="1" i="0" u="none" strike="noStrike" cap="none" normalizeH="0" baseline="0" dirty="0">
                          <a:ln>
                            <a:noFill/>
                          </a:ln>
                          <a:solidFill>
                            <a:schemeClr val="tx1"/>
                          </a:solidFill>
                          <a:effectLst/>
                          <a:latin typeface="+mn-lt"/>
                          <a:ea typeface="宋体" charset="-122"/>
                          <a:cs typeface="Arial" charset="0"/>
                        </a:rPr>
                        <a:t>Zhou and Li, 2014</a:t>
                      </a:r>
                    </a:p>
                  </a:txBody>
                  <a:tcPr marL="93165" marR="93165" anchor="ctr" horzOverflow="overflow">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1" indent="0" algn="ctr" defTabSz="914400" rtl="0" eaLnBrk="1" fontAlgn="base" latinLnBrk="0" hangingPunct="1">
                        <a:lnSpc>
                          <a:spcPct val="100000"/>
                        </a:lnSpc>
                        <a:spcBef>
                          <a:spcPts val="0"/>
                        </a:spcBef>
                        <a:spcAft>
                          <a:spcPct val="0"/>
                        </a:spcAft>
                        <a:buClr>
                          <a:srgbClr val="CC0000"/>
                        </a:buClr>
                        <a:buSzTx/>
                        <a:buFont typeface="Arial" charset="0"/>
                        <a:buNone/>
                        <a:tabLst/>
                        <a:defRPr/>
                      </a:pPr>
                      <a:r>
                        <a:rPr kumimoji="0" lang="en-US" altLang="zh-CN" sz="1600" b="1" i="0" u="none" strike="noStrike" kern="1200" cap="none" spc="0" normalizeH="0" baseline="0" noProof="0" dirty="0">
                          <a:ln>
                            <a:noFill/>
                          </a:ln>
                          <a:solidFill>
                            <a:prstClr val="black"/>
                          </a:solidFill>
                          <a:effectLst/>
                          <a:uLnTx/>
                          <a:uFillTx/>
                          <a:latin typeface="+mn-lt"/>
                          <a:ea typeface="宋体" charset="-122"/>
                          <a:cs typeface="Times New Roman" pitchFamily="18" charset="0"/>
                          <a:sym typeface="Wingdings" pitchFamily="2" charset="2"/>
                        </a:rPr>
                        <a:t></a:t>
                      </a:r>
                    </a:p>
                  </a:txBody>
                  <a:tcPr marL="93165" marR="93165" anchor="ctr" horzOverflow="overflow">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1" indent="0" algn="ctr" defTabSz="914400" rtl="0" eaLnBrk="1" fontAlgn="base" latinLnBrk="0" hangingPunct="1">
                        <a:lnSpc>
                          <a:spcPct val="100000"/>
                        </a:lnSpc>
                        <a:spcBef>
                          <a:spcPts val="0"/>
                        </a:spcBef>
                        <a:spcAft>
                          <a:spcPct val="0"/>
                        </a:spcAft>
                        <a:buClr>
                          <a:srgbClr val="CC0000"/>
                        </a:buClr>
                        <a:buSzTx/>
                        <a:buFont typeface="Arial" charset="0"/>
                        <a:buNone/>
                        <a:tabLst/>
                        <a:defRPr/>
                      </a:pPr>
                      <a:endParaRPr kumimoji="0" lang="en-US" altLang="zh-CN" sz="1600" b="1" i="0" u="none" strike="noStrike" kern="1200" cap="none" spc="0" normalizeH="0" baseline="0" noProof="0" dirty="0">
                        <a:ln>
                          <a:noFill/>
                        </a:ln>
                        <a:solidFill>
                          <a:prstClr val="black"/>
                        </a:solidFill>
                        <a:effectLst/>
                        <a:uLnTx/>
                        <a:uFillTx/>
                        <a:latin typeface="+mn-lt"/>
                        <a:ea typeface="宋体" charset="-122"/>
                        <a:cs typeface="Times New Roman" pitchFamily="18" charset="0"/>
                        <a:sym typeface="Wingdings" pitchFamily="2" charset="2"/>
                      </a:endParaRPr>
                    </a:p>
                  </a:txBody>
                  <a:tcPr marL="93165" marR="93165" anchor="ctr" horzOverflow="overflow">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6075" marR="0" lvl="1" indent="-174625" algn="l" defTabSz="914400" rtl="0" eaLnBrk="1" fontAlgn="base" latinLnBrk="0" hangingPunct="1">
                        <a:lnSpc>
                          <a:spcPct val="100000"/>
                        </a:lnSpc>
                        <a:spcBef>
                          <a:spcPts val="0"/>
                        </a:spcBef>
                        <a:spcAft>
                          <a:spcPct val="0"/>
                        </a:spcAft>
                        <a:buClr>
                          <a:srgbClr val="CC0000"/>
                        </a:buClr>
                        <a:buSzTx/>
                        <a:buFont typeface="Arial" charset="0"/>
                        <a:buChar char="–"/>
                        <a:tabLst/>
                        <a:defRPr/>
                      </a:pPr>
                      <a:endParaRPr kumimoji="0" lang="en-US" altLang="zh-CN" sz="1600" b="1" i="0" u="none" strike="noStrike" cap="none" normalizeH="0" baseline="0" dirty="0">
                        <a:ln>
                          <a:noFill/>
                        </a:ln>
                        <a:solidFill>
                          <a:schemeClr val="tx1"/>
                        </a:solidFill>
                        <a:effectLst/>
                        <a:latin typeface="+mn-lt"/>
                        <a:ea typeface="宋体" charset="-122"/>
                        <a:cs typeface="Arial" charset="0"/>
                      </a:endParaRPr>
                    </a:p>
                  </a:txBody>
                  <a:tcPr marL="93165" marR="93165" anchor="ctr" horzOverflow="overflow">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1" indent="0" algn="ctr" defTabSz="914400" rtl="0" eaLnBrk="1" fontAlgn="base" latinLnBrk="0" hangingPunct="1">
                        <a:lnSpc>
                          <a:spcPct val="100000"/>
                        </a:lnSpc>
                        <a:spcBef>
                          <a:spcPts val="0"/>
                        </a:spcBef>
                        <a:spcAft>
                          <a:spcPct val="0"/>
                        </a:spcAft>
                        <a:buClr>
                          <a:srgbClr val="CC0000"/>
                        </a:buClr>
                        <a:buSzTx/>
                        <a:buFont typeface="Arial" charset="0"/>
                        <a:buNone/>
                        <a:tabLst/>
                        <a:defRPr/>
                      </a:pPr>
                      <a:r>
                        <a:rPr kumimoji="0" lang="en-US" altLang="zh-CN" sz="1600" b="1" i="0" u="none" strike="noStrike" kern="1200" cap="none" spc="0" normalizeH="0" baseline="0" noProof="0" dirty="0">
                          <a:ln>
                            <a:noFill/>
                          </a:ln>
                          <a:solidFill>
                            <a:prstClr val="black"/>
                          </a:solidFill>
                          <a:effectLst/>
                          <a:uLnTx/>
                          <a:uFillTx/>
                          <a:latin typeface="+mn-lt"/>
                          <a:ea typeface="宋体" charset="-122"/>
                          <a:cs typeface="Times New Roman" pitchFamily="18" charset="0"/>
                          <a:sym typeface="Wingdings" pitchFamily="2" charset="2"/>
                        </a:rPr>
                        <a:t></a:t>
                      </a:r>
                    </a:p>
                  </a:txBody>
                  <a:tcPr marL="93165" marR="93165" anchor="ctr" horzOverflow="overflow">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0000">
                <a:tc>
                  <a:txBody>
                    <a:bodyPr/>
                    <a:lstStyle/>
                    <a:p>
                      <a:pPr marL="171450" marR="0" lvl="1" indent="0" algn="l" defTabSz="914400" rtl="0" eaLnBrk="1" fontAlgn="base" latinLnBrk="0" hangingPunct="1">
                        <a:lnSpc>
                          <a:spcPct val="100000"/>
                        </a:lnSpc>
                        <a:spcBef>
                          <a:spcPts val="0"/>
                        </a:spcBef>
                        <a:spcAft>
                          <a:spcPct val="0"/>
                        </a:spcAft>
                        <a:buClr>
                          <a:srgbClr val="CC0000"/>
                        </a:buClr>
                        <a:buSzTx/>
                        <a:buFont typeface="Arial" charset="0"/>
                        <a:buNone/>
                        <a:tabLst/>
                        <a:defRPr/>
                      </a:pPr>
                      <a:r>
                        <a:rPr kumimoji="0" lang="en-US" altLang="zh-CN" sz="1600" b="1" i="0" u="none" strike="noStrike" kern="1200" cap="none" normalizeH="0" baseline="0" dirty="0" err="1">
                          <a:ln>
                            <a:noFill/>
                          </a:ln>
                          <a:solidFill>
                            <a:schemeClr val="tx1"/>
                          </a:solidFill>
                          <a:effectLst/>
                          <a:latin typeface="+mn-lt"/>
                          <a:ea typeface="宋体" charset="-122"/>
                          <a:cs typeface="Arial" charset="0"/>
                        </a:rPr>
                        <a:t>Gu</a:t>
                      </a:r>
                      <a:r>
                        <a:rPr kumimoji="0" lang="en-US" altLang="zh-CN" sz="1600" b="1" i="0" u="none" strike="noStrike" kern="1200" cap="none" normalizeH="0" baseline="0" dirty="0">
                          <a:ln>
                            <a:noFill/>
                          </a:ln>
                          <a:solidFill>
                            <a:schemeClr val="tx1"/>
                          </a:solidFill>
                          <a:effectLst/>
                          <a:latin typeface="+mn-lt"/>
                          <a:ea typeface="宋体" charset="-122"/>
                          <a:cs typeface="Arial" charset="0"/>
                        </a:rPr>
                        <a:t>, et al., 2000</a:t>
                      </a:r>
                    </a:p>
                  </a:txBody>
                  <a:tcPr marL="93165" marR="93165" anchor="ctr" horzOverflow="overflow">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1" indent="0" algn="ctr" defTabSz="914400" rtl="0" eaLnBrk="1" fontAlgn="base" latinLnBrk="0" hangingPunct="1">
                        <a:lnSpc>
                          <a:spcPct val="100000"/>
                        </a:lnSpc>
                        <a:spcBef>
                          <a:spcPts val="0"/>
                        </a:spcBef>
                        <a:spcAft>
                          <a:spcPct val="0"/>
                        </a:spcAft>
                        <a:buClr>
                          <a:srgbClr val="CC0000"/>
                        </a:buClr>
                        <a:buSzTx/>
                        <a:buFont typeface="Arial" charset="0"/>
                        <a:buNone/>
                        <a:tabLst/>
                        <a:defRPr/>
                      </a:pPr>
                      <a:endParaRPr kumimoji="0" lang="en-US" altLang="zh-CN" sz="1600" b="1" i="0" u="none" strike="noStrike" kern="1200" cap="none" spc="0" normalizeH="0" baseline="0" noProof="0" dirty="0">
                        <a:ln>
                          <a:noFill/>
                        </a:ln>
                        <a:solidFill>
                          <a:prstClr val="black"/>
                        </a:solidFill>
                        <a:effectLst/>
                        <a:uLnTx/>
                        <a:uFillTx/>
                        <a:latin typeface="+mn-lt"/>
                        <a:ea typeface="宋体" charset="-122"/>
                        <a:cs typeface="Times New Roman" pitchFamily="18" charset="0"/>
                        <a:sym typeface="Wingdings" pitchFamily="2" charset="2"/>
                      </a:endParaRPr>
                    </a:p>
                  </a:txBody>
                  <a:tcPr marL="93165" marR="93165" anchor="ctr" horzOverflow="overflow">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1" indent="0" algn="ctr" defTabSz="914400" rtl="0" eaLnBrk="1" fontAlgn="base" latinLnBrk="0" hangingPunct="1">
                        <a:lnSpc>
                          <a:spcPct val="100000"/>
                        </a:lnSpc>
                        <a:spcBef>
                          <a:spcPts val="0"/>
                        </a:spcBef>
                        <a:spcAft>
                          <a:spcPct val="0"/>
                        </a:spcAft>
                        <a:buClr>
                          <a:srgbClr val="CC0000"/>
                        </a:buClr>
                        <a:buSzTx/>
                        <a:buFont typeface="Arial" charset="0"/>
                        <a:buNone/>
                        <a:tabLst/>
                        <a:defRPr/>
                      </a:pPr>
                      <a:r>
                        <a:rPr kumimoji="0" lang="en-US" altLang="zh-CN" sz="1600" b="1" i="0" u="none" strike="noStrike" kern="1200" cap="none" spc="0" normalizeH="0" baseline="0" noProof="0" dirty="0">
                          <a:ln>
                            <a:noFill/>
                          </a:ln>
                          <a:solidFill>
                            <a:prstClr val="black"/>
                          </a:solidFill>
                          <a:effectLst/>
                          <a:uLnTx/>
                          <a:uFillTx/>
                          <a:latin typeface="+mn-lt"/>
                          <a:ea typeface="宋体" charset="-122"/>
                          <a:cs typeface="Times New Roman" pitchFamily="18" charset="0"/>
                          <a:sym typeface="Wingdings" pitchFamily="2" charset="2"/>
                        </a:rPr>
                        <a:t></a:t>
                      </a:r>
                    </a:p>
                  </a:txBody>
                  <a:tcPr marL="93165" marR="93165" anchor="ctr" horzOverflow="overflow">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1" indent="0" algn="ctr" defTabSz="914400" rtl="0" eaLnBrk="1" fontAlgn="base" latinLnBrk="0" hangingPunct="1">
                        <a:lnSpc>
                          <a:spcPct val="100000"/>
                        </a:lnSpc>
                        <a:spcBef>
                          <a:spcPts val="0"/>
                        </a:spcBef>
                        <a:spcAft>
                          <a:spcPct val="0"/>
                        </a:spcAft>
                        <a:buClr>
                          <a:srgbClr val="CC0000"/>
                        </a:buClr>
                        <a:buSzTx/>
                        <a:buFont typeface="Arial" charset="0"/>
                        <a:buNone/>
                        <a:tabLst/>
                        <a:defRPr/>
                      </a:pPr>
                      <a:r>
                        <a:rPr kumimoji="0" lang="en-US" altLang="zh-CN" sz="1600" b="1" i="0" u="none" strike="noStrike" kern="1200" cap="none" spc="0" normalizeH="0" baseline="0" noProof="0" dirty="0">
                          <a:ln>
                            <a:noFill/>
                          </a:ln>
                          <a:solidFill>
                            <a:prstClr val="black"/>
                          </a:solidFill>
                          <a:effectLst/>
                          <a:uLnTx/>
                          <a:uFillTx/>
                          <a:latin typeface="+mn-lt"/>
                          <a:ea typeface="宋体" charset="-122"/>
                          <a:cs typeface="Times New Roman" pitchFamily="18" charset="0"/>
                          <a:sym typeface="Wingdings" pitchFamily="2" charset="2"/>
                        </a:rPr>
                        <a:t>(Assumed to be known)</a:t>
                      </a:r>
                    </a:p>
                  </a:txBody>
                  <a:tcPr marL="93165" marR="93165" anchor="ctr" horzOverflow="overflow">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1" indent="0" algn="ctr" defTabSz="914400" rtl="0" eaLnBrk="1" fontAlgn="base" latinLnBrk="0" hangingPunct="1">
                        <a:lnSpc>
                          <a:spcPct val="100000"/>
                        </a:lnSpc>
                        <a:spcBef>
                          <a:spcPts val="0"/>
                        </a:spcBef>
                        <a:spcAft>
                          <a:spcPct val="0"/>
                        </a:spcAft>
                        <a:buClr>
                          <a:srgbClr val="CC0000"/>
                        </a:buClr>
                        <a:buSzTx/>
                        <a:buFont typeface="Arial" charset="0"/>
                        <a:buNone/>
                        <a:tabLst/>
                        <a:defRPr/>
                      </a:pPr>
                      <a:r>
                        <a:rPr kumimoji="0" lang="en-US" altLang="zh-CN" sz="1600" b="1" i="0" u="none" strike="noStrike" kern="1200" cap="none" spc="0" normalizeH="0" baseline="0" noProof="0" dirty="0">
                          <a:ln>
                            <a:noFill/>
                          </a:ln>
                          <a:solidFill>
                            <a:prstClr val="black"/>
                          </a:solidFill>
                          <a:effectLst/>
                          <a:uLnTx/>
                          <a:uFillTx/>
                          <a:latin typeface="+mn-lt"/>
                          <a:ea typeface="宋体" charset="-122"/>
                          <a:cs typeface="Times New Roman" pitchFamily="18" charset="0"/>
                          <a:sym typeface="Wingdings" pitchFamily="2" charset="2"/>
                        </a:rPr>
                        <a:t></a:t>
                      </a:r>
                    </a:p>
                  </a:txBody>
                  <a:tcPr marL="93165" marR="93165" anchor="ctr" horzOverflow="overflow">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40000">
                <a:tc>
                  <a:txBody>
                    <a:bodyPr/>
                    <a:lstStyle/>
                    <a:p>
                      <a:pPr marL="168275" marR="0" lvl="1" indent="0" algn="l" defTabSz="914400" rtl="0" eaLnBrk="0" fontAlgn="base" latinLnBrk="0" hangingPunct="0">
                        <a:lnSpc>
                          <a:spcPct val="100000"/>
                        </a:lnSpc>
                        <a:spcBef>
                          <a:spcPts val="0"/>
                        </a:spcBef>
                        <a:spcAft>
                          <a:spcPct val="0"/>
                        </a:spcAft>
                        <a:buClr>
                          <a:srgbClr val="CC3300"/>
                        </a:buClr>
                        <a:buSzTx/>
                        <a:buFont typeface="Arial" charset="0"/>
                        <a:buNone/>
                        <a:tabLst/>
                      </a:pPr>
                      <a:r>
                        <a:rPr kumimoji="0" lang="en-US" altLang="zh-CN" sz="1600" b="1" i="0" u="none" strike="noStrike" cap="none" normalizeH="0" baseline="0" dirty="0">
                          <a:ln>
                            <a:noFill/>
                          </a:ln>
                          <a:solidFill>
                            <a:schemeClr val="tx1"/>
                          </a:solidFill>
                          <a:effectLst/>
                          <a:latin typeface="+mn-lt"/>
                          <a:ea typeface="宋体" charset="-122"/>
                          <a:cs typeface="Times New Roman" pitchFamily="18" charset="0"/>
                        </a:rPr>
                        <a:t>Chen, et al., 2008</a:t>
                      </a:r>
                    </a:p>
                  </a:txBody>
                  <a:tcPr marL="93165" marR="9316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1" indent="0" algn="ctr" defTabSz="914400" rtl="0" eaLnBrk="1" fontAlgn="base" latinLnBrk="0" hangingPunct="1">
                        <a:lnSpc>
                          <a:spcPct val="100000"/>
                        </a:lnSpc>
                        <a:spcBef>
                          <a:spcPts val="0"/>
                        </a:spcBef>
                        <a:spcAft>
                          <a:spcPct val="0"/>
                        </a:spcAft>
                        <a:buClr>
                          <a:srgbClr val="CC0000"/>
                        </a:buClr>
                        <a:buSzTx/>
                        <a:buFont typeface="Arial" charset="0"/>
                        <a:buNone/>
                        <a:tabLst/>
                        <a:defRPr/>
                      </a:pPr>
                      <a:endParaRPr kumimoji="0" lang="en-US" altLang="zh-CN" sz="1600" b="1" i="0" u="none" strike="noStrike" kern="1200" cap="none" spc="0" normalizeH="0" baseline="0" noProof="0" dirty="0">
                        <a:ln>
                          <a:noFill/>
                        </a:ln>
                        <a:solidFill>
                          <a:prstClr val="black"/>
                        </a:solidFill>
                        <a:effectLst/>
                        <a:uLnTx/>
                        <a:uFillTx/>
                        <a:latin typeface="+mn-lt"/>
                        <a:ea typeface="宋体" charset="-122"/>
                        <a:cs typeface="Times New Roman" pitchFamily="18" charset="0"/>
                        <a:sym typeface="Wingdings" pitchFamily="2" charset="2"/>
                      </a:endParaRPr>
                    </a:p>
                  </a:txBody>
                  <a:tcPr marL="93165" marR="9316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1" indent="0" algn="ctr" defTabSz="914400" rtl="0" eaLnBrk="0" fontAlgn="base" latinLnBrk="0" hangingPunct="0">
                        <a:lnSpc>
                          <a:spcPct val="100000"/>
                        </a:lnSpc>
                        <a:spcBef>
                          <a:spcPts val="0"/>
                        </a:spcBef>
                        <a:spcAft>
                          <a:spcPct val="0"/>
                        </a:spcAft>
                        <a:buClr>
                          <a:srgbClr val="CC3300"/>
                        </a:buClr>
                        <a:buSzTx/>
                        <a:buFont typeface="Arial" charset="0"/>
                        <a:buNone/>
                        <a:tabLst/>
                        <a:defRPr/>
                      </a:pPr>
                      <a:r>
                        <a:rPr kumimoji="0" lang="en-US" altLang="zh-CN" sz="1600" b="1" i="0" u="none" strike="noStrike" kern="1200" cap="none" spc="0" normalizeH="0" baseline="0" noProof="0" dirty="0">
                          <a:ln>
                            <a:noFill/>
                          </a:ln>
                          <a:solidFill>
                            <a:prstClr val="black"/>
                          </a:solidFill>
                          <a:effectLst/>
                          <a:uLnTx/>
                          <a:uFillTx/>
                          <a:latin typeface="+mn-lt"/>
                          <a:ea typeface="宋体" charset="-122"/>
                          <a:cs typeface="Times New Roman" pitchFamily="18" charset="0"/>
                          <a:sym typeface="Wingdings" pitchFamily="2" charset="2"/>
                        </a:rPr>
                        <a:t></a:t>
                      </a:r>
                    </a:p>
                  </a:txBody>
                  <a:tcPr marL="93165" marR="9316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1" indent="0" algn="ctr" defTabSz="914400" rtl="0" eaLnBrk="0" fontAlgn="base" latinLnBrk="0" hangingPunct="0">
                        <a:lnSpc>
                          <a:spcPct val="100000"/>
                        </a:lnSpc>
                        <a:spcBef>
                          <a:spcPts val="0"/>
                        </a:spcBef>
                        <a:spcAft>
                          <a:spcPct val="0"/>
                        </a:spcAft>
                        <a:buClr>
                          <a:srgbClr val="CC3300"/>
                        </a:buClr>
                        <a:buSzTx/>
                        <a:buFont typeface="Arial" charset="0"/>
                        <a:buNone/>
                        <a:tabLst/>
                        <a:defRPr/>
                      </a:pPr>
                      <a:r>
                        <a:rPr kumimoji="0" lang="en-US" altLang="zh-CN" sz="1600" b="1" i="0" u="none" strike="noStrike" kern="1200" cap="none" spc="0" normalizeH="0" baseline="0" noProof="0" dirty="0">
                          <a:ln>
                            <a:noFill/>
                          </a:ln>
                          <a:solidFill>
                            <a:prstClr val="black"/>
                          </a:solidFill>
                          <a:effectLst/>
                          <a:uLnTx/>
                          <a:uFillTx/>
                          <a:latin typeface="+mn-lt"/>
                          <a:ea typeface="宋体" charset="-122"/>
                          <a:cs typeface="Times New Roman" pitchFamily="18" charset="0"/>
                          <a:sym typeface="Wingdings" pitchFamily="2" charset="2"/>
                        </a:rPr>
                        <a:t>(Unknown)</a:t>
                      </a:r>
                    </a:p>
                  </a:txBody>
                  <a:tcPr marL="93165" marR="9316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68275" marR="0" lvl="1" indent="0" algn="l" defTabSz="914400" rtl="0" eaLnBrk="0" fontAlgn="base" latinLnBrk="0" hangingPunct="0">
                        <a:lnSpc>
                          <a:spcPct val="100000"/>
                        </a:lnSpc>
                        <a:spcBef>
                          <a:spcPts val="0"/>
                        </a:spcBef>
                        <a:spcAft>
                          <a:spcPct val="0"/>
                        </a:spcAft>
                        <a:buClr>
                          <a:srgbClr val="CC3300"/>
                        </a:buClr>
                        <a:buSzTx/>
                        <a:buFont typeface="Arial" charset="0"/>
                        <a:buNone/>
                        <a:tabLst/>
                      </a:pPr>
                      <a:endParaRPr kumimoji="0" lang="en-US" altLang="zh-CN" sz="1600" b="1" i="0" u="none" strike="noStrike" cap="none" normalizeH="0" baseline="0" dirty="0">
                        <a:ln>
                          <a:noFill/>
                        </a:ln>
                        <a:solidFill>
                          <a:schemeClr val="tx1"/>
                        </a:solidFill>
                        <a:effectLst/>
                        <a:latin typeface="+mn-lt"/>
                        <a:ea typeface="宋体" charset="-122"/>
                        <a:cs typeface="Times New Roman" pitchFamily="18" charset="0"/>
                      </a:endParaRPr>
                    </a:p>
                  </a:txBody>
                  <a:tcPr marL="93165" marR="9316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0000">
                <a:tc>
                  <a:txBody>
                    <a:bodyPr/>
                    <a:lstStyle/>
                    <a:p>
                      <a:pPr marL="342900" marR="0" lvl="0" indent="-342900" algn="ctr" defTabSz="914400" rtl="0" eaLnBrk="1" fontAlgn="base" latinLnBrk="0" hangingPunct="1">
                        <a:lnSpc>
                          <a:spcPct val="100000"/>
                        </a:lnSpc>
                        <a:spcBef>
                          <a:spcPts val="0"/>
                        </a:spcBef>
                        <a:spcAft>
                          <a:spcPct val="0"/>
                        </a:spcAft>
                        <a:buClr>
                          <a:srgbClr val="CC0000"/>
                        </a:buClr>
                        <a:buSzTx/>
                        <a:buFontTx/>
                        <a:buNone/>
                        <a:tabLst/>
                      </a:pPr>
                      <a:r>
                        <a:rPr lang="en-US" altLang="zh-CN" sz="1600" b="1" dirty="0">
                          <a:solidFill>
                            <a:srgbClr val="FF0000"/>
                          </a:solidFill>
                          <a:latin typeface="+mn-lt"/>
                          <a:ea typeface="+mn-ea"/>
                          <a:cs typeface="黑体" pitchFamily="49" charset="-122"/>
                        </a:rPr>
                        <a:t>Research Step 1</a:t>
                      </a:r>
                    </a:p>
                  </a:txBody>
                  <a:tcPr marL="93165" marR="9316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ts val="0"/>
                        </a:spcBef>
                        <a:spcAft>
                          <a:spcPct val="0"/>
                        </a:spcAft>
                        <a:buClr>
                          <a:srgbClr val="CC0000"/>
                        </a:buClr>
                        <a:buSzTx/>
                        <a:buFontTx/>
                        <a:buNone/>
                        <a:tabLst/>
                        <a:defRPr/>
                      </a:pPr>
                      <a:r>
                        <a:rPr lang="en-US" altLang="zh-CN" sz="1600" b="1" kern="1200" noProof="0" dirty="0">
                          <a:solidFill>
                            <a:srgbClr val="FF0000"/>
                          </a:solidFill>
                          <a:latin typeface="+mn-lt"/>
                          <a:ea typeface="+mn-ea"/>
                          <a:cs typeface="黑体" pitchFamily="49" charset="-122"/>
                          <a:sym typeface="Wingdings" pitchFamily="2" charset="2"/>
                        </a:rPr>
                        <a:t></a:t>
                      </a:r>
                    </a:p>
                  </a:txBody>
                  <a:tcPr marL="93165" marR="9316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ts val="0"/>
                        </a:spcBef>
                        <a:spcAft>
                          <a:spcPct val="0"/>
                        </a:spcAft>
                        <a:buClr>
                          <a:srgbClr val="CC0000"/>
                        </a:buClr>
                        <a:buSzTx/>
                        <a:buFontTx/>
                        <a:buNone/>
                        <a:tabLst/>
                        <a:defRPr/>
                      </a:pPr>
                      <a:endParaRPr lang="en-US" altLang="zh-CN" sz="1600" b="1" kern="1200" noProof="0" dirty="0">
                        <a:solidFill>
                          <a:srgbClr val="FF0000"/>
                        </a:solidFill>
                        <a:latin typeface="+mn-lt"/>
                        <a:ea typeface="+mn-ea"/>
                        <a:cs typeface="黑体" pitchFamily="49" charset="-122"/>
                        <a:sym typeface="Wingdings" pitchFamily="2" charset="2"/>
                      </a:endParaRPr>
                    </a:p>
                  </a:txBody>
                  <a:tcPr marL="93165" marR="9316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ts val="0"/>
                        </a:spcBef>
                        <a:spcAft>
                          <a:spcPct val="0"/>
                        </a:spcAft>
                        <a:buClr>
                          <a:srgbClr val="CC0000"/>
                        </a:buClr>
                        <a:buSzTx/>
                        <a:buFontTx/>
                        <a:buNone/>
                        <a:tabLst/>
                        <a:defRPr/>
                      </a:pPr>
                      <a:r>
                        <a:rPr lang="en-US" altLang="zh-CN" sz="1600" b="1" kern="1200" noProof="0" dirty="0">
                          <a:solidFill>
                            <a:srgbClr val="FF0000"/>
                          </a:solidFill>
                          <a:latin typeface="+mn-lt"/>
                          <a:ea typeface="+mn-ea"/>
                          <a:cs typeface="黑体" pitchFamily="49" charset="-122"/>
                          <a:sym typeface="Wingdings" pitchFamily="2" charset="2"/>
                        </a:rPr>
                        <a:t></a:t>
                      </a:r>
                      <a:r>
                        <a:rPr kumimoji="0" lang="en-US" altLang="zh-CN" sz="1600" b="1" i="0" u="none" strike="noStrike" kern="1200" cap="none" spc="0" normalizeH="0" baseline="0" noProof="0" dirty="0">
                          <a:ln>
                            <a:noFill/>
                          </a:ln>
                          <a:solidFill>
                            <a:srgbClr val="FF0000"/>
                          </a:solidFill>
                          <a:effectLst/>
                          <a:uLnTx/>
                          <a:uFillTx/>
                          <a:latin typeface="+mn-lt"/>
                          <a:ea typeface="宋体" charset="-122"/>
                          <a:cs typeface="Times New Roman" pitchFamily="18" charset="0"/>
                          <a:sym typeface="Wingdings" pitchFamily="2" charset="2"/>
                        </a:rPr>
                        <a:t>(Unknown)</a:t>
                      </a:r>
                    </a:p>
                  </a:txBody>
                  <a:tcPr marL="93165" marR="9316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ts val="0"/>
                        </a:spcBef>
                        <a:spcAft>
                          <a:spcPct val="0"/>
                        </a:spcAft>
                        <a:buClr>
                          <a:srgbClr val="CC0000"/>
                        </a:buClr>
                        <a:buSzTx/>
                        <a:buFontTx/>
                        <a:buNone/>
                        <a:tabLst/>
                        <a:defRPr/>
                      </a:pPr>
                      <a:r>
                        <a:rPr lang="en-US" altLang="zh-CN" sz="1600" b="1" kern="1200" noProof="0" dirty="0">
                          <a:solidFill>
                            <a:srgbClr val="FF0000"/>
                          </a:solidFill>
                          <a:latin typeface="+mn-lt"/>
                          <a:ea typeface="+mn-ea"/>
                          <a:cs typeface="黑体" pitchFamily="49" charset="-122"/>
                          <a:sym typeface="Wingdings" pitchFamily="2" charset="2"/>
                        </a:rPr>
                        <a:t></a:t>
                      </a:r>
                    </a:p>
                  </a:txBody>
                  <a:tcPr marL="93165" marR="9316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6" name="Title 1"/>
          <p:cNvSpPr txBox="1">
            <a:spLocks/>
          </p:cNvSpPr>
          <p:nvPr/>
        </p:nvSpPr>
        <p:spPr>
          <a:xfrm>
            <a:off x="533400" y="0"/>
            <a:ext cx="8001000" cy="68579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b="1" dirty="0">
                <a:solidFill>
                  <a:schemeClr val="tx2"/>
                </a:solidFill>
                <a:effectLst>
                  <a:outerShdw blurRad="38100" dist="38100" dir="2700000" algn="tl">
                    <a:srgbClr val="000000">
                      <a:alpha val="43137"/>
                    </a:srgbClr>
                  </a:outerShdw>
                </a:effectLst>
                <a:cs typeface="Arial" pitchFamily="34" charset="0"/>
              </a:rPr>
              <a:t> </a:t>
            </a:r>
            <a:r>
              <a:rPr lang="en-US" altLang="zh-CN" sz="3200" b="1" dirty="0">
                <a:solidFill>
                  <a:schemeClr val="bg1"/>
                </a:solidFill>
              </a:rPr>
              <a:t>Previous Work: RO</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609213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533400" y="0"/>
            <a:ext cx="8382000" cy="71196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b="1" dirty="0">
                <a:solidFill>
                  <a:schemeClr val="tx2"/>
                </a:solidFill>
                <a:effectLst>
                  <a:outerShdw blurRad="38100" dist="38100" dir="2700000" algn="tl">
                    <a:srgbClr val="000000">
                      <a:alpha val="43137"/>
                    </a:srgbClr>
                  </a:outerShdw>
                </a:effectLst>
                <a:cs typeface="Arial" pitchFamily="34" charset="0"/>
              </a:rPr>
              <a:t> </a:t>
            </a:r>
            <a:r>
              <a:rPr lang="en-US" altLang="zh-CN" sz="3200" b="1" dirty="0">
                <a:solidFill>
                  <a:schemeClr val="bg1"/>
                </a:solidFill>
              </a:rPr>
              <a:t>Background</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矩形 9"/>
          <p:cNvSpPr/>
          <p:nvPr/>
        </p:nvSpPr>
        <p:spPr>
          <a:xfrm>
            <a:off x="4870757" y="2743200"/>
            <a:ext cx="3816043" cy="35814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12" name="组合 11"/>
          <p:cNvGrpSpPr/>
          <p:nvPr/>
        </p:nvGrpSpPr>
        <p:grpSpPr>
          <a:xfrm>
            <a:off x="575876" y="1859610"/>
            <a:ext cx="2624524" cy="1493190"/>
            <a:chOff x="533400" y="1546012"/>
            <a:chExt cx="2209800" cy="1066800"/>
          </a:xfrm>
        </p:grpSpPr>
        <p:sp>
          <p:nvSpPr>
            <p:cNvPr id="13" name="矩形 12"/>
            <p:cNvSpPr/>
            <p:nvPr/>
          </p:nvSpPr>
          <p:spPr>
            <a:xfrm>
              <a:off x="533400" y="1546012"/>
              <a:ext cx="2209800" cy="1066800"/>
            </a:xfrm>
            <a:prstGeom prst="rect">
              <a:avLst/>
            </a:prstGeom>
            <a:solidFill>
              <a:schemeClr val="tx2">
                <a:lumMod val="20000"/>
                <a:lumOff val="80000"/>
              </a:schemeClr>
            </a:solidFill>
            <a:ln w="12700"/>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graphicFrame>
          <p:nvGraphicFramePr>
            <p:cNvPr id="14" name="对象 3"/>
            <p:cNvGraphicFramePr>
              <a:graphicFrameLocks noChangeAspect="1"/>
            </p:cNvGraphicFramePr>
            <p:nvPr/>
          </p:nvGraphicFramePr>
          <p:xfrm>
            <a:off x="635311" y="1561428"/>
            <a:ext cx="1931452" cy="983333"/>
          </p:xfrm>
          <a:graphic>
            <a:graphicData uri="http://schemas.openxmlformats.org/presentationml/2006/ole">
              <mc:AlternateContent xmlns:mc="http://schemas.openxmlformats.org/markup-compatibility/2006">
                <mc:Choice xmlns:v="urn:schemas-microsoft-com:vml" Requires="v">
                  <p:oleObj spid="_x0000_s10280" name="公式" r:id="rId4" imgW="1917360" imgH="990360" progId="Equation.3">
                    <p:embed/>
                  </p:oleObj>
                </mc:Choice>
                <mc:Fallback>
                  <p:oleObj name="公式" r:id="rId4" imgW="1917360" imgH="990360" progId="Equation.3">
                    <p:embed/>
                    <p:pic>
                      <p:nvPicPr>
                        <p:cNvPr id="14" name="对象 3"/>
                        <p:cNvPicPr>
                          <a:picLocks noChangeAspect="1" noChangeArrowheads="1"/>
                        </p:cNvPicPr>
                        <p:nvPr/>
                      </p:nvPicPr>
                      <p:blipFill>
                        <a:blip r:embed="rId5"/>
                        <a:srcRect/>
                        <a:stretch>
                          <a:fillRect/>
                        </a:stretch>
                      </p:blipFill>
                      <p:spPr bwMode="auto">
                        <a:xfrm>
                          <a:off x="635311" y="1561428"/>
                          <a:ext cx="1931452" cy="983333"/>
                        </a:xfrm>
                        <a:prstGeom prst="rect">
                          <a:avLst/>
                        </a:prstGeom>
                        <a:noFill/>
                      </p:spPr>
                    </p:pic>
                  </p:oleObj>
                </mc:Fallback>
              </mc:AlternateContent>
            </a:graphicData>
          </a:graphic>
        </p:graphicFrame>
      </p:grpSp>
      <p:grpSp>
        <p:nvGrpSpPr>
          <p:cNvPr id="15" name="组合 14"/>
          <p:cNvGrpSpPr/>
          <p:nvPr/>
        </p:nvGrpSpPr>
        <p:grpSpPr>
          <a:xfrm>
            <a:off x="575587" y="3810766"/>
            <a:ext cx="3234413" cy="2285234"/>
            <a:chOff x="533400" y="4495800"/>
            <a:chExt cx="2531168" cy="1784184"/>
          </a:xfrm>
        </p:grpSpPr>
        <p:sp>
          <p:nvSpPr>
            <p:cNvPr id="16" name="矩形 15"/>
            <p:cNvSpPr/>
            <p:nvPr/>
          </p:nvSpPr>
          <p:spPr>
            <a:xfrm>
              <a:off x="533400" y="4495801"/>
              <a:ext cx="2531168" cy="1784183"/>
            </a:xfrm>
            <a:prstGeom prst="rect">
              <a:avLst/>
            </a:prstGeom>
            <a:solidFill>
              <a:schemeClr val="tx2">
                <a:lumMod val="20000"/>
                <a:lumOff val="80000"/>
              </a:schemeClr>
            </a:solidFill>
            <a:ln w="12700"/>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graphicFrame>
          <p:nvGraphicFramePr>
            <p:cNvPr id="19" name="对象 5"/>
            <p:cNvGraphicFramePr>
              <a:graphicFrameLocks noChangeAspect="1"/>
            </p:cNvGraphicFramePr>
            <p:nvPr/>
          </p:nvGraphicFramePr>
          <p:xfrm>
            <a:off x="684011" y="4495800"/>
            <a:ext cx="2320925" cy="1784183"/>
          </p:xfrm>
          <a:graphic>
            <a:graphicData uri="http://schemas.openxmlformats.org/presentationml/2006/ole">
              <mc:AlternateContent xmlns:mc="http://schemas.openxmlformats.org/markup-compatibility/2006">
                <mc:Choice xmlns:v="urn:schemas-microsoft-com:vml" Requires="v">
                  <p:oleObj spid="_x0000_s10281" name="公式" r:id="rId6" imgW="2273040" imgH="1777680" progId="Equation.3">
                    <p:embed/>
                  </p:oleObj>
                </mc:Choice>
                <mc:Fallback>
                  <p:oleObj name="公式" r:id="rId6" imgW="2273040" imgH="1777680" progId="Equation.3">
                    <p:embed/>
                    <p:pic>
                      <p:nvPicPr>
                        <p:cNvPr id="19" name="对象 5"/>
                        <p:cNvPicPr>
                          <a:picLocks noChangeAspect="1" noChangeArrowheads="1"/>
                        </p:cNvPicPr>
                        <p:nvPr/>
                      </p:nvPicPr>
                      <p:blipFill>
                        <a:blip r:embed="rId7"/>
                        <a:srcRect/>
                        <a:stretch>
                          <a:fillRect/>
                        </a:stretch>
                      </p:blipFill>
                      <p:spPr bwMode="auto">
                        <a:xfrm>
                          <a:off x="684011" y="4495800"/>
                          <a:ext cx="2320925" cy="1784183"/>
                        </a:xfrm>
                        <a:prstGeom prst="rect">
                          <a:avLst/>
                        </a:prstGeom>
                        <a:noFill/>
                      </p:spPr>
                    </p:pic>
                  </p:oleObj>
                </mc:Fallback>
              </mc:AlternateContent>
            </a:graphicData>
          </a:graphic>
        </p:graphicFrame>
      </p:grpSp>
      <p:sp>
        <p:nvSpPr>
          <p:cNvPr id="20" name="内容占位符 2"/>
          <p:cNvSpPr txBox="1">
            <a:spLocks/>
          </p:cNvSpPr>
          <p:nvPr/>
        </p:nvSpPr>
        <p:spPr>
          <a:xfrm>
            <a:off x="131440" y="3416808"/>
            <a:ext cx="4211960" cy="469392"/>
          </a:xfrm>
          <a:prstGeom prst="rect">
            <a:avLst/>
          </a:prstGeom>
        </p:spPr>
        <p:txBody>
          <a:bodyPr>
            <a:noAutofit/>
          </a:bodyPr>
          <a:lstStyle>
            <a:defPPr>
              <a:defRPr lang="zh-CN"/>
            </a:defPPr>
            <a:lvl1pPr marL="449263" indent="-449263" eaLnBrk="0" hangingPunct="0">
              <a:lnSpc>
                <a:spcPct val="110000"/>
              </a:lnSpc>
              <a:spcBef>
                <a:spcPct val="20000"/>
              </a:spcBef>
              <a:buSzPct val="120000"/>
              <a:buBlip>
                <a:blip r:embed="rId8"/>
              </a:buBlip>
              <a:defRPr sz="2800">
                <a:solidFill>
                  <a:srgbClr val="133984"/>
                </a:solidFill>
                <a:latin typeface="+mn-lt"/>
                <a:ea typeface="+mn-ea"/>
                <a:cs typeface="黑体" pitchFamily="49" charset="-122"/>
              </a:defRPr>
            </a:lvl1pPr>
            <a:lvl2pPr marL="914400" indent="-285750" eaLnBrk="0" hangingPunct="0">
              <a:lnSpc>
                <a:spcPct val="110000"/>
              </a:lnSpc>
              <a:spcBef>
                <a:spcPct val="20000"/>
              </a:spcBef>
              <a:buClr>
                <a:srgbClr val="000066"/>
              </a:buClr>
              <a:buChar char="•"/>
              <a:defRPr sz="2400">
                <a:solidFill>
                  <a:srgbClr val="133984"/>
                </a:solidFill>
                <a:latin typeface="+mn-lt"/>
                <a:ea typeface="+mn-ea"/>
                <a:cs typeface="黑体" pitchFamily="49" charset="-122"/>
              </a:defRPr>
            </a:lvl2pPr>
            <a:lvl3pPr marL="1322388" indent="-228600" eaLnBrk="0" hangingPunct="0">
              <a:spcBef>
                <a:spcPct val="20000"/>
              </a:spcBef>
              <a:buChar char="•"/>
              <a:defRPr sz="2400">
                <a:latin typeface="+mn-lt"/>
                <a:ea typeface="宋体" charset="-122"/>
                <a:cs typeface="宋体" charset="-122"/>
              </a:defRPr>
            </a:lvl3pPr>
            <a:lvl4pPr marL="1730375" indent="-228600" eaLnBrk="0" hangingPunct="0">
              <a:spcBef>
                <a:spcPct val="20000"/>
              </a:spcBef>
              <a:buChar char="–"/>
              <a:defRPr sz="2000">
                <a:latin typeface="+mn-lt"/>
                <a:ea typeface="宋体" charset="-122"/>
                <a:cs typeface="宋体" charset="-122"/>
              </a:defRPr>
            </a:lvl4pPr>
            <a:lvl5pPr marL="2138363" indent="-228600" eaLnBrk="0" hangingPunct="0">
              <a:spcBef>
                <a:spcPct val="20000"/>
              </a:spcBef>
              <a:buChar char="»"/>
              <a:defRPr sz="2000">
                <a:latin typeface="+mn-lt"/>
                <a:ea typeface="宋体" charset="-122"/>
                <a:cs typeface="宋体" charset="-122"/>
              </a:defRPr>
            </a:lvl5pPr>
            <a:lvl6pPr marL="2595563" indent="-228600" fontAlgn="base">
              <a:spcBef>
                <a:spcPct val="20000"/>
              </a:spcBef>
              <a:spcAft>
                <a:spcPct val="0"/>
              </a:spcAft>
              <a:buChar char="»"/>
              <a:defRPr sz="2000">
                <a:latin typeface="+mn-lt"/>
              </a:defRPr>
            </a:lvl6pPr>
            <a:lvl7pPr marL="3052763" indent="-228600" fontAlgn="base">
              <a:spcBef>
                <a:spcPct val="20000"/>
              </a:spcBef>
              <a:spcAft>
                <a:spcPct val="0"/>
              </a:spcAft>
              <a:buChar char="»"/>
              <a:defRPr sz="2000">
                <a:latin typeface="+mn-lt"/>
              </a:defRPr>
            </a:lvl7pPr>
            <a:lvl8pPr marL="3509963" indent="-228600" fontAlgn="base">
              <a:spcBef>
                <a:spcPct val="20000"/>
              </a:spcBef>
              <a:spcAft>
                <a:spcPct val="0"/>
              </a:spcAft>
              <a:buChar char="»"/>
              <a:defRPr sz="2000">
                <a:latin typeface="+mn-lt"/>
              </a:defRPr>
            </a:lvl8pPr>
            <a:lvl9pPr marL="3967163" indent="-228600" fontAlgn="base">
              <a:spcBef>
                <a:spcPct val="20000"/>
              </a:spcBef>
              <a:spcAft>
                <a:spcPct val="0"/>
              </a:spcAft>
              <a:buChar char="»"/>
              <a:defRPr sz="2000">
                <a:latin typeface="+mn-lt"/>
              </a:defRPr>
            </a:lvl9pPr>
          </a:lstStyle>
          <a:p>
            <a:pPr marL="288000" indent="-288000">
              <a:lnSpc>
                <a:spcPct val="90000"/>
              </a:lnSpc>
              <a:buSzPct val="60000"/>
              <a:buFont typeface="Wingdings" panose="05000000000000000000" pitchFamily="2" charset="2"/>
              <a:buChar char="n"/>
            </a:pPr>
            <a:r>
              <a:rPr lang="en-US" altLang="zh-CN" sz="2400" b="1" dirty="0"/>
              <a:t>Worst-case RO formulation</a:t>
            </a:r>
            <a:r>
              <a:rPr lang="en-US" altLang="zh-CN" sz="2400" b="1" baseline="30000" dirty="0"/>
              <a:t>*</a:t>
            </a:r>
            <a:endParaRPr lang="en-US" altLang="zh-CN" sz="2400" b="1" dirty="0"/>
          </a:p>
        </p:txBody>
      </p:sp>
      <p:sp>
        <p:nvSpPr>
          <p:cNvPr id="21" name="Content Placeholder 7"/>
          <p:cNvSpPr txBox="1">
            <a:spLocks/>
          </p:cNvSpPr>
          <p:nvPr/>
        </p:nvSpPr>
        <p:spPr>
          <a:xfrm>
            <a:off x="152399" y="1142999"/>
            <a:ext cx="4724401" cy="381001"/>
          </a:xfrm>
          <a:prstGeom prst="rect">
            <a:avLst/>
          </a:prstGeom>
        </p:spPr>
        <p:txBody>
          <a:bodyPr>
            <a:noAutofit/>
          </a:bodyPr>
          <a:lstStyle>
            <a:lvl1pPr marL="449263" indent="-449263" algn="l" rtl="0" eaLnBrk="0" fontAlgn="base" hangingPunct="0">
              <a:lnSpc>
                <a:spcPct val="110000"/>
              </a:lnSpc>
              <a:spcBef>
                <a:spcPct val="20000"/>
              </a:spcBef>
              <a:spcAft>
                <a:spcPct val="0"/>
              </a:spcAft>
              <a:buSzPct val="120000"/>
              <a:buBlip>
                <a:blip r:embed="rId8"/>
              </a:buBlip>
              <a:defRPr sz="2800">
                <a:solidFill>
                  <a:srgbClr val="133984"/>
                </a:solidFill>
                <a:latin typeface="+mn-lt"/>
                <a:ea typeface="+mn-ea"/>
                <a:cs typeface="黑体" pitchFamily="49" charset="-122"/>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cs typeface="黑体" pitchFamily="49" charset="-122"/>
              </a:defRPr>
            </a:lvl2pPr>
            <a:lvl3pPr marL="1322388" indent="-228600" algn="l" rtl="0" eaLnBrk="0" fontAlgn="base" hangingPunct="0">
              <a:spcBef>
                <a:spcPct val="20000"/>
              </a:spcBef>
              <a:spcAft>
                <a:spcPct val="0"/>
              </a:spcAft>
              <a:buChar char="•"/>
              <a:defRPr sz="2400">
                <a:solidFill>
                  <a:schemeClr val="tx1"/>
                </a:solidFill>
                <a:latin typeface="+mn-lt"/>
                <a:ea typeface="宋体" charset="-122"/>
                <a:cs typeface="宋体" charset="-122"/>
              </a:defRPr>
            </a:lvl3pPr>
            <a:lvl4pPr marL="1730375"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marL="288000" indent="-288000">
              <a:lnSpc>
                <a:spcPct val="90000"/>
              </a:lnSpc>
              <a:spcBef>
                <a:spcPts val="0"/>
              </a:spcBef>
              <a:buSzPct val="60000"/>
              <a:buFont typeface="Wingdings" panose="05000000000000000000" pitchFamily="2" charset="2"/>
              <a:buChar char="n"/>
            </a:pPr>
            <a:r>
              <a:rPr lang="en-US" altLang="zh-CN" sz="2400" b="1" dirty="0"/>
              <a:t>Optimization with interval parameter uncertainty </a:t>
            </a:r>
            <a:r>
              <a:rPr lang="en-US" altLang="zh-CN" sz="2400" i="1" dirty="0">
                <a:latin typeface="Times New Roman" panose="02020603050405020304" pitchFamily="18" charset="0"/>
                <a:cs typeface="Times New Roman" panose="02020603050405020304" pitchFamily="18" charset="0"/>
              </a:rPr>
              <a:t>P</a:t>
            </a:r>
            <a:endParaRPr lang="en-US" sz="2400" i="1" dirty="0">
              <a:latin typeface="Times New Roman" panose="02020603050405020304" pitchFamily="18" charset="0"/>
              <a:cs typeface="Times New Roman" panose="02020603050405020304" pitchFamily="18" charset="0"/>
            </a:endParaRPr>
          </a:p>
        </p:txBody>
      </p:sp>
      <p:cxnSp>
        <p:nvCxnSpPr>
          <p:cNvPr id="24" name="直接箭头连接符 7"/>
          <p:cNvCxnSpPr>
            <a:endCxn id="36" idx="1"/>
          </p:cNvCxnSpPr>
          <p:nvPr/>
        </p:nvCxnSpPr>
        <p:spPr>
          <a:xfrm flipV="1">
            <a:off x="3591155" y="3656594"/>
            <a:ext cx="1257292" cy="686806"/>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15"/>
          <p:cNvCxnSpPr>
            <a:endCxn id="39" idx="1"/>
          </p:cNvCxnSpPr>
          <p:nvPr/>
        </p:nvCxnSpPr>
        <p:spPr>
          <a:xfrm>
            <a:off x="3591155" y="4653261"/>
            <a:ext cx="1271857" cy="779996"/>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45"/>
          <p:cNvCxnSpPr>
            <a:stCxn id="10" idx="1"/>
            <a:endCxn id="10" idx="3"/>
          </p:cNvCxnSpPr>
          <p:nvPr/>
        </p:nvCxnSpPr>
        <p:spPr bwMode="auto">
          <a:xfrm>
            <a:off x="4870757" y="4533900"/>
            <a:ext cx="3816043" cy="0"/>
          </a:xfrm>
          <a:prstGeom prst="line">
            <a:avLst/>
          </a:prstGeom>
          <a:solidFill>
            <a:srgbClr val="DDDDDD"/>
          </a:solidFill>
          <a:ln w="19050" cap="flat" cmpd="sng" algn="ctr">
            <a:solidFill>
              <a:schemeClr val="tx1"/>
            </a:solidFill>
            <a:prstDash val="solid"/>
            <a:round/>
            <a:headEnd type="none" w="med" len="med"/>
            <a:tailEnd type="none" w="med" len="med"/>
          </a:ln>
          <a:effectLst/>
        </p:spPr>
      </p:cxnSp>
      <p:sp>
        <p:nvSpPr>
          <p:cNvPr id="41" name="Text Box 3"/>
          <p:cNvSpPr txBox="1">
            <a:spLocks noChangeArrowheads="1"/>
          </p:cNvSpPr>
          <p:nvPr/>
        </p:nvSpPr>
        <p:spPr bwMode="auto">
          <a:xfrm>
            <a:off x="53792" y="6096000"/>
            <a:ext cx="4816964" cy="338554"/>
          </a:xfrm>
          <a:prstGeom prst="rect">
            <a:avLst/>
          </a:prstGeom>
          <a:noFill/>
          <a:ln w="25400">
            <a:noFill/>
            <a:miter lim="800000"/>
            <a:headEnd/>
            <a:tailEnd/>
          </a:ln>
          <a:effectLst/>
        </p:spPr>
        <p:txBody>
          <a:bodyPr wrap="square">
            <a:spAutoFit/>
          </a:bodyPr>
          <a:lstStyle/>
          <a:p>
            <a:pPr fontAlgn="base">
              <a:spcBef>
                <a:spcPct val="0"/>
              </a:spcBef>
              <a:spcAft>
                <a:spcPct val="0"/>
              </a:spcAft>
            </a:pPr>
            <a:r>
              <a:rPr lang="en-US" sz="800" dirty="0">
                <a:solidFill>
                  <a:prstClr val="black"/>
                </a:solidFill>
                <a:ea typeface="SimSun" pitchFamily="2" charset="-122"/>
              </a:rPr>
              <a:t>* Li, M., 2007, “Robust Optimization and Sensitivity Analysis with Multi-Objective Genetic Algorithms: Single- and Multi-disciplinary Applications,” PhD dissertation, Department of Mechanical Engineering, UMD, USA.</a:t>
            </a:r>
          </a:p>
        </p:txBody>
      </p:sp>
      <p:sp>
        <p:nvSpPr>
          <p:cNvPr id="3" name="矩形 2"/>
          <p:cNvSpPr/>
          <p:nvPr/>
        </p:nvSpPr>
        <p:spPr>
          <a:xfrm>
            <a:off x="1143001" y="2950567"/>
            <a:ext cx="1879962" cy="2949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1295400" y="4191000"/>
            <a:ext cx="2295755" cy="6641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p:nvPr/>
        </p:nvCxnSpPr>
        <p:spPr>
          <a:xfrm>
            <a:off x="1295400" y="4495800"/>
            <a:ext cx="2295755" cy="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箭头连接符 7"/>
          <p:cNvCxnSpPr>
            <a:stCxn id="3" idx="3"/>
            <a:endCxn id="33" idx="1"/>
          </p:cNvCxnSpPr>
          <p:nvPr/>
        </p:nvCxnSpPr>
        <p:spPr>
          <a:xfrm flipV="1">
            <a:off x="3022963" y="1905001"/>
            <a:ext cx="1847793" cy="119303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6" name="组合 75"/>
          <p:cNvGrpSpPr/>
          <p:nvPr/>
        </p:nvGrpSpPr>
        <p:grpSpPr>
          <a:xfrm>
            <a:off x="4842721" y="1143001"/>
            <a:ext cx="3844079" cy="1523999"/>
            <a:chOff x="4842721" y="1143001"/>
            <a:chExt cx="3844079" cy="1523999"/>
          </a:xfrm>
        </p:grpSpPr>
        <p:grpSp>
          <p:nvGrpSpPr>
            <p:cNvPr id="27" name="组合 26"/>
            <p:cNvGrpSpPr/>
            <p:nvPr/>
          </p:nvGrpSpPr>
          <p:grpSpPr>
            <a:xfrm>
              <a:off x="4870756" y="1143001"/>
              <a:ext cx="3816044" cy="1523999"/>
              <a:chOff x="4545887" y="1143001"/>
              <a:chExt cx="4269592" cy="1523999"/>
            </a:xfrm>
          </p:grpSpPr>
          <p:sp>
            <p:nvSpPr>
              <p:cNvPr id="33" name="Rectangle 41"/>
              <p:cNvSpPr/>
              <p:nvPr/>
            </p:nvSpPr>
            <p:spPr bwMode="auto">
              <a:xfrm>
                <a:off x="4545887" y="1143001"/>
                <a:ext cx="4269592" cy="1523999"/>
              </a:xfrm>
              <a:prstGeom prst="rect">
                <a:avLst/>
              </a:prstGeom>
              <a:ln w="2857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黑体" pitchFamily="2" charset="-122"/>
                </a:endParaRPr>
              </a:p>
            </p:txBody>
          </p:sp>
          <p:sp>
            <p:nvSpPr>
              <p:cNvPr id="29" name="矩形 28"/>
              <p:cNvSpPr/>
              <p:nvPr/>
            </p:nvSpPr>
            <p:spPr>
              <a:xfrm>
                <a:off x="7557588" y="1189575"/>
                <a:ext cx="609600" cy="384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405188" y="1727208"/>
                <a:ext cx="152400" cy="2304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文本框 62"/>
            <p:cNvSpPr txBox="1"/>
            <p:nvPr/>
          </p:nvSpPr>
          <p:spPr>
            <a:xfrm>
              <a:off x="4842721" y="1569392"/>
              <a:ext cx="1100879" cy="693596"/>
            </a:xfrm>
            <a:prstGeom prst="rect">
              <a:avLst/>
            </a:prstGeom>
            <a:noFill/>
            <a:ln w="12700">
              <a:noFill/>
            </a:ln>
          </p:spPr>
          <p:txBody>
            <a:bodyPr wrap="square" rtlCol="0">
              <a:normAutofit lnSpcReduction="10000"/>
            </a:bodyPr>
            <a:lstStyle/>
            <a:p>
              <a:r>
                <a:rPr lang="en-US" altLang="zh-CN" sz="1400" b="1" dirty="0">
                  <a:solidFill>
                    <a:srgbClr val="133984"/>
                  </a:solidFill>
                  <a:cs typeface="黑体" pitchFamily="49" charset="-122"/>
                </a:rPr>
                <a:t>Interval parameter uncertainty</a:t>
              </a:r>
              <a:endParaRPr lang="zh-CN" altLang="en-US" sz="1400" b="1" dirty="0">
                <a:solidFill>
                  <a:srgbClr val="133984"/>
                </a:solidFill>
                <a:cs typeface="黑体" pitchFamily="49" charset="-122"/>
              </a:endParaRPr>
            </a:p>
          </p:txBody>
        </p:sp>
      </p:grpSp>
      <p:sp>
        <p:nvSpPr>
          <p:cNvPr id="39" name="文本框 38"/>
          <p:cNvSpPr txBox="1"/>
          <p:nvPr/>
        </p:nvSpPr>
        <p:spPr>
          <a:xfrm>
            <a:off x="4863012" y="5151513"/>
            <a:ext cx="1080588" cy="563487"/>
          </a:xfrm>
          <a:prstGeom prst="rect">
            <a:avLst/>
          </a:prstGeom>
          <a:noFill/>
          <a:ln w="12700">
            <a:noFill/>
          </a:ln>
        </p:spPr>
        <p:txBody>
          <a:bodyPr wrap="square" rtlCol="0">
            <a:normAutofit/>
          </a:bodyPr>
          <a:lstStyle/>
          <a:p>
            <a:r>
              <a:rPr lang="en-US" altLang="zh-CN" sz="1400" b="1" dirty="0">
                <a:solidFill>
                  <a:srgbClr val="133984"/>
                </a:solidFill>
                <a:cs typeface="黑体" pitchFamily="49" charset="-122"/>
              </a:rPr>
              <a:t>Feasibility Robustness</a:t>
            </a:r>
            <a:endParaRPr lang="zh-CN" altLang="en-US" sz="1400" b="1" dirty="0">
              <a:solidFill>
                <a:srgbClr val="133984"/>
              </a:solidFill>
              <a:cs typeface="黑体" pitchFamily="49" charset="-122"/>
            </a:endParaRPr>
          </a:p>
        </p:txBody>
      </p:sp>
      <p:pic>
        <p:nvPicPr>
          <p:cNvPr id="65" name="图片 64"/>
          <p:cNvPicPr>
            <a:picLocks noChangeAspect="1"/>
          </p:cNvPicPr>
          <p:nvPr/>
        </p:nvPicPr>
        <p:blipFill>
          <a:blip r:embed="rId9"/>
          <a:stretch>
            <a:fillRect/>
          </a:stretch>
        </p:blipFill>
        <p:spPr>
          <a:xfrm>
            <a:off x="6096000" y="1062673"/>
            <a:ext cx="2357149" cy="1670396"/>
          </a:xfrm>
          <a:prstGeom prst="rect">
            <a:avLst/>
          </a:prstGeom>
        </p:spPr>
      </p:pic>
      <p:sp>
        <p:nvSpPr>
          <p:cNvPr id="36" name="文本框 35"/>
          <p:cNvSpPr txBox="1"/>
          <p:nvPr/>
        </p:nvSpPr>
        <p:spPr>
          <a:xfrm>
            <a:off x="4848447" y="3398913"/>
            <a:ext cx="1095153" cy="515361"/>
          </a:xfrm>
          <a:prstGeom prst="rect">
            <a:avLst/>
          </a:prstGeom>
          <a:noFill/>
          <a:ln w="12700">
            <a:noFill/>
          </a:ln>
        </p:spPr>
        <p:txBody>
          <a:bodyPr wrap="square" rtlCol="0">
            <a:normAutofit lnSpcReduction="10000"/>
          </a:bodyPr>
          <a:lstStyle/>
          <a:p>
            <a:r>
              <a:rPr lang="en-US" altLang="zh-CN" sz="1400" b="1" dirty="0">
                <a:solidFill>
                  <a:srgbClr val="133984"/>
                </a:solidFill>
                <a:cs typeface="黑体" pitchFamily="49" charset="-122"/>
              </a:rPr>
              <a:t>Objective Robustness</a:t>
            </a:r>
            <a:endParaRPr lang="zh-CN" altLang="en-US" sz="1400" b="1" dirty="0">
              <a:solidFill>
                <a:srgbClr val="133984"/>
              </a:solidFill>
              <a:cs typeface="黑体" pitchFamily="49" charset="-122"/>
            </a:endParaRPr>
          </a:p>
        </p:txBody>
      </p:sp>
      <p:pic>
        <p:nvPicPr>
          <p:cNvPr id="7" name="图片 6"/>
          <p:cNvPicPr>
            <a:picLocks noChangeAspect="1"/>
          </p:cNvPicPr>
          <p:nvPr/>
        </p:nvPicPr>
        <p:blipFill>
          <a:blip r:embed="rId10"/>
          <a:stretch>
            <a:fillRect/>
          </a:stretch>
        </p:blipFill>
        <p:spPr>
          <a:xfrm>
            <a:off x="5670474" y="2799331"/>
            <a:ext cx="3087769" cy="1853930"/>
          </a:xfrm>
          <a:prstGeom prst="rect">
            <a:avLst/>
          </a:prstGeom>
        </p:spPr>
      </p:pic>
      <p:pic>
        <p:nvPicPr>
          <p:cNvPr id="23" name="图片 22"/>
          <p:cNvPicPr>
            <a:picLocks noChangeAspect="1"/>
          </p:cNvPicPr>
          <p:nvPr/>
        </p:nvPicPr>
        <p:blipFill>
          <a:blip r:embed="rId11"/>
          <a:stretch>
            <a:fillRect/>
          </a:stretch>
        </p:blipFill>
        <p:spPr>
          <a:xfrm>
            <a:off x="6118310" y="4439369"/>
            <a:ext cx="2492290" cy="1961431"/>
          </a:xfrm>
          <a:prstGeom prst="rect">
            <a:avLst/>
          </a:prstGeom>
        </p:spPr>
      </p:pic>
    </p:spTree>
    <p:extLst>
      <p:ext uri="{BB962C8B-B14F-4D97-AF65-F5344CB8AC3E}">
        <p14:creationId xmlns:p14="http://schemas.microsoft.com/office/powerpoint/2010/main" val="1418744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0" grpId="0"/>
      <p:bldP spid="21" grpId="0"/>
      <p:bldP spid="41" grpId="0"/>
      <p:bldP spid="3" grpId="0" animBg="1"/>
      <p:bldP spid="42" grpId="0" animBg="1"/>
      <p:bldP spid="39" grpId="0"/>
      <p:bldP spid="3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右箭头 17"/>
          <p:cNvSpPr/>
          <p:nvPr/>
        </p:nvSpPr>
        <p:spPr>
          <a:xfrm>
            <a:off x="3003549" y="2302878"/>
            <a:ext cx="2089547" cy="287922"/>
          </a:xfrm>
          <a:prstGeom prst="rightArrow">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0" name="左箭头 19"/>
          <p:cNvSpPr/>
          <p:nvPr/>
        </p:nvSpPr>
        <p:spPr>
          <a:xfrm>
            <a:off x="4038600" y="4944237"/>
            <a:ext cx="685800" cy="284803"/>
          </a:xfrm>
          <a:prstGeom prst="leftArrow">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Title 1"/>
          <p:cNvSpPr txBox="1">
            <a:spLocks/>
          </p:cNvSpPr>
          <p:nvPr/>
        </p:nvSpPr>
        <p:spPr>
          <a:xfrm>
            <a:off x="533400" y="0"/>
            <a:ext cx="8153400" cy="66020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b="1" dirty="0">
                <a:solidFill>
                  <a:schemeClr val="tx2"/>
                </a:solidFill>
                <a:effectLst>
                  <a:outerShdw blurRad="38100" dist="38100" dir="2700000" algn="tl">
                    <a:srgbClr val="000000">
                      <a:alpha val="43137"/>
                    </a:srgbClr>
                  </a:outerShdw>
                </a:effectLst>
                <a:cs typeface="Arial" pitchFamily="34" charset="0"/>
              </a:rPr>
              <a:t> </a:t>
            </a:r>
            <a:r>
              <a:rPr lang="en-US" altLang="zh-CN" sz="3200" b="1" dirty="0">
                <a:solidFill>
                  <a:schemeClr val="bg1"/>
                </a:solidFill>
              </a:rPr>
              <a:t>Proposed Approach (1/3) </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Content Placeholder 7"/>
          <p:cNvSpPr txBox="1">
            <a:spLocks/>
          </p:cNvSpPr>
          <p:nvPr/>
        </p:nvSpPr>
        <p:spPr>
          <a:xfrm>
            <a:off x="152399" y="1142999"/>
            <a:ext cx="4724401" cy="381001"/>
          </a:xfrm>
          <a:prstGeom prst="rect">
            <a:avLst/>
          </a:prstGeom>
        </p:spPr>
        <p:txBody>
          <a:bodyPr>
            <a:noAutofit/>
          </a:bodyPr>
          <a:lstStyle>
            <a:lvl1pPr marL="449263" indent="-449263" algn="l" rtl="0" eaLnBrk="0" fontAlgn="base" hangingPunct="0">
              <a:lnSpc>
                <a:spcPct val="110000"/>
              </a:lnSpc>
              <a:spcBef>
                <a:spcPct val="20000"/>
              </a:spcBef>
              <a:spcAft>
                <a:spcPct val="0"/>
              </a:spcAft>
              <a:buSzPct val="120000"/>
              <a:buBlip>
                <a:blip r:embed="rId4"/>
              </a:buBlip>
              <a:defRPr sz="2800">
                <a:solidFill>
                  <a:srgbClr val="133984"/>
                </a:solidFill>
                <a:latin typeface="+mn-lt"/>
                <a:ea typeface="+mn-ea"/>
                <a:cs typeface="黑体" pitchFamily="49" charset="-122"/>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cs typeface="黑体" pitchFamily="49" charset="-122"/>
              </a:defRPr>
            </a:lvl2pPr>
            <a:lvl3pPr marL="1322388" indent="-228600" algn="l" rtl="0" eaLnBrk="0" fontAlgn="base" hangingPunct="0">
              <a:spcBef>
                <a:spcPct val="20000"/>
              </a:spcBef>
              <a:spcAft>
                <a:spcPct val="0"/>
              </a:spcAft>
              <a:buChar char="•"/>
              <a:defRPr sz="2400">
                <a:solidFill>
                  <a:schemeClr val="tx1"/>
                </a:solidFill>
                <a:latin typeface="+mn-lt"/>
                <a:ea typeface="宋体" charset="-122"/>
                <a:cs typeface="宋体" charset="-122"/>
              </a:defRPr>
            </a:lvl3pPr>
            <a:lvl4pPr marL="1730375"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marL="288000" indent="-288000">
              <a:lnSpc>
                <a:spcPct val="90000"/>
              </a:lnSpc>
              <a:spcBef>
                <a:spcPts val="0"/>
              </a:spcBef>
              <a:buSzPct val="60000"/>
              <a:buFont typeface="Wingdings" panose="05000000000000000000" pitchFamily="2" charset="2"/>
              <a:buChar char="n"/>
            </a:pPr>
            <a:r>
              <a:rPr lang="en-US" altLang="zh-CN" sz="2400" b="1" dirty="0"/>
              <a:t>Optimization with model uncertainty </a:t>
            </a:r>
            <a:r>
              <a:rPr lang="en-US" altLang="zh-CN" sz="2400" i="1" dirty="0">
                <a:latin typeface="Times New Roman" panose="02020603050405020304" pitchFamily="18" charset="0"/>
                <a:cs typeface="Times New Roman" panose="02020603050405020304" pitchFamily="18" charset="0"/>
              </a:rPr>
              <a:t>M</a:t>
            </a:r>
            <a:endParaRPr lang="en-US" sz="2400" i="1" dirty="0">
              <a:latin typeface="Times New Roman" panose="02020603050405020304" pitchFamily="18" charset="0"/>
              <a:cs typeface="Times New Roman" panose="02020603050405020304" pitchFamily="18" charset="0"/>
            </a:endParaRPr>
          </a:p>
        </p:txBody>
      </p:sp>
      <p:grpSp>
        <p:nvGrpSpPr>
          <p:cNvPr id="8" name="组合 7"/>
          <p:cNvGrpSpPr/>
          <p:nvPr/>
        </p:nvGrpSpPr>
        <p:grpSpPr>
          <a:xfrm>
            <a:off x="609600" y="1861308"/>
            <a:ext cx="2393950" cy="1415292"/>
            <a:chOff x="533400" y="1524000"/>
            <a:chExt cx="2220475" cy="1199247"/>
          </a:xfrm>
          <a:solidFill>
            <a:schemeClr val="bg1">
              <a:lumMod val="85000"/>
            </a:schemeClr>
          </a:solidFill>
        </p:grpSpPr>
        <p:sp>
          <p:nvSpPr>
            <p:cNvPr id="9" name="矩形 8"/>
            <p:cNvSpPr/>
            <p:nvPr/>
          </p:nvSpPr>
          <p:spPr>
            <a:xfrm>
              <a:off x="533400" y="1524000"/>
              <a:ext cx="2220475" cy="1199247"/>
            </a:xfrm>
            <a:prstGeom prst="rect">
              <a:avLst/>
            </a:prstGeom>
            <a:solidFill>
              <a:schemeClr val="tx2">
                <a:lumMod val="20000"/>
                <a:lumOff val="80000"/>
              </a:schemeClr>
            </a:solidFill>
            <a:ln w="12700"/>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graphicFrame>
          <p:nvGraphicFramePr>
            <p:cNvPr id="12" name="对象 3"/>
            <p:cNvGraphicFramePr>
              <a:graphicFrameLocks noChangeAspect="1"/>
            </p:cNvGraphicFramePr>
            <p:nvPr/>
          </p:nvGraphicFramePr>
          <p:xfrm>
            <a:off x="624692" y="1585420"/>
            <a:ext cx="2099734" cy="1104383"/>
          </p:xfrm>
          <a:graphic>
            <a:graphicData uri="http://schemas.openxmlformats.org/presentationml/2006/ole">
              <mc:AlternateContent xmlns:mc="http://schemas.openxmlformats.org/markup-compatibility/2006">
                <mc:Choice xmlns:v="urn:schemas-microsoft-com:vml" Requires="v">
                  <p:oleObj spid="_x0000_s11418" name="公式" r:id="rId5" imgW="1854000" imgH="990360" progId="Equation.3">
                    <p:embed/>
                  </p:oleObj>
                </mc:Choice>
                <mc:Fallback>
                  <p:oleObj name="公式" r:id="rId5" imgW="1854000" imgH="990360" progId="Equation.3">
                    <p:embed/>
                    <p:pic>
                      <p:nvPicPr>
                        <p:cNvPr id="12" name="对象 3"/>
                        <p:cNvPicPr>
                          <a:picLocks noChangeAspect="1" noChangeArrowheads="1"/>
                        </p:cNvPicPr>
                        <p:nvPr/>
                      </p:nvPicPr>
                      <p:blipFill>
                        <a:blip r:embed="rId6"/>
                        <a:srcRect/>
                        <a:stretch>
                          <a:fillRect/>
                        </a:stretch>
                      </p:blipFill>
                      <p:spPr bwMode="auto">
                        <a:xfrm>
                          <a:off x="624692" y="1585420"/>
                          <a:ext cx="2099734" cy="1104383"/>
                        </a:xfrm>
                        <a:prstGeom prst="rect">
                          <a:avLst/>
                        </a:prstGeom>
                        <a:noFill/>
                      </p:spPr>
                    </p:pic>
                  </p:oleObj>
                </mc:Fallback>
              </mc:AlternateContent>
            </a:graphicData>
          </a:graphic>
        </p:graphicFrame>
      </p:grpSp>
      <p:sp>
        <p:nvSpPr>
          <p:cNvPr id="13" name="Content Placeholder 7"/>
          <p:cNvSpPr txBox="1">
            <a:spLocks/>
          </p:cNvSpPr>
          <p:nvPr/>
        </p:nvSpPr>
        <p:spPr>
          <a:xfrm>
            <a:off x="152399" y="3657600"/>
            <a:ext cx="5054895" cy="457200"/>
          </a:xfrm>
          <a:prstGeom prst="rect">
            <a:avLst/>
          </a:prstGeom>
        </p:spPr>
        <p:txBody>
          <a:bodyPr>
            <a:noAutofit/>
          </a:bodyPr>
          <a:lstStyle>
            <a:lvl1pPr marL="449263" indent="-449263" algn="l" rtl="0" eaLnBrk="0" fontAlgn="base" hangingPunct="0">
              <a:lnSpc>
                <a:spcPct val="110000"/>
              </a:lnSpc>
              <a:spcBef>
                <a:spcPct val="20000"/>
              </a:spcBef>
              <a:spcAft>
                <a:spcPct val="0"/>
              </a:spcAft>
              <a:buSzPct val="120000"/>
              <a:buBlip>
                <a:blip r:embed="rId4"/>
              </a:buBlip>
              <a:defRPr sz="2800">
                <a:solidFill>
                  <a:srgbClr val="133984"/>
                </a:solidFill>
                <a:latin typeface="+mn-lt"/>
                <a:ea typeface="+mn-ea"/>
                <a:cs typeface="黑体" pitchFamily="49" charset="-122"/>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cs typeface="黑体" pitchFamily="49" charset="-122"/>
              </a:defRPr>
            </a:lvl2pPr>
            <a:lvl3pPr marL="1322388" indent="-228600" algn="l" rtl="0" eaLnBrk="0" fontAlgn="base" hangingPunct="0">
              <a:spcBef>
                <a:spcPct val="20000"/>
              </a:spcBef>
              <a:spcAft>
                <a:spcPct val="0"/>
              </a:spcAft>
              <a:buChar char="•"/>
              <a:defRPr sz="2400">
                <a:solidFill>
                  <a:schemeClr val="tx1"/>
                </a:solidFill>
                <a:latin typeface="+mn-lt"/>
                <a:ea typeface="宋体" charset="-122"/>
                <a:cs typeface="宋体" charset="-122"/>
              </a:defRPr>
            </a:lvl3pPr>
            <a:lvl4pPr marL="1730375"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marL="288000" indent="-288000">
              <a:lnSpc>
                <a:spcPct val="90000"/>
              </a:lnSpc>
              <a:spcBef>
                <a:spcPts val="0"/>
              </a:spcBef>
              <a:buSzPct val="60000"/>
              <a:buFont typeface="Wingdings" panose="05000000000000000000" pitchFamily="2" charset="2"/>
              <a:buChar char="n"/>
            </a:pPr>
            <a:r>
              <a:rPr lang="en-US" altLang="zh-CN" sz="2400" b="1" dirty="0"/>
              <a:t>RO considering </a:t>
            </a:r>
            <a:r>
              <a:rPr lang="en-US" altLang="zh-CN" sz="2400" i="1" dirty="0">
                <a:latin typeface="Times New Roman" panose="02020603050405020304" pitchFamily="18" charset="0"/>
                <a:cs typeface="Times New Roman" panose="02020603050405020304" pitchFamily="18" charset="0"/>
              </a:rPr>
              <a:t>M</a:t>
            </a:r>
          </a:p>
        </p:txBody>
      </p:sp>
      <p:grpSp>
        <p:nvGrpSpPr>
          <p:cNvPr id="14" name="组合 13"/>
          <p:cNvGrpSpPr/>
          <p:nvPr/>
        </p:nvGrpSpPr>
        <p:grpSpPr>
          <a:xfrm>
            <a:off x="609600" y="4128690"/>
            <a:ext cx="3429000" cy="1891110"/>
            <a:chOff x="4876800" y="1501775"/>
            <a:chExt cx="3429000" cy="1833804"/>
          </a:xfrm>
        </p:grpSpPr>
        <p:sp>
          <p:nvSpPr>
            <p:cNvPr id="15" name="矩形 14"/>
            <p:cNvSpPr/>
            <p:nvPr/>
          </p:nvSpPr>
          <p:spPr>
            <a:xfrm>
              <a:off x="4876800" y="1501775"/>
              <a:ext cx="3429000" cy="1833804"/>
            </a:xfrm>
            <a:prstGeom prst="rect">
              <a:avLst/>
            </a:prstGeom>
            <a:solidFill>
              <a:schemeClr val="tx2">
                <a:lumMod val="20000"/>
                <a:lumOff val="80000"/>
              </a:schemeClr>
            </a:solidFill>
            <a:ln w="12700"/>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graphicFrame>
          <p:nvGraphicFramePr>
            <p:cNvPr id="16" name="对象 15"/>
            <p:cNvGraphicFramePr>
              <a:graphicFrameLocks noChangeAspect="1"/>
            </p:cNvGraphicFramePr>
            <p:nvPr/>
          </p:nvGraphicFramePr>
          <p:xfrm>
            <a:off x="4902993" y="1605622"/>
            <a:ext cx="3327552" cy="1669896"/>
          </p:xfrm>
          <a:graphic>
            <a:graphicData uri="http://schemas.openxmlformats.org/presentationml/2006/ole">
              <mc:AlternateContent xmlns:mc="http://schemas.openxmlformats.org/markup-compatibility/2006">
                <mc:Choice xmlns:v="urn:schemas-microsoft-com:vml" Requires="v">
                  <p:oleObj spid="_x0000_s11419" name="公式" r:id="rId7" imgW="2654280" imgH="1333440" progId="Equation.3">
                    <p:embed/>
                  </p:oleObj>
                </mc:Choice>
                <mc:Fallback>
                  <p:oleObj name="公式" r:id="rId7" imgW="2654280" imgH="1333440" progId="Equation.3">
                    <p:embed/>
                    <p:pic>
                      <p:nvPicPr>
                        <p:cNvPr id="16" name="对象 15"/>
                        <p:cNvPicPr/>
                        <p:nvPr/>
                      </p:nvPicPr>
                      <p:blipFill>
                        <a:blip r:embed="rId8"/>
                        <a:stretch>
                          <a:fillRect/>
                        </a:stretch>
                      </p:blipFill>
                      <p:spPr>
                        <a:xfrm>
                          <a:off x="4902993" y="1605622"/>
                          <a:ext cx="3327552" cy="1669896"/>
                        </a:xfrm>
                        <a:prstGeom prst="rect">
                          <a:avLst/>
                        </a:prstGeom>
                      </p:spPr>
                    </p:pic>
                  </p:oleObj>
                </mc:Fallback>
              </mc:AlternateContent>
            </a:graphicData>
          </a:graphic>
        </p:graphicFrame>
      </p:grpSp>
      <p:sp>
        <p:nvSpPr>
          <p:cNvPr id="19" name="文本框 18"/>
          <p:cNvSpPr txBox="1"/>
          <p:nvPr/>
        </p:nvSpPr>
        <p:spPr>
          <a:xfrm>
            <a:off x="4724400" y="4250829"/>
            <a:ext cx="4191000" cy="1692771"/>
          </a:xfrm>
          <a:prstGeom prst="rect">
            <a:avLst/>
          </a:prstGeom>
          <a:ln w="28575"/>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30000"/>
              </a:lnSpc>
              <a:buSzPct val="60000"/>
            </a:pPr>
            <a:r>
              <a:rPr lang="en-US" altLang="zh-CN" sz="1600" dirty="0"/>
              <a:t>GP model: Mean </a:t>
            </a:r>
            <a:r>
              <a:rPr lang="en-US" altLang="zh-CN" sz="1600" i="1" dirty="0" err="1">
                <a:latin typeface="Times New Roman" panose="02020603050405020304" pitchFamily="18" charset="0"/>
                <a:cs typeface="Times New Roman" panose="02020603050405020304" pitchFamily="18" charset="0"/>
              </a:rPr>
              <a:t>m</a:t>
            </a:r>
            <a:r>
              <a:rPr lang="en-US" altLang="zh-CN" sz="1600" i="1" baseline="30000" dirty="0" err="1">
                <a:latin typeface="Times New Roman" panose="02020603050405020304" pitchFamily="18" charset="0"/>
                <a:cs typeface="Times New Roman" panose="02020603050405020304" pitchFamily="18" charset="0"/>
              </a:rPr>
              <a:t>r</a:t>
            </a:r>
            <a:r>
              <a:rPr lang="en-US" altLang="zh-CN" sz="1600" dirty="0">
                <a:latin typeface="Times New Roman" panose="02020603050405020304" pitchFamily="18" charset="0"/>
                <a:cs typeface="Times New Roman" panose="02020603050405020304" pitchFamily="18" charset="0"/>
              </a:rPr>
              <a:t>(</a:t>
            </a:r>
            <a:r>
              <a:rPr lang="en-US" altLang="zh-CN" sz="1600" b="1" i="1" dirty="0">
                <a:latin typeface="Times New Roman" panose="02020603050405020304" pitchFamily="18" charset="0"/>
                <a:cs typeface="Times New Roman" panose="02020603050405020304" pitchFamily="18" charset="0"/>
              </a:rPr>
              <a:t>x</a:t>
            </a:r>
            <a:r>
              <a:rPr lang="en-US" altLang="zh-CN" sz="1600" dirty="0">
                <a:latin typeface="Times New Roman" panose="02020603050405020304" pitchFamily="18" charset="0"/>
                <a:cs typeface="Times New Roman" panose="02020603050405020304" pitchFamily="18" charset="0"/>
              </a:rPr>
              <a:t>, </a:t>
            </a:r>
            <a:r>
              <a:rPr lang="en-US" altLang="zh-CN" sz="1600" b="1" i="1" dirty="0">
                <a:latin typeface="Times New Roman" panose="02020603050405020304" pitchFamily="18" charset="0"/>
                <a:cs typeface="Times New Roman" panose="02020603050405020304" pitchFamily="18" charset="0"/>
              </a:rPr>
              <a:t>p</a:t>
            </a:r>
            <a:r>
              <a:rPr lang="en-US" altLang="zh-CN" sz="1600" baseline="-25000" dirty="0">
                <a:latin typeface="Times New Roman" panose="02020603050405020304" pitchFamily="18" charset="0"/>
                <a:cs typeface="Times New Roman" panose="02020603050405020304" pitchFamily="18" charset="0"/>
              </a:rPr>
              <a:t>0</a:t>
            </a:r>
            <a:r>
              <a:rPr lang="en-US" altLang="zh-CN" sz="1600" dirty="0">
                <a:latin typeface="Times New Roman" panose="02020603050405020304" pitchFamily="18" charset="0"/>
                <a:cs typeface="Times New Roman" panose="02020603050405020304" pitchFamily="18" charset="0"/>
              </a:rPr>
              <a:t>); </a:t>
            </a:r>
            <a:r>
              <a:rPr lang="en-US" altLang="zh-CN" sz="1600" dirty="0">
                <a:solidFill>
                  <a:prstClr val="black"/>
                </a:solidFill>
                <a:cs typeface="Times New Roman" panose="02020603050405020304" pitchFamily="18" charset="0"/>
              </a:rPr>
              <a:t>STD </a:t>
            </a:r>
            <a:r>
              <a:rPr lang="en-US" altLang="zh-CN" sz="1600" i="1" dirty="0" err="1">
                <a:solidFill>
                  <a:prstClr val="black"/>
                </a:solidFill>
                <a:latin typeface="Times New Roman" panose="02020603050405020304" pitchFamily="18" charset="0"/>
                <a:cs typeface="Times New Roman" panose="02020603050405020304" pitchFamily="18" charset="0"/>
              </a:rPr>
              <a:t>σ</a:t>
            </a:r>
            <a:r>
              <a:rPr lang="en-US" altLang="zh-CN" sz="1600" i="1" baseline="30000" dirty="0" err="1">
                <a:solidFill>
                  <a:prstClr val="black"/>
                </a:solidFill>
                <a:latin typeface="Times New Roman" panose="02020603050405020304" pitchFamily="18" charset="0"/>
                <a:cs typeface="Times New Roman" panose="02020603050405020304" pitchFamily="18" charset="0"/>
              </a:rPr>
              <a:t>r</a:t>
            </a:r>
            <a:r>
              <a:rPr lang="en-US" altLang="zh-CN" sz="1600" dirty="0">
                <a:solidFill>
                  <a:prstClr val="black"/>
                </a:solidFill>
                <a:latin typeface="Times New Roman" panose="02020603050405020304" pitchFamily="18" charset="0"/>
                <a:cs typeface="Times New Roman" panose="02020603050405020304" pitchFamily="18" charset="0"/>
              </a:rPr>
              <a:t>(</a:t>
            </a:r>
            <a:r>
              <a:rPr lang="en-US" altLang="zh-CN" sz="1600" b="1" i="1" dirty="0">
                <a:solidFill>
                  <a:prstClr val="black"/>
                </a:solidFill>
                <a:latin typeface="Times New Roman" panose="02020603050405020304" pitchFamily="18" charset="0"/>
                <a:cs typeface="Times New Roman" panose="02020603050405020304" pitchFamily="18" charset="0"/>
              </a:rPr>
              <a:t>x</a:t>
            </a:r>
            <a:r>
              <a:rPr lang="en-US" altLang="zh-CN" sz="1600" dirty="0">
                <a:latin typeface="Times New Roman" panose="02020603050405020304" pitchFamily="18" charset="0"/>
                <a:cs typeface="Times New Roman" panose="02020603050405020304" pitchFamily="18" charset="0"/>
              </a:rPr>
              <a:t>, </a:t>
            </a:r>
            <a:r>
              <a:rPr lang="en-US" altLang="zh-CN" sz="1600" b="1" i="1" dirty="0">
                <a:latin typeface="Times New Roman" panose="02020603050405020304" pitchFamily="18" charset="0"/>
                <a:cs typeface="Times New Roman" panose="02020603050405020304" pitchFamily="18" charset="0"/>
              </a:rPr>
              <a:t>p</a:t>
            </a:r>
            <a:r>
              <a:rPr lang="en-US" altLang="zh-CN" sz="1600" baseline="-25000" dirty="0">
                <a:latin typeface="Times New Roman" panose="02020603050405020304" pitchFamily="18" charset="0"/>
                <a:cs typeface="Times New Roman" panose="02020603050405020304" pitchFamily="18" charset="0"/>
              </a:rPr>
              <a:t>0</a:t>
            </a:r>
            <a:r>
              <a:rPr lang="en-US" altLang="zh-CN" sz="1600" dirty="0">
                <a:solidFill>
                  <a:prstClr val="black"/>
                </a:solidFill>
                <a:latin typeface="Times New Roman" panose="02020603050405020304" pitchFamily="18" charset="0"/>
                <a:cs typeface="Times New Roman" panose="02020603050405020304" pitchFamily="18" charset="0"/>
              </a:rPr>
              <a:t>)</a:t>
            </a:r>
          </a:p>
          <a:p>
            <a:pPr>
              <a:lnSpc>
                <a:spcPct val="130000"/>
              </a:lnSpc>
              <a:buSzPct val="60000"/>
            </a:pPr>
            <a:r>
              <a:rPr lang="en-US" altLang="zh-CN" sz="1600" dirty="0">
                <a:solidFill>
                  <a:prstClr val="black"/>
                </a:solidFill>
                <a:latin typeface="Times New Roman" panose="02020603050405020304" pitchFamily="18" charset="0"/>
                <a:cs typeface="Times New Roman" panose="02020603050405020304" pitchFamily="18" charset="0"/>
              </a:rPr>
              <a:t> </a:t>
            </a:r>
          </a:p>
          <a:p>
            <a:pPr marL="285750" indent="-285750">
              <a:lnSpc>
                <a:spcPct val="130000"/>
              </a:lnSpc>
              <a:buSzPct val="60000"/>
              <a:buFont typeface="Wingdings" panose="05000000000000000000" pitchFamily="2" charset="2"/>
              <a:buChar char="u"/>
            </a:pPr>
            <a:endParaRPr lang="en-US" altLang="zh-CN" sz="1600" dirty="0">
              <a:solidFill>
                <a:prstClr val="black"/>
              </a:solidFill>
              <a:latin typeface="Times New Roman" panose="02020603050405020304" pitchFamily="18" charset="0"/>
              <a:cs typeface="Times New Roman" panose="02020603050405020304" pitchFamily="18" charset="0"/>
            </a:endParaRPr>
          </a:p>
          <a:p>
            <a:pPr marL="285750" indent="-285750">
              <a:lnSpc>
                <a:spcPct val="130000"/>
              </a:lnSpc>
              <a:buSzPct val="60000"/>
              <a:buFont typeface="Wingdings" panose="05000000000000000000" pitchFamily="2" charset="2"/>
              <a:buChar char="u"/>
            </a:pPr>
            <a:endParaRPr lang="en-US" altLang="zh-CN" sz="1600" dirty="0">
              <a:solidFill>
                <a:prstClr val="black"/>
              </a:solidFill>
              <a:latin typeface="Times New Roman" panose="02020603050405020304" pitchFamily="18" charset="0"/>
              <a:cs typeface="Times New Roman" panose="02020603050405020304" pitchFamily="18" charset="0"/>
            </a:endParaRPr>
          </a:p>
          <a:p>
            <a:pPr>
              <a:lnSpc>
                <a:spcPct val="130000"/>
              </a:lnSpc>
              <a:buSzPct val="60000"/>
            </a:pPr>
            <a:endParaRPr lang="en-US" altLang="zh-CN" sz="1600" dirty="0">
              <a:solidFill>
                <a:prstClr val="black"/>
              </a:solidFill>
              <a:latin typeface="Times New Roman" panose="02020603050405020304" pitchFamily="18" charset="0"/>
              <a:cs typeface="Times New Roman" panose="02020603050405020304" pitchFamily="18" charset="0"/>
            </a:endParaRPr>
          </a:p>
        </p:txBody>
      </p:sp>
      <p:grpSp>
        <p:nvGrpSpPr>
          <p:cNvPr id="23" name="组合 22"/>
          <p:cNvGrpSpPr/>
          <p:nvPr/>
        </p:nvGrpSpPr>
        <p:grpSpPr>
          <a:xfrm>
            <a:off x="5093097" y="1875138"/>
            <a:ext cx="3841750" cy="1160763"/>
            <a:chOff x="45049" y="4772611"/>
            <a:chExt cx="3585633" cy="1007075"/>
          </a:xfrm>
        </p:grpSpPr>
        <p:sp>
          <p:nvSpPr>
            <p:cNvPr id="24" name="矩形 23"/>
            <p:cNvSpPr/>
            <p:nvPr/>
          </p:nvSpPr>
          <p:spPr>
            <a:xfrm>
              <a:off x="45049" y="4772611"/>
              <a:ext cx="3585633" cy="1007075"/>
            </a:xfrm>
            <a:prstGeom prst="rect">
              <a:avLst/>
            </a:prstGeom>
            <a:solidFill>
              <a:schemeClr val="tx2">
                <a:lumMod val="20000"/>
                <a:lumOff val="80000"/>
              </a:schemeClr>
            </a:solidFill>
            <a:ln w="12700"/>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graphicFrame>
          <p:nvGraphicFramePr>
            <p:cNvPr id="25" name="对象 24"/>
            <p:cNvGraphicFramePr>
              <a:graphicFrameLocks noChangeAspect="1"/>
            </p:cNvGraphicFramePr>
            <p:nvPr/>
          </p:nvGraphicFramePr>
          <p:xfrm>
            <a:off x="95496" y="4807900"/>
            <a:ext cx="3459657" cy="943574"/>
          </p:xfrm>
          <a:graphic>
            <a:graphicData uri="http://schemas.openxmlformats.org/presentationml/2006/ole">
              <mc:AlternateContent xmlns:mc="http://schemas.openxmlformats.org/markup-compatibility/2006">
                <mc:Choice xmlns:v="urn:schemas-microsoft-com:vml" Requires="v">
                  <p:oleObj spid="_x0000_s11420" name="公式" r:id="rId9" imgW="3187440" imgH="812520" progId="Equation.3">
                    <p:embed/>
                  </p:oleObj>
                </mc:Choice>
                <mc:Fallback>
                  <p:oleObj name="公式" r:id="rId9" imgW="3187440" imgH="812520" progId="Equation.3">
                    <p:embed/>
                    <p:pic>
                      <p:nvPicPr>
                        <p:cNvPr id="25" name="对象 24"/>
                        <p:cNvPicPr/>
                        <p:nvPr/>
                      </p:nvPicPr>
                      <p:blipFill>
                        <a:blip r:embed="rId10"/>
                        <a:stretch>
                          <a:fillRect/>
                        </a:stretch>
                      </p:blipFill>
                      <p:spPr>
                        <a:xfrm>
                          <a:off x="95496" y="4807900"/>
                          <a:ext cx="3459657" cy="943574"/>
                        </a:xfrm>
                        <a:prstGeom prst="rect">
                          <a:avLst/>
                        </a:prstGeom>
                      </p:spPr>
                    </p:pic>
                  </p:oleObj>
                </mc:Fallback>
              </mc:AlternateContent>
            </a:graphicData>
          </a:graphic>
        </p:graphicFrame>
      </p:grpSp>
      <p:sp>
        <p:nvSpPr>
          <p:cNvPr id="26" name="文本框 25"/>
          <p:cNvSpPr txBox="1"/>
          <p:nvPr/>
        </p:nvSpPr>
        <p:spPr>
          <a:xfrm>
            <a:off x="3352800" y="1792069"/>
            <a:ext cx="1219200" cy="646331"/>
          </a:xfrm>
          <a:prstGeom prst="rect">
            <a:avLst/>
          </a:prstGeom>
          <a:noFill/>
        </p:spPr>
        <p:txBody>
          <a:bodyPr wrap="square" rtlCol="0">
            <a:spAutoFit/>
          </a:bodyPr>
          <a:lstStyle/>
          <a:p>
            <a:r>
              <a:rPr lang="en-US" altLang="zh-CN" dirty="0"/>
              <a:t>Bayesian framework</a:t>
            </a:r>
            <a:endParaRPr lang="zh-CN" altLang="en-US" dirty="0"/>
          </a:p>
        </p:txBody>
      </p:sp>
      <p:sp>
        <p:nvSpPr>
          <p:cNvPr id="27" name="矩形 26"/>
          <p:cNvSpPr/>
          <p:nvPr/>
        </p:nvSpPr>
        <p:spPr>
          <a:xfrm>
            <a:off x="1066800" y="4239392"/>
            <a:ext cx="838200" cy="315749"/>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8" name="文本框 27"/>
          <p:cNvSpPr txBox="1"/>
          <p:nvPr/>
        </p:nvSpPr>
        <p:spPr>
          <a:xfrm>
            <a:off x="5505891" y="3466237"/>
            <a:ext cx="1219200" cy="369332"/>
          </a:xfrm>
          <a:prstGeom prst="rect">
            <a:avLst/>
          </a:prstGeom>
          <a:noFill/>
        </p:spPr>
        <p:txBody>
          <a:bodyPr wrap="square" rtlCol="0">
            <a:spAutoFit/>
          </a:bodyPr>
          <a:lstStyle/>
          <a:p>
            <a:r>
              <a:rPr lang="en-US" altLang="zh-CN" dirty="0"/>
              <a:t>GP model</a:t>
            </a:r>
            <a:endParaRPr lang="zh-CN" altLang="en-US" dirty="0"/>
          </a:p>
        </p:txBody>
      </p:sp>
      <p:sp>
        <p:nvSpPr>
          <p:cNvPr id="29" name="矩形 28"/>
          <p:cNvSpPr/>
          <p:nvPr/>
        </p:nvSpPr>
        <p:spPr>
          <a:xfrm>
            <a:off x="990600" y="4630443"/>
            <a:ext cx="1219200" cy="313794"/>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1" name="文本框 30"/>
          <p:cNvSpPr txBox="1"/>
          <p:nvPr/>
        </p:nvSpPr>
        <p:spPr>
          <a:xfrm>
            <a:off x="5791200" y="4925741"/>
            <a:ext cx="2971800" cy="392415"/>
          </a:xfrm>
          <a:prstGeom prst="rect">
            <a:avLst/>
          </a:prstGeom>
          <a:noFill/>
        </p:spPr>
        <p:txBody>
          <a:bodyPr wrap="square" rtlCol="0">
            <a:spAutoFit/>
          </a:bodyPr>
          <a:lstStyle/>
          <a:p>
            <a:pPr lvl="0">
              <a:lnSpc>
                <a:spcPct val="130000"/>
              </a:lnSpc>
              <a:buSzPct val="60000"/>
            </a:pPr>
            <a:r>
              <a:rPr lang="en-US" altLang="zh-CN" sz="1500" dirty="0">
                <a:solidFill>
                  <a:prstClr val="black"/>
                </a:solidFill>
                <a:cs typeface="Times New Roman" panose="02020603050405020304" pitchFamily="18" charset="0"/>
              </a:rPr>
              <a:t>ensure</a:t>
            </a:r>
            <a:r>
              <a:rPr lang="en-US" altLang="zh-CN" sz="1500" dirty="0">
                <a:solidFill>
                  <a:prstClr val="black"/>
                </a:solidFill>
                <a:latin typeface="Times New Roman" panose="02020603050405020304" pitchFamily="18" charset="0"/>
                <a:cs typeface="Times New Roman" panose="02020603050405020304" pitchFamily="18" charset="0"/>
              </a:rPr>
              <a:t> </a:t>
            </a:r>
            <a:r>
              <a:rPr lang="en-US" altLang="zh-CN" sz="1500" i="1" dirty="0">
                <a:solidFill>
                  <a:prstClr val="black"/>
                </a:solidFill>
                <a:latin typeface="Times New Roman" panose="02020603050405020304" pitchFamily="18" charset="0"/>
                <a:cs typeface="Times New Roman" panose="02020603050405020304" pitchFamily="18" charset="0"/>
              </a:rPr>
              <a:t>               </a:t>
            </a:r>
            <a:r>
              <a:rPr lang="en-US" altLang="zh-CN" sz="1500" dirty="0">
                <a:solidFill>
                  <a:prstClr val="black"/>
                </a:solidFill>
                <a:cs typeface="Times New Roman" panose="02020603050405020304" pitchFamily="18" charset="0"/>
              </a:rPr>
              <a:t>to be small enough</a:t>
            </a:r>
          </a:p>
        </p:txBody>
      </p:sp>
      <p:grpSp>
        <p:nvGrpSpPr>
          <p:cNvPr id="32" name="组合 31"/>
          <p:cNvGrpSpPr/>
          <p:nvPr/>
        </p:nvGrpSpPr>
        <p:grpSpPr>
          <a:xfrm>
            <a:off x="5715000" y="5521301"/>
            <a:ext cx="3048000" cy="392415"/>
            <a:chOff x="5715000" y="5029200"/>
            <a:chExt cx="3048000" cy="392415"/>
          </a:xfrm>
        </p:grpSpPr>
        <p:sp>
          <p:nvSpPr>
            <p:cNvPr id="34" name="文本框 33"/>
            <p:cNvSpPr txBox="1"/>
            <p:nvPr/>
          </p:nvSpPr>
          <p:spPr>
            <a:xfrm>
              <a:off x="5715000" y="5029200"/>
              <a:ext cx="3048000" cy="392415"/>
            </a:xfrm>
            <a:prstGeom prst="rect">
              <a:avLst/>
            </a:prstGeom>
            <a:noFill/>
          </p:spPr>
          <p:txBody>
            <a:bodyPr wrap="square" rtlCol="0">
              <a:spAutoFit/>
            </a:bodyPr>
            <a:lstStyle/>
            <a:p>
              <a:pPr lvl="0">
                <a:lnSpc>
                  <a:spcPct val="130000"/>
                </a:lnSpc>
                <a:buSzPct val="60000"/>
              </a:pPr>
              <a:r>
                <a:rPr lang="en-US" altLang="zh-CN" sz="1500" dirty="0">
                  <a:solidFill>
                    <a:prstClr val="black"/>
                  </a:solidFill>
                </a:rPr>
                <a:t> ensure                  </a:t>
              </a:r>
              <a:r>
                <a:rPr lang="en-US" altLang="zh-CN" sz="1500" dirty="0">
                  <a:solidFill>
                    <a:prstClr val="black"/>
                  </a:solidFill>
                  <a:cs typeface="Times New Roman" panose="02020603050405020304" pitchFamily="18" charset="0"/>
                </a:rPr>
                <a:t>to be small enough</a:t>
              </a:r>
              <a:endParaRPr lang="en-US" altLang="zh-CN" sz="1500" dirty="0">
                <a:solidFill>
                  <a:prstClr val="black"/>
                </a:solidFill>
              </a:endParaRPr>
            </a:p>
          </p:txBody>
        </p:sp>
        <p:graphicFrame>
          <p:nvGraphicFramePr>
            <p:cNvPr id="33" name="对象 32"/>
            <p:cNvGraphicFramePr>
              <a:graphicFrameLocks noChangeAspect="1"/>
            </p:cNvGraphicFramePr>
            <p:nvPr/>
          </p:nvGraphicFramePr>
          <p:xfrm>
            <a:off x="6423025" y="5089922"/>
            <a:ext cx="700088" cy="306388"/>
          </p:xfrm>
          <a:graphic>
            <a:graphicData uri="http://schemas.openxmlformats.org/presentationml/2006/ole">
              <mc:AlternateContent xmlns:mc="http://schemas.openxmlformats.org/markup-compatibility/2006">
                <mc:Choice xmlns:v="urn:schemas-microsoft-com:vml" Requires="v">
                  <p:oleObj spid="_x0000_s11421" name="公式" r:id="rId11" imgW="622080" imgH="253800" progId="Equation.3">
                    <p:embed/>
                  </p:oleObj>
                </mc:Choice>
                <mc:Fallback>
                  <p:oleObj name="公式" r:id="rId11" imgW="622080" imgH="253800" progId="Equation.3">
                    <p:embed/>
                    <p:pic>
                      <p:nvPicPr>
                        <p:cNvPr id="33" name="对象 32"/>
                        <p:cNvPicPr/>
                        <p:nvPr/>
                      </p:nvPicPr>
                      <p:blipFill>
                        <a:blip r:embed="rId12"/>
                        <a:stretch>
                          <a:fillRect/>
                        </a:stretch>
                      </p:blipFill>
                      <p:spPr>
                        <a:xfrm>
                          <a:off x="6423025" y="5089922"/>
                          <a:ext cx="700088" cy="306388"/>
                        </a:xfrm>
                        <a:prstGeom prst="rect">
                          <a:avLst/>
                        </a:prstGeom>
                      </p:spPr>
                    </p:pic>
                  </p:oleObj>
                </mc:Fallback>
              </mc:AlternateContent>
            </a:graphicData>
          </a:graphic>
        </p:graphicFrame>
      </p:grpSp>
      <p:sp>
        <p:nvSpPr>
          <p:cNvPr id="35" name="矩形 34"/>
          <p:cNvSpPr/>
          <p:nvPr/>
        </p:nvSpPr>
        <p:spPr>
          <a:xfrm>
            <a:off x="990600" y="4987930"/>
            <a:ext cx="2125663" cy="303181"/>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nvGrpSpPr>
          <p:cNvPr id="36" name="组合 35"/>
          <p:cNvGrpSpPr/>
          <p:nvPr/>
        </p:nvGrpSpPr>
        <p:grpSpPr>
          <a:xfrm>
            <a:off x="4876800" y="5292701"/>
            <a:ext cx="4191000" cy="333430"/>
            <a:chOff x="4876800" y="5029200"/>
            <a:chExt cx="4191000" cy="333430"/>
          </a:xfrm>
        </p:grpSpPr>
        <p:sp>
          <p:nvSpPr>
            <p:cNvPr id="39" name="文本框 38"/>
            <p:cNvSpPr txBox="1"/>
            <p:nvPr/>
          </p:nvSpPr>
          <p:spPr>
            <a:xfrm>
              <a:off x="4876800" y="5029200"/>
              <a:ext cx="4191000" cy="323165"/>
            </a:xfrm>
            <a:prstGeom prst="rect">
              <a:avLst/>
            </a:prstGeom>
            <a:noFill/>
          </p:spPr>
          <p:txBody>
            <a:bodyPr wrap="square" rtlCol="0">
              <a:spAutoFit/>
            </a:bodyPr>
            <a:lstStyle/>
            <a:p>
              <a:pPr marL="180975" indent="-180975">
                <a:buSzPct val="60000"/>
                <a:buFont typeface="Wingdings" panose="05000000000000000000" pitchFamily="2" charset="2"/>
                <a:buChar char="l"/>
              </a:pPr>
              <a:r>
                <a:rPr lang="en-US" altLang="zh-CN" sz="1500" dirty="0">
                  <a:solidFill>
                    <a:prstClr val="black"/>
                  </a:solidFill>
                  <a:latin typeface="Times New Roman" panose="02020603050405020304" pitchFamily="18" charset="0"/>
                  <a:cs typeface="Times New Roman" panose="02020603050405020304" pitchFamily="18" charset="0"/>
                </a:rPr>
                <a:t>            </a:t>
              </a:r>
              <a:r>
                <a:rPr lang="en-US" altLang="zh-CN" sz="1100" dirty="0">
                  <a:solidFill>
                    <a:prstClr val="black"/>
                  </a:solidFill>
                  <a:latin typeface="Times New Roman" panose="02020603050405020304" pitchFamily="18" charset="0"/>
                  <a:cs typeface="Times New Roman" panose="02020603050405020304" pitchFamily="18" charset="0"/>
                </a:rPr>
                <a:t>  </a:t>
              </a:r>
              <a:r>
                <a:rPr lang="en-US" altLang="zh-CN" sz="1500" dirty="0">
                  <a:solidFill>
                    <a:prstClr val="black"/>
                  </a:solidFill>
                  <a:latin typeface="Times New Roman" panose="02020603050405020304" pitchFamily="18" charset="0"/>
                  <a:cs typeface="Times New Roman" panose="02020603050405020304" pitchFamily="18" charset="0"/>
                </a:rPr>
                <a:t>: </a:t>
              </a:r>
              <a:r>
                <a:rPr lang="en-US" altLang="zh-CN" sz="1500" dirty="0">
                  <a:solidFill>
                    <a:prstClr val="black"/>
                  </a:solidFill>
                  <a:cs typeface="Times New Roman" panose="02020603050405020304" pitchFamily="18" charset="0"/>
                </a:rPr>
                <a:t>use</a:t>
              </a:r>
              <a:r>
                <a:rPr lang="en-US" altLang="zh-CN" sz="1500" dirty="0">
                  <a:solidFill>
                    <a:prstClr val="black"/>
                  </a:solidFill>
                  <a:latin typeface="Times New Roman" panose="02020603050405020304" pitchFamily="18" charset="0"/>
                  <a:cs typeface="Times New Roman" panose="02020603050405020304" pitchFamily="18" charset="0"/>
                </a:rPr>
                <a:t>                                   </a:t>
              </a:r>
              <a:r>
                <a:rPr lang="en-US" altLang="zh-CN" sz="1500" dirty="0">
                  <a:solidFill>
                    <a:prstClr val="black"/>
                  </a:solidFill>
                  <a:cs typeface="Times New Roman" panose="02020603050405020304" pitchFamily="18" charset="0"/>
                </a:rPr>
                <a:t>as constraints  </a:t>
              </a:r>
              <a:r>
                <a:rPr lang="en-US" altLang="zh-CN" sz="1500" dirty="0">
                  <a:solidFill>
                    <a:prstClr val="black"/>
                  </a:solidFill>
                </a:rPr>
                <a:t>           </a:t>
              </a:r>
              <a:endParaRPr lang="zh-CN" altLang="en-US" dirty="0"/>
            </a:p>
          </p:txBody>
        </p:sp>
        <p:graphicFrame>
          <p:nvGraphicFramePr>
            <p:cNvPr id="37" name="对象 36"/>
            <p:cNvGraphicFramePr>
              <a:graphicFrameLocks noChangeAspect="1"/>
            </p:cNvGraphicFramePr>
            <p:nvPr/>
          </p:nvGraphicFramePr>
          <p:xfrm>
            <a:off x="5093097" y="5040726"/>
            <a:ext cx="708025" cy="309563"/>
          </p:xfrm>
          <a:graphic>
            <a:graphicData uri="http://schemas.openxmlformats.org/presentationml/2006/ole">
              <mc:AlternateContent xmlns:mc="http://schemas.openxmlformats.org/markup-compatibility/2006">
                <mc:Choice xmlns:v="urn:schemas-microsoft-com:vml" Requires="v">
                  <p:oleObj spid="_x0000_s11422" name="公式" r:id="rId13" imgW="609480" imgH="266400" progId="Equation.3">
                    <p:embed/>
                  </p:oleObj>
                </mc:Choice>
                <mc:Fallback>
                  <p:oleObj name="公式" r:id="rId13" imgW="609480" imgH="266400" progId="Equation.3">
                    <p:embed/>
                    <p:pic>
                      <p:nvPicPr>
                        <p:cNvPr id="37" name="对象 36"/>
                        <p:cNvPicPr/>
                        <p:nvPr/>
                      </p:nvPicPr>
                      <p:blipFill>
                        <a:blip r:embed="rId14"/>
                        <a:stretch>
                          <a:fillRect/>
                        </a:stretch>
                      </p:blipFill>
                      <p:spPr>
                        <a:xfrm>
                          <a:off x="5093097" y="5040726"/>
                          <a:ext cx="708025" cy="309563"/>
                        </a:xfrm>
                        <a:prstGeom prst="rect">
                          <a:avLst/>
                        </a:prstGeom>
                      </p:spPr>
                    </p:pic>
                  </p:oleObj>
                </mc:Fallback>
              </mc:AlternateContent>
            </a:graphicData>
          </a:graphic>
        </p:graphicFrame>
        <p:graphicFrame>
          <p:nvGraphicFramePr>
            <p:cNvPr id="38" name="对象 37"/>
            <p:cNvGraphicFramePr>
              <a:graphicFrameLocks noChangeAspect="1"/>
            </p:cNvGraphicFramePr>
            <p:nvPr/>
          </p:nvGraphicFramePr>
          <p:xfrm>
            <a:off x="6162476" y="5054655"/>
            <a:ext cx="1609924" cy="307975"/>
          </p:xfrm>
          <a:graphic>
            <a:graphicData uri="http://schemas.openxmlformats.org/presentationml/2006/ole">
              <mc:AlternateContent xmlns:mc="http://schemas.openxmlformats.org/markup-compatibility/2006">
                <mc:Choice xmlns:v="urn:schemas-microsoft-com:vml" Requires="v">
                  <p:oleObj spid="_x0000_s11423" name="公式" r:id="rId15" imgW="1688760" imgH="253800" progId="Equation.3">
                    <p:embed/>
                  </p:oleObj>
                </mc:Choice>
                <mc:Fallback>
                  <p:oleObj name="公式" r:id="rId15" imgW="1688760" imgH="253800" progId="Equation.3">
                    <p:embed/>
                    <p:pic>
                      <p:nvPicPr>
                        <p:cNvPr id="38" name="对象 37"/>
                        <p:cNvPicPr/>
                        <p:nvPr/>
                      </p:nvPicPr>
                      <p:blipFill>
                        <a:blip r:embed="rId16"/>
                        <a:stretch>
                          <a:fillRect/>
                        </a:stretch>
                      </p:blipFill>
                      <p:spPr>
                        <a:xfrm>
                          <a:off x="6162476" y="5054655"/>
                          <a:ext cx="1609924" cy="307975"/>
                        </a:xfrm>
                        <a:prstGeom prst="rect">
                          <a:avLst/>
                        </a:prstGeom>
                      </p:spPr>
                    </p:pic>
                  </p:oleObj>
                </mc:Fallback>
              </mc:AlternateContent>
            </a:graphicData>
          </a:graphic>
        </p:graphicFrame>
      </p:grpSp>
      <p:sp>
        <p:nvSpPr>
          <p:cNvPr id="40" name="矩形 39"/>
          <p:cNvSpPr/>
          <p:nvPr/>
        </p:nvSpPr>
        <p:spPr>
          <a:xfrm>
            <a:off x="986124" y="5329909"/>
            <a:ext cx="1377840" cy="306502"/>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2" name="Content Placeholder 7"/>
          <p:cNvSpPr txBox="1">
            <a:spLocks/>
          </p:cNvSpPr>
          <p:nvPr/>
        </p:nvSpPr>
        <p:spPr>
          <a:xfrm>
            <a:off x="4724400" y="1145085"/>
            <a:ext cx="4724401" cy="381001"/>
          </a:xfrm>
          <a:prstGeom prst="rect">
            <a:avLst/>
          </a:prstGeom>
        </p:spPr>
        <p:txBody>
          <a:bodyPr>
            <a:noAutofit/>
          </a:bodyPr>
          <a:lstStyle>
            <a:lvl1pPr marL="449263" indent="-449263" algn="l" rtl="0" eaLnBrk="0" fontAlgn="base" hangingPunct="0">
              <a:lnSpc>
                <a:spcPct val="110000"/>
              </a:lnSpc>
              <a:spcBef>
                <a:spcPct val="20000"/>
              </a:spcBef>
              <a:spcAft>
                <a:spcPct val="0"/>
              </a:spcAft>
              <a:buSzPct val="120000"/>
              <a:buBlip>
                <a:blip r:embed="rId4"/>
              </a:buBlip>
              <a:defRPr sz="2800">
                <a:solidFill>
                  <a:srgbClr val="133984"/>
                </a:solidFill>
                <a:latin typeface="+mn-lt"/>
                <a:ea typeface="+mn-ea"/>
                <a:cs typeface="黑体" pitchFamily="49" charset="-122"/>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cs typeface="黑体" pitchFamily="49" charset="-122"/>
              </a:defRPr>
            </a:lvl2pPr>
            <a:lvl3pPr marL="1322388" indent="-228600" algn="l" rtl="0" eaLnBrk="0" fontAlgn="base" hangingPunct="0">
              <a:spcBef>
                <a:spcPct val="20000"/>
              </a:spcBef>
              <a:spcAft>
                <a:spcPct val="0"/>
              </a:spcAft>
              <a:buChar char="•"/>
              <a:defRPr sz="2400">
                <a:solidFill>
                  <a:schemeClr val="tx1"/>
                </a:solidFill>
                <a:latin typeface="+mn-lt"/>
                <a:ea typeface="宋体" charset="-122"/>
                <a:cs typeface="宋体" charset="-122"/>
              </a:defRPr>
            </a:lvl3pPr>
            <a:lvl4pPr marL="1730375"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marL="288000" indent="-288000">
              <a:lnSpc>
                <a:spcPct val="90000"/>
              </a:lnSpc>
              <a:spcBef>
                <a:spcPts val="0"/>
              </a:spcBef>
              <a:buSzPct val="60000"/>
              <a:buFont typeface="Wingdings" panose="05000000000000000000" pitchFamily="2" charset="2"/>
              <a:buChar char="n"/>
            </a:pPr>
            <a:r>
              <a:rPr lang="en-US" altLang="zh-CN" sz="2400" b="1" dirty="0"/>
              <a:t>Quantify model uncertainty </a:t>
            </a:r>
            <a:r>
              <a:rPr lang="en-US" altLang="zh-CN" sz="2400" i="1" dirty="0">
                <a:latin typeface="Times New Roman" panose="02020603050405020304" pitchFamily="18" charset="0"/>
                <a:cs typeface="Times New Roman" panose="02020603050405020304" pitchFamily="18" charset="0"/>
              </a:rPr>
              <a:t>M</a:t>
            </a:r>
          </a:p>
        </p:txBody>
      </p:sp>
      <p:sp>
        <p:nvSpPr>
          <p:cNvPr id="44" name="Rectangle 4"/>
          <p:cNvSpPr/>
          <p:nvPr/>
        </p:nvSpPr>
        <p:spPr>
          <a:xfrm>
            <a:off x="6934200" y="3368744"/>
            <a:ext cx="1676400" cy="6881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80000"/>
              </a:lnSpc>
            </a:pPr>
            <a:r>
              <a:rPr lang="en-US" sz="1600" b="1" dirty="0">
                <a:solidFill>
                  <a:schemeClr val="tx1"/>
                </a:solidFill>
                <a:cs typeface="Times New Roman" panose="02020603050405020304" pitchFamily="18" charset="0"/>
              </a:rPr>
              <a:t>Assumption:</a:t>
            </a:r>
          </a:p>
          <a:p>
            <a:pPr>
              <a:lnSpc>
                <a:spcPct val="80000"/>
              </a:lnSpc>
            </a:pPr>
            <a:r>
              <a:rPr lang="en-US" altLang="zh-CN" sz="1600" dirty="0">
                <a:solidFill>
                  <a:schemeClr val="tx1"/>
                </a:solidFill>
                <a:cs typeface="Times New Roman" panose="02020603050405020304" pitchFamily="18" charset="0"/>
              </a:rPr>
              <a:t>Sufficient</a:t>
            </a:r>
            <a:r>
              <a:rPr lang="en-US" sz="1600" dirty="0">
                <a:solidFill>
                  <a:schemeClr val="tx1"/>
                </a:solidFill>
                <a:cs typeface="Times New Roman" panose="02020603050405020304" pitchFamily="18" charset="0"/>
              </a:rPr>
              <a:t> samples for GP modeling</a:t>
            </a:r>
          </a:p>
        </p:txBody>
      </p:sp>
      <p:grpSp>
        <p:nvGrpSpPr>
          <p:cNvPr id="2" name="组合 1"/>
          <p:cNvGrpSpPr/>
          <p:nvPr/>
        </p:nvGrpSpPr>
        <p:grpSpPr>
          <a:xfrm>
            <a:off x="4876800" y="4685839"/>
            <a:ext cx="4038600" cy="392415"/>
            <a:chOff x="4876800" y="4422338"/>
            <a:chExt cx="4038600" cy="392415"/>
          </a:xfrm>
        </p:grpSpPr>
        <p:sp>
          <p:nvSpPr>
            <p:cNvPr id="30" name="文本框 29"/>
            <p:cNvSpPr txBox="1"/>
            <p:nvPr/>
          </p:nvSpPr>
          <p:spPr>
            <a:xfrm>
              <a:off x="4876800" y="4422338"/>
              <a:ext cx="4038600" cy="392415"/>
            </a:xfrm>
            <a:prstGeom prst="rect">
              <a:avLst/>
            </a:prstGeom>
            <a:noFill/>
          </p:spPr>
          <p:txBody>
            <a:bodyPr wrap="square" rtlCol="0">
              <a:spAutoFit/>
            </a:bodyPr>
            <a:lstStyle/>
            <a:p>
              <a:pPr marL="180975" lvl="0" indent="-180975">
                <a:lnSpc>
                  <a:spcPct val="130000"/>
                </a:lnSpc>
                <a:buSzPct val="60000"/>
                <a:buFont typeface="Wingdings" panose="05000000000000000000" pitchFamily="2" charset="2"/>
                <a:buChar char="l"/>
              </a:pPr>
              <a:r>
                <a:rPr lang="en-US" altLang="zh-CN" sz="1500" i="1" dirty="0">
                  <a:solidFill>
                    <a:prstClr val="black"/>
                  </a:solidFill>
                  <a:latin typeface="Times New Roman" panose="02020603050405020304" pitchFamily="18" charset="0"/>
                  <a:cs typeface="Times New Roman" panose="02020603050405020304" pitchFamily="18" charset="0"/>
                </a:rPr>
                <a:t>f</a:t>
              </a:r>
              <a:r>
                <a:rPr lang="en-US" altLang="zh-CN" sz="800" i="1" dirty="0">
                  <a:solidFill>
                    <a:prstClr val="black"/>
                  </a:solidFill>
                  <a:latin typeface="Times New Roman" panose="02020603050405020304" pitchFamily="18" charset="0"/>
                  <a:cs typeface="Times New Roman" panose="02020603050405020304" pitchFamily="18" charset="0"/>
                </a:rPr>
                <a:t> </a:t>
              </a:r>
              <a:r>
                <a:rPr lang="en-US" altLang="zh-CN" sz="1500" i="1" baseline="30000" dirty="0">
                  <a:solidFill>
                    <a:prstClr val="black"/>
                  </a:solidFill>
                  <a:latin typeface="Times New Roman" panose="02020603050405020304" pitchFamily="18" charset="0"/>
                  <a:cs typeface="Times New Roman" panose="02020603050405020304" pitchFamily="18" charset="0"/>
                </a:rPr>
                <a:t>r</a:t>
              </a:r>
              <a:r>
                <a:rPr lang="en-US" altLang="zh-CN" sz="1500" dirty="0">
                  <a:solidFill>
                    <a:prstClr val="black"/>
                  </a:solidFill>
                  <a:latin typeface="Times New Roman" panose="02020603050405020304" pitchFamily="18" charset="0"/>
                  <a:cs typeface="Times New Roman" panose="02020603050405020304" pitchFamily="18" charset="0"/>
                </a:rPr>
                <a:t>(</a:t>
              </a:r>
              <a:r>
                <a:rPr lang="en-US" altLang="zh-CN" sz="1500" b="1" i="1" dirty="0">
                  <a:solidFill>
                    <a:prstClr val="black"/>
                  </a:solidFill>
                  <a:latin typeface="Times New Roman" panose="02020603050405020304" pitchFamily="18" charset="0"/>
                  <a:cs typeface="Times New Roman" panose="02020603050405020304" pitchFamily="18" charset="0"/>
                </a:rPr>
                <a:t>x</a:t>
              </a:r>
              <a:r>
                <a:rPr lang="en-US" altLang="zh-CN" sz="1500" dirty="0">
                  <a:solidFill>
                    <a:prstClr val="black"/>
                  </a:solidFill>
                  <a:latin typeface="Times New Roman" panose="02020603050405020304" pitchFamily="18" charset="0"/>
                  <a:cs typeface="Times New Roman" panose="02020603050405020304" pitchFamily="18" charset="0"/>
                </a:rPr>
                <a:t> , </a:t>
              </a:r>
              <a:r>
                <a:rPr lang="en-US" altLang="zh-CN" sz="1500" b="1" i="1" dirty="0">
                  <a:solidFill>
                    <a:prstClr val="black"/>
                  </a:solidFill>
                  <a:latin typeface="Times New Roman" panose="02020603050405020304" pitchFamily="18" charset="0"/>
                  <a:cs typeface="Times New Roman" panose="02020603050405020304" pitchFamily="18" charset="0"/>
                </a:rPr>
                <a:t>p</a:t>
              </a:r>
              <a:r>
                <a:rPr lang="en-US" altLang="zh-CN" sz="1500" baseline="-25000" dirty="0">
                  <a:solidFill>
                    <a:prstClr val="black"/>
                  </a:solidFill>
                  <a:latin typeface="Times New Roman" panose="02020603050405020304" pitchFamily="18" charset="0"/>
                  <a:cs typeface="Times New Roman" panose="02020603050405020304" pitchFamily="18" charset="0"/>
                </a:rPr>
                <a:t>0</a:t>
              </a:r>
              <a:r>
                <a:rPr lang="en-US" altLang="zh-CN" sz="1500" dirty="0">
                  <a:solidFill>
                    <a:prstClr val="black"/>
                  </a:solidFill>
                  <a:latin typeface="Times New Roman" panose="02020603050405020304" pitchFamily="18" charset="0"/>
                  <a:cs typeface="Times New Roman" panose="02020603050405020304" pitchFamily="18" charset="0"/>
                </a:rPr>
                <a:t>): </a:t>
              </a:r>
              <a:r>
                <a:rPr lang="en-US" altLang="zh-CN" sz="1500" dirty="0">
                  <a:solidFill>
                    <a:prstClr val="black"/>
                  </a:solidFill>
                  <a:cs typeface="Times New Roman" panose="02020603050405020304" pitchFamily="18" charset="0"/>
                </a:rPr>
                <a:t>use</a:t>
              </a:r>
              <a:r>
                <a:rPr lang="en-US" altLang="zh-CN" sz="1500" dirty="0">
                  <a:solidFill>
                    <a:prstClr val="black"/>
                  </a:solidFill>
                  <a:latin typeface="Times New Roman" panose="02020603050405020304" pitchFamily="18" charset="0"/>
                  <a:cs typeface="Times New Roman" panose="02020603050405020304" pitchFamily="18" charset="0"/>
                </a:rPr>
                <a:t> </a:t>
              </a:r>
              <a:r>
                <a:rPr lang="en-US" altLang="zh-CN" sz="1500" i="1" dirty="0">
                  <a:solidFill>
                    <a:prstClr val="black"/>
                  </a:solidFill>
                  <a:latin typeface="Times New Roman" panose="02020603050405020304" pitchFamily="18" charset="0"/>
                  <a:cs typeface="Times New Roman" panose="02020603050405020304" pitchFamily="18" charset="0"/>
                </a:rPr>
                <a:t>       </a:t>
              </a:r>
              <a:r>
                <a:rPr lang="en-US" altLang="zh-CN" sz="1500" dirty="0">
                  <a:solidFill>
                    <a:prstClr val="black"/>
                  </a:solidFill>
                  <a:latin typeface="Times New Roman" panose="02020603050405020304" pitchFamily="18" charset="0"/>
                  <a:cs typeface="Times New Roman" panose="02020603050405020304" pitchFamily="18" charset="0"/>
                </a:rPr>
                <a:t>         </a:t>
              </a:r>
              <a:r>
                <a:rPr lang="en-US" altLang="zh-CN" sz="1500" dirty="0">
                  <a:solidFill>
                    <a:prstClr val="black"/>
                  </a:solidFill>
                  <a:cs typeface="Times New Roman" panose="02020603050405020304" pitchFamily="18" charset="0"/>
                </a:rPr>
                <a:t>as objective</a:t>
              </a:r>
            </a:p>
          </p:txBody>
        </p:sp>
        <p:graphicFrame>
          <p:nvGraphicFramePr>
            <p:cNvPr id="41" name="对象 40"/>
            <p:cNvGraphicFramePr>
              <a:graphicFrameLocks noChangeAspect="1"/>
            </p:cNvGraphicFramePr>
            <p:nvPr/>
          </p:nvGraphicFramePr>
          <p:xfrm>
            <a:off x="6248400" y="4497446"/>
            <a:ext cx="714375" cy="307975"/>
          </p:xfrm>
          <a:graphic>
            <a:graphicData uri="http://schemas.openxmlformats.org/presentationml/2006/ole">
              <mc:AlternateContent xmlns:mc="http://schemas.openxmlformats.org/markup-compatibility/2006">
                <mc:Choice xmlns:v="urn:schemas-microsoft-com:vml" Requires="v">
                  <p:oleObj spid="_x0000_s11424" name="公式" r:id="rId17" imgW="634680" imgH="253800" progId="Equation.3">
                    <p:embed/>
                  </p:oleObj>
                </mc:Choice>
                <mc:Fallback>
                  <p:oleObj name="公式" r:id="rId17" imgW="634680" imgH="253800" progId="Equation.3">
                    <p:embed/>
                    <p:pic>
                      <p:nvPicPr>
                        <p:cNvPr id="41" name="对象 40"/>
                        <p:cNvPicPr/>
                        <p:nvPr/>
                      </p:nvPicPr>
                      <p:blipFill>
                        <a:blip r:embed="rId18"/>
                        <a:stretch>
                          <a:fillRect/>
                        </a:stretch>
                      </p:blipFill>
                      <p:spPr>
                        <a:xfrm>
                          <a:off x="6248400" y="4497446"/>
                          <a:ext cx="714375" cy="307975"/>
                        </a:xfrm>
                        <a:prstGeom prst="rect">
                          <a:avLst/>
                        </a:prstGeom>
                      </p:spPr>
                    </p:pic>
                  </p:oleObj>
                </mc:Fallback>
              </mc:AlternateContent>
            </a:graphicData>
          </a:graphic>
        </p:graphicFrame>
      </p:grpSp>
      <p:graphicFrame>
        <p:nvGraphicFramePr>
          <p:cNvPr id="45" name="对象 44"/>
          <p:cNvGraphicFramePr>
            <a:graphicFrameLocks noChangeAspect="1"/>
          </p:cNvGraphicFramePr>
          <p:nvPr/>
        </p:nvGraphicFramePr>
        <p:xfrm>
          <a:off x="6469063" y="5010126"/>
          <a:ext cx="685800" cy="306388"/>
        </p:xfrm>
        <a:graphic>
          <a:graphicData uri="http://schemas.openxmlformats.org/presentationml/2006/ole">
            <mc:AlternateContent xmlns:mc="http://schemas.openxmlformats.org/markup-compatibility/2006">
              <mc:Choice xmlns:v="urn:schemas-microsoft-com:vml" Requires="v">
                <p:oleObj spid="_x0000_s11425" name="公式" r:id="rId19" imgW="609480" imgH="253800" progId="Equation.3">
                  <p:embed/>
                </p:oleObj>
              </mc:Choice>
              <mc:Fallback>
                <p:oleObj name="公式" r:id="rId19" imgW="609480" imgH="253800" progId="Equation.3">
                  <p:embed/>
                  <p:pic>
                    <p:nvPicPr>
                      <p:cNvPr id="45" name="对象 44"/>
                      <p:cNvPicPr/>
                      <p:nvPr/>
                    </p:nvPicPr>
                    <p:blipFill>
                      <a:blip r:embed="rId20"/>
                      <a:stretch>
                        <a:fillRect/>
                      </a:stretch>
                    </p:blipFill>
                    <p:spPr>
                      <a:xfrm>
                        <a:off x="6469063" y="5010126"/>
                        <a:ext cx="685800" cy="306388"/>
                      </a:xfrm>
                      <a:prstGeom prst="rect">
                        <a:avLst/>
                      </a:prstGeom>
                    </p:spPr>
                  </p:pic>
                </p:oleObj>
              </mc:Fallback>
            </mc:AlternateContent>
          </a:graphicData>
        </a:graphic>
      </p:graphicFrame>
      <p:sp>
        <p:nvSpPr>
          <p:cNvPr id="17" name="下箭头 16"/>
          <p:cNvSpPr/>
          <p:nvPr/>
        </p:nvSpPr>
        <p:spPr>
          <a:xfrm>
            <a:off x="6575424" y="3035901"/>
            <a:ext cx="282576" cy="1213286"/>
          </a:xfrm>
          <a:prstGeom prst="downArrow">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09680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11" grpId="0"/>
      <p:bldP spid="13" grpId="0"/>
      <p:bldP spid="19" grpId="0" animBg="1"/>
      <p:bldP spid="26" grpId="0"/>
      <p:bldP spid="27" grpId="0" animBg="1"/>
      <p:bldP spid="28" grpId="0"/>
      <p:bldP spid="29" grpId="0" animBg="1"/>
      <p:bldP spid="31" grpId="0"/>
      <p:bldP spid="35" grpId="0" animBg="1"/>
      <p:bldP spid="40" grpId="0" animBg="1"/>
      <p:bldP spid="42" grpId="0"/>
      <p:bldP spid="44" grpId="0" animBg="1"/>
      <p:bldP spid="1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24668" y="1676400"/>
            <a:ext cx="3352800" cy="2224753"/>
            <a:chOff x="609600" y="2286000"/>
            <a:chExt cx="3352800" cy="2224753"/>
          </a:xfrm>
        </p:grpSpPr>
        <p:sp>
          <p:nvSpPr>
            <p:cNvPr id="61" name="矩形 60"/>
            <p:cNvSpPr/>
            <p:nvPr/>
          </p:nvSpPr>
          <p:spPr>
            <a:xfrm>
              <a:off x="609600" y="2286000"/>
              <a:ext cx="3352800" cy="2224753"/>
            </a:xfrm>
            <a:prstGeom prst="rect">
              <a:avLst/>
            </a:prstGeom>
            <a:solidFill>
              <a:schemeClr val="tx2">
                <a:lumMod val="20000"/>
                <a:lumOff val="80000"/>
              </a:schemeClr>
            </a:solidFill>
            <a:ln w="12700"/>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graphicFrame>
          <p:nvGraphicFramePr>
            <p:cNvPr id="23" name="对象 22"/>
            <p:cNvGraphicFramePr>
              <a:graphicFrameLocks noChangeAspect="1"/>
            </p:cNvGraphicFramePr>
            <p:nvPr/>
          </p:nvGraphicFramePr>
          <p:xfrm>
            <a:off x="694531" y="2333958"/>
            <a:ext cx="3182938" cy="2033587"/>
          </p:xfrm>
          <a:graphic>
            <a:graphicData uri="http://schemas.openxmlformats.org/presentationml/2006/ole">
              <mc:AlternateContent xmlns:mc="http://schemas.openxmlformats.org/markup-compatibility/2006">
                <mc:Choice xmlns:v="urn:schemas-microsoft-com:vml" Requires="v">
                  <p:oleObj spid="_x0000_s12328" name="公式" r:id="rId4" imgW="2539800" imgH="1574640" progId="Equation.3">
                    <p:embed/>
                  </p:oleObj>
                </mc:Choice>
                <mc:Fallback>
                  <p:oleObj name="公式" r:id="rId4" imgW="2539800" imgH="1574640" progId="Equation.3">
                    <p:embed/>
                    <p:pic>
                      <p:nvPicPr>
                        <p:cNvPr id="23" name="对象 22"/>
                        <p:cNvPicPr/>
                        <p:nvPr/>
                      </p:nvPicPr>
                      <p:blipFill>
                        <a:blip r:embed="rId5"/>
                        <a:stretch>
                          <a:fillRect/>
                        </a:stretch>
                      </p:blipFill>
                      <p:spPr>
                        <a:xfrm>
                          <a:off x="694531" y="2333958"/>
                          <a:ext cx="3182938" cy="2033587"/>
                        </a:xfrm>
                        <a:prstGeom prst="rect">
                          <a:avLst/>
                        </a:prstGeom>
                      </p:spPr>
                    </p:pic>
                  </p:oleObj>
                </mc:Fallback>
              </mc:AlternateContent>
            </a:graphicData>
          </a:graphic>
        </p:graphicFrame>
      </p:grpSp>
      <p:sp>
        <p:nvSpPr>
          <p:cNvPr id="6" name="Title 1"/>
          <p:cNvSpPr txBox="1">
            <a:spLocks/>
          </p:cNvSpPr>
          <p:nvPr/>
        </p:nvSpPr>
        <p:spPr>
          <a:xfrm>
            <a:off x="533400" y="0"/>
            <a:ext cx="7848600" cy="6820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b="1" dirty="0">
                <a:solidFill>
                  <a:schemeClr val="tx2"/>
                </a:solidFill>
                <a:effectLst>
                  <a:outerShdw blurRad="38100" dist="38100" dir="2700000" algn="tl">
                    <a:srgbClr val="000000">
                      <a:alpha val="43137"/>
                    </a:srgbClr>
                  </a:outerShdw>
                </a:effectLst>
                <a:cs typeface="Arial" pitchFamily="34" charset="0"/>
              </a:rPr>
              <a:t> </a:t>
            </a:r>
            <a:r>
              <a:rPr lang="en-US" altLang="zh-CN" sz="3200" b="1" dirty="0">
                <a:solidFill>
                  <a:schemeClr val="bg1"/>
                </a:solidFill>
              </a:rPr>
              <a:t>Proposed Approach (2/3) </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9" name="Content Placeholder 7"/>
          <p:cNvSpPr txBox="1">
            <a:spLocks/>
          </p:cNvSpPr>
          <p:nvPr/>
        </p:nvSpPr>
        <p:spPr>
          <a:xfrm>
            <a:off x="152400" y="1143000"/>
            <a:ext cx="4038600" cy="533400"/>
          </a:xfrm>
          <a:prstGeom prst="rect">
            <a:avLst/>
          </a:prstGeom>
        </p:spPr>
        <p:txBody>
          <a:bodyPr>
            <a:noAutofit/>
          </a:bodyPr>
          <a:lstStyle>
            <a:lvl1pPr marL="449263" indent="-449263" algn="l" rtl="0" eaLnBrk="0" fontAlgn="base" hangingPunct="0">
              <a:lnSpc>
                <a:spcPct val="110000"/>
              </a:lnSpc>
              <a:spcBef>
                <a:spcPct val="20000"/>
              </a:spcBef>
              <a:spcAft>
                <a:spcPct val="0"/>
              </a:spcAft>
              <a:buSzPct val="120000"/>
              <a:buBlip>
                <a:blip r:embed="rId6"/>
              </a:buBlip>
              <a:defRPr sz="2800">
                <a:solidFill>
                  <a:srgbClr val="133984"/>
                </a:solidFill>
                <a:latin typeface="+mn-lt"/>
                <a:ea typeface="+mn-ea"/>
                <a:cs typeface="黑体" pitchFamily="49" charset="-122"/>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cs typeface="黑体" pitchFamily="49" charset="-122"/>
              </a:defRPr>
            </a:lvl2pPr>
            <a:lvl3pPr marL="1322388" indent="-228600" algn="l" rtl="0" eaLnBrk="0" fontAlgn="base" hangingPunct="0">
              <a:spcBef>
                <a:spcPct val="20000"/>
              </a:spcBef>
              <a:spcAft>
                <a:spcPct val="0"/>
              </a:spcAft>
              <a:buChar char="•"/>
              <a:defRPr sz="2400">
                <a:solidFill>
                  <a:schemeClr val="tx1"/>
                </a:solidFill>
                <a:latin typeface="+mn-lt"/>
                <a:ea typeface="宋体" charset="-122"/>
                <a:cs typeface="宋体" charset="-122"/>
              </a:defRPr>
            </a:lvl3pPr>
            <a:lvl4pPr marL="1730375"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marL="288000" indent="-288000">
              <a:lnSpc>
                <a:spcPct val="90000"/>
              </a:lnSpc>
              <a:spcBef>
                <a:spcPts val="0"/>
              </a:spcBef>
              <a:buSzPct val="60000"/>
              <a:buFont typeface="Wingdings" panose="05000000000000000000" pitchFamily="2" charset="2"/>
              <a:buChar char="n"/>
            </a:pPr>
            <a:r>
              <a:rPr lang="en-US" altLang="zh-CN" sz="2400" b="1" dirty="0"/>
              <a:t>RO considering </a:t>
            </a:r>
            <a:r>
              <a:rPr lang="en-US" altLang="zh-CN" sz="2400" i="1" dirty="0">
                <a:latin typeface="Times New Roman" panose="02020603050405020304" pitchFamily="18" charset="0"/>
                <a:cs typeface="Times New Roman" panose="02020603050405020304" pitchFamily="18" charset="0"/>
              </a:rPr>
              <a:t>M</a:t>
            </a:r>
            <a:r>
              <a:rPr lang="en-US" altLang="zh-CN" sz="2400" b="1" dirty="0"/>
              <a:t> with </a:t>
            </a:r>
            <a:r>
              <a:rPr lang="en-US" altLang="zh-CN" sz="2400" i="1" dirty="0">
                <a:latin typeface="Times New Roman" panose="02020603050405020304" pitchFamily="18" charset="0"/>
                <a:cs typeface="Times New Roman" panose="02020603050405020304" pitchFamily="18" charset="0"/>
              </a:rPr>
              <a:t>P</a:t>
            </a:r>
          </a:p>
        </p:txBody>
      </p:sp>
      <p:grpSp>
        <p:nvGrpSpPr>
          <p:cNvPr id="63" name="组合 62"/>
          <p:cNvGrpSpPr/>
          <p:nvPr/>
        </p:nvGrpSpPr>
        <p:grpSpPr>
          <a:xfrm>
            <a:off x="5092828" y="1548825"/>
            <a:ext cx="3593972" cy="2650714"/>
            <a:chOff x="5210968" y="1447800"/>
            <a:chExt cx="3593972" cy="2650714"/>
          </a:xfrm>
        </p:grpSpPr>
        <p:sp>
          <p:nvSpPr>
            <p:cNvPr id="64" name="矩形 63"/>
            <p:cNvSpPr/>
            <p:nvPr/>
          </p:nvSpPr>
          <p:spPr>
            <a:xfrm>
              <a:off x="5210968" y="1447800"/>
              <a:ext cx="3593972" cy="2650714"/>
            </a:xfrm>
            <a:prstGeom prst="rect">
              <a:avLst/>
            </a:prstGeom>
            <a:solidFill>
              <a:schemeClr val="tx2">
                <a:lumMod val="20000"/>
                <a:lumOff val="80000"/>
              </a:schemeClr>
            </a:solidFill>
            <a:ln w="12700"/>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graphicFrame>
          <p:nvGraphicFramePr>
            <p:cNvPr id="65" name="对象 64"/>
            <p:cNvGraphicFramePr>
              <a:graphicFrameLocks noChangeAspect="1"/>
            </p:cNvGraphicFramePr>
            <p:nvPr/>
          </p:nvGraphicFramePr>
          <p:xfrm>
            <a:off x="5303628" y="1528921"/>
            <a:ext cx="3425112" cy="2444353"/>
          </p:xfrm>
          <a:graphic>
            <a:graphicData uri="http://schemas.openxmlformats.org/presentationml/2006/ole">
              <mc:AlternateContent xmlns:mc="http://schemas.openxmlformats.org/markup-compatibility/2006">
                <mc:Choice xmlns:v="urn:schemas-microsoft-com:vml" Requires="v">
                  <p:oleObj spid="_x0000_s12329" name="公式" r:id="rId7" imgW="2882880" imgH="2057400" progId="Equation.3">
                    <p:embed/>
                  </p:oleObj>
                </mc:Choice>
                <mc:Fallback>
                  <p:oleObj name="公式" r:id="rId7" imgW="2882880" imgH="2057400" progId="Equation.3">
                    <p:embed/>
                    <p:pic>
                      <p:nvPicPr>
                        <p:cNvPr id="65" name="对象 64"/>
                        <p:cNvPicPr/>
                        <p:nvPr/>
                      </p:nvPicPr>
                      <p:blipFill>
                        <a:blip r:embed="rId8"/>
                        <a:stretch>
                          <a:fillRect/>
                        </a:stretch>
                      </p:blipFill>
                      <p:spPr>
                        <a:xfrm>
                          <a:off x="5303628" y="1528921"/>
                          <a:ext cx="3425112" cy="2444353"/>
                        </a:xfrm>
                        <a:prstGeom prst="rect">
                          <a:avLst/>
                        </a:prstGeom>
                      </p:spPr>
                    </p:pic>
                  </p:oleObj>
                </mc:Fallback>
              </mc:AlternateContent>
            </a:graphicData>
          </a:graphic>
        </p:graphicFrame>
      </p:grpSp>
      <p:sp>
        <p:nvSpPr>
          <p:cNvPr id="66" name="Content Placeholder 7"/>
          <p:cNvSpPr txBox="1">
            <a:spLocks/>
          </p:cNvSpPr>
          <p:nvPr/>
        </p:nvSpPr>
        <p:spPr>
          <a:xfrm>
            <a:off x="4778720" y="1149266"/>
            <a:ext cx="4038600" cy="533400"/>
          </a:xfrm>
          <a:prstGeom prst="rect">
            <a:avLst/>
          </a:prstGeom>
        </p:spPr>
        <p:txBody>
          <a:bodyPr>
            <a:noAutofit/>
          </a:bodyPr>
          <a:lstStyle>
            <a:lvl1pPr marL="449263" indent="-449263" algn="l" rtl="0" eaLnBrk="0" fontAlgn="base" hangingPunct="0">
              <a:lnSpc>
                <a:spcPct val="110000"/>
              </a:lnSpc>
              <a:spcBef>
                <a:spcPct val="20000"/>
              </a:spcBef>
              <a:spcAft>
                <a:spcPct val="0"/>
              </a:spcAft>
              <a:buSzPct val="120000"/>
              <a:buBlip>
                <a:blip r:embed="rId6"/>
              </a:buBlip>
              <a:defRPr sz="2800">
                <a:solidFill>
                  <a:srgbClr val="133984"/>
                </a:solidFill>
                <a:latin typeface="+mn-lt"/>
                <a:ea typeface="+mn-ea"/>
                <a:cs typeface="黑体" pitchFamily="49" charset="-122"/>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cs typeface="黑体" pitchFamily="49" charset="-122"/>
              </a:defRPr>
            </a:lvl2pPr>
            <a:lvl3pPr marL="1322388" indent="-228600" algn="l" rtl="0" eaLnBrk="0" fontAlgn="base" hangingPunct="0">
              <a:spcBef>
                <a:spcPct val="20000"/>
              </a:spcBef>
              <a:spcAft>
                <a:spcPct val="0"/>
              </a:spcAft>
              <a:buChar char="•"/>
              <a:defRPr sz="2400">
                <a:solidFill>
                  <a:schemeClr val="tx1"/>
                </a:solidFill>
                <a:latin typeface="+mn-lt"/>
                <a:ea typeface="宋体" charset="-122"/>
                <a:cs typeface="宋体" charset="-122"/>
              </a:defRPr>
            </a:lvl3pPr>
            <a:lvl4pPr marL="1730375"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marL="288000" indent="-288000">
              <a:lnSpc>
                <a:spcPct val="90000"/>
              </a:lnSpc>
              <a:spcBef>
                <a:spcPts val="0"/>
              </a:spcBef>
              <a:buSzPct val="60000"/>
              <a:buFont typeface="Wingdings" panose="05000000000000000000" pitchFamily="2" charset="2"/>
              <a:buChar char="n"/>
            </a:pPr>
            <a:r>
              <a:rPr lang="en-US" altLang="zh-CN" sz="2400" b="1" dirty="0"/>
              <a:t>RO considering </a:t>
            </a:r>
            <a:r>
              <a:rPr lang="en-US" altLang="zh-CN" sz="2400" i="1" dirty="0">
                <a:latin typeface="Times New Roman" panose="02020603050405020304" pitchFamily="18" charset="0"/>
                <a:cs typeface="Times New Roman" panose="02020603050405020304" pitchFamily="18" charset="0"/>
              </a:rPr>
              <a:t>P </a:t>
            </a:r>
            <a:r>
              <a:rPr lang="en-US" altLang="zh-CN" sz="2400" b="1" dirty="0"/>
              <a:t>and </a:t>
            </a:r>
            <a:r>
              <a:rPr lang="en-US" altLang="zh-CN" sz="2400" i="1" dirty="0">
                <a:latin typeface="Times New Roman" panose="02020603050405020304" pitchFamily="18" charset="0"/>
                <a:cs typeface="Times New Roman" panose="02020603050405020304" pitchFamily="18" charset="0"/>
              </a:rPr>
              <a:t>M</a:t>
            </a:r>
            <a:endParaRPr lang="en-US" altLang="zh-CN" sz="2400" b="1" dirty="0"/>
          </a:p>
        </p:txBody>
      </p:sp>
      <p:sp>
        <p:nvSpPr>
          <p:cNvPr id="67" name="Content Placeholder 7"/>
          <p:cNvSpPr txBox="1">
            <a:spLocks/>
          </p:cNvSpPr>
          <p:nvPr/>
        </p:nvSpPr>
        <p:spPr>
          <a:xfrm>
            <a:off x="520030" y="4918143"/>
            <a:ext cx="8153400" cy="889575"/>
          </a:xfrm>
          <a:prstGeom prst="rect">
            <a:avLst/>
          </a:prstGeom>
          <a:ln w="28575"/>
        </p:spPr>
        <p:style>
          <a:lnRef idx="2">
            <a:schemeClr val="dk1"/>
          </a:lnRef>
          <a:fillRef idx="1">
            <a:schemeClr val="lt1"/>
          </a:fillRef>
          <a:effectRef idx="0">
            <a:schemeClr val="dk1"/>
          </a:effectRef>
          <a:fontRef idx="minor">
            <a:schemeClr val="dk1"/>
          </a:fontRef>
        </p:style>
        <p:txBody>
          <a:bodyPr>
            <a:noAutofit/>
          </a:bodyPr>
          <a:lstStyle>
            <a:lvl1pPr marL="449263" indent="-449263" algn="l" rtl="0" eaLnBrk="0" fontAlgn="base" hangingPunct="0">
              <a:lnSpc>
                <a:spcPct val="110000"/>
              </a:lnSpc>
              <a:spcBef>
                <a:spcPct val="20000"/>
              </a:spcBef>
              <a:spcAft>
                <a:spcPct val="0"/>
              </a:spcAft>
              <a:buSzPct val="120000"/>
              <a:buBlip>
                <a:blip r:embed="rId6"/>
              </a:buBlip>
              <a:defRPr sz="2800">
                <a:solidFill>
                  <a:srgbClr val="133984"/>
                </a:solidFill>
                <a:latin typeface="+mn-lt"/>
                <a:ea typeface="+mn-ea"/>
                <a:cs typeface="黑体" pitchFamily="49" charset="-122"/>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cs typeface="黑体" pitchFamily="49" charset="-122"/>
              </a:defRPr>
            </a:lvl2pPr>
            <a:lvl3pPr marL="1322388" indent="-228600" algn="l" rtl="0" eaLnBrk="0" fontAlgn="base" hangingPunct="0">
              <a:spcBef>
                <a:spcPct val="20000"/>
              </a:spcBef>
              <a:spcAft>
                <a:spcPct val="0"/>
              </a:spcAft>
              <a:buChar char="•"/>
              <a:defRPr sz="2400">
                <a:solidFill>
                  <a:schemeClr val="tx1"/>
                </a:solidFill>
                <a:latin typeface="+mn-lt"/>
                <a:ea typeface="宋体" charset="-122"/>
                <a:cs typeface="宋体" charset="-122"/>
              </a:defRPr>
            </a:lvl3pPr>
            <a:lvl4pPr marL="1730375"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marL="0" indent="0">
              <a:buSzPct val="60000"/>
              <a:buNone/>
            </a:pPr>
            <a:r>
              <a:rPr lang="en-US" altLang="zh-CN" sz="2000" b="1" dirty="0"/>
              <a:t>Considering interval parameter uncertainty </a:t>
            </a:r>
            <a:r>
              <a:rPr lang="en-US" altLang="zh-CN" sz="2000" i="1" dirty="0">
                <a:latin typeface="Times New Roman" panose="02020603050405020304" pitchFamily="18" charset="0"/>
                <a:cs typeface="Times New Roman" panose="02020603050405020304" pitchFamily="18" charset="0"/>
              </a:rPr>
              <a:t>P</a:t>
            </a:r>
            <a:r>
              <a:rPr lang="en-US" altLang="zh-CN" sz="2000" b="1" dirty="0"/>
              <a:t>: </a:t>
            </a:r>
            <a:r>
              <a:rPr lang="en-US" altLang="zh-CN" sz="2000" b="1" dirty="0">
                <a:solidFill>
                  <a:srgbClr val="FF0000"/>
                </a:solidFill>
              </a:rPr>
              <a:t>the worst-case technique</a:t>
            </a:r>
          </a:p>
        </p:txBody>
      </p:sp>
      <p:sp>
        <p:nvSpPr>
          <p:cNvPr id="68" name="文本框 67"/>
          <p:cNvSpPr txBox="1"/>
          <p:nvPr/>
        </p:nvSpPr>
        <p:spPr>
          <a:xfrm>
            <a:off x="533401" y="5206425"/>
            <a:ext cx="8381999" cy="33855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SzPct val="60000"/>
              <a:buFont typeface="Wingdings" panose="05000000000000000000" pitchFamily="2" charset="2"/>
              <a:buChar char="l"/>
            </a:pPr>
            <a:r>
              <a:rPr lang="en-US" altLang="zh-CN" sz="1600" dirty="0"/>
              <a:t>Objective: ensure variation caused by uncertain parameters to be within an acceptable range</a:t>
            </a:r>
          </a:p>
        </p:txBody>
      </p:sp>
      <p:sp>
        <p:nvSpPr>
          <p:cNvPr id="69" name="下箭头 68"/>
          <p:cNvSpPr/>
          <p:nvPr/>
        </p:nvSpPr>
        <p:spPr>
          <a:xfrm>
            <a:off x="1981200" y="3901154"/>
            <a:ext cx="228600" cy="1016988"/>
          </a:xfrm>
          <a:prstGeom prst="downArrow">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0" name="上箭头 69"/>
          <p:cNvSpPr/>
          <p:nvPr/>
        </p:nvSpPr>
        <p:spPr>
          <a:xfrm>
            <a:off x="6629399" y="4199539"/>
            <a:ext cx="228601" cy="718603"/>
          </a:xfrm>
          <a:prstGeom prst="upArrow">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1" name="矩形 70"/>
          <p:cNvSpPr/>
          <p:nvPr/>
        </p:nvSpPr>
        <p:spPr>
          <a:xfrm>
            <a:off x="981869" y="3457560"/>
            <a:ext cx="1981200" cy="27624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72" name="矩形 71"/>
          <p:cNvSpPr/>
          <p:nvPr/>
        </p:nvSpPr>
        <p:spPr>
          <a:xfrm>
            <a:off x="5562600" y="1996771"/>
            <a:ext cx="2487166" cy="368106"/>
          </a:xfrm>
          <a:prstGeom prst="rect">
            <a:avLst/>
          </a:prstGeom>
          <a:noFill/>
          <a:ln>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73" name="文本框 72"/>
          <p:cNvSpPr txBox="1"/>
          <p:nvPr/>
        </p:nvSpPr>
        <p:spPr>
          <a:xfrm>
            <a:off x="533400" y="5435025"/>
            <a:ext cx="8077200" cy="338554"/>
          </a:xfrm>
          <a:prstGeom prst="rect">
            <a:avLst/>
          </a:prstGeom>
          <a:noFill/>
        </p:spPr>
        <p:txBody>
          <a:bodyPr wrap="square" rtlCol="0">
            <a:spAutoFit/>
          </a:bodyPr>
          <a:lstStyle/>
          <a:p>
            <a:pPr marL="342900" lvl="0" indent="-342900">
              <a:buSzPct val="60000"/>
              <a:buFont typeface="Wingdings" panose="05000000000000000000" pitchFamily="2" charset="2"/>
              <a:buChar char="l"/>
            </a:pPr>
            <a:r>
              <a:rPr lang="en-US" altLang="zh-CN" sz="1600" dirty="0">
                <a:solidFill>
                  <a:prstClr val="black"/>
                </a:solidFill>
              </a:rPr>
              <a:t>Constraints: should be always satisfied when uncertain parameters change</a:t>
            </a:r>
          </a:p>
        </p:txBody>
      </p:sp>
      <p:sp>
        <p:nvSpPr>
          <p:cNvPr id="74" name="矩形 73"/>
          <p:cNvSpPr/>
          <p:nvPr/>
        </p:nvSpPr>
        <p:spPr>
          <a:xfrm>
            <a:off x="5562600" y="2387025"/>
            <a:ext cx="3048000" cy="1144032"/>
          </a:xfrm>
          <a:prstGeom prst="rect">
            <a:avLst/>
          </a:prstGeom>
          <a:noFill/>
          <a:ln>
            <a:solidFill>
              <a:schemeClr val="accent3">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75" name="矩形 74"/>
          <p:cNvSpPr/>
          <p:nvPr/>
        </p:nvSpPr>
        <p:spPr>
          <a:xfrm>
            <a:off x="981869" y="2133600"/>
            <a:ext cx="2810668" cy="1055907"/>
          </a:xfrm>
          <a:prstGeom prst="rect">
            <a:avLst/>
          </a:prstGeom>
          <a:noFill/>
          <a:ln>
            <a:solidFill>
              <a:schemeClr val="accent3">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76" name="直接箭头连接符 75"/>
          <p:cNvCxnSpPr>
            <a:stCxn id="75" idx="3"/>
            <a:endCxn id="74" idx="1"/>
          </p:cNvCxnSpPr>
          <p:nvPr/>
        </p:nvCxnSpPr>
        <p:spPr>
          <a:xfrm>
            <a:off x="3792537" y="2661554"/>
            <a:ext cx="1770063" cy="29748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9186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6" grpId="0"/>
      <p:bldP spid="67" grpId="0" animBg="1"/>
      <p:bldP spid="68" grpId="0"/>
      <p:bldP spid="69" grpId="0" animBg="1"/>
      <p:bldP spid="70" grpId="0" animBg="1"/>
      <p:bldP spid="71" grpId="0" animBg="1"/>
      <p:bldP spid="72" grpId="0" animBg="1"/>
      <p:bldP spid="73" grpId="0"/>
      <p:bldP spid="74" grpId="0" animBg="1"/>
      <p:bldP spid="7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533400" y="1633954"/>
            <a:ext cx="5257800" cy="4385846"/>
          </a:xfrm>
          <a:prstGeom prst="rect">
            <a:avLst/>
          </a:prstGeom>
          <a:solidFill>
            <a:schemeClr val="bg1">
              <a:lumMod val="75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itle 1"/>
          <p:cNvSpPr txBox="1">
            <a:spLocks/>
          </p:cNvSpPr>
          <p:nvPr/>
        </p:nvSpPr>
        <p:spPr>
          <a:xfrm>
            <a:off x="533400" y="0"/>
            <a:ext cx="8229600" cy="67512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b="1" dirty="0">
                <a:solidFill>
                  <a:schemeClr val="tx2"/>
                </a:solidFill>
                <a:effectLst>
                  <a:outerShdw blurRad="38100" dist="38100" dir="2700000" algn="tl">
                    <a:srgbClr val="000000">
                      <a:alpha val="43137"/>
                    </a:srgbClr>
                  </a:outerShdw>
                </a:effectLst>
                <a:cs typeface="Arial" pitchFamily="34" charset="0"/>
              </a:rPr>
              <a:t> </a:t>
            </a:r>
            <a:r>
              <a:rPr lang="en-US" altLang="zh-CN" sz="3200" b="1" dirty="0">
                <a:solidFill>
                  <a:schemeClr val="bg1"/>
                </a:solidFill>
              </a:rPr>
              <a:t>Proposed Approach (3/3) </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5" name="文本框 24"/>
          <p:cNvSpPr txBox="1"/>
          <p:nvPr/>
        </p:nvSpPr>
        <p:spPr>
          <a:xfrm>
            <a:off x="941187" y="2495490"/>
            <a:ext cx="4495800" cy="400110"/>
          </a:xfrm>
          <a:prstGeom prst="rect">
            <a:avLst/>
          </a:prstGeom>
          <a:solidFill>
            <a:schemeClr val="bg1"/>
          </a:solidFill>
          <a:ln w="12700">
            <a:solidFill>
              <a:schemeClr val="tx1"/>
            </a:solidFill>
          </a:ln>
        </p:spPr>
        <p:txBody>
          <a:bodyPr wrap="square" rtlCol="0">
            <a:spAutoFit/>
          </a:bodyPr>
          <a:lstStyle/>
          <a:p>
            <a:pPr algn="ctr"/>
            <a:r>
              <a:rPr lang="en-US" altLang="zh-CN" sz="2000" dirty="0"/>
              <a:t>Collect simulation and experimental data</a:t>
            </a:r>
            <a:endParaRPr lang="zh-CN" altLang="en-US" sz="2000" dirty="0"/>
          </a:p>
        </p:txBody>
      </p:sp>
      <p:sp>
        <p:nvSpPr>
          <p:cNvPr id="26" name="文本框 25"/>
          <p:cNvSpPr txBox="1"/>
          <p:nvPr/>
        </p:nvSpPr>
        <p:spPr>
          <a:xfrm>
            <a:off x="712587" y="3483114"/>
            <a:ext cx="2476500" cy="707886"/>
          </a:xfrm>
          <a:prstGeom prst="rect">
            <a:avLst/>
          </a:prstGeom>
          <a:solidFill>
            <a:schemeClr val="bg1"/>
          </a:solidFill>
          <a:ln w="12700">
            <a:solidFill>
              <a:schemeClr val="tx1"/>
            </a:solidFill>
          </a:ln>
        </p:spPr>
        <p:txBody>
          <a:bodyPr wrap="square" rtlCol="0">
            <a:spAutoFit/>
          </a:bodyPr>
          <a:lstStyle/>
          <a:p>
            <a:pPr algn="ctr"/>
            <a:r>
              <a:rPr lang="en-US" altLang="zh-CN" sz="2000" dirty="0"/>
              <a:t>Establish GP models for simulation models</a:t>
            </a:r>
            <a:endParaRPr lang="zh-CN" altLang="en-US" sz="2000" dirty="0"/>
          </a:p>
        </p:txBody>
      </p:sp>
      <p:cxnSp>
        <p:nvCxnSpPr>
          <p:cNvPr id="27" name="肘形连接符 26"/>
          <p:cNvCxnSpPr>
            <a:stCxn id="25" idx="2"/>
            <a:endCxn id="26" idx="0"/>
          </p:cNvCxnSpPr>
          <p:nvPr/>
        </p:nvCxnSpPr>
        <p:spPr>
          <a:xfrm rot="5400000">
            <a:off x="2276205" y="2570232"/>
            <a:ext cx="587514" cy="1238250"/>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3265287" y="3483114"/>
            <a:ext cx="2324100" cy="707886"/>
          </a:xfrm>
          <a:prstGeom prst="rect">
            <a:avLst/>
          </a:prstGeom>
          <a:solidFill>
            <a:schemeClr val="bg1"/>
          </a:solidFill>
          <a:ln w="12700">
            <a:solidFill>
              <a:schemeClr val="tx1"/>
            </a:solidFill>
          </a:ln>
        </p:spPr>
        <p:txBody>
          <a:bodyPr wrap="square" rtlCol="0">
            <a:spAutoFit/>
          </a:bodyPr>
          <a:lstStyle/>
          <a:p>
            <a:pPr algn="ctr"/>
            <a:r>
              <a:rPr lang="en-US" altLang="zh-CN" sz="2000" dirty="0"/>
              <a:t>Establish GP models for bias functions</a:t>
            </a:r>
            <a:endParaRPr lang="zh-CN" altLang="en-US" sz="2000" dirty="0"/>
          </a:p>
        </p:txBody>
      </p:sp>
      <p:sp>
        <p:nvSpPr>
          <p:cNvPr id="29" name="圆角矩形 28"/>
          <p:cNvSpPr/>
          <p:nvPr/>
        </p:nvSpPr>
        <p:spPr>
          <a:xfrm>
            <a:off x="2769987" y="1752600"/>
            <a:ext cx="838200" cy="381000"/>
          </a:xfrm>
          <a:prstGeom prst="round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t>Start</a:t>
            </a:r>
            <a:endParaRPr lang="zh-CN" altLang="en-US" sz="2000" dirty="0"/>
          </a:p>
        </p:txBody>
      </p:sp>
      <p:cxnSp>
        <p:nvCxnSpPr>
          <p:cNvPr id="30" name="直接箭头连接符 29"/>
          <p:cNvCxnSpPr>
            <a:stCxn id="29" idx="2"/>
            <a:endCxn id="25" idx="0"/>
          </p:cNvCxnSpPr>
          <p:nvPr/>
        </p:nvCxnSpPr>
        <p:spPr>
          <a:xfrm>
            <a:off x="3189087" y="2133600"/>
            <a:ext cx="0" cy="36189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1" name="肘形连接符 30"/>
          <p:cNvCxnSpPr>
            <a:stCxn id="25" idx="2"/>
            <a:endCxn id="28" idx="0"/>
          </p:cNvCxnSpPr>
          <p:nvPr/>
        </p:nvCxnSpPr>
        <p:spPr>
          <a:xfrm rot="16200000" flipH="1">
            <a:off x="3514455" y="2570232"/>
            <a:ext cx="587514" cy="1238250"/>
          </a:xfrm>
          <a:prstGeom prst="bentConnector3">
            <a:avLst/>
          </a:prstGeom>
          <a:ln w="12700">
            <a:tailEnd type="triangle"/>
          </a:ln>
        </p:spPr>
        <p:style>
          <a:lnRef idx="1">
            <a:schemeClr val="dk1"/>
          </a:lnRef>
          <a:fillRef idx="0">
            <a:schemeClr val="dk1"/>
          </a:fillRef>
          <a:effectRef idx="0">
            <a:schemeClr val="dk1"/>
          </a:effectRef>
          <a:fontRef idx="minor">
            <a:schemeClr val="tx1"/>
          </a:fontRef>
        </p:style>
      </p:cxnSp>
      <p:sp>
        <p:nvSpPr>
          <p:cNvPr id="32" name="文本框 31"/>
          <p:cNvSpPr txBox="1"/>
          <p:nvPr/>
        </p:nvSpPr>
        <p:spPr>
          <a:xfrm>
            <a:off x="1169787" y="4724400"/>
            <a:ext cx="4038600" cy="400110"/>
          </a:xfrm>
          <a:prstGeom prst="rect">
            <a:avLst/>
          </a:prstGeom>
          <a:solidFill>
            <a:schemeClr val="bg1"/>
          </a:solidFill>
          <a:ln w="12700">
            <a:solidFill>
              <a:schemeClr val="tx1"/>
            </a:solidFill>
          </a:ln>
        </p:spPr>
        <p:txBody>
          <a:bodyPr wrap="square" rtlCol="0">
            <a:spAutoFit/>
          </a:bodyPr>
          <a:lstStyle/>
          <a:p>
            <a:pPr algn="ctr"/>
            <a:r>
              <a:rPr lang="en-US" altLang="zh-CN" sz="2000" dirty="0"/>
              <a:t>Derive GP models for real outputs</a:t>
            </a:r>
            <a:endParaRPr lang="zh-CN" altLang="en-US" sz="2000" dirty="0"/>
          </a:p>
        </p:txBody>
      </p:sp>
      <p:cxnSp>
        <p:nvCxnSpPr>
          <p:cNvPr id="33" name="肘形连接符 32"/>
          <p:cNvCxnSpPr>
            <a:stCxn id="28" idx="2"/>
            <a:endCxn id="32" idx="0"/>
          </p:cNvCxnSpPr>
          <p:nvPr/>
        </p:nvCxnSpPr>
        <p:spPr>
          <a:xfrm rot="5400000">
            <a:off x="3541512" y="3838575"/>
            <a:ext cx="533400" cy="1238250"/>
          </a:xfrm>
          <a:prstGeom prst="bentConnector3">
            <a:avLst/>
          </a:prstGeom>
          <a:ln w="12700">
            <a:tailEnd type="triangle"/>
          </a:ln>
        </p:spPr>
        <p:style>
          <a:lnRef idx="1">
            <a:schemeClr val="dk1"/>
          </a:lnRef>
          <a:fillRef idx="0">
            <a:schemeClr val="dk1"/>
          </a:fillRef>
          <a:effectRef idx="0">
            <a:schemeClr val="dk1"/>
          </a:effectRef>
          <a:fontRef idx="minor">
            <a:schemeClr val="tx1"/>
          </a:fontRef>
        </p:style>
      </p:cxnSp>
      <p:cxnSp>
        <p:nvCxnSpPr>
          <p:cNvPr id="34" name="肘形连接符 33"/>
          <p:cNvCxnSpPr>
            <a:stCxn id="26" idx="2"/>
            <a:endCxn id="32" idx="0"/>
          </p:cNvCxnSpPr>
          <p:nvPr/>
        </p:nvCxnSpPr>
        <p:spPr>
          <a:xfrm rot="16200000" flipH="1">
            <a:off x="2303262" y="3838575"/>
            <a:ext cx="533400" cy="1238250"/>
          </a:xfrm>
          <a:prstGeom prst="bentConnector3">
            <a:avLst/>
          </a:prstGeom>
          <a:ln w="12700">
            <a:tailEnd type="triangle"/>
          </a:ln>
        </p:spPr>
        <p:style>
          <a:lnRef idx="1">
            <a:schemeClr val="dk1"/>
          </a:lnRef>
          <a:fillRef idx="0">
            <a:schemeClr val="dk1"/>
          </a:fillRef>
          <a:effectRef idx="0">
            <a:schemeClr val="dk1"/>
          </a:effectRef>
          <a:fontRef idx="minor">
            <a:schemeClr val="tx1"/>
          </a:fontRef>
        </p:style>
      </p:cxnSp>
      <p:sp>
        <p:nvSpPr>
          <p:cNvPr id="35" name="文本框 34"/>
          <p:cNvSpPr txBox="1"/>
          <p:nvPr/>
        </p:nvSpPr>
        <p:spPr>
          <a:xfrm>
            <a:off x="1398387" y="5486400"/>
            <a:ext cx="3581400" cy="400110"/>
          </a:xfrm>
          <a:prstGeom prst="rect">
            <a:avLst/>
          </a:prstGeom>
          <a:solidFill>
            <a:schemeClr val="bg1"/>
          </a:solidFill>
          <a:ln w="12700">
            <a:solidFill>
              <a:schemeClr val="tx1"/>
            </a:solidFill>
          </a:ln>
        </p:spPr>
        <p:txBody>
          <a:bodyPr wrap="square" rtlCol="0">
            <a:spAutoFit/>
          </a:bodyPr>
          <a:lstStyle/>
          <a:p>
            <a:pPr algn="ctr"/>
            <a:r>
              <a:rPr lang="en-US" altLang="zh-CN" sz="2000" dirty="0"/>
              <a:t>Run the proposed RO algorithm</a:t>
            </a:r>
            <a:endParaRPr lang="zh-CN" altLang="en-US" sz="2000" dirty="0"/>
          </a:p>
        </p:txBody>
      </p:sp>
      <p:cxnSp>
        <p:nvCxnSpPr>
          <p:cNvPr id="36" name="直接箭头连接符 35"/>
          <p:cNvCxnSpPr>
            <a:stCxn id="32" idx="2"/>
            <a:endCxn id="35" idx="0"/>
          </p:cNvCxnSpPr>
          <p:nvPr/>
        </p:nvCxnSpPr>
        <p:spPr>
          <a:xfrm>
            <a:off x="3189087" y="5124510"/>
            <a:ext cx="0" cy="36189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37" name="左箭头 36"/>
          <p:cNvSpPr/>
          <p:nvPr/>
        </p:nvSpPr>
        <p:spPr>
          <a:xfrm>
            <a:off x="5436988" y="2590800"/>
            <a:ext cx="762000" cy="196026"/>
          </a:xfrm>
          <a:prstGeom prst="lef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6198986" y="2269088"/>
            <a:ext cx="2743200" cy="834189"/>
          </a:xfrm>
          <a:prstGeom prst="rect">
            <a:avLst/>
          </a:prstGeom>
          <a:noFill/>
          <a:ln w="12700">
            <a:solidFill>
              <a:schemeClr val="tx1"/>
            </a:solidFill>
            <a:prstDash val="solid"/>
          </a:ln>
        </p:spPr>
        <p:txBody>
          <a:bodyPr wrap="square" rtlCol="0">
            <a:noAutofit/>
          </a:bodyPr>
          <a:lstStyle/>
          <a:p>
            <a:pPr marL="285750" lvl="1" indent="-285750">
              <a:buSzPct val="60000"/>
              <a:buFont typeface="Wingdings" panose="05000000000000000000" pitchFamily="2" charset="2"/>
              <a:buChar char="l"/>
            </a:pPr>
            <a:r>
              <a:rPr lang="en-US" altLang="zh-CN" sz="1600" dirty="0"/>
              <a:t>For each simulation model with model uncertainty </a:t>
            </a:r>
            <a:endParaRPr lang="en-US" altLang="zh-CN" sz="1600" dirty="0">
              <a:cs typeface="Times New Roman" panose="02020603050405020304" pitchFamily="18" charset="0"/>
            </a:endParaRPr>
          </a:p>
          <a:p>
            <a:pPr marL="285750" lvl="1" indent="-285750">
              <a:buSzPct val="60000"/>
              <a:buFont typeface="Wingdings" panose="05000000000000000000" pitchFamily="2" charset="2"/>
              <a:buChar char="l"/>
            </a:pPr>
            <a:r>
              <a:rPr lang="en-US" altLang="zh-CN" sz="1600" dirty="0"/>
              <a:t>Latin hypercube sampling</a:t>
            </a:r>
            <a:endParaRPr lang="en-US" altLang="zh-CN" sz="1600" dirty="0">
              <a:cs typeface="Times New Roman" panose="02020603050405020304" pitchFamily="18" charset="0"/>
            </a:endParaRPr>
          </a:p>
        </p:txBody>
      </p:sp>
      <p:sp>
        <p:nvSpPr>
          <p:cNvPr id="39" name="左箭头 38"/>
          <p:cNvSpPr/>
          <p:nvPr/>
        </p:nvSpPr>
        <p:spPr>
          <a:xfrm>
            <a:off x="5589387" y="3745656"/>
            <a:ext cx="609599" cy="216743"/>
          </a:xfrm>
          <a:prstGeom prst="lef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6198986" y="3429000"/>
            <a:ext cx="2743200" cy="838200"/>
          </a:xfrm>
          <a:prstGeom prst="rect">
            <a:avLst/>
          </a:prstGeom>
          <a:noFill/>
          <a:ln w="12700">
            <a:solidFill>
              <a:schemeClr val="tx1"/>
            </a:solidFill>
            <a:prstDash val="solid"/>
          </a:ln>
        </p:spPr>
        <p:txBody>
          <a:bodyPr wrap="square" rtlCol="0">
            <a:noAutofit/>
          </a:bodyPr>
          <a:lstStyle/>
          <a:p>
            <a:pPr marL="285750" lvl="1" indent="-285750">
              <a:buSzPct val="60000"/>
              <a:buFont typeface="Wingdings" panose="05000000000000000000" pitchFamily="2" charset="2"/>
              <a:buChar char="l"/>
            </a:pPr>
            <a:r>
              <a:rPr lang="en-US" altLang="zh-CN" sz="1600" dirty="0"/>
              <a:t>For each simulation model with model uncertainty</a:t>
            </a:r>
          </a:p>
          <a:p>
            <a:pPr marL="285750" lvl="1" indent="-285750">
              <a:buSzPct val="60000"/>
              <a:buFont typeface="Wingdings" panose="05000000000000000000" pitchFamily="2" charset="2"/>
              <a:buChar char="l"/>
            </a:pPr>
            <a:r>
              <a:rPr lang="en-US" altLang="zh-CN" sz="1600" dirty="0"/>
              <a:t>Based on training data </a:t>
            </a:r>
            <a:endParaRPr lang="en-US" altLang="zh-CN" sz="1600" dirty="0">
              <a:cs typeface="Times New Roman" panose="02020603050405020304" pitchFamily="18" charset="0"/>
            </a:endParaRPr>
          </a:p>
        </p:txBody>
      </p:sp>
      <p:sp>
        <p:nvSpPr>
          <p:cNvPr id="41" name="矩形 40"/>
          <p:cNvSpPr/>
          <p:nvPr/>
        </p:nvSpPr>
        <p:spPr>
          <a:xfrm>
            <a:off x="609600" y="3330021"/>
            <a:ext cx="5075321" cy="9714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6198986" y="4638541"/>
            <a:ext cx="2743200" cy="533400"/>
          </a:xfrm>
          <a:prstGeom prst="rect">
            <a:avLst/>
          </a:prstGeom>
          <a:noFill/>
          <a:ln w="12700">
            <a:solidFill>
              <a:schemeClr val="tx1"/>
            </a:solidFill>
            <a:prstDash val="solid"/>
          </a:ln>
        </p:spPr>
        <p:txBody>
          <a:bodyPr wrap="square" rtlCol="0">
            <a:noAutofit/>
          </a:bodyPr>
          <a:lstStyle/>
          <a:p>
            <a:pPr marL="285750" lvl="1" indent="-285750">
              <a:spcBef>
                <a:spcPct val="20000"/>
              </a:spcBef>
              <a:buSzPct val="60000"/>
              <a:buFont typeface="Wingdings" panose="05000000000000000000" pitchFamily="2" charset="2"/>
              <a:buChar char="l"/>
            </a:pPr>
            <a:r>
              <a:rPr lang="en-US" altLang="zh-CN" sz="1600" dirty="0"/>
              <a:t>For each simulation model with model uncertainty </a:t>
            </a:r>
            <a:endParaRPr lang="en-US" altLang="zh-CN" sz="1600" dirty="0">
              <a:cs typeface="Times New Roman" panose="02020603050405020304" pitchFamily="18" charset="0"/>
            </a:endParaRPr>
          </a:p>
        </p:txBody>
      </p:sp>
      <p:sp>
        <p:nvSpPr>
          <p:cNvPr id="44" name="文本框 43"/>
          <p:cNvSpPr txBox="1"/>
          <p:nvPr/>
        </p:nvSpPr>
        <p:spPr>
          <a:xfrm>
            <a:off x="6198986" y="5400541"/>
            <a:ext cx="2743200" cy="533400"/>
          </a:xfrm>
          <a:prstGeom prst="rect">
            <a:avLst/>
          </a:prstGeom>
          <a:noFill/>
          <a:ln w="12700">
            <a:solidFill>
              <a:schemeClr val="tx1"/>
            </a:solidFill>
            <a:prstDash val="solid"/>
          </a:ln>
        </p:spPr>
        <p:txBody>
          <a:bodyPr wrap="square" rtlCol="0">
            <a:noAutofit/>
          </a:bodyPr>
          <a:lstStyle/>
          <a:p>
            <a:pPr marL="285750" lvl="1" indent="-285750">
              <a:spcBef>
                <a:spcPct val="20000"/>
              </a:spcBef>
              <a:buSzPct val="60000"/>
              <a:buFont typeface="Wingdings" panose="05000000000000000000" pitchFamily="2" charset="2"/>
              <a:buChar char="l"/>
            </a:pPr>
            <a:r>
              <a:rPr lang="en-US" altLang="zh-CN" sz="1600" dirty="0"/>
              <a:t>Using GP models for real outputs </a:t>
            </a:r>
            <a:endParaRPr lang="en-US" altLang="zh-CN" sz="1600" dirty="0">
              <a:cs typeface="Times New Roman" panose="02020603050405020304" pitchFamily="18" charset="0"/>
            </a:endParaRPr>
          </a:p>
        </p:txBody>
      </p:sp>
      <p:sp>
        <p:nvSpPr>
          <p:cNvPr id="45" name="左箭头 44"/>
          <p:cNvSpPr/>
          <p:nvPr/>
        </p:nvSpPr>
        <p:spPr>
          <a:xfrm>
            <a:off x="4979787" y="5581710"/>
            <a:ext cx="1219200" cy="209490"/>
          </a:xfrm>
          <a:prstGeom prst="lef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Content Placeholder 7"/>
          <p:cNvSpPr txBox="1">
            <a:spLocks/>
          </p:cNvSpPr>
          <p:nvPr/>
        </p:nvSpPr>
        <p:spPr>
          <a:xfrm>
            <a:off x="152400" y="1143000"/>
            <a:ext cx="8458200" cy="567154"/>
          </a:xfrm>
          <a:prstGeom prst="rect">
            <a:avLst/>
          </a:prstGeom>
        </p:spPr>
        <p:txBody>
          <a:bodyPr>
            <a:noAutofit/>
          </a:bodyPr>
          <a:lstStyle>
            <a:lvl1pPr marL="449263" indent="-449263" algn="l" rtl="0" eaLnBrk="0" fontAlgn="base" hangingPunct="0">
              <a:lnSpc>
                <a:spcPct val="110000"/>
              </a:lnSpc>
              <a:spcBef>
                <a:spcPct val="20000"/>
              </a:spcBef>
              <a:spcAft>
                <a:spcPct val="0"/>
              </a:spcAft>
              <a:buSzPct val="120000"/>
              <a:buBlip>
                <a:blip r:embed="rId3"/>
              </a:buBlip>
              <a:defRPr sz="2800">
                <a:solidFill>
                  <a:srgbClr val="133984"/>
                </a:solidFill>
                <a:latin typeface="+mn-lt"/>
                <a:ea typeface="+mn-ea"/>
                <a:cs typeface="黑体" pitchFamily="49" charset="-122"/>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cs typeface="黑体" pitchFamily="49" charset="-122"/>
              </a:defRPr>
            </a:lvl2pPr>
            <a:lvl3pPr marL="1322388" indent="-228600" algn="l" rtl="0" eaLnBrk="0" fontAlgn="base" hangingPunct="0">
              <a:spcBef>
                <a:spcPct val="20000"/>
              </a:spcBef>
              <a:spcAft>
                <a:spcPct val="0"/>
              </a:spcAft>
              <a:buChar char="•"/>
              <a:defRPr sz="2400">
                <a:solidFill>
                  <a:schemeClr val="tx1"/>
                </a:solidFill>
                <a:latin typeface="+mn-lt"/>
                <a:ea typeface="宋体" charset="-122"/>
                <a:cs typeface="宋体" charset="-122"/>
              </a:defRPr>
            </a:lvl3pPr>
            <a:lvl4pPr marL="1730375"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marL="288000" indent="-288000">
              <a:lnSpc>
                <a:spcPct val="100000"/>
              </a:lnSpc>
              <a:spcBef>
                <a:spcPts val="0"/>
              </a:spcBef>
              <a:buSzPct val="60000"/>
              <a:buFont typeface="Wingdings" panose="05000000000000000000" pitchFamily="2" charset="2"/>
              <a:buChar char="n"/>
            </a:pPr>
            <a:r>
              <a:rPr lang="en-US" altLang="zh-CN" sz="2400" b="1" dirty="0"/>
              <a:t>Flowchart of the proposed RO approach</a:t>
            </a:r>
          </a:p>
        </p:txBody>
      </p:sp>
      <p:sp>
        <p:nvSpPr>
          <p:cNvPr id="77" name="左箭头 76"/>
          <p:cNvSpPr/>
          <p:nvPr/>
        </p:nvSpPr>
        <p:spPr>
          <a:xfrm>
            <a:off x="5208387" y="4823721"/>
            <a:ext cx="990600" cy="205479"/>
          </a:xfrm>
          <a:prstGeom prst="lef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1649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8" grpId="0" animBg="1"/>
      <p:bldP spid="29" grpId="0" animBg="1"/>
      <p:bldP spid="32" grpId="0" animBg="1"/>
      <p:bldP spid="35" grpId="0" animBg="1"/>
      <p:bldP spid="37" grpId="0" animBg="1"/>
      <p:bldP spid="38" grpId="0" animBg="1"/>
      <p:bldP spid="39" grpId="0" animBg="1"/>
      <p:bldP spid="40" grpId="0" animBg="1"/>
      <p:bldP spid="41" grpId="0" animBg="1"/>
      <p:bldP spid="42" grpId="0" animBg="1"/>
      <p:bldP spid="44" grpId="0" animBg="1"/>
      <p:bldP spid="45" grpId="0" animBg="1"/>
      <p:bldP spid="46" grpId="0"/>
      <p:bldP spid="7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64784" y="1585689"/>
            <a:ext cx="2480044" cy="1429372"/>
            <a:chOff x="562161" y="1392143"/>
            <a:chExt cx="2552194" cy="1376994"/>
          </a:xfrm>
          <a:solidFill>
            <a:schemeClr val="tx2">
              <a:lumMod val="20000"/>
              <a:lumOff val="80000"/>
            </a:schemeClr>
          </a:solidFill>
        </p:grpSpPr>
        <p:sp>
          <p:nvSpPr>
            <p:cNvPr id="33" name="圆角矩形 32"/>
            <p:cNvSpPr/>
            <p:nvPr/>
          </p:nvSpPr>
          <p:spPr bwMode="auto">
            <a:xfrm>
              <a:off x="562161" y="1392143"/>
              <a:ext cx="2552194" cy="1376994"/>
            </a:xfrm>
            <a:prstGeom prst="roundRect">
              <a:avLst>
                <a:gd name="adj" fmla="val 0"/>
              </a:avLst>
            </a:prstGeom>
            <a:grpFill/>
            <a:ln w="12700"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p:txBody>
        </p:sp>
        <p:graphicFrame>
          <p:nvGraphicFramePr>
            <p:cNvPr id="31" name="Object 6"/>
            <p:cNvGraphicFramePr>
              <a:graphicFrameLocks noChangeAspect="1"/>
            </p:cNvGraphicFramePr>
            <p:nvPr/>
          </p:nvGraphicFramePr>
          <p:xfrm>
            <a:off x="608281" y="1396732"/>
            <a:ext cx="2499536" cy="1316750"/>
          </p:xfrm>
          <a:graphic>
            <a:graphicData uri="http://schemas.openxmlformats.org/presentationml/2006/ole">
              <mc:AlternateContent xmlns:mc="http://schemas.openxmlformats.org/markup-compatibility/2006">
                <mc:Choice xmlns:v="urn:schemas-microsoft-com:vml" Requires="v">
                  <p:oleObj spid="_x0000_s13352" name="公式" r:id="rId4" imgW="2006280" imgH="1015920" progId="Equation.3">
                    <p:embed/>
                  </p:oleObj>
                </mc:Choice>
                <mc:Fallback>
                  <p:oleObj name="公式" r:id="rId4" imgW="2006280" imgH="1015920" progId="Equation.3">
                    <p:embed/>
                    <p:pic>
                      <p:nvPicPr>
                        <p:cNvPr id="31" name="Object 6"/>
                        <p:cNvPicPr>
                          <a:picLocks noChangeAspect="1" noChangeArrowheads="1"/>
                        </p:cNvPicPr>
                        <p:nvPr/>
                      </p:nvPicPr>
                      <p:blipFill>
                        <a:blip r:embed="rId5"/>
                        <a:srcRect/>
                        <a:stretch>
                          <a:fillRect/>
                        </a:stretch>
                      </p:blipFill>
                      <p:spPr bwMode="auto">
                        <a:xfrm>
                          <a:off x="608281" y="1396732"/>
                          <a:ext cx="2499536" cy="1316750"/>
                        </a:xfrm>
                        <a:prstGeom prst="rect">
                          <a:avLst/>
                        </a:prstGeom>
                        <a:noFill/>
                      </p:spPr>
                    </p:pic>
                  </p:oleObj>
                </mc:Fallback>
              </mc:AlternateContent>
            </a:graphicData>
          </a:graphic>
        </p:graphicFrame>
      </p:grpSp>
      <p:sp>
        <p:nvSpPr>
          <p:cNvPr id="6" name="Title 1"/>
          <p:cNvSpPr txBox="1">
            <a:spLocks/>
          </p:cNvSpPr>
          <p:nvPr/>
        </p:nvSpPr>
        <p:spPr>
          <a:xfrm>
            <a:off x="533400" y="0"/>
            <a:ext cx="8278813" cy="6804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b="1" dirty="0">
                <a:solidFill>
                  <a:schemeClr val="tx2"/>
                </a:solidFill>
                <a:effectLst>
                  <a:outerShdw blurRad="38100" dist="38100" dir="2700000" algn="tl">
                    <a:srgbClr val="000000">
                      <a:alpha val="43137"/>
                    </a:srgbClr>
                  </a:outerShdw>
                </a:effectLst>
                <a:cs typeface="Arial" pitchFamily="34" charset="0"/>
              </a:rPr>
              <a:t> </a:t>
            </a:r>
            <a:r>
              <a:rPr lang="en-US" altLang="zh-CN" sz="3200" b="1" dirty="0">
                <a:solidFill>
                  <a:schemeClr val="bg1"/>
                </a:solidFill>
              </a:rPr>
              <a:t>Example: Three-Bar Truss* (1/2)</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7" name="组合 16"/>
          <p:cNvGrpSpPr/>
          <p:nvPr/>
        </p:nvGrpSpPr>
        <p:grpSpPr>
          <a:xfrm>
            <a:off x="3320167" y="1585689"/>
            <a:ext cx="1981199" cy="1476821"/>
            <a:chOff x="4052445" y="1328596"/>
            <a:chExt cx="2468181" cy="1945655"/>
          </a:xfrm>
        </p:grpSpPr>
        <p:grpSp>
          <p:nvGrpSpPr>
            <p:cNvPr id="18" name="组合 17"/>
            <p:cNvGrpSpPr/>
            <p:nvPr/>
          </p:nvGrpSpPr>
          <p:grpSpPr>
            <a:xfrm>
              <a:off x="4078108" y="1328596"/>
              <a:ext cx="2442518" cy="1945655"/>
              <a:chOff x="3154528" y="2667001"/>
              <a:chExt cx="1312398" cy="1181273"/>
            </a:xfrm>
          </p:grpSpPr>
          <p:sp>
            <p:nvSpPr>
              <p:cNvPr id="20" name="圆角矩形 19"/>
              <p:cNvSpPr/>
              <p:nvPr/>
            </p:nvSpPr>
            <p:spPr bwMode="auto">
              <a:xfrm>
                <a:off x="3154528" y="2667001"/>
                <a:ext cx="1312398" cy="1142106"/>
              </a:xfrm>
              <a:prstGeom prst="roundRect">
                <a:avLst>
                  <a:gd name="adj" fmla="val 0"/>
                </a:avLst>
              </a:prstGeom>
              <a:noFill/>
              <a:ln w="12700"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p:txBody>
          </p:sp>
          <p:pic>
            <p:nvPicPr>
              <p:cNvPr id="21" name="图片 20"/>
              <p:cNvPicPr>
                <a:picLocks noChangeAspect="1"/>
              </p:cNvPicPr>
              <p:nvPr/>
            </p:nvPicPr>
            <p:blipFill>
              <a:blip r:embed="rId6"/>
              <a:stretch>
                <a:fillRect/>
              </a:stretch>
            </p:blipFill>
            <p:spPr>
              <a:xfrm>
                <a:off x="3168992" y="2675891"/>
                <a:ext cx="1283996" cy="1172383"/>
              </a:xfrm>
              <a:prstGeom prst="rect">
                <a:avLst/>
              </a:prstGeom>
            </p:spPr>
          </p:pic>
        </p:grpSp>
        <p:sp>
          <p:nvSpPr>
            <p:cNvPr id="19" name="文本框 18"/>
            <p:cNvSpPr txBox="1"/>
            <p:nvPr/>
          </p:nvSpPr>
          <p:spPr>
            <a:xfrm>
              <a:off x="4052445" y="1371601"/>
              <a:ext cx="228600" cy="276999"/>
            </a:xfrm>
            <a:prstGeom prst="rect">
              <a:avLst/>
            </a:prstGeom>
            <a:noFill/>
          </p:spPr>
          <p:txBody>
            <a:bodyPr wrap="square" rtlCol="0">
              <a:spAutoFit/>
            </a:bodyPr>
            <a:lstStyle/>
            <a:p>
              <a:r>
                <a:rPr lang="en-US" altLang="zh-CN" baseline="30000" dirty="0"/>
                <a:t>*</a:t>
              </a:r>
              <a:endParaRPr lang="zh-CN" altLang="en-US" baseline="30000" dirty="0"/>
            </a:p>
          </p:txBody>
        </p:sp>
      </p:grpSp>
      <p:sp>
        <p:nvSpPr>
          <p:cNvPr id="23" name="Content Placeholder 7"/>
          <p:cNvSpPr txBox="1">
            <a:spLocks/>
          </p:cNvSpPr>
          <p:nvPr/>
        </p:nvSpPr>
        <p:spPr>
          <a:xfrm>
            <a:off x="152400" y="1143000"/>
            <a:ext cx="5334000" cy="381000"/>
          </a:xfrm>
          <a:prstGeom prst="rect">
            <a:avLst/>
          </a:prstGeom>
        </p:spPr>
        <p:txBody>
          <a:bodyPr>
            <a:noAutofit/>
          </a:bodyPr>
          <a:lstStyle>
            <a:lvl1pPr marL="449263" indent="-449263" algn="l" rtl="0" eaLnBrk="0" fontAlgn="base" hangingPunct="0">
              <a:lnSpc>
                <a:spcPct val="110000"/>
              </a:lnSpc>
              <a:spcBef>
                <a:spcPct val="20000"/>
              </a:spcBef>
              <a:spcAft>
                <a:spcPct val="0"/>
              </a:spcAft>
              <a:buSzPct val="120000"/>
              <a:buBlip>
                <a:blip r:embed="rId7"/>
              </a:buBlip>
              <a:defRPr sz="2800">
                <a:solidFill>
                  <a:srgbClr val="133984"/>
                </a:solidFill>
                <a:latin typeface="+mn-lt"/>
                <a:ea typeface="+mn-ea"/>
                <a:cs typeface="黑体" pitchFamily="49" charset="-122"/>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cs typeface="黑体" pitchFamily="49" charset="-122"/>
              </a:defRPr>
            </a:lvl2pPr>
            <a:lvl3pPr marL="1322388" indent="-228600" algn="l" rtl="0" eaLnBrk="0" fontAlgn="base" hangingPunct="0">
              <a:spcBef>
                <a:spcPct val="20000"/>
              </a:spcBef>
              <a:spcAft>
                <a:spcPct val="0"/>
              </a:spcAft>
              <a:buChar char="•"/>
              <a:defRPr sz="2400">
                <a:solidFill>
                  <a:schemeClr val="tx1"/>
                </a:solidFill>
                <a:latin typeface="+mn-lt"/>
                <a:ea typeface="宋体" charset="-122"/>
                <a:cs typeface="宋体" charset="-122"/>
              </a:defRPr>
            </a:lvl3pPr>
            <a:lvl4pPr marL="1730375"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marL="288000" indent="-288000">
              <a:lnSpc>
                <a:spcPct val="90000"/>
              </a:lnSpc>
              <a:spcBef>
                <a:spcPts val="0"/>
              </a:spcBef>
              <a:buSzPct val="60000"/>
              <a:buFont typeface="Wingdings" panose="05000000000000000000" pitchFamily="2" charset="2"/>
              <a:buChar char="n"/>
            </a:pPr>
            <a:r>
              <a:rPr lang="en-US" altLang="zh-CN" sz="2400" b="1" dirty="0"/>
              <a:t>Problem formulation</a:t>
            </a:r>
            <a:endParaRPr lang="en-US" altLang="zh-CN" sz="2400" b="1" baseline="30000" dirty="0"/>
          </a:p>
        </p:txBody>
      </p:sp>
      <p:sp>
        <p:nvSpPr>
          <p:cNvPr id="24" name="Content Placeholder 7"/>
          <p:cNvSpPr txBox="1">
            <a:spLocks/>
          </p:cNvSpPr>
          <p:nvPr/>
        </p:nvSpPr>
        <p:spPr>
          <a:xfrm>
            <a:off x="5486400" y="1143000"/>
            <a:ext cx="2971800" cy="533400"/>
          </a:xfrm>
          <a:prstGeom prst="rect">
            <a:avLst/>
          </a:prstGeom>
        </p:spPr>
        <p:txBody>
          <a:bodyPr>
            <a:noAutofit/>
          </a:bodyPr>
          <a:lstStyle>
            <a:lvl1pPr marL="449263" indent="-449263" algn="l" rtl="0" eaLnBrk="0" fontAlgn="base" hangingPunct="0">
              <a:lnSpc>
                <a:spcPct val="110000"/>
              </a:lnSpc>
              <a:spcBef>
                <a:spcPct val="20000"/>
              </a:spcBef>
              <a:spcAft>
                <a:spcPct val="0"/>
              </a:spcAft>
              <a:buSzPct val="120000"/>
              <a:buBlip>
                <a:blip r:embed="rId7"/>
              </a:buBlip>
              <a:defRPr sz="2800">
                <a:solidFill>
                  <a:srgbClr val="133984"/>
                </a:solidFill>
                <a:latin typeface="+mn-lt"/>
                <a:ea typeface="+mn-ea"/>
                <a:cs typeface="黑体" pitchFamily="49" charset="-122"/>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cs typeface="黑体" pitchFamily="49" charset="-122"/>
              </a:defRPr>
            </a:lvl2pPr>
            <a:lvl3pPr marL="1322388" indent="-228600" algn="l" rtl="0" eaLnBrk="0" fontAlgn="base" hangingPunct="0">
              <a:spcBef>
                <a:spcPct val="20000"/>
              </a:spcBef>
              <a:spcAft>
                <a:spcPct val="0"/>
              </a:spcAft>
              <a:buChar char="•"/>
              <a:defRPr sz="2400">
                <a:solidFill>
                  <a:schemeClr val="tx1"/>
                </a:solidFill>
                <a:latin typeface="+mn-lt"/>
                <a:ea typeface="宋体" charset="-122"/>
                <a:cs typeface="宋体" charset="-122"/>
              </a:defRPr>
            </a:lvl3pPr>
            <a:lvl4pPr marL="1730375"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marL="288000" indent="-288000">
              <a:lnSpc>
                <a:spcPct val="90000"/>
              </a:lnSpc>
              <a:spcBef>
                <a:spcPts val="0"/>
              </a:spcBef>
              <a:buSzPct val="60000"/>
              <a:buFont typeface="Wingdings" panose="05000000000000000000" pitchFamily="2" charset="2"/>
              <a:buChar char="n"/>
            </a:pPr>
            <a:r>
              <a:rPr lang="en-US" altLang="zh-CN" sz="2400" b="1" dirty="0"/>
              <a:t>RO formulation</a:t>
            </a:r>
          </a:p>
        </p:txBody>
      </p:sp>
      <p:sp>
        <p:nvSpPr>
          <p:cNvPr id="29" name="文本框 28"/>
          <p:cNvSpPr txBox="1"/>
          <p:nvPr/>
        </p:nvSpPr>
        <p:spPr>
          <a:xfrm>
            <a:off x="5638800" y="5562600"/>
            <a:ext cx="3505200" cy="830997"/>
          </a:xfrm>
          <a:prstGeom prst="rect">
            <a:avLst/>
          </a:prstGeom>
          <a:noFill/>
        </p:spPr>
        <p:txBody>
          <a:bodyPr wrap="square" rtlCol="0">
            <a:spAutoFit/>
          </a:bodyPr>
          <a:lstStyle/>
          <a:p>
            <a:r>
              <a:rPr lang="en-US" altLang="zh-CN" sz="1200" dirty="0"/>
              <a:t>*Gunawan, S., 2004, “Parameter Sensitivity Measures </a:t>
            </a:r>
          </a:p>
          <a:p>
            <a:r>
              <a:rPr lang="en-US" altLang="zh-CN" sz="1200" dirty="0"/>
              <a:t>  for Single Objective, Multi-Objective, and Feasibility </a:t>
            </a:r>
          </a:p>
          <a:p>
            <a:r>
              <a:rPr lang="en-US" altLang="zh-CN" sz="1200" dirty="0"/>
              <a:t>  Robust Design Optimization,” Ph.D. dissertation, </a:t>
            </a:r>
          </a:p>
          <a:p>
            <a:r>
              <a:rPr lang="en-US" altLang="zh-CN" sz="1200" dirty="0"/>
              <a:t>  Department of Mechanical Engineering, UMD, USA.</a:t>
            </a:r>
            <a:endParaRPr lang="zh-CN" altLang="en-US" sz="1200" dirty="0"/>
          </a:p>
        </p:txBody>
      </p:sp>
      <p:sp>
        <p:nvSpPr>
          <p:cNvPr id="34" name="Text Box 7"/>
          <p:cNvSpPr txBox="1">
            <a:spLocks noChangeArrowheads="1"/>
          </p:cNvSpPr>
          <p:nvPr/>
        </p:nvSpPr>
        <p:spPr bwMode="auto">
          <a:xfrm>
            <a:off x="609601" y="3124200"/>
            <a:ext cx="4800600" cy="3293209"/>
          </a:xfrm>
          <a:prstGeom prst="rect">
            <a:avLst/>
          </a:prstGeom>
          <a:noFill/>
          <a:ln w="25400">
            <a:noFill/>
            <a:miter lim="800000"/>
            <a:headEnd/>
            <a:tailEnd/>
          </a:ln>
          <a:effectLst/>
        </p:spPr>
        <p:txBody>
          <a:bodyPr wrap="square">
            <a:spAutoFit/>
          </a:bodyPr>
          <a:lstStyle/>
          <a:p>
            <a:r>
              <a:rPr lang="en-US" sz="1300" b="1" dirty="0"/>
              <a:t>Minimize    </a:t>
            </a:r>
            <a:r>
              <a:rPr lang="en-US" sz="1300" b="1" dirty="0">
                <a:solidFill>
                  <a:schemeClr val="bg1">
                    <a:lumMod val="50000"/>
                  </a:schemeClr>
                </a:solidFill>
              </a:rPr>
              <a:t>S</a:t>
            </a:r>
            <a:r>
              <a:rPr lang="en-US" altLang="zh-CN" sz="1300" b="1" dirty="0">
                <a:solidFill>
                  <a:schemeClr val="bg1">
                    <a:lumMod val="50000"/>
                  </a:schemeClr>
                </a:solidFill>
              </a:rPr>
              <a:t>tress on Bar 1(</a:t>
            </a:r>
            <a:r>
              <a:rPr lang="en-US" altLang="zh-CN" sz="1300" dirty="0">
                <a:solidFill>
                  <a:schemeClr val="bg1">
                    <a:lumMod val="50000"/>
                  </a:schemeClr>
                </a:solidFill>
                <a:latin typeface="Times New Roman" panose="02020603050405020304" pitchFamily="18" charset="0"/>
                <a:cs typeface="Times New Roman" panose="02020603050405020304" pitchFamily="18" charset="0"/>
              </a:rPr>
              <a:t>σ</a:t>
            </a:r>
            <a:r>
              <a:rPr lang="en-US" altLang="zh-CN" sz="1300" b="1" dirty="0">
                <a:solidFill>
                  <a:schemeClr val="bg1">
                    <a:lumMod val="50000"/>
                  </a:schemeClr>
                </a:solidFill>
              </a:rPr>
              <a:t>)</a:t>
            </a:r>
            <a:endParaRPr lang="en-US" sz="1300" b="1" dirty="0">
              <a:solidFill>
                <a:schemeClr val="bg1">
                  <a:lumMod val="50000"/>
                </a:schemeClr>
              </a:solidFill>
            </a:endParaRPr>
          </a:p>
          <a:p>
            <a:r>
              <a:rPr lang="en-US" sz="1300" b="1" dirty="0" err="1"/>
              <a:t>s.t.</a:t>
            </a:r>
            <a:r>
              <a:rPr lang="en-US" sz="1300" b="1" dirty="0"/>
              <a:t>                </a:t>
            </a:r>
          </a:p>
          <a:p>
            <a:r>
              <a:rPr lang="en-US" sz="1300" b="1" dirty="0">
                <a:solidFill>
                  <a:schemeClr val="bg1">
                    <a:lumMod val="50000"/>
                  </a:schemeClr>
                </a:solidFill>
              </a:rPr>
              <a:t>              </a:t>
            </a:r>
            <a:r>
              <a:rPr lang="en-US" sz="1300" i="1" dirty="0">
                <a:solidFill>
                  <a:schemeClr val="bg1">
                    <a:lumMod val="50000"/>
                  </a:schemeClr>
                </a:solidFill>
                <a:latin typeface="Times New Roman" panose="02020603050405020304" pitchFamily="18" charset="0"/>
                <a:cs typeface="Times New Roman" panose="02020603050405020304" pitchFamily="18" charset="0"/>
              </a:rPr>
              <a:t>g</a:t>
            </a:r>
            <a:r>
              <a:rPr lang="en-US" sz="1300" baseline="-25000" dirty="0">
                <a:solidFill>
                  <a:schemeClr val="bg1">
                    <a:lumMod val="50000"/>
                  </a:schemeClr>
                </a:solidFill>
                <a:latin typeface="Times New Roman" panose="02020603050405020304" pitchFamily="18" charset="0"/>
                <a:cs typeface="Times New Roman" panose="02020603050405020304" pitchFamily="18" charset="0"/>
              </a:rPr>
              <a:t>1</a:t>
            </a:r>
            <a:r>
              <a:rPr lang="en-US" sz="1300" b="1" dirty="0">
                <a:solidFill>
                  <a:schemeClr val="bg1">
                    <a:lumMod val="50000"/>
                  </a:schemeClr>
                </a:solidFill>
              </a:rPr>
              <a:t>:  H</a:t>
            </a:r>
            <a:r>
              <a:rPr lang="en-US" altLang="zh-CN" sz="1300" b="1" dirty="0">
                <a:solidFill>
                  <a:schemeClr val="bg1">
                    <a:lumMod val="50000"/>
                  </a:schemeClr>
                </a:solidFill>
              </a:rPr>
              <a:t>orizontal deflection at node 4 </a:t>
            </a:r>
            <a:r>
              <a:rPr lang="en-US" sz="1300" b="1" dirty="0">
                <a:solidFill>
                  <a:schemeClr val="bg1">
                    <a:lumMod val="50000"/>
                  </a:schemeClr>
                </a:solidFill>
              </a:rPr>
              <a:t>≤ </a:t>
            </a:r>
            <a:r>
              <a:rPr lang="en-US" altLang="zh-CN" sz="1300" b="1" dirty="0">
                <a:solidFill>
                  <a:schemeClr val="bg1">
                    <a:lumMod val="50000"/>
                  </a:schemeClr>
                </a:solidFill>
              </a:rPr>
              <a:t>0.5 cm</a:t>
            </a:r>
            <a:endParaRPr lang="en-US" sz="1300" b="1" dirty="0">
              <a:solidFill>
                <a:schemeClr val="bg1">
                  <a:lumMod val="50000"/>
                </a:schemeClr>
              </a:solidFill>
            </a:endParaRPr>
          </a:p>
          <a:p>
            <a:r>
              <a:rPr lang="en-US" altLang="zh-CN" sz="1300" b="1" dirty="0">
                <a:solidFill>
                  <a:schemeClr val="bg1">
                    <a:lumMod val="50000"/>
                  </a:schemeClr>
                </a:solidFill>
              </a:rPr>
              <a:t>              </a:t>
            </a:r>
            <a:r>
              <a:rPr lang="en-US" altLang="zh-CN" sz="1300" i="1" dirty="0">
                <a:solidFill>
                  <a:schemeClr val="bg1">
                    <a:lumMod val="50000"/>
                  </a:schemeClr>
                </a:solidFill>
                <a:latin typeface="Times New Roman" panose="02020603050405020304" pitchFamily="18" charset="0"/>
                <a:cs typeface="Times New Roman" panose="02020603050405020304" pitchFamily="18" charset="0"/>
              </a:rPr>
              <a:t>g</a:t>
            </a:r>
            <a:r>
              <a:rPr lang="en-US" altLang="zh-CN" sz="1300" baseline="-25000" dirty="0">
                <a:solidFill>
                  <a:schemeClr val="bg1">
                    <a:lumMod val="50000"/>
                  </a:schemeClr>
                </a:solidFill>
                <a:latin typeface="Times New Roman" panose="02020603050405020304" pitchFamily="18" charset="0"/>
                <a:cs typeface="Times New Roman" panose="02020603050405020304" pitchFamily="18" charset="0"/>
              </a:rPr>
              <a:t>2</a:t>
            </a:r>
            <a:r>
              <a:rPr lang="en-US" altLang="zh-CN" sz="1300" b="1" dirty="0">
                <a:solidFill>
                  <a:schemeClr val="bg1">
                    <a:lumMod val="50000"/>
                  </a:schemeClr>
                </a:solidFill>
              </a:rPr>
              <a:t>:  Vertical deflection at node 4      ≤ 0.5 cm </a:t>
            </a:r>
          </a:p>
          <a:p>
            <a:r>
              <a:rPr lang="en-US" altLang="zh-CN" sz="1300" b="1" dirty="0">
                <a:solidFill>
                  <a:schemeClr val="bg1">
                    <a:lumMod val="50000"/>
                  </a:schemeClr>
                </a:solidFill>
              </a:rPr>
              <a:t>              </a:t>
            </a:r>
            <a:r>
              <a:rPr lang="en-US" altLang="zh-CN" sz="1300" i="1" dirty="0">
                <a:solidFill>
                  <a:schemeClr val="bg1">
                    <a:lumMod val="50000"/>
                  </a:schemeClr>
                </a:solidFill>
                <a:latin typeface="Times New Roman" panose="02020603050405020304" pitchFamily="18" charset="0"/>
                <a:cs typeface="Times New Roman" panose="02020603050405020304" pitchFamily="18" charset="0"/>
              </a:rPr>
              <a:t>g</a:t>
            </a:r>
            <a:r>
              <a:rPr lang="en-US" altLang="zh-CN" sz="1300" baseline="-25000" dirty="0">
                <a:solidFill>
                  <a:schemeClr val="bg1">
                    <a:lumMod val="50000"/>
                  </a:schemeClr>
                </a:solidFill>
                <a:latin typeface="Times New Roman" panose="02020603050405020304" pitchFamily="18" charset="0"/>
                <a:cs typeface="Times New Roman" panose="02020603050405020304" pitchFamily="18" charset="0"/>
              </a:rPr>
              <a:t>3</a:t>
            </a:r>
            <a:r>
              <a:rPr lang="en-US" altLang="zh-CN" sz="1300" b="1" dirty="0">
                <a:solidFill>
                  <a:schemeClr val="bg1">
                    <a:lumMod val="50000"/>
                  </a:schemeClr>
                </a:solidFill>
              </a:rPr>
              <a:t>:  Stress on Bar 2 	     ≤ 140 MPa</a:t>
            </a:r>
          </a:p>
          <a:p>
            <a:r>
              <a:rPr lang="en-US" altLang="zh-CN" sz="1300" b="1" dirty="0">
                <a:solidFill>
                  <a:schemeClr val="bg1">
                    <a:lumMod val="50000"/>
                  </a:schemeClr>
                </a:solidFill>
              </a:rPr>
              <a:t>              </a:t>
            </a:r>
            <a:r>
              <a:rPr lang="en-US" altLang="zh-CN" sz="1300" i="1" dirty="0">
                <a:solidFill>
                  <a:schemeClr val="bg1">
                    <a:lumMod val="50000"/>
                  </a:schemeClr>
                </a:solidFill>
                <a:latin typeface="Times New Roman" panose="02020603050405020304" pitchFamily="18" charset="0"/>
                <a:cs typeface="Times New Roman" panose="02020603050405020304" pitchFamily="18" charset="0"/>
              </a:rPr>
              <a:t>g</a:t>
            </a:r>
            <a:r>
              <a:rPr lang="en-US" altLang="zh-CN" sz="1300" baseline="-25000" dirty="0">
                <a:solidFill>
                  <a:schemeClr val="bg1">
                    <a:lumMod val="50000"/>
                  </a:schemeClr>
                </a:solidFill>
                <a:latin typeface="Times New Roman" panose="02020603050405020304" pitchFamily="18" charset="0"/>
                <a:cs typeface="Times New Roman" panose="02020603050405020304" pitchFamily="18" charset="0"/>
              </a:rPr>
              <a:t>4</a:t>
            </a:r>
            <a:r>
              <a:rPr lang="en-US" altLang="zh-CN" sz="1300" b="1" dirty="0">
                <a:solidFill>
                  <a:schemeClr val="bg1">
                    <a:lumMod val="50000"/>
                  </a:schemeClr>
                </a:solidFill>
              </a:rPr>
              <a:t>:  Buckling load on Bar 1                ≤ F</a:t>
            </a:r>
            <a:r>
              <a:rPr lang="en-US" altLang="zh-CN" sz="1300" b="1" baseline="-25000" dirty="0">
                <a:solidFill>
                  <a:schemeClr val="bg1">
                    <a:lumMod val="50000"/>
                  </a:schemeClr>
                </a:solidFill>
              </a:rPr>
              <a:t>b1</a:t>
            </a:r>
          </a:p>
          <a:p>
            <a:r>
              <a:rPr lang="en-US" altLang="zh-CN" sz="1300" b="1" dirty="0">
                <a:solidFill>
                  <a:schemeClr val="bg1">
                    <a:lumMod val="50000"/>
                  </a:schemeClr>
                </a:solidFill>
              </a:rPr>
              <a:t>              </a:t>
            </a:r>
            <a:r>
              <a:rPr lang="en-US" altLang="zh-CN" sz="1300" i="1" dirty="0">
                <a:solidFill>
                  <a:schemeClr val="bg1">
                    <a:lumMod val="50000"/>
                  </a:schemeClr>
                </a:solidFill>
                <a:latin typeface="Times New Roman" panose="02020603050405020304" pitchFamily="18" charset="0"/>
                <a:cs typeface="Times New Roman" panose="02020603050405020304" pitchFamily="18" charset="0"/>
              </a:rPr>
              <a:t>g</a:t>
            </a:r>
            <a:r>
              <a:rPr lang="en-US" altLang="zh-CN" sz="1300" baseline="-25000" dirty="0">
                <a:solidFill>
                  <a:schemeClr val="bg1">
                    <a:lumMod val="50000"/>
                  </a:schemeClr>
                </a:solidFill>
                <a:latin typeface="Times New Roman" panose="02020603050405020304" pitchFamily="18" charset="0"/>
                <a:cs typeface="Times New Roman" panose="02020603050405020304" pitchFamily="18" charset="0"/>
              </a:rPr>
              <a:t>5</a:t>
            </a:r>
            <a:r>
              <a:rPr lang="en-US" altLang="zh-CN" sz="1300" b="1" dirty="0">
                <a:solidFill>
                  <a:schemeClr val="bg1">
                    <a:lumMod val="50000"/>
                  </a:schemeClr>
                </a:solidFill>
              </a:rPr>
              <a:t>:  Buckling load on Bar 2                ≤ F</a:t>
            </a:r>
            <a:r>
              <a:rPr lang="en-US" altLang="zh-CN" sz="1300" b="1" baseline="-25000" dirty="0">
                <a:solidFill>
                  <a:schemeClr val="bg1">
                    <a:lumMod val="50000"/>
                  </a:schemeClr>
                </a:solidFill>
              </a:rPr>
              <a:t>b2</a:t>
            </a:r>
          </a:p>
          <a:p>
            <a:r>
              <a:rPr lang="en-US" altLang="zh-CN" sz="1300" b="1" dirty="0">
                <a:solidFill>
                  <a:schemeClr val="bg1">
                    <a:lumMod val="50000"/>
                  </a:schemeClr>
                </a:solidFill>
              </a:rPr>
              <a:t>              </a:t>
            </a:r>
            <a:r>
              <a:rPr lang="en-US" altLang="zh-CN" sz="1300" i="1" dirty="0">
                <a:solidFill>
                  <a:schemeClr val="bg1">
                    <a:lumMod val="50000"/>
                  </a:schemeClr>
                </a:solidFill>
                <a:latin typeface="Times New Roman" panose="02020603050405020304" pitchFamily="18" charset="0"/>
                <a:cs typeface="Times New Roman" panose="02020603050405020304" pitchFamily="18" charset="0"/>
              </a:rPr>
              <a:t>g</a:t>
            </a:r>
            <a:r>
              <a:rPr lang="en-US" altLang="zh-CN" sz="1300" baseline="-25000" dirty="0">
                <a:solidFill>
                  <a:schemeClr val="bg1">
                    <a:lumMod val="50000"/>
                  </a:schemeClr>
                </a:solidFill>
                <a:latin typeface="Times New Roman" panose="02020603050405020304" pitchFamily="18" charset="0"/>
                <a:cs typeface="Times New Roman" panose="02020603050405020304" pitchFamily="18" charset="0"/>
              </a:rPr>
              <a:t>6</a:t>
            </a:r>
            <a:r>
              <a:rPr lang="en-US" altLang="zh-CN" sz="1300" b="1" dirty="0">
                <a:solidFill>
                  <a:schemeClr val="bg1">
                    <a:lumMod val="50000"/>
                  </a:schemeClr>
                </a:solidFill>
              </a:rPr>
              <a:t>:  Buckling load on Bar 3                ≤ F</a:t>
            </a:r>
            <a:r>
              <a:rPr lang="en-US" altLang="zh-CN" sz="1300" b="1" baseline="-25000" dirty="0">
                <a:solidFill>
                  <a:schemeClr val="bg1">
                    <a:lumMod val="50000"/>
                  </a:schemeClr>
                </a:solidFill>
              </a:rPr>
              <a:t>b3</a:t>
            </a:r>
          </a:p>
          <a:p>
            <a:r>
              <a:rPr lang="en-US" altLang="zh-CN" sz="1300" b="1" dirty="0">
                <a:solidFill>
                  <a:schemeClr val="bg1">
                    <a:lumMod val="50000"/>
                  </a:schemeClr>
                </a:solidFill>
              </a:rPr>
              <a:t>              </a:t>
            </a:r>
            <a:r>
              <a:rPr lang="en-US" altLang="zh-CN" sz="1300" i="1" dirty="0">
                <a:solidFill>
                  <a:schemeClr val="bg1">
                    <a:lumMod val="50000"/>
                  </a:schemeClr>
                </a:solidFill>
                <a:latin typeface="Times New Roman" panose="02020603050405020304" pitchFamily="18" charset="0"/>
                <a:cs typeface="Times New Roman" panose="02020603050405020304" pitchFamily="18" charset="0"/>
              </a:rPr>
              <a:t>g</a:t>
            </a:r>
            <a:r>
              <a:rPr lang="en-US" altLang="zh-CN" sz="1300" baseline="-25000" dirty="0">
                <a:solidFill>
                  <a:schemeClr val="bg1">
                    <a:lumMod val="50000"/>
                  </a:schemeClr>
                </a:solidFill>
                <a:latin typeface="Times New Roman" panose="02020603050405020304" pitchFamily="18" charset="0"/>
                <a:cs typeface="Times New Roman" panose="02020603050405020304" pitchFamily="18" charset="0"/>
              </a:rPr>
              <a:t>7</a:t>
            </a:r>
            <a:r>
              <a:rPr lang="en-US" altLang="zh-CN" sz="1300" b="1" dirty="0">
                <a:solidFill>
                  <a:schemeClr val="bg1">
                    <a:lumMod val="50000"/>
                  </a:schemeClr>
                </a:solidFill>
              </a:rPr>
              <a:t>:  Total volume	                             ≤ 2000 cm</a:t>
            </a:r>
            <a:r>
              <a:rPr lang="en-US" altLang="zh-CN" sz="1300" b="1" baseline="30000" dirty="0">
                <a:solidFill>
                  <a:schemeClr val="bg1">
                    <a:lumMod val="50000"/>
                  </a:schemeClr>
                </a:solidFill>
              </a:rPr>
              <a:t>3</a:t>
            </a:r>
          </a:p>
          <a:p>
            <a:r>
              <a:rPr lang="en-US" sz="1300" b="1" dirty="0"/>
              <a:t>Design Variables (</a:t>
            </a:r>
            <a:r>
              <a:rPr lang="en-US" sz="1300" b="1" i="1" dirty="0">
                <a:latin typeface="Times New Roman" panose="02020603050405020304" pitchFamily="18" charset="0"/>
                <a:cs typeface="Times New Roman" panose="02020603050405020304" pitchFamily="18" charset="0"/>
              </a:rPr>
              <a:t>x</a:t>
            </a:r>
            <a:r>
              <a:rPr lang="en-US" sz="1300" b="1" dirty="0"/>
              <a:t>):</a:t>
            </a:r>
          </a:p>
          <a:p>
            <a:r>
              <a:rPr lang="en-US" sz="1300" b="1" dirty="0"/>
              <a:t>             </a:t>
            </a:r>
            <a:r>
              <a:rPr lang="en-US" sz="1300" b="1" dirty="0">
                <a:solidFill>
                  <a:schemeClr val="bg1">
                    <a:lumMod val="50000"/>
                  </a:schemeClr>
                </a:solidFill>
              </a:rPr>
              <a:t>30</a:t>
            </a:r>
            <a:r>
              <a:rPr lang="en-US" sz="1300" b="1" baseline="30000" dirty="0">
                <a:solidFill>
                  <a:schemeClr val="bg1">
                    <a:lumMod val="50000"/>
                  </a:schemeClr>
                </a:solidFill>
              </a:rPr>
              <a:t>o</a:t>
            </a:r>
            <a:r>
              <a:rPr lang="en-US" sz="1300" b="1" dirty="0">
                <a:solidFill>
                  <a:schemeClr val="bg1">
                    <a:lumMod val="50000"/>
                  </a:schemeClr>
                </a:solidFill>
              </a:rPr>
              <a:t> ≤ the </a:t>
            </a:r>
            <a:r>
              <a:rPr lang="en-US" altLang="zh-CN" sz="1300" b="1" dirty="0">
                <a:solidFill>
                  <a:schemeClr val="bg1">
                    <a:lumMod val="50000"/>
                  </a:schemeClr>
                </a:solidFill>
              </a:rPr>
              <a:t>angle </a:t>
            </a:r>
            <a:r>
              <a:rPr lang="en-US" sz="1300" b="1" dirty="0">
                <a:solidFill>
                  <a:schemeClr val="bg1">
                    <a:lumMod val="50000"/>
                  </a:schemeClr>
                </a:solidFill>
              </a:rPr>
              <a:t>(</a:t>
            </a:r>
            <a:r>
              <a:rPr lang="en-US" altLang="zh-CN" sz="1300" dirty="0">
                <a:solidFill>
                  <a:schemeClr val="bg1">
                    <a:lumMod val="50000"/>
                  </a:schemeClr>
                </a:solidFill>
                <a:latin typeface="Times New Roman" panose="02020603050405020304" pitchFamily="18" charset="0"/>
                <a:cs typeface="Times New Roman" panose="02020603050405020304" pitchFamily="18" charset="0"/>
              </a:rPr>
              <a:t>θ</a:t>
            </a:r>
            <a:r>
              <a:rPr lang="en-US" sz="1300" b="1" dirty="0">
                <a:solidFill>
                  <a:schemeClr val="bg1">
                    <a:lumMod val="50000"/>
                  </a:schemeClr>
                </a:solidFill>
              </a:rPr>
              <a:t>) ≤ 40</a:t>
            </a:r>
            <a:r>
              <a:rPr lang="en-US" sz="1300" b="1" baseline="30000" dirty="0">
                <a:solidFill>
                  <a:schemeClr val="bg1">
                    <a:lumMod val="50000"/>
                  </a:schemeClr>
                </a:solidFill>
              </a:rPr>
              <a:t>o</a:t>
            </a:r>
          </a:p>
          <a:p>
            <a:r>
              <a:rPr lang="en-US" sz="1300" b="1" dirty="0">
                <a:solidFill>
                  <a:schemeClr val="bg1">
                    <a:lumMod val="50000"/>
                  </a:schemeClr>
                </a:solidFill>
              </a:rPr>
              <a:t>             2cm</a:t>
            </a:r>
            <a:r>
              <a:rPr lang="en-US" sz="1300" b="1" baseline="30000" dirty="0">
                <a:solidFill>
                  <a:schemeClr val="bg1">
                    <a:lumMod val="50000"/>
                  </a:schemeClr>
                </a:solidFill>
              </a:rPr>
              <a:t>2</a:t>
            </a:r>
            <a:r>
              <a:rPr lang="en-US" altLang="zh-CN" sz="1300" b="1" dirty="0">
                <a:solidFill>
                  <a:schemeClr val="bg1">
                    <a:lumMod val="50000"/>
                  </a:schemeClr>
                </a:solidFill>
                <a:ea typeface="SimSun" pitchFamily="2" charset="-122"/>
              </a:rPr>
              <a:t> </a:t>
            </a:r>
            <a:r>
              <a:rPr lang="en-US" sz="1300" b="1" dirty="0">
                <a:solidFill>
                  <a:schemeClr val="bg1">
                    <a:lumMod val="50000"/>
                  </a:schemeClr>
                </a:solidFill>
              </a:rPr>
              <a:t>≤ </a:t>
            </a:r>
            <a:r>
              <a:rPr lang="en-US" altLang="zh-CN" sz="1300" b="1" dirty="0">
                <a:solidFill>
                  <a:schemeClr val="bg1">
                    <a:lumMod val="50000"/>
                  </a:schemeClr>
                </a:solidFill>
              </a:rPr>
              <a:t>cross section area of Bars 1 and 3(</a:t>
            </a:r>
            <a:r>
              <a:rPr lang="en-US" altLang="zh-CN" sz="1300" dirty="0">
                <a:solidFill>
                  <a:schemeClr val="bg1">
                    <a:lumMod val="50000"/>
                  </a:schemeClr>
                </a:solidFill>
                <a:latin typeface="Times New Roman" panose="02020603050405020304" pitchFamily="18" charset="0"/>
                <a:cs typeface="Times New Roman" panose="02020603050405020304" pitchFamily="18" charset="0"/>
              </a:rPr>
              <a:t>A</a:t>
            </a:r>
            <a:r>
              <a:rPr lang="en-US" altLang="zh-CN" sz="1300" baseline="-25000" dirty="0">
                <a:solidFill>
                  <a:schemeClr val="bg1">
                    <a:lumMod val="50000"/>
                  </a:schemeClr>
                </a:solidFill>
                <a:latin typeface="Times New Roman" panose="02020603050405020304" pitchFamily="18" charset="0"/>
                <a:cs typeface="Times New Roman" panose="02020603050405020304" pitchFamily="18" charset="0"/>
              </a:rPr>
              <a:t>1</a:t>
            </a:r>
            <a:r>
              <a:rPr lang="en-US" altLang="zh-CN" sz="1300" b="1" dirty="0">
                <a:solidFill>
                  <a:schemeClr val="bg1">
                    <a:lumMod val="50000"/>
                  </a:schemeClr>
                </a:solidFill>
              </a:rPr>
              <a:t>) </a:t>
            </a:r>
            <a:r>
              <a:rPr lang="en-US" sz="1300" b="1" dirty="0">
                <a:solidFill>
                  <a:schemeClr val="bg1">
                    <a:lumMod val="50000"/>
                  </a:schemeClr>
                </a:solidFill>
              </a:rPr>
              <a:t>≤ </a:t>
            </a:r>
            <a:r>
              <a:rPr lang="en-US" altLang="zh-CN" sz="1300" b="1" dirty="0">
                <a:solidFill>
                  <a:schemeClr val="bg1">
                    <a:lumMod val="50000"/>
                  </a:schemeClr>
                </a:solidFill>
              </a:rPr>
              <a:t>10cm</a:t>
            </a:r>
            <a:r>
              <a:rPr lang="en-US" altLang="zh-CN" sz="1300" b="1" baseline="30000" dirty="0">
                <a:solidFill>
                  <a:schemeClr val="bg1">
                    <a:lumMod val="50000"/>
                  </a:schemeClr>
                </a:solidFill>
              </a:rPr>
              <a:t>2</a:t>
            </a:r>
          </a:p>
          <a:p>
            <a:r>
              <a:rPr lang="en-US" altLang="zh-CN" sz="1300" b="1" dirty="0"/>
              <a:t>Uncertainties:</a:t>
            </a:r>
          </a:p>
          <a:p>
            <a:r>
              <a:rPr lang="en-US" sz="1300" b="1" dirty="0">
                <a:solidFill>
                  <a:schemeClr val="bg1">
                    <a:lumMod val="50000"/>
                  </a:schemeClr>
                </a:solidFill>
              </a:rPr>
              <a:t>             </a:t>
            </a:r>
            <a:r>
              <a:rPr lang="en-US" sz="1300" i="1" dirty="0">
                <a:solidFill>
                  <a:schemeClr val="bg1">
                    <a:lumMod val="50000"/>
                  </a:schemeClr>
                </a:solidFill>
                <a:latin typeface="Times New Roman" panose="02020603050405020304" pitchFamily="18" charset="0"/>
                <a:cs typeface="Times New Roman" panose="02020603050405020304" pitchFamily="18" charset="0"/>
              </a:rPr>
              <a:t>P </a:t>
            </a:r>
            <a:r>
              <a:rPr lang="en-US" sz="1300"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300" dirty="0" err="1">
                <a:solidFill>
                  <a:schemeClr val="bg1">
                    <a:lumMod val="50000"/>
                  </a:schemeClr>
                </a:solidFill>
                <a:latin typeface="Times New Roman" panose="02020603050405020304" pitchFamily="18" charset="0"/>
                <a:cs typeface="Times New Roman" panose="02020603050405020304" pitchFamily="18" charset="0"/>
              </a:rPr>
              <a:t>Δ</a:t>
            </a:r>
            <a:r>
              <a:rPr lang="en-US" altLang="zh-CN" sz="1300" b="1" i="1" dirty="0" err="1">
                <a:solidFill>
                  <a:schemeClr val="bg1">
                    <a:lumMod val="50000"/>
                  </a:schemeClr>
                </a:solidFill>
                <a:latin typeface="Times New Roman" panose="02020603050405020304" pitchFamily="18" charset="0"/>
                <a:cs typeface="Times New Roman" panose="02020603050405020304" pitchFamily="18" charset="0"/>
              </a:rPr>
              <a:t>x</a:t>
            </a:r>
            <a:r>
              <a:rPr lang="en-US" altLang="zh-CN" sz="1300"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300" b="1" dirty="0">
                <a:solidFill>
                  <a:schemeClr val="bg1">
                    <a:lumMod val="50000"/>
                  </a:schemeClr>
                </a:solidFill>
                <a:cs typeface="Times New Roman" panose="02020603050405020304" pitchFamily="18" charset="0"/>
              </a:rPr>
              <a:t>= (5</a:t>
            </a:r>
            <a:r>
              <a:rPr lang="en-US" altLang="zh-CN" sz="1300" b="1" baseline="30000" dirty="0">
                <a:solidFill>
                  <a:schemeClr val="bg1">
                    <a:lumMod val="50000"/>
                  </a:schemeClr>
                </a:solidFill>
                <a:cs typeface="Times New Roman" panose="02020603050405020304" pitchFamily="18" charset="0"/>
              </a:rPr>
              <a:t>o</a:t>
            </a:r>
            <a:r>
              <a:rPr lang="en-US" altLang="zh-CN" sz="1300" b="1" dirty="0">
                <a:solidFill>
                  <a:schemeClr val="bg1">
                    <a:lumMod val="50000"/>
                  </a:schemeClr>
                </a:solidFill>
                <a:cs typeface="Times New Roman" panose="02020603050405020304" pitchFamily="18" charset="0"/>
              </a:rPr>
              <a:t>, 0.1cm</a:t>
            </a:r>
            <a:r>
              <a:rPr lang="en-US" altLang="zh-CN" sz="1300" b="1" baseline="30000" dirty="0">
                <a:solidFill>
                  <a:schemeClr val="bg1">
                    <a:lumMod val="50000"/>
                  </a:schemeClr>
                </a:solidFill>
                <a:cs typeface="Times New Roman" panose="02020603050405020304" pitchFamily="18" charset="0"/>
              </a:rPr>
              <a:t>2</a:t>
            </a:r>
            <a:r>
              <a:rPr lang="en-US" altLang="zh-CN" sz="1300" b="1" dirty="0">
                <a:solidFill>
                  <a:schemeClr val="bg1">
                    <a:lumMod val="50000"/>
                  </a:schemeClr>
                </a:solidFill>
                <a:cs typeface="Times New Roman" panose="02020603050405020304" pitchFamily="18" charset="0"/>
              </a:rPr>
              <a:t>)</a:t>
            </a:r>
          </a:p>
          <a:p>
            <a:r>
              <a:rPr lang="en-US" altLang="zh-CN" sz="1300" i="1" dirty="0">
                <a:solidFill>
                  <a:schemeClr val="bg1">
                    <a:lumMod val="50000"/>
                  </a:schemeClr>
                </a:solidFill>
                <a:latin typeface="Times New Roman" panose="02020603050405020304" pitchFamily="18" charset="0"/>
                <a:cs typeface="Times New Roman" panose="02020603050405020304" pitchFamily="18" charset="0"/>
              </a:rPr>
              <a:t>           M</a:t>
            </a:r>
            <a:r>
              <a:rPr lang="en-US" altLang="zh-CN" sz="1300"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300" i="1" dirty="0" err="1">
                <a:solidFill>
                  <a:schemeClr val="bg1">
                    <a:lumMod val="50000"/>
                  </a:schemeClr>
                </a:solidFill>
                <a:latin typeface="Times New Roman" panose="02020603050405020304" pitchFamily="18" charset="0"/>
                <a:cs typeface="Times New Roman" panose="02020603050405020304" pitchFamily="18" charset="0"/>
              </a:rPr>
              <a:t>δ</a:t>
            </a:r>
            <a:r>
              <a:rPr lang="en-US" altLang="zh-CN" sz="1300" i="1" baseline="-25000" dirty="0" err="1">
                <a:solidFill>
                  <a:schemeClr val="bg1">
                    <a:lumMod val="50000"/>
                  </a:schemeClr>
                </a:solidFill>
                <a:latin typeface="Times New Roman" panose="02020603050405020304" pitchFamily="18" charset="0"/>
                <a:cs typeface="Times New Roman" panose="02020603050405020304" pitchFamily="18" charset="0"/>
              </a:rPr>
              <a:t>f</a:t>
            </a:r>
            <a:r>
              <a:rPr lang="en-US" altLang="zh-CN" sz="1300"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300" b="1" dirty="0">
                <a:solidFill>
                  <a:schemeClr val="bg1">
                    <a:lumMod val="50000"/>
                  </a:schemeClr>
                </a:solidFill>
                <a:cs typeface="Times New Roman" panose="02020603050405020304" pitchFamily="18" charset="0"/>
              </a:rPr>
              <a:t>in the objective function</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300" i="1" dirty="0">
                <a:solidFill>
                  <a:schemeClr val="bg1">
                    <a:lumMod val="50000"/>
                  </a:schemeClr>
                </a:solidFill>
                <a:latin typeface="Times New Roman" panose="02020603050405020304" pitchFamily="18" charset="0"/>
                <a:cs typeface="Times New Roman" panose="02020603050405020304" pitchFamily="18" charset="0"/>
              </a:rPr>
              <a:t>f</a:t>
            </a:r>
            <a:endParaRPr lang="en-US" altLang="zh-CN" sz="13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1300" i="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300" i="1" dirty="0" err="1">
                <a:solidFill>
                  <a:schemeClr val="bg1">
                    <a:lumMod val="50000"/>
                  </a:schemeClr>
                </a:solidFill>
                <a:latin typeface="Times New Roman" panose="02020603050405020304" pitchFamily="18" charset="0"/>
                <a:cs typeface="Times New Roman" panose="02020603050405020304" pitchFamily="18" charset="0"/>
              </a:rPr>
              <a:t>δ</a:t>
            </a:r>
            <a:r>
              <a:rPr lang="en-US" altLang="zh-CN" sz="1300" i="1" baseline="-25000" dirty="0" err="1">
                <a:solidFill>
                  <a:schemeClr val="bg1">
                    <a:lumMod val="50000"/>
                  </a:schemeClr>
                </a:solidFill>
                <a:latin typeface="Times New Roman" panose="02020603050405020304" pitchFamily="18" charset="0"/>
                <a:cs typeface="Times New Roman" panose="02020603050405020304" pitchFamily="18" charset="0"/>
              </a:rPr>
              <a:t>g</a:t>
            </a:r>
            <a:r>
              <a:rPr lang="en-US" altLang="zh-CN" sz="1300"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300" b="1" dirty="0">
                <a:solidFill>
                  <a:schemeClr val="bg1">
                    <a:lumMod val="50000"/>
                  </a:schemeClr>
                </a:solidFill>
                <a:cs typeface="Times New Roman" panose="02020603050405020304" pitchFamily="18" charset="0"/>
              </a:rPr>
              <a:t>in three constraints</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300" i="1" dirty="0">
                <a:solidFill>
                  <a:schemeClr val="bg1">
                    <a:lumMod val="50000"/>
                  </a:schemeClr>
                </a:solidFill>
                <a:latin typeface="Times New Roman" panose="02020603050405020304" pitchFamily="18" charset="0"/>
                <a:cs typeface="Times New Roman" panose="02020603050405020304" pitchFamily="18" charset="0"/>
              </a:rPr>
              <a:t>g</a:t>
            </a:r>
            <a:r>
              <a:rPr lang="en-US" altLang="zh-CN" sz="1300" baseline="-25000" dirty="0">
                <a:solidFill>
                  <a:schemeClr val="bg1">
                    <a:lumMod val="50000"/>
                  </a:schemeClr>
                </a:solidFill>
                <a:latin typeface="Times New Roman" panose="02020603050405020304" pitchFamily="18" charset="0"/>
                <a:cs typeface="Times New Roman" panose="02020603050405020304" pitchFamily="18" charset="0"/>
              </a:rPr>
              <a:t>2</a:t>
            </a:r>
            <a:r>
              <a:rPr lang="en-US" altLang="zh-CN" sz="1300"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300" i="1" dirty="0">
                <a:solidFill>
                  <a:schemeClr val="bg1">
                    <a:lumMod val="50000"/>
                  </a:schemeClr>
                </a:solidFill>
                <a:latin typeface="Times New Roman" panose="02020603050405020304" pitchFamily="18" charset="0"/>
                <a:cs typeface="Times New Roman" panose="02020603050405020304" pitchFamily="18" charset="0"/>
              </a:rPr>
              <a:t>g</a:t>
            </a:r>
            <a:r>
              <a:rPr lang="en-US" altLang="zh-CN" sz="1300" baseline="-25000" dirty="0">
                <a:solidFill>
                  <a:schemeClr val="bg1">
                    <a:lumMod val="50000"/>
                  </a:schemeClr>
                </a:solidFill>
                <a:latin typeface="Times New Roman" panose="02020603050405020304" pitchFamily="18" charset="0"/>
                <a:cs typeface="Times New Roman" panose="02020603050405020304" pitchFamily="18" charset="0"/>
              </a:rPr>
              <a:t>5</a:t>
            </a:r>
            <a:r>
              <a:rPr lang="en-US" altLang="zh-CN" sz="1300"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300" i="1" dirty="0">
                <a:solidFill>
                  <a:schemeClr val="bg1">
                    <a:lumMod val="50000"/>
                  </a:schemeClr>
                </a:solidFill>
                <a:latin typeface="Times New Roman" panose="02020603050405020304" pitchFamily="18" charset="0"/>
                <a:cs typeface="Times New Roman" panose="02020603050405020304" pitchFamily="18" charset="0"/>
              </a:rPr>
              <a:t>g</a:t>
            </a:r>
            <a:r>
              <a:rPr lang="en-US" altLang="zh-CN" sz="1300" baseline="-25000" dirty="0">
                <a:solidFill>
                  <a:schemeClr val="bg1">
                    <a:lumMod val="50000"/>
                  </a:schemeClr>
                </a:solidFill>
                <a:latin typeface="Times New Roman" panose="02020603050405020304" pitchFamily="18" charset="0"/>
                <a:cs typeface="Times New Roman" panose="02020603050405020304" pitchFamily="18" charset="0"/>
              </a:rPr>
              <a:t>7</a:t>
            </a:r>
            <a:r>
              <a:rPr lang="en-US" altLang="zh-CN" sz="1300" dirty="0">
                <a:solidFill>
                  <a:schemeClr val="bg1">
                    <a:lumMod val="50000"/>
                  </a:schemeClr>
                </a:solidFill>
                <a:latin typeface="Times New Roman" panose="02020603050405020304" pitchFamily="18" charset="0"/>
                <a:cs typeface="Times New Roman" panose="02020603050405020304" pitchFamily="18" charset="0"/>
              </a:rPr>
              <a:t> </a:t>
            </a:r>
            <a:endParaRPr lang="en-US" altLang="zh-CN" sz="1300" baseline="30000"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35" name="AutoShape 8"/>
          <p:cNvSpPr>
            <a:spLocks/>
          </p:cNvSpPr>
          <p:nvPr/>
        </p:nvSpPr>
        <p:spPr bwMode="auto">
          <a:xfrm>
            <a:off x="484086" y="3253285"/>
            <a:ext cx="161396" cy="3082230"/>
          </a:xfrm>
          <a:prstGeom prst="leftBrace">
            <a:avLst>
              <a:gd name="adj1" fmla="val 54549"/>
              <a:gd name="adj2" fmla="val 50000"/>
            </a:avLst>
          </a:prstGeom>
          <a:noFill/>
          <a:ln w="31750">
            <a:solidFill>
              <a:schemeClr val="tx1"/>
            </a:solidFill>
            <a:round/>
            <a:headEnd/>
            <a:tailEnd/>
          </a:ln>
          <a:effectLst/>
        </p:spPr>
        <p:txBody>
          <a:bodyPr wrap="none" anchor="ctr"/>
          <a:lstStyle/>
          <a:p>
            <a:endParaRPr lang="en-US"/>
          </a:p>
        </p:txBody>
      </p:sp>
      <p:cxnSp>
        <p:nvCxnSpPr>
          <p:cNvPr id="38" name="AutoShape 16"/>
          <p:cNvCxnSpPr>
            <a:cxnSpLocks noChangeShapeType="1"/>
            <a:stCxn id="33" idx="1"/>
            <a:endCxn id="35" idx="1"/>
          </p:cNvCxnSpPr>
          <p:nvPr/>
        </p:nvCxnSpPr>
        <p:spPr bwMode="auto">
          <a:xfrm rot="10800000" flipV="1">
            <a:off x="484086" y="2300374"/>
            <a:ext cx="80698" cy="2494025"/>
          </a:xfrm>
          <a:prstGeom prst="bentConnector3">
            <a:avLst>
              <a:gd name="adj1" fmla="val 383278"/>
            </a:avLst>
          </a:prstGeom>
          <a:noFill/>
          <a:ln w="38100">
            <a:solidFill>
              <a:srgbClr val="808080"/>
            </a:solidFill>
            <a:miter lim="800000"/>
            <a:headEnd type="triangle" w="med" len="med"/>
            <a:tailEnd type="triangle" w="med" len="med"/>
          </a:ln>
          <a:effectLst/>
        </p:spPr>
      </p:cxnSp>
      <p:sp>
        <p:nvSpPr>
          <p:cNvPr id="48" name="Rectangle 17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pSp>
        <p:nvGrpSpPr>
          <p:cNvPr id="53" name="组合 52"/>
          <p:cNvGrpSpPr/>
          <p:nvPr/>
        </p:nvGrpSpPr>
        <p:grpSpPr>
          <a:xfrm>
            <a:off x="5607801" y="1587101"/>
            <a:ext cx="3459999" cy="3295026"/>
            <a:chOff x="5607801" y="1505574"/>
            <a:chExt cx="3459999" cy="3295026"/>
          </a:xfrm>
        </p:grpSpPr>
        <p:sp>
          <p:nvSpPr>
            <p:cNvPr id="11" name="矩形 10"/>
            <p:cNvSpPr/>
            <p:nvPr/>
          </p:nvSpPr>
          <p:spPr>
            <a:xfrm>
              <a:off x="5607801" y="1505574"/>
              <a:ext cx="3459999" cy="3295026"/>
            </a:xfrm>
            <a:prstGeom prst="rect">
              <a:avLst/>
            </a:prstGeom>
            <a:solidFill>
              <a:schemeClr val="tx2">
                <a:lumMod val="20000"/>
                <a:lumOff val="80000"/>
              </a:schemeClr>
            </a:solidFill>
            <a:ln w="12700"/>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graphicFrame>
          <p:nvGraphicFramePr>
            <p:cNvPr id="49" name="对象 48"/>
            <p:cNvGraphicFramePr>
              <a:graphicFrameLocks noChangeAspect="1"/>
            </p:cNvGraphicFramePr>
            <p:nvPr/>
          </p:nvGraphicFramePr>
          <p:xfrm>
            <a:off x="5638800" y="1543808"/>
            <a:ext cx="3429000" cy="3216915"/>
          </p:xfrm>
          <a:graphic>
            <a:graphicData uri="http://schemas.openxmlformats.org/presentationml/2006/ole">
              <mc:AlternateContent xmlns:mc="http://schemas.openxmlformats.org/markup-compatibility/2006">
                <mc:Choice xmlns:v="urn:schemas-microsoft-com:vml" Requires="v">
                  <p:oleObj spid="_x0000_s13353" name="公式" r:id="rId8" imgW="3733560" imgH="3429000" progId="Equation.3">
                    <p:embed/>
                  </p:oleObj>
                </mc:Choice>
                <mc:Fallback>
                  <p:oleObj name="公式" r:id="rId8" imgW="3733560" imgH="3429000" progId="Equation.3">
                    <p:embed/>
                    <p:pic>
                      <p:nvPicPr>
                        <p:cNvPr id="49" name="对象 48"/>
                        <p:cNvPicPr>
                          <a:picLocks noChangeAspect="1" noChangeArrowheads="1"/>
                        </p:cNvPicPr>
                        <p:nvPr/>
                      </p:nvPicPr>
                      <p:blipFill>
                        <a:blip r:embed="rId9"/>
                        <a:srcRect/>
                        <a:stretch>
                          <a:fillRect/>
                        </a:stretch>
                      </p:blipFill>
                      <p:spPr bwMode="auto">
                        <a:xfrm>
                          <a:off x="5638800" y="1543808"/>
                          <a:ext cx="3429000" cy="3216915"/>
                        </a:xfrm>
                        <a:prstGeom prst="rect">
                          <a:avLst/>
                        </a:prstGeom>
                        <a:noFill/>
                      </p:spPr>
                    </p:pic>
                  </p:oleObj>
                </mc:Fallback>
              </mc:AlternateContent>
            </a:graphicData>
          </a:graphic>
        </p:graphicFrame>
      </p:grpSp>
    </p:spTree>
    <p:extLst>
      <p:ext uri="{BB962C8B-B14F-4D97-AF65-F5344CB8AC3E}">
        <p14:creationId xmlns:p14="http://schemas.microsoft.com/office/powerpoint/2010/main" val="211822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9" grpId="0"/>
      <p:bldP spid="34" grpId="0"/>
      <p:bldP spid="3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a:xfrm>
            <a:off x="533400" y="0"/>
            <a:ext cx="7848600" cy="638175"/>
          </a:xfrm>
        </p:spPr>
        <p:txBody>
          <a:bodyPr>
            <a:normAutofit fontScale="90000"/>
          </a:bodyPr>
          <a:lstStyle/>
          <a:p>
            <a:r>
              <a:rPr lang="en-US" altLang="zh-CN" sz="4000" b="1" dirty="0">
                <a:solidFill>
                  <a:schemeClr val="bg1"/>
                </a:solidFill>
              </a:rPr>
              <a:t>Deterministic and Robust Optimization</a:t>
            </a:r>
            <a:endParaRPr lang="zh-CN" altLang="en-US" sz="4000" b="1" dirty="0">
              <a:solidFill>
                <a:schemeClr val="bg1"/>
              </a:solidFill>
            </a:endParaRPr>
          </a:p>
        </p:txBody>
      </p:sp>
      <p:sp>
        <p:nvSpPr>
          <p:cNvPr id="5" name="矩形 4"/>
          <p:cNvSpPr/>
          <p:nvPr/>
        </p:nvSpPr>
        <p:spPr bwMode="auto">
          <a:xfrm>
            <a:off x="428763" y="1600018"/>
            <a:ext cx="2619497" cy="1905182"/>
          </a:xfrm>
          <a:prstGeom prst="rect">
            <a:avLst/>
          </a:prstGeom>
          <a:solidFill>
            <a:schemeClr val="tx2">
              <a:lumMod val="60000"/>
              <a:lumOff val="40000"/>
              <a:alpha val="50000"/>
            </a:schemeClr>
          </a:solidFill>
          <a:ln w="2857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黑体" pitchFamily="2" charset="-122"/>
            </a:endParaRPr>
          </a:p>
        </p:txBody>
      </p:sp>
      <p:sp>
        <p:nvSpPr>
          <p:cNvPr id="6" name="矩形 5"/>
          <p:cNvSpPr/>
          <p:nvPr/>
        </p:nvSpPr>
        <p:spPr bwMode="auto">
          <a:xfrm>
            <a:off x="3048261" y="1600018"/>
            <a:ext cx="2889428" cy="1905182"/>
          </a:xfrm>
          <a:prstGeom prst="rect">
            <a:avLst/>
          </a:prstGeom>
          <a:solidFill>
            <a:srgbClr val="C00000">
              <a:alpha val="50000"/>
            </a:srgbClr>
          </a:solidFill>
          <a:ln w="2857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黑体" pitchFamily="2" charset="-122"/>
            </a:endParaRPr>
          </a:p>
        </p:txBody>
      </p:sp>
      <p:sp>
        <p:nvSpPr>
          <p:cNvPr id="7" name="内容占位符 2"/>
          <p:cNvSpPr txBox="1">
            <a:spLocks/>
          </p:cNvSpPr>
          <p:nvPr/>
        </p:nvSpPr>
        <p:spPr bwMode="auto">
          <a:xfrm>
            <a:off x="6019595" y="1498175"/>
            <a:ext cx="3124405" cy="14636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5"/>
              </a:buBlip>
              <a:defRPr sz="2800">
                <a:solidFill>
                  <a:srgbClr val="133984"/>
                </a:solidFill>
                <a:latin typeface="+mn-lt"/>
                <a:ea typeface="+mn-ea"/>
                <a:cs typeface="黑体" pitchFamily="49" charset="-122"/>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cs typeface="黑体" pitchFamily="49" charset="-122"/>
              </a:defRPr>
            </a:lvl2pPr>
            <a:lvl3pPr marL="1322388" indent="-228600" algn="l" rtl="0" eaLnBrk="0" fontAlgn="base" hangingPunct="0">
              <a:spcBef>
                <a:spcPct val="20000"/>
              </a:spcBef>
              <a:spcAft>
                <a:spcPct val="0"/>
              </a:spcAft>
              <a:buChar char="•"/>
              <a:defRPr sz="2400">
                <a:solidFill>
                  <a:schemeClr val="tx1"/>
                </a:solidFill>
                <a:latin typeface="+mn-lt"/>
                <a:ea typeface="宋体" charset="-122"/>
                <a:cs typeface="宋体" charset="-122"/>
              </a:defRPr>
            </a:lvl3pPr>
            <a:lvl4pPr marL="1730375"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marL="0" indent="0">
              <a:lnSpc>
                <a:spcPct val="100000"/>
              </a:lnSpc>
              <a:spcBef>
                <a:spcPts val="0"/>
              </a:spcBef>
              <a:buNone/>
            </a:pPr>
            <a:r>
              <a:rPr lang="en-US" altLang="zh-CN" sz="2000" i="1" dirty="0">
                <a:solidFill>
                  <a:schemeClr val="tx1"/>
                </a:solidFill>
                <a:latin typeface="Times New Roman" pitchFamily="18" charset="0"/>
                <a:cs typeface="Times New Roman" pitchFamily="18" charset="0"/>
              </a:rPr>
              <a:t>f </a:t>
            </a:r>
            <a:r>
              <a:rPr lang="en-US" altLang="zh-CN" sz="2000" dirty="0">
                <a:solidFill>
                  <a:schemeClr val="tx1"/>
                </a:solidFill>
              </a:rPr>
              <a:t>: objective function</a:t>
            </a:r>
          </a:p>
          <a:p>
            <a:pPr marL="0" indent="0">
              <a:lnSpc>
                <a:spcPct val="100000"/>
              </a:lnSpc>
              <a:spcBef>
                <a:spcPts val="0"/>
              </a:spcBef>
              <a:buNone/>
            </a:pPr>
            <a:r>
              <a:rPr lang="en-US" altLang="zh-CN" sz="2000" i="1" dirty="0" err="1">
                <a:solidFill>
                  <a:schemeClr val="tx1"/>
                </a:solidFill>
                <a:latin typeface="Times New Roman" pitchFamily="18" charset="0"/>
                <a:cs typeface="Times New Roman" pitchFamily="18" charset="0"/>
              </a:rPr>
              <a:t>g</a:t>
            </a:r>
            <a:r>
              <a:rPr lang="en-US" altLang="zh-CN" sz="2000" i="1" baseline="-25000" dirty="0" err="1">
                <a:solidFill>
                  <a:schemeClr val="tx1"/>
                </a:solidFill>
                <a:latin typeface="Times New Roman" pitchFamily="18" charset="0"/>
                <a:cs typeface="Times New Roman" pitchFamily="18" charset="0"/>
              </a:rPr>
              <a:t>j</a:t>
            </a:r>
            <a:r>
              <a:rPr lang="en-US" altLang="zh-CN" sz="2000" dirty="0">
                <a:solidFill>
                  <a:schemeClr val="tx1"/>
                </a:solidFill>
              </a:rPr>
              <a:t>: inequality constraints</a:t>
            </a:r>
          </a:p>
          <a:p>
            <a:pPr marL="0" indent="0">
              <a:lnSpc>
                <a:spcPct val="100000"/>
              </a:lnSpc>
              <a:spcBef>
                <a:spcPts val="0"/>
              </a:spcBef>
              <a:buNone/>
            </a:pPr>
            <a:r>
              <a:rPr lang="en-US" altLang="zh-CN" sz="2000" i="1" dirty="0">
                <a:solidFill>
                  <a:schemeClr val="tx1"/>
                </a:solidFill>
                <a:latin typeface="Times New Roman" pitchFamily="18" charset="0"/>
                <a:cs typeface="Times New Roman" pitchFamily="18" charset="0"/>
              </a:rPr>
              <a:t>h</a:t>
            </a:r>
            <a:r>
              <a:rPr lang="en-US" altLang="zh-CN" sz="2000" i="1" baseline="-25000" dirty="0">
                <a:solidFill>
                  <a:schemeClr val="tx1"/>
                </a:solidFill>
                <a:latin typeface="Times New Roman" pitchFamily="18" charset="0"/>
                <a:cs typeface="Times New Roman" pitchFamily="18" charset="0"/>
              </a:rPr>
              <a:t>i</a:t>
            </a:r>
            <a:r>
              <a:rPr lang="en-US" altLang="zh-CN" sz="2000" dirty="0">
                <a:solidFill>
                  <a:schemeClr val="tx1"/>
                </a:solidFill>
              </a:rPr>
              <a:t>: equality constraints</a:t>
            </a:r>
            <a:endParaRPr lang="zh-CN" altLang="en-US" sz="2000" dirty="0">
              <a:solidFill>
                <a:schemeClr val="tx1"/>
              </a:solidFill>
            </a:endParaRPr>
          </a:p>
          <a:p>
            <a:pPr marL="0" indent="0">
              <a:lnSpc>
                <a:spcPct val="100000"/>
              </a:lnSpc>
              <a:spcBef>
                <a:spcPts val="0"/>
              </a:spcBef>
              <a:buNone/>
            </a:pPr>
            <a:r>
              <a:rPr lang="en-US" altLang="zh-CN" sz="2000" b="1" i="1" dirty="0">
                <a:solidFill>
                  <a:schemeClr val="tx1"/>
                </a:solidFill>
                <a:latin typeface="Times New Roman" pitchFamily="18" charset="0"/>
                <a:cs typeface="Times New Roman" pitchFamily="18" charset="0"/>
              </a:rPr>
              <a:t>x</a:t>
            </a:r>
            <a:r>
              <a:rPr lang="en-US" altLang="zh-CN" sz="2000" dirty="0">
                <a:solidFill>
                  <a:schemeClr val="tx1"/>
                </a:solidFill>
              </a:rPr>
              <a:t>: vector of design variables</a:t>
            </a:r>
          </a:p>
        </p:txBody>
      </p:sp>
      <p:sp>
        <p:nvSpPr>
          <p:cNvPr id="8" name="内容占位符 2"/>
          <p:cNvSpPr txBox="1">
            <a:spLocks/>
          </p:cNvSpPr>
          <p:nvPr/>
        </p:nvSpPr>
        <p:spPr bwMode="auto">
          <a:xfrm>
            <a:off x="0" y="1115693"/>
            <a:ext cx="8229600" cy="53062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5"/>
              </a:buBlip>
              <a:defRPr sz="2800">
                <a:solidFill>
                  <a:srgbClr val="133984"/>
                </a:solidFill>
                <a:latin typeface="+mn-lt"/>
                <a:ea typeface="+mn-ea"/>
                <a:cs typeface="黑体" pitchFamily="49" charset="-122"/>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cs typeface="黑体" pitchFamily="49" charset="-122"/>
              </a:defRPr>
            </a:lvl2pPr>
            <a:lvl3pPr marL="1322388" indent="-228600" algn="l" rtl="0" eaLnBrk="0" fontAlgn="base" hangingPunct="0">
              <a:spcBef>
                <a:spcPct val="20000"/>
              </a:spcBef>
              <a:spcAft>
                <a:spcPct val="0"/>
              </a:spcAft>
              <a:buChar char="•"/>
              <a:defRPr sz="2400">
                <a:solidFill>
                  <a:schemeClr val="tx1"/>
                </a:solidFill>
                <a:latin typeface="+mn-lt"/>
                <a:ea typeface="宋体" charset="-122"/>
                <a:cs typeface="宋体" charset="-122"/>
              </a:defRPr>
            </a:lvl3pPr>
            <a:lvl4pPr marL="1730375"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marL="342900" indent="-342900" eaLnBrk="1" hangingPunct="1">
              <a:lnSpc>
                <a:spcPct val="80000"/>
              </a:lnSpc>
              <a:buSzPct val="60000"/>
              <a:buFont typeface="Wingdings" panose="05000000000000000000" pitchFamily="2" charset="2"/>
              <a:buChar char="n"/>
            </a:pPr>
            <a:r>
              <a:rPr lang="en-US" altLang="zh-CN" sz="2700" b="1" dirty="0">
                <a:solidFill>
                  <a:srgbClr val="003D7F"/>
                </a:solidFill>
                <a:latin typeface="+mj-lt"/>
                <a:cs typeface="Times New Roman" panose="02020603050405020304" pitchFamily="18" charset="0"/>
              </a:rPr>
              <a:t>Definition of </a:t>
            </a:r>
            <a:r>
              <a:rPr lang="en-US" altLang="zh-CN" sz="2700" b="1" dirty="0">
                <a:solidFill>
                  <a:srgbClr val="0000CC"/>
                </a:solidFill>
                <a:latin typeface="+mj-lt"/>
                <a:ea typeface="宋体" charset="-122"/>
                <a:cs typeface="+mn-cs"/>
              </a:rPr>
              <a:t>deterministic </a:t>
            </a:r>
            <a:r>
              <a:rPr lang="en-US" altLang="zh-CN" sz="2700" b="1" dirty="0">
                <a:solidFill>
                  <a:srgbClr val="003D7F"/>
                </a:solidFill>
                <a:latin typeface="+mj-lt"/>
                <a:cs typeface="Times New Roman" panose="02020603050405020304" pitchFamily="18" charset="0"/>
              </a:rPr>
              <a:t>and </a:t>
            </a:r>
            <a:r>
              <a:rPr lang="en-US" altLang="zh-CN" sz="2700" b="1" dirty="0">
                <a:solidFill>
                  <a:srgbClr val="C00000"/>
                </a:solidFill>
                <a:latin typeface="+mj-lt"/>
                <a:cs typeface="Times New Roman" panose="02020603050405020304" pitchFamily="18" charset="0"/>
              </a:rPr>
              <a:t>robust</a:t>
            </a:r>
            <a:r>
              <a:rPr lang="en-US" altLang="zh-CN" sz="2700" b="1" dirty="0">
                <a:solidFill>
                  <a:srgbClr val="003D7F"/>
                </a:solidFill>
                <a:latin typeface="+mj-lt"/>
                <a:cs typeface="Times New Roman" panose="02020603050405020304" pitchFamily="18" charset="0"/>
              </a:rPr>
              <a:t> optimization</a:t>
            </a:r>
            <a:endParaRPr lang="zh-CN" altLang="en-US" sz="2700" b="1" dirty="0">
              <a:solidFill>
                <a:srgbClr val="003D7F"/>
              </a:solidFill>
              <a:latin typeface="+mj-lt"/>
              <a:cs typeface="Times New Roman" panose="02020603050405020304" pitchFamily="18" charset="0"/>
            </a:endParaRPr>
          </a:p>
        </p:txBody>
      </p:sp>
      <p:sp>
        <p:nvSpPr>
          <p:cNvPr id="10" name="Text Box 37"/>
          <p:cNvSpPr txBox="1">
            <a:spLocks noChangeArrowheads="1"/>
          </p:cNvSpPr>
          <p:nvPr/>
        </p:nvSpPr>
        <p:spPr bwMode="auto">
          <a:xfrm>
            <a:off x="262083" y="3505200"/>
            <a:ext cx="2643586" cy="4001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a:solidFill>
                  <a:srgbClr val="0000CC"/>
                </a:solidFill>
                <a:latin typeface="+mj-lt"/>
                <a:ea typeface="宋体" charset="-122"/>
              </a:rPr>
              <a:t>deterministic optimum</a:t>
            </a:r>
            <a:endParaRPr lang="en-US" altLang="zh-CN" sz="2000" b="1" baseline="-25000" dirty="0">
              <a:solidFill>
                <a:srgbClr val="0000CC"/>
              </a:solidFill>
              <a:latin typeface="+mj-lt"/>
              <a:ea typeface="宋体" charset="-122"/>
            </a:endParaRPr>
          </a:p>
        </p:txBody>
      </p:sp>
      <p:sp>
        <p:nvSpPr>
          <p:cNvPr id="12" name="Text Box 33"/>
          <p:cNvSpPr txBox="1">
            <a:spLocks noChangeArrowheads="1"/>
          </p:cNvSpPr>
          <p:nvPr/>
        </p:nvSpPr>
        <p:spPr bwMode="auto">
          <a:xfrm>
            <a:off x="2025479" y="5934388"/>
            <a:ext cx="547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i="1" dirty="0" err="1">
                <a:solidFill>
                  <a:srgbClr val="C00000"/>
                </a:solidFill>
                <a:latin typeface="Times New Roman" pitchFamily="18" charset="0"/>
                <a:cs typeface="Times New Roman" pitchFamily="18" charset="0"/>
              </a:rPr>
              <a:t>x</a:t>
            </a:r>
            <a:r>
              <a:rPr lang="en-US" altLang="zh-CN" sz="2000" i="1" baseline="-25000" dirty="0" err="1">
                <a:solidFill>
                  <a:srgbClr val="C00000"/>
                </a:solidFill>
                <a:latin typeface="Times New Roman" pitchFamily="18" charset="0"/>
                <a:cs typeface="Times New Roman" pitchFamily="18" charset="0"/>
              </a:rPr>
              <a:t>R</a:t>
            </a:r>
            <a:r>
              <a:rPr lang="en-US" altLang="zh-CN" sz="2000" i="1" baseline="30000" dirty="0">
                <a:solidFill>
                  <a:srgbClr val="C00000"/>
                </a:solidFill>
                <a:latin typeface="Times New Roman" pitchFamily="18" charset="0"/>
                <a:cs typeface="Times New Roman" pitchFamily="18" charset="0"/>
              </a:rPr>
              <a:t>*</a:t>
            </a:r>
            <a:endParaRPr lang="en-US" altLang="zh-CN" sz="2000" baseline="30000" dirty="0">
              <a:solidFill>
                <a:srgbClr val="C00000"/>
              </a:solidFill>
              <a:latin typeface="Times New Roman" pitchFamily="18" charset="0"/>
              <a:cs typeface="Times New Roman" pitchFamily="18" charset="0"/>
            </a:endParaRPr>
          </a:p>
        </p:txBody>
      </p:sp>
      <p:sp>
        <p:nvSpPr>
          <p:cNvPr id="13" name="Text Box 34"/>
          <p:cNvSpPr txBox="1">
            <a:spLocks noChangeArrowheads="1"/>
          </p:cNvSpPr>
          <p:nvPr/>
        </p:nvSpPr>
        <p:spPr bwMode="auto">
          <a:xfrm>
            <a:off x="1007892" y="5934388"/>
            <a:ext cx="452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i="1" dirty="0">
                <a:solidFill>
                  <a:srgbClr val="0000CC"/>
                </a:solidFill>
                <a:latin typeface="Times New Roman" pitchFamily="18" charset="0"/>
                <a:cs typeface="Times New Roman" pitchFamily="18" charset="0"/>
              </a:rPr>
              <a:t>x</a:t>
            </a:r>
            <a:r>
              <a:rPr lang="en-US" altLang="zh-CN" sz="2000" i="1" baseline="30000" dirty="0">
                <a:solidFill>
                  <a:srgbClr val="0000CC"/>
                </a:solidFill>
                <a:latin typeface="Times New Roman" pitchFamily="18" charset="0"/>
                <a:cs typeface="Times New Roman" pitchFamily="18" charset="0"/>
              </a:rPr>
              <a:t>*</a:t>
            </a:r>
            <a:endParaRPr lang="en-US" altLang="zh-CN" sz="2000" baseline="30000" dirty="0">
              <a:solidFill>
                <a:srgbClr val="0000CC"/>
              </a:solidFill>
              <a:latin typeface="Times New Roman" pitchFamily="18" charset="0"/>
              <a:cs typeface="Times New Roman" pitchFamily="18" charset="0"/>
            </a:endParaRPr>
          </a:p>
        </p:txBody>
      </p:sp>
      <p:sp>
        <p:nvSpPr>
          <p:cNvPr id="14" name="Line 24"/>
          <p:cNvSpPr>
            <a:spLocks noChangeShapeType="1"/>
          </p:cNvSpPr>
          <p:nvPr/>
        </p:nvSpPr>
        <p:spPr bwMode="auto">
          <a:xfrm flipV="1">
            <a:off x="604792" y="3903213"/>
            <a:ext cx="0" cy="20955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Line 25"/>
          <p:cNvSpPr>
            <a:spLocks noChangeShapeType="1"/>
          </p:cNvSpPr>
          <p:nvPr/>
        </p:nvSpPr>
        <p:spPr bwMode="auto">
          <a:xfrm rot="5400000" flipH="1" flipV="1">
            <a:off x="1751262" y="4842657"/>
            <a:ext cx="0" cy="230881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Freeform 26"/>
          <p:cNvSpPr>
            <a:spLocks/>
          </p:cNvSpPr>
          <p:nvPr/>
        </p:nvSpPr>
        <p:spPr bwMode="auto">
          <a:xfrm>
            <a:off x="881017" y="4181025"/>
            <a:ext cx="1847850" cy="1430338"/>
          </a:xfrm>
          <a:custGeom>
            <a:avLst/>
            <a:gdLst>
              <a:gd name="T0" fmla="*/ 0 w 1596"/>
              <a:gd name="T1" fmla="*/ 0 h 1151"/>
              <a:gd name="T2" fmla="*/ 113 w 1596"/>
              <a:gd name="T3" fmla="*/ 803 h 1151"/>
              <a:gd name="T4" fmla="*/ 217 w 1596"/>
              <a:gd name="T5" fmla="*/ 1114 h 1151"/>
              <a:gd name="T6" fmla="*/ 302 w 1596"/>
              <a:gd name="T7" fmla="*/ 1029 h 1151"/>
              <a:gd name="T8" fmla="*/ 378 w 1596"/>
              <a:gd name="T9" fmla="*/ 689 h 1151"/>
              <a:gd name="T10" fmla="*/ 548 w 1596"/>
              <a:gd name="T11" fmla="*/ 652 h 1151"/>
              <a:gd name="T12" fmla="*/ 765 w 1596"/>
              <a:gd name="T13" fmla="*/ 812 h 1151"/>
              <a:gd name="T14" fmla="*/ 1048 w 1596"/>
              <a:gd name="T15" fmla="*/ 850 h 1151"/>
              <a:gd name="T16" fmla="*/ 1407 w 1596"/>
              <a:gd name="T17" fmla="*/ 793 h 1151"/>
              <a:gd name="T18" fmla="*/ 1596 w 1596"/>
              <a:gd name="T19" fmla="*/ 670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6" h="1151">
                <a:moveTo>
                  <a:pt x="0" y="0"/>
                </a:moveTo>
                <a:cubicBezTo>
                  <a:pt x="38" y="309"/>
                  <a:pt x="77" y="618"/>
                  <a:pt x="113" y="803"/>
                </a:cubicBezTo>
                <a:cubicBezTo>
                  <a:pt x="149" y="988"/>
                  <a:pt x="186" y="1077"/>
                  <a:pt x="217" y="1114"/>
                </a:cubicBezTo>
                <a:cubicBezTo>
                  <a:pt x="248" y="1151"/>
                  <a:pt x="275" y="1100"/>
                  <a:pt x="302" y="1029"/>
                </a:cubicBezTo>
                <a:cubicBezTo>
                  <a:pt x="329" y="958"/>
                  <a:pt x="337" y="752"/>
                  <a:pt x="378" y="689"/>
                </a:cubicBezTo>
                <a:cubicBezTo>
                  <a:pt x="419" y="626"/>
                  <a:pt x="484" y="632"/>
                  <a:pt x="548" y="652"/>
                </a:cubicBezTo>
                <a:cubicBezTo>
                  <a:pt x="612" y="672"/>
                  <a:pt x="682" y="779"/>
                  <a:pt x="765" y="812"/>
                </a:cubicBezTo>
                <a:cubicBezTo>
                  <a:pt x="848" y="845"/>
                  <a:pt x="941" y="853"/>
                  <a:pt x="1048" y="850"/>
                </a:cubicBezTo>
                <a:cubicBezTo>
                  <a:pt x="1155" y="847"/>
                  <a:pt x="1316" y="823"/>
                  <a:pt x="1407" y="793"/>
                </a:cubicBezTo>
                <a:cubicBezTo>
                  <a:pt x="1498" y="763"/>
                  <a:pt x="1547" y="716"/>
                  <a:pt x="1596" y="67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Line 27"/>
          <p:cNvSpPr>
            <a:spLocks noChangeShapeType="1"/>
          </p:cNvSpPr>
          <p:nvPr/>
        </p:nvSpPr>
        <p:spPr bwMode="auto">
          <a:xfrm>
            <a:off x="1152479" y="5585963"/>
            <a:ext cx="6350" cy="393700"/>
          </a:xfrm>
          <a:prstGeom prst="line">
            <a:avLst/>
          </a:prstGeom>
          <a:noFill/>
          <a:ln w="952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Line 28"/>
          <p:cNvSpPr>
            <a:spLocks noChangeShapeType="1"/>
          </p:cNvSpPr>
          <p:nvPr/>
        </p:nvSpPr>
        <p:spPr bwMode="auto">
          <a:xfrm>
            <a:off x="2160542" y="5230363"/>
            <a:ext cx="0" cy="742950"/>
          </a:xfrm>
          <a:prstGeom prst="line">
            <a:avLst/>
          </a:prstGeom>
          <a:noFill/>
          <a:ln w="9525">
            <a:solidFill>
              <a:srgbClr val="C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Line 29"/>
          <p:cNvSpPr>
            <a:spLocks noChangeShapeType="1"/>
          </p:cNvSpPr>
          <p:nvPr/>
        </p:nvSpPr>
        <p:spPr bwMode="auto">
          <a:xfrm flipH="1" flipV="1">
            <a:off x="615904" y="5578025"/>
            <a:ext cx="546100" cy="1588"/>
          </a:xfrm>
          <a:prstGeom prst="line">
            <a:avLst/>
          </a:prstGeom>
          <a:noFill/>
          <a:ln w="952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Line 30"/>
          <p:cNvSpPr>
            <a:spLocks noChangeShapeType="1"/>
          </p:cNvSpPr>
          <p:nvPr/>
        </p:nvSpPr>
        <p:spPr bwMode="auto">
          <a:xfrm flipH="1" flipV="1">
            <a:off x="587329" y="5243063"/>
            <a:ext cx="1573213" cy="0"/>
          </a:xfrm>
          <a:prstGeom prst="line">
            <a:avLst/>
          </a:prstGeom>
          <a:noFill/>
          <a:ln w="9525">
            <a:solidFill>
              <a:srgbClr val="C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Text Box 31"/>
          <p:cNvSpPr txBox="1">
            <a:spLocks noChangeArrowheads="1"/>
          </p:cNvSpPr>
          <p:nvPr/>
        </p:nvSpPr>
        <p:spPr bwMode="auto">
          <a:xfrm>
            <a:off x="270529" y="3848163"/>
            <a:ext cx="223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i="1" dirty="0">
                <a:solidFill>
                  <a:srgbClr val="000000"/>
                </a:solidFill>
                <a:latin typeface="Times New Roman" pitchFamily="18" charset="0"/>
                <a:cs typeface="Times New Roman" pitchFamily="18" charset="0"/>
              </a:rPr>
              <a:t>f</a:t>
            </a:r>
            <a:endParaRPr lang="en-US" altLang="zh-CN" sz="2000" baseline="-25000" dirty="0">
              <a:solidFill>
                <a:srgbClr val="000000"/>
              </a:solidFill>
              <a:latin typeface="Times New Roman" pitchFamily="18" charset="0"/>
              <a:cs typeface="Times New Roman" pitchFamily="18" charset="0"/>
            </a:endParaRPr>
          </a:p>
        </p:txBody>
      </p:sp>
      <p:sp>
        <p:nvSpPr>
          <p:cNvPr id="22" name="Oval 35"/>
          <p:cNvSpPr>
            <a:spLocks noChangeArrowheads="1"/>
          </p:cNvSpPr>
          <p:nvPr/>
        </p:nvSpPr>
        <p:spPr bwMode="auto">
          <a:xfrm>
            <a:off x="1090567" y="5533575"/>
            <a:ext cx="120650" cy="130175"/>
          </a:xfrm>
          <a:prstGeom prst="ellipse">
            <a:avLst/>
          </a:prstGeom>
          <a:solidFill>
            <a:srgbClr val="0000CC"/>
          </a:solidFill>
          <a:ln w="9525">
            <a:solidFill>
              <a:srgbClr val="0000CC"/>
            </a:solidFill>
            <a:round/>
            <a:headEnd/>
            <a:tailEnd/>
          </a:ln>
          <a:effectLst/>
        </p:spPr>
        <p:txBody>
          <a:bodyPr wrap="none" anchor="ctr"/>
          <a:lstStyle/>
          <a:p>
            <a:endParaRPr lang="zh-CN" altLang="en-US"/>
          </a:p>
        </p:txBody>
      </p:sp>
      <p:sp>
        <p:nvSpPr>
          <p:cNvPr id="23" name="Oval 36"/>
          <p:cNvSpPr>
            <a:spLocks noChangeArrowheads="1"/>
          </p:cNvSpPr>
          <p:nvPr/>
        </p:nvSpPr>
        <p:spPr bwMode="auto">
          <a:xfrm>
            <a:off x="2097042" y="5149400"/>
            <a:ext cx="127000" cy="130175"/>
          </a:xfrm>
          <a:prstGeom prst="ellipse">
            <a:avLst/>
          </a:prstGeom>
          <a:solidFill>
            <a:srgbClr val="C00000"/>
          </a:solidFill>
          <a:ln w="9525">
            <a:solidFill>
              <a:srgbClr val="C00000"/>
            </a:solidFill>
            <a:round/>
            <a:headEnd/>
            <a:tailEnd/>
          </a:ln>
          <a:effectLst/>
        </p:spPr>
        <p:txBody>
          <a:bodyPr wrap="none" anchor="ctr"/>
          <a:lstStyle/>
          <a:p>
            <a:endParaRPr lang="zh-CN" altLang="en-US"/>
          </a:p>
        </p:txBody>
      </p:sp>
      <p:sp>
        <p:nvSpPr>
          <p:cNvPr id="24" name="Text Box 39"/>
          <p:cNvSpPr txBox="1">
            <a:spLocks noChangeArrowheads="1"/>
          </p:cNvSpPr>
          <p:nvPr/>
        </p:nvSpPr>
        <p:spPr bwMode="auto">
          <a:xfrm>
            <a:off x="1697579" y="4164903"/>
            <a:ext cx="12080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dirty="0">
                <a:solidFill>
                  <a:srgbClr val="C00000"/>
                </a:solidFill>
                <a:latin typeface="+mj-lt"/>
                <a:ea typeface="宋体" charset="-122"/>
              </a:rPr>
              <a:t>robust</a:t>
            </a:r>
          </a:p>
          <a:p>
            <a:r>
              <a:rPr lang="en-US" altLang="zh-CN" sz="2000" b="1" dirty="0">
                <a:solidFill>
                  <a:srgbClr val="C00000"/>
                </a:solidFill>
                <a:latin typeface="+mj-lt"/>
                <a:ea typeface="宋体" charset="-122"/>
              </a:rPr>
              <a:t>optimum</a:t>
            </a:r>
            <a:endParaRPr lang="en-US" altLang="zh-CN" sz="2000" b="1" baseline="-25000" dirty="0">
              <a:solidFill>
                <a:srgbClr val="C00000"/>
              </a:solidFill>
              <a:latin typeface="+mj-lt"/>
              <a:ea typeface="宋体" charset="-122"/>
            </a:endParaRPr>
          </a:p>
        </p:txBody>
      </p:sp>
      <p:sp>
        <p:nvSpPr>
          <p:cNvPr id="25" name="Line 40"/>
          <p:cNvSpPr>
            <a:spLocks noChangeShapeType="1"/>
          </p:cNvSpPr>
          <p:nvPr/>
        </p:nvSpPr>
        <p:spPr bwMode="auto">
          <a:xfrm flipH="1">
            <a:off x="2160540" y="4794377"/>
            <a:ext cx="63501" cy="352625"/>
          </a:xfrm>
          <a:prstGeom prst="line">
            <a:avLst/>
          </a:prstGeom>
          <a:noFill/>
          <a:ln w="9525">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41"/>
          <p:cNvSpPr>
            <a:spLocks noChangeShapeType="1"/>
          </p:cNvSpPr>
          <p:nvPr/>
        </p:nvSpPr>
        <p:spPr bwMode="auto">
          <a:xfrm flipH="1">
            <a:off x="1146954" y="3903213"/>
            <a:ext cx="3175" cy="1630362"/>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7" name="组合 26"/>
          <p:cNvGrpSpPr/>
          <p:nvPr/>
        </p:nvGrpSpPr>
        <p:grpSpPr>
          <a:xfrm>
            <a:off x="3037376" y="3733799"/>
            <a:ext cx="2786995" cy="2612248"/>
            <a:chOff x="6411812" y="3849235"/>
            <a:chExt cx="2638327" cy="2463326"/>
          </a:xfrm>
        </p:grpSpPr>
        <p:sp>
          <p:nvSpPr>
            <p:cNvPr id="28" name="Line 4"/>
            <p:cNvSpPr>
              <a:spLocks noChangeShapeType="1"/>
            </p:cNvSpPr>
            <p:nvPr/>
          </p:nvSpPr>
          <p:spPr bwMode="auto">
            <a:xfrm flipH="1">
              <a:off x="7201751" y="4631876"/>
              <a:ext cx="1587" cy="1333587"/>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 name="Line 5"/>
            <p:cNvSpPr>
              <a:spLocks noChangeShapeType="1"/>
            </p:cNvSpPr>
            <p:nvPr/>
          </p:nvSpPr>
          <p:spPr bwMode="auto">
            <a:xfrm flipH="1">
              <a:off x="6712801" y="5115584"/>
              <a:ext cx="488950" cy="0"/>
            </a:xfrm>
            <a:prstGeom prst="line">
              <a:avLst/>
            </a:prstGeom>
            <a:noFill/>
            <a:ln w="12700">
              <a:solidFill>
                <a:srgbClr val="C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 name="Line 6"/>
            <p:cNvSpPr>
              <a:spLocks noChangeShapeType="1"/>
            </p:cNvSpPr>
            <p:nvPr/>
          </p:nvSpPr>
          <p:spPr bwMode="auto">
            <a:xfrm flipH="1">
              <a:off x="6706451" y="4639805"/>
              <a:ext cx="495300" cy="0"/>
            </a:xfrm>
            <a:prstGeom prst="line">
              <a:avLst/>
            </a:prstGeom>
            <a:noFill/>
            <a:ln w="12700">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 name="Line 8"/>
            <p:cNvSpPr>
              <a:spLocks noChangeShapeType="1"/>
            </p:cNvSpPr>
            <p:nvPr/>
          </p:nvSpPr>
          <p:spPr bwMode="auto">
            <a:xfrm>
              <a:off x="8451516" y="5284338"/>
              <a:ext cx="0" cy="719139"/>
            </a:xfrm>
            <a:prstGeom prst="line">
              <a:avLst/>
            </a:prstGeom>
            <a:noFill/>
            <a:ln w="127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 name="Line 9"/>
            <p:cNvSpPr>
              <a:spLocks noChangeShapeType="1"/>
            </p:cNvSpPr>
            <p:nvPr/>
          </p:nvSpPr>
          <p:spPr bwMode="auto">
            <a:xfrm flipH="1">
              <a:off x="6711196" y="5300093"/>
              <a:ext cx="1741505" cy="0"/>
            </a:xfrm>
            <a:prstGeom prst="line">
              <a:avLst/>
            </a:prstGeom>
            <a:noFill/>
            <a:ln w="12700">
              <a:solidFill>
                <a:srgbClr val="C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 name="Line 10"/>
            <p:cNvSpPr>
              <a:spLocks noChangeShapeType="1"/>
            </p:cNvSpPr>
            <p:nvPr/>
          </p:nvSpPr>
          <p:spPr bwMode="auto">
            <a:xfrm flipH="1">
              <a:off x="6706451" y="5727750"/>
              <a:ext cx="1746251" cy="0"/>
            </a:xfrm>
            <a:prstGeom prst="line">
              <a:avLst/>
            </a:prstGeom>
            <a:noFill/>
            <a:ln w="12700">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 name="Text Box 11"/>
            <p:cNvSpPr txBox="1">
              <a:spLocks noChangeArrowheads="1"/>
            </p:cNvSpPr>
            <p:nvPr/>
          </p:nvSpPr>
          <p:spPr bwMode="auto">
            <a:xfrm>
              <a:off x="6954101" y="5935261"/>
              <a:ext cx="588962" cy="37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defRPr sz="2000" i="1">
                  <a:solidFill>
                    <a:srgbClr val="000000"/>
                  </a:solidFill>
                  <a:latin typeface="Times New Roman" pitchFamily="18" charset="0"/>
                  <a:cs typeface="Times New Roman" pitchFamily="18" charset="0"/>
                </a:defRPr>
              </a:lvl1pPr>
            </a:lstStyle>
            <a:p>
              <a:r>
                <a:rPr lang="en-US" altLang="zh-CN" i="0" dirty="0"/>
                <a:t>-</a:t>
              </a:r>
              <a:r>
                <a:rPr lang="el-GR" altLang="zh-CN" i="0" dirty="0"/>
                <a:t>Δ</a:t>
              </a:r>
              <a:r>
                <a:rPr lang="en-US" altLang="zh-CN" dirty="0"/>
                <a:t>p</a:t>
              </a:r>
              <a:endParaRPr lang="en-US" altLang="zh-CN" baseline="-25000" dirty="0"/>
            </a:p>
          </p:txBody>
        </p:sp>
        <p:sp>
          <p:nvSpPr>
            <p:cNvPr id="35" name="Text Box 12"/>
            <p:cNvSpPr txBox="1">
              <a:spLocks noChangeArrowheads="1"/>
            </p:cNvSpPr>
            <p:nvPr/>
          </p:nvSpPr>
          <p:spPr bwMode="auto">
            <a:xfrm>
              <a:off x="8232037" y="5935260"/>
              <a:ext cx="700089" cy="37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l-GR" altLang="zh-CN" sz="2000" dirty="0">
                  <a:latin typeface="Times New Roman" pitchFamily="18" charset="0"/>
                  <a:cs typeface="Times New Roman" pitchFamily="18" charset="0"/>
                </a:rPr>
                <a:t>Δ</a:t>
              </a:r>
              <a:r>
                <a:rPr lang="en-US" altLang="zh-CN" sz="2000" i="1" dirty="0">
                  <a:solidFill>
                    <a:srgbClr val="000000"/>
                  </a:solidFill>
                  <a:latin typeface="Times New Roman" pitchFamily="18" charset="0"/>
                  <a:cs typeface="Times New Roman" pitchFamily="18" charset="0"/>
                </a:rPr>
                <a:t>p</a:t>
              </a:r>
              <a:endParaRPr lang="en-US" altLang="zh-CN" sz="2000" i="1" baseline="-25000" dirty="0">
                <a:solidFill>
                  <a:srgbClr val="000000"/>
                </a:solidFill>
                <a:latin typeface="Times New Roman" pitchFamily="18" charset="0"/>
                <a:cs typeface="Times New Roman" pitchFamily="18" charset="0"/>
              </a:endParaRPr>
            </a:p>
          </p:txBody>
        </p:sp>
        <p:sp>
          <p:nvSpPr>
            <p:cNvPr id="36" name="Text Box 13"/>
            <p:cNvSpPr txBox="1">
              <a:spLocks noChangeArrowheads="1"/>
            </p:cNvSpPr>
            <p:nvPr/>
          </p:nvSpPr>
          <p:spPr bwMode="auto">
            <a:xfrm>
              <a:off x="7830938" y="4435086"/>
              <a:ext cx="1219201" cy="37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dirty="0">
                  <a:solidFill>
                    <a:srgbClr val="C00000"/>
                  </a:solidFill>
                  <a:latin typeface="+mj-lt"/>
                  <a:ea typeface="宋体" charset="-122"/>
                </a:rPr>
                <a:t>robust</a:t>
              </a:r>
              <a:endParaRPr lang="en-US" altLang="zh-CN" sz="2000" b="1" baseline="-25000" dirty="0">
                <a:solidFill>
                  <a:srgbClr val="C00000"/>
                </a:solidFill>
                <a:latin typeface="+mj-lt"/>
                <a:ea typeface="宋体" charset="-122"/>
              </a:endParaRPr>
            </a:p>
          </p:txBody>
        </p:sp>
        <p:sp>
          <p:nvSpPr>
            <p:cNvPr id="37" name="Line 14"/>
            <p:cNvSpPr>
              <a:spLocks noChangeShapeType="1"/>
            </p:cNvSpPr>
            <p:nvPr/>
          </p:nvSpPr>
          <p:spPr bwMode="auto">
            <a:xfrm flipV="1">
              <a:off x="6706451" y="4020685"/>
              <a:ext cx="0" cy="197961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 name="Text Box 15"/>
            <p:cNvSpPr txBox="1">
              <a:spLocks noChangeArrowheads="1"/>
            </p:cNvSpPr>
            <p:nvPr/>
          </p:nvSpPr>
          <p:spPr bwMode="auto">
            <a:xfrm>
              <a:off x="6411812" y="3849235"/>
              <a:ext cx="223838" cy="396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defRPr sz="2000" i="1">
                  <a:solidFill>
                    <a:srgbClr val="000000"/>
                  </a:solidFill>
                  <a:latin typeface="Times New Roman" pitchFamily="18" charset="0"/>
                  <a:cs typeface="Times New Roman" pitchFamily="18" charset="0"/>
                </a:defRPr>
              </a:lvl1pPr>
            </a:lstStyle>
            <a:p>
              <a:r>
                <a:rPr lang="en-US" altLang="zh-CN" dirty="0"/>
                <a:t>f</a:t>
              </a:r>
            </a:p>
          </p:txBody>
        </p:sp>
        <p:sp>
          <p:nvSpPr>
            <p:cNvPr id="39" name="Line 16"/>
            <p:cNvSpPr>
              <a:spLocks noChangeShapeType="1"/>
            </p:cNvSpPr>
            <p:nvPr/>
          </p:nvSpPr>
          <p:spPr bwMode="auto">
            <a:xfrm rot="5400000" flipH="1" flipV="1">
              <a:off x="7815319" y="4872380"/>
              <a:ext cx="0" cy="223361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 name="Line 18"/>
            <p:cNvSpPr>
              <a:spLocks noChangeShapeType="1"/>
            </p:cNvSpPr>
            <p:nvPr/>
          </p:nvSpPr>
          <p:spPr bwMode="auto">
            <a:xfrm>
              <a:off x="7860562" y="5122411"/>
              <a:ext cx="0" cy="88106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Text Box 20"/>
            <p:cNvSpPr txBox="1">
              <a:spLocks noChangeArrowheads="1"/>
            </p:cNvSpPr>
            <p:nvPr/>
          </p:nvSpPr>
          <p:spPr bwMode="auto">
            <a:xfrm>
              <a:off x="7334886" y="3912735"/>
              <a:ext cx="1597238" cy="37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a:solidFill>
                    <a:srgbClr val="0000CC"/>
                  </a:solidFill>
                  <a:latin typeface="+mj-lt"/>
                  <a:ea typeface="宋体" charset="-122"/>
                </a:rPr>
                <a:t>deterministic</a:t>
              </a:r>
              <a:endParaRPr lang="en-US" altLang="zh-CN" sz="2000" b="1" baseline="-25000" dirty="0">
                <a:solidFill>
                  <a:srgbClr val="0000CC"/>
                </a:solidFill>
                <a:latin typeface="+mj-lt"/>
                <a:ea typeface="宋体" charset="-122"/>
              </a:endParaRPr>
            </a:p>
          </p:txBody>
        </p:sp>
        <p:sp>
          <p:nvSpPr>
            <p:cNvPr id="42" name="Line 21"/>
            <p:cNvSpPr>
              <a:spLocks noChangeShapeType="1"/>
            </p:cNvSpPr>
            <p:nvPr/>
          </p:nvSpPr>
          <p:spPr bwMode="auto">
            <a:xfrm flipH="1">
              <a:off x="7334886" y="4217536"/>
              <a:ext cx="551075" cy="565828"/>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22"/>
            <p:cNvSpPr>
              <a:spLocks noChangeShapeType="1"/>
            </p:cNvSpPr>
            <p:nvPr/>
          </p:nvSpPr>
          <p:spPr bwMode="auto">
            <a:xfrm flipH="1">
              <a:off x="8060752" y="4768206"/>
              <a:ext cx="256125" cy="365063"/>
            </a:xfrm>
            <a:prstGeom prst="line">
              <a:avLst/>
            </a:prstGeom>
            <a:noFill/>
            <a:ln w="9525">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Freeform 42"/>
            <p:cNvSpPr>
              <a:spLocks/>
            </p:cNvSpPr>
            <p:nvPr/>
          </p:nvSpPr>
          <p:spPr bwMode="auto">
            <a:xfrm>
              <a:off x="7201748" y="5079550"/>
              <a:ext cx="1246187" cy="223838"/>
            </a:xfrm>
            <a:custGeom>
              <a:avLst/>
              <a:gdLst>
                <a:gd name="T0" fmla="*/ 0 w 762"/>
                <a:gd name="T1" fmla="*/ 15 h 141"/>
                <a:gd name="T2" fmla="*/ 426 w 762"/>
                <a:gd name="T3" fmla="*/ 21 h 141"/>
                <a:gd name="T4" fmla="*/ 762 w 762"/>
                <a:gd name="T5" fmla="*/ 141 h 141"/>
              </a:gdLst>
              <a:ahLst/>
              <a:cxnLst>
                <a:cxn ang="0">
                  <a:pos x="T0" y="T1"/>
                </a:cxn>
                <a:cxn ang="0">
                  <a:pos x="T2" y="T3"/>
                </a:cxn>
                <a:cxn ang="0">
                  <a:pos x="T4" y="T5"/>
                </a:cxn>
              </a:cxnLst>
              <a:rect l="0" t="0" r="r" b="b"/>
              <a:pathLst>
                <a:path w="762" h="141">
                  <a:moveTo>
                    <a:pt x="0" y="15"/>
                  </a:moveTo>
                  <a:cubicBezTo>
                    <a:pt x="149" y="7"/>
                    <a:pt x="299" y="0"/>
                    <a:pt x="426" y="21"/>
                  </a:cubicBezTo>
                  <a:cubicBezTo>
                    <a:pt x="553" y="42"/>
                    <a:pt x="657" y="91"/>
                    <a:pt x="762" y="141"/>
                  </a:cubicBezTo>
                </a:path>
              </a:pathLst>
            </a:custGeom>
            <a:noFill/>
            <a:ln w="38100" cmpd="sng">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Freeform 43"/>
            <p:cNvSpPr>
              <a:spLocks/>
            </p:cNvSpPr>
            <p:nvPr/>
          </p:nvSpPr>
          <p:spPr bwMode="auto">
            <a:xfrm>
              <a:off x="7209684" y="4655686"/>
              <a:ext cx="1247775" cy="1066801"/>
            </a:xfrm>
            <a:custGeom>
              <a:avLst/>
              <a:gdLst>
                <a:gd name="T0" fmla="*/ 0 w 786"/>
                <a:gd name="T1" fmla="*/ 0 h 672"/>
                <a:gd name="T2" fmla="*/ 420 w 786"/>
                <a:gd name="T3" fmla="*/ 480 h 672"/>
                <a:gd name="T4" fmla="*/ 786 w 786"/>
                <a:gd name="T5" fmla="*/ 672 h 672"/>
              </a:gdLst>
              <a:ahLst/>
              <a:cxnLst>
                <a:cxn ang="0">
                  <a:pos x="T0" y="T1"/>
                </a:cxn>
                <a:cxn ang="0">
                  <a:pos x="T2" y="T3"/>
                </a:cxn>
                <a:cxn ang="0">
                  <a:pos x="T4" y="T5"/>
                </a:cxn>
              </a:cxnLst>
              <a:rect l="0" t="0" r="r" b="b"/>
              <a:pathLst>
                <a:path w="786" h="672">
                  <a:moveTo>
                    <a:pt x="0" y="0"/>
                  </a:moveTo>
                  <a:cubicBezTo>
                    <a:pt x="144" y="184"/>
                    <a:pt x="289" y="368"/>
                    <a:pt x="420" y="480"/>
                  </a:cubicBezTo>
                  <a:cubicBezTo>
                    <a:pt x="551" y="592"/>
                    <a:pt x="726" y="640"/>
                    <a:pt x="786" y="672"/>
                  </a:cubicBezTo>
                </a:path>
              </a:pathLst>
            </a:custGeom>
            <a:noFill/>
            <a:ln w="3810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Text Box 34"/>
            <p:cNvSpPr txBox="1">
              <a:spLocks noChangeArrowheads="1"/>
            </p:cNvSpPr>
            <p:nvPr/>
          </p:nvSpPr>
          <p:spPr bwMode="auto">
            <a:xfrm>
              <a:off x="7581946" y="5935253"/>
              <a:ext cx="674107" cy="280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n-US" altLang="zh-CN" sz="2000" baseline="30000" dirty="0">
                <a:solidFill>
                  <a:srgbClr val="000000"/>
                </a:solidFill>
                <a:latin typeface="Times New Roman" pitchFamily="18" charset="0"/>
                <a:cs typeface="Times New Roman" pitchFamily="18" charset="0"/>
              </a:endParaRPr>
            </a:p>
          </p:txBody>
        </p:sp>
      </p:grpSp>
      <p:graphicFrame>
        <p:nvGraphicFramePr>
          <p:cNvPr id="48" name="对象 47"/>
          <p:cNvGraphicFramePr>
            <a:graphicFrameLocks noChangeAspect="1"/>
          </p:cNvGraphicFramePr>
          <p:nvPr>
            <p:extLst>
              <p:ext uri="{D42A27DB-BD31-4B8C-83A1-F6EECF244321}">
                <p14:modId xmlns:p14="http://schemas.microsoft.com/office/powerpoint/2010/main" val="3697172604"/>
              </p:ext>
            </p:extLst>
          </p:nvPr>
        </p:nvGraphicFramePr>
        <p:xfrm>
          <a:off x="494367" y="1778000"/>
          <a:ext cx="2516979" cy="1431261"/>
        </p:xfrm>
        <a:graphic>
          <a:graphicData uri="http://schemas.openxmlformats.org/presentationml/2006/ole">
            <mc:AlternateContent xmlns:mc="http://schemas.openxmlformats.org/markup-compatibility/2006">
              <mc:Choice xmlns:v="urn:schemas-microsoft-com:vml" Requires="v">
                <p:oleObj spid="_x0000_s1064" name="Equation" r:id="rId6" imgW="1396800" imgH="850680" progId="Equation.3">
                  <p:embed/>
                </p:oleObj>
              </mc:Choice>
              <mc:Fallback>
                <p:oleObj name="Equation" r:id="rId6" imgW="1396800" imgH="850680" progId="Equation.3">
                  <p:embed/>
                  <p:pic>
                    <p:nvPicPr>
                      <p:cNvPr id="0" name=""/>
                      <p:cNvPicPr>
                        <a:picLocks noChangeAspect="1" noChangeArrowheads="1"/>
                      </p:cNvPicPr>
                      <p:nvPr/>
                    </p:nvPicPr>
                    <p:blipFill>
                      <a:blip r:embed="rId7"/>
                      <a:srcRect/>
                      <a:stretch>
                        <a:fillRect/>
                      </a:stretch>
                    </p:blipFill>
                    <p:spPr bwMode="auto">
                      <a:xfrm>
                        <a:off x="494367" y="1778000"/>
                        <a:ext cx="2516979" cy="1431261"/>
                      </a:xfrm>
                      <a:prstGeom prst="rect">
                        <a:avLst/>
                      </a:prstGeom>
                      <a:noFill/>
                      <a:ln>
                        <a:noFill/>
                      </a:ln>
                    </p:spPr>
                  </p:pic>
                </p:oleObj>
              </mc:Fallback>
            </mc:AlternateContent>
          </a:graphicData>
        </a:graphic>
      </p:graphicFrame>
      <p:sp>
        <p:nvSpPr>
          <p:cNvPr id="49" name="圆角矩形 48"/>
          <p:cNvSpPr/>
          <p:nvPr/>
        </p:nvSpPr>
        <p:spPr bwMode="auto">
          <a:xfrm>
            <a:off x="428763" y="1600018"/>
            <a:ext cx="5508925" cy="1905182"/>
          </a:xfrm>
          <a:prstGeom prst="roundRect">
            <a:avLst>
              <a:gd name="adj" fmla="val 144"/>
            </a:avLst>
          </a:prstGeom>
          <a:noFill/>
          <a:ln w="28575" cap="flat" cmpd="sng" algn="ctr">
            <a:solidFill>
              <a:schemeClr val="tx1"/>
            </a:solidFill>
            <a:prstDash val="sysDash"/>
            <a:round/>
            <a:headEnd type="none" w="med" len="med"/>
            <a:tailEnd type="none" w="med" len="med"/>
          </a:ln>
          <a:effectLst/>
        </p:spPr>
        <p:txBody>
          <a:bodyPr vert="horz" wrap="none" lIns="90000" tIns="46800" rIns="90000" bIns="46800" numCol="1" rtlCol="0" anchor="t" anchorCtr="0" compatLnSpc="1">
            <a:prstTxWarp prst="textNoShape">
              <a:avLst/>
            </a:prstTxWarp>
            <a:noAutofit/>
          </a:bodyPr>
          <a:lstStyle/>
          <a:p>
            <a:pPr marL="342900" indent="-342900">
              <a:buFont typeface="Arial" pitchFamily="34" charset="0"/>
              <a:buChar char="•"/>
            </a:pPr>
            <a:endParaRPr lang="zh-CN" altLang="en-US" sz="2400">
              <a:ea typeface="黑体" pitchFamily="2" charset="-122"/>
            </a:endParaRPr>
          </a:p>
        </p:txBody>
      </p:sp>
      <p:cxnSp>
        <p:nvCxnSpPr>
          <p:cNvPr id="50" name="直接连接符 49"/>
          <p:cNvCxnSpPr/>
          <p:nvPr/>
        </p:nvCxnSpPr>
        <p:spPr bwMode="auto">
          <a:xfrm>
            <a:off x="3048260" y="1600017"/>
            <a:ext cx="0" cy="1905183"/>
          </a:xfrm>
          <a:prstGeom prst="line">
            <a:avLst/>
          </a:prstGeom>
          <a:noFill/>
          <a:ln w="28575" cap="flat" cmpd="sng" algn="ctr">
            <a:solidFill>
              <a:schemeClr val="tx1"/>
            </a:solidFill>
            <a:prstDash val="sysDash"/>
            <a:round/>
            <a:headEnd type="none" w="med" len="med"/>
            <a:tailEnd type="none" w="med" len="med"/>
          </a:ln>
          <a:effectLst/>
        </p:spPr>
      </p:cxnSp>
      <p:graphicFrame>
        <p:nvGraphicFramePr>
          <p:cNvPr id="51" name="对象 3"/>
          <p:cNvGraphicFramePr>
            <a:graphicFrameLocks noChangeAspect="1"/>
          </p:cNvGraphicFramePr>
          <p:nvPr>
            <p:extLst>
              <p:ext uri="{D42A27DB-BD31-4B8C-83A1-F6EECF244321}">
                <p14:modId xmlns:p14="http://schemas.microsoft.com/office/powerpoint/2010/main" val="326192430"/>
              </p:ext>
            </p:extLst>
          </p:nvPr>
        </p:nvGraphicFramePr>
        <p:xfrm>
          <a:off x="3276599" y="1717413"/>
          <a:ext cx="2495663" cy="1630217"/>
        </p:xfrm>
        <a:graphic>
          <a:graphicData uri="http://schemas.openxmlformats.org/presentationml/2006/ole">
            <mc:AlternateContent xmlns:mc="http://schemas.openxmlformats.org/markup-compatibility/2006">
              <mc:Choice xmlns:v="urn:schemas-microsoft-com:vml" Requires="v">
                <p:oleObj spid="_x0000_s1065" name="Equation" r:id="rId8" imgW="1587240" imgH="1054080" progId="Equation.3">
                  <p:embed/>
                </p:oleObj>
              </mc:Choice>
              <mc:Fallback>
                <p:oleObj name="Equation" r:id="rId8" imgW="1587240" imgH="1054080" progId="Equation.3">
                  <p:embed/>
                  <p:pic>
                    <p:nvPicPr>
                      <p:cNvPr id="0" name=""/>
                      <p:cNvPicPr>
                        <a:picLocks noChangeAspect="1" noChangeArrowheads="1"/>
                      </p:cNvPicPr>
                      <p:nvPr/>
                    </p:nvPicPr>
                    <p:blipFill>
                      <a:blip r:embed="rId9"/>
                      <a:srcRect/>
                      <a:stretch>
                        <a:fillRect/>
                      </a:stretch>
                    </p:blipFill>
                    <p:spPr bwMode="auto">
                      <a:xfrm>
                        <a:off x="3276599" y="1717413"/>
                        <a:ext cx="2495663" cy="1630217"/>
                      </a:xfrm>
                      <a:prstGeom prst="rect">
                        <a:avLst/>
                      </a:prstGeom>
                      <a:noFill/>
                    </p:spPr>
                  </p:pic>
                </p:oleObj>
              </mc:Fallback>
            </mc:AlternateContent>
          </a:graphicData>
        </a:graphic>
      </p:graphicFrame>
      <p:sp>
        <p:nvSpPr>
          <p:cNvPr id="52" name="矩形 51"/>
          <p:cNvSpPr/>
          <p:nvPr/>
        </p:nvSpPr>
        <p:spPr bwMode="auto">
          <a:xfrm>
            <a:off x="3728422" y="3048000"/>
            <a:ext cx="2047165" cy="329284"/>
          </a:xfrm>
          <a:prstGeom prst="rect">
            <a:avLst/>
          </a:prstGeom>
          <a:noFill/>
          <a:ln w="28575" cap="flat" cmpd="sng" algn="ctr">
            <a:solidFill>
              <a:schemeClr val="tx1"/>
            </a:solidFill>
            <a:prstDash val="dashDot"/>
            <a:round/>
            <a:headEnd type="none" w="med" len="med"/>
            <a:tailEnd type="non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黑体" pitchFamily="2" charset="-122"/>
            </a:endParaRPr>
          </a:p>
        </p:txBody>
      </p:sp>
      <p:sp>
        <p:nvSpPr>
          <p:cNvPr id="53" name="圆角矩形 52"/>
          <p:cNvSpPr/>
          <p:nvPr/>
        </p:nvSpPr>
        <p:spPr bwMode="auto">
          <a:xfrm>
            <a:off x="6019800" y="3604560"/>
            <a:ext cx="3010967" cy="2720040"/>
          </a:xfrm>
          <a:prstGeom prst="roundRect">
            <a:avLst>
              <a:gd name="adj" fmla="val 5730"/>
            </a:avLst>
          </a:prstGeom>
          <a:solidFill>
            <a:srgbClr val="DDDDDD"/>
          </a:solidFill>
          <a:ln w="28575" cap="flat" cmpd="sng" algn="ctr">
            <a:noFill/>
            <a:prstDash val="sysDash"/>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Calibri" panose="020F0502020204030204" pitchFamily="34" charset="0"/>
                <a:ea typeface="黑体" pitchFamily="2" charset="-122"/>
              </a:rPr>
              <a:t>Probability</a:t>
            </a:r>
            <a:r>
              <a:rPr kumimoji="0" lang="en-US" altLang="zh-CN" sz="2000" b="1" i="0" u="none" strike="noStrike" cap="none" normalizeH="0" dirty="0">
                <a:ln>
                  <a:noFill/>
                </a:ln>
                <a:solidFill>
                  <a:schemeClr val="tx1"/>
                </a:solidFill>
                <a:effectLst/>
                <a:latin typeface="Calibri" panose="020F0502020204030204" pitchFamily="34" charset="0"/>
                <a:ea typeface="黑体" pitchFamily="2" charset="-122"/>
              </a:rPr>
              <a:t> based:</a:t>
            </a:r>
          </a:p>
          <a:p>
            <a:pPr marL="342900" marR="0" indent="-342900" algn="just" defTabSz="914400" rtl="0" eaLnBrk="1" fontAlgn="base" latinLnBrk="0" hangingPunct="1">
              <a:lnSpc>
                <a:spcPct val="100000"/>
              </a:lnSpc>
              <a:spcBef>
                <a:spcPct val="0"/>
              </a:spcBef>
              <a:spcAft>
                <a:spcPct val="0"/>
              </a:spcAft>
              <a:buClrTx/>
              <a:buSzTx/>
              <a:buFont typeface="Arial" pitchFamily="34" charset="0"/>
              <a:buChar char="•"/>
              <a:tabLst/>
            </a:pPr>
            <a:r>
              <a:rPr lang="en-US" altLang="zh-CN" b="1" dirty="0">
                <a:latin typeface="Calibri" panose="020F0502020204030204" pitchFamily="34" charset="0"/>
                <a:ea typeface="黑体" pitchFamily="2" charset="-122"/>
              </a:rPr>
              <a:t>Lots of history data needed</a:t>
            </a:r>
            <a:endParaRPr kumimoji="0" lang="en-US" altLang="zh-CN" b="1" i="0" u="none" strike="noStrike" cap="none" normalizeH="0" baseline="0" dirty="0">
              <a:ln>
                <a:noFill/>
              </a:ln>
              <a:solidFill>
                <a:schemeClr val="tx1"/>
              </a:solidFill>
              <a:effectLst/>
              <a:latin typeface="Calibri" panose="020F0502020204030204" pitchFamily="34" charset="0"/>
              <a:ea typeface="黑体" pitchFamily="2" charset="-122"/>
            </a:endParaRPr>
          </a:p>
          <a:p>
            <a:pPr fontAlgn="base">
              <a:spcBef>
                <a:spcPct val="0"/>
              </a:spcBef>
              <a:spcAft>
                <a:spcPct val="0"/>
              </a:spcAft>
            </a:pPr>
            <a:r>
              <a:rPr lang="en-US" altLang="zh-CN" sz="2000" b="1" dirty="0">
                <a:latin typeface="Calibri" panose="020F0502020204030204" pitchFamily="34" charset="0"/>
                <a:ea typeface="黑体" pitchFamily="2" charset="-122"/>
              </a:rPr>
              <a:t>Interval based:</a:t>
            </a:r>
          </a:p>
          <a:p>
            <a:pPr marL="342900" indent="-342900" algn="just">
              <a:buFont typeface="Arial" pitchFamily="34" charset="0"/>
              <a:buChar char="•"/>
            </a:pPr>
            <a:r>
              <a:rPr lang="en-US" altLang="zh-CN" b="1" u="sng" dirty="0">
                <a:latin typeface="Calibri" panose="020F0502020204030204" pitchFamily="34" charset="0"/>
                <a:ea typeface="黑体" pitchFamily="2" charset="-122"/>
              </a:rPr>
              <a:t>Lower and upper bounds needed</a:t>
            </a:r>
          </a:p>
          <a:p>
            <a:pPr marL="342900" indent="-342900" algn="just">
              <a:buFont typeface="Arial" pitchFamily="34" charset="0"/>
              <a:buChar char="•"/>
            </a:pPr>
            <a:r>
              <a:rPr lang="en-US" altLang="zh-CN" b="1" dirty="0">
                <a:latin typeface="Calibri" panose="020F0502020204030204" pitchFamily="34" charset="0"/>
                <a:ea typeface="黑体" pitchFamily="2" charset="-122"/>
              </a:rPr>
              <a:t>Commonly used in ME, </a:t>
            </a:r>
            <a:r>
              <a:rPr lang="en-US" altLang="zh-CN" b="1" dirty="0">
                <a:solidFill>
                  <a:srgbClr val="000000"/>
                </a:solidFill>
                <a:latin typeface="Calibri" panose="020F0502020204030204" pitchFamily="34" charset="0"/>
                <a:ea typeface="宋体"/>
              </a:rPr>
              <a:t>e.g., diameter of a shaft is </a:t>
            </a:r>
            <a:r>
              <a:rPr lang="en-US" altLang="zh-CN" b="1" dirty="0">
                <a:latin typeface="Times New Roman" panose="02020603050405020304" pitchFamily="18" charset="0"/>
                <a:ea typeface="宋体"/>
                <a:cs typeface="Times New Roman" panose="02020603050405020304" pitchFamily="18" charset="0"/>
              </a:rPr>
              <a:t>Φ10</a:t>
            </a:r>
            <a:r>
              <a:rPr lang="en-US" altLang="zh-CN" b="1" u="sng" dirty="0">
                <a:latin typeface="Times New Roman" panose="02020603050405020304" pitchFamily="18" charset="0"/>
                <a:ea typeface="宋体"/>
                <a:cs typeface="Times New Roman" panose="02020603050405020304" pitchFamily="18" charset="0"/>
              </a:rPr>
              <a:t>±0.005</a:t>
            </a:r>
            <a:r>
              <a:rPr lang="en-US" altLang="zh-CN" b="1" dirty="0">
                <a:latin typeface="Times New Roman" panose="02020603050405020304" pitchFamily="18" charset="0"/>
                <a:ea typeface="宋体"/>
                <a:cs typeface="Times New Roman" panose="02020603050405020304" pitchFamily="18" charset="0"/>
              </a:rPr>
              <a:t>mm</a:t>
            </a:r>
          </a:p>
        </p:txBody>
      </p:sp>
      <p:sp>
        <p:nvSpPr>
          <p:cNvPr id="54" name="云形标注 53"/>
          <p:cNvSpPr/>
          <p:nvPr/>
        </p:nvSpPr>
        <p:spPr bwMode="auto">
          <a:xfrm>
            <a:off x="6132710" y="2802577"/>
            <a:ext cx="2892533" cy="801982"/>
          </a:xfrm>
          <a:prstGeom prst="cloudCallout">
            <a:avLst>
              <a:gd name="adj1" fmla="val -75591"/>
              <a:gd name="adj2" fmla="val 3247"/>
            </a:avLst>
          </a:prstGeom>
          <a:solidFill>
            <a:srgbClr val="DDDDDD"/>
          </a:solidFill>
          <a:ln w="2857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700" b="1" i="0" u="none" strike="noStrike" cap="none" normalizeH="0" baseline="0" dirty="0">
                <a:ln>
                  <a:noFill/>
                </a:ln>
                <a:solidFill>
                  <a:srgbClr val="C00000"/>
                </a:solidFill>
                <a:effectLst/>
                <a:latin typeface="Calibri" panose="020F0502020204030204" pitchFamily="34" charset="0"/>
                <a:ea typeface="黑体" pitchFamily="2" charset="-122"/>
              </a:rPr>
              <a:t>Uncertainty</a:t>
            </a:r>
            <a:endParaRPr kumimoji="0" lang="zh-CN" altLang="en-US" sz="2700" b="1" i="0" u="none" strike="noStrike" cap="none" normalizeH="0" baseline="0" dirty="0">
              <a:ln>
                <a:noFill/>
              </a:ln>
              <a:solidFill>
                <a:srgbClr val="C00000"/>
              </a:solidFill>
              <a:effectLst/>
              <a:latin typeface="Calibri" panose="020F0502020204030204" pitchFamily="34" charset="0"/>
              <a:ea typeface="黑体" pitchFamily="2" charset="-122"/>
            </a:endParaRPr>
          </a:p>
        </p:txBody>
      </p:sp>
      <p:sp>
        <p:nvSpPr>
          <p:cNvPr id="2" name="Rectangle 1"/>
          <p:cNvSpPr/>
          <p:nvPr/>
        </p:nvSpPr>
        <p:spPr>
          <a:xfrm>
            <a:off x="4386004" y="5943600"/>
            <a:ext cx="397866" cy="400110"/>
          </a:xfrm>
          <a:prstGeom prst="rect">
            <a:avLst/>
          </a:prstGeom>
        </p:spPr>
        <p:txBody>
          <a:bodyPr wrap="none">
            <a:spAutoFit/>
          </a:bodyPr>
          <a:lstStyle/>
          <a:p>
            <a:r>
              <a:rPr lang="en-US" altLang="zh-CN" sz="2000" i="1" dirty="0">
                <a:latin typeface="Times New Roman" pitchFamily="18" charset="0"/>
                <a:cs typeface="Times New Roman" pitchFamily="18" charset="0"/>
              </a:rPr>
              <a:t>p</a:t>
            </a:r>
            <a:r>
              <a:rPr lang="en-US" altLang="zh-CN" sz="2000" baseline="-25000" dirty="0">
                <a:latin typeface="Times New Roman" pitchFamily="18" charset="0"/>
                <a:cs typeface="Times New Roman" pitchFamily="18" charset="0"/>
              </a:rPr>
              <a:t>0</a:t>
            </a:r>
            <a:endParaRPr lang="en-US" sz="2000" i="1" dirty="0">
              <a:latin typeface="Times New Roman" pitchFamily="18" charset="0"/>
              <a:cs typeface="Times New Roman" pitchFamily="18" charset="0"/>
            </a:endParaRPr>
          </a:p>
        </p:txBody>
      </p:sp>
    </p:spTree>
    <p:custDataLst>
      <p:tags r:id="rId2"/>
    </p:custDataLst>
    <p:extLst>
      <p:ext uri="{BB962C8B-B14F-4D97-AF65-F5344CB8AC3E}">
        <p14:creationId xmlns:p14="http://schemas.microsoft.com/office/powerpoint/2010/main" val="3145204596"/>
      </p:ext>
    </p:extLst>
  </p:cSld>
  <p:clrMapOvr>
    <a:masterClrMapping/>
  </p:clrMapOvr>
  <mc:AlternateContent xmlns:mc="http://schemas.openxmlformats.org/markup-compatibility/2006" xmlns:p14="http://schemas.microsoft.com/office/powerpoint/2010/main">
    <mc:Choice Requires="p14">
      <p:transition spd="slow" p14:dur="2000" advTm="121584"/>
    </mc:Choice>
    <mc:Fallback xmlns="">
      <p:transition spd="slow" advTm="1215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10" grpId="0"/>
      <p:bldP spid="12" grpId="0"/>
      <p:bldP spid="13" grpId="0"/>
      <p:bldP spid="14" grpId="0" animBg="1"/>
      <p:bldP spid="15" grpId="0" animBg="1"/>
      <p:bldP spid="16" grpId="0" animBg="1"/>
      <p:bldP spid="17" grpId="0" animBg="1"/>
      <p:bldP spid="18" grpId="0" animBg="1"/>
      <p:bldP spid="19" grpId="0" animBg="1"/>
      <p:bldP spid="20" grpId="0" animBg="1"/>
      <p:bldP spid="21" grpId="0"/>
      <p:bldP spid="22" grpId="0" animBg="1"/>
      <p:bldP spid="23" grpId="0" animBg="1"/>
      <p:bldP spid="24" grpId="0"/>
      <p:bldP spid="25" grpId="0" animBg="1"/>
      <p:bldP spid="26" grpId="0" animBg="1"/>
      <p:bldP spid="49" grpId="0" animBg="1"/>
      <p:bldP spid="52" grpId="0" animBg="1"/>
      <p:bldP spid="53" grpId="0" animBg="1"/>
      <p:bldP spid="54" grpId="0" animBg="1"/>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Content Placeholder 7"/>
          <p:cNvSpPr txBox="1">
            <a:spLocks/>
          </p:cNvSpPr>
          <p:nvPr/>
        </p:nvSpPr>
        <p:spPr>
          <a:xfrm>
            <a:off x="152400" y="1143000"/>
            <a:ext cx="5334000" cy="381000"/>
          </a:xfrm>
          <a:prstGeom prst="rect">
            <a:avLst/>
          </a:prstGeom>
        </p:spPr>
        <p:txBody>
          <a:bodyPr>
            <a:noAutofit/>
          </a:bodyPr>
          <a:lstStyle>
            <a:lvl1pPr marL="449263" indent="-449263" algn="l" rtl="0" eaLnBrk="0" fontAlgn="base" hangingPunct="0">
              <a:lnSpc>
                <a:spcPct val="110000"/>
              </a:lnSpc>
              <a:spcBef>
                <a:spcPct val="20000"/>
              </a:spcBef>
              <a:spcAft>
                <a:spcPct val="0"/>
              </a:spcAft>
              <a:buSzPct val="120000"/>
              <a:buBlip>
                <a:blip r:embed="rId3"/>
              </a:buBlip>
              <a:defRPr sz="2800">
                <a:solidFill>
                  <a:srgbClr val="133984"/>
                </a:solidFill>
                <a:latin typeface="+mn-lt"/>
                <a:ea typeface="+mn-ea"/>
                <a:cs typeface="黑体" pitchFamily="49" charset="-122"/>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cs typeface="黑体" pitchFamily="49" charset="-122"/>
              </a:defRPr>
            </a:lvl2pPr>
            <a:lvl3pPr marL="1322388" indent="-228600" algn="l" rtl="0" eaLnBrk="0" fontAlgn="base" hangingPunct="0">
              <a:spcBef>
                <a:spcPct val="20000"/>
              </a:spcBef>
              <a:spcAft>
                <a:spcPct val="0"/>
              </a:spcAft>
              <a:buChar char="•"/>
              <a:defRPr sz="2400">
                <a:solidFill>
                  <a:schemeClr val="tx1"/>
                </a:solidFill>
                <a:latin typeface="+mn-lt"/>
                <a:ea typeface="宋体" charset="-122"/>
                <a:cs typeface="宋体" charset="-122"/>
              </a:defRPr>
            </a:lvl3pPr>
            <a:lvl4pPr marL="1730375"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marL="288000" indent="-288000">
              <a:lnSpc>
                <a:spcPct val="90000"/>
              </a:lnSpc>
              <a:spcBef>
                <a:spcPts val="0"/>
              </a:spcBef>
              <a:buSzPct val="60000"/>
              <a:buFont typeface="Wingdings" panose="05000000000000000000" pitchFamily="2" charset="2"/>
              <a:buChar char="n"/>
            </a:pPr>
            <a:r>
              <a:rPr lang="en-US" altLang="zh-CN" sz="2400" b="1" dirty="0"/>
              <a:t>Solutions</a:t>
            </a:r>
          </a:p>
          <a:p>
            <a:pPr marL="288000" indent="-288000">
              <a:lnSpc>
                <a:spcPct val="100000"/>
              </a:lnSpc>
              <a:spcBef>
                <a:spcPts val="0"/>
              </a:spcBef>
              <a:buSzPct val="60000"/>
              <a:buFont typeface="Wingdings" panose="05000000000000000000" pitchFamily="2" charset="2"/>
              <a:buChar char="n"/>
            </a:pPr>
            <a:endParaRPr lang="en-US" altLang="zh-CN" sz="2400" b="1" baseline="30000" dirty="0"/>
          </a:p>
        </p:txBody>
      </p:sp>
      <p:graphicFrame>
        <p:nvGraphicFramePr>
          <p:cNvPr id="25" name="表格 24"/>
          <p:cNvGraphicFramePr>
            <a:graphicFrameLocks noGrp="1"/>
          </p:cNvGraphicFramePr>
          <p:nvPr/>
        </p:nvGraphicFramePr>
        <p:xfrm>
          <a:off x="228600" y="1623477"/>
          <a:ext cx="8610600" cy="804672"/>
        </p:xfrm>
        <a:graphic>
          <a:graphicData uri="http://schemas.openxmlformats.org/drawingml/2006/table">
            <a:tbl>
              <a:tblPr firstRow="1" bandRow="1">
                <a:tableStyleId>{5C22544A-7EE6-4342-B048-85BDC9FD1C3A}</a:tableStyleId>
              </a:tblPr>
              <a:tblGrid>
                <a:gridCol w="2767695">
                  <a:extLst>
                    <a:ext uri="{9D8B030D-6E8A-4147-A177-3AD203B41FA5}">
                      <a16:colId xmlns:a16="http://schemas.microsoft.com/office/drawing/2014/main" val="20000"/>
                    </a:ext>
                  </a:extLst>
                </a:gridCol>
                <a:gridCol w="2947305">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762000">
                <a:tc>
                  <a:txBody>
                    <a:bodyPr/>
                    <a:lstStyle/>
                    <a:p>
                      <a:pPr algn="l">
                        <a:lnSpc>
                          <a:spcPct val="90000"/>
                        </a:lnSpc>
                        <a:spcBef>
                          <a:spcPts val="0"/>
                        </a:spcBef>
                        <a:spcAft>
                          <a:spcPts val="0"/>
                        </a:spcAft>
                      </a:pPr>
                      <a:r>
                        <a:rPr lang="en-US" altLang="zh-CN" sz="1300" b="1" kern="1200" dirty="0">
                          <a:solidFill>
                            <a:schemeClr val="tx1"/>
                          </a:solidFill>
                          <a:effectLst/>
                          <a:latin typeface="+mn-lt"/>
                          <a:ea typeface="+mn-ea"/>
                          <a:cs typeface="+mn-cs"/>
                        </a:rPr>
                        <a:t>Deterministic </a:t>
                      </a:r>
                      <a:r>
                        <a:rPr lang="en-US" altLang="zh-CN" sz="1300" kern="1200" dirty="0">
                          <a:solidFill>
                            <a:schemeClr val="tx1"/>
                          </a:solidFill>
                          <a:effectLst/>
                          <a:latin typeface="+mn-lt"/>
                          <a:ea typeface="+mn-ea"/>
                          <a:cs typeface="+mn-cs"/>
                        </a:rPr>
                        <a:t>solution </a:t>
                      </a:r>
                    </a:p>
                    <a:p>
                      <a:pPr algn="l">
                        <a:lnSpc>
                          <a:spcPct val="90000"/>
                        </a:lnSpc>
                        <a:spcBef>
                          <a:spcPts val="0"/>
                        </a:spcBef>
                        <a:spcAft>
                          <a:spcPts val="0"/>
                        </a:spcAft>
                      </a:pPr>
                      <a:r>
                        <a:rPr lang="en-US" altLang="zh-CN" sz="1300" b="1" i="1" kern="1200" baseline="0" dirty="0">
                          <a:solidFill>
                            <a:schemeClr val="tx1"/>
                          </a:solidFill>
                          <a:effectLst/>
                          <a:latin typeface="Times New Roman" panose="02020603050405020304" pitchFamily="18" charset="0"/>
                          <a:ea typeface="+mn-ea"/>
                          <a:cs typeface="Times New Roman" panose="02020603050405020304" pitchFamily="18" charset="0"/>
                        </a:rPr>
                        <a:t>x</a:t>
                      </a:r>
                      <a:r>
                        <a:rPr lang="en-US" altLang="zh-CN" sz="1300" b="0" i="1" kern="1200" baseline="-25000" dirty="0">
                          <a:solidFill>
                            <a:schemeClr val="tx1"/>
                          </a:solidFill>
                          <a:effectLst/>
                          <a:latin typeface="Times New Roman" panose="02020603050405020304" pitchFamily="18" charset="0"/>
                          <a:ea typeface="+mn-ea"/>
                          <a:cs typeface="Times New Roman" panose="02020603050405020304" pitchFamily="18" charset="0"/>
                        </a:rPr>
                        <a:t>d</a:t>
                      </a:r>
                      <a:r>
                        <a:rPr lang="en-US" altLang="zh-CN" sz="1300" b="0" i="1" kern="1200" baseline="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1300" b="0" i="0" kern="1200" baseline="0" dirty="0">
                          <a:solidFill>
                            <a:schemeClr val="tx1"/>
                          </a:solidFill>
                          <a:effectLst/>
                          <a:latin typeface="Times New Roman" panose="02020603050405020304" pitchFamily="18" charset="0"/>
                          <a:ea typeface="+mn-ea"/>
                          <a:cs typeface="Times New Roman" panose="02020603050405020304" pitchFamily="18" charset="0"/>
                        </a:rPr>
                        <a:t>= (40, 6.3640)</a:t>
                      </a:r>
                    </a:p>
                    <a:p>
                      <a:pPr algn="l">
                        <a:lnSpc>
                          <a:spcPct val="90000"/>
                        </a:lnSpc>
                        <a:spcBef>
                          <a:spcPts val="0"/>
                        </a:spcBef>
                        <a:spcAft>
                          <a:spcPts val="0"/>
                        </a:spcAft>
                      </a:pPr>
                      <a:r>
                        <a:rPr lang="en-US" altLang="zh-CN" sz="1300" b="0" i="0" kern="1200" baseline="0" dirty="0" err="1">
                          <a:solidFill>
                            <a:schemeClr val="tx1"/>
                          </a:solidFill>
                          <a:effectLst/>
                          <a:latin typeface="Times New Roman" panose="02020603050405020304" pitchFamily="18" charset="0"/>
                          <a:ea typeface="+mn-ea"/>
                          <a:cs typeface="Times New Roman" panose="02020603050405020304" pitchFamily="18" charset="0"/>
                        </a:rPr>
                        <a:t>σ</a:t>
                      </a:r>
                      <a:r>
                        <a:rPr lang="en-US" altLang="zh-CN" sz="1300" b="0" i="1" kern="1200" baseline="-25000" dirty="0" err="1">
                          <a:solidFill>
                            <a:schemeClr val="tx1"/>
                          </a:solidFill>
                          <a:effectLst/>
                          <a:latin typeface="Times New Roman" panose="02020603050405020304" pitchFamily="18" charset="0"/>
                          <a:ea typeface="+mn-ea"/>
                          <a:cs typeface="Times New Roman" panose="02020603050405020304" pitchFamily="18" charset="0"/>
                        </a:rPr>
                        <a:t>d</a:t>
                      </a:r>
                      <a:r>
                        <a:rPr lang="en-US" altLang="zh-CN" sz="1300" b="0" i="1" kern="1200" baseline="-250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1300" b="0" i="0" kern="1200" baseline="0" dirty="0">
                          <a:solidFill>
                            <a:schemeClr val="tx1"/>
                          </a:solidFill>
                          <a:effectLst/>
                          <a:latin typeface="Times New Roman" panose="02020603050405020304" pitchFamily="18" charset="0"/>
                          <a:ea typeface="+mn-ea"/>
                          <a:cs typeface="Times New Roman" panose="02020603050405020304" pitchFamily="18" charset="0"/>
                        </a:rPr>
                        <a:t>= 134.5612 MPa</a:t>
                      </a:r>
                      <a:endParaRPr lang="zh-CN" altLang="en-US" sz="1300" b="0" i="0" kern="1200" baseline="-25000" dirty="0">
                        <a:solidFill>
                          <a:schemeClr val="tx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altLang="zh-CN" sz="1300" b="1" kern="1200" dirty="0">
                          <a:solidFill>
                            <a:schemeClr val="dk1"/>
                          </a:solidFill>
                          <a:effectLst/>
                          <a:latin typeface="+mn-lt"/>
                          <a:ea typeface="+mn-ea"/>
                          <a:cs typeface="+mn-cs"/>
                        </a:rPr>
                        <a:t>Robust optimal solution w.r.t. interval parameter uncertainty </a:t>
                      </a:r>
                    </a:p>
                    <a:p>
                      <a:pPr algn="l">
                        <a:lnSpc>
                          <a:spcPct val="90000"/>
                        </a:lnSpc>
                        <a:spcBef>
                          <a:spcPts val="0"/>
                        </a:spcBef>
                        <a:spcAft>
                          <a:spcPts val="0"/>
                        </a:spcAft>
                      </a:pPr>
                      <a:r>
                        <a:rPr lang="en-US" altLang="zh-CN" sz="1300" b="1" i="1" kern="1200" dirty="0" err="1">
                          <a:solidFill>
                            <a:schemeClr val="tx1"/>
                          </a:solidFill>
                          <a:effectLst/>
                          <a:latin typeface="Times New Roman" panose="02020603050405020304" pitchFamily="18" charset="0"/>
                          <a:ea typeface="+mn-ea"/>
                          <a:cs typeface="Times New Roman" panose="02020603050405020304" pitchFamily="18" charset="0"/>
                        </a:rPr>
                        <a:t>x</a:t>
                      </a:r>
                      <a:r>
                        <a:rPr lang="en-US" altLang="zh-CN" sz="1300" b="0" i="1" kern="1200" baseline="-25000" dirty="0" err="1">
                          <a:solidFill>
                            <a:schemeClr val="tx1"/>
                          </a:solidFill>
                          <a:effectLst/>
                          <a:latin typeface="Times New Roman" panose="02020603050405020304" pitchFamily="18" charset="0"/>
                          <a:ea typeface="+mn-ea"/>
                          <a:cs typeface="Times New Roman" panose="02020603050405020304" pitchFamily="18" charset="0"/>
                        </a:rPr>
                        <a:t>P</a:t>
                      </a:r>
                      <a:r>
                        <a:rPr lang="en-US" altLang="zh-CN" sz="1300" b="1" i="1" kern="1200" baseline="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1300" b="0" i="0" kern="1200" baseline="0" dirty="0">
                          <a:solidFill>
                            <a:schemeClr val="tx1"/>
                          </a:solidFill>
                          <a:effectLst/>
                          <a:latin typeface="Times New Roman" panose="02020603050405020304" pitchFamily="18" charset="0"/>
                          <a:ea typeface="+mn-ea"/>
                          <a:cs typeface="Times New Roman" panose="02020603050405020304" pitchFamily="18" charset="0"/>
                        </a:rPr>
                        <a:t>= (40, 6.2640)</a:t>
                      </a:r>
                    </a:p>
                    <a:p>
                      <a:pPr algn="l">
                        <a:lnSpc>
                          <a:spcPct val="90000"/>
                        </a:lnSpc>
                        <a:spcBef>
                          <a:spcPts val="0"/>
                        </a:spcBef>
                        <a:spcAft>
                          <a:spcPts val="0"/>
                        </a:spcAft>
                      </a:pPr>
                      <a:r>
                        <a:rPr lang="en-US" altLang="zh-CN" sz="1300" b="0" i="0" kern="1200" baseline="0" dirty="0" err="1">
                          <a:solidFill>
                            <a:schemeClr val="tx1"/>
                          </a:solidFill>
                          <a:effectLst/>
                          <a:latin typeface="Times New Roman" panose="02020603050405020304" pitchFamily="18" charset="0"/>
                          <a:ea typeface="+mn-ea"/>
                          <a:cs typeface="Times New Roman" panose="02020603050405020304" pitchFamily="18" charset="0"/>
                        </a:rPr>
                        <a:t>σ</a:t>
                      </a:r>
                      <a:r>
                        <a:rPr lang="en-US" altLang="zh-CN" sz="1300" b="0" i="1" kern="1200" baseline="-25000" dirty="0" err="1">
                          <a:solidFill>
                            <a:schemeClr val="tx1"/>
                          </a:solidFill>
                          <a:effectLst/>
                          <a:latin typeface="Times New Roman" panose="02020603050405020304" pitchFamily="18" charset="0"/>
                          <a:ea typeface="+mn-ea"/>
                          <a:cs typeface="Times New Roman" panose="02020603050405020304" pitchFamily="18" charset="0"/>
                        </a:rPr>
                        <a:t>P</a:t>
                      </a:r>
                      <a:r>
                        <a:rPr lang="en-US" altLang="zh-CN" sz="1300" b="0" i="1" kern="1200" baseline="-250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1300" b="0" i="0" kern="1200" baseline="0" dirty="0">
                          <a:solidFill>
                            <a:schemeClr val="tx1"/>
                          </a:solidFill>
                          <a:effectLst/>
                          <a:latin typeface="Times New Roman" panose="02020603050405020304" pitchFamily="18" charset="0"/>
                          <a:ea typeface="+mn-ea"/>
                          <a:cs typeface="Times New Roman" panose="02020603050405020304" pitchFamily="18" charset="0"/>
                        </a:rPr>
                        <a:t>= 136.4638 </a:t>
                      </a:r>
                      <a:r>
                        <a:rPr lang="en-US" altLang="zh-CN" sz="1300" b="0" i="0" kern="1200" baseline="0" dirty="0" err="1">
                          <a:solidFill>
                            <a:schemeClr val="tx1"/>
                          </a:solidFill>
                          <a:effectLst/>
                          <a:latin typeface="Times New Roman" panose="02020603050405020304" pitchFamily="18" charset="0"/>
                          <a:ea typeface="+mn-ea"/>
                          <a:cs typeface="Times New Roman" panose="02020603050405020304" pitchFamily="18" charset="0"/>
                        </a:rPr>
                        <a:t>Mpa</a:t>
                      </a:r>
                      <a:endParaRPr lang="zh-CN" altLang="en-US" sz="1300" b="0" i="0" kern="1200" baseline="-25000" dirty="0">
                        <a:solidFill>
                          <a:schemeClr val="tx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zh-CN" sz="1300" b="1" i="0" u="none" strike="noStrike" kern="1200" cap="none" spc="0" normalizeH="0" baseline="0" noProof="0" dirty="0">
                          <a:ln>
                            <a:noFill/>
                          </a:ln>
                          <a:solidFill>
                            <a:prstClr val="black"/>
                          </a:solidFill>
                          <a:effectLst/>
                          <a:uLnTx/>
                          <a:uFillTx/>
                          <a:latin typeface="+mn-lt"/>
                          <a:ea typeface="+mn-ea"/>
                          <a:cs typeface="+mn-cs"/>
                        </a:rPr>
                        <a:t>Robust optimal solution w.r.t. interval parameter and model uncertainties </a:t>
                      </a:r>
                    </a:p>
                    <a:p>
                      <a:pPr algn="l">
                        <a:lnSpc>
                          <a:spcPct val="90000"/>
                        </a:lnSpc>
                        <a:spcBef>
                          <a:spcPts val="0"/>
                        </a:spcBef>
                        <a:spcAft>
                          <a:spcPts val="0"/>
                        </a:spcAft>
                      </a:pPr>
                      <a:r>
                        <a:rPr lang="en-US" altLang="zh-CN" sz="1300" b="1" i="1" kern="1200" dirty="0" err="1">
                          <a:solidFill>
                            <a:schemeClr val="tx1"/>
                          </a:solidFill>
                          <a:effectLst/>
                          <a:latin typeface="Times New Roman" panose="02020603050405020304" pitchFamily="18" charset="0"/>
                          <a:ea typeface="+mn-ea"/>
                          <a:cs typeface="Times New Roman" panose="02020603050405020304" pitchFamily="18" charset="0"/>
                        </a:rPr>
                        <a:t>x</a:t>
                      </a:r>
                      <a:r>
                        <a:rPr lang="en-US" altLang="zh-CN" sz="1300" b="0" i="1" kern="1200" baseline="-25000" dirty="0" err="1">
                          <a:solidFill>
                            <a:schemeClr val="tx1"/>
                          </a:solidFill>
                          <a:effectLst/>
                          <a:latin typeface="Times New Roman" panose="02020603050405020304" pitchFamily="18" charset="0"/>
                          <a:ea typeface="+mn-ea"/>
                          <a:cs typeface="Times New Roman" panose="02020603050405020304" pitchFamily="18" charset="0"/>
                        </a:rPr>
                        <a:t>PM</a:t>
                      </a:r>
                      <a:r>
                        <a:rPr lang="en-US" altLang="zh-CN" sz="1300" b="1" i="1" kern="1200" baseline="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1300" b="0" i="0" kern="1200" baseline="0" dirty="0">
                          <a:solidFill>
                            <a:schemeClr val="tx1"/>
                          </a:solidFill>
                          <a:effectLst/>
                          <a:latin typeface="Times New Roman" panose="02020603050405020304" pitchFamily="18" charset="0"/>
                          <a:ea typeface="+mn-ea"/>
                          <a:cs typeface="Times New Roman" panose="02020603050405020304" pitchFamily="18" charset="0"/>
                        </a:rPr>
                        <a:t>= (39.6528, 6.0519)</a:t>
                      </a:r>
                    </a:p>
                    <a:p>
                      <a:pPr algn="l">
                        <a:lnSpc>
                          <a:spcPct val="90000"/>
                        </a:lnSpc>
                        <a:spcBef>
                          <a:spcPts val="0"/>
                        </a:spcBef>
                        <a:spcAft>
                          <a:spcPts val="0"/>
                        </a:spcAft>
                      </a:pPr>
                      <a:r>
                        <a:rPr lang="en-US" altLang="zh-CN" sz="1300" b="0" i="0" kern="1200" baseline="0" dirty="0" err="1">
                          <a:solidFill>
                            <a:schemeClr val="tx1"/>
                          </a:solidFill>
                          <a:effectLst/>
                          <a:latin typeface="Times New Roman" panose="02020603050405020304" pitchFamily="18" charset="0"/>
                          <a:ea typeface="+mn-ea"/>
                          <a:cs typeface="Times New Roman" panose="02020603050405020304" pitchFamily="18" charset="0"/>
                        </a:rPr>
                        <a:t>σ</a:t>
                      </a:r>
                      <a:r>
                        <a:rPr lang="en-US" altLang="zh-CN" sz="1300" b="0" i="1" kern="1200" baseline="-25000" dirty="0" err="1">
                          <a:solidFill>
                            <a:schemeClr val="tx1"/>
                          </a:solidFill>
                          <a:effectLst/>
                          <a:latin typeface="Times New Roman" panose="02020603050405020304" pitchFamily="18" charset="0"/>
                          <a:ea typeface="+mn-ea"/>
                          <a:cs typeface="Times New Roman" panose="02020603050405020304" pitchFamily="18" charset="0"/>
                        </a:rPr>
                        <a:t>PM</a:t>
                      </a:r>
                      <a:r>
                        <a:rPr lang="en-US" altLang="zh-CN" sz="1300" b="0" i="1" kern="1200" baseline="-250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1300" b="0" i="0" kern="1200" baseline="0" dirty="0">
                          <a:solidFill>
                            <a:schemeClr val="tx1"/>
                          </a:solidFill>
                          <a:effectLst/>
                          <a:latin typeface="Times New Roman" panose="02020603050405020304" pitchFamily="18" charset="0"/>
                          <a:ea typeface="+mn-ea"/>
                          <a:cs typeface="Times New Roman" panose="02020603050405020304" pitchFamily="18" charset="0"/>
                        </a:rPr>
                        <a:t>= 143.7691 MPa</a:t>
                      </a:r>
                      <a:endParaRPr lang="zh-CN" altLang="en-US" sz="1300" b="0" i="0" kern="1200" baseline="-25000" dirty="0">
                        <a:solidFill>
                          <a:schemeClr val="tx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pic>
        <p:nvPicPr>
          <p:cNvPr id="3" name="图片 2"/>
          <p:cNvPicPr>
            <a:picLocks noChangeAspect="1"/>
          </p:cNvPicPr>
          <p:nvPr/>
        </p:nvPicPr>
        <p:blipFill>
          <a:blip r:embed="rId4"/>
          <a:stretch>
            <a:fillRect/>
          </a:stretch>
        </p:blipFill>
        <p:spPr>
          <a:xfrm>
            <a:off x="76200" y="3500220"/>
            <a:ext cx="3048000" cy="2283746"/>
          </a:xfrm>
          <a:prstGeom prst="rect">
            <a:avLst/>
          </a:prstGeom>
        </p:spPr>
      </p:pic>
      <p:pic>
        <p:nvPicPr>
          <p:cNvPr id="36" name="图片 35"/>
          <p:cNvPicPr>
            <a:picLocks noChangeAspect="1"/>
          </p:cNvPicPr>
          <p:nvPr/>
        </p:nvPicPr>
        <p:blipFill>
          <a:blip r:embed="rId5"/>
          <a:stretch>
            <a:fillRect/>
          </a:stretch>
        </p:blipFill>
        <p:spPr>
          <a:xfrm>
            <a:off x="2971800" y="3508864"/>
            <a:ext cx="3048000" cy="2282336"/>
          </a:xfrm>
          <a:prstGeom prst="rect">
            <a:avLst/>
          </a:prstGeom>
        </p:spPr>
      </p:pic>
      <p:pic>
        <p:nvPicPr>
          <p:cNvPr id="37" name="图片 36"/>
          <p:cNvPicPr>
            <a:picLocks noChangeAspect="1"/>
          </p:cNvPicPr>
          <p:nvPr/>
        </p:nvPicPr>
        <p:blipFill>
          <a:blip r:embed="rId6"/>
          <a:stretch>
            <a:fillRect/>
          </a:stretch>
        </p:blipFill>
        <p:spPr>
          <a:xfrm>
            <a:off x="5898982" y="3503404"/>
            <a:ext cx="2940218" cy="2269391"/>
          </a:xfrm>
          <a:prstGeom prst="rect">
            <a:avLst/>
          </a:prstGeom>
        </p:spPr>
      </p:pic>
      <p:graphicFrame>
        <p:nvGraphicFramePr>
          <p:cNvPr id="28" name="表格 27"/>
          <p:cNvGraphicFramePr>
            <a:graphicFrameLocks noGrp="1"/>
          </p:cNvGraphicFramePr>
          <p:nvPr/>
        </p:nvGraphicFramePr>
        <p:xfrm>
          <a:off x="228600" y="3503404"/>
          <a:ext cx="8610600" cy="2251335"/>
        </p:xfrm>
        <a:graphic>
          <a:graphicData uri="http://schemas.openxmlformats.org/drawingml/2006/table">
            <a:tbl>
              <a:tblPr firstRow="1" bandRow="1">
                <a:tableStyleId>{5C22544A-7EE6-4342-B048-85BDC9FD1C3A}</a:tableStyleId>
              </a:tblPr>
              <a:tblGrid>
                <a:gridCol w="2767695">
                  <a:extLst>
                    <a:ext uri="{9D8B030D-6E8A-4147-A177-3AD203B41FA5}">
                      <a16:colId xmlns:a16="http://schemas.microsoft.com/office/drawing/2014/main" val="20000"/>
                    </a:ext>
                  </a:extLst>
                </a:gridCol>
                <a:gridCol w="2947305">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2251335">
                <a:tc>
                  <a:txBody>
                    <a:bodyPr/>
                    <a:lstStyle/>
                    <a:p>
                      <a:pPr algn="l">
                        <a:lnSpc>
                          <a:spcPct val="80000"/>
                        </a:lnSpc>
                      </a:pPr>
                      <a:endParaRPr lang="zh-CN" altLang="en-US" sz="130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80000"/>
                        </a:lnSpc>
                        <a:spcBef>
                          <a:spcPts val="0"/>
                        </a:spcBef>
                        <a:spcAft>
                          <a:spcPts val="0"/>
                        </a:spcAft>
                        <a:buClrTx/>
                        <a:buSzTx/>
                        <a:buFontTx/>
                        <a:buNone/>
                        <a:tabLst/>
                        <a:defRPr/>
                      </a:pPr>
                      <a:endParaRPr lang="zh-CN" altLang="en-US" sz="13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80000"/>
                        </a:lnSpc>
                        <a:spcBef>
                          <a:spcPts val="0"/>
                        </a:spcBef>
                        <a:spcAft>
                          <a:spcPts val="0"/>
                        </a:spcAft>
                        <a:buClrTx/>
                        <a:buSzTx/>
                        <a:buFontTx/>
                        <a:buNone/>
                        <a:tabLst/>
                        <a:defRPr/>
                      </a:pPr>
                      <a:endParaRPr kumimoji="0" lang="zh-CN" altLang="en-US" sz="1300" b="1" i="0" u="none" strike="noStrike" kern="1200" cap="none" spc="0" normalizeH="0" baseline="0" noProof="0" dirty="0">
                        <a:ln>
                          <a:noFill/>
                        </a:ln>
                        <a:solidFill>
                          <a:prstClr val="black"/>
                        </a:solidFill>
                        <a:effectLst/>
                        <a:uLnTx/>
                        <a:uFillTx/>
                        <a:latin typeface="+mn-lt"/>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2" name="Content Placeholder 7"/>
          <p:cNvSpPr txBox="1">
            <a:spLocks/>
          </p:cNvSpPr>
          <p:nvPr/>
        </p:nvSpPr>
        <p:spPr>
          <a:xfrm>
            <a:off x="152400" y="3048000"/>
            <a:ext cx="5334000" cy="381000"/>
          </a:xfrm>
          <a:prstGeom prst="rect">
            <a:avLst/>
          </a:prstGeom>
        </p:spPr>
        <p:txBody>
          <a:bodyPr>
            <a:noAutofit/>
          </a:bodyPr>
          <a:lstStyle>
            <a:lvl1pPr marL="449263" indent="-449263" algn="l" rtl="0" eaLnBrk="0" fontAlgn="base" hangingPunct="0">
              <a:lnSpc>
                <a:spcPct val="110000"/>
              </a:lnSpc>
              <a:spcBef>
                <a:spcPct val="20000"/>
              </a:spcBef>
              <a:spcAft>
                <a:spcPct val="0"/>
              </a:spcAft>
              <a:buSzPct val="120000"/>
              <a:buBlip>
                <a:blip r:embed="rId3"/>
              </a:buBlip>
              <a:defRPr sz="2800">
                <a:solidFill>
                  <a:srgbClr val="133984"/>
                </a:solidFill>
                <a:latin typeface="+mn-lt"/>
                <a:ea typeface="+mn-ea"/>
                <a:cs typeface="黑体" pitchFamily="49" charset="-122"/>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cs typeface="黑体" pitchFamily="49" charset="-122"/>
              </a:defRPr>
            </a:lvl2pPr>
            <a:lvl3pPr marL="1322388" indent="-228600" algn="l" rtl="0" eaLnBrk="0" fontAlgn="base" hangingPunct="0">
              <a:spcBef>
                <a:spcPct val="20000"/>
              </a:spcBef>
              <a:spcAft>
                <a:spcPct val="0"/>
              </a:spcAft>
              <a:buChar char="•"/>
              <a:defRPr sz="2400">
                <a:solidFill>
                  <a:schemeClr val="tx1"/>
                </a:solidFill>
                <a:latin typeface="+mn-lt"/>
                <a:ea typeface="宋体" charset="-122"/>
                <a:cs typeface="宋体" charset="-122"/>
              </a:defRPr>
            </a:lvl3pPr>
            <a:lvl4pPr marL="1730375"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marL="288000" indent="-288000">
              <a:lnSpc>
                <a:spcPct val="90000"/>
              </a:lnSpc>
              <a:spcBef>
                <a:spcPts val="0"/>
              </a:spcBef>
              <a:buSzPct val="60000"/>
              <a:buFont typeface="Wingdings" panose="05000000000000000000" pitchFamily="2" charset="2"/>
              <a:buChar char="n"/>
            </a:pPr>
            <a:r>
              <a:rPr lang="en-US" altLang="zh-CN" sz="2400" b="1" dirty="0"/>
              <a:t>Monte Carlo simulation results</a:t>
            </a:r>
          </a:p>
          <a:p>
            <a:pPr marL="288000" indent="-288000">
              <a:lnSpc>
                <a:spcPct val="100000"/>
              </a:lnSpc>
              <a:spcBef>
                <a:spcPts val="0"/>
              </a:spcBef>
              <a:buSzPct val="60000"/>
              <a:buFont typeface="Wingdings" panose="05000000000000000000" pitchFamily="2" charset="2"/>
              <a:buChar char="n"/>
            </a:pPr>
            <a:endParaRPr lang="en-US" altLang="zh-CN" sz="2400" b="1" baseline="30000" dirty="0"/>
          </a:p>
        </p:txBody>
      </p:sp>
      <p:sp>
        <p:nvSpPr>
          <p:cNvPr id="13" name="Title 1"/>
          <p:cNvSpPr txBox="1">
            <a:spLocks/>
          </p:cNvSpPr>
          <p:nvPr/>
        </p:nvSpPr>
        <p:spPr>
          <a:xfrm>
            <a:off x="533400" y="0"/>
            <a:ext cx="8278813" cy="72008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b="1" dirty="0">
                <a:solidFill>
                  <a:schemeClr val="tx2"/>
                </a:solidFill>
                <a:effectLst>
                  <a:outerShdw blurRad="38100" dist="38100" dir="2700000" algn="tl">
                    <a:srgbClr val="000000">
                      <a:alpha val="43137"/>
                    </a:srgbClr>
                  </a:outerShdw>
                </a:effectLst>
                <a:cs typeface="Arial" pitchFamily="34" charset="0"/>
              </a:rPr>
              <a:t> </a:t>
            </a:r>
            <a:r>
              <a:rPr lang="en-US" altLang="zh-CN" sz="3200" b="1" dirty="0">
                <a:solidFill>
                  <a:schemeClr val="bg1"/>
                </a:solidFill>
              </a:rPr>
              <a:t>Example: Three-Bar Truss (2/2)</a:t>
            </a:r>
          </a:p>
        </p:txBody>
      </p:sp>
    </p:spTree>
    <p:extLst>
      <p:ext uri="{BB962C8B-B14F-4D97-AF65-F5344CB8AC3E}">
        <p14:creationId xmlns:p14="http://schemas.microsoft.com/office/powerpoint/2010/main" val="375871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B9EEE-814F-8E0C-A59F-A766D54AEF8D}"/>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CE397203-CB02-0499-DEE6-D52FAFFDEED1}"/>
              </a:ext>
            </a:extLst>
          </p:cNvPr>
          <p:cNvSpPr txBox="1">
            <a:spLocks/>
          </p:cNvSpPr>
          <p:nvPr/>
        </p:nvSpPr>
        <p:spPr>
          <a:xfrm>
            <a:off x="685800" y="50322"/>
            <a:ext cx="8212796" cy="63547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400" b="1" dirty="0">
                <a:solidFill>
                  <a:srgbClr val="1F497D"/>
                </a:solidFill>
                <a:effectLst>
                  <a:outerShdw blurRad="38100" dist="38100" dir="2700000" algn="tl">
                    <a:srgbClr val="000000">
                      <a:alpha val="43137"/>
                    </a:srgbClr>
                  </a:outerShdw>
                </a:effectLst>
                <a:cs typeface="Arial" pitchFamily="34" charset="0"/>
              </a:rPr>
              <a:t> </a:t>
            </a:r>
            <a:r>
              <a:rPr lang="en-US" altLang="zh-CN" sz="2400" b="1" dirty="0">
                <a:solidFill>
                  <a:schemeClr val="bg1"/>
                </a:solidFill>
                <a:cs typeface="Arial" pitchFamily="34" charset="0"/>
              </a:rPr>
              <a:t>Recent Research Progress</a:t>
            </a:r>
            <a:r>
              <a:rPr lang="en-US" altLang="zh-CN" sz="2400" b="1" dirty="0">
                <a:solidFill>
                  <a:schemeClr val="bg1"/>
                </a:solidFill>
              </a:rPr>
              <a:t>: </a:t>
            </a:r>
          </a:p>
          <a:p>
            <a:pPr algn="l"/>
            <a:r>
              <a:rPr lang="en-US" altLang="zh-CN" sz="2400" b="1" dirty="0">
                <a:solidFill>
                  <a:schemeClr val="bg1"/>
                </a:solidFill>
              </a:rPr>
              <a:t> MDO for DFN electrochemical modeling</a:t>
            </a:r>
            <a:endParaRPr lang="en-US" altLang="zh-CN" sz="2400" b="1" dirty="0">
              <a:solidFill>
                <a:srgbClr val="1F497D"/>
              </a:solidFill>
              <a:cs typeface="Arial" pitchFamily="34" charset="0"/>
            </a:endParaRPr>
          </a:p>
        </p:txBody>
      </p:sp>
      <p:pic>
        <p:nvPicPr>
          <p:cNvPr id="20" name="图片 19">
            <a:extLst>
              <a:ext uri="{FF2B5EF4-FFF2-40B4-BE49-F238E27FC236}">
                <a16:creationId xmlns:a16="http://schemas.microsoft.com/office/drawing/2014/main" id="{3D39ABF2-AF3D-4A8B-A239-B770FE249469}"/>
              </a:ext>
            </a:extLst>
          </p:cNvPr>
          <p:cNvPicPr>
            <a:picLocks noChangeAspect="1"/>
          </p:cNvPicPr>
          <p:nvPr/>
        </p:nvPicPr>
        <p:blipFill>
          <a:blip r:embed="rId3"/>
          <a:stretch>
            <a:fillRect/>
          </a:stretch>
        </p:blipFill>
        <p:spPr>
          <a:xfrm>
            <a:off x="160045" y="1369914"/>
            <a:ext cx="2603327" cy="2223416"/>
          </a:xfrm>
          <a:prstGeom prst="rect">
            <a:avLst/>
          </a:prstGeom>
        </p:spPr>
      </p:pic>
      <p:sp>
        <p:nvSpPr>
          <p:cNvPr id="21" name="文本框 20">
            <a:extLst>
              <a:ext uri="{FF2B5EF4-FFF2-40B4-BE49-F238E27FC236}">
                <a16:creationId xmlns:a16="http://schemas.microsoft.com/office/drawing/2014/main" id="{FC742A47-292B-48AF-9C2A-1336553D133B}"/>
              </a:ext>
            </a:extLst>
          </p:cNvPr>
          <p:cNvSpPr txBox="1"/>
          <p:nvPr/>
        </p:nvSpPr>
        <p:spPr>
          <a:xfrm>
            <a:off x="775623" y="3561496"/>
            <a:ext cx="1362552" cy="324704"/>
          </a:xfrm>
          <a:prstGeom prst="rect">
            <a:avLst/>
          </a:prstGeom>
          <a:noFill/>
        </p:spPr>
        <p:txBody>
          <a:bodyPr wrap="square" lIns="0" tIns="0" rIns="0" bIns="0" rtlCol="0">
            <a:spAutoFit/>
          </a:bodyPr>
          <a:lstStyle/>
          <a:p>
            <a:pPr>
              <a:lnSpc>
                <a:spcPct val="130000"/>
              </a:lnSpc>
            </a:pPr>
            <a:r>
              <a:rPr lang="zh-CN" altLang="en-US" dirty="0">
                <a:solidFill>
                  <a:srgbClr val="3F3F3F"/>
                </a:solidFill>
                <a:latin typeface="Helvetica Neue"/>
                <a:ea typeface="微软雅黑" panose="020B0503020204020204" pitchFamily="34" charset="-122"/>
              </a:rPr>
              <a:t>电池</a:t>
            </a:r>
            <a:r>
              <a:rPr lang="en-US" altLang="zh-CN" dirty="0">
                <a:solidFill>
                  <a:srgbClr val="3F3F3F"/>
                </a:solidFill>
                <a:latin typeface="Helvetica Neue"/>
                <a:ea typeface="微软雅黑" panose="020B0503020204020204" pitchFamily="34" charset="-122"/>
              </a:rPr>
              <a:t>P2D</a:t>
            </a:r>
            <a:r>
              <a:rPr lang="zh-CN" altLang="en-US" dirty="0">
                <a:solidFill>
                  <a:srgbClr val="3F3F3F"/>
                </a:solidFill>
                <a:latin typeface="Helvetica Neue"/>
                <a:ea typeface="微软雅黑" panose="020B0503020204020204" pitchFamily="34" charset="-122"/>
              </a:rPr>
              <a:t>模型</a:t>
            </a:r>
          </a:p>
        </p:txBody>
      </p:sp>
      <p:sp>
        <p:nvSpPr>
          <p:cNvPr id="22" name="文本框 21">
            <a:extLst>
              <a:ext uri="{FF2B5EF4-FFF2-40B4-BE49-F238E27FC236}">
                <a16:creationId xmlns:a16="http://schemas.microsoft.com/office/drawing/2014/main" id="{360037F2-8FA5-4E2B-A7C9-A1288A881587}"/>
              </a:ext>
            </a:extLst>
          </p:cNvPr>
          <p:cNvSpPr txBox="1"/>
          <p:nvPr/>
        </p:nvSpPr>
        <p:spPr>
          <a:xfrm>
            <a:off x="3808899" y="1280083"/>
            <a:ext cx="5175056" cy="2599879"/>
          </a:xfrm>
          <a:prstGeom prst="rect">
            <a:avLst/>
          </a:prstGeom>
          <a:noFill/>
        </p:spPr>
        <p:txBody>
          <a:bodyPr wrap="square">
            <a:spAutoFit/>
          </a:bodyPr>
          <a:lstStyle/>
          <a:p>
            <a:pPr>
              <a:lnSpc>
                <a:spcPct val="125000"/>
              </a:lnSpc>
              <a:buFont typeface="+mj-lt"/>
              <a:buAutoNum type="arabicPeriod"/>
            </a:pPr>
            <a:r>
              <a:rPr lang="zh-CN" altLang="en-US" sz="1600" b="1" dirty="0">
                <a:solidFill>
                  <a:srgbClr val="717074">
                    <a:lumMod val="50000"/>
                  </a:srgbClr>
                </a:solidFill>
                <a:latin typeface="微软雅黑" panose="020B0503020204020204" pitchFamily="34" charset="-122"/>
                <a:ea typeface="微软雅黑" panose="020B0503020204020204" pitchFamily="34" charset="-122"/>
              </a:rPr>
              <a:t>工业需求驱动</a:t>
            </a:r>
          </a:p>
          <a:p>
            <a:pPr marL="285750" indent="-285750">
              <a:lnSpc>
                <a:spcPct val="125000"/>
              </a:lnSpc>
              <a:buFont typeface="Wingdings" panose="05000000000000000000" pitchFamily="2" charset="2"/>
              <a:buChar char="Ø"/>
            </a:pPr>
            <a:r>
              <a:rPr lang="zh-CN" altLang="en-US" sz="1600" dirty="0">
                <a:solidFill>
                  <a:srgbClr val="717074">
                    <a:lumMod val="50000"/>
                  </a:srgbClr>
                </a:solidFill>
                <a:latin typeface="微软雅黑" panose="020B0503020204020204" pitchFamily="34" charset="-122"/>
                <a:ea typeface="微软雅黑" panose="020B0503020204020204" pitchFamily="34" charset="-122"/>
              </a:rPr>
              <a:t>电动汽车产业快速发展，要求</a:t>
            </a:r>
            <a:r>
              <a:rPr lang="zh-CN" altLang="en-US" sz="1600" b="1" dirty="0">
                <a:solidFill>
                  <a:srgbClr val="C00000"/>
                </a:solidFill>
                <a:latin typeface="微软雅黑" panose="020B0503020204020204" pitchFamily="34" charset="-122"/>
                <a:ea typeface="微软雅黑" panose="020B0503020204020204" pitchFamily="34" charset="-122"/>
              </a:rPr>
              <a:t>更精确</a:t>
            </a:r>
            <a:r>
              <a:rPr lang="zh-CN" altLang="en-US" sz="1600" dirty="0">
                <a:solidFill>
                  <a:srgbClr val="717074">
                    <a:lumMod val="50000"/>
                  </a:srgbClr>
                </a:solidFill>
                <a:latin typeface="微软雅黑" panose="020B0503020204020204" pitchFamily="34" charset="-122"/>
                <a:ea typeface="微软雅黑" panose="020B0503020204020204" pitchFamily="34" charset="-122"/>
              </a:rPr>
              <a:t>的电池管理系统</a:t>
            </a:r>
          </a:p>
          <a:p>
            <a:pPr marL="285750" indent="-285750">
              <a:lnSpc>
                <a:spcPct val="125000"/>
              </a:lnSpc>
              <a:buFont typeface="Wingdings" panose="05000000000000000000" pitchFamily="2" charset="2"/>
              <a:buChar char="Ø"/>
            </a:pPr>
            <a:r>
              <a:rPr lang="zh-CN" altLang="en-US" sz="1600" dirty="0">
                <a:solidFill>
                  <a:srgbClr val="717074">
                    <a:lumMod val="50000"/>
                  </a:srgbClr>
                </a:solidFill>
                <a:latin typeface="微软雅黑" panose="020B0503020204020204" pitchFamily="34" charset="-122"/>
                <a:ea typeface="微软雅黑" panose="020B0503020204020204" pitchFamily="34" charset="-122"/>
              </a:rPr>
              <a:t>储能系统规模扩大，需要准确的电池</a:t>
            </a:r>
            <a:r>
              <a:rPr lang="zh-CN" altLang="en-US" sz="1600" b="1" dirty="0">
                <a:solidFill>
                  <a:srgbClr val="C00000"/>
                </a:solidFill>
                <a:latin typeface="微软雅黑" panose="020B0503020204020204" pitchFamily="34" charset="-122"/>
                <a:ea typeface="微软雅黑" panose="020B0503020204020204" pitchFamily="34" charset="-122"/>
              </a:rPr>
              <a:t>状态估计</a:t>
            </a:r>
          </a:p>
          <a:p>
            <a:pPr marL="285750" indent="-285750">
              <a:lnSpc>
                <a:spcPct val="125000"/>
              </a:lnSpc>
              <a:buFont typeface="Wingdings" panose="05000000000000000000" pitchFamily="2" charset="2"/>
              <a:buChar char="Ø"/>
            </a:pPr>
            <a:r>
              <a:rPr lang="zh-CN" altLang="en-US" sz="1600" dirty="0">
                <a:solidFill>
                  <a:srgbClr val="717074">
                    <a:lumMod val="50000"/>
                  </a:srgbClr>
                </a:solidFill>
                <a:latin typeface="微软雅黑" panose="020B0503020204020204" pitchFamily="34" charset="-122"/>
                <a:ea typeface="微软雅黑" panose="020B0503020204020204" pitchFamily="34" charset="-122"/>
              </a:rPr>
              <a:t>电池制造质量控制需要可靠的</a:t>
            </a:r>
            <a:r>
              <a:rPr lang="zh-CN" altLang="en-US" sz="1600" b="1" dirty="0">
                <a:solidFill>
                  <a:srgbClr val="C00000"/>
                </a:solidFill>
                <a:latin typeface="微软雅黑" panose="020B0503020204020204" pitchFamily="34" charset="-122"/>
                <a:ea typeface="微软雅黑" panose="020B0503020204020204" pitchFamily="34" charset="-122"/>
              </a:rPr>
              <a:t>参数表征</a:t>
            </a:r>
            <a:r>
              <a:rPr lang="zh-CN" altLang="en-US" sz="1600" dirty="0">
                <a:solidFill>
                  <a:srgbClr val="717074">
                    <a:lumMod val="50000"/>
                  </a:srgbClr>
                </a:solidFill>
                <a:latin typeface="微软雅黑" panose="020B0503020204020204" pitchFamily="34" charset="-122"/>
                <a:ea typeface="微软雅黑" panose="020B0503020204020204" pitchFamily="34" charset="-122"/>
              </a:rPr>
              <a:t>方法</a:t>
            </a:r>
          </a:p>
          <a:p>
            <a:pPr>
              <a:lnSpc>
                <a:spcPct val="125000"/>
              </a:lnSpc>
              <a:buFont typeface="+mj-lt"/>
              <a:buAutoNum type="arabicPeriod" startAt="2"/>
            </a:pPr>
            <a:r>
              <a:rPr lang="zh-CN" altLang="en-US" sz="1600" b="1" dirty="0">
                <a:solidFill>
                  <a:srgbClr val="717074">
                    <a:lumMod val="50000"/>
                  </a:srgbClr>
                </a:solidFill>
                <a:latin typeface="微软雅黑" panose="020B0503020204020204" pitchFamily="34" charset="-122"/>
                <a:ea typeface="微软雅黑" panose="020B0503020204020204" pitchFamily="34" charset="-122"/>
              </a:rPr>
              <a:t>技术发展基础</a:t>
            </a:r>
          </a:p>
          <a:p>
            <a:pPr marL="285750" indent="-285750">
              <a:lnSpc>
                <a:spcPct val="125000"/>
              </a:lnSpc>
              <a:buFont typeface="Wingdings" panose="05000000000000000000" pitchFamily="2" charset="2"/>
              <a:buChar char="Ø"/>
            </a:pPr>
            <a:r>
              <a:rPr lang="zh-CN" altLang="en-US" sz="1600" dirty="0">
                <a:solidFill>
                  <a:srgbClr val="717074">
                    <a:lumMod val="50000"/>
                  </a:srgbClr>
                </a:solidFill>
                <a:latin typeface="微软雅黑" panose="020B0503020204020204" pitchFamily="34" charset="-122"/>
                <a:ea typeface="微软雅黑" panose="020B0503020204020204" pitchFamily="34" charset="-122"/>
              </a:rPr>
              <a:t>计算能力的提升使得复杂算法可实现</a:t>
            </a:r>
          </a:p>
          <a:p>
            <a:pPr marL="285750" indent="-285750">
              <a:lnSpc>
                <a:spcPct val="125000"/>
              </a:lnSpc>
              <a:buFont typeface="Wingdings" panose="05000000000000000000" pitchFamily="2" charset="2"/>
              <a:buChar char="Ø"/>
            </a:pPr>
            <a:r>
              <a:rPr lang="zh-CN" altLang="en-US" sz="1600" dirty="0">
                <a:solidFill>
                  <a:srgbClr val="717074">
                    <a:lumMod val="50000"/>
                  </a:srgbClr>
                </a:solidFill>
                <a:latin typeface="微软雅黑" panose="020B0503020204020204" pitchFamily="34" charset="-122"/>
                <a:ea typeface="微软雅黑" panose="020B0503020204020204" pitchFamily="34" charset="-122"/>
              </a:rPr>
              <a:t>传感器技术进步提供更丰富的测量数据</a:t>
            </a:r>
          </a:p>
          <a:p>
            <a:pPr marL="285750" indent="-285750">
              <a:lnSpc>
                <a:spcPct val="125000"/>
              </a:lnSpc>
              <a:buFont typeface="Wingdings" panose="05000000000000000000" pitchFamily="2" charset="2"/>
              <a:buChar char="Ø"/>
            </a:pPr>
            <a:r>
              <a:rPr lang="zh-CN" altLang="en-US" sz="1600" dirty="0">
                <a:solidFill>
                  <a:srgbClr val="717074">
                    <a:lumMod val="50000"/>
                  </a:srgbClr>
                </a:solidFill>
                <a:latin typeface="微软雅黑" panose="020B0503020204020204" pitchFamily="34" charset="-122"/>
                <a:ea typeface="微软雅黑" panose="020B0503020204020204" pitchFamily="34" charset="-122"/>
              </a:rPr>
              <a:t>高精度仿真为参数辨识提供新方法</a:t>
            </a:r>
          </a:p>
        </p:txBody>
      </p:sp>
      <p:sp>
        <p:nvSpPr>
          <p:cNvPr id="23" name="矩形 22">
            <a:extLst>
              <a:ext uri="{FF2B5EF4-FFF2-40B4-BE49-F238E27FC236}">
                <a16:creationId xmlns:a16="http://schemas.microsoft.com/office/drawing/2014/main" id="{C49A8F7C-9533-47FC-9691-BDE607F072C0}"/>
              </a:ext>
            </a:extLst>
          </p:cNvPr>
          <p:cNvSpPr/>
          <p:nvPr/>
        </p:nvSpPr>
        <p:spPr>
          <a:xfrm>
            <a:off x="2919487" y="1481627"/>
            <a:ext cx="325677" cy="1999989"/>
          </a:xfrm>
          <a:prstGeom prst="rect">
            <a:avLst/>
          </a:prstGeom>
          <a:solidFill>
            <a:srgbClr val="0091DA"/>
          </a:solidFill>
          <a:ln w="9525" cap="flat" cmpd="sng" algn="ctr">
            <a:noFill/>
            <a:prstDash val="solid"/>
          </a:ln>
          <a:effectLst/>
        </p:spPr>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zh-CN" altLang="en-US" sz="1600" b="0" i="0" u="none" strike="noStrike" kern="0" cap="none" spc="0" normalizeH="0" baseline="0" noProof="0" dirty="0">
                <a:ln>
                  <a:noFill/>
                </a:ln>
                <a:solidFill>
                  <a:srgbClr val="FFFFFF"/>
                </a:solidFill>
                <a:effectLst/>
                <a:uLnTx/>
                <a:uFillTx/>
                <a:latin typeface="Helvetica Neue"/>
                <a:ea typeface="黑体"/>
                <a:cs typeface="+mn-cs"/>
              </a:rPr>
              <a:t>需求背景</a:t>
            </a:r>
          </a:p>
        </p:txBody>
      </p:sp>
      <p:sp>
        <p:nvSpPr>
          <p:cNvPr id="24" name="矩形 23">
            <a:extLst>
              <a:ext uri="{FF2B5EF4-FFF2-40B4-BE49-F238E27FC236}">
                <a16:creationId xmlns:a16="http://schemas.microsoft.com/office/drawing/2014/main" id="{5745650C-AF70-4C61-AC13-61E6ED2E2A29}"/>
              </a:ext>
            </a:extLst>
          </p:cNvPr>
          <p:cNvSpPr/>
          <p:nvPr/>
        </p:nvSpPr>
        <p:spPr>
          <a:xfrm>
            <a:off x="3808899" y="1291947"/>
            <a:ext cx="5175056" cy="2485086"/>
          </a:xfrm>
          <a:prstGeom prst="rect">
            <a:avLst/>
          </a:prstGeom>
          <a:noFill/>
          <a:ln w="28575" cap="flat" cmpd="sng" algn="ctr">
            <a:solidFill>
              <a:srgbClr val="C45911"/>
            </a:solidFill>
            <a:prstDash val="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Tx/>
              <a:buSzTx/>
              <a:buFontTx/>
              <a:buNone/>
              <a:tabLst/>
              <a:defRPr/>
            </a:pPr>
            <a:endParaRPr kumimoji="0" lang="zh-CN" altLang="en-US" sz="1200" b="0" i="0" u="none" strike="noStrike" kern="0" cap="none" spc="0" normalizeH="0" baseline="0" noProof="0">
              <a:ln>
                <a:noFill/>
              </a:ln>
              <a:solidFill>
                <a:srgbClr val="FFFFFF"/>
              </a:solidFill>
              <a:effectLst/>
              <a:uLnTx/>
              <a:uFillTx/>
              <a:latin typeface="Helvetica Neue"/>
              <a:ea typeface="黑体"/>
              <a:cs typeface="+mn-cs"/>
            </a:endParaRPr>
          </a:p>
        </p:txBody>
      </p:sp>
      <p:sp>
        <p:nvSpPr>
          <p:cNvPr id="25" name="箭头: 右 24">
            <a:extLst>
              <a:ext uri="{FF2B5EF4-FFF2-40B4-BE49-F238E27FC236}">
                <a16:creationId xmlns:a16="http://schemas.microsoft.com/office/drawing/2014/main" id="{04A0612A-39AD-4AE3-AF11-A7F2D92249AB}"/>
              </a:ext>
            </a:extLst>
          </p:cNvPr>
          <p:cNvSpPr/>
          <p:nvPr/>
        </p:nvSpPr>
        <p:spPr>
          <a:xfrm>
            <a:off x="3307538" y="2314012"/>
            <a:ext cx="438987" cy="381000"/>
          </a:xfrm>
          <a:prstGeom prst="rightArrow">
            <a:avLst/>
          </a:prstGeom>
          <a:solidFill>
            <a:srgbClr val="78BE20"/>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Tx/>
              <a:buSzTx/>
              <a:buFontTx/>
              <a:buNone/>
              <a:tabLst/>
              <a:defRPr/>
            </a:pPr>
            <a:endParaRPr kumimoji="0" lang="zh-CN" altLang="en-US" sz="1200" b="0" i="0" u="none" strike="noStrike" kern="0" cap="none" spc="0" normalizeH="0" baseline="0" noProof="0">
              <a:ln>
                <a:noFill/>
              </a:ln>
              <a:solidFill>
                <a:srgbClr val="FFFFFF"/>
              </a:solidFill>
              <a:effectLst/>
              <a:uLnTx/>
              <a:uFillTx/>
              <a:latin typeface="Helvetica Neue"/>
              <a:ea typeface="黑体"/>
              <a:cs typeface="+mn-cs"/>
            </a:endParaRPr>
          </a:p>
        </p:txBody>
      </p:sp>
      <p:sp>
        <p:nvSpPr>
          <p:cNvPr id="26" name="矩形 25">
            <a:extLst>
              <a:ext uri="{FF2B5EF4-FFF2-40B4-BE49-F238E27FC236}">
                <a16:creationId xmlns:a16="http://schemas.microsoft.com/office/drawing/2014/main" id="{A38E58AF-16B4-4C77-8B2D-2C8FA9695099}"/>
              </a:ext>
            </a:extLst>
          </p:cNvPr>
          <p:cNvSpPr/>
          <p:nvPr/>
        </p:nvSpPr>
        <p:spPr>
          <a:xfrm>
            <a:off x="131398" y="4080184"/>
            <a:ext cx="4336219" cy="336899"/>
          </a:xfrm>
          <a:prstGeom prst="rect">
            <a:avLst/>
          </a:prstGeom>
          <a:solidFill>
            <a:srgbClr val="717074"/>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zh-CN" altLang="en-US" sz="1600" b="0" i="0" u="none" strike="noStrike" kern="0" cap="none" spc="0" normalizeH="0" baseline="0" noProof="0" dirty="0">
                <a:ln>
                  <a:noFill/>
                </a:ln>
                <a:solidFill>
                  <a:srgbClr val="FFFFFF"/>
                </a:solidFill>
                <a:effectLst/>
                <a:uLnTx/>
                <a:uFillTx/>
                <a:latin typeface="Helvetica Neue"/>
                <a:ea typeface="黑体"/>
                <a:cs typeface="+mn-cs"/>
              </a:rPr>
              <a:t>研究现状</a:t>
            </a:r>
          </a:p>
        </p:txBody>
      </p:sp>
      <p:sp>
        <p:nvSpPr>
          <p:cNvPr id="27" name="矩形 26">
            <a:extLst>
              <a:ext uri="{FF2B5EF4-FFF2-40B4-BE49-F238E27FC236}">
                <a16:creationId xmlns:a16="http://schemas.microsoft.com/office/drawing/2014/main" id="{C6E09A8A-07D3-4F6A-8C73-0319A4163103}"/>
              </a:ext>
            </a:extLst>
          </p:cNvPr>
          <p:cNvSpPr/>
          <p:nvPr/>
        </p:nvSpPr>
        <p:spPr>
          <a:xfrm>
            <a:off x="4611435" y="4080184"/>
            <a:ext cx="4420999" cy="336899"/>
          </a:xfrm>
          <a:prstGeom prst="rect">
            <a:avLst/>
          </a:prstGeom>
          <a:solidFill>
            <a:srgbClr val="717074"/>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zh-CN" altLang="en-US" sz="1600" b="0" i="0" u="none" strike="noStrike" kern="0" cap="none" spc="0" normalizeH="0" baseline="0" noProof="0" dirty="0">
                <a:ln>
                  <a:noFill/>
                </a:ln>
                <a:solidFill>
                  <a:srgbClr val="FFFFFF"/>
                </a:solidFill>
                <a:effectLst/>
                <a:uLnTx/>
                <a:uFillTx/>
                <a:latin typeface="Helvetica Neue"/>
                <a:ea typeface="黑体"/>
                <a:cs typeface="+mn-cs"/>
              </a:rPr>
              <a:t>当前不足</a:t>
            </a:r>
          </a:p>
        </p:txBody>
      </p:sp>
      <p:sp>
        <p:nvSpPr>
          <p:cNvPr id="28" name="矩形 27">
            <a:extLst>
              <a:ext uri="{FF2B5EF4-FFF2-40B4-BE49-F238E27FC236}">
                <a16:creationId xmlns:a16="http://schemas.microsoft.com/office/drawing/2014/main" id="{8E4491C7-5361-456F-ADDB-71D0E616BA50}"/>
              </a:ext>
            </a:extLst>
          </p:cNvPr>
          <p:cNvSpPr/>
          <p:nvPr/>
        </p:nvSpPr>
        <p:spPr>
          <a:xfrm>
            <a:off x="131398" y="4553212"/>
            <a:ext cx="4308035" cy="1628187"/>
          </a:xfrm>
          <a:prstGeom prst="rect">
            <a:avLst/>
          </a:prstGeom>
          <a:noFill/>
          <a:ln w="28575" cap="flat" cmpd="sng" algn="ctr">
            <a:solidFill>
              <a:srgbClr val="717074"/>
            </a:solidFill>
            <a:prstDash val="dashDot"/>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Tx/>
              <a:buSzTx/>
              <a:buFontTx/>
              <a:buNone/>
              <a:tabLst/>
              <a:defRPr/>
            </a:pPr>
            <a:endParaRPr kumimoji="0" lang="zh-CN" altLang="en-US" sz="1200" b="0" i="0" u="none" strike="noStrike" kern="0" cap="none" spc="0" normalizeH="0" baseline="0" noProof="0">
              <a:ln>
                <a:noFill/>
              </a:ln>
              <a:solidFill>
                <a:srgbClr val="FFFFFF"/>
              </a:solidFill>
              <a:effectLst/>
              <a:uLnTx/>
              <a:uFillTx/>
              <a:latin typeface="Helvetica Neue"/>
              <a:ea typeface="黑体"/>
              <a:cs typeface="+mn-cs"/>
            </a:endParaRPr>
          </a:p>
        </p:txBody>
      </p:sp>
      <p:sp>
        <p:nvSpPr>
          <p:cNvPr id="29" name="矩形 28">
            <a:extLst>
              <a:ext uri="{FF2B5EF4-FFF2-40B4-BE49-F238E27FC236}">
                <a16:creationId xmlns:a16="http://schemas.microsoft.com/office/drawing/2014/main" id="{6EE5C4DE-2B61-47C3-825E-49D2C33A1834}"/>
              </a:ext>
            </a:extLst>
          </p:cNvPr>
          <p:cNvSpPr/>
          <p:nvPr/>
        </p:nvSpPr>
        <p:spPr>
          <a:xfrm>
            <a:off x="4602268" y="4553212"/>
            <a:ext cx="4430167" cy="1628187"/>
          </a:xfrm>
          <a:prstGeom prst="rect">
            <a:avLst/>
          </a:prstGeom>
          <a:noFill/>
          <a:ln w="28575" cap="flat" cmpd="sng" algn="ctr">
            <a:solidFill>
              <a:srgbClr val="717074"/>
            </a:solidFill>
            <a:prstDash val="dashDot"/>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Tx/>
              <a:buSzTx/>
              <a:buFontTx/>
              <a:buNone/>
              <a:tabLst/>
              <a:defRPr/>
            </a:pPr>
            <a:endParaRPr kumimoji="0" lang="zh-CN" altLang="en-US" sz="1200" b="0" i="0" u="none" strike="noStrike" kern="0" cap="none" spc="0" normalizeH="0" baseline="0" noProof="0">
              <a:ln>
                <a:noFill/>
              </a:ln>
              <a:solidFill>
                <a:srgbClr val="FFFFFF"/>
              </a:solidFill>
              <a:effectLst/>
              <a:uLnTx/>
              <a:uFillTx/>
              <a:latin typeface="Helvetica Neue"/>
              <a:ea typeface="黑体"/>
              <a:cs typeface="+mn-cs"/>
            </a:endParaRPr>
          </a:p>
        </p:txBody>
      </p:sp>
      <p:sp>
        <p:nvSpPr>
          <p:cNvPr id="30" name="文本框 29">
            <a:extLst>
              <a:ext uri="{FF2B5EF4-FFF2-40B4-BE49-F238E27FC236}">
                <a16:creationId xmlns:a16="http://schemas.microsoft.com/office/drawing/2014/main" id="{E5FC9460-50EE-4367-B75D-8793598AB268}"/>
              </a:ext>
            </a:extLst>
          </p:cNvPr>
          <p:cNvSpPr txBox="1"/>
          <p:nvPr/>
        </p:nvSpPr>
        <p:spPr>
          <a:xfrm>
            <a:off x="161666" y="4659059"/>
            <a:ext cx="3186307" cy="1343573"/>
          </a:xfrm>
          <a:prstGeom prst="rect">
            <a:avLst/>
          </a:prstGeom>
          <a:noFill/>
        </p:spPr>
        <p:txBody>
          <a:bodyPr wrap="square">
            <a:spAutoFit/>
          </a:bodyPr>
          <a:lstStyle/>
          <a:p>
            <a:pPr>
              <a:lnSpc>
                <a:spcPct val="150000"/>
              </a:lnSpc>
              <a:buFont typeface="+mj-lt"/>
              <a:buAutoNum type="arabicPeriod"/>
            </a:pPr>
            <a:r>
              <a:rPr lang="zh-CN" altLang="en-US" sz="1400" dirty="0">
                <a:solidFill>
                  <a:srgbClr val="C00000"/>
                </a:solidFill>
                <a:latin typeface="Helvetica Neue"/>
                <a:ea typeface="黑体"/>
              </a:rPr>
              <a:t>传统方法</a:t>
            </a:r>
          </a:p>
          <a:p>
            <a:pPr marL="285750" indent="-285750">
              <a:lnSpc>
                <a:spcPct val="150000"/>
              </a:lnSpc>
              <a:buFont typeface="Arial" panose="020B0604020202020204" pitchFamily="34" charset="0"/>
              <a:buChar char="•"/>
            </a:pPr>
            <a:r>
              <a:rPr lang="zh-CN" altLang="en-US" sz="1400" dirty="0">
                <a:solidFill>
                  <a:srgbClr val="C00000"/>
                </a:solidFill>
                <a:latin typeface="Helvetica Neue"/>
                <a:ea typeface="黑体"/>
              </a:rPr>
              <a:t>电化学阻抗谱</a:t>
            </a:r>
            <a:r>
              <a:rPr lang="en-US" altLang="zh-CN" sz="1400" dirty="0">
                <a:solidFill>
                  <a:srgbClr val="C00000"/>
                </a:solidFill>
                <a:latin typeface="Helvetica Neue"/>
                <a:ea typeface="黑体"/>
              </a:rPr>
              <a:t>(EIS)</a:t>
            </a:r>
            <a:r>
              <a:rPr lang="zh-CN" altLang="en-US" sz="1400" dirty="0">
                <a:solidFill>
                  <a:srgbClr val="C00000"/>
                </a:solidFill>
                <a:latin typeface="Helvetica Neue"/>
                <a:ea typeface="黑体"/>
              </a:rPr>
              <a:t>测量</a:t>
            </a:r>
          </a:p>
          <a:p>
            <a:pPr marL="285750" indent="-285750">
              <a:lnSpc>
                <a:spcPct val="150000"/>
              </a:lnSpc>
              <a:buFont typeface="Arial" panose="020B0604020202020204" pitchFamily="34" charset="0"/>
              <a:buChar char="•"/>
            </a:pPr>
            <a:r>
              <a:rPr lang="zh-CN" altLang="en-US" sz="1400" dirty="0">
                <a:solidFill>
                  <a:srgbClr val="C00000"/>
                </a:solidFill>
                <a:latin typeface="Helvetica Neue"/>
                <a:ea typeface="黑体"/>
              </a:rPr>
              <a:t>循环伏安法</a:t>
            </a:r>
            <a:r>
              <a:rPr lang="en-US" altLang="zh-CN" sz="1400" dirty="0">
                <a:solidFill>
                  <a:srgbClr val="C00000"/>
                </a:solidFill>
                <a:latin typeface="Helvetica Neue"/>
                <a:ea typeface="黑体"/>
              </a:rPr>
              <a:t>(CV)</a:t>
            </a:r>
            <a:r>
              <a:rPr lang="zh-CN" altLang="en-US" sz="1400" dirty="0">
                <a:solidFill>
                  <a:srgbClr val="C00000"/>
                </a:solidFill>
                <a:latin typeface="Helvetica Neue"/>
                <a:ea typeface="黑体"/>
              </a:rPr>
              <a:t>表征</a:t>
            </a:r>
          </a:p>
          <a:p>
            <a:pPr marL="285750" indent="-285750">
              <a:lnSpc>
                <a:spcPct val="150000"/>
              </a:lnSpc>
              <a:buFont typeface="Arial" panose="020B0604020202020204" pitchFamily="34" charset="0"/>
              <a:buChar char="•"/>
            </a:pPr>
            <a:r>
              <a:rPr lang="zh-CN" altLang="en-US" sz="1400" dirty="0">
                <a:solidFill>
                  <a:srgbClr val="C00000"/>
                </a:solidFill>
                <a:latin typeface="Helvetica Neue"/>
                <a:ea typeface="黑体"/>
              </a:rPr>
              <a:t>恒流充放电测试</a:t>
            </a:r>
            <a:endParaRPr lang="en-US" altLang="zh-CN" sz="1400" dirty="0">
              <a:solidFill>
                <a:srgbClr val="C00000"/>
              </a:solidFill>
              <a:latin typeface="Helvetica Neue"/>
              <a:ea typeface="黑体"/>
            </a:endParaRPr>
          </a:p>
        </p:txBody>
      </p:sp>
      <p:sp>
        <p:nvSpPr>
          <p:cNvPr id="31" name="文本框 30">
            <a:extLst>
              <a:ext uri="{FF2B5EF4-FFF2-40B4-BE49-F238E27FC236}">
                <a16:creationId xmlns:a16="http://schemas.microsoft.com/office/drawing/2014/main" id="{D65BAEB8-0A4B-4EF0-84E8-257D79A18BFA}"/>
              </a:ext>
            </a:extLst>
          </p:cNvPr>
          <p:cNvSpPr txBox="1"/>
          <p:nvPr/>
        </p:nvSpPr>
        <p:spPr>
          <a:xfrm>
            <a:off x="2251846" y="4652823"/>
            <a:ext cx="2350422" cy="1343573"/>
          </a:xfrm>
          <a:prstGeom prst="rect">
            <a:avLst/>
          </a:prstGeom>
          <a:noFill/>
        </p:spPr>
        <p:txBody>
          <a:bodyPr wrap="square">
            <a:spAutoFit/>
          </a:bodyPr>
          <a:lstStyle/>
          <a:p>
            <a:pPr>
              <a:lnSpc>
                <a:spcPct val="150000"/>
              </a:lnSpc>
              <a:buFont typeface="+mj-lt"/>
              <a:buAutoNum type="arabicPeriod" startAt="2"/>
            </a:pPr>
            <a:r>
              <a:rPr lang="zh-CN" altLang="en-US" sz="1400" dirty="0">
                <a:solidFill>
                  <a:srgbClr val="C00000"/>
                </a:solidFill>
                <a:latin typeface="Helvetica Neue"/>
                <a:ea typeface="黑体"/>
              </a:rPr>
              <a:t>新兴方法</a:t>
            </a:r>
            <a:endParaRPr lang="en-US" altLang="zh-CN" sz="1400" dirty="0">
              <a:solidFill>
                <a:srgbClr val="C00000"/>
              </a:solidFill>
              <a:latin typeface="Helvetica Neue"/>
              <a:ea typeface="黑体"/>
            </a:endParaRPr>
          </a:p>
          <a:p>
            <a:pPr marL="285750" indent="-285750">
              <a:lnSpc>
                <a:spcPct val="150000"/>
              </a:lnSpc>
              <a:buFont typeface="Arial" panose="020B0604020202020204" pitchFamily="34" charset="0"/>
              <a:buChar char="•"/>
            </a:pPr>
            <a:r>
              <a:rPr lang="zh-CN" altLang="en-US" sz="1400" dirty="0">
                <a:solidFill>
                  <a:srgbClr val="C00000"/>
                </a:solidFill>
                <a:latin typeface="Helvetica Neue"/>
                <a:ea typeface="黑体"/>
              </a:rPr>
              <a:t>机器学习辅助参数辨识</a:t>
            </a:r>
          </a:p>
          <a:p>
            <a:pPr marL="285750" indent="-285750">
              <a:lnSpc>
                <a:spcPct val="150000"/>
              </a:lnSpc>
              <a:buFont typeface="Arial" panose="020B0604020202020204" pitchFamily="34" charset="0"/>
              <a:buChar char="•"/>
            </a:pPr>
            <a:r>
              <a:rPr lang="zh-CN" altLang="en-US" sz="1400" dirty="0">
                <a:solidFill>
                  <a:srgbClr val="C00000"/>
                </a:solidFill>
                <a:latin typeface="Helvetica Neue"/>
                <a:ea typeface="黑体"/>
              </a:rPr>
              <a:t>在线自适应参数估计</a:t>
            </a:r>
          </a:p>
          <a:p>
            <a:pPr marL="285750" indent="-285750">
              <a:lnSpc>
                <a:spcPct val="150000"/>
              </a:lnSpc>
              <a:buFont typeface="Arial" panose="020B0604020202020204" pitchFamily="34" charset="0"/>
              <a:buChar char="•"/>
            </a:pPr>
            <a:r>
              <a:rPr lang="zh-CN" altLang="en-US" sz="1400" dirty="0">
                <a:solidFill>
                  <a:srgbClr val="C00000"/>
                </a:solidFill>
                <a:latin typeface="Helvetica Neue"/>
                <a:ea typeface="黑体"/>
              </a:rPr>
              <a:t>多尺度混合辨识方法</a:t>
            </a:r>
          </a:p>
        </p:txBody>
      </p:sp>
      <p:sp>
        <p:nvSpPr>
          <p:cNvPr id="32" name="文本框 31">
            <a:extLst>
              <a:ext uri="{FF2B5EF4-FFF2-40B4-BE49-F238E27FC236}">
                <a16:creationId xmlns:a16="http://schemas.microsoft.com/office/drawing/2014/main" id="{61BD3D74-CDA0-4C11-97A6-13A31C008021}"/>
              </a:ext>
            </a:extLst>
          </p:cNvPr>
          <p:cNvSpPr txBox="1"/>
          <p:nvPr/>
        </p:nvSpPr>
        <p:spPr>
          <a:xfrm>
            <a:off x="4611435" y="4652823"/>
            <a:ext cx="3223365" cy="1343573"/>
          </a:xfrm>
          <a:prstGeom prst="rect">
            <a:avLst/>
          </a:prstGeom>
          <a:noFill/>
        </p:spPr>
        <p:txBody>
          <a:bodyPr wrap="square">
            <a:spAutoFit/>
          </a:bodyPr>
          <a:lstStyle/>
          <a:p>
            <a:pPr>
              <a:lnSpc>
                <a:spcPct val="150000"/>
              </a:lnSpc>
              <a:buFont typeface="+mj-lt"/>
              <a:buAutoNum type="arabicPeriod"/>
            </a:pPr>
            <a:r>
              <a:rPr lang="zh-CN" altLang="en-US" sz="1400" dirty="0">
                <a:solidFill>
                  <a:srgbClr val="C00000"/>
                </a:solidFill>
                <a:latin typeface="Helvetica Neue"/>
                <a:ea typeface="黑体"/>
              </a:rPr>
              <a:t>方法局限性</a:t>
            </a:r>
          </a:p>
          <a:p>
            <a:pPr marL="285750" indent="-285750">
              <a:lnSpc>
                <a:spcPct val="150000"/>
              </a:lnSpc>
              <a:buFont typeface="Arial" panose="020B0604020202020204" pitchFamily="34" charset="0"/>
              <a:buChar char="•"/>
            </a:pPr>
            <a:r>
              <a:rPr lang="zh-CN" altLang="en-US" sz="1400" dirty="0">
                <a:solidFill>
                  <a:srgbClr val="C00000"/>
                </a:solidFill>
                <a:latin typeface="Helvetica Neue"/>
                <a:ea typeface="黑体"/>
              </a:rPr>
              <a:t>大多数方法仅适用于特定工况</a:t>
            </a:r>
          </a:p>
          <a:p>
            <a:pPr marL="285750" indent="-285750">
              <a:lnSpc>
                <a:spcPct val="150000"/>
              </a:lnSpc>
              <a:buFont typeface="Arial" panose="020B0604020202020204" pitchFamily="34" charset="0"/>
              <a:buChar char="•"/>
            </a:pPr>
            <a:r>
              <a:rPr lang="zh-CN" altLang="en-US" sz="1400" dirty="0">
                <a:solidFill>
                  <a:srgbClr val="C00000"/>
                </a:solidFill>
                <a:latin typeface="Helvetica Neue"/>
                <a:ea typeface="黑体"/>
              </a:rPr>
              <a:t>缺乏统一的评价标准</a:t>
            </a:r>
          </a:p>
          <a:p>
            <a:pPr marL="285750" indent="-285750">
              <a:lnSpc>
                <a:spcPct val="150000"/>
              </a:lnSpc>
              <a:buFont typeface="Arial" panose="020B0604020202020204" pitchFamily="34" charset="0"/>
              <a:buChar char="•"/>
            </a:pPr>
            <a:r>
              <a:rPr lang="zh-CN" altLang="en-US" sz="1400" dirty="0">
                <a:solidFill>
                  <a:srgbClr val="C00000"/>
                </a:solidFill>
                <a:latin typeface="Helvetica Neue"/>
                <a:ea typeface="黑体"/>
              </a:rPr>
              <a:t>可解释性不足</a:t>
            </a:r>
          </a:p>
        </p:txBody>
      </p:sp>
      <p:sp>
        <p:nvSpPr>
          <p:cNvPr id="33" name="文本框 32">
            <a:extLst>
              <a:ext uri="{FF2B5EF4-FFF2-40B4-BE49-F238E27FC236}">
                <a16:creationId xmlns:a16="http://schemas.microsoft.com/office/drawing/2014/main" id="{A00872A8-350D-4CB4-8A29-EF4BB6B66DBE}"/>
              </a:ext>
            </a:extLst>
          </p:cNvPr>
          <p:cNvSpPr txBox="1"/>
          <p:nvPr/>
        </p:nvSpPr>
        <p:spPr>
          <a:xfrm>
            <a:off x="7239000" y="4652822"/>
            <a:ext cx="2187879" cy="1343573"/>
          </a:xfrm>
          <a:prstGeom prst="rect">
            <a:avLst/>
          </a:prstGeom>
          <a:noFill/>
        </p:spPr>
        <p:txBody>
          <a:bodyPr wrap="square">
            <a:spAutoFit/>
          </a:bodyPr>
          <a:lstStyle/>
          <a:p>
            <a:pPr>
              <a:lnSpc>
                <a:spcPct val="150000"/>
              </a:lnSpc>
            </a:pPr>
            <a:r>
              <a:rPr lang="en-US" altLang="zh-CN" sz="1400" dirty="0">
                <a:solidFill>
                  <a:srgbClr val="C00000"/>
                </a:solidFill>
                <a:latin typeface="Helvetica Neue"/>
                <a:ea typeface="黑体"/>
              </a:rPr>
              <a:t>2.</a:t>
            </a:r>
            <a:r>
              <a:rPr lang="zh-CN" altLang="en-US" sz="1400" dirty="0">
                <a:solidFill>
                  <a:srgbClr val="C00000"/>
                </a:solidFill>
                <a:latin typeface="Helvetica Neue"/>
                <a:ea typeface="黑体"/>
              </a:rPr>
              <a:t>实用性问题</a:t>
            </a:r>
            <a:endParaRPr lang="en-US" altLang="zh-CN" sz="1400" dirty="0">
              <a:solidFill>
                <a:srgbClr val="C00000"/>
              </a:solidFill>
              <a:latin typeface="Helvetica Neue"/>
              <a:ea typeface="黑体"/>
            </a:endParaRPr>
          </a:p>
          <a:p>
            <a:pPr marL="285750" indent="-285750">
              <a:lnSpc>
                <a:spcPct val="150000"/>
              </a:lnSpc>
              <a:buFont typeface="Arial" panose="020B0604020202020204" pitchFamily="34" charset="0"/>
              <a:buChar char="•"/>
            </a:pPr>
            <a:r>
              <a:rPr lang="zh-CN" altLang="en-US" sz="1400" dirty="0">
                <a:solidFill>
                  <a:srgbClr val="C00000"/>
                </a:solidFill>
                <a:latin typeface="Helvetica Neue"/>
                <a:ea typeface="黑体"/>
              </a:rPr>
              <a:t>计算复杂度过高</a:t>
            </a:r>
            <a:endParaRPr lang="en-US" altLang="zh-CN" sz="1400" dirty="0">
              <a:solidFill>
                <a:srgbClr val="C00000"/>
              </a:solidFill>
              <a:latin typeface="Helvetica Neue"/>
              <a:ea typeface="黑体"/>
            </a:endParaRPr>
          </a:p>
          <a:p>
            <a:pPr marL="285750" indent="-285750">
              <a:lnSpc>
                <a:spcPct val="150000"/>
              </a:lnSpc>
              <a:buFont typeface="Arial" panose="020B0604020202020204" pitchFamily="34" charset="0"/>
              <a:buChar char="•"/>
            </a:pPr>
            <a:r>
              <a:rPr lang="zh-CN" altLang="en-US" sz="1400" dirty="0">
                <a:solidFill>
                  <a:srgbClr val="C00000"/>
                </a:solidFill>
                <a:latin typeface="Helvetica Neue"/>
                <a:ea typeface="黑体"/>
              </a:rPr>
              <a:t>需要专业设备</a:t>
            </a:r>
            <a:endParaRPr lang="en-US" altLang="zh-CN" sz="1400" dirty="0">
              <a:solidFill>
                <a:srgbClr val="C00000"/>
              </a:solidFill>
              <a:latin typeface="Helvetica Neue"/>
              <a:ea typeface="黑体"/>
            </a:endParaRPr>
          </a:p>
          <a:p>
            <a:pPr marL="285750" indent="-285750">
              <a:lnSpc>
                <a:spcPct val="150000"/>
              </a:lnSpc>
              <a:buFont typeface="Arial" panose="020B0604020202020204" pitchFamily="34" charset="0"/>
              <a:buChar char="•"/>
            </a:pPr>
            <a:r>
              <a:rPr lang="zh-CN" altLang="en-US" sz="1400" dirty="0">
                <a:solidFill>
                  <a:srgbClr val="C00000"/>
                </a:solidFill>
                <a:latin typeface="Helvetica Neue"/>
                <a:ea typeface="黑体"/>
              </a:rPr>
              <a:t>支持应用场景受限</a:t>
            </a:r>
          </a:p>
        </p:txBody>
      </p:sp>
      <p:sp>
        <p:nvSpPr>
          <p:cNvPr id="34" name="标题 1">
            <a:extLst>
              <a:ext uri="{FF2B5EF4-FFF2-40B4-BE49-F238E27FC236}">
                <a16:creationId xmlns:a16="http://schemas.microsoft.com/office/drawing/2014/main" id="{2758BDE5-C980-464E-A7BE-7F5E24C87A7A}"/>
              </a:ext>
            </a:extLst>
          </p:cNvPr>
          <p:cNvSpPr txBox="1">
            <a:spLocks/>
          </p:cNvSpPr>
          <p:nvPr/>
        </p:nvSpPr>
        <p:spPr>
          <a:xfrm>
            <a:off x="160045" y="790299"/>
            <a:ext cx="8738551" cy="381000"/>
          </a:xfrm>
          <a:prstGeom prst="rect">
            <a:avLst/>
          </a:prstGeom>
        </p:spPr>
        <p:txBody>
          <a:bodyPr vert="horz" wrap="none" lIns="0" tIns="0" rIns="0" bIns="0" rtlCol="0" anchor="b">
            <a:noAutofit/>
          </a:bodyPr>
          <a:lstStyle>
            <a:lvl1pPr algn="l" defTabSz="914400" rtl="0" eaLnBrk="1" latinLnBrk="0" hangingPunct="1">
              <a:lnSpc>
                <a:spcPct val="90000"/>
              </a:lnSpc>
              <a:spcBef>
                <a:spcPct val="0"/>
              </a:spcBef>
              <a:buNone/>
              <a:defRPr sz="2800" b="0" kern="1200">
                <a:solidFill>
                  <a:schemeClr val="accent2"/>
                </a:solidFill>
                <a:latin typeface="+mj-lt"/>
                <a:ea typeface="+mj-ea"/>
                <a:cs typeface="+mj-cs"/>
              </a:defRPr>
            </a:lvl1pPr>
          </a:lstStyle>
          <a:p>
            <a:r>
              <a:rPr lang="zh-CN" altLang="en-US">
                <a:latin typeface="微软雅黑" panose="020B0503020204020204" pitchFamily="34" charset="-122"/>
                <a:ea typeface="微软雅黑" panose="020B0503020204020204" pitchFamily="34" charset="-122"/>
                <a:cs typeface="HelveticaNowText Black" panose="020B0A04030202020204" pitchFamily="34" charset="0"/>
              </a:rPr>
              <a:t>电化学参数辨识背景</a:t>
            </a:r>
            <a:endParaRPr lang="zh-CN" altLang="en-US" dirty="0">
              <a:latin typeface="微软雅黑" panose="020B0503020204020204" pitchFamily="34" charset="-122"/>
              <a:ea typeface="微软雅黑" panose="020B0503020204020204" pitchFamily="34" charset="-122"/>
              <a:cs typeface="HelveticaNowText Black" panose="020B0A04030202020204" pitchFamily="34" charset="0"/>
            </a:endParaRPr>
          </a:p>
        </p:txBody>
      </p:sp>
    </p:spTree>
    <p:extLst>
      <p:ext uri="{BB962C8B-B14F-4D97-AF65-F5344CB8AC3E}">
        <p14:creationId xmlns:p14="http://schemas.microsoft.com/office/powerpoint/2010/main" val="36139155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B9EEE-814F-8E0C-A59F-A766D54AEF8D}"/>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CE397203-CB02-0499-DEE6-D52FAFFDEED1}"/>
              </a:ext>
            </a:extLst>
          </p:cNvPr>
          <p:cNvSpPr txBox="1">
            <a:spLocks/>
          </p:cNvSpPr>
          <p:nvPr/>
        </p:nvSpPr>
        <p:spPr>
          <a:xfrm>
            <a:off x="685800" y="50322"/>
            <a:ext cx="8212796" cy="63547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400" b="1" dirty="0">
                <a:solidFill>
                  <a:srgbClr val="1F497D"/>
                </a:solidFill>
                <a:effectLst>
                  <a:outerShdw blurRad="38100" dist="38100" dir="2700000" algn="tl">
                    <a:srgbClr val="000000">
                      <a:alpha val="43137"/>
                    </a:srgbClr>
                  </a:outerShdw>
                </a:effectLst>
                <a:cs typeface="Arial" pitchFamily="34" charset="0"/>
              </a:rPr>
              <a:t> </a:t>
            </a:r>
            <a:r>
              <a:rPr lang="en-US" altLang="zh-CN" sz="2400" b="1" dirty="0">
                <a:solidFill>
                  <a:schemeClr val="bg1"/>
                </a:solidFill>
                <a:cs typeface="Arial" pitchFamily="34" charset="0"/>
              </a:rPr>
              <a:t>Recent Research Progress</a:t>
            </a:r>
            <a:r>
              <a:rPr lang="en-US" altLang="zh-CN" sz="2400" b="1" dirty="0">
                <a:solidFill>
                  <a:schemeClr val="bg1"/>
                </a:solidFill>
              </a:rPr>
              <a:t>: </a:t>
            </a:r>
          </a:p>
          <a:p>
            <a:pPr algn="l"/>
            <a:r>
              <a:rPr lang="en-US" altLang="zh-CN" sz="2400" b="1" dirty="0">
                <a:solidFill>
                  <a:schemeClr val="bg1"/>
                </a:solidFill>
              </a:rPr>
              <a:t> MDO for DFN electrochemical modeling</a:t>
            </a:r>
            <a:endParaRPr lang="en-US" altLang="zh-CN" sz="2400" b="1" dirty="0">
              <a:solidFill>
                <a:srgbClr val="1F497D"/>
              </a:solidFill>
              <a:cs typeface="Arial" pitchFamily="34" charset="0"/>
            </a:endParaRPr>
          </a:p>
        </p:txBody>
      </p:sp>
      <p:sp>
        <p:nvSpPr>
          <p:cNvPr id="34" name="标题 1">
            <a:extLst>
              <a:ext uri="{FF2B5EF4-FFF2-40B4-BE49-F238E27FC236}">
                <a16:creationId xmlns:a16="http://schemas.microsoft.com/office/drawing/2014/main" id="{2758BDE5-C980-464E-A7BE-7F5E24C87A7A}"/>
              </a:ext>
            </a:extLst>
          </p:cNvPr>
          <p:cNvSpPr txBox="1">
            <a:spLocks/>
          </p:cNvSpPr>
          <p:nvPr/>
        </p:nvSpPr>
        <p:spPr>
          <a:xfrm>
            <a:off x="160045" y="790299"/>
            <a:ext cx="8738551" cy="381000"/>
          </a:xfrm>
          <a:prstGeom prst="rect">
            <a:avLst/>
          </a:prstGeom>
        </p:spPr>
        <p:txBody>
          <a:bodyPr vert="horz" wrap="none" lIns="0" tIns="0" rIns="0" bIns="0" rtlCol="0" anchor="b">
            <a:noAutofit/>
          </a:bodyPr>
          <a:lstStyle>
            <a:lvl1pPr algn="l" defTabSz="914400" rtl="0" eaLnBrk="1" latinLnBrk="0" hangingPunct="1">
              <a:lnSpc>
                <a:spcPct val="90000"/>
              </a:lnSpc>
              <a:spcBef>
                <a:spcPct val="0"/>
              </a:spcBef>
              <a:buNone/>
              <a:defRPr sz="2800" b="0" kern="1200">
                <a:solidFill>
                  <a:schemeClr val="accent2"/>
                </a:solidFill>
                <a:latin typeface="+mj-lt"/>
                <a:ea typeface="+mj-ea"/>
                <a:cs typeface="+mj-cs"/>
              </a:defRPr>
            </a:lvl1pPr>
          </a:lstStyle>
          <a:p>
            <a:r>
              <a:rPr lang="zh-CN" altLang="en-US" dirty="0">
                <a:latin typeface="微软雅黑" panose="020B0503020204020204" pitchFamily="34" charset="-122"/>
                <a:ea typeface="微软雅黑" panose="020B0503020204020204" pitchFamily="34" charset="-122"/>
                <a:cs typeface="HelveticaNowText Black" panose="020B0A04030202020204" pitchFamily="34" charset="0"/>
              </a:rPr>
              <a:t>基于全局敏感性分析的参数选择</a:t>
            </a:r>
          </a:p>
        </p:txBody>
      </p:sp>
      <p:graphicFrame>
        <p:nvGraphicFramePr>
          <p:cNvPr id="18" name="图示 17">
            <a:extLst>
              <a:ext uri="{FF2B5EF4-FFF2-40B4-BE49-F238E27FC236}">
                <a16:creationId xmlns:a16="http://schemas.microsoft.com/office/drawing/2014/main" id="{4EAE3CC5-C2E6-4611-A303-1CE5C111D8F1}"/>
              </a:ext>
            </a:extLst>
          </p:cNvPr>
          <p:cNvGraphicFramePr/>
          <p:nvPr>
            <p:extLst>
              <p:ext uri="{D42A27DB-BD31-4B8C-83A1-F6EECF244321}">
                <p14:modId xmlns:p14="http://schemas.microsoft.com/office/powerpoint/2010/main" val="3450322244"/>
              </p:ext>
            </p:extLst>
          </p:nvPr>
        </p:nvGraphicFramePr>
        <p:xfrm>
          <a:off x="1066800" y="1091627"/>
          <a:ext cx="7158879" cy="17030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文本框 18">
            <a:extLst>
              <a:ext uri="{FF2B5EF4-FFF2-40B4-BE49-F238E27FC236}">
                <a16:creationId xmlns:a16="http://schemas.microsoft.com/office/drawing/2014/main" id="{BDA276E9-2F60-406D-99EB-9ABF19A3A63C}"/>
              </a:ext>
            </a:extLst>
          </p:cNvPr>
          <p:cNvSpPr txBox="1"/>
          <p:nvPr/>
        </p:nvSpPr>
        <p:spPr>
          <a:xfrm>
            <a:off x="289665" y="3236838"/>
            <a:ext cx="5471786" cy="3139321"/>
          </a:xfrm>
          <a:prstGeom prst="rect">
            <a:avLst/>
          </a:prstGeom>
          <a:noFill/>
        </p:spPr>
        <p:txBody>
          <a:bodyPr wrap="square">
            <a:spAutoFit/>
          </a:bodyPr>
          <a:lstStyle/>
          <a:p>
            <a:pPr marL="342900" indent="-342900">
              <a:buAutoNum type="arabicPeriod"/>
            </a:pPr>
            <a:r>
              <a:rPr lang="zh-CN" altLang="en-US" dirty="0">
                <a:solidFill>
                  <a:schemeClr val="tx1">
                    <a:lumMod val="50000"/>
                  </a:schemeClr>
                </a:solidFill>
                <a:latin typeface="微软雅黑" panose="020B0503020204020204" pitchFamily="34" charset="-122"/>
                <a:ea typeface="微软雅黑" panose="020B0503020204020204" pitchFamily="34" charset="-122"/>
              </a:rPr>
              <a:t>非线性特性处理： </a:t>
            </a:r>
            <a:endParaRPr lang="en-US" altLang="zh-CN" dirty="0">
              <a:solidFill>
                <a:schemeClr val="tx1">
                  <a:lumMod val="50000"/>
                </a:schemeClr>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solidFill>
                  <a:schemeClr val="tx1">
                    <a:lumMod val="50000"/>
                  </a:schemeClr>
                </a:solidFill>
                <a:latin typeface="微软雅黑" panose="020B0503020204020204" pitchFamily="34" charset="-122"/>
                <a:ea typeface="微软雅黑" panose="020B0503020204020204" pitchFamily="34" charset="-122"/>
              </a:rPr>
              <a:t>电化学模型具有</a:t>
            </a:r>
            <a:r>
              <a:rPr lang="zh-CN" altLang="en-US" b="1" dirty="0">
                <a:solidFill>
                  <a:srgbClr val="9F2842"/>
                </a:solidFill>
                <a:latin typeface="微软雅黑" panose="020B0503020204020204" pitchFamily="34" charset="-122"/>
                <a:ea typeface="微软雅黑" panose="020B0503020204020204" pitchFamily="34" charset="-122"/>
              </a:rPr>
              <a:t>强非线性</a:t>
            </a:r>
            <a:r>
              <a:rPr lang="zh-CN" altLang="en-US" dirty="0">
                <a:solidFill>
                  <a:schemeClr val="tx1">
                    <a:lumMod val="50000"/>
                  </a:schemeClr>
                </a:solidFill>
                <a:latin typeface="微软雅黑" panose="020B0503020204020204" pitchFamily="34" charset="-122"/>
                <a:ea typeface="微软雅黑" panose="020B0503020204020204" pitchFamily="34" charset="-122"/>
              </a:rPr>
              <a:t>特性 </a:t>
            </a:r>
            <a:endParaRPr lang="en-US" altLang="zh-CN" dirty="0">
              <a:solidFill>
                <a:schemeClr val="tx1">
                  <a:lumMod val="50000"/>
                </a:schemeClr>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solidFill>
                  <a:schemeClr val="tx1">
                    <a:lumMod val="50000"/>
                  </a:schemeClr>
                </a:solidFill>
                <a:latin typeface="微软雅黑" panose="020B0503020204020204" pitchFamily="34" charset="-122"/>
                <a:ea typeface="微软雅黑" panose="020B0503020204020204" pitchFamily="34" charset="-122"/>
              </a:rPr>
              <a:t>参数间存在</a:t>
            </a:r>
            <a:r>
              <a:rPr lang="zh-CN" altLang="en-US" b="1" dirty="0">
                <a:solidFill>
                  <a:srgbClr val="9F2842"/>
                </a:solidFill>
                <a:latin typeface="微软雅黑" panose="020B0503020204020204" pitchFamily="34" charset="-122"/>
                <a:ea typeface="微软雅黑" panose="020B0503020204020204" pitchFamily="34" charset="-122"/>
              </a:rPr>
              <a:t>复杂的耦合关系</a:t>
            </a:r>
            <a:endParaRPr lang="en-US" altLang="zh-CN" b="1" dirty="0">
              <a:solidFill>
                <a:srgbClr val="9F2842"/>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en-US" altLang="zh-CN" dirty="0" err="1">
                <a:solidFill>
                  <a:schemeClr val="tx1">
                    <a:lumMod val="50000"/>
                  </a:schemeClr>
                </a:solidFill>
                <a:latin typeface="微软雅黑" panose="020B0503020204020204" pitchFamily="34" charset="-122"/>
                <a:ea typeface="微软雅黑" panose="020B0503020204020204" pitchFamily="34" charset="-122"/>
              </a:rPr>
              <a:t>Sobol</a:t>
            </a:r>
            <a:r>
              <a:rPr lang="zh-CN" altLang="en-US" dirty="0">
                <a:solidFill>
                  <a:schemeClr val="tx1">
                    <a:lumMod val="50000"/>
                  </a:schemeClr>
                </a:solidFill>
                <a:latin typeface="微软雅黑" panose="020B0503020204020204" pitchFamily="34" charset="-122"/>
                <a:ea typeface="微软雅黑" panose="020B0503020204020204" pitchFamily="34" charset="-122"/>
              </a:rPr>
              <a:t>方法不受模型线性假设限制</a:t>
            </a:r>
            <a:endParaRPr lang="en-US" altLang="zh-CN" dirty="0">
              <a:solidFill>
                <a:schemeClr val="tx1">
                  <a:lumMod val="50000"/>
                </a:schemeClr>
              </a:solidFill>
              <a:latin typeface="微软雅黑" panose="020B0503020204020204" pitchFamily="34" charset="-122"/>
              <a:ea typeface="微软雅黑" panose="020B0503020204020204" pitchFamily="34" charset="-122"/>
            </a:endParaRPr>
          </a:p>
          <a:p>
            <a:r>
              <a:rPr lang="en-US" altLang="zh-CN" dirty="0">
                <a:solidFill>
                  <a:schemeClr val="tx1">
                    <a:lumMod val="50000"/>
                  </a:schemeClr>
                </a:solidFill>
                <a:latin typeface="微软雅黑" panose="020B0503020204020204" pitchFamily="34" charset="-122"/>
                <a:ea typeface="微软雅黑" panose="020B0503020204020204" pitchFamily="34" charset="-122"/>
              </a:rPr>
              <a:t>2.</a:t>
            </a:r>
            <a:r>
              <a:rPr lang="zh-CN" altLang="en-US" dirty="0">
                <a:solidFill>
                  <a:schemeClr val="tx1">
                    <a:lumMod val="50000"/>
                  </a:schemeClr>
                </a:solidFill>
                <a:latin typeface="微软雅黑" panose="020B0503020204020204" pitchFamily="34" charset="-122"/>
                <a:ea typeface="微软雅黑" panose="020B0503020204020204" pitchFamily="34" charset="-122"/>
              </a:rPr>
              <a:t> 定量评估能力：</a:t>
            </a:r>
            <a:endParaRPr lang="en-US" altLang="zh-CN" dirty="0">
              <a:solidFill>
                <a:schemeClr val="tx1">
                  <a:lumMod val="50000"/>
                </a:schemeClr>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solidFill>
                  <a:schemeClr val="tx1">
                    <a:lumMod val="50000"/>
                  </a:schemeClr>
                </a:solidFill>
                <a:latin typeface="微软雅黑" panose="020B0503020204020204" pitchFamily="34" charset="-122"/>
                <a:ea typeface="微软雅黑" panose="020B0503020204020204" pitchFamily="34" charset="-122"/>
              </a:rPr>
              <a:t> 一阶敏感性指数</a:t>
            </a:r>
            <a:r>
              <a:rPr lang="en-US" altLang="zh-CN" dirty="0">
                <a:solidFill>
                  <a:schemeClr val="tx1">
                    <a:lumMod val="50000"/>
                  </a:schemeClr>
                </a:solidFill>
                <a:latin typeface="微软雅黑" panose="020B0503020204020204" pitchFamily="34" charset="-122"/>
                <a:ea typeface="微软雅黑" panose="020B0503020204020204" pitchFamily="34" charset="-122"/>
              </a:rPr>
              <a:t>(S1)</a:t>
            </a:r>
            <a:r>
              <a:rPr lang="zh-CN" altLang="en-US" dirty="0">
                <a:solidFill>
                  <a:schemeClr val="tx1">
                    <a:lumMod val="50000"/>
                  </a:schemeClr>
                </a:solidFill>
                <a:latin typeface="微软雅黑" panose="020B0503020204020204" pitchFamily="34" charset="-122"/>
                <a:ea typeface="微软雅黑" panose="020B0503020204020204" pitchFamily="34" charset="-122"/>
              </a:rPr>
              <a:t>：反映单个参数的直接影响 </a:t>
            </a:r>
            <a:endParaRPr lang="en-US" altLang="zh-CN" dirty="0">
              <a:solidFill>
                <a:schemeClr val="tx1">
                  <a:lumMod val="50000"/>
                </a:schemeClr>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solidFill>
                  <a:schemeClr val="tx1">
                    <a:lumMod val="50000"/>
                  </a:schemeClr>
                </a:solidFill>
                <a:latin typeface="微软雅黑" panose="020B0503020204020204" pitchFamily="34" charset="-122"/>
                <a:ea typeface="微软雅黑" panose="020B0503020204020204" pitchFamily="34" charset="-122"/>
              </a:rPr>
              <a:t>总敏感性指数</a:t>
            </a:r>
            <a:r>
              <a:rPr lang="en-US" altLang="zh-CN" dirty="0">
                <a:solidFill>
                  <a:schemeClr val="tx1">
                    <a:lumMod val="50000"/>
                  </a:schemeClr>
                </a:solidFill>
                <a:latin typeface="微软雅黑" panose="020B0503020204020204" pitchFamily="34" charset="-122"/>
                <a:ea typeface="微软雅黑" panose="020B0503020204020204" pitchFamily="34" charset="-122"/>
              </a:rPr>
              <a:t>(ST)</a:t>
            </a:r>
            <a:r>
              <a:rPr lang="zh-CN" altLang="en-US" dirty="0">
                <a:solidFill>
                  <a:schemeClr val="tx1">
                    <a:lumMod val="50000"/>
                  </a:schemeClr>
                </a:solidFill>
                <a:latin typeface="微软雅黑" panose="020B0503020204020204" pitchFamily="34" charset="-122"/>
                <a:ea typeface="微软雅黑" panose="020B0503020204020204" pitchFamily="34" charset="-122"/>
              </a:rPr>
              <a:t>：包含参数的所有交互效应</a:t>
            </a:r>
            <a:endParaRPr lang="en-US" altLang="zh-CN" dirty="0">
              <a:solidFill>
                <a:schemeClr val="tx1">
                  <a:lumMod val="50000"/>
                </a:schemeClr>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solidFill>
                  <a:schemeClr val="tx1">
                    <a:lumMod val="50000"/>
                  </a:schemeClr>
                </a:solidFill>
                <a:latin typeface="微软雅黑" panose="020B0503020204020204" pitchFamily="34" charset="-122"/>
                <a:ea typeface="微软雅黑" panose="020B0503020204020204" pitchFamily="34" charset="-122"/>
              </a:rPr>
              <a:t>交互效应</a:t>
            </a:r>
            <a:r>
              <a:rPr lang="en-US" altLang="zh-CN" dirty="0">
                <a:solidFill>
                  <a:schemeClr val="tx1">
                    <a:lumMod val="50000"/>
                  </a:schemeClr>
                </a:solidFill>
                <a:latin typeface="微软雅黑" panose="020B0503020204020204" pitchFamily="34" charset="-122"/>
                <a:ea typeface="微软雅黑" panose="020B0503020204020204" pitchFamily="34" charset="-122"/>
              </a:rPr>
              <a:t>(ST-S1)</a:t>
            </a:r>
            <a:r>
              <a:rPr lang="zh-CN" altLang="en-US" dirty="0">
                <a:solidFill>
                  <a:schemeClr val="tx1">
                    <a:lumMod val="50000"/>
                  </a:schemeClr>
                </a:solidFill>
                <a:latin typeface="微软雅黑" panose="020B0503020204020204" pitchFamily="34" charset="-122"/>
                <a:ea typeface="微软雅黑" panose="020B0503020204020204" pitchFamily="34" charset="-122"/>
              </a:rPr>
              <a:t>：揭示参数间的耦合强度 </a:t>
            </a:r>
            <a:endParaRPr lang="en-US" altLang="zh-CN" dirty="0">
              <a:solidFill>
                <a:schemeClr val="tx1">
                  <a:lumMod val="50000"/>
                </a:schemeClr>
              </a:solidFill>
              <a:latin typeface="微软雅黑" panose="020B0503020204020204" pitchFamily="34" charset="-122"/>
              <a:ea typeface="微软雅黑" panose="020B0503020204020204" pitchFamily="34" charset="-122"/>
            </a:endParaRPr>
          </a:p>
          <a:p>
            <a:r>
              <a:rPr lang="en-US" altLang="zh-CN" dirty="0">
                <a:solidFill>
                  <a:schemeClr val="tx1">
                    <a:lumMod val="50000"/>
                  </a:schemeClr>
                </a:solidFill>
                <a:effectLst/>
                <a:latin typeface="微软雅黑" panose="020B0503020204020204" pitchFamily="34" charset="-122"/>
                <a:ea typeface="微软雅黑" panose="020B0503020204020204" pitchFamily="34" charset="-122"/>
              </a:rPr>
              <a:t>3.</a:t>
            </a:r>
            <a:r>
              <a:rPr lang="zh-CN" altLang="en-US" dirty="0">
                <a:solidFill>
                  <a:schemeClr val="tx1">
                    <a:lumMod val="50000"/>
                  </a:schemeClr>
                </a:solidFill>
                <a:latin typeface="微软雅黑" panose="020B0503020204020204" pitchFamily="34" charset="-122"/>
                <a:ea typeface="微软雅黑" panose="020B0503020204020204" pitchFamily="34" charset="-122"/>
              </a:rPr>
              <a:t> 结果可靠性： </a:t>
            </a:r>
            <a:endParaRPr lang="en-US" altLang="zh-CN" dirty="0">
              <a:solidFill>
                <a:schemeClr val="tx1">
                  <a:lumMod val="50000"/>
                </a:schemeClr>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solidFill>
                  <a:schemeClr val="tx1">
                    <a:lumMod val="50000"/>
                  </a:schemeClr>
                </a:solidFill>
                <a:latin typeface="微软雅黑" panose="020B0503020204020204" pitchFamily="34" charset="-122"/>
                <a:ea typeface="微软雅黑" panose="020B0503020204020204" pitchFamily="34" charset="-122"/>
              </a:rPr>
              <a:t>提供敏感性指标的置信区间</a:t>
            </a:r>
            <a:endParaRPr lang="en-US" altLang="zh-CN" dirty="0">
              <a:solidFill>
                <a:schemeClr val="tx1">
                  <a:lumMod val="50000"/>
                </a:schemeClr>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solidFill>
                  <a:schemeClr val="tx1">
                    <a:lumMod val="50000"/>
                  </a:schemeClr>
                </a:solidFill>
                <a:latin typeface="微软雅黑" panose="020B0503020204020204" pitchFamily="34" charset="-122"/>
                <a:ea typeface="微软雅黑" panose="020B0503020204020204" pitchFamily="34" charset="-122"/>
              </a:rPr>
              <a:t>支持不同参数重要性的统计检验</a:t>
            </a:r>
            <a:endParaRPr lang="en-US" altLang="zh-CN" dirty="0">
              <a:solidFill>
                <a:schemeClr val="tx1">
                  <a:lumMod val="50000"/>
                </a:schemeClr>
              </a:solidFill>
              <a:latin typeface="微软雅黑" panose="020B0503020204020204" pitchFamily="34" charset="-122"/>
              <a:ea typeface="微软雅黑" panose="020B0503020204020204" pitchFamily="34" charset="-122"/>
            </a:endParaRPr>
          </a:p>
        </p:txBody>
      </p:sp>
      <p:sp>
        <p:nvSpPr>
          <p:cNvPr id="35" name="矩形 34">
            <a:extLst>
              <a:ext uri="{FF2B5EF4-FFF2-40B4-BE49-F238E27FC236}">
                <a16:creationId xmlns:a16="http://schemas.microsoft.com/office/drawing/2014/main" id="{C25697CE-BC17-4246-AA48-0F79C45AF3CE}"/>
              </a:ext>
            </a:extLst>
          </p:cNvPr>
          <p:cNvSpPr/>
          <p:nvPr/>
        </p:nvSpPr>
        <p:spPr>
          <a:xfrm>
            <a:off x="289664" y="3074097"/>
            <a:ext cx="5296943" cy="3364282"/>
          </a:xfrm>
          <a:prstGeom prst="rect">
            <a:avLst/>
          </a:prstGeom>
          <a:noFill/>
          <a:ln w="28575">
            <a:solidFill>
              <a:srgbClr val="C45911"/>
            </a:solidFill>
            <a:prstDash val="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zh-CN" altLang="en-US" sz="1200">
              <a:solidFill>
                <a:schemeClr val="bg1"/>
              </a:solidFill>
            </a:endParaRPr>
          </a:p>
        </p:txBody>
      </p:sp>
      <p:sp>
        <p:nvSpPr>
          <p:cNvPr id="36" name="矩形 35">
            <a:extLst>
              <a:ext uri="{FF2B5EF4-FFF2-40B4-BE49-F238E27FC236}">
                <a16:creationId xmlns:a16="http://schemas.microsoft.com/office/drawing/2014/main" id="{40D44F85-8752-4539-8065-DC3F9C3052BF}"/>
              </a:ext>
            </a:extLst>
          </p:cNvPr>
          <p:cNvSpPr/>
          <p:nvPr/>
        </p:nvSpPr>
        <p:spPr>
          <a:xfrm>
            <a:off x="1650487" y="2856882"/>
            <a:ext cx="2430845" cy="381000"/>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zh-CN" altLang="en-US" sz="1600" dirty="0"/>
              <a:t>针对电化学模型适用性强</a:t>
            </a:r>
            <a:endParaRPr lang="zh-CN" altLang="en-US" sz="1600" dirty="0">
              <a:solidFill>
                <a:schemeClr val="bg1"/>
              </a:solidFill>
            </a:endParaRPr>
          </a:p>
        </p:txBody>
      </p:sp>
      <p:graphicFrame>
        <p:nvGraphicFramePr>
          <p:cNvPr id="37" name="表格 36">
            <a:extLst>
              <a:ext uri="{FF2B5EF4-FFF2-40B4-BE49-F238E27FC236}">
                <a16:creationId xmlns:a16="http://schemas.microsoft.com/office/drawing/2014/main" id="{66105CD6-CA01-4753-A24B-ED619D47084B}"/>
              </a:ext>
            </a:extLst>
          </p:cNvPr>
          <p:cNvGraphicFramePr>
            <a:graphicFrameLocks noGrp="1"/>
          </p:cNvGraphicFramePr>
          <p:nvPr>
            <p:extLst>
              <p:ext uri="{D42A27DB-BD31-4B8C-83A1-F6EECF244321}">
                <p14:modId xmlns:p14="http://schemas.microsoft.com/office/powerpoint/2010/main" val="135320225"/>
              </p:ext>
            </p:extLst>
          </p:nvPr>
        </p:nvGraphicFramePr>
        <p:xfrm>
          <a:off x="5761451" y="3074097"/>
          <a:ext cx="3306349" cy="2590800"/>
        </p:xfrm>
        <a:graphic>
          <a:graphicData uri="http://schemas.openxmlformats.org/drawingml/2006/table">
            <a:tbl>
              <a:tblPr/>
              <a:tblGrid>
                <a:gridCol w="1102116">
                  <a:extLst>
                    <a:ext uri="{9D8B030D-6E8A-4147-A177-3AD203B41FA5}">
                      <a16:colId xmlns:a16="http://schemas.microsoft.com/office/drawing/2014/main" val="596769797"/>
                    </a:ext>
                  </a:extLst>
                </a:gridCol>
                <a:gridCol w="921223">
                  <a:extLst>
                    <a:ext uri="{9D8B030D-6E8A-4147-A177-3AD203B41FA5}">
                      <a16:colId xmlns:a16="http://schemas.microsoft.com/office/drawing/2014/main" val="2946668977"/>
                    </a:ext>
                  </a:extLst>
                </a:gridCol>
                <a:gridCol w="1283010">
                  <a:extLst>
                    <a:ext uri="{9D8B030D-6E8A-4147-A177-3AD203B41FA5}">
                      <a16:colId xmlns:a16="http://schemas.microsoft.com/office/drawing/2014/main" val="80774189"/>
                    </a:ext>
                  </a:extLst>
                </a:gridCol>
              </a:tblGrid>
              <a:tr h="419824">
                <a:tc>
                  <a:txBody>
                    <a:bodyPr/>
                    <a:lstStyle/>
                    <a:p>
                      <a:pPr algn="ctr"/>
                      <a:r>
                        <a:rPr lang="zh-CN" altLang="en-US" sz="1100" dirty="0">
                          <a:solidFill>
                            <a:schemeClr val="tx1">
                              <a:lumMod val="50000"/>
                            </a:schemeClr>
                          </a:solidFill>
                          <a:effectLst/>
                        </a:rPr>
                        <a:t>电化学参数</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ctr"/>
                      <a:r>
                        <a:rPr lang="zh-CN" altLang="en-US" sz="1100" dirty="0">
                          <a:solidFill>
                            <a:schemeClr val="tx1">
                              <a:lumMod val="50000"/>
                            </a:schemeClr>
                          </a:solidFill>
                          <a:effectLst/>
                        </a:rPr>
                        <a:t>一阶指数</a:t>
                      </a:r>
                      <a:br>
                        <a:rPr lang="zh-CN" altLang="en-US" sz="1100" dirty="0">
                          <a:solidFill>
                            <a:schemeClr val="tx1">
                              <a:lumMod val="50000"/>
                            </a:schemeClr>
                          </a:solidFill>
                          <a:effectLst/>
                        </a:rPr>
                      </a:br>
                      <a:r>
                        <a:rPr lang="en-US" altLang="zh-CN" sz="1100" dirty="0">
                          <a:solidFill>
                            <a:schemeClr val="tx1">
                              <a:lumMod val="50000"/>
                            </a:schemeClr>
                          </a:solidFill>
                          <a:effectLst/>
                        </a:rPr>
                        <a:t>(</a:t>
                      </a:r>
                      <a:r>
                        <a:rPr lang="en-US" sz="1100" dirty="0">
                          <a:solidFill>
                            <a:schemeClr val="tx1">
                              <a:lumMod val="50000"/>
                            </a:schemeClr>
                          </a:solidFill>
                          <a:effectLst/>
                        </a:rPr>
                        <a:t>S1)</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ctr"/>
                      <a:r>
                        <a:rPr lang="zh-CN" altLang="en-US" sz="1100" dirty="0">
                          <a:solidFill>
                            <a:schemeClr val="tx1">
                              <a:lumMod val="50000"/>
                            </a:schemeClr>
                          </a:solidFill>
                          <a:effectLst/>
                        </a:rPr>
                        <a:t>总指数</a:t>
                      </a:r>
                      <a:br>
                        <a:rPr lang="zh-CN" altLang="en-US" sz="1100" dirty="0">
                          <a:solidFill>
                            <a:schemeClr val="tx1">
                              <a:lumMod val="50000"/>
                            </a:schemeClr>
                          </a:solidFill>
                          <a:effectLst/>
                        </a:rPr>
                      </a:br>
                      <a:r>
                        <a:rPr lang="en-US" altLang="zh-CN" sz="1100" dirty="0">
                          <a:solidFill>
                            <a:schemeClr val="tx1">
                              <a:lumMod val="50000"/>
                            </a:schemeClr>
                          </a:solidFill>
                          <a:effectLst/>
                        </a:rPr>
                        <a:t>(</a:t>
                      </a:r>
                      <a:r>
                        <a:rPr lang="en-US" sz="1100" dirty="0">
                          <a:solidFill>
                            <a:schemeClr val="tx1">
                              <a:lumMod val="50000"/>
                            </a:schemeClr>
                          </a:solidFill>
                          <a:effectLst/>
                        </a:rPr>
                        <a:t>ST)</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1259704404"/>
                  </a:ext>
                </a:extLst>
              </a:tr>
              <a:tr h="255545">
                <a:tc>
                  <a:txBody>
                    <a:bodyPr/>
                    <a:lstStyle/>
                    <a:p>
                      <a:pPr algn="ctr"/>
                      <a:r>
                        <a:rPr lang="zh-CN" altLang="en-US" sz="1100" dirty="0">
                          <a:solidFill>
                            <a:schemeClr val="tx1">
                              <a:lumMod val="50000"/>
                            </a:schemeClr>
                          </a:solidFill>
                          <a:effectLst/>
                        </a:rPr>
                        <a:t>负极锂离子初始浓度</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CN" sz="1100">
                          <a:solidFill>
                            <a:schemeClr val="tx1">
                              <a:lumMod val="50000"/>
                            </a:schemeClr>
                          </a:solidFill>
                          <a:effectLst/>
                        </a:rPr>
                        <a:t>0.5024</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CN" sz="1100">
                          <a:solidFill>
                            <a:schemeClr val="tx1">
                              <a:lumMod val="50000"/>
                            </a:schemeClr>
                          </a:solidFill>
                          <a:effectLst/>
                        </a:rPr>
                        <a:t>0.9087</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7706002"/>
                  </a:ext>
                </a:extLst>
              </a:tr>
              <a:tr h="255545">
                <a:tc>
                  <a:txBody>
                    <a:bodyPr/>
                    <a:lstStyle/>
                    <a:p>
                      <a:pPr algn="ctr"/>
                      <a:r>
                        <a:rPr lang="zh-CN" altLang="en-US" sz="1100" dirty="0">
                          <a:solidFill>
                            <a:schemeClr val="tx1">
                              <a:lumMod val="50000"/>
                            </a:schemeClr>
                          </a:solidFill>
                          <a:effectLst/>
                        </a:rPr>
                        <a:t>负极厚度</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CN" sz="1100">
                          <a:solidFill>
                            <a:schemeClr val="tx1">
                              <a:lumMod val="50000"/>
                            </a:schemeClr>
                          </a:solidFill>
                          <a:effectLst/>
                        </a:rPr>
                        <a:t>0.2285</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CN" sz="1100">
                          <a:solidFill>
                            <a:schemeClr val="tx1">
                              <a:lumMod val="50000"/>
                            </a:schemeClr>
                          </a:solidFill>
                          <a:effectLst/>
                        </a:rPr>
                        <a:t>0.5904</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5438440"/>
                  </a:ext>
                </a:extLst>
              </a:tr>
              <a:tr h="255545">
                <a:tc>
                  <a:txBody>
                    <a:bodyPr/>
                    <a:lstStyle/>
                    <a:p>
                      <a:pPr algn="ctr"/>
                      <a:r>
                        <a:rPr lang="zh-CN" altLang="en-US" sz="1100" dirty="0">
                          <a:solidFill>
                            <a:schemeClr val="tx1">
                              <a:lumMod val="50000"/>
                            </a:schemeClr>
                          </a:solidFill>
                          <a:effectLst/>
                        </a:rPr>
                        <a:t>正极厚度</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CN" sz="1100">
                          <a:solidFill>
                            <a:schemeClr val="tx1">
                              <a:lumMod val="50000"/>
                            </a:schemeClr>
                          </a:solidFill>
                          <a:effectLst/>
                        </a:rPr>
                        <a:t>0.1604</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CN" sz="1100">
                          <a:solidFill>
                            <a:schemeClr val="tx1">
                              <a:lumMod val="50000"/>
                            </a:schemeClr>
                          </a:solidFill>
                          <a:effectLst/>
                        </a:rPr>
                        <a:t>0.3112</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08072345"/>
                  </a:ext>
                </a:extLst>
              </a:tr>
              <a:tr h="255545">
                <a:tc>
                  <a:txBody>
                    <a:bodyPr/>
                    <a:lstStyle/>
                    <a:p>
                      <a:pPr algn="ctr"/>
                      <a:r>
                        <a:rPr lang="zh-CN" altLang="en-US" sz="1100" dirty="0">
                          <a:solidFill>
                            <a:schemeClr val="tx1">
                              <a:lumMod val="50000"/>
                            </a:schemeClr>
                          </a:solidFill>
                          <a:effectLst/>
                        </a:rPr>
                        <a:t>正极活性材料比例</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CN" sz="1100">
                          <a:solidFill>
                            <a:schemeClr val="tx1">
                              <a:lumMod val="50000"/>
                            </a:schemeClr>
                          </a:solidFill>
                          <a:effectLst/>
                        </a:rPr>
                        <a:t>0.1571</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CN" sz="1100">
                          <a:solidFill>
                            <a:schemeClr val="tx1">
                              <a:lumMod val="50000"/>
                            </a:schemeClr>
                          </a:solidFill>
                          <a:effectLst/>
                        </a:rPr>
                        <a:t>0.2676</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63856600"/>
                  </a:ext>
                </a:extLst>
              </a:tr>
              <a:tr h="255545">
                <a:tc>
                  <a:txBody>
                    <a:bodyPr/>
                    <a:lstStyle/>
                    <a:p>
                      <a:pPr algn="ctr"/>
                      <a:r>
                        <a:rPr lang="zh-CN" altLang="en-US" sz="1100" dirty="0">
                          <a:solidFill>
                            <a:schemeClr val="tx1">
                              <a:lumMod val="50000"/>
                            </a:schemeClr>
                          </a:solidFill>
                          <a:effectLst/>
                        </a:rPr>
                        <a:t>正极锂离子最大浓度</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CN" sz="1100" dirty="0">
                          <a:solidFill>
                            <a:schemeClr val="tx1">
                              <a:lumMod val="50000"/>
                            </a:schemeClr>
                          </a:solidFill>
                          <a:effectLst/>
                        </a:rPr>
                        <a:t>0.0545</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CN" sz="1100" dirty="0">
                          <a:solidFill>
                            <a:schemeClr val="tx1">
                              <a:lumMod val="50000"/>
                            </a:schemeClr>
                          </a:solidFill>
                          <a:effectLst/>
                        </a:rPr>
                        <a:t>0.4990</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8261639"/>
                  </a:ext>
                </a:extLst>
              </a:tr>
            </a:tbl>
          </a:graphicData>
        </a:graphic>
      </p:graphicFrame>
      <p:sp>
        <p:nvSpPr>
          <p:cNvPr id="38" name="文本框 37">
            <a:extLst>
              <a:ext uri="{FF2B5EF4-FFF2-40B4-BE49-F238E27FC236}">
                <a16:creationId xmlns:a16="http://schemas.microsoft.com/office/drawing/2014/main" id="{E4ED7A7F-0F86-4DB8-9BFD-0DDE72BBD2F0}"/>
              </a:ext>
            </a:extLst>
          </p:cNvPr>
          <p:cNvSpPr txBox="1"/>
          <p:nvPr/>
        </p:nvSpPr>
        <p:spPr>
          <a:xfrm>
            <a:off x="5761451" y="5629303"/>
            <a:ext cx="3001549" cy="830997"/>
          </a:xfrm>
          <a:prstGeom prst="rect">
            <a:avLst/>
          </a:prstGeom>
          <a:noFill/>
        </p:spPr>
        <p:txBody>
          <a:bodyPr wrap="square">
            <a:spAutoFit/>
          </a:bodyPr>
          <a:lstStyle/>
          <a:p>
            <a:r>
              <a:rPr lang="zh-CN" altLang="en-US" sz="1200" dirty="0">
                <a:solidFill>
                  <a:srgbClr val="9F2842"/>
                </a:solidFill>
                <a:latin typeface="微软雅黑" panose="020B0503020204020204" pitchFamily="34" charset="-122"/>
                <a:ea typeface="微软雅黑" panose="020B0503020204020204" pitchFamily="34" charset="-122"/>
              </a:rPr>
              <a:t>参数筛选： </a:t>
            </a:r>
            <a:endParaRPr lang="en-US" altLang="zh-CN" sz="1200" dirty="0">
              <a:solidFill>
                <a:srgbClr val="9F2842"/>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en-US" altLang="zh-CN" sz="1200" dirty="0">
                <a:solidFill>
                  <a:srgbClr val="9F2842"/>
                </a:solidFill>
                <a:latin typeface="微软雅黑" panose="020B0503020204020204" pitchFamily="34" charset="-122"/>
                <a:ea typeface="微软雅黑" panose="020B0503020204020204" pitchFamily="34" charset="-122"/>
              </a:rPr>
              <a:t>ST &lt; 0.01</a:t>
            </a:r>
            <a:r>
              <a:rPr lang="zh-CN" altLang="en-US" sz="1200" dirty="0">
                <a:solidFill>
                  <a:srgbClr val="9F2842"/>
                </a:solidFill>
                <a:latin typeface="微软雅黑" panose="020B0503020204020204" pitchFamily="34" charset="-122"/>
                <a:ea typeface="微软雅黑" panose="020B0503020204020204" pitchFamily="34" charset="-122"/>
              </a:rPr>
              <a:t>可考虑忽略 </a:t>
            </a:r>
            <a:endParaRPr lang="en-US" altLang="zh-CN" sz="1200" dirty="0">
              <a:solidFill>
                <a:srgbClr val="9F2842"/>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en-US" altLang="zh-CN" sz="1200" dirty="0">
                <a:solidFill>
                  <a:srgbClr val="9F2842"/>
                </a:solidFill>
                <a:latin typeface="微软雅黑" panose="020B0503020204020204" pitchFamily="34" charset="-122"/>
                <a:ea typeface="微软雅黑" panose="020B0503020204020204" pitchFamily="34" charset="-122"/>
              </a:rPr>
              <a:t>S1</a:t>
            </a:r>
            <a:r>
              <a:rPr lang="zh-CN" altLang="en-US" sz="1200" dirty="0">
                <a:solidFill>
                  <a:srgbClr val="9F2842"/>
                </a:solidFill>
                <a:latin typeface="微软雅黑" panose="020B0503020204020204" pitchFamily="34" charset="-122"/>
                <a:ea typeface="微软雅黑" panose="020B0503020204020204" pitchFamily="34" charset="-122"/>
              </a:rPr>
              <a:t>接近</a:t>
            </a:r>
            <a:r>
              <a:rPr lang="en-US" altLang="zh-CN" sz="1200" dirty="0">
                <a:solidFill>
                  <a:srgbClr val="9F2842"/>
                </a:solidFill>
                <a:latin typeface="微软雅黑" panose="020B0503020204020204" pitchFamily="34" charset="-122"/>
                <a:ea typeface="微软雅黑" panose="020B0503020204020204" pitchFamily="34" charset="-122"/>
              </a:rPr>
              <a:t>ST</a:t>
            </a:r>
            <a:r>
              <a:rPr lang="zh-CN" altLang="en-US" sz="1200" dirty="0">
                <a:solidFill>
                  <a:srgbClr val="9F2842"/>
                </a:solidFill>
                <a:latin typeface="微软雅黑" panose="020B0503020204020204" pitchFamily="34" charset="-122"/>
                <a:ea typeface="微软雅黑" panose="020B0503020204020204" pitchFamily="34" charset="-122"/>
              </a:rPr>
              <a:t>表示主要为直接效应 </a:t>
            </a:r>
            <a:endParaRPr lang="en-US" altLang="zh-CN" sz="1200" dirty="0">
              <a:solidFill>
                <a:srgbClr val="9F2842"/>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en-US" altLang="zh-CN" sz="1200" dirty="0">
                <a:solidFill>
                  <a:srgbClr val="9F2842"/>
                </a:solidFill>
                <a:latin typeface="微软雅黑" panose="020B0503020204020204" pitchFamily="34" charset="-122"/>
                <a:ea typeface="微软雅黑" panose="020B0503020204020204" pitchFamily="34" charset="-122"/>
              </a:rPr>
              <a:t>ST &gt;&gt; S1</a:t>
            </a:r>
            <a:r>
              <a:rPr lang="zh-CN" altLang="en-US" sz="1200" dirty="0">
                <a:solidFill>
                  <a:srgbClr val="9F2842"/>
                </a:solidFill>
                <a:latin typeface="微软雅黑" panose="020B0503020204020204" pitchFamily="34" charset="-122"/>
                <a:ea typeface="微软雅黑" panose="020B0503020204020204" pitchFamily="34" charset="-122"/>
              </a:rPr>
              <a:t>表示强交互作用</a:t>
            </a:r>
          </a:p>
        </p:txBody>
      </p:sp>
    </p:spTree>
    <p:extLst>
      <p:ext uri="{BB962C8B-B14F-4D97-AF65-F5344CB8AC3E}">
        <p14:creationId xmlns:p14="http://schemas.microsoft.com/office/powerpoint/2010/main" val="32778977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B9EEE-814F-8E0C-A59F-A766D54AEF8D}"/>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CE397203-CB02-0499-DEE6-D52FAFFDEED1}"/>
              </a:ext>
            </a:extLst>
          </p:cNvPr>
          <p:cNvSpPr txBox="1">
            <a:spLocks/>
          </p:cNvSpPr>
          <p:nvPr/>
        </p:nvSpPr>
        <p:spPr>
          <a:xfrm>
            <a:off x="685800" y="50322"/>
            <a:ext cx="8212796" cy="63547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400" b="1" dirty="0">
                <a:solidFill>
                  <a:srgbClr val="1F497D"/>
                </a:solidFill>
                <a:effectLst>
                  <a:outerShdw blurRad="38100" dist="38100" dir="2700000" algn="tl">
                    <a:srgbClr val="000000">
                      <a:alpha val="43137"/>
                    </a:srgbClr>
                  </a:outerShdw>
                </a:effectLst>
                <a:cs typeface="Arial" pitchFamily="34" charset="0"/>
              </a:rPr>
              <a:t> </a:t>
            </a:r>
            <a:r>
              <a:rPr lang="en-US" altLang="zh-CN" sz="2400" b="1" dirty="0">
                <a:solidFill>
                  <a:schemeClr val="bg1"/>
                </a:solidFill>
                <a:cs typeface="Arial" pitchFamily="34" charset="0"/>
              </a:rPr>
              <a:t>Recent Research Progress</a:t>
            </a:r>
            <a:r>
              <a:rPr lang="en-US" altLang="zh-CN" sz="2400" b="1" dirty="0">
                <a:solidFill>
                  <a:schemeClr val="bg1"/>
                </a:solidFill>
              </a:rPr>
              <a:t>: </a:t>
            </a:r>
          </a:p>
          <a:p>
            <a:pPr algn="l"/>
            <a:r>
              <a:rPr lang="en-US" altLang="zh-CN" sz="2400" b="1" dirty="0">
                <a:solidFill>
                  <a:schemeClr val="bg1"/>
                </a:solidFill>
              </a:rPr>
              <a:t> MDO for DFN electrochemical modeling</a:t>
            </a:r>
            <a:endParaRPr lang="en-US" altLang="zh-CN" sz="2400" b="1" dirty="0">
              <a:solidFill>
                <a:srgbClr val="1F497D"/>
              </a:solidFill>
              <a:cs typeface="Arial" pitchFamily="34" charset="0"/>
            </a:endParaRPr>
          </a:p>
        </p:txBody>
      </p:sp>
      <p:sp>
        <p:nvSpPr>
          <p:cNvPr id="34" name="标题 1">
            <a:extLst>
              <a:ext uri="{FF2B5EF4-FFF2-40B4-BE49-F238E27FC236}">
                <a16:creationId xmlns:a16="http://schemas.microsoft.com/office/drawing/2014/main" id="{2758BDE5-C980-464E-A7BE-7F5E24C87A7A}"/>
              </a:ext>
            </a:extLst>
          </p:cNvPr>
          <p:cNvSpPr txBox="1">
            <a:spLocks/>
          </p:cNvSpPr>
          <p:nvPr/>
        </p:nvSpPr>
        <p:spPr>
          <a:xfrm>
            <a:off x="160045" y="790299"/>
            <a:ext cx="8738551" cy="381000"/>
          </a:xfrm>
          <a:prstGeom prst="rect">
            <a:avLst/>
          </a:prstGeom>
        </p:spPr>
        <p:txBody>
          <a:bodyPr vert="horz" wrap="none" lIns="0" tIns="0" rIns="0" bIns="0" rtlCol="0" anchor="b">
            <a:noAutofit/>
          </a:bodyPr>
          <a:lstStyle>
            <a:lvl1pPr algn="l" defTabSz="914400" rtl="0" eaLnBrk="1" latinLnBrk="0" hangingPunct="1">
              <a:lnSpc>
                <a:spcPct val="90000"/>
              </a:lnSpc>
              <a:spcBef>
                <a:spcPct val="0"/>
              </a:spcBef>
              <a:buNone/>
              <a:defRPr sz="2800" b="0" kern="1200">
                <a:solidFill>
                  <a:schemeClr val="accent2"/>
                </a:solidFill>
                <a:latin typeface="+mj-lt"/>
                <a:ea typeface="+mj-ea"/>
                <a:cs typeface="+mj-cs"/>
              </a:defRPr>
            </a:lvl1pPr>
          </a:lstStyle>
          <a:p>
            <a:r>
              <a:rPr lang="zh-CN" altLang="en-US" dirty="0">
                <a:latin typeface="微软雅黑" panose="020B0503020204020204" pitchFamily="34" charset="-122"/>
                <a:ea typeface="微软雅黑" panose="020B0503020204020204" pitchFamily="34" charset="-122"/>
                <a:cs typeface="HelveticaNowText Black" panose="020B0A04030202020204" pitchFamily="34" charset="0"/>
              </a:rPr>
              <a:t>非支配排序基因算法（</a:t>
            </a:r>
            <a:r>
              <a:rPr lang="en-US" altLang="zh-CN" dirty="0">
                <a:latin typeface="微软雅黑" panose="020B0503020204020204" pitchFamily="34" charset="-122"/>
                <a:ea typeface="微软雅黑" panose="020B0503020204020204" pitchFamily="34" charset="-122"/>
                <a:cs typeface="HelveticaNowText Black" panose="020B0A04030202020204" pitchFamily="34" charset="0"/>
              </a:rPr>
              <a:t>NSGA</a:t>
            </a:r>
            <a:r>
              <a:rPr lang="zh-CN" altLang="en-US" dirty="0">
                <a:latin typeface="微软雅黑" panose="020B0503020204020204" pitchFamily="34" charset="-122"/>
                <a:ea typeface="微软雅黑" panose="020B0503020204020204" pitchFamily="34" charset="-122"/>
                <a:cs typeface="HelveticaNowText Black" panose="020B0A04030202020204" pitchFamily="34" charset="0"/>
              </a:rPr>
              <a:t>）</a:t>
            </a:r>
          </a:p>
        </p:txBody>
      </p:sp>
      <p:pic>
        <p:nvPicPr>
          <p:cNvPr id="10" name="Picture 2" descr="4.1 An effective genetic algorithm needs to be assembled from pieces.... | Download Scientific ...">
            <a:extLst>
              <a:ext uri="{FF2B5EF4-FFF2-40B4-BE49-F238E27FC236}">
                <a16:creationId xmlns:a16="http://schemas.microsoft.com/office/drawing/2014/main" id="{CD150BF6-3EC8-48EF-AB5A-A5A52D4BDA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946" y="1275798"/>
            <a:ext cx="2250269" cy="20508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图示 10">
            <a:extLst>
              <a:ext uri="{FF2B5EF4-FFF2-40B4-BE49-F238E27FC236}">
                <a16:creationId xmlns:a16="http://schemas.microsoft.com/office/drawing/2014/main" id="{F2ACECA2-906B-49B3-837A-326F1C8D058B}"/>
              </a:ext>
            </a:extLst>
          </p:cNvPr>
          <p:cNvGraphicFramePr/>
          <p:nvPr>
            <p:extLst>
              <p:ext uri="{D42A27DB-BD31-4B8C-83A1-F6EECF244321}">
                <p14:modId xmlns:p14="http://schemas.microsoft.com/office/powerpoint/2010/main" val="1172577473"/>
              </p:ext>
            </p:extLst>
          </p:nvPr>
        </p:nvGraphicFramePr>
        <p:xfrm>
          <a:off x="2828432" y="854286"/>
          <a:ext cx="6070164" cy="145969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文本框 11">
            <a:extLst>
              <a:ext uri="{FF2B5EF4-FFF2-40B4-BE49-F238E27FC236}">
                <a16:creationId xmlns:a16="http://schemas.microsoft.com/office/drawing/2014/main" id="{7BF8E574-EA5D-47A7-B3BE-E5A81606DD94}"/>
              </a:ext>
            </a:extLst>
          </p:cNvPr>
          <p:cNvSpPr txBox="1"/>
          <p:nvPr/>
        </p:nvSpPr>
        <p:spPr>
          <a:xfrm>
            <a:off x="792995" y="3359236"/>
            <a:ext cx="923330" cy="320665"/>
          </a:xfrm>
          <a:prstGeom prst="rect">
            <a:avLst/>
          </a:prstGeom>
          <a:noFill/>
        </p:spPr>
        <p:txBody>
          <a:bodyPr wrap="none" lIns="0" tIns="0" rIns="0" bIns="0" rtlCol="0">
            <a:spAutoFit/>
          </a:bodyPr>
          <a:lstStyle/>
          <a:p>
            <a:pPr algn="l">
              <a:lnSpc>
                <a:spcPct val="130000"/>
              </a:lnSpc>
            </a:pPr>
            <a:r>
              <a:rPr lang="zh-CN" altLang="en-US" sz="1800" dirty="0">
                <a:solidFill>
                  <a:schemeClr val="tx2"/>
                </a:solidFill>
              </a:rPr>
              <a:t>基因算法</a:t>
            </a:r>
          </a:p>
        </p:txBody>
      </p:sp>
      <p:sp>
        <p:nvSpPr>
          <p:cNvPr id="13" name="AutoShape 4" descr="Pareto front - Wikipedia">
            <a:extLst>
              <a:ext uri="{FF2B5EF4-FFF2-40B4-BE49-F238E27FC236}">
                <a16:creationId xmlns:a16="http://schemas.microsoft.com/office/drawing/2014/main" id="{A3AAF465-8E50-4A83-8682-B24D76A727FD}"/>
              </a:ext>
            </a:extLst>
          </p:cNvPr>
          <p:cNvSpPr>
            <a:spLocks noChangeAspect="1" noChangeArrowheads="1"/>
          </p:cNvSpPr>
          <p:nvPr/>
        </p:nvSpPr>
        <p:spPr bwMode="auto">
          <a:xfrm>
            <a:off x="5943600" y="3276600"/>
            <a:ext cx="1639866" cy="163986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8" descr="Pareto front - Wikipedia">
            <a:extLst>
              <a:ext uri="{FF2B5EF4-FFF2-40B4-BE49-F238E27FC236}">
                <a16:creationId xmlns:a16="http://schemas.microsoft.com/office/drawing/2014/main" id="{B4A3E515-0B84-408F-9B79-2E89A763E76A}"/>
              </a:ext>
            </a:extLst>
          </p:cNvPr>
          <p:cNvSpPr>
            <a:spLocks noChangeAspect="1" noChangeArrowheads="1"/>
          </p:cNvSpPr>
          <p:nvPr/>
        </p:nvSpPr>
        <p:spPr bwMode="auto">
          <a:xfrm>
            <a:off x="5943599" y="3276599"/>
            <a:ext cx="1578279" cy="157827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5" name="Picture 10" descr="undefined">
            <a:extLst>
              <a:ext uri="{FF2B5EF4-FFF2-40B4-BE49-F238E27FC236}">
                <a16:creationId xmlns:a16="http://schemas.microsoft.com/office/drawing/2014/main" id="{EAFB1AD1-714B-48C5-8CFF-31A839777652}"/>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062" y="3810000"/>
            <a:ext cx="2644036" cy="1983027"/>
          </a:xfrm>
          <a:prstGeom prst="rect">
            <a:avLst/>
          </a:prstGeom>
          <a:noFill/>
          <a:extLst>
            <a:ext uri="{909E8E84-426E-40DD-AFC4-6F175D3DCCD1}">
              <a14:hiddenFill xmlns:a14="http://schemas.microsoft.com/office/drawing/2010/main">
                <a:solidFill>
                  <a:srgbClr val="FFFFFF"/>
                </a:solidFill>
              </a14:hiddenFill>
            </a:ext>
          </a:extLst>
        </p:spPr>
      </p:pic>
      <p:sp>
        <p:nvSpPr>
          <p:cNvPr id="16" name="文本框 15">
            <a:extLst>
              <a:ext uri="{FF2B5EF4-FFF2-40B4-BE49-F238E27FC236}">
                <a16:creationId xmlns:a16="http://schemas.microsoft.com/office/drawing/2014/main" id="{54307526-31E1-4522-8431-E5BE43DEDD3B}"/>
              </a:ext>
            </a:extLst>
          </p:cNvPr>
          <p:cNvSpPr txBox="1"/>
          <p:nvPr/>
        </p:nvSpPr>
        <p:spPr>
          <a:xfrm>
            <a:off x="756098" y="5854139"/>
            <a:ext cx="1154162" cy="320665"/>
          </a:xfrm>
          <a:prstGeom prst="rect">
            <a:avLst/>
          </a:prstGeom>
          <a:noFill/>
        </p:spPr>
        <p:txBody>
          <a:bodyPr wrap="none" lIns="0" tIns="0" rIns="0" bIns="0" rtlCol="0">
            <a:spAutoFit/>
          </a:bodyPr>
          <a:lstStyle/>
          <a:p>
            <a:pPr algn="l">
              <a:lnSpc>
                <a:spcPct val="130000"/>
              </a:lnSpc>
            </a:pPr>
            <a:r>
              <a:rPr lang="zh-CN" altLang="en-US" dirty="0">
                <a:solidFill>
                  <a:schemeClr val="tx2"/>
                </a:solidFill>
              </a:rPr>
              <a:t>帕累托最优</a:t>
            </a:r>
            <a:endParaRPr lang="zh-CN" altLang="en-US" sz="1800" dirty="0">
              <a:solidFill>
                <a:schemeClr val="tx2"/>
              </a:solidFill>
            </a:endParaRPr>
          </a:p>
        </p:txBody>
      </p:sp>
      <p:sp>
        <p:nvSpPr>
          <p:cNvPr id="17" name="文本框 16">
            <a:extLst>
              <a:ext uri="{FF2B5EF4-FFF2-40B4-BE49-F238E27FC236}">
                <a16:creationId xmlns:a16="http://schemas.microsoft.com/office/drawing/2014/main" id="{5330AB27-55BC-4FAA-9B91-E8D5DDC6670C}"/>
              </a:ext>
            </a:extLst>
          </p:cNvPr>
          <p:cNvSpPr txBox="1"/>
          <p:nvPr/>
        </p:nvSpPr>
        <p:spPr>
          <a:xfrm>
            <a:off x="2805831" y="2330598"/>
            <a:ext cx="6124224" cy="4065024"/>
          </a:xfrm>
          <a:prstGeom prst="rect">
            <a:avLst/>
          </a:prstGeom>
          <a:noFill/>
        </p:spPr>
        <p:txBody>
          <a:bodyPr wrap="square">
            <a:spAutoFit/>
          </a:bodyPr>
          <a:lstStyle/>
          <a:p>
            <a:pPr algn="l">
              <a:lnSpc>
                <a:spcPct val="125000"/>
              </a:lnSpc>
              <a:buFont typeface="+mj-lt"/>
              <a:buAutoNum type="arabicPeriod"/>
            </a:pPr>
            <a:r>
              <a:rPr lang="en-US" altLang="zh-CN" sz="1600" b="1" i="0" dirty="0">
                <a:solidFill>
                  <a:srgbClr val="060607"/>
                </a:solidFill>
                <a:effectLst/>
                <a:latin typeface="Helvetica Neue" panose="02000503040000020004" pitchFamily="50" charset="-52"/>
                <a:ea typeface="微软雅黑" panose="020B0503020204020204" pitchFamily="34" charset="-122"/>
              </a:rPr>
              <a:t>Pareto</a:t>
            </a:r>
            <a:r>
              <a:rPr lang="zh-CN" altLang="en-US" sz="1600" b="1" i="0" dirty="0">
                <a:solidFill>
                  <a:srgbClr val="060607"/>
                </a:solidFill>
                <a:effectLst/>
                <a:latin typeface="Helvetica Neue" panose="02000503040000020004" pitchFamily="50" charset="-52"/>
                <a:ea typeface="微软雅黑" panose="020B0503020204020204" pitchFamily="34" charset="-122"/>
              </a:rPr>
              <a:t>优化</a:t>
            </a:r>
            <a:r>
              <a:rPr lang="zh-CN" altLang="en-US" sz="1600" b="0" i="0" dirty="0">
                <a:solidFill>
                  <a:srgbClr val="060607"/>
                </a:solidFill>
                <a:effectLst/>
                <a:latin typeface="Helvetica Neue" panose="02000503040000020004" pitchFamily="50" charset="-52"/>
                <a:ea typeface="微软雅黑" panose="020B0503020204020204" pitchFamily="34" charset="-122"/>
              </a:rPr>
              <a:t>： </a:t>
            </a:r>
            <a:r>
              <a:rPr lang="en-US" altLang="zh-CN" sz="1600" b="0" i="0" dirty="0">
                <a:solidFill>
                  <a:srgbClr val="060607"/>
                </a:solidFill>
                <a:effectLst/>
                <a:latin typeface="Helvetica Neue" panose="02000503040000020004" pitchFamily="50" charset="-52"/>
                <a:ea typeface="微软雅黑" panose="020B0503020204020204" pitchFamily="34" charset="-122"/>
              </a:rPr>
              <a:t>NSGA</a:t>
            </a:r>
            <a:r>
              <a:rPr lang="zh-CN" altLang="en-US" sz="1600" b="0" i="0" dirty="0">
                <a:solidFill>
                  <a:srgbClr val="060607"/>
                </a:solidFill>
                <a:effectLst/>
                <a:latin typeface="Helvetica Neue" panose="02000503040000020004" pitchFamily="50" charset="-52"/>
                <a:ea typeface="微软雅黑" panose="020B0503020204020204" pitchFamily="34" charset="-122"/>
              </a:rPr>
              <a:t>基于</a:t>
            </a:r>
            <a:r>
              <a:rPr lang="en-US" altLang="zh-CN" sz="1600" b="0" i="0" dirty="0">
                <a:solidFill>
                  <a:srgbClr val="060607"/>
                </a:solidFill>
                <a:effectLst/>
                <a:latin typeface="Helvetica Neue" panose="02000503040000020004" pitchFamily="50" charset="-52"/>
                <a:ea typeface="微软雅黑" panose="020B0503020204020204" pitchFamily="34" charset="-122"/>
              </a:rPr>
              <a:t>Pareto</a:t>
            </a:r>
            <a:r>
              <a:rPr lang="zh-CN" altLang="en-US" sz="1600" b="0" i="0" dirty="0">
                <a:solidFill>
                  <a:srgbClr val="060607"/>
                </a:solidFill>
                <a:effectLst/>
                <a:latin typeface="Helvetica Neue" panose="02000503040000020004" pitchFamily="50" charset="-52"/>
                <a:ea typeface="微软雅黑" panose="020B0503020204020204" pitchFamily="34" charset="-122"/>
              </a:rPr>
              <a:t>支配的概念，通过将解空间划分为不同的非支配前沿，并保持解的多样性，能够找到较好的</a:t>
            </a:r>
            <a:r>
              <a:rPr lang="en-US" altLang="zh-CN" sz="1600" b="0" i="0" dirty="0">
                <a:solidFill>
                  <a:srgbClr val="060607"/>
                </a:solidFill>
                <a:effectLst/>
                <a:latin typeface="Helvetica Neue" panose="02000503040000020004" pitchFamily="50" charset="-52"/>
                <a:ea typeface="微软雅黑" panose="020B0503020204020204" pitchFamily="34" charset="-122"/>
              </a:rPr>
              <a:t>Pareto</a:t>
            </a:r>
            <a:r>
              <a:rPr lang="zh-CN" altLang="en-US" sz="1600" b="0" i="0" dirty="0">
                <a:solidFill>
                  <a:srgbClr val="060607"/>
                </a:solidFill>
                <a:effectLst/>
                <a:latin typeface="Helvetica Neue" panose="02000503040000020004" pitchFamily="50" charset="-52"/>
                <a:ea typeface="微软雅黑" panose="020B0503020204020204" pitchFamily="34" charset="-122"/>
              </a:rPr>
              <a:t>前沿解集。</a:t>
            </a:r>
          </a:p>
          <a:p>
            <a:pPr algn="l">
              <a:lnSpc>
                <a:spcPct val="125000"/>
              </a:lnSpc>
              <a:buFont typeface="+mj-lt"/>
              <a:buAutoNum type="arabicPeriod"/>
            </a:pPr>
            <a:r>
              <a:rPr lang="zh-CN" altLang="en-US" sz="1600" b="1" i="0" dirty="0">
                <a:solidFill>
                  <a:srgbClr val="060607"/>
                </a:solidFill>
                <a:effectLst/>
                <a:latin typeface="Helvetica Neue" panose="02000503040000020004" pitchFamily="50" charset="-52"/>
                <a:ea typeface="微软雅黑" panose="020B0503020204020204" pitchFamily="34" charset="-122"/>
              </a:rPr>
              <a:t>高收敛性</a:t>
            </a:r>
            <a:r>
              <a:rPr lang="zh-CN" altLang="en-US" sz="1600" b="0" i="0" dirty="0">
                <a:solidFill>
                  <a:srgbClr val="060607"/>
                </a:solidFill>
                <a:effectLst/>
                <a:latin typeface="Helvetica Neue" panose="02000503040000020004" pitchFamily="50" charset="-52"/>
                <a:ea typeface="微软雅黑" panose="020B0503020204020204" pitchFamily="34" charset="-122"/>
              </a:rPr>
              <a:t>： </a:t>
            </a:r>
            <a:r>
              <a:rPr lang="en-US" altLang="zh-CN" sz="1600" b="0" i="0" dirty="0">
                <a:solidFill>
                  <a:srgbClr val="060607"/>
                </a:solidFill>
                <a:effectLst/>
                <a:latin typeface="Helvetica Neue" panose="02000503040000020004" pitchFamily="50" charset="-52"/>
                <a:ea typeface="微软雅黑" panose="020B0503020204020204" pitchFamily="34" charset="-122"/>
              </a:rPr>
              <a:t>NSGA</a:t>
            </a:r>
            <a:r>
              <a:rPr lang="zh-CN" altLang="en-US" sz="1600" b="0" i="0" dirty="0">
                <a:solidFill>
                  <a:srgbClr val="060607"/>
                </a:solidFill>
                <a:effectLst/>
                <a:latin typeface="Helvetica Neue" panose="02000503040000020004" pitchFamily="50" charset="-52"/>
                <a:ea typeface="微软雅黑" panose="020B0503020204020204" pitchFamily="34" charset="-122"/>
              </a:rPr>
              <a:t>采用了快速非支配排序和拥挤度距离的策略，能够在多目标优化问题中具有较好的收敛性。它可以快速收敛到</a:t>
            </a:r>
            <a:r>
              <a:rPr lang="en-US" altLang="zh-CN" sz="1600" b="0" i="0" dirty="0">
                <a:solidFill>
                  <a:srgbClr val="060607"/>
                </a:solidFill>
                <a:effectLst/>
                <a:latin typeface="Helvetica Neue" panose="02000503040000020004" pitchFamily="50" charset="-52"/>
                <a:ea typeface="微软雅黑" panose="020B0503020204020204" pitchFamily="34" charset="-122"/>
              </a:rPr>
              <a:t>Pareto</a:t>
            </a:r>
            <a:r>
              <a:rPr lang="zh-CN" altLang="en-US" sz="1600" b="0" i="0" dirty="0">
                <a:solidFill>
                  <a:srgbClr val="060607"/>
                </a:solidFill>
                <a:effectLst/>
                <a:latin typeface="Helvetica Neue" panose="02000503040000020004" pitchFamily="50" charset="-52"/>
                <a:ea typeface="微软雅黑" panose="020B0503020204020204" pitchFamily="34" charset="-122"/>
              </a:rPr>
              <a:t>前沿，并提供多样性和均匀分布的解。</a:t>
            </a:r>
          </a:p>
          <a:p>
            <a:pPr algn="l">
              <a:lnSpc>
                <a:spcPct val="125000"/>
              </a:lnSpc>
              <a:buFont typeface="+mj-lt"/>
              <a:buAutoNum type="arabicPeriod"/>
            </a:pPr>
            <a:r>
              <a:rPr lang="zh-CN" altLang="en-US" sz="1600" b="1" i="0" dirty="0">
                <a:solidFill>
                  <a:srgbClr val="060607"/>
                </a:solidFill>
                <a:effectLst/>
                <a:latin typeface="Helvetica Neue" panose="02000503040000020004" pitchFamily="50" charset="-52"/>
                <a:ea typeface="微软雅黑" panose="020B0503020204020204" pitchFamily="34" charset="-122"/>
              </a:rPr>
              <a:t>适应于多目标问题</a:t>
            </a:r>
            <a:r>
              <a:rPr lang="zh-CN" altLang="en-US" sz="1600" b="0" i="0" dirty="0">
                <a:solidFill>
                  <a:srgbClr val="060607"/>
                </a:solidFill>
                <a:effectLst/>
                <a:latin typeface="Helvetica Neue" panose="02000503040000020004" pitchFamily="50" charset="-52"/>
                <a:ea typeface="微软雅黑" panose="020B0503020204020204" pitchFamily="34" charset="-122"/>
              </a:rPr>
              <a:t>： </a:t>
            </a:r>
            <a:r>
              <a:rPr lang="en-US" altLang="zh-CN" sz="1600" b="0" i="0" dirty="0">
                <a:solidFill>
                  <a:srgbClr val="060607"/>
                </a:solidFill>
                <a:effectLst/>
                <a:latin typeface="Helvetica Neue" panose="02000503040000020004" pitchFamily="50" charset="-52"/>
                <a:ea typeface="微软雅黑" panose="020B0503020204020204" pitchFamily="34" charset="-122"/>
              </a:rPr>
              <a:t>NSGA</a:t>
            </a:r>
            <a:r>
              <a:rPr lang="zh-CN" altLang="en-US" sz="1600" b="0" i="0" dirty="0">
                <a:solidFill>
                  <a:srgbClr val="060607"/>
                </a:solidFill>
                <a:effectLst/>
                <a:latin typeface="Helvetica Neue" panose="02000503040000020004" pitchFamily="50" charset="-52"/>
                <a:ea typeface="微软雅黑" panose="020B0503020204020204" pitchFamily="34" charset="-122"/>
              </a:rPr>
              <a:t>适用于多目标优化问题，能够同时优化多个冲突的目标。它可以处理带约束和非约束的多目标优化问题，适应范围广。</a:t>
            </a:r>
          </a:p>
          <a:p>
            <a:pPr algn="l">
              <a:lnSpc>
                <a:spcPct val="125000"/>
              </a:lnSpc>
              <a:buFont typeface="+mj-lt"/>
              <a:buAutoNum type="arabicPeriod"/>
            </a:pPr>
            <a:r>
              <a:rPr lang="zh-CN" altLang="en-US" sz="1600" b="1" i="0" dirty="0">
                <a:solidFill>
                  <a:srgbClr val="060607"/>
                </a:solidFill>
                <a:effectLst/>
                <a:latin typeface="Helvetica Neue" panose="02000503040000020004" pitchFamily="50" charset="-52"/>
                <a:ea typeface="微软雅黑" panose="020B0503020204020204" pitchFamily="34" charset="-122"/>
              </a:rPr>
              <a:t>参数较少</a:t>
            </a:r>
            <a:r>
              <a:rPr lang="zh-CN" altLang="en-US" sz="1600" b="0" i="0" dirty="0">
                <a:solidFill>
                  <a:srgbClr val="060607"/>
                </a:solidFill>
                <a:effectLst/>
                <a:latin typeface="Helvetica Neue" panose="02000503040000020004" pitchFamily="50" charset="-52"/>
                <a:ea typeface="微软雅黑" panose="020B0503020204020204" pitchFamily="34" charset="-122"/>
              </a:rPr>
              <a:t>： </a:t>
            </a:r>
            <a:r>
              <a:rPr lang="en-US" altLang="zh-CN" sz="1600" b="0" i="0" dirty="0">
                <a:solidFill>
                  <a:srgbClr val="060607"/>
                </a:solidFill>
                <a:effectLst/>
                <a:latin typeface="Helvetica Neue" panose="02000503040000020004" pitchFamily="50" charset="-52"/>
                <a:ea typeface="微软雅黑" panose="020B0503020204020204" pitchFamily="34" charset="-122"/>
              </a:rPr>
              <a:t>NSGA</a:t>
            </a:r>
            <a:r>
              <a:rPr lang="zh-CN" altLang="en-US" sz="1600" b="0" i="0" dirty="0">
                <a:solidFill>
                  <a:srgbClr val="060607"/>
                </a:solidFill>
                <a:effectLst/>
                <a:latin typeface="Helvetica Neue" panose="02000503040000020004" pitchFamily="50" charset="-52"/>
                <a:ea typeface="微软雅黑" panose="020B0503020204020204" pitchFamily="34" charset="-122"/>
              </a:rPr>
              <a:t>相对简单，参数较少，易于实现和应用。一般只需要设置种群大小、交叉概率和变异概率等少数几个参数。</a:t>
            </a:r>
          </a:p>
          <a:p>
            <a:pPr algn="l">
              <a:lnSpc>
                <a:spcPct val="125000"/>
              </a:lnSpc>
              <a:buFont typeface="+mj-lt"/>
              <a:buAutoNum type="arabicPeriod"/>
            </a:pPr>
            <a:r>
              <a:rPr lang="zh-CN" altLang="en-US" sz="1600" b="1" i="0" dirty="0">
                <a:solidFill>
                  <a:srgbClr val="060607"/>
                </a:solidFill>
                <a:effectLst/>
                <a:latin typeface="Helvetica Neue" panose="02000503040000020004" pitchFamily="50" charset="-52"/>
                <a:ea typeface="微软雅黑" panose="020B0503020204020204" pitchFamily="34" charset="-122"/>
              </a:rPr>
              <a:t>高效的非支配排序和拥挤距离计算</a:t>
            </a:r>
            <a:r>
              <a:rPr lang="zh-CN" altLang="en-US" sz="1600" b="0" i="0" dirty="0">
                <a:solidFill>
                  <a:srgbClr val="060607"/>
                </a:solidFill>
                <a:effectLst/>
                <a:latin typeface="Helvetica Neue" panose="02000503040000020004" pitchFamily="50" charset="-52"/>
                <a:ea typeface="微软雅黑" panose="020B0503020204020204" pitchFamily="34" charset="-122"/>
              </a:rPr>
              <a:t>： </a:t>
            </a:r>
            <a:r>
              <a:rPr lang="en-US" altLang="zh-CN" sz="1600" b="0" i="0" dirty="0">
                <a:solidFill>
                  <a:srgbClr val="060607"/>
                </a:solidFill>
                <a:effectLst/>
                <a:latin typeface="Helvetica Neue" panose="02000503040000020004" pitchFamily="50" charset="-52"/>
                <a:ea typeface="微软雅黑" panose="020B0503020204020204" pitchFamily="34" charset="-122"/>
              </a:rPr>
              <a:t>NSGA-II</a:t>
            </a:r>
            <a:r>
              <a:rPr lang="zh-CN" altLang="en-US" sz="1600" b="0" i="0" dirty="0">
                <a:solidFill>
                  <a:srgbClr val="060607"/>
                </a:solidFill>
                <a:effectLst/>
                <a:latin typeface="Helvetica Neue" panose="02000503040000020004" pitchFamily="50" charset="-52"/>
                <a:ea typeface="微软雅黑" panose="020B0503020204020204" pitchFamily="34" charset="-122"/>
              </a:rPr>
              <a:t>算法采用快速非支配排序算法对种群中的个体进行排序</a:t>
            </a:r>
            <a:r>
              <a:rPr lang="zh-CN" altLang="en-US" sz="1600" dirty="0">
                <a:solidFill>
                  <a:srgbClr val="060607"/>
                </a:solidFill>
                <a:latin typeface="Helvetica Neue" panose="02000503040000020004" pitchFamily="50" charset="-52"/>
                <a:ea typeface="微软雅黑" panose="020B0503020204020204" pitchFamily="34" charset="-122"/>
              </a:rPr>
              <a:t>。</a:t>
            </a:r>
            <a:endParaRPr lang="en-US" altLang="zh-CN" sz="1600" dirty="0">
              <a:solidFill>
                <a:srgbClr val="060607"/>
              </a:solidFill>
              <a:latin typeface="Helvetica Neue" panose="02000503040000020004" pitchFamily="50" charset="-52"/>
              <a:ea typeface="微软雅黑" panose="020B0503020204020204" pitchFamily="34" charset="-122"/>
            </a:endParaRPr>
          </a:p>
        </p:txBody>
      </p:sp>
      <p:sp>
        <p:nvSpPr>
          <p:cNvPr id="20" name="矩形 19">
            <a:extLst>
              <a:ext uri="{FF2B5EF4-FFF2-40B4-BE49-F238E27FC236}">
                <a16:creationId xmlns:a16="http://schemas.microsoft.com/office/drawing/2014/main" id="{0524061E-F6ED-479A-B36B-375B48AC9B4F}"/>
              </a:ext>
            </a:extLst>
          </p:cNvPr>
          <p:cNvSpPr/>
          <p:nvPr/>
        </p:nvSpPr>
        <p:spPr>
          <a:xfrm>
            <a:off x="2743200" y="2133600"/>
            <a:ext cx="6332615" cy="4199159"/>
          </a:xfrm>
          <a:prstGeom prst="rect">
            <a:avLst/>
          </a:prstGeom>
          <a:noFill/>
          <a:ln w="28575">
            <a:solidFill>
              <a:srgbClr val="C45911"/>
            </a:solidFill>
            <a:prstDash val="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zh-CN" altLang="en-US" sz="1200">
              <a:solidFill>
                <a:schemeClr val="bg1"/>
              </a:solidFill>
            </a:endParaRPr>
          </a:p>
        </p:txBody>
      </p:sp>
      <p:sp>
        <p:nvSpPr>
          <p:cNvPr id="21" name="矩形 20">
            <a:extLst>
              <a:ext uri="{FF2B5EF4-FFF2-40B4-BE49-F238E27FC236}">
                <a16:creationId xmlns:a16="http://schemas.microsoft.com/office/drawing/2014/main" id="{FFA25AF6-5BD3-498C-9940-1E8670FB0568}"/>
              </a:ext>
            </a:extLst>
          </p:cNvPr>
          <p:cNvSpPr/>
          <p:nvPr/>
        </p:nvSpPr>
        <p:spPr>
          <a:xfrm>
            <a:off x="3930036" y="1949598"/>
            <a:ext cx="3994764" cy="381000"/>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altLang="zh-CN" sz="1600" dirty="0"/>
              <a:t>NSGA</a:t>
            </a:r>
            <a:r>
              <a:rPr lang="zh-CN" altLang="en-US" sz="1600" dirty="0"/>
              <a:t>算法的显著优势</a:t>
            </a:r>
            <a:endParaRPr lang="zh-CN" altLang="en-US" sz="1600" dirty="0">
              <a:solidFill>
                <a:schemeClr val="bg1"/>
              </a:solidFill>
            </a:endParaRPr>
          </a:p>
        </p:txBody>
      </p:sp>
    </p:spTree>
    <p:extLst>
      <p:ext uri="{BB962C8B-B14F-4D97-AF65-F5344CB8AC3E}">
        <p14:creationId xmlns:p14="http://schemas.microsoft.com/office/powerpoint/2010/main" val="18643811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B9EEE-814F-8E0C-A59F-A766D54AEF8D}"/>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CE397203-CB02-0499-DEE6-D52FAFFDEED1}"/>
              </a:ext>
            </a:extLst>
          </p:cNvPr>
          <p:cNvSpPr txBox="1">
            <a:spLocks/>
          </p:cNvSpPr>
          <p:nvPr/>
        </p:nvSpPr>
        <p:spPr>
          <a:xfrm>
            <a:off x="685800" y="50322"/>
            <a:ext cx="8212796" cy="63547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400" b="1" dirty="0">
                <a:solidFill>
                  <a:srgbClr val="1F497D"/>
                </a:solidFill>
                <a:effectLst>
                  <a:outerShdw blurRad="38100" dist="38100" dir="2700000" algn="tl">
                    <a:srgbClr val="000000">
                      <a:alpha val="43137"/>
                    </a:srgbClr>
                  </a:outerShdw>
                </a:effectLst>
                <a:cs typeface="Arial" pitchFamily="34" charset="0"/>
              </a:rPr>
              <a:t> </a:t>
            </a:r>
            <a:r>
              <a:rPr lang="en-US" altLang="zh-CN" sz="2400" b="1" dirty="0">
                <a:solidFill>
                  <a:schemeClr val="bg1"/>
                </a:solidFill>
                <a:cs typeface="Arial" pitchFamily="34" charset="0"/>
              </a:rPr>
              <a:t>Recent Research Progress</a:t>
            </a:r>
            <a:r>
              <a:rPr lang="en-US" altLang="zh-CN" sz="2400" b="1" dirty="0">
                <a:solidFill>
                  <a:schemeClr val="bg1"/>
                </a:solidFill>
              </a:rPr>
              <a:t>: </a:t>
            </a:r>
          </a:p>
          <a:p>
            <a:pPr algn="l"/>
            <a:r>
              <a:rPr lang="en-US" altLang="zh-CN" sz="2400" b="1" dirty="0">
                <a:solidFill>
                  <a:schemeClr val="bg1"/>
                </a:solidFill>
              </a:rPr>
              <a:t> MDO for DFN electrochemical modeling</a:t>
            </a:r>
            <a:endParaRPr lang="en-US" altLang="zh-CN" sz="2400" b="1" dirty="0">
              <a:solidFill>
                <a:srgbClr val="1F497D"/>
              </a:solidFill>
              <a:cs typeface="Arial" pitchFamily="34" charset="0"/>
            </a:endParaRPr>
          </a:p>
        </p:txBody>
      </p:sp>
      <p:sp>
        <p:nvSpPr>
          <p:cNvPr id="3" name="文本框 2">
            <a:extLst>
              <a:ext uri="{FF2B5EF4-FFF2-40B4-BE49-F238E27FC236}">
                <a16:creationId xmlns:a16="http://schemas.microsoft.com/office/drawing/2014/main" id="{8193765A-5ADB-40B3-B6DE-1FB2B86B51A6}"/>
              </a:ext>
            </a:extLst>
          </p:cNvPr>
          <p:cNvSpPr txBox="1"/>
          <p:nvPr/>
        </p:nvSpPr>
        <p:spPr>
          <a:xfrm>
            <a:off x="101147" y="2070830"/>
            <a:ext cx="2139408" cy="338554"/>
          </a:xfrm>
          <a:prstGeom prst="rect">
            <a:avLst/>
          </a:prstGeom>
          <a:noFill/>
        </p:spPr>
        <p:txBody>
          <a:bodyPr wrap="square">
            <a:spAutoFit/>
          </a:bodyPr>
          <a:lstStyle/>
          <a:p>
            <a:r>
              <a:rPr lang="zh-CN" altLang="en-US" sz="1600" dirty="0">
                <a:solidFill>
                  <a:schemeClr val="tx1">
                    <a:lumMod val="50000"/>
                  </a:schemeClr>
                </a:solidFill>
              </a:rPr>
              <a:t>RMSE for 0.1C: 7</a:t>
            </a:r>
            <a:r>
              <a:rPr lang="en-US" altLang="zh-CN" sz="1600" dirty="0">
                <a:solidFill>
                  <a:schemeClr val="tx1">
                    <a:lumMod val="50000"/>
                  </a:schemeClr>
                </a:solidFill>
              </a:rPr>
              <a:t>.</a:t>
            </a:r>
            <a:r>
              <a:rPr lang="zh-CN" altLang="en-US" sz="1600" dirty="0">
                <a:solidFill>
                  <a:schemeClr val="tx1">
                    <a:lumMod val="50000"/>
                  </a:schemeClr>
                </a:solidFill>
              </a:rPr>
              <a:t>4 </a:t>
            </a:r>
            <a:r>
              <a:rPr lang="en-US" altLang="zh-CN" sz="1600" dirty="0">
                <a:solidFill>
                  <a:schemeClr val="tx1">
                    <a:lumMod val="50000"/>
                  </a:schemeClr>
                </a:solidFill>
              </a:rPr>
              <a:t>mV</a:t>
            </a:r>
            <a:endParaRPr lang="zh-CN" altLang="en-US" sz="1600" dirty="0">
              <a:solidFill>
                <a:schemeClr val="tx1">
                  <a:lumMod val="50000"/>
                </a:schemeClr>
              </a:solidFill>
            </a:endParaRPr>
          </a:p>
        </p:txBody>
      </p:sp>
      <p:sp>
        <p:nvSpPr>
          <p:cNvPr id="4" name="文本框 3">
            <a:extLst>
              <a:ext uri="{FF2B5EF4-FFF2-40B4-BE49-F238E27FC236}">
                <a16:creationId xmlns:a16="http://schemas.microsoft.com/office/drawing/2014/main" id="{F0799317-B2CC-4390-A8B1-1D74F9B42587}"/>
              </a:ext>
            </a:extLst>
          </p:cNvPr>
          <p:cNvSpPr txBox="1"/>
          <p:nvPr/>
        </p:nvSpPr>
        <p:spPr>
          <a:xfrm>
            <a:off x="2303451" y="2057031"/>
            <a:ext cx="2066822" cy="338554"/>
          </a:xfrm>
          <a:prstGeom prst="rect">
            <a:avLst/>
          </a:prstGeom>
          <a:noFill/>
        </p:spPr>
        <p:txBody>
          <a:bodyPr wrap="square">
            <a:spAutoFit/>
          </a:bodyPr>
          <a:lstStyle/>
          <a:p>
            <a:r>
              <a:rPr lang="zh-CN" altLang="en-US" sz="1600" dirty="0">
                <a:solidFill>
                  <a:schemeClr val="tx1">
                    <a:lumMod val="50000"/>
                  </a:schemeClr>
                </a:solidFill>
              </a:rPr>
              <a:t>RMSE for 0.2C: 6</a:t>
            </a:r>
            <a:r>
              <a:rPr lang="en-US" altLang="zh-CN" sz="1600" dirty="0">
                <a:solidFill>
                  <a:schemeClr val="tx1">
                    <a:lumMod val="50000"/>
                  </a:schemeClr>
                </a:solidFill>
              </a:rPr>
              <a:t>.</a:t>
            </a:r>
            <a:r>
              <a:rPr lang="zh-CN" altLang="en-US" sz="1600" dirty="0">
                <a:solidFill>
                  <a:schemeClr val="tx1">
                    <a:lumMod val="50000"/>
                  </a:schemeClr>
                </a:solidFill>
              </a:rPr>
              <a:t>0 </a:t>
            </a:r>
            <a:r>
              <a:rPr lang="en-US" altLang="zh-CN" sz="1600" dirty="0">
                <a:solidFill>
                  <a:schemeClr val="tx1">
                    <a:lumMod val="50000"/>
                  </a:schemeClr>
                </a:solidFill>
              </a:rPr>
              <a:t>mV</a:t>
            </a:r>
            <a:endParaRPr lang="zh-CN" altLang="en-US" sz="1600" dirty="0">
              <a:solidFill>
                <a:schemeClr val="tx1">
                  <a:lumMod val="50000"/>
                </a:schemeClr>
              </a:solidFill>
            </a:endParaRPr>
          </a:p>
        </p:txBody>
      </p:sp>
      <p:sp>
        <p:nvSpPr>
          <p:cNvPr id="5" name="文本框 4">
            <a:extLst>
              <a:ext uri="{FF2B5EF4-FFF2-40B4-BE49-F238E27FC236}">
                <a16:creationId xmlns:a16="http://schemas.microsoft.com/office/drawing/2014/main" id="{AF31BF1C-51E1-4858-8004-74FB3510F618}"/>
              </a:ext>
            </a:extLst>
          </p:cNvPr>
          <p:cNvSpPr txBox="1"/>
          <p:nvPr/>
        </p:nvSpPr>
        <p:spPr>
          <a:xfrm>
            <a:off x="4361922" y="2070830"/>
            <a:ext cx="2348631" cy="338554"/>
          </a:xfrm>
          <a:prstGeom prst="rect">
            <a:avLst/>
          </a:prstGeom>
          <a:noFill/>
        </p:spPr>
        <p:txBody>
          <a:bodyPr wrap="square">
            <a:spAutoFit/>
          </a:bodyPr>
          <a:lstStyle/>
          <a:p>
            <a:r>
              <a:rPr lang="zh-CN" altLang="en-US" sz="1600" dirty="0">
                <a:solidFill>
                  <a:schemeClr val="tx1">
                    <a:lumMod val="50000"/>
                  </a:schemeClr>
                </a:solidFill>
              </a:rPr>
              <a:t>RMSE for 0.33C: 1</a:t>
            </a:r>
            <a:r>
              <a:rPr lang="en-US" altLang="zh-CN" sz="1600" dirty="0">
                <a:solidFill>
                  <a:schemeClr val="tx1">
                    <a:lumMod val="50000"/>
                  </a:schemeClr>
                </a:solidFill>
              </a:rPr>
              <a:t>2.</a:t>
            </a:r>
            <a:r>
              <a:rPr lang="zh-CN" altLang="en-US" sz="1600" dirty="0">
                <a:solidFill>
                  <a:schemeClr val="tx1">
                    <a:lumMod val="50000"/>
                  </a:schemeClr>
                </a:solidFill>
              </a:rPr>
              <a:t>5 </a:t>
            </a:r>
            <a:r>
              <a:rPr lang="en-US" altLang="zh-CN" sz="1600" dirty="0">
                <a:solidFill>
                  <a:schemeClr val="tx1">
                    <a:lumMod val="50000"/>
                  </a:schemeClr>
                </a:solidFill>
              </a:rPr>
              <a:t>mV</a:t>
            </a:r>
            <a:endParaRPr lang="zh-CN" altLang="en-US" sz="1600" dirty="0">
              <a:solidFill>
                <a:schemeClr val="tx1">
                  <a:lumMod val="50000"/>
                </a:schemeClr>
              </a:solidFill>
            </a:endParaRPr>
          </a:p>
        </p:txBody>
      </p:sp>
      <p:sp>
        <p:nvSpPr>
          <p:cNvPr id="7" name="文本框 6">
            <a:extLst>
              <a:ext uri="{FF2B5EF4-FFF2-40B4-BE49-F238E27FC236}">
                <a16:creationId xmlns:a16="http://schemas.microsoft.com/office/drawing/2014/main" id="{CFAEA6F8-DB4D-4179-99DB-1B4E1904BC90}"/>
              </a:ext>
            </a:extLst>
          </p:cNvPr>
          <p:cNvSpPr txBox="1"/>
          <p:nvPr/>
        </p:nvSpPr>
        <p:spPr>
          <a:xfrm>
            <a:off x="6605973" y="2048680"/>
            <a:ext cx="2171825" cy="338554"/>
          </a:xfrm>
          <a:prstGeom prst="rect">
            <a:avLst/>
          </a:prstGeom>
          <a:noFill/>
        </p:spPr>
        <p:txBody>
          <a:bodyPr wrap="square">
            <a:spAutoFit/>
          </a:bodyPr>
          <a:lstStyle/>
          <a:p>
            <a:r>
              <a:rPr lang="zh-CN" altLang="en-US" sz="1600" dirty="0">
                <a:solidFill>
                  <a:schemeClr val="tx1">
                    <a:lumMod val="50000"/>
                  </a:schemeClr>
                </a:solidFill>
              </a:rPr>
              <a:t>RMSE for 1C: 10</a:t>
            </a:r>
            <a:r>
              <a:rPr lang="en-US" altLang="zh-CN" sz="1600" dirty="0">
                <a:solidFill>
                  <a:schemeClr val="tx1">
                    <a:lumMod val="50000"/>
                  </a:schemeClr>
                </a:solidFill>
              </a:rPr>
              <a:t>.</a:t>
            </a:r>
            <a:r>
              <a:rPr lang="zh-CN" altLang="en-US" sz="1600" dirty="0">
                <a:solidFill>
                  <a:schemeClr val="tx1">
                    <a:lumMod val="50000"/>
                  </a:schemeClr>
                </a:solidFill>
              </a:rPr>
              <a:t>3 </a:t>
            </a:r>
            <a:r>
              <a:rPr lang="en-US" altLang="zh-CN" sz="1600" dirty="0">
                <a:solidFill>
                  <a:schemeClr val="tx1">
                    <a:lumMod val="50000"/>
                  </a:schemeClr>
                </a:solidFill>
              </a:rPr>
              <a:t>mV</a:t>
            </a:r>
            <a:endParaRPr lang="zh-CN" altLang="en-US" sz="1600" dirty="0">
              <a:solidFill>
                <a:schemeClr val="tx1">
                  <a:lumMod val="50000"/>
                </a:schemeClr>
              </a:solidFill>
            </a:endParaRPr>
          </a:p>
        </p:txBody>
      </p:sp>
      <p:pic>
        <p:nvPicPr>
          <p:cNvPr id="8" name="图片 7">
            <a:extLst>
              <a:ext uri="{FF2B5EF4-FFF2-40B4-BE49-F238E27FC236}">
                <a16:creationId xmlns:a16="http://schemas.microsoft.com/office/drawing/2014/main" id="{ED52ECB4-4D11-4DED-AA85-4FCADBDA86E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28600" y="906368"/>
            <a:ext cx="1884501" cy="1159693"/>
          </a:xfrm>
          <a:prstGeom prst="rect">
            <a:avLst/>
          </a:prstGeom>
        </p:spPr>
      </p:pic>
      <p:pic>
        <p:nvPicPr>
          <p:cNvPr id="9" name="图片 8">
            <a:extLst>
              <a:ext uri="{FF2B5EF4-FFF2-40B4-BE49-F238E27FC236}">
                <a16:creationId xmlns:a16="http://schemas.microsoft.com/office/drawing/2014/main" id="{6A39E670-7367-428D-80B6-E679FE73CE8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2362200" y="906367"/>
            <a:ext cx="1884501" cy="1159693"/>
          </a:xfrm>
          <a:prstGeom prst="rect">
            <a:avLst/>
          </a:prstGeom>
        </p:spPr>
      </p:pic>
      <p:pic>
        <p:nvPicPr>
          <p:cNvPr id="10" name="图片 9">
            <a:extLst>
              <a:ext uri="{FF2B5EF4-FFF2-40B4-BE49-F238E27FC236}">
                <a16:creationId xmlns:a16="http://schemas.microsoft.com/office/drawing/2014/main" id="{C104522D-48E3-4E7D-97E5-16F15F91B36C}"/>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4495800" y="906366"/>
            <a:ext cx="1884501" cy="1159693"/>
          </a:xfrm>
          <a:prstGeom prst="rect">
            <a:avLst/>
          </a:prstGeom>
        </p:spPr>
      </p:pic>
      <p:pic>
        <p:nvPicPr>
          <p:cNvPr id="11" name="图片 10">
            <a:extLst>
              <a:ext uri="{FF2B5EF4-FFF2-40B4-BE49-F238E27FC236}">
                <a16:creationId xmlns:a16="http://schemas.microsoft.com/office/drawing/2014/main" id="{F92885A7-A829-4895-9B37-4661AF98A37C}"/>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p:blipFill>
        <p:spPr>
          <a:xfrm>
            <a:off x="6671717" y="906366"/>
            <a:ext cx="1884501" cy="1159693"/>
          </a:xfrm>
          <a:prstGeom prst="rect">
            <a:avLst/>
          </a:prstGeom>
        </p:spPr>
      </p:pic>
      <p:pic>
        <p:nvPicPr>
          <p:cNvPr id="12" name="图片 11">
            <a:extLst>
              <a:ext uri="{FF2B5EF4-FFF2-40B4-BE49-F238E27FC236}">
                <a16:creationId xmlns:a16="http://schemas.microsoft.com/office/drawing/2014/main" id="{B874E75F-D83B-4AF0-ABE7-1A6A2771E5D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988" y="2514600"/>
            <a:ext cx="4820445" cy="2966427"/>
          </a:xfrm>
          <a:prstGeom prst="rect">
            <a:avLst/>
          </a:prstGeom>
        </p:spPr>
      </p:pic>
      <p:sp>
        <p:nvSpPr>
          <p:cNvPr id="13" name="文本框 12">
            <a:extLst>
              <a:ext uri="{FF2B5EF4-FFF2-40B4-BE49-F238E27FC236}">
                <a16:creationId xmlns:a16="http://schemas.microsoft.com/office/drawing/2014/main" id="{B509880C-790C-4EA1-9051-8018E4309E0B}"/>
              </a:ext>
            </a:extLst>
          </p:cNvPr>
          <p:cNvSpPr txBox="1"/>
          <p:nvPr/>
        </p:nvSpPr>
        <p:spPr>
          <a:xfrm>
            <a:off x="5276486" y="2395585"/>
            <a:ext cx="3657600" cy="1046697"/>
          </a:xfrm>
          <a:prstGeom prst="rect">
            <a:avLst/>
          </a:prstGeom>
          <a:noFill/>
        </p:spPr>
        <p:txBody>
          <a:bodyPr wrap="square" lIns="0" tIns="0" rIns="0" bIns="0" rtlCol="0">
            <a:spAutoFit/>
          </a:bodyPr>
          <a:lstStyle/>
          <a:p>
            <a:pPr algn="l">
              <a:lnSpc>
                <a:spcPct val="130000"/>
              </a:lnSpc>
            </a:pPr>
            <a:r>
              <a:rPr lang="zh-CN" altLang="en-US" dirty="0">
                <a:solidFill>
                  <a:schemeClr val="tx1">
                    <a:lumMod val="50000"/>
                  </a:schemeClr>
                </a:solidFill>
              </a:rPr>
              <a:t>算法：</a:t>
            </a:r>
            <a:r>
              <a:rPr lang="en-US" altLang="zh-CN" dirty="0">
                <a:solidFill>
                  <a:schemeClr val="tx1">
                    <a:lumMod val="50000"/>
                  </a:schemeClr>
                </a:solidFill>
              </a:rPr>
              <a:t>NSGA       </a:t>
            </a:r>
            <a:r>
              <a:rPr lang="zh-CN" altLang="en-US" dirty="0">
                <a:solidFill>
                  <a:schemeClr val="tx1">
                    <a:lumMod val="50000"/>
                  </a:schemeClr>
                </a:solidFill>
              </a:rPr>
              <a:t>电池模型：</a:t>
            </a:r>
            <a:r>
              <a:rPr lang="en-US" altLang="zh-CN" dirty="0">
                <a:solidFill>
                  <a:schemeClr val="tx1">
                    <a:lumMod val="50000"/>
                  </a:schemeClr>
                </a:solidFill>
              </a:rPr>
              <a:t>DFN</a:t>
            </a:r>
          </a:p>
          <a:p>
            <a:pPr algn="l">
              <a:lnSpc>
                <a:spcPct val="130000"/>
              </a:lnSpc>
            </a:pPr>
            <a:r>
              <a:rPr lang="zh-CN" altLang="en-US" dirty="0">
                <a:solidFill>
                  <a:schemeClr val="tx1">
                    <a:lumMod val="50000"/>
                  </a:schemeClr>
                </a:solidFill>
              </a:rPr>
              <a:t>参数量：</a:t>
            </a:r>
            <a:r>
              <a:rPr lang="en-US" altLang="zh-CN" dirty="0">
                <a:solidFill>
                  <a:schemeClr val="tx1">
                    <a:lumMod val="50000"/>
                  </a:schemeClr>
                </a:solidFill>
              </a:rPr>
              <a:t>42         </a:t>
            </a:r>
            <a:r>
              <a:rPr lang="zh-CN" altLang="en-US" dirty="0">
                <a:solidFill>
                  <a:schemeClr val="tx1">
                    <a:lumMod val="50000"/>
                  </a:schemeClr>
                </a:solidFill>
              </a:rPr>
              <a:t>不同工况独立训练，得出的参数不同</a:t>
            </a:r>
            <a:endParaRPr lang="zh-CN" altLang="en-US" sz="1800" dirty="0">
              <a:solidFill>
                <a:schemeClr val="tx1">
                  <a:lumMod val="50000"/>
                </a:schemeClr>
              </a:solidFill>
            </a:endParaRPr>
          </a:p>
        </p:txBody>
      </p:sp>
      <p:sp>
        <p:nvSpPr>
          <p:cNvPr id="14" name="文本框 13">
            <a:extLst>
              <a:ext uri="{FF2B5EF4-FFF2-40B4-BE49-F238E27FC236}">
                <a16:creationId xmlns:a16="http://schemas.microsoft.com/office/drawing/2014/main" id="{98834F4D-FB42-4714-8EFA-08B9B2AC07BD}"/>
              </a:ext>
            </a:extLst>
          </p:cNvPr>
          <p:cNvSpPr txBox="1"/>
          <p:nvPr/>
        </p:nvSpPr>
        <p:spPr>
          <a:xfrm>
            <a:off x="4953000" y="3435202"/>
            <a:ext cx="4013653" cy="2862322"/>
          </a:xfrm>
          <a:prstGeom prst="rect">
            <a:avLst/>
          </a:prstGeom>
          <a:noFill/>
        </p:spPr>
        <p:txBody>
          <a:bodyPr wrap="square">
            <a:spAutoFit/>
          </a:bodyPr>
          <a:lstStyle/>
          <a:p>
            <a:pPr marL="285750" indent="-285750">
              <a:buFont typeface="Wingdings" panose="05000000000000000000" pitchFamily="2" charset="2"/>
              <a:buChar char="Ø"/>
            </a:pPr>
            <a:r>
              <a:rPr lang="en-US" altLang="zh-CN" b="0" i="0" dirty="0">
                <a:solidFill>
                  <a:schemeClr val="tx1">
                    <a:lumMod val="50000"/>
                  </a:schemeClr>
                </a:solidFill>
                <a:effectLst/>
                <a:latin typeface="-apple-system"/>
              </a:rPr>
              <a:t>DFN</a:t>
            </a:r>
            <a:r>
              <a:rPr lang="zh-CN" altLang="en-US" b="0" i="0" dirty="0">
                <a:solidFill>
                  <a:schemeClr val="tx1">
                    <a:lumMod val="50000"/>
                  </a:schemeClr>
                </a:solidFill>
                <a:effectLst/>
                <a:latin typeface="-apple-system"/>
              </a:rPr>
              <a:t>模型是一个基于物理的电池模型，它源自于</a:t>
            </a:r>
            <a:r>
              <a:rPr lang="en-US" altLang="zh-CN" b="0" i="0" dirty="0">
                <a:solidFill>
                  <a:schemeClr val="tx1">
                    <a:lumMod val="50000"/>
                  </a:schemeClr>
                </a:solidFill>
                <a:effectLst/>
                <a:latin typeface="-apple-system"/>
              </a:rPr>
              <a:t>Doyle</a:t>
            </a:r>
            <a:r>
              <a:rPr lang="zh-CN" altLang="en-US" b="0" i="0" dirty="0">
                <a:solidFill>
                  <a:schemeClr val="tx1">
                    <a:lumMod val="50000"/>
                  </a:schemeClr>
                </a:solidFill>
                <a:effectLst/>
                <a:latin typeface="-apple-system"/>
              </a:rPr>
              <a:t>等人的工作，并由</a:t>
            </a:r>
            <a:r>
              <a:rPr lang="en-US" altLang="zh-CN" b="0" i="0" dirty="0">
                <a:solidFill>
                  <a:schemeClr val="tx1">
                    <a:lumMod val="50000"/>
                  </a:schemeClr>
                </a:solidFill>
                <a:effectLst/>
                <a:latin typeface="-apple-system"/>
              </a:rPr>
              <a:t>Fuller</a:t>
            </a:r>
            <a:r>
              <a:rPr lang="zh-CN" altLang="en-US" b="0" i="0" dirty="0">
                <a:solidFill>
                  <a:schemeClr val="tx1">
                    <a:lumMod val="50000"/>
                  </a:schemeClr>
                </a:solidFill>
                <a:effectLst/>
                <a:latin typeface="-apple-system"/>
              </a:rPr>
              <a:t>和</a:t>
            </a:r>
            <a:r>
              <a:rPr lang="en-US" altLang="zh-CN" b="0" i="0" dirty="0">
                <a:solidFill>
                  <a:schemeClr val="tx1">
                    <a:lumMod val="50000"/>
                  </a:schemeClr>
                </a:solidFill>
                <a:effectLst/>
                <a:latin typeface="-apple-system"/>
              </a:rPr>
              <a:t>Newman</a:t>
            </a:r>
            <a:r>
              <a:rPr lang="zh-CN" altLang="en-US" b="0" i="0" dirty="0">
                <a:solidFill>
                  <a:schemeClr val="tx1">
                    <a:lumMod val="50000"/>
                  </a:schemeClr>
                </a:solidFill>
                <a:effectLst/>
                <a:latin typeface="-apple-system"/>
              </a:rPr>
              <a:t>进一步发展。这个模型详细描述了锂离子电池的电化学行为，包括锂离子在</a:t>
            </a:r>
            <a:r>
              <a:rPr lang="zh-CN" altLang="en-US" b="0" i="0" dirty="0">
                <a:solidFill>
                  <a:srgbClr val="9F2842"/>
                </a:solidFill>
                <a:effectLst/>
                <a:latin typeface="-apple-system"/>
              </a:rPr>
              <a:t>电极中的扩散</a:t>
            </a:r>
            <a:r>
              <a:rPr lang="zh-CN" altLang="en-US" b="0" i="0" dirty="0">
                <a:solidFill>
                  <a:schemeClr val="tx1">
                    <a:lumMod val="50000"/>
                  </a:schemeClr>
                </a:solidFill>
                <a:effectLst/>
                <a:latin typeface="-apple-system"/>
              </a:rPr>
              <a:t>、电解液中</a:t>
            </a:r>
            <a:r>
              <a:rPr lang="zh-CN" altLang="en-US" b="0" i="0" dirty="0">
                <a:solidFill>
                  <a:srgbClr val="9F2842"/>
                </a:solidFill>
                <a:effectLst/>
                <a:latin typeface="-apple-system"/>
              </a:rPr>
              <a:t>锂离子的迁移</a:t>
            </a:r>
            <a:r>
              <a:rPr lang="zh-CN" altLang="en-US" b="0" i="0" dirty="0">
                <a:solidFill>
                  <a:schemeClr val="tx1">
                    <a:lumMod val="50000"/>
                  </a:schemeClr>
                </a:solidFill>
                <a:effectLst/>
                <a:latin typeface="-apple-system"/>
              </a:rPr>
              <a:t>和电池的</a:t>
            </a:r>
            <a:r>
              <a:rPr lang="zh-CN" altLang="en-US" b="0" i="0" dirty="0">
                <a:solidFill>
                  <a:srgbClr val="9F2842"/>
                </a:solidFill>
                <a:effectLst/>
                <a:latin typeface="-apple-system"/>
              </a:rPr>
              <a:t>电荷平衡</a:t>
            </a:r>
            <a:r>
              <a:rPr lang="zh-CN" altLang="en-US" b="0" i="0" dirty="0">
                <a:solidFill>
                  <a:schemeClr val="tx1">
                    <a:lumMod val="50000"/>
                  </a:schemeClr>
                </a:solidFill>
                <a:effectLst/>
                <a:latin typeface="-apple-system"/>
              </a:rPr>
              <a:t>。</a:t>
            </a:r>
            <a:endParaRPr lang="en-US" altLang="zh-CN" b="0" i="0" dirty="0">
              <a:solidFill>
                <a:schemeClr val="tx1">
                  <a:lumMod val="50000"/>
                </a:schemeClr>
              </a:solidFill>
              <a:effectLst/>
              <a:latin typeface="-apple-system"/>
            </a:endParaRPr>
          </a:p>
          <a:p>
            <a:pPr marL="285750" indent="-285750">
              <a:buFont typeface="Wingdings" panose="05000000000000000000" pitchFamily="2" charset="2"/>
              <a:buChar char="Ø"/>
            </a:pPr>
            <a:r>
              <a:rPr lang="en-US" altLang="zh-CN" b="0" i="0" dirty="0">
                <a:solidFill>
                  <a:schemeClr val="tx1">
                    <a:lumMod val="50000"/>
                  </a:schemeClr>
                </a:solidFill>
                <a:effectLst/>
                <a:latin typeface="-apple-system"/>
              </a:rPr>
              <a:t>DFN</a:t>
            </a:r>
            <a:r>
              <a:rPr lang="zh-CN" altLang="en-US" b="0" i="0" dirty="0">
                <a:solidFill>
                  <a:schemeClr val="tx1">
                    <a:lumMod val="50000"/>
                  </a:schemeClr>
                </a:solidFill>
                <a:effectLst/>
                <a:latin typeface="-apple-system"/>
              </a:rPr>
              <a:t>模型能够模拟电池的电压响应，预测电池性能，并且是理解和预测电池退化现象的重要工具。</a:t>
            </a:r>
            <a:endParaRPr lang="zh-CN" altLang="en-US" dirty="0">
              <a:solidFill>
                <a:schemeClr val="tx1">
                  <a:lumMod val="50000"/>
                </a:schemeClr>
              </a:solidFill>
            </a:endParaRPr>
          </a:p>
        </p:txBody>
      </p:sp>
      <p:sp>
        <p:nvSpPr>
          <p:cNvPr id="15" name="标题 1">
            <a:extLst>
              <a:ext uri="{FF2B5EF4-FFF2-40B4-BE49-F238E27FC236}">
                <a16:creationId xmlns:a16="http://schemas.microsoft.com/office/drawing/2014/main" id="{06EFE744-B574-4A8F-8A2C-877DA1069D07}"/>
              </a:ext>
            </a:extLst>
          </p:cNvPr>
          <p:cNvSpPr txBox="1">
            <a:spLocks/>
          </p:cNvSpPr>
          <p:nvPr/>
        </p:nvSpPr>
        <p:spPr>
          <a:xfrm>
            <a:off x="-1162925" y="5613458"/>
            <a:ext cx="7346270" cy="381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dirty="0">
                <a:solidFill>
                  <a:srgbClr val="FF0000"/>
                </a:solidFill>
                <a:latin typeface="微软雅黑" panose="020B0503020204020204" pitchFamily="34" charset="-122"/>
                <a:ea typeface="微软雅黑" panose="020B0503020204020204" pitchFamily="34" charset="-122"/>
                <a:cs typeface="HelveticaNowText Black" panose="020B0A04030202020204" pitchFamily="34" charset="0"/>
              </a:rPr>
              <a:t>单工况参数辨识实验结果</a:t>
            </a:r>
          </a:p>
        </p:txBody>
      </p:sp>
    </p:spTree>
    <p:extLst>
      <p:ext uri="{BB962C8B-B14F-4D97-AF65-F5344CB8AC3E}">
        <p14:creationId xmlns:p14="http://schemas.microsoft.com/office/powerpoint/2010/main" val="16030325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B9EEE-814F-8E0C-A59F-A766D54AEF8D}"/>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CE397203-CB02-0499-DEE6-D52FAFFDEED1}"/>
              </a:ext>
            </a:extLst>
          </p:cNvPr>
          <p:cNvSpPr txBox="1">
            <a:spLocks/>
          </p:cNvSpPr>
          <p:nvPr/>
        </p:nvSpPr>
        <p:spPr>
          <a:xfrm>
            <a:off x="685800" y="50322"/>
            <a:ext cx="8212796" cy="63547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400" b="1" dirty="0">
                <a:solidFill>
                  <a:srgbClr val="1F497D"/>
                </a:solidFill>
                <a:effectLst>
                  <a:outerShdw blurRad="38100" dist="38100" dir="2700000" algn="tl">
                    <a:srgbClr val="000000">
                      <a:alpha val="43137"/>
                    </a:srgbClr>
                  </a:outerShdw>
                </a:effectLst>
                <a:cs typeface="Arial" pitchFamily="34" charset="0"/>
              </a:rPr>
              <a:t> </a:t>
            </a:r>
            <a:r>
              <a:rPr lang="en-US" altLang="zh-CN" sz="2400" b="1" dirty="0">
                <a:solidFill>
                  <a:schemeClr val="bg1"/>
                </a:solidFill>
                <a:cs typeface="Arial" pitchFamily="34" charset="0"/>
              </a:rPr>
              <a:t>Recent Research Progress</a:t>
            </a:r>
            <a:r>
              <a:rPr lang="en-US" altLang="zh-CN" sz="2400" b="1" dirty="0">
                <a:solidFill>
                  <a:schemeClr val="bg1"/>
                </a:solidFill>
              </a:rPr>
              <a:t>: </a:t>
            </a:r>
          </a:p>
          <a:p>
            <a:pPr algn="l"/>
            <a:r>
              <a:rPr lang="en-US" altLang="zh-CN" sz="2400" b="1" dirty="0">
                <a:solidFill>
                  <a:schemeClr val="bg1"/>
                </a:solidFill>
              </a:rPr>
              <a:t> MDO for DFN electrochemical modeling</a:t>
            </a:r>
            <a:endParaRPr lang="en-US" altLang="zh-CN" sz="2400" b="1" dirty="0">
              <a:solidFill>
                <a:srgbClr val="1F497D"/>
              </a:solidFill>
              <a:cs typeface="Arial" pitchFamily="34" charset="0"/>
            </a:endParaRPr>
          </a:p>
        </p:txBody>
      </p:sp>
      <p:sp>
        <p:nvSpPr>
          <p:cNvPr id="18" name="文本框 17">
            <a:extLst>
              <a:ext uri="{FF2B5EF4-FFF2-40B4-BE49-F238E27FC236}">
                <a16:creationId xmlns:a16="http://schemas.microsoft.com/office/drawing/2014/main" id="{5472076B-2734-4EF6-BBEB-B206FEAD3BBA}"/>
              </a:ext>
            </a:extLst>
          </p:cNvPr>
          <p:cNvSpPr txBox="1"/>
          <p:nvPr/>
        </p:nvSpPr>
        <p:spPr>
          <a:xfrm>
            <a:off x="101146" y="2070830"/>
            <a:ext cx="2261053" cy="338554"/>
          </a:xfrm>
          <a:prstGeom prst="rect">
            <a:avLst/>
          </a:prstGeom>
          <a:noFill/>
        </p:spPr>
        <p:txBody>
          <a:bodyPr wrap="square">
            <a:spAutoFit/>
          </a:bodyPr>
          <a:lstStyle/>
          <a:p>
            <a:r>
              <a:rPr lang="zh-CN" altLang="en-US" sz="1600" dirty="0">
                <a:solidFill>
                  <a:schemeClr val="tx1">
                    <a:lumMod val="50000"/>
                  </a:schemeClr>
                </a:solidFill>
              </a:rPr>
              <a:t>RMSE for 0.1C: </a:t>
            </a:r>
            <a:r>
              <a:rPr lang="en-US" altLang="zh-CN" sz="1600" dirty="0">
                <a:solidFill>
                  <a:schemeClr val="tx1">
                    <a:lumMod val="50000"/>
                  </a:schemeClr>
                </a:solidFill>
              </a:rPr>
              <a:t>13.5</a:t>
            </a:r>
            <a:r>
              <a:rPr lang="zh-CN" altLang="en-US" sz="1600" dirty="0">
                <a:solidFill>
                  <a:schemeClr val="tx1">
                    <a:lumMod val="50000"/>
                  </a:schemeClr>
                </a:solidFill>
              </a:rPr>
              <a:t> </a:t>
            </a:r>
            <a:r>
              <a:rPr lang="en-US" altLang="zh-CN" sz="1600" dirty="0">
                <a:solidFill>
                  <a:schemeClr val="tx1">
                    <a:lumMod val="50000"/>
                  </a:schemeClr>
                </a:solidFill>
              </a:rPr>
              <a:t>mV</a:t>
            </a:r>
            <a:endParaRPr lang="zh-CN" altLang="en-US" sz="1600" dirty="0">
              <a:solidFill>
                <a:schemeClr val="tx1">
                  <a:lumMod val="50000"/>
                </a:schemeClr>
              </a:solidFill>
            </a:endParaRPr>
          </a:p>
        </p:txBody>
      </p:sp>
      <p:sp>
        <p:nvSpPr>
          <p:cNvPr id="19" name="文本框 18">
            <a:extLst>
              <a:ext uri="{FF2B5EF4-FFF2-40B4-BE49-F238E27FC236}">
                <a16:creationId xmlns:a16="http://schemas.microsoft.com/office/drawing/2014/main" id="{54EF86E4-DFAE-42B2-8B33-9FAFA9D84CEE}"/>
              </a:ext>
            </a:extLst>
          </p:cNvPr>
          <p:cNvSpPr txBox="1"/>
          <p:nvPr/>
        </p:nvSpPr>
        <p:spPr>
          <a:xfrm>
            <a:off x="2303450" y="2057031"/>
            <a:ext cx="2144733" cy="338554"/>
          </a:xfrm>
          <a:prstGeom prst="rect">
            <a:avLst/>
          </a:prstGeom>
          <a:noFill/>
        </p:spPr>
        <p:txBody>
          <a:bodyPr wrap="square">
            <a:spAutoFit/>
          </a:bodyPr>
          <a:lstStyle/>
          <a:p>
            <a:r>
              <a:rPr lang="zh-CN" altLang="en-US" sz="1600" dirty="0">
                <a:solidFill>
                  <a:schemeClr val="tx1">
                    <a:lumMod val="50000"/>
                  </a:schemeClr>
                </a:solidFill>
              </a:rPr>
              <a:t>RMSE for 0.2C: </a:t>
            </a:r>
            <a:r>
              <a:rPr lang="en-US" altLang="zh-CN" sz="1600" dirty="0">
                <a:solidFill>
                  <a:schemeClr val="tx1">
                    <a:lumMod val="50000"/>
                  </a:schemeClr>
                </a:solidFill>
              </a:rPr>
              <a:t>12.2</a:t>
            </a:r>
            <a:r>
              <a:rPr lang="zh-CN" altLang="en-US" sz="1600" dirty="0">
                <a:solidFill>
                  <a:schemeClr val="tx1">
                    <a:lumMod val="50000"/>
                  </a:schemeClr>
                </a:solidFill>
              </a:rPr>
              <a:t> </a:t>
            </a:r>
            <a:r>
              <a:rPr lang="en-US" altLang="zh-CN" sz="1600" dirty="0">
                <a:solidFill>
                  <a:schemeClr val="tx1">
                    <a:lumMod val="50000"/>
                  </a:schemeClr>
                </a:solidFill>
              </a:rPr>
              <a:t>mV</a:t>
            </a:r>
            <a:endParaRPr lang="zh-CN" altLang="en-US" sz="1600" dirty="0">
              <a:solidFill>
                <a:schemeClr val="tx1">
                  <a:lumMod val="50000"/>
                </a:schemeClr>
              </a:solidFill>
            </a:endParaRPr>
          </a:p>
        </p:txBody>
      </p:sp>
      <p:sp>
        <p:nvSpPr>
          <p:cNvPr id="22" name="文本框 21">
            <a:extLst>
              <a:ext uri="{FF2B5EF4-FFF2-40B4-BE49-F238E27FC236}">
                <a16:creationId xmlns:a16="http://schemas.microsoft.com/office/drawing/2014/main" id="{E07F22F5-96F4-4ADE-96B4-DFC3E1D1437B}"/>
              </a:ext>
            </a:extLst>
          </p:cNvPr>
          <p:cNvSpPr txBox="1"/>
          <p:nvPr/>
        </p:nvSpPr>
        <p:spPr>
          <a:xfrm>
            <a:off x="4361922" y="2070830"/>
            <a:ext cx="2348631" cy="338554"/>
          </a:xfrm>
          <a:prstGeom prst="rect">
            <a:avLst/>
          </a:prstGeom>
          <a:noFill/>
        </p:spPr>
        <p:txBody>
          <a:bodyPr wrap="square">
            <a:spAutoFit/>
          </a:bodyPr>
          <a:lstStyle/>
          <a:p>
            <a:r>
              <a:rPr lang="zh-CN" altLang="en-US" sz="1600" dirty="0">
                <a:solidFill>
                  <a:schemeClr val="tx1">
                    <a:lumMod val="50000"/>
                  </a:schemeClr>
                </a:solidFill>
              </a:rPr>
              <a:t>RMSE for 0.33C: 1</a:t>
            </a:r>
            <a:r>
              <a:rPr lang="en-US" altLang="zh-CN" sz="1600" dirty="0">
                <a:solidFill>
                  <a:schemeClr val="tx1">
                    <a:lumMod val="50000"/>
                  </a:schemeClr>
                </a:solidFill>
              </a:rPr>
              <a:t>0.7</a:t>
            </a:r>
            <a:r>
              <a:rPr lang="zh-CN" altLang="en-US" sz="1600" dirty="0">
                <a:solidFill>
                  <a:schemeClr val="tx1">
                    <a:lumMod val="50000"/>
                  </a:schemeClr>
                </a:solidFill>
              </a:rPr>
              <a:t> </a:t>
            </a:r>
            <a:r>
              <a:rPr lang="en-US" altLang="zh-CN" sz="1600" dirty="0">
                <a:solidFill>
                  <a:schemeClr val="tx1">
                    <a:lumMod val="50000"/>
                  </a:schemeClr>
                </a:solidFill>
              </a:rPr>
              <a:t>mV</a:t>
            </a:r>
            <a:endParaRPr lang="zh-CN" altLang="en-US" sz="1600" dirty="0">
              <a:solidFill>
                <a:schemeClr val="tx1">
                  <a:lumMod val="50000"/>
                </a:schemeClr>
              </a:solidFill>
            </a:endParaRPr>
          </a:p>
        </p:txBody>
      </p:sp>
      <p:sp>
        <p:nvSpPr>
          <p:cNvPr id="23" name="文本框 22">
            <a:extLst>
              <a:ext uri="{FF2B5EF4-FFF2-40B4-BE49-F238E27FC236}">
                <a16:creationId xmlns:a16="http://schemas.microsoft.com/office/drawing/2014/main" id="{E05BB69A-487A-4F01-A856-E194F9B543CC}"/>
              </a:ext>
            </a:extLst>
          </p:cNvPr>
          <p:cNvSpPr txBox="1"/>
          <p:nvPr/>
        </p:nvSpPr>
        <p:spPr>
          <a:xfrm>
            <a:off x="6605973" y="2048680"/>
            <a:ext cx="2171825" cy="338554"/>
          </a:xfrm>
          <a:prstGeom prst="rect">
            <a:avLst/>
          </a:prstGeom>
          <a:noFill/>
        </p:spPr>
        <p:txBody>
          <a:bodyPr wrap="square">
            <a:spAutoFit/>
          </a:bodyPr>
          <a:lstStyle/>
          <a:p>
            <a:r>
              <a:rPr lang="zh-CN" altLang="en-US" sz="1600" dirty="0">
                <a:solidFill>
                  <a:schemeClr val="tx1">
                    <a:lumMod val="50000"/>
                  </a:schemeClr>
                </a:solidFill>
              </a:rPr>
              <a:t>RMSE for 1C: </a:t>
            </a:r>
            <a:r>
              <a:rPr lang="en-US" altLang="zh-CN" sz="1600" dirty="0">
                <a:solidFill>
                  <a:schemeClr val="tx1">
                    <a:lumMod val="50000"/>
                  </a:schemeClr>
                </a:solidFill>
              </a:rPr>
              <a:t>5.</a:t>
            </a:r>
            <a:r>
              <a:rPr lang="zh-CN" altLang="en-US" sz="1600" dirty="0">
                <a:solidFill>
                  <a:schemeClr val="tx1">
                    <a:lumMod val="50000"/>
                  </a:schemeClr>
                </a:solidFill>
              </a:rPr>
              <a:t>3 </a:t>
            </a:r>
            <a:r>
              <a:rPr lang="en-US" altLang="zh-CN" sz="1600" dirty="0">
                <a:solidFill>
                  <a:schemeClr val="tx1">
                    <a:lumMod val="50000"/>
                  </a:schemeClr>
                </a:solidFill>
              </a:rPr>
              <a:t>mV</a:t>
            </a:r>
            <a:endParaRPr lang="zh-CN" altLang="en-US" sz="1600" dirty="0">
              <a:solidFill>
                <a:schemeClr val="tx1">
                  <a:lumMod val="50000"/>
                </a:schemeClr>
              </a:solidFill>
            </a:endParaRPr>
          </a:p>
        </p:txBody>
      </p:sp>
      <p:pic>
        <p:nvPicPr>
          <p:cNvPr id="24" name="图片 23">
            <a:extLst>
              <a:ext uri="{FF2B5EF4-FFF2-40B4-BE49-F238E27FC236}">
                <a16:creationId xmlns:a16="http://schemas.microsoft.com/office/drawing/2014/main" id="{9773B303-F60C-4194-A159-0A3301DB96E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8600" y="906530"/>
            <a:ext cx="1884501" cy="1159368"/>
          </a:xfrm>
          <a:prstGeom prst="rect">
            <a:avLst/>
          </a:prstGeom>
        </p:spPr>
      </p:pic>
      <p:pic>
        <p:nvPicPr>
          <p:cNvPr id="25" name="图片 24">
            <a:extLst>
              <a:ext uri="{FF2B5EF4-FFF2-40B4-BE49-F238E27FC236}">
                <a16:creationId xmlns:a16="http://schemas.microsoft.com/office/drawing/2014/main" id="{E932ED61-E60C-4E6E-80C9-B74D6A8FD90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2200" y="906529"/>
            <a:ext cx="1884501" cy="1159368"/>
          </a:xfrm>
          <a:prstGeom prst="rect">
            <a:avLst/>
          </a:prstGeom>
        </p:spPr>
      </p:pic>
      <p:pic>
        <p:nvPicPr>
          <p:cNvPr id="26" name="图片 25">
            <a:extLst>
              <a:ext uri="{FF2B5EF4-FFF2-40B4-BE49-F238E27FC236}">
                <a16:creationId xmlns:a16="http://schemas.microsoft.com/office/drawing/2014/main" id="{22FC5DE7-74FA-4899-8CA9-5789D35861D5}"/>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495800" y="906528"/>
            <a:ext cx="1884501" cy="1159368"/>
          </a:xfrm>
          <a:prstGeom prst="rect">
            <a:avLst/>
          </a:prstGeom>
        </p:spPr>
      </p:pic>
      <p:pic>
        <p:nvPicPr>
          <p:cNvPr id="27" name="图片 26">
            <a:extLst>
              <a:ext uri="{FF2B5EF4-FFF2-40B4-BE49-F238E27FC236}">
                <a16:creationId xmlns:a16="http://schemas.microsoft.com/office/drawing/2014/main" id="{7D494562-F78C-40DA-9652-9EE6BF741253}"/>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671717" y="906528"/>
            <a:ext cx="1884501" cy="1159368"/>
          </a:xfrm>
          <a:prstGeom prst="rect">
            <a:avLst/>
          </a:prstGeom>
        </p:spPr>
      </p:pic>
      <p:pic>
        <p:nvPicPr>
          <p:cNvPr id="28" name="图片 27">
            <a:extLst>
              <a:ext uri="{FF2B5EF4-FFF2-40B4-BE49-F238E27FC236}">
                <a16:creationId xmlns:a16="http://schemas.microsoft.com/office/drawing/2014/main" id="{395143FB-79A2-42E5-B8CE-7E8C7DC24620}"/>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99988" y="2515311"/>
            <a:ext cx="4820445" cy="2965005"/>
          </a:xfrm>
          <a:prstGeom prst="rect">
            <a:avLst/>
          </a:prstGeom>
        </p:spPr>
      </p:pic>
      <p:sp>
        <p:nvSpPr>
          <p:cNvPr id="29" name="文本框 28">
            <a:extLst>
              <a:ext uri="{FF2B5EF4-FFF2-40B4-BE49-F238E27FC236}">
                <a16:creationId xmlns:a16="http://schemas.microsoft.com/office/drawing/2014/main" id="{2C366C7F-FBB9-4165-9D2D-F06095D51624}"/>
              </a:ext>
            </a:extLst>
          </p:cNvPr>
          <p:cNvSpPr txBox="1"/>
          <p:nvPr/>
        </p:nvSpPr>
        <p:spPr>
          <a:xfrm>
            <a:off x="5130347" y="2556078"/>
            <a:ext cx="3657600" cy="1611339"/>
          </a:xfrm>
          <a:prstGeom prst="rect">
            <a:avLst/>
          </a:prstGeom>
          <a:noFill/>
        </p:spPr>
        <p:txBody>
          <a:bodyPr wrap="square" lIns="0" tIns="0" rIns="0" bIns="0" rtlCol="0">
            <a:spAutoFit/>
          </a:bodyPr>
          <a:lstStyle/>
          <a:p>
            <a:pPr algn="l">
              <a:lnSpc>
                <a:spcPct val="130000"/>
              </a:lnSpc>
            </a:pPr>
            <a:r>
              <a:rPr lang="zh-CN" altLang="en-US" sz="1600" dirty="0">
                <a:solidFill>
                  <a:schemeClr val="tx1">
                    <a:lumMod val="50000"/>
                  </a:schemeClr>
                </a:solidFill>
              </a:rPr>
              <a:t>算法：</a:t>
            </a:r>
            <a:r>
              <a:rPr lang="en-US" altLang="zh-CN" sz="1600" dirty="0">
                <a:solidFill>
                  <a:schemeClr val="tx1">
                    <a:lumMod val="50000"/>
                  </a:schemeClr>
                </a:solidFill>
              </a:rPr>
              <a:t>NSGA       </a:t>
            </a:r>
            <a:r>
              <a:rPr lang="zh-CN" altLang="en-US" sz="1600" dirty="0">
                <a:solidFill>
                  <a:schemeClr val="tx1">
                    <a:lumMod val="50000"/>
                  </a:schemeClr>
                </a:solidFill>
              </a:rPr>
              <a:t>电池模型：</a:t>
            </a:r>
            <a:r>
              <a:rPr lang="en-US" altLang="zh-CN" sz="1600" dirty="0">
                <a:solidFill>
                  <a:schemeClr val="tx1">
                    <a:lumMod val="50000"/>
                  </a:schemeClr>
                </a:solidFill>
              </a:rPr>
              <a:t>DFN</a:t>
            </a:r>
          </a:p>
          <a:p>
            <a:pPr algn="l">
              <a:lnSpc>
                <a:spcPct val="130000"/>
              </a:lnSpc>
            </a:pPr>
            <a:r>
              <a:rPr lang="zh-CN" altLang="en-US" sz="1600" dirty="0">
                <a:solidFill>
                  <a:schemeClr val="tx1">
                    <a:lumMod val="50000"/>
                  </a:schemeClr>
                </a:solidFill>
              </a:rPr>
              <a:t>参数量：</a:t>
            </a:r>
            <a:r>
              <a:rPr lang="en-US" altLang="zh-CN" sz="1600" dirty="0">
                <a:solidFill>
                  <a:schemeClr val="tx1">
                    <a:lumMod val="50000"/>
                  </a:schemeClr>
                </a:solidFill>
              </a:rPr>
              <a:t>42         </a:t>
            </a:r>
            <a:r>
              <a:rPr lang="zh-CN" altLang="en-US" sz="1600" dirty="0">
                <a:solidFill>
                  <a:schemeClr val="tx1">
                    <a:lumMod val="50000"/>
                  </a:schemeClr>
                </a:solidFill>
              </a:rPr>
              <a:t>跨工况联合训练，相同电化学参数，在后续的实验中，我们会加入</a:t>
            </a:r>
            <a:r>
              <a:rPr lang="en-US" altLang="zh-CN" sz="1600" dirty="0">
                <a:solidFill>
                  <a:schemeClr val="tx1">
                    <a:lumMod val="50000"/>
                  </a:schemeClr>
                </a:solidFill>
              </a:rPr>
              <a:t>DFN</a:t>
            </a:r>
            <a:r>
              <a:rPr lang="zh-CN" altLang="en-US" sz="1600" dirty="0">
                <a:solidFill>
                  <a:schemeClr val="tx1">
                    <a:lumMod val="50000"/>
                  </a:schemeClr>
                </a:solidFill>
              </a:rPr>
              <a:t>模型与</a:t>
            </a:r>
            <a:r>
              <a:rPr lang="en-US" altLang="zh-CN" sz="1600" dirty="0" err="1">
                <a:solidFill>
                  <a:schemeClr val="tx1">
                    <a:lumMod val="50000"/>
                  </a:schemeClr>
                </a:solidFill>
              </a:rPr>
              <a:t>SPMe</a:t>
            </a:r>
            <a:r>
              <a:rPr lang="zh-CN" altLang="en-US" sz="1600" dirty="0">
                <a:solidFill>
                  <a:schemeClr val="tx1">
                    <a:lumMod val="50000"/>
                  </a:schemeClr>
                </a:solidFill>
              </a:rPr>
              <a:t>模型的结果对比</a:t>
            </a:r>
          </a:p>
          <a:p>
            <a:pPr algn="l">
              <a:lnSpc>
                <a:spcPct val="130000"/>
              </a:lnSpc>
            </a:pPr>
            <a:endParaRPr lang="zh-CN" altLang="en-US" sz="1600" dirty="0">
              <a:solidFill>
                <a:schemeClr val="tx1">
                  <a:lumMod val="50000"/>
                </a:schemeClr>
              </a:solidFill>
            </a:endParaRPr>
          </a:p>
        </p:txBody>
      </p:sp>
      <p:sp>
        <p:nvSpPr>
          <p:cNvPr id="30" name="文本框 29">
            <a:extLst>
              <a:ext uri="{FF2B5EF4-FFF2-40B4-BE49-F238E27FC236}">
                <a16:creationId xmlns:a16="http://schemas.microsoft.com/office/drawing/2014/main" id="{8216D66D-E630-4FF4-A905-895C65541EFE}"/>
              </a:ext>
            </a:extLst>
          </p:cNvPr>
          <p:cNvSpPr txBox="1"/>
          <p:nvPr/>
        </p:nvSpPr>
        <p:spPr>
          <a:xfrm>
            <a:off x="5130347" y="3911672"/>
            <a:ext cx="4013653" cy="2062103"/>
          </a:xfrm>
          <a:prstGeom prst="rect">
            <a:avLst/>
          </a:prstGeom>
          <a:noFill/>
        </p:spPr>
        <p:txBody>
          <a:bodyPr wrap="square">
            <a:spAutoFit/>
          </a:bodyPr>
          <a:lstStyle/>
          <a:p>
            <a:r>
              <a:rPr lang="en-US" altLang="zh-CN" sz="1600" b="0" i="0" dirty="0">
                <a:solidFill>
                  <a:schemeClr val="tx1">
                    <a:lumMod val="50000"/>
                  </a:schemeClr>
                </a:solidFill>
                <a:effectLst/>
                <a:latin typeface="-apple-system"/>
              </a:rPr>
              <a:t>DFN</a:t>
            </a:r>
            <a:r>
              <a:rPr lang="zh-CN" altLang="en-US" sz="1600" b="0" i="0" dirty="0">
                <a:solidFill>
                  <a:schemeClr val="tx1">
                    <a:lumMod val="50000"/>
                  </a:schemeClr>
                </a:solidFill>
                <a:effectLst/>
                <a:latin typeface="-apple-system"/>
              </a:rPr>
              <a:t>与</a:t>
            </a:r>
            <a:r>
              <a:rPr lang="en-US" altLang="zh-CN" sz="1600" b="0" i="0" dirty="0" err="1">
                <a:solidFill>
                  <a:schemeClr val="tx1">
                    <a:lumMod val="50000"/>
                  </a:schemeClr>
                </a:solidFill>
                <a:effectLst/>
                <a:latin typeface="-apple-system"/>
              </a:rPr>
              <a:t>SPMe</a:t>
            </a:r>
            <a:r>
              <a:rPr lang="zh-CN" altLang="en-US" sz="1600" b="0" i="0" dirty="0">
                <a:solidFill>
                  <a:schemeClr val="tx1">
                    <a:lumMod val="50000"/>
                  </a:schemeClr>
                </a:solidFill>
                <a:effectLst/>
                <a:latin typeface="-apple-system"/>
              </a:rPr>
              <a:t>模型的区别</a:t>
            </a:r>
          </a:p>
          <a:p>
            <a:pPr marL="285750" indent="-285750">
              <a:buFont typeface="Wingdings" panose="05000000000000000000" pitchFamily="2" charset="2"/>
              <a:buChar char="Ø"/>
            </a:pPr>
            <a:r>
              <a:rPr lang="zh-CN" altLang="en-US" sz="1600" b="0" i="0" dirty="0">
                <a:solidFill>
                  <a:schemeClr val="tx1">
                    <a:lumMod val="50000"/>
                  </a:schemeClr>
                </a:solidFill>
                <a:effectLst/>
                <a:latin typeface="-apple-system"/>
              </a:rPr>
              <a:t>模型维度和复杂性：</a:t>
            </a:r>
            <a:r>
              <a:rPr lang="en-US" altLang="zh-CN" sz="1600" b="0" i="0" dirty="0">
                <a:solidFill>
                  <a:schemeClr val="tx1">
                    <a:lumMod val="50000"/>
                  </a:schemeClr>
                </a:solidFill>
                <a:effectLst/>
                <a:latin typeface="-apple-system"/>
              </a:rPr>
              <a:t>DFN</a:t>
            </a:r>
            <a:r>
              <a:rPr lang="zh-CN" altLang="en-US" sz="1600" b="0" i="0" dirty="0">
                <a:solidFill>
                  <a:schemeClr val="tx1">
                    <a:lumMod val="50000"/>
                  </a:schemeClr>
                </a:solidFill>
                <a:effectLst/>
                <a:latin typeface="-apple-system"/>
              </a:rPr>
              <a:t>模型更为复杂，考虑了电极的多孔结构和详细的电化学机制，而</a:t>
            </a:r>
            <a:r>
              <a:rPr lang="en-US" altLang="zh-CN" sz="1600" b="0" i="0" dirty="0" err="1">
                <a:solidFill>
                  <a:schemeClr val="tx1">
                    <a:lumMod val="50000"/>
                  </a:schemeClr>
                </a:solidFill>
                <a:effectLst/>
                <a:latin typeface="-apple-system"/>
              </a:rPr>
              <a:t>SPMe</a:t>
            </a:r>
            <a:r>
              <a:rPr lang="zh-CN" altLang="en-US" sz="1600" b="0" i="0" dirty="0">
                <a:solidFill>
                  <a:schemeClr val="tx1">
                    <a:lumMod val="50000"/>
                  </a:schemeClr>
                </a:solidFill>
                <a:effectLst/>
                <a:latin typeface="-apple-system"/>
              </a:rPr>
              <a:t>模型则简化了这些过程，将电极视为单个球形粒子。</a:t>
            </a:r>
          </a:p>
          <a:p>
            <a:pPr marL="285750" indent="-285750">
              <a:buFont typeface="Wingdings" panose="05000000000000000000" pitchFamily="2" charset="2"/>
              <a:buChar char="Ø"/>
            </a:pPr>
            <a:r>
              <a:rPr lang="zh-CN" altLang="en-US" sz="1600" b="0" i="0" dirty="0">
                <a:solidFill>
                  <a:schemeClr val="tx1">
                    <a:lumMod val="50000"/>
                  </a:schemeClr>
                </a:solidFill>
                <a:effectLst/>
                <a:latin typeface="-apple-system"/>
              </a:rPr>
              <a:t>计算成本：</a:t>
            </a:r>
            <a:r>
              <a:rPr lang="en-US" altLang="zh-CN" sz="1600" b="0" i="0" dirty="0">
                <a:solidFill>
                  <a:schemeClr val="tx1">
                    <a:lumMod val="50000"/>
                  </a:schemeClr>
                </a:solidFill>
                <a:effectLst/>
                <a:latin typeface="-apple-system"/>
              </a:rPr>
              <a:t>DFN</a:t>
            </a:r>
            <a:r>
              <a:rPr lang="zh-CN" altLang="en-US" sz="1600" b="0" i="0" dirty="0">
                <a:solidFill>
                  <a:schemeClr val="tx1">
                    <a:lumMod val="50000"/>
                  </a:schemeClr>
                </a:solidFill>
                <a:effectLst/>
                <a:latin typeface="-apple-system"/>
              </a:rPr>
              <a:t>模型由于其复杂性，计算成本较高，而</a:t>
            </a:r>
            <a:r>
              <a:rPr lang="en-US" altLang="zh-CN" sz="1600" b="0" i="0" dirty="0" err="1">
                <a:solidFill>
                  <a:schemeClr val="tx1">
                    <a:lumMod val="50000"/>
                  </a:schemeClr>
                </a:solidFill>
                <a:effectLst/>
                <a:latin typeface="-apple-system"/>
              </a:rPr>
              <a:t>SPMe</a:t>
            </a:r>
            <a:r>
              <a:rPr lang="zh-CN" altLang="en-US" sz="1600" b="0" i="0" dirty="0">
                <a:solidFill>
                  <a:schemeClr val="tx1">
                    <a:lumMod val="50000"/>
                  </a:schemeClr>
                </a:solidFill>
                <a:effectLst/>
                <a:latin typeface="-apple-system"/>
              </a:rPr>
              <a:t>模型通过简化模型结构，显著降低了计算成本。</a:t>
            </a:r>
          </a:p>
        </p:txBody>
      </p:sp>
      <p:sp>
        <p:nvSpPr>
          <p:cNvPr id="31" name="标题 1">
            <a:extLst>
              <a:ext uri="{FF2B5EF4-FFF2-40B4-BE49-F238E27FC236}">
                <a16:creationId xmlns:a16="http://schemas.microsoft.com/office/drawing/2014/main" id="{9973A4EE-DC47-4FDB-89D3-B257EDCE5C0B}"/>
              </a:ext>
            </a:extLst>
          </p:cNvPr>
          <p:cNvSpPr txBox="1">
            <a:spLocks/>
          </p:cNvSpPr>
          <p:nvPr/>
        </p:nvSpPr>
        <p:spPr>
          <a:xfrm>
            <a:off x="-1162925" y="5613458"/>
            <a:ext cx="7346270" cy="381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dirty="0">
                <a:solidFill>
                  <a:srgbClr val="FF0000"/>
                </a:solidFill>
                <a:latin typeface="微软雅黑" panose="020B0503020204020204" pitchFamily="34" charset="-122"/>
                <a:ea typeface="微软雅黑" panose="020B0503020204020204" pitchFamily="34" charset="-122"/>
                <a:cs typeface="HelveticaNowText Black" panose="020B0A04030202020204" pitchFamily="34" charset="0"/>
              </a:rPr>
              <a:t>跨工况参数辨识实验结果</a:t>
            </a:r>
          </a:p>
        </p:txBody>
      </p:sp>
    </p:spTree>
    <p:extLst>
      <p:ext uri="{BB962C8B-B14F-4D97-AF65-F5344CB8AC3E}">
        <p14:creationId xmlns:p14="http://schemas.microsoft.com/office/powerpoint/2010/main" val="2831808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bwMode="auto">
          <a:xfrm>
            <a:off x="4763069" y="3324368"/>
            <a:ext cx="4129410" cy="1971249"/>
          </a:xfrm>
          <a:prstGeom prst="rect">
            <a:avLst/>
          </a:prstGeom>
          <a:solidFill>
            <a:srgbClr val="00B0F0">
              <a:alpha val="16000"/>
            </a:srgbClr>
          </a:solidFill>
          <a:ln w="28575" cap="flat" cmpd="sng" algn="ctr">
            <a:noFill/>
            <a:prstDash val="dashDot"/>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黑体" pitchFamily="2" charset="-122"/>
            </a:endParaRPr>
          </a:p>
        </p:txBody>
      </p:sp>
      <p:sp>
        <p:nvSpPr>
          <p:cNvPr id="15" name="矩形 14"/>
          <p:cNvSpPr/>
          <p:nvPr/>
        </p:nvSpPr>
        <p:spPr bwMode="auto">
          <a:xfrm>
            <a:off x="4761745" y="1172344"/>
            <a:ext cx="4130734" cy="2028056"/>
          </a:xfrm>
          <a:prstGeom prst="rect">
            <a:avLst/>
          </a:prstGeom>
          <a:solidFill>
            <a:srgbClr val="0000CC">
              <a:alpha val="17000"/>
            </a:srgbClr>
          </a:solidFill>
          <a:ln w="28575" cap="flat" cmpd="sng" algn="ctr">
            <a:noFill/>
            <a:prstDash val="dashDot"/>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黑体" pitchFamily="2" charset="-122"/>
            </a:endParaRPr>
          </a:p>
        </p:txBody>
      </p:sp>
      <p:sp>
        <p:nvSpPr>
          <p:cNvPr id="3" name="标题 2"/>
          <p:cNvSpPr>
            <a:spLocks noGrp="1"/>
          </p:cNvSpPr>
          <p:nvPr>
            <p:ph type="title" idx="4294967295"/>
          </p:nvPr>
        </p:nvSpPr>
        <p:spPr>
          <a:xfrm>
            <a:off x="685800" y="0"/>
            <a:ext cx="5181600" cy="638175"/>
          </a:xfrm>
        </p:spPr>
        <p:txBody>
          <a:bodyPr>
            <a:noAutofit/>
          </a:bodyPr>
          <a:lstStyle/>
          <a:p>
            <a:r>
              <a:rPr lang="en-US" altLang="zh-CN" sz="3600" b="1" dirty="0">
                <a:solidFill>
                  <a:schemeClr val="bg1"/>
                </a:solidFill>
              </a:rPr>
              <a:t>Robust Optimization (RO)</a:t>
            </a:r>
            <a:endParaRPr lang="zh-CN" altLang="en-US" sz="3600" b="1" dirty="0">
              <a:solidFill>
                <a:schemeClr val="bg1"/>
              </a:solidFill>
            </a:endParaRPr>
          </a:p>
        </p:txBody>
      </p:sp>
      <p:graphicFrame>
        <p:nvGraphicFramePr>
          <p:cNvPr id="5" name="对象 5"/>
          <p:cNvGraphicFramePr>
            <a:graphicFrameLocks noChangeAspect="1"/>
          </p:cNvGraphicFramePr>
          <p:nvPr>
            <p:extLst>
              <p:ext uri="{D42A27DB-BD31-4B8C-83A1-F6EECF244321}">
                <p14:modId xmlns:p14="http://schemas.microsoft.com/office/powerpoint/2010/main" val="2084108945"/>
              </p:ext>
            </p:extLst>
          </p:nvPr>
        </p:nvGraphicFramePr>
        <p:xfrm>
          <a:off x="538235" y="1818963"/>
          <a:ext cx="3416248" cy="3571930"/>
        </p:xfrm>
        <a:graphic>
          <a:graphicData uri="http://schemas.openxmlformats.org/presentationml/2006/ole">
            <mc:AlternateContent xmlns:mc="http://schemas.openxmlformats.org/markup-compatibility/2006">
              <mc:Choice xmlns:v="urn:schemas-microsoft-com:vml" Requires="v">
                <p:oleObj spid="_x0000_s2069" name="Equation" r:id="rId5" imgW="2361960" imgH="2514600" progId="Equation.3">
                  <p:embed/>
                </p:oleObj>
              </mc:Choice>
              <mc:Fallback>
                <p:oleObj name="Equation" r:id="rId5" imgW="2361960" imgH="2514600" progId="Equation.3">
                  <p:embed/>
                  <p:pic>
                    <p:nvPicPr>
                      <p:cNvPr id="0" name=""/>
                      <p:cNvPicPr>
                        <a:picLocks noChangeAspect="1" noChangeArrowheads="1"/>
                      </p:cNvPicPr>
                      <p:nvPr/>
                    </p:nvPicPr>
                    <p:blipFill>
                      <a:blip r:embed="rId6"/>
                      <a:srcRect/>
                      <a:stretch>
                        <a:fillRect/>
                      </a:stretch>
                    </p:blipFill>
                    <p:spPr bwMode="auto">
                      <a:xfrm>
                        <a:off x="538235" y="1818963"/>
                        <a:ext cx="3416248" cy="3571930"/>
                      </a:xfrm>
                      <a:prstGeom prst="rect">
                        <a:avLst/>
                      </a:prstGeom>
                      <a:noFill/>
                    </p:spPr>
                  </p:pic>
                </p:oleObj>
              </mc:Fallback>
            </mc:AlternateContent>
          </a:graphicData>
        </a:graphic>
      </p:graphicFrame>
      <p:cxnSp>
        <p:nvCxnSpPr>
          <p:cNvPr id="6" name="直接箭头连接符 7"/>
          <p:cNvCxnSpPr>
            <a:stCxn id="14" idx="3"/>
            <a:endCxn id="15" idx="1"/>
          </p:cNvCxnSpPr>
          <p:nvPr/>
        </p:nvCxnSpPr>
        <p:spPr>
          <a:xfrm flipV="1">
            <a:off x="3990107" y="2186372"/>
            <a:ext cx="771638" cy="1474116"/>
          </a:xfrm>
          <a:prstGeom prst="straightConnector1">
            <a:avLst/>
          </a:prstGeom>
          <a:ln w="28575">
            <a:solidFill>
              <a:srgbClr val="0000CC"/>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 name="直接箭头连接符 15"/>
          <p:cNvCxnSpPr>
            <a:stCxn id="13" idx="3"/>
          </p:cNvCxnSpPr>
          <p:nvPr/>
        </p:nvCxnSpPr>
        <p:spPr>
          <a:xfrm>
            <a:off x="4001983" y="4407569"/>
            <a:ext cx="761085" cy="359145"/>
          </a:xfrm>
          <a:prstGeom prst="straightConnector1">
            <a:avLst/>
          </a:prstGeom>
          <a:ln w="28575">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sp>
        <p:nvSpPr>
          <p:cNvPr id="8" name="内容占位符 2"/>
          <p:cNvSpPr txBox="1">
            <a:spLocks/>
          </p:cNvSpPr>
          <p:nvPr/>
        </p:nvSpPr>
        <p:spPr>
          <a:xfrm>
            <a:off x="181639" y="1172344"/>
            <a:ext cx="4580105" cy="504056"/>
          </a:xfrm>
          <a:prstGeom prst="rect">
            <a:avLst/>
          </a:prstGeom>
        </p:spPr>
        <p:txBody>
          <a:bodyPr>
            <a:noAutofit/>
          </a:bodyPr>
          <a:lstStyle>
            <a:defPPr>
              <a:defRPr lang="zh-CN"/>
            </a:defPPr>
            <a:lvl1pPr marL="449263" indent="-449263" eaLnBrk="0" hangingPunct="0">
              <a:lnSpc>
                <a:spcPct val="110000"/>
              </a:lnSpc>
              <a:spcBef>
                <a:spcPct val="20000"/>
              </a:spcBef>
              <a:buSzPct val="120000"/>
              <a:buBlip>
                <a:blip r:embed="rId7"/>
              </a:buBlip>
              <a:defRPr sz="2800">
                <a:solidFill>
                  <a:srgbClr val="133984"/>
                </a:solidFill>
                <a:latin typeface="+mn-lt"/>
                <a:ea typeface="+mn-ea"/>
                <a:cs typeface="黑体" pitchFamily="49" charset="-122"/>
              </a:defRPr>
            </a:lvl1pPr>
            <a:lvl2pPr marL="914400" indent="-285750" eaLnBrk="0" hangingPunct="0">
              <a:lnSpc>
                <a:spcPct val="110000"/>
              </a:lnSpc>
              <a:spcBef>
                <a:spcPct val="20000"/>
              </a:spcBef>
              <a:buClr>
                <a:srgbClr val="000066"/>
              </a:buClr>
              <a:buChar char="•"/>
              <a:defRPr sz="2400">
                <a:solidFill>
                  <a:srgbClr val="133984"/>
                </a:solidFill>
                <a:latin typeface="+mn-lt"/>
                <a:ea typeface="+mn-ea"/>
                <a:cs typeface="黑体" pitchFamily="49" charset="-122"/>
              </a:defRPr>
            </a:lvl2pPr>
            <a:lvl3pPr marL="1322388" indent="-228600" eaLnBrk="0" hangingPunct="0">
              <a:spcBef>
                <a:spcPct val="20000"/>
              </a:spcBef>
              <a:buChar char="•"/>
              <a:defRPr sz="2400">
                <a:latin typeface="+mn-lt"/>
                <a:ea typeface="宋体" charset="-122"/>
                <a:cs typeface="宋体" charset="-122"/>
              </a:defRPr>
            </a:lvl3pPr>
            <a:lvl4pPr marL="1730375" indent="-228600" eaLnBrk="0" hangingPunct="0">
              <a:spcBef>
                <a:spcPct val="20000"/>
              </a:spcBef>
              <a:buChar char="–"/>
              <a:defRPr sz="2000">
                <a:latin typeface="+mn-lt"/>
                <a:ea typeface="宋体" charset="-122"/>
                <a:cs typeface="宋体" charset="-122"/>
              </a:defRPr>
            </a:lvl4pPr>
            <a:lvl5pPr marL="2138363" indent="-228600" eaLnBrk="0" hangingPunct="0">
              <a:spcBef>
                <a:spcPct val="20000"/>
              </a:spcBef>
              <a:buChar char="»"/>
              <a:defRPr sz="2000">
                <a:latin typeface="+mn-lt"/>
                <a:ea typeface="宋体" charset="-122"/>
                <a:cs typeface="宋体" charset="-122"/>
              </a:defRPr>
            </a:lvl5pPr>
            <a:lvl6pPr marL="2595563" indent="-228600" fontAlgn="base">
              <a:spcBef>
                <a:spcPct val="20000"/>
              </a:spcBef>
              <a:spcAft>
                <a:spcPct val="0"/>
              </a:spcAft>
              <a:buChar char="»"/>
              <a:defRPr sz="2000">
                <a:latin typeface="+mn-lt"/>
              </a:defRPr>
            </a:lvl6pPr>
            <a:lvl7pPr marL="3052763" indent="-228600" fontAlgn="base">
              <a:spcBef>
                <a:spcPct val="20000"/>
              </a:spcBef>
              <a:spcAft>
                <a:spcPct val="0"/>
              </a:spcAft>
              <a:buChar char="»"/>
              <a:defRPr sz="2000">
                <a:latin typeface="+mn-lt"/>
              </a:defRPr>
            </a:lvl7pPr>
            <a:lvl8pPr marL="3509963" indent="-228600" fontAlgn="base">
              <a:spcBef>
                <a:spcPct val="20000"/>
              </a:spcBef>
              <a:spcAft>
                <a:spcPct val="0"/>
              </a:spcAft>
              <a:buChar char="»"/>
              <a:defRPr sz="2000">
                <a:latin typeface="+mn-lt"/>
              </a:defRPr>
            </a:lvl8pPr>
            <a:lvl9pPr marL="3967163" indent="-228600" fontAlgn="base">
              <a:spcBef>
                <a:spcPct val="20000"/>
              </a:spcBef>
              <a:spcAft>
                <a:spcPct val="0"/>
              </a:spcAft>
              <a:buChar char="»"/>
              <a:defRPr sz="2000">
                <a:latin typeface="+mn-lt"/>
              </a:defRPr>
            </a:lvl9pPr>
          </a:lstStyle>
          <a:p>
            <a:pPr marL="342900" indent="-342900" eaLnBrk="1" hangingPunct="1">
              <a:lnSpc>
                <a:spcPct val="80000"/>
              </a:lnSpc>
              <a:buSzPct val="60000"/>
              <a:buFont typeface="Wingdings" panose="05000000000000000000" pitchFamily="2" charset="2"/>
              <a:buChar char="n"/>
            </a:pPr>
            <a:r>
              <a:rPr lang="en-US" altLang="zh-CN" sz="2700" b="1" dirty="0">
                <a:solidFill>
                  <a:srgbClr val="003D7F"/>
                </a:solidFill>
                <a:cs typeface="Times New Roman" panose="02020603050405020304" pitchFamily="18" charset="0"/>
              </a:rPr>
              <a:t>Worst-case RO formulation*:</a:t>
            </a:r>
          </a:p>
        </p:txBody>
      </p:sp>
      <p:sp>
        <p:nvSpPr>
          <p:cNvPr id="12" name="Text Box 3"/>
          <p:cNvSpPr txBox="1">
            <a:spLocks noChangeArrowheads="1"/>
          </p:cNvSpPr>
          <p:nvPr/>
        </p:nvSpPr>
        <p:spPr bwMode="auto">
          <a:xfrm>
            <a:off x="35496" y="6091535"/>
            <a:ext cx="8856983" cy="461665"/>
          </a:xfrm>
          <a:prstGeom prst="rect">
            <a:avLst/>
          </a:prstGeom>
          <a:noFill/>
          <a:ln w="25400">
            <a:noFill/>
            <a:miter lim="800000"/>
            <a:headEnd/>
            <a:tailEnd/>
          </a:ln>
          <a:effectLst/>
        </p:spPr>
        <p:txBody>
          <a:bodyPr wrap="square">
            <a:spAutoFit/>
          </a:bodyPr>
          <a:lstStyle/>
          <a:p>
            <a:r>
              <a:rPr lang="en-US" sz="1200" b="1" dirty="0">
                <a:ea typeface="SimSun" pitchFamily="2" charset="-122"/>
              </a:rPr>
              <a:t>* Li, M., 2007, “Robust Optimization and Sensitivity Analysis with Multi-Objective Genetic Algorithms: Single- and Multi-disciplinary Applications,” PhD dissertation, Department of Mechanical Engineering, UMD, USA.</a:t>
            </a:r>
          </a:p>
        </p:txBody>
      </p:sp>
      <p:sp>
        <p:nvSpPr>
          <p:cNvPr id="13" name="矩形 12"/>
          <p:cNvSpPr/>
          <p:nvPr/>
        </p:nvSpPr>
        <p:spPr bwMode="auto">
          <a:xfrm>
            <a:off x="1175656" y="4048423"/>
            <a:ext cx="2826327" cy="718291"/>
          </a:xfrm>
          <a:prstGeom prst="rect">
            <a:avLst/>
          </a:prstGeom>
          <a:solidFill>
            <a:srgbClr val="00B0F0">
              <a:alpha val="17000"/>
            </a:srgbClr>
          </a:solidFill>
          <a:ln w="28575" cap="flat" cmpd="sng" algn="ctr">
            <a:noFill/>
            <a:prstDash val="dashDot"/>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黑体" pitchFamily="2" charset="-122"/>
            </a:endParaRPr>
          </a:p>
        </p:txBody>
      </p:sp>
      <p:sp>
        <p:nvSpPr>
          <p:cNvPr id="14" name="矩形 13"/>
          <p:cNvSpPr/>
          <p:nvPr/>
        </p:nvSpPr>
        <p:spPr bwMode="auto">
          <a:xfrm>
            <a:off x="1175656" y="3301342"/>
            <a:ext cx="2814451" cy="718291"/>
          </a:xfrm>
          <a:prstGeom prst="rect">
            <a:avLst/>
          </a:prstGeom>
          <a:solidFill>
            <a:srgbClr val="0000CC">
              <a:alpha val="17000"/>
            </a:srgbClr>
          </a:solidFill>
          <a:ln w="28575" cap="flat" cmpd="sng" algn="ctr">
            <a:noFill/>
            <a:prstDash val="dashDot"/>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黑体" pitchFamily="2" charset="-122"/>
            </a:endParaRPr>
          </a:p>
        </p:txBody>
      </p:sp>
      <p:sp>
        <p:nvSpPr>
          <p:cNvPr id="17" name="圆角矩形 39"/>
          <p:cNvSpPr/>
          <p:nvPr/>
        </p:nvSpPr>
        <p:spPr bwMode="auto">
          <a:xfrm>
            <a:off x="1163780" y="3301342"/>
            <a:ext cx="2838203" cy="1442477"/>
          </a:xfrm>
          <a:prstGeom prst="roundRect">
            <a:avLst>
              <a:gd name="adj" fmla="val 1286"/>
            </a:avLst>
          </a:prstGeom>
          <a:noFill/>
          <a:ln w="25400" cap="flat" cmpd="sng" algn="ctr">
            <a:solidFill>
              <a:schemeClr val="tx1"/>
            </a:solidFill>
            <a:prstDash val="dash"/>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黑体" pitchFamily="2" charset="-122"/>
            </a:endParaRPr>
          </a:p>
        </p:txBody>
      </p:sp>
      <p:pic>
        <p:nvPicPr>
          <p:cNvPr id="2258" name="Picture 21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102727" y="1172344"/>
            <a:ext cx="3448770" cy="2080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61" name="Picture 21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724400" y="3276600"/>
            <a:ext cx="4267200" cy="2019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圆角矩形 39"/>
          <p:cNvSpPr/>
          <p:nvPr/>
        </p:nvSpPr>
        <p:spPr bwMode="auto">
          <a:xfrm>
            <a:off x="4763069" y="5329619"/>
            <a:ext cx="4129410" cy="771623"/>
          </a:xfrm>
          <a:prstGeom prst="roundRect">
            <a:avLst>
              <a:gd name="adj" fmla="val 1286"/>
            </a:avLst>
          </a:prstGeom>
          <a:noFill/>
          <a:ln w="25400" cap="flat" cmpd="sng" algn="ctr">
            <a:solidFill>
              <a:schemeClr val="tx1"/>
            </a:solidFill>
            <a:prstDash val="dash"/>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marL="342900" marR="0" indent="-342900" defTabSz="914400" rtl="0" eaLnBrk="1" fontAlgn="base" latinLnBrk="0" hangingPunct="1">
              <a:lnSpc>
                <a:spcPct val="100000"/>
              </a:lnSpc>
              <a:spcBef>
                <a:spcPct val="0"/>
              </a:spcBef>
              <a:spcAft>
                <a:spcPct val="0"/>
              </a:spcAft>
              <a:buClrTx/>
              <a:buSzTx/>
              <a:buFont typeface="Arial" pitchFamily="34" charset="0"/>
              <a:buChar char="•"/>
              <a:tabLst/>
            </a:pPr>
            <a:r>
              <a:rPr kumimoji="0" lang="en-US" altLang="zh-CN" sz="2200" b="0" i="0" u="none" strike="noStrike" cap="none" normalizeH="0" baseline="0" dirty="0">
                <a:ln>
                  <a:noFill/>
                </a:ln>
                <a:solidFill>
                  <a:srgbClr val="C00000"/>
                </a:solidFill>
                <a:effectLst/>
                <a:latin typeface="+mj-lt"/>
                <a:ea typeface="黑体" pitchFamily="2" charset="-122"/>
              </a:rPr>
              <a:t>Inner</a:t>
            </a:r>
            <a:r>
              <a:rPr kumimoji="0" lang="en-US" altLang="zh-CN" sz="2200" b="0" i="0" u="none" strike="noStrike" cap="none" normalizeH="0" baseline="0" dirty="0">
                <a:ln>
                  <a:noFill/>
                </a:ln>
                <a:solidFill>
                  <a:schemeClr val="tx1"/>
                </a:solidFill>
                <a:effectLst/>
                <a:latin typeface="+mj-lt"/>
                <a:ea typeface="黑体" pitchFamily="2" charset="-122"/>
              </a:rPr>
              <a:t> optimization problems</a:t>
            </a:r>
          </a:p>
          <a:p>
            <a:pPr marL="342900" marR="0" indent="-342900" defTabSz="914400" rtl="0" eaLnBrk="1" fontAlgn="base" latinLnBrk="0" hangingPunct="1">
              <a:lnSpc>
                <a:spcPct val="100000"/>
              </a:lnSpc>
              <a:spcBef>
                <a:spcPct val="0"/>
              </a:spcBef>
              <a:spcAft>
                <a:spcPct val="0"/>
              </a:spcAft>
              <a:buClrTx/>
              <a:buSzTx/>
              <a:buFont typeface="Arial" pitchFamily="34" charset="0"/>
              <a:buChar char="•"/>
              <a:tabLst/>
            </a:pPr>
            <a:r>
              <a:rPr lang="en-US" altLang="zh-CN" sz="2200" dirty="0">
                <a:latin typeface="+mj-lt"/>
                <a:ea typeface="黑体" pitchFamily="2" charset="-122"/>
              </a:rPr>
              <a:t>Leads to </a:t>
            </a:r>
            <a:r>
              <a:rPr lang="en-US" altLang="zh-CN" sz="2200" b="1" dirty="0">
                <a:solidFill>
                  <a:srgbClr val="C00000"/>
                </a:solidFill>
                <a:latin typeface="+mj-lt"/>
                <a:ea typeface="黑体" pitchFamily="2" charset="-122"/>
              </a:rPr>
              <a:t>“double-looped” </a:t>
            </a:r>
            <a:endParaRPr kumimoji="0" lang="zh-CN" altLang="en-US" sz="2200" b="1" i="0" strike="noStrike" cap="none" normalizeH="0" baseline="0" dirty="0">
              <a:ln>
                <a:noFill/>
              </a:ln>
              <a:solidFill>
                <a:srgbClr val="C00000"/>
              </a:solidFill>
              <a:effectLst/>
              <a:latin typeface="+mj-lt"/>
              <a:ea typeface="黑体" pitchFamily="2" charset="-122"/>
            </a:endParaRPr>
          </a:p>
        </p:txBody>
      </p:sp>
      <p:cxnSp>
        <p:nvCxnSpPr>
          <p:cNvPr id="22" name="直接箭头连接符 15"/>
          <p:cNvCxnSpPr>
            <a:endCxn id="21" idx="1"/>
          </p:cNvCxnSpPr>
          <p:nvPr/>
        </p:nvCxnSpPr>
        <p:spPr>
          <a:xfrm>
            <a:off x="3956612" y="4766714"/>
            <a:ext cx="806457" cy="948717"/>
          </a:xfrm>
          <a:prstGeom prst="straightConnector1">
            <a:avLst/>
          </a:prstGeom>
          <a:noFill/>
          <a:ln w="25400" cap="flat" cmpd="sng" algn="ctr">
            <a:solidFill>
              <a:schemeClr val="tx1"/>
            </a:solidFill>
            <a:prstDash val="dash"/>
            <a:round/>
            <a:headEnd type="none" w="med" len="med"/>
            <a:tailEnd type="triangle" w="med" len="lg"/>
          </a:ln>
          <a:effectLst/>
        </p:spPr>
      </p:cxnSp>
      <p:sp>
        <p:nvSpPr>
          <p:cNvPr id="19" name="矩形 13"/>
          <p:cNvSpPr/>
          <p:nvPr/>
        </p:nvSpPr>
        <p:spPr bwMode="auto">
          <a:xfrm>
            <a:off x="1175656" y="2560320"/>
            <a:ext cx="957944" cy="365760"/>
          </a:xfrm>
          <a:prstGeom prst="rect">
            <a:avLst/>
          </a:prstGeom>
          <a:solidFill>
            <a:srgbClr val="0000CC">
              <a:alpha val="17000"/>
            </a:srgbClr>
          </a:solidFill>
          <a:ln w="28575" cap="flat" cmpd="sng" algn="ctr">
            <a:noFill/>
            <a:prstDash val="dashDot"/>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黑体" pitchFamily="2" charset="-122"/>
            </a:endParaRPr>
          </a:p>
        </p:txBody>
      </p:sp>
      <p:sp>
        <p:nvSpPr>
          <p:cNvPr id="20" name="矩形 12"/>
          <p:cNvSpPr/>
          <p:nvPr/>
        </p:nvSpPr>
        <p:spPr bwMode="auto">
          <a:xfrm>
            <a:off x="1175656" y="2932419"/>
            <a:ext cx="957944" cy="320510"/>
          </a:xfrm>
          <a:prstGeom prst="rect">
            <a:avLst/>
          </a:prstGeom>
          <a:solidFill>
            <a:srgbClr val="00B0F0">
              <a:alpha val="17000"/>
            </a:srgbClr>
          </a:solidFill>
          <a:ln w="28575" cap="flat" cmpd="sng" algn="ctr">
            <a:noFill/>
            <a:prstDash val="dashDot"/>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黑体" pitchFamily="2" charset="-122"/>
            </a:endParaRPr>
          </a:p>
        </p:txBody>
      </p:sp>
    </p:spTree>
    <p:custDataLst>
      <p:tags r:id="rId2"/>
    </p:custDataLst>
    <p:extLst>
      <p:ext uri="{BB962C8B-B14F-4D97-AF65-F5344CB8AC3E}">
        <p14:creationId xmlns:p14="http://schemas.microsoft.com/office/powerpoint/2010/main" val="306557711"/>
      </p:ext>
    </p:extLst>
  </p:cSld>
  <p:clrMapOvr>
    <a:masterClrMapping/>
  </p:clrMapOvr>
  <mc:AlternateContent xmlns:mc="http://schemas.openxmlformats.org/markup-compatibility/2006" xmlns:p14="http://schemas.microsoft.com/office/powerpoint/2010/main">
    <mc:Choice Requires="p14">
      <p:transition spd="slow" p14:dur="2000" advTm="103756"/>
    </mc:Choice>
    <mc:Fallback xmlns="">
      <p:transition spd="slow" advTm="10375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6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P spid="13" grpId="0" animBg="1"/>
      <p:bldP spid="14" grpId="0" animBg="1"/>
      <p:bldP spid="17" grpId="0" animBg="1"/>
      <p:bldP spid="21" grpId="0" animBg="1"/>
      <p:bldP spid="19" grpId="0" animBg="1"/>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a:xfrm>
            <a:off x="641751" y="4990"/>
            <a:ext cx="7200900" cy="638175"/>
          </a:xfrm>
        </p:spPr>
        <p:txBody>
          <a:bodyPr>
            <a:normAutofit fontScale="90000"/>
          </a:bodyPr>
          <a:lstStyle/>
          <a:p>
            <a:r>
              <a:rPr lang="en-US" altLang="zh-CN" sz="4000" b="1" dirty="0">
                <a:solidFill>
                  <a:schemeClr val="bg1"/>
                </a:solidFill>
              </a:rPr>
              <a:t>Multi-discipline Optimization (MDO)</a:t>
            </a:r>
            <a:endParaRPr lang="zh-CN" altLang="en-US" sz="4000" b="1" dirty="0">
              <a:solidFill>
                <a:schemeClr val="bg1"/>
              </a:solidFill>
            </a:endParaRPr>
          </a:p>
        </p:txBody>
      </p:sp>
      <p:sp>
        <p:nvSpPr>
          <p:cNvPr id="5" name="矩形 4"/>
          <p:cNvSpPr/>
          <p:nvPr/>
        </p:nvSpPr>
        <p:spPr>
          <a:xfrm>
            <a:off x="1375929" y="1214280"/>
            <a:ext cx="1359778" cy="648072"/>
          </a:xfrm>
          <a:prstGeom prst="rect">
            <a:avLst/>
          </a:prstGeom>
          <a:solidFill>
            <a:srgbClr val="0000CC">
              <a:alpha val="17000"/>
            </a:srgbClr>
          </a:solidFill>
          <a:ln w="25400" cap="flat" cmpd="sng" algn="ctr">
            <a:solidFill>
              <a:schemeClr val="tx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algn="ctr"/>
            <a:r>
              <a:rPr lang="en-US" altLang="zh-CN" sz="2000" dirty="0">
                <a:solidFill>
                  <a:schemeClr val="tx1"/>
                </a:solidFill>
                <a:latin typeface="Arial" charset="0"/>
                <a:ea typeface="黑体" pitchFamily="2" charset="-122"/>
              </a:rPr>
              <a:t>Discipline 1</a:t>
            </a:r>
          </a:p>
        </p:txBody>
      </p:sp>
      <p:sp>
        <p:nvSpPr>
          <p:cNvPr id="6" name="矩形 5"/>
          <p:cNvSpPr/>
          <p:nvPr/>
        </p:nvSpPr>
        <p:spPr>
          <a:xfrm>
            <a:off x="1375929" y="2383236"/>
            <a:ext cx="1359778" cy="621952"/>
          </a:xfrm>
          <a:prstGeom prst="rect">
            <a:avLst/>
          </a:prstGeom>
          <a:solidFill>
            <a:srgbClr val="00B0F0">
              <a:alpha val="17000"/>
            </a:srgbClr>
          </a:solidFill>
          <a:ln w="25400" cap="flat" cmpd="sng" algn="ctr">
            <a:solidFill>
              <a:schemeClr val="tx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algn="ctr"/>
            <a:r>
              <a:rPr lang="en-US" altLang="zh-CN" sz="2000" dirty="0">
                <a:latin typeface="Arial" charset="0"/>
                <a:ea typeface="黑体" pitchFamily="2" charset="-122"/>
              </a:rPr>
              <a:t>Discipline 2</a:t>
            </a:r>
          </a:p>
        </p:txBody>
      </p:sp>
      <p:cxnSp>
        <p:nvCxnSpPr>
          <p:cNvPr id="7" name="直接连接符 6"/>
          <p:cNvCxnSpPr/>
          <p:nvPr/>
        </p:nvCxnSpPr>
        <p:spPr>
          <a:xfrm>
            <a:off x="425727" y="2144888"/>
            <a:ext cx="40175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827486" y="1637036"/>
            <a:ext cx="8382" cy="9639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827486" y="1637036"/>
            <a:ext cx="54834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824472" y="2817040"/>
            <a:ext cx="548345" cy="0"/>
          </a:xfrm>
          <a:prstGeom prst="straightConnector1">
            <a:avLst/>
          </a:prstGeom>
          <a:ln w="2540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827486" y="1430304"/>
            <a:ext cx="548345" cy="0"/>
          </a:xfrm>
          <a:prstGeom prst="straightConnector1">
            <a:avLst/>
          </a:prstGeom>
          <a:ln w="25400">
            <a:solidFill>
              <a:schemeClr val="accent4">
                <a:lumMod val="7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827485" y="2601016"/>
            <a:ext cx="548345"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499725" y="1735164"/>
            <a:ext cx="284052" cy="400110"/>
          </a:xfrm>
          <a:prstGeom prst="rect">
            <a:avLst/>
          </a:prstGeom>
        </p:spPr>
        <p:txBody>
          <a:bodyPr wrap="none">
            <a:spAutoFit/>
          </a:bodyPr>
          <a:lstStyle/>
          <a:p>
            <a:pPr algn="ctr"/>
            <a:r>
              <a:rPr lang="en-US" altLang="zh-CN" sz="2000" b="1" i="1" dirty="0">
                <a:latin typeface="Times New Roman" pitchFamily="18" charset="0"/>
                <a:cs typeface="Times New Roman" pitchFamily="18" charset="0"/>
              </a:rPr>
              <a:t>z</a:t>
            </a:r>
            <a:endParaRPr lang="zh-CN" altLang="en-US" sz="2000" baseline="-25000" dirty="0">
              <a:latin typeface="Times New Roman" pitchFamily="18" charset="0"/>
              <a:cs typeface="Times New Roman" pitchFamily="18" charset="0"/>
            </a:endParaRPr>
          </a:p>
        </p:txBody>
      </p:sp>
      <p:sp>
        <p:nvSpPr>
          <p:cNvPr id="14" name="矩形 13"/>
          <p:cNvSpPr/>
          <p:nvPr/>
        </p:nvSpPr>
        <p:spPr>
          <a:xfrm>
            <a:off x="871664" y="1070264"/>
            <a:ext cx="397866" cy="400110"/>
          </a:xfrm>
          <a:prstGeom prst="rect">
            <a:avLst/>
          </a:prstGeom>
        </p:spPr>
        <p:txBody>
          <a:bodyPr wrap="none">
            <a:spAutoFit/>
          </a:bodyPr>
          <a:lstStyle/>
          <a:p>
            <a:pPr algn="ctr"/>
            <a:r>
              <a:rPr lang="en-US" altLang="zh-CN" sz="2000" b="1" i="1" dirty="0">
                <a:solidFill>
                  <a:schemeClr val="accent4">
                    <a:lumMod val="75000"/>
                  </a:schemeClr>
                </a:solidFill>
                <a:latin typeface="Times New Roman" pitchFamily="18" charset="0"/>
                <a:cs typeface="Times New Roman" pitchFamily="18" charset="0"/>
              </a:rPr>
              <a:t>x</a:t>
            </a:r>
            <a:r>
              <a:rPr lang="en-US" altLang="zh-CN" sz="2000" baseline="-25000" dirty="0">
                <a:solidFill>
                  <a:schemeClr val="accent4">
                    <a:lumMod val="75000"/>
                  </a:schemeClr>
                </a:solidFill>
                <a:latin typeface="Times New Roman" pitchFamily="18" charset="0"/>
                <a:cs typeface="Times New Roman" pitchFamily="18" charset="0"/>
              </a:rPr>
              <a:t>1</a:t>
            </a:r>
            <a:endParaRPr lang="zh-CN" altLang="en-US" sz="2000" baseline="-25000" dirty="0">
              <a:solidFill>
                <a:schemeClr val="accent4">
                  <a:lumMod val="75000"/>
                </a:schemeClr>
              </a:solidFill>
              <a:latin typeface="Times New Roman" pitchFamily="18" charset="0"/>
              <a:cs typeface="Times New Roman" pitchFamily="18" charset="0"/>
            </a:endParaRPr>
          </a:p>
        </p:txBody>
      </p:sp>
      <p:sp>
        <p:nvSpPr>
          <p:cNvPr id="15" name="矩形 14"/>
          <p:cNvSpPr/>
          <p:nvPr/>
        </p:nvSpPr>
        <p:spPr>
          <a:xfrm>
            <a:off x="871664" y="2717156"/>
            <a:ext cx="397866" cy="400110"/>
          </a:xfrm>
          <a:prstGeom prst="rect">
            <a:avLst/>
          </a:prstGeom>
        </p:spPr>
        <p:txBody>
          <a:bodyPr wrap="none">
            <a:spAutoFit/>
          </a:bodyPr>
          <a:lstStyle/>
          <a:p>
            <a:pPr algn="ctr"/>
            <a:r>
              <a:rPr lang="en-US" altLang="zh-CN" sz="2000" b="1" i="1" dirty="0">
                <a:solidFill>
                  <a:srgbClr val="00B0F0"/>
                </a:solidFill>
                <a:latin typeface="Times New Roman" pitchFamily="18" charset="0"/>
                <a:cs typeface="Times New Roman" pitchFamily="18" charset="0"/>
              </a:rPr>
              <a:t>x</a:t>
            </a:r>
            <a:r>
              <a:rPr lang="en-US" altLang="zh-CN" sz="2000" baseline="-25000" dirty="0">
                <a:solidFill>
                  <a:srgbClr val="00B0F0"/>
                </a:solidFill>
                <a:latin typeface="Times New Roman" pitchFamily="18" charset="0"/>
                <a:cs typeface="Times New Roman" pitchFamily="18" charset="0"/>
              </a:rPr>
              <a:t>2</a:t>
            </a:r>
            <a:endParaRPr lang="zh-CN" altLang="en-US" sz="2000" baseline="-25000" dirty="0">
              <a:solidFill>
                <a:srgbClr val="00B0F0"/>
              </a:solidFill>
              <a:latin typeface="Times New Roman" pitchFamily="18" charset="0"/>
              <a:cs typeface="Times New Roman" pitchFamily="18" charset="0"/>
            </a:endParaRPr>
          </a:p>
        </p:txBody>
      </p:sp>
      <p:cxnSp>
        <p:nvCxnSpPr>
          <p:cNvPr id="16" name="直接箭头连接符 15"/>
          <p:cNvCxnSpPr/>
          <p:nvPr/>
        </p:nvCxnSpPr>
        <p:spPr>
          <a:xfrm>
            <a:off x="2746441" y="1538316"/>
            <a:ext cx="750287" cy="0"/>
          </a:xfrm>
          <a:prstGeom prst="straightConnector1">
            <a:avLst/>
          </a:prstGeom>
          <a:ln w="25400">
            <a:solidFill>
              <a:schemeClr val="accent4">
                <a:lumMod val="7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2746441" y="2694212"/>
            <a:ext cx="750287" cy="0"/>
          </a:xfrm>
          <a:prstGeom prst="straightConnector1">
            <a:avLst/>
          </a:prstGeom>
          <a:ln w="2540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2710307" y="1166684"/>
            <a:ext cx="760144" cy="400110"/>
          </a:xfrm>
          <a:prstGeom prst="rect">
            <a:avLst/>
          </a:prstGeom>
        </p:spPr>
        <p:txBody>
          <a:bodyPr wrap="none">
            <a:spAutoFit/>
          </a:bodyPr>
          <a:lstStyle/>
          <a:p>
            <a:pPr algn="ctr"/>
            <a:r>
              <a:rPr lang="en-US" altLang="zh-CN" sz="2000" dirty="0">
                <a:solidFill>
                  <a:schemeClr val="accent4">
                    <a:lumMod val="75000"/>
                  </a:schemeClr>
                </a:solidFill>
                <a:latin typeface="Times New Roman" pitchFamily="18" charset="0"/>
                <a:cs typeface="Times New Roman" pitchFamily="18" charset="0"/>
              </a:rPr>
              <a:t> </a:t>
            </a:r>
            <a:r>
              <a:rPr lang="en-US" altLang="zh-CN" sz="2000" b="1" i="1" dirty="0">
                <a:solidFill>
                  <a:schemeClr val="accent4">
                    <a:lumMod val="75000"/>
                  </a:schemeClr>
                </a:solidFill>
                <a:latin typeface="Times New Roman" pitchFamily="18" charset="0"/>
                <a:cs typeface="Times New Roman" pitchFamily="18" charset="0"/>
              </a:rPr>
              <a:t>f</a:t>
            </a:r>
            <a:r>
              <a:rPr lang="en-US" altLang="zh-CN" sz="2000" baseline="-25000" dirty="0">
                <a:solidFill>
                  <a:schemeClr val="accent4">
                    <a:lumMod val="75000"/>
                  </a:schemeClr>
                </a:solidFill>
                <a:latin typeface="Times New Roman" pitchFamily="18" charset="0"/>
                <a:cs typeface="Times New Roman" pitchFamily="18" charset="0"/>
              </a:rPr>
              <a:t>1</a:t>
            </a:r>
            <a:r>
              <a:rPr lang="en-US" altLang="zh-CN" sz="2000" dirty="0">
                <a:solidFill>
                  <a:schemeClr val="accent4">
                    <a:lumMod val="75000"/>
                  </a:schemeClr>
                </a:solidFill>
                <a:latin typeface="Times New Roman" pitchFamily="18" charset="0"/>
                <a:cs typeface="Times New Roman" pitchFamily="18" charset="0"/>
              </a:rPr>
              <a:t>, </a:t>
            </a:r>
            <a:r>
              <a:rPr lang="en-US" altLang="zh-CN" sz="2000" b="1" i="1" dirty="0">
                <a:solidFill>
                  <a:schemeClr val="accent4">
                    <a:lumMod val="75000"/>
                  </a:schemeClr>
                </a:solidFill>
                <a:latin typeface="Times New Roman" pitchFamily="18" charset="0"/>
                <a:cs typeface="Times New Roman" pitchFamily="18" charset="0"/>
              </a:rPr>
              <a:t>g</a:t>
            </a:r>
            <a:r>
              <a:rPr lang="en-US" altLang="zh-CN" sz="2000" baseline="-25000" dirty="0">
                <a:solidFill>
                  <a:schemeClr val="accent4">
                    <a:lumMod val="75000"/>
                  </a:schemeClr>
                </a:solidFill>
                <a:latin typeface="Times New Roman" pitchFamily="18" charset="0"/>
                <a:cs typeface="Times New Roman" pitchFamily="18" charset="0"/>
              </a:rPr>
              <a:t>1</a:t>
            </a:r>
            <a:endParaRPr lang="zh-CN" altLang="en-US" sz="2000" baseline="-25000" dirty="0">
              <a:solidFill>
                <a:schemeClr val="accent4">
                  <a:lumMod val="75000"/>
                </a:schemeClr>
              </a:solidFill>
              <a:latin typeface="Times New Roman" pitchFamily="18" charset="0"/>
              <a:cs typeface="Times New Roman" pitchFamily="18" charset="0"/>
            </a:endParaRPr>
          </a:p>
        </p:txBody>
      </p:sp>
      <p:sp>
        <p:nvSpPr>
          <p:cNvPr id="19" name="矩形 18"/>
          <p:cNvSpPr/>
          <p:nvPr/>
        </p:nvSpPr>
        <p:spPr>
          <a:xfrm>
            <a:off x="2667153" y="2645148"/>
            <a:ext cx="760144" cy="400110"/>
          </a:xfrm>
          <a:prstGeom prst="rect">
            <a:avLst/>
          </a:prstGeom>
        </p:spPr>
        <p:txBody>
          <a:bodyPr wrap="none">
            <a:spAutoFit/>
          </a:bodyPr>
          <a:lstStyle/>
          <a:p>
            <a:pPr algn="ctr"/>
            <a:r>
              <a:rPr lang="en-US" altLang="zh-CN" sz="2000" dirty="0">
                <a:solidFill>
                  <a:srgbClr val="00B0F0"/>
                </a:solidFill>
                <a:latin typeface="Times New Roman" pitchFamily="18" charset="0"/>
                <a:cs typeface="Times New Roman" pitchFamily="18" charset="0"/>
              </a:rPr>
              <a:t> </a:t>
            </a:r>
            <a:r>
              <a:rPr lang="en-US" altLang="zh-CN" sz="2000" b="1" i="1" dirty="0">
                <a:solidFill>
                  <a:srgbClr val="00B0F0"/>
                </a:solidFill>
                <a:latin typeface="Times New Roman" pitchFamily="18" charset="0"/>
                <a:cs typeface="Times New Roman" pitchFamily="18" charset="0"/>
              </a:rPr>
              <a:t>f</a:t>
            </a:r>
            <a:r>
              <a:rPr lang="en-US" altLang="zh-CN" sz="2000" baseline="-25000" dirty="0">
                <a:solidFill>
                  <a:srgbClr val="00B0F0"/>
                </a:solidFill>
                <a:latin typeface="Times New Roman" pitchFamily="18" charset="0"/>
                <a:cs typeface="Times New Roman" pitchFamily="18" charset="0"/>
              </a:rPr>
              <a:t>2</a:t>
            </a:r>
            <a:r>
              <a:rPr lang="en-US" altLang="zh-CN" sz="2000" dirty="0">
                <a:solidFill>
                  <a:srgbClr val="00B0F0"/>
                </a:solidFill>
                <a:latin typeface="Times New Roman" pitchFamily="18" charset="0"/>
                <a:cs typeface="Times New Roman" pitchFamily="18" charset="0"/>
              </a:rPr>
              <a:t>, </a:t>
            </a:r>
            <a:r>
              <a:rPr lang="en-US" altLang="zh-CN" sz="2000" b="1" i="1" dirty="0">
                <a:solidFill>
                  <a:srgbClr val="00B0F0"/>
                </a:solidFill>
                <a:latin typeface="Times New Roman" pitchFamily="18" charset="0"/>
                <a:cs typeface="Times New Roman" pitchFamily="18" charset="0"/>
              </a:rPr>
              <a:t>g</a:t>
            </a:r>
            <a:r>
              <a:rPr lang="en-US" altLang="zh-CN" sz="2000" baseline="-25000" dirty="0">
                <a:solidFill>
                  <a:srgbClr val="00B0F0"/>
                </a:solidFill>
                <a:latin typeface="Times New Roman" pitchFamily="18" charset="0"/>
                <a:cs typeface="Times New Roman" pitchFamily="18" charset="0"/>
              </a:rPr>
              <a:t>2</a:t>
            </a:r>
            <a:endParaRPr lang="zh-CN" altLang="en-US" sz="2000" baseline="-25000" dirty="0">
              <a:solidFill>
                <a:srgbClr val="00B0F0"/>
              </a:solidFill>
              <a:latin typeface="Times New Roman" pitchFamily="18" charset="0"/>
              <a:cs typeface="Times New Roman" pitchFamily="18" charset="0"/>
            </a:endParaRPr>
          </a:p>
        </p:txBody>
      </p:sp>
      <p:cxnSp>
        <p:nvCxnSpPr>
          <p:cNvPr id="20" name="直接连接符 19"/>
          <p:cNvCxnSpPr/>
          <p:nvPr/>
        </p:nvCxnSpPr>
        <p:spPr>
          <a:xfrm>
            <a:off x="3479898" y="1536016"/>
            <a:ext cx="0" cy="11581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3491118" y="2159676"/>
            <a:ext cx="896399"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3491118" y="1790344"/>
            <a:ext cx="896399" cy="400110"/>
          </a:xfrm>
          <a:prstGeom prst="rect">
            <a:avLst/>
          </a:prstGeom>
        </p:spPr>
        <p:txBody>
          <a:bodyPr wrap="none">
            <a:spAutoFit/>
          </a:bodyPr>
          <a:lstStyle/>
          <a:p>
            <a:r>
              <a:rPr lang="en-US" altLang="zh-CN" sz="2000" dirty="0">
                <a:latin typeface="+mn-lt"/>
                <a:cs typeface="Times New Roman" pitchFamily="18" charset="0"/>
              </a:rPr>
              <a:t>output</a:t>
            </a:r>
            <a:endParaRPr lang="zh-CN" altLang="en-US" sz="2000" dirty="0">
              <a:latin typeface="+mn-lt"/>
            </a:endParaRPr>
          </a:p>
        </p:txBody>
      </p:sp>
      <p:sp>
        <p:nvSpPr>
          <p:cNvPr id="23" name="矩形 22"/>
          <p:cNvSpPr/>
          <p:nvPr/>
        </p:nvSpPr>
        <p:spPr>
          <a:xfrm>
            <a:off x="3547807" y="2087668"/>
            <a:ext cx="590226" cy="400110"/>
          </a:xfrm>
          <a:prstGeom prst="rect">
            <a:avLst/>
          </a:prstGeom>
        </p:spPr>
        <p:txBody>
          <a:bodyPr wrap="none">
            <a:spAutoFit/>
          </a:bodyPr>
          <a:lstStyle/>
          <a:p>
            <a:pPr algn="ctr"/>
            <a:r>
              <a:rPr lang="en-US" altLang="zh-CN" sz="2000" dirty="0">
                <a:latin typeface="Times New Roman" pitchFamily="18" charset="0"/>
                <a:cs typeface="Times New Roman" pitchFamily="18" charset="0"/>
              </a:rPr>
              <a:t> </a:t>
            </a:r>
            <a:r>
              <a:rPr lang="en-US" altLang="zh-CN" sz="2000" b="1" i="1" dirty="0">
                <a:latin typeface="Times New Roman" pitchFamily="18" charset="0"/>
                <a:cs typeface="Times New Roman" pitchFamily="18" charset="0"/>
              </a:rPr>
              <a:t>f</a:t>
            </a:r>
            <a:r>
              <a:rPr lang="en-US" altLang="zh-CN" sz="2000" dirty="0">
                <a:latin typeface="Times New Roman" pitchFamily="18" charset="0"/>
                <a:cs typeface="Times New Roman" pitchFamily="18" charset="0"/>
              </a:rPr>
              <a:t>, </a:t>
            </a:r>
            <a:r>
              <a:rPr lang="en-US" altLang="zh-CN" sz="2000" b="1" i="1" dirty="0">
                <a:latin typeface="Times New Roman" pitchFamily="18" charset="0"/>
                <a:cs typeface="Times New Roman" pitchFamily="18" charset="0"/>
              </a:rPr>
              <a:t>g</a:t>
            </a:r>
            <a:endParaRPr lang="zh-CN" altLang="en-US" sz="2000" baseline="-25000" dirty="0">
              <a:latin typeface="Times New Roman" pitchFamily="18" charset="0"/>
              <a:cs typeface="Times New Roman" pitchFamily="18" charset="0"/>
            </a:endParaRPr>
          </a:p>
        </p:txBody>
      </p:sp>
      <p:cxnSp>
        <p:nvCxnSpPr>
          <p:cNvPr id="24" name="直接箭头连接符 23"/>
          <p:cNvCxnSpPr/>
          <p:nvPr/>
        </p:nvCxnSpPr>
        <p:spPr>
          <a:xfrm>
            <a:off x="1865887" y="1880188"/>
            <a:ext cx="0" cy="517578"/>
          </a:xfrm>
          <a:prstGeom prst="straightConnector1">
            <a:avLst/>
          </a:prstGeom>
          <a:ln w="19050">
            <a:solidFill>
              <a:schemeClr val="accent4">
                <a:lumMod val="7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2081911" y="1862352"/>
            <a:ext cx="0" cy="504056"/>
          </a:xfrm>
          <a:prstGeom prst="straightConnector1">
            <a:avLst/>
          </a:prstGeom>
          <a:ln w="19050">
            <a:solidFill>
              <a:srgbClr val="00B0F0"/>
            </a:solidFill>
            <a:tailEnd type="triangle" w="med" len="lg"/>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1519353" y="1925068"/>
            <a:ext cx="364202" cy="369332"/>
          </a:xfrm>
          <a:prstGeom prst="rect">
            <a:avLst/>
          </a:prstGeom>
        </p:spPr>
        <p:txBody>
          <a:bodyPr wrap="none">
            <a:spAutoFit/>
          </a:bodyPr>
          <a:lstStyle/>
          <a:p>
            <a:r>
              <a:rPr lang="en-US" altLang="zh-CN" b="1" i="1" dirty="0">
                <a:solidFill>
                  <a:schemeClr val="accent4">
                    <a:lumMod val="75000"/>
                  </a:schemeClr>
                </a:solidFill>
                <a:latin typeface="Times New Roman" pitchFamily="18" charset="0"/>
                <a:cs typeface="Times New Roman" pitchFamily="18" charset="0"/>
              </a:rPr>
              <a:t>y</a:t>
            </a:r>
            <a:r>
              <a:rPr lang="en-US" altLang="zh-CN" baseline="-25000" dirty="0">
                <a:solidFill>
                  <a:schemeClr val="accent4">
                    <a:lumMod val="75000"/>
                  </a:schemeClr>
                </a:solidFill>
                <a:latin typeface="Times New Roman" pitchFamily="18" charset="0"/>
                <a:cs typeface="Times New Roman" pitchFamily="18" charset="0"/>
              </a:rPr>
              <a:t>1</a:t>
            </a:r>
            <a:endParaRPr lang="zh-CN" altLang="en-US" dirty="0">
              <a:solidFill>
                <a:schemeClr val="accent4">
                  <a:lumMod val="75000"/>
                </a:schemeClr>
              </a:solidFill>
            </a:endParaRPr>
          </a:p>
        </p:txBody>
      </p:sp>
      <p:sp>
        <p:nvSpPr>
          <p:cNvPr id="27" name="矩形 26"/>
          <p:cNvSpPr/>
          <p:nvPr/>
        </p:nvSpPr>
        <p:spPr>
          <a:xfrm>
            <a:off x="2119427" y="1934360"/>
            <a:ext cx="364202" cy="369332"/>
          </a:xfrm>
          <a:prstGeom prst="rect">
            <a:avLst/>
          </a:prstGeom>
        </p:spPr>
        <p:txBody>
          <a:bodyPr wrap="none">
            <a:spAutoFit/>
          </a:bodyPr>
          <a:lstStyle/>
          <a:p>
            <a:r>
              <a:rPr lang="en-US" altLang="zh-CN" b="1" i="1" dirty="0">
                <a:solidFill>
                  <a:srgbClr val="00B0F0"/>
                </a:solidFill>
                <a:latin typeface="Times New Roman" pitchFamily="18" charset="0"/>
                <a:cs typeface="Times New Roman" pitchFamily="18" charset="0"/>
              </a:rPr>
              <a:t>y</a:t>
            </a:r>
            <a:r>
              <a:rPr lang="en-US" altLang="zh-CN" baseline="-25000" dirty="0">
                <a:solidFill>
                  <a:srgbClr val="00B0F0"/>
                </a:solidFill>
                <a:latin typeface="Times New Roman" pitchFamily="18" charset="0"/>
                <a:cs typeface="Times New Roman" pitchFamily="18" charset="0"/>
              </a:rPr>
              <a:t>2</a:t>
            </a:r>
            <a:endParaRPr lang="zh-CN" altLang="en-US" dirty="0">
              <a:solidFill>
                <a:srgbClr val="00B0F0"/>
              </a:solidFill>
            </a:endParaRPr>
          </a:p>
        </p:txBody>
      </p:sp>
      <p:graphicFrame>
        <p:nvGraphicFramePr>
          <p:cNvPr id="28" name="对象 27"/>
          <p:cNvGraphicFramePr>
            <a:graphicFrameLocks noChangeAspect="1"/>
          </p:cNvGraphicFramePr>
          <p:nvPr>
            <p:extLst>
              <p:ext uri="{D42A27DB-BD31-4B8C-83A1-F6EECF244321}">
                <p14:modId xmlns:p14="http://schemas.microsoft.com/office/powerpoint/2010/main" val="2946068341"/>
              </p:ext>
            </p:extLst>
          </p:nvPr>
        </p:nvGraphicFramePr>
        <p:xfrm>
          <a:off x="388391" y="3200400"/>
          <a:ext cx="3319513" cy="3204833"/>
        </p:xfrm>
        <a:graphic>
          <a:graphicData uri="http://schemas.openxmlformats.org/presentationml/2006/ole">
            <mc:AlternateContent xmlns:mc="http://schemas.openxmlformats.org/markup-compatibility/2006">
              <mc:Choice xmlns:v="urn:schemas-microsoft-com:vml" Requires="v">
                <p:oleObj spid="_x0000_s3093" name="公式" r:id="rId5" imgW="2158920" imgH="2095200" progId="Equation.3">
                  <p:embed/>
                </p:oleObj>
              </mc:Choice>
              <mc:Fallback>
                <p:oleObj name="公式" r:id="rId5" imgW="2158920" imgH="2095200" progId="Equation.3">
                  <p:embed/>
                  <p:pic>
                    <p:nvPicPr>
                      <p:cNvPr id="0" name=""/>
                      <p:cNvPicPr>
                        <a:picLocks noChangeAspect="1" noChangeArrowheads="1"/>
                      </p:cNvPicPr>
                      <p:nvPr/>
                    </p:nvPicPr>
                    <p:blipFill>
                      <a:blip r:embed="rId6"/>
                      <a:srcRect/>
                      <a:stretch>
                        <a:fillRect/>
                      </a:stretch>
                    </p:blipFill>
                    <p:spPr bwMode="auto">
                      <a:xfrm>
                        <a:off x="388391" y="3200400"/>
                        <a:ext cx="3319513" cy="3204833"/>
                      </a:xfrm>
                      <a:prstGeom prst="rect">
                        <a:avLst/>
                      </a:prstGeom>
                      <a:noFill/>
                    </p:spPr>
                  </p:pic>
                </p:oleObj>
              </mc:Fallback>
            </mc:AlternateContent>
          </a:graphicData>
        </a:graphic>
      </p:graphicFrame>
      <p:sp>
        <p:nvSpPr>
          <p:cNvPr id="29" name="内容占位符 2"/>
          <p:cNvSpPr txBox="1">
            <a:spLocks/>
          </p:cNvSpPr>
          <p:nvPr/>
        </p:nvSpPr>
        <p:spPr bwMode="auto">
          <a:xfrm>
            <a:off x="4669491" y="3274217"/>
            <a:ext cx="4322109" cy="32027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10000"/>
              </a:lnSpc>
              <a:spcBef>
                <a:spcPct val="20000"/>
              </a:spcBef>
              <a:spcAft>
                <a:spcPct val="0"/>
              </a:spcAft>
              <a:buSzPct val="120000"/>
              <a:buBlip>
                <a:blip r:embed="rId7"/>
              </a:buBlip>
              <a:defRPr sz="2800">
                <a:solidFill>
                  <a:srgbClr val="133984"/>
                </a:solidFill>
                <a:latin typeface="+mn-lt"/>
                <a:ea typeface="+mn-ea"/>
                <a:cs typeface="黑体" pitchFamily="49" charset="-122"/>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cs typeface="黑体" pitchFamily="49" charset="-122"/>
              </a:defRPr>
            </a:lvl2pPr>
            <a:lvl3pPr marL="1322388" indent="-228600" algn="l" rtl="0" eaLnBrk="0" fontAlgn="base" hangingPunct="0">
              <a:spcBef>
                <a:spcPct val="20000"/>
              </a:spcBef>
              <a:spcAft>
                <a:spcPct val="0"/>
              </a:spcAft>
              <a:buChar char="•"/>
              <a:defRPr sz="2400">
                <a:solidFill>
                  <a:schemeClr val="tx1"/>
                </a:solidFill>
                <a:latin typeface="+mn-lt"/>
                <a:ea typeface="宋体" charset="-122"/>
                <a:cs typeface="宋体" charset="-122"/>
              </a:defRPr>
            </a:lvl3pPr>
            <a:lvl4pPr marL="1730375"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marL="0" indent="0">
              <a:lnSpc>
                <a:spcPct val="100000"/>
              </a:lnSpc>
              <a:buNone/>
            </a:pPr>
            <a:r>
              <a:rPr lang="en-US" altLang="zh-CN" sz="2000" b="1" i="1" dirty="0">
                <a:solidFill>
                  <a:schemeClr val="tx1"/>
                </a:solidFill>
                <a:latin typeface="Times New Roman" pitchFamily="18" charset="0"/>
                <a:cs typeface="Times New Roman" pitchFamily="18" charset="0"/>
              </a:rPr>
              <a:t>x</a:t>
            </a:r>
            <a:r>
              <a:rPr lang="en-US" altLang="zh-CN" sz="2000" i="1" baseline="-25000" dirty="0">
                <a:solidFill>
                  <a:schemeClr val="tx1"/>
                </a:solidFill>
                <a:latin typeface="Times New Roman" pitchFamily="18" charset="0"/>
                <a:cs typeface="Times New Roman" pitchFamily="18" charset="0"/>
              </a:rPr>
              <a:t>i</a:t>
            </a:r>
            <a:r>
              <a:rPr lang="en-US" altLang="zh-CN" sz="2000" dirty="0">
                <a:solidFill>
                  <a:schemeClr val="tx1"/>
                </a:solidFill>
              </a:rPr>
              <a:t>: </a:t>
            </a:r>
            <a:r>
              <a:rPr lang="en-US" altLang="zh-CN" sz="2000" dirty="0">
                <a:latin typeface="+mj-lt"/>
                <a:ea typeface="+mj-ea"/>
              </a:rPr>
              <a:t>L</a:t>
            </a:r>
            <a:r>
              <a:rPr lang="en-US" altLang="zh-CN" sz="2000" dirty="0">
                <a:latin typeface="+mj-lt"/>
                <a:ea typeface="+mj-ea"/>
                <a:cs typeface="华文新魏" pitchFamily="2" charset="-122"/>
              </a:rPr>
              <a:t>ocal design variables</a:t>
            </a:r>
            <a:r>
              <a:rPr lang="en-US" altLang="zh-CN" sz="2000" b="1" dirty="0">
                <a:latin typeface="+mj-lt"/>
                <a:ea typeface="+mj-ea"/>
                <a:cs typeface="华文新魏" pitchFamily="2" charset="-122"/>
              </a:rPr>
              <a:t> </a:t>
            </a:r>
            <a:r>
              <a:rPr lang="en-US" altLang="zh-CN" sz="2000" dirty="0">
                <a:solidFill>
                  <a:schemeClr val="tx1"/>
                </a:solidFill>
              </a:rPr>
              <a:t>of discipline </a:t>
            </a:r>
            <a:r>
              <a:rPr lang="en-US" altLang="zh-CN" sz="2000" i="1" dirty="0">
                <a:solidFill>
                  <a:schemeClr val="tx1"/>
                </a:solidFill>
                <a:latin typeface="Times New Roman" pitchFamily="18" charset="0"/>
                <a:cs typeface="Times New Roman" pitchFamily="18" charset="0"/>
              </a:rPr>
              <a:t>i</a:t>
            </a:r>
          </a:p>
          <a:p>
            <a:pPr marL="0" indent="0">
              <a:lnSpc>
                <a:spcPct val="100000"/>
              </a:lnSpc>
              <a:buNone/>
            </a:pPr>
            <a:r>
              <a:rPr lang="en-US" altLang="zh-CN" sz="2000" b="1" i="1" dirty="0">
                <a:solidFill>
                  <a:schemeClr val="tx1"/>
                </a:solidFill>
                <a:latin typeface="Times New Roman" pitchFamily="18" charset="0"/>
                <a:cs typeface="Times New Roman" pitchFamily="18" charset="0"/>
              </a:rPr>
              <a:t>z </a:t>
            </a:r>
            <a:r>
              <a:rPr lang="en-US" altLang="zh-CN" sz="2000" dirty="0">
                <a:solidFill>
                  <a:schemeClr val="tx1"/>
                </a:solidFill>
              </a:rPr>
              <a:t>: </a:t>
            </a:r>
            <a:r>
              <a:rPr lang="en-US" altLang="zh-CN" sz="2000" dirty="0">
                <a:latin typeface="+mj-lt"/>
                <a:ea typeface="+mj-ea"/>
                <a:cs typeface="华文新魏" pitchFamily="2" charset="-122"/>
              </a:rPr>
              <a:t>Global design variables</a:t>
            </a:r>
            <a:r>
              <a:rPr lang="en-US" altLang="zh-CN" sz="2000" dirty="0">
                <a:solidFill>
                  <a:schemeClr val="tx1"/>
                </a:solidFill>
              </a:rPr>
              <a:t> of discipline </a:t>
            </a:r>
            <a:r>
              <a:rPr lang="en-US" altLang="zh-CN" sz="2000" i="1" dirty="0">
                <a:solidFill>
                  <a:schemeClr val="tx1"/>
                </a:solidFill>
                <a:latin typeface="Times New Roman" pitchFamily="18" charset="0"/>
                <a:cs typeface="Times New Roman" pitchFamily="18" charset="0"/>
              </a:rPr>
              <a:t>i</a:t>
            </a:r>
          </a:p>
          <a:p>
            <a:pPr marL="0" indent="0">
              <a:lnSpc>
                <a:spcPct val="100000"/>
              </a:lnSpc>
              <a:buNone/>
            </a:pPr>
            <a:r>
              <a:rPr lang="en-US" altLang="zh-CN" sz="2000" b="1" i="1" dirty="0" err="1">
                <a:solidFill>
                  <a:schemeClr val="tx1"/>
                </a:solidFill>
                <a:latin typeface="Times New Roman" pitchFamily="18" charset="0"/>
                <a:cs typeface="Times New Roman" pitchFamily="18" charset="0"/>
              </a:rPr>
              <a:t>y</a:t>
            </a:r>
            <a:r>
              <a:rPr lang="en-US" altLang="zh-CN" sz="2000" i="1" baseline="-25000" dirty="0" err="1">
                <a:solidFill>
                  <a:schemeClr val="tx1"/>
                </a:solidFill>
                <a:latin typeface="Times New Roman" pitchFamily="18" charset="0"/>
                <a:cs typeface="Times New Roman" pitchFamily="18" charset="0"/>
              </a:rPr>
              <a:t>i</a:t>
            </a:r>
            <a:r>
              <a:rPr lang="en-US" altLang="zh-CN" sz="2000" dirty="0">
                <a:solidFill>
                  <a:schemeClr val="tx1"/>
                </a:solidFill>
              </a:rPr>
              <a:t>: </a:t>
            </a:r>
            <a:r>
              <a:rPr lang="en-US" altLang="zh-CN" sz="2000" dirty="0">
                <a:latin typeface="+mj-lt"/>
                <a:ea typeface="+mj-ea"/>
                <a:cs typeface="华文新魏" pitchFamily="2" charset="-122"/>
              </a:rPr>
              <a:t>Coupling variables</a:t>
            </a:r>
            <a:r>
              <a:rPr lang="en-US" altLang="zh-CN" sz="2000" dirty="0">
                <a:solidFill>
                  <a:schemeClr val="tx1"/>
                </a:solidFill>
              </a:rPr>
              <a:t>, output from </a:t>
            </a:r>
          </a:p>
          <a:p>
            <a:pPr marL="0" indent="0">
              <a:lnSpc>
                <a:spcPct val="100000"/>
              </a:lnSpc>
              <a:buNone/>
            </a:pPr>
            <a:r>
              <a:rPr lang="en-US" altLang="zh-CN" sz="2000" dirty="0">
                <a:solidFill>
                  <a:schemeClr val="tx1"/>
                </a:solidFill>
              </a:rPr>
              <a:t>     discipline </a:t>
            </a:r>
            <a:r>
              <a:rPr lang="en-US" altLang="zh-CN" sz="2000" i="1" dirty="0">
                <a:solidFill>
                  <a:schemeClr val="tx1"/>
                </a:solidFill>
                <a:latin typeface="Times New Roman" pitchFamily="18" charset="0"/>
                <a:cs typeface="Times New Roman" pitchFamily="18" charset="0"/>
              </a:rPr>
              <a:t>i</a:t>
            </a:r>
            <a:r>
              <a:rPr lang="en-US" altLang="zh-CN" sz="2000" dirty="0">
                <a:solidFill>
                  <a:schemeClr val="tx1"/>
                </a:solidFill>
                <a:latin typeface="Times New Roman" pitchFamily="18" charset="0"/>
                <a:cs typeface="Times New Roman" pitchFamily="18" charset="0"/>
              </a:rPr>
              <a:t> </a:t>
            </a:r>
            <a:r>
              <a:rPr lang="en-US" altLang="zh-CN" sz="2000" dirty="0">
                <a:solidFill>
                  <a:schemeClr val="tx1"/>
                </a:solidFill>
              </a:rPr>
              <a:t>and input to other</a:t>
            </a:r>
          </a:p>
          <a:p>
            <a:pPr marL="0" indent="0">
              <a:lnSpc>
                <a:spcPct val="100000"/>
              </a:lnSpc>
              <a:buNone/>
            </a:pPr>
            <a:r>
              <a:rPr lang="en-US" altLang="zh-CN" sz="2000" dirty="0">
                <a:solidFill>
                  <a:schemeClr val="tx1"/>
                </a:solidFill>
              </a:rPr>
              <a:t>     disciplines</a:t>
            </a:r>
          </a:p>
          <a:p>
            <a:pPr marL="0" indent="0">
              <a:lnSpc>
                <a:spcPct val="100000"/>
              </a:lnSpc>
              <a:buNone/>
            </a:pPr>
            <a:r>
              <a:rPr lang="en-US" altLang="zh-CN" sz="2000" i="1" dirty="0">
                <a:solidFill>
                  <a:schemeClr val="tx1"/>
                </a:solidFill>
                <a:latin typeface="Times New Roman" pitchFamily="18" charset="0"/>
                <a:cs typeface="Times New Roman" pitchFamily="18" charset="0"/>
              </a:rPr>
              <a:t>f</a:t>
            </a:r>
            <a:r>
              <a:rPr lang="en-US" altLang="zh-CN" sz="2000" i="1" baseline="-25000" dirty="0">
                <a:solidFill>
                  <a:schemeClr val="tx1"/>
                </a:solidFill>
                <a:latin typeface="Times New Roman" pitchFamily="18" charset="0"/>
                <a:cs typeface="Times New Roman" pitchFamily="18" charset="0"/>
              </a:rPr>
              <a:t>i</a:t>
            </a:r>
            <a:r>
              <a:rPr lang="en-US" altLang="zh-CN" sz="2000" i="1" dirty="0">
                <a:solidFill>
                  <a:schemeClr val="tx1"/>
                </a:solidFill>
                <a:latin typeface="Times New Roman" pitchFamily="18" charset="0"/>
                <a:cs typeface="Times New Roman" pitchFamily="18" charset="0"/>
              </a:rPr>
              <a:t> </a:t>
            </a:r>
            <a:r>
              <a:rPr lang="en-US" altLang="zh-CN" sz="2000" dirty="0">
                <a:solidFill>
                  <a:schemeClr val="tx1"/>
                </a:solidFill>
              </a:rPr>
              <a:t>: </a:t>
            </a:r>
            <a:r>
              <a:rPr lang="en-US" altLang="zh-CN" sz="2000" dirty="0">
                <a:latin typeface="+mj-lt"/>
                <a:ea typeface="+mj-ea"/>
                <a:cs typeface="华文新魏" pitchFamily="2" charset="-122"/>
              </a:rPr>
              <a:t>Objective</a:t>
            </a:r>
            <a:r>
              <a:rPr lang="en-US" altLang="zh-CN" sz="2000" dirty="0">
                <a:solidFill>
                  <a:schemeClr val="tx1"/>
                </a:solidFill>
              </a:rPr>
              <a:t> function of discipline </a:t>
            </a:r>
            <a:r>
              <a:rPr lang="en-US" altLang="zh-CN" sz="2000" i="1" dirty="0">
                <a:solidFill>
                  <a:schemeClr val="tx1"/>
                </a:solidFill>
                <a:latin typeface="Times New Roman" pitchFamily="18" charset="0"/>
                <a:cs typeface="Times New Roman" pitchFamily="18" charset="0"/>
              </a:rPr>
              <a:t>i</a:t>
            </a:r>
            <a:endParaRPr lang="en-US" altLang="zh-CN" sz="2000" dirty="0">
              <a:solidFill>
                <a:schemeClr val="tx1"/>
              </a:solidFill>
            </a:endParaRPr>
          </a:p>
          <a:p>
            <a:pPr marL="0" indent="0">
              <a:lnSpc>
                <a:spcPct val="100000"/>
              </a:lnSpc>
              <a:buNone/>
            </a:pPr>
            <a:r>
              <a:rPr lang="en-US" altLang="zh-CN" sz="2000" b="1" i="1" dirty="0" err="1">
                <a:solidFill>
                  <a:schemeClr val="tx1"/>
                </a:solidFill>
                <a:latin typeface="Times New Roman" pitchFamily="18" charset="0"/>
                <a:cs typeface="Times New Roman" pitchFamily="18" charset="0"/>
              </a:rPr>
              <a:t>g</a:t>
            </a:r>
            <a:r>
              <a:rPr lang="en-US" altLang="zh-CN" sz="2000" i="1" baseline="-25000" dirty="0" err="1">
                <a:solidFill>
                  <a:schemeClr val="tx1"/>
                </a:solidFill>
                <a:latin typeface="Times New Roman" pitchFamily="18" charset="0"/>
                <a:cs typeface="Times New Roman" pitchFamily="18" charset="0"/>
              </a:rPr>
              <a:t>i</a:t>
            </a:r>
            <a:r>
              <a:rPr lang="en-US" altLang="zh-CN" sz="2000" dirty="0">
                <a:solidFill>
                  <a:schemeClr val="tx1"/>
                </a:solidFill>
              </a:rPr>
              <a:t>: Inequality </a:t>
            </a:r>
            <a:r>
              <a:rPr lang="en-US" altLang="zh-CN" sz="2000" dirty="0">
                <a:latin typeface="+mj-lt"/>
                <a:ea typeface="+mj-ea"/>
                <a:cs typeface="华文新魏" pitchFamily="2" charset="-122"/>
              </a:rPr>
              <a:t>constraints</a:t>
            </a:r>
            <a:r>
              <a:rPr lang="en-US" altLang="zh-CN" sz="2000" dirty="0">
                <a:solidFill>
                  <a:schemeClr val="tx1"/>
                </a:solidFill>
              </a:rPr>
              <a:t> of discipline </a:t>
            </a:r>
            <a:r>
              <a:rPr lang="en-US" altLang="zh-CN" sz="2000" i="1" dirty="0">
                <a:solidFill>
                  <a:schemeClr val="tx1"/>
                </a:solidFill>
                <a:latin typeface="Times New Roman" pitchFamily="18" charset="0"/>
                <a:cs typeface="Times New Roman" pitchFamily="18" charset="0"/>
              </a:rPr>
              <a:t>i</a:t>
            </a:r>
            <a:endParaRPr lang="en-US" altLang="zh-CN" sz="2000" dirty="0">
              <a:solidFill>
                <a:schemeClr val="tx1"/>
              </a:solidFill>
            </a:endParaRPr>
          </a:p>
          <a:p>
            <a:pPr marL="0" indent="0">
              <a:lnSpc>
                <a:spcPct val="100000"/>
              </a:lnSpc>
              <a:buNone/>
            </a:pPr>
            <a:r>
              <a:rPr lang="en-US" altLang="zh-CN" sz="2000" i="1" dirty="0" err="1">
                <a:solidFill>
                  <a:schemeClr val="tx1"/>
                </a:solidFill>
                <a:latin typeface="Times New Roman" pitchFamily="18" charset="0"/>
                <a:cs typeface="Times New Roman" pitchFamily="18" charset="0"/>
              </a:rPr>
              <a:t>A</a:t>
            </a:r>
            <a:r>
              <a:rPr lang="en-US" altLang="zh-CN" sz="2000" i="1" baseline="-25000" dirty="0" err="1">
                <a:solidFill>
                  <a:schemeClr val="tx1"/>
                </a:solidFill>
                <a:latin typeface="Times New Roman" pitchFamily="18" charset="0"/>
                <a:cs typeface="Times New Roman" pitchFamily="18" charset="0"/>
              </a:rPr>
              <a:t>j</a:t>
            </a:r>
            <a:r>
              <a:rPr lang="en-US" altLang="zh-CN" sz="2000" dirty="0">
                <a:solidFill>
                  <a:schemeClr val="tx1"/>
                </a:solidFill>
              </a:rPr>
              <a:t>: </a:t>
            </a:r>
            <a:r>
              <a:rPr lang="en-US" altLang="zh-CN" sz="2000" dirty="0">
                <a:latin typeface="+mj-lt"/>
                <a:ea typeface="+mj-ea"/>
                <a:cs typeface="华文新魏" pitchFamily="2" charset="-122"/>
              </a:rPr>
              <a:t>Analysis</a:t>
            </a:r>
            <a:r>
              <a:rPr lang="en-US" altLang="zh-CN" sz="2000" dirty="0">
                <a:solidFill>
                  <a:schemeClr val="tx1"/>
                </a:solidFill>
              </a:rPr>
              <a:t> of discipline </a:t>
            </a:r>
            <a:r>
              <a:rPr lang="en-US" altLang="zh-CN" sz="2000" i="1" dirty="0">
                <a:solidFill>
                  <a:schemeClr val="tx1"/>
                </a:solidFill>
                <a:latin typeface="Times New Roman" pitchFamily="18" charset="0"/>
                <a:cs typeface="Times New Roman" pitchFamily="18" charset="0"/>
              </a:rPr>
              <a:t>i</a:t>
            </a:r>
            <a:endParaRPr lang="en-US" altLang="zh-CN" sz="2000" dirty="0">
              <a:solidFill>
                <a:schemeClr val="tx1"/>
              </a:solidFill>
            </a:endParaRPr>
          </a:p>
          <a:p>
            <a:pPr marL="0" indent="0">
              <a:lnSpc>
                <a:spcPct val="100000"/>
              </a:lnSpc>
              <a:buNone/>
            </a:pPr>
            <a:endParaRPr lang="zh-CN" altLang="en-US" sz="2000" dirty="0">
              <a:solidFill>
                <a:schemeClr val="tx1"/>
              </a:solidFill>
            </a:endParaRPr>
          </a:p>
        </p:txBody>
      </p:sp>
      <p:cxnSp>
        <p:nvCxnSpPr>
          <p:cNvPr id="30" name="Straight Connector 45"/>
          <p:cNvCxnSpPr/>
          <p:nvPr/>
        </p:nvCxnSpPr>
        <p:spPr bwMode="auto">
          <a:xfrm>
            <a:off x="47500" y="3200400"/>
            <a:ext cx="4524500" cy="0"/>
          </a:xfrm>
          <a:prstGeom prst="line">
            <a:avLst/>
          </a:prstGeom>
          <a:noFill/>
          <a:ln w="28575" cap="flat" cmpd="sng" algn="ctr">
            <a:solidFill>
              <a:schemeClr val="tx1"/>
            </a:solidFill>
            <a:prstDash val="sysDash"/>
            <a:round/>
            <a:headEnd type="none" w="med" len="med"/>
            <a:tailEnd type="none" w="med" len="med"/>
          </a:ln>
          <a:effectLst/>
        </p:spPr>
      </p:cxnSp>
      <p:sp>
        <p:nvSpPr>
          <p:cNvPr id="31" name="Rounded Rectangle 23"/>
          <p:cNvSpPr/>
          <p:nvPr/>
        </p:nvSpPr>
        <p:spPr bwMode="auto">
          <a:xfrm>
            <a:off x="4572000" y="3200400"/>
            <a:ext cx="4419600" cy="3161303"/>
          </a:xfrm>
          <a:prstGeom prst="roundRect">
            <a:avLst>
              <a:gd name="adj" fmla="val 0"/>
            </a:avLst>
          </a:prstGeom>
          <a:noFill/>
          <a:ln w="28575" cap="flat" cmpd="sng" algn="ctr">
            <a:solidFill>
              <a:schemeClr val="tx1"/>
            </a:solidFill>
            <a:prstDash val="sysDash"/>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endParaRPr lang="zh-CN" altLang="en-US" sz="2400">
              <a:ea typeface="黑体" pitchFamily="2" charset="-122"/>
            </a:endParaRPr>
          </a:p>
        </p:txBody>
      </p:sp>
      <p:pic>
        <p:nvPicPr>
          <p:cNvPr id="55"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194265" y="1371600"/>
            <a:ext cx="2730535" cy="1866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 name="内容占位符 2"/>
          <p:cNvSpPr txBox="1">
            <a:spLocks/>
          </p:cNvSpPr>
          <p:nvPr/>
        </p:nvSpPr>
        <p:spPr>
          <a:xfrm>
            <a:off x="4669490" y="1143000"/>
            <a:ext cx="4474509" cy="504056"/>
          </a:xfrm>
          <a:prstGeom prst="rect">
            <a:avLst/>
          </a:prstGeom>
        </p:spPr>
        <p:txBody>
          <a:bodyPr>
            <a:noAutofit/>
          </a:bodyPr>
          <a:lstStyle>
            <a:defPPr>
              <a:defRPr lang="en-US"/>
            </a:defPPr>
            <a:lvl1pPr marL="342900" indent="-342900">
              <a:lnSpc>
                <a:spcPct val="80000"/>
              </a:lnSpc>
              <a:spcBef>
                <a:spcPct val="20000"/>
              </a:spcBef>
              <a:buSzPct val="60000"/>
              <a:buFont typeface="Wingdings" panose="05000000000000000000" pitchFamily="2" charset="2"/>
              <a:buChar char="n"/>
              <a:defRPr sz="2700" b="1">
                <a:solidFill>
                  <a:srgbClr val="003D7F"/>
                </a:solidFill>
                <a:cs typeface="Times New Roman" panose="02020603050405020304" pitchFamily="18" charset="0"/>
              </a:defRPr>
            </a:lvl1pPr>
            <a:lvl2pPr marL="914400" indent="-285750" eaLnBrk="0" hangingPunct="0">
              <a:lnSpc>
                <a:spcPct val="110000"/>
              </a:lnSpc>
              <a:spcBef>
                <a:spcPct val="20000"/>
              </a:spcBef>
              <a:buClr>
                <a:srgbClr val="000066"/>
              </a:buClr>
              <a:buChar char="•"/>
              <a:defRPr sz="2400">
                <a:solidFill>
                  <a:srgbClr val="133984"/>
                </a:solidFill>
                <a:cs typeface="黑体" pitchFamily="49" charset="-122"/>
              </a:defRPr>
            </a:lvl2pPr>
            <a:lvl3pPr marL="1322388" indent="-228600" eaLnBrk="0" hangingPunct="0">
              <a:spcBef>
                <a:spcPct val="20000"/>
              </a:spcBef>
              <a:buChar char="•"/>
              <a:defRPr sz="2400">
                <a:ea typeface="宋体" charset="-122"/>
                <a:cs typeface="宋体" charset="-122"/>
              </a:defRPr>
            </a:lvl3pPr>
            <a:lvl4pPr marL="1730375" indent="-228600" eaLnBrk="0" hangingPunct="0">
              <a:spcBef>
                <a:spcPct val="20000"/>
              </a:spcBef>
              <a:buChar char="–"/>
              <a:defRPr sz="2000">
                <a:ea typeface="宋体" charset="-122"/>
                <a:cs typeface="宋体" charset="-122"/>
              </a:defRPr>
            </a:lvl4pPr>
            <a:lvl5pPr marL="2138363" indent="-228600" eaLnBrk="0" hangingPunct="0">
              <a:spcBef>
                <a:spcPct val="20000"/>
              </a:spcBef>
              <a:buChar char="»"/>
              <a:defRPr sz="2000">
                <a:ea typeface="宋体" charset="-122"/>
                <a:cs typeface="宋体" charset="-122"/>
              </a:defRPr>
            </a:lvl5pPr>
            <a:lvl6pPr marL="2595563" indent="-228600" fontAlgn="base">
              <a:spcBef>
                <a:spcPct val="20000"/>
              </a:spcBef>
              <a:spcAft>
                <a:spcPct val="0"/>
              </a:spcAft>
              <a:buChar char="»"/>
              <a:defRPr sz="2000"/>
            </a:lvl6pPr>
            <a:lvl7pPr marL="3052763" indent="-228600" fontAlgn="base">
              <a:spcBef>
                <a:spcPct val="20000"/>
              </a:spcBef>
              <a:spcAft>
                <a:spcPct val="0"/>
              </a:spcAft>
              <a:buChar char="»"/>
              <a:defRPr sz="2000"/>
            </a:lvl7pPr>
            <a:lvl8pPr marL="3509963" indent="-228600" fontAlgn="base">
              <a:spcBef>
                <a:spcPct val="20000"/>
              </a:spcBef>
              <a:spcAft>
                <a:spcPct val="0"/>
              </a:spcAft>
              <a:buChar char="»"/>
              <a:defRPr sz="2000"/>
            </a:lvl8pPr>
            <a:lvl9pPr marL="3967163" indent="-228600" fontAlgn="base">
              <a:spcBef>
                <a:spcPct val="20000"/>
              </a:spcBef>
              <a:spcAft>
                <a:spcPct val="0"/>
              </a:spcAft>
              <a:buChar char="»"/>
              <a:defRPr sz="2000"/>
            </a:lvl9pPr>
          </a:lstStyle>
          <a:p>
            <a:r>
              <a:rPr lang="en-US" altLang="zh-CN" sz="2000" dirty="0"/>
              <a:t>Multi-objective optimization (MOO):</a:t>
            </a:r>
          </a:p>
        </p:txBody>
      </p:sp>
      <p:cxnSp>
        <p:nvCxnSpPr>
          <p:cNvPr id="57" name="直接连接符 56"/>
          <p:cNvCxnSpPr/>
          <p:nvPr/>
        </p:nvCxnSpPr>
        <p:spPr>
          <a:xfrm>
            <a:off x="4572000" y="1143000"/>
            <a:ext cx="0" cy="2047002"/>
          </a:xfrm>
          <a:prstGeom prst="line">
            <a:avLst/>
          </a:prstGeom>
          <a:noFill/>
          <a:ln w="28575" cap="flat" cmpd="sng" algn="ctr">
            <a:solidFill>
              <a:schemeClr val="tx1"/>
            </a:solidFill>
            <a:prstDash val="sysDash"/>
            <a:round/>
            <a:headEnd type="none" w="med" len="med"/>
            <a:tailEnd type="none" w="med" len="med"/>
          </a:ln>
          <a:effectLst/>
        </p:spPr>
      </p:cxnSp>
    </p:spTree>
    <p:custDataLst>
      <p:tags r:id="rId2"/>
    </p:custDataLst>
    <p:extLst>
      <p:ext uri="{BB962C8B-B14F-4D97-AF65-F5344CB8AC3E}">
        <p14:creationId xmlns:p14="http://schemas.microsoft.com/office/powerpoint/2010/main" val="4294544520"/>
      </p:ext>
    </p:extLst>
  </p:cSld>
  <p:clrMapOvr>
    <a:masterClrMapping/>
  </p:clrMapOvr>
  <mc:AlternateContent xmlns:mc="http://schemas.openxmlformats.org/markup-compatibility/2006" xmlns:p14="http://schemas.microsoft.com/office/powerpoint/2010/main">
    <mc:Choice Requires="p14">
      <p:transition spd="slow" p14:dur="2000" advTm="62436"/>
    </mc:Choice>
    <mc:Fallback xmlns="">
      <p:transition spd="slow" advTm="6243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3" grpId="0"/>
      <p:bldP spid="14" grpId="0"/>
      <p:bldP spid="15" grpId="0"/>
      <p:bldP spid="18" grpId="0"/>
      <p:bldP spid="19" grpId="0"/>
      <p:bldP spid="22" grpId="0"/>
      <p:bldP spid="23" grpId="0"/>
      <p:bldP spid="26" grpId="0"/>
      <p:bldP spid="27" grpId="0"/>
      <p:bldP spid="29" grpId="0"/>
      <p:bldP spid="31" grpId="0" animBg="1"/>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a:xfrm>
            <a:off x="648503" y="25997"/>
            <a:ext cx="3466297" cy="638175"/>
          </a:xfrm>
        </p:spPr>
        <p:txBody>
          <a:bodyPr>
            <a:noAutofit/>
          </a:bodyPr>
          <a:lstStyle/>
          <a:p>
            <a:r>
              <a:rPr lang="en-US" altLang="zh-CN" sz="3600" b="1" dirty="0">
                <a:solidFill>
                  <a:schemeClr val="bg1"/>
                </a:solidFill>
              </a:rPr>
              <a:t>Research Focus</a:t>
            </a:r>
            <a:endParaRPr lang="zh-CN" altLang="en-US" sz="3600" b="1" dirty="0">
              <a:solidFill>
                <a:schemeClr val="bg1"/>
              </a:solidFill>
            </a:endParaRPr>
          </a:p>
        </p:txBody>
      </p:sp>
      <p:sp>
        <p:nvSpPr>
          <p:cNvPr id="5" name="Rectangle 59"/>
          <p:cNvSpPr>
            <a:spLocks noChangeArrowheads="1"/>
          </p:cNvSpPr>
          <p:nvPr/>
        </p:nvSpPr>
        <p:spPr bwMode="auto">
          <a:xfrm>
            <a:off x="117805" y="3969652"/>
            <a:ext cx="2664317" cy="2385954"/>
          </a:xfrm>
          <a:prstGeom prst="rect">
            <a:avLst/>
          </a:prstGeom>
          <a:solidFill>
            <a:srgbClr val="BCBCBC">
              <a:alpha val="30000"/>
            </a:srgbClr>
          </a:solidFill>
          <a:ln>
            <a:noFill/>
          </a:ln>
          <a:effectLst/>
        </p:spPr>
        <p:txBody>
          <a:bodyPr wrap="none" anchor="ctr"/>
          <a:lstStyle/>
          <a:p>
            <a:pPr algn="ctr"/>
            <a:endParaRPr lang="zh-CN" altLang="zh-CN">
              <a:effectLst>
                <a:outerShdw blurRad="38100" dist="38100" dir="2700000" algn="tl">
                  <a:srgbClr val="FFFFFF"/>
                </a:outerShdw>
              </a:effectLst>
            </a:endParaRPr>
          </a:p>
        </p:txBody>
      </p:sp>
      <p:sp>
        <p:nvSpPr>
          <p:cNvPr id="6" name="Rectangle 61"/>
          <p:cNvSpPr>
            <a:spLocks noChangeArrowheads="1"/>
          </p:cNvSpPr>
          <p:nvPr/>
        </p:nvSpPr>
        <p:spPr bwMode="auto">
          <a:xfrm>
            <a:off x="6104069" y="1124327"/>
            <a:ext cx="2774120" cy="2718128"/>
          </a:xfrm>
          <a:prstGeom prst="rect">
            <a:avLst/>
          </a:prstGeom>
          <a:solidFill>
            <a:srgbClr val="BCBCBC">
              <a:alpha val="30000"/>
            </a:srgbClr>
          </a:solidFill>
          <a:ln>
            <a:noFill/>
          </a:ln>
          <a:effectLst/>
        </p:spPr>
        <p:txBody>
          <a:bodyPr wrap="none" anchor="ctr"/>
          <a:lstStyle/>
          <a:p>
            <a:endParaRPr lang="zh-CN" altLang="en-US"/>
          </a:p>
        </p:txBody>
      </p:sp>
      <p:sp>
        <p:nvSpPr>
          <p:cNvPr id="7" name="Rectangle 61"/>
          <p:cNvSpPr>
            <a:spLocks noChangeArrowheads="1"/>
          </p:cNvSpPr>
          <p:nvPr/>
        </p:nvSpPr>
        <p:spPr bwMode="auto">
          <a:xfrm>
            <a:off x="6070147" y="3969651"/>
            <a:ext cx="2808041" cy="2473681"/>
          </a:xfrm>
          <a:prstGeom prst="rect">
            <a:avLst/>
          </a:prstGeom>
          <a:solidFill>
            <a:srgbClr val="BCBCBC">
              <a:alpha val="30000"/>
            </a:srgbClr>
          </a:solidFill>
          <a:ln>
            <a:noFill/>
          </a:ln>
          <a:effectLst/>
        </p:spPr>
        <p:txBody>
          <a:bodyPr wrap="none" anchor="ctr"/>
          <a:lstStyle/>
          <a:p>
            <a:endParaRPr lang="zh-CN" altLang="en-US"/>
          </a:p>
        </p:txBody>
      </p:sp>
      <p:pic>
        <p:nvPicPr>
          <p:cNvPr id="8"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33401" y="2497188"/>
            <a:ext cx="1875145" cy="138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3517" r="4412" b="5712"/>
          <a:stretch/>
        </p:blipFill>
        <p:spPr bwMode="auto">
          <a:xfrm>
            <a:off x="3433401" y="1267536"/>
            <a:ext cx="1820082" cy="1212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2"/>
          <p:cNvGrpSpPr/>
          <p:nvPr/>
        </p:nvGrpSpPr>
        <p:grpSpPr>
          <a:xfrm>
            <a:off x="128108" y="1044298"/>
            <a:ext cx="2778864" cy="2839261"/>
            <a:chOff x="128108" y="949963"/>
            <a:chExt cx="2778864" cy="2839261"/>
          </a:xfrm>
        </p:grpSpPr>
        <p:sp>
          <p:nvSpPr>
            <p:cNvPr id="11" name="Rectangle 59"/>
            <p:cNvSpPr>
              <a:spLocks noChangeArrowheads="1"/>
            </p:cNvSpPr>
            <p:nvPr/>
          </p:nvSpPr>
          <p:spPr bwMode="auto">
            <a:xfrm>
              <a:off x="128108" y="949963"/>
              <a:ext cx="2664647" cy="2798810"/>
            </a:xfrm>
            <a:prstGeom prst="rect">
              <a:avLst/>
            </a:prstGeom>
            <a:solidFill>
              <a:srgbClr val="BCBCBC">
                <a:alpha val="30000"/>
              </a:srgbClr>
            </a:solidFill>
            <a:ln>
              <a:noFill/>
            </a:ln>
            <a:effectLst/>
          </p:spPr>
          <p:txBody>
            <a:bodyPr wrap="none" anchor="ctr"/>
            <a:lstStyle/>
            <a:p>
              <a:pPr algn="ctr"/>
              <a:endParaRPr lang="zh-CN" altLang="zh-CN">
                <a:effectLst>
                  <a:outerShdw blurRad="38100" dist="38100" dir="2700000" algn="tl">
                    <a:srgbClr val="FFFFFF"/>
                  </a:outerShdw>
                </a:effectLst>
              </a:endParaRPr>
            </a:p>
          </p:txBody>
        </p:sp>
        <p:sp>
          <p:nvSpPr>
            <p:cNvPr id="12" name="Text Box 37"/>
            <p:cNvSpPr txBox="1">
              <a:spLocks noChangeArrowheads="1"/>
            </p:cNvSpPr>
            <p:nvPr/>
          </p:nvSpPr>
          <p:spPr bwMode="auto">
            <a:xfrm>
              <a:off x="138535" y="963161"/>
              <a:ext cx="2768437" cy="4001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a:solidFill>
                    <a:srgbClr val="0000CC"/>
                  </a:solidFill>
                  <a:latin typeface="+mj-lt"/>
                  <a:ea typeface="宋体" charset="-122"/>
                </a:rPr>
                <a:t>Deterministic Optimum</a:t>
              </a:r>
              <a:endParaRPr lang="en-US" altLang="zh-CN" sz="2000" b="1" baseline="-25000" dirty="0">
                <a:solidFill>
                  <a:srgbClr val="0000CC"/>
                </a:solidFill>
                <a:latin typeface="+mj-lt"/>
                <a:ea typeface="宋体" charset="-122"/>
              </a:endParaRPr>
            </a:p>
          </p:txBody>
        </p:sp>
        <p:grpSp>
          <p:nvGrpSpPr>
            <p:cNvPr id="13" name="组合 12"/>
            <p:cNvGrpSpPr/>
            <p:nvPr/>
          </p:nvGrpSpPr>
          <p:grpSpPr>
            <a:xfrm>
              <a:off x="146982" y="1306124"/>
              <a:ext cx="2635140" cy="2483100"/>
              <a:chOff x="6366040" y="1186439"/>
              <a:chExt cx="2635140" cy="2483100"/>
            </a:xfrm>
          </p:grpSpPr>
          <p:sp>
            <p:nvSpPr>
              <p:cNvPr id="14" name="Text Box 34"/>
              <p:cNvSpPr txBox="1">
                <a:spLocks noChangeArrowheads="1"/>
              </p:cNvSpPr>
              <p:nvPr/>
            </p:nvSpPr>
            <p:spPr bwMode="auto">
              <a:xfrm>
                <a:off x="7103403" y="3272664"/>
                <a:ext cx="452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i="1" dirty="0">
                    <a:solidFill>
                      <a:srgbClr val="0000CC"/>
                    </a:solidFill>
                    <a:latin typeface="Times New Roman" pitchFamily="18" charset="0"/>
                    <a:cs typeface="Times New Roman" pitchFamily="18" charset="0"/>
                  </a:rPr>
                  <a:t>x</a:t>
                </a:r>
                <a:r>
                  <a:rPr lang="en-US" altLang="zh-CN" sz="2000" i="1" baseline="30000" dirty="0">
                    <a:solidFill>
                      <a:srgbClr val="0000CC"/>
                    </a:solidFill>
                    <a:latin typeface="Times New Roman" pitchFamily="18" charset="0"/>
                    <a:cs typeface="Times New Roman" pitchFamily="18" charset="0"/>
                  </a:rPr>
                  <a:t>*</a:t>
                </a:r>
                <a:endParaRPr lang="en-US" altLang="zh-CN" sz="2000" baseline="30000" dirty="0">
                  <a:solidFill>
                    <a:srgbClr val="0000CC"/>
                  </a:solidFill>
                  <a:latin typeface="Times New Roman" pitchFamily="18" charset="0"/>
                  <a:cs typeface="Times New Roman" pitchFamily="18" charset="0"/>
                </a:endParaRPr>
              </a:p>
            </p:txBody>
          </p:sp>
          <p:sp>
            <p:nvSpPr>
              <p:cNvPr id="15" name="Line 24"/>
              <p:cNvSpPr>
                <a:spLocks noChangeShapeType="1"/>
              </p:cNvSpPr>
              <p:nvPr/>
            </p:nvSpPr>
            <p:spPr bwMode="auto">
              <a:xfrm flipV="1">
                <a:off x="6700303" y="1241489"/>
                <a:ext cx="0" cy="20955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Line 25"/>
              <p:cNvSpPr>
                <a:spLocks noChangeShapeType="1"/>
              </p:cNvSpPr>
              <p:nvPr/>
            </p:nvSpPr>
            <p:spPr bwMode="auto">
              <a:xfrm rot="5400000" flipH="1" flipV="1">
                <a:off x="7846773" y="2180933"/>
                <a:ext cx="0" cy="230881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Freeform 26"/>
              <p:cNvSpPr>
                <a:spLocks/>
              </p:cNvSpPr>
              <p:nvPr/>
            </p:nvSpPr>
            <p:spPr bwMode="auto">
              <a:xfrm>
                <a:off x="6976528" y="1519301"/>
                <a:ext cx="1847850" cy="1430338"/>
              </a:xfrm>
              <a:custGeom>
                <a:avLst/>
                <a:gdLst>
                  <a:gd name="T0" fmla="*/ 0 w 1596"/>
                  <a:gd name="T1" fmla="*/ 0 h 1151"/>
                  <a:gd name="T2" fmla="*/ 113 w 1596"/>
                  <a:gd name="T3" fmla="*/ 803 h 1151"/>
                  <a:gd name="T4" fmla="*/ 217 w 1596"/>
                  <a:gd name="T5" fmla="*/ 1114 h 1151"/>
                  <a:gd name="T6" fmla="*/ 302 w 1596"/>
                  <a:gd name="T7" fmla="*/ 1029 h 1151"/>
                  <a:gd name="T8" fmla="*/ 378 w 1596"/>
                  <a:gd name="T9" fmla="*/ 689 h 1151"/>
                  <a:gd name="T10" fmla="*/ 548 w 1596"/>
                  <a:gd name="T11" fmla="*/ 652 h 1151"/>
                  <a:gd name="T12" fmla="*/ 765 w 1596"/>
                  <a:gd name="T13" fmla="*/ 812 h 1151"/>
                  <a:gd name="T14" fmla="*/ 1048 w 1596"/>
                  <a:gd name="T15" fmla="*/ 850 h 1151"/>
                  <a:gd name="T16" fmla="*/ 1407 w 1596"/>
                  <a:gd name="T17" fmla="*/ 793 h 1151"/>
                  <a:gd name="T18" fmla="*/ 1596 w 1596"/>
                  <a:gd name="T19" fmla="*/ 670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6" h="1151">
                    <a:moveTo>
                      <a:pt x="0" y="0"/>
                    </a:moveTo>
                    <a:cubicBezTo>
                      <a:pt x="38" y="309"/>
                      <a:pt x="77" y="618"/>
                      <a:pt x="113" y="803"/>
                    </a:cubicBezTo>
                    <a:cubicBezTo>
                      <a:pt x="149" y="988"/>
                      <a:pt x="186" y="1077"/>
                      <a:pt x="217" y="1114"/>
                    </a:cubicBezTo>
                    <a:cubicBezTo>
                      <a:pt x="248" y="1151"/>
                      <a:pt x="275" y="1100"/>
                      <a:pt x="302" y="1029"/>
                    </a:cubicBezTo>
                    <a:cubicBezTo>
                      <a:pt x="329" y="958"/>
                      <a:pt x="337" y="752"/>
                      <a:pt x="378" y="689"/>
                    </a:cubicBezTo>
                    <a:cubicBezTo>
                      <a:pt x="419" y="626"/>
                      <a:pt x="484" y="632"/>
                      <a:pt x="548" y="652"/>
                    </a:cubicBezTo>
                    <a:cubicBezTo>
                      <a:pt x="612" y="672"/>
                      <a:pt x="682" y="779"/>
                      <a:pt x="765" y="812"/>
                    </a:cubicBezTo>
                    <a:cubicBezTo>
                      <a:pt x="848" y="845"/>
                      <a:pt x="941" y="853"/>
                      <a:pt x="1048" y="850"/>
                    </a:cubicBezTo>
                    <a:cubicBezTo>
                      <a:pt x="1155" y="847"/>
                      <a:pt x="1316" y="823"/>
                      <a:pt x="1407" y="793"/>
                    </a:cubicBezTo>
                    <a:cubicBezTo>
                      <a:pt x="1498" y="763"/>
                      <a:pt x="1547" y="716"/>
                      <a:pt x="1596" y="67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Line 27"/>
              <p:cNvSpPr>
                <a:spLocks noChangeShapeType="1"/>
              </p:cNvSpPr>
              <p:nvPr/>
            </p:nvSpPr>
            <p:spPr bwMode="auto">
              <a:xfrm>
                <a:off x="7247990" y="2924239"/>
                <a:ext cx="6350" cy="393700"/>
              </a:xfrm>
              <a:prstGeom prst="line">
                <a:avLst/>
              </a:prstGeom>
              <a:noFill/>
              <a:ln w="952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Line 29"/>
              <p:cNvSpPr>
                <a:spLocks noChangeShapeType="1"/>
              </p:cNvSpPr>
              <p:nvPr/>
            </p:nvSpPr>
            <p:spPr bwMode="auto">
              <a:xfrm flipH="1" flipV="1">
                <a:off x="6711415" y="2916301"/>
                <a:ext cx="546100" cy="1588"/>
              </a:xfrm>
              <a:prstGeom prst="line">
                <a:avLst/>
              </a:prstGeom>
              <a:noFill/>
              <a:ln w="9525">
                <a:solidFill>
                  <a:srgbClr val="00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Text Box 31"/>
              <p:cNvSpPr txBox="1">
                <a:spLocks noChangeArrowheads="1"/>
              </p:cNvSpPr>
              <p:nvPr/>
            </p:nvSpPr>
            <p:spPr bwMode="auto">
              <a:xfrm>
                <a:off x="6366040" y="1186439"/>
                <a:ext cx="223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i="1" dirty="0">
                    <a:solidFill>
                      <a:srgbClr val="000000"/>
                    </a:solidFill>
                    <a:latin typeface="Times New Roman" pitchFamily="18" charset="0"/>
                    <a:cs typeface="Times New Roman" pitchFamily="18" charset="0"/>
                  </a:rPr>
                  <a:t>f</a:t>
                </a:r>
                <a:endParaRPr lang="en-US" altLang="zh-CN" sz="2000" baseline="-25000" dirty="0">
                  <a:solidFill>
                    <a:srgbClr val="000000"/>
                  </a:solidFill>
                  <a:latin typeface="Times New Roman" pitchFamily="18" charset="0"/>
                  <a:cs typeface="Times New Roman" pitchFamily="18" charset="0"/>
                </a:endParaRPr>
              </a:p>
            </p:txBody>
          </p:sp>
          <p:sp>
            <p:nvSpPr>
              <p:cNvPr id="21" name="Oval 35"/>
              <p:cNvSpPr>
                <a:spLocks noChangeArrowheads="1"/>
              </p:cNvSpPr>
              <p:nvPr/>
            </p:nvSpPr>
            <p:spPr bwMode="auto">
              <a:xfrm>
                <a:off x="7186078" y="2871851"/>
                <a:ext cx="120650" cy="130175"/>
              </a:xfrm>
              <a:prstGeom prst="ellipse">
                <a:avLst/>
              </a:prstGeom>
              <a:solidFill>
                <a:srgbClr val="0000CC"/>
              </a:solidFill>
              <a:ln w="9525">
                <a:solidFill>
                  <a:srgbClr val="0000CC"/>
                </a:solidFill>
                <a:round/>
                <a:headEnd/>
                <a:tailEnd/>
              </a:ln>
              <a:effectLst/>
            </p:spPr>
            <p:txBody>
              <a:bodyPr wrap="none" anchor="ctr"/>
              <a:lstStyle/>
              <a:p>
                <a:endParaRPr lang="zh-CN" altLang="en-US"/>
              </a:p>
            </p:txBody>
          </p:sp>
          <p:sp>
            <p:nvSpPr>
              <p:cNvPr id="22" name="Line 41"/>
              <p:cNvSpPr>
                <a:spLocks noChangeShapeType="1"/>
              </p:cNvSpPr>
              <p:nvPr/>
            </p:nvSpPr>
            <p:spPr bwMode="auto">
              <a:xfrm flipH="1">
                <a:off x="7242465" y="1241489"/>
                <a:ext cx="3175" cy="1630362"/>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23" name="Text Box 37"/>
          <p:cNvSpPr txBox="1">
            <a:spLocks noChangeArrowheads="1"/>
          </p:cNvSpPr>
          <p:nvPr/>
        </p:nvSpPr>
        <p:spPr bwMode="auto">
          <a:xfrm>
            <a:off x="194129" y="4026135"/>
            <a:ext cx="2561320" cy="40011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a:solidFill>
                  <a:srgbClr val="0000CC"/>
                </a:solidFill>
                <a:latin typeface="+mj-lt"/>
                <a:ea typeface="宋体" charset="-122"/>
              </a:rPr>
              <a:t>Global and Coupling</a:t>
            </a:r>
            <a:endParaRPr lang="en-US" altLang="zh-CN" sz="2000" b="1" baseline="-25000" dirty="0">
              <a:solidFill>
                <a:srgbClr val="0000CC"/>
              </a:solidFill>
              <a:latin typeface="+mj-lt"/>
              <a:ea typeface="宋体" charset="-122"/>
            </a:endParaRPr>
          </a:p>
        </p:txBody>
      </p:sp>
      <p:cxnSp>
        <p:nvCxnSpPr>
          <p:cNvPr id="38" name="AutoShape 45"/>
          <p:cNvCxnSpPr>
            <a:cxnSpLocks noChangeShapeType="1"/>
            <a:stCxn id="11" idx="3"/>
            <a:endCxn id="40" idx="1"/>
          </p:cNvCxnSpPr>
          <p:nvPr/>
        </p:nvCxnSpPr>
        <p:spPr bwMode="auto">
          <a:xfrm>
            <a:off x="2792755" y="2443703"/>
            <a:ext cx="482072" cy="0"/>
          </a:xfrm>
          <a:prstGeom prst="straightConnector1">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AutoShape 45"/>
          <p:cNvCxnSpPr>
            <a:cxnSpLocks noChangeShapeType="1"/>
            <a:stCxn id="40" idx="3"/>
            <a:endCxn id="6" idx="1"/>
          </p:cNvCxnSpPr>
          <p:nvPr/>
        </p:nvCxnSpPr>
        <p:spPr bwMode="auto">
          <a:xfrm flipV="1">
            <a:off x="5552218" y="2483391"/>
            <a:ext cx="551851" cy="327"/>
          </a:xfrm>
          <a:prstGeom prst="straightConnector1">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圆角矩形 39"/>
          <p:cNvSpPr/>
          <p:nvPr/>
        </p:nvSpPr>
        <p:spPr bwMode="auto">
          <a:xfrm>
            <a:off x="3274827" y="1124327"/>
            <a:ext cx="2277391" cy="2718782"/>
          </a:xfrm>
          <a:prstGeom prst="roundRect">
            <a:avLst>
              <a:gd name="adj" fmla="val 13349"/>
            </a:avLst>
          </a:prstGeom>
          <a:noFill/>
          <a:ln w="25400" cap="flat" cmpd="sng" algn="ctr">
            <a:solidFill>
              <a:schemeClr val="tx1"/>
            </a:solidFill>
            <a:prstDash val="dash"/>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黑体" pitchFamily="2" charset="-122"/>
            </a:endParaRPr>
          </a:p>
        </p:txBody>
      </p:sp>
      <p:sp>
        <p:nvSpPr>
          <p:cNvPr id="41" name="矩形 40"/>
          <p:cNvSpPr/>
          <p:nvPr/>
        </p:nvSpPr>
        <p:spPr>
          <a:xfrm>
            <a:off x="3670558" y="1043645"/>
            <a:ext cx="1438151" cy="400110"/>
          </a:xfrm>
          <a:prstGeom prst="rect">
            <a:avLst/>
          </a:prstGeom>
        </p:spPr>
        <p:txBody>
          <a:bodyPr wrap="none">
            <a:spAutoFit/>
          </a:bodyPr>
          <a:lstStyle/>
          <a:p>
            <a:r>
              <a:rPr lang="en-US" altLang="zh-CN" sz="2000" b="1" dirty="0">
                <a:solidFill>
                  <a:srgbClr val="C00000"/>
                </a:solidFill>
              </a:rPr>
              <a:t>Uncertainty</a:t>
            </a:r>
            <a:endParaRPr lang="zh-CN" altLang="en-US" sz="2000" dirty="0">
              <a:solidFill>
                <a:srgbClr val="C00000"/>
              </a:solidFill>
            </a:endParaRPr>
          </a:p>
        </p:txBody>
      </p:sp>
      <p:pic>
        <p:nvPicPr>
          <p:cNvPr id="42"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0006" y="4303041"/>
            <a:ext cx="2536426" cy="2052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3" name="AutoShape 45"/>
          <p:cNvCxnSpPr>
            <a:cxnSpLocks noChangeShapeType="1"/>
          </p:cNvCxnSpPr>
          <p:nvPr/>
        </p:nvCxnSpPr>
        <p:spPr bwMode="auto">
          <a:xfrm>
            <a:off x="2792755" y="5195431"/>
            <a:ext cx="482073" cy="0"/>
          </a:xfrm>
          <a:prstGeom prst="straightConnector1">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圆角矩形 43"/>
          <p:cNvSpPr/>
          <p:nvPr/>
        </p:nvSpPr>
        <p:spPr bwMode="auto">
          <a:xfrm>
            <a:off x="3274827" y="3969651"/>
            <a:ext cx="2243471" cy="2385955"/>
          </a:xfrm>
          <a:prstGeom prst="roundRect">
            <a:avLst>
              <a:gd name="adj" fmla="val 13349"/>
            </a:avLst>
          </a:prstGeom>
          <a:noFill/>
          <a:ln w="25400" cap="flat" cmpd="sng" algn="ctr">
            <a:solidFill>
              <a:schemeClr val="tx1"/>
            </a:solidFill>
            <a:prstDash val="dash"/>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黑体" pitchFamily="2" charset="-122"/>
            </a:endParaRPr>
          </a:p>
        </p:txBody>
      </p:sp>
      <p:sp>
        <p:nvSpPr>
          <p:cNvPr id="45" name="椭圆 44"/>
          <p:cNvSpPr/>
          <p:nvPr/>
        </p:nvSpPr>
        <p:spPr bwMode="auto">
          <a:xfrm>
            <a:off x="3374064" y="4571694"/>
            <a:ext cx="2044997" cy="825372"/>
          </a:xfrm>
          <a:prstGeom prst="ellipse">
            <a:avLst/>
          </a:prstGeom>
          <a:solidFill>
            <a:schemeClr val="bg1">
              <a:lumMod val="75000"/>
            </a:schemeClr>
          </a:solidFill>
          <a:ln w="2857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mj-lt"/>
                <a:ea typeface="黑体" pitchFamily="2" charset="-122"/>
              </a:rPr>
              <a:t>Full autonomy optimization</a:t>
            </a:r>
            <a:endParaRPr kumimoji="0" lang="zh-CN" altLang="en-US" sz="1600" b="0" i="0" u="none" strike="noStrike" cap="none" normalizeH="0" baseline="0" dirty="0">
              <a:ln>
                <a:noFill/>
              </a:ln>
              <a:solidFill>
                <a:schemeClr val="tx1"/>
              </a:solidFill>
              <a:effectLst/>
              <a:latin typeface="+mj-lt"/>
              <a:ea typeface="黑体" pitchFamily="2" charset="-122"/>
            </a:endParaRPr>
          </a:p>
        </p:txBody>
      </p:sp>
      <p:sp>
        <p:nvSpPr>
          <p:cNvPr id="46" name="椭圆 45"/>
          <p:cNvSpPr/>
          <p:nvPr/>
        </p:nvSpPr>
        <p:spPr bwMode="auto">
          <a:xfrm>
            <a:off x="3374064" y="5432006"/>
            <a:ext cx="2044997" cy="825372"/>
          </a:xfrm>
          <a:prstGeom prst="ellipse">
            <a:avLst/>
          </a:prstGeom>
          <a:solidFill>
            <a:schemeClr val="bg1">
              <a:lumMod val="75000"/>
            </a:schemeClr>
          </a:solidFill>
          <a:ln w="28575"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mj-lt"/>
                <a:ea typeface="黑体" pitchFamily="2" charset="-122"/>
              </a:rPr>
              <a:t>Sequential optimization</a:t>
            </a:r>
            <a:endParaRPr kumimoji="0" lang="zh-CN" altLang="en-US" sz="1600" b="0" i="0" u="none" strike="noStrike" cap="none" normalizeH="0" baseline="0" dirty="0">
              <a:ln>
                <a:noFill/>
              </a:ln>
              <a:solidFill>
                <a:schemeClr val="tx1"/>
              </a:solidFill>
              <a:effectLst/>
              <a:latin typeface="+mj-lt"/>
              <a:ea typeface="黑体" pitchFamily="2" charset="-122"/>
            </a:endParaRPr>
          </a:p>
        </p:txBody>
      </p:sp>
      <p:cxnSp>
        <p:nvCxnSpPr>
          <p:cNvPr id="47" name="AutoShape 45"/>
          <p:cNvCxnSpPr>
            <a:cxnSpLocks noChangeShapeType="1"/>
          </p:cNvCxnSpPr>
          <p:nvPr/>
        </p:nvCxnSpPr>
        <p:spPr bwMode="auto">
          <a:xfrm flipV="1">
            <a:off x="5518298" y="5173086"/>
            <a:ext cx="551850" cy="0"/>
          </a:xfrm>
          <a:prstGeom prst="straightConnector1">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矩形 128"/>
          <p:cNvSpPr/>
          <p:nvPr/>
        </p:nvSpPr>
        <p:spPr>
          <a:xfrm>
            <a:off x="3532137" y="4026135"/>
            <a:ext cx="1832553" cy="400110"/>
          </a:xfrm>
          <a:prstGeom prst="rect">
            <a:avLst/>
          </a:prstGeom>
        </p:spPr>
        <p:txBody>
          <a:bodyPr wrap="none">
            <a:spAutoFit/>
          </a:bodyPr>
          <a:lstStyle/>
          <a:p>
            <a:r>
              <a:rPr lang="en-US" altLang="zh-CN" sz="2000" b="1" dirty="0">
                <a:solidFill>
                  <a:srgbClr val="C00000"/>
                </a:solidFill>
              </a:rPr>
              <a:t>MOO and MDO</a:t>
            </a:r>
            <a:endParaRPr lang="zh-CN" altLang="en-US" sz="2000" dirty="0">
              <a:solidFill>
                <a:srgbClr val="C00000"/>
              </a:solidFill>
            </a:endParaRPr>
          </a:p>
        </p:txBody>
      </p:sp>
      <p:sp>
        <p:nvSpPr>
          <p:cNvPr id="50" name="Text Box 39"/>
          <p:cNvSpPr txBox="1">
            <a:spLocks noChangeArrowheads="1"/>
          </p:cNvSpPr>
          <p:nvPr/>
        </p:nvSpPr>
        <p:spPr bwMode="auto">
          <a:xfrm>
            <a:off x="6609308" y="3886200"/>
            <a:ext cx="21115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a:solidFill>
                  <a:srgbClr val="C00000"/>
                </a:solidFill>
                <a:latin typeface="+mj-lt"/>
                <a:ea typeface="宋体" charset="-122"/>
              </a:rPr>
              <a:t>Pareto Optima</a:t>
            </a:r>
            <a:endParaRPr lang="en-US" altLang="zh-CN" sz="2000" b="1" baseline="-25000" dirty="0">
              <a:solidFill>
                <a:srgbClr val="C00000"/>
              </a:solidFill>
              <a:latin typeface="+mj-lt"/>
              <a:ea typeface="宋体" charset="-122"/>
            </a:endParaRPr>
          </a:p>
        </p:txBody>
      </p:sp>
      <p:cxnSp>
        <p:nvCxnSpPr>
          <p:cNvPr id="51" name="Straight Connector 45"/>
          <p:cNvCxnSpPr/>
          <p:nvPr/>
        </p:nvCxnSpPr>
        <p:spPr bwMode="auto">
          <a:xfrm>
            <a:off x="0" y="3931546"/>
            <a:ext cx="9144000" cy="1"/>
          </a:xfrm>
          <a:prstGeom prst="line">
            <a:avLst/>
          </a:prstGeom>
          <a:noFill/>
          <a:ln w="28575" cap="flat" cmpd="sng" algn="ctr">
            <a:solidFill>
              <a:schemeClr val="tx1"/>
            </a:solidFill>
            <a:prstDash val="sysDash"/>
            <a:round/>
            <a:headEnd type="none" w="med" len="med"/>
            <a:tailEnd type="none" w="med" len="med"/>
          </a:ln>
          <a:effectLst/>
        </p:spPr>
      </p:cxnSp>
      <p:pic>
        <p:nvPicPr>
          <p:cNvPr id="2" name="Picture 1"/>
          <p:cNvPicPr>
            <a:picLocks noChangeAspect="1"/>
          </p:cNvPicPr>
          <p:nvPr/>
        </p:nvPicPr>
        <p:blipFill>
          <a:blip r:embed="rId7"/>
          <a:stretch>
            <a:fillRect/>
          </a:stretch>
        </p:blipFill>
        <p:spPr>
          <a:xfrm>
            <a:off x="6062711" y="1181624"/>
            <a:ext cx="2764567" cy="2749922"/>
          </a:xfrm>
          <a:prstGeom prst="rect">
            <a:avLst/>
          </a:prstGeom>
        </p:spPr>
      </p:pic>
      <p:pic>
        <p:nvPicPr>
          <p:cNvPr id="50180" name="Picture 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22462" y="4061694"/>
            <a:ext cx="2598437" cy="2457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115436130"/>
      </p:ext>
    </p:extLst>
  </p:cSld>
  <p:clrMapOvr>
    <a:masterClrMapping/>
  </p:clrMapOvr>
  <mc:AlternateContent xmlns:mc="http://schemas.openxmlformats.org/markup-compatibility/2006" xmlns:p14="http://schemas.microsoft.com/office/powerpoint/2010/main">
    <mc:Choice Requires="p14">
      <p:transition spd="slow" p14:dur="2000" advTm="79310"/>
    </mc:Choice>
    <mc:Fallback xmlns="">
      <p:transition spd="slow" advTm="7931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0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23" grpId="0"/>
      <p:bldP spid="40" grpId="0" animBg="1"/>
      <p:bldP spid="41" grpId="0"/>
      <p:bldP spid="44" grpId="0" animBg="1"/>
      <p:bldP spid="45" grpId="0" animBg="1"/>
      <p:bldP spid="46" grpId="0" animBg="1"/>
      <p:bldP spid="49" grpId="0"/>
      <p:bldP spid="5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a:xfrm>
            <a:off x="689899" y="36897"/>
            <a:ext cx="8454101" cy="638175"/>
          </a:xfrm>
        </p:spPr>
        <p:txBody>
          <a:bodyPr>
            <a:noAutofit/>
          </a:bodyPr>
          <a:lstStyle/>
          <a:p>
            <a:pPr algn="l"/>
            <a:r>
              <a:rPr lang="en-US" altLang="zh-CN" sz="2400" b="1" dirty="0">
                <a:solidFill>
                  <a:schemeClr val="bg1"/>
                </a:solidFill>
              </a:rPr>
              <a:t>Research Topic 1*: Sequential Quadratic Programming for RO </a:t>
            </a:r>
            <a:br>
              <a:rPr lang="en-US" altLang="zh-CN" sz="2400" b="1" dirty="0">
                <a:solidFill>
                  <a:schemeClr val="bg1"/>
                </a:solidFill>
              </a:rPr>
            </a:br>
            <a:r>
              <a:rPr lang="en-US" altLang="zh-CN" sz="2400" b="1" dirty="0">
                <a:solidFill>
                  <a:schemeClr val="bg1"/>
                </a:solidFill>
              </a:rPr>
              <a:t>Motivation and Objective</a:t>
            </a:r>
            <a:endParaRPr lang="zh-CN" altLang="en-US" sz="2400" b="1" dirty="0">
              <a:solidFill>
                <a:schemeClr val="bg1"/>
              </a:solidFill>
            </a:endParaRPr>
          </a:p>
        </p:txBody>
      </p:sp>
      <p:sp>
        <p:nvSpPr>
          <p:cNvPr id="5" name="圆角矩形 4"/>
          <p:cNvSpPr/>
          <p:nvPr/>
        </p:nvSpPr>
        <p:spPr bwMode="auto">
          <a:xfrm>
            <a:off x="5514355" y="1173164"/>
            <a:ext cx="3090093" cy="3771004"/>
          </a:xfrm>
          <a:prstGeom prst="roundRect">
            <a:avLst>
              <a:gd name="adj" fmla="val 0"/>
            </a:avLst>
          </a:prstGeom>
          <a:solidFill>
            <a:srgbClr val="DDDDDD"/>
          </a:solidFill>
          <a:ln w="25400"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p:txBody>
      </p:sp>
      <p:sp>
        <p:nvSpPr>
          <p:cNvPr id="6" name="Rectangle 52"/>
          <p:cNvSpPr>
            <a:spLocks noChangeArrowheads="1"/>
          </p:cNvSpPr>
          <p:nvPr/>
        </p:nvSpPr>
        <p:spPr bwMode="auto">
          <a:xfrm>
            <a:off x="130636" y="1287443"/>
            <a:ext cx="5427019" cy="320835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lnSpc>
                <a:spcPct val="80000"/>
              </a:lnSpc>
              <a:spcBef>
                <a:spcPct val="20000"/>
              </a:spcBef>
              <a:buSzPct val="60000"/>
              <a:buFont typeface="Wingdings" panose="05000000000000000000" pitchFamily="2" charset="2"/>
              <a:buChar char="n"/>
            </a:pPr>
            <a:r>
              <a:rPr lang="en-US" altLang="zh-CN" sz="2700" b="1" dirty="0">
                <a:solidFill>
                  <a:srgbClr val="003D7F"/>
                </a:solidFill>
                <a:cs typeface="Times New Roman" panose="02020603050405020304" pitchFamily="18" charset="0"/>
              </a:rPr>
              <a:t>Motivation</a:t>
            </a:r>
          </a:p>
          <a:p>
            <a:pPr marL="742950" lvl="1" indent="-285750">
              <a:lnSpc>
                <a:spcPct val="80000"/>
              </a:lnSpc>
              <a:spcBef>
                <a:spcPts val="1200"/>
              </a:spcBef>
              <a:buClr>
                <a:srgbClr val="000066"/>
              </a:buClr>
              <a:buSzPct val="60000"/>
              <a:buFont typeface="Arial" pitchFamily="34" charset="0"/>
              <a:buChar char="–"/>
            </a:pPr>
            <a:r>
              <a:rPr lang="en-US" altLang="zh-CN" sz="2400" b="1" dirty="0">
                <a:cs typeface="Times New Roman" panose="02020603050405020304" pitchFamily="18" charset="0"/>
              </a:rPr>
              <a:t>Uncontrollable variations exist in parameters or design variables </a:t>
            </a:r>
          </a:p>
          <a:p>
            <a:pPr marL="742950" lvl="1" indent="-285750">
              <a:lnSpc>
                <a:spcPct val="80000"/>
              </a:lnSpc>
              <a:spcBef>
                <a:spcPts val="1200"/>
              </a:spcBef>
              <a:buClr>
                <a:srgbClr val="000066"/>
              </a:buClr>
              <a:buSzPct val="60000"/>
              <a:buFont typeface="Arial" pitchFamily="34" charset="0"/>
              <a:buChar char="–"/>
            </a:pPr>
            <a:r>
              <a:rPr lang="en-US" altLang="zh-CN" sz="2400" b="1" dirty="0">
                <a:cs typeface="Times New Roman" panose="02020603050405020304" pitchFamily="18" charset="0"/>
              </a:rPr>
              <a:t>RO involve an inner-outer double-looped structure</a:t>
            </a:r>
          </a:p>
          <a:p>
            <a:pPr marL="742950" lvl="1" indent="-285750">
              <a:lnSpc>
                <a:spcPct val="80000"/>
              </a:lnSpc>
              <a:spcBef>
                <a:spcPts val="1200"/>
              </a:spcBef>
              <a:buClr>
                <a:srgbClr val="000066"/>
              </a:buClr>
              <a:buSzPct val="60000"/>
              <a:buFont typeface="Arial" pitchFamily="34" charset="0"/>
              <a:buChar char="–"/>
            </a:pPr>
            <a:r>
              <a:rPr lang="en-US" altLang="zh-CN" sz="2400" b="1" dirty="0">
                <a:cs typeface="Times New Roman" panose="02020603050405020304" pitchFamily="18" charset="0"/>
              </a:rPr>
              <a:t>Efficient methods to solve most kinds of problems are needed</a:t>
            </a:r>
          </a:p>
          <a:p>
            <a:pPr marL="742950" lvl="1" indent="-285750">
              <a:lnSpc>
                <a:spcPct val="80000"/>
              </a:lnSpc>
              <a:spcBef>
                <a:spcPts val="1200"/>
              </a:spcBef>
              <a:buClr>
                <a:srgbClr val="000066"/>
              </a:buClr>
              <a:buSzPct val="60000"/>
              <a:buFont typeface="Arial" pitchFamily="34" charset="0"/>
              <a:buChar char="–"/>
            </a:pPr>
            <a:r>
              <a:rPr lang="en-US" altLang="zh-CN" sz="2400" b="1" dirty="0">
                <a:cs typeface="Times New Roman" panose="02020603050405020304" pitchFamily="18" charset="0"/>
              </a:rPr>
              <a:t>SQP is an efficient solver to be applied</a:t>
            </a:r>
          </a:p>
        </p:txBody>
      </p:sp>
      <p:sp>
        <p:nvSpPr>
          <p:cNvPr id="7" name="Text Box 53"/>
          <p:cNvSpPr txBox="1">
            <a:spLocks noChangeArrowheads="1"/>
          </p:cNvSpPr>
          <p:nvPr/>
        </p:nvSpPr>
        <p:spPr bwMode="auto">
          <a:xfrm>
            <a:off x="498673" y="5105400"/>
            <a:ext cx="8105775" cy="769441"/>
          </a:xfrm>
          <a:prstGeom prst="rect">
            <a:avLst/>
          </a:prstGeom>
          <a:noFill/>
          <a:ln w="28575">
            <a:solidFill>
              <a:schemeClr val="tx1"/>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eaLnBrk="0" hangingPunct="0">
              <a:defRPr sz="2000" b="1">
                <a:solidFill>
                  <a:srgbClr val="133984"/>
                </a:solidFill>
                <a:latin typeface="+mn-lt"/>
                <a:ea typeface="+mn-ea"/>
                <a:cs typeface="黑体" pitchFamily="49" charset="-122"/>
              </a:defRPr>
            </a:lvl1pPr>
          </a:lstStyle>
          <a:p>
            <a:r>
              <a:rPr lang="en-US" altLang="zh-CN" sz="2200" dirty="0"/>
              <a:t>Objective:</a:t>
            </a:r>
            <a:r>
              <a:rPr lang="en-US" altLang="zh-CN" sz="2200" dirty="0">
                <a:solidFill>
                  <a:srgbClr val="FF0000"/>
                </a:solidFill>
              </a:rPr>
              <a:t>  </a:t>
            </a:r>
            <a:r>
              <a:rPr lang="en-US" altLang="zh-CN" sz="2200" dirty="0">
                <a:solidFill>
                  <a:schemeClr val="tx1"/>
                </a:solidFill>
              </a:rPr>
              <a:t>Develop an </a:t>
            </a:r>
            <a:r>
              <a:rPr lang="en-US" altLang="zh-CN" sz="2200" dirty="0">
                <a:solidFill>
                  <a:srgbClr val="FF0000"/>
                </a:solidFill>
              </a:rPr>
              <a:t>efficient robust optimization algorithm </a:t>
            </a:r>
            <a:r>
              <a:rPr lang="en-US" altLang="zh-CN" sz="2200" dirty="0">
                <a:solidFill>
                  <a:schemeClr val="tx1"/>
                </a:solidFill>
              </a:rPr>
              <a:t>based on </a:t>
            </a:r>
            <a:r>
              <a:rPr lang="en-US" altLang="zh-CN" sz="2200" dirty="0">
                <a:solidFill>
                  <a:srgbClr val="FF0000"/>
                </a:solidFill>
              </a:rPr>
              <a:t>SQP</a:t>
            </a:r>
            <a:r>
              <a:rPr lang="en-US" altLang="zh-CN" sz="2200" dirty="0">
                <a:solidFill>
                  <a:schemeClr val="tx1"/>
                </a:solidFill>
              </a:rPr>
              <a:t> to solve problems with </a:t>
            </a:r>
            <a:r>
              <a:rPr lang="en-US" altLang="zh-CN" sz="2200" dirty="0">
                <a:solidFill>
                  <a:srgbClr val="FF0000"/>
                </a:solidFill>
              </a:rPr>
              <a:t>interval uncertainty</a:t>
            </a:r>
          </a:p>
        </p:txBody>
      </p:sp>
      <p:sp>
        <p:nvSpPr>
          <p:cNvPr id="8" name="Text Box 93"/>
          <p:cNvSpPr txBox="1">
            <a:spLocks noChangeArrowheads="1"/>
          </p:cNvSpPr>
          <p:nvPr/>
        </p:nvSpPr>
        <p:spPr bwMode="auto">
          <a:xfrm>
            <a:off x="533400" y="6019800"/>
            <a:ext cx="7872210" cy="387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5F5F5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80000"/>
              </a:lnSpc>
              <a:spcBef>
                <a:spcPct val="20000"/>
              </a:spcBef>
              <a:buClr>
                <a:srgbClr val="CC0000"/>
              </a:buClr>
              <a:buFont typeface="Arial" charset="0"/>
              <a:buNone/>
            </a:pPr>
            <a:r>
              <a:rPr lang="en-US" altLang="zh-CN" sz="1200" b="1" dirty="0"/>
              <a:t>* Zhou, J. H., Cheng, S., and Li, M., 2012, “Sequential Quadratic Programming for Robust Optimization with Interval Uncertainty,” Journal of Mechanical Design, 134(10), pp. 10091301-10091313.</a:t>
            </a:r>
          </a:p>
        </p:txBody>
      </p:sp>
      <p:sp>
        <p:nvSpPr>
          <p:cNvPr id="9" name="Oval 8"/>
          <p:cNvSpPr>
            <a:spLocks noChangeArrowheads="1"/>
          </p:cNvSpPr>
          <p:nvPr/>
        </p:nvSpPr>
        <p:spPr bwMode="auto">
          <a:xfrm>
            <a:off x="6246200" y="3774514"/>
            <a:ext cx="144000" cy="1440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AutoShape 33"/>
          <p:cNvSpPr>
            <a:spLocks noChangeArrowheads="1"/>
          </p:cNvSpPr>
          <p:nvPr/>
        </p:nvSpPr>
        <p:spPr bwMode="auto">
          <a:xfrm>
            <a:off x="6885504" y="2895600"/>
            <a:ext cx="394150" cy="578939"/>
          </a:xfrm>
          <a:prstGeom prst="downArrow">
            <a:avLst>
              <a:gd name="adj1" fmla="val 50000"/>
              <a:gd name="adj2" fmla="val 43852"/>
            </a:avLst>
          </a:prstGeom>
          <a:solidFill>
            <a:srgbClr val="848484"/>
          </a:solidFill>
          <a:ln w="9525">
            <a:noFill/>
            <a:miter lim="800000"/>
            <a:headEnd/>
            <a:tailEnd/>
          </a:ln>
          <a:effectLst/>
        </p:spPr>
        <p:txBody>
          <a:bodyPr vert="eaVert" wrap="none" anchor="ctr"/>
          <a:lstStyle/>
          <a:p>
            <a:endParaRPr lang="zh-CN" altLang="en-US"/>
          </a:p>
        </p:txBody>
      </p:sp>
      <p:sp>
        <p:nvSpPr>
          <p:cNvPr id="16" name="Line 34"/>
          <p:cNvSpPr>
            <a:spLocks noChangeShapeType="1"/>
          </p:cNvSpPr>
          <p:nvPr/>
        </p:nvSpPr>
        <p:spPr bwMode="auto">
          <a:xfrm>
            <a:off x="5867400" y="4786311"/>
            <a:ext cx="234694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35"/>
          <p:cNvSpPr>
            <a:spLocks noChangeShapeType="1"/>
          </p:cNvSpPr>
          <p:nvPr/>
        </p:nvSpPr>
        <p:spPr bwMode="auto">
          <a:xfrm flipH="1" flipV="1">
            <a:off x="5867400" y="3355975"/>
            <a:ext cx="0" cy="141446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Text Box 36"/>
          <p:cNvSpPr txBox="1">
            <a:spLocks noChangeArrowheads="1"/>
          </p:cNvSpPr>
          <p:nvPr/>
        </p:nvSpPr>
        <p:spPr bwMode="auto">
          <a:xfrm>
            <a:off x="8173255" y="4590224"/>
            <a:ext cx="280846"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700" b="0" i="1" dirty="0">
                <a:latin typeface="Times New Roman" pitchFamily="18" charset="0"/>
                <a:ea typeface="宋体" charset="-122"/>
              </a:rPr>
              <a:t>x</a:t>
            </a:r>
            <a:endParaRPr lang="en-US" altLang="zh-CN" sz="1700" b="0" baseline="-25000" dirty="0">
              <a:latin typeface="Times New Roman" pitchFamily="18" charset="0"/>
              <a:ea typeface="宋体" charset="-122"/>
            </a:endParaRPr>
          </a:p>
        </p:txBody>
      </p:sp>
      <p:grpSp>
        <p:nvGrpSpPr>
          <p:cNvPr id="2" name="Group 1"/>
          <p:cNvGrpSpPr/>
          <p:nvPr/>
        </p:nvGrpSpPr>
        <p:grpSpPr>
          <a:xfrm>
            <a:off x="5514355" y="1173163"/>
            <a:ext cx="3085750" cy="1854006"/>
            <a:chOff x="5514355" y="1052606"/>
            <a:chExt cx="3085750" cy="1854006"/>
          </a:xfrm>
        </p:grpSpPr>
        <p:sp>
          <p:nvSpPr>
            <p:cNvPr id="10" name="Rectangle 11"/>
            <p:cNvSpPr>
              <a:spLocks noChangeArrowheads="1"/>
            </p:cNvSpPr>
            <p:nvPr/>
          </p:nvSpPr>
          <p:spPr bwMode="auto">
            <a:xfrm>
              <a:off x="6344625" y="1621894"/>
              <a:ext cx="1365612" cy="753047"/>
            </a:xfrm>
            <a:prstGeom prst="rect">
              <a:avLst/>
            </a:prstGeom>
            <a:solidFill>
              <a:srgbClr val="BCBCBC"/>
            </a:solidFill>
            <a:ln>
              <a:noFill/>
            </a:ln>
            <a:effectLst/>
          </p:spPr>
          <p:txBody>
            <a:bodyPr wrap="none" anchor="ctr"/>
            <a:lstStyle/>
            <a:p>
              <a:endParaRPr lang="zh-CN" altLang="en-US"/>
            </a:p>
          </p:txBody>
        </p:sp>
        <p:sp>
          <p:nvSpPr>
            <p:cNvPr id="11" name="Line 12"/>
            <p:cNvSpPr>
              <a:spLocks noChangeShapeType="1"/>
            </p:cNvSpPr>
            <p:nvPr/>
          </p:nvSpPr>
          <p:spPr bwMode="auto">
            <a:xfrm>
              <a:off x="5867400" y="2763737"/>
              <a:ext cx="2338449"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3"/>
            <p:cNvSpPr>
              <a:spLocks noChangeShapeType="1"/>
            </p:cNvSpPr>
            <p:nvPr/>
          </p:nvSpPr>
          <p:spPr bwMode="auto">
            <a:xfrm flipH="1" flipV="1">
              <a:off x="5867400" y="1233100"/>
              <a:ext cx="0" cy="153063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Text Box 14"/>
            <p:cNvSpPr txBox="1">
              <a:spLocks noChangeArrowheads="1"/>
            </p:cNvSpPr>
            <p:nvPr/>
          </p:nvSpPr>
          <p:spPr bwMode="auto">
            <a:xfrm>
              <a:off x="8214342" y="2555775"/>
              <a:ext cx="385763"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1700" b="0" i="1" dirty="0">
                  <a:latin typeface="Times New Roman" pitchFamily="18" charset="0"/>
                  <a:ea typeface="宋体" charset="-122"/>
                </a:rPr>
                <a:t>p</a:t>
              </a:r>
              <a:r>
                <a:rPr lang="en-US" altLang="zh-CN" sz="1700" b="0" baseline="-25000" dirty="0">
                  <a:latin typeface="Times New Roman" pitchFamily="18" charset="0"/>
                  <a:ea typeface="宋体" charset="-122"/>
                </a:rPr>
                <a:t>1</a:t>
              </a:r>
              <a:endParaRPr lang="en-US" altLang="zh-CN" sz="1700" b="0" dirty="0">
                <a:latin typeface="Times New Roman" pitchFamily="18" charset="0"/>
                <a:ea typeface="宋体" charset="-122"/>
              </a:endParaRPr>
            </a:p>
          </p:txBody>
        </p:sp>
        <p:sp>
          <p:nvSpPr>
            <p:cNvPr id="14" name="Text Box 15"/>
            <p:cNvSpPr txBox="1">
              <a:spLocks noChangeArrowheads="1"/>
            </p:cNvSpPr>
            <p:nvPr/>
          </p:nvSpPr>
          <p:spPr bwMode="auto">
            <a:xfrm>
              <a:off x="5514355" y="1052606"/>
              <a:ext cx="385762"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1700" b="0" i="1" dirty="0">
                  <a:latin typeface="Times New Roman" pitchFamily="18" charset="0"/>
                  <a:ea typeface="宋体" charset="-122"/>
                </a:rPr>
                <a:t>p</a:t>
              </a:r>
              <a:r>
                <a:rPr lang="en-US" altLang="zh-CN" sz="1700" b="0" baseline="-25000" dirty="0">
                  <a:latin typeface="Times New Roman" pitchFamily="18" charset="0"/>
                  <a:ea typeface="宋体" charset="-122"/>
                </a:rPr>
                <a:t>2</a:t>
              </a:r>
              <a:endParaRPr lang="en-US" altLang="zh-CN" sz="1700" b="0" dirty="0">
                <a:latin typeface="Times New Roman" pitchFamily="18" charset="0"/>
                <a:ea typeface="宋体" charset="-122"/>
              </a:endParaRPr>
            </a:p>
          </p:txBody>
        </p:sp>
        <p:sp>
          <p:nvSpPr>
            <p:cNvPr id="19" name="Oval 8"/>
            <p:cNvSpPr>
              <a:spLocks noChangeArrowheads="1"/>
            </p:cNvSpPr>
            <p:nvPr/>
          </p:nvSpPr>
          <p:spPr bwMode="auto">
            <a:xfrm>
              <a:off x="6929006" y="1912693"/>
              <a:ext cx="196850" cy="1714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 name="Text Box 15"/>
          <p:cNvSpPr txBox="1">
            <a:spLocks noChangeArrowheads="1"/>
          </p:cNvSpPr>
          <p:nvPr/>
        </p:nvSpPr>
        <p:spPr bwMode="auto">
          <a:xfrm>
            <a:off x="5591730" y="3352800"/>
            <a:ext cx="385762"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1700" b="0" i="1" dirty="0">
                <a:latin typeface="Times New Roman" pitchFamily="18" charset="0"/>
                <a:ea typeface="宋体" charset="-122"/>
              </a:rPr>
              <a:t>f</a:t>
            </a:r>
            <a:endParaRPr lang="en-US" altLang="zh-CN" sz="1700" b="0" dirty="0">
              <a:latin typeface="Times New Roman" pitchFamily="18" charset="0"/>
              <a:ea typeface="宋体" charset="-122"/>
            </a:endParaRPr>
          </a:p>
        </p:txBody>
      </p:sp>
      <p:sp>
        <p:nvSpPr>
          <p:cNvPr id="21" name="Oval 8"/>
          <p:cNvSpPr>
            <a:spLocks noChangeArrowheads="1"/>
          </p:cNvSpPr>
          <p:nvPr/>
        </p:nvSpPr>
        <p:spPr bwMode="auto">
          <a:xfrm>
            <a:off x="6860816" y="4301529"/>
            <a:ext cx="144000" cy="1440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Oval 8"/>
          <p:cNvSpPr>
            <a:spLocks noChangeArrowheads="1"/>
          </p:cNvSpPr>
          <p:nvPr/>
        </p:nvSpPr>
        <p:spPr bwMode="auto">
          <a:xfrm>
            <a:off x="7721663" y="4122241"/>
            <a:ext cx="144000" cy="1440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3" name="组合 22"/>
          <p:cNvGrpSpPr/>
          <p:nvPr/>
        </p:nvGrpSpPr>
        <p:grpSpPr>
          <a:xfrm>
            <a:off x="6246200" y="3658458"/>
            <a:ext cx="144000" cy="376112"/>
            <a:chOff x="6246200" y="3775334"/>
            <a:chExt cx="144000" cy="376112"/>
          </a:xfrm>
        </p:grpSpPr>
        <p:cxnSp>
          <p:nvCxnSpPr>
            <p:cNvPr id="24" name="直接连接符 23"/>
            <p:cNvCxnSpPr/>
            <p:nvPr/>
          </p:nvCxnSpPr>
          <p:spPr bwMode="auto">
            <a:xfrm flipH="1">
              <a:off x="6332560" y="3785686"/>
              <a:ext cx="1" cy="365760"/>
            </a:xfrm>
            <a:prstGeom prst="line">
              <a:avLst/>
            </a:prstGeom>
            <a:solidFill>
              <a:srgbClr val="DDDDDD"/>
            </a:solidFill>
            <a:ln w="25400" cap="flat" cmpd="sng" algn="ctr">
              <a:solidFill>
                <a:schemeClr val="tx1"/>
              </a:solidFill>
              <a:prstDash val="solid"/>
              <a:round/>
              <a:headEnd type="none" w="med" len="med"/>
              <a:tailEnd type="none" w="med" len="med"/>
            </a:ln>
            <a:effectLst/>
          </p:spPr>
        </p:cxnSp>
        <p:cxnSp>
          <p:nvCxnSpPr>
            <p:cNvPr id="25" name="直接连接符 24"/>
            <p:cNvCxnSpPr/>
            <p:nvPr/>
          </p:nvCxnSpPr>
          <p:spPr bwMode="auto">
            <a:xfrm>
              <a:off x="6246200" y="3775334"/>
              <a:ext cx="144000" cy="0"/>
            </a:xfrm>
            <a:prstGeom prst="line">
              <a:avLst/>
            </a:prstGeom>
            <a:solidFill>
              <a:srgbClr val="DDDDDD"/>
            </a:solidFill>
            <a:ln w="25400" cap="flat" cmpd="sng" algn="ctr">
              <a:solidFill>
                <a:schemeClr val="tx1"/>
              </a:solidFill>
              <a:prstDash val="solid"/>
              <a:round/>
              <a:headEnd type="none" w="med" len="med"/>
              <a:tailEnd type="none" w="med" len="med"/>
            </a:ln>
            <a:effectLst/>
          </p:spPr>
        </p:cxnSp>
        <p:cxnSp>
          <p:nvCxnSpPr>
            <p:cNvPr id="26" name="直接连接符 25"/>
            <p:cNvCxnSpPr/>
            <p:nvPr/>
          </p:nvCxnSpPr>
          <p:spPr bwMode="auto">
            <a:xfrm>
              <a:off x="6246200" y="4148735"/>
              <a:ext cx="144000" cy="0"/>
            </a:xfrm>
            <a:prstGeom prst="line">
              <a:avLst/>
            </a:prstGeom>
            <a:solidFill>
              <a:srgbClr val="DDDDDD"/>
            </a:solidFill>
            <a:ln w="25400" cap="flat" cmpd="sng" algn="ctr">
              <a:solidFill>
                <a:schemeClr val="tx1"/>
              </a:solidFill>
              <a:prstDash val="solid"/>
              <a:round/>
              <a:headEnd type="none" w="med" len="med"/>
              <a:tailEnd type="none" w="med" len="med"/>
            </a:ln>
            <a:effectLst/>
          </p:spPr>
        </p:cxnSp>
      </p:grpSp>
      <p:grpSp>
        <p:nvGrpSpPr>
          <p:cNvPr id="27" name="组合 26"/>
          <p:cNvGrpSpPr/>
          <p:nvPr/>
        </p:nvGrpSpPr>
        <p:grpSpPr>
          <a:xfrm>
            <a:off x="6860816" y="3668810"/>
            <a:ext cx="144000" cy="1077550"/>
            <a:chOff x="6246200" y="3485550"/>
            <a:chExt cx="144000" cy="1077550"/>
          </a:xfrm>
        </p:grpSpPr>
        <p:cxnSp>
          <p:nvCxnSpPr>
            <p:cNvPr id="28" name="直接连接符 27"/>
            <p:cNvCxnSpPr/>
            <p:nvPr/>
          </p:nvCxnSpPr>
          <p:spPr bwMode="auto">
            <a:xfrm>
              <a:off x="6318200" y="3485550"/>
              <a:ext cx="0" cy="1077550"/>
            </a:xfrm>
            <a:prstGeom prst="line">
              <a:avLst/>
            </a:prstGeom>
            <a:solidFill>
              <a:srgbClr val="DDDDDD"/>
            </a:solidFill>
            <a:ln w="25400" cap="flat" cmpd="sng" algn="ctr">
              <a:solidFill>
                <a:schemeClr val="tx1"/>
              </a:solidFill>
              <a:prstDash val="solid"/>
              <a:round/>
              <a:headEnd type="none" w="med" len="med"/>
              <a:tailEnd type="none" w="med" len="med"/>
            </a:ln>
            <a:effectLst/>
          </p:spPr>
        </p:cxnSp>
        <p:cxnSp>
          <p:nvCxnSpPr>
            <p:cNvPr id="29" name="直接连接符 28"/>
            <p:cNvCxnSpPr/>
            <p:nvPr/>
          </p:nvCxnSpPr>
          <p:spPr bwMode="auto">
            <a:xfrm>
              <a:off x="6246200" y="3485550"/>
              <a:ext cx="144000" cy="0"/>
            </a:xfrm>
            <a:prstGeom prst="line">
              <a:avLst/>
            </a:prstGeom>
            <a:solidFill>
              <a:srgbClr val="DDDDDD"/>
            </a:solidFill>
            <a:ln w="25400" cap="flat" cmpd="sng" algn="ctr">
              <a:solidFill>
                <a:schemeClr val="tx1"/>
              </a:solidFill>
              <a:prstDash val="solid"/>
              <a:round/>
              <a:headEnd type="none" w="med" len="med"/>
              <a:tailEnd type="none" w="med" len="med"/>
            </a:ln>
            <a:effectLst/>
          </p:spPr>
        </p:cxnSp>
        <p:cxnSp>
          <p:nvCxnSpPr>
            <p:cNvPr id="30" name="直接连接符 29"/>
            <p:cNvCxnSpPr/>
            <p:nvPr/>
          </p:nvCxnSpPr>
          <p:spPr bwMode="auto">
            <a:xfrm>
              <a:off x="6246200" y="4563100"/>
              <a:ext cx="144000" cy="0"/>
            </a:xfrm>
            <a:prstGeom prst="line">
              <a:avLst/>
            </a:prstGeom>
            <a:solidFill>
              <a:srgbClr val="DDDDDD"/>
            </a:solidFill>
            <a:ln w="25400" cap="flat" cmpd="sng" algn="ctr">
              <a:solidFill>
                <a:schemeClr val="tx1"/>
              </a:solidFill>
              <a:prstDash val="solid"/>
              <a:round/>
              <a:headEnd type="none" w="med" len="med"/>
              <a:tailEnd type="none" w="med" len="med"/>
            </a:ln>
            <a:effectLst/>
          </p:spPr>
        </p:cxnSp>
      </p:grpSp>
      <p:grpSp>
        <p:nvGrpSpPr>
          <p:cNvPr id="31" name="组合 30"/>
          <p:cNvGrpSpPr/>
          <p:nvPr/>
        </p:nvGrpSpPr>
        <p:grpSpPr>
          <a:xfrm>
            <a:off x="7721663" y="3972116"/>
            <a:ext cx="144000" cy="444251"/>
            <a:chOff x="6246200" y="3824603"/>
            <a:chExt cx="144000" cy="444251"/>
          </a:xfrm>
        </p:grpSpPr>
        <p:cxnSp>
          <p:nvCxnSpPr>
            <p:cNvPr id="32" name="直接连接符 31"/>
            <p:cNvCxnSpPr/>
            <p:nvPr/>
          </p:nvCxnSpPr>
          <p:spPr bwMode="auto">
            <a:xfrm>
              <a:off x="6318200" y="3824603"/>
              <a:ext cx="0" cy="431270"/>
            </a:xfrm>
            <a:prstGeom prst="line">
              <a:avLst/>
            </a:prstGeom>
            <a:solidFill>
              <a:srgbClr val="DDDDDD"/>
            </a:solidFill>
            <a:ln w="25400" cap="flat" cmpd="sng" algn="ctr">
              <a:solidFill>
                <a:schemeClr val="tx1"/>
              </a:solidFill>
              <a:prstDash val="solid"/>
              <a:round/>
              <a:headEnd type="none" w="med" len="med"/>
              <a:tailEnd type="none" w="med" len="med"/>
            </a:ln>
            <a:effectLst/>
          </p:spPr>
        </p:cxnSp>
        <p:cxnSp>
          <p:nvCxnSpPr>
            <p:cNvPr id="33" name="直接连接符 32"/>
            <p:cNvCxnSpPr/>
            <p:nvPr/>
          </p:nvCxnSpPr>
          <p:spPr bwMode="auto">
            <a:xfrm>
              <a:off x="6246200" y="3824603"/>
              <a:ext cx="144000" cy="0"/>
            </a:xfrm>
            <a:prstGeom prst="line">
              <a:avLst/>
            </a:prstGeom>
            <a:solidFill>
              <a:srgbClr val="DDDDDD"/>
            </a:solidFill>
            <a:ln w="25400" cap="flat" cmpd="sng" algn="ctr">
              <a:solidFill>
                <a:schemeClr val="tx1"/>
              </a:solidFill>
              <a:prstDash val="solid"/>
              <a:round/>
              <a:headEnd type="none" w="med" len="med"/>
              <a:tailEnd type="none" w="med" len="med"/>
            </a:ln>
            <a:effectLst/>
          </p:spPr>
        </p:cxnSp>
        <p:cxnSp>
          <p:nvCxnSpPr>
            <p:cNvPr id="34" name="直接连接符 33"/>
            <p:cNvCxnSpPr/>
            <p:nvPr/>
          </p:nvCxnSpPr>
          <p:spPr bwMode="auto">
            <a:xfrm>
              <a:off x="6246200" y="4268854"/>
              <a:ext cx="144000" cy="0"/>
            </a:xfrm>
            <a:prstGeom prst="line">
              <a:avLst/>
            </a:prstGeom>
            <a:solidFill>
              <a:srgbClr val="DDDDDD"/>
            </a:solidFill>
            <a:ln w="25400" cap="flat" cmpd="sng" algn="ctr">
              <a:solidFill>
                <a:schemeClr val="tx1"/>
              </a:solidFill>
              <a:prstDash val="solid"/>
              <a:round/>
              <a:headEnd type="none" w="med" len="med"/>
              <a:tailEnd type="none" w="med" len="med"/>
            </a:ln>
            <a:effectLst/>
          </p:spPr>
        </p:cxnSp>
      </p:grpSp>
      <p:sp>
        <p:nvSpPr>
          <p:cNvPr id="35" name="椭圆 34"/>
          <p:cNvSpPr/>
          <p:nvPr/>
        </p:nvSpPr>
        <p:spPr bwMode="auto">
          <a:xfrm>
            <a:off x="7559747" y="3798259"/>
            <a:ext cx="467832" cy="791965"/>
          </a:xfrm>
          <a:prstGeom prst="ellipse">
            <a:avLst/>
          </a:prstGeom>
          <a:noFill/>
          <a:ln w="25400" cap="flat" cmpd="sng" algn="ctr">
            <a:solidFill>
              <a:srgbClr val="C00000"/>
            </a:solidFill>
            <a:prstDash val="dash"/>
            <a:round/>
            <a:headEnd type="none" w="med" len="med"/>
            <a:tailEnd type="none" w="med" len="med"/>
          </a:ln>
          <a:effectLst/>
        </p:spPr>
        <p:txBody>
          <a:bodyPr vert="horz" wrap="non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charset="0"/>
              <a:ea typeface="黑体" pitchFamily="2" charset="-122"/>
            </a:endParaRPr>
          </a:p>
        </p:txBody>
      </p:sp>
    </p:spTree>
    <p:custDataLst>
      <p:tags r:id="rId1"/>
    </p:custDataLst>
    <p:extLst>
      <p:ext uri="{BB962C8B-B14F-4D97-AF65-F5344CB8AC3E}">
        <p14:creationId xmlns:p14="http://schemas.microsoft.com/office/powerpoint/2010/main" val="2578804274"/>
      </p:ext>
    </p:extLst>
  </p:cSld>
  <p:clrMapOvr>
    <a:masterClrMapping/>
  </p:clrMapOvr>
  <mc:AlternateContent xmlns:mc="http://schemas.openxmlformats.org/markup-compatibility/2006" xmlns:p14="http://schemas.microsoft.com/office/powerpoint/2010/main">
    <mc:Choice Requires="p14">
      <p:transition spd="slow" p14:dur="2000" advTm="40829"/>
    </mc:Choice>
    <mc:Fallback xmlns="">
      <p:transition spd="slow" advTm="408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a:xfrm>
            <a:off x="533400" y="0"/>
            <a:ext cx="3276600" cy="638175"/>
          </a:xfrm>
        </p:spPr>
        <p:txBody>
          <a:bodyPr>
            <a:noAutofit/>
          </a:bodyPr>
          <a:lstStyle/>
          <a:p>
            <a:r>
              <a:rPr lang="en-US" altLang="zh-CN" sz="3600" b="1" dirty="0">
                <a:solidFill>
                  <a:schemeClr val="bg1"/>
                </a:solidFill>
              </a:rPr>
              <a:t>Previous Work</a:t>
            </a:r>
            <a:endParaRPr lang="zh-CN" altLang="en-US" sz="3600" b="1" dirty="0">
              <a:solidFill>
                <a:schemeClr val="bg1"/>
              </a:solidFill>
            </a:endParaRPr>
          </a:p>
        </p:txBody>
      </p:sp>
      <p:graphicFrame>
        <p:nvGraphicFramePr>
          <p:cNvPr id="5" name="Group 84"/>
          <p:cNvGraphicFramePr>
            <a:graphicFrameLocks noGrp="1"/>
          </p:cNvGraphicFramePr>
          <p:nvPr>
            <p:ph idx="4294967295"/>
            <p:extLst>
              <p:ext uri="{D42A27DB-BD31-4B8C-83A1-F6EECF244321}">
                <p14:modId xmlns:p14="http://schemas.microsoft.com/office/powerpoint/2010/main" val="2137602932"/>
              </p:ext>
            </p:extLst>
          </p:nvPr>
        </p:nvGraphicFramePr>
        <p:xfrm>
          <a:off x="457200" y="1066800"/>
          <a:ext cx="8077198" cy="5103303"/>
        </p:xfrm>
        <a:graphic>
          <a:graphicData uri="http://schemas.openxmlformats.org/drawingml/2006/table">
            <a:tbl>
              <a:tblPr/>
              <a:tblGrid>
                <a:gridCol w="2265272">
                  <a:extLst>
                    <a:ext uri="{9D8B030D-6E8A-4147-A177-3AD203B41FA5}">
                      <a16:colId xmlns:a16="http://schemas.microsoft.com/office/drawing/2014/main" val="20000"/>
                    </a:ext>
                  </a:extLst>
                </a:gridCol>
                <a:gridCol w="1198346">
                  <a:extLst>
                    <a:ext uri="{9D8B030D-6E8A-4147-A177-3AD203B41FA5}">
                      <a16:colId xmlns:a16="http://schemas.microsoft.com/office/drawing/2014/main" val="20001"/>
                    </a:ext>
                  </a:extLst>
                </a:gridCol>
                <a:gridCol w="1413181">
                  <a:extLst>
                    <a:ext uri="{9D8B030D-6E8A-4147-A177-3AD203B41FA5}">
                      <a16:colId xmlns:a16="http://schemas.microsoft.com/office/drawing/2014/main" val="20002"/>
                    </a:ext>
                  </a:extLst>
                </a:gridCol>
                <a:gridCol w="1491761">
                  <a:extLst>
                    <a:ext uri="{9D8B030D-6E8A-4147-A177-3AD203B41FA5}">
                      <a16:colId xmlns:a16="http://schemas.microsoft.com/office/drawing/2014/main" val="20003"/>
                    </a:ext>
                  </a:extLst>
                </a:gridCol>
                <a:gridCol w="1708638">
                  <a:extLst>
                    <a:ext uri="{9D8B030D-6E8A-4147-A177-3AD203B41FA5}">
                      <a16:colId xmlns:a16="http://schemas.microsoft.com/office/drawing/2014/main" val="20004"/>
                    </a:ext>
                  </a:extLst>
                </a:gridCol>
              </a:tblGrid>
              <a:tr h="566856">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pPr>
                      <a:r>
                        <a:rPr kumimoji="0" lang="en-US" altLang="zh-CN" sz="1400" b="1" i="0" u="none" strike="noStrike" cap="none" normalizeH="0" baseline="0" dirty="0">
                          <a:ln>
                            <a:noFill/>
                          </a:ln>
                          <a:solidFill>
                            <a:schemeClr val="tx1"/>
                          </a:solidFill>
                          <a:effectLst/>
                          <a:latin typeface="+mj-lt"/>
                          <a:ea typeface="宋体" charset="-122"/>
                          <a:cs typeface="Arial" charset="0"/>
                        </a:rPr>
                        <a:t>Example Refs.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400" b="1" i="0" u="none" strike="noStrike" cap="none" normalizeH="0" baseline="0" dirty="0">
                          <a:ln>
                            <a:noFill/>
                          </a:ln>
                          <a:solidFill>
                            <a:schemeClr val="tx1"/>
                          </a:solidFill>
                          <a:effectLst/>
                          <a:latin typeface="+mj-lt"/>
                          <a:ea typeface="宋体" charset="-122"/>
                          <a:cs typeface="Times New Roman" pitchFamily="18" charset="0"/>
                        </a:rPr>
                        <a:t>Probability necessary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mj-lt"/>
                          <a:ea typeface="宋体" charset="-122"/>
                          <a:cs typeface="Times New Roman" pitchFamily="18" charset="0"/>
                        </a:rPr>
                        <a:t>Gradient-based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kern="1200" cap="none" normalizeH="0" baseline="0" dirty="0">
                          <a:ln>
                            <a:noFill/>
                          </a:ln>
                          <a:solidFill>
                            <a:schemeClr val="tx1"/>
                          </a:solidFill>
                          <a:effectLst/>
                          <a:latin typeface="+mj-lt"/>
                          <a:ea typeface="宋体" charset="-122"/>
                          <a:cs typeface="Times New Roman" pitchFamily="18" charset="0"/>
                        </a:rPr>
                        <a:t>Non-gradient based</a:t>
                      </a:r>
                      <a:endParaRPr kumimoji="0" lang="zh-CN" altLang="en-US" sz="1400" b="1" i="0" u="none" strike="noStrike" kern="1200" cap="none" normalizeH="0" baseline="0" dirty="0">
                        <a:ln>
                          <a:noFill/>
                        </a:ln>
                        <a:solidFill>
                          <a:schemeClr val="tx1"/>
                        </a:solidFill>
                        <a:effectLst/>
                        <a:latin typeface="+mj-lt"/>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kern="1200" cap="none" normalizeH="0" baseline="0" dirty="0">
                          <a:ln>
                            <a:noFill/>
                          </a:ln>
                          <a:solidFill>
                            <a:schemeClr val="tx1"/>
                          </a:solidFill>
                          <a:effectLst/>
                          <a:latin typeface="+mj-lt"/>
                          <a:ea typeface="宋体" charset="-122"/>
                          <a:cs typeface="Times New Roman" pitchFamily="18" charset="0"/>
                        </a:rPr>
                        <a:t>Computationally efficient</a:t>
                      </a:r>
                      <a:endParaRPr kumimoji="0" lang="zh-CN" altLang="en-US" sz="1400" b="1" i="0" u="none" strike="noStrike" kern="1200" cap="none" normalizeH="0" baseline="0" dirty="0">
                        <a:ln>
                          <a:noFill/>
                        </a:ln>
                        <a:solidFill>
                          <a:schemeClr val="tx1"/>
                        </a:solidFill>
                        <a:effectLst/>
                        <a:latin typeface="+mj-lt"/>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966">
                <a:tc>
                  <a:txBody>
                    <a:bodyPr/>
                    <a:lstStyle/>
                    <a:p>
                      <a:pPr marL="346075" marR="0" lvl="1" indent="-174625" algn="l" defTabSz="914400" rtl="0" eaLnBrk="1" fontAlgn="base" latinLnBrk="0" hangingPunct="1">
                        <a:lnSpc>
                          <a:spcPct val="110000"/>
                        </a:lnSpc>
                        <a:spcBef>
                          <a:spcPct val="20000"/>
                        </a:spcBef>
                        <a:spcAft>
                          <a:spcPct val="0"/>
                        </a:spcAft>
                        <a:buClr>
                          <a:srgbClr val="CC0000"/>
                        </a:buClr>
                        <a:buSzTx/>
                        <a:buFont typeface="Arial" charset="0"/>
                        <a:buChar char="–"/>
                        <a:tabLst/>
                      </a:pPr>
                      <a:r>
                        <a:rPr kumimoji="0" lang="en-US" altLang="zh-CN" sz="1400" b="1" i="0" u="none" strike="noStrike" cap="none" normalizeH="0" baseline="0" dirty="0" err="1">
                          <a:ln>
                            <a:noFill/>
                          </a:ln>
                          <a:solidFill>
                            <a:schemeClr val="tx1"/>
                          </a:solidFill>
                          <a:effectLst/>
                          <a:latin typeface="+mj-lt"/>
                          <a:ea typeface="宋体" charset="-122"/>
                          <a:cs typeface="Arial" charset="0"/>
                        </a:rPr>
                        <a:t>Youn</a:t>
                      </a:r>
                      <a:r>
                        <a:rPr kumimoji="0" lang="en-US" altLang="zh-CN" sz="1400" b="1" i="0" u="none" strike="noStrike" cap="none" normalizeH="0" baseline="0" dirty="0">
                          <a:ln>
                            <a:noFill/>
                          </a:ln>
                          <a:solidFill>
                            <a:schemeClr val="tx1"/>
                          </a:solidFill>
                          <a:effectLst/>
                          <a:latin typeface="+mj-lt"/>
                          <a:ea typeface="宋体" charset="-122"/>
                          <a:cs typeface="Arial" charset="0"/>
                        </a:rPr>
                        <a:t>, et al, 2003;</a:t>
                      </a:r>
                    </a:p>
                  </a:txBody>
                  <a:tcPr anchor="ctr" horzOverflow="overflow">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5">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400" b="1" i="0" u="none" strike="noStrike" cap="none" normalizeH="0" baseline="0" dirty="0">
                          <a:ln>
                            <a:noFill/>
                          </a:ln>
                          <a:solidFill>
                            <a:schemeClr val="tx1"/>
                          </a:solidFill>
                          <a:effectLst/>
                          <a:latin typeface="+mj-lt"/>
                          <a:ea typeface="宋体" charset="-122"/>
                          <a:cs typeface="Times New Roman" pitchFamily="18" charset="0"/>
                          <a:sym typeface="Wingdings" pitchFamily="2" charset="2"/>
                        </a:rPr>
                        <a:t></a:t>
                      </a:r>
                    </a:p>
                  </a:txBody>
                  <a:tcPr anchor="ctr" horzOverflow="overflow">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r>
                        <a:rPr kumimoji="0" lang="en-US" altLang="zh-CN" sz="1400" b="1" i="0" u="none" strike="noStrike" cap="none" normalizeH="0" baseline="0" dirty="0">
                          <a:ln>
                            <a:noFill/>
                          </a:ln>
                          <a:solidFill>
                            <a:schemeClr val="tx1"/>
                          </a:solidFill>
                          <a:effectLst/>
                          <a:latin typeface="+mj-lt"/>
                          <a:ea typeface="宋体" charset="-122"/>
                          <a:cs typeface="Times New Roman" pitchFamily="18" charset="0"/>
                          <a:sym typeface="Wingdings" pitchFamily="2"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5">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endParaRPr kumimoji="0" lang="zh-CN" altLang="en-US" sz="1400" b="1" i="0" u="none" strike="noStrike" kern="1200" cap="none" normalizeH="0" baseline="0" dirty="0">
                        <a:ln>
                          <a:noFill/>
                        </a:ln>
                        <a:solidFill>
                          <a:schemeClr val="tx1"/>
                        </a:solidFill>
                        <a:effectLst/>
                        <a:latin typeface="+mj-lt"/>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r>
                        <a:rPr kumimoji="0" lang="en-US" altLang="zh-CN" sz="1400" b="1" i="0" u="none" strike="noStrike" cap="none" normalizeH="0" baseline="0" dirty="0">
                          <a:ln>
                            <a:noFill/>
                          </a:ln>
                          <a:solidFill>
                            <a:schemeClr val="tx1"/>
                          </a:solidFill>
                          <a:effectLst/>
                          <a:latin typeface="+mj-lt"/>
                          <a:ea typeface="宋体" charset="-122"/>
                          <a:cs typeface="Times New Roman" pitchFamily="18" charset="0"/>
                          <a:sym typeface="Wingdings" pitchFamily="2"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7067">
                <a:tc>
                  <a:txBody>
                    <a:bodyPr/>
                    <a:lstStyle/>
                    <a:p>
                      <a:pPr marL="346075" marR="0" lvl="1" indent="-174625" algn="l" defTabSz="914400" rtl="0" eaLnBrk="1" fontAlgn="base" latinLnBrk="0" hangingPunct="1">
                        <a:lnSpc>
                          <a:spcPct val="110000"/>
                        </a:lnSpc>
                        <a:spcBef>
                          <a:spcPct val="20000"/>
                        </a:spcBef>
                        <a:spcAft>
                          <a:spcPct val="0"/>
                        </a:spcAft>
                        <a:buClr>
                          <a:srgbClr val="CC0000"/>
                        </a:buClr>
                        <a:buSzTx/>
                        <a:buFont typeface="Arial" charset="0"/>
                        <a:buChar char="–"/>
                        <a:tabLst/>
                      </a:pPr>
                      <a:r>
                        <a:rPr kumimoji="0" lang="en-US" altLang="zh-CN" sz="1400" b="1" i="0" u="none" strike="noStrike" cap="none" normalizeH="0" baseline="0" dirty="0">
                          <a:ln>
                            <a:noFill/>
                          </a:ln>
                          <a:solidFill>
                            <a:schemeClr val="tx1"/>
                          </a:solidFill>
                          <a:effectLst/>
                          <a:latin typeface="+mj-lt"/>
                          <a:ea typeface="宋体" charset="-122"/>
                          <a:cs typeface="Arial" charset="0"/>
                        </a:rPr>
                        <a:t>Du and Chen, 2004;</a:t>
                      </a:r>
                    </a:p>
                  </a:txBody>
                  <a:tcPr anchor="ctr" horzOverflow="overflow">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dirty="0"/>
                    </a:p>
                  </a:txBody>
                  <a:tcPr anchor="ctr" horzOverflow="overflow">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r>
                        <a:rPr kumimoji="0" lang="en-US" altLang="zh-CN" sz="1400" b="1" i="0" u="none" strike="noStrike" kern="1200" cap="none" normalizeH="0" baseline="0" dirty="0">
                          <a:ln>
                            <a:noFill/>
                          </a:ln>
                          <a:solidFill>
                            <a:schemeClr val="tx1"/>
                          </a:solidFill>
                          <a:effectLst/>
                          <a:latin typeface="+mj-lt"/>
                          <a:ea typeface="宋体" charset="-122"/>
                          <a:cs typeface="Times New Roman" pitchFamily="18" charset="0"/>
                          <a:sym typeface="Wingdings" pitchFamily="2"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endParaRPr kumimoji="0" lang="zh-CN" altLang="en-US" sz="1200" b="1" i="0" u="none" strike="noStrike" kern="1200" cap="none" normalizeH="0" baseline="0" dirty="0">
                        <a:ln>
                          <a:noFill/>
                        </a:ln>
                        <a:solidFill>
                          <a:schemeClr val="tx1"/>
                        </a:solidFill>
                        <a:effectLst/>
                        <a:latin typeface="Arial"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r>
                        <a:rPr kumimoji="0" lang="en-US" altLang="zh-CN" sz="1400" b="1" i="0" u="none" strike="noStrike" kern="1200" cap="none" normalizeH="0" baseline="0" dirty="0">
                          <a:ln>
                            <a:noFill/>
                          </a:ln>
                          <a:solidFill>
                            <a:schemeClr val="tx1"/>
                          </a:solidFill>
                          <a:effectLst/>
                          <a:latin typeface="+mj-lt"/>
                          <a:ea typeface="宋体" charset="-122"/>
                          <a:cs typeface="Times New Roman" pitchFamily="18" charset="0"/>
                          <a:sym typeface="Wingdings" pitchFamily="2" charset="2"/>
                        </a:rPr>
                        <a:t></a:t>
                      </a:r>
                    </a:p>
                  </a:txBody>
                  <a:tcPr anchor="ctr" horzOverflow="overflow">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10002"/>
                  </a:ext>
                </a:extLst>
              </a:tr>
              <a:tr h="577067">
                <a:tc>
                  <a:txBody>
                    <a:bodyPr/>
                    <a:lstStyle/>
                    <a:p>
                      <a:pPr marL="346075" marR="0" lvl="1" indent="-174625" algn="l" defTabSz="914400" rtl="0" eaLnBrk="1" fontAlgn="base" latinLnBrk="0" hangingPunct="1">
                        <a:lnSpc>
                          <a:spcPct val="110000"/>
                        </a:lnSpc>
                        <a:spcBef>
                          <a:spcPct val="20000"/>
                        </a:spcBef>
                        <a:spcAft>
                          <a:spcPct val="0"/>
                        </a:spcAft>
                        <a:buClr>
                          <a:srgbClr val="CC0000"/>
                        </a:buClr>
                        <a:buSzTx/>
                        <a:buFont typeface="Arial" charset="0"/>
                        <a:buChar char="–"/>
                        <a:tabLst/>
                      </a:pPr>
                      <a:r>
                        <a:rPr kumimoji="0" lang="en-US" altLang="zh-CN" sz="1400" b="1" i="0" u="none" strike="noStrike" cap="none" normalizeH="0" baseline="0" dirty="0">
                          <a:ln>
                            <a:noFill/>
                          </a:ln>
                          <a:solidFill>
                            <a:schemeClr val="tx1"/>
                          </a:solidFill>
                          <a:effectLst/>
                          <a:latin typeface="+mj-lt"/>
                          <a:ea typeface="宋体" charset="-122"/>
                          <a:cs typeface="Arial" charset="0"/>
                        </a:rPr>
                        <a:t>Tang, et al., 2012; </a:t>
                      </a:r>
                    </a:p>
                  </a:txBody>
                  <a:tcPr anchor="ctr" horzOverflow="overflow">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dirty="0"/>
                    </a:p>
                  </a:txBody>
                  <a:tcPr anchor="ctr" horzOverflow="overflow">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r>
                        <a:rPr kumimoji="0" lang="en-US" altLang="zh-CN" sz="1400" b="1" i="0" u="none" strike="noStrike" kern="1200" cap="none" normalizeH="0" baseline="0" dirty="0">
                          <a:ln>
                            <a:noFill/>
                          </a:ln>
                          <a:solidFill>
                            <a:schemeClr val="tx1"/>
                          </a:solidFill>
                          <a:effectLst/>
                          <a:latin typeface="+mj-lt"/>
                          <a:ea typeface="宋体" charset="-122"/>
                          <a:cs typeface="Times New Roman" pitchFamily="18" charset="0"/>
                          <a:sym typeface="Wingdings" pitchFamily="2"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endParaRPr kumimoji="0" lang="zh-CN" altLang="en-US" sz="1200" b="1" i="0" u="none" strike="noStrike" kern="1200" cap="none" normalizeH="0" baseline="0" dirty="0">
                        <a:ln>
                          <a:noFill/>
                        </a:ln>
                        <a:solidFill>
                          <a:schemeClr val="tx1"/>
                        </a:solidFill>
                        <a:effectLst/>
                        <a:latin typeface="Arial"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r>
                        <a:rPr kumimoji="0" lang="en-US" altLang="zh-CN" sz="1400" b="1" i="0" u="none" strike="noStrike" kern="1200" cap="none" normalizeH="0" baseline="0" dirty="0">
                          <a:ln>
                            <a:noFill/>
                          </a:ln>
                          <a:solidFill>
                            <a:schemeClr val="tx1"/>
                          </a:solidFill>
                          <a:effectLst/>
                          <a:latin typeface="+mj-lt"/>
                          <a:ea typeface="宋体" charset="-122"/>
                          <a:cs typeface="Times New Roman" pitchFamily="18" charset="0"/>
                          <a:sym typeface="Wingdings" pitchFamily="2" charset="2"/>
                        </a:rPr>
                        <a:t></a:t>
                      </a:r>
                    </a:p>
                  </a:txBody>
                  <a:tcPr anchor="ctr" horzOverflow="overflow"/>
                </a:tc>
                <a:extLst>
                  <a:ext uri="{0D108BD9-81ED-4DB2-BD59-A6C34878D82A}">
                    <a16:rowId xmlns:a16="http://schemas.microsoft.com/office/drawing/2014/main" val="10003"/>
                  </a:ext>
                </a:extLst>
              </a:tr>
              <a:tr h="617214">
                <a:tc>
                  <a:txBody>
                    <a:bodyPr/>
                    <a:lstStyle/>
                    <a:p>
                      <a:pPr marL="346075" marR="0" lvl="1" indent="-174625" algn="l" defTabSz="914400" rtl="0" eaLnBrk="1" fontAlgn="base" latinLnBrk="0" hangingPunct="1">
                        <a:lnSpc>
                          <a:spcPct val="110000"/>
                        </a:lnSpc>
                        <a:spcBef>
                          <a:spcPct val="20000"/>
                        </a:spcBef>
                        <a:spcAft>
                          <a:spcPct val="0"/>
                        </a:spcAft>
                        <a:buClr>
                          <a:srgbClr val="CC0000"/>
                        </a:buClr>
                        <a:buSzTx/>
                        <a:buFont typeface="Arial" charset="0"/>
                        <a:buChar char="–"/>
                        <a:tabLst/>
                      </a:pPr>
                      <a:r>
                        <a:rPr kumimoji="0" lang="en-US" altLang="zh-CN" sz="1400" b="1" i="0" u="none" strike="noStrike" cap="none" normalizeH="0" baseline="0" dirty="0" err="1">
                          <a:ln>
                            <a:noFill/>
                          </a:ln>
                          <a:solidFill>
                            <a:schemeClr val="tx1"/>
                          </a:solidFill>
                          <a:effectLst/>
                          <a:latin typeface="+mj-lt"/>
                          <a:ea typeface="宋体" charset="-122"/>
                          <a:cs typeface="Arial" charset="0"/>
                        </a:rPr>
                        <a:t>Soyster</a:t>
                      </a:r>
                      <a:r>
                        <a:rPr kumimoji="0" lang="en-US" altLang="zh-CN" sz="1400" b="1" i="0" u="none" strike="noStrike" cap="none" normalizeH="0" baseline="0" dirty="0">
                          <a:ln>
                            <a:noFill/>
                          </a:ln>
                          <a:solidFill>
                            <a:schemeClr val="tx1"/>
                          </a:solidFill>
                          <a:effectLst/>
                          <a:latin typeface="+mj-lt"/>
                          <a:ea typeface="宋体" charset="-122"/>
                          <a:cs typeface="Arial" charset="0"/>
                        </a:rPr>
                        <a:t>, A. L., 1973;</a:t>
                      </a:r>
                    </a:p>
                  </a:txBody>
                  <a:tcPr anchor="ctr" horzOverflow="overflow">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dirty="0"/>
                    </a:p>
                  </a:txBody>
                  <a:tcPr anchor="ctr" horzOverflow="overflow">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r>
                        <a:rPr kumimoji="0" lang="en-US" altLang="zh-CN" sz="1400" b="1" i="0" u="none" strike="noStrike" kern="1200" cap="none" normalizeH="0" baseline="0" dirty="0">
                          <a:ln>
                            <a:noFill/>
                          </a:ln>
                          <a:solidFill>
                            <a:schemeClr val="tx1"/>
                          </a:solidFill>
                          <a:effectLst/>
                          <a:latin typeface="+mj-lt"/>
                          <a:ea typeface="宋体" charset="-122"/>
                          <a:cs typeface="Times New Roman" pitchFamily="18" charset="0"/>
                        </a:rPr>
                        <a:t>Linear problems</a:t>
                      </a:r>
                      <a:endParaRPr kumimoji="0" lang="zh-CN" altLang="en-US" sz="1400" b="1" i="0" u="none" strike="noStrike" kern="1200" cap="none" normalizeH="0" baseline="0" dirty="0">
                        <a:ln>
                          <a:noFill/>
                        </a:ln>
                        <a:solidFill>
                          <a:schemeClr val="tx1"/>
                        </a:solidFill>
                        <a:effectLst/>
                        <a:latin typeface="+mj-lt"/>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endParaRPr kumimoji="0" lang="zh-CN" altLang="en-US" sz="1200" b="1" i="0" u="none" strike="noStrike" kern="1200" cap="none" normalizeH="0" baseline="0" dirty="0">
                        <a:ln>
                          <a:noFill/>
                        </a:ln>
                        <a:solidFill>
                          <a:schemeClr val="tx1"/>
                        </a:solidFill>
                        <a:effectLst/>
                        <a:latin typeface="Arial"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r>
                        <a:rPr kumimoji="0" lang="en-US" altLang="zh-CN" sz="1400" b="1" i="0" u="none" strike="noStrike" kern="1200" cap="none" normalizeH="0" baseline="0" dirty="0">
                          <a:ln>
                            <a:noFill/>
                          </a:ln>
                          <a:solidFill>
                            <a:schemeClr val="tx1"/>
                          </a:solidFill>
                          <a:effectLst/>
                          <a:latin typeface="+mj-lt"/>
                          <a:ea typeface="宋体" charset="-122"/>
                          <a:cs typeface="Times New Roman" pitchFamily="18" charset="0"/>
                          <a:sym typeface="Wingdings" pitchFamily="2" charset="2"/>
                        </a:rPr>
                        <a:t></a:t>
                      </a:r>
                    </a:p>
                  </a:txBody>
                  <a:tcPr anchor="ctr" horzOverflow="overflow"/>
                </a:tc>
                <a:extLst>
                  <a:ext uri="{0D108BD9-81ED-4DB2-BD59-A6C34878D82A}">
                    <a16:rowId xmlns:a16="http://schemas.microsoft.com/office/drawing/2014/main" val="10004"/>
                  </a:ext>
                </a:extLst>
              </a:tr>
              <a:tr h="760572">
                <a:tc>
                  <a:txBody>
                    <a:bodyPr/>
                    <a:lstStyle/>
                    <a:p>
                      <a:pPr marL="346075" marR="0" lvl="1" indent="-174625" algn="l" defTabSz="914400" rtl="0" eaLnBrk="1" fontAlgn="base" latinLnBrk="0" hangingPunct="1">
                        <a:lnSpc>
                          <a:spcPct val="110000"/>
                        </a:lnSpc>
                        <a:spcBef>
                          <a:spcPct val="20000"/>
                        </a:spcBef>
                        <a:spcAft>
                          <a:spcPct val="0"/>
                        </a:spcAft>
                        <a:buClr>
                          <a:srgbClr val="CC0000"/>
                        </a:buClr>
                        <a:buSzTx/>
                        <a:buFont typeface="Arial" charset="0"/>
                        <a:buChar char="–"/>
                        <a:tabLst/>
                      </a:pPr>
                      <a:r>
                        <a:rPr kumimoji="0" lang="en-US" altLang="zh-CN" sz="1400" b="1" i="0" u="none" strike="noStrike" cap="none" normalizeH="0" baseline="0" dirty="0">
                          <a:ln>
                            <a:noFill/>
                          </a:ln>
                          <a:solidFill>
                            <a:schemeClr val="tx1"/>
                          </a:solidFill>
                          <a:effectLst/>
                          <a:latin typeface="+mj-lt"/>
                          <a:ea typeface="宋体" charset="-122"/>
                          <a:cs typeface="Arial" charset="0"/>
                        </a:rPr>
                        <a:t>Bertsimas, D., and </a:t>
                      </a:r>
                      <a:r>
                        <a:rPr kumimoji="0" lang="en-US" altLang="zh-CN" sz="1400" b="1" i="0" u="none" strike="noStrike" cap="none" normalizeH="0" baseline="0" dirty="0" err="1">
                          <a:ln>
                            <a:noFill/>
                          </a:ln>
                          <a:solidFill>
                            <a:schemeClr val="tx1"/>
                          </a:solidFill>
                          <a:effectLst/>
                          <a:latin typeface="+mj-lt"/>
                          <a:ea typeface="宋体" charset="-122"/>
                          <a:cs typeface="Arial" charset="0"/>
                        </a:rPr>
                        <a:t>Sim</a:t>
                      </a:r>
                      <a:r>
                        <a:rPr kumimoji="0" lang="en-US" altLang="zh-CN" sz="1400" b="1" i="0" u="none" strike="noStrike" cap="none" normalizeH="0" baseline="0" dirty="0">
                          <a:ln>
                            <a:noFill/>
                          </a:ln>
                          <a:solidFill>
                            <a:schemeClr val="tx1"/>
                          </a:solidFill>
                          <a:effectLst/>
                          <a:latin typeface="+mj-lt"/>
                          <a:ea typeface="宋体" charset="-122"/>
                          <a:cs typeface="Arial" charset="0"/>
                        </a:rPr>
                        <a:t>. M., 2006;</a:t>
                      </a:r>
                    </a:p>
                  </a:txBody>
                  <a:tcPr anchor="ctr" horzOverflow="overflow">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dirty="0"/>
                    </a:p>
                  </a:txBody>
                  <a:tcPr anchor="ctr" horzOverflow="overflow">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r>
                        <a:rPr kumimoji="0" lang="en-US" altLang="zh-CN" sz="1400" b="1" i="0" u="none" strike="noStrike" kern="1200" cap="none" normalizeH="0" baseline="0" dirty="0">
                          <a:ln>
                            <a:noFill/>
                          </a:ln>
                          <a:solidFill>
                            <a:schemeClr val="tx1"/>
                          </a:solidFill>
                          <a:effectLst/>
                          <a:latin typeface="+mj-lt"/>
                          <a:ea typeface="宋体" charset="-122"/>
                          <a:cs typeface="Times New Roman" pitchFamily="18" charset="0"/>
                        </a:rPr>
                        <a:t>ellipsoidal</a:t>
                      </a:r>
                    </a:p>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r>
                        <a:rPr kumimoji="0" lang="en-US" altLang="zh-CN" sz="1400" b="1" i="0" u="none" strike="noStrike" kern="1200" cap="none" normalizeH="0" baseline="0" dirty="0">
                          <a:ln>
                            <a:noFill/>
                          </a:ln>
                          <a:solidFill>
                            <a:schemeClr val="tx1"/>
                          </a:solidFill>
                          <a:effectLst/>
                          <a:latin typeface="+mj-lt"/>
                          <a:ea typeface="宋体" charset="-122"/>
                          <a:cs typeface="Times New Roman" pitchFamily="18" charset="0"/>
                        </a:rPr>
                        <a:t>uncertainty set</a:t>
                      </a:r>
                      <a:endParaRPr kumimoji="0" lang="zh-CN" altLang="en-US" sz="1400" b="1" i="0" u="none" strike="noStrike" kern="1200" cap="none" normalizeH="0" baseline="0" dirty="0">
                        <a:ln>
                          <a:noFill/>
                        </a:ln>
                        <a:solidFill>
                          <a:schemeClr val="tx1"/>
                        </a:solidFill>
                        <a:effectLst/>
                        <a:latin typeface="+mj-lt"/>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endParaRPr kumimoji="0" lang="zh-CN" altLang="en-US" sz="1200" b="1" i="0" u="none" strike="noStrike" kern="1200" cap="none" normalizeH="0" baseline="0" dirty="0">
                        <a:ln>
                          <a:noFill/>
                        </a:ln>
                        <a:solidFill>
                          <a:schemeClr val="tx1"/>
                        </a:solidFill>
                        <a:effectLst/>
                        <a:latin typeface="Arial" charset="0"/>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endParaRPr kumimoji="0" lang="zh-CN" altLang="en-US" sz="1400" b="1" i="0" u="none" strike="noStrike" kern="1200" cap="none" normalizeH="0" baseline="0" dirty="0">
                        <a:ln>
                          <a:noFill/>
                        </a:ln>
                        <a:solidFill>
                          <a:schemeClr val="tx1"/>
                        </a:solidFill>
                        <a:effectLst/>
                        <a:latin typeface="+mj-lt"/>
                        <a:ea typeface="宋体" charset="-122"/>
                        <a:cs typeface="Times New Roman" pitchFamily="18" charset="0"/>
                      </a:endParaRPr>
                    </a:p>
                  </a:txBody>
                  <a:tcPr anchor="ctr" horzOverflow="overflow"/>
                </a:tc>
                <a:extLst>
                  <a:ext uri="{0D108BD9-81ED-4DB2-BD59-A6C34878D82A}">
                    <a16:rowId xmlns:a16="http://schemas.microsoft.com/office/drawing/2014/main" val="10005"/>
                  </a:ext>
                </a:extLst>
              </a:tr>
              <a:tr h="534322">
                <a:tc>
                  <a:txBody>
                    <a:bodyPr/>
                    <a:lstStyle/>
                    <a:p>
                      <a:pPr marL="346075" marR="0" lvl="1" indent="-174625" algn="l" defTabSz="914400" rtl="0" eaLnBrk="1" fontAlgn="base" latinLnBrk="0" hangingPunct="1">
                        <a:lnSpc>
                          <a:spcPct val="110000"/>
                        </a:lnSpc>
                        <a:spcBef>
                          <a:spcPct val="20000"/>
                        </a:spcBef>
                        <a:spcAft>
                          <a:spcPct val="0"/>
                        </a:spcAft>
                        <a:buClr>
                          <a:srgbClr val="CC0000"/>
                        </a:buClr>
                        <a:buSzTx/>
                        <a:buFont typeface="Arial" charset="0"/>
                        <a:buChar char="–"/>
                        <a:tabLst/>
                        <a:defRPr/>
                      </a:pPr>
                      <a:r>
                        <a:rPr kumimoji="0" lang="en-US" altLang="zh-CN" sz="1400" b="1" i="0" u="none" strike="noStrike" cap="none" normalizeH="0" baseline="0" dirty="0">
                          <a:ln>
                            <a:noFill/>
                          </a:ln>
                          <a:solidFill>
                            <a:schemeClr val="tx1"/>
                          </a:solidFill>
                          <a:effectLst/>
                          <a:latin typeface="+mj-lt"/>
                          <a:ea typeface="宋体" charset="-122"/>
                          <a:cs typeface="Arial" charset="0"/>
                        </a:rPr>
                        <a:t>Li, M., 2007;</a:t>
                      </a:r>
                    </a:p>
                  </a:txBody>
                  <a:tcPr anchor="ctr" horzOverflow="overflow">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endParaRPr kumimoji="0" lang="en-US" altLang="zh-CN" sz="1400" b="1" i="0" u="none" strike="noStrike" cap="none" normalizeH="0" baseline="0" dirty="0">
                        <a:ln>
                          <a:noFill/>
                        </a:ln>
                        <a:solidFill>
                          <a:schemeClr val="tx1"/>
                        </a:solidFill>
                        <a:effectLst/>
                        <a:latin typeface="+mj-lt"/>
                        <a:ea typeface="宋体" charset="-122"/>
                        <a:cs typeface="Times New Roman" pitchFamily="18" charset="0"/>
                        <a:sym typeface="Wingdings" pitchFamily="2" charset="2"/>
                      </a:endParaRPr>
                    </a:p>
                  </a:txBody>
                  <a:tcPr anchor="ctr" horzOverflow="overflow">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endParaRPr kumimoji="0" lang="zh-CN" altLang="en-US" sz="1400" b="1" i="0" u="none" strike="noStrike" kern="1200" cap="none" normalizeH="0" baseline="0" dirty="0">
                        <a:ln>
                          <a:noFill/>
                        </a:ln>
                        <a:solidFill>
                          <a:schemeClr val="tx1"/>
                        </a:solidFill>
                        <a:effectLst/>
                        <a:latin typeface="+mj-lt"/>
                        <a:ea typeface="宋体"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r>
                        <a:rPr kumimoji="0" lang="en-US" altLang="zh-CN" sz="1400" b="1" i="0" u="none" strike="noStrike" kern="1200" cap="none" normalizeH="0" baseline="0" dirty="0">
                          <a:ln>
                            <a:noFill/>
                          </a:ln>
                          <a:solidFill>
                            <a:schemeClr val="tx1"/>
                          </a:solidFill>
                          <a:effectLst/>
                          <a:latin typeface="+mj-lt"/>
                          <a:ea typeface="宋体" charset="-122"/>
                          <a:cs typeface="Times New Roman" pitchFamily="18" charset="0"/>
                          <a:sym typeface="Wingdings" pitchFamily="2"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endParaRPr kumimoji="0" lang="en-US" altLang="zh-CN" sz="1400" b="1" i="0" u="none" strike="noStrike" kern="1200" cap="none" normalizeH="0" baseline="0" dirty="0">
                        <a:ln>
                          <a:noFill/>
                        </a:ln>
                        <a:solidFill>
                          <a:schemeClr val="tx1"/>
                        </a:solidFill>
                        <a:effectLst/>
                        <a:latin typeface="+mj-lt"/>
                        <a:ea typeface="宋体" charset="-122"/>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2516">
                <a:tc>
                  <a:txBody>
                    <a:bodyPr/>
                    <a:lstStyle/>
                    <a:p>
                      <a:pPr marL="349250" marR="0" lvl="1" indent="-180975" algn="l" defTabSz="914400" rtl="0" eaLnBrk="0" fontAlgn="base" latinLnBrk="0" hangingPunct="0">
                        <a:lnSpc>
                          <a:spcPct val="100000"/>
                        </a:lnSpc>
                        <a:spcBef>
                          <a:spcPct val="0"/>
                        </a:spcBef>
                        <a:spcAft>
                          <a:spcPct val="0"/>
                        </a:spcAft>
                        <a:buClr>
                          <a:srgbClr val="CC3300"/>
                        </a:buClr>
                        <a:buSzTx/>
                        <a:buFont typeface="Arial" charset="0"/>
                        <a:buChar char="–"/>
                        <a:tabLst/>
                      </a:pPr>
                      <a:r>
                        <a:rPr kumimoji="0" lang="en-US" altLang="zh-CN" sz="1400" b="1" i="0" u="none" strike="noStrike" cap="none" normalizeH="0" baseline="0" dirty="0" err="1">
                          <a:ln>
                            <a:noFill/>
                          </a:ln>
                          <a:solidFill>
                            <a:schemeClr val="tx1"/>
                          </a:solidFill>
                          <a:effectLst/>
                          <a:latin typeface="+mj-lt"/>
                          <a:ea typeface="宋体" charset="-122"/>
                          <a:cs typeface="Times New Roman" pitchFamily="18" charset="0"/>
                        </a:rPr>
                        <a:t>Saha</a:t>
                      </a:r>
                      <a:r>
                        <a:rPr kumimoji="0" lang="en-US" altLang="zh-CN" sz="1400" b="1" i="0" u="none" strike="noStrike" cap="none" normalizeH="0" baseline="0" dirty="0">
                          <a:ln>
                            <a:noFill/>
                          </a:ln>
                          <a:solidFill>
                            <a:schemeClr val="tx1"/>
                          </a:solidFill>
                          <a:effectLst/>
                          <a:latin typeface="+mj-lt"/>
                          <a:ea typeface="宋体" charset="-122"/>
                          <a:cs typeface="Times New Roman" pitchFamily="18" charset="0"/>
                        </a:rPr>
                        <a:t>, and Ray, 2011;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endParaRPr kumimoji="0" lang="en-US" altLang="zh-CN" sz="1200" b="1" i="0" u="none" strike="noStrike" cap="none" normalizeH="0" baseline="0" dirty="0">
                        <a:ln>
                          <a:noFill/>
                        </a:ln>
                        <a:solidFill>
                          <a:schemeClr val="tx1"/>
                        </a:solidFill>
                        <a:effectLst/>
                        <a:latin typeface="Arial" charset="0"/>
                        <a:ea typeface="宋体" charset="-122"/>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endParaRPr kumimoji="0" lang="en-US" altLang="zh-CN" sz="1200" b="1" i="0" u="none" strike="noStrike" kern="1200" cap="none" normalizeH="0" baseline="0" dirty="0">
                        <a:ln>
                          <a:noFill/>
                        </a:ln>
                        <a:solidFill>
                          <a:schemeClr val="tx1"/>
                        </a:solidFill>
                        <a:effectLst/>
                        <a:latin typeface="Arial" charset="0"/>
                        <a:ea typeface="宋体" charset="-122"/>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endParaRPr kumimoji="0" lang="en-US" altLang="zh-CN" sz="1200" b="1" i="0" u="none" strike="noStrike" kern="1200" cap="none" normalizeH="0" baseline="0" dirty="0">
                        <a:ln>
                          <a:noFill/>
                        </a:ln>
                        <a:solidFill>
                          <a:schemeClr val="tx1"/>
                        </a:solidFill>
                        <a:effectLst/>
                        <a:latin typeface="Arial" charset="0"/>
                        <a:ea typeface="宋体" charset="-122"/>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7"/>
                  </a:ext>
                </a:extLst>
              </a:tr>
              <a:tr h="615723">
                <a:tc>
                  <a:txBody>
                    <a:bodyPr/>
                    <a:lstStyle/>
                    <a:p>
                      <a:pPr marL="342900" marR="0" lvl="0" indent="-342900" algn="ctr" defTabSz="914400" rtl="0" eaLnBrk="1" fontAlgn="base" latinLnBrk="0" hangingPunct="1">
                        <a:lnSpc>
                          <a:spcPct val="110000"/>
                        </a:lnSpc>
                        <a:spcBef>
                          <a:spcPct val="20000"/>
                        </a:spcBef>
                        <a:spcAft>
                          <a:spcPct val="0"/>
                        </a:spcAft>
                        <a:buClr>
                          <a:srgbClr val="CC0000"/>
                        </a:buClr>
                        <a:buSzTx/>
                        <a:buFontTx/>
                        <a:buNone/>
                        <a:tabLst/>
                      </a:pPr>
                      <a:r>
                        <a:rPr lang="en-US" altLang="zh-CN" sz="1400" b="1" dirty="0">
                          <a:solidFill>
                            <a:srgbClr val="133984"/>
                          </a:solidFill>
                          <a:latin typeface="+mj-lt"/>
                          <a:ea typeface="+mn-ea"/>
                          <a:cs typeface="黑体" pitchFamily="49" charset="-122"/>
                        </a:rPr>
                        <a:t>SQP-RO</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endParaRPr kumimoji="0" lang="en-US" altLang="zh-CN" sz="1400" b="1" i="0" u="none" strike="noStrike" cap="none" normalizeH="0" baseline="0" dirty="0">
                        <a:ln>
                          <a:noFill/>
                        </a:ln>
                        <a:solidFill>
                          <a:schemeClr val="tx1"/>
                        </a:solidFill>
                        <a:effectLst/>
                        <a:latin typeface="+mj-lt"/>
                        <a:ea typeface="宋体" charset="-122"/>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r>
                        <a:rPr kumimoji="0" lang="en-US" altLang="zh-CN" sz="1400" b="1" i="0" u="none" strike="noStrike" kern="1200" cap="none" normalizeH="0" baseline="0" dirty="0">
                          <a:ln>
                            <a:noFill/>
                          </a:ln>
                          <a:solidFill>
                            <a:schemeClr val="tx1"/>
                          </a:solidFill>
                          <a:effectLst/>
                          <a:latin typeface="+mj-lt"/>
                          <a:ea typeface="宋体" charset="-122"/>
                          <a:cs typeface="Times New Roman" pitchFamily="18" charset="0"/>
                          <a:sym typeface="Wingdings" pitchFamily="2"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endParaRPr kumimoji="0" lang="en-US" altLang="zh-CN" sz="1400" b="1" i="0" u="none" strike="noStrike" kern="1200" cap="none" normalizeH="0" baseline="0" dirty="0">
                        <a:ln>
                          <a:noFill/>
                        </a:ln>
                        <a:solidFill>
                          <a:schemeClr val="tx1"/>
                        </a:solidFill>
                        <a:effectLst/>
                        <a:latin typeface="+mj-lt"/>
                        <a:ea typeface="宋体" charset="-122"/>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Tx/>
                        <a:buNone/>
                        <a:tabLst/>
                        <a:defRPr/>
                      </a:pPr>
                      <a:r>
                        <a:rPr kumimoji="0" lang="en-US" altLang="zh-CN" sz="1400" b="1" i="0" u="none" strike="noStrike" kern="1200" cap="none" normalizeH="0" baseline="0" dirty="0">
                          <a:ln>
                            <a:noFill/>
                          </a:ln>
                          <a:solidFill>
                            <a:schemeClr val="tx1"/>
                          </a:solidFill>
                          <a:effectLst/>
                          <a:latin typeface="+mj-lt"/>
                          <a:ea typeface="宋体" charset="-122"/>
                          <a:cs typeface="Times New Roman" pitchFamily="18" charset="0"/>
                          <a:sym typeface="Wingdings" pitchFamily="2"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220757943"/>
      </p:ext>
    </p:extLst>
  </p:cSld>
  <p:clrMapOvr>
    <a:masterClrMapping/>
  </p:clrMapOvr>
  <mc:AlternateContent xmlns:mc="http://schemas.openxmlformats.org/markup-compatibility/2006" xmlns:p14="http://schemas.microsoft.com/office/powerpoint/2010/main">
    <mc:Choice Requires="p14">
      <p:transition spd="slow" p14:dur="2000" advTm="38766"/>
    </mc:Choice>
    <mc:Fallback xmlns="">
      <p:transition spd="slow" advTm="3876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a:xfrm>
            <a:off x="437720" y="0"/>
            <a:ext cx="4114800" cy="638175"/>
          </a:xfrm>
        </p:spPr>
        <p:txBody>
          <a:bodyPr>
            <a:noAutofit/>
          </a:bodyPr>
          <a:lstStyle/>
          <a:p>
            <a:r>
              <a:rPr lang="en-US" altLang="zh-CN" sz="3600" b="1" dirty="0">
                <a:solidFill>
                  <a:schemeClr val="bg1"/>
                </a:solidFill>
              </a:rPr>
              <a:t>Background: SQP*</a:t>
            </a:r>
            <a:endParaRPr lang="zh-CN" altLang="en-US" sz="3600" b="1" dirty="0">
              <a:solidFill>
                <a:schemeClr val="bg1"/>
              </a:solidFill>
            </a:endParaRPr>
          </a:p>
        </p:txBody>
      </p:sp>
      <p:sp>
        <p:nvSpPr>
          <p:cNvPr id="5" name="圆角矩形 4"/>
          <p:cNvSpPr/>
          <p:nvPr/>
        </p:nvSpPr>
        <p:spPr bwMode="auto">
          <a:xfrm>
            <a:off x="175420" y="1692605"/>
            <a:ext cx="3244672" cy="2618138"/>
          </a:xfrm>
          <a:prstGeom prst="roundRect">
            <a:avLst>
              <a:gd name="adj" fmla="val 0"/>
            </a:avLst>
          </a:prstGeom>
          <a:solidFill>
            <a:srgbClr val="BCBCBC"/>
          </a:solidFill>
          <a:ln w="2857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noAutofit/>
          </a:bodyPr>
          <a:lstStyle/>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lang="en-US" altLang="zh-CN" sz="2000" dirty="0">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a:p>
            <a:pPr marR="0" defTabSz="914400" rtl="0" eaLnBrk="1" fontAlgn="base" latinLnBrk="0" hangingPunct="1">
              <a:lnSpc>
                <a:spcPct val="100000"/>
              </a:lnSpc>
              <a:spcBef>
                <a:spcPct val="0"/>
              </a:spcBef>
              <a:spcAft>
                <a:spcPct val="0"/>
              </a:spcAft>
              <a:buClrTx/>
              <a:buSzTx/>
              <a:tabLst/>
            </a:pPr>
            <a:endParaRPr kumimoji="0" lang="en-US" altLang="zh-CN" sz="2000" b="0" i="0" u="none" strike="noStrike" cap="none" normalizeH="0" baseline="0" dirty="0">
              <a:ln>
                <a:noFill/>
              </a:ln>
              <a:solidFill>
                <a:schemeClr val="tx1"/>
              </a:solidFill>
              <a:effectLst/>
              <a:ea typeface="黑体" pitchFamily="2" charset="-122"/>
            </a:endParaRPr>
          </a:p>
        </p:txBody>
      </p:sp>
      <p:sp>
        <p:nvSpPr>
          <p:cNvPr id="6" name="Text Box 3"/>
          <p:cNvSpPr txBox="1">
            <a:spLocks noChangeArrowheads="1"/>
          </p:cNvSpPr>
          <p:nvPr/>
        </p:nvSpPr>
        <p:spPr bwMode="auto">
          <a:xfrm>
            <a:off x="35496" y="6172200"/>
            <a:ext cx="5808578" cy="276999"/>
          </a:xfrm>
          <a:prstGeom prst="rect">
            <a:avLst/>
          </a:prstGeom>
          <a:noFill/>
          <a:ln w="25400">
            <a:noFill/>
            <a:miter lim="800000"/>
            <a:headEnd/>
            <a:tailEnd/>
          </a:ln>
          <a:effectLst/>
        </p:spPr>
        <p:txBody>
          <a:bodyPr wrap="none">
            <a:spAutoFit/>
          </a:bodyPr>
          <a:lstStyle/>
          <a:p>
            <a:r>
              <a:rPr lang="en-US" sz="1200" b="1" dirty="0">
                <a:ea typeface="SimSun" pitchFamily="2" charset="-122"/>
              </a:rPr>
              <a:t>* </a:t>
            </a:r>
            <a:r>
              <a:rPr lang="en-US" sz="1200" b="1" dirty="0" err="1">
                <a:ea typeface="SimSun" pitchFamily="2" charset="-122"/>
              </a:rPr>
              <a:t>Arora</a:t>
            </a:r>
            <a:r>
              <a:rPr lang="en-US" sz="1200" b="1" dirty="0">
                <a:ea typeface="SimSun" pitchFamily="2" charset="-122"/>
              </a:rPr>
              <a:t>, J. S., 2004, “Introduction to Optimum Design”, 2</a:t>
            </a:r>
            <a:r>
              <a:rPr lang="en-US" sz="1200" b="1" baseline="30000" dirty="0">
                <a:ea typeface="SimSun" pitchFamily="2" charset="-122"/>
              </a:rPr>
              <a:t>nd </a:t>
            </a:r>
            <a:r>
              <a:rPr lang="en-US" sz="1200" b="1" dirty="0">
                <a:ea typeface="SimSun" pitchFamily="2" charset="-122"/>
              </a:rPr>
              <a:t>eds., Elsevier, New York, USA.</a:t>
            </a:r>
          </a:p>
        </p:txBody>
      </p:sp>
      <p:sp>
        <p:nvSpPr>
          <p:cNvPr id="7" name="内容占位符 2"/>
          <p:cNvSpPr txBox="1">
            <a:spLocks/>
          </p:cNvSpPr>
          <p:nvPr/>
        </p:nvSpPr>
        <p:spPr>
          <a:xfrm>
            <a:off x="563916" y="1295400"/>
            <a:ext cx="2856176" cy="432048"/>
          </a:xfrm>
          <a:prstGeom prst="rect">
            <a:avLst/>
          </a:prstGeom>
        </p:spPr>
        <p:txBody>
          <a:bodyPr>
            <a:noAutofit/>
          </a:bodyPr>
          <a:lstStyle>
            <a:lvl1pPr marL="449263" indent="-449263" algn="l" rtl="0" eaLnBrk="0" fontAlgn="base" hangingPunct="0">
              <a:lnSpc>
                <a:spcPct val="110000"/>
              </a:lnSpc>
              <a:spcBef>
                <a:spcPct val="20000"/>
              </a:spcBef>
              <a:spcAft>
                <a:spcPct val="0"/>
              </a:spcAft>
              <a:buSzPct val="120000"/>
              <a:buBlip>
                <a:blip r:embed="rId5"/>
              </a:buBlip>
              <a:defRPr sz="2800">
                <a:solidFill>
                  <a:srgbClr val="133984"/>
                </a:solidFill>
                <a:latin typeface="+mn-lt"/>
                <a:ea typeface="+mn-ea"/>
                <a:cs typeface="黑体" pitchFamily="49" charset="-122"/>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cs typeface="黑体" pitchFamily="49" charset="-122"/>
              </a:defRPr>
            </a:lvl2pPr>
            <a:lvl3pPr marL="1322388" indent="-228600" algn="l" rtl="0" eaLnBrk="0" fontAlgn="base" hangingPunct="0">
              <a:spcBef>
                <a:spcPct val="20000"/>
              </a:spcBef>
              <a:spcAft>
                <a:spcPct val="0"/>
              </a:spcAft>
              <a:buChar char="•"/>
              <a:defRPr sz="2400">
                <a:solidFill>
                  <a:schemeClr val="tx1"/>
                </a:solidFill>
                <a:latin typeface="+mn-lt"/>
                <a:ea typeface="宋体" charset="-122"/>
                <a:cs typeface="宋体" charset="-122"/>
              </a:defRPr>
            </a:lvl3pPr>
            <a:lvl4pPr marL="1730375"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marL="0" indent="0">
              <a:buNone/>
            </a:pPr>
            <a:r>
              <a:rPr lang="en-US" altLang="zh-CN" sz="2400" b="1" dirty="0">
                <a:latin typeface="+mj-lt"/>
                <a:cs typeface="Arial" pitchFamily="34" charset="0"/>
              </a:rPr>
              <a:t>Sequential method:</a:t>
            </a:r>
            <a:endParaRPr lang="zh-CN" altLang="en-US" sz="2400" b="1" dirty="0">
              <a:latin typeface="+mj-lt"/>
              <a:cs typeface="Arial" pitchFamily="34" charset="0"/>
            </a:endParaRPr>
          </a:p>
        </p:txBody>
      </p:sp>
      <p:graphicFrame>
        <p:nvGraphicFramePr>
          <p:cNvPr id="8" name="Object 19"/>
          <p:cNvGraphicFramePr>
            <a:graphicFrameLocks noChangeAspect="1"/>
          </p:cNvGraphicFramePr>
          <p:nvPr>
            <p:extLst>
              <p:ext uri="{D42A27DB-BD31-4B8C-83A1-F6EECF244321}">
                <p14:modId xmlns:p14="http://schemas.microsoft.com/office/powerpoint/2010/main" val="2805482752"/>
              </p:ext>
            </p:extLst>
          </p:nvPr>
        </p:nvGraphicFramePr>
        <p:xfrm>
          <a:off x="683568" y="5177560"/>
          <a:ext cx="2448272" cy="840290"/>
        </p:xfrm>
        <a:graphic>
          <a:graphicData uri="http://schemas.openxmlformats.org/presentationml/2006/ole">
            <mc:AlternateContent xmlns:mc="http://schemas.openxmlformats.org/markup-compatibility/2006">
              <mc:Choice xmlns:v="urn:schemas-microsoft-com:vml" Requires="v">
                <p:oleObj spid="_x0000_s4174" name="公式" r:id="rId6" imgW="1828800" imgH="634680" progId="Equation.3">
                  <p:embed/>
                </p:oleObj>
              </mc:Choice>
              <mc:Fallback>
                <p:oleObj name="公式" r:id="rId6" imgW="1828800" imgH="634680" progId="Equation.3">
                  <p:embed/>
                  <p:pic>
                    <p:nvPicPr>
                      <p:cNvPr id="0" name=""/>
                      <p:cNvPicPr>
                        <a:picLocks noChangeAspect="1" noChangeArrowheads="1"/>
                      </p:cNvPicPr>
                      <p:nvPr/>
                    </p:nvPicPr>
                    <p:blipFill>
                      <a:blip r:embed="rId7"/>
                      <a:srcRect/>
                      <a:stretch>
                        <a:fillRect/>
                      </a:stretch>
                    </p:blipFill>
                    <p:spPr bwMode="auto">
                      <a:xfrm>
                        <a:off x="683568" y="5177560"/>
                        <a:ext cx="2448272" cy="840290"/>
                      </a:xfrm>
                      <a:prstGeom prst="rect">
                        <a:avLst/>
                      </a:prstGeom>
                      <a:noFill/>
                    </p:spPr>
                  </p:pic>
                </p:oleObj>
              </mc:Fallback>
            </mc:AlternateContent>
          </a:graphicData>
        </a:graphic>
      </p:graphicFrame>
      <p:sp>
        <p:nvSpPr>
          <p:cNvPr id="9" name="矩形 4"/>
          <p:cNvSpPr/>
          <p:nvPr/>
        </p:nvSpPr>
        <p:spPr>
          <a:xfrm>
            <a:off x="152400" y="4748284"/>
            <a:ext cx="3434300" cy="523220"/>
          </a:xfrm>
          <a:prstGeom prst="rect">
            <a:avLst/>
          </a:prstGeom>
        </p:spPr>
        <p:txBody>
          <a:bodyPr>
            <a:noAutofit/>
          </a:bodyPr>
          <a:lstStyle/>
          <a:p>
            <a:pPr eaLnBrk="0" hangingPunct="0">
              <a:lnSpc>
                <a:spcPct val="110000"/>
              </a:lnSpc>
              <a:spcBef>
                <a:spcPct val="20000"/>
              </a:spcBef>
              <a:buSzPct val="120000"/>
            </a:pPr>
            <a:r>
              <a:rPr lang="en-US" altLang="zh-CN" sz="2400" b="1" dirty="0">
                <a:solidFill>
                  <a:srgbClr val="133984"/>
                </a:solidFill>
                <a:latin typeface="+mj-lt"/>
                <a:ea typeface="+mn-ea"/>
                <a:cs typeface="Arial" pitchFamily="34" charset="0"/>
              </a:rPr>
              <a:t>Quadratic Programming:</a:t>
            </a:r>
            <a:endParaRPr lang="zh-CN" altLang="en-US" sz="2400" b="1" dirty="0">
              <a:solidFill>
                <a:srgbClr val="133984"/>
              </a:solidFill>
              <a:latin typeface="+mj-lt"/>
              <a:ea typeface="+mn-ea"/>
              <a:cs typeface="Arial" pitchFamily="34" charset="0"/>
            </a:endParaRPr>
          </a:p>
        </p:txBody>
      </p:sp>
      <p:pic>
        <p:nvPicPr>
          <p:cNvPr id="10" name="Picture 12"/>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4487" r="6350" b="3199"/>
          <a:stretch/>
        </p:blipFill>
        <p:spPr bwMode="auto">
          <a:xfrm>
            <a:off x="175421" y="1692604"/>
            <a:ext cx="3244672" cy="2618139"/>
          </a:xfrm>
          <a:prstGeom prst="rect">
            <a:avLst/>
          </a:prstGeom>
          <a:solidFill>
            <a:srgbClr val="DDDDDD"/>
          </a:solidFill>
          <a:ln>
            <a:noFill/>
          </a:ln>
          <a:effectLst/>
        </p:spPr>
      </p:pic>
      <p:sp>
        <p:nvSpPr>
          <p:cNvPr id="11" name="内容占位符 2"/>
          <p:cNvSpPr txBox="1">
            <a:spLocks/>
          </p:cNvSpPr>
          <p:nvPr/>
        </p:nvSpPr>
        <p:spPr>
          <a:xfrm>
            <a:off x="4114800" y="997657"/>
            <a:ext cx="4878112" cy="567680"/>
          </a:xfrm>
          <a:prstGeom prst="rect">
            <a:avLst/>
          </a:prstGeom>
        </p:spPr>
        <p:txBody>
          <a:bodyPr>
            <a:noAutofit/>
          </a:bodyPr>
          <a:lstStyle>
            <a:lvl1pPr marL="449263" indent="-449263" algn="l" rtl="0" eaLnBrk="0" fontAlgn="base" hangingPunct="0">
              <a:lnSpc>
                <a:spcPct val="110000"/>
              </a:lnSpc>
              <a:spcBef>
                <a:spcPct val="20000"/>
              </a:spcBef>
              <a:spcAft>
                <a:spcPct val="0"/>
              </a:spcAft>
              <a:buSzPct val="120000"/>
              <a:buBlip>
                <a:blip r:embed="rId5"/>
              </a:buBlip>
              <a:defRPr sz="2800">
                <a:solidFill>
                  <a:srgbClr val="133984"/>
                </a:solidFill>
                <a:latin typeface="+mn-lt"/>
                <a:ea typeface="+mn-ea"/>
                <a:cs typeface="黑体" pitchFamily="49" charset="-122"/>
              </a:defRPr>
            </a:lvl1pPr>
            <a:lvl2pPr marL="914400" indent="-285750" algn="l" rtl="0" eaLnBrk="0" fontAlgn="base" hangingPunct="0">
              <a:lnSpc>
                <a:spcPct val="110000"/>
              </a:lnSpc>
              <a:spcBef>
                <a:spcPct val="20000"/>
              </a:spcBef>
              <a:spcAft>
                <a:spcPct val="0"/>
              </a:spcAft>
              <a:buClr>
                <a:srgbClr val="000066"/>
              </a:buClr>
              <a:buChar char="•"/>
              <a:defRPr sz="2400">
                <a:solidFill>
                  <a:srgbClr val="133984"/>
                </a:solidFill>
                <a:latin typeface="+mn-lt"/>
                <a:ea typeface="+mn-ea"/>
                <a:cs typeface="黑体" pitchFamily="49" charset="-122"/>
              </a:defRPr>
            </a:lvl2pPr>
            <a:lvl3pPr marL="1322388" indent="-228600" algn="l" rtl="0" eaLnBrk="0" fontAlgn="base" hangingPunct="0">
              <a:spcBef>
                <a:spcPct val="20000"/>
              </a:spcBef>
              <a:spcAft>
                <a:spcPct val="0"/>
              </a:spcAft>
              <a:buChar char="•"/>
              <a:defRPr sz="2400">
                <a:solidFill>
                  <a:schemeClr val="tx1"/>
                </a:solidFill>
                <a:latin typeface="+mn-lt"/>
                <a:ea typeface="宋体" charset="-122"/>
                <a:cs typeface="宋体" charset="-122"/>
              </a:defRPr>
            </a:lvl3pPr>
            <a:lvl4pPr marL="1730375"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宋体"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marL="0" indent="0">
              <a:buNone/>
            </a:pPr>
            <a:r>
              <a:rPr lang="en-US" altLang="zh-CN" sz="2400" b="1" dirty="0">
                <a:latin typeface="+mj-lt"/>
                <a:cs typeface="Arial" pitchFamily="34" charset="0"/>
              </a:rPr>
              <a:t>Sequential Quadratic Programming:</a:t>
            </a:r>
            <a:endParaRPr lang="zh-CN" altLang="en-US" sz="2400" b="1" dirty="0">
              <a:latin typeface="+mj-lt"/>
              <a:cs typeface="Arial" pitchFamily="34" charset="0"/>
            </a:endParaRPr>
          </a:p>
        </p:txBody>
      </p:sp>
      <p:sp>
        <p:nvSpPr>
          <p:cNvPr id="12" name="Rounded Rectangle 8"/>
          <p:cNvSpPr/>
          <p:nvPr/>
        </p:nvSpPr>
        <p:spPr bwMode="auto">
          <a:xfrm>
            <a:off x="127920" y="1281497"/>
            <a:ext cx="3338611" cy="3119959"/>
          </a:xfrm>
          <a:prstGeom prst="roundRect">
            <a:avLst>
              <a:gd name="adj" fmla="val 4703"/>
            </a:avLst>
          </a:prstGeom>
          <a:noFill/>
          <a:ln w="28575" cap="flat" cmpd="sng" algn="ctr">
            <a:solidFill>
              <a:schemeClr val="tx1"/>
            </a:solidFill>
            <a:prstDash val="sysDash"/>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endParaRPr lang="zh-CN" altLang="en-US" sz="2400">
              <a:ea typeface="黑体" pitchFamily="2" charset="-122"/>
            </a:endParaRPr>
          </a:p>
        </p:txBody>
      </p:sp>
      <p:sp>
        <p:nvSpPr>
          <p:cNvPr id="13" name="Rounded Rectangle 22"/>
          <p:cNvSpPr/>
          <p:nvPr/>
        </p:nvSpPr>
        <p:spPr bwMode="auto">
          <a:xfrm>
            <a:off x="127920" y="4724400"/>
            <a:ext cx="3338611" cy="1405720"/>
          </a:xfrm>
          <a:prstGeom prst="roundRect">
            <a:avLst>
              <a:gd name="adj" fmla="val 8434"/>
            </a:avLst>
          </a:prstGeom>
          <a:noFill/>
          <a:ln w="28575" cap="flat" cmpd="sng" algn="ctr">
            <a:solidFill>
              <a:schemeClr val="tx1"/>
            </a:solidFill>
            <a:prstDash val="sysDash"/>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endParaRPr lang="zh-CN" altLang="en-US" sz="2400">
              <a:ea typeface="黑体" pitchFamily="2" charset="-122"/>
            </a:endParaRPr>
          </a:p>
        </p:txBody>
      </p:sp>
      <p:sp>
        <p:nvSpPr>
          <p:cNvPr id="14" name="Right Brace 2"/>
          <p:cNvSpPr/>
          <p:nvPr/>
        </p:nvSpPr>
        <p:spPr bwMode="auto">
          <a:xfrm>
            <a:off x="3499416" y="2673328"/>
            <a:ext cx="521213" cy="2808000"/>
          </a:xfrm>
          <a:prstGeom prst="rightBrace">
            <a:avLst>
              <a:gd name="adj1" fmla="val 29065"/>
              <a:gd name="adj2" fmla="val 50000"/>
            </a:avLst>
          </a:prstGeom>
          <a:noFill/>
          <a:ln w="50800" cap="rnd" cmpd="sng" algn="ctr">
            <a:solidFill>
              <a:srgbClr val="7F7F7F"/>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algn="ctr"/>
            <a:endParaRPr lang="zh-CN" altLang="en-US" sz="2400">
              <a:ea typeface="黑体" pitchFamily="2" charset="-122"/>
            </a:endParaRPr>
          </a:p>
        </p:txBody>
      </p:sp>
      <p:cxnSp>
        <p:nvCxnSpPr>
          <p:cNvPr id="15" name="直接箭头连接符 9"/>
          <p:cNvCxnSpPr/>
          <p:nvPr/>
        </p:nvCxnSpPr>
        <p:spPr>
          <a:xfrm>
            <a:off x="6101749" y="1761751"/>
            <a:ext cx="0" cy="21470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3"/>
          <p:cNvSpPr/>
          <p:nvPr/>
        </p:nvSpPr>
        <p:spPr>
          <a:xfrm>
            <a:off x="4549396" y="1976454"/>
            <a:ext cx="3104707" cy="48397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1600" dirty="0">
                <a:solidFill>
                  <a:schemeClr val="tx1"/>
                </a:solidFill>
                <a:latin typeface="Times New Roman" pitchFamily="18" charset="0"/>
                <a:ea typeface="宋体" charset="-122"/>
                <a:cs typeface="Times New Roman" pitchFamily="18" charset="0"/>
              </a:rPr>
              <a:t>Initialization: iteration number </a:t>
            </a:r>
            <a:r>
              <a:rPr lang="en-US" altLang="zh-CN" sz="1600" i="1" dirty="0">
                <a:solidFill>
                  <a:schemeClr val="tx1"/>
                </a:solidFill>
                <a:latin typeface="Times New Roman" pitchFamily="18" charset="0"/>
                <a:ea typeface="宋体" charset="-122"/>
                <a:cs typeface="Times New Roman" pitchFamily="18" charset="0"/>
              </a:rPr>
              <a:t>k</a:t>
            </a:r>
            <a:r>
              <a:rPr lang="en-US" altLang="zh-CN" sz="1600" dirty="0">
                <a:solidFill>
                  <a:schemeClr val="tx1"/>
                </a:solidFill>
                <a:latin typeface="Times New Roman" pitchFamily="18" charset="0"/>
                <a:ea typeface="宋体" charset="-122"/>
                <a:cs typeface="Times New Roman" pitchFamily="18" charset="0"/>
              </a:rPr>
              <a:t>=0, convergence tolerance </a:t>
            </a:r>
            <a:r>
              <a:rPr lang="el-GR" altLang="zh-CN" sz="1600" i="1" dirty="0">
                <a:solidFill>
                  <a:schemeClr val="tx1"/>
                </a:solidFill>
                <a:latin typeface="Times New Roman" pitchFamily="18" charset="0"/>
                <a:ea typeface="宋体" charset="-122"/>
                <a:cs typeface="Times New Roman" pitchFamily="18" charset="0"/>
              </a:rPr>
              <a:t>ε</a:t>
            </a:r>
            <a:r>
              <a:rPr lang="en-US" altLang="zh-CN" sz="1600" dirty="0">
                <a:solidFill>
                  <a:schemeClr val="tx1"/>
                </a:solidFill>
                <a:latin typeface="Times New Roman" pitchFamily="18" charset="0"/>
                <a:ea typeface="宋体" charset="-122"/>
                <a:cs typeface="Times New Roman" pitchFamily="18" charset="0"/>
              </a:rPr>
              <a:t>,</a:t>
            </a:r>
            <a:r>
              <a:rPr lang="en-US" altLang="zh-CN" sz="1600" b="1" dirty="0">
                <a:solidFill>
                  <a:schemeClr val="tx1"/>
                </a:solidFill>
                <a:latin typeface="Times New Roman" pitchFamily="18" charset="0"/>
                <a:ea typeface="宋体" charset="-122"/>
                <a:cs typeface="Times New Roman" pitchFamily="18" charset="0"/>
              </a:rPr>
              <a:t> </a:t>
            </a:r>
            <a:r>
              <a:rPr lang="en-US" altLang="zh-CN" sz="1600" dirty="0">
                <a:solidFill>
                  <a:schemeClr val="tx1"/>
                </a:solidFill>
                <a:latin typeface="Times New Roman" pitchFamily="18" charset="0"/>
                <a:ea typeface="宋体" charset="-122"/>
                <a:cs typeface="Times New Roman" pitchFamily="18" charset="0"/>
              </a:rPr>
              <a:t>and</a:t>
            </a:r>
            <a:r>
              <a:rPr lang="en-US" altLang="zh-CN" sz="1600" b="1" dirty="0">
                <a:solidFill>
                  <a:schemeClr val="tx1"/>
                </a:solidFill>
                <a:latin typeface="Times New Roman" pitchFamily="18" charset="0"/>
                <a:ea typeface="宋体" charset="-122"/>
                <a:cs typeface="Times New Roman" pitchFamily="18" charset="0"/>
              </a:rPr>
              <a:t> </a:t>
            </a:r>
            <a:r>
              <a:rPr lang="en-US" altLang="zh-CN" sz="1600" b="1" i="1" dirty="0">
                <a:solidFill>
                  <a:schemeClr val="tx1"/>
                </a:solidFill>
                <a:latin typeface="Times New Roman" pitchFamily="18" charset="0"/>
                <a:ea typeface="宋体" charset="-122"/>
                <a:cs typeface="Times New Roman" pitchFamily="18" charset="0"/>
              </a:rPr>
              <a:t>x</a:t>
            </a:r>
            <a:r>
              <a:rPr lang="en-US" altLang="zh-CN" sz="1600" baseline="-25000" dirty="0">
                <a:solidFill>
                  <a:schemeClr val="tx1"/>
                </a:solidFill>
                <a:latin typeface="Times New Roman" pitchFamily="18" charset="0"/>
                <a:ea typeface="宋体" charset="-122"/>
                <a:cs typeface="Times New Roman" pitchFamily="18" charset="0"/>
              </a:rPr>
              <a:t>0</a:t>
            </a:r>
            <a:endParaRPr lang="zh-CN" altLang="en-US" sz="1600" baseline="-25000" dirty="0">
              <a:solidFill>
                <a:schemeClr val="tx1"/>
              </a:solidFill>
              <a:latin typeface="Times New Roman" pitchFamily="18" charset="0"/>
              <a:ea typeface="宋体" charset="-122"/>
              <a:cs typeface="Times New Roman" pitchFamily="18" charset="0"/>
            </a:endParaRPr>
          </a:p>
        </p:txBody>
      </p:sp>
      <p:cxnSp>
        <p:nvCxnSpPr>
          <p:cNvPr id="17" name="直接箭头连接符 25"/>
          <p:cNvCxnSpPr/>
          <p:nvPr/>
        </p:nvCxnSpPr>
        <p:spPr>
          <a:xfrm>
            <a:off x="6114165" y="4231427"/>
            <a:ext cx="0" cy="21470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26"/>
          <p:cNvSpPr/>
          <p:nvPr/>
        </p:nvSpPr>
        <p:spPr>
          <a:xfrm>
            <a:off x="5546570" y="4446130"/>
            <a:ext cx="1110359" cy="27875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a:solidFill>
                  <a:schemeClr val="tx1"/>
                </a:solidFill>
                <a:latin typeface="Times New Roman" pitchFamily="18" charset="0"/>
                <a:ea typeface="宋体" pitchFamily="2" charset="-122"/>
                <a:cs typeface="Times New Roman" pitchFamily="18" charset="0"/>
              </a:rPr>
              <a:t>Solve for </a:t>
            </a:r>
            <a:r>
              <a:rPr lang="en-US" altLang="zh-CN" sz="1400" b="1" i="1">
                <a:solidFill>
                  <a:schemeClr val="tx1"/>
                </a:solidFill>
                <a:latin typeface="Times New Roman" pitchFamily="18" charset="0"/>
                <a:ea typeface="宋体" pitchFamily="2" charset="-122"/>
                <a:cs typeface="Times New Roman" pitchFamily="18" charset="0"/>
              </a:rPr>
              <a:t>d</a:t>
            </a:r>
            <a:r>
              <a:rPr lang="en-US" altLang="zh-CN" sz="1400" baseline="30000">
                <a:solidFill>
                  <a:schemeClr val="tx1"/>
                </a:solidFill>
                <a:latin typeface="Times New Roman" pitchFamily="18" charset="0"/>
                <a:ea typeface="宋体" pitchFamily="2" charset="-122"/>
                <a:cs typeface="Times New Roman" pitchFamily="18" charset="0"/>
              </a:rPr>
              <a:t>(</a:t>
            </a:r>
            <a:r>
              <a:rPr lang="en-US" altLang="zh-CN" sz="1400" i="1" baseline="30000">
                <a:solidFill>
                  <a:schemeClr val="tx1"/>
                </a:solidFill>
                <a:latin typeface="Times New Roman" pitchFamily="18" charset="0"/>
                <a:ea typeface="宋体" pitchFamily="2" charset="-122"/>
                <a:cs typeface="Times New Roman" pitchFamily="18" charset="0"/>
              </a:rPr>
              <a:t>k</a:t>
            </a:r>
            <a:r>
              <a:rPr lang="en-US" altLang="zh-CN" sz="1400" baseline="30000">
                <a:solidFill>
                  <a:schemeClr val="tx1"/>
                </a:solidFill>
                <a:latin typeface="Times New Roman" pitchFamily="18" charset="0"/>
                <a:ea typeface="宋体" pitchFamily="2" charset="-122"/>
                <a:cs typeface="Times New Roman" pitchFamily="18" charset="0"/>
              </a:rPr>
              <a:t>)</a:t>
            </a:r>
            <a:endParaRPr lang="zh-CN" altLang="en-US" sz="1400" baseline="30000">
              <a:solidFill>
                <a:schemeClr val="tx1"/>
              </a:solidFill>
              <a:latin typeface="Times New Roman" pitchFamily="18" charset="0"/>
              <a:ea typeface="宋体" pitchFamily="2" charset="-122"/>
              <a:cs typeface="Times New Roman" pitchFamily="18" charset="0"/>
            </a:endParaRPr>
          </a:p>
        </p:txBody>
      </p:sp>
      <p:cxnSp>
        <p:nvCxnSpPr>
          <p:cNvPr id="19" name="直接箭头连接符 27"/>
          <p:cNvCxnSpPr/>
          <p:nvPr/>
        </p:nvCxnSpPr>
        <p:spPr>
          <a:xfrm>
            <a:off x="6101749" y="4724887"/>
            <a:ext cx="0" cy="21588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菱形 28"/>
          <p:cNvSpPr/>
          <p:nvPr/>
        </p:nvSpPr>
        <p:spPr>
          <a:xfrm>
            <a:off x="5587306" y="4941963"/>
            <a:ext cx="1052639" cy="472109"/>
          </a:xfrm>
          <a:prstGeom prst="diamon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itchFamily="18" charset="0"/>
              <a:ea typeface="宋体" pitchFamily="2" charset="-122"/>
              <a:cs typeface="Times New Roman" pitchFamily="18" charset="0"/>
            </a:endParaRPr>
          </a:p>
        </p:txBody>
      </p:sp>
      <p:graphicFrame>
        <p:nvGraphicFramePr>
          <p:cNvPr id="21" name="对象 29"/>
          <p:cNvGraphicFramePr>
            <a:graphicFrameLocks noChangeAspect="1"/>
          </p:cNvGraphicFramePr>
          <p:nvPr>
            <p:extLst>
              <p:ext uri="{D42A27DB-BD31-4B8C-83A1-F6EECF244321}">
                <p14:modId xmlns:p14="http://schemas.microsoft.com/office/powerpoint/2010/main" val="406479738"/>
              </p:ext>
            </p:extLst>
          </p:nvPr>
        </p:nvGraphicFramePr>
        <p:xfrm>
          <a:off x="5873408" y="5033300"/>
          <a:ext cx="639141" cy="333324"/>
        </p:xfrm>
        <a:graphic>
          <a:graphicData uri="http://schemas.openxmlformats.org/presentationml/2006/ole">
            <mc:AlternateContent xmlns:mc="http://schemas.openxmlformats.org/markup-compatibility/2006">
              <mc:Choice xmlns:v="urn:schemas-microsoft-com:vml" Requires="v">
                <p:oleObj spid="_x0000_s4175" name="公式" r:id="rId9" imgW="583947" imgH="279279" progId="Equation.3">
                  <p:embed/>
                </p:oleObj>
              </mc:Choice>
              <mc:Fallback>
                <p:oleObj name="公式" r:id="rId9" imgW="583947" imgH="27927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73408" y="5033300"/>
                        <a:ext cx="639141" cy="33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22" name="直接箭头连接符 30"/>
          <p:cNvCxnSpPr/>
          <p:nvPr/>
        </p:nvCxnSpPr>
        <p:spPr>
          <a:xfrm>
            <a:off x="6101749" y="5414072"/>
            <a:ext cx="0" cy="21588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18"/>
          <p:cNvSpPr txBox="1">
            <a:spLocks noChangeArrowheads="1"/>
          </p:cNvSpPr>
          <p:nvPr/>
        </p:nvSpPr>
        <p:spPr bwMode="auto">
          <a:xfrm>
            <a:off x="6059580" y="5338283"/>
            <a:ext cx="233200" cy="338554"/>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zh-CN" sz="1600" dirty="0">
                <a:solidFill>
                  <a:srgbClr val="000000"/>
                </a:solidFill>
                <a:ea typeface="宋体" charset="-122"/>
              </a:rPr>
              <a:t>Y</a:t>
            </a:r>
            <a:endParaRPr lang="zh-CN" altLang="en-US" sz="1600" dirty="0">
              <a:solidFill>
                <a:srgbClr val="000000"/>
              </a:solidFill>
              <a:ea typeface="宋体" charset="-122"/>
            </a:endParaRPr>
          </a:p>
        </p:txBody>
      </p:sp>
      <p:sp>
        <p:nvSpPr>
          <p:cNvPr id="24" name="矩形 32"/>
          <p:cNvSpPr/>
          <p:nvPr/>
        </p:nvSpPr>
        <p:spPr>
          <a:xfrm>
            <a:off x="5468575" y="5629961"/>
            <a:ext cx="1266348" cy="2846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b="1" i="1" dirty="0">
                <a:solidFill>
                  <a:schemeClr val="tx1"/>
                </a:solidFill>
                <a:latin typeface="Times New Roman" pitchFamily="18" charset="0"/>
                <a:ea typeface="宋体" pitchFamily="2" charset="-122"/>
                <a:cs typeface="Times New Roman" pitchFamily="18" charset="0"/>
              </a:rPr>
              <a:t>x</a:t>
            </a:r>
            <a:r>
              <a:rPr lang="en-US" altLang="zh-CN" sz="1400" baseline="30000" dirty="0">
                <a:solidFill>
                  <a:schemeClr val="tx1"/>
                </a:solidFill>
                <a:latin typeface="Times New Roman" pitchFamily="18" charset="0"/>
                <a:ea typeface="宋体" pitchFamily="2" charset="-122"/>
                <a:cs typeface="Times New Roman" pitchFamily="18" charset="0"/>
              </a:rPr>
              <a:t>(</a:t>
            </a:r>
            <a:r>
              <a:rPr lang="en-US" altLang="zh-CN" sz="1400" i="1" baseline="30000" dirty="0">
                <a:solidFill>
                  <a:schemeClr val="tx1"/>
                </a:solidFill>
                <a:latin typeface="Times New Roman" pitchFamily="18" charset="0"/>
                <a:ea typeface="宋体" pitchFamily="2" charset="-122"/>
                <a:cs typeface="Times New Roman" pitchFamily="18" charset="0"/>
              </a:rPr>
              <a:t>k</a:t>
            </a:r>
            <a:r>
              <a:rPr lang="en-US" altLang="zh-CN" sz="1400" baseline="30000" dirty="0">
                <a:solidFill>
                  <a:schemeClr val="tx1"/>
                </a:solidFill>
                <a:latin typeface="Times New Roman" pitchFamily="18" charset="0"/>
                <a:ea typeface="宋体" pitchFamily="2" charset="-122"/>
                <a:cs typeface="Times New Roman" pitchFamily="18" charset="0"/>
              </a:rPr>
              <a:t>)</a:t>
            </a:r>
            <a:r>
              <a:rPr lang="en-US" altLang="zh-CN" sz="1400" dirty="0">
                <a:solidFill>
                  <a:schemeClr val="tx1"/>
                </a:solidFill>
                <a:latin typeface="Times New Roman" pitchFamily="18" charset="0"/>
                <a:ea typeface="宋体" pitchFamily="2" charset="-122"/>
                <a:cs typeface="Times New Roman" pitchFamily="18" charset="0"/>
              </a:rPr>
              <a:t> is solution</a:t>
            </a:r>
            <a:r>
              <a:rPr lang="en-US" altLang="zh-CN" sz="1400" baseline="30000" dirty="0">
                <a:solidFill>
                  <a:schemeClr val="tx1"/>
                </a:solidFill>
                <a:latin typeface="Times New Roman" pitchFamily="18" charset="0"/>
                <a:ea typeface="宋体" pitchFamily="2" charset="-122"/>
                <a:cs typeface="Times New Roman" pitchFamily="18" charset="0"/>
              </a:rPr>
              <a:t> </a:t>
            </a:r>
            <a:endParaRPr lang="zh-CN" altLang="en-US" sz="1400" baseline="30000" dirty="0">
              <a:solidFill>
                <a:schemeClr val="tx1"/>
              </a:solidFill>
              <a:latin typeface="Times New Roman" pitchFamily="18" charset="0"/>
              <a:ea typeface="宋体" pitchFamily="2" charset="-122"/>
              <a:cs typeface="Times New Roman" pitchFamily="18" charset="0"/>
            </a:endParaRPr>
          </a:p>
        </p:txBody>
      </p:sp>
      <p:cxnSp>
        <p:nvCxnSpPr>
          <p:cNvPr id="25" name="直接箭头连接符 33"/>
          <p:cNvCxnSpPr/>
          <p:nvPr/>
        </p:nvCxnSpPr>
        <p:spPr>
          <a:xfrm>
            <a:off x="6101749" y="5926512"/>
            <a:ext cx="0" cy="21588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连接符 35"/>
          <p:cNvCxnSpPr/>
          <p:nvPr/>
        </p:nvCxnSpPr>
        <p:spPr>
          <a:xfrm flipV="1">
            <a:off x="6639945" y="5178017"/>
            <a:ext cx="18202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2"/>
          <p:cNvSpPr txBox="1">
            <a:spLocks noChangeArrowheads="1"/>
          </p:cNvSpPr>
          <p:nvPr/>
        </p:nvSpPr>
        <p:spPr bwMode="auto">
          <a:xfrm>
            <a:off x="6665098" y="4874349"/>
            <a:ext cx="221324" cy="338554"/>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zh-CN" sz="1600" dirty="0">
                <a:solidFill>
                  <a:srgbClr val="000000"/>
                </a:solidFill>
                <a:ea typeface="宋体" charset="-122"/>
              </a:rPr>
              <a:t>N</a:t>
            </a:r>
            <a:endParaRPr lang="zh-CN" altLang="en-US" sz="1600" dirty="0">
              <a:solidFill>
                <a:srgbClr val="000000"/>
              </a:solidFill>
              <a:ea typeface="宋体" charset="-122"/>
            </a:endParaRPr>
          </a:p>
        </p:txBody>
      </p:sp>
      <p:cxnSp>
        <p:nvCxnSpPr>
          <p:cNvPr id="28" name="直接连接符 39"/>
          <p:cNvCxnSpPr/>
          <p:nvPr/>
        </p:nvCxnSpPr>
        <p:spPr>
          <a:xfrm flipV="1">
            <a:off x="8460201" y="4874349"/>
            <a:ext cx="0" cy="303668"/>
          </a:xfrm>
          <a:prstGeom prst="line">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矩形 41"/>
          <p:cNvSpPr/>
          <p:nvPr/>
        </p:nvSpPr>
        <p:spPr>
          <a:xfrm>
            <a:off x="7825378" y="4376143"/>
            <a:ext cx="1243734" cy="51955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solidFill>
                <a:latin typeface="Times New Roman" pitchFamily="18" charset="0"/>
                <a:ea typeface="宋体" pitchFamily="2" charset="-122"/>
                <a:cs typeface="Times New Roman" pitchFamily="18" charset="0"/>
              </a:rPr>
              <a:t>Update </a:t>
            </a:r>
            <a:r>
              <a:rPr lang="en-US" altLang="zh-CN" sz="1400" i="1" dirty="0">
                <a:solidFill>
                  <a:schemeClr val="tx1"/>
                </a:solidFill>
                <a:latin typeface="Times New Roman" pitchFamily="18" charset="0"/>
                <a:ea typeface="宋体" pitchFamily="2" charset="-122"/>
                <a:cs typeface="Times New Roman" pitchFamily="18" charset="0"/>
              </a:rPr>
              <a:t>k</a:t>
            </a:r>
            <a:r>
              <a:rPr lang="en-US" altLang="zh-CN" sz="1400" dirty="0">
                <a:solidFill>
                  <a:schemeClr val="tx1"/>
                </a:solidFill>
                <a:latin typeface="Times New Roman" pitchFamily="18" charset="0"/>
                <a:ea typeface="宋体" pitchFamily="2" charset="-122"/>
                <a:cs typeface="Times New Roman" pitchFamily="18" charset="0"/>
              </a:rPr>
              <a:t>=</a:t>
            </a:r>
            <a:r>
              <a:rPr lang="en-US" altLang="zh-CN" sz="1400" i="1" dirty="0">
                <a:solidFill>
                  <a:schemeClr val="tx1"/>
                </a:solidFill>
                <a:latin typeface="Times New Roman" pitchFamily="18" charset="0"/>
                <a:ea typeface="宋体" pitchFamily="2" charset="-122"/>
                <a:cs typeface="Times New Roman" pitchFamily="18" charset="0"/>
              </a:rPr>
              <a:t>k</a:t>
            </a:r>
            <a:r>
              <a:rPr lang="en-US" altLang="zh-CN" sz="1400" dirty="0">
                <a:solidFill>
                  <a:schemeClr val="tx1"/>
                </a:solidFill>
                <a:latin typeface="Times New Roman" pitchFamily="18" charset="0"/>
                <a:ea typeface="宋体" pitchFamily="2" charset="-122"/>
                <a:cs typeface="Times New Roman" pitchFamily="18" charset="0"/>
              </a:rPr>
              <a:t>+1,</a:t>
            </a:r>
          </a:p>
          <a:p>
            <a:pPr algn="ctr">
              <a:defRPr/>
            </a:pPr>
            <a:r>
              <a:rPr lang="en-US" altLang="zh-CN" sz="1400" b="1" i="1" dirty="0">
                <a:solidFill>
                  <a:schemeClr val="tx1"/>
                </a:solidFill>
                <a:latin typeface="Times New Roman" pitchFamily="18" charset="0"/>
                <a:ea typeface="宋体" pitchFamily="2" charset="-122"/>
                <a:cs typeface="Times New Roman" pitchFamily="18" charset="0"/>
              </a:rPr>
              <a:t>x</a:t>
            </a:r>
            <a:r>
              <a:rPr lang="en-US" altLang="zh-CN" sz="1400" baseline="30000" dirty="0">
                <a:solidFill>
                  <a:schemeClr val="tx1"/>
                </a:solidFill>
                <a:latin typeface="Times New Roman" pitchFamily="18" charset="0"/>
                <a:ea typeface="宋体" pitchFamily="2" charset="-122"/>
                <a:cs typeface="Times New Roman" pitchFamily="18" charset="0"/>
              </a:rPr>
              <a:t>(</a:t>
            </a:r>
            <a:r>
              <a:rPr lang="en-US" altLang="zh-CN" sz="1400" i="1" baseline="30000" dirty="0">
                <a:solidFill>
                  <a:schemeClr val="tx1"/>
                </a:solidFill>
                <a:latin typeface="Times New Roman" pitchFamily="18" charset="0"/>
                <a:ea typeface="宋体" pitchFamily="2" charset="-122"/>
                <a:cs typeface="Times New Roman" pitchFamily="18" charset="0"/>
              </a:rPr>
              <a:t>k+</a:t>
            </a:r>
            <a:r>
              <a:rPr lang="en-US" altLang="zh-CN" sz="1400" baseline="30000" dirty="0">
                <a:solidFill>
                  <a:schemeClr val="tx1"/>
                </a:solidFill>
                <a:latin typeface="Times New Roman" pitchFamily="18" charset="0"/>
                <a:ea typeface="宋体" pitchFamily="2" charset="-122"/>
                <a:cs typeface="Times New Roman" pitchFamily="18" charset="0"/>
              </a:rPr>
              <a:t>1)</a:t>
            </a:r>
            <a:r>
              <a:rPr lang="en-US" altLang="zh-CN" sz="1400" dirty="0">
                <a:solidFill>
                  <a:schemeClr val="tx1"/>
                </a:solidFill>
                <a:latin typeface="Times New Roman" pitchFamily="18" charset="0"/>
                <a:ea typeface="宋体" pitchFamily="2" charset="-122"/>
                <a:cs typeface="Times New Roman" pitchFamily="18" charset="0"/>
              </a:rPr>
              <a:t>=</a:t>
            </a:r>
            <a:r>
              <a:rPr lang="en-US" altLang="zh-CN" sz="1400" b="1" i="1" dirty="0">
                <a:solidFill>
                  <a:schemeClr val="tx1"/>
                </a:solidFill>
                <a:latin typeface="Times New Roman" pitchFamily="18" charset="0"/>
                <a:ea typeface="宋体" pitchFamily="2" charset="-122"/>
                <a:cs typeface="Times New Roman" pitchFamily="18" charset="0"/>
              </a:rPr>
              <a:t>x</a:t>
            </a:r>
            <a:r>
              <a:rPr lang="en-US" altLang="zh-CN" sz="1400" baseline="30000" dirty="0">
                <a:solidFill>
                  <a:schemeClr val="tx1"/>
                </a:solidFill>
                <a:latin typeface="Times New Roman" pitchFamily="18" charset="0"/>
                <a:ea typeface="宋体" pitchFamily="2" charset="-122"/>
                <a:cs typeface="Times New Roman" pitchFamily="18" charset="0"/>
              </a:rPr>
              <a:t>(</a:t>
            </a:r>
            <a:r>
              <a:rPr lang="en-US" altLang="zh-CN" sz="1400" i="1" baseline="30000" dirty="0">
                <a:solidFill>
                  <a:schemeClr val="tx1"/>
                </a:solidFill>
                <a:latin typeface="Times New Roman" pitchFamily="18" charset="0"/>
                <a:ea typeface="宋体" pitchFamily="2" charset="-122"/>
                <a:cs typeface="Times New Roman" pitchFamily="18" charset="0"/>
              </a:rPr>
              <a:t>k</a:t>
            </a:r>
            <a:r>
              <a:rPr lang="en-US" altLang="zh-CN" sz="1400" baseline="30000" dirty="0">
                <a:solidFill>
                  <a:schemeClr val="tx1"/>
                </a:solidFill>
                <a:latin typeface="Times New Roman" pitchFamily="18" charset="0"/>
                <a:ea typeface="宋体" pitchFamily="2" charset="-122"/>
                <a:cs typeface="Times New Roman" pitchFamily="18" charset="0"/>
              </a:rPr>
              <a:t>)</a:t>
            </a:r>
            <a:r>
              <a:rPr lang="en-US" altLang="zh-CN" sz="1400" b="1" i="1" dirty="0">
                <a:solidFill>
                  <a:schemeClr val="tx1"/>
                </a:solidFill>
                <a:latin typeface="Times New Roman" pitchFamily="18" charset="0"/>
                <a:ea typeface="宋体" pitchFamily="2" charset="-122"/>
                <a:cs typeface="Times New Roman" pitchFamily="18" charset="0"/>
              </a:rPr>
              <a:t> +d</a:t>
            </a:r>
            <a:r>
              <a:rPr lang="en-US" altLang="zh-CN" sz="1400" baseline="30000" dirty="0">
                <a:solidFill>
                  <a:schemeClr val="tx1"/>
                </a:solidFill>
                <a:latin typeface="Times New Roman" pitchFamily="18" charset="0"/>
                <a:ea typeface="宋体" pitchFamily="2" charset="-122"/>
                <a:cs typeface="Times New Roman" pitchFamily="18" charset="0"/>
              </a:rPr>
              <a:t>(</a:t>
            </a:r>
            <a:r>
              <a:rPr lang="en-US" altLang="zh-CN" sz="1400" i="1" baseline="30000" dirty="0">
                <a:solidFill>
                  <a:schemeClr val="tx1"/>
                </a:solidFill>
                <a:latin typeface="Times New Roman" pitchFamily="18" charset="0"/>
                <a:ea typeface="宋体" pitchFamily="2" charset="-122"/>
                <a:cs typeface="Times New Roman" pitchFamily="18" charset="0"/>
              </a:rPr>
              <a:t>k</a:t>
            </a:r>
            <a:r>
              <a:rPr lang="en-US" altLang="zh-CN" sz="1400" baseline="30000" dirty="0">
                <a:solidFill>
                  <a:schemeClr val="tx1"/>
                </a:solidFill>
                <a:latin typeface="Times New Roman" pitchFamily="18" charset="0"/>
                <a:ea typeface="宋体" pitchFamily="2" charset="-122"/>
                <a:cs typeface="Times New Roman" pitchFamily="18" charset="0"/>
              </a:rPr>
              <a:t>)</a:t>
            </a:r>
            <a:endParaRPr lang="zh-CN" altLang="en-US" sz="1400" baseline="30000" dirty="0">
              <a:solidFill>
                <a:schemeClr val="tx1"/>
              </a:solidFill>
              <a:latin typeface="Times New Roman" pitchFamily="18" charset="0"/>
              <a:ea typeface="宋体" pitchFamily="2" charset="-122"/>
              <a:cs typeface="Times New Roman" pitchFamily="18" charset="0"/>
            </a:endParaRPr>
          </a:p>
        </p:txBody>
      </p:sp>
      <p:cxnSp>
        <p:nvCxnSpPr>
          <p:cNvPr id="30" name="直接连接符 42"/>
          <p:cNvCxnSpPr/>
          <p:nvPr/>
        </p:nvCxnSpPr>
        <p:spPr>
          <a:xfrm>
            <a:off x="8447245" y="2598025"/>
            <a:ext cx="0" cy="17781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46"/>
          <p:cNvCxnSpPr/>
          <p:nvPr/>
        </p:nvCxnSpPr>
        <p:spPr>
          <a:xfrm flipH="1" flipV="1">
            <a:off x="6102289" y="2595652"/>
            <a:ext cx="2344956" cy="2373"/>
          </a:xfrm>
          <a:prstGeom prst="line">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2" name="对象 1"/>
          <p:cNvGraphicFramePr>
            <a:graphicFrameLocks noChangeAspect="1"/>
          </p:cNvGraphicFramePr>
          <p:nvPr>
            <p:extLst>
              <p:ext uri="{D42A27DB-BD31-4B8C-83A1-F6EECF244321}">
                <p14:modId xmlns:p14="http://schemas.microsoft.com/office/powerpoint/2010/main" val="1921896054"/>
              </p:ext>
            </p:extLst>
          </p:nvPr>
        </p:nvGraphicFramePr>
        <p:xfrm>
          <a:off x="6971392" y="3962159"/>
          <a:ext cx="164104" cy="94896"/>
        </p:xfrm>
        <a:graphic>
          <a:graphicData uri="http://schemas.openxmlformats.org/presentationml/2006/ole">
            <mc:AlternateContent xmlns:mc="http://schemas.openxmlformats.org/markup-compatibility/2006">
              <mc:Choice xmlns:v="urn:schemas-microsoft-com:vml" Requires="v">
                <p:oleObj spid="_x0000_s4176" name="公式" r:id="rId11" imgW="241091" imgH="126890" progId="Equation.3">
                  <p:embed/>
                </p:oleObj>
              </mc:Choice>
              <mc:Fallback>
                <p:oleObj name="公式" r:id="rId11" imgW="241091" imgH="12689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71392" y="3962159"/>
                        <a:ext cx="164104" cy="94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 name="圆角矩形 11"/>
          <p:cNvSpPr/>
          <p:nvPr/>
        </p:nvSpPr>
        <p:spPr>
          <a:xfrm>
            <a:off x="5723879" y="1425514"/>
            <a:ext cx="755741" cy="345318"/>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solidFill>
                <a:latin typeface="Times New Roman" pitchFamily="18" charset="0"/>
                <a:ea typeface="宋体" pitchFamily="2" charset="-122"/>
                <a:cs typeface="Times New Roman" pitchFamily="18" charset="0"/>
              </a:rPr>
              <a:t>Start</a:t>
            </a:r>
            <a:r>
              <a:rPr lang="en-US" altLang="zh-CN" sz="2400" dirty="0">
                <a:solidFill>
                  <a:schemeClr val="tx1"/>
                </a:solidFill>
                <a:latin typeface="Times New Roman" pitchFamily="18" charset="0"/>
                <a:ea typeface="宋体" pitchFamily="2" charset="-122"/>
                <a:cs typeface="Times New Roman" pitchFamily="18" charset="0"/>
              </a:rPr>
              <a:t> </a:t>
            </a:r>
            <a:endParaRPr lang="zh-CN" altLang="en-US" sz="2400" dirty="0">
              <a:solidFill>
                <a:schemeClr val="tx1"/>
              </a:solidFill>
              <a:latin typeface="Times New Roman" pitchFamily="18" charset="0"/>
              <a:ea typeface="宋体" pitchFamily="2" charset="-122"/>
              <a:cs typeface="Times New Roman" pitchFamily="18" charset="0"/>
            </a:endParaRPr>
          </a:p>
        </p:txBody>
      </p:sp>
      <p:sp>
        <p:nvSpPr>
          <p:cNvPr id="34" name="圆角矩形 44"/>
          <p:cNvSpPr/>
          <p:nvPr/>
        </p:nvSpPr>
        <p:spPr>
          <a:xfrm>
            <a:off x="5782449" y="6142401"/>
            <a:ext cx="638601" cy="24198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solidFill>
                <a:latin typeface="Times New Roman" pitchFamily="18" charset="0"/>
                <a:ea typeface="宋体" pitchFamily="2" charset="-122"/>
                <a:cs typeface="Times New Roman" pitchFamily="18" charset="0"/>
              </a:rPr>
              <a:t>Stop </a:t>
            </a:r>
            <a:endParaRPr lang="zh-CN" altLang="en-US" sz="1400" dirty="0">
              <a:solidFill>
                <a:schemeClr val="tx1"/>
              </a:solidFill>
              <a:latin typeface="Times New Roman" pitchFamily="18" charset="0"/>
              <a:ea typeface="宋体" pitchFamily="2" charset="-122"/>
              <a:cs typeface="Times New Roman" pitchFamily="18" charset="0"/>
            </a:endParaRPr>
          </a:p>
        </p:txBody>
      </p:sp>
      <p:graphicFrame>
        <p:nvGraphicFramePr>
          <p:cNvPr id="35" name="Object 37"/>
          <p:cNvGraphicFramePr>
            <a:graphicFrameLocks noChangeAspect="1"/>
          </p:cNvGraphicFramePr>
          <p:nvPr>
            <p:extLst>
              <p:ext uri="{D42A27DB-BD31-4B8C-83A1-F6EECF244321}">
                <p14:modId xmlns:p14="http://schemas.microsoft.com/office/powerpoint/2010/main" val="2179979532"/>
              </p:ext>
            </p:extLst>
          </p:nvPr>
        </p:nvGraphicFramePr>
        <p:xfrm>
          <a:off x="4383088" y="2808288"/>
          <a:ext cx="3475037" cy="1422400"/>
        </p:xfrm>
        <a:graphic>
          <a:graphicData uri="http://schemas.openxmlformats.org/presentationml/2006/ole">
            <mc:AlternateContent xmlns:mc="http://schemas.openxmlformats.org/markup-compatibility/2006">
              <mc:Choice xmlns:v="urn:schemas-microsoft-com:vml" Requires="v">
                <p:oleObj spid="_x0000_s4177" name="公式" r:id="rId13" imgW="3962160" imgH="1600200" progId="Equation.3">
                  <p:embed/>
                </p:oleObj>
              </mc:Choice>
              <mc:Fallback>
                <p:oleObj name="公式" r:id="rId13" imgW="3962160" imgH="1600200" progId="Equation.3">
                  <p:embed/>
                  <p:pic>
                    <p:nvPicPr>
                      <p:cNvPr id="0" name=""/>
                      <p:cNvPicPr>
                        <a:picLocks noChangeAspect="1" noChangeArrowheads="1"/>
                      </p:cNvPicPr>
                      <p:nvPr/>
                    </p:nvPicPr>
                    <p:blipFill>
                      <a:blip r:embed="rId14"/>
                      <a:srcRect/>
                      <a:stretch>
                        <a:fillRect/>
                      </a:stretch>
                    </p:blipFill>
                    <p:spPr bwMode="auto">
                      <a:xfrm>
                        <a:off x="4383088" y="2808288"/>
                        <a:ext cx="3475037"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 name="Rectangle 39"/>
          <p:cNvSpPr/>
          <p:nvPr/>
        </p:nvSpPr>
        <p:spPr>
          <a:xfrm>
            <a:off x="4320900" y="2735624"/>
            <a:ext cx="3561699" cy="149936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itchFamily="18" charset="0"/>
              <a:ea typeface="宋体" pitchFamily="2" charset="-122"/>
              <a:cs typeface="Times New Roman" pitchFamily="18" charset="0"/>
            </a:endParaRPr>
          </a:p>
        </p:txBody>
      </p:sp>
      <p:sp>
        <p:nvSpPr>
          <p:cNvPr id="37" name="Rounded Rectangle 42"/>
          <p:cNvSpPr/>
          <p:nvPr/>
        </p:nvSpPr>
        <p:spPr>
          <a:xfrm>
            <a:off x="6685289" y="2807983"/>
            <a:ext cx="761139" cy="341627"/>
          </a:xfrm>
          <a:prstGeom prst="roundRect">
            <a:avLst/>
          </a:prstGeom>
          <a:noFill/>
          <a:ln w="19050">
            <a:solidFill>
              <a:srgbClr val="008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itchFamily="18" charset="0"/>
              <a:ea typeface="宋体" pitchFamily="2" charset="-122"/>
              <a:cs typeface="Times New Roman" pitchFamily="18" charset="0"/>
            </a:endParaRPr>
          </a:p>
        </p:txBody>
      </p:sp>
      <p:sp>
        <p:nvSpPr>
          <p:cNvPr id="38" name="Rounded Rectangle 43"/>
          <p:cNvSpPr/>
          <p:nvPr/>
        </p:nvSpPr>
        <p:spPr>
          <a:xfrm>
            <a:off x="6229686" y="3149609"/>
            <a:ext cx="1077471" cy="241985"/>
          </a:xfrm>
          <a:prstGeom prst="roundRect">
            <a:avLst/>
          </a:prstGeom>
          <a:noFill/>
          <a:ln w="19050">
            <a:solidFill>
              <a:srgbClr val="008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itchFamily="18" charset="0"/>
              <a:ea typeface="宋体" pitchFamily="2" charset="-122"/>
              <a:cs typeface="Times New Roman" pitchFamily="18" charset="0"/>
            </a:endParaRPr>
          </a:p>
        </p:txBody>
      </p:sp>
      <p:cxnSp>
        <p:nvCxnSpPr>
          <p:cNvPr id="39" name="直接箭头连接符 25"/>
          <p:cNvCxnSpPr>
            <a:stCxn id="16" idx="2"/>
            <a:endCxn id="36" idx="0"/>
          </p:cNvCxnSpPr>
          <p:nvPr/>
        </p:nvCxnSpPr>
        <p:spPr>
          <a:xfrm>
            <a:off x="6101750" y="2460425"/>
            <a:ext cx="0" cy="2751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2"/>
    </p:custDataLst>
    <p:extLst>
      <p:ext uri="{BB962C8B-B14F-4D97-AF65-F5344CB8AC3E}">
        <p14:creationId xmlns:p14="http://schemas.microsoft.com/office/powerpoint/2010/main" val="557571798"/>
      </p:ext>
    </p:extLst>
  </p:cSld>
  <p:clrMapOvr>
    <a:masterClrMapping/>
  </p:clrMapOvr>
  <mc:AlternateContent xmlns:mc="http://schemas.openxmlformats.org/markup-compatibility/2006" xmlns:p14="http://schemas.microsoft.com/office/powerpoint/2010/main">
    <mc:Choice Requires="p14">
      <p:transition spd="slow" p14:dur="2000" advTm="74883"/>
    </mc:Choice>
    <mc:Fallback xmlns="">
      <p:transition spd="slow" advTm="748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7"/>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9"/>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9" grpId="0"/>
      <p:bldP spid="11" grpId="0"/>
      <p:bldP spid="12" grpId="0" animBg="1"/>
      <p:bldP spid="13" grpId="0" animBg="1"/>
      <p:bldP spid="14" grpId="0" animBg="1"/>
      <p:bldP spid="16" grpId="0" animBg="1"/>
      <p:bldP spid="18" grpId="0" animBg="1"/>
      <p:bldP spid="20" grpId="0" animBg="1"/>
      <p:bldP spid="23" grpId="0"/>
      <p:bldP spid="24" grpId="0" animBg="1"/>
      <p:bldP spid="27" grpId="0"/>
      <p:bldP spid="29" grpId="0" animBg="1"/>
      <p:bldP spid="33" grpId="0" animBg="1"/>
      <p:bldP spid="34" grpId="0" animBg="1"/>
      <p:bldP spid="36" grpId="0" animBg="1"/>
      <p:bldP spid="37" grpId="0" animBg="1"/>
      <p:bldP spid="3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7|7.5"/>
</p:tagLst>
</file>

<file path=ppt/tags/tag10.xml><?xml version="1.0" encoding="utf-8"?>
<p:tagLst xmlns:a="http://schemas.openxmlformats.org/drawingml/2006/main" xmlns:r="http://schemas.openxmlformats.org/officeDocument/2006/relationships" xmlns:p="http://schemas.openxmlformats.org/presentationml/2006/main">
  <p:tag name="TIMING" val="|12.3|3|12.4|10.9"/>
</p:tagLst>
</file>

<file path=ppt/tags/tag11.xml><?xml version="1.0" encoding="utf-8"?>
<p:tagLst xmlns:a="http://schemas.openxmlformats.org/drawingml/2006/main" xmlns:r="http://schemas.openxmlformats.org/officeDocument/2006/relationships" xmlns:p="http://schemas.openxmlformats.org/presentationml/2006/main">
  <p:tag name="TIMING" val="|0.4|0.9|18.8|5.8|14.7"/>
</p:tagLst>
</file>

<file path=ppt/tags/tag12.xml><?xml version="1.0" encoding="utf-8"?>
<p:tagLst xmlns:a="http://schemas.openxmlformats.org/drawingml/2006/main" xmlns:r="http://schemas.openxmlformats.org/officeDocument/2006/relationships" xmlns:p="http://schemas.openxmlformats.org/presentationml/2006/main">
  <p:tag name="TIMING" val="|0.7|6.8|26.1"/>
</p:tagLst>
</file>

<file path=ppt/tags/tag13.xml><?xml version="1.0" encoding="utf-8"?>
<p:tagLst xmlns:a="http://schemas.openxmlformats.org/drawingml/2006/main" xmlns:r="http://schemas.openxmlformats.org/officeDocument/2006/relationships" xmlns:p="http://schemas.openxmlformats.org/presentationml/2006/main">
  <p:tag name="TIMING" val="|1.1|24.5|10.4"/>
</p:tagLst>
</file>

<file path=ppt/tags/tag14.xml><?xml version="1.0" encoding="utf-8"?>
<p:tagLst xmlns:a="http://schemas.openxmlformats.org/drawingml/2006/main" xmlns:r="http://schemas.openxmlformats.org/officeDocument/2006/relationships" xmlns:p="http://schemas.openxmlformats.org/presentationml/2006/main">
  <p:tag name="TIMING" val="|24.3|0.5|1.5|1.7|0.8|19.1|1.5|0.7|3.1|2|9.2|3.5|1.2|0.7|0.4|23|2.4|7.8|2.6|1.3|11.6|11.8|17.4|19.7"/>
</p:tagLst>
</file>

<file path=ppt/tags/tag15.xml><?xml version="1.0" encoding="utf-8"?>
<p:tagLst xmlns:a="http://schemas.openxmlformats.org/drawingml/2006/main" xmlns:r="http://schemas.openxmlformats.org/officeDocument/2006/relationships" xmlns:p="http://schemas.openxmlformats.org/presentationml/2006/main">
  <p:tag name="TIMING" val="|0.8|4.6|4|3.1|5.7|3.8|4|2.3|8.2|2.7|2.8|3"/>
</p:tagLst>
</file>

<file path=ppt/tags/tag16.xml><?xml version="1.0" encoding="utf-8"?>
<p:tagLst xmlns:a="http://schemas.openxmlformats.org/drawingml/2006/main" xmlns:r="http://schemas.openxmlformats.org/officeDocument/2006/relationships" xmlns:p="http://schemas.openxmlformats.org/presentationml/2006/main">
  <p:tag name="TIMING" val="|9.2|2.9|10.7|22"/>
</p:tagLst>
</file>

<file path=ppt/tags/tag17.xml><?xml version="1.0" encoding="utf-8"?>
<p:tagLst xmlns:a="http://schemas.openxmlformats.org/drawingml/2006/main" xmlns:r="http://schemas.openxmlformats.org/officeDocument/2006/relationships" xmlns:p="http://schemas.openxmlformats.org/presentationml/2006/main">
  <p:tag name="TIMING" val="|13.4|2.3|11.4"/>
</p:tagLst>
</file>

<file path=ppt/tags/tag18.xml><?xml version="1.0" encoding="utf-8"?>
<p:tagLst xmlns:a="http://schemas.openxmlformats.org/drawingml/2006/main" xmlns:r="http://schemas.openxmlformats.org/officeDocument/2006/relationships" xmlns:p="http://schemas.openxmlformats.org/presentationml/2006/main">
  <p:tag name="TIMING" val="|0.9|6.7|13.2"/>
</p:tagLst>
</file>

<file path=ppt/tags/tag2.xml><?xml version="1.0" encoding="utf-8"?>
<p:tagLst xmlns:a="http://schemas.openxmlformats.org/drawingml/2006/main" xmlns:r="http://schemas.openxmlformats.org/officeDocument/2006/relationships" xmlns:p="http://schemas.openxmlformats.org/presentationml/2006/main">
  <p:tag name="TIMING" val="|4.4|22.1|10.4|4.6|12.7|6.1|14"/>
</p:tagLst>
</file>

<file path=ppt/tags/tag3.xml><?xml version="1.0" encoding="utf-8"?>
<p:tagLst xmlns:a="http://schemas.openxmlformats.org/drawingml/2006/main" xmlns:r="http://schemas.openxmlformats.org/officeDocument/2006/relationships" xmlns:p="http://schemas.openxmlformats.org/presentationml/2006/main">
  <p:tag name="TIMING" val="|5.8|3.4|9.3|34.9|25.3"/>
</p:tagLst>
</file>

<file path=ppt/tags/tag4.xml><?xml version="1.0" encoding="utf-8"?>
<p:tagLst xmlns:a="http://schemas.openxmlformats.org/drawingml/2006/main" xmlns:r="http://schemas.openxmlformats.org/officeDocument/2006/relationships" xmlns:p="http://schemas.openxmlformats.org/presentationml/2006/main">
  <p:tag name="TIMING" val="|5.6|1.1|7.7|5.3|10|2.6|2.3|3.3|5.9"/>
</p:tagLst>
</file>

<file path=ppt/tags/tag5.xml><?xml version="1.0" encoding="utf-8"?>
<p:tagLst xmlns:a="http://schemas.openxmlformats.org/drawingml/2006/main" xmlns:r="http://schemas.openxmlformats.org/officeDocument/2006/relationships" xmlns:p="http://schemas.openxmlformats.org/presentationml/2006/main">
  <p:tag name="TIMING" val="|5.2"/>
</p:tagLst>
</file>

<file path=ppt/tags/tag6.xml><?xml version="1.0" encoding="utf-8"?>
<p:tagLst xmlns:a="http://schemas.openxmlformats.org/drawingml/2006/main" xmlns:r="http://schemas.openxmlformats.org/officeDocument/2006/relationships" xmlns:p="http://schemas.openxmlformats.org/presentationml/2006/main">
  <p:tag name="TIMING" val="|27.2"/>
</p:tagLst>
</file>

<file path=ppt/tags/tag7.xml><?xml version="1.0" encoding="utf-8"?>
<p:tagLst xmlns:a="http://schemas.openxmlformats.org/drawingml/2006/main" xmlns:r="http://schemas.openxmlformats.org/officeDocument/2006/relationships" xmlns:p="http://schemas.openxmlformats.org/presentationml/2006/main">
  <p:tag name="TIMING" val="|4.7|11.7|15.6|5.4|0.5|6.8|7.3|7.9|0.9|1.8|4.4"/>
</p:tagLst>
</file>

<file path=ppt/tags/tag8.xml><?xml version="1.0" encoding="utf-8"?>
<p:tagLst xmlns:a="http://schemas.openxmlformats.org/drawingml/2006/main" xmlns:r="http://schemas.openxmlformats.org/officeDocument/2006/relationships" xmlns:p="http://schemas.openxmlformats.org/presentationml/2006/main">
  <p:tag name="TIMING" val="|0.8|8|15.3|12|8.7|17.6|1|7.1|8.7|13.7"/>
</p:tagLst>
</file>

<file path=ppt/tags/tag9.xml><?xml version="1.0" encoding="utf-8"?>
<p:tagLst xmlns:a="http://schemas.openxmlformats.org/drawingml/2006/main" xmlns:r="http://schemas.openxmlformats.org/officeDocument/2006/relationships" xmlns:p="http://schemas.openxmlformats.org/presentationml/2006/main">
  <p:tag name="TIMING" val="|0.6|15.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25385</TotalTime>
  <Words>7641</Words>
  <Application>Microsoft Office PowerPoint</Application>
  <PresentationFormat>全屏显示(4:3)</PresentationFormat>
  <Paragraphs>851</Paragraphs>
  <Slides>35</Slides>
  <Notes>35</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35</vt:i4>
      </vt:variant>
    </vt:vector>
  </HeadingPairs>
  <TitlesOfParts>
    <vt:vector size="46" baseType="lpstr">
      <vt:lpstr>-apple-system</vt:lpstr>
      <vt:lpstr>微软雅黑</vt:lpstr>
      <vt:lpstr>Arial</vt:lpstr>
      <vt:lpstr>Calibri</vt:lpstr>
      <vt:lpstr>Constantia</vt:lpstr>
      <vt:lpstr>Helvetica Neue</vt:lpstr>
      <vt:lpstr>Times New Roman</vt:lpstr>
      <vt:lpstr>Wingdings</vt:lpstr>
      <vt:lpstr>Office Theme</vt:lpstr>
      <vt:lpstr>Equation</vt:lpstr>
      <vt:lpstr>公式</vt:lpstr>
      <vt:lpstr>PowerPoint 演示文稿</vt:lpstr>
      <vt:lpstr>Motivation and Objective</vt:lpstr>
      <vt:lpstr>Deterministic and Robust Optimization</vt:lpstr>
      <vt:lpstr>Robust Optimization (RO)</vt:lpstr>
      <vt:lpstr>Multi-discipline Optimization (MDO)</vt:lpstr>
      <vt:lpstr>Research Focus</vt:lpstr>
      <vt:lpstr>Research Topic 1*: Sequential Quadratic Programming for RO  Motivation and Objective</vt:lpstr>
      <vt:lpstr>Previous Work</vt:lpstr>
      <vt:lpstr>Background: SQP*</vt:lpstr>
      <vt:lpstr>SQP-RO </vt:lpstr>
      <vt:lpstr>PowerPoint 演示文稿</vt:lpstr>
      <vt:lpstr>Engineering Example - Formulation</vt:lpstr>
      <vt:lpstr>Engineering Example - Results</vt:lpstr>
      <vt:lpstr>Comparison of Results</vt:lpstr>
      <vt:lpstr>Research Topic 2*: Sequential MOO and Sequential MDO Motivation and Objective</vt:lpstr>
      <vt:lpstr>Previous Work</vt:lpstr>
      <vt:lpstr>Illustrative Observations</vt:lpstr>
      <vt:lpstr>S-MDO/S-MOO</vt:lpstr>
      <vt:lpstr>S-MOO Engineering Example</vt:lpstr>
      <vt:lpstr>Numerical Example: S-MDO</vt:lpstr>
      <vt:lpstr>Comparison of Results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Chengbin</dc:creator>
  <cp:lastModifiedBy>葛 旭</cp:lastModifiedBy>
  <cp:revision>1026</cp:revision>
  <dcterms:created xsi:type="dcterms:W3CDTF">2006-08-16T00:00:00Z</dcterms:created>
  <dcterms:modified xsi:type="dcterms:W3CDTF">2024-11-10T05:18:31Z</dcterms:modified>
</cp:coreProperties>
</file>