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9" r:id="rId15"/>
    <p:sldId id="270" r:id="rId16"/>
    <p:sldId id="271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300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2052DD6-DF0A-40C4-90F6-EC6C38C21E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9A55D4-3F02-4001-8E9E-673658EEB7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A0C7-110F-445E-B540-501A2B1F546E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6CE57216-B098-4CAC-9812-252214415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0A4DC568-CE41-4700-83A3-1DAFC79D6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6CBA2E-EB71-4131-9316-3AF130A31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B92F3-54C5-4C9F-9D01-576C3E38C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FED4-C9B3-4256-A404-B1BC51D290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F481A-68DC-4593-BC18-C777AF074AA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6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0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39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87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25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59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41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1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7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8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6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2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5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6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89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9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3DD-9BCF-4B36-A258-34DF4D8074F3}" type="datetimeFigureOut">
              <a:rPr lang="es-ES" smtClean="0"/>
              <a:t>29/12/2019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85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F9B60-CAA6-47D3-B990-1CA4C85F7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Predicción de posibles enfermos mentales según su entorno laboral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F4853-65D2-4CD4-BBEC-F8B860C50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Lucía Calzado Piedrabuena</a:t>
            </a:r>
          </a:p>
          <a:p>
            <a:r>
              <a:rPr lang="es-ES" dirty="0"/>
              <a:t>Minería de Datos</a:t>
            </a:r>
          </a:p>
          <a:p>
            <a:r>
              <a:rPr lang="es-ES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1778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dirty="0"/>
          </a:p>
          <a:p>
            <a:pPr lvl="1"/>
            <a:r>
              <a:rPr lang="es-ES" dirty="0"/>
              <a:t>Tabla filtrada por “</a:t>
            </a:r>
            <a:r>
              <a:rPr lang="es-ES" i="1" dirty="0"/>
              <a:t>Are you </a:t>
            </a:r>
            <a:r>
              <a:rPr lang="es-ES" i="1" dirty="0" err="1"/>
              <a:t>self-employed</a:t>
            </a:r>
            <a:r>
              <a:rPr lang="es-ES" i="1" dirty="0"/>
              <a:t>?”</a:t>
            </a:r>
          </a:p>
          <a:p>
            <a:pPr lvl="1"/>
            <a:r>
              <a:rPr lang="es-ES" dirty="0"/>
              <a:t>Encuesta cerrada </a:t>
            </a:r>
            <a:r>
              <a:rPr lang="es-ES" dirty="0">
                <a:sym typeface="Wingdings" panose="05000000000000000000" pitchFamily="2" charset="2"/>
              </a:rPr>
              <a:t> Pocos </a:t>
            </a:r>
            <a:r>
              <a:rPr lang="es-ES" i="1" dirty="0" err="1">
                <a:sym typeface="Wingdings" panose="05000000000000000000" pitchFamily="2" charset="2"/>
              </a:rPr>
              <a:t>outliers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09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229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dirty="0"/>
          </a:p>
          <a:p>
            <a:pPr lvl="1"/>
            <a:r>
              <a:rPr lang="es-ES" dirty="0"/>
              <a:t>Tabla filtrada por “</a:t>
            </a:r>
            <a:r>
              <a:rPr lang="es-ES" i="1" dirty="0"/>
              <a:t>Are you </a:t>
            </a:r>
            <a:r>
              <a:rPr lang="es-ES" i="1" dirty="0" err="1"/>
              <a:t>self-employed</a:t>
            </a:r>
            <a:r>
              <a:rPr lang="es-ES" i="1" dirty="0"/>
              <a:t>?”</a:t>
            </a:r>
          </a:p>
          <a:p>
            <a:pPr lvl="1"/>
            <a:r>
              <a:rPr lang="es-ES" dirty="0"/>
              <a:t>Encuesta cerrada </a:t>
            </a:r>
            <a:r>
              <a:rPr lang="es-ES" dirty="0">
                <a:sym typeface="Wingdings" panose="05000000000000000000" pitchFamily="2" charset="2"/>
              </a:rPr>
              <a:t> Pocos </a:t>
            </a:r>
            <a:r>
              <a:rPr lang="es-ES" i="1" dirty="0" err="1">
                <a:sym typeface="Wingdings" panose="05000000000000000000" pitchFamily="2" charset="2"/>
              </a:rPr>
              <a:t>outliers</a:t>
            </a:r>
            <a:endParaRPr lang="es-E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2FF908-0071-4C81-A447-76C03ED4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18" y="2108202"/>
            <a:ext cx="1985227" cy="10859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B864C3-74D7-463C-9A9E-44D9376B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3863"/>
            <a:ext cx="1730938" cy="15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mal escritos</a:t>
            </a:r>
          </a:p>
          <a:p>
            <a:pPr lvl="1"/>
            <a:r>
              <a:rPr lang="es-ES" dirty="0"/>
              <a:t>CSV mal organizado</a:t>
            </a:r>
            <a:endParaRPr lang="es-ES" i="1" dirty="0"/>
          </a:p>
          <a:p>
            <a:pPr lvl="1"/>
            <a:r>
              <a:rPr lang="es-ES" dirty="0">
                <a:sym typeface="Wingdings" panose="05000000000000000000" pitchFamily="2" charset="2"/>
              </a:rPr>
              <a:t>Columnas con comas entre los nombres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0F131A-AFCB-4A32-AC22-3387F49C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75" y="4375151"/>
            <a:ext cx="7067550" cy="1104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AAE0BD-60EC-4308-8967-DCFFA7E9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16" y="3107531"/>
            <a:ext cx="6038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r>
              <a:rPr lang="es-ES" dirty="0"/>
              <a:t> y transformación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Scripts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quitarColumnas</a:t>
            </a:r>
            <a:endParaRPr lang="es-ES" dirty="0"/>
          </a:p>
          <a:p>
            <a:r>
              <a:rPr lang="es-ES" dirty="0" err="1"/>
              <a:t>quitarComillas</a:t>
            </a:r>
            <a:endParaRPr lang="es-ES" dirty="0"/>
          </a:p>
          <a:p>
            <a:r>
              <a:rPr lang="es-ES" dirty="0" err="1"/>
              <a:t>limpiarFilas</a:t>
            </a:r>
            <a:endParaRPr lang="es-ES" dirty="0"/>
          </a:p>
          <a:p>
            <a:r>
              <a:rPr lang="es-ES" dirty="0" err="1"/>
              <a:t>limpiarColumnas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920003-AAE1-4652-B204-1318CE1B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11" y="5115394"/>
            <a:ext cx="4821515" cy="16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129C-58B4-45D6-9BA0-96204C3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00738-AC81-45FA-83D4-4F15CC57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Tras el </a:t>
            </a:r>
            <a:r>
              <a:rPr lang="es-ES" dirty="0" err="1"/>
              <a:t>pre-procesado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25 columnas</a:t>
            </a:r>
          </a:p>
          <a:p>
            <a:pPr lvl="1"/>
            <a:r>
              <a:rPr lang="es-ES" dirty="0"/>
              <a:t>1146 filas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EA830-3000-4C66-99BB-1B38E1F2C2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05" y="2160589"/>
            <a:ext cx="6830967" cy="448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0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divididos para training/</a:t>
            </a:r>
            <a:r>
              <a:rPr lang="es-ES" dirty="0" err="1"/>
              <a:t>testing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		</a:t>
            </a:r>
            <a:r>
              <a:rPr lang="es-ES" sz="3600" dirty="0"/>
              <a:t>	90% / 10%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Proceso en </a:t>
            </a:r>
            <a:r>
              <a:rPr lang="es-ES" dirty="0" err="1"/>
              <a:t>BigML</a:t>
            </a:r>
            <a:r>
              <a:rPr lang="es-ES" dirty="0"/>
              <a:t> y algoritmo KNN.</a:t>
            </a:r>
          </a:p>
        </p:txBody>
      </p:sp>
    </p:spTree>
    <p:extLst>
      <p:ext uri="{BB962C8B-B14F-4D97-AF65-F5344CB8AC3E}">
        <p14:creationId xmlns:p14="http://schemas.microsoft.com/office/powerpoint/2010/main" val="50699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Árbol de decisión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01A36A-C812-4063-988D-E96BBE2DD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5330" y="2642026"/>
            <a:ext cx="879750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Algoritmo KNN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F8317C-F90F-4178-BECB-508F5830A4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1" y="2697479"/>
            <a:ext cx="5235406" cy="33898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16A2BA-37FB-42AF-93EB-C5832A3F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54" y="3429000"/>
            <a:ext cx="4838212" cy="13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Los modelos fallan prediciendo “Sí” como “Quizás”</a:t>
            </a:r>
          </a:p>
          <a:p>
            <a:r>
              <a:rPr lang="es-ES" dirty="0"/>
              <a:t>Quizá no sea un resultado del todo erróneo…</a:t>
            </a:r>
          </a:p>
        </p:txBody>
      </p:sp>
    </p:spTree>
    <p:extLst>
      <p:ext uri="{BB962C8B-B14F-4D97-AF65-F5344CB8AC3E}">
        <p14:creationId xmlns:p14="http://schemas.microsoft.com/office/powerpoint/2010/main" val="219087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Los modelos fallan prediciendo “Sí” como “Quizás”</a:t>
            </a:r>
          </a:p>
          <a:p>
            <a:r>
              <a:rPr lang="es-ES" dirty="0"/>
              <a:t>Quizá no sea un resultado del todo erróneo…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		</a:t>
            </a:r>
            <a:r>
              <a:rPr lang="es-ES" sz="3600" dirty="0"/>
              <a:t>	¡Otra iteración!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46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E6A20-43E5-4825-9AC2-07CC709D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9DA2F-D14E-4E26-8BCE-278CBD52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AutoNum type="arabicPeriod"/>
            </a:pPr>
            <a:r>
              <a:rPr lang="es-ES" dirty="0"/>
              <a:t>Proceso KDD</a:t>
            </a:r>
          </a:p>
          <a:p>
            <a:pPr marL="971550" lvl="1" indent="-514350">
              <a:buAutoNum type="arabicPeriod"/>
            </a:pPr>
            <a:r>
              <a:rPr lang="es-ES" dirty="0"/>
              <a:t>Primera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Segunda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Tercera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Cuarta iteración</a:t>
            </a:r>
          </a:p>
          <a:p>
            <a:pPr marL="514350" indent="-514350">
              <a:buAutoNum type="arabicPeriod"/>
            </a:pPr>
            <a:r>
              <a:rPr lang="es-ES" dirty="0"/>
              <a:t>Propuestas para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6522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0B96-F7F5-4E55-9F04-197FE94B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C15C3-293C-4190-8A9C-9646813A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51" y="1930400"/>
            <a:ext cx="8596668" cy="3880773"/>
          </a:xfrm>
        </p:spPr>
        <p:txBody>
          <a:bodyPr/>
          <a:lstStyle/>
          <a:p>
            <a:r>
              <a:rPr lang="es-ES" dirty="0"/>
              <a:t>Juntar los “Sí” con los “Quizás”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4D3E15-FA22-479F-A793-12A7AF8E84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39" y="2580569"/>
            <a:ext cx="5712721" cy="3880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72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0B96-F7F5-4E55-9F04-197FE94B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C15C3-293C-4190-8A9C-9646813A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51" y="1930400"/>
            <a:ext cx="8596668" cy="3880773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780C34-D64F-45F8-8CED-C9424B7E7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0433" y="2503118"/>
            <a:ext cx="7451561" cy="33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0B96-F7F5-4E55-9F04-197FE94B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C15C3-293C-4190-8A9C-9646813A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51" y="1930400"/>
            <a:ext cx="8596668" cy="3880773"/>
          </a:xfrm>
        </p:spPr>
        <p:txBody>
          <a:bodyPr/>
          <a:lstStyle/>
          <a:p>
            <a:r>
              <a:rPr lang="es-ES" dirty="0"/>
              <a:t>Regresión logística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A49369-F1BA-44C1-9E94-01E43B2EC7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3736" y="2503907"/>
            <a:ext cx="7452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Proporción de acierto de 2/3</a:t>
            </a:r>
          </a:p>
          <a:p>
            <a:r>
              <a:rPr lang="es-ES" dirty="0"/>
              <a:t>Generalmente, son mejores resultados</a:t>
            </a:r>
          </a:p>
        </p:txBody>
      </p:sp>
    </p:spTree>
    <p:extLst>
      <p:ext uri="{BB962C8B-B14F-4D97-AF65-F5344CB8AC3E}">
        <p14:creationId xmlns:p14="http://schemas.microsoft.com/office/powerpoint/2010/main" val="117153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Segunda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Proporción de acierto de 2/3</a:t>
            </a:r>
          </a:p>
          <a:p>
            <a:r>
              <a:rPr lang="es-ES" dirty="0"/>
              <a:t>Generalmente, son mejores resultados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</a:t>
            </a:r>
            <a:r>
              <a:rPr lang="es-ES" sz="2000" dirty="0"/>
              <a:t>	</a:t>
            </a:r>
            <a:r>
              <a:rPr lang="es-ES" sz="3600" dirty="0"/>
              <a:t>¡Otra iteración!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92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Tercera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Cambiar de columna 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Juntar dos columnas</a:t>
            </a:r>
          </a:p>
          <a:p>
            <a:pPr lvl="1"/>
            <a:r>
              <a:rPr lang="en-US" i="1" dirty="0"/>
              <a:t>If yes, what condition(s) have you been diagnosed with?</a:t>
            </a:r>
            <a:endParaRPr lang="es-ES" dirty="0"/>
          </a:p>
          <a:p>
            <a:pPr lvl="1"/>
            <a:r>
              <a:rPr lang="en-US" i="1" dirty="0"/>
              <a:t>If maybe, what condition(s) do you believe you have?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68109E-F6A5-4A48-8507-DA90CBC0A8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17" y="3152048"/>
            <a:ext cx="5554119" cy="3705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69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Tercera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Árbol de decisión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8835D7-2F54-45BA-B24E-5D9FFD175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6971" y="2267628"/>
            <a:ext cx="80480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9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Tercera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CONCLUSIONES</a:t>
            </a:r>
          </a:p>
          <a:p>
            <a:r>
              <a:rPr lang="es-ES" dirty="0"/>
              <a:t>“Mala” iteración: las clases estaban muy desbalanceadas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3600" dirty="0"/>
              <a:t>							¡Otra iteración!</a:t>
            </a:r>
          </a:p>
        </p:txBody>
      </p:sp>
    </p:spTree>
    <p:extLst>
      <p:ext uri="{BB962C8B-B14F-4D97-AF65-F5344CB8AC3E}">
        <p14:creationId xmlns:p14="http://schemas.microsoft.com/office/powerpoint/2010/main" val="97639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F56AF-E1B2-403A-BB67-7687428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3C72D-2C99-4330-BBEF-3DEA75D3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Agrupación en 3 clases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5A76E8-7D65-44E4-B8B4-90246A6723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35" y="2397429"/>
            <a:ext cx="6953859" cy="4372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559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F56AF-E1B2-403A-BB67-7687428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3C72D-2C99-4330-BBEF-3DEA75D3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Algoritmo KNN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EA131C-C5F0-4B63-8AE8-E57BD1FB42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4" y="2479860"/>
            <a:ext cx="5651095" cy="3582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6C7CE3-F0FD-4ED0-8A95-67D921A6CD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14" y="3209098"/>
            <a:ext cx="460502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957B-D3C9-4479-A41A-10A5358F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7EE31-068E-42F2-894A-ADC9BFB8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2" y="1933710"/>
            <a:ext cx="8596668" cy="3880773"/>
          </a:xfrm>
        </p:spPr>
        <p:txBody>
          <a:bodyPr/>
          <a:lstStyle/>
          <a:p>
            <a:r>
              <a:rPr lang="es-ES" dirty="0"/>
              <a:t>Encuesta sobre enfermedades mentales</a:t>
            </a:r>
          </a:p>
          <a:p>
            <a:r>
              <a:rPr lang="es-ES" dirty="0"/>
              <a:t>Orientada al ámbito laboral</a:t>
            </a:r>
          </a:p>
          <a:p>
            <a:r>
              <a:rPr lang="es-ES" dirty="0"/>
              <a:t>Base de datos de 63 columnas y 1433 filas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de kaggle">
            <a:extLst>
              <a:ext uri="{FF2B5EF4-FFF2-40B4-BE49-F238E27FC236}">
                <a16:creationId xmlns:a16="http://schemas.microsoft.com/office/drawing/2014/main" id="{50E37A3C-DA98-4FA2-ABC6-29103D5D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60" y="681037"/>
            <a:ext cx="1939971" cy="8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78404652-2B10-40F0-9971-232F7018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4825802"/>
            <a:ext cx="4075612" cy="18493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FC70CF-AEF6-4E8E-8A33-5AE9CDA4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78" y="3649935"/>
            <a:ext cx="2814333" cy="26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8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F56AF-E1B2-403A-BB67-7687428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3C72D-2C99-4330-BBEF-3DEA75D3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B04201-32B4-4C27-926F-8C2EE1C6A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4862" y="2417522"/>
            <a:ext cx="8077861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991C6-B626-48DD-9042-FB1F7EC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2.4. Cuarta iteración: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EB9E3-5565-4D5C-B2A4-2E390E46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Es la iteración que mejores resultados ha conseguido:</a:t>
            </a:r>
          </a:p>
          <a:p>
            <a:endParaRPr lang="es-ES" dirty="0"/>
          </a:p>
          <a:p>
            <a:endParaRPr lang="es-ES" dirty="0"/>
          </a:p>
          <a:p>
            <a:pPr marL="0" indent="0" algn="ctr">
              <a:buNone/>
            </a:pPr>
            <a:r>
              <a:rPr lang="es-ES" sz="2800" dirty="0"/>
              <a:t>¡83.5% </a:t>
            </a:r>
            <a:r>
              <a:rPr lang="es-ES" sz="2800" i="1" dirty="0" err="1"/>
              <a:t>accuracy</a:t>
            </a:r>
            <a:r>
              <a:rPr lang="es-ES" sz="2800" i="1" dirty="0"/>
              <a:t>!</a:t>
            </a:r>
          </a:p>
          <a:p>
            <a:pPr marL="0" indent="0" algn="ctr">
              <a:buNone/>
            </a:pPr>
            <a:endParaRPr lang="es-ES" sz="2800" i="1" dirty="0"/>
          </a:p>
          <a:p>
            <a:pPr marL="0" indent="0">
              <a:buNone/>
            </a:pP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6638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Curiosidad por saber el estado mental de una persona según su ambiente de trabajo</a:t>
            </a:r>
          </a:p>
          <a:p>
            <a:pPr lvl="1"/>
            <a:r>
              <a:rPr lang="es-ES" i="1" dirty="0"/>
              <a:t>“</a:t>
            </a:r>
            <a:r>
              <a:rPr lang="en-US" i="1" dirty="0"/>
              <a:t>Do you think that discussing a mental health disorder with your employer would have negative consequences?”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Has your employer ever formally discussed mental health (for example, as part of a wellness campaign or other official communication)?”</a:t>
            </a: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16903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Curiosidad por saber el estado mental de una persona según su ambiente de trabajo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Do you think that discussing a mental health disorder with your employer would have negative consequences?”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Has your employer ever formally discussed mental health (for example, as part of a wellness campaign or other official communication)?”</a:t>
            </a:r>
            <a:endParaRPr lang="es-ES" i="1" dirty="0"/>
          </a:p>
          <a:p>
            <a:pPr lvl="1"/>
            <a:endParaRPr lang="es-ES" i="1" dirty="0"/>
          </a:p>
          <a:p>
            <a:r>
              <a:rPr lang="es-ES" dirty="0"/>
              <a:t>Preguntas más importantes que esas</a:t>
            </a:r>
          </a:p>
          <a:p>
            <a:pPr lvl="1"/>
            <a:r>
              <a:rPr lang="es-ES" dirty="0"/>
              <a:t>“</a:t>
            </a:r>
            <a:r>
              <a:rPr lang="en-US" i="1" dirty="0"/>
              <a:t>If you have a mental health issue do you feel that it interferes with your work when NOT being treated effectively?”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71093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20712"/>
          </a:xfrm>
        </p:spPr>
        <p:txBody>
          <a:bodyPr>
            <a:normAutofit/>
          </a:bodyPr>
          <a:lstStyle/>
          <a:p>
            <a:r>
              <a:rPr lang="es-ES" dirty="0"/>
              <a:t>Curiosidad por saber el estado mental de una persona según su ambiente de trabajo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Do you think that discussing a mental health disorder with your employer would have negative consequences?”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n-US" i="1" dirty="0"/>
              <a:t>Has your employer ever formally discussed mental health (for example, as part of a wellness campaign or other official communication)?”</a:t>
            </a:r>
            <a:endParaRPr lang="es-ES" i="1" dirty="0"/>
          </a:p>
          <a:p>
            <a:pPr lvl="1"/>
            <a:endParaRPr lang="es-ES" i="1" dirty="0"/>
          </a:p>
          <a:p>
            <a:r>
              <a:rPr lang="es-ES" dirty="0"/>
              <a:t>Preguntas más importantes que esas</a:t>
            </a:r>
          </a:p>
          <a:p>
            <a:pPr lvl="1"/>
            <a:r>
              <a:rPr lang="en-US" i="1" dirty="0"/>
              <a:t>“If you have a mental health issue do you feel that it interferes with your work when NOT being treated effectively?”</a:t>
            </a:r>
            <a:endParaRPr lang="es-ES" dirty="0"/>
          </a:p>
          <a:p>
            <a:pPr lvl="1"/>
            <a:endParaRPr lang="es-ES" i="1" dirty="0"/>
          </a:p>
          <a:p>
            <a:pPr marL="457200" lvl="1" indent="0" algn="ctr">
              <a:buNone/>
            </a:pPr>
            <a:r>
              <a:rPr lang="es-ES" sz="2800" i="1" dirty="0"/>
              <a:t>Experiencia</a:t>
            </a:r>
            <a:endParaRPr lang="es-ES" sz="2800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2535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Dos acercamientos al problema</a:t>
            </a:r>
          </a:p>
          <a:p>
            <a:pPr lvl="1"/>
            <a:r>
              <a:rPr lang="en-US" dirty="0" err="1"/>
              <a:t>Clasificar</a:t>
            </a:r>
            <a:r>
              <a:rPr lang="en-US" dirty="0"/>
              <a:t> por “</a:t>
            </a:r>
            <a:r>
              <a:rPr lang="en-US" i="1" dirty="0"/>
              <a:t>Do you currently have a mental disorder?”</a:t>
            </a:r>
            <a:endParaRPr lang="es-ES" dirty="0"/>
          </a:p>
          <a:p>
            <a:pPr lvl="1"/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juntando</a:t>
            </a:r>
            <a:r>
              <a:rPr lang="en-US" dirty="0"/>
              <a:t> las dos </a:t>
            </a:r>
            <a:r>
              <a:rPr lang="en-US" dirty="0" err="1"/>
              <a:t>columnas</a:t>
            </a:r>
            <a:r>
              <a:rPr lang="en-US" dirty="0"/>
              <a:t> “</a:t>
            </a:r>
            <a:r>
              <a:rPr lang="en-US" i="1" dirty="0"/>
              <a:t>If yes, what condition(s) have you been diagnosed with?” </a:t>
            </a:r>
            <a:r>
              <a:rPr lang="en-US" dirty="0"/>
              <a:t>y </a:t>
            </a:r>
            <a:r>
              <a:rPr lang="en-US" i="1" dirty="0"/>
              <a:t>“If maybe, what condition(s) have you been diagnosed with?”</a:t>
            </a:r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66007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Dos acercamientos al problema</a:t>
            </a:r>
          </a:p>
          <a:p>
            <a:pPr lvl="1"/>
            <a:r>
              <a:rPr lang="en-US" dirty="0" err="1"/>
              <a:t>Clasificar</a:t>
            </a:r>
            <a:r>
              <a:rPr lang="en-US" dirty="0"/>
              <a:t> por “</a:t>
            </a:r>
            <a:r>
              <a:rPr lang="en-US" i="1" dirty="0"/>
              <a:t>Do you currently have a mental disorder?”</a:t>
            </a:r>
            <a:endParaRPr lang="es-ES" dirty="0"/>
          </a:p>
          <a:p>
            <a:pPr lvl="1"/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juntando</a:t>
            </a:r>
            <a:r>
              <a:rPr lang="en-US" dirty="0"/>
              <a:t> las dos </a:t>
            </a:r>
            <a:r>
              <a:rPr lang="en-US" dirty="0" err="1"/>
              <a:t>columnas</a:t>
            </a:r>
            <a:r>
              <a:rPr lang="en-US" dirty="0"/>
              <a:t> “</a:t>
            </a:r>
            <a:r>
              <a:rPr lang="en-US" i="1" dirty="0"/>
              <a:t>If yes, what condition(s) have you been diagnosed with?” </a:t>
            </a:r>
            <a:r>
              <a:rPr lang="en-US" dirty="0"/>
              <a:t>y </a:t>
            </a:r>
            <a:r>
              <a:rPr lang="en-US" i="1" dirty="0"/>
              <a:t>“If maybe, what condition(s) have you been diagnosed with?”</a:t>
            </a:r>
          </a:p>
          <a:p>
            <a:pPr lvl="1"/>
            <a:endParaRPr lang="en-US" i="1" dirty="0"/>
          </a:p>
          <a:p>
            <a:r>
              <a:rPr lang="es-ES" dirty="0"/>
              <a:t>El primero…</a:t>
            </a:r>
          </a:p>
          <a:p>
            <a:pPr lvl="1"/>
            <a:r>
              <a:rPr lang="es-ES" dirty="0"/>
              <a:t>Fue la principal idea del proyecto</a:t>
            </a:r>
          </a:p>
          <a:p>
            <a:pPr lvl="1"/>
            <a:r>
              <a:rPr lang="es-ES" dirty="0"/>
              <a:t>Dio una </a:t>
            </a:r>
            <a:r>
              <a:rPr lang="es-ES" i="1" dirty="0" err="1"/>
              <a:t>accuracy</a:t>
            </a:r>
            <a:r>
              <a:rPr lang="es-ES" dirty="0"/>
              <a:t> final de 77.4%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724683-5DE0-498A-9149-8E57A89ABF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7870" y="4446739"/>
            <a:ext cx="6686796" cy="1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El segundo…</a:t>
            </a:r>
          </a:p>
          <a:p>
            <a:pPr lvl="1"/>
            <a:r>
              <a:rPr lang="es-ES" dirty="0"/>
              <a:t>Resultado de querer mejorar los resultados del primero</a:t>
            </a:r>
          </a:p>
          <a:p>
            <a:pPr lvl="1"/>
            <a:r>
              <a:rPr lang="es-ES" dirty="0"/>
              <a:t>Dio una </a:t>
            </a:r>
            <a:r>
              <a:rPr lang="es-ES" i="1" dirty="0" err="1"/>
              <a:t>accuracy</a:t>
            </a:r>
            <a:r>
              <a:rPr lang="es-ES" dirty="0"/>
              <a:t> final de 83.5%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EFAD8F-D3C5-430F-9939-B75BEB0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96" y="3006542"/>
            <a:ext cx="6953874" cy="18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2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El segundo…</a:t>
            </a:r>
          </a:p>
          <a:p>
            <a:pPr lvl="1"/>
            <a:r>
              <a:rPr lang="es-ES" dirty="0"/>
              <a:t>Resultado de querer mejorar los resultados del primero</a:t>
            </a:r>
          </a:p>
          <a:p>
            <a:pPr lvl="1"/>
            <a:r>
              <a:rPr lang="es-ES" dirty="0"/>
              <a:t>Dio una </a:t>
            </a:r>
            <a:r>
              <a:rPr lang="es-ES" i="1" dirty="0" err="1"/>
              <a:t>accuracy</a:t>
            </a:r>
            <a:r>
              <a:rPr lang="es-ES" dirty="0"/>
              <a:t> final de 83.5%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EFAD8F-D3C5-430F-9939-B75BEB0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96" y="3006542"/>
            <a:ext cx="6953874" cy="18659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3E5C92-14C2-454D-9ECC-589C037771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2" y="3506166"/>
            <a:ext cx="4019934" cy="273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71ED0B-4267-4600-BE9E-3379464E5A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67582"/>
            <a:ext cx="4098322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135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E77AC-1263-47E0-B404-50B7E866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E8A-E64A-4D8F-BB06-5696712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Me hubiera gustado tener una </a:t>
            </a:r>
            <a:r>
              <a:rPr lang="es-ES" dirty="0" err="1"/>
              <a:t>accuracy</a:t>
            </a:r>
            <a:r>
              <a:rPr lang="es-ES" dirty="0"/>
              <a:t> &gt; 90%</a:t>
            </a:r>
          </a:p>
          <a:p>
            <a:pPr lvl="1"/>
            <a:r>
              <a:rPr lang="es-ES" dirty="0"/>
              <a:t>Es una encuesta…</a:t>
            </a:r>
          </a:p>
          <a:p>
            <a:pPr lvl="1"/>
            <a:r>
              <a:rPr lang="es-ES" dirty="0"/>
              <a:t>… Faltan bastantes datos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8837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813B-10B0-4E80-A412-0CF6FFE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Proceso KDD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660F-12DD-4BDC-8C49-DCB1A82B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  <a:p>
            <a:pPr lvl="1"/>
            <a:r>
              <a:rPr lang="es-ES" dirty="0"/>
              <a:t>Scripts en Python</a:t>
            </a:r>
          </a:p>
          <a:p>
            <a:pPr lvl="1"/>
            <a:r>
              <a:rPr lang="es-ES" dirty="0" err="1"/>
              <a:t>BigML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44FE4-0DF7-4101-90D9-43D01068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47" y="1579606"/>
            <a:ext cx="7155318" cy="5014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CA18A5-F2D5-45DB-906B-6242E68A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64" y="3429000"/>
            <a:ext cx="6417539" cy="32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8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746AF-7F83-4AC2-BDC1-76EC23E2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Propuestas para trabajo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2B6D4-73A6-4FDD-A090-CA4BF8C7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8000"/>
          </a:xfrm>
        </p:spPr>
        <p:txBody>
          <a:bodyPr>
            <a:normAutofit/>
          </a:bodyPr>
          <a:lstStyle/>
          <a:p>
            <a:r>
              <a:rPr lang="es-ES" dirty="0"/>
              <a:t>Aumentar el tamaño de la base de datos</a:t>
            </a:r>
          </a:p>
          <a:p>
            <a:pPr lvl="1"/>
            <a:r>
              <a:rPr lang="es-ES" dirty="0"/>
              <a:t>Clases desbalanceadas</a:t>
            </a:r>
          </a:p>
          <a:p>
            <a:pPr marL="457200" lvl="1" indent="0">
              <a:buNone/>
            </a:pPr>
            <a:endParaRPr lang="es-ES" dirty="0"/>
          </a:p>
          <a:p>
            <a:pPr indent="-285750"/>
            <a:r>
              <a:rPr lang="es-ES" dirty="0"/>
              <a:t>Hacer más iteraciones</a:t>
            </a:r>
          </a:p>
          <a:p>
            <a:pPr lvl="1"/>
            <a:r>
              <a:rPr lang="es-ES" dirty="0"/>
              <a:t>Cambiando las </a:t>
            </a:r>
            <a:r>
              <a:rPr lang="es-ES" dirty="0" err="1"/>
              <a:t>label</a:t>
            </a:r>
            <a:endParaRPr lang="es-ES" dirty="0"/>
          </a:p>
          <a:p>
            <a:pPr lvl="1"/>
            <a:r>
              <a:rPr lang="es-ES" dirty="0"/>
              <a:t>Haciendo nuevos grupos con la última propuesta, que es la que mejor resultados ha dado</a:t>
            </a:r>
            <a:br>
              <a:rPr lang="es-ES" dirty="0"/>
            </a:br>
            <a:endParaRPr lang="es-ES" dirty="0"/>
          </a:p>
          <a:p>
            <a:r>
              <a:rPr lang="es-ES" dirty="0"/>
              <a:t>Clasificar mejor algunas columnas</a:t>
            </a:r>
          </a:p>
          <a:p>
            <a:pPr lvl="1"/>
            <a:r>
              <a:rPr lang="es-ES" dirty="0"/>
              <a:t>Problema de las respuestas múltiples</a:t>
            </a:r>
          </a:p>
          <a:p>
            <a:pPr lvl="1"/>
            <a:r>
              <a:rPr lang="es-ES" dirty="0"/>
              <a:t>Algunas columnas se han quedado fuera por este problema</a:t>
            </a:r>
          </a:p>
        </p:txBody>
      </p:sp>
    </p:spTree>
    <p:extLst>
      <p:ext uri="{BB962C8B-B14F-4D97-AF65-F5344CB8AC3E}">
        <p14:creationId xmlns:p14="http://schemas.microsoft.com/office/powerpoint/2010/main" val="254778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selección del conjunto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Label</a:t>
            </a:r>
            <a:r>
              <a:rPr lang="es-ES" dirty="0"/>
              <a:t> = </a:t>
            </a:r>
            <a:r>
              <a:rPr lang="es-ES" i="1" dirty="0"/>
              <a:t>“Do you </a:t>
            </a:r>
            <a:r>
              <a:rPr lang="es-ES" i="1" dirty="0" err="1"/>
              <a:t>currently</a:t>
            </a:r>
            <a:r>
              <a:rPr lang="es-ES" i="1" dirty="0"/>
              <a:t> </a:t>
            </a:r>
            <a:r>
              <a:rPr lang="es-ES" i="1" dirty="0" err="1"/>
              <a:t>have</a:t>
            </a:r>
            <a:r>
              <a:rPr lang="es-ES" i="1" dirty="0"/>
              <a:t> a mental </a:t>
            </a:r>
            <a:r>
              <a:rPr lang="es-ES" i="1" dirty="0" err="1"/>
              <a:t>health</a:t>
            </a:r>
            <a:r>
              <a:rPr lang="es-ES" i="1" dirty="0"/>
              <a:t> </a:t>
            </a:r>
            <a:r>
              <a:rPr lang="es-ES" i="1" dirty="0" err="1"/>
              <a:t>disorder</a:t>
            </a:r>
            <a:r>
              <a:rPr lang="es-ES" i="1" dirty="0"/>
              <a:t>?”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52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adecuación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Número de columnas reducido a 25</a:t>
            </a:r>
          </a:p>
          <a:p>
            <a:pPr lvl="1"/>
            <a:r>
              <a:rPr lang="es-ES" dirty="0"/>
              <a:t>Preguntas referidas a experiencias pasadas</a:t>
            </a:r>
          </a:p>
          <a:p>
            <a:pPr lvl="1"/>
            <a:r>
              <a:rPr lang="es-ES" dirty="0"/>
              <a:t>Preguntas imposibles de interpretar</a:t>
            </a:r>
          </a:p>
          <a:p>
            <a:pPr lvl="1"/>
            <a:r>
              <a:rPr lang="es-ES" dirty="0"/>
              <a:t>Preguntas familiares/geolocalización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3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Número de filas reducido a 1146</a:t>
            </a:r>
          </a:p>
          <a:p>
            <a:pPr lvl="1"/>
            <a:r>
              <a:rPr lang="es-ES" dirty="0"/>
              <a:t>Datos en blanco</a:t>
            </a:r>
          </a:p>
          <a:p>
            <a:pPr lvl="1"/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i="1" dirty="0"/>
          </a:p>
          <a:p>
            <a:pPr lvl="1"/>
            <a:r>
              <a:rPr lang="es-ES" dirty="0"/>
              <a:t>Datos mal escritos</a:t>
            </a:r>
          </a:p>
          <a:p>
            <a:endParaRPr lang="es-ES" dirty="0"/>
          </a:p>
          <a:p>
            <a:r>
              <a:rPr lang="es-ES" dirty="0"/>
              <a:t>Intento forzoso de no borrar muchos datos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8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0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n-US" sz="2400" i="1" dirty="0"/>
              <a:t>“Do you know the options for mental health care available under your employer-provided coverage?”</a:t>
            </a:r>
          </a:p>
          <a:p>
            <a:pPr marL="0" indent="0">
              <a:buNone/>
            </a:pPr>
            <a:r>
              <a:rPr lang="en-US" sz="2400" dirty="0" err="1"/>
              <a:t>Respuestas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blanco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“I’m not sure”</a:t>
            </a:r>
          </a:p>
          <a:p>
            <a:pPr marL="0" indent="0">
              <a:buNone/>
            </a:pPr>
            <a:r>
              <a:rPr lang="es-ES" sz="2800" dirty="0"/>
              <a:t>Se evita borrar 133 datos.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337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1135</Words>
  <Application>Microsoft Office PowerPoint</Application>
  <PresentationFormat>Panorámica</PresentationFormat>
  <Paragraphs>223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Trebuchet MS</vt:lpstr>
      <vt:lpstr>Wingdings 3</vt:lpstr>
      <vt:lpstr>Faceta</vt:lpstr>
      <vt:lpstr>Predicción de posibles enfermos mentales según su entorno laboral</vt:lpstr>
      <vt:lpstr>Índice</vt:lpstr>
      <vt:lpstr>1. Introducción</vt:lpstr>
      <vt:lpstr>2. Proceso KDD</vt:lpstr>
      <vt:lpstr>2.1. Primera iteración: selección del conjunto de datos</vt:lpstr>
      <vt:lpstr>2.1. Primera iteración: adecuación de la base de datos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</vt:lpstr>
      <vt:lpstr>2.1. Primera iteración: pre-procesado y transformación de los datos</vt:lpstr>
      <vt:lpstr>2.1. Primera iteración: pre-procesado</vt:lpstr>
      <vt:lpstr>2.1. Primera iteración: data mining</vt:lpstr>
      <vt:lpstr>2.1. Primera iteración: data mining</vt:lpstr>
      <vt:lpstr>2.1. Primera iteración: data mining</vt:lpstr>
      <vt:lpstr>2.1. Primera iteración: data mining</vt:lpstr>
      <vt:lpstr>2.1. Primera iteración: data mining</vt:lpstr>
      <vt:lpstr>2.2. Segunda iteración: pre-procesado</vt:lpstr>
      <vt:lpstr>2.2. Segunda iteración: data mining</vt:lpstr>
      <vt:lpstr>2.2. Segunda iteración: data mining</vt:lpstr>
      <vt:lpstr>2.2. Segunda iteración: data mining</vt:lpstr>
      <vt:lpstr>2.2. Segunda iteración: data mining</vt:lpstr>
      <vt:lpstr>2.3. Tercera iteración: pre-procesado</vt:lpstr>
      <vt:lpstr>2.3. Tercera iteración: data mining</vt:lpstr>
      <vt:lpstr>2.3. Tercera iteración: data mining</vt:lpstr>
      <vt:lpstr>2.4. Cuarta iteración: pre-procesado</vt:lpstr>
      <vt:lpstr>2.4. Cuarta iteración: data mining</vt:lpstr>
      <vt:lpstr>2.4. Cuarta iteración: data mining</vt:lpstr>
      <vt:lpstr>2.4. Cuarta iteración: conclusiones</vt:lpstr>
      <vt:lpstr>3. Conclusiones generales</vt:lpstr>
      <vt:lpstr>3. Conclusiones generales</vt:lpstr>
      <vt:lpstr>3. Conclusiones generales</vt:lpstr>
      <vt:lpstr>3. Conclusiones generales</vt:lpstr>
      <vt:lpstr>3. Conclusiones generales</vt:lpstr>
      <vt:lpstr>3. Conclusiones generales</vt:lpstr>
      <vt:lpstr>3. Conclusiones generales</vt:lpstr>
      <vt:lpstr>3. Conclusiones generales</vt:lpstr>
      <vt:lpstr>4. Propuestas para 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 enfermedades mentales según las políticas de la empresa</dc:title>
  <dc:creator>Lucía Calzado</dc:creator>
  <cp:lastModifiedBy>Lucía Calzado</cp:lastModifiedBy>
  <cp:revision>39</cp:revision>
  <dcterms:created xsi:type="dcterms:W3CDTF">2019-12-27T20:06:11Z</dcterms:created>
  <dcterms:modified xsi:type="dcterms:W3CDTF">2019-12-29T21:36:44Z</dcterms:modified>
</cp:coreProperties>
</file>