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81" r:id="rId23"/>
    <p:sldId id="282" r:id="rId24"/>
    <p:sldId id="283" r:id="rId25"/>
    <p:sldId id="291" r:id="rId26"/>
    <p:sldId id="294" r:id="rId27"/>
    <p:sldId id="284" r:id="rId28"/>
    <p:sldId id="285" r:id="rId29"/>
    <p:sldId id="296" r:id="rId30"/>
    <p:sldId id="298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6DEE-3DBF-42DA-89BC-9BD878DB9075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C693-20A5-440B-9F00-4B14B5A56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36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“El usuario tiene que meter para cada matriz…”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C693-20A5-440B-9F00-4B14B5A56B3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38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Pasar de estructuras de C a términos en </a:t>
            </a:r>
            <a:r>
              <a:rPr lang="es-ES" dirty="0" err="1"/>
              <a:t>Prolog</a:t>
            </a:r>
            <a:r>
              <a:rPr lang="es-ES" dirty="0"/>
              <a:t> y devolver resultado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C693-20A5-440B-9F00-4B14B5A56B3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2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“Vale, ahora que ya sabemos cómo crear una librería y compilarla…”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C693-20A5-440B-9F00-4B14B5A56B3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“Vale, ahora que ya sabemos cómo crear una librería y compilarla…”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C693-20A5-440B-9F00-4B14B5A56B3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31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C693-20A5-440B-9F00-4B14B5A56B3A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13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“por tener que aprender a usar una librería externa, pero eso siempre pasa!”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C693-20A5-440B-9F00-4B14B5A56B3A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6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“por tener que aprender a usar una librería externa, pero eso siempre pasa!”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C693-20A5-440B-9F00-4B14B5A56B3A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71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08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54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40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8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6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8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39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13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41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7752FCB-B40D-4ABE-A77E-18BC9F61ADF7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03E27C-E1B0-4162-B10E-DF85FEB4E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26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385D6-3BC1-44B6-B784-4671C1AA7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Matrilog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1E8F-76A8-43B1-AD1B-716B80F82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38888"/>
          </a:xfrm>
        </p:spPr>
        <p:txBody>
          <a:bodyPr/>
          <a:lstStyle/>
          <a:p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Creación de una librería para manipular matrices en </a:t>
            </a:r>
            <a:r>
              <a:rPr lang="es-ES" i="1" dirty="0" err="1">
                <a:solidFill>
                  <a:schemeClr val="accent5">
                    <a:lumMod val="50000"/>
                  </a:schemeClr>
                </a:solidFill>
              </a:rPr>
              <a:t>Prolog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 escrita en C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CA60203-35D4-4C29-9331-2E3237FC55AF}"/>
              </a:ext>
            </a:extLst>
          </p:cNvPr>
          <p:cNvSpPr txBox="1">
            <a:spLocks/>
          </p:cNvSpPr>
          <p:nvPr/>
        </p:nvSpPr>
        <p:spPr>
          <a:xfrm>
            <a:off x="1524000" y="5196749"/>
            <a:ext cx="9144000" cy="53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Lucía Calzado Piedrabuena</a:t>
            </a:r>
          </a:p>
        </p:txBody>
      </p:sp>
      <p:pic>
        <p:nvPicPr>
          <p:cNvPr id="1026" name="Picture 2" descr="Matriz (matemáticas) - Wikipedia, la enciclopedia libre">
            <a:extLst>
              <a:ext uri="{FF2B5EF4-FFF2-40B4-BE49-F238E27FC236}">
                <a16:creationId xmlns:a16="http://schemas.microsoft.com/office/drawing/2014/main" id="{05DC65E9-DA11-468E-B9E0-CC2C8130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5" y="595226"/>
            <a:ext cx="24669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0699BB2-062E-460E-9A20-2EBF99C7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40" b="95548" l="6000" r="96000">
                        <a14:foregroundMark x1="17000" y1="20548" x2="39667" y2="10616"/>
                        <a14:foregroundMark x1="39667" y1="10616" x2="65333" y2="10274"/>
                        <a14:foregroundMark x1="65333" y1="10274" x2="79333" y2="23973"/>
                        <a14:foregroundMark x1="49000" y1="7534" x2="75333" y2="12671"/>
                        <a14:foregroundMark x1="75333" y1="12671" x2="85333" y2="29452"/>
                        <a14:foregroundMark x1="66000" y1="42466" x2="68667" y2="40411"/>
                        <a14:foregroundMark x1="38333" y1="39726" x2="74667" y2="55137"/>
                        <a14:foregroundMark x1="74667" y1="55137" x2="61667" y2="33904"/>
                        <a14:foregroundMark x1="61667" y1="33904" x2="69333" y2="36986"/>
                        <a14:foregroundMark x1="54333" y1="45205" x2="70000" y2="34932"/>
                        <a14:foregroundMark x1="29000" y1="36986" x2="42333" y2="58219"/>
                        <a14:foregroundMark x1="42333" y1="58219" x2="25000" y2="33562"/>
                        <a14:foregroundMark x1="25000" y1="33562" x2="43667" y2="35616"/>
                        <a14:foregroundMark x1="27000" y1="42466" x2="40667" y2="64384"/>
                        <a14:foregroundMark x1="40667" y1="64384" x2="47000" y2="64726"/>
                        <a14:foregroundMark x1="24333" y1="23973" x2="11000" y2="48288"/>
                        <a14:foregroundMark x1="11000" y1="48288" x2="14333" y2="56164"/>
                        <a14:foregroundMark x1="49667" y1="5479" x2="24000" y2="11301"/>
                        <a14:foregroundMark x1="24000" y1="11301" x2="18333" y2="20548"/>
                        <a14:foregroundMark x1="23000" y1="12329" x2="8667" y2="35616"/>
                        <a14:foregroundMark x1="8667" y1="35616" x2="6333" y2="61301"/>
                        <a14:foregroundMark x1="6333" y1="61301" x2="11667" y2="70205"/>
                        <a14:foregroundMark x1="67333" y1="24658" x2="80667" y2="46233"/>
                        <a14:foregroundMark x1="80667" y1="46233" x2="82667" y2="60959"/>
                        <a14:foregroundMark x1="77333" y1="25342" x2="86000" y2="49315"/>
                        <a14:foregroundMark x1="86000" y1="49315" x2="86000" y2="57534"/>
                        <a14:foregroundMark x1="80667" y1="20548" x2="89667" y2="46918"/>
                        <a14:foregroundMark x1="89667" y1="46918" x2="89333" y2="56849"/>
                        <a14:foregroundMark x1="83333" y1="19863" x2="92667" y2="44178"/>
                        <a14:foregroundMark x1="92667" y1="44178" x2="90667" y2="69863"/>
                        <a14:foregroundMark x1="90667" y1="69863" x2="88000" y2="72945"/>
                        <a14:foregroundMark x1="60333" y1="6164" x2="39667" y2="2740"/>
                        <a14:foregroundMark x1="83333" y1="17808" x2="96000" y2="41096"/>
                        <a14:foregroundMark x1="96000" y1="41096" x2="90000" y2="65068"/>
                        <a14:foregroundMark x1="90000" y1="65068" x2="88000" y2="66781"/>
                        <a14:foregroundMark x1="11000" y1="72945" x2="30667" y2="88356"/>
                        <a14:foregroundMark x1="30667" y1="88356" x2="57667" y2="92123"/>
                        <a14:foregroundMark x1="57667" y1="92123" x2="80667" y2="82877"/>
                        <a14:foregroundMark x1="80667" y1="82877" x2="88000" y2="70205"/>
                        <a14:foregroundMark x1="29667" y1="90753" x2="63667" y2="955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9" y="199852"/>
            <a:ext cx="1968681" cy="19161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62CFC2-F7E3-4F72-9910-8F2116F6F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19" y="65882"/>
            <a:ext cx="2112962" cy="2112962"/>
          </a:xfrm>
          <a:prstGeom prst="rect">
            <a:avLst/>
          </a:prstGeom>
        </p:spPr>
      </p:pic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FF085E4C-2685-4FF7-BD87-8FE6317708FD}"/>
              </a:ext>
            </a:extLst>
          </p:cNvPr>
          <p:cNvSpPr/>
          <p:nvPr/>
        </p:nvSpPr>
        <p:spPr>
          <a:xfrm>
            <a:off x="7239001" y="886007"/>
            <a:ext cx="1604553" cy="5593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CBF86D78-447C-48B1-80C4-082F69AF7C87}"/>
              </a:ext>
            </a:extLst>
          </p:cNvPr>
          <p:cNvSpPr/>
          <p:nvPr/>
        </p:nvSpPr>
        <p:spPr>
          <a:xfrm>
            <a:off x="2932464" y="877548"/>
            <a:ext cx="1865811" cy="5593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92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D82B-EC4B-41A6-8B59-D4A136E3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4E89B-45ED-408F-8CA5-67B2E67C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Vectores unidimensionales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Lista de </a:t>
            </a:r>
            <a:r>
              <a:rPr lang="es-ES" dirty="0" err="1"/>
              <a:t>Prolog</a:t>
            </a:r>
            <a:r>
              <a:rPr lang="es-ES" dirty="0"/>
              <a:t>: [[1, 3], [5, 2], [1, 1]]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Interpretación de la librería: [1, 3, 5, 2, 1, 1]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087605-E1FE-4AC5-B4DF-2298B9E27D30}"/>
              </a:ext>
            </a:extLst>
          </p:cNvPr>
          <p:cNvSpPr txBox="1"/>
          <p:nvPr/>
        </p:nvSpPr>
        <p:spPr>
          <a:xfrm>
            <a:off x="8670076" y="4448078"/>
            <a:ext cx="188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3 filas</a:t>
            </a:r>
          </a:p>
          <a:p>
            <a:pPr algn="r"/>
            <a:r>
              <a:rPr lang="es-ES" dirty="0"/>
              <a:t>2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571A57-584E-463F-BAA8-F96540B1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071" y="2937534"/>
            <a:ext cx="1808678" cy="15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2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D82B-EC4B-41A6-8B59-D4A136E3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4E89B-45ED-408F-8CA5-67B2E67C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Vectores unidimensionales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Lista de </a:t>
            </a:r>
            <a:r>
              <a:rPr lang="es-ES" dirty="0" err="1"/>
              <a:t>Prolog</a:t>
            </a:r>
            <a:r>
              <a:rPr lang="es-ES" dirty="0"/>
              <a:t>: [[1, 3], [5, 2], [1, 1]]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Interpretación de la librería: [1, 3, 5, 2, 1, 1]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¡TRANSPARENCIA!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087605-E1FE-4AC5-B4DF-2298B9E27D30}"/>
              </a:ext>
            </a:extLst>
          </p:cNvPr>
          <p:cNvSpPr txBox="1"/>
          <p:nvPr/>
        </p:nvSpPr>
        <p:spPr>
          <a:xfrm>
            <a:off x="8670076" y="4448078"/>
            <a:ext cx="188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3 filas</a:t>
            </a:r>
          </a:p>
          <a:p>
            <a:pPr algn="r"/>
            <a:r>
              <a:rPr lang="es-ES" dirty="0"/>
              <a:t>2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571A57-584E-463F-BAA8-F96540B1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071" y="2937534"/>
            <a:ext cx="1808678" cy="15105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0F84FD8-C928-4B15-8609-DA87ABBBC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908" y="5493294"/>
            <a:ext cx="7214183" cy="5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7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C72D0-6834-4ED8-B323-167E1A87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5D086-5321-400D-A9E4-D2ADC58D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Restricción: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Filas y columnas necesarias explícitamente para la ejecución del programa.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24FA7B-7E2A-4945-A94A-93D13ADCA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6024" y="2468227"/>
            <a:ext cx="745112" cy="666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87181B-F778-4D79-8C91-102BB9486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007" y="4058041"/>
            <a:ext cx="4403365" cy="44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9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76E32-38CD-4A6A-872D-5A3B1BD9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Decisiones de diseño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C0B21-3F29-48E7-8388-8BCB5E21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Encapsulamiento del vector en un </a:t>
            </a:r>
            <a:r>
              <a:rPr lang="es-ES" dirty="0" err="1"/>
              <a:t>struct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Operaciones en </a:t>
            </a:r>
            <a:r>
              <a:rPr lang="es-ES" dirty="0" err="1"/>
              <a:t>float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9A19FF-A791-48C3-A905-60B6B32A2D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9330" y="3085224"/>
            <a:ext cx="2314738" cy="148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E326-9072-486E-93C3-B906BC77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Librería SWI-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23E0A-7342-49B3-9745-3157D5F9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operar en C con </a:t>
            </a:r>
            <a:r>
              <a:rPr lang="es-ES" dirty="0" err="1"/>
              <a:t>Prolog</a:t>
            </a:r>
            <a:r>
              <a:rPr lang="es-ES" dirty="0"/>
              <a:t>:    </a:t>
            </a:r>
            <a:r>
              <a:rPr lang="es-ES" dirty="0">
                <a:latin typeface="Consolas" panose="020B0609020204030204" pitchFamily="49" charset="0"/>
              </a:rPr>
              <a:t>#</a:t>
            </a:r>
            <a:r>
              <a:rPr lang="es-ES" dirty="0" err="1">
                <a:latin typeface="Consolas" panose="020B0609020204030204" pitchFamily="49" charset="0"/>
              </a:rPr>
              <a:t>include</a:t>
            </a:r>
            <a:r>
              <a:rPr lang="es-ES" dirty="0">
                <a:latin typeface="Consolas" panose="020B0609020204030204" pitchFamily="49" charset="0"/>
              </a:rPr>
              <a:t> &lt;SWI-</a:t>
            </a:r>
            <a:r>
              <a:rPr lang="es-ES" dirty="0" err="1">
                <a:latin typeface="Consolas" panose="020B0609020204030204" pitchFamily="49" charset="0"/>
              </a:rPr>
              <a:t>Prolog.h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175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E326-9072-486E-93C3-B906BC77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Librería SWI-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23E0A-7342-49B3-9745-3157D5F9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operar en C con </a:t>
            </a:r>
            <a:r>
              <a:rPr lang="es-ES" dirty="0" err="1"/>
              <a:t>Prolog</a:t>
            </a:r>
            <a:r>
              <a:rPr lang="es-ES" dirty="0"/>
              <a:t>:    </a:t>
            </a:r>
            <a:r>
              <a:rPr lang="es-ES" dirty="0">
                <a:latin typeface="Consolas" panose="020B0609020204030204" pitchFamily="49" charset="0"/>
              </a:rPr>
              <a:t>#</a:t>
            </a:r>
            <a:r>
              <a:rPr lang="es-ES" dirty="0" err="1">
                <a:latin typeface="Consolas" panose="020B0609020204030204" pitchFamily="49" charset="0"/>
              </a:rPr>
              <a:t>include</a:t>
            </a:r>
            <a:r>
              <a:rPr lang="es-ES" dirty="0">
                <a:latin typeface="Consolas" panose="020B0609020204030204" pitchFamily="49" charset="0"/>
              </a:rPr>
              <a:t> &lt;SWI-</a:t>
            </a:r>
            <a:r>
              <a:rPr lang="es-ES" dirty="0" err="1">
                <a:latin typeface="Consolas" panose="020B0609020204030204" pitchFamily="49" charset="0"/>
              </a:rPr>
              <a:t>Prolog.h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  <a:p>
            <a:r>
              <a:rPr lang="es-ES" dirty="0"/>
              <a:t>Características para la comunicación con </a:t>
            </a:r>
            <a:r>
              <a:rPr lang="es-ES" dirty="0" err="1"/>
              <a:t>Prolog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Crear, comprobar, recoger, unificar términos</a:t>
            </a:r>
          </a:p>
          <a:p>
            <a:pPr lvl="1"/>
            <a:r>
              <a:rPr lang="es-ES" dirty="0"/>
              <a:t>Establecer cuándo debería devolver false y cuando debería </a:t>
            </a:r>
            <a:r>
              <a:rPr lang="es-ES" sz="1400" dirty="0"/>
              <a:t>devolver</a:t>
            </a:r>
            <a:r>
              <a:rPr lang="es-ES" dirty="0"/>
              <a:t> true</a:t>
            </a:r>
          </a:p>
          <a:p>
            <a:pPr lvl="1"/>
            <a:r>
              <a:rPr lang="es-ES" dirty="0"/>
              <a:t>Creación de predicados</a:t>
            </a:r>
          </a:p>
          <a:p>
            <a:pPr lvl="1"/>
            <a:r>
              <a:rPr lang="es-ES" dirty="0"/>
              <a:t>Instalación de predicados</a:t>
            </a:r>
          </a:p>
          <a:p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7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E326-9072-486E-93C3-B906BC77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Librería SWI-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23E0A-7342-49B3-9745-3157D5F9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operar en C con </a:t>
            </a:r>
            <a:r>
              <a:rPr lang="es-ES" dirty="0" err="1"/>
              <a:t>Prolog</a:t>
            </a:r>
            <a:r>
              <a:rPr lang="es-ES" dirty="0"/>
              <a:t>:    </a:t>
            </a:r>
            <a:r>
              <a:rPr lang="es-ES" dirty="0">
                <a:latin typeface="Consolas" panose="020B0609020204030204" pitchFamily="49" charset="0"/>
              </a:rPr>
              <a:t>#</a:t>
            </a:r>
            <a:r>
              <a:rPr lang="es-ES" dirty="0" err="1">
                <a:latin typeface="Consolas" panose="020B0609020204030204" pitchFamily="49" charset="0"/>
              </a:rPr>
              <a:t>include</a:t>
            </a:r>
            <a:r>
              <a:rPr lang="es-ES" dirty="0">
                <a:latin typeface="Consolas" panose="020B0609020204030204" pitchFamily="49" charset="0"/>
              </a:rPr>
              <a:t> &lt;SWI-</a:t>
            </a:r>
            <a:r>
              <a:rPr lang="es-ES" dirty="0" err="1">
                <a:latin typeface="Consolas" panose="020B0609020204030204" pitchFamily="49" charset="0"/>
              </a:rPr>
              <a:t>Prolog.h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  <a:p>
            <a:r>
              <a:rPr lang="es-ES" dirty="0"/>
              <a:t>Características para la comunicación con </a:t>
            </a:r>
            <a:r>
              <a:rPr lang="es-ES" dirty="0" err="1"/>
              <a:t>Prolog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Crear, comprobar, recoger, unificar términos</a:t>
            </a:r>
          </a:p>
          <a:p>
            <a:pPr marL="0" indent="0">
              <a:buNone/>
            </a:pPr>
            <a:r>
              <a:rPr lang="es-ES" b="1" dirty="0" err="1"/>
              <a:t>term_t</a:t>
            </a:r>
            <a:r>
              <a:rPr lang="es-ES" sz="1600" dirty="0"/>
              <a:t>:  término de </a:t>
            </a:r>
            <a:r>
              <a:rPr lang="es-ES" sz="1600" dirty="0" err="1"/>
              <a:t>Prolog</a:t>
            </a:r>
            <a:endParaRPr lang="es-ES" sz="1600" dirty="0"/>
          </a:p>
          <a:p>
            <a:pPr marL="0" indent="0">
              <a:buNone/>
            </a:pPr>
            <a:r>
              <a:rPr lang="es-ES" sz="1600" dirty="0" err="1">
                <a:latin typeface="Consolas" panose="020B0609020204030204" pitchFamily="49" charset="0"/>
              </a:rPr>
              <a:t>term_t</a:t>
            </a:r>
            <a:r>
              <a:rPr lang="es-ES" sz="1600" dirty="0">
                <a:latin typeface="Consolas" panose="020B0609020204030204" pitchFamily="49" charset="0"/>
              </a:rPr>
              <a:t> termino = </a:t>
            </a:r>
            <a:r>
              <a:rPr lang="es-ES" sz="1600" dirty="0" err="1">
                <a:latin typeface="Consolas" panose="020B0609020204030204" pitchFamily="49" charset="0"/>
              </a:rPr>
              <a:t>PL_new_term_ref</a:t>
            </a:r>
            <a:r>
              <a:rPr lang="es-ES" sz="1600" dirty="0">
                <a:latin typeface="Consolas" panose="020B0609020204030204" pitchFamily="49" charset="0"/>
              </a:rPr>
              <a:t>();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9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E326-9072-486E-93C3-B906BC77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Librería SWI-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23E0A-7342-49B3-9745-3157D5F9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0505"/>
          </a:xfrm>
        </p:spPr>
        <p:txBody>
          <a:bodyPr/>
          <a:lstStyle/>
          <a:p>
            <a:r>
              <a:rPr lang="es-ES" dirty="0"/>
              <a:t>Para operar en C con </a:t>
            </a:r>
            <a:r>
              <a:rPr lang="es-ES" dirty="0" err="1"/>
              <a:t>Prolog</a:t>
            </a:r>
            <a:r>
              <a:rPr lang="es-ES" dirty="0"/>
              <a:t>:    </a:t>
            </a:r>
            <a:r>
              <a:rPr lang="es-ES" dirty="0">
                <a:latin typeface="Consolas" panose="020B0609020204030204" pitchFamily="49" charset="0"/>
              </a:rPr>
              <a:t>#</a:t>
            </a:r>
            <a:r>
              <a:rPr lang="es-ES" dirty="0" err="1">
                <a:latin typeface="Consolas" panose="020B0609020204030204" pitchFamily="49" charset="0"/>
              </a:rPr>
              <a:t>include</a:t>
            </a:r>
            <a:r>
              <a:rPr lang="es-ES" dirty="0">
                <a:latin typeface="Consolas" panose="020B0609020204030204" pitchFamily="49" charset="0"/>
              </a:rPr>
              <a:t> &lt;SWI-</a:t>
            </a:r>
            <a:r>
              <a:rPr lang="es-ES" dirty="0" err="1">
                <a:latin typeface="Consolas" panose="020B0609020204030204" pitchFamily="49" charset="0"/>
              </a:rPr>
              <a:t>Prolog.h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  <a:p>
            <a:r>
              <a:rPr lang="es-ES" dirty="0"/>
              <a:t>Características para la comunicación con </a:t>
            </a:r>
            <a:r>
              <a:rPr lang="es-ES" dirty="0" err="1"/>
              <a:t>Prolog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Crear, comprobar, recoger, unificar términos</a:t>
            </a:r>
          </a:p>
          <a:p>
            <a:pPr marL="0" indent="0">
              <a:buNone/>
            </a:pPr>
            <a:r>
              <a:rPr lang="es-ES" b="1" dirty="0" err="1"/>
              <a:t>term_t</a:t>
            </a:r>
            <a:r>
              <a:rPr lang="es-ES" sz="1600" dirty="0"/>
              <a:t>:  término de </a:t>
            </a:r>
            <a:r>
              <a:rPr lang="es-ES" sz="1600" dirty="0" err="1"/>
              <a:t>Prolog</a:t>
            </a:r>
            <a:endParaRPr lang="es-ES" sz="1600" dirty="0"/>
          </a:p>
          <a:p>
            <a:pPr marL="0" indent="0">
              <a:buNone/>
            </a:pPr>
            <a:r>
              <a:rPr lang="es-ES" sz="1600" dirty="0" err="1">
                <a:latin typeface="Consolas" panose="020B0609020204030204" pitchFamily="49" charset="0"/>
              </a:rPr>
              <a:t>term_t</a:t>
            </a:r>
            <a:r>
              <a:rPr lang="es-ES" sz="1600" dirty="0">
                <a:latin typeface="Consolas" panose="020B0609020204030204" pitchFamily="49" charset="0"/>
              </a:rPr>
              <a:t> termino = </a:t>
            </a:r>
            <a:r>
              <a:rPr lang="es-ES" sz="1600" dirty="0" err="1">
                <a:latin typeface="Consolas" panose="020B0609020204030204" pitchFamily="49" charset="0"/>
              </a:rPr>
              <a:t>PL_new_term_ref</a:t>
            </a:r>
            <a:r>
              <a:rPr lang="es-E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latin typeface="Consolas" panose="020B0609020204030204" pitchFamily="49" charset="0"/>
              </a:rPr>
              <a:t>PL_is_number</a:t>
            </a:r>
            <a:r>
              <a:rPr lang="es-ES" sz="1600" dirty="0">
                <a:latin typeface="Consolas" panose="020B0609020204030204" pitchFamily="49" charset="0"/>
              </a:rPr>
              <a:t>(termino);</a:t>
            </a:r>
            <a:br>
              <a:rPr lang="es-ES" sz="1600" dirty="0">
                <a:latin typeface="Consolas" panose="020B0609020204030204" pitchFamily="49" charset="0"/>
              </a:rPr>
            </a:br>
            <a:r>
              <a:rPr lang="es-ES" sz="1600" dirty="0" err="1">
                <a:latin typeface="Consolas" panose="020B0609020204030204" pitchFamily="49" charset="0"/>
              </a:rPr>
              <a:t>PL_get_list</a:t>
            </a:r>
            <a:r>
              <a:rPr lang="es-ES" sz="1600" dirty="0">
                <a:latin typeface="Consolas" panose="020B0609020204030204" pitchFamily="49" charset="0"/>
              </a:rPr>
              <a:t>(head, </a:t>
            </a:r>
            <a:r>
              <a:rPr lang="es-ES" sz="1600" dirty="0" err="1">
                <a:latin typeface="Consolas" panose="020B0609020204030204" pitchFamily="49" charset="0"/>
              </a:rPr>
              <a:t>tail</a:t>
            </a:r>
            <a:r>
              <a:rPr lang="es-ES" sz="1600" dirty="0">
                <a:latin typeface="Consolas" panose="020B0609020204030204" pitchFamily="49" charset="0"/>
              </a:rPr>
              <a:t>, </a:t>
            </a:r>
            <a:r>
              <a:rPr lang="es-ES" sz="1600" dirty="0" err="1">
                <a:latin typeface="Consolas" panose="020B0609020204030204" pitchFamily="49" charset="0"/>
              </a:rPr>
              <a:t>tail</a:t>
            </a:r>
            <a:r>
              <a:rPr lang="es-ES" sz="1600" dirty="0">
                <a:latin typeface="Consolas" panose="020B0609020204030204" pitchFamily="49" charset="0"/>
              </a:rPr>
              <a:t>);</a:t>
            </a:r>
            <a:br>
              <a:rPr lang="es-ES" sz="1600" dirty="0">
                <a:latin typeface="Consolas" panose="020B0609020204030204" pitchFamily="49" charset="0"/>
              </a:rPr>
            </a:br>
            <a:r>
              <a:rPr lang="es-ES" sz="1600" dirty="0" err="1">
                <a:latin typeface="Consolas" panose="020B0609020204030204" pitchFamily="49" charset="0"/>
              </a:rPr>
              <a:t>PL_put_float</a:t>
            </a:r>
            <a:r>
              <a:rPr lang="es-ES" sz="1600" dirty="0">
                <a:latin typeface="Consolas" panose="020B0609020204030204" pitchFamily="49" charset="0"/>
              </a:rPr>
              <a:t>(termino, </a:t>
            </a:r>
            <a:r>
              <a:rPr lang="es-ES" sz="1600" dirty="0" err="1">
                <a:latin typeface="Consolas" panose="020B0609020204030204" pitchFamily="49" charset="0"/>
              </a:rPr>
              <a:t>numeroFloat</a:t>
            </a:r>
            <a:r>
              <a:rPr lang="es-ES" sz="1600" dirty="0">
                <a:latin typeface="Consolas" panose="020B0609020204030204" pitchFamily="49" charset="0"/>
              </a:rPr>
              <a:t>);</a:t>
            </a:r>
            <a:br>
              <a:rPr lang="es-ES" sz="1600" dirty="0">
                <a:latin typeface="Consolas" panose="020B0609020204030204" pitchFamily="49" charset="0"/>
              </a:rPr>
            </a:br>
            <a:r>
              <a:rPr lang="es-ES" sz="1600" dirty="0" err="1">
                <a:latin typeface="Consolas" panose="020B0609020204030204" pitchFamily="49" charset="0"/>
              </a:rPr>
              <a:t>PL_unify</a:t>
            </a:r>
            <a:r>
              <a:rPr lang="es-ES" sz="1600" dirty="0">
                <a:latin typeface="Consolas" panose="020B0609020204030204" pitchFamily="49" charset="0"/>
              </a:rPr>
              <a:t>(termino, termino2);</a:t>
            </a: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0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E326-9072-486E-93C3-B906BC77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Librería SWI-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23E0A-7342-49B3-9745-3157D5F9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operar en C con </a:t>
            </a:r>
            <a:r>
              <a:rPr lang="es-ES" dirty="0" err="1"/>
              <a:t>Prolog</a:t>
            </a:r>
            <a:r>
              <a:rPr lang="es-ES" dirty="0"/>
              <a:t>:    </a:t>
            </a:r>
            <a:r>
              <a:rPr lang="es-ES" dirty="0">
                <a:latin typeface="Consolas" panose="020B0609020204030204" pitchFamily="49" charset="0"/>
              </a:rPr>
              <a:t>#</a:t>
            </a:r>
            <a:r>
              <a:rPr lang="es-ES" dirty="0" err="1">
                <a:latin typeface="Consolas" panose="020B0609020204030204" pitchFamily="49" charset="0"/>
              </a:rPr>
              <a:t>include</a:t>
            </a:r>
            <a:r>
              <a:rPr lang="es-ES" dirty="0">
                <a:latin typeface="Consolas" panose="020B0609020204030204" pitchFamily="49" charset="0"/>
              </a:rPr>
              <a:t> &lt;SWI-</a:t>
            </a:r>
            <a:r>
              <a:rPr lang="es-ES" dirty="0" err="1">
                <a:latin typeface="Consolas" panose="020B0609020204030204" pitchFamily="49" charset="0"/>
              </a:rPr>
              <a:t>Prolog.h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  <a:p>
            <a:r>
              <a:rPr lang="es-ES" dirty="0"/>
              <a:t>Características para la comunicación con </a:t>
            </a:r>
            <a:r>
              <a:rPr lang="es-ES" dirty="0" err="1"/>
              <a:t>Prolog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Establecer cuándo debería devolver false y cuando debería </a:t>
            </a:r>
            <a:r>
              <a:rPr lang="es-ES" sz="1400" dirty="0"/>
              <a:t>devolver</a:t>
            </a:r>
            <a:r>
              <a:rPr lang="es-ES" dirty="0"/>
              <a:t> true</a:t>
            </a:r>
          </a:p>
          <a:p>
            <a:pPr marL="0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PL_fail</a:t>
            </a:r>
            <a:r>
              <a:rPr lang="es-ES" dirty="0">
                <a:latin typeface="Consolas" panose="020B0609020204030204" pitchFamily="49" charset="0"/>
              </a:rPr>
              <a:t> y </a:t>
            </a:r>
            <a:r>
              <a:rPr lang="es-ES" dirty="0" err="1">
                <a:latin typeface="Consolas" panose="020B0609020204030204" pitchFamily="49" charset="0"/>
              </a:rPr>
              <a:t>PL_succeed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303A2A-6F66-47E5-9B14-B57209EA86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136" y="4291149"/>
            <a:ext cx="3849732" cy="11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2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E326-9072-486E-93C3-B906BC77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Librería SWI-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23E0A-7342-49B3-9745-3157D5F9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operar en C con </a:t>
            </a:r>
            <a:r>
              <a:rPr lang="es-ES" dirty="0" err="1"/>
              <a:t>Prolog</a:t>
            </a:r>
            <a:r>
              <a:rPr lang="es-ES" dirty="0"/>
              <a:t>:    </a:t>
            </a:r>
            <a:r>
              <a:rPr lang="es-ES" dirty="0">
                <a:latin typeface="Consolas" panose="020B0609020204030204" pitchFamily="49" charset="0"/>
              </a:rPr>
              <a:t>#</a:t>
            </a:r>
            <a:r>
              <a:rPr lang="es-ES" dirty="0" err="1">
                <a:latin typeface="Consolas" panose="020B0609020204030204" pitchFamily="49" charset="0"/>
              </a:rPr>
              <a:t>include</a:t>
            </a:r>
            <a:r>
              <a:rPr lang="es-ES" dirty="0">
                <a:latin typeface="Consolas" panose="020B0609020204030204" pitchFamily="49" charset="0"/>
              </a:rPr>
              <a:t> &lt;SWI-</a:t>
            </a:r>
            <a:r>
              <a:rPr lang="es-ES" dirty="0" err="1">
                <a:latin typeface="Consolas" panose="020B0609020204030204" pitchFamily="49" charset="0"/>
              </a:rPr>
              <a:t>Prolog.h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  <a:p>
            <a:r>
              <a:rPr lang="es-ES" dirty="0"/>
              <a:t>Características para la comunicación con </a:t>
            </a:r>
            <a:r>
              <a:rPr lang="es-ES" dirty="0" err="1"/>
              <a:t>Prolog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Creación de predicados</a:t>
            </a:r>
          </a:p>
          <a:p>
            <a:pPr marL="0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foreign_t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E5C489-A19A-4D78-BF25-B23008C6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54" y="4704589"/>
            <a:ext cx="10224932" cy="2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6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3E51-D09A-4CB1-B84E-BADEB9A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21F8C-5375-46E5-8D8F-39A36574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Decisiones de diseño</a:t>
            </a:r>
          </a:p>
          <a:p>
            <a:r>
              <a:rPr lang="es-ES" dirty="0"/>
              <a:t>Librería SWI </a:t>
            </a:r>
            <a:r>
              <a:rPr lang="es-ES" dirty="0" err="1"/>
              <a:t>Prolog</a:t>
            </a:r>
            <a:endParaRPr lang="es-ES" dirty="0"/>
          </a:p>
          <a:p>
            <a:r>
              <a:rPr lang="es-ES" dirty="0"/>
              <a:t>Estructura de la librería </a:t>
            </a:r>
            <a:r>
              <a:rPr lang="es-ES" dirty="0" err="1"/>
              <a:t>Matrilog</a:t>
            </a:r>
            <a:endParaRPr lang="es-ES" dirty="0"/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1494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E326-9072-486E-93C3-B906BC77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Librería SWI-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23E0A-7342-49B3-9745-3157D5F9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operar en C con </a:t>
            </a:r>
            <a:r>
              <a:rPr lang="es-ES" dirty="0" err="1"/>
              <a:t>Prolog</a:t>
            </a:r>
            <a:r>
              <a:rPr lang="es-ES" dirty="0"/>
              <a:t>:    </a:t>
            </a:r>
            <a:r>
              <a:rPr lang="es-ES" dirty="0">
                <a:latin typeface="Consolas" panose="020B0609020204030204" pitchFamily="49" charset="0"/>
              </a:rPr>
              <a:t>#</a:t>
            </a:r>
            <a:r>
              <a:rPr lang="es-ES" dirty="0" err="1">
                <a:latin typeface="Consolas" panose="020B0609020204030204" pitchFamily="49" charset="0"/>
              </a:rPr>
              <a:t>include</a:t>
            </a:r>
            <a:r>
              <a:rPr lang="es-ES" dirty="0">
                <a:latin typeface="Consolas" panose="020B0609020204030204" pitchFamily="49" charset="0"/>
              </a:rPr>
              <a:t> &lt;SWI-</a:t>
            </a:r>
            <a:r>
              <a:rPr lang="es-ES" dirty="0" err="1">
                <a:latin typeface="Consolas" panose="020B0609020204030204" pitchFamily="49" charset="0"/>
              </a:rPr>
              <a:t>Prolog.h</a:t>
            </a:r>
            <a:r>
              <a:rPr lang="es-ES" dirty="0">
                <a:latin typeface="Consolas" panose="020B0609020204030204" pitchFamily="49" charset="0"/>
              </a:rPr>
              <a:t>&gt;</a:t>
            </a:r>
          </a:p>
          <a:p>
            <a:r>
              <a:rPr lang="es-ES" dirty="0"/>
              <a:t>Características para la comunicación con </a:t>
            </a:r>
            <a:r>
              <a:rPr lang="es-ES" dirty="0" err="1"/>
              <a:t>Prolog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Instalación de predicados</a:t>
            </a:r>
          </a:p>
          <a:p>
            <a:pPr marL="0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install_t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002994-3FD8-4A66-B152-E80817D1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71" y="4639491"/>
            <a:ext cx="7144258" cy="7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1AEBB-8C59-4898-8680-85B30AD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3.1. Idea general de construcción de un predicado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A8DBC-516E-48FA-AE4F-7C58E69F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general:</a:t>
            </a:r>
          </a:p>
          <a:p>
            <a:pPr lvl="1"/>
            <a:r>
              <a:rPr lang="es-ES" dirty="0"/>
              <a:t>Pasar de términos </a:t>
            </a:r>
            <a:r>
              <a:rPr lang="es-ES" dirty="0" err="1"/>
              <a:t>Prolog</a:t>
            </a:r>
            <a:r>
              <a:rPr lang="es-ES" dirty="0"/>
              <a:t> a datos y estructuras en C</a:t>
            </a:r>
          </a:p>
          <a:p>
            <a:pPr lvl="1"/>
            <a:r>
              <a:rPr lang="es-ES" dirty="0"/>
              <a:t>Operar con los datos en C</a:t>
            </a:r>
          </a:p>
          <a:p>
            <a:pPr lvl="1"/>
            <a:r>
              <a:rPr lang="es-ES" dirty="0"/>
              <a:t>Pasar de datos y estructuras en C a términos </a:t>
            </a:r>
            <a:r>
              <a:rPr lang="es-ES" dirty="0" err="1"/>
              <a:t>Prolog</a:t>
            </a:r>
            <a:r>
              <a:rPr lang="es-ES" dirty="0"/>
              <a:t> (y devolver el resultado)</a:t>
            </a:r>
          </a:p>
        </p:txBody>
      </p:sp>
    </p:spTree>
    <p:extLst>
      <p:ext uri="{BB962C8B-B14F-4D97-AF65-F5344CB8AC3E}">
        <p14:creationId xmlns:p14="http://schemas.microsoft.com/office/powerpoint/2010/main" val="415442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1AEBB-8C59-4898-8680-85B30AD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3.1. Idea general de construcción de un predicado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A8DBC-516E-48FA-AE4F-7C58E69F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 err="1"/>
              <a:t>pl_total_matrix</a:t>
            </a:r>
            <a:r>
              <a:rPr lang="es-ES" dirty="0"/>
              <a:t>().</a:t>
            </a:r>
          </a:p>
          <a:p>
            <a:endParaRPr lang="es-ES" dirty="0"/>
          </a:p>
        </p:txBody>
      </p:sp>
      <p:sp>
        <p:nvSpPr>
          <p:cNvPr id="5" name="Flecha: curvada hacia la derecha 4">
            <a:extLst>
              <a:ext uri="{FF2B5EF4-FFF2-40B4-BE49-F238E27FC236}">
                <a16:creationId xmlns:a16="http://schemas.microsoft.com/office/drawing/2014/main" id="{3E41E4B1-6983-4A85-9278-47697C1963D8}"/>
              </a:ext>
            </a:extLst>
          </p:cNvPr>
          <p:cNvSpPr/>
          <p:nvPr/>
        </p:nvSpPr>
        <p:spPr>
          <a:xfrm>
            <a:off x="10228216" y="4976949"/>
            <a:ext cx="1162595" cy="12279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D827B-01CE-41EB-AF6A-825DF9E1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3.2. Compilación de la librería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58116-F02C-41AF-B886-1A78F32F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0059"/>
          </a:xfrm>
        </p:spPr>
        <p:txBody>
          <a:bodyPr>
            <a:normAutofit/>
          </a:bodyPr>
          <a:lstStyle/>
          <a:p>
            <a:r>
              <a:rPr lang="es-ES" dirty="0"/>
              <a:t>Para compilar el archivo .c: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swipl-ld</a:t>
            </a:r>
            <a:r>
              <a:rPr lang="es-ES" dirty="0">
                <a:latin typeface="Consolas" panose="020B0609020204030204" pitchFamily="49" charset="0"/>
              </a:rPr>
              <a:t> -c  </a:t>
            </a:r>
            <a:r>
              <a:rPr lang="es-ES" dirty="0" err="1">
                <a:latin typeface="Consolas" panose="020B0609020204030204" pitchFamily="49" charset="0"/>
              </a:rPr>
              <a:t>libreria.c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Para convertir el archivo resultante en librería de </a:t>
            </a:r>
            <a:r>
              <a:rPr lang="es-ES" dirty="0" err="1"/>
              <a:t>Prolog</a:t>
            </a:r>
            <a:r>
              <a:rPr lang="es-ES" dirty="0"/>
              <a:t>: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swipl-ld</a:t>
            </a:r>
            <a:r>
              <a:rPr lang="es-ES" dirty="0">
                <a:latin typeface="Consolas" panose="020B0609020204030204" pitchFamily="49" charset="0"/>
              </a:rPr>
              <a:t> -</a:t>
            </a:r>
            <a:r>
              <a:rPr lang="es-ES" dirty="0" err="1">
                <a:latin typeface="Consolas" panose="020B0609020204030204" pitchFamily="49" charset="0"/>
              </a:rPr>
              <a:t>shared</a:t>
            </a:r>
            <a:r>
              <a:rPr lang="es-ES" dirty="0">
                <a:latin typeface="Consolas" panose="020B0609020204030204" pitchFamily="49" charset="0"/>
              </a:rPr>
              <a:t> -o library.so </a:t>
            </a:r>
            <a:r>
              <a:rPr lang="es-ES" dirty="0" err="1">
                <a:latin typeface="Consolas" panose="020B0609020204030204" pitchFamily="49" charset="0"/>
              </a:rPr>
              <a:t>libreria.o</a:t>
            </a:r>
            <a:r>
              <a:rPr lang="es-ES" dirty="0">
                <a:latin typeface="Consolas" panose="020B0609020204030204" pitchFamily="49" charset="0"/>
              </a:rPr>
              <a:t> </a:t>
            </a:r>
          </a:p>
          <a:p>
            <a:r>
              <a:rPr lang="es-ES" dirty="0"/>
              <a:t>Dentro de la consola de </a:t>
            </a:r>
            <a:r>
              <a:rPr lang="es-ES" dirty="0" err="1"/>
              <a:t>Prolog</a:t>
            </a:r>
            <a:r>
              <a:rPr lang="es-ES" dirty="0"/>
              <a:t>, cargamos la librería: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load_foreign_library</a:t>
            </a:r>
            <a:r>
              <a:rPr lang="en-US" dirty="0">
                <a:latin typeface="Consolas" panose="020B0609020204030204" pitchFamily="49" charset="0"/>
              </a:rPr>
              <a:t>(library).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6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D827B-01CE-41EB-AF6A-825DF9E1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3.2. Compilación de la librería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58116-F02C-41AF-B886-1A78F32F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0059"/>
          </a:xfrm>
        </p:spPr>
        <p:txBody>
          <a:bodyPr>
            <a:normAutofit/>
          </a:bodyPr>
          <a:lstStyle/>
          <a:p>
            <a:r>
              <a:rPr lang="es-ES" dirty="0"/>
              <a:t>Para compilar el archivo .c: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swipl-ld</a:t>
            </a:r>
            <a:r>
              <a:rPr lang="es-ES" dirty="0">
                <a:latin typeface="Consolas" panose="020B0609020204030204" pitchFamily="49" charset="0"/>
              </a:rPr>
              <a:t> -c  </a:t>
            </a:r>
            <a:r>
              <a:rPr lang="es-ES" dirty="0" err="1">
                <a:latin typeface="Consolas" panose="020B0609020204030204" pitchFamily="49" charset="0"/>
              </a:rPr>
              <a:t>libreria.c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Para convertir el archivo resultante en librería de </a:t>
            </a:r>
            <a:r>
              <a:rPr lang="es-ES" dirty="0" err="1"/>
              <a:t>Prolog</a:t>
            </a:r>
            <a:r>
              <a:rPr lang="es-ES" dirty="0"/>
              <a:t>: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swipl-ld</a:t>
            </a:r>
            <a:r>
              <a:rPr lang="es-ES" dirty="0">
                <a:latin typeface="Consolas" panose="020B0609020204030204" pitchFamily="49" charset="0"/>
              </a:rPr>
              <a:t> -</a:t>
            </a:r>
            <a:r>
              <a:rPr lang="es-ES" dirty="0" err="1">
                <a:latin typeface="Consolas" panose="020B0609020204030204" pitchFamily="49" charset="0"/>
              </a:rPr>
              <a:t>shared</a:t>
            </a:r>
            <a:r>
              <a:rPr lang="es-ES" dirty="0">
                <a:latin typeface="Consolas" panose="020B0609020204030204" pitchFamily="49" charset="0"/>
              </a:rPr>
              <a:t> -o library.so </a:t>
            </a:r>
            <a:r>
              <a:rPr lang="es-ES" dirty="0" err="1">
                <a:latin typeface="Consolas" panose="020B0609020204030204" pitchFamily="49" charset="0"/>
              </a:rPr>
              <a:t>libreria.o</a:t>
            </a:r>
            <a:r>
              <a:rPr lang="es-ES" dirty="0">
                <a:latin typeface="Consolas" panose="020B0609020204030204" pitchFamily="49" charset="0"/>
              </a:rPr>
              <a:t> </a:t>
            </a:r>
          </a:p>
          <a:p>
            <a:r>
              <a:rPr lang="es-ES" dirty="0"/>
              <a:t>Dentro de la consola de </a:t>
            </a:r>
            <a:r>
              <a:rPr lang="es-ES" dirty="0" err="1"/>
              <a:t>Prolog</a:t>
            </a:r>
            <a:r>
              <a:rPr lang="es-ES" dirty="0"/>
              <a:t>, cargamos la librería: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load_foreign_library</a:t>
            </a:r>
            <a:r>
              <a:rPr lang="en-US" dirty="0">
                <a:latin typeface="Consolas" panose="020B0609020204030204" pitchFamily="49" charset="0"/>
              </a:rPr>
              <a:t>(library).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 (Cuerpo)"/>
              </a:rPr>
              <a:t>		¡</a:t>
            </a:r>
            <a:r>
              <a:rPr lang="en-US" dirty="0" err="1">
                <a:latin typeface="Gill Sans MT (Cuerpo)"/>
              </a:rPr>
              <a:t>Ya</a:t>
            </a:r>
            <a:r>
              <a:rPr lang="en-US" dirty="0">
                <a:latin typeface="Gill Sans MT (Cuerpo)"/>
              </a:rPr>
              <a:t> se </a:t>
            </a:r>
            <a:r>
              <a:rPr lang="en-US" dirty="0" err="1">
                <a:latin typeface="Gill Sans MT (Cuerpo)"/>
              </a:rPr>
              <a:t>pueden</a:t>
            </a:r>
            <a:r>
              <a:rPr lang="en-US" dirty="0">
                <a:latin typeface="Gill Sans MT (Cuerpo)"/>
              </a:rPr>
              <a:t> </a:t>
            </a:r>
            <a:r>
              <a:rPr lang="en-US" dirty="0" err="1">
                <a:latin typeface="Gill Sans MT (Cuerpo)"/>
              </a:rPr>
              <a:t>usar</a:t>
            </a:r>
            <a:r>
              <a:rPr lang="en-US" dirty="0">
                <a:latin typeface="Gill Sans MT (Cuerpo)"/>
              </a:rPr>
              <a:t> los </a:t>
            </a:r>
            <a:r>
              <a:rPr lang="en-US" dirty="0" err="1">
                <a:latin typeface="Gill Sans MT (Cuerpo)"/>
              </a:rPr>
              <a:t>predicados</a:t>
            </a:r>
            <a:r>
              <a:rPr lang="en-US" dirty="0">
                <a:latin typeface="Gill Sans MT (Cuerpo)"/>
              </a:rPr>
              <a:t> de </a:t>
            </a:r>
            <a:r>
              <a:rPr lang="en-US" dirty="0" err="1">
                <a:latin typeface="Gill Sans MT (Cuerpo)"/>
              </a:rPr>
              <a:t>Matrilog</a:t>
            </a:r>
            <a:r>
              <a:rPr lang="en-US" dirty="0">
                <a:latin typeface="Gill Sans MT (Cuerpo)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150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FB087-6614-4E0B-99A6-65DEEC6F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Contenido de la librería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BBFA7-ABF9-41C7-81FE-1842406A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8253"/>
          </a:xfrm>
        </p:spPr>
        <p:txBody>
          <a:bodyPr>
            <a:normAutofit/>
          </a:bodyPr>
          <a:lstStyle/>
          <a:p>
            <a:r>
              <a:rPr lang="es-ES" dirty="0"/>
              <a:t>¿Qué contiene </a:t>
            </a:r>
            <a:r>
              <a:rPr lang="es-ES" dirty="0" err="1"/>
              <a:t>Matrilog</a:t>
            </a:r>
            <a:r>
              <a:rPr lang="es-ES" dirty="0"/>
              <a:t>?</a:t>
            </a:r>
          </a:p>
          <a:p>
            <a:r>
              <a:rPr lang="es-ES" dirty="0"/>
              <a:t>1 clase </a:t>
            </a:r>
            <a:r>
              <a:rPr lang="es-ES" dirty="0" err="1"/>
              <a:t>struct</a:t>
            </a:r>
            <a:r>
              <a:rPr lang="es-ES" dirty="0"/>
              <a:t> que encapsula la matriz</a:t>
            </a:r>
          </a:p>
          <a:p>
            <a:r>
              <a:rPr lang="es-ES" dirty="0"/>
              <a:t>6 funciones en C:</a:t>
            </a:r>
          </a:p>
          <a:p>
            <a:pPr lvl="1"/>
            <a:r>
              <a:rPr lang="es-ES" dirty="0"/>
              <a:t>Inicialización de la matriz</a:t>
            </a:r>
          </a:p>
          <a:p>
            <a:pPr lvl="1"/>
            <a:r>
              <a:rPr lang="es-ES" dirty="0"/>
              <a:t>Liberación de la memoria (destrucción de la matriz)</a:t>
            </a:r>
          </a:p>
          <a:p>
            <a:pPr lvl="1"/>
            <a:r>
              <a:rPr lang="es-ES" dirty="0"/>
              <a:t>Comprobación de tipo </a:t>
            </a:r>
            <a:r>
              <a:rPr lang="es-ES" dirty="0" err="1"/>
              <a:t>integer</a:t>
            </a:r>
            <a:r>
              <a:rPr lang="es-ES" dirty="0"/>
              <a:t> (para ahorrar código en la comprobación de filas y columnas)</a:t>
            </a:r>
          </a:p>
          <a:p>
            <a:pPr lvl="1"/>
            <a:r>
              <a:rPr lang="es-ES" dirty="0"/>
              <a:t>Pasar una lista a matriz</a:t>
            </a:r>
          </a:p>
          <a:p>
            <a:pPr lvl="1"/>
            <a:r>
              <a:rPr lang="es-ES" dirty="0"/>
              <a:t>Pasar una lista de listas a matriz</a:t>
            </a:r>
          </a:p>
          <a:p>
            <a:pPr lvl="1"/>
            <a:r>
              <a:rPr lang="es-ES" dirty="0"/>
              <a:t>Pasar de matriz a lista de listas</a:t>
            </a:r>
          </a:p>
        </p:txBody>
      </p:sp>
    </p:spTree>
    <p:extLst>
      <p:ext uri="{BB962C8B-B14F-4D97-AF65-F5344CB8AC3E}">
        <p14:creationId xmlns:p14="http://schemas.microsoft.com/office/powerpoint/2010/main" val="2619411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F1288-198B-4E3F-9414-5E2CBD4C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4.1. Ejemplo de función de c:</a:t>
            </a:r>
            <a:br>
              <a:rPr lang="es-ES" dirty="0"/>
            </a:br>
            <a:r>
              <a:rPr lang="es-ES" dirty="0"/>
              <a:t>paso de matriz a lista de 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7EED4-8AD4-42D1-823B-E70AB025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 de matriz a lista de listas:  </a:t>
            </a:r>
            <a:r>
              <a:rPr lang="es-ES" b="1" dirty="0" err="1">
                <a:latin typeface="Consolas" panose="020B0609020204030204" pitchFamily="49" charset="0"/>
              </a:rPr>
              <a:t>matrix_toList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Matrix_C</a:t>
            </a:r>
            <a:r>
              <a:rPr lang="es-ES" dirty="0">
                <a:latin typeface="Consolas" panose="020B0609020204030204" pitchFamily="49" charset="0"/>
              </a:rPr>
              <a:t>* </a:t>
            </a:r>
            <a:r>
              <a:rPr lang="es-ES" dirty="0" err="1">
                <a:latin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term_t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term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s-ES" dirty="0">
                <a:latin typeface="+mj-lt"/>
              </a:rPr>
              <a:t>Parámetros de entrada:</a:t>
            </a:r>
          </a:p>
          <a:p>
            <a:pPr lvl="2"/>
            <a:r>
              <a:rPr lang="es-ES" dirty="0">
                <a:latin typeface="+mj-lt"/>
              </a:rPr>
              <a:t>Matriz</a:t>
            </a:r>
          </a:p>
          <a:p>
            <a:pPr lvl="1"/>
            <a:r>
              <a:rPr lang="es-ES" dirty="0">
                <a:latin typeface="+mj-lt"/>
              </a:rPr>
              <a:t>Parámetros de salida:</a:t>
            </a:r>
          </a:p>
          <a:p>
            <a:pPr lvl="2"/>
            <a:r>
              <a:rPr lang="es-ES" dirty="0">
                <a:latin typeface="+mj-lt"/>
              </a:rPr>
              <a:t>Término que contiene la lista de listas</a:t>
            </a:r>
          </a:p>
          <a:p>
            <a:pPr lvl="2"/>
            <a:endParaRPr lang="es-ES" dirty="0">
              <a:latin typeface="+mj-lt"/>
            </a:endParaRPr>
          </a:p>
          <a:p>
            <a:pPr marL="457200" lvl="2" indent="0" algn="r">
              <a:buNone/>
            </a:pPr>
            <a:r>
              <a:rPr lang="es-ES" sz="2000" dirty="0"/>
              <a:t>Vamos a verlo</a:t>
            </a:r>
            <a:r>
              <a:rPr lang="es-ES" dirty="0"/>
              <a:t>.</a:t>
            </a:r>
          </a:p>
          <a:p>
            <a:pPr marL="457200" lvl="2" indent="0">
              <a:buNone/>
            </a:pPr>
            <a:endParaRPr lang="es-ES" dirty="0">
              <a:latin typeface="+mj-lt"/>
            </a:endParaRPr>
          </a:p>
        </p:txBody>
      </p:sp>
      <p:sp>
        <p:nvSpPr>
          <p:cNvPr id="4" name="Flecha: curvada hacia la derecha 3">
            <a:extLst>
              <a:ext uri="{FF2B5EF4-FFF2-40B4-BE49-F238E27FC236}">
                <a16:creationId xmlns:a16="http://schemas.microsoft.com/office/drawing/2014/main" id="{2636C465-06E8-446B-8EF9-4D18929D0990}"/>
              </a:ext>
            </a:extLst>
          </p:cNvPr>
          <p:cNvSpPr/>
          <p:nvPr/>
        </p:nvSpPr>
        <p:spPr>
          <a:xfrm>
            <a:off x="10228216" y="4976949"/>
            <a:ext cx="1162595" cy="12279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15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FB087-6614-4E0B-99A6-65DEEC6F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Contenido de la librería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BBFA7-ABF9-41C7-81FE-1842406A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8253"/>
          </a:xfrm>
        </p:spPr>
        <p:txBody>
          <a:bodyPr>
            <a:normAutofit/>
          </a:bodyPr>
          <a:lstStyle/>
          <a:p>
            <a:r>
              <a:rPr lang="es-ES" dirty="0"/>
              <a:t>¿Qué contiene </a:t>
            </a:r>
            <a:r>
              <a:rPr lang="es-ES" dirty="0" err="1"/>
              <a:t>Matrilog</a:t>
            </a:r>
            <a:r>
              <a:rPr lang="es-ES" dirty="0"/>
              <a:t>?</a:t>
            </a:r>
          </a:p>
          <a:p>
            <a:r>
              <a:rPr lang="es-ES" dirty="0"/>
              <a:t>4 predicados de operaciones con matrices:</a:t>
            </a:r>
          </a:p>
          <a:p>
            <a:pPr lvl="1"/>
            <a:r>
              <a:rPr lang="es-ES" dirty="0"/>
              <a:t>Suma de todos los elementos de una matriz:  </a:t>
            </a:r>
            <a:r>
              <a:rPr lang="es-ES" dirty="0" err="1">
                <a:latin typeface="Consolas" panose="020B0609020204030204" pitchFamily="49" charset="0"/>
              </a:rPr>
              <a:t>total_matrix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s-ES" dirty="0"/>
              <a:t>Multiplicación de una matriz por un número:  </a:t>
            </a:r>
            <a:r>
              <a:rPr lang="es-ES" dirty="0" err="1">
                <a:latin typeface="Consolas" panose="020B0609020204030204" pitchFamily="49" charset="0"/>
              </a:rPr>
              <a:t>mult_matrix_by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s-ES" dirty="0"/>
              <a:t>Suma de dos matrices:  </a:t>
            </a:r>
            <a:r>
              <a:rPr lang="es-ES" dirty="0" err="1">
                <a:latin typeface="Consolas" panose="020B0609020204030204" pitchFamily="49" charset="0"/>
              </a:rPr>
              <a:t>sum_matrixes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s-ES" dirty="0"/>
              <a:t>Multiplicación de dos matrices: </a:t>
            </a:r>
            <a:r>
              <a:rPr lang="es-ES" dirty="0" err="1">
                <a:latin typeface="Consolas" panose="020B0609020204030204" pitchFamily="49" charset="0"/>
              </a:rPr>
              <a:t>multiply_matrixes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1 predicado de ayuda de la librería:  </a:t>
            </a:r>
            <a:r>
              <a:rPr lang="es-ES" sz="1600" b="1" dirty="0" err="1">
                <a:latin typeface="Consolas" panose="020B0609020204030204" pitchFamily="49" charset="0"/>
              </a:rPr>
              <a:t>help_matrix</a:t>
            </a:r>
            <a:r>
              <a:rPr lang="es-ES" sz="1600" b="1" dirty="0">
                <a:latin typeface="Consolas" panose="020B0609020204030204" pitchFamily="49" charset="0"/>
              </a:rPr>
              <a:t>()</a:t>
            </a:r>
            <a:endParaRPr lang="es-E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9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FB087-6614-4E0B-99A6-65DEEC6F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4.2. Ejemplo de predicado: multiplicación de dos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BBFA7-ABF9-41C7-81FE-1842406A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997081" cy="356681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Multiplicación de dos matrices: </a:t>
            </a:r>
            <a:r>
              <a:rPr lang="es-ES" b="1" dirty="0" err="1">
                <a:latin typeface="Consolas" panose="020B0609020204030204" pitchFamily="49" charset="0"/>
              </a:rPr>
              <a:t>multiply_matrixes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term_t</a:t>
            </a:r>
            <a:r>
              <a:rPr lang="en-US" dirty="0">
                <a:latin typeface="Consolas" panose="020B0609020204030204" pitchFamily="49" charset="0"/>
              </a:rPr>
              <a:t> list_ofLists1, </a:t>
            </a:r>
            <a:r>
              <a:rPr lang="en-US" dirty="0" err="1">
                <a:latin typeface="Consolas" panose="020B0609020204030204" pitchFamily="49" charset="0"/>
              </a:rPr>
              <a:t>term_t</a:t>
            </a:r>
            <a:r>
              <a:rPr lang="en-US" dirty="0">
                <a:latin typeface="Consolas" panose="020B0609020204030204" pitchFamily="49" charset="0"/>
              </a:rPr>
              <a:t> list_ofLists2, </a:t>
            </a:r>
            <a:r>
              <a:rPr lang="en-US" dirty="0" err="1">
                <a:latin typeface="Consolas" panose="020B0609020204030204" pitchFamily="49" charset="0"/>
              </a:rPr>
              <a:t>term_t</a:t>
            </a:r>
            <a:r>
              <a:rPr lang="en-US" dirty="0">
                <a:latin typeface="Consolas" panose="020B0609020204030204" pitchFamily="49" charset="0"/>
              </a:rPr>
              <a:t> rows1_, </a:t>
            </a:r>
            <a:r>
              <a:rPr lang="en-US" dirty="0" err="1">
                <a:latin typeface="Consolas" panose="020B0609020204030204" pitchFamily="49" charset="0"/>
              </a:rPr>
              <a:t>term_t</a:t>
            </a:r>
            <a:r>
              <a:rPr lang="en-US" dirty="0">
                <a:latin typeface="Consolas" panose="020B0609020204030204" pitchFamily="49" charset="0"/>
              </a:rPr>
              <a:t> columns1_, </a:t>
            </a:r>
            <a:r>
              <a:rPr lang="en-US" dirty="0" err="1">
                <a:latin typeface="Consolas" panose="020B0609020204030204" pitchFamily="49" charset="0"/>
              </a:rPr>
              <a:t>term_t</a:t>
            </a:r>
            <a:r>
              <a:rPr lang="en-US" dirty="0">
                <a:latin typeface="Consolas" panose="020B0609020204030204" pitchFamily="49" charset="0"/>
              </a:rPr>
              <a:t> rows2_, </a:t>
            </a:r>
            <a:r>
              <a:rPr lang="en-US" dirty="0" err="1">
                <a:latin typeface="Consolas" panose="020B0609020204030204" pitchFamily="49" charset="0"/>
              </a:rPr>
              <a:t>term_t</a:t>
            </a:r>
            <a:r>
              <a:rPr lang="en-US" dirty="0">
                <a:latin typeface="Consolas" panose="020B0609020204030204" pitchFamily="49" charset="0"/>
              </a:rPr>
              <a:t> columns2_, </a:t>
            </a:r>
            <a:r>
              <a:rPr lang="en-US" dirty="0" err="1">
                <a:latin typeface="Consolas" panose="020B0609020204030204" pitchFamily="49" charset="0"/>
              </a:rPr>
              <a:t>term_t</a:t>
            </a:r>
            <a:r>
              <a:rPr lang="en-US" dirty="0">
                <a:latin typeface="Consolas" panose="020B0609020204030204" pitchFamily="49" charset="0"/>
              </a:rPr>
              <a:t> result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s-ES" dirty="0">
                <a:latin typeface="+mj-lt"/>
              </a:rPr>
              <a:t>Parámetros de entrada:</a:t>
            </a:r>
          </a:p>
          <a:p>
            <a:pPr lvl="2"/>
            <a:r>
              <a:rPr lang="es-ES" dirty="0">
                <a:latin typeface="+mj-lt"/>
              </a:rPr>
              <a:t>Matriz 1</a:t>
            </a:r>
          </a:p>
          <a:p>
            <a:pPr lvl="2"/>
            <a:r>
              <a:rPr lang="es-ES" dirty="0">
                <a:latin typeface="+mj-lt"/>
              </a:rPr>
              <a:t>Matriz 2</a:t>
            </a:r>
          </a:p>
          <a:p>
            <a:pPr lvl="2"/>
            <a:r>
              <a:rPr lang="es-ES" dirty="0">
                <a:latin typeface="+mj-lt"/>
              </a:rPr>
              <a:t>Filas y columnas de la matriz 1</a:t>
            </a:r>
          </a:p>
          <a:p>
            <a:pPr lvl="2"/>
            <a:r>
              <a:rPr lang="es-ES" dirty="0">
                <a:latin typeface="+mj-lt"/>
              </a:rPr>
              <a:t>Filas y columnas de la matriz 2</a:t>
            </a:r>
          </a:p>
          <a:p>
            <a:pPr lvl="1"/>
            <a:r>
              <a:rPr lang="es-ES" dirty="0">
                <a:latin typeface="+mj-lt"/>
              </a:rPr>
              <a:t>Parámetro de salida:</a:t>
            </a:r>
          </a:p>
          <a:p>
            <a:pPr lvl="2"/>
            <a:r>
              <a:rPr lang="es-ES" dirty="0">
                <a:latin typeface="+mj-lt"/>
              </a:rPr>
              <a:t>Término para unificar el resultado de las operaciones	              </a:t>
            </a:r>
            <a:r>
              <a:rPr lang="es-ES" sz="2000" dirty="0">
                <a:latin typeface="+mj-lt"/>
              </a:rPr>
              <a:t>Vamos a verlo</a:t>
            </a:r>
            <a:r>
              <a:rPr lang="es-ES" dirty="0">
                <a:latin typeface="+mj-lt"/>
              </a:rPr>
              <a:t>.</a:t>
            </a:r>
          </a:p>
        </p:txBody>
      </p:sp>
      <p:sp>
        <p:nvSpPr>
          <p:cNvPr id="4" name="Flecha: curvada hacia la derecha 3">
            <a:extLst>
              <a:ext uri="{FF2B5EF4-FFF2-40B4-BE49-F238E27FC236}">
                <a16:creationId xmlns:a16="http://schemas.microsoft.com/office/drawing/2014/main" id="{C5FD6B96-1799-42B0-B5A4-CC00741C1B46}"/>
              </a:ext>
            </a:extLst>
          </p:cNvPr>
          <p:cNvSpPr/>
          <p:nvPr/>
        </p:nvSpPr>
        <p:spPr>
          <a:xfrm>
            <a:off x="10228216" y="4976949"/>
            <a:ext cx="1162595" cy="12279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6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082BE-1ED0-4A9E-87C3-77B3CB3A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C0E05-C142-4177-8DB7-7E73F7FA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principio, parecía muy complicado…</a:t>
            </a:r>
          </a:p>
        </p:txBody>
      </p:sp>
    </p:spTree>
    <p:extLst>
      <p:ext uri="{BB962C8B-B14F-4D97-AF65-F5344CB8AC3E}">
        <p14:creationId xmlns:p14="http://schemas.microsoft.com/office/powerpoint/2010/main" val="40518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40A4-00D0-4C35-9FDE-2038C841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59C06-3E7F-4205-9F8A-20A9FD44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para </a:t>
            </a:r>
            <a:r>
              <a:rPr lang="es-ES" dirty="0" err="1"/>
              <a:t>Prolog</a:t>
            </a:r>
            <a:r>
              <a:rPr lang="es-ES" dirty="0"/>
              <a:t> escrita en C para operar con matrices</a:t>
            </a:r>
          </a:p>
        </p:txBody>
      </p:sp>
    </p:spTree>
    <p:extLst>
      <p:ext uri="{BB962C8B-B14F-4D97-AF65-F5344CB8AC3E}">
        <p14:creationId xmlns:p14="http://schemas.microsoft.com/office/powerpoint/2010/main" val="985952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082BE-1ED0-4A9E-87C3-77B3CB3A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C0E05-C142-4177-8DB7-7E73F7FA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principio, parecía muy complicado…</a:t>
            </a:r>
          </a:p>
          <a:p>
            <a:r>
              <a:rPr lang="es-ES" dirty="0"/>
              <a:t>Sin embargo, gracias a SWI-</a:t>
            </a:r>
            <a:r>
              <a:rPr lang="es-ES" dirty="0" err="1"/>
              <a:t>Prolog.h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Es gratificante</a:t>
            </a:r>
          </a:p>
          <a:p>
            <a:pPr lvl="1"/>
            <a:r>
              <a:rPr lang="es-ES" dirty="0"/>
              <a:t>Muy sencillo de entender</a:t>
            </a:r>
          </a:p>
          <a:p>
            <a:pPr lvl="1"/>
            <a:r>
              <a:rPr lang="es-ES" dirty="0"/>
              <a:t>Una vez que sabes cómo pasar de términos </a:t>
            </a:r>
            <a:r>
              <a:rPr lang="es-ES" dirty="0" err="1"/>
              <a:t>Prolog</a:t>
            </a:r>
            <a:r>
              <a:rPr lang="es-ES" dirty="0"/>
              <a:t> a datos en C y viceversa, ¡es fácil!</a:t>
            </a:r>
          </a:p>
          <a:p>
            <a:pPr lvl="1"/>
            <a:r>
              <a:rPr lang="es-ES" dirty="0"/>
              <a:t>Útil debido a las restricciones que tiene </a:t>
            </a:r>
            <a:r>
              <a:rPr lang="es-ES" dirty="0" err="1"/>
              <a:t>Prolog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733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7AC81-AA52-4CFB-AD6C-8810D6BA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s-ES" dirty="0"/>
              <a:t>¿Alguna pregunta?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0D29D8-06C5-4976-9B1D-19A9DF2D3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89" y="3032762"/>
            <a:ext cx="2573382" cy="25733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2F3AF5-29A2-43D9-9348-58659DAD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5216">
            <a:off x="8606305" y="3111139"/>
            <a:ext cx="2573382" cy="25733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197B2B-9C1A-4824-893A-72A043B8B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5791">
            <a:off x="8864272" y="3264601"/>
            <a:ext cx="2573382" cy="25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40A4-00D0-4C35-9FDE-2038C841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59C06-3E7F-4205-9F8A-20A9FD44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para </a:t>
            </a:r>
            <a:r>
              <a:rPr lang="es-ES" dirty="0" err="1"/>
              <a:t>Prolog</a:t>
            </a:r>
            <a:r>
              <a:rPr lang="es-ES" dirty="0"/>
              <a:t> escrita en C para operar con matrices</a:t>
            </a:r>
          </a:p>
          <a:p>
            <a:r>
              <a:rPr lang="es-ES" dirty="0"/>
              <a:t>Listas de </a:t>
            </a:r>
            <a:r>
              <a:rPr lang="es-ES" dirty="0" err="1"/>
              <a:t>Prolog</a:t>
            </a:r>
            <a:r>
              <a:rPr lang="es-ES" dirty="0"/>
              <a:t>… ¡Insuficientes!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694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40A4-00D0-4C35-9FDE-2038C841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59C06-3E7F-4205-9F8A-20A9FD44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para </a:t>
            </a:r>
            <a:r>
              <a:rPr lang="es-ES" dirty="0" err="1"/>
              <a:t>Prolog</a:t>
            </a:r>
            <a:r>
              <a:rPr lang="es-ES" dirty="0"/>
              <a:t> escrita en C para operar con matrices</a:t>
            </a:r>
          </a:p>
          <a:p>
            <a:r>
              <a:rPr lang="es-ES" dirty="0"/>
              <a:t>Listas de </a:t>
            </a:r>
            <a:r>
              <a:rPr lang="es-ES" dirty="0" err="1"/>
              <a:t>Prolog</a:t>
            </a:r>
            <a:r>
              <a:rPr lang="es-ES" dirty="0"/>
              <a:t>… ¡Insuficientes!</a:t>
            </a:r>
          </a:p>
          <a:p>
            <a:r>
              <a:rPr lang="es-ES" dirty="0"/>
              <a:t>Librería de </a:t>
            </a:r>
            <a:r>
              <a:rPr lang="es-ES" dirty="0" err="1"/>
              <a:t>Prolog</a:t>
            </a:r>
            <a:r>
              <a:rPr lang="es-ES" dirty="0"/>
              <a:t> para C: SWI-</a:t>
            </a:r>
            <a:r>
              <a:rPr lang="es-ES" dirty="0" err="1"/>
              <a:t>Prolog.h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33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40A4-00D0-4C35-9FDE-2038C841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59C06-3E7F-4205-9F8A-20A9FD44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para </a:t>
            </a:r>
            <a:r>
              <a:rPr lang="es-ES" dirty="0" err="1"/>
              <a:t>Prolog</a:t>
            </a:r>
            <a:r>
              <a:rPr lang="es-ES" dirty="0"/>
              <a:t> escrita en C para operar con matrices</a:t>
            </a:r>
          </a:p>
          <a:p>
            <a:r>
              <a:rPr lang="es-ES" dirty="0"/>
              <a:t>Listas de </a:t>
            </a:r>
            <a:r>
              <a:rPr lang="es-ES" dirty="0" err="1"/>
              <a:t>Prolog</a:t>
            </a:r>
            <a:r>
              <a:rPr lang="es-ES" dirty="0"/>
              <a:t>… ¡Insuficientes!</a:t>
            </a:r>
          </a:p>
          <a:p>
            <a:r>
              <a:rPr lang="es-ES" dirty="0"/>
              <a:t>Librería de </a:t>
            </a:r>
            <a:r>
              <a:rPr lang="es-ES" dirty="0" err="1"/>
              <a:t>Prolog</a:t>
            </a:r>
            <a:r>
              <a:rPr lang="es-ES" dirty="0"/>
              <a:t> para C: SWI-</a:t>
            </a:r>
            <a:r>
              <a:rPr lang="es-ES" dirty="0" err="1"/>
              <a:t>Prolog.h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¡Vamos a ver cómo se ha construido </a:t>
            </a:r>
            <a:r>
              <a:rPr lang="es-ES" dirty="0" err="1"/>
              <a:t>Matrilog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09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D82B-EC4B-41A6-8B59-D4A136E3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4E89B-45ED-408F-8CA5-67B2E67C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Vectores unidimensionales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18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D82B-EC4B-41A6-8B59-D4A136E3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4E89B-45ED-408F-8CA5-67B2E67C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Vectores unidimensionales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087605-E1FE-4AC5-B4DF-2298B9E27D30}"/>
              </a:ext>
            </a:extLst>
          </p:cNvPr>
          <p:cNvSpPr txBox="1"/>
          <p:nvPr/>
        </p:nvSpPr>
        <p:spPr>
          <a:xfrm>
            <a:off x="8670076" y="4448078"/>
            <a:ext cx="188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3 filas</a:t>
            </a:r>
          </a:p>
          <a:p>
            <a:pPr algn="r"/>
            <a:r>
              <a:rPr lang="es-ES" dirty="0"/>
              <a:t>2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571A57-584E-463F-BAA8-F96540B1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071" y="2937534"/>
            <a:ext cx="1808678" cy="15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D82B-EC4B-41A6-8B59-D4A136E3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4E89B-45ED-408F-8CA5-67B2E67C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Vectores unidimensionales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Lista de </a:t>
            </a:r>
            <a:r>
              <a:rPr lang="es-ES" dirty="0" err="1"/>
              <a:t>Prolog</a:t>
            </a:r>
            <a:r>
              <a:rPr lang="es-ES" dirty="0"/>
              <a:t>: [[1, 3], [5, 2], [1, 1]]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087605-E1FE-4AC5-B4DF-2298B9E27D30}"/>
              </a:ext>
            </a:extLst>
          </p:cNvPr>
          <p:cNvSpPr txBox="1"/>
          <p:nvPr/>
        </p:nvSpPr>
        <p:spPr>
          <a:xfrm>
            <a:off x="8670076" y="4448078"/>
            <a:ext cx="188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3 filas</a:t>
            </a:r>
          </a:p>
          <a:p>
            <a:pPr algn="r"/>
            <a:r>
              <a:rPr lang="es-ES" dirty="0"/>
              <a:t>2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571A57-584E-463F-BAA8-F96540B1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071" y="2937534"/>
            <a:ext cx="1808678" cy="15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1716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238</TotalTime>
  <Words>1294</Words>
  <Application>Microsoft Office PowerPoint</Application>
  <PresentationFormat>Panorámica</PresentationFormat>
  <Paragraphs>187</Paragraphs>
  <Slides>31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Gill Sans MT</vt:lpstr>
      <vt:lpstr>Gill Sans MT (Cuerpo)</vt:lpstr>
      <vt:lpstr>Paquete</vt:lpstr>
      <vt:lpstr>Matrilog</vt:lpstr>
      <vt:lpstr>ÍNDICE</vt:lpstr>
      <vt:lpstr>1. Introducción</vt:lpstr>
      <vt:lpstr>1. Introducción</vt:lpstr>
      <vt:lpstr>1. Introducción</vt:lpstr>
      <vt:lpstr>1. Introducción</vt:lpstr>
      <vt:lpstr>2. Decisiones de diseño</vt:lpstr>
      <vt:lpstr>2. Decisiones de diseño</vt:lpstr>
      <vt:lpstr>2. Decisiones de diseño</vt:lpstr>
      <vt:lpstr>2. Decisiones de diseño</vt:lpstr>
      <vt:lpstr>2. Decisiones de diseño</vt:lpstr>
      <vt:lpstr>2. Decisiones de diseño</vt:lpstr>
      <vt:lpstr>2. Decisiones de diseño (II)</vt:lpstr>
      <vt:lpstr>3. Librería SWI-Prolog</vt:lpstr>
      <vt:lpstr>3. Librería SWI-Prolog</vt:lpstr>
      <vt:lpstr>3. Librería SWI-Prolog</vt:lpstr>
      <vt:lpstr>3. Librería SWI-Prolog</vt:lpstr>
      <vt:lpstr>3. Librería SWI-Prolog</vt:lpstr>
      <vt:lpstr>3. Librería SWI-Prolog</vt:lpstr>
      <vt:lpstr>3. Librería SWI-Prolog</vt:lpstr>
      <vt:lpstr>3.1. Idea general de construcción de un predicado</vt:lpstr>
      <vt:lpstr>3.1. Idea general de construcción de un predicado</vt:lpstr>
      <vt:lpstr>3.2. Compilación de la librería</vt:lpstr>
      <vt:lpstr>3.2. Compilación de la librería</vt:lpstr>
      <vt:lpstr>4. Contenido de la librería</vt:lpstr>
      <vt:lpstr>4.1. Ejemplo de función de c: paso de matriz a lista de listas</vt:lpstr>
      <vt:lpstr>4. Contenido de la librería (II)</vt:lpstr>
      <vt:lpstr>4.2. Ejemplo de predicado: multiplicación de dos matrices</vt:lpstr>
      <vt:lpstr>5. Conclusiones</vt:lpstr>
      <vt:lpstr>5. Conclusiones</vt:lpstr>
      <vt:lpstr>¿Alguna pregunta?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Matrilog</dc:title>
  <dc:creator>Lucía Calzado</dc:creator>
  <cp:lastModifiedBy>Lucía Calzado</cp:lastModifiedBy>
  <cp:revision>19</cp:revision>
  <dcterms:created xsi:type="dcterms:W3CDTF">2020-04-20T07:45:34Z</dcterms:created>
  <dcterms:modified xsi:type="dcterms:W3CDTF">2020-04-20T12:31:58Z</dcterms:modified>
</cp:coreProperties>
</file>