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0" r:id="rId2"/>
  </p:sldMasterIdLst>
  <p:notesMasterIdLst>
    <p:notesMasterId r:id="rId20"/>
  </p:notesMasterIdLst>
  <p:sldIdLst>
    <p:sldId id="1097" r:id="rId3"/>
    <p:sldId id="290" r:id="rId4"/>
    <p:sldId id="261" r:id="rId5"/>
    <p:sldId id="1148" r:id="rId6"/>
    <p:sldId id="1098" r:id="rId7"/>
    <p:sldId id="1138" r:id="rId8"/>
    <p:sldId id="1149" r:id="rId9"/>
    <p:sldId id="1140" r:id="rId10"/>
    <p:sldId id="1141" r:id="rId11"/>
    <p:sldId id="1142" r:id="rId12"/>
    <p:sldId id="1143" r:id="rId13"/>
    <p:sldId id="1144" r:id="rId14"/>
    <p:sldId id="1150" r:id="rId15"/>
    <p:sldId id="1151" r:id="rId16"/>
    <p:sldId id="1145" r:id="rId17"/>
    <p:sldId id="1146" r:id="rId18"/>
    <p:sldId id="1147" r:id="rId1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900"/>
    <a:srgbClr val="843C0C"/>
    <a:srgbClr val="FFC997"/>
    <a:srgbClr val="DE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2C2E3-10BC-40F2-90FD-7AF437B3680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EF3DEFF-CD0F-4B26-855E-FF68CD6D9ABD}">
      <dgm:prSet/>
      <dgm:spPr/>
      <dgm:t>
        <a:bodyPr/>
        <a:lstStyle/>
        <a:p>
          <a:pPr>
            <a:lnSpc>
              <a:spcPct val="100000"/>
            </a:lnSpc>
          </a:pPr>
          <a:r>
            <a:rPr lang="en-GB" b="1" i="0" dirty="0">
              <a:solidFill>
                <a:srgbClr val="DC6900"/>
              </a:solidFill>
              <a:latin typeface="Georgia" panose="02040502050405020303" pitchFamily="18" charset="0"/>
            </a:rPr>
            <a:t>Data Analysis: </a:t>
          </a:r>
          <a:r>
            <a:rPr lang="en-GB" b="0" i="0" dirty="0">
              <a:latin typeface="Georgia" panose="02040502050405020303" pitchFamily="18" charset="0"/>
            </a:rPr>
            <a:t>How well did the participant </a:t>
          </a:r>
          <a:r>
            <a:rPr lang="en-GB" b="0" i="0" dirty="0" err="1">
              <a:latin typeface="Georgia" panose="02040502050405020303" pitchFamily="18" charset="0"/>
            </a:rPr>
            <a:t>analyze</a:t>
          </a:r>
          <a:r>
            <a:rPr lang="en-GB" b="0" i="0" dirty="0">
              <a:latin typeface="Georgia" panose="02040502050405020303" pitchFamily="18" charset="0"/>
            </a:rPr>
            <a:t> the provided data? Were their findings insightful and relevant? Did they use appropriate statistical methods?</a:t>
          </a:r>
          <a:endParaRPr lang="en-US" dirty="0">
            <a:latin typeface="Georgia" panose="02040502050405020303" pitchFamily="18" charset="0"/>
          </a:endParaRPr>
        </a:p>
      </dgm:t>
    </dgm:pt>
    <dgm:pt modelId="{5561D93E-7A31-470A-94A0-0CEC81FF1780}" type="parTrans" cxnId="{27911678-9E66-4DE7-A184-13DBAB1A14E2}">
      <dgm:prSet/>
      <dgm:spPr/>
      <dgm:t>
        <a:bodyPr/>
        <a:lstStyle/>
        <a:p>
          <a:endParaRPr lang="en-US">
            <a:latin typeface="Georgia" panose="02040502050405020303" pitchFamily="18" charset="0"/>
          </a:endParaRPr>
        </a:p>
      </dgm:t>
    </dgm:pt>
    <dgm:pt modelId="{8ED165F2-99FB-4C45-9DA3-060B37556175}" type="sibTrans" cxnId="{27911678-9E66-4DE7-A184-13DBAB1A14E2}">
      <dgm:prSet/>
      <dgm:spPr/>
      <dgm:t>
        <a:bodyPr/>
        <a:lstStyle/>
        <a:p>
          <a:endParaRPr lang="en-US">
            <a:latin typeface="Georgia" panose="02040502050405020303" pitchFamily="18" charset="0"/>
          </a:endParaRPr>
        </a:p>
      </dgm:t>
    </dgm:pt>
    <dgm:pt modelId="{71B57B5F-A85A-430C-AD9D-1B87E605D885}">
      <dgm:prSet/>
      <dgm:spPr/>
      <dgm:t>
        <a:bodyPr/>
        <a:lstStyle/>
        <a:p>
          <a:pPr>
            <a:lnSpc>
              <a:spcPct val="100000"/>
            </a:lnSpc>
          </a:pPr>
          <a:r>
            <a:rPr lang="en-GB" b="1" i="0" dirty="0">
              <a:solidFill>
                <a:srgbClr val="DC6900"/>
              </a:solidFill>
              <a:latin typeface="Georgia" panose="02040502050405020303" pitchFamily="18" charset="0"/>
            </a:rPr>
            <a:t>Visualizations:</a:t>
          </a:r>
        </a:p>
        <a:p>
          <a:pPr>
            <a:lnSpc>
              <a:spcPct val="100000"/>
            </a:lnSpc>
          </a:pPr>
          <a:r>
            <a:rPr lang="en-GB" b="0" i="0" dirty="0">
              <a:latin typeface="Georgia" panose="02040502050405020303" pitchFamily="18" charset="0"/>
            </a:rPr>
            <a:t>Did the participant create clear and visually appealing data visualizations? Did they use the right types of charts and graphs to communicate their findings?</a:t>
          </a:r>
          <a:endParaRPr lang="en-US" dirty="0">
            <a:latin typeface="Georgia" panose="02040502050405020303" pitchFamily="18" charset="0"/>
          </a:endParaRPr>
        </a:p>
      </dgm:t>
    </dgm:pt>
    <dgm:pt modelId="{32F11E0D-0B28-4B06-B184-B673B7A6DB29}" type="parTrans" cxnId="{CC8790D5-779D-4909-A742-5FCFB3766683}">
      <dgm:prSet/>
      <dgm:spPr/>
      <dgm:t>
        <a:bodyPr/>
        <a:lstStyle/>
        <a:p>
          <a:endParaRPr lang="en-US">
            <a:latin typeface="Georgia" panose="02040502050405020303" pitchFamily="18" charset="0"/>
          </a:endParaRPr>
        </a:p>
      </dgm:t>
    </dgm:pt>
    <dgm:pt modelId="{8F81D448-B6FC-4D13-A63E-1292CC80E82C}" type="sibTrans" cxnId="{CC8790D5-779D-4909-A742-5FCFB3766683}">
      <dgm:prSet/>
      <dgm:spPr/>
      <dgm:t>
        <a:bodyPr/>
        <a:lstStyle/>
        <a:p>
          <a:endParaRPr lang="en-US">
            <a:latin typeface="Georgia" panose="02040502050405020303" pitchFamily="18" charset="0"/>
          </a:endParaRPr>
        </a:p>
      </dgm:t>
    </dgm:pt>
    <dgm:pt modelId="{CCD435AE-34DA-4130-B702-6E2C3080A9A2}">
      <dgm:prSet/>
      <dgm:spPr/>
      <dgm:t>
        <a:bodyPr/>
        <a:lstStyle/>
        <a:p>
          <a:pPr>
            <a:lnSpc>
              <a:spcPct val="100000"/>
            </a:lnSpc>
          </a:pPr>
          <a:r>
            <a:rPr lang="en-GB" b="1" i="0" dirty="0">
              <a:solidFill>
                <a:srgbClr val="DC6900"/>
              </a:solidFill>
              <a:latin typeface="Georgia" panose="02040502050405020303" pitchFamily="18" charset="0"/>
            </a:rPr>
            <a:t>Interpretation: </a:t>
          </a:r>
        </a:p>
        <a:p>
          <a:pPr>
            <a:lnSpc>
              <a:spcPct val="100000"/>
            </a:lnSpc>
          </a:pPr>
          <a:r>
            <a:rPr lang="en-GB" b="0" i="0" dirty="0">
              <a:latin typeface="Georgia" panose="02040502050405020303" pitchFamily="18" charset="0"/>
            </a:rPr>
            <a:t>Did the team effectively interpret their findings? Did they draw appropriate conclusions and insights from the data?</a:t>
          </a:r>
          <a:endParaRPr lang="en-US" dirty="0">
            <a:latin typeface="Georgia" panose="02040502050405020303" pitchFamily="18" charset="0"/>
          </a:endParaRPr>
        </a:p>
      </dgm:t>
    </dgm:pt>
    <dgm:pt modelId="{70EC34A9-2C8E-4902-9162-12D75A66E6AF}" type="parTrans" cxnId="{6E4F6417-30AE-4797-A637-7EC1619B3C2A}">
      <dgm:prSet/>
      <dgm:spPr/>
      <dgm:t>
        <a:bodyPr/>
        <a:lstStyle/>
        <a:p>
          <a:endParaRPr lang="en-US">
            <a:latin typeface="Georgia" panose="02040502050405020303" pitchFamily="18" charset="0"/>
          </a:endParaRPr>
        </a:p>
      </dgm:t>
    </dgm:pt>
    <dgm:pt modelId="{5FDD1E2F-6FF0-492C-87ED-58BCBA7D55CA}" type="sibTrans" cxnId="{6E4F6417-30AE-4797-A637-7EC1619B3C2A}">
      <dgm:prSet/>
      <dgm:spPr/>
      <dgm:t>
        <a:bodyPr/>
        <a:lstStyle/>
        <a:p>
          <a:endParaRPr lang="en-US">
            <a:latin typeface="Georgia" panose="02040502050405020303" pitchFamily="18" charset="0"/>
          </a:endParaRPr>
        </a:p>
      </dgm:t>
    </dgm:pt>
    <dgm:pt modelId="{7D71556E-614C-477D-BDBC-873EE501CB37}">
      <dgm:prSet/>
      <dgm:spPr/>
      <dgm:t>
        <a:bodyPr/>
        <a:lstStyle/>
        <a:p>
          <a:pPr>
            <a:lnSpc>
              <a:spcPct val="100000"/>
            </a:lnSpc>
          </a:pPr>
          <a:r>
            <a:rPr lang="en-GB" b="1" i="0" dirty="0">
              <a:solidFill>
                <a:srgbClr val="DC6900"/>
              </a:solidFill>
              <a:latin typeface="Georgia" panose="02040502050405020303" pitchFamily="18" charset="0"/>
            </a:rPr>
            <a:t>Creativity: </a:t>
          </a:r>
        </a:p>
        <a:p>
          <a:pPr>
            <a:lnSpc>
              <a:spcPct val="100000"/>
            </a:lnSpc>
          </a:pPr>
          <a:r>
            <a:rPr lang="en-GB" b="0" i="0" dirty="0">
              <a:latin typeface="Georgia" panose="02040502050405020303" pitchFamily="18" charset="0"/>
            </a:rPr>
            <a:t>Did the participant approach the problem with a creative and innovative mindset? Did they think outside the box in their analysis and presentation?</a:t>
          </a:r>
          <a:endParaRPr lang="en-US" dirty="0">
            <a:latin typeface="Georgia" panose="02040502050405020303" pitchFamily="18" charset="0"/>
          </a:endParaRPr>
        </a:p>
      </dgm:t>
    </dgm:pt>
    <dgm:pt modelId="{5571E4ED-78D2-40F0-9FD9-6A97DD706DEF}" type="parTrans" cxnId="{53ED0946-430D-4128-99AD-8BF67ACD92B4}">
      <dgm:prSet/>
      <dgm:spPr/>
      <dgm:t>
        <a:bodyPr/>
        <a:lstStyle/>
        <a:p>
          <a:endParaRPr lang="en-US">
            <a:latin typeface="Georgia" panose="02040502050405020303" pitchFamily="18" charset="0"/>
          </a:endParaRPr>
        </a:p>
      </dgm:t>
    </dgm:pt>
    <dgm:pt modelId="{BE521306-C1EF-46C3-BED9-81737B2CFE18}" type="sibTrans" cxnId="{53ED0946-430D-4128-99AD-8BF67ACD92B4}">
      <dgm:prSet/>
      <dgm:spPr/>
      <dgm:t>
        <a:bodyPr/>
        <a:lstStyle/>
        <a:p>
          <a:endParaRPr lang="en-US">
            <a:latin typeface="Georgia" panose="02040502050405020303" pitchFamily="18" charset="0"/>
          </a:endParaRPr>
        </a:p>
      </dgm:t>
    </dgm:pt>
    <dgm:pt modelId="{2540E943-C3B5-411F-A749-999A31B65AD8}">
      <dgm:prSet/>
      <dgm:spPr/>
      <dgm:t>
        <a:bodyPr/>
        <a:lstStyle/>
        <a:p>
          <a:pPr>
            <a:lnSpc>
              <a:spcPct val="100000"/>
            </a:lnSpc>
          </a:pPr>
          <a:r>
            <a:rPr lang="en-GB" b="1" i="0" dirty="0">
              <a:solidFill>
                <a:srgbClr val="DC6900"/>
              </a:solidFill>
              <a:latin typeface="Georgia" panose="02040502050405020303" pitchFamily="18" charset="0"/>
            </a:rPr>
            <a:t>Clarity: </a:t>
          </a:r>
        </a:p>
        <a:p>
          <a:pPr>
            <a:lnSpc>
              <a:spcPct val="100000"/>
            </a:lnSpc>
          </a:pPr>
          <a:r>
            <a:rPr lang="en-GB" b="0" i="0" dirty="0">
              <a:latin typeface="Georgia" panose="02040502050405020303" pitchFamily="18" charset="0"/>
            </a:rPr>
            <a:t>Was the presentation clear and easy to understand? Did the participant communicate their findings effectively and concisely?</a:t>
          </a:r>
          <a:endParaRPr lang="en-US" dirty="0">
            <a:latin typeface="Georgia" panose="02040502050405020303" pitchFamily="18" charset="0"/>
          </a:endParaRPr>
        </a:p>
      </dgm:t>
    </dgm:pt>
    <dgm:pt modelId="{185E534A-5CFF-4FAE-B9C2-6EE5AFEE72AC}" type="parTrans" cxnId="{B4E1BA79-29E1-4028-9985-3B29F7DF97F3}">
      <dgm:prSet/>
      <dgm:spPr/>
      <dgm:t>
        <a:bodyPr/>
        <a:lstStyle/>
        <a:p>
          <a:endParaRPr lang="en-US">
            <a:latin typeface="Georgia" panose="02040502050405020303" pitchFamily="18" charset="0"/>
          </a:endParaRPr>
        </a:p>
      </dgm:t>
    </dgm:pt>
    <dgm:pt modelId="{A2F106B8-93DA-48E0-9CA1-3E3EF108161C}" type="sibTrans" cxnId="{B4E1BA79-29E1-4028-9985-3B29F7DF97F3}">
      <dgm:prSet/>
      <dgm:spPr/>
      <dgm:t>
        <a:bodyPr/>
        <a:lstStyle/>
        <a:p>
          <a:endParaRPr lang="en-US">
            <a:latin typeface="Georgia" panose="02040502050405020303" pitchFamily="18" charset="0"/>
          </a:endParaRPr>
        </a:p>
      </dgm:t>
    </dgm:pt>
    <dgm:pt modelId="{7ABB5040-CD91-4347-BAFE-BF2D1226F162}">
      <dgm:prSet/>
      <dgm:spPr/>
      <dgm:t>
        <a:bodyPr/>
        <a:lstStyle/>
        <a:p>
          <a:pPr>
            <a:lnSpc>
              <a:spcPct val="100000"/>
            </a:lnSpc>
          </a:pPr>
          <a:r>
            <a:rPr lang="en-GB" b="1" i="0" dirty="0">
              <a:solidFill>
                <a:srgbClr val="DC6900"/>
              </a:solidFill>
              <a:latin typeface="Georgia" panose="02040502050405020303" pitchFamily="18" charset="0"/>
            </a:rPr>
            <a:t>Impact: </a:t>
          </a:r>
        </a:p>
        <a:p>
          <a:pPr>
            <a:lnSpc>
              <a:spcPct val="100000"/>
            </a:lnSpc>
          </a:pPr>
          <a:r>
            <a:rPr lang="en-GB" b="0" i="0" dirty="0">
              <a:latin typeface="Georgia" panose="02040502050405020303" pitchFamily="18" charset="0"/>
            </a:rPr>
            <a:t>Did the participant findings have a significant impact on the problem at hand? Did they provide valuable insights and recommendations for key stakeholders?</a:t>
          </a:r>
          <a:endParaRPr lang="en-US" dirty="0">
            <a:latin typeface="Georgia" panose="02040502050405020303" pitchFamily="18" charset="0"/>
          </a:endParaRPr>
        </a:p>
      </dgm:t>
    </dgm:pt>
    <dgm:pt modelId="{5BD3BF82-C071-4BF5-8277-41F7DB91CE70}" type="parTrans" cxnId="{EF9FA988-AD74-445A-88A0-7FEC7B7798B6}">
      <dgm:prSet/>
      <dgm:spPr/>
      <dgm:t>
        <a:bodyPr/>
        <a:lstStyle/>
        <a:p>
          <a:endParaRPr lang="en-US">
            <a:latin typeface="Georgia" panose="02040502050405020303" pitchFamily="18" charset="0"/>
          </a:endParaRPr>
        </a:p>
      </dgm:t>
    </dgm:pt>
    <dgm:pt modelId="{464A459B-0AD3-40BA-A54C-195DCEF55F91}" type="sibTrans" cxnId="{EF9FA988-AD74-445A-88A0-7FEC7B7798B6}">
      <dgm:prSet/>
      <dgm:spPr/>
      <dgm:t>
        <a:bodyPr/>
        <a:lstStyle/>
        <a:p>
          <a:endParaRPr lang="en-US">
            <a:latin typeface="Georgia" panose="02040502050405020303" pitchFamily="18" charset="0"/>
          </a:endParaRPr>
        </a:p>
      </dgm:t>
    </dgm:pt>
    <dgm:pt modelId="{ABC86BF6-B46C-4F06-9CAD-EC669EB29422}">
      <dgm:prSet/>
      <dgm:spPr/>
      <dgm:t>
        <a:bodyPr/>
        <a:lstStyle/>
        <a:p>
          <a:pPr>
            <a:lnSpc>
              <a:spcPct val="100000"/>
            </a:lnSpc>
          </a:pPr>
          <a:r>
            <a:rPr lang="en-GB" b="1" i="0" dirty="0">
              <a:solidFill>
                <a:srgbClr val="DC6900"/>
              </a:solidFill>
              <a:latin typeface="Georgia" panose="02040502050405020303" pitchFamily="18" charset="0"/>
            </a:rPr>
            <a:t>Technical Ability: </a:t>
          </a:r>
        </a:p>
        <a:p>
          <a:pPr>
            <a:lnSpc>
              <a:spcPct val="100000"/>
            </a:lnSpc>
          </a:pPr>
          <a:r>
            <a:rPr lang="en-GB" b="0" i="0" dirty="0">
              <a:latin typeface="Georgia" panose="02040502050405020303" pitchFamily="18" charset="0"/>
            </a:rPr>
            <a:t>How well did the participant use the tools and technologies at their disposal? Were their methods sound and effective?</a:t>
          </a:r>
          <a:endParaRPr lang="en-US" dirty="0">
            <a:latin typeface="Georgia" panose="02040502050405020303" pitchFamily="18" charset="0"/>
          </a:endParaRPr>
        </a:p>
      </dgm:t>
    </dgm:pt>
    <dgm:pt modelId="{6CEBA749-ACE2-4B7D-9CE9-EF085DAABDD3}" type="parTrans" cxnId="{E16DA1F0-6E37-464A-8D61-858D74821849}">
      <dgm:prSet/>
      <dgm:spPr/>
      <dgm:t>
        <a:bodyPr/>
        <a:lstStyle/>
        <a:p>
          <a:endParaRPr lang="en-US">
            <a:latin typeface="Georgia" panose="02040502050405020303" pitchFamily="18" charset="0"/>
          </a:endParaRPr>
        </a:p>
      </dgm:t>
    </dgm:pt>
    <dgm:pt modelId="{4B1FE1E5-AA69-40B3-95F2-3C2B6BB461F5}" type="sibTrans" cxnId="{E16DA1F0-6E37-464A-8D61-858D74821849}">
      <dgm:prSet/>
      <dgm:spPr/>
      <dgm:t>
        <a:bodyPr/>
        <a:lstStyle/>
        <a:p>
          <a:endParaRPr lang="en-US">
            <a:latin typeface="Georgia" panose="02040502050405020303" pitchFamily="18" charset="0"/>
          </a:endParaRPr>
        </a:p>
      </dgm:t>
    </dgm:pt>
    <dgm:pt modelId="{5AEE08FF-AE2C-4B47-9037-0285685BDDDF}" type="pres">
      <dgm:prSet presAssocID="{0C62C2E3-10BC-40F2-90FD-7AF437B3680D}" presName="root" presStyleCnt="0">
        <dgm:presLayoutVars>
          <dgm:dir/>
          <dgm:resizeHandles val="exact"/>
        </dgm:presLayoutVars>
      </dgm:prSet>
      <dgm:spPr/>
    </dgm:pt>
    <dgm:pt modelId="{C3F2227E-CDB0-4E42-9271-2CE9BA333FEA}" type="pres">
      <dgm:prSet presAssocID="{1EF3DEFF-CD0F-4B26-855E-FF68CD6D9ABD}" presName="compNode" presStyleCnt="0"/>
      <dgm:spPr/>
    </dgm:pt>
    <dgm:pt modelId="{3F31C95C-C288-4A01-9E25-84E63A2EFF31}" type="pres">
      <dgm:prSet presAssocID="{1EF3DEFF-CD0F-4B26-855E-FF68CD6D9AB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472A734C-966F-435E-BB5D-2C9CD148D2A5}" type="pres">
      <dgm:prSet presAssocID="{1EF3DEFF-CD0F-4B26-855E-FF68CD6D9ABD}" presName="spaceRect" presStyleCnt="0"/>
      <dgm:spPr/>
    </dgm:pt>
    <dgm:pt modelId="{BA31A4AF-0347-42C2-8E07-9FE04077C364}" type="pres">
      <dgm:prSet presAssocID="{1EF3DEFF-CD0F-4B26-855E-FF68CD6D9ABD}" presName="textRect" presStyleLbl="revTx" presStyleIdx="0" presStyleCnt="7">
        <dgm:presLayoutVars>
          <dgm:chMax val="1"/>
          <dgm:chPref val="1"/>
        </dgm:presLayoutVars>
      </dgm:prSet>
      <dgm:spPr/>
    </dgm:pt>
    <dgm:pt modelId="{0E89B97D-BD17-4937-A5D6-F26CA29EA986}" type="pres">
      <dgm:prSet presAssocID="{8ED165F2-99FB-4C45-9DA3-060B37556175}" presName="sibTrans" presStyleCnt="0"/>
      <dgm:spPr/>
    </dgm:pt>
    <dgm:pt modelId="{D12FDE78-BEA0-48E8-8058-3B26452CA5BA}" type="pres">
      <dgm:prSet presAssocID="{71B57B5F-A85A-430C-AD9D-1B87E605D885}" presName="compNode" presStyleCnt="0"/>
      <dgm:spPr/>
    </dgm:pt>
    <dgm:pt modelId="{783B33A7-8FBB-44E8-B12B-35DB4C925D76}" type="pres">
      <dgm:prSet presAssocID="{71B57B5F-A85A-430C-AD9D-1B87E605D88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Pie Chart"/>
        </a:ext>
      </dgm:extLst>
    </dgm:pt>
    <dgm:pt modelId="{A985F10D-472C-42BE-9289-3339D2778DF1}" type="pres">
      <dgm:prSet presAssocID="{71B57B5F-A85A-430C-AD9D-1B87E605D885}" presName="spaceRect" presStyleCnt="0"/>
      <dgm:spPr/>
    </dgm:pt>
    <dgm:pt modelId="{92DA03F6-6116-4997-A992-25CAB5A07915}" type="pres">
      <dgm:prSet presAssocID="{71B57B5F-A85A-430C-AD9D-1B87E605D885}" presName="textRect" presStyleLbl="revTx" presStyleIdx="1" presStyleCnt="7" custScaleX="121836">
        <dgm:presLayoutVars>
          <dgm:chMax val="1"/>
          <dgm:chPref val="1"/>
        </dgm:presLayoutVars>
      </dgm:prSet>
      <dgm:spPr/>
    </dgm:pt>
    <dgm:pt modelId="{1DC70ACF-C514-4211-9BA0-0D5FB859EA20}" type="pres">
      <dgm:prSet presAssocID="{8F81D448-B6FC-4D13-A63E-1292CC80E82C}" presName="sibTrans" presStyleCnt="0"/>
      <dgm:spPr/>
    </dgm:pt>
    <dgm:pt modelId="{D6F7A081-F9EE-4233-B620-7FFE388CE37E}" type="pres">
      <dgm:prSet presAssocID="{CCD435AE-34DA-4130-B702-6E2C3080A9A2}" presName="compNode" presStyleCnt="0"/>
      <dgm:spPr/>
    </dgm:pt>
    <dgm:pt modelId="{F1561C67-D35D-421E-A5FC-90298759F88B}" type="pres">
      <dgm:prSet presAssocID="{CCD435AE-34DA-4130-B702-6E2C3080A9A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D4A3D9DB-01F2-4E03-876F-380DA9C43926}" type="pres">
      <dgm:prSet presAssocID="{CCD435AE-34DA-4130-B702-6E2C3080A9A2}" presName="spaceRect" presStyleCnt="0"/>
      <dgm:spPr/>
    </dgm:pt>
    <dgm:pt modelId="{4CF60088-B5D5-4CB8-A4A2-15DEB1923BFF}" type="pres">
      <dgm:prSet presAssocID="{CCD435AE-34DA-4130-B702-6E2C3080A9A2}" presName="textRect" presStyleLbl="revTx" presStyleIdx="2" presStyleCnt="7" custScaleX="117488">
        <dgm:presLayoutVars>
          <dgm:chMax val="1"/>
          <dgm:chPref val="1"/>
        </dgm:presLayoutVars>
      </dgm:prSet>
      <dgm:spPr/>
    </dgm:pt>
    <dgm:pt modelId="{AF09565E-A508-4081-88F8-188989ADE587}" type="pres">
      <dgm:prSet presAssocID="{5FDD1E2F-6FF0-492C-87ED-58BCBA7D55CA}" presName="sibTrans" presStyleCnt="0"/>
      <dgm:spPr/>
    </dgm:pt>
    <dgm:pt modelId="{1384BA64-3F86-4262-855F-B1145B932BD2}" type="pres">
      <dgm:prSet presAssocID="{7D71556E-614C-477D-BDBC-873EE501CB37}" presName="compNode" presStyleCnt="0"/>
      <dgm:spPr/>
    </dgm:pt>
    <dgm:pt modelId="{EB29FF03-7801-4D7F-AC25-08518F0ECA71}" type="pres">
      <dgm:prSet presAssocID="{7D71556E-614C-477D-BDBC-873EE501CB3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7F5B366F-2BD7-4C04-A532-31ACB383FC2E}" type="pres">
      <dgm:prSet presAssocID="{7D71556E-614C-477D-BDBC-873EE501CB37}" presName="spaceRect" presStyleCnt="0"/>
      <dgm:spPr/>
    </dgm:pt>
    <dgm:pt modelId="{8A2A82D7-890A-4F07-AAC6-65341A50405A}" type="pres">
      <dgm:prSet presAssocID="{7D71556E-614C-477D-BDBC-873EE501CB37}" presName="textRect" presStyleLbl="revTx" presStyleIdx="3" presStyleCnt="7">
        <dgm:presLayoutVars>
          <dgm:chMax val="1"/>
          <dgm:chPref val="1"/>
        </dgm:presLayoutVars>
      </dgm:prSet>
      <dgm:spPr/>
    </dgm:pt>
    <dgm:pt modelId="{F6C8AAD4-616A-4A46-9798-23FF405112B4}" type="pres">
      <dgm:prSet presAssocID="{BE521306-C1EF-46C3-BED9-81737B2CFE18}" presName="sibTrans" presStyleCnt="0"/>
      <dgm:spPr/>
    </dgm:pt>
    <dgm:pt modelId="{EA2C0CA4-7C85-45D5-B930-035F0B23A274}" type="pres">
      <dgm:prSet presAssocID="{2540E943-C3B5-411F-A749-999A31B65AD8}" presName="compNode" presStyleCnt="0"/>
      <dgm:spPr/>
    </dgm:pt>
    <dgm:pt modelId="{F195D6F5-F531-44ED-8FB9-7453AF36FECA}" type="pres">
      <dgm:prSet presAssocID="{2540E943-C3B5-411F-A749-999A31B65A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nfused Person"/>
        </a:ext>
      </dgm:extLst>
    </dgm:pt>
    <dgm:pt modelId="{62FCB925-46C6-4F25-8FE9-F9421BD6FDDD}" type="pres">
      <dgm:prSet presAssocID="{2540E943-C3B5-411F-A749-999A31B65AD8}" presName="spaceRect" presStyleCnt="0"/>
      <dgm:spPr/>
    </dgm:pt>
    <dgm:pt modelId="{903781A9-B743-44BA-8194-CB205C9D7982}" type="pres">
      <dgm:prSet presAssocID="{2540E943-C3B5-411F-A749-999A31B65AD8}" presName="textRect" presStyleLbl="revTx" presStyleIdx="4" presStyleCnt="7">
        <dgm:presLayoutVars>
          <dgm:chMax val="1"/>
          <dgm:chPref val="1"/>
        </dgm:presLayoutVars>
      </dgm:prSet>
      <dgm:spPr/>
    </dgm:pt>
    <dgm:pt modelId="{167AF20A-C3DE-4C31-BAD2-63855A69B3C6}" type="pres">
      <dgm:prSet presAssocID="{A2F106B8-93DA-48E0-9CA1-3E3EF108161C}" presName="sibTrans" presStyleCnt="0"/>
      <dgm:spPr/>
    </dgm:pt>
    <dgm:pt modelId="{581BF795-18B5-495D-BF21-FDE281B6D2BF}" type="pres">
      <dgm:prSet presAssocID="{7ABB5040-CD91-4347-BAFE-BF2D1226F162}" presName="compNode" presStyleCnt="0"/>
      <dgm:spPr/>
    </dgm:pt>
    <dgm:pt modelId="{6EA36CFD-9668-4069-9B6B-791F940FB3C2}" type="pres">
      <dgm:prSet presAssocID="{7ABB5040-CD91-4347-BAFE-BF2D1226F16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5FE8D765-CEA8-4505-93D8-C4388C943D73}" type="pres">
      <dgm:prSet presAssocID="{7ABB5040-CD91-4347-BAFE-BF2D1226F162}" presName="spaceRect" presStyleCnt="0"/>
      <dgm:spPr/>
    </dgm:pt>
    <dgm:pt modelId="{AA7768B5-BDF0-4BF6-8921-431D92CE15BF}" type="pres">
      <dgm:prSet presAssocID="{7ABB5040-CD91-4347-BAFE-BF2D1226F162}" presName="textRect" presStyleLbl="revTx" presStyleIdx="5" presStyleCnt="7">
        <dgm:presLayoutVars>
          <dgm:chMax val="1"/>
          <dgm:chPref val="1"/>
        </dgm:presLayoutVars>
      </dgm:prSet>
      <dgm:spPr/>
    </dgm:pt>
    <dgm:pt modelId="{EC91953B-2FFF-4252-934C-65E973058725}" type="pres">
      <dgm:prSet presAssocID="{464A459B-0AD3-40BA-A54C-195DCEF55F91}" presName="sibTrans" presStyleCnt="0"/>
      <dgm:spPr/>
    </dgm:pt>
    <dgm:pt modelId="{E6C7A63A-401F-4D30-8E5F-C8E11C4A3093}" type="pres">
      <dgm:prSet presAssocID="{ABC86BF6-B46C-4F06-9CAD-EC669EB29422}" presName="compNode" presStyleCnt="0"/>
      <dgm:spPr/>
    </dgm:pt>
    <dgm:pt modelId="{ECFA7A3B-FD52-4694-BEC4-86D72F7DBAC0}" type="pres">
      <dgm:prSet presAssocID="{ABC86BF6-B46C-4F06-9CAD-EC669EB2942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arget Audience"/>
        </a:ext>
      </dgm:extLst>
    </dgm:pt>
    <dgm:pt modelId="{7D67C02F-C936-4F9B-BE8F-311C35DE32C3}" type="pres">
      <dgm:prSet presAssocID="{ABC86BF6-B46C-4F06-9CAD-EC669EB29422}" presName="spaceRect" presStyleCnt="0"/>
      <dgm:spPr/>
    </dgm:pt>
    <dgm:pt modelId="{D3458283-1601-484F-AB4A-B31DFCE3CD8F}" type="pres">
      <dgm:prSet presAssocID="{ABC86BF6-B46C-4F06-9CAD-EC669EB29422}" presName="textRect" presStyleLbl="revTx" presStyleIdx="6" presStyleCnt="7">
        <dgm:presLayoutVars>
          <dgm:chMax val="1"/>
          <dgm:chPref val="1"/>
        </dgm:presLayoutVars>
      </dgm:prSet>
      <dgm:spPr/>
    </dgm:pt>
  </dgm:ptLst>
  <dgm:cxnLst>
    <dgm:cxn modelId="{C5087A14-74A2-4570-ABE9-11ADAD546883}" type="presOf" srcId="{CCD435AE-34DA-4130-B702-6E2C3080A9A2}" destId="{4CF60088-B5D5-4CB8-A4A2-15DEB1923BFF}" srcOrd="0" destOrd="0" presId="urn:microsoft.com/office/officeart/2018/2/layout/IconLabelList"/>
    <dgm:cxn modelId="{6E4F6417-30AE-4797-A637-7EC1619B3C2A}" srcId="{0C62C2E3-10BC-40F2-90FD-7AF437B3680D}" destId="{CCD435AE-34DA-4130-B702-6E2C3080A9A2}" srcOrd="2" destOrd="0" parTransId="{70EC34A9-2C8E-4902-9162-12D75A66E6AF}" sibTransId="{5FDD1E2F-6FF0-492C-87ED-58BCBA7D55CA}"/>
    <dgm:cxn modelId="{AFAC7332-6429-4737-9CA5-C44B84CED48F}" type="presOf" srcId="{ABC86BF6-B46C-4F06-9CAD-EC669EB29422}" destId="{D3458283-1601-484F-AB4A-B31DFCE3CD8F}" srcOrd="0" destOrd="0" presId="urn:microsoft.com/office/officeart/2018/2/layout/IconLabelList"/>
    <dgm:cxn modelId="{BC5AB933-EDA8-49AC-B865-57C19E15FF1E}" type="presOf" srcId="{0C62C2E3-10BC-40F2-90FD-7AF437B3680D}" destId="{5AEE08FF-AE2C-4B47-9037-0285685BDDDF}" srcOrd="0" destOrd="0" presId="urn:microsoft.com/office/officeart/2018/2/layout/IconLabelList"/>
    <dgm:cxn modelId="{708AB145-03B2-4A29-B950-BA36BEB871B4}" type="presOf" srcId="{7D71556E-614C-477D-BDBC-873EE501CB37}" destId="{8A2A82D7-890A-4F07-AAC6-65341A50405A}" srcOrd="0" destOrd="0" presId="urn:microsoft.com/office/officeart/2018/2/layout/IconLabelList"/>
    <dgm:cxn modelId="{53ED0946-430D-4128-99AD-8BF67ACD92B4}" srcId="{0C62C2E3-10BC-40F2-90FD-7AF437B3680D}" destId="{7D71556E-614C-477D-BDBC-873EE501CB37}" srcOrd="3" destOrd="0" parTransId="{5571E4ED-78D2-40F0-9FD9-6A97DD706DEF}" sibTransId="{BE521306-C1EF-46C3-BED9-81737B2CFE18}"/>
    <dgm:cxn modelId="{27911678-9E66-4DE7-A184-13DBAB1A14E2}" srcId="{0C62C2E3-10BC-40F2-90FD-7AF437B3680D}" destId="{1EF3DEFF-CD0F-4B26-855E-FF68CD6D9ABD}" srcOrd="0" destOrd="0" parTransId="{5561D93E-7A31-470A-94A0-0CEC81FF1780}" sibTransId="{8ED165F2-99FB-4C45-9DA3-060B37556175}"/>
    <dgm:cxn modelId="{8F052878-10F1-4E2B-8DEA-156DD3A9C5D4}" type="presOf" srcId="{7ABB5040-CD91-4347-BAFE-BF2D1226F162}" destId="{AA7768B5-BDF0-4BF6-8921-431D92CE15BF}" srcOrd="0" destOrd="0" presId="urn:microsoft.com/office/officeart/2018/2/layout/IconLabelList"/>
    <dgm:cxn modelId="{B4E1BA79-29E1-4028-9985-3B29F7DF97F3}" srcId="{0C62C2E3-10BC-40F2-90FD-7AF437B3680D}" destId="{2540E943-C3B5-411F-A749-999A31B65AD8}" srcOrd="4" destOrd="0" parTransId="{185E534A-5CFF-4FAE-B9C2-6EE5AFEE72AC}" sibTransId="{A2F106B8-93DA-48E0-9CA1-3E3EF108161C}"/>
    <dgm:cxn modelId="{EF9FA988-AD74-445A-88A0-7FEC7B7798B6}" srcId="{0C62C2E3-10BC-40F2-90FD-7AF437B3680D}" destId="{7ABB5040-CD91-4347-BAFE-BF2D1226F162}" srcOrd="5" destOrd="0" parTransId="{5BD3BF82-C071-4BF5-8277-41F7DB91CE70}" sibTransId="{464A459B-0AD3-40BA-A54C-195DCEF55F91}"/>
    <dgm:cxn modelId="{418FAEAC-6675-430E-A9B7-2FC5FAE137DD}" type="presOf" srcId="{1EF3DEFF-CD0F-4B26-855E-FF68CD6D9ABD}" destId="{BA31A4AF-0347-42C2-8E07-9FE04077C364}" srcOrd="0" destOrd="0" presId="urn:microsoft.com/office/officeart/2018/2/layout/IconLabelList"/>
    <dgm:cxn modelId="{CC8790D5-779D-4909-A742-5FCFB3766683}" srcId="{0C62C2E3-10BC-40F2-90FD-7AF437B3680D}" destId="{71B57B5F-A85A-430C-AD9D-1B87E605D885}" srcOrd="1" destOrd="0" parTransId="{32F11E0D-0B28-4B06-B184-B673B7A6DB29}" sibTransId="{8F81D448-B6FC-4D13-A63E-1292CC80E82C}"/>
    <dgm:cxn modelId="{5430E2D6-FF3F-46D3-A435-0CA0B74BC35E}" type="presOf" srcId="{2540E943-C3B5-411F-A749-999A31B65AD8}" destId="{903781A9-B743-44BA-8194-CB205C9D7982}" srcOrd="0" destOrd="0" presId="urn:microsoft.com/office/officeart/2018/2/layout/IconLabelList"/>
    <dgm:cxn modelId="{F276C3EA-BBEE-4E59-9589-BAD49DFFB926}" type="presOf" srcId="{71B57B5F-A85A-430C-AD9D-1B87E605D885}" destId="{92DA03F6-6116-4997-A992-25CAB5A07915}" srcOrd="0" destOrd="0" presId="urn:microsoft.com/office/officeart/2018/2/layout/IconLabelList"/>
    <dgm:cxn modelId="{E16DA1F0-6E37-464A-8D61-858D74821849}" srcId="{0C62C2E3-10BC-40F2-90FD-7AF437B3680D}" destId="{ABC86BF6-B46C-4F06-9CAD-EC669EB29422}" srcOrd="6" destOrd="0" parTransId="{6CEBA749-ACE2-4B7D-9CE9-EF085DAABDD3}" sibTransId="{4B1FE1E5-AA69-40B3-95F2-3C2B6BB461F5}"/>
    <dgm:cxn modelId="{DC4301D4-9D3E-4054-8300-504B6983E0C1}" type="presParOf" srcId="{5AEE08FF-AE2C-4B47-9037-0285685BDDDF}" destId="{C3F2227E-CDB0-4E42-9271-2CE9BA333FEA}" srcOrd="0" destOrd="0" presId="urn:microsoft.com/office/officeart/2018/2/layout/IconLabelList"/>
    <dgm:cxn modelId="{00088800-3FE7-4B3D-AF55-37C0D4A8DF8E}" type="presParOf" srcId="{C3F2227E-CDB0-4E42-9271-2CE9BA333FEA}" destId="{3F31C95C-C288-4A01-9E25-84E63A2EFF31}" srcOrd="0" destOrd="0" presId="urn:microsoft.com/office/officeart/2018/2/layout/IconLabelList"/>
    <dgm:cxn modelId="{6A9F7F30-E99A-45A5-ADED-D66B7ED2B405}" type="presParOf" srcId="{C3F2227E-CDB0-4E42-9271-2CE9BA333FEA}" destId="{472A734C-966F-435E-BB5D-2C9CD148D2A5}" srcOrd="1" destOrd="0" presId="urn:microsoft.com/office/officeart/2018/2/layout/IconLabelList"/>
    <dgm:cxn modelId="{3F4EAD66-5636-4D49-942F-4B733695A230}" type="presParOf" srcId="{C3F2227E-CDB0-4E42-9271-2CE9BA333FEA}" destId="{BA31A4AF-0347-42C2-8E07-9FE04077C364}" srcOrd="2" destOrd="0" presId="urn:microsoft.com/office/officeart/2018/2/layout/IconLabelList"/>
    <dgm:cxn modelId="{8D8BAFF6-E4AA-48E2-A580-1A78B21467BC}" type="presParOf" srcId="{5AEE08FF-AE2C-4B47-9037-0285685BDDDF}" destId="{0E89B97D-BD17-4937-A5D6-F26CA29EA986}" srcOrd="1" destOrd="0" presId="urn:microsoft.com/office/officeart/2018/2/layout/IconLabelList"/>
    <dgm:cxn modelId="{869BCF22-BE94-4C67-BB4A-3BDA66313E0E}" type="presParOf" srcId="{5AEE08FF-AE2C-4B47-9037-0285685BDDDF}" destId="{D12FDE78-BEA0-48E8-8058-3B26452CA5BA}" srcOrd="2" destOrd="0" presId="urn:microsoft.com/office/officeart/2018/2/layout/IconLabelList"/>
    <dgm:cxn modelId="{B8E30E7A-39E9-44FD-A9CA-D09C87BB2FAE}" type="presParOf" srcId="{D12FDE78-BEA0-48E8-8058-3B26452CA5BA}" destId="{783B33A7-8FBB-44E8-B12B-35DB4C925D76}" srcOrd="0" destOrd="0" presId="urn:microsoft.com/office/officeart/2018/2/layout/IconLabelList"/>
    <dgm:cxn modelId="{DAEB69E0-677C-4987-B752-72F3D9BC165F}" type="presParOf" srcId="{D12FDE78-BEA0-48E8-8058-3B26452CA5BA}" destId="{A985F10D-472C-42BE-9289-3339D2778DF1}" srcOrd="1" destOrd="0" presId="urn:microsoft.com/office/officeart/2018/2/layout/IconLabelList"/>
    <dgm:cxn modelId="{F6760835-EFFA-4D92-931C-EFD8952AF690}" type="presParOf" srcId="{D12FDE78-BEA0-48E8-8058-3B26452CA5BA}" destId="{92DA03F6-6116-4997-A992-25CAB5A07915}" srcOrd="2" destOrd="0" presId="urn:microsoft.com/office/officeart/2018/2/layout/IconLabelList"/>
    <dgm:cxn modelId="{DE9903B5-7F59-405D-AE46-B7A949792BA6}" type="presParOf" srcId="{5AEE08FF-AE2C-4B47-9037-0285685BDDDF}" destId="{1DC70ACF-C514-4211-9BA0-0D5FB859EA20}" srcOrd="3" destOrd="0" presId="urn:microsoft.com/office/officeart/2018/2/layout/IconLabelList"/>
    <dgm:cxn modelId="{9AA4A258-5F62-418A-AE2A-6144982C4829}" type="presParOf" srcId="{5AEE08FF-AE2C-4B47-9037-0285685BDDDF}" destId="{D6F7A081-F9EE-4233-B620-7FFE388CE37E}" srcOrd="4" destOrd="0" presId="urn:microsoft.com/office/officeart/2018/2/layout/IconLabelList"/>
    <dgm:cxn modelId="{46E45815-97F3-45E9-A0DB-E6724D8AE832}" type="presParOf" srcId="{D6F7A081-F9EE-4233-B620-7FFE388CE37E}" destId="{F1561C67-D35D-421E-A5FC-90298759F88B}" srcOrd="0" destOrd="0" presId="urn:microsoft.com/office/officeart/2018/2/layout/IconLabelList"/>
    <dgm:cxn modelId="{FE6BA919-1085-4E5E-89A2-1DB0FE46ECDF}" type="presParOf" srcId="{D6F7A081-F9EE-4233-B620-7FFE388CE37E}" destId="{D4A3D9DB-01F2-4E03-876F-380DA9C43926}" srcOrd="1" destOrd="0" presId="urn:microsoft.com/office/officeart/2018/2/layout/IconLabelList"/>
    <dgm:cxn modelId="{83E4FFA3-6BD5-4354-B8F4-F588391E16C5}" type="presParOf" srcId="{D6F7A081-F9EE-4233-B620-7FFE388CE37E}" destId="{4CF60088-B5D5-4CB8-A4A2-15DEB1923BFF}" srcOrd="2" destOrd="0" presId="urn:microsoft.com/office/officeart/2018/2/layout/IconLabelList"/>
    <dgm:cxn modelId="{426F13DA-8BBB-4223-A910-C1F59A4C30AF}" type="presParOf" srcId="{5AEE08FF-AE2C-4B47-9037-0285685BDDDF}" destId="{AF09565E-A508-4081-88F8-188989ADE587}" srcOrd="5" destOrd="0" presId="urn:microsoft.com/office/officeart/2018/2/layout/IconLabelList"/>
    <dgm:cxn modelId="{244C8067-F8E8-4581-A2BE-71BA4E06BB83}" type="presParOf" srcId="{5AEE08FF-AE2C-4B47-9037-0285685BDDDF}" destId="{1384BA64-3F86-4262-855F-B1145B932BD2}" srcOrd="6" destOrd="0" presId="urn:microsoft.com/office/officeart/2018/2/layout/IconLabelList"/>
    <dgm:cxn modelId="{FB31919E-6179-4D87-9990-77189E600221}" type="presParOf" srcId="{1384BA64-3F86-4262-855F-B1145B932BD2}" destId="{EB29FF03-7801-4D7F-AC25-08518F0ECA71}" srcOrd="0" destOrd="0" presId="urn:microsoft.com/office/officeart/2018/2/layout/IconLabelList"/>
    <dgm:cxn modelId="{66FC7F31-192B-4167-982B-BD5399A6E7C7}" type="presParOf" srcId="{1384BA64-3F86-4262-855F-B1145B932BD2}" destId="{7F5B366F-2BD7-4C04-A532-31ACB383FC2E}" srcOrd="1" destOrd="0" presId="urn:microsoft.com/office/officeart/2018/2/layout/IconLabelList"/>
    <dgm:cxn modelId="{38F52FC2-5815-4D3E-8CC1-3362971DAEC3}" type="presParOf" srcId="{1384BA64-3F86-4262-855F-B1145B932BD2}" destId="{8A2A82D7-890A-4F07-AAC6-65341A50405A}" srcOrd="2" destOrd="0" presId="urn:microsoft.com/office/officeart/2018/2/layout/IconLabelList"/>
    <dgm:cxn modelId="{25D74067-96DF-43F7-B086-DDA5CBA9DB6E}" type="presParOf" srcId="{5AEE08FF-AE2C-4B47-9037-0285685BDDDF}" destId="{F6C8AAD4-616A-4A46-9798-23FF405112B4}" srcOrd="7" destOrd="0" presId="urn:microsoft.com/office/officeart/2018/2/layout/IconLabelList"/>
    <dgm:cxn modelId="{7CBFE783-52EE-44E0-A6D5-8B74228395B6}" type="presParOf" srcId="{5AEE08FF-AE2C-4B47-9037-0285685BDDDF}" destId="{EA2C0CA4-7C85-45D5-B930-035F0B23A274}" srcOrd="8" destOrd="0" presId="urn:microsoft.com/office/officeart/2018/2/layout/IconLabelList"/>
    <dgm:cxn modelId="{221E2C1E-6349-4E66-9320-B51BEB0F169D}" type="presParOf" srcId="{EA2C0CA4-7C85-45D5-B930-035F0B23A274}" destId="{F195D6F5-F531-44ED-8FB9-7453AF36FECA}" srcOrd="0" destOrd="0" presId="urn:microsoft.com/office/officeart/2018/2/layout/IconLabelList"/>
    <dgm:cxn modelId="{72C115F3-F783-4A7F-85D7-0958378D96E9}" type="presParOf" srcId="{EA2C0CA4-7C85-45D5-B930-035F0B23A274}" destId="{62FCB925-46C6-4F25-8FE9-F9421BD6FDDD}" srcOrd="1" destOrd="0" presId="urn:microsoft.com/office/officeart/2018/2/layout/IconLabelList"/>
    <dgm:cxn modelId="{BEF5CEBC-0B9F-4BFC-ABF3-CC2F2B2FBA1E}" type="presParOf" srcId="{EA2C0CA4-7C85-45D5-B930-035F0B23A274}" destId="{903781A9-B743-44BA-8194-CB205C9D7982}" srcOrd="2" destOrd="0" presId="urn:microsoft.com/office/officeart/2018/2/layout/IconLabelList"/>
    <dgm:cxn modelId="{5A2EF069-946B-4B46-BA5B-E43C46785A43}" type="presParOf" srcId="{5AEE08FF-AE2C-4B47-9037-0285685BDDDF}" destId="{167AF20A-C3DE-4C31-BAD2-63855A69B3C6}" srcOrd="9" destOrd="0" presId="urn:microsoft.com/office/officeart/2018/2/layout/IconLabelList"/>
    <dgm:cxn modelId="{B578D5FA-9D87-4EF9-82F9-9637BCF1A2B6}" type="presParOf" srcId="{5AEE08FF-AE2C-4B47-9037-0285685BDDDF}" destId="{581BF795-18B5-495D-BF21-FDE281B6D2BF}" srcOrd="10" destOrd="0" presId="urn:microsoft.com/office/officeart/2018/2/layout/IconLabelList"/>
    <dgm:cxn modelId="{A6FE45D9-F914-4A61-929B-60AABEF80078}" type="presParOf" srcId="{581BF795-18B5-495D-BF21-FDE281B6D2BF}" destId="{6EA36CFD-9668-4069-9B6B-791F940FB3C2}" srcOrd="0" destOrd="0" presId="urn:microsoft.com/office/officeart/2018/2/layout/IconLabelList"/>
    <dgm:cxn modelId="{7B21A7E9-49F0-46C7-9CAD-EDD8F547C441}" type="presParOf" srcId="{581BF795-18B5-495D-BF21-FDE281B6D2BF}" destId="{5FE8D765-CEA8-4505-93D8-C4388C943D73}" srcOrd="1" destOrd="0" presId="urn:microsoft.com/office/officeart/2018/2/layout/IconLabelList"/>
    <dgm:cxn modelId="{EDAF5FB7-35B5-4FD6-845C-462621A04C4F}" type="presParOf" srcId="{581BF795-18B5-495D-BF21-FDE281B6D2BF}" destId="{AA7768B5-BDF0-4BF6-8921-431D92CE15BF}" srcOrd="2" destOrd="0" presId="urn:microsoft.com/office/officeart/2018/2/layout/IconLabelList"/>
    <dgm:cxn modelId="{A44AC893-C417-4E52-9418-B7A217E3BEB8}" type="presParOf" srcId="{5AEE08FF-AE2C-4B47-9037-0285685BDDDF}" destId="{EC91953B-2FFF-4252-934C-65E973058725}" srcOrd="11" destOrd="0" presId="urn:microsoft.com/office/officeart/2018/2/layout/IconLabelList"/>
    <dgm:cxn modelId="{18F7E654-B249-43AC-B217-2A2828AEFCAF}" type="presParOf" srcId="{5AEE08FF-AE2C-4B47-9037-0285685BDDDF}" destId="{E6C7A63A-401F-4D30-8E5F-C8E11C4A3093}" srcOrd="12" destOrd="0" presId="urn:microsoft.com/office/officeart/2018/2/layout/IconLabelList"/>
    <dgm:cxn modelId="{94B5D292-92AF-4EB0-886A-4F9E486AF564}" type="presParOf" srcId="{E6C7A63A-401F-4D30-8E5F-C8E11C4A3093}" destId="{ECFA7A3B-FD52-4694-BEC4-86D72F7DBAC0}" srcOrd="0" destOrd="0" presId="urn:microsoft.com/office/officeart/2018/2/layout/IconLabelList"/>
    <dgm:cxn modelId="{EB75A47A-A3FA-4033-A925-6B009C8C2955}" type="presParOf" srcId="{E6C7A63A-401F-4D30-8E5F-C8E11C4A3093}" destId="{7D67C02F-C936-4F9B-BE8F-311C35DE32C3}" srcOrd="1" destOrd="0" presId="urn:microsoft.com/office/officeart/2018/2/layout/IconLabelList"/>
    <dgm:cxn modelId="{76B95B27-CF73-4969-871F-A6A4B2C3CBBC}" type="presParOf" srcId="{E6C7A63A-401F-4D30-8E5F-C8E11C4A3093}" destId="{D3458283-1601-484F-AB4A-B31DFCE3CD8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1C95C-C288-4A01-9E25-84E63A2EFF31}">
      <dsp:nvSpPr>
        <dsp:cNvPr id="0" name=""/>
        <dsp:cNvSpPr/>
      </dsp:nvSpPr>
      <dsp:spPr>
        <a:xfrm>
          <a:off x="260622" y="681149"/>
          <a:ext cx="420029" cy="420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1A4AF-0347-42C2-8E07-9FE04077C364}">
      <dsp:nvSpPr>
        <dsp:cNvPr id="0" name=""/>
        <dsp:cNvSpPr/>
      </dsp:nvSpPr>
      <dsp:spPr>
        <a:xfrm>
          <a:off x="3937"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Data Analysis: </a:t>
          </a:r>
          <a:r>
            <a:rPr lang="en-GB" sz="1100" b="0" i="0" kern="1200" dirty="0">
              <a:latin typeface="Georgia" panose="02040502050405020303" pitchFamily="18" charset="0"/>
            </a:rPr>
            <a:t>How well did the participant </a:t>
          </a:r>
          <a:r>
            <a:rPr lang="en-GB" sz="1100" b="0" i="0" kern="1200" dirty="0" err="1">
              <a:latin typeface="Georgia" panose="02040502050405020303" pitchFamily="18" charset="0"/>
            </a:rPr>
            <a:t>analyze</a:t>
          </a:r>
          <a:r>
            <a:rPr lang="en-GB" sz="1100" b="0" i="0" kern="1200" dirty="0">
              <a:latin typeface="Georgia" panose="02040502050405020303" pitchFamily="18" charset="0"/>
            </a:rPr>
            <a:t> the provided data? Were their findings insightful and relevant? Did they use appropriate statistical methods?</a:t>
          </a:r>
          <a:endParaRPr lang="en-US" sz="1100" kern="1200" dirty="0">
            <a:latin typeface="Georgia" panose="02040502050405020303" pitchFamily="18" charset="0"/>
          </a:endParaRPr>
        </a:p>
      </dsp:txBody>
      <dsp:txXfrm>
        <a:off x="3937" y="1298551"/>
        <a:ext cx="933398" cy="697955"/>
      </dsp:txXfrm>
    </dsp:sp>
    <dsp:sp modelId="{783B33A7-8FBB-44E8-B12B-35DB4C925D76}">
      <dsp:nvSpPr>
        <dsp:cNvPr id="0" name=""/>
        <dsp:cNvSpPr/>
      </dsp:nvSpPr>
      <dsp:spPr>
        <a:xfrm>
          <a:off x="1459274" y="681149"/>
          <a:ext cx="420029" cy="420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A03F6-6116-4997-A992-25CAB5A07915}">
      <dsp:nvSpPr>
        <dsp:cNvPr id="0" name=""/>
        <dsp:cNvSpPr/>
      </dsp:nvSpPr>
      <dsp:spPr>
        <a:xfrm>
          <a:off x="1100681" y="1298551"/>
          <a:ext cx="1137215"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Visualizations:</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create clear and visually appealing data visualizations? Did they use the right types of charts and graphs to communicate their findings?</a:t>
          </a:r>
          <a:endParaRPr lang="en-US" sz="1100" kern="1200" dirty="0">
            <a:latin typeface="Georgia" panose="02040502050405020303" pitchFamily="18" charset="0"/>
          </a:endParaRPr>
        </a:p>
      </dsp:txBody>
      <dsp:txXfrm>
        <a:off x="1100681" y="1298551"/>
        <a:ext cx="1137215" cy="697955"/>
      </dsp:txXfrm>
    </dsp:sp>
    <dsp:sp modelId="{F1561C67-D35D-421E-A5FC-90298759F88B}">
      <dsp:nvSpPr>
        <dsp:cNvPr id="0" name=""/>
        <dsp:cNvSpPr/>
      </dsp:nvSpPr>
      <dsp:spPr>
        <a:xfrm>
          <a:off x="2739542" y="681149"/>
          <a:ext cx="420029" cy="420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60088-B5D5-4CB8-A4A2-15DEB1923BFF}">
      <dsp:nvSpPr>
        <dsp:cNvPr id="0" name=""/>
        <dsp:cNvSpPr/>
      </dsp:nvSpPr>
      <dsp:spPr>
        <a:xfrm>
          <a:off x="2401241" y="1298551"/>
          <a:ext cx="1096631"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Interpretation: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team effectively interpret their findings? Did they draw appropriate conclusions and insights from the data?</a:t>
          </a:r>
          <a:endParaRPr lang="en-US" sz="1100" kern="1200" dirty="0">
            <a:latin typeface="Georgia" panose="02040502050405020303" pitchFamily="18" charset="0"/>
          </a:endParaRPr>
        </a:p>
      </dsp:txBody>
      <dsp:txXfrm>
        <a:off x="2401241" y="1298551"/>
        <a:ext cx="1096631" cy="697955"/>
      </dsp:txXfrm>
    </dsp:sp>
    <dsp:sp modelId="{EB29FF03-7801-4D7F-AC25-08518F0ECA71}">
      <dsp:nvSpPr>
        <dsp:cNvPr id="0" name=""/>
        <dsp:cNvSpPr/>
      </dsp:nvSpPr>
      <dsp:spPr>
        <a:xfrm>
          <a:off x="3917901" y="681149"/>
          <a:ext cx="420029" cy="420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A82D7-890A-4F07-AAC6-65341A50405A}">
      <dsp:nvSpPr>
        <dsp:cNvPr id="0" name=""/>
        <dsp:cNvSpPr/>
      </dsp:nvSpPr>
      <dsp:spPr>
        <a:xfrm>
          <a:off x="3661217"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Creativity: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approach the problem with a creative and innovative mindset? Did they think outside the box in their analysis and presentation?</a:t>
          </a:r>
          <a:endParaRPr lang="en-US" sz="1100" kern="1200" dirty="0">
            <a:latin typeface="Georgia" panose="02040502050405020303" pitchFamily="18" charset="0"/>
          </a:endParaRPr>
        </a:p>
      </dsp:txBody>
      <dsp:txXfrm>
        <a:off x="3661217" y="1298551"/>
        <a:ext cx="933398" cy="697955"/>
      </dsp:txXfrm>
    </dsp:sp>
    <dsp:sp modelId="{F195D6F5-F531-44ED-8FB9-7453AF36FECA}">
      <dsp:nvSpPr>
        <dsp:cNvPr id="0" name=""/>
        <dsp:cNvSpPr/>
      </dsp:nvSpPr>
      <dsp:spPr>
        <a:xfrm>
          <a:off x="5014644" y="681149"/>
          <a:ext cx="420029" cy="4200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781A9-B743-44BA-8194-CB205C9D7982}">
      <dsp:nvSpPr>
        <dsp:cNvPr id="0" name=""/>
        <dsp:cNvSpPr/>
      </dsp:nvSpPr>
      <dsp:spPr>
        <a:xfrm>
          <a:off x="4757960"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Clarity: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Was the presentation clear and easy to understand? Did the participant communicate their findings effectively and concisely?</a:t>
          </a:r>
          <a:endParaRPr lang="en-US" sz="1100" kern="1200" dirty="0">
            <a:latin typeface="Georgia" panose="02040502050405020303" pitchFamily="18" charset="0"/>
          </a:endParaRPr>
        </a:p>
      </dsp:txBody>
      <dsp:txXfrm>
        <a:off x="4757960" y="1298551"/>
        <a:ext cx="933398" cy="697955"/>
      </dsp:txXfrm>
    </dsp:sp>
    <dsp:sp modelId="{6EA36CFD-9668-4069-9B6B-791F940FB3C2}">
      <dsp:nvSpPr>
        <dsp:cNvPr id="0" name=""/>
        <dsp:cNvSpPr/>
      </dsp:nvSpPr>
      <dsp:spPr>
        <a:xfrm>
          <a:off x="6111387" y="681149"/>
          <a:ext cx="420029" cy="4200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68B5-BDF0-4BF6-8921-431D92CE15BF}">
      <dsp:nvSpPr>
        <dsp:cNvPr id="0" name=""/>
        <dsp:cNvSpPr/>
      </dsp:nvSpPr>
      <dsp:spPr>
        <a:xfrm>
          <a:off x="5854703"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Impact: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findings have a significant impact on the problem at hand? Did they provide valuable insights and recommendations for key stakeholders?</a:t>
          </a:r>
          <a:endParaRPr lang="en-US" sz="1100" kern="1200" dirty="0">
            <a:latin typeface="Georgia" panose="02040502050405020303" pitchFamily="18" charset="0"/>
          </a:endParaRPr>
        </a:p>
      </dsp:txBody>
      <dsp:txXfrm>
        <a:off x="5854703" y="1298551"/>
        <a:ext cx="933398" cy="697955"/>
      </dsp:txXfrm>
    </dsp:sp>
    <dsp:sp modelId="{ECFA7A3B-FD52-4694-BEC4-86D72F7DBAC0}">
      <dsp:nvSpPr>
        <dsp:cNvPr id="0" name=""/>
        <dsp:cNvSpPr/>
      </dsp:nvSpPr>
      <dsp:spPr>
        <a:xfrm>
          <a:off x="7208131" y="681149"/>
          <a:ext cx="420029" cy="4200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58283-1601-484F-AB4A-B31DFCE3CD8F}">
      <dsp:nvSpPr>
        <dsp:cNvPr id="0" name=""/>
        <dsp:cNvSpPr/>
      </dsp:nvSpPr>
      <dsp:spPr>
        <a:xfrm>
          <a:off x="6951446"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Technical Ability: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How well did the participant use the tools and technologies at their disposal? Were their methods sound and effective?</a:t>
          </a:r>
          <a:endParaRPr lang="en-US" sz="1100" kern="1200" dirty="0">
            <a:latin typeface="Georgia" panose="02040502050405020303" pitchFamily="18" charset="0"/>
          </a:endParaRPr>
        </a:p>
      </dsp:txBody>
      <dsp:txXfrm>
        <a:off x="6951446" y="1298551"/>
        <a:ext cx="933398" cy="6979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A302-A5A0-4401-825F-5CF8178A5A6E}" type="datetimeFigureOut">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07723-F145-4C04-B937-BC8CC0106C0D}" type="slidenum">
              <a:t>‹#›</a:t>
            </a:fld>
            <a:endParaRPr lang="en-US"/>
          </a:p>
        </p:txBody>
      </p:sp>
    </p:spTree>
    <p:extLst>
      <p:ext uri="{BB962C8B-B14F-4D97-AF65-F5344CB8AC3E}">
        <p14:creationId xmlns:p14="http://schemas.microsoft.com/office/powerpoint/2010/main" val="364031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35370-34DB-47A8-AA9D-7EA1FD4B4063}" type="datetimeFigureOut">
              <a:rPr lang="en-NG" smtClean="0"/>
              <a:t>11/30/2024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94333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11/30/2024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90852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11/30/2024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76987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B35C-06F4-6A06-92E2-E43DC4107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C6B6C12-B386-B11D-308E-3FA4BC517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3F69E2-E630-CA87-0E25-50A258CD579D}"/>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5" name="Footer Placeholder 4">
            <a:extLst>
              <a:ext uri="{FF2B5EF4-FFF2-40B4-BE49-F238E27FC236}">
                <a16:creationId xmlns:a16="http://schemas.microsoft.com/office/drawing/2014/main" id="{71622DF3-1547-37B2-2A71-3B887C315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6EE23-8C24-763D-F0DB-9AC5657A3680}"/>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61817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2048-3A1C-4174-8CED-5AC4EEE726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22BC0F-1B07-75A9-0FC7-7213E19CD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B3114B-2BDD-B0A3-79C7-2F48B37CF4D2}"/>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5" name="Footer Placeholder 4">
            <a:extLst>
              <a:ext uri="{FF2B5EF4-FFF2-40B4-BE49-F238E27FC236}">
                <a16:creationId xmlns:a16="http://schemas.microsoft.com/office/drawing/2014/main" id="{7D578ACD-A66A-BF5A-112B-556A4310AD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F9F51-F2F6-2CB9-1ADA-6018F194D4F1}"/>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0665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AEA2-E9B0-FAAB-D86D-D92719725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7DA61-27C8-A4A6-6EA7-9B6DB91E4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3F404-9C9D-0194-BCAB-4181643F9DBC}"/>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5" name="Footer Placeholder 4">
            <a:extLst>
              <a:ext uri="{FF2B5EF4-FFF2-40B4-BE49-F238E27FC236}">
                <a16:creationId xmlns:a16="http://schemas.microsoft.com/office/drawing/2014/main" id="{8A8AF522-7D9E-C7B5-1083-90E094908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3CD21D-7D60-C919-80A3-5459FC0498AF}"/>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49067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2E6-E9DA-930D-B6E9-91355B423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53D03F-277E-93A9-C992-DE6D863F2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35595-5B87-C52E-A044-5535B623F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5E8E31-9A0C-6326-090C-AFC38CB0993F}"/>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6" name="Footer Placeholder 5">
            <a:extLst>
              <a:ext uri="{FF2B5EF4-FFF2-40B4-BE49-F238E27FC236}">
                <a16:creationId xmlns:a16="http://schemas.microsoft.com/office/drawing/2014/main" id="{87DE7C84-2EB3-FE9F-B77A-5D41375632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220ADE-8402-C367-A78C-751B8EBBF8A8}"/>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83304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1FD0-9713-6EE0-BFF1-287947A22B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CFDA44-45DD-FAEE-4B0C-3C81CA8C5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B9751-7239-BA47-AEC0-5305A0D7A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FEFE29-17BC-04FB-3C9A-B2B03B04B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4B6C0-648D-6D82-5CC7-3F8D330FF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039772-5C50-B191-12D7-03915EE10E75}"/>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8" name="Footer Placeholder 7">
            <a:extLst>
              <a:ext uri="{FF2B5EF4-FFF2-40B4-BE49-F238E27FC236}">
                <a16:creationId xmlns:a16="http://schemas.microsoft.com/office/drawing/2014/main" id="{0E0B7D13-56A9-CF79-1BA1-C066FFF0C0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3BEC2A-B710-22E4-F59F-3B7CA0BAFAB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9818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BD31-A253-0DCE-92F8-9B284E377F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A4CCDD-4A72-BDB0-AC1C-E993A1628399}"/>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4" name="Footer Placeholder 3">
            <a:extLst>
              <a:ext uri="{FF2B5EF4-FFF2-40B4-BE49-F238E27FC236}">
                <a16:creationId xmlns:a16="http://schemas.microsoft.com/office/drawing/2014/main" id="{62F7C96D-AC39-8C8F-615C-432544921B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5D3FDD-2B89-59AD-9029-1BC061CEF59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252955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80B01-C82F-6CA3-88C9-1A4AC4BA0CEA}"/>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3" name="Footer Placeholder 2">
            <a:extLst>
              <a:ext uri="{FF2B5EF4-FFF2-40B4-BE49-F238E27FC236}">
                <a16:creationId xmlns:a16="http://schemas.microsoft.com/office/drawing/2014/main" id="{35E9ACF3-DE5E-01DF-91B9-483970624E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9CAAAE-499B-D5AE-9E38-CA6CFCBCBCC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8353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2387-F3E5-3FDE-3E86-288BD717B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720041-9EED-CFC5-7A4D-EA8797C33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4EAD28-9956-71FB-BD45-5877EDAB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39790-8A28-9026-7536-6EF66F1768F5}"/>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6" name="Footer Placeholder 5">
            <a:extLst>
              <a:ext uri="{FF2B5EF4-FFF2-40B4-BE49-F238E27FC236}">
                <a16:creationId xmlns:a16="http://schemas.microsoft.com/office/drawing/2014/main" id="{7D4215E8-7DE7-A0F3-2E29-0CB805CF7F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FC5E1-088B-4A1B-CE11-1F47125F113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279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11/30/2024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256485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9ABE-4221-6912-2797-4AB67CB0B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B475B0-1D0A-5863-C02D-CB5F161F5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97D27E-A031-F199-F044-9F9516ACB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67CD1-392A-76F6-EFCD-DBDE89DEE7FC}"/>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6" name="Footer Placeholder 5">
            <a:extLst>
              <a:ext uri="{FF2B5EF4-FFF2-40B4-BE49-F238E27FC236}">
                <a16:creationId xmlns:a16="http://schemas.microsoft.com/office/drawing/2014/main" id="{1199CA51-99BC-EE29-19C4-3850720295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6CE2A2-B089-496F-8A4C-F82C381F232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34927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6BD-192E-1829-1D00-0F81F6C4F0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D01B93-323C-7B98-9320-CE2ED63DC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5965A0-1ABF-4DD7-392A-97F6478A1A75}"/>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5" name="Footer Placeholder 4">
            <a:extLst>
              <a:ext uri="{FF2B5EF4-FFF2-40B4-BE49-F238E27FC236}">
                <a16:creationId xmlns:a16="http://schemas.microsoft.com/office/drawing/2014/main" id="{C6A76B43-9BC6-2B5D-7FB7-F4D82540AB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A16F01-F67F-6EB5-3FC9-B582DE6B5D05}"/>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80755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CF821-6436-CFF9-728F-17D49D4BE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830066-2F1B-9B2C-2A99-46DA9C61B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835CA0-736E-41FA-EA64-83D830C6E2A5}"/>
              </a:ext>
            </a:extLst>
          </p:cNvPr>
          <p:cNvSpPr>
            <a:spLocks noGrp="1"/>
          </p:cNvSpPr>
          <p:nvPr>
            <p:ph type="dt" sz="half" idx="10"/>
          </p:nvPr>
        </p:nvSpPr>
        <p:spPr/>
        <p:txBody>
          <a:bodyPr/>
          <a:lstStyle/>
          <a:p>
            <a:fld id="{DA8CD047-3708-4B50-87F3-A36B3EFD1D2C}" type="datetimeFigureOut">
              <a:rPr lang="en-GB" smtClean="0"/>
              <a:t>30/11/2024</a:t>
            </a:fld>
            <a:endParaRPr lang="en-GB"/>
          </a:p>
        </p:txBody>
      </p:sp>
      <p:sp>
        <p:nvSpPr>
          <p:cNvPr id="5" name="Footer Placeholder 4">
            <a:extLst>
              <a:ext uri="{FF2B5EF4-FFF2-40B4-BE49-F238E27FC236}">
                <a16:creationId xmlns:a16="http://schemas.microsoft.com/office/drawing/2014/main" id="{B61DC3A2-3C8A-C58B-9DAE-59A8A165CD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96D710-3E04-A221-1156-D747108987E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63479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35370-34DB-47A8-AA9D-7EA1FD4B4063}" type="datetimeFigureOut">
              <a:rPr lang="en-NG" smtClean="0"/>
              <a:t>11/30/2024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77129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935370-34DB-47A8-AA9D-7EA1FD4B4063}" type="datetimeFigureOut">
              <a:rPr lang="en-NG" smtClean="0"/>
              <a:t>11/30/2024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11989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935370-34DB-47A8-AA9D-7EA1FD4B4063}" type="datetimeFigureOut">
              <a:rPr lang="en-NG" smtClean="0"/>
              <a:t>11/30/2024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2209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935370-34DB-47A8-AA9D-7EA1FD4B4063}" type="datetimeFigureOut">
              <a:rPr lang="en-NG" smtClean="0"/>
              <a:t>11/30/2024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67466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35370-34DB-47A8-AA9D-7EA1FD4B4063}" type="datetimeFigureOut">
              <a:rPr lang="en-NG" smtClean="0"/>
              <a:t>11/30/2024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4079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11/30/2024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53475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11/30/2024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2141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NG" smtClean="0"/>
              <a:t>‹#›</a:t>
            </a:fld>
            <a:endParaRPr lang="en-NG"/>
          </a:p>
        </p:txBody>
      </p:sp>
      <p:pic>
        <p:nvPicPr>
          <p:cNvPr id="7" name="Picture 6" descr="Graphical user interface&#10;&#10;Description automatically generated">
            <a:extLst>
              <a:ext uri="{FF2B5EF4-FFF2-40B4-BE49-F238E27FC236}">
                <a16:creationId xmlns:a16="http://schemas.microsoft.com/office/drawing/2014/main" id="{8B7F1C08-4B39-9349-641C-3EC3B80BFC4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990" t="39142" r="15469" b="39426"/>
          <a:stretch/>
        </p:blipFill>
        <p:spPr>
          <a:xfrm>
            <a:off x="223284" y="169012"/>
            <a:ext cx="1472351" cy="460409"/>
          </a:xfrm>
          <a:prstGeom prst="rect">
            <a:avLst/>
          </a:prstGeom>
        </p:spPr>
      </p:pic>
      <p:sp>
        <p:nvSpPr>
          <p:cNvPr id="8" name="Rectangle 7">
            <a:extLst>
              <a:ext uri="{FF2B5EF4-FFF2-40B4-BE49-F238E27FC236}">
                <a16:creationId xmlns:a16="http://schemas.microsoft.com/office/drawing/2014/main" id="{EDCC9907-A799-44E6-4AC5-50655A1096DA}"/>
              </a:ext>
            </a:extLst>
          </p:cNvPr>
          <p:cNvSpPr/>
          <p:nvPr userDrawn="1"/>
        </p:nvSpPr>
        <p:spPr>
          <a:xfrm>
            <a:off x="0" y="6698512"/>
            <a:ext cx="12192000" cy="1594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587616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35A42-0A1B-E252-821F-63B888497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C26E19-3836-9620-3F45-2CE770239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E6AC3E-B416-D75F-388A-B2557D3B1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D047-3708-4B50-87F3-A36B3EFD1D2C}" type="datetimeFigureOut">
              <a:rPr lang="en-GB" smtClean="0"/>
              <a:t>30/11/2024</a:t>
            </a:fld>
            <a:endParaRPr lang="en-GB"/>
          </a:p>
        </p:txBody>
      </p:sp>
      <p:sp>
        <p:nvSpPr>
          <p:cNvPr id="5" name="Footer Placeholder 4">
            <a:extLst>
              <a:ext uri="{FF2B5EF4-FFF2-40B4-BE49-F238E27FC236}">
                <a16:creationId xmlns:a16="http://schemas.microsoft.com/office/drawing/2014/main" id="{6FD00FFC-D6C8-5D17-76A8-B99B1C654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EDC678-DA78-24AC-F0C3-0C951A5E6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2D177-6A10-41EA-8160-9FBC119D93FC}" type="slidenum">
              <a:rPr lang="en-GB" smtClean="0"/>
              <a:t>‹#›</a:t>
            </a:fld>
            <a:endParaRPr lang="en-GB"/>
          </a:p>
        </p:txBody>
      </p:sp>
      <p:pic>
        <p:nvPicPr>
          <p:cNvPr id="8" name="Picture 7" descr="A logo on a black background&#10;&#10;Description automatically generated with low confidence">
            <a:extLst>
              <a:ext uri="{FF2B5EF4-FFF2-40B4-BE49-F238E27FC236}">
                <a16:creationId xmlns:a16="http://schemas.microsoft.com/office/drawing/2014/main" id="{ADBF88BB-A772-5E88-C240-89F474040D2E}"/>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690" t="39016" r="16316" b="39186"/>
          <a:stretch/>
        </p:blipFill>
        <p:spPr>
          <a:xfrm>
            <a:off x="178755" y="172727"/>
            <a:ext cx="1585521" cy="508309"/>
          </a:xfrm>
          <a:prstGeom prst="rect">
            <a:avLst/>
          </a:prstGeom>
        </p:spPr>
      </p:pic>
      <p:sp>
        <p:nvSpPr>
          <p:cNvPr id="9" name="Rectangle 8">
            <a:extLst>
              <a:ext uri="{FF2B5EF4-FFF2-40B4-BE49-F238E27FC236}">
                <a16:creationId xmlns:a16="http://schemas.microsoft.com/office/drawing/2014/main" id="{E3A3F4A7-6DD5-830B-1DEE-3D61F170C88F}"/>
              </a:ext>
            </a:extLst>
          </p:cNvPr>
          <p:cNvSpPr/>
          <p:nvPr userDrawn="1"/>
        </p:nvSpPr>
        <p:spPr>
          <a:xfrm>
            <a:off x="0" y="6570973"/>
            <a:ext cx="12188275" cy="228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9143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myW9sMtrkFT11kmtS8w5_Mwc_DlyWv6H/view?usp=sharing" TargetMode="Externa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7E9FD3-B81C-B0EC-5394-40AD90ECB72F}"/>
              </a:ext>
            </a:extLst>
          </p:cNvPr>
          <p:cNvSpPr/>
          <p:nvPr/>
        </p:nvSpPr>
        <p:spPr>
          <a:xfrm>
            <a:off x="0" y="3173382"/>
            <a:ext cx="5636029" cy="1412750"/>
          </a:xfrm>
          <a:prstGeom prst="rect">
            <a:avLst/>
          </a:prstGeom>
          <a:solidFill>
            <a:srgbClr val="FFC9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BC0629AF-D179-D40B-3C69-3C848F34CB6C}"/>
              </a:ext>
            </a:extLst>
          </p:cNvPr>
          <p:cNvSpPr/>
          <p:nvPr/>
        </p:nvSpPr>
        <p:spPr>
          <a:xfrm>
            <a:off x="0" y="1815499"/>
            <a:ext cx="5636029" cy="1271016"/>
          </a:xfrm>
          <a:prstGeom prst="rect">
            <a:avLst/>
          </a:prstGeom>
          <a:solidFill>
            <a:srgbClr val="DC6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xtBox 4">
            <a:extLst>
              <a:ext uri="{FF2B5EF4-FFF2-40B4-BE49-F238E27FC236}">
                <a16:creationId xmlns:a16="http://schemas.microsoft.com/office/drawing/2014/main" id="{A8A43F75-09AA-74D9-F8FF-B9027F56DC72}"/>
              </a:ext>
            </a:extLst>
          </p:cNvPr>
          <p:cNvSpPr txBox="1"/>
          <p:nvPr/>
        </p:nvSpPr>
        <p:spPr>
          <a:xfrm>
            <a:off x="68300" y="1868055"/>
            <a:ext cx="5264481" cy="954107"/>
          </a:xfrm>
          <a:prstGeom prst="rect">
            <a:avLst/>
          </a:prstGeom>
          <a:noFill/>
        </p:spPr>
        <p:txBody>
          <a:bodyPr wrap="square" rtlCol="0">
            <a:spAutoFit/>
          </a:bodyPr>
          <a:lstStyle/>
          <a:p>
            <a:r>
              <a:rPr lang="en-US" sz="2800" b="1" dirty="0">
                <a:solidFill>
                  <a:schemeClr val="bg1"/>
                </a:solidFill>
                <a:latin typeface="Poppins" panose="00000500000000000000" pitchFamily="2" charset="0"/>
                <a:cs typeface="Poppins" panose="00000500000000000000" pitchFamily="2" charset="0"/>
              </a:rPr>
              <a:t>Tackling Child and Infant Mortality in Africa</a:t>
            </a:r>
            <a:endParaRPr lang="en-US" sz="2800" b="1" i="1"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D3BB53FE-38EE-B54C-F278-46BE16923A7C}"/>
              </a:ext>
            </a:extLst>
          </p:cNvPr>
          <p:cNvSpPr txBox="1"/>
          <p:nvPr/>
        </p:nvSpPr>
        <p:spPr>
          <a:xfrm>
            <a:off x="68299" y="3330277"/>
            <a:ext cx="5401476" cy="1015663"/>
          </a:xfrm>
          <a:prstGeom prst="rect">
            <a:avLst/>
          </a:prstGeom>
          <a:noFill/>
        </p:spPr>
        <p:txBody>
          <a:bodyPr wrap="square">
            <a:spAutoFit/>
          </a:bodyPr>
          <a:lstStyle/>
          <a:p>
            <a:r>
              <a:rPr lang="en-US" sz="2400" b="1" dirty="0">
                <a:latin typeface="Poppins" panose="00000500000000000000" pitchFamily="2" charset="0"/>
                <a:cs typeface="Poppins" panose="00000500000000000000" pitchFamily="2" charset="0"/>
              </a:rPr>
              <a:t>10Alytics Global Hackathon 2024</a:t>
            </a:r>
          </a:p>
          <a:p>
            <a:endParaRPr lang="en-GB" sz="1800" b="1" dirty="0">
              <a:latin typeface="Poppins" panose="00000500000000000000" pitchFamily="2" charset="0"/>
              <a:cs typeface="Poppins" panose="00000500000000000000" pitchFamily="2" charset="0"/>
            </a:endParaRPr>
          </a:p>
          <a:p>
            <a:r>
              <a:rPr lang="en-GB" b="1" dirty="0">
                <a:latin typeface="Poppins" panose="00000500000000000000" pitchFamily="2" charset="0"/>
                <a:cs typeface="Poppins" panose="00000500000000000000" pitchFamily="2" charset="0"/>
              </a:rPr>
              <a:t>30 November</a:t>
            </a:r>
            <a:r>
              <a:rPr lang="en-GB" sz="1800" b="1" dirty="0">
                <a:latin typeface="Poppins" panose="00000500000000000000" pitchFamily="2" charset="0"/>
                <a:cs typeface="Poppins" panose="00000500000000000000" pitchFamily="2" charset="0"/>
              </a:rPr>
              <a:t> – 1 December 2024</a:t>
            </a:r>
            <a:endParaRPr lang="LID4096" sz="1800" b="1" dirty="0">
              <a:latin typeface="Poppins" panose="00000500000000000000" pitchFamily="2" charset="0"/>
              <a:cs typeface="Poppins" panose="00000500000000000000" pitchFamily="2" charset="0"/>
            </a:endParaRPr>
          </a:p>
        </p:txBody>
      </p:sp>
      <p:pic>
        <p:nvPicPr>
          <p:cNvPr id="3" name="Picture 4" descr="Nigeria overtakes India as world capital for under-five deaths -- 2 years  earlier than projected | TheCable">
            <a:extLst>
              <a:ext uri="{FF2B5EF4-FFF2-40B4-BE49-F238E27FC236}">
                <a16:creationId xmlns:a16="http://schemas.microsoft.com/office/drawing/2014/main" id="{160986DF-F7BF-A91B-8653-1DDBD6708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495" y="1169725"/>
            <a:ext cx="6777827" cy="451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4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US" b="1" dirty="0">
                <a:solidFill>
                  <a:srgbClr val="DC6900"/>
                </a:solidFill>
                <a:latin typeface="Poppins" panose="00000500000000000000" pitchFamily="2" charset="0"/>
                <a:cs typeface="Poppins" panose="00000500000000000000" pitchFamily="2" charset="0"/>
              </a:rPr>
              <a:t>4. Maternal Deaths by Region</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2944148021"/>
              </p:ext>
            </p:extLst>
          </p:nvPr>
        </p:nvGraphicFramePr>
        <p:xfrm>
          <a:off x="345410" y="1354412"/>
          <a:ext cx="11501178" cy="209931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Fields</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Description</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r>
                        <a:rPr lang="en-GB" sz="1600" dirty="0">
                          <a:latin typeface="Poppins" panose="00000500000000000000" pitchFamily="2" charset="0"/>
                          <a:cs typeface="Poppins" panose="00000500000000000000" pitchFamily="2" charset="0"/>
                        </a:rPr>
                        <a:t>Entity</a:t>
                      </a:r>
                    </a:p>
                  </a:txBody>
                  <a:tcPr anchor="ctr"/>
                </a:tc>
                <a:tc>
                  <a:txBody>
                    <a:bodyPr/>
                    <a:lstStyle/>
                    <a:p>
                      <a:r>
                        <a:rPr lang="en-US" sz="1600">
                          <a:latin typeface="Poppins" panose="00000500000000000000" pitchFamily="2" charset="0"/>
                          <a:cs typeface="Poppins" panose="00000500000000000000" pitchFamily="2" charset="0"/>
                        </a:rPr>
                        <a:t>Name of the country or region.</a:t>
                      </a:r>
                    </a:p>
                  </a:txBody>
                  <a:tcPr anchor="ctr"/>
                </a:tc>
                <a:extLst>
                  <a:ext uri="{0D108BD9-81ED-4DB2-BD59-A6C34878D82A}">
                    <a16:rowId xmlns:a16="http://schemas.microsoft.com/office/drawing/2014/main" val="4238887942"/>
                  </a:ext>
                </a:extLst>
              </a:tr>
              <a:tr h="419863">
                <a:tc>
                  <a:txBody>
                    <a:bodyPr/>
                    <a:lstStyle/>
                    <a:p>
                      <a:r>
                        <a:rPr lang="en-GB" sz="1600" dirty="0">
                          <a:latin typeface="Poppins" panose="00000500000000000000" pitchFamily="2" charset="0"/>
                          <a:cs typeface="Poppins" panose="00000500000000000000" pitchFamily="2" charset="0"/>
                        </a:rPr>
                        <a:t>Code</a:t>
                      </a:r>
                    </a:p>
                  </a:txBody>
                  <a:tcPr anchor="ctr"/>
                </a:tc>
                <a:tc>
                  <a:txBody>
                    <a:bodyPr/>
                    <a:lstStyle/>
                    <a:p>
                      <a:r>
                        <a:rPr lang="en-US" sz="1600" dirty="0">
                          <a:latin typeface="Poppins" panose="00000500000000000000" pitchFamily="2" charset="0"/>
                          <a:cs typeface="Poppins" panose="00000500000000000000" pitchFamily="2" charset="0"/>
                        </a:rPr>
                        <a:t>Country code (ISO 3-letter format).</a:t>
                      </a:r>
                    </a:p>
                  </a:txBody>
                  <a:tcPr anchor="ctr"/>
                </a:tc>
                <a:extLst>
                  <a:ext uri="{0D108BD9-81ED-4DB2-BD59-A6C34878D82A}">
                    <a16:rowId xmlns:a16="http://schemas.microsoft.com/office/drawing/2014/main" val="2130588763"/>
                  </a:ext>
                </a:extLst>
              </a:tr>
              <a:tr h="419863">
                <a:tc>
                  <a:txBody>
                    <a:bodyPr/>
                    <a:lstStyle/>
                    <a:p>
                      <a:r>
                        <a:rPr lang="en-GB" sz="1600" dirty="0">
                          <a:latin typeface="Poppins" panose="00000500000000000000" pitchFamily="2" charset="0"/>
                          <a:cs typeface="Poppins" panose="00000500000000000000" pitchFamily="2" charset="0"/>
                        </a:rPr>
                        <a:t>Year</a:t>
                      </a:r>
                    </a:p>
                  </a:txBody>
                  <a:tcPr anchor="ctr"/>
                </a:tc>
                <a:tc>
                  <a:txBody>
                    <a:bodyPr/>
                    <a:lstStyle/>
                    <a:p>
                      <a:r>
                        <a:rPr lang="en-GB" sz="1600" dirty="0">
                          <a:latin typeface="Poppins" panose="00000500000000000000" pitchFamily="2" charset="0"/>
                          <a:cs typeface="Poppins" panose="00000500000000000000" pitchFamily="2" charset="0"/>
                        </a:rPr>
                        <a:t>Year of observation.</a:t>
                      </a:r>
                    </a:p>
                  </a:txBody>
                  <a:tcPr anchor="ctr"/>
                </a:tc>
                <a:extLst>
                  <a:ext uri="{0D108BD9-81ED-4DB2-BD59-A6C34878D82A}">
                    <a16:rowId xmlns:a16="http://schemas.microsoft.com/office/drawing/2014/main" val="2399557604"/>
                  </a:ext>
                </a:extLst>
              </a:tr>
              <a:tr h="419863">
                <a:tc>
                  <a:txBody>
                    <a:bodyPr/>
                    <a:lstStyle/>
                    <a:p>
                      <a:r>
                        <a:rPr lang="en-GB" sz="1600" dirty="0">
                          <a:latin typeface="Poppins" panose="00000500000000000000" pitchFamily="2" charset="0"/>
                          <a:cs typeface="Poppins" panose="00000500000000000000" pitchFamily="2" charset="0"/>
                        </a:rPr>
                        <a:t>Estimated maternal deaths</a:t>
                      </a:r>
                    </a:p>
                  </a:txBody>
                  <a:tcPr anchor="ctr"/>
                </a:tc>
                <a:tc>
                  <a:txBody>
                    <a:bodyPr/>
                    <a:lstStyle/>
                    <a:p>
                      <a:r>
                        <a:rPr lang="en-US" sz="1600" dirty="0">
                          <a:latin typeface="Poppins" panose="00000500000000000000" pitchFamily="2" charset="0"/>
                          <a:cs typeface="Poppins" panose="00000500000000000000" pitchFamily="2" charset="0"/>
                        </a:rPr>
                        <a:t>Estimated number of maternal deaths in the given year.</a:t>
                      </a:r>
                    </a:p>
                  </a:txBody>
                  <a:tcPr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11672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US" b="1" dirty="0">
                <a:solidFill>
                  <a:srgbClr val="DC6900"/>
                </a:solidFill>
                <a:latin typeface="Poppins" panose="00000500000000000000" pitchFamily="2" charset="0"/>
                <a:cs typeface="Poppins" panose="00000500000000000000" pitchFamily="2" charset="0"/>
              </a:rPr>
              <a:t>5. Child Mortality by Income Level</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2837919647"/>
              </p:ext>
            </p:extLst>
          </p:nvPr>
        </p:nvGraphicFramePr>
        <p:xfrm>
          <a:off x="345410" y="1354412"/>
          <a:ext cx="11501178" cy="225857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r>
                        <a:rPr lang="en-GB" sz="1600" dirty="0">
                          <a:latin typeface="Poppins" panose="00000500000000000000" pitchFamily="2" charset="0"/>
                          <a:cs typeface="Poppins" panose="00000500000000000000" pitchFamily="2" charset="0"/>
                        </a:rPr>
                        <a:t>Entity</a:t>
                      </a:r>
                    </a:p>
                  </a:txBody>
                  <a:tcPr anchor="ctr"/>
                </a:tc>
                <a:tc>
                  <a:txBody>
                    <a:bodyPr/>
                    <a:lstStyle/>
                    <a:p>
                      <a:r>
                        <a:rPr lang="en-US" sz="1600">
                          <a:latin typeface="Poppins" panose="00000500000000000000" pitchFamily="2" charset="0"/>
                          <a:cs typeface="Poppins" panose="00000500000000000000" pitchFamily="2" charset="0"/>
                        </a:rPr>
                        <a:t>Name of the country or region.</a:t>
                      </a:r>
                    </a:p>
                  </a:txBody>
                  <a:tcPr anchor="ctr"/>
                </a:tc>
                <a:extLst>
                  <a:ext uri="{0D108BD9-81ED-4DB2-BD59-A6C34878D82A}">
                    <a16:rowId xmlns:a16="http://schemas.microsoft.com/office/drawing/2014/main" val="4238887942"/>
                  </a:ext>
                </a:extLst>
              </a:tr>
              <a:tr h="419863">
                <a:tc>
                  <a:txBody>
                    <a:bodyPr/>
                    <a:lstStyle/>
                    <a:p>
                      <a:r>
                        <a:rPr lang="en-GB" sz="1600" dirty="0">
                          <a:latin typeface="Poppins" panose="00000500000000000000" pitchFamily="2" charset="0"/>
                          <a:cs typeface="Poppins" panose="00000500000000000000" pitchFamily="2" charset="0"/>
                        </a:rPr>
                        <a:t>Code</a:t>
                      </a:r>
                    </a:p>
                  </a:txBody>
                  <a:tcPr anchor="ctr"/>
                </a:tc>
                <a:tc>
                  <a:txBody>
                    <a:bodyPr/>
                    <a:lstStyle/>
                    <a:p>
                      <a:r>
                        <a:rPr lang="en-US" sz="1600">
                          <a:latin typeface="Poppins" panose="00000500000000000000" pitchFamily="2" charset="0"/>
                          <a:cs typeface="Poppins" panose="00000500000000000000" pitchFamily="2" charset="0"/>
                        </a:rPr>
                        <a:t>Country code (ISO 3-letter format).</a:t>
                      </a:r>
                    </a:p>
                  </a:txBody>
                  <a:tcPr anchor="ctr"/>
                </a:tc>
                <a:extLst>
                  <a:ext uri="{0D108BD9-81ED-4DB2-BD59-A6C34878D82A}">
                    <a16:rowId xmlns:a16="http://schemas.microsoft.com/office/drawing/2014/main" val="2130588763"/>
                  </a:ext>
                </a:extLst>
              </a:tr>
              <a:tr h="419863">
                <a:tc>
                  <a:txBody>
                    <a:bodyPr/>
                    <a:lstStyle/>
                    <a:p>
                      <a:r>
                        <a:rPr lang="en-GB" sz="1600" dirty="0">
                          <a:latin typeface="Poppins" panose="00000500000000000000" pitchFamily="2" charset="0"/>
                          <a:cs typeface="Poppins" panose="00000500000000000000" pitchFamily="2" charset="0"/>
                        </a:rPr>
                        <a:t>Year</a:t>
                      </a:r>
                    </a:p>
                  </a:txBody>
                  <a:tcPr anchor="ctr"/>
                </a:tc>
                <a:tc>
                  <a:txBody>
                    <a:bodyPr/>
                    <a:lstStyle/>
                    <a:p>
                      <a:r>
                        <a:rPr lang="en-GB" sz="1600" dirty="0">
                          <a:latin typeface="Poppins" panose="00000500000000000000" pitchFamily="2" charset="0"/>
                          <a:cs typeface="Poppins" panose="00000500000000000000" pitchFamily="2" charset="0"/>
                        </a:rPr>
                        <a:t>Year of observation.</a:t>
                      </a:r>
                    </a:p>
                  </a:txBody>
                  <a:tcPr anchor="ctr"/>
                </a:tc>
                <a:extLst>
                  <a:ext uri="{0D108BD9-81ED-4DB2-BD59-A6C34878D82A}">
                    <a16:rowId xmlns:a16="http://schemas.microsoft.com/office/drawing/2014/main" val="2399557604"/>
                  </a:ext>
                </a:extLst>
              </a:tr>
              <a:tr h="419863">
                <a:tc>
                  <a:txBody>
                    <a:bodyPr/>
                    <a:lstStyle/>
                    <a:p>
                      <a:r>
                        <a:rPr lang="en-GB" sz="1600">
                          <a:latin typeface="Poppins" panose="00000500000000000000" pitchFamily="2" charset="0"/>
                          <a:cs typeface="Poppins" panose="00000500000000000000" pitchFamily="2" charset="0"/>
                        </a:rPr>
                        <a:t>Under-five mortality rate</a:t>
                      </a:r>
                    </a:p>
                  </a:txBody>
                  <a:tcPr anchor="ctr"/>
                </a:tc>
                <a:tc>
                  <a:txBody>
                    <a:bodyPr/>
                    <a:lstStyle/>
                    <a:p>
                      <a:r>
                        <a:rPr lang="en-US" sz="1600" dirty="0">
                          <a:latin typeface="Poppins" panose="00000500000000000000" pitchFamily="2" charset="0"/>
                          <a:cs typeface="Poppins" panose="00000500000000000000" pitchFamily="2" charset="0"/>
                        </a:rPr>
                        <a:t>Number of deaths of children under five years per 100 live births.</a:t>
                      </a:r>
                    </a:p>
                  </a:txBody>
                  <a:tcPr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370932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Poppins" panose="00000500000000000000" pitchFamily="2" charset="0"/>
                <a:cs typeface="Poppins" panose="00000500000000000000" pitchFamily="2" charset="0"/>
              </a:rPr>
              <a:t>6. Infant Deaths</a:t>
            </a:r>
            <a:endParaRPr lang="en-US" b="1" dirty="0">
              <a:solidFill>
                <a:srgbClr val="DC6900"/>
              </a:solidFill>
              <a:latin typeface="Poppins" panose="00000500000000000000" pitchFamily="2" charset="0"/>
              <a:cs typeface="Poppins" panose="00000500000000000000" pitchFamily="2" charset="0"/>
            </a:endParaRP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1457048129"/>
              </p:ext>
            </p:extLst>
          </p:nvPr>
        </p:nvGraphicFramePr>
        <p:xfrm>
          <a:off x="345410" y="1354412"/>
          <a:ext cx="11501178" cy="209931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r>
                        <a:rPr lang="en-GB" sz="1600" dirty="0">
                          <a:latin typeface="Poppins" panose="00000500000000000000" pitchFamily="2" charset="0"/>
                          <a:cs typeface="Poppins" panose="00000500000000000000" pitchFamily="2" charset="0"/>
                        </a:rPr>
                        <a:t>Entity</a:t>
                      </a:r>
                    </a:p>
                  </a:txBody>
                  <a:tcPr anchor="ctr"/>
                </a:tc>
                <a:tc>
                  <a:txBody>
                    <a:bodyPr/>
                    <a:lstStyle/>
                    <a:p>
                      <a:r>
                        <a:rPr lang="en-US" sz="1600">
                          <a:latin typeface="Poppins" panose="00000500000000000000" pitchFamily="2" charset="0"/>
                          <a:cs typeface="Poppins" panose="00000500000000000000" pitchFamily="2" charset="0"/>
                        </a:rPr>
                        <a:t>Name of the country or region.</a:t>
                      </a:r>
                    </a:p>
                  </a:txBody>
                  <a:tcPr anchor="ctr"/>
                </a:tc>
                <a:extLst>
                  <a:ext uri="{0D108BD9-81ED-4DB2-BD59-A6C34878D82A}">
                    <a16:rowId xmlns:a16="http://schemas.microsoft.com/office/drawing/2014/main" val="4238887942"/>
                  </a:ext>
                </a:extLst>
              </a:tr>
              <a:tr h="419863">
                <a:tc>
                  <a:txBody>
                    <a:bodyPr/>
                    <a:lstStyle/>
                    <a:p>
                      <a:r>
                        <a:rPr lang="en-GB" sz="1600" dirty="0">
                          <a:latin typeface="Poppins" panose="00000500000000000000" pitchFamily="2" charset="0"/>
                          <a:cs typeface="Poppins" panose="00000500000000000000" pitchFamily="2" charset="0"/>
                        </a:rPr>
                        <a:t>Code</a:t>
                      </a:r>
                    </a:p>
                  </a:txBody>
                  <a:tcPr anchor="ctr"/>
                </a:tc>
                <a:tc>
                  <a:txBody>
                    <a:bodyPr/>
                    <a:lstStyle/>
                    <a:p>
                      <a:r>
                        <a:rPr lang="en-US" sz="1600" dirty="0">
                          <a:latin typeface="Poppins" panose="00000500000000000000" pitchFamily="2" charset="0"/>
                          <a:cs typeface="Poppins" panose="00000500000000000000" pitchFamily="2" charset="0"/>
                        </a:rPr>
                        <a:t>Country code (ISO 3-letter format).</a:t>
                      </a:r>
                    </a:p>
                  </a:txBody>
                  <a:tcPr anchor="ctr"/>
                </a:tc>
                <a:extLst>
                  <a:ext uri="{0D108BD9-81ED-4DB2-BD59-A6C34878D82A}">
                    <a16:rowId xmlns:a16="http://schemas.microsoft.com/office/drawing/2014/main" val="2130588763"/>
                  </a:ext>
                </a:extLst>
              </a:tr>
              <a:tr h="419863">
                <a:tc>
                  <a:txBody>
                    <a:bodyPr/>
                    <a:lstStyle/>
                    <a:p>
                      <a:r>
                        <a:rPr lang="en-GB" sz="1600" dirty="0">
                          <a:latin typeface="Poppins" panose="00000500000000000000" pitchFamily="2" charset="0"/>
                          <a:cs typeface="Poppins" panose="00000500000000000000" pitchFamily="2" charset="0"/>
                        </a:rPr>
                        <a:t>Year</a:t>
                      </a:r>
                    </a:p>
                  </a:txBody>
                  <a:tcPr anchor="ctr"/>
                </a:tc>
                <a:tc>
                  <a:txBody>
                    <a:bodyPr/>
                    <a:lstStyle/>
                    <a:p>
                      <a:r>
                        <a:rPr lang="en-GB" sz="1600" dirty="0">
                          <a:latin typeface="Poppins" panose="00000500000000000000" pitchFamily="2" charset="0"/>
                          <a:cs typeface="Poppins" panose="00000500000000000000" pitchFamily="2" charset="0"/>
                        </a:rPr>
                        <a:t>Year of observation.</a:t>
                      </a:r>
                    </a:p>
                  </a:txBody>
                  <a:tcPr anchor="ctr"/>
                </a:tc>
                <a:extLst>
                  <a:ext uri="{0D108BD9-81ED-4DB2-BD59-A6C34878D82A}">
                    <a16:rowId xmlns:a16="http://schemas.microsoft.com/office/drawing/2014/main" val="2399557604"/>
                  </a:ext>
                </a:extLst>
              </a:tr>
              <a:tr h="419863">
                <a:tc>
                  <a:txBody>
                    <a:bodyPr/>
                    <a:lstStyle/>
                    <a:p>
                      <a:r>
                        <a:rPr lang="en-US" sz="1600">
                          <a:latin typeface="Poppins" panose="00000500000000000000" pitchFamily="2" charset="0"/>
                          <a:cs typeface="Poppins" panose="00000500000000000000" pitchFamily="2" charset="0"/>
                        </a:rPr>
                        <a:t>Deaths - Sex: all - Age: 0</a:t>
                      </a:r>
                    </a:p>
                  </a:txBody>
                  <a:tcPr anchor="ctr"/>
                </a:tc>
                <a:tc>
                  <a:txBody>
                    <a:bodyPr/>
                    <a:lstStyle/>
                    <a:p>
                      <a:r>
                        <a:rPr lang="en-US" sz="1600" dirty="0">
                          <a:latin typeface="Poppins" panose="00000500000000000000" pitchFamily="2" charset="0"/>
                          <a:cs typeface="Poppins" panose="00000500000000000000" pitchFamily="2" charset="0"/>
                        </a:rPr>
                        <a:t>Total number of infant deaths (age 0) for the given year.</a:t>
                      </a:r>
                    </a:p>
                  </a:txBody>
                  <a:tcPr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345895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D6252-3F4E-EC76-2D51-4947E9EF277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AB1F20D-C2C8-8F58-A5D4-AC344C721931}"/>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D014686-F6CB-C559-4F0E-A771B530C648}"/>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BFB753D2-3902-DE0E-C408-ED1DEFF0B779}"/>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Poppins" panose="00000500000000000000" pitchFamily="2" charset="0"/>
                <a:cs typeface="Poppins" panose="00000500000000000000" pitchFamily="2" charset="0"/>
              </a:rPr>
              <a:t>7. Youth Mortality Rate</a:t>
            </a:r>
            <a:endParaRPr lang="en-US" b="1" dirty="0">
              <a:solidFill>
                <a:srgbClr val="DC6900"/>
              </a:solidFill>
              <a:latin typeface="Poppins" panose="00000500000000000000" pitchFamily="2" charset="0"/>
              <a:cs typeface="Poppins" panose="00000500000000000000" pitchFamily="2" charset="0"/>
            </a:endParaRPr>
          </a:p>
        </p:txBody>
      </p:sp>
      <p:graphicFrame>
        <p:nvGraphicFramePr>
          <p:cNvPr id="17" name="Table 16">
            <a:extLst>
              <a:ext uri="{FF2B5EF4-FFF2-40B4-BE49-F238E27FC236}">
                <a16:creationId xmlns:a16="http://schemas.microsoft.com/office/drawing/2014/main" id="{DAEA7651-E02A-AA78-D234-CEDD780904F0}"/>
              </a:ext>
            </a:extLst>
          </p:cNvPr>
          <p:cNvGraphicFramePr>
            <a:graphicFrameLocks noGrp="1"/>
          </p:cNvGraphicFramePr>
          <p:nvPr>
            <p:extLst>
              <p:ext uri="{D42A27DB-BD31-4B8C-83A1-F6EECF244321}">
                <p14:modId xmlns:p14="http://schemas.microsoft.com/office/powerpoint/2010/main" val="266412988"/>
              </p:ext>
            </p:extLst>
          </p:nvPr>
        </p:nvGraphicFramePr>
        <p:xfrm>
          <a:off x="345410" y="1354412"/>
          <a:ext cx="11501178" cy="225857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r>
                        <a:rPr lang="en-GB" sz="1600" dirty="0">
                          <a:latin typeface="Poppins" panose="00000500000000000000" pitchFamily="2" charset="0"/>
                          <a:cs typeface="Poppins" panose="00000500000000000000" pitchFamily="2" charset="0"/>
                        </a:rPr>
                        <a:t>Entity</a:t>
                      </a:r>
                    </a:p>
                  </a:txBody>
                  <a:tcPr anchor="ctr"/>
                </a:tc>
                <a:tc>
                  <a:txBody>
                    <a:bodyPr/>
                    <a:lstStyle/>
                    <a:p>
                      <a:r>
                        <a:rPr lang="en-US" sz="1600">
                          <a:latin typeface="Poppins" panose="00000500000000000000" pitchFamily="2" charset="0"/>
                          <a:cs typeface="Poppins" panose="00000500000000000000" pitchFamily="2" charset="0"/>
                        </a:rPr>
                        <a:t>Name of the country or region.</a:t>
                      </a:r>
                    </a:p>
                  </a:txBody>
                  <a:tcPr anchor="ctr"/>
                </a:tc>
                <a:extLst>
                  <a:ext uri="{0D108BD9-81ED-4DB2-BD59-A6C34878D82A}">
                    <a16:rowId xmlns:a16="http://schemas.microsoft.com/office/drawing/2014/main" val="4238887942"/>
                  </a:ext>
                </a:extLst>
              </a:tr>
              <a:tr h="419863">
                <a:tc>
                  <a:txBody>
                    <a:bodyPr/>
                    <a:lstStyle/>
                    <a:p>
                      <a:r>
                        <a:rPr lang="en-GB" sz="1600" dirty="0">
                          <a:latin typeface="Poppins" panose="00000500000000000000" pitchFamily="2" charset="0"/>
                          <a:cs typeface="Poppins" panose="00000500000000000000" pitchFamily="2" charset="0"/>
                        </a:rPr>
                        <a:t>Code</a:t>
                      </a:r>
                    </a:p>
                  </a:txBody>
                  <a:tcPr anchor="ctr"/>
                </a:tc>
                <a:tc>
                  <a:txBody>
                    <a:bodyPr/>
                    <a:lstStyle/>
                    <a:p>
                      <a:r>
                        <a:rPr lang="en-US" sz="1600" dirty="0">
                          <a:latin typeface="Poppins" panose="00000500000000000000" pitchFamily="2" charset="0"/>
                          <a:cs typeface="Poppins" panose="00000500000000000000" pitchFamily="2" charset="0"/>
                        </a:rPr>
                        <a:t>Country code (ISO 3-letter format).</a:t>
                      </a:r>
                    </a:p>
                  </a:txBody>
                  <a:tcPr anchor="ctr"/>
                </a:tc>
                <a:extLst>
                  <a:ext uri="{0D108BD9-81ED-4DB2-BD59-A6C34878D82A}">
                    <a16:rowId xmlns:a16="http://schemas.microsoft.com/office/drawing/2014/main" val="2130588763"/>
                  </a:ext>
                </a:extLst>
              </a:tr>
              <a:tr h="419863">
                <a:tc>
                  <a:txBody>
                    <a:bodyPr/>
                    <a:lstStyle/>
                    <a:p>
                      <a:r>
                        <a:rPr lang="en-GB" sz="1600" dirty="0">
                          <a:latin typeface="Poppins" panose="00000500000000000000" pitchFamily="2" charset="0"/>
                          <a:cs typeface="Poppins" panose="00000500000000000000" pitchFamily="2" charset="0"/>
                        </a:rPr>
                        <a:t>Year</a:t>
                      </a:r>
                    </a:p>
                  </a:txBody>
                  <a:tcPr anchor="ctr"/>
                </a:tc>
                <a:tc>
                  <a:txBody>
                    <a:bodyPr/>
                    <a:lstStyle/>
                    <a:p>
                      <a:r>
                        <a:rPr lang="en-GB" sz="1600" dirty="0">
                          <a:latin typeface="Poppins" panose="00000500000000000000" pitchFamily="2" charset="0"/>
                          <a:cs typeface="Poppins" panose="00000500000000000000" pitchFamily="2" charset="0"/>
                        </a:rPr>
                        <a:t>Year of observation.</a:t>
                      </a:r>
                    </a:p>
                  </a:txBody>
                  <a:tcPr anchor="ctr"/>
                </a:tc>
                <a:extLst>
                  <a:ext uri="{0D108BD9-81ED-4DB2-BD59-A6C34878D82A}">
                    <a16:rowId xmlns:a16="http://schemas.microsoft.com/office/drawing/2014/main" val="2399557604"/>
                  </a:ext>
                </a:extLst>
              </a:tr>
              <a:tr h="419863">
                <a:tc>
                  <a:txBody>
                    <a:bodyPr/>
                    <a:lstStyle/>
                    <a:p>
                      <a:r>
                        <a:rPr lang="en-GB" sz="1600">
                          <a:latin typeface="Poppins" panose="00000500000000000000" pitchFamily="2" charset="0"/>
                          <a:cs typeface="Poppins" panose="00000500000000000000" pitchFamily="2" charset="0"/>
                        </a:rPr>
                        <a:t>Under-fifteen mortality rate</a:t>
                      </a:r>
                    </a:p>
                  </a:txBody>
                  <a:tcPr anchor="ctr"/>
                </a:tc>
                <a:tc>
                  <a:txBody>
                    <a:bodyPr/>
                    <a:lstStyle/>
                    <a:p>
                      <a:r>
                        <a:rPr lang="en-US" sz="1600" dirty="0">
                          <a:latin typeface="Poppins" panose="00000500000000000000" pitchFamily="2" charset="0"/>
                          <a:cs typeface="Poppins" panose="00000500000000000000" pitchFamily="2" charset="0"/>
                        </a:rPr>
                        <a:t>Number of deaths per 1,000 live births for children under 15 years.</a:t>
                      </a:r>
                    </a:p>
                  </a:txBody>
                  <a:tcPr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206914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2AA8-22B9-2837-ACBE-8A3F8378917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F17F458-03A7-6EDE-A416-44A5145FE26C}"/>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862065A-D1F1-7521-1220-1B0EA82D69FF}"/>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87761DD4-0DC0-9C69-FA79-12A0167AA8EA}"/>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US" b="1" dirty="0">
                <a:solidFill>
                  <a:srgbClr val="DC6900"/>
                </a:solidFill>
                <a:latin typeface="Poppins" panose="00000500000000000000" pitchFamily="2" charset="0"/>
                <a:cs typeface="Poppins" panose="00000500000000000000" pitchFamily="2" charset="0"/>
              </a:rPr>
              <a:t>8. Causes of Death in Children Under Five</a:t>
            </a:r>
          </a:p>
        </p:txBody>
      </p:sp>
      <p:graphicFrame>
        <p:nvGraphicFramePr>
          <p:cNvPr id="17" name="Table 16">
            <a:extLst>
              <a:ext uri="{FF2B5EF4-FFF2-40B4-BE49-F238E27FC236}">
                <a16:creationId xmlns:a16="http://schemas.microsoft.com/office/drawing/2014/main" id="{608BF578-2219-A422-92C0-A2C7D18B437B}"/>
              </a:ext>
            </a:extLst>
          </p:cNvPr>
          <p:cNvGraphicFramePr>
            <a:graphicFrameLocks noGrp="1"/>
          </p:cNvGraphicFramePr>
          <p:nvPr>
            <p:extLst>
              <p:ext uri="{D42A27DB-BD31-4B8C-83A1-F6EECF244321}">
                <p14:modId xmlns:p14="http://schemas.microsoft.com/office/powerpoint/2010/main" val="2159910021"/>
              </p:ext>
            </p:extLst>
          </p:nvPr>
        </p:nvGraphicFramePr>
        <p:xfrm>
          <a:off x="345410" y="1354413"/>
          <a:ext cx="11501178" cy="488545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325697">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Fields</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tc>
                  <a:txBody>
                    <a:bodyPr/>
                    <a:lstStyle/>
                    <a:p>
                      <a:pPr algn="l" fontAlgn="b"/>
                      <a:r>
                        <a:rPr lang="en-GB" sz="1200" b="1" u="none" strike="noStrike">
                          <a:solidFill>
                            <a:schemeClr val="bg1"/>
                          </a:solidFill>
                          <a:effectLst/>
                          <a:latin typeface="Poppins" panose="00000500000000000000" pitchFamily="2" charset="0"/>
                          <a:cs typeface="Poppins" panose="00000500000000000000" pitchFamily="2" charset="0"/>
                        </a:rPr>
                        <a:t>Description</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extLst>
                  <a:ext uri="{0D108BD9-81ED-4DB2-BD59-A6C34878D82A}">
                    <a16:rowId xmlns:a16="http://schemas.microsoft.com/office/drawing/2014/main" val="948125257"/>
                  </a:ext>
                </a:extLst>
              </a:tr>
              <a:tr h="325697">
                <a:tc>
                  <a:txBody>
                    <a:bodyPr/>
                    <a:lstStyle/>
                    <a:p>
                      <a:r>
                        <a:rPr lang="en-GB" sz="1600" dirty="0" err="1">
                          <a:latin typeface="Poppins" panose="00000500000000000000" pitchFamily="2" charset="0"/>
                          <a:cs typeface="Poppins" panose="00000500000000000000" pitchFamily="2" charset="0"/>
                        </a:rPr>
                        <a:t>IndicatorCode</a:t>
                      </a:r>
                      <a:endParaRPr lang="en-GB" sz="1600" dirty="0">
                        <a:latin typeface="Poppins" panose="00000500000000000000" pitchFamily="2" charset="0"/>
                        <a:cs typeface="Poppins" panose="00000500000000000000" pitchFamily="2" charset="0"/>
                      </a:endParaRPr>
                    </a:p>
                  </a:txBody>
                  <a:tcPr marL="55786" marR="55786" marT="27893" marB="27893" anchor="ctr"/>
                </a:tc>
                <a:tc>
                  <a:txBody>
                    <a:bodyPr/>
                    <a:lstStyle/>
                    <a:p>
                      <a:r>
                        <a:rPr lang="en-US" sz="1600">
                          <a:latin typeface="Poppins" panose="00000500000000000000" pitchFamily="2" charset="0"/>
                          <a:cs typeface="Poppins" panose="00000500000000000000" pitchFamily="2" charset="0"/>
                        </a:rPr>
                        <a:t>Indicator code for the specific cause of death</a:t>
                      </a:r>
                    </a:p>
                  </a:txBody>
                  <a:tcPr marL="55786" marR="55786" marT="27893" marB="27893" anchor="ctr"/>
                </a:tc>
                <a:extLst>
                  <a:ext uri="{0D108BD9-81ED-4DB2-BD59-A6C34878D82A}">
                    <a16:rowId xmlns:a16="http://schemas.microsoft.com/office/drawing/2014/main" val="4238887942"/>
                  </a:ext>
                </a:extLst>
              </a:tr>
              <a:tr h="325697">
                <a:tc>
                  <a:txBody>
                    <a:bodyPr/>
                    <a:lstStyle/>
                    <a:p>
                      <a:r>
                        <a:rPr lang="en-GB" sz="1600" dirty="0">
                          <a:latin typeface="Poppins" panose="00000500000000000000" pitchFamily="2" charset="0"/>
                          <a:cs typeface="Poppins" panose="00000500000000000000" pitchFamily="2" charset="0"/>
                        </a:rPr>
                        <a:t>Indicator</a:t>
                      </a: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Description of the cause of death</a:t>
                      </a:r>
                    </a:p>
                  </a:txBody>
                  <a:tcPr marL="55786" marR="55786" marT="27893" marB="27893" anchor="ctr"/>
                </a:tc>
                <a:extLst>
                  <a:ext uri="{0D108BD9-81ED-4DB2-BD59-A6C34878D82A}">
                    <a16:rowId xmlns:a16="http://schemas.microsoft.com/office/drawing/2014/main" val="2130588763"/>
                  </a:ext>
                </a:extLst>
              </a:tr>
              <a:tr h="325697">
                <a:tc>
                  <a:txBody>
                    <a:bodyPr/>
                    <a:lstStyle/>
                    <a:p>
                      <a:r>
                        <a:rPr lang="en-GB" sz="1600" dirty="0" err="1">
                          <a:latin typeface="Poppins" panose="00000500000000000000" pitchFamily="2" charset="0"/>
                          <a:cs typeface="Poppins" panose="00000500000000000000" pitchFamily="2" charset="0"/>
                        </a:rPr>
                        <a:t>ValueType</a:t>
                      </a:r>
                      <a:endParaRPr lang="en-GB" sz="1600" dirty="0">
                        <a:latin typeface="Poppins" panose="00000500000000000000" pitchFamily="2" charset="0"/>
                        <a:cs typeface="Poppins" panose="00000500000000000000" pitchFamily="2" charset="0"/>
                      </a:endParaRP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Type of the value (e.g., numeric, percentage)</a:t>
                      </a:r>
                    </a:p>
                  </a:txBody>
                  <a:tcPr marL="55786" marR="55786" marT="27893" marB="27893" anchor="ctr"/>
                </a:tc>
                <a:extLst>
                  <a:ext uri="{0D108BD9-81ED-4DB2-BD59-A6C34878D82A}">
                    <a16:rowId xmlns:a16="http://schemas.microsoft.com/office/drawing/2014/main" val="2399557604"/>
                  </a:ext>
                </a:extLst>
              </a:tr>
              <a:tr h="325697">
                <a:tc>
                  <a:txBody>
                    <a:bodyPr/>
                    <a:lstStyle/>
                    <a:p>
                      <a:r>
                        <a:rPr lang="en-GB" sz="1600" dirty="0" err="1">
                          <a:latin typeface="Poppins" panose="00000500000000000000" pitchFamily="2" charset="0"/>
                          <a:cs typeface="Poppins" panose="00000500000000000000" pitchFamily="2" charset="0"/>
                        </a:rPr>
                        <a:t>ParentLocationCode</a:t>
                      </a:r>
                      <a:endParaRPr lang="en-GB" sz="1600" dirty="0">
                        <a:latin typeface="Poppins" panose="00000500000000000000" pitchFamily="2" charset="0"/>
                        <a:cs typeface="Poppins" panose="00000500000000000000" pitchFamily="2" charset="0"/>
                      </a:endParaRP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Code for the parent region</a:t>
                      </a:r>
                    </a:p>
                  </a:txBody>
                  <a:tcPr marL="55786" marR="55786" marT="27893" marB="27893" anchor="ctr"/>
                </a:tc>
                <a:extLst>
                  <a:ext uri="{0D108BD9-81ED-4DB2-BD59-A6C34878D82A}">
                    <a16:rowId xmlns:a16="http://schemas.microsoft.com/office/drawing/2014/main" val="330480373"/>
                  </a:ext>
                </a:extLst>
              </a:tr>
              <a:tr h="325697">
                <a:tc>
                  <a:txBody>
                    <a:bodyPr/>
                    <a:lstStyle/>
                    <a:p>
                      <a:r>
                        <a:rPr lang="en-GB" sz="1600" dirty="0" err="1">
                          <a:latin typeface="Poppins" panose="00000500000000000000" pitchFamily="2" charset="0"/>
                          <a:cs typeface="Poppins" panose="00000500000000000000" pitchFamily="2" charset="0"/>
                        </a:rPr>
                        <a:t>ParentLocation</a:t>
                      </a:r>
                      <a:endParaRPr lang="en-GB" sz="1600" dirty="0">
                        <a:latin typeface="Poppins" panose="00000500000000000000" pitchFamily="2" charset="0"/>
                        <a:cs typeface="Poppins" panose="00000500000000000000" pitchFamily="2" charset="0"/>
                      </a:endParaRP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Name of the parent region</a:t>
                      </a:r>
                    </a:p>
                  </a:txBody>
                  <a:tcPr marL="55786" marR="55786" marT="27893" marB="27893" anchor="ctr"/>
                </a:tc>
                <a:extLst>
                  <a:ext uri="{0D108BD9-81ED-4DB2-BD59-A6C34878D82A}">
                    <a16:rowId xmlns:a16="http://schemas.microsoft.com/office/drawing/2014/main" val="563989714"/>
                  </a:ext>
                </a:extLst>
              </a:tr>
              <a:tr h="325697">
                <a:tc>
                  <a:txBody>
                    <a:bodyPr/>
                    <a:lstStyle/>
                    <a:p>
                      <a:r>
                        <a:rPr lang="en-GB" sz="1600" dirty="0">
                          <a:latin typeface="Poppins" panose="00000500000000000000" pitchFamily="2" charset="0"/>
                          <a:cs typeface="Poppins" panose="00000500000000000000" pitchFamily="2" charset="0"/>
                        </a:rPr>
                        <a:t>Location</a:t>
                      </a:r>
                    </a:p>
                  </a:txBody>
                  <a:tcPr marL="55786" marR="55786" marT="27893" marB="27893" anchor="ctr"/>
                </a:tc>
                <a:tc>
                  <a:txBody>
                    <a:bodyPr/>
                    <a:lstStyle/>
                    <a:p>
                      <a:r>
                        <a:rPr lang="en-GB" sz="1600">
                          <a:latin typeface="Poppins" panose="00000500000000000000" pitchFamily="2" charset="0"/>
                          <a:cs typeface="Poppins" panose="00000500000000000000" pitchFamily="2" charset="0"/>
                        </a:rPr>
                        <a:t>Name of the country</a:t>
                      </a:r>
                    </a:p>
                  </a:txBody>
                  <a:tcPr marL="55786" marR="55786" marT="27893" marB="27893" anchor="ctr"/>
                </a:tc>
                <a:extLst>
                  <a:ext uri="{0D108BD9-81ED-4DB2-BD59-A6C34878D82A}">
                    <a16:rowId xmlns:a16="http://schemas.microsoft.com/office/drawing/2014/main" val="212848602"/>
                  </a:ext>
                </a:extLst>
              </a:tr>
              <a:tr h="325697">
                <a:tc>
                  <a:txBody>
                    <a:bodyPr/>
                    <a:lstStyle/>
                    <a:p>
                      <a:r>
                        <a:rPr lang="en-GB" sz="1600" dirty="0">
                          <a:latin typeface="Poppins" panose="00000500000000000000" pitchFamily="2" charset="0"/>
                          <a:cs typeface="Poppins" panose="00000500000000000000" pitchFamily="2" charset="0"/>
                        </a:rPr>
                        <a:t>Type</a:t>
                      </a:r>
                    </a:p>
                  </a:txBody>
                  <a:tcPr marL="55786" marR="55786" marT="27893" marB="27893" anchor="ctr"/>
                </a:tc>
                <a:tc>
                  <a:txBody>
                    <a:bodyPr/>
                    <a:lstStyle/>
                    <a:p>
                      <a:r>
                        <a:rPr lang="en-GB" sz="1600" dirty="0">
                          <a:latin typeface="Poppins" panose="00000500000000000000" pitchFamily="2" charset="0"/>
                          <a:cs typeface="Poppins" panose="00000500000000000000" pitchFamily="2" charset="0"/>
                        </a:rPr>
                        <a:t>Classification type</a:t>
                      </a:r>
                    </a:p>
                  </a:txBody>
                  <a:tcPr marL="55786" marR="55786" marT="27893" marB="27893" anchor="ctr"/>
                </a:tc>
                <a:extLst>
                  <a:ext uri="{0D108BD9-81ED-4DB2-BD59-A6C34878D82A}">
                    <a16:rowId xmlns:a16="http://schemas.microsoft.com/office/drawing/2014/main" val="3528759555"/>
                  </a:ext>
                </a:extLst>
              </a:tr>
              <a:tr h="325697">
                <a:tc>
                  <a:txBody>
                    <a:bodyPr/>
                    <a:lstStyle/>
                    <a:p>
                      <a:r>
                        <a:rPr lang="en-GB" sz="1600" dirty="0" err="1">
                          <a:latin typeface="Poppins" panose="00000500000000000000" pitchFamily="2" charset="0"/>
                          <a:cs typeface="Poppins" panose="00000500000000000000" pitchFamily="2" charset="0"/>
                        </a:rPr>
                        <a:t>SpatialDimValueCode</a:t>
                      </a:r>
                      <a:endParaRPr lang="en-GB" sz="1600" dirty="0">
                        <a:latin typeface="Poppins" panose="00000500000000000000" pitchFamily="2" charset="0"/>
                        <a:cs typeface="Poppins" panose="00000500000000000000" pitchFamily="2" charset="0"/>
                      </a:endParaRP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Spatial dimension code for the country</a:t>
                      </a:r>
                    </a:p>
                  </a:txBody>
                  <a:tcPr marL="55786" marR="55786" marT="27893" marB="27893" anchor="ctr"/>
                </a:tc>
                <a:extLst>
                  <a:ext uri="{0D108BD9-81ED-4DB2-BD59-A6C34878D82A}">
                    <a16:rowId xmlns:a16="http://schemas.microsoft.com/office/drawing/2014/main" val="2631931736"/>
                  </a:ext>
                </a:extLst>
              </a:tr>
              <a:tr h="325697">
                <a:tc>
                  <a:txBody>
                    <a:bodyPr/>
                    <a:lstStyle/>
                    <a:p>
                      <a:r>
                        <a:rPr lang="en-GB" sz="1600">
                          <a:latin typeface="Poppins" panose="00000500000000000000" pitchFamily="2" charset="0"/>
                          <a:cs typeface="Poppins" panose="00000500000000000000" pitchFamily="2" charset="0"/>
                        </a:rPr>
                        <a:t>Period</a:t>
                      </a:r>
                    </a:p>
                  </a:txBody>
                  <a:tcPr marL="55786" marR="55786" marT="27893" marB="27893" anchor="ctr"/>
                </a:tc>
                <a:tc>
                  <a:txBody>
                    <a:bodyPr/>
                    <a:lstStyle/>
                    <a:p>
                      <a:r>
                        <a:rPr lang="en-GB" sz="1600" dirty="0">
                          <a:latin typeface="Poppins" panose="00000500000000000000" pitchFamily="2" charset="0"/>
                          <a:cs typeface="Poppins" panose="00000500000000000000" pitchFamily="2" charset="0"/>
                        </a:rPr>
                        <a:t>Year of data collection</a:t>
                      </a:r>
                    </a:p>
                  </a:txBody>
                  <a:tcPr marL="55786" marR="55786" marT="27893" marB="27893" anchor="ctr"/>
                </a:tc>
                <a:extLst>
                  <a:ext uri="{0D108BD9-81ED-4DB2-BD59-A6C34878D82A}">
                    <a16:rowId xmlns:a16="http://schemas.microsoft.com/office/drawing/2014/main" val="3433066476"/>
                  </a:ext>
                </a:extLst>
              </a:tr>
              <a:tr h="325697">
                <a:tc>
                  <a:txBody>
                    <a:bodyPr/>
                    <a:lstStyle/>
                    <a:p>
                      <a:r>
                        <a:rPr lang="en-GB" sz="1600">
                          <a:latin typeface="Poppins" panose="00000500000000000000" pitchFamily="2" charset="0"/>
                          <a:cs typeface="Poppins" panose="00000500000000000000" pitchFamily="2" charset="0"/>
                        </a:rPr>
                        <a:t>FactValueNumericHigh</a:t>
                      </a: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Upper bound of the estimated value</a:t>
                      </a:r>
                    </a:p>
                  </a:txBody>
                  <a:tcPr marL="55786" marR="55786" marT="27893" marB="27893" anchor="ctr"/>
                </a:tc>
                <a:extLst>
                  <a:ext uri="{0D108BD9-81ED-4DB2-BD59-A6C34878D82A}">
                    <a16:rowId xmlns:a16="http://schemas.microsoft.com/office/drawing/2014/main" val="2156941122"/>
                  </a:ext>
                </a:extLst>
              </a:tr>
              <a:tr h="325697">
                <a:tc>
                  <a:txBody>
                    <a:bodyPr/>
                    <a:lstStyle/>
                    <a:p>
                      <a:r>
                        <a:rPr lang="en-GB" sz="1600">
                          <a:latin typeface="Poppins" panose="00000500000000000000" pitchFamily="2" charset="0"/>
                          <a:cs typeface="Poppins" panose="00000500000000000000" pitchFamily="2" charset="0"/>
                        </a:rPr>
                        <a:t>FactValueNumericLow</a:t>
                      </a: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Lower bound of the estimated value</a:t>
                      </a:r>
                    </a:p>
                  </a:txBody>
                  <a:tcPr marL="55786" marR="55786" marT="27893" marB="27893" anchor="ctr"/>
                </a:tc>
                <a:extLst>
                  <a:ext uri="{0D108BD9-81ED-4DB2-BD59-A6C34878D82A}">
                    <a16:rowId xmlns:a16="http://schemas.microsoft.com/office/drawing/2014/main" val="941832026"/>
                  </a:ext>
                </a:extLst>
              </a:tr>
              <a:tr h="325697">
                <a:tc>
                  <a:txBody>
                    <a:bodyPr/>
                    <a:lstStyle/>
                    <a:p>
                      <a:r>
                        <a:rPr lang="en-GB" sz="1600">
                          <a:latin typeface="Poppins" panose="00000500000000000000" pitchFamily="2" charset="0"/>
                          <a:cs typeface="Poppins" panose="00000500000000000000" pitchFamily="2" charset="0"/>
                        </a:rPr>
                        <a:t>FactValueTranslationID</a:t>
                      </a:r>
                    </a:p>
                  </a:txBody>
                  <a:tcPr marL="55786" marR="55786" marT="27893" marB="27893" anchor="ctr"/>
                </a:tc>
                <a:tc>
                  <a:txBody>
                    <a:bodyPr/>
                    <a:lstStyle/>
                    <a:p>
                      <a:r>
                        <a:rPr lang="en-GB" sz="1600" dirty="0">
                          <a:latin typeface="Poppins" panose="00000500000000000000" pitchFamily="2" charset="0"/>
                          <a:cs typeface="Poppins" panose="00000500000000000000" pitchFamily="2" charset="0"/>
                        </a:rPr>
                        <a:t>Translation ID for value</a:t>
                      </a:r>
                    </a:p>
                  </a:txBody>
                  <a:tcPr marL="55786" marR="55786" marT="27893" marB="27893" anchor="ctr"/>
                </a:tc>
                <a:extLst>
                  <a:ext uri="{0D108BD9-81ED-4DB2-BD59-A6C34878D82A}">
                    <a16:rowId xmlns:a16="http://schemas.microsoft.com/office/drawing/2014/main" val="2692460700"/>
                  </a:ext>
                </a:extLst>
              </a:tr>
              <a:tr h="325697">
                <a:tc>
                  <a:txBody>
                    <a:bodyPr/>
                    <a:lstStyle/>
                    <a:p>
                      <a:r>
                        <a:rPr lang="en-GB" sz="1600">
                          <a:latin typeface="Poppins" panose="00000500000000000000" pitchFamily="2" charset="0"/>
                          <a:cs typeface="Poppins" panose="00000500000000000000" pitchFamily="2" charset="0"/>
                        </a:rPr>
                        <a:t>FactComments</a:t>
                      </a:r>
                    </a:p>
                  </a:txBody>
                  <a:tcPr marL="55786" marR="55786" marT="27893" marB="27893" anchor="ctr"/>
                </a:tc>
                <a:tc>
                  <a:txBody>
                    <a:bodyPr/>
                    <a:lstStyle/>
                    <a:p>
                      <a:r>
                        <a:rPr lang="en-US" sz="1600" dirty="0">
                          <a:latin typeface="Poppins" panose="00000500000000000000" pitchFamily="2" charset="0"/>
                          <a:cs typeface="Poppins" panose="00000500000000000000" pitchFamily="2" charset="0"/>
                        </a:rPr>
                        <a:t>Comments or notes related to the fact</a:t>
                      </a:r>
                    </a:p>
                  </a:txBody>
                  <a:tcPr marL="55786" marR="55786" marT="27893" marB="27893" anchor="ctr"/>
                </a:tc>
                <a:extLst>
                  <a:ext uri="{0D108BD9-81ED-4DB2-BD59-A6C34878D82A}">
                    <a16:rowId xmlns:a16="http://schemas.microsoft.com/office/drawing/2014/main" val="3184458784"/>
                  </a:ext>
                </a:extLst>
              </a:tr>
              <a:tr h="325697">
                <a:tc>
                  <a:txBody>
                    <a:bodyPr/>
                    <a:lstStyle/>
                    <a:p>
                      <a:r>
                        <a:rPr lang="en-GB" sz="1600">
                          <a:latin typeface="Poppins" panose="00000500000000000000" pitchFamily="2" charset="0"/>
                          <a:cs typeface="Poppins" panose="00000500000000000000" pitchFamily="2" charset="0"/>
                        </a:rPr>
                        <a:t>Language</a:t>
                      </a:r>
                    </a:p>
                  </a:txBody>
                  <a:tcPr marL="55786" marR="55786" marT="27893" marB="27893" anchor="ctr"/>
                </a:tc>
                <a:tc>
                  <a:txBody>
                    <a:bodyPr/>
                    <a:lstStyle/>
                    <a:p>
                      <a:r>
                        <a:rPr lang="en-GB" sz="1600" dirty="0">
                          <a:latin typeface="Poppins" panose="00000500000000000000" pitchFamily="2" charset="0"/>
                          <a:cs typeface="Poppins" panose="00000500000000000000" pitchFamily="2" charset="0"/>
                        </a:rPr>
                        <a:t>Language of the record</a:t>
                      </a:r>
                    </a:p>
                  </a:txBody>
                  <a:tcPr marL="55786" marR="55786" marT="27893" marB="27893" anchor="ctr"/>
                </a:tc>
                <a:extLst>
                  <a:ext uri="{0D108BD9-81ED-4DB2-BD59-A6C34878D82A}">
                    <a16:rowId xmlns:a16="http://schemas.microsoft.com/office/drawing/2014/main" val="2009259243"/>
                  </a:ext>
                </a:extLst>
              </a:tr>
            </a:tbl>
          </a:graphicData>
        </a:graphic>
      </p:graphicFrame>
    </p:spTree>
    <p:extLst>
      <p:ext uri="{BB962C8B-B14F-4D97-AF65-F5344CB8AC3E}">
        <p14:creationId xmlns:p14="http://schemas.microsoft.com/office/powerpoint/2010/main" val="20225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Tools &amp; Presentation Criteria</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209902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Tools &amp; Presentation Criteria</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pic>
        <p:nvPicPr>
          <p:cNvPr id="2" name="object 8">
            <a:extLst>
              <a:ext uri="{FF2B5EF4-FFF2-40B4-BE49-F238E27FC236}">
                <a16:creationId xmlns:a16="http://schemas.microsoft.com/office/drawing/2014/main" id="{4F19BA07-B4D5-D9D7-B0AB-2B837FB18F49}"/>
              </a:ext>
            </a:extLst>
          </p:cNvPr>
          <p:cNvPicPr/>
          <p:nvPr/>
        </p:nvPicPr>
        <p:blipFill>
          <a:blip r:embed="rId2" cstate="print"/>
          <a:stretch>
            <a:fillRect/>
          </a:stretch>
        </p:blipFill>
        <p:spPr>
          <a:xfrm>
            <a:off x="6873276" y="2926052"/>
            <a:ext cx="1751076" cy="1744979"/>
          </a:xfrm>
          <a:prstGeom prst="rect">
            <a:avLst/>
          </a:prstGeom>
        </p:spPr>
      </p:pic>
      <p:pic>
        <p:nvPicPr>
          <p:cNvPr id="4" name="object 11">
            <a:extLst>
              <a:ext uri="{FF2B5EF4-FFF2-40B4-BE49-F238E27FC236}">
                <a16:creationId xmlns:a16="http://schemas.microsoft.com/office/drawing/2014/main" id="{26BF36F0-F34C-E90D-CCC4-D58A03AB63B4}"/>
              </a:ext>
            </a:extLst>
          </p:cNvPr>
          <p:cNvPicPr/>
          <p:nvPr/>
        </p:nvPicPr>
        <p:blipFill>
          <a:blip r:embed="rId3" cstate="print"/>
          <a:stretch>
            <a:fillRect/>
          </a:stretch>
        </p:blipFill>
        <p:spPr>
          <a:xfrm>
            <a:off x="9003931" y="2582910"/>
            <a:ext cx="1878591" cy="2036586"/>
          </a:xfrm>
          <a:prstGeom prst="rect">
            <a:avLst/>
          </a:prstGeom>
        </p:spPr>
      </p:pic>
      <p:pic>
        <p:nvPicPr>
          <p:cNvPr id="7" name="Picture 2" descr="Tableau Logo and symbol, meaning, history, PNG">
            <a:extLst>
              <a:ext uri="{FF2B5EF4-FFF2-40B4-BE49-F238E27FC236}">
                <a16:creationId xmlns:a16="http://schemas.microsoft.com/office/drawing/2014/main" id="{A3ECF7E9-71C9-4350-9866-ABED6DADB5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922" y="834780"/>
            <a:ext cx="2124588" cy="11950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Logo, symbol, meaning, history, PNG, brand">
            <a:extLst>
              <a:ext uri="{FF2B5EF4-FFF2-40B4-BE49-F238E27FC236}">
                <a16:creationId xmlns:a16="http://schemas.microsoft.com/office/drawing/2014/main" id="{F40A2731-81D5-8D1C-9D25-14A4E872F7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469" r="32294" b="18515"/>
          <a:stretch/>
        </p:blipFill>
        <p:spPr bwMode="auto">
          <a:xfrm>
            <a:off x="10503375" y="679244"/>
            <a:ext cx="1303750" cy="18865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395E1B-EBCF-7EEF-2C6B-49790643F43D}"/>
              </a:ext>
            </a:extLst>
          </p:cNvPr>
          <p:cNvSpPr txBox="1"/>
          <p:nvPr/>
        </p:nvSpPr>
        <p:spPr>
          <a:xfrm>
            <a:off x="384875" y="1025000"/>
            <a:ext cx="5486536" cy="461665"/>
          </a:xfrm>
          <a:prstGeom prst="rect">
            <a:avLst/>
          </a:prstGeom>
          <a:solidFill>
            <a:srgbClr val="DC6900"/>
          </a:solidFill>
        </p:spPr>
        <p:txBody>
          <a:bodyPr wrap="square" rtlCol="0">
            <a:spAutoFit/>
          </a:bodyPr>
          <a:lstStyle/>
          <a:p>
            <a:pPr algn="ctr"/>
            <a:r>
              <a:rPr lang="en-GB" sz="2400" b="1" dirty="0">
                <a:solidFill>
                  <a:schemeClr val="bg1"/>
                </a:solidFill>
                <a:latin typeface="Georgia" panose="02040502050405020303" pitchFamily="18" charset="0"/>
              </a:rPr>
              <a:t>Tools to be used</a:t>
            </a:r>
          </a:p>
        </p:txBody>
      </p:sp>
      <p:sp>
        <p:nvSpPr>
          <p:cNvPr id="10" name="TextBox 9">
            <a:extLst>
              <a:ext uri="{FF2B5EF4-FFF2-40B4-BE49-F238E27FC236}">
                <a16:creationId xmlns:a16="http://schemas.microsoft.com/office/drawing/2014/main" id="{C1B085A5-6CD1-1A11-2B1A-EA5C7356527D}"/>
              </a:ext>
            </a:extLst>
          </p:cNvPr>
          <p:cNvSpPr txBox="1"/>
          <p:nvPr/>
        </p:nvSpPr>
        <p:spPr>
          <a:xfrm>
            <a:off x="429016" y="3222932"/>
            <a:ext cx="5486536" cy="461665"/>
          </a:xfrm>
          <a:prstGeom prst="rect">
            <a:avLst/>
          </a:prstGeom>
          <a:solidFill>
            <a:srgbClr val="DC6900"/>
          </a:solidFill>
        </p:spPr>
        <p:txBody>
          <a:bodyPr wrap="square" rtlCol="0">
            <a:spAutoFit/>
          </a:bodyPr>
          <a:lstStyle/>
          <a:p>
            <a:pPr algn="ctr"/>
            <a:r>
              <a:rPr lang="en-GB" sz="2400" b="1" dirty="0">
                <a:solidFill>
                  <a:schemeClr val="bg1"/>
                </a:solidFill>
                <a:latin typeface="Georgia" panose="02040502050405020303" pitchFamily="18" charset="0"/>
              </a:rPr>
              <a:t>Presentation Criteria</a:t>
            </a:r>
          </a:p>
        </p:txBody>
      </p:sp>
      <p:sp>
        <p:nvSpPr>
          <p:cNvPr id="11" name="TextBox 10">
            <a:extLst>
              <a:ext uri="{FF2B5EF4-FFF2-40B4-BE49-F238E27FC236}">
                <a16:creationId xmlns:a16="http://schemas.microsoft.com/office/drawing/2014/main" id="{AC8F218F-5CDE-4143-04F4-48E5DBDEC834}"/>
              </a:ext>
            </a:extLst>
          </p:cNvPr>
          <p:cNvSpPr txBox="1"/>
          <p:nvPr/>
        </p:nvSpPr>
        <p:spPr>
          <a:xfrm>
            <a:off x="320109" y="1555091"/>
            <a:ext cx="5551302" cy="1384995"/>
          </a:xfrm>
          <a:prstGeom prst="rect">
            <a:avLst/>
          </a:prstGeom>
          <a:noFill/>
        </p:spPr>
        <p:txBody>
          <a:bodyPr wrap="square">
            <a:spAutoFit/>
          </a:bodyPr>
          <a:lstStyle/>
          <a:p>
            <a:r>
              <a:rPr lang="en-GB" sz="1400" dirty="0">
                <a:latin typeface="Georgia" panose="02040502050405020303" pitchFamily="18" charset="0"/>
              </a:rPr>
              <a:t>Participants are free to use any visualization or analytical tool they prefer for </a:t>
            </a:r>
            <a:r>
              <a:rPr lang="en-GB" sz="1400" dirty="0" err="1">
                <a:latin typeface="Georgia" panose="02040502050405020303" pitchFamily="18" charset="0"/>
              </a:rPr>
              <a:t>analyzing</a:t>
            </a:r>
            <a:r>
              <a:rPr lang="en-GB" sz="1400" dirty="0">
                <a:latin typeface="Georgia" panose="02040502050405020303" pitchFamily="18" charset="0"/>
              </a:rPr>
              <a:t> the data in the case study.</a:t>
            </a:r>
          </a:p>
          <a:p>
            <a:endParaRPr lang="en-GB" sz="1400" dirty="0">
              <a:latin typeface="Georgia" panose="02040502050405020303" pitchFamily="18" charset="0"/>
            </a:endParaRPr>
          </a:p>
          <a:p>
            <a:r>
              <a:rPr lang="en-GB" sz="1400" dirty="0">
                <a:latin typeface="Georgia" panose="02040502050405020303" pitchFamily="18" charset="0"/>
              </a:rPr>
              <a:t>Here are some examples of tools that can be used:</a:t>
            </a:r>
          </a:p>
          <a:p>
            <a:pPr marL="285750" indent="-285750">
              <a:buFont typeface="Arial" panose="020B0604020202020204" pitchFamily="34" charset="0"/>
              <a:buChar char="•"/>
            </a:pPr>
            <a:r>
              <a:rPr lang="en-GB" sz="1400" dirty="0">
                <a:latin typeface="Georgia" panose="02040502050405020303" pitchFamily="18" charset="0"/>
              </a:rPr>
              <a:t>Data analysis: Excel, R, Python, SAS, Stata, SPSS</a:t>
            </a:r>
          </a:p>
          <a:p>
            <a:pPr marL="285750" indent="-285750">
              <a:buFont typeface="Arial" panose="020B0604020202020204" pitchFamily="34" charset="0"/>
              <a:buChar char="•"/>
            </a:pPr>
            <a:r>
              <a:rPr lang="en-GB" sz="1400" dirty="0">
                <a:latin typeface="Georgia" panose="02040502050405020303" pitchFamily="18" charset="0"/>
              </a:rPr>
              <a:t>Data visualization: Tableau, Power BI, QlikView,  ggplot2 (in R)</a:t>
            </a:r>
          </a:p>
        </p:txBody>
      </p:sp>
      <p:sp>
        <p:nvSpPr>
          <p:cNvPr id="12" name="TextBox 11">
            <a:extLst>
              <a:ext uri="{FF2B5EF4-FFF2-40B4-BE49-F238E27FC236}">
                <a16:creationId xmlns:a16="http://schemas.microsoft.com/office/drawing/2014/main" id="{4EC20085-D866-D496-917C-1FA86440A349}"/>
              </a:ext>
            </a:extLst>
          </p:cNvPr>
          <p:cNvSpPr txBox="1"/>
          <p:nvPr/>
        </p:nvSpPr>
        <p:spPr>
          <a:xfrm>
            <a:off x="364250" y="3858677"/>
            <a:ext cx="5551302" cy="2462213"/>
          </a:xfrm>
          <a:prstGeom prst="rect">
            <a:avLst/>
          </a:prstGeom>
          <a:noFill/>
        </p:spPr>
        <p:txBody>
          <a:bodyPr wrap="square">
            <a:spAutoFit/>
          </a:bodyPr>
          <a:lstStyle/>
          <a:p>
            <a:r>
              <a:rPr lang="en-GB" sz="1400" dirty="0">
                <a:latin typeface="Georgia" panose="02040502050405020303" pitchFamily="18" charset="0"/>
              </a:rPr>
              <a:t>Participants are free to use any tool to present their findings in the hackathon. </a:t>
            </a:r>
          </a:p>
          <a:p>
            <a:endParaRPr lang="en-GB" sz="1400" dirty="0">
              <a:latin typeface="Georgia" panose="02040502050405020303" pitchFamily="18" charset="0"/>
            </a:endParaRPr>
          </a:p>
          <a:p>
            <a:r>
              <a:rPr lang="en-GB" sz="1400" dirty="0">
                <a:latin typeface="Georgia" panose="02040502050405020303" pitchFamily="18" charset="0"/>
              </a:rPr>
              <a:t>Here are some examples of tools that can be used for the presentation:</a:t>
            </a:r>
          </a:p>
          <a:p>
            <a:pPr marL="285750" indent="-285750">
              <a:buFont typeface="Arial" panose="020B0604020202020204" pitchFamily="34" charset="0"/>
              <a:buChar char="•"/>
            </a:pPr>
            <a:r>
              <a:rPr lang="en-GB" sz="1400" dirty="0">
                <a:latin typeface="Georgia" panose="02040502050405020303" pitchFamily="18" charset="0"/>
              </a:rPr>
              <a:t>PowerPoint</a:t>
            </a:r>
          </a:p>
          <a:p>
            <a:pPr marL="285750" indent="-285750">
              <a:buFont typeface="Arial" panose="020B0604020202020204" pitchFamily="34" charset="0"/>
              <a:buChar char="•"/>
            </a:pPr>
            <a:r>
              <a:rPr lang="en-GB" sz="1400" dirty="0">
                <a:latin typeface="Georgia" panose="02040502050405020303" pitchFamily="18" charset="0"/>
              </a:rPr>
              <a:t>Excel</a:t>
            </a:r>
          </a:p>
          <a:p>
            <a:pPr marL="285750" indent="-285750">
              <a:buFont typeface="Arial" panose="020B0604020202020204" pitchFamily="34" charset="0"/>
              <a:buChar char="•"/>
            </a:pPr>
            <a:r>
              <a:rPr lang="en-GB" sz="1400" dirty="0">
                <a:latin typeface="Georgia" panose="02040502050405020303" pitchFamily="18" charset="0"/>
              </a:rPr>
              <a:t>Power BI</a:t>
            </a:r>
          </a:p>
          <a:p>
            <a:pPr marL="285750" indent="-285750">
              <a:buFont typeface="Arial" panose="020B0604020202020204" pitchFamily="34" charset="0"/>
              <a:buChar char="•"/>
            </a:pPr>
            <a:r>
              <a:rPr lang="en-GB" sz="1400" dirty="0">
                <a:latin typeface="Georgia" panose="02040502050405020303" pitchFamily="18" charset="0"/>
              </a:rPr>
              <a:t>Tableau</a:t>
            </a:r>
          </a:p>
          <a:p>
            <a:pPr marL="285750" indent="-285750">
              <a:buFont typeface="Arial" panose="020B0604020202020204" pitchFamily="34" charset="0"/>
              <a:buChar char="•"/>
            </a:pPr>
            <a:r>
              <a:rPr lang="en-GB" sz="1400" dirty="0">
                <a:latin typeface="Georgia" panose="02040502050405020303" pitchFamily="18" charset="0"/>
              </a:rPr>
              <a:t>Python</a:t>
            </a:r>
          </a:p>
          <a:p>
            <a:pPr marL="285750" indent="-285750">
              <a:buFont typeface="Arial" panose="020B0604020202020204" pitchFamily="34" charset="0"/>
              <a:buChar char="•"/>
            </a:pPr>
            <a:r>
              <a:rPr lang="en-GB" sz="1400" dirty="0">
                <a:latin typeface="Georgia" panose="02040502050405020303" pitchFamily="18" charset="0"/>
              </a:rPr>
              <a:t>etc</a:t>
            </a:r>
          </a:p>
        </p:txBody>
      </p:sp>
      <p:pic>
        <p:nvPicPr>
          <p:cNvPr id="13" name="Picture 2" descr="Microsoft PowerPoint - Wikipedia">
            <a:extLst>
              <a:ext uri="{FF2B5EF4-FFF2-40B4-BE49-F238E27FC236}">
                <a16:creationId xmlns:a16="http://schemas.microsoft.com/office/drawing/2014/main" id="{B18F7DB5-1DAE-CCF6-F0D2-8E475F9DA8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7123" y="4873663"/>
            <a:ext cx="1556104" cy="14472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 (programming language) - Wikipedia">
            <a:extLst>
              <a:ext uri="{FF2B5EF4-FFF2-40B4-BE49-F238E27FC236}">
                <a16:creationId xmlns:a16="http://schemas.microsoft.com/office/drawing/2014/main" id="{771FA8D1-F86B-864E-D1DC-476ED86D12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0884" y="4544499"/>
            <a:ext cx="1998501" cy="154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Tools &amp; Presentation Criteria</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B440CA56-8D88-5A78-B5BF-7EE779C0C2F5}"/>
              </a:ext>
            </a:extLst>
          </p:cNvPr>
          <p:cNvSpPr txBox="1"/>
          <p:nvPr/>
        </p:nvSpPr>
        <p:spPr>
          <a:xfrm>
            <a:off x="501751" y="5565378"/>
            <a:ext cx="7074704" cy="830997"/>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Georgia" panose="02040502050405020303" pitchFamily="18" charset="0"/>
              </a:rPr>
              <a:t>Provide your recommendation to the case study</a:t>
            </a:r>
          </a:p>
          <a:p>
            <a:pPr marL="285750" indent="-285750">
              <a:buFont typeface="Arial" panose="020B0604020202020204" pitchFamily="34" charset="0"/>
              <a:buChar char="•"/>
            </a:pPr>
            <a:r>
              <a:rPr lang="en-GB" sz="1200" dirty="0">
                <a:latin typeface="Georgia" panose="02040502050405020303" pitchFamily="18" charset="0"/>
              </a:rPr>
              <a:t>Include the limitations of the dataset and how you think your analysis can be further enriched</a:t>
            </a:r>
          </a:p>
          <a:p>
            <a:pPr marL="285750" indent="-285750">
              <a:buFont typeface="Arial" panose="020B0604020202020204" pitchFamily="34" charset="0"/>
              <a:buChar char="•"/>
            </a:pPr>
            <a:r>
              <a:rPr lang="en-GB" sz="1200" dirty="0">
                <a:latin typeface="Georgia" panose="02040502050405020303" pitchFamily="18" charset="0"/>
              </a:rPr>
              <a:t>Be ready to discuss your insights and share what you learned working on the datasets</a:t>
            </a:r>
          </a:p>
          <a:p>
            <a:pPr marL="285750" indent="-285750">
              <a:buFont typeface="Arial" panose="020B0604020202020204" pitchFamily="34" charset="0"/>
              <a:buChar char="•"/>
            </a:pPr>
            <a:r>
              <a:rPr lang="en-GB" sz="1200" dirty="0">
                <a:latin typeface="Georgia" panose="02040502050405020303" pitchFamily="18" charset="0"/>
              </a:rPr>
              <a:t>All the best!!</a:t>
            </a:r>
          </a:p>
        </p:txBody>
      </p:sp>
      <p:sp>
        <p:nvSpPr>
          <p:cNvPr id="15" name="TextBox 14">
            <a:extLst>
              <a:ext uri="{FF2B5EF4-FFF2-40B4-BE49-F238E27FC236}">
                <a16:creationId xmlns:a16="http://schemas.microsoft.com/office/drawing/2014/main" id="{6D1F45A6-558B-0396-CA3A-BEBAEFFAA310}"/>
              </a:ext>
            </a:extLst>
          </p:cNvPr>
          <p:cNvSpPr txBox="1"/>
          <p:nvPr/>
        </p:nvSpPr>
        <p:spPr>
          <a:xfrm>
            <a:off x="501752" y="5117142"/>
            <a:ext cx="8076983" cy="400110"/>
          </a:xfrm>
          <a:prstGeom prst="rect">
            <a:avLst/>
          </a:prstGeom>
          <a:solidFill>
            <a:srgbClr val="DC6900"/>
          </a:solidFill>
        </p:spPr>
        <p:txBody>
          <a:bodyPr wrap="square" rtlCol="0">
            <a:spAutoFit/>
          </a:bodyPr>
          <a:lstStyle/>
          <a:p>
            <a:pPr algn="ctr"/>
            <a:r>
              <a:rPr lang="en-GB" sz="2000" b="1" dirty="0">
                <a:solidFill>
                  <a:schemeClr val="bg1"/>
                </a:solidFill>
                <a:latin typeface="Georgia" panose="02040502050405020303" pitchFamily="18" charset="0"/>
              </a:rPr>
              <a:t>Area of Concentration</a:t>
            </a:r>
          </a:p>
        </p:txBody>
      </p:sp>
      <p:sp>
        <p:nvSpPr>
          <p:cNvPr id="16" name="TextBox 15">
            <a:extLst>
              <a:ext uri="{FF2B5EF4-FFF2-40B4-BE49-F238E27FC236}">
                <a16:creationId xmlns:a16="http://schemas.microsoft.com/office/drawing/2014/main" id="{BA6C7064-709B-BCBB-C4F2-EBBE4DCDB271}"/>
              </a:ext>
            </a:extLst>
          </p:cNvPr>
          <p:cNvSpPr txBox="1"/>
          <p:nvPr/>
        </p:nvSpPr>
        <p:spPr>
          <a:xfrm>
            <a:off x="501751" y="841661"/>
            <a:ext cx="8076984" cy="400110"/>
          </a:xfrm>
          <a:prstGeom prst="rect">
            <a:avLst/>
          </a:prstGeom>
          <a:solidFill>
            <a:srgbClr val="DC6900"/>
          </a:solidFill>
        </p:spPr>
        <p:txBody>
          <a:bodyPr wrap="square" rtlCol="0">
            <a:spAutoFit/>
          </a:bodyPr>
          <a:lstStyle/>
          <a:p>
            <a:pPr algn="ctr"/>
            <a:r>
              <a:rPr lang="en-GB" sz="2000" b="1" dirty="0">
                <a:solidFill>
                  <a:schemeClr val="bg1"/>
                </a:solidFill>
                <a:latin typeface="Georgia" panose="02040502050405020303" pitchFamily="18" charset="0"/>
              </a:rPr>
              <a:t>Presentation Criteria</a:t>
            </a:r>
          </a:p>
        </p:txBody>
      </p:sp>
      <p:pic>
        <p:nvPicPr>
          <p:cNvPr id="18" name="Picture 4" descr="Black Businessman Shows A Positive Thumbs Up Gesture As A Sign Of  Motivation Stock Photo, Picture And Royalty Free Image. Image 12753262.">
            <a:extLst>
              <a:ext uri="{FF2B5EF4-FFF2-40B4-BE49-F238E27FC236}">
                <a16:creationId xmlns:a16="http://schemas.microsoft.com/office/drawing/2014/main" id="{28AD4C4F-9A5B-B3B4-0803-EF362B0B5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735" y="845492"/>
            <a:ext cx="3613265" cy="5626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TextBox 16">
            <a:extLst>
              <a:ext uri="{FF2B5EF4-FFF2-40B4-BE49-F238E27FC236}">
                <a16:creationId xmlns:a16="http://schemas.microsoft.com/office/drawing/2014/main" id="{08F103E6-1133-805B-E28C-6CC033DCA447}"/>
              </a:ext>
            </a:extLst>
          </p:cNvPr>
          <p:cNvGraphicFramePr/>
          <p:nvPr>
            <p:extLst>
              <p:ext uri="{D42A27DB-BD31-4B8C-83A1-F6EECF244321}">
                <p14:modId xmlns:p14="http://schemas.microsoft.com/office/powerpoint/2010/main" val="1602151949"/>
              </p:ext>
            </p:extLst>
          </p:nvPr>
        </p:nvGraphicFramePr>
        <p:xfrm>
          <a:off x="501750" y="1222402"/>
          <a:ext cx="7888783" cy="2677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60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430766" y="2995262"/>
            <a:ext cx="584786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Introduction</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182093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Introduction</a:t>
            </a:r>
          </a:p>
        </p:txBody>
      </p:sp>
      <p:sp>
        <p:nvSpPr>
          <p:cNvPr id="12" name="TextBox 11">
            <a:extLst>
              <a:ext uri="{FF2B5EF4-FFF2-40B4-BE49-F238E27FC236}">
                <a16:creationId xmlns:a16="http://schemas.microsoft.com/office/drawing/2014/main" id="{41C30DB5-1C86-EAF4-7077-07019E56E57E}"/>
              </a:ext>
            </a:extLst>
          </p:cNvPr>
          <p:cNvSpPr txBox="1"/>
          <p:nvPr/>
        </p:nvSpPr>
        <p:spPr>
          <a:xfrm>
            <a:off x="95920" y="720786"/>
            <a:ext cx="7855702" cy="581697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General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Child and infant mortality rates remain a critical issue in Africa, impeding progress toward several Sustainable Development Goals (SDGs), including Goal 3: Good Health and Well-being. By leveraging data-driven approaches, this hackathon aims to identify actionable insights, develop innovative solutions, and contribute to global efforts to reduce preventable deaths in children under five years of age.</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Poppins" panose="00000500000000000000" pitchFamily="2" charset="0"/>
              <a:cs typeface="Poppins" panose="000005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Objective</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The primary objective is to utilize the provided datasets to uncover patterns, correlations, and key drivers of child and infant mortality in African countries. Participants will propose data-driven strategies and interventions that policymakers, healthcare providers, and organizations can adopt to improve health outcomes for children.</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Poppins" panose="00000500000000000000" pitchFamily="2" charset="0"/>
              <a:cs typeface="Poppins" panose="000005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Expected Outcomes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Participants are expected to:</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Build visualizations that highlight trends in child and infant mortality rates.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Identify socioeconomic, healthcare, and environmental factors contributing to high mortality rates.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Propose actionable recommendations to address gaps in vaccination coverage, healthcare access, and maternal support.</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Develop predictive models to identify regions and populations at higher risk.</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Present insights in a format that is accessible to policymakers and stakeholders</a:t>
            </a:r>
          </a:p>
          <a:p>
            <a:pPr marR="0" lvl="0"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Poppins" panose="00000500000000000000" pitchFamily="2" charset="0"/>
              <a:cs typeface="Poppins" panose="00000500000000000000" pitchFamily="2" charset="0"/>
            </a:endParaRPr>
          </a:p>
          <a:p>
            <a:pPr marR="0" lvl="0"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We encourage participants to approach this case study with creativity, analytical rigor, and a focus on practical, implementable solutions. The insights derived from this analysis have the potential to inform policy, shape educational and economic strategies, and ultimately contribute to the reduction of child and infant mortality in Africa.</a:t>
            </a:r>
          </a:p>
        </p:txBody>
      </p:sp>
      <p:sp>
        <p:nvSpPr>
          <p:cNvPr id="2" name="Rectangle 1">
            <a:extLst>
              <a:ext uri="{FF2B5EF4-FFF2-40B4-BE49-F238E27FC236}">
                <a16:creationId xmlns:a16="http://schemas.microsoft.com/office/drawing/2014/main" id="{61999DD1-9ECF-FFC5-83D1-FFAC6A8AECFC}"/>
              </a:ext>
            </a:extLst>
          </p:cNvPr>
          <p:cNvSpPr/>
          <p:nvPr/>
        </p:nvSpPr>
        <p:spPr>
          <a:xfrm>
            <a:off x="7951622" y="694394"/>
            <a:ext cx="4240378" cy="5906871"/>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68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20DB9-4F18-1BB8-61FD-34DEA7AFFA1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AEBE5A3-769A-037F-9BC5-A90D2D62EA21}"/>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0A08E92-D747-0FC0-FB8F-FAFBD4FF5056}"/>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Data Overview</a:t>
            </a:r>
          </a:p>
        </p:txBody>
      </p:sp>
      <p:sp>
        <p:nvSpPr>
          <p:cNvPr id="9" name="TextBox 8">
            <a:extLst>
              <a:ext uri="{FF2B5EF4-FFF2-40B4-BE49-F238E27FC236}">
                <a16:creationId xmlns:a16="http://schemas.microsoft.com/office/drawing/2014/main" id="{84B4EA73-3F63-654D-5324-262ECF1F6663}"/>
              </a:ext>
            </a:extLst>
          </p:cNvPr>
          <p:cNvSpPr txBox="1"/>
          <p:nvPr/>
        </p:nvSpPr>
        <p:spPr>
          <a:xfrm>
            <a:off x="197511" y="976811"/>
            <a:ext cx="6722668" cy="452431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Data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The datasets provided for this hackathon include:</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Health Protection Coverage: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Percentage of populations covered by health insurance.</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Global Vaccination Coverage: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Vaccination rates for various diseases among children.</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Births Attended by Skilled Health Staff: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The percentage of births assisted by skilled healthcare providers.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Maternal Deaths by Region: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Estimated maternal deaths by region and year.</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Child Mortality by Income Level: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Under-five mortality rates across different income-level countries.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Infant Deaths: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Annual number of infant deaths by country.</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Youth Mortality Rates: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Mortality rates for individuals under 15.</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lang="en-US" sz="1200" b="1" dirty="0">
              <a:solidFill>
                <a:srgbClr val="DC6900"/>
              </a:solidFill>
              <a:latin typeface="Poppins" panose="00000500000000000000" pitchFamily="2" charset="0"/>
              <a:cs typeface="Poppins" panose="00000500000000000000" pitchFamily="2"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Poppins" panose="00000500000000000000" pitchFamily="2" charset="0"/>
                <a:cs typeface="Poppins" panose="00000500000000000000" pitchFamily="2" charset="0"/>
              </a:rPr>
              <a:t>Causes of Death in Children Under Five: </a:t>
            </a:r>
            <a:r>
              <a:rPr kumimoji="0" lang="en-US" sz="1200" i="0" u="none" strike="noStrike" kern="1200" cap="none" spc="0" normalizeH="0" baseline="0" noProof="0" dirty="0">
                <a:ln>
                  <a:noFill/>
                </a:ln>
                <a:effectLst/>
                <a:uLnTx/>
                <a:uFillTx/>
                <a:latin typeface="Poppins" panose="00000500000000000000" pitchFamily="2" charset="0"/>
                <a:cs typeface="Poppins" panose="00000500000000000000" pitchFamily="2" charset="0"/>
              </a:rPr>
              <a:t>Breakdown of major causes of death among young children.</a:t>
            </a:r>
            <a:endParaRPr kumimoji="0" lang="en-GB" sz="1200" i="0" u="none" strike="noStrike" kern="1200" cap="none" spc="0" normalizeH="0" baseline="0" noProof="0" dirty="0">
              <a:ln>
                <a:noFill/>
              </a:ln>
              <a:effectLst/>
              <a:uLnTx/>
              <a:uFillTx/>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17ED3F08-0AB8-EF83-5416-8E341056B0D0}"/>
              </a:ext>
            </a:extLst>
          </p:cNvPr>
          <p:cNvSpPr/>
          <p:nvPr/>
        </p:nvSpPr>
        <p:spPr>
          <a:xfrm>
            <a:off x="7468819" y="694394"/>
            <a:ext cx="4723181" cy="5906871"/>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850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Datasets</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
        <p:nvSpPr>
          <p:cNvPr id="4" name="TextBox 3">
            <a:hlinkClick r:id="rId3"/>
            <a:extLst>
              <a:ext uri="{FF2B5EF4-FFF2-40B4-BE49-F238E27FC236}">
                <a16:creationId xmlns:a16="http://schemas.microsoft.com/office/drawing/2014/main" id="{DDA98FA3-D537-50EA-0A94-653AB9AC3E1E}"/>
              </a:ext>
            </a:extLst>
          </p:cNvPr>
          <p:cNvSpPr txBox="1"/>
          <p:nvPr/>
        </p:nvSpPr>
        <p:spPr>
          <a:xfrm>
            <a:off x="6321038" y="4591250"/>
            <a:ext cx="3672800" cy="523220"/>
          </a:xfrm>
          <a:prstGeom prst="rect">
            <a:avLst/>
          </a:prstGeom>
          <a:noFill/>
        </p:spPr>
        <p:txBody>
          <a:bodyPr wrap="none" rtlCol="0">
            <a:spAutoFit/>
          </a:bodyPr>
          <a:lstStyle/>
          <a:p>
            <a:r>
              <a:rPr lang="en-GB" b="1" dirty="0">
                <a:latin typeface="Georgia" panose="02040502050405020303" pitchFamily="18" charset="0"/>
              </a:rPr>
              <a:t>Download Datasets </a:t>
            </a:r>
            <a:r>
              <a:rPr lang="en-GB" sz="2800" b="1" dirty="0">
                <a:latin typeface="Georgia" panose="02040502050405020303" pitchFamily="18" charset="0"/>
                <a:hlinkClick r:id="rId3"/>
              </a:rPr>
              <a:t>HERE</a:t>
            </a:r>
            <a:endParaRPr lang="en-GB" b="1" dirty="0">
              <a:latin typeface="Georgia" panose="02040502050405020303" pitchFamily="18" charset="0"/>
            </a:endParaRPr>
          </a:p>
        </p:txBody>
      </p:sp>
      <p:pic>
        <p:nvPicPr>
          <p:cNvPr id="1026" name="Picture 2" descr="Dataset Icon, Multi Temporal Data And Data Time Series Icon, 51% OFF">
            <a:extLst>
              <a:ext uri="{FF2B5EF4-FFF2-40B4-BE49-F238E27FC236}">
                <a16:creationId xmlns:a16="http://schemas.microsoft.com/office/drawing/2014/main" id="{BC497A36-8EAB-F93D-EBA0-4B67376C71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80" t="21919" r="25758" b="21246"/>
          <a:stretch/>
        </p:blipFill>
        <p:spPr bwMode="auto">
          <a:xfrm>
            <a:off x="10149931" y="4359868"/>
            <a:ext cx="859814" cy="98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8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Data Dictionary</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83174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2628B-6CDE-E5E1-FAB0-5D13912215A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DC5230E-2D67-F0B9-6CAF-4657E1E99FB2}"/>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B0F040D-DE4F-89CD-B55C-FC73D6AF365A}"/>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7E14636C-A274-6060-5130-27DDD3E7BF63}"/>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Poppins" panose="00000500000000000000" pitchFamily="2" charset="0"/>
                <a:cs typeface="Poppins" panose="00000500000000000000" pitchFamily="2" charset="0"/>
              </a:rPr>
              <a:t>1. Health Protection Coverage</a:t>
            </a:r>
          </a:p>
        </p:txBody>
      </p:sp>
      <p:graphicFrame>
        <p:nvGraphicFramePr>
          <p:cNvPr id="17" name="Table 16">
            <a:extLst>
              <a:ext uri="{FF2B5EF4-FFF2-40B4-BE49-F238E27FC236}">
                <a16:creationId xmlns:a16="http://schemas.microsoft.com/office/drawing/2014/main" id="{DB5DA726-9AF3-CD3F-77A0-7C8C8CA9317F}"/>
              </a:ext>
            </a:extLst>
          </p:cNvPr>
          <p:cNvGraphicFramePr>
            <a:graphicFrameLocks noGrp="1"/>
          </p:cNvGraphicFramePr>
          <p:nvPr>
            <p:extLst>
              <p:ext uri="{D42A27DB-BD31-4B8C-83A1-F6EECF244321}">
                <p14:modId xmlns:p14="http://schemas.microsoft.com/office/powerpoint/2010/main" val="187252157"/>
              </p:ext>
            </p:extLst>
          </p:nvPr>
        </p:nvGraphicFramePr>
        <p:xfrm>
          <a:off x="345410" y="1354412"/>
          <a:ext cx="11501178" cy="225857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Fields</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Description</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r>
                        <a:rPr lang="en-GB" sz="1600" dirty="0">
                          <a:latin typeface="Poppins" panose="00000500000000000000" pitchFamily="2" charset="0"/>
                          <a:cs typeface="Poppins" panose="00000500000000000000" pitchFamily="2" charset="0"/>
                        </a:rPr>
                        <a:t>Entity</a:t>
                      </a:r>
                    </a:p>
                  </a:txBody>
                  <a:tcPr anchor="ctr"/>
                </a:tc>
                <a:tc>
                  <a:txBody>
                    <a:bodyPr/>
                    <a:lstStyle/>
                    <a:p>
                      <a:r>
                        <a:rPr lang="en-US" sz="1600" dirty="0">
                          <a:latin typeface="Poppins" panose="00000500000000000000" pitchFamily="2" charset="0"/>
                          <a:cs typeface="Poppins" panose="00000500000000000000" pitchFamily="2" charset="0"/>
                        </a:rPr>
                        <a:t>Name of the country or region.</a:t>
                      </a:r>
                    </a:p>
                  </a:txBody>
                  <a:tcPr anchor="ctr"/>
                </a:tc>
                <a:extLst>
                  <a:ext uri="{0D108BD9-81ED-4DB2-BD59-A6C34878D82A}">
                    <a16:rowId xmlns:a16="http://schemas.microsoft.com/office/drawing/2014/main" val="4238887942"/>
                  </a:ext>
                </a:extLst>
              </a:tr>
              <a:tr h="419863">
                <a:tc>
                  <a:txBody>
                    <a:bodyPr/>
                    <a:lstStyle/>
                    <a:p>
                      <a:r>
                        <a:rPr lang="en-GB" sz="1600" dirty="0">
                          <a:latin typeface="Poppins" panose="00000500000000000000" pitchFamily="2" charset="0"/>
                          <a:cs typeface="Poppins" panose="00000500000000000000" pitchFamily="2" charset="0"/>
                        </a:rPr>
                        <a:t>Code</a:t>
                      </a:r>
                    </a:p>
                  </a:txBody>
                  <a:tcPr anchor="ctr"/>
                </a:tc>
                <a:tc>
                  <a:txBody>
                    <a:bodyPr/>
                    <a:lstStyle/>
                    <a:p>
                      <a:r>
                        <a:rPr lang="en-US" sz="1600" dirty="0">
                          <a:latin typeface="Poppins" panose="00000500000000000000" pitchFamily="2" charset="0"/>
                          <a:cs typeface="Poppins" panose="00000500000000000000" pitchFamily="2" charset="0"/>
                        </a:rPr>
                        <a:t>Country code (ISO 3-letter format).</a:t>
                      </a:r>
                    </a:p>
                  </a:txBody>
                  <a:tcPr anchor="ctr"/>
                </a:tc>
                <a:extLst>
                  <a:ext uri="{0D108BD9-81ED-4DB2-BD59-A6C34878D82A}">
                    <a16:rowId xmlns:a16="http://schemas.microsoft.com/office/drawing/2014/main" val="2130588763"/>
                  </a:ext>
                </a:extLst>
              </a:tr>
              <a:tr h="419863">
                <a:tc>
                  <a:txBody>
                    <a:bodyPr/>
                    <a:lstStyle/>
                    <a:p>
                      <a:r>
                        <a:rPr lang="en-GB" sz="1600" dirty="0">
                          <a:latin typeface="Poppins" panose="00000500000000000000" pitchFamily="2" charset="0"/>
                          <a:cs typeface="Poppins" panose="00000500000000000000" pitchFamily="2" charset="0"/>
                        </a:rPr>
                        <a:t>Year</a:t>
                      </a:r>
                    </a:p>
                  </a:txBody>
                  <a:tcPr anchor="ctr"/>
                </a:tc>
                <a:tc>
                  <a:txBody>
                    <a:bodyPr/>
                    <a:lstStyle/>
                    <a:p>
                      <a:r>
                        <a:rPr lang="en-GB" sz="1600" dirty="0">
                          <a:latin typeface="Poppins" panose="00000500000000000000" pitchFamily="2" charset="0"/>
                          <a:cs typeface="Poppins" panose="00000500000000000000" pitchFamily="2" charset="0"/>
                        </a:rPr>
                        <a:t>Year of observation.</a:t>
                      </a:r>
                    </a:p>
                  </a:txBody>
                  <a:tcPr anchor="ctr"/>
                </a:tc>
                <a:extLst>
                  <a:ext uri="{0D108BD9-81ED-4DB2-BD59-A6C34878D82A}">
                    <a16:rowId xmlns:a16="http://schemas.microsoft.com/office/drawing/2014/main" val="2399557604"/>
                  </a:ext>
                </a:extLst>
              </a:tr>
              <a:tr h="419863">
                <a:tc>
                  <a:txBody>
                    <a:bodyPr/>
                    <a:lstStyle/>
                    <a:p>
                      <a:r>
                        <a:rPr lang="en-US" sz="1600" dirty="0">
                          <a:latin typeface="Poppins" panose="00000500000000000000" pitchFamily="2" charset="0"/>
                          <a:cs typeface="Poppins" panose="00000500000000000000" pitchFamily="2" charset="0"/>
                        </a:rPr>
                        <a:t>Share of population covered by health insurance</a:t>
                      </a:r>
                    </a:p>
                  </a:txBody>
                  <a:tcPr anchor="ctr"/>
                </a:tc>
                <a:tc>
                  <a:txBody>
                    <a:bodyPr/>
                    <a:lstStyle/>
                    <a:p>
                      <a:r>
                        <a:rPr lang="en-US" sz="1600" dirty="0">
                          <a:latin typeface="Poppins" panose="00000500000000000000" pitchFamily="2" charset="0"/>
                          <a:cs typeface="Poppins" panose="00000500000000000000" pitchFamily="2" charset="0"/>
                        </a:rPr>
                        <a:t>Percentage of the population covered by health insurance.</a:t>
                      </a:r>
                    </a:p>
                  </a:txBody>
                  <a:tcPr anchor="ctr"/>
                </a:tc>
                <a:extLst>
                  <a:ext uri="{0D108BD9-81ED-4DB2-BD59-A6C34878D82A}">
                    <a16:rowId xmlns:a16="http://schemas.microsoft.com/office/drawing/2014/main" val="474455195"/>
                  </a:ext>
                </a:extLst>
              </a:tr>
            </a:tbl>
          </a:graphicData>
        </a:graphic>
      </p:graphicFrame>
    </p:spTree>
    <p:extLst>
      <p:ext uri="{BB962C8B-B14F-4D97-AF65-F5344CB8AC3E}">
        <p14:creationId xmlns:p14="http://schemas.microsoft.com/office/powerpoint/2010/main" val="12590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Poppins" panose="00000500000000000000" pitchFamily="2" charset="0"/>
                <a:cs typeface="Poppins" panose="00000500000000000000" pitchFamily="2" charset="0"/>
              </a:rPr>
              <a:t>2. Global Vaccination Coverage</a:t>
            </a:r>
            <a:endParaRPr lang="en-US" b="1" dirty="0">
              <a:solidFill>
                <a:srgbClr val="DC6900"/>
              </a:solidFill>
              <a:latin typeface="Poppins" panose="00000500000000000000" pitchFamily="2" charset="0"/>
              <a:cs typeface="Poppins" panose="00000500000000000000" pitchFamily="2" charset="0"/>
            </a:endParaRP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970734091"/>
              </p:ext>
            </p:extLst>
          </p:nvPr>
        </p:nvGraphicFramePr>
        <p:xfrm>
          <a:off x="345410" y="1354412"/>
          <a:ext cx="11501178" cy="492202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302571">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Fields</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Poppins" panose="00000500000000000000" pitchFamily="2" charset="0"/>
                          <a:cs typeface="Poppins" panose="00000500000000000000" pitchFamily="2" charset="0"/>
                        </a:rPr>
                        <a:t>Description</a:t>
                      </a:r>
                      <a:endParaRPr lang="en-GB" sz="1200" b="1" i="0" u="none" strike="noStrike" dirty="0">
                        <a:solidFill>
                          <a:schemeClr val="bg1"/>
                        </a:solidFill>
                        <a:effectLst/>
                        <a:latin typeface="Poppins" panose="00000500000000000000" pitchFamily="2" charset="0"/>
                        <a:cs typeface="Poppins" panose="00000500000000000000" pitchFamily="2" charset="0"/>
                      </a:endParaRPr>
                    </a:p>
                  </a:txBody>
                  <a:tcPr marL="6350" marR="6350" marT="6350" marB="0" anchor="ctr">
                    <a:solidFill>
                      <a:srgbClr val="DC6900"/>
                    </a:solidFill>
                  </a:tcPr>
                </a:tc>
                <a:extLst>
                  <a:ext uri="{0D108BD9-81ED-4DB2-BD59-A6C34878D82A}">
                    <a16:rowId xmlns:a16="http://schemas.microsoft.com/office/drawing/2014/main" val="948125257"/>
                  </a:ext>
                </a:extLst>
              </a:tr>
              <a:tr h="302571">
                <a:tc>
                  <a:txBody>
                    <a:bodyPr/>
                    <a:lstStyle/>
                    <a:p>
                      <a:r>
                        <a:rPr lang="en-GB" sz="1200" dirty="0">
                          <a:latin typeface="Poppins" panose="00000500000000000000" pitchFamily="2" charset="0"/>
                          <a:cs typeface="Poppins" panose="00000500000000000000" pitchFamily="2" charset="0"/>
                        </a:rPr>
                        <a:t>Entity</a:t>
                      </a:r>
                    </a:p>
                  </a:txBody>
                  <a:tcPr marL="46789" marR="46789" marT="23394" marB="23394" anchor="ctr"/>
                </a:tc>
                <a:tc>
                  <a:txBody>
                    <a:bodyPr/>
                    <a:lstStyle/>
                    <a:p>
                      <a:r>
                        <a:rPr lang="en-US" sz="1200">
                          <a:latin typeface="Poppins" panose="00000500000000000000" pitchFamily="2" charset="0"/>
                          <a:cs typeface="Poppins" panose="00000500000000000000" pitchFamily="2" charset="0"/>
                        </a:rPr>
                        <a:t>Name of the country or region.</a:t>
                      </a:r>
                    </a:p>
                  </a:txBody>
                  <a:tcPr marL="46789" marR="46789" marT="23394" marB="23394" anchor="ctr"/>
                </a:tc>
                <a:extLst>
                  <a:ext uri="{0D108BD9-81ED-4DB2-BD59-A6C34878D82A}">
                    <a16:rowId xmlns:a16="http://schemas.microsoft.com/office/drawing/2014/main" val="4238887942"/>
                  </a:ext>
                </a:extLst>
              </a:tr>
              <a:tr h="394440">
                <a:tc>
                  <a:txBody>
                    <a:bodyPr/>
                    <a:lstStyle/>
                    <a:p>
                      <a:r>
                        <a:rPr lang="en-GB" sz="1200" dirty="0">
                          <a:latin typeface="Poppins" panose="00000500000000000000" pitchFamily="2" charset="0"/>
                          <a:cs typeface="Poppins" panose="00000500000000000000" pitchFamily="2" charset="0"/>
                        </a:rPr>
                        <a:t>Code</a:t>
                      </a:r>
                    </a:p>
                  </a:txBody>
                  <a:tcPr marL="46789" marR="46789" marT="23394" marB="23394" anchor="ctr"/>
                </a:tc>
                <a:tc>
                  <a:txBody>
                    <a:bodyPr/>
                    <a:lstStyle/>
                    <a:p>
                      <a:r>
                        <a:rPr lang="en-US" sz="1200">
                          <a:latin typeface="Poppins" panose="00000500000000000000" pitchFamily="2" charset="0"/>
                          <a:cs typeface="Poppins" panose="00000500000000000000" pitchFamily="2" charset="0"/>
                        </a:rPr>
                        <a:t>Country code (ISO 3-letter format).</a:t>
                      </a:r>
                    </a:p>
                  </a:txBody>
                  <a:tcPr marL="46789" marR="46789" marT="23394" marB="23394" anchor="ctr"/>
                </a:tc>
                <a:extLst>
                  <a:ext uri="{0D108BD9-81ED-4DB2-BD59-A6C34878D82A}">
                    <a16:rowId xmlns:a16="http://schemas.microsoft.com/office/drawing/2014/main" val="2130588763"/>
                  </a:ext>
                </a:extLst>
              </a:tr>
              <a:tr h="302571">
                <a:tc>
                  <a:txBody>
                    <a:bodyPr/>
                    <a:lstStyle/>
                    <a:p>
                      <a:r>
                        <a:rPr lang="en-GB" sz="1200" dirty="0">
                          <a:latin typeface="Poppins" panose="00000500000000000000" pitchFamily="2" charset="0"/>
                          <a:cs typeface="Poppins" panose="00000500000000000000" pitchFamily="2" charset="0"/>
                        </a:rPr>
                        <a:t>Year</a:t>
                      </a:r>
                    </a:p>
                  </a:txBody>
                  <a:tcPr marL="46789" marR="46789" marT="23394" marB="23394" anchor="ctr"/>
                </a:tc>
                <a:tc>
                  <a:txBody>
                    <a:bodyPr/>
                    <a:lstStyle/>
                    <a:p>
                      <a:r>
                        <a:rPr lang="en-GB" sz="1200" dirty="0">
                          <a:latin typeface="Poppins" panose="00000500000000000000" pitchFamily="2" charset="0"/>
                          <a:cs typeface="Poppins" panose="00000500000000000000" pitchFamily="2" charset="0"/>
                        </a:rPr>
                        <a:t>Year of observation.</a:t>
                      </a:r>
                    </a:p>
                  </a:txBody>
                  <a:tcPr marL="46789" marR="46789" marT="23394" marB="23394" anchor="ctr"/>
                </a:tc>
                <a:extLst>
                  <a:ext uri="{0D108BD9-81ED-4DB2-BD59-A6C34878D82A}">
                    <a16:rowId xmlns:a16="http://schemas.microsoft.com/office/drawing/2014/main" val="2399557604"/>
                  </a:ext>
                </a:extLst>
              </a:tr>
              <a:tr h="380559">
                <a:tc>
                  <a:txBody>
                    <a:bodyPr/>
                    <a:lstStyle/>
                    <a:p>
                      <a:r>
                        <a:rPr lang="en-GB" sz="1200" dirty="0">
                          <a:latin typeface="Poppins" panose="00000500000000000000" pitchFamily="2" charset="0"/>
                          <a:cs typeface="Poppins" panose="00000500000000000000" pitchFamily="2" charset="0"/>
                        </a:rPr>
                        <a:t>BCG (% of one-year-olds immunized)</a:t>
                      </a:r>
                    </a:p>
                  </a:txBody>
                  <a:tcPr marL="46789" marR="46789" marT="23394" marB="23394" anchor="ctr"/>
                </a:tc>
                <a:tc>
                  <a:txBody>
                    <a:bodyPr/>
                    <a:lstStyle/>
                    <a:p>
                      <a:r>
                        <a:rPr lang="en-US" sz="1200">
                          <a:latin typeface="Poppins" panose="00000500000000000000" pitchFamily="2" charset="0"/>
                          <a:cs typeface="Poppins" panose="00000500000000000000" pitchFamily="2" charset="0"/>
                        </a:rPr>
                        <a:t>Percentage of one-year-olds immunized with BCG vaccine.</a:t>
                      </a:r>
                    </a:p>
                  </a:txBody>
                  <a:tcPr marL="46789" marR="46789" marT="23394" marB="23394" anchor="ctr"/>
                </a:tc>
                <a:extLst>
                  <a:ext uri="{0D108BD9-81ED-4DB2-BD59-A6C34878D82A}">
                    <a16:rowId xmlns:a16="http://schemas.microsoft.com/office/drawing/2014/main" val="330480373"/>
                  </a:ext>
                </a:extLst>
              </a:tr>
              <a:tr h="302571">
                <a:tc>
                  <a:txBody>
                    <a:bodyPr/>
                    <a:lstStyle/>
                    <a:p>
                      <a:r>
                        <a:rPr lang="en-GB" sz="1200" dirty="0">
                          <a:latin typeface="Poppins" panose="00000500000000000000" pitchFamily="2" charset="0"/>
                          <a:cs typeface="Poppins" panose="00000500000000000000" pitchFamily="2" charset="0"/>
                        </a:rPr>
                        <a:t>HepB3 (% of one-year-olds immunized)</a:t>
                      </a:r>
                    </a:p>
                  </a:txBody>
                  <a:tcPr marL="46789" marR="46789" marT="23394" marB="23394" anchor="ctr"/>
                </a:tc>
                <a:tc>
                  <a:txBody>
                    <a:bodyPr/>
                    <a:lstStyle/>
                    <a:p>
                      <a:r>
                        <a:rPr lang="en-US" sz="1200">
                          <a:latin typeface="Poppins" panose="00000500000000000000" pitchFamily="2" charset="0"/>
                          <a:cs typeface="Poppins" panose="00000500000000000000" pitchFamily="2" charset="0"/>
                        </a:rPr>
                        <a:t>Percentage of one-year-olds immunized with Hepatitis B vaccine.</a:t>
                      </a:r>
                    </a:p>
                  </a:txBody>
                  <a:tcPr marL="46789" marR="46789" marT="23394" marB="23394" anchor="ctr"/>
                </a:tc>
                <a:extLst>
                  <a:ext uri="{0D108BD9-81ED-4DB2-BD59-A6C34878D82A}">
                    <a16:rowId xmlns:a16="http://schemas.microsoft.com/office/drawing/2014/main" val="833712785"/>
                  </a:ext>
                </a:extLst>
              </a:tr>
              <a:tr h="302571">
                <a:tc>
                  <a:txBody>
                    <a:bodyPr/>
                    <a:lstStyle/>
                    <a:p>
                      <a:r>
                        <a:rPr lang="en-GB" sz="1200" dirty="0">
                          <a:latin typeface="Poppins" panose="00000500000000000000" pitchFamily="2" charset="0"/>
                          <a:cs typeface="Poppins" panose="00000500000000000000" pitchFamily="2" charset="0"/>
                        </a:rPr>
                        <a:t>Hib3 (% of one-year-olds immunized)</a:t>
                      </a:r>
                    </a:p>
                  </a:txBody>
                  <a:tcPr marL="46789" marR="46789" marT="23394" marB="23394" anchor="ctr"/>
                </a:tc>
                <a:tc>
                  <a:txBody>
                    <a:bodyPr/>
                    <a:lstStyle/>
                    <a:p>
                      <a:r>
                        <a:rPr lang="en-US" sz="1200">
                          <a:latin typeface="Poppins" panose="00000500000000000000" pitchFamily="2" charset="0"/>
                          <a:cs typeface="Poppins" panose="00000500000000000000" pitchFamily="2" charset="0"/>
                        </a:rPr>
                        <a:t>Percentage of one-year-olds immunized with Haemophilus influenzae B.</a:t>
                      </a:r>
                    </a:p>
                  </a:txBody>
                  <a:tcPr marL="46789" marR="46789" marT="23394" marB="23394" anchor="ctr"/>
                </a:tc>
                <a:extLst>
                  <a:ext uri="{0D108BD9-81ED-4DB2-BD59-A6C34878D82A}">
                    <a16:rowId xmlns:a16="http://schemas.microsoft.com/office/drawing/2014/main" val="2100518305"/>
                  </a:ext>
                </a:extLst>
              </a:tr>
              <a:tr h="302571">
                <a:tc>
                  <a:txBody>
                    <a:bodyPr/>
                    <a:lstStyle/>
                    <a:p>
                      <a:r>
                        <a:rPr lang="en-GB" sz="1200">
                          <a:latin typeface="Poppins" panose="00000500000000000000" pitchFamily="2" charset="0"/>
                          <a:cs typeface="Poppins" panose="00000500000000000000" pitchFamily="2" charset="0"/>
                        </a:rPr>
                        <a:t>IPV1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Inactivated Polio Vaccine.</a:t>
                      </a:r>
                    </a:p>
                  </a:txBody>
                  <a:tcPr marL="46789" marR="46789" marT="23394" marB="23394" anchor="ctr"/>
                </a:tc>
                <a:extLst>
                  <a:ext uri="{0D108BD9-81ED-4DB2-BD59-A6C34878D82A}">
                    <a16:rowId xmlns:a16="http://schemas.microsoft.com/office/drawing/2014/main" val="1086126614"/>
                  </a:ext>
                </a:extLst>
              </a:tr>
              <a:tr h="302571">
                <a:tc>
                  <a:txBody>
                    <a:bodyPr/>
                    <a:lstStyle/>
                    <a:p>
                      <a:r>
                        <a:rPr lang="en-GB" sz="1200">
                          <a:latin typeface="Poppins" panose="00000500000000000000" pitchFamily="2" charset="0"/>
                          <a:cs typeface="Poppins" panose="00000500000000000000" pitchFamily="2" charset="0"/>
                        </a:rPr>
                        <a:t>MCV1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Measles vaccine (1st dose).</a:t>
                      </a:r>
                    </a:p>
                  </a:txBody>
                  <a:tcPr marL="46789" marR="46789" marT="23394" marB="23394" anchor="ctr"/>
                </a:tc>
                <a:extLst>
                  <a:ext uri="{0D108BD9-81ED-4DB2-BD59-A6C34878D82A}">
                    <a16:rowId xmlns:a16="http://schemas.microsoft.com/office/drawing/2014/main" val="222103816"/>
                  </a:ext>
                </a:extLst>
              </a:tr>
              <a:tr h="302571">
                <a:tc>
                  <a:txBody>
                    <a:bodyPr/>
                    <a:lstStyle/>
                    <a:p>
                      <a:r>
                        <a:rPr lang="en-GB" sz="1200" dirty="0">
                          <a:latin typeface="Poppins" panose="00000500000000000000" pitchFamily="2" charset="0"/>
                          <a:cs typeface="Poppins" panose="00000500000000000000" pitchFamily="2" charset="0"/>
                        </a:rPr>
                        <a:t>PCV3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Pneumococcal conjugate vaccine.</a:t>
                      </a:r>
                    </a:p>
                  </a:txBody>
                  <a:tcPr marL="46789" marR="46789" marT="23394" marB="23394" anchor="ctr"/>
                </a:tc>
                <a:extLst>
                  <a:ext uri="{0D108BD9-81ED-4DB2-BD59-A6C34878D82A}">
                    <a16:rowId xmlns:a16="http://schemas.microsoft.com/office/drawing/2014/main" val="2772448081"/>
                  </a:ext>
                </a:extLst>
              </a:tr>
              <a:tr h="302571">
                <a:tc>
                  <a:txBody>
                    <a:bodyPr/>
                    <a:lstStyle/>
                    <a:p>
                      <a:r>
                        <a:rPr lang="en-GB" sz="1200" dirty="0">
                          <a:latin typeface="Poppins" panose="00000500000000000000" pitchFamily="2" charset="0"/>
                          <a:cs typeface="Poppins" panose="00000500000000000000" pitchFamily="2" charset="0"/>
                        </a:rPr>
                        <a:t>Pol3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Polio vaccine (3rd dose).</a:t>
                      </a:r>
                    </a:p>
                  </a:txBody>
                  <a:tcPr marL="46789" marR="46789" marT="23394" marB="23394" anchor="ctr"/>
                </a:tc>
                <a:extLst>
                  <a:ext uri="{0D108BD9-81ED-4DB2-BD59-A6C34878D82A}">
                    <a16:rowId xmlns:a16="http://schemas.microsoft.com/office/drawing/2014/main" val="1456827429"/>
                  </a:ext>
                </a:extLst>
              </a:tr>
              <a:tr h="302571">
                <a:tc>
                  <a:txBody>
                    <a:bodyPr/>
                    <a:lstStyle/>
                    <a:p>
                      <a:r>
                        <a:rPr lang="en-GB" sz="1200">
                          <a:latin typeface="Poppins" panose="00000500000000000000" pitchFamily="2" charset="0"/>
                          <a:cs typeface="Poppins" panose="00000500000000000000" pitchFamily="2" charset="0"/>
                        </a:rPr>
                        <a:t>RCV1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Rubella vaccine.</a:t>
                      </a:r>
                    </a:p>
                  </a:txBody>
                  <a:tcPr marL="46789" marR="46789" marT="23394" marB="23394" anchor="ctr"/>
                </a:tc>
                <a:extLst>
                  <a:ext uri="{0D108BD9-81ED-4DB2-BD59-A6C34878D82A}">
                    <a16:rowId xmlns:a16="http://schemas.microsoft.com/office/drawing/2014/main" val="1914861521"/>
                  </a:ext>
                </a:extLst>
              </a:tr>
              <a:tr h="302571">
                <a:tc>
                  <a:txBody>
                    <a:bodyPr/>
                    <a:lstStyle/>
                    <a:p>
                      <a:r>
                        <a:rPr lang="en-GB" sz="1200">
                          <a:latin typeface="Poppins" panose="00000500000000000000" pitchFamily="2" charset="0"/>
                          <a:cs typeface="Poppins" panose="00000500000000000000" pitchFamily="2" charset="0"/>
                        </a:rPr>
                        <a:t>RotaC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Rotavirus vaccine.</a:t>
                      </a:r>
                    </a:p>
                  </a:txBody>
                  <a:tcPr marL="46789" marR="46789" marT="23394" marB="23394" anchor="ctr"/>
                </a:tc>
                <a:extLst>
                  <a:ext uri="{0D108BD9-81ED-4DB2-BD59-A6C34878D82A}">
                    <a16:rowId xmlns:a16="http://schemas.microsoft.com/office/drawing/2014/main" val="4218894008"/>
                  </a:ext>
                </a:extLst>
              </a:tr>
              <a:tr h="302571">
                <a:tc>
                  <a:txBody>
                    <a:bodyPr/>
                    <a:lstStyle/>
                    <a:p>
                      <a:r>
                        <a:rPr lang="en-GB" sz="1200">
                          <a:latin typeface="Poppins" panose="00000500000000000000" pitchFamily="2" charset="0"/>
                          <a:cs typeface="Poppins" panose="00000500000000000000" pitchFamily="2" charset="0"/>
                        </a:rPr>
                        <a:t>YFV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Yellow Fever vaccine.</a:t>
                      </a:r>
                    </a:p>
                  </a:txBody>
                  <a:tcPr marL="46789" marR="46789" marT="23394" marB="23394" anchor="ctr"/>
                </a:tc>
                <a:extLst>
                  <a:ext uri="{0D108BD9-81ED-4DB2-BD59-A6C34878D82A}">
                    <a16:rowId xmlns:a16="http://schemas.microsoft.com/office/drawing/2014/main" val="3387796737"/>
                  </a:ext>
                </a:extLst>
              </a:tr>
              <a:tr h="516174">
                <a:tc>
                  <a:txBody>
                    <a:bodyPr/>
                    <a:lstStyle/>
                    <a:p>
                      <a:r>
                        <a:rPr lang="en-GB" sz="1200" dirty="0">
                          <a:latin typeface="Poppins" panose="00000500000000000000" pitchFamily="2" charset="0"/>
                          <a:cs typeface="Poppins" panose="00000500000000000000" pitchFamily="2" charset="0"/>
                        </a:rPr>
                        <a:t>DTP3 (% of one-year-olds immunized)</a:t>
                      </a:r>
                    </a:p>
                  </a:txBody>
                  <a:tcPr marL="46789" marR="46789" marT="23394" marB="23394" anchor="ctr"/>
                </a:tc>
                <a:tc>
                  <a:txBody>
                    <a:bodyPr/>
                    <a:lstStyle/>
                    <a:p>
                      <a:r>
                        <a:rPr lang="en-US" sz="1200" dirty="0">
                          <a:latin typeface="Poppins" panose="00000500000000000000" pitchFamily="2" charset="0"/>
                          <a:cs typeface="Poppins" panose="00000500000000000000" pitchFamily="2" charset="0"/>
                        </a:rPr>
                        <a:t>Percentage of one-year-olds immunized with Diphtheria, Tetanus, and Pertussis vaccine.</a:t>
                      </a:r>
                    </a:p>
                  </a:txBody>
                  <a:tcPr marL="46789" marR="46789" marT="23394" marB="23394" anchor="ctr"/>
                </a:tc>
                <a:extLst>
                  <a:ext uri="{0D108BD9-81ED-4DB2-BD59-A6C34878D82A}">
                    <a16:rowId xmlns:a16="http://schemas.microsoft.com/office/drawing/2014/main" val="324843689"/>
                  </a:ext>
                </a:extLst>
              </a:tr>
            </a:tbl>
          </a:graphicData>
        </a:graphic>
      </p:graphicFrame>
    </p:spTree>
    <p:extLst>
      <p:ext uri="{BB962C8B-B14F-4D97-AF65-F5344CB8AC3E}">
        <p14:creationId xmlns:p14="http://schemas.microsoft.com/office/powerpoint/2010/main" val="234525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Poppins" panose="00000500000000000000" pitchFamily="2" charset="0"/>
                <a:cs typeface="Poppins" panose="00000500000000000000" pitchFamily="2" charset="0"/>
              </a:rPr>
              <a:t>Data Dictionary</a:t>
            </a:r>
            <a:endParaRPr kumimoji="0" lang="en-GB" sz="1600" b="1" i="0" u="none" strike="noStrike" kern="120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US" b="1" dirty="0">
                <a:solidFill>
                  <a:srgbClr val="DC6900"/>
                </a:solidFill>
                <a:latin typeface="Poppins" panose="00000500000000000000" pitchFamily="2" charset="0"/>
                <a:cs typeface="Poppins" panose="00000500000000000000" pitchFamily="2" charset="0"/>
              </a:rPr>
              <a:t>3. Births Attended by Health Staff</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558121764"/>
              </p:ext>
            </p:extLst>
          </p:nvPr>
        </p:nvGraphicFramePr>
        <p:xfrm>
          <a:off x="345410" y="1354412"/>
          <a:ext cx="11501178" cy="209931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r>
                        <a:rPr lang="en-GB" sz="1600" dirty="0">
                          <a:latin typeface="Poppins" panose="00000500000000000000" pitchFamily="2" charset="0"/>
                          <a:cs typeface="Poppins" panose="00000500000000000000" pitchFamily="2" charset="0"/>
                        </a:rPr>
                        <a:t>Entity</a:t>
                      </a:r>
                    </a:p>
                  </a:txBody>
                  <a:tcPr anchor="ctr"/>
                </a:tc>
                <a:tc>
                  <a:txBody>
                    <a:bodyPr/>
                    <a:lstStyle/>
                    <a:p>
                      <a:r>
                        <a:rPr lang="en-US" sz="1600">
                          <a:latin typeface="Poppins" panose="00000500000000000000" pitchFamily="2" charset="0"/>
                          <a:cs typeface="Poppins" panose="00000500000000000000" pitchFamily="2" charset="0"/>
                        </a:rPr>
                        <a:t>Name of the country or region.</a:t>
                      </a:r>
                    </a:p>
                  </a:txBody>
                  <a:tcPr anchor="ctr"/>
                </a:tc>
                <a:extLst>
                  <a:ext uri="{0D108BD9-81ED-4DB2-BD59-A6C34878D82A}">
                    <a16:rowId xmlns:a16="http://schemas.microsoft.com/office/drawing/2014/main" val="4238887942"/>
                  </a:ext>
                </a:extLst>
              </a:tr>
              <a:tr h="419863">
                <a:tc>
                  <a:txBody>
                    <a:bodyPr/>
                    <a:lstStyle/>
                    <a:p>
                      <a:r>
                        <a:rPr lang="en-GB" sz="1600" dirty="0">
                          <a:latin typeface="Poppins" panose="00000500000000000000" pitchFamily="2" charset="0"/>
                          <a:cs typeface="Poppins" panose="00000500000000000000" pitchFamily="2" charset="0"/>
                        </a:rPr>
                        <a:t>Code</a:t>
                      </a:r>
                    </a:p>
                  </a:txBody>
                  <a:tcPr anchor="ctr"/>
                </a:tc>
                <a:tc>
                  <a:txBody>
                    <a:bodyPr/>
                    <a:lstStyle/>
                    <a:p>
                      <a:r>
                        <a:rPr lang="en-US" sz="1600">
                          <a:latin typeface="Poppins" panose="00000500000000000000" pitchFamily="2" charset="0"/>
                          <a:cs typeface="Poppins" panose="00000500000000000000" pitchFamily="2" charset="0"/>
                        </a:rPr>
                        <a:t>Country code (ISO 3-letter format).</a:t>
                      </a:r>
                    </a:p>
                  </a:txBody>
                  <a:tcPr anchor="ctr"/>
                </a:tc>
                <a:extLst>
                  <a:ext uri="{0D108BD9-81ED-4DB2-BD59-A6C34878D82A}">
                    <a16:rowId xmlns:a16="http://schemas.microsoft.com/office/drawing/2014/main" val="2130588763"/>
                  </a:ext>
                </a:extLst>
              </a:tr>
              <a:tr h="419863">
                <a:tc>
                  <a:txBody>
                    <a:bodyPr/>
                    <a:lstStyle/>
                    <a:p>
                      <a:r>
                        <a:rPr lang="en-GB" sz="1600" dirty="0">
                          <a:latin typeface="Poppins" panose="00000500000000000000" pitchFamily="2" charset="0"/>
                          <a:cs typeface="Poppins" panose="00000500000000000000" pitchFamily="2" charset="0"/>
                        </a:rPr>
                        <a:t>Year</a:t>
                      </a:r>
                    </a:p>
                  </a:txBody>
                  <a:tcPr anchor="ctr"/>
                </a:tc>
                <a:tc>
                  <a:txBody>
                    <a:bodyPr/>
                    <a:lstStyle/>
                    <a:p>
                      <a:r>
                        <a:rPr lang="en-GB" sz="1600">
                          <a:latin typeface="Poppins" panose="00000500000000000000" pitchFamily="2" charset="0"/>
                          <a:cs typeface="Poppins" panose="00000500000000000000" pitchFamily="2" charset="0"/>
                        </a:rPr>
                        <a:t>Year of observation.</a:t>
                      </a:r>
                    </a:p>
                  </a:txBody>
                  <a:tcPr anchor="ctr"/>
                </a:tc>
                <a:extLst>
                  <a:ext uri="{0D108BD9-81ED-4DB2-BD59-A6C34878D82A}">
                    <a16:rowId xmlns:a16="http://schemas.microsoft.com/office/drawing/2014/main" val="2399557604"/>
                  </a:ext>
                </a:extLst>
              </a:tr>
              <a:tr h="419863">
                <a:tc>
                  <a:txBody>
                    <a:bodyPr/>
                    <a:lstStyle/>
                    <a:p>
                      <a:r>
                        <a:rPr lang="en-US" sz="1600" dirty="0">
                          <a:latin typeface="Poppins" panose="00000500000000000000" pitchFamily="2" charset="0"/>
                          <a:cs typeface="Poppins" panose="00000500000000000000" pitchFamily="2" charset="0"/>
                        </a:rPr>
                        <a:t>Births attended by skilled health staff (%)</a:t>
                      </a:r>
                    </a:p>
                  </a:txBody>
                  <a:tcPr anchor="ctr"/>
                </a:tc>
                <a:tc>
                  <a:txBody>
                    <a:bodyPr/>
                    <a:lstStyle/>
                    <a:p>
                      <a:r>
                        <a:rPr lang="en-US" sz="1600" dirty="0">
                          <a:latin typeface="Poppins" panose="00000500000000000000" pitchFamily="2" charset="0"/>
                          <a:cs typeface="Poppins" panose="00000500000000000000" pitchFamily="2" charset="0"/>
                        </a:rPr>
                        <a:t>Percentage of total births attended by skilled health staff.</a:t>
                      </a:r>
                    </a:p>
                  </a:txBody>
                  <a:tcPr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3130368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5492</TotalTime>
  <Words>1323</Words>
  <Application>Microsoft Office PowerPoint</Application>
  <PresentationFormat>Widescreen</PresentationFormat>
  <Paragraphs>222</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Georgia</vt:lpstr>
      <vt:lpstr>Poppins</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Adeiza Suleman</dc:creator>
  <cp:lastModifiedBy>Elijah</cp:lastModifiedBy>
  <cp:revision>25</cp:revision>
  <dcterms:created xsi:type="dcterms:W3CDTF">2023-01-07T11:58:55Z</dcterms:created>
  <dcterms:modified xsi:type="dcterms:W3CDTF">2024-11-30T07:28:19Z</dcterms:modified>
</cp:coreProperties>
</file>