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swald ExtraLight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96">
          <p15:clr>
            <a:srgbClr val="747775"/>
          </p15:clr>
        </p15:guide>
        <p15:guide id="2" orient="horz" pos="46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6"/>
        <p:guide pos="46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swaldExtraLight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OswaldExtr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47fc624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47fc624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9476fa4b9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9476fa4b9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767b0605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767b0605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47fc624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947fc624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947fc6248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947fc6248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47fc6248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947fc6248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47fc6248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47fc6248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1a21070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1a21070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49abacb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49abacb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476fa4b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476fa4b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47fc6248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47fc624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476fa4b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476fa4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47fc624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47fc624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947fe34f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947fe34f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9476fa4b9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9476fa4b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eet.google.com/vwz-effv-fj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Claro Perú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0" y="3494000"/>
            <a:ext cx="37473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119450" y="3494000"/>
            <a:ext cx="44988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s-419" sz="2000"/>
              <a:t>Callupe Pardo Yoselyn Patricia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s-419" sz="2000"/>
              <a:t>Garro Oré Willian Jesús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s-419" sz="2000"/>
              <a:t>Nuñez</a:t>
            </a:r>
            <a:r>
              <a:rPr lang="es-419" sz="2000"/>
              <a:t>-</a:t>
            </a:r>
            <a:r>
              <a:rPr lang="es-419" sz="2000"/>
              <a:t>Poma</a:t>
            </a:r>
            <a:r>
              <a:rPr lang="es-419" sz="2000"/>
              <a:t>-</a:t>
            </a:r>
            <a:r>
              <a:rPr lang="es-419" sz="2000"/>
              <a:t>Robert Gianpierro Jesus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0"/>
            <a:ext cx="8832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Fase 5 </a:t>
            </a:r>
            <a:r>
              <a:rPr lang="es-419">
                <a:solidFill>
                  <a:schemeClr val="dk1"/>
                </a:solidFill>
              </a:rPr>
              <a:t>Creación de Cubos Multidimensionales y Dashboards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733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Metodología Hefesto: Creación de Cubos Multidimensionales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311700" y="1069400"/>
            <a:ext cx="82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5.1.3. Definición de Jerarquías de Análisis: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11700" y="1438700"/>
            <a:ext cx="43332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jerarquías son rutas de navegación predefinidas que permiten a los usuarios realizar análisis de drill-down (ir de lo general a lo específico) y drill-up (de lo específico a lo general) de manera intuitiva. Hemos definido las siguientes jerarquías clave: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Jerarquía de Ubicación: Permite analizar los costos y eficiencias desde una vista nacional hasta el nivel de distrito.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○"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Niveles: Region → Departamento → Provincia → Distrito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Jerarquía de Tiempo: Facilita el análisis de tendencias y patrones a lo largo del tiempo.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○"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Niveles: Año → Trimestre → Mes → Fecha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050" y="733500"/>
            <a:ext cx="2639850" cy="38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733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Dashboard A</a:t>
            </a:r>
            <a:endParaRPr sz="20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Fase 6 </a:t>
            </a:r>
            <a:r>
              <a:rPr lang="es-419">
                <a:solidFill>
                  <a:schemeClr val="dk1"/>
                </a:solidFill>
              </a:rPr>
              <a:t>Evaluación de Resultados e Impacto en el Negocio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2497125" y="2403325"/>
            <a:ext cx="651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https://meet.google.com/vwz-effv-fjs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Conclusiones, limitaciones y propuesta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7.1. </a:t>
            </a:r>
            <a:r>
              <a:rPr lang="es-419">
                <a:solidFill>
                  <a:schemeClr val="dk1"/>
                </a:solidFill>
              </a:rPr>
              <a:t>Limitaciones Identificadas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259800" y="823475"/>
            <a:ext cx="85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Durante la ejecución del proyecto, se encontraron dos desafíos principales que definen las áreas de mejora para el futuro.</a:t>
            </a:r>
            <a:endParaRPr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816950" y="1390225"/>
            <a:ext cx="39894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latin typeface="Times New Roman"/>
                <a:ea typeface="Times New Roman"/>
                <a:cs typeface="Times New Roman"/>
                <a:sym typeface="Times New Roman"/>
              </a:rPr>
              <a:t>Restricciones del entorno de pruebas: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>
                <a:latin typeface="Times New Roman"/>
                <a:ea typeface="Times New Roman"/>
                <a:cs typeface="Times New Roman"/>
                <a:sym typeface="Times New Roman"/>
              </a:rPr>
              <a:t>Problema:</a:t>
            </a: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 El desarrollo se realizó en un entorno virtualizado (Hortonworks Sandbox) con recursos de hardware limitados (CPU y RAM).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>
                <a:latin typeface="Times New Roman"/>
                <a:ea typeface="Times New Roman"/>
                <a:cs typeface="Times New Roman"/>
                <a:sym typeface="Times New Roman"/>
              </a:rPr>
              <a:t>Impacto:</a:t>
            </a: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 Esto restringió el volumen de datos procesados simultáneamente en Spark y afectó la velocidad de los trabajos ETL.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200"/>
              <a:buChar char="●"/>
            </a:pPr>
            <a:r>
              <a:rPr b="1" lang="es-419" sz="1200">
                <a:latin typeface="Times New Roman"/>
                <a:ea typeface="Times New Roman"/>
                <a:cs typeface="Times New Roman"/>
                <a:sym typeface="Times New Roman"/>
              </a:rPr>
              <a:t>Solución:</a:t>
            </a: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 Para una implementación productiva, es indispensable migrar la solución a un clúster de Hadoop dedicado o a una plataforma de Big Data en la nube.</a:t>
            </a:r>
            <a:endParaRPr sz="1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30975" y="1390225"/>
            <a:ext cx="3989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Calidad y alcance de los datos de origen:</a:t>
            </a:r>
            <a:endParaRPr b="1"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Problema:</a:t>
            </a:r>
            <a:r>
              <a:rPr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La fuente de datos </a:t>
            </a:r>
            <a:r>
              <a:rPr lang="es-419" sz="1200">
                <a:solidFill>
                  <a:srgbClr val="18803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sot_historico</a:t>
            </a:r>
            <a:r>
              <a:rPr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carece de un campo clave para identificar a la empresa contrata o cuadrilla responsable de cada SOT.</a:t>
            </a:r>
            <a:endParaRPr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Impacto:</a:t>
            </a:r>
            <a:r>
              <a:rPr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Impide asignar directamente la responsabilidad de ineficiencias, dificultando la evaluación de rendimiento de socios estratégicos.</a:t>
            </a:r>
            <a:endParaRPr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200"/>
              <a:buChar char="●"/>
            </a:pPr>
            <a:r>
              <a:rPr b="1"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Adicional:</a:t>
            </a:r>
            <a:r>
              <a:rPr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Se detectaron inconsistencias y valores nulos en el campo </a:t>
            </a:r>
            <a:r>
              <a:rPr lang="es-419" sz="1200">
                <a:solidFill>
                  <a:srgbClr val="18803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Codigo_Rechazo</a:t>
            </a:r>
            <a:r>
              <a:rPr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lo que requirió una limpieza de datos exhaustiva.</a:t>
            </a:r>
            <a:endParaRPr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7.2. </a:t>
            </a:r>
            <a:r>
              <a:rPr lang="es-419">
                <a:solidFill>
                  <a:schemeClr val="dk1"/>
                </a:solidFill>
              </a:rPr>
              <a:t>Propuesta de Mejora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658700" y="856975"/>
            <a:ext cx="39894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latin typeface="Times New Roman"/>
                <a:ea typeface="Times New Roman"/>
                <a:cs typeface="Times New Roman"/>
                <a:sym typeface="Times New Roman"/>
              </a:rPr>
              <a:t>Desarrollo de capacidades de analítica avanzada: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>
                <a:latin typeface="Times New Roman"/>
                <a:ea typeface="Times New Roman"/>
                <a:cs typeface="Times New Roman"/>
                <a:sym typeface="Times New Roman"/>
              </a:rPr>
              <a:t>Modelo predictivo de riesgo de rechazo:</a:t>
            </a: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 Utilizar Machine Learning para predecir la probabilidad de que una SOT sea rechazada.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>
                <a:latin typeface="Times New Roman"/>
                <a:ea typeface="Times New Roman"/>
                <a:cs typeface="Times New Roman"/>
                <a:sym typeface="Times New Roman"/>
              </a:rPr>
              <a:t>Beneficio:</a:t>
            </a: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 Permitiría a la operación tomar acciones preventivas (ej. una llamada de confirmación) en los casos de alto riesgo.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latin typeface="Times New Roman"/>
                <a:ea typeface="Times New Roman"/>
                <a:cs typeface="Times New Roman"/>
                <a:sym typeface="Times New Roman"/>
              </a:rPr>
              <a:t>Evolución hacia el análisis en tiempo real: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>
                <a:latin typeface="Times New Roman"/>
                <a:ea typeface="Times New Roman"/>
                <a:cs typeface="Times New Roman"/>
                <a:sym typeface="Times New Roman"/>
              </a:rPr>
              <a:t>Tecnología:</a:t>
            </a: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 Migrar de un modelo batch a una arquitectura de streaming utilizando herramientas como Apache Kafka y Spark Streaming.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>
                <a:latin typeface="Times New Roman"/>
                <a:ea typeface="Times New Roman"/>
                <a:cs typeface="Times New Roman"/>
                <a:sym typeface="Times New Roman"/>
              </a:rPr>
              <a:t>Resultado:</a:t>
            </a: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 Alimentar un dashboard operativo que muestre el estado de las SOTs y las alertas de ineficiencia en tiempo casi real.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11700" y="926750"/>
            <a:ext cx="39894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Para capitalizar el éxito inicial y maximizar el valor de la solución, se proponen las siguientes líneas de trabajo: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latin typeface="Times New Roman"/>
                <a:ea typeface="Times New Roman"/>
                <a:cs typeface="Times New Roman"/>
                <a:sym typeface="Times New Roman"/>
              </a:rPr>
              <a:t>Enriquecimiento con nuevas fuentes de datos: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>
                <a:latin typeface="Times New Roman"/>
                <a:ea typeface="Times New Roman"/>
                <a:cs typeface="Times New Roman"/>
                <a:sym typeface="Times New Roman"/>
              </a:rPr>
              <a:t>Prioridad 1: Integrar datos de contratas:</a:t>
            </a: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 Vincular cada SOT con la empresa responsable para desbloquear análisis de rendimiento comparativo y crear scorecards de proveedores.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200"/>
              <a:buChar char="●"/>
            </a:pPr>
            <a:r>
              <a:rPr b="1" lang="es-419" sz="1200">
                <a:latin typeface="Times New Roman"/>
                <a:ea typeface="Times New Roman"/>
                <a:cs typeface="Times New Roman"/>
                <a:sym typeface="Times New Roman"/>
              </a:rPr>
              <a:t>Integrar datos de satisfacción del cliente (NPS):</a:t>
            </a: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 Correlacionar la eficiencia operativa con la percepción del cliente para responder preguntas estratégicas.</a:t>
            </a:r>
            <a:endParaRPr b="1"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7.3. </a:t>
            </a:r>
            <a:r>
              <a:rPr lang="es-419">
                <a:solidFill>
                  <a:schemeClr val="dk1"/>
                </a:solidFill>
              </a:rPr>
              <a:t>Conclusiones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4602150" y="1502550"/>
            <a:ext cx="39894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s-419" sz="1200">
                <a:latin typeface="Times New Roman"/>
                <a:ea typeface="Times New Roman"/>
                <a:cs typeface="Times New Roman"/>
                <a:sym typeface="Times New Roman"/>
              </a:rPr>
              <a:t>Descubrimiento de insights accionables: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El hallazgo clave fue que la principal causa de reprocesos no es técnica, sino que se origina en fallas de coordinación con el cliente.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s-419" sz="1200">
                <a:latin typeface="Times New Roman"/>
                <a:ea typeface="Times New Roman"/>
                <a:cs typeface="Times New Roman"/>
                <a:sym typeface="Times New Roman"/>
              </a:rPr>
              <a:t>Este insight permite a la empresa reenfocar sus esfuerzos, pasando de la capacitación técnica a la optimización de los procesos de agendamiento y comunicación.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198650" y="1606350"/>
            <a:ext cx="3989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Implementación exitosa de un Pipeline de Big Data:</a:t>
            </a:r>
            <a:endParaRPr b="1"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diseñó e implementó una solución de BI robusta y escalable de extremo a extremo, utilizando un stack tecnológico moderno (HDFS, Hive, Spark).</a:t>
            </a:r>
            <a:endParaRPr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Cuantificación del impacto del negocio:</a:t>
            </a:r>
            <a:endParaRPr b="1"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solución permitió no solo identificar ineficiencias, sino, más importante, cuantificar su impacto económico a través de KPIs como el "Costo Total de Ineficiencia".</a:t>
            </a:r>
            <a:endParaRPr sz="1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84950" y="879075"/>
            <a:ext cx="7854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Este proyecto ha transformado los datos operativos en un activo estratégico, generando una visión clara y accionable sobre la eficiencia y su impacto financiero.</a:t>
            </a:r>
            <a:endParaRPr sz="1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 POR SU ATENCIÓN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 DE HEFESTO: FASE 4,5,6 en Claro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4</a:t>
            </a:r>
            <a:r>
              <a:rPr lang="es-419">
                <a:solidFill>
                  <a:schemeClr val="dk1"/>
                </a:solidFill>
              </a:rPr>
              <a:t>.1. Extracción </a:t>
            </a:r>
            <a:r>
              <a:rPr lang="es-419"/>
              <a:t>de datos desde los sistemas OLTP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775" y="836250"/>
            <a:ext cx="5754451" cy="410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4.2. </a:t>
            </a:r>
            <a:r>
              <a:rPr lang="es-419">
                <a:solidFill>
                  <a:schemeClr val="dk1"/>
                </a:solidFill>
              </a:rPr>
              <a:t>Transformación </a:t>
            </a:r>
            <a:r>
              <a:rPr lang="es-419"/>
              <a:t>de los datos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675" y="733500"/>
            <a:ext cx="6190642" cy="41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4.2. Transformación </a:t>
            </a:r>
            <a:r>
              <a:rPr lang="es-419"/>
              <a:t>de los datos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75" y="657213"/>
            <a:ext cx="67056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4.3. Carga </a:t>
            </a:r>
            <a:r>
              <a:rPr lang="es-419"/>
              <a:t>de los datos en el Data Warehouse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330250"/>
            <a:ext cx="72390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4.3. Carga </a:t>
            </a:r>
            <a:r>
              <a:rPr lang="es-419"/>
              <a:t>de los datos en el Data Warehouse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33500"/>
            <a:ext cx="3428738" cy="41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838" y="825288"/>
            <a:ext cx="5098762" cy="349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4.3. Carga </a:t>
            </a:r>
            <a:r>
              <a:rPr lang="es-419"/>
              <a:t>de los datos en el Data Warehouse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925" y="911125"/>
            <a:ext cx="7304145" cy="41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0"/>
            <a:ext cx="8832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Fase 5 </a:t>
            </a:r>
            <a:r>
              <a:rPr lang="es-419">
                <a:solidFill>
                  <a:schemeClr val="dk1"/>
                </a:solidFill>
              </a:rPr>
              <a:t>Creación de Cubos Multidimensionales y Dashboards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733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swald"/>
                <a:ea typeface="Oswald"/>
                <a:cs typeface="Oswald"/>
                <a:sym typeface="Oswald"/>
              </a:rPr>
              <a:t>Metodología Hefesto: Creación de Cubos Multidimensionales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11700" y="1069400"/>
            <a:ext cx="82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5.1.2. Definición de Hechos, Dimensiones y Medidas: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43875" y="1375500"/>
            <a:ext cx="43332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Tabla de Hechos: Fact_SOT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Esta tabla es el corazón de nuestro modelo y contiene los indicadores cuantitativos derivados de la tabla hechos_sot_curated. Cada fila representa un evento de una SOT.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Medidas: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es-419" sz="12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Costo_Total_de_Ineficiencia: Suma de los costos de dilación y reproceso. (Numérico, Aditivo).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es-419" sz="12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Costo_Total_de_Dilacion: Costo generado por el retraso en la atención. (Numérico, Aditivo).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es-419" sz="12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Costo_de_Reproceso_Estimado: Costo asociado a la necesidad de rehacer un trabajo. (Numérico, Aditivo).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es-419" sz="12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Num_Reproceso: Conteo de veces que una SOT ha sido reprocesada. (Numérico, Aditivo).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es-419" sz="12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Duracion_Dias: Días transcurridos desde la generación hasta la atención de la SOT. (Numérico, Semi-aditivo).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es-419" sz="12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Cantidad_SOT: Conteo de SOTs (Medida calculada, COUNT(COD_SOT)).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667500" y="1375500"/>
            <a:ext cx="43332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Tabla de Dimensiones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Estas tablas contienen los atributos descriptivos que dan contexto a los hechos.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Dim_Tiempo: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○"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Atributos: Fecha, Año, Trimestre, Mes, Dia_del_Mes, Dia_de_la_Semana.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Dim_Ubicacion: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○"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Atributos: Region, Departamento, Provincia, Distrito.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Dim_SOT_Detalle: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○"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Atributos: Estado (Ej: Atendido, Rechazado, Pendiente), Codigo_Rechazo (Ej: Falta de material, Cliente ausente).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●"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Dim_Contrata: (Mencionada en el caso de negocio).</a:t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imes New Roman"/>
              <a:buChar char="○"/>
            </a:pPr>
            <a:r>
              <a:rPr lang="es-419" sz="12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Atributos: Nombre_Contrata, Jefe_Cuadrilla, Tipo_Servicio.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