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568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97717"/>
      </p:ext>
    </p:extLst>
  </p:cSld>
  <p:clrMap bg1="lt1" tx1="dk1" bg2="lt2" tx2="dk2" accent1="accent1" accent2="accent2" accent3="accent3" accent4="accent4" accent5="accent5" accent6="accent6" hlink="hlink" folHlink="folHlink"/>
  <p:sldLayoutIdLst>
    <p:sldLayoutId id="2147483759" r:id="rId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4CEDB-5C8B-47E0-A969-8C03ECD22B6D}"/>
              </a:ext>
            </a:extLst>
          </p:cNvPr>
          <p:cNvSpPr>
            <a:spLocks noGrp="1"/>
          </p:cNvSpPr>
          <p:nvPr>
            <p:ph type="ctrTitle"/>
          </p:nvPr>
        </p:nvSpPr>
        <p:spPr>
          <a:xfrm>
            <a:off x="6551596" y="640081"/>
            <a:ext cx="4813072" cy="3494790"/>
          </a:xfrm>
        </p:spPr>
        <p:txBody>
          <a:bodyPr>
            <a:normAutofit/>
          </a:bodyPr>
          <a:lstStyle/>
          <a:p>
            <a:r>
              <a:rPr lang="en-US" sz="6800" b="1" dirty="0">
                <a:latin typeface="Abadi" panose="020B0604020104020204" pitchFamily="34" charset="0"/>
              </a:rPr>
              <a:t>Web Components</a:t>
            </a:r>
            <a:endParaRPr lang="en-US" sz="6800" dirty="0">
              <a:latin typeface="Abadi" panose="020B0604020104020204" pitchFamily="34" charset="0"/>
            </a:endParaRPr>
          </a:p>
        </p:txBody>
      </p:sp>
      <p:pic>
        <p:nvPicPr>
          <p:cNvPr id="4" name="Picture 6" descr="A close up of a sign&#10;&#10;Description automatically generated">
            <a:extLst>
              <a:ext uri="{FF2B5EF4-FFF2-40B4-BE49-F238E27FC236}">
                <a16:creationId xmlns:a16="http://schemas.microsoft.com/office/drawing/2014/main" id="{7F346D86-7474-4C70-8AD2-C813B44364D3}"/>
              </a:ext>
            </a:extLst>
          </p:cNvPr>
          <p:cNvPicPr>
            <a:picLocks noChangeAspect="1"/>
          </p:cNvPicPr>
          <p:nvPr/>
        </p:nvPicPr>
        <p:blipFill>
          <a:blip r:embed="rId2"/>
          <a:stretch>
            <a:fillRect/>
          </a:stretch>
        </p:blipFill>
        <p:spPr>
          <a:xfrm>
            <a:off x="837921" y="640081"/>
            <a:ext cx="5054156" cy="5054156"/>
          </a:xfrm>
          <a:prstGeom prst="rect">
            <a:avLst/>
          </a:prstGeom>
          <a:noFill/>
        </p:spPr>
      </p:pic>
      <p:cxnSp>
        <p:nvCxnSpPr>
          <p:cNvPr id="40" name="Straight Connector 32">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330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305D-6324-463E-8B04-3F59603229A0}"/>
              </a:ext>
            </a:extLst>
          </p:cNvPr>
          <p:cNvSpPr>
            <a:spLocks noGrp="1"/>
          </p:cNvSpPr>
          <p:nvPr>
            <p:ph type="ctrTitle"/>
          </p:nvPr>
        </p:nvSpPr>
        <p:spPr>
          <a:xfrm>
            <a:off x="1040018" y="2444792"/>
            <a:ext cx="10058400" cy="3591695"/>
          </a:xfrm>
        </p:spPr>
        <p:txBody>
          <a:bodyPr anchor="t">
            <a:normAutofit fontScale="90000"/>
          </a:bodyPr>
          <a:lstStyle/>
          <a:p>
            <a:r>
              <a:rPr lang="pt-BR" sz="2400" dirty="0"/>
              <a:t>Como desenvolvedores, sabemos que é uma boa ideia reutilizar o código o máximo que pudermos. Tradicionalmente, isso não tem sido fácil quando o assunto são estruturas de marcação customizadas — pense no complexo HTML (e estilo e script associados) que, às vezes, deve ser escrito para </a:t>
            </a:r>
            <a:r>
              <a:rPr lang="pt-BR" sz="2400" dirty="0" err="1"/>
              <a:t>renderizar</a:t>
            </a:r>
            <a:r>
              <a:rPr lang="pt-BR" sz="2400" dirty="0"/>
              <a:t> controles UI customizados e em como utilizá-los repetidas vezes pode tornar sua página uma bagunça se você não tomar cuidado.</a:t>
            </a:r>
            <a:br>
              <a:rPr lang="pt-BR" sz="2400" dirty="0"/>
            </a:br>
            <a:br>
              <a:rPr lang="pt-BR" sz="2400" dirty="0"/>
            </a:br>
            <a:r>
              <a:rPr lang="pt-BR" sz="2400" dirty="0"/>
              <a:t>Web </a:t>
            </a:r>
            <a:r>
              <a:rPr lang="pt-BR" sz="2400" dirty="0" err="1"/>
              <a:t>Components</a:t>
            </a:r>
            <a:r>
              <a:rPr lang="pt-BR" sz="2400" dirty="0"/>
              <a:t> buscam resolver esses problemas — são formados por </a:t>
            </a:r>
            <a:r>
              <a:rPr lang="pt-BR" sz="2400" dirty="0">
                <a:solidFill>
                  <a:srgbClr val="FF0000"/>
                </a:solidFill>
              </a:rPr>
              <a:t>três tecnologias</a:t>
            </a:r>
            <a:r>
              <a:rPr lang="pt-BR" sz="2400" dirty="0"/>
              <a:t> principais, que podem ser usadas em conjunto para criar elementos customizados versáteis, com funcionalidade encapsulada, que podem ser reutilizados onde você quiser sem preocupação com conflito de código.</a:t>
            </a:r>
            <a:br>
              <a:rPr lang="pt-BR" sz="2400" dirty="0"/>
            </a:br>
            <a:endParaRPr lang="en-US" sz="2400" dirty="0"/>
          </a:p>
        </p:txBody>
      </p:sp>
      <p:sp>
        <p:nvSpPr>
          <p:cNvPr id="3" name="Subtitle 2">
            <a:extLst>
              <a:ext uri="{FF2B5EF4-FFF2-40B4-BE49-F238E27FC236}">
                <a16:creationId xmlns:a16="http://schemas.microsoft.com/office/drawing/2014/main" id="{5D2CF793-FD83-47DE-815C-E5C2030C9714}"/>
              </a:ext>
            </a:extLst>
          </p:cNvPr>
          <p:cNvSpPr>
            <a:spLocks noGrp="1"/>
          </p:cNvSpPr>
          <p:nvPr>
            <p:ph type="subTitle" idx="1"/>
          </p:nvPr>
        </p:nvSpPr>
        <p:spPr>
          <a:xfrm>
            <a:off x="1065276" y="1434381"/>
            <a:ext cx="10058400" cy="1292196"/>
          </a:xfrm>
        </p:spPr>
        <p:txBody>
          <a:bodyPr anchor="b">
            <a:normAutofit/>
          </a:bodyPr>
          <a:lstStyle/>
          <a:p>
            <a:r>
              <a:rPr lang="en-US" b="1" dirty="0"/>
              <a:t>por que </a:t>
            </a:r>
            <a:r>
              <a:rPr lang="en-US" b="1" dirty="0" err="1"/>
              <a:t>componentizar</a:t>
            </a:r>
            <a:endParaRPr lang="en-US" b="1" dirty="0"/>
          </a:p>
          <a:p>
            <a:endParaRPr lang="en-US" dirty="0"/>
          </a:p>
        </p:txBody>
      </p:sp>
      <p:cxnSp>
        <p:nvCxnSpPr>
          <p:cNvPr id="10" name="Straight Connector 9">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0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0E5AF8-4C78-4DE9-92D6-58B35A6A2E8F}"/>
              </a:ext>
            </a:extLst>
          </p:cNvPr>
          <p:cNvSpPr>
            <a:spLocks noGrp="1"/>
          </p:cNvSpPr>
          <p:nvPr>
            <p:ph type="ctrTitle"/>
          </p:nvPr>
        </p:nvSpPr>
        <p:spPr>
          <a:xfrm>
            <a:off x="492369" y="605896"/>
            <a:ext cx="3642309" cy="5646208"/>
          </a:xfrm>
        </p:spPr>
        <p:txBody>
          <a:bodyPr vert="horz" lIns="91440" tIns="45720" rIns="91440" bIns="45720" rtlCol="0" anchor="ctr">
            <a:normAutofit/>
          </a:bodyPr>
          <a:lstStyle/>
          <a:p>
            <a:r>
              <a:rPr lang="en-US" sz="4100" b="1">
                <a:solidFill>
                  <a:srgbClr val="FFFFFF"/>
                </a:solidFill>
              </a:rPr>
              <a:t>Elementos customizados</a:t>
            </a:r>
            <a:r>
              <a:rPr lang="en-US" sz="4100">
                <a:solidFill>
                  <a:srgbClr val="FFFFFF"/>
                </a:solidFill>
              </a:rPr>
              <a:t>:</a:t>
            </a:r>
          </a:p>
        </p:txBody>
      </p:sp>
      <p:sp>
        <p:nvSpPr>
          <p:cNvPr id="3" name="Subtitle 2">
            <a:extLst>
              <a:ext uri="{FF2B5EF4-FFF2-40B4-BE49-F238E27FC236}">
                <a16:creationId xmlns:a16="http://schemas.microsoft.com/office/drawing/2014/main" id="{F1F7A27A-2473-4203-8F0E-B8946715A68E}"/>
              </a:ext>
            </a:extLst>
          </p:cNvPr>
          <p:cNvSpPr>
            <a:spLocks noGrp="1"/>
          </p:cNvSpPr>
          <p:nvPr>
            <p:ph type="subTitle" idx="1"/>
          </p:nvPr>
        </p:nvSpPr>
        <p:spPr>
          <a:xfrm>
            <a:off x="5054677" y="1333684"/>
            <a:ext cx="6328671" cy="2211949"/>
          </a:xfrm>
        </p:spPr>
        <p:txBody>
          <a:bodyPr vert="horz" lIns="0" tIns="45720" rIns="0" bIns="45720" rtlCol="0" anchor="ctr">
            <a:normAutofit fontScale="92500"/>
          </a:bodyPr>
          <a:lstStyle/>
          <a:p>
            <a:pPr>
              <a:lnSpc>
                <a:spcPct val="100000"/>
              </a:lnSpc>
            </a:pPr>
            <a:r>
              <a:rPr lang="en-US" dirty="0">
                <a:solidFill>
                  <a:schemeClr val="tx1">
                    <a:lumMod val="75000"/>
                    <a:lumOff val="25000"/>
                  </a:schemeClr>
                </a:solidFill>
              </a:rPr>
              <a:t>Um conjunto de APIs JavaScript que </a:t>
            </a:r>
            <a:r>
              <a:rPr lang="en-US" dirty="0" err="1">
                <a:solidFill>
                  <a:schemeClr val="tx1">
                    <a:lumMod val="75000"/>
                    <a:lumOff val="25000"/>
                  </a:schemeClr>
                </a:solidFill>
              </a:rPr>
              <a:t>permite</a:t>
            </a:r>
            <a:r>
              <a:rPr lang="en-US" dirty="0">
                <a:solidFill>
                  <a:schemeClr val="tx1">
                    <a:lumMod val="75000"/>
                    <a:lumOff val="25000"/>
                  </a:schemeClr>
                </a:solidFill>
              </a:rPr>
              <a:t> </a:t>
            </a:r>
            <a:r>
              <a:rPr lang="en-US" dirty="0" err="1">
                <a:solidFill>
                  <a:schemeClr val="tx1">
                    <a:lumMod val="75000"/>
                    <a:lumOff val="25000"/>
                  </a:schemeClr>
                </a:solidFill>
              </a:rPr>
              <a:t>definir</a:t>
            </a:r>
            <a:r>
              <a:rPr lang="en-US" dirty="0">
                <a:solidFill>
                  <a:schemeClr val="tx1">
                    <a:lumMod val="75000"/>
                    <a:lumOff val="25000"/>
                  </a:schemeClr>
                </a:solidFill>
              </a:rPr>
              <a:t> </a:t>
            </a:r>
            <a:r>
              <a:rPr lang="en-US" dirty="0" err="1">
                <a:solidFill>
                  <a:schemeClr val="tx1">
                    <a:lumMod val="75000"/>
                    <a:lumOff val="25000"/>
                  </a:schemeClr>
                </a:solidFill>
              </a:rPr>
              <a:t>elementos</a:t>
            </a:r>
            <a:r>
              <a:rPr lang="en-US" dirty="0">
                <a:solidFill>
                  <a:schemeClr val="tx1">
                    <a:lumMod val="75000"/>
                    <a:lumOff val="25000"/>
                  </a:schemeClr>
                </a:solidFill>
              </a:rPr>
              <a:t> </a:t>
            </a:r>
            <a:r>
              <a:rPr lang="en-US" dirty="0" err="1">
                <a:solidFill>
                  <a:schemeClr val="tx1">
                    <a:lumMod val="75000"/>
                    <a:lumOff val="25000"/>
                  </a:schemeClr>
                </a:solidFill>
              </a:rPr>
              <a:t>customizados</a:t>
            </a:r>
            <a:r>
              <a:rPr lang="en-US" dirty="0">
                <a:solidFill>
                  <a:schemeClr val="tx1">
                    <a:lumMod val="75000"/>
                    <a:lumOff val="25000"/>
                  </a:schemeClr>
                </a:solidFill>
              </a:rPr>
              <a:t> e </a:t>
            </a:r>
            <a:r>
              <a:rPr lang="en-US" dirty="0" err="1">
                <a:solidFill>
                  <a:schemeClr val="tx1">
                    <a:lumMod val="75000"/>
                    <a:lumOff val="25000"/>
                  </a:schemeClr>
                </a:solidFill>
              </a:rPr>
              <a:t>seus</a:t>
            </a:r>
            <a:r>
              <a:rPr lang="en-US" dirty="0">
                <a:solidFill>
                  <a:schemeClr val="tx1">
                    <a:lumMod val="75000"/>
                    <a:lumOff val="25000"/>
                  </a:schemeClr>
                </a:solidFill>
              </a:rPr>
              <a:t> </a:t>
            </a:r>
            <a:r>
              <a:rPr lang="en-US" dirty="0" err="1">
                <a:solidFill>
                  <a:schemeClr val="tx1">
                    <a:lumMod val="75000"/>
                    <a:lumOff val="25000"/>
                  </a:schemeClr>
                </a:solidFill>
              </a:rPr>
              <a:t>respectivos</a:t>
            </a:r>
            <a:r>
              <a:rPr lang="en-US" dirty="0">
                <a:solidFill>
                  <a:schemeClr val="tx1">
                    <a:lumMod val="75000"/>
                    <a:lumOff val="25000"/>
                  </a:schemeClr>
                </a:solidFill>
              </a:rPr>
              <a:t> </a:t>
            </a:r>
            <a:r>
              <a:rPr lang="en-US" dirty="0" err="1">
                <a:solidFill>
                  <a:schemeClr val="tx1">
                    <a:lumMod val="75000"/>
                    <a:lumOff val="25000"/>
                  </a:schemeClr>
                </a:solidFill>
              </a:rPr>
              <a:t>comportamentos</a:t>
            </a:r>
            <a:r>
              <a:rPr lang="en-US" dirty="0">
                <a:solidFill>
                  <a:schemeClr val="tx1">
                    <a:lumMod val="75000"/>
                    <a:lumOff val="25000"/>
                  </a:schemeClr>
                </a:solidFill>
              </a:rPr>
              <a:t>, </a:t>
            </a:r>
            <a:r>
              <a:rPr lang="en-US" dirty="0" err="1">
                <a:solidFill>
                  <a:schemeClr val="tx1">
                    <a:lumMod val="75000"/>
                    <a:lumOff val="25000"/>
                  </a:schemeClr>
                </a:solidFill>
              </a:rPr>
              <a:t>podendo</a:t>
            </a:r>
            <a:r>
              <a:rPr lang="en-US" dirty="0">
                <a:solidFill>
                  <a:schemeClr val="tx1">
                    <a:lumMod val="75000"/>
                    <a:lumOff val="25000"/>
                  </a:schemeClr>
                </a:solidFill>
              </a:rPr>
              <a:t> ser </a:t>
            </a:r>
            <a:r>
              <a:rPr lang="en-US" dirty="0" err="1">
                <a:solidFill>
                  <a:schemeClr val="tx1">
                    <a:lumMod val="75000"/>
                    <a:lumOff val="25000"/>
                  </a:schemeClr>
                </a:solidFill>
              </a:rPr>
              <a:t>utilizados</a:t>
            </a:r>
            <a:r>
              <a:rPr lang="en-US" dirty="0">
                <a:solidFill>
                  <a:schemeClr val="tx1">
                    <a:lumMod val="75000"/>
                    <a:lumOff val="25000"/>
                  </a:schemeClr>
                </a:solidFill>
              </a:rPr>
              <a:t> de </a:t>
            </a:r>
            <a:r>
              <a:rPr lang="en-US" dirty="0" err="1">
                <a:solidFill>
                  <a:schemeClr val="tx1">
                    <a:lumMod val="75000"/>
                    <a:lumOff val="25000"/>
                  </a:schemeClr>
                </a:solidFill>
              </a:rPr>
              <a:t>diferentes</a:t>
            </a:r>
            <a:r>
              <a:rPr lang="en-US" dirty="0">
                <a:solidFill>
                  <a:schemeClr val="tx1">
                    <a:lumMod val="75000"/>
                    <a:lumOff val="25000"/>
                  </a:schemeClr>
                </a:solidFill>
              </a:rPr>
              <a:t> </a:t>
            </a:r>
            <a:r>
              <a:rPr lang="en-US" dirty="0" err="1">
                <a:solidFill>
                  <a:schemeClr val="tx1">
                    <a:lumMod val="75000"/>
                    <a:lumOff val="25000"/>
                  </a:schemeClr>
                </a:solidFill>
              </a:rPr>
              <a:t>formas</a:t>
            </a:r>
            <a:r>
              <a:rPr lang="en-US" dirty="0">
                <a:solidFill>
                  <a:schemeClr val="tx1">
                    <a:lumMod val="75000"/>
                    <a:lumOff val="25000"/>
                  </a:schemeClr>
                </a:solidFill>
              </a:rPr>
              <a:t> </a:t>
            </a:r>
            <a:r>
              <a:rPr lang="en-US" dirty="0" err="1">
                <a:solidFill>
                  <a:schemeClr val="tx1">
                    <a:lumMod val="75000"/>
                    <a:lumOff val="25000"/>
                  </a:schemeClr>
                </a:solidFill>
              </a:rPr>
              <a:t>na</a:t>
            </a:r>
            <a:r>
              <a:rPr lang="en-US" dirty="0">
                <a:solidFill>
                  <a:schemeClr val="tx1">
                    <a:lumMod val="75000"/>
                    <a:lumOff val="25000"/>
                  </a:schemeClr>
                </a:solidFill>
              </a:rPr>
              <a:t> interface da </a:t>
            </a:r>
            <a:r>
              <a:rPr lang="en-US" dirty="0" err="1">
                <a:solidFill>
                  <a:schemeClr val="tx1">
                    <a:lumMod val="75000"/>
                    <a:lumOff val="25000"/>
                  </a:schemeClr>
                </a:solidFill>
              </a:rPr>
              <a:t>aplicação</a:t>
            </a:r>
            <a:r>
              <a:rPr lang="en-US" dirty="0">
                <a:solidFill>
                  <a:schemeClr val="tx1">
                    <a:lumMod val="75000"/>
                    <a:lumOff val="25000"/>
                  </a:schemeClr>
                </a:solidFill>
              </a:rPr>
              <a:t>.</a:t>
            </a: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p:txBody>
      </p:sp>
      <p:sp>
        <p:nvSpPr>
          <p:cNvPr id="6" name="Rectangle 3">
            <a:extLst>
              <a:ext uri="{FF2B5EF4-FFF2-40B4-BE49-F238E27FC236}">
                <a16:creationId xmlns:a16="http://schemas.microsoft.com/office/drawing/2014/main" id="{C9A689D9-3512-4D08-85FA-F78734A5CCED}"/>
              </a:ext>
            </a:extLst>
          </p:cNvPr>
          <p:cNvSpPr>
            <a:spLocks noChangeArrowheads="1"/>
          </p:cNvSpPr>
          <p:nvPr/>
        </p:nvSpPr>
        <p:spPr bwMode="auto">
          <a:xfrm>
            <a:off x="5054677" y="2955306"/>
            <a:ext cx="6510815" cy="215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333333"/>
                </a:solidFill>
                <a:effectLst/>
                <a:latin typeface="Consolas" panose="020B0609020204030204" pitchFamily="49" charset="0"/>
              </a:rPr>
              <a:t>customElements</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define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‘pop-up’</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333333"/>
                </a:solidFill>
                <a:effectLst/>
                <a:latin typeface="Consolas" panose="020B0609020204030204" pitchFamily="49" charset="0"/>
              </a:rPr>
              <a:t>PopUpInfo</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311405D-4541-4BCB-A5EB-493D51313B0B}"/>
              </a:ext>
            </a:extLst>
          </p:cNvPr>
          <p:cNvPicPr>
            <a:picLocks noChangeAspect="1"/>
          </p:cNvPicPr>
          <p:nvPr/>
        </p:nvPicPr>
        <p:blipFill>
          <a:blip r:embed="rId2"/>
          <a:stretch>
            <a:fillRect/>
          </a:stretch>
        </p:blipFill>
        <p:spPr>
          <a:xfrm>
            <a:off x="5054677" y="3858328"/>
            <a:ext cx="6587311" cy="2542471"/>
          </a:xfrm>
          <a:prstGeom prst="rect">
            <a:avLst/>
          </a:prstGeom>
        </p:spPr>
      </p:pic>
    </p:spTree>
    <p:extLst>
      <p:ext uri="{BB962C8B-B14F-4D97-AF65-F5344CB8AC3E}">
        <p14:creationId xmlns:p14="http://schemas.microsoft.com/office/powerpoint/2010/main" val="73082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0E5AF8-4C78-4DE9-92D6-58B35A6A2E8F}"/>
              </a:ext>
            </a:extLst>
          </p:cNvPr>
          <p:cNvSpPr>
            <a:spLocks noGrp="1"/>
          </p:cNvSpPr>
          <p:nvPr>
            <p:ph type="ctrTitle"/>
          </p:nvPr>
        </p:nvSpPr>
        <p:spPr>
          <a:xfrm>
            <a:off x="492369" y="605896"/>
            <a:ext cx="3642309" cy="5646208"/>
          </a:xfrm>
        </p:spPr>
        <p:txBody>
          <a:bodyPr vert="horz" lIns="91440" tIns="45720" rIns="91440" bIns="45720" rtlCol="0" anchor="ctr">
            <a:normAutofit/>
          </a:bodyPr>
          <a:lstStyle/>
          <a:p>
            <a:r>
              <a:rPr lang="en-US" sz="4100" b="1">
                <a:solidFill>
                  <a:srgbClr val="FFFFFF"/>
                </a:solidFill>
              </a:rPr>
              <a:t>Shadow Dom</a:t>
            </a:r>
            <a:endParaRPr lang="en-US" sz="4100" dirty="0">
              <a:solidFill>
                <a:srgbClr val="FFFFFF"/>
              </a:solidFill>
            </a:endParaRPr>
          </a:p>
        </p:txBody>
      </p:sp>
      <p:sp>
        <p:nvSpPr>
          <p:cNvPr id="3" name="Subtitle 2">
            <a:extLst>
              <a:ext uri="{FF2B5EF4-FFF2-40B4-BE49-F238E27FC236}">
                <a16:creationId xmlns:a16="http://schemas.microsoft.com/office/drawing/2014/main" id="{F1F7A27A-2473-4203-8F0E-B8946715A68E}"/>
              </a:ext>
            </a:extLst>
          </p:cNvPr>
          <p:cNvSpPr>
            <a:spLocks noGrp="1"/>
          </p:cNvSpPr>
          <p:nvPr>
            <p:ph type="subTitle" idx="1"/>
          </p:nvPr>
        </p:nvSpPr>
        <p:spPr>
          <a:xfrm>
            <a:off x="4989362" y="234307"/>
            <a:ext cx="6328671" cy="2211949"/>
          </a:xfrm>
        </p:spPr>
        <p:txBody>
          <a:bodyPr vert="horz" lIns="0" tIns="45720" rIns="0" bIns="45720" rtlCol="0" anchor="ctr">
            <a:normAutofit fontScale="62500" lnSpcReduction="20000"/>
          </a:bodyPr>
          <a:lstStyle/>
          <a:p>
            <a:pPr>
              <a:lnSpc>
                <a:spcPct val="100000"/>
              </a:lnSpc>
            </a:pPr>
            <a:r>
              <a:rPr lang="pt-BR" dirty="0"/>
              <a:t>Um conjunto de APIs </a:t>
            </a:r>
            <a:r>
              <a:rPr lang="pt-BR" dirty="0" err="1"/>
              <a:t>JavaScript</a:t>
            </a:r>
            <a:r>
              <a:rPr lang="pt-BR" dirty="0"/>
              <a:t> para incorporar uma árvore DOM "fantasma" encapsulada a um elemento — que é </a:t>
            </a:r>
            <a:r>
              <a:rPr lang="pt-BR" dirty="0" err="1"/>
              <a:t>renderizada</a:t>
            </a:r>
            <a:r>
              <a:rPr lang="pt-BR" dirty="0"/>
              <a:t> separadamente do DOM do documento principal — e controlar a funcionalidade associada. Nesse caso, você pode manter os recursos de um elemento privados, fazendo com que seu comportamento e estilo possam ser escritos sem medo de causar conflito com outras partes do documento.</a:t>
            </a:r>
            <a:endParaRPr lang="en-US" dirty="0">
              <a:solidFill>
                <a:schemeClr val="tx1">
                  <a:lumMod val="75000"/>
                  <a:lumOff val="25000"/>
                </a:schemeClr>
              </a:solidFill>
            </a:endParaRPr>
          </a:p>
        </p:txBody>
      </p:sp>
      <p:sp>
        <p:nvSpPr>
          <p:cNvPr id="6" name="Rectangle 3">
            <a:extLst>
              <a:ext uri="{FF2B5EF4-FFF2-40B4-BE49-F238E27FC236}">
                <a16:creationId xmlns:a16="http://schemas.microsoft.com/office/drawing/2014/main" id="{C9A689D9-3512-4D08-85FA-F78734A5CCED}"/>
              </a:ext>
            </a:extLst>
          </p:cNvPr>
          <p:cNvSpPr>
            <a:spLocks noChangeArrowheads="1"/>
          </p:cNvSpPr>
          <p:nvPr/>
        </p:nvSpPr>
        <p:spPr bwMode="auto">
          <a:xfrm>
            <a:off x="5054677" y="2955306"/>
            <a:ext cx="6510815" cy="215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a:ln>
                  <a:noFill/>
                </a:ln>
                <a:solidFill>
                  <a:srgbClr val="333333"/>
                </a:solidFill>
                <a:effectLst/>
                <a:latin typeface="Consolas" panose="020B0609020204030204" pitchFamily="49" charset="0"/>
              </a:rPr>
              <a:t> var shadow = this.attachShadow({ mode: 'open'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2050" name="Picture 2" descr="https://mdn.mozillademos.org/files/15788/shadow-dom.png">
            <a:extLst>
              <a:ext uri="{FF2B5EF4-FFF2-40B4-BE49-F238E27FC236}">
                <a16:creationId xmlns:a16="http://schemas.microsoft.com/office/drawing/2014/main" id="{C2087906-AB69-4860-B959-1D8CED0C6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362" y="3630860"/>
            <a:ext cx="5649325" cy="269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69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0E5AF8-4C78-4DE9-92D6-58B35A6A2E8F}"/>
              </a:ext>
            </a:extLst>
          </p:cNvPr>
          <p:cNvSpPr>
            <a:spLocks noGrp="1"/>
          </p:cNvSpPr>
          <p:nvPr>
            <p:ph type="ctrTitle"/>
          </p:nvPr>
        </p:nvSpPr>
        <p:spPr>
          <a:xfrm>
            <a:off x="492369" y="605896"/>
            <a:ext cx="3642309" cy="5646208"/>
          </a:xfrm>
        </p:spPr>
        <p:txBody>
          <a:bodyPr vert="horz" lIns="91440" tIns="45720" rIns="91440" bIns="45720" rtlCol="0" anchor="ctr">
            <a:normAutofit/>
          </a:bodyPr>
          <a:lstStyle/>
          <a:p>
            <a:r>
              <a:rPr lang="en-US" sz="4100" b="1" dirty="0">
                <a:solidFill>
                  <a:srgbClr val="FFFFFF"/>
                </a:solidFill>
              </a:rPr>
              <a:t>HTML Template</a:t>
            </a:r>
            <a:endParaRPr lang="en-US" sz="4100" dirty="0">
              <a:solidFill>
                <a:srgbClr val="FFFFFF"/>
              </a:solidFill>
            </a:endParaRPr>
          </a:p>
        </p:txBody>
      </p:sp>
      <p:sp>
        <p:nvSpPr>
          <p:cNvPr id="3" name="Subtitle 2">
            <a:extLst>
              <a:ext uri="{FF2B5EF4-FFF2-40B4-BE49-F238E27FC236}">
                <a16:creationId xmlns:a16="http://schemas.microsoft.com/office/drawing/2014/main" id="{F1F7A27A-2473-4203-8F0E-B8946715A68E}"/>
              </a:ext>
            </a:extLst>
          </p:cNvPr>
          <p:cNvSpPr>
            <a:spLocks noGrp="1"/>
          </p:cNvSpPr>
          <p:nvPr>
            <p:ph type="subTitle" idx="1"/>
          </p:nvPr>
        </p:nvSpPr>
        <p:spPr>
          <a:xfrm>
            <a:off x="4989362" y="234307"/>
            <a:ext cx="6328671" cy="2211949"/>
          </a:xfrm>
        </p:spPr>
        <p:txBody>
          <a:bodyPr vert="horz" lIns="0" tIns="45720" rIns="0" bIns="45720" rtlCol="0" anchor="ctr">
            <a:normAutofit fontScale="92500" lnSpcReduction="10000"/>
          </a:bodyPr>
          <a:lstStyle/>
          <a:p>
            <a:pPr>
              <a:lnSpc>
                <a:spcPct val="100000"/>
              </a:lnSpc>
            </a:pPr>
            <a:r>
              <a:rPr lang="pt-BR" dirty="0">
                <a:solidFill>
                  <a:schemeClr val="tx1">
                    <a:lumMod val="75000"/>
                    <a:lumOff val="25000"/>
                  </a:schemeClr>
                </a:solidFill>
              </a:rPr>
              <a:t>Os elementos </a:t>
            </a:r>
            <a:r>
              <a:rPr lang="pt-BR" dirty="0">
                <a:solidFill>
                  <a:srgbClr val="FF0000"/>
                </a:solidFill>
              </a:rPr>
              <a:t>&lt;</a:t>
            </a:r>
            <a:r>
              <a:rPr lang="pt-BR" dirty="0" err="1">
                <a:solidFill>
                  <a:srgbClr val="FF0000"/>
                </a:solidFill>
              </a:rPr>
              <a:t>template</a:t>
            </a:r>
            <a:r>
              <a:rPr lang="pt-BR" dirty="0">
                <a:solidFill>
                  <a:srgbClr val="FF0000"/>
                </a:solidFill>
              </a:rPr>
              <a:t>&gt; </a:t>
            </a:r>
            <a:r>
              <a:rPr lang="pt-BR" dirty="0">
                <a:solidFill>
                  <a:schemeClr val="tx1">
                    <a:lumMod val="75000"/>
                    <a:lumOff val="25000"/>
                  </a:schemeClr>
                </a:solidFill>
              </a:rPr>
              <a:t>permite que você escreva </a:t>
            </a:r>
            <a:r>
              <a:rPr lang="pt-BR" dirty="0" err="1">
                <a:solidFill>
                  <a:schemeClr val="tx1">
                    <a:lumMod val="75000"/>
                    <a:lumOff val="25000"/>
                  </a:schemeClr>
                </a:solidFill>
              </a:rPr>
              <a:t>templates</a:t>
            </a:r>
            <a:r>
              <a:rPr lang="pt-BR" dirty="0">
                <a:solidFill>
                  <a:schemeClr val="tx1">
                    <a:lumMod val="75000"/>
                    <a:lumOff val="25000"/>
                  </a:schemeClr>
                </a:solidFill>
              </a:rPr>
              <a:t> de marcação que não são exibidas na página. Elas podem então ser reutilizadas várias vezes como modelo de estrutura de um elemento customizado.</a:t>
            </a:r>
            <a:endParaRPr lang="en-US" dirty="0">
              <a:solidFill>
                <a:schemeClr val="tx1">
                  <a:lumMod val="75000"/>
                  <a:lumOff val="25000"/>
                </a:schemeClr>
              </a:solidFill>
            </a:endParaRPr>
          </a:p>
        </p:txBody>
      </p:sp>
      <p:sp>
        <p:nvSpPr>
          <p:cNvPr id="6" name="Rectangle 3">
            <a:extLst>
              <a:ext uri="{FF2B5EF4-FFF2-40B4-BE49-F238E27FC236}">
                <a16:creationId xmlns:a16="http://schemas.microsoft.com/office/drawing/2014/main" id="{C9A689D9-3512-4D08-85FA-F78734A5CCED}"/>
              </a:ext>
            </a:extLst>
          </p:cNvPr>
          <p:cNvSpPr>
            <a:spLocks noChangeArrowheads="1"/>
          </p:cNvSpPr>
          <p:nvPr/>
        </p:nvSpPr>
        <p:spPr bwMode="auto">
          <a:xfrm>
            <a:off x="5054677" y="2955306"/>
            <a:ext cx="6510815" cy="215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rgbClr val="333333"/>
                </a:solidFill>
                <a:effectLst/>
                <a:latin typeface="Consolas" panose="020B0609020204030204" pitchFamily="49" charset="0"/>
              </a:rPr>
              <a:t> var shadow = </a:t>
            </a:r>
            <a:r>
              <a:rPr kumimoji="0" lang="en-US" altLang="en-US" sz="1400" b="0" i="0" u="none" strike="noStrike" cap="none" normalizeH="0" baseline="0" dirty="0" err="1">
                <a:ln>
                  <a:noFill/>
                </a:ln>
                <a:solidFill>
                  <a:srgbClr val="333333"/>
                </a:solidFill>
                <a:effectLst/>
                <a:latin typeface="Consolas" panose="020B0609020204030204" pitchFamily="49" charset="0"/>
              </a:rPr>
              <a:t>this.attachShadow</a:t>
            </a:r>
            <a:r>
              <a:rPr kumimoji="0" lang="en-US" altLang="en-US" sz="1400" b="0" i="0" u="none" strike="noStrike" cap="none" normalizeH="0" baseline="0" dirty="0">
                <a:ln>
                  <a:noFill/>
                </a:ln>
                <a:solidFill>
                  <a:srgbClr val="333333"/>
                </a:solidFill>
                <a:effectLst/>
                <a:latin typeface="Consolas" panose="020B0609020204030204" pitchFamily="49" charset="0"/>
              </a:rPr>
              <a:t>({ mode: '</a:t>
            </a:r>
            <a:r>
              <a:rPr kumimoji="0" lang="en-US" altLang="en-US" sz="1400" b="0" i="0" u="none" strike="noStrike" cap="none" normalizeH="0" baseline="0" dirty="0" err="1">
                <a:ln>
                  <a:noFill/>
                </a:ln>
                <a:solidFill>
                  <a:srgbClr val="333333"/>
                </a:solidFill>
                <a:effectLst/>
                <a:latin typeface="Consolas" panose="020B0609020204030204" pitchFamily="49" charset="0"/>
              </a:rPr>
              <a:t>opn</a:t>
            </a:r>
            <a:r>
              <a:rPr kumimoji="0" lang="en-US" altLang="en-US" sz="1400" b="0" i="0" u="none" strike="noStrike" cap="none" normalizeH="0" baseline="0" dirty="0">
                <a:ln>
                  <a:noFill/>
                </a:ln>
                <a:solidFill>
                  <a:srgbClr val="333333"/>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F37F75A-04CB-431C-A400-5CEDEB58C1F4}"/>
              </a:ext>
            </a:extLst>
          </p:cNvPr>
          <p:cNvPicPr>
            <a:picLocks noChangeAspect="1"/>
          </p:cNvPicPr>
          <p:nvPr/>
        </p:nvPicPr>
        <p:blipFill>
          <a:blip r:embed="rId2"/>
          <a:stretch>
            <a:fillRect/>
          </a:stretch>
        </p:blipFill>
        <p:spPr>
          <a:xfrm>
            <a:off x="4858733" y="2576282"/>
            <a:ext cx="6994809" cy="3454093"/>
          </a:xfrm>
          <a:prstGeom prst="rect">
            <a:avLst/>
          </a:prstGeom>
        </p:spPr>
      </p:pic>
    </p:spTree>
    <p:extLst>
      <p:ext uri="{BB962C8B-B14F-4D97-AF65-F5344CB8AC3E}">
        <p14:creationId xmlns:p14="http://schemas.microsoft.com/office/powerpoint/2010/main" val="3798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0E5AF8-4C78-4DE9-92D6-58B35A6A2E8F}"/>
              </a:ext>
            </a:extLst>
          </p:cNvPr>
          <p:cNvSpPr>
            <a:spLocks noGrp="1"/>
          </p:cNvSpPr>
          <p:nvPr>
            <p:ph type="ctrTitle"/>
          </p:nvPr>
        </p:nvSpPr>
        <p:spPr>
          <a:xfrm>
            <a:off x="492369" y="605896"/>
            <a:ext cx="3642309" cy="5646208"/>
          </a:xfrm>
        </p:spPr>
        <p:txBody>
          <a:bodyPr vert="horz" lIns="91440" tIns="45720" rIns="91440" bIns="45720" rtlCol="0" anchor="ctr">
            <a:normAutofit/>
          </a:bodyPr>
          <a:lstStyle/>
          <a:p>
            <a:r>
              <a:rPr lang="en-US" sz="4100" b="1" dirty="0">
                <a:solidFill>
                  <a:srgbClr val="FFFFFF"/>
                </a:solidFill>
              </a:rPr>
              <a:t>Dynamic</a:t>
            </a:r>
            <a:br>
              <a:rPr lang="en-US" sz="4100" b="1" dirty="0">
                <a:solidFill>
                  <a:srgbClr val="FFFFFF"/>
                </a:solidFill>
              </a:rPr>
            </a:br>
            <a:r>
              <a:rPr lang="en-US" sz="4100" b="1" dirty="0">
                <a:solidFill>
                  <a:srgbClr val="FFFFFF"/>
                </a:solidFill>
              </a:rPr>
              <a:t>Component</a:t>
            </a:r>
            <a:endParaRPr lang="en-US" sz="4100" dirty="0">
              <a:solidFill>
                <a:srgbClr val="FFFFFF"/>
              </a:solidFill>
            </a:endParaRPr>
          </a:p>
        </p:txBody>
      </p:sp>
      <p:sp>
        <p:nvSpPr>
          <p:cNvPr id="3" name="Subtitle 2">
            <a:extLst>
              <a:ext uri="{FF2B5EF4-FFF2-40B4-BE49-F238E27FC236}">
                <a16:creationId xmlns:a16="http://schemas.microsoft.com/office/drawing/2014/main" id="{F1F7A27A-2473-4203-8F0E-B8946715A68E}"/>
              </a:ext>
            </a:extLst>
          </p:cNvPr>
          <p:cNvSpPr>
            <a:spLocks noGrp="1"/>
          </p:cNvSpPr>
          <p:nvPr>
            <p:ph type="subTitle" idx="1"/>
          </p:nvPr>
        </p:nvSpPr>
        <p:spPr>
          <a:xfrm>
            <a:off x="4989362" y="234307"/>
            <a:ext cx="6864180" cy="2211949"/>
          </a:xfrm>
        </p:spPr>
        <p:txBody>
          <a:bodyPr vert="horz" lIns="0" tIns="45720" rIns="0" bIns="45720" rtlCol="0" anchor="ctr">
            <a:normAutofit/>
          </a:bodyPr>
          <a:lstStyle/>
          <a:p>
            <a:pPr>
              <a:lnSpc>
                <a:spcPct val="100000"/>
              </a:lnSpc>
            </a:pPr>
            <a:r>
              <a:rPr lang="pt-BR" dirty="0">
                <a:solidFill>
                  <a:schemeClr val="tx1">
                    <a:lumMod val="75000"/>
                    <a:lumOff val="25000"/>
                  </a:schemeClr>
                </a:solidFill>
              </a:rPr>
              <a:t>Usando </a:t>
            </a:r>
            <a:r>
              <a:rPr lang="pt-BR" dirty="0">
                <a:solidFill>
                  <a:srgbClr val="FF0000"/>
                </a:solidFill>
              </a:rPr>
              <a:t>CALLBACKS</a:t>
            </a:r>
            <a:r>
              <a:rPr lang="pt-BR" dirty="0">
                <a:solidFill>
                  <a:schemeClr val="tx1">
                    <a:lumMod val="75000"/>
                    <a:lumOff val="25000"/>
                  </a:schemeClr>
                </a:solidFill>
              </a:rPr>
              <a:t> ciclo de vida</a:t>
            </a:r>
            <a:endParaRPr lang="en-US" dirty="0">
              <a:solidFill>
                <a:schemeClr val="tx1">
                  <a:lumMod val="75000"/>
                  <a:lumOff val="25000"/>
                </a:schemeClr>
              </a:solidFill>
            </a:endParaRPr>
          </a:p>
        </p:txBody>
      </p:sp>
      <p:sp>
        <p:nvSpPr>
          <p:cNvPr id="4" name="Rectangle 1">
            <a:extLst>
              <a:ext uri="{FF2B5EF4-FFF2-40B4-BE49-F238E27FC236}">
                <a16:creationId xmlns:a16="http://schemas.microsoft.com/office/drawing/2014/main" id="{98081720-65EB-4C77-AE61-C4FB84DD4F02}"/>
              </a:ext>
            </a:extLst>
          </p:cNvPr>
          <p:cNvSpPr>
            <a:spLocks noChangeArrowheads="1"/>
          </p:cNvSpPr>
          <p:nvPr/>
        </p:nvSpPr>
        <p:spPr bwMode="auto">
          <a:xfrm>
            <a:off x="4983677" y="2452458"/>
            <a:ext cx="60741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FF0000"/>
                </a:solidFill>
                <a:effectLst/>
                <a:latin typeface="Consolas" panose="020B0609020204030204" pitchFamily="49" charset="0"/>
              </a:rPr>
              <a:t>connectedCallback</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16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Invoked each time the custom element is appended into a document-connected element. This will happen each time the node is moved, and may happen before the element's contents have been fully parsed.</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E16C55B-0281-4A7D-9762-B9AD0337C31E}"/>
              </a:ext>
            </a:extLst>
          </p:cNvPr>
          <p:cNvSpPr>
            <a:spLocks noChangeArrowheads="1"/>
          </p:cNvSpPr>
          <p:nvPr/>
        </p:nvSpPr>
        <p:spPr bwMode="auto">
          <a:xfrm>
            <a:off x="5051003" y="4664458"/>
            <a:ext cx="66486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FF0000"/>
                </a:solidFill>
                <a:effectLst/>
                <a:latin typeface="Consolas" panose="020B0609020204030204" pitchFamily="49" charset="0"/>
              </a:rPr>
              <a:t>attributeChangedCallback</a:t>
            </a:r>
            <a:r>
              <a:rPr kumimoji="0" lang="en-US" altLang="en-US" sz="1600" b="0" i="0" u="none" strike="noStrike" cap="none" normalizeH="0" baseline="0" dirty="0">
                <a:ln>
                  <a:noFill/>
                </a:ln>
                <a:solidFill>
                  <a:srgbClr val="333333"/>
                </a:solidFill>
                <a:effectLst/>
                <a:cs typeface="Arial" panose="020B0604020202020204" pitchFamily="34" charset="0"/>
              </a:rPr>
              <a:t>: Invoked each time one of the custom element's attributes is added, removed, or changed. Which attributes to notice change for is specified in a static get </a:t>
            </a:r>
            <a:r>
              <a:rPr kumimoji="0" lang="en-US" altLang="en-US" sz="1600" b="0" i="0" u="none" strike="noStrike" cap="none" normalizeH="0" baseline="0" dirty="0" err="1">
                <a:ln>
                  <a:noFill/>
                </a:ln>
                <a:solidFill>
                  <a:srgbClr val="333333"/>
                </a:solidFill>
                <a:effectLst/>
                <a:latin typeface="Consolas" panose="020B0609020204030204" pitchFamily="49" charset="0"/>
              </a:rPr>
              <a:t>observedAttributes</a:t>
            </a:r>
            <a:r>
              <a:rPr kumimoji="0" lang="en-US" altLang="en-US" sz="1600" b="0" i="0" u="none" strike="noStrike" cap="none" normalizeH="0" baseline="0" dirty="0">
                <a:ln>
                  <a:noFill/>
                </a:ln>
                <a:solidFill>
                  <a:srgbClr val="333333"/>
                </a:solidFill>
                <a:effectLst/>
                <a:cs typeface="Arial" panose="020B0604020202020204" pitchFamily="34" charset="0"/>
              </a:rPr>
              <a:t> method</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861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10 Job Interview Questions YOU Should Ask - Next Avenue">
            <a:extLst>
              <a:ext uri="{FF2B5EF4-FFF2-40B4-BE49-F238E27FC236}">
                <a16:creationId xmlns:a16="http://schemas.microsoft.com/office/drawing/2014/main" id="{E8D8503D-1836-418D-9ABB-3EF4AFC0E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1" b="22011"/>
          <a:stretch/>
        </p:blipFill>
        <p:spPr bwMode="auto">
          <a:xfrm>
            <a:off x="-32" y="10"/>
            <a:ext cx="12192031" cy="491506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62DBC2-8EDD-4169-8BCF-8A5AC34F15B7}"/>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OBRIGADO : )</a:t>
            </a:r>
          </a:p>
        </p:txBody>
      </p:sp>
      <p:cxnSp>
        <p:nvCxnSpPr>
          <p:cNvPr id="73" name="Straight Connector 7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8815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177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Arial</vt:lpstr>
      <vt:lpstr>Calibri</vt:lpstr>
      <vt:lpstr>Consolas</vt:lpstr>
      <vt:lpstr>Sagona Book</vt:lpstr>
      <vt:lpstr>Sagona ExtraLight</vt:lpstr>
      <vt:lpstr>RetrospectVTI</vt:lpstr>
      <vt:lpstr>Web Components</vt:lpstr>
      <vt:lpstr>Como desenvolvedores, sabemos que é uma boa ideia reutilizar o código o máximo que pudermos. Tradicionalmente, isso não tem sido fácil quando o assunto são estruturas de marcação customizadas — pense no complexo HTML (e estilo e script associados) que, às vezes, deve ser escrito para renderizar controles UI customizados e em como utilizá-los repetidas vezes pode tornar sua página uma bagunça se você não tomar cuidado.  Web Components buscam resolver esses problemas — são formados por três tecnologias principais, que podem ser usadas em conjunto para criar elementos customizados versáteis, com funcionalidade encapsulada, que podem ser reutilizados onde você quiser sem preocupação com conflito de código. </vt:lpstr>
      <vt:lpstr>Elementos customizados:</vt:lpstr>
      <vt:lpstr>Shadow Dom</vt:lpstr>
      <vt:lpstr>HTML Template</vt:lpstr>
      <vt:lpstr>Dynamic Component</vt:lpstr>
      <vt:lpstr>OBRIGADO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Components</dc:title>
  <dc:creator>Gean Alexandre da Silva</dc:creator>
  <cp:lastModifiedBy>Gean Alexandre da Silva</cp:lastModifiedBy>
  <cp:revision>1</cp:revision>
  <dcterms:created xsi:type="dcterms:W3CDTF">2020-03-01T20:23:10Z</dcterms:created>
  <dcterms:modified xsi:type="dcterms:W3CDTF">2020-03-01T20:23:24Z</dcterms:modified>
</cp:coreProperties>
</file>