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405" r:id="rId2"/>
    <p:sldId id="406" r:id="rId3"/>
    <p:sldId id="407" r:id="rId4"/>
    <p:sldId id="410" r:id="rId5"/>
    <p:sldId id="425" r:id="rId6"/>
    <p:sldId id="411" r:id="rId7"/>
    <p:sldId id="409" r:id="rId8"/>
    <p:sldId id="412" r:id="rId9"/>
    <p:sldId id="408" r:id="rId10"/>
    <p:sldId id="413" r:id="rId11"/>
    <p:sldId id="414" r:id="rId12"/>
    <p:sldId id="415" r:id="rId13"/>
    <p:sldId id="416" r:id="rId14"/>
    <p:sldId id="418" r:id="rId15"/>
    <p:sldId id="419" r:id="rId16"/>
    <p:sldId id="426" r:id="rId17"/>
    <p:sldId id="417" r:id="rId18"/>
    <p:sldId id="420" r:id="rId19"/>
    <p:sldId id="421" r:id="rId20"/>
    <p:sldId id="422" r:id="rId21"/>
    <p:sldId id="423" r:id="rId22"/>
    <p:sldId id="424" r:id="rId23"/>
    <p:sldId id="427" r:id="rId24"/>
    <p:sldId id="428" r:id="rId25"/>
    <p:sldId id="432" r:id="rId26"/>
    <p:sldId id="429" r:id="rId27"/>
    <p:sldId id="431" r:id="rId28"/>
    <p:sldId id="433" r:id="rId29"/>
    <p:sldId id="430" r:id="rId30"/>
    <p:sldId id="434" r:id="rId31"/>
    <p:sldId id="435" r:id="rId32"/>
    <p:sldId id="436" r:id="rId33"/>
    <p:sldId id="437" r:id="rId34"/>
    <p:sldId id="445" r:id="rId35"/>
    <p:sldId id="438" r:id="rId36"/>
    <p:sldId id="439" r:id="rId37"/>
    <p:sldId id="440" r:id="rId38"/>
    <p:sldId id="441" r:id="rId39"/>
    <p:sldId id="442" r:id="rId40"/>
    <p:sldId id="444" r:id="rId41"/>
    <p:sldId id="443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9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CAB7-419D-4F5D-9F0C-1DC246588705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0090D-BAB6-4D03-B65E-C17C27EF8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703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2CCE-5B1D-4245-BA47-39FB0ACC8F2E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7163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DA28-2B69-4DEB-A3AE-670748B4EF15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36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3E777-B83F-4383-9BBF-74D40221C9E9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956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ADFBB-05F0-46FF-A2A9-1E5A3072F14B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17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09C40-D8BE-48F7-9AED-22755AC5BA56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70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B9B14-8F0B-4B28-935B-AC6391DC37F3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23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C0B-5E6F-44B0-8CED-3E9DFC90DAC1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8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B55D-7C55-4F8F-B9A9-E0F0294CC93A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627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BF3A0-63ED-4BCD-ACB4-AD913D6DAD06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58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C0343-BC11-4C57-9952-AE09DD33E48D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16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30EC-06AC-435C-9450-6E6E2A3DA804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3E4B-178C-4507-902A-87C6A1C08166}" type="datetime1">
              <a:rPr lang="ru-RU" smtClean="0"/>
              <a:t>05.03.2025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ADD55-C30F-40BF-960A-F9D0FC7FD1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4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4.pn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5" Type="http://schemas.openxmlformats.org/officeDocument/2006/relationships/image" Target="../media/image91.png"/><Relationship Id="rId10" Type="http://schemas.openxmlformats.org/officeDocument/2006/relationships/image" Target="../media/image97.png"/><Relationship Id="rId4" Type="http://schemas.openxmlformats.org/officeDocument/2006/relationships/image" Target="../media/image85.png"/><Relationship Id="rId9" Type="http://schemas.openxmlformats.org/officeDocument/2006/relationships/image" Target="../media/image9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8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6159" y="6492875"/>
            <a:ext cx="46584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3112" cy="61921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595" y="829044"/>
            <a:ext cx="10402752" cy="368668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697584" y="619211"/>
            <a:ext cx="1244338" cy="24539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596" y="4454773"/>
            <a:ext cx="5182323" cy="2143424"/>
          </a:xfrm>
          <a:prstGeom prst="rect">
            <a:avLst/>
          </a:prstGeom>
        </p:spPr>
      </p:pic>
      <p:sp>
        <p:nvSpPr>
          <p:cNvPr id="7" name="Номер слайда 5"/>
          <p:cNvSpPr>
            <a:spLocks noGrp="1"/>
          </p:cNvSpPr>
          <p:nvPr/>
        </p:nvSpPr>
        <p:spPr>
          <a:xfrm>
            <a:off x="8982959" y="651528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37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5611" y="6492875"/>
            <a:ext cx="4158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0685"/>
            <a:ext cx="8240275" cy="34294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82" y="0"/>
            <a:ext cx="4505954" cy="7906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778" y="828790"/>
            <a:ext cx="3038899" cy="304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043" y="1197663"/>
            <a:ext cx="8487960" cy="10002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043" y="2237013"/>
            <a:ext cx="8954750" cy="16671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4043" y="3943206"/>
            <a:ext cx="8211696" cy="438211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0752" y="4024179"/>
            <a:ext cx="1066949" cy="27626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9884" y="4367600"/>
            <a:ext cx="8688012" cy="1428949"/>
          </a:xfrm>
          <a:prstGeom prst="rect">
            <a:avLst/>
          </a:prstGeom>
        </p:spPr>
      </p:pic>
      <p:sp>
        <p:nvSpPr>
          <p:cNvPr id="12" name="Номер слайда 5"/>
          <p:cNvSpPr>
            <a:spLocks noGrp="1"/>
          </p:cNvSpPr>
          <p:nvPr/>
        </p:nvSpPr>
        <p:spPr>
          <a:xfrm>
            <a:off x="9026101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118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2623" y="6492875"/>
            <a:ext cx="4593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11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7960752" y="167795"/>
            <a:ext cx="352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AssemblyHit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6" y="936304"/>
            <a:ext cx="1532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454804" y="1141227"/>
            <a:ext cx="541387" cy="2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96191" y="946641"/>
            <a:ext cx="5386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G4VUserDetectorConstruction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1184" y="681452"/>
            <a:ext cx="933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785922" y="971292"/>
            <a:ext cx="4406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G4VPhysicalVolume*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337871" y="69652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endParaRPr lang="ru-RU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7272197" y="1159092"/>
            <a:ext cx="541387" cy="28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11206" y="1671806"/>
            <a:ext cx="859522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Si_det_log1  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Si_mat,"Si_det_vol_log1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43915" y="1267652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логического объёма для размещения  в контейнере логических объёмов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68" y="20303"/>
            <a:ext cx="4505954" cy="7906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337871" y="2622751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пустого контейнера логических объёмов, его заполнение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1206" y="2989013"/>
            <a:ext cx="117570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G4AssemblyVolume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0.*cm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assembly_RM1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assembly_RM1-&gt;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(45.*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assembly_RM1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assembly_RM2 = new G4RotationMatrix(0, 0,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assembly_RM2-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assembly_RM2-&gt;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assembly_RM2-&gt;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rotateZ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(30.*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AddPlacedVolume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(Si_det_log1,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assembly_RM2);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11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68" y="20303"/>
            <a:ext cx="4505954" cy="7906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60752" y="167795"/>
            <a:ext cx="3521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AssemblyHit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5199" y="886823"/>
            <a:ext cx="9326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заполненного контейнера логических объёмов в материнском объёме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94268" y="1482741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G4RotationMatrix*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G4RotationMatrix(0, 0, 0);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0.*cm);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assembly_vector.setZ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assemblyDetector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MakeImprint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assembly_vector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assembly_RM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222997" y="3123841"/>
            <a:ext cx="78919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Физические объёмы генерируются при вызове метода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MakeImprint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Имена объёмов генерируются в следующем формате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55" y="3800949"/>
            <a:ext cx="2774544" cy="476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89814" y="4402318"/>
            <a:ext cx="10212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контейнера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размещения контейнера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YYY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размещаемого логического объёма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ZZZ 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логического объёма в контейнере (порядковый номер заполнения контейнера)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50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2464" y="6358216"/>
            <a:ext cx="569536" cy="499784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13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" y="572430"/>
            <a:ext cx="1219199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Параметризованные объёмы – это возможность размещения копий объёмов, которые могут различаться по размерам, форме или материалам.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определить материнский объём, в котором будут располагаться параметризованные объёмы.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Мир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может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быть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параметризован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 должен быть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определён логическим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физическим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Форма, размер, материал и положение копий в материнском объёме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параметеризуются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функция номера копии.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 должен написать свой класс – наследник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G4VPVParameterisation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определить в нём необходимые свойства объёма.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Заданная пользователем параметризация используется при создании физических объёмов во время выполнения программы.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5225" t="16236" r="5960" b="2571"/>
          <a:stretch/>
        </p:blipFill>
        <p:spPr>
          <a:xfrm>
            <a:off x="9786464" y="1898545"/>
            <a:ext cx="1836000" cy="1980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45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526" y="444892"/>
            <a:ext cx="7008997" cy="287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153" y="1234987"/>
            <a:ext cx="47523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физического объёма с параметризованными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14917" b="25415"/>
          <a:stretch/>
        </p:blipFill>
        <p:spPr>
          <a:xfrm>
            <a:off x="2836203" y="0"/>
            <a:ext cx="6858957" cy="4320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3946026"/>
            <a:ext cx="79467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Одномерная параметризация возможна вдоль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координатных осей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Z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Трёхмерная параметризация задаётся при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kUndefined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3525627" y="2038646"/>
            <a:ext cx="6042580" cy="2269403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5250732" y="2081998"/>
            <a:ext cx="4424307" cy="2584270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889" y="3318397"/>
            <a:ext cx="3486637" cy="328658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0" y="5005041"/>
            <a:ext cx="7718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Копии размещённых объёмов не должны пересекаться с материнским объёмом и друг с другом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5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92146" y="6492875"/>
            <a:ext cx="39985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81" y="724001"/>
            <a:ext cx="6530299" cy="5930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5" y="1789764"/>
            <a:ext cx="8180735" cy="323657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57558" y="1612785"/>
            <a:ext cx="692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Положение копии в материнском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виртуальный метод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659535" y="3771214"/>
            <a:ext cx="867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422370" y="2034835"/>
            <a:ext cx="841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0208233" y="3129674"/>
            <a:ext cx="1148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3506771" y="1913559"/>
            <a:ext cx="2644749" cy="593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H="1">
            <a:off x="6750374" y="4065463"/>
            <a:ext cx="2909161" cy="8218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7" idx="1"/>
          </p:cNvCxnSpPr>
          <p:nvPr/>
        </p:nvCxnSpPr>
        <p:spPr>
          <a:xfrm flipH="1" flipV="1">
            <a:off x="6495068" y="3289955"/>
            <a:ext cx="3164467" cy="665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8" idx="1"/>
          </p:cNvCxnSpPr>
          <p:nvPr/>
        </p:nvCxnSpPr>
        <p:spPr>
          <a:xfrm flipH="1">
            <a:off x="2978870" y="2219501"/>
            <a:ext cx="5443500" cy="480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9" idx="1"/>
          </p:cNvCxnSpPr>
          <p:nvPr/>
        </p:nvCxnSpPr>
        <p:spPr>
          <a:xfrm flipH="1" flipV="1">
            <a:off x="3091992" y="2876916"/>
            <a:ext cx="7116241" cy="437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85" y="5669280"/>
            <a:ext cx="12166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Константные функции не могут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изменять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на котором вызыва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тся, а также модифицировать нестатические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данных или вызывать какие-либо функции-члены, которые не являются константами.</a:t>
            </a:r>
          </a:p>
        </p:txBody>
      </p:sp>
      <p:sp>
        <p:nvSpPr>
          <p:cNvPr id="1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573" y="6492875"/>
            <a:ext cx="39042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469064" y="0"/>
            <a:ext cx="535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Detector_Parameterisation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896128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6" y="990465"/>
            <a:ext cx="9231014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17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724001"/>
            <a:ext cx="120223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“Detector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Si_det_box2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G4Box("Si_det_box2",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Si_det_log2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G4LogicalVolume(Si_det_box2, Si_mat,"Si_det_log2");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665" y="2576732"/>
            <a:ext cx="1218533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Параметризуемый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объём</a:t>
            </a:r>
            <a:endParaRPr lang="nn-N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small_det_box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G4Box("small_det_box", 1. * cm, 1. * cm, 1. * cm); </a:t>
            </a:r>
            <a:endParaRPr lang="nn-NO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G4LogicalVolume(small_det_box, Si_mat,"small_det_log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класс с методами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ComputeSolid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G4VPVParameterisation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объёме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G4PVParameterised("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Si_det_log2,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472774" y="4727643"/>
            <a:ext cx="7101192" cy="71011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8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71691"/>
            <a:ext cx="118117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положения копий в материнском объёме.</a:t>
            </a: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G4VPhysicalVolume*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-9.*cm + (2.*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G4ThreeVector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Xposition,Yposition,Zposition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SetTranslation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SetRotation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(G4Box&amp;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G4VPhysicalVolume*)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203" y="0"/>
            <a:ext cx="6858957" cy="724001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5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79810" y="6492875"/>
            <a:ext cx="51219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19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6091" y="1359088"/>
            <a:ext cx="3256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305" y="656949"/>
            <a:ext cx="7668695" cy="26864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601" y="4259637"/>
            <a:ext cx="5530034" cy="1821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6091" y="3530117"/>
                <a:ext cx="10350722" cy="5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Размер размещаемых копий вычисляется как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размер материнского объёма−смещение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число копий</m:t>
                        </m:r>
                      </m:den>
                    </m:f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91" y="3530117"/>
                <a:ext cx="10350722" cy="542777"/>
              </a:xfrm>
              <a:prstGeom prst="rect">
                <a:avLst/>
              </a:prstGeom>
              <a:blipFill>
                <a:blip r:embed="rId4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41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438" t="12460" r="5798" b="10714"/>
          <a:stretch/>
        </p:blipFill>
        <p:spPr>
          <a:xfrm>
            <a:off x="1308570" y="46540"/>
            <a:ext cx="6965768" cy="999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1017" t="13742" r="1034" b="3807"/>
          <a:stretch/>
        </p:blipFill>
        <p:spPr>
          <a:xfrm>
            <a:off x="1308570" y="1436818"/>
            <a:ext cx="7803002" cy="9720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685" t="5477" r="3000" b="6893"/>
          <a:stretch/>
        </p:blipFill>
        <p:spPr>
          <a:xfrm>
            <a:off x="1308570" y="2846636"/>
            <a:ext cx="7640838" cy="12960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rcRect l="1704" t="6071" r="2202" b="1352"/>
          <a:stretch/>
        </p:blipFill>
        <p:spPr>
          <a:xfrm>
            <a:off x="1321973" y="4552661"/>
            <a:ext cx="7614032" cy="1646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51142" y="6361397"/>
            <a:ext cx="761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 тип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5"/>
          <p:cNvSpPr>
            <a:spLocks noGrp="1"/>
          </p:cNvSpPr>
          <p:nvPr/>
        </p:nvSpPr>
        <p:spPr>
          <a:xfrm>
            <a:off x="8949408" y="65414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9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20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6091" y="1359088"/>
            <a:ext cx="3256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2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77" y="868582"/>
            <a:ext cx="8402223" cy="2667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2907" y="3704139"/>
                <a:ext cx="10350722" cy="542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размещаемых копий вычисляется как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размер материнского объёма−смещение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𝑜𝑓𝑓𝑠𝑒𝑡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𝑤𝑖𝑑𝑡h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07" y="3704139"/>
                <a:ext cx="10350722" cy="542777"/>
              </a:xfrm>
              <a:prstGeom prst="rect">
                <a:avLst/>
              </a:prstGeom>
              <a:blipFill>
                <a:blip r:embed="rId3"/>
                <a:stretch>
                  <a:fillRect b="-6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966" y="4583287"/>
            <a:ext cx="5658640" cy="1814766"/>
          </a:xfrm>
          <a:prstGeom prst="rect">
            <a:avLst/>
          </a:prstGeom>
        </p:spPr>
      </p:pic>
      <p:sp>
        <p:nvSpPr>
          <p:cNvPr id="1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2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7705" y="6492875"/>
            <a:ext cx="484695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0" y="769206"/>
            <a:ext cx="9707330" cy="29817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472209"/>
            <a:ext cx="28186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конструктора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905" y="4803513"/>
            <a:ext cx="5358560" cy="18719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0272" y="4077175"/>
            <a:ext cx="5297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nDivisions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копий с толщиной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504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2720" y="6492875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22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копий в материнском объёме с использованием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GPVDivision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 многом совпадает с размещением через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Копирование возможно только вдоль одной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оси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вдоль радиального направления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kRho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или по азимутальному углу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kPhi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размещаемых копий должна совпадать с формой материнского объёма.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Отличия от использования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 зазоры между материнским и дочерними объёмами</a:t>
            </a:r>
          </a:p>
          <a:p>
            <a:endParaRPr lang="ru-RU" dirty="0" smtClean="0"/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инициализации физического объёма  через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GPVDivision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 рассчитывается параметризация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размеры копии, заданные для соответствующего логического объёма, вычисляются снова в методе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G4VParameterisation::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соответствии с параметрами конструктора.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69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88452" y="6492875"/>
            <a:ext cx="50354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23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724001"/>
            <a:ext cx="1202231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“Division”.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world_mat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("G4_AIR");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G4ThreeVector(0, 0, 2.*cm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Si_pvpl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G4PVPlacement(ZERO_RM,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false, 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Параметризуемый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Si_mat=nist-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&gt;FindOrBuildMaterial("G4_Si");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0);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1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1.*cm, 0);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G4PVDivision("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5, 1.*cm, 3.*cm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049" y="0"/>
            <a:ext cx="307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G4PVDivision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24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 (</a:t>
            </a:r>
            <a:r>
              <a:rPr lang="ru-RU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</a:t>
            </a:r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6331"/>
            <a:ext cx="1219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моделировании экспериментальных установок ячеистой структуры, состоящих из одинаковых детекторов без промежутков между ними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вместо трёхмерной параметризации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специальную параметризацию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G4VNestedParameterisation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G4VNestedParamentrisation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наследником класса</a:t>
            </a:r>
            <a:r>
              <a:rPr lang="en-US" sz="2000" dirty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G4VPVParameterization</a:t>
            </a:r>
          </a:p>
          <a:p>
            <a:pPr algn="just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таком подходе вдоль двух координатных осей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копирование с использованием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G4PVReplica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вдоль координатной третьей оси реализуется одномерная параметризация.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оптимизируется использование памяти и осуществляется более быстрая навигация по ячейкам созданной структуры, что особенно заметно при возрастания числа детекторов.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63" y="4275472"/>
            <a:ext cx="2879333" cy="25292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842" y="4454091"/>
            <a:ext cx="2879333" cy="2350622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6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289"/>
            <a:ext cx="8209315" cy="36509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58753" y="2085992"/>
            <a:ext cx="32051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Чисто виртуальные методы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G4VNestedParamentrisation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 реализованы в классе - наследнике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 flipV="1">
            <a:off x="8134456" y="2305867"/>
            <a:ext cx="499157" cy="4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 flipH="1">
            <a:off x="4183122" y="2566375"/>
            <a:ext cx="4463523" cy="9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4170090" y="2429451"/>
            <a:ext cx="4463523" cy="9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6749036" y="2691543"/>
            <a:ext cx="18845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6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3293" y="6492875"/>
            <a:ext cx="41870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26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607549"/>
            <a:ext cx="12192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указатель на материал данного детектора, который идентифицируется своим номером копии и двумя номерами родительских копий.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копии вдоль первой оси определяется как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GetCopyNumber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оси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GetCopyNumber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третьей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repNo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GetNumberOfMaterial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 значение, которое интерпретируется как полное число используемых материалов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nMaterial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возвращать индекс материала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диапазоне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[0, nMaterial-1].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6870238" y="4452490"/>
            <a:ext cx="3205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3383891" y="4774573"/>
            <a:ext cx="32051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600" y="830168"/>
            <a:ext cx="2722149" cy="259354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12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3866" y="6492875"/>
            <a:ext cx="4281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27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485316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класса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G4VNestedParameterisation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использоваться как аргумент конструктора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G4PVParameterised.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 уже существующих физических объёмов не поддерживается.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вложенной параметризации все используемые объёмы должны быть повторяющимися копиями вдоль соответствующего направления.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используемые объёмы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ДОЛЖНЫ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быть размещены как физические.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38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28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69681" y="646331"/>
            <a:ext cx="1202231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“Detector_Parameterisation3D”.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world_mat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("G4_AIR");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cm, 10. * cm, 10.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G4ThreeVector(0, 0, 10.*cm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G4PVPlacement(ZERO_RM,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false, 0);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копий вдоль оси Х</a:t>
            </a:r>
            <a:endPara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Si_mat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("G4_Si");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 = new G4Box("Si_det_box", 1. * cm, 10. * cm, 10. * cm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 </a:t>
            </a:r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G4LogicalVolume(Si_det_box, Si_mat,"Si_det_log</a:t>
            </a:r>
            <a:r>
              <a:rPr lang="nn-N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G4PVReplica("Si_det_pvpl", Si_det_log, Si_log, kXAxis, 10, 2.*cm);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копий вдоль оси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Si_det_box2  = new G4Box("Si_det_box2", 1. * cm, 1. * cm, 10.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Si_det_log2  = new G4LogicalVolume(Si_det_box2, Si_mat,"Si_det_log2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nn-N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G4PVReplica("Si_det_pvpl2", Si_det_log2, Si_det_log, kYAxis, 10, 2.*cm);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8746" y="0"/>
            <a:ext cx="542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92592" y="3144140"/>
            <a:ext cx="461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Память выделена, объём не размещён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5" idx="1"/>
          </p:cNvCxnSpPr>
          <p:nvPr/>
        </p:nvCxnSpPr>
        <p:spPr>
          <a:xfrm flipH="1" flipV="1">
            <a:off x="678730" y="3100921"/>
            <a:ext cx="7213862" cy="2432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678730" y="3416320"/>
            <a:ext cx="7213862" cy="13065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678730" y="3462486"/>
            <a:ext cx="7213862" cy="277805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198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586" y="6492875"/>
            <a:ext cx="45641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29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1" y="833256"/>
            <a:ext cx="106145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объёма для копирования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оси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small_det_box 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G4Box("small_det_box", 1. * cm, 1. * cm, 1. * cm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n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 = new G4LogicalVolume(small_det_box, Si_mat,"small_det_log</a:t>
            </a:r>
            <a:r>
              <a:rPr lang="nn-N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параметризованных копий объёма в материнском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Вложенная параметризация.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G4PVParameterised("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small_det_log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Si_det_log2,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-76199" y="3051506"/>
            <a:ext cx="118117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положения копий в материнском объёме.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ComputeTransformation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G4VPhysicalVolume*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0.*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Zposition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-9.*cm + (2.*cm)*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G4ThreeVector origin(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Xposition,Yposition,Zposition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SetTranslation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SetRotation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77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4439" y="6492875"/>
            <a:ext cx="43756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136" y="-1"/>
            <a:ext cx="2943636" cy="6668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610" t="4356" r="1143" b="896"/>
          <a:stretch/>
        </p:blipFill>
        <p:spPr>
          <a:xfrm>
            <a:off x="3941629" y="791137"/>
            <a:ext cx="6966001" cy="2349018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42580" y="3116489"/>
            <a:ext cx="11830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Материнский объём полностью заполняется копиями дочернего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объёма той же формы.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7817" y="143622"/>
            <a:ext cx="257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(копирование)</a:t>
            </a:r>
            <a:endParaRPr lang="ru-RU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6058" y="3551809"/>
            <a:ext cx="94226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материнского объёма на копии дочернего объёма может реализовываться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Вдоль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координатных осей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Вдоль радиального направления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По азимутальному углу.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968" y="3939440"/>
            <a:ext cx="1648055" cy="129558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188" y="4955700"/>
            <a:ext cx="2229161" cy="96692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296" y="5957592"/>
            <a:ext cx="2043398" cy="852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920" y="1524550"/>
            <a:ext cx="3256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 физического объёма с копиями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17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94268" y="6492875"/>
            <a:ext cx="497732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30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46331"/>
            <a:ext cx="120622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(G4Box&amp;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G4VPhysicalVolume*)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G4double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1.* cm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Si_det_box.SetXHalfLength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Si_det_box.SetYHalfLength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Si_det_box.SetZHalfLength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ZhalfLength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Параметризация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материала (</a:t>
            </a:r>
            <a:r>
              <a:rPr lang="ru-RU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ComputeMaterial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(G4VPhysicalVolume*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physVol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G4VTouchable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parentTouch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G4NistManager*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G4NistManager::Instance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mat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8224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62362" y="6492875"/>
            <a:ext cx="42963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31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46331"/>
            <a:ext cx="12192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Полное число материалов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GetNumberOfMaterials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материала </a:t>
            </a: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заглушка</a:t>
            </a:r>
            <a:r>
              <a:rPr lang="ru-RU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Si_det_Parameterisation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GetMaterial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(G4int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G4Material* 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G4NistManager*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G4NistManager::Instance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FindOrBuildMaterial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("G4_Si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mat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parameterization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989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5206" y="6492875"/>
            <a:ext cx="4767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32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55" y="785260"/>
            <a:ext cx="9069066" cy="1066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6" y="0"/>
            <a:ext cx="8526065" cy="71447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21" y="9527"/>
            <a:ext cx="3019846" cy="70494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627" y="2572388"/>
            <a:ext cx="6244509" cy="175046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8536" y="1919911"/>
            <a:ext cx="5768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визуализации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6042" y="5046435"/>
            <a:ext cx="4394020" cy="16290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98536" y="4581365"/>
            <a:ext cx="5768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определяемые пользователем</a:t>
            </a:r>
            <a:endParaRPr lang="ru-RU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709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2906" y="6492875"/>
            <a:ext cx="4490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33</a:t>
            </a:fld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56" y="0"/>
            <a:ext cx="8526065" cy="7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821" y="9527"/>
            <a:ext cx="3019846" cy="704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99474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графической системы в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нет.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набор драйверов для установленных графических систем.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258" y="1982901"/>
            <a:ext cx="8337920" cy="4672664"/>
          </a:xfrm>
          <a:prstGeom prst="rect">
            <a:avLst/>
          </a:prstGeom>
        </p:spPr>
      </p:pic>
      <p:sp>
        <p:nvSpPr>
          <p:cNvPr id="8" name="Номер слайда 5"/>
          <p:cNvSpPr>
            <a:spLocks noGrp="1"/>
          </p:cNvSpPr>
          <p:nvPr/>
        </p:nvSpPr>
        <p:spPr>
          <a:xfrm>
            <a:off x="9061144" y="65363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4799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6166" y="6492875"/>
            <a:ext cx="41583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34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1" y="1394370"/>
            <a:ext cx="9802593" cy="520137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6" y="0"/>
            <a:ext cx="8526065" cy="714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21" y="9527"/>
            <a:ext cx="3019846" cy="704948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502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81817" y="6492875"/>
            <a:ext cx="410183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35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13371" y="1832673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G4VisManager*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G4VisExecutive;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756" y="724002"/>
            <a:ext cx="9040487" cy="8764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56" y="0"/>
            <a:ext cx="8526065" cy="714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821" y="9527"/>
            <a:ext cx="3019846" cy="70494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401975" y="3310963"/>
            <a:ext cx="2515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868" y="2333684"/>
            <a:ext cx="8268854" cy="4286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3722" y="2295969"/>
            <a:ext cx="924054" cy="42868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7420" y="2841082"/>
            <a:ext cx="3305636" cy="35247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3056" y="2833070"/>
            <a:ext cx="1790950" cy="295316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793" y="3790678"/>
            <a:ext cx="7220958" cy="438211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3131" y="3828783"/>
            <a:ext cx="3972479" cy="40010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9241" y="4338730"/>
            <a:ext cx="3362794" cy="31436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4046" y="4991167"/>
            <a:ext cx="12123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 настройка параметров сцены управляется командами в файле с расширением 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vis.mac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загружается из программного кода в интерактивном режиме взаимодействия пользователя с программой моделирования.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10536742" y="4929286"/>
            <a:ext cx="1172928" cy="51820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436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72089" y="6492875"/>
            <a:ext cx="41991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36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7217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Geant4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использовать команды, позволяющие управлять отдельными этапами моделирования во время работы проекта.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728106" y="5946850"/>
            <a:ext cx="64828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G4UImanager 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G4UImanager::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GetUIpointer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849" y="2620953"/>
            <a:ext cx="8821381" cy="13241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09" y="4132067"/>
            <a:ext cx="8640381" cy="1419423"/>
          </a:xfrm>
          <a:prstGeom prst="rect">
            <a:avLst/>
          </a:prstGeom>
        </p:spPr>
      </p:pic>
      <p:sp>
        <p:nvSpPr>
          <p:cNvPr id="11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40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801272" y="6492875"/>
            <a:ext cx="39072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1" y="1974428"/>
            <a:ext cx="9526329" cy="4115374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884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13723" y="6492875"/>
            <a:ext cx="478277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38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50" y="3248011"/>
            <a:ext cx="5353797" cy="31246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09" y="1880225"/>
            <a:ext cx="4544059" cy="724001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9554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7589" y="6492875"/>
            <a:ext cx="55441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39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7" y="1787913"/>
            <a:ext cx="10069330" cy="73352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99361" y="2989582"/>
            <a:ext cx="69812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G4UImanager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=G4UImanager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GetUIpointer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 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G4String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ApplyCommand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868" y="5973132"/>
            <a:ext cx="850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пакетного режима, управляемого сценарием в файле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input.in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input.in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093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06497" y="6492875"/>
            <a:ext cx="485503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" y="1636201"/>
            <a:ext cx="121919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 и ограничения</a:t>
            </a:r>
          </a:p>
          <a:p>
            <a:pPr algn="ctr"/>
            <a:endParaRPr lang="ru-RU" sz="20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 только для заполнения цилиндра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G4Tubs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конуса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G4Cons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может быть реализовано своё разбиение.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могут располагаться обычные объёмы при условии отсутствия пересечений с материнским объёмом или другими копиями.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радиальном разбиении внутри копии не могут располагаться другие объёмы.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Внутри любой копии не могут располагаться параметризованные объёмы.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5" y="0"/>
            <a:ext cx="2943636" cy="666843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39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23451" y="6492875"/>
            <a:ext cx="468549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40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36" y="1637303"/>
            <a:ext cx="8773749" cy="120984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841" y="3139156"/>
            <a:ext cx="6363588" cy="343900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8598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2634" y="6492875"/>
            <a:ext cx="439366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41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91" y="0"/>
            <a:ext cx="9659698" cy="144800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239944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G4VisManager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G4VisExecutive;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G4UImanager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G4UImanager::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GetUIpointer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1)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G4String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G4String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270722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G4UIExecutive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G4UIExecutive(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redefine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win32/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UImanager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ApplyCommand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vis.mac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SessionStart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763"/>
            <a:ext cx="9002381" cy="6668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260" y="1469763"/>
            <a:ext cx="3096057" cy="5906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18552" y="6001664"/>
            <a:ext cx="8501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интерактивного режима с графическим интерфейсом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7762672" y="2134895"/>
            <a:ext cx="982494" cy="6552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0507559" y="4095344"/>
            <a:ext cx="1172928" cy="943583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51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45012" y="6492875"/>
            <a:ext cx="446988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5</a:t>
            </a:fld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6501" y="0"/>
            <a:ext cx="404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919" y="927023"/>
            <a:ext cx="4732430" cy="5098222"/>
          </a:xfrm>
          <a:prstGeom prst="rect">
            <a:avLst/>
          </a:prstGeom>
        </p:spPr>
      </p:pic>
      <p:sp>
        <p:nvSpPr>
          <p:cNvPr id="5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1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0488" y="6493936"/>
            <a:ext cx="40928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6</a:t>
            </a:fld>
            <a:endParaRPr lang="ru-RU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892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вдоль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координатных осей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kYAxis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kZAxis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118" y="-16781"/>
            <a:ext cx="2943636" cy="66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172377"/>
            <a:ext cx="9191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располагается в центре каждой копии.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РЕАЛИЗУЕТСЯ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центра каждой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861" y="1704769"/>
            <a:ext cx="2810267" cy="245779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984" y="2272951"/>
            <a:ext cx="5782482" cy="5334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40" y="2882913"/>
            <a:ext cx="1581371" cy="28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80344" y="2791594"/>
            <a:ext cx="2077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исло копий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945" y="2910201"/>
            <a:ext cx="200053" cy="228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58118" y="2812646"/>
            <a:ext cx="182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64928" y="3264813"/>
            <a:ext cx="103850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определения материнского объёма (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Geometry.cc)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G4Box("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10.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1. *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G4LogicalVolume(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Si_box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world_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Si_vol_log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G4ThreeVector(0, 0, 2.*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Si_pvpl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G4PVPlacement(ZERO_RM,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Si_vect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Si_vol_pvpl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0);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0" y="5136325"/>
            <a:ext cx="121597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определения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дочернего объёма и размещения его 10 копий вдоль оси 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материнском объёме</a:t>
            </a: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Geometry.cc)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G4Box("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1. * cm, 1. * cm, 1. * cm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new G4LogicalVolume(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Si_mat,"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Si_det_vol_log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Si_det_pvpl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G4PVReplica("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Si_det_vol_pvpl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Si_det_log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Si_log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kXAxis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10, 2.*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01754" y="113958"/>
            <a:ext cx="4048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Detector_Replica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8065" y="2932066"/>
            <a:ext cx="200053" cy="22863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986767" y="2812411"/>
            <a:ext cx="2477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=0, ... , nReplicas-1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Номер слайда 5"/>
          <p:cNvSpPr>
            <a:spLocks noGrp="1"/>
          </p:cNvSpPr>
          <p:nvPr/>
        </p:nvSpPr>
        <p:spPr>
          <a:xfrm>
            <a:off x="9144861" y="65849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4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58749" y="6492875"/>
            <a:ext cx="433251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53" y="0"/>
            <a:ext cx="2943636" cy="6668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-1" y="609488"/>
            <a:ext cx="12009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вдоль радиального направления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kRAxis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секции цилиндра, конуса)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" y="1012003"/>
            <a:ext cx="1219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совпадает с системой координат материнского объёма.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совпадать с внутренним радиусом материнского объёма.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(радиальное) центра каждой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391" y="1792334"/>
            <a:ext cx="3772426" cy="191479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2334025"/>
            <a:ext cx="3858163" cy="54300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271" y="2511007"/>
            <a:ext cx="200053" cy="22863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80297" y="2357153"/>
            <a:ext cx="228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3681722"/>
            <a:ext cx="12009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Разбиение по азимутальному углу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kPhi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угловые секции цилиндра,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клиновидные сек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ии конуса)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4440" y="4840188"/>
            <a:ext cx="3743847" cy="15527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3" y="4424690"/>
            <a:ext cx="12192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Локальная система координат вращается в соответствии с направлением биссектрисы угла, характеризующего угловой размер каждой копии.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-3" y="5171622"/>
            <a:ext cx="7294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Смещение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должно совпадать с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начальным азимутальным углом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материнского объёма.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Расположение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(угловое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центра каждой копии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14999"/>
            <a:ext cx="3858163" cy="5430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951520" y="6355666"/>
            <a:ext cx="2278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номер копии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297" y="6532172"/>
            <a:ext cx="200053" cy="228632"/>
          </a:xfrm>
          <a:prstGeom prst="rect">
            <a:avLst/>
          </a:prstGeom>
        </p:spPr>
      </p:pic>
      <p:sp>
        <p:nvSpPr>
          <p:cNvPr id="22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49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42719" y="6492875"/>
            <a:ext cx="484694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8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53" y="0"/>
            <a:ext cx="2943636" cy="6668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71286" y="666843"/>
            <a:ext cx="5760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разбиения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азимутальному углу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60854" y="1133631"/>
            <a:ext cx="103850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материнского объёма</a:t>
            </a:r>
            <a:endParaRPr lang="ru-RU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" y="1520354"/>
            <a:ext cx="5289971" cy="3258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" y="1896885"/>
            <a:ext cx="2340619" cy="3429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584" y="1877016"/>
            <a:ext cx="7047579" cy="3343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l="2362" r="2375"/>
          <a:stretch/>
        </p:blipFill>
        <p:spPr>
          <a:xfrm>
            <a:off x="9896" y="2266450"/>
            <a:ext cx="3920429" cy="36009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l="2327" r="-525"/>
          <a:stretch/>
        </p:blipFill>
        <p:spPr>
          <a:xfrm>
            <a:off x="4473354" y="2296414"/>
            <a:ext cx="6836389" cy="26578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8"/>
          <a:srcRect l="1509" r="432"/>
          <a:stretch/>
        </p:blipFill>
        <p:spPr>
          <a:xfrm>
            <a:off x="9896" y="2656180"/>
            <a:ext cx="4212048" cy="3600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9"/>
          <a:srcRect l="923" r="-923"/>
          <a:stretch/>
        </p:blipFill>
        <p:spPr>
          <a:xfrm>
            <a:off x="4380619" y="2656180"/>
            <a:ext cx="7021858" cy="27435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0476" y="2930539"/>
            <a:ext cx="5761524" cy="368669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5181" y="3443904"/>
            <a:ext cx="1173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дочернего объёма и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6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копий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материнском 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объёме с использованием разбиения по азимутальному углу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296" y="4162404"/>
            <a:ext cx="5950146" cy="334374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312" y="4554862"/>
            <a:ext cx="2915057" cy="30008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9369" y="4558444"/>
            <a:ext cx="6147340" cy="32580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6342" y="4884735"/>
            <a:ext cx="6018735" cy="30865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622" y="5245631"/>
            <a:ext cx="4355438" cy="35152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76165" y="5295779"/>
            <a:ext cx="7244773" cy="257211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850" y="5649442"/>
            <a:ext cx="4972744" cy="33437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20594" y="5678745"/>
            <a:ext cx="6490288" cy="29150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01205" y="5999554"/>
            <a:ext cx="5256628" cy="27131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59954" y="8582"/>
            <a:ext cx="2332046" cy="2272029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35077" y="3795157"/>
            <a:ext cx="1133633" cy="1343212"/>
          </a:xfrm>
          <a:prstGeom prst="rect">
            <a:avLst/>
          </a:prstGeom>
        </p:spPr>
      </p:pic>
      <p:sp>
        <p:nvSpPr>
          <p:cNvPr id="28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6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03610" y="6492875"/>
            <a:ext cx="588390" cy="365125"/>
          </a:xfrm>
        </p:spPr>
        <p:txBody>
          <a:bodyPr/>
          <a:lstStyle/>
          <a:p>
            <a:fld id="{59AADD55-C30F-40BF-960A-F9D0FC7FD1C4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896028" y="60440"/>
            <a:ext cx="690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(контейнеры для логических объёмов)</a:t>
            </a:r>
            <a:endParaRPr lang="ru-RU" sz="32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42" y="616632"/>
            <a:ext cx="2400635" cy="3620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89" y="1007221"/>
            <a:ext cx="3191320" cy="40963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936" y="1045817"/>
            <a:ext cx="2953162" cy="3048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13872" y="983891"/>
            <a:ext cx="1088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944" y="1012474"/>
            <a:ext cx="2229161" cy="37152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68" y="-9884"/>
            <a:ext cx="4505954" cy="79068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95" y="643079"/>
            <a:ext cx="8697539" cy="34294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67816" y="1329604"/>
            <a:ext cx="2934109" cy="516327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045" y="1433764"/>
            <a:ext cx="2481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 позволяет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39307" y="1469732"/>
            <a:ext cx="6677957" cy="3810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628" y="1826462"/>
            <a:ext cx="2200582" cy="333422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7628" y="1871130"/>
            <a:ext cx="695422" cy="2572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9628" y="2226572"/>
            <a:ext cx="3163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G4AssemblyVolume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5903" y="2245629"/>
            <a:ext cx="2724530" cy="38105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27" y="3094311"/>
            <a:ext cx="8545118" cy="981212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628" y="2693370"/>
            <a:ext cx="2295845" cy="381053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76132" y="4075523"/>
            <a:ext cx="2762636" cy="457264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889" y="4165527"/>
            <a:ext cx="3505689" cy="304843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79628" y="4532787"/>
            <a:ext cx="8688012" cy="762106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96028" y="5498431"/>
            <a:ext cx="8964276" cy="771633"/>
          </a:xfrm>
          <a:prstGeom prst="rect">
            <a:avLst/>
          </a:prstGeom>
        </p:spPr>
      </p:pic>
      <p:sp>
        <p:nvSpPr>
          <p:cNvPr id="24" name="Номер слайда 5"/>
          <p:cNvSpPr>
            <a:spLocks noGrp="1"/>
          </p:cNvSpPr>
          <p:nvPr/>
        </p:nvSpPr>
        <p:spPr>
          <a:xfrm>
            <a:off x="9078012" y="64960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 НИЯУ МИФИ, каф. 7, Леонов А.А.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4113</TotalTime>
  <Words>2932</Words>
  <Application>Microsoft Office PowerPoint</Application>
  <PresentationFormat>Широкоэкранный</PresentationFormat>
  <Paragraphs>424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</dc:creator>
  <cp:lastModifiedBy>Leon</cp:lastModifiedBy>
  <cp:revision>510</cp:revision>
  <dcterms:created xsi:type="dcterms:W3CDTF">2024-02-03T20:00:01Z</dcterms:created>
  <dcterms:modified xsi:type="dcterms:W3CDTF">2025-03-05T11:34:37Z</dcterms:modified>
</cp:coreProperties>
</file>