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C4AC-87F3-C3BE-D99D-E4870AA9D9B7}" v="1" dt="2025-05-05T08:29:4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rrazak CHAHI" userId="S::abderrazak.chahi@utbm.fr::fe85f101-06ab-4fb0-9c32-5cb958e241d4" providerId="AD" clId="Web-{57802A39-0E3A-4C1E-A768-E753099FA9D4}"/>
    <pc:docChg chg="modSld">
      <pc:chgData name="Abderrazak CHAHI" userId="S::abderrazak.chahi@utbm.fr::fe85f101-06ab-4fb0-9c32-5cb958e241d4" providerId="AD" clId="Web-{57802A39-0E3A-4C1E-A768-E753099FA9D4}" dt="2024-11-03T17:32:45.667" v="6" actId="20577"/>
      <pc:docMkLst>
        <pc:docMk/>
      </pc:docMkLst>
      <pc:sldChg chg="modSp">
        <pc:chgData name="Abderrazak CHAHI" userId="S::abderrazak.chahi@utbm.fr::fe85f101-06ab-4fb0-9c32-5cb958e241d4" providerId="AD" clId="Web-{57802A39-0E3A-4C1E-A768-E753099FA9D4}" dt="2024-11-03T17:32:45.667" v="6" actId="20577"/>
        <pc:sldMkLst>
          <pc:docMk/>
          <pc:sldMk cId="0" sldId="261"/>
        </pc:sldMkLst>
        <pc:spChg chg="mod">
          <ac:chgData name="Abderrazak CHAHI" userId="S::abderrazak.chahi@utbm.fr::fe85f101-06ab-4fb0-9c32-5cb958e241d4" providerId="AD" clId="Web-{57802A39-0E3A-4C1E-A768-E753099FA9D4}" dt="2024-11-03T17:32:45.667" v="6" actId="20577"/>
          <ac:spMkLst>
            <pc:docMk/>
            <pc:sldMk cId="0" sldId="261"/>
            <ac:spMk id="100" creationId="{00000000-0000-0000-0000-000000000000}"/>
          </ac:spMkLst>
        </pc:spChg>
      </pc:sldChg>
    </pc:docChg>
  </pc:docChgLst>
  <pc:docChgLst>
    <pc:chgData name="Abderrazak CHAHI" userId="S::abderrazak.chahi@utbm.fr::fe85f101-06ab-4fb0-9c32-5cb958e241d4" providerId="AD" clId="Web-{2840D0DB-4B19-473B-B473-2524B81C4BBC}"/>
    <pc:docChg chg="modSld">
      <pc:chgData name="Abderrazak CHAHI" userId="S::abderrazak.chahi@utbm.fr::fe85f101-06ab-4fb0-9c32-5cb958e241d4" providerId="AD" clId="Web-{2840D0DB-4B19-473B-B473-2524B81C4BBC}" dt="2024-11-18T16:50:19.860" v="3" actId="20577"/>
      <pc:docMkLst>
        <pc:docMk/>
      </pc:docMkLst>
      <pc:sldChg chg="modSp">
        <pc:chgData name="Abderrazak CHAHI" userId="S::abderrazak.chahi@utbm.fr::fe85f101-06ab-4fb0-9c32-5cb958e241d4" providerId="AD" clId="Web-{2840D0DB-4B19-473B-B473-2524B81C4BBC}" dt="2024-11-18T16:50:19.860" v="3" actId="20577"/>
        <pc:sldMkLst>
          <pc:docMk/>
          <pc:sldMk cId="0" sldId="260"/>
        </pc:sldMkLst>
        <pc:spChg chg="mod">
          <ac:chgData name="Abderrazak CHAHI" userId="S::abderrazak.chahi@utbm.fr::fe85f101-06ab-4fb0-9c32-5cb958e241d4" providerId="AD" clId="Web-{2840D0DB-4B19-473B-B473-2524B81C4BBC}" dt="2024-11-18T16:50:19.860" v="3" actId="20577"/>
          <ac:spMkLst>
            <pc:docMk/>
            <pc:sldMk cId="0" sldId="260"/>
            <ac:spMk id="96" creationId="{00000000-0000-0000-0000-000000000000}"/>
          </ac:spMkLst>
        </pc:spChg>
      </pc:sldChg>
    </pc:docChg>
  </pc:docChgLst>
  <pc:docChgLst>
    <pc:chgData name="LORNA JOURDAN" userId="S::lorna.jourdan@utbm.fr::bc45e50e-d2f0-40b9-959a-5b6bb87f57a2" providerId="AD" clId="Web-{CF534D45-5A8C-83EF-B77B-8EC9ACDB050D}"/>
    <pc:docChg chg="modSld">
      <pc:chgData name="LORNA JOURDAN" userId="S::lorna.jourdan@utbm.fr::bc45e50e-d2f0-40b9-959a-5b6bb87f57a2" providerId="AD" clId="Web-{CF534D45-5A8C-83EF-B77B-8EC9ACDB050D}" dt="2024-11-18T10:37:54.859" v="0" actId="1076"/>
      <pc:docMkLst>
        <pc:docMk/>
      </pc:docMkLst>
      <pc:sldChg chg="modSp">
        <pc:chgData name="LORNA JOURDAN" userId="S::lorna.jourdan@utbm.fr::bc45e50e-d2f0-40b9-959a-5b6bb87f57a2" providerId="AD" clId="Web-{CF534D45-5A8C-83EF-B77B-8EC9ACDB050D}" dt="2024-11-18T10:37:54.859" v="0" actId="1076"/>
        <pc:sldMkLst>
          <pc:docMk/>
          <pc:sldMk cId="0" sldId="259"/>
        </pc:sldMkLst>
        <pc:spChg chg="mod">
          <ac:chgData name="LORNA JOURDAN" userId="S::lorna.jourdan@utbm.fr::bc45e50e-d2f0-40b9-959a-5b6bb87f57a2" providerId="AD" clId="Web-{CF534D45-5A8C-83EF-B77B-8EC9ACDB050D}" dt="2024-11-18T10:37:54.859" v="0" actId="1076"/>
          <ac:spMkLst>
            <pc:docMk/>
            <pc:sldMk cId="0" sldId="259"/>
            <ac:spMk id="92" creationId="{00000000-0000-0000-0000-000000000000}"/>
          </ac:spMkLst>
        </pc:spChg>
      </pc:sldChg>
    </pc:docChg>
  </pc:docChgLst>
  <pc:docChgLst>
    <pc:chgData name="Adam LAMMADA" userId="S::adam.lammada@utbm.fr::1476461b-fdaa-4ece-87e9-77bd8ecf3660" providerId="AD" clId="Web-{2FDFC4AC-87F3-C3BE-D99D-E4870AA9D9B7}"/>
    <pc:docChg chg="modSld">
      <pc:chgData name="Adam LAMMADA" userId="S::adam.lammada@utbm.fr::1476461b-fdaa-4ece-87e9-77bd8ecf3660" providerId="AD" clId="Web-{2FDFC4AC-87F3-C3BE-D99D-E4870AA9D9B7}" dt="2025-05-05T08:29:49.710" v="0" actId="1076"/>
      <pc:docMkLst>
        <pc:docMk/>
      </pc:docMkLst>
      <pc:sldChg chg="modSp">
        <pc:chgData name="Adam LAMMADA" userId="S::adam.lammada@utbm.fr::1476461b-fdaa-4ece-87e9-77bd8ecf3660" providerId="AD" clId="Web-{2FDFC4AC-87F3-C3BE-D99D-E4870AA9D9B7}" dt="2025-05-05T08:29:49.710" v="0" actId="1076"/>
        <pc:sldMkLst>
          <pc:docMk/>
          <pc:sldMk cId="0" sldId="257"/>
        </pc:sldMkLst>
        <pc:spChg chg="mod">
          <ac:chgData name="Adam LAMMADA" userId="S::adam.lammada@utbm.fr::1476461b-fdaa-4ece-87e9-77bd8ecf3660" providerId="AD" clId="Web-{2FDFC4AC-87F3-C3BE-D99D-E4870AA9D9B7}" dt="2025-05-05T08:29:49.710" v="0" actId="1076"/>
          <ac:spMkLst>
            <pc:docMk/>
            <pc:sldMk cId="0" sldId="257"/>
            <ac:spMk id="84" creationId="{00000000-0000-0000-0000-000000000000}"/>
          </ac:spMkLst>
        </pc:spChg>
      </pc:sldChg>
    </pc:docChg>
  </pc:docChgLst>
  <pc:docChgLst>
    <pc:chgData name="Abderrazak CHAHI" userId="S::abderrazak.chahi@utbm.fr::fe85f101-06ab-4fb0-9c32-5cb958e241d4" providerId="AD" clId="Web-{7B28A573-0D7D-4CDC-A661-CB00B0ACB3A4}"/>
    <pc:docChg chg="modSld">
      <pc:chgData name="Abderrazak CHAHI" userId="S::abderrazak.chahi@utbm.fr::fe85f101-06ab-4fb0-9c32-5cb958e241d4" providerId="AD" clId="Web-{7B28A573-0D7D-4CDC-A661-CB00B0ACB3A4}" dt="2024-11-03T17:33:42.345" v="2" actId="20577"/>
      <pc:docMkLst>
        <pc:docMk/>
      </pc:docMkLst>
      <pc:sldChg chg="modSp">
        <pc:chgData name="Abderrazak CHAHI" userId="S::abderrazak.chahi@utbm.fr::fe85f101-06ab-4fb0-9c32-5cb958e241d4" providerId="AD" clId="Web-{7B28A573-0D7D-4CDC-A661-CB00B0ACB3A4}" dt="2024-11-03T17:33:42.345" v="2" actId="20577"/>
        <pc:sldMkLst>
          <pc:docMk/>
          <pc:sldMk cId="0" sldId="261"/>
        </pc:sldMkLst>
        <pc:spChg chg="mod">
          <ac:chgData name="Abderrazak CHAHI" userId="S::abderrazak.chahi@utbm.fr::fe85f101-06ab-4fb0-9c32-5cb958e241d4" providerId="AD" clId="Web-{7B28A573-0D7D-4CDC-A661-CB00B0ACB3A4}" dt="2024-11-03T17:33:42.345" v="2" actId="20577"/>
          <ac:spMkLst>
            <pc:docMk/>
            <pc:sldMk cId="0" sldId="261"/>
            <ac:spMk id="100" creationId="{00000000-0000-0000-0000-000000000000}"/>
          </ac:spMkLst>
        </pc:spChg>
      </pc:sldChg>
    </pc:docChg>
  </pc:docChgLst>
  <pc:docChgLst>
    <pc:chgData name="Abderrazak CHAHI" userId="S::abderrazak.chahi@utbm.fr::fe85f101-06ab-4fb0-9c32-5cb958e241d4" providerId="AD" clId="Web-{6CBC65A3-0B9F-4FD4-8678-DE6C173FB469}"/>
    <pc:docChg chg="modSld">
      <pc:chgData name="Abderrazak CHAHI" userId="S::abderrazak.chahi@utbm.fr::fe85f101-06ab-4fb0-9c32-5cb958e241d4" providerId="AD" clId="Web-{6CBC65A3-0B9F-4FD4-8678-DE6C173FB469}" dt="2024-11-03T16:12:46.861" v="1" actId="20577"/>
      <pc:docMkLst>
        <pc:docMk/>
      </pc:docMkLst>
      <pc:sldChg chg="modSp">
        <pc:chgData name="Abderrazak CHAHI" userId="S::abderrazak.chahi@utbm.fr::fe85f101-06ab-4fb0-9c32-5cb958e241d4" providerId="AD" clId="Web-{6CBC65A3-0B9F-4FD4-8678-DE6C173FB469}" dt="2024-11-03T16:12:46.861" v="1" actId="20577"/>
        <pc:sldMkLst>
          <pc:docMk/>
          <pc:sldMk cId="0" sldId="258"/>
        </pc:sldMkLst>
        <pc:spChg chg="mod">
          <ac:chgData name="Abderrazak CHAHI" userId="S::abderrazak.chahi@utbm.fr::fe85f101-06ab-4fb0-9c32-5cb958e241d4" providerId="AD" clId="Web-{6CBC65A3-0B9F-4FD4-8678-DE6C173FB469}" dt="2024-11-03T16:12:46.861" v="1" actId="20577"/>
          <ac:spMkLst>
            <pc:docMk/>
            <pc:sldMk cId="0" sldId="258"/>
            <ac:spMk id="88" creationId="{00000000-0000-0000-0000-000000000000}"/>
          </ac:spMkLst>
        </pc:spChg>
      </pc:sldChg>
    </pc:docChg>
  </pc:docChgLst>
  <pc:docChgLst>
    <pc:chgData name="Romain VEURRIER" userId="S::romain.veurrier@utbm.fr::c360bf94-9a16-4404-9f39-46505130b9f0" providerId="AD" clId="Web-{C26C10B2-0A7C-6B31-A9BF-A2B9F4875AAA}"/>
    <pc:docChg chg="modSld">
      <pc:chgData name="Romain VEURRIER" userId="S::romain.veurrier@utbm.fr::c360bf94-9a16-4404-9f39-46505130b9f0" providerId="AD" clId="Web-{C26C10B2-0A7C-6B31-A9BF-A2B9F4875AAA}" dt="2024-11-18T09:39:35.367" v="2" actId="20577"/>
      <pc:docMkLst>
        <pc:docMk/>
      </pc:docMkLst>
      <pc:sldChg chg="modSp">
        <pc:chgData name="Romain VEURRIER" userId="S::romain.veurrier@utbm.fr::c360bf94-9a16-4404-9f39-46505130b9f0" providerId="AD" clId="Web-{C26C10B2-0A7C-6B31-A9BF-A2B9F4875AAA}" dt="2024-11-18T09:39:35.367" v="2" actId="20577"/>
        <pc:sldMkLst>
          <pc:docMk/>
          <pc:sldMk cId="0" sldId="260"/>
        </pc:sldMkLst>
        <pc:spChg chg="mod">
          <ac:chgData name="Romain VEURRIER" userId="S::romain.veurrier@utbm.fr::c360bf94-9a16-4404-9f39-46505130b9f0" providerId="AD" clId="Web-{C26C10B2-0A7C-6B31-A9BF-A2B9F4875AAA}" dt="2024-11-18T09:39:35.367" v="2" actId="20577"/>
          <ac:spMkLst>
            <pc:docMk/>
            <pc:sldMk cId="0" sldId="260"/>
            <ac:spMk id="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D4C1C-9552-4119-B33B-A1778BA00868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62897-D00A-4946-9F0F-C9569C54D5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20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0" i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4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u="sng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2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u="sng" strike="noStrike" spc="-1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66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32000" marR="0" lvl="1" indent="-215280" algn="l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/>
              <a:defRPr/>
            </a:pPr>
            <a:endParaRPr lang="fr-FR" sz="1400" b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8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9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61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62897-D00A-4946-9F0F-C9569C54D5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609480" y="900000"/>
            <a:ext cx="1097280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ivers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Sujets des 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2" name="CustomShape 3"/>
          <p:cNvSpPr/>
          <p:nvPr/>
        </p:nvSpPr>
        <p:spPr>
          <a:xfrm>
            <a:off x="3629160" y="643860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9267120" y="652788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DFE6EEC-E7A4-4321-B5A0-F518FF0325A5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1</a:t>
            </a:fld>
            <a:endParaRPr lang="fr-FR" sz="1200" b="0" strike="noStrike" spc="-1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8480" y="2114840"/>
            <a:ext cx="11334600" cy="44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Contrôle qualité air intérieur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Station Météo Connecté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Contrôle auto. Volet &amp; lumière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Panneau solaire </a:t>
            </a:r>
            <a:r>
              <a:rPr lang="fr-FR" sz="28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Tracking</a:t>
            </a: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soleil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Contrôle accès au bâtiment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Système hydroponique</a:t>
            </a:r>
            <a:endParaRPr lang="fr-FR" sz="28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Système anti-intrusion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Teams →IF3B→General→Projet→Sujets&amp;Equipes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327600" y="1512000"/>
            <a:ext cx="48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Smart Building</a:t>
            </a:r>
            <a:endParaRPr lang="fr-FR" sz="3600" b="0" strike="noStrike" spc="-1">
              <a:latin typeface="Arial"/>
            </a:endParaRPr>
          </a:p>
        </p:txBody>
      </p:sp>
      <p:pic>
        <p:nvPicPr>
          <p:cNvPr id="86" name="Image 85"/>
          <p:cNvPicPr/>
          <p:nvPr/>
        </p:nvPicPr>
        <p:blipFill>
          <a:blip r:embed="rId3"/>
          <a:stretch/>
        </p:blipFill>
        <p:spPr>
          <a:xfrm>
            <a:off x="5863680" y="1728000"/>
            <a:ext cx="6158520" cy="410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Informations Importantes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2800" b="0" strike="noStrike" spc="-1">
              <a:latin typeface="Arial"/>
            </a:endParaRPr>
          </a:p>
          <a:p>
            <a:pPr marL="215900" indent="-215265"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Deadline pour le choix des sujets :</a:t>
            </a:r>
            <a:r>
              <a:rPr lang="fr-FR" spc="-1">
                <a:solidFill>
                  <a:srgbClr val="FF0000"/>
                </a:solidFill>
                <a:latin typeface="Arial"/>
                <a:ea typeface="DejaVu Sans"/>
              </a:rPr>
              <a:t> </a:t>
            </a:r>
            <a:r>
              <a:rPr lang="fr-FR" sz="2000" b="1" u="sng" spc="-1">
                <a:solidFill>
                  <a:srgbClr val="FF0000"/>
                </a:solidFill>
                <a:latin typeface="Arial"/>
                <a:ea typeface="DejaVu Sans"/>
                <a:cs typeface="Arial"/>
              </a:rPr>
              <a:t>9</a:t>
            </a:r>
            <a:r>
              <a:rPr lang="fr-FR" sz="2000" b="1" u="sng" spc="-1">
                <a:solidFill>
                  <a:srgbClr val="FF0000"/>
                </a:solidFill>
                <a:latin typeface="Arial"/>
                <a:cs typeface="Arial"/>
              </a:rPr>
              <a:t> mai 2025 </a:t>
            </a:r>
            <a:r>
              <a:rPr lang="fr-FR" sz="2000" b="1" u="sng" spc="-1">
                <a:solidFill>
                  <a:srgbClr val="FF0000"/>
                </a:solidFill>
                <a:latin typeface="Arial"/>
              </a:rPr>
              <a:t>(Compléter Excel Teams)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Nombre personne par groupe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: 4 personnes MAXIMUM</a:t>
            </a:r>
            <a:endParaRPr lang="fr-FR" sz="1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Créneau de soutenance</a:t>
            </a:r>
            <a:r>
              <a:rPr lang="fr-FR" sz="2000" b="0" strike="noStrike" spc="-1">
                <a:solidFill>
                  <a:srgbClr val="595959"/>
                </a:solidFill>
                <a:latin typeface="Arial"/>
                <a:ea typeface="DejaVu Sans"/>
              </a:rPr>
              <a:t> : </a:t>
            </a:r>
            <a:r>
              <a:rPr lang="fr-FR" sz="2000" spc="-1">
                <a:solidFill>
                  <a:srgbClr val="000000"/>
                </a:solidFill>
                <a:latin typeface="Arial"/>
              </a:rPr>
              <a:t>9ème semaine, sur la case horaire du cours</a:t>
            </a: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Pour les séances qui se déroulerons au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CrunchLab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sur Belfort :</a:t>
            </a:r>
            <a:endParaRPr lang="fr-FR" sz="20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Adresse : 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Techn’hom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Belfort. 4 Rue Becquerel 90000 Belfort.</a:t>
            </a:r>
            <a:endParaRPr lang="fr-FR" sz="20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Accès lors des séances d’IF3B.</a:t>
            </a:r>
            <a:endParaRPr lang="fr-FR" sz="20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Hors séance : prendre rdv à « contact.crunchlab@utbm.fr »</a:t>
            </a: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fr-FR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8DEFB1-0434-44D6-AD3C-E7116FA18091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2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609480" y="1002915"/>
            <a:ext cx="1119744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Contraintes et composition des équipes</a:t>
            </a:r>
            <a:endParaRPr lang="fr-FR" sz="28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Les contraintes :</a:t>
            </a:r>
            <a:endParaRPr lang="fr-FR" sz="20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Il est obligatoire de mettre en place </a:t>
            </a:r>
            <a:r>
              <a:rPr lang="fr-FR" sz="2000" b="1" u="sng" strike="noStrike" spc="-1">
                <a:latin typeface="Arial"/>
                <a:ea typeface="DejaVu Sans"/>
              </a:rPr>
              <a:t>trois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fr-FR" sz="20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Capteurs de type différents</a:t>
            </a:r>
            <a:endParaRPr lang="fr-FR" sz="2000" b="0" strike="noStrike" spc="-1">
              <a:latin typeface="Arial"/>
            </a:endParaRPr>
          </a:p>
          <a:p>
            <a:pPr marL="864000" lvl="3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Actionneurs de type différents.</a:t>
            </a:r>
            <a:endParaRPr lang="fr-F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Plusieurs capteurs et actionneurs de même type sont autorisés, cependant, on doit 	retrouver</a:t>
            </a:r>
            <a:r>
              <a:rPr lang="fr-FR" sz="2000" u="sng" spc="-1">
                <a:solidFill>
                  <a:srgbClr val="000000"/>
                </a:solidFill>
                <a:latin typeface="Arial"/>
              </a:rPr>
              <a:t> trois </a:t>
            </a:r>
            <a:r>
              <a:rPr lang="fr-F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Capteurs &amp; Actionneurs de type différent, en tout.</a:t>
            </a:r>
            <a:endParaRPr lang="fr-FR" sz="20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82"/>
              </a:spcBef>
              <a:spcAft>
                <a:spcPts val="17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L'utilisation bidirectionnelle de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NodeRed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est également obligatoire.</a:t>
            </a:r>
            <a:endParaRPr lang="fr-FR" sz="2000" b="0" strike="noStrike" spc="-1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479"/>
              </a:spcBef>
              <a:buClr>
                <a:srgbClr val="595959"/>
              </a:buClr>
              <a:buFont typeface="Wingdings" charset="2"/>
              <a:buChar char=""/>
            </a:pPr>
            <a:r>
              <a:rPr lang="fr-F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Composition des équipes / rôles:</a:t>
            </a:r>
            <a:endParaRPr lang="fr-FR" sz="20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Conception hardware et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cablage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=&gt; </a:t>
            </a:r>
            <a:r>
              <a:rPr lang="fr-FR" sz="2000" b="0" strike="noStrike" spc="-1">
                <a:solidFill>
                  <a:srgbClr val="C9211E"/>
                </a:solidFill>
                <a:latin typeface="Arial"/>
                <a:ea typeface="DejaVu Sans"/>
              </a:rPr>
              <a:t>Un Préposé à la soudure : formation au </a:t>
            </a:r>
            <a:r>
              <a:rPr lang="fr-FR" sz="2000" spc="-1">
                <a:solidFill>
                  <a:srgbClr val="C9211E"/>
                </a:solidFill>
                <a:latin typeface="Arial"/>
                <a:ea typeface="DejaVu Sans"/>
              </a:rPr>
              <a:t>C</a:t>
            </a:r>
            <a:r>
              <a:rPr lang="fr-FR" sz="2000" b="0" strike="noStrike" spc="-1">
                <a:solidFill>
                  <a:srgbClr val="C9211E"/>
                </a:solidFill>
                <a:latin typeface="Arial"/>
                <a:ea typeface="DejaVu Sans"/>
              </a:rPr>
              <a:t>runch</a:t>
            </a:r>
            <a:endParaRPr lang="fr-FR" sz="2000" b="0" strike="noStrike" spc="-1">
              <a:latin typeface="Arial"/>
            </a:endParaRPr>
          </a:p>
          <a:p>
            <a:pPr marL="457200" lvl="3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Conception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sofware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pour s’interfacer avec les capteurs et actionneurs</a:t>
            </a:r>
            <a:endParaRPr lang="fr-FR" sz="2000" b="0" strike="noStrike" spc="-1">
              <a:latin typeface="Arial"/>
            </a:endParaRPr>
          </a:p>
          <a:p>
            <a:pPr marL="457200" lvl="3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Conception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sofware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pour la communication MQTT via wifi.</a:t>
            </a:r>
            <a:endParaRPr lang="fr-FR" sz="2000" b="0" strike="noStrike" spc="-1">
              <a:latin typeface="Arial"/>
            </a:endParaRPr>
          </a:p>
          <a:p>
            <a:pPr marL="457200" lvl="1" indent="-2149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Mise en place de la solution serveur 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NodeRed</a:t>
            </a: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918714-F742-4800-838F-F54A283BF3B7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3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Travail en autonomie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2000" b="0" u="sng" strike="noStrike" spc="-1">
                <a:solidFill>
                  <a:srgbClr val="595959"/>
                </a:solidFill>
                <a:uFillTx/>
                <a:latin typeface="Arial"/>
                <a:ea typeface="DejaVu Sans"/>
              </a:rPr>
              <a:t>	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2000" b="0" u="sng" strike="noStrike" spc="-1">
                <a:solidFill>
                  <a:srgbClr val="595959"/>
                </a:solidFill>
                <a:uFillTx/>
                <a:latin typeface="Arial"/>
                <a:ea typeface="DejaVu Sans"/>
              </a:rPr>
              <a:t>	</a:t>
            </a:r>
            <a:r>
              <a:rPr lang="fr-FR" sz="2000" b="1" strike="noStrike" spc="-1">
                <a:solidFill>
                  <a:srgbClr val="FF0000"/>
                </a:solidFill>
                <a:latin typeface="Arial"/>
                <a:ea typeface="DejaVu Sans"/>
              </a:rPr>
              <a:t>Travail à réaliser en autonomie et fini avant la première séance au </a:t>
            </a:r>
            <a:r>
              <a:rPr lang="fr-FR" sz="2000" b="1" strike="noStrike" spc="-1" err="1">
                <a:solidFill>
                  <a:srgbClr val="FF0000"/>
                </a:solidFill>
                <a:latin typeface="Arial"/>
                <a:ea typeface="DejaVu Sans"/>
              </a:rPr>
              <a:t>CrunchLab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Un cahier des charges est structuré de la manière suivante:</a:t>
            </a:r>
            <a:endParaRPr lang="fr-FR" sz="2000" b="0" strike="noStrike" spc="-1">
              <a:latin typeface="Arial"/>
            </a:endParaRP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Sujet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Contexte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Identification des problèmes dans le contexte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Proposition de réponse aux problématiques avec l'objet connecté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Description des capteurs et actionneurs utilisés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Répartition des tâches au sein du groupe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Mise en place des outils pour travailler en groupe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strike="noStrike" spc="-1">
                <a:solidFill>
                  <a:srgbClr val="000000"/>
                </a:solidFill>
                <a:latin typeface="Arial"/>
                <a:ea typeface="DejaVu Sans"/>
              </a:rPr>
              <a:t>Présentation 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 l'architecture logicielle du projet sous forme de logigramme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Schéma de câblage (</a:t>
            </a:r>
            <a:r>
              <a:rPr lang="fr-FR" sz="18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Fritzing</a:t>
            </a:r>
            <a:r>
              <a:rPr lang="fr-FR" spc="-1">
                <a:solidFill>
                  <a:srgbClr val="000000"/>
                </a:solidFill>
                <a:latin typeface="Arial"/>
                <a:ea typeface="DejaVu Sans"/>
              </a:rPr>
              <a:t>, Autodesk </a:t>
            </a:r>
            <a:r>
              <a:rPr lang="fr-FR" spc="-1" err="1">
                <a:solidFill>
                  <a:srgbClr val="000000"/>
                </a:solidFill>
                <a:latin typeface="Arial"/>
                <a:ea typeface="DejaVu Sans"/>
              </a:rPr>
              <a:t>Tinkercad</a:t>
            </a:r>
            <a:r>
              <a:rPr lang="fr-FR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fr-FR" spc="-1" err="1">
                <a:solidFill>
                  <a:srgbClr val="000000"/>
                </a:solidFill>
                <a:latin typeface="Arial"/>
                <a:ea typeface="DejaVu Sans"/>
              </a:rPr>
              <a:t>KiCAD</a:t>
            </a:r>
            <a:r>
              <a:rPr lang="fr-FR" spc="-1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</a:p>
          <a:p>
            <a:pPr marL="431800" lvl="1" indent="-215265"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strike="noStrike" spc="-1">
                <a:latin typeface="Arial"/>
                <a:ea typeface="DejaVu Sans"/>
              </a:rPr>
              <a:t>Comment </a:t>
            </a:r>
            <a:r>
              <a:rPr lang="fr-FR" sz="1800" strike="noStrike" spc="-1" err="1">
                <a:latin typeface="Arial"/>
                <a:ea typeface="DejaVu Sans"/>
              </a:rPr>
              <a:t>NodeRed</a:t>
            </a:r>
            <a:r>
              <a:rPr lang="fr-FR" sz="1800" strike="noStrike" spc="-1">
                <a:latin typeface="Arial"/>
                <a:ea typeface="DejaVu Sans"/>
              </a:rPr>
              <a:t> est il intégré dans votre projet ?</a:t>
            </a:r>
          </a:p>
          <a:p>
            <a:pPr marL="431800" lvl="1" indent="-215265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Plans de la maquette ou des modèles 3D nécessaires pour le projet</a:t>
            </a:r>
            <a:endParaRPr lang="fr-FR" b="1" strike="noStrike" spc="-1">
              <a:solidFill>
                <a:srgbClr val="FF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DE4F1C9-7285-4313-86A3-A2EA6818EAA1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4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20000"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Travail en autonomie</a:t>
            </a: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2000" b="0" u="sng" strike="noStrike" spc="-1">
                <a:solidFill>
                  <a:srgbClr val="595959"/>
                </a:solidFill>
                <a:uFillTx/>
                <a:latin typeface="Arial"/>
                <a:ea typeface="DejaVu Sans"/>
              </a:rPr>
              <a:t>	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u="sng" strike="noStrike" spc="-1">
                <a:solidFill>
                  <a:srgbClr val="595959"/>
                </a:solidFill>
                <a:uFillTx/>
                <a:latin typeface="Arial"/>
                <a:ea typeface="DejaVu Sans"/>
              </a:rPr>
              <a:t>	</a:t>
            </a:r>
            <a:r>
              <a:rPr lang="fr-FR" sz="2000" b="1" strike="noStrike" spc="-1">
                <a:solidFill>
                  <a:srgbClr val="FF0000"/>
                </a:solidFill>
                <a:latin typeface="Arial"/>
                <a:ea typeface="DejaVu Sans"/>
              </a:rPr>
              <a:t>Travail à réaliser en autonomie et fini avant la première séance au </a:t>
            </a:r>
            <a:r>
              <a:rPr lang="fr-FR" sz="2000" b="1" strike="noStrike" spc="-1" err="1">
                <a:solidFill>
                  <a:srgbClr val="FF0000"/>
                </a:solidFill>
                <a:latin typeface="Arial"/>
                <a:ea typeface="DejaVu Sans"/>
              </a:rPr>
              <a:t>CrunchLab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La maquette :</a:t>
            </a:r>
            <a:endParaRPr lang="fr-FR" sz="2000" b="0" strike="noStrike" spc="-1">
              <a:latin typeface="Arial"/>
            </a:endParaRPr>
          </a:p>
          <a:p>
            <a:pPr marL="457200" lvl="1" indent="-2146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spc="-1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ogiciel/</a:t>
            </a: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siteWeb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à utiliser pour faire les plans :</a:t>
            </a:r>
            <a:endParaRPr lang="fr-FR" sz="2000" b="0" strike="noStrike" spc="-1">
              <a:latin typeface="Arial"/>
            </a:endParaRP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100" spc="-1">
                <a:solidFill>
                  <a:srgbClr val="000000"/>
                </a:solidFill>
                <a:latin typeface="Arial"/>
              </a:rPr>
              <a:t>https://www.festi.info/boxes.py/</a:t>
            </a: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Fusion360</a:t>
            </a:r>
          </a:p>
          <a:p>
            <a:pPr marL="863600" lvl="3" indent="-215265"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Ultimaker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Cura</a:t>
            </a:r>
            <a:endParaRPr lang="fr-FR" sz="2000" b="0" strike="noStrike" spc="-1">
              <a:latin typeface="Arial"/>
            </a:endParaRP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https://www.thingiverse.com/</a:t>
            </a:r>
            <a:endParaRPr lang="fr-FR" sz="20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https://www.printables.com/</a:t>
            </a:r>
          </a:p>
          <a:p>
            <a:pPr marL="457200" lvl="1" indent="-2146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Obligatoire d’avoir </a:t>
            </a:r>
            <a:r>
              <a:rPr lang="fr-FR" sz="2000" spc="-1">
                <a:solidFill>
                  <a:srgbClr val="000000"/>
                </a:solidFill>
                <a:latin typeface="Arial"/>
                <a:ea typeface="DejaVu Sans"/>
              </a:rPr>
              <a:t>réalisé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les plans de la maquette et de disposer des du/des modèle(s) 3D nécessaire avant </a:t>
            </a:r>
            <a:r>
              <a:rPr lang="fr-FR" sz="2200" b="1" strike="noStrike" spc="-1">
                <a:solidFill>
                  <a:srgbClr val="FF0000"/>
                </a:solidFill>
                <a:latin typeface="Arial"/>
                <a:ea typeface="DejaVu Sans"/>
              </a:rPr>
              <a:t>d’arriver au </a:t>
            </a:r>
            <a:r>
              <a:rPr lang="fr-FR" sz="2200" b="1" strike="noStrike" spc="-1" err="1">
                <a:solidFill>
                  <a:srgbClr val="FF0000"/>
                </a:solidFill>
                <a:latin typeface="Arial"/>
                <a:ea typeface="DejaVu Sans"/>
              </a:rPr>
              <a:t>CrunchLab</a:t>
            </a:r>
            <a:r>
              <a:rPr lang="fr-FR" sz="2200" b="1" strike="noStrike" spc="-1">
                <a:solidFill>
                  <a:srgbClr val="FF0000"/>
                </a:solidFill>
                <a:latin typeface="Arial"/>
                <a:ea typeface="DejaVu Sans"/>
              </a:rPr>
              <a:t>.</a:t>
            </a:r>
            <a:endParaRPr lang="fr-FR" sz="2200" b="1" strike="noStrike" spc="-1">
              <a:solidFill>
                <a:srgbClr val="FF0000"/>
              </a:solidFill>
              <a:latin typeface="Arial"/>
            </a:endParaRPr>
          </a:p>
          <a:p>
            <a:pPr marL="457200" lvl="1" indent="-2146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Contraintes :</a:t>
            </a:r>
            <a:endParaRPr lang="fr-FR" sz="2000" b="0" strike="noStrike" spc="-1">
              <a:latin typeface="Arial"/>
            </a:endParaRP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 Maquette doit être réalisé en bois avec la découpe laser</a:t>
            </a:r>
            <a:endParaRPr lang="fr-FR" sz="2000" b="0" strike="noStrike" spc="-1">
              <a:latin typeface="Arial"/>
            </a:endParaRP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Les pièces internes de la maquette (charnières, formes géométriques, etc.) doivent être réalisées en impression 3D.</a:t>
            </a:r>
          </a:p>
          <a:p>
            <a:pPr marL="863600" lvl="3" indent="-215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La taille de la maquette ne doit pas excéder </a:t>
            </a:r>
            <a:r>
              <a:rPr lang="fr-FR" sz="2000" spc="-1">
                <a:solidFill>
                  <a:srgbClr val="000000"/>
                </a:solidFill>
                <a:latin typeface="Arial"/>
                <a:ea typeface="DejaVu Sans"/>
              </a:rPr>
              <a:t>250mm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x </a:t>
            </a:r>
            <a:r>
              <a:rPr lang="fr-FR" sz="2000" spc="-1">
                <a:solidFill>
                  <a:srgbClr val="000000"/>
                </a:solidFill>
                <a:latin typeface="Arial"/>
                <a:ea typeface="DejaVu Sans"/>
              </a:rPr>
              <a:t>250mm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x </a:t>
            </a:r>
            <a:r>
              <a:rPr lang="fr-FR" sz="2000" spc="-1">
                <a:solidFill>
                  <a:srgbClr val="000000"/>
                </a:solidFill>
                <a:latin typeface="Arial"/>
                <a:ea typeface="DejaVu Sans"/>
              </a:rPr>
              <a:t>250mm</a:t>
            </a:r>
            <a:r>
              <a:rPr lang="fr-F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342557F-E8B6-49D7-8C67-F0D42E50AC1B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5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Projets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Soutenance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Programme de la soutenance, par groupe :</a:t>
            </a:r>
            <a:endParaRPr lang="fr-FR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 minutes de présentation du projet</a:t>
            </a:r>
            <a:endParaRPr lang="fr-FR" sz="1800" b="0" strike="noStrike" spc="-1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 minutes pour montrer le bon fonctionnement de la maquette, suivies de questions/réponses.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fr-F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Gestion de projet</a:t>
            </a:r>
            <a:endParaRPr lang="fr-F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lang="fr-F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L'assiduité lors des séances de cours et de TP.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1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La bonne gestion du travail préparatoire en autonomie, </a:t>
            </a:r>
            <a:r>
              <a:rPr lang="fr-FR" b="1" u="sng" strike="noStrike" spc="-1">
                <a:solidFill>
                  <a:srgbClr val="FF0000"/>
                </a:solidFill>
                <a:latin typeface="Arial"/>
                <a:ea typeface="DejaVu Sans"/>
              </a:rPr>
              <a:t>avant d’arriver au </a:t>
            </a:r>
            <a:r>
              <a:rPr lang="fr-FR" b="1" u="sng" strike="noStrike" spc="-1" err="1">
                <a:solidFill>
                  <a:srgbClr val="FF0000"/>
                </a:solidFill>
                <a:latin typeface="Arial"/>
                <a:ea typeface="DejaVu Sans"/>
              </a:rPr>
              <a:t>CrunchLab</a:t>
            </a:r>
            <a:r>
              <a:rPr lang="fr-FR" b="1" u="sng" strike="noStrike" spc="-1">
                <a:solidFill>
                  <a:srgbClr val="FF0000"/>
                </a:solidFill>
                <a:latin typeface="Arial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La qualité de réalisation du cahier des charges.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L'implication de chacun des membres du groupe dans le projet et le travail en équipe.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1BC825C-BC2B-4566-8B9D-41616286331F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6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09480" y="274680"/>
            <a:ext cx="10969200" cy="60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cap="small" spc="-1">
                <a:solidFill>
                  <a:srgbClr val="000000"/>
                </a:solidFill>
                <a:latin typeface="Avenir Next Condensed Demi Bold"/>
                <a:ea typeface="DejaVu Sans"/>
              </a:rPr>
              <a:t>Evaluation de l’UV</a:t>
            </a:r>
            <a:endParaRPr lang="fr-FR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09480" y="974160"/>
            <a:ext cx="10969200" cy="54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fr-FR" sz="2000" b="1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Ma note ?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Réalisation technique 	                </a:t>
            </a:r>
            <a:r>
              <a:rPr lang="fr-FR" sz="2000" b="1" spc="-1">
                <a:solidFill>
                  <a:srgbClr val="000000"/>
                </a:solidFill>
                <a:latin typeface="Avenir Next Condensed Regular"/>
                <a:ea typeface="DejaVu Sans"/>
              </a:rPr>
              <a:t>70</a:t>
            </a:r>
            <a:r>
              <a:rPr lang="fr-FR" sz="2000" b="1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 %</a:t>
            </a:r>
            <a:endParaRPr lang="fr-FR" sz="2000" b="1" strike="noStrike" spc="-1"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Projet </a:t>
            </a:r>
            <a:r>
              <a:rPr lang="fr-FR" sz="2000" b="0" u="sng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fini et fonctionnel</a:t>
            </a: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Qualité de conception informatique et électronique</a:t>
            </a: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Communication </a:t>
            </a:r>
            <a:r>
              <a:rPr lang="fr-FR" sz="2000" b="0" strike="noStrike" spc="-1" err="1">
                <a:solidFill>
                  <a:srgbClr val="000000"/>
                </a:solidFill>
                <a:latin typeface="Avenir Next Condensed Regular"/>
                <a:ea typeface="DejaVu Sans"/>
              </a:rPr>
              <a:t>bi-directionnelle</a:t>
            </a:r>
            <a:r>
              <a:rPr lang="fr-FR" sz="2000" spc="-1">
                <a:solidFill>
                  <a:srgbClr val="000000"/>
                </a:solidFill>
                <a:latin typeface="Avenir Next Condensed Regular"/>
                <a:ea typeface="DejaVu Sans"/>
              </a:rPr>
              <a:t> entre la carte programmable et la </a:t>
            </a:r>
            <a:r>
              <a:rPr lang="fr-FR" sz="2000" spc="-1" err="1">
                <a:solidFill>
                  <a:srgbClr val="000000"/>
                </a:solidFill>
                <a:latin typeface="Avenir Next Condensed Regular"/>
                <a:ea typeface="DejaVu Sans"/>
              </a:rPr>
              <a:t>NodeRed</a:t>
            </a:r>
            <a:r>
              <a:rPr lang="fr-FR" sz="2000" spc="-1">
                <a:solidFill>
                  <a:srgbClr val="000000"/>
                </a:solidFill>
                <a:latin typeface="Avenir Next Condensed Regular"/>
                <a:ea typeface="DejaVu Sans"/>
              </a:rPr>
              <a:t>.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Dossier Technique (</a:t>
            </a:r>
            <a:r>
              <a:rPr lang="fr-FR" sz="2000" b="0" u="sng" strike="noStrike" spc="-1">
                <a:solidFill>
                  <a:srgbClr val="FF0000"/>
                </a:solidFill>
                <a:latin typeface="Avenir Next Condensed Regular"/>
                <a:ea typeface="DejaVu Sans"/>
              </a:rPr>
              <a:t>avant la première séance au </a:t>
            </a:r>
            <a:r>
              <a:rPr lang="fr-FR" sz="2000" b="0" u="sng" strike="noStrike" spc="-1" err="1">
                <a:solidFill>
                  <a:srgbClr val="FF0000"/>
                </a:solidFill>
                <a:latin typeface="Avenir Next Condensed Regular"/>
                <a:ea typeface="DejaVu Sans"/>
              </a:rPr>
              <a:t>CrunchLab</a:t>
            </a: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)	 </a:t>
            </a:r>
            <a:r>
              <a:rPr lang="fr-FR" sz="2000" b="1" spc="-1">
                <a:solidFill>
                  <a:srgbClr val="000000"/>
                </a:solidFill>
                <a:latin typeface="Avenir Next Condensed Regular"/>
                <a:ea typeface="DejaVu Sans"/>
              </a:rPr>
              <a:t>20</a:t>
            </a:r>
            <a:r>
              <a:rPr lang="fr-FR" sz="2000" b="1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% </a:t>
            </a:r>
            <a:endParaRPr lang="fr-FR" sz="2000" b="1" strike="noStrike" spc="-1"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Cahier des charges</a:t>
            </a:r>
            <a:endParaRPr lang="fr-FR" sz="2000" b="0" strike="noStrike" spc="-1"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Maquette et plans</a:t>
            </a: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Gestion de projet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68"/>
              </a:spcBef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Soutenance				</a:t>
            </a:r>
            <a:r>
              <a:rPr lang="fr-FR" sz="2000" b="1" spc="-1">
                <a:solidFill>
                  <a:srgbClr val="000000"/>
                </a:solidFill>
                <a:latin typeface="Avenir Next Condensed Regular"/>
                <a:ea typeface="DejaVu Sans"/>
              </a:rPr>
              <a:t>10</a:t>
            </a:r>
            <a:r>
              <a:rPr lang="fr-FR" sz="2000" b="1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%</a:t>
            </a:r>
            <a:endParaRPr lang="fr-FR" sz="2000" b="1" strike="noStrike" spc="-1"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Démo </a:t>
            </a:r>
            <a:r>
              <a:rPr lang="fr-FR" sz="2000" b="0" strike="noStrike" spc="-1" err="1">
                <a:solidFill>
                  <a:srgbClr val="000000"/>
                </a:solidFill>
                <a:latin typeface="Avenir Next Condensed Regular"/>
                <a:ea typeface="DejaVu Sans"/>
              </a:rPr>
              <a:t>pitché</a:t>
            </a:r>
            <a:endParaRPr lang="fr-FR" sz="2000" b="0" strike="noStrike" spc="-1">
              <a:latin typeface="Arial"/>
            </a:endParaRPr>
          </a:p>
          <a:p>
            <a:pPr marL="432000" lvl="1" indent="-214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venir Next Condensed Regular"/>
                <a:ea typeface="DejaVu Sans"/>
              </a:rPr>
              <a:t>Questions/Réponses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165560" y="6459840"/>
            <a:ext cx="385704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IoT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8737560" y="6459840"/>
            <a:ext cx="2841120" cy="25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93C2B75-0CCA-40C4-9E49-9020EFB3F848}" type="slidenum">
              <a:rPr lang="fr-FR" sz="1200" b="0" strike="noStrike" spc="-1">
                <a:solidFill>
                  <a:srgbClr val="7F7F7F"/>
                </a:solidFill>
                <a:latin typeface="Avenir Next Condensed Medium"/>
                <a:ea typeface="DejaVu Sans"/>
              </a:rPr>
              <a:t>7</a:t>
            </a:fld>
            <a:endParaRPr lang="fr-F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a59f16-e86d-41e2-859f-68aed28e26e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AEE78AE3395418132569A3A93511F" ma:contentTypeVersion="9" ma:contentTypeDescription="Crée un document." ma:contentTypeScope="" ma:versionID="43c3b1078cf71f8335c8d61cd12738e7">
  <xsd:schema xmlns:xsd="http://www.w3.org/2001/XMLSchema" xmlns:xs="http://www.w3.org/2001/XMLSchema" xmlns:p="http://schemas.microsoft.com/office/2006/metadata/properties" xmlns:ns2="08a59f16-e86d-41e2-859f-68aed28e26e5" targetNamespace="http://schemas.microsoft.com/office/2006/metadata/properties" ma:root="true" ma:fieldsID="00e753a8f1eba2916fecddc28541f74e" ns2:_="">
    <xsd:import namespace="08a59f16-e86d-41e2-859f-68aed28e26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59f16-e86d-41e2-859f-68aed28e2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27681d36-160e-49e9-9746-1f3613a788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C19E25-2B07-4734-B614-5F8A63FFE9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817DEF-3FCF-434B-AEAC-E00102F44ACA}">
  <ds:schemaRefs>
    <ds:schemaRef ds:uri="08a59f16-e86d-41e2-859f-68aed28e26e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E6FAFA-F1F6-4181-AD9C-611050F4D80D}">
  <ds:schemaRefs>
    <ds:schemaRef ds:uri="08a59f16-e86d-41e2-859f-68aed28e26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Nicolas Gaud</dc:creator>
  <dc:description/>
  <cp:revision>1</cp:revision>
  <dcterms:created xsi:type="dcterms:W3CDTF">2019-09-03T08:48:10Z</dcterms:created>
  <dcterms:modified xsi:type="dcterms:W3CDTF">2025-05-05T08:29:50Z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54</vt:i4>
  </property>
  <property fmtid="{D5CDD505-2E9C-101B-9397-08002B2CF9AE}" pid="12" name="ContentTypeId">
    <vt:lpwstr>0x010100094AEE78AE3395418132569A3A93511F</vt:lpwstr>
  </property>
  <property fmtid="{D5CDD505-2E9C-101B-9397-08002B2CF9AE}" pid="13" name="MediaServiceImageTags">
    <vt:lpwstr/>
  </property>
</Properties>
</file>