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12" autoAdjust="0"/>
    <p:restoredTop sz="94660"/>
  </p:normalViewPr>
  <p:slideViewPr>
    <p:cSldViewPr snapToGrid="0">
      <p:cViewPr varScale="1">
        <p:scale>
          <a:sx n="97" d="100"/>
          <a:sy n="97" d="100"/>
        </p:scale>
        <p:origin x="75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C70A03-CA30-48E6-9714-91F7E7D853A7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28350B-58E6-4751-8099-11E4898007A9}">
      <dgm:prSet/>
      <dgm:spPr/>
      <dgm:t>
        <a:bodyPr/>
        <a:lstStyle/>
        <a:p>
          <a:r>
            <a:rPr lang="fr-FR" b="1"/>
            <a:t>Capteurs:</a:t>
          </a:r>
          <a:endParaRPr lang="en-US"/>
        </a:p>
      </dgm:t>
    </dgm:pt>
    <dgm:pt modelId="{11C27463-736A-48AA-BC4B-0D7C5AD87837}" type="parTrans" cxnId="{7843FFC7-726D-4D93-B5EA-4D808EA16D25}">
      <dgm:prSet/>
      <dgm:spPr/>
      <dgm:t>
        <a:bodyPr/>
        <a:lstStyle/>
        <a:p>
          <a:endParaRPr lang="en-US"/>
        </a:p>
      </dgm:t>
    </dgm:pt>
    <dgm:pt modelId="{4AF88E11-F7B7-4DD1-B5A1-60269602ECB0}" type="sibTrans" cxnId="{7843FFC7-726D-4D93-B5EA-4D808EA16D25}">
      <dgm:prSet/>
      <dgm:spPr/>
      <dgm:t>
        <a:bodyPr/>
        <a:lstStyle/>
        <a:p>
          <a:endParaRPr lang="en-US"/>
        </a:p>
      </dgm:t>
    </dgm:pt>
    <dgm:pt modelId="{C51B8B61-B498-4076-B863-06F4FB56EB2D}">
      <dgm:prSet/>
      <dgm:spPr/>
      <dgm:t>
        <a:bodyPr/>
        <a:lstStyle/>
        <a:p>
          <a:r>
            <a:rPr lang="fr-FR"/>
            <a:t>Capteur de luminosité / luxmètre </a:t>
          </a:r>
          <a:r>
            <a:rPr lang="fr-FR" b="1"/>
            <a:t>SEN0097</a:t>
          </a:r>
          <a:endParaRPr lang="en-US"/>
        </a:p>
      </dgm:t>
    </dgm:pt>
    <dgm:pt modelId="{E1118749-5C7A-4DF7-B98D-29FE9FF84C37}" type="parTrans" cxnId="{30707F3C-DC56-410E-9278-9BD3C574AF5B}">
      <dgm:prSet/>
      <dgm:spPr/>
      <dgm:t>
        <a:bodyPr/>
        <a:lstStyle/>
        <a:p>
          <a:endParaRPr lang="en-US"/>
        </a:p>
      </dgm:t>
    </dgm:pt>
    <dgm:pt modelId="{0E2E36C7-FC2F-4D54-A05B-0C9EF6742612}" type="sibTrans" cxnId="{30707F3C-DC56-410E-9278-9BD3C574AF5B}">
      <dgm:prSet/>
      <dgm:spPr/>
      <dgm:t>
        <a:bodyPr/>
        <a:lstStyle/>
        <a:p>
          <a:endParaRPr lang="en-US"/>
        </a:p>
      </dgm:t>
    </dgm:pt>
    <dgm:pt modelId="{CDF2A14A-FEE5-4784-89DC-9D6097A3769A}">
      <dgm:prSet/>
      <dgm:spPr/>
      <dgm:t>
        <a:bodyPr/>
        <a:lstStyle/>
        <a:p>
          <a:r>
            <a:rPr lang="fr-FR"/>
            <a:t>Module à effet Hall </a:t>
          </a:r>
          <a:r>
            <a:rPr lang="fr-FR" b="1"/>
            <a:t>KY024LM</a:t>
          </a:r>
          <a:endParaRPr lang="en-US"/>
        </a:p>
      </dgm:t>
    </dgm:pt>
    <dgm:pt modelId="{1B350DC5-8F44-4C41-A678-1666A117E161}" type="parTrans" cxnId="{5F797E0F-29A5-408D-A0D0-FB7F34A5B836}">
      <dgm:prSet/>
      <dgm:spPr/>
      <dgm:t>
        <a:bodyPr/>
        <a:lstStyle/>
        <a:p>
          <a:endParaRPr lang="en-US"/>
        </a:p>
      </dgm:t>
    </dgm:pt>
    <dgm:pt modelId="{6A0A9B87-61BB-4810-B9B5-D42B3EC0197C}" type="sibTrans" cxnId="{5F797E0F-29A5-408D-A0D0-FB7F34A5B836}">
      <dgm:prSet/>
      <dgm:spPr/>
      <dgm:t>
        <a:bodyPr/>
        <a:lstStyle/>
        <a:p>
          <a:endParaRPr lang="en-US"/>
        </a:p>
      </dgm:t>
    </dgm:pt>
    <dgm:pt modelId="{D0458452-0E71-484E-9493-B6B2B86B520B}">
      <dgm:prSet/>
      <dgm:spPr/>
      <dgm:t>
        <a:bodyPr/>
        <a:lstStyle/>
        <a:p>
          <a:r>
            <a:rPr lang="fr-FR"/>
            <a:t>Capteur de pression, température, humidité </a:t>
          </a:r>
          <a:r>
            <a:rPr lang="fr-FR" b="1"/>
            <a:t>BME280</a:t>
          </a:r>
          <a:endParaRPr lang="en-US"/>
        </a:p>
      </dgm:t>
    </dgm:pt>
    <dgm:pt modelId="{6BE57408-47AE-47FF-996A-1EF9C5EDDB35}" type="parTrans" cxnId="{381D5EC5-9EBD-4986-BDA1-0C6F77F5E263}">
      <dgm:prSet/>
      <dgm:spPr/>
      <dgm:t>
        <a:bodyPr/>
        <a:lstStyle/>
        <a:p>
          <a:endParaRPr lang="en-US"/>
        </a:p>
      </dgm:t>
    </dgm:pt>
    <dgm:pt modelId="{E6E6F5BF-3E53-4EA9-A98F-BCABF1061C36}" type="sibTrans" cxnId="{381D5EC5-9EBD-4986-BDA1-0C6F77F5E263}">
      <dgm:prSet/>
      <dgm:spPr/>
      <dgm:t>
        <a:bodyPr/>
        <a:lstStyle/>
        <a:p>
          <a:endParaRPr lang="en-US"/>
        </a:p>
      </dgm:t>
    </dgm:pt>
    <dgm:pt modelId="{51BBF5A0-8839-4DF9-8714-59F93750C7BE}">
      <dgm:prSet/>
      <dgm:spPr/>
      <dgm:t>
        <a:bodyPr/>
        <a:lstStyle/>
        <a:p>
          <a:r>
            <a:rPr lang="fr-FR"/>
            <a:t>Capteur qualité de l’air </a:t>
          </a:r>
          <a:r>
            <a:rPr lang="fr-FR" b="1"/>
            <a:t>SENCCS811V1</a:t>
          </a:r>
          <a:endParaRPr lang="en-US"/>
        </a:p>
      </dgm:t>
    </dgm:pt>
    <dgm:pt modelId="{22DE7973-0FD9-483E-AC29-43E95A06F3EB}" type="parTrans" cxnId="{ED5D35FB-F244-4F8E-8B40-C5B27E99D548}">
      <dgm:prSet/>
      <dgm:spPr/>
      <dgm:t>
        <a:bodyPr/>
        <a:lstStyle/>
        <a:p>
          <a:endParaRPr lang="en-US"/>
        </a:p>
      </dgm:t>
    </dgm:pt>
    <dgm:pt modelId="{FE17F34F-F33F-4D0A-8F0A-4D53F4EA9E84}" type="sibTrans" cxnId="{ED5D35FB-F244-4F8E-8B40-C5B27E99D548}">
      <dgm:prSet/>
      <dgm:spPr/>
      <dgm:t>
        <a:bodyPr/>
        <a:lstStyle/>
        <a:p>
          <a:endParaRPr lang="en-US"/>
        </a:p>
      </dgm:t>
    </dgm:pt>
    <dgm:pt modelId="{E91B91C4-39D4-465D-9877-9B208912712D}">
      <dgm:prSet/>
      <dgm:spPr/>
      <dgm:t>
        <a:bodyPr/>
        <a:lstStyle/>
        <a:p>
          <a:r>
            <a:rPr lang="fr-FR" b="1"/>
            <a:t>Actionneurs:</a:t>
          </a:r>
          <a:endParaRPr lang="en-US"/>
        </a:p>
      </dgm:t>
    </dgm:pt>
    <dgm:pt modelId="{75AAE031-0B7A-4C98-AF2B-76C593545952}" type="parTrans" cxnId="{1C32A635-F98D-489C-8620-40ACBE77A0C2}">
      <dgm:prSet/>
      <dgm:spPr/>
      <dgm:t>
        <a:bodyPr/>
        <a:lstStyle/>
        <a:p>
          <a:endParaRPr lang="en-US"/>
        </a:p>
      </dgm:t>
    </dgm:pt>
    <dgm:pt modelId="{A76BDEA3-B868-4BE0-92F9-FBFC5D4F09B8}" type="sibTrans" cxnId="{1C32A635-F98D-489C-8620-40ACBE77A0C2}">
      <dgm:prSet/>
      <dgm:spPr/>
      <dgm:t>
        <a:bodyPr/>
        <a:lstStyle/>
        <a:p>
          <a:endParaRPr lang="en-US"/>
        </a:p>
      </dgm:t>
    </dgm:pt>
    <dgm:pt modelId="{E30BFCEF-6DE4-42E8-A7CB-12B28DEA1ADF}">
      <dgm:prSet/>
      <dgm:spPr/>
      <dgm:t>
        <a:bodyPr/>
        <a:lstStyle/>
        <a:p>
          <a:r>
            <a:rPr lang="fr-FR"/>
            <a:t>Buzzer </a:t>
          </a:r>
          <a:r>
            <a:rPr lang="fr-FR" b="1"/>
            <a:t>MH-FMD</a:t>
          </a:r>
          <a:endParaRPr lang="en-US"/>
        </a:p>
      </dgm:t>
    </dgm:pt>
    <dgm:pt modelId="{E1380050-23F8-4DD5-B615-7348EF608521}" type="parTrans" cxnId="{37BEEA88-C2DA-46FC-B802-7D877D253ECF}">
      <dgm:prSet/>
      <dgm:spPr/>
      <dgm:t>
        <a:bodyPr/>
        <a:lstStyle/>
        <a:p>
          <a:endParaRPr lang="en-US"/>
        </a:p>
      </dgm:t>
    </dgm:pt>
    <dgm:pt modelId="{B42CB4F5-1DD1-4A26-A2F5-4C3E8105AADB}" type="sibTrans" cxnId="{37BEEA88-C2DA-46FC-B802-7D877D253ECF}">
      <dgm:prSet/>
      <dgm:spPr/>
      <dgm:t>
        <a:bodyPr/>
        <a:lstStyle/>
        <a:p>
          <a:endParaRPr lang="en-US"/>
        </a:p>
      </dgm:t>
    </dgm:pt>
    <dgm:pt modelId="{76446038-B1B9-4D7B-911F-6E3DE29C4405}">
      <dgm:prSet/>
      <dgm:spPr/>
      <dgm:t>
        <a:bodyPr/>
        <a:lstStyle/>
        <a:p>
          <a:r>
            <a:rPr lang="fr-FR"/>
            <a:t>Bandeau de LED </a:t>
          </a:r>
          <a:r>
            <a:rPr lang="fr-FR" b="1"/>
            <a:t>Stick NeoPixel RGB 8 LEDs ADA1426</a:t>
          </a:r>
          <a:endParaRPr lang="en-US"/>
        </a:p>
      </dgm:t>
    </dgm:pt>
    <dgm:pt modelId="{1598E40A-E903-4659-B78E-A65235AFAE7A}" type="parTrans" cxnId="{DE47B6D4-BD04-4B0C-BCAA-99E9F1C5AE16}">
      <dgm:prSet/>
      <dgm:spPr/>
      <dgm:t>
        <a:bodyPr/>
        <a:lstStyle/>
        <a:p>
          <a:endParaRPr lang="en-US"/>
        </a:p>
      </dgm:t>
    </dgm:pt>
    <dgm:pt modelId="{862BC336-8F11-441C-B912-540F5C4F81C7}" type="sibTrans" cxnId="{DE47B6D4-BD04-4B0C-BCAA-99E9F1C5AE16}">
      <dgm:prSet/>
      <dgm:spPr/>
      <dgm:t>
        <a:bodyPr/>
        <a:lstStyle/>
        <a:p>
          <a:endParaRPr lang="en-US"/>
        </a:p>
      </dgm:t>
    </dgm:pt>
    <dgm:pt modelId="{BB31E56F-A4B1-4663-9C96-425724876926}">
      <dgm:prSet/>
      <dgm:spPr/>
      <dgm:t>
        <a:bodyPr/>
        <a:lstStyle/>
        <a:p>
          <a:r>
            <a:rPr lang="fr-FR"/>
            <a:t>Afficheur </a:t>
          </a:r>
          <a:r>
            <a:rPr lang="fr-FR" b="1"/>
            <a:t>OLED 0,96" I2C OLED01</a:t>
          </a:r>
          <a:endParaRPr lang="en-US"/>
        </a:p>
      </dgm:t>
    </dgm:pt>
    <dgm:pt modelId="{26E39CFA-249D-450A-B762-9BAD0D5A2894}" type="parTrans" cxnId="{C42ABFD9-1427-4E8D-9D62-7C4B8C207394}">
      <dgm:prSet/>
      <dgm:spPr/>
      <dgm:t>
        <a:bodyPr/>
        <a:lstStyle/>
        <a:p>
          <a:endParaRPr lang="en-US"/>
        </a:p>
      </dgm:t>
    </dgm:pt>
    <dgm:pt modelId="{C1D07518-B3E3-4959-B4B2-2523F4DB060C}" type="sibTrans" cxnId="{C42ABFD9-1427-4E8D-9D62-7C4B8C207394}">
      <dgm:prSet/>
      <dgm:spPr/>
      <dgm:t>
        <a:bodyPr/>
        <a:lstStyle/>
        <a:p>
          <a:endParaRPr lang="en-US"/>
        </a:p>
      </dgm:t>
    </dgm:pt>
    <dgm:pt modelId="{FC268255-577D-4B48-95FD-40AADE1C73E1}" type="pres">
      <dgm:prSet presAssocID="{AEC70A03-CA30-48E6-9714-91F7E7D853A7}" presName="Name0" presStyleCnt="0">
        <dgm:presLayoutVars>
          <dgm:dir/>
          <dgm:animLvl val="lvl"/>
          <dgm:resizeHandles val="exact"/>
        </dgm:presLayoutVars>
      </dgm:prSet>
      <dgm:spPr/>
    </dgm:pt>
    <dgm:pt modelId="{C1219544-5125-4C8F-ABAC-3F4E87C4A24D}" type="pres">
      <dgm:prSet presAssocID="{7928350B-58E6-4751-8099-11E4898007A9}" presName="linNode" presStyleCnt="0"/>
      <dgm:spPr/>
    </dgm:pt>
    <dgm:pt modelId="{F2997E34-D4C0-4F6F-861C-05591CB4EFEE}" type="pres">
      <dgm:prSet presAssocID="{7928350B-58E6-4751-8099-11E4898007A9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8FECA19-358C-405A-88CF-E1DFF6D71E50}" type="pres">
      <dgm:prSet presAssocID="{7928350B-58E6-4751-8099-11E4898007A9}" presName="descendantText" presStyleLbl="alignAccFollowNode1" presStyleIdx="0" presStyleCnt="2">
        <dgm:presLayoutVars>
          <dgm:bulletEnabled val="1"/>
        </dgm:presLayoutVars>
      </dgm:prSet>
      <dgm:spPr/>
    </dgm:pt>
    <dgm:pt modelId="{E53BE01C-2E8F-4E1C-B586-F4579E5DA3C2}" type="pres">
      <dgm:prSet presAssocID="{4AF88E11-F7B7-4DD1-B5A1-60269602ECB0}" presName="sp" presStyleCnt="0"/>
      <dgm:spPr/>
    </dgm:pt>
    <dgm:pt modelId="{7424DC3C-C61F-40E4-B7CA-846EF226129C}" type="pres">
      <dgm:prSet presAssocID="{E91B91C4-39D4-465D-9877-9B208912712D}" presName="linNode" presStyleCnt="0"/>
      <dgm:spPr/>
    </dgm:pt>
    <dgm:pt modelId="{55A65556-CE02-4DDA-937E-804AAA685177}" type="pres">
      <dgm:prSet presAssocID="{E91B91C4-39D4-465D-9877-9B208912712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F84B9D60-AB91-4AF6-AE14-FD784A142B77}" type="pres">
      <dgm:prSet presAssocID="{E91B91C4-39D4-465D-9877-9B208912712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F797E0F-29A5-408D-A0D0-FB7F34A5B836}" srcId="{7928350B-58E6-4751-8099-11E4898007A9}" destId="{CDF2A14A-FEE5-4784-89DC-9D6097A3769A}" srcOrd="1" destOrd="0" parTransId="{1B350DC5-8F44-4C41-A678-1666A117E161}" sibTransId="{6A0A9B87-61BB-4810-B9B5-D42B3EC0197C}"/>
    <dgm:cxn modelId="{0D647F0F-04E5-43F3-A932-20669374727B}" type="presOf" srcId="{51BBF5A0-8839-4DF9-8714-59F93750C7BE}" destId="{08FECA19-358C-405A-88CF-E1DFF6D71E50}" srcOrd="0" destOrd="3" presId="urn:microsoft.com/office/officeart/2005/8/layout/vList5"/>
    <dgm:cxn modelId="{1C32A635-F98D-489C-8620-40ACBE77A0C2}" srcId="{AEC70A03-CA30-48E6-9714-91F7E7D853A7}" destId="{E91B91C4-39D4-465D-9877-9B208912712D}" srcOrd="1" destOrd="0" parTransId="{75AAE031-0B7A-4C98-AF2B-76C593545952}" sibTransId="{A76BDEA3-B868-4BE0-92F9-FBFC5D4F09B8}"/>
    <dgm:cxn modelId="{3B881437-81C8-4E94-9CB4-641C66BF03D5}" type="presOf" srcId="{E91B91C4-39D4-465D-9877-9B208912712D}" destId="{55A65556-CE02-4DDA-937E-804AAA685177}" srcOrd="0" destOrd="0" presId="urn:microsoft.com/office/officeart/2005/8/layout/vList5"/>
    <dgm:cxn modelId="{30707F3C-DC56-410E-9278-9BD3C574AF5B}" srcId="{7928350B-58E6-4751-8099-11E4898007A9}" destId="{C51B8B61-B498-4076-B863-06F4FB56EB2D}" srcOrd="0" destOrd="0" parTransId="{E1118749-5C7A-4DF7-B98D-29FE9FF84C37}" sibTransId="{0E2E36C7-FC2F-4D54-A05B-0C9EF6742612}"/>
    <dgm:cxn modelId="{00AF0B41-1AAC-4D4C-98AB-B2FA03EC9677}" type="presOf" srcId="{CDF2A14A-FEE5-4784-89DC-9D6097A3769A}" destId="{08FECA19-358C-405A-88CF-E1DFF6D71E50}" srcOrd="0" destOrd="1" presId="urn:microsoft.com/office/officeart/2005/8/layout/vList5"/>
    <dgm:cxn modelId="{248D6448-B10F-46EC-BE4C-F8F467EC9536}" type="presOf" srcId="{BB31E56F-A4B1-4663-9C96-425724876926}" destId="{F84B9D60-AB91-4AF6-AE14-FD784A142B77}" srcOrd="0" destOrd="2" presId="urn:microsoft.com/office/officeart/2005/8/layout/vList5"/>
    <dgm:cxn modelId="{27BBA04F-92B8-4168-A49B-DF77B42E8E70}" type="presOf" srcId="{E30BFCEF-6DE4-42E8-A7CB-12B28DEA1ADF}" destId="{F84B9D60-AB91-4AF6-AE14-FD784A142B77}" srcOrd="0" destOrd="0" presId="urn:microsoft.com/office/officeart/2005/8/layout/vList5"/>
    <dgm:cxn modelId="{40587C58-04A8-417E-BF6B-B1922A9CFB2A}" type="presOf" srcId="{76446038-B1B9-4D7B-911F-6E3DE29C4405}" destId="{F84B9D60-AB91-4AF6-AE14-FD784A142B77}" srcOrd="0" destOrd="1" presId="urn:microsoft.com/office/officeart/2005/8/layout/vList5"/>
    <dgm:cxn modelId="{37BEEA88-C2DA-46FC-B802-7D877D253ECF}" srcId="{E91B91C4-39D4-465D-9877-9B208912712D}" destId="{E30BFCEF-6DE4-42E8-A7CB-12B28DEA1ADF}" srcOrd="0" destOrd="0" parTransId="{E1380050-23F8-4DD5-B615-7348EF608521}" sibTransId="{B42CB4F5-1DD1-4A26-A2F5-4C3E8105AADB}"/>
    <dgm:cxn modelId="{F30F2D8C-8F44-4B34-B48D-B9FD0071AE71}" type="presOf" srcId="{D0458452-0E71-484E-9493-B6B2B86B520B}" destId="{08FECA19-358C-405A-88CF-E1DFF6D71E50}" srcOrd="0" destOrd="2" presId="urn:microsoft.com/office/officeart/2005/8/layout/vList5"/>
    <dgm:cxn modelId="{4C83AC9C-B5BE-4815-924A-903EC74EEEBE}" type="presOf" srcId="{7928350B-58E6-4751-8099-11E4898007A9}" destId="{F2997E34-D4C0-4F6F-861C-05591CB4EFEE}" srcOrd="0" destOrd="0" presId="urn:microsoft.com/office/officeart/2005/8/layout/vList5"/>
    <dgm:cxn modelId="{29B26FA3-ACDD-4537-ADA8-3B2CEBBA93F5}" type="presOf" srcId="{AEC70A03-CA30-48E6-9714-91F7E7D853A7}" destId="{FC268255-577D-4B48-95FD-40AADE1C73E1}" srcOrd="0" destOrd="0" presId="urn:microsoft.com/office/officeart/2005/8/layout/vList5"/>
    <dgm:cxn modelId="{381D5EC5-9EBD-4986-BDA1-0C6F77F5E263}" srcId="{7928350B-58E6-4751-8099-11E4898007A9}" destId="{D0458452-0E71-484E-9493-B6B2B86B520B}" srcOrd="2" destOrd="0" parTransId="{6BE57408-47AE-47FF-996A-1EF9C5EDDB35}" sibTransId="{E6E6F5BF-3E53-4EA9-A98F-BCABF1061C36}"/>
    <dgm:cxn modelId="{7843FFC7-726D-4D93-B5EA-4D808EA16D25}" srcId="{AEC70A03-CA30-48E6-9714-91F7E7D853A7}" destId="{7928350B-58E6-4751-8099-11E4898007A9}" srcOrd="0" destOrd="0" parTransId="{11C27463-736A-48AA-BC4B-0D7C5AD87837}" sibTransId="{4AF88E11-F7B7-4DD1-B5A1-60269602ECB0}"/>
    <dgm:cxn modelId="{DE47B6D4-BD04-4B0C-BCAA-99E9F1C5AE16}" srcId="{E91B91C4-39D4-465D-9877-9B208912712D}" destId="{76446038-B1B9-4D7B-911F-6E3DE29C4405}" srcOrd="1" destOrd="0" parTransId="{1598E40A-E903-4659-B78E-A65235AFAE7A}" sibTransId="{862BC336-8F11-441C-B912-540F5C4F81C7}"/>
    <dgm:cxn modelId="{C42ABFD9-1427-4E8D-9D62-7C4B8C207394}" srcId="{E91B91C4-39D4-465D-9877-9B208912712D}" destId="{BB31E56F-A4B1-4663-9C96-425724876926}" srcOrd="2" destOrd="0" parTransId="{26E39CFA-249D-450A-B762-9BAD0D5A2894}" sibTransId="{C1D07518-B3E3-4959-B4B2-2523F4DB060C}"/>
    <dgm:cxn modelId="{9FD527E4-51CF-4925-8028-D17A4267E3C3}" type="presOf" srcId="{C51B8B61-B498-4076-B863-06F4FB56EB2D}" destId="{08FECA19-358C-405A-88CF-E1DFF6D71E50}" srcOrd="0" destOrd="0" presId="urn:microsoft.com/office/officeart/2005/8/layout/vList5"/>
    <dgm:cxn modelId="{ED5D35FB-F244-4F8E-8B40-C5B27E99D548}" srcId="{7928350B-58E6-4751-8099-11E4898007A9}" destId="{51BBF5A0-8839-4DF9-8714-59F93750C7BE}" srcOrd="3" destOrd="0" parTransId="{22DE7973-0FD9-483E-AC29-43E95A06F3EB}" sibTransId="{FE17F34F-F33F-4D0A-8F0A-4D53F4EA9E84}"/>
    <dgm:cxn modelId="{CF681443-5950-4531-86A6-EA39C9988BF2}" type="presParOf" srcId="{FC268255-577D-4B48-95FD-40AADE1C73E1}" destId="{C1219544-5125-4C8F-ABAC-3F4E87C4A24D}" srcOrd="0" destOrd="0" presId="urn:microsoft.com/office/officeart/2005/8/layout/vList5"/>
    <dgm:cxn modelId="{EBD49443-1E6D-4E10-A3A3-50368CF2E84D}" type="presParOf" srcId="{C1219544-5125-4C8F-ABAC-3F4E87C4A24D}" destId="{F2997E34-D4C0-4F6F-861C-05591CB4EFEE}" srcOrd="0" destOrd="0" presId="urn:microsoft.com/office/officeart/2005/8/layout/vList5"/>
    <dgm:cxn modelId="{85BA95B1-0608-41D9-9114-3BF4444AEF25}" type="presParOf" srcId="{C1219544-5125-4C8F-ABAC-3F4E87C4A24D}" destId="{08FECA19-358C-405A-88CF-E1DFF6D71E50}" srcOrd="1" destOrd="0" presId="urn:microsoft.com/office/officeart/2005/8/layout/vList5"/>
    <dgm:cxn modelId="{30A53745-37DA-4893-8004-B973117487D4}" type="presParOf" srcId="{FC268255-577D-4B48-95FD-40AADE1C73E1}" destId="{E53BE01C-2E8F-4E1C-B586-F4579E5DA3C2}" srcOrd="1" destOrd="0" presId="urn:microsoft.com/office/officeart/2005/8/layout/vList5"/>
    <dgm:cxn modelId="{43B9244D-DC79-4B23-A369-FF53B4DE626A}" type="presParOf" srcId="{FC268255-577D-4B48-95FD-40AADE1C73E1}" destId="{7424DC3C-C61F-40E4-B7CA-846EF226129C}" srcOrd="2" destOrd="0" presId="urn:microsoft.com/office/officeart/2005/8/layout/vList5"/>
    <dgm:cxn modelId="{82FF85AF-20EE-47CC-92C6-819F8B49D2F3}" type="presParOf" srcId="{7424DC3C-C61F-40E4-B7CA-846EF226129C}" destId="{55A65556-CE02-4DDA-937E-804AAA685177}" srcOrd="0" destOrd="0" presId="urn:microsoft.com/office/officeart/2005/8/layout/vList5"/>
    <dgm:cxn modelId="{B903E69C-44AC-4E57-9A57-7D98AC98CFDB}" type="presParOf" srcId="{7424DC3C-C61F-40E4-B7CA-846EF226129C}" destId="{F84B9D60-AB91-4AF6-AE14-FD784A142B7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ECA19-358C-405A-88CF-E1DFF6D71E50}">
      <dsp:nvSpPr>
        <dsp:cNvPr id="0" name=""/>
        <dsp:cNvSpPr/>
      </dsp:nvSpPr>
      <dsp:spPr>
        <a:xfrm rot="5400000">
          <a:off x="5569468" y="-1975796"/>
          <a:ext cx="1655296" cy="602081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/>
            <a:t>Capteur de luminosité / luxmètre </a:t>
          </a:r>
          <a:r>
            <a:rPr lang="fr-FR" sz="1900" b="1" kern="1200"/>
            <a:t>SEN0097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/>
            <a:t>Module à effet Hall </a:t>
          </a:r>
          <a:r>
            <a:rPr lang="fr-FR" sz="1900" b="1" kern="1200"/>
            <a:t>KY024LM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/>
            <a:t>Capteur de pression, température, humidité </a:t>
          </a:r>
          <a:r>
            <a:rPr lang="fr-FR" sz="1900" b="1" kern="1200"/>
            <a:t>BME280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/>
            <a:t>Capteur qualité de l’air </a:t>
          </a:r>
          <a:r>
            <a:rPr lang="fr-FR" sz="1900" b="1" kern="1200"/>
            <a:t>SENCCS811V1</a:t>
          </a:r>
          <a:endParaRPr lang="en-US" sz="1900" kern="1200"/>
        </a:p>
      </dsp:txBody>
      <dsp:txXfrm rot="-5400000">
        <a:off x="3386709" y="287768"/>
        <a:ext cx="5940011" cy="1493686"/>
      </dsp:txXfrm>
    </dsp:sp>
    <dsp:sp modelId="{F2997E34-D4C0-4F6F-861C-05591CB4EFEE}">
      <dsp:nvSpPr>
        <dsp:cNvPr id="0" name=""/>
        <dsp:cNvSpPr/>
      </dsp:nvSpPr>
      <dsp:spPr>
        <a:xfrm>
          <a:off x="0" y="51"/>
          <a:ext cx="3386709" cy="2069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b="1" kern="1200"/>
            <a:t>Capteurs:</a:t>
          </a:r>
          <a:endParaRPr lang="en-US" sz="3700" kern="1200"/>
        </a:p>
      </dsp:txBody>
      <dsp:txXfrm>
        <a:off x="101006" y="101057"/>
        <a:ext cx="3184697" cy="1867108"/>
      </dsp:txXfrm>
    </dsp:sp>
    <dsp:sp modelId="{F84B9D60-AB91-4AF6-AE14-FD784A142B77}">
      <dsp:nvSpPr>
        <dsp:cNvPr id="0" name=""/>
        <dsp:cNvSpPr/>
      </dsp:nvSpPr>
      <dsp:spPr>
        <a:xfrm rot="5400000">
          <a:off x="5569468" y="196780"/>
          <a:ext cx="1655296" cy="6020816"/>
        </a:xfrm>
        <a:prstGeom prst="round2Same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/>
            <a:t>Buzzer </a:t>
          </a:r>
          <a:r>
            <a:rPr lang="fr-FR" sz="1900" b="1" kern="1200"/>
            <a:t>MH-FMD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/>
            <a:t>Bandeau de LED </a:t>
          </a:r>
          <a:r>
            <a:rPr lang="fr-FR" sz="1900" b="1" kern="1200"/>
            <a:t>Stick NeoPixel RGB 8 LEDs ADA1426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/>
            <a:t>Afficheur </a:t>
          </a:r>
          <a:r>
            <a:rPr lang="fr-FR" sz="1900" b="1" kern="1200"/>
            <a:t>OLED 0,96" I2C OLED01</a:t>
          </a:r>
          <a:endParaRPr lang="en-US" sz="1900" kern="1200"/>
        </a:p>
      </dsp:txBody>
      <dsp:txXfrm rot="-5400000">
        <a:off x="3386709" y="2460345"/>
        <a:ext cx="5940011" cy="1493686"/>
      </dsp:txXfrm>
    </dsp:sp>
    <dsp:sp modelId="{55A65556-CE02-4DDA-937E-804AAA685177}">
      <dsp:nvSpPr>
        <dsp:cNvPr id="0" name=""/>
        <dsp:cNvSpPr/>
      </dsp:nvSpPr>
      <dsp:spPr>
        <a:xfrm>
          <a:off x="0" y="2172628"/>
          <a:ext cx="3386709" cy="206912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b="1" kern="1200"/>
            <a:t>Actionneurs:</a:t>
          </a:r>
          <a:endParaRPr lang="en-US" sz="3700" kern="1200"/>
        </a:p>
      </dsp:txBody>
      <dsp:txXfrm>
        <a:off x="101006" y="2273634"/>
        <a:ext cx="3184697" cy="1867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F3D1C3-0473-82A0-FD39-996979246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4B2BF0-BABA-9E19-F6F5-6A5E777EA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36BFF5-A9D7-3EAD-387C-6D97BB2D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46D9-62FE-4E67-8EF5-17E37F3B044C}" type="datetimeFigureOut">
              <a:rPr lang="fr-FR" smtClean="0"/>
              <a:t>22/06/2025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515E38-6041-72DB-4D43-100EB7BC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92C846-8B3C-915A-04AC-8630B4B0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C7A-6444-401B-8E6A-BEA882836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72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1ADA93-EE4F-7F46-92A5-9C5BEAC3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B3055C-1DCB-375C-A197-505016ED8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77ED3B-73EA-403A-5831-D52B54B2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46D9-62FE-4E67-8EF5-17E37F3B044C}" type="datetimeFigureOut">
              <a:rPr lang="fr-FR" smtClean="0"/>
              <a:t>22/06/2025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55E17A-14BD-4416-4456-781D1E16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590E65-11A7-5574-E784-2A0CD75F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C7A-6444-401B-8E6A-BEA882836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03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C62C2AC-D970-3640-7DB4-915A271B0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F42B1B-4466-8B5C-3C6E-0C756FF9A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7BE621-880D-2034-E727-CE9F9A531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46D9-62FE-4E67-8EF5-17E37F3B044C}" type="datetimeFigureOut">
              <a:rPr lang="fr-FR" smtClean="0"/>
              <a:t>22/06/2025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1EDED9-FB61-263C-1A67-A37841EB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F3E452-7F33-AE8E-2065-2AF3A406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C7A-6444-401B-8E6A-BEA882836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24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71FD5D-0380-F5AB-BF6E-40ABE9D8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C2B06-40B8-3FCF-6047-F2FD42DD2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C6B03E-98EF-FAAE-263A-D46D361C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46D9-62FE-4E67-8EF5-17E37F3B044C}" type="datetimeFigureOut">
              <a:rPr lang="fr-FR" smtClean="0"/>
              <a:t>22/06/2025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11D966-81F5-C0CC-5707-16945090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BBF258-257E-740B-5509-7F1A3D27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C7A-6444-401B-8E6A-BEA882836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16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0252A4-6C45-A956-AE42-D30767667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48CB2F-7BC0-E7D6-5368-73279803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1B5385-8538-AE35-3F36-C4BC8F0F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46D9-62FE-4E67-8EF5-17E37F3B044C}" type="datetimeFigureOut">
              <a:rPr lang="fr-FR" smtClean="0"/>
              <a:t>22/06/2025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24B2B9-0D5B-9951-D1D1-C3C27FEF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4538A8-7C0E-16E5-36E0-D178AEFE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C7A-6444-401B-8E6A-BEA882836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9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F92ED-9CA8-FAD6-095B-CC285AEC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47A3FE-E4E2-5ABE-5F30-6998C9ED2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C375EC-831E-B52B-61FA-39A4D8979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19B706-75AC-2B68-1B9C-B4866772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46D9-62FE-4E67-8EF5-17E37F3B044C}" type="datetimeFigureOut">
              <a:rPr lang="fr-FR" smtClean="0"/>
              <a:t>22/06/2025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D87980-4E62-6CFB-9325-EB8D33DD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039DBB-FD36-AAFE-2BB3-DB57FB93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C7A-6444-401B-8E6A-BEA882836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82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4B9FB6-E58F-EBB0-360B-72D2173F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5EE7AD-9DE1-1FF8-156B-860194A36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91CDF3-999F-B404-7927-E99E624A9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5C15084-67BB-09A3-47B3-4CAF94DF8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35C59F-BB99-54D3-ABC6-AEB775191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7AB19BE-10FA-50DE-C860-9F72C867A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46D9-62FE-4E67-8EF5-17E37F3B044C}" type="datetimeFigureOut">
              <a:rPr lang="fr-FR" smtClean="0"/>
              <a:t>22/06/2025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92DBB3E-3E7C-DBB5-73D3-805B40CFE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5055F89-1879-3048-97BD-69B5F394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C7A-6444-401B-8E6A-BEA882836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21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2475AE-AF8C-3235-0FAD-96C8B131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87DBCF-6723-E781-631D-7BAB87B3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46D9-62FE-4E67-8EF5-17E37F3B044C}" type="datetimeFigureOut">
              <a:rPr lang="fr-FR" smtClean="0"/>
              <a:t>22/06/2025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7B62E2-D45F-6D3E-9AC9-19E43299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CDEF76-7E94-7B38-C7A8-48C23D45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C7A-6444-401B-8E6A-BEA882836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40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D96840F-651F-FC3E-E028-ABD7F555E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46D9-62FE-4E67-8EF5-17E37F3B044C}" type="datetimeFigureOut">
              <a:rPr lang="fr-FR" smtClean="0"/>
              <a:t>22/06/2025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0CAC3A-AE76-4C0C-EC2A-19F14FB6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E9A584-3189-D07B-61F2-C53B9EAD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C7A-6444-401B-8E6A-BEA882836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2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B2CD44-3055-EE6C-CC5F-B61F71D34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84ED04-F5F9-D6C8-6269-59F1CB20D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421D2B-0389-FF79-223D-2B40B2094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505AE2-C24C-D736-9883-AD455E20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46D9-62FE-4E67-8EF5-17E37F3B044C}" type="datetimeFigureOut">
              <a:rPr lang="fr-FR" smtClean="0"/>
              <a:t>22/06/2025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70046E-24D2-11E5-827B-F7DAF978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E7EE0B-15B9-0B57-8E3B-F206AC03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C7A-6444-401B-8E6A-BEA882836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98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6E686-2B6F-E331-DDE3-BD0C58B7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45FCD1-A7B3-2F99-4A88-1E3815F19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047CAD-2170-C16C-8C6C-BF37C78A0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A488C7-E6AD-4E01-48D5-BBF75B9E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46D9-62FE-4E67-8EF5-17E37F3B044C}" type="datetimeFigureOut">
              <a:rPr lang="fr-FR" smtClean="0"/>
              <a:t>22/06/2025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48DD7F-99A9-9E1F-3E76-E4F8A2D2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032A78-4C26-FE31-54E4-96D94B57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C7A-6444-401B-8E6A-BEA882836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56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128C7B5-A97D-C80C-2B65-497E968D3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673964-54F1-C7B5-1EEF-1D3BE34B4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548AD0-1F9A-6993-AFC6-05B04E206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8846D9-62FE-4E67-8EF5-17E37F3B044C}" type="datetimeFigureOut">
              <a:rPr lang="fr-FR" smtClean="0"/>
              <a:t>22/06/2025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09F644-4A46-1109-68A2-605358D21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E2ADFF-96FE-8E97-4EE1-FC450AA71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9B3C7A-6444-401B-8E6A-BEA882836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30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A7759F-54B9-8ADD-95C6-E2142FC3A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fr-FR" sz="6600">
                <a:solidFill>
                  <a:schemeClr val="bg1"/>
                </a:solidFill>
              </a:rPr>
              <a:t>Soutenance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1C58CB-D2FA-9539-A551-E7DA5BF2F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>
            <a:normAutofit/>
          </a:bodyPr>
          <a:lstStyle/>
          <a:p>
            <a:pPr algn="l"/>
            <a:r>
              <a:rPr lang="fr-FR" sz="3200">
                <a:solidFill>
                  <a:schemeClr val="bg1"/>
                </a:solidFill>
              </a:rPr>
              <a:t>Projet proposé: station météo connecté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96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C1BD014-5623-4064-BAFE-A5AAAFB3C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27BC42E-B225-42FA-9AB5-F860C44BB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ECF5D0B-A89A-4902-8D22-AFB1D55AC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871DA93-90AF-40F3-A1A1-04E166972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8435" y="401247"/>
            <a:ext cx="4860256" cy="566987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D338E2-1D40-4D15-3730-8C78646A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2297" y="78688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Schéma de câblage</a:t>
            </a:r>
          </a:p>
        </p:txBody>
      </p:sp>
      <p:sp>
        <p:nvSpPr>
          <p:cNvPr id="49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1" name="Graphic 212">
            <a:extLst>
              <a:ext uri="{FF2B5EF4-FFF2-40B4-BE49-F238E27FC236}">
                <a16:creationId xmlns:a16="http://schemas.microsoft.com/office/drawing/2014/main" id="{70616F44-B954-409D-87BC-C69465ED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D981608-D865-4AD7-AC34-A2398EA1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1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59160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83599FE7-2B8B-6DB5-5D44-3F71E5F02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36" y="1127823"/>
            <a:ext cx="5878453" cy="332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2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C64AA3F-7A4A-2303-7C9E-83CA5EBA5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Utilisation de la base de données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2B2B8-EBA3-479A-73FD-C77536FBE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>
                <a:solidFill>
                  <a:schemeClr val="bg1"/>
                </a:solidFill>
              </a:rPr>
              <a:t>Utilisation de la même structure de base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6083947-E522-2762-7C52-F5D8BC2D6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105" y="369913"/>
            <a:ext cx="3462815" cy="278453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27A2C4E-1031-86B7-8AFC-AE3DF1987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61" y="3756856"/>
            <a:ext cx="3588640" cy="273135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7EBCEAC6-3772-E446-B8D7-8BCB6ABA95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08998" cy="290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753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92AFFE-10D5-96B2-5622-0DF56CDB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fr-FR">
                <a:solidFill>
                  <a:schemeClr val="bg1"/>
                </a:solidFill>
              </a:rPr>
              <a:t>NodeRed dans le projet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0CD11C-BF2C-646B-C057-822CD6BD3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>
                <a:solidFill>
                  <a:schemeClr val="bg1"/>
                </a:solidFill>
              </a:rPr>
              <a:t>Node-RED est utilisé pour :</a:t>
            </a:r>
          </a:p>
          <a:p>
            <a:pPr lvl="1"/>
            <a:r>
              <a:rPr lang="fr-FR" sz="2000">
                <a:solidFill>
                  <a:schemeClr val="bg1"/>
                </a:solidFill>
              </a:rPr>
              <a:t>Récupérer les données météo à distance</a:t>
            </a:r>
          </a:p>
          <a:p>
            <a:pPr lvl="1"/>
            <a:r>
              <a:rPr lang="fr-FR" sz="2000">
                <a:solidFill>
                  <a:schemeClr val="bg1"/>
                </a:solidFill>
              </a:rPr>
              <a:t>Afficher les données sur un tableau de bord dynamique</a:t>
            </a:r>
          </a:p>
          <a:p>
            <a:pPr lvl="1"/>
            <a:r>
              <a:rPr lang="fr-FR" sz="2000">
                <a:solidFill>
                  <a:schemeClr val="bg1"/>
                </a:solidFill>
              </a:rPr>
              <a:t>Créer des interactions ou alertes selon les conditions météo</a:t>
            </a:r>
          </a:p>
          <a:p>
            <a:pPr marL="0" indent="0">
              <a:buNone/>
            </a:pPr>
            <a:endParaRPr lang="fr-FR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57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B886F1-E02F-F851-0DAE-524FB383F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Maquette et modèles 3D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5F6805-C580-A88B-B4FF-304CB6C42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r>
              <a:rPr lang="fr-FR" sz="2000">
                <a:solidFill>
                  <a:schemeClr val="bg1"/>
                </a:solidFill>
              </a:rPr>
              <a:t>Structure de la Station Météorologique </a:t>
            </a:r>
          </a:p>
          <a:p>
            <a:pPr marL="0" indent="0">
              <a:buNone/>
            </a:pPr>
            <a:r>
              <a:rPr lang="fr-FR" sz="2000">
                <a:solidFill>
                  <a:schemeClr val="bg1"/>
                </a:solidFill>
              </a:rPr>
              <a:t>en bois avec retouche et assemblage faite </a:t>
            </a:r>
          </a:p>
          <a:p>
            <a:pPr marL="0" indent="0">
              <a:buNone/>
            </a:pPr>
            <a:r>
              <a:rPr lang="fr-FR" sz="2000">
                <a:solidFill>
                  <a:schemeClr val="bg1"/>
                </a:solidFill>
              </a:rPr>
              <a:t>a la main</a:t>
            </a:r>
          </a:p>
          <a:p>
            <a:pPr marL="0" indent="0">
              <a:buNone/>
            </a:pPr>
            <a:endParaRPr lang="fr-FR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2000">
              <a:solidFill>
                <a:schemeClr val="bg1"/>
              </a:solidFill>
            </a:endParaRPr>
          </a:p>
          <a:p>
            <a:r>
              <a:rPr lang="fr-FR" sz="2000">
                <a:solidFill>
                  <a:schemeClr val="bg1"/>
                </a:solidFill>
              </a:rPr>
              <a:t>Anémomètre en impression 3D</a:t>
            </a:r>
          </a:p>
          <a:p>
            <a:pPr marL="0" indent="0">
              <a:buNone/>
            </a:pPr>
            <a:endParaRPr lang="fr-FR" sz="200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11D75D8-62C6-F1DD-6857-DAD445894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193" y="470269"/>
            <a:ext cx="3588640" cy="258382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492F9F-AA78-D1ED-98BC-54A1E1CEF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61" y="4054913"/>
            <a:ext cx="3588640" cy="21352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4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6CC2AC-F495-C27E-3BEC-C284D3D6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fr-FR" dirty="0">
                <a:solidFill>
                  <a:schemeClr val="bg1"/>
                </a:solidFill>
              </a:rPr>
              <a:t>Sommaire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E63D22-8A04-E39C-3AFE-A3FE4337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6" y="2398956"/>
            <a:ext cx="10037333" cy="4205041"/>
          </a:xfrm>
        </p:spPr>
        <p:txBody>
          <a:bodyPr>
            <a:normAutofit/>
          </a:bodyPr>
          <a:lstStyle/>
          <a:p>
            <a:pPr fontAlgn="base"/>
            <a:r>
              <a:rPr lang="fr-FR" sz="1800" dirty="0">
                <a:solidFill>
                  <a:schemeClr val="bg1"/>
                </a:solidFill>
              </a:rPr>
              <a:t>Contexte</a:t>
            </a:r>
            <a:r>
              <a:rPr lang="en-US" sz="1800" dirty="0">
                <a:solidFill>
                  <a:schemeClr val="bg1"/>
                </a:solidFill>
              </a:rPr>
              <a:t>​</a:t>
            </a:r>
          </a:p>
          <a:p>
            <a:pPr fontAlgn="base"/>
            <a:r>
              <a:rPr lang="fr-FR" sz="1800" dirty="0">
                <a:solidFill>
                  <a:schemeClr val="bg1"/>
                </a:solidFill>
              </a:rPr>
              <a:t>Identification des problèmes dans le contexte</a:t>
            </a:r>
            <a:r>
              <a:rPr lang="en-US" sz="1800" dirty="0">
                <a:solidFill>
                  <a:schemeClr val="bg1"/>
                </a:solidFill>
              </a:rPr>
              <a:t>​</a:t>
            </a:r>
          </a:p>
          <a:p>
            <a:pPr fontAlgn="base"/>
            <a:r>
              <a:rPr lang="fr-FR" sz="1800" dirty="0">
                <a:solidFill>
                  <a:schemeClr val="bg1"/>
                </a:solidFill>
              </a:rPr>
              <a:t>Propositions de réponse aux problématiques </a:t>
            </a:r>
          </a:p>
          <a:p>
            <a:pPr fontAlgn="base"/>
            <a:r>
              <a:rPr lang="fr-FR" sz="1800" dirty="0">
                <a:solidFill>
                  <a:schemeClr val="bg1"/>
                </a:solidFill>
              </a:rPr>
              <a:t>Capteurs et actionneurs utilisés</a:t>
            </a:r>
            <a:r>
              <a:rPr lang="en-US" sz="1800" dirty="0">
                <a:solidFill>
                  <a:schemeClr val="bg1"/>
                </a:solidFill>
              </a:rPr>
              <a:t>​</a:t>
            </a:r>
          </a:p>
          <a:p>
            <a:pPr fontAlgn="base"/>
            <a:r>
              <a:rPr lang="fr-FR" sz="1800" dirty="0">
                <a:solidFill>
                  <a:schemeClr val="bg1"/>
                </a:solidFill>
              </a:rPr>
              <a:t>Répartition des tâches au sein du groupe</a:t>
            </a:r>
            <a:r>
              <a:rPr lang="en-US" sz="1800" dirty="0">
                <a:solidFill>
                  <a:schemeClr val="bg1"/>
                </a:solidFill>
              </a:rPr>
              <a:t>​</a:t>
            </a:r>
          </a:p>
          <a:p>
            <a:pPr fontAlgn="base"/>
            <a:r>
              <a:rPr lang="fr-FR" sz="1800" dirty="0">
                <a:solidFill>
                  <a:schemeClr val="bg1"/>
                </a:solidFill>
              </a:rPr>
              <a:t>Outils utilisés pour travailler en groupe</a:t>
            </a:r>
            <a:r>
              <a:rPr lang="en-US" sz="1800" dirty="0">
                <a:solidFill>
                  <a:schemeClr val="bg1"/>
                </a:solidFill>
              </a:rPr>
              <a:t>​</a:t>
            </a:r>
          </a:p>
          <a:p>
            <a:pPr fontAlgn="base"/>
            <a:r>
              <a:rPr lang="fr-FR" sz="1800" dirty="0">
                <a:solidFill>
                  <a:schemeClr val="bg1"/>
                </a:solidFill>
              </a:rPr>
              <a:t>Architecture logicielle </a:t>
            </a:r>
          </a:p>
          <a:p>
            <a:pPr fontAlgn="base"/>
            <a:r>
              <a:rPr lang="fr-FR" sz="1800" dirty="0">
                <a:solidFill>
                  <a:schemeClr val="bg1"/>
                </a:solidFill>
              </a:rPr>
              <a:t>Schéma de câblage </a:t>
            </a:r>
          </a:p>
          <a:p>
            <a:pPr fontAlgn="base"/>
            <a:r>
              <a:rPr lang="fr-FR" sz="1800" dirty="0">
                <a:solidFill>
                  <a:schemeClr val="bg1"/>
                </a:solidFill>
              </a:rPr>
              <a:t>Utilisation de la base de données</a:t>
            </a:r>
          </a:p>
          <a:p>
            <a:pPr fontAlgn="base"/>
            <a:r>
              <a:rPr lang="fr-FR" sz="1800" dirty="0" err="1">
                <a:solidFill>
                  <a:schemeClr val="bg1"/>
                </a:solidFill>
              </a:rPr>
              <a:t>NodeRed</a:t>
            </a:r>
            <a:r>
              <a:rPr lang="fr-FR" sz="1800" dirty="0">
                <a:solidFill>
                  <a:schemeClr val="bg1"/>
                </a:solidFill>
              </a:rPr>
              <a:t> dans le projet</a:t>
            </a:r>
            <a:endParaRPr lang="en-US" sz="1800" dirty="0">
              <a:solidFill>
                <a:schemeClr val="bg1"/>
              </a:solidFill>
            </a:endParaRPr>
          </a:p>
          <a:p>
            <a:pPr fontAlgn="base"/>
            <a:r>
              <a:rPr lang="fr-FR" sz="1800" dirty="0">
                <a:solidFill>
                  <a:schemeClr val="bg1"/>
                </a:solidFill>
              </a:rPr>
              <a:t>Plans de la maquette ou des modèles 3D nécessaires pour le projet</a:t>
            </a:r>
            <a:r>
              <a:rPr lang="fr-FR" sz="1400" dirty="0">
                <a:solidFill>
                  <a:schemeClr val="bg1"/>
                </a:solidFill>
              </a:rPr>
              <a:t>​</a:t>
            </a:r>
          </a:p>
          <a:p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2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664B36-EAC3-BA07-54B8-D46C5F67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5B2369-6B8A-3B7A-99CD-B91BB7EB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Proposer une solution avec des modules mis a disposition pour effectuer une station météo connecter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6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535233-BE67-D487-401F-801035F89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Identification des problèmes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12CB2D-363E-B31C-0ED2-A1CD5939C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Récupérer par différents moyens et afficher les données météorologiques avec une interface dédié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52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793755-FAF4-5D3D-55EE-5B7AFCA9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fr-FR" sz="3400">
                <a:solidFill>
                  <a:schemeClr val="bg1"/>
                </a:solidFill>
              </a:rPr>
              <a:t>Propositions de réponse aux problématiques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BAAF0A-F337-4693-080E-9A459A527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fr-FR" sz="2000">
                <a:solidFill>
                  <a:schemeClr val="bg1"/>
                </a:solidFill>
              </a:rPr>
              <a:t>Mise en place de diffèrent capteur permettant de récupérer des données météorologiques.</a:t>
            </a:r>
          </a:p>
          <a:p>
            <a:endParaRPr lang="fr-FR" sz="2000">
              <a:solidFill>
                <a:schemeClr val="bg1"/>
              </a:solidFill>
            </a:endParaRPr>
          </a:p>
          <a:p>
            <a:r>
              <a:rPr lang="fr-FR" sz="2000">
                <a:solidFill>
                  <a:schemeClr val="bg1"/>
                </a:solidFill>
              </a:rPr>
              <a:t>Exploitation des données relevées par un code, suivi de son interface animée faisant lien avec la station pour une action bi directionnel.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3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06653C-45BD-14B1-CD87-E3BBC84B5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8308"/>
            <a:ext cx="7188989" cy="1021424"/>
          </a:xfrm>
        </p:spPr>
        <p:txBody>
          <a:bodyPr anchor="b">
            <a:normAutofit/>
          </a:bodyPr>
          <a:lstStyle/>
          <a:p>
            <a:r>
              <a:rPr lang="fr-FR" sz="4000">
                <a:solidFill>
                  <a:schemeClr val="bg1"/>
                </a:solidFill>
              </a:rPr>
              <a:t>Capteurs et actionneurs utilisés</a:t>
            </a:r>
            <a:r>
              <a:rPr lang="en-US" sz="4000">
                <a:solidFill>
                  <a:schemeClr val="bg1"/>
                </a:solidFill>
              </a:rPr>
              <a:t>​</a:t>
            </a:r>
            <a:endParaRPr lang="fr-FR" sz="40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164811" y="6267491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8342C4-49D1-D080-2665-26303FE692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059186"/>
              </p:ext>
            </p:extLst>
          </p:nvPr>
        </p:nvGraphicFramePr>
        <p:xfrm>
          <a:off x="1392238" y="1715407"/>
          <a:ext cx="9407525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682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7E7512-BCBD-310A-4F63-623AC14C4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8308"/>
            <a:ext cx="7188989" cy="1021424"/>
          </a:xfrm>
        </p:spPr>
        <p:txBody>
          <a:bodyPr anchor="b">
            <a:normAutofit/>
          </a:bodyPr>
          <a:lstStyle/>
          <a:p>
            <a:r>
              <a:rPr lang="fr-FR" sz="3100">
                <a:solidFill>
                  <a:schemeClr val="bg1"/>
                </a:solidFill>
              </a:rPr>
              <a:t>Répartition des tâches au sein du groupe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164811" y="6267491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20FA08D4-8F89-CC36-E55E-9E8688E27D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021121"/>
              </p:ext>
            </p:extLst>
          </p:nvPr>
        </p:nvGraphicFramePr>
        <p:xfrm>
          <a:off x="1534383" y="1715407"/>
          <a:ext cx="8694839" cy="4428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625">
                  <a:extLst>
                    <a:ext uri="{9D8B030D-6E8A-4147-A177-3AD203B41FA5}">
                      <a16:colId xmlns:a16="http://schemas.microsoft.com/office/drawing/2014/main" val="2680826418"/>
                    </a:ext>
                  </a:extLst>
                </a:gridCol>
                <a:gridCol w="6934214">
                  <a:extLst>
                    <a:ext uri="{9D8B030D-6E8A-4147-A177-3AD203B41FA5}">
                      <a16:colId xmlns:a16="http://schemas.microsoft.com/office/drawing/2014/main" val="4029333938"/>
                    </a:ext>
                  </a:extLst>
                </a:gridCol>
              </a:tblGrid>
              <a:tr h="623707">
                <a:tc>
                  <a:txBody>
                    <a:bodyPr/>
                    <a:lstStyle/>
                    <a:p>
                      <a:r>
                        <a:rPr lang="fr-FR" sz="3000"/>
                        <a:t>Prénom</a:t>
                      </a:r>
                    </a:p>
                  </a:txBody>
                  <a:tcPr marL="151493" marR="151493" marT="75746" marB="75746" anchor="ctr"/>
                </a:tc>
                <a:tc>
                  <a:txBody>
                    <a:bodyPr/>
                    <a:lstStyle/>
                    <a:p>
                      <a:r>
                        <a:rPr lang="fr-FR" sz="3000"/>
                        <a:t>Rôle</a:t>
                      </a:r>
                    </a:p>
                  </a:txBody>
                  <a:tcPr marL="151493" marR="151493" marT="75746" marB="75746" anchor="ctr"/>
                </a:tc>
                <a:extLst>
                  <a:ext uri="{0D108BD9-81ED-4DB2-BD59-A6C34878D82A}">
                    <a16:rowId xmlns:a16="http://schemas.microsoft.com/office/drawing/2014/main" val="540144947"/>
                  </a:ext>
                </a:extLst>
              </a:tr>
              <a:tr h="1048651">
                <a:tc>
                  <a:txBody>
                    <a:bodyPr/>
                    <a:lstStyle/>
                    <a:p>
                      <a:r>
                        <a:rPr lang="fr-FR" sz="3000"/>
                        <a:t>Jean</a:t>
                      </a:r>
                    </a:p>
                  </a:txBody>
                  <a:tcPr marL="151493" marR="151493" marT="75746" marB="75746" anchor="ctr"/>
                </a:tc>
                <a:tc>
                  <a:txBody>
                    <a:bodyPr/>
                    <a:lstStyle/>
                    <a:p>
                      <a:r>
                        <a:rPr lang="fr-FR" sz="3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Développement logiciel pour capteurs et actionneurs</a:t>
                      </a:r>
                      <a:endParaRPr lang="fr-FR" sz="3000" dirty="0"/>
                    </a:p>
                  </a:txBody>
                  <a:tcPr marL="151493" marR="151493" marT="75746" marB="75746" anchor="ctr"/>
                </a:tc>
                <a:extLst>
                  <a:ext uri="{0D108BD9-81ED-4DB2-BD59-A6C34878D82A}">
                    <a16:rowId xmlns:a16="http://schemas.microsoft.com/office/drawing/2014/main" val="2993695236"/>
                  </a:ext>
                </a:extLst>
              </a:tr>
              <a:tr h="1048961">
                <a:tc>
                  <a:txBody>
                    <a:bodyPr/>
                    <a:lstStyle/>
                    <a:p>
                      <a:r>
                        <a:rPr lang="fr-FR" sz="3000"/>
                        <a:t>Nikola</a:t>
                      </a:r>
                    </a:p>
                  </a:txBody>
                  <a:tcPr marL="151493" marR="151493" marT="75746" marB="75746" anchor="ctr"/>
                </a:tc>
                <a:tc>
                  <a:txBody>
                    <a:bodyPr/>
                    <a:lstStyle/>
                    <a:p>
                      <a:r>
                        <a:rPr lang="fr-FR" sz="3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Mise en place du serveur Node-RED</a:t>
                      </a:r>
                      <a:endParaRPr lang="fr-FR" sz="3000" dirty="0"/>
                    </a:p>
                  </a:txBody>
                  <a:tcPr marL="151493" marR="151493" marT="75746" marB="75746" anchor="ctr"/>
                </a:tc>
                <a:extLst>
                  <a:ext uri="{0D108BD9-81ED-4DB2-BD59-A6C34878D82A}">
                    <a16:rowId xmlns:a16="http://schemas.microsoft.com/office/drawing/2014/main" val="1441307943"/>
                  </a:ext>
                </a:extLst>
              </a:tr>
              <a:tr h="1048961">
                <a:tc>
                  <a:txBody>
                    <a:bodyPr/>
                    <a:lstStyle/>
                    <a:p>
                      <a:r>
                        <a:rPr lang="fr-FR" sz="3000"/>
                        <a:t>Mathéo</a:t>
                      </a:r>
                    </a:p>
                  </a:txBody>
                  <a:tcPr marL="151493" marR="151493" marT="75746" marB="75746" anchor="ctr"/>
                </a:tc>
                <a:tc>
                  <a:txBody>
                    <a:bodyPr/>
                    <a:lstStyle/>
                    <a:p>
                      <a:r>
                        <a:rPr lang="fr-FR" sz="3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Développement logiciel pour MQTT via wifi</a:t>
                      </a:r>
                      <a:endParaRPr lang="fr-FR" sz="3000" dirty="0"/>
                    </a:p>
                  </a:txBody>
                  <a:tcPr marL="151493" marR="151493" marT="75746" marB="75746" anchor="ctr"/>
                </a:tc>
                <a:extLst>
                  <a:ext uri="{0D108BD9-81ED-4DB2-BD59-A6C34878D82A}">
                    <a16:rowId xmlns:a16="http://schemas.microsoft.com/office/drawing/2014/main" val="1533415914"/>
                  </a:ext>
                </a:extLst>
              </a:tr>
              <a:tr h="623707">
                <a:tc>
                  <a:txBody>
                    <a:bodyPr/>
                    <a:lstStyle/>
                    <a:p>
                      <a:r>
                        <a:rPr lang="fr-FR" sz="3000"/>
                        <a:t>Kylian</a:t>
                      </a:r>
                    </a:p>
                  </a:txBody>
                  <a:tcPr marL="151493" marR="151493" marT="75746" marB="75746" anchor="ctr"/>
                </a:tc>
                <a:tc>
                  <a:txBody>
                    <a:bodyPr/>
                    <a:lstStyle/>
                    <a:p>
                      <a:r>
                        <a:rPr lang="fr-FR" sz="3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Conception hardware et câblage</a:t>
                      </a:r>
                      <a:endParaRPr lang="fr-FR" sz="3000" dirty="0"/>
                    </a:p>
                  </a:txBody>
                  <a:tcPr marL="151493" marR="151493" marT="75746" marB="75746" anchor="ctr"/>
                </a:tc>
                <a:extLst>
                  <a:ext uri="{0D108BD9-81ED-4DB2-BD59-A6C34878D82A}">
                    <a16:rowId xmlns:a16="http://schemas.microsoft.com/office/drawing/2014/main" val="204993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4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FE0962-E005-65F1-94B7-7EF6365B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fr-FR">
                <a:solidFill>
                  <a:schemeClr val="bg1"/>
                </a:solidFill>
              </a:rPr>
              <a:t>Outils utilisés pour travailler en groupe</a:t>
            </a:r>
            <a:r>
              <a:rPr lang="en-US">
                <a:solidFill>
                  <a:schemeClr val="bg1"/>
                </a:solidFill>
              </a:rPr>
              <a:t>​</a:t>
            </a:r>
            <a:endParaRPr lang="fr-FR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F6978B-D4E2-EEB1-1534-B749C2715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fr-FR" sz="2000">
                <a:solidFill>
                  <a:schemeClr val="bg1"/>
                </a:solidFill>
              </a:rPr>
              <a:t>GitHub – gestion du code source</a:t>
            </a:r>
          </a:p>
          <a:p>
            <a:r>
              <a:rPr lang="fr-FR" sz="2000">
                <a:solidFill>
                  <a:schemeClr val="bg1"/>
                </a:solidFill>
              </a:rPr>
              <a:t>Discord – communication de groupe</a:t>
            </a:r>
          </a:p>
          <a:p>
            <a:r>
              <a:rPr lang="fr-FR" sz="2000">
                <a:solidFill>
                  <a:schemeClr val="bg1"/>
                </a:solidFill>
              </a:rPr>
              <a:t>Visual Studio Code – développement logiciel</a:t>
            </a:r>
          </a:p>
          <a:p>
            <a:r>
              <a:rPr lang="fr-FR" sz="2000">
                <a:solidFill>
                  <a:schemeClr val="bg1"/>
                </a:solidFill>
              </a:rPr>
              <a:t>Node-RED – mise en place de la logique pour la Station Météorologique</a:t>
            </a:r>
          </a:p>
          <a:p>
            <a:r>
              <a:rPr lang="fr-FR" sz="2000">
                <a:solidFill>
                  <a:schemeClr val="bg1"/>
                </a:solidFill>
              </a:rPr>
              <a:t>Arduino IDE – injection du code dans l'ESP32</a:t>
            </a:r>
          </a:p>
          <a:p>
            <a:r>
              <a:rPr lang="fr-FR" sz="2000">
                <a:solidFill>
                  <a:schemeClr val="bg1"/>
                </a:solidFill>
              </a:rPr>
              <a:t>Fritzing – préparer le câblage électrique</a:t>
            </a:r>
          </a:p>
          <a:p>
            <a:pPr fontAlgn="base"/>
            <a:r>
              <a:rPr lang="fr-FR" sz="2000">
                <a:solidFill>
                  <a:schemeClr val="bg1"/>
                </a:solidFill>
              </a:rPr>
              <a:t>Fusion 360 – Modélisation 3D des composants nécessaires</a:t>
            </a:r>
          </a:p>
          <a:p>
            <a:pPr fontAlgn="base"/>
            <a:r>
              <a:rPr lang="fr-FR" sz="2000">
                <a:solidFill>
                  <a:schemeClr val="bg1"/>
                </a:solidFill>
              </a:rPr>
              <a:t>BambuStudio – Impression 3D et slicing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9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C1BD014-5623-4064-BAFE-A5AAAFB3C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27BC42E-B225-42FA-9AB5-F860C44BB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ECF5D0B-A89A-4902-8D22-AFB1D55AC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7871DA93-90AF-40F3-A1A1-04E166972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8435" y="401247"/>
            <a:ext cx="4860256" cy="566987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C95FD6-4922-E0E9-26BE-224ABD3B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2297" y="78688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Architecture logicielle </a:t>
            </a:r>
          </a:p>
        </p:txBody>
      </p:sp>
      <p:sp>
        <p:nvSpPr>
          <p:cNvPr id="50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2" name="Graphic 212">
            <a:extLst>
              <a:ext uri="{FF2B5EF4-FFF2-40B4-BE49-F238E27FC236}">
                <a16:creationId xmlns:a16="http://schemas.microsoft.com/office/drawing/2014/main" id="{70616F44-B954-409D-87BC-C69465ED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D981608-D865-4AD7-AC34-A2398EA1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59160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ABF4739A-1C2E-A4E8-5574-4891CE70A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950" y="1091381"/>
            <a:ext cx="4615529" cy="489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367</Words>
  <Application>Microsoft Office PowerPoint</Application>
  <PresentationFormat>Grand écran</PresentationFormat>
  <Paragraphs>68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Thème Office</vt:lpstr>
      <vt:lpstr>Soutenance</vt:lpstr>
      <vt:lpstr>Sommaire</vt:lpstr>
      <vt:lpstr>Contexte</vt:lpstr>
      <vt:lpstr>Identification des problèmes</vt:lpstr>
      <vt:lpstr>Propositions de réponse aux problématiques </vt:lpstr>
      <vt:lpstr>Capteurs et actionneurs utilisés​</vt:lpstr>
      <vt:lpstr>Répartition des tâches au sein du groupe</vt:lpstr>
      <vt:lpstr>Outils utilisés pour travailler en groupe​</vt:lpstr>
      <vt:lpstr>Architecture logicielle </vt:lpstr>
      <vt:lpstr>Schéma de câblage</vt:lpstr>
      <vt:lpstr>Utilisation de la base de données</vt:lpstr>
      <vt:lpstr>NodeRed dans le projet</vt:lpstr>
      <vt:lpstr>Maquette et modèles 3D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Kylian PARGUER</dc:creator>
  <cp:lastModifiedBy>christophe delepine</cp:lastModifiedBy>
  <cp:revision>6</cp:revision>
  <dcterms:created xsi:type="dcterms:W3CDTF">2025-06-16T06:45:38Z</dcterms:created>
  <dcterms:modified xsi:type="dcterms:W3CDTF">2025-06-22T20:06:28Z</dcterms:modified>
</cp:coreProperties>
</file>