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.wmf" ContentType="image/x-wmf"/>
  <Override PartName="/ppt/media/image2.wmf" ContentType="image/x-wmf"/>
  <Override PartName="/ppt/media/image3.png" ContentType="image/png"/>
  <Override PartName="/ppt/media/image4.wmf" ContentType="image/x-wmf"/>
  <Override PartName="/ppt/media/image5.wmf" ContentType="image/x-wmf"/>
  <Override PartName="/ppt/media/image6.jpeg" ContentType="image/jpeg"/>
  <Override PartName="/ppt/media/image7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624A191-3FBA-42CE-8FCF-D0C621583CB7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6"/>
          </p:nvPr>
        </p:nvSpPr>
        <p:spPr>
          <a:xfrm>
            <a:off x="5179320" y="6513840"/>
            <a:ext cx="3961800" cy="34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74DDFB-B184-4E50-9684-EE43574CB07E}" type="slidenum">
              <a:rPr b="0" lang="ru-RU" sz="1200" spc="-1" strike="noStrike">
                <a:solidFill>
                  <a:srgbClr val="000000"/>
                </a:solidFill>
                <a:latin typeface="Ubuntu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Финальный слайд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7"/>
          </p:nvPr>
        </p:nvSpPr>
        <p:spPr>
          <a:xfrm>
            <a:off x="5179320" y="6513840"/>
            <a:ext cx="3961800" cy="34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D6944A-87E9-4B13-8EFD-3B3869788EF5}" type="slidenum">
              <a:rPr b="0" lang="ru-RU" sz="1200" spc="-1" strike="noStrike">
                <a:solidFill>
                  <a:srgbClr val="000000"/>
                </a:solidFill>
                <a:latin typeface="Ubuntu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5"/>
          </p:nvPr>
        </p:nvSpPr>
        <p:spPr>
          <a:xfrm>
            <a:off x="5179320" y="6513840"/>
            <a:ext cx="3961800" cy="34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Ubuntu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F17571-F753-4C6E-BBF9-43BA607C73A8}" type="slidenum">
              <a:rPr b="0" lang="ru-RU" sz="1200" spc="-1" strike="noStrike">
                <a:solidFill>
                  <a:srgbClr val="000000"/>
                </a:solidFill>
                <a:latin typeface="Ubuntu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A7185E-6193-48C7-8991-BFC1B4E82FA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image" Target="../media/image1.wm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Скругленный прямоугольник 2"/>
          <p:cNvSpPr/>
          <p:nvPr/>
        </p:nvSpPr>
        <p:spPr>
          <a:xfrm>
            <a:off x="2495520" y="1484640"/>
            <a:ext cx="6840000" cy="3187440"/>
          </a:xfrm>
          <a:prstGeom prst="roundRect">
            <a:avLst>
              <a:gd name="adj" fmla="val 16667"/>
            </a:avLst>
          </a:prstGeom>
          <a:solidFill>
            <a:srgbClr val="5eb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Ubuntu"/>
            </a:endParaRPr>
          </a:p>
        </p:txBody>
      </p:sp>
      <p:pic>
        <p:nvPicPr>
          <p:cNvPr id="1" name="Рисунок 6" descr=""/>
          <p:cNvPicPr/>
          <p:nvPr/>
        </p:nvPicPr>
        <p:blipFill>
          <a:blip r:embed="rId2"/>
          <a:stretch/>
        </p:blipFill>
        <p:spPr>
          <a:xfrm>
            <a:off x="0" y="1608840"/>
            <a:ext cx="12191400" cy="3639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65b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Ubuntu"/>
            </a:endParaRPr>
          </a:p>
        </p:txBody>
      </p:sp>
      <p:pic>
        <p:nvPicPr>
          <p:cNvPr id="5" name="Рисунок 5" descr=""/>
          <p:cNvPicPr/>
          <p:nvPr/>
        </p:nvPicPr>
        <p:blipFill>
          <a:blip r:embed="rId2"/>
          <a:stretch/>
        </p:blipFill>
        <p:spPr>
          <a:xfrm>
            <a:off x="10704600" y="516240"/>
            <a:ext cx="1019520" cy="718560"/>
          </a:xfrm>
          <a:prstGeom prst="rect">
            <a:avLst/>
          </a:prstGeom>
          <a:ln w="0">
            <a:noFill/>
          </a:ln>
        </p:spPr>
      </p:pic>
      <p:sp>
        <p:nvSpPr>
          <p:cNvPr id="6" name="Скругленный прямоугольник 6"/>
          <p:cNvSpPr/>
          <p:nvPr/>
        </p:nvSpPr>
        <p:spPr>
          <a:xfrm>
            <a:off x="2495520" y="1484640"/>
            <a:ext cx="6840000" cy="3187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Ubuntu"/>
            </a:endParaRPr>
          </a:p>
        </p:txBody>
      </p:sp>
      <p:pic>
        <p:nvPicPr>
          <p:cNvPr id="7" name="Рисунок 1" descr=""/>
          <p:cNvPicPr/>
          <p:nvPr/>
        </p:nvPicPr>
        <p:blipFill>
          <a:blip r:embed="rId3"/>
          <a:stretch/>
        </p:blipFill>
        <p:spPr>
          <a:xfrm>
            <a:off x="0" y="1608840"/>
            <a:ext cx="12191400" cy="36392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7" descr=""/>
          <p:cNvPicPr/>
          <p:nvPr/>
        </p:nvPicPr>
        <p:blipFill>
          <a:blip r:embed="rId2"/>
          <a:stretch/>
        </p:blipFill>
        <p:spPr>
          <a:xfrm>
            <a:off x="11352600" y="288000"/>
            <a:ext cx="491400" cy="359280"/>
          </a:xfrm>
          <a:prstGeom prst="rect">
            <a:avLst/>
          </a:prstGeom>
          <a:ln w="0">
            <a:noFill/>
          </a:ln>
        </p:spPr>
      </p:pic>
      <p:cxnSp>
        <p:nvCxnSpPr>
          <p:cNvPr id="11" name="Прямая соединительная линия 3"/>
          <p:cNvCxnSpPr/>
          <p:nvPr/>
        </p:nvCxnSpPr>
        <p:spPr>
          <a:xfrm>
            <a:off x="479160" y="209520"/>
            <a:ext cx="720" cy="503640"/>
          </a:xfrm>
          <a:prstGeom prst="straightConnector1">
            <a:avLst/>
          </a:prstGeom>
          <a:ln w="44450">
            <a:solidFill>
              <a:srgbClr val="31abe0"/>
            </a:solidFill>
            <a:round/>
          </a:ln>
        </p:spPr>
      </p:cxnSp>
      <p:cxnSp>
        <p:nvCxnSpPr>
          <p:cNvPr id="12" name="Прямая соединительная линия 8"/>
          <p:cNvCxnSpPr/>
          <p:nvPr/>
        </p:nvCxnSpPr>
        <p:spPr>
          <a:xfrm>
            <a:off x="0" y="6525000"/>
            <a:ext cx="7104600" cy="720"/>
          </a:xfrm>
          <a:prstGeom prst="straightConnector1">
            <a:avLst/>
          </a:prstGeom>
          <a:ln w="12700">
            <a:solidFill>
              <a:srgbClr val="31abe0"/>
            </a:solidFill>
            <a:round/>
          </a:ln>
        </p:spPr>
      </p:cxnSp>
      <p:sp>
        <p:nvSpPr>
          <p:cNvPr id="13" name="TextBox 9"/>
          <p:cNvSpPr/>
          <p:nvPr/>
        </p:nvSpPr>
        <p:spPr>
          <a:xfrm>
            <a:off x="479520" y="6552000"/>
            <a:ext cx="32396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OOO «</a:t>
            </a:r>
            <a:r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Наука</a:t>
            </a:r>
            <a:r>
              <a:rPr b="0" lang="en-US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»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8"/>
          <p:cNvCxnSpPr/>
          <p:nvPr/>
        </p:nvCxnSpPr>
        <p:spPr>
          <a:xfrm>
            <a:off x="0" y="6525000"/>
            <a:ext cx="7104600" cy="720"/>
          </a:xfrm>
          <a:prstGeom prst="straightConnector1">
            <a:avLst/>
          </a:prstGeom>
          <a:ln w="12700">
            <a:solidFill>
              <a:srgbClr val="31abe0"/>
            </a:solidFill>
            <a:round/>
          </a:ln>
        </p:spPr>
      </p:cxnSp>
      <p:sp>
        <p:nvSpPr>
          <p:cNvPr id="17" name="TextBox 9"/>
          <p:cNvSpPr/>
          <p:nvPr/>
        </p:nvSpPr>
        <p:spPr>
          <a:xfrm>
            <a:off x="479520" y="6552000"/>
            <a:ext cx="32396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OOO «</a:t>
            </a:r>
            <a:r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Наука</a:t>
            </a:r>
            <a:r>
              <a:rPr b="0" lang="en-US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Ubuntu"/>
              </a:rPr>
              <a:t>»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Прямая соединительная линия 12"/>
          <p:cNvCxnSpPr/>
          <p:nvPr/>
        </p:nvCxnSpPr>
        <p:spPr>
          <a:xfrm>
            <a:off x="479160" y="209520"/>
            <a:ext cx="720" cy="819720"/>
          </a:xfrm>
          <a:prstGeom prst="straightConnector1">
            <a:avLst/>
          </a:prstGeom>
          <a:ln w="44450">
            <a:solidFill>
              <a:srgbClr val="31abe0"/>
            </a:solidFill>
            <a:round/>
          </a:ln>
        </p:spPr>
      </p:cxnSp>
      <p:pic>
        <p:nvPicPr>
          <p:cNvPr id="19" name="Рисунок 10" descr=""/>
          <p:cNvPicPr/>
          <p:nvPr/>
        </p:nvPicPr>
        <p:blipFill>
          <a:blip r:embed="rId2"/>
          <a:stretch/>
        </p:blipFill>
        <p:spPr>
          <a:xfrm>
            <a:off x="11352600" y="288000"/>
            <a:ext cx="491400" cy="35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1"/>
          </p:nvPr>
        </p:nvSpPr>
        <p:spPr>
          <a:xfrm>
            <a:off x="10488600" y="6309360"/>
            <a:ext cx="1379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Ubuntu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C03610-5EC5-431D-9B9A-ABAB7CF1773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Ubuntu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GeberID/JavaSelenide" TargetMode="External"/><Relationship Id="rId2" Type="http://schemas.openxmlformats.org/officeDocument/2006/relationships/hyperlink" Target="https://github.com/qa-guru/knowledge-base" TargetMode="External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seleniumhq.org/projects/webdriver/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1" descr=""/>
          <p:cNvPicPr/>
          <p:nvPr/>
        </p:nvPicPr>
        <p:blipFill>
          <a:blip r:embed="rId1"/>
          <a:stretch/>
        </p:blipFill>
        <p:spPr>
          <a:xfrm>
            <a:off x="0" y="2166840"/>
            <a:ext cx="12191400" cy="4764960"/>
          </a:xfrm>
          <a:prstGeom prst="rect">
            <a:avLst/>
          </a:prstGeom>
          <a:ln w="0">
            <a:noFill/>
          </a:ln>
        </p:spPr>
      </p:pic>
      <p:sp>
        <p:nvSpPr>
          <p:cNvPr id="30" name="Заголовок 2"/>
          <p:cNvSpPr/>
          <p:nvPr/>
        </p:nvSpPr>
        <p:spPr>
          <a:xfrm>
            <a:off x="551520" y="3771360"/>
            <a:ext cx="6383160" cy="14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</a:pPr>
            <a:r>
              <a:rPr b="1" lang="ru-RU" sz="3600" spc="-1" strike="noStrike">
                <a:solidFill>
                  <a:schemeClr val="dk1"/>
                </a:solidFill>
                <a:latin typeface="Ubuntu"/>
              </a:rPr>
              <a:t>Первый автотест </a:t>
            </a:r>
            <a:br>
              <a:rPr sz="3600"/>
            </a:br>
            <a:r>
              <a:rPr b="1" lang="ru-RU" sz="3600" spc="-1" strike="noStrike">
                <a:solidFill>
                  <a:schemeClr val="dk1"/>
                </a:solidFill>
                <a:latin typeface="Ubuntu"/>
              </a:rPr>
              <a:t>на Java/Selenide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Рисунок 5" descr=""/>
          <p:cNvPicPr/>
          <p:nvPr/>
        </p:nvPicPr>
        <p:blipFill>
          <a:blip r:embed="rId2"/>
          <a:stretch/>
        </p:blipFill>
        <p:spPr>
          <a:xfrm>
            <a:off x="1198080" y="1198080"/>
            <a:ext cx="4696920" cy="7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107280" y="180000"/>
            <a:ext cx="7092360" cy="6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ru-RU" sz="2600" spc="-1" strike="noStrike">
                <a:solidFill>
                  <a:srgbClr val="62b4d3"/>
                </a:solidFill>
                <a:latin typeface="Ubuntu"/>
              </a:rPr>
              <a:t>Покупка велосипедного фонаря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Рисунок 2" descr=""/>
          <p:cNvPicPr/>
          <p:nvPr/>
        </p:nvPicPr>
        <p:blipFill>
          <a:blip r:embed="rId1"/>
          <a:stretch/>
        </p:blipFill>
        <p:spPr>
          <a:xfrm>
            <a:off x="360" y="4147200"/>
            <a:ext cx="12191400" cy="1945440"/>
          </a:xfrm>
          <a:prstGeom prst="rect">
            <a:avLst/>
          </a:prstGeom>
          <a:ln w="0">
            <a:noFill/>
          </a:ln>
        </p:spPr>
      </p:pic>
      <p:sp>
        <p:nvSpPr>
          <p:cNvPr id="90" name="Текст 1"/>
          <p:cNvSpPr/>
          <p:nvPr/>
        </p:nvSpPr>
        <p:spPr>
          <a:xfrm>
            <a:off x="451080" y="829080"/>
            <a:ext cx="10888920" cy="36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chemeClr val="dk1"/>
                </a:solidFill>
                <a:latin typeface="Ubuntu"/>
              </a:rPr>
              <a:t>Шаги: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Вход в магазин под пользователем standard_user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  <a:ea typeface="Microsoft YaHei"/>
              </a:rPr>
              <a:t>Открытие карточки с продуктом Sauce Labs Bike Light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Нажать Add to cart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Перейти в корзину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Нажать Checkout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Заполнить поля данными: First Name = Tester;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Last Name = Tester;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Zip = 12345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Проверить правильность доставки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Нажать Finish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Проверить, что появилось окно об успешности заказа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5"/>
          <p:cNvSpPr txBox="1"/>
          <p:nvPr/>
        </p:nvSpPr>
        <p:spPr>
          <a:xfrm>
            <a:off x="2711520" y="1758600"/>
            <a:ext cx="6624000" cy="247176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chemeClr val="dk1"/>
                </a:solidFill>
                <a:latin typeface="Ubuntu Medium"/>
              </a:rPr>
              <a:t>Перейдем в Idea для написания автотеста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2920" y="221400"/>
            <a:ext cx="7637040" cy="502200"/>
          </a:xfrm>
          <a:prstGeom prst="rect">
            <a:avLst/>
          </a:prstGeom>
          <a:noFill/>
          <a:ln w="0">
            <a:noFill/>
          </a:ln>
        </p:spPr>
        <p:txBody>
          <a:bodyPr lIns="36000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Полезные ссылки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Текст 2"/>
          <p:cNvSpPr/>
          <p:nvPr/>
        </p:nvSpPr>
        <p:spPr>
          <a:xfrm>
            <a:off x="462600" y="1125360"/>
            <a:ext cx="10888920" cy="36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Проект:  </a:t>
            </a:r>
            <a:r>
              <a:rPr b="0" lang="ru-RU" sz="2000" spc="-1" strike="noStrike" u="sng">
                <a:solidFill>
                  <a:schemeClr val="dk1"/>
                </a:solidFill>
                <a:uFillTx/>
                <a:latin typeface="Ubuntu"/>
                <a:hlinkClick r:id="rId1"/>
              </a:rPr>
              <a:t>https://github.com/GeberID/JavaSelenide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br>
              <a:rPr sz="2000"/>
            </a:br>
            <a:r>
              <a:rPr b="1" lang="ru-RU" sz="2000" spc="-1" strike="noStrike">
                <a:solidFill>
                  <a:schemeClr val="dk1"/>
                </a:solidFill>
                <a:latin typeface="Ubuntu"/>
              </a:rPr>
              <a:t>Почитать: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31abe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 u="sng">
                <a:solidFill>
                  <a:schemeClr val="dk1"/>
                </a:solidFill>
                <a:uFillTx/>
                <a:latin typeface="Ubuntu"/>
                <a:hlinkClick r:id="rId2"/>
              </a:rPr>
              <a:t>https://github.com/qa-guru/knowledge-base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Что такое Page object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  <a:ea typeface="Microsoft YaHei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Что такое Junit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Что такое Allure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50000"/>
              </a:lnSpc>
              <a:spcBef>
                <a:spcPts val="499"/>
              </a:spcBef>
              <a:buClr>
                <a:srgbClr val="62b4d3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Кэти Сьерра и Берт Бейтс «Изучаем Java»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Рисунок 3" descr=""/>
          <p:cNvPicPr/>
          <p:nvPr/>
        </p:nvPicPr>
        <p:blipFill>
          <a:blip r:embed="rId3"/>
          <a:stretch/>
        </p:blipFill>
        <p:spPr>
          <a:xfrm>
            <a:off x="0" y="4147200"/>
            <a:ext cx="12191400" cy="194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Заголовок 3"/>
          <p:cNvSpPr/>
          <p:nvPr/>
        </p:nvSpPr>
        <p:spPr>
          <a:xfrm>
            <a:off x="2645280" y="1845000"/>
            <a:ext cx="6696000" cy="24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ru-RU" sz="3600" spc="-1" strike="noStrike">
                <a:solidFill>
                  <a:schemeClr val="dk1"/>
                </a:solidFill>
                <a:latin typeface="Ubuntu Medium"/>
              </a:rPr>
              <a:t>Спасибо за внимание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253800"/>
            <a:ext cx="10056960" cy="502200"/>
          </a:xfrm>
          <a:prstGeom prst="rect">
            <a:avLst/>
          </a:prstGeom>
          <a:noFill/>
          <a:ln w="0">
            <a:noFill/>
          </a:ln>
        </p:spPr>
        <p:txBody>
          <a:bodyPr lIns="36000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О чем поговорим: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753480" y="1897560"/>
            <a:ext cx="720" cy="3570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34" name="Группа 7"/>
          <p:cNvGrpSpPr/>
          <p:nvPr/>
        </p:nvGrpSpPr>
        <p:grpSpPr>
          <a:xfrm>
            <a:off x="479520" y="1626120"/>
            <a:ext cx="547560" cy="542520"/>
            <a:chOff x="479520" y="1626120"/>
            <a:chExt cx="547560" cy="542520"/>
          </a:xfrm>
        </p:grpSpPr>
        <p:sp>
          <p:nvSpPr>
            <p:cNvPr id="35" name="Овал 8"/>
            <p:cNvSpPr/>
            <p:nvPr/>
          </p:nvSpPr>
          <p:spPr>
            <a:xfrm>
              <a:off x="563760" y="170964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36" name="Овал 22"/>
            <p:cNvSpPr/>
            <p:nvPr/>
          </p:nvSpPr>
          <p:spPr>
            <a:xfrm>
              <a:off x="479520" y="162612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  <p:grpSp>
        <p:nvGrpSpPr>
          <p:cNvPr id="37" name="Группа 10"/>
          <p:cNvGrpSpPr/>
          <p:nvPr/>
        </p:nvGrpSpPr>
        <p:grpSpPr>
          <a:xfrm>
            <a:off x="479520" y="2340000"/>
            <a:ext cx="547560" cy="542520"/>
            <a:chOff x="479520" y="2340000"/>
            <a:chExt cx="547560" cy="542520"/>
          </a:xfrm>
        </p:grpSpPr>
        <p:sp>
          <p:nvSpPr>
            <p:cNvPr id="38" name="Овал 24"/>
            <p:cNvSpPr/>
            <p:nvPr/>
          </p:nvSpPr>
          <p:spPr>
            <a:xfrm>
              <a:off x="563760" y="242352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39" name="Овал 25"/>
            <p:cNvSpPr/>
            <p:nvPr/>
          </p:nvSpPr>
          <p:spPr>
            <a:xfrm>
              <a:off x="479520" y="234000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  <p:grpSp>
        <p:nvGrpSpPr>
          <p:cNvPr id="40" name="Группа 13"/>
          <p:cNvGrpSpPr/>
          <p:nvPr/>
        </p:nvGrpSpPr>
        <p:grpSpPr>
          <a:xfrm>
            <a:off x="479520" y="3768120"/>
            <a:ext cx="547560" cy="542520"/>
            <a:chOff x="479520" y="3768120"/>
            <a:chExt cx="547560" cy="542520"/>
          </a:xfrm>
        </p:grpSpPr>
        <p:sp>
          <p:nvSpPr>
            <p:cNvPr id="41" name="Овал 27"/>
            <p:cNvSpPr/>
            <p:nvPr/>
          </p:nvSpPr>
          <p:spPr>
            <a:xfrm>
              <a:off x="563760" y="385164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42" name="Овал 28"/>
            <p:cNvSpPr/>
            <p:nvPr/>
          </p:nvSpPr>
          <p:spPr>
            <a:xfrm>
              <a:off x="479520" y="376812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  <p:sp>
        <p:nvSpPr>
          <p:cNvPr id="43" name="Текст 2"/>
          <p:cNvSpPr/>
          <p:nvPr/>
        </p:nvSpPr>
        <p:spPr>
          <a:xfrm>
            <a:off x="1302120" y="1510920"/>
            <a:ext cx="9070920" cy="45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45000" anchor="t">
            <a:normAutofit/>
          </a:bodyPr>
          <a:p>
            <a:pPr defTabSz="914400"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Пару слов о </a:t>
            </a: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J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ava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Познакомимся с </a:t>
            </a: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S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elenide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7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Посмотрим жизненный цикл теста (</a:t>
            </a: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JU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nit)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Настоим браузер и </a:t>
            </a: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Selenide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Напишем первый автотест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2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Сформируем </a:t>
            </a: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Allure-</a:t>
            </a:r>
            <a:r>
              <a:rPr b="0" lang="ru-RU" sz="2000" spc="-1" strike="noStrike">
                <a:solidFill>
                  <a:schemeClr val="dk1"/>
                </a:solidFill>
                <a:latin typeface="Ubuntu"/>
              </a:rPr>
              <a:t>отчет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19"/>
          <p:cNvGrpSpPr/>
          <p:nvPr/>
        </p:nvGrpSpPr>
        <p:grpSpPr>
          <a:xfrm>
            <a:off x="479520" y="3054240"/>
            <a:ext cx="547560" cy="542520"/>
            <a:chOff x="479520" y="3054240"/>
            <a:chExt cx="547560" cy="542520"/>
          </a:xfrm>
        </p:grpSpPr>
        <p:sp>
          <p:nvSpPr>
            <p:cNvPr id="45" name="Овал 24"/>
            <p:cNvSpPr/>
            <p:nvPr/>
          </p:nvSpPr>
          <p:spPr>
            <a:xfrm>
              <a:off x="563760" y="313776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46" name="Овал 25"/>
            <p:cNvSpPr/>
            <p:nvPr/>
          </p:nvSpPr>
          <p:spPr>
            <a:xfrm>
              <a:off x="479520" y="305424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  <p:grpSp>
        <p:nvGrpSpPr>
          <p:cNvPr id="47" name="Группа 22"/>
          <p:cNvGrpSpPr/>
          <p:nvPr/>
        </p:nvGrpSpPr>
        <p:grpSpPr>
          <a:xfrm>
            <a:off x="479520" y="4482000"/>
            <a:ext cx="547560" cy="542520"/>
            <a:chOff x="479520" y="4482000"/>
            <a:chExt cx="547560" cy="542520"/>
          </a:xfrm>
        </p:grpSpPr>
        <p:sp>
          <p:nvSpPr>
            <p:cNvPr id="48" name="Овал 27"/>
            <p:cNvSpPr/>
            <p:nvPr/>
          </p:nvSpPr>
          <p:spPr>
            <a:xfrm>
              <a:off x="563760" y="456588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49" name="Овал 28"/>
            <p:cNvSpPr/>
            <p:nvPr/>
          </p:nvSpPr>
          <p:spPr>
            <a:xfrm>
              <a:off x="479520" y="448200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  <p:grpSp>
        <p:nvGrpSpPr>
          <p:cNvPr id="50" name="Группа 25"/>
          <p:cNvGrpSpPr/>
          <p:nvPr/>
        </p:nvGrpSpPr>
        <p:grpSpPr>
          <a:xfrm>
            <a:off x="479520" y="5196240"/>
            <a:ext cx="547560" cy="542520"/>
            <a:chOff x="479520" y="5196240"/>
            <a:chExt cx="547560" cy="542520"/>
          </a:xfrm>
        </p:grpSpPr>
        <p:sp>
          <p:nvSpPr>
            <p:cNvPr id="51" name="Овал 27"/>
            <p:cNvSpPr/>
            <p:nvPr/>
          </p:nvSpPr>
          <p:spPr>
            <a:xfrm>
              <a:off x="563760" y="5279760"/>
              <a:ext cx="379080" cy="375480"/>
            </a:xfrm>
            <a:prstGeom prst="ellipse">
              <a:avLst/>
            </a:prstGeom>
            <a:solidFill>
              <a:srgbClr val="5eb4d5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  <p:sp>
          <p:nvSpPr>
            <p:cNvPr id="52" name="Овал 28"/>
            <p:cNvSpPr/>
            <p:nvPr/>
          </p:nvSpPr>
          <p:spPr>
            <a:xfrm>
              <a:off x="479520" y="5196240"/>
              <a:ext cx="547560" cy="54252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Ubuntu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7" descr=""/>
          <p:cNvPicPr/>
          <p:nvPr/>
        </p:nvPicPr>
        <p:blipFill>
          <a:blip r:embed="rId1"/>
          <a:stretch/>
        </p:blipFill>
        <p:spPr>
          <a:xfrm>
            <a:off x="0" y="2547720"/>
            <a:ext cx="12191400" cy="390456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2920" y="221400"/>
            <a:ext cx="7637040" cy="502200"/>
          </a:xfrm>
          <a:prstGeom prst="rect">
            <a:avLst/>
          </a:prstGeom>
          <a:noFill/>
          <a:ln w="0">
            <a:noFill/>
          </a:ln>
        </p:spPr>
        <p:txBody>
          <a:bodyPr lIns="36000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Почему </a:t>
            </a:r>
            <a:r>
              <a:rPr b="1" lang="en-US" sz="3000" spc="-1" strike="noStrike">
                <a:solidFill>
                  <a:srgbClr val="62b4d3"/>
                </a:solidFill>
                <a:latin typeface="Ubuntu"/>
              </a:rPr>
              <a:t>J</a:t>
            </a: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ava?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23520" y="3035880"/>
            <a:ext cx="10305720" cy="24814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dk1"/>
                </a:solidFill>
                <a:latin typeface="Ubuntu"/>
              </a:rPr>
              <a:t>Основные языки автоматизации: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31abe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Java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31abe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C#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31abe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Python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Скругленный прямоугольник 4"/>
          <p:cNvSpPr/>
          <p:nvPr/>
        </p:nvSpPr>
        <p:spPr>
          <a:xfrm>
            <a:off x="623520" y="1247400"/>
            <a:ext cx="11088360" cy="107280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BR" sz="1800" spc="-1" strike="noStrike">
              <a:solidFill>
                <a:schemeClr val="lt1"/>
              </a:solidFill>
              <a:latin typeface="Ubuntu Medium"/>
            </a:endParaRPr>
          </a:p>
        </p:txBody>
      </p:sp>
      <p:sp>
        <p:nvSpPr>
          <p:cNvPr id="57" name="Скругленный прямоугольник 5"/>
          <p:cNvSpPr/>
          <p:nvPr/>
        </p:nvSpPr>
        <p:spPr>
          <a:xfrm>
            <a:off x="479520" y="1128600"/>
            <a:ext cx="11088360" cy="1072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BR" sz="1800" spc="-1" strike="noStrike">
              <a:solidFill>
                <a:schemeClr val="lt1"/>
              </a:solidFill>
              <a:latin typeface="Ubuntu"/>
            </a:endParaRPr>
          </a:p>
        </p:txBody>
      </p:sp>
      <p:sp>
        <p:nvSpPr>
          <p:cNvPr id="58" name="Объект 2"/>
          <p:cNvSpPr/>
          <p:nvPr/>
        </p:nvSpPr>
        <p:spPr>
          <a:xfrm>
            <a:off x="901080" y="1247400"/>
            <a:ext cx="10522800" cy="10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Ubuntu Medium"/>
              </a:rPr>
              <a:t>Все автотесты пишутся на том языке, который использует компания или используется в конкретном проекте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2920" y="221400"/>
            <a:ext cx="7637040" cy="502200"/>
          </a:xfrm>
          <a:prstGeom prst="rect">
            <a:avLst/>
          </a:prstGeom>
          <a:noFill/>
          <a:ln w="0">
            <a:noFill/>
          </a:ln>
        </p:spPr>
        <p:txBody>
          <a:bodyPr lIns="36000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Почему не Selenium?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Текст 2"/>
          <p:cNvSpPr/>
          <p:nvPr/>
        </p:nvSpPr>
        <p:spPr>
          <a:xfrm>
            <a:off x="671760" y="3213000"/>
            <a:ext cx="108475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Он прост в освоении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На нем удобнее писать автотесты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Он стабильнее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Простая конфигурация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31abe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Ubuntu"/>
              </a:rPr>
              <a:t>Развитые селекторы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Скругленный прямоугольник 5"/>
          <p:cNvSpPr/>
          <p:nvPr/>
        </p:nvSpPr>
        <p:spPr>
          <a:xfrm>
            <a:off x="623520" y="1247400"/>
            <a:ext cx="10008360" cy="15112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BR" sz="1800" spc="-1" strike="noStrike">
              <a:solidFill>
                <a:schemeClr val="lt1"/>
              </a:solidFill>
              <a:latin typeface="Ubuntu"/>
            </a:endParaRPr>
          </a:p>
        </p:txBody>
      </p:sp>
      <p:sp>
        <p:nvSpPr>
          <p:cNvPr id="62" name="Скругленный прямоугольник 6"/>
          <p:cNvSpPr/>
          <p:nvPr/>
        </p:nvSpPr>
        <p:spPr>
          <a:xfrm>
            <a:off x="479520" y="1128600"/>
            <a:ext cx="10008360" cy="151128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BR" sz="1800" spc="-1" strike="noStrike">
              <a:solidFill>
                <a:schemeClr val="lt1"/>
              </a:solidFill>
              <a:latin typeface="Ubuntu"/>
            </a:endParaRPr>
          </a:p>
        </p:txBody>
      </p:sp>
      <p:sp>
        <p:nvSpPr>
          <p:cNvPr id="63" name="Объект 2"/>
          <p:cNvSpPr/>
          <p:nvPr/>
        </p:nvSpPr>
        <p:spPr>
          <a:xfrm>
            <a:off x="901080" y="1412640"/>
            <a:ext cx="9442800" cy="10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333"/>
          </a:bodyPr>
          <a:p>
            <a:pPr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Ubuntu"/>
              </a:rPr>
              <a:t>Selenide</a:t>
            </a:r>
            <a:r>
              <a:rPr b="0" lang="ru-RU" sz="2400" spc="-1" strike="noStrike">
                <a:solidFill>
                  <a:schemeClr val="dk1"/>
                </a:solidFill>
                <a:latin typeface="Ubuntu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Ubuntu"/>
              </a:rPr>
              <a:t>—</a:t>
            </a:r>
            <a:r>
              <a:rPr b="0" lang="ru-RU" sz="2400" spc="-1" strike="noStrike">
                <a:solidFill>
                  <a:schemeClr val="dk1"/>
                </a:solidFill>
                <a:latin typeface="Ubuntu"/>
              </a:rPr>
              <a:t> это фреймворк для автоматизированного тестирования веб-приложений на основе </a:t>
            </a:r>
            <a:r>
              <a:rPr b="0" lang="ru-RU" sz="2400" spc="-1" strike="noStrike" u="sng">
                <a:solidFill>
                  <a:schemeClr val="dk1"/>
                </a:solidFill>
                <a:uFillTx/>
                <a:latin typeface="Ubuntu"/>
                <a:hlinkClick r:id="rId1"/>
              </a:rPr>
              <a:t>Selenium WebDriver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107280" y="180000"/>
            <a:ext cx="7092360" cy="6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ru-RU" sz="2600" spc="-1" strike="noStrike">
                <a:solidFill>
                  <a:srgbClr val="62b4d3"/>
                </a:solidFill>
                <a:latin typeface="Ubuntu"/>
              </a:rPr>
              <a:t>Первичные настройки Gradle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871920" y="900000"/>
            <a:ext cx="10467720" cy="53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plugins 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{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id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'java-library'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//библиотека позволяющая собрать автотесты  (Плагин java-library расширяет возможности плагина java, наследует его возможности)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id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"io.qameta.allure"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version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"2.11.2"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//плагин отчета аллюра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group =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'org.example'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version =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'1.0-SNAPSHOT'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allure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{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//стандартное подключение аллюр отчета к проекту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report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version.set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"2.21.0"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 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adapter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br>
              <a:rPr sz="1300"/>
            </a:b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aspectjWeaver.set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true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frameworks </a:t>
            </a:r>
            <a:r>
              <a:rPr b="1" lang="ru-RU" sz="1300" spc="-1" strike="noStrike">
                <a:solidFill>
                  <a:srgbClr val="b4960a"/>
                </a:solidFill>
                <a:latin typeface="Bahnschrift SemiBold"/>
                <a:ea typeface="JetBrains Mono"/>
              </a:rPr>
              <a:t>{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junit5 </a:t>
            </a:r>
            <a:r>
              <a:rPr b="1" lang="ru-RU" sz="1300" spc="-1" strike="noStrike">
                <a:solidFill>
                  <a:srgbClr val="bc0ba2"/>
                </a:solidFill>
                <a:latin typeface="Bahnschrift SemiBold"/>
                <a:ea typeface="JetBrains Mono"/>
              </a:rPr>
              <a:t>{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adapterVersion.set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"2.21.0"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300" spc="-1" strike="noStrike">
                <a:solidFill>
                  <a:srgbClr val="bc0ba2"/>
                </a:solidFill>
                <a:latin typeface="Bahnschrift SemiBold"/>
                <a:ea typeface="JetBrains Mono"/>
              </a:rPr>
              <a:t>}</a:t>
            </a:r>
            <a:r>
              <a:rPr b="1" lang="ru-RU" sz="1300" spc="-1" strike="noStrike">
                <a:solidFill>
                  <a:srgbClr val="bc0ba2"/>
                </a:solidFill>
                <a:latin typeface="Bahnschrift SemiBold"/>
                <a:ea typeface="JetBrains Mono"/>
              </a:rPr>
              <a:t> </a:t>
            </a:r>
            <a:r>
              <a:rPr b="1" lang="ru-RU" sz="1300" spc="-1" strike="noStrike">
                <a:solidFill>
                  <a:srgbClr val="b4960a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b4960a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repositories 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{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mavenCentral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//основной публичный репозиторий с библиотеками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dependencies 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{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//зависимости, которые будут использоваться в проекте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testImplementation platform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'org.junit:junit-bom:5.9.1'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testImplementation 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'org.junit.jupiter:junit-jupiter'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,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           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'com.codeborne:selenide:7.1.0'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,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           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'io.qameta.allure:allure-selenide:2.21.0'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task AUTOTEST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type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: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Test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){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//Задача по запуску автотестов с тегом AUTOTEST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useJUnitPlatform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br>
              <a:rPr sz="1300"/>
            </a:b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includeTags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'AUTOTEST' </a:t>
            </a:r>
            <a:br>
              <a:rPr sz="1300"/>
            </a:b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</a:t>
            </a:r>
            <a:endParaRPr b="1" lang="ru-RU" sz="1300" spc="-1" strike="noStrike">
              <a:solidFill>
                <a:srgbClr val="000000"/>
              </a:solidFill>
              <a:latin typeface="Bahnschrif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3"/>
          <p:cNvSpPr/>
          <p:nvPr/>
        </p:nvSpPr>
        <p:spPr>
          <a:xfrm>
            <a:off x="514080" y="2630160"/>
            <a:ext cx="1802520" cy="9010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0" bIns="8712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Class Level Setup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Скругленный прямоугольник 5"/>
          <p:cNvSpPr/>
          <p:nvPr/>
        </p:nvSpPr>
        <p:spPr>
          <a:xfrm>
            <a:off x="2737080" y="2630160"/>
            <a:ext cx="1802520" cy="9010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0" bIns="8712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Setup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Скругленный прямоугольник 6"/>
          <p:cNvSpPr/>
          <p:nvPr/>
        </p:nvSpPr>
        <p:spPr>
          <a:xfrm>
            <a:off x="4959720" y="2630160"/>
            <a:ext cx="1802520" cy="9010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0" bIns="8712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Test Execution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Скругленный прямоугольник 7"/>
          <p:cNvSpPr/>
          <p:nvPr/>
        </p:nvSpPr>
        <p:spPr>
          <a:xfrm>
            <a:off x="7182360" y="2630160"/>
            <a:ext cx="1802520" cy="9010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0" bIns="8712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Cleanup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Скругленный прямоугольник 8"/>
          <p:cNvSpPr/>
          <p:nvPr/>
        </p:nvSpPr>
        <p:spPr>
          <a:xfrm>
            <a:off x="9405360" y="2630160"/>
            <a:ext cx="1802520" cy="901080"/>
          </a:xfrm>
          <a:prstGeom prst="roundRect">
            <a:avLst>
              <a:gd name="adj" fmla="val 16667"/>
            </a:avLst>
          </a:prstGeom>
          <a:solidFill>
            <a:srgbClr val="afdbe8"/>
          </a:solidFill>
          <a:ln w="1905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0" bIns="8712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Ubuntu"/>
              </a:rPr>
              <a:t>Class Level Cleanup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514080" y="2133000"/>
            <a:ext cx="18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Ubuntu"/>
              </a:rPr>
              <a:t>@BeforeAll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0"/>
          <p:cNvSpPr/>
          <p:nvPr/>
        </p:nvSpPr>
        <p:spPr>
          <a:xfrm>
            <a:off x="2672280" y="2133000"/>
            <a:ext cx="18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Ubuntu"/>
              </a:rPr>
              <a:t>@BeforeEach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1"/>
          <p:cNvSpPr/>
          <p:nvPr/>
        </p:nvSpPr>
        <p:spPr>
          <a:xfrm>
            <a:off x="4994640" y="2133000"/>
            <a:ext cx="18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Ubuntu"/>
              </a:rPr>
              <a:t>@Test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2"/>
          <p:cNvSpPr/>
          <p:nvPr/>
        </p:nvSpPr>
        <p:spPr>
          <a:xfrm>
            <a:off x="7189200" y="2133000"/>
            <a:ext cx="18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Ubuntu"/>
              </a:rPr>
              <a:t>@ArterEach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3"/>
          <p:cNvSpPr/>
          <p:nvPr/>
        </p:nvSpPr>
        <p:spPr>
          <a:xfrm>
            <a:off x="9365400" y="2133000"/>
            <a:ext cx="180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5"/>
                </a:solidFill>
                <a:latin typeface="Ubuntu"/>
              </a:rPr>
              <a:t>@ArterAll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Скругленная соединительная линия 14"/>
          <p:cNvCxnSpPr>
            <a:stCxn id="69" idx="2"/>
            <a:endCxn id="67" idx="2"/>
          </p:cNvCxnSpPr>
          <p:nvPr/>
        </p:nvCxnSpPr>
        <p:spPr>
          <a:xfrm rot="16200000">
            <a:off x="5860800" y="1308600"/>
            <a:ext cx="360" cy="4445640"/>
          </a:xfrm>
          <a:prstGeom prst="curvedConnector3">
            <a:avLst>
              <a:gd name="adj1" fmla="val 56300000"/>
            </a:avLst>
          </a:prstGeom>
          <a:ln w="25400">
            <a:solidFill>
              <a:srgbClr val="276983"/>
            </a:solidFill>
            <a:round/>
            <a:tailEnd len="lg" type="triangle" w="lg"/>
          </a:ln>
        </p:spPr>
      </p:cxnSp>
      <p:sp>
        <p:nvSpPr>
          <p:cNvPr id="77" name="TextBox 15"/>
          <p:cNvSpPr/>
          <p:nvPr/>
        </p:nvSpPr>
        <p:spPr>
          <a:xfrm>
            <a:off x="4722480" y="397440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Ubuntu"/>
              </a:rPr>
              <a:t>Repeat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Прямая со стрелкой 16"/>
          <p:cNvCxnSpPr>
            <a:stCxn id="66" idx="3"/>
            <a:endCxn id="67" idx="1"/>
          </p:cNvCxnSpPr>
          <p:nvPr/>
        </p:nvCxnSpPr>
        <p:spPr>
          <a:xfrm>
            <a:off x="2316600" y="3080520"/>
            <a:ext cx="420840" cy="360"/>
          </a:xfrm>
          <a:prstGeom prst="straightConnector1">
            <a:avLst/>
          </a:prstGeom>
          <a:ln w="19050">
            <a:solidFill>
              <a:srgbClr val="348caf"/>
            </a:solidFill>
            <a:round/>
            <a:tailEnd len="med" type="triangle" w="lg"/>
          </a:ln>
        </p:spPr>
      </p:cxnSp>
      <p:cxnSp>
        <p:nvCxnSpPr>
          <p:cNvPr id="79" name="Прямая со стрелкой 17"/>
          <p:cNvCxnSpPr/>
          <p:nvPr/>
        </p:nvCxnSpPr>
        <p:spPr>
          <a:xfrm>
            <a:off x="4530240" y="3080880"/>
            <a:ext cx="420120" cy="720"/>
          </a:xfrm>
          <a:prstGeom prst="straightConnector1">
            <a:avLst/>
          </a:prstGeom>
          <a:ln w="19050">
            <a:solidFill>
              <a:srgbClr val="348caf"/>
            </a:solidFill>
            <a:round/>
            <a:tailEnd len="med" type="triangle" w="lg"/>
          </a:ln>
        </p:spPr>
      </p:cxnSp>
      <p:cxnSp>
        <p:nvCxnSpPr>
          <p:cNvPr id="80" name="Прямая со стрелкой 18"/>
          <p:cNvCxnSpPr/>
          <p:nvPr/>
        </p:nvCxnSpPr>
        <p:spPr>
          <a:xfrm>
            <a:off x="6743160" y="3080880"/>
            <a:ext cx="420120" cy="720"/>
          </a:xfrm>
          <a:prstGeom prst="straightConnector1">
            <a:avLst/>
          </a:prstGeom>
          <a:ln w="19050">
            <a:solidFill>
              <a:srgbClr val="348caf"/>
            </a:solidFill>
            <a:round/>
            <a:tailEnd len="med" type="triangle" w="lg"/>
          </a:ln>
        </p:spPr>
      </p:cxnSp>
      <p:cxnSp>
        <p:nvCxnSpPr>
          <p:cNvPr id="81" name="Прямая со стрелкой 19"/>
          <p:cNvCxnSpPr/>
          <p:nvPr/>
        </p:nvCxnSpPr>
        <p:spPr>
          <a:xfrm>
            <a:off x="8992440" y="3080880"/>
            <a:ext cx="420120" cy="720"/>
          </a:xfrm>
          <a:prstGeom prst="straightConnector1">
            <a:avLst/>
          </a:prstGeom>
          <a:ln w="19050">
            <a:solidFill>
              <a:srgbClr val="348caf"/>
            </a:solidFill>
            <a:round/>
            <a:tailEnd len="med" type="triangle" w="lg"/>
          </a:ln>
        </p:spPr>
      </p:cxnSp>
      <p:sp>
        <p:nvSpPr>
          <p:cNvPr id="82" name="PlaceHolder 4"/>
          <p:cNvSpPr txBox="1"/>
          <p:nvPr/>
        </p:nvSpPr>
        <p:spPr>
          <a:xfrm>
            <a:off x="502920" y="221760"/>
            <a:ext cx="7637040" cy="502200"/>
          </a:xfrm>
          <a:prstGeom prst="rect">
            <a:avLst/>
          </a:prstGeom>
          <a:noFill/>
          <a:ln w="0">
            <a:noFill/>
          </a:ln>
        </p:spPr>
        <p:txBody>
          <a:bodyPr lIns="360000" anchor="ctr">
            <a:norm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62b4d3"/>
                </a:solidFill>
                <a:latin typeface="Ubuntu"/>
              </a:rPr>
              <a:t>Жизненный цикл теста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647280" y="200520"/>
            <a:ext cx="7632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ru-RU" sz="2600" spc="-1" strike="noStrike">
                <a:solidFill>
                  <a:srgbClr val="62b4d3"/>
                </a:solidFill>
                <a:latin typeface="Ubuntu"/>
              </a:rPr>
              <a:t>Настройка браузера перед автотестом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032840" y="1080000"/>
            <a:ext cx="10487160" cy="537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public class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BaseTest 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{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Класс, который содержит статические методы для работы с браузером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9e880d"/>
                </a:solidFill>
                <a:latin typeface="Bahnschrift SemiBold"/>
                <a:ea typeface="JetBrains Mono"/>
              </a:rPr>
              <a:t>@BeforeAll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Аннотация Junit. Выполнять эти действия перед всеми авто тестами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static void </a:t>
            </a:r>
            <a:r>
              <a:rPr b="1" lang="ru-RU" sz="1300" spc="-1" strike="noStrike">
                <a:solidFill>
                  <a:srgbClr val="00627a"/>
                </a:solidFill>
                <a:latin typeface="Bahnschrift SemiBold"/>
                <a:ea typeface="JetBrains Mono"/>
              </a:rPr>
              <a:t>beforeAll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br>
              <a:rPr sz="1300"/>
            </a:b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browserSize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"1920x1080"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Размер экрана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timeout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1750eb"/>
                </a:solidFill>
                <a:latin typeface="Bahnschrift SemiBold"/>
                <a:ea typeface="JetBrains Mono"/>
              </a:rPr>
              <a:t>10_000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Ожидание в миллисекундах, сколько ждать появления того или иного атрибута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pageLoadTimeout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1750eb"/>
                </a:solidFill>
                <a:latin typeface="Bahnschrift SemiBold"/>
                <a:ea typeface="JetBrains Mono"/>
              </a:rPr>
              <a:t>10_000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Не явное ожидание в миллисекундах, сколько ждать загрузки страниц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browser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"chrome"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Браузер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browserVersion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"125"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Версия браузера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DesiredCapabilities capabilities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new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DesiredCapabilities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Объект DesiredCapabilities </a:t>
            </a:r>
            <a:endParaRPr b="1" lang="ru-RU" sz="1300" spc="-1" strike="noStrike">
              <a:solidFill>
                <a:srgbClr val="000000"/>
              </a:solidFill>
              <a:latin typeface="Bahnschrift SemiBold"/>
            </a:endParaRPr>
          </a:p>
          <a:p>
            <a:pPr>
              <a:lnSpc>
                <a:spcPct val="150000"/>
              </a:lnSpc>
            </a:pP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описывает особенности создаваемой сессии.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ChromeOptions options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new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ChromeOptions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объект ChromeOptions где будут устанавливаться доп опции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options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.addArguments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"--guest"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Опция гостя в браузере. Нужна, чтоб убрать лишние модальные окна самого браузера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capabilities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.setCapability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ChromeOptions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CAPABILITY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,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options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Установка опций в DesiredCapabilities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   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Configuration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300" spc="-1" strike="noStrike">
                <a:solidFill>
                  <a:srgbClr val="871094"/>
                </a:solidFill>
                <a:latin typeface="Bahnschrift SemiBold"/>
                <a:ea typeface="JetBrains Mono"/>
              </a:rPr>
              <a:t>browserCapabilities 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= </a:t>
            </a:r>
            <a:r>
              <a:rPr b="1" lang="ru-RU" sz="13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capabilities</a:t>
            </a:r>
            <a:r>
              <a:rPr b="1" lang="ru-RU" sz="13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Установка опций в браузер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 </a:t>
            </a:r>
            <a:br>
              <a:rPr sz="1300"/>
            </a:b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9e880d"/>
                </a:solidFill>
                <a:latin typeface="Bahnschrift SemiBold"/>
                <a:ea typeface="JetBrains Mono"/>
              </a:rPr>
              <a:t>@AfterAll </a:t>
            </a: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Аннотация Junit. Выполнять эти действия после всех авто тестов </a:t>
            </a:r>
            <a:br>
              <a:rPr sz="1300"/>
            </a:br>
            <a:r>
              <a:rPr b="1" i="1" lang="ru-RU" sz="13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lang="ru-RU" sz="13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static void </a:t>
            </a:r>
            <a:r>
              <a:rPr b="1" lang="ru-RU" sz="1300" spc="-1" strike="noStrike">
                <a:solidFill>
                  <a:srgbClr val="00627a"/>
                </a:solidFill>
                <a:latin typeface="Bahnschrift SemiBold"/>
                <a:ea typeface="JetBrains Mono"/>
              </a:rPr>
              <a:t>afterAll</a:t>
            </a: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3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{} </a:t>
            </a:r>
            <a:br>
              <a:rPr sz="1300"/>
            </a:br>
            <a:r>
              <a:rPr b="1" lang="ru-RU" sz="13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}</a:t>
            </a:r>
            <a:endParaRPr b="1" lang="ru-RU" sz="1300" spc="-1" strike="noStrike">
              <a:solidFill>
                <a:srgbClr val="000000"/>
              </a:solidFill>
              <a:latin typeface="Bahnschrif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647280" y="200880"/>
            <a:ext cx="7632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ru-RU" sz="2600" spc="-1" strike="noStrike">
                <a:solidFill>
                  <a:srgbClr val="62b4d3"/>
                </a:solidFill>
                <a:latin typeface="Ubuntu"/>
              </a:rPr>
              <a:t>Напишем логин в систему и выход из нее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900000" y="1299960"/>
            <a:ext cx="10800000" cy="50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200000"/>
              </a:lnSpc>
            </a:pPr>
            <a:r>
              <a:rPr b="1" lang="ru-RU" sz="1500" spc="-1" strike="noStrike">
                <a:solidFill>
                  <a:srgbClr val="9e880d"/>
                </a:solidFill>
                <a:latin typeface="Bahnschrift SemiBold"/>
                <a:ea typeface="JetBrains Mono"/>
              </a:rPr>
              <a:t>@BeforeEach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//Аннотация Junit. Выполнять эти действия перед каждым автотестом </a:t>
            </a:r>
            <a:br>
              <a:rPr sz="1500"/>
            </a:br>
            <a:r>
              <a:rPr b="1" lang="ru-RU" sz="15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void </a:t>
            </a:r>
            <a:r>
              <a:rPr b="1" lang="ru-RU" sz="1500" spc="-1" strike="noStrike">
                <a:solidFill>
                  <a:srgbClr val="00627a"/>
                </a:solidFill>
                <a:latin typeface="Bahnschrift SemiBold"/>
                <a:ea typeface="JetBrains Mono"/>
              </a:rPr>
              <a:t>login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br>
              <a:rPr sz="1500"/>
            </a:b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Bahnschrift SemiBold"/>
                <a:ea typeface="JetBrains Mono"/>
              </a:rPr>
              <a:t>Selenide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open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"https://www.saucedemo.com/"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Метод open позволяет открыть необходимый сайт </a:t>
            </a:r>
            <a:br>
              <a:rPr sz="1500"/>
            </a:b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$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"input[data-test=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username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]"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.sendKeys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"standard_user"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Заполнение поля логин </a:t>
            </a:r>
            <a:br>
              <a:rPr sz="1500"/>
            </a:b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$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"input[data-test=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password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]"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.sendKeys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"secret_sauce"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Заполнение поля пароль </a:t>
            </a:r>
            <a:br>
              <a:rPr sz="1500"/>
            </a:b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    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$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"[data-test=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login-button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]"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.click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Клик по кнопке входа </a:t>
            </a:r>
            <a:br>
              <a:rPr sz="1500"/>
            </a:b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</a:t>
            </a:r>
            <a:endParaRPr b="0" lang="ru-RU" sz="1500" spc="-1" strike="noStrike">
              <a:solidFill>
                <a:srgbClr val="000000"/>
              </a:solidFill>
              <a:latin typeface="Bahnschrift SemiBold"/>
            </a:endParaRPr>
          </a:p>
          <a:p>
            <a:pPr>
              <a:lnSpc>
                <a:spcPct val="200000"/>
              </a:lnSpc>
            </a:pP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...</a:t>
            </a:r>
            <a:endParaRPr b="0" lang="ru-RU" sz="1500" spc="-1" strike="noStrike">
              <a:solidFill>
                <a:srgbClr val="000000"/>
              </a:solidFill>
              <a:latin typeface="Bahnschrift SemiBold"/>
            </a:endParaRPr>
          </a:p>
          <a:p>
            <a:pPr>
              <a:lnSpc>
                <a:spcPct val="200000"/>
              </a:lnSpc>
            </a:pPr>
            <a:r>
              <a:rPr b="1" lang="ru-RU" sz="1500" spc="-1" strike="noStrike">
                <a:solidFill>
                  <a:srgbClr val="9e880d"/>
                </a:solidFill>
                <a:latin typeface="Bahnschrift SemiBold"/>
                <a:ea typeface="JetBrains Mono"/>
              </a:rPr>
              <a:t>@AfterEach </a:t>
            </a:r>
            <a:r>
              <a:rPr b="1" i="1" lang="ru-RU" sz="1500" spc="-1" strike="noStrike">
                <a:solidFill>
                  <a:srgbClr val="8c8c8c"/>
                </a:solidFill>
                <a:latin typeface="Bahnschrift SemiBold"/>
                <a:ea typeface="JetBrains Mono"/>
              </a:rPr>
              <a:t>// Аннотация Junit. Выполнять эти действия после каждого автотеста </a:t>
            </a:r>
            <a:br>
              <a:rPr sz="1500"/>
            </a:br>
            <a:r>
              <a:rPr b="1" lang="ru-RU" sz="1500" spc="-1" strike="noStrike">
                <a:solidFill>
                  <a:srgbClr val="0033b3"/>
                </a:solidFill>
                <a:latin typeface="Bahnschrift SemiBold"/>
                <a:ea typeface="JetBrains Mono"/>
              </a:rPr>
              <a:t>void </a:t>
            </a:r>
            <a:r>
              <a:rPr b="1" lang="ru-RU" sz="1500" spc="-1" strike="noStrike">
                <a:solidFill>
                  <a:srgbClr val="00627a"/>
                </a:solidFill>
                <a:latin typeface="Bahnschrift SemiBold"/>
                <a:ea typeface="JetBrains Mono"/>
              </a:rPr>
              <a:t>logout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{ </a:t>
            </a:r>
            <a:br>
              <a:rPr sz="1500"/>
            </a:b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    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$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"div.bm-burger-button"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.click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br>
              <a:rPr sz="1500"/>
            </a:b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    </a:t>
            </a:r>
            <a:r>
              <a:rPr b="1" i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$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"a[data-test=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logout-sidebar-link</a:t>
            </a:r>
            <a:r>
              <a:rPr b="1" lang="ru-RU" sz="1500" spc="-1" strike="noStrike">
                <a:solidFill>
                  <a:srgbClr val="0037a6"/>
                </a:solidFill>
                <a:latin typeface="Bahnschrift SemiBold"/>
                <a:ea typeface="JetBrains Mono"/>
              </a:rPr>
              <a:t>\"</a:t>
            </a:r>
            <a:r>
              <a:rPr b="1" lang="ru-RU" sz="1500" spc="-1" strike="noStrike">
                <a:solidFill>
                  <a:srgbClr val="067d17"/>
                </a:solidFill>
                <a:latin typeface="Bahnschrift SemiBold"/>
                <a:ea typeface="JetBrains Mono"/>
              </a:rPr>
              <a:t>]"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.click</a:t>
            </a:r>
            <a:r>
              <a:rPr b="1" lang="ru-RU" sz="1500" spc="-1" strike="noStrike">
                <a:solidFill>
                  <a:srgbClr val="3f9101"/>
                </a:solidFill>
                <a:latin typeface="Bahnschrift SemiBold"/>
                <a:ea typeface="JetBrains Mono"/>
              </a:rPr>
              <a:t>()</a:t>
            </a:r>
            <a:r>
              <a:rPr b="1" lang="ru-RU" sz="1500" spc="-1" strike="noStrike">
                <a:solidFill>
                  <a:srgbClr val="080808"/>
                </a:solidFill>
                <a:latin typeface="Bahnschrift SemiBold"/>
                <a:ea typeface="JetBrains Mono"/>
              </a:rPr>
              <a:t>; </a:t>
            </a:r>
            <a:br>
              <a:rPr sz="1500"/>
            </a:br>
            <a:r>
              <a:rPr b="1" lang="ru-RU" sz="1500" spc="-1" strike="noStrike">
                <a:solidFill>
                  <a:srgbClr val="0e4a8e"/>
                </a:solidFill>
                <a:latin typeface="Bahnschrift SemiBold"/>
                <a:ea typeface="JetBrains Mono"/>
              </a:rPr>
              <a:t>}</a:t>
            </a:r>
            <a:endParaRPr b="0" lang="ru-RU" sz="1500" spc="-1" strike="noStrike">
              <a:solidFill>
                <a:srgbClr val="000000"/>
              </a:solidFill>
              <a:latin typeface="Bahnschrif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711520" y="1758600"/>
            <a:ext cx="6624000" cy="24717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dk1"/>
                </a:solidFill>
                <a:latin typeface="Ubuntu Medium"/>
              </a:rPr>
              <a:t>Давайте рассмотрим тест-кейс, который требуется автоматизировать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20">
      <a:dk1>
        <a:srgbClr val="000000"/>
      </a:dk1>
      <a:lt1>
        <a:srgbClr val="ffffff"/>
      </a:lt1>
      <a:dk2>
        <a:srgbClr val="feffff"/>
      </a:dk2>
      <a:lt2>
        <a:srgbClr val="0f467e"/>
      </a:lt2>
      <a:accent1>
        <a:srgbClr val="9ce8f9"/>
      </a:accent1>
      <a:accent2>
        <a:srgbClr val="5eb4d5"/>
      </a:accent2>
      <a:accent3>
        <a:srgbClr val="348caf"/>
      </a:accent3>
      <a:accent4>
        <a:srgbClr val="80bed6"/>
      </a:accent4>
      <a:accent5>
        <a:srgbClr val="1481c5"/>
      </a:accent5>
      <a:accent6>
        <a:srgbClr val="c32851"/>
      </a:accent6>
      <a:hlink>
        <a:srgbClr val="3e92e4"/>
      </a:hlink>
      <a:folHlink>
        <a:srgbClr val="5dc296"/>
      </a:folHlink>
    </a:clrScheme>
    <a:fontScheme name="Gill Sans MT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{60C84A9B-3AB4-DF4F-919B-065F51DC4C0E}tf10001122</Template>
  <TotalTime>20685</TotalTime>
  <Application>LibreOffice/24.2.0.3$Windows_X86_64 LibreOffice_project/da48488a73ddd66ea24cf16bbc4f7b9c08e9bea1</Application>
  <AppVersion>15.0000</AppVersion>
  <Words>161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2019-08-15T10:43:10Z</dcterms:created>
  <dc:creator>Microsoft Office User</dc:creator>
  <dc:description/>
  <dc:language>ru-RU</dc:language>
  <cp:lastModifiedBy/>
  <cp:lastPrinted>2019-10-11T20:10:32Z</cp:lastPrinted>
  <dcterms:modified xsi:type="dcterms:W3CDTF">2024-05-23T15:10:04Z</dcterms:modified>
  <cp:revision>263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8</vt:i4>
  </property>
</Properties>
</file>