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71" r:id="rId1"/>
  </p:sldMasterIdLst>
  <p:notesMasterIdLst>
    <p:notesMasterId r:id="rId24"/>
  </p:notesMasterIdLst>
  <p:sldIdLst>
    <p:sldId id="256" r:id="rId2"/>
    <p:sldId id="258" r:id="rId3"/>
    <p:sldId id="260" r:id="rId4"/>
    <p:sldId id="266" r:id="rId5"/>
    <p:sldId id="300" r:id="rId6"/>
    <p:sldId id="299" r:id="rId7"/>
    <p:sldId id="296" r:id="rId8"/>
    <p:sldId id="301" r:id="rId9"/>
    <p:sldId id="262" r:id="rId10"/>
    <p:sldId id="303" r:id="rId11"/>
    <p:sldId id="304" r:id="rId12"/>
    <p:sldId id="305" r:id="rId13"/>
    <p:sldId id="306" r:id="rId14"/>
    <p:sldId id="302" r:id="rId15"/>
    <p:sldId id="307" r:id="rId16"/>
    <p:sldId id="263" r:id="rId17"/>
    <p:sldId id="308" r:id="rId18"/>
    <p:sldId id="309" r:id="rId19"/>
    <p:sldId id="310" r:id="rId20"/>
    <p:sldId id="259" r:id="rId21"/>
    <p:sldId id="276" r:id="rId22"/>
    <p:sldId id="311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Bebas Neue" panose="020B0606020202050201" pitchFamily="34" charset="0"/>
      <p:regular r:id="rId26"/>
    </p:embeddedFont>
    <p:embeddedFont>
      <p:font typeface="Nunito Light" pitchFamily="2" charset="0"/>
      <p:regular r:id="rId27"/>
      <p: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Urbanis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4A6497-0B31-471D-9F1C-BCB0560D1018}">
  <a:tblStyle styleId="{D54A6497-0B31-471D-9F1C-BCB0560D10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51FAEB4-FA4C-4D24-AE16-EB6E176E317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5952ba1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5952ba1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801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379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53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198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009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165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095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281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2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5952ba1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5952ba1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5952ba17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5952ba17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909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77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768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28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79875" y="1660263"/>
            <a:ext cx="6784200" cy="20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79875" y="3918688"/>
            <a:ext cx="6784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720000" y="2848775"/>
            <a:ext cx="23337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2"/>
          </p:nvPr>
        </p:nvSpPr>
        <p:spPr>
          <a:xfrm>
            <a:off x="3405149" y="2848775"/>
            <a:ext cx="23337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3"/>
          </p:nvPr>
        </p:nvSpPr>
        <p:spPr>
          <a:xfrm>
            <a:off x="6090305" y="2848775"/>
            <a:ext cx="23337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4"/>
          </p:nvPr>
        </p:nvSpPr>
        <p:spPr>
          <a:xfrm>
            <a:off x="720000" y="2353575"/>
            <a:ext cx="23337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5"/>
          </p:nvPr>
        </p:nvSpPr>
        <p:spPr>
          <a:xfrm>
            <a:off x="3405151" y="2353575"/>
            <a:ext cx="23337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6"/>
          </p:nvPr>
        </p:nvSpPr>
        <p:spPr>
          <a:xfrm>
            <a:off x="6090302" y="2353575"/>
            <a:ext cx="23337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720000" y="1735625"/>
            <a:ext cx="3146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2"/>
          </p:nvPr>
        </p:nvSpPr>
        <p:spPr>
          <a:xfrm>
            <a:off x="4632773" y="1735625"/>
            <a:ext cx="3146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3"/>
          </p:nvPr>
        </p:nvSpPr>
        <p:spPr>
          <a:xfrm>
            <a:off x="720000" y="3396200"/>
            <a:ext cx="3146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4"/>
          </p:nvPr>
        </p:nvSpPr>
        <p:spPr>
          <a:xfrm>
            <a:off x="4632773" y="3396200"/>
            <a:ext cx="3146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5"/>
          </p:nvPr>
        </p:nvSpPr>
        <p:spPr>
          <a:xfrm>
            <a:off x="720000" y="1282675"/>
            <a:ext cx="31467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6"/>
          </p:nvPr>
        </p:nvSpPr>
        <p:spPr>
          <a:xfrm>
            <a:off x="720000" y="2943425"/>
            <a:ext cx="31467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7"/>
          </p:nvPr>
        </p:nvSpPr>
        <p:spPr>
          <a:xfrm>
            <a:off x="4632748" y="1282675"/>
            <a:ext cx="31467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8"/>
          </p:nvPr>
        </p:nvSpPr>
        <p:spPr>
          <a:xfrm>
            <a:off x="4632748" y="2943425"/>
            <a:ext cx="31467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1"/>
          <p:cNvCxnSpPr/>
          <p:nvPr/>
        </p:nvCxnSpPr>
        <p:spPr>
          <a:xfrm>
            <a:off x="713225" y="-12"/>
            <a:ext cx="0" cy="4575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1"/>
          <p:cNvCxnSpPr/>
          <p:nvPr/>
        </p:nvCxnSpPr>
        <p:spPr>
          <a:xfrm>
            <a:off x="8430775" y="567588"/>
            <a:ext cx="0" cy="4575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22"/>
          <p:cNvCxnSpPr/>
          <p:nvPr/>
        </p:nvCxnSpPr>
        <p:spPr>
          <a:xfrm>
            <a:off x="0" y="4603988"/>
            <a:ext cx="614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2"/>
          <p:cNvCxnSpPr/>
          <p:nvPr/>
        </p:nvCxnSpPr>
        <p:spPr>
          <a:xfrm>
            <a:off x="3002100" y="539488"/>
            <a:ext cx="614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272625" y="3762300"/>
            <a:ext cx="615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10675" y="3762200"/>
            <a:ext cx="11940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7717500" cy="2779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13225" y="862800"/>
            <a:ext cx="4294800" cy="11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713225" y="217307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32" name="Google Shape;32;p8"/>
          <p:cNvCxnSpPr/>
          <p:nvPr/>
        </p:nvCxnSpPr>
        <p:spPr>
          <a:xfrm>
            <a:off x="0" y="2571738"/>
            <a:ext cx="1237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8"/>
          <p:cNvCxnSpPr/>
          <p:nvPr/>
        </p:nvCxnSpPr>
        <p:spPr>
          <a:xfrm>
            <a:off x="7906200" y="2571738"/>
            <a:ext cx="1237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4571975" y="-12"/>
            <a:ext cx="0" cy="906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9"/>
          <p:cNvCxnSpPr/>
          <p:nvPr/>
        </p:nvCxnSpPr>
        <p:spPr>
          <a:xfrm>
            <a:off x="4571975" y="4237488"/>
            <a:ext cx="0" cy="906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4823550" y="2979000"/>
            <a:ext cx="3607200" cy="11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subTitle" idx="1"/>
          </p:nvPr>
        </p:nvSpPr>
        <p:spPr>
          <a:xfrm>
            <a:off x="4823550" y="4157425"/>
            <a:ext cx="36072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11"/>
          <p:cNvSpPr>
            <a:spLocks noGrp="1"/>
          </p:cNvSpPr>
          <p:nvPr>
            <p:ph type="pic" idx="2"/>
          </p:nvPr>
        </p:nvSpPr>
        <p:spPr>
          <a:xfrm>
            <a:off x="713224" y="539500"/>
            <a:ext cx="33549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462500"/>
            <a:ext cx="7347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172403"/>
            <a:ext cx="7347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462500"/>
            <a:ext cx="7347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172403"/>
            <a:ext cx="7347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462500"/>
            <a:ext cx="7347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172403"/>
            <a:ext cx="7347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973950" y="20352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8"/>
          </p:nvPr>
        </p:nvSpPr>
        <p:spPr>
          <a:xfrm>
            <a:off x="3559950" y="20352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9"/>
          </p:nvPr>
        </p:nvSpPr>
        <p:spPr>
          <a:xfrm>
            <a:off x="6145950" y="20352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3"/>
          </p:nvPr>
        </p:nvSpPr>
        <p:spPr>
          <a:xfrm>
            <a:off x="973950" y="37451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4"/>
          </p:nvPr>
        </p:nvSpPr>
        <p:spPr>
          <a:xfrm>
            <a:off x="3559950" y="37451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5"/>
          </p:nvPr>
        </p:nvSpPr>
        <p:spPr>
          <a:xfrm>
            <a:off x="6145950" y="37451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2" r:id="rId10"/>
    <p:sldLayoutId id="2147483663" r:id="rId11"/>
    <p:sldLayoutId id="2147483667" r:id="rId12"/>
    <p:sldLayoutId id="214748366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makash3011/customer-personality-analysis/dat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udemy.com/course/the-data-science-course-complete-data-science-bootcamp/?couponCode=LETSLEARNNOW" TargetMode="External"/><Relationship Id="rId4" Type="http://schemas.openxmlformats.org/officeDocument/2006/relationships/hyperlink" Target="https://www.mathworks.com/help/matlab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/>
        </p:nvSpPr>
        <p:spPr>
          <a:xfrm>
            <a:off x="2230100" y="295950"/>
            <a:ext cx="4683900" cy="4710300"/>
          </a:xfrm>
          <a:prstGeom prst="ellipse">
            <a:avLst/>
          </a:prstGeom>
          <a:solidFill>
            <a:srgbClr val="146C94">
              <a:alpha val="4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1179875" y="1660263"/>
            <a:ext cx="6784200" cy="20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Customer Personality Analysis</a:t>
            </a:r>
            <a:endParaRPr sz="5400"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1179875" y="3918688"/>
            <a:ext cx="6784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by: Gebran Assaad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Kim Haykal</a:t>
            </a:r>
            <a:endParaRPr/>
          </a:p>
        </p:txBody>
      </p:sp>
      <p:cxnSp>
        <p:nvCxnSpPr>
          <p:cNvPr id="132" name="Google Shape;132;p26"/>
          <p:cNvCxnSpPr>
            <a:endCxn id="130" idx="0"/>
          </p:cNvCxnSpPr>
          <p:nvPr/>
        </p:nvCxnSpPr>
        <p:spPr>
          <a:xfrm>
            <a:off x="4571975" y="489063"/>
            <a:ext cx="0" cy="1171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26"/>
          <p:cNvSpPr/>
          <p:nvPr/>
        </p:nvSpPr>
        <p:spPr>
          <a:xfrm>
            <a:off x="6171050" y="1016363"/>
            <a:ext cx="574800" cy="5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"/>
          <p:cNvSpPr/>
          <p:nvPr/>
        </p:nvSpPr>
        <p:spPr>
          <a:xfrm>
            <a:off x="4175975" y="72275"/>
            <a:ext cx="792000" cy="79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5417701" y="295950"/>
            <a:ext cx="651300" cy="65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3074952" y="295950"/>
            <a:ext cx="651300" cy="65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2398100" y="1016363"/>
            <a:ext cx="574800" cy="5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26"/>
          <p:cNvGrpSpPr/>
          <p:nvPr/>
        </p:nvGrpSpPr>
        <p:grpSpPr>
          <a:xfrm>
            <a:off x="4315262" y="207323"/>
            <a:ext cx="513333" cy="521904"/>
            <a:chOff x="850092" y="3352934"/>
            <a:chExt cx="369517" cy="375660"/>
          </a:xfrm>
        </p:grpSpPr>
        <p:sp>
          <p:nvSpPr>
            <p:cNvPr id="139" name="Google Shape;139;p26"/>
            <p:cNvSpPr/>
            <p:nvPr/>
          </p:nvSpPr>
          <p:spPr>
            <a:xfrm>
              <a:off x="969859" y="3475692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46"/>
                  </a:moveTo>
                  <a:cubicBezTo>
                    <a:pt x="1108" y="346"/>
                    <a:pt x="1322" y="560"/>
                    <a:pt x="1322" y="834"/>
                  </a:cubicBezTo>
                  <a:cubicBezTo>
                    <a:pt x="1322" y="1096"/>
                    <a:pt x="1108" y="1322"/>
                    <a:pt x="834" y="1322"/>
                  </a:cubicBezTo>
                  <a:cubicBezTo>
                    <a:pt x="548" y="1322"/>
                    <a:pt x="346" y="1096"/>
                    <a:pt x="346" y="834"/>
                  </a:cubicBezTo>
                  <a:cubicBezTo>
                    <a:pt x="346" y="560"/>
                    <a:pt x="572" y="346"/>
                    <a:pt x="834" y="346"/>
                  </a:cubicBezTo>
                  <a:close/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99"/>
                    <a:pt x="369" y="1668"/>
                    <a:pt x="834" y="1668"/>
                  </a:cubicBezTo>
                  <a:cubicBezTo>
                    <a:pt x="1298" y="1668"/>
                    <a:pt x="1667" y="1299"/>
                    <a:pt x="1667" y="834"/>
                  </a:cubicBezTo>
                  <a:cubicBezTo>
                    <a:pt x="1667" y="370"/>
                    <a:pt x="1298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1046786" y="3552237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46"/>
                  </a:moveTo>
                  <a:cubicBezTo>
                    <a:pt x="1096" y="346"/>
                    <a:pt x="1322" y="572"/>
                    <a:pt x="1322" y="834"/>
                  </a:cubicBezTo>
                  <a:cubicBezTo>
                    <a:pt x="1322" y="1108"/>
                    <a:pt x="1096" y="1334"/>
                    <a:pt x="834" y="1334"/>
                  </a:cubicBezTo>
                  <a:cubicBezTo>
                    <a:pt x="560" y="1334"/>
                    <a:pt x="334" y="1108"/>
                    <a:pt x="334" y="834"/>
                  </a:cubicBezTo>
                  <a:cubicBezTo>
                    <a:pt x="334" y="572"/>
                    <a:pt x="560" y="346"/>
                    <a:pt x="834" y="346"/>
                  </a:cubicBezTo>
                  <a:close/>
                  <a:moveTo>
                    <a:pt x="834" y="1"/>
                  </a:moveTo>
                  <a:cubicBezTo>
                    <a:pt x="369" y="1"/>
                    <a:pt x="0" y="382"/>
                    <a:pt x="0" y="834"/>
                  </a:cubicBezTo>
                  <a:cubicBezTo>
                    <a:pt x="0" y="1299"/>
                    <a:pt x="369" y="1668"/>
                    <a:pt x="834" y="1668"/>
                  </a:cubicBezTo>
                  <a:cubicBezTo>
                    <a:pt x="1286" y="1668"/>
                    <a:pt x="1667" y="1299"/>
                    <a:pt x="1667" y="834"/>
                  </a:cubicBezTo>
                  <a:cubicBezTo>
                    <a:pt x="1667" y="382"/>
                    <a:pt x="1286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984245" y="3485272"/>
              <a:ext cx="106527" cy="104999"/>
            </a:xfrm>
            <a:custGeom>
              <a:avLst/>
              <a:gdLst/>
              <a:ahLst/>
              <a:cxnLst/>
              <a:rect l="l" t="t" r="r" b="b"/>
              <a:pathLst>
                <a:path w="3347" h="3299" extrusionOk="0">
                  <a:moveTo>
                    <a:pt x="3160" y="0"/>
                  </a:moveTo>
                  <a:cubicBezTo>
                    <a:pt x="3117" y="0"/>
                    <a:pt x="3073" y="15"/>
                    <a:pt x="3037" y="45"/>
                  </a:cubicBezTo>
                  <a:lnTo>
                    <a:pt x="72" y="2998"/>
                  </a:lnTo>
                  <a:cubicBezTo>
                    <a:pt x="1" y="3081"/>
                    <a:pt x="1" y="3176"/>
                    <a:pt x="72" y="3236"/>
                  </a:cubicBezTo>
                  <a:cubicBezTo>
                    <a:pt x="108" y="3278"/>
                    <a:pt x="152" y="3298"/>
                    <a:pt x="196" y="3298"/>
                  </a:cubicBezTo>
                  <a:cubicBezTo>
                    <a:pt x="239" y="3298"/>
                    <a:pt x="280" y="3278"/>
                    <a:pt x="310" y="3236"/>
                  </a:cubicBezTo>
                  <a:lnTo>
                    <a:pt x="3275" y="283"/>
                  </a:lnTo>
                  <a:cubicBezTo>
                    <a:pt x="3346" y="200"/>
                    <a:pt x="3346" y="105"/>
                    <a:pt x="3275" y="45"/>
                  </a:cubicBezTo>
                  <a:cubicBezTo>
                    <a:pt x="3245" y="15"/>
                    <a:pt x="3203" y="0"/>
                    <a:pt x="3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922850" y="3428715"/>
              <a:ext cx="223620" cy="223620"/>
            </a:xfrm>
            <a:custGeom>
              <a:avLst/>
              <a:gdLst/>
              <a:ahLst/>
              <a:cxnLst/>
              <a:rect l="l" t="t" r="r" b="b"/>
              <a:pathLst>
                <a:path w="7026" h="7026" extrusionOk="0">
                  <a:moveTo>
                    <a:pt x="3513" y="0"/>
                  </a:moveTo>
                  <a:cubicBezTo>
                    <a:pt x="1584" y="0"/>
                    <a:pt x="1" y="1584"/>
                    <a:pt x="1" y="3513"/>
                  </a:cubicBezTo>
                  <a:cubicBezTo>
                    <a:pt x="1" y="5453"/>
                    <a:pt x="1584" y="7025"/>
                    <a:pt x="3513" y="7025"/>
                  </a:cubicBezTo>
                  <a:cubicBezTo>
                    <a:pt x="5454" y="7025"/>
                    <a:pt x="7026" y="5453"/>
                    <a:pt x="7026" y="3513"/>
                  </a:cubicBezTo>
                  <a:cubicBezTo>
                    <a:pt x="7026" y="1834"/>
                    <a:pt x="5835" y="393"/>
                    <a:pt x="4204" y="60"/>
                  </a:cubicBezTo>
                  <a:cubicBezTo>
                    <a:pt x="4196" y="59"/>
                    <a:pt x="4188" y="58"/>
                    <a:pt x="4180" y="58"/>
                  </a:cubicBezTo>
                  <a:cubicBezTo>
                    <a:pt x="4095" y="58"/>
                    <a:pt x="4022" y="115"/>
                    <a:pt x="3989" y="191"/>
                  </a:cubicBezTo>
                  <a:cubicBezTo>
                    <a:pt x="3978" y="286"/>
                    <a:pt x="4037" y="369"/>
                    <a:pt x="4132" y="405"/>
                  </a:cubicBezTo>
                  <a:cubicBezTo>
                    <a:pt x="5597" y="703"/>
                    <a:pt x="6692" y="2001"/>
                    <a:pt x="6692" y="3513"/>
                  </a:cubicBezTo>
                  <a:cubicBezTo>
                    <a:pt x="6692" y="5251"/>
                    <a:pt x="5263" y="6680"/>
                    <a:pt x="3513" y="6680"/>
                  </a:cubicBezTo>
                  <a:cubicBezTo>
                    <a:pt x="1775" y="6680"/>
                    <a:pt x="346" y="5251"/>
                    <a:pt x="346" y="3513"/>
                  </a:cubicBezTo>
                  <a:cubicBezTo>
                    <a:pt x="346" y="1774"/>
                    <a:pt x="1775" y="346"/>
                    <a:pt x="3513" y="346"/>
                  </a:cubicBezTo>
                  <a:cubicBezTo>
                    <a:pt x="3608" y="346"/>
                    <a:pt x="3692" y="274"/>
                    <a:pt x="3692" y="167"/>
                  </a:cubicBezTo>
                  <a:cubicBezTo>
                    <a:pt x="3680" y="72"/>
                    <a:pt x="3608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850092" y="3352934"/>
              <a:ext cx="369517" cy="375660"/>
            </a:xfrm>
            <a:custGeom>
              <a:avLst/>
              <a:gdLst/>
              <a:ahLst/>
              <a:cxnLst/>
              <a:rect l="l" t="t" r="r" b="b"/>
              <a:pathLst>
                <a:path w="11610" h="11803" extrusionOk="0">
                  <a:moveTo>
                    <a:pt x="5804" y="0"/>
                  </a:moveTo>
                  <a:cubicBezTo>
                    <a:pt x="5801" y="0"/>
                    <a:pt x="5799" y="0"/>
                    <a:pt x="5799" y="0"/>
                  </a:cubicBezTo>
                  <a:cubicBezTo>
                    <a:pt x="5585" y="0"/>
                    <a:pt x="5371" y="119"/>
                    <a:pt x="5252" y="310"/>
                  </a:cubicBezTo>
                  <a:lnTo>
                    <a:pt x="4573" y="1453"/>
                  </a:lnTo>
                  <a:cubicBezTo>
                    <a:pt x="4515" y="1551"/>
                    <a:pt x="4424" y="1605"/>
                    <a:pt x="4326" y="1605"/>
                  </a:cubicBezTo>
                  <a:cubicBezTo>
                    <a:pt x="4281" y="1605"/>
                    <a:pt x="4236" y="1594"/>
                    <a:pt x="4192" y="1572"/>
                  </a:cubicBezTo>
                  <a:lnTo>
                    <a:pt x="2977" y="1060"/>
                  </a:lnTo>
                  <a:cubicBezTo>
                    <a:pt x="2889" y="1020"/>
                    <a:pt x="2800" y="1002"/>
                    <a:pt x="2713" y="1002"/>
                  </a:cubicBezTo>
                  <a:cubicBezTo>
                    <a:pt x="2355" y="1002"/>
                    <a:pt x="2046" y="1312"/>
                    <a:pt x="2084" y="1715"/>
                  </a:cubicBezTo>
                  <a:lnTo>
                    <a:pt x="2204" y="3036"/>
                  </a:lnTo>
                  <a:cubicBezTo>
                    <a:pt x="2215" y="3179"/>
                    <a:pt x="2108" y="3322"/>
                    <a:pt x="1965" y="3346"/>
                  </a:cubicBezTo>
                  <a:lnTo>
                    <a:pt x="668" y="3643"/>
                  </a:lnTo>
                  <a:cubicBezTo>
                    <a:pt x="191" y="3751"/>
                    <a:pt x="1" y="4334"/>
                    <a:pt x="322" y="4703"/>
                  </a:cubicBezTo>
                  <a:lnTo>
                    <a:pt x="1203" y="5703"/>
                  </a:lnTo>
                  <a:cubicBezTo>
                    <a:pt x="1311" y="5822"/>
                    <a:pt x="1311" y="5989"/>
                    <a:pt x="1203" y="6084"/>
                  </a:cubicBezTo>
                  <a:lnTo>
                    <a:pt x="322" y="7084"/>
                  </a:lnTo>
                  <a:cubicBezTo>
                    <a:pt x="179" y="7263"/>
                    <a:pt x="132" y="7489"/>
                    <a:pt x="191" y="7715"/>
                  </a:cubicBezTo>
                  <a:cubicBezTo>
                    <a:pt x="263" y="7930"/>
                    <a:pt x="441" y="8084"/>
                    <a:pt x="668" y="8144"/>
                  </a:cubicBezTo>
                  <a:lnTo>
                    <a:pt x="1025" y="8215"/>
                  </a:lnTo>
                  <a:cubicBezTo>
                    <a:pt x="1033" y="8216"/>
                    <a:pt x="1041" y="8217"/>
                    <a:pt x="1049" y="8217"/>
                  </a:cubicBezTo>
                  <a:cubicBezTo>
                    <a:pt x="1136" y="8217"/>
                    <a:pt x="1217" y="8161"/>
                    <a:pt x="1239" y="8084"/>
                  </a:cubicBezTo>
                  <a:cubicBezTo>
                    <a:pt x="1251" y="7989"/>
                    <a:pt x="1192" y="7894"/>
                    <a:pt x="1096" y="7870"/>
                  </a:cubicBezTo>
                  <a:lnTo>
                    <a:pt x="739" y="7799"/>
                  </a:lnTo>
                  <a:cubicBezTo>
                    <a:pt x="644" y="7775"/>
                    <a:pt x="560" y="7692"/>
                    <a:pt x="525" y="7608"/>
                  </a:cubicBezTo>
                  <a:cubicBezTo>
                    <a:pt x="489" y="7501"/>
                    <a:pt x="501" y="7394"/>
                    <a:pt x="584" y="7322"/>
                  </a:cubicBezTo>
                  <a:lnTo>
                    <a:pt x="1453" y="6322"/>
                  </a:lnTo>
                  <a:cubicBezTo>
                    <a:pt x="1668" y="6084"/>
                    <a:pt x="1668" y="5715"/>
                    <a:pt x="1453" y="5477"/>
                  </a:cubicBezTo>
                  <a:lnTo>
                    <a:pt x="584" y="4477"/>
                  </a:lnTo>
                  <a:cubicBezTo>
                    <a:pt x="430" y="4322"/>
                    <a:pt x="525" y="4048"/>
                    <a:pt x="739" y="3989"/>
                  </a:cubicBezTo>
                  <a:lnTo>
                    <a:pt x="2037" y="3691"/>
                  </a:lnTo>
                  <a:cubicBezTo>
                    <a:pt x="2346" y="3620"/>
                    <a:pt x="2573" y="3322"/>
                    <a:pt x="2549" y="3012"/>
                  </a:cubicBezTo>
                  <a:lnTo>
                    <a:pt x="2430" y="1679"/>
                  </a:lnTo>
                  <a:cubicBezTo>
                    <a:pt x="2410" y="1503"/>
                    <a:pt x="2559" y="1359"/>
                    <a:pt x="2731" y="1359"/>
                  </a:cubicBezTo>
                  <a:cubicBezTo>
                    <a:pt x="2769" y="1359"/>
                    <a:pt x="2808" y="1366"/>
                    <a:pt x="2846" y="1381"/>
                  </a:cubicBezTo>
                  <a:lnTo>
                    <a:pt x="4061" y="1905"/>
                  </a:lnTo>
                  <a:cubicBezTo>
                    <a:pt x="4143" y="1941"/>
                    <a:pt x="4229" y="1958"/>
                    <a:pt x="4314" y="1958"/>
                  </a:cubicBezTo>
                  <a:cubicBezTo>
                    <a:pt x="4536" y="1958"/>
                    <a:pt x="4750" y="1841"/>
                    <a:pt x="4871" y="1643"/>
                  </a:cubicBezTo>
                  <a:lnTo>
                    <a:pt x="5549" y="488"/>
                  </a:lnTo>
                  <a:cubicBezTo>
                    <a:pt x="5609" y="393"/>
                    <a:pt x="5710" y="345"/>
                    <a:pt x="5810" y="345"/>
                  </a:cubicBezTo>
                  <a:cubicBezTo>
                    <a:pt x="5909" y="345"/>
                    <a:pt x="6008" y="393"/>
                    <a:pt x="6061" y="488"/>
                  </a:cubicBezTo>
                  <a:lnTo>
                    <a:pt x="6740" y="1643"/>
                  </a:lnTo>
                  <a:cubicBezTo>
                    <a:pt x="6861" y="1842"/>
                    <a:pt x="7077" y="1953"/>
                    <a:pt x="7300" y="1953"/>
                  </a:cubicBezTo>
                  <a:cubicBezTo>
                    <a:pt x="7383" y="1953"/>
                    <a:pt x="7468" y="1938"/>
                    <a:pt x="7549" y="1905"/>
                  </a:cubicBezTo>
                  <a:lnTo>
                    <a:pt x="8764" y="1381"/>
                  </a:lnTo>
                  <a:cubicBezTo>
                    <a:pt x="8802" y="1366"/>
                    <a:pt x="8841" y="1359"/>
                    <a:pt x="8878" y="1359"/>
                  </a:cubicBezTo>
                  <a:cubicBezTo>
                    <a:pt x="9048" y="1359"/>
                    <a:pt x="9190" y="1503"/>
                    <a:pt x="9181" y="1679"/>
                  </a:cubicBezTo>
                  <a:lnTo>
                    <a:pt x="9062" y="3012"/>
                  </a:lnTo>
                  <a:cubicBezTo>
                    <a:pt x="9038" y="3334"/>
                    <a:pt x="9240" y="3620"/>
                    <a:pt x="9574" y="3691"/>
                  </a:cubicBezTo>
                  <a:lnTo>
                    <a:pt x="10859" y="3989"/>
                  </a:lnTo>
                  <a:cubicBezTo>
                    <a:pt x="11086" y="4036"/>
                    <a:pt x="11181" y="4298"/>
                    <a:pt x="11026" y="4477"/>
                  </a:cubicBezTo>
                  <a:lnTo>
                    <a:pt x="10145" y="5477"/>
                  </a:lnTo>
                  <a:cubicBezTo>
                    <a:pt x="9943" y="5715"/>
                    <a:pt x="9943" y="6084"/>
                    <a:pt x="10145" y="6322"/>
                  </a:cubicBezTo>
                  <a:lnTo>
                    <a:pt x="11026" y="7322"/>
                  </a:lnTo>
                  <a:cubicBezTo>
                    <a:pt x="11181" y="7489"/>
                    <a:pt x="11086" y="7751"/>
                    <a:pt x="10859" y="7811"/>
                  </a:cubicBezTo>
                  <a:lnTo>
                    <a:pt x="9574" y="8108"/>
                  </a:lnTo>
                  <a:cubicBezTo>
                    <a:pt x="9252" y="8192"/>
                    <a:pt x="9038" y="8489"/>
                    <a:pt x="9062" y="8799"/>
                  </a:cubicBezTo>
                  <a:lnTo>
                    <a:pt x="9181" y="10120"/>
                  </a:lnTo>
                  <a:cubicBezTo>
                    <a:pt x="9190" y="10302"/>
                    <a:pt x="9054" y="10445"/>
                    <a:pt x="8889" y="10445"/>
                  </a:cubicBezTo>
                  <a:cubicBezTo>
                    <a:pt x="8848" y="10445"/>
                    <a:pt x="8806" y="10437"/>
                    <a:pt x="8764" y="10418"/>
                  </a:cubicBezTo>
                  <a:lnTo>
                    <a:pt x="7549" y="9894"/>
                  </a:lnTo>
                  <a:cubicBezTo>
                    <a:pt x="7468" y="9858"/>
                    <a:pt x="7382" y="9841"/>
                    <a:pt x="7298" y="9841"/>
                  </a:cubicBezTo>
                  <a:cubicBezTo>
                    <a:pt x="7076" y="9841"/>
                    <a:pt x="6861" y="9961"/>
                    <a:pt x="6740" y="10168"/>
                  </a:cubicBezTo>
                  <a:lnTo>
                    <a:pt x="6061" y="11311"/>
                  </a:lnTo>
                  <a:cubicBezTo>
                    <a:pt x="6002" y="11406"/>
                    <a:pt x="5900" y="11454"/>
                    <a:pt x="5801" y="11454"/>
                  </a:cubicBezTo>
                  <a:cubicBezTo>
                    <a:pt x="5701" y="11454"/>
                    <a:pt x="5603" y="11406"/>
                    <a:pt x="5549" y="11311"/>
                  </a:cubicBezTo>
                  <a:lnTo>
                    <a:pt x="4871" y="10168"/>
                  </a:lnTo>
                  <a:cubicBezTo>
                    <a:pt x="4749" y="9960"/>
                    <a:pt x="4533" y="9846"/>
                    <a:pt x="4309" y="9846"/>
                  </a:cubicBezTo>
                  <a:cubicBezTo>
                    <a:pt x="4226" y="9846"/>
                    <a:pt x="4142" y="9862"/>
                    <a:pt x="4061" y="9894"/>
                  </a:cubicBezTo>
                  <a:lnTo>
                    <a:pt x="2846" y="10418"/>
                  </a:lnTo>
                  <a:cubicBezTo>
                    <a:pt x="2804" y="10437"/>
                    <a:pt x="2762" y="10445"/>
                    <a:pt x="2721" y="10445"/>
                  </a:cubicBezTo>
                  <a:cubicBezTo>
                    <a:pt x="2553" y="10445"/>
                    <a:pt x="2411" y="10302"/>
                    <a:pt x="2430" y="10120"/>
                  </a:cubicBezTo>
                  <a:lnTo>
                    <a:pt x="2549" y="8799"/>
                  </a:lnTo>
                  <a:cubicBezTo>
                    <a:pt x="2573" y="8465"/>
                    <a:pt x="2370" y="8192"/>
                    <a:pt x="2037" y="8108"/>
                  </a:cubicBezTo>
                  <a:lnTo>
                    <a:pt x="1727" y="8037"/>
                  </a:lnTo>
                  <a:cubicBezTo>
                    <a:pt x="1719" y="8036"/>
                    <a:pt x="1711" y="8035"/>
                    <a:pt x="1703" y="8035"/>
                  </a:cubicBezTo>
                  <a:cubicBezTo>
                    <a:pt x="1616" y="8035"/>
                    <a:pt x="1535" y="8092"/>
                    <a:pt x="1513" y="8168"/>
                  </a:cubicBezTo>
                  <a:cubicBezTo>
                    <a:pt x="1501" y="8263"/>
                    <a:pt x="1561" y="8370"/>
                    <a:pt x="1656" y="8382"/>
                  </a:cubicBezTo>
                  <a:lnTo>
                    <a:pt x="1965" y="8454"/>
                  </a:lnTo>
                  <a:cubicBezTo>
                    <a:pt x="2108" y="8489"/>
                    <a:pt x="2204" y="8620"/>
                    <a:pt x="2204" y="8763"/>
                  </a:cubicBezTo>
                  <a:lnTo>
                    <a:pt x="2084" y="10097"/>
                  </a:lnTo>
                  <a:cubicBezTo>
                    <a:pt x="2046" y="10493"/>
                    <a:pt x="2361" y="10804"/>
                    <a:pt x="2723" y="10804"/>
                  </a:cubicBezTo>
                  <a:cubicBezTo>
                    <a:pt x="2807" y="10804"/>
                    <a:pt x="2893" y="10787"/>
                    <a:pt x="2977" y="10751"/>
                  </a:cubicBezTo>
                  <a:lnTo>
                    <a:pt x="4192" y="10228"/>
                  </a:lnTo>
                  <a:cubicBezTo>
                    <a:pt x="4230" y="10212"/>
                    <a:pt x="4269" y="10204"/>
                    <a:pt x="4308" y="10204"/>
                  </a:cubicBezTo>
                  <a:cubicBezTo>
                    <a:pt x="4413" y="10204"/>
                    <a:pt x="4512" y="10259"/>
                    <a:pt x="4573" y="10347"/>
                  </a:cubicBezTo>
                  <a:lnTo>
                    <a:pt x="5252" y="11490"/>
                  </a:lnTo>
                  <a:cubicBezTo>
                    <a:pt x="5377" y="11698"/>
                    <a:pt x="5594" y="11802"/>
                    <a:pt x="5810" y="11802"/>
                  </a:cubicBezTo>
                  <a:cubicBezTo>
                    <a:pt x="6025" y="11802"/>
                    <a:pt x="6240" y="11698"/>
                    <a:pt x="6359" y="11490"/>
                  </a:cubicBezTo>
                  <a:lnTo>
                    <a:pt x="7037" y="10347"/>
                  </a:lnTo>
                  <a:cubicBezTo>
                    <a:pt x="7088" y="10253"/>
                    <a:pt x="7188" y="10202"/>
                    <a:pt x="7288" y="10202"/>
                  </a:cubicBezTo>
                  <a:cubicBezTo>
                    <a:pt x="7328" y="10202"/>
                    <a:pt x="7369" y="10211"/>
                    <a:pt x="7407" y="10228"/>
                  </a:cubicBezTo>
                  <a:lnTo>
                    <a:pt x="8633" y="10751"/>
                  </a:lnTo>
                  <a:cubicBezTo>
                    <a:pt x="8715" y="10787"/>
                    <a:pt x="8800" y="10804"/>
                    <a:pt x="8883" y="10804"/>
                  </a:cubicBezTo>
                  <a:cubicBezTo>
                    <a:pt x="9242" y="10804"/>
                    <a:pt x="9565" y="10493"/>
                    <a:pt x="9526" y="10097"/>
                  </a:cubicBezTo>
                  <a:lnTo>
                    <a:pt x="9407" y="8763"/>
                  </a:lnTo>
                  <a:cubicBezTo>
                    <a:pt x="9395" y="8620"/>
                    <a:pt x="9490" y="8489"/>
                    <a:pt x="9645" y="8454"/>
                  </a:cubicBezTo>
                  <a:lnTo>
                    <a:pt x="10943" y="8156"/>
                  </a:lnTo>
                  <a:cubicBezTo>
                    <a:pt x="11419" y="8049"/>
                    <a:pt x="11609" y="7477"/>
                    <a:pt x="11276" y="7096"/>
                  </a:cubicBezTo>
                  <a:lnTo>
                    <a:pt x="10407" y="6084"/>
                  </a:lnTo>
                  <a:cubicBezTo>
                    <a:pt x="10300" y="5965"/>
                    <a:pt x="10300" y="5810"/>
                    <a:pt x="10407" y="5703"/>
                  </a:cubicBezTo>
                  <a:lnTo>
                    <a:pt x="11276" y="4703"/>
                  </a:lnTo>
                  <a:cubicBezTo>
                    <a:pt x="11609" y="4334"/>
                    <a:pt x="11419" y="3751"/>
                    <a:pt x="10943" y="3643"/>
                  </a:cubicBezTo>
                  <a:lnTo>
                    <a:pt x="9645" y="3346"/>
                  </a:lnTo>
                  <a:cubicBezTo>
                    <a:pt x="9490" y="3322"/>
                    <a:pt x="9407" y="3179"/>
                    <a:pt x="9407" y="3036"/>
                  </a:cubicBezTo>
                  <a:lnTo>
                    <a:pt x="9526" y="1715"/>
                  </a:lnTo>
                  <a:cubicBezTo>
                    <a:pt x="9564" y="1312"/>
                    <a:pt x="9248" y="1002"/>
                    <a:pt x="8893" y="1002"/>
                  </a:cubicBezTo>
                  <a:cubicBezTo>
                    <a:pt x="8807" y="1002"/>
                    <a:pt x="8719" y="1020"/>
                    <a:pt x="8633" y="1060"/>
                  </a:cubicBezTo>
                  <a:lnTo>
                    <a:pt x="7407" y="1572"/>
                  </a:lnTo>
                  <a:cubicBezTo>
                    <a:pt x="7371" y="1588"/>
                    <a:pt x="7334" y="1595"/>
                    <a:pt x="7296" y="1595"/>
                  </a:cubicBezTo>
                  <a:cubicBezTo>
                    <a:pt x="7193" y="1595"/>
                    <a:pt x="7090" y="1540"/>
                    <a:pt x="7037" y="1453"/>
                  </a:cubicBezTo>
                  <a:lnTo>
                    <a:pt x="6359" y="310"/>
                  </a:lnTo>
                  <a:cubicBezTo>
                    <a:pt x="6170" y="10"/>
                    <a:pt x="5848" y="0"/>
                    <a:pt x="5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26"/>
          <p:cNvSpPr/>
          <p:nvPr/>
        </p:nvSpPr>
        <p:spPr>
          <a:xfrm>
            <a:off x="2499420" y="1117695"/>
            <a:ext cx="372159" cy="372159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26"/>
          <p:cNvGrpSpPr/>
          <p:nvPr/>
        </p:nvGrpSpPr>
        <p:grpSpPr>
          <a:xfrm>
            <a:off x="5575721" y="453189"/>
            <a:ext cx="336492" cy="336854"/>
            <a:chOff x="3539102" y="2427549"/>
            <a:chExt cx="355099" cy="355481"/>
          </a:xfrm>
        </p:grpSpPr>
        <p:sp>
          <p:nvSpPr>
            <p:cNvPr id="146" name="Google Shape;146;p26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26"/>
          <p:cNvGrpSpPr/>
          <p:nvPr/>
        </p:nvGrpSpPr>
        <p:grpSpPr>
          <a:xfrm>
            <a:off x="3199894" y="439413"/>
            <a:ext cx="402374" cy="362502"/>
            <a:chOff x="3988156" y="3380210"/>
            <a:chExt cx="353954" cy="318880"/>
          </a:xfrm>
        </p:grpSpPr>
        <p:sp>
          <p:nvSpPr>
            <p:cNvPr id="149" name="Google Shape;149;p26"/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26"/>
          <p:cNvGrpSpPr/>
          <p:nvPr/>
        </p:nvGrpSpPr>
        <p:grpSpPr>
          <a:xfrm>
            <a:off x="6312295" y="1136251"/>
            <a:ext cx="336512" cy="335048"/>
            <a:chOff x="3996113" y="4291176"/>
            <a:chExt cx="336512" cy="335048"/>
          </a:xfrm>
        </p:grpSpPr>
        <p:sp>
          <p:nvSpPr>
            <p:cNvPr id="155" name="Google Shape;155;p26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Clustering:</a:t>
            </a:r>
            <a:br>
              <a:rPr lang="en-US" sz="1800"/>
            </a:br>
            <a:r>
              <a:rPr lang="en-US" sz="1800"/>
              <a:t>Clusters</a:t>
            </a:r>
            <a:endParaRPr lang="en-US"/>
          </a:p>
        </p:txBody>
      </p:sp>
      <p:pic>
        <p:nvPicPr>
          <p:cNvPr id="3" name="Picture 2" descr="A graph of a cluster&#10;&#10;Description automatically generated">
            <a:extLst>
              <a:ext uri="{FF2B5EF4-FFF2-40B4-BE49-F238E27FC236}">
                <a16:creationId xmlns:a16="http://schemas.microsoft.com/office/drawing/2014/main" id="{4BC1976C-69C5-346E-D9CE-DD78B5682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5921"/>
            <a:ext cx="3497145" cy="2622859"/>
          </a:xfrm>
          <a:prstGeom prst="rect">
            <a:avLst/>
          </a:prstGeom>
        </p:spPr>
      </p:pic>
      <p:pic>
        <p:nvPicPr>
          <p:cNvPr id="5" name="Picture 4" descr="A graph showing a number of clusters&#10;&#10;Description automatically generated">
            <a:extLst>
              <a:ext uri="{FF2B5EF4-FFF2-40B4-BE49-F238E27FC236}">
                <a16:creationId xmlns:a16="http://schemas.microsoft.com/office/drawing/2014/main" id="{C02A19B3-BCB8-5437-5A54-9AD45D233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015" y="1420770"/>
            <a:ext cx="3853985" cy="2890489"/>
          </a:xfrm>
          <a:prstGeom prst="rect">
            <a:avLst/>
          </a:prstGeom>
        </p:spPr>
      </p:pic>
      <p:sp>
        <p:nvSpPr>
          <p:cNvPr id="9" name="Google Shape;236;p32">
            <a:extLst>
              <a:ext uri="{FF2B5EF4-FFF2-40B4-BE49-F238E27FC236}">
                <a16:creationId xmlns:a16="http://schemas.microsoft.com/office/drawing/2014/main" id="{093C9FF0-8F02-4D12-1F6E-9DA8A07E4375}"/>
              </a:ext>
            </a:extLst>
          </p:cNvPr>
          <p:cNvSpPr txBox="1">
            <a:spLocks/>
          </p:cNvSpPr>
          <p:nvPr/>
        </p:nvSpPr>
        <p:spPr>
          <a:xfrm>
            <a:off x="3556619" y="1315844"/>
            <a:ext cx="1714192" cy="382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endParaRPr lang="en-US"/>
          </a:p>
          <a:p>
            <a:pPr marL="0" indent="0"/>
            <a:r>
              <a:rPr lang="en-US" b="1"/>
              <a:t>1</a:t>
            </a:r>
            <a:r>
              <a:rPr lang="en-US"/>
              <a:t>: </a:t>
            </a:r>
          </a:p>
          <a:p>
            <a:pPr marL="0" indent="0" algn="l"/>
            <a:r>
              <a:rPr lang="en-US"/>
              <a:t>Low spending and average income</a:t>
            </a:r>
          </a:p>
          <a:p>
            <a:pPr marL="0" indent="0" algn="l"/>
            <a:endParaRPr lang="en-US"/>
          </a:p>
          <a:p>
            <a:pPr marL="0" indent="0"/>
            <a:r>
              <a:rPr lang="en-US" b="1"/>
              <a:t>2:</a:t>
            </a:r>
          </a:p>
          <a:p>
            <a:pPr marL="0" indent="0" algn="l"/>
            <a:r>
              <a:rPr lang="en-US"/>
              <a:t>Highest spending and income</a:t>
            </a:r>
          </a:p>
          <a:p>
            <a:pPr marL="0" indent="0" algn="l"/>
            <a:endParaRPr lang="en-US"/>
          </a:p>
          <a:p>
            <a:pPr marL="0" indent="0"/>
            <a:r>
              <a:rPr lang="en-US" b="1"/>
              <a:t>3:</a:t>
            </a:r>
          </a:p>
          <a:p>
            <a:pPr marL="0" indent="0" algn="l"/>
            <a:r>
              <a:rPr lang="en-US"/>
              <a:t>Low spending and income</a:t>
            </a:r>
          </a:p>
          <a:p>
            <a:pPr marL="0" indent="0" algn="l"/>
            <a:endParaRPr lang="en-US"/>
          </a:p>
          <a:p>
            <a:pPr marL="0" indent="0"/>
            <a:r>
              <a:rPr lang="en-US" b="1"/>
              <a:t>4:</a:t>
            </a:r>
          </a:p>
          <a:p>
            <a:pPr marL="0" indent="0" algn="l"/>
            <a:r>
              <a:rPr lang="en-US"/>
              <a:t>Lowest spending and income</a:t>
            </a:r>
          </a:p>
          <a:p>
            <a:pPr marL="0" indent="0" algn="l"/>
            <a:endParaRPr lang="en-US"/>
          </a:p>
          <a:p>
            <a:pPr marL="0" indent="0"/>
            <a:r>
              <a:rPr lang="en-US" b="1"/>
              <a:t>5:</a:t>
            </a:r>
          </a:p>
          <a:p>
            <a:pPr marL="0" indent="0" algn="l"/>
            <a:r>
              <a:rPr lang="en-US"/>
              <a:t>Average spending and income</a:t>
            </a:r>
          </a:p>
        </p:txBody>
      </p:sp>
    </p:spTree>
    <p:extLst>
      <p:ext uri="{BB962C8B-B14F-4D97-AF65-F5344CB8AC3E}">
        <p14:creationId xmlns:p14="http://schemas.microsoft.com/office/powerpoint/2010/main" val="216860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Clustering:</a:t>
            </a:r>
            <a:br>
              <a:rPr lang="en" sz="1800"/>
            </a:br>
            <a:r>
              <a:rPr lang="en" sz="1800"/>
              <a:t>Cluster Profiling</a:t>
            </a:r>
            <a:br>
              <a:rPr lang="en" sz="1800"/>
            </a:br>
            <a:br>
              <a:rPr lang="en" sz="1800"/>
            </a:br>
            <a:r>
              <a:rPr lang="en" sz="1400"/>
              <a:t>Age</a:t>
            </a:r>
            <a:br>
              <a:rPr lang="en"/>
            </a:br>
            <a:br>
              <a:rPr lang="en" sz="1800"/>
            </a:br>
            <a:endParaRPr/>
          </a:p>
        </p:txBody>
      </p:sp>
      <p:pic>
        <p:nvPicPr>
          <p:cNvPr id="3" name="Picture 2" descr="A group of blue dots&#10;&#10;Description automatically generated">
            <a:extLst>
              <a:ext uri="{FF2B5EF4-FFF2-40B4-BE49-F238E27FC236}">
                <a16:creationId xmlns:a16="http://schemas.microsoft.com/office/drawing/2014/main" id="{C9C03F37-E9F6-AB49-D4B3-BAB145DDC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3" y="1971709"/>
            <a:ext cx="8720254" cy="26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3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Clustering:</a:t>
            </a:r>
            <a:br>
              <a:rPr lang="en" sz="1800"/>
            </a:br>
            <a:r>
              <a:rPr lang="en" sz="1800"/>
              <a:t>Cluster Profiling</a:t>
            </a:r>
            <a:br>
              <a:rPr lang="en" sz="1800"/>
            </a:br>
            <a:br>
              <a:rPr lang="en" sz="1800"/>
            </a:br>
            <a:r>
              <a:rPr lang="en" sz="1800"/>
              <a:t>Is-Parent</a:t>
            </a:r>
            <a:br>
              <a:rPr lang="en"/>
            </a:br>
            <a:br>
              <a:rPr lang="en" sz="1800"/>
            </a:br>
            <a:endParaRPr/>
          </a:p>
        </p:txBody>
      </p:sp>
      <p:pic>
        <p:nvPicPr>
          <p:cNvPr id="4" name="Picture 3" descr="A graph of a number of blue lines&#10;&#10;Description automatically generated with medium confidence">
            <a:extLst>
              <a:ext uri="{FF2B5EF4-FFF2-40B4-BE49-F238E27FC236}">
                <a16:creationId xmlns:a16="http://schemas.microsoft.com/office/drawing/2014/main" id="{359F1E0D-63E6-1748-14C8-7C5B74EC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" y="2022088"/>
            <a:ext cx="8506778" cy="26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Clustering:</a:t>
            </a:r>
            <a:br>
              <a:rPr lang="en" sz="1800"/>
            </a:br>
            <a:r>
              <a:rPr lang="en" sz="1800"/>
              <a:t>Cluster Profiling</a:t>
            </a:r>
            <a:br>
              <a:rPr lang="en" sz="1800"/>
            </a:br>
            <a:br>
              <a:rPr lang="en" sz="1800"/>
            </a:br>
            <a:r>
              <a:rPr lang="en" sz="1800"/>
              <a:t>Total Children</a:t>
            </a:r>
            <a:br>
              <a:rPr lang="en"/>
            </a:br>
            <a:br>
              <a:rPr lang="en" sz="1800"/>
            </a:br>
            <a:endParaRPr/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97FA408-BD6A-18E4-48A0-4A378F4EA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39" y="2085904"/>
            <a:ext cx="8582722" cy="26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0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Clustering:</a:t>
            </a:r>
            <a:br>
              <a:rPr lang="en"/>
            </a:br>
            <a:r>
              <a:rPr lang="en" sz="1800"/>
              <a:t>Cluster Profiling</a:t>
            </a:r>
            <a:br>
              <a:rPr lang="en" sz="1800"/>
            </a:br>
            <a:br>
              <a:rPr lang="en" sz="1800"/>
            </a:br>
            <a:r>
              <a:rPr lang="en" sz="1400"/>
              <a:t>Results:</a:t>
            </a:r>
            <a:br>
              <a:rPr lang="en" sz="1800"/>
            </a:br>
            <a:br>
              <a:rPr lang="en" sz="1800"/>
            </a:br>
            <a:endParaRPr/>
          </a:p>
        </p:txBody>
      </p:sp>
      <p:sp>
        <p:nvSpPr>
          <p:cNvPr id="6" name="Google Shape;231;p32">
            <a:extLst>
              <a:ext uri="{FF2B5EF4-FFF2-40B4-BE49-F238E27FC236}">
                <a16:creationId xmlns:a16="http://schemas.microsoft.com/office/drawing/2014/main" id="{C5F6C7A9-C92B-0C2B-767A-3B095B722F5D}"/>
              </a:ext>
            </a:extLst>
          </p:cNvPr>
          <p:cNvSpPr txBox="1">
            <a:spLocks/>
          </p:cNvSpPr>
          <p:nvPr/>
        </p:nvSpPr>
        <p:spPr>
          <a:xfrm>
            <a:off x="307405" y="1939671"/>
            <a:ext cx="7704000" cy="2758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1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br>
              <a:rPr lang="en-US" sz="1800" b="0"/>
            </a:br>
            <a:br>
              <a:rPr lang="en-US" sz="1800" b="0"/>
            </a:br>
            <a:endParaRPr lang="en-US" b="0"/>
          </a:p>
        </p:txBody>
      </p:sp>
      <p:sp>
        <p:nvSpPr>
          <p:cNvPr id="7" name="Google Shape;266;p33">
            <a:extLst>
              <a:ext uri="{FF2B5EF4-FFF2-40B4-BE49-F238E27FC236}">
                <a16:creationId xmlns:a16="http://schemas.microsoft.com/office/drawing/2014/main" id="{0D94219A-25C6-FA51-3710-9367B942E6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774650"/>
            <a:ext cx="1755571" cy="1628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1: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/>
              <a:t>Low spending and average income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/>
              <a:t>Most of them are between 20 and 60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/>
              <a:t>All of them are a parent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/>
              <a:t>Have a max 3 children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/>
          </a:p>
        </p:txBody>
      </p:sp>
      <p:sp>
        <p:nvSpPr>
          <p:cNvPr id="8" name="Google Shape;266;p33">
            <a:extLst>
              <a:ext uri="{FF2B5EF4-FFF2-40B4-BE49-F238E27FC236}">
                <a16:creationId xmlns:a16="http://schemas.microsoft.com/office/drawing/2014/main" id="{1BB34D5E-7AD8-AE92-D24E-2C1B16A750E2}"/>
              </a:ext>
            </a:extLst>
          </p:cNvPr>
          <p:cNvSpPr txBox="1">
            <a:spLocks/>
          </p:cNvSpPr>
          <p:nvPr/>
        </p:nvSpPr>
        <p:spPr>
          <a:xfrm>
            <a:off x="3694214" y="1774650"/>
            <a:ext cx="1755571" cy="162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"/>
              <a:t>Cluster 2: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/>
              <a:t>Highest spending and income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"/>
              <a:t>Span all ages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"/>
              <a:t>Most of them are not a parent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"/>
              <a:t>Max 1 Children</a:t>
            </a:r>
          </a:p>
        </p:txBody>
      </p:sp>
      <p:sp>
        <p:nvSpPr>
          <p:cNvPr id="9" name="Google Shape;266;p33">
            <a:extLst>
              <a:ext uri="{FF2B5EF4-FFF2-40B4-BE49-F238E27FC236}">
                <a16:creationId xmlns:a16="http://schemas.microsoft.com/office/drawing/2014/main" id="{F760ED04-1902-1407-8E18-284B6360939D}"/>
              </a:ext>
            </a:extLst>
          </p:cNvPr>
          <p:cNvSpPr txBox="1">
            <a:spLocks/>
          </p:cNvSpPr>
          <p:nvPr/>
        </p:nvSpPr>
        <p:spPr>
          <a:xfrm>
            <a:off x="6383328" y="1774650"/>
            <a:ext cx="2040672" cy="1502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"/>
              <a:t>Cluster 3: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/>
              <a:t>Low spending and income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"/>
              <a:t>Span all ages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"/>
              <a:t>All of them are not a parent</a:t>
            </a:r>
          </a:p>
        </p:txBody>
      </p:sp>
      <p:sp>
        <p:nvSpPr>
          <p:cNvPr id="10" name="Google Shape;266;p33">
            <a:extLst>
              <a:ext uri="{FF2B5EF4-FFF2-40B4-BE49-F238E27FC236}">
                <a16:creationId xmlns:a16="http://schemas.microsoft.com/office/drawing/2014/main" id="{A839B5B2-FF8B-32AD-E40C-B081D4FE9869}"/>
              </a:ext>
            </a:extLst>
          </p:cNvPr>
          <p:cNvSpPr txBox="1">
            <a:spLocks/>
          </p:cNvSpPr>
          <p:nvPr/>
        </p:nvSpPr>
        <p:spPr>
          <a:xfrm>
            <a:off x="2207107" y="3564672"/>
            <a:ext cx="1755571" cy="162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"/>
              <a:t>Cluster 4: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/>
              <a:t>Lowest spending and income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"/>
              <a:t>Span all ages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"/>
              <a:t>Most of them are a parent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/>
              <a:t>H</a:t>
            </a:r>
            <a:r>
              <a:rPr lang="en"/>
              <a:t>ave a max 3 children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"/>
          </a:p>
        </p:txBody>
      </p:sp>
      <p:sp>
        <p:nvSpPr>
          <p:cNvPr id="11" name="Google Shape;266;p33">
            <a:extLst>
              <a:ext uri="{FF2B5EF4-FFF2-40B4-BE49-F238E27FC236}">
                <a16:creationId xmlns:a16="http://schemas.microsoft.com/office/drawing/2014/main" id="{8A5CC6CA-04DF-322E-88B9-37BEC3AE7B38}"/>
              </a:ext>
            </a:extLst>
          </p:cNvPr>
          <p:cNvSpPr txBox="1">
            <a:spLocks/>
          </p:cNvSpPr>
          <p:nvPr/>
        </p:nvSpPr>
        <p:spPr>
          <a:xfrm>
            <a:off x="5098663" y="3381802"/>
            <a:ext cx="1755571" cy="162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"/>
              <a:t>Cluster 5: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/>
              <a:t>Average spending and income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"/>
              <a:t>Most of them are between 20 and 60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"/>
              <a:t>Most of them are a parent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"/>
              <a:t>Most of thme have one or two children</a:t>
            </a:r>
          </a:p>
        </p:txBody>
      </p:sp>
    </p:spTree>
    <p:extLst>
      <p:ext uri="{BB962C8B-B14F-4D97-AF65-F5344CB8AC3E}">
        <p14:creationId xmlns:p14="http://schemas.microsoft.com/office/powerpoint/2010/main" val="347967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>
            <a:off x="0" y="1889575"/>
            <a:ext cx="9144000" cy="325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2272625" y="3762300"/>
            <a:ext cx="615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Models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2"/>
          </p:nvPr>
        </p:nvSpPr>
        <p:spPr>
          <a:xfrm>
            <a:off x="910675" y="3762200"/>
            <a:ext cx="119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3" name="Google Shape;203;p30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23508" r="11660" b="28758"/>
          <a:stretch/>
        </p:blipFill>
        <p:spPr>
          <a:xfrm>
            <a:off x="713225" y="539500"/>
            <a:ext cx="7717550" cy="2779601"/>
          </a:xfrm>
          <a:prstGeom prst="rect">
            <a:avLst/>
          </a:prstGeom>
        </p:spPr>
      </p:pic>
      <p:cxnSp>
        <p:nvCxnSpPr>
          <p:cNvPr id="204" name="Google Shape;204;p30"/>
          <p:cNvCxnSpPr>
            <a:endCxn id="202" idx="1"/>
          </p:cNvCxnSpPr>
          <p:nvPr/>
        </p:nvCxnSpPr>
        <p:spPr>
          <a:xfrm>
            <a:off x="-125" y="4183100"/>
            <a:ext cx="9108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8923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subTitle" idx="6"/>
          </p:nvPr>
        </p:nvSpPr>
        <p:spPr>
          <a:xfrm>
            <a:off x="720000" y="2943425"/>
            <a:ext cx="31467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</a:t>
            </a:r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With “Dividerrand()”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subTitle" idx="1"/>
          </p:nvPr>
        </p:nvSpPr>
        <p:spPr>
          <a:xfrm>
            <a:off x="720000" y="1735625"/>
            <a:ext cx="3146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“Dividerrand” function we split the dataset into: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set: 70% (1560)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set: 20% (446)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set: 10% (223)</a:t>
            </a:r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subTitle" idx="2"/>
          </p:nvPr>
        </p:nvSpPr>
        <p:spPr>
          <a:xfrm>
            <a:off x="4632773" y="1735625"/>
            <a:ext cx="3146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For k = 3: </a:t>
            </a:r>
            <a:r>
              <a:rPr lang="en-US"/>
              <a:t>Acc = 95.51%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k = 5: Acc = 94.61%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k = 7: Acc = 95.96%</a:t>
            </a:r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subTitle" idx="3"/>
          </p:nvPr>
        </p:nvSpPr>
        <p:spPr>
          <a:xfrm>
            <a:off x="720000" y="3396200"/>
            <a:ext cx="3146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Acc = 95.06%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Precision = 95.60%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 = 98.86%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F1-score = 97.21%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69" name="Google Shape;269;p33"/>
          <p:cNvSpPr txBox="1">
            <a:spLocks noGrp="1"/>
          </p:cNvSpPr>
          <p:nvPr>
            <p:ph type="subTitle" idx="4"/>
          </p:nvPr>
        </p:nvSpPr>
        <p:spPr>
          <a:xfrm>
            <a:off x="4632774" y="3396200"/>
            <a:ext cx="1537568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Before: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Acc = 12.55%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Precision = 12.96%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Recall = 15.91%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F1-score = 14.29%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5"/>
          </p:nvPr>
        </p:nvSpPr>
        <p:spPr>
          <a:xfrm>
            <a:off x="720000" y="1282675"/>
            <a:ext cx="31467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Training,Validation and Test</a:t>
            </a:r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7"/>
          </p:nvPr>
        </p:nvSpPr>
        <p:spPr>
          <a:xfrm>
            <a:off x="4632748" y="1282675"/>
            <a:ext cx="31467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KNN</a:t>
            </a:r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8"/>
          </p:nvPr>
        </p:nvSpPr>
        <p:spPr>
          <a:xfrm>
            <a:off x="4632748" y="2943425"/>
            <a:ext cx="31467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</a:t>
            </a:r>
            <a:endParaRPr/>
          </a:p>
        </p:txBody>
      </p:sp>
      <p:cxnSp>
        <p:nvCxnSpPr>
          <p:cNvPr id="273" name="Google Shape;273;p33"/>
          <p:cNvCxnSpPr/>
          <p:nvPr/>
        </p:nvCxnSpPr>
        <p:spPr>
          <a:xfrm>
            <a:off x="929975" y="0"/>
            <a:ext cx="0" cy="534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69;p33">
            <a:extLst>
              <a:ext uri="{FF2B5EF4-FFF2-40B4-BE49-F238E27FC236}">
                <a16:creationId xmlns:a16="http://schemas.microsoft.com/office/drawing/2014/main" id="{2D60B15F-40CF-E8C3-ACE4-45C2892AB859}"/>
              </a:ext>
            </a:extLst>
          </p:cNvPr>
          <p:cNvSpPr txBox="1">
            <a:spLocks/>
          </p:cNvSpPr>
          <p:nvPr/>
        </p:nvSpPr>
        <p:spPr>
          <a:xfrm>
            <a:off x="6167606" y="3391278"/>
            <a:ext cx="1537568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After:</a:t>
            </a:r>
          </a:p>
          <a:p>
            <a:pPr marL="0" indent="0"/>
            <a:r>
              <a:rPr lang="en-US">
                <a:solidFill>
                  <a:schemeClr val="tx1"/>
                </a:solidFill>
              </a:rPr>
              <a:t>Acc = 98.20%</a:t>
            </a:r>
          </a:p>
          <a:p>
            <a:pPr marL="0" indent="0"/>
            <a:endParaRPr lang="en-US">
              <a:solidFill>
                <a:schemeClr val="tx1"/>
              </a:solidFill>
            </a:endParaRPr>
          </a:p>
          <a:p>
            <a:pPr marL="0" indent="0"/>
            <a:r>
              <a:rPr lang="en-US">
                <a:solidFill>
                  <a:schemeClr val="tx1"/>
                </a:solidFill>
              </a:rPr>
              <a:t>Precision = 100%</a:t>
            </a:r>
          </a:p>
          <a:p>
            <a:pPr marL="0" indent="0"/>
            <a:endParaRPr lang="en-US">
              <a:solidFill>
                <a:schemeClr val="tx1"/>
              </a:solidFill>
            </a:endParaRPr>
          </a:p>
          <a:p>
            <a:pPr marL="0" indent="0"/>
            <a:r>
              <a:rPr lang="en-US">
                <a:solidFill>
                  <a:schemeClr val="tx1"/>
                </a:solidFill>
              </a:rPr>
              <a:t>Recall = 97.73%</a:t>
            </a:r>
          </a:p>
          <a:p>
            <a:pPr marL="0" indent="0"/>
            <a:endParaRPr lang="en-US">
              <a:solidFill>
                <a:schemeClr val="tx1"/>
              </a:solidFill>
            </a:endParaRPr>
          </a:p>
          <a:p>
            <a:pPr marL="0" indent="0"/>
            <a:r>
              <a:rPr lang="en-US">
                <a:solidFill>
                  <a:schemeClr val="tx1"/>
                </a:solidFill>
              </a:rPr>
              <a:t>F1-score = 98.85%</a:t>
            </a:r>
          </a:p>
          <a:p>
            <a:pPr marL="0" indent="0"/>
            <a:endParaRPr lang="en-US"/>
          </a:p>
          <a:p>
            <a:pPr marL="0" indent="0"/>
            <a:endParaRPr lang="en-US"/>
          </a:p>
          <a:p>
            <a:pPr marL="0" indent="0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subTitle" idx="6"/>
          </p:nvPr>
        </p:nvSpPr>
        <p:spPr>
          <a:xfrm>
            <a:off x="720000" y="2943425"/>
            <a:ext cx="31467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</a:t>
            </a:r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With “cvpartition”(HoldOut)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subTitle" idx="1"/>
          </p:nvPr>
        </p:nvSpPr>
        <p:spPr>
          <a:xfrm>
            <a:off x="720000" y="1735625"/>
            <a:ext cx="3146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“Dividerrand” function we split the dataset into: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set: 60%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set: 20%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set: 20% </a:t>
            </a:r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subTitle" idx="2"/>
          </p:nvPr>
        </p:nvSpPr>
        <p:spPr>
          <a:xfrm>
            <a:off x="4632773" y="1735625"/>
            <a:ext cx="3146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For k = 3: </a:t>
            </a:r>
            <a:r>
              <a:rPr lang="en-US"/>
              <a:t>Acc = 95.96%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For k = 5</a:t>
            </a:r>
            <a:r>
              <a:rPr lang="en-US"/>
              <a:t>: Acc = 95.74%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For k = 7: </a:t>
            </a:r>
            <a:r>
              <a:rPr lang="en-US"/>
              <a:t>Acc = 95.96%</a:t>
            </a:r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subTitle" idx="3"/>
          </p:nvPr>
        </p:nvSpPr>
        <p:spPr>
          <a:xfrm>
            <a:off x="720000" y="3396200"/>
            <a:ext cx="3146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Acc = 95.51%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Precision = 99.47%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 = 97.93%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F1-score = 98.69%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69" name="Google Shape;269;p33"/>
          <p:cNvSpPr txBox="1">
            <a:spLocks noGrp="1"/>
          </p:cNvSpPr>
          <p:nvPr>
            <p:ph type="subTitle" idx="4"/>
          </p:nvPr>
        </p:nvSpPr>
        <p:spPr>
          <a:xfrm>
            <a:off x="4632774" y="3396200"/>
            <a:ext cx="1537568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Before: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Acc = 8.29%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Precision = 33.33%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Recall = 4.15%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F1-score = 7.37%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5"/>
          </p:nvPr>
        </p:nvSpPr>
        <p:spPr>
          <a:xfrm>
            <a:off x="720000" y="1282675"/>
            <a:ext cx="31467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Training,Validation and Test</a:t>
            </a:r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7"/>
          </p:nvPr>
        </p:nvSpPr>
        <p:spPr>
          <a:xfrm>
            <a:off x="4632748" y="1282675"/>
            <a:ext cx="31467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KNN</a:t>
            </a:r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8"/>
          </p:nvPr>
        </p:nvSpPr>
        <p:spPr>
          <a:xfrm>
            <a:off x="4632748" y="2943425"/>
            <a:ext cx="31467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</a:t>
            </a:r>
            <a:endParaRPr/>
          </a:p>
        </p:txBody>
      </p:sp>
      <p:cxnSp>
        <p:nvCxnSpPr>
          <p:cNvPr id="273" name="Google Shape;273;p33"/>
          <p:cNvCxnSpPr/>
          <p:nvPr/>
        </p:nvCxnSpPr>
        <p:spPr>
          <a:xfrm>
            <a:off x="929975" y="0"/>
            <a:ext cx="0" cy="534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69;p33">
            <a:extLst>
              <a:ext uri="{FF2B5EF4-FFF2-40B4-BE49-F238E27FC236}">
                <a16:creationId xmlns:a16="http://schemas.microsoft.com/office/drawing/2014/main" id="{2D60B15F-40CF-E8C3-ACE4-45C2892AB859}"/>
              </a:ext>
            </a:extLst>
          </p:cNvPr>
          <p:cNvSpPr txBox="1">
            <a:spLocks/>
          </p:cNvSpPr>
          <p:nvPr/>
        </p:nvSpPr>
        <p:spPr>
          <a:xfrm>
            <a:off x="6167606" y="3391278"/>
            <a:ext cx="1537568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>
                <a:solidFill>
                  <a:schemeClr val="tx1"/>
                </a:solidFill>
              </a:rPr>
              <a:t>After:</a:t>
            </a:r>
          </a:p>
          <a:p>
            <a:pPr marL="0" indent="0"/>
            <a:r>
              <a:rPr lang="en-US">
                <a:solidFill>
                  <a:schemeClr val="tx1"/>
                </a:solidFill>
              </a:rPr>
              <a:t>Acc = 98.65%</a:t>
            </a:r>
          </a:p>
          <a:p>
            <a:pPr marL="0" indent="0"/>
            <a:endParaRPr lang="en-US">
              <a:solidFill>
                <a:schemeClr val="tx1"/>
              </a:solidFill>
            </a:endParaRPr>
          </a:p>
          <a:p>
            <a:pPr marL="0" indent="0"/>
            <a:r>
              <a:rPr lang="en-US">
                <a:solidFill>
                  <a:schemeClr val="tx1"/>
                </a:solidFill>
              </a:rPr>
              <a:t>Precision = 100%</a:t>
            </a:r>
          </a:p>
          <a:p>
            <a:pPr marL="0" indent="0"/>
            <a:endParaRPr lang="en-US">
              <a:solidFill>
                <a:schemeClr val="tx1"/>
              </a:solidFill>
            </a:endParaRPr>
          </a:p>
          <a:p>
            <a:pPr marL="0" indent="0"/>
            <a:r>
              <a:rPr lang="en-US">
                <a:solidFill>
                  <a:schemeClr val="tx1"/>
                </a:solidFill>
              </a:rPr>
              <a:t>Recall = 98.45%</a:t>
            </a:r>
          </a:p>
          <a:p>
            <a:pPr marL="0" indent="0"/>
            <a:endParaRPr lang="en-US">
              <a:solidFill>
                <a:schemeClr val="tx1"/>
              </a:solidFill>
            </a:endParaRPr>
          </a:p>
          <a:p>
            <a:pPr marL="0" indent="0"/>
            <a:r>
              <a:rPr lang="en-US">
                <a:solidFill>
                  <a:schemeClr val="tx1"/>
                </a:solidFill>
              </a:rPr>
              <a:t>F1-score = 99.22%</a:t>
            </a:r>
          </a:p>
          <a:p>
            <a:pPr marL="0" indent="0"/>
            <a:endParaRPr lang="en-US"/>
          </a:p>
          <a:p>
            <a:pPr marL="0" indent="0"/>
            <a:endParaRPr lang="en-US"/>
          </a:p>
          <a:p>
            <a:pPr marL="0" inden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06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Clustering:</a:t>
            </a:r>
            <a:br>
              <a:rPr lang="en-US" sz="1800"/>
            </a:br>
            <a:r>
              <a:rPr lang="en-US" sz="1800"/>
              <a:t>Confusion Matrix SVM</a:t>
            </a:r>
            <a:br>
              <a:rPr lang="en-US" sz="1800"/>
            </a:br>
            <a:br>
              <a:rPr lang="en-US" sz="1800"/>
            </a:br>
            <a:br>
              <a:rPr lang="en-US" sz="1800"/>
            </a:br>
            <a:endParaRPr lang="en-US"/>
          </a:p>
        </p:txBody>
      </p:sp>
      <p:graphicFrame>
        <p:nvGraphicFramePr>
          <p:cNvPr id="2" name="Google Shape;7277;p55">
            <a:extLst>
              <a:ext uri="{FF2B5EF4-FFF2-40B4-BE49-F238E27FC236}">
                <a16:creationId xmlns:a16="http://schemas.microsoft.com/office/drawing/2014/main" id="{F9879D03-EC31-8775-2187-61A635D62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994766"/>
              </p:ext>
            </p:extLst>
          </p:nvPr>
        </p:nvGraphicFramePr>
        <p:xfrm>
          <a:off x="2869062" y="2156174"/>
          <a:ext cx="3405875" cy="2438401"/>
        </p:xfrm>
        <a:graphic>
          <a:graphicData uri="http://schemas.openxmlformats.org/drawingml/2006/table">
            <a:tbl>
              <a:tblPr>
                <a:tableStyleId>{D51FAEB4-FA4C-4D24-AE16-EB6E176E3175}</a:tableStyleId>
              </a:tblPr>
              <a:tblGrid>
                <a:gridCol w="68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175">
                  <a:extLst>
                    <a:ext uri="{9D8B030D-6E8A-4147-A177-3AD203B41FA5}">
                      <a16:colId xmlns:a16="http://schemas.microsoft.com/office/drawing/2014/main" val="3126184765"/>
                    </a:ext>
                  </a:extLst>
                </a:gridCol>
              </a:tblGrid>
              <a:tr h="4876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86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62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1387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62</a:t>
                      </a:r>
                      <a:endParaRPr sz="18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59862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F075C0-0350-7D3C-0BFA-E3D95A863D4E}"/>
              </a:ext>
            </a:extLst>
          </p:cNvPr>
          <p:cNvSpPr/>
          <p:nvPr/>
        </p:nvSpPr>
        <p:spPr>
          <a:xfrm>
            <a:off x="2305997" y="2110085"/>
            <a:ext cx="5630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3DB157-B9B0-2EAD-1E64-D2A62CD3F8C6}"/>
              </a:ext>
            </a:extLst>
          </p:cNvPr>
          <p:cNvSpPr txBox="1"/>
          <p:nvPr/>
        </p:nvSpPr>
        <p:spPr>
          <a:xfrm>
            <a:off x="2200953" y="2654453"/>
            <a:ext cx="7731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 w="0"/>
                <a:solidFill>
                  <a:srgbClr val="005E88"/>
                </a:solidFill>
                <a:effectLst>
                  <a:outerShdw blurRad="38100" dist="19050" dir="2700000" algn="tl" rotWithShape="0">
                    <a:srgbClr val="005E88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26A61-AD09-AB35-8212-902A21D59AFC}"/>
              </a:ext>
            </a:extLst>
          </p:cNvPr>
          <p:cNvSpPr txBox="1"/>
          <p:nvPr/>
        </p:nvSpPr>
        <p:spPr>
          <a:xfrm>
            <a:off x="2200954" y="3113764"/>
            <a:ext cx="7731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 w="0"/>
                <a:solidFill>
                  <a:srgbClr val="005E88"/>
                </a:solidFill>
                <a:effectLst>
                  <a:outerShdw blurRad="38100" dist="19050" dir="2700000" algn="tl" rotWithShape="0">
                    <a:srgbClr val="005E88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052D3D-15C9-84E2-4F6E-EF7126657665}"/>
              </a:ext>
            </a:extLst>
          </p:cNvPr>
          <p:cNvSpPr txBox="1"/>
          <p:nvPr/>
        </p:nvSpPr>
        <p:spPr>
          <a:xfrm>
            <a:off x="2200953" y="3545890"/>
            <a:ext cx="7731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 w="0"/>
                <a:solidFill>
                  <a:srgbClr val="005E88"/>
                </a:solidFill>
                <a:effectLst>
                  <a:outerShdw blurRad="38100" dist="19050" dir="2700000" algn="tl" rotWithShape="0">
                    <a:srgbClr val="005E88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D2026F-101D-658B-A9A8-8A5656CC8D08}"/>
              </a:ext>
            </a:extLst>
          </p:cNvPr>
          <p:cNvSpPr txBox="1"/>
          <p:nvPr/>
        </p:nvSpPr>
        <p:spPr>
          <a:xfrm>
            <a:off x="2180475" y="4092154"/>
            <a:ext cx="7731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 w="0"/>
                <a:solidFill>
                  <a:srgbClr val="005E88"/>
                </a:solidFill>
                <a:effectLst>
                  <a:outerShdw blurRad="38100" dist="19050" dir="2700000" algn="tl" rotWithShape="0">
                    <a:srgbClr val="005E88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D52C2C-0027-91F1-D798-10FD7F555E6C}"/>
              </a:ext>
            </a:extLst>
          </p:cNvPr>
          <p:cNvSpPr txBox="1"/>
          <p:nvPr/>
        </p:nvSpPr>
        <p:spPr>
          <a:xfrm>
            <a:off x="3537171" y="1671390"/>
            <a:ext cx="7731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>
                <a:ln w="0"/>
                <a:solidFill>
                  <a:srgbClr val="005E88"/>
                </a:solidFill>
                <a:effectLst>
                  <a:outerShdw blurRad="38100" dist="19050" dir="2700000" algn="tl" rotWithShape="0">
                    <a:srgbClr val="005E88">
                      <a:alpha val="40000"/>
                    </a:srgbClr>
                  </a:outerShdw>
                </a:effectLst>
              </a:rPr>
              <a:t>2</a:t>
            </a:r>
            <a:endParaRPr kumimoji="0" lang="en-US" sz="2800" b="0" i="0" u="none" strike="noStrike" kern="0" cap="none" spc="0" normalizeH="0" baseline="0" noProof="0">
              <a:ln w="0"/>
              <a:solidFill>
                <a:srgbClr val="005E88"/>
              </a:solidFill>
              <a:effectLst>
                <a:outerShdw blurRad="38100" dist="19050" dir="2700000" algn="tl" rotWithShape="0">
                  <a:srgbClr val="005E88">
                    <a:alpha val="40000"/>
                  </a:srgbClr>
                </a:outerShdw>
              </a:effectLst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5BC55-1821-F354-0C85-2CE3CF5E5B73}"/>
              </a:ext>
            </a:extLst>
          </p:cNvPr>
          <p:cNvSpPr txBox="1"/>
          <p:nvPr/>
        </p:nvSpPr>
        <p:spPr>
          <a:xfrm>
            <a:off x="2810554" y="1696075"/>
            <a:ext cx="7731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 w="0"/>
                <a:solidFill>
                  <a:srgbClr val="005E88"/>
                </a:solidFill>
                <a:effectLst>
                  <a:outerShdw blurRad="38100" dist="19050" dir="2700000" algn="tl" rotWithShape="0">
                    <a:srgbClr val="005E88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4CEE0-5CFD-6C5A-356E-C02BF58428D7}"/>
              </a:ext>
            </a:extLst>
          </p:cNvPr>
          <p:cNvSpPr txBox="1"/>
          <p:nvPr/>
        </p:nvSpPr>
        <p:spPr>
          <a:xfrm>
            <a:off x="4805352" y="1664515"/>
            <a:ext cx="7731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 w="0"/>
                <a:solidFill>
                  <a:srgbClr val="005E88"/>
                </a:solidFill>
                <a:effectLst>
                  <a:outerShdw blurRad="38100" dist="19050" dir="2700000" algn="tl" rotWithShape="0">
                    <a:srgbClr val="005E88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48780D-118B-A117-4109-047A46ACD853}"/>
              </a:ext>
            </a:extLst>
          </p:cNvPr>
          <p:cNvSpPr txBox="1"/>
          <p:nvPr/>
        </p:nvSpPr>
        <p:spPr>
          <a:xfrm>
            <a:off x="4179437" y="1664515"/>
            <a:ext cx="7731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 w="0"/>
                <a:solidFill>
                  <a:srgbClr val="005E88"/>
                </a:solidFill>
                <a:effectLst>
                  <a:outerShdw blurRad="38100" dist="19050" dir="2700000" algn="tl" rotWithShape="0">
                    <a:srgbClr val="005E88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E41F80-9FC5-0EAD-4F35-078AA4D90712}"/>
              </a:ext>
            </a:extLst>
          </p:cNvPr>
          <p:cNvSpPr txBox="1"/>
          <p:nvPr/>
        </p:nvSpPr>
        <p:spPr>
          <a:xfrm>
            <a:off x="5540145" y="1671390"/>
            <a:ext cx="7731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 w="0"/>
                <a:solidFill>
                  <a:srgbClr val="005E88"/>
                </a:solidFill>
                <a:effectLst>
                  <a:outerShdw blurRad="38100" dist="19050" dir="2700000" algn="tl" rotWithShape="0">
                    <a:srgbClr val="005E88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EA30FB-2793-35CB-BF39-084A1A89D56D}"/>
              </a:ext>
            </a:extLst>
          </p:cNvPr>
          <p:cNvSpPr txBox="1"/>
          <p:nvPr/>
        </p:nvSpPr>
        <p:spPr>
          <a:xfrm>
            <a:off x="2567050" y="472195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</a:t>
            </a:r>
            <a:r>
              <a:rPr lang="en-US" b="1">
                <a:solidFill>
                  <a:schemeClr val="tx1"/>
                </a:solidFill>
              </a:rPr>
              <a:t>% 219  out of 223 were correctly predicted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BED74B-6AD1-F2E9-D36A-0DE6FD4F4162}"/>
              </a:ext>
            </a:extLst>
          </p:cNvPr>
          <p:cNvSpPr txBox="1"/>
          <p:nvPr/>
        </p:nvSpPr>
        <p:spPr>
          <a:xfrm>
            <a:off x="2279096" y="143173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Actual Values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659E93-5873-BEA1-E06E-4A9F89FDC767}"/>
              </a:ext>
            </a:extLst>
          </p:cNvPr>
          <p:cNvSpPr txBox="1"/>
          <p:nvPr/>
        </p:nvSpPr>
        <p:spPr>
          <a:xfrm rot="16200000">
            <a:off x="133307" y="3161290"/>
            <a:ext cx="3983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Predicted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Clustering:</a:t>
            </a:r>
            <a:br>
              <a:rPr lang="en-US" sz="1800"/>
            </a:br>
            <a:r>
              <a:rPr lang="en-US" sz="1800"/>
              <a:t>Regressions(Income and Total Spent) </a:t>
            </a:r>
            <a:br>
              <a:rPr lang="en-US"/>
            </a:br>
            <a:br>
              <a:rPr lang="en-US" sz="1800"/>
            </a:br>
            <a:endParaRPr lang="en-US"/>
          </a:p>
        </p:txBody>
      </p:sp>
      <p:pic>
        <p:nvPicPr>
          <p:cNvPr id="4" name="Picture 3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FFC77584-2888-8DBB-1394-716A214B4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42" y="1733771"/>
            <a:ext cx="3218072" cy="2413554"/>
          </a:xfrm>
          <a:prstGeom prst="rect">
            <a:avLst/>
          </a:prstGeom>
        </p:spPr>
      </p:pic>
      <p:pic>
        <p:nvPicPr>
          <p:cNvPr id="6" name="Picture 5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26A96273-668B-758C-D52B-D7C13AC5E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044" y="1677215"/>
            <a:ext cx="3402514" cy="25518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FD8AFE-3CCE-2E85-40A3-0C154FABC846}"/>
              </a:ext>
            </a:extLst>
          </p:cNvPr>
          <p:cNvSpPr txBox="1"/>
          <p:nvPr/>
        </p:nvSpPr>
        <p:spPr>
          <a:xfrm>
            <a:off x="184442" y="1369438"/>
            <a:ext cx="1703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>
                <a:solidFill>
                  <a:srgbClr val="005E88"/>
                </a:solidFill>
                <a:latin typeface="Urbanist"/>
                <a:ea typeface="Urbanist"/>
                <a:cs typeface="Urbanist"/>
                <a:sym typeface="Urbanist"/>
              </a:rPr>
              <a:t>Linear: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3F35A-4F0E-9E5E-EBB3-31A5E10053F3}"/>
              </a:ext>
            </a:extLst>
          </p:cNvPr>
          <p:cNvSpPr txBox="1"/>
          <p:nvPr/>
        </p:nvSpPr>
        <p:spPr>
          <a:xfrm>
            <a:off x="5557044" y="1369437"/>
            <a:ext cx="1703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>
                <a:solidFill>
                  <a:srgbClr val="005E88"/>
                </a:solidFill>
                <a:latin typeface="Urbanist"/>
                <a:ea typeface="Urbanist"/>
                <a:cs typeface="Urbanist"/>
                <a:sym typeface="Urbanist"/>
              </a:rPr>
              <a:t>Quadratic: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77704-9239-CC33-CD3C-20583A299A52}"/>
              </a:ext>
            </a:extLst>
          </p:cNvPr>
          <p:cNvSpPr txBox="1"/>
          <p:nvPr/>
        </p:nvSpPr>
        <p:spPr>
          <a:xfrm>
            <a:off x="3645287" y="2365690"/>
            <a:ext cx="16689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>
                <a:solidFill>
                  <a:srgbClr val="005E88"/>
                </a:solidFill>
                <a:latin typeface="Urbanist"/>
                <a:ea typeface="Urbanist"/>
                <a:cs typeface="Urbanist"/>
                <a:sym typeface="Urbanist"/>
              </a:rPr>
              <a:t>New Customer:</a:t>
            </a:r>
          </a:p>
          <a:p>
            <a:endParaRPr lang="en" b="1">
              <a:solidFill>
                <a:srgbClr val="005E88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r>
              <a:rPr lang="en" b="1">
                <a:solidFill>
                  <a:srgbClr val="005E88"/>
                </a:solidFill>
                <a:latin typeface="Urbanist"/>
                <a:ea typeface="Urbanist"/>
                <a:cs typeface="Urbanist"/>
                <a:sym typeface="Urbanist"/>
              </a:rPr>
              <a:t>Income: 65400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82BA2-8DCF-34AB-DDB4-823ABF9F9F26}"/>
              </a:ext>
            </a:extLst>
          </p:cNvPr>
          <p:cNvSpPr txBox="1"/>
          <p:nvPr/>
        </p:nvSpPr>
        <p:spPr>
          <a:xfrm>
            <a:off x="267649" y="4410097"/>
            <a:ext cx="2297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>
                <a:solidFill>
                  <a:srgbClr val="005E88"/>
                </a:solidFill>
                <a:latin typeface="Urbanist"/>
                <a:ea typeface="Urbanist"/>
                <a:cs typeface="Urbanist"/>
                <a:sym typeface="Urbanist"/>
              </a:rPr>
              <a:t>R2 : 0.672</a:t>
            </a:r>
          </a:p>
          <a:p>
            <a:r>
              <a:rPr lang="en" b="1">
                <a:solidFill>
                  <a:srgbClr val="005E88"/>
                </a:solidFill>
                <a:latin typeface="Urbanist"/>
                <a:ea typeface="Urbanist"/>
                <a:cs typeface="Urbanist"/>
                <a:sym typeface="Urbanist"/>
              </a:rPr>
              <a:t>Predicted Spent: 935.048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C9448-BFDD-6A41-BBE7-B0B2845FAFD7}"/>
              </a:ext>
            </a:extLst>
          </p:cNvPr>
          <p:cNvSpPr txBox="1"/>
          <p:nvPr/>
        </p:nvSpPr>
        <p:spPr>
          <a:xfrm>
            <a:off x="5557044" y="442340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>
                <a:solidFill>
                  <a:srgbClr val="005E88"/>
                </a:solidFill>
                <a:latin typeface="Urbanist"/>
                <a:ea typeface="Urbanist"/>
                <a:cs typeface="Urbanist"/>
                <a:sym typeface="Urbanist"/>
              </a:rPr>
              <a:t>R2 : 0.711</a:t>
            </a:r>
          </a:p>
          <a:p>
            <a:r>
              <a:rPr lang="en" b="1">
                <a:solidFill>
                  <a:srgbClr val="005E88"/>
                </a:solidFill>
                <a:latin typeface="Urbanist"/>
                <a:ea typeface="Urbanist"/>
                <a:cs typeface="Urbanist"/>
                <a:sym typeface="Urbanist"/>
              </a:rPr>
              <a:t>Predicted Spent: 873.90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2"/>
          </p:nvPr>
        </p:nvSpPr>
        <p:spPr>
          <a:xfrm>
            <a:off x="1618650" y="146250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title" idx="3"/>
          </p:nvPr>
        </p:nvSpPr>
        <p:spPr>
          <a:xfrm>
            <a:off x="1618650" y="317240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4"/>
          </p:nvPr>
        </p:nvSpPr>
        <p:spPr>
          <a:xfrm>
            <a:off x="4204650" y="146250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 idx="5"/>
          </p:nvPr>
        </p:nvSpPr>
        <p:spPr>
          <a:xfrm>
            <a:off x="4204650" y="317240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 idx="6"/>
          </p:nvPr>
        </p:nvSpPr>
        <p:spPr>
          <a:xfrm>
            <a:off x="6790650" y="146250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 idx="7"/>
          </p:nvPr>
        </p:nvSpPr>
        <p:spPr>
          <a:xfrm>
            <a:off x="6790650" y="317240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subTitle" idx="1"/>
          </p:nvPr>
        </p:nvSpPr>
        <p:spPr>
          <a:xfrm>
            <a:off x="973950" y="20352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8"/>
          </p:nvPr>
        </p:nvSpPr>
        <p:spPr>
          <a:xfrm>
            <a:off x="3559950" y="20352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9"/>
          </p:nvPr>
        </p:nvSpPr>
        <p:spPr>
          <a:xfrm>
            <a:off x="6145950" y="20352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Clustering</a:t>
            </a:r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13"/>
          </p:nvPr>
        </p:nvSpPr>
        <p:spPr>
          <a:xfrm>
            <a:off x="973950" y="37451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4"/>
          </p:nvPr>
        </p:nvSpPr>
        <p:spPr>
          <a:xfrm>
            <a:off x="3559950" y="37451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15"/>
          </p:nvPr>
        </p:nvSpPr>
        <p:spPr>
          <a:xfrm>
            <a:off x="6145950" y="37451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000"/>
              <a:t>Références</a:t>
            </a:r>
          </a:p>
        </p:txBody>
      </p:sp>
      <p:cxnSp>
        <p:nvCxnSpPr>
          <p:cNvPr id="185" name="Google Shape;185;p28"/>
          <p:cNvCxnSpPr>
            <a:endCxn id="173" idx="1"/>
          </p:cNvCxnSpPr>
          <p:nvPr/>
        </p:nvCxnSpPr>
        <p:spPr>
          <a:xfrm>
            <a:off x="-42150" y="1748850"/>
            <a:ext cx="1660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8"/>
          <p:cNvCxnSpPr>
            <a:stCxn id="178" idx="3"/>
          </p:cNvCxnSpPr>
          <p:nvPr/>
        </p:nvCxnSpPr>
        <p:spPr>
          <a:xfrm>
            <a:off x="7525350" y="3458753"/>
            <a:ext cx="1643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0" y="0"/>
            <a:ext cx="7033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713226" y="2840282"/>
            <a:ext cx="4294800" cy="11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 Conclusion</a:t>
            </a:r>
            <a:endParaRPr/>
          </a:p>
        </p:txBody>
      </p:sp>
      <p:pic>
        <p:nvPicPr>
          <p:cNvPr id="194" name="Google Shape;194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99" b="1399"/>
          <a:stretch/>
        </p:blipFill>
        <p:spPr>
          <a:xfrm>
            <a:off x="5643775" y="539500"/>
            <a:ext cx="2786999" cy="4064502"/>
          </a:xfrm>
          <a:prstGeom prst="rect">
            <a:avLst/>
          </a:prstGeom>
        </p:spPr>
      </p:pic>
      <p:cxnSp>
        <p:nvCxnSpPr>
          <p:cNvPr id="195" name="Google Shape;195;p29"/>
          <p:cNvCxnSpPr/>
          <p:nvPr/>
        </p:nvCxnSpPr>
        <p:spPr>
          <a:xfrm>
            <a:off x="929975" y="0"/>
            <a:ext cx="0" cy="8628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Dataset: </a:t>
            </a:r>
            <a:r>
              <a:rPr lang="en-US" sz="1600">
                <a:hlinkClick r:id="rId3"/>
              </a:rPr>
              <a:t>https://www.kaggle.com/datasets/imakash3011/customer-personality-analysis/data</a:t>
            </a:r>
            <a:endParaRPr lang="en-US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Matlab Documentation: </a:t>
            </a:r>
            <a:r>
              <a:rPr lang="en-US" sz="1600">
                <a:hlinkClick r:id="rId4"/>
              </a:rPr>
              <a:t>https://www.mathworks.com/help/matlab/</a:t>
            </a:r>
            <a:endParaRPr lang="en-US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Udemy: </a:t>
            </a:r>
            <a:r>
              <a:rPr lang="en-US" sz="1600">
                <a:hlinkClick r:id="rId5"/>
              </a:rPr>
              <a:t>https://www.udemy.com/course/the-data-science-course-complete-data-science-bootcamp/?couponCode=LETSLEARNNOW</a:t>
            </a:r>
            <a:endParaRPr lang="en-US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473" name="Google Shape;47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06.References:</a:t>
            </a:r>
            <a:endParaRPr/>
          </a:p>
        </p:txBody>
      </p:sp>
      <p:cxnSp>
        <p:nvCxnSpPr>
          <p:cNvPr id="474" name="Google Shape;474;p46"/>
          <p:cNvCxnSpPr/>
          <p:nvPr/>
        </p:nvCxnSpPr>
        <p:spPr>
          <a:xfrm>
            <a:off x="929975" y="0"/>
            <a:ext cx="0" cy="534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F88D-2965-D61A-9B16-982EA9E7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550" y="1589550"/>
            <a:ext cx="4872900" cy="1964400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83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392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>
            <a:off x="0" y="1889575"/>
            <a:ext cx="9144000" cy="325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2272625" y="3762300"/>
            <a:ext cx="615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2"/>
          </p:nvPr>
        </p:nvSpPr>
        <p:spPr>
          <a:xfrm>
            <a:off x="910675" y="3762200"/>
            <a:ext cx="119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3" name="Google Shape;203;p30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23508" r="11660" b="28758"/>
          <a:stretch/>
        </p:blipFill>
        <p:spPr>
          <a:xfrm>
            <a:off x="713225" y="539500"/>
            <a:ext cx="7717550" cy="2779601"/>
          </a:xfrm>
          <a:prstGeom prst="rect">
            <a:avLst/>
          </a:prstGeom>
        </p:spPr>
      </p:pic>
      <p:cxnSp>
        <p:nvCxnSpPr>
          <p:cNvPr id="204" name="Google Shape;204;p30"/>
          <p:cNvCxnSpPr>
            <a:endCxn id="202" idx="1"/>
          </p:cNvCxnSpPr>
          <p:nvPr/>
        </p:nvCxnSpPr>
        <p:spPr>
          <a:xfrm>
            <a:off x="-125" y="4183100"/>
            <a:ext cx="9108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/>
          <p:nvPr/>
        </p:nvSpPr>
        <p:spPr>
          <a:xfrm>
            <a:off x="2110800" y="0"/>
            <a:ext cx="7033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2" name="Google Shape;322;p36"/>
          <p:cNvSpPr txBox="1">
            <a:spLocks noGrp="1"/>
          </p:cNvSpPr>
          <p:nvPr>
            <p:ph type="title"/>
          </p:nvPr>
        </p:nvSpPr>
        <p:spPr>
          <a:xfrm>
            <a:off x="4282068" y="2979000"/>
            <a:ext cx="4475356" cy="11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02 Preparation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23" name="Google Shape;323;p36"/>
          <p:cNvSpPr txBox="1">
            <a:spLocks noGrp="1"/>
          </p:cNvSpPr>
          <p:nvPr>
            <p:ph type="subTitle" idx="1"/>
          </p:nvPr>
        </p:nvSpPr>
        <p:spPr>
          <a:xfrm>
            <a:off x="4823550" y="4157425"/>
            <a:ext cx="36072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First-year revenue of the project</a:t>
            </a:r>
            <a:endParaRPr/>
          </a:p>
        </p:txBody>
      </p:sp>
      <p:pic>
        <p:nvPicPr>
          <p:cNvPr id="324" name="Google Shape;324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574" r="25411"/>
          <a:stretch/>
        </p:blipFill>
        <p:spPr>
          <a:xfrm>
            <a:off x="713224" y="539500"/>
            <a:ext cx="3354926" cy="4064424"/>
          </a:xfrm>
          <a:prstGeom prst="rect">
            <a:avLst/>
          </a:prstGeom>
        </p:spPr>
      </p:pic>
      <p:cxnSp>
        <p:nvCxnSpPr>
          <p:cNvPr id="325" name="Google Shape;325;p36"/>
          <p:cNvCxnSpPr>
            <a:cxnSpLocks/>
            <a:endCxn id="322" idx="0"/>
          </p:cNvCxnSpPr>
          <p:nvPr/>
        </p:nvCxnSpPr>
        <p:spPr>
          <a:xfrm>
            <a:off x="6519746" y="0"/>
            <a:ext cx="0" cy="29790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subTitle" idx="4"/>
          </p:nvPr>
        </p:nvSpPr>
        <p:spPr>
          <a:xfrm>
            <a:off x="720000" y="2353575"/>
            <a:ext cx="23337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5"/>
          </p:nvPr>
        </p:nvSpPr>
        <p:spPr>
          <a:xfrm>
            <a:off x="3405149" y="2571750"/>
            <a:ext cx="23337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Transformation and Adding new Variables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subTitle" idx="1"/>
          </p:nvPr>
        </p:nvSpPr>
        <p:spPr>
          <a:xfrm>
            <a:off x="720000" y="2848775"/>
            <a:ext cx="23337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Income: 2240×1 double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Values: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Min                1730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Median       51382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Max             6.6667e+05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NumMissing      24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there are 24 values that are missing. We choose to fill them with the average of the variable 'Income'.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subTitle" idx="2"/>
          </p:nvPr>
        </p:nvSpPr>
        <p:spPr>
          <a:xfrm>
            <a:off x="3405149" y="2848775"/>
            <a:ext cx="23337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modify some features as well as create new ones for further analysis and modeling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Ex: Age, Education and Total Spent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 txBox="1">
            <a:spLocks noGrp="1"/>
          </p:cNvSpPr>
          <p:nvPr>
            <p:ph type="subTitle" idx="3"/>
          </p:nvPr>
        </p:nvSpPr>
        <p:spPr>
          <a:xfrm>
            <a:off x="6090305" y="2848775"/>
            <a:ext cx="23337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/>
              <a:t>To detect outliers in this dataset, we chose to draw 2 boxplots for the variables "Age" and "Income" so we can see which observations we should delete.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 txBox="1">
            <a:spLocks noGrp="1"/>
          </p:cNvSpPr>
          <p:nvPr>
            <p:ph type="subTitle" idx="6"/>
          </p:nvPr>
        </p:nvSpPr>
        <p:spPr>
          <a:xfrm>
            <a:off x="6090302" y="2353575"/>
            <a:ext cx="23337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Outliers Detection</a:t>
            </a:r>
            <a:endParaRPr/>
          </a:p>
        </p:txBody>
      </p:sp>
      <p:cxnSp>
        <p:nvCxnSpPr>
          <p:cNvPr id="258" name="Google Shape;258;p32"/>
          <p:cNvCxnSpPr>
            <a:endCxn id="234" idx="1"/>
          </p:cNvCxnSpPr>
          <p:nvPr/>
        </p:nvCxnSpPr>
        <p:spPr>
          <a:xfrm>
            <a:off x="2100" y="3642725"/>
            <a:ext cx="717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32"/>
          <p:cNvCxnSpPr>
            <a:cxnSpLocks/>
          </p:cNvCxnSpPr>
          <p:nvPr/>
        </p:nvCxnSpPr>
        <p:spPr>
          <a:xfrm>
            <a:off x="7582802" y="1933250"/>
            <a:ext cx="1610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0362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Boxplots</a:t>
            </a:r>
          </a:p>
        </p:txBody>
      </p:sp>
      <p:pic>
        <p:nvPicPr>
          <p:cNvPr id="19" name="Picture 18" descr="A diagram of a number of age distribution&#10;&#10;Description automatically generated">
            <a:extLst>
              <a:ext uri="{FF2B5EF4-FFF2-40B4-BE49-F238E27FC236}">
                <a16:creationId xmlns:a16="http://schemas.microsoft.com/office/drawing/2014/main" id="{31C667CB-EBFC-3E21-2EE3-919EEF009F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31" r="8699" b="-3"/>
          <a:stretch/>
        </p:blipFill>
        <p:spPr>
          <a:xfrm>
            <a:off x="4667225" y="1208225"/>
            <a:ext cx="3763500" cy="326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A graph with a line graph and a line graph&#10;&#10;Description automatically generated with medium confidence">
            <a:extLst>
              <a:ext uri="{FF2B5EF4-FFF2-40B4-BE49-F238E27FC236}">
                <a16:creationId xmlns:a16="http://schemas.microsoft.com/office/drawing/2014/main" id="{8F48B077-BF74-8912-E153-D5F08C1ED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17" y="1311307"/>
            <a:ext cx="4077659" cy="30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2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>
            <a:off x="0" y="1889575"/>
            <a:ext cx="9144000" cy="325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2272625" y="3762300"/>
            <a:ext cx="615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Clustering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2"/>
          </p:nvPr>
        </p:nvSpPr>
        <p:spPr>
          <a:xfrm>
            <a:off x="910675" y="3762200"/>
            <a:ext cx="119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04" name="Google Shape;204;p30"/>
          <p:cNvCxnSpPr>
            <a:endCxn id="202" idx="1"/>
          </p:cNvCxnSpPr>
          <p:nvPr/>
        </p:nvCxnSpPr>
        <p:spPr>
          <a:xfrm>
            <a:off x="-125" y="4183100"/>
            <a:ext cx="9108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29798-7FF4-0984-A230-09DDB539AB8C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405;p42">
            <a:extLst>
              <a:ext uri="{FF2B5EF4-FFF2-40B4-BE49-F238E27FC236}">
                <a16:creationId xmlns:a16="http://schemas.microsoft.com/office/drawing/2014/main" id="{784F10B1-50DB-0779-2BCD-BF923AE1F47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25738" b="25733"/>
          <a:stretch/>
        </p:blipFill>
        <p:spPr>
          <a:xfrm flipH="1">
            <a:off x="713201" y="539500"/>
            <a:ext cx="7717499" cy="280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17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Clustering:</a:t>
            </a:r>
            <a:br>
              <a:rPr lang="en" sz="1800"/>
            </a:br>
            <a:r>
              <a:rPr lang="en" sz="1800"/>
              <a:t>Visualization</a:t>
            </a:r>
            <a:endParaRPr/>
          </a:p>
        </p:txBody>
      </p:sp>
      <p:pic>
        <p:nvPicPr>
          <p:cNvPr id="15" name="Picture 14" descr="A graph of a bar graph&#10;&#10;Description automatically generated">
            <a:extLst>
              <a:ext uri="{FF2B5EF4-FFF2-40B4-BE49-F238E27FC236}">
                <a16:creationId xmlns:a16="http://schemas.microsoft.com/office/drawing/2014/main" id="{31930C09-0998-C246-B7D7-7A82D1243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99" y="1508759"/>
            <a:ext cx="4075024" cy="3189715"/>
          </a:xfrm>
          <a:prstGeom prst="rect">
            <a:avLst/>
          </a:prstGeom>
        </p:spPr>
      </p:pic>
      <p:pic>
        <p:nvPicPr>
          <p:cNvPr id="17" name="Picture 16" descr="A graph of a bar graph&#10;&#10;Description automatically generated">
            <a:extLst>
              <a:ext uri="{FF2B5EF4-FFF2-40B4-BE49-F238E27FC236}">
                <a16:creationId xmlns:a16="http://schemas.microsoft.com/office/drawing/2014/main" id="{42D7ABA1-D90E-B51E-FFC2-EE188235A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578" y="1508759"/>
            <a:ext cx="4075024" cy="3189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DC0938-7FA6-E262-C92E-C75274D07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242" y="4742613"/>
            <a:ext cx="359695" cy="268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355A9-62C2-3DB6-1001-A6839DE2A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5401" y="4742613"/>
            <a:ext cx="317019" cy="3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Clustering:</a:t>
            </a:r>
            <a:br>
              <a:rPr lang="en" sz="1800"/>
            </a:br>
            <a:r>
              <a:rPr lang="en" sz="1800"/>
              <a:t>Elbow Method</a:t>
            </a:r>
            <a:endParaRPr/>
          </a:p>
        </p:txBody>
      </p:sp>
      <p:pic>
        <p:nvPicPr>
          <p:cNvPr id="19" name="Picture 1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FE500D3-7B56-AC99-0613-BC5B2FACC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6" t="41328" r="38620" b="16080"/>
          <a:stretch/>
        </p:blipFill>
        <p:spPr>
          <a:xfrm>
            <a:off x="245327" y="1464527"/>
            <a:ext cx="5675442" cy="3442104"/>
          </a:xfrm>
          <a:prstGeom prst="rect">
            <a:avLst/>
          </a:prstGeom>
        </p:spPr>
      </p:pic>
      <p:sp>
        <p:nvSpPr>
          <p:cNvPr id="20" name="Google Shape;236;p32">
            <a:extLst>
              <a:ext uri="{FF2B5EF4-FFF2-40B4-BE49-F238E27FC236}">
                <a16:creationId xmlns:a16="http://schemas.microsoft.com/office/drawing/2014/main" id="{18F5A64F-409E-901F-798E-BA55200AF10E}"/>
              </a:ext>
            </a:extLst>
          </p:cNvPr>
          <p:cNvSpPr txBox="1">
            <a:spLocks/>
          </p:cNvSpPr>
          <p:nvPr/>
        </p:nvSpPr>
        <p:spPr>
          <a:xfrm>
            <a:off x="6002546" y="2869580"/>
            <a:ext cx="3141454" cy="155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endParaRPr lang="en-US"/>
          </a:p>
          <a:p>
            <a:pPr marL="0" indent="0" algn="l"/>
            <a:r>
              <a:rPr lang="en-US"/>
              <a:t>elbow = KElbowVisualizer(KMeans(random_state=123), k=10)</a:t>
            </a:r>
          </a:p>
          <a:p>
            <a:pPr marL="0" indent="0" algn="l"/>
            <a:endParaRPr lang="en-US"/>
          </a:p>
          <a:p>
            <a:pPr marL="0" indent="0" algn="l"/>
            <a:r>
              <a:rPr lang="en-US"/>
              <a:t>elbow.fit(df_final_scaled)</a:t>
            </a:r>
          </a:p>
          <a:p>
            <a:pPr marL="0" indent="0" algn="l"/>
            <a:endParaRPr lang="en-US"/>
          </a:p>
          <a:p>
            <a:pPr marL="0" indent="0" algn="l"/>
            <a:r>
              <a:rPr lang="en-US"/>
              <a:t>elbow.show()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icing Strategies Proposal by Slidesgo">
  <a:themeElements>
    <a:clrScheme name="Simple Light">
      <a:dk1>
        <a:srgbClr val="005E88"/>
      </a:dk1>
      <a:lt1>
        <a:srgbClr val="F3F3F3"/>
      </a:lt1>
      <a:dk2>
        <a:srgbClr val="E8E8E8"/>
      </a:dk2>
      <a:lt2>
        <a:srgbClr val="99B5CE"/>
      </a:lt2>
      <a:accent1>
        <a:srgbClr val="297AB8"/>
      </a:accent1>
      <a:accent2>
        <a:srgbClr val="063C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E8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784</Words>
  <Application>Microsoft Office PowerPoint</Application>
  <PresentationFormat>On-screen Show (16:9)</PresentationFormat>
  <Paragraphs>234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Bebas Neue</vt:lpstr>
      <vt:lpstr>Nunito Light</vt:lpstr>
      <vt:lpstr>Anaheim</vt:lpstr>
      <vt:lpstr>Roboto</vt:lpstr>
      <vt:lpstr>Arial</vt:lpstr>
      <vt:lpstr>Urbanist</vt:lpstr>
      <vt:lpstr>Pricing Strategies Proposal by Slidesgo</vt:lpstr>
      <vt:lpstr>Customer Personality Analysis</vt:lpstr>
      <vt:lpstr>Table of contents</vt:lpstr>
      <vt:lpstr>Introduction</vt:lpstr>
      <vt:lpstr>02 Preparation</vt:lpstr>
      <vt:lpstr>Preparation</vt:lpstr>
      <vt:lpstr>Boxplots</vt:lpstr>
      <vt:lpstr>Clustering</vt:lpstr>
      <vt:lpstr>Clustering: Visualization</vt:lpstr>
      <vt:lpstr>Clustering: Elbow Method</vt:lpstr>
      <vt:lpstr>Clustering: Clusters</vt:lpstr>
      <vt:lpstr>Clustering: Cluster Profiling  Age  </vt:lpstr>
      <vt:lpstr>Clustering: Cluster Profiling  Is-Parent  </vt:lpstr>
      <vt:lpstr>Clustering: Cluster Profiling  Total Children  </vt:lpstr>
      <vt:lpstr>Clustering: Cluster Profiling  Results:  </vt:lpstr>
      <vt:lpstr>Models</vt:lpstr>
      <vt:lpstr>Models: With “Dividerrand()”</vt:lpstr>
      <vt:lpstr>Models: With “cvpartition”(HoldOut)</vt:lpstr>
      <vt:lpstr>Clustering: Confusion Matrix SVM   </vt:lpstr>
      <vt:lpstr>Clustering: Regressions(Income and Total Spent)   </vt:lpstr>
      <vt:lpstr>05 Conclusion</vt:lpstr>
      <vt:lpstr>06.References: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cp:lastModifiedBy>gebran assaad</cp:lastModifiedBy>
  <cp:revision>5</cp:revision>
  <dcterms:modified xsi:type="dcterms:W3CDTF">2024-04-13T02:43:32Z</dcterms:modified>
</cp:coreProperties>
</file>