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4" r:id="rId4"/>
    <p:sldId id="265" r:id="rId5"/>
    <p:sldId id="273" r:id="rId6"/>
    <p:sldId id="266" r:id="rId7"/>
    <p:sldId id="267" r:id="rId8"/>
    <p:sldId id="268" r:id="rId9"/>
    <p:sldId id="269" r:id="rId10"/>
    <p:sldId id="270" r:id="rId11"/>
    <p:sldId id="271" r:id="rId12"/>
    <p:sldId id="274" r:id="rId13"/>
    <p:sldId id="275" r:id="rId14"/>
    <p:sldId id="276" r:id="rId15"/>
    <p:sldId id="272" r:id="rId16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 snapToObjects="1">
      <p:cViewPr varScale="1">
        <p:scale>
          <a:sx n="81" d="100"/>
          <a:sy n="81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CA0C7EF7-CCD3-402F-A86C-20732F84B9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853D7F-92CA-41E1-BDD2-DB39BD3C44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6C12894-7B27-4F4C-92BE-1B28FC9D03A7}" type="datetimeFigureOut">
              <a:rPr lang="pl-PL"/>
              <a:pPr>
                <a:defRPr/>
              </a:pPr>
              <a:t>26.03.2019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2E3D4AA-CEA8-419C-A91E-125FF2F764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36C6E96-B718-4E0D-B270-E3BBD54030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5AF6BB-202C-429C-B803-579FC2F22BFB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887CD59-0E9E-44CA-A030-4FD229380D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9163E19-72C2-47CE-904C-07507F57AC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227F320-702C-4025-9CB8-AA81A3CFA039}" type="datetimeFigureOut">
              <a:rPr lang="pl-PL"/>
              <a:pPr>
                <a:defRPr/>
              </a:pPr>
              <a:t>26.03.2019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65E31502-3D12-4784-B7CC-B6B89EB1A1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E7F0D83-089D-4A23-B851-51FBB65DC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9E91308-0E10-4208-9886-9D63EE0A3D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D1B757-1DD1-4439-81A9-FA62D9ED0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86EC0B-9A77-48A7-8F9D-D9EC77F34178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6EC0B-9A77-48A7-8F9D-D9EC77F34178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4230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6EC0B-9A77-48A7-8F9D-D9EC77F34178}" type="slidenum">
              <a:rPr lang="pl-PL" altLang="pl-PL" smtClean="0"/>
              <a:pPr/>
              <a:t>15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91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D641837-A32E-47E7-9911-E8C3CFFE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5B0066C8-E4B6-45E2-8AE8-5BF60C11F33F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3796F6AA-F371-4FF9-900B-DF3C073D4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6F653F55-C445-4C37-96A3-87A9985612FE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45AEBC5-A934-40E5-BF3F-D35FF20F3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5759450"/>
            <a:ext cx="41417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25947" y="1988840"/>
            <a:ext cx="8892103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5947" y="116632"/>
            <a:ext cx="8892103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30403534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0DA9784-2E35-46BF-8CC7-C9A360994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F4E66C1-0D6B-4872-817D-D355E3244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2230093-98F4-45DB-92A1-D168D8671BA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6D71893-F8EE-40E3-8E98-EB706BAD1F90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2DCC3B9-55E3-41CD-9655-C3F092316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16632"/>
            <a:ext cx="6369496" cy="600953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677845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70EB5C3-E100-47AC-84C3-AAC8AFE96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9BF6C0BD-A573-4525-887A-E11F54BE2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30040E09-6F30-4425-AB2C-FAE40B7F860F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4A851FC6-5766-4792-82C9-B0D7D746C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5759450"/>
            <a:ext cx="41417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07504" y="116632"/>
            <a:ext cx="4464496" cy="53285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869079846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8A60883D-B783-4F45-9C64-682C40089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A9B27257-53F0-4CFB-94D7-CF7EE7E57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E8C324C-21B7-432E-AD28-4CE7C5D8EFB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7498001-0F24-4050-B543-B3FC1764C4BD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B3D302CD-5D5A-48E3-B6DA-CBE150F1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8910546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6792370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A6A78843-92DB-4C77-929C-D90FF5F01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8944CBB-023C-4E63-BE7F-6BDA58C03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8A6B8A1-8622-43B8-B3EE-8898B4E85F6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02D58B5-039D-4908-8062-F7267BAB6D02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D5AC10AA-4D4A-4098-B7C7-996F7D0D7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377" y="1844823"/>
            <a:ext cx="4283591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892899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933962617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EDAEB871-3E97-4367-B051-41663F46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81ECEA5-857D-43E9-84A6-B80F510B3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BF350D2-451D-4F9D-9C7D-4C83C24A44F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44D246AB-3B33-4FAE-A588-A193F6E53988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9" name="Obraz 6">
            <a:extLst>
              <a:ext uri="{FF2B5EF4-FFF2-40B4-BE49-F238E27FC236}">
                <a16:creationId xmlns:a16="http://schemas.microsoft.com/office/drawing/2014/main" id="{201A5025-089A-42AA-A0BB-4B80AE337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9753" y="1628801"/>
            <a:ext cx="4154215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572000" y="1628801"/>
            <a:ext cx="4468299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67638011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AE7D4035-BDD7-488C-82D2-4EBDA0E4D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EC9BD74-35B1-4308-8D75-ECF997A15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29DE5EC-74B6-479C-8082-EE50EF93BDD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3000D43A-7823-4EB1-8C28-A98A9649BD52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10" name="Obraz 6">
            <a:extLst>
              <a:ext uri="{FF2B5EF4-FFF2-40B4-BE49-F238E27FC236}">
                <a16:creationId xmlns:a16="http://schemas.microsoft.com/office/drawing/2014/main" id="{304C0FDD-0C1F-49F0-99E0-A26E36D0D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628800"/>
            <a:ext cx="432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698051" y="1628801"/>
            <a:ext cx="432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4698051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62882932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5D8DE6FF-D4B1-490F-A7BF-9B1FC7633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B90C70D-BBE9-456A-8385-09E45CE0E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FB5D3E4-6CC1-471D-9A94-A5190B264D6D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8A08E86-ADA9-427A-9B04-15B29D7DC85C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4539E56C-8205-4936-91E2-6E31F9F5B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58009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116632"/>
            <a:ext cx="5461446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504" y="1435100"/>
            <a:ext cx="33580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1541069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488CBF55-202D-4144-84BE-03410B3DF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576BC90-0CB3-46AA-BB3E-5E2F69DBC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FE9AA66-20D3-4F47-A262-2E479C67515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773D442-30AE-4DF0-BD96-39861A2E2544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D1BE06D6-F11F-432A-8271-FC3386454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9143622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7043627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ED6260E-3601-4635-82CF-27D09F4A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9CFAFB3-4A6E-440C-85E9-ECCB92125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205BF3C-4AD7-4853-96DF-93FA7E9A4989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93F69C5-A6C3-4C0E-BB6A-0380AADD5591}"/>
              </a:ext>
            </a:extLst>
          </p:cNvPr>
          <p:cNvSpPr/>
          <p:nvPr/>
        </p:nvSpPr>
        <p:spPr>
          <a:xfrm>
            <a:off x="7019925" y="6308725"/>
            <a:ext cx="2070100" cy="484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8999656-1DBE-4ADA-AC1D-782BC5428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08725"/>
            <a:ext cx="19208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772817"/>
            <a:ext cx="8928992" cy="439248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033985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C548B445-346F-404B-871E-8269990EA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60424912-C07A-4EC5-BFFD-69EDDA475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ymbol zastępczy obrazu 2">
            <a:extLst>
              <a:ext uri="{FF2B5EF4-FFF2-40B4-BE49-F238E27FC236}">
                <a16:creationId xmlns:a16="http://schemas.microsoft.com/office/drawing/2014/main" id="{FD7EE5D2-E2B4-47FD-94D7-63EB1E814B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r="7421"/>
          <a:stretch>
            <a:fillRect/>
          </a:stretch>
        </p:blipFill>
        <p:spPr>
          <a:xfrm>
            <a:off x="2231392" y="2132856"/>
            <a:ext cx="4681215" cy="1856776"/>
          </a:xfrm>
        </p:spPr>
      </p:pic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C00271E3-C0E3-4487-B2A5-2419CB225F0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5413" y="115888"/>
            <a:ext cx="8893175" cy="1728787"/>
          </a:xfrm>
        </p:spPr>
        <p:txBody>
          <a:bodyPr/>
          <a:lstStyle/>
          <a:p>
            <a:r>
              <a:rPr lang="pl-PL" altLang="pl-PL" dirty="0" err="1"/>
              <a:t>Python</a:t>
            </a:r>
            <a:r>
              <a:rPr lang="pl-PL" altLang="pl-PL" dirty="0"/>
              <a:t> – </a:t>
            </a:r>
            <a:r>
              <a:rPr lang="pl-PL" altLang="pl-PL" dirty="0" err="1"/>
              <a:t>variables</a:t>
            </a:r>
            <a:endParaRPr lang="pl-PL" alt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0AB382B-34D0-41C5-97B0-838E6AE6F6B2}"/>
              </a:ext>
            </a:extLst>
          </p:cNvPr>
          <p:cNvSpPr txBox="1"/>
          <p:nvPr/>
        </p:nvSpPr>
        <p:spPr>
          <a:xfrm>
            <a:off x="6883980" y="5053826"/>
            <a:ext cx="216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mgr inż. Natalia Szulc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E932DBAE-03B4-4EC5-AA9B-55B982F7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681" y="1681617"/>
            <a:ext cx="8910638" cy="4175125"/>
          </a:xfrm>
        </p:spPr>
        <p:txBody>
          <a:bodyPr/>
          <a:lstStyle/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cars</a:t>
            </a:r>
            <a:r>
              <a:rPr lang="pl-PL" altLang="pl-PL" sz="2400" dirty="0">
                <a:latin typeface="Consolas" panose="020B0609020204030204" pitchFamily="49" charset="0"/>
              </a:rPr>
              <a:t> = [’opel’, ’kia’, ’</a:t>
            </a:r>
            <a:r>
              <a:rPr lang="pl-PL" altLang="pl-PL" sz="2400" dirty="0" err="1">
                <a:latin typeface="Consolas" panose="020B0609020204030204" pitchFamily="49" charset="0"/>
              </a:rPr>
              <a:t>vw</a:t>
            </a:r>
            <a:r>
              <a:rPr lang="pl-PL" altLang="pl-PL" sz="2400" dirty="0">
                <a:latin typeface="Consolas" panose="020B0609020204030204" pitchFamily="49" charset="0"/>
              </a:rPr>
              <a:t>’, ’rover’, ’lada’]</a:t>
            </a: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print</a:t>
            </a:r>
            <a:r>
              <a:rPr lang="pl-PL" altLang="pl-PL" sz="2400" dirty="0">
                <a:latin typeface="Consolas" panose="020B0609020204030204" pitchFamily="49" charset="0"/>
              </a:rPr>
              <a:t>(</a:t>
            </a:r>
            <a:r>
              <a:rPr lang="pl-PL" altLang="pl-PL" sz="2400" dirty="0" err="1">
                <a:latin typeface="Consolas" panose="020B0609020204030204" pitchFamily="49" charset="0"/>
              </a:rPr>
              <a:t>cars</a:t>
            </a:r>
            <a:r>
              <a:rPr lang="pl-PL" altLang="pl-PL" sz="2400" dirty="0">
                <a:latin typeface="Consolas" panose="020B0609020204030204" pitchFamily="49" charset="0"/>
              </a:rPr>
              <a:t>[0]) </a:t>
            </a:r>
            <a:r>
              <a:rPr lang="pl-PL" altLang="pl-PL" sz="2400" dirty="0">
                <a:solidFill>
                  <a:srgbClr val="FFD3A1"/>
                </a:solidFill>
                <a:latin typeface="Consolas" panose="020B0609020204030204" pitchFamily="49" charset="0"/>
              </a:rPr>
              <a:t>#</a:t>
            </a:r>
            <a:r>
              <a:rPr lang="pl-PL" altLang="pl-PL" sz="2400" dirty="0" err="1">
                <a:solidFill>
                  <a:srgbClr val="FFD3A1"/>
                </a:solidFill>
                <a:latin typeface="Consolas" panose="020B0609020204030204" pitchFamily="49" charset="0"/>
              </a:rPr>
              <a:t>first</a:t>
            </a:r>
            <a:endParaRPr lang="pl-PL" altLang="pl-PL" sz="2400" dirty="0">
              <a:solidFill>
                <a:srgbClr val="FFD3A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print</a:t>
            </a:r>
            <a:r>
              <a:rPr lang="pl-PL" altLang="pl-PL" sz="2400" dirty="0">
                <a:latin typeface="Consolas" panose="020B0609020204030204" pitchFamily="49" charset="0"/>
              </a:rPr>
              <a:t>(</a:t>
            </a:r>
            <a:r>
              <a:rPr lang="pl-PL" altLang="pl-PL" sz="2400" dirty="0" err="1">
                <a:latin typeface="Consolas" panose="020B0609020204030204" pitchFamily="49" charset="0"/>
              </a:rPr>
              <a:t>cars</a:t>
            </a:r>
            <a:r>
              <a:rPr lang="pl-PL" altLang="pl-PL" sz="2400" dirty="0">
                <a:latin typeface="Consolas" panose="020B0609020204030204" pitchFamily="49" charset="0"/>
              </a:rPr>
              <a:t>[-1]) </a:t>
            </a:r>
            <a:r>
              <a:rPr lang="pl-PL" altLang="pl-PL" sz="2400" dirty="0">
                <a:solidFill>
                  <a:srgbClr val="FFD3A1"/>
                </a:solidFill>
                <a:latin typeface="Consolas" panose="020B0609020204030204" pitchFamily="49" charset="0"/>
              </a:rPr>
              <a:t>#</a:t>
            </a:r>
            <a:r>
              <a:rPr lang="pl-PL" altLang="pl-PL" sz="2400" dirty="0" err="1">
                <a:solidFill>
                  <a:srgbClr val="FFD3A1"/>
                </a:solidFill>
                <a:latin typeface="Consolas" panose="020B0609020204030204" pitchFamily="49" charset="0"/>
              </a:rPr>
              <a:t>last</a:t>
            </a:r>
            <a:endParaRPr lang="pl-PL" altLang="pl-PL" sz="2400" dirty="0">
              <a:solidFill>
                <a:srgbClr val="FFD3A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altLang="pl-P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print</a:t>
            </a:r>
            <a:r>
              <a:rPr lang="pl-PL" altLang="pl-PL" sz="2400" dirty="0">
                <a:latin typeface="Consolas" panose="020B0609020204030204" pitchFamily="49" charset="0"/>
              </a:rPr>
              <a:t>(len(</a:t>
            </a:r>
            <a:r>
              <a:rPr lang="pl-PL" altLang="pl-PL" sz="2400" dirty="0" err="1">
                <a:latin typeface="Consolas" panose="020B0609020204030204" pitchFamily="49" charset="0"/>
              </a:rPr>
              <a:t>cars</a:t>
            </a:r>
            <a:r>
              <a:rPr lang="pl-PL" altLang="pl-PL" sz="2400" dirty="0">
                <a:latin typeface="Consolas" panose="020B0609020204030204" pitchFamily="49" charset="0"/>
              </a:rPr>
              <a:t>)) </a:t>
            </a:r>
            <a:r>
              <a:rPr lang="pl-PL" altLang="pl-PL" sz="2400" dirty="0">
                <a:solidFill>
                  <a:srgbClr val="FFD3A1"/>
                </a:solidFill>
                <a:latin typeface="Consolas" panose="020B0609020204030204" pitchFamily="49" charset="0"/>
              </a:rPr>
              <a:t>#</a:t>
            </a:r>
            <a:r>
              <a:rPr lang="pl-PL" altLang="pl-PL" sz="2400" dirty="0" err="1">
                <a:solidFill>
                  <a:srgbClr val="FFD3A1"/>
                </a:solidFill>
                <a:latin typeface="Consolas" panose="020B0609020204030204" pitchFamily="49" charset="0"/>
              </a:rPr>
              <a:t>length</a:t>
            </a:r>
            <a:r>
              <a:rPr lang="pl-PL" altLang="pl-PL" sz="2400" dirty="0">
                <a:solidFill>
                  <a:srgbClr val="FFD3A1"/>
                </a:solidFill>
                <a:latin typeface="Consolas" panose="020B0609020204030204" pitchFamily="49" charset="0"/>
              </a:rPr>
              <a:t> of list </a:t>
            </a:r>
            <a:r>
              <a:rPr lang="pl-PL" altLang="pl-PL" sz="2400" dirty="0" err="1">
                <a:solidFill>
                  <a:srgbClr val="FFD3A1"/>
                </a:solidFill>
                <a:latin typeface="Consolas" panose="020B0609020204030204" pitchFamily="49" charset="0"/>
              </a:rPr>
              <a:t>is</a:t>
            </a:r>
            <a:r>
              <a:rPr lang="pl-PL" altLang="pl-PL" sz="2400" dirty="0">
                <a:solidFill>
                  <a:srgbClr val="FFD3A1"/>
                </a:solidFill>
                <a:latin typeface="Consolas" panose="020B0609020204030204" pitchFamily="49" charset="0"/>
              </a:rPr>
              <a:t> 5</a:t>
            </a: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cars.append</a:t>
            </a:r>
            <a:r>
              <a:rPr lang="pl-PL" altLang="pl-PL" sz="2400" dirty="0">
                <a:latin typeface="Consolas" panose="020B0609020204030204" pitchFamily="49" charset="0"/>
              </a:rPr>
              <a:t>(’dacia’)</a:t>
            </a: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print</a:t>
            </a:r>
            <a:r>
              <a:rPr lang="pl-PL" altLang="pl-PL" sz="2400" dirty="0">
                <a:latin typeface="Consolas" panose="020B0609020204030204" pitchFamily="49" charset="0"/>
              </a:rPr>
              <a:t>(len(</a:t>
            </a:r>
            <a:r>
              <a:rPr lang="pl-PL" altLang="pl-PL" sz="2400" dirty="0" err="1">
                <a:latin typeface="Consolas" panose="020B0609020204030204" pitchFamily="49" charset="0"/>
              </a:rPr>
              <a:t>cars</a:t>
            </a:r>
            <a:r>
              <a:rPr lang="pl-PL" altLang="pl-PL" sz="2400" dirty="0">
                <a:latin typeface="Consolas" panose="020B0609020204030204" pitchFamily="49" charset="0"/>
              </a:rPr>
              <a:t>)) </a:t>
            </a:r>
            <a:r>
              <a:rPr lang="pl-PL" altLang="pl-PL" sz="2400" dirty="0">
                <a:solidFill>
                  <a:srgbClr val="FFD3A1"/>
                </a:solidFill>
                <a:latin typeface="Consolas" panose="020B0609020204030204" pitchFamily="49" charset="0"/>
              </a:rPr>
              <a:t>#</a:t>
            </a:r>
            <a:r>
              <a:rPr lang="pl-PL" altLang="pl-PL" sz="2400" dirty="0" err="1">
                <a:solidFill>
                  <a:srgbClr val="FFD3A1"/>
                </a:solidFill>
                <a:latin typeface="Consolas" panose="020B0609020204030204" pitchFamily="49" charset="0"/>
              </a:rPr>
              <a:t>length</a:t>
            </a:r>
            <a:r>
              <a:rPr lang="pl-PL" altLang="pl-PL" sz="2400" dirty="0">
                <a:solidFill>
                  <a:srgbClr val="FFD3A1"/>
                </a:solidFill>
                <a:latin typeface="Consolas" panose="020B0609020204030204" pitchFamily="49" charset="0"/>
              </a:rPr>
              <a:t> of list </a:t>
            </a:r>
            <a:r>
              <a:rPr lang="pl-PL" altLang="pl-PL" sz="2400" dirty="0" err="1">
                <a:solidFill>
                  <a:srgbClr val="FFD3A1"/>
                </a:solidFill>
                <a:latin typeface="Consolas" panose="020B0609020204030204" pitchFamily="49" charset="0"/>
              </a:rPr>
              <a:t>is</a:t>
            </a:r>
            <a:r>
              <a:rPr lang="pl-PL" altLang="pl-PL" sz="2400" dirty="0">
                <a:solidFill>
                  <a:srgbClr val="FFD3A1"/>
                </a:solidFill>
                <a:latin typeface="Consolas" panose="020B0609020204030204" pitchFamily="49" charset="0"/>
              </a:rPr>
              <a:t> 6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Lists</a:t>
            </a:r>
            <a:endParaRPr lang="pl-PL" altLang="pl-PL" dirty="0"/>
          </a:p>
        </p:txBody>
      </p:sp>
      <p:pic>
        <p:nvPicPr>
          <p:cNvPr id="4" name="Grafika 3" descr="Lista kontrolna">
            <a:extLst>
              <a:ext uri="{FF2B5EF4-FFF2-40B4-BE49-F238E27FC236}">
                <a16:creationId xmlns:a16="http://schemas.microsoft.com/office/drawing/2014/main" id="{1DD4F9EE-9616-4D5E-9CF3-38B41D983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9184">
            <a:off x="7202407" y="388252"/>
            <a:ext cx="1283848" cy="1283848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4EE4933-8B1D-431E-A117-BFA47573B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0463">
            <a:off x="6466693" y="2208116"/>
            <a:ext cx="2317621" cy="145756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BE0AB6C2-38D4-4F65-BBAD-602D5BAB6F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4" r="33825"/>
          <a:stretch/>
        </p:blipFill>
        <p:spPr>
          <a:xfrm rot="21259878">
            <a:off x="6668450" y="3865568"/>
            <a:ext cx="1914105" cy="12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05547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E932DBAE-03B4-4EC5-AA9B-55B982F7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681" y="1484784"/>
            <a:ext cx="8910638" cy="4392488"/>
          </a:xfrm>
        </p:spPr>
        <p:txBody>
          <a:bodyPr/>
          <a:lstStyle/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print</a:t>
            </a:r>
            <a:r>
              <a:rPr lang="pl-PL" altLang="pl-PL" sz="2400" dirty="0">
                <a:latin typeface="Consolas" panose="020B0609020204030204" pitchFamily="49" charset="0"/>
              </a:rPr>
              <a:t>(</a:t>
            </a:r>
            <a:r>
              <a:rPr lang="pl-PL" altLang="pl-PL" sz="2400" dirty="0" err="1">
                <a:latin typeface="Consolas" panose="020B0609020204030204" pitchFamily="49" charset="0"/>
              </a:rPr>
              <a:t>cars</a:t>
            </a:r>
            <a:r>
              <a:rPr lang="pl-PL" altLang="pl-PL" sz="2400" dirty="0">
                <a:latin typeface="Consolas" panose="020B0609020204030204" pitchFamily="49" charset="0"/>
              </a:rPr>
              <a:t>)</a:t>
            </a:r>
            <a:endParaRPr lang="pl-PL" altLang="pl-PL" sz="2400" dirty="0">
              <a:solidFill>
                <a:srgbClr val="FFD3A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cars.insert</a:t>
            </a:r>
            <a:r>
              <a:rPr lang="pl-PL" altLang="pl-PL" sz="2400" dirty="0">
                <a:latin typeface="Consolas" panose="020B0609020204030204" pitchFamily="49" charset="0"/>
              </a:rPr>
              <a:t>(0, ’lamborghini’)</a:t>
            </a: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print</a:t>
            </a:r>
            <a:r>
              <a:rPr lang="pl-PL" altLang="pl-PL" sz="2400" dirty="0">
                <a:latin typeface="Consolas" panose="020B0609020204030204" pitchFamily="49" charset="0"/>
              </a:rPr>
              <a:t>(</a:t>
            </a:r>
            <a:r>
              <a:rPr lang="pl-PL" altLang="pl-PL" sz="2400" dirty="0" err="1">
                <a:latin typeface="Consolas" panose="020B0609020204030204" pitchFamily="49" charset="0"/>
              </a:rPr>
              <a:t>cars</a:t>
            </a:r>
            <a:r>
              <a:rPr lang="pl-PL" altLang="pl-PL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l-PL" altLang="pl-P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too_expensive</a:t>
            </a:r>
            <a:r>
              <a:rPr lang="pl-PL" altLang="pl-PL" sz="2400" dirty="0">
                <a:latin typeface="Consolas" panose="020B0609020204030204" pitchFamily="49" charset="0"/>
              </a:rPr>
              <a:t> = ’lamborghini’</a:t>
            </a: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cars.remove</a:t>
            </a:r>
            <a:r>
              <a:rPr lang="pl-PL" altLang="pl-PL" sz="2400" dirty="0">
                <a:latin typeface="Consolas" panose="020B0609020204030204" pitchFamily="49" charset="0"/>
              </a:rPr>
              <a:t>(</a:t>
            </a:r>
            <a:r>
              <a:rPr lang="pl-PL" altLang="pl-PL" sz="2400" dirty="0" err="1">
                <a:latin typeface="Consolas" panose="020B0609020204030204" pitchFamily="49" charset="0"/>
              </a:rPr>
              <a:t>too_expensive</a:t>
            </a:r>
            <a:r>
              <a:rPr lang="pl-PL" altLang="pl-PL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print</a:t>
            </a:r>
            <a:r>
              <a:rPr lang="pl-PL" altLang="pl-PL" sz="2400" dirty="0">
                <a:latin typeface="Consolas" panose="020B0609020204030204" pitchFamily="49" charset="0"/>
              </a:rPr>
              <a:t>(</a:t>
            </a:r>
            <a:r>
              <a:rPr lang="pl-PL" altLang="pl-PL" sz="2400" dirty="0" err="1">
                <a:latin typeface="Consolas" panose="020B0609020204030204" pitchFamily="49" charset="0"/>
              </a:rPr>
              <a:t>cars</a:t>
            </a:r>
            <a:r>
              <a:rPr lang="pl-PL" altLang="pl-PL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l-PL" altLang="pl-P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2400" dirty="0">
                <a:latin typeface="Consolas" panose="020B0609020204030204" pitchFamily="49" charset="0"/>
              </a:rPr>
              <a:t>del </a:t>
            </a:r>
            <a:r>
              <a:rPr lang="pl-PL" altLang="pl-PL" sz="2400" dirty="0" err="1">
                <a:latin typeface="Consolas" panose="020B0609020204030204" pitchFamily="49" charset="0"/>
              </a:rPr>
              <a:t>cars</a:t>
            </a:r>
            <a:r>
              <a:rPr lang="pl-PL" altLang="pl-PL" sz="2400" dirty="0">
                <a:latin typeface="Consolas" panose="020B0609020204030204" pitchFamily="49" charset="0"/>
              </a:rPr>
              <a:t>[0]</a:t>
            </a: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print</a:t>
            </a:r>
            <a:r>
              <a:rPr lang="pl-PL" altLang="pl-PL" sz="2400" dirty="0">
                <a:latin typeface="Consolas" panose="020B0609020204030204" pitchFamily="49" charset="0"/>
              </a:rPr>
              <a:t>(</a:t>
            </a:r>
            <a:r>
              <a:rPr lang="pl-PL" altLang="pl-PL" sz="2400" dirty="0" err="1">
                <a:latin typeface="Consolas" panose="020B0609020204030204" pitchFamily="49" charset="0"/>
              </a:rPr>
              <a:t>cars</a:t>
            </a:r>
            <a:r>
              <a:rPr lang="pl-PL" altLang="pl-PL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l-PL" altLang="pl-PL" sz="2400" dirty="0">
              <a:latin typeface="Consolas" panose="020B0609020204030204" pitchFamily="49" charset="0"/>
            </a:endParaRP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Lists</a:t>
            </a:r>
            <a:endParaRPr lang="pl-PL" altLang="pl-PL" dirty="0"/>
          </a:p>
        </p:txBody>
      </p:sp>
      <p:pic>
        <p:nvPicPr>
          <p:cNvPr id="4" name="Grafika 3" descr="Lista kontrolna">
            <a:extLst>
              <a:ext uri="{FF2B5EF4-FFF2-40B4-BE49-F238E27FC236}">
                <a16:creationId xmlns:a16="http://schemas.microsoft.com/office/drawing/2014/main" id="{1DD4F9EE-9616-4D5E-9CF3-38B41D983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99184">
            <a:off x="7202407" y="388252"/>
            <a:ext cx="1283848" cy="128384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7E4CBEAC-AC31-47B2-BA5E-AE2B025C2F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8049">
            <a:off x="5185581" y="2223141"/>
            <a:ext cx="3907923" cy="2604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0456447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C68E314-BF37-4FE6-9EB6-4229944F9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process of converting the value of one data type (integer, string, float, etc.) to another data type is called type conversion. Python has two types of type conversion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    1. </a:t>
            </a:r>
            <a:r>
              <a:rPr lang="en-US" dirty="0"/>
              <a:t>Implicit Type Conversion</a:t>
            </a:r>
          </a:p>
          <a:p>
            <a:pPr marL="0" indent="0">
              <a:buNone/>
            </a:pPr>
            <a:r>
              <a:rPr lang="pl-PL" dirty="0"/>
              <a:t>    2. </a:t>
            </a:r>
            <a:r>
              <a:rPr lang="en-US" dirty="0"/>
              <a:t>Explicit Type Conversion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23FB028-A6EC-4FE2-8A52-F6AECB523F0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9DE4B1-088E-4B83-B6F4-CCD88E43D3B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33347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7A520751-BD68-4B65-AEEF-BF67DA3A1D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automatically</a:t>
            </a:r>
            <a:r>
              <a:rPr lang="pl-PL" dirty="0"/>
              <a:t> </a:t>
            </a:r>
            <a:r>
              <a:rPr lang="pl-PL" dirty="0" err="1"/>
              <a:t>converts</a:t>
            </a:r>
            <a:r>
              <a:rPr lang="pl-PL" dirty="0"/>
              <a:t> one data </a:t>
            </a:r>
            <a:r>
              <a:rPr lang="pl-PL" dirty="0" err="1"/>
              <a:t>type</a:t>
            </a:r>
            <a:r>
              <a:rPr lang="pl-PL" dirty="0"/>
              <a:t> to </a:t>
            </a:r>
            <a:r>
              <a:rPr lang="pl-PL" dirty="0" err="1"/>
              <a:t>another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    </a:t>
            </a:r>
            <a:r>
              <a:rPr lang="pl-PL" dirty="0" err="1"/>
              <a:t>This</a:t>
            </a:r>
            <a:r>
              <a:rPr lang="pl-PL" dirty="0"/>
              <a:t> proces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involvement</a:t>
            </a: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1FE4FA-6448-4F57-BCB2-11304BB022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F963986-AD6A-4AE9-8FE4-AFA6E7896AC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6212" y="980728"/>
            <a:ext cx="8910546" cy="864096"/>
          </a:xfrm>
        </p:spPr>
        <p:txBody>
          <a:bodyPr/>
          <a:lstStyle/>
          <a:p>
            <a:r>
              <a:rPr lang="en-US" dirty="0"/>
              <a:t>Implicit Type Conversion</a:t>
            </a:r>
          </a:p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06AF994-4F65-4EE9-935D-05A8D353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83254"/>
            <a:ext cx="4680520" cy="36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65151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E4A665B-EB7E-4B93-8862-8270E1B54A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/>
              <a:t>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user</a:t>
            </a:r>
            <a:r>
              <a:rPr lang="pl-PL" dirty="0"/>
              <a:t> </a:t>
            </a:r>
            <a:r>
              <a:rPr lang="pl-PL" dirty="0" err="1"/>
              <a:t>convert</a:t>
            </a:r>
            <a:r>
              <a:rPr lang="pl-PL" dirty="0"/>
              <a:t> the data </a:t>
            </a:r>
            <a:r>
              <a:rPr lang="pl-PL" dirty="0" err="1"/>
              <a:t>type</a:t>
            </a:r>
            <a:r>
              <a:rPr lang="pl-PL" dirty="0"/>
              <a:t> of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</a:t>
            </a:r>
            <a:r>
              <a:rPr lang="pl-PL" dirty="0"/>
              <a:t> to </a:t>
            </a:r>
            <a:r>
              <a:rPr lang="pl-PL" dirty="0" err="1"/>
              <a:t>required</a:t>
            </a:r>
            <a:r>
              <a:rPr lang="pl-PL" dirty="0"/>
              <a:t> data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(), </a:t>
            </a:r>
            <a:r>
              <a:rPr lang="pl-PL" dirty="0" err="1"/>
              <a:t>str</a:t>
            </a:r>
            <a:r>
              <a:rPr lang="pl-PL" dirty="0"/>
              <a:t>(), </a:t>
            </a:r>
            <a:r>
              <a:rPr lang="pl-PL" dirty="0" err="1"/>
              <a:t>float</a:t>
            </a:r>
            <a:r>
              <a:rPr lang="pl-PL" dirty="0"/>
              <a:t>(), list() </a:t>
            </a:r>
            <a:r>
              <a:rPr lang="pl-PL" dirty="0" err="1"/>
              <a:t>etc</a:t>
            </a: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15825A7-1CCC-4FE7-A915-AF344587168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3EB02A9-720A-4026-8770-DAD70CA2903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 err="1"/>
              <a:t>Explicit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Conversion</a:t>
            </a:r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B73EF15-03BE-4075-8864-C11671E7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777581"/>
            <a:ext cx="4752528" cy="331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4135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E932DBAE-03B4-4EC5-AA9B-55B982F7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681" y="1917700"/>
            <a:ext cx="8910638" cy="3742209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 err="1">
                <a:cs typeface="Calibri" panose="020F0502020204030204" pitchFamily="34" charset="0"/>
              </a:rPr>
              <a:t>Create</a:t>
            </a:r>
            <a:r>
              <a:rPr lang="pl-PL" altLang="pl-PL" dirty="0">
                <a:cs typeface="Calibri" panose="020F0502020204030204" pitchFamily="34" charset="0"/>
              </a:rPr>
              <a:t> </a:t>
            </a:r>
            <a:r>
              <a:rPr lang="pl-PL" altLang="pl-PL" dirty="0" err="1">
                <a:cs typeface="Calibri" panose="020F0502020204030204" pitchFamily="34" charset="0"/>
              </a:rPr>
              <a:t>variables</a:t>
            </a:r>
            <a:r>
              <a:rPr lang="pl-PL" altLang="pl-PL" dirty="0">
                <a:cs typeface="Calibri" panose="020F0502020204030204" pitchFamily="34" charset="0"/>
              </a:rPr>
              <a:t> </a:t>
            </a:r>
            <a:r>
              <a:rPr lang="pl-PL" altLang="pl-PL" dirty="0" err="1">
                <a:latin typeface="Consolas" panose="020B0609020204030204" pitchFamily="49" charset="0"/>
              </a:rPr>
              <a:t>favourite_fruit</a:t>
            </a:r>
            <a:r>
              <a:rPr lang="pl-PL" altLang="pl-PL" dirty="0">
                <a:latin typeface="Consolas" panose="020B0609020204030204" pitchFamily="49" charset="0"/>
              </a:rPr>
              <a:t> </a:t>
            </a:r>
            <a:r>
              <a:rPr lang="pl-PL" altLang="pl-PL" dirty="0">
                <a:cs typeface="Calibri" panose="020F0502020204030204" pitchFamily="34" charset="0"/>
              </a:rPr>
              <a:t>and</a:t>
            </a:r>
            <a:r>
              <a:rPr lang="pl-PL" altLang="pl-PL" dirty="0">
                <a:latin typeface="Consolas" panose="020B0609020204030204" pitchFamily="49" charset="0"/>
              </a:rPr>
              <a:t> </a:t>
            </a:r>
            <a:r>
              <a:rPr lang="pl-PL" altLang="pl-PL" dirty="0" err="1">
                <a:latin typeface="Consolas" panose="020B0609020204030204" pitchFamily="49" charset="0"/>
              </a:rPr>
              <a:t>price</a:t>
            </a:r>
            <a:r>
              <a:rPr lang="pl-PL" altLang="pl-PL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pl-PL" altLang="pl-PL">
                <a:cs typeface="Calibri" panose="020F0502020204030204" pitchFamily="34" charset="0"/>
              </a:rPr>
              <a:t>Set </a:t>
            </a:r>
            <a:r>
              <a:rPr lang="pl-PL" altLang="pl-PL" dirty="0" err="1">
                <a:cs typeface="Calibri" panose="020F0502020204030204" pitchFamily="34" charset="0"/>
              </a:rPr>
              <a:t>their</a:t>
            </a:r>
            <a:r>
              <a:rPr lang="pl-PL" altLang="pl-PL" dirty="0">
                <a:cs typeface="Calibri" panose="020F0502020204030204" pitchFamily="34" charset="0"/>
              </a:rPr>
              <a:t> </a:t>
            </a:r>
            <a:r>
              <a:rPr lang="pl-PL" altLang="pl-PL" dirty="0" err="1">
                <a:cs typeface="Calibri" panose="020F0502020204030204" pitchFamily="34" charset="0"/>
              </a:rPr>
              <a:t>values</a:t>
            </a:r>
            <a:r>
              <a:rPr lang="pl-PL" altLang="pl-PL" dirty="0">
                <a:cs typeface="Calibri" panose="020F0502020204030204" pitchFamily="34" charset="0"/>
              </a:rPr>
              <a:t> and </a:t>
            </a:r>
            <a:r>
              <a:rPr lang="pl-PL" altLang="pl-PL" dirty="0" err="1">
                <a:cs typeface="Calibri" panose="020F0502020204030204" pitchFamily="34" charset="0"/>
              </a:rPr>
              <a:t>print</a:t>
            </a:r>
            <a:r>
              <a:rPr lang="pl-PL" altLang="pl-PL" dirty="0">
                <a:cs typeface="Calibri" panose="020F0502020204030204" pitchFamily="34" charset="0"/>
              </a:rPr>
              <a:t> a </a:t>
            </a:r>
            <a:r>
              <a:rPr lang="pl-PL" altLang="pl-PL" dirty="0" err="1">
                <a:cs typeface="Calibri" panose="020F0502020204030204" pitchFamily="34" charset="0"/>
              </a:rPr>
              <a:t>sentence</a:t>
            </a:r>
            <a:r>
              <a:rPr lang="pl-PL" altLang="pl-PL" dirty="0">
                <a:cs typeface="Calibri" panose="020F0502020204030204" pitchFamily="34" charset="0"/>
              </a:rPr>
              <a:t> </a:t>
            </a:r>
            <a:r>
              <a:rPr lang="pl-PL" altLang="pl-PL" dirty="0" err="1">
                <a:cs typeface="Calibri" panose="020F0502020204030204" pitchFamily="34" charset="0"/>
              </a:rPr>
              <a:t>explaining</a:t>
            </a:r>
            <a:r>
              <a:rPr lang="pl-PL" altLang="pl-PL" dirty="0">
                <a:cs typeface="Calibri" panose="020F0502020204030204" pitchFamily="34" charset="0"/>
              </a:rPr>
              <a:t> </a:t>
            </a:r>
            <a:r>
              <a:rPr lang="pl-PL" altLang="pl-PL" dirty="0" err="1">
                <a:cs typeface="Calibri" panose="020F0502020204030204" pitchFamily="34" charset="0"/>
              </a:rPr>
              <a:t>what</a:t>
            </a:r>
            <a:r>
              <a:rPr lang="pl-PL" altLang="pl-PL" dirty="0">
                <a:cs typeface="Calibri" panose="020F0502020204030204" pitchFamily="34" charset="0"/>
              </a:rPr>
              <a:t> </a:t>
            </a:r>
            <a:r>
              <a:rPr lang="pl-PL" altLang="pl-PL" dirty="0" err="1">
                <a:cs typeface="Calibri" panose="020F0502020204030204" pitchFamily="34" charset="0"/>
              </a:rPr>
              <a:t>is</a:t>
            </a:r>
            <a:r>
              <a:rPr lang="pl-PL" altLang="pl-PL" dirty="0">
                <a:cs typeface="Calibri" panose="020F0502020204030204" pitchFamily="34" charset="0"/>
              </a:rPr>
              <a:t> </a:t>
            </a:r>
            <a:r>
              <a:rPr lang="pl-PL" altLang="pl-PL" dirty="0" err="1">
                <a:cs typeface="Calibri" panose="020F0502020204030204" pitchFamily="34" charset="0"/>
              </a:rPr>
              <a:t>your</a:t>
            </a:r>
            <a:r>
              <a:rPr lang="pl-PL" altLang="pl-PL" dirty="0">
                <a:cs typeface="Calibri" panose="020F0502020204030204" pitchFamily="34" charset="0"/>
              </a:rPr>
              <a:t> </a:t>
            </a:r>
            <a:r>
              <a:rPr lang="pl-PL" altLang="pl-PL" dirty="0" err="1">
                <a:cs typeface="Calibri" panose="020F0502020204030204" pitchFamily="34" charset="0"/>
              </a:rPr>
              <a:t>favourite</a:t>
            </a:r>
            <a:r>
              <a:rPr lang="pl-PL" altLang="pl-PL" dirty="0">
                <a:cs typeface="Calibri" panose="020F0502020204030204" pitchFamily="34" charset="0"/>
              </a:rPr>
              <a:t> </a:t>
            </a:r>
            <a:r>
              <a:rPr lang="pl-PL" altLang="pl-PL" dirty="0" err="1">
                <a:cs typeface="Calibri" panose="020F0502020204030204" pitchFamily="34" charset="0"/>
              </a:rPr>
              <a:t>fruit</a:t>
            </a:r>
            <a:r>
              <a:rPr lang="pl-PL" altLang="pl-PL" dirty="0">
                <a:cs typeface="Calibri" panose="020F0502020204030204" pitchFamily="34" charset="0"/>
              </a:rPr>
              <a:t> and </a:t>
            </a:r>
            <a:r>
              <a:rPr lang="pl-PL" altLang="pl-PL" dirty="0" err="1">
                <a:cs typeface="Calibri" panose="020F0502020204030204" pitchFamily="34" charset="0"/>
              </a:rPr>
              <a:t>how</a:t>
            </a:r>
            <a:r>
              <a:rPr lang="pl-PL" altLang="pl-PL" dirty="0">
                <a:cs typeface="Calibri" panose="020F0502020204030204" pitchFamily="34" charset="0"/>
              </a:rPr>
              <a:t> much </a:t>
            </a:r>
            <a:r>
              <a:rPr lang="pl-PL" altLang="pl-PL" dirty="0" err="1">
                <a:cs typeface="Calibri" panose="020F0502020204030204" pitchFamily="34" charset="0"/>
              </a:rPr>
              <a:t>does</a:t>
            </a:r>
            <a:r>
              <a:rPr lang="pl-PL" altLang="pl-PL" dirty="0">
                <a:cs typeface="Calibri" panose="020F0502020204030204" pitchFamily="34" charset="0"/>
              </a:rPr>
              <a:t> </a:t>
            </a:r>
            <a:r>
              <a:rPr lang="pl-PL" altLang="pl-PL" dirty="0" err="1">
                <a:cs typeface="Calibri" panose="020F0502020204030204" pitchFamily="34" charset="0"/>
              </a:rPr>
              <a:t>it</a:t>
            </a:r>
            <a:r>
              <a:rPr lang="pl-PL" altLang="pl-PL" dirty="0">
                <a:cs typeface="Calibri" panose="020F0502020204030204" pitchFamily="34" charset="0"/>
              </a:rPr>
              <a:t> </a:t>
            </a:r>
            <a:r>
              <a:rPr lang="pl-PL" altLang="pl-PL" dirty="0" err="1">
                <a:cs typeface="Calibri" panose="020F0502020204030204" pitchFamily="34" charset="0"/>
              </a:rPr>
              <a:t>cost</a:t>
            </a:r>
            <a:r>
              <a:rPr lang="pl-PL" altLang="pl-PL" dirty="0">
                <a:cs typeface="Calibri" panose="020F0502020204030204" pitchFamily="34" charset="0"/>
              </a:rPr>
              <a:t>.</a:t>
            </a:r>
          </a:p>
          <a:p>
            <a:pPr marL="0" indent="0" algn="r">
              <a:buNone/>
            </a:pPr>
            <a:endParaRPr lang="pl-PL" altLang="pl-PL" dirty="0">
              <a:latin typeface="Consolas" panose="020B0609020204030204" pitchFamily="49" charset="0"/>
            </a:endParaRP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Exercise</a:t>
            </a:r>
            <a:endParaRPr lang="pl-PL" altLang="pl-PL" dirty="0"/>
          </a:p>
        </p:txBody>
      </p:sp>
      <p:pic>
        <p:nvPicPr>
          <p:cNvPr id="5" name="Grafika 4" descr="Jabłko">
            <a:extLst>
              <a:ext uri="{FF2B5EF4-FFF2-40B4-BE49-F238E27FC236}">
                <a16:creationId xmlns:a16="http://schemas.microsoft.com/office/drawing/2014/main" id="{60AFA0DD-A5A6-48E1-989B-AE40F9267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35142">
            <a:off x="7296143" y="332849"/>
            <a:ext cx="1700588" cy="17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25499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E932DBAE-03B4-4EC5-AA9B-55B982F7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 err="1">
                <a:latin typeface="Consolas" panose="020B0609020204030204" pitchFamily="49" charset="0"/>
              </a:rPr>
              <a:t>print</a:t>
            </a:r>
            <a:r>
              <a:rPr lang="pl-PL" altLang="pl-PL" dirty="0">
                <a:latin typeface="Consolas" panose="020B0609020204030204" pitchFamily="49" charset="0"/>
              </a:rPr>
              <a:t>(”Hello </a:t>
            </a:r>
            <a:r>
              <a:rPr lang="pl-PL" altLang="pl-PL" dirty="0" err="1">
                <a:latin typeface="Consolas" panose="020B0609020204030204" pitchFamily="49" charset="0"/>
              </a:rPr>
              <a:t>Python</a:t>
            </a:r>
            <a:r>
              <a:rPr lang="pl-PL" altLang="pl-PL" dirty="0">
                <a:latin typeface="Consolas" panose="020B0609020204030204" pitchFamily="49" charset="0"/>
              </a:rPr>
              <a:t> </a:t>
            </a:r>
            <a:r>
              <a:rPr lang="pl-PL" altLang="pl-PL" dirty="0" err="1">
                <a:latin typeface="Consolas" panose="020B0609020204030204" pitchFamily="49" charset="0"/>
              </a:rPr>
              <a:t>world</a:t>
            </a:r>
            <a:r>
              <a:rPr lang="pl-PL" altLang="pl-PL" dirty="0">
                <a:latin typeface="Consolas" panose="020B0609020204030204" pitchFamily="49" charset="0"/>
              </a:rPr>
              <a:t>!”)</a:t>
            </a:r>
          </a:p>
          <a:p>
            <a:pPr marL="0" indent="0">
              <a:buNone/>
            </a:pPr>
            <a:endParaRPr lang="pl-PL" alt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dirty="0" err="1">
                <a:latin typeface="Consolas" panose="020B0609020204030204" pitchFamily="49" charset="0"/>
              </a:rPr>
              <a:t>message</a:t>
            </a:r>
            <a:r>
              <a:rPr lang="pl-PL" altLang="pl-PL" dirty="0">
                <a:latin typeface="Consolas" panose="020B0609020204030204" pitchFamily="49" charset="0"/>
              </a:rPr>
              <a:t> = ”Hello </a:t>
            </a:r>
            <a:r>
              <a:rPr lang="pl-PL" altLang="pl-PL" dirty="0" err="1">
                <a:latin typeface="Consolas" panose="020B0609020204030204" pitchFamily="49" charset="0"/>
              </a:rPr>
              <a:t>Python</a:t>
            </a:r>
            <a:r>
              <a:rPr lang="pl-PL" altLang="pl-PL" dirty="0">
                <a:latin typeface="Consolas" panose="020B0609020204030204" pitchFamily="49" charset="0"/>
              </a:rPr>
              <a:t> </a:t>
            </a:r>
            <a:r>
              <a:rPr lang="pl-PL" altLang="pl-PL" dirty="0" err="1">
                <a:latin typeface="Consolas" panose="020B0609020204030204" pitchFamily="49" charset="0"/>
              </a:rPr>
              <a:t>world</a:t>
            </a:r>
            <a:r>
              <a:rPr lang="pl-PL" altLang="pl-PL" dirty="0">
                <a:latin typeface="Consolas" panose="020B0609020204030204" pitchFamily="49" charset="0"/>
              </a:rPr>
              <a:t>!”</a:t>
            </a:r>
          </a:p>
          <a:p>
            <a:pPr marL="0" indent="0">
              <a:buNone/>
            </a:pPr>
            <a:r>
              <a:rPr lang="pl-PL" altLang="pl-PL" dirty="0" err="1">
                <a:latin typeface="Consolas" panose="020B0609020204030204" pitchFamily="49" charset="0"/>
              </a:rPr>
              <a:t>print</a:t>
            </a:r>
            <a:r>
              <a:rPr lang="pl-PL" altLang="pl-PL" dirty="0">
                <a:latin typeface="Consolas" panose="020B0609020204030204" pitchFamily="49" charset="0"/>
              </a:rPr>
              <a:t>(</a:t>
            </a:r>
            <a:r>
              <a:rPr lang="pl-PL" altLang="pl-PL" dirty="0" err="1">
                <a:latin typeface="Consolas" panose="020B0609020204030204" pitchFamily="49" charset="0"/>
              </a:rPr>
              <a:t>message</a:t>
            </a:r>
            <a:r>
              <a:rPr lang="pl-PL" altLang="pl-PL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l-PL" alt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dirty="0" err="1">
                <a:latin typeface="Consolas" panose="020B0609020204030204" pitchFamily="49" charset="0"/>
              </a:rPr>
              <a:t>message</a:t>
            </a:r>
            <a:r>
              <a:rPr lang="pl-PL" altLang="pl-PL" dirty="0">
                <a:latin typeface="Consolas" panose="020B0609020204030204" pitchFamily="49" charset="0"/>
              </a:rPr>
              <a:t> = ”Hello PWR World!”</a:t>
            </a:r>
          </a:p>
          <a:p>
            <a:pPr marL="0" indent="0">
              <a:buNone/>
            </a:pPr>
            <a:r>
              <a:rPr lang="pl-PL" altLang="pl-PL" dirty="0" err="1">
                <a:latin typeface="Consolas" panose="020B0609020204030204" pitchFamily="49" charset="0"/>
              </a:rPr>
              <a:t>print</a:t>
            </a:r>
            <a:r>
              <a:rPr lang="pl-PL" altLang="pl-PL" dirty="0">
                <a:latin typeface="Consolas" panose="020B0609020204030204" pitchFamily="49" charset="0"/>
              </a:rPr>
              <a:t>(</a:t>
            </a:r>
            <a:r>
              <a:rPr lang="pl-PL" altLang="pl-PL" dirty="0" err="1">
                <a:latin typeface="Consolas" panose="020B0609020204030204" pitchFamily="49" charset="0"/>
              </a:rPr>
              <a:t>message</a:t>
            </a:r>
            <a:r>
              <a:rPr lang="pl-PL" altLang="pl-PL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l-PL" altLang="pl-PL" dirty="0">
              <a:latin typeface="Consolas" panose="020B0609020204030204" pitchFamily="49" charset="0"/>
            </a:endParaRP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/>
              <a:t>Hello </a:t>
            </a:r>
            <a:r>
              <a:rPr lang="pl-PL" altLang="pl-PL" dirty="0" err="1"/>
              <a:t>world</a:t>
            </a:r>
            <a:endParaRPr lang="pl-PL" altLang="pl-PL" dirty="0"/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Rules</a:t>
            </a:r>
            <a:r>
              <a:rPr lang="pl-PL" altLang="pl-PL" dirty="0"/>
              <a:t> for </a:t>
            </a:r>
            <a:r>
              <a:rPr lang="pl-PL" altLang="pl-PL" dirty="0" err="1"/>
              <a:t>variable</a:t>
            </a:r>
            <a:r>
              <a:rPr lang="pl-PL" altLang="pl-PL" dirty="0"/>
              <a:t> </a:t>
            </a:r>
            <a:r>
              <a:rPr lang="pl-PL" altLang="pl-PL" dirty="0" err="1"/>
              <a:t>naming</a:t>
            </a:r>
            <a:endParaRPr lang="pl-PL" alt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517E340-9C1C-4E40-B929-21D6036B8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11804"/>
              </p:ext>
            </p:extLst>
          </p:nvPr>
        </p:nvGraphicFramePr>
        <p:xfrm>
          <a:off x="1537494" y="2132856"/>
          <a:ext cx="6202858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29">
                  <a:extLst>
                    <a:ext uri="{9D8B030D-6E8A-4147-A177-3AD203B41FA5}">
                      <a16:colId xmlns:a16="http://schemas.microsoft.com/office/drawing/2014/main" val="1220953707"/>
                    </a:ext>
                  </a:extLst>
                </a:gridCol>
                <a:gridCol w="3101429">
                  <a:extLst>
                    <a:ext uri="{9D8B030D-6E8A-4147-A177-3AD203B41FA5}">
                      <a16:colId xmlns:a16="http://schemas.microsoft.com/office/drawing/2014/main" val="2374002096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0500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pl-PL" altLang="pl-PL" dirty="0" err="1">
                          <a:latin typeface="Consolas" panose="020B0609020204030204" pitchFamily="49" charset="0"/>
                        </a:rPr>
                        <a:t>message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altLang="pl-PL" strike="sngStrike" dirty="0">
                          <a:latin typeface="Consolas" panose="020B0609020204030204" pitchFamily="49" charset="0"/>
                        </a:rPr>
                        <a:t>Message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6242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pl-PL" dirty="0">
                          <a:latin typeface="Consolas" panose="020B0609020204030204" pitchFamily="49" charset="0"/>
                        </a:rPr>
                        <a:t>message_1</a:t>
                      </a:r>
                      <a:endParaRPr lang="pl-PL" altLang="pl-PL" strike="sngStrik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altLang="pl-PL" strike="sngStrike" dirty="0">
                          <a:latin typeface="Consolas" panose="020B0609020204030204" pitchFamily="49" charset="0"/>
                        </a:rPr>
                        <a:t>1_message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6635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pl-PL" altLang="pl-PL" dirty="0" err="1">
                          <a:latin typeface="Consolas" panose="020B0609020204030204" pitchFamily="49" charset="0"/>
                        </a:rPr>
                        <a:t>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altLang="pl-PL" strike="sngStrike" dirty="0">
                          <a:latin typeface="Consolas" panose="020B0609020204030204" pitchFamily="49" charset="0"/>
                        </a:rPr>
                        <a:t>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3476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pl-PL" dirty="0" err="1">
                          <a:latin typeface="Consolas" panose="020B0609020204030204" pitchFamily="49" charset="0"/>
                        </a:rPr>
                        <a:t>greeting_message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altLang="pl-PL" strike="sngStrike" dirty="0" err="1">
                          <a:latin typeface="Consolas" panose="020B0609020204030204" pitchFamily="49" charset="0"/>
                        </a:rPr>
                        <a:t>greeting</a:t>
                      </a:r>
                      <a:r>
                        <a:rPr lang="pl-PL" altLang="pl-PL" strike="sngStrike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l-PL" altLang="pl-PL" strike="sngStrike" dirty="0" err="1">
                          <a:latin typeface="Consolas" panose="020B0609020204030204" pitchFamily="49" charset="0"/>
                        </a:rPr>
                        <a:t>message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1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252630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E932DBAE-03B4-4EC5-AA9B-55B982F7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r>
              <a:rPr lang="en-US" dirty="0"/>
              <a:t>Python is completely object oriented</a:t>
            </a:r>
            <a:endParaRPr lang="pl-PL" dirty="0"/>
          </a:p>
          <a:p>
            <a:r>
              <a:rPr lang="en-US" dirty="0"/>
              <a:t>You do not need to declare </a:t>
            </a:r>
            <a:r>
              <a:rPr lang="pl-PL" dirty="0"/>
              <a:t>the </a:t>
            </a:r>
            <a:r>
              <a:rPr lang="en-US" dirty="0"/>
              <a:t>variables type</a:t>
            </a:r>
            <a:endParaRPr lang="pl-PL" dirty="0"/>
          </a:p>
          <a:p>
            <a:r>
              <a:rPr lang="en-US" dirty="0"/>
              <a:t>Every variable in Python is an object</a:t>
            </a:r>
            <a:endParaRPr lang="pl-PL" altLang="pl-PL" dirty="0">
              <a:latin typeface="Consolas" panose="020B0609020204030204" pitchFamily="49" charset="0"/>
            </a:endParaRP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What</a:t>
            </a:r>
            <a:r>
              <a:rPr lang="pl-PL" altLang="pl-PL" dirty="0"/>
              <a:t> </a:t>
            </a:r>
            <a:r>
              <a:rPr lang="pl-PL" altLang="pl-PL" dirty="0" err="1"/>
              <a:t>can</a:t>
            </a:r>
            <a:r>
              <a:rPr lang="pl-PL" altLang="pl-PL" dirty="0"/>
              <a:t> be a </a:t>
            </a:r>
            <a:r>
              <a:rPr lang="pl-PL" altLang="pl-PL" dirty="0" err="1"/>
              <a:t>variable</a:t>
            </a:r>
            <a:r>
              <a:rPr lang="pl-PL" altLang="pl-PL" dirty="0"/>
              <a:t>?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A276DDB-4AA8-4CB5-88C3-7A554CC9D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32078"/>
              </p:ext>
            </p:extLst>
          </p:nvPr>
        </p:nvGraphicFramePr>
        <p:xfrm>
          <a:off x="971600" y="3284984"/>
          <a:ext cx="6528692" cy="2535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346">
                  <a:extLst>
                    <a:ext uri="{9D8B030D-6E8A-4147-A177-3AD203B41FA5}">
                      <a16:colId xmlns:a16="http://schemas.microsoft.com/office/drawing/2014/main" val="3291278553"/>
                    </a:ext>
                  </a:extLst>
                </a:gridCol>
                <a:gridCol w="3264346">
                  <a:extLst>
                    <a:ext uri="{9D8B030D-6E8A-4147-A177-3AD203B41FA5}">
                      <a16:colId xmlns:a16="http://schemas.microsoft.com/office/drawing/2014/main" val="3834823787"/>
                    </a:ext>
                  </a:extLst>
                </a:gridCol>
              </a:tblGrid>
              <a:tr h="422598"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rgbClr val="A7190E"/>
                          </a:solidFill>
                        </a:rPr>
                        <a:t>Type</a:t>
                      </a:r>
                      <a:endParaRPr lang="pl-PL" dirty="0">
                        <a:solidFill>
                          <a:srgbClr val="A7190E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solidFill>
                            <a:srgbClr val="A7190E"/>
                          </a:solidFill>
                        </a:rPr>
                        <a:t>Example</a:t>
                      </a:r>
                      <a:endParaRPr lang="pl-PL" dirty="0">
                        <a:solidFill>
                          <a:srgbClr val="A7190E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2621"/>
                  </a:ext>
                </a:extLst>
              </a:tr>
              <a:tr h="422598">
                <a:tc>
                  <a:txBody>
                    <a:bodyPr/>
                    <a:lstStyle/>
                    <a:p>
                      <a:r>
                        <a:rPr lang="pl-PL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”Hello </a:t>
                      </a:r>
                      <a:r>
                        <a:rPr lang="pl-PL" dirty="0" err="1"/>
                        <a:t>world</a:t>
                      </a:r>
                      <a:r>
                        <a:rPr lang="pl-PL" dirty="0"/>
                        <a:t>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81974"/>
                  </a:ext>
                </a:extLst>
              </a:tr>
              <a:tr h="422598">
                <a:tc>
                  <a:txBody>
                    <a:bodyPr/>
                    <a:lstStyle/>
                    <a:p>
                      <a:r>
                        <a:rPr lang="pl-PL" dirty="0" err="1"/>
                        <a:t>Integer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902797"/>
                  </a:ext>
                </a:extLst>
              </a:tr>
              <a:tr h="422598">
                <a:tc>
                  <a:txBody>
                    <a:bodyPr/>
                    <a:lstStyle/>
                    <a:p>
                      <a:r>
                        <a:rPr lang="pl-PL" dirty="0" err="1"/>
                        <a:t>Float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3.1415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997792"/>
                  </a:ext>
                </a:extLst>
              </a:tr>
              <a:tr h="422598">
                <a:tc>
                  <a:txBody>
                    <a:bodyPr/>
                    <a:lstStyle/>
                    <a:p>
                      <a:r>
                        <a:rPr lang="pl-PL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[23, 3.1415, ”Hello </a:t>
                      </a:r>
                      <a:r>
                        <a:rPr lang="pl-PL" dirty="0" err="1"/>
                        <a:t>world</a:t>
                      </a:r>
                      <a:r>
                        <a:rPr lang="pl-PL" dirty="0"/>
                        <a:t>!”]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05813"/>
                  </a:ext>
                </a:extLst>
              </a:tr>
              <a:tr h="422598">
                <a:tc>
                  <a:txBody>
                    <a:bodyPr/>
                    <a:lstStyle/>
                    <a:p>
                      <a:r>
                        <a:rPr lang="pl-PL" dirty="0" err="1"/>
                        <a:t>Tuple</a:t>
                      </a:r>
                      <a:r>
                        <a:rPr lang="pl-P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(23, 3.1415, ”Hello </a:t>
                      </a:r>
                      <a:r>
                        <a:rPr lang="pl-PL" dirty="0" err="1"/>
                        <a:t>world</a:t>
                      </a:r>
                      <a:r>
                        <a:rPr lang="pl-PL" dirty="0"/>
                        <a:t>!”)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23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594868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68954581-10E0-4AB0-8EB1-BC9E1B60D1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check what type our variable is, use the command</a:t>
            </a:r>
            <a:r>
              <a:rPr lang="pl-PL" dirty="0"/>
              <a:t>: </a:t>
            </a:r>
            <a:r>
              <a:rPr lang="pl-PL" dirty="0" err="1"/>
              <a:t>type</a:t>
            </a:r>
            <a:r>
              <a:rPr lang="pl-PL" dirty="0"/>
              <a:t>()</a:t>
            </a:r>
          </a:p>
          <a:p>
            <a:endParaRPr lang="pl-PL" dirty="0"/>
          </a:p>
          <a:p>
            <a:endParaRPr lang="en-US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098C80-431A-4BB6-8B2B-6763331ECB5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3E6072A-73AB-44CB-91CA-A4DE046351C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variable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?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705F67F-0CA7-45D4-B370-35CEB65F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16391"/>
            <a:ext cx="4248472" cy="30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75632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E932DBAE-03B4-4EC5-AA9B-55B982F7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2" y="1892920"/>
            <a:ext cx="8910638" cy="4175125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>
                <a:latin typeface="Consolas" panose="020B0609020204030204" pitchFamily="49" charset="0"/>
              </a:rPr>
              <a:t>”</a:t>
            </a:r>
            <a:r>
              <a:rPr lang="pl-PL" altLang="pl-PL" dirty="0" err="1">
                <a:latin typeface="Consolas" panose="020B0609020204030204" pitchFamily="49" charset="0"/>
              </a:rPr>
              <a:t>This</a:t>
            </a:r>
            <a:r>
              <a:rPr lang="pl-PL" altLang="pl-PL" dirty="0">
                <a:latin typeface="Consolas" panose="020B0609020204030204" pitchFamily="49" charset="0"/>
              </a:rPr>
              <a:t> </a:t>
            </a:r>
            <a:r>
              <a:rPr lang="pl-PL" altLang="pl-PL" dirty="0" err="1">
                <a:latin typeface="Consolas" panose="020B0609020204030204" pitchFamily="49" charset="0"/>
              </a:rPr>
              <a:t>is</a:t>
            </a:r>
            <a:r>
              <a:rPr lang="pl-PL" altLang="pl-PL" dirty="0">
                <a:latin typeface="Consolas" panose="020B0609020204030204" pitchFamily="49" charset="0"/>
              </a:rPr>
              <a:t> a string.”</a:t>
            </a:r>
          </a:p>
          <a:p>
            <a:pPr marL="0" indent="0">
              <a:buNone/>
            </a:pPr>
            <a:r>
              <a:rPr lang="pl-PL" altLang="pl-PL" dirty="0">
                <a:latin typeface="Consolas" panose="020B0609020204030204" pitchFamily="49" charset="0"/>
              </a:rPr>
              <a:t>’</a:t>
            </a:r>
            <a:r>
              <a:rPr lang="pl-PL" altLang="pl-PL" dirty="0" err="1">
                <a:latin typeface="Consolas" panose="020B0609020204030204" pitchFamily="49" charset="0"/>
              </a:rPr>
              <a:t>This</a:t>
            </a:r>
            <a:r>
              <a:rPr lang="pl-PL" altLang="pl-PL" dirty="0">
                <a:latin typeface="Consolas" panose="020B0609020204030204" pitchFamily="49" charset="0"/>
              </a:rPr>
              <a:t> </a:t>
            </a:r>
            <a:r>
              <a:rPr lang="pl-PL" altLang="pl-PL" dirty="0" err="1">
                <a:latin typeface="Consolas" panose="020B0609020204030204" pitchFamily="49" charset="0"/>
              </a:rPr>
              <a:t>is</a:t>
            </a:r>
            <a:r>
              <a:rPr lang="pl-PL" altLang="pl-PL" dirty="0">
                <a:latin typeface="Consolas" panose="020B0609020204030204" pitchFamily="49" charset="0"/>
              </a:rPr>
              <a:t> </a:t>
            </a:r>
            <a:r>
              <a:rPr lang="pl-PL" altLang="pl-PL" dirty="0" err="1">
                <a:latin typeface="Consolas" panose="020B0609020204030204" pitchFamily="49" charset="0"/>
              </a:rPr>
              <a:t>also</a:t>
            </a:r>
            <a:r>
              <a:rPr lang="pl-PL" altLang="pl-PL" dirty="0">
                <a:latin typeface="Consolas" panose="020B0609020204030204" pitchFamily="49" charset="0"/>
              </a:rPr>
              <a:t> a string.’ </a:t>
            </a:r>
            <a:r>
              <a:rPr lang="pl-PL" altLang="pl-PL" dirty="0">
                <a:solidFill>
                  <a:srgbClr val="FFD3A1"/>
                </a:solidFill>
                <a:latin typeface="Consolas" panose="020B0609020204030204" pitchFamily="49" charset="0"/>
              </a:rPr>
              <a:t>#</a:t>
            </a:r>
            <a:r>
              <a:rPr lang="pl-PL" altLang="pl-PL" dirty="0" err="1">
                <a:solidFill>
                  <a:srgbClr val="FFD3A1"/>
                </a:solidFill>
                <a:latin typeface="Consolas" panose="020B0609020204030204" pitchFamily="49" charset="0"/>
              </a:rPr>
              <a:t>This</a:t>
            </a:r>
            <a:r>
              <a:rPr lang="pl-PL" altLang="pl-PL" dirty="0">
                <a:solidFill>
                  <a:srgbClr val="FFD3A1"/>
                </a:solidFill>
                <a:latin typeface="Consolas" panose="020B0609020204030204" pitchFamily="49" charset="0"/>
              </a:rPr>
              <a:t> </a:t>
            </a:r>
            <a:r>
              <a:rPr lang="pl-PL" altLang="pl-PL" dirty="0" err="1">
                <a:solidFill>
                  <a:srgbClr val="FFD3A1"/>
                </a:solidFill>
                <a:latin typeface="Consolas" panose="020B0609020204030204" pitchFamily="49" charset="0"/>
              </a:rPr>
              <a:t>is</a:t>
            </a:r>
            <a:r>
              <a:rPr lang="pl-PL" altLang="pl-PL" dirty="0">
                <a:solidFill>
                  <a:srgbClr val="FFD3A1"/>
                </a:solidFill>
                <a:latin typeface="Consolas" panose="020B0609020204030204" pitchFamily="49" charset="0"/>
              </a:rPr>
              <a:t> a </a:t>
            </a:r>
            <a:r>
              <a:rPr lang="pl-PL" altLang="pl-PL" dirty="0" err="1">
                <a:solidFill>
                  <a:srgbClr val="FFD3A1"/>
                </a:solidFill>
                <a:latin typeface="Consolas" panose="020B0609020204030204" pitchFamily="49" charset="0"/>
              </a:rPr>
              <a:t>comment</a:t>
            </a:r>
            <a:endParaRPr lang="pl-PL" altLang="pl-PL" dirty="0">
              <a:solidFill>
                <a:srgbClr val="FFD3A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alt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dirty="0">
                <a:latin typeface="Consolas" panose="020B0609020204030204" pitchFamily="49" charset="0"/>
              </a:rPr>
              <a:t>’I </a:t>
            </a:r>
            <a:r>
              <a:rPr lang="pl-PL" altLang="pl-PL" dirty="0" err="1">
                <a:latin typeface="Consolas" panose="020B0609020204030204" pitchFamily="49" charset="0"/>
              </a:rPr>
              <a:t>told</a:t>
            </a:r>
            <a:r>
              <a:rPr lang="pl-PL" altLang="pl-PL" dirty="0">
                <a:latin typeface="Consolas" panose="020B0609020204030204" pitchFamily="49" charset="0"/>
              </a:rPr>
              <a:t> my </a:t>
            </a:r>
            <a:r>
              <a:rPr lang="pl-PL" altLang="pl-PL" dirty="0" err="1">
                <a:latin typeface="Consolas" panose="020B0609020204030204" pitchFamily="49" charset="0"/>
              </a:rPr>
              <a:t>friend</a:t>
            </a:r>
            <a:r>
              <a:rPr lang="pl-PL" altLang="pl-PL" dirty="0">
                <a:latin typeface="Consolas" panose="020B0609020204030204" pitchFamily="49" charset="0"/>
              </a:rPr>
              <a:t>, ”</a:t>
            </a:r>
            <a:r>
              <a:rPr lang="pl-PL" altLang="pl-PL" dirty="0" err="1">
                <a:latin typeface="Consolas" panose="020B0609020204030204" pitchFamily="49" charset="0"/>
              </a:rPr>
              <a:t>Python</a:t>
            </a:r>
            <a:r>
              <a:rPr lang="pl-PL" altLang="pl-PL" dirty="0">
                <a:latin typeface="Consolas" panose="020B0609020204030204" pitchFamily="49" charset="0"/>
              </a:rPr>
              <a:t> </a:t>
            </a:r>
            <a:r>
              <a:rPr lang="pl-PL" altLang="pl-PL" dirty="0" err="1">
                <a:latin typeface="Consolas" panose="020B0609020204030204" pitchFamily="49" charset="0"/>
              </a:rPr>
              <a:t>is</a:t>
            </a:r>
            <a:r>
              <a:rPr lang="pl-PL" altLang="pl-PL" dirty="0">
                <a:latin typeface="Consolas" panose="020B0609020204030204" pitchFamily="49" charset="0"/>
              </a:rPr>
              <a:t> my </a:t>
            </a:r>
            <a:r>
              <a:rPr lang="pl-PL" altLang="pl-PL" dirty="0" err="1">
                <a:latin typeface="Consolas" panose="020B0609020204030204" pitchFamily="49" charset="0"/>
              </a:rPr>
              <a:t>favourite</a:t>
            </a:r>
            <a:r>
              <a:rPr lang="pl-PL" altLang="pl-PL" dirty="0">
                <a:latin typeface="Consolas" panose="020B0609020204030204" pitchFamily="49" charset="0"/>
              </a:rPr>
              <a:t> </a:t>
            </a:r>
            <a:r>
              <a:rPr lang="pl-PL" altLang="pl-PL" dirty="0" err="1">
                <a:latin typeface="Consolas" panose="020B0609020204030204" pitchFamily="49" charset="0"/>
              </a:rPr>
              <a:t>language</a:t>
            </a:r>
            <a:r>
              <a:rPr lang="pl-PL" altLang="pl-PL" dirty="0">
                <a:latin typeface="Consolas" panose="020B0609020204030204" pitchFamily="49" charset="0"/>
              </a:rPr>
              <a:t>!”’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Strings</a:t>
            </a:r>
            <a:endParaRPr lang="pl-PL" altLang="pl-PL" dirty="0"/>
          </a:p>
        </p:txBody>
      </p:sp>
      <p:pic>
        <p:nvPicPr>
          <p:cNvPr id="4" name="Grafika 3" descr="Maszyna do pisania">
            <a:extLst>
              <a:ext uri="{FF2B5EF4-FFF2-40B4-BE49-F238E27FC236}">
                <a16:creationId xmlns:a16="http://schemas.microsoft.com/office/drawing/2014/main" id="{3E71B73F-83A1-48B5-8005-54BBDAF2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8296">
            <a:off x="6881578" y="508857"/>
            <a:ext cx="1808036" cy="18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82608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E932DBAE-03B4-4EC5-AA9B-55B982F7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2" y="1892920"/>
            <a:ext cx="8910638" cy="4175125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 err="1">
                <a:latin typeface="Consolas" panose="020B0609020204030204" pitchFamily="49" charset="0"/>
              </a:rPr>
              <a:t>name</a:t>
            </a:r>
            <a:r>
              <a:rPr lang="pl-PL" altLang="pl-PL" dirty="0">
                <a:latin typeface="Consolas" panose="020B0609020204030204" pitchFamily="49" charset="0"/>
              </a:rPr>
              <a:t> = ”</a:t>
            </a:r>
            <a:r>
              <a:rPr lang="pl-PL" altLang="pl-PL" dirty="0" err="1">
                <a:latin typeface="Consolas" panose="020B0609020204030204" pitchFamily="49" charset="0"/>
              </a:rPr>
              <a:t>ada</a:t>
            </a:r>
            <a:r>
              <a:rPr lang="pl-PL" altLang="pl-PL" dirty="0">
                <a:latin typeface="Consolas" panose="020B0609020204030204" pitchFamily="49" charset="0"/>
              </a:rPr>
              <a:t> </a:t>
            </a:r>
            <a:r>
              <a:rPr lang="pl-PL" altLang="pl-PL" dirty="0" err="1">
                <a:latin typeface="Consolas" panose="020B0609020204030204" pitchFamily="49" charset="0"/>
              </a:rPr>
              <a:t>lovelace</a:t>
            </a:r>
            <a:r>
              <a:rPr lang="pl-PL" altLang="pl-PL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pl-PL" altLang="pl-PL" dirty="0" err="1">
                <a:latin typeface="Consolas" panose="020B0609020204030204" pitchFamily="49" charset="0"/>
              </a:rPr>
              <a:t>print</a:t>
            </a:r>
            <a:r>
              <a:rPr lang="pl-PL" altLang="pl-PL" dirty="0">
                <a:latin typeface="Consolas" panose="020B0609020204030204" pitchFamily="49" charset="0"/>
              </a:rPr>
              <a:t>(</a:t>
            </a:r>
            <a:r>
              <a:rPr lang="pl-PL" altLang="pl-PL" dirty="0" err="1">
                <a:latin typeface="Consolas" panose="020B0609020204030204" pitchFamily="49" charset="0"/>
              </a:rPr>
              <a:t>name.</a:t>
            </a:r>
            <a:r>
              <a:rPr lang="pl-PL" altLang="pl-PL" dirty="0" err="1">
                <a:solidFill>
                  <a:srgbClr val="A7190E"/>
                </a:solidFill>
                <a:latin typeface="Consolas" panose="020B0609020204030204" pitchFamily="49" charset="0"/>
              </a:rPr>
              <a:t>title</a:t>
            </a:r>
            <a:r>
              <a:rPr lang="pl-PL" altLang="pl-PL" dirty="0">
                <a:solidFill>
                  <a:srgbClr val="A7190E"/>
                </a:solidFill>
                <a:latin typeface="Consolas" panose="020B0609020204030204" pitchFamily="49" charset="0"/>
              </a:rPr>
              <a:t>()</a:t>
            </a:r>
            <a:r>
              <a:rPr lang="pl-PL" altLang="pl-PL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l-PL" alt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dirty="0">
                <a:solidFill>
                  <a:srgbClr val="A7190E"/>
                </a:solidFill>
                <a:latin typeface="Consolas" panose="020B0609020204030204" pitchFamily="49" charset="0"/>
              </a:rPr>
              <a:t>.</a:t>
            </a:r>
            <a:r>
              <a:rPr lang="pl-PL" altLang="pl-PL" dirty="0" err="1">
                <a:solidFill>
                  <a:srgbClr val="A7190E"/>
                </a:solidFill>
                <a:latin typeface="Consolas" panose="020B0609020204030204" pitchFamily="49" charset="0"/>
              </a:rPr>
              <a:t>title</a:t>
            </a:r>
            <a:r>
              <a:rPr lang="pl-PL" altLang="pl-PL" dirty="0">
                <a:solidFill>
                  <a:srgbClr val="A7190E"/>
                </a:solidFill>
                <a:latin typeface="Consolas" panose="020B0609020204030204" pitchFamily="49" charset="0"/>
              </a:rPr>
              <a:t>() </a:t>
            </a:r>
            <a:r>
              <a:rPr lang="pl-PL" altLang="pl-PL" dirty="0">
                <a:solidFill>
                  <a:srgbClr val="FFD3A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#String </a:t>
            </a:r>
            <a:r>
              <a:rPr lang="pl-PL" altLang="pl-PL" dirty="0" err="1">
                <a:solidFill>
                  <a:srgbClr val="FFD3A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method</a:t>
            </a:r>
            <a:endParaRPr lang="pl-PL" altLang="pl-PL" dirty="0">
              <a:solidFill>
                <a:srgbClr val="FFD3A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l-PL" altLang="pl-PL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altLang="pl-PL" dirty="0" err="1">
                <a:cs typeface="Calibri" panose="020F0502020204030204" pitchFamily="34" charset="0"/>
              </a:rPr>
              <a:t>Another</a:t>
            </a:r>
            <a:r>
              <a:rPr lang="pl-PL" altLang="pl-PL" dirty="0">
                <a:cs typeface="Calibri" panose="020F0502020204030204" pitchFamily="34" charset="0"/>
              </a:rPr>
              <a:t> </a:t>
            </a:r>
            <a:r>
              <a:rPr lang="pl-PL" altLang="pl-PL" dirty="0" err="1">
                <a:cs typeface="Calibri" panose="020F0502020204030204" pitchFamily="34" charset="0"/>
              </a:rPr>
              <a:t>methods</a:t>
            </a:r>
            <a:r>
              <a:rPr lang="pl-PL" altLang="pl-PL" dirty="0">
                <a:cs typeface="Calibri" panose="020F0502020204030204" pitchFamily="34" charset="0"/>
              </a:rPr>
              <a:t>: </a:t>
            </a:r>
            <a:r>
              <a:rPr lang="pl-PL" altLang="pl-PL" dirty="0">
                <a:solidFill>
                  <a:srgbClr val="A7190E"/>
                </a:solidFill>
                <a:latin typeface="Consolas" panose="020B0609020204030204" pitchFamily="49" charset="0"/>
              </a:rPr>
              <a:t>.</a:t>
            </a:r>
            <a:r>
              <a:rPr lang="pl-PL" altLang="pl-PL" dirty="0" err="1">
                <a:solidFill>
                  <a:srgbClr val="A7190E"/>
                </a:solidFill>
                <a:latin typeface="Consolas" panose="020B0609020204030204" pitchFamily="49" charset="0"/>
              </a:rPr>
              <a:t>upper</a:t>
            </a:r>
            <a:r>
              <a:rPr lang="pl-PL" altLang="pl-PL" dirty="0">
                <a:solidFill>
                  <a:srgbClr val="A7190E"/>
                </a:solidFill>
                <a:latin typeface="Consolas" panose="020B0609020204030204" pitchFamily="49" charset="0"/>
              </a:rPr>
              <a:t>(), .</a:t>
            </a:r>
            <a:r>
              <a:rPr lang="pl-PL" altLang="pl-PL" dirty="0" err="1">
                <a:solidFill>
                  <a:srgbClr val="A7190E"/>
                </a:solidFill>
                <a:latin typeface="Consolas" panose="020B0609020204030204" pitchFamily="49" charset="0"/>
              </a:rPr>
              <a:t>lower</a:t>
            </a:r>
            <a:r>
              <a:rPr lang="pl-PL" altLang="pl-PL" dirty="0">
                <a:solidFill>
                  <a:srgbClr val="A7190E"/>
                </a:solidFill>
                <a:latin typeface="Consolas" panose="020B0609020204030204" pitchFamily="49" charset="0"/>
              </a:rPr>
              <a:t>(), .</a:t>
            </a:r>
            <a:r>
              <a:rPr lang="pl-PL" altLang="pl-PL" dirty="0" err="1">
                <a:solidFill>
                  <a:srgbClr val="A7190E"/>
                </a:solidFill>
                <a:latin typeface="Consolas" panose="020B0609020204030204" pitchFamily="49" charset="0"/>
              </a:rPr>
              <a:t>capitalize</a:t>
            </a:r>
            <a:r>
              <a:rPr lang="pl-PL" altLang="pl-PL" dirty="0">
                <a:solidFill>
                  <a:srgbClr val="A7190E"/>
                </a:solidFill>
                <a:latin typeface="Consolas" panose="020B0609020204030204" pitchFamily="49" charset="0"/>
              </a:rPr>
              <a:t>(), .</a:t>
            </a:r>
            <a:r>
              <a:rPr lang="pl-PL" altLang="pl-PL" dirty="0" err="1">
                <a:solidFill>
                  <a:srgbClr val="A7190E"/>
                </a:solidFill>
                <a:latin typeface="Consolas" panose="020B0609020204030204" pitchFamily="49" charset="0"/>
              </a:rPr>
              <a:t>strip</a:t>
            </a:r>
            <a:r>
              <a:rPr lang="pl-PL" altLang="pl-PL" dirty="0">
                <a:solidFill>
                  <a:srgbClr val="A7190E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Strings</a:t>
            </a:r>
            <a:endParaRPr lang="pl-PL" altLang="pl-PL" dirty="0"/>
          </a:p>
        </p:txBody>
      </p:sp>
      <p:pic>
        <p:nvPicPr>
          <p:cNvPr id="4" name="Grafika 3" descr="Maszyna do pisania">
            <a:extLst>
              <a:ext uri="{FF2B5EF4-FFF2-40B4-BE49-F238E27FC236}">
                <a16:creationId xmlns:a16="http://schemas.microsoft.com/office/drawing/2014/main" id="{3E71B73F-83A1-48B5-8005-54BBDAF2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8296">
            <a:off x="6881578" y="580918"/>
            <a:ext cx="1808036" cy="180803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11B3623F-C224-4669-9118-5451AF2AE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02" y="2584670"/>
            <a:ext cx="2145013" cy="33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32143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E932DBAE-03B4-4EC5-AA9B-55B982F7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2" y="1892920"/>
            <a:ext cx="8910638" cy="4175125"/>
          </a:xfrm>
        </p:spPr>
        <p:txBody>
          <a:bodyPr/>
          <a:lstStyle/>
          <a:p>
            <a:pPr marL="0" indent="0">
              <a:buNone/>
            </a:pPr>
            <a:r>
              <a:rPr lang="pl-PL" altLang="pl-PL" dirty="0" err="1">
                <a:latin typeface="Consolas" panose="020B0609020204030204" pitchFamily="49" charset="0"/>
              </a:rPr>
              <a:t>name</a:t>
            </a:r>
            <a:r>
              <a:rPr lang="pl-PL" altLang="pl-PL" dirty="0">
                <a:latin typeface="Consolas" panose="020B0609020204030204" pitchFamily="49" charset="0"/>
              </a:rPr>
              <a:t> = ”</a:t>
            </a:r>
            <a:r>
              <a:rPr lang="pl-PL" altLang="pl-PL" dirty="0" err="1">
                <a:latin typeface="Consolas" panose="020B0609020204030204" pitchFamily="49" charset="0"/>
              </a:rPr>
              <a:t>ada</a:t>
            </a:r>
            <a:r>
              <a:rPr lang="pl-PL" altLang="pl-PL" dirty="0">
                <a:latin typeface="Consolas" panose="020B0609020204030204" pitchFamily="49" charset="0"/>
              </a:rPr>
              <a:t> </a:t>
            </a:r>
            <a:r>
              <a:rPr lang="pl-PL" altLang="pl-PL" dirty="0" err="1">
                <a:latin typeface="Consolas" panose="020B0609020204030204" pitchFamily="49" charset="0"/>
              </a:rPr>
              <a:t>lovelace</a:t>
            </a:r>
            <a:r>
              <a:rPr lang="pl-PL" altLang="pl-PL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pl-PL" altLang="pl-PL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dirty="0" err="1">
                <a:latin typeface="Consolas" panose="020B0609020204030204" pitchFamily="49" charset="0"/>
              </a:rPr>
              <a:t>message</a:t>
            </a:r>
            <a:r>
              <a:rPr lang="pl-PL" altLang="pl-PL" dirty="0">
                <a:latin typeface="Consolas" panose="020B0609020204030204" pitchFamily="49" charset="0"/>
              </a:rPr>
              <a:t> = ”Hello, ” + </a:t>
            </a:r>
            <a:r>
              <a:rPr lang="pl-PL" altLang="pl-PL" dirty="0" err="1">
                <a:latin typeface="Consolas" panose="020B0609020204030204" pitchFamily="49" charset="0"/>
              </a:rPr>
              <a:t>name.title</a:t>
            </a:r>
            <a:r>
              <a:rPr lang="pl-PL" altLang="pl-PL" dirty="0">
                <a:latin typeface="Consolas" panose="020B0609020204030204" pitchFamily="49" charset="0"/>
              </a:rPr>
              <a:t>() + ”!”</a:t>
            </a:r>
          </a:p>
          <a:p>
            <a:pPr marL="0" indent="0">
              <a:buNone/>
            </a:pPr>
            <a:r>
              <a:rPr lang="pl-PL" altLang="pl-PL" dirty="0" err="1">
                <a:latin typeface="Consolas" panose="020B0609020204030204" pitchFamily="49" charset="0"/>
              </a:rPr>
              <a:t>print</a:t>
            </a:r>
            <a:r>
              <a:rPr lang="pl-PL" altLang="pl-PL" dirty="0">
                <a:latin typeface="Consolas" panose="020B0609020204030204" pitchFamily="49" charset="0"/>
              </a:rPr>
              <a:t>(</a:t>
            </a:r>
            <a:r>
              <a:rPr lang="pl-PL" altLang="pl-PL" dirty="0" err="1">
                <a:latin typeface="Consolas" panose="020B0609020204030204" pitchFamily="49" charset="0"/>
              </a:rPr>
              <a:t>message</a:t>
            </a:r>
            <a:r>
              <a:rPr lang="pl-PL" altLang="pl-PL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l-PL" altLang="pl-PL" dirty="0">
              <a:solidFill>
                <a:srgbClr val="A7190E"/>
              </a:solidFill>
              <a:latin typeface="Consolas" panose="020B0609020204030204" pitchFamily="49" charset="0"/>
            </a:endParaRP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Strings</a:t>
            </a:r>
            <a:endParaRPr lang="pl-PL" altLang="pl-PL" dirty="0"/>
          </a:p>
        </p:txBody>
      </p:sp>
      <p:pic>
        <p:nvPicPr>
          <p:cNvPr id="4" name="Grafika 3" descr="Maszyna do pisania">
            <a:extLst>
              <a:ext uri="{FF2B5EF4-FFF2-40B4-BE49-F238E27FC236}">
                <a16:creationId xmlns:a16="http://schemas.microsoft.com/office/drawing/2014/main" id="{3E71B73F-83A1-48B5-8005-54BBDAF26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8296">
            <a:off x="7004260" y="508856"/>
            <a:ext cx="1808036" cy="1808036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D23F441C-F401-456B-A76C-693B8A88B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789040"/>
            <a:ext cx="2061371" cy="206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25403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E932DBAE-03B4-4EC5-AA9B-55B982F76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172" y="1892920"/>
            <a:ext cx="8910638" cy="4175125"/>
          </a:xfrm>
        </p:spPr>
        <p:txBody>
          <a:bodyPr/>
          <a:lstStyle/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number</a:t>
            </a:r>
            <a:r>
              <a:rPr lang="pl-PL" altLang="pl-PL" sz="2400" dirty="0">
                <a:latin typeface="Consolas" panose="020B0609020204030204" pitchFamily="49" charset="0"/>
              </a:rPr>
              <a:t> = 123</a:t>
            </a: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result</a:t>
            </a:r>
            <a:r>
              <a:rPr lang="pl-PL" altLang="pl-PL" sz="2400" dirty="0">
                <a:latin typeface="Consolas" panose="020B0609020204030204" pitchFamily="49" charset="0"/>
              </a:rPr>
              <a:t> = </a:t>
            </a:r>
            <a:r>
              <a:rPr lang="pl-PL" altLang="pl-PL" sz="2400" dirty="0" err="1">
                <a:latin typeface="Consolas" panose="020B0609020204030204" pitchFamily="49" charset="0"/>
              </a:rPr>
              <a:t>number</a:t>
            </a:r>
            <a:r>
              <a:rPr lang="pl-PL" altLang="pl-PL" sz="2400" dirty="0">
                <a:latin typeface="Consolas" panose="020B0609020204030204" pitchFamily="49" charset="0"/>
              </a:rPr>
              <a:t> * 123</a:t>
            </a: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print</a:t>
            </a:r>
            <a:r>
              <a:rPr lang="pl-PL" altLang="pl-PL" sz="2400" dirty="0">
                <a:latin typeface="Consolas" panose="020B0609020204030204" pitchFamily="49" charset="0"/>
              </a:rPr>
              <a:t>(</a:t>
            </a:r>
            <a:r>
              <a:rPr lang="pl-PL" altLang="pl-PL" sz="2400" dirty="0" err="1">
                <a:latin typeface="Consolas" panose="020B0609020204030204" pitchFamily="49" charset="0"/>
              </a:rPr>
              <a:t>result</a:t>
            </a:r>
            <a:r>
              <a:rPr lang="pl-PL" altLang="pl-PL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l-PL" altLang="pl-PL" sz="2400" dirty="0">
              <a:solidFill>
                <a:srgbClr val="A7190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year</a:t>
            </a:r>
            <a:r>
              <a:rPr lang="pl-PL" altLang="pl-PL" sz="2400" dirty="0">
                <a:latin typeface="Consolas" panose="020B0609020204030204" pitchFamily="49" charset="0"/>
              </a:rPr>
              <a:t> = 365,25 </a:t>
            </a:r>
            <a:r>
              <a:rPr lang="pl-PL" altLang="pl-PL" sz="2400" dirty="0">
                <a:solidFill>
                  <a:srgbClr val="FFD3A1"/>
                </a:solidFill>
                <a:latin typeface="Consolas" panose="020B0609020204030204" pitchFamily="49" charset="0"/>
              </a:rPr>
              <a:t>#</a:t>
            </a:r>
            <a:r>
              <a:rPr lang="pl-PL" altLang="pl-PL" sz="2400" dirty="0" err="1">
                <a:solidFill>
                  <a:srgbClr val="FFD3A1"/>
                </a:solidFill>
                <a:latin typeface="Consolas" panose="020B0609020204030204" pitchFamily="49" charset="0"/>
              </a:rPr>
              <a:t>amount</a:t>
            </a:r>
            <a:r>
              <a:rPr lang="pl-PL" altLang="pl-PL" sz="2400" dirty="0">
                <a:solidFill>
                  <a:srgbClr val="FFD3A1"/>
                </a:solidFill>
                <a:latin typeface="Consolas" panose="020B0609020204030204" pitchFamily="49" charset="0"/>
              </a:rPr>
              <a:t> of </a:t>
            </a:r>
            <a:r>
              <a:rPr lang="pl-PL" altLang="pl-PL" sz="2400" dirty="0" err="1">
                <a:solidFill>
                  <a:srgbClr val="FFD3A1"/>
                </a:solidFill>
                <a:latin typeface="Consolas" panose="020B0609020204030204" pitchFamily="49" charset="0"/>
              </a:rPr>
              <a:t>days</a:t>
            </a:r>
            <a:endParaRPr lang="pl-PL" altLang="pl-PL" sz="2400" dirty="0">
              <a:solidFill>
                <a:srgbClr val="FFD3A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day</a:t>
            </a:r>
            <a:r>
              <a:rPr lang="pl-PL" altLang="pl-PL" sz="2400" dirty="0">
                <a:latin typeface="Consolas" panose="020B0609020204030204" pitchFamily="49" charset="0"/>
              </a:rPr>
              <a:t> = 24 </a:t>
            </a:r>
            <a:r>
              <a:rPr lang="pl-PL" altLang="pl-PL" sz="2400" dirty="0">
                <a:solidFill>
                  <a:srgbClr val="FFD3A1"/>
                </a:solidFill>
                <a:latin typeface="Consolas" panose="020B0609020204030204" pitchFamily="49" charset="0"/>
              </a:rPr>
              <a:t>#</a:t>
            </a:r>
            <a:r>
              <a:rPr lang="pl-PL" altLang="pl-PL" sz="2400" dirty="0" err="1">
                <a:solidFill>
                  <a:srgbClr val="FFD3A1"/>
                </a:solidFill>
                <a:latin typeface="Consolas" panose="020B0609020204030204" pitchFamily="49" charset="0"/>
              </a:rPr>
              <a:t>amount</a:t>
            </a:r>
            <a:r>
              <a:rPr lang="pl-PL" altLang="pl-PL" sz="2400" dirty="0">
                <a:solidFill>
                  <a:srgbClr val="FFD3A1"/>
                </a:solidFill>
                <a:latin typeface="Consolas" panose="020B0609020204030204" pitchFamily="49" charset="0"/>
              </a:rPr>
              <a:t> of </a:t>
            </a:r>
            <a:r>
              <a:rPr lang="pl-PL" altLang="pl-PL" sz="2400" dirty="0" err="1">
                <a:solidFill>
                  <a:srgbClr val="FFD3A1"/>
                </a:solidFill>
                <a:latin typeface="Consolas" panose="020B0609020204030204" pitchFamily="49" charset="0"/>
              </a:rPr>
              <a:t>hours</a:t>
            </a:r>
            <a:endParaRPr lang="pl-PL" altLang="pl-PL" sz="2400" dirty="0">
              <a:solidFill>
                <a:srgbClr val="FFD3A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altLang="pl-PL" sz="2400" dirty="0" err="1">
                <a:latin typeface="Consolas" panose="020B0609020204030204" pitchFamily="49" charset="0"/>
              </a:rPr>
              <a:t>print</a:t>
            </a:r>
            <a:r>
              <a:rPr lang="pl-PL" altLang="pl-PL" sz="2400" dirty="0">
                <a:latin typeface="Consolas" panose="020B0609020204030204" pitchFamily="49" charset="0"/>
              </a:rPr>
              <a:t>(”</a:t>
            </a:r>
            <a:r>
              <a:rPr lang="pl-PL" altLang="pl-PL" sz="2400" dirty="0" err="1">
                <a:latin typeface="Consolas" panose="020B0609020204030204" pitchFamily="49" charset="0"/>
              </a:rPr>
              <a:t>Average</a:t>
            </a:r>
            <a:r>
              <a:rPr lang="pl-PL" altLang="pl-PL" sz="2400" dirty="0">
                <a:latin typeface="Consolas" panose="020B0609020204030204" pitchFamily="49" charset="0"/>
              </a:rPr>
              <a:t> </a:t>
            </a:r>
            <a:r>
              <a:rPr lang="pl-PL" altLang="pl-PL" sz="2400" dirty="0" err="1">
                <a:latin typeface="Consolas" panose="020B0609020204030204" pitchFamily="49" charset="0"/>
              </a:rPr>
              <a:t>year</a:t>
            </a:r>
            <a:r>
              <a:rPr lang="pl-PL" altLang="pl-PL" sz="2400" dirty="0">
                <a:latin typeface="Consolas" panose="020B0609020204030204" pitchFamily="49" charset="0"/>
              </a:rPr>
              <a:t> </a:t>
            </a:r>
            <a:r>
              <a:rPr lang="pl-PL" altLang="pl-PL" sz="2400" dirty="0" err="1">
                <a:latin typeface="Consolas" panose="020B0609020204030204" pitchFamily="49" charset="0"/>
              </a:rPr>
              <a:t>contains</a:t>
            </a:r>
            <a:r>
              <a:rPr lang="pl-PL" altLang="pl-PL" sz="2400" dirty="0">
                <a:latin typeface="Consolas" panose="020B0609020204030204" pitchFamily="49" charset="0"/>
              </a:rPr>
              <a:t> ” + </a:t>
            </a:r>
            <a:r>
              <a:rPr lang="pl-PL" altLang="pl-PL" sz="2400" dirty="0" err="1">
                <a:latin typeface="Consolas" panose="020B0609020204030204" pitchFamily="49" charset="0"/>
              </a:rPr>
              <a:t>str</a:t>
            </a:r>
            <a:r>
              <a:rPr lang="pl-PL" altLang="pl-PL" sz="2400" dirty="0">
                <a:latin typeface="Consolas" panose="020B0609020204030204" pitchFamily="49" charset="0"/>
              </a:rPr>
              <a:t>(</a:t>
            </a:r>
            <a:r>
              <a:rPr lang="pl-PL" altLang="pl-PL" sz="2400" dirty="0" err="1">
                <a:latin typeface="Consolas" panose="020B0609020204030204" pitchFamily="49" charset="0"/>
              </a:rPr>
              <a:t>year</a:t>
            </a:r>
            <a:r>
              <a:rPr lang="pl-PL" altLang="pl-PL" sz="2400" dirty="0">
                <a:latin typeface="Consolas" panose="020B0609020204030204" pitchFamily="49" charset="0"/>
              </a:rPr>
              <a:t>*</a:t>
            </a:r>
            <a:r>
              <a:rPr lang="pl-PL" altLang="pl-PL" sz="2400" dirty="0" err="1">
                <a:latin typeface="Consolas" panose="020B0609020204030204" pitchFamily="49" charset="0"/>
              </a:rPr>
              <a:t>day</a:t>
            </a:r>
            <a:r>
              <a:rPr lang="pl-PL" altLang="pl-PL" sz="2400" dirty="0">
                <a:latin typeface="Consolas" panose="020B0609020204030204" pitchFamily="49" charset="0"/>
              </a:rPr>
              <a:t>) + ” </a:t>
            </a:r>
            <a:r>
              <a:rPr lang="pl-PL" altLang="pl-PL" sz="2400" dirty="0" err="1">
                <a:latin typeface="Consolas" panose="020B0609020204030204" pitchFamily="49" charset="0"/>
              </a:rPr>
              <a:t>hours</a:t>
            </a:r>
            <a:r>
              <a:rPr lang="pl-PL" altLang="pl-PL" sz="2400" dirty="0"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14339" name="Symbol zastępczy tekstu 2">
            <a:extLst>
              <a:ext uri="{FF2B5EF4-FFF2-40B4-BE49-F238E27FC236}">
                <a16:creationId xmlns:a16="http://schemas.microsoft.com/office/drawing/2014/main" id="{F7E3D12B-0B40-4C1F-8260-982AB5EE27E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0175" y="44450"/>
            <a:ext cx="8910638" cy="504825"/>
          </a:xfrm>
        </p:spPr>
        <p:txBody>
          <a:bodyPr/>
          <a:lstStyle/>
          <a:p>
            <a:endParaRPr lang="pl-PL" altLang="pl-PL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4D1E2251-70E3-4C8B-B127-50F7E4BE3ED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549275"/>
            <a:ext cx="8910638" cy="863600"/>
          </a:xfrm>
        </p:spPr>
        <p:txBody>
          <a:bodyPr/>
          <a:lstStyle/>
          <a:p>
            <a:r>
              <a:rPr lang="pl-PL" altLang="pl-PL" dirty="0" err="1"/>
              <a:t>Numbers</a:t>
            </a:r>
            <a:endParaRPr lang="pl-PL" altLang="pl-PL" dirty="0"/>
          </a:p>
        </p:txBody>
      </p:sp>
      <p:pic>
        <p:nvPicPr>
          <p:cNvPr id="3" name="Grafika 2" descr="Kalkulator">
            <a:extLst>
              <a:ext uri="{FF2B5EF4-FFF2-40B4-BE49-F238E27FC236}">
                <a16:creationId xmlns:a16="http://schemas.microsoft.com/office/drawing/2014/main" id="{0C4CCF0A-0E73-4A19-AA5B-2805B062C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1176">
            <a:off x="7162399" y="431921"/>
            <a:ext cx="1437273" cy="14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72668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prezentacja_v1_2017-03_en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prezentacja_v1_2017-03_en</Template>
  <TotalTime>252</TotalTime>
  <Words>504</Words>
  <Application>Microsoft Office PowerPoint</Application>
  <PresentationFormat>Pokaz na ekranie (4:3)</PresentationFormat>
  <Paragraphs>97</Paragraphs>
  <Slides>15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Trebuchet MS</vt:lpstr>
      <vt:lpstr>prezentacja_v1_2017-03_en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</dc:creator>
  <cp:lastModifiedBy>Student 6617</cp:lastModifiedBy>
  <cp:revision>16</cp:revision>
  <dcterms:created xsi:type="dcterms:W3CDTF">2019-03-24T19:29:31Z</dcterms:created>
  <dcterms:modified xsi:type="dcterms:W3CDTF">2019-03-26T10:30:07Z</dcterms:modified>
</cp:coreProperties>
</file>