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74" r:id="rId4"/>
    <p:sldId id="275" r:id="rId5"/>
    <p:sldId id="277" r:id="rId6"/>
    <p:sldId id="276" r:id="rId7"/>
    <p:sldId id="278" r:id="rId8"/>
    <p:sldId id="279" r:id="rId9"/>
    <p:sldId id="280" r:id="rId10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 snapToObjects="1">
      <p:cViewPr varScale="1">
        <p:scale>
          <a:sx n="124" d="100"/>
          <a:sy n="124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CA0C7EF7-CCD3-402F-A86C-20732F84B9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9853D7F-92CA-41E1-BDD2-DB39BD3C44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6C12894-7B27-4F4C-92BE-1B28FC9D03A7}" type="datetimeFigureOut">
              <a:rPr lang="pl-PL"/>
              <a:pPr>
                <a:defRPr/>
              </a:pPr>
              <a:t>02.04.2019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2E3D4AA-CEA8-419C-A91E-125FF2F764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36C6E96-B718-4E0D-B270-E3BBD54030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5AF6BB-202C-429C-B803-579FC2F22BFB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9887CD59-0E9E-44CA-A030-4FD229380D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9163E19-72C2-47CE-904C-07507F57AC1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227F320-702C-4025-9CB8-AA81A3CFA039}" type="datetimeFigureOut">
              <a:rPr lang="pl-PL"/>
              <a:pPr>
                <a:defRPr/>
              </a:pPr>
              <a:t>02.04.2019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65E31502-3D12-4784-B7CC-B6B89EB1A1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DE7F0D83-089D-4A23-B851-51FBB65DC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638" y="4125913"/>
            <a:ext cx="52514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9E91308-0E10-4208-9886-9D63EE0A3D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FD1B757-1DD1-4439-81A9-FA62D9ED0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86EC0B-9A77-48A7-8F9D-D9EC77F34178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6EC0B-9A77-48A7-8F9D-D9EC77F34178}" type="slidenum">
              <a:rPr lang="pl-PL" altLang="pl-PL" smtClean="0"/>
              <a:pPr/>
              <a:t>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3016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6EC0B-9A77-48A7-8F9D-D9EC77F34178}" type="slidenum">
              <a:rPr lang="pl-PL" altLang="pl-PL" smtClean="0"/>
              <a:pPr/>
              <a:t>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429639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6EC0B-9A77-48A7-8F9D-D9EC77F34178}" type="slidenum">
              <a:rPr lang="pl-PL" altLang="pl-PL" smtClean="0"/>
              <a:pPr/>
              <a:t>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26065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6EC0B-9A77-48A7-8F9D-D9EC77F34178}" type="slidenum">
              <a:rPr lang="pl-PL" altLang="pl-PL" smtClean="0"/>
              <a:pPr/>
              <a:t>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1037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6EC0B-9A77-48A7-8F9D-D9EC77F34178}" type="slidenum">
              <a:rPr lang="pl-PL" altLang="pl-PL" smtClean="0"/>
              <a:pPr/>
              <a:t>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61808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6EC0B-9A77-48A7-8F9D-D9EC77F34178}" type="slidenum">
              <a:rPr lang="pl-PL" altLang="pl-PL" smtClean="0"/>
              <a:pPr/>
              <a:t>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98407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6EC0B-9A77-48A7-8F9D-D9EC77F34178}" type="slidenum">
              <a:rPr lang="pl-PL" altLang="pl-PL" smtClean="0"/>
              <a:pPr/>
              <a:t>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33069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6EC0B-9A77-48A7-8F9D-D9EC77F34178}" type="slidenum">
              <a:rPr lang="pl-PL" altLang="pl-PL" smtClean="0"/>
              <a:pPr/>
              <a:t>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5195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CD641837-A32E-47E7-9911-E8C3CFFED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5B0066C8-E4B6-45E2-8AE8-5BF60C11F33F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Symbol zastępczy obrazu 4">
            <a:extLst>
              <a:ext uri="{FF2B5EF4-FFF2-40B4-BE49-F238E27FC236}">
                <a16:creationId xmlns:a16="http://schemas.microsoft.com/office/drawing/2014/main" id="{3796F6AA-F371-4FF9-900B-DF3C073D4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403350" y="5649913"/>
            <a:ext cx="153352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6F653F55-C445-4C37-96A3-87A9985612FE}"/>
              </a:ext>
            </a:extLst>
          </p:cNvPr>
          <p:cNvSpPr/>
          <p:nvPr/>
        </p:nvSpPr>
        <p:spPr>
          <a:xfrm>
            <a:off x="4356100" y="5707063"/>
            <a:ext cx="4662488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45AEBC5-A934-40E5-BF3F-D35FF20F3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5759450"/>
            <a:ext cx="414178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25947" y="1988840"/>
            <a:ext cx="8892103" cy="35283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25947" y="116632"/>
            <a:ext cx="8892103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430403534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B0DA9784-2E35-46BF-8CC7-C9A360994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F4E66C1-0D6B-4872-817D-D355E3244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A2230093-98F4-45DB-92A1-D168D8671BA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6D71893-F8EE-40E3-8E98-EB706BAD1F90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2DCC3B9-55E3-41CD-9655-C3F092316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009531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7504" y="116632"/>
            <a:ext cx="6369496" cy="600953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6778455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D70EB5C3-E100-47AC-84C3-AAC8AFE96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Symbol zastępczy obrazu 4">
            <a:extLst>
              <a:ext uri="{FF2B5EF4-FFF2-40B4-BE49-F238E27FC236}">
                <a16:creationId xmlns:a16="http://schemas.microsoft.com/office/drawing/2014/main" id="{9BF6C0BD-A573-4525-887A-E11F54BE2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403350" y="5649913"/>
            <a:ext cx="153352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30040E09-6F30-4425-AB2C-FAE40B7F860F}"/>
              </a:ext>
            </a:extLst>
          </p:cNvPr>
          <p:cNvSpPr/>
          <p:nvPr/>
        </p:nvSpPr>
        <p:spPr>
          <a:xfrm>
            <a:off x="4356100" y="5707063"/>
            <a:ext cx="4662488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4A851FC6-5766-4792-82C9-B0D7D746C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5759450"/>
            <a:ext cx="414178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07504" y="116632"/>
            <a:ext cx="4464496" cy="53285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869079846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8A60883D-B783-4F45-9C64-682C40089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A9B27257-53F0-4CFB-94D7-CF7EE7E57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E8C324C-21B7-432E-AD28-4CE7C5D8EFB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7498001-0F24-4050-B543-B3FC1764C4BD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11" name="Obraz 6">
            <a:extLst>
              <a:ext uri="{FF2B5EF4-FFF2-40B4-BE49-F238E27FC236}">
                <a16:creationId xmlns:a16="http://schemas.microsoft.com/office/drawing/2014/main" id="{B3D302CD-5D5A-48E3-B6DA-CBE150F11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7505" y="1556792"/>
            <a:ext cx="8910546" cy="453650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29753" y="548680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67923702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A6A78843-92DB-4C77-929C-D90FF5F01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48944CBB-023C-4E63-BE7F-6BDA58C03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F8A6B8A1-8622-43B8-B3EE-8898B4E85F6B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02D58B5-039D-4908-8062-F7267BAB6D02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11" name="Obraz 6">
            <a:extLst>
              <a:ext uri="{FF2B5EF4-FFF2-40B4-BE49-F238E27FC236}">
                <a16:creationId xmlns:a16="http://schemas.microsoft.com/office/drawing/2014/main" id="{D5AC10AA-4D4A-4098-B7C7-996F7D0D7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377" y="1844823"/>
            <a:ext cx="4283591" cy="43204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320481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07505" y="116632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107505" y="1120625"/>
            <a:ext cx="892899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933962617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EDAEB871-3E97-4367-B051-41663F46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981ECEA5-857D-43E9-84A6-B80F510B3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BF350D2-451D-4F9D-9C7D-4C83C24A44F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44D246AB-3B33-4FAE-A588-A193F6E53988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9" name="Obraz 6">
            <a:extLst>
              <a:ext uri="{FF2B5EF4-FFF2-40B4-BE49-F238E27FC236}">
                <a16:creationId xmlns:a16="http://schemas.microsoft.com/office/drawing/2014/main" id="{201A5025-089A-42AA-A0BB-4B80AE337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29753" y="1628801"/>
            <a:ext cx="4154215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572000" y="1628801"/>
            <a:ext cx="4468299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29753" y="548680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676380116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AE7D4035-BDD7-488C-82D2-4EBDA0E4D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EC9BD74-35B1-4308-8D75-ECF997A15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C29DE5EC-74B6-479C-8082-EE50EF93BDD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3000D43A-7823-4EB1-8C28-A98A9649BD52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10" name="Obraz 6">
            <a:extLst>
              <a:ext uri="{FF2B5EF4-FFF2-40B4-BE49-F238E27FC236}">
                <a16:creationId xmlns:a16="http://schemas.microsoft.com/office/drawing/2014/main" id="{304C0FDD-0C1F-49F0-99E0-A26E36D0D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7505" y="1628800"/>
            <a:ext cx="4320000" cy="446449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698051" y="1628801"/>
            <a:ext cx="4320000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07505" y="116632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107505" y="1120625"/>
            <a:ext cx="432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4698051" y="1120625"/>
            <a:ext cx="432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628829328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5D8DE6FF-D4B1-490F-A7BF-9B1FC7633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6B90C70D-BBE9-456A-8385-09E45CE0E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CFB5D3E4-6CC1-471D-9A94-A5190B264D6D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8A08E86-ADA9-427A-9B04-15B29D7DC85C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4539E56C-8205-4936-91E2-6E31F9F5B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3358009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116632"/>
            <a:ext cx="5461446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07504" y="1435100"/>
            <a:ext cx="335800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15410696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488CBF55-202D-4144-84BE-03410B3DF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576BC90-0CB3-46AA-BB3E-5E2F69DBC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4FE9AA66-20D3-4F47-A262-2E479C67515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C773D442-30AE-4DF0-BD96-39861A2E2544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D1BE06D6-F11F-432A-8271-FC3386454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0" y="283"/>
            <a:ext cx="9143622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270436279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8ED6260E-3601-4635-82CF-27D09F4A5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9CFAFB3-4A6E-440C-85E9-ECCB92125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A205BF3C-4AD7-4853-96DF-93FA7E9A498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93F69C5-A6C3-4C0E-BB6A-0380AADD5591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8999656-1DBE-4ADA-AC1D-782BC5428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7504" y="1772817"/>
            <a:ext cx="8928992" cy="439248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0339854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C548B445-346F-404B-871E-8269990EA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60424912-C07A-4EC5-BFFD-69EDDA475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obrazu 2">
            <a:extLst>
              <a:ext uri="{FF2B5EF4-FFF2-40B4-BE49-F238E27FC236}">
                <a16:creationId xmlns:a16="http://schemas.microsoft.com/office/drawing/2014/main" id="{FD7EE5D2-E2B4-47FD-94D7-63EB1E814B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1" r="7421"/>
          <a:stretch>
            <a:fillRect/>
          </a:stretch>
        </p:blipFill>
        <p:spPr>
          <a:xfrm>
            <a:off x="2231392" y="2132856"/>
            <a:ext cx="4681215" cy="1856776"/>
          </a:xfrm>
        </p:spPr>
      </p:pic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C00271E3-C0E3-4487-B2A5-2419CB225F0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25413" y="115888"/>
            <a:ext cx="8893175" cy="1728787"/>
          </a:xfrm>
        </p:spPr>
        <p:txBody>
          <a:bodyPr/>
          <a:lstStyle/>
          <a:p>
            <a:r>
              <a:rPr lang="pl-PL" altLang="pl-PL" dirty="0" err="1"/>
              <a:t>Python</a:t>
            </a:r>
            <a:r>
              <a:rPr lang="pl-PL" altLang="pl-PL" dirty="0"/>
              <a:t> – </a:t>
            </a:r>
            <a:r>
              <a:rPr lang="pl-PL" altLang="pl-PL" dirty="0" err="1"/>
              <a:t>Lists</a:t>
            </a:r>
            <a:endParaRPr lang="pl-PL" alt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0AB382B-34D0-41C5-97B0-838E6AE6F6B2}"/>
              </a:ext>
            </a:extLst>
          </p:cNvPr>
          <p:cNvSpPr txBox="1"/>
          <p:nvPr/>
        </p:nvSpPr>
        <p:spPr>
          <a:xfrm>
            <a:off x="6883980" y="5053826"/>
            <a:ext cx="216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mgr inż. Natalia Szulc</a:t>
            </a:r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7E3D12B-0B40-4C1F-8260-982AB5EE27E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0175" y="44450"/>
            <a:ext cx="8910638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4D1E2251-70E3-4C8B-B127-50F7E4BE3ED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 err="1"/>
              <a:t>Organizing</a:t>
            </a:r>
            <a:r>
              <a:rPr lang="pl-PL" altLang="pl-PL" dirty="0"/>
              <a:t> </a:t>
            </a:r>
            <a:r>
              <a:rPr lang="pl-PL" altLang="pl-PL" dirty="0" err="1"/>
              <a:t>lists</a:t>
            </a:r>
            <a:endParaRPr lang="pl-PL" altLang="pl-PL" dirty="0"/>
          </a:p>
        </p:txBody>
      </p:sp>
      <p:sp>
        <p:nvSpPr>
          <p:cNvPr id="6" name="Symbol zastępczy zawartości 1">
            <a:extLst>
              <a:ext uri="{FF2B5EF4-FFF2-40B4-BE49-F238E27FC236}">
                <a16:creationId xmlns:a16="http://schemas.microsoft.com/office/drawing/2014/main" id="{34F34A15-3D99-430D-9643-E780C08D69C3}"/>
              </a:ext>
            </a:extLst>
          </p:cNvPr>
          <p:cNvSpPr txBox="1">
            <a:spLocks/>
          </p:cNvSpPr>
          <p:nvPr/>
        </p:nvSpPr>
        <p:spPr bwMode="auto">
          <a:xfrm>
            <a:off x="265665" y="1535631"/>
            <a:ext cx="8910638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l-PL" altLang="pl-PL" sz="2400" kern="0" dirty="0" err="1">
                <a:latin typeface="Consolas" panose="020B0609020204030204" pitchFamily="49" charset="0"/>
              </a:rPr>
              <a:t>cars</a:t>
            </a:r>
            <a:r>
              <a:rPr lang="pl-PL" altLang="pl-PL" sz="2400" kern="0" dirty="0">
                <a:latin typeface="Consolas" panose="020B0609020204030204" pitchFamily="49" charset="0"/>
              </a:rPr>
              <a:t> = [’opel’, ’kia’, ’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vw</a:t>
            </a:r>
            <a:r>
              <a:rPr lang="pl-PL" altLang="pl-PL" sz="2400" kern="0" dirty="0">
                <a:latin typeface="Consolas" panose="020B0609020204030204" pitchFamily="49" charset="0"/>
              </a:rPr>
              <a:t>’, ’rover’, ’lada’, ’aro’]</a:t>
            </a:r>
          </a:p>
          <a:p>
            <a:pPr marL="0" indent="0">
              <a:buFontTx/>
              <a:buNone/>
            </a:pPr>
            <a:r>
              <a:rPr lang="pl-PL" altLang="pl-PL" sz="2400" kern="0" dirty="0" err="1">
                <a:latin typeface="Consolas" panose="020B0609020204030204" pitchFamily="49" charset="0"/>
              </a:rPr>
              <a:t>print</a:t>
            </a:r>
            <a:r>
              <a:rPr lang="pl-PL" altLang="pl-PL" sz="2400" kern="0" dirty="0">
                <a:latin typeface="Consolas" panose="020B0609020204030204" pitchFamily="49" charset="0"/>
              </a:rPr>
              <a:t>(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sorted</a:t>
            </a:r>
            <a:r>
              <a:rPr lang="pl-PL" altLang="pl-PL" sz="2400" kern="0" dirty="0">
                <a:latin typeface="Consolas" panose="020B0609020204030204" pitchFamily="49" charset="0"/>
              </a:rPr>
              <a:t>(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cars</a:t>
            </a:r>
            <a:r>
              <a:rPr lang="pl-PL" altLang="pl-PL" sz="2400" kern="0" dirty="0">
                <a:latin typeface="Consolas" panose="020B0609020204030204" pitchFamily="49" charset="0"/>
              </a:rPr>
              <a:t>))</a:t>
            </a:r>
            <a:endParaRPr lang="pl-PL" altLang="pl-PL" sz="2400" kern="0" dirty="0">
              <a:solidFill>
                <a:srgbClr val="FFD3A1"/>
              </a:solidFill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pl-PL" altLang="pl-PL" sz="2400" kern="0" dirty="0" err="1">
                <a:latin typeface="Consolas" panose="020B0609020204030204" pitchFamily="49" charset="0"/>
              </a:rPr>
              <a:t>print</a:t>
            </a:r>
            <a:r>
              <a:rPr lang="pl-PL" altLang="pl-PL" sz="2400" kern="0" dirty="0">
                <a:latin typeface="Consolas" panose="020B0609020204030204" pitchFamily="49" charset="0"/>
              </a:rPr>
              <a:t>(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cars</a:t>
            </a:r>
            <a:r>
              <a:rPr lang="pl-PL" altLang="pl-PL" sz="2400" kern="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endParaRPr lang="pl-PL" altLang="pl-PL" sz="2400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pl-PL" altLang="pl-PL" sz="2400" kern="0" dirty="0" err="1">
                <a:latin typeface="Consolas" panose="020B0609020204030204" pitchFamily="49" charset="0"/>
              </a:rPr>
              <a:t>cars.sort</a:t>
            </a:r>
            <a:r>
              <a:rPr lang="pl-PL" altLang="pl-PL" sz="2400" kern="0" dirty="0">
                <a:latin typeface="Consolas" panose="020B0609020204030204" pitchFamily="49" charset="0"/>
              </a:rPr>
              <a:t>()</a:t>
            </a:r>
            <a:endParaRPr lang="pl-PL" altLang="pl-PL" sz="2400" kern="0" dirty="0">
              <a:solidFill>
                <a:srgbClr val="FFD3A1"/>
              </a:solidFill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pl-PL" altLang="pl-PL" sz="2400" kern="0" dirty="0" err="1">
                <a:latin typeface="Consolas" panose="020B0609020204030204" pitchFamily="49" charset="0"/>
              </a:rPr>
              <a:t>print</a:t>
            </a:r>
            <a:r>
              <a:rPr lang="pl-PL" altLang="pl-PL" sz="2400" kern="0" dirty="0">
                <a:latin typeface="Consolas" panose="020B0609020204030204" pitchFamily="49" charset="0"/>
              </a:rPr>
              <a:t>(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cars</a:t>
            </a:r>
            <a:r>
              <a:rPr lang="pl-PL" altLang="pl-PL" sz="2400" kern="0" dirty="0">
                <a:latin typeface="Consolas" panose="020B0609020204030204" pitchFamily="49" charset="0"/>
              </a:rPr>
              <a:t>)</a:t>
            </a:r>
            <a:endParaRPr lang="pl-PL" altLang="pl-PL" sz="2400" kern="0" dirty="0">
              <a:solidFill>
                <a:srgbClr val="FFD3A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0B173AD-01F9-4266-9835-0B2FF5A98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0463">
            <a:off x="6484354" y="2141017"/>
            <a:ext cx="2317621" cy="145756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8E695A0-473C-498F-B5B5-E97BC67A22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34" r="33825"/>
          <a:stretch/>
        </p:blipFill>
        <p:spPr>
          <a:xfrm rot="21259878">
            <a:off x="6787880" y="3865567"/>
            <a:ext cx="1914105" cy="122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00709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7E3D12B-0B40-4C1F-8260-982AB5EE27E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0175" y="44450"/>
            <a:ext cx="8910638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4D1E2251-70E3-4C8B-B127-50F7E4BE3ED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/>
              <a:t>Looping in </a:t>
            </a:r>
            <a:r>
              <a:rPr lang="pl-PL" altLang="pl-PL" dirty="0" err="1"/>
              <a:t>lists</a:t>
            </a:r>
            <a:endParaRPr lang="pl-PL" altLang="pl-PL" dirty="0"/>
          </a:p>
        </p:txBody>
      </p:sp>
      <p:sp>
        <p:nvSpPr>
          <p:cNvPr id="6" name="Symbol zastępczy zawartości 1">
            <a:extLst>
              <a:ext uri="{FF2B5EF4-FFF2-40B4-BE49-F238E27FC236}">
                <a16:creationId xmlns:a16="http://schemas.microsoft.com/office/drawing/2014/main" id="{34F34A15-3D99-430D-9643-E780C08D69C3}"/>
              </a:ext>
            </a:extLst>
          </p:cNvPr>
          <p:cNvSpPr txBox="1">
            <a:spLocks/>
          </p:cNvSpPr>
          <p:nvPr/>
        </p:nvSpPr>
        <p:spPr bwMode="auto">
          <a:xfrm>
            <a:off x="265665" y="1535631"/>
            <a:ext cx="8910638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l-PL" altLang="pl-PL" sz="2400" kern="0" dirty="0" err="1">
                <a:latin typeface="Consolas" panose="020B0609020204030204" pitchFamily="49" charset="0"/>
              </a:rPr>
              <a:t>cars</a:t>
            </a:r>
            <a:r>
              <a:rPr lang="pl-PL" altLang="pl-PL" sz="2400" kern="0" dirty="0">
                <a:latin typeface="Consolas" panose="020B0609020204030204" pitchFamily="49" charset="0"/>
              </a:rPr>
              <a:t> = [’opel’, ’kia’, ’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vw</a:t>
            </a:r>
            <a:r>
              <a:rPr lang="pl-PL" altLang="pl-PL" sz="2400" kern="0" dirty="0">
                <a:latin typeface="Consolas" panose="020B0609020204030204" pitchFamily="49" charset="0"/>
              </a:rPr>
              <a:t>’, ’rover’, ’lada’, ’aro’]</a:t>
            </a:r>
          </a:p>
          <a:p>
            <a:pPr marL="0" indent="0">
              <a:buFontTx/>
              <a:buNone/>
            </a:pPr>
            <a:endParaRPr lang="pl-PL" altLang="pl-PL" sz="2400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pl-PL" altLang="pl-PL" sz="2400" kern="0" dirty="0">
                <a:latin typeface="Consolas" panose="020B0609020204030204" pitchFamily="49" charset="0"/>
              </a:rPr>
              <a:t>for car in 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cars</a:t>
            </a:r>
            <a:r>
              <a:rPr lang="pl-PL" altLang="pl-PL" sz="2400" kern="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l-PL" altLang="pl-PL" sz="2400" kern="0" dirty="0">
                <a:latin typeface="Consolas" panose="020B0609020204030204" pitchFamily="49" charset="0"/>
              </a:rPr>
              <a:t>    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print</a:t>
            </a:r>
            <a:r>
              <a:rPr lang="pl-PL" altLang="pl-PL" sz="2400" kern="0" dirty="0">
                <a:latin typeface="Consolas" panose="020B0609020204030204" pitchFamily="49" charset="0"/>
              </a:rPr>
              <a:t>(car) 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#</a:t>
            </a:r>
            <a:r>
              <a:rPr lang="pl-PL" altLang="pl-PL" sz="2400" kern="0" dirty="0" err="1">
                <a:solidFill>
                  <a:srgbClr val="FFD3A1"/>
                </a:solidFill>
                <a:latin typeface="Consolas" panose="020B0609020204030204" pitchFamily="49" charset="0"/>
              </a:rPr>
              <a:t>indent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 of </a:t>
            </a:r>
            <a:r>
              <a:rPr lang="pl-PL" altLang="pl-PL" sz="2400" kern="0" dirty="0" err="1">
                <a:solidFill>
                  <a:srgbClr val="FFD3A1"/>
                </a:solidFill>
                <a:latin typeface="Consolas" panose="020B0609020204030204" pitchFamily="49" charset="0"/>
              </a:rPr>
              <a:t>four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 </a:t>
            </a:r>
            <a:r>
              <a:rPr lang="pl-PL" altLang="pl-PL" sz="2400" kern="0" dirty="0" err="1">
                <a:solidFill>
                  <a:srgbClr val="FFD3A1"/>
                </a:solidFill>
                <a:latin typeface="Consolas" panose="020B0609020204030204" pitchFamily="49" charset="0"/>
              </a:rPr>
              <a:t>spaces</a:t>
            </a:r>
            <a:endParaRPr lang="pl-PL" altLang="pl-PL" sz="2400" kern="0" dirty="0">
              <a:solidFill>
                <a:srgbClr val="FFD3A1"/>
              </a:solidFill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pl-PL" altLang="pl-PL" sz="2400" dirty="0">
                <a:cs typeface="Calibri" panose="020F0502020204030204" pitchFamily="34" charset="0"/>
              </a:rPr>
              <a:t>OR:</a:t>
            </a:r>
          </a:p>
          <a:p>
            <a:pPr marL="0" indent="0">
              <a:buFontTx/>
              <a:buNone/>
            </a:pPr>
            <a:endParaRPr lang="pl-PL" altLang="pl-PL" sz="2400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pl-PL" altLang="pl-PL" sz="2400" kern="0" dirty="0">
                <a:latin typeface="Consolas" panose="020B0609020204030204" pitchFamily="49" charset="0"/>
              </a:rPr>
              <a:t>for i in 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range</a:t>
            </a:r>
            <a:r>
              <a:rPr lang="pl-PL" altLang="pl-PL" sz="2400" kern="0" dirty="0">
                <a:latin typeface="Consolas" panose="020B0609020204030204" pitchFamily="49" charset="0"/>
              </a:rPr>
              <a:t>(len(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cars</a:t>
            </a:r>
            <a:r>
              <a:rPr lang="pl-PL" altLang="pl-PL" sz="2400" kern="0" dirty="0"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pl-PL" altLang="pl-PL" sz="2400" kern="0" dirty="0">
                <a:latin typeface="Consolas" panose="020B0609020204030204" pitchFamily="49" charset="0"/>
              </a:rPr>
              <a:t>    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print</a:t>
            </a:r>
            <a:r>
              <a:rPr lang="pl-PL" altLang="pl-PL" sz="2400" kern="0" dirty="0">
                <a:latin typeface="Consolas" panose="020B0609020204030204" pitchFamily="49" charset="0"/>
              </a:rPr>
              <a:t>(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cars</a:t>
            </a:r>
            <a:r>
              <a:rPr lang="pl-PL" altLang="pl-PL" sz="2400" kern="0" dirty="0">
                <a:latin typeface="Consolas" panose="020B0609020204030204" pitchFamily="49" charset="0"/>
              </a:rPr>
              <a:t>[i]) 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#</a:t>
            </a:r>
            <a:r>
              <a:rPr lang="pl-PL" altLang="pl-PL" sz="2400" kern="0" dirty="0" err="1">
                <a:solidFill>
                  <a:srgbClr val="FFD3A1"/>
                </a:solidFill>
                <a:latin typeface="Consolas" panose="020B0609020204030204" pitchFamily="49" charset="0"/>
              </a:rPr>
              <a:t>indent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 of </a:t>
            </a:r>
            <a:r>
              <a:rPr lang="pl-PL" altLang="pl-PL" sz="2400" kern="0" dirty="0" err="1">
                <a:solidFill>
                  <a:srgbClr val="FFD3A1"/>
                </a:solidFill>
                <a:latin typeface="Consolas" panose="020B0609020204030204" pitchFamily="49" charset="0"/>
              </a:rPr>
              <a:t>four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 </a:t>
            </a:r>
            <a:r>
              <a:rPr lang="pl-PL" altLang="pl-PL" sz="2400" kern="0" dirty="0" err="1">
                <a:solidFill>
                  <a:srgbClr val="FFD3A1"/>
                </a:solidFill>
                <a:latin typeface="Consolas" panose="020B0609020204030204" pitchFamily="49" charset="0"/>
              </a:rPr>
              <a:t>spaces</a:t>
            </a:r>
            <a:endParaRPr lang="pl-PL" altLang="pl-PL" sz="2400" kern="0" dirty="0">
              <a:solidFill>
                <a:srgbClr val="FFD3A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39331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7E3D12B-0B40-4C1F-8260-982AB5EE27E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0175" y="44450"/>
            <a:ext cx="8910638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4D1E2251-70E3-4C8B-B127-50F7E4BE3ED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/>
              <a:t>Looping in </a:t>
            </a:r>
            <a:r>
              <a:rPr lang="pl-PL" altLang="pl-PL" dirty="0" err="1"/>
              <a:t>lists</a:t>
            </a:r>
            <a:endParaRPr lang="pl-PL" altLang="pl-PL" dirty="0"/>
          </a:p>
        </p:txBody>
      </p:sp>
      <p:sp>
        <p:nvSpPr>
          <p:cNvPr id="6" name="Symbol zastępczy zawartości 1">
            <a:extLst>
              <a:ext uri="{FF2B5EF4-FFF2-40B4-BE49-F238E27FC236}">
                <a16:creationId xmlns:a16="http://schemas.microsoft.com/office/drawing/2014/main" id="{34F34A15-3D99-430D-9643-E780C08D69C3}"/>
              </a:ext>
            </a:extLst>
          </p:cNvPr>
          <p:cNvSpPr txBox="1">
            <a:spLocks/>
          </p:cNvSpPr>
          <p:nvPr/>
        </p:nvSpPr>
        <p:spPr bwMode="auto">
          <a:xfrm>
            <a:off x="130175" y="1535631"/>
            <a:ext cx="8910638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l-PL" altLang="pl-PL" sz="2400" kern="0" dirty="0">
                <a:latin typeface="Consolas" panose="020B0609020204030204" pitchFamily="49" charset="0"/>
              </a:rPr>
              <a:t>for car in 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cars</a:t>
            </a:r>
            <a:r>
              <a:rPr lang="pl-PL" altLang="pl-PL" sz="2400" kern="0" dirty="0">
                <a:latin typeface="Consolas" panose="020B06090202040302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pl-PL" altLang="pl-PL" kern="0" dirty="0" err="1">
                <a:latin typeface="Consolas" panose="020B0609020204030204" pitchFamily="49" charset="0"/>
              </a:rPr>
              <a:t>print</a:t>
            </a:r>
            <a:r>
              <a:rPr lang="pl-PL" altLang="pl-PL" kern="0" dirty="0">
                <a:latin typeface="Consolas" panose="020B0609020204030204" pitchFamily="49" charset="0"/>
              </a:rPr>
              <a:t>(</a:t>
            </a:r>
            <a:r>
              <a:rPr lang="pl-PL" altLang="pl-PL" kern="0" dirty="0" err="1">
                <a:latin typeface="Consolas" panose="020B0609020204030204" pitchFamily="49" charset="0"/>
              </a:rPr>
              <a:t>car.title</a:t>
            </a:r>
            <a:r>
              <a:rPr lang="pl-PL" altLang="pl-PL" kern="0" dirty="0">
                <a:latin typeface="Consolas" panose="020B0609020204030204" pitchFamily="49" charset="0"/>
              </a:rPr>
              <a:t>() + ’ </a:t>
            </a:r>
            <a:r>
              <a:rPr lang="pl-PL" altLang="pl-PL" kern="0" dirty="0" err="1">
                <a:latin typeface="Consolas" panose="020B0609020204030204" pitchFamily="49" charset="0"/>
              </a:rPr>
              <a:t>is</a:t>
            </a:r>
            <a:r>
              <a:rPr lang="pl-PL" altLang="pl-PL" kern="0" dirty="0">
                <a:latin typeface="Consolas" panose="020B0609020204030204" pitchFamily="49" charset="0"/>
              </a:rPr>
              <a:t>  a nice car.’)</a:t>
            </a:r>
            <a:endParaRPr lang="pl-PL" altLang="pl-PL" dirty="0">
              <a:cs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pl-PL" altLang="pl-PL" sz="2400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pl-PL" altLang="pl-PL" sz="2400" kern="0" dirty="0">
                <a:latin typeface="Consolas" panose="020B0609020204030204" pitchFamily="49" charset="0"/>
              </a:rPr>
              <a:t>for i in 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range</a:t>
            </a:r>
            <a:r>
              <a:rPr lang="pl-PL" altLang="pl-PL" sz="2400" kern="0" dirty="0">
                <a:latin typeface="Consolas" panose="020B0609020204030204" pitchFamily="49" charset="0"/>
              </a:rPr>
              <a:t>(len(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cars</a:t>
            </a:r>
            <a:r>
              <a:rPr lang="pl-PL" altLang="pl-PL" sz="2400" kern="0" dirty="0">
                <a:latin typeface="Consolas" panose="020B0609020204030204" pitchFamily="49" charset="0"/>
              </a:rPr>
              <a:t>)):</a:t>
            </a:r>
          </a:p>
          <a:p>
            <a:pPr marL="400050" lvl="1" indent="0">
              <a:buNone/>
            </a:pPr>
            <a:r>
              <a:rPr lang="pl-PL" altLang="pl-PL" kern="0" dirty="0" err="1">
                <a:latin typeface="Consolas" panose="020B0609020204030204" pitchFamily="49" charset="0"/>
              </a:rPr>
              <a:t>print</a:t>
            </a:r>
            <a:r>
              <a:rPr lang="pl-PL" altLang="pl-PL" kern="0" dirty="0">
                <a:latin typeface="Consolas" panose="020B0609020204030204" pitchFamily="49" charset="0"/>
              </a:rPr>
              <a:t>(’Car </a:t>
            </a:r>
            <a:r>
              <a:rPr lang="pl-PL" altLang="pl-PL" kern="0" dirty="0" err="1">
                <a:latin typeface="Consolas" panose="020B0609020204030204" pitchFamily="49" charset="0"/>
              </a:rPr>
              <a:t>number</a:t>
            </a:r>
            <a:r>
              <a:rPr lang="pl-PL" altLang="pl-PL" kern="0" dirty="0">
                <a:latin typeface="Consolas" panose="020B0609020204030204" pitchFamily="49" charset="0"/>
              </a:rPr>
              <a:t> ’ + </a:t>
            </a:r>
            <a:r>
              <a:rPr lang="pl-PL" altLang="pl-PL" kern="0" dirty="0" err="1">
                <a:latin typeface="Consolas" panose="020B0609020204030204" pitchFamily="49" charset="0"/>
              </a:rPr>
              <a:t>str</a:t>
            </a:r>
            <a:r>
              <a:rPr lang="pl-PL" altLang="pl-PL" kern="0" dirty="0">
                <a:latin typeface="Consolas" panose="020B0609020204030204" pitchFamily="49" charset="0"/>
              </a:rPr>
              <a:t>(i) + ’ </a:t>
            </a:r>
            <a:r>
              <a:rPr lang="pl-PL" altLang="pl-PL" kern="0" dirty="0" err="1">
                <a:latin typeface="Consolas" panose="020B0609020204030204" pitchFamily="49" charset="0"/>
              </a:rPr>
              <a:t>is</a:t>
            </a:r>
            <a:r>
              <a:rPr lang="pl-PL" altLang="pl-PL" kern="0" dirty="0">
                <a:latin typeface="Consolas" panose="020B0609020204030204" pitchFamily="49" charset="0"/>
              </a:rPr>
              <a:t> ’ + </a:t>
            </a:r>
            <a:r>
              <a:rPr lang="pl-PL" altLang="pl-PL" kern="0" dirty="0" err="1">
                <a:latin typeface="Consolas" panose="020B0609020204030204" pitchFamily="49" charset="0"/>
              </a:rPr>
              <a:t>cars</a:t>
            </a:r>
            <a:r>
              <a:rPr lang="pl-PL" altLang="pl-PL" kern="0" dirty="0">
                <a:latin typeface="Consolas" panose="020B0609020204030204" pitchFamily="49" charset="0"/>
              </a:rPr>
              <a:t>[i].</a:t>
            </a:r>
            <a:r>
              <a:rPr lang="pl-PL" altLang="pl-PL" kern="0" dirty="0" err="1">
                <a:latin typeface="Consolas" panose="020B0609020204030204" pitchFamily="49" charset="0"/>
              </a:rPr>
              <a:t>title</a:t>
            </a:r>
            <a:r>
              <a:rPr lang="pl-PL" altLang="pl-PL" kern="0" dirty="0">
                <a:latin typeface="Consolas" panose="020B0609020204030204" pitchFamily="49" charset="0"/>
              </a:rPr>
              <a:t>() + ’.’)</a:t>
            </a:r>
            <a:endParaRPr lang="pl-PL" altLang="pl-PL" kern="0" dirty="0">
              <a:solidFill>
                <a:srgbClr val="FFD3A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altLang="pl-PL" sz="2400" kern="0" dirty="0" err="1">
                <a:latin typeface="Consolas" panose="020B0609020204030204" pitchFamily="49" charset="0"/>
              </a:rPr>
              <a:t>print</a:t>
            </a:r>
            <a:r>
              <a:rPr lang="pl-PL" altLang="pl-PL" sz="2400" kern="0" dirty="0">
                <a:latin typeface="Consolas" panose="020B0609020204030204" pitchFamily="49" charset="0"/>
              </a:rPr>
              <a:t>(’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These</a:t>
            </a:r>
            <a:r>
              <a:rPr lang="pl-PL" altLang="pl-PL" sz="2400" kern="0" dirty="0">
                <a:latin typeface="Consolas" panose="020B0609020204030204" pitchFamily="49" charset="0"/>
              </a:rPr>
              <a:t> 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were</a:t>
            </a:r>
            <a:r>
              <a:rPr lang="pl-PL" altLang="pl-PL" sz="2400" kern="0" dirty="0">
                <a:latin typeface="Consolas" panose="020B0609020204030204" pitchFamily="49" charset="0"/>
              </a:rPr>
              <a:t> my 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favourite</a:t>
            </a:r>
            <a:r>
              <a:rPr lang="pl-PL" altLang="pl-PL" sz="2400" kern="0" dirty="0">
                <a:latin typeface="Consolas" panose="020B0609020204030204" pitchFamily="49" charset="0"/>
              </a:rPr>
              <a:t> car 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brands</a:t>
            </a:r>
            <a:r>
              <a:rPr lang="pl-PL" altLang="pl-PL" sz="2400" kern="0" dirty="0">
                <a:latin typeface="Consolas" panose="020B0609020204030204" pitchFamily="49" charset="0"/>
              </a:rPr>
              <a:t>’)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 #not </a:t>
            </a:r>
            <a:r>
              <a:rPr lang="pl-PL" altLang="pl-PL" sz="2400" kern="0" dirty="0" err="1">
                <a:solidFill>
                  <a:srgbClr val="FFD3A1"/>
                </a:solidFill>
                <a:latin typeface="Consolas" panose="020B0609020204030204" pitchFamily="49" charset="0"/>
              </a:rPr>
              <a:t>indented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 – </a:t>
            </a:r>
            <a:r>
              <a:rPr lang="pl-PL" altLang="pl-PL" sz="2400" kern="0" dirty="0" err="1">
                <a:solidFill>
                  <a:srgbClr val="FFD3A1"/>
                </a:solidFill>
                <a:latin typeface="Consolas" panose="020B0609020204030204" pitchFamily="49" charset="0"/>
              </a:rPr>
              <a:t>what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 </a:t>
            </a:r>
            <a:r>
              <a:rPr lang="pl-PL" altLang="pl-PL" sz="2400" kern="0" dirty="0" err="1">
                <a:solidFill>
                  <a:srgbClr val="FFD3A1"/>
                </a:solidFill>
                <a:latin typeface="Consolas" panose="020B0609020204030204" pitchFamily="49" charset="0"/>
              </a:rPr>
              <a:t>happened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?</a:t>
            </a:r>
            <a:endParaRPr lang="pl-PL" altLang="pl-PL" sz="2400" kern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241755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7E3D12B-0B40-4C1F-8260-982AB5EE27E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0175" y="44450"/>
            <a:ext cx="8910638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4D1E2251-70E3-4C8B-B127-50F7E4BE3ED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/>
              <a:t>Using </a:t>
            </a:r>
            <a:r>
              <a:rPr lang="pl-PL" altLang="pl-PL" dirty="0" err="1"/>
              <a:t>range</a:t>
            </a:r>
            <a:r>
              <a:rPr lang="pl-PL" altLang="pl-PL" dirty="0"/>
              <a:t>()</a:t>
            </a:r>
          </a:p>
        </p:txBody>
      </p:sp>
      <p:sp>
        <p:nvSpPr>
          <p:cNvPr id="6" name="Symbol zastępczy zawartości 1">
            <a:extLst>
              <a:ext uri="{FF2B5EF4-FFF2-40B4-BE49-F238E27FC236}">
                <a16:creationId xmlns:a16="http://schemas.microsoft.com/office/drawing/2014/main" id="{34F34A15-3D99-430D-9643-E780C08D69C3}"/>
              </a:ext>
            </a:extLst>
          </p:cNvPr>
          <p:cNvSpPr txBox="1">
            <a:spLocks/>
          </p:cNvSpPr>
          <p:nvPr/>
        </p:nvSpPr>
        <p:spPr bwMode="auto">
          <a:xfrm>
            <a:off x="217562" y="2133600"/>
            <a:ext cx="8820472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l-PL" altLang="pl-PL" sz="2400" kern="0" dirty="0" err="1">
                <a:latin typeface="Consolas" panose="020B0609020204030204" pitchFamily="49" charset="0"/>
              </a:rPr>
              <a:t>even_numbers</a:t>
            </a:r>
            <a:r>
              <a:rPr lang="pl-PL" altLang="pl-PL" sz="2400" kern="0" dirty="0">
                <a:latin typeface="Consolas" panose="020B0609020204030204" pitchFamily="49" charset="0"/>
              </a:rPr>
              <a:t> = list(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range</a:t>
            </a:r>
            <a:r>
              <a:rPr lang="pl-PL" altLang="pl-PL" sz="2400" kern="0" dirty="0">
                <a:latin typeface="Consolas" panose="020B0609020204030204" pitchFamily="49" charset="0"/>
              </a:rPr>
              <a:t>(2,11,2))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#from 2 to 11 by 2</a:t>
            </a:r>
            <a:endParaRPr lang="pl-PL" altLang="pl-PL" sz="2400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pl-PL" altLang="pl-PL" sz="2400" kern="0" dirty="0" err="1">
                <a:latin typeface="Consolas" panose="020B0609020204030204" pitchFamily="49" charset="0"/>
              </a:rPr>
              <a:t>print</a:t>
            </a:r>
            <a:r>
              <a:rPr lang="pl-PL" altLang="pl-PL" sz="2400" kern="0" dirty="0">
                <a:latin typeface="Consolas" panose="020B0609020204030204" pitchFamily="49" charset="0"/>
              </a:rPr>
              <a:t>(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even_numbers</a:t>
            </a:r>
            <a:r>
              <a:rPr lang="pl-PL" altLang="pl-PL" sz="2400" kern="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endParaRPr lang="pl-PL" altLang="pl-PL" sz="2400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pl-PL" altLang="pl-PL" sz="2400" kern="0" dirty="0" err="1">
                <a:latin typeface="Consolas" panose="020B0609020204030204" pitchFamily="49" charset="0"/>
              </a:rPr>
              <a:t>odd_numbers</a:t>
            </a:r>
            <a:r>
              <a:rPr lang="pl-PL" altLang="pl-PL" sz="2400" kern="0" dirty="0">
                <a:latin typeface="Consolas" panose="020B0609020204030204" pitchFamily="49" charset="0"/>
              </a:rPr>
              <a:t> = list(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range</a:t>
            </a:r>
            <a:r>
              <a:rPr lang="pl-PL" altLang="pl-PL" sz="2400" kern="0" dirty="0">
                <a:latin typeface="Consolas" panose="020B0609020204030204" pitchFamily="49" charset="0"/>
              </a:rPr>
              <a:t>(1,11,2))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#from 1 to 11 by 2</a:t>
            </a:r>
            <a:endParaRPr lang="pl-PL" altLang="pl-PL" sz="2400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pl-PL" altLang="pl-PL" sz="2400" kern="0" dirty="0" err="1">
                <a:latin typeface="Consolas" panose="020B0609020204030204" pitchFamily="49" charset="0"/>
              </a:rPr>
              <a:t>print</a:t>
            </a:r>
            <a:r>
              <a:rPr lang="pl-PL" altLang="pl-PL" sz="2400" kern="0" dirty="0">
                <a:latin typeface="Consolas" panose="020B0609020204030204" pitchFamily="49" charset="0"/>
              </a:rPr>
              <a:t>(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odd_numbers</a:t>
            </a:r>
            <a:r>
              <a:rPr lang="pl-PL" altLang="pl-PL" sz="2400" kern="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endParaRPr lang="pl-PL" altLang="pl-PL" sz="2400" kern="0" dirty="0">
              <a:latin typeface="Consolas" panose="020B0609020204030204" pitchFamily="49" charset="0"/>
            </a:endParaRPr>
          </a:p>
        </p:txBody>
      </p:sp>
      <p:pic>
        <p:nvPicPr>
          <p:cNvPr id="3" name="Grafika 2" descr="Matematyka">
            <a:extLst>
              <a:ext uri="{FF2B5EF4-FFF2-40B4-BE49-F238E27FC236}">
                <a16:creationId xmlns:a16="http://schemas.microsoft.com/office/drawing/2014/main" id="{BBFBB6E4-1B21-4281-855B-5CBD2996E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62594">
            <a:off x="7403182" y="712321"/>
            <a:ext cx="1298485" cy="129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73025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7E3D12B-0B40-4C1F-8260-982AB5EE27E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0175" y="44450"/>
            <a:ext cx="8910638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4D1E2251-70E3-4C8B-B127-50F7E4BE3ED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/>
              <a:t>Looping – </a:t>
            </a:r>
            <a:r>
              <a:rPr lang="pl-PL" altLang="pl-PL" dirty="0" err="1"/>
              <a:t>other</a:t>
            </a:r>
            <a:r>
              <a:rPr lang="pl-PL" altLang="pl-PL" dirty="0"/>
              <a:t> </a:t>
            </a:r>
            <a:r>
              <a:rPr lang="pl-PL" altLang="pl-PL" dirty="0" err="1"/>
              <a:t>examples</a:t>
            </a:r>
            <a:endParaRPr lang="pl-PL" altLang="pl-PL" dirty="0"/>
          </a:p>
        </p:txBody>
      </p:sp>
      <p:sp>
        <p:nvSpPr>
          <p:cNvPr id="6" name="Symbol zastępczy zawartości 1">
            <a:extLst>
              <a:ext uri="{FF2B5EF4-FFF2-40B4-BE49-F238E27FC236}">
                <a16:creationId xmlns:a16="http://schemas.microsoft.com/office/drawing/2014/main" id="{34F34A15-3D99-430D-9643-E780C08D69C3}"/>
              </a:ext>
            </a:extLst>
          </p:cNvPr>
          <p:cNvSpPr txBox="1">
            <a:spLocks/>
          </p:cNvSpPr>
          <p:nvPr/>
        </p:nvSpPr>
        <p:spPr bwMode="auto">
          <a:xfrm>
            <a:off x="263704" y="1572875"/>
            <a:ext cx="8910638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l-PL" altLang="pl-PL" sz="2400" kern="0" dirty="0" err="1">
                <a:latin typeface="Consolas" panose="020B0609020204030204" pitchFamily="49" charset="0"/>
              </a:rPr>
              <a:t>squares</a:t>
            </a:r>
            <a:r>
              <a:rPr lang="pl-PL" altLang="pl-PL" sz="2400" kern="0" dirty="0">
                <a:latin typeface="Consolas" panose="020B0609020204030204" pitchFamily="49" charset="0"/>
              </a:rPr>
              <a:t> = []</a:t>
            </a:r>
          </a:p>
          <a:p>
            <a:pPr marL="0" indent="0">
              <a:buFontTx/>
              <a:buNone/>
            </a:pPr>
            <a:r>
              <a:rPr lang="pl-PL" altLang="pl-PL" sz="2400" kern="0" dirty="0">
                <a:latin typeface="Consolas" panose="020B0609020204030204" pitchFamily="49" charset="0"/>
              </a:rPr>
              <a:t>for 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value</a:t>
            </a:r>
            <a:r>
              <a:rPr lang="pl-PL" altLang="pl-PL" sz="2400" kern="0" dirty="0">
                <a:latin typeface="Consolas" panose="020B0609020204030204" pitchFamily="49" charset="0"/>
              </a:rPr>
              <a:t> in 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range</a:t>
            </a:r>
            <a:r>
              <a:rPr lang="pl-PL" altLang="pl-PL" sz="2400" kern="0" dirty="0">
                <a:latin typeface="Consolas" panose="020B0609020204030204" pitchFamily="49" charset="0"/>
              </a:rPr>
              <a:t>(1,11):</a:t>
            </a:r>
          </a:p>
          <a:p>
            <a:pPr marL="400050" lvl="1" indent="0">
              <a:buNone/>
            </a:pPr>
            <a:r>
              <a:rPr lang="pl-PL" altLang="pl-PL" kern="0" dirty="0" err="1">
                <a:latin typeface="Consolas" panose="020B0609020204030204" pitchFamily="49" charset="0"/>
              </a:rPr>
              <a:t>print</a:t>
            </a:r>
            <a:r>
              <a:rPr lang="pl-PL" altLang="pl-PL" kern="0" dirty="0">
                <a:latin typeface="Consolas" panose="020B0609020204030204" pitchFamily="49" charset="0"/>
              </a:rPr>
              <a:t>(’We </a:t>
            </a:r>
            <a:r>
              <a:rPr lang="pl-PL" altLang="pl-PL" kern="0" dirty="0" err="1">
                <a:latin typeface="Consolas" panose="020B0609020204030204" pitchFamily="49" charset="0"/>
              </a:rPr>
              <a:t>are</a:t>
            </a:r>
            <a:r>
              <a:rPr lang="pl-PL" altLang="pl-PL" kern="0" dirty="0">
                <a:latin typeface="Consolas" panose="020B0609020204030204" pitchFamily="49" charset="0"/>
              </a:rPr>
              <a:t> </a:t>
            </a:r>
            <a:r>
              <a:rPr lang="pl-PL" altLang="pl-PL" kern="0" dirty="0" err="1">
                <a:latin typeface="Consolas" panose="020B0609020204030204" pitchFamily="49" charset="0"/>
              </a:rPr>
              <a:t>adding</a:t>
            </a:r>
            <a:r>
              <a:rPr lang="pl-PL" altLang="pl-PL" kern="0" dirty="0">
                <a:latin typeface="Consolas" panose="020B0609020204030204" pitchFamily="49" charset="0"/>
              </a:rPr>
              <a:t> ’ + </a:t>
            </a:r>
            <a:r>
              <a:rPr lang="pl-PL" altLang="pl-PL" kern="0" dirty="0" err="1">
                <a:latin typeface="Consolas" panose="020B0609020204030204" pitchFamily="49" charset="0"/>
              </a:rPr>
              <a:t>str</a:t>
            </a:r>
            <a:r>
              <a:rPr lang="pl-PL" altLang="pl-PL" kern="0" dirty="0">
                <a:latin typeface="Consolas" panose="020B0609020204030204" pitchFamily="49" charset="0"/>
              </a:rPr>
              <a:t>(</a:t>
            </a:r>
            <a:r>
              <a:rPr lang="pl-PL" altLang="pl-PL" kern="0" dirty="0" err="1">
                <a:latin typeface="Consolas" panose="020B0609020204030204" pitchFamily="49" charset="0"/>
              </a:rPr>
              <a:t>value</a:t>
            </a:r>
            <a:r>
              <a:rPr lang="pl-PL" altLang="pl-PL" kern="0" dirty="0">
                <a:latin typeface="Consolas" panose="020B0609020204030204" pitchFamily="49" charset="0"/>
              </a:rPr>
              <a:t>) + ’^2 to </a:t>
            </a:r>
            <a:r>
              <a:rPr lang="pl-PL" altLang="pl-PL" kern="0" dirty="0" err="1">
                <a:latin typeface="Consolas" panose="020B0609020204030204" pitchFamily="49" charset="0"/>
              </a:rPr>
              <a:t>our</a:t>
            </a:r>
            <a:r>
              <a:rPr lang="pl-PL" altLang="pl-PL" kern="0" dirty="0">
                <a:latin typeface="Consolas" panose="020B0609020204030204" pitchFamily="49" charset="0"/>
              </a:rPr>
              <a:t> list.’)</a:t>
            </a:r>
          </a:p>
          <a:p>
            <a:pPr marL="400050" lvl="1" indent="0">
              <a:buNone/>
            </a:pPr>
            <a:r>
              <a:rPr lang="pl-PL" altLang="pl-PL" kern="0" dirty="0" err="1">
                <a:latin typeface="Consolas" panose="020B0609020204030204" pitchFamily="49" charset="0"/>
                <a:cs typeface="Calibri" panose="020F0502020204030204" pitchFamily="34" charset="0"/>
              </a:rPr>
              <a:t>squares.append</a:t>
            </a:r>
            <a:r>
              <a:rPr lang="pl-PL" altLang="pl-PL" kern="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pl-PL" altLang="pl-PL" kern="0" dirty="0" err="1">
                <a:latin typeface="Consolas" panose="020B0609020204030204" pitchFamily="49" charset="0"/>
                <a:cs typeface="Calibri" panose="020F0502020204030204" pitchFamily="34" charset="0"/>
              </a:rPr>
              <a:t>value</a:t>
            </a:r>
            <a:r>
              <a:rPr lang="pl-PL" altLang="pl-PL" kern="0" dirty="0">
                <a:latin typeface="Consolas" panose="020B0609020204030204" pitchFamily="49" charset="0"/>
                <a:cs typeface="Calibri" panose="020F0502020204030204" pitchFamily="34" charset="0"/>
              </a:rPr>
              <a:t>**2)</a:t>
            </a:r>
            <a:endParaRPr lang="pl-PL" altLang="pl-PL" dirty="0">
              <a:cs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pl-PL" altLang="pl-PL" sz="2400" kern="0" dirty="0" err="1">
                <a:latin typeface="Consolas" panose="020B0609020204030204" pitchFamily="49" charset="0"/>
              </a:rPr>
              <a:t>print</a:t>
            </a:r>
            <a:r>
              <a:rPr lang="pl-PL" altLang="pl-PL" sz="2400" kern="0" dirty="0">
                <a:latin typeface="Consolas" panose="020B0609020204030204" pitchFamily="49" charset="0"/>
              </a:rPr>
              <a:t>(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squares</a:t>
            </a:r>
            <a:r>
              <a:rPr lang="pl-PL" altLang="pl-PL" sz="2400" kern="0" dirty="0">
                <a:latin typeface="Consolas" panose="020B0609020204030204" pitchFamily="49" charset="0"/>
              </a:rPr>
              <a:t>) 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#not </a:t>
            </a:r>
            <a:r>
              <a:rPr lang="pl-PL" altLang="pl-PL" sz="2400" kern="0" dirty="0" err="1">
                <a:solidFill>
                  <a:srgbClr val="FFD3A1"/>
                </a:solidFill>
                <a:latin typeface="Consolas" panose="020B0609020204030204" pitchFamily="49" charset="0"/>
              </a:rPr>
              <a:t>indented</a:t>
            </a:r>
            <a:endParaRPr lang="pl-PL" altLang="pl-PL" sz="2400" kern="0" dirty="0">
              <a:latin typeface="Consolas" panose="020B0609020204030204" pitchFamily="49" charset="0"/>
            </a:endParaRPr>
          </a:p>
        </p:txBody>
      </p:sp>
      <p:pic>
        <p:nvPicPr>
          <p:cNvPr id="3" name="Grafika 2" descr="Matematyka">
            <a:extLst>
              <a:ext uri="{FF2B5EF4-FFF2-40B4-BE49-F238E27FC236}">
                <a16:creationId xmlns:a16="http://schemas.microsoft.com/office/drawing/2014/main" id="{BBFBB6E4-1B21-4281-855B-5CBD2996E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62594">
            <a:off x="7403182" y="712321"/>
            <a:ext cx="1298485" cy="129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17134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7E3D12B-0B40-4C1F-8260-982AB5EE27E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0175" y="44450"/>
            <a:ext cx="8910638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4D1E2251-70E3-4C8B-B127-50F7E4BE3ED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/>
              <a:t>List </a:t>
            </a:r>
            <a:r>
              <a:rPr lang="pl-PL" altLang="pl-PL" dirty="0" err="1"/>
              <a:t>slicing</a:t>
            </a:r>
            <a:endParaRPr lang="pl-PL" altLang="pl-PL" dirty="0"/>
          </a:p>
        </p:txBody>
      </p:sp>
      <p:sp>
        <p:nvSpPr>
          <p:cNvPr id="6" name="Symbol zastępczy zawartości 1">
            <a:extLst>
              <a:ext uri="{FF2B5EF4-FFF2-40B4-BE49-F238E27FC236}">
                <a16:creationId xmlns:a16="http://schemas.microsoft.com/office/drawing/2014/main" id="{34F34A15-3D99-430D-9643-E780C08D69C3}"/>
              </a:ext>
            </a:extLst>
          </p:cNvPr>
          <p:cNvSpPr txBox="1">
            <a:spLocks/>
          </p:cNvSpPr>
          <p:nvPr/>
        </p:nvSpPr>
        <p:spPr bwMode="auto">
          <a:xfrm>
            <a:off x="263704" y="1572875"/>
            <a:ext cx="8910638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l-PL" altLang="pl-PL" sz="2400" kern="0" dirty="0" err="1">
                <a:latin typeface="Consolas" panose="020B0609020204030204" pitchFamily="49" charset="0"/>
              </a:rPr>
              <a:t>cities</a:t>
            </a:r>
            <a:r>
              <a:rPr lang="pl-PL" altLang="pl-PL" sz="2400" kern="0" dirty="0">
                <a:latin typeface="Consolas" panose="020B0609020204030204" pitchFamily="49" charset="0"/>
              </a:rPr>
              <a:t> = [’Wrocław’, ’Warszawa’, ’Poznań’, ’Łódź’, ’Lublin’, ’Jelenia Góra’, ’Wałbrzych’, ’Gdańsk’, ’Szczecin’]</a:t>
            </a:r>
          </a:p>
          <a:p>
            <a:pPr marL="0" indent="0">
              <a:buFontTx/>
              <a:buNone/>
            </a:pPr>
            <a:endParaRPr lang="pl-PL" altLang="pl-PL" sz="2400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pl-PL" altLang="pl-PL" sz="2400" kern="0" dirty="0" err="1">
                <a:latin typeface="Consolas" panose="020B0609020204030204" pitchFamily="49" charset="0"/>
              </a:rPr>
              <a:t>print</a:t>
            </a:r>
            <a:r>
              <a:rPr lang="pl-PL" altLang="pl-PL" sz="2400" kern="0" dirty="0">
                <a:latin typeface="Consolas" panose="020B0609020204030204" pitchFamily="49" charset="0"/>
              </a:rPr>
              <a:t>(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cities</a:t>
            </a:r>
            <a:r>
              <a:rPr lang="pl-PL" altLang="pl-PL" sz="2400" kern="0" dirty="0">
                <a:latin typeface="Consolas" panose="020B0609020204030204" pitchFamily="49" charset="0"/>
              </a:rPr>
              <a:t>[1:3])</a:t>
            </a:r>
          </a:p>
          <a:p>
            <a:pPr marL="0" indent="0">
              <a:buNone/>
            </a:pPr>
            <a:r>
              <a:rPr lang="pl-PL" altLang="pl-PL" sz="2400" kern="0" dirty="0" err="1">
                <a:latin typeface="Consolas" panose="020B0609020204030204" pitchFamily="49" charset="0"/>
              </a:rPr>
              <a:t>print</a:t>
            </a:r>
            <a:r>
              <a:rPr lang="pl-PL" altLang="pl-PL" sz="2400" kern="0" dirty="0">
                <a:latin typeface="Consolas" panose="020B0609020204030204" pitchFamily="49" charset="0"/>
              </a:rPr>
              <a:t>(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cities</a:t>
            </a:r>
            <a:r>
              <a:rPr lang="pl-PL" altLang="pl-PL" sz="2400" kern="0" dirty="0">
                <a:latin typeface="Consolas" panose="020B0609020204030204" pitchFamily="49" charset="0"/>
              </a:rPr>
              <a:t>[:3])</a:t>
            </a:r>
          </a:p>
          <a:p>
            <a:pPr marL="0" indent="0">
              <a:buNone/>
            </a:pPr>
            <a:r>
              <a:rPr lang="pl-PL" altLang="pl-PL" sz="2400" kern="0" dirty="0" err="1">
                <a:latin typeface="Consolas" panose="020B0609020204030204" pitchFamily="49" charset="0"/>
              </a:rPr>
              <a:t>print</a:t>
            </a:r>
            <a:r>
              <a:rPr lang="pl-PL" altLang="pl-PL" sz="2400" kern="0" dirty="0">
                <a:latin typeface="Consolas" panose="020B0609020204030204" pitchFamily="49" charset="0"/>
              </a:rPr>
              <a:t>(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cities</a:t>
            </a:r>
            <a:r>
              <a:rPr lang="pl-PL" altLang="pl-PL" sz="2400" kern="0" dirty="0">
                <a:latin typeface="Consolas" panose="020B0609020204030204" pitchFamily="49" charset="0"/>
              </a:rPr>
              <a:t>[3:])</a:t>
            </a:r>
          </a:p>
          <a:p>
            <a:pPr marL="0" indent="0">
              <a:buNone/>
            </a:pPr>
            <a:r>
              <a:rPr lang="pl-PL" altLang="pl-PL" sz="2400" kern="0" dirty="0" err="1">
                <a:latin typeface="Consolas" panose="020B0609020204030204" pitchFamily="49" charset="0"/>
              </a:rPr>
              <a:t>print</a:t>
            </a:r>
            <a:r>
              <a:rPr lang="pl-PL" altLang="pl-PL" sz="2400" kern="0" dirty="0">
                <a:latin typeface="Consolas" panose="020B0609020204030204" pitchFamily="49" charset="0"/>
              </a:rPr>
              <a:t>(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cities</a:t>
            </a:r>
            <a:r>
              <a:rPr lang="pl-PL" altLang="pl-PL" sz="2400" kern="0" dirty="0">
                <a:latin typeface="Consolas" panose="020B0609020204030204" pitchFamily="49" charset="0"/>
              </a:rPr>
              <a:t>[-2:])</a:t>
            </a:r>
          </a:p>
          <a:p>
            <a:pPr marL="0" indent="0">
              <a:buNone/>
            </a:pPr>
            <a:endParaRPr lang="pl-PL" altLang="pl-PL" sz="2400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pl-PL" altLang="pl-PL" sz="2400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pl-PL" altLang="pl-PL" sz="2400" kern="0" dirty="0">
              <a:latin typeface="Consolas" panose="020B0609020204030204" pitchFamily="49" charset="0"/>
            </a:endParaRPr>
          </a:p>
        </p:txBody>
      </p:sp>
      <p:pic>
        <p:nvPicPr>
          <p:cNvPr id="4" name="Grafika 3" descr="Nóż">
            <a:extLst>
              <a:ext uri="{FF2B5EF4-FFF2-40B4-BE49-F238E27FC236}">
                <a16:creationId xmlns:a16="http://schemas.microsoft.com/office/drawing/2014/main" id="{0AA2F422-9EB9-4FE5-B0E4-B62F6C6D9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958267">
            <a:off x="6853658" y="331949"/>
            <a:ext cx="165618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04690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7E3D12B-0B40-4C1F-8260-982AB5EE27E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0175" y="44450"/>
            <a:ext cx="8910638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4D1E2251-70E3-4C8B-B127-50F7E4BE3ED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/>
              <a:t>List </a:t>
            </a:r>
            <a:r>
              <a:rPr lang="pl-PL" altLang="pl-PL" dirty="0" err="1"/>
              <a:t>copying</a:t>
            </a:r>
            <a:endParaRPr lang="pl-PL" altLang="pl-PL" dirty="0"/>
          </a:p>
        </p:txBody>
      </p:sp>
      <p:sp>
        <p:nvSpPr>
          <p:cNvPr id="6" name="Symbol zastępczy zawartości 1">
            <a:extLst>
              <a:ext uri="{FF2B5EF4-FFF2-40B4-BE49-F238E27FC236}">
                <a16:creationId xmlns:a16="http://schemas.microsoft.com/office/drawing/2014/main" id="{34F34A15-3D99-430D-9643-E780C08D69C3}"/>
              </a:ext>
            </a:extLst>
          </p:cNvPr>
          <p:cNvSpPr txBox="1">
            <a:spLocks/>
          </p:cNvSpPr>
          <p:nvPr/>
        </p:nvSpPr>
        <p:spPr bwMode="auto">
          <a:xfrm>
            <a:off x="226632" y="1340768"/>
            <a:ext cx="8910638" cy="4520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l-PL" altLang="pl-PL" sz="2400" kern="0" dirty="0" err="1">
                <a:latin typeface="Consolas" panose="020B0609020204030204" pitchFamily="49" charset="0"/>
              </a:rPr>
              <a:t>my_foods</a:t>
            </a:r>
            <a:r>
              <a:rPr lang="pl-PL" altLang="pl-PL" sz="2400" kern="0" dirty="0">
                <a:latin typeface="Consolas" panose="020B0609020204030204" pitchFamily="49" charset="0"/>
              </a:rPr>
              <a:t> = [’pizza’, ’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falafel</a:t>
            </a:r>
            <a:r>
              <a:rPr lang="pl-PL" altLang="pl-PL" sz="2400" kern="0" dirty="0">
                <a:latin typeface="Consolas" panose="020B0609020204030204" pitchFamily="49" charset="0"/>
              </a:rPr>
              <a:t>’, ’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lasagne</a:t>
            </a:r>
            <a:r>
              <a:rPr lang="pl-PL" altLang="pl-PL" sz="2400" kern="0" dirty="0">
                <a:latin typeface="Consolas" panose="020B0609020204030204" pitchFamily="49" charset="0"/>
              </a:rPr>
              <a:t>’]</a:t>
            </a:r>
          </a:p>
          <a:p>
            <a:pPr marL="0" indent="0">
              <a:buNone/>
            </a:pPr>
            <a:r>
              <a:rPr lang="pl-PL" altLang="pl-PL" sz="24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friend_foods</a:t>
            </a:r>
            <a:r>
              <a:rPr lang="pl-PL" altLang="pl-PL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pl-PL" altLang="pl-PL" sz="24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my_foods</a:t>
            </a:r>
            <a:r>
              <a:rPr lang="pl-PL" altLang="pl-PL" sz="2400" kern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#</a:t>
            </a:r>
            <a:r>
              <a:rPr lang="pl-PL" altLang="pl-PL" sz="2400" kern="0" dirty="0" err="1">
                <a:solidFill>
                  <a:srgbClr val="FFD3A1"/>
                </a:solidFill>
                <a:latin typeface="Consolas" panose="020B0609020204030204" pitchFamily="49" charset="0"/>
              </a:rPr>
              <a:t>will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 </a:t>
            </a:r>
            <a:r>
              <a:rPr lang="pl-PL" altLang="pl-PL" sz="2400" kern="0" dirty="0" err="1">
                <a:solidFill>
                  <a:srgbClr val="FFD3A1"/>
                </a:solidFill>
                <a:latin typeface="Consolas" panose="020B0609020204030204" pitchFamily="49" charset="0"/>
              </a:rPr>
              <a:t>connect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 </a:t>
            </a:r>
            <a:r>
              <a:rPr lang="pl-PL" altLang="pl-PL" sz="2400" kern="0" dirty="0" err="1">
                <a:solidFill>
                  <a:srgbClr val="FFD3A1"/>
                </a:solidFill>
                <a:latin typeface="Consolas" panose="020B0609020204030204" pitchFamily="49" charset="0"/>
              </a:rPr>
              <a:t>them</a:t>
            </a:r>
            <a:endParaRPr lang="pl-PL" altLang="pl-PL" sz="2400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pl-PL" altLang="pl-PL" sz="2400" kern="0" dirty="0" err="1">
                <a:latin typeface="Consolas" panose="020B0609020204030204" pitchFamily="49" charset="0"/>
              </a:rPr>
              <a:t>my_foods.append</a:t>
            </a:r>
            <a:r>
              <a:rPr lang="pl-PL" altLang="pl-PL" sz="2400" kern="0" dirty="0">
                <a:latin typeface="Consolas" panose="020B0609020204030204" pitchFamily="49" charset="0"/>
              </a:rPr>
              <a:t>(’curry’)</a:t>
            </a:r>
          </a:p>
          <a:p>
            <a:pPr marL="0" indent="0">
              <a:buFontTx/>
              <a:buNone/>
            </a:pPr>
            <a:r>
              <a:rPr lang="pl-PL" altLang="pl-PL" sz="2400" kern="0" dirty="0" err="1">
                <a:latin typeface="Consolas" panose="020B0609020204030204" pitchFamily="49" charset="0"/>
              </a:rPr>
              <a:t>print</a:t>
            </a:r>
            <a:r>
              <a:rPr lang="pl-PL" altLang="pl-PL" sz="2400" kern="0" dirty="0">
                <a:latin typeface="Consolas" panose="020B0609020204030204" pitchFamily="49" charset="0"/>
              </a:rPr>
              <a:t>(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my_foods</a:t>
            </a:r>
            <a:r>
              <a:rPr lang="pl-PL" altLang="pl-PL" sz="2400" kern="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pl-PL" altLang="pl-PL" sz="2400" kern="0" dirty="0" err="1">
                <a:latin typeface="Consolas" panose="020B0609020204030204" pitchFamily="49" charset="0"/>
              </a:rPr>
              <a:t>print</a:t>
            </a:r>
            <a:r>
              <a:rPr lang="pl-PL" altLang="pl-PL" sz="2400" kern="0" dirty="0">
                <a:latin typeface="Consolas" panose="020B0609020204030204" pitchFamily="49" charset="0"/>
              </a:rPr>
              <a:t>(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friend_foods</a:t>
            </a:r>
            <a:r>
              <a:rPr lang="pl-PL" altLang="pl-PL" sz="2400" kern="0" dirty="0">
                <a:latin typeface="Consolas" panose="020B0609020204030204" pitchFamily="49" charset="0"/>
              </a:rPr>
              <a:t>) 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#not </a:t>
            </a:r>
            <a:r>
              <a:rPr lang="pl-PL" altLang="pl-PL" sz="2400" kern="0" dirty="0" err="1">
                <a:solidFill>
                  <a:srgbClr val="FFD3A1"/>
                </a:solidFill>
                <a:latin typeface="Consolas" panose="020B0609020204030204" pitchFamily="49" charset="0"/>
              </a:rPr>
              <a:t>what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 we want!</a:t>
            </a:r>
            <a:endParaRPr lang="pl-PL" altLang="pl-PL" sz="2400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pl-PL" altLang="pl-PL" sz="24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altLang="pl-PL" sz="24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friend_foods</a:t>
            </a:r>
            <a:r>
              <a:rPr lang="pl-PL" altLang="pl-PL" sz="2400" kern="0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pl-PL" altLang="pl-PL" sz="24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my_foods</a:t>
            </a:r>
            <a:r>
              <a:rPr lang="pl-PL" altLang="pl-PL" sz="2400" kern="0" dirty="0">
                <a:solidFill>
                  <a:srgbClr val="00B050"/>
                </a:solidFill>
                <a:latin typeface="Consolas" panose="020B0609020204030204" pitchFamily="49" charset="0"/>
              </a:rPr>
              <a:t>[:] 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#list </a:t>
            </a:r>
            <a:r>
              <a:rPr lang="pl-PL" altLang="pl-PL" sz="2400" kern="0" dirty="0" err="1">
                <a:solidFill>
                  <a:srgbClr val="FFD3A1"/>
                </a:solidFill>
                <a:latin typeface="Consolas" panose="020B0609020204030204" pitchFamily="49" charset="0"/>
              </a:rPr>
              <a:t>is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 </a:t>
            </a:r>
            <a:r>
              <a:rPr lang="pl-PL" altLang="pl-PL" sz="2400" kern="0" dirty="0" err="1">
                <a:solidFill>
                  <a:srgbClr val="FFD3A1"/>
                </a:solidFill>
                <a:latin typeface="Consolas" panose="020B0609020204030204" pitchFamily="49" charset="0"/>
              </a:rPr>
              <a:t>equal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 to </a:t>
            </a:r>
            <a:r>
              <a:rPr lang="pl-PL" altLang="pl-PL" sz="2400" kern="0" dirty="0" err="1">
                <a:solidFill>
                  <a:srgbClr val="FFD3A1"/>
                </a:solidFill>
                <a:latin typeface="Consolas" panose="020B0609020204030204" pitchFamily="49" charset="0"/>
              </a:rPr>
              <a:t>every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 element of </a:t>
            </a:r>
            <a:r>
              <a:rPr lang="pl-PL" altLang="pl-PL" sz="2400" kern="0" dirty="0" err="1">
                <a:solidFill>
                  <a:srgbClr val="FFD3A1"/>
                </a:solidFill>
                <a:latin typeface="Consolas" panose="020B0609020204030204" pitchFamily="49" charset="0"/>
              </a:rPr>
              <a:t>second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 list, </a:t>
            </a:r>
            <a:r>
              <a:rPr lang="pl-PL" altLang="pl-PL" sz="2400" kern="0" dirty="0" err="1">
                <a:solidFill>
                  <a:srgbClr val="FFD3A1"/>
                </a:solidFill>
                <a:latin typeface="Consolas" panose="020B0609020204030204" pitchFamily="49" charset="0"/>
              </a:rPr>
              <a:t>proper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 </a:t>
            </a:r>
            <a:r>
              <a:rPr lang="pl-PL" altLang="pl-PL" sz="2400" kern="0" dirty="0" err="1">
                <a:solidFill>
                  <a:srgbClr val="FFD3A1"/>
                </a:solidFill>
                <a:latin typeface="Consolas" panose="020B0609020204030204" pitchFamily="49" charset="0"/>
              </a:rPr>
              <a:t>copying</a:t>
            </a:r>
            <a:endParaRPr lang="pl-PL" altLang="pl-PL" sz="2400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pl-PL" altLang="pl-PL" sz="2400" kern="0" dirty="0" err="1">
                <a:latin typeface="Consolas" panose="020B0609020204030204" pitchFamily="49" charset="0"/>
              </a:rPr>
              <a:t>my_foods.append</a:t>
            </a:r>
            <a:r>
              <a:rPr lang="pl-PL" altLang="pl-PL" sz="2400" kern="0" dirty="0">
                <a:latin typeface="Consolas" panose="020B0609020204030204" pitchFamily="49" charset="0"/>
              </a:rPr>
              <a:t>(’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burger</a:t>
            </a:r>
            <a:r>
              <a:rPr lang="pl-PL" altLang="pl-PL" sz="2400" kern="0" dirty="0">
                <a:latin typeface="Consolas" panose="020B0609020204030204" pitchFamily="49" charset="0"/>
              </a:rPr>
              <a:t>’)</a:t>
            </a:r>
          </a:p>
          <a:p>
            <a:pPr marL="0" indent="0">
              <a:buFontTx/>
              <a:buNone/>
            </a:pPr>
            <a:r>
              <a:rPr lang="pl-PL" altLang="pl-PL" sz="2400" kern="0" dirty="0" err="1">
                <a:latin typeface="Consolas" panose="020B0609020204030204" pitchFamily="49" charset="0"/>
              </a:rPr>
              <a:t>print</a:t>
            </a:r>
            <a:r>
              <a:rPr lang="pl-PL" altLang="pl-PL" sz="2400" kern="0" dirty="0">
                <a:latin typeface="Consolas" panose="020B0609020204030204" pitchFamily="49" charset="0"/>
              </a:rPr>
              <a:t>(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my_foods</a:t>
            </a:r>
            <a:r>
              <a:rPr lang="pl-PL" altLang="pl-PL" sz="2400" kern="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pl-PL" altLang="pl-PL" sz="2400" kern="0" dirty="0" err="1">
                <a:latin typeface="Consolas" panose="020B0609020204030204" pitchFamily="49" charset="0"/>
              </a:rPr>
              <a:t>print</a:t>
            </a:r>
            <a:r>
              <a:rPr lang="pl-PL" altLang="pl-PL" sz="2400" kern="0" dirty="0">
                <a:latin typeface="Consolas" panose="020B0609020204030204" pitchFamily="49" charset="0"/>
              </a:rPr>
              <a:t>(</a:t>
            </a:r>
            <a:r>
              <a:rPr lang="pl-PL" altLang="pl-PL" sz="2400" kern="0" dirty="0" err="1">
                <a:latin typeface="Consolas" panose="020B0609020204030204" pitchFamily="49" charset="0"/>
              </a:rPr>
              <a:t>friend_foods</a:t>
            </a:r>
            <a:r>
              <a:rPr lang="pl-PL" altLang="pl-PL" sz="2400" kern="0" dirty="0">
                <a:latin typeface="Consolas" panose="020B0609020204030204" pitchFamily="49" charset="0"/>
              </a:rPr>
              <a:t>) 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#</a:t>
            </a:r>
            <a:r>
              <a:rPr lang="pl-PL" altLang="pl-PL" sz="2400" kern="0" dirty="0" err="1">
                <a:solidFill>
                  <a:srgbClr val="FFD3A1"/>
                </a:solidFill>
                <a:latin typeface="Consolas" panose="020B0609020204030204" pitchFamily="49" charset="0"/>
              </a:rPr>
              <a:t>its</a:t>
            </a:r>
            <a:r>
              <a:rPr lang="pl-PL" altLang="pl-PL" sz="2400" kern="0" dirty="0">
                <a:solidFill>
                  <a:srgbClr val="FFD3A1"/>
                </a:solidFill>
                <a:latin typeface="Consolas" panose="020B0609020204030204" pitchFamily="49" charset="0"/>
              </a:rPr>
              <a:t> ok!</a:t>
            </a:r>
            <a:endParaRPr lang="pl-PL" altLang="pl-PL" sz="24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altLang="pl-PL" sz="2400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pl-PL" altLang="pl-PL" sz="2400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pl-PL" altLang="pl-PL" sz="2400" kern="0" dirty="0">
              <a:latin typeface="Consolas" panose="020B0609020204030204" pitchFamily="49" charset="0"/>
            </a:endParaRPr>
          </a:p>
        </p:txBody>
      </p:sp>
      <p:pic>
        <p:nvPicPr>
          <p:cNvPr id="4" name="Grafika 3" descr="Obrazy">
            <a:extLst>
              <a:ext uri="{FF2B5EF4-FFF2-40B4-BE49-F238E27FC236}">
                <a16:creationId xmlns:a16="http://schemas.microsoft.com/office/drawing/2014/main" id="{0AA2F422-9EB9-4FE5-B0E4-B62F6C6D9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29676">
            <a:off x="7059339" y="32390"/>
            <a:ext cx="1656184" cy="1656184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3E3C176F-DCBC-44B1-8DE7-8853DE139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9975">
            <a:off x="7006676" y="2024432"/>
            <a:ext cx="1875186" cy="12497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3A9EB40-44F5-449F-9B55-79B5B2DB07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337">
            <a:off x="6507637" y="2945482"/>
            <a:ext cx="2090388" cy="11082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3E29D74-D5C3-4BE2-AD7E-A43C5AF67D0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6602" r="13775" b="3801"/>
          <a:stretch/>
        </p:blipFill>
        <p:spPr>
          <a:xfrm rot="20881215">
            <a:off x="7478592" y="2631337"/>
            <a:ext cx="1900333" cy="13513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90570382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7E3D12B-0B40-4C1F-8260-982AB5EE27E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0175" y="44450"/>
            <a:ext cx="8910638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4D1E2251-70E3-4C8B-B127-50F7E4BE3ED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 err="1"/>
              <a:t>Exercises</a:t>
            </a:r>
            <a:endParaRPr lang="pl-PL" altLang="pl-PL" dirty="0"/>
          </a:p>
        </p:txBody>
      </p:sp>
      <p:pic>
        <p:nvPicPr>
          <p:cNvPr id="4" name="Grafika 3" descr="Zamknij">
            <a:extLst>
              <a:ext uri="{FF2B5EF4-FFF2-40B4-BE49-F238E27FC236}">
                <a16:creationId xmlns:a16="http://schemas.microsoft.com/office/drawing/2014/main" id="{0AA2F422-9EB9-4FE5-B0E4-B62F6C6D9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61732">
            <a:off x="7242152" y="196280"/>
            <a:ext cx="936000" cy="936000"/>
          </a:xfrm>
          <a:prstGeom prst="rect">
            <a:avLst/>
          </a:prstGeom>
        </p:spPr>
      </p:pic>
      <p:pic>
        <p:nvPicPr>
          <p:cNvPr id="5" name="Grafika 4" descr="Ptaszek">
            <a:extLst>
              <a:ext uri="{FF2B5EF4-FFF2-40B4-BE49-F238E27FC236}">
                <a16:creationId xmlns:a16="http://schemas.microsoft.com/office/drawing/2014/main" id="{0DBF5B42-2BDB-4836-A169-6AC1470E1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37597">
            <a:off x="8034865" y="677472"/>
            <a:ext cx="936000" cy="936000"/>
          </a:xfrm>
          <a:prstGeom prst="rect">
            <a:avLst/>
          </a:prstGeom>
        </p:spPr>
      </p:pic>
      <p:sp>
        <p:nvSpPr>
          <p:cNvPr id="11" name="Symbol zastępczy zawartości 1">
            <a:extLst>
              <a:ext uri="{FF2B5EF4-FFF2-40B4-BE49-F238E27FC236}">
                <a16:creationId xmlns:a16="http://schemas.microsoft.com/office/drawing/2014/main" id="{8701F7EE-5A42-4E98-A43C-6FD009E24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335" y="1373680"/>
            <a:ext cx="8824478" cy="428756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pl-PL" altLang="pl-PL" sz="2400" dirty="0" err="1">
                <a:cs typeface="Calibri" panose="020F0502020204030204" pitchFamily="34" charset="0"/>
              </a:rPr>
              <a:t>Create</a:t>
            </a:r>
            <a:r>
              <a:rPr lang="pl-PL" altLang="pl-PL" sz="2400" dirty="0">
                <a:cs typeface="Calibri" panose="020F0502020204030204" pitchFamily="34" charset="0"/>
              </a:rPr>
              <a:t> list with </a:t>
            </a:r>
            <a:r>
              <a:rPr lang="pl-PL" altLang="pl-PL" sz="2400" dirty="0" err="1">
                <a:cs typeface="Calibri" panose="020F0502020204030204" pitchFamily="34" charset="0"/>
              </a:rPr>
              <a:t>values</a:t>
            </a:r>
            <a:r>
              <a:rPr lang="pl-PL" altLang="pl-PL" sz="2400" dirty="0">
                <a:cs typeface="Calibri" panose="020F0502020204030204" pitchFamily="34" charset="0"/>
              </a:rPr>
              <a:t> of </a:t>
            </a:r>
            <a:r>
              <a:rPr lang="pl-PL" altLang="pl-PL" sz="2400" i="1" dirty="0">
                <a:cs typeface="Calibri" panose="020F0502020204030204" pitchFamily="34" charset="0"/>
              </a:rPr>
              <a:t>W</a:t>
            </a:r>
            <a:r>
              <a:rPr lang="pl-PL" altLang="pl-PL" sz="2400" dirty="0">
                <a:cs typeface="Calibri" panose="020F0502020204030204" pitchFamily="34" charset="0"/>
              </a:rPr>
              <a:t>(</a:t>
            </a:r>
            <a:r>
              <a:rPr lang="pl-PL" altLang="pl-PL" sz="2400" i="1" dirty="0">
                <a:cs typeface="Calibri" panose="020F0502020204030204" pitchFamily="34" charset="0"/>
              </a:rPr>
              <a:t>x</a:t>
            </a:r>
            <a:r>
              <a:rPr lang="pl-PL" altLang="pl-PL" sz="2400" dirty="0">
                <a:cs typeface="Calibri" panose="020F0502020204030204" pitchFamily="34" charset="0"/>
              </a:rPr>
              <a:t>)=4</a:t>
            </a:r>
            <a:r>
              <a:rPr lang="pl-PL" altLang="pl-PL" sz="2400" i="1" dirty="0">
                <a:cs typeface="Calibri" panose="020F0502020204030204" pitchFamily="34" charset="0"/>
              </a:rPr>
              <a:t>x</a:t>
            </a:r>
            <a:r>
              <a:rPr lang="pl-PL" altLang="pl-PL" sz="2400" baseline="30000" dirty="0">
                <a:cs typeface="Calibri" panose="020F0502020204030204" pitchFamily="34" charset="0"/>
              </a:rPr>
              <a:t>3</a:t>
            </a:r>
            <a:r>
              <a:rPr lang="pl-PL" altLang="pl-PL" sz="2400" dirty="0">
                <a:cs typeface="Calibri" panose="020F0502020204030204" pitchFamily="34" charset="0"/>
              </a:rPr>
              <a:t>−</a:t>
            </a:r>
            <a:r>
              <a:rPr lang="pl-PL" altLang="pl-PL" sz="2400" i="1" dirty="0">
                <a:cs typeface="Calibri" panose="020F0502020204030204" pitchFamily="34" charset="0"/>
              </a:rPr>
              <a:t>x</a:t>
            </a:r>
            <a:r>
              <a:rPr lang="pl-PL" altLang="pl-PL" sz="2400" baseline="30000" dirty="0">
                <a:cs typeface="Calibri" panose="020F0502020204030204" pitchFamily="34" charset="0"/>
              </a:rPr>
              <a:t>2</a:t>
            </a:r>
            <a:r>
              <a:rPr lang="pl-PL" altLang="pl-PL" sz="2400" dirty="0">
                <a:cs typeface="Calibri" panose="020F0502020204030204" pitchFamily="34" charset="0"/>
              </a:rPr>
              <a:t>−4</a:t>
            </a:r>
            <a:r>
              <a:rPr lang="pl-PL" altLang="pl-PL" sz="2400" i="1" dirty="0">
                <a:cs typeface="Calibri" panose="020F0502020204030204" pitchFamily="34" charset="0"/>
              </a:rPr>
              <a:t>x</a:t>
            </a:r>
            <a:r>
              <a:rPr lang="pl-PL" altLang="pl-PL" sz="2400" dirty="0">
                <a:cs typeface="Calibri" panose="020F0502020204030204" pitchFamily="34" charset="0"/>
              </a:rPr>
              <a:t>+1 for x from 1 to 20. </a:t>
            </a:r>
          </a:p>
          <a:p>
            <a:pPr marL="457200" indent="-457200">
              <a:buAutoNum type="arabicPeriod"/>
            </a:pPr>
            <a:r>
              <a:rPr lang="pl-PL" altLang="pl-PL" sz="2400" dirty="0" err="1">
                <a:cs typeface="Calibri" panose="020F0502020204030204" pitchFamily="34" charset="0"/>
              </a:rPr>
              <a:t>Create</a:t>
            </a:r>
            <a:r>
              <a:rPr lang="pl-PL" altLang="pl-PL" sz="2400" dirty="0">
                <a:cs typeface="Calibri" panose="020F0502020204030204" pitchFamily="34" charset="0"/>
              </a:rPr>
              <a:t> list with </a:t>
            </a:r>
            <a:r>
              <a:rPr lang="pl-PL" altLang="pl-PL" sz="2400" dirty="0" err="1">
                <a:cs typeface="Calibri" panose="020F0502020204030204" pitchFamily="34" charset="0"/>
              </a:rPr>
              <a:t>some</a:t>
            </a:r>
            <a:r>
              <a:rPr lang="pl-PL" altLang="pl-PL" sz="2400" dirty="0">
                <a:cs typeface="Calibri" panose="020F0502020204030204" pitchFamily="34" charset="0"/>
              </a:rPr>
              <a:t> </a:t>
            </a:r>
            <a:r>
              <a:rPr lang="pl-PL" altLang="pl-PL" sz="2400" dirty="0" err="1">
                <a:cs typeface="Calibri" panose="020F0502020204030204" pitchFamily="34" charset="0"/>
              </a:rPr>
              <a:t>famous</a:t>
            </a:r>
            <a:r>
              <a:rPr lang="pl-PL" altLang="pl-PL" sz="2400" dirty="0">
                <a:cs typeface="Calibri" panose="020F0502020204030204" pitchFamily="34" charset="0"/>
              </a:rPr>
              <a:t> </a:t>
            </a:r>
            <a:r>
              <a:rPr lang="pl-PL" altLang="pl-PL" sz="2400" dirty="0" err="1">
                <a:cs typeface="Calibri" panose="020F0502020204030204" pitchFamily="34" charset="0"/>
              </a:rPr>
              <a:t>scientists</a:t>
            </a:r>
            <a:r>
              <a:rPr lang="pl-PL" altLang="pl-PL" sz="2400" dirty="0">
                <a:cs typeface="Calibri" panose="020F0502020204030204" pitchFamily="34" charset="0"/>
              </a:rPr>
              <a:t>, </a:t>
            </a:r>
            <a:r>
              <a:rPr lang="pl-PL" altLang="pl-PL" sz="2400" dirty="0" err="1">
                <a:cs typeface="Calibri" panose="020F0502020204030204" pitchFamily="34" charset="0"/>
              </a:rPr>
              <a:t>written</a:t>
            </a:r>
            <a:r>
              <a:rPr lang="pl-PL" altLang="pl-PL" sz="2400" dirty="0">
                <a:cs typeface="Calibri" panose="020F0502020204030204" pitchFamily="34" charset="0"/>
              </a:rPr>
              <a:t> </a:t>
            </a:r>
            <a:r>
              <a:rPr lang="pl-PL" altLang="pl-PL" sz="2400" dirty="0" err="1">
                <a:cs typeface="Calibri" panose="020F0502020204030204" pitchFamily="34" charset="0"/>
              </a:rPr>
              <a:t>lowercase</a:t>
            </a:r>
            <a:r>
              <a:rPr lang="pl-PL" altLang="pl-PL" sz="2400" dirty="0">
                <a:cs typeface="Calibri" panose="020F0502020204030204" pitchFamily="34" charset="0"/>
              </a:rPr>
              <a:t>. </a:t>
            </a:r>
            <a:r>
              <a:rPr lang="pl-PL" altLang="pl-PL" sz="2400" dirty="0" err="1">
                <a:cs typeface="Calibri" panose="020F0502020204030204" pitchFamily="34" charset="0"/>
              </a:rPr>
              <a:t>Print</a:t>
            </a:r>
            <a:r>
              <a:rPr lang="pl-PL" altLang="pl-PL" sz="2400" dirty="0">
                <a:cs typeface="Calibri" panose="020F0502020204030204" pitchFamily="34" charset="0"/>
              </a:rPr>
              <a:t> a </a:t>
            </a:r>
            <a:r>
              <a:rPr lang="pl-PL" altLang="pl-PL" sz="2400" dirty="0" err="1">
                <a:cs typeface="Calibri" panose="020F0502020204030204" pitchFamily="34" charset="0"/>
              </a:rPr>
              <a:t>sentence</a:t>
            </a:r>
            <a:r>
              <a:rPr lang="pl-PL" altLang="pl-PL" sz="2400" dirty="0">
                <a:cs typeface="Calibri" panose="020F0502020204030204" pitchFamily="34" charset="0"/>
              </a:rPr>
              <a:t> ’I want to be </a:t>
            </a:r>
            <a:r>
              <a:rPr lang="pl-PL" altLang="pl-PL" sz="2400" dirty="0" err="1">
                <a:cs typeface="Calibri" panose="020F0502020204030204" pitchFamily="34" charset="0"/>
              </a:rPr>
              <a:t>like</a:t>
            </a:r>
            <a:r>
              <a:rPr lang="pl-PL" altLang="pl-PL" sz="2400" dirty="0">
                <a:cs typeface="Calibri" panose="020F0502020204030204" pitchFamily="34" charset="0"/>
              </a:rPr>
              <a:t> …’ with </a:t>
            </a:r>
            <a:r>
              <a:rPr lang="pl-PL" altLang="pl-PL" sz="2400" dirty="0" err="1">
                <a:cs typeface="Calibri" panose="020F0502020204030204" pitchFamily="34" charset="0"/>
              </a:rPr>
              <a:t>every</a:t>
            </a:r>
            <a:r>
              <a:rPr lang="pl-PL" altLang="pl-PL" sz="2400" dirty="0">
                <a:cs typeface="Calibri" panose="020F0502020204030204" pitchFamily="34" charset="0"/>
              </a:rPr>
              <a:t> of </a:t>
            </a:r>
            <a:r>
              <a:rPr lang="pl-PL" altLang="pl-PL" sz="2400" dirty="0" err="1">
                <a:cs typeface="Calibri" panose="020F0502020204030204" pitchFamily="34" charset="0"/>
              </a:rPr>
              <a:t>them</a:t>
            </a:r>
            <a:r>
              <a:rPr lang="pl-PL" altLang="pl-PL" sz="2400" dirty="0">
                <a:cs typeface="Calibri" panose="020F0502020204030204" pitchFamily="34" charset="0"/>
              </a:rPr>
              <a:t>, </a:t>
            </a:r>
            <a:r>
              <a:rPr lang="pl-PL" altLang="pl-PL" sz="2400" dirty="0" err="1">
                <a:cs typeface="Calibri" panose="020F0502020204030204" pitchFamily="34" charset="0"/>
              </a:rPr>
              <a:t>capitalizing</a:t>
            </a:r>
            <a:r>
              <a:rPr lang="pl-PL" altLang="pl-PL" sz="2400" dirty="0">
                <a:cs typeface="Calibri" panose="020F0502020204030204" pitchFamily="34" charset="0"/>
              </a:rPr>
              <a:t> </a:t>
            </a:r>
            <a:r>
              <a:rPr lang="pl-PL" altLang="pl-PL" sz="2400" dirty="0" err="1">
                <a:cs typeface="Calibri" panose="020F0502020204030204" pitchFamily="34" charset="0"/>
              </a:rPr>
              <a:t>their</a:t>
            </a:r>
            <a:r>
              <a:rPr lang="pl-PL" altLang="pl-PL" sz="2400" dirty="0">
                <a:cs typeface="Calibri" panose="020F0502020204030204" pitchFamily="34" charset="0"/>
              </a:rPr>
              <a:t> </a:t>
            </a:r>
            <a:r>
              <a:rPr lang="pl-PL" altLang="pl-PL" sz="2400" dirty="0" err="1">
                <a:cs typeface="Calibri" panose="020F0502020204030204" pitchFamily="34" charset="0"/>
              </a:rPr>
              <a:t>names</a:t>
            </a:r>
            <a:r>
              <a:rPr lang="pl-PL" altLang="pl-PL" sz="2400" dirty="0">
                <a:cs typeface="Calibri" panose="020F0502020204030204" pitchFamily="34" charset="0"/>
              </a:rPr>
              <a:t>, </a:t>
            </a:r>
            <a:r>
              <a:rPr lang="pl-PL" altLang="pl-PL" sz="2400" dirty="0" err="1">
                <a:cs typeface="Calibri" panose="020F0502020204030204" pitchFamily="34" charset="0"/>
              </a:rPr>
              <a:t>adding</a:t>
            </a:r>
            <a:r>
              <a:rPr lang="pl-PL" altLang="pl-PL" sz="2400" dirty="0">
                <a:cs typeface="Calibri" panose="020F0502020204030204" pitchFamily="34" charset="0"/>
              </a:rPr>
              <a:t> ’.’ </a:t>
            </a:r>
            <a:r>
              <a:rPr lang="pl-PL" altLang="pl-PL" sz="2400" dirty="0" err="1">
                <a:cs typeface="Calibri" panose="020F0502020204030204" pitchFamily="34" charset="0"/>
              </a:rPr>
              <a:t>at</a:t>
            </a:r>
            <a:r>
              <a:rPr lang="pl-PL" altLang="pl-PL" sz="2400" dirty="0">
                <a:cs typeface="Calibri" panose="020F0502020204030204" pitchFamily="34" charset="0"/>
              </a:rPr>
              <a:t> the end. </a:t>
            </a:r>
            <a:r>
              <a:rPr lang="pl-PL" altLang="pl-PL" sz="2400" dirty="0" err="1">
                <a:cs typeface="Calibri" panose="020F0502020204030204" pitchFamily="34" charset="0"/>
              </a:rPr>
              <a:t>Use</a:t>
            </a:r>
            <a:r>
              <a:rPr lang="pl-PL" altLang="pl-PL" sz="2400" dirty="0">
                <a:cs typeface="Calibri" panose="020F0502020204030204" pitchFamily="34" charset="0"/>
              </a:rPr>
              <a:t> </a:t>
            </a:r>
            <a:r>
              <a:rPr lang="pl-PL" altLang="pl-PL" sz="2400" dirty="0" err="1">
                <a:cs typeface="Calibri" panose="020F0502020204030204" pitchFamily="34" charset="0"/>
              </a:rPr>
              <a:t>loop</a:t>
            </a:r>
            <a:r>
              <a:rPr lang="pl-PL" altLang="pl-PL" sz="2400" dirty="0"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6320019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prezentacja_v1_2017-03_en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prezentacja_v1_2017-03_en</Template>
  <TotalTime>352</TotalTime>
  <Words>474</Words>
  <Application>Microsoft Office PowerPoint</Application>
  <PresentationFormat>Pokaz na ekranie (4:3)</PresentationFormat>
  <Paragraphs>68</Paragraphs>
  <Slides>9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Trebuchet MS</vt:lpstr>
      <vt:lpstr>prezentacja_v1_2017-03_en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</dc:creator>
  <cp:lastModifiedBy>Student 6609</cp:lastModifiedBy>
  <cp:revision>26</cp:revision>
  <dcterms:created xsi:type="dcterms:W3CDTF">2019-03-24T19:29:31Z</dcterms:created>
  <dcterms:modified xsi:type="dcterms:W3CDTF">2019-04-02T17:02:22Z</dcterms:modified>
</cp:coreProperties>
</file>