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89" r:id="rId2"/>
    <p:sldId id="290" r:id="rId3"/>
    <p:sldId id="282" r:id="rId4"/>
    <p:sldId id="287" r:id="rId5"/>
    <p:sldId id="300" r:id="rId6"/>
    <p:sldId id="301" r:id="rId7"/>
    <p:sldId id="286" r:id="rId8"/>
    <p:sldId id="291" r:id="rId9"/>
    <p:sldId id="312" r:id="rId10"/>
    <p:sldId id="302" r:id="rId11"/>
    <p:sldId id="313" r:id="rId12"/>
    <p:sldId id="303" r:id="rId13"/>
    <p:sldId id="314" r:id="rId14"/>
    <p:sldId id="284" r:id="rId15"/>
    <p:sldId id="292" r:id="rId16"/>
    <p:sldId id="305" r:id="rId17"/>
    <p:sldId id="306" r:id="rId18"/>
    <p:sldId id="308" r:id="rId19"/>
    <p:sldId id="285" r:id="rId20"/>
    <p:sldId id="309" r:id="rId21"/>
    <p:sldId id="294" r:id="rId22"/>
    <p:sldId id="299" r:id="rId23"/>
    <p:sldId id="315" r:id="rId24"/>
  </p:sldIdLst>
  <p:sldSz cx="12192000" cy="6858000"/>
  <p:notesSz cx="6858000" cy="9144000"/>
  <p:embeddedFontLst>
    <p:embeddedFont>
      <p:font typeface="方正宋刻本秀楷简体" panose="02010600030101010101" charset="-122"/>
      <p:regular r:id="rId26"/>
    </p:embeddedFont>
    <p:embeddedFont>
      <p:font typeface="Berlin Sans FB Demi" panose="020E0802020502020306" pitchFamily="34" charset="0"/>
      <p:bold r:id="rId27"/>
    </p:embeddedFont>
    <p:embeddedFont>
      <p:font typeface="Tw Cen MT Condensed Extra Bold" panose="020B0803020202020204" pitchFamily="34" charset="0"/>
      <p:regular r:id="rId28"/>
    </p:embeddedFont>
    <p:embeddedFont>
      <p:font typeface="等线" panose="02010600030101010101" pitchFamily="2" charset="-122"/>
      <p:regular r:id="rId29"/>
      <p:bold r:id="rId30"/>
    </p:embeddedFont>
    <p:embeddedFont>
      <p:font typeface="等线 Light" panose="02010600030101010101" pitchFamily="2" charset="-122"/>
      <p:regular r:id="rId31"/>
    </p:embeddedFont>
    <p:embeddedFont>
      <p:font typeface="仿宋" panose="02010609060101010101" pitchFamily="49" charset="-122"/>
      <p:regular r:id="rId32"/>
    </p:embeddedFont>
    <p:embeddedFont>
      <p:font typeface="黑体" panose="02010609060101010101" pitchFamily="49" charset="-122"/>
      <p:regular r:id="rId33"/>
    </p:embeddedFont>
    <p:embeddedFont>
      <p:font typeface="华文仿宋" panose="02010600040101010101" pitchFamily="2" charset="-122"/>
      <p:regular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1" autoAdjust="0"/>
  </p:normalViewPr>
  <p:slideViewPr>
    <p:cSldViewPr snapToGrid="0" showGuides="1">
      <p:cViewPr varScale="1">
        <p:scale>
          <a:sx n="80" d="100"/>
          <a:sy n="80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D73EA-A475-4272-B028-D9FAF91106ED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D74B0-2C41-47F6-B576-7BB8EB335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74B0-2C41-47F6-B576-7BB8EB335F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4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74B0-2C41-47F6-B576-7BB8EB335F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1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268FC-2AF4-4C87-A12C-1DBC1DFE8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20372-421B-442B-82ED-32577E42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71D5D-2DCF-49D8-A9C4-1E86561D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0679F-9A28-4F0B-B75B-F8B4BC08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D837-17F9-4D7C-A0C6-00785BB2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794FA-1BD6-4850-9AD4-CBAA894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7CAC9-4190-4B16-A2C6-0E24C37C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DFC0E-7804-47A8-8BB0-13D56FCB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44100-53EF-44D0-BC63-A70B1B8E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31D75-4DE8-4C0E-963B-487CB062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0F756-7597-40BD-A750-1B32E1060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F637E-DE70-42C9-917E-F5F5D410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6B0E9-0C67-4677-BF8D-CDD50C34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05F01-313A-40A4-B55C-8B16E0DD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2E540-5E81-4C2A-BF09-39688BB9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9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055A-2846-4824-9BD3-A5AF0ECC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FAB89-BDCF-4DD7-9CD9-261AA114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EB6DF-8FF2-40C2-8E31-9ECBD8F0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3A515-B02C-41FF-8935-A7D309E1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AAA16-4F6C-4E1F-817D-DA723AC9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DAAA4-10FA-4333-9567-99CD765C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E0A3B-1B8C-48ED-A929-5A0EE08D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C12EA-50B1-49A7-BE14-57CFF964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7CCB7-81BB-4A35-BCC9-403FF250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BA087-9183-46A6-A27C-C3EE4231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E06ED-4D78-409C-8EC5-FF28D24A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2B80B-6EAE-4619-9DF5-E31374156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E7745-A7E6-4544-9E01-4BA83F7EE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147E4-0100-4ACC-9A68-75DCD0C3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1469E-45B0-4875-8D1E-DBF2C6FE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CE924-78B6-4712-91E0-336B6A13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033C4-06FE-45A6-8243-E41EB776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1948B-B2DB-4062-BFCC-764867AB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BDF8C-43F0-44E6-81BB-E02CEFF6A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B90A3-A7DF-41CE-8631-E45516961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327AC-74A5-4A66-B737-59AFD9ED5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5B0EFD-4581-4A71-A8E8-E1BADA76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E935B7-E22B-43B6-9F00-7C0223F0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63AE4-E5AB-4271-A9E9-78129F8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4AC97-55DB-4E2B-BF83-ACE4FB4E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2FBEB-FF6C-4F6F-82CD-2F656B41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5A298A-AA40-4BB1-B1F4-93C569F7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DBFE3-4323-4766-88AC-2D31E4D5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C8F197-EAC8-4AFB-8B43-D2CDBB0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705E6-7DF6-4C9D-86BF-5A92CF1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EC120-EB49-4A25-8FD7-5E379440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3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F8A9-4195-472C-9093-A1AEB86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1C00E-2E49-49F5-B06B-AF041DA3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534D3-D6F9-4AE3-93D3-BDE2DBB2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EDB5A-6271-430F-B06E-7EEB8675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A35EF-90F7-4C8A-9F1B-5AE083B4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62CEF-A065-4EB7-AC13-FADD08D9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7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0F2EF-4784-40FC-98D2-70FB5953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7D78B4-57DE-4271-AB05-B531EC68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D55A3A-2002-47D5-916F-6255C088A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D0EB4-4B60-4689-9DE0-FE87E788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3D329-3D80-4B05-B1EC-C46B0FD1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2D5D4-7B57-4EE8-9F38-A61D7F1C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CEA63E-1D6D-4620-8A6B-AB2F1C75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C9893-A7BC-4CB0-9B79-159122D4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0E524-3C2E-4189-88F8-8A70BB9DC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8A73-6828-4C6E-BE8A-59693F1FCA7C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6049A-B70C-42E7-B98F-C01A6DB55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A8A3C-AF03-4D2F-B353-927412D4C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29E2-CA66-4190-A801-367FD4C00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78C0C6B9-A556-4E57-8CEE-69282D303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960" y="2414791"/>
            <a:ext cx="2143386" cy="17539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2A36C8-0871-415E-8726-5FEB80E9C968}"/>
              </a:ext>
            </a:extLst>
          </p:cNvPr>
          <p:cNvSpPr txBox="1"/>
          <p:nvPr/>
        </p:nvSpPr>
        <p:spPr>
          <a:xfrm>
            <a:off x="809055" y="3489696"/>
            <a:ext cx="709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Arial" panose="020B0604020202020204" pitchFamily="34" charset="0"/>
              </a:rPr>
              <a:t>大规模信息系统构建技术导论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A9A18D-790A-44EB-AB61-54896B834615}"/>
              </a:ext>
            </a:extLst>
          </p:cNvPr>
          <p:cNvSpPr txBox="1"/>
          <p:nvPr/>
        </p:nvSpPr>
        <p:spPr>
          <a:xfrm>
            <a:off x="749592" y="2594613"/>
            <a:ext cx="8451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分布式数据库项目展示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E909ED-1083-46BE-A5FC-0A6EFC695E5A}"/>
              </a:ext>
            </a:extLst>
          </p:cNvPr>
          <p:cNvSpPr txBox="1"/>
          <p:nvPr/>
        </p:nvSpPr>
        <p:spPr>
          <a:xfrm>
            <a:off x="3975507" y="4496418"/>
            <a:ext cx="5225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小组成员：马良， 罗依民，王伊斓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1BB6DA-80D6-4C4F-A011-5321F504A6D8}"/>
              </a:ext>
            </a:extLst>
          </p:cNvPr>
          <p:cNvSpPr txBox="1"/>
          <p:nvPr/>
        </p:nvSpPr>
        <p:spPr>
          <a:xfrm>
            <a:off x="809055" y="6234742"/>
            <a:ext cx="1952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2023. 05. 22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5FE4A-BF49-4923-A21D-3B7FF1EC9AEF}"/>
              </a:ext>
            </a:extLst>
          </p:cNvPr>
          <p:cNvSpPr txBox="1"/>
          <p:nvPr/>
        </p:nvSpPr>
        <p:spPr>
          <a:xfrm>
            <a:off x="809055" y="4496418"/>
            <a:ext cx="25976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指导老师：鲍凌峰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A5F3B80-E895-4A76-8879-76238C901DF0}"/>
              </a:ext>
            </a:extLst>
          </p:cNvPr>
          <p:cNvGrpSpPr/>
          <p:nvPr/>
        </p:nvGrpSpPr>
        <p:grpSpPr>
          <a:xfrm>
            <a:off x="101930" y="96124"/>
            <a:ext cx="2278018" cy="857413"/>
            <a:chOff x="8230325" y="4306212"/>
            <a:chExt cx="4147292" cy="15609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32420E-44A3-4AFA-9602-9CE5CBB4D919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F9FF92-162E-418E-9AD2-0D34B5F0796E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A05DFB-E55B-4C84-B36F-F07496AE7E94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F8C198-CC97-4792-912A-BFF3ADEED2F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454E74-74A2-47A0-8860-D1410BAFEA13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700D6E9-CA54-4617-ABBB-40A2CE7F18F3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C6D3FE4-B087-424C-B8EB-46E2150053D2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124126F-AB4A-454B-BC7C-14DC0FEE41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3C29D-C927-4B75-BD6F-B20B93659427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5C31DF-F522-404A-B295-261D6F89073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C6DBB8-08A9-4E44-BE44-0AEED8E081F7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32AB814-6CB6-4E13-8F6C-87C2593E0624}"/>
              </a:ext>
            </a:extLst>
          </p:cNvPr>
          <p:cNvGrpSpPr/>
          <p:nvPr/>
        </p:nvGrpSpPr>
        <p:grpSpPr>
          <a:xfrm>
            <a:off x="895771" y="2433431"/>
            <a:ext cx="6774773" cy="90000"/>
            <a:chOff x="895771" y="2497466"/>
            <a:chExt cx="6774773" cy="900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175EB1B-44E5-4699-B78C-74248EB85944}"/>
                </a:ext>
              </a:extLst>
            </p:cNvPr>
            <p:cNvCxnSpPr>
              <a:cxnSpLocks/>
            </p:cNvCxnSpPr>
            <p:nvPr/>
          </p:nvCxnSpPr>
          <p:spPr>
            <a:xfrm>
              <a:off x="895771" y="2542465"/>
              <a:ext cx="6679229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4">
                      <a:alpha val="0"/>
                    </a:schemeClr>
                  </a:gs>
                  <a:gs pos="100000">
                    <a:schemeClr val="accent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A1E20BA-E3DC-44D1-8E4A-2E149B03384A}"/>
                </a:ext>
              </a:extLst>
            </p:cNvPr>
            <p:cNvSpPr/>
            <p:nvPr/>
          </p:nvSpPr>
          <p:spPr>
            <a:xfrm rot="2700000" flipH="1" flipV="1">
              <a:off x="7580544" y="2497466"/>
              <a:ext cx="90000" cy="9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F8DD8D1-CD13-42B8-A649-10B2528529A1}"/>
              </a:ext>
            </a:extLst>
          </p:cNvPr>
          <p:cNvGrpSpPr/>
          <p:nvPr/>
        </p:nvGrpSpPr>
        <p:grpSpPr>
          <a:xfrm>
            <a:off x="799039" y="4113240"/>
            <a:ext cx="6775961" cy="90000"/>
            <a:chOff x="799039" y="4113240"/>
            <a:chExt cx="6775961" cy="9000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E73AEC3-6645-4EB6-A292-A45D2E3A3BC7}"/>
                </a:ext>
              </a:extLst>
            </p:cNvPr>
            <p:cNvCxnSpPr>
              <a:cxnSpLocks/>
            </p:cNvCxnSpPr>
            <p:nvPr/>
          </p:nvCxnSpPr>
          <p:spPr>
            <a:xfrm>
              <a:off x="895771" y="4161715"/>
              <a:ext cx="6679229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4"/>
                  </a:gs>
                  <a:gs pos="100000">
                    <a:schemeClr val="accent4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651FAF7-3CBC-4C8E-A41B-D613DDEBF3A1}"/>
                </a:ext>
              </a:extLst>
            </p:cNvPr>
            <p:cNvSpPr/>
            <p:nvPr/>
          </p:nvSpPr>
          <p:spPr>
            <a:xfrm rot="2700000" flipH="1" flipV="1">
              <a:off x="799039" y="4113240"/>
              <a:ext cx="90000" cy="9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4398"/>
      </p:ext>
    </p:extLst>
  </p:cSld>
  <p:clrMapOvr>
    <a:masterClrMapping/>
  </p:clrMapOvr>
  <p:transition spd="slow" advTm="1446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CFF32E-A7D8-4638-9D59-A140D31A54F9}"/>
              </a:ext>
            </a:extLst>
          </p:cNvPr>
          <p:cNvGrpSpPr/>
          <p:nvPr/>
        </p:nvGrpSpPr>
        <p:grpSpPr>
          <a:xfrm>
            <a:off x="443367" y="766665"/>
            <a:ext cx="4759812" cy="584775"/>
            <a:chOff x="620432" y="987023"/>
            <a:chExt cx="4759812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BEAAD94-4F26-4433-B194-909175CCB7B9}"/>
                </a:ext>
              </a:extLst>
            </p:cNvPr>
            <p:cNvSpPr txBox="1"/>
            <p:nvPr/>
          </p:nvSpPr>
          <p:spPr>
            <a:xfrm>
              <a:off x="620432" y="98702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73D3A54-743E-47EB-8C3C-B892C52EACCA}"/>
                </a:ext>
              </a:extLst>
            </p:cNvPr>
            <p:cNvSpPr txBox="1"/>
            <p:nvPr/>
          </p:nvSpPr>
          <p:spPr>
            <a:xfrm>
              <a:off x="917932" y="1017800"/>
              <a:ext cx="4462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Master </a:t>
              </a:r>
              <a:r>
                <a:rPr lang="en-US" altLang="zh-CN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Server</a:t>
              </a: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主服务器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模块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FC531080-6583-45A5-815D-61B4ABF55184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718BC63-F473-4C53-B057-8E2F48913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565C38-DA59-4603-A15E-EA2158560100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621EFA-9D91-4A6B-A24B-63ED877840EB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BD002A-8414-49CF-A355-C16468617D6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55C7CCA-796A-42A2-8888-E9C7048E429D}"/>
              </a:ext>
            </a:extLst>
          </p:cNvPr>
          <p:cNvSpPr txBox="1"/>
          <p:nvPr/>
        </p:nvSpPr>
        <p:spPr>
          <a:xfrm>
            <a:off x="4306483" y="175955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6E4716A-A75F-47EC-B3D6-99B4655F49C8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80B627-C7F7-4892-8AD8-DE0643DDBE16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31E91A-C68A-4179-8B5E-17B1E38D6311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E18500-D405-4E2D-BC77-949FFCFBB5D0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675E68-A81C-4E61-87EA-E6DFDBD446CA}"/>
              </a:ext>
            </a:extLst>
          </p:cNvPr>
          <p:cNvSpPr txBox="1"/>
          <p:nvPr/>
        </p:nvSpPr>
        <p:spPr>
          <a:xfrm>
            <a:off x="951363" y="4627217"/>
            <a:ext cx="3734938" cy="143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MasterProcess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解析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SQL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语句，并找到表所在的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 IP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或利用负载均衡找到最合适的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 IP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5AA10-727A-DAB8-62BB-BD48FF53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21" y="1351439"/>
            <a:ext cx="8372379" cy="30433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DB37CE-DD64-3F57-326C-9646B6BECA15}"/>
              </a:ext>
            </a:extLst>
          </p:cNvPr>
          <p:cNvSpPr txBox="1"/>
          <p:nvPr/>
        </p:nvSpPr>
        <p:spPr>
          <a:xfrm>
            <a:off x="4686301" y="4627217"/>
            <a:ext cx="2819400" cy="143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Mymaster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负责监听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Client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的连接信息并对信息进行处理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75FB78-07B5-07D3-A4A8-3C31FC362E16}"/>
              </a:ext>
            </a:extLst>
          </p:cNvPr>
          <p:cNvSpPr txBox="1"/>
          <p:nvPr/>
        </p:nvSpPr>
        <p:spPr>
          <a:xfrm>
            <a:off x="7505700" y="4627217"/>
            <a:ext cx="3136899" cy="143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ZookeeperConnector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负责监听各个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 Server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的连接状态和所属表的列表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8555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CFF32E-A7D8-4638-9D59-A140D31A54F9}"/>
              </a:ext>
            </a:extLst>
          </p:cNvPr>
          <p:cNvGrpSpPr/>
          <p:nvPr/>
        </p:nvGrpSpPr>
        <p:grpSpPr>
          <a:xfrm>
            <a:off x="443366" y="766665"/>
            <a:ext cx="6579734" cy="984884"/>
            <a:chOff x="620432" y="987023"/>
            <a:chExt cx="4759812" cy="98488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BEAAD94-4F26-4433-B194-909175CCB7B9}"/>
                </a:ext>
              </a:extLst>
            </p:cNvPr>
            <p:cNvSpPr txBox="1"/>
            <p:nvPr/>
          </p:nvSpPr>
          <p:spPr>
            <a:xfrm>
              <a:off x="620432" y="98702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73D3A54-743E-47EB-8C3C-B892C52EACCA}"/>
                </a:ext>
              </a:extLst>
            </p:cNvPr>
            <p:cNvSpPr txBox="1"/>
            <p:nvPr/>
          </p:nvSpPr>
          <p:spPr>
            <a:xfrm>
              <a:off x="917932" y="1017800"/>
              <a:ext cx="44623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Master </a:t>
              </a:r>
              <a:r>
                <a:rPr lang="en-US" altLang="zh-CN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Server</a:t>
              </a: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主服务器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模块工作流程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FC531080-6583-45A5-815D-61B4ABF55184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718BC63-F473-4C53-B057-8E2F48913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565C38-DA59-4603-A15E-EA2158560100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621EFA-9D91-4A6B-A24B-63ED877840EB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BD002A-8414-49CF-A355-C16468617D6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55C7CCA-796A-42A2-8888-E9C7048E429D}"/>
              </a:ext>
            </a:extLst>
          </p:cNvPr>
          <p:cNvSpPr txBox="1"/>
          <p:nvPr/>
        </p:nvSpPr>
        <p:spPr>
          <a:xfrm>
            <a:off x="4306483" y="175955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6E4716A-A75F-47EC-B3D6-99B4655F49C8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80B627-C7F7-4892-8AD8-DE0643DDBE16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31E91A-C68A-4179-8B5E-17B1E38D6311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E18500-D405-4E2D-BC77-949FFCFBB5D0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6692073B-3451-FDE5-65EE-03E39EF12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6" y="1270147"/>
            <a:ext cx="9507350" cy="52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482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CFF32E-A7D8-4638-9D59-A140D31A54F9}"/>
              </a:ext>
            </a:extLst>
          </p:cNvPr>
          <p:cNvGrpSpPr/>
          <p:nvPr/>
        </p:nvGrpSpPr>
        <p:grpSpPr>
          <a:xfrm>
            <a:off x="443367" y="766665"/>
            <a:ext cx="4759812" cy="584775"/>
            <a:chOff x="620432" y="987023"/>
            <a:chExt cx="4759812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BEAAD94-4F26-4433-B194-909175CCB7B9}"/>
                </a:ext>
              </a:extLst>
            </p:cNvPr>
            <p:cNvSpPr txBox="1"/>
            <p:nvPr/>
          </p:nvSpPr>
          <p:spPr>
            <a:xfrm>
              <a:off x="620432" y="98702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73D3A54-743E-47EB-8C3C-B892C52EACCA}"/>
                </a:ext>
              </a:extLst>
            </p:cNvPr>
            <p:cNvSpPr txBox="1"/>
            <p:nvPr/>
          </p:nvSpPr>
          <p:spPr>
            <a:xfrm>
              <a:off x="917932" y="1017800"/>
              <a:ext cx="4462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Region Server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从</a:t>
              </a: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服务器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模块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FC531080-6583-45A5-815D-61B4ABF55184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718BC63-F473-4C53-B057-8E2F48913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565C38-DA59-4603-A15E-EA2158560100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621EFA-9D91-4A6B-A24B-63ED877840EB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BD002A-8414-49CF-A355-C16468617D6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55C7CCA-796A-42A2-8888-E9C7048E429D}"/>
              </a:ext>
            </a:extLst>
          </p:cNvPr>
          <p:cNvSpPr txBox="1"/>
          <p:nvPr/>
        </p:nvSpPr>
        <p:spPr>
          <a:xfrm>
            <a:off x="4306483" y="175955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6E4716A-A75F-47EC-B3D6-99B4655F49C8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80B627-C7F7-4892-8AD8-DE0643DDBE16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31E91A-C68A-4179-8B5E-17B1E38D6311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E18500-D405-4E2D-BC77-949FFCFBB5D0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675E68-A81C-4E61-87EA-E6DFDBD446CA}"/>
              </a:ext>
            </a:extLst>
          </p:cNvPr>
          <p:cNvSpPr txBox="1"/>
          <p:nvPr/>
        </p:nvSpPr>
        <p:spPr>
          <a:xfrm>
            <a:off x="6701499" y="1320662"/>
            <a:ext cx="5104321" cy="512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MyRegion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负责监听客户端的连接以及接收客户端发出的信息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FTPConnector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负责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  Server 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FTP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的连接，以及上传和下载文件的操作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MysqlConnect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负责连接本机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MySQL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VisitMysql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中，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select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为执行查询操作，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update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以执行非查询语句，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getResult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负责解析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sql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语句执行结果，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getTableList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为获取数据库中的表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ZookeeperManager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负责了与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Master Server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处的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Zookeeper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建立连接，并向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Master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报告自己的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IP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与表信息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EC922D-CDF3-4D0E-B61D-852B9BC5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16" y="1286349"/>
            <a:ext cx="5855957" cy="54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319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CFF32E-A7D8-4638-9D59-A140D31A54F9}"/>
              </a:ext>
            </a:extLst>
          </p:cNvPr>
          <p:cNvGrpSpPr/>
          <p:nvPr/>
        </p:nvGrpSpPr>
        <p:grpSpPr>
          <a:xfrm>
            <a:off x="443366" y="766665"/>
            <a:ext cx="6541634" cy="984884"/>
            <a:chOff x="620432" y="987023"/>
            <a:chExt cx="4759812" cy="98488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BEAAD94-4F26-4433-B194-909175CCB7B9}"/>
                </a:ext>
              </a:extLst>
            </p:cNvPr>
            <p:cNvSpPr txBox="1"/>
            <p:nvPr/>
          </p:nvSpPr>
          <p:spPr>
            <a:xfrm>
              <a:off x="620432" y="98702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73D3A54-743E-47EB-8C3C-B892C52EACCA}"/>
                </a:ext>
              </a:extLst>
            </p:cNvPr>
            <p:cNvSpPr txBox="1"/>
            <p:nvPr/>
          </p:nvSpPr>
          <p:spPr>
            <a:xfrm>
              <a:off x="917932" y="1017800"/>
              <a:ext cx="44623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Region Server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从</a:t>
              </a: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服务器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模块</a:t>
              </a: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工作流程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FC531080-6583-45A5-815D-61B4ABF55184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718BC63-F473-4C53-B057-8E2F48913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565C38-DA59-4603-A15E-EA2158560100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621EFA-9D91-4A6B-A24B-63ED877840EB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BD002A-8414-49CF-A355-C16468617D6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55C7CCA-796A-42A2-8888-E9C7048E429D}"/>
              </a:ext>
            </a:extLst>
          </p:cNvPr>
          <p:cNvSpPr txBox="1"/>
          <p:nvPr/>
        </p:nvSpPr>
        <p:spPr>
          <a:xfrm>
            <a:off x="4306483" y="175955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6E4716A-A75F-47EC-B3D6-99B4655F49C8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80B627-C7F7-4892-8AD8-DE0643DDBE16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31E91A-C68A-4179-8B5E-17B1E38D6311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E18500-D405-4E2D-BC77-949FFCFBB5D0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89B137-8BEF-FA8C-5133-FDCC48C7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29" y="1351440"/>
            <a:ext cx="5407343" cy="52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28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362596-3DEC-456D-AE23-ACD9900F0E59}"/>
              </a:ext>
            </a:extLst>
          </p:cNvPr>
          <p:cNvGrpSpPr/>
          <p:nvPr/>
        </p:nvGrpSpPr>
        <p:grpSpPr>
          <a:xfrm>
            <a:off x="3712229" y="1174536"/>
            <a:ext cx="4767540" cy="4508927"/>
            <a:chOff x="5083470" y="972711"/>
            <a:chExt cx="4767540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1ED47C-1C3C-4E1B-B71E-798603E71BA6}"/>
                </a:ext>
              </a:extLst>
            </p:cNvPr>
            <p:cNvSpPr txBox="1"/>
            <p:nvPr/>
          </p:nvSpPr>
          <p:spPr>
            <a:xfrm>
              <a:off x="6560582" y="972711"/>
              <a:ext cx="1976823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3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EE1A4F-5327-432F-9844-939401A8C670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核心功能设计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8F8D6B-30AA-46DE-A8B1-5AB0162A4369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E87CCB3-C4AE-4A95-9267-73080ED713F8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8B71F5-6C3C-4669-ACEC-163792E2820A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A5BD0F-B64F-4ACB-B09F-02468EE2FF9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E8D15B-A961-49C7-820C-EE3C1831E72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035298A-7A21-4984-86D9-FD4FF2C32C1F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B5E0BDC-73A7-4FCE-877F-65B1F0E564FA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720F1D-B6F1-4621-8A8D-711311576756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2ADA459-63CC-4D37-91EF-87DA853ECFC1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21611C2-9B5B-4A30-9200-BAF660B33DF4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F0019F-8565-4E03-9707-0BE5A6AF7516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1114817-3881-48B1-9FE7-1CA0C90C1DC6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A3B519-C23A-4ADB-86C5-1B2F9BB9ECAD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03A479-E346-45E1-906E-F4ACEAC98C72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A3F865-3FCA-40ED-B2AC-1E019BAB2F50}"/>
              </a:ext>
            </a:extLst>
          </p:cNvPr>
          <p:cNvSpPr txBox="1"/>
          <p:nvPr/>
        </p:nvSpPr>
        <p:spPr>
          <a:xfrm>
            <a:off x="6220782" y="161438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D381B1-0CB9-4C44-AC4F-CBD75CE5EDB7}"/>
              </a:ext>
            </a:extLst>
          </p:cNvPr>
          <p:cNvSpPr txBox="1"/>
          <p:nvPr/>
        </p:nvSpPr>
        <p:spPr>
          <a:xfrm>
            <a:off x="4246741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20370011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4187CC7-56F4-48E9-9C81-FA521675A537}"/>
              </a:ext>
            </a:extLst>
          </p:cNvPr>
          <p:cNvGrpSpPr/>
          <p:nvPr/>
        </p:nvGrpSpPr>
        <p:grpSpPr>
          <a:xfrm>
            <a:off x="452727" y="762331"/>
            <a:ext cx="3666119" cy="584775"/>
            <a:chOff x="3039938" y="277716"/>
            <a:chExt cx="3666119" cy="58477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9230E83-0797-4BEA-86E6-7793DE1865D1}"/>
                </a:ext>
              </a:extLst>
            </p:cNvPr>
            <p:cNvSpPr txBox="1"/>
            <p:nvPr/>
          </p:nvSpPr>
          <p:spPr>
            <a:xfrm>
              <a:off x="3039938" y="277716"/>
              <a:ext cx="388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72828-EAC6-4A69-842B-D2DFC8DD9C4C}"/>
                </a:ext>
              </a:extLst>
            </p:cNvPr>
            <p:cNvSpPr txBox="1"/>
            <p:nvPr/>
          </p:nvSpPr>
          <p:spPr>
            <a:xfrm>
              <a:off x="3337438" y="308493"/>
              <a:ext cx="3368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 网络通信</a:t>
              </a:r>
              <a:r>
                <a:rPr lang="en-US" altLang="zh-CN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——</a:t>
              </a: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架构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8038E7D-754F-4A13-9644-5A5DD6E0931E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9EB2968-06F2-4696-AD08-E6868DD1A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A3F72C7-1BE8-4883-A3A9-971FEDA575EC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D1785BA-1636-4374-9F14-6877882F2FBE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C40F6BA-5C20-472D-9ACB-81D98950F15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C7CFB03-65CF-437B-8103-80C48A291D1C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A2B2357-499C-4CB2-A41E-BC24E4EC5855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34DE7E8-A24C-423A-96EB-E6B1B2B6726A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8BE617-833A-4ADE-BF0D-BC24CA14C9E4}"/>
              </a:ext>
            </a:extLst>
          </p:cNvPr>
          <p:cNvSpPr txBox="1"/>
          <p:nvPr/>
        </p:nvSpPr>
        <p:spPr>
          <a:xfrm>
            <a:off x="6220782" y="161438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90D008-DEC8-4C51-A574-3EF5955BEFB3}"/>
              </a:ext>
            </a:extLst>
          </p:cNvPr>
          <p:cNvSpPr txBox="1"/>
          <p:nvPr/>
        </p:nvSpPr>
        <p:spPr>
          <a:xfrm>
            <a:off x="4246741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FC9DE41-D9F7-4B06-9B32-77A76C5B31AE}"/>
              </a:ext>
            </a:extLst>
          </p:cNvPr>
          <p:cNvSpPr txBox="1"/>
          <p:nvPr/>
        </p:nvSpPr>
        <p:spPr>
          <a:xfrm>
            <a:off x="7125656" y="2014482"/>
            <a:ext cx="5104321" cy="336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两两之间的连接为全双工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en-US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Master</a:t>
            </a:r>
            <a:r>
              <a:rPr lang="zh-CN" altLang="en-US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之间的连接始终存在</a:t>
            </a:r>
            <a:endParaRPr lang="en-US" altLang="zh-CN" sz="24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Client</a:t>
            </a:r>
            <a:r>
              <a:rPr lang="zh-CN" altLang="en-US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Master Client</a:t>
            </a:r>
            <a:r>
              <a:rPr lang="zh-CN" altLang="en-US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en-US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之间的连接在执行完对应操作后断开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C18A1505-C199-E03B-7A7C-02C0B2ECF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4" y="2229719"/>
            <a:ext cx="6553772" cy="30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336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4187CC7-56F4-48E9-9C81-FA521675A537}"/>
              </a:ext>
            </a:extLst>
          </p:cNvPr>
          <p:cNvGrpSpPr/>
          <p:nvPr/>
        </p:nvGrpSpPr>
        <p:grpSpPr>
          <a:xfrm>
            <a:off x="452727" y="762331"/>
            <a:ext cx="4424073" cy="984884"/>
            <a:chOff x="3039938" y="277716"/>
            <a:chExt cx="3666119" cy="984884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9230E83-0797-4BEA-86E6-7793DE1865D1}"/>
                </a:ext>
              </a:extLst>
            </p:cNvPr>
            <p:cNvSpPr txBox="1"/>
            <p:nvPr/>
          </p:nvSpPr>
          <p:spPr>
            <a:xfrm>
              <a:off x="3039938" y="277716"/>
              <a:ext cx="388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72828-EAC6-4A69-842B-D2DFC8DD9C4C}"/>
                </a:ext>
              </a:extLst>
            </p:cNvPr>
            <p:cNvSpPr txBox="1"/>
            <p:nvPr/>
          </p:nvSpPr>
          <p:spPr>
            <a:xfrm>
              <a:off x="3337438" y="308493"/>
              <a:ext cx="33686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 数据分布与集群管理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8038E7D-754F-4A13-9644-5A5DD6E0931E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9EB2968-06F2-4696-AD08-E6868DD1A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A3F72C7-1BE8-4883-A3A9-971FEDA575EC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D1785BA-1636-4374-9F14-6877882F2FBE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C40F6BA-5C20-472D-9ACB-81D98950F15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C7CFB03-65CF-437B-8103-80C48A291D1C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A2B2357-499C-4CB2-A41E-BC24E4EC5855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34DE7E8-A24C-423A-96EB-E6B1B2B6726A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8BE617-833A-4ADE-BF0D-BC24CA14C9E4}"/>
              </a:ext>
            </a:extLst>
          </p:cNvPr>
          <p:cNvSpPr txBox="1"/>
          <p:nvPr/>
        </p:nvSpPr>
        <p:spPr>
          <a:xfrm>
            <a:off x="6220782" y="161438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90D008-DEC8-4C51-A574-3EF5955BEFB3}"/>
              </a:ext>
            </a:extLst>
          </p:cNvPr>
          <p:cNvSpPr txBox="1"/>
          <p:nvPr/>
        </p:nvSpPr>
        <p:spPr>
          <a:xfrm>
            <a:off x="4246741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7BBFC1-BF1D-4CD4-B822-695A586C723D}"/>
              </a:ext>
            </a:extLst>
          </p:cNvPr>
          <p:cNvSpPr txBox="1"/>
          <p:nvPr/>
        </p:nvSpPr>
        <p:spPr>
          <a:xfrm>
            <a:off x="2124266" y="1609965"/>
            <a:ext cx="7864448" cy="391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9400">
              <a:lnSpc>
                <a:spcPct val="150000"/>
              </a:lnSpc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本项目中，数据以表的单位进行存储，每个表分属于不同的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 Server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。每次客户端发送新建表指令时，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Master Server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会寻找当前最空闲的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节点，之后进行建表操作。当每个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节点工作时，需要在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Master Server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完成注册，获得本机编号。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Master Server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通过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ZooKeeper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进行集群管理时，能够监听到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的增加或失效，并维护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对应的表信息。</a:t>
            </a:r>
          </a:p>
        </p:txBody>
      </p:sp>
    </p:spTree>
    <p:extLst>
      <p:ext uri="{BB962C8B-B14F-4D97-AF65-F5344CB8AC3E}">
        <p14:creationId xmlns:p14="http://schemas.microsoft.com/office/powerpoint/2010/main" val="188993621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4187CC7-56F4-48E9-9C81-FA521675A537}"/>
              </a:ext>
            </a:extLst>
          </p:cNvPr>
          <p:cNvGrpSpPr/>
          <p:nvPr/>
        </p:nvGrpSpPr>
        <p:grpSpPr>
          <a:xfrm>
            <a:off x="452727" y="762331"/>
            <a:ext cx="3666119" cy="584775"/>
            <a:chOff x="3039938" y="277716"/>
            <a:chExt cx="3666119" cy="58477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9230E83-0797-4BEA-86E6-7793DE1865D1}"/>
                </a:ext>
              </a:extLst>
            </p:cNvPr>
            <p:cNvSpPr txBox="1"/>
            <p:nvPr/>
          </p:nvSpPr>
          <p:spPr>
            <a:xfrm>
              <a:off x="3039938" y="277716"/>
              <a:ext cx="388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72828-EAC6-4A69-842B-D2DFC8DD9C4C}"/>
                </a:ext>
              </a:extLst>
            </p:cNvPr>
            <p:cNvSpPr txBox="1"/>
            <p:nvPr/>
          </p:nvSpPr>
          <p:spPr>
            <a:xfrm>
              <a:off x="3337438" y="308493"/>
              <a:ext cx="3368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 负载均衡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8038E7D-754F-4A13-9644-5A5DD6E0931E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9EB2968-06F2-4696-AD08-E6868DD1A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A3F72C7-1BE8-4883-A3A9-971FEDA575EC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D1785BA-1636-4374-9F14-6877882F2FBE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C40F6BA-5C20-472D-9ACB-81D98950F15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C7CFB03-65CF-437B-8103-80C48A291D1C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A2B2357-499C-4CB2-A41E-BC24E4EC5855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34DE7E8-A24C-423A-96EB-E6B1B2B6726A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8BE617-833A-4ADE-BF0D-BC24CA14C9E4}"/>
              </a:ext>
            </a:extLst>
          </p:cNvPr>
          <p:cNvSpPr txBox="1"/>
          <p:nvPr/>
        </p:nvSpPr>
        <p:spPr>
          <a:xfrm>
            <a:off x="6220782" y="161438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90D008-DEC8-4C51-A574-3EF5955BEFB3}"/>
              </a:ext>
            </a:extLst>
          </p:cNvPr>
          <p:cNvSpPr txBox="1"/>
          <p:nvPr/>
        </p:nvSpPr>
        <p:spPr>
          <a:xfrm>
            <a:off x="4246741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EB112E-F2FC-34CB-F2E6-E58CB03E0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7" y="2069884"/>
            <a:ext cx="6296904" cy="26959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F389E7-1D89-11DB-CA87-400D1EC2D315}"/>
              </a:ext>
            </a:extLst>
          </p:cNvPr>
          <p:cNvSpPr txBox="1"/>
          <p:nvPr/>
        </p:nvSpPr>
        <p:spPr>
          <a:xfrm>
            <a:off x="7125656" y="2014482"/>
            <a:ext cx="5104321" cy="280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本系统中实现了创建表时的负载均衡。当客户端需要创建一个新的数据表时，主节点会选择表数量最少的节点进行创建。容错容灾时选择替代服务器时的思路与之一致。</a:t>
            </a:r>
          </a:p>
        </p:txBody>
      </p:sp>
    </p:spTree>
    <p:extLst>
      <p:ext uri="{BB962C8B-B14F-4D97-AF65-F5344CB8AC3E}">
        <p14:creationId xmlns:p14="http://schemas.microsoft.com/office/powerpoint/2010/main" val="34476105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4187CC7-56F4-48E9-9C81-FA521675A537}"/>
              </a:ext>
            </a:extLst>
          </p:cNvPr>
          <p:cNvGrpSpPr/>
          <p:nvPr/>
        </p:nvGrpSpPr>
        <p:grpSpPr>
          <a:xfrm>
            <a:off x="452727" y="762331"/>
            <a:ext cx="3666119" cy="584775"/>
            <a:chOff x="3039938" y="277716"/>
            <a:chExt cx="3666119" cy="58477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9230E83-0797-4BEA-86E6-7793DE1865D1}"/>
                </a:ext>
              </a:extLst>
            </p:cNvPr>
            <p:cNvSpPr txBox="1"/>
            <p:nvPr/>
          </p:nvSpPr>
          <p:spPr>
            <a:xfrm>
              <a:off x="3039938" y="277716"/>
              <a:ext cx="388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72828-EAC6-4A69-842B-D2DFC8DD9C4C}"/>
                </a:ext>
              </a:extLst>
            </p:cNvPr>
            <p:cNvSpPr txBox="1"/>
            <p:nvPr/>
          </p:nvSpPr>
          <p:spPr>
            <a:xfrm>
              <a:off x="3337438" y="308493"/>
              <a:ext cx="3368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 副本管理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A8038E7D-754F-4A13-9644-5A5DD6E0931E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9EB2968-06F2-4696-AD08-E6868DD1A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A3F72C7-1BE8-4883-A3A9-971FEDA575EC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D1785BA-1636-4374-9F14-6877882F2FBE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C40F6BA-5C20-472D-9ACB-81D98950F15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C7CFB03-65CF-437B-8103-80C48A291D1C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A2B2357-499C-4CB2-A41E-BC24E4EC5855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34DE7E8-A24C-423A-96EB-E6B1B2B6726A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8BE617-833A-4ADE-BF0D-BC24CA14C9E4}"/>
              </a:ext>
            </a:extLst>
          </p:cNvPr>
          <p:cNvSpPr txBox="1"/>
          <p:nvPr/>
        </p:nvSpPr>
        <p:spPr>
          <a:xfrm>
            <a:off x="6220782" y="161438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90D008-DEC8-4C51-A574-3EF5955BEFB3}"/>
              </a:ext>
            </a:extLst>
          </p:cNvPr>
          <p:cNvSpPr txBox="1"/>
          <p:nvPr/>
        </p:nvSpPr>
        <p:spPr>
          <a:xfrm>
            <a:off x="4246741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7BBFC1-BF1D-4CD4-B822-695A586C723D}"/>
              </a:ext>
            </a:extLst>
          </p:cNvPr>
          <p:cNvSpPr txBox="1"/>
          <p:nvPr/>
        </p:nvSpPr>
        <p:spPr>
          <a:xfrm>
            <a:off x="2794778" y="2185698"/>
            <a:ext cx="6602441" cy="280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24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本系统中实现了创建表时的负载均衡。当客户端需要创建一个新的数据表时，主节点会选择表数量最少的节点进行创建。容错容灾时选择替代服务器时的思路与之一致。</a:t>
            </a:r>
          </a:p>
          <a:p>
            <a:pPr lvl="0">
              <a:lnSpc>
                <a:spcPct val="150000"/>
              </a:lnSpc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79907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704563-C587-407A-B316-A14273C0C3A5}"/>
              </a:ext>
            </a:extLst>
          </p:cNvPr>
          <p:cNvGrpSpPr/>
          <p:nvPr/>
        </p:nvGrpSpPr>
        <p:grpSpPr>
          <a:xfrm>
            <a:off x="3712229" y="1174536"/>
            <a:ext cx="4767540" cy="4508927"/>
            <a:chOff x="5083470" y="972711"/>
            <a:chExt cx="4767540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492E328-8781-4A1E-AB16-265F3794F207}"/>
                </a:ext>
              </a:extLst>
            </p:cNvPr>
            <p:cNvSpPr txBox="1"/>
            <p:nvPr/>
          </p:nvSpPr>
          <p:spPr>
            <a:xfrm>
              <a:off x="6560582" y="972711"/>
              <a:ext cx="221567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4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B1A94A6-31B4-4008-9AC0-BD31EDCAB0F0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运行与演示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86A5E9-8CD4-4D8D-8178-4640AED02ED7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6574F5-835E-4826-AEFA-130841544826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7BFF849-D370-4B47-8C4B-3005B17618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FFD3FBA-3F08-4997-A767-7C62BC6D42AF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C002188-2D93-46C0-B597-D4A6A9387352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3D59BCC-AAF7-4A0F-A105-D4646D8C4060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0E20C9E-09F3-45DD-B77A-BC198FCD58E8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1972E8D-3F4F-400C-9F8F-5AE94BAF52BA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9C2E124-78DF-4539-8156-F8A04065EB09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66AFC4-2FA2-4487-AA8B-C31AE9D33FAF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5807FFC-D8C5-4A96-9885-C892543C26C0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9B9BCF8-9577-41B0-91E4-A9757EC4E8D3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8AE380-BAF4-4DBC-8787-2F1C039D36C7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运行与演示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BAC465-9083-4942-82D7-EA57B7EA9DFD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1AECEA-6DEB-40E0-8863-2B3AB8671C3D}"/>
              </a:ext>
            </a:extLst>
          </p:cNvPr>
          <p:cNvSpPr txBox="1"/>
          <p:nvPr/>
        </p:nvSpPr>
        <p:spPr>
          <a:xfrm>
            <a:off x="8150018" y="175955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CEC11A1-EC10-43B8-B6CE-2B67FFB956E7}"/>
              </a:ext>
            </a:extLst>
          </p:cNvPr>
          <p:cNvSpPr txBox="1"/>
          <p:nvPr/>
        </p:nvSpPr>
        <p:spPr>
          <a:xfrm>
            <a:off x="4246741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980C87-5A51-4B3C-B016-2CF01690B40D}"/>
              </a:ext>
            </a:extLst>
          </p:cNvPr>
          <p:cNvSpPr txBox="1"/>
          <p:nvPr/>
        </p:nvSpPr>
        <p:spPr>
          <a:xfrm>
            <a:off x="6220783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</p:spTree>
    <p:extLst>
      <p:ext uri="{BB962C8B-B14F-4D97-AF65-F5344CB8AC3E}">
        <p14:creationId xmlns:p14="http://schemas.microsoft.com/office/powerpoint/2010/main" val="42693427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A5F3B80-E895-4A76-8879-76238C901DF0}"/>
              </a:ext>
            </a:extLst>
          </p:cNvPr>
          <p:cNvGrpSpPr/>
          <p:nvPr/>
        </p:nvGrpSpPr>
        <p:grpSpPr>
          <a:xfrm>
            <a:off x="101930" y="96124"/>
            <a:ext cx="2278018" cy="857413"/>
            <a:chOff x="8230325" y="4306212"/>
            <a:chExt cx="4147292" cy="15609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32420E-44A3-4AFA-9602-9CE5CBB4D919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F9FF92-162E-418E-9AD2-0D34B5F0796E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A05DFB-E55B-4C84-B36F-F07496AE7E94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F8C198-CC97-4792-912A-BFF3ADEED2F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454E74-74A2-47A0-8860-D1410BAFEA13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700D6E9-CA54-4617-ABBB-40A2CE7F18F3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C6D3FE4-B087-424C-B8EB-46E2150053D2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124126F-AB4A-454B-BC7C-14DC0FEE41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3C29D-C927-4B75-BD6F-B20B93659427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5C31DF-F522-404A-B295-261D6F89073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C6DBB8-08A9-4E44-BE44-0AEED8E081F7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CACF965-9000-4333-8BC9-EB9FE5576ADF}"/>
              </a:ext>
            </a:extLst>
          </p:cNvPr>
          <p:cNvSpPr txBox="1"/>
          <p:nvPr/>
        </p:nvSpPr>
        <p:spPr>
          <a:xfrm>
            <a:off x="708211" y="1656283"/>
            <a:ext cx="1088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ED4CFA-76FE-4DC0-99EE-A3B29BB27C53}"/>
              </a:ext>
            </a:extLst>
          </p:cNvPr>
          <p:cNvSpPr txBox="1"/>
          <p:nvPr/>
        </p:nvSpPr>
        <p:spPr>
          <a:xfrm>
            <a:off x="1666955" y="2073820"/>
            <a:ext cx="361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项目简介与分工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552328A-1332-455E-A103-53AD1F731B7D}"/>
              </a:ext>
            </a:extLst>
          </p:cNvPr>
          <p:cNvSpPr txBox="1"/>
          <p:nvPr/>
        </p:nvSpPr>
        <p:spPr>
          <a:xfrm>
            <a:off x="6885258" y="2110651"/>
            <a:ext cx="361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模块设计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CDBCD1-E9C0-4967-AC96-8E7317243ED5}"/>
              </a:ext>
            </a:extLst>
          </p:cNvPr>
          <p:cNvSpPr txBox="1"/>
          <p:nvPr/>
        </p:nvSpPr>
        <p:spPr>
          <a:xfrm>
            <a:off x="1666955" y="3363193"/>
            <a:ext cx="361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核心功能设计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1EE7E8A-E535-45CF-BF34-F17164793740}"/>
              </a:ext>
            </a:extLst>
          </p:cNvPr>
          <p:cNvSpPr txBox="1"/>
          <p:nvPr/>
        </p:nvSpPr>
        <p:spPr>
          <a:xfrm>
            <a:off x="6885258" y="3358060"/>
            <a:ext cx="361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运行与演示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A8C47E6-8F8E-4493-B749-89AA6B9A56EA}"/>
              </a:ext>
            </a:extLst>
          </p:cNvPr>
          <p:cNvSpPr txBox="1"/>
          <p:nvPr/>
        </p:nvSpPr>
        <p:spPr>
          <a:xfrm>
            <a:off x="6991415" y="4777246"/>
            <a:ext cx="361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总结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7FDDCAB-DDD6-48F0-ACDE-D6DEC4BF12D4}"/>
              </a:ext>
            </a:extLst>
          </p:cNvPr>
          <p:cNvSpPr txBox="1"/>
          <p:nvPr/>
        </p:nvSpPr>
        <p:spPr>
          <a:xfrm>
            <a:off x="5912815" y="1656283"/>
            <a:ext cx="1088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9877B5C-9430-45C3-8152-834017D60E45}"/>
              </a:ext>
            </a:extLst>
          </p:cNvPr>
          <p:cNvSpPr txBox="1"/>
          <p:nvPr/>
        </p:nvSpPr>
        <p:spPr>
          <a:xfrm>
            <a:off x="708211" y="3028213"/>
            <a:ext cx="1088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853D937-F232-4392-9E07-C6FCDDF063F6}"/>
              </a:ext>
            </a:extLst>
          </p:cNvPr>
          <p:cNvSpPr txBox="1"/>
          <p:nvPr/>
        </p:nvSpPr>
        <p:spPr>
          <a:xfrm>
            <a:off x="5912815" y="3024639"/>
            <a:ext cx="1088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C8ECAA9-9796-4C10-AF6F-F56D543FE171}"/>
              </a:ext>
            </a:extLst>
          </p:cNvPr>
          <p:cNvSpPr txBox="1"/>
          <p:nvPr/>
        </p:nvSpPr>
        <p:spPr>
          <a:xfrm>
            <a:off x="5912815" y="4442509"/>
            <a:ext cx="1088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EA2A98D-2403-43E9-9AC4-1CFF9618AF39}"/>
              </a:ext>
            </a:extLst>
          </p:cNvPr>
          <p:cNvGrpSpPr/>
          <p:nvPr/>
        </p:nvGrpSpPr>
        <p:grpSpPr>
          <a:xfrm>
            <a:off x="708211" y="4369736"/>
            <a:ext cx="4577544" cy="1345873"/>
            <a:chOff x="708211" y="4691181"/>
            <a:chExt cx="4577544" cy="1345873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6869A59-5C1D-49C5-822A-08BB24732334}"/>
                </a:ext>
              </a:extLst>
            </p:cNvPr>
            <p:cNvSpPr txBox="1"/>
            <p:nvPr/>
          </p:nvSpPr>
          <p:spPr>
            <a:xfrm>
              <a:off x="708211" y="4836725"/>
              <a:ext cx="37705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A598E8E-E1E4-4F5D-9B32-876540BDD9A9}"/>
                </a:ext>
              </a:extLst>
            </p:cNvPr>
            <p:cNvSpPr txBox="1"/>
            <p:nvPr/>
          </p:nvSpPr>
          <p:spPr>
            <a:xfrm>
              <a:off x="3248025" y="4691181"/>
              <a:ext cx="20377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5476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86A5E9-8CD4-4D8D-8178-4640AED02ED7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6574F5-835E-4826-AEFA-130841544826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7BFF849-D370-4B47-8C4B-3005B17618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FFD3FBA-3F08-4997-A767-7C62BC6D42AF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C002188-2D93-46C0-B597-D4A6A9387352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3D59BCC-AAF7-4A0F-A105-D4646D8C4060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0E20C9E-09F3-45DD-B77A-BC198FCD58E8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1972E8D-3F4F-400C-9F8F-5AE94BAF52BA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9C2E124-78DF-4539-8156-F8A04065EB09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66AFC4-2FA2-4487-AA8B-C31AE9D33FAF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5807FFC-D8C5-4A96-9885-C892543C26C0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9B9BCF8-9577-41B0-91E4-A9757EC4E8D3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8AE380-BAF4-4DBC-8787-2F1C039D36C7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BAC465-9083-4942-82D7-EA57B7EA9DFD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小结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1AECEA-6DEB-40E0-8863-2B3AB8671C3D}"/>
              </a:ext>
            </a:extLst>
          </p:cNvPr>
          <p:cNvSpPr txBox="1"/>
          <p:nvPr/>
        </p:nvSpPr>
        <p:spPr>
          <a:xfrm>
            <a:off x="10124060" y="149609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CEC11A1-EC10-43B8-B6CE-2B67FFB956E7}"/>
              </a:ext>
            </a:extLst>
          </p:cNvPr>
          <p:cNvSpPr txBox="1"/>
          <p:nvPr/>
        </p:nvSpPr>
        <p:spPr>
          <a:xfrm>
            <a:off x="4246741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980C87-5A51-4B3C-B016-2CF01690B40D}"/>
              </a:ext>
            </a:extLst>
          </p:cNvPr>
          <p:cNvSpPr txBox="1"/>
          <p:nvPr/>
        </p:nvSpPr>
        <p:spPr>
          <a:xfrm>
            <a:off x="6220783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E47C45-F3AF-4910-8926-FFF6C1A47D70}"/>
              </a:ext>
            </a:extLst>
          </p:cNvPr>
          <p:cNvGrpSpPr/>
          <p:nvPr/>
        </p:nvGrpSpPr>
        <p:grpSpPr>
          <a:xfrm>
            <a:off x="3712229" y="1174536"/>
            <a:ext cx="4767540" cy="4508927"/>
            <a:chOff x="5083470" y="972711"/>
            <a:chExt cx="4767540" cy="450892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3F0E63-2889-419B-80B6-9F605A2C5982}"/>
                </a:ext>
              </a:extLst>
            </p:cNvPr>
            <p:cNvSpPr txBox="1"/>
            <p:nvPr/>
          </p:nvSpPr>
          <p:spPr>
            <a:xfrm>
              <a:off x="6560582" y="972711"/>
              <a:ext cx="2042547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5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0FB48B3-32A0-4225-B5E4-CD29EE54B657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小结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25273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7A9884-784E-44CB-A3DC-E86F053F0732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7EF250-8299-44F1-B503-79A5E8CA7CC6}"/>
              </a:ext>
            </a:extLst>
          </p:cNvPr>
          <p:cNvSpPr txBox="1"/>
          <p:nvPr/>
        </p:nvSpPr>
        <p:spPr>
          <a:xfrm>
            <a:off x="236231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选题背景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E46C50-C893-4C4C-831D-31919EA9155D}"/>
              </a:ext>
            </a:extLst>
          </p:cNvPr>
          <p:cNvSpPr txBox="1"/>
          <p:nvPr/>
        </p:nvSpPr>
        <p:spPr>
          <a:xfrm>
            <a:off x="429154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文献综述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E5E605-BB09-4653-B3CC-F388C2CF7C4C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理论框架与分析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426A62-13FD-4A31-A73D-42A4A7D66D7F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数据分析与实证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1F9C5-DF9A-4087-89B2-5BDD08A2693A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结论与建议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1525E2-6E6F-4D38-8363-A5F2A31FE003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F90406-960C-471E-AF6C-22DB8D5A0A8D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B9B9D2-7C2B-41AA-9BA5-6CFBEA05D59C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627404-6606-4CDB-A83E-45ECF020B56B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F28A20-8443-4A97-9639-4C1DB5F3859B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E1F224-4489-4203-A1FA-A33C10B87A0B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F026889-317A-424E-B887-B124C484C92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3A54279-496D-4131-9C1D-2292454ECAA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F89F78F-4492-481D-B9DE-34B08493414B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E4B2EF-FFAC-4B39-A861-0D22CBDA265F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1D45F2-1156-4FE9-B681-5DD1D0968AE1}"/>
              </a:ext>
            </a:extLst>
          </p:cNvPr>
          <p:cNvGrpSpPr/>
          <p:nvPr/>
        </p:nvGrpSpPr>
        <p:grpSpPr>
          <a:xfrm>
            <a:off x="2362313" y="1880148"/>
            <a:ext cx="6903085" cy="3563406"/>
            <a:chOff x="5654963" y="1920653"/>
            <a:chExt cx="6903085" cy="356340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91423DF-34AC-421B-9450-F28B31D7FD31}"/>
                </a:ext>
              </a:extLst>
            </p:cNvPr>
            <p:cNvGrpSpPr/>
            <p:nvPr/>
          </p:nvGrpSpPr>
          <p:grpSpPr>
            <a:xfrm>
              <a:off x="9003643" y="1920653"/>
              <a:ext cx="3554405" cy="3554403"/>
              <a:chOff x="8560941" y="1784293"/>
              <a:chExt cx="3937550" cy="3937548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868C7B8-B4B4-43FA-BCB8-CAEBA979C532}"/>
                  </a:ext>
                </a:extLst>
              </p:cNvPr>
              <p:cNvSpPr/>
              <p:nvPr/>
            </p:nvSpPr>
            <p:spPr>
              <a:xfrm>
                <a:off x="8677830" y="1894272"/>
                <a:ext cx="3703773" cy="37037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CE23791-D712-4538-A1DA-D7CFB78B3BAC}"/>
                  </a:ext>
                </a:extLst>
              </p:cNvPr>
              <p:cNvSpPr/>
              <p:nvPr/>
            </p:nvSpPr>
            <p:spPr>
              <a:xfrm>
                <a:off x="8560941" y="1784293"/>
                <a:ext cx="3937550" cy="3937548"/>
              </a:xfrm>
              <a:prstGeom prst="ellipse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4A73D27-118A-4E72-8199-77685A0DDA24}"/>
                </a:ext>
              </a:extLst>
            </p:cNvPr>
            <p:cNvGrpSpPr/>
            <p:nvPr/>
          </p:nvGrpSpPr>
          <p:grpSpPr>
            <a:xfrm>
              <a:off x="5654963" y="1929656"/>
              <a:ext cx="3554405" cy="3554403"/>
              <a:chOff x="5141411" y="1794908"/>
              <a:chExt cx="3923732" cy="392373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F412C8A-1F89-421D-BB62-C9419FB9D747}"/>
                  </a:ext>
                </a:extLst>
              </p:cNvPr>
              <p:cNvSpPr/>
              <p:nvPr/>
            </p:nvSpPr>
            <p:spPr>
              <a:xfrm>
                <a:off x="5141411" y="1794908"/>
                <a:ext cx="3923732" cy="392373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D747645-F9B8-4010-A676-6CDD814A6760}"/>
                  </a:ext>
                </a:extLst>
              </p:cNvPr>
              <p:cNvSpPr/>
              <p:nvPr/>
            </p:nvSpPr>
            <p:spPr>
              <a:xfrm>
                <a:off x="5251390" y="1873241"/>
                <a:ext cx="3703773" cy="370377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9A343E-EFFA-4B77-8554-B5EAE9587C45}"/>
                </a:ext>
              </a:extLst>
            </p:cNvPr>
            <p:cNvSpPr txBox="1"/>
            <p:nvPr/>
          </p:nvSpPr>
          <p:spPr>
            <a:xfrm>
              <a:off x="6945700" y="2066135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优点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E2B5D42-0A21-4C2E-BAFF-CA4252D9F1E8}"/>
                </a:ext>
              </a:extLst>
            </p:cNvPr>
            <p:cNvCxnSpPr>
              <a:cxnSpLocks/>
            </p:cNvCxnSpPr>
            <p:nvPr/>
          </p:nvCxnSpPr>
          <p:spPr>
            <a:xfrm>
              <a:off x="7253789" y="2614923"/>
              <a:ext cx="382262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865E2E-95E7-4AA6-9337-E8936FD2AA33}"/>
                </a:ext>
              </a:extLst>
            </p:cNvPr>
            <p:cNvSpPr txBox="1"/>
            <p:nvPr/>
          </p:nvSpPr>
          <p:spPr>
            <a:xfrm>
              <a:off x="6145935" y="2741725"/>
              <a:ext cx="27455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>
                <a:buAutoNum type="arabicPeriod"/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挑战新事物</a:t>
              </a:r>
              <a:endParaRPr lang="en-US" altLang="zh-CN" sz="240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endParaRPr>
            </a:p>
            <a:p>
              <a:pPr marL="457200" lvl="0" indent="-457200">
                <a:buAutoNum type="arabicPeriod"/>
                <a:defRPr/>
              </a:pPr>
              <a:endParaRPr lang="en-US" altLang="zh-CN" sz="240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endParaRPr>
            </a:p>
            <a:p>
              <a:pPr marL="457200" lvl="0" indent="-457200">
                <a:buAutoNum type="arabicPeriod"/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进度安排合理</a:t>
              </a:r>
              <a:endParaRPr lang="en-US" altLang="zh-CN" sz="240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903C0D-625A-49B2-8EE8-AD6A9E4EA280}"/>
                </a:ext>
              </a:extLst>
            </p:cNvPr>
            <p:cNvSpPr txBox="1"/>
            <p:nvPr/>
          </p:nvSpPr>
          <p:spPr>
            <a:xfrm>
              <a:off x="10311869" y="1992416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prstClr val="white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不足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034B398-A22C-4B1A-81CE-F1554185CF33}"/>
                </a:ext>
              </a:extLst>
            </p:cNvPr>
            <p:cNvCxnSpPr>
              <a:cxnSpLocks/>
            </p:cNvCxnSpPr>
            <p:nvPr/>
          </p:nvCxnSpPr>
          <p:spPr>
            <a:xfrm>
              <a:off x="10602470" y="2614923"/>
              <a:ext cx="382262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0F4B3AF-F8DF-446C-A0CB-782156F1B566}"/>
                </a:ext>
              </a:extLst>
            </p:cNvPr>
            <p:cNvSpPr txBox="1"/>
            <p:nvPr/>
          </p:nvSpPr>
          <p:spPr>
            <a:xfrm>
              <a:off x="9613288" y="3302247"/>
              <a:ext cx="2745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>
                <a:buAutoNum type="arabicPeriod"/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客户端缓存</a:t>
              </a:r>
              <a:endParaRPr lang="en-US" altLang="zh-CN" sz="240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endParaRPr>
            </a:p>
            <a:p>
              <a:pPr lvl="0">
                <a:defRPr/>
              </a:pPr>
              <a:endParaRPr lang="en-US" altLang="zh-CN" sz="2400" dirty="0">
                <a:solidFill>
                  <a:prstClr val="white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C941349-7436-4474-BABA-FE0968F84AF8}"/>
              </a:ext>
            </a:extLst>
          </p:cNvPr>
          <p:cNvCxnSpPr/>
          <p:nvPr/>
        </p:nvCxnSpPr>
        <p:spPr>
          <a:xfrm flipH="1">
            <a:off x="717750" y="6002616"/>
            <a:ext cx="8778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6678022-78B4-45D1-8903-45B1FDB935F7}"/>
              </a:ext>
            </a:extLst>
          </p:cNvPr>
          <p:cNvGrpSpPr/>
          <p:nvPr/>
        </p:nvGrpSpPr>
        <p:grpSpPr>
          <a:xfrm>
            <a:off x="436954" y="767090"/>
            <a:ext cx="2410525" cy="584775"/>
            <a:chOff x="3039938" y="277716"/>
            <a:chExt cx="2410525" cy="58477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DBA2A3E-CD26-4586-9FA9-A87B57DEB6C9}"/>
                </a:ext>
              </a:extLst>
            </p:cNvPr>
            <p:cNvSpPr txBox="1"/>
            <p:nvPr/>
          </p:nvSpPr>
          <p:spPr>
            <a:xfrm>
              <a:off x="3039938" y="277716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5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6FB2406-DCE7-4827-AD24-40B94B098D4B}"/>
                </a:ext>
              </a:extLst>
            </p:cNvPr>
            <p:cNvSpPr txBox="1"/>
            <p:nvPr/>
          </p:nvSpPr>
          <p:spPr>
            <a:xfrm>
              <a:off x="3337438" y="308493"/>
              <a:ext cx="2113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小结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48A94D52-EA61-4C44-BBEC-BF75BC07EE1C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FC1908-0011-4526-92A1-C46A9604B915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6A2C563-B789-40BA-976B-B3738A7DC590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4E86C30-6306-4E16-B465-316C92E8FAFF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78F6A6C-32FD-4EBC-AF35-43BC29DBDEF0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B1513F5-B945-48DF-8E49-49F773ADC1C9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71AAC-95C0-494F-9B5F-AD7336A6C6DD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7630ACE-8699-43FB-B622-B03751684801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小结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CF27AE-13DC-4E6F-9643-3FA3C9C341AA}"/>
              </a:ext>
            </a:extLst>
          </p:cNvPr>
          <p:cNvSpPr txBox="1"/>
          <p:nvPr/>
        </p:nvSpPr>
        <p:spPr>
          <a:xfrm>
            <a:off x="10124060" y="149609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zh-CN" altLang="en-US" b="1" dirty="0">
                <a:solidFill>
                  <a:schemeClr val="accent4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小结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AFB54B8-561A-472A-B11E-413C2C3C089C}"/>
              </a:ext>
            </a:extLst>
          </p:cNvPr>
          <p:cNvSpPr txBox="1"/>
          <p:nvPr/>
        </p:nvSpPr>
        <p:spPr>
          <a:xfrm>
            <a:off x="4246741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59FBB9C-DF1C-489F-AD53-0E1B4C94B96C}"/>
              </a:ext>
            </a:extLst>
          </p:cNvPr>
          <p:cNvSpPr txBox="1"/>
          <p:nvPr/>
        </p:nvSpPr>
        <p:spPr>
          <a:xfrm>
            <a:off x="6220783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</p:spTree>
    <p:extLst>
      <p:ext uri="{BB962C8B-B14F-4D97-AF65-F5344CB8AC3E}">
        <p14:creationId xmlns:p14="http://schemas.microsoft.com/office/powerpoint/2010/main" val="32661517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A5F3B80-E895-4A76-8879-76238C901DF0}"/>
              </a:ext>
            </a:extLst>
          </p:cNvPr>
          <p:cNvGrpSpPr/>
          <p:nvPr/>
        </p:nvGrpSpPr>
        <p:grpSpPr>
          <a:xfrm>
            <a:off x="101930" y="96124"/>
            <a:ext cx="2278018" cy="857413"/>
            <a:chOff x="8230325" y="4306212"/>
            <a:chExt cx="4147292" cy="156098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32420E-44A3-4AFA-9602-9CE5CBB4D919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F9FF92-162E-418E-9AD2-0D34B5F0796E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A05DFB-E55B-4C84-B36F-F07496AE7E94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F8C198-CC97-4792-912A-BFF3ADEED2F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454E74-74A2-47A0-8860-D1410BAFEA13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700D6E9-CA54-4617-ABBB-40A2CE7F18F3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C6D3FE4-B087-424C-B8EB-46E2150053D2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124126F-AB4A-454B-BC7C-14DC0FEE41D2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43C29D-C927-4B75-BD6F-B20B93659427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85C31DF-F522-404A-B295-261D6F890737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C6DBB8-08A9-4E44-BE44-0AEED8E081F7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834725-6B57-422C-8CC7-5CE93701524D}"/>
              </a:ext>
            </a:extLst>
          </p:cNvPr>
          <p:cNvGrpSpPr/>
          <p:nvPr/>
        </p:nvGrpSpPr>
        <p:grpSpPr>
          <a:xfrm>
            <a:off x="1955800" y="1839630"/>
            <a:ext cx="8280400" cy="2325160"/>
            <a:chOff x="1955800" y="1961118"/>
            <a:chExt cx="8280400" cy="23251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2EDF60B-7A22-469F-840A-87205352D86A}"/>
                </a:ext>
              </a:extLst>
            </p:cNvPr>
            <p:cNvSpPr txBox="1"/>
            <p:nvPr/>
          </p:nvSpPr>
          <p:spPr>
            <a:xfrm>
              <a:off x="1955800" y="1961118"/>
              <a:ext cx="8280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THANKS</a:t>
              </a:r>
              <a:endPara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6F2806A-E0EC-48CE-ABE9-7C766907526D}"/>
                </a:ext>
              </a:extLst>
            </p:cNvPr>
            <p:cNvSpPr txBox="1"/>
            <p:nvPr/>
          </p:nvSpPr>
          <p:spPr>
            <a:xfrm>
              <a:off x="1955800" y="3085949"/>
              <a:ext cx="828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恳请批评指正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9203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68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7A9884-784E-44CB-A3DC-E86F053F0732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7EF250-8299-44F1-B503-79A5E8CA7CC6}"/>
              </a:ext>
            </a:extLst>
          </p:cNvPr>
          <p:cNvSpPr txBox="1"/>
          <p:nvPr/>
        </p:nvSpPr>
        <p:spPr>
          <a:xfrm>
            <a:off x="2362313" y="158203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E46C50-C893-4C4C-831D-31919EA9155D}"/>
              </a:ext>
            </a:extLst>
          </p:cNvPr>
          <p:cNvSpPr txBox="1"/>
          <p:nvPr/>
        </p:nvSpPr>
        <p:spPr>
          <a:xfrm>
            <a:off x="429154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E5E605-BB09-4653-B3CC-F388C2CF7C4C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426A62-13FD-4A31-A73D-42A4A7D66D7F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1F9C5-DF9A-4087-89B2-5BDD08A2693A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1525E2-6E6F-4D38-8363-A5F2A31FE003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F90406-960C-471E-AF6C-22DB8D5A0A8D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B9B9D2-7C2B-41AA-9BA5-6CFBEA05D59C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627404-6606-4CDB-A83E-45ECF020B56B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2AD140-6BEA-4F59-9B6F-21CE0A6670B3}"/>
              </a:ext>
            </a:extLst>
          </p:cNvPr>
          <p:cNvGrpSpPr/>
          <p:nvPr/>
        </p:nvGrpSpPr>
        <p:grpSpPr>
          <a:xfrm>
            <a:off x="3712229" y="1174536"/>
            <a:ext cx="4767540" cy="4508927"/>
            <a:chOff x="5083470" y="1096716"/>
            <a:chExt cx="4767540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9595B21-E068-481A-9AA4-A084B7DCC8BF}"/>
                </a:ext>
              </a:extLst>
            </p:cNvPr>
            <p:cNvSpPr txBox="1"/>
            <p:nvPr/>
          </p:nvSpPr>
          <p:spPr>
            <a:xfrm>
              <a:off x="6782597" y="1096716"/>
              <a:ext cx="1369286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1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09401B8-7B04-4681-A5CF-C23910C3FD78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</a:rPr>
                <a:t>项目简介与分工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9F20C46-8B73-4895-BFDF-F8E83EFE46D5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217467-114A-4318-BDEE-DD577C00519D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C85788-D218-4620-AB50-3A45F2A3E7D7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32636A-78BD-44DF-A48C-1A5EADFF743D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7489F7-36D9-4184-9665-20AF3355EFCC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0DC4F9E-774D-43CA-93D9-FBFFF535CDB3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5066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7A9884-784E-44CB-A3DC-E86F053F0732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1525E2-6E6F-4D38-8363-A5F2A31FE003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F90406-960C-471E-AF6C-22DB8D5A0A8D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B9B9D2-7C2B-41AA-9BA5-6CFBEA05D59C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627404-6606-4CDB-A83E-45ECF020B56B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499F77E-01C0-49A9-8B3A-2BFF3B75B17A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B25017-E48F-41B4-93B4-9670184F1B6F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E480BA2-2B70-4385-B567-29E2EE30C099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18975C-BDA8-4CA6-A416-131D518E80B7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CC84A0-E75B-4C6E-8501-A96707C0CE9F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B86210-201F-4FE9-99F0-3FD0E9A25D2F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C68EAB7-6EE4-436F-9CB9-C5A405E11E96}"/>
              </a:ext>
            </a:extLst>
          </p:cNvPr>
          <p:cNvGrpSpPr/>
          <p:nvPr/>
        </p:nvGrpSpPr>
        <p:grpSpPr>
          <a:xfrm>
            <a:off x="445288" y="790899"/>
            <a:ext cx="2592552" cy="584775"/>
            <a:chOff x="1023953" y="861693"/>
            <a:chExt cx="2592552" cy="58477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C9E714-25ED-4C49-84C2-3B328639F644}"/>
                </a:ext>
              </a:extLst>
            </p:cNvPr>
            <p:cNvSpPr txBox="1"/>
            <p:nvPr/>
          </p:nvSpPr>
          <p:spPr>
            <a:xfrm>
              <a:off x="1023953" y="861693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F554759-5446-4A46-9754-BB44F7B338C7}"/>
                </a:ext>
              </a:extLst>
            </p:cNvPr>
            <p:cNvSpPr txBox="1"/>
            <p:nvPr/>
          </p:nvSpPr>
          <p:spPr>
            <a:xfrm>
              <a:off x="1321453" y="892470"/>
              <a:ext cx="2295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项目简介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D56E745-611E-41C4-986C-06AFF1B7A74F}"/>
              </a:ext>
            </a:extLst>
          </p:cNvPr>
          <p:cNvSpPr txBox="1"/>
          <p:nvPr/>
        </p:nvSpPr>
        <p:spPr>
          <a:xfrm>
            <a:off x="515938" y="1595780"/>
            <a:ext cx="11160125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本项目是《大规模信息系统构建技术导论》的课程项目，在大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三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春夏学期学习的《数据库系统》课程的基础上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结合《大规模信息系统构建技术导论》所学知识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实现的一个分布式关系型简易数据库系统。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CA8713-6B73-4125-AA9D-57698E6AFDC2}"/>
              </a:ext>
            </a:extLst>
          </p:cNvPr>
          <p:cNvCxnSpPr>
            <a:cxnSpLocks/>
          </p:cNvCxnSpPr>
          <p:nvPr/>
        </p:nvCxnSpPr>
        <p:spPr>
          <a:xfrm>
            <a:off x="1431158" y="4217499"/>
            <a:ext cx="806268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89E0AB4-6726-4027-87D0-811EE01B2F12}"/>
              </a:ext>
            </a:extLst>
          </p:cNvPr>
          <p:cNvGrpSpPr/>
          <p:nvPr/>
        </p:nvGrpSpPr>
        <p:grpSpPr>
          <a:xfrm>
            <a:off x="1182144" y="3212693"/>
            <a:ext cx="1568486" cy="1027665"/>
            <a:chOff x="1827187" y="2740534"/>
            <a:chExt cx="1568486" cy="1027665"/>
          </a:xfrm>
        </p:grpSpPr>
        <p:sp>
          <p:nvSpPr>
            <p:cNvPr id="26" name="iconfont-11180-4674648">
              <a:extLst>
                <a:ext uri="{FF2B5EF4-FFF2-40B4-BE49-F238E27FC236}">
                  <a16:creationId xmlns:a16="http://schemas.microsoft.com/office/drawing/2014/main" id="{9FD0FD88-93C5-433E-B46B-584D5C6A58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6734" y="2740534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F9C3BD-A4BE-47FA-8F35-235FB3FE4F57}"/>
                </a:ext>
              </a:extLst>
            </p:cNvPr>
            <p:cNvSpPr txBox="1"/>
            <p:nvPr/>
          </p:nvSpPr>
          <p:spPr>
            <a:xfrm>
              <a:off x="1827187" y="3274408"/>
              <a:ext cx="1568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总体目标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D908ED5-BD73-4AA6-A78D-10EA70B5DD97}"/>
                </a:ext>
              </a:extLst>
            </p:cNvPr>
            <p:cNvSpPr/>
            <p:nvPr/>
          </p:nvSpPr>
          <p:spPr>
            <a:xfrm>
              <a:off x="1827187" y="3722480"/>
              <a:ext cx="156848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464E901-20FC-4978-9DA5-254C9667287B}"/>
              </a:ext>
            </a:extLst>
          </p:cNvPr>
          <p:cNvGrpSpPr/>
          <p:nvPr/>
        </p:nvGrpSpPr>
        <p:grpSpPr>
          <a:xfrm>
            <a:off x="5311756" y="3259017"/>
            <a:ext cx="1568486" cy="981341"/>
            <a:chOff x="4686501" y="2786858"/>
            <a:chExt cx="1568486" cy="981341"/>
          </a:xfrm>
        </p:grpSpPr>
        <p:sp>
          <p:nvSpPr>
            <p:cNvPr id="27" name="iconfont-10585-5147501">
              <a:extLst>
                <a:ext uri="{FF2B5EF4-FFF2-40B4-BE49-F238E27FC236}">
                  <a16:creationId xmlns:a16="http://schemas.microsoft.com/office/drawing/2014/main" id="{02A32194-F410-422E-A772-EE5D707B45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71724" y="2786858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B51B0F6-A2C3-437A-B291-22F51D10F406}"/>
                </a:ext>
              </a:extLst>
            </p:cNvPr>
            <p:cNvSpPr txBox="1"/>
            <p:nvPr/>
          </p:nvSpPr>
          <p:spPr>
            <a:xfrm>
              <a:off x="4686501" y="3274408"/>
              <a:ext cx="1568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细节实现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7F0D7CE-3AD2-48E8-BA58-5BE2874977DF}"/>
                </a:ext>
              </a:extLst>
            </p:cNvPr>
            <p:cNvSpPr/>
            <p:nvPr/>
          </p:nvSpPr>
          <p:spPr>
            <a:xfrm>
              <a:off x="4686501" y="3722480"/>
              <a:ext cx="1568486" cy="4571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8C7B950-3E3C-4EAD-9058-A6C56A6B8C83}"/>
              </a:ext>
            </a:extLst>
          </p:cNvPr>
          <p:cNvGrpSpPr/>
          <p:nvPr/>
        </p:nvGrpSpPr>
        <p:grpSpPr>
          <a:xfrm>
            <a:off x="9424123" y="3218581"/>
            <a:ext cx="1568486" cy="1001657"/>
            <a:chOff x="7545815" y="2766542"/>
            <a:chExt cx="1568486" cy="1001657"/>
          </a:xfrm>
        </p:grpSpPr>
        <p:sp>
          <p:nvSpPr>
            <p:cNvPr id="28" name="live-chat_72439">
              <a:extLst>
                <a:ext uri="{FF2B5EF4-FFF2-40B4-BE49-F238E27FC236}">
                  <a16:creationId xmlns:a16="http://schemas.microsoft.com/office/drawing/2014/main" id="{668F0F16-CE4C-4464-B035-6A3D57CB4C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6715" y="2766542"/>
              <a:ext cx="409393" cy="357377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9773C92-2A30-4629-8493-432CC1B237AE}"/>
                </a:ext>
              </a:extLst>
            </p:cNvPr>
            <p:cNvSpPr txBox="1"/>
            <p:nvPr/>
          </p:nvSpPr>
          <p:spPr>
            <a:xfrm>
              <a:off x="7545815" y="3274408"/>
              <a:ext cx="1568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项目亮点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764D184-130B-4E38-A3EA-9F030B39020E}"/>
                </a:ext>
              </a:extLst>
            </p:cNvPr>
            <p:cNvSpPr/>
            <p:nvPr/>
          </p:nvSpPr>
          <p:spPr>
            <a:xfrm>
              <a:off x="7545815" y="3722480"/>
              <a:ext cx="1568486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58C90DD-13DF-49AB-81B0-40BC27A625B9}"/>
              </a:ext>
            </a:extLst>
          </p:cNvPr>
          <p:cNvSpPr txBox="1"/>
          <p:nvPr/>
        </p:nvSpPr>
        <p:spPr>
          <a:xfrm>
            <a:off x="515938" y="4351500"/>
            <a:ext cx="390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实现对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SQL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语句的处理解析</a:t>
            </a:r>
            <a:r>
              <a:rPr lang="zh-CN" altLang="en-US" sz="2000" noProof="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000" noProof="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实现分布式简易数据库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9FC1327-D03E-4534-B978-68820581A7D6}"/>
              </a:ext>
            </a:extLst>
          </p:cNvPr>
          <p:cNvSpPr txBox="1"/>
          <p:nvPr/>
        </p:nvSpPr>
        <p:spPr>
          <a:xfrm>
            <a:off x="4291548" y="4418541"/>
            <a:ext cx="361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数据分区</a:t>
            </a:r>
            <a:endParaRPr lang="en-US" altLang="zh-CN" sz="20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负载均衡</a:t>
            </a:r>
            <a:endParaRPr lang="en-US" altLang="zh-CN" sz="20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副本管理</a:t>
            </a:r>
            <a:endParaRPr lang="en-US" altLang="zh-CN" sz="20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1E49EF-E7AC-4863-BA93-9FCDD334E11A}"/>
              </a:ext>
            </a:extLst>
          </p:cNvPr>
          <p:cNvSpPr txBox="1"/>
          <p:nvPr/>
        </p:nvSpPr>
        <p:spPr>
          <a:xfrm>
            <a:off x="8420010" y="4418541"/>
            <a:ext cx="361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Zookeeper</a:t>
            </a:r>
            <a:r>
              <a:rPr lang="zh-CN" altLang="en-US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集群管理</a:t>
            </a:r>
            <a:endParaRPr lang="en-US" altLang="zh-CN" sz="20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Socket</a:t>
            </a:r>
            <a:r>
              <a:rPr lang="zh-CN" altLang="en-US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通信管理</a:t>
            </a:r>
            <a:endParaRPr lang="en-US" altLang="zh-CN" sz="200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4113293-425F-4132-8123-56DD7DE367F4}"/>
              </a:ext>
            </a:extLst>
          </p:cNvPr>
          <p:cNvCxnSpPr/>
          <p:nvPr/>
        </p:nvCxnSpPr>
        <p:spPr>
          <a:xfrm flipH="1">
            <a:off x="515938" y="6253232"/>
            <a:ext cx="8778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C92EF56-FBC4-42B1-B59A-9965F49EA6E6}"/>
              </a:ext>
            </a:extLst>
          </p:cNvPr>
          <p:cNvSpPr txBox="1"/>
          <p:nvPr/>
        </p:nvSpPr>
        <p:spPr>
          <a:xfrm>
            <a:off x="2362313" y="158203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32C9260-4AB8-4BC6-A37A-9372EB86AD8E}"/>
              </a:ext>
            </a:extLst>
          </p:cNvPr>
          <p:cNvSpPr txBox="1"/>
          <p:nvPr/>
        </p:nvSpPr>
        <p:spPr>
          <a:xfrm>
            <a:off x="429154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437B38-7332-4C37-A111-C7D6ECC0EAF9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1B0CCF-A4F0-4AC0-B6C5-E6B7B68C67CD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7D2796E-8C95-45BC-9241-0A0DE2600343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8735611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7A9884-784E-44CB-A3DC-E86F053F0732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4187CC7-56F4-48E9-9C81-FA521675A537}"/>
              </a:ext>
            </a:extLst>
          </p:cNvPr>
          <p:cNvGrpSpPr/>
          <p:nvPr/>
        </p:nvGrpSpPr>
        <p:grpSpPr>
          <a:xfrm>
            <a:off x="452727" y="762331"/>
            <a:ext cx="3181753" cy="584775"/>
            <a:chOff x="3039938" y="277716"/>
            <a:chExt cx="3181753" cy="58477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9230E83-0797-4BEA-86E6-7793DE1865D1}"/>
                </a:ext>
              </a:extLst>
            </p:cNvPr>
            <p:cNvSpPr txBox="1"/>
            <p:nvPr/>
          </p:nvSpPr>
          <p:spPr>
            <a:xfrm>
              <a:off x="3039938" y="277716"/>
              <a:ext cx="319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72828-EAC6-4A69-842B-D2DFC8DD9C4C}"/>
                </a:ext>
              </a:extLst>
            </p:cNvPr>
            <p:cNvSpPr txBox="1"/>
            <p:nvPr/>
          </p:nvSpPr>
          <p:spPr>
            <a:xfrm>
              <a:off x="3337438" y="308493"/>
              <a:ext cx="2884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项目分工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ECCAD2C-3C60-4883-ADFD-B5976C0573C4}"/>
              </a:ext>
            </a:extLst>
          </p:cNvPr>
          <p:cNvSpPr txBox="1"/>
          <p:nvPr/>
        </p:nvSpPr>
        <p:spPr>
          <a:xfrm>
            <a:off x="1051387" y="2060021"/>
            <a:ext cx="4145035" cy="282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本系统由小组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位成员合作编写完成，使用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Java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语言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开发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VScode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作为集成开发环境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err="1">
                <a:solidFill>
                  <a:schemeClr val="accent4">
                    <a:lumMod val="7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Github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</a:t>
            </a:r>
            <a:r>
              <a:rPr lang="zh-CN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合作</a:t>
            </a: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开发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每个组员都完成了目标任务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2AEDDE-7661-45B8-9D6B-B8F0FD706C88}"/>
              </a:ext>
            </a:extLst>
          </p:cNvPr>
          <p:cNvGrpSpPr/>
          <p:nvPr/>
        </p:nvGrpSpPr>
        <p:grpSpPr>
          <a:xfrm>
            <a:off x="6895540" y="1050892"/>
            <a:ext cx="4470248" cy="2363835"/>
            <a:chOff x="7879170" y="1224147"/>
            <a:chExt cx="3573727" cy="236383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8F52A9A-1E4F-49C0-814C-B78FB9F5A724}"/>
                </a:ext>
              </a:extLst>
            </p:cNvPr>
            <p:cNvSpPr txBox="1"/>
            <p:nvPr/>
          </p:nvSpPr>
          <p:spPr>
            <a:xfrm>
              <a:off x="7879170" y="1224147"/>
              <a:ext cx="1669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马良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8F6E6BB-16D4-4387-B6DF-B2F4B48AC08A}"/>
                </a:ext>
              </a:extLst>
            </p:cNvPr>
            <p:cNvSpPr txBox="1"/>
            <p:nvPr/>
          </p:nvSpPr>
          <p:spPr>
            <a:xfrm>
              <a:off x="7922942" y="1648990"/>
              <a:ext cx="352995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</a:rPr>
                <a:t>项目组长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Master Server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、</a:t>
              </a:r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Client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、</a:t>
              </a:r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Region Server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之间的</a:t>
              </a:r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Socket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通讯</a:t>
              </a:r>
            </a:p>
            <a:p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Client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、</a:t>
              </a:r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Master Server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部分代码</a:t>
              </a:r>
              <a:r>
                <a:rPr lang="zh-CN" altLang="en-US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整合</a:t>
              </a:r>
              <a:endParaRPr lang="zh-CN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最终程序的集成与功能调试</a:t>
              </a:r>
              <a:endParaRPr lang="en-US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r>
                <a:rPr lang="zh-CN" altLang="en-US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视频录制</a:t>
              </a:r>
              <a:endParaRPr lang="en-US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6973924-8A1D-4345-95D7-454D750E5CEC}"/>
              </a:ext>
            </a:extLst>
          </p:cNvPr>
          <p:cNvGrpSpPr/>
          <p:nvPr/>
        </p:nvGrpSpPr>
        <p:grpSpPr>
          <a:xfrm>
            <a:off x="6950292" y="4920600"/>
            <a:ext cx="4415497" cy="1471421"/>
            <a:chOff x="7897593" y="4660860"/>
            <a:chExt cx="3529956" cy="147142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FEEED7-C71F-4AC7-8D83-521E48F7CA6F}"/>
                </a:ext>
              </a:extLst>
            </p:cNvPr>
            <p:cNvSpPr txBox="1"/>
            <p:nvPr/>
          </p:nvSpPr>
          <p:spPr>
            <a:xfrm>
              <a:off x="7897595" y="4660860"/>
              <a:ext cx="1669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王伊斓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8D97970-C2AB-4614-998C-D38317B077B9}"/>
                </a:ext>
              </a:extLst>
            </p:cNvPr>
            <p:cNvSpPr txBox="1"/>
            <p:nvPr/>
          </p:nvSpPr>
          <p:spPr>
            <a:xfrm>
              <a:off x="7897593" y="5116618"/>
              <a:ext cx="3529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Master Server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中的</a:t>
              </a:r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Zookeeper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部分，负载均衡，</a:t>
              </a:r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FTP</a:t>
              </a:r>
              <a:r>
                <a:rPr lang="zh-CN" altLang="en-US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部分</a:t>
              </a:r>
              <a:endParaRPr lang="zh-CN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报告撰写、汇报</a:t>
              </a:r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PPT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制作</a:t>
              </a:r>
              <a:endParaRPr lang="en-US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AE9835-D4A0-42D2-B71F-944B31B736F7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42B32BD-CFC5-48F6-AA0A-9FD3C59F160B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30D2AA6-C3D0-4ACA-8F0C-D0645DC39FD9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F775DBC-C1F7-41FF-AF42-6AC20CEAA874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A41E35D-162B-4574-83FB-5A211B03CA74}"/>
              </a:ext>
            </a:extLst>
          </p:cNvPr>
          <p:cNvSpPr txBox="1"/>
          <p:nvPr/>
        </p:nvSpPr>
        <p:spPr>
          <a:xfrm>
            <a:off x="2362313" y="158203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7619927-6411-4A68-B624-A0CD86C2E98B}"/>
              </a:ext>
            </a:extLst>
          </p:cNvPr>
          <p:cNvSpPr txBox="1"/>
          <p:nvPr/>
        </p:nvSpPr>
        <p:spPr>
          <a:xfrm>
            <a:off x="429154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1138BBE-0C9C-4F30-8E3C-F50BF26C944A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B2FCEC2-0937-4B72-A78F-7E57C6FF7398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4F2A721-C1C2-4A83-A7F0-4968633A7CFF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C5EB123-65CA-4907-8284-2D4DC3CE6551}"/>
              </a:ext>
            </a:extLst>
          </p:cNvPr>
          <p:cNvGrpSpPr/>
          <p:nvPr/>
        </p:nvGrpSpPr>
        <p:grpSpPr>
          <a:xfrm>
            <a:off x="6950292" y="3330785"/>
            <a:ext cx="4415495" cy="1546019"/>
            <a:chOff x="7952318" y="2221735"/>
            <a:chExt cx="3529955" cy="1546019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60FFC5A-DD80-47FF-B923-C2AE3A4B9EA7}"/>
                </a:ext>
              </a:extLst>
            </p:cNvPr>
            <p:cNvSpPr txBox="1"/>
            <p:nvPr/>
          </p:nvSpPr>
          <p:spPr>
            <a:xfrm>
              <a:off x="7952318" y="2221735"/>
              <a:ext cx="1669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宋刻本秀楷简体" panose="02000000000000000000" pitchFamily="2" charset="-122"/>
                  <a:ea typeface="方正宋刻本秀楷简体" panose="02000000000000000000" pitchFamily="2" charset="-122"/>
                </a:rPr>
                <a:t>罗依民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B98AACB-C9B1-4BE0-8D14-607D1EA68A14}"/>
                </a:ext>
              </a:extLst>
            </p:cNvPr>
            <p:cNvSpPr txBox="1"/>
            <p:nvPr/>
          </p:nvSpPr>
          <p:spPr>
            <a:xfrm>
              <a:off x="7952318" y="2752091"/>
              <a:ext cx="3529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Region Server</a:t>
              </a:r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部分代码</a:t>
              </a:r>
              <a:r>
                <a:rPr lang="zh-CN" altLang="en-US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编写与整合</a:t>
              </a:r>
              <a:endParaRPr lang="zh-CN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r>
                <a:rPr lang="zh-CN" altLang="zh-CN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最终程序的集成与功能调试</a:t>
              </a:r>
              <a:endParaRPr lang="en-US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r>
                <a:rPr lang="zh-CN" altLang="en-US" sz="2000" dirty="0">
                  <a:solidFill>
                    <a:prstClr val="black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视频录制</a:t>
              </a:r>
              <a:endParaRPr lang="en-US" altLang="zh-CN" sz="2000" dirty="0">
                <a:solidFill>
                  <a:prstClr val="black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9364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7A9884-784E-44CB-A3DC-E86F053F0732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DF1AC4-7181-46F0-8B67-0F2DE0861A92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F54BDA-5AE9-472D-B2DD-C80D4C5752B5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70555D-4750-4075-BB93-DF887CBAC411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87674E-2E8E-42BE-97A3-FE96EAAB5415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1ACB43-ECCA-4E68-82A2-143D0D80C895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C3762F-2C81-4574-A564-707A0BEFECFE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4187CC7-56F4-48E9-9C81-FA521675A537}"/>
              </a:ext>
            </a:extLst>
          </p:cNvPr>
          <p:cNvGrpSpPr/>
          <p:nvPr/>
        </p:nvGrpSpPr>
        <p:grpSpPr>
          <a:xfrm>
            <a:off x="452727" y="762331"/>
            <a:ext cx="3181753" cy="584775"/>
            <a:chOff x="3039938" y="277716"/>
            <a:chExt cx="3181753" cy="58477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9230E83-0797-4BEA-86E6-7793DE1865D1}"/>
                </a:ext>
              </a:extLst>
            </p:cNvPr>
            <p:cNvSpPr txBox="1"/>
            <p:nvPr/>
          </p:nvSpPr>
          <p:spPr>
            <a:xfrm>
              <a:off x="3039938" y="277716"/>
              <a:ext cx="319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72828-EAC6-4A69-842B-D2DFC8DD9C4C}"/>
                </a:ext>
              </a:extLst>
            </p:cNvPr>
            <p:cNvSpPr txBox="1"/>
            <p:nvPr/>
          </p:nvSpPr>
          <p:spPr>
            <a:xfrm>
              <a:off x="3337438" y="308493"/>
              <a:ext cx="2884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整体架构设计</a:t>
              </a: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AE9835-D4A0-42D2-B71F-944B31B736F7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42B32BD-CFC5-48F6-AA0A-9FD3C59F160B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30D2AA6-C3D0-4ACA-8F0C-D0645DC39FD9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F775DBC-C1F7-41FF-AF42-6AC20CEAA874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A41E35D-162B-4574-83FB-5A211B03CA74}"/>
              </a:ext>
            </a:extLst>
          </p:cNvPr>
          <p:cNvSpPr txBox="1"/>
          <p:nvPr/>
        </p:nvSpPr>
        <p:spPr>
          <a:xfrm>
            <a:off x="2362313" y="158203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7619927-6411-4A68-B624-A0CD86C2E98B}"/>
              </a:ext>
            </a:extLst>
          </p:cNvPr>
          <p:cNvSpPr txBox="1"/>
          <p:nvPr/>
        </p:nvSpPr>
        <p:spPr>
          <a:xfrm>
            <a:off x="429154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1138BBE-0C9C-4F30-8E3C-F50BF26C944A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B2FCEC2-0937-4B72-A78F-7E57C6FF7398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4F2A721-C1C2-4A83-A7F0-4968633A7CFF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6FB3CC01-E324-D11A-5453-204BFD02F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38" y="1465397"/>
            <a:ext cx="6938504" cy="45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399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7A9884-784E-44CB-A3DC-E86F053F0732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A1525E2-6E6F-4D38-8363-A5F2A31FE003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1F90406-960C-471E-AF6C-22DB8D5A0A8D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B9B9D2-7C2B-41AA-9BA5-6CFBEA05D59C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627404-6606-4CDB-A83E-45ECF020B56B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9731C55-B00E-4701-A1E3-FD227488BEEF}"/>
              </a:ext>
            </a:extLst>
          </p:cNvPr>
          <p:cNvGrpSpPr/>
          <p:nvPr/>
        </p:nvGrpSpPr>
        <p:grpSpPr>
          <a:xfrm>
            <a:off x="3712230" y="1174536"/>
            <a:ext cx="4767540" cy="4508927"/>
            <a:chOff x="5083470" y="972711"/>
            <a:chExt cx="4767540" cy="45089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886900B-F154-4E56-B929-1DD80F3B7698}"/>
                </a:ext>
              </a:extLst>
            </p:cNvPr>
            <p:cNvSpPr txBox="1"/>
            <p:nvPr/>
          </p:nvSpPr>
          <p:spPr>
            <a:xfrm>
              <a:off x="6560582" y="972711"/>
              <a:ext cx="2087431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7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287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183F79B-B4ED-486C-804C-BE3DF3D5D923}"/>
                </a:ext>
              </a:extLst>
            </p:cNvPr>
            <p:cNvSpPr txBox="1"/>
            <p:nvPr/>
          </p:nvSpPr>
          <p:spPr>
            <a:xfrm>
              <a:off x="5083470" y="2875021"/>
              <a:ext cx="4767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模块设计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035B8F-9F73-48D3-A6A5-2B1DEEAC75BF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37ABEB0-8176-466C-BE40-D6E86C34ABFC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DBAC1C-BD58-4735-8E20-DF8F93F9181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DA5173B-0535-48D3-A97F-7A23D20F3DB2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A3F8427-ADCC-4AEB-93BA-1A001274A046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E23F9D5-2575-4AE2-87AB-013C1A6F910C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894E0BC-694F-413D-B42E-A6C8A8554450}"/>
              </a:ext>
            </a:extLst>
          </p:cNvPr>
          <p:cNvSpPr txBox="1"/>
          <p:nvPr/>
        </p:nvSpPr>
        <p:spPr>
          <a:xfrm>
            <a:off x="4306483" y="175955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CC5CD4-2FF0-4618-AEBF-2D988A9985AA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74DE69-D608-4356-9ADB-30352600DB12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3086FB-10C7-4ACC-ACD0-EE370CE2A032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44AFAC-E073-43A9-8EDB-7AE9BD5FEA67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2138143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CFF32E-A7D8-4638-9D59-A140D31A54F9}"/>
              </a:ext>
            </a:extLst>
          </p:cNvPr>
          <p:cNvGrpSpPr/>
          <p:nvPr/>
        </p:nvGrpSpPr>
        <p:grpSpPr>
          <a:xfrm>
            <a:off x="443367" y="766665"/>
            <a:ext cx="3675479" cy="584775"/>
            <a:chOff x="620432" y="987023"/>
            <a:chExt cx="3675479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BEAAD94-4F26-4433-B194-909175CCB7B9}"/>
                </a:ext>
              </a:extLst>
            </p:cNvPr>
            <p:cNvSpPr txBox="1"/>
            <p:nvPr/>
          </p:nvSpPr>
          <p:spPr>
            <a:xfrm>
              <a:off x="620432" y="98702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73D3A54-743E-47EB-8C3C-B892C52EACCA}"/>
                </a:ext>
              </a:extLst>
            </p:cNvPr>
            <p:cNvSpPr txBox="1"/>
            <p:nvPr/>
          </p:nvSpPr>
          <p:spPr>
            <a:xfrm>
              <a:off x="917932" y="1017800"/>
              <a:ext cx="3377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Client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客户端模块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FC531080-6583-45A5-815D-61B4ABF55184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718BC63-F473-4C53-B057-8E2F48913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565C38-DA59-4603-A15E-EA2158560100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621EFA-9D91-4A6B-A24B-63ED877840EB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BD002A-8414-49CF-A355-C16468617D6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55C7CCA-796A-42A2-8888-E9C7048E429D}"/>
              </a:ext>
            </a:extLst>
          </p:cNvPr>
          <p:cNvSpPr txBox="1"/>
          <p:nvPr/>
        </p:nvSpPr>
        <p:spPr>
          <a:xfrm>
            <a:off x="4306483" y="175955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6E4716A-A75F-47EC-B3D6-99B4655F49C8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80B627-C7F7-4892-8AD8-DE0643DDBE16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31E91A-C68A-4179-8B5E-17B1E38D6311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E18500-D405-4E2D-BC77-949FFCFBB5D0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675E68-A81C-4E61-87EA-E6DFDBD446CA}"/>
              </a:ext>
            </a:extLst>
          </p:cNvPr>
          <p:cNvSpPr txBox="1"/>
          <p:nvPr/>
        </p:nvSpPr>
        <p:spPr>
          <a:xfrm>
            <a:off x="6502732" y="1757793"/>
            <a:ext cx="405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ClientApp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负责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Client</a:t>
            </a:r>
            <a:r>
              <a:rPr lang="zh-CN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窗口的启动</a:t>
            </a: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dist">
              <a:defRPr/>
            </a:pPr>
            <a:endParaRPr lang="en-US" altLang="zh-CN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D285B5-4AAF-2666-4CBD-9B97A0D2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7" y="2319182"/>
            <a:ext cx="5877745" cy="22196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25F416-2B3B-B015-2CDB-84A2BC140D71}"/>
              </a:ext>
            </a:extLst>
          </p:cNvPr>
          <p:cNvSpPr txBox="1"/>
          <p:nvPr/>
        </p:nvSpPr>
        <p:spPr>
          <a:xfrm>
            <a:off x="6502732" y="2816483"/>
            <a:ext cx="49479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MyClient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实现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Client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Master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的连接，并将用户输入的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SQL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指令传输给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Master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服务器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86E88E-9FB5-FFDB-83C9-94DB9EAE35C4}"/>
              </a:ext>
            </a:extLst>
          </p:cNvPr>
          <p:cNvSpPr txBox="1"/>
          <p:nvPr/>
        </p:nvSpPr>
        <p:spPr>
          <a:xfrm>
            <a:off x="6502732" y="4184874"/>
            <a:ext cx="46527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RegionSocket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主要包含了与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Region Server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</a:t>
            </a:r>
            <a:r>
              <a:rPr lang="en-US" altLang="zh-CN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Socket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连接的操作</a:t>
            </a:r>
          </a:p>
        </p:txBody>
      </p:sp>
    </p:spTree>
    <p:extLst>
      <p:ext uri="{BB962C8B-B14F-4D97-AF65-F5344CB8AC3E}">
        <p14:creationId xmlns:p14="http://schemas.microsoft.com/office/powerpoint/2010/main" val="13657401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361AA0-BF51-40FC-BB0C-7C3B3F260EE0}"/>
              </a:ext>
            </a:extLst>
          </p:cNvPr>
          <p:cNvGrpSpPr/>
          <p:nvPr/>
        </p:nvGrpSpPr>
        <p:grpSpPr>
          <a:xfrm flipH="1" flipV="1">
            <a:off x="9778932" y="5903199"/>
            <a:ext cx="2278018" cy="857413"/>
            <a:chOff x="8230325" y="4306212"/>
            <a:chExt cx="4147292" cy="15609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8EB3AD-C4D7-4FEF-9854-CEE54AF86D6E}"/>
                </a:ext>
              </a:extLst>
            </p:cNvPr>
            <p:cNvSpPr/>
            <p:nvPr/>
          </p:nvSpPr>
          <p:spPr>
            <a:xfrm rot="2700000">
              <a:off x="11463217" y="4306212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F0895E-9CB4-455C-82D5-9AC3E8291CAB}"/>
                </a:ext>
              </a:extLst>
            </p:cNvPr>
            <p:cNvSpPr/>
            <p:nvPr/>
          </p:nvSpPr>
          <p:spPr>
            <a:xfrm rot="2700000">
              <a:off x="8230325" y="4952793"/>
              <a:ext cx="9144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9581BA-BC84-4FAA-8A19-814452984AE6}"/>
                </a:ext>
              </a:extLst>
            </p:cNvPr>
            <p:cNvSpPr/>
            <p:nvPr/>
          </p:nvSpPr>
          <p:spPr>
            <a:xfrm rot="2700000">
              <a:off x="8876903" y="4314129"/>
              <a:ext cx="9144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599CB5F-4271-4989-AF9A-01D21B8B2773}"/>
                </a:ext>
              </a:extLst>
            </p:cNvPr>
            <p:cNvSpPr/>
            <p:nvPr/>
          </p:nvSpPr>
          <p:spPr>
            <a:xfrm rot="2700000">
              <a:off x="9523483" y="4952792"/>
              <a:ext cx="9144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AFFC77-6F68-400D-B039-06D54E187995}"/>
                </a:ext>
              </a:extLst>
            </p:cNvPr>
            <p:cNvSpPr/>
            <p:nvPr/>
          </p:nvSpPr>
          <p:spPr>
            <a:xfrm rot="2700000">
              <a:off x="10170060" y="4314130"/>
              <a:ext cx="914400" cy="914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CFF32E-A7D8-4638-9D59-A140D31A54F9}"/>
              </a:ext>
            </a:extLst>
          </p:cNvPr>
          <p:cNvGrpSpPr/>
          <p:nvPr/>
        </p:nvGrpSpPr>
        <p:grpSpPr>
          <a:xfrm>
            <a:off x="443367" y="766665"/>
            <a:ext cx="3675479" cy="984884"/>
            <a:chOff x="620432" y="987023"/>
            <a:chExt cx="3675479" cy="984884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BEAAD94-4F26-4433-B194-909175CCB7B9}"/>
                </a:ext>
              </a:extLst>
            </p:cNvPr>
            <p:cNvSpPr txBox="1"/>
            <p:nvPr/>
          </p:nvSpPr>
          <p:spPr>
            <a:xfrm>
              <a:off x="620432" y="98702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73D3A54-743E-47EB-8C3C-B892C52EACCA}"/>
                </a:ext>
              </a:extLst>
            </p:cNvPr>
            <p:cNvSpPr txBox="1"/>
            <p:nvPr/>
          </p:nvSpPr>
          <p:spPr>
            <a:xfrm>
              <a:off x="917932" y="1017800"/>
              <a:ext cx="33779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Client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客户端模块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工作流程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FC531080-6583-45A5-815D-61B4ABF55184}"/>
              </a:ext>
            </a:extLst>
          </p:cNvPr>
          <p:cNvSpPr/>
          <p:nvPr/>
        </p:nvSpPr>
        <p:spPr>
          <a:xfrm>
            <a:off x="-1" y="0"/>
            <a:ext cx="12192001" cy="685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718BC63-F473-4C53-B057-8E2F489131BD}"/>
              </a:ext>
            </a:extLst>
          </p:cNvPr>
          <p:cNvCxnSpPr/>
          <p:nvPr/>
        </p:nvCxnSpPr>
        <p:spPr>
          <a:xfrm>
            <a:off x="423180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565C38-DA59-4603-A15E-EA2158560100}"/>
              </a:ext>
            </a:extLst>
          </p:cNvPr>
          <p:cNvCxnSpPr/>
          <p:nvPr/>
        </p:nvCxnSpPr>
        <p:spPr>
          <a:xfrm>
            <a:off x="616104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621EFA-9D91-4A6B-A24B-63ED877840EB}"/>
              </a:ext>
            </a:extLst>
          </p:cNvPr>
          <p:cNvCxnSpPr/>
          <p:nvPr/>
        </p:nvCxnSpPr>
        <p:spPr>
          <a:xfrm>
            <a:off x="8090275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8BD002A-8414-49CF-A355-C16468617D6F}"/>
              </a:ext>
            </a:extLst>
          </p:cNvPr>
          <p:cNvCxnSpPr/>
          <p:nvPr/>
        </p:nvCxnSpPr>
        <p:spPr>
          <a:xfrm>
            <a:off x="10019510" y="175955"/>
            <a:ext cx="0" cy="33382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55C7CCA-796A-42A2-8888-E9C7048E429D}"/>
              </a:ext>
            </a:extLst>
          </p:cNvPr>
          <p:cNvSpPr txBox="1"/>
          <p:nvPr/>
        </p:nvSpPr>
        <p:spPr>
          <a:xfrm>
            <a:off x="4306483" y="175955"/>
            <a:ext cx="18097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6E4716A-A75F-47EC-B3D6-99B4655F49C8}"/>
              </a:ext>
            </a:extLst>
          </p:cNvPr>
          <p:cNvSpPr txBox="1"/>
          <p:nvPr/>
        </p:nvSpPr>
        <p:spPr>
          <a:xfrm>
            <a:off x="2392184" y="136094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项目简介与分工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80B627-C7F7-4892-8AD8-DE0643DDBE16}"/>
              </a:ext>
            </a:extLst>
          </p:cNvPr>
          <p:cNvSpPr txBox="1"/>
          <p:nvPr/>
        </p:nvSpPr>
        <p:spPr>
          <a:xfrm>
            <a:off x="622078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核心功能设计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31E91A-C68A-4179-8B5E-17B1E38D6311}"/>
              </a:ext>
            </a:extLst>
          </p:cNvPr>
          <p:cNvSpPr txBox="1"/>
          <p:nvPr/>
        </p:nvSpPr>
        <p:spPr>
          <a:xfrm>
            <a:off x="8150018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运行与演示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E18500-D405-4E2D-BC77-949FFCFBB5D0}"/>
              </a:ext>
            </a:extLst>
          </p:cNvPr>
          <p:cNvSpPr txBox="1"/>
          <p:nvPr/>
        </p:nvSpPr>
        <p:spPr>
          <a:xfrm>
            <a:off x="10079253" y="158203"/>
            <a:ext cx="18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E460F823-06BB-C240-7C29-FDAA302B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687" y="1059052"/>
            <a:ext cx="5078222" cy="54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060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B8D87"/>
      </a:accent1>
      <a:accent2>
        <a:srgbClr val="41B9B8"/>
      </a:accent2>
      <a:accent3>
        <a:srgbClr val="3279B6"/>
      </a:accent3>
      <a:accent4>
        <a:srgbClr val="5C9DD2"/>
      </a:accent4>
      <a:accent5>
        <a:srgbClr val="A5A5A5"/>
      </a:accent5>
      <a:accent6>
        <a:srgbClr val="C9C9C9"/>
      </a:accent6>
      <a:hlink>
        <a:srgbClr val="3B8D87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3B8D87"/>
    </a:accent1>
    <a:accent2>
      <a:srgbClr val="41B9B8"/>
    </a:accent2>
    <a:accent3>
      <a:srgbClr val="3279B6"/>
    </a:accent3>
    <a:accent4>
      <a:srgbClr val="5C9DD2"/>
    </a:accent4>
    <a:accent5>
      <a:srgbClr val="A5A5A5"/>
    </a:accent5>
    <a:accent6>
      <a:srgbClr val="C9C9C9"/>
    </a:accent6>
    <a:hlink>
      <a:srgbClr val="3B8D8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973</Words>
  <Application>Microsoft Office PowerPoint</Application>
  <PresentationFormat>宽屏</PresentationFormat>
  <Paragraphs>215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Tw Cen MT Condensed Extra Bold</vt:lpstr>
      <vt:lpstr>黑体</vt:lpstr>
      <vt:lpstr>方正宋刻本秀楷简体</vt:lpstr>
      <vt:lpstr>Berlin Sans FB Demi</vt:lpstr>
      <vt:lpstr>等线 Light</vt:lpstr>
      <vt:lpstr>Arial</vt:lpstr>
      <vt:lpstr>仿宋</vt:lpstr>
      <vt:lpstr>华文仿宋</vt:lpstr>
      <vt:lpstr>Wingdings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511907108@qq.com</cp:lastModifiedBy>
  <cp:revision>53</cp:revision>
  <dcterms:created xsi:type="dcterms:W3CDTF">2020-03-16T02:04:02Z</dcterms:created>
  <dcterms:modified xsi:type="dcterms:W3CDTF">2023-05-30T12:34:51Z</dcterms:modified>
</cp:coreProperties>
</file>