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77" r:id="rId5"/>
    <p:sldId id="281" r:id="rId6"/>
    <p:sldId id="282" r:id="rId7"/>
    <p:sldId id="280" r:id="rId8"/>
    <p:sldId id="279" r:id="rId9"/>
    <p:sldId id="278" r:id="rId10"/>
    <p:sldId id="260" r:id="rId11"/>
    <p:sldId id="283" r:id="rId12"/>
    <p:sldId id="261" r:id="rId13"/>
    <p:sldId id="262" r:id="rId14"/>
    <p:sldId id="284" r:id="rId15"/>
    <p:sldId id="263" r:id="rId16"/>
    <p:sldId id="264" r:id="rId17"/>
    <p:sldId id="286" r:id="rId18"/>
    <p:sldId id="285" r:id="rId19"/>
    <p:sldId id="265" r:id="rId20"/>
    <p:sldId id="266" r:id="rId21"/>
    <p:sldId id="269" r:id="rId22"/>
    <p:sldId id="270" r:id="rId23"/>
    <p:sldId id="271" r:id="rId24"/>
    <p:sldId id="272" r:id="rId25"/>
    <p:sldId id="273" r:id="rId26"/>
    <p:sldId id="287" r:id="rId27"/>
    <p:sldId id="274" r:id="rId28"/>
    <p:sldId id="275" r:id="rId29"/>
    <p:sldId id="268" r:id="rId30"/>
    <p:sldId id="288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00"/>
    <a:srgbClr val="FF0000"/>
    <a:srgbClr val="038103"/>
    <a:srgbClr val="F3F3C3"/>
    <a:srgbClr val="FE0C0C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56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01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9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8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6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8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1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4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8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27CA-708C-40BD-BE0F-05E3C203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45" y="1236329"/>
            <a:ext cx="9144000" cy="1017775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Performance Evaluation: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914FF9-A0F8-47EF-B4B5-7C33228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23" y="3402627"/>
            <a:ext cx="5280212" cy="704008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Macéo Ottavy, Mathieu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Longatte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Louison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Mocq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A1AFA21-46C6-4894-9336-B5EF9F0AE759}"/>
              </a:ext>
            </a:extLst>
          </p:cNvPr>
          <p:cNvSpPr txBox="1">
            <a:spLocks/>
          </p:cNvSpPr>
          <p:nvPr/>
        </p:nvSpPr>
        <p:spPr>
          <a:xfrm>
            <a:off x="0" y="2070848"/>
            <a:ext cx="12192000" cy="135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400" b="1" dirty="0">
                <a:latin typeface="Britannic Bold" panose="020B0903060703020204" pitchFamily="34" charset="0"/>
              </a:rPr>
              <a:t>Car </a:t>
            </a:r>
            <a:r>
              <a:rPr lang="fr-FR" sz="7400" b="1" dirty="0" err="1">
                <a:latin typeface="Britannic Bold" panose="020B0903060703020204" pitchFamily="34" charset="0"/>
              </a:rPr>
              <a:t>behaviour</a:t>
            </a:r>
            <a:r>
              <a:rPr lang="fr-FR" sz="7400" b="1" dirty="0">
                <a:latin typeface="Britannic Bold" panose="020B0903060703020204" pitchFamily="34" charset="0"/>
              </a:rPr>
              <a:t> </a:t>
            </a:r>
            <a:r>
              <a:rPr lang="fr-FR" sz="7400" b="1" dirty="0" err="1">
                <a:latin typeface="Britannic Bold" panose="020B0903060703020204" pitchFamily="34" charset="0"/>
              </a:rPr>
              <a:t>optimization</a:t>
            </a:r>
            <a:endParaRPr lang="fr-FR" sz="7400" b="1" dirty="0">
              <a:latin typeface="Britannic Bold" panose="020B0903060703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E1D66D-3931-433F-B983-95C76F0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2" y="3754631"/>
            <a:ext cx="4863672" cy="2735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53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01B222-6448-4A22-B86D-30E1D7BA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205" r="829" b="1753"/>
          <a:stretch/>
        </p:blipFill>
        <p:spPr>
          <a:xfrm>
            <a:off x="1555374" y="1416423"/>
            <a:ext cx="6427695" cy="505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itre 1">
            <a:extLst>
              <a:ext uri="{FF2B5EF4-FFF2-40B4-BE49-F238E27FC236}">
                <a16:creationId xmlns:a16="http://schemas.microsoft.com/office/drawing/2014/main" id="{01995D33-CD57-4E42-9154-C12BCBC119EA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01B222-6448-4A22-B86D-30E1D7BA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205" r="829" b="1753"/>
          <a:stretch/>
        </p:blipFill>
        <p:spPr>
          <a:xfrm>
            <a:off x="1555374" y="1416423"/>
            <a:ext cx="6427695" cy="505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7D68E0-847F-4016-8E9A-8A88D71C8EE7}"/>
              </a:ext>
            </a:extLst>
          </p:cNvPr>
          <p:cNvCxnSpPr>
            <a:cxnSpLocks/>
          </p:cNvCxnSpPr>
          <p:nvPr/>
        </p:nvCxnSpPr>
        <p:spPr>
          <a:xfrm flipH="1">
            <a:off x="7216589" y="5441577"/>
            <a:ext cx="1657032" cy="3854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F13BD5C-5A33-465F-8A05-75C7030C63B0}"/>
              </a:ext>
            </a:extLst>
          </p:cNvPr>
          <p:cNvCxnSpPr>
            <a:cxnSpLocks/>
          </p:cNvCxnSpPr>
          <p:nvPr/>
        </p:nvCxnSpPr>
        <p:spPr>
          <a:xfrm flipH="1">
            <a:off x="7440707" y="4069976"/>
            <a:ext cx="1432914" cy="1299883"/>
          </a:xfrm>
          <a:prstGeom prst="straightConnector1">
            <a:avLst/>
          </a:prstGeom>
          <a:ln w="57150">
            <a:solidFill>
              <a:srgbClr val="0381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0A760018-17D7-4DC3-84CF-D0F22275A458}"/>
              </a:ext>
            </a:extLst>
          </p:cNvPr>
          <p:cNvSpPr txBox="1">
            <a:spLocks/>
          </p:cNvSpPr>
          <p:nvPr/>
        </p:nvSpPr>
        <p:spPr>
          <a:xfrm>
            <a:off x="8873621" y="3814518"/>
            <a:ext cx="1973672" cy="5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>
                <a:solidFill>
                  <a:srgbClr val="038103"/>
                </a:solidFill>
              </a:rPr>
              <a:t>Acceleration</a:t>
            </a:r>
            <a:endParaRPr lang="fr-FR" sz="2000" dirty="0">
              <a:solidFill>
                <a:srgbClr val="038103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97D02891-87C1-45B5-B4E2-D5736F6DD507}"/>
              </a:ext>
            </a:extLst>
          </p:cNvPr>
          <p:cNvSpPr txBox="1">
            <a:spLocks/>
          </p:cNvSpPr>
          <p:nvPr/>
        </p:nvSpPr>
        <p:spPr>
          <a:xfrm>
            <a:off x="8873621" y="5181672"/>
            <a:ext cx="1973672" cy="5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>
                <a:solidFill>
                  <a:srgbClr val="FF0000"/>
                </a:solidFill>
              </a:rPr>
              <a:t>Brake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01995D33-CD57-4E42-9154-C12BCBC119EA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3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Interaction </a:t>
            </a:r>
            <a:r>
              <a:rPr lang="fr-FR" sz="3600" u="sng" dirty="0" err="1">
                <a:solidFill>
                  <a:schemeClr val="accent1"/>
                </a:solidFill>
              </a:rPr>
              <a:t>with</a:t>
            </a:r>
            <a:r>
              <a:rPr lang="fr-FR" sz="3600" u="sng" dirty="0">
                <a:solidFill>
                  <a:schemeClr val="accent1"/>
                </a:solidFill>
              </a:rPr>
              <a:t> the </a:t>
            </a:r>
            <a:r>
              <a:rPr lang="fr-FR" sz="3600" u="sng" dirty="0" err="1">
                <a:solidFill>
                  <a:schemeClr val="accent1"/>
                </a:solidFill>
              </a:rPr>
              <a:t>environment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E7FDA0-D82D-4907-A855-60B06FBE5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13" y="1429870"/>
            <a:ext cx="8439432" cy="5208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C850A5E-C5C3-4580-99B8-ECA0D1D3E526}"/>
              </a:ext>
            </a:extLst>
          </p:cNvPr>
          <p:cNvCxnSpPr>
            <a:cxnSpLocks/>
          </p:cNvCxnSpPr>
          <p:nvPr/>
        </p:nvCxnSpPr>
        <p:spPr>
          <a:xfrm>
            <a:off x="5807075" y="4638675"/>
            <a:ext cx="36703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37136B-DEA8-4A89-A504-DA321EA4E61E}"/>
              </a:ext>
            </a:extLst>
          </p:cNvPr>
          <p:cNvCxnSpPr>
            <a:cxnSpLocks/>
          </p:cNvCxnSpPr>
          <p:nvPr/>
        </p:nvCxnSpPr>
        <p:spPr>
          <a:xfrm flipV="1">
            <a:off x="5807075" y="4108450"/>
            <a:ext cx="1374775" cy="5302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2290891-988D-4E49-B511-1AD8AC4DBB57}"/>
              </a:ext>
            </a:extLst>
          </p:cNvPr>
          <p:cNvCxnSpPr>
            <a:cxnSpLocks/>
          </p:cNvCxnSpPr>
          <p:nvPr/>
        </p:nvCxnSpPr>
        <p:spPr>
          <a:xfrm flipV="1">
            <a:off x="5807075" y="4219575"/>
            <a:ext cx="441325" cy="4191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E8D2085-9B07-436E-B037-A179B9A25C0A}"/>
              </a:ext>
            </a:extLst>
          </p:cNvPr>
          <p:cNvCxnSpPr>
            <a:cxnSpLocks/>
          </p:cNvCxnSpPr>
          <p:nvPr/>
        </p:nvCxnSpPr>
        <p:spPr>
          <a:xfrm flipV="1">
            <a:off x="5807075" y="4219574"/>
            <a:ext cx="220662" cy="4191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F8769BF-794F-4368-B005-FED79F3D96BE}"/>
              </a:ext>
            </a:extLst>
          </p:cNvPr>
          <p:cNvCxnSpPr>
            <a:cxnSpLocks/>
          </p:cNvCxnSpPr>
          <p:nvPr/>
        </p:nvCxnSpPr>
        <p:spPr>
          <a:xfrm>
            <a:off x="5807075" y="4638675"/>
            <a:ext cx="263525" cy="4730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F6B001-593F-4974-A024-46C20537991C}"/>
              </a:ext>
            </a:extLst>
          </p:cNvPr>
          <p:cNvCxnSpPr>
            <a:cxnSpLocks/>
          </p:cNvCxnSpPr>
          <p:nvPr/>
        </p:nvCxnSpPr>
        <p:spPr>
          <a:xfrm>
            <a:off x="5807075" y="4638674"/>
            <a:ext cx="515937" cy="41909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DF8713A-49ED-4CB2-B582-5F75F231A61E}"/>
              </a:ext>
            </a:extLst>
          </p:cNvPr>
          <p:cNvCxnSpPr>
            <a:cxnSpLocks/>
          </p:cNvCxnSpPr>
          <p:nvPr/>
        </p:nvCxnSpPr>
        <p:spPr>
          <a:xfrm>
            <a:off x="5807075" y="4638673"/>
            <a:ext cx="1031875" cy="40322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C93607C3-675E-45F7-A11B-9E52B558E8C4}"/>
              </a:ext>
            </a:extLst>
          </p:cNvPr>
          <p:cNvSpPr/>
          <p:nvPr/>
        </p:nvSpPr>
        <p:spPr>
          <a:xfrm flipH="1">
            <a:off x="5554663" y="4400551"/>
            <a:ext cx="515937" cy="530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C6FC6A22-98E0-4E26-B3A6-4BDF9A52E189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rgbClr val="FBFBF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944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EA43165-1624-462E-A37E-35B1D0B2D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1006" r="928" b="2038"/>
          <a:stretch/>
        </p:blipFill>
        <p:spPr>
          <a:xfrm>
            <a:off x="818048" y="1396252"/>
            <a:ext cx="6124775" cy="481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6D3519-22EC-4C6B-A568-26D703161A9F}"/>
              </a:ext>
            </a:extLst>
          </p:cNvPr>
          <p:cNvSpPr/>
          <p:nvPr/>
        </p:nvSpPr>
        <p:spPr>
          <a:xfrm>
            <a:off x="895350" y="6364343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 = [10, 1, 2, 12, 13, 13, 13, 14, 24, 14, 13, 12, 13, -497]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168A627-4547-41E1-A8B0-27C9573C3F97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EA43165-1624-462E-A37E-35B1D0B2D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1006" r="928" b="2038"/>
          <a:stretch/>
        </p:blipFill>
        <p:spPr>
          <a:xfrm>
            <a:off x="818048" y="1396252"/>
            <a:ext cx="6124775" cy="481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6D3519-22EC-4C6B-A568-26D703161A9F}"/>
              </a:ext>
            </a:extLst>
          </p:cNvPr>
          <p:cNvSpPr/>
          <p:nvPr/>
        </p:nvSpPr>
        <p:spPr>
          <a:xfrm>
            <a:off x="895350" y="6364343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 = [10, 1, 2, 12, 13, 13, 13, 14, 24, 14, 13, 12, 13, -497]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2E88C-3A24-45B0-BE9A-FD7D7C9ED0A7}"/>
                  </a:ext>
                </a:extLst>
              </p:cNvPr>
              <p:cNvSpPr txBox="1"/>
              <p:nvPr/>
            </p:nvSpPr>
            <p:spPr>
              <a:xfrm>
                <a:off x="9319003" y="3481703"/>
                <a:ext cx="1855508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=−343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2E88C-3A24-45B0-BE9A-FD7D7C9E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003" y="3481703"/>
                <a:ext cx="1855508" cy="894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8FD022B-C5B2-4E62-845F-06254E287579}"/>
              </a:ext>
            </a:extLst>
          </p:cNvPr>
          <p:cNvSpPr/>
          <p:nvPr/>
        </p:nvSpPr>
        <p:spPr>
          <a:xfrm>
            <a:off x="7335233" y="3697979"/>
            <a:ext cx="1821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Total </a:t>
            </a:r>
            <a:r>
              <a:rPr lang="fr-FR" sz="2400" dirty="0" err="1"/>
              <a:t>reward</a:t>
            </a:r>
            <a:r>
              <a:rPr lang="fr-FR" sz="2400" dirty="0"/>
              <a:t>: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168A627-4547-41E1-A8B0-27C9573C3F97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2) </a:t>
            </a:r>
            <a:r>
              <a:rPr lang="fr-FR" sz="3600" b="1" u="sng" dirty="0" err="1"/>
              <a:t>Genetic</a:t>
            </a:r>
            <a:r>
              <a:rPr lang="fr-FR" sz="3600" b="1" u="sng" dirty="0"/>
              <a:t> </a:t>
            </a:r>
            <a:r>
              <a:rPr lang="fr-FR" sz="3600" b="1" u="sng" dirty="0" err="1"/>
              <a:t>Algorithm</a:t>
            </a:r>
            <a:endParaRPr lang="fr-FR" sz="3600" b="1" u="sn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A07351-1CCF-4B85-921A-32887788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8"/>
          <a:stretch/>
        </p:blipFill>
        <p:spPr>
          <a:xfrm>
            <a:off x="1588573" y="917762"/>
            <a:ext cx="8781770" cy="5656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30E1C62D-CB46-43CE-A4DB-F1595059D400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7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9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3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pic>
        <p:nvPicPr>
          <p:cNvPr id="7" name="Picture 11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2A70CF6A-FD28-1876-6DE5-A2841536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502225"/>
            <a:ext cx="60960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4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72CE87-BD27-4470-B0A5-0DD1EA965488}"/>
              </a:ext>
            </a:extLst>
          </p:cNvPr>
          <p:cNvSpPr/>
          <p:nvPr/>
        </p:nvSpPr>
        <p:spPr>
          <a:xfrm>
            <a:off x="992240" y="3771812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Bellman Equation</a:t>
            </a:r>
            <a:r>
              <a:rPr lang="fr-FR" sz="2000" dirty="0"/>
              <a:t>: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pic>
        <p:nvPicPr>
          <p:cNvPr id="7" name="Picture 11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2A70CF6A-FD28-1876-6DE5-A2841536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502225"/>
            <a:ext cx="60960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3" descr="A math equation with a plus and a symbol&#10;&#10;Description automatically generated with medium confidence">
            <a:extLst>
              <a:ext uri="{FF2B5EF4-FFF2-40B4-BE49-F238E27FC236}">
                <a16:creationId xmlns:a16="http://schemas.microsoft.com/office/drawing/2014/main" id="{40D14315-D046-CD19-9F45-D8D20E7C4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64"/>
          <a:stretch/>
        </p:blipFill>
        <p:spPr>
          <a:xfrm>
            <a:off x="5076825" y="5274808"/>
            <a:ext cx="6174713" cy="118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5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72CE87-BD27-4470-B0A5-0DD1EA965488}"/>
              </a:ext>
            </a:extLst>
          </p:cNvPr>
          <p:cNvSpPr/>
          <p:nvPr/>
        </p:nvSpPr>
        <p:spPr>
          <a:xfrm>
            <a:off x="992240" y="3771812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Bellman Equation</a:t>
            </a:r>
            <a:r>
              <a:rPr lang="fr-FR" sz="2000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ED43C8-CF5F-4212-826F-602C931EE6DE}"/>
              </a:ext>
            </a:extLst>
          </p:cNvPr>
          <p:cNvSpPr/>
          <p:nvPr/>
        </p:nvSpPr>
        <p:spPr>
          <a:xfrm>
            <a:off x="992240" y="5311967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/>
              <a:t>Error</a:t>
            </a:r>
            <a:r>
              <a:rPr lang="fr-FR" sz="2000" dirty="0"/>
              <a:t>: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1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Neural network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024FF0-F139-EB3F-99F0-121799831C27}"/>
              </a:ext>
            </a:extLst>
          </p:cNvPr>
          <p:cNvSpPr>
            <a:spLocks noGrp="1"/>
          </p:cNvSpPr>
          <p:nvPr/>
        </p:nvSpPr>
        <p:spPr>
          <a:xfrm>
            <a:off x="0" y="1369460"/>
            <a:ext cx="4657725" cy="63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Goal : </a:t>
            </a:r>
            <a:r>
              <a:rPr lang="fr-FR" dirty="0" err="1"/>
              <a:t>Approximate</a:t>
            </a:r>
            <a:endParaRPr lang="fr-FR" dirty="0"/>
          </a:p>
        </p:txBody>
      </p:sp>
      <p:pic>
        <p:nvPicPr>
          <p:cNvPr id="14" name="Picture 9" descr="A black letter with a star&#10;&#10;Description automatically generated">
            <a:extLst>
              <a:ext uri="{FF2B5EF4-FFF2-40B4-BE49-F238E27FC236}">
                <a16:creationId xmlns:a16="http://schemas.microsoft.com/office/drawing/2014/main" id="{05F9E2A5-1E43-E512-2C16-0D759560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44" y="1357005"/>
            <a:ext cx="558800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B641A21C-521E-BDC1-D09A-DD8D51EB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83" y="2028931"/>
            <a:ext cx="8171727" cy="442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37D80775-3762-A1FE-7E2A-F6ECAA6A343A}"/>
              </a:ext>
            </a:extLst>
          </p:cNvPr>
          <p:cNvSpPr txBox="1"/>
          <p:nvPr/>
        </p:nvSpPr>
        <p:spPr>
          <a:xfrm>
            <a:off x="173590" y="3022945"/>
            <a:ext cx="1504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State of the Car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772FB170-0865-CADF-919F-D6463579662B}"/>
              </a:ext>
            </a:extLst>
          </p:cNvPr>
          <p:cNvSpPr txBox="1"/>
          <p:nvPr/>
        </p:nvSpPr>
        <p:spPr>
          <a:xfrm>
            <a:off x="3618442" y="5981687"/>
            <a:ext cx="8755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pic>
        <p:nvPicPr>
          <p:cNvPr id="19" name="Picture 16" descr="A black and white symbol&#10;&#10;Description automatically generated">
            <a:extLst>
              <a:ext uri="{FF2B5EF4-FFF2-40B4-BE49-F238E27FC236}">
                <a16:creationId xmlns:a16="http://schemas.microsoft.com/office/drawing/2014/main" id="{0B7B9372-BA20-683D-E758-D131A9139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893" y="3884719"/>
            <a:ext cx="1365502" cy="533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D86BD6-B7AE-81C9-B738-1E7DA094B212}"/>
              </a:ext>
            </a:extLst>
          </p:cNvPr>
          <p:cNvSpPr txBox="1"/>
          <p:nvPr/>
        </p:nvSpPr>
        <p:spPr>
          <a:xfrm>
            <a:off x="5217489" y="5978548"/>
            <a:ext cx="875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65BA9-36E0-2B22-D1D7-CAC1AA2EF7AD}"/>
              </a:ext>
            </a:extLst>
          </p:cNvPr>
          <p:cNvSpPr txBox="1"/>
          <p:nvPr/>
        </p:nvSpPr>
        <p:spPr>
          <a:xfrm>
            <a:off x="6933247" y="6007382"/>
            <a:ext cx="875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9B4F4-5C0B-4302-9D3B-CFEF62C21A8D}"/>
              </a:ext>
            </a:extLst>
          </p:cNvPr>
          <p:cNvSpPr/>
          <p:nvPr/>
        </p:nvSpPr>
        <p:spPr>
          <a:xfrm>
            <a:off x="7808808" y="1372274"/>
            <a:ext cx="3444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300000 </a:t>
            </a:r>
            <a:r>
              <a:rPr lang="fr-FR" sz="2800" dirty="0" err="1"/>
              <a:t>Parameters</a:t>
            </a:r>
            <a:endParaRPr lang="fr-FR" sz="2800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09174AB-0317-49AE-A49E-D3D7CCDE7F21}"/>
              </a:ext>
            </a:extLst>
          </p:cNvPr>
          <p:cNvSpPr/>
          <p:nvPr/>
        </p:nvSpPr>
        <p:spPr>
          <a:xfrm rot="1491181">
            <a:off x="1311703" y="3804426"/>
            <a:ext cx="970944" cy="207057"/>
          </a:xfrm>
          <a:prstGeom prst="rightArrow">
            <a:avLst/>
          </a:prstGeom>
          <a:solidFill>
            <a:srgbClr val="5FCBE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628140F0-6B41-49F8-8C68-A4EAC39E47F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9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641D-6750-4988-91E3-F8CFBD9E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262964"/>
            <a:ext cx="10515600" cy="872004"/>
          </a:xfrm>
        </p:spPr>
        <p:txBody>
          <a:bodyPr>
            <a:normAutofit/>
          </a:bodyPr>
          <a:lstStyle/>
          <a:p>
            <a:r>
              <a:rPr lang="fr-FR" sz="4400" dirty="0"/>
              <a:t>Table of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07AD7-9000-4A43-AAB3-93C7DB69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34967"/>
            <a:ext cx="6029325" cy="52944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Introduction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Racing Car </a:t>
            </a:r>
            <a:r>
              <a:rPr lang="fr-FR" sz="2800" dirty="0" err="1">
                <a:solidFill>
                  <a:schemeClr val="tx1"/>
                </a:solidFill>
              </a:rPr>
              <a:t>Environment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 err="1">
                <a:solidFill>
                  <a:schemeClr val="tx1"/>
                </a:solidFill>
              </a:rPr>
              <a:t>Genetic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Algorithms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Q-Learning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Simulation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Evaluation</a:t>
            </a:r>
          </a:p>
          <a:p>
            <a:pPr>
              <a:buFontTx/>
              <a:buChar char="-"/>
            </a:pPr>
            <a:r>
              <a:rPr lang="fr-FR" sz="2800" dirty="0" err="1">
                <a:solidFill>
                  <a:schemeClr val="tx1"/>
                </a:solidFill>
              </a:rPr>
              <a:t>Demonstration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FC86128-9760-4F66-88AE-D07B65E2150D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High </a:t>
            </a:r>
            <a:r>
              <a:rPr lang="fr-FR" sz="3600" u="sng" dirty="0" err="1">
                <a:solidFill>
                  <a:schemeClr val="accent1"/>
                </a:solidFill>
              </a:rPr>
              <a:t>level</a:t>
            </a:r>
            <a:r>
              <a:rPr lang="fr-FR" sz="3600" u="sng" dirty="0">
                <a:solidFill>
                  <a:schemeClr val="accent1"/>
                </a:solidFill>
              </a:rPr>
              <a:t> workflow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2E7F7A-8D24-3E18-192C-8F5CD830AA78}"/>
              </a:ext>
            </a:extLst>
          </p:cNvPr>
          <p:cNvSpPr>
            <a:spLocks noGrp="1"/>
          </p:cNvSpPr>
          <p:nvPr/>
        </p:nvSpPr>
        <p:spPr>
          <a:xfrm>
            <a:off x="202546" y="1596231"/>
            <a:ext cx="11553825" cy="45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Choose an action</a:t>
            </a:r>
          </a:p>
          <a:p>
            <a:r>
              <a:rPr lang="en-GB" sz="3200" dirty="0"/>
              <a:t>Observe the reward</a:t>
            </a:r>
          </a:p>
          <a:p>
            <a:r>
              <a:rPr lang="en-GB" sz="3200" dirty="0"/>
              <a:t>Compute the error given by the Bellman equation.</a:t>
            </a:r>
          </a:p>
          <a:p>
            <a:r>
              <a:rPr lang="en-GB" sz="3200" dirty="0"/>
              <a:t>Change the model’s parameters to minimize this error.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Remark: We use techniques to stabilize the training</a:t>
            </a:r>
          </a:p>
          <a:p>
            <a:pPr marL="0" indent="0">
              <a:buNone/>
            </a:pPr>
            <a:r>
              <a:rPr lang="en-GB" sz="3200" dirty="0"/>
              <a:t>	(mini-batches, </a:t>
            </a:r>
            <a:r>
              <a:rPr lang="en-GB" sz="3200" dirty="0" err="1"/>
              <a:t>ReplayBuffer</a:t>
            </a:r>
            <a:r>
              <a:rPr lang="en-GB" sz="3200" dirty="0"/>
              <a:t>, epsilon-greedy policy)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32F5A1AE-F42A-4AE5-AC67-6EF6468B7D10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10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8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4) Simulation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32DFCD7B-844F-4519-A0A7-829A7E8521F1}"/>
              </a:ext>
            </a:extLst>
          </p:cNvPr>
          <p:cNvSpPr>
            <a:spLocks noGrp="1"/>
          </p:cNvSpPr>
          <p:nvPr/>
        </p:nvSpPr>
        <p:spPr>
          <a:xfrm>
            <a:off x="83804" y="1678252"/>
            <a:ext cx="11441445" cy="35014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  <a:latin typeface="+mn-lt"/>
              </a:rPr>
              <a:t>∙</a:t>
            </a:r>
            <a:r>
              <a:rPr lang="fr-FR" sz="3200" spc="-1" dirty="0">
                <a:latin typeface="+mn-lt"/>
              </a:rPr>
              <a:t>Compare the </a:t>
            </a:r>
            <a:r>
              <a:rPr lang="fr-FR" sz="3200" spc="-1" dirty="0" err="1">
                <a:latin typeface="+mn-lt"/>
              </a:rPr>
              <a:t>different</a:t>
            </a:r>
            <a:r>
              <a:rPr lang="fr-FR" sz="3200" spc="-1" dirty="0">
                <a:latin typeface="+mn-lt"/>
              </a:rPr>
              <a:t> </a:t>
            </a:r>
            <a:r>
              <a:rPr lang="fr-FR" sz="3200" spc="-1" dirty="0" err="1">
                <a:latin typeface="+mn-lt"/>
              </a:rPr>
              <a:t>models</a:t>
            </a:r>
            <a:r>
              <a:rPr lang="fr-FR" sz="3200" spc="-1" dirty="0">
                <a:latin typeface="+mn-lt"/>
              </a:rPr>
              <a:t> </a:t>
            </a:r>
            <a:r>
              <a:rPr lang="fr-FR" sz="3200" spc="-1" dirty="0" err="1">
                <a:latin typeface="+mn-lt"/>
              </a:rPr>
              <a:t>used</a:t>
            </a:r>
            <a:r>
              <a:rPr lang="fr-FR" sz="3200" spc="-1" dirty="0">
                <a:latin typeface="+mn-lt"/>
              </a:rPr>
              <a:t> to train the car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FontTx/>
              <a:buChar char="-"/>
            </a:pPr>
            <a:endParaRPr lang="fr-FR" sz="3200" spc="-1" dirty="0">
              <a:latin typeface="+mn-l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</a:rPr>
              <a:t>∙</a:t>
            </a:r>
            <a:r>
              <a:rPr lang="fr-FR" sz="3200" spc="-1" dirty="0">
                <a:solidFill>
                  <a:schemeClr val="accent1"/>
                </a:solidFill>
              </a:rPr>
              <a:t> </a:t>
            </a:r>
            <a:r>
              <a:rPr lang="fr-FR" sz="3200" b="0" strike="noStrike" spc="-1" dirty="0" err="1">
                <a:latin typeface="+mn-lt"/>
              </a:rPr>
              <a:t>Evaluate</a:t>
            </a:r>
            <a:r>
              <a:rPr lang="fr-FR" sz="3200" b="0" strike="noStrike" spc="-1" dirty="0">
                <a:latin typeface="+mn-lt"/>
              </a:rPr>
              <a:t> the best hyper-</a:t>
            </a:r>
            <a:r>
              <a:rPr lang="fr-FR" sz="3200" b="0" strike="noStrike" spc="-1" dirty="0" err="1">
                <a:latin typeface="+mn-lt"/>
              </a:rPr>
              <a:t>parameters</a:t>
            </a:r>
            <a:r>
              <a:rPr lang="fr-FR" sz="3200" b="0" strike="noStrike" spc="-1" dirty="0">
                <a:latin typeface="+mn-lt"/>
              </a:rPr>
              <a:t> for the </a:t>
            </a:r>
            <a:r>
              <a:rPr lang="fr-FR" sz="3200" b="0" strike="noStrike" spc="-1" dirty="0" err="1">
                <a:latin typeface="+mn-lt"/>
              </a:rPr>
              <a:t>Deep</a:t>
            </a:r>
            <a:r>
              <a:rPr lang="fr-FR" sz="3200" b="0" strike="noStrike" spc="-1" dirty="0">
                <a:latin typeface="+mn-lt"/>
              </a:rPr>
              <a:t> Q model.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FontTx/>
              <a:buChar char="-"/>
            </a:pPr>
            <a:endParaRPr lang="fr-FR" sz="3200" b="0" strike="noStrike" spc="-1" dirty="0">
              <a:latin typeface="+mn-l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</a:rPr>
              <a:t>∙</a:t>
            </a:r>
            <a:r>
              <a:rPr lang="fr-FR" sz="3200" spc="-1" dirty="0">
                <a:solidFill>
                  <a:schemeClr val="accent1"/>
                </a:solidFill>
              </a:rPr>
              <a:t> </a:t>
            </a:r>
            <a:r>
              <a:rPr lang="fr-FR" sz="3200" b="0" strike="noStrike" spc="-1" dirty="0">
                <a:latin typeface="+mn-lt"/>
              </a:rPr>
              <a:t>Analyse the performance of the best train.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Objectives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F5CA0BD-DCAE-482C-B926-D4D4EE5AFFC2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11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4) Simulation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How to compares the </a:t>
            </a:r>
            <a:r>
              <a:rPr lang="fr-FR" sz="3600" u="sng" dirty="0" err="1">
                <a:solidFill>
                  <a:schemeClr val="accent1"/>
                </a:solidFill>
              </a:rPr>
              <a:t>models</a:t>
            </a:r>
            <a:r>
              <a:rPr lang="fr-FR" sz="3600" u="sng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77D1865-9CEE-4AD0-BE8B-C6C453F8A1C4}"/>
              </a:ext>
            </a:extLst>
          </p:cNvPr>
          <p:cNvSpPr>
            <a:spLocks noGrp="1"/>
          </p:cNvSpPr>
          <p:nvPr/>
        </p:nvSpPr>
        <p:spPr>
          <a:xfrm>
            <a:off x="373476" y="1925902"/>
            <a:ext cx="10866024" cy="30061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Same</a:t>
            </a:r>
            <a:r>
              <a:rPr lang="fr-FR" sz="3600" b="0" strike="noStrike" spc="-1" dirty="0">
                <a:latin typeface="+mn-lt"/>
              </a:rPr>
              <a:t> </a:t>
            </a:r>
            <a:r>
              <a:rPr lang="fr-FR" sz="3600" b="0" strike="noStrike" spc="-1" dirty="0" err="1">
                <a:latin typeface="+mn-lt"/>
              </a:rPr>
              <a:t>number</a:t>
            </a:r>
            <a:r>
              <a:rPr lang="fr-FR" sz="3600" b="0" strike="noStrike" spc="-1" dirty="0">
                <a:latin typeface="+mn-lt"/>
              </a:rPr>
              <a:t> of CPU/GPU (Grid5000)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We</a:t>
            </a:r>
            <a:r>
              <a:rPr lang="fr-FR" sz="3600" b="0" strike="noStrike" spc="-1" dirty="0">
                <a:latin typeface="+mn-lt"/>
              </a:rPr>
              <a:t> chose to change the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number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of training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tracks</a:t>
            </a:r>
            <a:r>
              <a:rPr lang="fr-FR" sz="3600" b="0" strike="noStrike" spc="-1" dirty="0">
                <a:latin typeface="+mn-lt"/>
              </a:rPr>
              <a:t> and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training time</a:t>
            </a:r>
            <a:endParaRPr lang="fr-FR" sz="3600" b="0" strike="noStrike" spc="-1" dirty="0">
              <a:latin typeface="+mn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We</a:t>
            </a:r>
            <a:r>
              <a:rPr lang="fr-FR" sz="3600" b="0" strike="noStrike" spc="-1" dirty="0">
                <a:latin typeface="+mn-lt"/>
              </a:rPr>
              <a:t> chose to </a:t>
            </a:r>
            <a:r>
              <a:rPr lang="fr-FR" sz="3600" b="0" strike="noStrike" spc="-1" dirty="0" err="1">
                <a:latin typeface="+mn-lt"/>
              </a:rPr>
              <a:t>evaluate</a:t>
            </a:r>
            <a:r>
              <a:rPr lang="fr-FR" sz="3600" b="0" strike="noStrike" spc="-1" dirty="0">
                <a:latin typeface="+mn-lt"/>
              </a:rPr>
              <a:t> on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average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reward</a:t>
            </a:r>
            <a:r>
              <a:rPr lang="fr-FR" sz="3600" b="0" strike="noStrike" spc="-1" dirty="0">
                <a:latin typeface="+mn-lt"/>
              </a:rPr>
              <a:t> and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volatility</a:t>
            </a:r>
            <a:r>
              <a:rPr lang="fr-FR" sz="3600" b="0" strike="noStrike" spc="-1" dirty="0">
                <a:latin typeface="+mn-lt"/>
              </a:rPr>
              <a:t> of the </a:t>
            </a:r>
            <a:r>
              <a:rPr lang="fr-FR" sz="3600" b="0" strike="noStrike" spc="-1" dirty="0" err="1">
                <a:latin typeface="+mn-lt"/>
              </a:rPr>
              <a:t>trained</a:t>
            </a:r>
            <a:r>
              <a:rPr lang="fr-FR" sz="3600" b="0" strike="noStrike" spc="-1" dirty="0">
                <a:latin typeface="+mn-lt"/>
              </a:rPr>
              <a:t> car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495DE4F-9469-47BE-B4EF-403F1853935E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0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Q-Learning VS </a:t>
            </a:r>
            <a:r>
              <a:rPr lang="fr-FR" sz="3600" u="sng" dirty="0" err="1">
                <a:solidFill>
                  <a:schemeClr val="accent1"/>
                </a:solidFill>
              </a:rPr>
              <a:t>Genetic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Algorithms</a:t>
            </a:r>
            <a:r>
              <a:rPr lang="fr-FR" sz="3600" u="sng" dirty="0">
                <a:solidFill>
                  <a:schemeClr val="accent1"/>
                </a:solidFill>
              </a:rPr>
              <a:t>: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8B2169-C395-4DCC-B25E-462BA03643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716" y="1510934"/>
            <a:ext cx="10347486" cy="521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E436701-42BD-4EFD-AE06-DE4A63BB2F78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Q-Learning VS </a:t>
            </a:r>
            <a:r>
              <a:rPr lang="fr-FR" sz="3600" u="sng" dirty="0" err="1">
                <a:solidFill>
                  <a:schemeClr val="accent1"/>
                </a:solidFill>
              </a:rPr>
              <a:t>Genetic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Algorithms</a:t>
            </a:r>
            <a:r>
              <a:rPr lang="fr-FR" sz="3600" u="sng" dirty="0">
                <a:solidFill>
                  <a:schemeClr val="accent1"/>
                </a:solidFill>
              </a:rPr>
              <a:t>: </a:t>
            </a:r>
            <a:r>
              <a:rPr lang="fr-FR" sz="3600" u="sng" dirty="0" err="1">
                <a:solidFill>
                  <a:schemeClr val="accent1"/>
                </a:solidFill>
              </a:rPr>
              <a:t>Volatility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8B2169-C395-4DCC-B25E-462BA03643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716" y="1510934"/>
            <a:ext cx="10347486" cy="521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C695BB-39AA-4479-8C84-19CC3428A46B}"/>
              </a:ext>
            </a:extLst>
          </p:cNvPr>
          <p:cNvPicPr/>
          <p:nvPr/>
        </p:nvPicPr>
        <p:blipFill>
          <a:blip r:embed="rId3"/>
          <a:stretch/>
        </p:blipFill>
        <p:spPr>
          <a:xfrm rot="7800">
            <a:off x="811249" y="1522667"/>
            <a:ext cx="10347512" cy="519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4AEF9CC-840F-450E-A442-BF34D1223A36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2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Q-Learning </a:t>
            </a:r>
            <a:r>
              <a:rPr lang="fr-FR" sz="3600" u="sng" dirty="0" err="1">
                <a:solidFill>
                  <a:schemeClr val="accent1"/>
                </a:solidFill>
              </a:rPr>
              <a:t>Rewards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141323-6B0E-4FEB-B51E-E19E79497C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1221" y="1281952"/>
            <a:ext cx="8258175" cy="529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7AC18E69-47BC-4093-AA5B-F44B8AC342E9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15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Q-Learning </a:t>
            </a:r>
            <a:r>
              <a:rPr lang="fr-FR" sz="3600" u="sng" dirty="0" err="1">
                <a:solidFill>
                  <a:schemeClr val="accent1"/>
                </a:solidFill>
              </a:rPr>
              <a:t>Rewards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141323-6B0E-4FEB-B51E-E19E79497C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1221" y="1281952"/>
            <a:ext cx="8258175" cy="529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FC45A72-CF41-4BF5-B045-832E03CEF489}"/>
              </a:ext>
            </a:extLst>
          </p:cNvPr>
          <p:cNvCxnSpPr>
            <a:cxnSpLocks/>
          </p:cNvCxnSpPr>
          <p:nvPr/>
        </p:nvCxnSpPr>
        <p:spPr>
          <a:xfrm>
            <a:off x="2381250" y="4829175"/>
            <a:ext cx="1819275" cy="1809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DFCB7A-E354-4BF5-AC4F-E3CB5D109C4B}"/>
              </a:ext>
            </a:extLst>
          </p:cNvPr>
          <p:cNvCxnSpPr>
            <a:cxnSpLocks/>
          </p:cNvCxnSpPr>
          <p:nvPr/>
        </p:nvCxnSpPr>
        <p:spPr>
          <a:xfrm flipH="1">
            <a:off x="4200525" y="3162300"/>
            <a:ext cx="2952750" cy="18478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C13EEB8-E26A-4B36-AABC-9304D0FD71D3}"/>
              </a:ext>
            </a:extLst>
          </p:cNvPr>
          <p:cNvCxnSpPr>
            <a:cxnSpLocks/>
          </p:cNvCxnSpPr>
          <p:nvPr/>
        </p:nvCxnSpPr>
        <p:spPr>
          <a:xfrm>
            <a:off x="7153275" y="3162300"/>
            <a:ext cx="1038225" cy="10001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D87E10-67F7-4C6C-ABC3-EFA51D997FB0}"/>
              </a:ext>
            </a:extLst>
          </p:cNvPr>
          <p:cNvCxnSpPr>
            <a:cxnSpLocks/>
          </p:cNvCxnSpPr>
          <p:nvPr/>
        </p:nvCxnSpPr>
        <p:spPr>
          <a:xfrm flipH="1">
            <a:off x="7820025" y="2028931"/>
            <a:ext cx="1828237" cy="1633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9446878C-5BB5-4B4F-A616-3A0197E6E5D5}"/>
              </a:ext>
            </a:extLst>
          </p:cNvPr>
          <p:cNvSpPr txBox="1">
            <a:spLocks/>
          </p:cNvSpPr>
          <p:nvPr/>
        </p:nvSpPr>
        <p:spPr>
          <a:xfrm>
            <a:off x="9769532" y="1750729"/>
            <a:ext cx="2231968" cy="55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/>
              <a:t>Overfitting</a:t>
            </a:r>
            <a:endParaRPr lang="fr-FR" sz="2800" dirty="0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7AC18E69-47BC-4093-AA5B-F44B8AC342E9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15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5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Best hyper-</a:t>
            </a:r>
            <a:r>
              <a:rPr lang="fr-FR" sz="3600" u="sng" dirty="0" err="1">
                <a:solidFill>
                  <a:schemeClr val="accent1"/>
                </a:solidFill>
              </a:rPr>
              <a:t>parameters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B191DE-4AA4-4A9D-9D83-A107888C07B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7642" y="1679200"/>
            <a:ext cx="11716715" cy="4019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494DBBE-E1FC-478B-93A4-403E982C43FE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5DF3955B-DBED-4E6F-978B-D14188E51626}"/>
              </a:ext>
            </a:extLst>
          </p:cNvPr>
          <p:cNvSpPr txBox="1">
            <a:spLocks/>
          </p:cNvSpPr>
          <p:nvPr/>
        </p:nvSpPr>
        <p:spPr>
          <a:xfrm>
            <a:off x="219194" y="2226929"/>
            <a:ext cx="9724905" cy="192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000" u="sng" dirty="0"/>
              <a:t>6) </a:t>
            </a:r>
            <a:r>
              <a:rPr lang="fr-FR" sz="8000" u="sng" dirty="0" err="1"/>
              <a:t>Demonstration</a:t>
            </a:r>
            <a:endParaRPr lang="fr-FR" sz="8000" u="sng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64ACC8-8331-413A-9615-E2C224565181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17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7)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2CF46-99BF-87E6-E7F2-2342247B8C7E}"/>
              </a:ext>
            </a:extLst>
          </p:cNvPr>
          <p:cNvSpPr txBox="1">
            <a:spLocks/>
          </p:cNvSpPr>
          <p:nvPr/>
        </p:nvSpPr>
        <p:spPr>
          <a:xfrm>
            <a:off x="513229" y="1372734"/>
            <a:ext cx="10515600" cy="197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Results:</a:t>
            </a:r>
          </a:p>
          <a:p>
            <a:r>
              <a:rPr lang="en-GB" sz="3200" dirty="0"/>
              <a:t>- Deep Q-Learning outperforms Genetic Algorithms </a:t>
            </a:r>
          </a:p>
          <a:p>
            <a:r>
              <a:rPr lang="en-GB" sz="3200" dirty="0"/>
              <a:t>- Impressive generalization of the model to new tracks</a:t>
            </a:r>
            <a:endParaRPr lang="fr-FR" sz="32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4A6272D-1626-43B2-9FD1-FA49E7094B37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Tracks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BE4C33-41D2-4054-8C4B-950B8530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7817"/>
          <a:stretch/>
        </p:blipFill>
        <p:spPr>
          <a:xfrm>
            <a:off x="497541" y="1761944"/>
            <a:ext cx="4634753" cy="358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C18B814-3D06-4224-A638-30AFDF905BE6}"/>
              </a:ext>
            </a:extLst>
          </p:cNvPr>
          <p:cNvSpPr txBox="1">
            <a:spLocks/>
          </p:cNvSpPr>
          <p:nvPr/>
        </p:nvSpPr>
        <p:spPr>
          <a:xfrm>
            <a:off x="1783977" y="5469232"/>
            <a:ext cx="2061882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Track_06.png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949C1B9-7293-4386-89D9-42DDFB5ECCF3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4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7)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2CF46-99BF-87E6-E7F2-2342247B8C7E}"/>
              </a:ext>
            </a:extLst>
          </p:cNvPr>
          <p:cNvSpPr txBox="1">
            <a:spLocks/>
          </p:cNvSpPr>
          <p:nvPr/>
        </p:nvSpPr>
        <p:spPr>
          <a:xfrm>
            <a:off x="513229" y="1372734"/>
            <a:ext cx="10515600" cy="197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Results:</a:t>
            </a:r>
          </a:p>
          <a:p>
            <a:r>
              <a:rPr lang="en-GB" sz="3200" dirty="0"/>
              <a:t>- Deep Q-Learning outperforms Genetic Algorithms </a:t>
            </a:r>
          </a:p>
          <a:p>
            <a:r>
              <a:rPr lang="en-GB" sz="3200" dirty="0"/>
              <a:t>- Impressive generalization of the model to new tracks</a:t>
            </a:r>
            <a:endParaRPr lang="fr-FR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AF7419-088A-4382-E9AE-42DD96DE217A}"/>
              </a:ext>
            </a:extLst>
          </p:cNvPr>
          <p:cNvSpPr txBox="1">
            <a:spLocks/>
          </p:cNvSpPr>
          <p:nvPr/>
        </p:nvSpPr>
        <p:spPr>
          <a:xfrm>
            <a:off x="513229" y="3895724"/>
            <a:ext cx="10515600" cy="220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Limits, Future Work:</a:t>
            </a:r>
          </a:p>
          <a:p>
            <a:r>
              <a:rPr lang="en-GB" sz="3200" dirty="0"/>
              <a:t>- Explore the dependence on other hyperparameters</a:t>
            </a:r>
          </a:p>
          <a:p>
            <a:r>
              <a:rPr lang="en-GB" sz="3200" dirty="0"/>
              <a:t>- Complexify the physics of the car</a:t>
            </a:r>
          </a:p>
          <a:p>
            <a:r>
              <a:rPr lang="en-GB" sz="3200" dirty="0"/>
              <a:t>- Overfitting</a:t>
            </a:r>
            <a:endParaRPr lang="fr-FR" sz="32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4A6272D-1626-43B2-9FD1-FA49E7094B37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27CA-708C-40BD-BE0F-05E3C203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470" y="0"/>
            <a:ext cx="9144000" cy="1017775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err="1"/>
              <a:t>Thanks</a:t>
            </a:r>
            <a:r>
              <a:rPr lang="fr-FR" u="sng" dirty="0"/>
              <a:t> </a:t>
            </a:r>
            <a:r>
              <a:rPr lang="fr-FR" u="sng" dirty="0" err="1"/>
              <a:t>you</a:t>
            </a:r>
            <a:r>
              <a:rPr lang="fr-FR" u="sng" dirty="0"/>
              <a:t> for </a:t>
            </a:r>
            <a:r>
              <a:rPr lang="fr-FR" u="sng" dirty="0" err="1"/>
              <a:t>your</a:t>
            </a:r>
            <a:r>
              <a:rPr lang="fr-FR" u="sng" dirty="0"/>
              <a:t> attention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914FF9-A0F8-47EF-B4B5-7C33228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6490447"/>
            <a:ext cx="5280212" cy="704008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Macéo Ottavy, Mathieu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Longatte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Louison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Mocq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E1D66D-3931-433F-B983-95C76F0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51875"/>
            <a:ext cx="7869137" cy="442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Tracks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BE4C33-41D2-4054-8C4B-950B8530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7817"/>
          <a:stretch/>
        </p:blipFill>
        <p:spPr>
          <a:xfrm>
            <a:off x="497541" y="1761944"/>
            <a:ext cx="4634753" cy="358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8D8F69-0B8D-4F60-9831-209E4B15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1994" r="1784" b="1500"/>
          <a:stretch/>
        </p:blipFill>
        <p:spPr>
          <a:xfrm>
            <a:off x="7386917" y="1761944"/>
            <a:ext cx="4087907" cy="358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B57F66F-D897-4970-A59C-ED58BB5856E7}"/>
              </a:ext>
            </a:extLst>
          </p:cNvPr>
          <p:cNvSpPr/>
          <p:nvPr/>
        </p:nvSpPr>
        <p:spPr>
          <a:xfrm>
            <a:off x="5374761" y="3225052"/>
            <a:ext cx="1833282" cy="782356"/>
          </a:xfrm>
          <a:prstGeom prst="rightArrow">
            <a:avLst/>
          </a:prstGeom>
          <a:solidFill>
            <a:srgbClr val="5FCBE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C18B814-3D06-4224-A638-30AFDF905BE6}"/>
              </a:ext>
            </a:extLst>
          </p:cNvPr>
          <p:cNvSpPr txBox="1">
            <a:spLocks/>
          </p:cNvSpPr>
          <p:nvPr/>
        </p:nvSpPr>
        <p:spPr>
          <a:xfrm>
            <a:off x="1783977" y="5469232"/>
            <a:ext cx="2061882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Track_06.png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446B10CF-ADB5-459F-91E8-BD5A598EF4BE}"/>
              </a:ext>
            </a:extLst>
          </p:cNvPr>
          <p:cNvSpPr txBox="1">
            <a:spLocks/>
          </p:cNvSpPr>
          <p:nvPr/>
        </p:nvSpPr>
        <p:spPr>
          <a:xfrm>
            <a:off x="7490011" y="5469232"/>
            <a:ext cx="3881717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Track_06_computed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949C1B9-7293-4386-89D9-42DDFB5ECCF3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4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420F0F-717E-4DA2-B47C-09818CE9E9F7}"/>
              </a:ext>
            </a:extLst>
          </p:cNvPr>
          <p:cNvSpPr/>
          <p:nvPr/>
        </p:nvSpPr>
        <p:spPr>
          <a:xfrm>
            <a:off x="5619083" y="3296845"/>
            <a:ext cx="250484" cy="2632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>
            <a:extLst>
              <a:ext uri="{FF2B5EF4-FFF2-40B4-BE49-F238E27FC236}">
                <a16:creationId xmlns:a16="http://schemas.microsoft.com/office/drawing/2014/main" id="{178A1A40-0D53-4788-8ECB-6DDF5BEA661F}"/>
              </a:ext>
            </a:extLst>
          </p:cNvPr>
          <p:cNvSpPr txBox="1">
            <a:spLocks/>
          </p:cNvSpPr>
          <p:nvPr/>
        </p:nvSpPr>
        <p:spPr>
          <a:xfrm>
            <a:off x="5803742" y="3089528"/>
            <a:ext cx="2370955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/>
              <a:t>Next </a:t>
            </a:r>
            <a:r>
              <a:rPr lang="fr-FR" sz="3000" b="1" dirty="0" err="1"/>
              <a:t>coordinates</a:t>
            </a:r>
            <a:endParaRPr lang="fr-FR" sz="3000" b="1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Coordinate</a:t>
            </a:r>
            <a:endParaRPr lang="fr-FR" sz="2400" dirty="0"/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420F0F-717E-4DA2-B47C-09818CE9E9F7}"/>
              </a:ext>
            </a:extLst>
          </p:cNvPr>
          <p:cNvSpPr/>
          <p:nvPr/>
        </p:nvSpPr>
        <p:spPr>
          <a:xfrm>
            <a:off x="5619083" y="3296845"/>
            <a:ext cx="250484" cy="2632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>
            <a:extLst>
              <a:ext uri="{FF2B5EF4-FFF2-40B4-BE49-F238E27FC236}">
                <a16:creationId xmlns:a16="http://schemas.microsoft.com/office/drawing/2014/main" id="{178A1A40-0D53-4788-8ECB-6DDF5BEA661F}"/>
              </a:ext>
            </a:extLst>
          </p:cNvPr>
          <p:cNvSpPr txBox="1">
            <a:spLocks/>
          </p:cNvSpPr>
          <p:nvPr/>
        </p:nvSpPr>
        <p:spPr>
          <a:xfrm>
            <a:off x="5803742" y="3089528"/>
            <a:ext cx="2370955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/>
              <a:t>Next </a:t>
            </a:r>
            <a:r>
              <a:rPr lang="fr-FR" sz="3000" b="1" dirty="0" err="1"/>
              <a:t>coordinates</a:t>
            </a:r>
            <a:endParaRPr lang="fr-FR" sz="3000" b="1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Coordinate</a:t>
            </a:r>
            <a:endParaRPr lang="fr-FR" sz="2400" dirty="0"/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1B5ECCFD-3203-4909-A319-C989694ECB39}"/>
              </a:ext>
            </a:extLst>
          </p:cNvPr>
          <p:cNvSpPr txBox="1">
            <a:spLocks/>
          </p:cNvSpPr>
          <p:nvPr/>
        </p:nvSpPr>
        <p:spPr>
          <a:xfrm>
            <a:off x="8559857" y="3352876"/>
            <a:ext cx="3645058" cy="14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Actions: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Accelerate</a:t>
            </a:r>
            <a:endParaRPr lang="fr-FR" sz="2400" dirty="0"/>
          </a:p>
          <a:p>
            <a:r>
              <a:rPr lang="fr-FR" sz="2400" dirty="0"/>
              <a:t>- </a:t>
            </a:r>
            <a:r>
              <a:rPr lang="fr-FR" sz="2400" dirty="0" err="1"/>
              <a:t>Brake</a:t>
            </a:r>
            <a:endParaRPr lang="fr-FR" sz="2400" dirty="0"/>
          </a:p>
          <a:p>
            <a:r>
              <a:rPr lang="fr-FR" sz="2400" dirty="0"/>
              <a:t>- </a:t>
            </a:r>
            <a:r>
              <a:rPr lang="fr-FR" sz="2400" dirty="0" err="1"/>
              <a:t>Turn</a:t>
            </a:r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5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B0E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69</TotalTime>
  <Words>663</Words>
  <Application>Microsoft Office PowerPoint</Application>
  <PresentationFormat>Grand écran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Britannic Bold</vt:lpstr>
      <vt:lpstr>Cambria Math</vt:lpstr>
      <vt:lpstr>Trebuchet MS</vt:lpstr>
      <vt:lpstr>Wingdings</vt:lpstr>
      <vt:lpstr>Wingdings 3</vt:lpstr>
      <vt:lpstr>Facette</vt:lpstr>
      <vt:lpstr>Performance Evaluation:</vt:lpstr>
      <vt:lpstr>Table of content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Evaluation:</dc:title>
  <dc:creator>maceo ottavy</dc:creator>
  <cp:lastModifiedBy>maceo ottavy</cp:lastModifiedBy>
  <cp:revision>28</cp:revision>
  <dcterms:created xsi:type="dcterms:W3CDTF">2024-12-15T20:58:00Z</dcterms:created>
  <dcterms:modified xsi:type="dcterms:W3CDTF">2024-12-15T22:07:06Z</dcterms:modified>
</cp:coreProperties>
</file>