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4"/>
  </p:notesMasterIdLst>
  <p:sldIdLst>
    <p:sldId id="277" r:id="rId2"/>
    <p:sldId id="276" r:id="rId3"/>
    <p:sldId id="279" r:id="rId4"/>
    <p:sldId id="257" r:id="rId5"/>
    <p:sldId id="263" r:id="rId6"/>
    <p:sldId id="280" r:id="rId7"/>
    <p:sldId id="281" r:id="rId8"/>
    <p:sldId id="265" r:id="rId9"/>
    <p:sldId id="275" r:id="rId10"/>
    <p:sldId id="286" r:id="rId11"/>
    <p:sldId id="287" r:id="rId12"/>
    <p:sldId id="288" r:id="rId13"/>
    <p:sldId id="267" r:id="rId14"/>
    <p:sldId id="268" r:id="rId15"/>
    <p:sldId id="272" r:id="rId16"/>
    <p:sldId id="270" r:id="rId17"/>
    <p:sldId id="283" r:id="rId18"/>
    <p:sldId id="284" r:id="rId19"/>
    <p:sldId id="290" r:id="rId20"/>
    <p:sldId id="285" r:id="rId21"/>
    <p:sldId id="289"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07" d="100"/>
          <a:sy n="107" d="100"/>
        </p:scale>
        <p:origin x="714" y="6"/>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15/02/2025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5</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8</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13</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15</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20</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15/02/2025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15/02/2025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15/02/2025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15/02/2025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15/02/2025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15/02/2025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15/02/2025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15/02/2025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10" name="Flèche : angle droit 9">
            <a:extLst>
              <a:ext uri="{FF2B5EF4-FFF2-40B4-BE49-F238E27FC236}">
                <a16:creationId xmlns:a16="http://schemas.microsoft.com/office/drawing/2014/main" id="{34A5BD6D-A321-42E5-AEFE-22033FF8A8AA}"/>
              </a:ext>
            </a:extLst>
          </p:cNvPr>
          <p:cNvSpPr/>
          <p:nvPr/>
        </p:nvSpPr>
        <p:spPr>
          <a:xfrm rot="5400000">
            <a:off x="2095678" y="3515862"/>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descr="A black symbols with letters&#10;&#10;AI-generated content may be incorrect.">
            <a:extLst>
              <a:ext uri="{FF2B5EF4-FFF2-40B4-BE49-F238E27FC236}">
                <a16:creationId xmlns:a16="http://schemas.microsoft.com/office/drawing/2014/main" id="{73BA3E1D-FBD0-4ECE-8E42-7C6D5AE4D37F}"/>
              </a:ext>
            </a:extLst>
          </p:cNvPr>
          <p:cNvPicPr>
            <a:picLocks noChangeAspect="1"/>
          </p:cNvPicPr>
          <p:nvPr/>
        </p:nvPicPr>
        <p:blipFill rotWithShape="1">
          <a:blip r:embed="rId5"/>
          <a:srcRect r="33757"/>
          <a:stretch/>
        </p:blipFill>
        <p:spPr>
          <a:xfrm>
            <a:off x="358588" y="2474520"/>
            <a:ext cx="4814047" cy="154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9">
            <a:extLst>
              <a:ext uri="{FF2B5EF4-FFF2-40B4-BE49-F238E27FC236}">
                <a16:creationId xmlns:a16="http://schemas.microsoft.com/office/drawing/2014/main" id="{AB627027-D6C7-4FAA-9D81-A49D8739F1CB}"/>
              </a:ext>
            </a:extLst>
          </p:cNvPr>
          <p:cNvSpPr txBox="1"/>
          <p:nvPr/>
        </p:nvSpPr>
        <p:spPr>
          <a:xfrm>
            <a:off x="3818965" y="4297598"/>
            <a:ext cx="8181056" cy="875304"/>
          </a:xfrm>
          <a:prstGeom prst="rect">
            <a:avLst/>
          </a:prstGeom>
          <a:solidFill>
            <a:schemeClr val="tx1"/>
          </a:solidFill>
          <a:ln w="38100">
            <a:solidFill>
              <a:schemeClr val="bg1"/>
            </a:solidFill>
          </a:ln>
        </p:spPr>
        <p:txBody>
          <a:bodyPr wrap="square" rtlCol="0">
            <a:spAutoFit/>
          </a:bodyPr>
          <a:lstStyle/>
          <a:p>
            <a:pPr>
              <a:lnSpc>
                <a:spcPct val="150000"/>
              </a:lnSpc>
            </a:pP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left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\frac{\partial^2 F}{\partial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x_i</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x_j</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\right) =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sum</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_{\sigma \in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S_n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text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sgn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}(\sigma)</a:t>
            </a:r>
          </a:p>
        </p:txBody>
      </p:sp>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26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5" name="TextBox 4">
            <a:extLst>
              <a:ext uri="{FF2B5EF4-FFF2-40B4-BE49-F238E27FC236}">
                <a16:creationId xmlns:a16="http://schemas.microsoft.com/office/drawing/2014/main" id="{FDB0A489-0636-4F36-9165-480EB586EE77}"/>
              </a:ext>
            </a:extLst>
          </p:cNvPr>
          <p:cNvSpPr txBox="1"/>
          <p:nvPr/>
        </p:nvSpPr>
        <p:spPr>
          <a:xfrm>
            <a:off x="385058" y="1772223"/>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2C2FFF98-67A7-4583-85F7-2B8C433BD253}"/>
              </a:ext>
            </a:extLst>
          </p:cNvPr>
          <p:cNvSpPr/>
          <p:nvPr/>
        </p:nvSpPr>
        <p:spPr>
          <a:xfrm>
            <a:off x="519953" y="3774662"/>
            <a:ext cx="11026588" cy="2554545"/>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endParaRPr lang="en-US" altLang="en-US" sz="3200" dirty="0">
              <a:ea typeface="Cambria Math" panose="02040503050406030204" pitchFamily="18" charset="0"/>
            </a:endParaRP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spTree>
    <p:extLst>
      <p:ext uri="{BB962C8B-B14F-4D97-AF65-F5344CB8AC3E}">
        <p14:creationId xmlns:p14="http://schemas.microsoft.com/office/powerpoint/2010/main" val="2338487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466165" y="1094060"/>
            <a:ext cx="6333652" cy="4284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3BB1F3D6-AFD7-484A-8729-73EE6E77201F}"/>
              </a:ext>
            </a:extLst>
          </p:cNvPr>
          <p:cNvPicPr>
            <a:picLocks noChangeAspect="1"/>
          </p:cNvPicPr>
          <p:nvPr/>
        </p:nvPicPr>
        <p:blipFill>
          <a:blip r:embed="rId3"/>
          <a:stretch>
            <a:fillRect/>
          </a:stretch>
        </p:blipFill>
        <p:spPr>
          <a:xfrm>
            <a:off x="6053174" y="4760259"/>
            <a:ext cx="5758673" cy="1476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23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CC544961-0624-4FAC-B8BE-88D4B07E25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738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471136"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parameters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D23994E9-E7C7-4942-AB9C-CE171FBF3B5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BA1AB5C-7688-45DA-A7EC-D7553354B60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15</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Down Arrow 7">
            <a:extLst>
              <a:ext uri="{FF2B5EF4-FFF2-40B4-BE49-F238E27FC236}">
                <a16:creationId xmlns:a16="http://schemas.microsoft.com/office/drawing/2014/main" id="{643C7F72-C098-4D26-8541-BECBE4223A82}"/>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2" name="TextBox 6">
            <a:extLst>
              <a:ext uri="{FF2B5EF4-FFF2-40B4-BE49-F238E27FC236}">
                <a16:creationId xmlns:a16="http://schemas.microsoft.com/office/drawing/2014/main" id="{4AB55994-1F4A-474B-A00D-E1E106278ECF}"/>
              </a:ext>
            </a:extLst>
          </p:cNvPr>
          <p:cNvSpPr txBox="1"/>
          <p:nvPr/>
        </p:nvSpPr>
        <p:spPr>
          <a:xfrm>
            <a:off x="184042" y="4167236"/>
            <a:ext cx="11823915" cy="1892441"/>
          </a:xfrm>
          <a:prstGeom prst="rect">
            <a:avLst/>
          </a:prstGeom>
          <a:solidFill>
            <a:schemeClr val="tx1"/>
          </a:solidFill>
          <a:ln w="38100">
            <a:solidFill>
              <a:schemeClr val="bg1"/>
            </a:solidFill>
          </a:ln>
        </p:spPr>
        <p:txBody>
          <a:bodyPr wrap="square" rtlCol="0">
            <a:spAutoFit/>
          </a:bodyPr>
          <a:lstStyle/>
          <a:p>
            <a:pPr>
              <a:lnSpc>
                <a:spcPts val="1350"/>
              </a:lnSpc>
            </a:pP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 don't know if it's a coincidence or not," he said. "I think it's just a matter of time before we get to know each other."</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He added: "It's not like we're going to be friends. It's just that we're not going to get along very well.</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"We're not friends. We're not even friends. I don't think we'll ever get along. I think we're just going to have to get used to each other. We'll just have to figure out how to get through this together. This article is from the archive of our partner .</a:t>
            </a:r>
          </a:p>
          <a:p>
            <a:pPr>
              <a:lnSpc>
                <a:spcPts val="1350"/>
              </a:lnSpc>
            </a:pPr>
            <a:endPar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8588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Espace réservé du contenu 2">
            <a:extLst>
              <a:ext uri="{FF2B5EF4-FFF2-40B4-BE49-F238E27FC236}">
                <a16:creationId xmlns:a16="http://schemas.microsoft.com/office/drawing/2014/main" id="{442F0FC8-3CD1-4B5D-A714-92626E61642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8" name="Down Arrow 7">
            <a:extLst>
              <a:ext uri="{FF2B5EF4-FFF2-40B4-BE49-F238E27FC236}">
                <a16:creationId xmlns:a16="http://schemas.microsoft.com/office/drawing/2014/main" id="{6BB697E8-DE8B-4E2C-A5BE-DCC406F73499}"/>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Espace réservé du contenu 2">
            <a:extLst>
              <a:ext uri="{FF2B5EF4-FFF2-40B4-BE49-F238E27FC236}">
                <a16:creationId xmlns:a16="http://schemas.microsoft.com/office/drawing/2014/main" id="{C725527C-0B99-4288-91FD-FAAD60840EFA}"/>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p>
        </p:txBody>
      </p:sp>
      <p:sp>
        <p:nvSpPr>
          <p:cNvPr id="8" name="Down Arrow 7">
            <a:extLst>
              <a:ext uri="{FF2B5EF4-FFF2-40B4-BE49-F238E27FC236}">
                <a16:creationId xmlns:a16="http://schemas.microsoft.com/office/drawing/2014/main" id="{B3F58B7E-968C-45DF-BDF0-51D361BEE27B}"/>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 name="Flèche : demi-tour 1">
            <a:extLst>
              <a:ext uri="{FF2B5EF4-FFF2-40B4-BE49-F238E27FC236}">
                <a16:creationId xmlns:a16="http://schemas.microsoft.com/office/drawing/2014/main" id="{488C5922-70C5-46C8-B28B-73C9B1E7B26C}"/>
              </a:ext>
            </a:extLst>
          </p:cNvPr>
          <p:cNvSpPr/>
          <p:nvPr/>
        </p:nvSpPr>
        <p:spPr>
          <a:xfrm flipH="1">
            <a:off x="1168021" y="4618318"/>
            <a:ext cx="1281958" cy="173987"/>
          </a:xfrm>
          <a:prstGeom prst="uturnArrow">
            <a:avLst>
              <a:gd name="adj1" fmla="val 29927"/>
              <a:gd name="adj2" fmla="val 25000"/>
              <a:gd name="adj3" fmla="val 28650"/>
              <a:gd name="adj4" fmla="val 36450"/>
              <a:gd name="adj5" fmla="val 1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0900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
        <p:nvSpPr>
          <p:cNvPr id="12" name="TextBox 4">
            <a:extLst>
              <a:ext uri="{FF2B5EF4-FFF2-40B4-BE49-F238E27FC236}">
                <a16:creationId xmlns:a16="http://schemas.microsoft.com/office/drawing/2014/main" id="{914C41B9-5A53-4544-A16D-406CB3DBED37}"/>
              </a:ext>
            </a:extLst>
          </p:cNvPr>
          <p:cNvSpPr txBox="1"/>
          <p:nvPr/>
        </p:nvSpPr>
        <p:spPr>
          <a:xfrm>
            <a:off x="3518972" y="3516028"/>
            <a:ext cx="950901" cy="646331"/>
          </a:xfrm>
          <a:prstGeom prst="rect">
            <a:avLst/>
          </a:prstGeom>
          <a:noFill/>
        </p:spPr>
        <p:txBody>
          <a:bodyPr wrap="none" rtlCol="0">
            <a:spAutoFit/>
          </a:bodyPr>
          <a:lstStyle/>
          <a:p>
            <a:r>
              <a:rPr lang="fr-FR" sz="3600" dirty="0"/>
              <a:t>ML:</a:t>
            </a:r>
          </a:p>
        </p:txBody>
      </p:sp>
      <p:sp>
        <p:nvSpPr>
          <p:cNvPr id="14" name="TextBox 4">
            <a:extLst>
              <a:ext uri="{FF2B5EF4-FFF2-40B4-BE49-F238E27FC236}">
                <a16:creationId xmlns:a16="http://schemas.microsoft.com/office/drawing/2014/main" id="{78389E4E-6797-4695-AC69-9D0BC295BF93}"/>
              </a:ext>
            </a:extLst>
          </p:cNvPr>
          <p:cNvSpPr txBox="1"/>
          <p:nvPr/>
        </p:nvSpPr>
        <p:spPr>
          <a:xfrm>
            <a:off x="6292002" y="3511547"/>
            <a:ext cx="1781257" cy="646331"/>
          </a:xfrm>
          <a:prstGeom prst="rect">
            <a:avLst/>
          </a:prstGeom>
          <a:noFill/>
        </p:spPr>
        <p:txBody>
          <a:bodyPr wrap="none" rtlCol="0">
            <a:spAutoFit/>
          </a:bodyPr>
          <a:lstStyle/>
          <a:p>
            <a:r>
              <a:rPr lang="fr-FR" sz="3600" dirty="0"/>
              <a:t>Theory:</a:t>
            </a:r>
          </a:p>
        </p:txBody>
      </p:sp>
      <p:sp>
        <p:nvSpPr>
          <p:cNvPr id="15" name="TextBox 4">
            <a:extLst>
              <a:ext uri="{FF2B5EF4-FFF2-40B4-BE49-F238E27FC236}">
                <a16:creationId xmlns:a16="http://schemas.microsoft.com/office/drawing/2014/main" id="{75255AB8-0325-4C97-BF32-DDF8E593C61B}"/>
              </a:ext>
            </a:extLst>
          </p:cNvPr>
          <p:cNvSpPr txBox="1"/>
          <p:nvPr/>
        </p:nvSpPr>
        <p:spPr>
          <a:xfrm>
            <a:off x="9095130" y="3511547"/>
            <a:ext cx="2900153" cy="646331"/>
          </a:xfrm>
          <a:prstGeom prst="rect">
            <a:avLst/>
          </a:prstGeom>
          <a:noFill/>
        </p:spPr>
        <p:txBody>
          <a:bodyPr wrap="none" rtlCol="0">
            <a:spAutoFit/>
          </a:bodyPr>
          <a:lstStyle/>
          <a:p>
            <a:r>
              <a:rPr lang="fr-FR" sz="3600" dirty="0" err="1"/>
              <a:t>Finetunning</a:t>
            </a:r>
            <a:r>
              <a:rPr lang="fr-FR" sz="3600" dirty="0"/>
              <a:t>:</a:t>
            </a:r>
          </a:p>
        </p:txBody>
      </p:sp>
      <p:sp>
        <p:nvSpPr>
          <p:cNvPr id="16" name="Rectangle 15">
            <a:extLst>
              <a:ext uri="{FF2B5EF4-FFF2-40B4-BE49-F238E27FC236}">
                <a16:creationId xmlns:a16="http://schemas.microsoft.com/office/drawing/2014/main" id="{5E8680B3-4BD1-4573-ABF5-11734422BE01}"/>
              </a:ext>
            </a:extLst>
          </p:cNvPr>
          <p:cNvSpPr/>
          <p:nvPr/>
        </p:nvSpPr>
        <p:spPr>
          <a:xfrm>
            <a:off x="2779954" y="4047963"/>
            <a:ext cx="3172360" cy="1200329"/>
          </a:xfrm>
          <a:prstGeom prst="rect">
            <a:avLst/>
          </a:prstGeom>
        </p:spPr>
        <p:txBody>
          <a:bodyPr wrap="square">
            <a:spAutoFit/>
          </a:bodyPr>
          <a:lstStyle/>
          <a:p>
            <a:r>
              <a:rPr lang="fr-FR" sz="2400" i="1" u="sng" dirty="0">
                <a:solidFill>
                  <a:schemeClr val="accent1">
                    <a:lumMod val="75000"/>
                  </a:schemeClr>
                </a:solidFill>
              </a:rPr>
              <a:t>Uses</a:t>
            </a:r>
          </a:p>
          <a:p>
            <a:r>
              <a:rPr lang="fr-FR" sz="2400" i="1" u="sng" dirty="0">
                <a:solidFill>
                  <a:schemeClr val="accent1">
                    <a:lumMod val="75000"/>
                  </a:schemeClr>
                </a:solidFill>
              </a:rPr>
              <a:t>Training time</a:t>
            </a:r>
          </a:p>
          <a:p>
            <a:r>
              <a:rPr lang="fr-FR" sz="2400" i="1" u="sng" dirty="0" err="1">
                <a:solidFill>
                  <a:schemeClr val="accent1">
                    <a:lumMod val="75000"/>
                  </a:schemeClr>
                </a:solidFill>
              </a:rPr>
              <a:t>Computer’s</a:t>
            </a:r>
            <a:r>
              <a:rPr lang="fr-FR" sz="2400" i="1" u="sng" dirty="0">
                <a:solidFill>
                  <a:schemeClr val="accent1">
                    <a:lumMod val="75000"/>
                  </a:schemeClr>
                </a:solidFill>
              </a:rPr>
              <a:t> power</a:t>
            </a:r>
          </a:p>
        </p:txBody>
      </p:sp>
      <p:sp>
        <p:nvSpPr>
          <p:cNvPr id="18" name="Rectangle 17">
            <a:extLst>
              <a:ext uri="{FF2B5EF4-FFF2-40B4-BE49-F238E27FC236}">
                <a16:creationId xmlns:a16="http://schemas.microsoft.com/office/drawing/2014/main" id="{78B1FCDD-3D1F-445B-A289-CC2B191F66C6}"/>
              </a:ext>
            </a:extLst>
          </p:cNvPr>
          <p:cNvSpPr/>
          <p:nvPr/>
        </p:nvSpPr>
        <p:spPr>
          <a:xfrm>
            <a:off x="6292892" y="4047963"/>
            <a:ext cx="2635955" cy="2308324"/>
          </a:xfrm>
          <a:prstGeom prst="rect">
            <a:avLst/>
          </a:prstGeom>
        </p:spPr>
        <p:txBody>
          <a:bodyPr wrap="square">
            <a:spAutoFit/>
          </a:bodyPr>
          <a:lstStyle/>
          <a:p>
            <a:r>
              <a:rPr lang="fr-FR" sz="2400" i="1" u="sng" dirty="0" err="1">
                <a:solidFill>
                  <a:schemeClr val="accent1">
                    <a:lumMod val="75000"/>
                  </a:schemeClr>
                </a:solidFill>
              </a:rPr>
              <a:t>GAs</a:t>
            </a:r>
            <a:endParaRPr lang="fr-FR" sz="2400" i="1" u="sng" dirty="0">
              <a:solidFill>
                <a:schemeClr val="accent1">
                  <a:lumMod val="75000"/>
                </a:schemeClr>
              </a:solidFill>
            </a:endParaRPr>
          </a:p>
          <a:p>
            <a:r>
              <a:rPr lang="fr-FR" sz="2400" i="1" u="sng" dirty="0" err="1">
                <a:solidFill>
                  <a:schemeClr val="accent1">
                    <a:lumMod val="75000"/>
                  </a:schemeClr>
                </a:solidFill>
              </a:rPr>
              <a:t>Metrics</a:t>
            </a:r>
            <a:endParaRPr lang="fr-FR" sz="2400" i="1" u="sng" dirty="0">
              <a:solidFill>
                <a:schemeClr val="accent1">
                  <a:lumMod val="75000"/>
                </a:schemeClr>
              </a:solidFill>
            </a:endParaRPr>
          </a:p>
          <a:p>
            <a:r>
              <a:rPr lang="fr-FR" sz="2400" i="1" u="sng" dirty="0">
                <a:solidFill>
                  <a:schemeClr val="accent1">
                    <a:lumMod val="75000"/>
                  </a:schemeClr>
                </a:solidFill>
              </a:rPr>
              <a:t>Datas</a:t>
            </a:r>
          </a:p>
          <a:p>
            <a:r>
              <a:rPr lang="fr-FR" sz="2400" i="1" u="sng" dirty="0" err="1">
                <a:solidFill>
                  <a:schemeClr val="accent1">
                    <a:lumMod val="75000"/>
                  </a:schemeClr>
                </a:solidFill>
              </a:rPr>
              <a:t>Torch</a:t>
            </a:r>
            <a:endParaRPr lang="fr-FR" sz="2400" i="1" u="sng" dirty="0">
              <a:solidFill>
                <a:schemeClr val="accent1">
                  <a:lumMod val="75000"/>
                </a:schemeClr>
              </a:solidFill>
            </a:endParaRPr>
          </a:p>
          <a:p>
            <a:r>
              <a:rPr lang="fr-FR" sz="2400" i="1" u="sng" dirty="0">
                <a:solidFill>
                  <a:schemeClr val="accent1">
                    <a:lumMod val="75000"/>
                  </a:schemeClr>
                </a:solidFill>
              </a:rPr>
              <a:t>Transformers</a:t>
            </a:r>
          </a:p>
          <a:p>
            <a:r>
              <a:rPr lang="fr-FR" sz="2400" i="1" u="sng" dirty="0" err="1">
                <a:solidFill>
                  <a:schemeClr val="accent1">
                    <a:lumMod val="75000"/>
                  </a:schemeClr>
                </a:solidFill>
              </a:rPr>
              <a:t>Sklearn</a:t>
            </a:r>
            <a:endParaRPr lang="fr-FR" sz="2400" i="1" u="sng" dirty="0">
              <a:solidFill>
                <a:schemeClr val="accent1">
                  <a:lumMod val="75000"/>
                </a:schemeClr>
              </a:solidFill>
            </a:endParaRPr>
          </a:p>
        </p:txBody>
      </p:sp>
      <p:sp>
        <p:nvSpPr>
          <p:cNvPr id="19" name="Rectangle 18">
            <a:extLst>
              <a:ext uri="{FF2B5EF4-FFF2-40B4-BE49-F238E27FC236}">
                <a16:creationId xmlns:a16="http://schemas.microsoft.com/office/drawing/2014/main" id="{1906071D-68AE-4D20-ABDB-06D7F637D969}"/>
              </a:ext>
            </a:extLst>
          </p:cNvPr>
          <p:cNvSpPr/>
          <p:nvPr/>
        </p:nvSpPr>
        <p:spPr>
          <a:xfrm>
            <a:off x="9149894" y="4062281"/>
            <a:ext cx="1864659" cy="1569660"/>
          </a:xfrm>
          <a:prstGeom prst="rect">
            <a:avLst/>
          </a:prstGeom>
        </p:spPr>
        <p:txBody>
          <a:bodyPr wrap="square">
            <a:spAutoFit/>
          </a:bodyPr>
          <a:lstStyle/>
          <a:p>
            <a:r>
              <a:rPr lang="fr-FR" sz="2400" i="1" u="sng" dirty="0">
                <a:solidFill>
                  <a:schemeClr val="accent1">
                    <a:lumMod val="75000"/>
                  </a:schemeClr>
                </a:solidFill>
              </a:rPr>
              <a:t>Set up</a:t>
            </a:r>
          </a:p>
          <a:p>
            <a:r>
              <a:rPr lang="fr-FR" sz="2400" i="1" u="sng" dirty="0" err="1">
                <a:solidFill>
                  <a:schemeClr val="accent1">
                    <a:lumMod val="75000"/>
                  </a:schemeClr>
                </a:solidFill>
              </a:rPr>
              <a:t>Preprocess</a:t>
            </a:r>
            <a:endParaRPr lang="fr-FR" sz="2400" i="1" u="sng" dirty="0">
              <a:solidFill>
                <a:schemeClr val="accent1">
                  <a:lumMod val="75000"/>
                </a:schemeClr>
              </a:solidFill>
            </a:endParaRPr>
          </a:p>
          <a:p>
            <a:r>
              <a:rPr lang="fr-FR" sz="2400" i="1" u="sng" dirty="0">
                <a:solidFill>
                  <a:schemeClr val="accent1">
                    <a:lumMod val="75000"/>
                  </a:schemeClr>
                </a:solidFill>
              </a:rPr>
              <a:t>Training</a:t>
            </a:r>
          </a:p>
          <a:p>
            <a:r>
              <a:rPr lang="fr-FR" sz="2400" i="1" u="sng" dirty="0" err="1">
                <a:solidFill>
                  <a:schemeClr val="accent1">
                    <a:lumMod val="75000"/>
                  </a:schemeClr>
                </a:solidFill>
              </a:rPr>
              <a:t>Results</a:t>
            </a:r>
            <a:endParaRPr lang="fr-FR" sz="2400" i="1" u="sng" dirty="0">
              <a:solidFill>
                <a:schemeClr val="accent1">
                  <a:lumMod val="75000"/>
                </a:schemeClr>
              </a:solidFill>
            </a:endParaRPr>
          </a:p>
        </p:txBody>
      </p:sp>
    </p:spTree>
    <p:extLst>
      <p:ext uri="{BB962C8B-B14F-4D97-AF65-F5344CB8AC3E}">
        <p14:creationId xmlns:p14="http://schemas.microsoft.com/office/powerpoint/2010/main" val="132838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CE6C2244-42A8-43D4-B68F-F1B6BCDFD419}"/>
              </a:ext>
            </a:extLst>
          </p:cNvPr>
          <p:cNvSpPr txBox="1"/>
          <p:nvPr/>
        </p:nvSpPr>
        <p:spPr>
          <a:xfrm>
            <a:off x="771958" y="1133018"/>
            <a:ext cx="9121408" cy="4591963"/>
          </a:xfrm>
          <a:prstGeom prst="rect">
            <a:avLst/>
          </a:prstGeom>
          <a:noFill/>
        </p:spPr>
        <p:txBody>
          <a:bodyPr wrap="none" rtlCol="0">
            <a:spAutoFit/>
          </a:bodyPr>
          <a:lstStyle/>
          <a:p>
            <a:pPr marL="457200" indent="-457200">
              <a:lnSpc>
                <a:spcPct val="150000"/>
              </a:lnSpc>
              <a:buFontTx/>
              <a:buChar char="-"/>
            </a:pPr>
            <a:r>
              <a:rPr lang="en-US" sz="4000" dirty="0"/>
              <a:t>Improve model performance</a:t>
            </a:r>
          </a:p>
          <a:p>
            <a:pPr marL="457200" indent="-457200">
              <a:lnSpc>
                <a:spcPct val="150000"/>
              </a:lnSpc>
              <a:buFontTx/>
              <a:buChar char="-"/>
            </a:pPr>
            <a:r>
              <a:rPr lang="en-US" sz="4000" dirty="0"/>
              <a:t>Find best hyperparameters</a:t>
            </a:r>
          </a:p>
          <a:p>
            <a:pPr marL="457200" indent="-457200">
              <a:lnSpc>
                <a:spcPct val="150000"/>
              </a:lnSpc>
              <a:buFontTx/>
              <a:buChar char="-"/>
            </a:pPr>
            <a:r>
              <a:rPr lang="en-US" sz="4000" dirty="0"/>
              <a:t>Extend to multiline formula</a:t>
            </a:r>
          </a:p>
          <a:p>
            <a:pPr marL="457200" indent="-457200">
              <a:lnSpc>
                <a:spcPct val="150000"/>
              </a:lnSpc>
              <a:buFontTx/>
              <a:buChar char="-"/>
            </a:pPr>
            <a:r>
              <a:rPr lang="en-US" sz="4000" dirty="0"/>
              <a:t>Extend to the PDF to Latex tool</a:t>
            </a:r>
          </a:p>
          <a:p>
            <a:pPr marL="457200" indent="-457200">
              <a:lnSpc>
                <a:spcPct val="150000"/>
              </a:lnSpc>
              <a:buFontTx/>
              <a:buChar char="-"/>
            </a:pPr>
            <a:r>
              <a:rPr lang="en-US" sz="4000" dirty="0"/>
              <a:t>Provide the associated notebooks</a:t>
            </a:r>
            <a:endParaRPr lang="fr-FR" sz="40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p>
        </p:txBody>
      </p:sp>
      <p:sp>
        <p:nvSpPr>
          <p:cNvPr id="12" name="Espace réservé du contenu 2">
            <a:extLst>
              <a:ext uri="{FF2B5EF4-FFF2-40B4-BE49-F238E27FC236}">
                <a16:creationId xmlns:a16="http://schemas.microsoft.com/office/drawing/2014/main" id="{D07D016D-1C69-4B88-98EB-D86C8310D3A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Futur/ </a:t>
            </a:r>
            <a:r>
              <a:rPr lang="fr-FR" sz="4400" b="1" dirty="0" err="1">
                <a:effectLst>
                  <a:outerShdw blurRad="38100" dist="38100" dir="2700000" algn="tl">
                    <a:srgbClr val="000000">
                      <a:alpha val="43137"/>
                    </a:srgbClr>
                  </a:outerShdw>
                </a:effectLst>
              </a:rPr>
              <a:t>next</a:t>
            </a:r>
            <a:r>
              <a:rPr lang="fr-FR" sz="4400" b="1" dirty="0">
                <a:effectLst>
                  <a:outerShdw blurRad="38100" dist="38100" dir="2700000" algn="tl">
                    <a:srgbClr val="000000">
                      <a:alpha val="43137"/>
                    </a:srgbClr>
                  </a:outerShdw>
                </a:effectLst>
              </a:rPr>
              <a:t> </a:t>
            </a: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4365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2"/>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975413" y="2993990"/>
            <a:ext cx="2465293" cy="8700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5CCFEE84-4458-488F-B0A7-FCEAE2077E0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41EE9A8C-E9C4-42C4-8191-B7829F3133EB}"/>
              </a:ext>
            </a:extLst>
          </p:cNvPr>
          <p:cNvPicPr>
            <a:picLocks noChangeAspect="1"/>
          </p:cNvPicPr>
          <p:nvPr/>
        </p:nvPicPr>
        <p:blipFill>
          <a:blip r:embed="rId3"/>
          <a:stretch>
            <a:fillRect/>
          </a:stretch>
        </p:blipFill>
        <p:spPr>
          <a:xfrm>
            <a:off x="7532542" y="233827"/>
            <a:ext cx="4280581"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a:t>
            </a:r>
            <a:r>
              <a:rPr lang="fr-FR" sz="2400" dirty="0"/>
              <a:t>,</a:t>
            </a:r>
            <a:r>
              <a:rPr lang="fr-FR" sz="2400" b="1" dirty="0"/>
              <a:t> Mathieu </a:t>
            </a:r>
            <a:r>
              <a:rPr lang="fr-FR" sz="2400" b="1" dirty="0" err="1"/>
              <a:t>Longatte</a:t>
            </a:r>
            <a:r>
              <a:rPr lang="fr-FR" sz="2400" dirty="0"/>
              <a:t>,</a:t>
            </a:r>
            <a:r>
              <a:rPr lang="fr-FR" sz="2400" b="1" dirty="0"/>
              <a:t> Louison </a:t>
            </a:r>
            <a:r>
              <a:rPr lang="fr-FR" sz="2400" b="1" dirty="0" err="1"/>
              <a:t>Mocq</a:t>
            </a:r>
            <a:r>
              <a:rPr lang="fr-FR" sz="2400" dirty="0"/>
              <a:t>,</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
        <p:nvSpPr>
          <p:cNvPr id="8" name="Espace réservé du contenu 2">
            <a:extLst>
              <a:ext uri="{FF2B5EF4-FFF2-40B4-BE49-F238E27FC236}">
                <a16:creationId xmlns:a16="http://schemas.microsoft.com/office/drawing/2014/main" id="{5EDCE2C9-778C-424A-B37D-FA39276F12F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9996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AI-generated content may be incorrect.">
            <a:extLst>
              <a:ext uri="{FF2B5EF4-FFF2-40B4-BE49-F238E27FC236}">
                <a16:creationId xmlns:a16="http://schemas.microsoft.com/office/drawing/2014/main" id="{E728C3F5-C480-27A0-6356-7AF4E11B6E19}"/>
              </a:ext>
            </a:extLst>
          </p:cNvPr>
          <p:cNvPicPr>
            <a:picLocks noGrp="1" noChangeAspect="1"/>
          </p:cNvPicPr>
          <p:nvPr/>
        </p:nvPicPr>
        <p:blipFill>
          <a:blip r:embed="rId2"/>
          <a:stretch>
            <a:fillRect/>
          </a:stretch>
        </p:blipFill>
        <p:spPr>
          <a:xfrm>
            <a:off x="272254" y="1723208"/>
            <a:ext cx="11647491" cy="288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contenu 2">
            <a:extLst>
              <a:ext uri="{FF2B5EF4-FFF2-40B4-BE49-F238E27FC236}">
                <a16:creationId xmlns:a16="http://schemas.microsoft.com/office/drawing/2014/main" id="{F101C4DA-4A0A-44C6-960F-D1EF52414E51}"/>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References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803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16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856936"/>
            <a:ext cx="1508760" cy="1645920"/>
          </a:xfrm>
          <a:prstGeom prst="downArrow">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6" y="461316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
        <p:nvSpPr>
          <p:cNvPr id="8" name="Espace réservé du contenu 2">
            <a:extLst>
              <a:ext uri="{FF2B5EF4-FFF2-40B4-BE49-F238E27FC236}">
                <a16:creationId xmlns:a16="http://schemas.microsoft.com/office/drawing/2014/main" id="{D77018CE-7A48-4C89-818E-99BCA322743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60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
        <p:nvSpPr>
          <p:cNvPr id="10" name="Espace réservé du contenu 2">
            <a:extLst>
              <a:ext uri="{FF2B5EF4-FFF2-40B4-BE49-F238E27FC236}">
                <a16:creationId xmlns:a16="http://schemas.microsoft.com/office/drawing/2014/main" id="{C6FD754E-6AEC-4534-BCFB-D5943770D19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60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35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7C952F3E-6771-409C-A67D-4EEB28CEEE52}"/>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322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743619"/>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474</TotalTime>
  <Words>1230</Words>
  <Application>Microsoft Office PowerPoint</Application>
  <PresentationFormat>Grand écran</PresentationFormat>
  <Paragraphs>158</Paragraphs>
  <Slides>22</Slides>
  <Notes>6</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22</vt:i4>
      </vt:variant>
    </vt:vector>
  </HeadingPairs>
  <TitlesOfParts>
    <vt:vector size="33"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119</cp:revision>
  <dcterms:created xsi:type="dcterms:W3CDTF">2025-02-13T09:53:09Z</dcterms:created>
  <dcterms:modified xsi:type="dcterms:W3CDTF">2025-02-15T13:08:20Z</dcterms:modified>
</cp:coreProperties>
</file>