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20"/>
  </p:notesMasterIdLst>
  <p:sldIdLst>
    <p:sldId id="277" r:id="rId2"/>
    <p:sldId id="276" r:id="rId3"/>
    <p:sldId id="279" r:id="rId4"/>
    <p:sldId id="257" r:id="rId5"/>
    <p:sldId id="263" r:id="rId6"/>
    <p:sldId id="280" r:id="rId7"/>
    <p:sldId id="281" r:id="rId8"/>
    <p:sldId id="265" r:id="rId9"/>
    <p:sldId id="275" r:id="rId10"/>
    <p:sldId id="267" r:id="rId11"/>
    <p:sldId id="268" r:id="rId12"/>
    <p:sldId id="272" r:id="rId13"/>
    <p:sldId id="270" r:id="rId14"/>
    <p:sldId id="283" r:id="rId15"/>
    <p:sldId id="284" r:id="rId16"/>
    <p:sldId id="285" r:id="rId17"/>
    <p:sldId id="271"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144"/>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13/02/2025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5</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8</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10</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16</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13/02/2025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13/02/2025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13/02/2025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13/02/2025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13/02/2025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C6D9E5">
                <a:lumMod val="48000"/>
                <a:lumOff val="52000"/>
              </a:srgbClr>
            </a:gs>
            <a:gs pos="65000">
              <a:srgbClr val="6C9CBC">
                <a:lumMod val="96000"/>
              </a:srgbClr>
            </a:gs>
            <a:gs pos="85000">
              <a:schemeClr val="bg2">
                <a:lumMod val="100000"/>
              </a:schemeClr>
            </a:gs>
          </a:gsLst>
          <a:lin ang="60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13/02/2025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56554"/>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9" y="349512"/>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87382"/>
            <a:ext cx="8731624" cy="549217"/>
          </a:xfrm>
        </p:spPr>
        <p:txBody>
          <a:bodyPr>
            <a:normAutofit/>
          </a:bodyPr>
          <a:lstStyle/>
          <a:p>
            <a:pPr marL="0" indent="0">
              <a:buNone/>
            </a:pPr>
            <a:r>
              <a:rPr lang="fr-FR" sz="2200" dirty="0"/>
              <a:t>Macéo Ottavy, Mathieu </a:t>
            </a:r>
            <a:r>
              <a:rPr lang="fr-FR" sz="2200" dirty="0" err="1"/>
              <a:t>Longatte</a:t>
            </a:r>
            <a:r>
              <a:rPr lang="fr-FR" sz="2200" dirty="0"/>
              <a:t>, Louison </a:t>
            </a:r>
            <a:r>
              <a:rPr lang="fr-FR" sz="2200" dirty="0" err="1"/>
              <a:t>Mocq</a:t>
            </a:r>
            <a:r>
              <a:rPr lang="fr-FR" sz="2200" dirty="0"/>
              <a:t>, </a:t>
            </a:r>
            <a:r>
              <a:rPr lang="fr-FR" sz="2200" dirty="0" err="1"/>
              <a:t>Ankit</a:t>
            </a:r>
            <a:r>
              <a:rPr lang="fr-FR" sz="2200" dirty="0"/>
              <a:t> </a:t>
            </a:r>
            <a:r>
              <a:rPr lang="fr-FR" sz="2200" dirty="0" err="1"/>
              <a:t>Gayen</a:t>
            </a:r>
            <a:endParaRPr lang="fr-FR" sz="2200" dirty="0"/>
          </a:p>
        </p:txBody>
      </p:sp>
      <p:sp>
        <p:nvSpPr>
          <p:cNvPr id="4" name="Rectangle 3">
            <a:extLst>
              <a:ext uri="{FF2B5EF4-FFF2-40B4-BE49-F238E27FC236}">
                <a16:creationId xmlns:a16="http://schemas.microsoft.com/office/drawing/2014/main" id="{276747B0-25E5-4BD1-9CCC-BAB90F414AB0}"/>
              </a:ext>
            </a:extLst>
          </p:cNvPr>
          <p:cNvSpPr/>
          <p:nvPr/>
        </p:nvSpPr>
        <p:spPr>
          <a:xfrm>
            <a:off x="7907372" y="6120193"/>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pic>
        <p:nvPicPr>
          <p:cNvPr id="9" name="Image 8">
            <a:extLst>
              <a:ext uri="{FF2B5EF4-FFF2-40B4-BE49-F238E27FC236}">
                <a16:creationId xmlns:a16="http://schemas.microsoft.com/office/drawing/2014/main" id="{B3ACFA8B-C09C-453C-98EC-172632D61782}"/>
              </a:ext>
            </a:extLst>
          </p:cNvPr>
          <p:cNvPicPr>
            <a:picLocks noChangeAspect="1"/>
          </p:cNvPicPr>
          <p:nvPr/>
        </p:nvPicPr>
        <p:blipFill>
          <a:blip r:embed="rId5"/>
          <a:stretch>
            <a:fillRect/>
          </a:stretch>
        </p:blipFill>
        <p:spPr>
          <a:xfrm>
            <a:off x="3577417" y="4397284"/>
            <a:ext cx="8468907" cy="838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Flèche : angle droit 9">
            <a:extLst>
              <a:ext uri="{FF2B5EF4-FFF2-40B4-BE49-F238E27FC236}">
                <a16:creationId xmlns:a16="http://schemas.microsoft.com/office/drawing/2014/main" id="{34A5BD6D-A321-42E5-AEFE-22033FF8A8AA}"/>
              </a:ext>
            </a:extLst>
          </p:cNvPr>
          <p:cNvSpPr/>
          <p:nvPr/>
        </p:nvSpPr>
        <p:spPr>
          <a:xfrm rot="5400000">
            <a:off x="1858284" y="3515861"/>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a:extLst>
              <a:ext uri="{FF2B5EF4-FFF2-40B4-BE49-F238E27FC236}">
                <a16:creationId xmlns:a16="http://schemas.microsoft.com/office/drawing/2014/main" id="{07278988-7219-4AD9-8B97-9076D9F9AB36}"/>
              </a:ext>
            </a:extLst>
          </p:cNvPr>
          <p:cNvPicPr>
            <a:picLocks noChangeAspect="1"/>
          </p:cNvPicPr>
          <p:nvPr/>
        </p:nvPicPr>
        <p:blipFill>
          <a:blip r:embed="rId6"/>
          <a:stretch>
            <a:fillRect/>
          </a:stretch>
        </p:blipFill>
        <p:spPr>
          <a:xfrm>
            <a:off x="64993" y="2700754"/>
            <a:ext cx="5391902" cy="1219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411273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7" name="TextBox 6">
            <a:extLst>
              <a:ext uri="{FF2B5EF4-FFF2-40B4-BE49-F238E27FC236}">
                <a16:creationId xmlns:a16="http://schemas.microsoft.com/office/drawing/2014/main" id="{CAA67519-EAB2-F569-C8CB-D1336F2483C7}"/>
              </a:ext>
            </a:extLst>
          </p:cNvPr>
          <p:cNvSpPr txBox="1"/>
          <p:nvPr/>
        </p:nvSpPr>
        <p:spPr>
          <a:xfrm>
            <a:off x="440415" y="4134003"/>
            <a:ext cx="11311169" cy="2255169"/>
          </a:xfrm>
          <a:prstGeom prst="rect">
            <a:avLst/>
          </a:prstGeom>
          <a:noFill/>
          <a:ln w="38100">
            <a:solidFill>
              <a:schemeClr val="tx1"/>
            </a:solidFill>
          </a:ln>
        </p:spPr>
        <p:txBody>
          <a:bodyPr wrap="square" rtlCol="0">
            <a:spAutoFit/>
          </a:bodyPr>
          <a:lstStyle/>
          <a:p>
            <a:pPr>
              <a:lnSpc>
                <a:spcPts val="1350"/>
              </a:lnSpc>
            </a:pPr>
            <a:r>
              <a:rPr lang="en-GB" sz="1500" dirty="0"/>
              <a:t>I don't know if it's a coincidence or not," he said. "I think it's just a matter of time before we get to know each other."</a:t>
            </a:r>
          </a:p>
          <a:p>
            <a:pPr>
              <a:lnSpc>
                <a:spcPts val="1350"/>
              </a:lnSpc>
            </a:pPr>
            <a:br>
              <a:rPr lang="en-GB" sz="1500" dirty="0"/>
            </a:br>
            <a:r>
              <a:rPr lang="en-GB" sz="1500" dirty="0"/>
              <a:t>He added: "It's not like we're going to be friends. It's just that we're not going to get along very well.</a:t>
            </a:r>
          </a:p>
          <a:p>
            <a:pPr>
              <a:lnSpc>
                <a:spcPts val="1350"/>
              </a:lnSpc>
            </a:pPr>
            <a:br>
              <a:rPr lang="en-GB" sz="1500" dirty="0"/>
            </a:br>
            <a:r>
              <a:rPr lang="en-GB" sz="1500" dirty="0"/>
              <a:t>"We're not friends. We're not even friends. I don't think we'll ever get along. I think we're just going to have to get used to each other. We'll just have to figure out how to get through this </a:t>
            </a:r>
            <a:r>
              <a:rPr lang="en-GB" sz="1500" dirty="0" err="1"/>
              <a:t>together."This</a:t>
            </a:r>
            <a:r>
              <a:rPr lang="en-GB" sz="1500" dirty="0"/>
              <a:t> article is from the archive of our partner .</a:t>
            </a:r>
          </a:p>
          <a:p>
            <a:pPr>
              <a:lnSpc>
                <a:spcPts val="1350"/>
              </a:lnSpc>
            </a:pPr>
            <a:br>
              <a:rPr lang="en-GB" sz="1500" dirty="0"/>
            </a:br>
            <a:r>
              <a:rPr lang="en-GB" sz="1500" dirty="0"/>
              <a:t>The U.S. Supreme Court has ruled that the government has the right to deny a person's constitutional right to vote based on his or her race, religion, gender, or sexual orientation. The ruling is the latest in a series of rulings that have come under fire from the left and right over the past few years. The Supreme Court is expected to hear oral arguments on the case in the coming weeks, and it's expected to rule on whether the government can deny a voter's right to cast a ballot based on that person's race or religion. The court's decision comes as the Supreme Court prepares to hear arguments</a:t>
            </a:r>
          </a:p>
        </p:txBody>
      </p:sp>
      <p:sp>
        <p:nvSpPr>
          <p:cNvPr id="8" name="Down Arrow 7">
            <a:extLst>
              <a:ext uri="{FF2B5EF4-FFF2-40B4-BE49-F238E27FC236}">
                <a16:creationId xmlns:a16="http://schemas.microsoft.com/office/drawing/2014/main" id="{8CDC714A-ED8B-29CF-C38E-5B74156D58F1}"/>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5882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\Delta } _ { + } ( x , y ) = \sum _ { n = -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infty</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 } } { \tilde { \Delta \left( } x _ { 0 } + n T , {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vec</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x } } ; y _ { 3 } ; </a:t>
            </a:r>
          </a:p>
          <a:p>
            <a:pPr>
              <a:lnSpc>
                <a:spcPct val="150000"/>
              </a:lnSpc>
            </a:pP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\bf { y } } \right) } . \ , | {% 1 2 3 5 6 7 8 9 0 4 ^ ( ) x p = y d e g f a b c n t v q z ~ r s o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u w " j l k &gt;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\Delta } _ { + } ( x , y ) = \sum _ { n = - \</a:t>
            </a:r>
            <a:r>
              <a:rPr lang="en-GB" sz="2000" b="1" dirty="0" err="1">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infty</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\tilde { \Delta \left(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 _ { 0 } + n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a:t>
            </a:r>
            <a:r>
              <a:rPr lang="en-GB" sz="2000" b="1" dirty="0" err="1">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vec</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x } } ; y _ {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3</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p>
          <a:p>
            <a:pPr>
              <a:lnSpc>
                <a:spcPct val="150000"/>
              </a:lnSpc>
            </a:pP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\bf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y</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en-GB" sz="2000" b="1" dirty="0">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\right)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 \ , | {% 1 2 3 5 6 7 8 9 0 4 ^ ( ) x p = y d e g f a b c n t v q z ~ r s o </a:t>
            </a:r>
            <a:r>
              <a:rPr lang="en-GB" sz="2000" b="1"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u w " j l k &gt; </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sz="20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1" y="3082980"/>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Model </a:t>
            </a:r>
            <a:r>
              <a:rPr lang="fr-FR" sz="3600" dirty="0" err="1"/>
              <a:t>working</a:t>
            </a:r>
            <a:r>
              <a:rPr lang="fr-FR" sz="3600" dirty="0"/>
              <a:t> </a:t>
            </a:r>
            <a:r>
              <a:rPr lang="fr-FR" sz="3600" dirty="0" err="1"/>
              <a:t>pretty</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332473"/>
            <a:ext cx="10737235" cy="1569660"/>
          </a:xfrm>
          <a:prstGeom prst="rect">
            <a:avLst/>
          </a:prstGeom>
          <a:noFill/>
        </p:spPr>
        <p:txBody>
          <a:bodyPr wrap="none" rtlCol="0">
            <a:spAutoFit/>
          </a:bodyPr>
          <a:lstStyle/>
          <a:p>
            <a:r>
              <a:rPr lang="fr-FR" sz="3200" dirty="0" err="1"/>
              <a:t>Add</a:t>
            </a:r>
            <a:r>
              <a:rPr lang="fr-FR" sz="3200" dirty="0"/>
              <a:t> more notebook</a:t>
            </a:r>
          </a:p>
          <a:p>
            <a:r>
              <a:rPr lang="fr-FR" sz="3200" dirty="0"/>
              <a:t>Train more </a:t>
            </a:r>
            <a:r>
              <a:rPr lang="fr-FR" sz="3200" dirty="0" err="1"/>
              <a:t>our</a:t>
            </a:r>
            <a:r>
              <a:rPr lang="fr-FR" sz="3200" dirty="0"/>
              <a:t> model</a:t>
            </a:r>
          </a:p>
          <a:p>
            <a:r>
              <a:rPr lang="fr-FR" sz="3200" dirty="0" err="1"/>
              <a:t>Add</a:t>
            </a:r>
            <a:r>
              <a:rPr lang="fr-FR" sz="3200" dirty="0"/>
              <a:t> </a:t>
            </a:r>
            <a:r>
              <a:rPr lang="fr-FR" sz="3200" dirty="0" err="1"/>
              <a:t>genetic</a:t>
            </a:r>
            <a:r>
              <a:rPr lang="fr-FR" sz="3200" dirty="0"/>
              <a:t> </a:t>
            </a:r>
            <a:r>
              <a:rPr lang="fr-FR" sz="3200" dirty="0" err="1"/>
              <a:t>algorithm</a:t>
            </a:r>
            <a:r>
              <a:rPr lang="fr-FR" sz="3200" dirty="0"/>
              <a:t> to </a:t>
            </a:r>
            <a:r>
              <a:rPr lang="fr-FR" sz="3200" dirty="0" err="1"/>
              <a:t>find</a:t>
            </a:r>
            <a:r>
              <a:rPr lang="fr-FR" sz="3200" dirty="0"/>
              <a:t> best hyper-</a:t>
            </a:r>
            <a:r>
              <a:rPr lang="fr-FR" sz="3200" dirty="0" err="1"/>
              <a:t>parameters</a:t>
            </a:r>
            <a:endParaRPr lang="fr-FR" sz="32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09728"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Tree>
    <p:extLst>
      <p:ext uri="{BB962C8B-B14F-4D97-AF65-F5344CB8AC3E}">
        <p14:creationId xmlns:p14="http://schemas.microsoft.com/office/powerpoint/2010/main" val="1328385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Tree>
    <p:extLst>
      <p:ext uri="{BB962C8B-B14F-4D97-AF65-F5344CB8AC3E}">
        <p14:creationId xmlns:p14="http://schemas.microsoft.com/office/powerpoint/2010/main" val="2469996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B7240E09-8381-4602-92AF-C40197B00EE5}"/>
              </a:ext>
            </a:extLst>
          </p:cNvPr>
          <p:cNvPicPr>
            <a:picLocks noChangeAspect="1"/>
          </p:cNvPicPr>
          <p:nvPr/>
        </p:nvPicPr>
        <p:blipFill>
          <a:blip r:embed="rId2"/>
          <a:stretch>
            <a:fillRect/>
          </a:stretch>
        </p:blipFill>
        <p:spPr>
          <a:xfrm>
            <a:off x="7440706" y="332439"/>
            <a:ext cx="4337505" cy="619312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3"/>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876801" y="2993990"/>
            <a:ext cx="2465293" cy="87002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5685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376090"/>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Tree>
    <p:extLst>
      <p:ext uri="{BB962C8B-B14F-4D97-AF65-F5344CB8AC3E}">
        <p14:creationId xmlns:p14="http://schemas.microsoft.com/office/powerpoint/2010/main" val="2587162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967246"/>
            <a:ext cx="1508760" cy="1645920"/>
          </a:xfrm>
          <a:prstGeom prst="downArrow">
            <a:avLst/>
          </a:prstGeom>
          <a:solidFill>
            <a:schemeClr val="tx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7" y="483378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Tree>
    <p:extLst>
      <p:ext uri="{BB962C8B-B14F-4D97-AF65-F5344CB8AC3E}">
        <p14:creationId xmlns:p14="http://schemas.microsoft.com/office/powerpoint/2010/main" val="418609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7306616"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dirty="0">
                <a:solidFill>
                  <a:srgbClr val="3091D1"/>
                </a:solidFill>
                <a:latin typeface="Lato" panose="020F0502020204030204" pitchFamily="34" charset="0"/>
              </a:rPr>
              <a:t>Datasets/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Yesterday</a:t>
              </a:r>
              <a:r>
                <a:rPr lang="fr-FR" sz="2800" i="0" u="none" strike="noStrike" kern="1200" cap="none" dirty="0">
                  <a:ln>
                    <a:noFill/>
                  </a:ln>
                  <a:solidFill>
                    <a:srgbClr val="FF0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bought</a:t>
              </a:r>
              <a:endParaRPr lang="fr-FR" sz="2800" i="0" u="none" strike="noStrike" kern="1200" cap="none" dirty="0">
                <a:ln>
                  <a:noFill/>
                </a:ln>
                <a:solidFill>
                  <a:srgbClr val="FFC000"/>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 </a:t>
              </a:r>
              <a:r>
                <a:rPr lang="fr-FR" sz="2800" i="0" u="none" strike="noStrike" kern="1200" cap="none" dirty="0" err="1">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red</a:t>
              </a:r>
              <a:r>
                <a:rPr lang="fr-FR" sz="2800" i="0" u="none" strike="noStrike" kern="1200" cap="none" dirty="0">
                  <a:ln>
                    <a:noFill/>
                  </a:ln>
                  <a:solidFill>
                    <a:srgbClr val="00B0F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to </a:t>
              </a:r>
              <a:r>
                <a:rPr lang="fr-FR" sz="2800" i="0" u="none" strike="noStrike" kern="1200" cap="none" dirty="0" err="1">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get</a:t>
              </a: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to </a:t>
              </a:r>
              <a:r>
                <a:rPr lang="fr-FR" sz="2800" i="0" u="none" strike="noStrike" kern="1200" cap="none" dirty="0" err="1">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his</a:t>
              </a:r>
              <a:r>
                <a:rPr lang="fr-FR" sz="2800" i="0" u="none" strike="noStrike" kern="1200" cap="none" dirty="0">
                  <a:ln>
                    <a:noFill/>
                  </a:ln>
                  <a:solidFill>
                    <a:srgbClr val="92D05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in Paris</a:t>
              </a:r>
            </a:p>
          </p:txBody>
        </p:sp>
      </p:grpSp>
    </p:spTree>
    <p:extLst>
      <p:ext uri="{BB962C8B-B14F-4D97-AF65-F5344CB8AC3E}">
        <p14:creationId xmlns:p14="http://schemas.microsoft.com/office/powerpoint/2010/main" val="320160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019763" y="6190764"/>
            <a:ext cx="1486304" cy="646331"/>
          </a:xfrm>
          <a:prstGeom prst="rect">
            <a:avLst/>
          </a:prstGeom>
        </p:spPr>
        <p:txBody>
          <a:bodyPr wrap="none">
            <a:spAutoFit/>
          </a:bodyPr>
          <a:lstStyle/>
          <a:p>
            <a:pPr lvl="0" hangingPunct="0"/>
            <a:r>
              <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rPr>
              <a:t>Swing</a:t>
            </a: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833538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Tree>
    <p:extLst>
      <p:ext uri="{BB962C8B-B14F-4D97-AF65-F5344CB8AC3E}">
        <p14:creationId xmlns:p14="http://schemas.microsoft.com/office/powerpoint/2010/main" val="2253225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D655A-643C-C980-0ADF-1601DB74237F}"/>
              </a:ext>
            </a:extLst>
          </p:cNvPr>
          <p:cNvSpPr>
            <a:spLocks noGrp="1"/>
          </p:cNvSpPr>
          <p:nvPr>
            <p:ph type="title"/>
          </p:nvPr>
        </p:nvSpPr>
        <p:spPr/>
        <p:txBody>
          <a:bodyPr/>
          <a:lstStyle/>
          <a:p>
            <a:r>
              <a:rPr lang="fr-FR" dirty="0" err="1"/>
              <a:t>Anki</a:t>
            </a:r>
            <a:r>
              <a:rPr lang="fr-FR" dirty="0"/>
              <a:t> talk</a:t>
            </a:r>
          </a:p>
        </p:txBody>
      </p:sp>
    </p:spTree>
    <p:extLst>
      <p:ext uri="{BB962C8B-B14F-4D97-AF65-F5344CB8AC3E}">
        <p14:creationId xmlns:p14="http://schemas.microsoft.com/office/powerpoint/2010/main" val="1558743619"/>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388</TotalTime>
  <Words>1175</Words>
  <Application>Microsoft Office PowerPoint</Application>
  <PresentationFormat>Grand écran</PresentationFormat>
  <Paragraphs>101</Paragraphs>
  <Slides>18</Slides>
  <Notes>6</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18</vt:i4>
      </vt:variant>
    </vt:vector>
  </HeadingPairs>
  <TitlesOfParts>
    <vt:vector size="27" baseType="lpstr">
      <vt:lpstr>Aptos</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Anki talk</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90</cp:revision>
  <dcterms:created xsi:type="dcterms:W3CDTF">2025-02-13T09:53:09Z</dcterms:created>
  <dcterms:modified xsi:type="dcterms:W3CDTF">2025-02-13T20:54:01Z</dcterms:modified>
</cp:coreProperties>
</file>