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6" r:id="rId1"/>
  </p:sldMasterIdLst>
  <p:notesMasterIdLst>
    <p:notesMasterId r:id="rId35"/>
  </p:notesMasterIdLst>
  <p:sldIdLst>
    <p:sldId id="277" r:id="rId2"/>
    <p:sldId id="276" r:id="rId3"/>
    <p:sldId id="279" r:id="rId4"/>
    <p:sldId id="290" r:id="rId5"/>
    <p:sldId id="257" r:id="rId6"/>
    <p:sldId id="263" r:id="rId7"/>
    <p:sldId id="291" r:id="rId8"/>
    <p:sldId id="280" r:id="rId9"/>
    <p:sldId id="281" r:id="rId10"/>
    <p:sldId id="293" r:id="rId11"/>
    <p:sldId id="292" r:id="rId12"/>
    <p:sldId id="265" r:id="rId13"/>
    <p:sldId id="275" r:id="rId14"/>
    <p:sldId id="294" r:id="rId15"/>
    <p:sldId id="286" r:id="rId16"/>
    <p:sldId id="296" r:id="rId17"/>
    <p:sldId id="295" r:id="rId18"/>
    <p:sldId id="287" r:id="rId19"/>
    <p:sldId id="297" r:id="rId20"/>
    <p:sldId id="288" r:id="rId21"/>
    <p:sldId id="298" r:id="rId22"/>
    <p:sldId id="299" r:id="rId23"/>
    <p:sldId id="267" r:id="rId24"/>
    <p:sldId id="268" r:id="rId25"/>
    <p:sldId id="272" r:id="rId26"/>
    <p:sldId id="270" r:id="rId27"/>
    <p:sldId id="283" r:id="rId28"/>
    <p:sldId id="284" r:id="rId29"/>
    <p:sldId id="300" r:id="rId30"/>
    <p:sldId id="285" r:id="rId31"/>
    <p:sldId id="271" r:id="rId32"/>
    <p:sldId id="289" r:id="rId33"/>
    <p:sldId id="28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92D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5"/>
  </p:normalViewPr>
  <p:slideViewPr>
    <p:cSldViewPr snapToGrid="0">
      <p:cViewPr varScale="1">
        <p:scale>
          <a:sx n="107" d="100"/>
          <a:sy n="107" d="100"/>
        </p:scale>
        <p:origin x="714" y="78"/>
      </p:cViewPr>
      <p:guideLst/>
    </p:cSldViewPr>
  </p:slideViewPr>
  <p:notesTextViewPr>
    <p:cViewPr>
      <p:scale>
        <a:sx n="105" d="100"/>
        <a:sy n="10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B363BB-F7AF-A242-B335-207FB1BAC411}" type="datetimeFigureOut">
              <a:rPr lang="fr-FR" smtClean="0"/>
              <a:t>14/02/2025</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E64696-99C8-3D43-8756-83E7D8AF2A44}" type="slidenum">
              <a:rPr lang="fr-FR" smtClean="0"/>
              <a:t>‹N°›</a:t>
            </a:fld>
            <a:endParaRPr lang="fr-FR"/>
          </a:p>
        </p:txBody>
      </p:sp>
    </p:spTree>
    <p:extLst>
      <p:ext uri="{BB962C8B-B14F-4D97-AF65-F5344CB8AC3E}">
        <p14:creationId xmlns:p14="http://schemas.microsoft.com/office/powerpoint/2010/main" val="3935741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1E64696-99C8-3D43-8756-83E7D8AF2A44}" type="slidenum">
              <a:rPr lang="fr-FR" smtClean="0"/>
              <a:t>1</a:t>
            </a:fld>
            <a:endParaRPr lang="fr-FR"/>
          </a:p>
        </p:txBody>
      </p:sp>
    </p:spTree>
    <p:extLst>
      <p:ext uri="{BB962C8B-B14F-4D97-AF65-F5344CB8AC3E}">
        <p14:creationId xmlns:p14="http://schemas.microsoft.com/office/powerpoint/2010/main" val="27408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Make</a:t>
            </a:r>
            <a:r>
              <a:rPr lang="fr-FR" dirty="0"/>
              <a:t>  </a:t>
            </a:r>
            <a:r>
              <a:rPr lang="fr-FR" dirty="0" err="1"/>
              <a:t>notbooks</a:t>
            </a:r>
            <a:r>
              <a:rPr lang="fr-FR" dirty="0"/>
              <a:t>  </a:t>
            </a:r>
            <a:r>
              <a:rPr lang="fr-FR" dirty="0" err="1"/>
              <a:t>appear</a:t>
            </a:r>
            <a:r>
              <a:rPr lang="fr-FR" dirty="0"/>
              <a:t>, </a:t>
            </a:r>
            <a:r>
              <a:rPr lang="fr-FR" dirty="0" err="1"/>
              <a:t>reduce</a:t>
            </a:r>
            <a:r>
              <a:rPr lang="fr-FR" dirty="0"/>
              <a:t> lights on the </a:t>
            </a:r>
            <a:r>
              <a:rPr lang="fr-FR" dirty="0" err="1"/>
              <a:t>rest</a:t>
            </a:r>
            <a:endParaRPr lang="fr-FR" dirty="0"/>
          </a:p>
          <a:p>
            <a:endParaRPr lang="fr-FR" dirty="0"/>
          </a:p>
        </p:txBody>
      </p:sp>
      <p:sp>
        <p:nvSpPr>
          <p:cNvPr id="4" name="Slide Number Placeholder 3"/>
          <p:cNvSpPr>
            <a:spLocks noGrp="1"/>
          </p:cNvSpPr>
          <p:nvPr>
            <p:ph type="sldNum" sz="quarter" idx="5"/>
          </p:nvPr>
        </p:nvSpPr>
        <p:spPr/>
        <p:txBody>
          <a:bodyPr/>
          <a:lstStyle/>
          <a:p>
            <a:fld id="{D1E64696-99C8-3D43-8756-83E7D8AF2A44}" type="slidenum">
              <a:rPr lang="fr-FR" smtClean="0"/>
              <a:t>6</a:t>
            </a:fld>
            <a:endParaRPr lang="fr-FR"/>
          </a:p>
        </p:txBody>
      </p:sp>
    </p:spTree>
    <p:extLst>
      <p:ext uri="{BB962C8B-B14F-4D97-AF65-F5344CB8AC3E}">
        <p14:creationId xmlns:p14="http://schemas.microsoft.com/office/powerpoint/2010/main" val="261813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Make</a:t>
            </a:r>
            <a:r>
              <a:rPr lang="fr-FR" dirty="0"/>
              <a:t>  </a:t>
            </a:r>
            <a:r>
              <a:rPr lang="fr-FR" dirty="0" err="1"/>
              <a:t>notbooks</a:t>
            </a:r>
            <a:r>
              <a:rPr lang="fr-FR" dirty="0"/>
              <a:t>  </a:t>
            </a:r>
            <a:r>
              <a:rPr lang="fr-FR" dirty="0" err="1"/>
              <a:t>appear</a:t>
            </a:r>
            <a:r>
              <a:rPr lang="fr-FR" dirty="0"/>
              <a:t>, </a:t>
            </a:r>
            <a:r>
              <a:rPr lang="fr-FR" dirty="0" err="1"/>
              <a:t>reduce</a:t>
            </a:r>
            <a:r>
              <a:rPr lang="fr-FR" dirty="0"/>
              <a:t> lights on the </a:t>
            </a:r>
            <a:r>
              <a:rPr lang="fr-FR" dirty="0" err="1"/>
              <a:t>rest</a:t>
            </a:r>
            <a:endParaRPr lang="fr-FR" dirty="0"/>
          </a:p>
          <a:p>
            <a:endParaRPr lang="fr-FR" dirty="0"/>
          </a:p>
        </p:txBody>
      </p:sp>
      <p:sp>
        <p:nvSpPr>
          <p:cNvPr id="4" name="Slide Number Placeholder 3"/>
          <p:cNvSpPr>
            <a:spLocks noGrp="1"/>
          </p:cNvSpPr>
          <p:nvPr>
            <p:ph type="sldNum" sz="quarter" idx="5"/>
          </p:nvPr>
        </p:nvSpPr>
        <p:spPr/>
        <p:txBody>
          <a:bodyPr/>
          <a:lstStyle/>
          <a:p>
            <a:fld id="{D1E64696-99C8-3D43-8756-83E7D8AF2A44}" type="slidenum">
              <a:rPr lang="fr-FR" smtClean="0"/>
              <a:t>7</a:t>
            </a:fld>
            <a:endParaRPr lang="fr-FR"/>
          </a:p>
        </p:txBody>
      </p:sp>
    </p:spTree>
    <p:extLst>
      <p:ext uri="{BB962C8B-B14F-4D97-AF65-F5344CB8AC3E}">
        <p14:creationId xmlns:p14="http://schemas.microsoft.com/office/powerpoint/2010/main" val="1862813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5AF6CF-CE9E-D3D1-CC42-F0959E7CDC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BCC00A-9124-1270-31E8-016A608971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65D186-AAD8-128C-2417-FD2D2D32264B}"/>
              </a:ext>
            </a:extLst>
          </p:cNvPr>
          <p:cNvSpPr>
            <a:spLocks noGrp="1"/>
          </p:cNvSpPr>
          <p:nvPr>
            <p:ph type="body" idx="1"/>
          </p:nvPr>
        </p:nvSpPr>
        <p:spPr/>
        <p:txBody>
          <a:bodyPr/>
          <a:lstStyle/>
          <a:p>
            <a:r>
              <a:rPr lang="fr-FR" dirty="0" err="1"/>
              <a:t>Make</a:t>
            </a:r>
            <a:r>
              <a:rPr lang="fr-FR" dirty="0"/>
              <a:t>  </a:t>
            </a:r>
            <a:r>
              <a:rPr lang="fr-FR" dirty="0" err="1"/>
              <a:t>notbooks</a:t>
            </a:r>
            <a:r>
              <a:rPr lang="fr-FR" dirty="0"/>
              <a:t>  </a:t>
            </a:r>
            <a:r>
              <a:rPr lang="fr-FR" dirty="0" err="1"/>
              <a:t>appear</a:t>
            </a:r>
            <a:r>
              <a:rPr lang="fr-FR" dirty="0"/>
              <a:t>, </a:t>
            </a:r>
            <a:r>
              <a:rPr lang="fr-FR" dirty="0" err="1"/>
              <a:t>reduce</a:t>
            </a:r>
            <a:r>
              <a:rPr lang="fr-FR" dirty="0"/>
              <a:t> lights on the </a:t>
            </a:r>
            <a:r>
              <a:rPr lang="fr-FR" dirty="0" err="1"/>
              <a:t>rest</a:t>
            </a:r>
            <a:endParaRPr lang="fr-FR" dirty="0"/>
          </a:p>
          <a:p>
            <a:endParaRPr lang="fr-FR" dirty="0"/>
          </a:p>
        </p:txBody>
      </p:sp>
      <p:sp>
        <p:nvSpPr>
          <p:cNvPr id="4" name="Slide Number Placeholder 3">
            <a:extLst>
              <a:ext uri="{FF2B5EF4-FFF2-40B4-BE49-F238E27FC236}">
                <a16:creationId xmlns:a16="http://schemas.microsoft.com/office/drawing/2014/main" id="{A4552CEF-EC4D-B8A2-DAC9-A800712ADD62}"/>
              </a:ext>
            </a:extLst>
          </p:cNvPr>
          <p:cNvSpPr>
            <a:spLocks noGrp="1"/>
          </p:cNvSpPr>
          <p:nvPr>
            <p:ph type="sldNum" sz="quarter" idx="5"/>
          </p:nvPr>
        </p:nvSpPr>
        <p:spPr/>
        <p:txBody>
          <a:bodyPr/>
          <a:lstStyle/>
          <a:p>
            <a:fld id="{D1E64696-99C8-3D43-8756-83E7D8AF2A44}" type="slidenum">
              <a:rPr lang="fr-FR" smtClean="0"/>
              <a:t>12</a:t>
            </a:fld>
            <a:endParaRPr lang="fr-FR"/>
          </a:p>
        </p:txBody>
      </p:sp>
    </p:spTree>
    <p:extLst>
      <p:ext uri="{BB962C8B-B14F-4D97-AF65-F5344CB8AC3E}">
        <p14:creationId xmlns:p14="http://schemas.microsoft.com/office/powerpoint/2010/main" val="2249475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0491B-0D75-8014-128B-9B1F42593F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B1B87D-8471-DD47-DD35-7D45CB20A6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1E027B-3919-9378-7731-BF1969B869E3}"/>
              </a:ext>
            </a:extLst>
          </p:cNvPr>
          <p:cNvSpPr>
            <a:spLocks noGrp="1"/>
          </p:cNvSpPr>
          <p:nvPr>
            <p:ph type="body" idx="1"/>
          </p:nvPr>
        </p:nvSpPr>
        <p:spPr/>
        <p:txBody>
          <a:bodyPr/>
          <a:lstStyle/>
          <a:p>
            <a:endParaRPr lang="fr-FR" dirty="0"/>
          </a:p>
        </p:txBody>
      </p:sp>
      <p:sp>
        <p:nvSpPr>
          <p:cNvPr id="4" name="Slide Number Placeholder 3">
            <a:extLst>
              <a:ext uri="{FF2B5EF4-FFF2-40B4-BE49-F238E27FC236}">
                <a16:creationId xmlns:a16="http://schemas.microsoft.com/office/drawing/2014/main" id="{9EAC0635-6B86-71A9-586D-BD7D6DBDC51E}"/>
              </a:ext>
            </a:extLst>
          </p:cNvPr>
          <p:cNvSpPr>
            <a:spLocks noGrp="1"/>
          </p:cNvSpPr>
          <p:nvPr>
            <p:ph type="sldNum" sz="quarter" idx="5"/>
          </p:nvPr>
        </p:nvSpPr>
        <p:spPr/>
        <p:txBody>
          <a:bodyPr/>
          <a:lstStyle/>
          <a:p>
            <a:fld id="{D1E64696-99C8-3D43-8756-83E7D8AF2A44}" type="slidenum">
              <a:rPr lang="fr-FR" smtClean="0"/>
              <a:t>23</a:t>
            </a:fld>
            <a:endParaRPr lang="fr-FR"/>
          </a:p>
        </p:txBody>
      </p:sp>
    </p:spTree>
    <p:extLst>
      <p:ext uri="{BB962C8B-B14F-4D97-AF65-F5344CB8AC3E}">
        <p14:creationId xmlns:p14="http://schemas.microsoft.com/office/powerpoint/2010/main" val="387219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D1E64696-99C8-3D43-8756-83E7D8AF2A44}" type="slidenum">
              <a:rPr lang="fr-FR" smtClean="0"/>
              <a:t>25</a:t>
            </a:fld>
            <a:endParaRPr lang="fr-FR"/>
          </a:p>
        </p:txBody>
      </p:sp>
    </p:spTree>
    <p:extLst>
      <p:ext uri="{BB962C8B-B14F-4D97-AF65-F5344CB8AC3E}">
        <p14:creationId xmlns:p14="http://schemas.microsoft.com/office/powerpoint/2010/main" val="4049479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D1E64696-99C8-3D43-8756-83E7D8AF2A44}" type="slidenum">
              <a:rPr lang="fr-FR" smtClean="0"/>
              <a:t>30</a:t>
            </a:fld>
            <a:endParaRPr lang="fr-FR"/>
          </a:p>
        </p:txBody>
      </p:sp>
    </p:spTree>
    <p:extLst>
      <p:ext uri="{BB962C8B-B14F-4D97-AF65-F5344CB8AC3E}">
        <p14:creationId xmlns:p14="http://schemas.microsoft.com/office/powerpoint/2010/main" val="2402636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2616AA14-A50A-6F42-8D80-B13DBABE446C}" type="datetimeFigureOut">
              <a:rPr lang="fr-FR" smtClean="0"/>
              <a:t>14/02/2025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2057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Date Placeholder 2"/>
          <p:cNvSpPr>
            <a:spLocks noGrp="1"/>
          </p:cNvSpPr>
          <p:nvPr>
            <p:ph type="dt" sz="half" idx="10"/>
          </p:nvPr>
        </p:nvSpPr>
        <p:spPr/>
        <p:txBody>
          <a:bodyPr/>
          <a:lstStyle/>
          <a:p>
            <a:fld id="{2616AA14-A50A-6F42-8D80-B13DBABE446C}" type="datetimeFigureOut">
              <a:rPr lang="fr-FR" smtClean="0"/>
              <a:t>14/02/2025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1187092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14/02/2025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729136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14/02/2025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30253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14/02/2025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775357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14/02/2025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43604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a:t>Modifier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14/02/2025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031801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616AA14-A50A-6F42-8D80-B13DBABE446C}" type="datetimeFigureOut">
              <a:rPr lang="fr-FR" smtClean="0"/>
              <a:t>14/02/2025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6464042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616AA14-A50A-6F42-8D80-B13DBABE446C}" type="datetimeFigureOut">
              <a:rPr lang="fr-FR" smtClean="0"/>
              <a:t>14/02/2025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621074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2616AA14-A50A-6F42-8D80-B13DBABE446C}" type="datetimeFigureOut">
              <a:rPr lang="fr-FR" smtClean="0"/>
              <a:t>14/02/2025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119232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2616AA14-A50A-6F42-8D80-B13DBABE446C}" type="datetimeFigureOut">
              <a:rPr lang="fr-FR" smtClean="0"/>
              <a:t>14/02/2025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087566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2616AA14-A50A-6F42-8D80-B13DBABE446C}" type="datetimeFigureOut">
              <a:rPr lang="fr-FR" smtClean="0"/>
              <a:t>14/02/2025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3284688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2616AA14-A50A-6F42-8D80-B13DBABE446C}" type="datetimeFigureOut">
              <a:rPr lang="fr-FR" smtClean="0"/>
              <a:t>14/02/2025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4056331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2616AA14-A50A-6F42-8D80-B13DBABE446C}" type="datetimeFigureOut">
              <a:rPr lang="fr-FR" smtClean="0"/>
              <a:t>14/02/2025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968449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16AA14-A50A-6F42-8D80-B13DBABE446C}" type="datetimeFigureOut">
              <a:rPr lang="fr-FR" smtClean="0"/>
              <a:t>14/02/2025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946470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616AA14-A50A-6F42-8D80-B13DBABE446C}" type="datetimeFigureOut">
              <a:rPr lang="fr-FR" smtClean="0"/>
              <a:t>14/02/2025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600568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2616AA14-A50A-6F42-8D80-B13DBABE446C}" type="datetimeFigureOut">
              <a:rPr lang="fr-FR" smtClean="0"/>
              <a:t>14/02/2025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FC75E942-74D4-B644-9490-6A8BB228A270}" type="slidenum">
              <a:rPr lang="fr-FR" smtClean="0"/>
              <a:t>‹N°›</a:t>
            </a:fld>
            <a:endParaRPr lang="fr-FR"/>
          </a:p>
        </p:txBody>
      </p:sp>
    </p:spTree>
    <p:extLst>
      <p:ext uri="{BB962C8B-B14F-4D97-AF65-F5344CB8AC3E}">
        <p14:creationId xmlns:p14="http://schemas.microsoft.com/office/powerpoint/2010/main" val="2624785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lumMod val="40000"/>
                <a:lumOff val="60000"/>
              </a:schemeClr>
            </a:gs>
            <a:gs pos="85000">
              <a:schemeClr val="bg2">
                <a:lumMod val="100000"/>
              </a:schemeClr>
            </a:gs>
          </a:gsLst>
          <a:lin ang="6600000" scaled="0"/>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2616AA14-A50A-6F42-8D80-B13DBABE446C}" type="datetimeFigureOut">
              <a:rPr lang="fr-FR" smtClean="0"/>
              <a:t>14/02/2025</a:t>
            </a:fld>
            <a:endParaRPr lang="fr-F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fr-F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FC75E942-74D4-B644-9490-6A8BB228A270}" type="slidenum">
              <a:rPr lang="fr-FR" smtClean="0"/>
              <a:t>‹N°›</a:t>
            </a:fld>
            <a:endParaRPr lang="fr-FR"/>
          </a:p>
        </p:txBody>
      </p:sp>
    </p:spTree>
    <p:extLst>
      <p:ext uri="{BB962C8B-B14F-4D97-AF65-F5344CB8AC3E}">
        <p14:creationId xmlns:p14="http://schemas.microsoft.com/office/powerpoint/2010/main" val="82105635"/>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hyperlink" Target="https://tutorial-ia-pe.readthedocs.io/en/latest/introduction.html#curse-of-dimensionality"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utorial-ia-pe.readthedocs.io/en/latest/introduction.html#curse-of-dimensionality"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tutorial-ia-pe.readthedocs.io/en/latest/introduction.html#curse-of-dimensionalit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tutorial-ia-pe.readthedocs.io/en/latest/introduction.html#curse-of-dimensionalit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file+.vscode-resource.vscode-cdn.net/"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file+.vscode-resource.vscode-cdn.ne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tutorial-ia-pe.readthedocs.io/en/lates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file+.vscode-resource.vscode-cdn.net/"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utorial-ia-pe.readthedocs.io/en/latest/notebook/datasets/BasicDataset/Basic_use.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tutorial-ia-pe.readthedocs.io/en/latest/notebook/datasets/Moredatasets/images_augmentation.html" TargetMode="External"/><Relationship Id="rId5" Type="http://schemas.openxmlformats.org/officeDocument/2006/relationships/hyperlink" Target="https://tutorial-ia-pe.readthedocs.io/en/latest/notebook/datasets/BasicDataset/loading_datasets.html" TargetMode="External"/><Relationship Id="rId4" Type="http://schemas.openxmlformats.org/officeDocument/2006/relationships/hyperlink" Target="https://tutorial-ia-pe.readthedocs.io/en/latest/notebook/datasets/BasicDataset/images.html"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tutorial-ia-pe.readthedocs.io/en/latest/notebook/hug/tokenizer_summary.html" TargetMode="External"/><Relationship Id="rId3" Type="http://schemas.openxmlformats.org/officeDocument/2006/relationships/hyperlink" Target="https://tutorial-ia-pe.readthedocs.io/en/latest/notebook/datasets/BasicDataset/Basic_use.html" TargetMode="External"/><Relationship Id="rId7" Type="http://schemas.openxmlformats.org/officeDocument/2006/relationships/hyperlink" Target="https://tutorial-ia-pe.readthedocs.io/en/latest/introduction.html#curse-of-dimensionality"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tutorial-ia-pe.readthedocs.io/en/latest/notebook/datasets/Moredatasets/images_augmentation.html" TargetMode="External"/><Relationship Id="rId5" Type="http://schemas.openxmlformats.org/officeDocument/2006/relationships/hyperlink" Target="https://tutorial-ia-pe.readthedocs.io/en/latest/notebook/datasets/BasicDataset/loading_datasets.html" TargetMode="External"/><Relationship Id="rId4" Type="http://schemas.openxmlformats.org/officeDocument/2006/relationships/hyperlink" Target="https://tutorial-ia-pe.readthedocs.io/en/latest/notebook/datasets/BasicDataset/images.html" TargetMode="External"/><Relationship Id="rId9" Type="http://schemas.openxmlformats.org/officeDocument/2006/relationships/hyperlink" Target="https://tutorial-ia-pe.readthedocs.io/en/latest/notebook/hug/training.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utorial-ia-pe.readthedocs.io/en/latest/introduction.html#curse-of-dimensionality"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525B3FF1-FA2A-4D1F-B99F-155188D6A076}"/>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38000"/>
                    </a14:imgEffect>
                    <a14:imgEffect>
                      <a14:brightnessContrast bright="-21000" contrast="7000"/>
                    </a14:imgEffect>
                  </a14:imgLayer>
                </a14:imgProps>
              </a:ext>
            </a:extLst>
          </a:blip>
          <a:srcRect r="8646"/>
          <a:stretch/>
        </p:blipFill>
        <p:spPr>
          <a:xfrm>
            <a:off x="191976" y="265790"/>
            <a:ext cx="11808045" cy="6344892"/>
          </a:xfrm>
          <a:prstGeom prst="rect">
            <a:avLst/>
          </a:prstGeom>
          <a:ln>
            <a:noFill/>
          </a:ln>
          <a:effectLst>
            <a:softEdge rad="112500"/>
          </a:effectLst>
        </p:spPr>
      </p:pic>
      <p:sp>
        <p:nvSpPr>
          <p:cNvPr id="2" name="Titre 1">
            <a:extLst>
              <a:ext uri="{FF2B5EF4-FFF2-40B4-BE49-F238E27FC236}">
                <a16:creationId xmlns:a16="http://schemas.microsoft.com/office/drawing/2014/main" id="{5AE0DE15-79EE-42FB-9775-A9B4FB501C8A}"/>
              </a:ext>
            </a:extLst>
          </p:cNvPr>
          <p:cNvSpPr>
            <a:spLocks noGrp="1"/>
          </p:cNvSpPr>
          <p:nvPr>
            <p:ph type="title"/>
          </p:nvPr>
        </p:nvSpPr>
        <p:spPr>
          <a:xfrm>
            <a:off x="551867" y="260545"/>
            <a:ext cx="11088261" cy="2241172"/>
          </a:xfrm>
        </p:spPr>
        <p:txBody>
          <a:bodyPr>
            <a:normAutofit/>
          </a:bodyPr>
          <a:lstStyle/>
          <a:p>
            <a:pPr algn="ctr"/>
            <a:r>
              <a:rPr lang="fr-FR" sz="11500" b="1" u="sng" dirty="0">
                <a:solidFill>
                  <a:srgbClr val="FFC000"/>
                </a:solidFill>
                <a:effectLst>
                  <a:outerShdw blurRad="38100" dist="38100" dir="2700000" algn="tl">
                    <a:srgbClr val="000000">
                      <a:alpha val="43137"/>
                    </a:srgbClr>
                  </a:outerShdw>
                </a:effectLst>
              </a:rPr>
              <a:t>IPdf2Latex</a:t>
            </a:r>
          </a:p>
        </p:txBody>
      </p:sp>
      <p:sp>
        <p:nvSpPr>
          <p:cNvPr id="3" name="Espace réservé du contenu 2">
            <a:extLst>
              <a:ext uri="{FF2B5EF4-FFF2-40B4-BE49-F238E27FC236}">
                <a16:creationId xmlns:a16="http://schemas.microsoft.com/office/drawing/2014/main" id="{644217B5-B80B-44F0-9C15-7D702CBD4700}"/>
              </a:ext>
            </a:extLst>
          </p:cNvPr>
          <p:cNvSpPr>
            <a:spLocks noGrp="1"/>
          </p:cNvSpPr>
          <p:nvPr>
            <p:ph idx="1"/>
          </p:nvPr>
        </p:nvSpPr>
        <p:spPr>
          <a:xfrm>
            <a:off x="3236758" y="5570976"/>
            <a:ext cx="8731624" cy="549217"/>
          </a:xfrm>
        </p:spPr>
        <p:txBody>
          <a:bodyPr>
            <a:normAutofit/>
          </a:bodyPr>
          <a:lstStyle/>
          <a:p>
            <a:pPr marL="0" indent="0">
              <a:buNone/>
            </a:pPr>
            <a:r>
              <a:rPr lang="fr-FR" sz="2200" b="1" dirty="0"/>
              <a:t>Macéo Ottavy</a:t>
            </a:r>
            <a:r>
              <a:rPr lang="fr-FR" sz="2200" dirty="0"/>
              <a:t>, </a:t>
            </a:r>
            <a:r>
              <a:rPr lang="fr-FR" sz="2200" b="1" dirty="0"/>
              <a:t>Mathieu </a:t>
            </a:r>
            <a:r>
              <a:rPr lang="fr-FR" sz="2200" b="1" dirty="0" err="1"/>
              <a:t>Longatte</a:t>
            </a:r>
            <a:r>
              <a:rPr lang="fr-FR" sz="2200" dirty="0"/>
              <a:t>, </a:t>
            </a:r>
            <a:r>
              <a:rPr lang="fr-FR" sz="2200" b="1" dirty="0"/>
              <a:t>Louison </a:t>
            </a:r>
            <a:r>
              <a:rPr lang="fr-FR" sz="2200" b="1" dirty="0" err="1"/>
              <a:t>Mocq</a:t>
            </a:r>
            <a:r>
              <a:rPr lang="fr-FR" sz="2200" dirty="0"/>
              <a:t>, </a:t>
            </a:r>
            <a:r>
              <a:rPr lang="fr-FR" sz="2200" b="1" dirty="0" err="1"/>
              <a:t>Ankit</a:t>
            </a:r>
            <a:r>
              <a:rPr lang="fr-FR" sz="2200" b="1" dirty="0"/>
              <a:t> </a:t>
            </a:r>
            <a:r>
              <a:rPr lang="fr-FR" sz="2200" b="1" dirty="0" err="1"/>
              <a:t>Gayen</a:t>
            </a:r>
            <a:endParaRPr lang="fr-FR" sz="2200" b="1" dirty="0"/>
          </a:p>
        </p:txBody>
      </p:sp>
      <p:sp>
        <p:nvSpPr>
          <p:cNvPr id="4" name="Rectangle 3">
            <a:extLst>
              <a:ext uri="{FF2B5EF4-FFF2-40B4-BE49-F238E27FC236}">
                <a16:creationId xmlns:a16="http://schemas.microsoft.com/office/drawing/2014/main" id="{276747B0-25E5-4BD1-9CCC-BAB90F414AB0}"/>
              </a:ext>
            </a:extLst>
          </p:cNvPr>
          <p:cNvSpPr/>
          <p:nvPr/>
        </p:nvSpPr>
        <p:spPr>
          <a:xfrm>
            <a:off x="7811870" y="6080795"/>
            <a:ext cx="4061010" cy="430887"/>
          </a:xfrm>
          <a:prstGeom prst="rect">
            <a:avLst/>
          </a:prstGeom>
        </p:spPr>
        <p:txBody>
          <a:bodyPr wrap="square">
            <a:spAutoFit/>
          </a:bodyPr>
          <a:lstStyle/>
          <a:p>
            <a:r>
              <a:rPr lang="fr-FR" dirty="0" err="1">
                <a:solidFill>
                  <a:schemeClr val="bg2">
                    <a:lumMod val="75000"/>
                  </a:schemeClr>
                </a:solidFill>
              </a:rPr>
              <a:t>Supervised</a:t>
            </a:r>
            <a:r>
              <a:rPr lang="fr-FR" dirty="0">
                <a:solidFill>
                  <a:schemeClr val="bg2">
                    <a:lumMod val="75000"/>
                  </a:schemeClr>
                </a:solidFill>
              </a:rPr>
              <a:t> by </a:t>
            </a:r>
            <a:r>
              <a:rPr lang="fr-FR" sz="2200" b="1" dirty="0">
                <a:solidFill>
                  <a:schemeClr val="bg2">
                    <a:lumMod val="75000"/>
                  </a:schemeClr>
                </a:solidFill>
              </a:rPr>
              <a:t>Simon Delamare</a:t>
            </a:r>
          </a:p>
        </p:txBody>
      </p:sp>
      <p:sp>
        <p:nvSpPr>
          <p:cNvPr id="10" name="Flèche : angle droit 9">
            <a:extLst>
              <a:ext uri="{FF2B5EF4-FFF2-40B4-BE49-F238E27FC236}">
                <a16:creationId xmlns:a16="http://schemas.microsoft.com/office/drawing/2014/main" id="{34A5BD6D-A321-42E5-AEFE-22033FF8A8AA}"/>
              </a:ext>
            </a:extLst>
          </p:cNvPr>
          <p:cNvSpPr/>
          <p:nvPr/>
        </p:nvSpPr>
        <p:spPr>
          <a:xfrm rot="5400000">
            <a:off x="2095678" y="3515862"/>
            <a:ext cx="1434275" cy="1879806"/>
          </a:xfrm>
          <a:prstGeom prst="bentUpArrow">
            <a:avLst>
              <a:gd name="adj1" fmla="val 23837"/>
              <a:gd name="adj2" fmla="val 27044"/>
              <a:gd name="adj3" fmla="val 41477"/>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Picture 4" descr="A black symbols with letters&#10;&#10;AI-generated content may be incorrect.">
            <a:extLst>
              <a:ext uri="{FF2B5EF4-FFF2-40B4-BE49-F238E27FC236}">
                <a16:creationId xmlns:a16="http://schemas.microsoft.com/office/drawing/2014/main" id="{73BA3E1D-FBD0-4ECE-8E42-7C6D5AE4D37F}"/>
              </a:ext>
            </a:extLst>
          </p:cNvPr>
          <p:cNvPicPr>
            <a:picLocks noChangeAspect="1"/>
          </p:cNvPicPr>
          <p:nvPr/>
        </p:nvPicPr>
        <p:blipFill rotWithShape="1">
          <a:blip r:embed="rId5"/>
          <a:srcRect r="33757"/>
          <a:stretch/>
        </p:blipFill>
        <p:spPr>
          <a:xfrm>
            <a:off x="358588" y="2474520"/>
            <a:ext cx="4814047" cy="15472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9">
            <a:extLst>
              <a:ext uri="{FF2B5EF4-FFF2-40B4-BE49-F238E27FC236}">
                <a16:creationId xmlns:a16="http://schemas.microsoft.com/office/drawing/2014/main" id="{AB627027-D6C7-4FAA-9D81-A49D8739F1CB}"/>
              </a:ext>
            </a:extLst>
          </p:cNvPr>
          <p:cNvSpPr txBox="1"/>
          <p:nvPr/>
        </p:nvSpPr>
        <p:spPr>
          <a:xfrm>
            <a:off x="3818965" y="4297598"/>
            <a:ext cx="8181056" cy="875304"/>
          </a:xfrm>
          <a:prstGeom prst="rect">
            <a:avLst/>
          </a:prstGeom>
          <a:solidFill>
            <a:schemeClr val="tx1"/>
          </a:solidFill>
          <a:ln w="38100">
            <a:solidFill>
              <a:schemeClr val="bg1"/>
            </a:solidFill>
          </a:ln>
        </p:spPr>
        <p:txBody>
          <a:bodyPr wrap="square" rtlCol="0">
            <a:spAutoFit/>
          </a:bodyPr>
          <a:lstStyle/>
          <a:p>
            <a:pPr>
              <a:lnSpc>
                <a:spcPct val="150000"/>
              </a:lnSpc>
            </a:pP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det</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left</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\frac{\partial^2 F}{\partial </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x_i</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\partial </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x_j</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\right) = \</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sum</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_{\sigma \in </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S_n</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text</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a:t>
            </a:r>
            <a:r>
              <a:rPr lang="fr-FR"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sgn</a:t>
            </a:r>
            <a:r>
              <a:rPr lang="fr-FR"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}(\sigma)</a:t>
            </a:r>
          </a:p>
        </p:txBody>
      </p:sp>
    </p:spTree>
    <p:extLst>
      <p:ext uri="{BB962C8B-B14F-4D97-AF65-F5344CB8AC3E}">
        <p14:creationId xmlns:p14="http://schemas.microsoft.com/office/powerpoint/2010/main" val="3020723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D115B94-C33C-4D9A-B821-A1AB49567707}"/>
              </a:ext>
            </a:extLst>
          </p:cNvPr>
          <p:cNvSpPr/>
          <p:nvPr/>
        </p:nvSpPr>
        <p:spPr>
          <a:xfrm>
            <a:off x="7535841" y="0"/>
            <a:ext cx="4473388" cy="6858000"/>
          </a:xfrm>
          <a:prstGeom prst="roundRect">
            <a:avLst>
              <a:gd name="adj" fmla="val 10655"/>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a:extLst>
              <a:ext uri="{FF2B5EF4-FFF2-40B4-BE49-F238E27FC236}">
                <a16:creationId xmlns:a16="http://schemas.microsoft.com/office/drawing/2014/main" id="{E3306712-EC3F-44EE-A3EA-4C0CE2027E42}"/>
              </a:ext>
            </a:extLst>
          </p:cNvPr>
          <p:cNvPicPr>
            <a:picLocks noChangeAspect="1"/>
          </p:cNvPicPr>
          <p:nvPr/>
        </p:nvPicPr>
        <p:blipFill>
          <a:blip r:embed="rId2">
            <a:lum/>
            <a:alphaModFix/>
          </a:blip>
          <a:srcRect/>
          <a:stretch>
            <a:fillRect/>
          </a:stretch>
        </p:blipFill>
        <p:spPr>
          <a:xfrm>
            <a:off x="6755698" y="83241"/>
            <a:ext cx="6033674" cy="6347448"/>
          </a:xfrm>
          <a:prstGeom prst="rect">
            <a:avLst/>
          </a:prstGeom>
          <a:noFill/>
          <a:ln>
            <a:noFill/>
          </a:ln>
        </p:spPr>
      </p:pic>
      <p:sp>
        <p:nvSpPr>
          <p:cNvPr id="5" name="Forme libre : forme 4">
            <a:extLst>
              <a:ext uri="{FF2B5EF4-FFF2-40B4-BE49-F238E27FC236}">
                <a16:creationId xmlns:a16="http://schemas.microsoft.com/office/drawing/2014/main" id="{83719F94-501C-4931-958B-AEAFB24B1248}"/>
              </a:ext>
            </a:extLst>
          </p:cNvPr>
          <p:cNvSpPr/>
          <p:nvPr/>
        </p:nvSpPr>
        <p:spPr>
          <a:xfrm>
            <a:off x="341638" y="1106151"/>
            <a:ext cx="6530360" cy="234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28575">
            <a:solidFill>
              <a:schemeClr val="tx1"/>
            </a:solid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r>
              <a:rPr lang="fr-FR" sz="3200" b="1" i="0" u="sng" strike="noStrike" kern="1200" cap="none" dirty="0">
                <a:ln>
                  <a:noFill/>
                </a:ln>
                <a:solidFill>
                  <a:srgbClr val="FFC000"/>
                </a:solidFill>
                <a:effectLst>
                  <a:outerShdw blurRad="38100" dist="38100" dir="2700000" algn="tl">
                    <a:srgbClr val="000000">
                      <a:alpha val="43137"/>
                    </a:srgbClr>
                  </a:outerShdw>
                </a:effectLst>
                <a:ea typeface="Noto Sans CJK SC" pitchFamily="2"/>
                <a:cs typeface="Lohit Devanagari" pitchFamily="2"/>
              </a:rPr>
              <a:t>Encoder :</a:t>
            </a:r>
          </a:p>
          <a:p>
            <a:pPr marL="0" marR="0" lvl="0" indent="0" rtl="0" hangingPunct="0">
              <a:lnSpc>
                <a:spcPct val="100000"/>
              </a:lnSpc>
              <a:spcBef>
                <a:spcPts val="0"/>
              </a:spcBef>
              <a:spcAft>
                <a:spcPts val="0"/>
              </a:spcAft>
              <a:buNone/>
              <a:tabLst/>
            </a:pPr>
            <a:r>
              <a:rPr lang="fr-FR" sz="2400" b="0" i="0" u="none" strike="noStrike" kern="1200" cap="none" dirty="0">
                <a:ln>
                  <a:noFill/>
                </a:ln>
                <a:ea typeface="Noto Sans CJK SC" pitchFamily="2"/>
                <a:cs typeface="Lohit Devanagari" pitchFamily="2"/>
              </a:rPr>
              <a:t>An encoder in AI </a:t>
            </a:r>
            <a:r>
              <a:rPr lang="fr-FR" sz="2400" b="0" i="0" u="none" strike="noStrike" kern="1200" cap="none" dirty="0" err="1">
                <a:ln>
                  <a:noFill/>
                </a:ln>
                <a:ea typeface="Noto Sans CJK SC" pitchFamily="2"/>
                <a:cs typeface="Lohit Devanagari" pitchFamily="2"/>
              </a:rPr>
              <a:t>transforms</a:t>
            </a:r>
            <a:r>
              <a:rPr lang="fr-FR" sz="2400" b="0" i="0" u="none" strike="noStrike" kern="1200" cap="none" dirty="0">
                <a:ln>
                  <a:noFill/>
                </a:ln>
                <a:ea typeface="Noto Sans CJK SC" pitchFamily="2"/>
                <a:cs typeface="Lohit Devanagari" pitchFamily="2"/>
              </a:rPr>
              <a:t> input data (e.g., </a:t>
            </a:r>
            <a:r>
              <a:rPr lang="fr-FR" sz="2400" b="0" i="0" u="none" strike="noStrike" kern="1200" cap="none" dirty="0" err="1">
                <a:ln>
                  <a:noFill/>
                </a:ln>
                <a:ea typeface="Noto Sans CJK SC" pitchFamily="2"/>
                <a:cs typeface="Lohit Devanagari" pitchFamily="2"/>
              </a:rPr>
              <a:t>text</a:t>
            </a:r>
            <a:r>
              <a:rPr lang="fr-FR" sz="2400" b="0" i="0" u="none" strike="noStrike" kern="1200" cap="none" dirty="0">
                <a:ln>
                  <a:noFill/>
                </a:ln>
                <a:ea typeface="Noto Sans CJK SC" pitchFamily="2"/>
                <a:cs typeface="Lohit Devanagari" pitchFamily="2"/>
              </a:rPr>
              <a:t>, images) </a:t>
            </a:r>
            <a:r>
              <a:rPr lang="fr-FR" sz="2400" b="0" i="0" u="none" strike="noStrike" kern="1200" cap="none" dirty="0" err="1">
                <a:ln>
                  <a:noFill/>
                </a:ln>
                <a:ea typeface="Noto Sans CJK SC" pitchFamily="2"/>
                <a:cs typeface="Lohit Devanagari" pitchFamily="2"/>
              </a:rPr>
              <a:t>into</a:t>
            </a:r>
            <a:r>
              <a:rPr lang="fr-FR" sz="2400" b="0" i="0" u="none" strike="noStrike" kern="1200" cap="none" dirty="0">
                <a:ln>
                  <a:noFill/>
                </a:ln>
                <a:ea typeface="Noto Sans CJK SC" pitchFamily="2"/>
                <a:cs typeface="Lohit Devanagari" pitchFamily="2"/>
              </a:rPr>
              <a:t> a compact </a:t>
            </a:r>
            <a:r>
              <a:rPr lang="fr-FR" sz="2400" b="0" i="0" u="none" strike="noStrike" kern="1200" cap="none" dirty="0" err="1">
                <a:ln>
                  <a:noFill/>
                </a:ln>
                <a:ea typeface="Noto Sans CJK SC" pitchFamily="2"/>
                <a:cs typeface="Lohit Devanagari" pitchFamily="2"/>
              </a:rPr>
              <a:t>numerical</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representation</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that</a:t>
            </a:r>
            <a:r>
              <a:rPr lang="fr-FR" sz="2400" b="0" i="0" u="none" strike="noStrike" kern="1200" cap="none" dirty="0">
                <a:ln>
                  <a:noFill/>
                </a:ln>
                <a:ea typeface="Noto Sans CJK SC" pitchFamily="2"/>
                <a:cs typeface="Lohit Devanagari" pitchFamily="2"/>
              </a:rPr>
              <a:t> captures essential </a:t>
            </a:r>
            <a:r>
              <a:rPr lang="fr-FR" sz="2400" b="0" i="0" u="none" strike="noStrike" kern="1200" cap="none" dirty="0" err="1">
                <a:ln>
                  <a:noFill/>
                </a:ln>
                <a:ea typeface="Noto Sans CJK SC" pitchFamily="2"/>
                <a:cs typeface="Lohit Devanagari" pitchFamily="2"/>
              </a:rPr>
              <a:t>features</a:t>
            </a:r>
            <a:r>
              <a:rPr lang="fr-FR" sz="2400" b="0" i="0" u="none" strike="noStrike" kern="1200" cap="none" dirty="0">
                <a:ln>
                  <a:noFill/>
                </a:ln>
                <a:ea typeface="Noto Sans CJK SC" pitchFamily="2"/>
                <a:cs typeface="Lohit Devanagari" pitchFamily="2"/>
              </a:rPr>
              <a:t>.</a:t>
            </a:r>
          </a:p>
        </p:txBody>
      </p:sp>
      <p:sp>
        <p:nvSpPr>
          <p:cNvPr id="8" name="Espace réservé du contenu 2">
            <a:extLst>
              <a:ext uri="{FF2B5EF4-FFF2-40B4-BE49-F238E27FC236}">
                <a16:creationId xmlns:a16="http://schemas.microsoft.com/office/drawing/2014/main" id="{64AD4030-5BBB-4D0A-B37A-7F430874D05F}"/>
              </a:ext>
            </a:extLst>
          </p:cNvPr>
          <p:cNvSpPr>
            <a:spLocks noGrp="1"/>
          </p:cNvSpPr>
          <p:nvPr>
            <p:ph idx="1"/>
          </p:nvPr>
        </p:nvSpPr>
        <p:spPr>
          <a:xfrm>
            <a:off x="109728" y="49671"/>
            <a:ext cx="4473388" cy="883024"/>
          </a:xfrm>
        </p:spPr>
        <p:txBody>
          <a:bodyPr>
            <a:normAutofit/>
          </a:bodyPr>
          <a:lstStyle/>
          <a:p>
            <a:pPr marL="0" indent="0">
              <a:buNone/>
            </a:pPr>
            <a:r>
              <a:rPr lang="fr-FR" sz="4800" b="1" dirty="0">
                <a:effectLst>
                  <a:outerShdw blurRad="38100" dist="38100" dir="2700000" algn="tl">
                    <a:srgbClr val="000000">
                      <a:alpha val="43137"/>
                    </a:srgbClr>
                  </a:outerShdw>
                </a:effectLst>
              </a:rPr>
              <a:t>Transformers</a:t>
            </a:r>
          </a:p>
        </p:txBody>
      </p:sp>
      <p:sp>
        <p:nvSpPr>
          <p:cNvPr id="14" name="Rectangle : coins arrondis 13">
            <a:extLst>
              <a:ext uri="{FF2B5EF4-FFF2-40B4-BE49-F238E27FC236}">
                <a16:creationId xmlns:a16="http://schemas.microsoft.com/office/drawing/2014/main" id="{DBC756F6-C1C7-43D5-A950-440CC82BF2CD}"/>
              </a:ext>
            </a:extLst>
          </p:cNvPr>
          <p:cNvSpPr/>
          <p:nvPr/>
        </p:nvSpPr>
        <p:spPr>
          <a:xfrm>
            <a:off x="7718611" y="2088775"/>
            <a:ext cx="1934639" cy="4554071"/>
          </a:xfrm>
          <a:prstGeom prst="round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FC26836E-2F8C-49FD-A1E3-5A4B05F1CBFA}"/>
              </a:ext>
            </a:extLst>
          </p:cNvPr>
          <p:cNvSpPr/>
          <p:nvPr/>
        </p:nvSpPr>
        <p:spPr>
          <a:xfrm>
            <a:off x="8277244" y="6190763"/>
            <a:ext cx="1181734" cy="646331"/>
          </a:xfrm>
          <a:prstGeom prst="rect">
            <a:avLst/>
          </a:prstGeom>
        </p:spPr>
        <p:txBody>
          <a:bodyPr wrap="none">
            <a:spAutoFit/>
          </a:bodyPr>
          <a:lstStyle/>
          <a:p>
            <a:pPr lvl="0" hangingPunct="0"/>
            <a:r>
              <a:rPr lang="fr-FR" sz="3600" b="1" dirty="0" err="1">
                <a:solidFill>
                  <a:srgbClr val="FFC000"/>
                </a:solidFill>
                <a:effectLst>
                  <a:outerShdw blurRad="38100" dist="38100" dir="2700000" algn="tl">
                    <a:srgbClr val="000000">
                      <a:alpha val="43137"/>
                    </a:srgbClr>
                  </a:outerShdw>
                </a:effectLst>
                <a:ea typeface="Noto Sans CJK SC" pitchFamily="2"/>
                <a:cs typeface="Lohit Devanagari" pitchFamily="2"/>
              </a:rPr>
              <a:t>Swin</a:t>
            </a:r>
            <a:endParaRPr lang="fr-FR" sz="3600" b="1" dirty="0">
              <a:solidFill>
                <a:srgbClr val="FFC000"/>
              </a:solidFill>
              <a:effectLst>
                <a:outerShdw blurRad="38100" dist="38100" dir="2700000" algn="tl">
                  <a:srgbClr val="000000">
                    <a:alpha val="43137"/>
                  </a:srgbClr>
                </a:outerShdw>
              </a:effectLst>
              <a:ea typeface="Noto Sans CJK SC" pitchFamily="2"/>
              <a:cs typeface="Lohit Devanagari" pitchFamily="2"/>
            </a:endParaRPr>
          </a:p>
        </p:txBody>
      </p:sp>
      <p:sp>
        <p:nvSpPr>
          <p:cNvPr id="17" name="TextBox 9">
            <a:extLst>
              <a:ext uri="{FF2B5EF4-FFF2-40B4-BE49-F238E27FC236}">
                <a16:creationId xmlns:a16="http://schemas.microsoft.com/office/drawing/2014/main" id="{2E4C3E53-E492-4B62-9CE3-79F7C7C0E540}"/>
              </a:ext>
            </a:extLst>
          </p:cNvPr>
          <p:cNvSpPr txBox="1"/>
          <p:nvPr/>
        </p:nvSpPr>
        <p:spPr>
          <a:xfrm>
            <a:off x="57233" y="6206552"/>
            <a:ext cx="6900467" cy="400110"/>
          </a:xfrm>
          <a:prstGeom prst="rect">
            <a:avLst/>
          </a:prstGeom>
          <a:noFill/>
        </p:spPr>
        <p:txBody>
          <a:bodyPr wrap="square" rtlCol="0">
            <a:spAutoFit/>
          </a:bodyPr>
          <a:lstStyle/>
          <a:p>
            <a:pPr algn="r"/>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3" pitchFamily="34" charset="0"/>
                <a:hlinkClick r:id="rId3"/>
              </a:rPr>
              <a:t>Transformers</a:t>
            </a:r>
            <a:endParaRPr lang="en-GB" sz="2000" b="0" i="0" dirty="0">
              <a:solidFill>
                <a:srgbClr val="404040"/>
              </a:solidFill>
              <a:effectLst/>
              <a:latin typeface="Lato" panose="020F0502020204030203" pitchFamily="34" charset="0"/>
            </a:endParaRPr>
          </a:p>
        </p:txBody>
      </p:sp>
      <p:sp>
        <p:nvSpPr>
          <p:cNvPr id="18" name="Espace réservé du contenu 2">
            <a:extLst>
              <a:ext uri="{FF2B5EF4-FFF2-40B4-BE49-F238E27FC236}">
                <a16:creationId xmlns:a16="http://schemas.microsoft.com/office/drawing/2014/main" id="{CDBDD17F-8BC8-4948-95FF-55815FCE221E}"/>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7</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1446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D115B94-C33C-4D9A-B821-A1AB49567707}"/>
              </a:ext>
            </a:extLst>
          </p:cNvPr>
          <p:cNvSpPr/>
          <p:nvPr/>
        </p:nvSpPr>
        <p:spPr>
          <a:xfrm>
            <a:off x="7535841" y="0"/>
            <a:ext cx="4473388" cy="6858000"/>
          </a:xfrm>
          <a:prstGeom prst="roundRect">
            <a:avLst>
              <a:gd name="adj" fmla="val 10655"/>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a:extLst>
              <a:ext uri="{FF2B5EF4-FFF2-40B4-BE49-F238E27FC236}">
                <a16:creationId xmlns:a16="http://schemas.microsoft.com/office/drawing/2014/main" id="{E3306712-EC3F-44EE-A3EA-4C0CE2027E42}"/>
              </a:ext>
            </a:extLst>
          </p:cNvPr>
          <p:cNvPicPr>
            <a:picLocks noChangeAspect="1"/>
          </p:cNvPicPr>
          <p:nvPr/>
        </p:nvPicPr>
        <p:blipFill>
          <a:blip r:embed="rId2">
            <a:lum/>
            <a:alphaModFix/>
          </a:blip>
          <a:srcRect/>
          <a:stretch>
            <a:fillRect/>
          </a:stretch>
        </p:blipFill>
        <p:spPr>
          <a:xfrm>
            <a:off x="6755698" y="83241"/>
            <a:ext cx="6033674" cy="6347448"/>
          </a:xfrm>
          <a:prstGeom prst="rect">
            <a:avLst/>
          </a:prstGeom>
          <a:noFill/>
          <a:ln>
            <a:noFill/>
          </a:ln>
        </p:spPr>
      </p:pic>
      <p:sp>
        <p:nvSpPr>
          <p:cNvPr id="5" name="Forme libre : forme 4">
            <a:extLst>
              <a:ext uri="{FF2B5EF4-FFF2-40B4-BE49-F238E27FC236}">
                <a16:creationId xmlns:a16="http://schemas.microsoft.com/office/drawing/2014/main" id="{83719F94-501C-4931-958B-AEAFB24B1248}"/>
              </a:ext>
            </a:extLst>
          </p:cNvPr>
          <p:cNvSpPr/>
          <p:nvPr/>
        </p:nvSpPr>
        <p:spPr>
          <a:xfrm>
            <a:off x="341638" y="1106151"/>
            <a:ext cx="6530360" cy="234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28575">
            <a:solidFill>
              <a:schemeClr val="tx1"/>
            </a:solid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r>
              <a:rPr lang="fr-FR" sz="3200" b="1" i="0" u="sng" strike="noStrike" kern="1200" cap="none" dirty="0">
                <a:ln>
                  <a:noFill/>
                </a:ln>
                <a:solidFill>
                  <a:srgbClr val="FFC000"/>
                </a:solidFill>
                <a:effectLst>
                  <a:outerShdw blurRad="38100" dist="38100" dir="2700000" algn="tl">
                    <a:srgbClr val="000000">
                      <a:alpha val="43137"/>
                    </a:srgbClr>
                  </a:outerShdw>
                </a:effectLst>
                <a:ea typeface="Noto Sans CJK SC" pitchFamily="2"/>
                <a:cs typeface="Lohit Devanagari" pitchFamily="2"/>
              </a:rPr>
              <a:t>Encoder :</a:t>
            </a:r>
          </a:p>
          <a:p>
            <a:pPr marL="0" marR="0" lvl="0" indent="0" rtl="0" hangingPunct="0">
              <a:lnSpc>
                <a:spcPct val="100000"/>
              </a:lnSpc>
              <a:spcBef>
                <a:spcPts val="0"/>
              </a:spcBef>
              <a:spcAft>
                <a:spcPts val="0"/>
              </a:spcAft>
              <a:buNone/>
              <a:tabLst/>
            </a:pPr>
            <a:r>
              <a:rPr lang="fr-FR" sz="2400" b="0" i="0" u="none" strike="noStrike" kern="1200" cap="none" dirty="0">
                <a:ln>
                  <a:noFill/>
                </a:ln>
                <a:ea typeface="Noto Sans CJK SC" pitchFamily="2"/>
                <a:cs typeface="Lohit Devanagari" pitchFamily="2"/>
              </a:rPr>
              <a:t>An encoder in AI </a:t>
            </a:r>
            <a:r>
              <a:rPr lang="fr-FR" sz="2400" b="0" i="0" u="none" strike="noStrike" kern="1200" cap="none" dirty="0" err="1">
                <a:ln>
                  <a:noFill/>
                </a:ln>
                <a:ea typeface="Noto Sans CJK SC" pitchFamily="2"/>
                <a:cs typeface="Lohit Devanagari" pitchFamily="2"/>
              </a:rPr>
              <a:t>transforms</a:t>
            </a:r>
            <a:r>
              <a:rPr lang="fr-FR" sz="2400" b="0" i="0" u="none" strike="noStrike" kern="1200" cap="none" dirty="0">
                <a:ln>
                  <a:noFill/>
                </a:ln>
                <a:ea typeface="Noto Sans CJK SC" pitchFamily="2"/>
                <a:cs typeface="Lohit Devanagari" pitchFamily="2"/>
              </a:rPr>
              <a:t> input data (e.g., </a:t>
            </a:r>
            <a:r>
              <a:rPr lang="fr-FR" sz="2400" b="0" i="0" u="none" strike="noStrike" kern="1200" cap="none" dirty="0" err="1">
                <a:ln>
                  <a:noFill/>
                </a:ln>
                <a:ea typeface="Noto Sans CJK SC" pitchFamily="2"/>
                <a:cs typeface="Lohit Devanagari" pitchFamily="2"/>
              </a:rPr>
              <a:t>text</a:t>
            </a:r>
            <a:r>
              <a:rPr lang="fr-FR" sz="2400" b="0" i="0" u="none" strike="noStrike" kern="1200" cap="none" dirty="0">
                <a:ln>
                  <a:noFill/>
                </a:ln>
                <a:ea typeface="Noto Sans CJK SC" pitchFamily="2"/>
                <a:cs typeface="Lohit Devanagari" pitchFamily="2"/>
              </a:rPr>
              <a:t>, images) </a:t>
            </a:r>
            <a:r>
              <a:rPr lang="fr-FR" sz="2400" b="0" i="0" u="none" strike="noStrike" kern="1200" cap="none" dirty="0" err="1">
                <a:ln>
                  <a:noFill/>
                </a:ln>
                <a:ea typeface="Noto Sans CJK SC" pitchFamily="2"/>
                <a:cs typeface="Lohit Devanagari" pitchFamily="2"/>
              </a:rPr>
              <a:t>into</a:t>
            </a:r>
            <a:r>
              <a:rPr lang="fr-FR" sz="2400" b="0" i="0" u="none" strike="noStrike" kern="1200" cap="none" dirty="0">
                <a:ln>
                  <a:noFill/>
                </a:ln>
                <a:ea typeface="Noto Sans CJK SC" pitchFamily="2"/>
                <a:cs typeface="Lohit Devanagari" pitchFamily="2"/>
              </a:rPr>
              <a:t> a compact </a:t>
            </a:r>
            <a:r>
              <a:rPr lang="fr-FR" sz="2400" b="0" i="0" u="none" strike="noStrike" kern="1200" cap="none" dirty="0" err="1">
                <a:ln>
                  <a:noFill/>
                </a:ln>
                <a:ea typeface="Noto Sans CJK SC" pitchFamily="2"/>
                <a:cs typeface="Lohit Devanagari" pitchFamily="2"/>
              </a:rPr>
              <a:t>numerical</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representation</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that</a:t>
            </a:r>
            <a:r>
              <a:rPr lang="fr-FR" sz="2400" b="0" i="0" u="none" strike="noStrike" kern="1200" cap="none" dirty="0">
                <a:ln>
                  <a:noFill/>
                </a:ln>
                <a:ea typeface="Noto Sans CJK SC" pitchFamily="2"/>
                <a:cs typeface="Lohit Devanagari" pitchFamily="2"/>
              </a:rPr>
              <a:t> captures essential </a:t>
            </a:r>
            <a:r>
              <a:rPr lang="fr-FR" sz="2400" b="0" i="0" u="none" strike="noStrike" kern="1200" cap="none" dirty="0" err="1">
                <a:ln>
                  <a:noFill/>
                </a:ln>
                <a:ea typeface="Noto Sans CJK SC" pitchFamily="2"/>
                <a:cs typeface="Lohit Devanagari" pitchFamily="2"/>
              </a:rPr>
              <a:t>features</a:t>
            </a:r>
            <a:r>
              <a:rPr lang="fr-FR" sz="2400" b="0" i="0" u="none" strike="noStrike" kern="1200" cap="none" dirty="0">
                <a:ln>
                  <a:noFill/>
                </a:ln>
                <a:ea typeface="Noto Sans CJK SC" pitchFamily="2"/>
                <a:cs typeface="Lohit Devanagari" pitchFamily="2"/>
              </a:rPr>
              <a:t>.</a:t>
            </a:r>
          </a:p>
        </p:txBody>
      </p:sp>
      <p:sp>
        <p:nvSpPr>
          <p:cNvPr id="6" name="Forme libre : forme 5">
            <a:extLst>
              <a:ext uri="{FF2B5EF4-FFF2-40B4-BE49-F238E27FC236}">
                <a16:creationId xmlns:a16="http://schemas.microsoft.com/office/drawing/2014/main" id="{A7FC2BE3-6527-491F-AF4A-B53CBC04EEA7}"/>
              </a:ext>
            </a:extLst>
          </p:cNvPr>
          <p:cNvSpPr/>
          <p:nvPr/>
        </p:nvSpPr>
        <p:spPr>
          <a:xfrm>
            <a:off x="341638" y="3798097"/>
            <a:ext cx="6530360" cy="234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28575">
            <a:solidFill>
              <a:schemeClr val="tx1"/>
            </a:solidFill>
            <a:prstDash val="solid"/>
          </a:ln>
        </p:spPr>
        <p:txBody>
          <a:bodyPr vert="horz" wrap="square" lIns="90000" tIns="45000" rIns="90000" bIns="45000" anchor="ctr" anchorCtr="0" compatLnSpc="0">
            <a:noAutofit/>
          </a:bodyPr>
          <a:lstStyle/>
          <a:p>
            <a:pPr marL="0" marR="0" lvl="0" indent="0" rtl="0" hangingPunct="0">
              <a:lnSpc>
                <a:spcPct val="100000"/>
              </a:lnSpc>
              <a:spcBef>
                <a:spcPts val="0"/>
              </a:spcBef>
              <a:spcAft>
                <a:spcPts val="0"/>
              </a:spcAft>
              <a:buNone/>
              <a:tabLst/>
            </a:pPr>
            <a:r>
              <a:rPr lang="fr-FR" sz="3200" b="1" i="0" u="sng" strike="noStrike" kern="1200" cap="none" dirty="0" err="1">
                <a:ln>
                  <a:noFill/>
                </a:ln>
                <a:solidFill>
                  <a:srgbClr val="92D050"/>
                </a:solidFill>
                <a:effectLst>
                  <a:outerShdw blurRad="38100" dist="38100" dir="2700000" algn="tl">
                    <a:srgbClr val="000000">
                      <a:alpha val="43137"/>
                    </a:srgbClr>
                  </a:outerShdw>
                </a:effectLst>
                <a:ea typeface="Noto Sans CJK SC" pitchFamily="2"/>
                <a:cs typeface="Lohit Devanagari" pitchFamily="2"/>
              </a:rPr>
              <a:t>Decoder</a:t>
            </a:r>
            <a:r>
              <a:rPr lang="fr-FR" sz="3200" b="1" i="0" u="sng" strike="noStrike" kern="1200" cap="none" dirty="0">
                <a:ln>
                  <a:noFill/>
                </a:ln>
                <a:solidFill>
                  <a:srgbClr val="92D050"/>
                </a:solidFill>
                <a:effectLst>
                  <a:outerShdw blurRad="38100" dist="38100" dir="2700000" algn="tl">
                    <a:srgbClr val="000000">
                      <a:alpha val="43137"/>
                    </a:srgbClr>
                  </a:outerShdw>
                </a:effectLst>
                <a:ea typeface="Noto Sans CJK SC" pitchFamily="2"/>
                <a:cs typeface="Lohit Devanagari" pitchFamily="2"/>
              </a:rPr>
              <a:t> :</a:t>
            </a:r>
          </a:p>
          <a:p>
            <a:pPr marL="0" marR="0" lvl="0" indent="0" rtl="0" hangingPunct="0">
              <a:lnSpc>
                <a:spcPct val="100000"/>
              </a:lnSpc>
              <a:spcBef>
                <a:spcPts val="0"/>
              </a:spcBef>
              <a:spcAft>
                <a:spcPts val="0"/>
              </a:spcAft>
              <a:buNone/>
              <a:tabLst/>
            </a:pPr>
            <a:r>
              <a:rPr lang="fr-FR" sz="2400" b="0" i="0" u="none" strike="noStrike" kern="1200" cap="none" dirty="0">
                <a:ln>
                  <a:noFill/>
                </a:ln>
                <a:ea typeface="Noto Sans CJK SC" pitchFamily="2"/>
                <a:cs typeface="Lohit Devanagari" pitchFamily="2"/>
              </a:rPr>
              <a:t>A </a:t>
            </a:r>
            <a:r>
              <a:rPr lang="fr-FR" sz="2400" b="0" i="0" u="none" strike="noStrike" kern="1200" cap="none" dirty="0" err="1">
                <a:ln>
                  <a:noFill/>
                </a:ln>
                <a:ea typeface="Noto Sans CJK SC" pitchFamily="2"/>
                <a:cs typeface="Lohit Devanagari" pitchFamily="2"/>
              </a:rPr>
              <a:t>decoder</a:t>
            </a:r>
            <a:r>
              <a:rPr lang="fr-FR" sz="2400" b="0" i="0" u="none" strike="noStrike" kern="1200" cap="none" dirty="0">
                <a:ln>
                  <a:noFill/>
                </a:ln>
                <a:ea typeface="Noto Sans CJK SC" pitchFamily="2"/>
                <a:cs typeface="Lohit Devanagari" pitchFamily="2"/>
              </a:rPr>
              <a:t> in AI </a:t>
            </a:r>
            <a:r>
              <a:rPr lang="fr-FR" sz="2400" b="0" i="0" u="none" strike="noStrike" kern="1200" cap="none" dirty="0" err="1">
                <a:ln>
                  <a:noFill/>
                </a:ln>
                <a:ea typeface="Noto Sans CJK SC" pitchFamily="2"/>
                <a:cs typeface="Lohit Devanagari" pitchFamily="2"/>
              </a:rPr>
              <a:t>takes</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this</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encoded</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representation</a:t>
            </a:r>
            <a:r>
              <a:rPr lang="fr-FR" sz="2400" b="0" i="0" u="none" strike="noStrike" kern="1200" cap="none" dirty="0">
                <a:ln>
                  <a:noFill/>
                </a:ln>
                <a:ea typeface="Noto Sans CJK SC" pitchFamily="2"/>
                <a:cs typeface="Lohit Devanagari" pitchFamily="2"/>
              </a:rPr>
              <a:t> and </a:t>
            </a:r>
            <a:r>
              <a:rPr lang="fr-FR" sz="2400" b="0" i="0" u="none" strike="noStrike" kern="1200" cap="none" dirty="0" err="1">
                <a:ln>
                  <a:noFill/>
                </a:ln>
                <a:ea typeface="Noto Sans CJK SC" pitchFamily="2"/>
                <a:cs typeface="Lohit Devanagari" pitchFamily="2"/>
              </a:rPr>
              <a:t>reconstructs</a:t>
            </a:r>
            <a:r>
              <a:rPr lang="fr-FR" sz="2400" b="0" i="0" u="none" strike="noStrike" kern="1200" cap="none" dirty="0">
                <a:ln>
                  <a:noFill/>
                </a:ln>
                <a:ea typeface="Noto Sans CJK SC" pitchFamily="2"/>
                <a:cs typeface="Lohit Devanagari" pitchFamily="2"/>
              </a:rPr>
              <a:t> </a:t>
            </a:r>
            <a:r>
              <a:rPr lang="fr-FR" sz="2400" b="0" i="0" u="none" strike="noStrike" kern="1200" cap="none" dirty="0" err="1">
                <a:ln>
                  <a:noFill/>
                </a:ln>
                <a:ea typeface="Noto Sans CJK SC" pitchFamily="2"/>
                <a:cs typeface="Lohit Devanagari" pitchFamily="2"/>
              </a:rPr>
              <a:t>it</a:t>
            </a:r>
            <a:r>
              <a:rPr lang="fr-FR" sz="2400" b="0" i="0" u="none" strike="noStrike" kern="1200" cap="none" dirty="0">
                <a:ln>
                  <a:noFill/>
                </a:ln>
                <a:ea typeface="Noto Sans CJK SC" pitchFamily="2"/>
                <a:cs typeface="Lohit Devanagari" pitchFamily="2"/>
              </a:rPr>
              <a:t> back </a:t>
            </a:r>
            <a:r>
              <a:rPr lang="fr-FR" sz="2400" b="0" i="0" u="none" strike="noStrike" kern="1200" cap="none" dirty="0" err="1">
                <a:ln>
                  <a:noFill/>
                </a:ln>
                <a:ea typeface="Noto Sans CJK SC" pitchFamily="2"/>
                <a:cs typeface="Lohit Devanagari" pitchFamily="2"/>
              </a:rPr>
              <a:t>into</a:t>
            </a:r>
            <a:r>
              <a:rPr lang="fr-FR" sz="2400" b="0" i="0" u="none" strike="noStrike" kern="1200" cap="none" dirty="0">
                <a:ln>
                  <a:noFill/>
                </a:ln>
                <a:ea typeface="Noto Sans CJK SC" pitchFamily="2"/>
                <a:cs typeface="Lohit Devanagari" pitchFamily="2"/>
              </a:rPr>
              <a:t> a </a:t>
            </a:r>
            <a:r>
              <a:rPr lang="fr-FR" sz="2400" b="0" i="0" u="none" strike="noStrike" kern="1200" cap="none" dirty="0" err="1">
                <a:ln>
                  <a:noFill/>
                </a:ln>
                <a:ea typeface="Noto Sans CJK SC" pitchFamily="2"/>
                <a:cs typeface="Lohit Devanagari" pitchFamily="2"/>
              </a:rPr>
              <a:t>human-interpretable</a:t>
            </a:r>
            <a:r>
              <a:rPr lang="fr-FR" sz="2400" b="0" i="0" u="none" strike="noStrike" kern="1200" cap="none" dirty="0">
                <a:ln>
                  <a:noFill/>
                </a:ln>
                <a:ea typeface="Noto Sans CJK SC" pitchFamily="2"/>
                <a:cs typeface="Lohit Devanagari" pitchFamily="2"/>
              </a:rPr>
              <a:t> format, </a:t>
            </a:r>
            <a:r>
              <a:rPr lang="fr-FR" sz="2400" b="0" i="0" u="none" strike="noStrike" kern="1200" cap="none" dirty="0" err="1">
                <a:ln>
                  <a:noFill/>
                </a:ln>
                <a:ea typeface="Noto Sans CJK SC" pitchFamily="2"/>
                <a:cs typeface="Lohit Devanagari" pitchFamily="2"/>
              </a:rPr>
              <a:t>such</a:t>
            </a:r>
            <a:r>
              <a:rPr lang="fr-FR" sz="2400" b="0" i="0" u="none" strike="noStrike" kern="1200" cap="none" dirty="0">
                <a:ln>
                  <a:noFill/>
                </a:ln>
                <a:ea typeface="Noto Sans CJK SC" pitchFamily="2"/>
                <a:cs typeface="Lohit Devanagari" pitchFamily="2"/>
              </a:rPr>
              <a:t> as </a:t>
            </a:r>
            <a:r>
              <a:rPr lang="fr-FR" sz="2400" b="0" i="0" u="none" strike="noStrike" kern="1200" cap="none" dirty="0" err="1">
                <a:ln>
                  <a:noFill/>
                </a:ln>
                <a:ea typeface="Noto Sans CJK SC" pitchFamily="2"/>
                <a:cs typeface="Lohit Devanagari" pitchFamily="2"/>
              </a:rPr>
              <a:t>text</a:t>
            </a:r>
            <a:r>
              <a:rPr lang="fr-FR" sz="2400" b="0" i="0" u="none" strike="noStrike" kern="1200" cap="none" dirty="0">
                <a:ln>
                  <a:noFill/>
                </a:ln>
                <a:ea typeface="Noto Sans CJK SC" pitchFamily="2"/>
                <a:cs typeface="Lohit Devanagari" pitchFamily="2"/>
              </a:rPr>
              <a:t> or images.</a:t>
            </a:r>
          </a:p>
        </p:txBody>
      </p:sp>
      <p:sp>
        <p:nvSpPr>
          <p:cNvPr id="8" name="Espace réservé du contenu 2">
            <a:extLst>
              <a:ext uri="{FF2B5EF4-FFF2-40B4-BE49-F238E27FC236}">
                <a16:creationId xmlns:a16="http://schemas.microsoft.com/office/drawing/2014/main" id="{64AD4030-5BBB-4D0A-B37A-7F430874D05F}"/>
              </a:ext>
            </a:extLst>
          </p:cNvPr>
          <p:cNvSpPr>
            <a:spLocks noGrp="1"/>
          </p:cNvSpPr>
          <p:nvPr>
            <p:ph idx="1"/>
          </p:nvPr>
        </p:nvSpPr>
        <p:spPr>
          <a:xfrm>
            <a:off x="109728" y="49671"/>
            <a:ext cx="4473388" cy="883024"/>
          </a:xfrm>
        </p:spPr>
        <p:txBody>
          <a:bodyPr>
            <a:normAutofit/>
          </a:bodyPr>
          <a:lstStyle/>
          <a:p>
            <a:pPr marL="0" indent="0">
              <a:buNone/>
            </a:pPr>
            <a:r>
              <a:rPr lang="fr-FR" sz="4800" b="1" dirty="0">
                <a:effectLst>
                  <a:outerShdw blurRad="38100" dist="38100" dir="2700000" algn="tl">
                    <a:srgbClr val="000000">
                      <a:alpha val="43137"/>
                    </a:srgbClr>
                  </a:outerShdw>
                </a:effectLst>
              </a:rPr>
              <a:t>Transformers</a:t>
            </a:r>
          </a:p>
        </p:txBody>
      </p:sp>
      <p:sp>
        <p:nvSpPr>
          <p:cNvPr id="13" name="Rectangle : coins arrondis 12">
            <a:extLst>
              <a:ext uri="{FF2B5EF4-FFF2-40B4-BE49-F238E27FC236}">
                <a16:creationId xmlns:a16="http://schemas.microsoft.com/office/drawing/2014/main" id="{3F4A3B6D-AFCF-4D1E-8A15-8FF8742F80F2}"/>
              </a:ext>
            </a:extLst>
          </p:cNvPr>
          <p:cNvSpPr/>
          <p:nvPr/>
        </p:nvSpPr>
        <p:spPr>
          <a:xfrm>
            <a:off x="9744636" y="83241"/>
            <a:ext cx="2026024" cy="6559606"/>
          </a:xfrm>
          <a:prstGeom prst="roundRect">
            <a:avLst/>
          </a:prstGeom>
          <a:solidFill>
            <a:srgbClr val="92D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 coins arrondis 13">
            <a:extLst>
              <a:ext uri="{FF2B5EF4-FFF2-40B4-BE49-F238E27FC236}">
                <a16:creationId xmlns:a16="http://schemas.microsoft.com/office/drawing/2014/main" id="{DBC756F6-C1C7-43D5-A950-440CC82BF2CD}"/>
              </a:ext>
            </a:extLst>
          </p:cNvPr>
          <p:cNvSpPr/>
          <p:nvPr/>
        </p:nvSpPr>
        <p:spPr>
          <a:xfrm>
            <a:off x="7718611" y="2088775"/>
            <a:ext cx="1934639" cy="4554071"/>
          </a:xfrm>
          <a:prstGeom prst="roundRect">
            <a:avLst/>
          </a:prstGeom>
          <a:solidFill>
            <a:srgbClr val="FFC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FC26836E-2F8C-49FD-A1E3-5A4B05F1CBFA}"/>
              </a:ext>
            </a:extLst>
          </p:cNvPr>
          <p:cNvSpPr/>
          <p:nvPr/>
        </p:nvSpPr>
        <p:spPr>
          <a:xfrm>
            <a:off x="8277244" y="6190763"/>
            <a:ext cx="1181734" cy="646331"/>
          </a:xfrm>
          <a:prstGeom prst="rect">
            <a:avLst/>
          </a:prstGeom>
        </p:spPr>
        <p:txBody>
          <a:bodyPr wrap="none">
            <a:spAutoFit/>
          </a:bodyPr>
          <a:lstStyle/>
          <a:p>
            <a:pPr lvl="0" hangingPunct="0"/>
            <a:r>
              <a:rPr lang="fr-FR" sz="3600" b="1" dirty="0" err="1">
                <a:solidFill>
                  <a:srgbClr val="FFC000"/>
                </a:solidFill>
                <a:effectLst>
                  <a:outerShdw blurRad="38100" dist="38100" dir="2700000" algn="tl">
                    <a:srgbClr val="000000">
                      <a:alpha val="43137"/>
                    </a:srgbClr>
                  </a:outerShdw>
                </a:effectLst>
                <a:ea typeface="Noto Sans CJK SC" pitchFamily="2"/>
                <a:cs typeface="Lohit Devanagari" pitchFamily="2"/>
              </a:rPr>
              <a:t>Swin</a:t>
            </a:r>
            <a:endParaRPr lang="fr-FR" sz="3600" b="1" dirty="0">
              <a:solidFill>
                <a:srgbClr val="FFC000"/>
              </a:solidFill>
              <a:effectLst>
                <a:outerShdw blurRad="38100" dist="38100" dir="2700000" algn="tl">
                  <a:srgbClr val="000000">
                    <a:alpha val="43137"/>
                  </a:srgbClr>
                </a:outerShdw>
              </a:effectLst>
              <a:ea typeface="Noto Sans CJK SC" pitchFamily="2"/>
              <a:cs typeface="Lohit Devanagari" pitchFamily="2"/>
            </a:endParaRPr>
          </a:p>
        </p:txBody>
      </p:sp>
      <p:sp>
        <p:nvSpPr>
          <p:cNvPr id="16" name="Rectangle 15">
            <a:extLst>
              <a:ext uri="{FF2B5EF4-FFF2-40B4-BE49-F238E27FC236}">
                <a16:creationId xmlns:a16="http://schemas.microsoft.com/office/drawing/2014/main" id="{C14EE0E7-6B2B-4F1E-A3DD-A665C706DBB5}"/>
              </a:ext>
            </a:extLst>
          </p:cNvPr>
          <p:cNvSpPr/>
          <p:nvPr/>
        </p:nvSpPr>
        <p:spPr>
          <a:xfrm>
            <a:off x="9954402" y="6190764"/>
            <a:ext cx="1476686" cy="646331"/>
          </a:xfrm>
          <a:prstGeom prst="rect">
            <a:avLst/>
          </a:prstGeom>
        </p:spPr>
        <p:txBody>
          <a:bodyPr wrap="none">
            <a:spAutoFit/>
          </a:bodyPr>
          <a:lstStyle/>
          <a:p>
            <a:pPr lvl="0" hangingPunct="0"/>
            <a:r>
              <a:rPr lang="fr-FR" sz="3600" b="1" dirty="0">
                <a:solidFill>
                  <a:srgbClr val="92D050"/>
                </a:solidFill>
                <a:effectLst>
                  <a:outerShdw blurRad="38100" dist="38100" dir="2700000" algn="tl">
                    <a:srgbClr val="000000">
                      <a:alpha val="43137"/>
                    </a:srgbClr>
                  </a:outerShdw>
                </a:effectLst>
                <a:ea typeface="Noto Sans CJK SC" pitchFamily="2"/>
                <a:cs typeface="Lohit Devanagari" pitchFamily="2"/>
              </a:rPr>
              <a:t>GPT-2</a:t>
            </a:r>
          </a:p>
        </p:txBody>
      </p:sp>
      <p:sp>
        <p:nvSpPr>
          <p:cNvPr id="17" name="TextBox 9">
            <a:extLst>
              <a:ext uri="{FF2B5EF4-FFF2-40B4-BE49-F238E27FC236}">
                <a16:creationId xmlns:a16="http://schemas.microsoft.com/office/drawing/2014/main" id="{2E4C3E53-E492-4B62-9CE3-79F7C7C0E540}"/>
              </a:ext>
            </a:extLst>
          </p:cNvPr>
          <p:cNvSpPr txBox="1"/>
          <p:nvPr/>
        </p:nvSpPr>
        <p:spPr>
          <a:xfrm>
            <a:off x="57233" y="6206552"/>
            <a:ext cx="6900467" cy="400110"/>
          </a:xfrm>
          <a:prstGeom prst="rect">
            <a:avLst/>
          </a:prstGeom>
          <a:noFill/>
        </p:spPr>
        <p:txBody>
          <a:bodyPr wrap="square" rtlCol="0">
            <a:spAutoFit/>
          </a:bodyPr>
          <a:lstStyle/>
          <a:p>
            <a:pPr algn="r"/>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3" pitchFamily="34" charset="0"/>
                <a:hlinkClick r:id="rId3"/>
              </a:rPr>
              <a:t>Transformers</a:t>
            </a:r>
            <a:endParaRPr lang="en-GB" sz="2000" b="0" i="0" dirty="0">
              <a:solidFill>
                <a:srgbClr val="404040"/>
              </a:solidFill>
              <a:effectLst/>
              <a:latin typeface="Lato" panose="020F0502020204030203" pitchFamily="34" charset="0"/>
            </a:endParaRPr>
          </a:p>
        </p:txBody>
      </p:sp>
      <p:sp>
        <p:nvSpPr>
          <p:cNvPr id="18" name="Espace réservé du contenu 2">
            <a:extLst>
              <a:ext uri="{FF2B5EF4-FFF2-40B4-BE49-F238E27FC236}">
                <a16:creationId xmlns:a16="http://schemas.microsoft.com/office/drawing/2014/main" id="{CDBDD17F-8BC8-4948-95FF-55815FCE221E}"/>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7</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24793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E0E08-20C0-9A5F-FFDB-307BE1D8F7F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499A380-3894-587E-D252-D7C5FFC0E42A}"/>
              </a:ext>
            </a:extLst>
          </p:cNvPr>
          <p:cNvSpPr txBox="1"/>
          <p:nvPr/>
        </p:nvSpPr>
        <p:spPr>
          <a:xfrm>
            <a:off x="838199" y="1268617"/>
            <a:ext cx="10143566" cy="3290837"/>
          </a:xfrm>
          <a:prstGeom prst="rect">
            <a:avLst/>
          </a:prstGeom>
          <a:noFill/>
        </p:spPr>
        <p:txBody>
          <a:bodyPr wrap="square" rtlCol="0">
            <a:spAutoFit/>
          </a:bodyPr>
          <a:lstStyle/>
          <a:p>
            <a:pPr>
              <a:lnSpc>
                <a:spcPct val="150000"/>
              </a:lnSpc>
            </a:pPr>
            <a:r>
              <a:rPr lang="en-GB" sz="3600" dirty="0"/>
              <a:t>Step 1: Collect data  </a:t>
            </a:r>
          </a:p>
          <a:p>
            <a:pPr>
              <a:lnSpc>
                <a:spcPct val="150000"/>
              </a:lnSpc>
            </a:pPr>
            <a:r>
              <a:rPr lang="en-GB" sz="3600" dirty="0"/>
              <a:t>Step 2: Chose a relevant architecture</a:t>
            </a:r>
          </a:p>
          <a:p>
            <a:pPr>
              <a:lnSpc>
                <a:spcPct val="150000"/>
              </a:lnSpc>
            </a:pPr>
            <a:r>
              <a:rPr lang="en-GB" sz="3600" dirty="0"/>
              <a:t>Step 3: Chose metrics to evaluate the model</a:t>
            </a:r>
            <a:br>
              <a:rPr lang="en-GB" sz="3600" dirty="0"/>
            </a:br>
            <a:endParaRPr lang="en-GB" sz="3500" u="sng" dirty="0"/>
          </a:p>
        </p:txBody>
      </p:sp>
      <p:sp>
        <p:nvSpPr>
          <p:cNvPr id="7" name="Espace réservé du contenu 2">
            <a:extLst>
              <a:ext uri="{FF2B5EF4-FFF2-40B4-BE49-F238E27FC236}">
                <a16:creationId xmlns:a16="http://schemas.microsoft.com/office/drawing/2014/main" id="{0D8E03AC-60D9-4ADF-A32B-AADB0E6A40FD}"/>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Steps</a:t>
            </a:r>
            <a:endParaRPr lang="fr-FR" sz="4400" b="1" dirty="0">
              <a:effectLst>
                <a:outerShdw blurRad="38100" dist="38100" dir="2700000" algn="tl">
                  <a:srgbClr val="000000">
                    <a:alpha val="43137"/>
                  </a:srgbClr>
                </a:outerShdw>
              </a:effectLst>
            </a:endParaRPr>
          </a:p>
        </p:txBody>
      </p:sp>
      <p:sp>
        <p:nvSpPr>
          <p:cNvPr id="8" name="Rectangle 7">
            <a:extLst>
              <a:ext uri="{FF2B5EF4-FFF2-40B4-BE49-F238E27FC236}">
                <a16:creationId xmlns:a16="http://schemas.microsoft.com/office/drawing/2014/main" id="{2103DC26-C180-431A-A24C-3222D74DA4AC}"/>
              </a:ext>
            </a:extLst>
          </p:cNvPr>
          <p:cNvSpPr/>
          <p:nvPr/>
        </p:nvSpPr>
        <p:spPr>
          <a:xfrm>
            <a:off x="3751728" y="4208911"/>
            <a:ext cx="4793214" cy="1057469"/>
          </a:xfrm>
          <a:prstGeom prst="rect">
            <a:avLst/>
          </a:prstGeom>
        </p:spPr>
        <p:txBody>
          <a:bodyPr wrap="square">
            <a:spAutoFit/>
          </a:bodyPr>
          <a:lstStyle/>
          <a:p>
            <a:pPr>
              <a:lnSpc>
                <a:spcPct val="150000"/>
              </a:lnSpc>
            </a:pPr>
            <a:r>
              <a:rPr lang="en-GB" sz="4800" b="1" dirty="0">
                <a:solidFill>
                  <a:srgbClr val="00B0F0"/>
                </a:solidFill>
                <a:effectLst>
                  <a:outerShdw blurRad="38100" dist="38100" dir="2700000" algn="tl">
                    <a:srgbClr val="000000">
                      <a:alpha val="43137"/>
                    </a:srgbClr>
                  </a:outerShdw>
                </a:effectLst>
              </a:rPr>
              <a:t>BLEU</a:t>
            </a:r>
            <a:r>
              <a:rPr lang="en-GB" sz="4400" dirty="0"/>
              <a:t> metric</a:t>
            </a:r>
            <a:endParaRPr lang="en-GB" sz="4000" dirty="0"/>
          </a:p>
        </p:txBody>
      </p:sp>
      <p:sp>
        <p:nvSpPr>
          <p:cNvPr id="11" name="Flèche : angle droit 10">
            <a:extLst>
              <a:ext uri="{FF2B5EF4-FFF2-40B4-BE49-F238E27FC236}">
                <a16:creationId xmlns:a16="http://schemas.microsoft.com/office/drawing/2014/main" id="{3C4955CA-3AD5-4305-BA6B-412CE621CD7D}"/>
              </a:ext>
            </a:extLst>
          </p:cNvPr>
          <p:cNvSpPr/>
          <p:nvPr/>
        </p:nvSpPr>
        <p:spPr>
          <a:xfrm rot="5400000">
            <a:off x="2101399" y="3622119"/>
            <a:ext cx="1309954" cy="1990703"/>
          </a:xfrm>
          <a:prstGeom prst="bentUpArrow">
            <a:avLst>
              <a:gd name="adj1" fmla="val 36156"/>
              <a:gd name="adj2" fmla="val 33545"/>
              <a:gd name="adj3" fmla="val 50000"/>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TextBox 9">
            <a:extLst>
              <a:ext uri="{FF2B5EF4-FFF2-40B4-BE49-F238E27FC236}">
                <a16:creationId xmlns:a16="http://schemas.microsoft.com/office/drawing/2014/main" id="{A7AB22C3-EF66-47C3-98AF-B30D71A9FB50}"/>
              </a:ext>
            </a:extLst>
          </p:cNvPr>
          <p:cNvSpPr txBox="1"/>
          <p:nvPr/>
        </p:nvSpPr>
        <p:spPr>
          <a:xfrm>
            <a:off x="4593373" y="5409815"/>
            <a:ext cx="6900467" cy="400110"/>
          </a:xfrm>
          <a:prstGeom prst="rect">
            <a:avLst/>
          </a:prstGeom>
          <a:noFill/>
        </p:spPr>
        <p:txBody>
          <a:bodyPr wrap="square" rtlCol="0">
            <a:spAutoFit/>
          </a:bodyPr>
          <a:lstStyle/>
          <a:p>
            <a:pPr algn="r"/>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3" pitchFamily="34" charset="0"/>
                <a:hlinkClick r:id="rId3"/>
              </a:rPr>
              <a:t>Introduction to few NLP metrics</a:t>
            </a:r>
            <a:endParaRPr lang="en-GB" sz="2000" b="0" i="0" dirty="0">
              <a:solidFill>
                <a:srgbClr val="404040"/>
              </a:solidFill>
              <a:effectLst/>
              <a:latin typeface="Lato" panose="020F0502020204030203" pitchFamily="34" charset="0"/>
            </a:endParaRPr>
          </a:p>
        </p:txBody>
      </p:sp>
      <p:sp>
        <p:nvSpPr>
          <p:cNvPr id="9" name="Espace réservé du contenu 2">
            <a:extLst>
              <a:ext uri="{FF2B5EF4-FFF2-40B4-BE49-F238E27FC236}">
                <a16:creationId xmlns:a16="http://schemas.microsoft.com/office/drawing/2014/main" id="{7C952F3E-6771-409C-A67D-4EEB28CEEE52}"/>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8</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253225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8" name="TextBox 4">
            <a:extLst>
              <a:ext uri="{FF2B5EF4-FFF2-40B4-BE49-F238E27FC236}">
                <a16:creationId xmlns:a16="http://schemas.microsoft.com/office/drawing/2014/main" id="{2820FF3E-7E62-4FBA-929B-6D43FB2B2E95}"/>
              </a:ext>
            </a:extLst>
          </p:cNvPr>
          <p:cNvSpPr txBox="1"/>
          <p:nvPr/>
        </p:nvSpPr>
        <p:spPr>
          <a:xfrm>
            <a:off x="883024" y="1085094"/>
            <a:ext cx="10143566" cy="817660"/>
          </a:xfrm>
          <a:prstGeom prst="rect">
            <a:avLst/>
          </a:prstGeom>
          <a:noFill/>
        </p:spPr>
        <p:txBody>
          <a:bodyPr wrap="square" rtlCol="0">
            <a:spAutoFit/>
          </a:bodyPr>
          <a:lstStyle/>
          <a:p>
            <a:pPr>
              <a:lnSpc>
                <a:spcPct val="150000"/>
              </a:lnSpc>
            </a:pPr>
            <a:r>
              <a:rPr lang="en-GB" sz="3600" b="1" dirty="0">
                <a:solidFill>
                  <a:srgbClr val="00B0F0"/>
                </a:solidFill>
                <a:effectLst>
                  <a:outerShdw blurRad="38100" dist="38100" dir="2700000" algn="tl">
                    <a:srgbClr val="000000">
                      <a:alpha val="43137"/>
                    </a:srgbClr>
                  </a:outerShdw>
                </a:effectLst>
              </a:rPr>
              <a:t>BLEU = </a:t>
            </a:r>
            <a:r>
              <a:rPr lang="en-GB" sz="3600" b="1" dirty="0" err="1">
                <a:solidFill>
                  <a:srgbClr val="00B0F0"/>
                </a:solidFill>
                <a:effectLst>
                  <a:outerShdw blurRad="38100" dist="38100" dir="2700000" algn="tl">
                    <a:srgbClr val="000000">
                      <a:alpha val="43137"/>
                    </a:srgbClr>
                  </a:outerShdw>
                </a:effectLst>
              </a:rPr>
              <a:t>BiLingual</a:t>
            </a:r>
            <a:r>
              <a:rPr lang="en-GB" sz="3600" b="1" dirty="0">
                <a:solidFill>
                  <a:srgbClr val="00B0F0"/>
                </a:solidFill>
                <a:effectLst>
                  <a:outerShdw blurRad="38100" dist="38100" dir="2700000" algn="tl">
                    <a:srgbClr val="000000">
                      <a:alpha val="43137"/>
                    </a:srgbClr>
                  </a:outerShdw>
                </a:effectLst>
              </a:rPr>
              <a:t> Evaluation Understudy </a:t>
            </a:r>
            <a:endParaRPr lang="en-GB" sz="3500" u="sng" dirty="0">
              <a:solidFill>
                <a:srgbClr val="00B0F0"/>
              </a:solidFill>
              <a:effectLst>
                <a:outerShdw blurRad="38100" dist="38100" dir="2700000" algn="tl">
                  <a:srgbClr val="000000">
                    <a:alpha val="43137"/>
                  </a:srgbClr>
                </a:outerShdw>
              </a:effectLst>
            </a:endParaRPr>
          </a:p>
        </p:txBody>
      </p:sp>
      <p:sp>
        <p:nvSpPr>
          <p:cNvPr id="9" name="TextBox 9">
            <a:extLst>
              <a:ext uri="{FF2B5EF4-FFF2-40B4-BE49-F238E27FC236}">
                <a16:creationId xmlns:a16="http://schemas.microsoft.com/office/drawing/2014/main" id="{8ECB8335-75E0-4533-9410-3F99DF37EB59}"/>
              </a:ext>
            </a:extLst>
          </p:cNvPr>
          <p:cNvSpPr txBox="1"/>
          <p:nvPr/>
        </p:nvSpPr>
        <p:spPr>
          <a:xfrm>
            <a:off x="1329151" y="2602753"/>
            <a:ext cx="9533698" cy="664028"/>
          </a:xfrm>
          <a:prstGeom prst="rect">
            <a:avLst/>
          </a:prstGeom>
          <a:solidFill>
            <a:schemeClr val="tx1"/>
          </a:solidFill>
          <a:ln w="38100">
            <a:solidFill>
              <a:schemeClr val="bg1"/>
            </a:solidFill>
          </a:ln>
        </p:spPr>
        <p:txBody>
          <a:bodyPr wrap="square" rtlCol="0">
            <a:spAutoFit/>
          </a:bodyPr>
          <a:lstStyle/>
          <a:p>
            <a:pPr>
              <a:lnSpc>
                <a:spcPct val="150000"/>
              </a:lnSpc>
              <a:spcBef>
                <a:spcPts val="600"/>
              </a:spcBef>
              <a:spcAft>
                <a:spcPts val="3000"/>
              </a:spcAft>
            </a:pPr>
            <a:r>
              <a:rPr lang="en-GB" sz="28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We are going to predict mathematical formula</a:t>
            </a:r>
          </a:p>
        </p:txBody>
      </p:sp>
      <p:sp>
        <p:nvSpPr>
          <p:cNvPr id="12" name="Espace réservé du contenu 2">
            <a:extLst>
              <a:ext uri="{FF2B5EF4-FFF2-40B4-BE49-F238E27FC236}">
                <a16:creationId xmlns:a16="http://schemas.microsoft.com/office/drawing/2014/main" id="{2C8102C6-BB06-41F4-84F3-3D5855F17558}"/>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9</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58743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AC338A8F-BC73-4BDB-BE92-C92C96099AE1}"/>
              </a:ext>
            </a:extLst>
          </p:cNvPr>
          <p:cNvSpPr/>
          <p:nvPr/>
        </p:nvSpPr>
        <p:spPr>
          <a:xfrm>
            <a:off x="8695763" y="3401976"/>
            <a:ext cx="2832847" cy="817660"/>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7" name="TextBox 4">
            <a:extLst>
              <a:ext uri="{FF2B5EF4-FFF2-40B4-BE49-F238E27FC236}">
                <a16:creationId xmlns:a16="http://schemas.microsoft.com/office/drawing/2014/main" id="{4AA4EE3F-711C-4348-8C22-16457851CD29}"/>
              </a:ext>
            </a:extLst>
          </p:cNvPr>
          <p:cNvSpPr txBox="1"/>
          <p:nvPr/>
        </p:nvSpPr>
        <p:spPr>
          <a:xfrm>
            <a:off x="497541" y="4131277"/>
            <a:ext cx="11694459" cy="1648978"/>
          </a:xfrm>
          <a:prstGeom prst="rect">
            <a:avLst/>
          </a:prstGeom>
          <a:noFill/>
        </p:spPr>
        <p:txBody>
          <a:bodyPr wrap="square" rtlCol="0">
            <a:spAutoFit/>
          </a:bodyPr>
          <a:lstStyle/>
          <a:p>
            <a:pPr>
              <a:lnSpc>
                <a:spcPct val="150000"/>
              </a:lnSpc>
            </a:pPr>
            <a:r>
              <a:rPr lang="en-GB" sz="3600" dirty="0"/>
              <a:t>Goal of a metric:</a:t>
            </a:r>
          </a:p>
          <a:p>
            <a:pPr>
              <a:lnSpc>
                <a:spcPct val="150000"/>
              </a:lnSpc>
            </a:pPr>
            <a:r>
              <a:rPr lang="en-GB" sz="3600" b="1" dirty="0"/>
              <a:t>Evaluate efficiently </a:t>
            </a:r>
            <a:r>
              <a:rPr lang="en-GB" sz="3600" dirty="0"/>
              <a:t>the performances of the model</a:t>
            </a:r>
          </a:p>
        </p:txBody>
      </p:sp>
      <p:sp>
        <p:nvSpPr>
          <p:cNvPr id="8" name="TextBox 4">
            <a:extLst>
              <a:ext uri="{FF2B5EF4-FFF2-40B4-BE49-F238E27FC236}">
                <a16:creationId xmlns:a16="http://schemas.microsoft.com/office/drawing/2014/main" id="{2820FF3E-7E62-4FBA-929B-6D43FB2B2E95}"/>
              </a:ext>
            </a:extLst>
          </p:cNvPr>
          <p:cNvSpPr txBox="1"/>
          <p:nvPr/>
        </p:nvSpPr>
        <p:spPr>
          <a:xfrm>
            <a:off x="883024" y="1085094"/>
            <a:ext cx="10143566" cy="817660"/>
          </a:xfrm>
          <a:prstGeom prst="rect">
            <a:avLst/>
          </a:prstGeom>
          <a:noFill/>
        </p:spPr>
        <p:txBody>
          <a:bodyPr wrap="square" rtlCol="0">
            <a:spAutoFit/>
          </a:bodyPr>
          <a:lstStyle/>
          <a:p>
            <a:pPr>
              <a:lnSpc>
                <a:spcPct val="150000"/>
              </a:lnSpc>
            </a:pPr>
            <a:r>
              <a:rPr lang="en-GB" sz="3600" b="1" dirty="0">
                <a:solidFill>
                  <a:srgbClr val="00B0F0"/>
                </a:solidFill>
                <a:effectLst>
                  <a:outerShdw blurRad="38100" dist="38100" dir="2700000" algn="tl">
                    <a:srgbClr val="000000">
                      <a:alpha val="43137"/>
                    </a:srgbClr>
                  </a:outerShdw>
                </a:effectLst>
              </a:rPr>
              <a:t>BLEU = </a:t>
            </a:r>
            <a:r>
              <a:rPr lang="en-GB" sz="3600" b="1" dirty="0" err="1">
                <a:solidFill>
                  <a:srgbClr val="00B0F0"/>
                </a:solidFill>
                <a:effectLst>
                  <a:outerShdw blurRad="38100" dist="38100" dir="2700000" algn="tl">
                    <a:srgbClr val="000000">
                      <a:alpha val="43137"/>
                    </a:srgbClr>
                  </a:outerShdw>
                </a:effectLst>
              </a:rPr>
              <a:t>BiLingual</a:t>
            </a:r>
            <a:r>
              <a:rPr lang="en-GB" sz="3600" b="1" dirty="0">
                <a:solidFill>
                  <a:srgbClr val="00B0F0"/>
                </a:solidFill>
                <a:effectLst>
                  <a:outerShdw blurRad="38100" dist="38100" dir="2700000" algn="tl">
                    <a:srgbClr val="000000">
                      <a:alpha val="43137"/>
                    </a:srgbClr>
                  </a:outerShdw>
                </a:effectLst>
              </a:rPr>
              <a:t> Evaluation Understudy </a:t>
            </a:r>
            <a:endParaRPr lang="en-GB" sz="3500" u="sng" dirty="0">
              <a:solidFill>
                <a:srgbClr val="00B0F0"/>
              </a:solidFill>
              <a:effectLst>
                <a:outerShdw blurRad="38100" dist="38100" dir="2700000" algn="tl">
                  <a:srgbClr val="000000">
                    <a:alpha val="43137"/>
                  </a:srgbClr>
                </a:outerShdw>
              </a:effectLst>
            </a:endParaRPr>
          </a:p>
        </p:txBody>
      </p:sp>
      <p:sp>
        <p:nvSpPr>
          <p:cNvPr id="9" name="TextBox 9">
            <a:extLst>
              <a:ext uri="{FF2B5EF4-FFF2-40B4-BE49-F238E27FC236}">
                <a16:creationId xmlns:a16="http://schemas.microsoft.com/office/drawing/2014/main" id="{8ECB8335-75E0-4533-9410-3F99DF37EB59}"/>
              </a:ext>
            </a:extLst>
          </p:cNvPr>
          <p:cNvSpPr txBox="1"/>
          <p:nvPr/>
        </p:nvSpPr>
        <p:spPr>
          <a:xfrm>
            <a:off x="1329151" y="2602753"/>
            <a:ext cx="9533698" cy="664028"/>
          </a:xfrm>
          <a:prstGeom prst="rect">
            <a:avLst/>
          </a:prstGeom>
          <a:solidFill>
            <a:schemeClr val="tx1"/>
          </a:solidFill>
          <a:ln w="38100">
            <a:solidFill>
              <a:schemeClr val="bg1"/>
            </a:solidFill>
          </a:ln>
        </p:spPr>
        <p:txBody>
          <a:bodyPr wrap="square" rtlCol="0">
            <a:spAutoFit/>
          </a:bodyPr>
          <a:lstStyle/>
          <a:p>
            <a:pPr>
              <a:lnSpc>
                <a:spcPct val="150000"/>
              </a:lnSpc>
              <a:spcBef>
                <a:spcPts val="600"/>
              </a:spcBef>
              <a:spcAft>
                <a:spcPts val="3000"/>
              </a:spcAft>
            </a:pPr>
            <a:r>
              <a:rPr lang="en-GB" sz="28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We are going to predict mathematical formula</a:t>
            </a:r>
          </a:p>
        </p:txBody>
      </p:sp>
      <p:sp>
        <p:nvSpPr>
          <p:cNvPr id="10" name="TextBox 4">
            <a:extLst>
              <a:ext uri="{FF2B5EF4-FFF2-40B4-BE49-F238E27FC236}">
                <a16:creationId xmlns:a16="http://schemas.microsoft.com/office/drawing/2014/main" id="{16B8AA89-3BC3-4938-813B-4543B0B79F78}"/>
              </a:ext>
            </a:extLst>
          </p:cNvPr>
          <p:cNvSpPr txBox="1"/>
          <p:nvPr/>
        </p:nvSpPr>
        <p:spPr>
          <a:xfrm>
            <a:off x="8892986" y="3311846"/>
            <a:ext cx="2832848" cy="817981"/>
          </a:xfrm>
          <a:prstGeom prst="rect">
            <a:avLst/>
          </a:prstGeom>
          <a:noFill/>
        </p:spPr>
        <p:txBody>
          <a:bodyPr wrap="square" rtlCol="0">
            <a:spAutoFit/>
          </a:bodyPr>
          <a:lstStyle/>
          <a:p>
            <a:pPr>
              <a:lnSpc>
                <a:spcPct val="150000"/>
              </a:lnSpc>
            </a:pPr>
            <a:r>
              <a:rPr lang="en-GB" sz="3600" dirty="0"/>
              <a:t>Is it good?</a:t>
            </a:r>
          </a:p>
        </p:txBody>
      </p:sp>
      <p:sp>
        <p:nvSpPr>
          <p:cNvPr id="12" name="Espace réservé du contenu 2">
            <a:extLst>
              <a:ext uri="{FF2B5EF4-FFF2-40B4-BE49-F238E27FC236}">
                <a16:creationId xmlns:a16="http://schemas.microsoft.com/office/drawing/2014/main" id="{2C8102C6-BB06-41F4-84F3-3D5855F17558}"/>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9</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776750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43DA163C-100A-4D9C-A742-B285C9222238}"/>
              </a:ext>
            </a:extLst>
          </p:cNvPr>
          <p:cNvSpPr txBox="1"/>
          <p:nvPr/>
        </p:nvSpPr>
        <p:spPr>
          <a:xfrm>
            <a:off x="965946" y="1023971"/>
            <a:ext cx="11694459" cy="817981"/>
          </a:xfrm>
          <a:prstGeom prst="rect">
            <a:avLst/>
          </a:prstGeom>
          <a:noFill/>
        </p:spPr>
        <p:txBody>
          <a:bodyPr wrap="square" rtlCol="0">
            <a:spAutoFit/>
          </a:bodyPr>
          <a:lstStyle/>
          <a:p>
            <a:pPr>
              <a:lnSpc>
                <a:spcPct val="150000"/>
              </a:lnSpc>
            </a:pPr>
            <a:r>
              <a:rPr lang="en-GB" sz="3600" b="1" dirty="0"/>
              <a:t>N-gram</a:t>
            </a:r>
            <a:r>
              <a:rPr lang="en-GB" sz="3600" dirty="0"/>
              <a:t> = sequence of n consecutive words</a:t>
            </a:r>
          </a:p>
        </p:txBody>
      </p:sp>
      <p:sp>
        <p:nvSpPr>
          <p:cNvPr id="6" name="TextBox 9">
            <a:extLst>
              <a:ext uri="{FF2B5EF4-FFF2-40B4-BE49-F238E27FC236}">
                <a16:creationId xmlns:a16="http://schemas.microsoft.com/office/drawing/2014/main" id="{B0DDF73D-4357-43F6-8725-A9BA6E08BDA3}"/>
              </a:ext>
            </a:extLst>
          </p:cNvPr>
          <p:cNvSpPr txBox="1"/>
          <p:nvPr/>
        </p:nvSpPr>
        <p:spPr>
          <a:xfrm>
            <a:off x="2403014" y="2318569"/>
            <a:ext cx="9533698" cy="664028"/>
          </a:xfrm>
          <a:prstGeom prst="rect">
            <a:avLst/>
          </a:prstGeom>
          <a:solidFill>
            <a:schemeClr val="tx1"/>
          </a:solidFill>
          <a:ln w="38100">
            <a:solidFill>
              <a:schemeClr val="bg1"/>
            </a:solidFill>
          </a:ln>
        </p:spPr>
        <p:txBody>
          <a:bodyPr wrap="square" rtlCol="0">
            <a:spAutoFit/>
          </a:bodyPr>
          <a:lstStyle/>
          <a:p>
            <a:pPr>
              <a:lnSpc>
                <a:spcPct val="150000"/>
              </a:lnSpc>
              <a:spcBef>
                <a:spcPts val="600"/>
              </a:spcBef>
              <a:spcAft>
                <a:spcPts val="3000"/>
              </a:spcAft>
            </a:pPr>
            <a:r>
              <a:rPr lang="en-GB" sz="28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We are going to predict mathematical formula</a:t>
            </a:r>
          </a:p>
        </p:txBody>
      </p:sp>
      <p:sp>
        <p:nvSpPr>
          <p:cNvPr id="24" name="Espace réservé du contenu 2">
            <a:extLst>
              <a:ext uri="{FF2B5EF4-FFF2-40B4-BE49-F238E27FC236}">
                <a16:creationId xmlns:a16="http://schemas.microsoft.com/office/drawing/2014/main" id="{57E4FCAC-E816-4477-9B1A-75E8A63CEF90}"/>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10</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22266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43DA163C-100A-4D9C-A742-B285C9222238}"/>
              </a:ext>
            </a:extLst>
          </p:cNvPr>
          <p:cNvSpPr txBox="1"/>
          <p:nvPr/>
        </p:nvSpPr>
        <p:spPr>
          <a:xfrm>
            <a:off x="965946" y="1023971"/>
            <a:ext cx="11694459" cy="817981"/>
          </a:xfrm>
          <a:prstGeom prst="rect">
            <a:avLst/>
          </a:prstGeom>
          <a:noFill/>
        </p:spPr>
        <p:txBody>
          <a:bodyPr wrap="square" rtlCol="0">
            <a:spAutoFit/>
          </a:bodyPr>
          <a:lstStyle/>
          <a:p>
            <a:pPr>
              <a:lnSpc>
                <a:spcPct val="150000"/>
              </a:lnSpc>
            </a:pPr>
            <a:r>
              <a:rPr lang="en-GB" sz="3600" b="1" dirty="0"/>
              <a:t>N-gram</a:t>
            </a:r>
            <a:r>
              <a:rPr lang="en-GB" sz="3600" dirty="0"/>
              <a:t> = sequence of n consecutive words</a:t>
            </a:r>
          </a:p>
        </p:txBody>
      </p:sp>
      <p:sp>
        <p:nvSpPr>
          <p:cNvPr id="6" name="TextBox 9">
            <a:extLst>
              <a:ext uri="{FF2B5EF4-FFF2-40B4-BE49-F238E27FC236}">
                <a16:creationId xmlns:a16="http://schemas.microsoft.com/office/drawing/2014/main" id="{B0DDF73D-4357-43F6-8725-A9BA6E08BDA3}"/>
              </a:ext>
            </a:extLst>
          </p:cNvPr>
          <p:cNvSpPr txBox="1"/>
          <p:nvPr/>
        </p:nvSpPr>
        <p:spPr>
          <a:xfrm>
            <a:off x="2403014" y="2318569"/>
            <a:ext cx="9533698" cy="664028"/>
          </a:xfrm>
          <a:prstGeom prst="rect">
            <a:avLst/>
          </a:prstGeom>
          <a:solidFill>
            <a:schemeClr val="tx1"/>
          </a:solidFill>
          <a:ln w="38100">
            <a:solidFill>
              <a:schemeClr val="bg1"/>
            </a:solidFill>
          </a:ln>
        </p:spPr>
        <p:txBody>
          <a:bodyPr wrap="square" rtlCol="0">
            <a:spAutoFit/>
          </a:bodyPr>
          <a:lstStyle/>
          <a:p>
            <a:pPr>
              <a:lnSpc>
                <a:spcPct val="150000"/>
              </a:lnSpc>
              <a:spcBef>
                <a:spcPts val="600"/>
              </a:spcBef>
              <a:spcAft>
                <a:spcPts val="3000"/>
              </a:spcAft>
            </a:pPr>
            <a:r>
              <a:rPr lang="en-GB" sz="28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We are going to predict mathematical formula</a:t>
            </a:r>
          </a:p>
        </p:txBody>
      </p:sp>
      <p:sp>
        <p:nvSpPr>
          <p:cNvPr id="2" name="Accolade ouvrante 1">
            <a:extLst>
              <a:ext uri="{FF2B5EF4-FFF2-40B4-BE49-F238E27FC236}">
                <a16:creationId xmlns:a16="http://schemas.microsoft.com/office/drawing/2014/main" id="{03D2F16E-7905-434A-9C9C-E0D9722FB7BF}"/>
              </a:ext>
            </a:extLst>
          </p:cNvPr>
          <p:cNvSpPr/>
          <p:nvPr/>
        </p:nvSpPr>
        <p:spPr>
          <a:xfrm rot="16200000">
            <a:off x="2533713" y="3258541"/>
            <a:ext cx="255069" cy="403412"/>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 name="Accolade ouvrante 8">
            <a:extLst>
              <a:ext uri="{FF2B5EF4-FFF2-40B4-BE49-F238E27FC236}">
                <a16:creationId xmlns:a16="http://schemas.microsoft.com/office/drawing/2014/main" id="{17B0CCBF-6632-4124-A09C-8CD8E1D1911C}"/>
              </a:ext>
            </a:extLst>
          </p:cNvPr>
          <p:cNvSpPr/>
          <p:nvPr/>
        </p:nvSpPr>
        <p:spPr>
          <a:xfrm rot="16200000">
            <a:off x="3313644" y="3142000"/>
            <a:ext cx="255069" cy="636494"/>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0" name="Accolade ouvrante 9">
            <a:extLst>
              <a:ext uri="{FF2B5EF4-FFF2-40B4-BE49-F238E27FC236}">
                <a16:creationId xmlns:a16="http://schemas.microsoft.com/office/drawing/2014/main" id="{E441BE82-20DF-40D7-A101-48C5B7CF5D05}"/>
              </a:ext>
            </a:extLst>
          </p:cNvPr>
          <p:cNvSpPr/>
          <p:nvPr/>
        </p:nvSpPr>
        <p:spPr>
          <a:xfrm rot="16200000">
            <a:off x="4349068" y="2940294"/>
            <a:ext cx="255069" cy="1039905"/>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1" name="Accolade ouvrante 10">
            <a:extLst>
              <a:ext uri="{FF2B5EF4-FFF2-40B4-BE49-F238E27FC236}">
                <a16:creationId xmlns:a16="http://schemas.microsoft.com/office/drawing/2014/main" id="{50124B05-42E2-4591-914D-9631D249FB73}"/>
              </a:ext>
            </a:extLst>
          </p:cNvPr>
          <p:cNvSpPr/>
          <p:nvPr/>
        </p:nvSpPr>
        <p:spPr>
          <a:xfrm rot="16200000">
            <a:off x="5272433" y="3271990"/>
            <a:ext cx="255069" cy="376512"/>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2" name="Accolade ouvrante 11">
            <a:extLst>
              <a:ext uri="{FF2B5EF4-FFF2-40B4-BE49-F238E27FC236}">
                <a16:creationId xmlns:a16="http://schemas.microsoft.com/office/drawing/2014/main" id="{5468291B-5D50-43AB-A461-C8204FF9AD37}"/>
              </a:ext>
            </a:extLst>
          </p:cNvPr>
          <p:cNvSpPr/>
          <p:nvPr/>
        </p:nvSpPr>
        <p:spPr>
          <a:xfrm rot="16200000">
            <a:off x="6397504" y="2747553"/>
            <a:ext cx="255069" cy="1425385"/>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ouvrante 12">
            <a:extLst>
              <a:ext uri="{FF2B5EF4-FFF2-40B4-BE49-F238E27FC236}">
                <a16:creationId xmlns:a16="http://schemas.microsoft.com/office/drawing/2014/main" id="{2109785C-509F-48E2-B8E9-D30213A0999A}"/>
              </a:ext>
            </a:extLst>
          </p:cNvPr>
          <p:cNvSpPr/>
          <p:nvPr/>
        </p:nvSpPr>
        <p:spPr>
          <a:xfrm rot="16200000">
            <a:off x="8607303" y="2187260"/>
            <a:ext cx="255069" cy="2545970"/>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4" name="Accolade ouvrante 13">
            <a:extLst>
              <a:ext uri="{FF2B5EF4-FFF2-40B4-BE49-F238E27FC236}">
                <a16:creationId xmlns:a16="http://schemas.microsoft.com/office/drawing/2014/main" id="{5D2A0C1C-2C65-424F-BA63-3704E58D73B0}"/>
              </a:ext>
            </a:extLst>
          </p:cNvPr>
          <p:cNvSpPr/>
          <p:nvPr/>
        </p:nvSpPr>
        <p:spPr>
          <a:xfrm rot="16200000">
            <a:off x="10812623" y="2707211"/>
            <a:ext cx="255069" cy="1506067"/>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 name="TextBox 4">
            <a:extLst>
              <a:ext uri="{FF2B5EF4-FFF2-40B4-BE49-F238E27FC236}">
                <a16:creationId xmlns:a16="http://schemas.microsoft.com/office/drawing/2014/main" id="{9308C2B8-5B74-4323-82F8-7B47CE6F1982}"/>
              </a:ext>
            </a:extLst>
          </p:cNvPr>
          <p:cNvSpPr txBox="1"/>
          <p:nvPr/>
        </p:nvSpPr>
        <p:spPr>
          <a:xfrm>
            <a:off x="99577" y="3065640"/>
            <a:ext cx="2135842" cy="646331"/>
          </a:xfrm>
          <a:prstGeom prst="rect">
            <a:avLst/>
          </a:prstGeom>
          <a:noFill/>
        </p:spPr>
        <p:txBody>
          <a:bodyPr wrap="square" rtlCol="0">
            <a:spAutoFit/>
          </a:bodyPr>
          <a:lstStyle/>
          <a:p>
            <a:r>
              <a:rPr lang="en-GB" sz="3600" dirty="0">
                <a:solidFill>
                  <a:srgbClr val="FFC000"/>
                </a:solidFill>
              </a:rPr>
              <a:t>1-grams:</a:t>
            </a:r>
          </a:p>
        </p:txBody>
      </p:sp>
      <p:sp>
        <p:nvSpPr>
          <p:cNvPr id="24" name="Espace réservé du contenu 2">
            <a:extLst>
              <a:ext uri="{FF2B5EF4-FFF2-40B4-BE49-F238E27FC236}">
                <a16:creationId xmlns:a16="http://schemas.microsoft.com/office/drawing/2014/main" id="{57E4FCAC-E816-4477-9B1A-75E8A63CEF90}"/>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10</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11154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43DA163C-100A-4D9C-A742-B285C9222238}"/>
              </a:ext>
            </a:extLst>
          </p:cNvPr>
          <p:cNvSpPr txBox="1"/>
          <p:nvPr/>
        </p:nvSpPr>
        <p:spPr>
          <a:xfrm>
            <a:off x="965946" y="1023971"/>
            <a:ext cx="11694459" cy="817981"/>
          </a:xfrm>
          <a:prstGeom prst="rect">
            <a:avLst/>
          </a:prstGeom>
          <a:noFill/>
        </p:spPr>
        <p:txBody>
          <a:bodyPr wrap="square" rtlCol="0">
            <a:spAutoFit/>
          </a:bodyPr>
          <a:lstStyle/>
          <a:p>
            <a:pPr>
              <a:lnSpc>
                <a:spcPct val="150000"/>
              </a:lnSpc>
            </a:pPr>
            <a:r>
              <a:rPr lang="en-GB" sz="3600" b="1" dirty="0"/>
              <a:t>N-gram</a:t>
            </a:r>
            <a:r>
              <a:rPr lang="en-GB" sz="3600" dirty="0"/>
              <a:t> = sequence of n consecutive words</a:t>
            </a:r>
          </a:p>
        </p:txBody>
      </p:sp>
      <p:sp>
        <p:nvSpPr>
          <p:cNvPr id="6" name="TextBox 9">
            <a:extLst>
              <a:ext uri="{FF2B5EF4-FFF2-40B4-BE49-F238E27FC236}">
                <a16:creationId xmlns:a16="http://schemas.microsoft.com/office/drawing/2014/main" id="{B0DDF73D-4357-43F6-8725-A9BA6E08BDA3}"/>
              </a:ext>
            </a:extLst>
          </p:cNvPr>
          <p:cNvSpPr txBox="1"/>
          <p:nvPr/>
        </p:nvSpPr>
        <p:spPr>
          <a:xfrm>
            <a:off x="2403014" y="2318569"/>
            <a:ext cx="9533698" cy="664028"/>
          </a:xfrm>
          <a:prstGeom prst="rect">
            <a:avLst/>
          </a:prstGeom>
          <a:solidFill>
            <a:schemeClr val="tx1"/>
          </a:solidFill>
          <a:ln w="38100">
            <a:solidFill>
              <a:schemeClr val="bg1"/>
            </a:solidFill>
          </a:ln>
        </p:spPr>
        <p:txBody>
          <a:bodyPr wrap="square" rtlCol="0">
            <a:spAutoFit/>
          </a:bodyPr>
          <a:lstStyle/>
          <a:p>
            <a:pPr>
              <a:lnSpc>
                <a:spcPct val="150000"/>
              </a:lnSpc>
              <a:spcBef>
                <a:spcPts val="600"/>
              </a:spcBef>
              <a:spcAft>
                <a:spcPts val="3000"/>
              </a:spcAft>
            </a:pPr>
            <a:r>
              <a:rPr lang="en-GB" sz="2800" b="1"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We are going to predict mathematical formula</a:t>
            </a:r>
          </a:p>
        </p:txBody>
      </p:sp>
      <p:sp>
        <p:nvSpPr>
          <p:cNvPr id="2" name="Accolade ouvrante 1">
            <a:extLst>
              <a:ext uri="{FF2B5EF4-FFF2-40B4-BE49-F238E27FC236}">
                <a16:creationId xmlns:a16="http://schemas.microsoft.com/office/drawing/2014/main" id="{03D2F16E-7905-434A-9C9C-E0D9722FB7BF}"/>
              </a:ext>
            </a:extLst>
          </p:cNvPr>
          <p:cNvSpPr/>
          <p:nvPr/>
        </p:nvSpPr>
        <p:spPr>
          <a:xfrm rot="16200000">
            <a:off x="2533713" y="3258541"/>
            <a:ext cx="255069" cy="403412"/>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9" name="Accolade ouvrante 8">
            <a:extLst>
              <a:ext uri="{FF2B5EF4-FFF2-40B4-BE49-F238E27FC236}">
                <a16:creationId xmlns:a16="http://schemas.microsoft.com/office/drawing/2014/main" id="{17B0CCBF-6632-4124-A09C-8CD8E1D1911C}"/>
              </a:ext>
            </a:extLst>
          </p:cNvPr>
          <p:cNvSpPr/>
          <p:nvPr/>
        </p:nvSpPr>
        <p:spPr>
          <a:xfrm rot="16200000">
            <a:off x="3313644" y="3142000"/>
            <a:ext cx="255069" cy="636494"/>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0" name="Accolade ouvrante 9">
            <a:extLst>
              <a:ext uri="{FF2B5EF4-FFF2-40B4-BE49-F238E27FC236}">
                <a16:creationId xmlns:a16="http://schemas.microsoft.com/office/drawing/2014/main" id="{E441BE82-20DF-40D7-A101-48C5B7CF5D05}"/>
              </a:ext>
            </a:extLst>
          </p:cNvPr>
          <p:cNvSpPr/>
          <p:nvPr/>
        </p:nvSpPr>
        <p:spPr>
          <a:xfrm rot="16200000">
            <a:off x="4349068" y="2940294"/>
            <a:ext cx="255069" cy="1039905"/>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1" name="Accolade ouvrante 10">
            <a:extLst>
              <a:ext uri="{FF2B5EF4-FFF2-40B4-BE49-F238E27FC236}">
                <a16:creationId xmlns:a16="http://schemas.microsoft.com/office/drawing/2014/main" id="{50124B05-42E2-4591-914D-9631D249FB73}"/>
              </a:ext>
            </a:extLst>
          </p:cNvPr>
          <p:cNvSpPr/>
          <p:nvPr/>
        </p:nvSpPr>
        <p:spPr>
          <a:xfrm rot="16200000">
            <a:off x="5272433" y="3271990"/>
            <a:ext cx="255069" cy="376512"/>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2" name="Accolade ouvrante 11">
            <a:extLst>
              <a:ext uri="{FF2B5EF4-FFF2-40B4-BE49-F238E27FC236}">
                <a16:creationId xmlns:a16="http://schemas.microsoft.com/office/drawing/2014/main" id="{5468291B-5D50-43AB-A461-C8204FF9AD37}"/>
              </a:ext>
            </a:extLst>
          </p:cNvPr>
          <p:cNvSpPr/>
          <p:nvPr/>
        </p:nvSpPr>
        <p:spPr>
          <a:xfrm rot="16200000">
            <a:off x="6397504" y="2747553"/>
            <a:ext cx="255069" cy="1425385"/>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Accolade ouvrante 12">
            <a:extLst>
              <a:ext uri="{FF2B5EF4-FFF2-40B4-BE49-F238E27FC236}">
                <a16:creationId xmlns:a16="http://schemas.microsoft.com/office/drawing/2014/main" id="{2109785C-509F-48E2-B8E9-D30213A0999A}"/>
              </a:ext>
            </a:extLst>
          </p:cNvPr>
          <p:cNvSpPr/>
          <p:nvPr/>
        </p:nvSpPr>
        <p:spPr>
          <a:xfrm rot="16200000">
            <a:off x="8607303" y="2187260"/>
            <a:ext cx="255069" cy="2545970"/>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4" name="Accolade ouvrante 13">
            <a:extLst>
              <a:ext uri="{FF2B5EF4-FFF2-40B4-BE49-F238E27FC236}">
                <a16:creationId xmlns:a16="http://schemas.microsoft.com/office/drawing/2014/main" id="{5D2A0C1C-2C65-424F-BA63-3704E58D73B0}"/>
              </a:ext>
            </a:extLst>
          </p:cNvPr>
          <p:cNvSpPr/>
          <p:nvPr/>
        </p:nvSpPr>
        <p:spPr>
          <a:xfrm rot="16200000">
            <a:off x="10812623" y="2707211"/>
            <a:ext cx="255069" cy="1506067"/>
          </a:xfrm>
          <a:prstGeom prst="leftBrace">
            <a:avLst/>
          </a:prstGeom>
          <a:ln w="5715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 name="TextBox 4">
            <a:extLst>
              <a:ext uri="{FF2B5EF4-FFF2-40B4-BE49-F238E27FC236}">
                <a16:creationId xmlns:a16="http://schemas.microsoft.com/office/drawing/2014/main" id="{9308C2B8-5B74-4323-82F8-7B47CE6F1982}"/>
              </a:ext>
            </a:extLst>
          </p:cNvPr>
          <p:cNvSpPr txBox="1"/>
          <p:nvPr/>
        </p:nvSpPr>
        <p:spPr>
          <a:xfrm>
            <a:off x="99577" y="3065640"/>
            <a:ext cx="2135842" cy="646331"/>
          </a:xfrm>
          <a:prstGeom prst="rect">
            <a:avLst/>
          </a:prstGeom>
          <a:noFill/>
        </p:spPr>
        <p:txBody>
          <a:bodyPr wrap="square" rtlCol="0">
            <a:spAutoFit/>
          </a:bodyPr>
          <a:lstStyle/>
          <a:p>
            <a:r>
              <a:rPr lang="en-GB" sz="3600" dirty="0">
                <a:solidFill>
                  <a:srgbClr val="FFC000"/>
                </a:solidFill>
              </a:rPr>
              <a:t>1-grams:</a:t>
            </a:r>
          </a:p>
        </p:txBody>
      </p:sp>
      <p:sp>
        <p:nvSpPr>
          <p:cNvPr id="16" name="Accolade ouvrante 15">
            <a:extLst>
              <a:ext uri="{FF2B5EF4-FFF2-40B4-BE49-F238E27FC236}">
                <a16:creationId xmlns:a16="http://schemas.microsoft.com/office/drawing/2014/main" id="{031107DA-689C-498B-8065-9DB98BFB3FFF}"/>
              </a:ext>
            </a:extLst>
          </p:cNvPr>
          <p:cNvSpPr/>
          <p:nvPr/>
        </p:nvSpPr>
        <p:spPr>
          <a:xfrm rot="16200000">
            <a:off x="3020347" y="3662226"/>
            <a:ext cx="205172" cy="1293294"/>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7" name="Accolade ouvrante 16">
            <a:extLst>
              <a:ext uri="{FF2B5EF4-FFF2-40B4-BE49-F238E27FC236}">
                <a16:creationId xmlns:a16="http://schemas.microsoft.com/office/drawing/2014/main" id="{3B19D7AC-F86A-48A0-BE2D-1CD88964679E}"/>
              </a:ext>
            </a:extLst>
          </p:cNvPr>
          <p:cNvSpPr/>
          <p:nvPr/>
        </p:nvSpPr>
        <p:spPr>
          <a:xfrm rot="16200000">
            <a:off x="4680005" y="3493084"/>
            <a:ext cx="205170" cy="1631575"/>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8" name="Accolade ouvrante 17">
            <a:extLst>
              <a:ext uri="{FF2B5EF4-FFF2-40B4-BE49-F238E27FC236}">
                <a16:creationId xmlns:a16="http://schemas.microsoft.com/office/drawing/2014/main" id="{412A5422-09FE-4B0D-A7D3-76D63619BE03}"/>
              </a:ext>
            </a:extLst>
          </p:cNvPr>
          <p:cNvSpPr/>
          <p:nvPr/>
        </p:nvSpPr>
        <p:spPr>
          <a:xfrm rot="16200000">
            <a:off x="7817652" y="2211132"/>
            <a:ext cx="205170" cy="4195477"/>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9" name="Accolade ouvrante 18">
            <a:extLst>
              <a:ext uri="{FF2B5EF4-FFF2-40B4-BE49-F238E27FC236}">
                <a16:creationId xmlns:a16="http://schemas.microsoft.com/office/drawing/2014/main" id="{88A260A1-37CD-4D7B-B143-37C5FF899851}"/>
              </a:ext>
            </a:extLst>
          </p:cNvPr>
          <p:cNvSpPr/>
          <p:nvPr/>
        </p:nvSpPr>
        <p:spPr>
          <a:xfrm rot="16200000">
            <a:off x="3967312" y="3824349"/>
            <a:ext cx="205168" cy="1873624"/>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Accolade ouvrante 19">
            <a:extLst>
              <a:ext uri="{FF2B5EF4-FFF2-40B4-BE49-F238E27FC236}">
                <a16:creationId xmlns:a16="http://schemas.microsoft.com/office/drawing/2014/main" id="{077637F9-1F40-45EE-BD56-E387A5740115}"/>
              </a:ext>
            </a:extLst>
          </p:cNvPr>
          <p:cNvSpPr/>
          <p:nvPr/>
        </p:nvSpPr>
        <p:spPr>
          <a:xfrm rot="16200000">
            <a:off x="6103283" y="3719144"/>
            <a:ext cx="205170" cy="2084034"/>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2" name="Accolade ouvrante 21">
            <a:extLst>
              <a:ext uri="{FF2B5EF4-FFF2-40B4-BE49-F238E27FC236}">
                <a16:creationId xmlns:a16="http://schemas.microsoft.com/office/drawing/2014/main" id="{0FEEBAAD-FC84-4635-88CE-6CA63885D2E8}"/>
              </a:ext>
            </a:extLst>
          </p:cNvPr>
          <p:cNvSpPr/>
          <p:nvPr/>
        </p:nvSpPr>
        <p:spPr>
          <a:xfrm rot="16200000">
            <a:off x="9521245" y="2663421"/>
            <a:ext cx="205170" cy="4195478"/>
          </a:xfrm>
          <a:prstGeom prst="leftBrace">
            <a:avLst/>
          </a:prstGeom>
          <a:ln w="57150">
            <a:solidFill>
              <a:srgbClr val="92D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3" name="TextBox 4">
            <a:extLst>
              <a:ext uri="{FF2B5EF4-FFF2-40B4-BE49-F238E27FC236}">
                <a16:creationId xmlns:a16="http://schemas.microsoft.com/office/drawing/2014/main" id="{B16671BA-4BFB-41DB-BE87-2978A0B835A4}"/>
              </a:ext>
            </a:extLst>
          </p:cNvPr>
          <p:cNvSpPr txBox="1"/>
          <p:nvPr/>
        </p:nvSpPr>
        <p:spPr>
          <a:xfrm>
            <a:off x="109729" y="4206285"/>
            <a:ext cx="2135842" cy="646331"/>
          </a:xfrm>
          <a:prstGeom prst="rect">
            <a:avLst/>
          </a:prstGeom>
          <a:noFill/>
        </p:spPr>
        <p:txBody>
          <a:bodyPr wrap="square" rtlCol="0">
            <a:spAutoFit/>
          </a:bodyPr>
          <a:lstStyle/>
          <a:p>
            <a:r>
              <a:rPr lang="en-GB" sz="3600" dirty="0">
                <a:solidFill>
                  <a:srgbClr val="92D050"/>
                </a:solidFill>
              </a:rPr>
              <a:t>2-grams:</a:t>
            </a:r>
          </a:p>
        </p:txBody>
      </p:sp>
      <p:sp>
        <p:nvSpPr>
          <p:cNvPr id="24" name="Espace réservé du contenu 2">
            <a:extLst>
              <a:ext uri="{FF2B5EF4-FFF2-40B4-BE49-F238E27FC236}">
                <a16:creationId xmlns:a16="http://schemas.microsoft.com/office/drawing/2014/main" id="{57E4FCAC-E816-4477-9B1A-75E8A63CEF90}"/>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10</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67611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14" name="TextBox 4">
            <a:extLst>
              <a:ext uri="{FF2B5EF4-FFF2-40B4-BE49-F238E27FC236}">
                <a16:creationId xmlns:a16="http://schemas.microsoft.com/office/drawing/2014/main" id="{1ED38DAD-8918-4318-A6AC-928A6C0C8F1D}"/>
              </a:ext>
            </a:extLst>
          </p:cNvPr>
          <p:cNvSpPr txBox="1"/>
          <p:nvPr/>
        </p:nvSpPr>
        <p:spPr>
          <a:xfrm>
            <a:off x="385058" y="1772224"/>
            <a:ext cx="4312447" cy="817981"/>
          </a:xfrm>
          <a:prstGeom prst="rect">
            <a:avLst/>
          </a:prstGeom>
          <a:noFill/>
        </p:spPr>
        <p:txBody>
          <a:bodyPr wrap="square" rtlCol="0">
            <a:spAutoFit/>
          </a:bodyPr>
          <a:lstStyle/>
          <a:p>
            <a:pPr>
              <a:lnSpc>
                <a:spcPct val="150000"/>
              </a:lnSpc>
            </a:pPr>
            <a:r>
              <a:rPr lang="en-GB" sz="3600" dirty="0"/>
              <a:t>Modified n-grams:</a:t>
            </a:r>
          </a:p>
        </p:txBody>
      </p:sp>
      <p:sp>
        <p:nvSpPr>
          <p:cNvPr id="9" name="Espace réservé du contenu 2">
            <a:extLst>
              <a:ext uri="{FF2B5EF4-FFF2-40B4-BE49-F238E27FC236}">
                <a16:creationId xmlns:a16="http://schemas.microsoft.com/office/drawing/2014/main" id="{38CB20F3-0134-44F3-A27D-59BE0642CBBF}"/>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11</a:t>
            </a:r>
            <a:endParaRPr lang="fr-FR" sz="4000" b="1" dirty="0">
              <a:solidFill>
                <a:schemeClr val="tx1">
                  <a:lumMod val="95000"/>
                </a:schemeClr>
              </a:solidFill>
              <a:effectLst>
                <a:outerShdw blurRad="38100" dist="38100" dir="2700000" algn="tl">
                  <a:srgbClr val="000000">
                    <a:alpha val="43137"/>
                  </a:srgbClr>
                </a:outerShdw>
              </a:effectLst>
            </a:endParaRPr>
          </a:p>
        </p:txBody>
      </p:sp>
      <p:pic>
        <p:nvPicPr>
          <p:cNvPr id="2" name="Image 1">
            <a:extLst>
              <a:ext uri="{FF2B5EF4-FFF2-40B4-BE49-F238E27FC236}">
                <a16:creationId xmlns:a16="http://schemas.microsoft.com/office/drawing/2014/main" id="{9EB3AB46-23AC-45D2-ADCE-D29F2222DB8E}"/>
              </a:ext>
            </a:extLst>
          </p:cNvPr>
          <p:cNvPicPr>
            <a:picLocks noChangeAspect="1"/>
          </p:cNvPicPr>
          <p:nvPr/>
        </p:nvPicPr>
        <p:blipFill>
          <a:blip r:embed="rId2"/>
          <a:stretch>
            <a:fillRect/>
          </a:stretch>
        </p:blipFill>
        <p:spPr>
          <a:xfrm>
            <a:off x="4697505" y="1081067"/>
            <a:ext cx="7303349" cy="22002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38487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14" name="TextBox 4">
            <a:extLst>
              <a:ext uri="{FF2B5EF4-FFF2-40B4-BE49-F238E27FC236}">
                <a16:creationId xmlns:a16="http://schemas.microsoft.com/office/drawing/2014/main" id="{1ED38DAD-8918-4318-A6AC-928A6C0C8F1D}"/>
              </a:ext>
            </a:extLst>
          </p:cNvPr>
          <p:cNvSpPr txBox="1"/>
          <p:nvPr/>
        </p:nvSpPr>
        <p:spPr>
          <a:xfrm>
            <a:off x="385058" y="1772224"/>
            <a:ext cx="4312447" cy="817981"/>
          </a:xfrm>
          <a:prstGeom prst="rect">
            <a:avLst/>
          </a:prstGeom>
          <a:noFill/>
        </p:spPr>
        <p:txBody>
          <a:bodyPr wrap="square" rtlCol="0">
            <a:spAutoFit/>
          </a:bodyPr>
          <a:lstStyle/>
          <a:p>
            <a:pPr>
              <a:lnSpc>
                <a:spcPct val="150000"/>
              </a:lnSpc>
            </a:pPr>
            <a:r>
              <a:rPr lang="en-GB" sz="3600" dirty="0"/>
              <a:t>Modified n-grams:</a:t>
            </a:r>
          </a:p>
        </p:txBody>
      </p:sp>
      <p:sp>
        <p:nvSpPr>
          <p:cNvPr id="15" name="TextBox 4">
            <a:extLst>
              <a:ext uri="{FF2B5EF4-FFF2-40B4-BE49-F238E27FC236}">
                <a16:creationId xmlns:a16="http://schemas.microsoft.com/office/drawing/2014/main" id="{FDB0A489-0636-4F36-9165-480EB586EE77}"/>
              </a:ext>
            </a:extLst>
          </p:cNvPr>
          <p:cNvSpPr txBox="1"/>
          <p:nvPr/>
        </p:nvSpPr>
        <p:spPr>
          <a:xfrm>
            <a:off x="519530" y="4727035"/>
            <a:ext cx="4312447" cy="817981"/>
          </a:xfrm>
          <a:prstGeom prst="rect">
            <a:avLst/>
          </a:prstGeom>
          <a:noFill/>
        </p:spPr>
        <p:txBody>
          <a:bodyPr wrap="square" rtlCol="0">
            <a:spAutoFit/>
          </a:bodyPr>
          <a:lstStyle/>
          <a:p>
            <a:pPr>
              <a:lnSpc>
                <a:spcPct val="150000"/>
              </a:lnSpc>
            </a:pPr>
            <a:r>
              <a:rPr lang="en-GB" sz="3600" dirty="0"/>
              <a:t>n-gram precision:</a:t>
            </a:r>
          </a:p>
        </p:txBody>
      </p:sp>
      <p:sp>
        <p:nvSpPr>
          <p:cNvPr id="9" name="Espace réservé du contenu 2">
            <a:extLst>
              <a:ext uri="{FF2B5EF4-FFF2-40B4-BE49-F238E27FC236}">
                <a16:creationId xmlns:a16="http://schemas.microsoft.com/office/drawing/2014/main" id="{38CB20F3-0134-44F3-A27D-59BE0642CBBF}"/>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11</a:t>
            </a:r>
            <a:endParaRPr lang="fr-FR" sz="4000" b="1" dirty="0">
              <a:solidFill>
                <a:schemeClr val="tx1">
                  <a:lumMod val="95000"/>
                </a:schemeClr>
              </a:solidFill>
              <a:effectLst>
                <a:outerShdw blurRad="38100" dist="38100" dir="2700000" algn="tl">
                  <a:srgbClr val="000000">
                    <a:alpha val="43137"/>
                  </a:srgbClr>
                </a:outerShdw>
              </a:effectLst>
            </a:endParaRPr>
          </a:p>
        </p:txBody>
      </p:sp>
      <p:pic>
        <p:nvPicPr>
          <p:cNvPr id="2" name="Image 1">
            <a:extLst>
              <a:ext uri="{FF2B5EF4-FFF2-40B4-BE49-F238E27FC236}">
                <a16:creationId xmlns:a16="http://schemas.microsoft.com/office/drawing/2014/main" id="{9EB3AB46-23AC-45D2-ADCE-D29F2222DB8E}"/>
              </a:ext>
            </a:extLst>
          </p:cNvPr>
          <p:cNvPicPr>
            <a:picLocks noChangeAspect="1"/>
          </p:cNvPicPr>
          <p:nvPr/>
        </p:nvPicPr>
        <p:blipFill>
          <a:blip r:embed="rId2"/>
          <a:stretch>
            <a:fillRect/>
          </a:stretch>
        </p:blipFill>
        <p:spPr>
          <a:xfrm>
            <a:off x="4697505" y="1081067"/>
            <a:ext cx="7303349" cy="22002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Image 3">
            <a:extLst>
              <a:ext uri="{FF2B5EF4-FFF2-40B4-BE49-F238E27FC236}">
                <a16:creationId xmlns:a16="http://schemas.microsoft.com/office/drawing/2014/main" id="{6396EFE2-E405-4F57-B841-8BD39430CD6A}"/>
              </a:ext>
            </a:extLst>
          </p:cNvPr>
          <p:cNvPicPr>
            <a:picLocks noChangeAspect="1"/>
          </p:cNvPicPr>
          <p:nvPr/>
        </p:nvPicPr>
        <p:blipFill>
          <a:blip r:embed="rId3"/>
          <a:stretch>
            <a:fillRect/>
          </a:stretch>
        </p:blipFill>
        <p:spPr>
          <a:xfrm>
            <a:off x="4697504" y="4125749"/>
            <a:ext cx="7303350" cy="21730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93661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21D153C0-751E-4D71-A9DB-44DA52B2078C}"/>
              </a:ext>
            </a:extLst>
          </p:cNvPr>
          <p:cNvPicPr>
            <a:picLocks noChangeAspect="1"/>
          </p:cNvPicPr>
          <p:nvPr/>
        </p:nvPicPr>
        <p:blipFill>
          <a:blip r:embed="rId2"/>
          <a:stretch>
            <a:fillRect/>
          </a:stretch>
        </p:blipFill>
        <p:spPr>
          <a:xfrm>
            <a:off x="519954" y="233827"/>
            <a:ext cx="4231342" cy="61967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Flèche : droite 7">
            <a:extLst>
              <a:ext uri="{FF2B5EF4-FFF2-40B4-BE49-F238E27FC236}">
                <a16:creationId xmlns:a16="http://schemas.microsoft.com/office/drawing/2014/main" id="{49E58D7A-3B93-4904-B18D-620C82FEA9AD}"/>
              </a:ext>
            </a:extLst>
          </p:cNvPr>
          <p:cNvSpPr/>
          <p:nvPr/>
        </p:nvSpPr>
        <p:spPr>
          <a:xfrm>
            <a:off x="4975413" y="2993990"/>
            <a:ext cx="2465293" cy="870020"/>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space réservé du contenu 2">
            <a:extLst>
              <a:ext uri="{FF2B5EF4-FFF2-40B4-BE49-F238E27FC236}">
                <a16:creationId xmlns:a16="http://schemas.microsoft.com/office/drawing/2014/main" id="{5CCFEE84-4458-488F-B0A7-FCEAE2077E09}"/>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2</a:t>
            </a:r>
            <a:endParaRPr lang="fr-FR" sz="4000" b="1" dirty="0">
              <a:solidFill>
                <a:schemeClr val="tx1">
                  <a:lumMod val="95000"/>
                </a:schemeClr>
              </a:solidFill>
              <a:effectLst>
                <a:outerShdw blurRad="38100" dist="38100" dir="2700000" algn="tl">
                  <a:srgbClr val="000000">
                    <a:alpha val="43137"/>
                  </a:srgbClr>
                </a:outerShdw>
              </a:effectLst>
            </a:endParaRPr>
          </a:p>
        </p:txBody>
      </p:sp>
      <p:pic>
        <p:nvPicPr>
          <p:cNvPr id="3" name="Image 2">
            <a:extLst>
              <a:ext uri="{FF2B5EF4-FFF2-40B4-BE49-F238E27FC236}">
                <a16:creationId xmlns:a16="http://schemas.microsoft.com/office/drawing/2014/main" id="{41EE9A8C-E9C4-42C4-8191-B7829F3133EB}"/>
              </a:ext>
            </a:extLst>
          </p:cNvPr>
          <p:cNvPicPr>
            <a:picLocks noChangeAspect="1"/>
          </p:cNvPicPr>
          <p:nvPr/>
        </p:nvPicPr>
        <p:blipFill>
          <a:blip r:embed="rId3"/>
          <a:stretch>
            <a:fillRect/>
          </a:stretch>
        </p:blipFill>
        <p:spPr>
          <a:xfrm>
            <a:off x="7532542" y="233827"/>
            <a:ext cx="4280581" cy="61967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56851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F0E58684-6671-4B4C-897D-99E774B7EABF}"/>
              </a:ext>
            </a:extLst>
          </p:cNvPr>
          <p:cNvSpPr/>
          <p:nvPr/>
        </p:nvSpPr>
        <p:spPr>
          <a:xfrm>
            <a:off x="582706" y="797859"/>
            <a:ext cx="11026588" cy="2062103"/>
          </a:xfrm>
          <a:prstGeom prst="rect">
            <a:avLst/>
          </a:prstGeom>
        </p:spPr>
        <p:txBody>
          <a:bodyPr wrap="square">
            <a:spAutoFit/>
          </a:bodyPr>
          <a:lstStyle/>
          <a:p>
            <a:r>
              <a:rPr lang="en-US" altLang="en-US" sz="3200" b="1" i="1" dirty="0">
                <a:ea typeface="Cambria Math" panose="02040503050406030204" pitchFamily="18" charset="0"/>
              </a:rPr>
              <a:t>Low  </a:t>
            </a:r>
            <a:r>
              <a:rPr lang="en-US" altLang="en-US" sz="3200" b="1" dirty="0">
                <a:ea typeface="Cambria Math" panose="02040503050406030204" pitchFamily="18" charset="0"/>
              </a:rPr>
              <a:t>𝑛</a:t>
            </a:r>
            <a:r>
              <a:rPr lang="en-US" altLang="en-US" sz="3200" dirty="0">
                <a:ea typeface="Cambria Math" panose="02040503050406030204" pitchFamily="18" charset="0"/>
              </a:rPr>
              <a:t>: Checks the vocabulary of tokens/words used in the candidate</a:t>
            </a:r>
          </a:p>
          <a:p>
            <a:r>
              <a:rPr lang="en-US" altLang="en-US" sz="3200" b="1" i="1" dirty="0">
                <a:ea typeface="Cambria Math" panose="02040503050406030204" pitchFamily="18" charset="0"/>
              </a:rPr>
              <a:t>High  </a:t>
            </a:r>
            <a:r>
              <a:rPr lang="en-US" altLang="en-US" sz="3200" b="1" dirty="0">
                <a:ea typeface="Cambria Math" panose="02040503050406030204" pitchFamily="18" charset="0"/>
              </a:rPr>
              <a:t>𝑛</a:t>
            </a:r>
            <a:r>
              <a:rPr lang="en-US" altLang="en-US" sz="3200" dirty="0">
                <a:ea typeface="Cambria Math" panose="02040503050406030204" pitchFamily="18" charset="0"/>
              </a:rPr>
              <a:t>: Checks and ensures proper token order and longer syntactic rules</a:t>
            </a:r>
            <a:endParaRPr lang="fr-FR" sz="3200" dirty="0"/>
          </a:p>
        </p:txBody>
      </p:sp>
      <p:sp>
        <p:nvSpPr>
          <p:cNvPr id="10" name="Espace réservé du contenu 2">
            <a:extLst>
              <a:ext uri="{FF2B5EF4-FFF2-40B4-BE49-F238E27FC236}">
                <a16:creationId xmlns:a16="http://schemas.microsoft.com/office/drawing/2014/main" id="{FF6270B1-3E06-4FF4-BEAE-48100346298C}"/>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12</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5239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F0E58684-6671-4B4C-897D-99E774B7EABF}"/>
              </a:ext>
            </a:extLst>
          </p:cNvPr>
          <p:cNvSpPr/>
          <p:nvPr/>
        </p:nvSpPr>
        <p:spPr>
          <a:xfrm>
            <a:off x="582706" y="797859"/>
            <a:ext cx="11026588" cy="2062103"/>
          </a:xfrm>
          <a:prstGeom prst="rect">
            <a:avLst/>
          </a:prstGeom>
        </p:spPr>
        <p:txBody>
          <a:bodyPr wrap="square">
            <a:spAutoFit/>
          </a:bodyPr>
          <a:lstStyle/>
          <a:p>
            <a:r>
              <a:rPr lang="en-US" altLang="en-US" sz="3200" b="1" i="1" dirty="0">
                <a:ea typeface="Cambria Math" panose="02040503050406030204" pitchFamily="18" charset="0"/>
              </a:rPr>
              <a:t>Low  </a:t>
            </a:r>
            <a:r>
              <a:rPr lang="en-US" altLang="en-US" sz="3200" b="1" dirty="0">
                <a:ea typeface="Cambria Math" panose="02040503050406030204" pitchFamily="18" charset="0"/>
              </a:rPr>
              <a:t>𝑛</a:t>
            </a:r>
            <a:r>
              <a:rPr lang="en-US" altLang="en-US" sz="3200" dirty="0">
                <a:ea typeface="Cambria Math" panose="02040503050406030204" pitchFamily="18" charset="0"/>
              </a:rPr>
              <a:t>: Checks the vocabulary of tokens/words used in the candidate</a:t>
            </a:r>
          </a:p>
          <a:p>
            <a:r>
              <a:rPr lang="en-US" altLang="en-US" sz="3200" b="1" i="1" dirty="0">
                <a:ea typeface="Cambria Math" panose="02040503050406030204" pitchFamily="18" charset="0"/>
              </a:rPr>
              <a:t>High  </a:t>
            </a:r>
            <a:r>
              <a:rPr lang="en-US" altLang="en-US" sz="3200" b="1" dirty="0">
                <a:ea typeface="Cambria Math" panose="02040503050406030204" pitchFamily="18" charset="0"/>
              </a:rPr>
              <a:t>𝑛</a:t>
            </a:r>
            <a:r>
              <a:rPr lang="en-US" altLang="en-US" sz="3200" dirty="0">
                <a:ea typeface="Cambria Math" panose="02040503050406030204" pitchFamily="18" charset="0"/>
              </a:rPr>
              <a:t>: Checks and ensures proper token order and longer syntactic rules</a:t>
            </a:r>
            <a:endParaRPr lang="fr-FR" sz="3200" dirty="0"/>
          </a:p>
        </p:txBody>
      </p:sp>
      <p:pic>
        <p:nvPicPr>
          <p:cNvPr id="8" name="Picture 6">
            <a:extLst>
              <a:ext uri="{FF2B5EF4-FFF2-40B4-BE49-F238E27FC236}">
                <a16:creationId xmlns:a16="http://schemas.microsoft.com/office/drawing/2014/main" id="{5008A6FC-7AA0-85AD-F082-1845F5082B19}"/>
              </a:ext>
            </a:extLst>
          </p:cNvPr>
          <p:cNvPicPr>
            <a:picLocks noChangeAspect="1"/>
          </p:cNvPicPr>
          <p:nvPr/>
        </p:nvPicPr>
        <p:blipFill rotWithShape="1">
          <a:blip r:embed="rId2">
            <a:extLst>
              <a:ext uri="{28A0092B-C50C-407E-A947-70E740481C1C}">
                <a14:useLocalDpi xmlns:a14="http://schemas.microsoft.com/office/drawing/2010/main" val="0"/>
              </a:ext>
            </a:extLst>
          </a:blip>
          <a:srcRect t="3432"/>
          <a:stretch/>
        </p:blipFill>
        <p:spPr>
          <a:xfrm>
            <a:off x="759903" y="2859961"/>
            <a:ext cx="5636829" cy="38133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Espace réservé du contenu 2">
            <a:extLst>
              <a:ext uri="{FF2B5EF4-FFF2-40B4-BE49-F238E27FC236}">
                <a16:creationId xmlns:a16="http://schemas.microsoft.com/office/drawing/2014/main" id="{FF6270B1-3E06-4FF4-BEAE-48100346298C}"/>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12</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27414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28EF695-0FDB-4AAB-93F1-CB7CBA3402BC}"/>
              </a:ext>
            </a:extLst>
          </p:cNvPr>
          <p:cNvSpPr>
            <a:spLocks noGrp="1"/>
          </p:cNvSpPr>
          <p:nvPr>
            <p:ph idx="1"/>
          </p:nvPr>
        </p:nvSpPr>
        <p:spPr>
          <a:xfrm>
            <a:off x="109728" y="49671"/>
            <a:ext cx="9574306" cy="883024"/>
          </a:xfrm>
        </p:spPr>
        <p:txBody>
          <a:bodyPr>
            <a:normAutofit/>
          </a:bodyPr>
          <a:lstStyle/>
          <a:p>
            <a:pPr marL="0" indent="0">
              <a:buNone/>
            </a:pPr>
            <a:r>
              <a:rPr lang="fr-FR" sz="4400" b="1" dirty="0">
                <a:effectLst>
                  <a:outerShdw blurRad="38100" dist="38100" dir="2700000" algn="tl">
                    <a:srgbClr val="000000">
                      <a:alpha val="43137"/>
                    </a:srgbClr>
                  </a:outerShdw>
                </a:effectLst>
              </a:rPr>
              <a:t>BLEU </a:t>
            </a:r>
            <a:r>
              <a:rPr lang="fr-FR" sz="4400" b="1" dirty="0" err="1">
                <a:effectLst>
                  <a:outerShdw blurRad="38100" dist="38100" dir="2700000" algn="tl">
                    <a:srgbClr val="000000">
                      <a:alpha val="43137"/>
                    </a:srgbClr>
                  </a:outerShdw>
                </a:effectLst>
              </a:rPr>
              <a:t>metric</a:t>
            </a:r>
            <a:endParaRPr lang="fr-FR" sz="4400" b="1" dirty="0">
              <a:effectLst>
                <a:outerShdw blurRad="38100" dist="38100" dir="2700000" algn="tl">
                  <a:srgbClr val="000000">
                    <a:alpha val="43137"/>
                  </a:srgbClr>
                </a:outerShdw>
              </a:effectLst>
            </a:endParaRPr>
          </a:p>
        </p:txBody>
      </p:sp>
      <p:sp>
        <p:nvSpPr>
          <p:cNvPr id="2" name="Rectangle 1">
            <a:extLst>
              <a:ext uri="{FF2B5EF4-FFF2-40B4-BE49-F238E27FC236}">
                <a16:creationId xmlns:a16="http://schemas.microsoft.com/office/drawing/2014/main" id="{F0E58684-6671-4B4C-897D-99E774B7EABF}"/>
              </a:ext>
            </a:extLst>
          </p:cNvPr>
          <p:cNvSpPr/>
          <p:nvPr/>
        </p:nvSpPr>
        <p:spPr>
          <a:xfrm>
            <a:off x="582706" y="797859"/>
            <a:ext cx="11026588" cy="2062103"/>
          </a:xfrm>
          <a:prstGeom prst="rect">
            <a:avLst/>
          </a:prstGeom>
        </p:spPr>
        <p:txBody>
          <a:bodyPr wrap="square">
            <a:spAutoFit/>
          </a:bodyPr>
          <a:lstStyle/>
          <a:p>
            <a:r>
              <a:rPr lang="en-US" altLang="en-US" sz="3200" b="1" i="1" dirty="0">
                <a:ea typeface="Cambria Math" panose="02040503050406030204" pitchFamily="18" charset="0"/>
              </a:rPr>
              <a:t>Low  </a:t>
            </a:r>
            <a:r>
              <a:rPr lang="en-US" altLang="en-US" sz="3200" b="1" dirty="0">
                <a:ea typeface="Cambria Math" panose="02040503050406030204" pitchFamily="18" charset="0"/>
              </a:rPr>
              <a:t>𝑛</a:t>
            </a:r>
            <a:r>
              <a:rPr lang="en-US" altLang="en-US" sz="3200" dirty="0">
                <a:ea typeface="Cambria Math" panose="02040503050406030204" pitchFamily="18" charset="0"/>
              </a:rPr>
              <a:t>: Checks the vocabulary of tokens/words used in the candidate</a:t>
            </a:r>
          </a:p>
          <a:p>
            <a:r>
              <a:rPr lang="en-US" altLang="en-US" sz="3200" b="1" i="1" dirty="0">
                <a:ea typeface="Cambria Math" panose="02040503050406030204" pitchFamily="18" charset="0"/>
              </a:rPr>
              <a:t>High  </a:t>
            </a:r>
            <a:r>
              <a:rPr lang="en-US" altLang="en-US" sz="3200" b="1" dirty="0">
                <a:ea typeface="Cambria Math" panose="02040503050406030204" pitchFamily="18" charset="0"/>
              </a:rPr>
              <a:t>𝑛</a:t>
            </a:r>
            <a:r>
              <a:rPr lang="en-US" altLang="en-US" sz="3200" dirty="0">
                <a:ea typeface="Cambria Math" panose="02040503050406030204" pitchFamily="18" charset="0"/>
              </a:rPr>
              <a:t>: Checks and ensures proper token order and longer syntactic rules</a:t>
            </a:r>
            <a:endParaRPr lang="fr-FR" sz="3200" dirty="0"/>
          </a:p>
        </p:txBody>
      </p:sp>
      <p:pic>
        <p:nvPicPr>
          <p:cNvPr id="8" name="Picture 6">
            <a:extLst>
              <a:ext uri="{FF2B5EF4-FFF2-40B4-BE49-F238E27FC236}">
                <a16:creationId xmlns:a16="http://schemas.microsoft.com/office/drawing/2014/main" id="{5008A6FC-7AA0-85AD-F082-1845F5082B19}"/>
              </a:ext>
            </a:extLst>
          </p:cNvPr>
          <p:cNvPicPr>
            <a:picLocks noChangeAspect="1"/>
          </p:cNvPicPr>
          <p:nvPr/>
        </p:nvPicPr>
        <p:blipFill rotWithShape="1">
          <a:blip r:embed="rId2">
            <a:extLst>
              <a:ext uri="{28A0092B-C50C-407E-A947-70E740481C1C}">
                <a14:useLocalDpi xmlns:a14="http://schemas.microsoft.com/office/drawing/2010/main" val="0"/>
              </a:ext>
            </a:extLst>
          </a:blip>
          <a:srcRect t="3432"/>
          <a:stretch/>
        </p:blipFill>
        <p:spPr>
          <a:xfrm>
            <a:off x="759903" y="2859961"/>
            <a:ext cx="5636829" cy="38133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Espace réservé du contenu 2">
            <a:extLst>
              <a:ext uri="{FF2B5EF4-FFF2-40B4-BE49-F238E27FC236}">
                <a16:creationId xmlns:a16="http://schemas.microsoft.com/office/drawing/2014/main" id="{FF6270B1-3E06-4FF4-BEAE-48100346298C}"/>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12</a:t>
            </a:r>
            <a:endParaRPr lang="fr-FR" sz="4000" b="1" dirty="0">
              <a:solidFill>
                <a:schemeClr val="tx1">
                  <a:lumMod val="95000"/>
                </a:schemeClr>
              </a:solidFill>
              <a:effectLst>
                <a:outerShdw blurRad="38100" dist="38100" dir="2700000" algn="tl">
                  <a:srgbClr val="000000">
                    <a:alpha val="43137"/>
                  </a:srgbClr>
                </a:outerShdw>
              </a:effectLst>
            </a:endParaRPr>
          </a:p>
        </p:txBody>
      </p:sp>
      <p:pic>
        <p:nvPicPr>
          <p:cNvPr id="4" name="Image 3">
            <a:extLst>
              <a:ext uri="{FF2B5EF4-FFF2-40B4-BE49-F238E27FC236}">
                <a16:creationId xmlns:a16="http://schemas.microsoft.com/office/drawing/2014/main" id="{3BB1F3D6-AFD7-484A-8729-73EE6E77201F}"/>
              </a:ext>
            </a:extLst>
          </p:cNvPr>
          <p:cNvPicPr>
            <a:picLocks noChangeAspect="1"/>
          </p:cNvPicPr>
          <p:nvPr/>
        </p:nvPicPr>
        <p:blipFill>
          <a:blip r:embed="rId3"/>
          <a:stretch>
            <a:fillRect/>
          </a:stretch>
        </p:blipFill>
        <p:spPr>
          <a:xfrm>
            <a:off x="6573929" y="3798701"/>
            <a:ext cx="5435141" cy="13939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992668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B2FA48-B894-C762-EDEF-89B156204A5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BC71B55-CD1A-7C44-5132-5F17A7F46764}"/>
              </a:ext>
            </a:extLst>
          </p:cNvPr>
          <p:cNvSpPr txBox="1"/>
          <p:nvPr/>
        </p:nvSpPr>
        <p:spPr>
          <a:xfrm>
            <a:off x="3601187" y="4712227"/>
            <a:ext cx="8590813" cy="1415772"/>
          </a:xfrm>
          <a:prstGeom prst="rect">
            <a:avLst/>
          </a:prstGeom>
          <a:noFill/>
        </p:spPr>
        <p:txBody>
          <a:bodyPr wrap="none" rtlCol="0">
            <a:spAutoFit/>
          </a:bodyPr>
          <a:lstStyle/>
          <a:p>
            <a:r>
              <a:rPr lang="en-GB" sz="2800" dirty="0"/>
              <a:t>High view library by </a:t>
            </a:r>
            <a:r>
              <a:rPr lang="en-GB" sz="2800" b="1" dirty="0" err="1"/>
              <a:t>Huggingface</a:t>
            </a:r>
            <a:r>
              <a:rPr lang="en-GB" sz="2800" dirty="0"/>
              <a:t>: </a:t>
            </a:r>
            <a:r>
              <a:rPr lang="en-GB" sz="2000" i="1" dirty="0"/>
              <a:t>Transformers, Trainer</a:t>
            </a:r>
            <a:endParaRPr lang="en-GB" sz="2800" i="1" dirty="0"/>
          </a:p>
          <a:p>
            <a:r>
              <a:rPr lang="en-GB" sz="2800" dirty="0"/>
              <a:t>HPC platform: grid5000</a:t>
            </a:r>
          </a:p>
          <a:p>
            <a:endParaRPr lang="en-GB" sz="3000" dirty="0"/>
          </a:p>
        </p:txBody>
      </p:sp>
      <p:sp>
        <p:nvSpPr>
          <p:cNvPr id="7" name="Espace réservé du contenu 2">
            <a:extLst>
              <a:ext uri="{FF2B5EF4-FFF2-40B4-BE49-F238E27FC236}">
                <a16:creationId xmlns:a16="http://schemas.microsoft.com/office/drawing/2014/main" id="{9BC8C7FF-D8D8-428E-99DD-D2368C3872F0}"/>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Steps</a:t>
            </a:r>
            <a:endParaRPr lang="fr-FR" sz="4400" b="1" dirty="0">
              <a:effectLst>
                <a:outerShdw blurRad="38100" dist="38100" dir="2700000" algn="tl">
                  <a:srgbClr val="000000">
                    <a:alpha val="43137"/>
                  </a:srgbClr>
                </a:outerShdw>
              </a:effectLst>
            </a:endParaRPr>
          </a:p>
        </p:txBody>
      </p:sp>
      <p:sp>
        <p:nvSpPr>
          <p:cNvPr id="11" name="TextBox 4">
            <a:extLst>
              <a:ext uri="{FF2B5EF4-FFF2-40B4-BE49-F238E27FC236}">
                <a16:creationId xmlns:a16="http://schemas.microsoft.com/office/drawing/2014/main" id="{25650575-BD36-4F33-8B6A-25066BA766B7}"/>
              </a:ext>
            </a:extLst>
          </p:cNvPr>
          <p:cNvSpPr txBox="1"/>
          <p:nvPr/>
        </p:nvSpPr>
        <p:spPr>
          <a:xfrm>
            <a:off x="443751" y="841548"/>
            <a:ext cx="12223377" cy="3310971"/>
          </a:xfrm>
          <a:prstGeom prst="rect">
            <a:avLst/>
          </a:prstGeom>
          <a:noFill/>
        </p:spPr>
        <p:txBody>
          <a:bodyPr wrap="square" rtlCol="0">
            <a:spAutoFit/>
          </a:bodyPr>
          <a:lstStyle/>
          <a:p>
            <a:pPr>
              <a:lnSpc>
                <a:spcPct val="150000"/>
              </a:lnSpc>
            </a:pPr>
            <a:r>
              <a:rPr lang="en-GB" sz="3600" dirty="0"/>
              <a:t>Step 1: Collect data  </a:t>
            </a:r>
          </a:p>
          <a:p>
            <a:pPr>
              <a:lnSpc>
                <a:spcPct val="150000"/>
              </a:lnSpc>
            </a:pPr>
            <a:r>
              <a:rPr lang="en-GB" sz="3600" dirty="0"/>
              <a:t>Step 2: Chose a relevant architecture</a:t>
            </a:r>
          </a:p>
          <a:p>
            <a:pPr>
              <a:lnSpc>
                <a:spcPct val="150000"/>
              </a:lnSpc>
            </a:pPr>
            <a:r>
              <a:rPr lang="en-GB" sz="3600" dirty="0"/>
              <a:t>Step 3: Chose metrics to evaluate the model</a:t>
            </a:r>
          </a:p>
          <a:p>
            <a:pPr>
              <a:lnSpc>
                <a:spcPct val="150000"/>
              </a:lnSpc>
            </a:pPr>
            <a:r>
              <a:rPr lang="en-GB" sz="3600" dirty="0"/>
              <a:t>Step 4: Chose a relevant programming environment</a:t>
            </a:r>
            <a:endParaRPr lang="en-GB" sz="3500" u="sng" dirty="0"/>
          </a:p>
        </p:txBody>
      </p:sp>
      <p:sp>
        <p:nvSpPr>
          <p:cNvPr id="12" name="Flèche : angle droit 11">
            <a:extLst>
              <a:ext uri="{FF2B5EF4-FFF2-40B4-BE49-F238E27FC236}">
                <a16:creationId xmlns:a16="http://schemas.microsoft.com/office/drawing/2014/main" id="{1AD4592E-D445-4FBC-B70E-D5CA113C9724}"/>
              </a:ext>
            </a:extLst>
          </p:cNvPr>
          <p:cNvSpPr/>
          <p:nvPr/>
        </p:nvSpPr>
        <p:spPr>
          <a:xfrm rot="5400000">
            <a:off x="1861529" y="4030297"/>
            <a:ext cx="1154589" cy="1990703"/>
          </a:xfrm>
          <a:prstGeom prst="bentUpArrow">
            <a:avLst>
              <a:gd name="adj1" fmla="val 36156"/>
              <a:gd name="adj2" fmla="val 33545"/>
              <a:gd name="adj3" fmla="val 50000"/>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TextBox 9">
            <a:extLst>
              <a:ext uri="{FF2B5EF4-FFF2-40B4-BE49-F238E27FC236}">
                <a16:creationId xmlns:a16="http://schemas.microsoft.com/office/drawing/2014/main" id="{2488898A-DBF4-43D6-A6A6-AE3E992D0295}"/>
              </a:ext>
            </a:extLst>
          </p:cNvPr>
          <p:cNvSpPr txBox="1"/>
          <p:nvPr/>
        </p:nvSpPr>
        <p:spPr>
          <a:xfrm>
            <a:off x="1679116" y="6297711"/>
            <a:ext cx="10748528" cy="400110"/>
          </a:xfrm>
          <a:prstGeom prst="rect">
            <a:avLst/>
          </a:prstGeom>
          <a:noFill/>
        </p:spPr>
        <p:txBody>
          <a:bodyPr wrap="square" rtlCol="0">
            <a:spAutoFit/>
          </a:bodyPr>
          <a:lstStyle/>
          <a:p>
            <a:r>
              <a:rPr lang="fr-FR" sz="2000" dirty="0" err="1"/>
              <a:t>Related</a:t>
            </a:r>
            <a:r>
              <a:rPr lang="fr-FR" sz="2000" dirty="0"/>
              <a:t> </a:t>
            </a:r>
            <a:r>
              <a:rPr lang="fr-FR" sz="2000" dirty="0" err="1"/>
              <a:t>tutorials</a:t>
            </a:r>
            <a:r>
              <a:rPr lang="fr-FR" sz="2000" dirty="0"/>
              <a:t>: </a:t>
            </a:r>
            <a:r>
              <a:rPr lang="en-GB" sz="2000" b="0" i="0" u="none" strike="noStrike" dirty="0" err="1">
                <a:solidFill>
                  <a:srgbClr val="3091D1"/>
                </a:solidFill>
                <a:effectLst/>
                <a:latin typeface="Lato" panose="020F0502020204030203" pitchFamily="34" charset="0"/>
                <a:hlinkClick r:id="rId3"/>
              </a:rPr>
              <a:t>finetunin</a:t>
            </a:r>
            <a:r>
              <a:rPr lang="en-GB" sz="2000" b="0" i="0" u="none" strike="noStrike" dirty="0">
                <a:solidFill>
                  <a:srgbClr val="3091D1"/>
                </a:solidFill>
                <a:effectLst/>
                <a:latin typeface="Lato" panose="020F0502020204030203" pitchFamily="34" charset="0"/>
                <a:hlinkClick r:id="rId3"/>
              </a:rPr>
              <a:t> a pre-existing model</a:t>
            </a:r>
            <a:r>
              <a:rPr lang="en-GB" sz="2000" dirty="0">
                <a:solidFill>
                  <a:srgbClr val="3091D1"/>
                </a:solidFill>
                <a:latin typeface="Lato" panose="020F0502020204030203" pitchFamily="34" charset="0"/>
              </a:rPr>
              <a:t>, </a:t>
            </a:r>
            <a:r>
              <a:rPr lang="en-GB" sz="2000" b="0" i="0" u="none" strike="noStrike" dirty="0">
                <a:solidFill>
                  <a:srgbClr val="3091D1"/>
                </a:solidFill>
                <a:effectLst/>
                <a:latin typeface="Lato" panose="020F0502020204030203" pitchFamily="34" charset="0"/>
                <a:hlinkClick r:id="rId3"/>
              </a:rPr>
              <a:t>Trainer-a </a:t>
            </a:r>
            <a:r>
              <a:rPr lang="en-GB" sz="2000" b="0" i="0" u="none" strike="noStrike" dirty="0" err="1">
                <a:solidFill>
                  <a:srgbClr val="3091D1"/>
                </a:solidFill>
                <a:effectLst/>
                <a:latin typeface="Lato" panose="020F0502020204030203" pitchFamily="34" charset="0"/>
                <a:hlinkClick r:id="rId3"/>
              </a:rPr>
              <a:t>PyTorch</a:t>
            </a:r>
            <a:r>
              <a:rPr lang="en-GB" sz="2000" b="0" i="0" u="none" strike="noStrike" dirty="0">
                <a:solidFill>
                  <a:srgbClr val="3091D1"/>
                </a:solidFill>
                <a:effectLst/>
                <a:latin typeface="Lato" panose="020F0502020204030203" pitchFamily="34" charset="0"/>
                <a:hlinkClick r:id="rId3"/>
              </a:rPr>
              <a:t> optimized training loop</a:t>
            </a:r>
            <a:endParaRPr lang="en-GB" sz="2000" b="0" i="0" dirty="0">
              <a:solidFill>
                <a:srgbClr val="404040"/>
              </a:solidFill>
              <a:effectLst/>
              <a:latin typeface="Lato" panose="020F0502020204030203" pitchFamily="34" charset="0"/>
            </a:endParaRPr>
          </a:p>
        </p:txBody>
      </p:sp>
      <p:sp>
        <p:nvSpPr>
          <p:cNvPr id="9" name="Espace réservé du contenu 2">
            <a:extLst>
              <a:ext uri="{FF2B5EF4-FFF2-40B4-BE49-F238E27FC236}">
                <a16:creationId xmlns:a16="http://schemas.microsoft.com/office/drawing/2014/main" id="{CC544961-0624-4FAC-B8BE-88D4B07E258C}"/>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13</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12738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68FEA0-D672-988B-A069-7F6DEE326B07}"/>
              </a:ext>
            </a:extLst>
          </p:cNvPr>
          <p:cNvSpPr txBox="1"/>
          <p:nvPr/>
        </p:nvSpPr>
        <p:spPr>
          <a:xfrm>
            <a:off x="846859" y="1014443"/>
            <a:ext cx="10248318" cy="1938992"/>
          </a:xfrm>
          <a:prstGeom prst="rect">
            <a:avLst/>
          </a:prstGeom>
          <a:noFill/>
        </p:spPr>
        <p:txBody>
          <a:bodyPr wrap="none" rtlCol="0">
            <a:spAutoFit/>
          </a:bodyPr>
          <a:lstStyle/>
          <a:p>
            <a:r>
              <a:rPr lang="fr-FR" sz="3600" b="1" dirty="0"/>
              <a:t>Training:</a:t>
            </a:r>
          </a:p>
          <a:p>
            <a:pPr marL="285750" indent="-285750">
              <a:buFontTx/>
              <a:buChar char="-"/>
            </a:pPr>
            <a:r>
              <a:rPr lang="fr-FR" sz="2800" dirty="0"/>
              <a:t>30 </a:t>
            </a:r>
            <a:r>
              <a:rPr lang="fr-FR" sz="2800" dirty="0" err="1"/>
              <a:t>hours</a:t>
            </a:r>
            <a:r>
              <a:rPr lang="fr-FR" sz="2800" dirty="0"/>
              <a:t> on 4 </a:t>
            </a:r>
            <a:r>
              <a:rPr lang="fr-FR" sz="2800" dirty="0" err="1"/>
              <a:t>GPUs</a:t>
            </a:r>
            <a:r>
              <a:rPr lang="fr-FR" sz="2800" dirty="0"/>
              <a:t>  on grid5000</a:t>
            </a:r>
          </a:p>
          <a:p>
            <a:pPr marL="285750" indent="-285750">
              <a:buFontTx/>
              <a:buChar char="-"/>
            </a:pPr>
            <a:r>
              <a:rPr lang="fr-FR" sz="2800" dirty="0"/>
              <a:t> </a:t>
            </a:r>
            <a:r>
              <a:rPr lang="fr-FR" sz="2800" dirty="0" err="1"/>
              <a:t>We</a:t>
            </a:r>
            <a:r>
              <a:rPr lang="fr-FR" sz="2800" dirty="0"/>
              <a:t> </a:t>
            </a:r>
            <a:r>
              <a:rPr lang="fr-FR" sz="2800" dirty="0" err="1"/>
              <a:t>finetuned</a:t>
            </a:r>
            <a:r>
              <a:rPr lang="fr-FR" sz="2800" dirty="0"/>
              <a:t> 600K </a:t>
            </a:r>
            <a:r>
              <a:rPr lang="fr-FR" sz="2800" dirty="0" err="1"/>
              <a:t>paraters</a:t>
            </a:r>
            <a:r>
              <a:rPr lang="fr-FR" sz="2800" dirty="0"/>
              <a:t> </a:t>
            </a:r>
            <a:r>
              <a:rPr lang="fr-FR" sz="2800" dirty="0" err="1"/>
              <a:t>among</a:t>
            </a:r>
            <a:r>
              <a:rPr lang="fr-FR" sz="2800" dirty="0"/>
              <a:t> 250M </a:t>
            </a:r>
            <a:r>
              <a:rPr lang="fr-FR" sz="2800" dirty="0" err="1"/>
              <a:t>parameters</a:t>
            </a:r>
            <a:endParaRPr lang="fr-FR" sz="2800" dirty="0"/>
          </a:p>
          <a:p>
            <a:pPr marL="285750" indent="-285750">
              <a:buFontTx/>
              <a:buChar char="-"/>
            </a:pPr>
            <a:r>
              <a:rPr lang="fr-FR" sz="2800" dirty="0"/>
              <a:t>250K </a:t>
            </a:r>
            <a:r>
              <a:rPr lang="fr-FR" sz="2800" dirty="0" err="1"/>
              <a:t>examples</a:t>
            </a:r>
            <a:r>
              <a:rPr lang="fr-FR" sz="2800" dirty="0"/>
              <a:t> on the training </a:t>
            </a:r>
            <a:r>
              <a:rPr lang="fr-FR" sz="2800" dirty="0" err="1"/>
              <a:t>dataset</a:t>
            </a:r>
            <a:r>
              <a:rPr lang="fr-FR" sz="2800" dirty="0"/>
              <a:t>, </a:t>
            </a:r>
            <a:r>
              <a:rPr lang="fr-FR" sz="2800" dirty="0" err="1"/>
              <a:t>during</a:t>
            </a:r>
            <a:r>
              <a:rPr lang="fr-FR" sz="2800" dirty="0"/>
              <a:t> 3 </a:t>
            </a:r>
            <a:r>
              <a:rPr lang="fr-FR" sz="2800" dirty="0" err="1"/>
              <a:t>epochs</a:t>
            </a:r>
            <a:r>
              <a:rPr lang="fr-FR" sz="2800" dirty="0"/>
              <a:t> </a:t>
            </a:r>
          </a:p>
        </p:txBody>
      </p:sp>
      <p:sp>
        <p:nvSpPr>
          <p:cNvPr id="5" name="TextBox 4">
            <a:extLst>
              <a:ext uri="{FF2B5EF4-FFF2-40B4-BE49-F238E27FC236}">
                <a16:creationId xmlns:a16="http://schemas.microsoft.com/office/drawing/2014/main" id="{83DAB395-24B2-07E7-2E5E-EA416F1AE9DB}"/>
              </a:ext>
            </a:extLst>
          </p:cNvPr>
          <p:cNvSpPr txBox="1"/>
          <p:nvPr/>
        </p:nvSpPr>
        <p:spPr>
          <a:xfrm>
            <a:off x="846860" y="3230380"/>
            <a:ext cx="1810111" cy="646331"/>
          </a:xfrm>
          <a:prstGeom prst="rect">
            <a:avLst/>
          </a:prstGeom>
          <a:noFill/>
        </p:spPr>
        <p:txBody>
          <a:bodyPr wrap="none" rtlCol="0">
            <a:spAutoFit/>
          </a:bodyPr>
          <a:lstStyle/>
          <a:p>
            <a:r>
              <a:rPr lang="fr-FR" sz="3600" b="1" dirty="0" err="1"/>
              <a:t>Results</a:t>
            </a:r>
            <a:r>
              <a:rPr lang="fr-FR" sz="3600" b="1" dirty="0"/>
              <a:t>:</a:t>
            </a:r>
          </a:p>
        </p:txBody>
      </p:sp>
      <p:pic>
        <p:nvPicPr>
          <p:cNvPr id="13" name="Picture 12" descr="A table with numbers and a few data&#10;&#10;AI-generated content may be incorrect.">
            <a:extLst>
              <a:ext uri="{FF2B5EF4-FFF2-40B4-BE49-F238E27FC236}">
                <a16:creationId xmlns:a16="http://schemas.microsoft.com/office/drawing/2014/main" id="{7EC7EF1B-E5FB-451B-F70D-31B367B76437}"/>
              </a:ext>
            </a:extLst>
          </p:cNvPr>
          <p:cNvPicPr>
            <a:picLocks noChangeAspect="1"/>
          </p:cNvPicPr>
          <p:nvPr/>
        </p:nvPicPr>
        <p:blipFill>
          <a:blip r:embed="rId2"/>
          <a:stretch>
            <a:fillRect/>
          </a:stretch>
        </p:blipFill>
        <p:spPr>
          <a:xfrm>
            <a:off x="1350735" y="3904565"/>
            <a:ext cx="9240567" cy="2725635"/>
          </a:xfrm>
          <a:prstGeom prst="rect">
            <a:avLst/>
          </a:prstGeom>
        </p:spPr>
      </p:pic>
      <p:sp>
        <p:nvSpPr>
          <p:cNvPr id="6" name="Espace réservé du contenu 2">
            <a:extLst>
              <a:ext uri="{FF2B5EF4-FFF2-40B4-BE49-F238E27FC236}">
                <a16:creationId xmlns:a16="http://schemas.microsoft.com/office/drawing/2014/main" id="{AF12C142-2329-4ED1-8449-49DDED21A9E2}"/>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8" name="Espace réservé du contenu 2">
            <a:extLst>
              <a:ext uri="{FF2B5EF4-FFF2-40B4-BE49-F238E27FC236}">
                <a16:creationId xmlns:a16="http://schemas.microsoft.com/office/drawing/2014/main" id="{D23994E9-E7C7-4942-AB9C-CE171FBF3B5F}"/>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14</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36920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53F9F-25BB-F06E-432B-77B02FE6BC19}"/>
            </a:ext>
          </a:extLst>
        </p:cNvPr>
        <p:cNvGrpSpPr/>
        <p:nvPr/>
      </p:nvGrpSpPr>
      <p:grpSpPr>
        <a:xfrm>
          <a:off x="0" y="0"/>
          <a:ext cx="0" cy="0"/>
          <a:chOff x="0" y="0"/>
          <a:chExt cx="0" cy="0"/>
        </a:xfrm>
      </p:grpSpPr>
      <p:pic>
        <p:nvPicPr>
          <p:cNvPr id="4" name="Picture 3" descr="A black symbols on a white background&#10;&#10;AI-generated content may be incorrect.">
            <a:extLst>
              <a:ext uri="{FF2B5EF4-FFF2-40B4-BE49-F238E27FC236}">
                <a16:creationId xmlns:a16="http://schemas.microsoft.com/office/drawing/2014/main" id="{63EDE550-541F-9CF1-6FD1-A568A58FCFB9}"/>
              </a:ext>
            </a:extLst>
          </p:cNvPr>
          <p:cNvPicPr>
            <a:picLocks noChangeAspect="1"/>
          </p:cNvPicPr>
          <p:nvPr/>
        </p:nvPicPr>
        <p:blipFill>
          <a:blip r:embed="rId3"/>
          <a:stretch>
            <a:fillRect/>
          </a:stretch>
        </p:blipFill>
        <p:spPr>
          <a:xfrm>
            <a:off x="2297112" y="1596412"/>
            <a:ext cx="6921500"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A7294542-EEAC-1368-9B18-FB9336D3C8A5}"/>
              </a:ext>
            </a:extLst>
          </p:cNvPr>
          <p:cNvSpPr txBox="1"/>
          <p:nvPr/>
        </p:nvSpPr>
        <p:spPr>
          <a:xfrm>
            <a:off x="789386" y="852301"/>
            <a:ext cx="3437159" cy="646331"/>
          </a:xfrm>
          <a:prstGeom prst="rect">
            <a:avLst/>
          </a:prstGeom>
          <a:noFill/>
        </p:spPr>
        <p:txBody>
          <a:bodyPr wrap="none" rtlCol="0">
            <a:spAutoFit/>
          </a:bodyPr>
          <a:lstStyle/>
          <a:p>
            <a:r>
              <a:rPr lang="fr-FR" sz="3600" dirty="0" err="1"/>
              <a:t>Before</a:t>
            </a:r>
            <a:r>
              <a:rPr lang="fr-FR" sz="3600" dirty="0"/>
              <a:t> training</a:t>
            </a:r>
          </a:p>
        </p:txBody>
      </p:sp>
      <p:sp>
        <p:nvSpPr>
          <p:cNvPr id="9" name="Espace réservé du contenu 2">
            <a:extLst>
              <a:ext uri="{FF2B5EF4-FFF2-40B4-BE49-F238E27FC236}">
                <a16:creationId xmlns:a16="http://schemas.microsoft.com/office/drawing/2014/main" id="{8E9ABF0B-0562-4DAA-8782-8E2685163C38}"/>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10" name="Espace réservé du contenu 2">
            <a:extLst>
              <a:ext uri="{FF2B5EF4-FFF2-40B4-BE49-F238E27FC236}">
                <a16:creationId xmlns:a16="http://schemas.microsoft.com/office/drawing/2014/main" id="{FBA1AB5C-7688-45DA-A7EC-D7553354B60B}"/>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15</a:t>
            </a:r>
            <a:endParaRPr lang="fr-FR" sz="4000" b="1" dirty="0">
              <a:solidFill>
                <a:schemeClr val="tx1">
                  <a:lumMod val="95000"/>
                </a:schemeClr>
              </a:solidFill>
              <a:effectLst>
                <a:outerShdw blurRad="38100" dist="38100" dir="2700000" algn="tl">
                  <a:srgbClr val="000000">
                    <a:alpha val="43137"/>
                  </a:srgbClr>
                </a:outerShdw>
              </a:effectLst>
            </a:endParaRPr>
          </a:p>
        </p:txBody>
      </p:sp>
      <p:sp>
        <p:nvSpPr>
          <p:cNvPr id="11" name="Down Arrow 7">
            <a:extLst>
              <a:ext uri="{FF2B5EF4-FFF2-40B4-BE49-F238E27FC236}">
                <a16:creationId xmlns:a16="http://schemas.microsoft.com/office/drawing/2014/main" id="{643C7F72-C098-4D26-8541-BECBE4223A82}"/>
              </a:ext>
            </a:extLst>
          </p:cNvPr>
          <p:cNvSpPr/>
          <p:nvPr/>
        </p:nvSpPr>
        <p:spPr>
          <a:xfrm>
            <a:off x="5259450" y="3081261"/>
            <a:ext cx="836549" cy="923805"/>
          </a:xfrm>
          <a:prstGeom prst="downArrow">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12" name="TextBox 6">
            <a:extLst>
              <a:ext uri="{FF2B5EF4-FFF2-40B4-BE49-F238E27FC236}">
                <a16:creationId xmlns:a16="http://schemas.microsoft.com/office/drawing/2014/main" id="{4AB55994-1F4A-474B-A00D-E1E106278ECF}"/>
              </a:ext>
            </a:extLst>
          </p:cNvPr>
          <p:cNvSpPr txBox="1"/>
          <p:nvPr/>
        </p:nvSpPr>
        <p:spPr>
          <a:xfrm>
            <a:off x="184042" y="4167236"/>
            <a:ext cx="11823915" cy="1892441"/>
          </a:xfrm>
          <a:prstGeom prst="rect">
            <a:avLst/>
          </a:prstGeom>
          <a:solidFill>
            <a:schemeClr val="tx1"/>
          </a:solidFill>
          <a:ln w="38100">
            <a:solidFill>
              <a:schemeClr val="bg1"/>
            </a:solidFill>
          </a:ln>
        </p:spPr>
        <p:txBody>
          <a:bodyPr wrap="square" rtlCol="0">
            <a:spAutoFit/>
          </a:bodyPr>
          <a:lstStyle/>
          <a:p>
            <a:pPr>
              <a:lnSpc>
                <a:spcPts val="1350"/>
              </a:lnSpc>
            </a:pPr>
            <a:r>
              <a:rPr lang="en-GB" sz="1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I don't know if it's a coincidence or not," he said. "I think it's just a matter of time before we get to know each other."</a:t>
            </a:r>
          </a:p>
          <a:p>
            <a:pPr>
              <a:lnSpc>
                <a:spcPts val="1350"/>
              </a:lnSpc>
            </a:pPr>
            <a:br>
              <a:rPr lang="en-GB" sz="1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br>
            <a:r>
              <a:rPr lang="en-GB" sz="1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He added: "It's not like we're going to be friends. It's just that we're not going to get along very well.</a:t>
            </a:r>
          </a:p>
          <a:p>
            <a:pPr>
              <a:lnSpc>
                <a:spcPts val="1350"/>
              </a:lnSpc>
            </a:pPr>
            <a:br>
              <a:rPr lang="en-GB" sz="1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br>
            <a:r>
              <a:rPr lang="en-GB" sz="1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"We're not friends. We're not even friends. I don't think we'll ever get along. I think we're just going to have to get used to each other. We'll just have to figure out how to get through this together. This article is from the archive of our partner .</a:t>
            </a:r>
          </a:p>
          <a:p>
            <a:pPr>
              <a:lnSpc>
                <a:spcPts val="1350"/>
              </a:lnSpc>
            </a:pPr>
            <a:endParaRPr lang="en-GB" sz="16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41858823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4AD5E9A0-A340-8B31-32C0-AC62A541A38A}"/>
              </a:ext>
            </a:extLst>
          </p:cNvPr>
          <p:cNvSpPr txBox="1"/>
          <p:nvPr/>
        </p:nvSpPr>
        <p:spPr>
          <a:xfrm>
            <a:off x="184042" y="4167236"/>
            <a:ext cx="11823915" cy="1885644"/>
          </a:xfrm>
          <a:prstGeom prst="rect">
            <a:avLst/>
          </a:prstGeom>
          <a:solidFill>
            <a:schemeClr val="tx1"/>
          </a:solidFill>
          <a:ln w="38100">
            <a:solidFill>
              <a:schemeClr val="bg1"/>
            </a:solidFill>
          </a:ln>
        </p:spPr>
        <p:txBody>
          <a:bodyPr wrap="square" rtlCol="0">
            <a:spAutoFit/>
          </a:bodyPr>
          <a:lstStyle/>
          <a:p>
            <a:pPr>
              <a:lnSpc>
                <a:spcPct val="150000"/>
              </a:lnSpc>
            </a:pP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\Delta } _ { + } ( x , y ) = \sum _ { n = - \</a:t>
            </a:r>
            <a:r>
              <a:rPr lang="en-GB" sz="2000"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infty</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 ^ { { } } { \tilde { \Delta \left( } x _ { 0 } + n T , { \</a:t>
            </a:r>
            <a:r>
              <a:rPr lang="en-GB" sz="2000"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vec</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 x } } ; y _ { 3 } ; </a:t>
            </a:r>
          </a:p>
          <a:p>
            <a:pPr>
              <a:lnSpc>
                <a:spcPct val="150000"/>
              </a:lnSpc>
            </a:pP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\bf { y } } \right) } . \ , | {% 1 2 3 5 6 7 8 9 0 4 ^ ( ) x p = y d e g f a b c n t v q z ~ r s o </a:t>
            </a:r>
            <a:r>
              <a:rPr lang="en-GB" sz="2000"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i</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u w " j l k &gt; </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hlinkClick r:id="rId2">
                  <a:extLst>
                    <a:ext uri="{A12FA001-AC4F-418D-AE19-62706E023703}">
                      <ahyp:hlinkClr xmlns:ahyp="http://schemas.microsoft.com/office/drawing/2018/hyperlinkcolor" val="tx"/>
                    </a:ext>
                  </a:extLst>
                </a:hlinkClick>
              </a:rPr>
              <a:t>/</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V _ I + J - : } \q A</a:t>
            </a:r>
          </a:p>
        </p:txBody>
      </p:sp>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89386" y="852301"/>
            <a:ext cx="3068469" cy="646331"/>
          </a:xfrm>
          <a:prstGeom prst="rect">
            <a:avLst/>
          </a:prstGeom>
          <a:noFill/>
        </p:spPr>
        <p:txBody>
          <a:bodyPr wrap="none" rtlCol="0">
            <a:spAutoFit/>
          </a:bodyPr>
          <a:lstStyle/>
          <a:p>
            <a:r>
              <a:rPr lang="fr-FR" sz="3600" dirty="0" err="1"/>
              <a:t>After</a:t>
            </a:r>
            <a:r>
              <a:rPr lang="fr-FR" sz="3600" dirty="0"/>
              <a:t> training</a:t>
            </a:r>
          </a:p>
        </p:txBody>
      </p:sp>
      <p:pic>
        <p:nvPicPr>
          <p:cNvPr id="11" name="Picture 3" descr="A black symbols on a white background&#10;&#10;AI-generated content may be incorrect.">
            <a:extLst>
              <a:ext uri="{FF2B5EF4-FFF2-40B4-BE49-F238E27FC236}">
                <a16:creationId xmlns:a16="http://schemas.microsoft.com/office/drawing/2014/main" id="{A2E02C4B-3CC7-4D50-8DD3-2CAEF55488A1}"/>
              </a:ext>
            </a:extLst>
          </p:cNvPr>
          <p:cNvPicPr>
            <a:picLocks noChangeAspect="1"/>
          </p:cNvPicPr>
          <p:nvPr/>
        </p:nvPicPr>
        <p:blipFill>
          <a:blip r:embed="rId3"/>
          <a:stretch>
            <a:fillRect/>
          </a:stretch>
        </p:blipFill>
        <p:spPr>
          <a:xfrm>
            <a:off x="2297112" y="1596412"/>
            <a:ext cx="6921500"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 name="Espace réservé du contenu 2">
            <a:extLst>
              <a:ext uri="{FF2B5EF4-FFF2-40B4-BE49-F238E27FC236}">
                <a16:creationId xmlns:a16="http://schemas.microsoft.com/office/drawing/2014/main" id="{442F0FC8-3CD1-4B5D-A714-92626E61642B}"/>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16</a:t>
            </a:r>
            <a:endParaRPr lang="fr-FR" sz="4000" b="1" dirty="0">
              <a:solidFill>
                <a:schemeClr val="tx1">
                  <a:lumMod val="95000"/>
                </a:schemeClr>
              </a:solidFill>
              <a:effectLst>
                <a:outerShdw blurRad="38100" dist="38100" dir="2700000" algn="tl">
                  <a:srgbClr val="000000">
                    <a:alpha val="43137"/>
                  </a:srgbClr>
                </a:outerShdw>
              </a:effectLst>
            </a:endParaRPr>
          </a:p>
        </p:txBody>
      </p:sp>
      <p:sp>
        <p:nvSpPr>
          <p:cNvPr id="8" name="Down Arrow 7">
            <a:extLst>
              <a:ext uri="{FF2B5EF4-FFF2-40B4-BE49-F238E27FC236}">
                <a16:creationId xmlns:a16="http://schemas.microsoft.com/office/drawing/2014/main" id="{6BB697E8-DE8B-4E2C-A5BE-DCC406F73499}"/>
              </a:ext>
            </a:extLst>
          </p:cNvPr>
          <p:cNvSpPr/>
          <p:nvPr/>
        </p:nvSpPr>
        <p:spPr>
          <a:xfrm>
            <a:off x="5259450" y="3081261"/>
            <a:ext cx="836549" cy="923805"/>
          </a:xfrm>
          <a:prstGeom prst="downArrow">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2284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4AD5E9A0-A340-8B31-32C0-AC62A541A38A}"/>
              </a:ext>
            </a:extLst>
          </p:cNvPr>
          <p:cNvSpPr txBox="1"/>
          <p:nvPr/>
        </p:nvSpPr>
        <p:spPr>
          <a:xfrm>
            <a:off x="184042" y="4167236"/>
            <a:ext cx="11823915" cy="1885644"/>
          </a:xfrm>
          <a:prstGeom prst="rect">
            <a:avLst/>
          </a:prstGeom>
          <a:solidFill>
            <a:schemeClr val="tx1"/>
          </a:solidFill>
          <a:ln w="38100">
            <a:solidFill>
              <a:schemeClr val="bg1"/>
            </a:solidFill>
          </a:ln>
        </p:spPr>
        <p:txBody>
          <a:bodyPr wrap="square" rtlCol="0">
            <a:spAutoFit/>
          </a:bodyPr>
          <a:lstStyle/>
          <a:p>
            <a:pPr>
              <a:lnSpc>
                <a:spcPct val="150000"/>
              </a:lnSpc>
            </a:pP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\Delta } _ { + } ( x , y ) = \sum _ { n = - \</a:t>
            </a:r>
            <a:r>
              <a:rPr lang="en-GB" sz="2000" b="1" dirty="0" err="1">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infty</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 ^ { </a:t>
            </a:r>
            <a:r>
              <a:rPr lang="en-GB" sz="20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 \tilde { \Delta \left( </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x _ { 0 } + n </a:t>
            </a:r>
            <a:r>
              <a:rPr lang="en-GB" sz="20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 \</a:t>
            </a:r>
            <a:r>
              <a:rPr lang="en-GB" sz="2000" b="1" dirty="0" err="1">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vec</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 x } } ; y _ { </a:t>
            </a:r>
            <a:r>
              <a:rPr lang="en-GB" sz="20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3</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p>
          <a:p>
            <a:pPr>
              <a:lnSpc>
                <a:spcPct val="150000"/>
              </a:lnSpc>
            </a:pP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\bf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y</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b="1" dirty="0">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\right) }</a:t>
            </a:r>
            <a:r>
              <a:rPr lang="en-GB" sz="2000" b="1"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 , | {% 1 2 3 5 6 7 8 9 0 4 ^ ( ) x p = y d e g f a b c n t v q z ~ r s o </a:t>
            </a:r>
            <a:r>
              <a:rPr lang="en-GB" sz="2000" dirty="0" err="1">
                <a:solidFill>
                  <a:schemeClr val="bg1"/>
                </a:solidFill>
                <a:latin typeface="Cascadia Code" panose="020B0609020000020004" pitchFamily="49" charset="0"/>
                <a:ea typeface="Cascadia Code" panose="020B0609020000020004" pitchFamily="49" charset="0"/>
                <a:cs typeface="Cascadia Code" panose="020B0609020000020004" pitchFamily="49" charset="0"/>
              </a:rPr>
              <a:t>i</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u w " j l k &gt; </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hlinkClick r:id="rId2">
                  <a:extLst>
                    <a:ext uri="{A12FA001-AC4F-418D-AE19-62706E023703}">
                      <ahyp:hlinkClr xmlns:ahyp="http://schemas.microsoft.com/office/drawing/2018/hyperlinkcolor" val="tx"/>
                    </a:ext>
                  </a:extLst>
                </a:hlinkClick>
              </a:rPr>
              <a:t>/</a:t>
            </a:r>
            <a:r>
              <a:rPr lang="en-GB" sz="2000" dirty="0">
                <a:solidFill>
                  <a:schemeClr val="bg1"/>
                </a:solidFill>
                <a:latin typeface="Cascadia Code" panose="020B0609020000020004" pitchFamily="49" charset="0"/>
                <a:ea typeface="Cascadia Code" panose="020B0609020000020004" pitchFamily="49" charset="0"/>
                <a:cs typeface="Cascadia Code" panose="020B0609020000020004" pitchFamily="49" charset="0"/>
              </a:rPr>
              <a:t> V _ I + J - : } \q A</a:t>
            </a:r>
          </a:p>
        </p:txBody>
      </p:sp>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89386" y="852301"/>
            <a:ext cx="3068469" cy="646331"/>
          </a:xfrm>
          <a:prstGeom prst="rect">
            <a:avLst/>
          </a:prstGeom>
          <a:noFill/>
        </p:spPr>
        <p:txBody>
          <a:bodyPr wrap="none" rtlCol="0">
            <a:spAutoFit/>
          </a:bodyPr>
          <a:lstStyle/>
          <a:p>
            <a:r>
              <a:rPr lang="fr-FR" sz="3600" dirty="0" err="1"/>
              <a:t>After</a:t>
            </a:r>
            <a:r>
              <a:rPr lang="fr-FR" sz="3600" dirty="0"/>
              <a:t> training</a:t>
            </a:r>
          </a:p>
        </p:txBody>
      </p:sp>
      <p:pic>
        <p:nvPicPr>
          <p:cNvPr id="11" name="Picture 3" descr="A black symbols on a white background&#10;&#10;AI-generated content may be incorrect.">
            <a:extLst>
              <a:ext uri="{FF2B5EF4-FFF2-40B4-BE49-F238E27FC236}">
                <a16:creationId xmlns:a16="http://schemas.microsoft.com/office/drawing/2014/main" id="{A2E02C4B-3CC7-4D50-8DD3-2CAEF55488A1}"/>
              </a:ext>
            </a:extLst>
          </p:cNvPr>
          <p:cNvPicPr>
            <a:picLocks noChangeAspect="1"/>
          </p:cNvPicPr>
          <p:nvPr/>
        </p:nvPicPr>
        <p:blipFill>
          <a:blip r:embed="rId3"/>
          <a:stretch>
            <a:fillRect/>
          </a:stretch>
        </p:blipFill>
        <p:spPr>
          <a:xfrm>
            <a:off x="2297112" y="1596412"/>
            <a:ext cx="6921500"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Espace réservé du contenu 2">
            <a:extLst>
              <a:ext uri="{FF2B5EF4-FFF2-40B4-BE49-F238E27FC236}">
                <a16:creationId xmlns:a16="http://schemas.microsoft.com/office/drawing/2014/main" id="{C725527C-0B99-4288-91FD-FAAD60840EFA}"/>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16</a:t>
            </a:r>
          </a:p>
        </p:txBody>
      </p:sp>
      <p:sp>
        <p:nvSpPr>
          <p:cNvPr id="8" name="Down Arrow 7">
            <a:extLst>
              <a:ext uri="{FF2B5EF4-FFF2-40B4-BE49-F238E27FC236}">
                <a16:creationId xmlns:a16="http://schemas.microsoft.com/office/drawing/2014/main" id="{B3F58B7E-968C-45DF-BDF0-51D361BEE27B}"/>
              </a:ext>
            </a:extLst>
          </p:cNvPr>
          <p:cNvSpPr/>
          <p:nvPr/>
        </p:nvSpPr>
        <p:spPr>
          <a:xfrm>
            <a:off x="5259450" y="3081261"/>
            <a:ext cx="836549" cy="923805"/>
          </a:xfrm>
          <a:prstGeom prst="downArrow">
            <a:avLst/>
          </a:prstGeom>
          <a:solidFill>
            <a:schemeClr val="bg1"/>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090011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Conlusion</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71457" y="816154"/>
            <a:ext cx="10987303" cy="2308324"/>
          </a:xfrm>
          <a:prstGeom prst="rect">
            <a:avLst/>
          </a:prstGeom>
          <a:noFill/>
        </p:spPr>
        <p:txBody>
          <a:bodyPr wrap="none" rtlCol="0">
            <a:spAutoFit/>
          </a:bodyPr>
          <a:lstStyle/>
          <a:p>
            <a:r>
              <a:rPr lang="fr-FR" sz="3600" dirty="0"/>
              <a:t>- Model </a:t>
            </a:r>
            <a:r>
              <a:rPr lang="fr-FR" sz="3600" dirty="0" err="1"/>
              <a:t>generalizing</a:t>
            </a:r>
            <a:r>
              <a:rPr lang="fr-FR" sz="3600" dirty="0"/>
              <a:t> </a:t>
            </a:r>
            <a:r>
              <a:rPr lang="fr-FR" sz="3600" dirty="0" err="1"/>
              <a:t>well</a:t>
            </a:r>
            <a:endParaRPr lang="fr-FR" sz="3600" dirty="0"/>
          </a:p>
          <a:p>
            <a:r>
              <a:rPr lang="fr-FR" sz="3600" dirty="0"/>
              <a:t>	Limitations: Training times, computation power</a:t>
            </a:r>
          </a:p>
          <a:p>
            <a:endParaRPr lang="fr-FR" sz="3600" dirty="0"/>
          </a:p>
          <a:p>
            <a:r>
              <a:rPr lang="fr-FR" sz="3600" dirty="0"/>
              <a:t>- </a:t>
            </a:r>
            <a:r>
              <a:rPr lang="fr-FR" sz="3600" dirty="0" err="1"/>
              <a:t>Around</a:t>
            </a:r>
            <a:r>
              <a:rPr lang="fr-FR" sz="3600" dirty="0"/>
              <a:t> 30 notebooks </a:t>
            </a:r>
            <a:r>
              <a:rPr lang="fr-FR" sz="3600" dirty="0" err="1"/>
              <a:t>covering</a:t>
            </a:r>
            <a:r>
              <a:rPr lang="fr-FR" sz="3600" dirty="0"/>
              <a:t> all </a:t>
            </a:r>
            <a:r>
              <a:rPr lang="fr-FR" sz="3600" dirty="0" err="1"/>
              <a:t>project</a:t>
            </a:r>
            <a:endParaRPr lang="fr-FR" sz="3600" dirty="0"/>
          </a:p>
        </p:txBody>
      </p:sp>
      <p:sp>
        <p:nvSpPr>
          <p:cNvPr id="10" name="Espace réservé du contenu 2">
            <a:extLst>
              <a:ext uri="{FF2B5EF4-FFF2-40B4-BE49-F238E27FC236}">
                <a16:creationId xmlns:a16="http://schemas.microsoft.com/office/drawing/2014/main" id="{ACD012F7-FBC2-4202-8CA3-18EBC6680F7F}"/>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17</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28385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Conlusion</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71457" y="816154"/>
            <a:ext cx="10987303" cy="2308324"/>
          </a:xfrm>
          <a:prstGeom prst="rect">
            <a:avLst/>
          </a:prstGeom>
          <a:noFill/>
        </p:spPr>
        <p:txBody>
          <a:bodyPr wrap="none" rtlCol="0">
            <a:spAutoFit/>
          </a:bodyPr>
          <a:lstStyle/>
          <a:p>
            <a:r>
              <a:rPr lang="fr-FR" sz="3600" dirty="0"/>
              <a:t>- Model </a:t>
            </a:r>
            <a:r>
              <a:rPr lang="fr-FR" sz="3600" dirty="0" err="1"/>
              <a:t>generalizing</a:t>
            </a:r>
            <a:r>
              <a:rPr lang="fr-FR" sz="3600" dirty="0"/>
              <a:t> </a:t>
            </a:r>
            <a:r>
              <a:rPr lang="fr-FR" sz="3600" dirty="0" err="1"/>
              <a:t>well</a:t>
            </a:r>
            <a:endParaRPr lang="fr-FR" sz="3600" dirty="0"/>
          </a:p>
          <a:p>
            <a:r>
              <a:rPr lang="fr-FR" sz="3600" dirty="0"/>
              <a:t>	Limitations: Training times, computation power</a:t>
            </a:r>
          </a:p>
          <a:p>
            <a:endParaRPr lang="fr-FR" sz="3600" dirty="0"/>
          </a:p>
          <a:p>
            <a:r>
              <a:rPr lang="fr-FR" sz="3600" dirty="0"/>
              <a:t>- </a:t>
            </a:r>
            <a:r>
              <a:rPr lang="fr-FR" sz="3600" dirty="0" err="1"/>
              <a:t>Around</a:t>
            </a:r>
            <a:r>
              <a:rPr lang="fr-FR" sz="3600" dirty="0"/>
              <a:t> 30 notebooks </a:t>
            </a:r>
            <a:r>
              <a:rPr lang="fr-FR" sz="3600" dirty="0" err="1"/>
              <a:t>covering</a:t>
            </a:r>
            <a:r>
              <a:rPr lang="fr-FR" sz="3600" dirty="0"/>
              <a:t> all </a:t>
            </a:r>
            <a:r>
              <a:rPr lang="fr-FR" sz="3600" dirty="0" err="1"/>
              <a:t>project</a:t>
            </a:r>
            <a:endParaRPr lang="fr-FR" sz="3600" dirty="0"/>
          </a:p>
        </p:txBody>
      </p:sp>
      <p:sp>
        <p:nvSpPr>
          <p:cNvPr id="8" name="TextBox 4">
            <a:extLst>
              <a:ext uri="{FF2B5EF4-FFF2-40B4-BE49-F238E27FC236}">
                <a16:creationId xmlns:a16="http://schemas.microsoft.com/office/drawing/2014/main" id="{CE6C2244-42A8-43D4-B68F-F1B6BCDFD419}"/>
              </a:ext>
            </a:extLst>
          </p:cNvPr>
          <p:cNvSpPr txBox="1"/>
          <p:nvPr/>
        </p:nvSpPr>
        <p:spPr>
          <a:xfrm>
            <a:off x="771457" y="4287520"/>
            <a:ext cx="8323112" cy="1754326"/>
          </a:xfrm>
          <a:prstGeom prst="rect">
            <a:avLst/>
          </a:prstGeom>
          <a:noFill/>
        </p:spPr>
        <p:txBody>
          <a:bodyPr wrap="none" rtlCol="0">
            <a:spAutoFit/>
          </a:bodyPr>
          <a:lstStyle/>
          <a:p>
            <a:pPr marL="457200" indent="-457200">
              <a:buFontTx/>
              <a:buChar char="-"/>
            </a:pPr>
            <a:r>
              <a:rPr lang="en-US" sz="3600" dirty="0"/>
              <a:t>Improve model performance</a:t>
            </a:r>
          </a:p>
          <a:p>
            <a:pPr marL="457200" indent="-457200">
              <a:buFontTx/>
              <a:buChar char="-"/>
            </a:pPr>
            <a:r>
              <a:rPr lang="en-US" sz="3600" dirty="0"/>
              <a:t>extend to the PDF to Latex tool</a:t>
            </a:r>
          </a:p>
          <a:p>
            <a:pPr marL="457200" indent="-457200">
              <a:buFontTx/>
              <a:buChar char="-"/>
            </a:pPr>
            <a:r>
              <a:rPr lang="en-US" sz="3600" dirty="0"/>
              <a:t>provide the associated notebooks</a:t>
            </a:r>
            <a:endParaRPr lang="fr-FR" sz="3600" dirty="0"/>
          </a:p>
        </p:txBody>
      </p:sp>
      <p:sp>
        <p:nvSpPr>
          <p:cNvPr id="13" name="Espace réservé du contenu 2">
            <a:extLst>
              <a:ext uri="{FF2B5EF4-FFF2-40B4-BE49-F238E27FC236}">
                <a16:creationId xmlns:a16="http://schemas.microsoft.com/office/drawing/2014/main" id="{E6C38BEB-D345-4CF8-AC47-6CD5E184D6BD}"/>
              </a:ext>
            </a:extLst>
          </p:cNvPr>
          <p:cNvSpPr txBox="1">
            <a:spLocks/>
          </p:cNvSpPr>
          <p:nvPr/>
        </p:nvSpPr>
        <p:spPr>
          <a:xfrm>
            <a:off x="145860" y="3449449"/>
            <a:ext cx="9574306" cy="88302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4400" b="1" dirty="0">
                <a:effectLst>
                  <a:outerShdw blurRad="38100" dist="38100" dir="2700000" algn="tl">
                    <a:srgbClr val="000000">
                      <a:alpha val="43137"/>
                    </a:srgbClr>
                  </a:outerShdw>
                </a:effectLst>
              </a:rPr>
              <a:t>Futur</a:t>
            </a:r>
          </a:p>
        </p:txBody>
      </p:sp>
      <p:sp>
        <p:nvSpPr>
          <p:cNvPr id="10" name="Espace réservé du contenu 2">
            <a:extLst>
              <a:ext uri="{FF2B5EF4-FFF2-40B4-BE49-F238E27FC236}">
                <a16:creationId xmlns:a16="http://schemas.microsoft.com/office/drawing/2014/main" id="{ACD012F7-FBC2-4202-8CA3-18EBC6680F7F}"/>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17</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59340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6140285B-F706-4BD5-9F64-4147B18901E6}"/>
              </a:ext>
            </a:extLst>
          </p:cNvPr>
          <p:cNvPicPr>
            <a:picLocks noChangeAspect="1"/>
          </p:cNvPicPr>
          <p:nvPr/>
        </p:nvPicPr>
        <p:blipFill rotWithShape="1">
          <a:blip r:embed="rId2"/>
          <a:srcRect r="126"/>
          <a:stretch/>
        </p:blipFill>
        <p:spPr>
          <a:xfrm>
            <a:off x="132484" y="860580"/>
            <a:ext cx="8269787" cy="40646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Espace réservé du contenu 2">
            <a:extLst>
              <a:ext uri="{FF2B5EF4-FFF2-40B4-BE49-F238E27FC236}">
                <a16:creationId xmlns:a16="http://schemas.microsoft.com/office/drawing/2014/main" id="{299B7E10-3A6D-43F7-A517-112AC5D05B40}"/>
              </a:ext>
            </a:extLst>
          </p:cNvPr>
          <p:cNvSpPr>
            <a:spLocks noGrp="1"/>
          </p:cNvSpPr>
          <p:nvPr>
            <p:ph idx="1"/>
          </p:nvPr>
        </p:nvSpPr>
        <p:spPr>
          <a:xfrm>
            <a:off x="0" y="116540"/>
            <a:ext cx="2635624" cy="883024"/>
          </a:xfrm>
        </p:spPr>
        <p:txBody>
          <a:bodyPr>
            <a:normAutofit/>
          </a:bodyPr>
          <a:lstStyle/>
          <a:p>
            <a:pPr marL="0" indent="0">
              <a:buNone/>
            </a:pPr>
            <a:r>
              <a:rPr lang="fr-FR" sz="4000" b="1" dirty="0" err="1">
                <a:effectLst>
                  <a:outerShdw blurRad="38100" dist="38100" dir="2700000" algn="tl">
                    <a:srgbClr val="000000">
                      <a:alpha val="43137"/>
                    </a:srgbClr>
                  </a:outerShdw>
                </a:effectLst>
              </a:rPr>
              <a:t>Website</a:t>
            </a:r>
            <a:endParaRPr lang="fr-FR" sz="4000" b="1" dirty="0">
              <a:effectLst>
                <a:outerShdw blurRad="38100" dist="38100" dir="2700000" algn="tl">
                  <a:srgbClr val="000000">
                    <a:alpha val="43137"/>
                  </a:srgbClr>
                </a:outerShdw>
              </a:effectLst>
            </a:endParaRPr>
          </a:p>
        </p:txBody>
      </p:sp>
      <p:sp>
        <p:nvSpPr>
          <p:cNvPr id="10" name="Espace réservé du contenu 2">
            <a:extLst>
              <a:ext uri="{FF2B5EF4-FFF2-40B4-BE49-F238E27FC236}">
                <a16:creationId xmlns:a16="http://schemas.microsoft.com/office/drawing/2014/main" id="{E281A5B3-C3F1-41E9-B10C-50CEBC4EF325}"/>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3</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871625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E0DE15-79EE-42FB-9775-A9B4FB501C8A}"/>
              </a:ext>
            </a:extLst>
          </p:cNvPr>
          <p:cNvSpPr>
            <a:spLocks noGrp="1"/>
          </p:cNvSpPr>
          <p:nvPr>
            <p:ph type="title"/>
          </p:nvPr>
        </p:nvSpPr>
        <p:spPr>
          <a:xfrm>
            <a:off x="2141034" y="131294"/>
            <a:ext cx="7909931" cy="1723139"/>
          </a:xfrm>
        </p:spPr>
        <p:txBody>
          <a:bodyPr>
            <a:normAutofit fontScale="90000"/>
          </a:bodyPr>
          <a:lstStyle/>
          <a:p>
            <a:pPr algn="ctr"/>
            <a:r>
              <a:rPr lang="fr-FR" sz="11500" b="1" u="sng" dirty="0">
                <a:solidFill>
                  <a:srgbClr val="FFC000"/>
                </a:solidFill>
                <a:effectLst>
                  <a:outerShdw blurRad="38100" dist="38100" dir="2700000" algn="tl">
                    <a:srgbClr val="000000">
                      <a:alpha val="43137"/>
                    </a:srgbClr>
                  </a:outerShdw>
                </a:effectLst>
              </a:rPr>
              <a:t>IPdf2Latex</a:t>
            </a:r>
          </a:p>
        </p:txBody>
      </p:sp>
      <p:sp>
        <p:nvSpPr>
          <p:cNvPr id="3" name="Espace réservé du contenu 2">
            <a:extLst>
              <a:ext uri="{FF2B5EF4-FFF2-40B4-BE49-F238E27FC236}">
                <a16:creationId xmlns:a16="http://schemas.microsoft.com/office/drawing/2014/main" id="{644217B5-B80B-44F0-9C15-7D702CBD4700}"/>
              </a:ext>
            </a:extLst>
          </p:cNvPr>
          <p:cNvSpPr>
            <a:spLocks noGrp="1"/>
          </p:cNvSpPr>
          <p:nvPr>
            <p:ph idx="1"/>
          </p:nvPr>
        </p:nvSpPr>
        <p:spPr>
          <a:xfrm>
            <a:off x="2525458" y="5003567"/>
            <a:ext cx="9474563" cy="761036"/>
          </a:xfrm>
        </p:spPr>
        <p:txBody>
          <a:bodyPr>
            <a:normAutofit/>
          </a:bodyPr>
          <a:lstStyle/>
          <a:p>
            <a:pPr marL="0" indent="0">
              <a:buNone/>
            </a:pPr>
            <a:r>
              <a:rPr lang="fr-FR" sz="2400" b="1" dirty="0"/>
              <a:t>Macéo Ottavy, Mathieu </a:t>
            </a:r>
            <a:r>
              <a:rPr lang="fr-FR" sz="2400" b="1" dirty="0" err="1"/>
              <a:t>Longatte</a:t>
            </a:r>
            <a:r>
              <a:rPr lang="fr-FR" sz="2400" b="1" dirty="0"/>
              <a:t>, Louison </a:t>
            </a:r>
            <a:r>
              <a:rPr lang="fr-FR" sz="2400" b="1" dirty="0" err="1"/>
              <a:t>Mocq</a:t>
            </a:r>
            <a:r>
              <a:rPr lang="fr-FR" sz="2400" b="1" dirty="0"/>
              <a:t>, </a:t>
            </a:r>
            <a:r>
              <a:rPr lang="fr-FR" sz="2400" b="1" dirty="0" err="1"/>
              <a:t>Ankit</a:t>
            </a:r>
            <a:r>
              <a:rPr lang="fr-FR" sz="2400" b="1" dirty="0"/>
              <a:t> </a:t>
            </a:r>
            <a:r>
              <a:rPr lang="fr-FR" sz="2400" b="1" dirty="0" err="1"/>
              <a:t>Gayen</a:t>
            </a:r>
            <a:endParaRPr lang="fr-FR" sz="2400" b="1" dirty="0"/>
          </a:p>
        </p:txBody>
      </p:sp>
      <p:sp>
        <p:nvSpPr>
          <p:cNvPr id="4" name="Rectangle 3">
            <a:extLst>
              <a:ext uri="{FF2B5EF4-FFF2-40B4-BE49-F238E27FC236}">
                <a16:creationId xmlns:a16="http://schemas.microsoft.com/office/drawing/2014/main" id="{276747B0-25E5-4BD1-9CCC-BAB90F414AB0}"/>
              </a:ext>
            </a:extLst>
          </p:cNvPr>
          <p:cNvSpPr/>
          <p:nvPr/>
        </p:nvSpPr>
        <p:spPr>
          <a:xfrm>
            <a:off x="7787300" y="5852339"/>
            <a:ext cx="4061010" cy="430887"/>
          </a:xfrm>
          <a:prstGeom prst="rect">
            <a:avLst/>
          </a:prstGeom>
        </p:spPr>
        <p:txBody>
          <a:bodyPr wrap="square">
            <a:spAutoFit/>
          </a:bodyPr>
          <a:lstStyle/>
          <a:p>
            <a:r>
              <a:rPr lang="fr-FR" dirty="0" err="1">
                <a:solidFill>
                  <a:schemeClr val="bg2">
                    <a:lumMod val="75000"/>
                  </a:schemeClr>
                </a:solidFill>
              </a:rPr>
              <a:t>Supervised</a:t>
            </a:r>
            <a:r>
              <a:rPr lang="fr-FR" dirty="0">
                <a:solidFill>
                  <a:schemeClr val="bg2">
                    <a:lumMod val="75000"/>
                  </a:schemeClr>
                </a:solidFill>
              </a:rPr>
              <a:t> by </a:t>
            </a:r>
            <a:r>
              <a:rPr lang="fr-FR" sz="2200" dirty="0">
                <a:solidFill>
                  <a:schemeClr val="bg2">
                    <a:lumMod val="75000"/>
                  </a:schemeClr>
                </a:solidFill>
              </a:rPr>
              <a:t>Simon Delamare</a:t>
            </a:r>
          </a:p>
        </p:txBody>
      </p:sp>
      <p:sp>
        <p:nvSpPr>
          <p:cNvPr id="6" name="TextBox 4">
            <a:extLst>
              <a:ext uri="{FF2B5EF4-FFF2-40B4-BE49-F238E27FC236}">
                <a16:creationId xmlns:a16="http://schemas.microsoft.com/office/drawing/2014/main" id="{860C67E6-7AF4-4835-80D4-AD64786C4930}"/>
              </a:ext>
            </a:extLst>
          </p:cNvPr>
          <p:cNvSpPr txBox="1"/>
          <p:nvPr/>
        </p:nvSpPr>
        <p:spPr>
          <a:xfrm>
            <a:off x="504566" y="2409309"/>
            <a:ext cx="11495455" cy="1754326"/>
          </a:xfrm>
          <a:prstGeom prst="rect">
            <a:avLst/>
          </a:prstGeom>
          <a:noFill/>
        </p:spPr>
        <p:txBody>
          <a:bodyPr wrap="none" rtlCol="0">
            <a:spAutoFit/>
          </a:bodyPr>
          <a:lstStyle/>
          <a:p>
            <a:r>
              <a:rPr lang="fr-FR" sz="3600" dirty="0" err="1"/>
              <a:t>Website</a:t>
            </a:r>
            <a:r>
              <a:rPr lang="fr-FR" sz="3600" dirty="0"/>
              <a:t>: </a:t>
            </a:r>
            <a:r>
              <a:rPr lang="fr-FR" sz="3200" i="1" u="sng" dirty="0">
                <a:solidFill>
                  <a:schemeClr val="bg2">
                    <a:lumMod val="75000"/>
                  </a:schemeClr>
                </a:solidFill>
                <a:hlinkClick r:id="rId3">
                  <a:extLst>
                    <a:ext uri="{A12FA001-AC4F-418D-AE19-62706E023703}">
                      <ahyp:hlinkClr xmlns:ahyp="http://schemas.microsoft.com/office/drawing/2018/hyperlinkcolor" val="tx"/>
                    </a:ext>
                  </a:extLst>
                </a:hlinkClick>
              </a:rPr>
              <a:t>https://tutorial-ia-pe.readthedocs.io/en/latest/</a:t>
            </a:r>
            <a:endParaRPr lang="fr-FR" sz="3200" i="1" u="sng" dirty="0">
              <a:solidFill>
                <a:schemeClr val="bg2">
                  <a:lumMod val="75000"/>
                </a:schemeClr>
              </a:solidFill>
            </a:endParaRPr>
          </a:p>
          <a:p>
            <a:endParaRPr lang="fr-FR" sz="3600" dirty="0"/>
          </a:p>
          <a:p>
            <a:r>
              <a:rPr lang="fr-FR" sz="3600" dirty="0"/>
              <a:t>GitHub: </a:t>
            </a:r>
            <a:r>
              <a:rPr lang="fr-FR" sz="3200" i="1" u="sng" dirty="0">
                <a:solidFill>
                  <a:schemeClr val="bg2">
                    <a:lumMod val="75000"/>
                  </a:schemeClr>
                </a:solidFill>
              </a:rPr>
              <a:t>https://github.com/GeckSpy/IPdf2Latex</a:t>
            </a:r>
            <a:endParaRPr lang="fr-FR" sz="3600" i="1" u="sng" dirty="0">
              <a:solidFill>
                <a:schemeClr val="bg2">
                  <a:lumMod val="75000"/>
                </a:schemeClr>
              </a:solidFill>
            </a:endParaRPr>
          </a:p>
        </p:txBody>
      </p:sp>
      <p:sp>
        <p:nvSpPr>
          <p:cNvPr id="8" name="Espace réservé du contenu 2">
            <a:extLst>
              <a:ext uri="{FF2B5EF4-FFF2-40B4-BE49-F238E27FC236}">
                <a16:creationId xmlns:a16="http://schemas.microsoft.com/office/drawing/2014/main" id="{5EDCE2C9-778C-424A-B37D-FA39276F12F8}"/>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18</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469996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34E86-4437-1CC0-7923-5B9A657F3EAB}"/>
              </a:ext>
            </a:extLst>
          </p:cNvPr>
          <p:cNvSpPr>
            <a:spLocks noGrp="1"/>
          </p:cNvSpPr>
          <p:nvPr>
            <p:ph type="title"/>
          </p:nvPr>
        </p:nvSpPr>
        <p:spPr/>
        <p:txBody>
          <a:bodyPr/>
          <a:lstStyle/>
          <a:p>
            <a:r>
              <a:rPr lang="fr-FR" b="1" dirty="0"/>
              <a:t>Appendix</a:t>
            </a:r>
          </a:p>
        </p:txBody>
      </p:sp>
    </p:spTree>
    <p:extLst>
      <p:ext uri="{BB962C8B-B14F-4D97-AF65-F5344CB8AC3E}">
        <p14:creationId xmlns:p14="http://schemas.microsoft.com/office/powerpoint/2010/main" val="31084972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up of a card&#10;&#10;AI-generated content may be incorrect.">
            <a:extLst>
              <a:ext uri="{FF2B5EF4-FFF2-40B4-BE49-F238E27FC236}">
                <a16:creationId xmlns:a16="http://schemas.microsoft.com/office/drawing/2014/main" id="{E728C3F5-C480-27A0-6356-7AF4E11B6E19}"/>
              </a:ext>
            </a:extLst>
          </p:cNvPr>
          <p:cNvPicPr>
            <a:picLocks noGrp="1" noChangeAspect="1"/>
          </p:cNvPicPr>
          <p:nvPr/>
        </p:nvPicPr>
        <p:blipFill>
          <a:blip r:embed="rId2"/>
          <a:stretch>
            <a:fillRect/>
          </a:stretch>
        </p:blipFill>
        <p:spPr>
          <a:xfrm>
            <a:off x="272254" y="1723208"/>
            <a:ext cx="11647491" cy="28826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Espace réservé du contenu 2">
            <a:extLst>
              <a:ext uri="{FF2B5EF4-FFF2-40B4-BE49-F238E27FC236}">
                <a16:creationId xmlns:a16="http://schemas.microsoft.com/office/drawing/2014/main" id="{F101C4DA-4A0A-44C6-960F-D1EF52414E51}"/>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References</a:t>
            </a:r>
            <a:endParaRPr lang="fr-FR" sz="4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480346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86989-CA52-919B-44DB-8ABE8DA1CC55}"/>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4AD5E9A0-A340-8B31-32C0-AC62A541A38A}"/>
              </a:ext>
            </a:extLst>
          </p:cNvPr>
          <p:cNvSpPr txBox="1"/>
          <p:nvPr/>
        </p:nvSpPr>
        <p:spPr>
          <a:xfrm>
            <a:off x="184041" y="4512313"/>
            <a:ext cx="11823915" cy="1706301"/>
          </a:xfrm>
          <a:prstGeom prst="rect">
            <a:avLst/>
          </a:prstGeom>
          <a:solidFill>
            <a:schemeClr val="tx1"/>
          </a:solidFill>
          <a:ln w="38100">
            <a:solidFill>
              <a:schemeClr val="bg1"/>
            </a:solidFill>
          </a:ln>
        </p:spPr>
        <p:txBody>
          <a:bodyPr wrap="square" rtlCol="0">
            <a:spAutoFit/>
          </a:bodyPr>
          <a:lstStyle/>
          <a:p>
            <a:pPr>
              <a:lnSpc>
                <a:spcPct val="150000"/>
              </a:lnSpc>
            </a:pPr>
            <a:r>
              <a:rPr lang="en-GB"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N = \frac { 1 } { \beta \Lambda ^ { d - 1 } } \int _ { \mu _ { N } } ^ { \nu _ { 0 } \alpha _ { s } } { ( \frac 2 { \sqrt { d _ { D } } } ) ^ { 2 } \over { y ^ { 3 } \left( 1 + ( 1 + \frac 3 { 4 } - \frac 1 4 ) y \right) } } \ .%: = , ( ) 1 2 - 3 4 5 7 8 9 6 | &gt; { ~ </a:t>
            </a:r>
            <a:r>
              <a:rPr lang="en-GB"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hlinkClick r:id="rId2">
                  <a:extLst>
                    <a:ext uri="{A12FA001-AC4F-418D-AE19-62706E023703}">
                      <ahyp:hlinkClr xmlns:ahyp="http://schemas.microsoft.com/office/drawing/2018/hyperlinkcolor" val="tx"/>
                    </a:ext>
                  </a:extLst>
                </a:hlinkClick>
              </a:rPr>
              <a:t>/</a:t>
            </a:r>
            <a:r>
              <a:rPr lang="en-GB"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0 ^ e p a b c d x r v l s </a:t>
            </a:r>
            <a:r>
              <a:rPr lang="en-GB"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i</a:t>
            </a:r>
            <a:r>
              <a:rPr lang="en-GB"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y h t o k q z n I g f }</a:t>
            </a:r>
            <a:endParaRPr lang="fr-FR"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endParaRPr>
          </a:p>
        </p:txBody>
      </p:sp>
      <p:sp>
        <p:nvSpPr>
          <p:cNvPr id="7" name="Espace réservé du contenu 2">
            <a:extLst>
              <a:ext uri="{FF2B5EF4-FFF2-40B4-BE49-F238E27FC236}">
                <a16:creationId xmlns:a16="http://schemas.microsoft.com/office/drawing/2014/main" id="{A5C36824-B6A4-4210-9179-7724AF774D1A}"/>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Experiments</a:t>
            </a:r>
            <a:r>
              <a:rPr lang="fr-FR" sz="4400" b="1" dirty="0">
                <a:effectLst>
                  <a:outerShdw blurRad="38100" dist="38100" dir="2700000" algn="tl">
                    <a:srgbClr val="000000">
                      <a:alpha val="43137"/>
                    </a:srgbClr>
                  </a:outerShdw>
                </a:effectLst>
              </a:rPr>
              <a:t> and </a:t>
            </a:r>
            <a:r>
              <a:rPr lang="fr-FR" sz="4400" b="1" dirty="0" err="1">
                <a:effectLst>
                  <a:outerShdw blurRad="38100" dist="38100" dir="2700000" algn="tl">
                    <a:srgbClr val="000000">
                      <a:alpha val="43137"/>
                    </a:srgbClr>
                  </a:outerShdw>
                </a:effectLst>
              </a:rPr>
              <a:t>Results</a:t>
            </a:r>
            <a:endParaRPr lang="fr-FR" sz="4400" b="1" dirty="0">
              <a:effectLst>
                <a:outerShdw blurRad="38100" dist="38100" dir="2700000" algn="tl">
                  <a:srgbClr val="000000">
                    <a:alpha val="43137"/>
                  </a:srgbClr>
                </a:outerShdw>
              </a:effectLst>
            </a:endParaRPr>
          </a:p>
        </p:txBody>
      </p:sp>
      <p:sp>
        <p:nvSpPr>
          <p:cNvPr id="9" name="TextBox 4">
            <a:extLst>
              <a:ext uri="{FF2B5EF4-FFF2-40B4-BE49-F238E27FC236}">
                <a16:creationId xmlns:a16="http://schemas.microsoft.com/office/drawing/2014/main" id="{2D0935EA-8CBF-4A7D-A5BE-6F079C4C16CF}"/>
              </a:ext>
            </a:extLst>
          </p:cNvPr>
          <p:cNvSpPr txBox="1"/>
          <p:nvPr/>
        </p:nvSpPr>
        <p:spPr>
          <a:xfrm>
            <a:off x="789386" y="852301"/>
            <a:ext cx="3068469" cy="646331"/>
          </a:xfrm>
          <a:prstGeom prst="rect">
            <a:avLst/>
          </a:prstGeom>
          <a:noFill/>
        </p:spPr>
        <p:txBody>
          <a:bodyPr wrap="none" rtlCol="0">
            <a:spAutoFit/>
          </a:bodyPr>
          <a:lstStyle/>
          <a:p>
            <a:r>
              <a:rPr lang="fr-FR" sz="3600" dirty="0" err="1"/>
              <a:t>After</a:t>
            </a:r>
            <a:r>
              <a:rPr lang="fr-FR" sz="3600" dirty="0"/>
              <a:t> training</a:t>
            </a:r>
          </a:p>
        </p:txBody>
      </p:sp>
      <p:pic>
        <p:nvPicPr>
          <p:cNvPr id="11" name="Picture 3" descr="A black symbols on a white background&#10;&#10;AI-generated content may be incorrect.">
            <a:extLst>
              <a:ext uri="{FF2B5EF4-FFF2-40B4-BE49-F238E27FC236}">
                <a16:creationId xmlns:a16="http://schemas.microsoft.com/office/drawing/2014/main" id="{A2E02C4B-3CC7-4D50-8DD3-2CAEF55488A1}"/>
              </a:ext>
            </a:extLst>
          </p:cNvPr>
          <p:cNvPicPr>
            <a:picLocks noChangeAspect="1"/>
          </p:cNvPicPr>
          <p:nvPr/>
        </p:nvPicPr>
        <p:blipFill>
          <a:blip r:embed="rId3"/>
          <a:stretch>
            <a:fillRect/>
          </a:stretch>
        </p:blipFill>
        <p:spPr>
          <a:xfrm>
            <a:off x="2297112" y="1596412"/>
            <a:ext cx="6921500" cy="14097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Down Arrow 7">
            <a:extLst>
              <a:ext uri="{FF2B5EF4-FFF2-40B4-BE49-F238E27FC236}">
                <a16:creationId xmlns:a16="http://schemas.microsoft.com/office/drawing/2014/main" id="{A98080CD-A51B-4221-BC69-A2E891A8F018}"/>
              </a:ext>
            </a:extLst>
          </p:cNvPr>
          <p:cNvSpPr/>
          <p:nvPr/>
        </p:nvSpPr>
        <p:spPr>
          <a:xfrm>
            <a:off x="5259450" y="3364063"/>
            <a:ext cx="836549" cy="969067"/>
          </a:xfrm>
          <a:prstGeom prst="downArrow">
            <a:avLst/>
          </a:prstGeom>
          <a:solidFill>
            <a:schemeClr val="tx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pic>
        <p:nvPicPr>
          <p:cNvPr id="8" name="Picture 5" descr="A number of mathematical equations&#10;&#10;AI-generated content may be incorrect.">
            <a:extLst>
              <a:ext uri="{FF2B5EF4-FFF2-40B4-BE49-F238E27FC236}">
                <a16:creationId xmlns:a16="http://schemas.microsoft.com/office/drawing/2014/main" id="{30B063DB-BDBA-4E79-9D55-9EA177F58BCA}"/>
              </a:ext>
            </a:extLst>
          </p:cNvPr>
          <p:cNvPicPr>
            <a:picLocks noChangeAspect="1"/>
          </p:cNvPicPr>
          <p:nvPr/>
        </p:nvPicPr>
        <p:blipFill>
          <a:blip r:embed="rId4"/>
          <a:stretch>
            <a:fillRect/>
          </a:stretch>
        </p:blipFill>
        <p:spPr>
          <a:xfrm>
            <a:off x="2260280" y="1596412"/>
            <a:ext cx="6958331" cy="15884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85377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6140285B-F706-4BD5-9F64-4147B18901E6}"/>
              </a:ext>
            </a:extLst>
          </p:cNvPr>
          <p:cNvPicPr>
            <a:picLocks noChangeAspect="1"/>
          </p:cNvPicPr>
          <p:nvPr/>
        </p:nvPicPr>
        <p:blipFill rotWithShape="1">
          <a:blip r:embed="rId2"/>
          <a:srcRect r="126"/>
          <a:stretch/>
        </p:blipFill>
        <p:spPr>
          <a:xfrm>
            <a:off x="132484" y="860580"/>
            <a:ext cx="8269787" cy="40646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 name="Image 1">
            <a:extLst>
              <a:ext uri="{FF2B5EF4-FFF2-40B4-BE49-F238E27FC236}">
                <a16:creationId xmlns:a16="http://schemas.microsoft.com/office/drawing/2014/main" id="{B6906A23-5754-41DB-B517-808005109E3C}"/>
              </a:ext>
            </a:extLst>
          </p:cNvPr>
          <p:cNvPicPr>
            <a:picLocks noChangeAspect="1"/>
          </p:cNvPicPr>
          <p:nvPr/>
        </p:nvPicPr>
        <p:blipFill rotWithShape="1">
          <a:blip r:embed="rId3"/>
          <a:srcRect r="-88"/>
          <a:stretch/>
        </p:blipFill>
        <p:spPr>
          <a:xfrm>
            <a:off x="5091953" y="3266688"/>
            <a:ext cx="6967563" cy="34425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Espace réservé du contenu 2">
            <a:extLst>
              <a:ext uri="{FF2B5EF4-FFF2-40B4-BE49-F238E27FC236}">
                <a16:creationId xmlns:a16="http://schemas.microsoft.com/office/drawing/2014/main" id="{299B7E10-3A6D-43F7-A517-112AC5D05B40}"/>
              </a:ext>
            </a:extLst>
          </p:cNvPr>
          <p:cNvSpPr>
            <a:spLocks noGrp="1"/>
          </p:cNvSpPr>
          <p:nvPr>
            <p:ph idx="1"/>
          </p:nvPr>
        </p:nvSpPr>
        <p:spPr>
          <a:xfrm>
            <a:off x="0" y="116540"/>
            <a:ext cx="2635624" cy="883024"/>
          </a:xfrm>
        </p:spPr>
        <p:txBody>
          <a:bodyPr>
            <a:normAutofit/>
          </a:bodyPr>
          <a:lstStyle/>
          <a:p>
            <a:pPr marL="0" indent="0">
              <a:buNone/>
            </a:pPr>
            <a:r>
              <a:rPr lang="fr-FR" sz="4000" b="1" dirty="0" err="1">
                <a:effectLst>
                  <a:outerShdw blurRad="38100" dist="38100" dir="2700000" algn="tl">
                    <a:srgbClr val="000000">
                      <a:alpha val="43137"/>
                    </a:srgbClr>
                  </a:outerShdw>
                </a:effectLst>
              </a:rPr>
              <a:t>Website</a:t>
            </a:r>
            <a:endParaRPr lang="fr-FR" sz="4000" b="1" dirty="0">
              <a:effectLst>
                <a:outerShdw blurRad="38100" dist="38100" dir="2700000" algn="tl">
                  <a:srgbClr val="000000">
                    <a:alpha val="43137"/>
                  </a:srgbClr>
                </a:outerShdw>
              </a:effectLst>
            </a:endParaRPr>
          </a:p>
        </p:txBody>
      </p:sp>
      <p:sp>
        <p:nvSpPr>
          <p:cNvPr id="9" name="Espace réservé du contenu 2">
            <a:extLst>
              <a:ext uri="{FF2B5EF4-FFF2-40B4-BE49-F238E27FC236}">
                <a16:creationId xmlns:a16="http://schemas.microsoft.com/office/drawing/2014/main" id="{E9558A7A-8D96-46E9-AA49-93B6B2E3E7FD}"/>
              </a:ext>
            </a:extLst>
          </p:cNvPr>
          <p:cNvSpPr txBox="1">
            <a:spLocks/>
          </p:cNvSpPr>
          <p:nvPr/>
        </p:nvSpPr>
        <p:spPr>
          <a:xfrm>
            <a:off x="9074269" y="2451372"/>
            <a:ext cx="2985247" cy="88302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lgn="r">
              <a:buFont typeface="Wingdings 3" panose="05040102010807070707" pitchFamily="18" charset="2"/>
              <a:buNone/>
            </a:pPr>
            <a:r>
              <a:rPr lang="fr-FR" sz="4000" b="1" dirty="0">
                <a:effectLst>
                  <a:outerShdw blurRad="38100" dist="38100" dir="2700000" algn="tl">
                    <a:srgbClr val="000000">
                      <a:alpha val="43137"/>
                    </a:srgbClr>
                  </a:outerShdw>
                </a:effectLst>
              </a:rPr>
              <a:t>GitHub</a:t>
            </a:r>
          </a:p>
        </p:txBody>
      </p:sp>
      <p:sp>
        <p:nvSpPr>
          <p:cNvPr id="10" name="Espace réservé du contenu 2">
            <a:extLst>
              <a:ext uri="{FF2B5EF4-FFF2-40B4-BE49-F238E27FC236}">
                <a16:creationId xmlns:a16="http://schemas.microsoft.com/office/drawing/2014/main" id="{E281A5B3-C3F1-41E9-B10C-50CEBC4EF325}"/>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3</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871144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symbols with letters&#10;&#10;AI-generated content may be incorrect.">
            <a:extLst>
              <a:ext uri="{FF2B5EF4-FFF2-40B4-BE49-F238E27FC236}">
                <a16:creationId xmlns:a16="http://schemas.microsoft.com/office/drawing/2014/main" id="{8890ACF0-FD20-236E-9806-F4AF207CEDD7}"/>
              </a:ext>
            </a:extLst>
          </p:cNvPr>
          <p:cNvPicPr>
            <a:picLocks noChangeAspect="1"/>
          </p:cNvPicPr>
          <p:nvPr/>
        </p:nvPicPr>
        <p:blipFill>
          <a:blip r:embed="rId2"/>
          <a:stretch>
            <a:fillRect/>
          </a:stretch>
        </p:blipFill>
        <p:spPr>
          <a:xfrm>
            <a:off x="2209799" y="1091858"/>
            <a:ext cx="7772400" cy="16547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Down Arrow 8">
            <a:extLst>
              <a:ext uri="{FF2B5EF4-FFF2-40B4-BE49-F238E27FC236}">
                <a16:creationId xmlns:a16="http://schemas.microsoft.com/office/drawing/2014/main" id="{FABC1165-D5E9-0A38-BD44-C45F16BA3DA3}"/>
              </a:ext>
            </a:extLst>
          </p:cNvPr>
          <p:cNvSpPr/>
          <p:nvPr/>
        </p:nvSpPr>
        <p:spPr>
          <a:xfrm>
            <a:off x="5341619" y="2856936"/>
            <a:ext cx="1508760" cy="1645920"/>
          </a:xfrm>
          <a:prstGeom prst="downArrow">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TextBox 9">
            <a:extLst>
              <a:ext uri="{FF2B5EF4-FFF2-40B4-BE49-F238E27FC236}">
                <a16:creationId xmlns:a16="http://schemas.microsoft.com/office/drawing/2014/main" id="{D2BCEB3D-BC74-0819-6277-49068EE5DB06}"/>
              </a:ext>
            </a:extLst>
          </p:cNvPr>
          <p:cNvSpPr txBox="1"/>
          <p:nvPr/>
        </p:nvSpPr>
        <p:spPr>
          <a:xfrm>
            <a:off x="318246" y="4613166"/>
            <a:ext cx="11555506" cy="1623714"/>
          </a:xfrm>
          <a:prstGeom prst="rect">
            <a:avLst/>
          </a:prstGeom>
          <a:solidFill>
            <a:schemeClr val="tx1"/>
          </a:solidFill>
          <a:ln w="38100">
            <a:solidFill>
              <a:schemeClr val="bg1"/>
            </a:solidFill>
          </a:ln>
        </p:spPr>
        <p:txBody>
          <a:bodyPr wrap="square" rtlCol="0">
            <a:spAutoFit/>
          </a:bodyPr>
          <a:lstStyle/>
          <a:p>
            <a:pPr algn="ctr">
              <a:lnSpc>
                <a:spcPct val="150000"/>
              </a:lnSpc>
            </a:pP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det</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left</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\frac{\partial^2 F}{\partial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x_i</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\partial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x_j</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\right) =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sum</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_{\sigma \in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S_n</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text</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sgn</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}(\sigma) \prod_{i=1}^n \frac{\partial^2 F}{\partial </a:t>
            </a:r>
            <a:r>
              <a:rPr lang="fr-FR" sz="2300" dirty="0" err="1">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x_i</a:t>
            </a:r>
            <a:r>
              <a:rPr lang="fr-FR" sz="2300" dirty="0">
                <a:solidFill>
                  <a:schemeClr val="bg1"/>
                </a:solidFill>
                <a:latin typeface="Cascadia Code ExtraLight" panose="020B0609020000020004" pitchFamily="49" charset="0"/>
                <a:ea typeface="Cascadia Code ExtraLight" panose="020B0609020000020004" pitchFamily="49" charset="0"/>
                <a:cs typeface="Cascadia Code ExtraLight" panose="020B0609020000020004" pitchFamily="49" charset="0"/>
              </a:rPr>
              <a:t> \partial x_{\sigma(i)}}</a:t>
            </a:r>
          </a:p>
        </p:txBody>
      </p:sp>
      <p:sp>
        <p:nvSpPr>
          <p:cNvPr id="6" name="Espace réservé du contenu 2">
            <a:extLst>
              <a:ext uri="{FF2B5EF4-FFF2-40B4-BE49-F238E27FC236}">
                <a16:creationId xmlns:a16="http://schemas.microsoft.com/office/drawing/2014/main" id="{3AD1DE97-1596-4565-9452-486282C5AEAF}"/>
              </a:ext>
            </a:extLst>
          </p:cNvPr>
          <p:cNvSpPr>
            <a:spLocks noGrp="1"/>
          </p:cNvSpPr>
          <p:nvPr>
            <p:ph idx="1"/>
          </p:nvPr>
        </p:nvSpPr>
        <p:spPr>
          <a:xfrm>
            <a:off x="0" y="64690"/>
            <a:ext cx="9574306" cy="883024"/>
          </a:xfrm>
        </p:spPr>
        <p:txBody>
          <a:bodyPr>
            <a:normAutofit/>
          </a:bodyPr>
          <a:lstStyle/>
          <a:p>
            <a:pPr marL="0" indent="0">
              <a:buNone/>
            </a:pPr>
            <a:r>
              <a:rPr lang="fr-FR" sz="4400" b="1" u="sng" dirty="0"/>
              <a:t>Objective: Image to Latex </a:t>
            </a:r>
          </a:p>
        </p:txBody>
      </p:sp>
      <p:sp>
        <p:nvSpPr>
          <p:cNvPr id="8" name="Espace réservé du contenu 2">
            <a:extLst>
              <a:ext uri="{FF2B5EF4-FFF2-40B4-BE49-F238E27FC236}">
                <a16:creationId xmlns:a16="http://schemas.microsoft.com/office/drawing/2014/main" id="{D77018CE-7A48-4C89-818E-99BCA3227439}"/>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4</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186098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A3A9EF-18C2-7A9C-1FCE-DA61DDACAF7A}"/>
              </a:ext>
            </a:extLst>
          </p:cNvPr>
          <p:cNvSpPr txBox="1"/>
          <p:nvPr/>
        </p:nvSpPr>
        <p:spPr>
          <a:xfrm>
            <a:off x="423343" y="1056240"/>
            <a:ext cx="8481809" cy="1631216"/>
          </a:xfrm>
          <a:prstGeom prst="rect">
            <a:avLst/>
          </a:prstGeom>
          <a:noFill/>
        </p:spPr>
        <p:txBody>
          <a:bodyPr wrap="none" rtlCol="0">
            <a:spAutoFit/>
          </a:bodyPr>
          <a:lstStyle/>
          <a:p>
            <a:r>
              <a:rPr lang="en-GB" sz="4000" b="1" dirty="0"/>
              <a:t>Step 1: Collect data  </a:t>
            </a:r>
          </a:p>
          <a:p>
            <a:r>
              <a:rPr lang="en-GB" sz="3000" dirty="0">
                <a:solidFill>
                  <a:srgbClr val="00B050"/>
                </a:solidFill>
              </a:rPr>
              <a:t>Easy: </a:t>
            </a:r>
            <a:r>
              <a:rPr lang="en-GB" sz="3000" dirty="0"/>
              <a:t>Generate dataset from scratch or </a:t>
            </a:r>
            <a:r>
              <a:rPr lang="en-GB" sz="3000" dirty="0" err="1"/>
              <a:t>arxiv</a:t>
            </a:r>
            <a:endParaRPr lang="en-GB" sz="3000" u="sng" dirty="0"/>
          </a:p>
          <a:p>
            <a:r>
              <a:rPr lang="en-GB" sz="3000" dirty="0"/>
              <a:t> 		or take one from </a:t>
            </a:r>
            <a:r>
              <a:rPr lang="en-GB" sz="3000" u="sng" dirty="0" err="1"/>
              <a:t>Huggingface</a:t>
            </a:r>
            <a:endParaRPr lang="en-GB" sz="3000" u="sng" dirty="0"/>
          </a:p>
        </p:txBody>
      </p:sp>
      <p:sp>
        <p:nvSpPr>
          <p:cNvPr id="8" name="TextBox 7">
            <a:extLst>
              <a:ext uri="{FF2B5EF4-FFF2-40B4-BE49-F238E27FC236}">
                <a16:creationId xmlns:a16="http://schemas.microsoft.com/office/drawing/2014/main" id="{C708033E-9A31-70A2-3CDC-1869466CB1DE}"/>
              </a:ext>
            </a:extLst>
          </p:cNvPr>
          <p:cNvSpPr txBox="1"/>
          <p:nvPr/>
        </p:nvSpPr>
        <p:spPr>
          <a:xfrm>
            <a:off x="4771580" y="2687456"/>
            <a:ext cx="6171690" cy="400110"/>
          </a:xfrm>
          <a:prstGeom prst="rect">
            <a:avLst/>
          </a:prstGeom>
          <a:noFill/>
        </p:spPr>
        <p:txBody>
          <a:bodyPr wrap="none" rtlCol="0">
            <a:spAutoFit/>
          </a:bodyPr>
          <a:lstStyle/>
          <a:p>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4" pitchFamily="34" charset="0"/>
                <a:hlinkClick r:id="rId3"/>
              </a:rPr>
              <a:t>Basics</a:t>
            </a:r>
            <a:r>
              <a:rPr lang="en-GB" sz="2000" dirty="0">
                <a:solidFill>
                  <a:srgbClr val="3091D1"/>
                </a:solidFill>
                <a:latin typeface="Lato" panose="020F0502020204030204" pitchFamily="34" charset="0"/>
              </a:rPr>
              <a:t>, </a:t>
            </a:r>
            <a:r>
              <a:rPr lang="en-GB" sz="2000" b="0" i="0" u="none" strike="noStrike" dirty="0">
                <a:solidFill>
                  <a:srgbClr val="3091D1"/>
                </a:solidFill>
                <a:effectLst/>
                <a:latin typeface="Lato" panose="020F0502020204030203" pitchFamily="34" charset="0"/>
                <a:hlinkClick r:id="rId4"/>
              </a:rPr>
              <a:t>Images</a:t>
            </a:r>
            <a:r>
              <a:rPr lang="en-GB" sz="2000" dirty="0">
                <a:solidFill>
                  <a:srgbClr val="3091D1"/>
                </a:solidFill>
                <a:latin typeface="Lato" panose="020F0502020204030204" pitchFamily="34" charset="0"/>
              </a:rPr>
              <a:t>, </a:t>
            </a:r>
            <a:r>
              <a:rPr lang="en-GB" sz="2000" b="0" i="0" u="none" strike="noStrike" dirty="0">
                <a:solidFill>
                  <a:srgbClr val="3091D1"/>
                </a:solidFill>
                <a:effectLst/>
                <a:latin typeface="Lato" panose="020F0502020204030203" pitchFamily="34" charset="0"/>
                <a:hlinkClick r:id="rId5"/>
              </a:rPr>
              <a:t>Loading</a:t>
            </a:r>
            <a:r>
              <a:rPr lang="en-GB" sz="2000" dirty="0">
                <a:solidFill>
                  <a:srgbClr val="3091D1"/>
                </a:solidFill>
                <a:latin typeface="Lato" panose="020F0502020204030204" pitchFamily="34" charset="0"/>
              </a:rPr>
              <a:t> , </a:t>
            </a:r>
            <a:r>
              <a:rPr lang="en-GB" sz="2000" b="0" i="0" u="none" strike="noStrike" dirty="0">
                <a:solidFill>
                  <a:srgbClr val="3091D1"/>
                </a:solidFill>
                <a:effectLst/>
                <a:latin typeface="Lato" panose="020F0502020204030203" pitchFamily="34" charset="0"/>
                <a:hlinkClick r:id="rId6"/>
              </a:rPr>
              <a:t>Building</a:t>
            </a:r>
            <a:r>
              <a:rPr lang="fr-FR" sz="2000" dirty="0"/>
              <a:t> </a:t>
            </a:r>
          </a:p>
        </p:txBody>
      </p:sp>
      <p:sp>
        <p:nvSpPr>
          <p:cNvPr id="7" name="Espace réservé du contenu 2">
            <a:extLst>
              <a:ext uri="{FF2B5EF4-FFF2-40B4-BE49-F238E27FC236}">
                <a16:creationId xmlns:a16="http://schemas.microsoft.com/office/drawing/2014/main" id="{AB88C1BF-2B3F-47B2-A480-3CBA5DCBF3F9}"/>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Steps</a:t>
            </a:r>
            <a:endParaRPr lang="fr-FR" sz="4400" b="1" dirty="0">
              <a:effectLst>
                <a:outerShdw blurRad="38100" dist="38100" dir="2700000" algn="tl">
                  <a:srgbClr val="000000">
                    <a:alpha val="43137"/>
                  </a:srgbClr>
                </a:outerShdw>
              </a:effectLst>
            </a:endParaRPr>
          </a:p>
        </p:txBody>
      </p:sp>
      <p:sp>
        <p:nvSpPr>
          <p:cNvPr id="9" name="Espace réservé du contenu 2">
            <a:extLst>
              <a:ext uri="{FF2B5EF4-FFF2-40B4-BE49-F238E27FC236}">
                <a16:creationId xmlns:a16="http://schemas.microsoft.com/office/drawing/2014/main" id="{BBB7CF62-246D-4E27-9F64-FD7DB37430A1}"/>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5</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44148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A3A9EF-18C2-7A9C-1FCE-DA61DDACAF7A}"/>
              </a:ext>
            </a:extLst>
          </p:cNvPr>
          <p:cNvSpPr txBox="1"/>
          <p:nvPr/>
        </p:nvSpPr>
        <p:spPr>
          <a:xfrm>
            <a:off x="423343" y="1056240"/>
            <a:ext cx="8481809" cy="1631216"/>
          </a:xfrm>
          <a:prstGeom prst="rect">
            <a:avLst/>
          </a:prstGeom>
          <a:noFill/>
        </p:spPr>
        <p:txBody>
          <a:bodyPr wrap="none" rtlCol="0">
            <a:spAutoFit/>
          </a:bodyPr>
          <a:lstStyle/>
          <a:p>
            <a:r>
              <a:rPr lang="en-GB" sz="4000" b="1" dirty="0"/>
              <a:t>Step 1: Collect data  </a:t>
            </a:r>
          </a:p>
          <a:p>
            <a:r>
              <a:rPr lang="en-GB" sz="3000" dirty="0">
                <a:solidFill>
                  <a:srgbClr val="00B050"/>
                </a:solidFill>
              </a:rPr>
              <a:t>Easy: </a:t>
            </a:r>
            <a:r>
              <a:rPr lang="en-GB" sz="3000" dirty="0"/>
              <a:t>Generate dataset from scratch or </a:t>
            </a:r>
            <a:r>
              <a:rPr lang="en-GB" sz="3000" dirty="0" err="1"/>
              <a:t>arxiv</a:t>
            </a:r>
            <a:endParaRPr lang="en-GB" sz="3000" u="sng" dirty="0"/>
          </a:p>
          <a:p>
            <a:r>
              <a:rPr lang="en-GB" sz="3000" dirty="0"/>
              <a:t> 		or take one from </a:t>
            </a:r>
            <a:r>
              <a:rPr lang="en-GB" sz="3000" u="sng" dirty="0" err="1"/>
              <a:t>Huggingface</a:t>
            </a:r>
            <a:endParaRPr lang="en-GB" sz="3000" u="sng" dirty="0"/>
          </a:p>
        </p:txBody>
      </p:sp>
      <p:sp>
        <p:nvSpPr>
          <p:cNvPr id="6" name="TextBox 5">
            <a:extLst>
              <a:ext uri="{FF2B5EF4-FFF2-40B4-BE49-F238E27FC236}">
                <a16:creationId xmlns:a16="http://schemas.microsoft.com/office/drawing/2014/main" id="{33040EFE-1371-9402-5823-1768D8C8B0F7}"/>
              </a:ext>
            </a:extLst>
          </p:cNvPr>
          <p:cNvSpPr txBox="1"/>
          <p:nvPr/>
        </p:nvSpPr>
        <p:spPr>
          <a:xfrm>
            <a:off x="349085" y="3903174"/>
            <a:ext cx="11312712" cy="1631216"/>
          </a:xfrm>
          <a:prstGeom prst="rect">
            <a:avLst/>
          </a:prstGeom>
          <a:noFill/>
        </p:spPr>
        <p:txBody>
          <a:bodyPr wrap="none" rtlCol="0">
            <a:spAutoFit/>
          </a:bodyPr>
          <a:lstStyle/>
          <a:p>
            <a:r>
              <a:rPr lang="en-GB" sz="4000" b="1" dirty="0"/>
              <a:t>Step 2: Chose a relevant architecture</a:t>
            </a:r>
            <a:br>
              <a:rPr lang="en-GB" sz="4000" b="1" dirty="0"/>
            </a:br>
            <a:r>
              <a:rPr lang="en-GB" sz="3000" dirty="0">
                <a:solidFill>
                  <a:srgbClr val="FF0000"/>
                </a:solidFill>
              </a:rPr>
              <a:t>Hard: </a:t>
            </a:r>
            <a:r>
              <a:rPr lang="en-GB" sz="3000" dirty="0"/>
              <a:t>No obvious structure for Image to text</a:t>
            </a:r>
            <a:br>
              <a:rPr lang="en-GB" sz="3000" dirty="0"/>
            </a:br>
            <a:r>
              <a:rPr lang="en-GB" sz="3000" dirty="0">
                <a:solidFill>
                  <a:srgbClr val="FF0000"/>
                </a:solidFill>
              </a:rPr>
              <a:t>Hard: </a:t>
            </a:r>
            <a:r>
              <a:rPr lang="en-GB" sz="3000" dirty="0"/>
              <a:t>Language models require a gigantic amount of data </a:t>
            </a:r>
          </a:p>
        </p:txBody>
      </p:sp>
      <p:sp>
        <p:nvSpPr>
          <p:cNvPr id="8" name="TextBox 7">
            <a:extLst>
              <a:ext uri="{FF2B5EF4-FFF2-40B4-BE49-F238E27FC236}">
                <a16:creationId xmlns:a16="http://schemas.microsoft.com/office/drawing/2014/main" id="{C708033E-9A31-70A2-3CDC-1869466CB1DE}"/>
              </a:ext>
            </a:extLst>
          </p:cNvPr>
          <p:cNvSpPr txBox="1"/>
          <p:nvPr/>
        </p:nvSpPr>
        <p:spPr>
          <a:xfrm>
            <a:off x="4771580" y="2687456"/>
            <a:ext cx="6171690" cy="400110"/>
          </a:xfrm>
          <a:prstGeom prst="rect">
            <a:avLst/>
          </a:prstGeom>
          <a:noFill/>
        </p:spPr>
        <p:txBody>
          <a:bodyPr wrap="none" rtlCol="0">
            <a:spAutoFit/>
          </a:bodyPr>
          <a:lstStyle/>
          <a:p>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4" pitchFamily="34" charset="0"/>
                <a:hlinkClick r:id="rId3"/>
              </a:rPr>
              <a:t>Basics</a:t>
            </a:r>
            <a:r>
              <a:rPr lang="en-GB" sz="2000" dirty="0">
                <a:solidFill>
                  <a:srgbClr val="3091D1"/>
                </a:solidFill>
                <a:latin typeface="Lato" panose="020F0502020204030204" pitchFamily="34" charset="0"/>
              </a:rPr>
              <a:t>, </a:t>
            </a:r>
            <a:r>
              <a:rPr lang="en-GB" sz="2000" b="0" i="0" u="none" strike="noStrike" dirty="0">
                <a:solidFill>
                  <a:srgbClr val="3091D1"/>
                </a:solidFill>
                <a:effectLst/>
                <a:latin typeface="Lato" panose="020F0502020204030203" pitchFamily="34" charset="0"/>
                <a:hlinkClick r:id="rId4"/>
              </a:rPr>
              <a:t>Images</a:t>
            </a:r>
            <a:r>
              <a:rPr lang="en-GB" sz="2000" dirty="0">
                <a:solidFill>
                  <a:srgbClr val="3091D1"/>
                </a:solidFill>
                <a:latin typeface="Lato" panose="020F0502020204030204" pitchFamily="34" charset="0"/>
              </a:rPr>
              <a:t>, </a:t>
            </a:r>
            <a:r>
              <a:rPr lang="en-GB" sz="2000" b="0" i="0" u="none" strike="noStrike" dirty="0">
                <a:solidFill>
                  <a:srgbClr val="3091D1"/>
                </a:solidFill>
                <a:effectLst/>
                <a:latin typeface="Lato" panose="020F0502020204030203" pitchFamily="34" charset="0"/>
                <a:hlinkClick r:id="rId5"/>
              </a:rPr>
              <a:t>Loading</a:t>
            </a:r>
            <a:r>
              <a:rPr lang="en-GB" sz="2000" dirty="0">
                <a:solidFill>
                  <a:srgbClr val="3091D1"/>
                </a:solidFill>
                <a:latin typeface="Lato" panose="020F0502020204030204" pitchFamily="34" charset="0"/>
              </a:rPr>
              <a:t> , </a:t>
            </a:r>
            <a:r>
              <a:rPr lang="en-GB" sz="2000" b="0" i="0" u="none" strike="noStrike" dirty="0">
                <a:solidFill>
                  <a:srgbClr val="3091D1"/>
                </a:solidFill>
                <a:effectLst/>
                <a:latin typeface="Lato" panose="020F0502020204030203" pitchFamily="34" charset="0"/>
                <a:hlinkClick r:id="rId6"/>
              </a:rPr>
              <a:t>Building</a:t>
            </a:r>
            <a:r>
              <a:rPr lang="fr-FR" sz="2000" dirty="0"/>
              <a:t> </a:t>
            </a:r>
          </a:p>
        </p:txBody>
      </p:sp>
      <p:sp>
        <p:nvSpPr>
          <p:cNvPr id="10" name="TextBox 9">
            <a:extLst>
              <a:ext uri="{FF2B5EF4-FFF2-40B4-BE49-F238E27FC236}">
                <a16:creationId xmlns:a16="http://schemas.microsoft.com/office/drawing/2014/main" id="{821C913A-3718-AE73-61A5-C6E6F4451E16}"/>
              </a:ext>
            </a:extLst>
          </p:cNvPr>
          <p:cNvSpPr txBox="1"/>
          <p:nvPr/>
        </p:nvSpPr>
        <p:spPr>
          <a:xfrm>
            <a:off x="4771580" y="5669756"/>
            <a:ext cx="6900467" cy="707886"/>
          </a:xfrm>
          <a:prstGeom prst="rect">
            <a:avLst/>
          </a:prstGeom>
          <a:noFill/>
        </p:spPr>
        <p:txBody>
          <a:bodyPr wrap="square" rtlCol="0">
            <a:spAutoFit/>
          </a:bodyPr>
          <a:lstStyle/>
          <a:p>
            <a:pPr algn="r"/>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3" pitchFamily="34" charset="0"/>
                <a:hlinkClick r:id="rId7"/>
              </a:rPr>
              <a:t>Curse of Dimensionality</a:t>
            </a:r>
            <a:r>
              <a:rPr lang="fr-FR" sz="2000" b="0" i="0" u="none" strike="noStrike" dirty="0">
                <a:solidFill>
                  <a:srgbClr val="3091D1"/>
                </a:solidFill>
                <a:effectLst/>
                <a:latin typeface="Lato" panose="020F0502020204030203" pitchFamily="34" charset="0"/>
              </a:rPr>
              <a:t>, </a:t>
            </a:r>
            <a:r>
              <a:rPr lang="en-GB" sz="2000" b="0" i="0" u="none" strike="noStrike" dirty="0">
                <a:solidFill>
                  <a:srgbClr val="3091D1"/>
                </a:solidFill>
                <a:effectLst/>
                <a:latin typeface="Lato" panose="020F0502020204030203" pitchFamily="34" charset="0"/>
                <a:hlinkClick r:id="rId8"/>
              </a:rPr>
              <a:t>Summary of the tokenizers</a:t>
            </a:r>
            <a:r>
              <a:rPr lang="en-GB" sz="2000" b="0" i="0" u="none" strike="noStrike" dirty="0">
                <a:solidFill>
                  <a:srgbClr val="3091D1"/>
                </a:solidFill>
                <a:effectLst/>
                <a:latin typeface="Lato" panose="020F0502020204030203" pitchFamily="34" charset="0"/>
              </a:rPr>
              <a:t>, </a:t>
            </a:r>
            <a:r>
              <a:rPr lang="en-GB" sz="2000" b="0" i="0" u="none" strike="noStrike" dirty="0">
                <a:solidFill>
                  <a:srgbClr val="3091D1"/>
                </a:solidFill>
                <a:effectLst/>
                <a:latin typeface="Lato" panose="020F0502020204030203" pitchFamily="34" charset="0"/>
                <a:hlinkClick r:id="rId9"/>
              </a:rPr>
              <a:t>Fine-tune a pretrained model</a:t>
            </a:r>
            <a:r>
              <a:rPr lang="fr-FR" sz="2000" b="0" i="0" u="none" strike="noStrike" dirty="0">
                <a:solidFill>
                  <a:srgbClr val="3091D1"/>
                </a:solidFill>
                <a:effectLst/>
                <a:latin typeface="Lato" panose="020F0502020204030203" pitchFamily="34" charset="0"/>
              </a:rPr>
              <a:t> </a:t>
            </a:r>
            <a:endParaRPr lang="en-GB" sz="2000" b="0" i="0" dirty="0">
              <a:solidFill>
                <a:srgbClr val="404040"/>
              </a:solidFill>
              <a:effectLst/>
              <a:latin typeface="Lato" panose="020F0502020204030203" pitchFamily="34" charset="0"/>
            </a:endParaRPr>
          </a:p>
        </p:txBody>
      </p:sp>
      <p:sp>
        <p:nvSpPr>
          <p:cNvPr id="7" name="Espace réservé du contenu 2">
            <a:extLst>
              <a:ext uri="{FF2B5EF4-FFF2-40B4-BE49-F238E27FC236}">
                <a16:creationId xmlns:a16="http://schemas.microsoft.com/office/drawing/2014/main" id="{AB88C1BF-2B3F-47B2-A480-3CBA5DCBF3F9}"/>
              </a:ext>
            </a:extLst>
          </p:cNvPr>
          <p:cNvSpPr>
            <a:spLocks noGrp="1"/>
          </p:cNvSpPr>
          <p:nvPr>
            <p:ph idx="1"/>
          </p:nvPr>
        </p:nvSpPr>
        <p:spPr>
          <a:xfrm>
            <a:off x="109728" y="49671"/>
            <a:ext cx="9574306" cy="883024"/>
          </a:xfrm>
        </p:spPr>
        <p:txBody>
          <a:bodyPr>
            <a:normAutofit/>
          </a:bodyPr>
          <a:lstStyle/>
          <a:p>
            <a:pPr marL="0" indent="0">
              <a:buNone/>
            </a:pPr>
            <a:r>
              <a:rPr lang="fr-FR" sz="4400" b="1" dirty="0" err="1">
                <a:effectLst>
                  <a:outerShdw blurRad="38100" dist="38100" dir="2700000" algn="tl">
                    <a:srgbClr val="000000">
                      <a:alpha val="43137"/>
                    </a:srgbClr>
                  </a:outerShdw>
                </a:effectLst>
              </a:rPr>
              <a:t>Steps</a:t>
            </a:r>
            <a:endParaRPr lang="fr-FR" sz="4400" b="1" dirty="0">
              <a:effectLst>
                <a:outerShdw blurRad="38100" dist="38100" dir="2700000" algn="tl">
                  <a:srgbClr val="000000">
                    <a:alpha val="43137"/>
                  </a:srgbClr>
                </a:outerShdw>
              </a:effectLst>
            </a:endParaRPr>
          </a:p>
        </p:txBody>
      </p:sp>
      <p:sp>
        <p:nvSpPr>
          <p:cNvPr id="9" name="Espace réservé du contenu 2">
            <a:extLst>
              <a:ext uri="{FF2B5EF4-FFF2-40B4-BE49-F238E27FC236}">
                <a16:creationId xmlns:a16="http://schemas.microsoft.com/office/drawing/2014/main" id="{BBB7CF62-246D-4E27-9F64-FD7DB37430A1}"/>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5</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979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ous-titre 2">
            <a:extLst>
              <a:ext uri="{FF2B5EF4-FFF2-40B4-BE49-F238E27FC236}">
                <a16:creationId xmlns:a16="http://schemas.microsoft.com/office/drawing/2014/main" id="{FF3DF42D-1FA4-4F0A-A025-2A51BE4122C5}"/>
              </a:ext>
            </a:extLst>
          </p:cNvPr>
          <p:cNvSpPr txBox="1">
            <a:spLocks/>
          </p:cNvSpPr>
          <p:nvPr/>
        </p:nvSpPr>
        <p:spPr>
          <a:xfrm>
            <a:off x="755010" y="932695"/>
            <a:ext cx="9574305" cy="191340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fr-FR" sz="3200" dirty="0">
                <a:solidFill>
                  <a:schemeClr val="tx1"/>
                </a:solidFill>
              </a:rPr>
              <a:t>Objectives :</a:t>
            </a:r>
          </a:p>
          <a:p>
            <a:pPr marL="0" indent="0">
              <a:buNone/>
            </a:pPr>
            <a:r>
              <a:rPr lang="fr-FR" sz="3200" dirty="0">
                <a:solidFill>
                  <a:schemeClr val="tx1"/>
                </a:solidFill>
              </a:rPr>
              <a:t>	Capture long distance </a:t>
            </a:r>
            <a:r>
              <a:rPr lang="fr-FR" sz="3200" dirty="0" err="1">
                <a:solidFill>
                  <a:schemeClr val="tx1"/>
                </a:solidFill>
              </a:rPr>
              <a:t>dependency</a:t>
            </a:r>
            <a:endParaRPr lang="fr-FR" sz="3200" dirty="0">
              <a:solidFill>
                <a:schemeClr val="tx1"/>
              </a:solidFill>
            </a:endParaRPr>
          </a:p>
          <a:p>
            <a:pPr marL="0" indent="0">
              <a:buNone/>
            </a:pPr>
            <a:r>
              <a:rPr lang="fr-FR" sz="3200" dirty="0">
                <a:solidFill>
                  <a:schemeClr val="tx1"/>
                </a:solidFill>
              </a:rPr>
              <a:t>	Enable </a:t>
            </a:r>
            <a:r>
              <a:rPr lang="fr-FR" sz="3200" dirty="0" err="1">
                <a:solidFill>
                  <a:schemeClr val="tx1"/>
                </a:solidFill>
              </a:rPr>
              <a:t>parallelization</a:t>
            </a:r>
            <a:r>
              <a:rPr lang="fr-FR" sz="3200" dirty="0">
                <a:solidFill>
                  <a:schemeClr val="tx1"/>
                </a:solidFill>
              </a:rPr>
              <a:t> in the </a:t>
            </a:r>
            <a:r>
              <a:rPr lang="fr-FR" sz="3200" dirty="0" err="1">
                <a:solidFill>
                  <a:schemeClr val="tx1"/>
                </a:solidFill>
              </a:rPr>
              <a:t>treatment</a:t>
            </a:r>
            <a:endParaRPr lang="fr-FR" sz="3200" dirty="0">
              <a:solidFill>
                <a:schemeClr val="tx1"/>
              </a:solidFill>
            </a:endParaRPr>
          </a:p>
        </p:txBody>
      </p:sp>
      <p:sp>
        <p:nvSpPr>
          <p:cNvPr id="7" name="Espace réservé du contenu 2">
            <a:extLst>
              <a:ext uri="{FF2B5EF4-FFF2-40B4-BE49-F238E27FC236}">
                <a16:creationId xmlns:a16="http://schemas.microsoft.com/office/drawing/2014/main" id="{5DE4C079-A0B9-4C3D-82A0-8900258E2182}"/>
              </a:ext>
            </a:extLst>
          </p:cNvPr>
          <p:cNvSpPr>
            <a:spLocks noGrp="1"/>
          </p:cNvSpPr>
          <p:nvPr>
            <p:ph idx="1"/>
          </p:nvPr>
        </p:nvSpPr>
        <p:spPr>
          <a:xfrm>
            <a:off x="109728" y="49671"/>
            <a:ext cx="9574306" cy="883024"/>
          </a:xfrm>
        </p:spPr>
        <p:txBody>
          <a:bodyPr>
            <a:normAutofit/>
          </a:bodyPr>
          <a:lstStyle/>
          <a:p>
            <a:pPr marL="0" indent="0">
              <a:buNone/>
            </a:pPr>
            <a:r>
              <a:rPr lang="fr-FR" sz="4800" b="1" dirty="0">
                <a:effectLst>
                  <a:outerShdw blurRad="38100" dist="38100" dir="2700000" algn="tl">
                    <a:srgbClr val="000000">
                      <a:alpha val="43137"/>
                    </a:srgbClr>
                  </a:outerShdw>
                </a:effectLst>
              </a:rPr>
              <a:t>Transformers</a:t>
            </a:r>
          </a:p>
        </p:txBody>
      </p:sp>
      <p:grpSp>
        <p:nvGrpSpPr>
          <p:cNvPr id="9" name="Groupe 8">
            <a:extLst>
              <a:ext uri="{FF2B5EF4-FFF2-40B4-BE49-F238E27FC236}">
                <a16:creationId xmlns:a16="http://schemas.microsoft.com/office/drawing/2014/main" id="{6D3D3523-C0F2-4606-A6C0-9BC829F4B247}"/>
              </a:ext>
            </a:extLst>
          </p:cNvPr>
          <p:cNvGrpSpPr/>
          <p:nvPr/>
        </p:nvGrpSpPr>
        <p:grpSpPr>
          <a:xfrm>
            <a:off x="2259105" y="3110753"/>
            <a:ext cx="7763437" cy="3441906"/>
            <a:chOff x="2259105" y="3110753"/>
            <a:chExt cx="7763437" cy="3441906"/>
          </a:xfrm>
        </p:grpSpPr>
        <p:sp>
          <p:nvSpPr>
            <p:cNvPr id="6" name="Forme libre : forme 5">
              <a:extLst>
                <a:ext uri="{FF2B5EF4-FFF2-40B4-BE49-F238E27FC236}">
                  <a16:creationId xmlns:a16="http://schemas.microsoft.com/office/drawing/2014/main" id="{A91DCE57-8DE1-43E0-B19E-C04D0A4965D5}"/>
                </a:ext>
              </a:extLst>
            </p:cNvPr>
            <p:cNvSpPr/>
            <p:nvPr/>
          </p:nvSpPr>
          <p:spPr>
            <a:xfrm>
              <a:off x="2259105" y="3110753"/>
              <a:ext cx="4629914" cy="344190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tx1"/>
            </a:solidFill>
            <a:ln w="0">
              <a:noFill/>
              <a:prstDash val="solid"/>
            </a:ln>
          </p:spPr>
          <p:txBody>
            <a:bodyPr vert="horz" wrap="square" lIns="90000" tIns="45000" rIns="90000" bIns="45000" anchor="ctr" anchorCtr="0" compatLnSpc="0">
              <a:noAutofit/>
            </a:bodyPr>
            <a:lstStyle/>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Time </a:t>
              </a:r>
              <a:r>
                <a:rPr lang="fr-FR" sz="3200" dirty="0">
                  <a:solidFill>
                    <a:schemeClr val="bg1"/>
                  </a:solidFill>
                  <a:latin typeface="Liberation Sans" pitchFamily="18"/>
                  <a:ea typeface="Noto Sans CJK SC" pitchFamily="2"/>
                  <a:cs typeface="Lohit Devanagari" pitchFamily="2"/>
                </a:rPr>
                <a:t>:</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Person :</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Action :</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Object :</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Goal :</a:t>
              </a:r>
            </a:p>
            <a:p>
              <a:pPr marL="0" marR="0" lvl="0" indent="0" algn="l" rtl="0" hangingPunct="0">
                <a:lnSpc>
                  <a:spcPct val="100000"/>
                </a:lnSpc>
                <a:spcBef>
                  <a:spcPts val="0"/>
                </a:spcBef>
                <a:spcAft>
                  <a:spcPts val="0"/>
                </a:spcAft>
                <a:buNone/>
                <a:tabLst/>
              </a:pPr>
              <a:r>
                <a:rPr lang="fr-FR" sz="3200" b="0" i="0" u="none" strike="noStrike" kern="1200" cap="none" dirty="0">
                  <a:ln>
                    <a:noFill/>
                  </a:ln>
                  <a:solidFill>
                    <a:schemeClr val="bg1"/>
                  </a:solidFill>
                  <a:latin typeface="Liberation Sans" pitchFamily="18"/>
                  <a:ea typeface="Noto Sans CJK SC" pitchFamily="2"/>
                  <a:cs typeface="Lohit Devanagari" pitchFamily="2"/>
                </a:rPr>
                <a:t>Place :</a:t>
              </a:r>
            </a:p>
          </p:txBody>
        </p:sp>
        <p:sp>
          <p:nvSpPr>
            <p:cNvPr id="8" name="Forme libre : forme 7">
              <a:extLst>
                <a:ext uri="{FF2B5EF4-FFF2-40B4-BE49-F238E27FC236}">
                  <a16:creationId xmlns:a16="http://schemas.microsoft.com/office/drawing/2014/main" id="{DFF4349C-5BD7-4D66-A959-8E6EC375EBAB}"/>
                </a:ext>
              </a:extLst>
            </p:cNvPr>
            <p:cNvSpPr/>
            <p:nvPr/>
          </p:nvSpPr>
          <p:spPr>
            <a:xfrm>
              <a:off x="6262480" y="3110753"/>
              <a:ext cx="3760062" cy="344190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tx1"/>
            </a:solidFill>
            <a:ln w="0">
              <a:noFill/>
              <a:prstDash val="solid"/>
            </a:ln>
          </p:spPr>
          <p:txBody>
            <a:bodyPr vert="horz" wrap="square" lIns="90000" tIns="45000" rIns="90000" bIns="45000" anchor="ctr" anchorCtr="0" compatLnSpc="0">
              <a:noAutofit/>
            </a:bodyPr>
            <a:lstStyle/>
            <a:p>
              <a:pPr marL="0" marR="0" lvl="0" indent="0" algn="l" rtl="0" hangingPunct="0">
                <a:lnSpc>
                  <a:spcPct val="100000"/>
                </a:lnSpc>
                <a:spcBef>
                  <a:spcPts val="0"/>
                </a:spcBef>
                <a:spcAft>
                  <a:spcPts val="0"/>
                </a:spcAft>
                <a:buNone/>
                <a:tabLst/>
              </a:pPr>
              <a:r>
                <a:rPr lang="fr-FR" sz="2800" i="0" u="none" strike="noStrike" kern="1200" cap="none" dirty="0" err="1">
                  <a:ln>
                    <a:noFill/>
                  </a:ln>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Yesterday</a:t>
              </a:r>
              <a:r>
                <a:rPr lang="fr-FR" sz="2800" i="0" u="none" strike="noStrike" kern="1200" cap="none" dirty="0">
                  <a:ln>
                    <a:noFill/>
                  </a:ln>
                  <a:solidFill>
                    <a:srgbClr val="FF0000"/>
                  </a:solidFill>
                  <a:latin typeface="Cascadia Code" panose="020B0609020000020004" pitchFamily="49" charset="0"/>
                  <a:ea typeface="Cascadia Code" panose="020B0609020000020004" pitchFamily="49" charset="0"/>
                  <a:cs typeface="Cascadia Code" panose="020B0609020000020004" pitchFamily="49" charset="0"/>
                </a:rPr>
                <a:t>,</a:t>
              </a:r>
            </a:p>
            <a:p>
              <a:pPr marL="0" marR="0" lvl="0" indent="0" algn="l" rtl="0" hangingPunct="0">
                <a:lnSpc>
                  <a:spcPct val="100000"/>
                </a:lnSpc>
                <a:spcBef>
                  <a:spcPts val="0"/>
                </a:spcBef>
                <a:spcAft>
                  <a:spcPts val="0"/>
                </a:spcAft>
                <a:buNone/>
                <a:tabLst/>
              </a:pPr>
              <a:r>
                <a:rPr lang="fr-FR" sz="2800" i="0" u="none" strike="noStrike" kern="1200" cap="none" dirty="0">
                  <a:ln>
                    <a:noFill/>
                  </a:ln>
                  <a:solidFill>
                    <a:schemeClr val="accent2">
                      <a:lumMod val="60000"/>
                      <a:lumOff val="40000"/>
                    </a:schemeClr>
                  </a:solidFill>
                  <a:latin typeface="Cascadia Code" panose="020B0609020000020004" pitchFamily="49" charset="0"/>
                  <a:ea typeface="Cascadia Code" panose="020B0609020000020004" pitchFamily="49" charset="0"/>
                  <a:cs typeface="Cascadia Code" panose="020B0609020000020004" pitchFamily="49" charset="0"/>
                </a:rPr>
                <a:t>Ryan</a:t>
              </a:r>
            </a:p>
            <a:p>
              <a:pPr marL="0" marR="0" lvl="0" indent="0" algn="l" rtl="0" hangingPunct="0">
                <a:lnSpc>
                  <a:spcPct val="100000"/>
                </a:lnSpc>
                <a:spcBef>
                  <a:spcPts val="0"/>
                </a:spcBef>
                <a:spcAft>
                  <a:spcPts val="0"/>
                </a:spcAft>
                <a:buNone/>
                <a:tabLst/>
              </a:pPr>
              <a:r>
                <a:rPr lang="fr-FR" sz="2800" i="0" u="none" strike="noStrike" kern="1200" cap="none" dirty="0" err="1">
                  <a:ln>
                    <a:noFill/>
                  </a:ln>
                  <a:solidFill>
                    <a:srgbClr val="FFC000"/>
                  </a:solidFill>
                  <a:latin typeface="Cascadia Code" panose="020B0609020000020004" pitchFamily="49" charset="0"/>
                  <a:ea typeface="Cascadia Code" panose="020B0609020000020004" pitchFamily="49" charset="0"/>
                  <a:cs typeface="Cascadia Code" panose="020B0609020000020004" pitchFamily="49" charset="0"/>
                </a:rPr>
                <a:t>bought</a:t>
              </a:r>
              <a:endParaRPr lang="fr-FR" sz="2800" i="0" u="none" strike="noStrike" kern="1200" cap="none" dirty="0">
                <a:ln>
                  <a:noFill/>
                </a:ln>
                <a:solidFill>
                  <a:srgbClr val="FFC000"/>
                </a:solidFill>
                <a:latin typeface="Cascadia Code" panose="020B0609020000020004" pitchFamily="49" charset="0"/>
                <a:ea typeface="Cascadia Code" panose="020B0609020000020004" pitchFamily="49" charset="0"/>
                <a:cs typeface="Cascadia Code" panose="020B0609020000020004" pitchFamily="49" charset="0"/>
              </a:endParaRPr>
            </a:p>
            <a:p>
              <a:pPr marL="0" marR="0" lvl="0" indent="0" algn="l" rtl="0" hangingPunct="0">
                <a:lnSpc>
                  <a:spcPct val="100000"/>
                </a:lnSpc>
                <a:spcBef>
                  <a:spcPts val="0"/>
                </a:spcBef>
                <a:spcAft>
                  <a:spcPts val="0"/>
                </a:spcAft>
                <a:buNone/>
                <a:tabLst/>
              </a:pPr>
              <a:r>
                <a:rPr lang="fr-FR" sz="2800" i="0" u="none" strike="noStrike" kern="1200" cap="none" dirty="0">
                  <a:ln>
                    <a:noFill/>
                  </a:ln>
                  <a:solidFill>
                    <a:srgbClr val="00B0F0"/>
                  </a:solidFill>
                  <a:latin typeface="Cascadia Code" panose="020B0609020000020004" pitchFamily="49" charset="0"/>
                  <a:ea typeface="Cascadia Code" panose="020B0609020000020004" pitchFamily="49" charset="0"/>
                  <a:cs typeface="Cascadia Code" panose="020B0609020000020004" pitchFamily="49" charset="0"/>
                </a:rPr>
                <a:t>a </a:t>
              </a:r>
              <a:r>
                <a:rPr lang="fr-FR" sz="2800" i="0" u="none" strike="noStrike" kern="1200" cap="none" dirty="0" err="1">
                  <a:ln>
                    <a:noFill/>
                  </a:ln>
                  <a:solidFill>
                    <a:srgbClr val="00B0F0"/>
                  </a:solidFill>
                  <a:latin typeface="Cascadia Code" panose="020B0609020000020004" pitchFamily="49" charset="0"/>
                  <a:ea typeface="Cascadia Code" panose="020B0609020000020004" pitchFamily="49" charset="0"/>
                  <a:cs typeface="Cascadia Code" panose="020B0609020000020004" pitchFamily="49" charset="0"/>
                </a:rPr>
                <a:t>red</a:t>
              </a:r>
              <a:r>
                <a:rPr lang="fr-FR" sz="2800" i="0" u="none" strike="noStrike" kern="1200" cap="none" dirty="0">
                  <a:ln>
                    <a:noFill/>
                  </a:ln>
                  <a:solidFill>
                    <a:srgbClr val="00B0F0"/>
                  </a:solidFill>
                  <a:latin typeface="Cascadia Code" panose="020B0609020000020004" pitchFamily="49" charset="0"/>
                  <a:ea typeface="Cascadia Code" panose="020B0609020000020004" pitchFamily="49" charset="0"/>
                  <a:cs typeface="Cascadia Code" panose="020B0609020000020004" pitchFamily="49" charset="0"/>
                </a:rPr>
                <a:t> car</a:t>
              </a:r>
            </a:p>
            <a:p>
              <a:pPr marL="0" marR="0" lvl="0" indent="0" algn="l" rtl="0" hangingPunct="0">
                <a:lnSpc>
                  <a:spcPct val="100000"/>
                </a:lnSpc>
                <a:spcBef>
                  <a:spcPts val="0"/>
                </a:spcBef>
                <a:spcAft>
                  <a:spcPts val="0"/>
                </a:spcAft>
                <a:buNone/>
                <a:tabLst/>
              </a:pPr>
              <a:r>
                <a:rPr lang="fr-FR" sz="2800" i="0" u="none" strike="noStrike" kern="1200" cap="none" dirty="0">
                  <a:ln>
                    <a:noFill/>
                  </a:ln>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to </a:t>
              </a:r>
              <a:r>
                <a:rPr lang="fr-FR" sz="2800" i="0" u="none" strike="noStrike" kern="1200" cap="none" dirty="0" err="1">
                  <a:ln>
                    <a:noFill/>
                  </a:ln>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get</a:t>
              </a:r>
              <a:r>
                <a:rPr lang="fr-FR" sz="2800" i="0" u="none" strike="noStrike" kern="1200" cap="none" dirty="0">
                  <a:ln>
                    <a:noFill/>
                  </a:ln>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to </a:t>
              </a:r>
              <a:r>
                <a:rPr lang="fr-FR" sz="2800" i="0" u="none" strike="noStrike" kern="1200" cap="none" dirty="0" err="1">
                  <a:ln>
                    <a:noFill/>
                  </a:ln>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his</a:t>
              </a:r>
              <a:r>
                <a:rPr lang="fr-FR" sz="2800" i="0" u="none" strike="noStrike" kern="1200" cap="none" dirty="0">
                  <a:ln>
                    <a:noFill/>
                  </a:ln>
                  <a:solidFill>
                    <a:srgbClr val="92D050"/>
                  </a:solidFill>
                  <a:latin typeface="Cascadia Code" panose="020B0609020000020004" pitchFamily="49" charset="0"/>
                  <a:ea typeface="Cascadia Code" panose="020B0609020000020004" pitchFamily="49" charset="0"/>
                  <a:cs typeface="Cascadia Code" panose="020B0609020000020004" pitchFamily="49" charset="0"/>
                </a:rPr>
                <a:t> job</a:t>
              </a:r>
            </a:p>
            <a:p>
              <a:pPr marL="0" marR="0" lvl="0" indent="0" algn="l" rtl="0" hangingPunct="0">
                <a:lnSpc>
                  <a:spcPct val="100000"/>
                </a:lnSpc>
                <a:spcBef>
                  <a:spcPts val="0"/>
                </a:spcBef>
                <a:spcAft>
                  <a:spcPts val="0"/>
                </a:spcAft>
                <a:buNone/>
                <a:tabLst/>
              </a:pPr>
              <a:r>
                <a:rPr lang="fr-FR" sz="2800" i="0" u="none" strike="noStrike" kern="1200" cap="none" dirty="0">
                  <a:ln>
                    <a:noFill/>
                  </a:ln>
                  <a:solidFill>
                    <a:srgbClr val="7030A0"/>
                  </a:solidFill>
                  <a:latin typeface="Cascadia Code" panose="020B0609020000020004" pitchFamily="49" charset="0"/>
                  <a:ea typeface="Cascadia Code" panose="020B0609020000020004" pitchFamily="49" charset="0"/>
                  <a:cs typeface="Cascadia Code" panose="020B0609020000020004" pitchFamily="49" charset="0"/>
                </a:rPr>
                <a:t>in Paris</a:t>
              </a:r>
            </a:p>
          </p:txBody>
        </p:sp>
      </p:grpSp>
      <p:sp>
        <p:nvSpPr>
          <p:cNvPr id="10" name="Espace réservé du contenu 2">
            <a:extLst>
              <a:ext uri="{FF2B5EF4-FFF2-40B4-BE49-F238E27FC236}">
                <a16:creationId xmlns:a16="http://schemas.microsoft.com/office/drawing/2014/main" id="{C6FD754E-6AEC-4534-BCFB-D5943770D19C}"/>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6</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01602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D115B94-C33C-4D9A-B821-A1AB49567707}"/>
              </a:ext>
            </a:extLst>
          </p:cNvPr>
          <p:cNvSpPr/>
          <p:nvPr/>
        </p:nvSpPr>
        <p:spPr>
          <a:xfrm>
            <a:off x="7535841" y="0"/>
            <a:ext cx="4473388" cy="6858000"/>
          </a:xfrm>
          <a:prstGeom prst="roundRect">
            <a:avLst>
              <a:gd name="adj" fmla="val 10655"/>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a:extLst>
              <a:ext uri="{FF2B5EF4-FFF2-40B4-BE49-F238E27FC236}">
                <a16:creationId xmlns:a16="http://schemas.microsoft.com/office/drawing/2014/main" id="{E3306712-EC3F-44EE-A3EA-4C0CE2027E42}"/>
              </a:ext>
            </a:extLst>
          </p:cNvPr>
          <p:cNvPicPr>
            <a:picLocks noChangeAspect="1"/>
          </p:cNvPicPr>
          <p:nvPr/>
        </p:nvPicPr>
        <p:blipFill>
          <a:blip r:embed="rId2">
            <a:lum/>
            <a:alphaModFix/>
          </a:blip>
          <a:srcRect/>
          <a:stretch>
            <a:fillRect/>
          </a:stretch>
        </p:blipFill>
        <p:spPr>
          <a:xfrm>
            <a:off x="6755698" y="83241"/>
            <a:ext cx="6033674" cy="6347448"/>
          </a:xfrm>
          <a:prstGeom prst="rect">
            <a:avLst/>
          </a:prstGeom>
          <a:noFill/>
          <a:ln>
            <a:noFill/>
          </a:ln>
        </p:spPr>
      </p:pic>
      <p:sp>
        <p:nvSpPr>
          <p:cNvPr id="8" name="Espace réservé du contenu 2">
            <a:extLst>
              <a:ext uri="{FF2B5EF4-FFF2-40B4-BE49-F238E27FC236}">
                <a16:creationId xmlns:a16="http://schemas.microsoft.com/office/drawing/2014/main" id="{64AD4030-5BBB-4D0A-B37A-7F430874D05F}"/>
              </a:ext>
            </a:extLst>
          </p:cNvPr>
          <p:cNvSpPr>
            <a:spLocks noGrp="1"/>
          </p:cNvSpPr>
          <p:nvPr>
            <p:ph idx="1"/>
          </p:nvPr>
        </p:nvSpPr>
        <p:spPr>
          <a:xfrm>
            <a:off x="109728" y="49671"/>
            <a:ext cx="4473388" cy="883024"/>
          </a:xfrm>
        </p:spPr>
        <p:txBody>
          <a:bodyPr>
            <a:normAutofit/>
          </a:bodyPr>
          <a:lstStyle/>
          <a:p>
            <a:pPr marL="0" indent="0">
              <a:buNone/>
            </a:pPr>
            <a:r>
              <a:rPr lang="fr-FR" sz="4800" b="1" dirty="0">
                <a:effectLst>
                  <a:outerShdw blurRad="38100" dist="38100" dir="2700000" algn="tl">
                    <a:srgbClr val="000000">
                      <a:alpha val="43137"/>
                    </a:srgbClr>
                  </a:outerShdw>
                </a:effectLst>
              </a:rPr>
              <a:t>Transformers</a:t>
            </a:r>
          </a:p>
        </p:txBody>
      </p:sp>
      <p:sp>
        <p:nvSpPr>
          <p:cNvPr id="17" name="TextBox 9">
            <a:extLst>
              <a:ext uri="{FF2B5EF4-FFF2-40B4-BE49-F238E27FC236}">
                <a16:creationId xmlns:a16="http://schemas.microsoft.com/office/drawing/2014/main" id="{2E4C3E53-E492-4B62-9CE3-79F7C7C0E540}"/>
              </a:ext>
            </a:extLst>
          </p:cNvPr>
          <p:cNvSpPr txBox="1"/>
          <p:nvPr/>
        </p:nvSpPr>
        <p:spPr>
          <a:xfrm>
            <a:off x="57233" y="6206552"/>
            <a:ext cx="6900467" cy="400110"/>
          </a:xfrm>
          <a:prstGeom prst="rect">
            <a:avLst/>
          </a:prstGeom>
          <a:noFill/>
        </p:spPr>
        <p:txBody>
          <a:bodyPr wrap="square" rtlCol="0">
            <a:spAutoFit/>
          </a:bodyPr>
          <a:lstStyle/>
          <a:p>
            <a:pPr algn="r"/>
            <a:r>
              <a:rPr lang="fr-FR" sz="2000" dirty="0" err="1"/>
              <a:t>Related</a:t>
            </a:r>
            <a:r>
              <a:rPr lang="fr-FR" sz="2000" dirty="0"/>
              <a:t> </a:t>
            </a:r>
            <a:r>
              <a:rPr lang="fr-FR" sz="2000" dirty="0" err="1"/>
              <a:t>tutorials</a:t>
            </a:r>
            <a:r>
              <a:rPr lang="fr-FR" sz="2000" dirty="0"/>
              <a:t>: </a:t>
            </a:r>
            <a:r>
              <a:rPr lang="en-GB" sz="2000" b="0" i="0" u="none" strike="noStrike" dirty="0">
                <a:solidFill>
                  <a:srgbClr val="3091D1"/>
                </a:solidFill>
                <a:effectLst/>
                <a:latin typeface="Lato" panose="020F0502020204030203" pitchFamily="34" charset="0"/>
                <a:hlinkClick r:id="rId3"/>
              </a:rPr>
              <a:t>Transformers</a:t>
            </a:r>
            <a:endParaRPr lang="en-GB" sz="2000" b="0" i="0" dirty="0">
              <a:solidFill>
                <a:srgbClr val="404040"/>
              </a:solidFill>
              <a:effectLst/>
              <a:latin typeface="Lato" panose="020F0502020204030203" pitchFamily="34" charset="0"/>
            </a:endParaRPr>
          </a:p>
        </p:txBody>
      </p:sp>
      <p:sp>
        <p:nvSpPr>
          <p:cNvPr id="18" name="Espace réservé du contenu 2">
            <a:extLst>
              <a:ext uri="{FF2B5EF4-FFF2-40B4-BE49-F238E27FC236}">
                <a16:creationId xmlns:a16="http://schemas.microsoft.com/office/drawing/2014/main" id="{CDBDD17F-8BC8-4948-95FF-55815FCE221E}"/>
              </a:ext>
            </a:extLst>
          </p:cNvPr>
          <p:cNvSpPr txBox="1">
            <a:spLocks/>
          </p:cNvSpPr>
          <p:nvPr/>
        </p:nvSpPr>
        <p:spPr>
          <a:xfrm>
            <a:off x="25901" y="6131351"/>
            <a:ext cx="988105" cy="78841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Font typeface="Wingdings 3" panose="05040102010807070707" pitchFamily="18" charset="2"/>
              <a:buNone/>
            </a:pPr>
            <a:r>
              <a:rPr lang="fr-FR" sz="3200" b="1" dirty="0">
                <a:solidFill>
                  <a:schemeClr val="tx1">
                    <a:lumMod val="95000"/>
                  </a:schemeClr>
                </a:solidFill>
                <a:effectLst>
                  <a:outerShdw blurRad="38100" dist="38100" dir="2700000" algn="tl">
                    <a:srgbClr val="000000">
                      <a:alpha val="43137"/>
                    </a:srgbClr>
                  </a:outerShdw>
                </a:effectLst>
              </a:rPr>
              <a:t>7</a:t>
            </a:r>
            <a:endParaRPr lang="fr-FR" sz="4000" b="1" dirty="0">
              <a:solidFill>
                <a:schemeClr val="tx1">
                  <a:lumMod val="9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736087724"/>
      </p:ext>
    </p:extLst>
  </p:cSld>
  <p:clrMapOvr>
    <a:masterClrMapping/>
  </p:clrMapOvr>
</p:sld>
</file>

<file path=ppt/theme/theme1.xml><?xml version="1.0" encoding="utf-8"?>
<a:theme xmlns:a="http://schemas.openxmlformats.org/drawingml/2006/main" name="Secteur">
  <a:themeElements>
    <a:clrScheme name="Secteu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eu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eu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Slice</Template>
  <TotalTime>461</TotalTime>
  <Words>1430</Words>
  <Application>Microsoft Office PowerPoint</Application>
  <PresentationFormat>Grand écran</PresentationFormat>
  <Paragraphs>184</Paragraphs>
  <Slides>33</Slides>
  <Notes>7</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33</vt:i4>
      </vt:variant>
    </vt:vector>
  </HeadingPairs>
  <TitlesOfParts>
    <vt:vector size="44" baseType="lpstr">
      <vt:lpstr>Aptos</vt:lpstr>
      <vt:lpstr>Cambria Math</vt:lpstr>
      <vt:lpstr>Cascadia Code</vt:lpstr>
      <vt:lpstr>Cascadia Code ExtraLight</vt:lpstr>
      <vt:lpstr>Century Gothic</vt:lpstr>
      <vt:lpstr>Lato</vt:lpstr>
      <vt:lpstr>Liberation Sans</vt:lpstr>
      <vt:lpstr>Lohit Devanagari</vt:lpstr>
      <vt:lpstr>Noto Sans CJK SC</vt:lpstr>
      <vt:lpstr>Wingdings 3</vt:lpstr>
      <vt:lpstr>Secteur</vt:lpstr>
      <vt:lpstr>IPdf2Latex</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IPdf2Latex</vt:lpstr>
      <vt:lpstr>Appendix</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IPdf2Latex</dc:title>
  <dc:creator>Mathieu Longatte</dc:creator>
  <cp:lastModifiedBy>maceo ottavy</cp:lastModifiedBy>
  <cp:revision>113</cp:revision>
  <dcterms:created xsi:type="dcterms:W3CDTF">2025-02-13T09:53:09Z</dcterms:created>
  <dcterms:modified xsi:type="dcterms:W3CDTF">2025-02-14T08:19:47Z</dcterms:modified>
</cp:coreProperties>
</file>