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6" r:id="rId1"/>
  </p:sldMasterIdLst>
  <p:notesMasterIdLst>
    <p:notesMasterId r:id="rId24"/>
  </p:notesMasterIdLst>
  <p:sldIdLst>
    <p:sldId id="277" r:id="rId2"/>
    <p:sldId id="276" r:id="rId3"/>
    <p:sldId id="279" r:id="rId4"/>
    <p:sldId id="257" r:id="rId5"/>
    <p:sldId id="263" r:id="rId6"/>
    <p:sldId id="280" r:id="rId7"/>
    <p:sldId id="281" r:id="rId8"/>
    <p:sldId id="265" r:id="rId9"/>
    <p:sldId id="275" r:id="rId10"/>
    <p:sldId id="286" r:id="rId11"/>
    <p:sldId id="287" r:id="rId12"/>
    <p:sldId id="288" r:id="rId13"/>
    <p:sldId id="267" r:id="rId14"/>
    <p:sldId id="268" r:id="rId15"/>
    <p:sldId id="272" r:id="rId16"/>
    <p:sldId id="270" r:id="rId17"/>
    <p:sldId id="283" r:id="rId18"/>
    <p:sldId id="284" r:id="rId19"/>
    <p:sldId id="285" r:id="rId20"/>
    <p:sldId id="271" r:id="rId21"/>
    <p:sldId id="289" r:id="rId22"/>
    <p:sldId id="28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92D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5"/>
  </p:normalViewPr>
  <p:slideViewPr>
    <p:cSldViewPr snapToGrid="0">
      <p:cViewPr varScale="1">
        <p:scale>
          <a:sx n="107" d="100"/>
          <a:sy n="107" d="100"/>
        </p:scale>
        <p:origin x="714" y="78"/>
      </p:cViewPr>
      <p:guideLst/>
    </p:cSldViewPr>
  </p:slideViewPr>
  <p:notesTextViewPr>
    <p:cViewPr>
      <p:scale>
        <a:sx n="105" d="100"/>
        <a:sy n="10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363BB-F7AF-A242-B335-207FB1BAC411}" type="datetimeFigureOut">
              <a:rPr lang="fr-FR" smtClean="0"/>
              <a:t>14/02/2025</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64696-99C8-3D43-8756-83E7D8AF2A44}" type="slidenum">
              <a:rPr lang="fr-FR" smtClean="0"/>
              <a:t>‹N°›</a:t>
            </a:fld>
            <a:endParaRPr lang="fr-FR"/>
          </a:p>
        </p:txBody>
      </p:sp>
    </p:spTree>
    <p:extLst>
      <p:ext uri="{BB962C8B-B14F-4D97-AF65-F5344CB8AC3E}">
        <p14:creationId xmlns:p14="http://schemas.microsoft.com/office/powerpoint/2010/main" val="3935741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1E64696-99C8-3D43-8756-83E7D8AF2A44}" type="slidenum">
              <a:rPr lang="fr-FR" smtClean="0"/>
              <a:t>1</a:t>
            </a:fld>
            <a:endParaRPr lang="fr-FR"/>
          </a:p>
        </p:txBody>
      </p:sp>
    </p:spTree>
    <p:extLst>
      <p:ext uri="{BB962C8B-B14F-4D97-AF65-F5344CB8AC3E}">
        <p14:creationId xmlns:p14="http://schemas.microsoft.com/office/powerpoint/2010/main" val="27408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Make</a:t>
            </a:r>
            <a:r>
              <a:rPr lang="fr-FR" dirty="0"/>
              <a:t>  </a:t>
            </a:r>
            <a:r>
              <a:rPr lang="fr-FR" dirty="0" err="1"/>
              <a:t>notbooks</a:t>
            </a:r>
            <a:r>
              <a:rPr lang="fr-FR" dirty="0"/>
              <a:t>  </a:t>
            </a:r>
            <a:r>
              <a:rPr lang="fr-FR" dirty="0" err="1"/>
              <a:t>appear</a:t>
            </a:r>
            <a:r>
              <a:rPr lang="fr-FR" dirty="0"/>
              <a:t>, </a:t>
            </a:r>
            <a:r>
              <a:rPr lang="fr-FR" dirty="0" err="1"/>
              <a:t>reduce</a:t>
            </a:r>
            <a:r>
              <a:rPr lang="fr-FR" dirty="0"/>
              <a:t> lights on the </a:t>
            </a:r>
            <a:r>
              <a:rPr lang="fr-FR" dirty="0" err="1"/>
              <a:t>rest</a:t>
            </a:r>
            <a:endParaRPr lang="fr-FR" dirty="0"/>
          </a:p>
          <a:p>
            <a:endParaRPr lang="fr-FR" dirty="0"/>
          </a:p>
        </p:txBody>
      </p:sp>
      <p:sp>
        <p:nvSpPr>
          <p:cNvPr id="4" name="Slide Number Placeholder 3"/>
          <p:cNvSpPr>
            <a:spLocks noGrp="1"/>
          </p:cNvSpPr>
          <p:nvPr>
            <p:ph type="sldNum" sz="quarter" idx="5"/>
          </p:nvPr>
        </p:nvSpPr>
        <p:spPr/>
        <p:txBody>
          <a:bodyPr/>
          <a:lstStyle/>
          <a:p>
            <a:fld id="{D1E64696-99C8-3D43-8756-83E7D8AF2A44}" type="slidenum">
              <a:rPr lang="fr-FR" smtClean="0"/>
              <a:t>5</a:t>
            </a:fld>
            <a:endParaRPr lang="fr-FR"/>
          </a:p>
        </p:txBody>
      </p:sp>
    </p:spTree>
    <p:extLst>
      <p:ext uri="{BB962C8B-B14F-4D97-AF65-F5344CB8AC3E}">
        <p14:creationId xmlns:p14="http://schemas.microsoft.com/office/powerpoint/2010/main" val="261813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AF6CF-CE9E-D3D1-CC42-F0959E7CDC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BCC00A-9124-1270-31E8-016A608971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65D186-AAD8-128C-2417-FD2D2D32264B}"/>
              </a:ext>
            </a:extLst>
          </p:cNvPr>
          <p:cNvSpPr>
            <a:spLocks noGrp="1"/>
          </p:cNvSpPr>
          <p:nvPr>
            <p:ph type="body" idx="1"/>
          </p:nvPr>
        </p:nvSpPr>
        <p:spPr/>
        <p:txBody>
          <a:bodyPr/>
          <a:lstStyle/>
          <a:p>
            <a:r>
              <a:rPr lang="fr-FR" dirty="0" err="1"/>
              <a:t>Make</a:t>
            </a:r>
            <a:r>
              <a:rPr lang="fr-FR" dirty="0"/>
              <a:t>  </a:t>
            </a:r>
            <a:r>
              <a:rPr lang="fr-FR" dirty="0" err="1"/>
              <a:t>notbooks</a:t>
            </a:r>
            <a:r>
              <a:rPr lang="fr-FR" dirty="0"/>
              <a:t>  </a:t>
            </a:r>
            <a:r>
              <a:rPr lang="fr-FR" dirty="0" err="1"/>
              <a:t>appear</a:t>
            </a:r>
            <a:r>
              <a:rPr lang="fr-FR" dirty="0"/>
              <a:t>, </a:t>
            </a:r>
            <a:r>
              <a:rPr lang="fr-FR" dirty="0" err="1"/>
              <a:t>reduce</a:t>
            </a:r>
            <a:r>
              <a:rPr lang="fr-FR" dirty="0"/>
              <a:t> lights on the </a:t>
            </a:r>
            <a:r>
              <a:rPr lang="fr-FR" dirty="0" err="1"/>
              <a:t>rest</a:t>
            </a:r>
            <a:endParaRPr lang="fr-FR" dirty="0"/>
          </a:p>
          <a:p>
            <a:endParaRPr lang="fr-FR" dirty="0"/>
          </a:p>
        </p:txBody>
      </p:sp>
      <p:sp>
        <p:nvSpPr>
          <p:cNvPr id="4" name="Slide Number Placeholder 3">
            <a:extLst>
              <a:ext uri="{FF2B5EF4-FFF2-40B4-BE49-F238E27FC236}">
                <a16:creationId xmlns:a16="http://schemas.microsoft.com/office/drawing/2014/main" id="{A4552CEF-EC4D-B8A2-DAC9-A800712ADD62}"/>
              </a:ext>
            </a:extLst>
          </p:cNvPr>
          <p:cNvSpPr>
            <a:spLocks noGrp="1"/>
          </p:cNvSpPr>
          <p:nvPr>
            <p:ph type="sldNum" sz="quarter" idx="5"/>
          </p:nvPr>
        </p:nvSpPr>
        <p:spPr/>
        <p:txBody>
          <a:bodyPr/>
          <a:lstStyle/>
          <a:p>
            <a:fld id="{D1E64696-99C8-3D43-8756-83E7D8AF2A44}" type="slidenum">
              <a:rPr lang="fr-FR" smtClean="0"/>
              <a:t>8</a:t>
            </a:fld>
            <a:endParaRPr lang="fr-FR"/>
          </a:p>
        </p:txBody>
      </p:sp>
    </p:spTree>
    <p:extLst>
      <p:ext uri="{BB962C8B-B14F-4D97-AF65-F5344CB8AC3E}">
        <p14:creationId xmlns:p14="http://schemas.microsoft.com/office/powerpoint/2010/main" val="2249475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0491B-0D75-8014-128B-9B1F42593F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B1B87D-8471-DD47-DD35-7D45CB20A6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1E027B-3919-9378-7731-BF1969B869E3}"/>
              </a:ext>
            </a:extLst>
          </p:cNvPr>
          <p:cNvSpPr>
            <a:spLocks noGrp="1"/>
          </p:cNvSpPr>
          <p:nvPr>
            <p:ph type="body" idx="1"/>
          </p:nvPr>
        </p:nvSpPr>
        <p:spPr/>
        <p:txBody>
          <a:bodyPr/>
          <a:lstStyle/>
          <a:p>
            <a:endParaRPr lang="fr-FR" dirty="0"/>
          </a:p>
        </p:txBody>
      </p:sp>
      <p:sp>
        <p:nvSpPr>
          <p:cNvPr id="4" name="Slide Number Placeholder 3">
            <a:extLst>
              <a:ext uri="{FF2B5EF4-FFF2-40B4-BE49-F238E27FC236}">
                <a16:creationId xmlns:a16="http://schemas.microsoft.com/office/drawing/2014/main" id="{9EAC0635-6B86-71A9-586D-BD7D6DBDC51E}"/>
              </a:ext>
            </a:extLst>
          </p:cNvPr>
          <p:cNvSpPr>
            <a:spLocks noGrp="1"/>
          </p:cNvSpPr>
          <p:nvPr>
            <p:ph type="sldNum" sz="quarter" idx="5"/>
          </p:nvPr>
        </p:nvSpPr>
        <p:spPr/>
        <p:txBody>
          <a:bodyPr/>
          <a:lstStyle/>
          <a:p>
            <a:fld id="{D1E64696-99C8-3D43-8756-83E7D8AF2A44}" type="slidenum">
              <a:rPr lang="fr-FR" smtClean="0"/>
              <a:t>13</a:t>
            </a:fld>
            <a:endParaRPr lang="fr-FR"/>
          </a:p>
        </p:txBody>
      </p:sp>
    </p:spTree>
    <p:extLst>
      <p:ext uri="{BB962C8B-B14F-4D97-AF65-F5344CB8AC3E}">
        <p14:creationId xmlns:p14="http://schemas.microsoft.com/office/powerpoint/2010/main" val="387219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D1E64696-99C8-3D43-8756-83E7D8AF2A44}" type="slidenum">
              <a:rPr lang="fr-FR" smtClean="0"/>
              <a:t>15</a:t>
            </a:fld>
            <a:endParaRPr lang="fr-FR"/>
          </a:p>
        </p:txBody>
      </p:sp>
    </p:spTree>
    <p:extLst>
      <p:ext uri="{BB962C8B-B14F-4D97-AF65-F5344CB8AC3E}">
        <p14:creationId xmlns:p14="http://schemas.microsoft.com/office/powerpoint/2010/main" val="4049479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1E64696-99C8-3D43-8756-83E7D8AF2A44}" type="slidenum">
              <a:rPr lang="fr-FR" smtClean="0"/>
              <a:t>19</a:t>
            </a:fld>
            <a:endParaRPr lang="fr-FR"/>
          </a:p>
        </p:txBody>
      </p:sp>
    </p:spTree>
    <p:extLst>
      <p:ext uri="{BB962C8B-B14F-4D97-AF65-F5344CB8AC3E}">
        <p14:creationId xmlns:p14="http://schemas.microsoft.com/office/powerpoint/2010/main" val="2402636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2057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Date Placeholder 2"/>
          <p:cNvSpPr>
            <a:spLocks noGrp="1"/>
          </p:cNvSpPr>
          <p:nvPr>
            <p:ph type="dt" sz="half" idx="10"/>
          </p:nvPr>
        </p:nvSpPr>
        <p:spPr/>
        <p:txBody>
          <a:bodyPr/>
          <a:lstStyle/>
          <a:p>
            <a:fld id="{2616AA14-A50A-6F42-8D80-B13DBABE446C}" type="datetimeFigureOut">
              <a:rPr lang="fr-FR" smtClean="0"/>
              <a:t>14/02/2025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1187092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729136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30253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775357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43604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031801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646404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621074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11923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08756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616AA14-A50A-6F42-8D80-B13DBABE446C}" type="datetimeFigureOut">
              <a:rPr lang="fr-FR" smtClean="0"/>
              <a:t>14/02/2025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28468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616AA14-A50A-6F42-8D80-B13DBABE446C}" type="datetimeFigureOut">
              <a:rPr lang="fr-FR" smtClean="0"/>
              <a:t>14/02/2025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4056331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616AA14-A50A-6F42-8D80-B13DBABE446C}" type="datetimeFigureOut">
              <a:rPr lang="fr-FR" smtClean="0"/>
              <a:t>14/02/2025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968449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6AA14-A50A-6F42-8D80-B13DBABE446C}" type="datetimeFigureOut">
              <a:rPr lang="fr-FR" smtClean="0"/>
              <a:t>14/02/2025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946470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616AA14-A50A-6F42-8D80-B13DBABE446C}" type="datetimeFigureOut">
              <a:rPr lang="fr-FR" smtClean="0"/>
              <a:t>14/02/2025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60056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616AA14-A50A-6F42-8D80-B13DBABE446C}" type="datetimeFigureOut">
              <a:rPr lang="fr-FR" smtClean="0"/>
              <a:t>14/02/2025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624785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lumMod val="40000"/>
                <a:lumOff val="60000"/>
              </a:schemeClr>
            </a:gs>
            <a:gs pos="85000">
              <a:schemeClr val="bg2">
                <a:lumMod val="100000"/>
              </a:schemeClr>
            </a:gs>
          </a:gsLst>
          <a:lin ang="6600000" scaled="0"/>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616AA14-A50A-6F42-8D80-B13DBABE446C}" type="datetimeFigureOut">
              <a:rPr lang="fr-FR" smtClean="0"/>
              <a:t>14/02/2025</a:t>
            </a:fld>
            <a:endParaRPr lang="fr-F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C75E942-74D4-B644-9490-6A8BB228A270}" type="slidenum">
              <a:rPr lang="fr-FR" smtClean="0"/>
              <a:t>‹N°›</a:t>
            </a:fld>
            <a:endParaRPr lang="fr-FR"/>
          </a:p>
        </p:txBody>
      </p:sp>
    </p:spTree>
    <p:extLst>
      <p:ext uri="{BB962C8B-B14F-4D97-AF65-F5344CB8AC3E}">
        <p14:creationId xmlns:p14="http://schemas.microsoft.com/office/powerpoint/2010/main" val="82105635"/>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utorial-ia-pe.readthedocs.io/en/lates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tutorial-ia-pe.readthedocs.io/en/latest/notebook/hug/tokenizer_summary.html" TargetMode="External"/><Relationship Id="rId3" Type="http://schemas.openxmlformats.org/officeDocument/2006/relationships/hyperlink" Target="https://tutorial-ia-pe.readthedocs.io/en/latest/notebook/datasets/BasicDataset/Basic_use.html" TargetMode="External"/><Relationship Id="rId7"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tutorial-ia-pe.readthedocs.io/en/latest/notebook/datasets/Moredatasets/images_augmentation.html" TargetMode="External"/><Relationship Id="rId5" Type="http://schemas.openxmlformats.org/officeDocument/2006/relationships/hyperlink" Target="https://tutorial-ia-pe.readthedocs.io/en/latest/notebook/datasets/BasicDataset/loading_datasets.html" TargetMode="External"/><Relationship Id="rId4" Type="http://schemas.openxmlformats.org/officeDocument/2006/relationships/hyperlink" Target="https://tutorial-ia-pe.readthedocs.io/en/latest/notebook/datasets/BasicDataset/images.html" TargetMode="External"/><Relationship Id="rId9" Type="http://schemas.openxmlformats.org/officeDocument/2006/relationships/hyperlink" Target="https://tutorial-ia-pe.readthedocs.io/en/latest/notebook/hug/training.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525B3FF1-FA2A-4D1F-B99F-155188D6A076}"/>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38000"/>
                    </a14:imgEffect>
                    <a14:imgEffect>
                      <a14:brightnessContrast bright="-21000" contrast="7000"/>
                    </a14:imgEffect>
                  </a14:imgLayer>
                </a14:imgProps>
              </a:ext>
            </a:extLst>
          </a:blip>
          <a:srcRect r="8646"/>
          <a:stretch/>
        </p:blipFill>
        <p:spPr>
          <a:xfrm>
            <a:off x="191976" y="265790"/>
            <a:ext cx="11808045" cy="6344892"/>
          </a:xfrm>
          <a:prstGeom prst="rect">
            <a:avLst/>
          </a:prstGeom>
          <a:ln>
            <a:noFill/>
          </a:ln>
          <a:effectLst>
            <a:softEdge rad="112500"/>
          </a:effectLst>
        </p:spPr>
      </p:pic>
      <p:sp>
        <p:nvSpPr>
          <p:cNvPr id="2" name="Titre 1">
            <a:extLst>
              <a:ext uri="{FF2B5EF4-FFF2-40B4-BE49-F238E27FC236}">
                <a16:creationId xmlns:a16="http://schemas.microsoft.com/office/drawing/2014/main" id="{5AE0DE15-79EE-42FB-9775-A9B4FB501C8A}"/>
              </a:ext>
            </a:extLst>
          </p:cNvPr>
          <p:cNvSpPr>
            <a:spLocks noGrp="1"/>
          </p:cNvSpPr>
          <p:nvPr>
            <p:ph type="title"/>
          </p:nvPr>
        </p:nvSpPr>
        <p:spPr>
          <a:xfrm>
            <a:off x="551867" y="260545"/>
            <a:ext cx="11088261" cy="2241172"/>
          </a:xfrm>
        </p:spPr>
        <p:txBody>
          <a:bodyPr>
            <a:normAutofit/>
          </a:bodyPr>
          <a:lstStyle/>
          <a:p>
            <a:pPr algn="ctr"/>
            <a:r>
              <a:rPr lang="fr-FR" sz="11500" b="1" u="sng" dirty="0">
                <a:solidFill>
                  <a:srgbClr val="FFC000"/>
                </a:solidFill>
                <a:effectLst>
                  <a:outerShdw blurRad="38100" dist="38100" dir="2700000" algn="tl">
                    <a:srgbClr val="000000">
                      <a:alpha val="43137"/>
                    </a:srgbClr>
                  </a:outerShdw>
                </a:effectLst>
              </a:rPr>
              <a:t>IPdf2Latex</a:t>
            </a:r>
          </a:p>
        </p:txBody>
      </p:sp>
      <p:sp>
        <p:nvSpPr>
          <p:cNvPr id="3" name="Espace réservé du contenu 2">
            <a:extLst>
              <a:ext uri="{FF2B5EF4-FFF2-40B4-BE49-F238E27FC236}">
                <a16:creationId xmlns:a16="http://schemas.microsoft.com/office/drawing/2014/main" id="{644217B5-B80B-44F0-9C15-7D702CBD4700}"/>
              </a:ext>
            </a:extLst>
          </p:cNvPr>
          <p:cNvSpPr>
            <a:spLocks noGrp="1"/>
          </p:cNvSpPr>
          <p:nvPr>
            <p:ph idx="1"/>
          </p:nvPr>
        </p:nvSpPr>
        <p:spPr>
          <a:xfrm>
            <a:off x="3236758" y="5570976"/>
            <a:ext cx="8731624" cy="549217"/>
          </a:xfrm>
        </p:spPr>
        <p:txBody>
          <a:bodyPr>
            <a:normAutofit/>
          </a:bodyPr>
          <a:lstStyle/>
          <a:p>
            <a:pPr marL="0" indent="0">
              <a:buNone/>
            </a:pPr>
            <a:r>
              <a:rPr lang="fr-FR" sz="2200" b="1" dirty="0"/>
              <a:t>Macéo Ottavy</a:t>
            </a:r>
            <a:r>
              <a:rPr lang="fr-FR" sz="2200" dirty="0"/>
              <a:t>, </a:t>
            </a:r>
            <a:r>
              <a:rPr lang="fr-FR" sz="2200" b="1" dirty="0"/>
              <a:t>Mathieu </a:t>
            </a:r>
            <a:r>
              <a:rPr lang="fr-FR" sz="2200" b="1" dirty="0" err="1"/>
              <a:t>Longatte</a:t>
            </a:r>
            <a:r>
              <a:rPr lang="fr-FR" sz="2200" dirty="0"/>
              <a:t>, </a:t>
            </a:r>
            <a:r>
              <a:rPr lang="fr-FR" sz="2200" b="1" dirty="0"/>
              <a:t>Louison </a:t>
            </a:r>
            <a:r>
              <a:rPr lang="fr-FR" sz="2200" b="1" dirty="0" err="1"/>
              <a:t>Mocq</a:t>
            </a:r>
            <a:r>
              <a:rPr lang="fr-FR" sz="2200" dirty="0"/>
              <a:t>, </a:t>
            </a:r>
            <a:r>
              <a:rPr lang="fr-FR" sz="2200" b="1" dirty="0" err="1"/>
              <a:t>Ankit</a:t>
            </a:r>
            <a:r>
              <a:rPr lang="fr-FR" sz="2200" b="1" dirty="0"/>
              <a:t> </a:t>
            </a:r>
            <a:r>
              <a:rPr lang="fr-FR" sz="2200" b="1" dirty="0" err="1"/>
              <a:t>Gayen</a:t>
            </a:r>
            <a:endParaRPr lang="fr-FR" sz="2200" b="1" dirty="0"/>
          </a:p>
        </p:txBody>
      </p:sp>
      <p:sp>
        <p:nvSpPr>
          <p:cNvPr id="4" name="Rectangle 3">
            <a:extLst>
              <a:ext uri="{FF2B5EF4-FFF2-40B4-BE49-F238E27FC236}">
                <a16:creationId xmlns:a16="http://schemas.microsoft.com/office/drawing/2014/main" id="{276747B0-25E5-4BD1-9CCC-BAB90F414AB0}"/>
              </a:ext>
            </a:extLst>
          </p:cNvPr>
          <p:cNvSpPr/>
          <p:nvPr/>
        </p:nvSpPr>
        <p:spPr>
          <a:xfrm>
            <a:off x="7811870" y="6080795"/>
            <a:ext cx="4061010" cy="430887"/>
          </a:xfrm>
          <a:prstGeom prst="rect">
            <a:avLst/>
          </a:prstGeom>
        </p:spPr>
        <p:txBody>
          <a:bodyPr wrap="square">
            <a:spAutoFit/>
          </a:bodyPr>
          <a:lstStyle/>
          <a:p>
            <a:r>
              <a:rPr lang="fr-FR" dirty="0" err="1">
                <a:solidFill>
                  <a:schemeClr val="bg2">
                    <a:lumMod val="75000"/>
                  </a:schemeClr>
                </a:solidFill>
              </a:rPr>
              <a:t>Supervised</a:t>
            </a:r>
            <a:r>
              <a:rPr lang="fr-FR" dirty="0">
                <a:solidFill>
                  <a:schemeClr val="bg2">
                    <a:lumMod val="75000"/>
                  </a:schemeClr>
                </a:solidFill>
              </a:rPr>
              <a:t> by </a:t>
            </a:r>
            <a:r>
              <a:rPr lang="fr-FR" sz="2200" b="1" dirty="0">
                <a:solidFill>
                  <a:schemeClr val="bg2">
                    <a:lumMod val="75000"/>
                  </a:schemeClr>
                </a:solidFill>
              </a:rPr>
              <a:t>Simon Delamare</a:t>
            </a:r>
          </a:p>
        </p:txBody>
      </p:sp>
      <p:sp>
        <p:nvSpPr>
          <p:cNvPr id="10" name="Flèche : angle droit 9">
            <a:extLst>
              <a:ext uri="{FF2B5EF4-FFF2-40B4-BE49-F238E27FC236}">
                <a16:creationId xmlns:a16="http://schemas.microsoft.com/office/drawing/2014/main" id="{34A5BD6D-A321-42E5-AEFE-22033FF8A8AA}"/>
              </a:ext>
            </a:extLst>
          </p:cNvPr>
          <p:cNvSpPr/>
          <p:nvPr/>
        </p:nvSpPr>
        <p:spPr>
          <a:xfrm rot="5400000">
            <a:off x="2095678" y="3515862"/>
            <a:ext cx="1434275" cy="1879806"/>
          </a:xfrm>
          <a:prstGeom prst="bentUpArrow">
            <a:avLst>
              <a:gd name="adj1" fmla="val 23837"/>
              <a:gd name="adj2" fmla="val 27044"/>
              <a:gd name="adj3" fmla="val 41477"/>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Picture 4" descr="A black symbols with letters&#10;&#10;AI-generated content may be incorrect.">
            <a:extLst>
              <a:ext uri="{FF2B5EF4-FFF2-40B4-BE49-F238E27FC236}">
                <a16:creationId xmlns:a16="http://schemas.microsoft.com/office/drawing/2014/main" id="{73BA3E1D-FBD0-4ECE-8E42-7C6D5AE4D37F}"/>
              </a:ext>
            </a:extLst>
          </p:cNvPr>
          <p:cNvPicPr>
            <a:picLocks noChangeAspect="1"/>
          </p:cNvPicPr>
          <p:nvPr/>
        </p:nvPicPr>
        <p:blipFill rotWithShape="1">
          <a:blip r:embed="rId5"/>
          <a:srcRect r="33757"/>
          <a:stretch/>
        </p:blipFill>
        <p:spPr>
          <a:xfrm>
            <a:off x="358588" y="2474520"/>
            <a:ext cx="4814047" cy="15472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9">
            <a:extLst>
              <a:ext uri="{FF2B5EF4-FFF2-40B4-BE49-F238E27FC236}">
                <a16:creationId xmlns:a16="http://schemas.microsoft.com/office/drawing/2014/main" id="{AB627027-D6C7-4FAA-9D81-A49D8739F1CB}"/>
              </a:ext>
            </a:extLst>
          </p:cNvPr>
          <p:cNvSpPr txBox="1"/>
          <p:nvPr/>
        </p:nvSpPr>
        <p:spPr>
          <a:xfrm>
            <a:off x="3818965" y="4297598"/>
            <a:ext cx="8181056" cy="875304"/>
          </a:xfrm>
          <a:prstGeom prst="rect">
            <a:avLst/>
          </a:prstGeom>
          <a:solidFill>
            <a:schemeClr val="tx1"/>
          </a:solidFill>
          <a:ln w="38100">
            <a:solidFill>
              <a:schemeClr val="bg1"/>
            </a:solidFill>
          </a:ln>
        </p:spPr>
        <p:txBody>
          <a:bodyPr wrap="square" rtlCol="0">
            <a:spAutoFit/>
          </a:bodyPr>
          <a:lstStyle/>
          <a:p>
            <a:pPr>
              <a:lnSpc>
                <a:spcPct val="150000"/>
              </a:lnSpc>
            </a:pP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det</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left</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\frac{\partial^2 F}{\partial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x_i</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\partial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x_j</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\right) =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sum</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_{\sigma \in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S_n</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text</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sgn</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}(\sigma)</a:t>
            </a:r>
          </a:p>
        </p:txBody>
      </p:sp>
    </p:spTree>
    <p:extLst>
      <p:ext uri="{BB962C8B-B14F-4D97-AF65-F5344CB8AC3E}">
        <p14:creationId xmlns:p14="http://schemas.microsoft.com/office/powerpoint/2010/main" val="3020723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43DA163C-100A-4D9C-A742-B285C9222238}"/>
              </a:ext>
            </a:extLst>
          </p:cNvPr>
          <p:cNvSpPr txBox="1"/>
          <p:nvPr/>
        </p:nvSpPr>
        <p:spPr>
          <a:xfrm>
            <a:off x="965946" y="1023971"/>
            <a:ext cx="11694459" cy="817981"/>
          </a:xfrm>
          <a:prstGeom prst="rect">
            <a:avLst/>
          </a:prstGeom>
          <a:noFill/>
        </p:spPr>
        <p:txBody>
          <a:bodyPr wrap="square" rtlCol="0">
            <a:spAutoFit/>
          </a:bodyPr>
          <a:lstStyle/>
          <a:p>
            <a:pPr>
              <a:lnSpc>
                <a:spcPct val="150000"/>
              </a:lnSpc>
            </a:pPr>
            <a:r>
              <a:rPr lang="en-GB" sz="3600" b="1" dirty="0"/>
              <a:t>N-gram</a:t>
            </a:r>
            <a:r>
              <a:rPr lang="en-GB" sz="3600" dirty="0"/>
              <a:t> = sequence of n consecutive words</a:t>
            </a:r>
          </a:p>
        </p:txBody>
      </p:sp>
      <p:sp>
        <p:nvSpPr>
          <p:cNvPr id="6" name="TextBox 9">
            <a:extLst>
              <a:ext uri="{FF2B5EF4-FFF2-40B4-BE49-F238E27FC236}">
                <a16:creationId xmlns:a16="http://schemas.microsoft.com/office/drawing/2014/main" id="{B0DDF73D-4357-43F6-8725-A9BA6E08BDA3}"/>
              </a:ext>
            </a:extLst>
          </p:cNvPr>
          <p:cNvSpPr txBox="1"/>
          <p:nvPr/>
        </p:nvSpPr>
        <p:spPr>
          <a:xfrm>
            <a:off x="2403014" y="2318569"/>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2" name="Accolade ouvrante 1">
            <a:extLst>
              <a:ext uri="{FF2B5EF4-FFF2-40B4-BE49-F238E27FC236}">
                <a16:creationId xmlns:a16="http://schemas.microsoft.com/office/drawing/2014/main" id="{03D2F16E-7905-434A-9C9C-E0D9722FB7BF}"/>
              </a:ext>
            </a:extLst>
          </p:cNvPr>
          <p:cNvSpPr/>
          <p:nvPr/>
        </p:nvSpPr>
        <p:spPr>
          <a:xfrm rot="16200000">
            <a:off x="2533713" y="3258541"/>
            <a:ext cx="255069" cy="403412"/>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Accolade ouvrante 8">
            <a:extLst>
              <a:ext uri="{FF2B5EF4-FFF2-40B4-BE49-F238E27FC236}">
                <a16:creationId xmlns:a16="http://schemas.microsoft.com/office/drawing/2014/main" id="{17B0CCBF-6632-4124-A09C-8CD8E1D1911C}"/>
              </a:ext>
            </a:extLst>
          </p:cNvPr>
          <p:cNvSpPr/>
          <p:nvPr/>
        </p:nvSpPr>
        <p:spPr>
          <a:xfrm rot="16200000">
            <a:off x="3313644" y="3142000"/>
            <a:ext cx="255069" cy="636494"/>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Accolade ouvrante 9">
            <a:extLst>
              <a:ext uri="{FF2B5EF4-FFF2-40B4-BE49-F238E27FC236}">
                <a16:creationId xmlns:a16="http://schemas.microsoft.com/office/drawing/2014/main" id="{E441BE82-20DF-40D7-A101-48C5B7CF5D05}"/>
              </a:ext>
            </a:extLst>
          </p:cNvPr>
          <p:cNvSpPr/>
          <p:nvPr/>
        </p:nvSpPr>
        <p:spPr>
          <a:xfrm rot="16200000">
            <a:off x="4349068" y="2940294"/>
            <a:ext cx="255069" cy="1039905"/>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Accolade ouvrante 10">
            <a:extLst>
              <a:ext uri="{FF2B5EF4-FFF2-40B4-BE49-F238E27FC236}">
                <a16:creationId xmlns:a16="http://schemas.microsoft.com/office/drawing/2014/main" id="{50124B05-42E2-4591-914D-9631D249FB73}"/>
              </a:ext>
            </a:extLst>
          </p:cNvPr>
          <p:cNvSpPr/>
          <p:nvPr/>
        </p:nvSpPr>
        <p:spPr>
          <a:xfrm rot="16200000">
            <a:off x="5272433" y="3271990"/>
            <a:ext cx="255069" cy="376512"/>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Accolade ouvrante 11">
            <a:extLst>
              <a:ext uri="{FF2B5EF4-FFF2-40B4-BE49-F238E27FC236}">
                <a16:creationId xmlns:a16="http://schemas.microsoft.com/office/drawing/2014/main" id="{5468291B-5D50-43AB-A461-C8204FF9AD37}"/>
              </a:ext>
            </a:extLst>
          </p:cNvPr>
          <p:cNvSpPr/>
          <p:nvPr/>
        </p:nvSpPr>
        <p:spPr>
          <a:xfrm rot="16200000">
            <a:off x="6397504" y="2747553"/>
            <a:ext cx="255069" cy="1425385"/>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ouvrante 12">
            <a:extLst>
              <a:ext uri="{FF2B5EF4-FFF2-40B4-BE49-F238E27FC236}">
                <a16:creationId xmlns:a16="http://schemas.microsoft.com/office/drawing/2014/main" id="{2109785C-509F-48E2-B8E9-D30213A0999A}"/>
              </a:ext>
            </a:extLst>
          </p:cNvPr>
          <p:cNvSpPr/>
          <p:nvPr/>
        </p:nvSpPr>
        <p:spPr>
          <a:xfrm rot="16200000">
            <a:off x="8607303" y="2187260"/>
            <a:ext cx="255069" cy="2545970"/>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Accolade ouvrante 13">
            <a:extLst>
              <a:ext uri="{FF2B5EF4-FFF2-40B4-BE49-F238E27FC236}">
                <a16:creationId xmlns:a16="http://schemas.microsoft.com/office/drawing/2014/main" id="{5D2A0C1C-2C65-424F-BA63-3704E58D73B0}"/>
              </a:ext>
            </a:extLst>
          </p:cNvPr>
          <p:cNvSpPr/>
          <p:nvPr/>
        </p:nvSpPr>
        <p:spPr>
          <a:xfrm rot="16200000">
            <a:off x="10812623" y="2707211"/>
            <a:ext cx="255069" cy="1506067"/>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TextBox 4">
            <a:extLst>
              <a:ext uri="{FF2B5EF4-FFF2-40B4-BE49-F238E27FC236}">
                <a16:creationId xmlns:a16="http://schemas.microsoft.com/office/drawing/2014/main" id="{9308C2B8-5B74-4323-82F8-7B47CE6F1982}"/>
              </a:ext>
            </a:extLst>
          </p:cNvPr>
          <p:cNvSpPr txBox="1"/>
          <p:nvPr/>
        </p:nvSpPr>
        <p:spPr>
          <a:xfrm>
            <a:off x="99577" y="3065640"/>
            <a:ext cx="2135842" cy="646331"/>
          </a:xfrm>
          <a:prstGeom prst="rect">
            <a:avLst/>
          </a:prstGeom>
          <a:noFill/>
        </p:spPr>
        <p:txBody>
          <a:bodyPr wrap="square" rtlCol="0">
            <a:spAutoFit/>
          </a:bodyPr>
          <a:lstStyle/>
          <a:p>
            <a:r>
              <a:rPr lang="en-GB" sz="3600" dirty="0">
                <a:solidFill>
                  <a:srgbClr val="FFC000"/>
                </a:solidFill>
              </a:rPr>
              <a:t>1-grams:</a:t>
            </a:r>
          </a:p>
        </p:txBody>
      </p:sp>
      <p:sp>
        <p:nvSpPr>
          <p:cNvPr id="16" name="Accolade ouvrante 15">
            <a:extLst>
              <a:ext uri="{FF2B5EF4-FFF2-40B4-BE49-F238E27FC236}">
                <a16:creationId xmlns:a16="http://schemas.microsoft.com/office/drawing/2014/main" id="{031107DA-689C-498B-8065-9DB98BFB3FFF}"/>
              </a:ext>
            </a:extLst>
          </p:cNvPr>
          <p:cNvSpPr/>
          <p:nvPr/>
        </p:nvSpPr>
        <p:spPr>
          <a:xfrm rot="16200000">
            <a:off x="3020347" y="3662226"/>
            <a:ext cx="205172" cy="1293294"/>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Accolade ouvrante 16">
            <a:extLst>
              <a:ext uri="{FF2B5EF4-FFF2-40B4-BE49-F238E27FC236}">
                <a16:creationId xmlns:a16="http://schemas.microsoft.com/office/drawing/2014/main" id="{3B19D7AC-F86A-48A0-BE2D-1CD88964679E}"/>
              </a:ext>
            </a:extLst>
          </p:cNvPr>
          <p:cNvSpPr/>
          <p:nvPr/>
        </p:nvSpPr>
        <p:spPr>
          <a:xfrm rot="16200000">
            <a:off x="4680005" y="3493084"/>
            <a:ext cx="205170" cy="1631575"/>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Accolade ouvrante 17">
            <a:extLst>
              <a:ext uri="{FF2B5EF4-FFF2-40B4-BE49-F238E27FC236}">
                <a16:creationId xmlns:a16="http://schemas.microsoft.com/office/drawing/2014/main" id="{412A5422-09FE-4B0D-A7D3-76D63619BE03}"/>
              </a:ext>
            </a:extLst>
          </p:cNvPr>
          <p:cNvSpPr/>
          <p:nvPr/>
        </p:nvSpPr>
        <p:spPr>
          <a:xfrm rot="16200000">
            <a:off x="7817652" y="2211132"/>
            <a:ext cx="205170" cy="4195477"/>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9" name="Accolade ouvrante 18">
            <a:extLst>
              <a:ext uri="{FF2B5EF4-FFF2-40B4-BE49-F238E27FC236}">
                <a16:creationId xmlns:a16="http://schemas.microsoft.com/office/drawing/2014/main" id="{88A260A1-37CD-4D7B-B143-37C5FF899851}"/>
              </a:ext>
            </a:extLst>
          </p:cNvPr>
          <p:cNvSpPr/>
          <p:nvPr/>
        </p:nvSpPr>
        <p:spPr>
          <a:xfrm rot="16200000">
            <a:off x="3967312" y="3824349"/>
            <a:ext cx="205168" cy="1873624"/>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ouvrante 19">
            <a:extLst>
              <a:ext uri="{FF2B5EF4-FFF2-40B4-BE49-F238E27FC236}">
                <a16:creationId xmlns:a16="http://schemas.microsoft.com/office/drawing/2014/main" id="{077637F9-1F40-45EE-BD56-E387A5740115}"/>
              </a:ext>
            </a:extLst>
          </p:cNvPr>
          <p:cNvSpPr/>
          <p:nvPr/>
        </p:nvSpPr>
        <p:spPr>
          <a:xfrm rot="16200000">
            <a:off x="6103283" y="3719144"/>
            <a:ext cx="205170" cy="2084034"/>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2" name="Accolade ouvrante 21">
            <a:extLst>
              <a:ext uri="{FF2B5EF4-FFF2-40B4-BE49-F238E27FC236}">
                <a16:creationId xmlns:a16="http://schemas.microsoft.com/office/drawing/2014/main" id="{0FEEBAAD-FC84-4635-88CE-6CA63885D2E8}"/>
              </a:ext>
            </a:extLst>
          </p:cNvPr>
          <p:cNvSpPr/>
          <p:nvPr/>
        </p:nvSpPr>
        <p:spPr>
          <a:xfrm rot="16200000">
            <a:off x="9521245" y="2663421"/>
            <a:ext cx="205170" cy="4195478"/>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TextBox 4">
            <a:extLst>
              <a:ext uri="{FF2B5EF4-FFF2-40B4-BE49-F238E27FC236}">
                <a16:creationId xmlns:a16="http://schemas.microsoft.com/office/drawing/2014/main" id="{B16671BA-4BFB-41DB-BE87-2978A0B835A4}"/>
              </a:ext>
            </a:extLst>
          </p:cNvPr>
          <p:cNvSpPr txBox="1"/>
          <p:nvPr/>
        </p:nvSpPr>
        <p:spPr>
          <a:xfrm>
            <a:off x="109729" y="4206285"/>
            <a:ext cx="2135842" cy="646331"/>
          </a:xfrm>
          <a:prstGeom prst="rect">
            <a:avLst/>
          </a:prstGeom>
          <a:noFill/>
        </p:spPr>
        <p:txBody>
          <a:bodyPr wrap="square" rtlCol="0">
            <a:spAutoFit/>
          </a:bodyPr>
          <a:lstStyle/>
          <a:p>
            <a:r>
              <a:rPr lang="en-GB" sz="3600" dirty="0">
                <a:solidFill>
                  <a:srgbClr val="92D050"/>
                </a:solidFill>
              </a:rPr>
              <a:t>2-grams:</a:t>
            </a:r>
          </a:p>
        </p:txBody>
      </p:sp>
      <p:sp>
        <p:nvSpPr>
          <p:cNvPr id="24" name="Espace réservé du contenu 2">
            <a:extLst>
              <a:ext uri="{FF2B5EF4-FFF2-40B4-BE49-F238E27FC236}">
                <a16:creationId xmlns:a16="http://schemas.microsoft.com/office/drawing/2014/main" id="{57E4FCAC-E816-4477-9B1A-75E8A63CEF90}"/>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10</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22266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14" name="TextBox 4">
            <a:extLst>
              <a:ext uri="{FF2B5EF4-FFF2-40B4-BE49-F238E27FC236}">
                <a16:creationId xmlns:a16="http://schemas.microsoft.com/office/drawing/2014/main" id="{1ED38DAD-8918-4318-A6AC-928A6C0C8F1D}"/>
              </a:ext>
            </a:extLst>
          </p:cNvPr>
          <p:cNvSpPr txBox="1"/>
          <p:nvPr/>
        </p:nvSpPr>
        <p:spPr>
          <a:xfrm>
            <a:off x="385058" y="1772224"/>
            <a:ext cx="4312447" cy="817981"/>
          </a:xfrm>
          <a:prstGeom prst="rect">
            <a:avLst/>
          </a:prstGeom>
          <a:noFill/>
        </p:spPr>
        <p:txBody>
          <a:bodyPr wrap="square" rtlCol="0">
            <a:spAutoFit/>
          </a:bodyPr>
          <a:lstStyle/>
          <a:p>
            <a:pPr>
              <a:lnSpc>
                <a:spcPct val="150000"/>
              </a:lnSpc>
            </a:pPr>
            <a:r>
              <a:rPr lang="en-GB" sz="3600" dirty="0"/>
              <a:t>Modified n-grams:</a:t>
            </a:r>
          </a:p>
        </p:txBody>
      </p:sp>
      <p:sp>
        <p:nvSpPr>
          <p:cNvPr id="15" name="TextBox 4">
            <a:extLst>
              <a:ext uri="{FF2B5EF4-FFF2-40B4-BE49-F238E27FC236}">
                <a16:creationId xmlns:a16="http://schemas.microsoft.com/office/drawing/2014/main" id="{FDB0A489-0636-4F36-9165-480EB586EE77}"/>
              </a:ext>
            </a:extLst>
          </p:cNvPr>
          <p:cNvSpPr txBox="1"/>
          <p:nvPr/>
        </p:nvSpPr>
        <p:spPr>
          <a:xfrm>
            <a:off x="519530" y="4727035"/>
            <a:ext cx="4312447" cy="817981"/>
          </a:xfrm>
          <a:prstGeom prst="rect">
            <a:avLst/>
          </a:prstGeom>
          <a:noFill/>
        </p:spPr>
        <p:txBody>
          <a:bodyPr wrap="square" rtlCol="0">
            <a:spAutoFit/>
          </a:bodyPr>
          <a:lstStyle/>
          <a:p>
            <a:pPr>
              <a:lnSpc>
                <a:spcPct val="150000"/>
              </a:lnSpc>
            </a:pPr>
            <a:r>
              <a:rPr lang="en-GB" sz="3600" dirty="0"/>
              <a:t>n-gram precision:</a:t>
            </a:r>
          </a:p>
        </p:txBody>
      </p:sp>
      <p:sp>
        <p:nvSpPr>
          <p:cNvPr id="9" name="Espace réservé du contenu 2">
            <a:extLst>
              <a:ext uri="{FF2B5EF4-FFF2-40B4-BE49-F238E27FC236}">
                <a16:creationId xmlns:a16="http://schemas.microsoft.com/office/drawing/2014/main" id="{38CB20F3-0134-44F3-A27D-59BE0642CBB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11</a:t>
            </a:r>
            <a:endParaRPr lang="fr-FR" sz="4000" b="1" dirty="0">
              <a:solidFill>
                <a:schemeClr val="tx1">
                  <a:lumMod val="95000"/>
                </a:schemeClr>
              </a:solidFill>
              <a:effectLst>
                <a:outerShdw blurRad="38100" dist="38100" dir="2700000" algn="tl">
                  <a:srgbClr val="000000">
                    <a:alpha val="43137"/>
                  </a:srgbClr>
                </a:outerShdw>
              </a:effectLst>
            </a:endParaRPr>
          </a:p>
        </p:txBody>
      </p:sp>
      <p:pic>
        <p:nvPicPr>
          <p:cNvPr id="2" name="Image 1">
            <a:extLst>
              <a:ext uri="{FF2B5EF4-FFF2-40B4-BE49-F238E27FC236}">
                <a16:creationId xmlns:a16="http://schemas.microsoft.com/office/drawing/2014/main" id="{9EB3AB46-23AC-45D2-ADCE-D29F2222DB8E}"/>
              </a:ext>
            </a:extLst>
          </p:cNvPr>
          <p:cNvPicPr>
            <a:picLocks noChangeAspect="1"/>
          </p:cNvPicPr>
          <p:nvPr/>
        </p:nvPicPr>
        <p:blipFill>
          <a:blip r:embed="rId2"/>
          <a:stretch>
            <a:fillRect/>
          </a:stretch>
        </p:blipFill>
        <p:spPr>
          <a:xfrm>
            <a:off x="4697505" y="1081067"/>
            <a:ext cx="7303349" cy="22002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Image 3">
            <a:extLst>
              <a:ext uri="{FF2B5EF4-FFF2-40B4-BE49-F238E27FC236}">
                <a16:creationId xmlns:a16="http://schemas.microsoft.com/office/drawing/2014/main" id="{6396EFE2-E405-4F57-B841-8BD39430CD6A}"/>
              </a:ext>
            </a:extLst>
          </p:cNvPr>
          <p:cNvPicPr>
            <a:picLocks noChangeAspect="1"/>
          </p:cNvPicPr>
          <p:nvPr/>
        </p:nvPicPr>
        <p:blipFill>
          <a:blip r:embed="rId3"/>
          <a:stretch>
            <a:fillRect/>
          </a:stretch>
        </p:blipFill>
        <p:spPr>
          <a:xfrm>
            <a:off x="4697504" y="4125749"/>
            <a:ext cx="7303350" cy="21730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38487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F0E58684-6671-4B4C-897D-99E774B7EABF}"/>
              </a:ext>
            </a:extLst>
          </p:cNvPr>
          <p:cNvSpPr/>
          <p:nvPr/>
        </p:nvSpPr>
        <p:spPr>
          <a:xfrm>
            <a:off x="582706" y="797859"/>
            <a:ext cx="11026588" cy="2062103"/>
          </a:xfrm>
          <a:prstGeom prst="rect">
            <a:avLst/>
          </a:prstGeom>
        </p:spPr>
        <p:txBody>
          <a:bodyPr wrap="square">
            <a:spAutoFit/>
          </a:bodyPr>
          <a:lstStyle/>
          <a:p>
            <a:r>
              <a:rPr lang="en-US" altLang="en-US" sz="3200" b="1" i="1" dirty="0">
                <a:ea typeface="Cambria Math" panose="02040503050406030204" pitchFamily="18" charset="0"/>
              </a:rPr>
              <a:t>Low  </a:t>
            </a:r>
            <a:r>
              <a:rPr lang="en-US" altLang="en-US" sz="3200" b="1" dirty="0">
                <a:ea typeface="Cambria Math" panose="02040503050406030204" pitchFamily="18" charset="0"/>
              </a:rPr>
              <a:t>𝑛</a:t>
            </a:r>
            <a:r>
              <a:rPr lang="en-US" altLang="en-US" sz="3200" dirty="0">
                <a:ea typeface="Cambria Math" panose="02040503050406030204" pitchFamily="18" charset="0"/>
              </a:rPr>
              <a:t>: Checks the vocabulary of tokens/words used in the candidate</a:t>
            </a:r>
          </a:p>
          <a:p>
            <a:r>
              <a:rPr lang="en-US" altLang="en-US" sz="3200" b="1" i="1" dirty="0">
                <a:ea typeface="Cambria Math" panose="02040503050406030204" pitchFamily="18" charset="0"/>
              </a:rPr>
              <a:t>High  </a:t>
            </a:r>
            <a:r>
              <a:rPr lang="en-US" altLang="en-US" sz="3200" b="1" dirty="0">
                <a:ea typeface="Cambria Math" panose="02040503050406030204" pitchFamily="18" charset="0"/>
              </a:rPr>
              <a:t>𝑛</a:t>
            </a:r>
            <a:r>
              <a:rPr lang="en-US" altLang="en-US" sz="3200" dirty="0">
                <a:ea typeface="Cambria Math" panose="02040503050406030204" pitchFamily="18" charset="0"/>
              </a:rPr>
              <a:t>: Checks and ensures proper token order and longer syntactic rules</a:t>
            </a:r>
            <a:endParaRPr lang="fr-FR" sz="3200" dirty="0"/>
          </a:p>
        </p:txBody>
      </p:sp>
      <p:pic>
        <p:nvPicPr>
          <p:cNvPr id="8" name="Picture 6">
            <a:extLst>
              <a:ext uri="{FF2B5EF4-FFF2-40B4-BE49-F238E27FC236}">
                <a16:creationId xmlns:a16="http://schemas.microsoft.com/office/drawing/2014/main" id="{5008A6FC-7AA0-85AD-F082-1845F5082B19}"/>
              </a:ext>
            </a:extLst>
          </p:cNvPr>
          <p:cNvPicPr>
            <a:picLocks noChangeAspect="1"/>
          </p:cNvPicPr>
          <p:nvPr/>
        </p:nvPicPr>
        <p:blipFill rotWithShape="1">
          <a:blip r:embed="rId2">
            <a:extLst>
              <a:ext uri="{28A0092B-C50C-407E-A947-70E740481C1C}">
                <a14:useLocalDpi xmlns:a14="http://schemas.microsoft.com/office/drawing/2010/main" val="0"/>
              </a:ext>
            </a:extLst>
          </a:blip>
          <a:srcRect t="3432"/>
          <a:stretch/>
        </p:blipFill>
        <p:spPr>
          <a:xfrm>
            <a:off x="759903" y="2859961"/>
            <a:ext cx="5636829" cy="38133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Espace réservé du contenu 2">
            <a:extLst>
              <a:ext uri="{FF2B5EF4-FFF2-40B4-BE49-F238E27FC236}">
                <a16:creationId xmlns:a16="http://schemas.microsoft.com/office/drawing/2014/main" id="{FF6270B1-3E06-4FF4-BEAE-48100346298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12</a:t>
            </a:r>
            <a:endParaRPr lang="fr-FR" sz="4000" b="1" dirty="0">
              <a:solidFill>
                <a:schemeClr val="tx1">
                  <a:lumMod val="95000"/>
                </a:schemeClr>
              </a:solidFill>
              <a:effectLst>
                <a:outerShdw blurRad="38100" dist="38100" dir="2700000" algn="tl">
                  <a:srgbClr val="000000">
                    <a:alpha val="43137"/>
                  </a:srgbClr>
                </a:outerShdw>
              </a:effectLst>
            </a:endParaRPr>
          </a:p>
        </p:txBody>
      </p:sp>
      <p:pic>
        <p:nvPicPr>
          <p:cNvPr id="4" name="Image 3">
            <a:extLst>
              <a:ext uri="{FF2B5EF4-FFF2-40B4-BE49-F238E27FC236}">
                <a16:creationId xmlns:a16="http://schemas.microsoft.com/office/drawing/2014/main" id="{3BB1F3D6-AFD7-484A-8729-73EE6E77201F}"/>
              </a:ext>
            </a:extLst>
          </p:cNvPr>
          <p:cNvPicPr>
            <a:picLocks noChangeAspect="1"/>
          </p:cNvPicPr>
          <p:nvPr/>
        </p:nvPicPr>
        <p:blipFill>
          <a:blip r:embed="rId3"/>
          <a:stretch>
            <a:fillRect/>
          </a:stretch>
        </p:blipFill>
        <p:spPr>
          <a:xfrm>
            <a:off x="6573929" y="3798701"/>
            <a:ext cx="5435141" cy="13939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5239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2FA48-B894-C762-EDEF-89B156204A5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BC71B55-CD1A-7C44-5132-5F17A7F46764}"/>
              </a:ext>
            </a:extLst>
          </p:cNvPr>
          <p:cNvSpPr txBox="1"/>
          <p:nvPr/>
        </p:nvSpPr>
        <p:spPr>
          <a:xfrm>
            <a:off x="3601187" y="4712227"/>
            <a:ext cx="8590813" cy="1415772"/>
          </a:xfrm>
          <a:prstGeom prst="rect">
            <a:avLst/>
          </a:prstGeom>
          <a:noFill/>
        </p:spPr>
        <p:txBody>
          <a:bodyPr wrap="none" rtlCol="0">
            <a:spAutoFit/>
          </a:bodyPr>
          <a:lstStyle/>
          <a:p>
            <a:r>
              <a:rPr lang="en-GB" sz="2800" dirty="0"/>
              <a:t>High view library by </a:t>
            </a:r>
            <a:r>
              <a:rPr lang="en-GB" sz="2800" b="1" dirty="0" err="1"/>
              <a:t>Huggingface</a:t>
            </a:r>
            <a:r>
              <a:rPr lang="en-GB" sz="2800" dirty="0"/>
              <a:t>: </a:t>
            </a:r>
            <a:r>
              <a:rPr lang="en-GB" sz="2000" i="1" dirty="0"/>
              <a:t>Transformers, Trainer</a:t>
            </a:r>
            <a:endParaRPr lang="en-GB" sz="2800" i="1" dirty="0"/>
          </a:p>
          <a:p>
            <a:r>
              <a:rPr lang="en-GB" sz="2800" dirty="0"/>
              <a:t>HPC platform: grid5000</a:t>
            </a:r>
          </a:p>
          <a:p>
            <a:endParaRPr lang="en-GB" sz="3000" dirty="0"/>
          </a:p>
        </p:txBody>
      </p:sp>
      <p:sp>
        <p:nvSpPr>
          <p:cNvPr id="7" name="Espace réservé du contenu 2">
            <a:extLst>
              <a:ext uri="{FF2B5EF4-FFF2-40B4-BE49-F238E27FC236}">
                <a16:creationId xmlns:a16="http://schemas.microsoft.com/office/drawing/2014/main" id="{9BC8C7FF-D8D8-428E-99DD-D2368C3872F0}"/>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11" name="TextBox 4">
            <a:extLst>
              <a:ext uri="{FF2B5EF4-FFF2-40B4-BE49-F238E27FC236}">
                <a16:creationId xmlns:a16="http://schemas.microsoft.com/office/drawing/2014/main" id="{25650575-BD36-4F33-8B6A-25066BA766B7}"/>
              </a:ext>
            </a:extLst>
          </p:cNvPr>
          <p:cNvSpPr txBox="1"/>
          <p:nvPr/>
        </p:nvSpPr>
        <p:spPr>
          <a:xfrm>
            <a:off x="443751" y="841548"/>
            <a:ext cx="12223377" cy="3310971"/>
          </a:xfrm>
          <a:prstGeom prst="rect">
            <a:avLst/>
          </a:prstGeom>
          <a:noFill/>
        </p:spPr>
        <p:txBody>
          <a:bodyPr wrap="square" rtlCol="0">
            <a:spAutoFit/>
          </a:bodyPr>
          <a:lstStyle/>
          <a:p>
            <a:pPr>
              <a:lnSpc>
                <a:spcPct val="150000"/>
              </a:lnSpc>
            </a:pPr>
            <a:r>
              <a:rPr lang="en-GB" sz="3600" dirty="0"/>
              <a:t>Step 1: Collect data  </a:t>
            </a:r>
          </a:p>
          <a:p>
            <a:pPr>
              <a:lnSpc>
                <a:spcPct val="150000"/>
              </a:lnSpc>
            </a:pPr>
            <a:r>
              <a:rPr lang="en-GB" sz="3600" dirty="0"/>
              <a:t>Step 2: Chose a relevant architecture</a:t>
            </a:r>
          </a:p>
          <a:p>
            <a:pPr>
              <a:lnSpc>
                <a:spcPct val="150000"/>
              </a:lnSpc>
            </a:pPr>
            <a:r>
              <a:rPr lang="en-GB" sz="3600" dirty="0"/>
              <a:t>Step 3: Chose metrics to evaluate the model</a:t>
            </a:r>
          </a:p>
          <a:p>
            <a:pPr>
              <a:lnSpc>
                <a:spcPct val="150000"/>
              </a:lnSpc>
            </a:pPr>
            <a:r>
              <a:rPr lang="en-GB" sz="3600" dirty="0"/>
              <a:t>Step 4: Chose a relevant programming environment</a:t>
            </a:r>
            <a:endParaRPr lang="en-GB" sz="3500" u="sng" dirty="0"/>
          </a:p>
        </p:txBody>
      </p:sp>
      <p:sp>
        <p:nvSpPr>
          <p:cNvPr id="12" name="Flèche : angle droit 11">
            <a:extLst>
              <a:ext uri="{FF2B5EF4-FFF2-40B4-BE49-F238E27FC236}">
                <a16:creationId xmlns:a16="http://schemas.microsoft.com/office/drawing/2014/main" id="{1AD4592E-D445-4FBC-B70E-D5CA113C9724}"/>
              </a:ext>
            </a:extLst>
          </p:cNvPr>
          <p:cNvSpPr/>
          <p:nvPr/>
        </p:nvSpPr>
        <p:spPr>
          <a:xfrm rot="5400000">
            <a:off x="1861529" y="4030297"/>
            <a:ext cx="1154589" cy="1990703"/>
          </a:xfrm>
          <a:prstGeom prst="bentUpArrow">
            <a:avLst>
              <a:gd name="adj1" fmla="val 36156"/>
              <a:gd name="adj2" fmla="val 33545"/>
              <a:gd name="adj3" fmla="val 50000"/>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extBox 9">
            <a:extLst>
              <a:ext uri="{FF2B5EF4-FFF2-40B4-BE49-F238E27FC236}">
                <a16:creationId xmlns:a16="http://schemas.microsoft.com/office/drawing/2014/main" id="{2488898A-DBF4-43D6-A6A6-AE3E992D0295}"/>
              </a:ext>
            </a:extLst>
          </p:cNvPr>
          <p:cNvSpPr txBox="1"/>
          <p:nvPr/>
        </p:nvSpPr>
        <p:spPr>
          <a:xfrm>
            <a:off x="1679116" y="6297711"/>
            <a:ext cx="10748528" cy="400110"/>
          </a:xfrm>
          <a:prstGeom prst="rect">
            <a:avLst/>
          </a:prstGeom>
          <a:noFill/>
        </p:spPr>
        <p:txBody>
          <a:bodyPr wrap="square" rtlCol="0">
            <a:spAutoFit/>
          </a:bodyPr>
          <a:lstStyle/>
          <a:p>
            <a:r>
              <a:rPr lang="fr-FR" sz="2000" dirty="0" err="1"/>
              <a:t>Related</a:t>
            </a:r>
            <a:r>
              <a:rPr lang="fr-FR" sz="2000" dirty="0"/>
              <a:t> </a:t>
            </a:r>
            <a:r>
              <a:rPr lang="fr-FR" sz="2000" dirty="0" err="1"/>
              <a:t>tutorials</a:t>
            </a:r>
            <a:r>
              <a:rPr lang="fr-FR" sz="2000" dirty="0"/>
              <a:t>: </a:t>
            </a:r>
            <a:r>
              <a:rPr lang="en-GB" sz="2000" b="0" i="0" u="none" strike="noStrike" dirty="0" err="1">
                <a:solidFill>
                  <a:srgbClr val="3091D1"/>
                </a:solidFill>
                <a:effectLst/>
                <a:latin typeface="Lato" panose="020F0502020204030203" pitchFamily="34" charset="0"/>
                <a:hlinkClick r:id="rId3"/>
              </a:rPr>
              <a:t>finetunin</a:t>
            </a:r>
            <a:r>
              <a:rPr lang="en-GB" sz="2000" b="0" i="0" u="none" strike="noStrike" dirty="0">
                <a:solidFill>
                  <a:srgbClr val="3091D1"/>
                </a:solidFill>
                <a:effectLst/>
                <a:latin typeface="Lato" panose="020F0502020204030203" pitchFamily="34" charset="0"/>
                <a:hlinkClick r:id="rId3"/>
              </a:rPr>
              <a:t> a pre-existing model</a:t>
            </a:r>
            <a:r>
              <a:rPr lang="en-GB" sz="2000" dirty="0">
                <a:solidFill>
                  <a:srgbClr val="3091D1"/>
                </a:solidFill>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3"/>
              </a:rPr>
              <a:t>Trainer-a </a:t>
            </a:r>
            <a:r>
              <a:rPr lang="en-GB" sz="2000" b="0" i="0" u="none" strike="noStrike" dirty="0" err="1">
                <a:solidFill>
                  <a:srgbClr val="3091D1"/>
                </a:solidFill>
                <a:effectLst/>
                <a:latin typeface="Lato" panose="020F0502020204030203" pitchFamily="34" charset="0"/>
                <a:hlinkClick r:id="rId3"/>
              </a:rPr>
              <a:t>PyTorch</a:t>
            </a:r>
            <a:r>
              <a:rPr lang="en-GB" sz="2000" b="0" i="0" u="none" strike="noStrike" dirty="0">
                <a:solidFill>
                  <a:srgbClr val="3091D1"/>
                </a:solidFill>
                <a:effectLst/>
                <a:latin typeface="Lato" panose="020F0502020204030203" pitchFamily="34" charset="0"/>
                <a:hlinkClick r:id="rId3"/>
              </a:rPr>
              <a:t> optimized training loop</a:t>
            </a:r>
            <a:endParaRPr lang="en-GB" sz="2000" b="0" i="0" dirty="0">
              <a:solidFill>
                <a:srgbClr val="404040"/>
              </a:solidFill>
              <a:effectLst/>
              <a:latin typeface="Lato" panose="020F0502020204030203" pitchFamily="34" charset="0"/>
            </a:endParaRPr>
          </a:p>
        </p:txBody>
      </p:sp>
      <p:sp>
        <p:nvSpPr>
          <p:cNvPr id="9" name="Espace réservé du contenu 2">
            <a:extLst>
              <a:ext uri="{FF2B5EF4-FFF2-40B4-BE49-F238E27FC236}">
                <a16:creationId xmlns:a16="http://schemas.microsoft.com/office/drawing/2014/main" id="{CC544961-0624-4FAC-B8BE-88D4B07E258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13</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12738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68FEA0-D672-988B-A069-7F6DEE326B07}"/>
              </a:ext>
            </a:extLst>
          </p:cNvPr>
          <p:cNvSpPr txBox="1"/>
          <p:nvPr/>
        </p:nvSpPr>
        <p:spPr>
          <a:xfrm>
            <a:off x="846859" y="1014443"/>
            <a:ext cx="10248318" cy="1938992"/>
          </a:xfrm>
          <a:prstGeom prst="rect">
            <a:avLst/>
          </a:prstGeom>
          <a:noFill/>
        </p:spPr>
        <p:txBody>
          <a:bodyPr wrap="none" rtlCol="0">
            <a:spAutoFit/>
          </a:bodyPr>
          <a:lstStyle/>
          <a:p>
            <a:r>
              <a:rPr lang="fr-FR" sz="3600" b="1" dirty="0"/>
              <a:t>Training:</a:t>
            </a:r>
          </a:p>
          <a:p>
            <a:pPr marL="285750" indent="-285750">
              <a:buFontTx/>
              <a:buChar char="-"/>
            </a:pPr>
            <a:r>
              <a:rPr lang="fr-FR" sz="2800" dirty="0"/>
              <a:t>30 </a:t>
            </a:r>
            <a:r>
              <a:rPr lang="fr-FR" sz="2800" dirty="0" err="1"/>
              <a:t>hours</a:t>
            </a:r>
            <a:r>
              <a:rPr lang="fr-FR" sz="2800" dirty="0"/>
              <a:t> on 4 </a:t>
            </a:r>
            <a:r>
              <a:rPr lang="fr-FR" sz="2800" dirty="0" err="1"/>
              <a:t>GPUs</a:t>
            </a:r>
            <a:r>
              <a:rPr lang="fr-FR" sz="2800" dirty="0"/>
              <a:t>  on grid5000</a:t>
            </a:r>
          </a:p>
          <a:p>
            <a:pPr marL="285750" indent="-285750">
              <a:buFontTx/>
              <a:buChar char="-"/>
            </a:pPr>
            <a:r>
              <a:rPr lang="fr-FR" sz="2800" dirty="0"/>
              <a:t> </a:t>
            </a:r>
            <a:r>
              <a:rPr lang="fr-FR" sz="2800" dirty="0" err="1"/>
              <a:t>We</a:t>
            </a:r>
            <a:r>
              <a:rPr lang="fr-FR" sz="2800" dirty="0"/>
              <a:t> </a:t>
            </a:r>
            <a:r>
              <a:rPr lang="fr-FR" sz="2800" dirty="0" err="1"/>
              <a:t>finetuned</a:t>
            </a:r>
            <a:r>
              <a:rPr lang="fr-FR" sz="2800" dirty="0"/>
              <a:t> 600K </a:t>
            </a:r>
            <a:r>
              <a:rPr lang="fr-FR" sz="2800" dirty="0" err="1"/>
              <a:t>paraters</a:t>
            </a:r>
            <a:r>
              <a:rPr lang="fr-FR" sz="2800" dirty="0"/>
              <a:t> </a:t>
            </a:r>
            <a:r>
              <a:rPr lang="fr-FR" sz="2800" dirty="0" err="1"/>
              <a:t>among</a:t>
            </a:r>
            <a:r>
              <a:rPr lang="fr-FR" sz="2800" dirty="0"/>
              <a:t> 250M </a:t>
            </a:r>
            <a:r>
              <a:rPr lang="fr-FR" sz="2800" dirty="0" err="1"/>
              <a:t>parameters</a:t>
            </a:r>
            <a:endParaRPr lang="fr-FR" sz="2800" dirty="0"/>
          </a:p>
          <a:p>
            <a:pPr marL="285750" indent="-285750">
              <a:buFontTx/>
              <a:buChar char="-"/>
            </a:pPr>
            <a:r>
              <a:rPr lang="fr-FR" sz="2800" dirty="0"/>
              <a:t>250K </a:t>
            </a:r>
            <a:r>
              <a:rPr lang="fr-FR" sz="2800" dirty="0" err="1"/>
              <a:t>examples</a:t>
            </a:r>
            <a:r>
              <a:rPr lang="fr-FR" sz="2800" dirty="0"/>
              <a:t> on the training </a:t>
            </a:r>
            <a:r>
              <a:rPr lang="fr-FR" sz="2800" dirty="0" err="1"/>
              <a:t>dataset</a:t>
            </a:r>
            <a:r>
              <a:rPr lang="fr-FR" sz="2800" dirty="0"/>
              <a:t>, </a:t>
            </a:r>
            <a:r>
              <a:rPr lang="fr-FR" sz="2800" dirty="0" err="1"/>
              <a:t>during</a:t>
            </a:r>
            <a:r>
              <a:rPr lang="fr-FR" sz="2800" dirty="0"/>
              <a:t> 3 </a:t>
            </a:r>
            <a:r>
              <a:rPr lang="fr-FR" sz="2800" dirty="0" err="1"/>
              <a:t>epochs</a:t>
            </a:r>
            <a:r>
              <a:rPr lang="fr-FR" sz="2800" dirty="0"/>
              <a:t> </a:t>
            </a:r>
          </a:p>
        </p:txBody>
      </p:sp>
      <p:sp>
        <p:nvSpPr>
          <p:cNvPr id="5" name="TextBox 4">
            <a:extLst>
              <a:ext uri="{FF2B5EF4-FFF2-40B4-BE49-F238E27FC236}">
                <a16:creationId xmlns:a16="http://schemas.microsoft.com/office/drawing/2014/main" id="{83DAB395-24B2-07E7-2E5E-EA416F1AE9DB}"/>
              </a:ext>
            </a:extLst>
          </p:cNvPr>
          <p:cNvSpPr txBox="1"/>
          <p:nvPr/>
        </p:nvSpPr>
        <p:spPr>
          <a:xfrm>
            <a:off x="846860" y="3230380"/>
            <a:ext cx="1810111" cy="646331"/>
          </a:xfrm>
          <a:prstGeom prst="rect">
            <a:avLst/>
          </a:prstGeom>
          <a:noFill/>
        </p:spPr>
        <p:txBody>
          <a:bodyPr wrap="none" rtlCol="0">
            <a:spAutoFit/>
          </a:bodyPr>
          <a:lstStyle/>
          <a:p>
            <a:r>
              <a:rPr lang="fr-FR" sz="3600" b="1" dirty="0" err="1"/>
              <a:t>Results</a:t>
            </a:r>
            <a:r>
              <a:rPr lang="fr-FR" sz="3600" b="1" dirty="0"/>
              <a:t>:</a:t>
            </a:r>
          </a:p>
        </p:txBody>
      </p:sp>
      <p:pic>
        <p:nvPicPr>
          <p:cNvPr id="13" name="Picture 12" descr="A table with numbers and a few data&#10;&#10;AI-generated content may be incorrect.">
            <a:extLst>
              <a:ext uri="{FF2B5EF4-FFF2-40B4-BE49-F238E27FC236}">
                <a16:creationId xmlns:a16="http://schemas.microsoft.com/office/drawing/2014/main" id="{7EC7EF1B-E5FB-451B-F70D-31B367B76437}"/>
              </a:ext>
            </a:extLst>
          </p:cNvPr>
          <p:cNvPicPr>
            <a:picLocks noChangeAspect="1"/>
          </p:cNvPicPr>
          <p:nvPr/>
        </p:nvPicPr>
        <p:blipFill>
          <a:blip r:embed="rId2"/>
          <a:stretch>
            <a:fillRect/>
          </a:stretch>
        </p:blipFill>
        <p:spPr>
          <a:xfrm>
            <a:off x="1350735" y="3904565"/>
            <a:ext cx="9240567" cy="2725635"/>
          </a:xfrm>
          <a:prstGeom prst="rect">
            <a:avLst/>
          </a:prstGeom>
        </p:spPr>
      </p:pic>
      <p:sp>
        <p:nvSpPr>
          <p:cNvPr id="6" name="Espace réservé du contenu 2">
            <a:extLst>
              <a:ext uri="{FF2B5EF4-FFF2-40B4-BE49-F238E27FC236}">
                <a16:creationId xmlns:a16="http://schemas.microsoft.com/office/drawing/2014/main" id="{AF12C142-2329-4ED1-8449-49DDED21A9E2}"/>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8" name="Espace réservé du contenu 2">
            <a:extLst>
              <a:ext uri="{FF2B5EF4-FFF2-40B4-BE49-F238E27FC236}">
                <a16:creationId xmlns:a16="http://schemas.microsoft.com/office/drawing/2014/main" id="{D23994E9-E7C7-4942-AB9C-CE171FBF3B5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14</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36920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53F9F-25BB-F06E-432B-77B02FE6BC19}"/>
            </a:ext>
          </a:extLst>
        </p:cNvPr>
        <p:cNvGrpSpPr/>
        <p:nvPr/>
      </p:nvGrpSpPr>
      <p:grpSpPr>
        <a:xfrm>
          <a:off x="0" y="0"/>
          <a:ext cx="0" cy="0"/>
          <a:chOff x="0" y="0"/>
          <a:chExt cx="0" cy="0"/>
        </a:xfrm>
      </p:grpSpPr>
      <p:pic>
        <p:nvPicPr>
          <p:cNvPr id="4" name="Picture 3" descr="A black symbols on a white background&#10;&#10;AI-generated content may be incorrect.">
            <a:extLst>
              <a:ext uri="{FF2B5EF4-FFF2-40B4-BE49-F238E27FC236}">
                <a16:creationId xmlns:a16="http://schemas.microsoft.com/office/drawing/2014/main" id="{63EDE550-541F-9CF1-6FD1-A568A58FCFB9}"/>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A7294542-EEAC-1368-9B18-FB9336D3C8A5}"/>
              </a:ext>
            </a:extLst>
          </p:cNvPr>
          <p:cNvSpPr txBox="1"/>
          <p:nvPr/>
        </p:nvSpPr>
        <p:spPr>
          <a:xfrm>
            <a:off x="789386" y="852301"/>
            <a:ext cx="3437159" cy="646331"/>
          </a:xfrm>
          <a:prstGeom prst="rect">
            <a:avLst/>
          </a:prstGeom>
          <a:noFill/>
        </p:spPr>
        <p:txBody>
          <a:bodyPr wrap="none" rtlCol="0">
            <a:spAutoFit/>
          </a:bodyPr>
          <a:lstStyle/>
          <a:p>
            <a:r>
              <a:rPr lang="fr-FR" sz="3600" dirty="0" err="1"/>
              <a:t>Before</a:t>
            </a:r>
            <a:r>
              <a:rPr lang="fr-FR" sz="3600" dirty="0"/>
              <a:t> training</a:t>
            </a:r>
          </a:p>
        </p:txBody>
      </p:sp>
      <p:sp>
        <p:nvSpPr>
          <p:cNvPr id="9" name="Espace réservé du contenu 2">
            <a:extLst>
              <a:ext uri="{FF2B5EF4-FFF2-40B4-BE49-F238E27FC236}">
                <a16:creationId xmlns:a16="http://schemas.microsoft.com/office/drawing/2014/main" id="{8E9ABF0B-0562-4DAA-8782-8E2685163C38}"/>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10" name="Espace réservé du contenu 2">
            <a:extLst>
              <a:ext uri="{FF2B5EF4-FFF2-40B4-BE49-F238E27FC236}">
                <a16:creationId xmlns:a16="http://schemas.microsoft.com/office/drawing/2014/main" id="{FBA1AB5C-7688-45DA-A7EC-D7553354B60B}"/>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15</a:t>
            </a:r>
            <a:endParaRPr lang="fr-FR" sz="4000" b="1" dirty="0">
              <a:solidFill>
                <a:schemeClr val="tx1">
                  <a:lumMod val="95000"/>
                </a:schemeClr>
              </a:solidFill>
              <a:effectLst>
                <a:outerShdw blurRad="38100" dist="38100" dir="2700000" algn="tl">
                  <a:srgbClr val="000000">
                    <a:alpha val="43137"/>
                  </a:srgbClr>
                </a:outerShdw>
              </a:effectLst>
            </a:endParaRPr>
          </a:p>
        </p:txBody>
      </p:sp>
      <p:sp>
        <p:nvSpPr>
          <p:cNvPr id="11" name="Down Arrow 7">
            <a:extLst>
              <a:ext uri="{FF2B5EF4-FFF2-40B4-BE49-F238E27FC236}">
                <a16:creationId xmlns:a16="http://schemas.microsoft.com/office/drawing/2014/main" id="{643C7F72-C098-4D26-8541-BECBE4223A82}"/>
              </a:ext>
            </a:extLst>
          </p:cNvPr>
          <p:cNvSpPr/>
          <p:nvPr/>
        </p:nvSpPr>
        <p:spPr>
          <a:xfrm>
            <a:off x="5259450" y="3081261"/>
            <a:ext cx="836549" cy="923805"/>
          </a:xfrm>
          <a:prstGeom prst="downArrow">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12" name="TextBox 6">
            <a:extLst>
              <a:ext uri="{FF2B5EF4-FFF2-40B4-BE49-F238E27FC236}">
                <a16:creationId xmlns:a16="http://schemas.microsoft.com/office/drawing/2014/main" id="{4AB55994-1F4A-474B-A00D-E1E106278ECF}"/>
              </a:ext>
            </a:extLst>
          </p:cNvPr>
          <p:cNvSpPr txBox="1"/>
          <p:nvPr/>
        </p:nvSpPr>
        <p:spPr>
          <a:xfrm>
            <a:off x="184042" y="4167236"/>
            <a:ext cx="11823915" cy="1892441"/>
          </a:xfrm>
          <a:prstGeom prst="rect">
            <a:avLst/>
          </a:prstGeom>
          <a:solidFill>
            <a:schemeClr val="tx1"/>
          </a:solidFill>
          <a:ln w="38100">
            <a:solidFill>
              <a:schemeClr val="bg1"/>
            </a:solidFill>
          </a:ln>
        </p:spPr>
        <p:txBody>
          <a:bodyPr wrap="square" rtlCol="0">
            <a:spAutoFit/>
          </a:bodyPr>
          <a:lstStyle/>
          <a:p>
            <a:pPr>
              <a:lnSpc>
                <a:spcPts val="1350"/>
              </a:lnSpc>
            </a:pPr>
            <a: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 don't know if it's a coincidence or not," he said. "I think it's just a matter of time before we get to know each other."</a:t>
            </a:r>
          </a:p>
          <a:p>
            <a:pPr>
              <a:lnSpc>
                <a:spcPts val="1350"/>
              </a:lnSpc>
            </a:pPr>
            <a:b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br>
            <a: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He added: "It's not like we're going to be friends. It's just that we're not going to get along very well.</a:t>
            </a:r>
          </a:p>
          <a:p>
            <a:pPr>
              <a:lnSpc>
                <a:spcPts val="1350"/>
              </a:lnSpc>
            </a:pPr>
            <a:b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br>
            <a: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"We're not friends. We're not even friends. I don't think we'll ever get along. I think we're just going to have to get used to each other. We'll just have to figure out how to get through this together. This article is from the archive of our partner .</a:t>
            </a:r>
          </a:p>
          <a:p>
            <a:pPr>
              <a:lnSpc>
                <a:spcPts val="1350"/>
              </a:lnSpc>
            </a:pPr>
            <a:endPar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4185882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2" y="4167236"/>
            <a:ext cx="11823915" cy="1885644"/>
          </a:xfrm>
          <a:prstGeom prst="rect">
            <a:avLst/>
          </a:prstGeom>
          <a:solidFill>
            <a:schemeClr val="tx1"/>
          </a:solidFill>
          <a:ln w="38100">
            <a:solidFill>
              <a:schemeClr val="bg1"/>
            </a:solidFill>
          </a:ln>
        </p:spPr>
        <p:txBody>
          <a:bodyPr wrap="square" rtlCol="0">
            <a:spAutoFit/>
          </a:bodyPr>
          <a:lstStyle/>
          <a:p>
            <a:pPr>
              <a:lnSpc>
                <a:spcPct val="150000"/>
              </a:lnSpc>
            </a:pP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\Delta } _ { + } ( x , y ) = \sum _ { n = -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infty</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 ^ { { } } { \tilde { \Delta \left( } x _ { 0 } + n T , {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vec</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 x } } ; y _ { 3 } ; </a:t>
            </a:r>
          </a:p>
          <a:p>
            <a:pPr>
              <a:lnSpc>
                <a:spcPct val="150000"/>
              </a:lnSpc>
            </a:pP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\bf { y } } \right) } . \ , | {% 1 2 3 5 6 7 8 9 0 4 ^ ( ) x p = y d e g f a b c n t v q z ~ r s o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u w " j l k &gt; </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hlinkClick r:id="rId2">
                  <a:extLst>
                    <a:ext uri="{A12FA001-AC4F-418D-AE19-62706E023703}">
                      <ahyp:hlinkClr xmlns:ahyp="http://schemas.microsoft.com/office/drawing/2018/hyperlinkcolor" val="tx"/>
                    </a:ext>
                  </a:extLst>
                </a:hlinkClick>
              </a:rPr>
              <a:t>/</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V _ I + J - : } \q A</a:t>
            </a: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Espace réservé du contenu 2">
            <a:extLst>
              <a:ext uri="{FF2B5EF4-FFF2-40B4-BE49-F238E27FC236}">
                <a16:creationId xmlns:a16="http://schemas.microsoft.com/office/drawing/2014/main" id="{442F0FC8-3CD1-4B5D-A714-92626E61642B}"/>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16</a:t>
            </a:r>
            <a:endParaRPr lang="fr-FR" sz="4000" b="1" dirty="0">
              <a:solidFill>
                <a:schemeClr val="tx1">
                  <a:lumMod val="95000"/>
                </a:schemeClr>
              </a:solidFill>
              <a:effectLst>
                <a:outerShdw blurRad="38100" dist="38100" dir="2700000" algn="tl">
                  <a:srgbClr val="000000">
                    <a:alpha val="43137"/>
                  </a:srgbClr>
                </a:outerShdw>
              </a:effectLst>
            </a:endParaRPr>
          </a:p>
        </p:txBody>
      </p:sp>
      <p:sp>
        <p:nvSpPr>
          <p:cNvPr id="8" name="Down Arrow 7">
            <a:extLst>
              <a:ext uri="{FF2B5EF4-FFF2-40B4-BE49-F238E27FC236}">
                <a16:creationId xmlns:a16="http://schemas.microsoft.com/office/drawing/2014/main" id="{6BB697E8-DE8B-4E2C-A5BE-DCC406F73499}"/>
              </a:ext>
            </a:extLst>
          </p:cNvPr>
          <p:cNvSpPr/>
          <p:nvPr/>
        </p:nvSpPr>
        <p:spPr>
          <a:xfrm>
            <a:off x="5259450" y="3081261"/>
            <a:ext cx="836549" cy="923805"/>
          </a:xfrm>
          <a:prstGeom prst="downArrow">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2284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2" y="4167236"/>
            <a:ext cx="11823915" cy="1885644"/>
          </a:xfrm>
          <a:prstGeom prst="rect">
            <a:avLst/>
          </a:prstGeom>
          <a:solidFill>
            <a:schemeClr val="tx1"/>
          </a:solidFill>
          <a:ln w="38100">
            <a:solidFill>
              <a:schemeClr val="bg1"/>
            </a:solidFill>
          </a:ln>
        </p:spPr>
        <p:txBody>
          <a:bodyPr wrap="square" rtlCol="0">
            <a:spAutoFit/>
          </a:bodyPr>
          <a:lstStyle/>
          <a:p>
            <a:pPr>
              <a:lnSpc>
                <a:spcPct val="150000"/>
              </a:lnSpc>
            </a:pP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\Delta } _ { + } ( x , y ) = \sum _ { n = - \</a:t>
            </a:r>
            <a:r>
              <a:rPr lang="en-GB" sz="2000" b="1" dirty="0" err="1">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infty</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 {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\tilde { \Delta \left( </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x _ { 0 } + n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a:t>
            </a:r>
            <a:r>
              <a:rPr lang="en-GB" sz="2000" b="1" dirty="0" err="1">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vec</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x } } ; y _ {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3</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p>
          <a:p>
            <a:pPr>
              <a:lnSpc>
                <a:spcPct val="150000"/>
              </a:lnSpc>
            </a:pP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\bf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y</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\right) }</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 , | {% 1 2 3 5 6 7 8 9 0 4 ^ ( ) x p = y d e g f a b c n t v q z ~ r s o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u w " j l k &gt; </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hlinkClick r:id="rId2">
                  <a:extLst>
                    <a:ext uri="{A12FA001-AC4F-418D-AE19-62706E023703}">
                      <ahyp:hlinkClr xmlns:ahyp="http://schemas.microsoft.com/office/drawing/2018/hyperlinkcolor" val="tx"/>
                    </a:ext>
                  </a:extLst>
                </a:hlinkClick>
              </a:rPr>
              <a:t>/</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V _ I + J - : } \q A</a:t>
            </a: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Espace réservé du contenu 2">
            <a:extLst>
              <a:ext uri="{FF2B5EF4-FFF2-40B4-BE49-F238E27FC236}">
                <a16:creationId xmlns:a16="http://schemas.microsoft.com/office/drawing/2014/main" id="{C725527C-0B99-4288-91FD-FAAD60840EFA}"/>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16</a:t>
            </a:r>
          </a:p>
        </p:txBody>
      </p:sp>
      <p:sp>
        <p:nvSpPr>
          <p:cNvPr id="8" name="Down Arrow 7">
            <a:extLst>
              <a:ext uri="{FF2B5EF4-FFF2-40B4-BE49-F238E27FC236}">
                <a16:creationId xmlns:a16="http://schemas.microsoft.com/office/drawing/2014/main" id="{B3F58B7E-968C-45DF-BDF0-51D361BEE27B}"/>
              </a:ext>
            </a:extLst>
          </p:cNvPr>
          <p:cNvSpPr/>
          <p:nvPr/>
        </p:nvSpPr>
        <p:spPr>
          <a:xfrm>
            <a:off x="5259450" y="3081261"/>
            <a:ext cx="836549" cy="923805"/>
          </a:xfrm>
          <a:prstGeom prst="downArrow">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09001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Conlusion</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71457" y="816154"/>
            <a:ext cx="10987303" cy="2308324"/>
          </a:xfrm>
          <a:prstGeom prst="rect">
            <a:avLst/>
          </a:prstGeom>
          <a:noFill/>
        </p:spPr>
        <p:txBody>
          <a:bodyPr wrap="none" rtlCol="0">
            <a:spAutoFit/>
          </a:bodyPr>
          <a:lstStyle/>
          <a:p>
            <a:r>
              <a:rPr lang="fr-FR" sz="3600" dirty="0"/>
              <a:t>- Model </a:t>
            </a:r>
            <a:r>
              <a:rPr lang="fr-FR" sz="3600" dirty="0" err="1"/>
              <a:t>generalizing</a:t>
            </a:r>
            <a:r>
              <a:rPr lang="fr-FR" sz="3600" dirty="0"/>
              <a:t> </a:t>
            </a:r>
            <a:r>
              <a:rPr lang="fr-FR" sz="3600" dirty="0" err="1"/>
              <a:t>well</a:t>
            </a:r>
            <a:endParaRPr lang="fr-FR" sz="3600" dirty="0"/>
          </a:p>
          <a:p>
            <a:r>
              <a:rPr lang="fr-FR" sz="3600" dirty="0"/>
              <a:t>	Limitations: Training times, computation power</a:t>
            </a:r>
          </a:p>
          <a:p>
            <a:endParaRPr lang="fr-FR" sz="3600" dirty="0"/>
          </a:p>
          <a:p>
            <a:r>
              <a:rPr lang="fr-FR" sz="3600" dirty="0"/>
              <a:t>- </a:t>
            </a:r>
            <a:r>
              <a:rPr lang="fr-FR" sz="3600" dirty="0" err="1"/>
              <a:t>Around</a:t>
            </a:r>
            <a:r>
              <a:rPr lang="fr-FR" sz="3600" dirty="0"/>
              <a:t> 30 notebooks </a:t>
            </a:r>
            <a:r>
              <a:rPr lang="fr-FR" sz="3600" dirty="0" err="1"/>
              <a:t>covering</a:t>
            </a:r>
            <a:r>
              <a:rPr lang="fr-FR" sz="3600" dirty="0"/>
              <a:t> all </a:t>
            </a:r>
            <a:r>
              <a:rPr lang="fr-FR" sz="3600" dirty="0" err="1"/>
              <a:t>project</a:t>
            </a:r>
            <a:endParaRPr lang="fr-FR" sz="3600" dirty="0"/>
          </a:p>
        </p:txBody>
      </p:sp>
      <p:sp>
        <p:nvSpPr>
          <p:cNvPr id="8" name="TextBox 4">
            <a:extLst>
              <a:ext uri="{FF2B5EF4-FFF2-40B4-BE49-F238E27FC236}">
                <a16:creationId xmlns:a16="http://schemas.microsoft.com/office/drawing/2014/main" id="{CE6C2244-42A8-43D4-B68F-F1B6BCDFD419}"/>
              </a:ext>
            </a:extLst>
          </p:cNvPr>
          <p:cNvSpPr txBox="1"/>
          <p:nvPr/>
        </p:nvSpPr>
        <p:spPr>
          <a:xfrm>
            <a:off x="771457" y="4287520"/>
            <a:ext cx="8323112" cy="1754326"/>
          </a:xfrm>
          <a:prstGeom prst="rect">
            <a:avLst/>
          </a:prstGeom>
          <a:noFill/>
        </p:spPr>
        <p:txBody>
          <a:bodyPr wrap="none" rtlCol="0">
            <a:spAutoFit/>
          </a:bodyPr>
          <a:lstStyle/>
          <a:p>
            <a:pPr marL="457200" indent="-457200">
              <a:buFontTx/>
              <a:buChar char="-"/>
            </a:pPr>
            <a:r>
              <a:rPr lang="en-US" sz="3600" dirty="0"/>
              <a:t>Improve model performance</a:t>
            </a:r>
          </a:p>
          <a:p>
            <a:pPr marL="457200" indent="-457200">
              <a:buFontTx/>
              <a:buChar char="-"/>
            </a:pPr>
            <a:r>
              <a:rPr lang="en-US" sz="3600" dirty="0"/>
              <a:t>extend to the PDF to Latex tool</a:t>
            </a:r>
          </a:p>
          <a:p>
            <a:pPr marL="457200" indent="-457200">
              <a:buFontTx/>
              <a:buChar char="-"/>
            </a:pPr>
            <a:r>
              <a:rPr lang="en-US" sz="3600" dirty="0"/>
              <a:t>provide the associated notebooks</a:t>
            </a:r>
            <a:endParaRPr lang="fr-FR" sz="3600" dirty="0"/>
          </a:p>
        </p:txBody>
      </p:sp>
      <p:sp>
        <p:nvSpPr>
          <p:cNvPr id="13" name="Espace réservé du contenu 2">
            <a:extLst>
              <a:ext uri="{FF2B5EF4-FFF2-40B4-BE49-F238E27FC236}">
                <a16:creationId xmlns:a16="http://schemas.microsoft.com/office/drawing/2014/main" id="{E6C38BEB-D345-4CF8-AC47-6CD5E184D6BD}"/>
              </a:ext>
            </a:extLst>
          </p:cNvPr>
          <p:cNvSpPr txBox="1">
            <a:spLocks/>
          </p:cNvSpPr>
          <p:nvPr/>
        </p:nvSpPr>
        <p:spPr>
          <a:xfrm>
            <a:off x="145860" y="3449449"/>
            <a:ext cx="9574306" cy="88302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4400" b="1" dirty="0">
                <a:effectLst>
                  <a:outerShdw blurRad="38100" dist="38100" dir="2700000" algn="tl">
                    <a:srgbClr val="000000">
                      <a:alpha val="43137"/>
                    </a:srgbClr>
                  </a:outerShdw>
                </a:effectLst>
              </a:rPr>
              <a:t>Futur</a:t>
            </a:r>
          </a:p>
        </p:txBody>
      </p:sp>
      <p:sp>
        <p:nvSpPr>
          <p:cNvPr id="10" name="Espace réservé du contenu 2">
            <a:extLst>
              <a:ext uri="{FF2B5EF4-FFF2-40B4-BE49-F238E27FC236}">
                <a16:creationId xmlns:a16="http://schemas.microsoft.com/office/drawing/2014/main" id="{ACD012F7-FBC2-4202-8CA3-18EBC6680F7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17</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28385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E0DE15-79EE-42FB-9775-A9B4FB501C8A}"/>
              </a:ext>
            </a:extLst>
          </p:cNvPr>
          <p:cNvSpPr>
            <a:spLocks noGrp="1"/>
          </p:cNvSpPr>
          <p:nvPr>
            <p:ph type="title"/>
          </p:nvPr>
        </p:nvSpPr>
        <p:spPr>
          <a:xfrm>
            <a:off x="2141034" y="131294"/>
            <a:ext cx="7909931" cy="1723139"/>
          </a:xfrm>
        </p:spPr>
        <p:txBody>
          <a:bodyPr>
            <a:normAutofit fontScale="90000"/>
          </a:bodyPr>
          <a:lstStyle/>
          <a:p>
            <a:pPr algn="ctr"/>
            <a:r>
              <a:rPr lang="fr-FR" sz="11500" b="1" u="sng" dirty="0">
                <a:solidFill>
                  <a:srgbClr val="FFC000"/>
                </a:solidFill>
                <a:effectLst>
                  <a:outerShdw blurRad="38100" dist="38100" dir="2700000" algn="tl">
                    <a:srgbClr val="000000">
                      <a:alpha val="43137"/>
                    </a:srgbClr>
                  </a:outerShdw>
                </a:effectLst>
              </a:rPr>
              <a:t>IPdf2Latex</a:t>
            </a:r>
          </a:p>
        </p:txBody>
      </p:sp>
      <p:sp>
        <p:nvSpPr>
          <p:cNvPr id="3" name="Espace réservé du contenu 2">
            <a:extLst>
              <a:ext uri="{FF2B5EF4-FFF2-40B4-BE49-F238E27FC236}">
                <a16:creationId xmlns:a16="http://schemas.microsoft.com/office/drawing/2014/main" id="{644217B5-B80B-44F0-9C15-7D702CBD4700}"/>
              </a:ext>
            </a:extLst>
          </p:cNvPr>
          <p:cNvSpPr>
            <a:spLocks noGrp="1"/>
          </p:cNvSpPr>
          <p:nvPr>
            <p:ph idx="1"/>
          </p:nvPr>
        </p:nvSpPr>
        <p:spPr>
          <a:xfrm>
            <a:off x="2525458" y="5003567"/>
            <a:ext cx="9474563" cy="761036"/>
          </a:xfrm>
        </p:spPr>
        <p:txBody>
          <a:bodyPr>
            <a:normAutofit/>
          </a:bodyPr>
          <a:lstStyle/>
          <a:p>
            <a:pPr marL="0" indent="0">
              <a:buNone/>
            </a:pPr>
            <a:r>
              <a:rPr lang="fr-FR" sz="2400" b="1" dirty="0"/>
              <a:t>Macéo Ottavy, Mathieu </a:t>
            </a:r>
            <a:r>
              <a:rPr lang="fr-FR" sz="2400" b="1" dirty="0" err="1"/>
              <a:t>Longatte</a:t>
            </a:r>
            <a:r>
              <a:rPr lang="fr-FR" sz="2400" b="1" dirty="0"/>
              <a:t>, Louison </a:t>
            </a:r>
            <a:r>
              <a:rPr lang="fr-FR" sz="2400" b="1" dirty="0" err="1"/>
              <a:t>Mocq</a:t>
            </a:r>
            <a:r>
              <a:rPr lang="fr-FR" sz="2400" b="1" dirty="0"/>
              <a:t>, </a:t>
            </a:r>
            <a:r>
              <a:rPr lang="fr-FR" sz="2400" b="1" dirty="0" err="1"/>
              <a:t>Ankit</a:t>
            </a:r>
            <a:r>
              <a:rPr lang="fr-FR" sz="2400" b="1" dirty="0"/>
              <a:t> </a:t>
            </a:r>
            <a:r>
              <a:rPr lang="fr-FR" sz="2400" b="1" dirty="0" err="1"/>
              <a:t>Gayen</a:t>
            </a:r>
            <a:endParaRPr lang="fr-FR" sz="2400" b="1" dirty="0"/>
          </a:p>
        </p:txBody>
      </p:sp>
      <p:sp>
        <p:nvSpPr>
          <p:cNvPr id="4" name="Rectangle 3">
            <a:extLst>
              <a:ext uri="{FF2B5EF4-FFF2-40B4-BE49-F238E27FC236}">
                <a16:creationId xmlns:a16="http://schemas.microsoft.com/office/drawing/2014/main" id="{276747B0-25E5-4BD1-9CCC-BAB90F414AB0}"/>
              </a:ext>
            </a:extLst>
          </p:cNvPr>
          <p:cNvSpPr/>
          <p:nvPr/>
        </p:nvSpPr>
        <p:spPr>
          <a:xfrm>
            <a:off x="7787300" y="5852339"/>
            <a:ext cx="4061010" cy="430887"/>
          </a:xfrm>
          <a:prstGeom prst="rect">
            <a:avLst/>
          </a:prstGeom>
        </p:spPr>
        <p:txBody>
          <a:bodyPr wrap="square">
            <a:spAutoFit/>
          </a:bodyPr>
          <a:lstStyle/>
          <a:p>
            <a:r>
              <a:rPr lang="fr-FR" dirty="0" err="1">
                <a:solidFill>
                  <a:schemeClr val="bg2">
                    <a:lumMod val="75000"/>
                  </a:schemeClr>
                </a:solidFill>
              </a:rPr>
              <a:t>Supervised</a:t>
            </a:r>
            <a:r>
              <a:rPr lang="fr-FR" dirty="0">
                <a:solidFill>
                  <a:schemeClr val="bg2">
                    <a:lumMod val="75000"/>
                  </a:schemeClr>
                </a:solidFill>
              </a:rPr>
              <a:t> by </a:t>
            </a:r>
            <a:r>
              <a:rPr lang="fr-FR" sz="2200" dirty="0">
                <a:solidFill>
                  <a:schemeClr val="bg2">
                    <a:lumMod val="75000"/>
                  </a:schemeClr>
                </a:solidFill>
              </a:rPr>
              <a:t>Simon Delamare</a:t>
            </a:r>
          </a:p>
        </p:txBody>
      </p:sp>
      <p:sp>
        <p:nvSpPr>
          <p:cNvPr id="6" name="TextBox 4">
            <a:extLst>
              <a:ext uri="{FF2B5EF4-FFF2-40B4-BE49-F238E27FC236}">
                <a16:creationId xmlns:a16="http://schemas.microsoft.com/office/drawing/2014/main" id="{860C67E6-7AF4-4835-80D4-AD64786C4930}"/>
              </a:ext>
            </a:extLst>
          </p:cNvPr>
          <p:cNvSpPr txBox="1"/>
          <p:nvPr/>
        </p:nvSpPr>
        <p:spPr>
          <a:xfrm>
            <a:off x="504566" y="2409309"/>
            <a:ext cx="11495455" cy="1754326"/>
          </a:xfrm>
          <a:prstGeom prst="rect">
            <a:avLst/>
          </a:prstGeom>
          <a:noFill/>
        </p:spPr>
        <p:txBody>
          <a:bodyPr wrap="none" rtlCol="0">
            <a:spAutoFit/>
          </a:bodyPr>
          <a:lstStyle/>
          <a:p>
            <a:r>
              <a:rPr lang="fr-FR" sz="3600" dirty="0" err="1"/>
              <a:t>Website</a:t>
            </a:r>
            <a:r>
              <a:rPr lang="fr-FR" sz="3600" dirty="0"/>
              <a:t>: </a:t>
            </a:r>
            <a:r>
              <a:rPr lang="fr-FR" sz="3200" i="1" u="sng" dirty="0">
                <a:solidFill>
                  <a:schemeClr val="bg2">
                    <a:lumMod val="75000"/>
                  </a:schemeClr>
                </a:solidFill>
                <a:hlinkClick r:id="rId3">
                  <a:extLst>
                    <a:ext uri="{A12FA001-AC4F-418D-AE19-62706E023703}">
                      <ahyp:hlinkClr xmlns:ahyp="http://schemas.microsoft.com/office/drawing/2018/hyperlinkcolor" val="tx"/>
                    </a:ext>
                  </a:extLst>
                </a:hlinkClick>
              </a:rPr>
              <a:t>https://tutorial-ia-pe.readthedocs.io/en/latest/</a:t>
            </a:r>
            <a:endParaRPr lang="fr-FR" sz="3200" i="1" u="sng" dirty="0">
              <a:solidFill>
                <a:schemeClr val="bg2">
                  <a:lumMod val="75000"/>
                </a:schemeClr>
              </a:solidFill>
            </a:endParaRPr>
          </a:p>
          <a:p>
            <a:endParaRPr lang="fr-FR" sz="3600" dirty="0"/>
          </a:p>
          <a:p>
            <a:r>
              <a:rPr lang="fr-FR" sz="3600" dirty="0"/>
              <a:t>GitHub: </a:t>
            </a:r>
            <a:r>
              <a:rPr lang="fr-FR" sz="3200" i="1" u="sng" dirty="0">
                <a:solidFill>
                  <a:schemeClr val="bg2">
                    <a:lumMod val="75000"/>
                  </a:schemeClr>
                </a:solidFill>
              </a:rPr>
              <a:t>https://github.com/GeckSpy/IPdf2Latex</a:t>
            </a:r>
            <a:endParaRPr lang="fr-FR" sz="3600" i="1" u="sng" dirty="0">
              <a:solidFill>
                <a:schemeClr val="bg2">
                  <a:lumMod val="75000"/>
                </a:schemeClr>
              </a:solidFill>
            </a:endParaRPr>
          </a:p>
        </p:txBody>
      </p:sp>
      <p:sp>
        <p:nvSpPr>
          <p:cNvPr id="8" name="Espace réservé du contenu 2">
            <a:extLst>
              <a:ext uri="{FF2B5EF4-FFF2-40B4-BE49-F238E27FC236}">
                <a16:creationId xmlns:a16="http://schemas.microsoft.com/office/drawing/2014/main" id="{5EDCE2C9-778C-424A-B37D-FA39276F12F8}"/>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18</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69996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21D153C0-751E-4D71-A9DB-44DA52B2078C}"/>
              </a:ext>
            </a:extLst>
          </p:cNvPr>
          <p:cNvPicPr>
            <a:picLocks noChangeAspect="1"/>
          </p:cNvPicPr>
          <p:nvPr/>
        </p:nvPicPr>
        <p:blipFill>
          <a:blip r:embed="rId2"/>
          <a:stretch>
            <a:fillRect/>
          </a:stretch>
        </p:blipFill>
        <p:spPr>
          <a:xfrm>
            <a:off x="519954" y="233827"/>
            <a:ext cx="4231342" cy="61967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Flèche : droite 7">
            <a:extLst>
              <a:ext uri="{FF2B5EF4-FFF2-40B4-BE49-F238E27FC236}">
                <a16:creationId xmlns:a16="http://schemas.microsoft.com/office/drawing/2014/main" id="{49E58D7A-3B93-4904-B18D-620C82FEA9AD}"/>
              </a:ext>
            </a:extLst>
          </p:cNvPr>
          <p:cNvSpPr/>
          <p:nvPr/>
        </p:nvSpPr>
        <p:spPr>
          <a:xfrm>
            <a:off x="4975413" y="2993990"/>
            <a:ext cx="2465293" cy="87002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u contenu 2">
            <a:extLst>
              <a:ext uri="{FF2B5EF4-FFF2-40B4-BE49-F238E27FC236}">
                <a16:creationId xmlns:a16="http://schemas.microsoft.com/office/drawing/2014/main" id="{5CCFEE84-4458-488F-B0A7-FCEAE2077E09}"/>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2</a:t>
            </a:r>
            <a:endParaRPr lang="fr-FR" sz="4000" b="1" dirty="0">
              <a:solidFill>
                <a:schemeClr val="tx1">
                  <a:lumMod val="95000"/>
                </a:schemeClr>
              </a:solidFill>
              <a:effectLst>
                <a:outerShdw blurRad="38100" dist="38100" dir="2700000" algn="tl">
                  <a:srgbClr val="000000">
                    <a:alpha val="43137"/>
                  </a:srgbClr>
                </a:outerShdw>
              </a:effectLst>
            </a:endParaRPr>
          </a:p>
        </p:txBody>
      </p:sp>
      <p:pic>
        <p:nvPicPr>
          <p:cNvPr id="3" name="Image 2">
            <a:extLst>
              <a:ext uri="{FF2B5EF4-FFF2-40B4-BE49-F238E27FC236}">
                <a16:creationId xmlns:a16="http://schemas.microsoft.com/office/drawing/2014/main" id="{41EE9A8C-E9C4-42C4-8191-B7829F3133EB}"/>
              </a:ext>
            </a:extLst>
          </p:cNvPr>
          <p:cNvPicPr>
            <a:picLocks noChangeAspect="1"/>
          </p:cNvPicPr>
          <p:nvPr/>
        </p:nvPicPr>
        <p:blipFill>
          <a:blip r:embed="rId3"/>
          <a:stretch>
            <a:fillRect/>
          </a:stretch>
        </p:blipFill>
        <p:spPr>
          <a:xfrm>
            <a:off x="7532542" y="233827"/>
            <a:ext cx="4280581" cy="61967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56851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4E86-4437-1CC0-7923-5B9A657F3EAB}"/>
              </a:ext>
            </a:extLst>
          </p:cNvPr>
          <p:cNvSpPr>
            <a:spLocks noGrp="1"/>
          </p:cNvSpPr>
          <p:nvPr>
            <p:ph type="title"/>
          </p:nvPr>
        </p:nvSpPr>
        <p:spPr/>
        <p:txBody>
          <a:bodyPr/>
          <a:lstStyle/>
          <a:p>
            <a:r>
              <a:rPr lang="fr-FR" b="1" dirty="0"/>
              <a:t>Appendix</a:t>
            </a:r>
          </a:p>
        </p:txBody>
      </p:sp>
    </p:spTree>
    <p:extLst>
      <p:ext uri="{BB962C8B-B14F-4D97-AF65-F5344CB8AC3E}">
        <p14:creationId xmlns:p14="http://schemas.microsoft.com/office/powerpoint/2010/main" val="3108497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up of a card&#10;&#10;AI-generated content may be incorrect.">
            <a:extLst>
              <a:ext uri="{FF2B5EF4-FFF2-40B4-BE49-F238E27FC236}">
                <a16:creationId xmlns:a16="http://schemas.microsoft.com/office/drawing/2014/main" id="{E728C3F5-C480-27A0-6356-7AF4E11B6E19}"/>
              </a:ext>
            </a:extLst>
          </p:cNvPr>
          <p:cNvPicPr>
            <a:picLocks noGrp="1" noChangeAspect="1"/>
          </p:cNvPicPr>
          <p:nvPr/>
        </p:nvPicPr>
        <p:blipFill>
          <a:blip r:embed="rId2"/>
          <a:stretch>
            <a:fillRect/>
          </a:stretch>
        </p:blipFill>
        <p:spPr>
          <a:xfrm>
            <a:off x="272254" y="1723208"/>
            <a:ext cx="11647491" cy="28826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Espace réservé du contenu 2">
            <a:extLst>
              <a:ext uri="{FF2B5EF4-FFF2-40B4-BE49-F238E27FC236}">
                <a16:creationId xmlns:a16="http://schemas.microsoft.com/office/drawing/2014/main" id="{F101C4DA-4A0A-44C6-960F-D1EF52414E51}"/>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References</a:t>
            </a:r>
            <a:endParaRPr lang="fr-FR" sz="4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48034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1" y="4512313"/>
            <a:ext cx="11823915" cy="1706301"/>
          </a:xfrm>
          <a:prstGeom prst="rect">
            <a:avLst/>
          </a:prstGeom>
          <a:solidFill>
            <a:schemeClr val="tx1"/>
          </a:solidFill>
          <a:ln w="38100">
            <a:solidFill>
              <a:schemeClr val="bg1"/>
            </a:solidFill>
          </a:ln>
        </p:spPr>
        <p:txBody>
          <a:bodyPr wrap="square" rtlCol="0">
            <a:spAutoFit/>
          </a:bodyPr>
          <a:lstStyle/>
          <a:p>
            <a:pPr>
              <a:lnSpc>
                <a:spcPct val="150000"/>
              </a:lnSpc>
            </a:pP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N = \frac { 1 } { \beta \Lambda ^ { d - 1 } } \int _ { \mu _ { N } } ^ { \nu _ { 0 } \alpha _ { s } } { ( \frac 2 { \sqrt { d _ { D } } } ) ^ { 2 } \over { y ^ { 3 } \left( 1 + ( 1 + \frac 3 { 4 } - \frac 1 4 ) y \right) } } \ .%: = , ( ) 1 2 - 3 4 5 7 8 9 6 | &gt; { ~ </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hlinkClick r:id="rId2">
                  <a:extLst>
                    <a:ext uri="{A12FA001-AC4F-418D-AE19-62706E023703}">
                      <ahyp:hlinkClr xmlns:ahyp="http://schemas.microsoft.com/office/drawing/2018/hyperlinkcolor" val="tx"/>
                    </a:ext>
                  </a:extLst>
                </a:hlinkClick>
              </a:rPr>
              <a:t>/</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0 ^ e p a b c d x r v l s </a:t>
            </a:r>
            <a:r>
              <a:rPr lang="en-GB"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i</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y h t o k q z n I g f }</a:t>
            </a:r>
            <a:endParaRPr lang="fr-FR"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endParaRP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Down Arrow 7">
            <a:extLst>
              <a:ext uri="{FF2B5EF4-FFF2-40B4-BE49-F238E27FC236}">
                <a16:creationId xmlns:a16="http://schemas.microsoft.com/office/drawing/2014/main" id="{A98080CD-A51B-4221-BC69-A2E891A8F018}"/>
              </a:ext>
            </a:extLst>
          </p:cNvPr>
          <p:cNvSpPr/>
          <p:nvPr/>
        </p:nvSpPr>
        <p:spPr>
          <a:xfrm>
            <a:off x="5259450" y="3364063"/>
            <a:ext cx="836549" cy="969067"/>
          </a:xfrm>
          <a:prstGeom prst="downArrow">
            <a:avLst/>
          </a:prstGeom>
          <a:solidFill>
            <a:schemeClr val="tx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pic>
        <p:nvPicPr>
          <p:cNvPr id="8" name="Picture 5" descr="A number of mathematical equations&#10;&#10;AI-generated content may be incorrect.">
            <a:extLst>
              <a:ext uri="{FF2B5EF4-FFF2-40B4-BE49-F238E27FC236}">
                <a16:creationId xmlns:a16="http://schemas.microsoft.com/office/drawing/2014/main" id="{30B063DB-BDBA-4E79-9D55-9EA177F58BCA}"/>
              </a:ext>
            </a:extLst>
          </p:cNvPr>
          <p:cNvPicPr>
            <a:picLocks noChangeAspect="1"/>
          </p:cNvPicPr>
          <p:nvPr/>
        </p:nvPicPr>
        <p:blipFill>
          <a:blip r:embed="rId4"/>
          <a:stretch>
            <a:fillRect/>
          </a:stretch>
        </p:blipFill>
        <p:spPr>
          <a:xfrm>
            <a:off x="2260280" y="1596412"/>
            <a:ext cx="6958331" cy="15884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8537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140285B-F706-4BD5-9F64-4147B18901E6}"/>
              </a:ext>
            </a:extLst>
          </p:cNvPr>
          <p:cNvPicPr>
            <a:picLocks noChangeAspect="1"/>
          </p:cNvPicPr>
          <p:nvPr/>
        </p:nvPicPr>
        <p:blipFill rotWithShape="1">
          <a:blip r:embed="rId2"/>
          <a:srcRect r="126"/>
          <a:stretch/>
        </p:blipFill>
        <p:spPr>
          <a:xfrm>
            <a:off x="132484" y="860580"/>
            <a:ext cx="8269787" cy="40646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 name="Image 1">
            <a:extLst>
              <a:ext uri="{FF2B5EF4-FFF2-40B4-BE49-F238E27FC236}">
                <a16:creationId xmlns:a16="http://schemas.microsoft.com/office/drawing/2014/main" id="{B6906A23-5754-41DB-B517-808005109E3C}"/>
              </a:ext>
            </a:extLst>
          </p:cNvPr>
          <p:cNvPicPr>
            <a:picLocks noChangeAspect="1"/>
          </p:cNvPicPr>
          <p:nvPr/>
        </p:nvPicPr>
        <p:blipFill rotWithShape="1">
          <a:blip r:embed="rId3"/>
          <a:srcRect r="-88"/>
          <a:stretch/>
        </p:blipFill>
        <p:spPr>
          <a:xfrm>
            <a:off x="5091953" y="3266688"/>
            <a:ext cx="6967563" cy="34425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Espace réservé du contenu 2">
            <a:extLst>
              <a:ext uri="{FF2B5EF4-FFF2-40B4-BE49-F238E27FC236}">
                <a16:creationId xmlns:a16="http://schemas.microsoft.com/office/drawing/2014/main" id="{299B7E10-3A6D-43F7-A517-112AC5D05B40}"/>
              </a:ext>
            </a:extLst>
          </p:cNvPr>
          <p:cNvSpPr>
            <a:spLocks noGrp="1"/>
          </p:cNvSpPr>
          <p:nvPr>
            <p:ph idx="1"/>
          </p:nvPr>
        </p:nvSpPr>
        <p:spPr>
          <a:xfrm>
            <a:off x="0" y="116540"/>
            <a:ext cx="2635624" cy="883024"/>
          </a:xfrm>
        </p:spPr>
        <p:txBody>
          <a:bodyPr>
            <a:normAutofit/>
          </a:bodyPr>
          <a:lstStyle/>
          <a:p>
            <a:pPr marL="0" indent="0">
              <a:buNone/>
            </a:pPr>
            <a:r>
              <a:rPr lang="fr-FR" sz="4000" b="1" dirty="0" err="1">
                <a:effectLst>
                  <a:outerShdw blurRad="38100" dist="38100" dir="2700000" algn="tl">
                    <a:srgbClr val="000000">
                      <a:alpha val="43137"/>
                    </a:srgbClr>
                  </a:outerShdw>
                </a:effectLst>
              </a:rPr>
              <a:t>Website</a:t>
            </a:r>
            <a:endParaRPr lang="fr-FR" sz="4000" b="1" dirty="0">
              <a:effectLst>
                <a:outerShdw blurRad="38100" dist="38100" dir="2700000" algn="tl">
                  <a:srgbClr val="000000">
                    <a:alpha val="43137"/>
                  </a:srgbClr>
                </a:outerShdw>
              </a:effectLst>
            </a:endParaRPr>
          </a:p>
        </p:txBody>
      </p:sp>
      <p:sp>
        <p:nvSpPr>
          <p:cNvPr id="9" name="Espace réservé du contenu 2">
            <a:extLst>
              <a:ext uri="{FF2B5EF4-FFF2-40B4-BE49-F238E27FC236}">
                <a16:creationId xmlns:a16="http://schemas.microsoft.com/office/drawing/2014/main" id="{E9558A7A-8D96-46E9-AA49-93B6B2E3E7FD}"/>
              </a:ext>
            </a:extLst>
          </p:cNvPr>
          <p:cNvSpPr txBox="1">
            <a:spLocks/>
          </p:cNvSpPr>
          <p:nvPr/>
        </p:nvSpPr>
        <p:spPr>
          <a:xfrm>
            <a:off x="9074269" y="2451372"/>
            <a:ext cx="2985247" cy="88302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r">
              <a:buFont typeface="Wingdings 3" panose="05040102010807070707" pitchFamily="18" charset="2"/>
              <a:buNone/>
            </a:pPr>
            <a:r>
              <a:rPr lang="fr-FR" sz="4000" b="1" dirty="0">
                <a:effectLst>
                  <a:outerShdw blurRad="38100" dist="38100" dir="2700000" algn="tl">
                    <a:srgbClr val="000000">
                      <a:alpha val="43137"/>
                    </a:srgbClr>
                  </a:outerShdw>
                </a:effectLst>
              </a:rPr>
              <a:t>GitHub</a:t>
            </a:r>
          </a:p>
        </p:txBody>
      </p:sp>
      <p:sp>
        <p:nvSpPr>
          <p:cNvPr id="10" name="Espace réservé du contenu 2">
            <a:extLst>
              <a:ext uri="{FF2B5EF4-FFF2-40B4-BE49-F238E27FC236}">
                <a16:creationId xmlns:a16="http://schemas.microsoft.com/office/drawing/2014/main" id="{E281A5B3-C3F1-41E9-B10C-50CEBC4EF325}"/>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3</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87162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symbols with letters&#10;&#10;AI-generated content may be incorrect.">
            <a:extLst>
              <a:ext uri="{FF2B5EF4-FFF2-40B4-BE49-F238E27FC236}">
                <a16:creationId xmlns:a16="http://schemas.microsoft.com/office/drawing/2014/main" id="{8890ACF0-FD20-236E-9806-F4AF207CEDD7}"/>
              </a:ext>
            </a:extLst>
          </p:cNvPr>
          <p:cNvPicPr>
            <a:picLocks noChangeAspect="1"/>
          </p:cNvPicPr>
          <p:nvPr/>
        </p:nvPicPr>
        <p:blipFill>
          <a:blip r:embed="rId2"/>
          <a:stretch>
            <a:fillRect/>
          </a:stretch>
        </p:blipFill>
        <p:spPr>
          <a:xfrm>
            <a:off x="2209799" y="1091858"/>
            <a:ext cx="7772400" cy="1654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Down Arrow 8">
            <a:extLst>
              <a:ext uri="{FF2B5EF4-FFF2-40B4-BE49-F238E27FC236}">
                <a16:creationId xmlns:a16="http://schemas.microsoft.com/office/drawing/2014/main" id="{FABC1165-D5E9-0A38-BD44-C45F16BA3DA3}"/>
              </a:ext>
            </a:extLst>
          </p:cNvPr>
          <p:cNvSpPr/>
          <p:nvPr/>
        </p:nvSpPr>
        <p:spPr>
          <a:xfrm>
            <a:off x="5341619" y="2856936"/>
            <a:ext cx="1508760" cy="1645920"/>
          </a:xfrm>
          <a:prstGeom prst="downArrow">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extBox 9">
            <a:extLst>
              <a:ext uri="{FF2B5EF4-FFF2-40B4-BE49-F238E27FC236}">
                <a16:creationId xmlns:a16="http://schemas.microsoft.com/office/drawing/2014/main" id="{D2BCEB3D-BC74-0819-6277-49068EE5DB06}"/>
              </a:ext>
            </a:extLst>
          </p:cNvPr>
          <p:cNvSpPr txBox="1"/>
          <p:nvPr/>
        </p:nvSpPr>
        <p:spPr>
          <a:xfrm>
            <a:off x="318246" y="4613166"/>
            <a:ext cx="11555506" cy="1623714"/>
          </a:xfrm>
          <a:prstGeom prst="rect">
            <a:avLst/>
          </a:prstGeom>
          <a:solidFill>
            <a:schemeClr val="tx1"/>
          </a:solidFill>
          <a:ln w="38100">
            <a:solidFill>
              <a:schemeClr val="bg1"/>
            </a:solidFill>
          </a:ln>
        </p:spPr>
        <p:txBody>
          <a:bodyPr wrap="square" rtlCol="0">
            <a:spAutoFit/>
          </a:bodyPr>
          <a:lstStyle/>
          <a:p>
            <a:pPr algn="ctr">
              <a:lnSpc>
                <a:spcPct val="150000"/>
              </a:lnSpc>
            </a:pP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det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left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\frac{\partial^2 F}{\partial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x_i</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x_j</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\right) =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sum</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_{\sigma \in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S_n</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text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sgn</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}(\sigma) \prod_{i=1}^n \frac{\partial^2 F}{\partial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x_i</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\partial x_{\sigma(i)}}</a:t>
            </a:r>
          </a:p>
        </p:txBody>
      </p:sp>
      <p:sp>
        <p:nvSpPr>
          <p:cNvPr id="6" name="Espace réservé du contenu 2">
            <a:extLst>
              <a:ext uri="{FF2B5EF4-FFF2-40B4-BE49-F238E27FC236}">
                <a16:creationId xmlns:a16="http://schemas.microsoft.com/office/drawing/2014/main" id="{3AD1DE97-1596-4565-9452-486282C5AEAF}"/>
              </a:ext>
            </a:extLst>
          </p:cNvPr>
          <p:cNvSpPr>
            <a:spLocks noGrp="1"/>
          </p:cNvSpPr>
          <p:nvPr>
            <p:ph idx="1"/>
          </p:nvPr>
        </p:nvSpPr>
        <p:spPr>
          <a:xfrm>
            <a:off x="0" y="64690"/>
            <a:ext cx="9574306" cy="883024"/>
          </a:xfrm>
        </p:spPr>
        <p:txBody>
          <a:bodyPr>
            <a:normAutofit/>
          </a:bodyPr>
          <a:lstStyle/>
          <a:p>
            <a:pPr marL="0" indent="0">
              <a:buNone/>
            </a:pPr>
            <a:r>
              <a:rPr lang="fr-FR" sz="4400" b="1" u="sng" dirty="0"/>
              <a:t>Objective: Image to Latex </a:t>
            </a:r>
          </a:p>
        </p:txBody>
      </p:sp>
      <p:sp>
        <p:nvSpPr>
          <p:cNvPr id="8" name="Espace réservé du contenu 2">
            <a:extLst>
              <a:ext uri="{FF2B5EF4-FFF2-40B4-BE49-F238E27FC236}">
                <a16:creationId xmlns:a16="http://schemas.microsoft.com/office/drawing/2014/main" id="{D77018CE-7A48-4C89-818E-99BCA3227439}"/>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4</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86098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A3A9EF-18C2-7A9C-1FCE-DA61DDACAF7A}"/>
              </a:ext>
            </a:extLst>
          </p:cNvPr>
          <p:cNvSpPr txBox="1"/>
          <p:nvPr/>
        </p:nvSpPr>
        <p:spPr>
          <a:xfrm>
            <a:off x="423343" y="1056240"/>
            <a:ext cx="8481809" cy="1631216"/>
          </a:xfrm>
          <a:prstGeom prst="rect">
            <a:avLst/>
          </a:prstGeom>
          <a:noFill/>
        </p:spPr>
        <p:txBody>
          <a:bodyPr wrap="none" rtlCol="0">
            <a:spAutoFit/>
          </a:bodyPr>
          <a:lstStyle/>
          <a:p>
            <a:r>
              <a:rPr lang="en-GB" sz="4000" b="1" dirty="0"/>
              <a:t>Step 1: Collect data  </a:t>
            </a:r>
          </a:p>
          <a:p>
            <a:r>
              <a:rPr lang="en-GB" sz="3000" dirty="0">
                <a:solidFill>
                  <a:srgbClr val="00B050"/>
                </a:solidFill>
              </a:rPr>
              <a:t>Easy: </a:t>
            </a:r>
            <a:r>
              <a:rPr lang="en-GB" sz="3000" dirty="0"/>
              <a:t>Generate dataset from scratch or </a:t>
            </a:r>
            <a:r>
              <a:rPr lang="en-GB" sz="3000" dirty="0" err="1"/>
              <a:t>arxiv</a:t>
            </a:r>
            <a:endParaRPr lang="en-GB" sz="3000" u="sng" dirty="0"/>
          </a:p>
          <a:p>
            <a:r>
              <a:rPr lang="en-GB" sz="3000" dirty="0"/>
              <a:t> 		or take one from </a:t>
            </a:r>
            <a:r>
              <a:rPr lang="en-GB" sz="3000" u="sng" dirty="0" err="1"/>
              <a:t>Huggingface</a:t>
            </a:r>
            <a:endParaRPr lang="en-GB" sz="3000" u="sng" dirty="0"/>
          </a:p>
        </p:txBody>
      </p:sp>
      <p:sp>
        <p:nvSpPr>
          <p:cNvPr id="6" name="TextBox 5">
            <a:extLst>
              <a:ext uri="{FF2B5EF4-FFF2-40B4-BE49-F238E27FC236}">
                <a16:creationId xmlns:a16="http://schemas.microsoft.com/office/drawing/2014/main" id="{33040EFE-1371-9402-5823-1768D8C8B0F7}"/>
              </a:ext>
            </a:extLst>
          </p:cNvPr>
          <p:cNvSpPr txBox="1"/>
          <p:nvPr/>
        </p:nvSpPr>
        <p:spPr>
          <a:xfrm>
            <a:off x="349085" y="3903174"/>
            <a:ext cx="11312712" cy="1631216"/>
          </a:xfrm>
          <a:prstGeom prst="rect">
            <a:avLst/>
          </a:prstGeom>
          <a:noFill/>
        </p:spPr>
        <p:txBody>
          <a:bodyPr wrap="none" rtlCol="0">
            <a:spAutoFit/>
          </a:bodyPr>
          <a:lstStyle/>
          <a:p>
            <a:r>
              <a:rPr lang="en-GB" sz="4000" b="1" dirty="0"/>
              <a:t>Step 2: Chose a relevant architecture</a:t>
            </a:r>
            <a:br>
              <a:rPr lang="en-GB" sz="4000" b="1" dirty="0"/>
            </a:br>
            <a:r>
              <a:rPr lang="en-GB" sz="3000" dirty="0">
                <a:solidFill>
                  <a:srgbClr val="FF0000"/>
                </a:solidFill>
              </a:rPr>
              <a:t>Hard: </a:t>
            </a:r>
            <a:r>
              <a:rPr lang="en-GB" sz="3000" dirty="0"/>
              <a:t>No obvious structure for Image to text</a:t>
            </a:r>
            <a:br>
              <a:rPr lang="en-GB" sz="3000" dirty="0"/>
            </a:br>
            <a:r>
              <a:rPr lang="en-GB" sz="3000" dirty="0">
                <a:solidFill>
                  <a:srgbClr val="FF0000"/>
                </a:solidFill>
              </a:rPr>
              <a:t>Hard: </a:t>
            </a:r>
            <a:r>
              <a:rPr lang="en-GB" sz="3000" dirty="0"/>
              <a:t>Language models require a gigantic amount of data </a:t>
            </a:r>
          </a:p>
        </p:txBody>
      </p:sp>
      <p:sp>
        <p:nvSpPr>
          <p:cNvPr id="8" name="TextBox 7">
            <a:extLst>
              <a:ext uri="{FF2B5EF4-FFF2-40B4-BE49-F238E27FC236}">
                <a16:creationId xmlns:a16="http://schemas.microsoft.com/office/drawing/2014/main" id="{C708033E-9A31-70A2-3CDC-1869466CB1DE}"/>
              </a:ext>
            </a:extLst>
          </p:cNvPr>
          <p:cNvSpPr txBox="1"/>
          <p:nvPr/>
        </p:nvSpPr>
        <p:spPr>
          <a:xfrm>
            <a:off x="4771580" y="2687456"/>
            <a:ext cx="6171690" cy="400110"/>
          </a:xfrm>
          <a:prstGeom prst="rect">
            <a:avLst/>
          </a:prstGeom>
          <a:noFill/>
        </p:spPr>
        <p:txBody>
          <a:bodyPr wrap="none" rtlCol="0">
            <a:spAutoFit/>
          </a:bodyPr>
          <a:lstStyle/>
          <a:p>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4" pitchFamily="34" charset="0"/>
                <a:hlinkClick r:id="rId3"/>
              </a:rPr>
              <a:t>Basics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4"/>
              </a:rPr>
              <a:t>Images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5"/>
              </a:rPr>
              <a:t>Loading</a:t>
            </a:r>
            <a:r>
              <a:rPr lang="en-GB" sz="2000" dirty="0">
                <a:solidFill>
                  <a:srgbClr val="3091D1"/>
                </a:solidFill>
                <a:latin typeface="Lato" panose="020F0502020204030204" pitchFamily="34" charset="0"/>
              </a:rPr>
              <a:t> , </a:t>
            </a:r>
            <a:r>
              <a:rPr lang="en-GB" sz="2000" b="0" i="0" u="none" strike="noStrike" dirty="0">
                <a:solidFill>
                  <a:srgbClr val="3091D1"/>
                </a:solidFill>
                <a:effectLst/>
                <a:latin typeface="Lato" panose="020F0502020204030203" pitchFamily="34" charset="0"/>
                <a:hlinkClick r:id="rId6"/>
              </a:rPr>
              <a:t>Building</a:t>
            </a:r>
            <a:r>
              <a:rPr lang="fr-FR" sz="2000" dirty="0"/>
              <a:t> </a:t>
            </a:r>
          </a:p>
        </p:txBody>
      </p:sp>
      <p:sp>
        <p:nvSpPr>
          <p:cNvPr id="10" name="TextBox 9">
            <a:extLst>
              <a:ext uri="{FF2B5EF4-FFF2-40B4-BE49-F238E27FC236}">
                <a16:creationId xmlns:a16="http://schemas.microsoft.com/office/drawing/2014/main" id="{821C913A-3718-AE73-61A5-C6E6F4451E16}"/>
              </a:ext>
            </a:extLst>
          </p:cNvPr>
          <p:cNvSpPr txBox="1"/>
          <p:nvPr/>
        </p:nvSpPr>
        <p:spPr>
          <a:xfrm>
            <a:off x="4771580" y="5669756"/>
            <a:ext cx="6900467" cy="707886"/>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7"/>
              </a:rPr>
              <a:t>Curse of Dimensionality</a:t>
            </a:r>
            <a:r>
              <a:rPr lang="fr-FR" sz="2000" b="0" i="0" u="none" strike="noStrike" dirty="0">
                <a:solidFill>
                  <a:srgbClr val="3091D1"/>
                </a:solidFill>
                <a:effectLst/>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8"/>
              </a:rPr>
              <a:t>Summary of the tokenizers</a:t>
            </a:r>
            <a:r>
              <a:rPr lang="en-GB" sz="2000" b="0" i="0" u="none" strike="noStrike" dirty="0">
                <a:solidFill>
                  <a:srgbClr val="3091D1"/>
                </a:solidFill>
                <a:effectLst/>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9"/>
              </a:rPr>
              <a:t>Fine-tune a pretrained model</a:t>
            </a:r>
            <a:r>
              <a:rPr lang="fr-FR" sz="2000" b="0" i="0" u="none" strike="noStrike" dirty="0">
                <a:solidFill>
                  <a:srgbClr val="3091D1"/>
                </a:solidFill>
                <a:effectLst/>
                <a:latin typeface="Lato" panose="020F0502020204030203" pitchFamily="34" charset="0"/>
              </a:rPr>
              <a:t> </a:t>
            </a:r>
            <a:endParaRPr lang="en-GB" sz="2000" b="0" i="0" dirty="0">
              <a:solidFill>
                <a:srgbClr val="404040"/>
              </a:solidFill>
              <a:effectLst/>
              <a:latin typeface="Lato" panose="020F0502020204030203" pitchFamily="34" charset="0"/>
            </a:endParaRPr>
          </a:p>
        </p:txBody>
      </p:sp>
      <p:sp>
        <p:nvSpPr>
          <p:cNvPr id="7" name="Espace réservé du contenu 2">
            <a:extLst>
              <a:ext uri="{FF2B5EF4-FFF2-40B4-BE49-F238E27FC236}">
                <a16:creationId xmlns:a16="http://schemas.microsoft.com/office/drawing/2014/main" id="{AB88C1BF-2B3F-47B2-A480-3CBA5DCBF3F9}"/>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9" name="Espace réservé du contenu 2">
            <a:extLst>
              <a:ext uri="{FF2B5EF4-FFF2-40B4-BE49-F238E27FC236}">
                <a16:creationId xmlns:a16="http://schemas.microsoft.com/office/drawing/2014/main" id="{BBB7CF62-246D-4E27-9F64-FD7DB37430A1}"/>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5</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44148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2">
            <a:extLst>
              <a:ext uri="{FF2B5EF4-FFF2-40B4-BE49-F238E27FC236}">
                <a16:creationId xmlns:a16="http://schemas.microsoft.com/office/drawing/2014/main" id="{FF3DF42D-1FA4-4F0A-A025-2A51BE4122C5}"/>
              </a:ext>
            </a:extLst>
          </p:cNvPr>
          <p:cNvSpPr txBox="1">
            <a:spLocks/>
          </p:cNvSpPr>
          <p:nvPr/>
        </p:nvSpPr>
        <p:spPr>
          <a:xfrm>
            <a:off x="755010" y="932695"/>
            <a:ext cx="9574305" cy="19134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fr-FR" sz="3200" dirty="0">
                <a:solidFill>
                  <a:schemeClr val="tx1"/>
                </a:solidFill>
              </a:rPr>
              <a:t>Objectives :</a:t>
            </a:r>
          </a:p>
          <a:p>
            <a:pPr marL="0" indent="0">
              <a:buNone/>
            </a:pPr>
            <a:r>
              <a:rPr lang="fr-FR" sz="3200" dirty="0">
                <a:solidFill>
                  <a:schemeClr val="tx1"/>
                </a:solidFill>
              </a:rPr>
              <a:t>	Capture long distance </a:t>
            </a:r>
            <a:r>
              <a:rPr lang="fr-FR" sz="3200" dirty="0" err="1">
                <a:solidFill>
                  <a:schemeClr val="tx1"/>
                </a:solidFill>
              </a:rPr>
              <a:t>dependency</a:t>
            </a:r>
            <a:endParaRPr lang="fr-FR" sz="3200" dirty="0">
              <a:solidFill>
                <a:schemeClr val="tx1"/>
              </a:solidFill>
            </a:endParaRPr>
          </a:p>
          <a:p>
            <a:pPr marL="0" indent="0">
              <a:buNone/>
            </a:pPr>
            <a:r>
              <a:rPr lang="fr-FR" sz="3200" dirty="0">
                <a:solidFill>
                  <a:schemeClr val="tx1"/>
                </a:solidFill>
              </a:rPr>
              <a:t>	Enable </a:t>
            </a:r>
            <a:r>
              <a:rPr lang="fr-FR" sz="3200" dirty="0" err="1">
                <a:solidFill>
                  <a:schemeClr val="tx1"/>
                </a:solidFill>
              </a:rPr>
              <a:t>parallelization</a:t>
            </a:r>
            <a:r>
              <a:rPr lang="fr-FR" sz="3200" dirty="0">
                <a:solidFill>
                  <a:schemeClr val="tx1"/>
                </a:solidFill>
              </a:rPr>
              <a:t> in the </a:t>
            </a:r>
            <a:r>
              <a:rPr lang="fr-FR" sz="3200" dirty="0" err="1">
                <a:solidFill>
                  <a:schemeClr val="tx1"/>
                </a:solidFill>
              </a:rPr>
              <a:t>treatment</a:t>
            </a:r>
            <a:endParaRPr lang="fr-FR" sz="3200" dirty="0">
              <a:solidFill>
                <a:schemeClr val="tx1"/>
              </a:solidFill>
            </a:endParaRPr>
          </a:p>
        </p:txBody>
      </p:sp>
      <p:sp>
        <p:nvSpPr>
          <p:cNvPr id="7" name="Espace réservé du contenu 2">
            <a:extLst>
              <a:ext uri="{FF2B5EF4-FFF2-40B4-BE49-F238E27FC236}">
                <a16:creationId xmlns:a16="http://schemas.microsoft.com/office/drawing/2014/main" id="{5DE4C079-A0B9-4C3D-82A0-8900258E2182}"/>
              </a:ext>
            </a:extLst>
          </p:cNvPr>
          <p:cNvSpPr>
            <a:spLocks noGrp="1"/>
          </p:cNvSpPr>
          <p:nvPr>
            <p:ph idx="1"/>
          </p:nvPr>
        </p:nvSpPr>
        <p:spPr>
          <a:xfrm>
            <a:off x="109728" y="49671"/>
            <a:ext cx="9574306"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grpSp>
        <p:nvGrpSpPr>
          <p:cNvPr id="9" name="Groupe 8">
            <a:extLst>
              <a:ext uri="{FF2B5EF4-FFF2-40B4-BE49-F238E27FC236}">
                <a16:creationId xmlns:a16="http://schemas.microsoft.com/office/drawing/2014/main" id="{6D3D3523-C0F2-4606-A6C0-9BC829F4B247}"/>
              </a:ext>
            </a:extLst>
          </p:cNvPr>
          <p:cNvGrpSpPr/>
          <p:nvPr/>
        </p:nvGrpSpPr>
        <p:grpSpPr>
          <a:xfrm>
            <a:off x="2259105" y="3110753"/>
            <a:ext cx="7763437" cy="3441906"/>
            <a:chOff x="2259105" y="3110753"/>
            <a:chExt cx="7763437" cy="3441906"/>
          </a:xfrm>
        </p:grpSpPr>
        <p:sp>
          <p:nvSpPr>
            <p:cNvPr id="6" name="Forme libre : forme 5">
              <a:extLst>
                <a:ext uri="{FF2B5EF4-FFF2-40B4-BE49-F238E27FC236}">
                  <a16:creationId xmlns:a16="http://schemas.microsoft.com/office/drawing/2014/main" id="{A91DCE57-8DE1-43E0-B19E-C04D0A4965D5}"/>
                </a:ext>
              </a:extLst>
            </p:cNvPr>
            <p:cNvSpPr/>
            <p:nvPr/>
          </p:nvSpPr>
          <p:spPr>
            <a:xfrm>
              <a:off x="2259105" y="3110753"/>
              <a:ext cx="4629914" cy="344190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1"/>
            </a:solidFill>
            <a:ln w="0">
              <a:noFill/>
              <a:prstDash val="solid"/>
            </a:ln>
          </p:spPr>
          <p:txBody>
            <a:bodyPr vert="horz" wrap="square" lIns="90000" tIns="45000" rIns="90000" bIns="45000" anchor="ctr" anchorCtr="0" compatLnSpc="0">
              <a:noAutofit/>
            </a:bodyPr>
            <a:lstStyle/>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Time </a:t>
              </a:r>
              <a:r>
                <a:rPr lang="fr-FR" sz="3200" dirty="0">
                  <a:solidFill>
                    <a:schemeClr val="bg1"/>
                  </a:solidFill>
                  <a:latin typeface="Liberation Sans" pitchFamily="18"/>
                  <a:ea typeface="Noto Sans CJK SC" pitchFamily="2"/>
                  <a:cs typeface="Lohit Devanagari" pitchFamily="2"/>
                </a:rPr>
                <a:t>:</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Person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Action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Object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Goal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Place :</a:t>
              </a:r>
            </a:p>
          </p:txBody>
        </p:sp>
        <p:sp>
          <p:nvSpPr>
            <p:cNvPr id="8" name="Forme libre : forme 7">
              <a:extLst>
                <a:ext uri="{FF2B5EF4-FFF2-40B4-BE49-F238E27FC236}">
                  <a16:creationId xmlns:a16="http://schemas.microsoft.com/office/drawing/2014/main" id="{DFF4349C-5BD7-4D66-A959-8E6EC375EBAB}"/>
                </a:ext>
              </a:extLst>
            </p:cNvPr>
            <p:cNvSpPr/>
            <p:nvPr/>
          </p:nvSpPr>
          <p:spPr>
            <a:xfrm>
              <a:off x="6262480" y="3110753"/>
              <a:ext cx="3760062" cy="344190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1"/>
            </a:solidFill>
            <a:ln w="0">
              <a:noFill/>
              <a:prstDash val="solid"/>
            </a:ln>
          </p:spPr>
          <p:txBody>
            <a:bodyPr vert="horz" wrap="square" lIns="90000" tIns="45000" rIns="90000" bIns="45000" anchor="ctr" anchorCtr="0" compatLnSpc="0">
              <a:noAutofit/>
            </a:bodyPr>
            <a:lstStyle/>
            <a:p>
              <a:pPr marL="0" marR="0" lvl="0" indent="0" algn="l" rtl="0" hangingPunct="0">
                <a:lnSpc>
                  <a:spcPct val="100000"/>
                </a:lnSpc>
                <a:spcBef>
                  <a:spcPts val="0"/>
                </a:spcBef>
                <a:spcAft>
                  <a:spcPts val="0"/>
                </a:spcAft>
                <a:buNone/>
                <a:tabLst/>
              </a:pPr>
              <a:r>
                <a:rPr lang="fr-FR" sz="2800" i="0" u="none" strike="noStrike" kern="1200" cap="none" dirty="0" err="1">
                  <a:ln>
                    <a:noFill/>
                  </a:ln>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Yesterday</a:t>
              </a:r>
              <a:r>
                <a:rPr lang="fr-FR" sz="2800" i="0" u="none" strike="noStrike" kern="1200" cap="none" dirty="0">
                  <a:ln>
                    <a:noFill/>
                  </a:ln>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p>
            <a:p>
              <a:pPr marL="0" marR="0" lvl="0" indent="0" algn="l" rtl="0" hangingPunct="0">
                <a:lnSpc>
                  <a:spcPct val="100000"/>
                </a:lnSpc>
                <a:spcBef>
                  <a:spcPts val="0"/>
                </a:spcBef>
                <a:spcAft>
                  <a:spcPts val="0"/>
                </a:spcAft>
                <a:buNone/>
                <a:tabLst/>
              </a:pPr>
              <a:r>
                <a:rPr lang="fr-FR" sz="2800" i="0" u="none" strike="noStrike" kern="1200" cap="none" dirty="0">
                  <a:ln>
                    <a:noFill/>
                  </a:ln>
                  <a:solidFill>
                    <a:schemeClr val="accent2">
                      <a:lumMod val="60000"/>
                      <a:lumOff val="40000"/>
                    </a:schemeClr>
                  </a:solidFill>
                  <a:latin typeface="Cascadia Code" panose="020B0609020000020004" pitchFamily="49" charset="0"/>
                  <a:ea typeface="Cascadia Code" panose="020B0609020000020004" pitchFamily="49" charset="0"/>
                  <a:cs typeface="Cascadia Code" panose="020B0609020000020004" pitchFamily="49" charset="0"/>
                </a:rPr>
                <a:t>Ryan</a:t>
              </a:r>
            </a:p>
            <a:p>
              <a:pPr marL="0" marR="0" lvl="0" indent="0" algn="l" rtl="0" hangingPunct="0">
                <a:lnSpc>
                  <a:spcPct val="100000"/>
                </a:lnSpc>
                <a:spcBef>
                  <a:spcPts val="0"/>
                </a:spcBef>
                <a:spcAft>
                  <a:spcPts val="0"/>
                </a:spcAft>
                <a:buNone/>
                <a:tabLst/>
              </a:pPr>
              <a:r>
                <a:rPr lang="fr-FR" sz="2800" i="0" u="none" strike="noStrike" kern="1200" cap="none" dirty="0" err="1">
                  <a:ln>
                    <a:noFill/>
                  </a:ln>
                  <a:solidFill>
                    <a:srgbClr val="FFC000"/>
                  </a:solidFill>
                  <a:latin typeface="Cascadia Code" panose="020B0609020000020004" pitchFamily="49" charset="0"/>
                  <a:ea typeface="Cascadia Code" panose="020B0609020000020004" pitchFamily="49" charset="0"/>
                  <a:cs typeface="Cascadia Code" panose="020B0609020000020004" pitchFamily="49" charset="0"/>
                </a:rPr>
                <a:t>bought</a:t>
              </a:r>
              <a:endParaRPr lang="fr-FR" sz="2800" i="0" u="none" strike="noStrike" kern="1200" cap="none" dirty="0">
                <a:ln>
                  <a:noFill/>
                </a:ln>
                <a:solidFill>
                  <a:srgbClr val="FFC000"/>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00B0F0"/>
                  </a:solidFill>
                  <a:latin typeface="Cascadia Code" panose="020B0609020000020004" pitchFamily="49" charset="0"/>
                  <a:ea typeface="Cascadia Code" panose="020B0609020000020004" pitchFamily="49" charset="0"/>
                  <a:cs typeface="Cascadia Code" panose="020B0609020000020004" pitchFamily="49" charset="0"/>
                </a:rPr>
                <a:t>a </a:t>
              </a:r>
              <a:r>
                <a:rPr lang="fr-FR" sz="2800" i="0" u="none" strike="noStrike" kern="1200" cap="none" dirty="0" err="1">
                  <a:ln>
                    <a:noFill/>
                  </a:ln>
                  <a:solidFill>
                    <a:srgbClr val="00B0F0"/>
                  </a:solidFill>
                  <a:latin typeface="Cascadia Code" panose="020B0609020000020004" pitchFamily="49" charset="0"/>
                  <a:ea typeface="Cascadia Code" panose="020B0609020000020004" pitchFamily="49" charset="0"/>
                  <a:cs typeface="Cascadia Code" panose="020B0609020000020004" pitchFamily="49" charset="0"/>
                </a:rPr>
                <a:t>red</a:t>
              </a:r>
              <a:r>
                <a:rPr lang="fr-FR" sz="2800" i="0" u="none" strike="noStrike" kern="1200" cap="none" dirty="0">
                  <a:ln>
                    <a:noFill/>
                  </a:ln>
                  <a:solidFill>
                    <a:srgbClr val="00B0F0"/>
                  </a:solidFill>
                  <a:latin typeface="Cascadia Code" panose="020B0609020000020004" pitchFamily="49" charset="0"/>
                  <a:ea typeface="Cascadia Code" panose="020B0609020000020004" pitchFamily="49" charset="0"/>
                  <a:cs typeface="Cascadia Code" panose="020B0609020000020004" pitchFamily="49" charset="0"/>
                </a:rPr>
                <a:t> car</a:t>
              </a: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to </a:t>
              </a:r>
              <a:r>
                <a:rPr lang="fr-FR" sz="2800" i="0" u="none" strike="noStrike" kern="1200" cap="none" dirty="0" err="1">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get</a:t>
              </a:r>
              <a:r>
                <a:rPr lang="fr-FR" sz="2800" i="0" u="none" strike="noStrike" kern="1200" cap="none" dirty="0">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to </a:t>
              </a:r>
              <a:r>
                <a:rPr lang="fr-FR" sz="2800" i="0" u="none" strike="noStrike" kern="1200" cap="none" dirty="0" err="1">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his</a:t>
              </a:r>
              <a:r>
                <a:rPr lang="fr-FR" sz="2800" i="0" u="none" strike="noStrike" kern="1200" cap="none" dirty="0">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job</a:t>
              </a: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7030A0"/>
                  </a:solidFill>
                  <a:latin typeface="Cascadia Code" panose="020B0609020000020004" pitchFamily="49" charset="0"/>
                  <a:ea typeface="Cascadia Code" panose="020B0609020000020004" pitchFamily="49" charset="0"/>
                  <a:cs typeface="Cascadia Code" panose="020B0609020000020004" pitchFamily="49" charset="0"/>
                </a:rPr>
                <a:t>in Paris</a:t>
              </a:r>
            </a:p>
          </p:txBody>
        </p:sp>
      </p:grpSp>
      <p:sp>
        <p:nvSpPr>
          <p:cNvPr id="10" name="Espace réservé du contenu 2">
            <a:extLst>
              <a:ext uri="{FF2B5EF4-FFF2-40B4-BE49-F238E27FC236}">
                <a16:creationId xmlns:a16="http://schemas.microsoft.com/office/drawing/2014/main" id="{C6FD754E-6AEC-4534-BCFB-D5943770D19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6</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01602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D115B94-C33C-4D9A-B821-A1AB49567707}"/>
              </a:ext>
            </a:extLst>
          </p:cNvPr>
          <p:cNvSpPr/>
          <p:nvPr/>
        </p:nvSpPr>
        <p:spPr>
          <a:xfrm>
            <a:off x="7535841" y="0"/>
            <a:ext cx="4473388" cy="6858000"/>
          </a:xfrm>
          <a:prstGeom prst="roundRect">
            <a:avLst>
              <a:gd name="adj" fmla="val 10655"/>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E3306712-EC3F-44EE-A3EA-4C0CE2027E42}"/>
              </a:ext>
            </a:extLst>
          </p:cNvPr>
          <p:cNvPicPr>
            <a:picLocks noChangeAspect="1"/>
          </p:cNvPicPr>
          <p:nvPr/>
        </p:nvPicPr>
        <p:blipFill>
          <a:blip r:embed="rId2">
            <a:lum/>
            <a:alphaModFix/>
          </a:blip>
          <a:srcRect/>
          <a:stretch>
            <a:fillRect/>
          </a:stretch>
        </p:blipFill>
        <p:spPr>
          <a:xfrm>
            <a:off x="6755698" y="83241"/>
            <a:ext cx="6033674" cy="6347448"/>
          </a:xfrm>
          <a:prstGeom prst="rect">
            <a:avLst/>
          </a:prstGeom>
          <a:noFill/>
          <a:ln>
            <a:noFill/>
          </a:ln>
        </p:spPr>
      </p:pic>
      <p:sp>
        <p:nvSpPr>
          <p:cNvPr id="5" name="Forme libre : forme 4">
            <a:extLst>
              <a:ext uri="{FF2B5EF4-FFF2-40B4-BE49-F238E27FC236}">
                <a16:creationId xmlns:a16="http://schemas.microsoft.com/office/drawing/2014/main" id="{83719F94-501C-4931-958B-AEAFB24B1248}"/>
              </a:ext>
            </a:extLst>
          </p:cNvPr>
          <p:cNvSpPr/>
          <p:nvPr/>
        </p:nvSpPr>
        <p:spPr>
          <a:xfrm>
            <a:off x="341638" y="1106151"/>
            <a:ext cx="6530360" cy="23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575">
            <a:solidFill>
              <a:schemeClr val="tx1"/>
            </a:solid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r>
              <a:rPr lang="fr-FR" sz="3200" b="1" i="0" u="sng" strike="noStrike" kern="1200" cap="none" dirty="0">
                <a:ln>
                  <a:noFill/>
                </a:ln>
                <a:solidFill>
                  <a:srgbClr val="FFC000"/>
                </a:solidFill>
                <a:effectLst>
                  <a:outerShdw blurRad="38100" dist="38100" dir="2700000" algn="tl">
                    <a:srgbClr val="000000">
                      <a:alpha val="43137"/>
                    </a:srgbClr>
                  </a:outerShdw>
                </a:effectLst>
                <a:ea typeface="Noto Sans CJK SC" pitchFamily="2"/>
                <a:cs typeface="Lohit Devanagari" pitchFamily="2"/>
              </a:rPr>
              <a:t>Encoder :</a:t>
            </a:r>
          </a:p>
          <a:p>
            <a:pPr marL="0" marR="0" lvl="0" indent="0" rtl="0" hangingPunct="0">
              <a:lnSpc>
                <a:spcPct val="100000"/>
              </a:lnSpc>
              <a:spcBef>
                <a:spcPts val="0"/>
              </a:spcBef>
              <a:spcAft>
                <a:spcPts val="0"/>
              </a:spcAft>
              <a:buNone/>
              <a:tabLst/>
            </a:pPr>
            <a:r>
              <a:rPr lang="fr-FR" sz="2400" b="0" i="0" u="none" strike="noStrike" kern="1200" cap="none" dirty="0">
                <a:ln>
                  <a:noFill/>
                </a:ln>
                <a:ea typeface="Noto Sans CJK SC" pitchFamily="2"/>
                <a:cs typeface="Lohit Devanagari" pitchFamily="2"/>
              </a:rPr>
              <a:t>An encoder in AI </a:t>
            </a:r>
            <a:r>
              <a:rPr lang="fr-FR" sz="2400" b="0" i="0" u="none" strike="noStrike" kern="1200" cap="none" dirty="0" err="1">
                <a:ln>
                  <a:noFill/>
                </a:ln>
                <a:ea typeface="Noto Sans CJK SC" pitchFamily="2"/>
                <a:cs typeface="Lohit Devanagari" pitchFamily="2"/>
              </a:rPr>
              <a:t>transforms</a:t>
            </a:r>
            <a:r>
              <a:rPr lang="fr-FR" sz="2400" b="0" i="0" u="none" strike="noStrike" kern="1200" cap="none" dirty="0">
                <a:ln>
                  <a:noFill/>
                </a:ln>
                <a:ea typeface="Noto Sans CJK SC" pitchFamily="2"/>
                <a:cs typeface="Lohit Devanagari" pitchFamily="2"/>
              </a:rPr>
              <a:t> input data (e.g., </a:t>
            </a:r>
            <a:r>
              <a:rPr lang="fr-FR" sz="2400" b="0" i="0" u="none" strike="noStrike" kern="1200" cap="none" dirty="0" err="1">
                <a:ln>
                  <a:noFill/>
                </a:ln>
                <a:ea typeface="Noto Sans CJK SC" pitchFamily="2"/>
                <a:cs typeface="Lohit Devanagari" pitchFamily="2"/>
              </a:rPr>
              <a:t>text</a:t>
            </a:r>
            <a:r>
              <a:rPr lang="fr-FR" sz="2400" b="0" i="0" u="none" strike="noStrike" kern="1200" cap="none" dirty="0">
                <a:ln>
                  <a:noFill/>
                </a:ln>
                <a:ea typeface="Noto Sans CJK SC" pitchFamily="2"/>
                <a:cs typeface="Lohit Devanagari" pitchFamily="2"/>
              </a:rPr>
              <a:t>, images) </a:t>
            </a:r>
            <a:r>
              <a:rPr lang="fr-FR" sz="2400" b="0" i="0" u="none" strike="noStrike" kern="1200" cap="none" dirty="0" err="1">
                <a:ln>
                  <a:noFill/>
                </a:ln>
                <a:ea typeface="Noto Sans CJK SC" pitchFamily="2"/>
                <a:cs typeface="Lohit Devanagari" pitchFamily="2"/>
              </a:rPr>
              <a:t>into</a:t>
            </a:r>
            <a:r>
              <a:rPr lang="fr-FR" sz="2400" b="0" i="0" u="none" strike="noStrike" kern="1200" cap="none" dirty="0">
                <a:ln>
                  <a:noFill/>
                </a:ln>
                <a:ea typeface="Noto Sans CJK SC" pitchFamily="2"/>
                <a:cs typeface="Lohit Devanagari" pitchFamily="2"/>
              </a:rPr>
              <a:t> a compact </a:t>
            </a:r>
            <a:r>
              <a:rPr lang="fr-FR" sz="2400" b="0" i="0" u="none" strike="noStrike" kern="1200" cap="none" dirty="0" err="1">
                <a:ln>
                  <a:noFill/>
                </a:ln>
                <a:ea typeface="Noto Sans CJK SC" pitchFamily="2"/>
                <a:cs typeface="Lohit Devanagari" pitchFamily="2"/>
              </a:rPr>
              <a:t>numerical</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representation</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that</a:t>
            </a:r>
            <a:r>
              <a:rPr lang="fr-FR" sz="2400" b="0" i="0" u="none" strike="noStrike" kern="1200" cap="none" dirty="0">
                <a:ln>
                  <a:noFill/>
                </a:ln>
                <a:ea typeface="Noto Sans CJK SC" pitchFamily="2"/>
                <a:cs typeface="Lohit Devanagari" pitchFamily="2"/>
              </a:rPr>
              <a:t> captures essential </a:t>
            </a:r>
            <a:r>
              <a:rPr lang="fr-FR" sz="2400" b="0" i="0" u="none" strike="noStrike" kern="1200" cap="none" dirty="0" err="1">
                <a:ln>
                  <a:noFill/>
                </a:ln>
                <a:ea typeface="Noto Sans CJK SC" pitchFamily="2"/>
                <a:cs typeface="Lohit Devanagari" pitchFamily="2"/>
              </a:rPr>
              <a:t>features</a:t>
            </a:r>
            <a:r>
              <a:rPr lang="fr-FR" sz="2400" b="0" i="0" u="none" strike="noStrike" kern="1200" cap="none" dirty="0">
                <a:ln>
                  <a:noFill/>
                </a:ln>
                <a:ea typeface="Noto Sans CJK SC" pitchFamily="2"/>
                <a:cs typeface="Lohit Devanagari" pitchFamily="2"/>
              </a:rPr>
              <a:t>.</a:t>
            </a:r>
          </a:p>
        </p:txBody>
      </p:sp>
      <p:sp>
        <p:nvSpPr>
          <p:cNvPr id="6" name="Forme libre : forme 5">
            <a:extLst>
              <a:ext uri="{FF2B5EF4-FFF2-40B4-BE49-F238E27FC236}">
                <a16:creationId xmlns:a16="http://schemas.microsoft.com/office/drawing/2014/main" id="{A7FC2BE3-6527-491F-AF4A-B53CBC04EEA7}"/>
              </a:ext>
            </a:extLst>
          </p:cNvPr>
          <p:cNvSpPr/>
          <p:nvPr/>
        </p:nvSpPr>
        <p:spPr>
          <a:xfrm>
            <a:off x="341638" y="3798097"/>
            <a:ext cx="6530360" cy="23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575">
            <a:solidFill>
              <a:schemeClr val="tx1"/>
            </a:solid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r>
              <a:rPr lang="fr-FR" sz="3200" b="1" i="0" u="sng" strike="noStrike" kern="1200" cap="none" dirty="0" err="1">
                <a:ln>
                  <a:noFill/>
                </a:ln>
                <a:solidFill>
                  <a:srgbClr val="92D050"/>
                </a:solidFill>
                <a:effectLst>
                  <a:outerShdw blurRad="38100" dist="38100" dir="2700000" algn="tl">
                    <a:srgbClr val="000000">
                      <a:alpha val="43137"/>
                    </a:srgbClr>
                  </a:outerShdw>
                </a:effectLst>
                <a:ea typeface="Noto Sans CJK SC" pitchFamily="2"/>
                <a:cs typeface="Lohit Devanagari" pitchFamily="2"/>
              </a:rPr>
              <a:t>Decoder</a:t>
            </a:r>
            <a:r>
              <a:rPr lang="fr-FR" sz="3200" b="1" i="0" u="sng" strike="noStrike" kern="1200" cap="none" dirty="0">
                <a:ln>
                  <a:noFill/>
                </a:ln>
                <a:solidFill>
                  <a:srgbClr val="92D050"/>
                </a:solidFill>
                <a:effectLst>
                  <a:outerShdw blurRad="38100" dist="38100" dir="2700000" algn="tl">
                    <a:srgbClr val="000000">
                      <a:alpha val="43137"/>
                    </a:srgbClr>
                  </a:outerShdw>
                </a:effectLst>
                <a:ea typeface="Noto Sans CJK SC" pitchFamily="2"/>
                <a:cs typeface="Lohit Devanagari" pitchFamily="2"/>
              </a:rPr>
              <a:t> :</a:t>
            </a:r>
          </a:p>
          <a:p>
            <a:pPr marL="0" marR="0" lvl="0" indent="0" rtl="0" hangingPunct="0">
              <a:lnSpc>
                <a:spcPct val="100000"/>
              </a:lnSpc>
              <a:spcBef>
                <a:spcPts val="0"/>
              </a:spcBef>
              <a:spcAft>
                <a:spcPts val="0"/>
              </a:spcAft>
              <a:buNone/>
              <a:tabLst/>
            </a:pPr>
            <a:r>
              <a:rPr lang="fr-FR" sz="2400" b="0" i="0" u="none" strike="noStrike" kern="1200" cap="none" dirty="0">
                <a:ln>
                  <a:noFill/>
                </a:ln>
                <a:ea typeface="Noto Sans CJK SC" pitchFamily="2"/>
                <a:cs typeface="Lohit Devanagari" pitchFamily="2"/>
              </a:rPr>
              <a:t>A </a:t>
            </a:r>
            <a:r>
              <a:rPr lang="fr-FR" sz="2400" b="0" i="0" u="none" strike="noStrike" kern="1200" cap="none" dirty="0" err="1">
                <a:ln>
                  <a:noFill/>
                </a:ln>
                <a:ea typeface="Noto Sans CJK SC" pitchFamily="2"/>
                <a:cs typeface="Lohit Devanagari" pitchFamily="2"/>
              </a:rPr>
              <a:t>decoder</a:t>
            </a:r>
            <a:r>
              <a:rPr lang="fr-FR" sz="2400" b="0" i="0" u="none" strike="noStrike" kern="1200" cap="none" dirty="0">
                <a:ln>
                  <a:noFill/>
                </a:ln>
                <a:ea typeface="Noto Sans CJK SC" pitchFamily="2"/>
                <a:cs typeface="Lohit Devanagari" pitchFamily="2"/>
              </a:rPr>
              <a:t> in AI </a:t>
            </a:r>
            <a:r>
              <a:rPr lang="fr-FR" sz="2400" b="0" i="0" u="none" strike="noStrike" kern="1200" cap="none" dirty="0" err="1">
                <a:ln>
                  <a:noFill/>
                </a:ln>
                <a:ea typeface="Noto Sans CJK SC" pitchFamily="2"/>
                <a:cs typeface="Lohit Devanagari" pitchFamily="2"/>
              </a:rPr>
              <a:t>takes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this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encoded</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representation</a:t>
            </a:r>
            <a:r>
              <a:rPr lang="fr-FR" sz="2400" b="0" i="0" u="none" strike="noStrike" kern="1200" cap="none" dirty="0">
                <a:ln>
                  <a:noFill/>
                </a:ln>
                <a:ea typeface="Noto Sans CJK SC" pitchFamily="2"/>
                <a:cs typeface="Lohit Devanagari" pitchFamily="2"/>
              </a:rPr>
              <a:t> and </a:t>
            </a:r>
            <a:r>
              <a:rPr lang="fr-FR" sz="2400" b="0" i="0" u="none" strike="noStrike" kern="1200" cap="none" dirty="0" err="1">
                <a:ln>
                  <a:noFill/>
                </a:ln>
                <a:ea typeface="Noto Sans CJK SC" pitchFamily="2"/>
                <a:cs typeface="Lohit Devanagari" pitchFamily="2"/>
              </a:rPr>
              <a:t>reconstructs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it</a:t>
            </a:r>
            <a:r>
              <a:rPr lang="fr-FR" sz="2400" b="0" i="0" u="none" strike="noStrike" kern="1200" cap="none" dirty="0">
                <a:ln>
                  <a:noFill/>
                </a:ln>
                <a:ea typeface="Noto Sans CJK SC" pitchFamily="2"/>
                <a:cs typeface="Lohit Devanagari" pitchFamily="2"/>
              </a:rPr>
              <a:t> back </a:t>
            </a:r>
            <a:r>
              <a:rPr lang="fr-FR" sz="2400" b="0" i="0" u="none" strike="noStrike" kern="1200" cap="none" dirty="0" err="1">
                <a:ln>
                  <a:noFill/>
                </a:ln>
                <a:ea typeface="Noto Sans CJK SC" pitchFamily="2"/>
                <a:cs typeface="Lohit Devanagari" pitchFamily="2"/>
              </a:rPr>
              <a:t>into</a:t>
            </a:r>
            <a:r>
              <a:rPr lang="fr-FR" sz="2400" b="0" i="0" u="none" strike="noStrike" kern="1200" cap="none" dirty="0">
                <a:ln>
                  <a:noFill/>
                </a:ln>
                <a:ea typeface="Noto Sans CJK SC" pitchFamily="2"/>
                <a:cs typeface="Lohit Devanagari" pitchFamily="2"/>
              </a:rPr>
              <a:t> a </a:t>
            </a:r>
            <a:r>
              <a:rPr lang="fr-FR" sz="2400" b="0" i="0" u="none" strike="noStrike" kern="1200" cap="none" dirty="0" err="1">
                <a:ln>
                  <a:noFill/>
                </a:ln>
                <a:ea typeface="Noto Sans CJK SC" pitchFamily="2"/>
                <a:cs typeface="Lohit Devanagari" pitchFamily="2"/>
              </a:rPr>
              <a:t>human-interpretable</a:t>
            </a:r>
            <a:r>
              <a:rPr lang="fr-FR" sz="2400" b="0" i="0" u="none" strike="noStrike" kern="1200" cap="none" dirty="0">
                <a:ln>
                  <a:noFill/>
                </a:ln>
                <a:ea typeface="Noto Sans CJK SC" pitchFamily="2"/>
                <a:cs typeface="Lohit Devanagari" pitchFamily="2"/>
              </a:rPr>
              <a:t> format, </a:t>
            </a:r>
            <a:r>
              <a:rPr lang="fr-FR" sz="2400" b="0" i="0" u="none" strike="noStrike" kern="1200" cap="none" dirty="0" err="1">
                <a:ln>
                  <a:noFill/>
                </a:ln>
                <a:ea typeface="Noto Sans CJK SC" pitchFamily="2"/>
                <a:cs typeface="Lohit Devanagari" pitchFamily="2"/>
              </a:rPr>
              <a:t>such</a:t>
            </a:r>
            <a:r>
              <a:rPr lang="fr-FR" sz="2400" b="0" i="0" u="none" strike="noStrike" kern="1200" cap="none" dirty="0">
                <a:ln>
                  <a:noFill/>
                </a:ln>
                <a:ea typeface="Noto Sans CJK SC" pitchFamily="2"/>
                <a:cs typeface="Lohit Devanagari" pitchFamily="2"/>
              </a:rPr>
              <a:t> as </a:t>
            </a:r>
            <a:r>
              <a:rPr lang="fr-FR" sz="2400" b="0" i="0" u="none" strike="noStrike" kern="1200" cap="none" dirty="0" err="1">
                <a:ln>
                  <a:noFill/>
                </a:ln>
                <a:ea typeface="Noto Sans CJK SC" pitchFamily="2"/>
                <a:cs typeface="Lohit Devanagari" pitchFamily="2"/>
              </a:rPr>
              <a:t>text</a:t>
            </a:r>
            <a:r>
              <a:rPr lang="fr-FR" sz="2400" b="0" i="0" u="none" strike="noStrike" kern="1200" cap="none" dirty="0">
                <a:ln>
                  <a:noFill/>
                </a:ln>
                <a:ea typeface="Noto Sans CJK SC" pitchFamily="2"/>
                <a:cs typeface="Lohit Devanagari" pitchFamily="2"/>
              </a:rPr>
              <a:t> or images.</a:t>
            </a:r>
          </a:p>
        </p:txBody>
      </p:sp>
      <p:sp>
        <p:nvSpPr>
          <p:cNvPr id="8" name="Espace réservé du contenu 2">
            <a:extLst>
              <a:ext uri="{FF2B5EF4-FFF2-40B4-BE49-F238E27FC236}">
                <a16:creationId xmlns:a16="http://schemas.microsoft.com/office/drawing/2014/main" id="{64AD4030-5BBB-4D0A-B37A-7F430874D05F}"/>
              </a:ext>
            </a:extLst>
          </p:cNvPr>
          <p:cNvSpPr>
            <a:spLocks noGrp="1"/>
          </p:cNvSpPr>
          <p:nvPr>
            <p:ph idx="1"/>
          </p:nvPr>
        </p:nvSpPr>
        <p:spPr>
          <a:xfrm>
            <a:off x="109728" y="49671"/>
            <a:ext cx="4473388"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sp>
        <p:nvSpPr>
          <p:cNvPr id="13" name="Rectangle : coins arrondis 12">
            <a:extLst>
              <a:ext uri="{FF2B5EF4-FFF2-40B4-BE49-F238E27FC236}">
                <a16:creationId xmlns:a16="http://schemas.microsoft.com/office/drawing/2014/main" id="{3F4A3B6D-AFCF-4D1E-8A15-8FF8742F80F2}"/>
              </a:ext>
            </a:extLst>
          </p:cNvPr>
          <p:cNvSpPr/>
          <p:nvPr/>
        </p:nvSpPr>
        <p:spPr>
          <a:xfrm>
            <a:off x="9744636" y="83241"/>
            <a:ext cx="2026024" cy="6559606"/>
          </a:xfrm>
          <a:prstGeom prst="round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DBC756F6-C1C7-43D5-A950-440CC82BF2CD}"/>
              </a:ext>
            </a:extLst>
          </p:cNvPr>
          <p:cNvSpPr/>
          <p:nvPr/>
        </p:nvSpPr>
        <p:spPr>
          <a:xfrm>
            <a:off x="7718611" y="2088775"/>
            <a:ext cx="1934639" cy="4554071"/>
          </a:xfrm>
          <a:prstGeom prst="round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FC26836E-2F8C-49FD-A1E3-5A4B05F1CBFA}"/>
              </a:ext>
            </a:extLst>
          </p:cNvPr>
          <p:cNvSpPr/>
          <p:nvPr/>
        </p:nvSpPr>
        <p:spPr>
          <a:xfrm>
            <a:off x="8277244" y="6190763"/>
            <a:ext cx="1181734" cy="646331"/>
          </a:xfrm>
          <a:prstGeom prst="rect">
            <a:avLst/>
          </a:prstGeom>
        </p:spPr>
        <p:txBody>
          <a:bodyPr wrap="none">
            <a:spAutoFit/>
          </a:bodyPr>
          <a:lstStyle/>
          <a:p>
            <a:pPr lvl="0" hangingPunct="0"/>
            <a:r>
              <a:rPr lang="fr-FR" sz="3600" b="1" dirty="0" err="1">
                <a:solidFill>
                  <a:srgbClr val="FFC000"/>
                </a:solidFill>
                <a:effectLst>
                  <a:outerShdw blurRad="38100" dist="38100" dir="2700000" algn="tl">
                    <a:srgbClr val="000000">
                      <a:alpha val="43137"/>
                    </a:srgbClr>
                  </a:outerShdw>
                </a:effectLst>
                <a:ea typeface="Noto Sans CJK SC" pitchFamily="2"/>
                <a:cs typeface="Lohit Devanagari" pitchFamily="2"/>
              </a:rPr>
              <a:t>Swin</a:t>
            </a:r>
            <a:endParaRPr lang="fr-FR" sz="3600" b="1" dirty="0">
              <a:solidFill>
                <a:srgbClr val="FFC000"/>
              </a:solidFill>
              <a:effectLst>
                <a:outerShdw blurRad="38100" dist="38100" dir="2700000" algn="tl">
                  <a:srgbClr val="000000">
                    <a:alpha val="43137"/>
                  </a:srgbClr>
                </a:outerShdw>
              </a:effectLst>
              <a:ea typeface="Noto Sans CJK SC" pitchFamily="2"/>
              <a:cs typeface="Lohit Devanagari" pitchFamily="2"/>
            </a:endParaRPr>
          </a:p>
        </p:txBody>
      </p:sp>
      <p:sp>
        <p:nvSpPr>
          <p:cNvPr id="16" name="Rectangle 15">
            <a:extLst>
              <a:ext uri="{FF2B5EF4-FFF2-40B4-BE49-F238E27FC236}">
                <a16:creationId xmlns:a16="http://schemas.microsoft.com/office/drawing/2014/main" id="{C14EE0E7-6B2B-4F1E-A3DD-A665C706DBB5}"/>
              </a:ext>
            </a:extLst>
          </p:cNvPr>
          <p:cNvSpPr/>
          <p:nvPr/>
        </p:nvSpPr>
        <p:spPr>
          <a:xfrm>
            <a:off x="9954402" y="6190764"/>
            <a:ext cx="1476686" cy="646331"/>
          </a:xfrm>
          <a:prstGeom prst="rect">
            <a:avLst/>
          </a:prstGeom>
        </p:spPr>
        <p:txBody>
          <a:bodyPr wrap="none">
            <a:spAutoFit/>
          </a:bodyPr>
          <a:lstStyle/>
          <a:p>
            <a:pPr lvl="0" hangingPunct="0"/>
            <a:r>
              <a:rPr lang="fr-FR" sz="3600" b="1" dirty="0">
                <a:solidFill>
                  <a:srgbClr val="92D050"/>
                </a:solidFill>
                <a:effectLst>
                  <a:outerShdw blurRad="38100" dist="38100" dir="2700000" algn="tl">
                    <a:srgbClr val="000000">
                      <a:alpha val="43137"/>
                    </a:srgbClr>
                  </a:outerShdw>
                </a:effectLst>
                <a:ea typeface="Noto Sans CJK SC" pitchFamily="2"/>
                <a:cs typeface="Lohit Devanagari" pitchFamily="2"/>
              </a:rPr>
              <a:t>GPT-2</a:t>
            </a:r>
          </a:p>
        </p:txBody>
      </p:sp>
      <p:sp>
        <p:nvSpPr>
          <p:cNvPr id="17" name="TextBox 9">
            <a:extLst>
              <a:ext uri="{FF2B5EF4-FFF2-40B4-BE49-F238E27FC236}">
                <a16:creationId xmlns:a16="http://schemas.microsoft.com/office/drawing/2014/main" id="{2E4C3E53-E492-4B62-9CE3-79F7C7C0E540}"/>
              </a:ext>
            </a:extLst>
          </p:cNvPr>
          <p:cNvSpPr txBox="1"/>
          <p:nvPr/>
        </p:nvSpPr>
        <p:spPr>
          <a:xfrm>
            <a:off x="57233" y="6206552"/>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Transformers</a:t>
            </a:r>
            <a:endParaRPr lang="en-GB" sz="2000" b="0" i="0" dirty="0">
              <a:solidFill>
                <a:srgbClr val="404040"/>
              </a:solidFill>
              <a:effectLst/>
              <a:latin typeface="Lato" panose="020F0502020204030203" pitchFamily="34" charset="0"/>
            </a:endParaRPr>
          </a:p>
        </p:txBody>
      </p:sp>
      <p:sp>
        <p:nvSpPr>
          <p:cNvPr id="18" name="Espace réservé du contenu 2">
            <a:extLst>
              <a:ext uri="{FF2B5EF4-FFF2-40B4-BE49-F238E27FC236}">
                <a16:creationId xmlns:a16="http://schemas.microsoft.com/office/drawing/2014/main" id="{CDBDD17F-8BC8-4948-95FF-55815FCE221E}"/>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7</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33538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E0E08-20C0-9A5F-FFDB-307BE1D8F7F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499A380-3894-587E-D252-D7C5FFC0E42A}"/>
              </a:ext>
            </a:extLst>
          </p:cNvPr>
          <p:cNvSpPr txBox="1"/>
          <p:nvPr/>
        </p:nvSpPr>
        <p:spPr>
          <a:xfrm>
            <a:off x="838199" y="1268617"/>
            <a:ext cx="10143566" cy="3290837"/>
          </a:xfrm>
          <a:prstGeom prst="rect">
            <a:avLst/>
          </a:prstGeom>
          <a:noFill/>
        </p:spPr>
        <p:txBody>
          <a:bodyPr wrap="square" rtlCol="0">
            <a:spAutoFit/>
          </a:bodyPr>
          <a:lstStyle/>
          <a:p>
            <a:pPr>
              <a:lnSpc>
                <a:spcPct val="150000"/>
              </a:lnSpc>
            </a:pPr>
            <a:r>
              <a:rPr lang="en-GB" sz="3600" dirty="0"/>
              <a:t>Step 1: Collect data  </a:t>
            </a:r>
          </a:p>
          <a:p>
            <a:pPr>
              <a:lnSpc>
                <a:spcPct val="150000"/>
              </a:lnSpc>
            </a:pPr>
            <a:r>
              <a:rPr lang="en-GB" sz="3600" dirty="0"/>
              <a:t>Step 2: Chose a relevant architecture</a:t>
            </a:r>
          </a:p>
          <a:p>
            <a:pPr>
              <a:lnSpc>
                <a:spcPct val="150000"/>
              </a:lnSpc>
            </a:pPr>
            <a:r>
              <a:rPr lang="en-GB" sz="3600" dirty="0"/>
              <a:t>Step 3: Chose metrics to evaluate the model</a:t>
            </a:r>
            <a:br>
              <a:rPr lang="en-GB" sz="3600" dirty="0"/>
            </a:br>
            <a:endParaRPr lang="en-GB" sz="3500" u="sng" dirty="0"/>
          </a:p>
        </p:txBody>
      </p:sp>
      <p:sp>
        <p:nvSpPr>
          <p:cNvPr id="7" name="Espace réservé du contenu 2">
            <a:extLst>
              <a:ext uri="{FF2B5EF4-FFF2-40B4-BE49-F238E27FC236}">
                <a16:creationId xmlns:a16="http://schemas.microsoft.com/office/drawing/2014/main" id="{0D8E03AC-60D9-4ADF-A32B-AADB0E6A40FD}"/>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2103DC26-C180-431A-A24C-3222D74DA4AC}"/>
              </a:ext>
            </a:extLst>
          </p:cNvPr>
          <p:cNvSpPr/>
          <p:nvPr/>
        </p:nvSpPr>
        <p:spPr>
          <a:xfrm>
            <a:off x="3751728" y="4208911"/>
            <a:ext cx="4793214" cy="1057469"/>
          </a:xfrm>
          <a:prstGeom prst="rect">
            <a:avLst/>
          </a:prstGeom>
        </p:spPr>
        <p:txBody>
          <a:bodyPr wrap="square">
            <a:spAutoFit/>
          </a:bodyPr>
          <a:lstStyle/>
          <a:p>
            <a:pPr>
              <a:lnSpc>
                <a:spcPct val="150000"/>
              </a:lnSpc>
            </a:pPr>
            <a:r>
              <a:rPr lang="en-GB" sz="4800" b="1" dirty="0">
                <a:solidFill>
                  <a:srgbClr val="00B0F0"/>
                </a:solidFill>
                <a:effectLst>
                  <a:outerShdw blurRad="38100" dist="38100" dir="2700000" algn="tl">
                    <a:srgbClr val="000000">
                      <a:alpha val="43137"/>
                    </a:srgbClr>
                  </a:outerShdw>
                </a:effectLst>
              </a:rPr>
              <a:t>BLEU</a:t>
            </a:r>
            <a:r>
              <a:rPr lang="en-GB" sz="4400" dirty="0"/>
              <a:t> metric</a:t>
            </a:r>
            <a:endParaRPr lang="en-GB" sz="4000" dirty="0"/>
          </a:p>
        </p:txBody>
      </p:sp>
      <p:sp>
        <p:nvSpPr>
          <p:cNvPr id="11" name="Flèche : angle droit 10">
            <a:extLst>
              <a:ext uri="{FF2B5EF4-FFF2-40B4-BE49-F238E27FC236}">
                <a16:creationId xmlns:a16="http://schemas.microsoft.com/office/drawing/2014/main" id="{3C4955CA-3AD5-4305-BA6B-412CE621CD7D}"/>
              </a:ext>
            </a:extLst>
          </p:cNvPr>
          <p:cNvSpPr/>
          <p:nvPr/>
        </p:nvSpPr>
        <p:spPr>
          <a:xfrm rot="5400000">
            <a:off x="2101399" y="3622119"/>
            <a:ext cx="1309954" cy="1990703"/>
          </a:xfrm>
          <a:prstGeom prst="bentUpArrow">
            <a:avLst>
              <a:gd name="adj1" fmla="val 36156"/>
              <a:gd name="adj2" fmla="val 33545"/>
              <a:gd name="adj3" fmla="val 50000"/>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extBox 9">
            <a:extLst>
              <a:ext uri="{FF2B5EF4-FFF2-40B4-BE49-F238E27FC236}">
                <a16:creationId xmlns:a16="http://schemas.microsoft.com/office/drawing/2014/main" id="{A7AB22C3-EF66-47C3-98AF-B30D71A9FB50}"/>
              </a:ext>
            </a:extLst>
          </p:cNvPr>
          <p:cNvSpPr txBox="1"/>
          <p:nvPr/>
        </p:nvSpPr>
        <p:spPr>
          <a:xfrm>
            <a:off x="4593373" y="5409815"/>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Introduction to few NLP metrics</a:t>
            </a:r>
            <a:endParaRPr lang="en-GB" sz="2000" b="0" i="0" dirty="0">
              <a:solidFill>
                <a:srgbClr val="404040"/>
              </a:solidFill>
              <a:effectLst/>
              <a:latin typeface="Lato" panose="020F0502020204030203" pitchFamily="34" charset="0"/>
            </a:endParaRPr>
          </a:p>
        </p:txBody>
      </p:sp>
      <p:sp>
        <p:nvSpPr>
          <p:cNvPr id="9" name="Espace réservé du contenu 2">
            <a:extLst>
              <a:ext uri="{FF2B5EF4-FFF2-40B4-BE49-F238E27FC236}">
                <a16:creationId xmlns:a16="http://schemas.microsoft.com/office/drawing/2014/main" id="{7C952F3E-6771-409C-A67D-4EEB28CEEE52}"/>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8</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53225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AC338A8F-BC73-4BDB-BE92-C92C96099AE1}"/>
              </a:ext>
            </a:extLst>
          </p:cNvPr>
          <p:cNvSpPr/>
          <p:nvPr/>
        </p:nvSpPr>
        <p:spPr>
          <a:xfrm>
            <a:off x="8695763" y="3401976"/>
            <a:ext cx="2832847" cy="8176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7" name="TextBox 4">
            <a:extLst>
              <a:ext uri="{FF2B5EF4-FFF2-40B4-BE49-F238E27FC236}">
                <a16:creationId xmlns:a16="http://schemas.microsoft.com/office/drawing/2014/main" id="{4AA4EE3F-711C-4348-8C22-16457851CD29}"/>
              </a:ext>
            </a:extLst>
          </p:cNvPr>
          <p:cNvSpPr txBox="1"/>
          <p:nvPr/>
        </p:nvSpPr>
        <p:spPr>
          <a:xfrm>
            <a:off x="497541" y="4131277"/>
            <a:ext cx="11694459" cy="1648978"/>
          </a:xfrm>
          <a:prstGeom prst="rect">
            <a:avLst/>
          </a:prstGeom>
          <a:noFill/>
        </p:spPr>
        <p:txBody>
          <a:bodyPr wrap="square" rtlCol="0">
            <a:spAutoFit/>
          </a:bodyPr>
          <a:lstStyle/>
          <a:p>
            <a:pPr>
              <a:lnSpc>
                <a:spcPct val="150000"/>
              </a:lnSpc>
            </a:pPr>
            <a:r>
              <a:rPr lang="en-GB" sz="3600" dirty="0"/>
              <a:t>Goal of a metric:</a:t>
            </a:r>
          </a:p>
          <a:p>
            <a:pPr>
              <a:lnSpc>
                <a:spcPct val="150000"/>
              </a:lnSpc>
            </a:pPr>
            <a:r>
              <a:rPr lang="en-GB" sz="3600" b="1" dirty="0"/>
              <a:t>Evaluate efficiently </a:t>
            </a:r>
            <a:r>
              <a:rPr lang="en-GB" sz="3600" dirty="0"/>
              <a:t>the performances of the model</a:t>
            </a:r>
          </a:p>
        </p:txBody>
      </p:sp>
      <p:sp>
        <p:nvSpPr>
          <p:cNvPr id="8" name="TextBox 4">
            <a:extLst>
              <a:ext uri="{FF2B5EF4-FFF2-40B4-BE49-F238E27FC236}">
                <a16:creationId xmlns:a16="http://schemas.microsoft.com/office/drawing/2014/main" id="{2820FF3E-7E62-4FBA-929B-6D43FB2B2E95}"/>
              </a:ext>
            </a:extLst>
          </p:cNvPr>
          <p:cNvSpPr txBox="1"/>
          <p:nvPr/>
        </p:nvSpPr>
        <p:spPr>
          <a:xfrm>
            <a:off x="883024" y="1085094"/>
            <a:ext cx="10143566" cy="817660"/>
          </a:xfrm>
          <a:prstGeom prst="rect">
            <a:avLst/>
          </a:prstGeom>
          <a:noFill/>
        </p:spPr>
        <p:txBody>
          <a:bodyPr wrap="square" rtlCol="0">
            <a:spAutoFit/>
          </a:bodyPr>
          <a:lstStyle/>
          <a:p>
            <a:pPr>
              <a:lnSpc>
                <a:spcPct val="150000"/>
              </a:lnSpc>
            </a:pPr>
            <a:r>
              <a:rPr lang="en-GB" sz="3600" b="1" dirty="0">
                <a:solidFill>
                  <a:srgbClr val="00B0F0"/>
                </a:solidFill>
                <a:effectLst>
                  <a:outerShdw blurRad="38100" dist="38100" dir="2700000" algn="tl">
                    <a:srgbClr val="000000">
                      <a:alpha val="43137"/>
                    </a:srgbClr>
                  </a:outerShdw>
                </a:effectLst>
              </a:rPr>
              <a:t>BLEU = </a:t>
            </a:r>
            <a:r>
              <a:rPr lang="en-GB" sz="3600" b="1" dirty="0" err="1">
                <a:solidFill>
                  <a:srgbClr val="00B0F0"/>
                </a:solidFill>
                <a:effectLst>
                  <a:outerShdw blurRad="38100" dist="38100" dir="2700000" algn="tl">
                    <a:srgbClr val="000000">
                      <a:alpha val="43137"/>
                    </a:srgbClr>
                  </a:outerShdw>
                </a:effectLst>
              </a:rPr>
              <a:t>BiLingual</a:t>
            </a:r>
            <a:r>
              <a:rPr lang="en-GB" sz="3600" b="1" dirty="0">
                <a:solidFill>
                  <a:srgbClr val="00B0F0"/>
                </a:solidFill>
                <a:effectLst>
                  <a:outerShdw blurRad="38100" dist="38100" dir="2700000" algn="tl">
                    <a:srgbClr val="000000">
                      <a:alpha val="43137"/>
                    </a:srgbClr>
                  </a:outerShdw>
                </a:effectLst>
              </a:rPr>
              <a:t> Evaluation Understudy </a:t>
            </a:r>
            <a:endParaRPr lang="en-GB" sz="3500" u="sng" dirty="0">
              <a:solidFill>
                <a:srgbClr val="00B0F0"/>
              </a:solidFill>
              <a:effectLst>
                <a:outerShdw blurRad="38100" dist="38100" dir="2700000" algn="tl">
                  <a:srgbClr val="000000">
                    <a:alpha val="43137"/>
                  </a:srgbClr>
                </a:outerShdw>
              </a:effectLst>
            </a:endParaRPr>
          </a:p>
        </p:txBody>
      </p:sp>
      <p:sp>
        <p:nvSpPr>
          <p:cNvPr id="9" name="TextBox 9">
            <a:extLst>
              <a:ext uri="{FF2B5EF4-FFF2-40B4-BE49-F238E27FC236}">
                <a16:creationId xmlns:a16="http://schemas.microsoft.com/office/drawing/2014/main" id="{8ECB8335-75E0-4533-9410-3F99DF37EB59}"/>
              </a:ext>
            </a:extLst>
          </p:cNvPr>
          <p:cNvSpPr txBox="1"/>
          <p:nvPr/>
        </p:nvSpPr>
        <p:spPr>
          <a:xfrm>
            <a:off x="1329151" y="2602753"/>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10" name="TextBox 4">
            <a:extLst>
              <a:ext uri="{FF2B5EF4-FFF2-40B4-BE49-F238E27FC236}">
                <a16:creationId xmlns:a16="http://schemas.microsoft.com/office/drawing/2014/main" id="{16B8AA89-3BC3-4938-813B-4543B0B79F78}"/>
              </a:ext>
            </a:extLst>
          </p:cNvPr>
          <p:cNvSpPr txBox="1"/>
          <p:nvPr/>
        </p:nvSpPr>
        <p:spPr>
          <a:xfrm>
            <a:off x="8892986" y="3311846"/>
            <a:ext cx="2832848" cy="817981"/>
          </a:xfrm>
          <a:prstGeom prst="rect">
            <a:avLst/>
          </a:prstGeom>
          <a:noFill/>
        </p:spPr>
        <p:txBody>
          <a:bodyPr wrap="square" rtlCol="0">
            <a:spAutoFit/>
          </a:bodyPr>
          <a:lstStyle/>
          <a:p>
            <a:pPr>
              <a:lnSpc>
                <a:spcPct val="150000"/>
              </a:lnSpc>
            </a:pPr>
            <a:r>
              <a:rPr lang="en-GB" sz="3600" dirty="0"/>
              <a:t>Is it good?</a:t>
            </a:r>
          </a:p>
        </p:txBody>
      </p:sp>
      <p:sp>
        <p:nvSpPr>
          <p:cNvPr id="12" name="Espace réservé du contenu 2">
            <a:extLst>
              <a:ext uri="{FF2B5EF4-FFF2-40B4-BE49-F238E27FC236}">
                <a16:creationId xmlns:a16="http://schemas.microsoft.com/office/drawing/2014/main" id="{2C8102C6-BB06-41F4-84F3-3D5855F17558}"/>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9</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58743619"/>
      </p:ext>
    </p:extLst>
  </p:cSld>
  <p:clrMapOvr>
    <a:masterClrMapping/>
  </p:clrMapOvr>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458</TotalTime>
  <Words>1197</Words>
  <Application>Microsoft Office PowerPoint</Application>
  <PresentationFormat>Grand écran</PresentationFormat>
  <Paragraphs>135</Paragraphs>
  <Slides>22</Slides>
  <Notes>6</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22</vt:i4>
      </vt:variant>
    </vt:vector>
  </HeadingPairs>
  <TitlesOfParts>
    <vt:vector size="33" baseType="lpstr">
      <vt:lpstr>Aptos</vt:lpstr>
      <vt:lpstr>Cambria Math</vt:lpstr>
      <vt:lpstr>Cascadia Code</vt:lpstr>
      <vt:lpstr>Cascadia Code ExtraLight</vt:lpstr>
      <vt:lpstr>Century Gothic</vt:lpstr>
      <vt:lpstr>Lato</vt:lpstr>
      <vt:lpstr>Liberation Sans</vt:lpstr>
      <vt:lpstr>Lohit Devanagari</vt:lpstr>
      <vt:lpstr>Noto Sans CJK SC</vt:lpstr>
      <vt:lpstr>Wingdings 3</vt:lpstr>
      <vt:lpstr>Secteur</vt:lpstr>
      <vt:lpstr>IPdf2Latex</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IPdf2Latex</vt:lpstr>
      <vt:lpstr>Appendix</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IPdf2Latex</dc:title>
  <dc:creator>Mathieu Longatte</dc:creator>
  <cp:lastModifiedBy>maceo ottavy</cp:lastModifiedBy>
  <cp:revision>112</cp:revision>
  <dcterms:created xsi:type="dcterms:W3CDTF">2025-02-13T09:53:09Z</dcterms:created>
  <dcterms:modified xsi:type="dcterms:W3CDTF">2025-02-14T08:19:37Z</dcterms:modified>
</cp:coreProperties>
</file>