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36"/>
  </p:notesMasterIdLst>
  <p:sldIdLst>
    <p:sldId id="277" r:id="rId2"/>
    <p:sldId id="276" r:id="rId3"/>
    <p:sldId id="279" r:id="rId4"/>
    <p:sldId id="291" r:id="rId5"/>
    <p:sldId id="257" r:id="rId6"/>
    <p:sldId id="263" r:id="rId7"/>
    <p:sldId id="292" r:id="rId8"/>
    <p:sldId id="280" r:id="rId9"/>
    <p:sldId id="281" r:id="rId10"/>
    <p:sldId id="294" r:id="rId11"/>
    <p:sldId id="293" r:id="rId12"/>
    <p:sldId id="265" r:id="rId13"/>
    <p:sldId id="295" r:id="rId14"/>
    <p:sldId id="275" r:id="rId15"/>
    <p:sldId id="286" r:id="rId16"/>
    <p:sldId id="297" r:id="rId17"/>
    <p:sldId id="296" r:id="rId18"/>
    <p:sldId id="287" r:id="rId19"/>
    <p:sldId id="298" r:id="rId20"/>
    <p:sldId id="299" r:id="rId21"/>
    <p:sldId id="267" r:id="rId22"/>
    <p:sldId id="268" r:id="rId23"/>
    <p:sldId id="272" r:id="rId24"/>
    <p:sldId id="270" r:id="rId25"/>
    <p:sldId id="283" r:id="rId26"/>
    <p:sldId id="284" r:id="rId27"/>
    <p:sldId id="303" r:id="rId28"/>
    <p:sldId id="302" r:id="rId29"/>
    <p:sldId id="301" r:id="rId30"/>
    <p:sldId id="300" r:id="rId31"/>
    <p:sldId id="290" r:id="rId32"/>
    <p:sldId id="285" r:id="rId33"/>
    <p:sldId id="289"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6"/>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17/02/2025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6</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7</a:t>
            </a:fld>
            <a:endParaRPr lang="fr-FR"/>
          </a:p>
        </p:txBody>
      </p:sp>
    </p:spTree>
    <p:extLst>
      <p:ext uri="{BB962C8B-B14F-4D97-AF65-F5344CB8AC3E}">
        <p14:creationId xmlns:p14="http://schemas.microsoft.com/office/powerpoint/2010/main" val="20598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21</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23</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32</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17/02/2025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17/02/2025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17/02/2025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17/02/2025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17/02/2025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17/02/2025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ia-pe.readthedocs.io/en/latest/notebook/datasets/BasicDataset/Basic_us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78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932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390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58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789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C2FFF98-67A7-4583-85F7-2B8C433BD253}"/>
              </a:ext>
            </a:extLst>
          </p:cNvPr>
          <p:cNvSpPr/>
          <p:nvPr/>
        </p:nvSpPr>
        <p:spPr>
          <a:xfrm>
            <a:off x="519953" y="3774662"/>
            <a:ext cx="11026588" cy="2554545"/>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endParaRPr lang="en-US" altLang="en-US" sz="3200" dirty="0">
              <a:ea typeface="Cambria Math" panose="02040503050406030204" pitchFamily="18" charset="0"/>
            </a:endParaRP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Tree>
    <p:extLst>
      <p:ext uri="{BB962C8B-B14F-4D97-AF65-F5344CB8AC3E}">
        <p14:creationId xmlns:p14="http://schemas.microsoft.com/office/powerpoint/2010/main" val="148683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2"/>
          <a:stretch>
            <a:fillRect/>
          </a:stretch>
        </p:blipFill>
        <p:spPr>
          <a:xfrm>
            <a:off x="979529" y="1668581"/>
            <a:ext cx="10232941" cy="26243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4">
            <a:extLst>
              <a:ext uri="{FF2B5EF4-FFF2-40B4-BE49-F238E27FC236}">
                <a16:creationId xmlns:a16="http://schemas.microsoft.com/office/drawing/2014/main" id="{DF85C7DC-0562-46B3-80E2-FED5DF94C45F}"/>
              </a:ext>
            </a:extLst>
          </p:cNvPr>
          <p:cNvSpPr txBox="1"/>
          <p:nvPr/>
        </p:nvSpPr>
        <p:spPr>
          <a:xfrm>
            <a:off x="979529" y="4700507"/>
            <a:ext cx="9413366" cy="737318"/>
          </a:xfrm>
          <a:prstGeom prst="rect">
            <a:avLst/>
          </a:prstGeom>
          <a:noFill/>
        </p:spPr>
        <p:txBody>
          <a:bodyPr wrap="square" rtlCol="0">
            <a:spAutoFit/>
          </a:bodyPr>
          <a:lstStyle/>
          <a:p>
            <a:pPr>
              <a:lnSpc>
                <a:spcPct val="150000"/>
              </a:lnSpc>
            </a:pPr>
            <a:r>
              <a:rPr lang="en-GB" sz="3200" dirty="0"/>
              <a:t>n-gram precision decrease exponentially</a:t>
            </a:r>
          </a:p>
        </p:txBody>
      </p:sp>
      <p:sp>
        <p:nvSpPr>
          <p:cNvPr id="2" name="Flèche : angle droit 1">
            <a:extLst>
              <a:ext uri="{FF2B5EF4-FFF2-40B4-BE49-F238E27FC236}">
                <a16:creationId xmlns:a16="http://schemas.microsoft.com/office/drawing/2014/main" id="{4E86621B-A25B-4BD0-8056-2E75635EF22D}"/>
              </a:ext>
            </a:extLst>
          </p:cNvPr>
          <p:cNvSpPr/>
          <p:nvPr/>
        </p:nvSpPr>
        <p:spPr>
          <a:xfrm>
            <a:off x="9245951" y="3429000"/>
            <a:ext cx="1000707" cy="1838495"/>
          </a:xfrm>
          <a:prstGeom prst="bentUpArrow">
            <a:avLst>
              <a:gd name="adj1" fmla="val 25000"/>
              <a:gd name="adj2" fmla="val 23904"/>
              <a:gd name="adj3" fmla="val 25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72457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471136"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parameters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 name="Flèche : demi-tour 1">
            <a:extLst>
              <a:ext uri="{FF2B5EF4-FFF2-40B4-BE49-F238E27FC236}">
                <a16:creationId xmlns:a16="http://schemas.microsoft.com/office/drawing/2014/main" id="{488C5922-70C5-46C8-B28B-73C9B1E7B26C}"/>
              </a:ext>
            </a:extLst>
          </p:cNvPr>
          <p:cNvSpPr/>
          <p:nvPr/>
        </p:nvSpPr>
        <p:spPr>
          <a:xfrm flipH="1">
            <a:off x="1168021" y="4618318"/>
            <a:ext cx="1281958" cy="173987"/>
          </a:xfrm>
          <a:prstGeom prst="uturnArrow">
            <a:avLst>
              <a:gd name="adj1" fmla="val 29927"/>
              <a:gd name="adj2" fmla="val 25000"/>
              <a:gd name="adj3" fmla="val 28650"/>
              <a:gd name="adj4" fmla="val 36450"/>
              <a:gd name="adj5"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09001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Tree>
    <p:extLst>
      <p:ext uri="{BB962C8B-B14F-4D97-AF65-F5344CB8AC3E}">
        <p14:creationId xmlns:p14="http://schemas.microsoft.com/office/powerpoint/2010/main" val="1619512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Tree>
    <p:extLst>
      <p:ext uri="{BB962C8B-B14F-4D97-AF65-F5344CB8AC3E}">
        <p14:creationId xmlns:p14="http://schemas.microsoft.com/office/powerpoint/2010/main" val="3392077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Tree>
    <p:extLst>
      <p:ext uri="{BB962C8B-B14F-4D97-AF65-F5344CB8AC3E}">
        <p14:creationId xmlns:p14="http://schemas.microsoft.com/office/powerpoint/2010/main" val="647256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5" name="TextBox 4">
            <a:extLst>
              <a:ext uri="{FF2B5EF4-FFF2-40B4-BE49-F238E27FC236}">
                <a16:creationId xmlns:a16="http://schemas.microsoft.com/office/drawing/2014/main" id="{75255AB8-0325-4C97-BF32-DDF8E593C61B}"/>
              </a:ext>
            </a:extLst>
          </p:cNvPr>
          <p:cNvSpPr txBox="1"/>
          <p:nvPr/>
        </p:nvSpPr>
        <p:spPr>
          <a:xfrm>
            <a:off x="9095130" y="3511547"/>
            <a:ext cx="2900153" cy="646331"/>
          </a:xfrm>
          <a:prstGeom prst="rect">
            <a:avLst/>
          </a:prstGeom>
          <a:noFill/>
        </p:spPr>
        <p:txBody>
          <a:bodyPr wrap="none" rtlCol="0">
            <a:spAutoFit/>
          </a:bodyPr>
          <a:lstStyle/>
          <a:p>
            <a:r>
              <a:rPr lang="fr-FR" sz="3600" dirty="0" err="1"/>
              <a:t>Finetunning</a:t>
            </a:r>
            <a:r>
              <a:rPr lang="fr-FR" sz="3600" dirty="0"/>
              <a:t>:</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
        <p:nvSpPr>
          <p:cNvPr id="19" name="Rectangle 18">
            <a:extLst>
              <a:ext uri="{FF2B5EF4-FFF2-40B4-BE49-F238E27FC236}">
                <a16:creationId xmlns:a16="http://schemas.microsoft.com/office/drawing/2014/main" id="{1906071D-68AE-4D20-ABDB-06D7F637D969}"/>
              </a:ext>
            </a:extLst>
          </p:cNvPr>
          <p:cNvSpPr/>
          <p:nvPr/>
        </p:nvSpPr>
        <p:spPr>
          <a:xfrm>
            <a:off x="9149894" y="4062281"/>
            <a:ext cx="1864659" cy="1569660"/>
          </a:xfrm>
          <a:prstGeom prst="rect">
            <a:avLst/>
          </a:prstGeom>
        </p:spPr>
        <p:txBody>
          <a:bodyPr wrap="square">
            <a:spAutoFit/>
          </a:bodyPr>
          <a:lstStyle/>
          <a:p>
            <a:r>
              <a:rPr lang="fr-FR" sz="2400" i="1" u="sng" dirty="0">
                <a:solidFill>
                  <a:schemeClr val="accent1">
                    <a:lumMod val="75000"/>
                  </a:schemeClr>
                </a:solidFill>
              </a:rPr>
              <a:t>Set up</a:t>
            </a:r>
          </a:p>
          <a:p>
            <a:r>
              <a:rPr lang="fr-FR" sz="2400" i="1" u="sng" dirty="0" err="1">
                <a:solidFill>
                  <a:schemeClr val="accent1">
                    <a:lumMod val="75000"/>
                  </a:schemeClr>
                </a:solidFill>
              </a:rPr>
              <a:t>Preprocess</a:t>
            </a:r>
            <a:endParaRPr lang="fr-FR" sz="2400" i="1" u="sng" dirty="0">
              <a:solidFill>
                <a:schemeClr val="accent1">
                  <a:lumMod val="75000"/>
                </a:schemeClr>
              </a:solidFill>
            </a:endParaRPr>
          </a:p>
          <a:p>
            <a:r>
              <a:rPr lang="fr-FR" sz="2400" i="1" u="sng" dirty="0">
                <a:solidFill>
                  <a:schemeClr val="accent1">
                    <a:lumMod val="75000"/>
                  </a:schemeClr>
                </a:solidFill>
              </a:rPr>
              <a:t>Training</a:t>
            </a:r>
          </a:p>
          <a:p>
            <a:r>
              <a:rPr lang="fr-FR" sz="2400" i="1" u="sng" dirty="0" err="1">
                <a:solidFill>
                  <a:schemeClr val="accent1">
                    <a:lumMod val="75000"/>
                  </a:schemeClr>
                </a:solidFill>
              </a:rPr>
              <a:t>Results</a:t>
            </a:r>
            <a:endParaRPr lang="fr-FR" sz="2400" i="1" u="sng" dirty="0">
              <a:solidFill>
                <a:schemeClr val="accent1">
                  <a:lumMod val="75000"/>
                </a:schemeClr>
              </a:solidFill>
            </a:endParaRPr>
          </a:p>
        </p:txBody>
      </p:sp>
    </p:spTree>
    <p:extLst>
      <p:ext uri="{BB962C8B-B14F-4D97-AF65-F5344CB8AC3E}">
        <p14:creationId xmlns:p14="http://schemas.microsoft.com/office/powerpoint/2010/main" val="1424285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CE6C2244-42A8-43D4-B68F-F1B6BCDFD419}"/>
              </a:ext>
            </a:extLst>
          </p:cNvPr>
          <p:cNvSpPr txBox="1"/>
          <p:nvPr/>
        </p:nvSpPr>
        <p:spPr>
          <a:xfrm>
            <a:off x="771958" y="1133018"/>
            <a:ext cx="9961381" cy="3010568"/>
          </a:xfrm>
          <a:prstGeom prst="rect">
            <a:avLst/>
          </a:prstGeom>
          <a:noFill/>
        </p:spPr>
        <p:txBody>
          <a:bodyPr wrap="none" rtlCol="0">
            <a:spAutoFit/>
          </a:bodyPr>
          <a:lstStyle/>
          <a:p>
            <a:pPr marL="457200" indent="-457200">
              <a:lnSpc>
                <a:spcPct val="150000"/>
              </a:lnSpc>
              <a:buFontTx/>
              <a:buChar char="-"/>
            </a:pPr>
            <a:r>
              <a:rPr lang="en-US" sz="4400" dirty="0"/>
              <a:t>Improve model performance</a:t>
            </a:r>
          </a:p>
          <a:p>
            <a:pPr marL="457200" indent="-457200">
              <a:lnSpc>
                <a:spcPct val="150000"/>
              </a:lnSpc>
              <a:buFontTx/>
              <a:buChar char="-"/>
            </a:pPr>
            <a:r>
              <a:rPr lang="en-US" sz="4400" dirty="0"/>
              <a:t>Extend to the PDF to Latex tool</a:t>
            </a:r>
          </a:p>
          <a:p>
            <a:pPr marL="457200" indent="-457200">
              <a:lnSpc>
                <a:spcPct val="150000"/>
              </a:lnSpc>
              <a:buFontTx/>
              <a:buChar char="-"/>
            </a:pPr>
            <a:r>
              <a:rPr lang="en-US" sz="4400" dirty="0"/>
              <a:t>Provide the associated notebooks</a:t>
            </a:r>
            <a:endParaRPr lang="fr-FR" sz="44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p>
        </p:txBody>
      </p:sp>
      <p:sp>
        <p:nvSpPr>
          <p:cNvPr id="12" name="Espace réservé du contenu 2">
            <a:extLst>
              <a:ext uri="{FF2B5EF4-FFF2-40B4-BE49-F238E27FC236}">
                <a16:creationId xmlns:a16="http://schemas.microsoft.com/office/drawing/2014/main" id="{D07D016D-1C69-4B88-98EB-D86C8310D3A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Futur/ </a:t>
            </a:r>
            <a:r>
              <a:rPr lang="fr-FR" sz="4400" b="1" dirty="0" err="1">
                <a:effectLst>
                  <a:outerShdw blurRad="38100" dist="38100" dir="2700000" algn="tl">
                    <a:srgbClr val="000000">
                      <a:alpha val="43137"/>
                    </a:srgbClr>
                  </a:outerShdw>
                </a:effectLst>
              </a:rPr>
              <a:t>next</a:t>
            </a:r>
            <a:r>
              <a:rPr lang="fr-FR" sz="4400" b="1" dirty="0">
                <a:effectLst>
                  <a:outerShdw blurRad="38100" dist="38100" dir="2700000" algn="tl">
                    <a:srgbClr val="000000">
                      <a:alpha val="43137"/>
                    </a:srgbClr>
                  </a:outerShdw>
                </a:effectLst>
              </a:rPr>
              <a:t> </a:t>
            </a: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4365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a:t>
            </a:r>
            <a:r>
              <a:rPr lang="fr-FR" sz="2400" dirty="0"/>
              <a:t>,</a:t>
            </a:r>
            <a:r>
              <a:rPr lang="fr-FR" sz="2400" b="1" dirty="0"/>
              <a:t> Mathieu </a:t>
            </a:r>
            <a:r>
              <a:rPr lang="fr-FR" sz="2400" b="1" dirty="0" err="1"/>
              <a:t>Longatte</a:t>
            </a:r>
            <a:r>
              <a:rPr lang="fr-FR" sz="2400" dirty="0"/>
              <a:t>,</a:t>
            </a:r>
            <a:r>
              <a:rPr lang="fr-FR" sz="2400" b="1" dirty="0"/>
              <a:t> Louison </a:t>
            </a:r>
            <a:r>
              <a:rPr lang="fr-FR" sz="2400" b="1" dirty="0" err="1"/>
              <a:t>Mocq</a:t>
            </a:r>
            <a:r>
              <a:rPr lang="fr-FR" sz="2400" dirty="0"/>
              <a:t>,</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02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319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478</TotalTime>
  <Words>1487</Words>
  <Application>Microsoft Office PowerPoint</Application>
  <PresentationFormat>Grand écran</PresentationFormat>
  <Paragraphs>246</Paragraphs>
  <Slides>34</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34</vt:i4>
      </vt:variant>
    </vt:vector>
  </HeadingPairs>
  <TitlesOfParts>
    <vt:vector size="45"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123</cp:revision>
  <dcterms:created xsi:type="dcterms:W3CDTF">2025-02-13T09:53:09Z</dcterms:created>
  <dcterms:modified xsi:type="dcterms:W3CDTF">2025-02-17T19:34:46Z</dcterms:modified>
</cp:coreProperties>
</file>