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3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6" name="Shape 11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850900" y="1270000"/>
            <a:ext cx="11303000" cy="3505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850900" y="4864100"/>
            <a:ext cx="11303000" cy="1574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>
                <a:solidFill>
                  <a:srgbClr val="73BFFF"/>
                </a:solidFill>
                <a:effectLst>
                  <a:outerShdw sx="100000" sy="100000" kx="0" ky="0" algn="b" rotWithShape="0" blurRad="38100" dist="36285" dir="270000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3" name="Shape 93"/>
          <p:cNvSpPr/>
          <p:nvPr>
            <p:ph type="body" sz="quarter" idx="14"/>
          </p:nvPr>
        </p:nvSpPr>
        <p:spPr>
          <a:xfrm>
            <a:off x="1270000" y="42672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sx="100000" sy="100000" kx="0" ky="0" algn="b" rotWithShape="0" blurRad="38100" dist="54428" dir="270000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825500" y="914400"/>
            <a:ext cx="11341100" cy="5740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787400" y="6807200"/>
            <a:ext cx="11430000" cy="1219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pic" sz="half" idx="13"/>
          </p:nvPr>
        </p:nvSpPr>
        <p:spPr>
          <a:xfrm>
            <a:off x="7200900" y="1257300"/>
            <a:ext cx="5016500" cy="7213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8" name="Shape 38"/>
          <p:cNvSpPr/>
          <p:nvPr>
            <p:ph type="title"/>
          </p:nvPr>
        </p:nvSpPr>
        <p:spPr>
          <a:xfrm>
            <a:off x="787400" y="1384300"/>
            <a:ext cx="5638800" cy="3505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39" name="Shape 39"/>
          <p:cNvSpPr/>
          <p:nvPr>
            <p:ph type="body" sz="quarter" idx="1"/>
          </p:nvPr>
        </p:nvSpPr>
        <p:spPr>
          <a:xfrm>
            <a:off x="787400" y="4876800"/>
            <a:ext cx="5638800" cy="3759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pic" sz="half" idx="13"/>
          </p:nvPr>
        </p:nvSpPr>
        <p:spPr>
          <a:xfrm>
            <a:off x="7213600" y="2755900"/>
            <a:ext cx="5016500" cy="5715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6" name="Shape 66"/>
          <p:cNvSpPr/>
          <p:nvPr>
            <p:ph type="body" sz="half" idx="1"/>
          </p:nvPr>
        </p:nvSpPr>
        <p:spPr>
          <a:xfrm>
            <a:off x="787400" y="2768600"/>
            <a:ext cx="54229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hape 6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pic" sz="quarter" idx="13"/>
          </p:nvPr>
        </p:nvSpPr>
        <p:spPr>
          <a:xfrm>
            <a:off x="6858000" y="5105400"/>
            <a:ext cx="5321300" cy="338138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3" name="Shape 83"/>
          <p:cNvSpPr/>
          <p:nvPr>
            <p:ph type="pic" sz="quarter" idx="14"/>
          </p:nvPr>
        </p:nvSpPr>
        <p:spPr>
          <a:xfrm>
            <a:off x="6858000" y="1270000"/>
            <a:ext cx="5316292" cy="3378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half" idx="15"/>
          </p:nvPr>
        </p:nvSpPr>
        <p:spPr>
          <a:xfrm>
            <a:off x="1143000" y="1244600"/>
            <a:ext cx="5219700" cy="7213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xfrm>
            <a:off x="12534899" y="9309100"/>
            <a:ext cx="312015" cy="312343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body" idx="1"/>
          </p:nvPr>
        </p:nvSpPr>
        <p:spPr>
          <a:xfrm>
            <a:off x="787400" y="1371600"/>
            <a:ext cx="11430000" cy="701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2536220" y="9309100"/>
            <a:ext cx="312015" cy="31234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b="1" sz="1400">
                <a:solidFill>
                  <a:srgbClr val="FFFFFF">
                    <a:alpha val="7000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889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1333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1778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2222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2667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3111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3556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4000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ubTitle" sz="quarter" idx="1"/>
          </p:nvPr>
        </p:nvSpPr>
        <p:spPr>
          <a:xfrm>
            <a:off x="850900" y="7454900"/>
            <a:ext cx="11303000" cy="1574800"/>
          </a:xfrm>
          <a:prstGeom prst="rect">
            <a:avLst/>
          </a:prstGeom>
        </p:spPr>
        <p:txBody>
          <a:bodyPr/>
          <a:lstStyle/>
          <a:p>
            <a:pPr/>
            <a:r>
              <a:t>AI-DAO:</a:t>
            </a:r>
          </a:p>
          <a:p>
            <a:pPr/>
            <a:r>
              <a:t>An intelligent supply chain prototype</a:t>
            </a:r>
          </a:p>
        </p:txBody>
      </p:sp>
      <p:pic>
        <p:nvPicPr>
          <p:cNvPr id="119" name="networking-filtered.jpeg"/>
          <p:cNvPicPr>
            <a:picLocks noChangeAspect="1"/>
          </p:cNvPicPr>
          <p:nvPr/>
        </p:nvPicPr>
        <p:blipFill>
          <a:blip r:embed="rId2">
            <a:extLst/>
          </a:blip>
          <a:srcRect l="7763" t="7763" r="7763" b="7763"/>
          <a:stretch>
            <a:fillRect/>
          </a:stretch>
        </p:blipFill>
        <p:spPr>
          <a:xfrm>
            <a:off x="622012" y="615619"/>
            <a:ext cx="11760776" cy="6636175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190500" dist="12700" dir="5400000">
              <a:srgbClr val="000000">
                <a:alpha val="75000"/>
              </a:srgbClr>
            </a:outerShdw>
            <a:reflection blurRad="0" stA="47615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1092133" y="2137833"/>
            <a:ext cx="5017097" cy="6190655"/>
          </a:xfrm>
          <a:prstGeom prst="rect">
            <a:avLst/>
          </a:prstGeom>
          <a:solidFill>
            <a:schemeClr val="accent1">
              <a:hueOff val="174309"/>
              <a:satOff val="-28691"/>
              <a:lumOff val="-9939"/>
              <a:alpha val="88619"/>
            </a:schemeClr>
          </a:solidFill>
          <a:ln w="12700"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2" algn="l">
              <a:defRPr sz="3600"/>
            </a:pPr>
            <a:r>
              <a:t>Blockchain</a:t>
            </a:r>
            <a:endParaRPr sz="2600"/>
          </a:p>
          <a:p>
            <a:pPr lvl="2" algn="l">
              <a:defRPr sz="3600"/>
            </a:pPr>
            <a:endParaRPr sz="2600"/>
          </a:p>
          <a:p>
            <a:pPr lvl="1" marL="765527" indent="-321027" algn="l">
              <a:buSzPct val="75000"/>
              <a:buChar char="•"/>
              <a:defRPr sz="3600"/>
            </a:pPr>
            <a:r>
              <a:rPr sz="2600"/>
              <a:t>distributed database</a:t>
            </a:r>
            <a:endParaRPr sz="2600"/>
          </a:p>
          <a:p>
            <a:pPr algn="l">
              <a:defRPr sz="3600"/>
            </a:pPr>
            <a:endParaRPr sz="2600"/>
          </a:p>
          <a:p>
            <a:pPr lvl="1" marL="765527" indent="-321027" algn="l">
              <a:buSzPct val="75000"/>
              <a:buChar char="•"/>
              <a:defRPr sz="3600"/>
            </a:pPr>
            <a:r>
              <a:rPr sz="2600"/>
              <a:t>hashes connect blocks</a:t>
            </a:r>
            <a:endParaRPr sz="2600"/>
          </a:p>
          <a:p>
            <a:pPr algn="l">
              <a:defRPr sz="3600"/>
            </a:pPr>
            <a:endParaRPr sz="2600"/>
          </a:p>
          <a:p>
            <a:pPr lvl="1" marL="765527" indent="-321027" algn="l">
              <a:buSzPct val="75000"/>
              <a:buChar char="•"/>
              <a:defRPr sz="3600"/>
            </a:pPr>
            <a:r>
              <a:rPr sz="2600"/>
              <a:t>Ethereum</a:t>
            </a:r>
            <a:endParaRPr sz="2600"/>
          </a:p>
          <a:p>
            <a:pPr algn="l">
              <a:defRPr sz="3600"/>
            </a:pPr>
            <a:endParaRPr sz="2600"/>
          </a:p>
          <a:p>
            <a:pPr lvl="1" marL="765527" indent="-321027" algn="l">
              <a:buSzPct val="75000"/>
              <a:buChar char="•"/>
              <a:defRPr sz="3600"/>
            </a:pPr>
            <a:r>
              <a:rPr sz="2600"/>
              <a:t>Smart Contracts</a:t>
            </a:r>
          </a:p>
        </p:txBody>
      </p:sp>
      <p:sp>
        <p:nvSpPr>
          <p:cNvPr id="122" name="Shape 122"/>
          <p:cNvSpPr/>
          <p:nvPr/>
        </p:nvSpPr>
        <p:spPr>
          <a:xfrm>
            <a:off x="6959534" y="812469"/>
            <a:ext cx="5017096" cy="4394201"/>
          </a:xfrm>
          <a:prstGeom prst="rect">
            <a:avLst/>
          </a:prstGeom>
          <a:solidFill>
            <a:srgbClr val="94908F">
              <a:alpha val="64999"/>
            </a:srgbClr>
          </a:solidFill>
          <a:ln w="12700">
            <a:miter lim="400000"/>
          </a:ln>
          <a:effectLst>
            <a:outerShdw sx="100000" sy="100000" kx="0" ky="0" algn="b" rotWithShape="0" blurRad="101600" dist="38100" dir="5400000">
              <a:srgbClr val="000000">
                <a:alpha val="50000"/>
              </a:srgbClr>
            </a:outerShdw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2" algn="l">
              <a:defRPr sz="3600"/>
            </a:pPr>
            <a:r>
              <a:t>DAO</a:t>
            </a:r>
          </a:p>
          <a:p>
            <a:pPr lvl="2" algn="l">
              <a:defRPr sz="2000"/>
            </a:pPr>
            <a:r>
              <a:t>Decentralized Autonomous Organization</a:t>
            </a:r>
            <a:endParaRPr sz="2600"/>
          </a:p>
          <a:p>
            <a:pPr lvl="2" algn="l">
              <a:defRPr sz="2000"/>
            </a:pPr>
            <a:endParaRPr sz="2600"/>
          </a:p>
          <a:p>
            <a:pPr lvl="2" marL="1210027" indent="-321027" algn="l">
              <a:buSzPct val="75000"/>
              <a:buChar char="•"/>
              <a:defRPr sz="2000"/>
            </a:pPr>
            <a:r>
              <a:rPr sz="2600"/>
              <a:t>resides in a blockchain</a:t>
            </a:r>
            <a:endParaRPr sz="2600"/>
          </a:p>
          <a:p>
            <a:pPr algn="l">
              <a:defRPr sz="2000"/>
            </a:pPr>
            <a:endParaRPr sz="2600"/>
          </a:p>
          <a:p>
            <a:pPr lvl="2" marL="1210027" indent="-321027" algn="l">
              <a:buSzPct val="75000"/>
              <a:buChar char="•"/>
              <a:defRPr sz="2000"/>
            </a:pPr>
            <a:r>
              <a:rPr sz="2600"/>
              <a:t> peer-to-peer</a:t>
            </a:r>
            <a:endParaRPr sz="2600"/>
          </a:p>
          <a:p>
            <a:pPr lvl="1" marL="691444" indent="-246944" algn="l">
              <a:buSzPct val="75000"/>
              <a:buChar char="•"/>
              <a:defRPr sz="2000"/>
            </a:pPr>
          </a:p>
          <a:p>
            <a:pPr lvl="2" algn="l">
              <a:defRPr sz="2000"/>
            </a:pPr>
          </a:p>
        </p:txBody>
      </p:sp>
      <p:pic>
        <p:nvPicPr>
          <p:cNvPr id="123" name="iStock_000011579427XSmall.png"/>
          <p:cNvPicPr>
            <a:picLocks noChangeAspect="1"/>
          </p:cNvPicPr>
          <p:nvPr/>
        </p:nvPicPr>
        <p:blipFill>
          <a:blip r:embed="rId2">
            <a:alphaModFix amt="87795"/>
            <a:extLst/>
          </a:blip>
          <a:stretch>
            <a:fillRect/>
          </a:stretch>
        </p:blipFill>
        <p:spPr>
          <a:xfrm flipH="1">
            <a:off x="8870950" y="5592233"/>
            <a:ext cx="4406900" cy="4394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1075200" y="800099"/>
            <a:ext cx="10637839" cy="785814"/>
          </a:xfrm>
          <a:prstGeom prst="rect">
            <a:avLst/>
          </a:prstGeom>
          <a:solidFill>
            <a:schemeClr val="accent1">
              <a:hueOff val="174309"/>
              <a:satOff val="-28691"/>
              <a:lumOff val="-9939"/>
              <a:alpha val="88619"/>
            </a:schemeClr>
          </a:solidFill>
          <a:ln w="12700"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2" algn="l">
              <a:defRPr sz="3600"/>
            </a:pPr>
            <a:r>
              <a:t>Why implementing AI in Blockchains?</a:t>
            </a:r>
          </a:p>
        </p:txBody>
      </p:sp>
      <p:pic>
        <p:nvPicPr>
          <p:cNvPr id="126" name="iStock_000011579427XSmall.png"/>
          <p:cNvPicPr>
            <a:picLocks noChangeAspect="1"/>
          </p:cNvPicPr>
          <p:nvPr/>
        </p:nvPicPr>
        <p:blipFill>
          <a:blip r:embed="rId2">
            <a:alphaModFix amt="87795"/>
            <a:extLst/>
          </a:blip>
          <a:stretch>
            <a:fillRect/>
          </a:stretch>
        </p:blipFill>
        <p:spPr>
          <a:xfrm flipH="1">
            <a:off x="8870950" y="5592233"/>
            <a:ext cx="4406900" cy="439420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Shape 127"/>
          <p:cNvSpPr/>
          <p:nvPr/>
        </p:nvSpPr>
        <p:spPr>
          <a:xfrm>
            <a:off x="5325467" y="2679700"/>
            <a:ext cx="3222890" cy="2347847"/>
          </a:xfrm>
          <a:prstGeom prst="rect">
            <a:avLst/>
          </a:prstGeom>
          <a:solidFill>
            <a:srgbClr val="94908F">
              <a:alpha val="64999"/>
            </a:srgbClr>
          </a:solidFill>
          <a:ln w="12700">
            <a:miter lim="400000"/>
          </a:ln>
          <a:effectLst>
            <a:outerShdw sx="100000" sy="100000" kx="0" ky="0" algn="b" rotWithShape="0" blurRad="101600" dist="38100" dir="5400000">
              <a:srgbClr val="000000">
                <a:alpha val="50000"/>
              </a:srgbClr>
            </a:outerShdw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/>
          <a:p>
            <a:pPr lvl="2" algn="l">
              <a:defRPr sz="3600"/>
            </a:pPr>
            <a:r>
              <a:t>Transparent</a:t>
            </a:r>
            <a:endParaRPr sz="2600"/>
          </a:p>
          <a:p>
            <a:pPr lvl="1" marL="691444" indent="-246944" algn="l">
              <a:buSzPct val="75000"/>
              <a:buChar char="•"/>
              <a:defRPr sz="2000"/>
            </a:pPr>
          </a:p>
          <a:p>
            <a:pPr lvl="2" algn="l">
              <a:defRPr sz="2000"/>
            </a:pPr>
          </a:p>
        </p:txBody>
      </p:sp>
      <p:sp>
        <p:nvSpPr>
          <p:cNvPr id="128" name="Shape 128"/>
          <p:cNvSpPr/>
          <p:nvPr/>
        </p:nvSpPr>
        <p:spPr>
          <a:xfrm>
            <a:off x="1187979" y="6121333"/>
            <a:ext cx="3222890" cy="2347848"/>
          </a:xfrm>
          <a:prstGeom prst="rect">
            <a:avLst/>
          </a:prstGeom>
          <a:solidFill>
            <a:srgbClr val="94908F">
              <a:alpha val="64999"/>
            </a:srgbClr>
          </a:solidFill>
          <a:ln w="12700">
            <a:miter lim="400000"/>
          </a:ln>
          <a:effectLst>
            <a:outerShdw sx="100000" sy="100000" kx="0" ky="0" algn="b" rotWithShape="0" blurRad="101600" dist="38100" dir="5400000">
              <a:srgbClr val="000000">
                <a:alpha val="50000"/>
              </a:srgbClr>
            </a:outerShdw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/>
          <a:p>
            <a:pPr lvl="2" algn="l">
              <a:defRPr sz="3600"/>
            </a:pPr>
            <a:r>
              <a:t>Accessable </a:t>
            </a:r>
            <a:endParaRPr sz="2600"/>
          </a:p>
          <a:p>
            <a:pPr lvl="1" marL="691444" indent="-246944" algn="l">
              <a:buSzPct val="75000"/>
              <a:buChar char="•"/>
              <a:defRPr sz="2000"/>
            </a:pPr>
          </a:p>
          <a:p>
            <a:pPr lvl="2" algn="l">
              <a:defRPr sz="2000"/>
            </a:pPr>
          </a:p>
        </p:txBody>
      </p:sp>
      <p:sp>
        <p:nvSpPr>
          <p:cNvPr id="129" name="Shape 129"/>
          <p:cNvSpPr/>
          <p:nvPr/>
        </p:nvSpPr>
        <p:spPr>
          <a:xfrm>
            <a:off x="1187979" y="2679700"/>
            <a:ext cx="3222890" cy="2347847"/>
          </a:xfrm>
          <a:prstGeom prst="rect">
            <a:avLst/>
          </a:prstGeom>
          <a:solidFill>
            <a:srgbClr val="94908F">
              <a:alpha val="64999"/>
            </a:srgbClr>
          </a:solidFill>
          <a:ln w="12700">
            <a:miter lim="400000"/>
          </a:ln>
          <a:effectLst>
            <a:outerShdw sx="100000" sy="100000" kx="0" ky="0" algn="b" rotWithShape="0" blurRad="101600" dist="38100" dir="5400000">
              <a:srgbClr val="000000">
                <a:alpha val="50000"/>
              </a:srgbClr>
            </a:outerShdw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/>
          <a:p>
            <a:pPr lvl="2" algn="l">
              <a:defRPr sz="3600"/>
            </a:pPr>
            <a:r>
              <a:t>Secure</a:t>
            </a:r>
            <a:endParaRPr sz="2600"/>
          </a:p>
          <a:p>
            <a:pPr lvl="1" marL="691444" indent="-246944" algn="l">
              <a:buSzPct val="75000"/>
              <a:buChar char="•"/>
              <a:defRPr sz="2000"/>
            </a:pPr>
          </a:p>
          <a:p>
            <a:pPr lvl="2" algn="l">
              <a:defRPr sz="2000"/>
            </a:pPr>
          </a:p>
        </p:txBody>
      </p:sp>
      <p:sp>
        <p:nvSpPr>
          <p:cNvPr id="130" name="Shape 130"/>
          <p:cNvSpPr/>
          <p:nvPr/>
        </p:nvSpPr>
        <p:spPr>
          <a:xfrm>
            <a:off x="5325467" y="6121333"/>
            <a:ext cx="3222890" cy="2347848"/>
          </a:xfrm>
          <a:prstGeom prst="rect">
            <a:avLst/>
          </a:prstGeom>
          <a:solidFill>
            <a:srgbClr val="94908F">
              <a:alpha val="64999"/>
            </a:srgbClr>
          </a:solidFill>
          <a:ln w="12700">
            <a:miter lim="400000"/>
          </a:ln>
          <a:effectLst>
            <a:outerShdw sx="100000" sy="100000" kx="0" ky="0" algn="b" rotWithShape="0" blurRad="101600" dist="38100" dir="5400000">
              <a:srgbClr val="000000">
                <a:alpha val="50000"/>
              </a:srgbClr>
            </a:outerShdw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/>
          <a:p>
            <a:pPr lvl="2" algn="l">
              <a:defRPr sz="3600"/>
            </a:pPr>
            <a:r>
              <a:t>Distributed</a:t>
            </a:r>
            <a:endParaRPr sz="2600"/>
          </a:p>
          <a:p>
            <a:pPr lvl="1" marL="691444" indent="-246944" algn="l">
              <a:buSzPct val="75000"/>
              <a:buChar char="•"/>
              <a:defRPr sz="2000"/>
            </a:pPr>
          </a:p>
          <a:p>
            <a:pPr lvl="2" algn="l">
              <a:defRPr sz="20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11006666" y="3300379"/>
            <a:ext cx="1773767" cy="1713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>
              <a:hueOff val="174309"/>
              <a:satOff val="-28691"/>
              <a:lumOff val="-9939"/>
              <a:alpha val="89000"/>
            </a:schemeClr>
          </a:solidFill>
          <a:ln w="12700"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S</a:t>
            </a:r>
          </a:p>
        </p:txBody>
      </p:sp>
      <p:sp>
        <p:nvSpPr>
          <p:cNvPr id="133" name="Shape 133"/>
          <p:cNvSpPr/>
          <p:nvPr/>
        </p:nvSpPr>
        <p:spPr>
          <a:xfrm>
            <a:off x="9914466" y="3300379"/>
            <a:ext cx="1773767" cy="1713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>
              <a:hueOff val="174309"/>
              <a:satOff val="-28691"/>
              <a:lumOff val="-9939"/>
              <a:alpha val="89000"/>
            </a:schemeClr>
          </a:solidFill>
          <a:ln w="12700"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S</a:t>
            </a:r>
          </a:p>
        </p:txBody>
      </p:sp>
      <p:sp>
        <p:nvSpPr>
          <p:cNvPr id="134" name="Shape 134"/>
          <p:cNvSpPr/>
          <p:nvPr/>
        </p:nvSpPr>
        <p:spPr>
          <a:xfrm>
            <a:off x="553045" y="995031"/>
            <a:ext cx="6681722" cy="7763538"/>
          </a:xfrm>
          <a:prstGeom prst="rect">
            <a:avLst/>
          </a:prstGeom>
          <a:solidFill>
            <a:srgbClr val="94908F">
              <a:alpha val="64999"/>
            </a:srgbClr>
          </a:solidFill>
          <a:ln w="12700">
            <a:miter lim="400000"/>
          </a:ln>
          <a:effectLst>
            <a:outerShdw sx="100000" sy="100000" kx="0" ky="0" algn="b" rotWithShape="0" blurRad="101600" dist="38100" dir="5400000">
              <a:srgbClr val="000000">
                <a:alpha val="50000"/>
              </a:srgbClr>
            </a:outerShdw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2" algn="l">
              <a:defRPr sz="3600"/>
            </a:pPr>
            <a:r>
              <a:t>Use Case</a:t>
            </a:r>
          </a:p>
          <a:p>
            <a:pPr lvl="2" algn="l">
              <a:defRPr sz="2000"/>
            </a:pPr>
            <a:endParaRPr sz="2600"/>
          </a:p>
          <a:p>
            <a:pPr lvl="2" marL="1210027" indent="-321027" algn="l">
              <a:buSzPct val="75000"/>
              <a:buChar char="•"/>
              <a:defRPr sz="2000"/>
            </a:pPr>
            <a:r>
              <a:rPr sz="2600"/>
              <a:t>Producer and supplier</a:t>
            </a:r>
            <a:endParaRPr sz="2600"/>
          </a:p>
          <a:p>
            <a:pPr algn="l">
              <a:defRPr sz="2000"/>
            </a:pPr>
            <a:endParaRPr sz="2600"/>
          </a:p>
          <a:p>
            <a:pPr lvl="2" marL="1210027" indent="-321027" algn="l">
              <a:buSzPct val="75000"/>
              <a:buChar char="•"/>
              <a:defRPr sz="2000"/>
            </a:pPr>
            <a:r>
              <a:rPr sz="2600"/>
              <a:t>one step supply chain</a:t>
            </a:r>
            <a:endParaRPr sz="2600"/>
          </a:p>
          <a:p>
            <a:pPr algn="l">
              <a:defRPr sz="2000"/>
            </a:pPr>
            <a:endParaRPr sz="2600"/>
          </a:p>
          <a:p>
            <a:pPr lvl="2" marL="1210027" indent="-321027" algn="l">
              <a:buSzPct val="75000"/>
              <a:buChar char="•"/>
              <a:defRPr sz="2000"/>
            </a:pPr>
            <a:r>
              <a:rPr sz="2600"/>
              <a:t>simple data for prototype</a:t>
            </a:r>
            <a:endParaRPr sz="2600"/>
          </a:p>
          <a:p>
            <a:pPr algn="l">
              <a:defRPr sz="2000"/>
            </a:pPr>
            <a:endParaRPr sz="2600"/>
          </a:p>
          <a:p>
            <a:pPr lvl="2" marL="1210027" indent="-321027" algn="l">
              <a:buSzPct val="75000"/>
              <a:buChar char="•"/>
              <a:defRPr sz="2000"/>
            </a:pPr>
            <a:r>
              <a:rPr sz="2600"/>
              <a:t>demand list = words from book</a:t>
            </a:r>
            <a:endParaRPr sz="2600"/>
          </a:p>
          <a:p>
            <a:pPr algn="l">
              <a:defRPr sz="2000"/>
            </a:pPr>
            <a:endParaRPr sz="2600"/>
          </a:p>
          <a:p>
            <a:pPr lvl="2" marL="1210027" indent="-321027" algn="l">
              <a:buSzPct val="75000"/>
              <a:buChar char="•"/>
              <a:defRPr sz="2000"/>
            </a:pPr>
            <a:r>
              <a:rPr sz="2600"/>
              <a:t>resources = letters</a:t>
            </a:r>
            <a:endParaRPr sz="2600"/>
          </a:p>
          <a:p>
            <a:pPr algn="l">
              <a:defRPr sz="2000"/>
            </a:pPr>
            <a:endParaRPr sz="2600"/>
          </a:p>
          <a:p>
            <a:pPr lvl="2" marL="1210027" indent="-321027" algn="l">
              <a:buSzPct val="75000"/>
              <a:buChar char="•"/>
              <a:defRPr sz="2000"/>
            </a:pPr>
            <a:r>
              <a:rPr sz="2600"/>
              <a:t>resources need time to emerge</a:t>
            </a:r>
            <a:endParaRPr sz="2600"/>
          </a:p>
          <a:p>
            <a:pPr algn="l">
              <a:defRPr sz="2000"/>
            </a:pPr>
            <a:endParaRPr sz="2600"/>
          </a:p>
          <a:p>
            <a:pPr lvl="2" marL="1210027" indent="-321027" algn="l">
              <a:buSzPct val="75000"/>
              <a:buChar char="•"/>
              <a:defRPr sz="2000"/>
            </a:pPr>
            <a:r>
              <a:rPr sz="2600"/>
              <a:t>prediction as controller</a:t>
            </a:r>
            <a:endParaRPr sz="2600"/>
          </a:p>
          <a:p>
            <a:pPr algn="l">
              <a:defRPr sz="2000"/>
            </a:pPr>
            <a:endParaRPr sz="2600"/>
          </a:p>
          <a:p>
            <a:pPr lvl="2" marL="1210027" indent="-321027" algn="l">
              <a:buSzPct val="75000"/>
              <a:buChar char="•"/>
              <a:defRPr sz="2000"/>
            </a:pPr>
            <a:r>
              <a:rPr sz="2600"/>
              <a:t>goal: demand graph close to 0</a:t>
            </a:r>
          </a:p>
          <a:p>
            <a:pPr lvl="2" algn="l">
              <a:defRPr sz="2000"/>
            </a:pPr>
          </a:p>
        </p:txBody>
      </p:sp>
      <p:pic>
        <p:nvPicPr>
          <p:cNvPr id="135" name="iStock_000011579427XSmall.png"/>
          <p:cNvPicPr>
            <a:picLocks noChangeAspect="1"/>
          </p:cNvPicPr>
          <p:nvPr/>
        </p:nvPicPr>
        <p:blipFill>
          <a:blip r:embed="rId2">
            <a:alphaModFix amt="87795"/>
            <a:extLst/>
          </a:blip>
          <a:stretch>
            <a:fillRect/>
          </a:stretch>
        </p:blipFill>
        <p:spPr>
          <a:xfrm flipH="1">
            <a:off x="8870950" y="5592233"/>
            <a:ext cx="4406900" cy="4394201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Shape 136"/>
          <p:cNvSpPr/>
          <p:nvPr/>
        </p:nvSpPr>
        <p:spPr>
          <a:xfrm>
            <a:off x="9287933" y="616446"/>
            <a:ext cx="1773767" cy="17135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>
              <a:hueOff val="174309"/>
              <a:satOff val="-28691"/>
              <a:lumOff val="-9939"/>
              <a:alpha val="89000"/>
            </a:schemeClr>
          </a:solidFill>
          <a:ln w="12700"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P</a:t>
            </a:r>
          </a:p>
        </p:txBody>
      </p:sp>
      <p:sp>
        <p:nvSpPr>
          <p:cNvPr id="137" name="Shape 137"/>
          <p:cNvSpPr/>
          <p:nvPr/>
        </p:nvSpPr>
        <p:spPr>
          <a:xfrm>
            <a:off x="8839200" y="3300379"/>
            <a:ext cx="1773767" cy="1713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>
              <a:hueOff val="174309"/>
              <a:satOff val="-28691"/>
              <a:lumOff val="-9939"/>
              <a:alpha val="89000"/>
            </a:schemeClr>
          </a:solidFill>
          <a:ln w="12700"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S</a:t>
            </a:r>
          </a:p>
        </p:txBody>
      </p:sp>
      <p:sp>
        <p:nvSpPr>
          <p:cNvPr id="138" name="Shape 138"/>
          <p:cNvSpPr/>
          <p:nvPr/>
        </p:nvSpPr>
        <p:spPr>
          <a:xfrm>
            <a:off x="7687733" y="3300379"/>
            <a:ext cx="1773767" cy="1713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>
              <a:hueOff val="174309"/>
              <a:satOff val="-28691"/>
              <a:lumOff val="-9939"/>
              <a:alpha val="89000"/>
            </a:schemeClr>
          </a:solidFill>
          <a:ln w="12700"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S</a:t>
            </a:r>
          </a:p>
        </p:txBody>
      </p:sp>
      <p:cxnSp>
        <p:nvCxnSpPr>
          <p:cNvPr id="139" name="Connector 139"/>
          <p:cNvCxnSpPr>
            <a:stCxn id="138" idx="0"/>
            <a:endCxn id="136" idx="0"/>
          </p:cNvCxnSpPr>
          <p:nvPr/>
        </p:nvCxnSpPr>
        <p:spPr>
          <a:xfrm flipV="1">
            <a:off x="8574616" y="1473200"/>
            <a:ext cx="1600201" cy="2683934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</p:cxnSp>
      <p:cxnSp>
        <p:nvCxnSpPr>
          <p:cNvPr id="140" name="Connector 140"/>
          <p:cNvCxnSpPr>
            <a:stCxn id="137" idx="0"/>
            <a:endCxn id="136" idx="0"/>
          </p:cNvCxnSpPr>
          <p:nvPr/>
        </p:nvCxnSpPr>
        <p:spPr>
          <a:xfrm flipV="1">
            <a:off x="9726083" y="1473200"/>
            <a:ext cx="448734" cy="2683934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</p:cxnSp>
      <p:cxnSp>
        <p:nvCxnSpPr>
          <p:cNvPr id="141" name="Connector 141"/>
          <p:cNvCxnSpPr>
            <a:stCxn id="133" idx="0"/>
            <a:endCxn id="136" idx="0"/>
          </p:cNvCxnSpPr>
          <p:nvPr/>
        </p:nvCxnSpPr>
        <p:spPr>
          <a:xfrm flipH="1" flipV="1">
            <a:off x="10174816" y="1473200"/>
            <a:ext cx="626534" cy="2683934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</p:cxnSp>
      <p:cxnSp>
        <p:nvCxnSpPr>
          <p:cNvPr id="142" name="Connector 142"/>
          <p:cNvCxnSpPr>
            <a:stCxn id="132" idx="0"/>
            <a:endCxn id="136" idx="0"/>
          </p:cNvCxnSpPr>
          <p:nvPr/>
        </p:nvCxnSpPr>
        <p:spPr>
          <a:xfrm flipH="1" flipV="1">
            <a:off x="10174816" y="1473200"/>
            <a:ext cx="1718734" cy="2683934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</p:cxn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1779322" y="1601721"/>
            <a:ext cx="8242102" cy="4087681"/>
          </a:xfrm>
          <a:prstGeom prst="rect">
            <a:avLst/>
          </a:prstGeom>
          <a:solidFill>
            <a:srgbClr val="94908F">
              <a:alpha val="64999"/>
            </a:srgbClr>
          </a:solidFill>
          <a:ln w="12700">
            <a:miter lim="400000"/>
          </a:ln>
          <a:effectLst>
            <a:outerShdw sx="100000" sy="100000" kx="0" ky="0" algn="b" rotWithShape="0" blurRad="101600" dist="38100" dir="5400000">
              <a:srgbClr val="000000">
                <a:alpha val="50000"/>
              </a:srgbClr>
            </a:outerShdw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defRPr sz="3600"/>
            </a:pPr>
          </a:p>
          <a:p>
            <a:pPr algn="l">
              <a:defRPr sz="3600"/>
            </a:pPr>
          </a:p>
        </p:txBody>
      </p:sp>
      <p:pic>
        <p:nvPicPr>
          <p:cNvPr id="145" name="iStock_000011579427XSmall.png"/>
          <p:cNvPicPr>
            <a:picLocks noChangeAspect="1"/>
          </p:cNvPicPr>
          <p:nvPr/>
        </p:nvPicPr>
        <p:blipFill>
          <a:blip r:embed="rId2">
            <a:alphaModFix amt="87795"/>
            <a:extLst/>
          </a:blip>
          <a:stretch>
            <a:fillRect/>
          </a:stretch>
        </p:blipFill>
        <p:spPr>
          <a:xfrm flipH="1">
            <a:off x="8870950" y="5592233"/>
            <a:ext cx="4406900" cy="4394201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hape 146"/>
          <p:cNvSpPr/>
          <p:nvPr/>
        </p:nvSpPr>
        <p:spPr>
          <a:xfrm>
            <a:off x="3843171" y="5415425"/>
            <a:ext cx="4114404" cy="38672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>
              <a:hueOff val="174309"/>
              <a:satOff val="-28691"/>
              <a:lumOff val="-9939"/>
              <a:alpha val="89000"/>
            </a:schemeClr>
          </a:solidFill>
          <a:ln w="12700"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Oracle</a:t>
            </a:r>
          </a:p>
        </p:txBody>
      </p:sp>
      <p:sp>
        <p:nvSpPr>
          <p:cNvPr id="147" name="Shape 147"/>
          <p:cNvSpPr/>
          <p:nvPr/>
        </p:nvSpPr>
        <p:spPr>
          <a:xfrm>
            <a:off x="1885850" y="3755590"/>
            <a:ext cx="1532871" cy="14408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>
              <a:hueOff val="174309"/>
              <a:satOff val="-28691"/>
              <a:lumOff val="-9939"/>
              <a:alpha val="89000"/>
            </a:schemeClr>
          </a:solidFill>
          <a:ln w="12700"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R1</a:t>
            </a:r>
          </a:p>
        </p:txBody>
      </p:sp>
      <p:sp>
        <p:nvSpPr>
          <p:cNvPr id="148" name="Shape 148"/>
          <p:cNvSpPr/>
          <p:nvPr/>
        </p:nvSpPr>
        <p:spPr>
          <a:xfrm>
            <a:off x="3697716" y="3755590"/>
            <a:ext cx="1532872" cy="14408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>
              <a:hueOff val="174309"/>
              <a:satOff val="-28691"/>
              <a:lumOff val="-9939"/>
              <a:alpha val="89000"/>
            </a:schemeClr>
          </a:solidFill>
          <a:ln w="12700"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R2</a:t>
            </a:r>
          </a:p>
        </p:txBody>
      </p:sp>
      <p:sp>
        <p:nvSpPr>
          <p:cNvPr id="149" name="Shape 149"/>
          <p:cNvSpPr/>
          <p:nvPr/>
        </p:nvSpPr>
        <p:spPr>
          <a:xfrm>
            <a:off x="5509583" y="3755590"/>
            <a:ext cx="1532872" cy="14408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>
              <a:hueOff val="174309"/>
              <a:satOff val="-28691"/>
              <a:lumOff val="-9939"/>
              <a:alpha val="89000"/>
            </a:schemeClr>
          </a:solidFill>
          <a:ln w="12700"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R3</a:t>
            </a:r>
          </a:p>
        </p:txBody>
      </p:sp>
      <p:sp>
        <p:nvSpPr>
          <p:cNvPr id="150" name="Shape 150"/>
          <p:cNvSpPr/>
          <p:nvPr/>
        </p:nvSpPr>
        <p:spPr>
          <a:xfrm>
            <a:off x="7321450" y="3755590"/>
            <a:ext cx="1532872" cy="14408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>
              <a:hueOff val="174309"/>
              <a:satOff val="-28691"/>
              <a:lumOff val="-9939"/>
              <a:alpha val="89000"/>
            </a:schemeClr>
          </a:solidFill>
          <a:ln w="12700"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R4</a:t>
            </a:r>
          </a:p>
        </p:txBody>
      </p:sp>
      <p:sp>
        <p:nvSpPr>
          <p:cNvPr id="151" name="Shape 151"/>
          <p:cNvSpPr/>
          <p:nvPr/>
        </p:nvSpPr>
        <p:spPr>
          <a:xfrm flipH="1">
            <a:off x="9133316" y="3755590"/>
            <a:ext cx="798514" cy="1440804"/>
          </a:xfrm>
          <a:prstGeom prst="rightArrow">
            <a:avLst>
              <a:gd name="adj1" fmla="val 32000"/>
              <a:gd name="adj2" fmla="val 101789"/>
            </a:avLst>
          </a:prstGeom>
          <a:solidFill>
            <a:schemeClr val="accent1">
              <a:hueOff val="174309"/>
              <a:satOff val="-28691"/>
              <a:lumOff val="-9939"/>
              <a:alpha val="90000"/>
            </a:schemeClr>
          </a:solidFill>
          <a:ln w="12700"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  <a:reflection blurRad="0" stA="5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52" name="Shape 152"/>
          <p:cNvSpPr/>
          <p:nvPr/>
        </p:nvSpPr>
        <p:spPr>
          <a:xfrm>
            <a:off x="4634173" y="431800"/>
            <a:ext cx="2532401" cy="1270000"/>
          </a:xfrm>
          <a:prstGeom prst="rect">
            <a:avLst/>
          </a:prstGeom>
          <a:solidFill>
            <a:schemeClr val="accent1">
              <a:hueOff val="174309"/>
              <a:satOff val="-28691"/>
              <a:lumOff val="-9939"/>
              <a:alpha val="9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Production List</a:t>
            </a:r>
          </a:p>
        </p:txBody>
      </p:sp>
      <p:sp>
        <p:nvSpPr>
          <p:cNvPr id="153" name="Shape 153"/>
          <p:cNvSpPr/>
          <p:nvPr/>
        </p:nvSpPr>
        <p:spPr>
          <a:xfrm>
            <a:off x="9518561" y="4109078"/>
            <a:ext cx="470078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</a:t>
            </a:r>
          </a:p>
        </p:txBody>
      </p:sp>
      <p:sp>
        <p:nvSpPr>
          <p:cNvPr id="154" name="Shape 154"/>
          <p:cNvSpPr/>
          <p:nvPr/>
        </p:nvSpPr>
        <p:spPr>
          <a:xfrm>
            <a:off x="4928758" y="1710042"/>
            <a:ext cx="1943231" cy="1826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>
              <a:hueOff val="174309"/>
              <a:satOff val="-28691"/>
              <a:lumOff val="-9939"/>
              <a:alpha val="89000"/>
            </a:schemeClr>
          </a:solidFill>
          <a:ln w="12700"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P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iStock_000011579427XSmall.png"/>
          <p:cNvPicPr>
            <a:picLocks noChangeAspect="1"/>
          </p:cNvPicPr>
          <p:nvPr/>
        </p:nvPicPr>
        <p:blipFill>
          <a:blip r:embed="rId2">
            <a:alphaModFix amt="87795"/>
            <a:extLst/>
          </a:blip>
          <a:stretch>
            <a:fillRect/>
          </a:stretch>
        </p:blipFill>
        <p:spPr>
          <a:xfrm flipH="1">
            <a:off x="8870950" y="5592233"/>
            <a:ext cx="4406900" cy="4394201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Shape 157"/>
          <p:cNvSpPr/>
          <p:nvPr/>
        </p:nvSpPr>
        <p:spPr>
          <a:xfrm>
            <a:off x="1218504" y="1330764"/>
            <a:ext cx="7959134" cy="74810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>
              <a:hueOff val="174309"/>
              <a:satOff val="-28691"/>
              <a:lumOff val="-9939"/>
              <a:alpha val="89000"/>
            </a:schemeClr>
          </a:solidFill>
          <a:ln w="12700"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Oracle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2016389" y="1601721"/>
            <a:ext cx="8242102" cy="4087681"/>
          </a:xfrm>
          <a:prstGeom prst="rect">
            <a:avLst/>
          </a:prstGeom>
          <a:solidFill>
            <a:srgbClr val="94908F">
              <a:alpha val="64999"/>
            </a:srgbClr>
          </a:solidFill>
          <a:ln w="12700">
            <a:miter lim="400000"/>
          </a:ln>
          <a:effectLst>
            <a:outerShdw sx="100000" sy="100000" kx="0" ky="0" algn="b" rotWithShape="0" blurRad="101600" dist="38100" dir="5400000">
              <a:srgbClr val="000000">
                <a:alpha val="50000"/>
              </a:srgbClr>
            </a:outerShdw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3600"/>
            </a:pPr>
            <a:r>
              <a:t>Contracts</a:t>
            </a:r>
          </a:p>
          <a:p>
            <a:pPr lvl="2" algn="l">
              <a:defRPr sz="2000"/>
            </a:pPr>
          </a:p>
        </p:txBody>
      </p:sp>
      <p:pic>
        <p:nvPicPr>
          <p:cNvPr id="160" name="iStock_000011579427XSmall.png"/>
          <p:cNvPicPr>
            <a:picLocks noChangeAspect="1"/>
          </p:cNvPicPr>
          <p:nvPr/>
        </p:nvPicPr>
        <p:blipFill>
          <a:blip r:embed="rId2">
            <a:alphaModFix amt="87795"/>
            <a:extLst/>
          </a:blip>
          <a:stretch>
            <a:fillRect/>
          </a:stretch>
        </p:blipFill>
        <p:spPr>
          <a:xfrm flipH="1">
            <a:off x="8870950" y="5592233"/>
            <a:ext cx="4406900" cy="4394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2016389" y="1601721"/>
            <a:ext cx="8242102" cy="4087681"/>
          </a:xfrm>
          <a:prstGeom prst="rect">
            <a:avLst/>
          </a:prstGeom>
          <a:solidFill>
            <a:srgbClr val="94908F">
              <a:alpha val="64999"/>
            </a:srgbClr>
          </a:solidFill>
          <a:ln w="12700">
            <a:miter lim="400000"/>
          </a:ln>
          <a:effectLst>
            <a:outerShdw sx="100000" sy="100000" kx="0" ky="0" algn="b" rotWithShape="0" blurRad="101600" dist="38100" dir="5400000">
              <a:srgbClr val="000000">
                <a:alpha val="50000"/>
              </a:srgbClr>
            </a:outerShdw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3600"/>
            </a:pPr>
            <a:r>
              <a:t>Results</a:t>
            </a:r>
          </a:p>
          <a:p>
            <a:pPr lvl="2" algn="l">
              <a:defRPr sz="2000"/>
            </a:pPr>
          </a:p>
        </p:txBody>
      </p:sp>
      <p:pic>
        <p:nvPicPr>
          <p:cNvPr id="163" name="iStock_000011579427XSmall.png"/>
          <p:cNvPicPr>
            <a:picLocks noChangeAspect="1"/>
          </p:cNvPicPr>
          <p:nvPr/>
        </p:nvPicPr>
        <p:blipFill>
          <a:blip r:embed="rId2">
            <a:alphaModFix amt="87795"/>
            <a:extLst/>
          </a:blip>
          <a:stretch>
            <a:fillRect/>
          </a:stretch>
        </p:blipFill>
        <p:spPr>
          <a:xfrm flipH="1">
            <a:off x="8870950" y="5592233"/>
            <a:ext cx="4406900" cy="4394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3457475" y="433321"/>
            <a:ext cx="6089850" cy="819945"/>
          </a:xfrm>
          <a:prstGeom prst="rect">
            <a:avLst/>
          </a:prstGeom>
          <a:solidFill>
            <a:srgbClr val="94908F">
              <a:alpha val="64999"/>
            </a:srgbClr>
          </a:solidFill>
          <a:ln w="12700">
            <a:miter lim="400000"/>
          </a:ln>
          <a:effectLst>
            <a:outerShdw sx="100000" sy="100000" kx="0" ky="0" algn="b" rotWithShape="0" blurRad="101600" dist="38100" dir="5400000">
              <a:srgbClr val="000000">
                <a:alpha val="50000"/>
              </a:srgbClr>
            </a:outerShdw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3600"/>
            </a:pPr>
            <a:r>
              <a:t>Extension for real Blockchains</a:t>
            </a:r>
          </a:p>
          <a:p>
            <a:pPr lvl="2" algn="l">
              <a:defRPr sz="2000"/>
            </a:pPr>
          </a:p>
        </p:txBody>
      </p:sp>
      <p:pic>
        <p:nvPicPr>
          <p:cNvPr id="166" name="iStock_000011579427XSmall.png"/>
          <p:cNvPicPr>
            <a:picLocks noChangeAspect="1"/>
          </p:cNvPicPr>
          <p:nvPr/>
        </p:nvPicPr>
        <p:blipFill>
          <a:blip r:embed="rId2">
            <a:alphaModFix amt="87795"/>
            <a:extLst/>
          </a:blip>
          <a:stretch>
            <a:fillRect/>
          </a:stretch>
        </p:blipFill>
        <p:spPr>
          <a:xfrm flipH="1">
            <a:off x="8870950" y="5592233"/>
            <a:ext cx="4406900" cy="4394201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67"/>
          <p:cNvSpPr/>
          <p:nvPr/>
        </p:nvSpPr>
        <p:spPr>
          <a:xfrm>
            <a:off x="3847273" y="2307166"/>
            <a:ext cx="5310254" cy="819945"/>
          </a:xfrm>
          <a:prstGeom prst="rect">
            <a:avLst/>
          </a:prstGeom>
          <a:solidFill>
            <a:srgbClr val="94908F">
              <a:alpha val="64999"/>
            </a:srgbClr>
          </a:solidFill>
          <a:ln w="12700">
            <a:miter lim="400000"/>
          </a:ln>
          <a:effectLst>
            <a:outerShdw sx="100000" sy="100000" kx="0" ky="0" algn="b" rotWithShape="0" blurRad="101600" dist="38100" dir="5400000">
              <a:srgbClr val="000000">
                <a:alpha val="50000"/>
              </a:srgbClr>
            </a:outerShdw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defRPr sz="3600"/>
            </a:pPr>
            <a:r>
              <a:t>Real data </a:t>
            </a:r>
          </a:p>
          <a:p>
            <a:pPr lvl="2" algn="l">
              <a:defRPr sz="2000"/>
            </a:pPr>
          </a:p>
        </p:txBody>
      </p:sp>
      <p:sp>
        <p:nvSpPr>
          <p:cNvPr id="168" name="Shape 168"/>
          <p:cNvSpPr/>
          <p:nvPr/>
        </p:nvSpPr>
        <p:spPr>
          <a:xfrm>
            <a:off x="3847273" y="3949700"/>
            <a:ext cx="5310254" cy="819944"/>
          </a:xfrm>
          <a:prstGeom prst="rect">
            <a:avLst/>
          </a:prstGeom>
          <a:solidFill>
            <a:srgbClr val="94908F">
              <a:alpha val="64999"/>
            </a:srgbClr>
          </a:solidFill>
          <a:ln w="12700">
            <a:miter lim="400000"/>
          </a:ln>
          <a:effectLst>
            <a:outerShdw sx="100000" sy="100000" kx="0" ky="0" algn="b" rotWithShape="0" blurRad="101600" dist="38100" dir="5400000">
              <a:srgbClr val="000000">
                <a:alpha val="50000"/>
              </a:srgbClr>
            </a:outerShdw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defRPr sz="3600"/>
            </a:pPr>
            <a:r>
              <a:t>outside parameter </a:t>
            </a:r>
          </a:p>
          <a:p>
            <a:pPr lvl="2" algn="l">
              <a:defRPr sz="2000"/>
            </a:pPr>
          </a:p>
        </p:txBody>
      </p:sp>
      <p:sp>
        <p:nvSpPr>
          <p:cNvPr id="169" name="Shape 169"/>
          <p:cNvSpPr/>
          <p:nvPr/>
        </p:nvSpPr>
        <p:spPr>
          <a:xfrm>
            <a:off x="3847273" y="5592233"/>
            <a:ext cx="5310254" cy="819944"/>
          </a:xfrm>
          <a:prstGeom prst="rect">
            <a:avLst/>
          </a:prstGeom>
          <a:solidFill>
            <a:srgbClr val="94908F">
              <a:alpha val="64999"/>
            </a:srgbClr>
          </a:solidFill>
          <a:ln w="12700">
            <a:miter lim="400000"/>
          </a:ln>
          <a:effectLst>
            <a:outerShdw sx="100000" sy="100000" kx="0" ky="0" algn="b" rotWithShape="0" blurRad="101600" dist="38100" dir="5400000">
              <a:srgbClr val="000000">
                <a:alpha val="50000"/>
              </a:srgbClr>
            </a:outerShdw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defRPr sz="3600"/>
            </a:pPr>
            <a:r>
              <a:t>prediction improvement </a:t>
            </a:r>
          </a:p>
          <a:p>
            <a:pPr lvl="2" algn="l">
              <a:defRPr sz="2000"/>
            </a:pPr>
          </a:p>
        </p:txBody>
      </p:sp>
      <p:sp>
        <p:nvSpPr>
          <p:cNvPr id="170" name="Shape 170"/>
          <p:cNvSpPr/>
          <p:nvPr/>
        </p:nvSpPr>
        <p:spPr>
          <a:xfrm>
            <a:off x="268675" y="3075798"/>
            <a:ext cx="3323450" cy="3123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>
              <a:hueOff val="174309"/>
              <a:satOff val="-28691"/>
              <a:lumOff val="-9939"/>
              <a:alpha val="89000"/>
            </a:schemeClr>
          </a:solidFill>
          <a:ln w="12700"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Prototype</a:t>
            </a:r>
          </a:p>
        </p:txBody>
      </p:sp>
      <p:sp>
        <p:nvSpPr>
          <p:cNvPr id="171" name="Shape 171"/>
          <p:cNvSpPr/>
          <p:nvPr/>
        </p:nvSpPr>
        <p:spPr>
          <a:xfrm>
            <a:off x="9412675" y="3075798"/>
            <a:ext cx="3323450" cy="3123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>
              <a:hueOff val="174309"/>
              <a:satOff val="-28691"/>
              <a:lumOff val="-9939"/>
              <a:alpha val="89000"/>
            </a:schemeClr>
          </a:solidFill>
          <a:ln w="12700"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Real DAO</a:t>
            </a:r>
          </a:p>
        </p:txBody>
      </p:sp>
      <p:sp>
        <p:nvSpPr>
          <p:cNvPr id="172" name="Shape 172"/>
          <p:cNvSpPr/>
          <p:nvPr/>
        </p:nvSpPr>
        <p:spPr>
          <a:xfrm>
            <a:off x="3847273" y="7466078"/>
            <a:ext cx="5310254" cy="819945"/>
          </a:xfrm>
          <a:prstGeom prst="rect">
            <a:avLst/>
          </a:prstGeom>
          <a:solidFill>
            <a:srgbClr val="94908F">
              <a:alpha val="64999"/>
            </a:srgbClr>
          </a:solidFill>
          <a:ln w="12700">
            <a:miter lim="400000"/>
          </a:ln>
          <a:effectLst>
            <a:outerShdw sx="100000" sy="100000" kx="0" ky="0" algn="b" rotWithShape="0" blurRad="101600" dist="38100" dir="5400000">
              <a:srgbClr val="000000">
                <a:alpha val="50000"/>
              </a:srgbClr>
            </a:outerShdw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defRPr sz="3600"/>
            </a:pPr>
            <a:r>
              <a:t>consider sub supplier</a:t>
            </a:r>
          </a:p>
          <a:p>
            <a:pPr lvl="2" algn="l">
              <a:defRPr sz="20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