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D017426-EBC4-44A9-8A3E-ABEB66DAFE2A}">
  <a:tblStyle styleId="{ED017426-EBC4-44A9-8A3E-ABEB66DAFE2A}"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Karla-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Karl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Ahora se muestran los tiempos obtenidos para los algoritmos con orden de eficiencia O(n log(n)):</a:t>
            </a:r>
          </a:p>
          <a:p>
            <a:pPr lvl="0">
              <a:spcBef>
                <a:spcPts val="0"/>
              </a:spcBef>
              <a:buClr>
                <a:schemeClr val="dk1"/>
              </a:buClr>
              <a:buSzPct val="100000"/>
              <a:buFont typeface="Arial"/>
              <a:buNone/>
            </a:pPr>
            <a:r>
              <a:rPr lang="en">
                <a:solidFill>
                  <a:schemeClr val="dk1"/>
                </a:solidFill>
              </a:rPr>
              <a:t>Apreciamos que tenemos tres algoritmos de orden de eficiencia O(</a:t>
            </a:r>
            <a:r>
              <a:rPr i="1" lang="en">
                <a:solidFill>
                  <a:schemeClr val="dk1"/>
                </a:solidFill>
              </a:rPr>
              <a:t>n log n</a:t>
            </a:r>
            <a:r>
              <a:rPr lang="en">
                <a:solidFill>
                  <a:schemeClr val="dk1"/>
                </a:solidFill>
              </a:rPr>
              <a:t>), que son la ordenación por Mergesort, Quicksort y Heapsort. Cuanto mayor es el número de datos más se empieza a apreciar la diferencia de tiempos que hay entre los distintos algoritmos. En la Gráfica 2 vemos que el mejor tiempo se obtiene para la ordenación por Quicksort. Y el peor tiempo obtenido es para la ordenación Heapsort (casi 2 veces más lento que el de ordenación por Quicksort para 25000 datos).</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En tercer lugar tenemo la tabla con los tiempos de ejecución del algoritmo Floyd que tiene un orden de eficiencia O(n³)</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Aquí se muestra la gráfica de los tiempos obtenidos para el algoritmo con orden de eficiencia O(n</a:t>
            </a:r>
            <a:r>
              <a:rPr baseline="30000" lang="en">
                <a:solidFill>
                  <a:schemeClr val="dk1"/>
                </a:solidFill>
              </a:rPr>
              <a:t>3</a:t>
            </a:r>
            <a:r>
              <a:rPr lang="en">
                <a:solidFill>
                  <a:schemeClr val="dk1"/>
                </a:solidFill>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En último lugar lugar tenemo la tabla con los tiempos de ejecución del algoritmo Hanoi que tiene un orden de eficiencia O(2</a:t>
            </a:r>
            <a:r>
              <a:rPr baseline="30000" lang="en">
                <a:solidFill>
                  <a:schemeClr val="dk1"/>
                </a:solidFill>
              </a:rPr>
              <a:t>n</a:t>
            </a:r>
            <a:r>
              <a:rPr lang="en">
                <a:solidFill>
                  <a:schemeClr val="dk1"/>
                </a:solidFill>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Aquí se muestra la gráfica de los tiempos obtenidos para el algoritmo con orden de eficiencia O(2</a:t>
            </a:r>
            <a:r>
              <a:rPr baseline="30000" lang="en">
                <a:solidFill>
                  <a:schemeClr val="dk1"/>
                </a:solidFill>
              </a:rPr>
              <a:t>n</a:t>
            </a:r>
            <a:r>
              <a:rPr lang="en">
                <a:solidFill>
                  <a:schemeClr val="dk1"/>
                </a:solidFill>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100000"/>
              <a:buFont typeface="Arial"/>
              <a:buNone/>
            </a:pPr>
            <a:r>
              <a:rPr lang="en">
                <a:solidFill>
                  <a:schemeClr val="dk1"/>
                </a:solidFill>
              </a:rPr>
              <a:t>En esta gráfica  podemos ver los tiempos que tardan los 6 algoritmos de ordenación que estamos viendo para diferentes cantidades de datos:</a:t>
            </a:r>
          </a:p>
          <a:p>
            <a:pPr indent="1263650" lvl="0" rtl="0">
              <a:lnSpc>
                <a:spcPct val="115000"/>
              </a:lnSpc>
              <a:spcBef>
                <a:spcPts val="0"/>
              </a:spcBef>
              <a:buClr>
                <a:schemeClr val="dk1"/>
              </a:buClr>
              <a:buSzPct val="100000"/>
              <a:buFont typeface="Arial"/>
              <a:buNone/>
            </a:pPr>
            <a:r>
              <a:t/>
            </a:r>
            <a:endParaRPr>
              <a:solidFill>
                <a:schemeClr val="dk1"/>
              </a:solidFill>
            </a:endParaRPr>
          </a:p>
          <a:p>
            <a:pPr indent="-69850" lvl="0" marL="0" rtl="0">
              <a:lnSpc>
                <a:spcPct val="115000"/>
              </a:lnSpc>
              <a:spcBef>
                <a:spcPts val="0"/>
              </a:spcBef>
              <a:buClr>
                <a:schemeClr val="dk1"/>
              </a:buClr>
              <a:buSzPct val="100000"/>
              <a:buFont typeface="Arial"/>
              <a:buNone/>
            </a:pPr>
            <a:r>
              <a:rPr lang="en">
                <a:solidFill>
                  <a:schemeClr val="dk1"/>
                </a:solidFill>
              </a:rPr>
              <a:t>Debemos diferenciar entre dos órdenes de eficiencia dentro de la siguiente gráfica:</a:t>
            </a:r>
          </a:p>
          <a:p>
            <a:pPr indent="-69850" lvl="0" marL="0" rtl="0">
              <a:lnSpc>
                <a:spcPct val="115000"/>
              </a:lnSpc>
              <a:spcBef>
                <a:spcPts val="0"/>
              </a:spcBef>
              <a:buClr>
                <a:schemeClr val="dk1"/>
              </a:buClr>
              <a:buSzPct val="100000"/>
              <a:buFont typeface="Arial"/>
              <a:buNone/>
            </a:pPr>
            <a:r>
              <a:rPr lang="en">
                <a:solidFill>
                  <a:schemeClr val="dk1"/>
                </a:solidFill>
              </a:rPr>
              <a:t>-Burbuja, Inserción y Selección, tienen orden eficiencia O(n</a:t>
            </a:r>
            <a:r>
              <a:rPr baseline="30000" lang="en">
                <a:solidFill>
                  <a:schemeClr val="dk1"/>
                </a:solidFill>
              </a:rPr>
              <a:t>2</a:t>
            </a:r>
            <a:r>
              <a:rPr lang="en">
                <a:solidFill>
                  <a:schemeClr val="dk1"/>
                </a:solidFill>
              </a:rPr>
              <a:t>)</a:t>
            </a:r>
          </a:p>
          <a:p>
            <a:pPr indent="-69850" lvl="0" marL="0" rtl="0">
              <a:lnSpc>
                <a:spcPct val="115000"/>
              </a:lnSpc>
              <a:spcBef>
                <a:spcPts val="0"/>
              </a:spcBef>
              <a:buClr>
                <a:schemeClr val="dk1"/>
              </a:buClr>
              <a:buSzPct val="100000"/>
              <a:buFont typeface="Arial"/>
              <a:buNone/>
            </a:pPr>
            <a:r>
              <a:rPr lang="en">
                <a:solidFill>
                  <a:schemeClr val="dk1"/>
                </a:solidFill>
              </a:rPr>
              <a:t>-Mergesort, Quicksort, Heapsort tiene orden de eficiencia O(n log(n))</a:t>
            </a:r>
          </a:p>
          <a:p>
            <a:pPr indent="1263650" lvl="0" rtl="0">
              <a:lnSpc>
                <a:spcPct val="115000"/>
              </a:lnSpc>
              <a:spcBef>
                <a:spcPts val="0"/>
              </a:spcBef>
              <a:buClr>
                <a:schemeClr val="dk1"/>
              </a:buClr>
              <a:buSzPct val="100000"/>
              <a:buFont typeface="Arial"/>
              <a:buNone/>
            </a:pPr>
            <a:r>
              <a:t/>
            </a:r>
            <a:endParaRPr>
              <a:solidFill>
                <a:schemeClr val="dk1"/>
              </a:solidFill>
            </a:endParaRPr>
          </a:p>
          <a:p>
            <a:pPr indent="-69850" lvl="0" marL="0" rtl="0">
              <a:lnSpc>
                <a:spcPct val="115000"/>
              </a:lnSpc>
              <a:spcBef>
                <a:spcPts val="0"/>
              </a:spcBef>
              <a:buClr>
                <a:schemeClr val="dk1"/>
              </a:buClr>
              <a:buSzPct val="100000"/>
              <a:buFont typeface="Arial"/>
              <a:buNone/>
            </a:pPr>
            <a:r>
              <a:rPr lang="en">
                <a:solidFill>
                  <a:schemeClr val="dk1"/>
                </a:solidFill>
              </a:rPr>
              <a:t>Como los algoritmos Mergesort, Quicksort y Heapsort son tan rapidos, no se aprecian bien sus líneas en el gráfico. </a:t>
            </a:r>
          </a:p>
          <a:p>
            <a:pPr indent="-69850" lvl="0" marL="0" rtl="0">
              <a:lnSpc>
                <a:spcPct val="115000"/>
              </a:lnSpc>
              <a:spcBef>
                <a:spcPts val="0"/>
              </a:spcBef>
              <a:buClr>
                <a:schemeClr val="dk1"/>
              </a:buClr>
              <a:buSzPct val="100000"/>
              <a:buFont typeface="Arial"/>
              <a:buNone/>
            </a:pPr>
            <a:r>
              <a:rPr lang="en">
                <a:solidFill>
                  <a:schemeClr val="dk1"/>
                </a:solidFill>
              </a:rPr>
              <a:t>Es por ello que adjuntamos la siguiente imagen con el mismo gráfico pero realizando un poco de zoom:</a:t>
            </a: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Aquí tenemos la gráfica anterior, donde le hemos </a:t>
            </a:r>
            <a:r>
              <a:rPr lang="en"/>
              <a:t>hecho</a:t>
            </a:r>
            <a:r>
              <a:rPr lang="en"/>
              <a:t> un zoom para apreciar mejor la gráfica.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Para medir los tiempos en cada programa se ha utilizado la biblioteca chrono del estándar de c++.</a:t>
            </a:r>
          </a:p>
          <a:p>
            <a:pPr lvl="0">
              <a:spcBef>
                <a:spcPts val="0"/>
              </a:spcBef>
              <a:buClr>
                <a:schemeClr val="dk1"/>
              </a:buClr>
              <a:buSzPct val="100000"/>
              <a:buFont typeface="Arial"/>
              <a:buNone/>
            </a:pPr>
            <a:r>
              <a:rPr lang="en">
                <a:solidFill>
                  <a:schemeClr val="dk1"/>
                </a:solidFill>
              </a:rPr>
              <a:t>En la cabecera de cada programa pondremos “#include&lt;chrono&gt;  =&gt; using namespace std::chrono;”</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Para mejorar la automatización para la obtención de tiempos al programa, este se ha editado para que reciba dos argumentos, el primero es el número de datos con los que se debe ejecutar el algoritmo y el número que se debe repetir el mismo procedimiento para sacar una media de tiempos y así intentar evitar las variaciones de tiempos.</a:t>
            </a:r>
          </a:p>
          <a:p>
            <a:pPr lvl="0" rtl="0">
              <a:spcBef>
                <a:spcPts val="0"/>
              </a:spcBef>
              <a:buNone/>
            </a:pPr>
            <a:r>
              <a:rPr lang="en">
                <a:solidFill>
                  <a:schemeClr val="dk1"/>
                </a:solidFill>
              </a:rPr>
              <a:t>Para garantizar que todas las repeticiones se hacen con los mismos datos antes de ser ordenados, lo primero que hacemos, al empezar otra iteración, es crear una copia de los datos originales y trabajamos sobre esta copia.</a:t>
            </a:r>
          </a:p>
          <a:p>
            <a:pPr lvl="0" rtl="0">
              <a:spcBef>
                <a:spcPts val="0"/>
              </a:spcBef>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Para la medición de tiempos usamos</a:t>
            </a:r>
            <a:r>
              <a:rPr i="1" lang="en">
                <a:solidFill>
                  <a:schemeClr val="dk1"/>
                </a:solidFill>
              </a:rPr>
              <a:t> high_resolution_clock::now() </a:t>
            </a:r>
            <a:r>
              <a:rPr lang="en">
                <a:solidFill>
                  <a:schemeClr val="dk1"/>
                </a:solidFill>
              </a:rPr>
              <a:t>lo cual nos da la ventaja podemos tener medidas de tiempo muy pequeñas y que no se redondee a cero. Para la medición de tiempo se consulta el reloj antes de lanzar el algoritmo y otra vez al finalizar y obtenemos la diferencia de ambos tiempos para obtener el tiempo de ejecución. Este tiempo lo vamos acumulando para obtener la media al final.</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Una vez terminada la ejecución se obtiene la media de los tiempos y se muestra por pantalla en un formato compatible con gnuplot.</a:t>
            </a:r>
          </a:p>
          <a:p>
            <a:pPr lvl="0">
              <a:spcBef>
                <a:spcPts val="0"/>
              </a:spcBef>
              <a:buClr>
                <a:schemeClr val="dk1"/>
              </a:buClr>
              <a:buSzPct val="100000"/>
              <a:buFont typeface="Arial"/>
              <a:buNone/>
            </a:pPr>
            <a:r>
              <a:rPr lang="en">
                <a:solidFill>
                  <a:schemeClr val="dk1"/>
                </a:solidFill>
              </a:rPr>
              <a:t>Para facilitar la obtención de los tiempos y la generación de las gráficas de puntos con gnuplot se ha usado el siguiente </a:t>
            </a:r>
            <a:r>
              <a:rPr i="1" lang="en">
                <a:solidFill>
                  <a:schemeClr val="dk1"/>
                </a:solidFill>
              </a:rPr>
              <a:t>Makefile </a:t>
            </a:r>
            <a:r>
              <a:rPr lang="en">
                <a:solidFill>
                  <a:schemeClr val="dk1"/>
                </a:solidFill>
              </a:rPr>
              <a:t>y </a:t>
            </a:r>
            <a:r>
              <a:rPr i="1" lang="en">
                <a:solidFill>
                  <a:schemeClr val="dk1"/>
                </a:solidFill>
              </a:rPr>
              <a:t>script</a:t>
            </a:r>
            <a:r>
              <a:rPr lang="en">
                <a:solidFill>
                  <a:schemeClr val="dk1"/>
                </a:solidFill>
              </a:rPr>
              <a:t>.</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En primer lugar tenemos los tiempos de ejecución para los algoritmos de burbuja, inserción y selección, que comparten un orden de eficiencia O(n²) </a:t>
            </a:r>
            <a:r>
              <a:rPr i="1" lang="en">
                <a:solidFill>
                  <a:schemeClr val="dk1"/>
                </a:solidFill>
              </a:rPr>
              <a:t>(Tabla 1)</a:t>
            </a:r>
            <a:r>
              <a:rPr lang="en">
                <a:solidFill>
                  <a:schemeClr val="dk1"/>
                </a:solidFill>
              </a:rPr>
              <a:t>, para distintos números de datos (comprendidos entre 1000 y 25000):</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En el siguiente apartado vamos a comparar los tiempos obtenidos dependiendo de su orden de eficiencia O(n</a:t>
            </a:r>
            <a:r>
              <a:rPr baseline="30000" lang="en">
                <a:solidFill>
                  <a:schemeClr val="dk1"/>
                </a:solidFill>
              </a:rPr>
              <a:t>2</a:t>
            </a:r>
            <a:r>
              <a:rPr lang="en">
                <a:solidFill>
                  <a:schemeClr val="dk1"/>
                </a:solidFill>
              </a:rPr>
              <a:t>), O(n log(n)),  O(n</a:t>
            </a:r>
            <a:r>
              <a:rPr baseline="30000" lang="en">
                <a:solidFill>
                  <a:schemeClr val="dk1"/>
                </a:solidFill>
              </a:rPr>
              <a:t>3</a:t>
            </a:r>
            <a:r>
              <a:rPr lang="en">
                <a:solidFill>
                  <a:schemeClr val="dk1"/>
                </a:solidFill>
              </a:rPr>
              <a:t>), O(2</a:t>
            </a:r>
            <a:r>
              <a:rPr baseline="30000" lang="en">
                <a:solidFill>
                  <a:schemeClr val="dk1"/>
                </a:solidFill>
              </a:rPr>
              <a:t>n</a:t>
            </a:r>
            <a:r>
              <a:rPr lang="en">
                <a:solidFill>
                  <a:schemeClr val="dk1"/>
                </a:solidFill>
              </a:rPr>
              <a:t>).</a:t>
            </a:r>
          </a:p>
          <a:p>
            <a:pPr lvl="0">
              <a:spcBef>
                <a:spcPts val="0"/>
              </a:spcBef>
              <a:buClr>
                <a:schemeClr val="dk1"/>
              </a:buClr>
              <a:buSzPct val="100000"/>
              <a:buFont typeface="Arial"/>
              <a:buNone/>
            </a:pPr>
            <a:r>
              <a:rPr lang="en">
                <a:solidFill>
                  <a:schemeClr val="dk1"/>
                </a:solidFill>
              </a:rPr>
              <a:t>A continuación, se muestran los tiempos obtenidos para los algoritmos con orden de eficiencia O(n</a:t>
            </a:r>
            <a:r>
              <a:rPr baseline="30000" lang="en">
                <a:solidFill>
                  <a:schemeClr val="dk1"/>
                </a:solidFill>
              </a:rPr>
              <a:t>2</a:t>
            </a:r>
            <a:r>
              <a:rPr lang="en">
                <a:solidFill>
                  <a:schemeClr val="dk1"/>
                </a:solidFill>
              </a:rPr>
              <a:t>):</a:t>
            </a:r>
          </a:p>
          <a:p>
            <a:pPr lvl="0">
              <a:spcBef>
                <a:spcPts val="0"/>
              </a:spcBef>
              <a:buClr>
                <a:schemeClr val="dk1"/>
              </a:buClr>
              <a:buSzPct val="100000"/>
              <a:buFont typeface="Arial"/>
              <a:buNone/>
            </a:pPr>
            <a:r>
              <a:rPr lang="en">
                <a:solidFill>
                  <a:schemeClr val="dk1"/>
                </a:solidFill>
              </a:rPr>
              <a:t>Podemos apreciar tenemos tres algoritmos de orden de eficiencia O(n</a:t>
            </a:r>
            <a:r>
              <a:rPr baseline="30000" lang="en">
                <a:solidFill>
                  <a:schemeClr val="dk1"/>
                </a:solidFill>
              </a:rPr>
              <a:t>2</a:t>
            </a:r>
            <a:r>
              <a:rPr lang="en">
                <a:solidFill>
                  <a:schemeClr val="dk1"/>
                </a:solidFill>
              </a:rPr>
              <a:t>), que son la ordenación por Burbuja, por Inserción y por Selección. Y vemos que cuanto mayor es el número de datos más se aprecia la diferencia de tiempos que hay entre los distintos algoritmos. Como podemos ver en la Gráfica 1, el mejor tiempo se obtiene para la ordenación por Selección. Y el peor tiempo obtenido es para la ordenación por Burbuja (casi 5 veces más lento que el de ordenación por selección para 25000 datos).</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En segundo lugar podemos ver los tiempos de ejecución de los algoritmos mergesort, quicksort y heapsort, que comparten un orden de eficiencia O(n log(n)) </a:t>
            </a:r>
            <a:r>
              <a:rPr i="1" lang="en">
                <a:solidFill>
                  <a:schemeClr val="dk1"/>
                </a:solidFill>
              </a:rPr>
              <a:t>(Tabla 2)</a:t>
            </a:r>
            <a:r>
              <a:rPr lang="en">
                <a:solidFill>
                  <a:schemeClr val="dk1"/>
                </a:solidFill>
              </a:rPr>
              <a:t>, para distintos números de datos (comprendidos entre 1000 y 25000):</a:t>
            </a:r>
          </a:p>
          <a:p>
            <a:pPr lvl="0" rtl="0">
              <a:lnSpc>
                <a:spcPct val="115000"/>
              </a:lnSpc>
              <a:spcBef>
                <a:spcPts val="0"/>
              </a:spcBef>
              <a:buClr>
                <a:schemeClr val="dk1"/>
              </a:buClr>
              <a:buSzPct val="91666"/>
              <a:buFont typeface="Arial"/>
              <a:buNone/>
            </a:pPr>
            <a:r>
              <a:t/>
            </a:r>
            <a:endParaRPr b="1" sz="1200">
              <a:solidFill>
                <a:schemeClr val="dk1"/>
              </a:solidFill>
            </a:endParaRP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9" name="Shape 9"/>
        <p:cNvGrpSpPr/>
        <p:nvPr/>
      </p:nvGrpSpPr>
      <p:grpSpPr>
        <a:xfrm>
          <a:off x="0" y="0"/>
          <a:ext cx="0" cy="0"/>
          <a:chOff x="0" y="0"/>
          <a:chExt cx="0" cy="0"/>
        </a:xfrm>
      </p:grpSpPr>
      <p:sp>
        <p:nvSpPr>
          <p:cNvPr id="10" name="Shape 10"/>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Shape 11"/>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Shape 12"/>
          <p:cNvSpPr txBox="1"/>
          <p:nvPr>
            <p:ph type="ctrTitle"/>
          </p:nvPr>
        </p:nvSpPr>
        <p:spPr>
          <a:xfrm>
            <a:off x="648300" y="3175950"/>
            <a:ext cx="3530700" cy="1181999"/>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2" name="Shape 62"/>
        <p:cNvGrpSpPr/>
        <p:nvPr/>
      </p:nvGrpSpPr>
      <p:grpSpPr>
        <a:xfrm>
          <a:off x="0" y="0"/>
          <a:ext cx="0" cy="0"/>
          <a:chOff x="0" y="0"/>
          <a:chExt cx="0" cy="0"/>
        </a:xfrm>
      </p:grpSpPr>
      <p:sp>
        <p:nvSpPr>
          <p:cNvPr id="63" name="Shape 63"/>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4" name="Shape 64"/>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5" name="Shape 65"/>
          <p:cNvSpPr txBox="1"/>
          <p:nvPr>
            <p:ph idx="1" type="body"/>
          </p:nvPr>
        </p:nvSpPr>
        <p:spPr>
          <a:xfrm>
            <a:off x="841000" y="4025300"/>
            <a:ext cx="7845899" cy="519599"/>
          </a:xfrm>
          <a:prstGeom prst="rect">
            <a:avLst/>
          </a:prstGeom>
        </p:spPr>
        <p:txBody>
          <a:bodyPr anchorCtr="0" anchor="b" bIns="91425" lIns="91425" rIns="91425" tIns="91425"/>
          <a:lstStyle>
            <a:lvl1pPr lvl="0">
              <a:spcBef>
                <a:spcPts val="360"/>
              </a:spcBef>
              <a:buNone/>
              <a:defRPr/>
            </a:lvl1pPr>
          </a:lstStyle>
          <a:p/>
        </p:txBody>
      </p:sp>
      <p:sp>
        <p:nvSpPr>
          <p:cNvPr id="66" name="Shape 6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9" name="Shape 69"/>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0" name="Shape 7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mpty">
    <p:spTree>
      <p:nvGrpSpPr>
        <p:cNvPr id="71" name="Shape 71"/>
        <p:cNvGrpSpPr/>
        <p:nvPr/>
      </p:nvGrpSpPr>
      <p:grpSpPr>
        <a:xfrm>
          <a:off x="0" y="0"/>
          <a:ext cx="0" cy="0"/>
          <a:chOff x="0" y="0"/>
          <a:chExt cx="0" cy="0"/>
        </a:xfrm>
      </p:grpSpPr>
      <p:sp>
        <p:nvSpPr>
          <p:cNvPr id="72" name="Shape 7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3" name="Shape 13"/>
        <p:cNvGrpSpPr/>
        <p:nvPr/>
      </p:nvGrpSpPr>
      <p:grpSpPr>
        <a:xfrm>
          <a:off x="0" y="0"/>
          <a:ext cx="0" cy="0"/>
          <a:chOff x="0" y="0"/>
          <a:chExt cx="0" cy="0"/>
        </a:xfrm>
      </p:grpSpPr>
      <p:sp>
        <p:nvSpPr>
          <p:cNvPr id="14" name="Shape 14"/>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Shape 15"/>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Shape 16"/>
          <p:cNvSpPr txBox="1"/>
          <p:nvPr>
            <p:ph type="ctrTitle"/>
          </p:nvPr>
        </p:nvSpPr>
        <p:spPr>
          <a:xfrm>
            <a:off x="648300" y="1354750"/>
            <a:ext cx="3522300" cy="2989799"/>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7" name="Shape 17"/>
          <p:cNvSpPr txBox="1"/>
          <p:nvPr>
            <p:ph idx="1" type="subTitle"/>
          </p:nvPr>
        </p:nvSpPr>
        <p:spPr>
          <a:xfrm>
            <a:off x="6724950" y="3265700"/>
            <a:ext cx="1906199" cy="1031699"/>
          </a:xfrm>
          <a:prstGeom prst="rect">
            <a:avLst/>
          </a:prstGeom>
        </p:spPr>
        <p:txBody>
          <a:bodyPr anchorCtr="0" anchor="b" bIns="91425" lIns="91425" rIns="91425" tIns="91425"/>
          <a:lstStyle>
            <a:lvl1pPr lvl="0" rtl="0" algn="r">
              <a:spcBef>
                <a:spcPts val="0"/>
              </a:spcBef>
              <a:buClr>
                <a:srgbClr val="FFFFFF"/>
              </a:buClr>
              <a:buSzPct val="100000"/>
              <a:buNone/>
              <a:defRPr sz="1800">
                <a:solidFill>
                  <a:srgbClr val="FFFFFF"/>
                </a:solidFill>
              </a:defRPr>
            </a:lvl1pPr>
            <a:lvl2pPr lvl="1" rtl="0" algn="r">
              <a:spcBef>
                <a:spcPts val="0"/>
              </a:spcBef>
              <a:buClr>
                <a:srgbClr val="FFFFFF"/>
              </a:buClr>
              <a:buSzPct val="100000"/>
              <a:buNone/>
              <a:defRPr sz="1800">
                <a:solidFill>
                  <a:srgbClr val="FFFFFF"/>
                </a:solidFill>
              </a:defRPr>
            </a:lvl2pPr>
            <a:lvl3pPr lvl="2" rtl="0" algn="r">
              <a:spcBef>
                <a:spcPts val="0"/>
              </a:spcBef>
              <a:buClr>
                <a:srgbClr val="FFFFFF"/>
              </a:buClr>
              <a:buSzPct val="100000"/>
              <a:buNone/>
              <a:defRPr sz="1800">
                <a:solidFill>
                  <a:srgbClr val="FFFFFF"/>
                </a:solidFill>
              </a:defRPr>
            </a:lvl3pPr>
            <a:lvl4pPr lvl="3" rtl="0" algn="r">
              <a:spcBef>
                <a:spcPts val="0"/>
              </a:spcBef>
              <a:buClr>
                <a:srgbClr val="FFFFFF"/>
              </a:buClr>
              <a:buSzPct val="100000"/>
              <a:buNone/>
              <a:defRPr sz="1800">
                <a:solidFill>
                  <a:srgbClr val="FFFFFF"/>
                </a:solidFill>
              </a:defRPr>
            </a:lvl4pPr>
            <a:lvl5pPr lvl="4" rtl="0" algn="r">
              <a:spcBef>
                <a:spcPts val="0"/>
              </a:spcBef>
              <a:buClr>
                <a:srgbClr val="FFFFFF"/>
              </a:buClr>
              <a:buSzPct val="100000"/>
              <a:buNone/>
              <a:defRPr sz="1800">
                <a:solidFill>
                  <a:srgbClr val="FFFFFF"/>
                </a:solidFill>
              </a:defRPr>
            </a:lvl5pPr>
            <a:lvl6pPr lvl="5" rtl="0" algn="r">
              <a:spcBef>
                <a:spcPts val="0"/>
              </a:spcBef>
              <a:buClr>
                <a:srgbClr val="FFFFFF"/>
              </a:buClr>
              <a:buSzPct val="100000"/>
              <a:buNone/>
              <a:defRPr sz="1800">
                <a:solidFill>
                  <a:srgbClr val="FFFFFF"/>
                </a:solidFill>
              </a:defRPr>
            </a:lvl6pPr>
            <a:lvl7pPr lvl="6" rtl="0" algn="r">
              <a:spcBef>
                <a:spcPts val="0"/>
              </a:spcBef>
              <a:buClr>
                <a:srgbClr val="FFFFFF"/>
              </a:buClr>
              <a:buSzPct val="100000"/>
              <a:buNone/>
              <a:defRPr sz="1800">
                <a:solidFill>
                  <a:srgbClr val="FFFFFF"/>
                </a:solidFill>
              </a:defRPr>
            </a:lvl7pPr>
            <a:lvl8pPr lvl="7" rtl="0" algn="r">
              <a:spcBef>
                <a:spcPts val="0"/>
              </a:spcBef>
              <a:buClr>
                <a:srgbClr val="FFFFFF"/>
              </a:buClr>
              <a:buSzPct val="100000"/>
              <a:buNone/>
              <a:defRPr sz="1800">
                <a:solidFill>
                  <a:srgbClr val="FFFFFF"/>
                </a:solidFill>
              </a:defRPr>
            </a:lvl8pPr>
            <a:lvl9pPr lvl="8" rtl="0" algn="r">
              <a:spcBef>
                <a:spcPts val="0"/>
              </a:spcBef>
              <a:buClr>
                <a:srgbClr val="FFFFFF"/>
              </a:buClr>
              <a:buSzPct val="100000"/>
              <a:buNone/>
              <a:defRPr sz="1800">
                <a:solidFill>
                  <a:srgbClr val="FFFFFF"/>
                </a:solidFill>
              </a:defRPr>
            </a:lvl9pPr>
          </a:lstStyle>
          <a:p/>
        </p:txBody>
      </p:sp>
      <p:sp>
        <p:nvSpPr>
          <p:cNvPr id="18" name="Shape 1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 image">
    <p:spTree>
      <p:nvGrpSpPr>
        <p:cNvPr id="19" name="Shape 19"/>
        <p:cNvGrpSpPr/>
        <p:nvPr/>
      </p:nvGrpSpPr>
      <p:grpSpPr>
        <a:xfrm>
          <a:off x="0" y="0"/>
          <a:ext cx="0" cy="0"/>
          <a:chOff x="0" y="0"/>
          <a:chExt cx="0" cy="0"/>
        </a:xfrm>
      </p:grpSpPr>
      <p:sp>
        <p:nvSpPr>
          <p:cNvPr id="20" name="Shape 20"/>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1" name="Shape 21"/>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2" name="Shape 22"/>
          <p:cNvSpPr txBox="1"/>
          <p:nvPr>
            <p:ph type="title"/>
          </p:nvPr>
        </p:nvSpPr>
        <p:spPr>
          <a:xfrm>
            <a:off x="838309" y="1807900"/>
            <a:ext cx="3148199" cy="485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838250" y="2419350"/>
            <a:ext cx="3148199" cy="225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big image">
    <p:spTree>
      <p:nvGrpSpPr>
        <p:cNvPr id="25" name="Shape 25"/>
        <p:cNvGrpSpPr/>
        <p:nvPr/>
      </p:nvGrpSpPr>
      <p:grpSpPr>
        <a:xfrm>
          <a:off x="0" y="0"/>
          <a:ext cx="0" cy="0"/>
          <a:chOff x="0" y="0"/>
          <a:chExt cx="0" cy="0"/>
        </a:xfrm>
      </p:grpSpPr>
      <p:sp>
        <p:nvSpPr>
          <p:cNvPr id="26" name="Shape 26"/>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7" name="Shape 27"/>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28" name="Shape 28"/>
          <p:cNvSpPr txBox="1"/>
          <p:nvPr>
            <p:ph type="title"/>
          </p:nvPr>
        </p:nvSpPr>
        <p:spPr>
          <a:xfrm>
            <a:off x="609704" y="4116875"/>
            <a:ext cx="1609799" cy="485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0" name="Shape 30"/>
        <p:cNvGrpSpPr/>
        <p:nvPr/>
      </p:nvGrpSpPr>
      <p:grpSpPr>
        <a:xfrm>
          <a:off x="0" y="0"/>
          <a:ext cx="0" cy="0"/>
          <a:chOff x="0" y="0"/>
          <a:chExt cx="0" cy="0"/>
        </a:xfrm>
      </p:grpSpPr>
      <p:sp>
        <p:nvSpPr>
          <p:cNvPr id="31" name="Shape 31"/>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2" name="Shape 32"/>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3" name="Shape 33"/>
          <p:cNvSpPr txBox="1"/>
          <p:nvPr/>
        </p:nvSpPr>
        <p:spPr>
          <a:xfrm>
            <a:off x="799645" y="697674"/>
            <a:ext cx="1957200" cy="653699"/>
          </a:xfrm>
          <a:prstGeom prst="rect">
            <a:avLst/>
          </a:prstGeom>
          <a:noFill/>
          <a:ln>
            <a:noFill/>
          </a:ln>
        </p:spPr>
        <p:txBody>
          <a:bodyPr anchorCtr="0" anchor="t" bIns="91425" lIns="91425" rIns="91425" tIns="91425">
            <a:noAutofit/>
          </a:bodyPr>
          <a:lstStyle/>
          <a:p>
            <a:pPr lvl="0">
              <a:spcBef>
                <a:spcPts val="0"/>
              </a:spcBef>
              <a:buNone/>
            </a:pPr>
            <a:r>
              <a:rPr lang="en" sz="12000">
                <a:solidFill>
                  <a:srgbClr val="CCCCCC"/>
                </a:solidFill>
                <a:latin typeface="Montserrat"/>
                <a:ea typeface="Montserrat"/>
                <a:cs typeface="Montserrat"/>
                <a:sym typeface="Montserrat"/>
              </a:rPr>
              <a:t>“</a:t>
            </a:r>
          </a:p>
        </p:txBody>
      </p:sp>
      <p:sp>
        <p:nvSpPr>
          <p:cNvPr id="34" name="Shape 34"/>
          <p:cNvSpPr txBox="1"/>
          <p:nvPr>
            <p:ph idx="1" type="body"/>
          </p:nvPr>
        </p:nvSpPr>
        <p:spPr>
          <a:xfrm>
            <a:off x="838250" y="1657350"/>
            <a:ext cx="5324100" cy="2255700"/>
          </a:xfrm>
          <a:prstGeom prst="rect">
            <a:avLst/>
          </a:prstGeom>
        </p:spPr>
        <p:txBody>
          <a:bodyPr anchorCtr="0" anchor="t" bIns="91425" lIns="91425" rIns="91425" tIns="91425"/>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p:txBody>
      </p:sp>
      <p:sp>
        <p:nvSpPr>
          <p:cNvPr id="35" name="Shape 35"/>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latin typeface="Montserrat"/>
                <a:ea typeface="Montserrat"/>
                <a:cs typeface="Montserrat"/>
                <a:sym typeface="Montserrat"/>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6" name="Shape 36"/>
        <p:cNvGrpSpPr/>
        <p:nvPr/>
      </p:nvGrpSpPr>
      <p:grpSpPr>
        <a:xfrm>
          <a:off x="0" y="0"/>
          <a:ext cx="0" cy="0"/>
          <a:chOff x="0" y="0"/>
          <a:chExt cx="0" cy="0"/>
        </a:xfrm>
      </p:grpSpPr>
      <p:sp>
        <p:nvSpPr>
          <p:cNvPr id="37" name="Shape 3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Shape 39"/>
          <p:cNvSpPr txBox="1"/>
          <p:nvPr>
            <p:ph type="title"/>
          </p:nvPr>
        </p:nvSpPr>
        <p:spPr>
          <a:xfrm>
            <a:off x="838350" y="893500"/>
            <a:ext cx="5324100" cy="485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838250" y="1504950"/>
            <a:ext cx="5324100" cy="225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42" name="Shape 42"/>
        <p:cNvGrpSpPr/>
        <p:nvPr/>
      </p:nvGrpSpPr>
      <p:grpSpPr>
        <a:xfrm>
          <a:off x="0" y="0"/>
          <a:ext cx="0" cy="0"/>
          <a:chOff x="0" y="0"/>
          <a:chExt cx="0" cy="0"/>
        </a:xfrm>
      </p:grpSpPr>
      <p:sp>
        <p:nvSpPr>
          <p:cNvPr id="43" name="Shape 43"/>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Shape 45"/>
          <p:cNvSpPr txBox="1"/>
          <p:nvPr>
            <p:ph type="title"/>
          </p:nvPr>
        </p:nvSpPr>
        <p:spPr>
          <a:xfrm>
            <a:off x="841000" y="969700"/>
            <a:ext cx="4801499"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6" name="Shape 46"/>
          <p:cNvSpPr txBox="1"/>
          <p:nvPr>
            <p:ph idx="1" type="body"/>
          </p:nvPr>
        </p:nvSpPr>
        <p:spPr>
          <a:xfrm>
            <a:off x="841000" y="15780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2" type="body"/>
          </p:nvPr>
        </p:nvSpPr>
        <p:spPr>
          <a:xfrm>
            <a:off x="3673842" y="15780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9" name="Shape 49"/>
        <p:cNvGrpSpPr/>
        <p:nvPr/>
      </p:nvGrpSpPr>
      <p:grpSpPr>
        <a:xfrm>
          <a:off x="0" y="0"/>
          <a:ext cx="0" cy="0"/>
          <a:chOff x="0" y="0"/>
          <a:chExt cx="0" cy="0"/>
        </a:xfrm>
      </p:grpSpPr>
      <p:sp>
        <p:nvSpPr>
          <p:cNvPr id="50" name="Shape 50"/>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Shape 52"/>
          <p:cNvSpPr txBox="1"/>
          <p:nvPr>
            <p:ph type="title"/>
          </p:nvPr>
        </p:nvSpPr>
        <p:spPr>
          <a:xfrm>
            <a:off x="841000" y="969700"/>
            <a:ext cx="4801499" cy="409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1" type="body"/>
          </p:nvPr>
        </p:nvSpPr>
        <p:spPr>
          <a:xfrm>
            <a:off x="841000" y="1600975"/>
            <a:ext cx="2094900" cy="2410499"/>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54" name="Shape 54"/>
          <p:cNvSpPr txBox="1"/>
          <p:nvPr>
            <p:ph idx="2" type="body"/>
          </p:nvPr>
        </p:nvSpPr>
        <p:spPr>
          <a:xfrm>
            <a:off x="3043281" y="1600975"/>
            <a:ext cx="2094900" cy="2410499"/>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55" name="Shape 55"/>
          <p:cNvSpPr txBox="1"/>
          <p:nvPr>
            <p:ph idx="3" type="body"/>
          </p:nvPr>
        </p:nvSpPr>
        <p:spPr>
          <a:xfrm>
            <a:off x="5245562" y="1600975"/>
            <a:ext cx="2094900" cy="2410499"/>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56" name="Shape 5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x="0" y="0"/>
          <a:ext cx="0" cy="0"/>
          <a:chOff x="0" y="0"/>
          <a:chExt cx="0" cy="0"/>
        </a:xfrm>
      </p:grpSpPr>
      <p:sp>
        <p:nvSpPr>
          <p:cNvPr id="58" name="Shape 58"/>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0" name="Shape 60"/>
          <p:cNvSpPr txBox="1"/>
          <p:nvPr>
            <p:ph type="title"/>
          </p:nvPr>
        </p:nvSpPr>
        <p:spPr>
          <a:xfrm>
            <a:off x="841000" y="969700"/>
            <a:ext cx="4801499"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1" name="Shape 6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BC34A"/>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741100"/>
            <a:ext cx="5185199" cy="474599"/>
          </a:xfrm>
          <a:prstGeom prst="rect">
            <a:avLst/>
          </a:prstGeom>
          <a:noFill/>
          <a:ln>
            <a:noFill/>
          </a:ln>
        </p:spPr>
        <p:txBody>
          <a:bodyPr anchorCtr="0" anchor="b" bIns="91425" lIns="91425" rIns="91425" tIns="91425"/>
          <a:lstStyle>
            <a:lvl1pPr lv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9pPr>
          </a:lstStyle>
          <a:p/>
        </p:txBody>
      </p:sp>
      <p:sp>
        <p:nvSpPr>
          <p:cNvPr id="7" name="Shape 7"/>
          <p:cNvSpPr txBox="1"/>
          <p:nvPr>
            <p:ph idx="1" type="body"/>
          </p:nvPr>
        </p:nvSpPr>
        <p:spPr>
          <a:xfrm>
            <a:off x="457200" y="1352550"/>
            <a:ext cx="5185199" cy="2255700"/>
          </a:xfrm>
          <a:prstGeom prst="rect">
            <a:avLst/>
          </a:prstGeom>
          <a:noFill/>
          <a:ln>
            <a:noFill/>
          </a:ln>
        </p:spPr>
        <p:txBody>
          <a:bodyPr anchorCtr="0" anchor="t" bIns="91425" lIns="91425" rIns="91425" tIns="91425"/>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p:txBody>
      </p:sp>
      <p:sp>
        <p:nvSpPr>
          <p:cNvPr id="8" name="Shape 8"/>
          <p:cNvSpPr txBox="1"/>
          <p:nvPr>
            <p:ph idx="12" type="sldNum"/>
          </p:nvPr>
        </p:nvSpPr>
        <p:spPr>
          <a:xfrm>
            <a:off x="8556783" y="474985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rgbClr val="666666"/>
                </a:solidFill>
                <a:latin typeface="Karla"/>
                <a:ea typeface="Karla"/>
                <a:cs typeface="Karla"/>
                <a:sym typeface="Karl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BCD4"/>
        </a:solidFill>
      </p:bgPr>
    </p:bg>
    <p:spTree>
      <p:nvGrpSpPr>
        <p:cNvPr id="76" name="Shape 76"/>
        <p:cNvGrpSpPr/>
        <p:nvPr/>
      </p:nvGrpSpPr>
      <p:grpSpPr>
        <a:xfrm>
          <a:off x="0" y="0"/>
          <a:ext cx="0" cy="0"/>
          <a:chOff x="0" y="0"/>
          <a:chExt cx="0" cy="0"/>
        </a:xfrm>
      </p:grpSpPr>
      <p:sp>
        <p:nvSpPr>
          <p:cNvPr id="77" name="Shape 77"/>
          <p:cNvSpPr txBox="1"/>
          <p:nvPr>
            <p:ph type="ctrTitle"/>
          </p:nvPr>
        </p:nvSpPr>
        <p:spPr>
          <a:xfrm>
            <a:off x="648300" y="3175950"/>
            <a:ext cx="4229100" cy="1181999"/>
          </a:xfrm>
          <a:prstGeom prst="rect">
            <a:avLst/>
          </a:prstGeom>
        </p:spPr>
        <p:txBody>
          <a:bodyPr anchorCtr="0" anchor="b" bIns="91425" lIns="91425" rIns="91425" tIns="91425">
            <a:noAutofit/>
          </a:bodyPr>
          <a:lstStyle/>
          <a:p>
            <a:pPr lvl="0">
              <a:spcBef>
                <a:spcPts val="0"/>
              </a:spcBef>
              <a:buNone/>
            </a:pPr>
            <a:r>
              <a:rPr lang="en"/>
              <a:t>ANÁLISIS</a:t>
            </a:r>
            <a:r>
              <a:rPr lang="en"/>
              <a:t> DE  </a:t>
            </a:r>
            <a:r>
              <a:rPr lang="en">
                <a:solidFill>
                  <a:srgbClr val="00BCD4"/>
                </a:solidFill>
              </a:rPr>
              <a:t>EFICIENCIA DE</a:t>
            </a:r>
            <a:r>
              <a:rPr lang="en">
                <a:solidFill>
                  <a:srgbClr val="00BCD4"/>
                </a:solidFill>
              </a:rPr>
              <a:t> </a:t>
            </a:r>
            <a:r>
              <a:rPr lang="en"/>
              <a:t>ALGORITMOS</a:t>
            </a:r>
          </a:p>
        </p:txBody>
      </p:sp>
      <p:grpSp>
        <p:nvGrpSpPr>
          <p:cNvPr id="78" name="Shape 78"/>
          <p:cNvGrpSpPr/>
          <p:nvPr/>
        </p:nvGrpSpPr>
        <p:grpSpPr>
          <a:xfrm>
            <a:off x="6285734" y="839697"/>
            <a:ext cx="1544177" cy="1281789"/>
            <a:chOff x="5292575" y="3681900"/>
            <a:chExt cx="420150" cy="373275"/>
          </a:xfrm>
        </p:grpSpPr>
        <p:sp>
          <p:nvSpPr>
            <p:cNvPr id="79" name="Shape 79"/>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6" name="Shape 86"/>
          <p:cNvSpPr txBox="1"/>
          <p:nvPr>
            <p:ph idx="4294967295" type="subTitle"/>
          </p:nvPr>
        </p:nvSpPr>
        <p:spPr>
          <a:xfrm>
            <a:off x="7991400" y="4517700"/>
            <a:ext cx="1152600" cy="625800"/>
          </a:xfrm>
          <a:prstGeom prst="rect">
            <a:avLst/>
          </a:prstGeom>
        </p:spPr>
        <p:txBody>
          <a:bodyPr anchorCtr="0" anchor="t" bIns="91425" lIns="91425" rIns="91425" tIns="91425">
            <a:noAutofit/>
          </a:bodyPr>
          <a:lstStyle/>
          <a:p>
            <a:pPr lvl="0" rtl="0">
              <a:spcBef>
                <a:spcPts val="0"/>
              </a:spcBef>
              <a:buNone/>
            </a:pPr>
            <a:r>
              <a:rPr lang="en">
                <a:solidFill>
                  <a:srgbClr val="FFFFFF"/>
                </a:solidFill>
              </a:rPr>
              <a:t>Parte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72" name="Shape 172"/>
        <p:cNvGrpSpPr/>
        <p:nvPr/>
      </p:nvGrpSpPr>
      <p:grpSpPr>
        <a:xfrm>
          <a:off x="0" y="0"/>
          <a:ext cx="0" cy="0"/>
          <a:chOff x="0" y="0"/>
          <a:chExt cx="0" cy="0"/>
        </a:xfrm>
      </p:grpSpPr>
      <p:pic>
        <p:nvPicPr>
          <p:cNvPr id="173" name="Shape 173" title="Gráfico"/>
          <p:cNvPicPr preferRelativeResize="0"/>
          <p:nvPr/>
        </p:nvPicPr>
        <p:blipFill>
          <a:blip r:embed="rId3">
            <a:alphaModFix/>
          </a:blip>
          <a:stretch>
            <a:fillRect/>
          </a:stretch>
        </p:blipFill>
        <p:spPr>
          <a:xfrm>
            <a:off x="305448" y="902272"/>
            <a:ext cx="6500374" cy="4019450"/>
          </a:xfrm>
          <a:prstGeom prst="rect">
            <a:avLst/>
          </a:prstGeom>
          <a:noFill/>
          <a:ln>
            <a:noFill/>
          </a:ln>
        </p:spPr>
      </p:pic>
      <p:grpSp>
        <p:nvGrpSpPr>
          <p:cNvPr id="174" name="Shape 174"/>
          <p:cNvGrpSpPr/>
          <p:nvPr/>
        </p:nvGrpSpPr>
        <p:grpSpPr>
          <a:xfrm>
            <a:off x="8100963" y="292738"/>
            <a:ext cx="625058" cy="453660"/>
            <a:chOff x="4604550" y="3714775"/>
            <a:chExt cx="439625" cy="319075"/>
          </a:xfrm>
        </p:grpSpPr>
        <p:sp>
          <p:nvSpPr>
            <p:cNvPr id="175" name="Shape 175"/>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77" name="Shape 177"/>
          <p:cNvSpPr txBox="1"/>
          <p:nvPr/>
        </p:nvSpPr>
        <p:spPr>
          <a:xfrm>
            <a:off x="305450" y="217625"/>
            <a:ext cx="6337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GRÁFICA ALGORITMOS 0(n log(n))</a:t>
            </a:r>
          </a:p>
        </p:txBody>
      </p:sp>
      <p:sp>
        <p:nvSpPr>
          <p:cNvPr id="178" name="Shape 178"/>
          <p:cNvSpPr txBox="1"/>
          <p:nvPr>
            <p:ph idx="12" type="sldNum"/>
          </p:nvPr>
        </p:nvSpPr>
        <p:spPr>
          <a:xfrm>
            <a:off x="8375874" y="4749850"/>
            <a:ext cx="7293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t>‹#›</a:t>
            </a:fld>
            <a:r>
              <a:rPr lang="en" sz="1400"/>
              <a:t> / 18</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4336"/>
        </a:solidFill>
      </p:bgPr>
    </p:bg>
    <p:spTree>
      <p:nvGrpSpPr>
        <p:cNvPr id="182" name="Shape 182"/>
        <p:cNvGrpSpPr/>
        <p:nvPr/>
      </p:nvGrpSpPr>
      <p:grpSpPr>
        <a:xfrm>
          <a:off x="0" y="0"/>
          <a:ext cx="0" cy="0"/>
          <a:chOff x="0" y="0"/>
          <a:chExt cx="0" cy="0"/>
        </a:xfrm>
      </p:grpSpPr>
      <p:sp>
        <p:nvSpPr>
          <p:cNvPr id="183" name="Shape 183"/>
          <p:cNvSpPr txBox="1"/>
          <p:nvPr>
            <p:ph idx="4294967295" type="ctrTitle"/>
          </p:nvPr>
        </p:nvSpPr>
        <p:spPr>
          <a:xfrm>
            <a:off x="5765750" y="3770325"/>
            <a:ext cx="2280600" cy="1159800"/>
          </a:xfrm>
          <a:prstGeom prst="rect">
            <a:avLst/>
          </a:prstGeom>
        </p:spPr>
        <p:txBody>
          <a:bodyPr anchorCtr="0" anchor="b" bIns="91425" lIns="91425" rIns="91425" tIns="91425">
            <a:noAutofit/>
          </a:bodyPr>
          <a:lstStyle/>
          <a:p>
            <a:pPr lvl="0" rtl="0">
              <a:spcBef>
                <a:spcPts val="0"/>
              </a:spcBef>
              <a:buNone/>
            </a:pPr>
            <a:r>
              <a:rPr lang="en" sz="6000"/>
              <a:t>0</a:t>
            </a:r>
            <a:r>
              <a:rPr lang="en" sz="6000"/>
              <a:t>(n</a:t>
            </a:r>
            <a:r>
              <a:rPr baseline="30000" lang="en" sz="6000"/>
              <a:t>3</a:t>
            </a:r>
            <a:r>
              <a:rPr lang="en" sz="6000"/>
              <a:t>)</a:t>
            </a:r>
          </a:p>
        </p:txBody>
      </p:sp>
      <p:graphicFrame>
        <p:nvGraphicFramePr>
          <p:cNvPr id="184" name="Shape 184"/>
          <p:cNvGraphicFramePr/>
          <p:nvPr/>
        </p:nvGraphicFramePr>
        <p:xfrm>
          <a:off x="508550" y="236625"/>
          <a:ext cx="3000000" cy="3000000"/>
        </p:xfrm>
        <a:graphic>
          <a:graphicData uri="http://schemas.openxmlformats.org/drawingml/2006/table">
            <a:tbl>
              <a:tblPr>
                <a:noFill/>
                <a:tableStyleId>{ED017426-EBC4-44A9-8A3E-ABEB66DAFE2A}</a:tableStyleId>
              </a:tblPr>
              <a:tblGrid>
                <a:gridCol w="1519725"/>
                <a:gridCol w="1475750"/>
              </a:tblGrid>
              <a:tr h="180850">
                <a:tc>
                  <a:txBody>
                    <a:bodyPr>
                      <a:noAutofit/>
                    </a:bodyPr>
                    <a:lstStyle/>
                    <a:p>
                      <a:pPr lvl="0" rtl="0">
                        <a:lnSpc>
                          <a:spcPct val="115000"/>
                        </a:lnSpc>
                        <a:spcBef>
                          <a:spcPts val="0"/>
                        </a:spcBef>
                        <a:buNone/>
                      </a:pPr>
                      <a:r>
                        <a:rPr b="1" lang="en" sz="700"/>
                        <a:t>Nº de datos</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4CCCC"/>
                    </a:solidFill>
                  </a:tcPr>
                </a:tc>
                <a:tc>
                  <a:txBody>
                    <a:bodyPr>
                      <a:noAutofit/>
                    </a:bodyPr>
                    <a:lstStyle/>
                    <a:p>
                      <a:pPr lvl="0" rtl="0">
                        <a:lnSpc>
                          <a:spcPct val="115000"/>
                        </a:lnSpc>
                        <a:spcBef>
                          <a:spcPts val="0"/>
                        </a:spcBef>
                        <a:buNone/>
                      </a:pPr>
                      <a:r>
                        <a:rPr b="1" lang="en" sz="700"/>
                        <a:t>Floyd</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4CCCC"/>
                    </a:solidFill>
                  </a:tcPr>
                </a:tc>
              </a:tr>
              <a:tr h="180850">
                <a:tc>
                  <a:txBody>
                    <a:bodyPr>
                      <a:noAutofit/>
                    </a:bodyPr>
                    <a:lstStyle/>
                    <a:p>
                      <a:pPr lvl="0" rtl="0" algn="r">
                        <a:lnSpc>
                          <a:spcPct val="115000"/>
                        </a:lnSpc>
                        <a:spcBef>
                          <a:spcPts val="0"/>
                        </a:spcBef>
                        <a:buNone/>
                      </a:pPr>
                      <a:r>
                        <a:rPr b="1" lang="en" sz="700"/>
                        <a:t>100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0,000927308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200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0,00686802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300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0,0223873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400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0,0519861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500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0,101854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600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0,176301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700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0,277682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800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0,41186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900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0,5953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0,827693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1100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1,159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1200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1,54931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1300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2,02421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1400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2,64131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1500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3,2443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1600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3,97622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1700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4,79084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1800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5,67815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1900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6,67535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2000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7,77094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2100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9,03474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2200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10,1211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2300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11,6046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2400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13,2707</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80850">
                <a:tc>
                  <a:txBody>
                    <a:bodyPr>
                      <a:noAutofit/>
                    </a:bodyPr>
                    <a:lstStyle/>
                    <a:p>
                      <a:pPr lvl="0" rtl="0" algn="r">
                        <a:lnSpc>
                          <a:spcPct val="115000"/>
                        </a:lnSpc>
                        <a:spcBef>
                          <a:spcPts val="0"/>
                        </a:spcBef>
                        <a:buNone/>
                      </a:pPr>
                      <a:r>
                        <a:rPr b="1" lang="en" sz="700"/>
                        <a:t>2500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15,2813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bl>
          </a:graphicData>
        </a:graphic>
      </p:graphicFrame>
      <p:grpSp>
        <p:nvGrpSpPr>
          <p:cNvPr id="185" name="Shape 185"/>
          <p:cNvGrpSpPr/>
          <p:nvPr/>
        </p:nvGrpSpPr>
        <p:grpSpPr>
          <a:xfrm>
            <a:off x="8074871" y="273509"/>
            <a:ext cx="534218" cy="408511"/>
            <a:chOff x="3932350" y="3714775"/>
            <a:chExt cx="439650" cy="319075"/>
          </a:xfrm>
        </p:grpSpPr>
        <p:sp>
          <p:nvSpPr>
            <p:cNvPr id="186" name="Shape 186"/>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187" name="Shape 187"/>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188" name="Shape 188"/>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189" name="Shape 189"/>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190" name="Shape 190"/>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grpSp>
      <p:sp>
        <p:nvSpPr>
          <p:cNvPr id="191" name="Shape 191"/>
          <p:cNvSpPr txBox="1"/>
          <p:nvPr/>
        </p:nvSpPr>
        <p:spPr>
          <a:xfrm>
            <a:off x="5427550" y="319700"/>
            <a:ext cx="13926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4B4B"/>
                </a:solidFill>
                <a:latin typeface="Montserrat"/>
                <a:ea typeface="Montserrat"/>
                <a:cs typeface="Montserrat"/>
                <a:sym typeface="Montserrat"/>
              </a:rPr>
              <a:t>TABLA</a:t>
            </a:r>
          </a:p>
        </p:txBody>
      </p:sp>
      <p:sp>
        <p:nvSpPr>
          <p:cNvPr id="192" name="Shape 192"/>
          <p:cNvSpPr txBox="1"/>
          <p:nvPr>
            <p:ph idx="12" type="sldNum"/>
          </p:nvPr>
        </p:nvSpPr>
        <p:spPr>
          <a:xfrm>
            <a:off x="8423072" y="4749850"/>
            <a:ext cx="6825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96" name="Shape 196"/>
        <p:cNvGrpSpPr/>
        <p:nvPr/>
      </p:nvGrpSpPr>
      <p:grpSpPr>
        <a:xfrm>
          <a:off x="0" y="0"/>
          <a:ext cx="0" cy="0"/>
          <a:chOff x="0" y="0"/>
          <a:chExt cx="0" cy="0"/>
        </a:xfrm>
      </p:grpSpPr>
      <p:pic>
        <p:nvPicPr>
          <p:cNvPr id="197" name="Shape 197" title="Chart"/>
          <p:cNvPicPr preferRelativeResize="0"/>
          <p:nvPr/>
        </p:nvPicPr>
        <p:blipFill>
          <a:blip r:embed="rId3">
            <a:alphaModFix/>
          </a:blip>
          <a:stretch>
            <a:fillRect/>
          </a:stretch>
        </p:blipFill>
        <p:spPr>
          <a:xfrm>
            <a:off x="781475" y="887212"/>
            <a:ext cx="5448686" cy="3369075"/>
          </a:xfrm>
          <a:prstGeom prst="rect">
            <a:avLst/>
          </a:prstGeom>
          <a:noFill/>
          <a:ln>
            <a:noFill/>
          </a:ln>
        </p:spPr>
      </p:pic>
      <p:grpSp>
        <p:nvGrpSpPr>
          <p:cNvPr id="198" name="Shape 198"/>
          <p:cNvGrpSpPr/>
          <p:nvPr/>
        </p:nvGrpSpPr>
        <p:grpSpPr>
          <a:xfrm>
            <a:off x="8100963" y="292738"/>
            <a:ext cx="625058" cy="453660"/>
            <a:chOff x="4604550" y="3714775"/>
            <a:chExt cx="439625" cy="319075"/>
          </a:xfrm>
        </p:grpSpPr>
        <p:sp>
          <p:nvSpPr>
            <p:cNvPr id="199" name="Shape 199"/>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01" name="Shape 201"/>
          <p:cNvSpPr txBox="1"/>
          <p:nvPr/>
        </p:nvSpPr>
        <p:spPr>
          <a:xfrm>
            <a:off x="305450" y="217625"/>
            <a:ext cx="60246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GRÁFICA ALGORITMOS 0(n</a:t>
            </a:r>
            <a:r>
              <a:rPr b="1" baseline="30000" lang="en" sz="2400">
                <a:solidFill>
                  <a:srgbClr val="FFA93F"/>
                </a:solidFill>
                <a:latin typeface="Montserrat"/>
                <a:ea typeface="Montserrat"/>
                <a:cs typeface="Montserrat"/>
                <a:sym typeface="Montserrat"/>
              </a:rPr>
              <a:t>3</a:t>
            </a:r>
            <a:r>
              <a:rPr b="1" lang="en" sz="2400">
                <a:solidFill>
                  <a:srgbClr val="FFA93F"/>
                </a:solidFill>
                <a:latin typeface="Montserrat"/>
                <a:ea typeface="Montserrat"/>
                <a:cs typeface="Montserrat"/>
                <a:sym typeface="Montserrat"/>
              </a:rPr>
              <a:t>)</a:t>
            </a:r>
          </a:p>
        </p:txBody>
      </p:sp>
      <p:sp>
        <p:nvSpPr>
          <p:cNvPr id="202" name="Shape 202"/>
          <p:cNvSpPr txBox="1"/>
          <p:nvPr>
            <p:ph idx="12" type="sldNum"/>
          </p:nvPr>
        </p:nvSpPr>
        <p:spPr>
          <a:xfrm>
            <a:off x="8399475" y="4749850"/>
            <a:ext cx="7062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t>‹#›</a:t>
            </a:fld>
            <a:r>
              <a:rPr lang="en" sz="1400"/>
              <a:t> / 18</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4336"/>
        </a:solidFill>
      </p:bgPr>
    </p:bg>
    <p:spTree>
      <p:nvGrpSpPr>
        <p:cNvPr id="206" name="Shape 206"/>
        <p:cNvGrpSpPr/>
        <p:nvPr/>
      </p:nvGrpSpPr>
      <p:grpSpPr>
        <a:xfrm>
          <a:off x="0" y="0"/>
          <a:ext cx="0" cy="0"/>
          <a:chOff x="0" y="0"/>
          <a:chExt cx="0" cy="0"/>
        </a:xfrm>
      </p:grpSpPr>
      <p:sp>
        <p:nvSpPr>
          <p:cNvPr id="207" name="Shape 207"/>
          <p:cNvSpPr txBox="1"/>
          <p:nvPr>
            <p:ph idx="4294967295" type="ctrTitle"/>
          </p:nvPr>
        </p:nvSpPr>
        <p:spPr>
          <a:xfrm>
            <a:off x="5754725" y="3758600"/>
            <a:ext cx="2197200" cy="1159800"/>
          </a:xfrm>
          <a:prstGeom prst="rect">
            <a:avLst/>
          </a:prstGeom>
        </p:spPr>
        <p:txBody>
          <a:bodyPr anchorCtr="0" anchor="b" bIns="91425" lIns="91425" rIns="91425" tIns="91425">
            <a:noAutofit/>
          </a:bodyPr>
          <a:lstStyle/>
          <a:p>
            <a:pPr lvl="0" rtl="0">
              <a:spcBef>
                <a:spcPts val="0"/>
              </a:spcBef>
              <a:buNone/>
            </a:pPr>
            <a:r>
              <a:rPr lang="en" sz="6000"/>
              <a:t>0(2</a:t>
            </a:r>
            <a:r>
              <a:rPr baseline="30000" lang="en" sz="6000"/>
              <a:t>n</a:t>
            </a:r>
            <a:r>
              <a:rPr lang="en" sz="6000"/>
              <a:t>)</a:t>
            </a:r>
          </a:p>
        </p:txBody>
      </p:sp>
      <p:graphicFrame>
        <p:nvGraphicFramePr>
          <p:cNvPr id="208" name="Shape 208"/>
          <p:cNvGraphicFramePr/>
          <p:nvPr/>
        </p:nvGraphicFramePr>
        <p:xfrm>
          <a:off x="526625" y="241987"/>
          <a:ext cx="3000000" cy="3000000"/>
        </p:xfrm>
        <a:graphic>
          <a:graphicData uri="http://schemas.openxmlformats.org/drawingml/2006/table">
            <a:tbl>
              <a:tblPr>
                <a:noFill/>
                <a:tableStyleId>{ED017426-EBC4-44A9-8A3E-ABEB66DAFE2A}</a:tableStyleId>
              </a:tblPr>
              <a:tblGrid>
                <a:gridCol w="1423725"/>
                <a:gridCol w="1543400"/>
              </a:tblGrid>
              <a:tr h="173200">
                <a:tc>
                  <a:txBody>
                    <a:bodyPr>
                      <a:noAutofit/>
                    </a:bodyPr>
                    <a:lstStyle/>
                    <a:p>
                      <a:pPr lvl="0" rtl="0">
                        <a:lnSpc>
                          <a:spcPct val="115000"/>
                        </a:lnSpc>
                        <a:spcBef>
                          <a:spcPts val="0"/>
                        </a:spcBef>
                        <a:buNone/>
                      </a:pPr>
                      <a:r>
                        <a:rPr b="1" lang="en" sz="700"/>
                        <a:t>Nº de datos</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4CCCC"/>
                    </a:solidFill>
                  </a:tcPr>
                </a:tc>
                <a:tc>
                  <a:txBody>
                    <a:bodyPr>
                      <a:noAutofit/>
                    </a:bodyPr>
                    <a:lstStyle/>
                    <a:p>
                      <a:pPr lvl="0" rtl="0">
                        <a:lnSpc>
                          <a:spcPct val="115000"/>
                        </a:lnSpc>
                        <a:spcBef>
                          <a:spcPts val="0"/>
                        </a:spcBef>
                        <a:buNone/>
                      </a:pPr>
                      <a:r>
                        <a:rPr b="1" lang="en" sz="700"/>
                        <a:t>Hanoi</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4CCCC"/>
                    </a:solidFill>
                  </a:tcPr>
                </a:tc>
              </a:tr>
              <a:tr h="173200">
                <a:tc>
                  <a:txBody>
                    <a:bodyPr>
                      <a:noAutofit/>
                    </a:bodyPr>
                    <a:lstStyle/>
                    <a:p>
                      <a:pPr lvl="0" rtl="0" algn="r">
                        <a:lnSpc>
                          <a:spcPct val="115000"/>
                        </a:lnSpc>
                        <a:spcBef>
                          <a:spcPts val="0"/>
                        </a:spcBef>
                        <a:buNone/>
                      </a:pPr>
                      <a:r>
                        <a:rPr b="1" lang="en" sz="700"/>
                        <a:t>10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1,50E-06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11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2,72E-06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12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5,19E-06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13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1,02E-05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14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1,94E-05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15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3,84E-05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16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8,33E-05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17</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0,000162479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18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0,000332946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19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0,00067568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0,00138661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0,00273687</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0,00553412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0,0110794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0,0220678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0,0438211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0,0867785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27</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0,171589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0,340834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29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0,67166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30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1,33313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31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2,64708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32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5,30209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33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10,6107</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34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21,4292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3200">
                <a:tc>
                  <a:txBody>
                    <a:bodyPr>
                      <a:noAutofit/>
                    </a:bodyPr>
                    <a:lstStyle/>
                    <a:p>
                      <a:pPr lvl="0" rtl="0" algn="r">
                        <a:lnSpc>
                          <a:spcPct val="115000"/>
                        </a:lnSpc>
                        <a:spcBef>
                          <a:spcPts val="0"/>
                        </a:spcBef>
                        <a:buNone/>
                      </a:pPr>
                      <a:r>
                        <a:rPr b="1" lang="en" sz="700"/>
                        <a:t>35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42,8149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bl>
          </a:graphicData>
        </a:graphic>
      </p:graphicFrame>
      <p:grpSp>
        <p:nvGrpSpPr>
          <p:cNvPr id="209" name="Shape 209"/>
          <p:cNvGrpSpPr/>
          <p:nvPr/>
        </p:nvGrpSpPr>
        <p:grpSpPr>
          <a:xfrm>
            <a:off x="8074871" y="273509"/>
            <a:ext cx="534218" cy="408511"/>
            <a:chOff x="3932350" y="3714775"/>
            <a:chExt cx="439650" cy="319075"/>
          </a:xfrm>
        </p:grpSpPr>
        <p:sp>
          <p:nvSpPr>
            <p:cNvPr id="210" name="Shape 210"/>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211" name="Shape 211"/>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212" name="Shape 212"/>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213" name="Shape 213"/>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214" name="Shape 214"/>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grpSp>
      <p:sp>
        <p:nvSpPr>
          <p:cNvPr id="215" name="Shape 215"/>
          <p:cNvSpPr txBox="1"/>
          <p:nvPr/>
        </p:nvSpPr>
        <p:spPr>
          <a:xfrm>
            <a:off x="5427550" y="319700"/>
            <a:ext cx="14919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4B4B"/>
                </a:solidFill>
                <a:latin typeface="Montserrat"/>
                <a:ea typeface="Montserrat"/>
                <a:cs typeface="Montserrat"/>
                <a:sym typeface="Montserrat"/>
              </a:rPr>
              <a:t>TABLA</a:t>
            </a:r>
          </a:p>
        </p:txBody>
      </p:sp>
      <p:sp>
        <p:nvSpPr>
          <p:cNvPr id="216" name="Shape 216"/>
          <p:cNvSpPr txBox="1"/>
          <p:nvPr>
            <p:ph idx="12" type="sldNum"/>
          </p:nvPr>
        </p:nvSpPr>
        <p:spPr>
          <a:xfrm>
            <a:off x="8292000" y="4749850"/>
            <a:ext cx="8133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220" name="Shape 220"/>
        <p:cNvGrpSpPr/>
        <p:nvPr/>
      </p:nvGrpSpPr>
      <p:grpSpPr>
        <a:xfrm>
          <a:off x="0" y="0"/>
          <a:ext cx="0" cy="0"/>
          <a:chOff x="0" y="0"/>
          <a:chExt cx="0" cy="0"/>
        </a:xfrm>
      </p:grpSpPr>
      <p:grpSp>
        <p:nvGrpSpPr>
          <p:cNvPr id="221" name="Shape 221"/>
          <p:cNvGrpSpPr/>
          <p:nvPr/>
        </p:nvGrpSpPr>
        <p:grpSpPr>
          <a:xfrm>
            <a:off x="8100963" y="292738"/>
            <a:ext cx="625058" cy="453660"/>
            <a:chOff x="4604550" y="3714775"/>
            <a:chExt cx="439625" cy="319075"/>
          </a:xfrm>
        </p:grpSpPr>
        <p:sp>
          <p:nvSpPr>
            <p:cNvPr id="222" name="Shape 222"/>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224" name="Shape 224"/>
          <p:cNvPicPr preferRelativeResize="0"/>
          <p:nvPr/>
        </p:nvPicPr>
        <p:blipFill>
          <a:blip r:embed="rId3">
            <a:alphaModFix/>
          </a:blip>
          <a:stretch>
            <a:fillRect/>
          </a:stretch>
        </p:blipFill>
        <p:spPr>
          <a:xfrm>
            <a:off x="802850" y="860962"/>
            <a:ext cx="5592949" cy="3421575"/>
          </a:xfrm>
          <a:prstGeom prst="rect">
            <a:avLst/>
          </a:prstGeom>
          <a:noFill/>
          <a:ln>
            <a:noFill/>
          </a:ln>
        </p:spPr>
      </p:pic>
      <p:sp>
        <p:nvSpPr>
          <p:cNvPr id="225" name="Shape 225"/>
          <p:cNvSpPr txBox="1"/>
          <p:nvPr/>
        </p:nvSpPr>
        <p:spPr>
          <a:xfrm>
            <a:off x="305450" y="217625"/>
            <a:ext cx="60903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GRÁFICA ALGORITMOS 0(2</a:t>
            </a:r>
            <a:r>
              <a:rPr b="1" baseline="30000" lang="en" sz="2400">
                <a:solidFill>
                  <a:srgbClr val="FFA93F"/>
                </a:solidFill>
                <a:latin typeface="Montserrat"/>
                <a:ea typeface="Montserrat"/>
                <a:cs typeface="Montserrat"/>
                <a:sym typeface="Montserrat"/>
              </a:rPr>
              <a:t>n</a:t>
            </a:r>
            <a:r>
              <a:rPr b="1" lang="en" sz="2400">
                <a:solidFill>
                  <a:srgbClr val="FFA93F"/>
                </a:solidFill>
                <a:latin typeface="Montserrat"/>
                <a:ea typeface="Montserrat"/>
                <a:cs typeface="Montserrat"/>
                <a:sym typeface="Montserrat"/>
              </a:rPr>
              <a:t>)</a:t>
            </a:r>
          </a:p>
        </p:txBody>
      </p:sp>
      <p:sp>
        <p:nvSpPr>
          <p:cNvPr id="226" name="Shape 226"/>
          <p:cNvSpPr txBox="1"/>
          <p:nvPr>
            <p:ph idx="12" type="sldNum"/>
          </p:nvPr>
        </p:nvSpPr>
        <p:spPr>
          <a:xfrm>
            <a:off x="8313675" y="4749850"/>
            <a:ext cx="7920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t>‹#›</a:t>
            </a:fld>
            <a:r>
              <a:rPr lang="en" sz="1400"/>
              <a:t> / 18</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230" name="Shape 230"/>
        <p:cNvGrpSpPr/>
        <p:nvPr/>
      </p:nvGrpSpPr>
      <p:grpSpPr>
        <a:xfrm>
          <a:off x="0" y="0"/>
          <a:ext cx="0" cy="0"/>
          <a:chOff x="0" y="0"/>
          <a:chExt cx="0" cy="0"/>
        </a:xfrm>
      </p:grpSpPr>
      <p:sp>
        <p:nvSpPr>
          <p:cNvPr id="231" name="Shape 231"/>
          <p:cNvSpPr txBox="1"/>
          <p:nvPr>
            <p:ph type="ctrTitle"/>
          </p:nvPr>
        </p:nvSpPr>
        <p:spPr>
          <a:xfrm>
            <a:off x="648300" y="1354750"/>
            <a:ext cx="3522300" cy="2989800"/>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3</a:t>
            </a:r>
            <a:r>
              <a:rPr lang="en" sz="7200">
                <a:solidFill>
                  <a:srgbClr val="FFC107"/>
                </a:solidFill>
              </a:rPr>
              <a:t>.</a:t>
            </a:r>
          </a:p>
          <a:p>
            <a:pPr lvl="0">
              <a:spcBef>
                <a:spcPts val="0"/>
              </a:spcBef>
              <a:buNone/>
            </a:pPr>
            <a:r>
              <a:rPr lang="en"/>
              <a:t>GRÁFICAS DE</a:t>
            </a:r>
          </a:p>
          <a:p>
            <a:pPr lvl="0" rtl="0">
              <a:spcBef>
                <a:spcPts val="0"/>
              </a:spcBef>
              <a:buNone/>
            </a:pPr>
            <a:r>
              <a:rPr lang="en"/>
              <a:t>COMPARACIÓN</a:t>
            </a:r>
          </a:p>
        </p:txBody>
      </p:sp>
      <p:sp>
        <p:nvSpPr>
          <p:cNvPr id="232" name="Shape 232"/>
          <p:cNvSpPr txBox="1"/>
          <p:nvPr>
            <p:ph idx="1" type="subTitle"/>
          </p:nvPr>
        </p:nvSpPr>
        <p:spPr>
          <a:xfrm>
            <a:off x="6724950" y="3265700"/>
            <a:ext cx="1906200" cy="1031700"/>
          </a:xfrm>
          <a:prstGeom prst="rect">
            <a:avLst/>
          </a:prstGeom>
        </p:spPr>
        <p:txBody>
          <a:bodyPr anchorCtr="0" anchor="b" bIns="91425" lIns="91425" rIns="91425" tIns="91425">
            <a:noAutofit/>
          </a:bodyPr>
          <a:lstStyle/>
          <a:p>
            <a:pPr lvl="0" rtl="0">
              <a:spcBef>
                <a:spcPts val="0"/>
              </a:spcBef>
              <a:buNone/>
            </a:pPr>
            <a:r>
              <a:rPr lang="en"/>
              <a:t>Vamos a compararlos todos</a:t>
            </a:r>
          </a:p>
        </p:txBody>
      </p:sp>
      <p:sp>
        <p:nvSpPr>
          <p:cNvPr id="233" name="Shape 233"/>
          <p:cNvSpPr txBox="1"/>
          <p:nvPr>
            <p:ph idx="12" type="sldNum"/>
          </p:nvPr>
        </p:nvSpPr>
        <p:spPr>
          <a:xfrm>
            <a:off x="8348725" y="4749850"/>
            <a:ext cx="7569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237" name="Shape 237"/>
        <p:cNvGrpSpPr/>
        <p:nvPr/>
      </p:nvGrpSpPr>
      <p:grpSpPr>
        <a:xfrm>
          <a:off x="0" y="0"/>
          <a:ext cx="0" cy="0"/>
          <a:chOff x="0" y="0"/>
          <a:chExt cx="0" cy="0"/>
        </a:xfrm>
      </p:grpSpPr>
      <p:pic>
        <p:nvPicPr>
          <p:cNvPr id="238" name="Shape 238" title="Gráfico"/>
          <p:cNvPicPr preferRelativeResize="0"/>
          <p:nvPr/>
        </p:nvPicPr>
        <p:blipFill>
          <a:blip r:embed="rId3">
            <a:alphaModFix/>
          </a:blip>
          <a:stretch>
            <a:fillRect/>
          </a:stretch>
        </p:blipFill>
        <p:spPr>
          <a:xfrm>
            <a:off x="819275" y="861437"/>
            <a:ext cx="5531988" cy="3420624"/>
          </a:xfrm>
          <a:prstGeom prst="rect">
            <a:avLst/>
          </a:prstGeom>
          <a:noFill/>
          <a:ln>
            <a:noFill/>
          </a:ln>
        </p:spPr>
      </p:pic>
      <p:grpSp>
        <p:nvGrpSpPr>
          <p:cNvPr id="239" name="Shape 239"/>
          <p:cNvGrpSpPr/>
          <p:nvPr/>
        </p:nvGrpSpPr>
        <p:grpSpPr>
          <a:xfrm>
            <a:off x="8100963" y="292738"/>
            <a:ext cx="625058" cy="453660"/>
            <a:chOff x="4604550" y="3714775"/>
            <a:chExt cx="439625" cy="319075"/>
          </a:xfrm>
        </p:grpSpPr>
        <p:sp>
          <p:nvSpPr>
            <p:cNvPr id="240" name="Shape 240"/>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42" name="Shape 242"/>
          <p:cNvSpPr txBox="1"/>
          <p:nvPr/>
        </p:nvSpPr>
        <p:spPr>
          <a:xfrm>
            <a:off x="305450" y="217625"/>
            <a:ext cx="67065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GRÁFICA ALGORITMOS DE </a:t>
            </a:r>
            <a:r>
              <a:rPr b="1" lang="en" sz="2400">
                <a:solidFill>
                  <a:srgbClr val="FFA93F"/>
                </a:solidFill>
                <a:latin typeface="Montserrat"/>
                <a:ea typeface="Montserrat"/>
                <a:cs typeface="Montserrat"/>
                <a:sym typeface="Montserrat"/>
              </a:rPr>
              <a:t>ORDENACIÓN</a:t>
            </a:r>
          </a:p>
        </p:txBody>
      </p:sp>
      <p:sp>
        <p:nvSpPr>
          <p:cNvPr id="243" name="Shape 243"/>
          <p:cNvSpPr txBox="1"/>
          <p:nvPr>
            <p:ph idx="12" type="sldNum"/>
          </p:nvPr>
        </p:nvSpPr>
        <p:spPr>
          <a:xfrm>
            <a:off x="8375874" y="4749850"/>
            <a:ext cx="7293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t>‹#›</a:t>
            </a:fld>
            <a:r>
              <a:rPr lang="en" sz="1400"/>
              <a:t> / 18</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247" name="Shape 247"/>
        <p:cNvGrpSpPr/>
        <p:nvPr/>
      </p:nvGrpSpPr>
      <p:grpSpPr>
        <a:xfrm>
          <a:off x="0" y="0"/>
          <a:ext cx="0" cy="0"/>
          <a:chOff x="0" y="0"/>
          <a:chExt cx="0" cy="0"/>
        </a:xfrm>
      </p:grpSpPr>
      <p:pic>
        <p:nvPicPr>
          <p:cNvPr id="248" name="Shape 248" title="Gráfico"/>
          <p:cNvPicPr preferRelativeResize="0"/>
          <p:nvPr/>
        </p:nvPicPr>
        <p:blipFill>
          <a:blip r:embed="rId3">
            <a:alphaModFix/>
          </a:blip>
          <a:stretch>
            <a:fillRect/>
          </a:stretch>
        </p:blipFill>
        <p:spPr>
          <a:xfrm>
            <a:off x="809975" y="857800"/>
            <a:ext cx="5543773" cy="3427899"/>
          </a:xfrm>
          <a:prstGeom prst="rect">
            <a:avLst/>
          </a:prstGeom>
          <a:noFill/>
          <a:ln>
            <a:noFill/>
          </a:ln>
        </p:spPr>
      </p:pic>
      <p:grpSp>
        <p:nvGrpSpPr>
          <p:cNvPr id="249" name="Shape 249"/>
          <p:cNvGrpSpPr/>
          <p:nvPr/>
        </p:nvGrpSpPr>
        <p:grpSpPr>
          <a:xfrm>
            <a:off x="8100963" y="292738"/>
            <a:ext cx="625058" cy="453660"/>
            <a:chOff x="4604550" y="3714775"/>
            <a:chExt cx="439625" cy="319075"/>
          </a:xfrm>
        </p:grpSpPr>
        <p:sp>
          <p:nvSpPr>
            <p:cNvPr id="250" name="Shape 250"/>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52" name="Shape 252"/>
          <p:cNvSpPr txBox="1"/>
          <p:nvPr/>
        </p:nvSpPr>
        <p:spPr>
          <a:xfrm>
            <a:off x="305450" y="217625"/>
            <a:ext cx="40047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GRÁFICA CON ZOOM</a:t>
            </a:r>
          </a:p>
        </p:txBody>
      </p:sp>
      <p:sp>
        <p:nvSpPr>
          <p:cNvPr id="253" name="Shape 253"/>
          <p:cNvSpPr txBox="1"/>
          <p:nvPr>
            <p:ph idx="12" type="sldNum"/>
          </p:nvPr>
        </p:nvSpPr>
        <p:spPr>
          <a:xfrm>
            <a:off x="8399475" y="4749850"/>
            <a:ext cx="7062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t>‹#›</a:t>
            </a:fld>
            <a:r>
              <a:rPr lang="en" sz="1400"/>
              <a:t> / 18</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257" name="Shape 257"/>
        <p:cNvGrpSpPr/>
        <p:nvPr/>
      </p:nvGrpSpPr>
      <p:grpSpPr>
        <a:xfrm>
          <a:off x="0" y="0"/>
          <a:ext cx="0" cy="0"/>
          <a:chOff x="0" y="0"/>
          <a:chExt cx="0" cy="0"/>
        </a:xfrm>
      </p:grpSpPr>
      <p:sp>
        <p:nvSpPr>
          <p:cNvPr id="258" name="Shape 258"/>
          <p:cNvSpPr txBox="1"/>
          <p:nvPr>
            <p:ph idx="4294967295" type="ctrTitle"/>
          </p:nvPr>
        </p:nvSpPr>
        <p:spPr>
          <a:xfrm>
            <a:off x="685800" y="1964350"/>
            <a:ext cx="4863900" cy="1159800"/>
          </a:xfrm>
          <a:prstGeom prst="rect">
            <a:avLst/>
          </a:prstGeom>
        </p:spPr>
        <p:txBody>
          <a:bodyPr anchorCtr="0" anchor="b" bIns="91425" lIns="91425" rIns="91425" tIns="91425">
            <a:noAutofit/>
          </a:bodyPr>
          <a:lstStyle/>
          <a:p>
            <a:pPr lvl="0" rtl="0">
              <a:spcBef>
                <a:spcPts val="0"/>
              </a:spcBef>
              <a:buNone/>
            </a:pPr>
            <a:r>
              <a:rPr lang="en" sz="3600">
                <a:solidFill>
                  <a:srgbClr val="FF5722"/>
                </a:solidFill>
              </a:rPr>
              <a:t>¡GRACIAS A TODOS</a:t>
            </a:r>
            <a:r>
              <a:rPr lang="en" sz="3600">
                <a:solidFill>
                  <a:srgbClr val="FF5722"/>
                </a:solidFill>
              </a:rPr>
              <a:t>!</a:t>
            </a:r>
          </a:p>
        </p:txBody>
      </p:sp>
      <p:sp>
        <p:nvSpPr>
          <p:cNvPr id="259" name="Shape 259"/>
          <p:cNvSpPr txBox="1"/>
          <p:nvPr>
            <p:ph idx="4294967295" type="subTitle"/>
          </p:nvPr>
        </p:nvSpPr>
        <p:spPr>
          <a:xfrm>
            <a:off x="685800" y="3163925"/>
            <a:ext cx="4531499" cy="784799"/>
          </a:xfrm>
          <a:prstGeom prst="rect">
            <a:avLst/>
          </a:prstGeom>
        </p:spPr>
        <p:txBody>
          <a:bodyPr anchorCtr="0" anchor="t" bIns="91425" lIns="91425" rIns="91425" tIns="91425">
            <a:noAutofit/>
          </a:bodyPr>
          <a:lstStyle/>
          <a:p>
            <a:pPr lvl="0" rtl="0">
              <a:spcBef>
                <a:spcPts val="0"/>
              </a:spcBef>
              <a:buNone/>
            </a:pPr>
            <a:r>
              <a:rPr lang="en" sz="3600"/>
              <a:t>¿Preguntas</a:t>
            </a:r>
            <a:r>
              <a:rPr lang="en" sz="3600"/>
              <a:t>?</a:t>
            </a:r>
          </a:p>
        </p:txBody>
      </p:sp>
      <p:grpSp>
        <p:nvGrpSpPr>
          <p:cNvPr id="260" name="Shape 260"/>
          <p:cNvGrpSpPr/>
          <p:nvPr/>
        </p:nvGrpSpPr>
        <p:grpSpPr>
          <a:xfrm>
            <a:off x="785304" y="1555466"/>
            <a:ext cx="462632" cy="462632"/>
            <a:chOff x="1278900" y="2333250"/>
            <a:chExt cx="381175" cy="381175"/>
          </a:xfrm>
        </p:grpSpPr>
        <p:sp>
          <p:nvSpPr>
            <p:cNvPr id="261" name="Shape 261"/>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65" name="Shape 265"/>
          <p:cNvSpPr/>
          <p:nvPr/>
        </p:nvSpPr>
        <p:spPr>
          <a:xfrm>
            <a:off x="1311395" y="1491735"/>
            <a:ext cx="339835" cy="309114"/>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6" name="Shape 266"/>
          <p:cNvSpPr txBox="1"/>
          <p:nvPr>
            <p:ph idx="12" type="sldNum"/>
          </p:nvPr>
        </p:nvSpPr>
        <p:spPr>
          <a:xfrm>
            <a:off x="8301450" y="4749850"/>
            <a:ext cx="8040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90" name="Shape 90"/>
        <p:cNvGrpSpPr/>
        <p:nvPr/>
      </p:nvGrpSpPr>
      <p:grpSpPr>
        <a:xfrm>
          <a:off x="0" y="0"/>
          <a:ext cx="0" cy="0"/>
          <a:chOff x="0" y="0"/>
          <a:chExt cx="0" cy="0"/>
        </a:xfrm>
      </p:grpSpPr>
      <p:sp>
        <p:nvSpPr>
          <p:cNvPr id="91" name="Shape 91"/>
          <p:cNvSpPr txBox="1"/>
          <p:nvPr>
            <p:ph idx="4294967295" type="ctrTitle"/>
          </p:nvPr>
        </p:nvSpPr>
        <p:spPr>
          <a:xfrm>
            <a:off x="685800" y="668950"/>
            <a:ext cx="4531500" cy="1159800"/>
          </a:xfrm>
          <a:prstGeom prst="rect">
            <a:avLst/>
          </a:prstGeom>
        </p:spPr>
        <p:txBody>
          <a:bodyPr anchorCtr="0" anchor="b" bIns="91425" lIns="91425" rIns="91425" tIns="91425">
            <a:noAutofit/>
          </a:bodyPr>
          <a:lstStyle/>
          <a:p>
            <a:pPr lvl="0">
              <a:spcBef>
                <a:spcPts val="0"/>
              </a:spcBef>
              <a:buNone/>
            </a:pPr>
            <a:r>
              <a:rPr lang="en" sz="3600">
                <a:solidFill>
                  <a:srgbClr val="FFEB3B"/>
                </a:solidFill>
              </a:rPr>
              <a:t>¡HOLA!</a:t>
            </a:r>
          </a:p>
        </p:txBody>
      </p:sp>
      <p:sp>
        <p:nvSpPr>
          <p:cNvPr id="92" name="Shape 92"/>
          <p:cNvSpPr txBox="1"/>
          <p:nvPr>
            <p:ph idx="4294967295" type="subTitle"/>
          </p:nvPr>
        </p:nvSpPr>
        <p:spPr>
          <a:xfrm>
            <a:off x="685800" y="1563725"/>
            <a:ext cx="4531500" cy="784800"/>
          </a:xfrm>
          <a:prstGeom prst="rect">
            <a:avLst/>
          </a:prstGeom>
        </p:spPr>
        <p:txBody>
          <a:bodyPr anchorCtr="0" anchor="t" bIns="91425" lIns="91425" rIns="91425" tIns="91425">
            <a:noAutofit/>
          </a:bodyPr>
          <a:lstStyle/>
          <a:p>
            <a:pPr lvl="0">
              <a:spcBef>
                <a:spcPts val="0"/>
              </a:spcBef>
              <a:buNone/>
            </a:pPr>
            <a:r>
              <a:rPr lang="en" sz="3600"/>
              <a:t>Somos el Grupo 3</a:t>
            </a:r>
          </a:p>
        </p:txBody>
      </p:sp>
      <p:sp>
        <p:nvSpPr>
          <p:cNvPr id="93" name="Shape 93"/>
          <p:cNvSpPr txBox="1"/>
          <p:nvPr>
            <p:ph idx="4294967295" type="body"/>
          </p:nvPr>
        </p:nvSpPr>
        <p:spPr>
          <a:xfrm>
            <a:off x="685800" y="2312000"/>
            <a:ext cx="5620200" cy="2598600"/>
          </a:xfrm>
          <a:prstGeom prst="rect">
            <a:avLst/>
          </a:prstGeom>
        </p:spPr>
        <p:txBody>
          <a:bodyPr anchorCtr="0" anchor="t" bIns="91425" lIns="91425" rIns="91425" tIns="91425">
            <a:noAutofit/>
          </a:bodyPr>
          <a:lstStyle/>
          <a:p>
            <a:pPr lvl="0">
              <a:spcBef>
                <a:spcPts val="0"/>
              </a:spcBef>
              <a:buNone/>
            </a:pPr>
            <a:r>
              <a:rPr lang="en"/>
              <a:t>Gregorio Carvajal Expósito</a:t>
            </a:r>
          </a:p>
          <a:p>
            <a:pPr lvl="0" rtl="0">
              <a:spcBef>
                <a:spcPts val="0"/>
              </a:spcBef>
              <a:buClr>
                <a:schemeClr val="dk1"/>
              </a:buClr>
              <a:buSzPct val="55000"/>
              <a:buFont typeface="Arial"/>
              <a:buNone/>
            </a:pPr>
            <a:r>
              <a:rPr lang="en"/>
              <a:t>Gema Correa Fernández</a:t>
            </a:r>
          </a:p>
          <a:p>
            <a:pPr lvl="0" rtl="0">
              <a:spcBef>
                <a:spcPts val="0"/>
              </a:spcBef>
              <a:buClr>
                <a:schemeClr val="dk1"/>
              </a:buClr>
              <a:buSzPct val="55000"/>
              <a:buFont typeface="Arial"/>
              <a:buNone/>
            </a:pPr>
            <a:r>
              <a:rPr lang="en"/>
              <a:t>Jonathan Fernández Mertanen</a:t>
            </a:r>
          </a:p>
          <a:p>
            <a:pPr lvl="0" rtl="0">
              <a:spcBef>
                <a:spcPts val="0"/>
              </a:spcBef>
              <a:buClr>
                <a:schemeClr val="dk1"/>
              </a:buClr>
              <a:buSzPct val="55000"/>
              <a:buFont typeface="Arial"/>
              <a:buNone/>
            </a:pPr>
            <a:r>
              <a:rPr lang="en"/>
              <a:t>Eila Gómez Hidalgo</a:t>
            </a:r>
          </a:p>
          <a:p>
            <a:pPr lvl="0">
              <a:spcBef>
                <a:spcPts val="0"/>
              </a:spcBef>
              <a:buNone/>
            </a:pPr>
            <a:r>
              <a:rPr lang="en"/>
              <a:t>Elías Méndez García</a:t>
            </a:r>
          </a:p>
          <a:p>
            <a:pPr lvl="0" rtl="0">
              <a:spcBef>
                <a:spcPts val="0"/>
              </a:spcBef>
              <a:buClr>
                <a:schemeClr val="dk1"/>
              </a:buClr>
              <a:buSzPct val="55000"/>
              <a:buFont typeface="Arial"/>
              <a:buNone/>
            </a:pPr>
            <a:r>
              <a:rPr lang="en"/>
              <a:t>Alex Enrique Tipán Párraga</a:t>
            </a:r>
          </a:p>
          <a:p>
            <a:pPr lvl="0" rtl="0">
              <a:spcBef>
                <a:spcPts val="0"/>
              </a:spcBef>
              <a:buClr>
                <a:srgbClr val="000000"/>
              </a:buClr>
              <a:buSzPct val="55000"/>
              <a:buFont typeface="Arial"/>
              <a:buNone/>
            </a:pPr>
            <a:r>
              <a:t/>
            </a:r>
            <a:endParaRPr/>
          </a:p>
        </p:txBody>
      </p:sp>
      <p:grpSp>
        <p:nvGrpSpPr>
          <p:cNvPr id="94" name="Shape 94"/>
          <p:cNvGrpSpPr/>
          <p:nvPr/>
        </p:nvGrpSpPr>
        <p:grpSpPr>
          <a:xfrm>
            <a:off x="785304" y="564866"/>
            <a:ext cx="462632" cy="462632"/>
            <a:chOff x="1278900" y="2333250"/>
            <a:chExt cx="381175" cy="381175"/>
          </a:xfrm>
        </p:grpSpPr>
        <p:sp>
          <p:nvSpPr>
            <p:cNvPr id="95" name="Shape 95"/>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9" name="Shape 99"/>
          <p:cNvSpPr txBox="1"/>
          <p:nvPr>
            <p:ph idx="12" type="sldNum"/>
          </p:nvPr>
        </p:nvSpPr>
        <p:spPr>
          <a:xfrm>
            <a:off x="8470248" y="4749850"/>
            <a:ext cx="6351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03" name="Shape 103"/>
        <p:cNvGrpSpPr/>
        <p:nvPr/>
      </p:nvGrpSpPr>
      <p:grpSpPr>
        <a:xfrm>
          <a:off x="0" y="0"/>
          <a:ext cx="0" cy="0"/>
          <a:chOff x="0" y="0"/>
          <a:chExt cx="0" cy="0"/>
        </a:xfrm>
      </p:grpSpPr>
      <p:sp>
        <p:nvSpPr>
          <p:cNvPr id="104" name="Shape 104"/>
          <p:cNvSpPr txBox="1"/>
          <p:nvPr>
            <p:ph type="ctrTitle"/>
          </p:nvPr>
        </p:nvSpPr>
        <p:spPr>
          <a:xfrm>
            <a:off x="648300" y="1354750"/>
            <a:ext cx="3522300" cy="2989800"/>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1.</a:t>
            </a:r>
          </a:p>
          <a:p>
            <a:pPr lvl="0" rtl="0">
              <a:spcBef>
                <a:spcPts val="0"/>
              </a:spcBef>
              <a:buNone/>
            </a:pPr>
            <a:r>
              <a:rPr lang="en"/>
              <a:t>CÓMO CALCULAR EL TIEMPO DE EJECUCIÓN</a:t>
            </a:r>
          </a:p>
        </p:txBody>
      </p:sp>
      <p:sp>
        <p:nvSpPr>
          <p:cNvPr id="105" name="Shape 105"/>
          <p:cNvSpPr txBox="1"/>
          <p:nvPr>
            <p:ph idx="1" type="subTitle"/>
          </p:nvPr>
        </p:nvSpPr>
        <p:spPr>
          <a:xfrm>
            <a:off x="6724950" y="3265700"/>
            <a:ext cx="1906199" cy="1031699"/>
          </a:xfrm>
          <a:prstGeom prst="rect">
            <a:avLst/>
          </a:prstGeom>
        </p:spPr>
        <p:txBody>
          <a:bodyPr anchorCtr="0" anchor="b" bIns="91425" lIns="91425" rIns="91425" tIns="91425">
            <a:noAutofit/>
          </a:bodyPr>
          <a:lstStyle/>
          <a:p>
            <a:pPr lvl="0" rtl="0">
              <a:spcBef>
                <a:spcPts val="0"/>
              </a:spcBef>
              <a:buNone/>
            </a:pPr>
            <a:r>
              <a:rPr lang="en"/>
              <a:t>Midiendo tiempo de </a:t>
            </a:r>
            <a:r>
              <a:rPr lang="en"/>
              <a:t>ejecución</a:t>
            </a:r>
          </a:p>
        </p:txBody>
      </p:sp>
      <p:sp>
        <p:nvSpPr>
          <p:cNvPr id="106" name="Shape 106"/>
          <p:cNvSpPr txBox="1"/>
          <p:nvPr>
            <p:ph idx="12" type="sldNum"/>
          </p:nvPr>
        </p:nvSpPr>
        <p:spPr>
          <a:xfrm>
            <a:off x="8399472" y="4749850"/>
            <a:ext cx="7059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10" name="Shape 110"/>
        <p:cNvGrpSpPr/>
        <p:nvPr/>
      </p:nvGrpSpPr>
      <p:grpSpPr>
        <a:xfrm>
          <a:off x="0" y="0"/>
          <a:ext cx="0" cy="0"/>
          <a:chOff x="0" y="0"/>
          <a:chExt cx="0" cy="0"/>
        </a:xfrm>
      </p:grpSpPr>
      <p:sp>
        <p:nvSpPr>
          <p:cNvPr id="111" name="Shape 111"/>
          <p:cNvSpPr/>
          <p:nvPr/>
        </p:nvSpPr>
        <p:spPr>
          <a:xfrm>
            <a:off x="3864700" y="713790"/>
            <a:ext cx="4871018" cy="3792143"/>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B7B7B7"/>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2" name="Shape 112"/>
          <p:cNvSpPr/>
          <p:nvPr/>
        </p:nvSpPr>
        <p:spPr>
          <a:xfrm>
            <a:off x="4068500" y="902250"/>
            <a:ext cx="4463700" cy="2864700"/>
          </a:xfrm>
          <a:prstGeom prst="rect">
            <a:avLst/>
          </a:prstGeom>
          <a:solidFill>
            <a:srgbClr val="EFEFE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None/>
            </a:pPr>
            <a:r>
              <a:rPr b="1" lang="en" sz="900">
                <a:solidFill>
                  <a:srgbClr val="444444"/>
                </a:solidFill>
                <a:highlight>
                  <a:srgbClr val="F0F0F0"/>
                </a:highlight>
                <a:latin typeface="Consolas"/>
                <a:ea typeface="Consolas"/>
                <a:cs typeface="Consolas"/>
                <a:sym typeface="Consolas"/>
              </a:rPr>
              <a:t>double</a:t>
            </a:r>
            <a:r>
              <a:rPr lang="en" sz="900">
                <a:solidFill>
                  <a:srgbClr val="444444"/>
                </a:solidFill>
                <a:highlight>
                  <a:srgbClr val="F0F0F0"/>
                </a:highlight>
                <a:latin typeface="Consolas"/>
                <a:ea typeface="Consolas"/>
                <a:cs typeface="Consolas"/>
                <a:sym typeface="Consolas"/>
              </a:rPr>
              <a:t> tiempo = </a:t>
            </a:r>
            <a:r>
              <a:rPr lang="en" sz="900">
                <a:solidFill>
                  <a:srgbClr val="880000"/>
                </a:solidFill>
                <a:highlight>
                  <a:srgbClr val="F0F0F0"/>
                </a:highlight>
                <a:latin typeface="Consolas"/>
                <a:ea typeface="Consolas"/>
                <a:cs typeface="Consolas"/>
                <a:sym typeface="Consolas"/>
              </a:rPr>
              <a:t>0.0f</a:t>
            </a:r>
            <a:r>
              <a:rPr lang="en" sz="900">
                <a:solidFill>
                  <a:srgbClr val="444444"/>
                </a:solidFill>
                <a:highlight>
                  <a:srgbClr val="F0F0F0"/>
                </a:highlight>
                <a:latin typeface="Consolas"/>
                <a:ea typeface="Consolas"/>
                <a:cs typeface="Consolas"/>
                <a:sym typeface="Consolas"/>
              </a:rPr>
              <a:t>;</a:t>
            </a:r>
            <a:br>
              <a:rPr lang="en" sz="900">
                <a:solidFill>
                  <a:srgbClr val="444444"/>
                </a:solidFill>
                <a:highlight>
                  <a:srgbClr val="F0F0F0"/>
                </a:highlight>
                <a:latin typeface="Consolas"/>
                <a:ea typeface="Consolas"/>
                <a:cs typeface="Consolas"/>
                <a:sym typeface="Consolas"/>
              </a:rPr>
            </a:br>
            <a:r>
              <a:rPr b="1" lang="en" sz="900">
                <a:solidFill>
                  <a:srgbClr val="444444"/>
                </a:solidFill>
                <a:highlight>
                  <a:srgbClr val="F0F0F0"/>
                </a:highlight>
                <a:latin typeface="Consolas"/>
                <a:ea typeface="Consolas"/>
                <a:cs typeface="Consolas"/>
                <a:sym typeface="Consolas"/>
              </a:rPr>
              <a:t>for</a:t>
            </a:r>
            <a:r>
              <a:rPr lang="en" sz="900">
                <a:solidFill>
                  <a:srgbClr val="444444"/>
                </a:solidFill>
                <a:highlight>
                  <a:srgbClr val="F0F0F0"/>
                </a:highlight>
                <a:latin typeface="Consolas"/>
                <a:ea typeface="Consolas"/>
                <a:cs typeface="Consolas"/>
                <a:sym typeface="Consolas"/>
              </a:rPr>
              <a:t> (</a:t>
            </a:r>
            <a:r>
              <a:rPr b="1" lang="en" sz="900">
                <a:solidFill>
                  <a:srgbClr val="444444"/>
                </a:solidFill>
                <a:highlight>
                  <a:srgbClr val="F0F0F0"/>
                </a:highlight>
                <a:latin typeface="Consolas"/>
                <a:ea typeface="Consolas"/>
                <a:cs typeface="Consolas"/>
                <a:sym typeface="Consolas"/>
              </a:rPr>
              <a:t>int</a:t>
            </a:r>
            <a:r>
              <a:rPr lang="en" sz="900">
                <a:solidFill>
                  <a:srgbClr val="444444"/>
                </a:solidFill>
                <a:highlight>
                  <a:srgbClr val="F0F0F0"/>
                </a:highlight>
                <a:latin typeface="Consolas"/>
                <a:ea typeface="Consolas"/>
                <a:cs typeface="Consolas"/>
                <a:sym typeface="Consolas"/>
              </a:rPr>
              <a:t> i = </a:t>
            </a:r>
            <a:r>
              <a:rPr lang="en" sz="900">
                <a:solidFill>
                  <a:srgbClr val="880000"/>
                </a:solidFill>
                <a:highlight>
                  <a:srgbClr val="F0F0F0"/>
                </a:highlight>
                <a:latin typeface="Consolas"/>
                <a:ea typeface="Consolas"/>
                <a:cs typeface="Consolas"/>
                <a:sym typeface="Consolas"/>
              </a:rPr>
              <a:t>0</a:t>
            </a:r>
            <a:r>
              <a:rPr lang="en" sz="900">
                <a:solidFill>
                  <a:srgbClr val="444444"/>
                </a:solidFill>
                <a:highlight>
                  <a:srgbClr val="F0F0F0"/>
                </a:highlight>
                <a:latin typeface="Consolas"/>
                <a:ea typeface="Consolas"/>
                <a:cs typeface="Consolas"/>
                <a:sym typeface="Consolas"/>
              </a:rPr>
              <a:t>; i &lt; iteraciones; ++i) {</a:t>
            </a:r>
            <a:br>
              <a:rPr lang="en" sz="900">
                <a:solidFill>
                  <a:srgbClr val="444444"/>
                </a:solidFill>
                <a:highlight>
                  <a:srgbClr val="F0F0F0"/>
                </a:highlight>
                <a:latin typeface="Consolas"/>
                <a:ea typeface="Consolas"/>
                <a:cs typeface="Consolas"/>
                <a:sym typeface="Consolas"/>
              </a:rPr>
            </a:br>
            <a:br>
              <a:rPr lang="en" sz="900">
                <a:solidFill>
                  <a:srgbClr val="444444"/>
                </a:solidFill>
                <a:highlight>
                  <a:srgbClr val="F0F0F0"/>
                </a:highlight>
                <a:latin typeface="Consolas"/>
                <a:ea typeface="Consolas"/>
                <a:cs typeface="Consolas"/>
                <a:sym typeface="Consolas"/>
              </a:rPr>
            </a:br>
            <a:r>
              <a:rPr lang="en" sz="900">
                <a:solidFill>
                  <a:srgbClr val="444444"/>
                </a:solidFill>
                <a:highlight>
                  <a:srgbClr val="F0F0F0"/>
                </a:highlight>
                <a:latin typeface="Consolas"/>
                <a:ea typeface="Consolas"/>
                <a:cs typeface="Consolas"/>
                <a:sym typeface="Consolas"/>
              </a:rPr>
              <a:t>    </a:t>
            </a:r>
            <a:r>
              <a:rPr b="1" lang="en" sz="900">
                <a:solidFill>
                  <a:srgbClr val="444444"/>
                </a:solidFill>
                <a:highlight>
                  <a:srgbClr val="F0F0F0"/>
                </a:highlight>
                <a:latin typeface="Consolas"/>
                <a:ea typeface="Consolas"/>
                <a:cs typeface="Consolas"/>
                <a:sym typeface="Consolas"/>
              </a:rPr>
              <a:t>int</a:t>
            </a:r>
            <a:r>
              <a:rPr lang="en" sz="900">
                <a:solidFill>
                  <a:srgbClr val="444444"/>
                </a:solidFill>
                <a:highlight>
                  <a:srgbClr val="F0F0F0"/>
                </a:highlight>
                <a:latin typeface="Consolas"/>
                <a:ea typeface="Consolas"/>
                <a:cs typeface="Consolas"/>
                <a:sym typeface="Consolas"/>
              </a:rPr>
              <a:t> *copy = </a:t>
            </a:r>
            <a:r>
              <a:rPr b="1" lang="en" sz="900">
                <a:solidFill>
                  <a:srgbClr val="444444"/>
                </a:solidFill>
                <a:highlight>
                  <a:srgbClr val="F0F0F0"/>
                </a:highlight>
                <a:latin typeface="Consolas"/>
                <a:ea typeface="Consolas"/>
                <a:cs typeface="Consolas"/>
                <a:sym typeface="Consolas"/>
              </a:rPr>
              <a:t>new</a:t>
            </a:r>
            <a:r>
              <a:rPr lang="en" sz="900">
                <a:solidFill>
                  <a:srgbClr val="444444"/>
                </a:solidFill>
                <a:highlight>
                  <a:srgbClr val="F0F0F0"/>
                </a:highlight>
                <a:latin typeface="Consolas"/>
                <a:ea typeface="Consolas"/>
                <a:cs typeface="Consolas"/>
                <a:sym typeface="Consolas"/>
              </a:rPr>
              <a:t> </a:t>
            </a:r>
            <a:r>
              <a:rPr b="1" lang="en" sz="900">
                <a:solidFill>
                  <a:srgbClr val="444444"/>
                </a:solidFill>
                <a:highlight>
                  <a:srgbClr val="F0F0F0"/>
                </a:highlight>
                <a:latin typeface="Consolas"/>
                <a:ea typeface="Consolas"/>
                <a:cs typeface="Consolas"/>
                <a:sym typeface="Consolas"/>
              </a:rPr>
              <a:t>int</a:t>
            </a:r>
            <a:r>
              <a:rPr lang="en" sz="900">
                <a:solidFill>
                  <a:srgbClr val="444444"/>
                </a:solidFill>
                <a:highlight>
                  <a:srgbClr val="F0F0F0"/>
                </a:highlight>
                <a:latin typeface="Consolas"/>
                <a:ea typeface="Consolas"/>
                <a:cs typeface="Consolas"/>
                <a:sym typeface="Consolas"/>
              </a:rPr>
              <a:t>[n];</a:t>
            </a:r>
            <a:br>
              <a:rPr lang="en" sz="900">
                <a:solidFill>
                  <a:srgbClr val="444444"/>
                </a:solidFill>
                <a:highlight>
                  <a:srgbClr val="F0F0F0"/>
                </a:highlight>
                <a:latin typeface="Consolas"/>
                <a:ea typeface="Consolas"/>
                <a:cs typeface="Consolas"/>
                <a:sym typeface="Consolas"/>
              </a:rPr>
            </a:br>
            <a:r>
              <a:rPr lang="en" sz="900">
                <a:solidFill>
                  <a:srgbClr val="444444"/>
                </a:solidFill>
                <a:highlight>
                  <a:srgbClr val="F0F0F0"/>
                </a:highlight>
                <a:latin typeface="Consolas"/>
                <a:ea typeface="Consolas"/>
                <a:cs typeface="Consolas"/>
                <a:sym typeface="Consolas"/>
              </a:rPr>
              <a:t>    </a:t>
            </a:r>
            <a:r>
              <a:rPr lang="en" sz="900">
                <a:solidFill>
                  <a:srgbClr val="397300"/>
                </a:solidFill>
                <a:highlight>
                  <a:srgbClr val="F0F0F0"/>
                </a:highlight>
                <a:latin typeface="Consolas"/>
                <a:ea typeface="Consolas"/>
                <a:cs typeface="Consolas"/>
                <a:sym typeface="Consolas"/>
              </a:rPr>
              <a:t>std</a:t>
            </a:r>
            <a:r>
              <a:rPr lang="en" sz="900">
                <a:solidFill>
                  <a:srgbClr val="444444"/>
                </a:solidFill>
                <a:highlight>
                  <a:srgbClr val="F0F0F0"/>
                </a:highlight>
                <a:latin typeface="Consolas"/>
                <a:ea typeface="Consolas"/>
                <a:cs typeface="Consolas"/>
                <a:sym typeface="Consolas"/>
              </a:rPr>
              <a:t>::copy(T, T + n, copy);</a:t>
            </a:r>
            <a:br>
              <a:rPr lang="en" sz="900">
                <a:solidFill>
                  <a:srgbClr val="444444"/>
                </a:solidFill>
                <a:highlight>
                  <a:srgbClr val="F0F0F0"/>
                </a:highlight>
                <a:latin typeface="Consolas"/>
                <a:ea typeface="Consolas"/>
                <a:cs typeface="Consolas"/>
                <a:sym typeface="Consolas"/>
              </a:rPr>
            </a:br>
            <a:br>
              <a:rPr lang="en" sz="900">
                <a:solidFill>
                  <a:srgbClr val="444444"/>
                </a:solidFill>
                <a:highlight>
                  <a:srgbClr val="F0F0F0"/>
                </a:highlight>
                <a:latin typeface="Consolas"/>
                <a:ea typeface="Consolas"/>
                <a:cs typeface="Consolas"/>
                <a:sym typeface="Consolas"/>
              </a:rPr>
            </a:br>
            <a:r>
              <a:rPr lang="en" sz="900">
                <a:solidFill>
                  <a:srgbClr val="444444"/>
                </a:solidFill>
                <a:highlight>
                  <a:srgbClr val="F0F0F0"/>
                </a:highlight>
                <a:latin typeface="Consolas"/>
                <a:ea typeface="Consolas"/>
                <a:cs typeface="Consolas"/>
                <a:sym typeface="Consolas"/>
              </a:rPr>
              <a:t>    assert(copy);</a:t>
            </a:r>
            <a:br>
              <a:rPr lang="en" sz="900">
                <a:solidFill>
                  <a:srgbClr val="444444"/>
                </a:solidFill>
                <a:highlight>
                  <a:srgbClr val="F0F0F0"/>
                </a:highlight>
                <a:latin typeface="Consolas"/>
                <a:ea typeface="Consolas"/>
                <a:cs typeface="Consolas"/>
                <a:sym typeface="Consolas"/>
              </a:rPr>
            </a:br>
            <a:br>
              <a:rPr lang="en" sz="900">
                <a:solidFill>
                  <a:srgbClr val="444444"/>
                </a:solidFill>
                <a:highlight>
                  <a:srgbClr val="F0F0F0"/>
                </a:highlight>
                <a:latin typeface="Consolas"/>
                <a:ea typeface="Consolas"/>
                <a:cs typeface="Consolas"/>
                <a:sym typeface="Consolas"/>
              </a:rPr>
            </a:br>
            <a:r>
              <a:rPr lang="en" sz="900">
                <a:solidFill>
                  <a:srgbClr val="444444"/>
                </a:solidFill>
                <a:highlight>
                  <a:srgbClr val="F0F0F0"/>
                </a:highlight>
                <a:latin typeface="Consolas"/>
                <a:ea typeface="Consolas"/>
                <a:cs typeface="Consolas"/>
                <a:sym typeface="Consolas"/>
              </a:rPr>
              <a:t>    </a:t>
            </a:r>
            <a:r>
              <a:rPr b="1" lang="en" sz="900">
                <a:solidFill>
                  <a:srgbClr val="444444"/>
                </a:solidFill>
                <a:highlight>
                  <a:srgbClr val="F0F0F0"/>
                </a:highlight>
                <a:latin typeface="Consolas"/>
                <a:ea typeface="Consolas"/>
                <a:cs typeface="Consolas"/>
                <a:sym typeface="Consolas"/>
              </a:rPr>
              <a:t>auto</a:t>
            </a:r>
            <a:r>
              <a:rPr lang="en" sz="900">
                <a:solidFill>
                  <a:srgbClr val="444444"/>
                </a:solidFill>
                <a:highlight>
                  <a:srgbClr val="F0F0F0"/>
                </a:highlight>
                <a:latin typeface="Consolas"/>
                <a:ea typeface="Consolas"/>
                <a:cs typeface="Consolas"/>
                <a:sym typeface="Consolas"/>
              </a:rPr>
              <a:t> t1 = high_resolution_clock::now();</a:t>
            </a:r>
            <a:br>
              <a:rPr lang="en" sz="900">
                <a:solidFill>
                  <a:srgbClr val="444444"/>
                </a:solidFill>
                <a:highlight>
                  <a:srgbClr val="F0F0F0"/>
                </a:highlight>
                <a:latin typeface="Consolas"/>
                <a:ea typeface="Consolas"/>
                <a:cs typeface="Consolas"/>
                <a:sym typeface="Consolas"/>
              </a:rPr>
            </a:br>
            <a:r>
              <a:rPr lang="en" sz="900">
                <a:solidFill>
                  <a:srgbClr val="444444"/>
                </a:solidFill>
                <a:highlight>
                  <a:srgbClr val="F0F0F0"/>
                </a:highlight>
                <a:latin typeface="Consolas"/>
                <a:ea typeface="Consolas"/>
                <a:cs typeface="Consolas"/>
                <a:sym typeface="Consolas"/>
              </a:rPr>
              <a:t>    algoritmo(copy, n); </a:t>
            </a:r>
            <a:br>
              <a:rPr lang="en" sz="900">
                <a:solidFill>
                  <a:srgbClr val="444444"/>
                </a:solidFill>
                <a:highlight>
                  <a:srgbClr val="F0F0F0"/>
                </a:highlight>
                <a:latin typeface="Consolas"/>
                <a:ea typeface="Consolas"/>
                <a:cs typeface="Consolas"/>
                <a:sym typeface="Consolas"/>
              </a:rPr>
            </a:br>
            <a:r>
              <a:rPr lang="en" sz="900">
                <a:solidFill>
                  <a:srgbClr val="444444"/>
                </a:solidFill>
                <a:highlight>
                  <a:srgbClr val="F0F0F0"/>
                </a:highlight>
                <a:latin typeface="Consolas"/>
                <a:ea typeface="Consolas"/>
                <a:cs typeface="Consolas"/>
                <a:sym typeface="Consolas"/>
              </a:rPr>
              <a:t>    </a:t>
            </a:r>
            <a:r>
              <a:rPr b="1" lang="en" sz="900">
                <a:solidFill>
                  <a:srgbClr val="444444"/>
                </a:solidFill>
                <a:highlight>
                  <a:srgbClr val="F0F0F0"/>
                </a:highlight>
                <a:latin typeface="Consolas"/>
                <a:ea typeface="Consolas"/>
                <a:cs typeface="Consolas"/>
                <a:sym typeface="Consolas"/>
              </a:rPr>
              <a:t>auto</a:t>
            </a:r>
            <a:r>
              <a:rPr lang="en" sz="900">
                <a:solidFill>
                  <a:srgbClr val="444444"/>
                </a:solidFill>
                <a:highlight>
                  <a:srgbClr val="F0F0F0"/>
                </a:highlight>
                <a:latin typeface="Consolas"/>
                <a:ea typeface="Consolas"/>
                <a:cs typeface="Consolas"/>
                <a:sym typeface="Consolas"/>
              </a:rPr>
              <a:t> t2 = high_resolution_clock::now();</a:t>
            </a:r>
            <a:br>
              <a:rPr lang="en" sz="900">
                <a:solidFill>
                  <a:srgbClr val="444444"/>
                </a:solidFill>
                <a:highlight>
                  <a:srgbClr val="F0F0F0"/>
                </a:highlight>
                <a:latin typeface="Consolas"/>
                <a:ea typeface="Consolas"/>
                <a:cs typeface="Consolas"/>
                <a:sym typeface="Consolas"/>
              </a:rPr>
            </a:br>
            <a:br>
              <a:rPr lang="en" sz="900">
                <a:solidFill>
                  <a:srgbClr val="444444"/>
                </a:solidFill>
                <a:highlight>
                  <a:srgbClr val="F0F0F0"/>
                </a:highlight>
                <a:latin typeface="Consolas"/>
                <a:ea typeface="Consolas"/>
                <a:cs typeface="Consolas"/>
                <a:sym typeface="Consolas"/>
              </a:rPr>
            </a:br>
            <a:r>
              <a:rPr lang="en" sz="900">
                <a:solidFill>
                  <a:srgbClr val="444444"/>
                </a:solidFill>
                <a:highlight>
                  <a:srgbClr val="F0F0F0"/>
                </a:highlight>
                <a:latin typeface="Consolas"/>
                <a:ea typeface="Consolas"/>
                <a:cs typeface="Consolas"/>
                <a:sym typeface="Consolas"/>
              </a:rPr>
              <a:t>    tiempo += duration_cast&lt;duration&lt;</a:t>
            </a:r>
            <a:r>
              <a:rPr b="1" lang="en" sz="900">
                <a:solidFill>
                  <a:srgbClr val="444444"/>
                </a:solidFill>
                <a:highlight>
                  <a:srgbClr val="F0F0F0"/>
                </a:highlight>
                <a:latin typeface="Consolas"/>
                <a:ea typeface="Consolas"/>
                <a:cs typeface="Consolas"/>
                <a:sym typeface="Consolas"/>
              </a:rPr>
              <a:t>double</a:t>
            </a:r>
            <a:r>
              <a:rPr lang="en" sz="900">
                <a:solidFill>
                  <a:srgbClr val="444444"/>
                </a:solidFill>
                <a:highlight>
                  <a:srgbClr val="F0F0F0"/>
                </a:highlight>
                <a:latin typeface="Consolas"/>
                <a:ea typeface="Consolas"/>
                <a:cs typeface="Consolas"/>
                <a:sym typeface="Consolas"/>
              </a:rPr>
              <a:t>&gt;&gt;(t2 - t1).count();</a:t>
            </a:r>
            <a:br>
              <a:rPr lang="en" sz="900">
                <a:solidFill>
                  <a:srgbClr val="444444"/>
                </a:solidFill>
                <a:highlight>
                  <a:srgbClr val="F0F0F0"/>
                </a:highlight>
                <a:latin typeface="Consolas"/>
                <a:ea typeface="Consolas"/>
                <a:cs typeface="Consolas"/>
                <a:sym typeface="Consolas"/>
              </a:rPr>
            </a:br>
            <a:br>
              <a:rPr lang="en" sz="900">
                <a:solidFill>
                  <a:srgbClr val="444444"/>
                </a:solidFill>
                <a:highlight>
                  <a:srgbClr val="F0F0F0"/>
                </a:highlight>
                <a:latin typeface="Consolas"/>
                <a:ea typeface="Consolas"/>
                <a:cs typeface="Consolas"/>
                <a:sym typeface="Consolas"/>
              </a:rPr>
            </a:br>
            <a:r>
              <a:rPr lang="en" sz="900">
                <a:solidFill>
                  <a:srgbClr val="444444"/>
                </a:solidFill>
                <a:highlight>
                  <a:srgbClr val="F0F0F0"/>
                </a:highlight>
                <a:latin typeface="Consolas"/>
                <a:ea typeface="Consolas"/>
                <a:cs typeface="Consolas"/>
                <a:sym typeface="Consolas"/>
              </a:rPr>
              <a:t>    </a:t>
            </a:r>
            <a:r>
              <a:rPr b="1" lang="en" sz="900">
                <a:solidFill>
                  <a:srgbClr val="444444"/>
                </a:solidFill>
                <a:highlight>
                  <a:srgbClr val="F0F0F0"/>
                </a:highlight>
                <a:latin typeface="Consolas"/>
                <a:ea typeface="Consolas"/>
                <a:cs typeface="Consolas"/>
                <a:sym typeface="Consolas"/>
              </a:rPr>
              <a:t>delete</a:t>
            </a:r>
            <a:r>
              <a:rPr lang="en" sz="900">
                <a:solidFill>
                  <a:srgbClr val="444444"/>
                </a:solidFill>
                <a:highlight>
                  <a:srgbClr val="F0F0F0"/>
                </a:highlight>
                <a:latin typeface="Consolas"/>
                <a:ea typeface="Consolas"/>
                <a:cs typeface="Consolas"/>
                <a:sym typeface="Consolas"/>
              </a:rPr>
              <a:t>[] copy;</a:t>
            </a:r>
            <a:br>
              <a:rPr lang="en" sz="900">
                <a:solidFill>
                  <a:srgbClr val="444444"/>
                </a:solidFill>
                <a:highlight>
                  <a:srgbClr val="F0F0F0"/>
                </a:highlight>
                <a:latin typeface="Consolas"/>
                <a:ea typeface="Consolas"/>
                <a:cs typeface="Consolas"/>
                <a:sym typeface="Consolas"/>
              </a:rPr>
            </a:br>
            <a:r>
              <a:rPr lang="en" sz="900">
                <a:solidFill>
                  <a:srgbClr val="444444"/>
                </a:solidFill>
                <a:highlight>
                  <a:srgbClr val="F0F0F0"/>
                </a:highlight>
                <a:latin typeface="Consolas"/>
                <a:ea typeface="Consolas"/>
                <a:cs typeface="Consolas"/>
                <a:sym typeface="Consolas"/>
              </a:rPr>
              <a:t>}</a:t>
            </a:r>
          </a:p>
        </p:txBody>
      </p:sp>
      <p:sp>
        <p:nvSpPr>
          <p:cNvPr id="113" name="Shape 113"/>
          <p:cNvSpPr txBox="1"/>
          <p:nvPr>
            <p:ph type="title"/>
          </p:nvPr>
        </p:nvSpPr>
        <p:spPr>
          <a:xfrm>
            <a:off x="326809" y="955500"/>
            <a:ext cx="3148200" cy="485700"/>
          </a:xfrm>
          <a:prstGeom prst="rect">
            <a:avLst/>
          </a:prstGeom>
        </p:spPr>
        <p:txBody>
          <a:bodyPr anchorCtr="0" anchor="b" bIns="91425" lIns="91425" rIns="91425" tIns="91425">
            <a:noAutofit/>
          </a:bodyPr>
          <a:lstStyle/>
          <a:p>
            <a:pPr lvl="0" rtl="0">
              <a:spcBef>
                <a:spcPts val="0"/>
              </a:spcBef>
              <a:buNone/>
            </a:pPr>
            <a:r>
              <a:rPr lang="en">
                <a:solidFill>
                  <a:srgbClr val="FF9800"/>
                </a:solidFill>
              </a:rPr>
              <a:t>CÓMO CALCULAR</a:t>
            </a:r>
            <a:r>
              <a:rPr lang="en"/>
              <a:t> EL TIEMPO</a:t>
            </a:r>
          </a:p>
        </p:txBody>
      </p:sp>
      <p:sp>
        <p:nvSpPr>
          <p:cNvPr id="114" name="Shape 114"/>
          <p:cNvSpPr txBox="1"/>
          <p:nvPr>
            <p:ph idx="1" type="body"/>
          </p:nvPr>
        </p:nvSpPr>
        <p:spPr>
          <a:xfrm>
            <a:off x="326800" y="2158175"/>
            <a:ext cx="3275100" cy="1791900"/>
          </a:xfrm>
          <a:prstGeom prst="rect">
            <a:avLst/>
          </a:prstGeom>
        </p:spPr>
        <p:txBody>
          <a:bodyPr anchorCtr="0" anchor="t" bIns="91425" lIns="91425" rIns="91425" tIns="91425">
            <a:noAutofit/>
          </a:bodyPr>
          <a:lstStyle/>
          <a:p>
            <a:pPr lvl="0">
              <a:spcBef>
                <a:spcPts val="0"/>
              </a:spcBef>
              <a:buNone/>
            </a:pPr>
            <a:r>
              <a:rPr lang="en" sz="1400"/>
              <a:t>Usando </a:t>
            </a:r>
            <a:r>
              <a:rPr i="1" lang="en" sz="1400"/>
              <a:t>high_resolution_clock::now() </a:t>
            </a:r>
            <a:r>
              <a:rPr lang="en" sz="1400"/>
              <a:t>obtenemos los tiempos antes y </a:t>
            </a:r>
            <a:r>
              <a:rPr lang="en" sz="1400"/>
              <a:t>después</a:t>
            </a:r>
            <a:r>
              <a:rPr lang="en" sz="1400"/>
              <a:t> de lanzar el algoritmo y calculando la diferencia</a:t>
            </a:r>
          </a:p>
          <a:p>
            <a:pPr lvl="0">
              <a:spcBef>
                <a:spcPts val="0"/>
              </a:spcBef>
              <a:buNone/>
            </a:pPr>
            <a:r>
              <a:t/>
            </a:r>
            <a:endParaRPr sz="1400"/>
          </a:p>
          <a:p>
            <a:pPr lvl="0" rtl="0">
              <a:spcBef>
                <a:spcPts val="0"/>
              </a:spcBef>
              <a:buNone/>
            </a:pPr>
            <a:r>
              <a:rPr lang="en" sz="1400"/>
              <a:t>La variable tiempo se </a:t>
            </a:r>
            <a:r>
              <a:rPr lang="en" sz="1400"/>
              <a:t>usará</a:t>
            </a:r>
            <a:r>
              <a:rPr lang="en" sz="1400"/>
              <a:t> para calcular la media</a:t>
            </a:r>
          </a:p>
        </p:txBody>
      </p:sp>
      <p:sp>
        <p:nvSpPr>
          <p:cNvPr id="115" name="Shape 115"/>
          <p:cNvSpPr txBox="1"/>
          <p:nvPr>
            <p:ph idx="12" type="sldNum"/>
          </p:nvPr>
        </p:nvSpPr>
        <p:spPr>
          <a:xfrm>
            <a:off x="8340496" y="4749850"/>
            <a:ext cx="7650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19" name="Shape 119"/>
        <p:cNvGrpSpPr/>
        <p:nvPr/>
      </p:nvGrpSpPr>
      <p:grpSpPr>
        <a:xfrm>
          <a:off x="0" y="0"/>
          <a:ext cx="0" cy="0"/>
          <a:chOff x="0" y="0"/>
          <a:chExt cx="0" cy="0"/>
        </a:xfrm>
      </p:grpSpPr>
      <p:sp>
        <p:nvSpPr>
          <p:cNvPr id="120" name="Shape 120"/>
          <p:cNvSpPr/>
          <p:nvPr/>
        </p:nvSpPr>
        <p:spPr>
          <a:xfrm>
            <a:off x="4045200" y="84000"/>
            <a:ext cx="4463700" cy="4975500"/>
          </a:xfrm>
          <a:prstGeom prst="rect">
            <a:avLst/>
          </a:prstGeom>
          <a:solidFill>
            <a:srgbClr val="EFEFE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None/>
            </a:pPr>
            <a:r>
              <a:rPr lang="en" sz="700">
                <a:solidFill>
                  <a:srgbClr val="1F7199"/>
                </a:solidFill>
                <a:highlight>
                  <a:srgbClr val="F0F0F0"/>
                </a:highlight>
                <a:latin typeface="Consolas"/>
                <a:ea typeface="Consolas"/>
                <a:cs typeface="Consolas"/>
                <a:sym typeface="Consolas"/>
              </a:rPr>
              <a:t>#!/bin/bash</a:t>
            </a:r>
            <a:br>
              <a:rPr lang="en" sz="700">
                <a:solidFill>
                  <a:srgbClr val="1F7199"/>
                </a:solidFill>
                <a:highlight>
                  <a:srgbClr val="F0F0F0"/>
                </a:highlight>
                <a:latin typeface="Consolas"/>
                <a:ea typeface="Consolas"/>
                <a:cs typeface="Consolas"/>
                <a:sym typeface="Consolas"/>
              </a:rPr>
            </a:br>
            <a:br>
              <a:rPr lang="en" sz="700">
                <a:solidFill>
                  <a:srgbClr val="444444"/>
                </a:solidFill>
                <a:highlight>
                  <a:srgbClr val="F0F0F0"/>
                </a:highlight>
                <a:latin typeface="Consolas"/>
                <a:ea typeface="Consolas"/>
                <a:cs typeface="Consolas"/>
                <a:sym typeface="Consolas"/>
              </a:rPr>
            </a:br>
            <a:r>
              <a:rPr lang="en" sz="700">
                <a:solidFill>
                  <a:srgbClr val="888888"/>
                </a:solidFill>
                <a:highlight>
                  <a:srgbClr val="F0F0F0"/>
                </a:highlight>
                <a:latin typeface="Consolas"/>
                <a:ea typeface="Consolas"/>
                <a:cs typeface="Consolas"/>
                <a:sym typeface="Consolas"/>
              </a:rPr>
              <a:t># Argumentos</a:t>
            </a:r>
            <a:br>
              <a:rPr lang="en" sz="700">
                <a:solidFill>
                  <a:srgbClr val="444444"/>
                </a:solidFill>
                <a:highlight>
                  <a:srgbClr val="F0F0F0"/>
                </a:highlight>
                <a:latin typeface="Consolas"/>
                <a:ea typeface="Consolas"/>
                <a:cs typeface="Consolas"/>
                <a:sym typeface="Consolas"/>
              </a:rPr>
            </a:br>
            <a:r>
              <a:rPr lang="en" sz="700">
                <a:solidFill>
                  <a:srgbClr val="888888"/>
                </a:solidFill>
                <a:highlight>
                  <a:srgbClr val="F0F0F0"/>
                </a:highlight>
                <a:latin typeface="Consolas"/>
                <a:ea typeface="Consolas"/>
                <a:cs typeface="Consolas"/>
                <a:sym typeface="Consolas"/>
              </a:rPr>
              <a:t># $1 nombre del programa a ejecutar</a:t>
            </a:r>
            <a:br>
              <a:rPr lang="en" sz="700">
                <a:solidFill>
                  <a:srgbClr val="444444"/>
                </a:solidFill>
                <a:highlight>
                  <a:srgbClr val="F0F0F0"/>
                </a:highlight>
                <a:latin typeface="Consolas"/>
                <a:ea typeface="Consolas"/>
                <a:cs typeface="Consolas"/>
                <a:sym typeface="Consolas"/>
              </a:rPr>
            </a:br>
            <a:r>
              <a:rPr lang="en" sz="700">
                <a:solidFill>
                  <a:srgbClr val="888888"/>
                </a:solidFill>
                <a:highlight>
                  <a:srgbClr val="F0F0F0"/>
                </a:highlight>
                <a:latin typeface="Consolas"/>
                <a:ea typeface="Consolas"/>
                <a:cs typeface="Consolas"/>
                <a:sym typeface="Consolas"/>
              </a:rPr>
              <a:t># $2 tamaño de datos inicial</a:t>
            </a:r>
            <a:br>
              <a:rPr lang="en" sz="700">
                <a:solidFill>
                  <a:srgbClr val="444444"/>
                </a:solidFill>
                <a:highlight>
                  <a:srgbClr val="F0F0F0"/>
                </a:highlight>
                <a:latin typeface="Consolas"/>
                <a:ea typeface="Consolas"/>
                <a:cs typeface="Consolas"/>
                <a:sym typeface="Consolas"/>
              </a:rPr>
            </a:br>
            <a:r>
              <a:rPr lang="en" sz="700">
                <a:solidFill>
                  <a:srgbClr val="888888"/>
                </a:solidFill>
                <a:highlight>
                  <a:srgbClr val="F0F0F0"/>
                </a:highlight>
                <a:latin typeface="Consolas"/>
                <a:ea typeface="Consolas"/>
                <a:cs typeface="Consolas"/>
                <a:sym typeface="Consolas"/>
              </a:rPr>
              <a:t># $3 tamaño de datos de la última iteración</a:t>
            </a:r>
            <a:br>
              <a:rPr lang="en" sz="700">
                <a:solidFill>
                  <a:srgbClr val="444444"/>
                </a:solidFill>
                <a:highlight>
                  <a:srgbClr val="F0F0F0"/>
                </a:highlight>
                <a:latin typeface="Consolas"/>
                <a:ea typeface="Consolas"/>
                <a:cs typeface="Consolas"/>
                <a:sym typeface="Consolas"/>
              </a:rPr>
            </a:br>
            <a:r>
              <a:rPr lang="en" sz="700">
                <a:solidFill>
                  <a:srgbClr val="888888"/>
                </a:solidFill>
                <a:highlight>
                  <a:srgbClr val="F0F0F0"/>
                </a:highlight>
                <a:latin typeface="Consolas"/>
                <a:ea typeface="Consolas"/>
                <a:cs typeface="Consolas"/>
                <a:sym typeface="Consolas"/>
              </a:rPr>
              <a:t># $4 incremento entre cada iteración</a:t>
            </a:r>
            <a:br>
              <a:rPr lang="en" sz="700">
                <a:solidFill>
                  <a:srgbClr val="444444"/>
                </a:solidFill>
                <a:highlight>
                  <a:srgbClr val="F0F0F0"/>
                </a:highlight>
                <a:latin typeface="Consolas"/>
                <a:ea typeface="Consolas"/>
                <a:cs typeface="Consolas"/>
                <a:sym typeface="Consolas"/>
              </a:rPr>
            </a:br>
            <a:r>
              <a:rPr lang="en" sz="700">
                <a:solidFill>
                  <a:srgbClr val="888888"/>
                </a:solidFill>
                <a:highlight>
                  <a:srgbClr val="F0F0F0"/>
                </a:highlight>
                <a:latin typeface="Consolas"/>
                <a:ea typeface="Consolas"/>
                <a:cs typeface="Consolas"/>
                <a:sym typeface="Consolas"/>
              </a:rPr>
              <a:t># $5 número de veces que el programa repetirá el cálculo para sacar la media</a:t>
            </a:r>
            <a:br>
              <a:rPr lang="en" sz="700">
                <a:solidFill>
                  <a:srgbClr val="444444"/>
                </a:solidFill>
                <a:highlight>
                  <a:srgbClr val="F0F0F0"/>
                </a:highlight>
                <a:latin typeface="Consolas"/>
                <a:ea typeface="Consolas"/>
                <a:cs typeface="Consolas"/>
                <a:sym typeface="Consolas"/>
              </a:rPr>
            </a:br>
            <a:r>
              <a:rPr b="1" lang="en" sz="700">
                <a:solidFill>
                  <a:srgbClr val="444444"/>
                </a:solidFill>
                <a:highlight>
                  <a:srgbClr val="F0F0F0"/>
                </a:highlight>
                <a:latin typeface="Consolas"/>
                <a:ea typeface="Consolas"/>
                <a:cs typeface="Consolas"/>
                <a:sym typeface="Consolas"/>
              </a:rPr>
              <a:t>function</a:t>
            </a:r>
            <a:r>
              <a:rPr lang="en" sz="700">
                <a:solidFill>
                  <a:srgbClr val="444444"/>
                </a:solidFill>
                <a:highlight>
                  <a:srgbClr val="F0F0F0"/>
                </a:highlight>
                <a:latin typeface="Consolas"/>
                <a:ea typeface="Consolas"/>
                <a:cs typeface="Consolas"/>
                <a:sym typeface="Consolas"/>
              </a:rPr>
              <a:t> </a:t>
            </a:r>
            <a:r>
              <a:rPr b="1" lang="en" sz="700">
                <a:solidFill>
                  <a:srgbClr val="880000"/>
                </a:solidFill>
                <a:highlight>
                  <a:srgbClr val="F0F0F0"/>
                </a:highlight>
                <a:latin typeface="Consolas"/>
                <a:ea typeface="Consolas"/>
                <a:cs typeface="Consolas"/>
                <a:sym typeface="Consolas"/>
              </a:rPr>
              <a:t>generateData</a:t>
            </a:r>
            <a:r>
              <a:rPr lang="en" sz="700">
                <a:solidFill>
                  <a:srgbClr val="444444"/>
                </a:solidFill>
                <a:highlight>
                  <a:srgbClr val="F0F0F0"/>
                </a:highlight>
                <a:latin typeface="Consolas"/>
                <a:ea typeface="Consolas"/>
                <a:cs typeface="Consolas"/>
                <a:sym typeface="Consolas"/>
              </a:rPr>
              <a:t>() {</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  </a:t>
            </a:r>
            <a:r>
              <a:rPr lang="en" sz="700">
                <a:solidFill>
                  <a:srgbClr val="397300"/>
                </a:solidFill>
                <a:highlight>
                  <a:srgbClr val="F0F0F0"/>
                </a:highlight>
                <a:latin typeface="Consolas"/>
                <a:ea typeface="Consolas"/>
                <a:cs typeface="Consolas"/>
                <a:sym typeface="Consolas"/>
              </a:rPr>
              <a:t>echo</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a:t>
            </a:r>
            <a:r>
              <a:rPr lang="en" sz="700">
                <a:solidFill>
                  <a:srgbClr val="444444"/>
                </a:solidFill>
                <a:highlight>
                  <a:srgbClr val="F0F0F0"/>
                </a:highlight>
                <a:latin typeface="Consolas"/>
                <a:ea typeface="Consolas"/>
                <a:cs typeface="Consolas"/>
                <a:sym typeface="Consolas"/>
              </a:rPr>
              <a:t> &gt; </a:t>
            </a:r>
            <a:r>
              <a:rPr lang="en" sz="700">
                <a:solidFill>
                  <a:srgbClr val="BC6060"/>
                </a:solidFill>
                <a:highlight>
                  <a:srgbClr val="F0F0F0"/>
                </a:highlight>
                <a:latin typeface="Consolas"/>
                <a:ea typeface="Consolas"/>
                <a:cs typeface="Consolas"/>
                <a:sym typeface="Consolas"/>
              </a:rPr>
              <a:t>$1</a:t>
            </a:r>
            <a:r>
              <a:rPr lang="en" sz="700">
                <a:solidFill>
                  <a:srgbClr val="444444"/>
                </a:solidFill>
                <a:highlight>
                  <a:srgbClr val="F0F0F0"/>
                </a:highlight>
                <a:latin typeface="Consolas"/>
                <a:ea typeface="Consolas"/>
                <a:cs typeface="Consolas"/>
                <a:sym typeface="Consolas"/>
              </a:rPr>
              <a:t>.dat</a:t>
            </a:r>
            <a:br>
              <a:rPr lang="en" sz="700">
                <a:solidFill>
                  <a:srgbClr val="444444"/>
                </a:solidFill>
                <a:highlight>
                  <a:srgbClr val="F0F0F0"/>
                </a:highlight>
                <a:latin typeface="Consolas"/>
                <a:ea typeface="Consolas"/>
                <a:cs typeface="Consolas"/>
                <a:sym typeface="Consolas"/>
              </a:rPr>
            </a:b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  </a:t>
            </a:r>
            <a:r>
              <a:rPr b="1" lang="en" sz="700">
                <a:solidFill>
                  <a:srgbClr val="444444"/>
                </a:solidFill>
                <a:highlight>
                  <a:srgbClr val="F0F0F0"/>
                </a:highlight>
                <a:latin typeface="Consolas"/>
                <a:ea typeface="Consolas"/>
                <a:cs typeface="Consolas"/>
                <a:sym typeface="Consolas"/>
              </a:rPr>
              <a:t>for</a:t>
            </a:r>
            <a:r>
              <a:rPr lang="en" sz="700">
                <a:solidFill>
                  <a:srgbClr val="444444"/>
                </a:solidFill>
                <a:highlight>
                  <a:srgbClr val="F0F0F0"/>
                </a:highlight>
                <a:latin typeface="Consolas"/>
                <a:ea typeface="Consolas"/>
                <a:cs typeface="Consolas"/>
                <a:sym typeface="Consolas"/>
              </a:rPr>
              <a:t> ((c = </a:t>
            </a:r>
            <a:r>
              <a:rPr lang="en" sz="700">
                <a:solidFill>
                  <a:srgbClr val="BC6060"/>
                </a:solidFill>
                <a:highlight>
                  <a:srgbClr val="F0F0F0"/>
                </a:highlight>
                <a:latin typeface="Consolas"/>
                <a:ea typeface="Consolas"/>
                <a:cs typeface="Consolas"/>
                <a:sym typeface="Consolas"/>
              </a:rPr>
              <a:t>$2</a:t>
            </a:r>
            <a:r>
              <a:rPr lang="en" sz="700">
                <a:solidFill>
                  <a:srgbClr val="444444"/>
                </a:solidFill>
                <a:highlight>
                  <a:srgbClr val="F0F0F0"/>
                </a:highlight>
                <a:latin typeface="Consolas"/>
                <a:ea typeface="Consolas"/>
                <a:cs typeface="Consolas"/>
                <a:sym typeface="Consolas"/>
              </a:rPr>
              <a:t>; c &lt;= </a:t>
            </a:r>
            <a:r>
              <a:rPr lang="en" sz="700">
                <a:solidFill>
                  <a:srgbClr val="BC6060"/>
                </a:solidFill>
                <a:highlight>
                  <a:srgbClr val="F0F0F0"/>
                </a:highlight>
                <a:latin typeface="Consolas"/>
                <a:ea typeface="Consolas"/>
                <a:cs typeface="Consolas"/>
                <a:sym typeface="Consolas"/>
              </a:rPr>
              <a:t>$3</a:t>
            </a:r>
            <a:r>
              <a:rPr lang="en" sz="700">
                <a:solidFill>
                  <a:srgbClr val="444444"/>
                </a:solidFill>
                <a:highlight>
                  <a:srgbClr val="F0F0F0"/>
                </a:highlight>
                <a:latin typeface="Consolas"/>
                <a:ea typeface="Consolas"/>
                <a:cs typeface="Consolas"/>
                <a:sym typeface="Consolas"/>
              </a:rPr>
              <a:t>; c += </a:t>
            </a:r>
            <a:r>
              <a:rPr lang="en" sz="700">
                <a:solidFill>
                  <a:srgbClr val="BC6060"/>
                </a:solidFill>
                <a:highlight>
                  <a:srgbClr val="F0F0F0"/>
                </a:highlight>
                <a:latin typeface="Consolas"/>
                <a:ea typeface="Consolas"/>
                <a:cs typeface="Consolas"/>
                <a:sym typeface="Consolas"/>
              </a:rPr>
              <a:t>$4</a:t>
            </a:r>
            <a:r>
              <a:rPr lang="en" sz="700">
                <a:solidFill>
                  <a:srgbClr val="444444"/>
                </a:solidFill>
                <a:highlight>
                  <a:srgbClr val="F0F0F0"/>
                </a:highlight>
                <a:latin typeface="Consolas"/>
                <a:ea typeface="Consolas"/>
                <a:cs typeface="Consolas"/>
                <a:sym typeface="Consolas"/>
              </a:rPr>
              <a:t>)); </a:t>
            </a:r>
            <a:r>
              <a:rPr b="1" lang="en" sz="700">
                <a:solidFill>
                  <a:srgbClr val="444444"/>
                </a:solidFill>
                <a:highlight>
                  <a:srgbClr val="F0F0F0"/>
                </a:highlight>
                <a:latin typeface="Consolas"/>
                <a:ea typeface="Consolas"/>
                <a:cs typeface="Consolas"/>
                <a:sym typeface="Consolas"/>
              </a:rPr>
              <a:t>do</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    ./</a:t>
            </a:r>
            <a:r>
              <a:rPr lang="en" sz="700">
                <a:solidFill>
                  <a:srgbClr val="BC6060"/>
                </a:solidFill>
                <a:highlight>
                  <a:srgbClr val="F0F0F0"/>
                </a:highlight>
                <a:latin typeface="Consolas"/>
                <a:ea typeface="Consolas"/>
                <a:cs typeface="Consolas"/>
                <a:sym typeface="Consolas"/>
              </a:rPr>
              <a:t>$1</a:t>
            </a:r>
            <a:r>
              <a:rPr lang="en" sz="700">
                <a:solidFill>
                  <a:srgbClr val="444444"/>
                </a:solidFill>
                <a:highlight>
                  <a:srgbClr val="F0F0F0"/>
                </a:highlight>
                <a:latin typeface="Consolas"/>
                <a:ea typeface="Consolas"/>
                <a:cs typeface="Consolas"/>
                <a:sym typeface="Consolas"/>
              </a:rPr>
              <a:t> </a:t>
            </a:r>
            <a:r>
              <a:rPr lang="en" sz="700">
                <a:solidFill>
                  <a:srgbClr val="BC6060"/>
                </a:solidFill>
                <a:highlight>
                  <a:srgbClr val="F0F0F0"/>
                </a:highlight>
                <a:latin typeface="Consolas"/>
                <a:ea typeface="Consolas"/>
                <a:cs typeface="Consolas"/>
                <a:sym typeface="Consolas"/>
              </a:rPr>
              <a:t>$c</a:t>
            </a:r>
            <a:r>
              <a:rPr lang="en" sz="700">
                <a:solidFill>
                  <a:srgbClr val="444444"/>
                </a:solidFill>
                <a:highlight>
                  <a:srgbClr val="F0F0F0"/>
                </a:highlight>
                <a:latin typeface="Consolas"/>
                <a:ea typeface="Consolas"/>
                <a:cs typeface="Consolas"/>
                <a:sym typeface="Consolas"/>
              </a:rPr>
              <a:t> </a:t>
            </a:r>
            <a:r>
              <a:rPr lang="en" sz="700">
                <a:solidFill>
                  <a:srgbClr val="BC6060"/>
                </a:solidFill>
                <a:highlight>
                  <a:srgbClr val="F0F0F0"/>
                </a:highlight>
                <a:latin typeface="Consolas"/>
                <a:ea typeface="Consolas"/>
                <a:cs typeface="Consolas"/>
                <a:sym typeface="Consolas"/>
              </a:rPr>
              <a:t>$5</a:t>
            </a:r>
            <a:r>
              <a:rPr lang="en" sz="700">
                <a:solidFill>
                  <a:srgbClr val="444444"/>
                </a:solidFill>
                <a:highlight>
                  <a:srgbClr val="F0F0F0"/>
                </a:highlight>
                <a:latin typeface="Consolas"/>
                <a:ea typeface="Consolas"/>
                <a:cs typeface="Consolas"/>
                <a:sym typeface="Consolas"/>
              </a:rPr>
              <a:t> &gt;&gt; </a:t>
            </a:r>
            <a:r>
              <a:rPr lang="en" sz="700">
                <a:solidFill>
                  <a:srgbClr val="BC6060"/>
                </a:solidFill>
                <a:highlight>
                  <a:srgbClr val="F0F0F0"/>
                </a:highlight>
                <a:latin typeface="Consolas"/>
                <a:ea typeface="Consolas"/>
                <a:cs typeface="Consolas"/>
                <a:sym typeface="Consolas"/>
              </a:rPr>
              <a:t>$1</a:t>
            </a:r>
            <a:r>
              <a:rPr lang="en" sz="700">
                <a:solidFill>
                  <a:srgbClr val="444444"/>
                </a:solidFill>
                <a:highlight>
                  <a:srgbClr val="F0F0F0"/>
                </a:highlight>
                <a:latin typeface="Consolas"/>
                <a:ea typeface="Consolas"/>
                <a:cs typeface="Consolas"/>
                <a:sym typeface="Consolas"/>
              </a:rPr>
              <a:t>.dat</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  </a:t>
            </a:r>
            <a:r>
              <a:rPr b="1" lang="en" sz="700">
                <a:solidFill>
                  <a:srgbClr val="444444"/>
                </a:solidFill>
                <a:highlight>
                  <a:srgbClr val="F0F0F0"/>
                </a:highlight>
                <a:latin typeface="Consolas"/>
                <a:ea typeface="Consolas"/>
                <a:cs typeface="Consolas"/>
                <a:sym typeface="Consolas"/>
              </a:rPr>
              <a:t>done</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a:t>
            </a:r>
            <a:br>
              <a:rPr lang="en" sz="700">
                <a:solidFill>
                  <a:srgbClr val="444444"/>
                </a:solidFill>
                <a:highlight>
                  <a:srgbClr val="F0F0F0"/>
                </a:highlight>
                <a:latin typeface="Consolas"/>
                <a:ea typeface="Consolas"/>
                <a:cs typeface="Consolas"/>
                <a:sym typeface="Consolas"/>
              </a:rPr>
            </a:br>
            <a:br>
              <a:rPr lang="en" sz="700">
                <a:solidFill>
                  <a:srgbClr val="444444"/>
                </a:solidFill>
                <a:highlight>
                  <a:srgbClr val="F0F0F0"/>
                </a:highlight>
                <a:latin typeface="Consolas"/>
                <a:ea typeface="Consolas"/>
                <a:cs typeface="Consolas"/>
                <a:sym typeface="Consolas"/>
              </a:rPr>
            </a:br>
            <a:r>
              <a:rPr b="1" lang="en" sz="700">
                <a:solidFill>
                  <a:srgbClr val="444444"/>
                </a:solidFill>
                <a:highlight>
                  <a:srgbClr val="F0F0F0"/>
                </a:highlight>
                <a:latin typeface="Consolas"/>
                <a:ea typeface="Consolas"/>
                <a:cs typeface="Consolas"/>
                <a:sym typeface="Consolas"/>
              </a:rPr>
              <a:t>for</a:t>
            </a:r>
            <a:r>
              <a:rPr lang="en" sz="700">
                <a:solidFill>
                  <a:srgbClr val="444444"/>
                </a:solidFill>
                <a:highlight>
                  <a:srgbClr val="F0F0F0"/>
                </a:highlight>
                <a:latin typeface="Consolas"/>
                <a:ea typeface="Consolas"/>
                <a:cs typeface="Consolas"/>
                <a:sym typeface="Consolas"/>
              </a:rPr>
              <a:t> I </a:t>
            </a:r>
            <a:r>
              <a:rPr b="1" lang="en" sz="700">
                <a:solidFill>
                  <a:srgbClr val="444444"/>
                </a:solidFill>
                <a:highlight>
                  <a:srgbClr val="F0F0F0"/>
                </a:highlight>
                <a:latin typeface="Consolas"/>
                <a:ea typeface="Consolas"/>
                <a:cs typeface="Consolas"/>
                <a:sym typeface="Consolas"/>
              </a:rPr>
              <a:t>in</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"burbuja"</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"heapsort"</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"insercion"</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"quicksort"</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"mergesort"</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"seleccion"</a:t>
            </a:r>
            <a:br>
              <a:rPr lang="en" sz="700">
                <a:solidFill>
                  <a:srgbClr val="444444"/>
                </a:solidFill>
                <a:highlight>
                  <a:srgbClr val="F0F0F0"/>
                </a:highlight>
                <a:latin typeface="Consolas"/>
                <a:ea typeface="Consolas"/>
                <a:cs typeface="Consolas"/>
                <a:sym typeface="Consolas"/>
              </a:rPr>
            </a:br>
            <a:r>
              <a:rPr b="1" lang="en" sz="700">
                <a:solidFill>
                  <a:srgbClr val="444444"/>
                </a:solidFill>
                <a:highlight>
                  <a:srgbClr val="F0F0F0"/>
                </a:highlight>
                <a:latin typeface="Consolas"/>
                <a:ea typeface="Consolas"/>
                <a:cs typeface="Consolas"/>
                <a:sym typeface="Consolas"/>
              </a:rPr>
              <a:t>do</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  </a:t>
            </a:r>
            <a:r>
              <a:rPr lang="en" sz="700">
                <a:solidFill>
                  <a:srgbClr val="397300"/>
                </a:solidFill>
                <a:highlight>
                  <a:srgbClr val="F0F0F0"/>
                </a:highlight>
                <a:latin typeface="Consolas"/>
                <a:ea typeface="Consolas"/>
                <a:cs typeface="Consolas"/>
                <a:sym typeface="Consolas"/>
              </a:rPr>
              <a:t>echo</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"Calculando los tiempos del algoritmo: </a:t>
            </a:r>
            <a:r>
              <a:rPr lang="en" sz="700">
                <a:solidFill>
                  <a:srgbClr val="BC6060"/>
                </a:solidFill>
                <a:highlight>
                  <a:srgbClr val="F0F0F0"/>
                </a:highlight>
                <a:latin typeface="Consolas"/>
                <a:ea typeface="Consolas"/>
                <a:cs typeface="Consolas"/>
                <a:sym typeface="Consolas"/>
              </a:rPr>
              <a:t>$I</a:t>
            </a:r>
            <a:r>
              <a:rPr lang="en" sz="700">
                <a:solidFill>
                  <a:srgbClr val="880000"/>
                </a:solidFill>
                <a:highlight>
                  <a:srgbClr val="F0F0F0"/>
                </a:highlight>
                <a:latin typeface="Consolas"/>
                <a:ea typeface="Consolas"/>
                <a:cs typeface="Consolas"/>
                <a:sym typeface="Consolas"/>
              </a:rPr>
              <a:t>"</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  generateData </a:t>
            </a:r>
            <a:r>
              <a:rPr lang="en" sz="700">
                <a:solidFill>
                  <a:srgbClr val="BC6060"/>
                </a:solidFill>
                <a:highlight>
                  <a:srgbClr val="F0F0F0"/>
                </a:highlight>
                <a:latin typeface="Consolas"/>
                <a:ea typeface="Consolas"/>
                <a:cs typeface="Consolas"/>
                <a:sym typeface="Consolas"/>
              </a:rPr>
              <a:t>$I</a:t>
            </a:r>
            <a:r>
              <a:rPr lang="en" sz="700">
                <a:solidFill>
                  <a:srgbClr val="444444"/>
                </a:solidFill>
                <a:highlight>
                  <a:srgbClr val="F0F0F0"/>
                </a:highlight>
                <a:latin typeface="Consolas"/>
                <a:ea typeface="Consolas"/>
                <a:cs typeface="Consolas"/>
                <a:sym typeface="Consolas"/>
              </a:rPr>
              <a:t> 1000 25000 1000 10</a:t>
            </a:r>
            <a:br>
              <a:rPr lang="en" sz="700">
                <a:solidFill>
                  <a:srgbClr val="444444"/>
                </a:solidFill>
                <a:highlight>
                  <a:srgbClr val="F0F0F0"/>
                </a:highlight>
                <a:latin typeface="Consolas"/>
                <a:ea typeface="Consolas"/>
                <a:cs typeface="Consolas"/>
                <a:sym typeface="Consolas"/>
              </a:rPr>
            </a:br>
            <a:r>
              <a:rPr b="1" lang="en" sz="700">
                <a:solidFill>
                  <a:srgbClr val="444444"/>
                </a:solidFill>
                <a:highlight>
                  <a:srgbClr val="F0F0F0"/>
                </a:highlight>
                <a:latin typeface="Consolas"/>
                <a:ea typeface="Consolas"/>
                <a:cs typeface="Consolas"/>
                <a:sym typeface="Consolas"/>
              </a:rPr>
              <a:t>done</a:t>
            </a:r>
            <a:br>
              <a:rPr lang="en" sz="700">
                <a:solidFill>
                  <a:srgbClr val="444444"/>
                </a:solidFill>
                <a:highlight>
                  <a:srgbClr val="F0F0F0"/>
                </a:highlight>
                <a:latin typeface="Consolas"/>
                <a:ea typeface="Consolas"/>
                <a:cs typeface="Consolas"/>
                <a:sym typeface="Consolas"/>
              </a:rPr>
            </a:br>
            <a:br>
              <a:rPr lang="en" sz="700">
                <a:solidFill>
                  <a:srgbClr val="444444"/>
                </a:solidFill>
                <a:highlight>
                  <a:srgbClr val="F0F0F0"/>
                </a:highlight>
                <a:latin typeface="Consolas"/>
                <a:ea typeface="Consolas"/>
                <a:cs typeface="Consolas"/>
                <a:sym typeface="Consolas"/>
              </a:rPr>
            </a:br>
            <a:r>
              <a:rPr lang="en" sz="700">
                <a:solidFill>
                  <a:srgbClr val="397300"/>
                </a:solidFill>
                <a:highlight>
                  <a:srgbClr val="F0F0F0"/>
                </a:highlight>
                <a:latin typeface="Consolas"/>
                <a:ea typeface="Consolas"/>
                <a:cs typeface="Consolas"/>
                <a:sym typeface="Consolas"/>
              </a:rPr>
              <a:t>echo</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"Calculando los tiempos del algoritmo: hanoi"</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generateData hanoi 10 35 1 10</a:t>
            </a:r>
            <a:br>
              <a:rPr lang="en" sz="700">
                <a:solidFill>
                  <a:srgbClr val="444444"/>
                </a:solidFill>
                <a:highlight>
                  <a:srgbClr val="F0F0F0"/>
                </a:highlight>
                <a:latin typeface="Consolas"/>
                <a:ea typeface="Consolas"/>
                <a:cs typeface="Consolas"/>
                <a:sym typeface="Consolas"/>
              </a:rPr>
            </a:br>
            <a:br>
              <a:rPr lang="en" sz="700">
                <a:solidFill>
                  <a:srgbClr val="444444"/>
                </a:solidFill>
                <a:highlight>
                  <a:srgbClr val="F0F0F0"/>
                </a:highlight>
                <a:latin typeface="Consolas"/>
                <a:ea typeface="Consolas"/>
                <a:cs typeface="Consolas"/>
                <a:sym typeface="Consolas"/>
              </a:rPr>
            </a:br>
            <a:r>
              <a:rPr lang="en" sz="700">
                <a:solidFill>
                  <a:srgbClr val="397300"/>
                </a:solidFill>
                <a:highlight>
                  <a:srgbClr val="F0F0F0"/>
                </a:highlight>
                <a:latin typeface="Consolas"/>
                <a:ea typeface="Consolas"/>
                <a:cs typeface="Consolas"/>
                <a:sym typeface="Consolas"/>
              </a:rPr>
              <a:t>echo</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"Calculando los tiempos del algoritmo: floyd"</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generateData floyd 100 2500 100 10</a:t>
            </a:r>
            <a:br>
              <a:rPr lang="en" sz="700">
                <a:solidFill>
                  <a:srgbClr val="444444"/>
                </a:solidFill>
                <a:highlight>
                  <a:srgbClr val="F0F0F0"/>
                </a:highlight>
                <a:latin typeface="Consolas"/>
                <a:ea typeface="Consolas"/>
                <a:cs typeface="Consolas"/>
                <a:sym typeface="Consolas"/>
              </a:rPr>
            </a:br>
            <a:br>
              <a:rPr lang="en" sz="700">
                <a:solidFill>
                  <a:srgbClr val="444444"/>
                </a:solidFill>
                <a:highlight>
                  <a:srgbClr val="F0F0F0"/>
                </a:highlight>
                <a:latin typeface="Consolas"/>
                <a:ea typeface="Consolas"/>
                <a:cs typeface="Consolas"/>
                <a:sym typeface="Consolas"/>
              </a:rPr>
            </a:br>
            <a:r>
              <a:rPr b="1" lang="en" sz="700">
                <a:solidFill>
                  <a:srgbClr val="444444"/>
                </a:solidFill>
                <a:highlight>
                  <a:srgbClr val="F0F0F0"/>
                </a:highlight>
                <a:latin typeface="Consolas"/>
                <a:ea typeface="Consolas"/>
                <a:cs typeface="Consolas"/>
                <a:sym typeface="Consolas"/>
              </a:rPr>
              <a:t>for</a:t>
            </a:r>
            <a:r>
              <a:rPr lang="en" sz="700">
                <a:solidFill>
                  <a:srgbClr val="444444"/>
                </a:solidFill>
                <a:highlight>
                  <a:srgbClr val="F0F0F0"/>
                </a:highlight>
                <a:latin typeface="Consolas"/>
                <a:ea typeface="Consolas"/>
                <a:cs typeface="Consolas"/>
                <a:sym typeface="Consolas"/>
              </a:rPr>
              <a:t> D </a:t>
            </a:r>
            <a:r>
              <a:rPr b="1" lang="en" sz="700">
                <a:solidFill>
                  <a:srgbClr val="444444"/>
                </a:solidFill>
                <a:highlight>
                  <a:srgbClr val="F0F0F0"/>
                </a:highlight>
                <a:latin typeface="Consolas"/>
                <a:ea typeface="Consolas"/>
                <a:cs typeface="Consolas"/>
                <a:sym typeface="Consolas"/>
              </a:rPr>
              <a:t>in</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"burbuja"</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"heapsort"</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"insercion"</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"quicksort"</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"mergesort"</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"seleccion"</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"hanoi"</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"floyd"</a:t>
            </a:r>
            <a:br>
              <a:rPr lang="en" sz="700">
                <a:solidFill>
                  <a:srgbClr val="444444"/>
                </a:solidFill>
                <a:highlight>
                  <a:srgbClr val="F0F0F0"/>
                </a:highlight>
                <a:latin typeface="Consolas"/>
                <a:ea typeface="Consolas"/>
                <a:cs typeface="Consolas"/>
                <a:sym typeface="Consolas"/>
              </a:rPr>
            </a:br>
            <a:r>
              <a:rPr b="1" lang="en" sz="700">
                <a:solidFill>
                  <a:srgbClr val="444444"/>
                </a:solidFill>
                <a:highlight>
                  <a:srgbClr val="F0F0F0"/>
                </a:highlight>
                <a:latin typeface="Consolas"/>
                <a:ea typeface="Consolas"/>
                <a:cs typeface="Consolas"/>
                <a:sym typeface="Consolas"/>
              </a:rPr>
              <a:t>do</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  </a:t>
            </a:r>
            <a:r>
              <a:rPr lang="en" sz="700">
                <a:solidFill>
                  <a:srgbClr val="397300"/>
                </a:solidFill>
                <a:highlight>
                  <a:srgbClr val="F0F0F0"/>
                </a:highlight>
                <a:latin typeface="Consolas"/>
                <a:ea typeface="Consolas"/>
                <a:cs typeface="Consolas"/>
                <a:sym typeface="Consolas"/>
              </a:rPr>
              <a:t>echo</a:t>
            </a:r>
            <a:r>
              <a:rPr lang="en" sz="700">
                <a:solidFill>
                  <a:srgbClr val="444444"/>
                </a:solidFill>
                <a:highlight>
                  <a:srgbClr val="F0F0F0"/>
                </a:highlight>
                <a:latin typeface="Consolas"/>
                <a:ea typeface="Consolas"/>
                <a:cs typeface="Consolas"/>
                <a:sym typeface="Consolas"/>
              </a:rPr>
              <a:t> </a:t>
            </a:r>
            <a:r>
              <a:rPr lang="en" sz="700">
                <a:solidFill>
                  <a:srgbClr val="880000"/>
                </a:solidFill>
                <a:highlight>
                  <a:srgbClr val="F0F0F0"/>
                </a:highlight>
                <a:latin typeface="Consolas"/>
                <a:ea typeface="Consolas"/>
                <a:cs typeface="Consolas"/>
                <a:sym typeface="Consolas"/>
              </a:rPr>
              <a:t>"Generando gráfico de: </a:t>
            </a:r>
            <a:r>
              <a:rPr lang="en" sz="700">
                <a:solidFill>
                  <a:srgbClr val="BC6060"/>
                </a:solidFill>
                <a:highlight>
                  <a:srgbClr val="F0F0F0"/>
                </a:highlight>
                <a:latin typeface="Consolas"/>
                <a:ea typeface="Consolas"/>
                <a:cs typeface="Consolas"/>
                <a:sym typeface="Consolas"/>
              </a:rPr>
              <a:t>$D</a:t>
            </a:r>
            <a:r>
              <a:rPr lang="en" sz="700">
                <a:solidFill>
                  <a:srgbClr val="880000"/>
                </a:solidFill>
                <a:highlight>
                  <a:srgbClr val="F0F0F0"/>
                </a:highlight>
                <a:latin typeface="Consolas"/>
                <a:ea typeface="Consolas"/>
                <a:cs typeface="Consolas"/>
                <a:sym typeface="Consolas"/>
              </a:rPr>
              <a:t>"</a:t>
            </a:r>
            <a:br>
              <a:rPr lang="en" sz="700">
                <a:solidFill>
                  <a:srgbClr val="444444"/>
                </a:solidFill>
                <a:highlight>
                  <a:srgbClr val="F0F0F0"/>
                </a:highlight>
                <a:latin typeface="Consolas"/>
                <a:ea typeface="Consolas"/>
                <a:cs typeface="Consolas"/>
                <a:sym typeface="Consolas"/>
              </a:rPr>
            </a:br>
            <a:r>
              <a:rPr lang="en" sz="700">
                <a:solidFill>
                  <a:srgbClr val="444444"/>
                </a:solidFill>
                <a:highlight>
                  <a:srgbClr val="F0F0F0"/>
                </a:highlight>
                <a:latin typeface="Consolas"/>
                <a:ea typeface="Consolas"/>
                <a:cs typeface="Consolas"/>
                <a:sym typeface="Consolas"/>
              </a:rPr>
              <a:t>  gnuplot &lt;&lt;&lt; </a:t>
            </a:r>
            <a:r>
              <a:rPr lang="en" sz="700">
                <a:solidFill>
                  <a:srgbClr val="880000"/>
                </a:solidFill>
                <a:highlight>
                  <a:srgbClr val="F0F0F0"/>
                </a:highlight>
                <a:latin typeface="Consolas"/>
                <a:ea typeface="Consolas"/>
                <a:cs typeface="Consolas"/>
                <a:sym typeface="Consolas"/>
              </a:rPr>
              <a:t>"\</a:t>
            </a:r>
            <a:br>
              <a:rPr lang="en" sz="700">
                <a:solidFill>
                  <a:srgbClr val="880000"/>
                </a:solidFill>
                <a:highlight>
                  <a:srgbClr val="F0F0F0"/>
                </a:highlight>
                <a:latin typeface="Consolas"/>
                <a:ea typeface="Consolas"/>
                <a:cs typeface="Consolas"/>
                <a:sym typeface="Consolas"/>
              </a:rPr>
            </a:br>
            <a:r>
              <a:rPr lang="en" sz="700">
                <a:solidFill>
                  <a:srgbClr val="880000"/>
                </a:solidFill>
                <a:highlight>
                  <a:srgbClr val="F0F0F0"/>
                </a:highlight>
                <a:latin typeface="Consolas"/>
                <a:ea typeface="Consolas"/>
                <a:cs typeface="Consolas"/>
                <a:sym typeface="Consolas"/>
              </a:rPr>
              <a:t>  		set terminal svg; \</a:t>
            </a:r>
            <a:br>
              <a:rPr lang="en" sz="700">
                <a:solidFill>
                  <a:srgbClr val="880000"/>
                </a:solidFill>
                <a:highlight>
                  <a:srgbClr val="F0F0F0"/>
                </a:highlight>
                <a:latin typeface="Consolas"/>
                <a:ea typeface="Consolas"/>
                <a:cs typeface="Consolas"/>
                <a:sym typeface="Consolas"/>
              </a:rPr>
            </a:br>
            <a:r>
              <a:rPr lang="en" sz="700">
                <a:solidFill>
                  <a:srgbClr val="880000"/>
                </a:solidFill>
                <a:highlight>
                  <a:srgbClr val="F0F0F0"/>
                </a:highlight>
                <a:latin typeface="Consolas"/>
                <a:ea typeface="Consolas"/>
                <a:cs typeface="Consolas"/>
                <a:sym typeface="Consolas"/>
              </a:rPr>
              <a:t>  		set output '</a:t>
            </a:r>
            <a:r>
              <a:rPr lang="en" sz="700">
                <a:solidFill>
                  <a:srgbClr val="BC6060"/>
                </a:solidFill>
                <a:highlight>
                  <a:srgbClr val="F0F0F0"/>
                </a:highlight>
                <a:latin typeface="Consolas"/>
                <a:ea typeface="Consolas"/>
                <a:cs typeface="Consolas"/>
                <a:sym typeface="Consolas"/>
              </a:rPr>
              <a:t>$D</a:t>
            </a:r>
            <a:r>
              <a:rPr lang="en" sz="700">
                <a:solidFill>
                  <a:srgbClr val="880000"/>
                </a:solidFill>
                <a:highlight>
                  <a:srgbClr val="F0F0F0"/>
                </a:highlight>
                <a:latin typeface="Consolas"/>
                <a:ea typeface="Consolas"/>
                <a:cs typeface="Consolas"/>
                <a:sym typeface="Consolas"/>
              </a:rPr>
              <a:t>.svg'; \</a:t>
            </a:r>
            <a:br>
              <a:rPr lang="en" sz="700">
                <a:solidFill>
                  <a:srgbClr val="880000"/>
                </a:solidFill>
                <a:highlight>
                  <a:srgbClr val="F0F0F0"/>
                </a:highlight>
                <a:latin typeface="Consolas"/>
                <a:ea typeface="Consolas"/>
                <a:cs typeface="Consolas"/>
                <a:sym typeface="Consolas"/>
              </a:rPr>
            </a:br>
            <a:r>
              <a:rPr lang="en" sz="700">
                <a:solidFill>
                  <a:srgbClr val="880000"/>
                </a:solidFill>
                <a:highlight>
                  <a:srgbClr val="F0F0F0"/>
                </a:highlight>
                <a:latin typeface="Consolas"/>
                <a:ea typeface="Consolas"/>
                <a:cs typeface="Consolas"/>
                <a:sym typeface="Consolas"/>
              </a:rPr>
              <a:t>      set xlabel 'Tamaño'; \</a:t>
            </a:r>
            <a:br>
              <a:rPr lang="en" sz="700">
                <a:solidFill>
                  <a:srgbClr val="880000"/>
                </a:solidFill>
                <a:highlight>
                  <a:srgbClr val="F0F0F0"/>
                </a:highlight>
                <a:latin typeface="Consolas"/>
                <a:ea typeface="Consolas"/>
                <a:cs typeface="Consolas"/>
                <a:sym typeface="Consolas"/>
              </a:rPr>
            </a:br>
            <a:r>
              <a:rPr lang="en" sz="700">
                <a:solidFill>
                  <a:srgbClr val="880000"/>
                </a:solidFill>
                <a:highlight>
                  <a:srgbClr val="F0F0F0"/>
                </a:highlight>
                <a:latin typeface="Consolas"/>
                <a:ea typeface="Consolas"/>
                <a:cs typeface="Consolas"/>
                <a:sym typeface="Consolas"/>
              </a:rPr>
              <a:t>      set ylabel 'Tiempo (seg)'; \</a:t>
            </a:r>
            <a:br>
              <a:rPr lang="en" sz="700">
                <a:solidFill>
                  <a:srgbClr val="880000"/>
                </a:solidFill>
                <a:highlight>
                  <a:srgbClr val="F0F0F0"/>
                </a:highlight>
                <a:latin typeface="Consolas"/>
                <a:ea typeface="Consolas"/>
                <a:cs typeface="Consolas"/>
                <a:sym typeface="Consolas"/>
              </a:rPr>
            </a:br>
            <a:r>
              <a:rPr lang="en" sz="700">
                <a:solidFill>
                  <a:srgbClr val="880000"/>
                </a:solidFill>
                <a:highlight>
                  <a:srgbClr val="F0F0F0"/>
                </a:highlight>
                <a:latin typeface="Consolas"/>
                <a:ea typeface="Consolas"/>
                <a:cs typeface="Consolas"/>
                <a:sym typeface="Consolas"/>
              </a:rPr>
              <a:t>      plot '</a:t>
            </a:r>
            <a:r>
              <a:rPr lang="en" sz="700">
                <a:solidFill>
                  <a:srgbClr val="BC6060"/>
                </a:solidFill>
                <a:highlight>
                  <a:srgbClr val="F0F0F0"/>
                </a:highlight>
                <a:latin typeface="Consolas"/>
                <a:ea typeface="Consolas"/>
                <a:cs typeface="Consolas"/>
                <a:sym typeface="Consolas"/>
              </a:rPr>
              <a:t>$D</a:t>
            </a:r>
            <a:r>
              <a:rPr lang="en" sz="700">
                <a:solidFill>
                  <a:srgbClr val="880000"/>
                </a:solidFill>
                <a:highlight>
                  <a:srgbClr val="F0F0F0"/>
                </a:highlight>
                <a:latin typeface="Consolas"/>
                <a:ea typeface="Consolas"/>
                <a:cs typeface="Consolas"/>
                <a:sym typeface="Consolas"/>
              </a:rPr>
              <a:t>.dat' title 'Eficiencia de </a:t>
            </a:r>
            <a:r>
              <a:rPr lang="en" sz="700">
                <a:solidFill>
                  <a:srgbClr val="BC6060"/>
                </a:solidFill>
                <a:highlight>
                  <a:srgbClr val="F0F0F0"/>
                </a:highlight>
                <a:latin typeface="Consolas"/>
                <a:ea typeface="Consolas"/>
                <a:cs typeface="Consolas"/>
                <a:sym typeface="Consolas"/>
              </a:rPr>
              <a:t>$D</a:t>
            </a:r>
            <a:r>
              <a:rPr lang="en" sz="700">
                <a:solidFill>
                  <a:srgbClr val="880000"/>
                </a:solidFill>
                <a:highlight>
                  <a:srgbClr val="F0F0F0"/>
                </a:highlight>
                <a:latin typeface="Consolas"/>
                <a:ea typeface="Consolas"/>
                <a:cs typeface="Consolas"/>
                <a:sym typeface="Consolas"/>
              </a:rPr>
              <a:t>' with points"</a:t>
            </a:r>
            <a:br>
              <a:rPr lang="en" sz="700">
                <a:solidFill>
                  <a:srgbClr val="444444"/>
                </a:solidFill>
                <a:highlight>
                  <a:srgbClr val="F0F0F0"/>
                </a:highlight>
                <a:latin typeface="Consolas"/>
                <a:ea typeface="Consolas"/>
                <a:cs typeface="Consolas"/>
                <a:sym typeface="Consolas"/>
              </a:rPr>
            </a:br>
            <a:r>
              <a:rPr b="1" lang="en" sz="700">
                <a:solidFill>
                  <a:srgbClr val="444444"/>
                </a:solidFill>
                <a:highlight>
                  <a:srgbClr val="F0F0F0"/>
                </a:highlight>
                <a:latin typeface="Consolas"/>
                <a:ea typeface="Consolas"/>
                <a:cs typeface="Consolas"/>
                <a:sym typeface="Consolas"/>
              </a:rPr>
              <a:t>done</a:t>
            </a:r>
          </a:p>
        </p:txBody>
      </p:sp>
      <p:sp>
        <p:nvSpPr>
          <p:cNvPr id="121" name="Shape 121"/>
          <p:cNvSpPr txBox="1"/>
          <p:nvPr>
            <p:ph type="title"/>
          </p:nvPr>
        </p:nvSpPr>
        <p:spPr>
          <a:xfrm>
            <a:off x="326809" y="955500"/>
            <a:ext cx="3148200" cy="485700"/>
          </a:xfrm>
          <a:prstGeom prst="rect">
            <a:avLst/>
          </a:prstGeom>
        </p:spPr>
        <p:txBody>
          <a:bodyPr anchorCtr="0" anchor="b" bIns="91425" lIns="91425" rIns="91425" tIns="91425">
            <a:noAutofit/>
          </a:bodyPr>
          <a:lstStyle/>
          <a:p>
            <a:pPr lvl="0" rtl="0">
              <a:spcBef>
                <a:spcPts val="0"/>
              </a:spcBef>
              <a:buNone/>
            </a:pPr>
            <a:r>
              <a:rPr lang="en">
                <a:solidFill>
                  <a:srgbClr val="FF9800"/>
                </a:solidFill>
              </a:rPr>
              <a:t>CÓMO CALCULAR</a:t>
            </a:r>
            <a:r>
              <a:rPr lang="en"/>
              <a:t> EL TIEMPO</a:t>
            </a:r>
          </a:p>
        </p:txBody>
      </p:sp>
      <p:sp>
        <p:nvSpPr>
          <p:cNvPr id="122" name="Shape 122"/>
          <p:cNvSpPr txBox="1"/>
          <p:nvPr>
            <p:ph idx="1" type="body"/>
          </p:nvPr>
        </p:nvSpPr>
        <p:spPr>
          <a:xfrm>
            <a:off x="326800" y="2357100"/>
            <a:ext cx="3275100" cy="1734900"/>
          </a:xfrm>
          <a:prstGeom prst="rect">
            <a:avLst/>
          </a:prstGeom>
        </p:spPr>
        <p:txBody>
          <a:bodyPr anchorCtr="0" anchor="t" bIns="91425" lIns="91425" rIns="91425" tIns="91425">
            <a:noAutofit/>
          </a:bodyPr>
          <a:lstStyle/>
          <a:p>
            <a:pPr lvl="0" rtl="0">
              <a:spcBef>
                <a:spcPts val="0"/>
              </a:spcBef>
              <a:buNone/>
            </a:pPr>
            <a:r>
              <a:rPr lang="en" sz="1400"/>
              <a:t>Para obtener los datos se ha utilizado este </a:t>
            </a:r>
            <a:r>
              <a:rPr i="1" lang="en" sz="1400"/>
              <a:t>script </a:t>
            </a:r>
            <a:r>
              <a:rPr lang="en" sz="1400"/>
              <a:t>que genera los archivos con los datos y las gráficas (gnuplot) junto a un archivo </a:t>
            </a:r>
            <a:r>
              <a:rPr i="1" lang="en" sz="1400"/>
              <a:t>Makefile</a:t>
            </a:r>
          </a:p>
        </p:txBody>
      </p:sp>
      <p:sp>
        <p:nvSpPr>
          <p:cNvPr id="123" name="Shape 123"/>
          <p:cNvSpPr txBox="1"/>
          <p:nvPr>
            <p:ph idx="12" type="sldNum"/>
          </p:nvPr>
        </p:nvSpPr>
        <p:spPr>
          <a:xfrm>
            <a:off x="8468326" y="4749900"/>
            <a:ext cx="6351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648300" y="1354750"/>
            <a:ext cx="3522300" cy="2989800"/>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2</a:t>
            </a:r>
            <a:r>
              <a:rPr lang="en" sz="7200">
                <a:solidFill>
                  <a:srgbClr val="FFC107"/>
                </a:solidFill>
              </a:rPr>
              <a:t>.</a:t>
            </a:r>
          </a:p>
          <a:p>
            <a:pPr lvl="0" rtl="0">
              <a:spcBef>
                <a:spcPts val="0"/>
              </a:spcBef>
              <a:buNone/>
            </a:pPr>
            <a:r>
              <a:rPr lang="en"/>
              <a:t>TABLAS DE TIEMPOS Y GRÁFICAS</a:t>
            </a:r>
          </a:p>
        </p:txBody>
      </p:sp>
      <p:sp>
        <p:nvSpPr>
          <p:cNvPr id="129" name="Shape 129"/>
          <p:cNvSpPr txBox="1"/>
          <p:nvPr>
            <p:ph idx="1" type="subTitle"/>
          </p:nvPr>
        </p:nvSpPr>
        <p:spPr>
          <a:xfrm>
            <a:off x="6724950" y="3265700"/>
            <a:ext cx="1906200" cy="1031700"/>
          </a:xfrm>
          <a:prstGeom prst="rect">
            <a:avLst/>
          </a:prstGeom>
        </p:spPr>
        <p:txBody>
          <a:bodyPr anchorCtr="0" anchor="b" bIns="91425" lIns="91425" rIns="91425" tIns="91425">
            <a:noAutofit/>
          </a:bodyPr>
          <a:lstStyle/>
          <a:p>
            <a:pPr lvl="0" rtl="0">
              <a:spcBef>
                <a:spcPts val="0"/>
              </a:spcBef>
              <a:buNone/>
            </a:pPr>
            <a:r>
              <a:rPr lang="en"/>
              <a:t>¿</a:t>
            </a:r>
            <a:r>
              <a:rPr lang="en"/>
              <a:t>Cuánto</a:t>
            </a:r>
            <a:r>
              <a:rPr lang="en"/>
              <a:t> hemos tardado?</a:t>
            </a:r>
          </a:p>
        </p:txBody>
      </p:sp>
      <p:sp>
        <p:nvSpPr>
          <p:cNvPr id="130" name="Shape 130"/>
          <p:cNvSpPr txBox="1"/>
          <p:nvPr>
            <p:ph idx="12" type="sldNum"/>
          </p:nvPr>
        </p:nvSpPr>
        <p:spPr>
          <a:xfrm>
            <a:off x="8423072" y="4749850"/>
            <a:ext cx="6825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4336"/>
        </a:solidFill>
      </p:bgPr>
    </p:bg>
    <p:spTree>
      <p:nvGrpSpPr>
        <p:cNvPr id="134" name="Shape 134"/>
        <p:cNvGrpSpPr/>
        <p:nvPr/>
      </p:nvGrpSpPr>
      <p:grpSpPr>
        <a:xfrm>
          <a:off x="0" y="0"/>
          <a:ext cx="0" cy="0"/>
          <a:chOff x="0" y="0"/>
          <a:chExt cx="0" cy="0"/>
        </a:xfrm>
      </p:grpSpPr>
      <p:sp>
        <p:nvSpPr>
          <p:cNvPr id="135" name="Shape 135"/>
          <p:cNvSpPr txBox="1"/>
          <p:nvPr>
            <p:ph idx="4294967295" type="ctrTitle"/>
          </p:nvPr>
        </p:nvSpPr>
        <p:spPr>
          <a:xfrm>
            <a:off x="5547675" y="3703450"/>
            <a:ext cx="2241900" cy="1159800"/>
          </a:xfrm>
          <a:prstGeom prst="rect">
            <a:avLst/>
          </a:prstGeom>
        </p:spPr>
        <p:txBody>
          <a:bodyPr anchorCtr="0" anchor="b" bIns="91425" lIns="91425" rIns="91425" tIns="91425">
            <a:noAutofit/>
          </a:bodyPr>
          <a:lstStyle/>
          <a:p>
            <a:pPr lvl="0" rtl="0">
              <a:spcBef>
                <a:spcPts val="0"/>
              </a:spcBef>
              <a:buNone/>
            </a:pPr>
            <a:r>
              <a:rPr lang="en" sz="6000"/>
              <a:t>0(n²)</a:t>
            </a:r>
          </a:p>
        </p:txBody>
      </p:sp>
      <p:graphicFrame>
        <p:nvGraphicFramePr>
          <p:cNvPr id="136" name="Shape 136"/>
          <p:cNvGraphicFramePr/>
          <p:nvPr/>
        </p:nvGraphicFramePr>
        <p:xfrm>
          <a:off x="271525" y="213325"/>
          <a:ext cx="3000000" cy="3000000"/>
        </p:xfrm>
        <a:graphic>
          <a:graphicData uri="http://schemas.openxmlformats.org/drawingml/2006/table">
            <a:tbl>
              <a:tblPr>
                <a:noFill/>
                <a:tableStyleId>{ED017426-EBC4-44A9-8A3E-ABEB66DAFE2A}</a:tableStyleId>
              </a:tblPr>
              <a:tblGrid>
                <a:gridCol w="711050"/>
                <a:gridCol w="1059475"/>
                <a:gridCol w="1215875"/>
                <a:gridCol w="883050"/>
              </a:tblGrid>
              <a:tr h="205550">
                <a:tc>
                  <a:txBody>
                    <a:bodyPr>
                      <a:noAutofit/>
                    </a:bodyPr>
                    <a:lstStyle/>
                    <a:p>
                      <a:pPr lvl="0" rtl="0">
                        <a:lnSpc>
                          <a:spcPct val="115000"/>
                        </a:lnSpc>
                        <a:spcBef>
                          <a:spcPts val="0"/>
                        </a:spcBef>
                        <a:buNone/>
                      </a:pPr>
                      <a:r>
                        <a:rPr b="1" lang="en" sz="700"/>
                        <a:t>Nº de datos</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4CCCC"/>
                    </a:solidFill>
                  </a:tcPr>
                </a:tc>
                <a:tc>
                  <a:txBody>
                    <a:bodyPr>
                      <a:noAutofit/>
                    </a:bodyPr>
                    <a:lstStyle/>
                    <a:p>
                      <a:pPr lvl="0" rtl="0">
                        <a:lnSpc>
                          <a:spcPct val="115000"/>
                        </a:lnSpc>
                        <a:spcBef>
                          <a:spcPts val="0"/>
                        </a:spcBef>
                        <a:buNone/>
                      </a:pPr>
                      <a:r>
                        <a:rPr b="1" lang="en" sz="700"/>
                        <a:t>Burbuja</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4CCCC"/>
                    </a:solidFill>
                  </a:tcPr>
                </a:tc>
                <a:tc>
                  <a:txBody>
                    <a:bodyPr>
                      <a:noAutofit/>
                    </a:bodyPr>
                    <a:lstStyle/>
                    <a:p>
                      <a:pPr lvl="0" rtl="0">
                        <a:lnSpc>
                          <a:spcPct val="115000"/>
                        </a:lnSpc>
                        <a:spcBef>
                          <a:spcPts val="0"/>
                        </a:spcBef>
                        <a:buNone/>
                      </a:pPr>
                      <a:r>
                        <a:rPr b="1" lang="en" sz="700"/>
                        <a:t>Inserción</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4CCCC"/>
                    </a:solidFill>
                  </a:tcPr>
                </a:tc>
                <a:tc>
                  <a:txBody>
                    <a:bodyPr>
                      <a:noAutofit/>
                    </a:bodyPr>
                    <a:lstStyle/>
                    <a:p>
                      <a:pPr lvl="0" rtl="0">
                        <a:lnSpc>
                          <a:spcPct val="115000"/>
                        </a:lnSpc>
                        <a:spcBef>
                          <a:spcPts val="0"/>
                        </a:spcBef>
                        <a:buNone/>
                      </a:pPr>
                      <a:r>
                        <a:rPr b="1" lang="en" sz="700"/>
                        <a:t>Selección</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4CCCC"/>
                    </a:solidFill>
                  </a:tcPr>
                </a:tc>
              </a:tr>
              <a:tr h="177775">
                <a:tc>
                  <a:txBody>
                    <a:bodyPr>
                      <a:noAutofit/>
                    </a:bodyPr>
                    <a:lstStyle/>
                    <a:p>
                      <a:pPr lvl="0" rtl="0" algn="r">
                        <a:lnSpc>
                          <a:spcPct val="115000"/>
                        </a:lnSpc>
                        <a:spcBef>
                          <a:spcPts val="0"/>
                        </a:spcBef>
                        <a:buNone/>
                      </a:pPr>
                      <a:r>
                        <a:rPr b="1" lang="en" sz="700"/>
                        <a:t>1000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0,00070484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0,000168415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0,000547321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2000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0,00278126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0,000659599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0,00223252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3000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0,00661067</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0,00153272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0,00490875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4000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0,0128572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0,00267263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0,00868611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5000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0,0214832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0,00431276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0,0135702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6000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0,0335224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0,00589975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0,0194873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7000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0,0471374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0,00786774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0,026516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8000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0,06509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0,010325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0,034716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9000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0,0848508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0,0130514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0,0432733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10000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0,109111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0,0160186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0,0541113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11000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0,134892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0,019131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0,0643321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12000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0,162664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0,023165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0,0776892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13000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0,195891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0,0275811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0,0915134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14000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0,228442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0,0318901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0,104928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15000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0,263753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0,0361799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0,119902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16000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0,303609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0,0417343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0,138473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17000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0,347029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0,0466932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0,154819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18000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0,388661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0,0527501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0,174173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19000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0,438423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0,0592765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0,194356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20000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0,485374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0,0644968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0,216541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21000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0,544013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0,072138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0,235675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22000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0,602217</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0,0794605</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0,257706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23000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0,655833</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0,0871451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0,283176</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24000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0,721958</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0,0936699</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0,306367</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177775">
                <a:tc>
                  <a:txBody>
                    <a:bodyPr>
                      <a:noAutofit/>
                    </a:bodyPr>
                    <a:lstStyle/>
                    <a:p>
                      <a:pPr lvl="0" rtl="0" algn="r">
                        <a:lnSpc>
                          <a:spcPct val="115000"/>
                        </a:lnSpc>
                        <a:spcBef>
                          <a:spcPts val="0"/>
                        </a:spcBef>
                        <a:buNone/>
                      </a:pPr>
                      <a:r>
                        <a:rPr b="1" lang="en" sz="700"/>
                        <a:t>25000</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0,783014</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0,102941</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0,338052</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bl>
          </a:graphicData>
        </a:graphic>
      </p:graphicFrame>
      <p:grpSp>
        <p:nvGrpSpPr>
          <p:cNvPr id="137" name="Shape 137"/>
          <p:cNvGrpSpPr/>
          <p:nvPr/>
        </p:nvGrpSpPr>
        <p:grpSpPr>
          <a:xfrm>
            <a:off x="8074871" y="273509"/>
            <a:ext cx="534218" cy="408511"/>
            <a:chOff x="3932350" y="3714775"/>
            <a:chExt cx="439650" cy="319075"/>
          </a:xfrm>
        </p:grpSpPr>
        <p:sp>
          <p:nvSpPr>
            <p:cNvPr id="138" name="Shape 138"/>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434343"/>
                </a:solidFill>
              </a:endParaRPr>
            </a:p>
          </p:txBody>
        </p:sp>
        <p:sp>
          <p:nvSpPr>
            <p:cNvPr id="139" name="Shape 139"/>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434343"/>
                </a:solidFill>
              </a:endParaRPr>
            </a:p>
          </p:txBody>
        </p:sp>
        <p:sp>
          <p:nvSpPr>
            <p:cNvPr id="140" name="Shape 140"/>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434343"/>
                </a:solidFill>
              </a:endParaRPr>
            </a:p>
          </p:txBody>
        </p:sp>
        <p:sp>
          <p:nvSpPr>
            <p:cNvPr id="141" name="Shape 141"/>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434343"/>
                </a:solidFill>
              </a:endParaRPr>
            </a:p>
          </p:txBody>
        </p:sp>
        <p:sp>
          <p:nvSpPr>
            <p:cNvPr id="142" name="Shape 142"/>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434343"/>
                </a:solidFill>
              </a:endParaRPr>
            </a:p>
          </p:txBody>
        </p:sp>
      </p:grpSp>
      <p:sp>
        <p:nvSpPr>
          <p:cNvPr id="143" name="Shape 143"/>
          <p:cNvSpPr txBox="1"/>
          <p:nvPr/>
        </p:nvSpPr>
        <p:spPr>
          <a:xfrm>
            <a:off x="5427550" y="319700"/>
            <a:ext cx="1293000" cy="6039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FF4B4B"/>
                </a:solidFill>
                <a:latin typeface="Montserrat"/>
                <a:ea typeface="Montserrat"/>
                <a:cs typeface="Montserrat"/>
                <a:sym typeface="Montserrat"/>
              </a:rPr>
              <a:t>TABLA</a:t>
            </a:r>
          </a:p>
        </p:txBody>
      </p:sp>
      <p:sp>
        <p:nvSpPr>
          <p:cNvPr id="144" name="Shape 144"/>
          <p:cNvSpPr txBox="1"/>
          <p:nvPr>
            <p:ph idx="12" type="sldNum"/>
          </p:nvPr>
        </p:nvSpPr>
        <p:spPr>
          <a:xfrm>
            <a:off x="8387672" y="4749850"/>
            <a:ext cx="7179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305450" y="904226"/>
            <a:ext cx="6516025" cy="4017474"/>
          </a:xfrm>
          <a:prstGeom prst="rect">
            <a:avLst/>
          </a:prstGeom>
          <a:noFill/>
          <a:ln>
            <a:noFill/>
          </a:ln>
        </p:spPr>
      </p:pic>
      <p:grpSp>
        <p:nvGrpSpPr>
          <p:cNvPr id="150" name="Shape 150"/>
          <p:cNvGrpSpPr/>
          <p:nvPr/>
        </p:nvGrpSpPr>
        <p:grpSpPr>
          <a:xfrm>
            <a:off x="8100963" y="292738"/>
            <a:ext cx="625058" cy="453660"/>
            <a:chOff x="4604550" y="3714775"/>
            <a:chExt cx="439625" cy="319075"/>
          </a:xfrm>
        </p:grpSpPr>
        <p:sp>
          <p:nvSpPr>
            <p:cNvPr id="151" name="Shape 151"/>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53" name="Shape 153"/>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GRÁFICA ALGORITMOS 0(n</a:t>
            </a:r>
            <a:r>
              <a:rPr b="1" baseline="30000" lang="en" sz="2400">
                <a:solidFill>
                  <a:srgbClr val="FFA93F"/>
                </a:solidFill>
                <a:latin typeface="Montserrat"/>
                <a:ea typeface="Montserrat"/>
                <a:cs typeface="Montserrat"/>
                <a:sym typeface="Montserrat"/>
              </a:rPr>
              <a:t>2</a:t>
            </a:r>
            <a:r>
              <a:rPr b="1" lang="en" sz="2400">
                <a:solidFill>
                  <a:srgbClr val="FFA93F"/>
                </a:solidFill>
                <a:latin typeface="Montserrat"/>
                <a:ea typeface="Montserrat"/>
                <a:cs typeface="Montserrat"/>
                <a:sym typeface="Montserrat"/>
              </a:rPr>
              <a:t>)</a:t>
            </a:r>
          </a:p>
        </p:txBody>
      </p:sp>
      <p:sp>
        <p:nvSpPr>
          <p:cNvPr id="154" name="Shape 154"/>
          <p:cNvSpPr txBox="1"/>
          <p:nvPr>
            <p:ph idx="12" type="sldNum"/>
          </p:nvPr>
        </p:nvSpPr>
        <p:spPr>
          <a:xfrm>
            <a:off x="8423072" y="4749850"/>
            <a:ext cx="6825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t>‹#›</a:t>
            </a:fld>
            <a:r>
              <a:rPr lang="en" sz="1400"/>
              <a:t> / 18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4336"/>
        </a:solidFill>
      </p:bgPr>
    </p:bg>
    <p:spTree>
      <p:nvGrpSpPr>
        <p:cNvPr id="158" name="Shape 158"/>
        <p:cNvGrpSpPr/>
        <p:nvPr/>
      </p:nvGrpSpPr>
      <p:grpSpPr>
        <a:xfrm>
          <a:off x="0" y="0"/>
          <a:ext cx="0" cy="0"/>
          <a:chOff x="0" y="0"/>
          <a:chExt cx="0" cy="0"/>
        </a:xfrm>
      </p:grpSpPr>
      <p:sp>
        <p:nvSpPr>
          <p:cNvPr id="159" name="Shape 159"/>
          <p:cNvSpPr txBox="1"/>
          <p:nvPr>
            <p:ph idx="4294967295" type="ctrTitle"/>
          </p:nvPr>
        </p:nvSpPr>
        <p:spPr>
          <a:xfrm>
            <a:off x="4267050" y="3750800"/>
            <a:ext cx="3721500" cy="1159800"/>
          </a:xfrm>
          <a:prstGeom prst="rect">
            <a:avLst/>
          </a:prstGeom>
        </p:spPr>
        <p:txBody>
          <a:bodyPr anchorCtr="0" anchor="b" bIns="91425" lIns="91425" rIns="91425" tIns="91425">
            <a:noAutofit/>
          </a:bodyPr>
          <a:lstStyle/>
          <a:p>
            <a:pPr lvl="0" rtl="0">
              <a:spcBef>
                <a:spcPts val="0"/>
              </a:spcBef>
              <a:buNone/>
            </a:pPr>
            <a:r>
              <a:rPr lang="en" sz="6000"/>
              <a:t>0(n logn)</a:t>
            </a:r>
          </a:p>
        </p:txBody>
      </p:sp>
      <p:graphicFrame>
        <p:nvGraphicFramePr>
          <p:cNvPr id="160" name="Shape 160"/>
          <p:cNvGraphicFramePr/>
          <p:nvPr/>
        </p:nvGraphicFramePr>
        <p:xfrm>
          <a:off x="255450" y="220050"/>
          <a:ext cx="3000000" cy="3000000"/>
        </p:xfrm>
        <a:graphic>
          <a:graphicData uri="http://schemas.openxmlformats.org/drawingml/2006/table">
            <a:tbl>
              <a:tblPr>
                <a:noFill/>
                <a:tableStyleId>{ED017426-EBC4-44A9-8A3E-ABEB66DAFE2A}</a:tableStyleId>
              </a:tblPr>
              <a:tblGrid>
                <a:gridCol w="949825"/>
                <a:gridCol w="949825"/>
                <a:gridCol w="949825"/>
                <a:gridCol w="949825"/>
              </a:tblGrid>
              <a:tr h="177475">
                <a:tc>
                  <a:txBody>
                    <a:bodyPr>
                      <a:noAutofit/>
                    </a:bodyPr>
                    <a:lstStyle/>
                    <a:p>
                      <a:pPr lvl="0" rtl="0">
                        <a:lnSpc>
                          <a:spcPct val="115000"/>
                        </a:lnSpc>
                        <a:spcBef>
                          <a:spcPts val="0"/>
                        </a:spcBef>
                        <a:buNone/>
                      </a:pPr>
                      <a:r>
                        <a:rPr b="1" lang="en" sz="700"/>
                        <a:t>Nº de datos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4CCCC"/>
                    </a:solidFill>
                  </a:tcPr>
                </a:tc>
                <a:tc>
                  <a:txBody>
                    <a:bodyPr>
                      <a:noAutofit/>
                    </a:bodyPr>
                    <a:lstStyle/>
                    <a:p>
                      <a:pPr lvl="0" rtl="0">
                        <a:lnSpc>
                          <a:spcPct val="115000"/>
                        </a:lnSpc>
                        <a:spcBef>
                          <a:spcPts val="0"/>
                        </a:spcBef>
                        <a:buNone/>
                      </a:pPr>
                      <a:r>
                        <a:rPr b="1" lang="en" sz="700"/>
                        <a:t>Mergesort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4CCCC"/>
                    </a:solidFill>
                  </a:tcPr>
                </a:tc>
                <a:tc>
                  <a:txBody>
                    <a:bodyPr>
                      <a:noAutofit/>
                    </a:bodyPr>
                    <a:lstStyle/>
                    <a:p>
                      <a:pPr lvl="0" rtl="0">
                        <a:lnSpc>
                          <a:spcPct val="115000"/>
                        </a:lnSpc>
                        <a:spcBef>
                          <a:spcPts val="0"/>
                        </a:spcBef>
                        <a:buNone/>
                      </a:pPr>
                      <a:r>
                        <a:rPr b="1" lang="en" sz="700"/>
                        <a:t>Quicksort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4CCCC"/>
                    </a:solidFill>
                  </a:tcPr>
                </a:tc>
                <a:tc>
                  <a:txBody>
                    <a:bodyPr>
                      <a:noAutofit/>
                    </a:bodyPr>
                    <a:lstStyle/>
                    <a:p>
                      <a:pPr lvl="0" rtl="0">
                        <a:lnSpc>
                          <a:spcPct val="115000"/>
                        </a:lnSpc>
                        <a:spcBef>
                          <a:spcPts val="0"/>
                        </a:spcBef>
                        <a:buNone/>
                      </a:pPr>
                      <a:r>
                        <a:rPr b="1" lang="en" sz="700"/>
                        <a:t>Heapsort</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4CCCC"/>
                    </a:solidFill>
                  </a:tcPr>
                </a:tc>
              </a:tr>
              <a:tr h="177475">
                <a:tc>
                  <a:txBody>
                    <a:bodyPr>
                      <a:noAutofit/>
                    </a:bodyPr>
                    <a:lstStyle/>
                    <a:p>
                      <a:pPr lvl="0" rtl="0" algn="r">
                        <a:lnSpc>
                          <a:spcPct val="115000"/>
                        </a:lnSpc>
                        <a:spcBef>
                          <a:spcPts val="0"/>
                        </a:spcBef>
                        <a:buNone/>
                      </a:pPr>
                      <a:r>
                        <a:rPr b="1" lang="en" sz="700"/>
                        <a:t>1000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0,0000254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2,32E-05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4,84E-05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2000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0,0000743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6,61E-05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0,000108417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3000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0,0001207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0,000105517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0,000178247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4000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0,0001651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0,000152682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0,000251412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5000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0,0002191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0,00019645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0,000323969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6000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0,0002814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0,000253365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0,000396304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7000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0,0003167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0,000287885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0,000466316</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8000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0,0003703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0,000327304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0,000537423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9000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0,0004369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0,000385544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0,000610291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10000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0,0004746</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0,000415927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0,000689575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11000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0,0005446</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0,000471943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0,000767739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12000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0,0006024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0,000522267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0,000843046</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13000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0,0006297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0,000570751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0,000916754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14000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0,0006869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0,000603042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0,00101354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15000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0,0007438</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0,000646043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0,00108273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16000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0,0008024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0,000702551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0,00116413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17000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0,0008726</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0,000767774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0,00124579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18000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0,0009337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0,000813343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0,00133197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19000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0,0009884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0,000856854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0,00138204</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20000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0,0010473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0,00090537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0,00149273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21000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0,0011262</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0,000974075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0,00157585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22000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0,0011676</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0,00100891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0,00165497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23000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0,0012511</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0,00108535</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0,00171587</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24000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0,0013058</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0,00112833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0,0018183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77475">
                <a:tc>
                  <a:txBody>
                    <a:bodyPr>
                      <a:noAutofit/>
                    </a:bodyPr>
                    <a:lstStyle/>
                    <a:p>
                      <a:pPr lvl="0" rtl="0" algn="r">
                        <a:lnSpc>
                          <a:spcPct val="115000"/>
                        </a:lnSpc>
                        <a:spcBef>
                          <a:spcPts val="0"/>
                        </a:spcBef>
                        <a:buNone/>
                      </a:pPr>
                      <a:r>
                        <a:rPr b="1" lang="en" sz="700"/>
                        <a:t>25000</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0,0013863</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0,00117366</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r">
                        <a:lnSpc>
                          <a:spcPct val="115000"/>
                        </a:lnSpc>
                        <a:spcBef>
                          <a:spcPts val="0"/>
                        </a:spcBef>
                        <a:buNone/>
                      </a:pPr>
                      <a:r>
                        <a:rPr lang="en" sz="700"/>
                        <a:t>0,00190969</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pSp>
        <p:nvGrpSpPr>
          <p:cNvPr id="161" name="Shape 161"/>
          <p:cNvGrpSpPr/>
          <p:nvPr/>
        </p:nvGrpSpPr>
        <p:grpSpPr>
          <a:xfrm>
            <a:off x="8074871" y="273509"/>
            <a:ext cx="534218" cy="408511"/>
            <a:chOff x="3932350" y="3714775"/>
            <a:chExt cx="439650" cy="319075"/>
          </a:xfrm>
        </p:grpSpPr>
        <p:sp>
          <p:nvSpPr>
            <p:cNvPr id="162" name="Shape 162"/>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163" name="Shape 163"/>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164" name="Shape 164"/>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165" name="Shape 165"/>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sp>
          <p:nvSpPr>
            <p:cNvPr id="166" name="Shape 166"/>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34343"/>
                </a:solidFill>
              </a:endParaRPr>
            </a:p>
          </p:txBody>
        </p:sp>
      </p:grpSp>
      <p:sp>
        <p:nvSpPr>
          <p:cNvPr id="167" name="Shape 167"/>
          <p:cNvSpPr txBox="1"/>
          <p:nvPr/>
        </p:nvSpPr>
        <p:spPr>
          <a:xfrm>
            <a:off x="5427550" y="319700"/>
            <a:ext cx="13926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4B4B"/>
                </a:solidFill>
                <a:latin typeface="Montserrat"/>
                <a:ea typeface="Montserrat"/>
                <a:cs typeface="Montserrat"/>
                <a:sym typeface="Montserrat"/>
              </a:rPr>
              <a:t>TABLA</a:t>
            </a:r>
          </a:p>
        </p:txBody>
      </p:sp>
      <p:sp>
        <p:nvSpPr>
          <p:cNvPr id="168" name="Shape 168"/>
          <p:cNvSpPr txBox="1"/>
          <p:nvPr>
            <p:ph idx="12" type="sldNum"/>
          </p:nvPr>
        </p:nvSpPr>
        <p:spPr>
          <a:xfrm>
            <a:off x="8423072" y="4749850"/>
            <a:ext cx="6825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18</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