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Karl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7CD95F8-A19D-451B-BEB8-222D0F1B3695}">
  <a:tblStyle styleId="{E7CD95F8-A19D-451B-BEB8-222D0F1B3695}" styleName="Table_0">
    <a:wholeTbl>
      <a:tcStyle>
        <a:tcBdr>
          <a:left>
            <a:ln cap="flat" cmpd="sng" w="6350">
              <a:solidFill>
                <a:srgbClr val="000000"/>
              </a:solidFill>
              <a:prstDash val="solid"/>
              <a:round/>
              <a:headEnd len="med" w="med" type="none"/>
              <a:tailEnd len="med" w="med" type="none"/>
            </a:ln>
          </a:left>
          <a:right>
            <a:ln cap="flat" cmpd="sng" w="6350">
              <a:solidFill>
                <a:srgbClr val="000000"/>
              </a:solidFill>
              <a:prstDash val="solid"/>
              <a:round/>
              <a:headEnd len="med" w="med" type="none"/>
              <a:tailEnd len="med" w="med" type="none"/>
            </a:ln>
          </a:right>
          <a:top>
            <a:ln cap="flat" cmpd="sng" w="6350">
              <a:solidFill>
                <a:srgbClr val="000000"/>
              </a:solidFill>
              <a:prstDash val="solid"/>
              <a:round/>
              <a:headEnd len="med" w="med" type="none"/>
              <a:tailEnd len="med" w="med" type="none"/>
            </a:ln>
          </a:top>
          <a:bottom>
            <a:ln cap="flat" cmpd="sng" w="6350">
              <a:solidFill>
                <a:srgbClr val="000000"/>
              </a:solidFill>
              <a:prstDash val="solid"/>
              <a:round/>
              <a:headEnd len="med" w="med" type="none"/>
              <a:tailEnd len="med" w="med" type="none"/>
            </a:ln>
          </a:bottom>
          <a:insideH>
            <a:ln cap="flat" cmpd="sng" w="6350">
              <a:solidFill>
                <a:srgbClr val="000000"/>
              </a:solidFill>
              <a:prstDash val="solid"/>
              <a:round/>
              <a:headEnd len="med" w="med" type="none"/>
              <a:tailEnd len="med" w="med" type="none"/>
            </a:ln>
          </a:insideH>
          <a:insideV>
            <a:ln cap="flat" cmpd="sng" w="635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Karla-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Karla-italic.fntdata"/><Relationship Id="rId12" Type="http://schemas.openxmlformats.org/officeDocument/2006/relationships/slide" Target="slides/slide7.xml"/><Relationship Id="rId34" Type="http://schemas.openxmlformats.org/officeDocument/2006/relationships/font" Target="fonts/Karl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Karl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La idea de este algoritmo se basa en ordenar un vector con un algoritmo “divide y vencerás”, como por ejemplo, mergesort. Una vez ordenado, recorrer el vector comprobando el elemento actual y el siguiente. En caso de que ambos sean distintos, añadimos el siguiente al vector sin repetidos. Para que el algoritmo funcione correctamente, se añade siempre el primer elemento antes de comenzar a recorrer el vector.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Como hay dos bucles for, y el orden de eficiencia de cada uno es O(n), por tanto es O(n^2)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Hay que decir: “Por la regla de la suma, nos quedaremos con la mayor de las eficiencias, por eso el for que es O(n) no afecta a la eficiencia teoría, porque está el mergesort que es mayor”</a:t>
            </a:r>
          </a:p>
          <a:p>
            <a:pPr lvl="0" rtl="0" algn="just">
              <a:lnSpc>
                <a:spcPct val="115000"/>
              </a:lnSpc>
              <a:spcBef>
                <a:spcPts val="0"/>
              </a:spcBef>
              <a:buNone/>
            </a:pPr>
            <a:r>
              <a:rPr lang="en">
                <a:solidFill>
                  <a:schemeClr val="dk1"/>
                </a:solidFill>
              </a:rPr>
              <a:t>También se puede indicar que el mergesort utilizado es el mergesort puro, el que NO usa el insercion por debajo del umbral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IMPORTANTE: El bajon de la gráfica puede deberse a que los vectores son aleatorios, entonces en ese punto puede que los datos estuvieran más ordenados desde un principio y el mergesort hace menos iteraciones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Señalar el R2 que aparece encima de la gráfica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Señalar el R2 que aparece encima de la gráfica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Aquí</a:t>
            </a:r>
            <a:r>
              <a:rPr lang="en"/>
              <a:t> decid que se puede ver que los tiempos son bastante diferentes y por eso la </a:t>
            </a:r>
            <a:r>
              <a:rPr lang="en"/>
              <a:t>gráfica</a:t>
            </a:r>
            <a:r>
              <a:rPr lang="en"/>
              <a:t> de la siguiente diapositiva va a salir como sale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76" name="Shape 4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Implementaremos un algoritmo sencillo que nos devuelva un vector, donde todos sus elementos duplicados hayan sido eliminados. </a:t>
            </a:r>
          </a:p>
          <a:p>
            <a:pPr lvl="0" rtl="0" algn="just">
              <a:lnSpc>
                <a:spcPct val="115000"/>
              </a:lnSpc>
              <a:spcBef>
                <a:spcPts val="0"/>
              </a:spcBef>
              <a:buClr>
                <a:schemeClr val="dk1"/>
              </a:buClr>
              <a:buSzPct val="100000"/>
              <a:buFont typeface="Arial"/>
              <a:buNone/>
            </a:pPr>
            <a:r>
              <a:t/>
            </a:r>
            <a:endParaRPr>
              <a:solidFill>
                <a:schemeClr val="dk1"/>
              </a:solidFill>
            </a:endParaRPr>
          </a:p>
          <a:p>
            <a:pPr lvl="0" rtl="0" algn="just">
              <a:lnSpc>
                <a:spcPct val="115000"/>
              </a:lnSpc>
              <a:spcBef>
                <a:spcPts val="0"/>
              </a:spcBef>
              <a:buClr>
                <a:schemeClr val="dk1"/>
              </a:buClr>
              <a:buSzPct val="100000"/>
              <a:buFont typeface="Arial"/>
              <a:buNone/>
            </a:pPr>
            <a:r>
              <a:rPr lang="en">
                <a:solidFill>
                  <a:schemeClr val="dk1"/>
                </a:solidFill>
              </a:rPr>
              <a:t>Para ello iremos recorriendo el vector original y buscaremos cada elemento de éste en el vector sin duplicados. Si un elemento no se encuentra significa que es la primera vez que aparece en el vector original, entonces debemos insertarlo en vector sin duplicados. Si por el contrario ya lo hemos insertado anteriormente continuamos con el siguiente elemento del vector el original. Al final tendremos un nuevo vector con todos los elementos que aparecen el el original pero sin duplicar, ya que solamente insertamos en la primera aparición de cada elemento.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t/>
            </a:r>
            <a:endParaRPr>
              <a:solidFill>
                <a:schemeClr val="dk1"/>
              </a:solidFill>
            </a:endParaRPr>
          </a:p>
          <a:p>
            <a:pPr lvl="0" rtl="0" algn="just">
              <a:lnSpc>
                <a:spcPct val="115000"/>
              </a:lnSpc>
              <a:spcBef>
                <a:spcPts val="0"/>
              </a:spcBef>
              <a:buClr>
                <a:schemeClr val="dk1"/>
              </a:buClr>
              <a:buSzPct val="100000"/>
              <a:buFont typeface="Arial"/>
              <a:buNone/>
            </a:pPr>
            <a:r>
              <a:rPr lang="en">
                <a:solidFill>
                  <a:schemeClr val="dk1"/>
                </a:solidFill>
              </a:rPr>
              <a:t>Como vemos en la implementación anterior mediante un primer for vamos recorriendo cada elemento del vector y un segundo for anidado se encarga de comprobar si ese elemento ha sido insertado con anterioridad en el nuevo vector antes de insertarlo.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La idea de este algoritmo se basa en ordenar un vector con un algoritmo “divide y vencerás”, como por ejemplo, mergesort. El mergesort consiste en ir subdividiendo el vector a la mitad y llamando de forma recursiva a la función mergesort con cada mitad del vector hasta llegar a la condición de parada. La condición de parada será cuando el vector tenga uno o dos elementos, en cuyo caso se comprueba quien es el mayor y se ordenan. Una vez hemos terminado de ordenar cada mitad, se juntan comprobando los dos vectores a la vez para ir comprobar cuál es el mayor de ambos. Luego, se introduce en el vector en la posición adecuada.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9" name="Shape 9"/>
        <p:cNvGrpSpPr/>
        <p:nvPr/>
      </p:nvGrpSpPr>
      <p:grpSpPr>
        <a:xfrm>
          <a:off x="0" y="0"/>
          <a:ext cx="0" cy="0"/>
          <a:chOff x="0" y="0"/>
          <a:chExt cx="0" cy="0"/>
        </a:xfrm>
      </p:grpSpPr>
      <p:sp>
        <p:nvSpPr>
          <p:cNvPr id="10" name="Shape 10"/>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Shape 11"/>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Shape 12"/>
          <p:cNvSpPr txBox="1"/>
          <p:nvPr>
            <p:ph type="ctrTitle"/>
          </p:nvPr>
        </p:nvSpPr>
        <p:spPr>
          <a:xfrm>
            <a:off x="648300" y="3175950"/>
            <a:ext cx="3530700" cy="1182000"/>
          </a:xfrm>
          <a:prstGeom prst="rect">
            <a:avLst/>
          </a:prstGeom>
        </p:spPr>
        <p:txBody>
          <a:bodyPr anchorCtr="0" anchor="b" bIns="91425" lIns="91425" rIns="91425" tIns="91425"/>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2" name="Shape 62"/>
        <p:cNvGrpSpPr/>
        <p:nvPr/>
      </p:nvGrpSpPr>
      <p:grpSpPr>
        <a:xfrm>
          <a:off x="0" y="0"/>
          <a:ext cx="0" cy="0"/>
          <a:chOff x="0" y="0"/>
          <a:chExt cx="0" cy="0"/>
        </a:xfrm>
      </p:grpSpPr>
      <p:sp>
        <p:nvSpPr>
          <p:cNvPr id="63" name="Shape 6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4" name="Shape 6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5" name="Shape 65"/>
          <p:cNvSpPr txBox="1"/>
          <p:nvPr>
            <p:ph idx="1" type="body"/>
          </p:nvPr>
        </p:nvSpPr>
        <p:spPr>
          <a:xfrm>
            <a:off x="841000" y="4025300"/>
            <a:ext cx="7845900" cy="519600"/>
          </a:xfrm>
          <a:prstGeom prst="rect">
            <a:avLst/>
          </a:prstGeom>
        </p:spPr>
        <p:txBody>
          <a:bodyPr anchorCtr="0" anchor="b" bIns="91425" lIns="91425" rIns="91425" tIns="91425"/>
          <a:lstStyle>
            <a:lvl1pPr lvl="0" rtl="0">
              <a:spcBef>
                <a:spcPts val="360"/>
              </a:spcBef>
              <a:buNone/>
              <a:defRPr/>
            </a:lvl1pPr>
          </a:lstStyle>
          <a:p/>
        </p:txBody>
      </p:sp>
      <p:sp>
        <p:nvSpPr>
          <p:cNvPr id="66" name="Shape 6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7" name="Shape 67"/>
        <p:cNvGrpSpPr/>
        <p:nvPr/>
      </p:nvGrpSpPr>
      <p:grpSpPr>
        <a:xfrm>
          <a:off x="0" y="0"/>
          <a:ext cx="0" cy="0"/>
          <a:chOff x="0" y="0"/>
          <a:chExt cx="0" cy="0"/>
        </a:xfrm>
      </p:grpSpPr>
      <p:sp>
        <p:nvSpPr>
          <p:cNvPr id="68" name="Shape 6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9" name="Shape 6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0" name="Shape 7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mpty">
    <p:spTree>
      <p:nvGrpSpPr>
        <p:cNvPr id="71" name="Shape 71"/>
        <p:cNvGrpSpPr/>
        <p:nvPr/>
      </p:nvGrpSpPr>
      <p:grpSpPr>
        <a:xfrm>
          <a:off x="0" y="0"/>
          <a:ext cx="0" cy="0"/>
          <a:chOff x="0" y="0"/>
          <a:chExt cx="0" cy="0"/>
        </a:xfrm>
      </p:grpSpPr>
      <p:sp>
        <p:nvSpPr>
          <p:cNvPr id="72" name="Shape 72"/>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3" name="Shape 13"/>
        <p:cNvGrpSpPr/>
        <p:nvPr/>
      </p:nvGrpSpPr>
      <p:grpSpPr>
        <a:xfrm>
          <a:off x="0" y="0"/>
          <a:ext cx="0" cy="0"/>
          <a:chOff x="0" y="0"/>
          <a:chExt cx="0" cy="0"/>
        </a:xfrm>
      </p:grpSpPr>
      <p:sp>
        <p:nvSpPr>
          <p:cNvPr id="14" name="Shape 14"/>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Shape 15"/>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Shape 16"/>
          <p:cNvSpPr txBox="1"/>
          <p:nvPr>
            <p:ph type="ctrTitle"/>
          </p:nvPr>
        </p:nvSpPr>
        <p:spPr>
          <a:xfrm>
            <a:off x="648300" y="1354750"/>
            <a:ext cx="3522300" cy="2989800"/>
          </a:xfrm>
          <a:prstGeom prst="rect">
            <a:avLst/>
          </a:prstGeom>
        </p:spPr>
        <p:txBody>
          <a:bodyPr anchorCtr="0" anchor="b"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17" name="Shape 17"/>
          <p:cNvSpPr txBox="1"/>
          <p:nvPr>
            <p:ph idx="1" type="subTitle"/>
          </p:nvPr>
        </p:nvSpPr>
        <p:spPr>
          <a:xfrm>
            <a:off x="6724950" y="3265700"/>
            <a:ext cx="1906200" cy="1031700"/>
          </a:xfrm>
          <a:prstGeom prst="rect">
            <a:avLst/>
          </a:prstGeom>
        </p:spPr>
        <p:txBody>
          <a:bodyPr anchorCtr="0" anchor="b" bIns="91425" lIns="91425" rIns="91425" tIns="91425"/>
          <a:lstStyle>
            <a:lvl1pPr lvl="0" rtl="0" algn="r">
              <a:spcBef>
                <a:spcPts val="0"/>
              </a:spcBef>
              <a:buClr>
                <a:srgbClr val="FFFFFF"/>
              </a:buClr>
              <a:buSzPct val="100000"/>
              <a:buNone/>
              <a:defRPr sz="1800">
                <a:solidFill>
                  <a:srgbClr val="FFFFFF"/>
                </a:solidFill>
              </a:defRPr>
            </a:lvl1pPr>
            <a:lvl2pPr lvl="1" rtl="0" algn="r">
              <a:spcBef>
                <a:spcPts val="0"/>
              </a:spcBef>
              <a:buClr>
                <a:srgbClr val="FFFFFF"/>
              </a:buClr>
              <a:buSzPct val="100000"/>
              <a:buNone/>
              <a:defRPr sz="1800">
                <a:solidFill>
                  <a:srgbClr val="FFFFFF"/>
                </a:solidFill>
              </a:defRPr>
            </a:lvl2pPr>
            <a:lvl3pPr lvl="2" rtl="0" algn="r">
              <a:spcBef>
                <a:spcPts val="0"/>
              </a:spcBef>
              <a:buClr>
                <a:srgbClr val="FFFFFF"/>
              </a:buClr>
              <a:buSzPct val="100000"/>
              <a:buNone/>
              <a:defRPr sz="1800">
                <a:solidFill>
                  <a:srgbClr val="FFFFFF"/>
                </a:solidFill>
              </a:defRPr>
            </a:lvl3pPr>
            <a:lvl4pPr lvl="3" rtl="0" algn="r">
              <a:spcBef>
                <a:spcPts val="0"/>
              </a:spcBef>
              <a:buClr>
                <a:srgbClr val="FFFFFF"/>
              </a:buClr>
              <a:buSzPct val="100000"/>
              <a:buNone/>
              <a:defRPr sz="1800">
                <a:solidFill>
                  <a:srgbClr val="FFFFFF"/>
                </a:solidFill>
              </a:defRPr>
            </a:lvl4pPr>
            <a:lvl5pPr lvl="4" rtl="0" algn="r">
              <a:spcBef>
                <a:spcPts val="0"/>
              </a:spcBef>
              <a:buClr>
                <a:srgbClr val="FFFFFF"/>
              </a:buClr>
              <a:buSzPct val="100000"/>
              <a:buNone/>
              <a:defRPr sz="1800">
                <a:solidFill>
                  <a:srgbClr val="FFFFFF"/>
                </a:solidFill>
              </a:defRPr>
            </a:lvl5pPr>
            <a:lvl6pPr lvl="5" rtl="0" algn="r">
              <a:spcBef>
                <a:spcPts val="0"/>
              </a:spcBef>
              <a:buClr>
                <a:srgbClr val="FFFFFF"/>
              </a:buClr>
              <a:buSzPct val="100000"/>
              <a:buNone/>
              <a:defRPr sz="1800">
                <a:solidFill>
                  <a:srgbClr val="FFFFFF"/>
                </a:solidFill>
              </a:defRPr>
            </a:lvl6pPr>
            <a:lvl7pPr lvl="6" rtl="0" algn="r">
              <a:spcBef>
                <a:spcPts val="0"/>
              </a:spcBef>
              <a:buClr>
                <a:srgbClr val="FFFFFF"/>
              </a:buClr>
              <a:buSzPct val="100000"/>
              <a:buNone/>
              <a:defRPr sz="1800">
                <a:solidFill>
                  <a:srgbClr val="FFFFFF"/>
                </a:solidFill>
              </a:defRPr>
            </a:lvl7pPr>
            <a:lvl8pPr lvl="7" rtl="0" algn="r">
              <a:spcBef>
                <a:spcPts val="0"/>
              </a:spcBef>
              <a:buClr>
                <a:srgbClr val="FFFFFF"/>
              </a:buClr>
              <a:buSzPct val="100000"/>
              <a:buNone/>
              <a:defRPr sz="1800">
                <a:solidFill>
                  <a:srgbClr val="FFFFFF"/>
                </a:solidFill>
              </a:defRPr>
            </a:lvl8pPr>
            <a:lvl9pPr lvl="8" rtl="0" algn="r">
              <a:spcBef>
                <a:spcPts val="0"/>
              </a:spcBef>
              <a:buClr>
                <a:srgbClr val="FFFFFF"/>
              </a:buClr>
              <a:buSzPct val="100000"/>
              <a:buNone/>
              <a:defRPr sz="1800">
                <a:solidFill>
                  <a:srgbClr val="FFFFFF"/>
                </a:solidFill>
              </a:defRPr>
            </a:lvl9pPr>
          </a:lstStyle>
          <a:p/>
        </p:txBody>
      </p:sp>
      <p:sp>
        <p:nvSpPr>
          <p:cNvPr id="18" name="Shape 1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1 column + image">
    <p:spTree>
      <p:nvGrpSpPr>
        <p:cNvPr id="19" name="Shape 19"/>
        <p:cNvGrpSpPr/>
        <p:nvPr/>
      </p:nvGrpSpPr>
      <p:grpSpPr>
        <a:xfrm>
          <a:off x="0" y="0"/>
          <a:ext cx="0" cy="0"/>
          <a:chOff x="0" y="0"/>
          <a:chExt cx="0" cy="0"/>
        </a:xfrm>
      </p:grpSpPr>
      <p:sp>
        <p:nvSpPr>
          <p:cNvPr id="20" name="Shape 20"/>
          <p:cNvSpPr/>
          <p:nvPr/>
        </p:nvSpPr>
        <p:spPr>
          <a:xfrm>
            <a:off x="218925" y="-9675"/>
            <a:ext cx="5276875" cy="5167075"/>
          </a:xfrm>
          <a:custGeom>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1" name="Shape 21"/>
          <p:cNvSpPr/>
          <p:nvPr/>
        </p:nvSpPr>
        <p:spPr>
          <a:xfrm>
            <a:off x="-9675" y="-9675"/>
            <a:ext cx="5276875" cy="5167075"/>
          </a:xfrm>
          <a:custGeom>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2" name="Shape 22"/>
          <p:cNvSpPr txBox="1"/>
          <p:nvPr>
            <p:ph type="title"/>
          </p:nvPr>
        </p:nvSpPr>
        <p:spPr>
          <a:xfrm>
            <a:off x="838309" y="1807900"/>
            <a:ext cx="31482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 type="body"/>
          </p:nvPr>
        </p:nvSpPr>
        <p:spPr>
          <a:xfrm>
            <a:off x="838250" y="2419350"/>
            <a:ext cx="3148200" cy="225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4" name="Shape 24"/>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big image">
    <p:spTree>
      <p:nvGrpSpPr>
        <p:cNvPr id="25" name="Shape 25"/>
        <p:cNvGrpSpPr/>
        <p:nvPr/>
      </p:nvGrpSpPr>
      <p:grpSpPr>
        <a:xfrm>
          <a:off x="0" y="0"/>
          <a:ext cx="0" cy="0"/>
          <a:chOff x="0" y="0"/>
          <a:chExt cx="0" cy="0"/>
        </a:xfrm>
      </p:grpSpPr>
      <p:sp>
        <p:nvSpPr>
          <p:cNvPr id="26" name="Shape 26"/>
          <p:cNvSpPr/>
          <p:nvPr/>
        </p:nvSpPr>
        <p:spPr>
          <a:xfrm>
            <a:off x="209250" y="-9675"/>
            <a:ext cx="3076750" cy="5167075"/>
          </a:xfrm>
          <a:custGeom>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7" name="Shape 27"/>
          <p:cNvSpPr/>
          <p:nvPr/>
        </p:nvSpPr>
        <p:spPr>
          <a:xfrm>
            <a:off x="-19350" y="-9675"/>
            <a:ext cx="3076750" cy="5167075"/>
          </a:xfrm>
          <a:custGeom>
            <a:pathLst>
              <a:path extrusionOk="0" h="206683" w="123070">
                <a:moveTo>
                  <a:pt x="0" y="0"/>
                </a:moveTo>
                <a:lnTo>
                  <a:pt x="0" y="206683"/>
                </a:lnTo>
                <a:lnTo>
                  <a:pt x="123070" y="206545"/>
                </a:lnTo>
                <a:lnTo>
                  <a:pt x="67807" y="301"/>
                </a:lnTo>
                <a:close/>
              </a:path>
            </a:pathLst>
          </a:custGeom>
          <a:solidFill>
            <a:srgbClr val="FFFFFF"/>
          </a:solidFill>
          <a:ln>
            <a:noFill/>
          </a:ln>
        </p:spPr>
      </p:sp>
      <p:sp>
        <p:nvSpPr>
          <p:cNvPr id="28" name="Shape 28"/>
          <p:cNvSpPr txBox="1"/>
          <p:nvPr>
            <p:ph type="title"/>
          </p:nvPr>
        </p:nvSpPr>
        <p:spPr>
          <a:xfrm>
            <a:off x="609704" y="4116875"/>
            <a:ext cx="16098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 name="Shape 29"/>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0" name="Shape 30"/>
        <p:cNvGrpSpPr/>
        <p:nvPr/>
      </p:nvGrpSpPr>
      <p:grpSpPr>
        <a:xfrm>
          <a:off x="0" y="0"/>
          <a:ext cx="0" cy="0"/>
          <a:chOff x="0" y="0"/>
          <a:chExt cx="0" cy="0"/>
        </a:xfrm>
      </p:grpSpPr>
      <p:sp>
        <p:nvSpPr>
          <p:cNvPr id="31" name="Shape 31"/>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2" name="Shape 32"/>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3" name="Shape 33"/>
          <p:cNvSpPr txBox="1"/>
          <p:nvPr/>
        </p:nvSpPr>
        <p:spPr>
          <a:xfrm>
            <a:off x="799645" y="697674"/>
            <a:ext cx="1957200" cy="653699"/>
          </a:xfrm>
          <a:prstGeom prst="rect">
            <a:avLst/>
          </a:prstGeom>
          <a:noFill/>
          <a:ln>
            <a:noFill/>
          </a:ln>
        </p:spPr>
        <p:txBody>
          <a:bodyPr anchorCtr="0" anchor="t" bIns="91425" lIns="91425" rIns="91425" tIns="91425">
            <a:noAutofit/>
          </a:bodyPr>
          <a:lstStyle/>
          <a:p>
            <a:pPr lvl="0" rtl="0">
              <a:spcBef>
                <a:spcPts val="0"/>
              </a:spcBef>
              <a:buNone/>
            </a:pPr>
            <a:r>
              <a:rPr lang="en" sz="12000">
                <a:solidFill>
                  <a:srgbClr val="CCCCCC"/>
                </a:solidFill>
                <a:latin typeface="Montserrat"/>
                <a:ea typeface="Montserrat"/>
                <a:cs typeface="Montserrat"/>
                <a:sym typeface="Montserrat"/>
              </a:rPr>
              <a:t>“</a:t>
            </a:r>
          </a:p>
        </p:txBody>
      </p:sp>
      <p:sp>
        <p:nvSpPr>
          <p:cNvPr id="34" name="Shape 34"/>
          <p:cNvSpPr txBox="1"/>
          <p:nvPr>
            <p:ph idx="1" type="body"/>
          </p:nvPr>
        </p:nvSpPr>
        <p:spPr>
          <a:xfrm>
            <a:off x="838250" y="1657350"/>
            <a:ext cx="5324100" cy="2255700"/>
          </a:xfrm>
          <a:prstGeom prst="rect">
            <a:avLst/>
          </a:prstGeom>
        </p:spPr>
        <p:txBody>
          <a:bodyPr anchorCtr="0" anchor="t" bIns="91425" lIns="91425" rIns="91425" tIns="91425"/>
          <a:lstStyle>
            <a:lvl1pPr lvl="0" rtl="0">
              <a:spcBef>
                <a:spcPts val="0"/>
              </a:spcBef>
              <a:buSzPct val="100000"/>
              <a:buFont typeface="Montserrat"/>
              <a:defRPr sz="2400">
                <a:latin typeface="Montserrat"/>
                <a:ea typeface="Montserrat"/>
                <a:cs typeface="Montserrat"/>
                <a:sym typeface="Montserrat"/>
              </a:defRPr>
            </a:lvl1pPr>
            <a:lvl2pPr lvl="1" rtl="0">
              <a:spcBef>
                <a:spcPts val="0"/>
              </a:spcBef>
              <a:buSzPct val="100000"/>
              <a:buFont typeface="Montserrat"/>
              <a:defRPr sz="2400">
                <a:latin typeface="Montserrat"/>
                <a:ea typeface="Montserrat"/>
                <a:cs typeface="Montserrat"/>
                <a:sym typeface="Montserrat"/>
              </a:defRPr>
            </a:lvl2pPr>
            <a:lvl3pPr lvl="2" rtl="0">
              <a:spcBef>
                <a:spcPts val="0"/>
              </a:spcBef>
              <a:buSzPct val="100000"/>
              <a:buFont typeface="Montserrat"/>
              <a:defRPr sz="2400">
                <a:latin typeface="Montserrat"/>
                <a:ea typeface="Montserrat"/>
                <a:cs typeface="Montserrat"/>
                <a:sym typeface="Montserrat"/>
              </a:defRPr>
            </a:lvl3pPr>
            <a:lvl4pPr lvl="3" rtl="0">
              <a:spcBef>
                <a:spcPts val="0"/>
              </a:spcBef>
              <a:buSzPct val="100000"/>
              <a:buFont typeface="Montserrat"/>
              <a:defRPr sz="2400">
                <a:latin typeface="Montserrat"/>
                <a:ea typeface="Montserrat"/>
                <a:cs typeface="Montserrat"/>
                <a:sym typeface="Montserrat"/>
              </a:defRPr>
            </a:lvl4pPr>
            <a:lvl5pPr lvl="4" rtl="0">
              <a:spcBef>
                <a:spcPts val="0"/>
              </a:spcBef>
              <a:buSzPct val="100000"/>
              <a:buFont typeface="Montserrat"/>
              <a:defRPr sz="2400">
                <a:latin typeface="Montserrat"/>
                <a:ea typeface="Montserrat"/>
                <a:cs typeface="Montserrat"/>
                <a:sym typeface="Montserrat"/>
              </a:defRPr>
            </a:lvl5pPr>
            <a:lvl6pPr lvl="5" rtl="0">
              <a:spcBef>
                <a:spcPts val="0"/>
              </a:spcBef>
              <a:buSzPct val="100000"/>
              <a:buFont typeface="Montserrat"/>
              <a:defRPr sz="2400">
                <a:latin typeface="Montserrat"/>
                <a:ea typeface="Montserrat"/>
                <a:cs typeface="Montserrat"/>
                <a:sym typeface="Montserrat"/>
              </a:defRPr>
            </a:lvl6pPr>
            <a:lvl7pPr lvl="6" rtl="0">
              <a:spcBef>
                <a:spcPts val="0"/>
              </a:spcBef>
              <a:buSzPct val="100000"/>
              <a:buFont typeface="Montserrat"/>
              <a:defRPr sz="2400">
                <a:latin typeface="Montserrat"/>
                <a:ea typeface="Montserrat"/>
                <a:cs typeface="Montserrat"/>
                <a:sym typeface="Montserrat"/>
              </a:defRPr>
            </a:lvl7pPr>
            <a:lvl8pPr lvl="7" rtl="0">
              <a:spcBef>
                <a:spcPts val="0"/>
              </a:spcBef>
              <a:buSzPct val="100000"/>
              <a:buFont typeface="Montserrat"/>
              <a:defRPr sz="2400">
                <a:latin typeface="Montserrat"/>
                <a:ea typeface="Montserrat"/>
                <a:cs typeface="Montserrat"/>
                <a:sym typeface="Montserrat"/>
              </a:defRPr>
            </a:lvl8pPr>
            <a:lvl9pPr lvl="8" rtl="0">
              <a:spcBef>
                <a:spcPts val="0"/>
              </a:spcBef>
              <a:buSzPct val="100000"/>
              <a:buFont typeface="Montserrat"/>
              <a:defRPr sz="2400">
                <a:latin typeface="Montserrat"/>
                <a:ea typeface="Montserrat"/>
                <a:cs typeface="Montserrat"/>
                <a:sym typeface="Montserrat"/>
              </a:defRPr>
            </a:lvl9pPr>
          </a:lstStyle>
          <a:p/>
        </p:txBody>
      </p:sp>
      <p:sp>
        <p:nvSpPr>
          <p:cNvPr id="35" name="Shape 35"/>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latin typeface="Montserrat"/>
                <a:ea typeface="Montserrat"/>
                <a:cs typeface="Montserrat"/>
                <a:sym typeface="Montserrat"/>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36" name="Shape 36"/>
        <p:cNvGrpSpPr/>
        <p:nvPr/>
      </p:nvGrpSpPr>
      <p:grpSpPr>
        <a:xfrm>
          <a:off x="0" y="0"/>
          <a:ext cx="0" cy="0"/>
          <a:chOff x="0" y="0"/>
          <a:chExt cx="0" cy="0"/>
        </a:xfrm>
      </p:grpSpPr>
      <p:sp>
        <p:nvSpPr>
          <p:cNvPr id="37" name="Shape 37"/>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8" name="Shape 38"/>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9" name="Shape 39"/>
          <p:cNvSpPr txBox="1"/>
          <p:nvPr>
            <p:ph type="title"/>
          </p:nvPr>
        </p:nvSpPr>
        <p:spPr>
          <a:xfrm>
            <a:off x="838350" y="893500"/>
            <a:ext cx="5324100" cy="485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 type="body"/>
          </p:nvPr>
        </p:nvSpPr>
        <p:spPr>
          <a:xfrm>
            <a:off x="838250" y="1504950"/>
            <a:ext cx="5324100" cy="225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42" name="Shape 42"/>
        <p:cNvGrpSpPr/>
        <p:nvPr/>
      </p:nvGrpSpPr>
      <p:grpSpPr>
        <a:xfrm>
          <a:off x="0" y="0"/>
          <a:ext cx="0" cy="0"/>
          <a:chOff x="0" y="0"/>
          <a:chExt cx="0" cy="0"/>
        </a:xfrm>
      </p:grpSpPr>
      <p:sp>
        <p:nvSpPr>
          <p:cNvPr id="43" name="Shape 43"/>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4" name="Shape 44"/>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5" name="Shape 45"/>
          <p:cNvSpPr txBox="1"/>
          <p:nvPr>
            <p:ph type="title"/>
          </p:nvPr>
        </p:nvSpPr>
        <p:spPr>
          <a:xfrm>
            <a:off x="841000" y="969700"/>
            <a:ext cx="4801500"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 name="Shape 46"/>
          <p:cNvSpPr txBox="1"/>
          <p:nvPr>
            <p:ph idx="1" type="body"/>
          </p:nvPr>
        </p:nvSpPr>
        <p:spPr>
          <a:xfrm>
            <a:off x="841000" y="1578025"/>
            <a:ext cx="2671800" cy="2433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2" type="body"/>
          </p:nvPr>
        </p:nvSpPr>
        <p:spPr>
          <a:xfrm>
            <a:off x="3673842" y="1578025"/>
            <a:ext cx="2671800" cy="24333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9" name="Shape 49"/>
        <p:cNvGrpSpPr/>
        <p:nvPr/>
      </p:nvGrpSpPr>
      <p:grpSpPr>
        <a:xfrm>
          <a:off x="0" y="0"/>
          <a:ext cx="0" cy="0"/>
          <a:chOff x="0" y="0"/>
          <a:chExt cx="0" cy="0"/>
        </a:xfrm>
      </p:grpSpPr>
      <p:sp>
        <p:nvSpPr>
          <p:cNvPr id="50" name="Shape 50"/>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1" name="Shape 51"/>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2" name="Shape 52"/>
          <p:cNvSpPr txBox="1"/>
          <p:nvPr>
            <p:ph type="title"/>
          </p:nvPr>
        </p:nvSpPr>
        <p:spPr>
          <a:xfrm>
            <a:off x="841000" y="969700"/>
            <a:ext cx="4801500"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1" type="body"/>
          </p:nvPr>
        </p:nvSpPr>
        <p:spPr>
          <a:xfrm>
            <a:off x="841000" y="1600975"/>
            <a:ext cx="2094900" cy="24105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54" name="Shape 54"/>
          <p:cNvSpPr txBox="1"/>
          <p:nvPr>
            <p:ph idx="2" type="body"/>
          </p:nvPr>
        </p:nvSpPr>
        <p:spPr>
          <a:xfrm>
            <a:off x="3043281" y="1600975"/>
            <a:ext cx="2094899" cy="24105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55" name="Shape 55"/>
          <p:cNvSpPr txBox="1"/>
          <p:nvPr>
            <p:ph idx="3" type="body"/>
          </p:nvPr>
        </p:nvSpPr>
        <p:spPr>
          <a:xfrm>
            <a:off x="5245562" y="1600975"/>
            <a:ext cx="2094899" cy="2410500"/>
          </a:xfrm>
          <a:prstGeom prst="rect">
            <a:avLst/>
          </a:prstGeom>
        </p:spPr>
        <p:txBody>
          <a:bodyPr anchorCtr="0" anchor="t" bIns="91425" lIns="91425" rIns="91425" tIns="91425"/>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56" name="Shape 56"/>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7" name="Shape 57"/>
        <p:cNvGrpSpPr/>
        <p:nvPr/>
      </p:nvGrpSpPr>
      <p:grpSpPr>
        <a:xfrm>
          <a:off x="0" y="0"/>
          <a:ext cx="0" cy="0"/>
          <a:chOff x="0" y="0"/>
          <a:chExt cx="0" cy="0"/>
        </a:xfrm>
      </p:grpSpPr>
      <p:sp>
        <p:nvSpPr>
          <p:cNvPr id="58" name="Shape 58"/>
          <p:cNvSpPr/>
          <p:nvPr/>
        </p:nvSpPr>
        <p:spPr>
          <a:xfrm>
            <a:off x="228600" y="-10437"/>
            <a:ext cx="8229314" cy="5164386"/>
          </a:xfrm>
          <a:custGeom>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9" name="Shape 59"/>
          <p:cNvSpPr/>
          <p:nvPr/>
        </p:nvSpPr>
        <p:spPr>
          <a:xfrm>
            <a:off x="0" y="-10437"/>
            <a:ext cx="8229314" cy="5164386"/>
          </a:xfrm>
          <a:custGeom>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0" name="Shape 60"/>
          <p:cNvSpPr txBox="1"/>
          <p:nvPr>
            <p:ph type="title"/>
          </p:nvPr>
        </p:nvSpPr>
        <p:spPr>
          <a:xfrm>
            <a:off x="841000" y="969700"/>
            <a:ext cx="4801500" cy="409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1" name="Shape 6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5" name="Shape 5"/>
        <p:cNvGrpSpPr/>
        <p:nvPr/>
      </p:nvGrpSpPr>
      <p:grpSpPr>
        <a:xfrm>
          <a:off x="0" y="0"/>
          <a:ext cx="0" cy="0"/>
          <a:chOff x="0" y="0"/>
          <a:chExt cx="0" cy="0"/>
        </a:xfrm>
      </p:grpSpPr>
      <p:sp>
        <p:nvSpPr>
          <p:cNvPr id="6" name="Shape 6"/>
          <p:cNvSpPr txBox="1"/>
          <p:nvPr>
            <p:ph type="title"/>
          </p:nvPr>
        </p:nvSpPr>
        <p:spPr>
          <a:xfrm>
            <a:off x="457200" y="741100"/>
            <a:ext cx="5185200" cy="474600"/>
          </a:xfrm>
          <a:prstGeom prst="rect">
            <a:avLst/>
          </a:prstGeom>
          <a:noFill/>
          <a:ln>
            <a:noFill/>
          </a:ln>
        </p:spPr>
        <p:txBody>
          <a:bodyPr anchorCtr="0" anchor="b" bIns="91425" lIns="91425" rIns="91425" tIns="91425"/>
          <a:lstStyle>
            <a:lvl1pPr lvl="0"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1pPr>
            <a:lvl2pPr lvl="1"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2pPr>
            <a:lvl3pPr lvl="2"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3pPr>
            <a:lvl4pPr lvl="3"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4pPr>
            <a:lvl5pPr lvl="4"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5pPr>
            <a:lvl6pPr lvl="5"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6pPr>
            <a:lvl7pPr lvl="6"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7pPr>
            <a:lvl8pPr lvl="7"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8pPr>
            <a:lvl9pPr lvl="8" rtl="0">
              <a:spcBef>
                <a:spcPts val="0"/>
              </a:spcBef>
              <a:buClr>
                <a:srgbClr val="999999"/>
              </a:buClr>
              <a:buSzPct val="100000"/>
              <a:buFont typeface="Montserrat"/>
              <a:buNone/>
              <a:defRPr b="1" sz="2400">
                <a:solidFill>
                  <a:srgbClr val="999999"/>
                </a:solidFill>
                <a:latin typeface="Montserrat"/>
                <a:ea typeface="Montserrat"/>
                <a:cs typeface="Montserrat"/>
                <a:sym typeface="Montserrat"/>
              </a:defRPr>
            </a:lvl9pPr>
          </a:lstStyle>
          <a:p/>
        </p:txBody>
      </p:sp>
      <p:sp>
        <p:nvSpPr>
          <p:cNvPr id="7" name="Shape 7"/>
          <p:cNvSpPr txBox="1"/>
          <p:nvPr>
            <p:ph idx="1" type="body"/>
          </p:nvPr>
        </p:nvSpPr>
        <p:spPr>
          <a:xfrm>
            <a:off x="457200" y="1352550"/>
            <a:ext cx="5185200" cy="2255700"/>
          </a:xfrm>
          <a:prstGeom prst="rect">
            <a:avLst/>
          </a:prstGeom>
          <a:noFill/>
          <a:ln>
            <a:noFill/>
          </a:ln>
        </p:spPr>
        <p:txBody>
          <a:bodyPr anchorCtr="0" anchor="t" bIns="91425" lIns="91425" rIns="91425" tIns="91425"/>
          <a:lstStyle>
            <a:lvl1pPr lvl="0" rtl="0">
              <a:spcBef>
                <a:spcPts val="600"/>
              </a:spcBef>
              <a:buClr>
                <a:srgbClr val="666666"/>
              </a:buClr>
              <a:buSzPct val="100000"/>
              <a:buFont typeface="Karla"/>
              <a:buChar char="▸"/>
              <a:defRPr sz="2000">
                <a:solidFill>
                  <a:srgbClr val="666666"/>
                </a:solidFill>
                <a:latin typeface="Karla"/>
                <a:ea typeface="Karla"/>
                <a:cs typeface="Karla"/>
                <a:sym typeface="Karla"/>
              </a:defRPr>
            </a:lvl1pPr>
            <a:lvl2pPr lvl="1" rtl="0">
              <a:spcBef>
                <a:spcPts val="480"/>
              </a:spcBef>
              <a:buClr>
                <a:srgbClr val="666666"/>
              </a:buClr>
              <a:buSzPct val="100000"/>
              <a:buFont typeface="Karla"/>
              <a:buChar char="▹"/>
              <a:defRPr sz="2000">
                <a:solidFill>
                  <a:srgbClr val="666666"/>
                </a:solidFill>
                <a:latin typeface="Karla"/>
                <a:ea typeface="Karla"/>
                <a:cs typeface="Karla"/>
                <a:sym typeface="Karla"/>
              </a:defRPr>
            </a:lvl2pPr>
            <a:lvl3pPr lvl="2" rtl="0">
              <a:spcBef>
                <a:spcPts val="480"/>
              </a:spcBef>
              <a:buClr>
                <a:srgbClr val="666666"/>
              </a:buClr>
              <a:buSzPct val="100000"/>
              <a:buFont typeface="Karla"/>
              <a:buChar char="▹"/>
              <a:defRPr sz="2000">
                <a:solidFill>
                  <a:srgbClr val="666666"/>
                </a:solidFill>
                <a:latin typeface="Karla"/>
                <a:ea typeface="Karla"/>
                <a:cs typeface="Karla"/>
                <a:sym typeface="Karla"/>
              </a:defRPr>
            </a:lvl3pPr>
            <a:lvl4pPr lvl="3" rtl="0">
              <a:spcBef>
                <a:spcPts val="360"/>
              </a:spcBef>
              <a:buClr>
                <a:srgbClr val="666666"/>
              </a:buClr>
              <a:buSzPct val="100000"/>
              <a:buFont typeface="Karla"/>
              <a:defRPr sz="2000">
                <a:solidFill>
                  <a:srgbClr val="666666"/>
                </a:solidFill>
                <a:latin typeface="Karla"/>
                <a:ea typeface="Karla"/>
                <a:cs typeface="Karla"/>
                <a:sym typeface="Karla"/>
              </a:defRPr>
            </a:lvl4pPr>
            <a:lvl5pPr lvl="4" rtl="0">
              <a:spcBef>
                <a:spcPts val="360"/>
              </a:spcBef>
              <a:buClr>
                <a:srgbClr val="666666"/>
              </a:buClr>
              <a:buSzPct val="100000"/>
              <a:buFont typeface="Karla"/>
              <a:defRPr sz="2000">
                <a:solidFill>
                  <a:srgbClr val="666666"/>
                </a:solidFill>
                <a:latin typeface="Karla"/>
                <a:ea typeface="Karla"/>
                <a:cs typeface="Karla"/>
                <a:sym typeface="Karla"/>
              </a:defRPr>
            </a:lvl5pPr>
            <a:lvl6pPr lvl="5" rtl="0">
              <a:spcBef>
                <a:spcPts val="360"/>
              </a:spcBef>
              <a:buClr>
                <a:srgbClr val="666666"/>
              </a:buClr>
              <a:buSzPct val="100000"/>
              <a:buFont typeface="Karla"/>
              <a:defRPr sz="2000">
                <a:solidFill>
                  <a:srgbClr val="666666"/>
                </a:solidFill>
                <a:latin typeface="Karla"/>
                <a:ea typeface="Karla"/>
                <a:cs typeface="Karla"/>
                <a:sym typeface="Karla"/>
              </a:defRPr>
            </a:lvl6pPr>
            <a:lvl7pPr lvl="6" rtl="0">
              <a:spcBef>
                <a:spcPts val="360"/>
              </a:spcBef>
              <a:buClr>
                <a:srgbClr val="666666"/>
              </a:buClr>
              <a:buSzPct val="100000"/>
              <a:buFont typeface="Karla"/>
              <a:defRPr sz="2000">
                <a:solidFill>
                  <a:srgbClr val="666666"/>
                </a:solidFill>
                <a:latin typeface="Karla"/>
                <a:ea typeface="Karla"/>
                <a:cs typeface="Karla"/>
                <a:sym typeface="Karla"/>
              </a:defRPr>
            </a:lvl7pPr>
            <a:lvl8pPr lvl="7" rtl="0">
              <a:spcBef>
                <a:spcPts val="360"/>
              </a:spcBef>
              <a:buClr>
                <a:srgbClr val="666666"/>
              </a:buClr>
              <a:buSzPct val="100000"/>
              <a:buFont typeface="Karla"/>
              <a:defRPr sz="2000">
                <a:solidFill>
                  <a:srgbClr val="666666"/>
                </a:solidFill>
                <a:latin typeface="Karla"/>
                <a:ea typeface="Karla"/>
                <a:cs typeface="Karla"/>
                <a:sym typeface="Karla"/>
              </a:defRPr>
            </a:lvl8pPr>
            <a:lvl9pPr lvl="8" rtl="0">
              <a:spcBef>
                <a:spcPts val="360"/>
              </a:spcBef>
              <a:buClr>
                <a:srgbClr val="666666"/>
              </a:buClr>
              <a:buSzPct val="100000"/>
              <a:buFont typeface="Karla"/>
              <a:defRPr sz="2000">
                <a:solidFill>
                  <a:srgbClr val="666666"/>
                </a:solidFill>
                <a:latin typeface="Karla"/>
                <a:ea typeface="Karla"/>
                <a:cs typeface="Karla"/>
                <a:sym typeface="Karla"/>
              </a:defRPr>
            </a:lvl9pPr>
          </a:lstStyle>
          <a:p/>
        </p:txBody>
      </p:sp>
      <p:sp>
        <p:nvSpPr>
          <p:cNvPr id="8" name="Shape 8"/>
          <p:cNvSpPr txBox="1"/>
          <p:nvPr>
            <p:ph idx="12" type="sldNum"/>
          </p:nvPr>
        </p:nvSpPr>
        <p:spPr>
          <a:xfrm>
            <a:off x="8556783" y="4749850"/>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rgbClr val="666666"/>
                </a:solidFill>
                <a:latin typeface="Karla"/>
                <a:ea typeface="Karla"/>
                <a:cs typeface="Karla"/>
                <a:sym typeface="Karl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09.png"/><Relationship Id="rId5" Type="http://schemas.openxmlformats.org/officeDocument/2006/relationships/image" Target="../media/image12.png"/><Relationship Id="rId6"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09.png"/><Relationship Id="rId4" Type="http://schemas.openxmlformats.org/officeDocument/2006/relationships/image" Target="../media/image07.png"/><Relationship Id="rId5"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4.png"/><Relationship Id="rId5" Type="http://schemas.openxmlformats.org/officeDocument/2006/relationships/image" Target="../media/image00.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BCD4"/>
        </a:solidFill>
      </p:bgPr>
    </p:bg>
    <p:spTree>
      <p:nvGrpSpPr>
        <p:cNvPr id="76" name="Shape 76"/>
        <p:cNvGrpSpPr/>
        <p:nvPr/>
      </p:nvGrpSpPr>
      <p:grpSpPr>
        <a:xfrm>
          <a:off x="0" y="0"/>
          <a:ext cx="0" cy="0"/>
          <a:chOff x="0" y="0"/>
          <a:chExt cx="0" cy="0"/>
        </a:xfrm>
      </p:grpSpPr>
      <p:sp>
        <p:nvSpPr>
          <p:cNvPr id="77" name="Shape 77"/>
          <p:cNvSpPr txBox="1"/>
          <p:nvPr>
            <p:ph type="ctrTitle"/>
          </p:nvPr>
        </p:nvSpPr>
        <p:spPr>
          <a:xfrm>
            <a:off x="648300" y="3175950"/>
            <a:ext cx="4229100" cy="1181999"/>
          </a:xfrm>
          <a:prstGeom prst="rect">
            <a:avLst/>
          </a:prstGeom>
        </p:spPr>
        <p:txBody>
          <a:bodyPr anchorCtr="0" anchor="b" bIns="91425" lIns="91425" rIns="91425" tIns="91425">
            <a:noAutofit/>
          </a:bodyPr>
          <a:lstStyle/>
          <a:p>
            <a:pPr lvl="0">
              <a:spcBef>
                <a:spcPts val="0"/>
              </a:spcBef>
              <a:buNone/>
            </a:pPr>
            <a:r>
              <a:rPr lang="en"/>
              <a:t>ELIMINAR </a:t>
            </a:r>
            <a:br>
              <a:rPr lang="en"/>
            </a:br>
            <a:r>
              <a:rPr lang="en">
                <a:solidFill>
                  <a:srgbClr val="00BCD4"/>
                </a:solidFill>
              </a:rPr>
              <a:t>ELEMENTOS</a:t>
            </a:r>
          </a:p>
          <a:p>
            <a:pPr lvl="0">
              <a:spcBef>
                <a:spcPts val="0"/>
              </a:spcBef>
              <a:buNone/>
            </a:pPr>
            <a:r>
              <a:rPr lang="en"/>
              <a:t>REPETIDOS</a:t>
            </a:r>
          </a:p>
        </p:txBody>
      </p:sp>
      <p:grpSp>
        <p:nvGrpSpPr>
          <p:cNvPr id="78" name="Shape 78"/>
          <p:cNvGrpSpPr/>
          <p:nvPr/>
        </p:nvGrpSpPr>
        <p:grpSpPr>
          <a:xfrm>
            <a:off x="6285734" y="839697"/>
            <a:ext cx="1544177" cy="1281789"/>
            <a:chOff x="5292575" y="3681900"/>
            <a:chExt cx="420150" cy="373275"/>
          </a:xfrm>
        </p:grpSpPr>
        <p:sp>
          <p:nvSpPr>
            <p:cNvPr id="79" name="Shape 79"/>
            <p:cNvSpPr/>
            <p:nvPr/>
          </p:nvSpPr>
          <p:spPr>
            <a:xfrm>
              <a:off x="5292575" y="3706875"/>
              <a:ext cx="420150" cy="266700"/>
            </a:xfrm>
            <a:custGeom>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5490475" y="3681900"/>
              <a:ext cx="24375" cy="25000"/>
            </a:xfrm>
            <a:custGeom>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5358350" y="3973550"/>
              <a:ext cx="60900" cy="81625"/>
            </a:xfrm>
            <a:custGeom>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5586050" y="3973550"/>
              <a:ext cx="60925" cy="81625"/>
            </a:xfrm>
            <a:custGeom>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5316925" y="3731225"/>
              <a:ext cx="371450" cy="218000"/>
            </a:xfrm>
            <a:custGeom>
              <a:pathLst>
                <a:path extrusionOk="0" fill="none" h="8720" w="14858">
                  <a:moveTo>
                    <a:pt x="1" y="0"/>
                  </a:moveTo>
                  <a:lnTo>
                    <a:pt x="1" y="8719"/>
                  </a:lnTo>
                  <a:lnTo>
                    <a:pt x="14857" y="8719"/>
                  </a:lnTo>
                  <a:lnTo>
                    <a:pt x="14857" y="0"/>
                  </a:lnTo>
                  <a:lnTo>
                    <a:pt x="1" y="0"/>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5380250" y="3784800"/>
              <a:ext cx="230200" cy="115725"/>
            </a:xfrm>
            <a:custGeom>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5547700" y="3779925"/>
              <a:ext cx="68825" cy="68825"/>
            </a:xfrm>
            <a:custGeom>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86" name="Shape 86"/>
          <p:cNvSpPr txBox="1"/>
          <p:nvPr>
            <p:ph idx="4294967295" type="subTitle"/>
          </p:nvPr>
        </p:nvSpPr>
        <p:spPr>
          <a:xfrm>
            <a:off x="5570400" y="4190225"/>
            <a:ext cx="3573600" cy="625800"/>
          </a:xfrm>
          <a:prstGeom prst="rect">
            <a:avLst/>
          </a:prstGeom>
        </p:spPr>
        <p:txBody>
          <a:bodyPr anchorCtr="0" anchor="t" bIns="91425" lIns="91425" rIns="91425" tIns="91425">
            <a:noAutofit/>
          </a:bodyPr>
          <a:lstStyle/>
          <a:p>
            <a:pPr lvl="0" rtl="0">
              <a:spcBef>
                <a:spcPts val="0"/>
              </a:spcBef>
              <a:buNone/>
            </a:pPr>
            <a:r>
              <a:rPr lang="en">
                <a:solidFill>
                  <a:srgbClr val="FFFFFF"/>
                </a:solidFill>
              </a:rPr>
              <a:t>Algoritmos Divide y Vencerás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210" name="Shape 210"/>
        <p:cNvGrpSpPr/>
        <p:nvPr/>
      </p:nvGrpSpPr>
      <p:grpSpPr>
        <a:xfrm>
          <a:off x="0" y="0"/>
          <a:ext cx="0" cy="0"/>
          <a:chOff x="0" y="0"/>
          <a:chExt cx="0" cy="0"/>
        </a:xfrm>
      </p:grpSpPr>
      <p:sp>
        <p:nvSpPr>
          <p:cNvPr id="211" name="Shape 211"/>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“DIVIDE Y VENCERÁS”</a:t>
            </a:r>
          </a:p>
        </p:txBody>
      </p:sp>
      <p:sp>
        <p:nvSpPr>
          <p:cNvPr id="212" name="Shape 212"/>
          <p:cNvSpPr txBox="1"/>
          <p:nvPr>
            <p:ph idx="12" type="sldNum"/>
          </p:nvPr>
        </p:nvSpPr>
        <p:spPr>
          <a:xfrm>
            <a:off x="8317550" y="4749850"/>
            <a:ext cx="7881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a:t>
            </a:r>
            <a:r>
              <a:rPr lang="en" sz="1400"/>
              <a:t>/ 23</a:t>
            </a:r>
          </a:p>
        </p:txBody>
      </p:sp>
      <p:sp>
        <p:nvSpPr>
          <p:cNvPr id="213" name="Shape 213"/>
          <p:cNvSpPr txBox="1"/>
          <p:nvPr/>
        </p:nvSpPr>
        <p:spPr>
          <a:xfrm>
            <a:off x="1428815" y="949200"/>
            <a:ext cx="5629200" cy="4082100"/>
          </a:xfrm>
          <a:prstGeom prst="rect">
            <a:avLst/>
          </a:prstGeom>
          <a:solidFill>
            <a:srgbClr val="EFEFEF"/>
          </a:solidFill>
          <a:ln>
            <a:noFill/>
          </a:ln>
        </p:spPr>
        <p:txBody>
          <a:bodyPr anchorCtr="0" anchor="t" bIns="91425" lIns="91425" rIns="91425" tIns="91425">
            <a:noAutofit/>
          </a:bodyPr>
          <a:lstStyle/>
          <a:p>
            <a:pPr lvl="0" rtl="0">
              <a:lnSpc>
                <a:spcPct val="115000"/>
              </a:lnSpc>
              <a:spcBef>
                <a:spcPts val="0"/>
              </a:spcBef>
              <a:buClr>
                <a:schemeClr val="dk1"/>
              </a:buClr>
              <a:buSzPct val="91666"/>
              <a:buFont typeface="Arial"/>
              <a:buNone/>
            </a:pPr>
            <a:r>
              <a:rPr lang="en" sz="1200">
                <a:solidFill>
                  <a:srgbClr val="444444"/>
                </a:solidFill>
                <a:highlight>
                  <a:srgbClr val="F0F0F0"/>
                </a:highlight>
                <a:latin typeface="Consolas"/>
                <a:ea typeface="Consolas"/>
                <a:cs typeface="Consolas"/>
                <a:sym typeface="Consolas"/>
              </a:rPr>
              <a:t>	mergesort(copia, n_elem_max);</a:t>
            </a:r>
            <a:br>
              <a:rPr lang="en" sz="1200">
                <a:solidFill>
                  <a:srgbClr val="444444"/>
                </a:solidFill>
                <a:highlight>
                  <a:srgbClr val="F0F0F0"/>
                </a:highlight>
                <a:latin typeface="Consolas"/>
                <a:ea typeface="Consolas"/>
                <a:cs typeface="Consolas"/>
                <a:sym typeface="Consolas"/>
              </a:rPr>
            </a:b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Vector* sin_repetidos = </a:t>
            </a:r>
            <a:r>
              <a:rPr b="1" lang="en" sz="1200">
                <a:solidFill>
                  <a:srgbClr val="444444"/>
                </a:solidFill>
                <a:highlight>
                  <a:srgbClr val="F0F0F0"/>
                </a:highlight>
                <a:latin typeface="Consolas"/>
                <a:ea typeface="Consolas"/>
                <a:cs typeface="Consolas"/>
                <a:sym typeface="Consolas"/>
              </a:rPr>
              <a:t>new</a:t>
            </a:r>
            <a:r>
              <a:rPr lang="en" sz="1200">
                <a:solidFill>
                  <a:srgbClr val="444444"/>
                </a:solidFill>
                <a:highlight>
                  <a:srgbClr val="F0F0F0"/>
                </a:highlight>
                <a:latin typeface="Consolas"/>
                <a:ea typeface="Consolas"/>
                <a:cs typeface="Consolas"/>
                <a:sym typeface="Consolas"/>
              </a:rPr>
              <a:t> Vector;</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sin_repetidos-&gt;v = </a:t>
            </a:r>
            <a:r>
              <a:rPr b="1" lang="en" sz="1200">
                <a:solidFill>
                  <a:srgbClr val="444444"/>
                </a:solidFill>
                <a:highlight>
                  <a:srgbClr val="F0F0F0"/>
                </a:highlight>
                <a:latin typeface="Consolas"/>
                <a:ea typeface="Consolas"/>
                <a:cs typeface="Consolas"/>
                <a:sym typeface="Consolas"/>
              </a:rPr>
              <a:t>new</a:t>
            </a:r>
            <a:r>
              <a:rPr lang="en" sz="1200">
                <a:solidFill>
                  <a:srgbClr val="444444"/>
                </a:solidFill>
                <a:highlight>
                  <a:srgbClr val="F0F0F0"/>
                </a:highlight>
                <a:latin typeface="Consolas"/>
                <a:ea typeface="Consolas"/>
                <a:cs typeface="Consolas"/>
                <a:sym typeface="Consolas"/>
              </a:rPr>
              <a:t> </a:t>
            </a:r>
            <a:r>
              <a:rPr b="1" lang="en" sz="1200">
                <a:solidFill>
                  <a:srgbClr val="444444"/>
                </a:solidFill>
                <a:highlight>
                  <a:srgbClr val="F0F0F0"/>
                </a:highlight>
                <a:latin typeface="Consolas"/>
                <a:ea typeface="Consolas"/>
                <a:cs typeface="Consolas"/>
                <a:sym typeface="Consolas"/>
              </a:rPr>
              <a:t>int</a:t>
            </a:r>
            <a:r>
              <a:rPr lang="en" sz="1200">
                <a:solidFill>
                  <a:srgbClr val="444444"/>
                </a:solidFill>
                <a:highlight>
                  <a:srgbClr val="F0F0F0"/>
                </a:highlight>
                <a:latin typeface="Consolas"/>
                <a:ea typeface="Consolas"/>
                <a:cs typeface="Consolas"/>
                <a:sym typeface="Consolas"/>
              </a:rPr>
              <a:t>[n_elem_max];</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sin_repetidos-&gt;v[</a:t>
            </a:r>
            <a:r>
              <a:rPr lang="en" sz="1200">
                <a:solidFill>
                  <a:srgbClr val="880000"/>
                </a:solidFill>
                <a:highlight>
                  <a:srgbClr val="F0F0F0"/>
                </a:highlight>
                <a:latin typeface="Consolas"/>
                <a:ea typeface="Consolas"/>
                <a:cs typeface="Consolas"/>
                <a:sym typeface="Consolas"/>
              </a:rPr>
              <a:t>0</a:t>
            </a:r>
            <a:r>
              <a:rPr lang="en" sz="1200">
                <a:solidFill>
                  <a:srgbClr val="444444"/>
                </a:solidFill>
                <a:highlight>
                  <a:srgbClr val="F0F0F0"/>
                </a:highlight>
                <a:latin typeface="Consolas"/>
                <a:ea typeface="Consolas"/>
                <a:cs typeface="Consolas"/>
                <a:sym typeface="Consolas"/>
              </a:rPr>
              <a:t>] = copia[</a:t>
            </a:r>
            <a:r>
              <a:rPr lang="en" sz="1200">
                <a:solidFill>
                  <a:srgbClr val="880000"/>
                </a:solidFill>
                <a:highlight>
                  <a:srgbClr val="F0F0F0"/>
                </a:highlight>
                <a:latin typeface="Consolas"/>
                <a:ea typeface="Consolas"/>
                <a:cs typeface="Consolas"/>
                <a:sym typeface="Consolas"/>
              </a:rPr>
              <a:t>0</a:t>
            </a:r>
            <a:r>
              <a:rPr lang="en" sz="1200">
                <a:solidFill>
                  <a:srgbClr val="444444"/>
                </a:solidFill>
                <a:highlight>
                  <a:srgbClr val="F0F0F0"/>
                </a:highlight>
                <a:latin typeface="Consolas"/>
                <a:ea typeface="Consolas"/>
                <a:cs typeface="Consolas"/>
                <a:sym typeface="Consolas"/>
              </a:rPr>
              <a:t>];</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++sin_repetidos-&gt;n_elem;</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a:t>
            </a:r>
            <a:r>
              <a:rPr b="1" lang="en" sz="1200">
                <a:solidFill>
                  <a:srgbClr val="444444"/>
                </a:solidFill>
                <a:highlight>
                  <a:srgbClr val="F0F0F0"/>
                </a:highlight>
                <a:latin typeface="Consolas"/>
                <a:ea typeface="Consolas"/>
                <a:cs typeface="Consolas"/>
                <a:sym typeface="Consolas"/>
              </a:rPr>
              <a:t>for</a:t>
            </a:r>
            <a:r>
              <a:rPr lang="en" sz="1200">
                <a:solidFill>
                  <a:srgbClr val="444444"/>
                </a:solidFill>
                <a:highlight>
                  <a:srgbClr val="F0F0F0"/>
                </a:highlight>
                <a:latin typeface="Consolas"/>
                <a:ea typeface="Consolas"/>
                <a:cs typeface="Consolas"/>
                <a:sym typeface="Consolas"/>
              </a:rPr>
              <a:t> (</a:t>
            </a:r>
            <a:r>
              <a:rPr b="1" lang="en" sz="1200">
                <a:solidFill>
                  <a:srgbClr val="444444"/>
                </a:solidFill>
                <a:highlight>
                  <a:srgbClr val="F0F0F0"/>
                </a:highlight>
                <a:latin typeface="Consolas"/>
                <a:ea typeface="Consolas"/>
                <a:cs typeface="Consolas"/>
                <a:sym typeface="Consolas"/>
              </a:rPr>
              <a:t>int</a:t>
            </a:r>
            <a:r>
              <a:rPr lang="en" sz="1200">
                <a:solidFill>
                  <a:srgbClr val="444444"/>
                </a:solidFill>
                <a:highlight>
                  <a:srgbClr val="F0F0F0"/>
                </a:highlight>
                <a:latin typeface="Consolas"/>
                <a:ea typeface="Consolas"/>
                <a:cs typeface="Consolas"/>
                <a:sym typeface="Consolas"/>
              </a:rPr>
              <a:t> i = </a:t>
            </a:r>
            <a:r>
              <a:rPr lang="en" sz="1200">
                <a:solidFill>
                  <a:srgbClr val="880000"/>
                </a:solidFill>
                <a:highlight>
                  <a:srgbClr val="F0F0F0"/>
                </a:highlight>
                <a:latin typeface="Consolas"/>
                <a:ea typeface="Consolas"/>
                <a:cs typeface="Consolas"/>
                <a:sym typeface="Consolas"/>
              </a:rPr>
              <a:t>0</a:t>
            </a:r>
            <a:r>
              <a:rPr lang="en" sz="1200">
                <a:solidFill>
                  <a:srgbClr val="444444"/>
                </a:solidFill>
                <a:highlight>
                  <a:srgbClr val="F0F0F0"/>
                </a:highlight>
                <a:latin typeface="Consolas"/>
                <a:ea typeface="Consolas"/>
                <a:cs typeface="Consolas"/>
                <a:sym typeface="Consolas"/>
              </a:rPr>
              <a:t>; i &lt; n_elem_max - </a:t>
            </a:r>
            <a:r>
              <a:rPr lang="en" sz="1200">
                <a:solidFill>
                  <a:srgbClr val="880000"/>
                </a:solidFill>
                <a:highlight>
                  <a:srgbClr val="F0F0F0"/>
                </a:highlight>
                <a:latin typeface="Consolas"/>
                <a:ea typeface="Consolas"/>
                <a:cs typeface="Consolas"/>
                <a:sym typeface="Consolas"/>
              </a:rPr>
              <a:t>1</a:t>
            </a:r>
            <a:r>
              <a:rPr lang="en" sz="1200">
                <a:solidFill>
                  <a:srgbClr val="444444"/>
                </a:solidFill>
                <a:highlight>
                  <a:srgbClr val="F0F0F0"/>
                </a:highlight>
                <a:latin typeface="Consolas"/>
                <a:ea typeface="Consolas"/>
                <a:cs typeface="Consolas"/>
                <a:sym typeface="Consolas"/>
              </a:rPr>
              <a:t>; ++i) </a:t>
            </a:r>
          </a:p>
          <a:p>
            <a:pPr lvl="0" rtl="0">
              <a:lnSpc>
                <a:spcPct val="115000"/>
              </a:lnSpc>
              <a:spcBef>
                <a:spcPts val="0"/>
              </a:spcBef>
              <a:buClr>
                <a:schemeClr val="dk1"/>
              </a:buClr>
              <a:buSzPct val="91666"/>
              <a:buFont typeface="Arial"/>
              <a:buNone/>
            </a:pPr>
            <a:r>
              <a:rPr lang="en" sz="1200">
                <a:solidFill>
                  <a:srgbClr val="444444"/>
                </a:solidFill>
                <a:highlight>
                  <a:srgbClr val="F0F0F0"/>
                </a:highlight>
                <a:latin typeface="Consolas"/>
                <a:ea typeface="Consolas"/>
                <a:cs typeface="Consolas"/>
                <a:sym typeface="Consolas"/>
              </a:rPr>
              <a:t>	{</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elem = copia[i];</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sig_elem = copia[i + </a:t>
            </a:r>
            <a:r>
              <a:rPr lang="en" sz="1200">
                <a:solidFill>
                  <a:srgbClr val="880000"/>
                </a:solidFill>
                <a:highlight>
                  <a:srgbClr val="F0F0F0"/>
                </a:highlight>
                <a:latin typeface="Consolas"/>
                <a:ea typeface="Consolas"/>
                <a:cs typeface="Consolas"/>
                <a:sym typeface="Consolas"/>
              </a:rPr>
              <a:t>1</a:t>
            </a:r>
            <a:r>
              <a:rPr lang="en" sz="1200">
                <a:solidFill>
                  <a:srgbClr val="444444"/>
                </a:solidFill>
                <a:highlight>
                  <a:srgbClr val="F0F0F0"/>
                </a:highlight>
                <a:latin typeface="Consolas"/>
                <a:ea typeface="Consolas"/>
                <a:cs typeface="Consolas"/>
                <a:sym typeface="Consolas"/>
              </a:rPr>
              <a:t>];</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a:t>
            </a:r>
            <a:r>
              <a:rPr b="1" lang="en" sz="1200">
                <a:solidFill>
                  <a:srgbClr val="444444"/>
                </a:solidFill>
                <a:highlight>
                  <a:srgbClr val="F0F0F0"/>
                </a:highlight>
                <a:latin typeface="Consolas"/>
                <a:ea typeface="Consolas"/>
                <a:cs typeface="Consolas"/>
                <a:sym typeface="Consolas"/>
              </a:rPr>
              <a:t>if</a:t>
            </a:r>
            <a:r>
              <a:rPr lang="en" sz="1200">
                <a:solidFill>
                  <a:srgbClr val="444444"/>
                </a:solidFill>
                <a:highlight>
                  <a:srgbClr val="F0F0F0"/>
                </a:highlight>
                <a:latin typeface="Consolas"/>
                <a:ea typeface="Consolas"/>
                <a:cs typeface="Consolas"/>
                <a:sym typeface="Consolas"/>
              </a:rPr>
              <a:t> (elem != sig_elem)</a:t>
            </a:r>
          </a:p>
          <a:p>
            <a:pPr lvl="0" rtl="0">
              <a:lnSpc>
                <a:spcPct val="115000"/>
              </a:lnSpc>
              <a:spcBef>
                <a:spcPts val="0"/>
              </a:spcBef>
              <a:buClr>
                <a:schemeClr val="dk1"/>
              </a:buClr>
              <a:buSzPct val="91666"/>
              <a:buFont typeface="Arial"/>
              <a:buNone/>
            </a:pPr>
            <a:r>
              <a:rPr lang="en" sz="1200">
                <a:solidFill>
                  <a:srgbClr val="444444"/>
                </a:solidFill>
                <a:highlight>
                  <a:srgbClr val="F0F0F0"/>
                </a:highlight>
                <a:latin typeface="Consolas"/>
                <a:ea typeface="Consolas"/>
                <a:cs typeface="Consolas"/>
                <a:sym typeface="Consolas"/>
              </a:rPr>
              <a:t>		{</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sin_repetidos-&gt;v[sin_repetidos-&gt;n_elem] = sig_elem;</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++sin_repetidos-&gt;n_elem;</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a:t>
            </a:r>
            <a:br>
              <a:rPr lang="en" sz="1200">
                <a:solidFill>
                  <a:srgbClr val="444444"/>
                </a:solidFill>
                <a:highlight>
                  <a:srgbClr val="F0F0F0"/>
                </a:highlight>
                <a:latin typeface="Consolas"/>
                <a:ea typeface="Consolas"/>
                <a:cs typeface="Consolas"/>
                <a:sym typeface="Consolas"/>
              </a:rPr>
            </a:br>
            <a:r>
              <a:rPr lang="en" sz="1200">
                <a:solidFill>
                  <a:srgbClr val="444444"/>
                </a:solidFill>
                <a:highlight>
                  <a:srgbClr val="F0F0F0"/>
                </a:highlight>
                <a:latin typeface="Consolas"/>
                <a:ea typeface="Consolas"/>
                <a:cs typeface="Consolas"/>
                <a:sym typeface="Consolas"/>
              </a:rPr>
              <a:t>	}</a:t>
            </a:r>
          </a:p>
        </p:txBody>
      </p:sp>
      <p:grpSp>
        <p:nvGrpSpPr>
          <p:cNvPr id="214" name="Shape 214"/>
          <p:cNvGrpSpPr/>
          <p:nvPr/>
        </p:nvGrpSpPr>
        <p:grpSpPr>
          <a:xfrm>
            <a:off x="8121207" y="217629"/>
            <a:ext cx="682681" cy="507584"/>
            <a:chOff x="5247525" y="3007275"/>
            <a:chExt cx="517575" cy="384825"/>
          </a:xfrm>
        </p:grpSpPr>
        <p:sp>
          <p:nvSpPr>
            <p:cNvPr id="215" name="Shape 215"/>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220" name="Shape 220"/>
        <p:cNvGrpSpPr/>
        <p:nvPr/>
      </p:nvGrpSpPr>
      <p:grpSpPr>
        <a:xfrm>
          <a:off x="0" y="0"/>
          <a:ext cx="0" cy="0"/>
          <a:chOff x="0" y="0"/>
          <a:chExt cx="0" cy="0"/>
        </a:xfrm>
      </p:grpSpPr>
      <p:sp>
        <p:nvSpPr>
          <p:cNvPr id="221" name="Shape 221"/>
          <p:cNvSpPr txBox="1"/>
          <p:nvPr>
            <p:ph type="ctrTitle"/>
          </p:nvPr>
        </p:nvSpPr>
        <p:spPr>
          <a:xfrm>
            <a:off x="648300" y="1354750"/>
            <a:ext cx="35223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3.</a:t>
            </a:r>
          </a:p>
          <a:p>
            <a:pPr lvl="0" rtl="0">
              <a:spcBef>
                <a:spcPts val="0"/>
              </a:spcBef>
              <a:buNone/>
            </a:pPr>
            <a:r>
              <a:rPr lang="en"/>
              <a:t>EFICIENCIA TEÓRICA</a:t>
            </a:r>
          </a:p>
        </p:txBody>
      </p:sp>
      <p:sp>
        <p:nvSpPr>
          <p:cNvPr id="222" name="Shape 222"/>
          <p:cNvSpPr txBox="1"/>
          <p:nvPr>
            <p:ph idx="1" type="subTitle"/>
          </p:nvPr>
        </p:nvSpPr>
        <p:spPr>
          <a:xfrm>
            <a:off x="6724950" y="3265700"/>
            <a:ext cx="1906200" cy="1031700"/>
          </a:xfrm>
          <a:prstGeom prst="rect">
            <a:avLst/>
          </a:prstGeom>
        </p:spPr>
        <p:txBody>
          <a:bodyPr anchorCtr="0" anchor="b" bIns="91425" lIns="91425" rIns="91425" tIns="91425">
            <a:noAutofit/>
          </a:bodyPr>
          <a:lstStyle/>
          <a:p>
            <a:pPr lvl="0" rtl="0">
              <a:spcBef>
                <a:spcPts val="0"/>
              </a:spcBef>
              <a:buNone/>
            </a:pPr>
            <a:r>
              <a:rPr lang="en"/>
              <a:t>¿Cuál es mejor teóricamente?</a:t>
            </a:r>
          </a:p>
        </p:txBody>
      </p:sp>
      <p:sp>
        <p:nvSpPr>
          <p:cNvPr id="223" name="Shape 223"/>
          <p:cNvSpPr txBox="1"/>
          <p:nvPr>
            <p:ph idx="12" type="sldNum"/>
          </p:nvPr>
        </p:nvSpPr>
        <p:spPr>
          <a:xfrm>
            <a:off x="8334197" y="4749900"/>
            <a:ext cx="7743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23</a:t>
            </a:r>
          </a:p>
        </p:txBody>
      </p:sp>
      <p:grpSp>
        <p:nvGrpSpPr>
          <p:cNvPr id="224" name="Shape 224"/>
          <p:cNvGrpSpPr/>
          <p:nvPr/>
        </p:nvGrpSpPr>
        <p:grpSpPr>
          <a:xfrm>
            <a:off x="8371309" y="340430"/>
            <a:ext cx="342881" cy="350068"/>
            <a:chOff x="3951850" y="2985350"/>
            <a:chExt cx="407950" cy="416500"/>
          </a:xfrm>
        </p:grpSpPr>
        <p:sp>
          <p:nvSpPr>
            <p:cNvPr id="225" name="Shape 225"/>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29" name="Shape 229"/>
          <p:cNvGrpSpPr/>
          <p:nvPr/>
        </p:nvGrpSpPr>
        <p:grpSpPr>
          <a:xfrm>
            <a:off x="7663048" y="363153"/>
            <a:ext cx="342881" cy="418127"/>
            <a:chOff x="596350" y="929175"/>
            <a:chExt cx="407950" cy="497475"/>
          </a:xfrm>
        </p:grpSpPr>
        <p:sp>
          <p:nvSpPr>
            <p:cNvPr id="230" name="Shape 230"/>
            <p:cNvSpPr/>
            <p:nvPr/>
          </p:nvSpPr>
          <p:spPr>
            <a:xfrm>
              <a:off x="596350" y="953550"/>
              <a:ext cx="387250" cy="473100"/>
            </a:xfrm>
            <a:custGeom>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626775" y="929175"/>
              <a:ext cx="377525" cy="462775"/>
            </a:xfrm>
            <a:custGeom>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688900" y="1256150"/>
              <a:ext cx="133975" cy="25"/>
            </a:xfrm>
            <a:custGeom>
              <a:pathLst>
                <a:path extrusionOk="0" fill="none" h="1" w="5359">
                  <a:moveTo>
                    <a:pt x="5358"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688900" y="1201350"/>
              <a:ext cx="255750" cy="25"/>
            </a:xfrm>
            <a:custGeom>
              <a:pathLst>
                <a:path extrusionOk="0" fill="none" h="1" w="10230">
                  <a:moveTo>
                    <a:pt x="1022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688900" y="1145950"/>
              <a:ext cx="255750" cy="25"/>
            </a:xfrm>
            <a:custGeom>
              <a:pathLst>
                <a:path extrusionOk="0" fill="none" h="1" w="10230">
                  <a:moveTo>
                    <a:pt x="10229"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688900" y="1090525"/>
              <a:ext cx="255750" cy="25"/>
            </a:xfrm>
            <a:custGeom>
              <a:pathLst>
                <a:path extrusionOk="0" fill="none" h="1" w="10230">
                  <a:moveTo>
                    <a:pt x="1022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920250" y="929175"/>
              <a:ext cx="84050" cy="84050"/>
            </a:xfrm>
            <a:custGeom>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37" name="Shape 237"/>
          <p:cNvGrpSpPr/>
          <p:nvPr/>
        </p:nvGrpSpPr>
        <p:grpSpPr>
          <a:xfrm>
            <a:off x="7892390" y="249639"/>
            <a:ext cx="366458" cy="366436"/>
            <a:chOff x="1923675" y="1633650"/>
            <a:chExt cx="436000" cy="435975"/>
          </a:xfrm>
        </p:grpSpPr>
        <p:sp>
          <p:nvSpPr>
            <p:cNvPr id="238" name="Shape 238"/>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2019900" y="1757250"/>
              <a:ext cx="261825" cy="261850"/>
            </a:xfrm>
            <a:custGeom>
              <a:pathLst>
                <a:path extrusionOk="0" fill="none" h="10474" w="10473">
                  <a:moveTo>
                    <a:pt x="10473" y="1"/>
                  </a:moveTo>
                  <a:lnTo>
                    <a:pt x="0" y="10473"/>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1974225" y="1711575"/>
              <a:ext cx="261825" cy="261850"/>
            </a:xfrm>
            <a:custGeom>
              <a:pathLst>
                <a:path extrusionOk="0" fill="none" h="10474" w="10473">
                  <a:moveTo>
                    <a:pt x="0" y="10474"/>
                  </a:moveTo>
                  <a:lnTo>
                    <a:pt x="10473" y="1"/>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1934650" y="2014200"/>
              <a:ext cx="44475" cy="44475"/>
            </a:xfrm>
            <a:custGeom>
              <a:pathLst>
                <a:path extrusionOk="0" fill="none" h="1779" w="1779">
                  <a:moveTo>
                    <a:pt x="1778" y="1778"/>
                  </a:moveTo>
                  <a:lnTo>
                    <a:pt x="0" y="0"/>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247" name="Shape 247"/>
        <p:cNvGrpSpPr/>
        <p:nvPr/>
      </p:nvGrpSpPr>
      <p:grpSpPr>
        <a:xfrm>
          <a:off x="0" y="0"/>
          <a:ext cx="0" cy="0"/>
          <a:chOff x="0" y="0"/>
          <a:chExt cx="0" cy="0"/>
        </a:xfrm>
      </p:grpSpPr>
      <p:sp>
        <p:nvSpPr>
          <p:cNvPr id="248" name="Shape 248"/>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a:t>
            </a:r>
            <a:r>
              <a:rPr b="1" lang="en" sz="2400">
                <a:solidFill>
                  <a:srgbClr val="FFA93F"/>
                </a:solidFill>
                <a:latin typeface="Montserrat"/>
                <a:ea typeface="Montserrat"/>
                <a:cs typeface="Montserrat"/>
                <a:sym typeface="Montserrat"/>
              </a:rPr>
              <a:t>“SENCILLO” </a:t>
            </a:r>
          </a:p>
        </p:txBody>
      </p:sp>
      <p:sp>
        <p:nvSpPr>
          <p:cNvPr id="249" name="Shape 249"/>
          <p:cNvSpPr txBox="1"/>
          <p:nvPr>
            <p:ph idx="12" type="sldNum"/>
          </p:nvPr>
        </p:nvSpPr>
        <p:spPr>
          <a:xfrm>
            <a:off x="8339625" y="4749850"/>
            <a:ext cx="7659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a:t>
            </a:r>
            <a:r>
              <a:rPr lang="en" sz="1400"/>
              <a:t>/ 23</a:t>
            </a:r>
          </a:p>
        </p:txBody>
      </p:sp>
      <p:grpSp>
        <p:nvGrpSpPr>
          <p:cNvPr id="250" name="Shape 250"/>
          <p:cNvGrpSpPr/>
          <p:nvPr/>
        </p:nvGrpSpPr>
        <p:grpSpPr>
          <a:xfrm>
            <a:off x="8371309" y="340430"/>
            <a:ext cx="342881" cy="350068"/>
            <a:chOff x="3951850" y="2985350"/>
            <a:chExt cx="407950" cy="416500"/>
          </a:xfrm>
        </p:grpSpPr>
        <p:sp>
          <p:nvSpPr>
            <p:cNvPr id="251" name="Shape 251"/>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55" name="Shape 255"/>
          <p:cNvSpPr txBox="1"/>
          <p:nvPr/>
        </p:nvSpPr>
        <p:spPr>
          <a:xfrm>
            <a:off x="305450" y="949200"/>
            <a:ext cx="5271600" cy="2559300"/>
          </a:xfrm>
          <a:prstGeom prst="rect">
            <a:avLst/>
          </a:prstGeom>
          <a:solidFill>
            <a:srgbClr val="EFEFEF"/>
          </a:solidFill>
          <a:ln>
            <a:noFill/>
          </a:ln>
        </p:spPr>
        <p:txBody>
          <a:bodyPr anchorCtr="0" anchor="t" bIns="91425" lIns="91425" rIns="91425" tIns="91425">
            <a:noAutofit/>
          </a:bodyPr>
          <a:lstStyle/>
          <a:p>
            <a:pPr indent="0" lvl="0" marL="0" rtl="0">
              <a:lnSpc>
                <a:spcPct val="115000"/>
              </a:lnSpc>
              <a:spcBef>
                <a:spcPts val="0"/>
              </a:spcBef>
              <a:buNone/>
            </a:pPr>
            <a:r>
              <a:rPr lang="en" sz="1100">
                <a:solidFill>
                  <a:srgbClr val="444444"/>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for</a:t>
            </a: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int</a:t>
            </a:r>
            <a:r>
              <a:rPr lang="en" sz="1100">
                <a:solidFill>
                  <a:srgbClr val="444444"/>
                </a:solidFill>
                <a:highlight>
                  <a:srgbClr val="F0F0F0"/>
                </a:highlight>
                <a:latin typeface="Consolas"/>
                <a:ea typeface="Consolas"/>
                <a:cs typeface="Consolas"/>
                <a:sym typeface="Consolas"/>
              </a:rPr>
              <a:t> i = </a:t>
            </a:r>
            <a:r>
              <a:rPr lang="en" sz="1100">
                <a:solidFill>
                  <a:srgbClr val="880000"/>
                </a:solidFill>
                <a:highlight>
                  <a:srgbClr val="F0F0F0"/>
                </a:highlight>
                <a:latin typeface="Consolas"/>
                <a:ea typeface="Consolas"/>
                <a:cs typeface="Consolas"/>
                <a:sym typeface="Consolas"/>
              </a:rPr>
              <a:t>0</a:t>
            </a:r>
            <a:r>
              <a:rPr lang="en" sz="1100">
                <a:solidFill>
                  <a:srgbClr val="444444"/>
                </a:solidFill>
                <a:highlight>
                  <a:srgbClr val="F0F0F0"/>
                </a:highlight>
                <a:latin typeface="Consolas"/>
                <a:ea typeface="Consolas"/>
                <a:cs typeface="Consolas"/>
                <a:sym typeface="Consolas"/>
              </a:rPr>
              <a:t>; i &lt; n_elem_max; ++i)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p>
          <a:p>
            <a:pPr indent="0" lvl="0" marL="0" rtl="0">
              <a:lnSpc>
                <a:spcPct val="115000"/>
              </a:lnSpc>
              <a:spcBef>
                <a:spcPts val="0"/>
              </a:spcBef>
              <a:buNone/>
            </a:pPr>
            <a:r>
              <a:rPr lang="en" sz="1100">
                <a:solidFill>
                  <a:srgbClr val="444444"/>
                </a:solidFill>
                <a:highlight>
                  <a:srgbClr val="F0F0F0"/>
                </a:highlight>
                <a:latin typeface="Consolas"/>
                <a:ea typeface="Consolas"/>
                <a:cs typeface="Consolas"/>
                <a:sym typeface="Consolas"/>
              </a:rPr>
              <a:t>   [...]</a:t>
            </a:r>
          </a:p>
          <a:p>
            <a:pPr indent="457200" lvl="0" rtl="0">
              <a:lnSpc>
                <a:spcPct val="115000"/>
              </a:lnSpc>
              <a:spcBef>
                <a:spcPts val="0"/>
              </a:spcBef>
              <a:buNone/>
            </a:pP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for</a:t>
            </a: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int</a:t>
            </a:r>
            <a:r>
              <a:rPr lang="en" sz="1100">
                <a:solidFill>
                  <a:srgbClr val="444444"/>
                </a:solidFill>
                <a:highlight>
                  <a:srgbClr val="F0F0F0"/>
                </a:highlight>
                <a:latin typeface="Consolas"/>
                <a:ea typeface="Consolas"/>
                <a:cs typeface="Consolas"/>
                <a:sym typeface="Consolas"/>
              </a:rPr>
              <a:t> j=</a:t>
            </a:r>
            <a:r>
              <a:rPr lang="en" sz="1100">
                <a:solidFill>
                  <a:srgbClr val="880000"/>
                </a:solidFill>
                <a:highlight>
                  <a:srgbClr val="F0F0F0"/>
                </a:highlight>
                <a:latin typeface="Consolas"/>
                <a:ea typeface="Consolas"/>
                <a:cs typeface="Consolas"/>
                <a:sym typeface="Consolas"/>
              </a:rPr>
              <a:t>0</a:t>
            </a:r>
            <a:r>
              <a:rPr lang="en" sz="1100">
                <a:solidFill>
                  <a:srgbClr val="444444"/>
                </a:solidFill>
                <a:highlight>
                  <a:srgbClr val="F0F0F0"/>
                </a:highlight>
                <a:latin typeface="Consolas"/>
                <a:ea typeface="Consolas"/>
                <a:cs typeface="Consolas"/>
                <a:sym typeface="Consolas"/>
              </a:rPr>
              <a:t>; j&lt;sin_repetidos-&gt;n_elem &amp;&amp; !encontrado; ++j)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p>
          <a:p>
            <a:pPr indent="457200" lvl="0" rtl="0">
              <a:lnSpc>
                <a:spcPct val="115000"/>
              </a:lnSpc>
              <a:spcBef>
                <a:spcPts val="0"/>
              </a:spcBef>
              <a:buNone/>
            </a:pPr>
            <a:r>
              <a:rPr lang="en" sz="1100">
                <a:solidFill>
                  <a:srgbClr val="444444"/>
                </a:solidFill>
                <a:highlight>
                  <a:srgbClr val="F0F0F0"/>
                </a:highlight>
                <a:latin typeface="Consolas"/>
                <a:ea typeface="Consolas"/>
                <a:cs typeface="Consolas"/>
                <a:sym typeface="Consolas"/>
              </a:rPr>
              <a:t>[...]		</a:t>
            </a:r>
          </a:p>
          <a:p>
            <a:pPr indent="457200" lvl="0" rtl="0">
              <a:lnSpc>
                <a:spcPct val="115000"/>
              </a:lnSpc>
              <a:spcBef>
                <a:spcPts val="0"/>
              </a:spcBef>
              <a:buNone/>
            </a:pP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if</a:t>
            </a:r>
            <a:r>
              <a:rPr lang="en" sz="1100">
                <a:solidFill>
                  <a:srgbClr val="444444"/>
                </a:solidFill>
                <a:highlight>
                  <a:srgbClr val="F0F0F0"/>
                </a:highlight>
                <a:latin typeface="Consolas"/>
                <a:ea typeface="Consolas"/>
                <a:cs typeface="Consolas"/>
                <a:sym typeface="Consolas"/>
              </a:rPr>
              <a:t> (!encontrado) { [...] } </a:t>
            </a:r>
            <a:r>
              <a:rPr b="1" lang="en" sz="1100">
                <a:solidFill>
                  <a:srgbClr val="444444"/>
                </a:solidFill>
                <a:highlight>
                  <a:srgbClr val="F0F0F0"/>
                </a:highlight>
                <a:latin typeface="Consolas"/>
                <a:ea typeface="Consolas"/>
                <a:cs typeface="Consolas"/>
                <a:sym typeface="Consolas"/>
              </a:rPr>
              <a:t>else</a:t>
            </a:r>
            <a:r>
              <a:rPr lang="en" sz="1100">
                <a:solidFill>
                  <a:srgbClr val="444444"/>
                </a:solidFill>
                <a:highlight>
                  <a:srgbClr val="F0F0F0"/>
                </a:highlight>
                <a:latin typeface="Consolas"/>
                <a:ea typeface="Consolas"/>
                <a:cs typeface="Consolas"/>
                <a:sym typeface="Consolas"/>
              </a:rPr>
              <a:t> { [...]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p>
        </p:txBody>
      </p:sp>
      <p:sp>
        <p:nvSpPr>
          <p:cNvPr id="256" name="Shape 256"/>
          <p:cNvSpPr/>
          <p:nvPr/>
        </p:nvSpPr>
        <p:spPr>
          <a:xfrm>
            <a:off x="3467675" y="1351150"/>
            <a:ext cx="729000" cy="304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3998100" y="2895100"/>
            <a:ext cx="1691100" cy="304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8" name="Shape 258"/>
          <p:cNvSpPr txBox="1"/>
          <p:nvPr/>
        </p:nvSpPr>
        <p:spPr>
          <a:xfrm>
            <a:off x="1106325" y="4056175"/>
            <a:ext cx="3149700" cy="507900"/>
          </a:xfrm>
          <a:prstGeom prst="rect">
            <a:avLst/>
          </a:prstGeom>
          <a:noFill/>
          <a:ln>
            <a:noFill/>
          </a:ln>
        </p:spPr>
        <p:txBody>
          <a:bodyPr anchorCtr="0" anchor="t" bIns="91425" lIns="91425" rIns="91425" tIns="91425">
            <a:noAutofit/>
          </a:bodyPr>
          <a:lstStyle/>
          <a:p>
            <a:pPr lvl="0">
              <a:spcBef>
                <a:spcPts val="0"/>
              </a:spcBef>
              <a:buNone/>
            </a:pPr>
            <a:r>
              <a:rPr lang="en" sz="1800">
                <a:solidFill>
                  <a:srgbClr val="666666"/>
                </a:solidFill>
                <a:latin typeface="Montserrat"/>
                <a:ea typeface="Montserrat"/>
                <a:cs typeface="Montserrat"/>
                <a:sym typeface="Montserrat"/>
              </a:rPr>
              <a:t>Por tanto, la eficiencia es </a:t>
            </a:r>
          </a:p>
        </p:txBody>
      </p:sp>
      <p:pic>
        <p:nvPicPr>
          <p:cNvPr id="259" name="Shape 259"/>
          <p:cNvPicPr preferRelativeResize="0"/>
          <p:nvPr/>
        </p:nvPicPr>
        <p:blipFill>
          <a:blip r:embed="rId3">
            <a:alphaModFix/>
          </a:blip>
          <a:stretch>
            <a:fillRect/>
          </a:stretch>
        </p:blipFill>
        <p:spPr>
          <a:xfrm>
            <a:off x="4300162" y="3980799"/>
            <a:ext cx="1273975" cy="658653"/>
          </a:xfrm>
          <a:prstGeom prst="rect">
            <a:avLst/>
          </a:prstGeom>
          <a:noFill/>
          <a:ln>
            <a:noFill/>
          </a:ln>
        </p:spPr>
      </p:pic>
      <p:pic>
        <p:nvPicPr>
          <p:cNvPr id="260" name="Shape 260"/>
          <p:cNvPicPr preferRelativeResize="0"/>
          <p:nvPr/>
        </p:nvPicPr>
        <p:blipFill>
          <a:blip r:embed="rId4">
            <a:alphaModFix/>
          </a:blip>
          <a:stretch>
            <a:fillRect/>
          </a:stretch>
        </p:blipFill>
        <p:spPr>
          <a:xfrm>
            <a:off x="5730149" y="2850400"/>
            <a:ext cx="635364" cy="393600"/>
          </a:xfrm>
          <a:prstGeom prst="rect">
            <a:avLst/>
          </a:prstGeom>
          <a:noFill/>
          <a:ln>
            <a:noFill/>
          </a:ln>
        </p:spPr>
      </p:pic>
      <p:sp>
        <p:nvSpPr>
          <p:cNvPr id="261" name="Shape 261"/>
          <p:cNvSpPr/>
          <p:nvPr/>
        </p:nvSpPr>
        <p:spPr>
          <a:xfrm>
            <a:off x="5223150" y="2100775"/>
            <a:ext cx="695100" cy="304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62" name="Shape 262"/>
          <p:cNvPicPr preferRelativeResize="0"/>
          <p:nvPr/>
        </p:nvPicPr>
        <p:blipFill>
          <a:blip r:embed="rId5">
            <a:alphaModFix/>
          </a:blip>
          <a:stretch>
            <a:fillRect/>
          </a:stretch>
        </p:blipFill>
        <p:spPr>
          <a:xfrm>
            <a:off x="5918250" y="1897051"/>
            <a:ext cx="955625" cy="711650"/>
          </a:xfrm>
          <a:prstGeom prst="rect">
            <a:avLst/>
          </a:prstGeom>
          <a:noFill/>
          <a:ln>
            <a:noFill/>
          </a:ln>
        </p:spPr>
      </p:pic>
      <p:pic>
        <p:nvPicPr>
          <p:cNvPr id="263" name="Shape 263"/>
          <p:cNvPicPr preferRelativeResize="0"/>
          <p:nvPr/>
        </p:nvPicPr>
        <p:blipFill>
          <a:blip r:embed="rId6">
            <a:alphaModFix/>
          </a:blip>
          <a:stretch>
            <a:fillRect/>
          </a:stretch>
        </p:blipFill>
        <p:spPr>
          <a:xfrm>
            <a:off x="4300150" y="1201300"/>
            <a:ext cx="2729675" cy="60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267" name="Shape 267"/>
        <p:cNvGrpSpPr/>
        <p:nvPr/>
      </p:nvGrpSpPr>
      <p:grpSpPr>
        <a:xfrm>
          <a:off x="0" y="0"/>
          <a:ext cx="0" cy="0"/>
          <a:chOff x="0" y="0"/>
          <a:chExt cx="0" cy="0"/>
        </a:xfrm>
      </p:grpSpPr>
      <p:sp>
        <p:nvSpPr>
          <p:cNvPr id="268" name="Shape 268"/>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“DIVIDE Y VENCERÁS”</a:t>
            </a:r>
          </a:p>
        </p:txBody>
      </p:sp>
      <p:sp>
        <p:nvSpPr>
          <p:cNvPr id="269" name="Shape 269"/>
          <p:cNvSpPr txBox="1"/>
          <p:nvPr>
            <p:ph idx="12" type="sldNum"/>
          </p:nvPr>
        </p:nvSpPr>
        <p:spPr>
          <a:xfrm>
            <a:off x="8371300" y="4749850"/>
            <a:ext cx="7344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a:t>
            </a:r>
            <a:r>
              <a:rPr lang="en" sz="1400"/>
              <a:t>/ 23</a:t>
            </a:r>
          </a:p>
        </p:txBody>
      </p:sp>
      <p:grpSp>
        <p:nvGrpSpPr>
          <p:cNvPr id="270" name="Shape 270"/>
          <p:cNvGrpSpPr/>
          <p:nvPr/>
        </p:nvGrpSpPr>
        <p:grpSpPr>
          <a:xfrm>
            <a:off x="8371309" y="340430"/>
            <a:ext cx="342881" cy="350068"/>
            <a:chOff x="3951850" y="2985350"/>
            <a:chExt cx="407950" cy="416500"/>
          </a:xfrm>
        </p:grpSpPr>
        <p:sp>
          <p:nvSpPr>
            <p:cNvPr id="271" name="Shape 271"/>
            <p:cNvSpPr/>
            <p:nvPr/>
          </p:nvSpPr>
          <p:spPr>
            <a:xfrm>
              <a:off x="3951850" y="2985350"/>
              <a:ext cx="314800" cy="314825"/>
            </a:xfrm>
            <a:custGeom>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3988375" y="3021875"/>
              <a:ext cx="241750" cy="241750"/>
            </a:xfrm>
            <a:custGeom>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4024300" y="3058425"/>
              <a:ext cx="84650" cy="84650"/>
            </a:xfrm>
            <a:custGeom>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4205750" y="3248375"/>
              <a:ext cx="154050" cy="153475"/>
            </a:xfrm>
            <a:custGeom>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75" name="Shape 275"/>
          <p:cNvSpPr txBox="1"/>
          <p:nvPr/>
        </p:nvSpPr>
        <p:spPr>
          <a:xfrm>
            <a:off x="362625" y="996425"/>
            <a:ext cx="4649400" cy="3151500"/>
          </a:xfrm>
          <a:prstGeom prst="rect">
            <a:avLst/>
          </a:prstGeom>
          <a:solidFill>
            <a:srgbClr val="EFEFEF"/>
          </a:solidFill>
          <a:ln>
            <a:noFill/>
          </a:ln>
        </p:spPr>
        <p:txBody>
          <a:bodyPr anchorCtr="0" anchor="t" bIns="91425" lIns="91425" rIns="91425" tIns="91425">
            <a:noAutofit/>
          </a:bodyPr>
          <a:lstStyle/>
          <a:p>
            <a:pPr lvl="0" rtl="0">
              <a:lnSpc>
                <a:spcPct val="115000"/>
              </a:lnSpc>
              <a:spcBef>
                <a:spcPts val="0"/>
              </a:spcBef>
              <a:buNone/>
            </a:pPr>
            <a:r>
              <a:rPr lang="en" sz="1200">
                <a:solidFill>
                  <a:srgbClr val="444444"/>
                </a:solidFill>
                <a:highlight>
                  <a:srgbClr val="F0F0F0"/>
                </a:highlight>
                <a:latin typeface="Consolas"/>
                <a:ea typeface="Consolas"/>
                <a:cs typeface="Consolas"/>
                <a:sym typeface="Consolas"/>
              </a:rPr>
              <a:t>	</a:t>
            </a:r>
            <a:r>
              <a:rPr lang="en" sz="1300">
                <a:solidFill>
                  <a:srgbClr val="444444"/>
                </a:solidFill>
                <a:highlight>
                  <a:srgbClr val="F0F0F0"/>
                </a:highlight>
                <a:latin typeface="Consolas"/>
                <a:ea typeface="Consolas"/>
                <a:cs typeface="Consolas"/>
                <a:sym typeface="Consolas"/>
              </a:rPr>
              <a:t>mergesort(copia, n_elem_max);</a:t>
            </a:r>
            <a:br>
              <a:rPr lang="en" sz="1300">
                <a:solidFill>
                  <a:srgbClr val="444444"/>
                </a:solidFill>
                <a:highlight>
                  <a:srgbClr val="F0F0F0"/>
                </a:highlight>
                <a:latin typeface="Consolas"/>
                <a:ea typeface="Consolas"/>
                <a:cs typeface="Consolas"/>
                <a:sym typeface="Consolas"/>
              </a:rPr>
            </a:b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	</a:t>
            </a:r>
          </a:p>
          <a:p>
            <a:pPr lvl="0" rtl="0">
              <a:lnSpc>
                <a:spcPct val="115000"/>
              </a:lnSpc>
              <a:spcBef>
                <a:spcPts val="0"/>
              </a:spcBef>
              <a:buNone/>
            </a:pPr>
            <a:r>
              <a:rPr lang="en" sz="1300">
                <a:solidFill>
                  <a:srgbClr val="444444"/>
                </a:solidFill>
                <a:highlight>
                  <a:srgbClr val="F0F0F0"/>
                </a:highlight>
                <a:latin typeface="Consolas"/>
                <a:ea typeface="Consolas"/>
                <a:cs typeface="Consolas"/>
                <a:sym typeface="Consolas"/>
              </a:rPr>
              <a:t>  </a:t>
            </a: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a:t>
            </a:r>
            <a:r>
              <a:rPr b="1" lang="en" sz="1300">
                <a:solidFill>
                  <a:srgbClr val="444444"/>
                </a:solidFill>
                <a:highlight>
                  <a:srgbClr val="F0F0F0"/>
                </a:highlight>
                <a:latin typeface="Consolas"/>
                <a:ea typeface="Consolas"/>
                <a:cs typeface="Consolas"/>
                <a:sym typeface="Consolas"/>
              </a:rPr>
              <a:t>for</a:t>
            </a:r>
            <a:r>
              <a:rPr lang="en" sz="1300">
                <a:solidFill>
                  <a:srgbClr val="444444"/>
                </a:solidFill>
                <a:highlight>
                  <a:srgbClr val="F0F0F0"/>
                </a:highlight>
                <a:latin typeface="Consolas"/>
                <a:ea typeface="Consolas"/>
                <a:cs typeface="Consolas"/>
                <a:sym typeface="Consolas"/>
              </a:rPr>
              <a:t> (</a:t>
            </a:r>
            <a:r>
              <a:rPr b="1" lang="en" sz="1300">
                <a:solidFill>
                  <a:srgbClr val="444444"/>
                </a:solidFill>
                <a:highlight>
                  <a:srgbClr val="F0F0F0"/>
                </a:highlight>
                <a:latin typeface="Consolas"/>
                <a:ea typeface="Consolas"/>
                <a:cs typeface="Consolas"/>
                <a:sym typeface="Consolas"/>
              </a:rPr>
              <a:t>int</a:t>
            </a:r>
            <a:r>
              <a:rPr lang="en" sz="1300">
                <a:solidFill>
                  <a:srgbClr val="444444"/>
                </a:solidFill>
                <a:highlight>
                  <a:srgbClr val="F0F0F0"/>
                </a:highlight>
                <a:latin typeface="Consolas"/>
                <a:ea typeface="Consolas"/>
                <a:cs typeface="Consolas"/>
                <a:sym typeface="Consolas"/>
              </a:rPr>
              <a:t> i = </a:t>
            </a:r>
            <a:r>
              <a:rPr lang="en" sz="1300">
                <a:solidFill>
                  <a:srgbClr val="880000"/>
                </a:solidFill>
                <a:highlight>
                  <a:srgbClr val="F0F0F0"/>
                </a:highlight>
                <a:latin typeface="Consolas"/>
                <a:ea typeface="Consolas"/>
                <a:cs typeface="Consolas"/>
                <a:sym typeface="Consolas"/>
              </a:rPr>
              <a:t>0</a:t>
            </a:r>
            <a:r>
              <a:rPr lang="en" sz="1300">
                <a:solidFill>
                  <a:srgbClr val="444444"/>
                </a:solidFill>
                <a:highlight>
                  <a:srgbClr val="F0F0F0"/>
                </a:highlight>
                <a:latin typeface="Consolas"/>
                <a:ea typeface="Consolas"/>
                <a:cs typeface="Consolas"/>
                <a:sym typeface="Consolas"/>
              </a:rPr>
              <a:t>; i &lt; n_elem_max - </a:t>
            </a:r>
            <a:r>
              <a:rPr lang="en" sz="1300">
                <a:solidFill>
                  <a:srgbClr val="880000"/>
                </a:solidFill>
                <a:highlight>
                  <a:srgbClr val="F0F0F0"/>
                </a:highlight>
                <a:latin typeface="Consolas"/>
                <a:ea typeface="Consolas"/>
                <a:cs typeface="Consolas"/>
                <a:sym typeface="Consolas"/>
              </a:rPr>
              <a:t>1</a:t>
            </a:r>
            <a:r>
              <a:rPr lang="en" sz="1300">
                <a:solidFill>
                  <a:srgbClr val="444444"/>
                </a:solidFill>
                <a:highlight>
                  <a:srgbClr val="F0F0F0"/>
                </a:highlight>
                <a:latin typeface="Consolas"/>
                <a:ea typeface="Consolas"/>
                <a:cs typeface="Consolas"/>
                <a:sym typeface="Consolas"/>
              </a:rPr>
              <a:t>; ++i) </a:t>
            </a:r>
          </a:p>
          <a:p>
            <a:pPr lvl="0" rtl="0">
              <a:lnSpc>
                <a:spcPct val="115000"/>
              </a:lnSpc>
              <a:spcBef>
                <a:spcPts val="0"/>
              </a:spcBef>
              <a:buClr>
                <a:schemeClr val="dk1"/>
              </a:buClr>
              <a:buSzPct val="84615"/>
              <a:buFont typeface="Arial"/>
              <a:buNone/>
            </a:pPr>
            <a:r>
              <a:rPr lang="en" sz="1300">
                <a:solidFill>
                  <a:srgbClr val="444444"/>
                </a:solidFill>
                <a:highlight>
                  <a:srgbClr val="F0F0F0"/>
                </a:highlight>
                <a:latin typeface="Consolas"/>
                <a:ea typeface="Consolas"/>
                <a:cs typeface="Consolas"/>
                <a:sym typeface="Consolas"/>
              </a:rPr>
              <a:t>	{</a:t>
            </a: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a:t>
            </a: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a:t>
            </a: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a:t>
            </a:r>
            <a:r>
              <a:rPr b="1" lang="en" sz="1300">
                <a:solidFill>
                  <a:srgbClr val="444444"/>
                </a:solidFill>
                <a:highlight>
                  <a:srgbClr val="F0F0F0"/>
                </a:highlight>
                <a:latin typeface="Consolas"/>
                <a:ea typeface="Consolas"/>
                <a:cs typeface="Consolas"/>
                <a:sym typeface="Consolas"/>
              </a:rPr>
              <a:t>if</a:t>
            </a:r>
            <a:r>
              <a:rPr lang="en" sz="1300">
                <a:solidFill>
                  <a:srgbClr val="444444"/>
                </a:solidFill>
                <a:highlight>
                  <a:srgbClr val="F0F0F0"/>
                </a:highlight>
                <a:latin typeface="Consolas"/>
                <a:ea typeface="Consolas"/>
                <a:cs typeface="Consolas"/>
                <a:sym typeface="Consolas"/>
              </a:rPr>
              <a:t> (elem != sig_elem)</a:t>
            </a:r>
          </a:p>
          <a:p>
            <a:pPr lvl="0" rtl="0">
              <a:lnSpc>
                <a:spcPct val="115000"/>
              </a:lnSpc>
              <a:spcBef>
                <a:spcPts val="0"/>
              </a:spcBef>
              <a:buNone/>
            </a:pPr>
            <a:r>
              <a:rPr lang="en" sz="1300">
                <a:solidFill>
                  <a:srgbClr val="444444"/>
                </a:solidFill>
                <a:highlight>
                  <a:srgbClr val="F0F0F0"/>
                </a:highlight>
                <a:latin typeface="Consolas"/>
                <a:ea typeface="Consolas"/>
                <a:cs typeface="Consolas"/>
                <a:sym typeface="Consolas"/>
              </a:rPr>
              <a:t>		{</a:t>
            </a: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a:t>
            </a: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a:t>
            </a:r>
            <a:br>
              <a:rPr lang="en" sz="1300">
                <a:solidFill>
                  <a:srgbClr val="444444"/>
                </a:solidFill>
                <a:highlight>
                  <a:srgbClr val="F0F0F0"/>
                </a:highlight>
                <a:latin typeface="Consolas"/>
                <a:ea typeface="Consolas"/>
                <a:cs typeface="Consolas"/>
                <a:sym typeface="Consolas"/>
              </a:rPr>
            </a:br>
            <a:r>
              <a:rPr lang="en" sz="1300">
                <a:solidFill>
                  <a:srgbClr val="444444"/>
                </a:solidFill>
                <a:highlight>
                  <a:srgbClr val="F0F0F0"/>
                </a:highlight>
                <a:latin typeface="Consolas"/>
                <a:ea typeface="Consolas"/>
                <a:cs typeface="Consolas"/>
                <a:sym typeface="Consolas"/>
              </a:rPr>
              <a:t>	}</a:t>
            </a:r>
          </a:p>
        </p:txBody>
      </p:sp>
      <p:sp>
        <p:nvSpPr>
          <p:cNvPr id="276" name="Shape 276"/>
          <p:cNvSpPr/>
          <p:nvPr/>
        </p:nvSpPr>
        <p:spPr>
          <a:xfrm>
            <a:off x="4622400" y="1952500"/>
            <a:ext cx="682500" cy="304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3365225" y="2871825"/>
            <a:ext cx="1936200" cy="304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78" name="Shape 278"/>
          <p:cNvPicPr preferRelativeResize="0"/>
          <p:nvPr/>
        </p:nvPicPr>
        <p:blipFill>
          <a:blip r:embed="rId3">
            <a:alphaModFix/>
          </a:blip>
          <a:stretch>
            <a:fillRect/>
          </a:stretch>
        </p:blipFill>
        <p:spPr>
          <a:xfrm>
            <a:off x="5440299" y="2827125"/>
            <a:ext cx="635364" cy="393600"/>
          </a:xfrm>
          <a:prstGeom prst="rect">
            <a:avLst/>
          </a:prstGeom>
          <a:noFill/>
          <a:ln>
            <a:noFill/>
          </a:ln>
        </p:spPr>
      </p:pic>
      <p:sp>
        <p:nvSpPr>
          <p:cNvPr id="279" name="Shape 279"/>
          <p:cNvSpPr/>
          <p:nvPr/>
        </p:nvSpPr>
        <p:spPr>
          <a:xfrm>
            <a:off x="3692250" y="1050675"/>
            <a:ext cx="1609200" cy="304200"/>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0" name="Shape 280"/>
          <p:cNvSpPr txBox="1"/>
          <p:nvPr/>
        </p:nvSpPr>
        <p:spPr>
          <a:xfrm>
            <a:off x="1740200" y="4294350"/>
            <a:ext cx="3149700" cy="5079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66666"/>
                </a:solidFill>
                <a:latin typeface="Montserrat"/>
                <a:ea typeface="Montserrat"/>
                <a:cs typeface="Montserrat"/>
                <a:sym typeface="Montserrat"/>
              </a:rPr>
              <a:t>Por tanto, la eficiencia es </a:t>
            </a:r>
          </a:p>
        </p:txBody>
      </p:sp>
      <p:pic>
        <p:nvPicPr>
          <p:cNvPr id="281" name="Shape 281"/>
          <p:cNvPicPr preferRelativeResize="0"/>
          <p:nvPr/>
        </p:nvPicPr>
        <p:blipFill>
          <a:blip r:embed="rId4">
            <a:alphaModFix/>
          </a:blip>
          <a:stretch>
            <a:fillRect/>
          </a:stretch>
        </p:blipFill>
        <p:spPr>
          <a:xfrm>
            <a:off x="4737497" y="4294350"/>
            <a:ext cx="1973554" cy="507900"/>
          </a:xfrm>
          <a:prstGeom prst="rect">
            <a:avLst/>
          </a:prstGeom>
          <a:noFill/>
          <a:ln>
            <a:noFill/>
          </a:ln>
        </p:spPr>
      </p:pic>
      <p:pic>
        <p:nvPicPr>
          <p:cNvPr id="282" name="Shape 282"/>
          <p:cNvPicPr preferRelativeResize="0"/>
          <p:nvPr/>
        </p:nvPicPr>
        <p:blipFill>
          <a:blip r:embed="rId4">
            <a:alphaModFix/>
          </a:blip>
          <a:stretch>
            <a:fillRect/>
          </a:stretch>
        </p:blipFill>
        <p:spPr>
          <a:xfrm>
            <a:off x="5440300" y="967925"/>
            <a:ext cx="1609200" cy="414130"/>
          </a:xfrm>
          <a:prstGeom prst="rect">
            <a:avLst/>
          </a:prstGeom>
          <a:noFill/>
          <a:ln>
            <a:noFill/>
          </a:ln>
        </p:spPr>
      </p:pic>
      <p:pic>
        <p:nvPicPr>
          <p:cNvPr id="283" name="Shape 283"/>
          <p:cNvPicPr preferRelativeResize="0"/>
          <p:nvPr/>
        </p:nvPicPr>
        <p:blipFill>
          <a:blip r:embed="rId5">
            <a:alphaModFix/>
          </a:blip>
          <a:stretch>
            <a:fillRect/>
          </a:stretch>
        </p:blipFill>
        <p:spPr>
          <a:xfrm>
            <a:off x="5383549" y="1778475"/>
            <a:ext cx="1665950" cy="6522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287" name="Shape 287"/>
        <p:cNvGrpSpPr/>
        <p:nvPr/>
      </p:nvGrpSpPr>
      <p:grpSpPr>
        <a:xfrm>
          <a:off x="0" y="0"/>
          <a:ext cx="0" cy="0"/>
          <a:chOff x="0" y="0"/>
          <a:chExt cx="0" cy="0"/>
        </a:xfrm>
      </p:grpSpPr>
      <p:sp>
        <p:nvSpPr>
          <p:cNvPr id="288" name="Shape 288"/>
          <p:cNvSpPr txBox="1"/>
          <p:nvPr>
            <p:ph type="ctrTitle"/>
          </p:nvPr>
        </p:nvSpPr>
        <p:spPr>
          <a:xfrm>
            <a:off x="648300" y="1354750"/>
            <a:ext cx="35223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4.</a:t>
            </a:r>
          </a:p>
          <a:p>
            <a:pPr lvl="0" rtl="0">
              <a:spcBef>
                <a:spcPts val="0"/>
              </a:spcBef>
              <a:buNone/>
            </a:pPr>
            <a:r>
              <a:rPr lang="en"/>
              <a:t>EFICIENCIA EMPÍRICA</a:t>
            </a:r>
          </a:p>
        </p:txBody>
      </p:sp>
      <p:sp>
        <p:nvSpPr>
          <p:cNvPr id="289" name="Shape 289"/>
          <p:cNvSpPr txBox="1"/>
          <p:nvPr>
            <p:ph idx="1" type="subTitle"/>
          </p:nvPr>
        </p:nvSpPr>
        <p:spPr>
          <a:xfrm>
            <a:off x="6724950" y="3265700"/>
            <a:ext cx="1906200" cy="1031700"/>
          </a:xfrm>
          <a:prstGeom prst="rect">
            <a:avLst/>
          </a:prstGeom>
        </p:spPr>
        <p:txBody>
          <a:bodyPr anchorCtr="0" anchor="b" bIns="91425" lIns="91425" rIns="91425" tIns="91425">
            <a:noAutofit/>
          </a:bodyPr>
          <a:lstStyle/>
          <a:p>
            <a:pPr lvl="0" rtl="0">
              <a:spcBef>
                <a:spcPts val="0"/>
              </a:spcBef>
              <a:buNone/>
            </a:pPr>
            <a:r>
              <a:rPr lang="en"/>
              <a:t>Midiendo tiempos de ejecución</a:t>
            </a:r>
          </a:p>
        </p:txBody>
      </p:sp>
      <p:sp>
        <p:nvSpPr>
          <p:cNvPr id="290" name="Shape 290"/>
          <p:cNvSpPr txBox="1"/>
          <p:nvPr>
            <p:ph idx="12" type="sldNum"/>
          </p:nvPr>
        </p:nvSpPr>
        <p:spPr>
          <a:xfrm>
            <a:off x="8299599" y="4749850"/>
            <a:ext cx="8061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a:t>
            </a:r>
            <a:r>
              <a:rPr lang="en" sz="1400">
                <a:latin typeface="Montserrat"/>
                <a:ea typeface="Montserrat"/>
                <a:cs typeface="Montserrat"/>
                <a:sym typeface="Montserrat"/>
              </a:rPr>
              <a:t>/ 23</a:t>
            </a:r>
          </a:p>
        </p:txBody>
      </p:sp>
      <p:grpSp>
        <p:nvGrpSpPr>
          <p:cNvPr id="291" name="Shape 291"/>
          <p:cNvGrpSpPr/>
          <p:nvPr/>
        </p:nvGrpSpPr>
        <p:grpSpPr>
          <a:xfrm>
            <a:off x="8192769" y="201624"/>
            <a:ext cx="438380" cy="470831"/>
            <a:chOff x="616425" y="2329600"/>
            <a:chExt cx="361700" cy="388475"/>
          </a:xfrm>
        </p:grpSpPr>
        <p:sp>
          <p:nvSpPr>
            <p:cNvPr id="292" name="Shape 292"/>
            <p:cNvSpPr/>
            <p:nvPr/>
          </p:nvSpPr>
          <p:spPr>
            <a:xfrm>
              <a:off x="616425" y="2329600"/>
              <a:ext cx="361700" cy="388475"/>
            </a:xfrm>
            <a:custGeom>
              <a:pathLst>
                <a:path extrusionOk="0" fill="none" h="15539" w="14468">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704725" y="2545750"/>
              <a:ext cx="185125" cy="25"/>
            </a:xfrm>
            <a:custGeom>
              <a:pathLst>
                <a:path extrusionOk="0" fill="none" h="1" w="7405">
                  <a:moveTo>
                    <a:pt x="7404"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811875" y="2626125"/>
              <a:ext cx="31075" cy="31075"/>
            </a:xfrm>
            <a:custGeom>
              <a:pathLst>
                <a:path extrusionOk="0" fill="none" h="1243" w="1243">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751000" y="2568275"/>
              <a:ext cx="54200" cy="53600"/>
            </a:xfrm>
            <a:custGeom>
              <a:pathLst>
                <a:path extrusionOk="0" fill="none" h="2144" w="2168">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769875" y="2662650"/>
              <a:ext cx="23775" cy="23775"/>
            </a:xfrm>
            <a:custGeom>
              <a:pathLst>
                <a:path extrusionOk="0" fill="none" h="951" w="951">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799700" y="2503125"/>
              <a:ext cx="24375" cy="23775"/>
            </a:xfrm>
            <a:custGeom>
              <a:pathLst>
                <a:path extrusionOk="0" fill="none" h="951" w="975">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766825" y="2388050"/>
              <a:ext cx="60925" cy="25"/>
            </a:xfrm>
            <a:custGeom>
              <a:pathLst>
                <a:path extrusionOk="0" fill="none" h="1" w="2437">
                  <a:moveTo>
                    <a:pt x="2436"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769875" y="2456250"/>
              <a:ext cx="31075" cy="31075"/>
            </a:xfrm>
            <a:custGeom>
              <a:pathLst>
                <a:path extrusionOk="0" fill="none" h="1243" w="1243">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303" name="Shape 303"/>
        <p:cNvGrpSpPr/>
        <p:nvPr/>
      </p:nvGrpSpPr>
      <p:grpSpPr>
        <a:xfrm>
          <a:off x="0" y="0"/>
          <a:ext cx="0" cy="0"/>
          <a:chOff x="0" y="0"/>
          <a:chExt cx="0" cy="0"/>
        </a:xfrm>
      </p:grpSpPr>
      <p:sp>
        <p:nvSpPr>
          <p:cNvPr id="304" name="Shape 304"/>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4B4B"/>
                </a:solidFill>
                <a:latin typeface="Montserrat"/>
                <a:ea typeface="Montserrat"/>
                <a:cs typeface="Montserrat"/>
                <a:sym typeface="Montserrat"/>
              </a:rPr>
              <a:t>ALGORITMO </a:t>
            </a:r>
            <a:r>
              <a:rPr b="1" lang="en" sz="2400">
                <a:solidFill>
                  <a:srgbClr val="FF4B4B"/>
                </a:solidFill>
                <a:latin typeface="Montserrat"/>
                <a:ea typeface="Montserrat"/>
                <a:cs typeface="Montserrat"/>
                <a:sym typeface="Montserrat"/>
              </a:rPr>
              <a:t>“SENCILLO”</a:t>
            </a:r>
          </a:p>
        </p:txBody>
      </p:sp>
      <p:grpSp>
        <p:nvGrpSpPr>
          <p:cNvPr id="305" name="Shape 305"/>
          <p:cNvGrpSpPr/>
          <p:nvPr/>
        </p:nvGrpSpPr>
        <p:grpSpPr>
          <a:xfrm>
            <a:off x="8472379" y="217195"/>
            <a:ext cx="428057" cy="428057"/>
            <a:chOff x="6649150" y="309350"/>
            <a:chExt cx="395800" cy="395800"/>
          </a:xfrm>
        </p:grpSpPr>
        <p:sp>
          <p:nvSpPr>
            <p:cNvPr id="306" name="Shape 306"/>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8" name="Shape 308"/>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9" name="Shape 309"/>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2" name="Shape 312"/>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3" name="Shape 313"/>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4" name="Shape 314"/>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5" name="Shape 315"/>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7" name="Shape 317"/>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8" name="Shape 318"/>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3" name="Shape 323"/>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4" name="Shape 324"/>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6" name="Shape 326"/>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aphicFrame>
        <p:nvGraphicFramePr>
          <p:cNvPr id="329" name="Shape 329"/>
          <p:cNvGraphicFramePr/>
          <p:nvPr/>
        </p:nvGraphicFramePr>
        <p:xfrm>
          <a:off x="348850" y="933500"/>
          <a:ext cx="3000000" cy="3000000"/>
        </p:xfrm>
        <a:graphic>
          <a:graphicData uri="http://schemas.openxmlformats.org/drawingml/2006/table">
            <a:tbl>
              <a:tblPr>
                <a:noFill/>
                <a:tableStyleId>{E7CD95F8-A19D-451B-BEB8-222D0F1B3695}</a:tableStyleId>
              </a:tblPr>
              <a:tblGrid>
                <a:gridCol w="1466850"/>
                <a:gridCol w="1562100"/>
              </a:tblGrid>
              <a:tr h="205850">
                <a:tc>
                  <a:txBody>
                    <a:bodyPr>
                      <a:noAutofit/>
                    </a:bodyPr>
                    <a:lstStyle/>
                    <a:p>
                      <a:pPr lvl="0" rtl="0" algn="ctr">
                        <a:lnSpc>
                          <a:spcPct val="115000"/>
                        </a:lnSpc>
                        <a:spcBef>
                          <a:spcPts val="0"/>
                        </a:spcBef>
                        <a:buNone/>
                      </a:pPr>
                      <a:r>
                        <a:rPr b="1" lang="en" sz="1100"/>
                        <a:t>Nº de datos</a:t>
                      </a:r>
                    </a:p>
                  </a:txBody>
                  <a:tcPr marT="25400" marB="25400" marR="25400" marL="25400" anchor="b">
                    <a:lnL cap="flat" cmpd="sng" w="6350">
                      <a:solidFill>
                        <a:srgbClr val="000000"/>
                      </a:solidFill>
                      <a:prstDash val="solid"/>
                      <a:round/>
                      <a:headEnd len="med" w="med" type="none"/>
                      <a:tailEnd len="med" w="med" type="none"/>
                    </a:lnL>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solidFill>
                      <a:srgbClr val="C9DAF8"/>
                    </a:solidFill>
                  </a:tcPr>
                </a:tc>
                <a:tc>
                  <a:txBody>
                    <a:bodyPr>
                      <a:noAutofit/>
                    </a:bodyPr>
                    <a:lstStyle/>
                    <a:p>
                      <a:pPr lvl="0" rtl="0" algn="ctr">
                        <a:lnSpc>
                          <a:spcPct val="115000"/>
                        </a:lnSpc>
                        <a:spcBef>
                          <a:spcPts val="0"/>
                        </a:spcBef>
                        <a:buNone/>
                      </a:pPr>
                      <a:r>
                        <a:rPr b="1" lang="en" sz="1100"/>
                        <a:t>Tiempo (seg)</a:t>
                      </a:r>
                    </a:p>
                  </a:txBody>
                  <a:tcPr marT="25400" marB="25400" marR="25400" marL="25400" anchor="b">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solidFill>
                      <a:srgbClr val="C9DAF8"/>
                    </a:solidFill>
                  </a:tcPr>
                </a:tc>
              </a:tr>
              <a:tr h="189600">
                <a:tc>
                  <a:txBody>
                    <a:bodyPr>
                      <a:noAutofit/>
                    </a:bodyPr>
                    <a:lstStyle/>
                    <a:p>
                      <a:pPr lvl="0" rtl="0" algn="ctr">
                        <a:lnSpc>
                          <a:spcPct val="115000"/>
                        </a:lnSpc>
                        <a:spcBef>
                          <a:spcPts val="0"/>
                        </a:spcBef>
                        <a:buNone/>
                      </a:pPr>
                      <a:r>
                        <a:rPr b="1" lang="en" sz="1000"/>
                        <a:t>10000</a:t>
                      </a:r>
                    </a:p>
                  </a:txBody>
                  <a:tcPr marT="25400" marB="25400" marR="25400" marL="25400" anchor="b">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solidFill>
                      <a:srgbClr val="CFE2F3"/>
                    </a:solidFill>
                  </a:tcPr>
                </a:tc>
                <a:tc>
                  <a:txBody>
                    <a:bodyPr>
                      <a:noAutofit/>
                    </a:bodyPr>
                    <a:lstStyle/>
                    <a:p>
                      <a:pPr lvl="0" rtl="0" algn="ctr">
                        <a:lnSpc>
                          <a:spcPct val="115000"/>
                        </a:lnSpc>
                        <a:spcBef>
                          <a:spcPts val="0"/>
                        </a:spcBef>
                        <a:buNone/>
                      </a:pPr>
                      <a:r>
                        <a:rPr lang="en" sz="1000"/>
                        <a:t>0.00813441</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0.032267</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30000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0.0722235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40000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0.128482</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50000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0.199</a:t>
                      </a:r>
                      <a:r>
                        <a:rPr lang="en" sz="1000"/>
                        <a:t>23</a:t>
                      </a:r>
                      <a:r>
                        <a:rPr lang="en" sz="1000"/>
                        <a:t>1</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60000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0.287266</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l">
                        <a:lnSpc>
                          <a:spcPct val="115000"/>
                        </a:lnSpc>
                        <a:spcBef>
                          <a:spcPts val="0"/>
                        </a:spcBef>
                        <a:buNone/>
                      </a:pPr>
                      <a:r>
                        <a:t/>
                      </a:r>
                      <a:endParaRPr b="1" sz="1000">
                        <a:solidFill>
                          <a:schemeClr val="dk1"/>
                        </a:solidFill>
                      </a:endParaRP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l">
                        <a:lnSpc>
                          <a:spcPct val="115000"/>
                        </a:lnSpc>
                        <a:spcBef>
                          <a:spcPts val="0"/>
                        </a:spcBef>
                        <a:buNone/>
                      </a:pPr>
                      <a:r>
                        <a:t/>
                      </a:r>
                      <a:endParaRPr b="1" sz="1000"/>
                    </a:p>
                  </a:txBody>
                  <a:tcPr marT="25400" marB="25400" marR="25400" marL="25400" anchor="b">
                    <a:solidFill>
                      <a:srgbClr val="CFE2F3"/>
                    </a:solidFill>
                  </a:tcPr>
                </a:tc>
                <a:tc>
                  <a:txBody>
                    <a:bodyPr>
                      <a:noAutofit/>
                    </a:bodyPr>
                    <a:lstStyle/>
                    <a:p>
                      <a:pPr lvl="0" rtl="0" algn="l">
                        <a:lnSpc>
                          <a:spcPct val="115000"/>
                        </a:lnSpc>
                        <a:spcBef>
                          <a:spcPts val="0"/>
                        </a:spcBef>
                        <a:buNone/>
                      </a:pPr>
                      <a:r>
                        <a:t/>
                      </a:r>
                      <a:endParaRPr b="1" sz="1000">
                        <a:solidFill>
                          <a:schemeClr val="dk1"/>
                        </a:solidFill>
                      </a:endParaRP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l">
                        <a:lnSpc>
                          <a:spcPct val="115000"/>
                        </a:lnSpc>
                        <a:spcBef>
                          <a:spcPts val="0"/>
                        </a:spcBef>
                        <a:buNone/>
                      </a:pPr>
                      <a:r>
                        <a:t/>
                      </a:r>
                      <a:endParaRPr sz="1000"/>
                    </a:p>
                  </a:txBody>
                  <a:tcPr marT="25400" marB="25400" marR="25400" marL="25400" anchor="b">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200000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3.18999</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23</a:t>
                      </a:r>
                      <a:r>
                        <a:rPr b="1" lang="en" sz="1000"/>
                        <a:t>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3.51723</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220000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3.90999</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230000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4.</a:t>
                      </a:r>
                      <a:r>
                        <a:rPr lang="en" sz="1000"/>
                        <a:t>23</a:t>
                      </a:r>
                      <a:r>
                        <a:rPr lang="en" sz="1000"/>
                        <a:t>788</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240000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4.58698</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250000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5.30422</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bl>
          </a:graphicData>
        </a:graphic>
      </p:graphicFrame>
      <p:pic>
        <p:nvPicPr>
          <p:cNvPr id="330" name="Shape 330" title="Gráfico"/>
          <p:cNvPicPr preferRelativeResize="0"/>
          <p:nvPr/>
        </p:nvPicPr>
        <p:blipFill>
          <a:blip r:embed="rId3">
            <a:alphaModFix/>
          </a:blip>
          <a:stretch>
            <a:fillRect/>
          </a:stretch>
        </p:blipFill>
        <p:spPr>
          <a:xfrm>
            <a:off x="3522975" y="1152200"/>
            <a:ext cx="5454683" cy="3372230"/>
          </a:xfrm>
          <a:prstGeom prst="rect">
            <a:avLst/>
          </a:prstGeom>
          <a:noFill/>
          <a:ln>
            <a:noFill/>
          </a:ln>
        </p:spPr>
      </p:pic>
      <p:grpSp>
        <p:nvGrpSpPr>
          <p:cNvPr id="331" name="Shape 331"/>
          <p:cNvGrpSpPr/>
          <p:nvPr/>
        </p:nvGrpSpPr>
        <p:grpSpPr>
          <a:xfrm>
            <a:off x="8472379" y="217195"/>
            <a:ext cx="428057" cy="428057"/>
            <a:chOff x="6649150" y="309350"/>
            <a:chExt cx="395800" cy="395800"/>
          </a:xfrm>
        </p:grpSpPr>
        <p:sp>
          <p:nvSpPr>
            <p:cNvPr id="332" name="Shape 332"/>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6847025" y="333700"/>
              <a:ext cx="25" cy="29250"/>
            </a:xfrm>
            <a:custGeom>
              <a:pathLst>
                <a:path extrusionOk="0" fill="none" h="1170" w="1">
                  <a:moveTo>
                    <a:pt x="1" y="1170"/>
                  </a:moveTo>
                  <a:lnTo>
                    <a:pt x="1"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6760575" y="356850"/>
              <a:ext cx="25" cy="25"/>
            </a:xfrm>
            <a:custGeom>
              <a:pathLst>
                <a:path extrusionOk="0" fill="none" h="1" w="1">
                  <a:moveTo>
                    <a:pt x="1" y="0"/>
                  </a:moveTo>
                  <a:lnTo>
                    <a:pt x="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7" name="Shape 337"/>
            <p:cNvSpPr/>
            <p:nvPr/>
          </p:nvSpPr>
          <p:spPr>
            <a:xfrm>
              <a:off x="6760575" y="356850"/>
              <a:ext cx="14025" cy="24975"/>
            </a:xfrm>
            <a:custGeom>
              <a:pathLst>
                <a:path extrusionOk="0" fill="none" h="999" w="561">
                  <a:moveTo>
                    <a:pt x="1" y="0"/>
                  </a:moveTo>
                  <a:lnTo>
                    <a:pt x="561" y="999"/>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a:off x="6696650" y="420775"/>
              <a:ext cx="25" cy="25"/>
            </a:xfrm>
            <a:custGeom>
              <a:pathLst>
                <a:path extrusionOk="0" fill="none" h="1" w="1">
                  <a:moveTo>
                    <a:pt x="0" y="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9" name="Shape 339"/>
            <p:cNvSpPr/>
            <p:nvPr/>
          </p:nvSpPr>
          <p:spPr>
            <a:xfrm>
              <a:off x="6696650" y="420775"/>
              <a:ext cx="24975" cy="14025"/>
            </a:xfrm>
            <a:custGeom>
              <a:pathLst>
                <a:path extrusionOk="0" fill="none" h="561" w="999">
                  <a:moveTo>
                    <a:pt x="0" y="0"/>
                  </a:moveTo>
                  <a:lnTo>
                    <a:pt x="999" y="56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6673500" y="507225"/>
              <a:ext cx="29250" cy="25"/>
            </a:xfrm>
            <a:custGeom>
              <a:pathLst>
                <a:path extrusionOk="0" fill="none" h="1" w="1170">
                  <a:moveTo>
                    <a:pt x="1" y="1"/>
                  </a:moveTo>
                  <a:lnTo>
                    <a:pt x="1170"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1" name="Shape 341"/>
            <p:cNvSpPr/>
            <p:nvPr/>
          </p:nvSpPr>
          <p:spPr>
            <a:xfrm>
              <a:off x="6696650" y="593700"/>
              <a:ext cx="25" cy="25"/>
            </a:xfrm>
            <a:custGeom>
              <a:pathLst>
                <a:path extrusionOk="0" fill="none" h="1" w="1">
                  <a:moveTo>
                    <a:pt x="0" y="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6696650" y="579700"/>
              <a:ext cx="24975" cy="14025"/>
            </a:xfrm>
            <a:custGeom>
              <a:pathLst>
                <a:path extrusionOk="0" fill="none" h="561" w="999">
                  <a:moveTo>
                    <a:pt x="0" y="560"/>
                  </a:moveTo>
                  <a:lnTo>
                    <a:pt x="999"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6760575" y="632675"/>
              <a:ext cx="14025" cy="24975"/>
            </a:xfrm>
            <a:custGeom>
              <a:pathLst>
                <a:path extrusionOk="0" fill="none" h="999" w="561">
                  <a:moveTo>
                    <a:pt x="1" y="999"/>
                  </a:moveTo>
                  <a:lnTo>
                    <a:pt x="56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6760575" y="657625"/>
              <a:ext cx="25" cy="25"/>
            </a:xfrm>
            <a:custGeom>
              <a:pathLst>
                <a:path extrusionOk="0" fill="none" h="1" w="1">
                  <a:moveTo>
                    <a:pt x="1" y="1"/>
                  </a:moveTo>
                  <a:lnTo>
                    <a:pt x="1"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6847025" y="651550"/>
              <a:ext cx="25" cy="29250"/>
            </a:xfrm>
            <a:custGeom>
              <a:pathLst>
                <a:path extrusionOk="0" fill="none" h="1170" w="1">
                  <a:moveTo>
                    <a:pt x="1" y="0"/>
                  </a:moveTo>
                  <a:lnTo>
                    <a:pt x="1" y="1169"/>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6919500" y="632675"/>
              <a:ext cx="14025" cy="24975"/>
            </a:xfrm>
            <a:custGeom>
              <a:pathLst>
                <a:path extrusionOk="0" fill="none" h="999" w="561">
                  <a:moveTo>
                    <a:pt x="560" y="999"/>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6933500" y="657625"/>
              <a:ext cx="25" cy="25"/>
            </a:xfrm>
            <a:custGeom>
              <a:pathLst>
                <a:path extrusionOk="0" fill="none" h="1" w="1">
                  <a:moveTo>
                    <a:pt x="0" y="1"/>
                  </a:moveTo>
                  <a:lnTo>
                    <a:pt x="0"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6972475" y="579700"/>
              <a:ext cx="24975" cy="14025"/>
            </a:xfrm>
            <a:custGeom>
              <a:pathLst>
                <a:path extrusionOk="0" fill="none" h="561" w="999">
                  <a:moveTo>
                    <a:pt x="999" y="56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6997425" y="593700"/>
              <a:ext cx="25" cy="25"/>
            </a:xfrm>
            <a:custGeom>
              <a:pathLst>
                <a:path extrusionOk="0" fill="none" h="1" w="1">
                  <a:moveTo>
                    <a:pt x="1" y="0"/>
                  </a:moveTo>
                  <a:lnTo>
                    <a:pt x="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6991350" y="507225"/>
              <a:ext cx="29250" cy="25"/>
            </a:xfrm>
            <a:custGeom>
              <a:pathLst>
                <a:path extrusionOk="0" fill="none" h="1" w="1170">
                  <a:moveTo>
                    <a:pt x="1169" y="1"/>
                  </a:moveTo>
                  <a:lnTo>
                    <a:pt x="0"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6972475" y="420775"/>
              <a:ext cx="24975" cy="14025"/>
            </a:xfrm>
            <a:custGeom>
              <a:pathLst>
                <a:path extrusionOk="0" fill="none" h="561" w="999">
                  <a:moveTo>
                    <a:pt x="0" y="561"/>
                  </a:moveTo>
                  <a:lnTo>
                    <a:pt x="999"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6997425" y="420775"/>
              <a:ext cx="25" cy="25"/>
            </a:xfrm>
            <a:custGeom>
              <a:pathLst>
                <a:path extrusionOk="0" fill="none" h="1" w="1">
                  <a:moveTo>
                    <a:pt x="1" y="0"/>
                  </a:moveTo>
                  <a:lnTo>
                    <a:pt x="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3" name="Shape 353"/>
            <p:cNvSpPr/>
            <p:nvPr/>
          </p:nvSpPr>
          <p:spPr>
            <a:xfrm>
              <a:off x="6919500" y="356850"/>
              <a:ext cx="14025" cy="24975"/>
            </a:xfrm>
            <a:custGeom>
              <a:pathLst>
                <a:path extrusionOk="0" fill="none" h="999" w="561">
                  <a:moveTo>
                    <a:pt x="560" y="0"/>
                  </a:moveTo>
                  <a:lnTo>
                    <a:pt x="0" y="999"/>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4" name="Shape 354"/>
            <p:cNvSpPr/>
            <p:nvPr/>
          </p:nvSpPr>
          <p:spPr>
            <a:xfrm>
              <a:off x="6933500" y="356850"/>
              <a:ext cx="25" cy="25"/>
            </a:xfrm>
            <a:custGeom>
              <a:pathLst>
                <a:path extrusionOk="0" fill="none" h="1" w="1">
                  <a:moveTo>
                    <a:pt x="0" y="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355" name="Shape 355"/>
          <p:cNvSpPr txBox="1"/>
          <p:nvPr>
            <p:ph idx="12" type="sldNum"/>
          </p:nvPr>
        </p:nvSpPr>
        <p:spPr>
          <a:xfrm>
            <a:off x="8299599" y="4749850"/>
            <a:ext cx="8061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a:t>
            </a:r>
            <a:r>
              <a:rPr lang="en" sz="1400">
                <a:latin typeface="Montserrat"/>
                <a:ea typeface="Montserrat"/>
                <a:cs typeface="Montserrat"/>
                <a:sym typeface="Montserrat"/>
              </a:rPr>
              <a:t>/ 23</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359" name="Shape 359"/>
        <p:cNvGrpSpPr/>
        <p:nvPr/>
      </p:nvGrpSpPr>
      <p:grpSpPr>
        <a:xfrm>
          <a:off x="0" y="0"/>
          <a:ext cx="0" cy="0"/>
          <a:chOff x="0" y="0"/>
          <a:chExt cx="0" cy="0"/>
        </a:xfrm>
      </p:grpSpPr>
      <p:sp>
        <p:nvSpPr>
          <p:cNvPr id="360" name="Shape 360"/>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4B4B"/>
                </a:solidFill>
                <a:latin typeface="Montserrat"/>
                <a:ea typeface="Montserrat"/>
                <a:cs typeface="Montserrat"/>
                <a:sym typeface="Montserrat"/>
              </a:rPr>
              <a:t>ALGORITMO “DIVIDE Y VENCERÁS”</a:t>
            </a:r>
          </a:p>
        </p:txBody>
      </p:sp>
      <p:grpSp>
        <p:nvGrpSpPr>
          <p:cNvPr id="361" name="Shape 361"/>
          <p:cNvGrpSpPr/>
          <p:nvPr/>
        </p:nvGrpSpPr>
        <p:grpSpPr>
          <a:xfrm>
            <a:off x="8472379" y="217195"/>
            <a:ext cx="428057" cy="428057"/>
            <a:chOff x="6649150" y="309350"/>
            <a:chExt cx="395800" cy="395800"/>
          </a:xfrm>
        </p:grpSpPr>
        <p:sp>
          <p:nvSpPr>
            <p:cNvPr id="362" name="Shape 362"/>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3" name="Shape 363"/>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5" name="Shape 365"/>
            <p:cNvSpPr/>
            <p:nvPr/>
          </p:nvSpPr>
          <p:spPr>
            <a:xfrm>
              <a:off x="6847025" y="333700"/>
              <a:ext cx="25" cy="29250"/>
            </a:xfrm>
            <a:custGeom>
              <a:pathLst>
                <a:path extrusionOk="0" fill="none" h="1170" w="1">
                  <a:moveTo>
                    <a:pt x="1" y="1170"/>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6" name="Shape 366"/>
            <p:cNvSpPr/>
            <p:nvPr/>
          </p:nvSpPr>
          <p:spPr>
            <a:xfrm>
              <a:off x="6760575" y="356850"/>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6760575" y="356850"/>
              <a:ext cx="14025" cy="24975"/>
            </a:xfrm>
            <a:custGeom>
              <a:pathLst>
                <a:path extrusionOk="0" fill="none" h="999" w="561">
                  <a:moveTo>
                    <a:pt x="1" y="0"/>
                  </a:moveTo>
                  <a:lnTo>
                    <a:pt x="561" y="99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8" name="Shape 368"/>
            <p:cNvSpPr/>
            <p:nvPr/>
          </p:nvSpPr>
          <p:spPr>
            <a:xfrm>
              <a:off x="6696650" y="420775"/>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6696650" y="420775"/>
              <a:ext cx="24975" cy="14025"/>
            </a:xfrm>
            <a:custGeom>
              <a:pathLst>
                <a:path extrusionOk="0" fill="none" h="561" w="999">
                  <a:moveTo>
                    <a:pt x="0" y="0"/>
                  </a:moveTo>
                  <a:lnTo>
                    <a:pt x="999" y="56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6673500" y="507225"/>
              <a:ext cx="29250" cy="25"/>
            </a:xfrm>
            <a:custGeom>
              <a:pathLst>
                <a:path extrusionOk="0" fill="none" h="1" w="1170">
                  <a:moveTo>
                    <a:pt x="1" y="1"/>
                  </a:moveTo>
                  <a:lnTo>
                    <a:pt x="117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6696650" y="593700"/>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6696650" y="579700"/>
              <a:ext cx="24975" cy="14025"/>
            </a:xfrm>
            <a:custGeom>
              <a:pathLst>
                <a:path extrusionOk="0" fill="none" h="561" w="999">
                  <a:moveTo>
                    <a:pt x="0" y="560"/>
                  </a:moveTo>
                  <a:lnTo>
                    <a:pt x="999"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6760575" y="632675"/>
              <a:ext cx="14025" cy="24975"/>
            </a:xfrm>
            <a:custGeom>
              <a:pathLst>
                <a:path extrusionOk="0" fill="none" h="999" w="561">
                  <a:moveTo>
                    <a:pt x="1" y="999"/>
                  </a:moveTo>
                  <a:lnTo>
                    <a:pt x="56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6760575" y="657625"/>
              <a:ext cx="25" cy="25"/>
            </a:xfrm>
            <a:custGeom>
              <a:pathLst>
                <a:path extrusionOk="0" fill="none" h="1" w="1">
                  <a:moveTo>
                    <a:pt x="1" y="1"/>
                  </a:move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6847025" y="651550"/>
              <a:ext cx="25" cy="29250"/>
            </a:xfrm>
            <a:custGeom>
              <a:pathLst>
                <a:path extrusionOk="0" fill="none" h="1170" w="1">
                  <a:moveTo>
                    <a:pt x="1" y="0"/>
                  </a:moveTo>
                  <a:lnTo>
                    <a:pt x="1" y="116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6" name="Shape 376"/>
            <p:cNvSpPr/>
            <p:nvPr/>
          </p:nvSpPr>
          <p:spPr>
            <a:xfrm>
              <a:off x="6919500" y="632675"/>
              <a:ext cx="14025" cy="24975"/>
            </a:xfrm>
            <a:custGeom>
              <a:pathLst>
                <a:path extrusionOk="0" fill="none" h="999" w="561">
                  <a:moveTo>
                    <a:pt x="560" y="999"/>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7" name="Shape 377"/>
            <p:cNvSpPr/>
            <p:nvPr/>
          </p:nvSpPr>
          <p:spPr>
            <a:xfrm>
              <a:off x="6933500" y="657625"/>
              <a:ext cx="25" cy="25"/>
            </a:xfrm>
            <a:custGeom>
              <a:pathLst>
                <a:path extrusionOk="0" fill="none" h="1" w="1">
                  <a:moveTo>
                    <a:pt x="0"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6972475" y="579700"/>
              <a:ext cx="24975" cy="14025"/>
            </a:xfrm>
            <a:custGeom>
              <a:pathLst>
                <a:path extrusionOk="0" fill="none" h="561" w="999">
                  <a:moveTo>
                    <a:pt x="999" y="56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6997425" y="593700"/>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6991350" y="507225"/>
              <a:ext cx="29250" cy="25"/>
            </a:xfrm>
            <a:custGeom>
              <a:pathLst>
                <a:path extrusionOk="0" fill="none" h="1" w="1170">
                  <a:moveTo>
                    <a:pt x="1169" y="1"/>
                  </a:moveTo>
                  <a:lnTo>
                    <a:pt x="0"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6972475" y="420775"/>
              <a:ext cx="24975" cy="14025"/>
            </a:xfrm>
            <a:custGeom>
              <a:pathLst>
                <a:path extrusionOk="0" fill="none" h="561" w="999">
                  <a:moveTo>
                    <a:pt x="0" y="561"/>
                  </a:moveTo>
                  <a:lnTo>
                    <a:pt x="999"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p:nvPr/>
          </p:nvSpPr>
          <p:spPr>
            <a:xfrm>
              <a:off x="6997425" y="420775"/>
              <a:ext cx="25" cy="25"/>
            </a:xfrm>
            <a:custGeom>
              <a:pathLst>
                <a:path extrusionOk="0" fill="none" h="1" w="1">
                  <a:moveTo>
                    <a:pt x="1" y="0"/>
                  </a:moveTo>
                  <a:lnTo>
                    <a:pt x="1"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6919500" y="356850"/>
              <a:ext cx="14025" cy="24975"/>
            </a:xfrm>
            <a:custGeom>
              <a:pathLst>
                <a:path extrusionOk="0" fill="none" h="999" w="561">
                  <a:moveTo>
                    <a:pt x="560" y="0"/>
                  </a:moveTo>
                  <a:lnTo>
                    <a:pt x="0" y="999"/>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4" name="Shape 384"/>
            <p:cNvSpPr/>
            <p:nvPr/>
          </p:nvSpPr>
          <p:spPr>
            <a:xfrm>
              <a:off x="6933500" y="356850"/>
              <a:ext cx="25" cy="25"/>
            </a:xfrm>
            <a:custGeom>
              <a:pathLst>
                <a:path extrusionOk="0" fill="none" h="1" w="1">
                  <a:moveTo>
                    <a:pt x="0" y="0"/>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385" name="Shape 385"/>
          <p:cNvGrpSpPr/>
          <p:nvPr/>
        </p:nvGrpSpPr>
        <p:grpSpPr>
          <a:xfrm>
            <a:off x="8472379" y="217195"/>
            <a:ext cx="428057" cy="428057"/>
            <a:chOff x="6649150" y="309350"/>
            <a:chExt cx="395800" cy="395800"/>
          </a:xfrm>
        </p:grpSpPr>
        <p:sp>
          <p:nvSpPr>
            <p:cNvPr id="386" name="Shape 386"/>
            <p:cNvSpPr/>
            <p:nvPr/>
          </p:nvSpPr>
          <p:spPr>
            <a:xfrm>
              <a:off x="6649150" y="309350"/>
              <a:ext cx="395800" cy="395800"/>
            </a:xfrm>
            <a:custGeom>
              <a:pathLst>
                <a:path extrusionOk="0" fill="none" h="15832" w="15832">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7" name="Shape 387"/>
            <p:cNvSpPr/>
            <p:nvPr/>
          </p:nvSpPr>
          <p:spPr>
            <a:xfrm>
              <a:off x="6673500" y="333700"/>
              <a:ext cx="347100" cy="347100"/>
            </a:xfrm>
            <a:custGeom>
              <a:pathLst>
                <a:path extrusionOk="0" fill="none" h="13884" w="13884">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8" name="Shape 388"/>
            <p:cNvSpPr/>
            <p:nvPr/>
          </p:nvSpPr>
          <p:spPr>
            <a:xfrm>
              <a:off x="6848850" y="397625"/>
              <a:ext cx="54825" cy="169300"/>
            </a:xfrm>
            <a:custGeom>
              <a:pathLst>
                <a:path extrusionOk="0" fill="none" h="6772" w="2193">
                  <a:moveTo>
                    <a:pt x="1" y="1"/>
                  </a:moveTo>
                  <a:lnTo>
                    <a:pt x="1" y="4580"/>
                  </a:lnTo>
                  <a:lnTo>
                    <a:pt x="2193" y="6772"/>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9" name="Shape 389"/>
            <p:cNvSpPr/>
            <p:nvPr/>
          </p:nvSpPr>
          <p:spPr>
            <a:xfrm>
              <a:off x="6847025" y="333700"/>
              <a:ext cx="25" cy="29250"/>
            </a:xfrm>
            <a:custGeom>
              <a:pathLst>
                <a:path extrusionOk="0" fill="none" h="1170" w="1">
                  <a:moveTo>
                    <a:pt x="1" y="1170"/>
                  </a:moveTo>
                  <a:lnTo>
                    <a:pt x="1"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0" name="Shape 390"/>
            <p:cNvSpPr/>
            <p:nvPr/>
          </p:nvSpPr>
          <p:spPr>
            <a:xfrm>
              <a:off x="6760575" y="356850"/>
              <a:ext cx="25" cy="25"/>
            </a:xfrm>
            <a:custGeom>
              <a:pathLst>
                <a:path extrusionOk="0" fill="none" h="1" w="1">
                  <a:moveTo>
                    <a:pt x="1" y="0"/>
                  </a:moveTo>
                  <a:lnTo>
                    <a:pt x="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1" name="Shape 391"/>
            <p:cNvSpPr/>
            <p:nvPr/>
          </p:nvSpPr>
          <p:spPr>
            <a:xfrm>
              <a:off x="6760575" y="356850"/>
              <a:ext cx="14025" cy="24975"/>
            </a:xfrm>
            <a:custGeom>
              <a:pathLst>
                <a:path extrusionOk="0" fill="none" h="999" w="561">
                  <a:moveTo>
                    <a:pt x="1" y="0"/>
                  </a:moveTo>
                  <a:lnTo>
                    <a:pt x="561" y="999"/>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2" name="Shape 392"/>
            <p:cNvSpPr/>
            <p:nvPr/>
          </p:nvSpPr>
          <p:spPr>
            <a:xfrm>
              <a:off x="6696650" y="420775"/>
              <a:ext cx="25" cy="25"/>
            </a:xfrm>
            <a:custGeom>
              <a:pathLst>
                <a:path extrusionOk="0" fill="none" h="1" w="1">
                  <a:moveTo>
                    <a:pt x="0" y="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3" name="Shape 393"/>
            <p:cNvSpPr/>
            <p:nvPr/>
          </p:nvSpPr>
          <p:spPr>
            <a:xfrm>
              <a:off x="6696650" y="420775"/>
              <a:ext cx="24975" cy="14025"/>
            </a:xfrm>
            <a:custGeom>
              <a:pathLst>
                <a:path extrusionOk="0" fill="none" h="561" w="999">
                  <a:moveTo>
                    <a:pt x="0" y="0"/>
                  </a:moveTo>
                  <a:lnTo>
                    <a:pt x="999" y="56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6673500" y="507225"/>
              <a:ext cx="29250" cy="25"/>
            </a:xfrm>
            <a:custGeom>
              <a:pathLst>
                <a:path extrusionOk="0" fill="none" h="1" w="1170">
                  <a:moveTo>
                    <a:pt x="1" y="1"/>
                  </a:moveTo>
                  <a:lnTo>
                    <a:pt x="1170"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6696650" y="593700"/>
              <a:ext cx="25" cy="25"/>
            </a:xfrm>
            <a:custGeom>
              <a:pathLst>
                <a:path extrusionOk="0" fill="none" h="1" w="1">
                  <a:moveTo>
                    <a:pt x="0" y="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6696650" y="579700"/>
              <a:ext cx="24975" cy="14025"/>
            </a:xfrm>
            <a:custGeom>
              <a:pathLst>
                <a:path extrusionOk="0" fill="none" h="561" w="999">
                  <a:moveTo>
                    <a:pt x="0" y="560"/>
                  </a:moveTo>
                  <a:lnTo>
                    <a:pt x="999"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6760575" y="632675"/>
              <a:ext cx="14025" cy="24975"/>
            </a:xfrm>
            <a:custGeom>
              <a:pathLst>
                <a:path extrusionOk="0" fill="none" h="999" w="561">
                  <a:moveTo>
                    <a:pt x="1" y="999"/>
                  </a:moveTo>
                  <a:lnTo>
                    <a:pt x="56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6760575" y="657625"/>
              <a:ext cx="25" cy="25"/>
            </a:xfrm>
            <a:custGeom>
              <a:pathLst>
                <a:path extrusionOk="0" fill="none" h="1" w="1">
                  <a:moveTo>
                    <a:pt x="1" y="1"/>
                  </a:moveTo>
                  <a:lnTo>
                    <a:pt x="1"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6847025" y="651550"/>
              <a:ext cx="25" cy="29250"/>
            </a:xfrm>
            <a:custGeom>
              <a:pathLst>
                <a:path extrusionOk="0" fill="none" h="1170" w="1">
                  <a:moveTo>
                    <a:pt x="1" y="0"/>
                  </a:moveTo>
                  <a:lnTo>
                    <a:pt x="1" y="1169"/>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6919500" y="632675"/>
              <a:ext cx="14025" cy="24975"/>
            </a:xfrm>
            <a:custGeom>
              <a:pathLst>
                <a:path extrusionOk="0" fill="none" h="999" w="561">
                  <a:moveTo>
                    <a:pt x="560" y="999"/>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p:nvPr/>
          </p:nvSpPr>
          <p:spPr>
            <a:xfrm>
              <a:off x="6933500" y="657625"/>
              <a:ext cx="25" cy="25"/>
            </a:xfrm>
            <a:custGeom>
              <a:pathLst>
                <a:path extrusionOk="0" fill="none" h="1" w="1">
                  <a:moveTo>
                    <a:pt x="0" y="1"/>
                  </a:moveTo>
                  <a:lnTo>
                    <a:pt x="0"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2" name="Shape 402"/>
            <p:cNvSpPr/>
            <p:nvPr/>
          </p:nvSpPr>
          <p:spPr>
            <a:xfrm>
              <a:off x="6972475" y="579700"/>
              <a:ext cx="24975" cy="14025"/>
            </a:xfrm>
            <a:custGeom>
              <a:pathLst>
                <a:path extrusionOk="0" fill="none" h="561" w="999">
                  <a:moveTo>
                    <a:pt x="999" y="56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3" name="Shape 403"/>
            <p:cNvSpPr/>
            <p:nvPr/>
          </p:nvSpPr>
          <p:spPr>
            <a:xfrm>
              <a:off x="6997425" y="593700"/>
              <a:ext cx="25" cy="25"/>
            </a:xfrm>
            <a:custGeom>
              <a:pathLst>
                <a:path extrusionOk="0" fill="none" h="1" w="1">
                  <a:moveTo>
                    <a:pt x="1" y="0"/>
                  </a:moveTo>
                  <a:lnTo>
                    <a:pt x="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4" name="Shape 404"/>
            <p:cNvSpPr/>
            <p:nvPr/>
          </p:nvSpPr>
          <p:spPr>
            <a:xfrm>
              <a:off x="6991350" y="507225"/>
              <a:ext cx="29250" cy="25"/>
            </a:xfrm>
            <a:custGeom>
              <a:pathLst>
                <a:path extrusionOk="0" fill="none" h="1" w="1170">
                  <a:moveTo>
                    <a:pt x="1169" y="1"/>
                  </a:moveTo>
                  <a:lnTo>
                    <a:pt x="0" y="1"/>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5" name="Shape 405"/>
            <p:cNvSpPr/>
            <p:nvPr/>
          </p:nvSpPr>
          <p:spPr>
            <a:xfrm>
              <a:off x="6972475" y="420775"/>
              <a:ext cx="24975" cy="14025"/>
            </a:xfrm>
            <a:custGeom>
              <a:pathLst>
                <a:path extrusionOk="0" fill="none" h="561" w="999">
                  <a:moveTo>
                    <a:pt x="0" y="561"/>
                  </a:moveTo>
                  <a:lnTo>
                    <a:pt x="999"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6" name="Shape 406"/>
            <p:cNvSpPr/>
            <p:nvPr/>
          </p:nvSpPr>
          <p:spPr>
            <a:xfrm>
              <a:off x="6997425" y="420775"/>
              <a:ext cx="25" cy="25"/>
            </a:xfrm>
            <a:custGeom>
              <a:pathLst>
                <a:path extrusionOk="0" fill="none" h="1" w="1">
                  <a:moveTo>
                    <a:pt x="1" y="0"/>
                  </a:moveTo>
                  <a:lnTo>
                    <a:pt x="1"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7" name="Shape 407"/>
            <p:cNvSpPr/>
            <p:nvPr/>
          </p:nvSpPr>
          <p:spPr>
            <a:xfrm>
              <a:off x="6919500" y="356850"/>
              <a:ext cx="14025" cy="24975"/>
            </a:xfrm>
            <a:custGeom>
              <a:pathLst>
                <a:path extrusionOk="0" fill="none" h="999" w="561">
                  <a:moveTo>
                    <a:pt x="560" y="0"/>
                  </a:moveTo>
                  <a:lnTo>
                    <a:pt x="0" y="999"/>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6933500" y="356850"/>
              <a:ext cx="25" cy="25"/>
            </a:xfrm>
            <a:custGeom>
              <a:pathLst>
                <a:path extrusionOk="0" fill="none" h="1" w="1">
                  <a:moveTo>
                    <a:pt x="0" y="0"/>
                  </a:moveTo>
                  <a:lnTo>
                    <a:pt x="0" y="0"/>
                  </a:lnTo>
                </a:path>
              </a:pathLst>
            </a:custGeom>
            <a:noFill/>
            <a:ln cap="rnd" cmpd="sng" w="1217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409" name="Shape 409" title="Gráfico"/>
          <p:cNvPicPr preferRelativeResize="0"/>
          <p:nvPr/>
        </p:nvPicPr>
        <p:blipFill>
          <a:blip r:embed="rId3">
            <a:alphaModFix/>
          </a:blip>
          <a:stretch>
            <a:fillRect/>
          </a:stretch>
        </p:blipFill>
        <p:spPr>
          <a:xfrm>
            <a:off x="3631375" y="1129850"/>
            <a:ext cx="5262647" cy="3433042"/>
          </a:xfrm>
          <a:prstGeom prst="rect">
            <a:avLst/>
          </a:prstGeom>
          <a:noFill/>
          <a:ln>
            <a:noFill/>
          </a:ln>
        </p:spPr>
      </p:pic>
      <p:graphicFrame>
        <p:nvGraphicFramePr>
          <p:cNvPr id="410" name="Shape 410"/>
          <p:cNvGraphicFramePr/>
          <p:nvPr/>
        </p:nvGraphicFramePr>
        <p:xfrm>
          <a:off x="305450" y="935525"/>
          <a:ext cx="3000000" cy="3000000"/>
        </p:xfrm>
        <a:graphic>
          <a:graphicData uri="http://schemas.openxmlformats.org/drawingml/2006/table">
            <a:tbl>
              <a:tblPr>
                <a:noFill/>
                <a:tableStyleId>{E7CD95F8-A19D-451B-BEB8-222D0F1B3695}</a:tableStyleId>
              </a:tblPr>
              <a:tblGrid>
                <a:gridCol w="1466850"/>
                <a:gridCol w="1562100"/>
              </a:tblGrid>
              <a:tr h="242300">
                <a:tc>
                  <a:txBody>
                    <a:bodyPr>
                      <a:noAutofit/>
                    </a:bodyPr>
                    <a:lstStyle/>
                    <a:p>
                      <a:pPr lvl="0" rtl="0" algn="ctr">
                        <a:lnSpc>
                          <a:spcPct val="115000"/>
                        </a:lnSpc>
                        <a:spcBef>
                          <a:spcPts val="0"/>
                        </a:spcBef>
                        <a:buNone/>
                      </a:pPr>
                      <a:r>
                        <a:rPr b="1" lang="en" sz="1100"/>
                        <a:t>Nº de datos</a:t>
                      </a:r>
                    </a:p>
                  </a:txBody>
                  <a:tcPr marT="25400" marB="25400" marR="25400" marL="25400" anchor="b">
                    <a:lnL cap="flat" cmpd="sng" w="6350">
                      <a:solidFill>
                        <a:srgbClr val="000000"/>
                      </a:solidFill>
                      <a:prstDash val="solid"/>
                      <a:round/>
                      <a:headEnd len="med" w="med" type="none"/>
                      <a:tailEnd len="med" w="med" type="none"/>
                    </a:lnL>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solidFill>
                      <a:srgbClr val="C9DAF8"/>
                    </a:solidFill>
                  </a:tcPr>
                </a:tc>
                <a:tc>
                  <a:txBody>
                    <a:bodyPr>
                      <a:noAutofit/>
                    </a:bodyPr>
                    <a:lstStyle/>
                    <a:p>
                      <a:pPr lvl="0" rtl="0" algn="ctr">
                        <a:lnSpc>
                          <a:spcPct val="115000"/>
                        </a:lnSpc>
                        <a:spcBef>
                          <a:spcPts val="0"/>
                        </a:spcBef>
                        <a:buNone/>
                      </a:pPr>
                      <a:r>
                        <a:rPr b="1" lang="en" sz="1100"/>
                        <a:t>Tiempo (seg)</a:t>
                      </a:r>
                    </a:p>
                  </a:txBody>
                  <a:tcPr marT="25400" marB="25400" marR="25400" marL="25400" anchor="b">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solidFill>
                      <a:srgbClr val="C9DAF8"/>
                    </a:solidFill>
                  </a:tcPr>
                </a:tc>
              </a:tr>
              <a:tr h="223175">
                <a:tc>
                  <a:txBody>
                    <a:bodyPr>
                      <a:noAutofit/>
                    </a:bodyPr>
                    <a:lstStyle/>
                    <a:p>
                      <a:pPr lvl="0" rtl="0" algn="ctr">
                        <a:lnSpc>
                          <a:spcPct val="115000"/>
                        </a:lnSpc>
                        <a:spcBef>
                          <a:spcPts val="0"/>
                        </a:spcBef>
                        <a:buNone/>
                      </a:pPr>
                      <a:r>
                        <a:rPr b="1" lang="en" sz="1000"/>
                        <a:t>10000</a:t>
                      </a:r>
                    </a:p>
                  </a:txBody>
                  <a:tcPr marT="25400" marB="25400" marR="25400" marL="25400" anchor="b">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solidFill>
                      <a:srgbClr val="CFE2F3"/>
                    </a:solidFill>
                  </a:tcPr>
                </a:tc>
                <a:tc>
                  <a:txBody>
                    <a:bodyPr>
                      <a:noAutofit/>
                    </a:bodyPr>
                    <a:lstStyle/>
                    <a:p>
                      <a:pPr lvl="0" rtl="0" algn="ctr">
                        <a:lnSpc>
                          <a:spcPct val="115000"/>
                        </a:lnSpc>
                        <a:spcBef>
                          <a:spcPts val="0"/>
                        </a:spcBef>
                        <a:buNone/>
                      </a:pPr>
                      <a:r>
                        <a:rPr lang="en" sz="1000"/>
                        <a:t>9.06E-05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20000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0.000</a:t>
                      </a:r>
                      <a:r>
                        <a:rPr lang="en" sz="1000"/>
                        <a:t>23</a:t>
                      </a:r>
                      <a:r>
                        <a:rPr lang="en" sz="1000"/>
                        <a:t>5461</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30000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0.000384402</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40000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0.000490725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50000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0.000589327</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60000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0.000858675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nSpc>
                          <a:spcPct val="115000"/>
                        </a:lnSpc>
                        <a:spcBef>
                          <a:spcPts val="0"/>
                        </a:spcBef>
                        <a:buClr>
                          <a:schemeClr val="dk1"/>
                        </a:buClr>
                        <a:buSzPct val="110000"/>
                        <a:buFont typeface="Arial"/>
                        <a:buNone/>
                      </a:pPr>
                      <a:r>
                        <a:t/>
                      </a:r>
                      <a:endParaRPr b="1" sz="1000">
                        <a:solidFill>
                          <a:schemeClr val="dk1"/>
                        </a:solidFill>
                      </a:endParaRP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None/>
                      </a:pPr>
                      <a:r>
                        <a:t/>
                      </a:r>
                      <a:endParaRPr b="1" sz="1000"/>
                    </a:p>
                  </a:txBody>
                  <a:tcPr marT="25400" marB="25400" marR="25400" marL="25400" anchor="b">
                    <a:solidFill>
                      <a:srgbClr val="CFE2F3"/>
                    </a:solidFill>
                  </a:tcPr>
                </a:tc>
                <a:tc>
                  <a:txBody>
                    <a:bodyPr>
                      <a:noAutofit/>
                    </a:bodyPr>
                    <a:lstStyle/>
                    <a:p>
                      <a:pPr lvl="0" rtl="0">
                        <a:lnSpc>
                          <a:spcPct val="115000"/>
                        </a:lnSpc>
                        <a:spcBef>
                          <a:spcPts val="0"/>
                        </a:spcBef>
                        <a:buClr>
                          <a:schemeClr val="dk1"/>
                        </a:buClr>
                        <a:buSzPct val="110000"/>
                        <a:buFont typeface="Arial"/>
                        <a:buNone/>
                      </a:pPr>
                      <a:r>
                        <a:t/>
                      </a:r>
                      <a:endParaRPr b="1" sz="1000">
                        <a:solidFill>
                          <a:schemeClr val="dk1"/>
                        </a:solidFill>
                      </a:endParaRP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None/>
                      </a:pPr>
                      <a:r>
                        <a:t/>
                      </a:r>
                      <a:endParaRPr sz="1000"/>
                    </a:p>
                  </a:txBody>
                  <a:tcPr marT="25400" marB="25400" marR="25400" marL="25400" anchor="b">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200000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0.00292369</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23</a:t>
                      </a:r>
                      <a:r>
                        <a:rPr b="1" lang="en" sz="1000"/>
                        <a:t>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0.00369807</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220000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0.0038</a:t>
                      </a:r>
                      <a:r>
                        <a:rPr lang="en" sz="1000"/>
                        <a:t>23</a:t>
                      </a:r>
                      <a:r>
                        <a:rPr lang="en" sz="1000"/>
                        <a:t>24</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230000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0.00396376</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240000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0.0041334</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223175">
                <a:tc>
                  <a:txBody>
                    <a:bodyPr>
                      <a:noAutofit/>
                    </a:bodyPr>
                    <a:lstStyle/>
                    <a:p>
                      <a:pPr lvl="0" rtl="0" algn="ctr">
                        <a:lnSpc>
                          <a:spcPct val="115000"/>
                        </a:lnSpc>
                        <a:spcBef>
                          <a:spcPts val="0"/>
                        </a:spcBef>
                        <a:buNone/>
                      </a:pPr>
                      <a:r>
                        <a:rPr b="1" lang="en" sz="1000"/>
                        <a:t>250000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0.00416028</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bl>
          </a:graphicData>
        </a:graphic>
      </p:graphicFrame>
      <p:sp>
        <p:nvSpPr>
          <p:cNvPr id="411" name="Shape 411"/>
          <p:cNvSpPr txBox="1"/>
          <p:nvPr>
            <p:ph idx="12" type="sldNum"/>
          </p:nvPr>
        </p:nvSpPr>
        <p:spPr>
          <a:xfrm>
            <a:off x="8299599" y="4749850"/>
            <a:ext cx="8061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a:t>
            </a:r>
            <a:r>
              <a:rPr lang="en" sz="1400">
                <a:latin typeface="Montserrat"/>
                <a:ea typeface="Montserrat"/>
                <a:cs typeface="Montserrat"/>
                <a:sym typeface="Montserrat"/>
              </a:rPr>
              <a:t>/ 23</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415" name="Shape 415"/>
        <p:cNvGrpSpPr/>
        <p:nvPr/>
      </p:nvGrpSpPr>
      <p:grpSpPr>
        <a:xfrm>
          <a:off x="0" y="0"/>
          <a:ext cx="0" cy="0"/>
          <a:chOff x="0" y="0"/>
          <a:chExt cx="0" cy="0"/>
        </a:xfrm>
      </p:grpSpPr>
      <p:sp>
        <p:nvSpPr>
          <p:cNvPr id="416" name="Shape 416"/>
          <p:cNvSpPr txBox="1"/>
          <p:nvPr>
            <p:ph type="ctrTitle"/>
          </p:nvPr>
        </p:nvSpPr>
        <p:spPr>
          <a:xfrm>
            <a:off x="648300" y="1354750"/>
            <a:ext cx="35223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5</a:t>
            </a:r>
            <a:r>
              <a:rPr lang="en" sz="7200">
                <a:solidFill>
                  <a:srgbClr val="FFC107"/>
                </a:solidFill>
              </a:rPr>
              <a:t>.</a:t>
            </a:r>
          </a:p>
          <a:p>
            <a:pPr lvl="0" rtl="0">
              <a:spcBef>
                <a:spcPts val="0"/>
              </a:spcBef>
              <a:buNone/>
            </a:pPr>
            <a:r>
              <a:rPr lang="en"/>
              <a:t>EFICIENCIA HíBRIDA</a:t>
            </a:r>
          </a:p>
        </p:txBody>
      </p:sp>
      <p:sp>
        <p:nvSpPr>
          <p:cNvPr id="417" name="Shape 417"/>
          <p:cNvSpPr txBox="1"/>
          <p:nvPr>
            <p:ph idx="1" type="subTitle"/>
          </p:nvPr>
        </p:nvSpPr>
        <p:spPr>
          <a:xfrm>
            <a:off x="6724950" y="3265700"/>
            <a:ext cx="1906200" cy="1031700"/>
          </a:xfrm>
          <a:prstGeom prst="rect">
            <a:avLst/>
          </a:prstGeom>
        </p:spPr>
        <p:txBody>
          <a:bodyPr anchorCtr="0" anchor="b" bIns="91425" lIns="91425" rIns="91425" tIns="91425">
            <a:noAutofit/>
          </a:bodyPr>
          <a:lstStyle/>
          <a:p>
            <a:pPr lvl="0" rtl="0">
              <a:spcBef>
                <a:spcPts val="0"/>
              </a:spcBef>
              <a:buNone/>
            </a:pPr>
            <a:r>
              <a:rPr lang="en"/>
              <a:t>Comprobando los datos obtenidos</a:t>
            </a:r>
          </a:p>
        </p:txBody>
      </p:sp>
      <p:sp>
        <p:nvSpPr>
          <p:cNvPr id="418" name="Shape 418"/>
          <p:cNvSpPr txBox="1"/>
          <p:nvPr>
            <p:ph idx="12" type="sldNum"/>
          </p:nvPr>
        </p:nvSpPr>
        <p:spPr>
          <a:xfrm>
            <a:off x="8299599" y="4749850"/>
            <a:ext cx="8061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a:t>
            </a:r>
            <a:r>
              <a:rPr lang="en" sz="1400">
                <a:latin typeface="Montserrat"/>
                <a:ea typeface="Montserrat"/>
                <a:cs typeface="Montserrat"/>
                <a:sym typeface="Montserrat"/>
              </a:rPr>
              <a:t>/ 23</a:t>
            </a:r>
          </a:p>
        </p:txBody>
      </p:sp>
      <p:grpSp>
        <p:nvGrpSpPr>
          <p:cNvPr id="419" name="Shape 419"/>
          <p:cNvGrpSpPr/>
          <p:nvPr/>
        </p:nvGrpSpPr>
        <p:grpSpPr>
          <a:xfrm>
            <a:off x="8299606" y="249612"/>
            <a:ext cx="369525" cy="268182"/>
            <a:chOff x="3932350" y="3714775"/>
            <a:chExt cx="439650" cy="319075"/>
          </a:xfrm>
        </p:grpSpPr>
        <p:sp>
          <p:nvSpPr>
            <p:cNvPr id="420" name="Shape 420"/>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1" name="Shape 421"/>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2" name="Shape 422"/>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3" name="Shape 423"/>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4" name="Shape 424"/>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25" name="Shape 425"/>
          <p:cNvGrpSpPr/>
          <p:nvPr/>
        </p:nvGrpSpPr>
        <p:grpSpPr>
          <a:xfrm>
            <a:off x="7781025" y="282168"/>
            <a:ext cx="363369" cy="221114"/>
            <a:chOff x="3269900" y="3064500"/>
            <a:chExt cx="432325" cy="263075"/>
          </a:xfrm>
        </p:grpSpPr>
        <p:sp>
          <p:nvSpPr>
            <p:cNvPr id="426" name="Shape 426"/>
            <p:cNvSpPr/>
            <p:nvPr/>
          </p:nvSpPr>
          <p:spPr>
            <a:xfrm>
              <a:off x="3269900" y="3064500"/>
              <a:ext cx="432325" cy="263075"/>
            </a:xfrm>
            <a:custGeom>
              <a:pathLst>
                <a:path extrusionOk="0" fill="none" h="10523" w="17293">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7" name="Shape 427"/>
            <p:cNvSpPr/>
            <p:nvPr/>
          </p:nvSpPr>
          <p:spPr>
            <a:xfrm>
              <a:off x="3445875" y="3155825"/>
              <a:ext cx="80400" cy="80400"/>
            </a:xfrm>
            <a:custGeom>
              <a:pathLst>
                <a:path extrusionOk="0" fill="none" h="3216" w="3216">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3381925" y="3091900"/>
              <a:ext cx="208275" cy="208275"/>
            </a:xfrm>
            <a:custGeom>
              <a:pathLst>
                <a:path extrusionOk="0" fill="none" h="8331" w="8331">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432" name="Shape 432"/>
        <p:cNvGrpSpPr/>
        <p:nvPr/>
      </p:nvGrpSpPr>
      <p:grpSpPr>
        <a:xfrm>
          <a:off x="0" y="0"/>
          <a:ext cx="0" cy="0"/>
          <a:chOff x="0" y="0"/>
          <a:chExt cx="0" cy="0"/>
        </a:xfrm>
      </p:grpSpPr>
      <p:sp>
        <p:nvSpPr>
          <p:cNvPr id="433" name="Shape 433"/>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a:t>
            </a:r>
            <a:r>
              <a:rPr b="1" lang="en" sz="2400">
                <a:solidFill>
                  <a:srgbClr val="FFA93F"/>
                </a:solidFill>
                <a:latin typeface="Montserrat"/>
                <a:ea typeface="Montserrat"/>
                <a:cs typeface="Montserrat"/>
                <a:sym typeface="Montserrat"/>
              </a:rPr>
              <a:t>“SENCILLO”</a:t>
            </a:r>
          </a:p>
        </p:txBody>
      </p:sp>
      <p:sp>
        <p:nvSpPr>
          <p:cNvPr id="434" name="Shape 434"/>
          <p:cNvSpPr txBox="1"/>
          <p:nvPr>
            <p:ph idx="12" type="sldNum"/>
          </p:nvPr>
        </p:nvSpPr>
        <p:spPr>
          <a:xfrm>
            <a:off x="8348375" y="4749850"/>
            <a:ext cx="7572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a:t>
            </a:r>
            <a:r>
              <a:rPr lang="en" sz="1400"/>
              <a:t>/ 23</a:t>
            </a:r>
          </a:p>
        </p:txBody>
      </p:sp>
      <p:grpSp>
        <p:nvGrpSpPr>
          <p:cNvPr id="435" name="Shape 435"/>
          <p:cNvGrpSpPr/>
          <p:nvPr/>
        </p:nvGrpSpPr>
        <p:grpSpPr>
          <a:xfrm>
            <a:off x="8499071" y="313677"/>
            <a:ext cx="455803" cy="330816"/>
            <a:chOff x="4604550" y="3714775"/>
            <a:chExt cx="439625" cy="319075"/>
          </a:xfrm>
        </p:grpSpPr>
        <p:sp>
          <p:nvSpPr>
            <p:cNvPr id="436" name="Shape 436"/>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7" name="Shape 437"/>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38" name="Shape 438"/>
          <p:cNvSpPr txBox="1"/>
          <p:nvPr/>
        </p:nvSpPr>
        <p:spPr>
          <a:xfrm>
            <a:off x="305450" y="2350975"/>
            <a:ext cx="2421600" cy="1083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100">
                <a:solidFill>
                  <a:srgbClr val="000000"/>
                </a:solidFill>
              </a:rPr>
              <a:t>Ecuación</a:t>
            </a:r>
            <a:r>
              <a:rPr lang="en" sz="1100">
                <a:solidFill>
                  <a:srgbClr val="000000"/>
                </a:solidFill>
              </a:rPr>
              <a:t>:	</a:t>
            </a:r>
            <a:r>
              <a:rPr lang="en" sz="1100">
                <a:solidFill>
                  <a:srgbClr val="000000"/>
                </a:solidFill>
                <a:latin typeface="Cambria"/>
                <a:ea typeface="Cambria"/>
                <a:cs typeface="Cambria"/>
                <a:sym typeface="Cambria"/>
              </a:rPr>
              <a:t>f(x) = a0*x²+a1*x +a2</a:t>
            </a:r>
          </a:p>
          <a:p>
            <a:pPr lvl="0" rtl="0">
              <a:lnSpc>
                <a:spcPct val="115000"/>
              </a:lnSpc>
              <a:spcBef>
                <a:spcPts val="0"/>
              </a:spcBef>
              <a:buNone/>
            </a:pPr>
            <a:r>
              <a:t/>
            </a:r>
            <a:endParaRPr sz="1100">
              <a:solidFill>
                <a:srgbClr val="000000"/>
              </a:solidFill>
              <a:latin typeface="Cambria"/>
              <a:ea typeface="Cambria"/>
              <a:cs typeface="Cambria"/>
              <a:sym typeface="Cambria"/>
            </a:endParaRPr>
          </a:p>
          <a:p>
            <a:pPr lvl="0" rtl="0">
              <a:lnSpc>
                <a:spcPct val="115000"/>
              </a:lnSpc>
              <a:spcBef>
                <a:spcPts val="0"/>
              </a:spcBef>
              <a:buNone/>
            </a:pPr>
            <a:r>
              <a:rPr b="1" lang="en" sz="1100">
                <a:solidFill>
                  <a:srgbClr val="000000"/>
                </a:solidFill>
              </a:rPr>
              <a:t>Constantes</a:t>
            </a:r>
            <a:r>
              <a:rPr lang="en" sz="1100">
                <a:solidFill>
                  <a:srgbClr val="000000"/>
                </a:solidFill>
              </a:rPr>
              <a:t>:	</a:t>
            </a:r>
            <a:r>
              <a:rPr lang="en" sz="1100">
                <a:solidFill>
                  <a:srgbClr val="000000"/>
                </a:solidFill>
                <a:latin typeface="Cambria"/>
                <a:ea typeface="Cambria"/>
                <a:cs typeface="Cambria"/>
                <a:sym typeface="Cambria"/>
              </a:rPr>
              <a:t>a0 = </a:t>
            </a:r>
            <a:r>
              <a:rPr lang="en" sz="1050">
                <a:solidFill>
                  <a:schemeClr val="dk1"/>
                </a:solidFill>
                <a:highlight>
                  <a:srgbClr val="FFFFFF"/>
                </a:highlight>
                <a:latin typeface="Cambria"/>
                <a:ea typeface="Cambria"/>
                <a:cs typeface="Cambria"/>
                <a:sym typeface="Cambria"/>
              </a:rPr>
              <a:t>8.51193e-11</a:t>
            </a:r>
            <a:r>
              <a:rPr lang="en" sz="1100">
                <a:latin typeface="Cambria"/>
                <a:ea typeface="Cambria"/>
                <a:cs typeface="Cambria"/>
                <a:sym typeface="Cambria"/>
              </a:rPr>
              <a:t> </a:t>
            </a:r>
          </a:p>
          <a:p>
            <a:pPr lvl="0" rtl="0">
              <a:lnSpc>
                <a:spcPct val="115000"/>
              </a:lnSpc>
              <a:spcBef>
                <a:spcPts val="0"/>
              </a:spcBef>
              <a:buNone/>
            </a:pPr>
            <a:r>
              <a:rPr lang="en" sz="1100">
                <a:solidFill>
                  <a:srgbClr val="000000"/>
                </a:solidFill>
                <a:latin typeface="Cambria"/>
                <a:ea typeface="Cambria"/>
                <a:cs typeface="Cambria"/>
                <a:sym typeface="Cambria"/>
              </a:rPr>
              <a:t>		a1 = </a:t>
            </a:r>
            <a:r>
              <a:rPr lang="en" sz="1050">
                <a:solidFill>
                  <a:schemeClr val="dk1"/>
                </a:solidFill>
                <a:highlight>
                  <a:srgbClr val="FFFFFF"/>
                </a:highlight>
                <a:latin typeface="Cambria"/>
                <a:ea typeface="Cambria"/>
                <a:cs typeface="Cambria"/>
                <a:sym typeface="Cambria"/>
              </a:rPr>
              <a:t>-1.07647e-06</a:t>
            </a:r>
          </a:p>
          <a:p>
            <a:pPr lvl="0" rtl="0">
              <a:lnSpc>
                <a:spcPct val="115000"/>
              </a:lnSpc>
              <a:spcBef>
                <a:spcPts val="0"/>
              </a:spcBef>
              <a:buNone/>
            </a:pPr>
            <a:r>
              <a:rPr lang="en" sz="1100">
                <a:solidFill>
                  <a:srgbClr val="000000"/>
                </a:solidFill>
                <a:latin typeface="Cambria"/>
                <a:ea typeface="Cambria"/>
                <a:cs typeface="Cambria"/>
                <a:sym typeface="Cambria"/>
              </a:rPr>
              <a:t>		a2 = </a:t>
            </a:r>
            <a:r>
              <a:rPr lang="en" sz="1050">
                <a:solidFill>
                  <a:schemeClr val="dk1"/>
                </a:solidFill>
                <a:highlight>
                  <a:srgbClr val="FFFFFF"/>
                </a:highlight>
                <a:latin typeface="Cambria"/>
                <a:ea typeface="Cambria"/>
                <a:cs typeface="Cambria"/>
                <a:sym typeface="Cambria"/>
              </a:rPr>
              <a:t>0.0378072</a:t>
            </a:r>
          </a:p>
        </p:txBody>
      </p:sp>
      <p:pic>
        <p:nvPicPr>
          <p:cNvPr descr="grafico_repetidos_sencillo.png" id="439" name="Shape 439"/>
          <p:cNvPicPr preferRelativeResize="0"/>
          <p:nvPr/>
        </p:nvPicPr>
        <p:blipFill>
          <a:blip r:embed="rId3">
            <a:alphaModFix/>
          </a:blip>
          <a:stretch>
            <a:fillRect/>
          </a:stretch>
        </p:blipFill>
        <p:spPr>
          <a:xfrm>
            <a:off x="2661577" y="1385425"/>
            <a:ext cx="4560723" cy="3420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443" name="Shape 443"/>
        <p:cNvGrpSpPr/>
        <p:nvPr/>
      </p:nvGrpSpPr>
      <p:grpSpPr>
        <a:xfrm>
          <a:off x="0" y="0"/>
          <a:ext cx="0" cy="0"/>
          <a:chOff x="0" y="0"/>
          <a:chExt cx="0" cy="0"/>
        </a:xfrm>
      </p:grpSpPr>
      <p:sp>
        <p:nvSpPr>
          <p:cNvPr id="444" name="Shape 444"/>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“DIVIDE Y VENCERÁS”</a:t>
            </a:r>
          </a:p>
        </p:txBody>
      </p:sp>
      <p:sp>
        <p:nvSpPr>
          <p:cNvPr id="445" name="Shape 445"/>
          <p:cNvSpPr txBox="1"/>
          <p:nvPr>
            <p:ph idx="12" type="sldNum"/>
          </p:nvPr>
        </p:nvSpPr>
        <p:spPr>
          <a:xfrm>
            <a:off x="8348375" y="4749850"/>
            <a:ext cx="7572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a:t>
            </a:r>
            <a:r>
              <a:rPr lang="en" sz="1400"/>
              <a:t>/ 23</a:t>
            </a:r>
          </a:p>
        </p:txBody>
      </p:sp>
      <p:grpSp>
        <p:nvGrpSpPr>
          <p:cNvPr id="446" name="Shape 446"/>
          <p:cNvGrpSpPr/>
          <p:nvPr/>
        </p:nvGrpSpPr>
        <p:grpSpPr>
          <a:xfrm>
            <a:off x="8499071" y="313677"/>
            <a:ext cx="455803" cy="330816"/>
            <a:chOff x="4604550" y="3714775"/>
            <a:chExt cx="439625" cy="319075"/>
          </a:xfrm>
        </p:grpSpPr>
        <p:sp>
          <p:nvSpPr>
            <p:cNvPr id="447" name="Shape 447"/>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8" name="Shape 448"/>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49" name="Shape 449"/>
          <p:cNvSpPr txBox="1"/>
          <p:nvPr/>
        </p:nvSpPr>
        <p:spPr>
          <a:xfrm>
            <a:off x="172875" y="2600500"/>
            <a:ext cx="2421600" cy="798300"/>
          </a:xfrm>
          <a:prstGeom prst="rect">
            <a:avLst/>
          </a:prstGeom>
          <a:noFill/>
          <a:ln>
            <a:noFill/>
          </a:ln>
        </p:spPr>
        <p:txBody>
          <a:bodyPr anchorCtr="0" anchor="t" bIns="91425" lIns="91425" rIns="91425" tIns="91425">
            <a:noAutofit/>
          </a:bodyPr>
          <a:lstStyle/>
          <a:p>
            <a:pPr lvl="0" rtl="0">
              <a:lnSpc>
                <a:spcPct val="115000"/>
              </a:lnSpc>
              <a:spcBef>
                <a:spcPts val="0"/>
              </a:spcBef>
              <a:buNone/>
            </a:pPr>
            <a:r>
              <a:rPr b="1" lang="en" sz="1100">
                <a:solidFill>
                  <a:srgbClr val="000000"/>
                </a:solidFill>
              </a:rPr>
              <a:t>Ecuación</a:t>
            </a:r>
            <a:r>
              <a:rPr lang="en" sz="1100">
                <a:solidFill>
                  <a:srgbClr val="000000"/>
                </a:solidFill>
              </a:rPr>
              <a:t>:	</a:t>
            </a:r>
            <a:r>
              <a:rPr lang="en" sz="1100">
                <a:solidFill>
                  <a:srgbClr val="000000"/>
                </a:solidFill>
                <a:latin typeface="Cambria"/>
                <a:ea typeface="Cambria"/>
                <a:cs typeface="Cambria"/>
                <a:sym typeface="Cambria"/>
              </a:rPr>
              <a:t>f(x) = a0*x*log10(x)</a:t>
            </a:r>
          </a:p>
          <a:p>
            <a:pPr lvl="0" rtl="0">
              <a:lnSpc>
                <a:spcPct val="115000"/>
              </a:lnSpc>
              <a:spcBef>
                <a:spcPts val="0"/>
              </a:spcBef>
              <a:buNone/>
            </a:pPr>
            <a:r>
              <a:t/>
            </a:r>
            <a:endParaRPr sz="1100">
              <a:solidFill>
                <a:srgbClr val="000000"/>
              </a:solidFill>
            </a:endParaRPr>
          </a:p>
          <a:p>
            <a:pPr lvl="0" rtl="0">
              <a:lnSpc>
                <a:spcPct val="115000"/>
              </a:lnSpc>
              <a:spcBef>
                <a:spcPts val="0"/>
              </a:spcBef>
              <a:buNone/>
            </a:pPr>
            <a:r>
              <a:rPr b="1" lang="en" sz="1100">
                <a:solidFill>
                  <a:srgbClr val="000000"/>
                </a:solidFill>
              </a:rPr>
              <a:t>Constantes</a:t>
            </a:r>
            <a:r>
              <a:rPr lang="en" sz="1100">
                <a:solidFill>
                  <a:srgbClr val="000000"/>
                </a:solidFill>
              </a:rPr>
              <a:t>:	</a:t>
            </a:r>
            <a:r>
              <a:rPr lang="en" sz="1100">
                <a:solidFill>
                  <a:srgbClr val="000000"/>
                </a:solidFill>
                <a:latin typeface="Cambria"/>
                <a:ea typeface="Cambria"/>
                <a:cs typeface="Cambria"/>
                <a:sym typeface="Cambria"/>
              </a:rPr>
              <a:t>a0 = </a:t>
            </a:r>
            <a:r>
              <a:rPr lang="en" sz="1050">
                <a:solidFill>
                  <a:schemeClr val="dk1"/>
                </a:solidFill>
                <a:highlight>
                  <a:srgbClr val="FFFFFF"/>
                </a:highlight>
                <a:latin typeface="Cambria"/>
                <a:ea typeface="Cambria"/>
                <a:cs typeface="Cambria"/>
                <a:sym typeface="Cambria"/>
              </a:rPr>
              <a:t>3.01119e-09</a:t>
            </a:r>
          </a:p>
        </p:txBody>
      </p:sp>
      <p:pic>
        <p:nvPicPr>
          <p:cNvPr descr="grafico_repetidos_divide.png" id="450" name="Shape 450"/>
          <p:cNvPicPr preferRelativeResize="0"/>
          <p:nvPr/>
        </p:nvPicPr>
        <p:blipFill>
          <a:blip r:embed="rId3">
            <a:alphaModFix/>
          </a:blip>
          <a:stretch>
            <a:fillRect/>
          </a:stretch>
        </p:blipFill>
        <p:spPr>
          <a:xfrm>
            <a:off x="2426124" y="1398824"/>
            <a:ext cx="4779174" cy="358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B3B"/>
        </a:solidFill>
      </p:bgPr>
    </p:bg>
    <p:spTree>
      <p:nvGrpSpPr>
        <p:cNvPr id="90" name="Shape 90"/>
        <p:cNvGrpSpPr/>
        <p:nvPr/>
      </p:nvGrpSpPr>
      <p:grpSpPr>
        <a:xfrm>
          <a:off x="0" y="0"/>
          <a:ext cx="0" cy="0"/>
          <a:chOff x="0" y="0"/>
          <a:chExt cx="0" cy="0"/>
        </a:xfrm>
      </p:grpSpPr>
      <p:sp>
        <p:nvSpPr>
          <p:cNvPr id="91" name="Shape 91"/>
          <p:cNvSpPr txBox="1"/>
          <p:nvPr>
            <p:ph idx="4294967295" type="ctrTitle"/>
          </p:nvPr>
        </p:nvSpPr>
        <p:spPr>
          <a:xfrm>
            <a:off x="685800" y="1078475"/>
            <a:ext cx="1818000" cy="750300"/>
          </a:xfrm>
          <a:prstGeom prst="rect">
            <a:avLst/>
          </a:prstGeom>
        </p:spPr>
        <p:txBody>
          <a:bodyPr anchorCtr="0" anchor="b" bIns="91425" lIns="91425" rIns="91425" tIns="91425">
            <a:noAutofit/>
          </a:bodyPr>
          <a:lstStyle/>
          <a:p>
            <a:pPr lvl="0">
              <a:spcBef>
                <a:spcPts val="0"/>
              </a:spcBef>
              <a:buNone/>
            </a:pPr>
            <a:r>
              <a:rPr lang="en" sz="3600">
                <a:solidFill>
                  <a:srgbClr val="FFEB3B"/>
                </a:solidFill>
              </a:rPr>
              <a:t>¡HOLA!</a:t>
            </a:r>
          </a:p>
        </p:txBody>
      </p:sp>
      <p:sp>
        <p:nvSpPr>
          <p:cNvPr id="92" name="Shape 92"/>
          <p:cNvSpPr txBox="1"/>
          <p:nvPr>
            <p:ph idx="4294967295" type="subTitle"/>
          </p:nvPr>
        </p:nvSpPr>
        <p:spPr>
          <a:xfrm>
            <a:off x="685800" y="1563725"/>
            <a:ext cx="4531500" cy="784800"/>
          </a:xfrm>
          <a:prstGeom prst="rect">
            <a:avLst/>
          </a:prstGeom>
        </p:spPr>
        <p:txBody>
          <a:bodyPr anchorCtr="0" anchor="t" bIns="91425" lIns="91425" rIns="91425" tIns="91425">
            <a:noAutofit/>
          </a:bodyPr>
          <a:lstStyle/>
          <a:p>
            <a:pPr lvl="0">
              <a:spcBef>
                <a:spcPts val="0"/>
              </a:spcBef>
              <a:buNone/>
            </a:pPr>
            <a:r>
              <a:rPr lang="en" sz="3600"/>
              <a:t>Somos el Grupo 3</a:t>
            </a:r>
          </a:p>
        </p:txBody>
      </p:sp>
      <p:sp>
        <p:nvSpPr>
          <p:cNvPr id="93" name="Shape 93"/>
          <p:cNvSpPr txBox="1"/>
          <p:nvPr>
            <p:ph idx="4294967295" type="body"/>
          </p:nvPr>
        </p:nvSpPr>
        <p:spPr>
          <a:xfrm>
            <a:off x="685800" y="2312000"/>
            <a:ext cx="5620200" cy="2598600"/>
          </a:xfrm>
          <a:prstGeom prst="rect">
            <a:avLst/>
          </a:prstGeom>
        </p:spPr>
        <p:txBody>
          <a:bodyPr anchorCtr="0" anchor="t" bIns="91425" lIns="91425" rIns="91425" tIns="91425">
            <a:noAutofit/>
          </a:bodyPr>
          <a:lstStyle/>
          <a:p>
            <a:pPr lvl="0">
              <a:spcBef>
                <a:spcPts val="0"/>
              </a:spcBef>
              <a:buNone/>
            </a:pPr>
            <a:r>
              <a:rPr lang="en"/>
              <a:t>Gregorio Carvajal Expósito</a:t>
            </a:r>
          </a:p>
          <a:p>
            <a:pPr lvl="0" rtl="0">
              <a:spcBef>
                <a:spcPts val="0"/>
              </a:spcBef>
              <a:buClr>
                <a:schemeClr val="dk1"/>
              </a:buClr>
              <a:buSzPct val="55000"/>
              <a:buFont typeface="Arial"/>
              <a:buNone/>
            </a:pPr>
            <a:r>
              <a:rPr lang="en"/>
              <a:t>Gema Correa Fernández</a:t>
            </a:r>
          </a:p>
          <a:p>
            <a:pPr lvl="0" rtl="0">
              <a:spcBef>
                <a:spcPts val="0"/>
              </a:spcBef>
              <a:buClr>
                <a:schemeClr val="dk1"/>
              </a:buClr>
              <a:buSzPct val="55000"/>
              <a:buFont typeface="Arial"/>
              <a:buNone/>
            </a:pPr>
            <a:r>
              <a:rPr lang="en"/>
              <a:t>Jonathan Fernández Mertanen</a:t>
            </a:r>
          </a:p>
          <a:p>
            <a:pPr lvl="0" rtl="0">
              <a:spcBef>
                <a:spcPts val="0"/>
              </a:spcBef>
              <a:buClr>
                <a:schemeClr val="dk1"/>
              </a:buClr>
              <a:buSzPct val="55000"/>
              <a:buFont typeface="Arial"/>
              <a:buNone/>
            </a:pPr>
            <a:r>
              <a:rPr lang="en"/>
              <a:t>Eila Gómez Hidalgo</a:t>
            </a:r>
          </a:p>
          <a:p>
            <a:pPr lvl="0">
              <a:spcBef>
                <a:spcPts val="0"/>
              </a:spcBef>
              <a:buNone/>
            </a:pPr>
            <a:r>
              <a:rPr lang="en"/>
              <a:t>Elías Méndez García</a:t>
            </a:r>
          </a:p>
          <a:p>
            <a:pPr lvl="0" rtl="0">
              <a:spcBef>
                <a:spcPts val="0"/>
              </a:spcBef>
              <a:buClr>
                <a:schemeClr val="dk1"/>
              </a:buClr>
              <a:buSzPct val="55000"/>
              <a:buFont typeface="Arial"/>
              <a:buNone/>
            </a:pPr>
            <a:r>
              <a:rPr lang="en"/>
              <a:t>Alex Enrique Tipán Párraga</a:t>
            </a:r>
          </a:p>
          <a:p>
            <a:pPr lvl="0" rtl="0">
              <a:spcBef>
                <a:spcPts val="0"/>
              </a:spcBef>
              <a:buClr>
                <a:srgbClr val="000000"/>
              </a:buClr>
              <a:buSzPct val="55000"/>
              <a:buFont typeface="Arial"/>
              <a:buNone/>
            </a:pPr>
            <a:r>
              <a:t/>
            </a:r>
            <a:endParaRPr/>
          </a:p>
        </p:txBody>
      </p:sp>
      <p:grpSp>
        <p:nvGrpSpPr>
          <p:cNvPr id="94" name="Shape 94"/>
          <p:cNvGrpSpPr/>
          <p:nvPr/>
        </p:nvGrpSpPr>
        <p:grpSpPr>
          <a:xfrm flipH="1">
            <a:off x="2642346" y="1184048"/>
            <a:ext cx="618418" cy="565625"/>
            <a:chOff x="1278900" y="2333250"/>
            <a:chExt cx="381175" cy="381175"/>
          </a:xfrm>
        </p:grpSpPr>
        <p:sp>
          <p:nvSpPr>
            <p:cNvPr id="95" name="Shape 95"/>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99" name="Shape 99"/>
          <p:cNvSpPr txBox="1"/>
          <p:nvPr>
            <p:ph idx="12" type="sldNum"/>
          </p:nvPr>
        </p:nvSpPr>
        <p:spPr>
          <a:xfrm>
            <a:off x="8336675" y="4749850"/>
            <a:ext cx="7686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23</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454" name="Shape 454"/>
        <p:cNvGrpSpPr/>
        <p:nvPr/>
      </p:nvGrpSpPr>
      <p:grpSpPr>
        <a:xfrm>
          <a:off x="0" y="0"/>
          <a:ext cx="0" cy="0"/>
          <a:chOff x="0" y="0"/>
          <a:chExt cx="0" cy="0"/>
        </a:xfrm>
      </p:grpSpPr>
      <p:sp>
        <p:nvSpPr>
          <p:cNvPr id="455" name="Shape 455"/>
          <p:cNvSpPr txBox="1"/>
          <p:nvPr>
            <p:ph type="ctrTitle"/>
          </p:nvPr>
        </p:nvSpPr>
        <p:spPr>
          <a:xfrm>
            <a:off x="648300" y="1354750"/>
            <a:ext cx="35223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6</a:t>
            </a:r>
            <a:r>
              <a:rPr lang="en" sz="7200">
                <a:solidFill>
                  <a:srgbClr val="FFC107"/>
                </a:solidFill>
              </a:rPr>
              <a:t>.</a:t>
            </a:r>
          </a:p>
          <a:p>
            <a:pPr lvl="0" rtl="0">
              <a:spcBef>
                <a:spcPts val="0"/>
              </a:spcBef>
              <a:buNone/>
            </a:pPr>
            <a:r>
              <a:rPr lang="en"/>
              <a:t>COMPARATIVA</a:t>
            </a:r>
          </a:p>
        </p:txBody>
      </p:sp>
      <p:sp>
        <p:nvSpPr>
          <p:cNvPr id="456" name="Shape 456"/>
          <p:cNvSpPr txBox="1"/>
          <p:nvPr>
            <p:ph idx="1" type="subTitle"/>
          </p:nvPr>
        </p:nvSpPr>
        <p:spPr>
          <a:xfrm>
            <a:off x="5719800" y="3265700"/>
            <a:ext cx="2911200" cy="1031700"/>
          </a:xfrm>
          <a:prstGeom prst="rect">
            <a:avLst/>
          </a:prstGeom>
        </p:spPr>
        <p:txBody>
          <a:bodyPr anchorCtr="0" anchor="b" bIns="91425" lIns="91425" rIns="91425" tIns="91425">
            <a:noAutofit/>
          </a:bodyPr>
          <a:lstStyle/>
          <a:p>
            <a:pPr lvl="0" rtl="0">
              <a:spcBef>
                <a:spcPts val="0"/>
              </a:spcBef>
              <a:buNone/>
            </a:pPr>
            <a:r>
              <a:rPr lang="en"/>
              <a:t>¿Cuál es más rápido?</a:t>
            </a:r>
          </a:p>
        </p:txBody>
      </p:sp>
      <p:sp>
        <p:nvSpPr>
          <p:cNvPr id="457" name="Shape 457"/>
          <p:cNvSpPr txBox="1"/>
          <p:nvPr>
            <p:ph idx="12" type="sldNum"/>
          </p:nvPr>
        </p:nvSpPr>
        <p:spPr>
          <a:xfrm>
            <a:off x="8299599" y="4749850"/>
            <a:ext cx="8061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a:t>
            </a:r>
            <a:r>
              <a:rPr lang="en" sz="1400">
                <a:latin typeface="Montserrat"/>
                <a:ea typeface="Montserrat"/>
                <a:cs typeface="Montserrat"/>
                <a:sym typeface="Montserrat"/>
              </a:rPr>
              <a:t>/ 23</a:t>
            </a:r>
          </a:p>
        </p:txBody>
      </p:sp>
      <p:grpSp>
        <p:nvGrpSpPr>
          <p:cNvPr id="458" name="Shape 458"/>
          <p:cNvGrpSpPr/>
          <p:nvPr/>
        </p:nvGrpSpPr>
        <p:grpSpPr>
          <a:xfrm>
            <a:off x="8381587" y="237151"/>
            <a:ext cx="499361" cy="505060"/>
            <a:chOff x="5290150" y="1636700"/>
            <a:chExt cx="425025" cy="429875"/>
          </a:xfrm>
        </p:grpSpPr>
        <p:sp>
          <p:nvSpPr>
            <p:cNvPr id="459" name="Shape 459"/>
            <p:cNvSpPr/>
            <p:nvPr/>
          </p:nvSpPr>
          <p:spPr>
            <a:xfrm>
              <a:off x="5396700" y="1939925"/>
              <a:ext cx="211900" cy="126650"/>
            </a:xfrm>
            <a:custGeom>
              <a:pathLst>
                <a:path extrusionOk="0" fill="none" h="5066" w="8476">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0" name="Shape 460"/>
            <p:cNvSpPr/>
            <p:nvPr/>
          </p:nvSpPr>
          <p:spPr>
            <a:xfrm>
              <a:off x="5290150" y="1636700"/>
              <a:ext cx="425025" cy="294100"/>
            </a:xfrm>
            <a:custGeom>
              <a:pathLst>
                <a:path extrusionOk="0" fill="none" h="11764" w="17001">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464" name="Shape 464"/>
        <p:cNvGrpSpPr/>
        <p:nvPr/>
      </p:nvGrpSpPr>
      <p:grpSpPr>
        <a:xfrm>
          <a:off x="0" y="0"/>
          <a:ext cx="0" cy="0"/>
          <a:chOff x="0" y="0"/>
          <a:chExt cx="0" cy="0"/>
        </a:xfrm>
      </p:grpSpPr>
      <p:sp>
        <p:nvSpPr>
          <p:cNvPr id="465" name="Shape 465"/>
          <p:cNvSpPr txBox="1"/>
          <p:nvPr/>
        </p:nvSpPr>
        <p:spPr>
          <a:xfrm>
            <a:off x="333250" y="175825"/>
            <a:ext cx="52941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4B4B"/>
                </a:solidFill>
                <a:latin typeface="Montserrat"/>
                <a:ea typeface="Montserrat"/>
                <a:cs typeface="Montserrat"/>
                <a:sym typeface="Montserrat"/>
              </a:rPr>
              <a:t>TABLAS COMPARATIVAS</a:t>
            </a:r>
          </a:p>
        </p:txBody>
      </p:sp>
      <p:sp>
        <p:nvSpPr>
          <p:cNvPr id="466" name="Shape 466"/>
          <p:cNvSpPr txBox="1"/>
          <p:nvPr>
            <p:ph idx="12" type="sldNum"/>
          </p:nvPr>
        </p:nvSpPr>
        <p:spPr>
          <a:xfrm>
            <a:off x="8322175" y="4749850"/>
            <a:ext cx="7833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a:t>
            </a:r>
            <a:r>
              <a:rPr lang="en" sz="1400">
                <a:latin typeface="Montserrat"/>
                <a:ea typeface="Montserrat"/>
                <a:cs typeface="Montserrat"/>
                <a:sym typeface="Montserrat"/>
              </a:rPr>
              <a:t>/ 23</a:t>
            </a:r>
          </a:p>
        </p:txBody>
      </p:sp>
      <p:grpSp>
        <p:nvGrpSpPr>
          <p:cNvPr id="467" name="Shape 467"/>
          <p:cNvGrpSpPr/>
          <p:nvPr/>
        </p:nvGrpSpPr>
        <p:grpSpPr>
          <a:xfrm>
            <a:off x="8322172" y="312359"/>
            <a:ext cx="455829" cy="330816"/>
            <a:chOff x="3932350" y="3714775"/>
            <a:chExt cx="439650" cy="319075"/>
          </a:xfrm>
        </p:grpSpPr>
        <p:sp>
          <p:nvSpPr>
            <p:cNvPr id="468" name="Shape 468"/>
            <p:cNvSpPr/>
            <p:nvPr/>
          </p:nvSpPr>
          <p:spPr>
            <a:xfrm>
              <a:off x="3932350" y="3714775"/>
              <a:ext cx="439650" cy="319075"/>
            </a:xfrm>
            <a:custGeom>
              <a:pathLst>
                <a:path extrusionOk="0" fill="none" h="12763" w="17586">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9" name="Shape 469"/>
            <p:cNvSpPr/>
            <p:nvPr/>
          </p:nvSpPr>
          <p:spPr>
            <a:xfrm>
              <a:off x="39701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0" name="Shape 470"/>
            <p:cNvSpPr/>
            <p:nvPr/>
          </p:nvSpPr>
          <p:spPr>
            <a:xfrm>
              <a:off x="4278800" y="3862750"/>
              <a:ext cx="77350" cy="132750"/>
            </a:xfrm>
            <a:custGeom>
              <a:pathLst>
                <a:path extrusionOk="0" fill="none" h="5310" w="3094">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1" name="Shape 471"/>
            <p:cNvSpPr/>
            <p:nvPr/>
          </p:nvSpPr>
          <p:spPr>
            <a:xfrm>
              <a:off x="4073000" y="3716600"/>
              <a:ext cx="77350" cy="278900"/>
            </a:xfrm>
            <a:custGeom>
              <a:pathLst>
                <a:path extrusionOk="0" fill="none" h="11156" w="3094">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2" name="Shape 472"/>
            <p:cNvSpPr/>
            <p:nvPr/>
          </p:nvSpPr>
          <p:spPr>
            <a:xfrm>
              <a:off x="4175900" y="3787250"/>
              <a:ext cx="77350" cy="208250"/>
            </a:xfrm>
            <a:custGeom>
              <a:pathLst>
                <a:path extrusionOk="0" fill="none" h="8330" w="3094">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aphicFrame>
        <p:nvGraphicFramePr>
          <p:cNvPr id="473" name="Shape 473"/>
          <p:cNvGraphicFramePr/>
          <p:nvPr/>
        </p:nvGraphicFramePr>
        <p:xfrm>
          <a:off x="409975" y="732650"/>
          <a:ext cx="3000000" cy="3000000"/>
        </p:xfrm>
        <a:graphic>
          <a:graphicData uri="http://schemas.openxmlformats.org/drawingml/2006/table">
            <a:tbl>
              <a:tblPr>
                <a:noFill/>
                <a:tableStyleId>{E7CD95F8-A19D-451B-BEB8-222D0F1B3695}</a:tableStyleId>
              </a:tblPr>
              <a:tblGrid>
                <a:gridCol w="1543900"/>
                <a:gridCol w="1644175"/>
                <a:gridCol w="1644175"/>
              </a:tblGrid>
              <a:tr h="205850">
                <a:tc>
                  <a:txBody>
                    <a:bodyPr>
                      <a:noAutofit/>
                    </a:bodyPr>
                    <a:lstStyle/>
                    <a:p>
                      <a:pPr lvl="0" rtl="0" algn="ctr">
                        <a:lnSpc>
                          <a:spcPct val="115000"/>
                        </a:lnSpc>
                        <a:spcBef>
                          <a:spcPts val="0"/>
                        </a:spcBef>
                        <a:buNone/>
                      </a:pPr>
                      <a:r>
                        <a:rPr b="1" lang="en" sz="1100"/>
                        <a:t>Nº de datos</a:t>
                      </a:r>
                    </a:p>
                  </a:txBody>
                  <a:tcPr marT="25400" marB="25400" marR="25400" marL="25400" anchor="b">
                    <a:lnL cap="flat" cmpd="sng" w="6350">
                      <a:solidFill>
                        <a:srgbClr val="000000"/>
                      </a:solidFill>
                      <a:prstDash val="solid"/>
                      <a:round/>
                      <a:headEnd len="med" w="med" type="none"/>
                      <a:tailEnd len="med" w="med" type="none"/>
                    </a:lnL>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solidFill>
                      <a:srgbClr val="C9DAF8"/>
                    </a:solidFill>
                  </a:tcPr>
                </a:tc>
                <a:tc>
                  <a:txBody>
                    <a:bodyPr>
                      <a:noAutofit/>
                    </a:bodyPr>
                    <a:lstStyle/>
                    <a:p>
                      <a:pPr lvl="0" rtl="0" algn="ctr">
                        <a:lnSpc>
                          <a:spcPct val="115000"/>
                        </a:lnSpc>
                        <a:spcBef>
                          <a:spcPts val="0"/>
                        </a:spcBef>
                        <a:buNone/>
                      </a:pPr>
                      <a:r>
                        <a:rPr b="1" lang="en" sz="1100"/>
                        <a:t>Algoritmo Sencillo</a:t>
                      </a:r>
                    </a:p>
                  </a:txBody>
                  <a:tcPr marT="25400" marB="25400" marR="25400" marL="25400" anchor="b">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solidFill>
                      <a:srgbClr val="C9DAF8"/>
                    </a:solidFill>
                  </a:tcPr>
                </a:tc>
                <a:tc>
                  <a:txBody>
                    <a:bodyPr>
                      <a:noAutofit/>
                    </a:bodyPr>
                    <a:lstStyle/>
                    <a:p>
                      <a:pPr lvl="0" rtl="0" algn="ctr">
                        <a:lnSpc>
                          <a:spcPct val="115000"/>
                        </a:lnSpc>
                        <a:spcBef>
                          <a:spcPts val="0"/>
                        </a:spcBef>
                        <a:buNone/>
                      </a:pPr>
                      <a:r>
                        <a:rPr b="1" lang="en" sz="1100"/>
                        <a:t>Algoritmo DyV</a:t>
                      </a:r>
                    </a:p>
                  </a:txBody>
                  <a:tcPr marT="25400" marB="25400" marR="25400" marL="25400" anchor="b">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solidFill>
                      <a:srgbClr val="C9DAF8"/>
                    </a:solidFill>
                  </a:tcPr>
                </a:tc>
              </a:tr>
              <a:tr h="189600">
                <a:tc>
                  <a:txBody>
                    <a:bodyPr>
                      <a:noAutofit/>
                    </a:bodyPr>
                    <a:lstStyle/>
                    <a:p>
                      <a:pPr lvl="0" rtl="0" algn="ctr">
                        <a:lnSpc>
                          <a:spcPct val="115000"/>
                        </a:lnSpc>
                        <a:spcBef>
                          <a:spcPts val="0"/>
                        </a:spcBef>
                        <a:buNone/>
                      </a:pPr>
                      <a:r>
                        <a:rPr b="1" lang="en" sz="1000"/>
                        <a:t>10000</a:t>
                      </a:r>
                    </a:p>
                  </a:txBody>
                  <a:tcPr marT="25400" marB="25400" marR="25400" marL="25400" anchor="b">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solidFill>
                      <a:srgbClr val="CFE2F3"/>
                    </a:solidFill>
                  </a:tcPr>
                </a:tc>
                <a:tc>
                  <a:txBody>
                    <a:bodyPr>
                      <a:noAutofit/>
                    </a:bodyPr>
                    <a:lstStyle/>
                    <a:p>
                      <a:pPr lvl="0" rtl="0" algn="ctr">
                        <a:lnSpc>
                          <a:spcPct val="115000"/>
                        </a:lnSpc>
                        <a:spcBef>
                          <a:spcPts val="0"/>
                        </a:spcBef>
                        <a:buNone/>
                      </a:pPr>
                      <a:r>
                        <a:rPr lang="en" sz="1000"/>
                        <a:t>0.00813441</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9.06E-05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0.032267</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0.000</a:t>
                      </a:r>
                      <a:r>
                        <a:rPr lang="en" sz="1000"/>
                        <a:t>23</a:t>
                      </a:r>
                      <a:r>
                        <a:rPr lang="en" sz="1000"/>
                        <a:t>5461</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30000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0.0722235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0.000384402</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40000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0.128482</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0.000490725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50000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0.199</a:t>
                      </a:r>
                      <a:r>
                        <a:rPr lang="en" sz="1000"/>
                        <a:t>23</a:t>
                      </a:r>
                      <a:r>
                        <a:rPr lang="en" sz="1000"/>
                        <a:t>1</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0.000589327</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60000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0.287266</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0.000858675</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l">
                        <a:lnSpc>
                          <a:spcPct val="115000"/>
                        </a:lnSpc>
                        <a:spcBef>
                          <a:spcPts val="0"/>
                        </a:spcBef>
                        <a:buNone/>
                      </a:pPr>
                      <a:r>
                        <a:t/>
                      </a:r>
                      <a:endParaRPr b="1" sz="1000">
                        <a:solidFill>
                          <a:schemeClr val="dk1"/>
                        </a:solidFill>
                      </a:endParaRP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l">
                        <a:lnSpc>
                          <a:spcPct val="115000"/>
                        </a:lnSpc>
                        <a:spcBef>
                          <a:spcPts val="0"/>
                        </a:spcBef>
                        <a:buNone/>
                      </a:pPr>
                      <a:r>
                        <a:t/>
                      </a:r>
                      <a:endParaRPr b="1" sz="1000"/>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l">
                        <a:lnSpc>
                          <a:spcPct val="115000"/>
                        </a:lnSpc>
                        <a:spcBef>
                          <a:spcPts val="0"/>
                        </a:spcBef>
                        <a:buNone/>
                      </a:pPr>
                      <a:r>
                        <a:t/>
                      </a:r>
                      <a:endParaRPr b="1" sz="1000">
                        <a:solidFill>
                          <a:schemeClr val="dk1"/>
                        </a:solidFill>
                      </a:endParaRP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l">
                        <a:lnSpc>
                          <a:spcPct val="115000"/>
                        </a:lnSpc>
                        <a:spcBef>
                          <a:spcPts val="0"/>
                        </a:spcBef>
                        <a:buNone/>
                      </a:pPr>
                      <a:r>
                        <a:t/>
                      </a:r>
                      <a:endParaRPr sz="1000"/>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nSpc>
                          <a:spcPct val="115000"/>
                        </a:lnSpc>
                        <a:spcBef>
                          <a:spcPts val="0"/>
                        </a:spcBef>
                        <a:buClr>
                          <a:schemeClr val="dk1"/>
                        </a:buClr>
                        <a:buSzPct val="110000"/>
                        <a:buFont typeface="Arial"/>
                        <a:buNone/>
                      </a:pPr>
                      <a:r>
                        <a:t/>
                      </a:r>
                      <a:endParaRPr b="1" sz="1000">
                        <a:solidFill>
                          <a:schemeClr val="dk1"/>
                        </a:solidFill>
                      </a:endParaRP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Clr>
                          <a:schemeClr val="dk1"/>
                        </a:buClr>
                        <a:buSzPct val="110000"/>
                        <a:buFont typeface="Arial"/>
                        <a:buNone/>
                      </a:pPr>
                      <a:r>
                        <a:rPr b="1" lang="en" sz="1000">
                          <a:solidFill>
                            <a:schemeClr val="dk1"/>
                          </a:solidFill>
                        </a:rPr>
                        <a:t>.</a:t>
                      </a:r>
                    </a:p>
                    <a:p>
                      <a:pPr lvl="0" rtl="0" algn="ctr">
                        <a:lnSpc>
                          <a:spcPct val="115000"/>
                        </a:lnSpc>
                        <a:spcBef>
                          <a:spcPts val="0"/>
                        </a:spcBef>
                        <a:buNone/>
                      </a:pPr>
                      <a:r>
                        <a:t/>
                      </a:r>
                      <a:endParaRPr sz="1000"/>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200000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3.18999</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0.00292369</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23</a:t>
                      </a:r>
                      <a:r>
                        <a:rPr b="1" lang="en" sz="1000"/>
                        <a:t>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3.51723</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0.00369807</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220000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3.90999</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0.0038</a:t>
                      </a:r>
                      <a:r>
                        <a:rPr lang="en" sz="1000"/>
                        <a:t>23</a:t>
                      </a:r>
                      <a:r>
                        <a:rPr lang="en" sz="1000"/>
                        <a:t>24</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230000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4.</a:t>
                      </a:r>
                      <a:r>
                        <a:rPr lang="en" sz="1000"/>
                        <a:t>23</a:t>
                      </a:r>
                      <a:r>
                        <a:rPr lang="en" sz="1000"/>
                        <a:t>788</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0.00396376</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240000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4.58698</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0.0041334</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r h="189600">
                <a:tc>
                  <a:txBody>
                    <a:bodyPr>
                      <a:noAutofit/>
                    </a:bodyPr>
                    <a:lstStyle/>
                    <a:p>
                      <a:pPr lvl="0" rtl="0" algn="ctr">
                        <a:lnSpc>
                          <a:spcPct val="115000"/>
                        </a:lnSpc>
                        <a:spcBef>
                          <a:spcPts val="0"/>
                        </a:spcBef>
                        <a:buNone/>
                      </a:pPr>
                      <a:r>
                        <a:rPr b="1" lang="en" sz="1000"/>
                        <a:t>250000</a:t>
                      </a:r>
                    </a:p>
                  </a:txBody>
                  <a:tcPr marT="25400" marB="25400" marR="25400" marL="25400" anchor="b">
                    <a:lnR cap="flat" cmpd="sng" w="6350">
                      <a:solidFill>
                        <a:srgbClr val="000000"/>
                      </a:solidFill>
                      <a:prstDash val="solid"/>
                      <a:round/>
                      <a:headEnd len="med" w="med" type="none"/>
                      <a:tailEnd len="med" w="med" type="none"/>
                    </a:lnR>
                    <a:solidFill>
                      <a:srgbClr val="CFE2F3"/>
                    </a:solidFill>
                  </a:tcPr>
                </a:tc>
                <a:tc>
                  <a:txBody>
                    <a:bodyPr>
                      <a:noAutofit/>
                    </a:bodyPr>
                    <a:lstStyle/>
                    <a:p>
                      <a:pPr lvl="0" rtl="0" algn="ctr">
                        <a:lnSpc>
                          <a:spcPct val="115000"/>
                        </a:lnSpc>
                        <a:spcBef>
                          <a:spcPts val="0"/>
                        </a:spcBef>
                        <a:buNone/>
                      </a:pPr>
                      <a:r>
                        <a:rPr lang="en" sz="1000"/>
                        <a:t>5.30422</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c>
                  <a:txBody>
                    <a:bodyPr>
                      <a:noAutofit/>
                    </a:bodyPr>
                    <a:lstStyle/>
                    <a:p>
                      <a:pPr lvl="0" rtl="0" algn="ctr">
                        <a:lnSpc>
                          <a:spcPct val="115000"/>
                        </a:lnSpc>
                        <a:spcBef>
                          <a:spcPts val="0"/>
                        </a:spcBef>
                        <a:buNone/>
                      </a:pPr>
                      <a:r>
                        <a:rPr lang="en" sz="1000"/>
                        <a:t>0.00416028</a:t>
                      </a:r>
                    </a:p>
                  </a:txBody>
                  <a:tcPr marT="25400" marB="25400" marR="25400" marL="25400" anchor="b">
                    <a:lnL cap="flat" cmpd="sng" w="6350">
                      <a:solidFill>
                        <a:srgbClr val="000000"/>
                      </a:solidFill>
                      <a:prstDash val="solid"/>
                      <a:round/>
                      <a:headEnd len="med" w="med" type="none"/>
                      <a:tailEnd len="med" w="med" type="none"/>
                    </a:lnL>
                    <a:lnR cap="flat" cmpd="sng" w="6350">
                      <a:solidFill>
                        <a:srgbClr val="000000"/>
                      </a:solidFill>
                      <a:prstDash val="solid"/>
                      <a:round/>
                      <a:headEnd len="med" w="med" type="none"/>
                      <a:tailEnd len="med" w="med" type="none"/>
                    </a:lnR>
                    <a:lnT cap="flat" cmpd="sng" w="6350">
                      <a:solidFill>
                        <a:srgbClr val="000000"/>
                      </a:solidFill>
                      <a:prstDash val="solid"/>
                      <a:round/>
                      <a:headEnd len="med" w="med" type="none"/>
                      <a:tailEnd len="med" w="med" type="none"/>
                    </a:lnT>
                    <a:lnB cap="flat" cmpd="sng" w="6350">
                      <a:solidFill>
                        <a:srgbClr val="000000"/>
                      </a:solidFill>
                      <a:prstDash val="solid"/>
                      <a:round/>
                      <a:headEnd len="med" w="med" type="none"/>
                      <a:tailEnd len="med" w="med"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44336"/>
        </a:solidFill>
      </p:bgPr>
    </p:bg>
    <p:spTree>
      <p:nvGrpSpPr>
        <p:cNvPr id="477" name="Shape 477"/>
        <p:cNvGrpSpPr/>
        <p:nvPr/>
      </p:nvGrpSpPr>
      <p:grpSpPr>
        <a:xfrm>
          <a:off x="0" y="0"/>
          <a:ext cx="0" cy="0"/>
          <a:chOff x="0" y="0"/>
          <a:chExt cx="0" cy="0"/>
        </a:xfrm>
      </p:grpSpPr>
      <p:sp>
        <p:nvSpPr>
          <p:cNvPr id="478" name="Shape 478"/>
          <p:cNvSpPr txBox="1"/>
          <p:nvPr/>
        </p:nvSpPr>
        <p:spPr>
          <a:xfrm>
            <a:off x="333250" y="175825"/>
            <a:ext cx="52326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4B4B"/>
                </a:solidFill>
                <a:latin typeface="Montserrat"/>
                <a:ea typeface="Montserrat"/>
                <a:cs typeface="Montserrat"/>
                <a:sym typeface="Montserrat"/>
              </a:rPr>
              <a:t>GRÁFICA COMPARATIVA</a:t>
            </a:r>
          </a:p>
        </p:txBody>
      </p:sp>
      <p:sp>
        <p:nvSpPr>
          <p:cNvPr id="479" name="Shape 479"/>
          <p:cNvSpPr txBox="1"/>
          <p:nvPr>
            <p:ph idx="12" type="sldNum"/>
          </p:nvPr>
        </p:nvSpPr>
        <p:spPr>
          <a:xfrm>
            <a:off x="8278500" y="4749850"/>
            <a:ext cx="8271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a:t>
            </a:r>
            <a:r>
              <a:rPr lang="en" sz="1400">
                <a:latin typeface="Montserrat"/>
                <a:ea typeface="Montserrat"/>
                <a:cs typeface="Montserrat"/>
                <a:sym typeface="Montserrat"/>
              </a:rPr>
              <a:t>/ 23</a:t>
            </a:r>
          </a:p>
        </p:txBody>
      </p:sp>
      <p:grpSp>
        <p:nvGrpSpPr>
          <p:cNvPr id="480" name="Shape 480"/>
          <p:cNvGrpSpPr/>
          <p:nvPr/>
        </p:nvGrpSpPr>
        <p:grpSpPr>
          <a:xfrm>
            <a:off x="8100963" y="292738"/>
            <a:ext cx="625058" cy="453660"/>
            <a:chOff x="4604550" y="3714775"/>
            <a:chExt cx="439625" cy="319075"/>
          </a:xfrm>
        </p:grpSpPr>
        <p:sp>
          <p:nvSpPr>
            <p:cNvPr id="481" name="Shape 481"/>
            <p:cNvSpPr/>
            <p:nvPr/>
          </p:nvSpPr>
          <p:spPr>
            <a:xfrm>
              <a:off x="4604550" y="3714775"/>
              <a:ext cx="439625" cy="319075"/>
            </a:xfrm>
            <a:custGeom>
              <a:pathLst>
                <a:path extrusionOk="0" fill="none" h="12763" w="17585">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2" name="Shape 482"/>
            <p:cNvSpPr/>
            <p:nvPr/>
          </p:nvSpPr>
          <p:spPr>
            <a:xfrm>
              <a:off x="4647175" y="3761675"/>
              <a:ext cx="354400" cy="213725"/>
            </a:xfrm>
            <a:custGeom>
              <a:pathLst>
                <a:path extrusionOk="0" fill="none" h="8549" w="14176">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483" name="Shape 483" title="Gráfico"/>
          <p:cNvPicPr preferRelativeResize="0"/>
          <p:nvPr/>
        </p:nvPicPr>
        <p:blipFill>
          <a:blip r:embed="rId3">
            <a:alphaModFix/>
          </a:blip>
          <a:stretch>
            <a:fillRect/>
          </a:stretch>
        </p:blipFill>
        <p:spPr>
          <a:xfrm>
            <a:off x="333250" y="779731"/>
            <a:ext cx="6564178" cy="4058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5722"/>
        </a:solidFill>
      </p:bgPr>
    </p:bg>
    <p:spTree>
      <p:nvGrpSpPr>
        <p:cNvPr id="487" name="Shape 487"/>
        <p:cNvGrpSpPr/>
        <p:nvPr/>
      </p:nvGrpSpPr>
      <p:grpSpPr>
        <a:xfrm>
          <a:off x="0" y="0"/>
          <a:ext cx="0" cy="0"/>
          <a:chOff x="0" y="0"/>
          <a:chExt cx="0" cy="0"/>
        </a:xfrm>
      </p:grpSpPr>
      <p:sp>
        <p:nvSpPr>
          <p:cNvPr id="488" name="Shape 488"/>
          <p:cNvSpPr txBox="1"/>
          <p:nvPr>
            <p:ph idx="4294967295" type="ctrTitle"/>
          </p:nvPr>
        </p:nvSpPr>
        <p:spPr>
          <a:xfrm>
            <a:off x="685800" y="1964350"/>
            <a:ext cx="4863900" cy="1159800"/>
          </a:xfrm>
          <a:prstGeom prst="rect">
            <a:avLst/>
          </a:prstGeom>
        </p:spPr>
        <p:txBody>
          <a:bodyPr anchorCtr="0" anchor="b" bIns="91425" lIns="91425" rIns="91425" tIns="91425">
            <a:noAutofit/>
          </a:bodyPr>
          <a:lstStyle/>
          <a:p>
            <a:pPr lvl="0" rtl="0">
              <a:spcBef>
                <a:spcPts val="0"/>
              </a:spcBef>
              <a:buNone/>
            </a:pPr>
            <a:r>
              <a:rPr lang="en" sz="3600">
                <a:solidFill>
                  <a:srgbClr val="FF5722"/>
                </a:solidFill>
              </a:rPr>
              <a:t>¡GRACIAS A TODOS</a:t>
            </a:r>
            <a:r>
              <a:rPr lang="en" sz="3600">
                <a:solidFill>
                  <a:srgbClr val="FF5722"/>
                </a:solidFill>
              </a:rPr>
              <a:t>!</a:t>
            </a:r>
          </a:p>
        </p:txBody>
      </p:sp>
      <p:sp>
        <p:nvSpPr>
          <p:cNvPr id="489" name="Shape 489"/>
          <p:cNvSpPr txBox="1"/>
          <p:nvPr>
            <p:ph idx="4294967295" type="subTitle"/>
          </p:nvPr>
        </p:nvSpPr>
        <p:spPr>
          <a:xfrm>
            <a:off x="685800" y="3163925"/>
            <a:ext cx="4531499" cy="784799"/>
          </a:xfrm>
          <a:prstGeom prst="rect">
            <a:avLst/>
          </a:prstGeom>
        </p:spPr>
        <p:txBody>
          <a:bodyPr anchorCtr="0" anchor="t" bIns="91425" lIns="91425" rIns="91425" tIns="91425">
            <a:noAutofit/>
          </a:bodyPr>
          <a:lstStyle/>
          <a:p>
            <a:pPr lvl="0" rtl="0">
              <a:spcBef>
                <a:spcPts val="0"/>
              </a:spcBef>
              <a:buNone/>
            </a:pPr>
            <a:r>
              <a:rPr lang="en" sz="3600"/>
              <a:t>¿Preguntas</a:t>
            </a:r>
            <a:r>
              <a:rPr lang="en" sz="3600"/>
              <a:t>?</a:t>
            </a:r>
          </a:p>
        </p:txBody>
      </p:sp>
      <p:grpSp>
        <p:nvGrpSpPr>
          <p:cNvPr id="490" name="Shape 490"/>
          <p:cNvGrpSpPr/>
          <p:nvPr/>
        </p:nvGrpSpPr>
        <p:grpSpPr>
          <a:xfrm>
            <a:off x="785304" y="1555466"/>
            <a:ext cx="462632" cy="462632"/>
            <a:chOff x="1278900" y="2333250"/>
            <a:chExt cx="381175" cy="381175"/>
          </a:xfrm>
        </p:grpSpPr>
        <p:sp>
          <p:nvSpPr>
            <p:cNvPr id="491" name="Shape 491"/>
            <p:cNvSpPr/>
            <p:nvPr/>
          </p:nvSpPr>
          <p:spPr>
            <a:xfrm>
              <a:off x="1278900" y="2333250"/>
              <a:ext cx="381175" cy="381175"/>
            </a:xfrm>
            <a:custGeom>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2" name="Shape 492"/>
            <p:cNvSpPr/>
            <p:nvPr/>
          </p:nvSpPr>
          <p:spPr>
            <a:xfrm>
              <a:off x="1525475"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3" name="Shape 493"/>
            <p:cNvSpPr/>
            <p:nvPr/>
          </p:nvSpPr>
          <p:spPr>
            <a:xfrm>
              <a:off x="1369600" y="2503125"/>
              <a:ext cx="43875" cy="47525"/>
            </a:xfrm>
            <a:custGeom>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4" name="Shape 494"/>
            <p:cNvSpPr/>
            <p:nvPr/>
          </p:nvSpPr>
          <p:spPr>
            <a:xfrm>
              <a:off x="1369600" y="2604200"/>
              <a:ext cx="199750" cy="40825"/>
            </a:xfrm>
            <a:custGeom>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95" name="Shape 495"/>
          <p:cNvSpPr/>
          <p:nvPr/>
        </p:nvSpPr>
        <p:spPr>
          <a:xfrm>
            <a:off x="1311395" y="1491735"/>
            <a:ext cx="339835" cy="309114"/>
          </a:xfrm>
          <a:custGeom>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9525">
            <a:solidFill>
              <a:srgbClr val="B7B7B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6" name="Shape 496"/>
          <p:cNvSpPr txBox="1"/>
          <p:nvPr>
            <p:ph idx="12" type="sldNum"/>
          </p:nvPr>
        </p:nvSpPr>
        <p:spPr>
          <a:xfrm>
            <a:off x="8301450" y="4749850"/>
            <a:ext cx="8040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23</a:t>
            </a:r>
          </a:p>
        </p:txBody>
      </p:sp>
      <p:grpSp>
        <p:nvGrpSpPr>
          <p:cNvPr id="497" name="Shape 497"/>
          <p:cNvGrpSpPr/>
          <p:nvPr/>
        </p:nvGrpSpPr>
        <p:grpSpPr>
          <a:xfrm>
            <a:off x="8553493" y="213736"/>
            <a:ext cx="299911" cy="424767"/>
            <a:chOff x="3979850" y="1598950"/>
            <a:chExt cx="356825" cy="505375"/>
          </a:xfrm>
        </p:grpSpPr>
        <p:sp>
          <p:nvSpPr>
            <p:cNvPr id="498" name="Shape 498"/>
            <p:cNvSpPr/>
            <p:nvPr/>
          </p:nvSpPr>
          <p:spPr>
            <a:xfrm>
              <a:off x="3979850" y="1602600"/>
              <a:ext cx="44475" cy="501725"/>
            </a:xfrm>
            <a:custGeom>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99" name="Shape 499"/>
            <p:cNvSpPr/>
            <p:nvPr/>
          </p:nvSpPr>
          <p:spPr>
            <a:xfrm>
              <a:off x="4037075" y="1598950"/>
              <a:ext cx="299600" cy="228950"/>
            </a:xfrm>
            <a:custGeom>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BCD4"/>
        </a:solidFill>
      </p:bgPr>
    </p:bg>
    <p:spTree>
      <p:nvGrpSpPr>
        <p:cNvPr id="103" name="Shape 103"/>
        <p:cNvGrpSpPr/>
        <p:nvPr/>
      </p:nvGrpSpPr>
      <p:grpSpPr>
        <a:xfrm>
          <a:off x="0" y="0"/>
          <a:ext cx="0" cy="0"/>
          <a:chOff x="0" y="0"/>
          <a:chExt cx="0" cy="0"/>
        </a:xfrm>
      </p:grpSpPr>
      <p:sp>
        <p:nvSpPr>
          <p:cNvPr id="104" name="Shape 104"/>
          <p:cNvSpPr txBox="1"/>
          <p:nvPr/>
        </p:nvSpPr>
        <p:spPr>
          <a:xfrm>
            <a:off x="647200" y="1880300"/>
            <a:ext cx="6410700" cy="2057400"/>
          </a:xfrm>
          <a:prstGeom prst="rect">
            <a:avLst/>
          </a:prstGeom>
          <a:noFill/>
          <a:ln>
            <a:noFill/>
          </a:ln>
        </p:spPr>
        <p:txBody>
          <a:bodyPr anchorCtr="0" anchor="t" bIns="91425" lIns="91425" rIns="91425" tIns="91425">
            <a:noAutofit/>
          </a:bodyPr>
          <a:lstStyle/>
          <a:p>
            <a:pPr indent="-69850" lvl="0" marL="0" marR="0" rtl="0" algn="l">
              <a:lnSpc>
                <a:spcPct val="100000"/>
              </a:lnSpc>
              <a:spcBef>
                <a:spcPts val="600"/>
              </a:spcBef>
              <a:spcAft>
                <a:spcPts val="0"/>
              </a:spcAft>
              <a:buClr>
                <a:schemeClr val="dk1"/>
              </a:buClr>
              <a:buSzPct val="45833"/>
              <a:buFont typeface="Arial"/>
              <a:buNone/>
            </a:pPr>
            <a:r>
              <a:rPr b="1" lang="en" sz="2400">
                <a:solidFill>
                  <a:srgbClr val="999999"/>
                </a:solidFill>
                <a:latin typeface="Montserrat"/>
                <a:ea typeface="Montserrat"/>
                <a:cs typeface="Montserrat"/>
                <a:sym typeface="Montserrat"/>
              </a:rPr>
              <a:t>Dado un vector de </a:t>
            </a:r>
            <a:r>
              <a:rPr b="1" i="1" lang="en" sz="2400">
                <a:solidFill>
                  <a:srgbClr val="999999"/>
                </a:solidFill>
                <a:latin typeface="Montserrat"/>
                <a:ea typeface="Montserrat"/>
                <a:cs typeface="Montserrat"/>
                <a:sym typeface="Montserrat"/>
              </a:rPr>
              <a:t>n</a:t>
            </a:r>
            <a:r>
              <a:rPr b="1" lang="en" sz="2400">
                <a:solidFill>
                  <a:srgbClr val="999999"/>
                </a:solidFill>
                <a:latin typeface="Montserrat"/>
                <a:ea typeface="Montserrat"/>
                <a:cs typeface="Montserrat"/>
                <a:sym typeface="Montserrat"/>
              </a:rPr>
              <a:t> elementos, de los cuales algunos pueden estar duplicados, obtener otro vector donde todos los elementos duplicados hayan sido eliminados. </a:t>
            </a:r>
          </a:p>
          <a:p>
            <a:pPr lvl="0">
              <a:spcBef>
                <a:spcPts val="0"/>
              </a:spcBef>
              <a:buNone/>
            </a:pPr>
            <a:r>
              <a:t/>
            </a:r>
            <a:endParaRPr/>
          </a:p>
        </p:txBody>
      </p:sp>
      <p:sp>
        <p:nvSpPr>
          <p:cNvPr id="105" name="Shape 105"/>
          <p:cNvSpPr txBox="1"/>
          <p:nvPr/>
        </p:nvSpPr>
        <p:spPr>
          <a:xfrm>
            <a:off x="647200" y="708500"/>
            <a:ext cx="3780900" cy="1171800"/>
          </a:xfrm>
          <a:prstGeom prst="rect">
            <a:avLst/>
          </a:prstGeom>
          <a:noFill/>
          <a:ln>
            <a:noFill/>
          </a:ln>
        </p:spPr>
        <p:txBody>
          <a:bodyPr anchorCtr="0" anchor="ctr" bIns="91425" lIns="91425" rIns="91425" tIns="91425">
            <a:noAutofit/>
          </a:bodyPr>
          <a:lstStyle/>
          <a:p>
            <a:pPr lvl="0" rtl="0">
              <a:spcBef>
                <a:spcPts val="0"/>
              </a:spcBef>
              <a:buNone/>
            </a:pPr>
            <a:r>
              <a:rPr b="1" lang="en" sz="3600">
                <a:solidFill>
                  <a:srgbClr val="00BCD4"/>
                </a:solidFill>
                <a:latin typeface="Montserrat"/>
                <a:ea typeface="Montserrat"/>
                <a:cs typeface="Montserrat"/>
                <a:sym typeface="Montserrat"/>
              </a:rPr>
              <a:t>EJERCICIO</a:t>
            </a:r>
          </a:p>
        </p:txBody>
      </p:sp>
      <p:grpSp>
        <p:nvGrpSpPr>
          <p:cNvPr id="106" name="Shape 106"/>
          <p:cNvGrpSpPr/>
          <p:nvPr/>
        </p:nvGrpSpPr>
        <p:grpSpPr>
          <a:xfrm>
            <a:off x="8108198" y="239551"/>
            <a:ext cx="523897" cy="556173"/>
            <a:chOff x="1923675" y="1633650"/>
            <a:chExt cx="436000" cy="435975"/>
          </a:xfrm>
        </p:grpSpPr>
        <p:sp>
          <p:nvSpPr>
            <p:cNvPr id="107" name="Shape 107"/>
            <p:cNvSpPr/>
            <p:nvPr/>
          </p:nvSpPr>
          <p:spPr>
            <a:xfrm>
              <a:off x="2209250" y="1633650"/>
              <a:ext cx="150425" cy="150425"/>
            </a:xfrm>
            <a:custGeom>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2019900" y="1757250"/>
              <a:ext cx="261825" cy="261850"/>
            </a:xfrm>
            <a:custGeom>
              <a:pathLst>
                <a:path extrusionOk="0" fill="none" h="10474" w="10473">
                  <a:moveTo>
                    <a:pt x="10473" y="1"/>
                  </a:moveTo>
                  <a:lnTo>
                    <a:pt x="0" y="1047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1923675" y="1681150"/>
              <a:ext cx="388500" cy="388475"/>
            </a:xfrm>
            <a:custGeom>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1974225" y="1711575"/>
              <a:ext cx="261825" cy="261850"/>
            </a:xfrm>
            <a:custGeom>
              <a:pathLst>
                <a:path extrusionOk="0" fill="none" h="10474" w="10473">
                  <a:moveTo>
                    <a:pt x="0" y="10474"/>
                  </a:moveTo>
                  <a:lnTo>
                    <a:pt x="10473"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1934650" y="2014200"/>
              <a:ext cx="44475" cy="44475"/>
            </a:xfrm>
            <a:custGeom>
              <a:pathLst>
                <a:path extrusionOk="0" fill="none" h="1779" w="1779">
                  <a:moveTo>
                    <a:pt x="1778" y="1778"/>
                  </a:moveTo>
                  <a:lnTo>
                    <a:pt x="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1944375" y="1947225"/>
              <a:ext cx="101725" cy="101700"/>
            </a:xfrm>
            <a:custGeom>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113" name="Shape 113"/>
          <p:cNvSpPr txBox="1"/>
          <p:nvPr>
            <p:ph idx="12" type="sldNum"/>
          </p:nvPr>
        </p:nvSpPr>
        <p:spPr>
          <a:xfrm>
            <a:off x="8298425" y="4749850"/>
            <a:ext cx="8070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a:t>
            </a:r>
            <a:r>
              <a:rPr lang="en" sz="1400">
                <a:latin typeface="Montserrat"/>
                <a:ea typeface="Montserrat"/>
                <a:cs typeface="Montserrat"/>
                <a:sym typeface="Montserrat"/>
              </a:rPr>
              <a:t>23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17" name="Shape 117"/>
        <p:cNvGrpSpPr/>
        <p:nvPr/>
      </p:nvGrpSpPr>
      <p:grpSpPr>
        <a:xfrm>
          <a:off x="0" y="0"/>
          <a:ext cx="0" cy="0"/>
          <a:chOff x="0" y="0"/>
          <a:chExt cx="0" cy="0"/>
        </a:xfrm>
      </p:grpSpPr>
      <p:sp>
        <p:nvSpPr>
          <p:cNvPr id="118" name="Shape 118"/>
          <p:cNvSpPr txBox="1"/>
          <p:nvPr>
            <p:ph type="ctrTitle"/>
          </p:nvPr>
        </p:nvSpPr>
        <p:spPr>
          <a:xfrm>
            <a:off x="648300" y="1354750"/>
            <a:ext cx="41196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1</a:t>
            </a:r>
            <a:r>
              <a:rPr lang="en" sz="7200">
                <a:solidFill>
                  <a:srgbClr val="FFC107"/>
                </a:solidFill>
              </a:rPr>
              <a:t>.</a:t>
            </a:r>
          </a:p>
          <a:p>
            <a:pPr lvl="0" rtl="0">
              <a:spcBef>
                <a:spcPts val="0"/>
              </a:spcBef>
              <a:buNone/>
            </a:pPr>
            <a:r>
              <a:rPr lang="en"/>
              <a:t>CARACTERÍSTICAS DEL PC</a:t>
            </a:r>
          </a:p>
        </p:txBody>
      </p:sp>
      <p:sp>
        <p:nvSpPr>
          <p:cNvPr id="119" name="Shape 119"/>
          <p:cNvSpPr txBox="1"/>
          <p:nvPr>
            <p:ph idx="1" type="subTitle"/>
          </p:nvPr>
        </p:nvSpPr>
        <p:spPr>
          <a:xfrm>
            <a:off x="5244350" y="3273350"/>
            <a:ext cx="3363900" cy="1031700"/>
          </a:xfrm>
          <a:prstGeom prst="rect">
            <a:avLst/>
          </a:prstGeom>
        </p:spPr>
        <p:txBody>
          <a:bodyPr anchorCtr="0" anchor="b" bIns="91425" lIns="91425" rIns="91425" tIns="91425">
            <a:noAutofit/>
          </a:bodyPr>
          <a:lstStyle/>
          <a:p>
            <a:pPr lvl="0" rtl="0">
              <a:spcBef>
                <a:spcPts val="0"/>
              </a:spcBef>
              <a:buNone/>
            </a:pPr>
            <a:r>
              <a:rPr lang="en"/>
              <a:t>Máquina usada para realizar las medidas de tiempo</a:t>
            </a:r>
          </a:p>
        </p:txBody>
      </p:sp>
      <p:sp>
        <p:nvSpPr>
          <p:cNvPr id="120" name="Shape 120"/>
          <p:cNvSpPr txBox="1"/>
          <p:nvPr>
            <p:ph idx="12" type="sldNum"/>
          </p:nvPr>
        </p:nvSpPr>
        <p:spPr>
          <a:xfrm>
            <a:off x="8298425" y="4749850"/>
            <a:ext cx="8070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a:t>
            </a:r>
            <a:r>
              <a:rPr lang="en" sz="1400">
                <a:latin typeface="Montserrat"/>
                <a:ea typeface="Montserrat"/>
                <a:cs typeface="Montserrat"/>
                <a:sym typeface="Montserrat"/>
              </a:rPr>
              <a:t>23</a:t>
            </a:r>
          </a:p>
        </p:txBody>
      </p:sp>
      <p:grpSp>
        <p:nvGrpSpPr>
          <p:cNvPr id="121" name="Shape 121"/>
          <p:cNvGrpSpPr/>
          <p:nvPr/>
        </p:nvGrpSpPr>
        <p:grpSpPr>
          <a:xfrm>
            <a:off x="8363742" y="307949"/>
            <a:ext cx="371564" cy="371543"/>
            <a:chOff x="576250" y="4319400"/>
            <a:chExt cx="442075" cy="442050"/>
          </a:xfrm>
        </p:grpSpPr>
        <p:sp>
          <p:nvSpPr>
            <p:cNvPr id="122" name="Shape 122"/>
            <p:cNvSpPr/>
            <p:nvPr/>
          </p:nvSpPr>
          <p:spPr>
            <a:xfrm>
              <a:off x="576250" y="4319400"/>
              <a:ext cx="442075" cy="442050"/>
            </a:xfrm>
            <a:custGeom>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595725" y="4668875"/>
              <a:ext cx="73100" cy="73100"/>
            </a:xfrm>
            <a:custGeom>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652350" y="4711500"/>
              <a:ext cx="46925" cy="46925"/>
            </a:xfrm>
            <a:custGeom>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579300" y="4638450"/>
              <a:ext cx="46900" cy="46900"/>
            </a:xfrm>
            <a:custGeom>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26" name="Shape 126"/>
          <p:cNvGrpSpPr/>
          <p:nvPr/>
        </p:nvGrpSpPr>
        <p:grpSpPr>
          <a:xfrm>
            <a:off x="7832586" y="332008"/>
            <a:ext cx="435021" cy="323445"/>
            <a:chOff x="5247525" y="3007275"/>
            <a:chExt cx="517575" cy="384825"/>
          </a:xfrm>
        </p:grpSpPr>
        <p:sp>
          <p:nvSpPr>
            <p:cNvPr id="127" name="Shape 127"/>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32" name="Shape 132"/>
        <p:cNvGrpSpPr/>
        <p:nvPr/>
      </p:nvGrpSpPr>
      <p:grpSpPr>
        <a:xfrm>
          <a:off x="0" y="0"/>
          <a:ext cx="0" cy="0"/>
          <a:chOff x="0" y="0"/>
          <a:chExt cx="0" cy="0"/>
        </a:xfrm>
      </p:grpSpPr>
      <p:sp>
        <p:nvSpPr>
          <p:cNvPr id="133" name="Shape 133"/>
          <p:cNvSpPr/>
          <p:nvPr/>
        </p:nvSpPr>
        <p:spPr>
          <a:xfrm>
            <a:off x="3864700" y="713801"/>
            <a:ext cx="4871018" cy="430747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cap="flat" cmpd="sng" w="9525">
            <a:solidFill>
              <a:srgbClr val="B7B7B7"/>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4" name="Shape 134"/>
          <p:cNvSpPr/>
          <p:nvPr/>
        </p:nvSpPr>
        <p:spPr>
          <a:xfrm>
            <a:off x="4068500" y="902250"/>
            <a:ext cx="4463700" cy="3271800"/>
          </a:xfrm>
          <a:prstGeom prst="rect">
            <a:avLst/>
          </a:prstGeom>
          <a:solidFill>
            <a:srgbClr val="EFEFEF"/>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indent="457200" lvl="0" marL="0" rtl="0" algn="just">
              <a:lnSpc>
                <a:spcPct val="115000"/>
              </a:lnSpc>
              <a:spcBef>
                <a:spcPts val="0"/>
              </a:spcBef>
              <a:buNone/>
            </a:pPr>
            <a:r>
              <a:rPr b="1" lang="en" sz="1100">
                <a:solidFill>
                  <a:schemeClr val="dk1"/>
                </a:solidFill>
              </a:rPr>
              <a:t>Procesador:</a:t>
            </a:r>
            <a:r>
              <a:rPr b="1" lang="en" sz="1000">
                <a:solidFill>
                  <a:schemeClr val="dk1"/>
                </a:solidFill>
              </a:rPr>
              <a:t> </a:t>
            </a:r>
            <a:r>
              <a:rPr lang="en" sz="1100">
                <a:solidFill>
                  <a:schemeClr val="dk1"/>
                </a:solidFill>
              </a:rPr>
              <a:t>Intel(R) Core(TM) i7-4720HQ.</a:t>
            </a:r>
          </a:p>
          <a:p>
            <a:pPr indent="0" lvl="0" marL="457200" rtl="0" algn="just">
              <a:lnSpc>
                <a:spcPct val="115000"/>
              </a:lnSpc>
              <a:spcBef>
                <a:spcPts val="0"/>
              </a:spcBef>
              <a:buNone/>
            </a:pPr>
            <a:r>
              <a:t/>
            </a:r>
            <a:endParaRPr sz="1100">
              <a:solidFill>
                <a:schemeClr val="dk1"/>
              </a:solidFill>
            </a:endParaRPr>
          </a:p>
          <a:p>
            <a:pPr indent="0" lvl="0" marL="457200" rtl="0" algn="just">
              <a:lnSpc>
                <a:spcPct val="115000"/>
              </a:lnSpc>
              <a:spcBef>
                <a:spcPts val="0"/>
              </a:spcBef>
              <a:buNone/>
            </a:pPr>
            <a:r>
              <a:rPr b="1" lang="en" sz="1100">
                <a:solidFill>
                  <a:schemeClr val="dk1"/>
                </a:solidFill>
              </a:rPr>
              <a:t>Núcleos y velocidad: </a:t>
            </a:r>
            <a:r>
              <a:rPr lang="en" sz="1100">
                <a:solidFill>
                  <a:schemeClr val="dk1"/>
                </a:solidFill>
              </a:rPr>
              <a:t>8 Núcleos a 2.60GHz.</a:t>
            </a:r>
          </a:p>
          <a:p>
            <a:pPr indent="0" lvl="0" marL="457200" rtl="0" algn="just">
              <a:lnSpc>
                <a:spcPct val="115000"/>
              </a:lnSpc>
              <a:spcBef>
                <a:spcPts val="0"/>
              </a:spcBef>
              <a:buNone/>
            </a:pPr>
            <a:r>
              <a:t/>
            </a:r>
            <a:endParaRPr sz="1100">
              <a:solidFill>
                <a:schemeClr val="dk1"/>
              </a:solidFill>
            </a:endParaRPr>
          </a:p>
          <a:p>
            <a:pPr indent="0" lvl="0" marL="457200" rtl="0" algn="just">
              <a:lnSpc>
                <a:spcPct val="115000"/>
              </a:lnSpc>
              <a:spcBef>
                <a:spcPts val="0"/>
              </a:spcBef>
              <a:buNone/>
            </a:pPr>
            <a:r>
              <a:rPr b="1" lang="en" sz="1100">
                <a:solidFill>
                  <a:schemeClr val="dk1"/>
                </a:solidFill>
              </a:rPr>
              <a:t>Cachés: </a:t>
            </a:r>
            <a:r>
              <a:rPr lang="en" sz="1100">
                <a:solidFill>
                  <a:schemeClr val="dk1"/>
                </a:solidFill>
              </a:rPr>
              <a:t>Caché L1 32K | Caché L2 256K | Caché L3 6144K.</a:t>
            </a:r>
          </a:p>
          <a:p>
            <a:pPr indent="0" lvl="0" marL="457200" rtl="0" algn="just">
              <a:lnSpc>
                <a:spcPct val="115000"/>
              </a:lnSpc>
              <a:spcBef>
                <a:spcPts val="0"/>
              </a:spcBef>
              <a:buNone/>
            </a:pPr>
            <a:r>
              <a:t/>
            </a:r>
            <a:endParaRPr sz="1100">
              <a:solidFill>
                <a:schemeClr val="dk1"/>
              </a:solidFill>
            </a:endParaRPr>
          </a:p>
          <a:p>
            <a:pPr indent="0" lvl="0" marL="457200" rtl="0" algn="just">
              <a:lnSpc>
                <a:spcPct val="115000"/>
              </a:lnSpc>
              <a:spcBef>
                <a:spcPts val="0"/>
              </a:spcBef>
              <a:buNone/>
            </a:pPr>
            <a:r>
              <a:rPr b="1" lang="en" sz="1100">
                <a:solidFill>
                  <a:schemeClr val="dk1"/>
                </a:solidFill>
              </a:rPr>
              <a:t>Memoria RAM: </a:t>
            </a:r>
            <a:r>
              <a:rPr lang="en" sz="1100">
                <a:solidFill>
                  <a:schemeClr val="dk1"/>
                </a:solidFill>
              </a:rPr>
              <a:t>16GB a 1600 MHz.</a:t>
            </a:r>
          </a:p>
          <a:p>
            <a:pPr indent="0" lvl="0" marL="457200" rtl="0" algn="just">
              <a:lnSpc>
                <a:spcPct val="115000"/>
              </a:lnSpc>
              <a:spcBef>
                <a:spcPts val="0"/>
              </a:spcBef>
              <a:buNone/>
            </a:pPr>
            <a:r>
              <a:t/>
            </a:r>
            <a:endParaRPr sz="1100">
              <a:solidFill>
                <a:schemeClr val="dk1"/>
              </a:solidFill>
            </a:endParaRPr>
          </a:p>
          <a:p>
            <a:pPr indent="0" lvl="0" marL="457200" rtl="0" algn="just">
              <a:lnSpc>
                <a:spcPct val="115000"/>
              </a:lnSpc>
              <a:spcBef>
                <a:spcPts val="0"/>
              </a:spcBef>
              <a:buNone/>
            </a:pPr>
            <a:r>
              <a:rPr b="1" lang="en" sz="1100">
                <a:solidFill>
                  <a:schemeClr val="dk1"/>
                </a:solidFill>
              </a:rPr>
              <a:t>Sistema Operativo:  </a:t>
            </a:r>
            <a:r>
              <a:rPr lang="en" sz="1100">
                <a:solidFill>
                  <a:schemeClr val="dk1"/>
                </a:solidFill>
              </a:rPr>
              <a:t>Arch Linux (rolling release).</a:t>
            </a:r>
          </a:p>
          <a:p>
            <a:pPr indent="0" lvl="0" marL="457200" rtl="0" algn="just">
              <a:lnSpc>
                <a:spcPct val="115000"/>
              </a:lnSpc>
              <a:spcBef>
                <a:spcPts val="0"/>
              </a:spcBef>
              <a:buNone/>
            </a:pPr>
            <a:r>
              <a:t/>
            </a:r>
            <a:endParaRPr sz="1100">
              <a:solidFill>
                <a:schemeClr val="dk1"/>
              </a:solidFill>
            </a:endParaRPr>
          </a:p>
          <a:p>
            <a:pPr indent="0" lvl="0" marL="457200" rtl="0" algn="just">
              <a:lnSpc>
                <a:spcPct val="115000"/>
              </a:lnSpc>
              <a:spcBef>
                <a:spcPts val="0"/>
              </a:spcBef>
              <a:buNone/>
            </a:pPr>
            <a:r>
              <a:rPr b="1" lang="en" sz="1100">
                <a:solidFill>
                  <a:schemeClr val="dk1"/>
                </a:solidFill>
              </a:rPr>
              <a:t>Versión de kernel: </a:t>
            </a:r>
            <a:r>
              <a:rPr lang="en" sz="1100">
                <a:solidFill>
                  <a:schemeClr val="dk1"/>
                </a:solidFill>
              </a:rPr>
              <a:t>4.10.6-1-ARCH</a:t>
            </a:r>
          </a:p>
          <a:p>
            <a:pPr indent="0" lvl="0" marL="457200" rtl="0" algn="just">
              <a:lnSpc>
                <a:spcPct val="115000"/>
              </a:lnSpc>
              <a:spcBef>
                <a:spcPts val="0"/>
              </a:spcBef>
              <a:buNone/>
            </a:pPr>
            <a:r>
              <a:t/>
            </a:r>
            <a:endParaRPr sz="1100">
              <a:solidFill>
                <a:schemeClr val="dk1"/>
              </a:solidFill>
              <a:latin typeface="Verdana"/>
              <a:ea typeface="Verdana"/>
              <a:cs typeface="Verdana"/>
              <a:sym typeface="Verdana"/>
            </a:endParaRPr>
          </a:p>
          <a:p>
            <a:pPr indent="0" lvl="0" marL="457200" rtl="0" algn="just">
              <a:lnSpc>
                <a:spcPct val="115000"/>
              </a:lnSpc>
              <a:spcBef>
                <a:spcPts val="0"/>
              </a:spcBef>
              <a:buNone/>
            </a:pPr>
            <a:r>
              <a:rPr b="1" lang="en" sz="1100">
                <a:solidFill>
                  <a:schemeClr val="dk1"/>
                </a:solidFill>
              </a:rPr>
              <a:t>Versión de compilador: </a:t>
            </a:r>
            <a:r>
              <a:rPr lang="en" sz="1100">
                <a:solidFill>
                  <a:schemeClr val="dk1"/>
                </a:solidFill>
              </a:rPr>
              <a:t>g++ (GCC) 6.3.1 201.70306.</a:t>
            </a:r>
          </a:p>
          <a:p>
            <a:pPr indent="0" lvl="0" marL="457200" rtl="0" algn="just">
              <a:lnSpc>
                <a:spcPct val="115000"/>
              </a:lnSpc>
              <a:spcBef>
                <a:spcPts val="0"/>
              </a:spcBef>
              <a:buNone/>
            </a:pPr>
            <a:r>
              <a:t/>
            </a:r>
            <a:endParaRPr sz="1100">
              <a:solidFill>
                <a:schemeClr val="dk1"/>
              </a:solidFill>
            </a:endParaRPr>
          </a:p>
          <a:p>
            <a:pPr indent="0" lvl="0" marL="457200" rtl="0" algn="just">
              <a:lnSpc>
                <a:spcPct val="115000"/>
              </a:lnSpc>
              <a:spcBef>
                <a:spcPts val="0"/>
              </a:spcBef>
              <a:buNone/>
            </a:pPr>
            <a:r>
              <a:rPr b="1" lang="en" sz="1100">
                <a:solidFill>
                  <a:schemeClr val="dk1"/>
                </a:solidFill>
              </a:rPr>
              <a:t>Opciones de compilación: </a:t>
            </a:r>
            <a:r>
              <a:rPr lang="en" sz="1100">
                <a:solidFill>
                  <a:schemeClr val="dk1"/>
                </a:solidFill>
              </a:rPr>
              <a:t>-O3 -std=c++11</a:t>
            </a:r>
          </a:p>
        </p:txBody>
      </p:sp>
      <p:sp>
        <p:nvSpPr>
          <p:cNvPr id="135" name="Shape 135"/>
          <p:cNvSpPr txBox="1"/>
          <p:nvPr>
            <p:ph type="title"/>
          </p:nvPr>
        </p:nvSpPr>
        <p:spPr>
          <a:xfrm>
            <a:off x="326809" y="955500"/>
            <a:ext cx="3148200" cy="485700"/>
          </a:xfrm>
          <a:prstGeom prst="rect">
            <a:avLst/>
          </a:prstGeom>
        </p:spPr>
        <p:txBody>
          <a:bodyPr anchorCtr="0" anchor="b" bIns="91425" lIns="91425" rIns="91425" tIns="91425">
            <a:noAutofit/>
          </a:bodyPr>
          <a:lstStyle/>
          <a:p>
            <a:pPr lvl="0" rtl="0">
              <a:spcBef>
                <a:spcPts val="0"/>
              </a:spcBef>
              <a:buNone/>
            </a:pPr>
            <a:r>
              <a:rPr lang="en">
                <a:solidFill>
                  <a:srgbClr val="FF9800"/>
                </a:solidFill>
              </a:rPr>
              <a:t>PC</a:t>
            </a:r>
          </a:p>
          <a:p>
            <a:pPr lvl="0" rtl="0">
              <a:spcBef>
                <a:spcPts val="0"/>
              </a:spcBef>
              <a:buNone/>
            </a:pPr>
            <a:r>
              <a:rPr lang="en"/>
              <a:t>CARACTERÍSTICAS</a:t>
            </a:r>
          </a:p>
        </p:txBody>
      </p:sp>
      <p:sp>
        <p:nvSpPr>
          <p:cNvPr id="136" name="Shape 136"/>
          <p:cNvSpPr txBox="1"/>
          <p:nvPr>
            <p:ph idx="12" type="sldNum"/>
          </p:nvPr>
        </p:nvSpPr>
        <p:spPr>
          <a:xfrm>
            <a:off x="8340496" y="4749850"/>
            <a:ext cx="7650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a:t>
            </a:r>
            <a:r>
              <a:rPr lang="en" sz="1400">
                <a:latin typeface="Montserrat"/>
                <a:ea typeface="Montserrat"/>
                <a:cs typeface="Montserrat"/>
                <a:sym typeface="Montserrat"/>
              </a:rPr>
              <a:t>23</a:t>
            </a:r>
          </a:p>
        </p:txBody>
      </p:sp>
      <p:grpSp>
        <p:nvGrpSpPr>
          <p:cNvPr id="137" name="Shape 137"/>
          <p:cNvGrpSpPr/>
          <p:nvPr/>
        </p:nvGrpSpPr>
        <p:grpSpPr>
          <a:xfrm>
            <a:off x="4168219" y="1441200"/>
            <a:ext cx="308377" cy="295816"/>
            <a:chOff x="5233525" y="4954450"/>
            <a:chExt cx="538275" cy="516350"/>
          </a:xfrm>
        </p:grpSpPr>
        <p:sp>
          <p:nvSpPr>
            <p:cNvPr id="138" name="Shape 138"/>
            <p:cNvSpPr/>
            <p:nvPr/>
          </p:nvSpPr>
          <p:spPr>
            <a:xfrm>
              <a:off x="5637825" y="4954450"/>
              <a:ext cx="89525" cy="89525"/>
            </a:xfrm>
            <a:custGeom>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5323025" y="4980625"/>
              <a:ext cx="88925" cy="88925"/>
            </a:xfrm>
            <a:custGeom>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5233525" y="5255225"/>
              <a:ext cx="89525" cy="89525"/>
            </a:xfrm>
            <a:custGeom>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5453325" y="5382475"/>
              <a:ext cx="88925" cy="88325"/>
            </a:xfrm>
            <a:custGeom>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5682875" y="5188875"/>
              <a:ext cx="88925" cy="89525"/>
            </a:xfrm>
            <a:custGeom>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5411925" y="5110925"/>
              <a:ext cx="188775" cy="189400"/>
            </a:xfrm>
            <a:custGeom>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5367475" y="5025075"/>
              <a:ext cx="81600" cy="105975"/>
            </a:xfrm>
            <a:custGeom>
              <a:pathLst>
                <a:path extrusionOk="0" fill="none" h="4239" w="3264">
                  <a:moveTo>
                    <a:pt x="0" y="1"/>
                  </a:moveTo>
                  <a:lnTo>
                    <a:pt x="3264" y="4238"/>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5567800" y="4999500"/>
              <a:ext cx="115100" cy="133975"/>
            </a:xfrm>
            <a:custGeom>
              <a:pathLst>
                <a:path extrusionOk="0" fill="none" h="5359" w="4604">
                  <a:moveTo>
                    <a:pt x="0" y="5359"/>
                  </a:moveTo>
                  <a:lnTo>
                    <a:pt x="4603" y="1"/>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5600075" y="5217475"/>
              <a:ext cx="127275" cy="16475"/>
            </a:xfrm>
            <a:custGeom>
              <a:pathLst>
                <a:path extrusionOk="0" fill="none" h="659" w="5091">
                  <a:moveTo>
                    <a:pt x="5090" y="658"/>
                  </a:moveTo>
                  <a:lnTo>
                    <a:pt x="0" y="1"/>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5497775" y="5299675"/>
              <a:ext cx="4900" cy="126675"/>
            </a:xfrm>
            <a:custGeom>
              <a:pathLst>
                <a:path extrusionOk="0" fill="none" h="5067" w="196">
                  <a:moveTo>
                    <a:pt x="0" y="5067"/>
                  </a:moveTo>
                  <a:lnTo>
                    <a:pt x="195" y="1"/>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5277975" y="5241825"/>
              <a:ext cx="141275" cy="58500"/>
            </a:xfrm>
            <a:custGeom>
              <a:pathLst>
                <a:path extrusionOk="0" fill="none" h="2340" w="5651">
                  <a:moveTo>
                    <a:pt x="0" y="2339"/>
                  </a:moveTo>
                  <a:lnTo>
                    <a:pt x="5651" y="1"/>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49" name="Shape 149"/>
          <p:cNvGrpSpPr/>
          <p:nvPr/>
        </p:nvGrpSpPr>
        <p:grpSpPr>
          <a:xfrm>
            <a:off x="4185635" y="2979502"/>
            <a:ext cx="273574" cy="248651"/>
            <a:chOff x="4556450" y="4963575"/>
            <a:chExt cx="548025" cy="498100"/>
          </a:xfrm>
        </p:grpSpPr>
        <p:sp>
          <p:nvSpPr>
            <p:cNvPr id="150" name="Shape 150"/>
            <p:cNvSpPr/>
            <p:nvPr/>
          </p:nvSpPr>
          <p:spPr>
            <a:xfrm>
              <a:off x="4611850" y="5222350"/>
              <a:ext cx="436600" cy="239325"/>
            </a:xfrm>
            <a:custGeom>
              <a:pathLst>
                <a:path extrusionOk="0" fill="none" h="9573" w="17464">
                  <a:moveTo>
                    <a:pt x="1" y="1"/>
                  </a:moveTo>
                  <a:lnTo>
                    <a:pt x="1" y="4677"/>
                  </a:lnTo>
                  <a:lnTo>
                    <a:pt x="8720" y="9572"/>
                  </a:lnTo>
                  <a:lnTo>
                    <a:pt x="17463" y="4677"/>
                  </a:lnTo>
                  <a:lnTo>
                    <a:pt x="17463" y="1"/>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4612475" y="4963575"/>
              <a:ext cx="435975" cy="125450"/>
            </a:xfrm>
            <a:custGeom>
              <a:pathLst>
                <a:path extrusionOk="0" fill="none" h="5018" w="17439">
                  <a:moveTo>
                    <a:pt x="17438" y="5018"/>
                  </a:moveTo>
                  <a:lnTo>
                    <a:pt x="8671" y="1"/>
                  </a:lnTo>
                  <a:lnTo>
                    <a:pt x="0" y="5018"/>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4556450" y="5089000"/>
              <a:ext cx="274025" cy="225925"/>
            </a:xfrm>
            <a:custGeom>
              <a:pathLst>
                <a:path extrusionOk="0" fill="none" h="9037" w="10961">
                  <a:moveTo>
                    <a:pt x="8720" y="9037"/>
                  </a:moveTo>
                  <a:lnTo>
                    <a:pt x="1" y="4068"/>
                  </a:lnTo>
                  <a:lnTo>
                    <a:pt x="2241" y="1"/>
                  </a:lnTo>
                  <a:lnTo>
                    <a:pt x="10960" y="4969"/>
                  </a:lnTo>
                  <a:lnTo>
                    <a:pt x="8720" y="9037"/>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p:nvPr/>
          </p:nvSpPr>
          <p:spPr>
            <a:xfrm>
              <a:off x="4830450" y="5089000"/>
              <a:ext cx="274025" cy="225925"/>
            </a:xfrm>
            <a:custGeom>
              <a:pathLst>
                <a:path extrusionOk="0" fill="none" h="9037" w="10961">
                  <a:moveTo>
                    <a:pt x="2241" y="9037"/>
                  </a:moveTo>
                  <a:lnTo>
                    <a:pt x="10960" y="4068"/>
                  </a:lnTo>
                  <a:lnTo>
                    <a:pt x="8719" y="1"/>
                  </a:lnTo>
                  <a:lnTo>
                    <a:pt x="0" y="4969"/>
                  </a:lnTo>
                  <a:lnTo>
                    <a:pt x="2241" y="9037"/>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4830450" y="5213225"/>
              <a:ext cx="25" cy="248450"/>
            </a:xfrm>
            <a:custGeom>
              <a:pathLst>
                <a:path extrusionOk="0" fill="none" h="9938" w="1">
                  <a:moveTo>
                    <a:pt x="0" y="0"/>
                  </a:moveTo>
                  <a:lnTo>
                    <a:pt x="0" y="9937"/>
                  </a:lnTo>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55" name="Shape 155"/>
          <p:cNvGrpSpPr/>
          <p:nvPr/>
        </p:nvGrpSpPr>
        <p:grpSpPr>
          <a:xfrm>
            <a:off x="4216449" y="1863122"/>
            <a:ext cx="211931" cy="208996"/>
            <a:chOff x="3292425" y="3664250"/>
            <a:chExt cx="397025" cy="391525"/>
          </a:xfrm>
        </p:grpSpPr>
        <p:sp>
          <p:nvSpPr>
            <p:cNvPr id="156" name="Shape 156"/>
            <p:cNvSpPr/>
            <p:nvPr/>
          </p:nvSpPr>
          <p:spPr>
            <a:xfrm>
              <a:off x="3292425" y="3680675"/>
              <a:ext cx="375100" cy="375100"/>
            </a:xfrm>
            <a:custGeom>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3504325" y="3664250"/>
              <a:ext cx="131525" cy="153450"/>
            </a:xfrm>
            <a:custGeom>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3501875" y="3749500"/>
              <a:ext cx="187575" cy="96825"/>
            </a:xfrm>
            <a:custGeom>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159" name="Shape 159"/>
          <p:cNvGrpSpPr/>
          <p:nvPr/>
        </p:nvGrpSpPr>
        <p:grpSpPr>
          <a:xfrm>
            <a:off x="4155214" y="3336153"/>
            <a:ext cx="334405" cy="248635"/>
            <a:chOff x="5247525" y="3007275"/>
            <a:chExt cx="517575" cy="384825"/>
          </a:xfrm>
        </p:grpSpPr>
        <p:sp>
          <p:nvSpPr>
            <p:cNvPr id="160" name="Shape 160"/>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id="162" name="Shape 162"/>
          <p:cNvPicPr preferRelativeResize="0"/>
          <p:nvPr/>
        </p:nvPicPr>
        <p:blipFill>
          <a:blip r:embed="rId3">
            <a:alphaModFix/>
          </a:blip>
          <a:stretch>
            <a:fillRect/>
          </a:stretch>
        </p:blipFill>
        <p:spPr>
          <a:xfrm>
            <a:off x="4155225" y="1009778"/>
            <a:ext cx="334400" cy="334400"/>
          </a:xfrm>
          <a:prstGeom prst="rect">
            <a:avLst/>
          </a:prstGeom>
          <a:noFill/>
          <a:ln>
            <a:noFill/>
          </a:ln>
        </p:spPr>
      </p:pic>
      <p:pic>
        <p:nvPicPr>
          <p:cNvPr id="163" name="Shape 163"/>
          <p:cNvPicPr preferRelativeResize="0"/>
          <p:nvPr/>
        </p:nvPicPr>
        <p:blipFill>
          <a:blip r:embed="rId4">
            <a:alphaModFix/>
          </a:blip>
          <a:stretch>
            <a:fillRect/>
          </a:stretch>
        </p:blipFill>
        <p:spPr>
          <a:xfrm>
            <a:off x="4185636" y="2203374"/>
            <a:ext cx="273575" cy="273575"/>
          </a:xfrm>
          <a:prstGeom prst="rect">
            <a:avLst/>
          </a:prstGeom>
          <a:noFill/>
          <a:ln>
            <a:noFill/>
          </a:ln>
        </p:spPr>
      </p:pic>
      <p:pic>
        <p:nvPicPr>
          <p:cNvPr id="164" name="Shape 164"/>
          <p:cNvPicPr preferRelativeResize="0"/>
          <p:nvPr/>
        </p:nvPicPr>
        <p:blipFill>
          <a:blip r:embed="rId5">
            <a:alphaModFix/>
          </a:blip>
          <a:stretch>
            <a:fillRect/>
          </a:stretch>
        </p:blipFill>
        <p:spPr>
          <a:xfrm>
            <a:off x="4185637" y="2577189"/>
            <a:ext cx="273575" cy="273575"/>
          </a:xfrm>
          <a:prstGeom prst="rect">
            <a:avLst/>
          </a:prstGeom>
          <a:noFill/>
          <a:ln>
            <a:noFill/>
          </a:ln>
        </p:spPr>
      </p:pic>
      <p:pic>
        <p:nvPicPr>
          <p:cNvPr id="165" name="Shape 165"/>
          <p:cNvPicPr preferRelativeResize="0"/>
          <p:nvPr/>
        </p:nvPicPr>
        <p:blipFill>
          <a:blip r:embed="rId6">
            <a:alphaModFix/>
          </a:blip>
          <a:stretch>
            <a:fillRect/>
          </a:stretch>
        </p:blipFill>
        <p:spPr>
          <a:xfrm>
            <a:off x="704925" y="2072131"/>
            <a:ext cx="2542124" cy="1906593"/>
          </a:xfrm>
          <a:prstGeom prst="rect">
            <a:avLst/>
          </a:prstGeom>
          <a:noFill/>
          <a:ln cap="flat" cmpd="sng" w="9525">
            <a:solidFill>
              <a:srgbClr val="D9D9D9"/>
            </a:solidFill>
            <a:prstDash val="solid"/>
            <a:round/>
            <a:headEnd len="med" w="med" type="none"/>
            <a:tailEnd len="med" w="med" type="none"/>
          </a:ln>
        </p:spPr>
      </p:pic>
      <p:sp>
        <p:nvSpPr>
          <p:cNvPr id="166" name="Shape 166"/>
          <p:cNvSpPr/>
          <p:nvPr/>
        </p:nvSpPr>
        <p:spPr>
          <a:xfrm>
            <a:off x="4194393" y="3727729"/>
            <a:ext cx="273562" cy="273562"/>
          </a:xfrm>
          <a:custGeom>
            <a:pathLst>
              <a:path extrusionOk="0" fill="none" h="16952" w="16952">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cap="rnd" cmpd="sng" w="12175">
            <a:solidFill>
              <a:srgbClr val="E6913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C107"/>
        </a:solidFill>
      </p:bgPr>
    </p:bg>
    <p:spTree>
      <p:nvGrpSpPr>
        <p:cNvPr id="170" name="Shape 170"/>
        <p:cNvGrpSpPr/>
        <p:nvPr/>
      </p:nvGrpSpPr>
      <p:grpSpPr>
        <a:xfrm>
          <a:off x="0" y="0"/>
          <a:ext cx="0" cy="0"/>
          <a:chOff x="0" y="0"/>
          <a:chExt cx="0" cy="0"/>
        </a:xfrm>
      </p:grpSpPr>
      <p:sp>
        <p:nvSpPr>
          <p:cNvPr id="171" name="Shape 171"/>
          <p:cNvSpPr txBox="1"/>
          <p:nvPr>
            <p:ph type="ctrTitle"/>
          </p:nvPr>
        </p:nvSpPr>
        <p:spPr>
          <a:xfrm>
            <a:off x="648300" y="1354750"/>
            <a:ext cx="4119600" cy="2989800"/>
          </a:xfrm>
          <a:prstGeom prst="rect">
            <a:avLst/>
          </a:prstGeom>
        </p:spPr>
        <p:txBody>
          <a:bodyPr anchorCtr="0" anchor="b" bIns="91425" lIns="91425" rIns="91425" tIns="91425">
            <a:noAutofit/>
          </a:bodyPr>
          <a:lstStyle/>
          <a:p>
            <a:pPr lvl="0" rtl="0">
              <a:spcBef>
                <a:spcPts val="0"/>
              </a:spcBef>
              <a:buNone/>
            </a:pPr>
            <a:r>
              <a:rPr lang="en" sz="7200">
                <a:solidFill>
                  <a:srgbClr val="FFC107"/>
                </a:solidFill>
              </a:rPr>
              <a:t>2</a:t>
            </a:r>
            <a:r>
              <a:rPr lang="en" sz="7200">
                <a:solidFill>
                  <a:srgbClr val="FFC107"/>
                </a:solidFill>
              </a:rPr>
              <a:t>.</a:t>
            </a:r>
          </a:p>
          <a:p>
            <a:pPr lvl="0" rtl="0">
              <a:spcBef>
                <a:spcPts val="0"/>
              </a:spcBef>
              <a:buNone/>
            </a:pPr>
            <a:r>
              <a:rPr lang="en"/>
              <a:t>ALGORITMOS DISEÑADOS</a:t>
            </a:r>
          </a:p>
        </p:txBody>
      </p:sp>
      <p:sp>
        <p:nvSpPr>
          <p:cNvPr id="172" name="Shape 172"/>
          <p:cNvSpPr txBox="1"/>
          <p:nvPr>
            <p:ph idx="1" type="subTitle"/>
          </p:nvPr>
        </p:nvSpPr>
        <p:spPr>
          <a:xfrm>
            <a:off x="6553975" y="3273350"/>
            <a:ext cx="2054100" cy="1031700"/>
          </a:xfrm>
          <a:prstGeom prst="rect">
            <a:avLst/>
          </a:prstGeom>
        </p:spPr>
        <p:txBody>
          <a:bodyPr anchorCtr="0" anchor="b" bIns="91425" lIns="91425" rIns="91425" tIns="91425">
            <a:noAutofit/>
          </a:bodyPr>
          <a:lstStyle/>
          <a:p>
            <a:pPr lvl="0" rtl="0">
              <a:spcBef>
                <a:spcPts val="0"/>
              </a:spcBef>
              <a:buNone/>
            </a:pPr>
            <a:r>
              <a:rPr lang="en"/>
              <a:t>Explicación</a:t>
            </a:r>
          </a:p>
        </p:txBody>
      </p:sp>
      <p:sp>
        <p:nvSpPr>
          <p:cNvPr id="173" name="Shape 173"/>
          <p:cNvSpPr txBox="1"/>
          <p:nvPr>
            <p:ph idx="12" type="sldNum"/>
          </p:nvPr>
        </p:nvSpPr>
        <p:spPr>
          <a:xfrm>
            <a:off x="8399472" y="4749850"/>
            <a:ext cx="7059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sz="1400">
                <a:latin typeface="Montserrat"/>
                <a:ea typeface="Montserrat"/>
                <a:cs typeface="Montserrat"/>
                <a:sym typeface="Montserrat"/>
              </a:rPr>
              <a:t>‹#›</a:t>
            </a:fld>
            <a:r>
              <a:rPr lang="en" sz="1400">
                <a:latin typeface="Montserrat"/>
                <a:ea typeface="Montserrat"/>
                <a:cs typeface="Montserrat"/>
                <a:sym typeface="Montserrat"/>
              </a:rPr>
              <a:t> / 23</a:t>
            </a:r>
          </a:p>
        </p:txBody>
      </p:sp>
      <p:grpSp>
        <p:nvGrpSpPr>
          <p:cNvPr id="174" name="Shape 174"/>
          <p:cNvGrpSpPr/>
          <p:nvPr/>
        </p:nvGrpSpPr>
        <p:grpSpPr>
          <a:xfrm>
            <a:off x="8258934" y="199493"/>
            <a:ext cx="491273" cy="472831"/>
            <a:chOff x="2583100" y="2973775"/>
            <a:chExt cx="461550" cy="437200"/>
          </a:xfrm>
        </p:grpSpPr>
        <p:sp>
          <p:nvSpPr>
            <p:cNvPr id="175" name="Shape 175"/>
            <p:cNvSpPr/>
            <p:nvPr/>
          </p:nvSpPr>
          <p:spPr>
            <a:xfrm>
              <a:off x="2701225" y="3315975"/>
              <a:ext cx="225300" cy="95000"/>
            </a:xfrm>
            <a:custGeom>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2583100" y="2973775"/>
              <a:ext cx="461550" cy="336125"/>
            </a:xfrm>
            <a:custGeom>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80" name="Shape 180"/>
        <p:cNvGrpSpPr/>
        <p:nvPr/>
      </p:nvGrpSpPr>
      <p:grpSpPr>
        <a:xfrm>
          <a:off x="0" y="0"/>
          <a:ext cx="0" cy="0"/>
          <a:chOff x="0" y="0"/>
          <a:chExt cx="0" cy="0"/>
        </a:xfrm>
      </p:grpSpPr>
      <p:sp>
        <p:nvSpPr>
          <p:cNvPr id="181" name="Shape 181"/>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“SENCILLO”</a:t>
            </a:r>
          </a:p>
        </p:txBody>
      </p:sp>
      <p:sp>
        <p:nvSpPr>
          <p:cNvPr id="182" name="Shape 182"/>
          <p:cNvSpPr txBox="1"/>
          <p:nvPr>
            <p:ph idx="12" type="sldNum"/>
          </p:nvPr>
        </p:nvSpPr>
        <p:spPr>
          <a:xfrm>
            <a:off x="8423072" y="4749850"/>
            <a:ext cx="6825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 </a:t>
            </a:r>
            <a:r>
              <a:rPr lang="en" sz="1400"/>
              <a:t>23</a:t>
            </a:r>
          </a:p>
        </p:txBody>
      </p:sp>
      <p:grpSp>
        <p:nvGrpSpPr>
          <p:cNvPr id="183" name="Shape 183"/>
          <p:cNvGrpSpPr/>
          <p:nvPr/>
        </p:nvGrpSpPr>
        <p:grpSpPr>
          <a:xfrm>
            <a:off x="8121207" y="217629"/>
            <a:ext cx="682681" cy="507584"/>
            <a:chOff x="5247525" y="3007275"/>
            <a:chExt cx="517575" cy="384825"/>
          </a:xfrm>
        </p:grpSpPr>
        <p:sp>
          <p:nvSpPr>
            <p:cNvPr id="184" name="Shape 184"/>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descr="sencillo.jpg" id="186" name="Shape 186"/>
          <p:cNvPicPr preferRelativeResize="0"/>
          <p:nvPr/>
        </p:nvPicPr>
        <p:blipFill>
          <a:blip r:embed="rId3">
            <a:alphaModFix/>
          </a:blip>
          <a:stretch>
            <a:fillRect/>
          </a:stretch>
        </p:blipFill>
        <p:spPr>
          <a:xfrm>
            <a:off x="2169625" y="725225"/>
            <a:ext cx="3996824" cy="4356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190" name="Shape 190"/>
        <p:cNvGrpSpPr/>
        <p:nvPr/>
      </p:nvGrpSpPr>
      <p:grpSpPr>
        <a:xfrm>
          <a:off x="0" y="0"/>
          <a:ext cx="0" cy="0"/>
          <a:chOff x="0" y="0"/>
          <a:chExt cx="0" cy="0"/>
        </a:xfrm>
      </p:grpSpPr>
      <p:sp>
        <p:nvSpPr>
          <p:cNvPr id="191" name="Shape 191"/>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“SENCILLO”</a:t>
            </a:r>
          </a:p>
        </p:txBody>
      </p:sp>
      <p:sp>
        <p:nvSpPr>
          <p:cNvPr id="192" name="Shape 192"/>
          <p:cNvSpPr txBox="1"/>
          <p:nvPr>
            <p:ph idx="12" type="sldNum"/>
          </p:nvPr>
        </p:nvSpPr>
        <p:spPr>
          <a:xfrm>
            <a:off x="8423072" y="4749850"/>
            <a:ext cx="6825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 </a:t>
            </a:r>
            <a:r>
              <a:rPr lang="en" sz="1400"/>
              <a:t>23</a:t>
            </a:r>
          </a:p>
        </p:txBody>
      </p:sp>
      <p:sp>
        <p:nvSpPr>
          <p:cNvPr id="193" name="Shape 193"/>
          <p:cNvSpPr txBox="1"/>
          <p:nvPr/>
        </p:nvSpPr>
        <p:spPr>
          <a:xfrm>
            <a:off x="761950" y="939875"/>
            <a:ext cx="6133500" cy="4127700"/>
          </a:xfrm>
          <a:prstGeom prst="rect">
            <a:avLst/>
          </a:prstGeom>
          <a:solidFill>
            <a:srgbClr val="EFEFEF"/>
          </a:solidFill>
          <a:ln>
            <a:noFill/>
          </a:ln>
        </p:spPr>
        <p:txBody>
          <a:bodyPr anchorCtr="0" anchor="t" bIns="91425" lIns="91425" rIns="91425" tIns="91425">
            <a:noAutofit/>
          </a:bodyPr>
          <a:lstStyle/>
          <a:p>
            <a:pPr lvl="0" rtl="0">
              <a:lnSpc>
                <a:spcPct val="115000"/>
              </a:lnSpc>
              <a:spcBef>
                <a:spcPts val="0"/>
              </a:spcBef>
              <a:buNone/>
            </a:pPr>
            <a:r>
              <a:rPr b="1" lang="en" sz="1100">
                <a:solidFill>
                  <a:srgbClr val="444444"/>
                </a:solidFill>
                <a:highlight>
                  <a:srgbClr val="F0F0F0"/>
                </a:highlight>
                <a:latin typeface="Consolas"/>
                <a:ea typeface="Consolas"/>
                <a:cs typeface="Consolas"/>
                <a:sym typeface="Consolas"/>
              </a:rPr>
              <a:t>inline</a:t>
            </a: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static</a:t>
            </a:r>
            <a:r>
              <a:rPr lang="en" sz="1100">
                <a:solidFill>
                  <a:srgbClr val="444444"/>
                </a:solidFill>
                <a:highlight>
                  <a:srgbClr val="F0F0F0"/>
                </a:highlight>
                <a:latin typeface="Consolas"/>
                <a:ea typeface="Consolas"/>
                <a:cs typeface="Consolas"/>
                <a:sym typeface="Consolas"/>
              </a:rPr>
              <a:t> Vector* </a:t>
            </a:r>
            <a:r>
              <a:rPr b="1" lang="en" sz="1100">
                <a:solidFill>
                  <a:srgbClr val="880000"/>
                </a:solidFill>
                <a:highlight>
                  <a:srgbClr val="F0F0F0"/>
                </a:highlight>
                <a:latin typeface="Consolas"/>
                <a:ea typeface="Consolas"/>
                <a:cs typeface="Consolas"/>
                <a:sym typeface="Consolas"/>
              </a:rPr>
              <a:t>elimina_repetidos</a:t>
            </a:r>
            <a:r>
              <a:rPr lang="en" sz="1100">
                <a:solidFill>
                  <a:srgbClr val="444444"/>
                </a:solidFill>
                <a:highlight>
                  <a:srgbClr val="F0F0F0"/>
                </a:highlight>
                <a:latin typeface="Consolas"/>
                <a:ea typeface="Consolas"/>
                <a:cs typeface="Consolas"/>
                <a:sym typeface="Consolas"/>
              </a:rPr>
              <a:t>(</a:t>
            </a:r>
            <a:r>
              <a:rPr b="1" lang="en" sz="1100">
                <a:solidFill>
                  <a:srgbClr val="444444"/>
                </a:solidFill>
                <a:highlight>
                  <a:srgbClr val="F0F0F0"/>
                </a:highlight>
                <a:latin typeface="Consolas"/>
                <a:ea typeface="Consolas"/>
                <a:cs typeface="Consolas"/>
                <a:sym typeface="Consolas"/>
              </a:rPr>
              <a:t>const</a:t>
            </a:r>
            <a:r>
              <a:rPr lang="en" sz="1100">
                <a:solidFill>
                  <a:srgbClr val="444444"/>
                </a:solidFill>
                <a:highlight>
                  <a:srgbClr val="F0F0F0"/>
                </a:highlight>
                <a:latin typeface="Consolas"/>
                <a:ea typeface="Consolas"/>
                <a:cs typeface="Consolas"/>
                <a:sym typeface="Consolas"/>
              </a:rPr>
              <a:t> Vector &amp;vec){</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int</a:t>
            </a:r>
            <a:r>
              <a:rPr lang="en" sz="1100">
                <a:solidFill>
                  <a:srgbClr val="444444"/>
                </a:solidFill>
                <a:highlight>
                  <a:srgbClr val="F0F0F0"/>
                </a:highlight>
                <a:latin typeface="Consolas"/>
                <a:ea typeface="Consolas"/>
                <a:cs typeface="Consolas"/>
                <a:sym typeface="Consolas"/>
              </a:rPr>
              <a:t> elem, n_elem_max = vec.n_elem;</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bool</a:t>
            </a:r>
            <a:r>
              <a:rPr lang="en" sz="1100">
                <a:solidFill>
                  <a:srgbClr val="444444"/>
                </a:solidFill>
                <a:highlight>
                  <a:srgbClr val="F0F0F0"/>
                </a:highlight>
                <a:latin typeface="Consolas"/>
                <a:ea typeface="Consolas"/>
                <a:cs typeface="Consolas"/>
                <a:sym typeface="Consolas"/>
              </a:rPr>
              <a:t> encontrado = </a:t>
            </a:r>
            <a:r>
              <a:rPr lang="en" sz="1100">
                <a:solidFill>
                  <a:srgbClr val="78A960"/>
                </a:solidFill>
                <a:highlight>
                  <a:srgbClr val="F0F0F0"/>
                </a:highlight>
                <a:latin typeface="Consolas"/>
                <a:ea typeface="Consolas"/>
                <a:cs typeface="Consolas"/>
                <a:sym typeface="Consolas"/>
              </a:rPr>
              <a:t>false</a:t>
            </a:r>
            <a:r>
              <a:rPr lang="en" sz="1100">
                <a:solidFill>
                  <a:srgbClr val="444444"/>
                </a:solidFill>
                <a:highlight>
                  <a:srgbClr val="F0F0F0"/>
                </a:highlight>
                <a:latin typeface="Consolas"/>
                <a:ea typeface="Consolas"/>
                <a:cs typeface="Consolas"/>
                <a:sym typeface="Consolas"/>
              </a:rPr>
              <a:t>;</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Vector* sin_repetidos = </a:t>
            </a:r>
            <a:r>
              <a:rPr b="1" lang="en" sz="1100">
                <a:solidFill>
                  <a:srgbClr val="444444"/>
                </a:solidFill>
                <a:highlight>
                  <a:srgbClr val="F0F0F0"/>
                </a:highlight>
                <a:latin typeface="Consolas"/>
                <a:ea typeface="Consolas"/>
                <a:cs typeface="Consolas"/>
                <a:sym typeface="Consolas"/>
              </a:rPr>
              <a:t>new</a:t>
            </a:r>
            <a:r>
              <a:rPr lang="en" sz="1100">
                <a:solidFill>
                  <a:srgbClr val="444444"/>
                </a:solidFill>
                <a:highlight>
                  <a:srgbClr val="F0F0F0"/>
                </a:highlight>
                <a:latin typeface="Consolas"/>
                <a:ea typeface="Consolas"/>
                <a:cs typeface="Consolas"/>
                <a:sym typeface="Consolas"/>
              </a:rPr>
              <a:t> Vector;</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sin_repetidos-&gt;v = </a:t>
            </a:r>
            <a:r>
              <a:rPr b="1" lang="en" sz="1100">
                <a:solidFill>
                  <a:srgbClr val="444444"/>
                </a:solidFill>
                <a:highlight>
                  <a:srgbClr val="F0F0F0"/>
                </a:highlight>
                <a:latin typeface="Consolas"/>
                <a:ea typeface="Consolas"/>
                <a:cs typeface="Consolas"/>
                <a:sym typeface="Consolas"/>
              </a:rPr>
              <a:t>new</a:t>
            </a: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int</a:t>
            </a:r>
            <a:r>
              <a:rPr lang="en" sz="1100">
                <a:solidFill>
                  <a:srgbClr val="444444"/>
                </a:solidFill>
                <a:highlight>
                  <a:srgbClr val="F0F0F0"/>
                </a:highlight>
                <a:latin typeface="Consolas"/>
                <a:ea typeface="Consolas"/>
                <a:cs typeface="Consolas"/>
                <a:sym typeface="Consolas"/>
              </a:rPr>
              <a:t>[n_elem_max];</a:t>
            </a:r>
            <a:br>
              <a:rPr lang="en" sz="1100">
                <a:solidFill>
                  <a:srgbClr val="444444"/>
                </a:solidFill>
                <a:highlight>
                  <a:srgbClr val="F0F0F0"/>
                </a:highlight>
                <a:latin typeface="Consolas"/>
                <a:ea typeface="Consolas"/>
                <a:cs typeface="Consolas"/>
                <a:sym typeface="Consolas"/>
              </a:rPr>
            </a:b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for</a:t>
            </a: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int</a:t>
            </a:r>
            <a:r>
              <a:rPr lang="en" sz="1100">
                <a:solidFill>
                  <a:srgbClr val="444444"/>
                </a:solidFill>
                <a:highlight>
                  <a:srgbClr val="F0F0F0"/>
                </a:highlight>
                <a:latin typeface="Consolas"/>
                <a:ea typeface="Consolas"/>
                <a:cs typeface="Consolas"/>
                <a:sym typeface="Consolas"/>
              </a:rPr>
              <a:t> i = </a:t>
            </a:r>
            <a:r>
              <a:rPr lang="en" sz="1100">
                <a:solidFill>
                  <a:srgbClr val="880000"/>
                </a:solidFill>
                <a:highlight>
                  <a:srgbClr val="F0F0F0"/>
                </a:highlight>
                <a:latin typeface="Consolas"/>
                <a:ea typeface="Consolas"/>
                <a:cs typeface="Consolas"/>
                <a:sym typeface="Consolas"/>
              </a:rPr>
              <a:t>0</a:t>
            </a:r>
            <a:r>
              <a:rPr lang="en" sz="1100">
                <a:solidFill>
                  <a:srgbClr val="444444"/>
                </a:solidFill>
                <a:highlight>
                  <a:srgbClr val="F0F0F0"/>
                </a:highlight>
                <a:latin typeface="Consolas"/>
                <a:ea typeface="Consolas"/>
                <a:cs typeface="Consolas"/>
                <a:sym typeface="Consolas"/>
              </a:rPr>
              <a:t>; i &lt; n_elem_max; ++i)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elem = vec.v[i];</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for</a:t>
            </a: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int</a:t>
            </a:r>
            <a:r>
              <a:rPr lang="en" sz="1100">
                <a:solidFill>
                  <a:srgbClr val="444444"/>
                </a:solidFill>
                <a:highlight>
                  <a:srgbClr val="F0F0F0"/>
                </a:highlight>
                <a:latin typeface="Consolas"/>
                <a:ea typeface="Consolas"/>
                <a:cs typeface="Consolas"/>
                <a:sym typeface="Consolas"/>
              </a:rPr>
              <a:t> j = </a:t>
            </a:r>
            <a:r>
              <a:rPr lang="en" sz="1100">
                <a:solidFill>
                  <a:srgbClr val="880000"/>
                </a:solidFill>
                <a:highlight>
                  <a:srgbClr val="F0F0F0"/>
                </a:highlight>
                <a:latin typeface="Consolas"/>
                <a:ea typeface="Consolas"/>
                <a:cs typeface="Consolas"/>
                <a:sym typeface="Consolas"/>
              </a:rPr>
              <a:t>0</a:t>
            </a:r>
            <a:r>
              <a:rPr lang="en" sz="1100">
                <a:solidFill>
                  <a:srgbClr val="444444"/>
                </a:solidFill>
                <a:highlight>
                  <a:srgbClr val="F0F0F0"/>
                </a:highlight>
                <a:latin typeface="Consolas"/>
                <a:ea typeface="Consolas"/>
                <a:cs typeface="Consolas"/>
                <a:sym typeface="Consolas"/>
              </a:rPr>
              <a:t>; j &lt; sin_repetidos-&gt;n_elem &amp;&amp; !encontrado; ++j)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if</a:t>
            </a:r>
            <a:r>
              <a:rPr lang="en" sz="1100">
                <a:solidFill>
                  <a:srgbClr val="444444"/>
                </a:solidFill>
                <a:highlight>
                  <a:srgbClr val="F0F0F0"/>
                </a:highlight>
                <a:latin typeface="Consolas"/>
                <a:ea typeface="Consolas"/>
                <a:cs typeface="Consolas"/>
                <a:sym typeface="Consolas"/>
              </a:rPr>
              <a:t> (elem == sin_repetidos-&gt;v[j]) encontrado = </a:t>
            </a:r>
            <a:r>
              <a:rPr lang="en" sz="1100">
                <a:solidFill>
                  <a:srgbClr val="78A960"/>
                </a:solidFill>
                <a:highlight>
                  <a:srgbClr val="F0F0F0"/>
                </a:highlight>
                <a:latin typeface="Consolas"/>
                <a:ea typeface="Consolas"/>
                <a:cs typeface="Consolas"/>
                <a:sym typeface="Consolas"/>
              </a:rPr>
              <a:t>true</a:t>
            </a:r>
            <a:r>
              <a:rPr lang="en" sz="1100">
                <a:solidFill>
                  <a:srgbClr val="444444"/>
                </a:solidFill>
                <a:highlight>
                  <a:srgbClr val="F0F0F0"/>
                </a:highlight>
                <a:latin typeface="Consolas"/>
                <a:ea typeface="Consolas"/>
                <a:cs typeface="Consolas"/>
                <a:sym typeface="Consolas"/>
              </a:rPr>
              <a: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if</a:t>
            </a:r>
            <a:r>
              <a:rPr lang="en" sz="1100">
                <a:solidFill>
                  <a:srgbClr val="444444"/>
                </a:solidFill>
                <a:highlight>
                  <a:srgbClr val="F0F0F0"/>
                </a:highlight>
                <a:latin typeface="Consolas"/>
                <a:ea typeface="Consolas"/>
                <a:cs typeface="Consolas"/>
                <a:sym typeface="Consolas"/>
              </a:rPr>
              <a:t> (!encontrado)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sin_repetidos-&gt;v[sin_repetidos-&gt;n_elem] = elem;</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++sin_repetidos-&gt;n_elem;</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 </a:t>
            </a:r>
            <a:r>
              <a:rPr b="1" lang="en" sz="1100">
                <a:solidFill>
                  <a:srgbClr val="444444"/>
                </a:solidFill>
                <a:highlight>
                  <a:srgbClr val="F0F0F0"/>
                </a:highlight>
                <a:latin typeface="Consolas"/>
                <a:ea typeface="Consolas"/>
                <a:cs typeface="Consolas"/>
                <a:sym typeface="Consolas"/>
              </a:rPr>
              <a:t>else</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encontrado = </a:t>
            </a:r>
            <a:r>
              <a:rPr lang="en" sz="1100">
                <a:solidFill>
                  <a:srgbClr val="78A960"/>
                </a:solidFill>
                <a:highlight>
                  <a:srgbClr val="F0F0F0"/>
                </a:highlight>
                <a:latin typeface="Consolas"/>
                <a:ea typeface="Consolas"/>
                <a:cs typeface="Consolas"/>
                <a:sym typeface="Consolas"/>
              </a:rPr>
              <a:t>false</a:t>
            </a:r>
            <a:r>
              <a:rPr lang="en" sz="1100">
                <a:solidFill>
                  <a:srgbClr val="444444"/>
                </a:solidFill>
                <a:highlight>
                  <a:srgbClr val="F0F0F0"/>
                </a:highlight>
                <a:latin typeface="Consolas"/>
                <a:ea typeface="Consolas"/>
                <a:cs typeface="Consolas"/>
                <a:sym typeface="Consolas"/>
              </a:rPr>
              <a:t>;</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	</a:t>
            </a:r>
            <a:r>
              <a:rPr b="1" lang="en" sz="1100">
                <a:solidFill>
                  <a:srgbClr val="444444"/>
                </a:solidFill>
                <a:highlight>
                  <a:srgbClr val="F0F0F0"/>
                </a:highlight>
                <a:latin typeface="Consolas"/>
                <a:ea typeface="Consolas"/>
                <a:cs typeface="Consolas"/>
                <a:sym typeface="Consolas"/>
              </a:rPr>
              <a:t>return</a:t>
            </a:r>
            <a:r>
              <a:rPr lang="en" sz="1100">
                <a:solidFill>
                  <a:srgbClr val="444444"/>
                </a:solidFill>
                <a:highlight>
                  <a:srgbClr val="F0F0F0"/>
                </a:highlight>
                <a:latin typeface="Consolas"/>
                <a:ea typeface="Consolas"/>
                <a:cs typeface="Consolas"/>
                <a:sym typeface="Consolas"/>
              </a:rPr>
              <a:t> sin_repetidos;</a:t>
            </a:r>
            <a:br>
              <a:rPr lang="en" sz="1100">
                <a:solidFill>
                  <a:srgbClr val="444444"/>
                </a:solidFill>
                <a:highlight>
                  <a:srgbClr val="F0F0F0"/>
                </a:highlight>
                <a:latin typeface="Consolas"/>
                <a:ea typeface="Consolas"/>
                <a:cs typeface="Consolas"/>
                <a:sym typeface="Consolas"/>
              </a:rPr>
            </a:br>
            <a:r>
              <a:rPr lang="en" sz="1100">
                <a:solidFill>
                  <a:srgbClr val="444444"/>
                </a:solidFill>
                <a:highlight>
                  <a:srgbClr val="F0F0F0"/>
                </a:highlight>
                <a:latin typeface="Consolas"/>
                <a:ea typeface="Consolas"/>
                <a:cs typeface="Consolas"/>
                <a:sym typeface="Consolas"/>
              </a:rPr>
              <a:t>}</a:t>
            </a:r>
            <a:r>
              <a:rPr lang="en" sz="1200">
                <a:solidFill>
                  <a:srgbClr val="444444"/>
                </a:solidFill>
                <a:highlight>
                  <a:srgbClr val="F0F0F0"/>
                </a:highlight>
                <a:latin typeface="Consolas"/>
                <a:ea typeface="Consolas"/>
                <a:cs typeface="Consolas"/>
                <a:sym typeface="Consolas"/>
              </a:rPr>
              <a:t>	</a:t>
            </a:r>
            <a:br>
              <a:rPr lang="en" sz="1200">
                <a:solidFill>
                  <a:srgbClr val="444444"/>
                </a:solidFill>
                <a:highlight>
                  <a:srgbClr val="F0F0F0"/>
                </a:highlight>
                <a:latin typeface="Consolas"/>
                <a:ea typeface="Consolas"/>
                <a:cs typeface="Consolas"/>
                <a:sym typeface="Consolas"/>
              </a:rPr>
            </a:br>
          </a:p>
        </p:txBody>
      </p:sp>
      <p:grpSp>
        <p:nvGrpSpPr>
          <p:cNvPr id="194" name="Shape 194"/>
          <p:cNvGrpSpPr/>
          <p:nvPr/>
        </p:nvGrpSpPr>
        <p:grpSpPr>
          <a:xfrm>
            <a:off x="8121207" y="217629"/>
            <a:ext cx="682681" cy="507584"/>
            <a:chOff x="5247525" y="3007275"/>
            <a:chExt cx="517575" cy="384825"/>
          </a:xfrm>
        </p:grpSpPr>
        <p:sp>
          <p:nvSpPr>
            <p:cNvPr id="195" name="Shape 195"/>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9800"/>
        </a:solidFill>
      </p:bgPr>
    </p:bg>
    <p:spTree>
      <p:nvGrpSpPr>
        <p:cNvPr id="200" name="Shape 200"/>
        <p:cNvGrpSpPr/>
        <p:nvPr/>
      </p:nvGrpSpPr>
      <p:grpSpPr>
        <a:xfrm>
          <a:off x="0" y="0"/>
          <a:ext cx="0" cy="0"/>
          <a:chOff x="0" y="0"/>
          <a:chExt cx="0" cy="0"/>
        </a:xfrm>
      </p:grpSpPr>
      <p:sp>
        <p:nvSpPr>
          <p:cNvPr id="201" name="Shape 201"/>
          <p:cNvSpPr txBox="1"/>
          <p:nvPr/>
        </p:nvSpPr>
        <p:spPr>
          <a:xfrm>
            <a:off x="305449" y="217625"/>
            <a:ext cx="6019200" cy="6039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FFA93F"/>
                </a:solidFill>
                <a:latin typeface="Montserrat"/>
                <a:ea typeface="Montserrat"/>
                <a:cs typeface="Montserrat"/>
                <a:sym typeface="Montserrat"/>
              </a:rPr>
              <a:t>ALGORITMO “DIVIDE Y VENCERÁS”</a:t>
            </a:r>
          </a:p>
        </p:txBody>
      </p:sp>
      <p:sp>
        <p:nvSpPr>
          <p:cNvPr id="202" name="Shape 202"/>
          <p:cNvSpPr txBox="1"/>
          <p:nvPr>
            <p:ph idx="12" type="sldNum"/>
          </p:nvPr>
        </p:nvSpPr>
        <p:spPr>
          <a:xfrm>
            <a:off x="8423072" y="4749850"/>
            <a:ext cx="6825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sz="1400"/>
              <a:t>‹#›</a:t>
            </a:fld>
            <a:r>
              <a:rPr lang="en" sz="1400"/>
              <a:t> / </a:t>
            </a:r>
            <a:r>
              <a:rPr lang="en" sz="1400"/>
              <a:t>23</a:t>
            </a:r>
          </a:p>
        </p:txBody>
      </p:sp>
      <p:grpSp>
        <p:nvGrpSpPr>
          <p:cNvPr id="203" name="Shape 203"/>
          <p:cNvGrpSpPr/>
          <p:nvPr/>
        </p:nvGrpSpPr>
        <p:grpSpPr>
          <a:xfrm>
            <a:off x="8121207" y="217629"/>
            <a:ext cx="682681" cy="507584"/>
            <a:chOff x="5247525" y="3007275"/>
            <a:chExt cx="517575" cy="384825"/>
          </a:xfrm>
        </p:grpSpPr>
        <p:sp>
          <p:nvSpPr>
            <p:cNvPr id="204" name="Shape 204"/>
            <p:cNvSpPr/>
            <p:nvPr/>
          </p:nvSpPr>
          <p:spPr>
            <a:xfrm>
              <a:off x="5247525" y="3007275"/>
              <a:ext cx="348900" cy="348900"/>
            </a:xfrm>
            <a:custGeom>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5566575" y="3193575"/>
              <a:ext cx="198525" cy="198525"/>
            </a:xfrm>
            <a:custGeom>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pic>
        <p:nvPicPr>
          <p:cNvPr descr="dyv.png" id="206" name="Shape 206"/>
          <p:cNvPicPr preferRelativeResize="0"/>
          <p:nvPr/>
        </p:nvPicPr>
        <p:blipFill>
          <a:blip r:embed="rId3">
            <a:alphaModFix/>
          </a:blip>
          <a:stretch>
            <a:fillRect/>
          </a:stretch>
        </p:blipFill>
        <p:spPr>
          <a:xfrm>
            <a:off x="394650" y="821525"/>
            <a:ext cx="6525799" cy="427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