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58" r:id="rId4"/>
    <p:sldId id="292" r:id="rId5"/>
    <p:sldId id="267" r:id="rId6"/>
    <p:sldId id="293" r:id="rId7"/>
    <p:sldId id="294" r:id="rId8"/>
    <p:sldId id="295" r:id="rId9"/>
    <p:sldId id="284" r:id="rId10"/>
  </p:sldIdLst>
  <p:sldSz cx="9144000" cy="6858000" type="screen4x3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E627B"/>
    <a:srgbClr val="04374A"/>
    <a:srgbClr val="3D5772"/>
    <a:srgbClr val="3C5A75"/>
    <a:srgbClr val="FFFFFF"/>
    <a:srgbClr val="3C5A74"/>
    <a:srgbClr val="3399FF"/>
    <a:srgbClr val="666699"/>
    <a:srgbClr val="E5907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91" autoAdjust="0"/>
  </p:normalViewPr>
  <p:slideViewPr>
    <p:cSldViewPr>
      <p:cViewPr>
        <p:scale>
          <a:sx n="89" d="100"/>
          <a:sy n="89" d="100"/>
        </p:scale>
        <p:origin x="-2328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7550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t="-14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5085184"/>
            <a:ext cx="6768752" cy="1584176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4" y="2133"/>
            <a:ext cx="1636625" cy="169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28168"/>
            <a:ext cx="5328592" cy="115089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4" y="2133"/>
            <a:ext cx="1636625" cy="1698675"/>
          </a:xfrm>
          <a:prstGeom prst="rect">
            <a:avLst/>
          </a:prstGeom>
        </p:spPr>
      </p:pic>
      <p:pic>
        <p:nvPicPr>
          <p:cNvPr id="10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844824"/>
            <a:ext cx="2057400" cy="4281339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91257" y="-31025"/>
            <a:ext cx="1636625" cy="169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2132856"/>
            <a:ext cx="87849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907704" y="228168"/>
            <a:ext cx="547260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4" y="2133"/>
            <a:ext cx="1636625" cy="1698675"/>
          </a:xfrm>
          <a:prstGeom prst="rect">
            <a:avLst/>
          </a:prstGeom>
        </p:spPr>
      </p:pic>
      <p:pic>
        <p:nvPicPr>
          <p:cNvPr id="10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28168"/>
            <a:ext cx="5400600" cy="115089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276872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287413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08" y="0"/>
            <a:ext cx="1728192" cy="1793713"/>
          </a:xfrm>
          <a:prstGeom prst="rect">
            <a:avLst/>
          </a:prstGeom>
        </p:spPr>
      </p:pic>
      <p:pic>
        <p:nvPicPr>
          <p:cNvPr id="11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4" y="2133"/>
            <a:ext cx="1636625" cy="1698675"/>
          </a:xfrm>
          <a:prstGeom prst="rect">
            <a:avLst/>
          </a:prstGeom>
        </p:spPr>
      </p:pic>
      <p:pic>
        <p:nvPicPr>
          <p:cNvPr id="10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28168"/>
            <a:ext cx="5472608" cy="115089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4" y="2133"/>
            <a:ext cx="1636625" cy="1698675"/>
          </a:xfrm>
          <a:prstGeom prst="rect">
            <a:avLst/>
          </a:prstGeom>
        </p:spPr>
      </p:pic>
      <p:pic>
        <p:nvPicPr>
          <p:cNvPr id="13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28168"/>
            <a:ext cx="5400600" cy="115089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4" y="2133"/>
            <a:ext cx="1636625" cy="1698675"/>
          </a:xfrm>
          <a:prstGeom prst="rect">
            <a:avLst/>
          </a:prstGeom>
        </p:spPr>
      </p:pic>
      <p:pic>
        <p:nvPicPr>
          <p:cNvPr id="10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4F94C5C-FE29-4D50-9DC8-32116341DE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4" y="2133"/>
            <a:ext cx="1636625" cy="1698675"/>
          </a:xfrm>
          <a:prstGeom prst="rect">
            <a:avLst/>
          </a:prstGeom>
        </p:spPr>
      </p:pic>
      <p:pic>
        <p:nvPicPr>
          <p:cNvPr id="8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3" descr="C:\Users\User 1\Downloads\kisspng-puppy-pet-dog-training-vizsla-cat-5af3136d98ec70.339369141525879661626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1547664" cy="154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7" y="228168"/>
            <a:ext cx="7128792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2132856"/>
            <a:ext cx="87849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25144"/>
            <a:ext cx="9144000" cy="1584176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4800" dirty="0" smtClean="0">
                <a:solidFill>
                  <a:srgbClr val="3C5A74"/>
                </a:solidFill>
              </a:rPr>
            </a:br>
            <a:r>
              <a:rPr lang="ru-RU" sz="4800" dirty="0" smtClean="0">
                <a:solidFill>
                  <a:srgbClr val="3C5A74"/>
                </a:solidFill>
              </a:rPr>
              <a:t>35.02.15 Кинология</a:t>
            </a:r>
            <a:endParaRPr lang="ru-RU" sz="2800" b="1" dirty="0">
              <a:solidFill>
                <a:srgbClr val="3C5A74"/>
              </a:solidFill>
            </a:endParaRPr>
          </a:p>
        </p:txBody>
      </p:sp>
      <p:pic>
        <p:nvPicPr>
          <p:cNvPr id="1027" name="Picture 3" descr="C:\Users\User 1\Downloads\kisspng-puppy-pet-dog-training-vizsla-cat-5af3136d98ec70.339369141525879661626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-243408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User 1\Downloads\service-dog-2098366_19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412776"/>
            <a:ext cx="4924930" cy="3284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556647F6-6B84-4F9E-9B71-74CAFEBA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7" y="0"/>
            <a:ext cx="5544615" cy="170080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3200" dirty="0" smtClean="0">
                <a:solidFill>
                  <a:srgbClr val="3C5A74"/>
                </a:solidFill>
              </a:rPr>
            </a:br>
            <a:r>
              <a:rPr lang="ru-RU" sz="3200" dirty="0" smtClean="0">
                <a:solidFill>
                  <a:srgbClr val="3C5A74"/>
                </a:solidFill>
              </a:rPr>
              <a:t>35.02.15 Кинология</a:t>
            </a:r>
            <a:endParaRPr lang="ru-RU" sz="3200" dirty="0">
              <a:solidFill>
                <a:srgbClr val="3C5A75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F6A5E7F3-DF89-46EB-9D20-1758C940B123}"/>
              </a:ext>
            </a:extLst>
          </p:cNvPr>
          <p:cNvSpPr/>
          <p:nvPr/>
        </p:nvSpPr>
        <p:spPr>
          <a:xfrm>
            <a:off x="323528" y="2420888"/>
            <a:ext cx="8496944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spcAft>
                <a:spcPts val="0"/>
              </a:spcAft>
            </a:pPr>
            <a:r>
              <a:rPr lang="ru-RU" sz="3200" dirty="0">
                <a:solidFill>
                  <a:srgbClr val="3D5772"/>
                </a:solidFill>
                <a:ea typeface="Times New Roman" panose="02020603050405020304" pitchFamily="18" charset="0"/>
              </a:rPr>
              <a:t>Срок получения образования по образовательной программе в очной форме обучения на базе основного общего образования – </a:t>
            </a:r>
            <a:r>
              <a:rPr lang="ru-RU" sz="3200" b="1" dirty="0" smtClean="0">
                <a:solidFill>
                  <a:srgbClr val="3D5772"/>
                </a:solidFill>
                <a:ea typeface="Times New Roman" panose="02020603050405020304" pitchFamily="18" charset="0"/>
              </a:rPr>
              <a:t>3 </a:t>
            </a:r>
            <a:r>
              <a:rPr lang="ru-RU" sz="3200" b="1" dirty="0">
                <a:solidFill>
                  <a:srgbClr val="3D5772"/>
                </a:solidFill>
                <a:ea typeface="Times New Roman" panose="02020603050405020304" pitchFamily="18" charset="0"/>
              </a:rPr>
              <a:t>года </a:t>
            </a:r>
            <a:r>
              <a:rPr lang="en-US" sz="3200" b="1" dirty="0" smtClean="0">
                <a:solidFill>
                  <a:srgbClr val="3D5772"/>
                </a:solidFill>
                <a:ea typeface="Times New Roman" panose="02020603050405020304" pitchFamily="18" charset="0"/>
              </a:rPr>
              <a:t>6</a:t>
            </a:r>
            <a:r>
              <a:rPr lang="ru-RU" sz="3200" b="1" dirty="0" smtClean="0">
                <a:solidFill>
                  <a:srgbClr val="3D5772"/>
                </a:solidFill>
                <a:ea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3D5772"/>
                </a:solidFill>
                <a:ea typeface="Times New Roman" panose="02020603050405020304" pitchFamily="18" charset="0"/>
              </a:rPr>
              <a:t>месяцев</a:t>
            </a:r>
            <a:r>
              <a:rPr lang="ru-RU" sz="3200" dirty="0">
                <a:solidFill>
                  <a:srgbClr val="3D5772"/>
                </a:solidFill>
                <a:ea typeface="Times New Roman" panose="02020603050405020304" pitchFamily="18" charset="0"/>
              </a:rPr>
              <a:t>;</a:t>
            </a:r>
          </a:p>
          <a:p>
            <a:pPr indent="342900" algn="just">
              <a:spcBef>
                <a:spcPts val="3000"/>
              </a:spcBef>
              <a:spcAft>
                <a:spcPts val="0"/>
              </a:spcAft>
            </a:pPr>
            <a:r>
              <a:rPr lang="ru-RU" sz="3200" dirty="0">
                <a:solidFill>
                  <a:srgbClr val="3D5772"/>
                </a:solidFill>
                <a:ea typeface="Times New Roman" panose="02020603050405020304" pitchFamily="18" charset="0"/>
              </a:rPr>
              <a:t>Квалификация – </a:t>
            </a:r>
            <a:r>
              <a:rPr lang="ru-RU" sz="3200" b="1" dirty="0" smtClean="0">
                <a:solidFill>
                  <a:srgbClr val="3D5772"/>
                </a:solidFill>
                <a:ea typeface="Times New Roman" panose="02020603050405020304" pitchFamily="18" charset="0"/>
              </a:rPr>
              <a:t>кинолог</a:t>
            </a:r>
            <a:endParaRPr lang="ru-RU" sz="3200" b="1" dirty="0">
              <a:solidFill>
                <a:srgbClr val="3D5772"/>
              </a:solidFill>
              <a:ea typeface="Times New Roman" panose="02020603050405020304" pitchFamily="18" charset="0"/>
            </a:endParaRPr>
          </a:p>
        </p:txBody>
      </p:sp>
      <p:pic>
        <p:nvPicPr>
          <p:cNvPr id="10242" name="Picture 2" descr="КГБ ПОУ &quot;Уссурийский агропромышленный колледж&quot; - Кинолог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4819650"/>
            <a:ext cx="2990850" cy="203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5759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Кинолог Сахалинской таможни и служебная собака победили в чемпионате  Иркутской области по IGP - ТИА «Острова»"/>
          <p:cNvPicPr>
            <a:picLocks noChangeAspect="1" noChangeArrowheads="1"/>
          </p:cNvPicPr>
          <p:nvPr/>
        </p:nvPicPr>
        <p:blipFill>
          <a:blip r:embed="rId2" cstate="print">
            <a:lum bright="27000" contrast="-62000"/>
          </a:blip>
          <a:srcRect/>
          <a:stretch>
            <a:fillRect/>
          </a:stretch>
        </p:blipFill>
        <p:spPr bwMode="auto">
          <a:xfrm>
            <a:off x="5413556" y="1628800"/>
            <a:ext cx="3730444" cy="522920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56792"/>
            <a:ext cx="6228184" cy="53012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/>
                </a:solidFill>
              </a:rPr>
              <a:t>О профессии кинолога мечтают многие, </a:t>
            </a:r>
            <a:r>
              <a:rPr lang="ru-RU" sz="2400" dirty="0" smtClean="0">
                <a:solidFill>
                  <a:schemeClr val="tx1"/>
                </a:solidFill>
              </a:rPr>
              <a:t>и </a:t>
            </a:r>
            <a:r>
              <a:rPr lang="ru-RU" sz="2400" dirty="0" smtClean="0">
                <a:solidFill>
                  <a:schemeClr val="tx1"/>
                </a:solidFill>
              </a:rPr>
              <a:t>мечты эти, в большинстве своём, – родом из детства. Когда увидел впервые на телевизионном экране приключения героев сериала, среди которых был служебный пёс – чаще всего, овчарка. Или посмотрел репортаж о героическом ньюфаундленде – собаке-«водолазе», спасшем десятки людей. А может быть, это был фильм о работниках таможни, с помощью специально обученных собак перекрывающих путь контрабанде.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0"/>
            <a:ext cx="5328592" cy="1673424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2800" dirty="0" smtClean="0">
                <a:solidFill>
                  <a:srgbClr val="3C5A74"/>
                </a:solidFill>
              </a:rPr>
            </a:br>
            <a:r>
              <a:rPr lang="ru-RU" sz="2800" dirty="0" smtClean="0">
                <a:solidFill>
                  <a:srgbClr val="3C5A74"/>
                </a:solidFill>
              </a:rPr>
              <a:t>35.02.15 Кинология</a:t>
            </a:r>
            <a:endParaRPr lang="ru-RU" sz="2800" dirty="0">
              <a:solidFill>
                <a:srgbClr val="3D577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Вся информация для начинающих кинологов - Kinologgood"/>
          <p:cNvPicPr>
            <a:picLocks noChangeAspect="1" noChangeArrowheads="1"/>
          </p:cNvPicPr>
          <p:nvPr/>
        </p:nvPicPr>
        <p:blipFill>
          <a:blip r:embed="rId2" cstate="print">
            <a:lum bright="71000" contrast="-80000"/>
          </a:blip>
          <a:srcRect/>
          <a:stretch>
            <a:fillRect/>
          </a:stretch>
        </p:blipFill>
        <p:spPr bwMode="auto">
          <a:xfrm>
            <a:off x="1259632" y="1604294"/>
            <a:ext cx="6912767" cy="525370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280920" cy="4608511"/>
          </a:xfrm>
          <a:effectLst>
            <a:outerShdw blurRad="50800" dist="50800" dir="6120000" sx="6000" sy="6000" algn="ctr" rotWithShape="0">
              <a:srgbClr val="000000">
                <a:alpha val="80000"/>
              </a:srgbClr>
            </a:outerShdw>
          </a:effectLst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/>
                </a:solidFill>
              </a:rPr>
              <a:t>Кроме героических будней студентов привлекают четвероногие друзья. Повзрослев и став на пороге </a:t>
            </a:r>
            <a:r>
              <a:rPr lang="ru-RU" sz="2400" dirty="0" smtClean="0">
                <a:solidFill>
                  <a:schemeClr val="tx1"/>
                </a:solidFill>
              </a:rPr>
              <a:t>выбора </a:t>
            </a:r>
            <a:r>
              <a:rPr lang="ru-RU" sz="2400" dirty="0" smtClean="0">
                <a:solidFill>
                  <a:schemeClr val="tx1"/>
                </a:solidFill>
              </a:rPr>
              <a:t>будущей профессии, вы должны отдавать себе отчёт: одной любви к животным недостаточно, чтобы стать кинологом. Необходимы целеустремлённость, выносливость и терпение, неутомимое трудолюбие и, конечно, профильное образование, которое может предложить </a:t>
            </a:r>
            <a:r>
              <a:rPr lang="ru-RU" sz="2400" b="1" i="1" dirty="0" err="1" smtClean="0">
                <a:solidFill>
                  <a:schemeClr val="tx1"/>
                </a:solidFill>
              </a:rPr>
              <a:t>Физтех-колледж</a:t>
            </a:r>
            <a:r>
              <a:rPr lang="ru-RU" sz="2400" b="1" i="1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0"/>
            <a:ext cx="5328592" cy="1673424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2800" dirty="0" smtClean="0">
                <a:solidFill>
                  <a:srgbClr val="3C5A74"/>
                </a:solidFill>
              </a:rPr>
            </a:br>
            <a:r>
              <a:rPr lang="ru-RU" sz="2800" dirty="0" smtClean="0">
                <a:solidFill>
                  <a:srgbClr val="3C5A74"/>
                </a:solidFill>
              </a:rPr>
              <a:t>35.02.15 Кинология</a:t>
            </a:r>
            <a:endParaRPr lang="ru-RU" sz="2800" dirty="0">
              <a:solidFill>
                <a:srgbClr val="3D577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User 1\Downloads\unnamed.png"/>
          <p:cNvPicPr>
            <a:picLocks noChangeAspect="1" noChangeArrowheads="1"/>
          </p:cNvPicPr>
          <p:nvPr/>
        </p:nvPicPr>
        <p:blipFill>
          <a:blip r:embed="rId2" cstate="print">
            <a:lum bright="31000" contrast="-42000"/>
          </a:blip>
          <a:srcRect/>
          <a:stretch>
            <a:fillRect/>
          </a:stretch>
        </p:blipFill>
        <p:spPr bwMode="auto">
          <a:xfrm>
            <a:off x="0" y="4205792"/>
            <a:ext cx="8933753" cy="265220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13905"/>
            <a:ext cx="5184576" cy="165618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2800" dirty="0" smtClean="0">
                <a:solidFill>
                  <a:srgbClr val="3C5A74"/>
                </a:solidFill>
              </a:rPr>
            </a:br>
            <a:r>
              <a:rPr lang="ru-RU" sz="2800" dirty="0" smtClean="0">
                <a:solidFill>
                  <a:srgbClr val="3C5A74"/>
                </a:solidFill>
              </a:rPr>
              <a:t>35.02.15 Кинология</a:t>
            </a:r>
            <a:endParaRPr lang="ru-RU" sz="2800" dirty="0">
              <a:solidFill>
                <a:srgbClr val="3D577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03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Основные дисциплины</a:t>
            </a:r>
            <a:endParaRPr lang="ru-RU" sz="2400" b="1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Анатомия и физиология собак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Основы ветеринарии и зоогигиены.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Содержание собак и уход за ними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Подготовка и применение собак по породам и видам служб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Разведение и селекция собак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Испытания и соревнования собак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30738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Торговля и услуги. Российский кинолог посоветовал чаще хвалить свою собаку  - Ореанда-Новости"/>
          <p:cNvPicPr>
            <a:picLocks noChangeAspect="1" noChangeArrowheads="1"/>
          </p:cNvPicPr>
          <p:nvPr/>
        </p:nvPicPr>
        <p:blipFill>
          <a:blip r:embed="rId2" cstate="print">
            <a:lum bright="38000" contrast="-62000"/>
          </a:blip>
          <a:srcRect/>
          <a:stretch>
            <a:fillRect/>
          </a:stretch>
        </p:blipFill>
        <p:spPr bwMode="auto">
          <a:xfrm>
            <a:off x="323528" y="1590674"/>
            <a:ext cx="7905750" cy="526732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13905"/>
            <a:ext cx="5184576" cy="165618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2800" dirty="0" smtClean="0">
                <a:solidFill>
                  <a:srgbClr val="3C5A74"/>
                </a:solidFill>
              </a:rPr>
            </a:br>
            <a:r>
              <a:rPr lang="ru-RU" sz="2800" dirty="0" smtClean="0">
                <a:solidFill>
                  <a:srgbClr val="3C5A74"/>
                </a:solidFill>
              </a:rPr>
              <a:t>35.02.15 Кинология</a:t>
            </a:r>
            <a:endParaRPr lang="ru-RU" sz="2800" dirty="0">
              <a:solidFill>
                <a:srgbClr val="3D577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03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Область профессиональной деятельности выпускников:</a:t>
            </a:r>
            <a:endParaRPr lang="ru-RU" sz="2400" b="1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0" y="1988840"/>
            <a:ext cx="8064896" cy="417646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Организация и выполнение работ, а также оказание услуг по разведению, выращиванию, содержанию и уходу за собаками,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 Подготовка и применение собак в различных службах, в том числе в хозяйственной деятельности, спорте и промысловой охоте; в службах охраны, при розыскных и спасательных работах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30738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13905"/>
            <a:ext cx="5184576" cy="165618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2800" dirty="0" smtClean="0">
                <a:solidFill>
                  <a:srgbClr val="3C5A74"/>
                </a:solidFill>
              </a:rPr>
            </a:br>
            <a:r>
              <a:rPr lang="ru-RU" sz="2800" dirty="0" smtClean="0">
                <a:solidFill>
                  <a:srgbClr val="3C5A74"/>
                </a:solidFill>
              </a:rPr>
              <a:t>35.02.15 Кинология</a:t>
            </a:r>
            <a:endParaRPr lang="ru-RU" sz="2800" dirty="0">
              <a:solidFill>
                <a:srgbClr val="3D577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412776"/>
            <a:ext cx="8035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Объектами профессиональной деятельности выпускников являются:</a:t>
            </a:r>
            <a:endParaRPr lang="ru-RU" sz="2400" b="1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Собаки всех пород и типов использования; - технологии содержания, разведения и породообразования собак;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Методики и способы подготовки собак по породам и видам служб;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Инвентарь и оборудование для разведения, выращивания, содержания и профессиональной подготовки собак;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Процессы организации и управления работами в области кинологии;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Первичные трудовые коллективы.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30738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13905"/>
            <a:ext cx="5184576" cy="165618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2800" dirty="0" smtClean="0">
                <a:solidFill>
                  <a:srgbClr val="3C5A74"/>
                </a:solidFill>
              </a:rPr>
            </a:br>
            <a:r>
              <a:rPr lang="ru-RU" sz="2800" dirty="0" smtClean="0">
                <a:solidFill>
                  <a:srgbClr val="3C5A74"/>
                </a:solidFill>
              </a:rPr>
              <a:t>35.02.15 Кинология</a:t>
            </a:r>
            <a:endParaRPr lang="ru-RU" sz="2800" dirty="0">
              <a:solidFill>
                <a:srgbClr val="3D577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03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Кинолог готовится к следующим видам деятельности:</a:t>
            </a:r>
            <a:endParaRPr lang="ru-RU" sz="2400" b="1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Содержание собак и уход за ними.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Разведение и селекция собак.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Подготовка и применение собак по породам и видам служб.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Испытания и соревнования собак. - Управление деятельностью по оказанию услуг в области кинологии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Лучший кинолог страны подготовит для Иркутска собаку-спасателя — Иркутск  Сегодн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970" y="4203300"/>
            <a:ext cx="3992030" cy="2654700"/>
          </a:xfrm>
          <a:prstGeom prst="rect">
            <a:avLst/>
          </a:prstGeom>
          <a:noFill/>
        </p:spPr>
      </p:pic>
      <p:pic>
        <p:nvPicPr>
          <p:cNvPr id="4100" name="Picture 4" descr="Какие предметы нужно сдавать на кинолога: кому подходит, где учится, ЕГЭ,  экзамены, минусы и плюсы професси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4887"/>
            <a:ext cx="4149502" cy="2663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30738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otevgrad.com :: Организират образователен семинар „Кинология и поведение  на кучето“ (Новини, Ботевград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94537"/>
            <a:ext cx="8782273" cy="3663463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230425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3600"/>
              </a:spcBef>
              <a:buNone/>
            </a:pPr>
            <a:r>
              <a:rPr lang="ru-RU" sz="4800" dirty="0">
                <a:solidFill>
                  <a:schemeClr val="tx1"/>
                </a:solidFill>
              </a:rPr>
              <a:t>ХОТИТЕ БЫТЬ УСПЕШНЫМИ?</a:t>
            </a:r>
          </a:p>
          <a:p>
            <a:pPr marL="0" indent="0" algn="ctr">
              <a:spcBef>
                <a:spcPts val="3600"/>
              </a:spcBef>
              <a:buNone/>
            </a:pPr>
            <a:r>
              <a:rPr lang="ru-RU" sz="4800" dirty="0">
                <a:solidFill>
                  <a:schemeClr val="tx1"/>
                </a:solidFill>
              </a:rPr>
              <a:t>ПРИХОДИТЕ К НАМ УЧИТЬСЯ!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="" xmlns:a16="http://schemas.microsoft.com/office/drawing/2014/main" id="{E76B1B4F-748A-4540-93D8-155BD713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0"/>
            <a:ext cx="5544615" cy="170080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3C5A74"/>
                </a:solidFill>
              </a:rPr>
              <a:t>Специальность </a:t>
            </a:r>
            <a:br>
              <a:rPr lang="ru-RU" sz="2800" dirty="0" smtClean="0">
                <a:solidFill>
                  <a:srgbClr val="3C5A74"/>
                </a:solidFill>
              </a:rPr>
            </a:br>
            <a:r>
              <a:rPr lang="ru-RU" sz="2800" dirty="0" smtClean="0">
                <a:solidFill>
                  <a:srgbClr val="3C5A74"/>
                </a:solidFill>
              </a:rPr>
              <a:t>35.02.15 Кинология</a:t>
            </a:r>
            <a:endParaRPr lang="ru-RU" sz="2800" dirty="0">
              <a:solidFill>
                <a:srgbClr val="3C5A75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6020" y="2564904"/>
            <a:ext cx="91500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4266654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f90b6d3717aa236c9fd4c4093789781358fde4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7610</TotalTime>
  <Words>368</Words>
  <Application>Microsoft Office PowerPoint</Application>
  <PresentationFormat>Экран (4:3)</PresentationFormat>
  <Paragraphs>39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Специальность  35.02.15 Кинология</vt:lpstr>
      <vt:lpstr>Специальность  35.02.15 Кинология</vt:lpstr>
      <vt:lpstr>Специальность  35.02.15 Кинология</vt:lpstr>
      <vt:lpstr>Специальность  35.02.15 Кинология</vt:lpstr>
      <vt:lpstr>Специальность  35.02.15 Кинология</vt:lpstr>
      <vt:lpstr>Специальность  35.02.15 Кинология</vt:lpstr>
      <vt:lpstr>Специальность  35.02.15 Кинология</vt:lpstr>
      <vt:lpstr>Специальность  35.02.15 Кинология</vt:lpstr>
      <vt:lpstr>Специальность  35.02.15 Кинология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obstinate</dc:creator>
  <dc:description>Шаблон презентации с сайта https://presentation-creation.ru/</dc:description>
  <cp:lastModifiedBy>User 1</cp:lastModifiedBy>
  <cp:revision>1521</cp:revision>
  <dcterms:created xsi:type="dcterms:W3CDTF">2018-02-25T09:09:03Z</dcterms:created>
  <dcterms:modified xsi:type="dcterms:W3CDTF">2021-05-12T14:06:43Z</dcterms:modified>
</cp:coreProperties>
</file>