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5" r:id="rId8"/>
    <p:sldId id="267" r:id="rId9"/>
    <p:sldId id="268" r:id="rId10"/>
    <p:sldId id="269"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94FFFF-1883-B14D-C5CA-077A136ADF0D}" v="16" dt="2025-01-04T14:47:10.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6AF63E-81C9-7E43-16BD-93F567E5088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693A003-B5FC-89A3-6D6D-17B4D0983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9D070E7-1A12-60B8-680E-A7F32AD8F68B}"/>
              </a:ext>
            </a:extLst>
          </p:cNvPr>
          <p:cNvSpPr>
            <a:spLocks noGrp="1"/>
          </p:cNvSpPr>
          <p:nvPr>
            <p:ph type="dt" sz="half" idx="10"/>
          </p:nvPr>
        </p:nvSpPr>
        <p:spPr/>
        <p:txBody>
          <a:bodyPr/>
          <a:lstStyle/>
          <a:p>
            <a:fld id="{C6A9B207-63E0-4936-9744-7C58C90B0672}" type="datetimeFigureOut">
              <a:rPr lang="it-IT" smtClean="0"/>
              <a:t>04/01/2025</a:t>
            </a:fld>
            <a:endParaRPr lang="it-IT" dirty="0"/>
          </a:p>
        </p:txBody>
      </p:sp>
      <p:sp>
        <p:nvSpPr>
          <p:cNvPr id="5" name="Segnaposto piè di pagina 4">
            <a:extLst>
              <a:ext uri="{FF2B5EF4-FFF2-40B4-BE49-F238E27FC236}">
                <a16:creationId xmlns:a16="http://schemas.microsoft.com/office/drawing/2014/main" id="{37592642-1879-C5F7-AC75-2173B78E192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E0750115-0D37-EFBA-92D1-C84DD6E0836D}"/>
              </a:ext>
            </a:extLst>
          </p:cNvPr>
          <p:cNvSpPr>
            <a:spLocks noGrp="1"/>
          </p:cNvSpPr>
          <p:nvPr>
            <p:ph type="sldNum" sz="quarter" idx="12"/>
          </p:nvPr>
        </p:nvSpPr>
        <p:spPr/>
        <p:txBody>
          <a:bodyPr/>
          <a:lstStyle/>
          <a:p>
            <a:fld id="{6AEF3F88-BD4B-4750-B1CE-794AC39ADC46}" type="slidenum">
              <a:rPr lang="it-IT" smtClean="0"/>
              <a:t>‹N›</a:t>
            </a:fld>
            <a:endParaRPr lang="it-IT" dirty="0"/>
          </a:p>
        </p:txBody>
      </p:sp>
    </p:spTree>
    <p:extLst>
      <p:ext uri="{BB962C8B-B14F-4D97-AF65-F5344CB8AC3E}">
        <p14:creationId xmlns:p14="http://schemas.microsoft.com/office/powerpoint/2010/main" val="3863614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7CB6EB-11C7-C18B-5C89-D5F7441B573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AC9EB68-5BE3-197D-14DF-E126870DABF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91E1791-ACE2-1408-4EF9-2B68F004AA4B}"/>
              </a:ext>
            </a:extLst>
          </p:cNvPr>
          <p:cNvSpPr>
            <a:spLocks noGrp="1"/>
          </p:cNvSpPr>
          <p:nvPr>
            <p:ph type="dt" sz="half" idx="10"/>
          </p:nvPr>
        </p:nvSpPr>
        <p:spPr/>
        <p:txBody>
          <a:bodyPr/>
          <a:lstStyle/>
          <a:p>
            <a:fld id="{C6A9B207-63E0-4936-9744-7C58C90B0672}" type="datetimeFigureOut">
              <a:rPr lang="it-IT" smtClean="0"/>
              <a:t>04/01/2025</a:t>
            </a:fld>
            <a:endParaRPr lang="it-IT" dirty="0"/>
          </a:p>
        </p:txBody>
      </p:sp>
      <p:sp>
        <p:nvSpPr>
          <p:cNvPr id="5" name="Segnaposto piè di pagina 4">
            <a:extLst>
              <a:ext uri="{FF2B5EF4-FFF2-40B4-BE49-F238E27FC236}">
                <a16:creationId xmlns:a16="http://schemas.microsoft.com/office/drawing/2014/main" id="{A98AB6FB-4675-99B7-AA77-004B82D6DE3C}"/>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8AD98B33-CFD8-4749-781D-FDEFA6AEF2E4}"/>
              </a:ext>
            </a:extLst>
          </p:cNvPr>
          <p:cNvSpPr>
            <a:spLocks noGrp="1"/>
          </p:cNvSpPr>
          <p:nvPr>
            <p:ph type="sldNum" sz="quarter" idx="12"/>
          </p:nvPr>
        </p:nvSpPr>
        <p:spPr/>
        <p:txBody>
          <a:bodyPr/>
          <a:lstStyle/>
          <a:p>
            <a:fld id="{6AEF3F88-BD4B-4750-B1CE-794AC39ADC46}" type="slidenum">
              <a:rPr lang="it-IT" smtClean="0"/>
              <a:t>‹N›</a:t>
            </a:fld>
            <a:endParaRPr lang="it-IT" dirty="0"/>
          </a:p>
        </p:txBody>
      </p:sp>
    </p:spTree>
    <p:extLst>
      <p:ext uri="{BB962C8B-B14F-4D97-AF65-F5344CB8AC3E}">
        <p14:creationId xmlns:p14="http://schemas.microsoft.com/office/powerpoint/2010/main" val="317195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7249922-EBDC-7508-B74C-C8B4E0E32D3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7125B4C-C06F-D282-9C4C-F3085988DB1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09E6E15-FFB9-3C95-FACD-6F568A120FF3}"/>
              </a:ext>
            </a:extLst>
          </p:cNvPr>
          <p:cNvSpPr>
            <a:spLocks noGrp="1"/>
          </p:cNvSpPr>
          <p:nvPr>
            <p:ph type="dt" sz="half" idx="10"/>
          </p:nvPr>
        </p:nvSpPr>
        <p:spPr/>
        <p:txBody>
          <a:bodyPr/>
          <a:lstStyle/>
          <a:p>
            <a:fld id="{C6A9B207-63E0-4936-9744-7C58C90B0672}" type="datetimeFigureOut">
              <a:rPr lang="it-IT" smtClean="0"/>
              <a:t>04/01/2025</a:t>
            </a:fld>
            <a:endParaRPr lang="it-IT" dirty="0"/>
          </a:p>
        </p:txBody>
      </p:sp>
      <p:sp>
        <p:nvSpPr>
          <p:cNvPr id="5" name="Segnaposto piè di pagina 4">
            <a:extLst>
              <a:ext uri="{FF2B5EF4-FFF2-40B4-BE49-F238E27FC236}">
                <a16:creationId xmlns:a16="http://schemas.microsoft.com/office/drawing/2014/main" id="{FA0CF467-03B2-B114-397A-6EB332665E92}"/>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1AB74939-948A-B4F9-43B0-582832571E3B}"/>
              </a:ext>
            </a:extLst>
          </p:cNvPr>
          <p:cNvSpPr>
            <a:spLocks noGrp="1"/>
          </p:cNvSpPr>
          <p:nvPr>
            <p:ph type="sldNum" sz="quarter" idx="12"/>
          </p:nvPr>
        </p:nvSpPr>
        <p:spPr/>
        <p:txBody>
          <a:bodyPr/>
          <a:lstStyle/>
          <a:p>
            <a:fld id="{6AEF3F88-BD4B-4750-B1CE-794AC39ADC46}" type="slidenum">
              <a:rPr lang="it-IT" smtClean="0"/>
              <a:t>‹N›</a:t>
            </a:fld>
            <a:endParaRPr lang="it-IT" dirty="0"/>
          </a:p>
        </p:txBody>
      </p:sp>
    </p:spTree>
    <p:extLst>
      <p:ext uri="{BB962C8B-B14F-4D97-AF65-F5344CB8AC3E}">
        <p14:creationId xmlns:p14="http://schemas.microsoft.com/office/powerpoint/2010/main" val="403069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FE7877-91CE-1135-66D1-3C677B65854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AE85794-806B-9B8A-01A6-C91E1CD0DC0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DAE0AC-560A-8392-918F-6CD0154DD4A9}"/>
              </a:ext>
            </a:extLst>
          </p:cNvPr>
          <p:cNvSpPr>
            <a:spLocks noGrp="1"/>
          </p:cNvSpPr>
          <p:nvPr>
            <p:ph type="dt" sz="half" idx="10"/>
          </p:nvPr>
        </p:nvSpPr>
        <p:spPr/>
        <p:txBody>
          <a:bodyPr/>
          <a:lstStyle/>
          <a:p>
            <a:fld id="{C6A9B207-63E0-4936-9744-7C58C90B0672}" type="datetimeFigureOut">
              <a:rPr lang="it-IT" smtClean="0"/>
              <a:t>04/01/2025</a:t>
            </a:fld>
            <a:endParaRPr lang="it-IT" dirty="0"/>
          </a:p>
        </p:txBody>
      </p:sp>
      <p:sp>
        <p:nvSpPr>
          <p:cNvPr id="5" name="Segnaposto piè di pagina 4">
            <a:extLst>
              <a:ext uri="{FF2B5EF4-FFF2-40B4-BE49-F238E27FC236}">
                <a16:creationId xmlns:a16="http://schemas.microsoft.com/office/drawing/2014/main" id="{3FBCD3C7-E968-EE93-73EF-62EEDAAEF08C}"/>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29FD155-80C7-7DB9-685E-BC0AD55A510C}"/>
              </a:ext>
            </a:extLst>
          </p:cNvPr>
          <p:cNvSpPr>
            <a:spLocks noGrp="1"/>
          </p:cNvSpPr>
          <p:nvPr>
            <p:ph type="sldNum" sz="quarter" idx="12"/>
          </p:nvPr>
        </p:nvSpPr>
        <p:spPr/>
        <p:txBody>
          <a:bodyPr/>
          <a:lstStyle/>
          <a:p>
            <a:fld id="{6AEF3F88-BD4B-4750-B1CE-794AC39ADC46}" type="slidenum">
              <a:rPr lang="it-IT" smtClean="0"/>
              <a:t>‹N›</a:t>
            </a:fld>
            <a:endParaRPr lang="it-IT" dirty="0"/>
          </a:p>
        </p:txBody>
      </p:sp>
    </p:spTree>
    <p:extLst>
      <p:ext uri="{BB962C8B-B14F-4D97-AF65-F5344CB8AC3E}">
        <p14:creationId xmlns:p14="http://schemas.microsoft.com/office/powerpoint/2010/main" val="1191316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244F67-D1DF-0B4A-673F-C9B3F032A40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9B72C78-65C3-84E8-0A70-30E6E7D60D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574E1A7-B382-CF37-8F16-48C778F6A75F}"/>
              </a:ext>
            </a:extLst>
          </p:cNvPr>
          <p:cNvSpPr>
            <a:spLocks noGrp="1"/>
          </p:cNvSpPr>
          <p:nvPr>
            <p:ph type="dt" sz="half" idx="10"/>
          </p:nvPr>
        </p:nvSpPr>
        <p:spPr/>
        <p:txBody>
          <a:bodyPr/>
          <a:lstStyle/>
          <a:p>
            <a:fld id="{C6A9B207-63E0-4936-9744-7C58C90B0672}" type="datetimeFigureOut">
              <a:rPr lang="it-IT" smtClean="0"/>
              <a:t>04/01/2025</a:t>
            </a:fld>
            <a:endParaRPr lang="it-IT" dirty="0"/>
          </a:p>
        </p:txBody>
      </p:sp>
      <p:sp>
        <p:nvSpPr>
          <p:cNvPr id="5" name="Segnaposto piè di pagina 4">
            <a:extLst>
              <a:ext uri="{FF2B5EF4-FFF2-40B4-BE49-F238E27FC236}">
                <a16:creationId xmlns:a16="http://schemas.microsoft.com/office/drawing/2014/main" id="{935E8126-1AB5-5A7A-E416-E7A387D0AA0F}"/>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E8BA3B0C-30CE-834F-5B1F-5326EEACC905}"/>
              </a:ext>
            </a:extLst>
          </p:cNvPr>
          <p:cNvSpPr>
            <a:spLocks noGrp="1"/>
          </p:cNvSpPr>
          <p:nvPr>
            <p:ph type="sldNum" sz="quarter" idx="12"/>
          </p:nvPr>
        </p:nvSpPr>
        <p:spPr/>
        <p:txBody>
          <a:bodyPr/>
          <a:lstStyle/>
          <a:p>
            <a:fld id="{6AEF3F88-BD4B-4750-B1CE-794AC39ADC46}" type="slidenum">
              <a:rPr lang="it-IT" smtClean="0"/>
              <a:t>‹N›</a:t>
            </a:fld>
            <a:endParaRPr lang="it-IT" dirty="0"/>
          </a:p>
        </p:txBody>
      </p:sp>
    </p:spTree>
    <p:extLst>
      <p:ext uri="{BB962C8B-B14F-4D97-AF65-F5344CB8AC3E}">
        <p14:creationId xmlns:p14="http://schemas.microsoft.com/office/powerpoint/2010/main" val="343595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2E9710-F295-483F-3FB1-5136B331589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AEB2BAC-1047-B9FA-005E-130516B9C95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A96D181-F9B6-0EB9-DE2C-9F97E3D3775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2D8BD49-E797-F1BA-110A-28B249368043}"/>
              </a:ext>
            </a:extLst>
          </p:cNvPr>
          <p:cNvSpPr>
            <a:spLocks noGrp="1"/>
          </p:cNvSpPr>
          <p:nvPr>
            <p:ph type="dt" sz="half" idx="10"/>
          </p:nvPr>
        </p:nvSpPr>
        <p:spPr/>
        <p:txBody>
          <a:bodyPr/>
          <a:lstStyle/>
          <a:p>
            <a:fld id="{C6A9B207-63E0-4936-9744-7C58C90B0672}" type="datetimeFigureOut">
              <a:rPr lang="it-IT" smtClean="0"/>
              <a:t>04/01/2025</a:t>
            </a:fld>
            <a:endParaRPr lang="it-IT" dirty="0"/>
          </a:p>
        </p:txBody>
      </p:sp>
      <p:sp>
        <p:nvSpPr>
          <p:cNvPr id="6" name="Segnaposto piè di pagina 5">
            <a:extLst>
              <a:ext uri="{FF2B5EF4-FFF2-40B4-BE49-F238E27FC236}">
                <a16:creationId xmlns:a16="http://schemas.microsoft.com/office/drawing/2014/main" id="{5117F9C9-AE40-B860-B7F4-803219535AFE}"/>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B3D9D92E-15D7-ED72-809C-FE36A62B1F6D}"/>
              </a:ext>
            </a:extLst>
          </p:cNvPr>
          <p:cNvSpPr>
            <a:spLocks noGrp="1"/>
          </p:cNvSpPr>
          <p:nvPr>
            <p:ph type="sldNum" sz="quarter" idx="12"/>
          </p:nvPr>
        </p:nvSpPr>
        <p:spPr/>
        <p:txBody>
          <a:bodyPr/>
          <a:lstStyle/>
          <a:p>
            <a:fld id="{6AEF3F88-BD4B-4750-B1CE-794AC39ADC46}" type="slidenum">
              <a:rPr lang="it-IT" smtClean="0"/>
              <a:t>‹N›</a:t>
            </a:fld>
            <a:endParaRPr lang="it-IT" dirty="0"/>
          </a:p>
        </p:txBody>
      </p:sp>
    </p:spTree>
    <p:extLst>
      <p:ext uri="{BB962C8B-B14F-4D97-AF65-F5344CB8AC3E}">
        <p14:creationId xmlns:p14="http://schemas.microsoft.com/office/powerpoint/2010/main" val="3191837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96A82F-BB26-8D2E-E8D2-211473BBBC3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A25C099-522D-26E6-7F47-F8C441535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8A36167-BE72-39DE-7856-09E3266D60C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0858DA8-CB15-67FA-2062-DAC9D4DEE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FA2078E-8B21-7596-04DB-841E432976F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F2EBE9C-D553-F733-2BED-92DDD202F537}"/>
              </a:ext>
            </a:extLst>
          </p:cNvPr>
          <p:cNvSpPr>
            <a:spLocks noGrp="1"/>
          </p:cNvSpPr>
          <p:nvPr>
            <p:ph type="dt" sz="half" idx="10"/>
          </p:nvPr>
        </p:nvSpPr>
        <p:spPr/>
        <p:txBody>
          <a:bodyPr/>
          <a:lstStyle/>
          <a:p>
            <a:fld id="{C6A9B207-63E0-4936-9744-7C58C90B0672}" type="datetimeFigureOut">
              <a:rPr lang="it-IT" smtClean="0"/>
              <a:t>04/01/2025</a:t>
            </a:fld>
            <a:endParaRPr lang="it-IT" dirty="0"/>
          </a:p>
        </p:txBody>
      </p:sp>
      <p:sp>
        <p:nvSpPr>
          <p:cNvPr id="8" name="Segnaposto piè di pagina 7">
            <a:extLst>
              <a:ext uri="{FF2B5EF4-FFF2-40B4-BE49-F238E27FC236}">
                <a16:creationId xmlns:a16="http://schemas.microsoft.com/office/drawing/2014/main" id="{11E560C7-4F63-868F-BDC5-FF1D0E624A7C}"/>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56E627FC-8262-A185-C393-6444946206AE}"/>
              </a:ext>
            </a:extLst>
          </p:cNvPr>
          <p:cNvSpPr>
            <a:spLocks noGrp="1"/>
          </p:cNvSpPr>
          <p:nvPr>
            <p:ph type="sldNum" sz="quarter" idx="12"/>
          </p:nvPr>
        </p:nvSpPr>
        <p:spPr/>
        <p:txBody>
          <a:bodyPr/>
          <a:lstStyle/>
          <a:p>
            <a:fld id="{6AEF3F88-BD4B-4750-B1CE-794AC39ADC46}" type="slidenum">
              <a:rPr lang="it-IT" smtClean="0"/>
              <a:t>‹N›</a:t>
            </a:fld>
            <a:endParaRPr lang="it-IT" dirty="0"/>
          </a:p>
        </p:txBody>
      </p:sp>
    </p:spTree>
    <p:extLst>
      <p:ext uri="{BB962C8B-B14F-4D97-AF65-F5344CB8AC3E}">
        <p14:creationId xmlns:p14="http://schemas.microsoft.com/office/powerpoint/2010/main" val="418450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160205-BA23-A273-1C62-28DACA596F4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48A0925-8A53-CCDD-8DBD-93B713201F3A}"/>
              </a:ext>
            </a:extLst>
          </p:cNvPr>
          <p:cNvSpPr>
            <a:spLocks noGrp="1"/>
          </p:cNvSpPr>
          <p:nvPr>
            <p:ph type="dt" sz="half" idx="10"/>
          </p:nvPr>
        </p:nvSpPr>
        <p:spPr/>
        <p:txBody>
          <a:bodyPr/>
          <a:lstStyle/>
          <a:p>
            <a:fld id="{C6A9B207-63E0-4936-9744-7C58C90B0672}" type="datetimeFigureOut">
              <a:rPr lang="it-IT" smtClean="0"/>
              <a:t>04/01/2025</a:t>
            </a:fld>
            <a:endParaRPr lang="it-IT" dirty="0"/>
          </a:p>
        </p:txBody>
      </p:sp>
      <p:sp>
        <p:nvSpPr>
          <p:cNvPr id="4" name="Segnaposto piè di pagina 3">
            <a:extLst>
              <a:ext uri="{FF2B5EF4-FFF2-40B4-BE49-F238E27FC236}">
                <a16:creationId xmlns:a16="http://schemas.microsoft.com/office/drawing/2014/main" id="{83413D3A-C17B-9E98-15CA-C8BCD98370CF}"/>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B193CCDD-1DF3-75EF-7517-2FC690F23328}"/>
              </a:ext>
            </a:extLst>
          </p:cNvPr>
          <p:cNvSpPr>
            <a:spLocks noGrp="1"/>
          </p:cNvSpPr>
          <p:nvPr>
            <p:ph type="sldNum" sz="quarter" idx="12"/>
          </p:nvPr>
        </p:nvSpPr>
        <p:spPr/>
        <p:txBody>
          <a:bodyPr/>
          <a:lstStyle/>
          <a:p>
            <a:fld id="{6AEF3F88-BD4B-4750-B1CE-794AC39ADC46}" type="slidenum">
              <a:rPr lang="it-IT" smtClean="0"/>
              <a:t>‹N›</a:t>
            </a:fld>
            <a:endParaRPr lang="it-IT" dirty="0"/>
          </a:p>
        </p:txBody>
      </p:sp>
    </p:spTree>
    <p:extLst>
      <p:ext uri="{BB962C8B-B14F-4D97-AF65-F5344CB8AC3E}">
        <p14:creationId xmlns:p14="http://schemas.microsoft.com/office/powerpoint/2010/main" val="3966123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4FC7505-C528-3026-E778-7B8B9D548E33}"/>
              </a:ext>
            </a:extLst>
          </p:cNvPr>
          <p:cNvSpPr>
            <a:spLocks noGrp="1"/>
          </p:cNvSpPr>
          <p:nvPr>
            <p:ph type="dt" sz="half" idx="10"/>
          </p:nvPr>
        </p:nvSpPr>
        <p:spPr/>
        <p:txBody>
          <a:bodyPr/>
          <a:lstStyle/>
          <a:p>
            <a:fld id="{C6A9B207-63E0-4936-9744-7C58C90B0672}" type="datetimeFigureOut">
              <a:rPr lang="it-IT" smtClean="0"/>
              <a:t>04/01/2025</a:t>
            </a:fld>
            <a:endParaRPr lang="it-IT" dirty="0"/>
          </a:p>
        </p:txBody>
      </p:sp>
      <p:sp>
        <p:nvSpPr>
          <p:cNvPr id="3" name="Segnaposto piè di pagina 2">
            <a:extLst>
              <a:ext uri="{FF2B5EF4-FFF2-40B4-BE49-F238E27FC236}">
                <a16:creationId xmlns:a16="http://schemas.microsoft.com/office/drawing/2014/main" id="{74E6F6EB-0237-8B5C-F5B5-1FE0880ECD11}"/>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3520249B-E054-99EA-AB59-99A0502EB170}"/>
              </a:ext>
            </a:extLst>
          </p:cNvPr>
          <p:cNvSpPr>
            <a:spLocks noGrp="1"/>
          </p:cNvSpPr>
          <p:nvPr>
            <p:ph type="sldNum" sz="quarter" idx="12"/>
          </p:nvPr>
        </p:nvSpPr>
        <p:spPr/>
        <p:txBody>
          <a:bodyPr/>
          <a:lstStyle/>
          <a:p>
            <a:fld id="{6AEF3F88-BD4B-4750-B1CE-794AC39ADC46}" type="slidenum">
              <a:rPr lang="it-IT" smtClean="0"/>
              <a:t>‹N›</a:t>
            </a:fld>
            <a:endParaRPr lang="it-IT" dirty="0"/>
          </a:p>
        </p:txBody>
      </p:sp>
    </p:spTree>
    <p:extLst>
      <p:ext uri="{BB962C8B-B14F-4D97-AF65-F5344CB8AC3E}">
        <p14:creationId xmlns:p14="http://schemas.microsoft.com/office/powerpoint/2010/main" val="339682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36FAB2-C679-672D-E5B5-A41FECCB4F6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4A31CAE-0ECA-8B0A-8A72-BB3F3E24AF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FCA201A-48AD-5150-8632-4C9FF4520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AEAB31A-4F0C-2013-7BF1-DB7392801B4F}"/>
              </a:ext>
            </a:extLst>
          </p:cNvPr>
          <p:cNvSpPr>
            <a:spLocks noGrp="1"/>
          </p:cNvSpPr>
          <p:nvPr>
            <p:ph type="dt" sz="half" idx="10"/>
          </p:nvPr>
        </p:nvSpPr>
        <p:spPr/>
        <p:txBody>
          <a:bodyPr/>
          <a:lstStyle/>
          <a:p>
            <a:fld id="{C6A9B207-63E0-4936-9744-7C58C90B0672}" type="datetimeFigureOut">
              <a:rPr lang="it-IT" smtClean="0"/>
              <a:t>04/01/2025</a:t>
            </a:fld>
            <a:endParaRPr lang="it-IT" dirty="0"/>
          </a:p>
        </p:txBody>
      </p:sp>
      <p:sp>
        <p:nvSpPr>
          <p:cNvPr id="6" name="Segnaposto piè di pagina 5">
            <a:extLst>
              <a:ext uri="{FF2B5EF4-FFF2-40B4-BE49-F238E27FC236}">
                <a16:creationId xmlns:a16="http://schemas.microsoft.com/office/drawing/2014/main" id="{118A4AB6-77DB-7CFC-9194-681DE284C912}"/>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D238E796-DF59-3351-F718-A03FFA1DF75E}"/>
              </a:ext>
            </a:extLst>
          </p:cNvPr>
          <p:cNvSpPr>
            <a:spLocks noGrp="1"/>
          </p:cNvSpPr>
          <p:nvPr>
            <p:ph type="sldNum" sz="quarter" idx="12"/>
          </p:nvPr>
        </p:nvSpPr>
        <p:spPr/>
        <p:txBody>
          <a:bodyPr/>
          <a:lstStyle/>
          <a:p>
            <a:fld id="{6AEF3F88-BD4B-4750-B1CE-794AC39ADC46}" type="slidenum">
              <a:rPr lang="it-IT" smtClean="0"/>
              <a:t>‹N›</a:t>
            </a:fld>
            <a:endParaRPr lang="it-IT" dirty="0"/>
          </a:p>
        </p:txBody>
      </p:sp>
    </p:spTree>
    <p:extLst>
      <p:ext uri="{BB962C8B-B14F-4D97-AF65-F5344CB8AC3E}">
        <p14:creationId xmlns:p14="http://schemas.microsoft.com/office/powerpoint/2010/main" val="311572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E325E9-AC9A-90EC-3838-B0D44CA5958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890BFFC-FAA4-A185-D408-78C486D16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59FA5C66-BB2D-6CAF-FE89-CE8070884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846D0E1-5321-B838-B25B-CFFEF1BFBC69}"/>
              </a:ext>
            </a:extLst>
          </p:cNvPr>
          <p:cNvSpPr>
            <a:spLocks noGrp="1"/>
          </p:cNvSpPr>
          <p:nvPr>
            <p:ph type="dt" sz="half" idx="10"/>
          </p:nvPr>
        </p:nvSpPr>
        <p:spPr/>
        <p:txBody>
          <a:bodyPr/>
          <a:lstStyle/>
          <a:p>
            <a:fld id="{C6A9B207-63E0-4936-9744-7C58C90B0672}" type="datetimeFigureOut">
              <a:rPr lang="it-IT" smtClean="0"/>
              <a:t>04/01/2025</a:t>
            </a:fld>
            <a:endParaRPr lang="it-IT" dirty="0"/>
          </a:p>
        </p:txBody>
      </p:sp>
      <p:sp>
        <p:nvSpPr>
          <p:cNvPr id="6" name="Segnaposto piè di pagina 5">
            <a:extLst>
              <a:ext uri="{FF2B5EF4-FFF2-40B4-BE49-F238E27FC236}">
                <a16:creationId xmlns:a16="http://schemas.microsoft.com/office/drawing/2014/main" id="{93436E55-04FC-258D-DC33-30DF8D9D77D4}"/>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5E6966FB-F39B-35D3-D399-CB5ECEC61068}"/>
              </a:ext>
            </a:extLst>
          </p:cNvPr>
          <p:cNvSpPr>
            <a:spLocks noGrp="1"/>
          </p:cNvSpPr>
          <p:nvPr>
            <p:ph type="sldNum" sz="quarter" idx="12"/>
          </p:nvPr>
        </p:nvSpPr>
        <p:spPr/>
        <p:txBody>
          <a:bodyPr/>
          <a:lstStyle/>
          <a:p>
            <a:fld id="{6AEF3F88-BD4B-4750-B1CE-794AC39ADC46}" type="slidenum">
              <a:rPr lang="it-IT" smtClean="0"/>
              <a:t>‹N›</a:t>
            </a:fld>
            <a:endParaRPr lang="it-IT" dirty="0"/>
          </a:p>
        </p:txBody>
      </p:sp>
    </p:spTree>
    <p:extLst>
      <p:ext uri="{BB962C8B-B14F-4D97-AF65-F5344CB8AC3E}">
        <p14:creationId xmlns:p14="http://schemas.microsoft.com/office/powerpoint/2010/main" val="65317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3C84453-999F-45E1-410A-FD756207EA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9880053-43E7-0F93-1B51-46E50C2A03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7B33FC7-1C66-9D56-69DB-04306BF8E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A9B207-63E0-4936-9744-7C58C90B0672}" type="datetimeFigureOut">
              <a:rPr lang="it-IT" smtClean="0"/>
              <a:t>04/01/2025</a:t>
            </a:fld>
            <a:endParaRPr lang="it-IT" dirty="0"/>
          </a:p>
        </p:txBody>
      </p:sp>
      <p:sp>
        <p:nvSpPr>
          <p:cNvPr id="5" name="Segnaposto piè di pagina 4">
            <a:extLst>
              <a:ext uri="{FF2B5EF4-FFF2-40B4-BE49-F238E27FC236}">
                <a16:creationId xmlns:a16="http://schemas.microsoft.com/office/drawing/2014/main" id="{46EBD8B7-6BE1-ECAB-8187-FE2007DB4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dirty="0"/>
          </a:p>
        </p:txBody>
      </p:sp>
      <p:sp>
        <p:nvSpPr>
          <p:cNvPr id="6" name="Segnaposto numero diapositiva 5">
            <a:extLst>
              <a:ext uri="{FF2B5EF4-FFF2-40B4-BE49-F238E27FC236}">
                <a16:creationId xmlns:a16="http://schemas.microsoft.com/office/drawing/2014/main" id="{B75F1D77-CE14-96A9-4298-0319261FE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EF3F88-BD4B-4750-B1CE-794AC39ADC46}" type="slidenum">
              <a:rPr lang="it-IT" smtClean="0"/>
              <a:t>‹N›</a:t>
            </a:fld>
            <a:endParaRPr lang="it-IT" dirty="0"/>
          </a:p>
        </p:txBody>
      </p:sp>
    </p:spTree>
    <p:extLst>
      <p:ext uri="{BB962C8B-B14F-4D97-AF65-F5344CB8AC3E}">
        <p14:creationId xmlns:p14="http://schemas.microsoft.com/office/powerpoint/2010/main" val="2906261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Immagine 2" descr="Immagine che contiene coltello, arma&#10;&#10;Descrizione generata automaticamente">
            <a:extLst>
              <a:ext uri="{FF2B5EF4-FFF2-40B4-BE49-F238E27FC236}">
                <a16:creationId xmlns:a16="http://schemas.microsoft.com/office/drawing/2014/main" id="{4BF40878-0CBF-58F8-7D61-05D5187BC639}"/>
              </a:ext>
            </a:extLst>
          </p:cNvPr>
          <p:cNvPicPr>
            <a:picLocks noChangeAspect="1"/>
          </p:cNvPicPr>
          <p:nvPr/>
        </p:nvPicPr>
        <p:blipFill>
          <a:blip r:embed="rId2">
            <a:alphaModFix amt="50000"/>
          </a:blip>
          <a:srcRect r="-2" b="10415"/>
          <a:stretch/>
        </p:blipFill>
        <p:spPr>
          <a:xfrm>
            <a:off x="20" y="1"/>
            <a:ext cx="12191980" cy="6857999"/>
          </a:xfrm>
          <a:prstGeom prst="rect">
            <a:avLst/>
          </a:prstGeom>
        </p:spPr>
      </p:pic>
      <p:sp>
        <p:nvSpPr>
          <p:cNvPr id="2" name="Titolo 1">
            <a:extLst>
              <a:ext uri="{FF2B5EF4-FFF2-40B4-BE49-F238E27FC236}">
                <a16:creationId xmlns:a16="http://schemas.microsoft.com/office/drawing/2014/main" id="{7C89A3FC-CCF9-7158-1147-325F69071A21}"/>
              </a:ext>
            </a:extLst>
          </p:cNvPr>
          <p:cNvSpPr>
            <a:spLocks noGrp="1"/>
          </p:cNvSpPr>
          <p:nvPr>
            <p:ph type="ctrTitle"/>
          </p:nvPr>
        </p:nvSpPr>
        <p:spPr>
          <a:xfrm>
            <a:off x="1524000" y="4313927"/>
            <a:ext cx="9144000" cy="989997"/>
          </a:xfrm>
        </p:spPr>
        <p:txBody>
          <a:bodyPr>
            <a:normAutofit/>
          </a:bodyPr>
          <a:lstStyle/>
          <a:p>
            <a:r>
              <a:rPr lang="it-IT" dirty="0">
                <a:solidFill>
                  <a:srgbClr val="FFFFFF"/>
                </a:solidFill>
              </a:rPr>
              <a:t>Steakhouse</a:t>
            </a:r>
          </a:p>
        </p:txBody>
      </p:sp>
    </p:spTree>
    <p:extLst>
      <p:ext uri="{BB962C8B-B14F-4D97-AF65-F5344CB8AC3E}">
        <p14:creationId xmlns:p14="http://schemas.microsoft.com/office/powerpoint/2010/main" val="19908490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olo 3">
            <a:extLst>
              <a:ext uri="{FF2B5EF4-FFF2-40B4-BE49-F238E27FC236}">
                <a16:creationId xmlns:a16="http://schemas.microsoft.com/office/drawing/2014/main" id="{709283BC-E892-F846-8C7D-106BBDA86FA7}"/>
              </a:ext>
            </a:extLst>
          </p:cNvPr>
          <p:cNvSpPr>
            <a:spLocks noGrp="1"/>
          </p:cNvSpPr>
          <p:nvPr>
            <p:ph type="ctrTitle"/>
          </p:nvPr>
        </p:nvSpPr>
        <p:spPr>
          <a:xfrm>
            <a:off x="686834" y="591344"/>
            <a:ext cx="3200400" cy="5585619"/>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Partecipanti progetto: </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Sottotitolo 4">
            <a:extLst>
              <a:ext uri="{FF2B5EF4-FFF2-40B4-BE49-F238E27FC236}">
                <a16:creationId xmlns:a16="http://schemas.microsoft.com/office/drawing/2014/main" id="{3A1601A4-6EC3-57D2-7415-52308A415D2D}"/>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r>
              <a:rPr lang="en-US" sz="3200" dirty="0"/>
              <a:t>Cinque Francesco</a:t>
            </a:r>
          </a:p>
          <a:p>
            <a:pPr indent="-228600" algn="l">
              <a:buFont typeface="Arial" panose="020B0604020202020204" pitchFamily="34" charset="0"/>
              <a:buChar char="•"/>
            </a:pPr>
            <a:r>
              <a:rPr lang="en-US" sz="3200" dirty="0"/>
              <a:t>De Simone Tomasso</a:t>
            </a:r>
          </a:p>
          <a:p>
            <a:pPr indent="-228600" algn="l">
              <a:buFont typeface="Arial" panose="020B0604020202020204" pitchFamily="34" charset="0"/>
              <a:buChar char="•"/>
            </a:pPr>
            <a:r>
              <a:rPr lang="en-US" sz="3200" dirty="0"/>
              <a:t>Del Gaudio Daniele</a:t>
            </a:r>
          </a:p>
          <a:p>
            <a:pPr indent="-228600" algn="l">
              <a:buFont typeface="Arial" panose="020B0604020202020204" pitchFamily="34" charset="0"/>
              <a:buChar char="•"/>
            </a:pPr>
            <a:r>
              <a:rPr lang="en-US" sz="3200" dirty="0"/>
              <a:t>Longobardi Michele</a:t>
            </a:r>
          </a:p>
        </p:txBody>
      </p:sp>
    </p:spTree>
    <p:extLst>
      <p:ext uri="{BB962C8B-B14F-4D97-AF65-F5344CB8AC3E}">
        <p14:creationId xmlns:p14="http://schemas.microsoft.com/office/powerpoint/2010/main" val="35945423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up)">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up)">
                                      <p:cBhvr>
                                        <p:cTn id="18" dur="5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wipe(up)">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wipe(up)">
                                      <p:cBhvr>
                                        <p:cTn id="2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A226B741-A250-ED9F-734C-7747774C5D56}"/>
              </a:ext>
            </a:extLst>
          </p:cNvPr>
          <p:cNvSpPr>
            <a:spLocks noGrp="1"/>
          </p:cNvSpPr>
          <p:nvPr>
            <p:ph type="title"/>
          </p:nvPr>
        </p:nvSpPr>
        <p:spPr>
          <a:xfrm>
            <a:off x="686834" y="1153572"/>
            <a:ext cx="3200400" cy="4461163"/>
          </a:xfrm>
        </p:spPr>
        <p:txBody>
          <a:bodyPr>
            <a:normAutofit/>
          </a:bodyPr>
          <a:lstStyle/>
          <a:p>
            <a:r>
              <a:rPr lang="it-IT" sz="4100" dirty="0">
                <a:solidFill>
                  <a:srgbClr val="FFFFFF"/>
                </a:solidFill>
              </a:rPr>
              <a:t>Presentazione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03DAD32F-FA01-23BE-228D-A16AE9458D15}"/>
              </a:ext>
            </a:extLst>
          </p:cNvPr>
          <p:cNvSpPr>
            <a:spLocks noGrp="1"/>
          </p:cNvSpPr>
          <p:nvPr>
            <p:ph idx="1"/>
          </p:nvPr>
        </p:nvSpPr>
        <p:spPr>
          <a:xfrm>
            <a:off x="4447308" y="591344"/>
            <a:ext cx="6906491" cy="5585619"/>
          </a:xfrm>
        </p:spPr>
        <p:txBody>
          <a:bodyPr anchor="ctr">
            <a:normAutofit/>
          </a:bodyPr>
          <a:lstStyle/>
          <a:p>
            <a:r>
              <a:rPr lang="it-IT" dirty="0"/>
              <a:t>Il nostro gruppo prende il nome di Bit &amp; Byte in data 19/12/2024 ci è stato assegnato il progetto di creare un interfaccia grafica che permettesse di effettuare un ordine presso una steakhouse.</a:t>
            </a:r>
          </a:p>
          <a:p>
            <a:r>
              <a:rPr lang="it-IT" dirty="0"/>
              <a:t>Abbiamo scelto come nome della nostra steakhouse «Dalla Padella Alla Brace», il nostro menu è composto da piatti di carne, contorni, dolci e bibite.</a:t>
            </a:r>
          </a:p>
        </p:txBody>
      </p:sp>
    </p:spTree>
    <p:extLst>
      <p:ext uri="{BB962C8B-B14F-4D97-AF65-F5344CB8AC3E}">
        <p14:creationId xmlns:p14="http://schemas.microsoft.com/office/powerpoint/2010/main" val="20979689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313477C2-18A0-3DF9-15C3-60979A834934}"/>
              </a:ext>
            </a:extLst>
          </p:cNvPr>
          <p:cNvSpPr>
            <a:spLocks noGrp="1"/>
          </p:cNvSpPr>
          <p:nvPr>
            <p:ph type="title"/>
          </p:nvPr>
        </p:nvSpPr>
        <p:spPr>
          <a:xfrm>
            <a:off x="838200" y="365125"/>
            <a:ext cx="10515600" cy="1325563"/>
          </a:xfrm>
        </p:spPr>
        <p:txBody>
          <a:bodyPr>
            <a:normAutofit/>
          </a:bodyPr>
          <a:lstStyle/>
          <a:p>
            <a:r>
              <a:rPr lang="it-IT" sz="5400" dirty="0"/>
              <a:t>Struttura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44F04A0F-CB0A-D159-FA39-E13FEE9064EE}"/>
              </a:ext>
            </a:extLst>
          </p:cNvPr>
          <p:cNvSpPr>
            <a:spLocks noGrp="1"/>
          </p:cNvSpPr>
          <p:nvPr>
            <p:ph idx="1"/>
          </p:nvPr>
        </p:nvSpPr>
        <p:spPr>
          <a:xfrm>
            <a:off x="838200" y="1929384"/>
            <a:ext cx="10515600" cy="4251960"/>
          </a:xfrm>
        </p:spPr>
        <p:txBody>
          <a:bodyPr>
            <a:normAutofit/>
          </a:bodyPr>
          <a:lstStyle/>
          <a:p>
            <a:r>
              <a:rPr lang="en-US" sz="2000" dirty="0"/>
              <a:t>The project is divided into five files: </a:t>
            </a:r>
          </a:p>
          <a:p>
            <a:pPr lvl="1"/>
            <a:r>
              <a:rPr lang="en-US" sz="2000" dirty="0"/>
              <a:t>Main(Start): Initial graphical interface which allows the programme to be started up and which allows the configuration of the restaurant via a menubar concerning the menu by importing JSON files, the number of tables and the number of persons per table.</a:t>
            </a:r>
          </a:p>
          <a:p>
            <a:pPr lvl="1"/>
            <a:r>
              <a:rPr lang="en-US" sz="2000" dirty="0"/>
              <a:t>Reservation:  Interface that allows you to give the first information regarding the order such as the number of persons, the table owner and the table chosen.</a:t>
            </a:r>
          </a:p>
          <a:p>
            <a:pPr lvl="1"/>
            <a:r>
              <a:rPr lang="en-US" sz="2000" dirty="0"/>
              <a:t>Ordering:  Graphic interface that allows the actual order to be placed, the interface is divided into tabs each for a category of dish and displays the total price based on the quantity entered.</a:t>
            </a:r>
          </a:p>
          <a:p>
            <a:pPr lvl="1"/>
            <a:r>
              <a:rPr lang="en-US" sz="2000" dirty="0"/>
              <a:t>Payment:  The final graphic interface which allows you to acquire the payment method is added to the final price the commissions on the method.</a:t>
            </a:r>
          </a:p>
          <a:p>
            <a:pPr lvl="1"/>
            <a:r>
              <a:rPr lang="en-US" sz="2000" dirty="0"/>
              <a:t>Global:  Contains through the two classes Restaurant and Order the information about the restaurant and the order being created.</a:t>
            </a:r>
            <a:endParaRPr lang="it-IT" sz="2000" dirty="0"/>
          </a:p>
        </p:txBody>
      </p:sp>
    </p:spTree>
    <p:extLst>
      <p:ext uri="{BB962C8B-B14F-4D97-AF65-F5344CB8AC3E}">
        <p14:creationId xmlns:p14="http://schemas.microsoft.com/office/powerpoint/2010/main" val="26561735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CE62C8D-92B5-765C-73A8-412F8BD7E736}"/>
              </a:ext>
            </a:extLst>
          </p:cNvPr>
          <p:cNvSpPr>
            <a:spLocks noGrp="1"/>
          </p:cNvSpPr>
          <p:nvPr>
            <p:ph type="title"/>
          </p:nvPr>
        </p:nvSpPr>
        <p:spPr>
          <a:xfrm>
            <a:off x="686834" y="591344"/>
            <a:ext cx="3200400" cy="5585619"/>
          </a:xfrm>
        </p:spPr>
        <p:txBody>
          <a:bodyPr>
            <a:normAutofit/>
          </a:bodyPr>
          <a:lstStyle/>
          <a:p>
            <a:r>
              <a:rPr lang="it-IT" dirty="0">
                <a:solidFill>
                  <a:srgbClr val="FFFFFF"/>
                </a:solidFill>
              </a:rPr>
              <a:t>Main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763C3996-D32F-5BAD-D60A-233DC35790F5}"/>
              </a:ext>
            </a:extLst>
          </p:cNvPr>
          <p:cNvSpPr>
            <a:spLocks noGrp="1"/>
          </p:cNvSpPr>
          <p:nvPr>
            <p:ph idx="1"/>
          </p:nvPr>
        </p:nvSpPr>
        <p:spPr>
          <a:xfrm>
            <a:off x="4447308" y="591344"/>
            <a:ext cx="6906491" cy="5585619"/>
          </a:xfrm>
        </p:spPr>
        <p:txBody>
          <a:bodyPr anchor="ctr">
            <a:normAutofit/>
          </a:bodyPr>
          <a:lstStyle/>
          <a:p>
            <a:r>
              <a:rPr lang="it-IT" sz="1700" dirty="0"/>
              <a:t>Il codice del main(Inizio) è strutturato in una classe al cui interno sono presenti 5 metodi: </a:t>
            </a:r>
          </a:p>
          <a:p>
            <a:pPr lvl="1"/>
            <a:r>
              <a:rPr lang="it-IT" sz="1700" dirty="0"/>
              <a:t>gui: Crea l’interfaccia grafica impostando le caratteristiche della finestra, della menubar e del pulsante.</a:t>
            </a:r>
          </a:p>
          <a:p>
            <a:pPr lvl="1"/>
            <a:r>
              <a:rPr lang="it-IT" sz="1700" dirty="0"/>
              <a:t>ModificaTavoli: Chiede attraverso messagebox il numero di tavoli del ristorante e archivia le informazioni nella classe ristorante.</a:t>
            </a:r>
          </a:p>
          <a:p>
            <a:pPr lvl="1"/>
            <a:r>
              <a:rPr lang="it-IT" sz="1700" dirty="0"/>
              <a:t>ModificaPersoneTavoli: Chiede attraverso messagebox il numero di persone per tavolo e archivia le informazioni nella classe ristorante.</a:t>
            </a:r>
          </a:p>
          <a:p>
            <a:pPr lvl="1"/>
            <a:r>
              <a:rPr lang="it-IT" sz="1700" dirty="0"/>
              <a:t>Importa_JSON: Gestisce l’importazione del menu sottoforma di file JSON e ne gestisce le eccezioni.</a:t>
            </a:r>
          </a:p>
          <a:p>
            <a:pPr lvl="1"/>
            <a:r>
              <a:rPr lang="it-IT" sz="1700" dirty="0"/>
              <a:t>Inizio: Chiude la finestra attuale e apre la successiva prenotazione al click del pulsante</a:t>
            </a:r>
          </a:p>
          <a:p>
            <a:endParaRPr lang="it-IT" sz="1700" dirty="0"/>
          </a:p>
        </p:txBody>
      </p:sp>
    </p:spTree>
    <p:extLst>
      <p:ext uri="{BB962C8B-B14F-4D97-AF65-F5344CB8AC3E}">
        <p14:creationId xmlns:p14="http://schemas.microsoft.com/office/powerpoint/2010/main" val="20142495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3732CE6-AA67-B078-E10D-C01D119FE1F3}"/>
              </a:ext>
            </a:extLst>
          </p:cNvPr>
          <p:cNvSpPr>
            <a:spLocks noGrp="1"/>
          </p:cNvSpPr>
          <p:nvPr>
            <p:ph type="title"/>
          </p:nvPr>
        </p:nvSpPr>
        <p:spPr>
          <a:xfrm>
            <a:off x="686834" y="591344"/>
            <a:ext cx="3200400" cy="5585619"/>
          </a:xfrm>
        </p:spPr>
        <p:txBody>
          <a:bodyPr>
            <a:normAutofit/>
          </a:bodyPr>
          <a:lstStyle/>
          <a:p>
            <a:r>
              <a:rPr lang="it-IT" dirty="0">
                <a:solidFill>
                  <a:srgbClr val="FFFFFF"/>
                </a:solidFill>
              </a:rPr>
              <a:t>Prenotazione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3BC70345-A85A-10C8-F68F-EB618AE9FA07}"/>
              </a:ext>
            </a:extLst>
          </p:cNvPr>
          <p:cNvSpPr>
            <a:spLocks noGrp="1"/>
          </p:cNvSpPr>
          <p:nvPr>
            <p:ph idx="1"/>
          </p:nvPr>
        </p:nvSpPr>
        <p:spPr>
          <a:xfrm>
            <a:off x="4571020" y="636188"/>
            <a:ext cx="6906491" cy="5585619"/>
          </a:xfrm>
        </p:spPr>
        <p:txBody>
          <a:bodyPr anchor="ctr">
            <a:normAutofit/>
          </a:bodyPr>
          <a:lstStyle/>
          <a:p>
            <a:r>
              <a:rPr lang="it-IT" sz="2400" dirty="0"/>
              <a:t>Il codice di Prenotazione è strutturato in una classe al cui interno sono presenti 4 metodi: </a:t>
            </a:r>
          </a:p>
          <a:p>
            <a:pPr lvl="1"/>
            <a:r>
              <a:rPr lang="it-IT" sz="2000" dirty="0"/>
              <a:t>gui: Crea l’interfaccia grafica impostando le caratteristiche della finestra, imposta i label, gli spinbox e i pulsanti.</a:t>
            </a:r>
          </a:p>
          <a:p>
            <a:pPr lvl="1"/>
            <a:r>
              <a:rPr lang="it-IT" sz="2000" dirty="0"/>
              <a:t>Verifica_Occupazione_Tavoli: Crea un messaggio che verrà poi visualizzato attraverso messagebox e che informa sulla disponibilità dei tavoli.</a:t>
            </a:r>
          </a:p>
          <a:p>
            <a:pPr lvl="1"/>
            <a:r>
              <a:rPr lang="it-IT" sz="2000" dirty="0"/>
              <a:t>Verifica_Prenotazione: Acquisisce i valori dagli spinbox ne verifica la validità ne archivia le informazioni nel ordine e passa alla prossima finestra.</a:t>
            </a:r>
          </a:p>
          <a:p>
            <a:pPr lvl="1"/>
            <a:endParaRPr lang="it-IT" sz="2000" dirty="0"/>
          </a:p>
          <a:p>
            <a:pPr lvl="1"/>
            <a:endParaRPr lang="it-IT" sz="2000" dirty="0"/>
          </a:p>
          <a:p>
            <a:endParaRPr lang="it-IT" sz="2400" dirty="0"/>
          </a:p>
        </p:txBody>
      </p:sp>
    </p:spTree>
    <p:extLst>
      <p:ext uri="{BB962C8B-B14F-4D97-AF65-F5344CB8AC3E}">
        <p14:creationId xmlns:p14="http://schemas.microsoft.com/office/powerpoint/2010/main" val="12542439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BC41645F-CEAD-B979-7D39-F1242665028B}"/>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Ordering</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29C80CA8-F366-828E-4D4B-712FAF0FB7E7}"/>
              </a:ext>
            </a:extLst>
          </p:cNvPr>
          <p:cNvSpPr>
            <a:spLocks noGrp="1"/>
          </p:cNvSpPr>
          <p:nvPr>
            <p:ph idx="1"/>
          </p:nvPr>
        </p:nvSpPr>
        <p:spPr>
          <a:xfrm>
            <a:off x="4167586" y="591344"/>
            <a:ext cx="6906491" cy="5585619"/>
          </a:xfrm>
        </p:spPr>
        <p:txBody>
          <a:bodyPr vert="horz" lIns="91440" tIns="45720" rIns="91440" bIns="45720" rtlCol="0" anchor="ctr">
            <a:noAutofit/>
          </a:bodyPr>
          <a:lstStyle/>
          <a:p>
            <a:r>
              <a:rPr lang="en-US" sz="1600" dirty="0"/>
              <a:t>The ordering code is structured in a class within which there are 5 methods: </a:t>
            </a:r>
          </a:p>
          <a:p>
            <a:pPr lvl="1"/>
            <a:r>
              <a:rPr lang="en-US" sz="1600" dirty="0"/>
              <a:t>gui: Creates the graphical interface by setting the characteristics of the window, creates the tabs for each category of dishes and the elements within these through the use of the method Graphics_Plates, sets the label for the total and the button to proceed to payment.</a:t>
            </a:r>
          </a:p>
          <a:p>
            <a:pPr lvl="1"/>
            <a:r>
              <a:rPr lang="en-US" sz="1600" dirty="0"/>
              <a:t>Graphics_Dishes: Creates the labels, buttons and spinboxes of the dishes dynamically by accessing the menu, the buttons associated with the dishes through the method Info_Dishes inform the user about the ingredients of the dish, the spinboxes with each change activate the Total method which calculates the total price and changes the associated label.</a:t>
            </a:r>
          </a:p>
          <a:p>
            <a:pPr lvl="1"/>
            <a:r>
              <a:rPr lang="en-US" sz="1600" dirty="0"/>
              <a:t>Info_dishes: The method acquires the associated dish as a parameter and accessing its ingredient list via the menu creates a message containing the ingredients which is then displayed via a messagebox.</a:t>
            </a:r>
          </a:p>
          <a:p>
            <a:pPr lvl="1"/>
            <a:r>
              <a:rPr lang="en-US" sz="1600" dirty="0"/>
              <a:t>Total: Acquires the quantity values from all the spinboxes if quantity greater than zero accesses the price associated with the dish and calculates the total price which will then be displayed.</a:t>
            </a:r>
          </a:p>
          <a:p>
            <a:pPr lvl="1"/>
            <a:r>
              <a:rPr lang="en-US" sz="1600" dirty="0"/>
              <a:t>Payment: Acquires the order calculates the total price and displays a messagebox requesting confirmation which displays a message containing the order, if the user confirms the order move to the next window.</a:t>
            </a:r>
          </a:p>
        </p:txBody>
      </p:sp>
    </p:spTree>
    <p:extLst>
      <p:ext uri="{BB962C8B-B14F-4D97-AF65-F5344CB8AC3E}">
        <p14:creationId xmlns:p14="http://schemas.microsoft.com/office/powerpoint/2010/main" val="31455500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4AD61498-A724-3587-E30A-F7F23DC7B24E}"/>
              </a:ext>
            </a:extLst>
          </p:cNvPr>
          <p:cNvSpPr>
            <a:spLocks noGrp="1"/>
          </p:cNvSpPr>
          <p:nvPr>
            <p:ph type="title"/>
          </p:nvPr>
        </p:nvSpPr>
        <p:spPr>
          <a:xfrm>
            <a:off x="686834" y="591344"/>
            <a:ext cx="3200400" cy="5585619"/>
          </a:xfrm>
        </p:spPr>
        <p:txBody>
          <a:bodyPr>
            <a:normAutofit/>
          </a:bodyPr>
          <a:lstStyle/>
          <a:p>
            <a:r>
              <a:rPr lang="it-IT" dirty="0">
                <a:solidFill>
                  <a:srgbClr val="FFFFFF"/>
                </a:solidFill>
              </a:rPr>
              <a:t>Pagamento</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7482966C-4CE7-448D-B4F1-A4CFEAA44EF4}"/>
              </a:ext>
            </a:extLst>
          </p:cNvPr>
          <p:cNvSpPr>
            <a:spLocks noGrp="1"/>
          </p:cNvSpPr>
          <p:nvPr>
            <p:ph idx="1"/>
          </p:nvPr>
        </p:nvSpPr>
        <p:spPr>
          <a:xfrm>
            <a:off x="4447308" y="591344"/>
            <a:ext cx="6906491" cy="5585619"/>
          </a:xfrm>
        </p:spPr>
        <p:txBody>
          <a:bodyPr anchor="ctr">
            <a:normAutofit/>
          </a:bodyPr>
          <a:lstStyle/>
          <a:p>
            <a:r>
              <a:rPr lang="it-IT" sz="2400" dirty="0"/>
              <a:t>Il codice di Ordinazione è strutturato in una classe al cui interno sono presenti 3 metodi: </a:t>
            </a:r>
          </a:p>
          <a:p>
            <a:pPr lvl="1"/>
            <a:r>
              <a:rPr lang="it-IT" sz="2000" dirty="0"/>
              <a:t>gui: Crea l’interfaccia grafica impostando le caratteristiche della finestra, imposta i pulsanti di opzione per la selezione del metodo pagamento e il pulsante di pagamento.</a:t>
            </a:r>
          </a:p>
          <a:p>
            <a:pPr lvl="1"/>
            <a:r>
              <a:rPr lang="it-IT" sz="2000" dirty="0"/>
              <a:t>seleziona_metodo: Acquisisce il metodo di pagamento e lo archivia nel ordine.</a:t>
            </a:r>
          </a:p>
          <a:p>
            <a:pPr lvl="1"/>
            <a:r>
              <a:rPr lang="it-IT" sz="2000" dirty="0"/>
              <a:t>procedi_pagamento: Verifica l’acquisizione del metodo di pagamento e aggiunge le commissioni del suddetto metodo al prezzo totale e visualizza un messaggio di conferma ordine</a:t>
            </a:r>
          </a:p>
          <a:p>
            <a:endParaRPr lang="it-IT" sz="2400" dirty="0"/>
          </a:p>
        </p:txBody>
      </p:sp>
    </p:spTree>
    <p:extLst>
      <p:ext uri="{BB962C8B-B14F-4D97-AF65-F5344CB8AC3E}">
        <p14:creationId xmlns:p14="http://schemas.microsoft.com/office/powerpoint/2010/main" val="14923156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C4AC3D39-92FC-0283-AF27-32EBCD8C9606}"/>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Globali</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6B47EE90-18C1-3F88-948E-2DACB30C3BFE}"/>
              </a:ext>
            </a:extLst>
          </p:cNvPr>
          <p:cNvSpPr>
            <a:spLocks noGrp="1"/>
          </p:cNvSpPr>
          <p:nvPr>
            <p:ph idx="1"/>
          </p:nvPr>
        </p:nvSpPr>
        <p:spPr>
          <a:xfrm>
            <a:off x="4167586" y="591344"/>
            <a:ext cx="6906491" cy="5585619"/>
          </a:xfrm>
        </p:spPr>
        <p:txBody>
          <a:bodyPr anchor="ctr">
            <a:normAutofit/>
          </a:bodyPr>
          <a:lstStyle/>
          <a:p>
            <a:r>
              <a:rPr lang="it-IT" sz="2000" dirty="0"/>
              <a:t>Il codice di Ordinazione è strutturato in due classi Ristorante e Ordine: </a:t>
            </a:r>
          </a:p>
          <a:p>
            <a:pPr lvl="1"/>
            <a:r>
              <a:rPr lang="it-IT" sz="2000" dirty="0"/>
              <a:t>Ristorante: Contiene tutte le informazioni necessarie riguardanti il ristorante come il numero di tavoli e persone massime ma anche il menu che ha una impostazione di base che può essere modificato attraverso l’importazione di un menu esterno, al interno della classe troviamo anche il metodo Random_Tavoli che viene richiamato alla creazione della classe in Prenotazione, il metodo decide in maniera randomica se i tavoli saranno occupati o no, se tutti sono occupati richiama nuovamente il metodo.</a:t>
            </a:r>
          </a:p>
          <a:p>
            <a:pPr lvl="1"/>
            <a:r>
              <a:rPr lang="it-IT" sz="2000" dirty="0"/>
              <a:t>Ordine: Contiene tutte le informazioni necessarie riguardanti l’ordine come il numero di persone, il tavolo scelto, l’intestatario, il metodo di pagamento e l’ordine stesso</a:t>
            </a:r>
          </a:p>
        </p:txBody>
      </p:sp>
    </p:spTree>
    <p:extLst>
      <p:ext uri="{BB962C8B-B14F-4D97-AF65-F5344CB8AC3E}">
        <p14:creationId xmlns:p14="http://schemas.microsoft.com/office/powerpoint/2010/main" val="39758122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up)">
                                      <p:cBhvr>
                                        <p:cTn id="16" dur="500"/>
                                        <p:tgtEl>
                                          <p:spTgt spid="3">
                                            <p:txEl>
                                              <p:pRg st="1" end="1"/>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up)">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F1A609EF-5629-227A-A380-066B61104959}"/>
              </a:ext>
            </a:extLst>
          </p:cNvPr>
          <p:cNvSpPr>
            <a:spLocks noGrp="1"/>
          </p:cNvSpPr>
          <p:nvPr>
            <p:ph type="title"/>
          </p:nvPr>
        </p:nvSpPr>
        <p:spPr>
          <a:xfrm>
            <a:off x="686834" y="591344"/>
            <a:ext cx="3200400" cy="5585619"/>
          </a:xfrm>
        </p:spPr>
        <p:txBody>
          <a:bodyPr>
            <a:normAutofit/>
          </a:bodyPr>
          <a:lstStyle/>
          <a:p>
            <a:r>
              <a:rPr lang="it-IT" dirty="0">
                <a:solidFill>
                  <a:srgbClr val="FFFFFF"/>
                </a:solidFill>
              </a:rPr>
              <a:t>Problemi riscontrati</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4F36C309-56EB-D304-F5D4-63BC93FBA206}"/>
              </a:ext>
            </a:extLst>
          </p:cNvPr>
          <p:cNvSpPr>
            <a:spLocks noGrp="1"/>
          </p:cNvSpPr>
          <p:nvPr>
            <p:ph idx="1"/>
          </p:nvPr>
        </p:nvSpPr>
        <p:spPr>
          <a:xfrm>
            <a:off x="4447308" y="591344"/>
            <a:ext cx="6906491" cy="5585619"/>
          </a:xfrm>
        </p:spPr>
        <p:txBody>
          <a:bodyPr anchor="ctr">
            <a:normAutofit/>
          </a:bodyPr>
          <a:lstStyle/>
          <a:p>
            <a:r>
              <a:rPr lang="it-IT" sz="2000" dirty="0"/>
              <a:t>Durante la stesura del  codice per la fase di pagamento avevamo inizialmente pianificato di mostrare un riepilogo del ordine prima di passare alla scelta del metodo di pagamento, riepilogo che doveva essere mostrato attraverso un widget scorribile ma a causa di problemi nel implementazione abbiamo deciso di optare un messagebox di conferma.</a:t>
            </a:r>
          </a:p>
          <a:p>
            <a:r>
              <a:rPr lang="it-IT" sz="2000" dirty="0"/>
              <a:t>Altro problema riscontrato è stato far visualizzare gli ingredienti dei piatti correttamente in quanto senza l’utilizzo del lambda e del argomento piatto gli ingredienti sarebbero stati visualizzati al momento della creazione del bottone e avrebbero visualizzato gli ingredienti dell’ultimo piatto della sezione.</a:t>
            </a:r>
          </a:p>
        </p:txBody>
      </p:sp>
    </p:spTree>
    <p:extLst>
      <p:ext uri="{BB962C8B-B14F-4D97-AF65-F5344CB8AC3E}">
        <p14:creationId xmlns:p14="http://schemas.microsoft.com/office/powerpoint/2010/main" val="40670685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up)">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2915</TotalTime>
  <Words>985</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Aptos</vt:lpstr>
      <vt:lpstr>Aptos Display</vt:lpstr>
      <vt:lpstr>Arial</vt:lpstr>
      <vt:lpstr>Tema di Office</vt:lpstr>
      <vt:lpstr>Steakhouse</vt:lpstr>
      <vt:lpstr>Presentazione</vt:lpstr>
      <vt:lpstr>Struttura</vt:lpstr>
      <vt:lpstr>Main</vt:lpstr>
      <vt:lpstr>Prenotazione</vt:lpstr>
      <vt:lpstr>Ordering</vt:lpstr>
      <vt:lpstr>Pagamento</vt:lpstr>
      <vt:lpstr>Globali</vt:lpstr>
      <vt:lpstr>Problemi riscontrati</vt:lpstr>
      <vt:lpstr>Partecipanti progetto: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Daniele Del Gaudio</dc:creator>
  <cp:lastModifiedBy>Daniele Del Gaudio</cp:lastModifiedBy>
  <cp:revision>25</cp:revision>
  <dcterms:created xsi:type="dcterms:W3CDTF">2025-01-02T14:14:43Z</dcterms:created>
  <dcterms:modified xsi:type="dcterms:W3CDTF">2025-01-04T17:12:39Z</dcterms:modified>
</cp:coreProperties>
</file>