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7" r:id="rId10"/>
    <p:sldId id="265"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INTRODUCTION AND PROJECT BACKGROUND</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CONCLUSION AND RECOMMENDATION</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4110">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REFERENCE</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4110">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ABSTRACT</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PROJECT OBJECTIVES</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THEORIES REGARDING OUR PROJECT</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b="1" dirty="0" smtClean="0"/>
            <a:t>RESEARCH METHODOLOGY</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b="1" dirty="0" smtClean="0"/>
            <a:t>USER INTERFACE DEVELOPMENT</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11611" custLinFactNeighborY="-77901">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b="1" dirty="0" smtClean="0"/>
            <a:t>LOGIC BEHIND THE SYSTEM</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4110">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b="1" dirty="0" smtClean="0"/>
            <a:t>SYSTEM DEMONSTRATION</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Y="60274" custLinFactNeighborX="1329" custLinFactNeighborY="100000">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1733D2E-A71C-4D00-AB9B-A0D6D667B470}" type="doc">
      <dgm:prSet loTypeId="urn:microsoft.com/office/officeart/2005/8/layout/hChevron3" loCatId="process" qsTypeId="urn:microsoft.com/office/officeart/2005/8/quickstyle/simple1" qsCatId="simple" csTypeId="urn:microsoft.com/office/officeart/2005/8/colors/accent1_2" csCatId="accent1" phldr="1"/>
      <dgm:spPr/>
    </dgm:pt>
    <dgm:pt modelId="{DFB8E9A6-ABB8-44F1-B6A9-7B900612011A}">
      <dgm:prSet phldrT="[Text]" custT="1"/>
      <dgm:spPr/>
      <dgm:t>
        <a:bodyPr/>
        <a:lstStyle/>
        <a:p>
          <a:r>
            <a:rPr lang="en-US" sz="4000" dirty="0" smtClean="0"/>
            <a:t>FUTURE SCOPE OF THE PROJECT</a:t>
          </a:r>
          <a:endParaRPr lang="en-US" sz="4000" dirty="0"/>
        </a:p>
      </dgm:t>
    </dgm:pt>
    <dgm:pt modelId="{0C4600D7-55AE-44CB-BF9E-4F035394439C}" type="parTrans" cxnId="{FE1C11C3-3B42-47B6-88D7-EEEB1F18635D}">
      <dgm:prSet/>
      <dgm:spPr/>
      <dgm:t>
        <a:bodyPr/>
        <a:lstStyle/>
        <a:p>
          <a:endParaRPr lang="en-US"/>
        </a:p>
      </dgm:t>
    </dgm:pt>
    <dgm:pt modelId="{5581B9B1-025F-44BE-9908-C7403DC5847D}" type="sibTrans" cxnId="{FE1C11C3-3B42-47B6-88D7-EEEB1F18635D}">
      <dgm:prSet/>
      <dgm:spPr/>
      <dgm:t>
        <a:bodyPr/>
        <a:lstStyle/>
        <a:p>
          <a:endParaRPr lang="en-US"/>
        </a:p>
      </dgm:t>
    </dgm:pt>
    <dgm:pt modelId="{E2F8DBD9-6C89-43C6-8E13-095D5DB92CF2}" type="pres">
      <dgm:prSet presAssocID="{21733D2E-A71C-4D00-AB9B-A0D6D667B470}" presName="Name0" presStyleCnt="0">
        <dgm:presLayoutVars>
          <dgm:dir/>
          <dgm:resizeHandles val="exact"/>
        </dgm:presLayoutVars>
      </dgm:prSet>
      <dgm:spPr/>
    </dgm:pt>
    <dgm:pt modelId="{AB2B75F0-85B2-4005-8C30-B75EF61B1F20}" type="pres">
      <dgm:prSet presAssocID="{DFB8E9A6-ABB8-44F1-B6A9-7B900612011A}" presName="parTxOnly" presStyleLbl="node1" presStyleIdx="0" presStyleCnt="1" custLinFactNeighborX="-49" custLinFactNeighborY="-4110">
        <dgm:presLayoutVars>
          <dgm:bulletEnabled val="1"/>
        </dgm:presLayoutVars>
      </dgm:prSet>
      <dgm:spPr/>
      <dgm:t>
        <a:bodyPr/>
        <a:lstStyle/>
        <a:p>
          <a:endParaRPr lang="en-US"/>
        </a:p>
      </dgm:t>
    </dgm:pt>
  </dgm:ptLst>
  <dgm:cxnLst>
    <dgm:cxn modelId="{D9CFB1AE-E8F3-4B2B-BE53-F79ADC20F95E}" type="presOf" srcId="{DFB8E9A6-ABB8-44F1-B6A9-7B900612011A}" destId="{AB2B75F0-85B2-4005-8C30-B75EF61B1F20}" srcOrd="0" destOrd="0" presId="urn:microsoft.com/office/officeart/2005/8/layout/hChevron3"/>
    <dgm:cxn modelId="{DBCC2B1C-0D05-4379-AD15-AE4F07D51AB4}" type="presOf" srcId="{21733D2E-A71C-4D00-AB9B-A0D6D667B470}" destId="{E2F8DBD9-6C89-43C6-8E13-095D5DB92CF2}" srcOrd="0" destOrd="0" presId="urn:microsoft.com/office/officeart/2005/8/layout/hChevron3"/>
    <dgm:cxn modelId="{FE1C11C3-3B42-47B6-88D7-EEEB1F18635D}" srcId="{21733D2E-A71C-4D00-AB9B-A0D6D667B470}" destId="{DFB8E9A6-ABB8-44F1-B6A9-7B900612011A}" srcOrd="0" destOrd="0" parTransId="{0C4600D7-55AE-44CB-BF9E-4F035394439C}" sibTransId="{5581B9B1-025F-44BE-9908-C7403DC5847D}"/>
    <dgm:cxn modelId="{316C2DDF-3B9F-4759-9DD8-EE1AF1CE4FE6}" type="presParOf" srcId="{E2F8DBD9-6C89-43C6-8E13-095D5DB92CF2}" destId="{AB2B75F0-85B2-4005-8C30-B75EF61B1F2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INTRODUCTION AND PROJECT BACKGROUND</a:t>
          </a:r>
          <a:endParaRPr lang="en-US" sz="4000" kern="1200" dirty="0"/>
        </a:p>
      </dsp:txBody>
      <dsp:txXfrm>
        <a:off x="0" y="0"/>
        <a:ext cx="11091220" cy="11364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9535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CONCLUSION AND RECOMMENDATION</a:t>
          </a:r>
          <a:endParaRPr lang="en-US" sz="4000" kern="1200" dirty="0"/>
        </a:p>
      </dsp:txBody>
      <dsp:txXfrm>
        <a:off x="0" y="0"/>
        <a:ext cx="11136940" cy="9535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9535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REFERENCE</a:t>
          </a:r>
          <a:endParaRPr lang="en-US" sz="4000" kern="1200" dirty="0"/>
        </a:p>
      </dsp:txBody>
      <dsp:txXfrm>
        <a:off x="0" y="0"/>
        <a:ext cx="11136940" cy="953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ABSTRACT</a:t>
          </a:r>
          <a:endParaRPr lang="en-US" sz="4000" kern="1200" dirty="0"/>
        </a:p>
      </dsp:txBody>
      <dsp:txXfrm>
        <a:off x="0" y="0"/>
        <a:ext cx="11091220" cy="1136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PROJECT OBJECTIVES</a:t>
          </a:r>
          <a:endParaRPr lang="en-US" sz="4000" kern="1200" dirty="0"/>
        </a:p>
      </dsp:txBody>
      <dsp:txXfrm>
        <a:off x="0" y="0"/>
        <a:ext cx="11091220" cy="11364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THEORIES REGARDING OUR PROJECT</a:t>
          </a:r>
          <a:endParaRPr lang="en-US" sz="4000" kern="1200" dirty="0"/>
        </a:p>
      </dsp:txBody>
      <dsp:txXfrm>
        <a:off x="0" y="0"/>
        <a:ext cx="11091220" cy="1136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113646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b="1" kern="1200" dirty="0" smtClean="0"/>
            <a:t>RESEARCH METHODOLOGY</a:t>
          </a:r>
          <a:endParaRPr lang="en-US" sz="4000" kern="1200" dirty="0"/>
        </a:p>
      </dsp:txBody>
      <dsp:txXfrm>
        <a:off x="0" y="0"/>
        <a:ext cx="11091220" cy="1136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9535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b="1" kern="1200" dirty="0" smtClean="0"/>
            <a:t>USER INTERFACE DEVELOPMENT</a:t>
          </a:r>
          <a:endParaRPr lang="en-US" sz="4000" kern="1200" dirty="0"/>
        </a:p>
      </dsp:txBody>
      <dsp:txXfrm>
        <a:off x="0" y="0"/>
        <a:ext cx="11136940" cy="9535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9535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b="1" kern="1200" dirty="0" smtClean="0"/>
            <a:t>LOGIC BEHIND THE SYSTEM</a:t>
          </a:r>
          <a:endParaRPr lang="en-US" sz="4000" kern="1200" dirty="0"/>
        </a:p>
      </dsp:txBody>
      <dsp:txXfrm>
        <a:off x="0" y="0"/>
        <a:ext cx="11136940" cy="9535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11119" y="0"/>
          <a:ext cx="11375337" cy="83725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b="1" kern="1200" dirty="0" smtClean="0"/>
            <a:t>SYSTEM DEMONSTRATION</a:t>
          </a:r>
          <a:endParaRPr lang="en-US" sz="4000" kern="1200" dirty="0"/>
        </a:p>
      </dsp:txBody>
      <dsp:txXfrm>
        <a:off x="11119" y="0"/>
        <a:ext cx="11166023" cy="8372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75F0-85B2-4005-8C30-B75EF61B1F20}">
      <dsp:nvSpPr>
        <dsp:cNvPr id="0" name=""/>
        <dsp:cNvSpPr/>
      </dsp:nvSpPr>
      <dsp:spPr>
        <a:xfrm>
          <a:off x="0" y="0"/>
          <a:ext cx="11375337" cy="9535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53340" bIns="106680" numCol="1" spcCol="1270" anchor="ctr" anchorCtr="0">
          <a:noAutofit/>
        </a:bodyPr>
        <a:lstStyle/>
        <a:p>
          <a:pPr lvl="0" algn="ctr" defTabSz="1778000">
            <a:lnSpc>
              <a:spcPct val="90000"/>
            </a:lnSpc>
            <a:spcBef>
              <a:spcPct val="0"/>
            </a:spcBef>
            <a:spcAft>
              <a:spcPct val="35000"/>
            </a:spcAft>
          </a:pPr>
          <a:r>
            <a:rPr lang="en-US" sz="4000" kern="1200" dirty="0" smtClean="0"/>
            <a:t>FUTURE SCOPE OF THE PROJECT</a:t>
          </a:r>
          <a:endParaRPr lang="en-US" sz="4000" kern="1200" dirty="0"/>
        </a:p>
      </dsp:txBody>
      <dsp:txXfrm>
        <a:off x="0" y="0"/>
        <a:ext cx="11136940" cy="95359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5250B-5D95-468F-B6B7-99A45CE91EF3}"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363537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5250B-5D95-468F-B6B7-99A45CE91EF3}"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220754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5250B-5D95-468F-B6B7-99A45CE91EF3}"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143861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5250B-5D95-468F-B6B7-99A45CE91EF3}"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73984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75250B-5D95-468F-B6B7-99A45CE91EF3}"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141173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5250B-5D95-468F-B6B7-99A45CE91EF3}" type="datetimeFigureOut">
              <a:rPr lang="en-US" smtClean="0"/>
              <a:t>18-Jul-19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127537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5250B-5D95-468F-B6B7-99A45CE91EF3}" type="datetimeFigureOut">
              <a:rPr lang="en-US" smtClean="0"/>
              <a:t>18-Jul-19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299549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5250B-5D95-468F-B6B7-99A45CE91EF3}" type="datetimeFigureOut">
              <a:rPr lang="en-US" smtClean="0"/>
              <a:t>18-Jul-19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338948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5250B-5D95-468F-B6B7-99A45CE91EF3}" type="datetimeFigureOut">
              <a:rPr lang="en-US" smtClean="0"/>
              <a:t>18-Jul-19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46019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5250B-5D95-468F-B6B7-99A45CE91EF3}" type="datetimeFigureOut">
              <a:rPr lang="en-US" smtClean="0"/>
              <a:t>18-Jul-19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39263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5250B-5D95-468F-B6B7-99A45CE91EF3}" type="datetimeFigureOut">
              <a:rPr lang="en-US" smtClean="0"/>
              <a:t>18-Jul-19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1C422-8D7B-4AA2-93E3-7D3C0BDEA485}" type="slidenum">
              <a:rPr lang="en-US" smtClean="0"/>
              <a:t>‹#›</a:t>
            </a:fld>
            <a:endParaRPr lang="en-US"/>
          </a:p>
        </p:txBody>
      </p:sp>
    </p:spTree>
    <p:extLst>
      <p:ext uri="{BB962C8B-B14F-4D97-AF65-F5344CB8AC3E}">
        <p14:creationId xmlns:p14="http://schemas.microsoft.com/office/powerpoint/2010/main" val="160238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5250B-5D95-468F-B6B7-99A45CE91EF3}" type="datetimeFigureOut">
              <a:rPr lang="en-US" smtClean="0"/>
              <a:t>18-Jul-19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1C422-8D7B-4AA2-93E3-7D3C0BDEA485}" type="slidenum">
              <a:rPr lang="en-US" smtClean="0"/>
              <a:t>‹#›</a:t>
            </a:fld>
            <a:endParaRPr lang="en-US"/>
          </a:p>
        </p:txBody>
      </p:sp>
    </p:spTree>
    <p:extLst>
      <p:ext uri="{BB962C8B-B14F-4D97-AF65-F5344CB8AC3E}">
        <p14:creationId xmlns:p14="http://schemas.microsoft.com/office/powerpoint/2010/main" val="66797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hyperlink" Target="https://medium.com/@mindfiresolutions.usa/advantages-and-disadvantages-of-python-programming-language-fd0b394f2121" TargetMode="External"/><Relationship Id="rId3" Type="http://schemas.openxmlformats.org/officeDocument/2006/relationships/diagramLayout" Target="../diagrams/layout11.xml"/><Relationship Id="rId7" Type="http://schemas.openxmlformats.org/officeDocument/2006/relationships/hyperlink" Target="https://ieeexplore.ieee.org/author/37282544900"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image" Target="../media/image11.png"/><Relationship Id="rId5" Type="http://schemas.openxmlformats.org/officeDocument/2006/relationships/diagramColors" Target="../diagrams/colors8.xml"/><Relationship Id="rId10" Type="http://schemas.openxmlformats.org/officeDocument/2006/relationships/image" Target="../media/image10.png"/><Relationship Id="rId4" Type="http://schemas.openxmlformats.org/officeDocument/2006/relationships/diagramQuickStyle" Target="../diagrams/quickStyle8.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9639" y="809898"/>
            <a:ext cx="10202091" cy="1041084"/>
          </a:xfrm>
        </p:spPr>
        <p:txBody>
          <a:bodyPr>
            <a:normAutofit/>
          </a:bodyPr>
          <a:lstStyle/>
          <a:p>
            <a:r>
              <a:rPr lang="en-US" sz="4400" b="1" dirty="0" smtClean="0"/>
              <a:t>FINAL YEAR PROJECT PRESENTATION</a:t>
            </a:r>
            <a:endParaRPr lang="en-US" sz="4400" b="1" dirty="0"/>
          </a:p>
        </p:txBody>
      </p:sp>
      <p:sp>
        <p:nvSpPr>
          <p:cNvPr id="3" name="Subtitle 2"/>
          <p:cNvSpPr>
            <a:spLocks noGrp="1"/>
          </p:cNvSpPr>
          <p:nvPr>
            <p:ph type="subTitle" idx="1"/>
          </p:nvPr>
        </p:nvSpPr>
        <p:spPr>
          <a:xfrm>
            <a:off x="1458684" y="2348004"/>
            <a:ext cx="9144000" cy="1113653"/>
          </a:xfrm>
        </p:spPr>
        <p:txBody>
          <a:bodyPr/>
          <a:lstStyle/>
          <a:p>
            <a:r>
              <a:rPr lang="en-US" b="1" dirty="0" smtClean="0"/>
              <a:t>TITLE</a:t>
            </a:r>
            <a:r>
              <a:rPr lang="en-US" dirty="0" smtClean="0"/>
              <a:t>: PYTHON BASED SIGNALS AND FUNCTIONS ANALYZER USING GRAPHICAL USER INTERFACE</a:t>
            </a:r>
            <a:endParaRPr lang="en-US" dirty="0"/>
          </a:p>
        </p:txBody>
      </p:sp>
      <p:sp>
        <p:nvSpPr>
          <p:cNvPr id="4" name="Subtitle 2"/>
          <p:cNvSpPr txBox="1">
            <a:spLocks/>
          </p:cNvSpPr>
          <p:nvPr/>
        </p:nvSpPr>
        <p:spPr>
          <a:xfrm>
            <a:off x="1678575" y="3958679"/>
            <a:ext cx="9144000" cy="21553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t>TEAM</a:t>
            </a:r>
            <a:r>
              <a:rPr lang="en-US" dirty="0" smtClean="0"/>
              <a:t>:    GEDEON MUHAWENAYO</a:t>
            </a:r>
          </a:p>
          <a:p>
            <a:r>
              <a:rPr lang="en-US" dirty="0" smtClean="0"/>
              <a:t>                  HIRWA HENRY CHRISTIAN</a:t>
            </a:r>
          </a:p>
          <a:p>
            <a:r>
              <a:rPr lang="en-US" dirty="0" smtClean="0"/>
              <a:t>MUTESI SYLVIA</a:t>
            </a:r>
          </a:p>
          <a:p>
            <a:endParaRPr lang="en-US" dirty="0" smtClean="0"/>
          </a:p>
          <a:p>
            <a:r>
              <a:rPr lang="en-US" b="1" dirty="0" smtClean="0"/>
              <a:t>SUPERVISOR</a:t>
            </a:r>
            <a:r>
              <a:rPr lang="en-US" dirty="0" smtClean="0"/>
              <a:t>: HITIYISE EMMANUEL</a:t>
            </a:r>
            <a:endParaRPr lang="en-US" dirty="0"/>
          </a:p>
        </p:txBody>
      </p:sp>
      <p:sp>
        <p:nvSpPr>
          <p:cNvPr id="5" name="Subtitle 2"/>
          <p:cNvSpPr txBox="1">
            <a:spLocks/>
          </p:cNvSpPr>
          <p:nvPr/>
        </p:nvSpPr>
        <p:spPr>
          <a:xfrm>
            <a:off x="1772194" y="6536937"/>
            <a:ext cx="9144000" cy="3210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t>18</a:t>
            </a:r>
            <a:r>
              <a:rPr lang="en-US" sz="1800" b="1" baseline="30000" dirty="0" smtClean="0"/>
              <a:t>th</a:t>
            </a:r>
            <a:r>
              <a:rPr lang="en-US" sz="1800" b="1" dirty="0" smtClean="0"/>
              <a:t> </a:t>
            </a:r>
            <a:r>
              <a:rPr lang="en-US" sz="1800" b="1" dirty="0"/>
              <a:t>J</a:t>
            </a:r>
            <a:r>
              <a:rPr lang="en-US" sz="1800" b="1" dirty="0" smtClean="0"/>
              <a:t>uly 2019</a:t>
            </a:r>
            <a:endParaRPr lang="en-US" sz="1800" b="1" dirty="0"/>
          </a:p>
        </p:txBody>
      </p:sp>
    </p:spTree>
    <p:extLst>
      <p:ext uri="{BB962C8B-B14F-4D97-AF65-F5344CB8AC3E}">
        <p14:creationId xmlns:p14="http://schemas.microsoft.com/office/powerpoint/2010/main" val="121728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98895718"/>
              </p:ext>
            </p:extLst>
          </p:nvPr>
        </p:nvGraphicFramePr>
        <p:xfrm>
          <a:off x="396240" y="104500"/>
          <a:ext cx="11386457" cy="9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idx="1"/>
          </p:nvPr>
        </p:nvSpPr>
        <p:spPr>
          <a:xfrm>
            <a:off x="640486" y="1685108"/>
            <a:ext cx="10711138" cy="2050869"/>
          </a:xfrm>
        </p:spPr>
        <p:txBody>
          <a:bodyPr>
            <a:normAutofit/>
          </a:bodyPr>
          <a:lstStyle/>
          <a:p>
            <a:r>
              <a:rPr lang="en-US" dirty="0" smtClean="0"/>
              <a:t>Provide functions for all built in and user defined functions</a:t>
            </a:r>
          </a:p>
          <a:p>
            <a:r>
              <a:rPr lang="en-US" dirty="0" smtClean="0"/>
              <a:t>Make cross platform executable file</a:t>
            </a:r>
          </a:p>
          <a:p>
            <a:r>
              <a:rPr lang="en-US" dirty="0" smtClean="0"/>
              <a:t>Customize the user interface so that user him self can add a library</a:t>
            </a:r>
            <a:endParaRPr lang="en-US" dirty="0"/>
          </a:p>
          <a:p>
            <a:pPr marL="0" lvl="0" indent="0">
              <a:buNone/>
            </a:pPr>
            <a:endParaRPr lang="en-US" dirty="0"/>
          </a:p>
        </p:txBody>
      </p:sp>
    </p:spTree>
    <p:extLst>
      <p:ext uri="{BB962C8B-B14F-4D97-AF65-F5344CB8AC3E}">
        <p14:creationId xmlns:p14="http://schemas.microsoft.com/office/powerpoint/2010/main" val="2044397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43329645"/>
              </p:ext>
            </p:extLst>
          </p:nvPr>
        </p:nvGraphicFramePr>
        <p:xfrm>
          <a:off x="396240" y="104500"/>
          <a:ext cx="11386457" cy="9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idx="1"/>
          </p:nvPr>
        </p:nvSpPr>
        <p:spPr>
          <a:xfrm>
            <a:off x="418416" y="1515291"/>
            <a:ext cx="11364281" cy="4663442"/>
          </a:xfrm>
        </p:spPr>
        <p:txBody>
          <a:bodyPr>
            <a:normAutofit/>
          </a:bodyPr>
          <a:lstStyle/>
          <a:p>
            <a:pPr marL="0" indent="0">
              <a:buNone/>
            </a:pPr>
            <a:r>
              <a:rPr lang="en-US" dirty="0" smtClean="0"/>
              <a:t>CONCLUSION</a:t>
            </a:r>
          </a:p>
          <a:p>
            <a:pPr marL="0" indent="0">
              <a:buNone/>
            </a:pPr>
            <a:r>
              <a:rPr lang="en-US" dirty="0" smtClean="0"/>
              <a:t>As </a:t>
            </a:r>
            <a:r>
              <a:rPr lang="en-US" dirty="0"/>
              <a:t>c</a:t>
            </a:r>
            <a:r>
              <a:rPr lang="en-US" dirty="0" smtClean="0"/>
              <a:t>onclusion we have successfully developed require UI, hence this project has achieved all its goals and objectives.</a:t>
            </a:r>
          </a:p>
          <a:p>
            <a:pPr marL="0" indent="0">
              <a:buNone/>
            </a:pPr>
            <a:endParaRPr lang="en-US" dirty="0" smtClean="0"/>
          </a:p>
          <a:p>
            <a:pPr marL="0" indent="0">
              <a:buNone/>
            </a:pPr>
            <a:r>
              <a:rPr lang="en-US" dirty="0" smtClean="0"/>
              <a:t>RECOMMENDATIONS</a:t>
            </a:r>
          </a:p>
          <a:p>
            <a:pPr marL="0" indent="0">
              <a:buNone/>
            </a:pPr>
            <a:r>
              <a:rPr lang="en-US" dirty="0" smtClean="0"/>
              <a:t>We </a:t>
            </a:r>
            <a:r>
              <a:rPr lang="en-US" dirty="0"/>
              <a:t>commend that the system can be implemented everywhere mainly in engineering students to visualize the signals behavior and trends for more understanding we also made the system of acquiring the signal from the output of any circuit.</a:t>
            </a:r>
          </a:p>
          <a:p>
            <a:pPr marL="0" lvl="0" indent="0">
              <a:buNone/>
            </a:pPr>
            <a:endParaRPr lang="en-US" dirty="0"/>
          </a:p>
        </p:txBody>
      </p:sp>
    </p:spTree>
    <p:extLst>
      <p:ext uri="{BB962C8B-B14F-4D97-AF65-F5344CB8AC3E}">
        <p14:creationId xmlns:p14="http://schemas.microsoft.com/office/powerpoint/2010/main" val="3476126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27920506"/>
              </p:ext>
            </p:extLst>
          </p:nvPr>
        </p:nvGraphicFramePr>
        <p:xfrm>
          <a:off x="396240" y="104500"/>
          <a:ext cx="11386457" cy="9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idx="1"/>
          </p:nvPr>
        </p:nvSpPr>
        <p:spPr>
          <a:xfrm>
            <a:off x="418416" y="1188718"/>
            <a:ext cx="11364281" cy="5669281"/>
          </a:xfrm>
        </p:spPr>
        <p:txBody>
          <a:bodyPr>
            <a:normAutofit fontScale="47500" lnSpcReduction="20000"/>
          </a:bodyPr>
          <a:lstStyle/>
          <a:p>
            <a:pPr marL="514350" lvl="0" indent="-514350">
              <a:buFont typeface="+mj-lt"/>
              <a:buAutoNum type="arabicPeriod"/>
            </a:pPr>
            <a:r>
              <a:rPr lang="en-US" u="sng" dirty="0" smtClean="0">
                <a:hlinkClick r:id="rId7"/>
              </a:rPr>
              <a:t> </a:t>
            </a:r>
            <a:r>
              <a:rPr lang="en-US" u="sng" dirty="0" err="1" smtClean="0">
                <a:hlinkClick r:id="rId7"/>
              </a:rPr>
              <a:t>Noyan</a:t>
            </a:r>
            <a:r>
              <a:rPr lang="en-US" u="sng" dirty="0">
                <a:hlinkClick r:id="rId7"/>
              </a:rPr>
              <a:t>, </a:t>
            </a:r>
            <a:r>
              <a:rPr lang="en-US" u="sng" dirty="0" err="1">
                <a:hlinkClick r:id="rId7"/>
              </a:rPr>
              <a:t>Kinayman</a:t>
            </a:r>
            <a:r>
              <a:rPr lang="en-US" dirty="0"/>
              <a:t>, "python for microwave and RF engineers", IEEE microwave magazine IEEE, </a:t>
            </a:r>
            <a:r>
              <a:rPr lang="en-US" dirty="0" err="1"/>
              <a:t>vol</a:t>
            </a:r>
            <a:r>
              <a:rPr lang="en-US" dirty="0"/>
              <a:t> 12, no. 7,  pp. 1-6, 2011.</a:t>
            </a:r>
          </a:p>
          <a:p>
            <a:pPr marL="514350" lvl="0" indent="-514350">
              <a:buFont typeface="+mj-lt"/>
              <a:buAutoNum type="arabicPeriod"/>
            </a:pPr>
            <a:r>
              <a:rPr lang="en-US" dirty="0" err="1" smtClean="0"/>
              <a:t>Noyan</a:t>
            </a:r>
            <a:r>
              <a:rPr lang="en-US" dirty="0" smtClean="0"/>
              <a:t> </a:t>
            </a:r>
            <a:r>
              <a:rPr lang="en-US" dirty="0" err="1"/>
              <a:t>Kinayman</a:t>
            </a:r>
            <a:r>
              <a:rPr lang="en-US" dirty="0"/>
              <a:t>, "Parallel Programming with GPUs: Parallel Programming Using Graphics Processing Units with Numerical Examples for Microwave Engineering", Microwave Magazine IEEE, vol. 14, no. 4, pp. 102-115, 2013.</a:t>
            </a:r>
          </a:p>
          <a:p>
            <a:pPr marL="514350" lvl="0" indent="-514350">
              <a:buFont typeface="+mj-lt"/>
              <a:buAutoNum type="arabicPeriod"/>
            </a:pPr>
            <a:r>
              <a:rPr lang="en-US" dirty="0"/>
              <a:t>L. </a:t>
            </a:r>
            <a:r>
              <a:rPr lang="en-US" dirty="0" err="1"/>
              <a:t>Bavoil</a:t>
            </a:r>
            <a:r>
              <a:rPr lang="en-US" dirty="0"/>
              <a:t>, S. P. Callahan, P. J. </a:t>
            </a:r>
            <a:r>
              <a:rPr lang="en-US" dirty="0" err="1"/>
              <a:t>Crossno</a:t>
            </a:r>
            <a:r>
              <a:rPr lang="en-US" dirty="0"/>
              <a:t>, J. Freire, C. E. </a:t>
            </a:r>
            <a:r>
              <a:rPr lang="en-US" dirty="0" err="1"/>
              <a:t>Scheidegger</a:t>
            </a:r>
            <a:r>
              <a:rPr lang="en-US" dirty="0"/>
              <a:t>, C. T. Silva, and H. T. Vo. </a:t>
            </a:r>
            <a:r>
              <a:rPr lang="en-US" dirty="0" err="1"/>
              <a:t>VisTrails</a:t>
            </a:r>
            <a:r>
              <a:rPr lang="en-US" dirty="0"/>
              <a:t>: Enabling interactive multiple-view visualizations. Proceedings of IEEE Visualization, 2005.</a:t>
            </a:r>
          </a:p>
          <a:p>
            <a:pPr marL="514350" lvl="0" indent="-514350">
              <a:buFont typeface="+mj-lt"/>
              <a:buAutoNum type="arabicPeriod"/>
            </a:pPr>
            <a:r>
              <a:rPr lang="en-US" dirty="0" err="1"/>
              <a:t>Martelli</a:t>
            </a:r>
            <a:r>
              <a:rPr lang="en-US" dirty="0"/>
              <a:t>, A., Ravenscroft, A. M., and </a:t>
            </a:r>
            <a:r>
              <a:rPr lang="en-US" dirty="0" err="1"/>
              <a:t>Ascher</a:t>
            </a:r>
            <a:r>
              <a:rPr lang="en-US" dirty="0"/>
              <a:t>, D., editors (2005). Python Cookbook. O'Reilly, </a:t>
            </a:r>
            <a:r>
              <a:rPr lang="en-US" dirty="0" err="1"/>
              <a:t>Sebastopol,California</a:t>
            </a:r>
            <a:r>
              <a:rPr lang="en-US" dirty="0"/>
              <a:t>, 2nd edition.</a:t>
            </a:r>
          </a:p>
          <a:p>
            <a:pPr marL="514350" lvl="0" indent="-514350">
              <a:buFont typeface="+mj-lt"/>
              <a:buAutoNum type="arabicPeriod"/>
            </a:pPr>
            <a:r>
              <a:rPr lang="en-US" dirty="0"/>
              <a:t>[online] </a:t>
            </a:r>
            <a:r>
              <a:rPr lang="en-US" u="sng" dirty="0">
                <a:hlinkClick r:id="rId8"/>
              </a:rPr>
              <a:t>https://medium.com/@mindfiresolutions.usa/advantages-and-disadvantages-of-python-programming-language-fd0b394f2121</a:t>
            </a:r>
            <a:r>
              <a:rPr lang="en-US" dirty="0"/>
              <a:t> </a:t>
            </a:r>
          </a:p>
          <a:p>
            <a:pPr marL="514350" lvl="0" indent="-514350">
              <a:buFont typeface="+mj-lt"/>
              <a:buAutoNum type="arabicPeriod"/>
            </a:pPr>
            <a:r>
              <a:rPr lang="en-US" dirty="0" err="1"/>
              <a:t>Langtangen</a:t>
            </a:r>
            <a:r>
              <a:rPr lang="en-US" dirty="0"/>
              <a:t>, H. P. (2005). Python Scripting for Computational Science, volume 3 of Texts in Computational Science and Engineering. Springer. ISBN 3540294155.</a:t>
            </a:r>
          </a:p>
          <a:p>
            <a:pPr marL="514350" lvl="0" indent="-514350">
              <a:buFont typeface="+mj-lt"/>
              <a:buAutoNum type="arabicPeriod"/>
            </a:pPr>
            <a:r>
              <a:rPr lang="en-US" dirty="0"/>
              <a:t>B. </a:t>
            </a:r>
            <a:r>
              <a:rPr lang="en-US" dirty="0" err="1"/>
              <a:t>Uengtrakul</a:t>
            </a:r>
            <a:r>
              <a:rPr lang="en-US" dirty="0"/>
              <a:t>, D. </a:t>
            </a:r>
            <a:r>
              <a:rPr lang="en-US" dirty="0" err="1"/>
              <a:t>Bunnjaweht</a:t>
            </a:r>
            <a:r>
              <a:rPr lang="en-US" dirty="0"/>
              <a:t>, "A Block Diagram Programming System for Interactive DSP Simulation", Proceeding of the 11th International Conference on Electrical Engineering and Electronics Computer Telecommunications and Information Technology Proc. 11th IEEE ECTI, pp. 1-6, 14–17, may 2014.</a:t>
            </a:r>
          </a:p>
          <a:p>
            <a:pPr marL="514350" lvl="0" indent="-514350">
              <a:buFont typeface="+mj-lt"/>
              <a:buAutoNum type="arabicPeriod"/>
            </a:pPr>
            <a:r>
              <a:rPr lang="en-US" dirty="0"/>
              <a:t>T. E. Oliphant. Python for scientific computing. Computing in Science and Engineering, 9:10–20,2007.</a:t>
            </a:r>
          </a:p>
          <a:p>
            <a:pPr marL="514350" lvl="0" indent="-514350">
              <a:buFont typeface="+mj-lt"/>
              <a:buAutoNum type="arabicPeriod"/>
            </a:pPr>
            <a:r>
              <a:rPr lang="en-US" dirty="0" err="1"/>
              <a:t>T.Zachariah</a:t>
            </a:r>
            <a:r>
              <a:rPr lang="en-US" dirty="0"/>
              <a:t> et </a:t>
            </a:r>
            <a:r>
              <a:rPr lang="en-US" dirty="0" err="1"/>
              <a:t>al.“The</a:t>
            </a:r>
            <a:r>
              <a:rPr lang="en-US" dirty="0"/>
              <a:t> Internet of Things Has a Gateway Problem Categories and Subject Descriptors,” </a:t>
            </a:r>
            <a:r>
              <a:rPr lang="en-US" i="1" dirty="0"/>
              <a:t>University of Michigan</a:t>
            </a:r>
            <a:r>
              <a:rPr lang="en-US" dirty="0"/>
              <a:t>, pp. 3–4, 2015.</a:t>
            </a:r>
          </a:p>
          <a:p>
            <a:pPr marL="514350" lvl="0" indent="-514350">
              <a:buFont typeface="+mj-lt"/>
              <a:buAutoNum type="arabicPeriod"/>
            </a:pPr>
            <a:r>
              <a:rPr lang="en-US" dirty="0"/>
              <a:t>J. C. Alexa </a:t>
            </a:r>
            <a:r>
              <a:rPr lang="en-US" dirty="0" err="1"/>
              <a:t>Huth</a:t>
            </a:r>
            <a:r>
              <a:rPr lang="en-US" dirty="0"/>
              <a:t>, “The Basics of Cloud Computing,” </a:t>
            </a:r>
            <a:r>
              <a:rPr lang="en-US" i="1" dirty="0"/>
              <a:t>United States Computer Emergency Readiness Team</a:t>
            </a:r>
            <a:r>
              <a:rPr lang="en-US" dirty="0"/>
              <a:t>, pp. 123–149, 2014.</a:t>
            </a:r>
          </a:p>
          <a:p>
            <a:pPr marL="514350" lvl="0" indent="-514350">
              <a:buFont typeface="+mj-lt"/>
              <a:buAutoNum type="arabicPeriod"/>
            </a:pPr>
            <a:r>
              <a:rPr lang="en-US" dirty="0" err="1"/>
              <a:t>Roushan</a:t>
            </a:r>
            <a:r>
              <a:rPr lang="en-US" dirty="0"/>
              <a:t>, T. and </a:t>
            </a:r>
            <a:r>
              <a:rPr lang="en-US" dirty="0" err="1"/>
              <a:t>Chaki</a:t>
            </a:r>
            <a:r>
              <a:rPr lang="en-US" dirty="0"/>
              <a:t>, D. et al. (2013), University course advising: Overcoming the challenges using decision support system, in Computer and Information Technology (ICCIT),16th International Conference on, 2014, p. 13-18.</a:t>
            </a:r>
          </a:p>
          <a:p>
            <a:pPr marL="514350" lvl="0" indent="-514350">
              <a:buFont typeface="+mj-lt"/>
              <a:buAutoNum type="arabicPeriod"/>
            </a:pPr>
            <a:r>
              <a:rPr lang="en-US" dirty="0"/>
              <a:t>De Silva, Clarence W. Vibration and Shock Handbook, CRC Press, 2005, p. 16-63 </a:t>
            </a:r>
            <a:r>
              <a:rPr lang="en-US" dirty="0" err="1"/>
              <a:t>Lecklider</a:t>
            </a:r>
            <a:r>
              <a:rPr lang="en-US" dirty="0"/>
              <a:t>, Tom; Evaluation Engineering, October 2011, accessed October 10, 2011</a:t>
            </a:r>
          </a:p>
          <a:p>
            <a:pPr marL="514350" lvl="0" indent="-514350">
              <a:buFont typeface="+mj-lt"/>
              <a:buAutoNum type="arabicPeriod"/>
            </a:pPr>
            <a:r>
              <a:rPr lang="en-US" dirty="0"/>
              <a:t>K. P. Moran, C. Bernal-Cárdenas, M. </a:t>
            </a:r>
            <a:r>
              <a:rPr lang="en-US" dirty="0" err="1"/>
              <a:t>Curcio</a:t>
            </a:r>
            <a:r>
              <a:rPr lang="en-US" dirty="0"/>
              <a:t>, R. </a:t>
            </a:r>
            <a:r>
              <a:rPr lang="en-US" dirty="0" err="1"/>
              <a:t>Bonett</a:t>
            </a:r>
            <a:r>
              <a:rPr lang="en-US" dirty="0"/>
              <a:t> and D. </a:t>
            </a:r>
            <a:r>
              <a:rPr lang="en-US" dirty="0" err="1"/>
              <a:t>Poshyvanyk</a:t>
            </a:r>
            <a:r>
              <a:rPr lang="en-US" dirty="0"/>
              <a:t>, "Machine Learning-Based Prototyping of Graphical User Interfaces for Mobile Apps," in </a:t>
            </a:r>
            <a:r>
              <a:rPr lang="en-US" i="1" dirty="0"/>
              <a:t>IEEE Transactions on Software Engineering</a:t>
            </a:r>
            <a:r>
              <a:rPr lang="en-US" dirty="0"/>
              <a:t>.</a:t>
            </a:r>
          </a:p>
          <a:p>
            <a:pPr marL="514350" lvl="0" indent="-514350">
              <a:buFont typeface="+mj-lt"/>
              <a:buAutoNum type="arabicPeriod"/>
            </a:pPr>
            <a:r>
              <a:rPr lang="en-US" dirty="0"/>
              <a:t>K. P. Moran, C. Bernal-Cárdenas, M. </a:t>
            </a:r>
            <a:r>
              <a:rPr lang="en-US" dirty="0" err="1"/>
              <a:t>Curcio</a:t>
            </a:r>
            <a:r>
              <a:rPr lang="en-US" dirty="0"/>
              <a:t>, R. </a:t>
            </a:r>
            <a:r>
              <a:rPr lang="en-US" dirty="0" err="1"/>
              <a:t>Bonett</a:t>
            </a:r>
            <a:r>
              <a:rPr lang="en-US" dirty="0"/>
              <a:t> and D. </a:t>
            </a:r>
            <a:r>
              <a:rPr lang="en-US" dirty="0" err="1"/>
              <a:t>Poshyvanyk</a:t>
            </a:r>
            <a:r>
              <a:rPr lang="en-US" dirty="0"/>
              <a:t>, "Machine Learning-Based Prototyping of Graphical User Interfaces for Mobile Apps," in </a:t>
            </a:r>
            <a:r>
              <a:rPr lang="en-US" i="1" dirty="0"/>
              <a:t>IEEE Transactions on Software Engineering</a:t>
            </a:r>
            <a:r>
              <a:rPr lang="en-US" dirty="0"/>
              <a:t>.</a:t>
            </a:r>
          </a:p>
          <a:p>
            <a:pPr marL="514350" lvl="0" indent="-514350">
              <a:buFont typeface="+mj-lt"/>
              <a:buAutoNum type="arabicPeriod"/>
            </a:pPr>
            <a:r>
              <a:rPr lang="en-US" dirty="0"/>
              <a:t>Piotrowski </a:t>
            </a:r>
            <a:r>
              <a:rPr lang="en-US" dirty="0" err="1"/>
              <a:t>Przemyslaw</a:t>
            </a:r>
            <a:r>
              <a:rPr lang="en-US" dirty="0"/>
              <a:t> Build a Rapid Web Development Environment for Python Server Pages and Oracle / </a:t>
            </a:r>
            <a:r>
              <a:rPr lang="en-US" dirty="0" err="1"/>
              <a:t>Przemyslaw</a:t>
            </a:r>
            <a:r>
              <a:rPr lang="en-US" dirty="0"/>
              <a:t> Piotrowski // Oracle Technology Network. – Oracle. –2012.</a:t>
            </a:r>
          </a:p>
          <a:p>
            <a:pPr marL="514350" lvl="0" indent="-514350">
              <a:buFont typeface="+mj-lt"/>
              <a:buAutoNum type="arabicPeriod"/>
            </a:pPr>
            <a:r>
              <a:rPr lang="en-US" dirty="0" err="1"/>
              <a:t>Roushan</a:t>
            </a:r>
            <a:r>
              <a:rPr lang="en-US" dirty="0"/>
              <a:t>, T. and </a:t>
            </a:r>
            <a:r>
              <a:rPr lang="en-US" dirty="0" err="1"/>
              <a:t>Chaki</a:t>
            </a:r>
            <a:r>
              <a:rPr lang="en-US" dirty="0"/>
              <a:t>, D. et al. (2013), University course advising: Overcoming the challenges using decision support system, in Computer and Information Technology (ICCIT),16th International Conference on, 2014, p. 13-18.</a:t>
            </a:r>
          </a:p>
        </p:txBody>
      </p:sp>
    </p:spTree>
    <p:extLst>
      <p:ext uri="{BB962C8B-B14F-4D97-AF65-F5344CB8AC3E}">
        <p14:creationId xmlns:p14="http://schemas.microsoft.com/office/powerpoint/2010/main" val="347766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4"/>
            <a:ext cx="10853057" cy="4758056"/>
          </a:xfrm>
        </p:spPr>
        <p:txBody>
          <a:bodyPr>
            <a:normAutofit lnSpcReduction="10000"/>
          </a:bodyPr>
          <a:lstStyle/>
          <a:p>
            <a:pPr marL="0" indent="0" algn="just">
              <a:buNone/>
            </a:pPr>
            <a:r>
              <a:rPr lang="en-US" dirty="0"/>
              <a:t>Rwanda and other African countries are advancing in science and technology, due to this reason studying and understanding well the science theories and principles is very critical. Science and technology are very essential in our daily life using them we can solve most of the social issues. Therefore, better understanding of science and engineering principles is the key. </a:t>
            </a:r>
            <a:endParaRPr lang="en-US" dirty="0" smtClean="0"/>
          </a:p>
          <a:p>
            <a:pPr marL="0" indent="0" algn="just">
              <a:buNone/>
            </a:pPr>
            <a:r>
              <a:rPr lang="en-US" dirty="0"/>
              <a:t>Most of the times people learn theory without getting the knowledge about the system behavior and characteristics of the signal and functions. So our project called python based function analysis will be able to plot most functions (functions with not more than three variables) which will help academic students to know the systems’ behavior and also the analysis will be real time so that it becomes more understandable compared to the past years.</a:t>
            </a:r>
          </a:p>
        </p:txBody>
      </p:sp>
      <p:graphicFrame>
        <p:nvGraphicFramePr>
          <p:cNvPr id="4" name="Diagram 3"/>
          <p:cNvGraphicFramePr/>
          <p:nvPr>
            <p:extLst>
              <p:ext uri="{D42A27DB-BD31-4B8C-83A1-F6EECF244321}">
                <p14:modId xmlns:p14="http://schemas.microsoft.com/office/powerpoint/2010/main" val="3906396102"/>
              </p:ext>
            </p:extLst>
          </p:nvPr>
        </p:nvGraphicFramePr>
        <p:xfrm>
          <a:off x="396240" y="235130"/>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99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8355"/>
            <a:ext cx="10813870" cy="5133702"/>
          </a:xfrm>
        </p:spPr>
        <p:txBody>
          <a:bodyPr>
            <a:normAutofit fontScale="92500" lnSpcReduction="20000"/>
          </a:bodyPr>
          <a:lstStyle/>
          <a:p>
            <a:pPr marL="0" indent="0" algn="just">
              <a:buNone/>
            </a:pPr>
            <a:r>
              <a:rPr lang="en-US" dirty="0"/>
              <a:t>Python is a powerful programming language for handling engineering and scientific computational tasks efficiently [1]. It offers an extremely wide selection of tools for tasks such as scientific computing, signal processing,  Web site construction, database programming, and graphical user interface (GUI) design. The language is platform independent with most programs running on Linux, Microsoft Windows, or MAC OS virtually unchanged [2]. In signal and functions analysis, python can be used for real time analysis and plot of signals. These days people mainly students in the engineering field have </a:t>
            </a:r>
            <a:r>
              <a:rPr lang="en-US" dirty="0" smtClean="0"/>
              <a:t>problem </a:t>
            </a:r>
            <a:r>
              <a:rPr lang="en-US" dirty="0"/>
              <a:t>of poor understanding of signals and functions </a:t>
            </a:r>
            <a:r>
              <a:rPr lang="en-US" dirty="0" smtClean="0"/>
              <a:t>behaviors </a:t>
            </a:r>
            <a:r>
              <a:rPr lang="en-US" dirty="0"/>
              <a:t>because they use methods that </a:t>
            </a:r>
            <a:r>
              <a:rPr lang="en-US" dirty="0" err="1"/>
              <a:t>dont</a:t>
            </a:r>
            <a:r>
              <a:rPr lang="en-US" dirty="0"/>
              <a:t> provide away to interact with them. As a solution,  exploiting the power of python programming language, we have designed a graphical user interface to be used for real time plotting of signals and functions as well, this would be a better way of providing good understanding of signals behavior so the special things in our project it is possible to acquire input signal from any circuit to see all the parameters related to it. We have made an executable file that could be shared and installed in windows computer, since every student can afford to have his/her own computer.</a:t>
            </a:r>
          </a:p>
        </p:txBody>
      </p:sp>
      <p:graphicFrame>
        <p:nvGraphicFramePr>
          <p:cNvPr id="4" name="Diagram 3"/>
          <p:cNvGraphicFramePr/>
          <p:nvPr>
            <p:extLst>
              <p:ext uri="{D42A27DB-BD31-4B8C-83A1-F6EECF244321}">
                <p14:modId xmlns:p14="http://schemas.microsoft.com/office/powerpoint/2010/main" val="36051199"/>
              </p:ext>
            </p:extLst>
          </p:nvPr>
        </p:nvGraphicFramePr>
        <p:xfrm>
          <a:off x="396240" y="235130"/>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44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33" y="1867989"/>
            <a:ext cx="10813870" cy="3696788"/>
          </a:xfrm>
        </p:spPr>
        <p:txBody>
          <a:bodyPr>
            <a:normAutofit lnSpcReduction="10000"/>
          </a:bodyPr>
          <a:lstStyle/>
          <a:p>
            <a:pPr marL="0" indent="0" algn="just">
              <a:buNone/>
            </a:pPr>
            <a:endParaRPr lang="en-US" dirty="0" smtClean="0"/>
          </a:p>
          <a:p>
            <a:pPr marL="0" indent="0" algn="just">
              <a:buNone/>
            </a:pPr>
            <a:r>
              <a:rPr lang="en-US" dirty="0" smtClean="0"/>
              <a:t>The </a:t>
            </a:r>
            <a:r>
              <a:rPr lang="en-US" b="1" dirty="0"/>
              <a:t>main objective </a:t>
            </a:r>
            <a:r>
              <a:rPr lang="en-US" dirty="0"/>
              <a:t>of our project is to build a functional and signal analyzer user </a:t>
            </a:r>
            <a:r>
              <a:rPr lang="en-US" dirty="0" smtClean="0"/>
              <a:t>interface, and to provide executable file for widows computer.</a:t>
            </a:r>
          </a:p>
          <a:p>
            <a:pPr marL="0" indent="0" algn="just">
              <a:buNone/>
            </a:pPr>
            <a:endParaRPr lang="en-US" dirty="0" smtClean="0"/>
          </a:p>
          <a:p>
            <a:pPr marL="0" indent="0" algn="just">
              <a:buNone/>
            </a:pPr>
            <a:r>
              <a:rPr lang="en-US" b="1" dirty="0" smtClean="0"/>
              <a:t>Other objectives:</a:t>
            </a:r>
          </a:p>
          <a:p>
            <a:pPr marL="0" indent="0" algn="just">
              <a:buNone/>
            </a:pPr>
            <a:r>
              <a:rPr lang="en-US" dirty="0" smtClean="0"/>
              <a:t>To build an interactive UI</a:t>
            </a:r>
          </a:p>
          <a:p>
            <a:pPr marL="0" indent="0" algn="just">
              <a:buNone/>
            </a:pPr>
            <a:r>
              <a:rPr lang="en-US" dirty="0" smtClean="0"/>
              <a:t>To learn python as a tool of engineering students</a:t>
            </a:r>
          </a:p>
          <a:p>
            <a:pPr marL="0" indent="0" algn="just">
              <a:buNone/>
            </a:pPr>
            <a:endParaRPr lang="en-US" dirty="0"/>
          </a:p>
        </p:txBody>
      </p:sp>
      <p:graphicFrame>
        <p:nvGraphicFramePr>
          <p:cNvPr id="4" name="Diagram 3"/>
          <p:cNvGraphicFramePr/>
          <p:nvPr>
            <p:extLst>
              <p:ext uri="{D42A27DB-BD31-4B8C-83A1-F6EECF244321}">
                <p14:modId xmlns:p14="http://schemas.microsoft.com/office/powerpoint/2010/main" val="3889914393"/>
              </p:ext>
            </p:extLst>
          </p:nvPr>
        </p:nvGraphicFramePr>
        <p:xfrm>
          <a:off x="396240" y="235130"/>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177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1685107"/>
            <a:ext cx="4607924" cy="4741817"/>
          </a:xfrm>
        </p:spPr>
        <p:txBody>
          <a:bodyPr>
            <a:normAutofit fontScale="92500" lnSpcReduction="20000"/>
          </a:bodyPr>
          <a:lstStyle/>
          <a:p>
            <a:pPr marL="0" indent="0" algn="just">
              <a:buNone/>
            </a:pPr>
            <a:r>
              <a:rPr lang="en-US" dirty="0" smtClean="0"/>
              <a:t>PYTHON: </a:t>
            </a:r>
            <a:r>
              <a:rPr lang="en-US" dirty="0"/>
              <a:t>is a high-level, interpreted and general-purpose dynamic programming language that focuses on code </a:t>
            </a:r>
            <a:r>
              <a:rPr lang="en-US" dirty="0" smtClean="0"/>
              <a:t>readability, it is;</a:t>
            </a:r>
          </a:p>
          <a:p>
            <a:pPr lvl="0"/>
            <a:r>
              <a:rPr lang="en-US" dirty="0"/>
              <a:t>Interactive</a:t>
            </a:r>
          </a:p>
          <a:p>
            <a:pPr lvl="0"/>
            <a:r>
              <a:rPr lang="en-US" dirty="0"/>
              <a:t>Interpreted</a:t>
            </a:r>
          </a:p>
          <a:p>
            <a:pPr lvl="0"/>
            <a:r>
              <a:rPr lang="en-US" dirty="0"/>
              <a:t>Modular</a:t>
            </a:r>
          </a:p>
          <a:p>
            <a:pPr lvl="0"/>
            <a:r>
              <a:rPr lang="en-US" dirty="0"/>
              <a:t>Dynamic</a:t>
            </a:r>
          </a:p>
          <a:p>
            <a:pPr lvl="0"/>
            <a:r>
              <a:rPr lang="en-US" dirty="0"/>
              <a:t>Object-oriented</a:t>
            </a:r>
          </a:p>
          <a:p>
            <a:pPr lvl="0"/>
            <a:r>
              <a:rPr lang="en-US" dirty="0"/>
              <a:t>Portable</a:t>
            </a:r>
          </a:p>
          <a:p>
            <a:pPr lvl="0"/>
            <a:r>
              <a:rPr lang="en-US" dirty="0"/>
              <a:t>High level</a:t>
            </a:r>
          </a:p>
          <a:p>
            <a:pPr lvl="0"/>
            <a:r>
              <a:rPr lang="en-US" dirty="0"/>
              <a:t>Extensible in C++ &amp; C</a:t>
            </a:r>
          </a:p>
          <a:p>
            <a:pPr marL="0" indent="0" algn="just">
              <a:buNone/>
            </a:pPr>
            <a:endParaRPr lang="en-US" dirty="0"/>
          </a:p>
        </p:txBody>
      </p:sp>
      <p:graphicFrame>
        <p:nvGraphicFramePr>
          <p:cNvPr id="4" name="Diagram 3"/>
          <p:cNvGraphicFramePr/>
          <p:nvPr>
            <p:extLst>
              <p:ext uri="{D42A27DB-BD31-4B8C-83A1-F6EECF244321}">
                <p14:modId xmlns:p14="http://schemas.microsoft.com/office/powerpoint/2010/main" val="3715921414"/>
              </p:ext>
            </p:extLst>
          </p:nvPr>
        </p:nvGraphicFramePr>
        <p:xfrm>
          <a:off x="396240" y="235130"/>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py applicato"/>
          <p:cNvPicPr>
            <a:picLocks noChangeAspect="1" noChangeArrowheads="1"/>
          </p:cNvPicPr>
          <p:nvPr/>
        </p:nvPicPr>
        <p:blipFill>
          <a:blip r:embed="rId7">
            <a:extLst>
              <a:ext uri="{28A0092B-C50C-407E-A947-70E740481C1C}">
                <a14:useLocalDpi xmlns:a14="http://schemas.microsoft.com/office/drawing/2010/main" val="0"/>
              </a:ext>
            </a:extLst>
          </a:blip>
          <a:srcRect t="15634"/>
          <a:stretch>
            <a:fillRect/>
          </a:stretch>
        </p:blipFill>
        <p:spPr bwMode="auto">
          <a:xfrm>
            <a:off x="5194712" y="2449897"/>
            <a:ext cx="6796991" cy="321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296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684" y="2233747"/>
            <a:ext cx="10184676" cy="2677887"/>
          </a:xfrm>
        </p:spPr>
        <p:txBody>
          <a:bodyPr>
            <a:normAutofit/>
          </a:bodyPr>
          <a:lstStyle/>
          <a:p>
            <a:pPr marL="0" indent="0">
              <a:buNone/>
            </a:pPr>
            <a:r>
              <a:rPr lang="en-US" b="1" dirty="0"/>
              <a:t>methods and technics that are being used to gather </a:t>
            </a:r>
            <a:r>
              <a:rPr lang="en-US" b="1" dirty="0" smtClean="0"/>
              <a:t>information;</a:t>
            </a:r>
          </a:p>
          <a:p>
            <a:pPr algn="just"/>
            <a:r>
              <a:rPr lang="en-US" dirty="0" smtClean="0"/>
              <a:t>Library books</a:t>
            </a:r>
            <a:r>
              <a:rPr lang="en-US" dirty="0"/>
              <a:t>, </a:t>
            </a:r>
            <a:endParaRPr lang="en-US" dirty="0" smtClean="0"/>
          </a:p>
          <a:p>
            <a:pPr algn="just"/>
            <a:r>
              <a:rPr lang="en-US" dirty="0" smtClean="0"/>
              <a:t>IEEE journals </a:t>
            </a:r>
            <a:r>
              <a:rPr lang="en-US" dirty="0"/>
              <a:t>and </a:t>
            </a:r>
            <a:endParaRPr lang="en-US" dirty="0" smtClean="0"/>
          </a:p>
          <a:p>
            <a:pPr algn="just"/>
            <a:r>
              <a:rPr lang="en-US" dirty="0"/>
              <a:t>E</a:t>
            </a:r>
            <a:r>
              <a:rPr lang="en-US" dirty="0" smtClean="0"/>
              <a:t>xchanging </a:t>
            </a:r>
            <a:r>
              <a:rPr lang="en-US" dirty="0"/>
              <a:t>idea with supervisor and colleagues. </a:t>
            </a:r>
          </a:p>
        </p:txBody>
      </p:sp>
      <p:graphicFrame>
        <p:nvGraphicFramePr>
          <p:cNvPr id="4" name="Diagram 3"/>
          <p:cNvGraphicFramePr/>
          <p:nvPr>
            <p:extLst>
              <p:ext uri="{D42A27DB-BD31-4B8C-83A1-F6EECF244321}">
                <p14:modId xmlns:p14="http://schemas.microsoft.com/office/powerpoint/2010/main" val="3373504504"/>
              </p:ext>
            </p:extLst>
          </p:nvPr>
        </p:nvGraphicFramePr>
        <p:xfrm>
          <a:off x="396240" y="235130"/>
          <a:ext cx="11386457" cy="1136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2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601" y="1384662"/>
            <a:ext cx="4228012" cy="600893"/>
          </a:xfrm>
        </p:spPr>
        <p:txBody>
          <a:bodyPr>
            <a:normAutofit/>
          </a:bodyPr>
          <a:lstStyle/>
          <a:p>
            <a:pPr marL="0" indent="0">
              <a:buNone/>
            </a:pPr>
            <a:r>
              <a:rPr lang="en-US" b="1" dirty="0" smtClean="0"/>
              <a:t>SYSTEM BLOCK DIAGRAM</a:t>
            </a:r>
            <a:endParaRPr lang="en-US" dirty="0"/>
          </a:p>
        </p:txBody>
      </p:sp>
      <p:graphicFrame>
        <p:nvGraphicFramePr>
          <p:cNvPr id="4" name="Diagram 3"/>
          <p:cNvGraphicFramePr/>
          <p:nvPr>
            <p:extLst>
              <p:ext uri="{D42A27DB-BD31-4B8C-83A1-F6EECF244321}">
                <p14:modId xmlns:p14="http://schemas.microsoft.com/office/powerpoint/2010/main" val="1146976810"/>
              </p:ext>
            </p:extLst>
          </p:nvPr>
        </p:nvGraphicFramePr>
        <p:xfrm>
          <a:off x="396240" y="235131"/>
          <a:ext cx="11386457" cy="9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02673"/>
            <a:ext cx="6660730" cy="480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7371685" y="1443442"/>
            <a:ext cx="4228012" cy="6008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DEVELOPED USER INTERFACE</a:t>
            </a:r>
            <a:endParaRPr lang="en-US" dirty="0"/>
          </a:p>
        </p:txBody>
      </p:sp>
      <p:pic>
        <p:nvPicPr>
          <p:cNvPr id="205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2998" y="2285998"/>
            <a:ext cx="5527593" cy="43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541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85510200"/>
              </p:ext>
            </p:extLst>
          </p:nvPr>
        </p:nvGraphicFramePr>
        <p:xfrm>
          <a:off x="396240" y="104500"/>
          <a:ext cx="11386457" cy="9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46" y="1076617"/>
            <a:ext cx="3339328" cy="567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9117" y="1058090"/>
            <a:ext cx="3504184" cy="567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9"/>
          <a:stretch>
            <a:fillRect/>
          </a:stretch>
        </p:blipFill>
        <p:spPr>
          <a:xfrm>
            <a:off x="7510944" y="1162050"/>
            <a:ext cx="3228975" cy="5695950"/>
          </a:xfrm>
          <a:prstGeom prst="rect">
            <a:avLst/>
          </a:prstGeom>
        </p:spPr>
      </p:pic>
    </p:spTree>
    <p:extLst>
      <p:ext uri="{BB962C8B-B14F-4D97-AF65-F5344CB8AC3E}">
        <p14:creationId xmlns:p14="http://schemas.microsoft.com/office/powerpoint/2010/main" val="1989805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57127508"/>
              </p:ext>
            </p:extLst>
          </p:nvPr>
        </p:nvGraphicFramePr>
        <p:xfrm>
          <a:off x="396240" y="104500"/>
          <a:ext cx="11386457" cy="83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343" y="1406331"/>
            <a:ext cx="3717012" cy="223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998" y="1406330"/>
            <a:ext cx="3275601" cy="223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6"/>
          <p:cNvPicPr>
            <a:picLocks noChangeAspect="1" noChangeArrowheads="1"/>
          </p:cNvPicPr>
          <p:nvPr/>
        </p:nvPicPr>
        <p:blipFill>
          <a:blip r:embed="rId9">
            <a:extLst>
              <a:ext uri="{28A0092B-C50C-407E-A947-70E740481C1C}">
                <a14:useLocalDpi xmlns:a14="http://schemas.microsoft.com/office/drawing/2010/main" val="0"/>
              </a:ext>
            </a:extLst>
          </a:blip>
          <a:srcRect r="160" b="25072"/>
          <a:stretch>
            <a:fillRect/>
          </a:stretch>
        </p:blipFill>
        <p:spPr bwMode="auto">
          <a:xfrm>
            <a:off x="0" y="4109109"/>
            <a:ext cx="6267669" cy="264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8318" y="1406330"/>
            <a:ext cx="2340664" cy="2238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4762998" y="942986"/>
            <a:ext cx="3825036" cy="490316"/>
          </a:xfrm>
        </p:spPr>
        <p:txBody>
          <a:bodyPr>
            <a:normAutofit/>
          </a:bodyPr>
          <a:lstStyle/>
          <a:p>
            <a:pPr marL="0" indent="0">
              <a:buNone/>
            </a:pPr>
            <a:r>
              <a:rPr lang="en-US" b="1" dirty="0" smtClean="0"/>
              <a:t>ANALOG SIGNAL</a:t>
            </a:r>
            <a:endParaRPr lang="en-US" dirty="0"/>
          </a:p>
        </p:txBody>
      </p:sp>
      <p:sp>
        <p:nvSpPr>
          <p:cNvPr id="12" name="Content Placeholder 2"/>
          <p:cNvSpPr txBox="1">
            <a:spLocks/>
          </p:cNvSpPr>
          <p:nvPr/>
        </p:nvSpPr>
        <p:spPr>
          <a:xfrm>
            <a:off x="195731" y="1094156"/>
            <a:ext cx="3825036" cy="490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DIGITAL SIGNAL</a:t>
            </a:r>
            <a:endParaRPr lang="en-US" dirty="0"/>
          </a:p>
        </p:txBody>
      </p:sp>
      <p:sp>
        <p:nvSpPr>
          <p:cNvPr id="13" name="Content Placeholder 2"/>
          <p:cNvSpPr txBox="1">
            <a:spLocks/>
          </p:cNvSpPr>
          <p:nvPr/>
        </p:nvSpPr>
        <p:spPr>
          <a:xfrm>
            <a:off x="8726901" y="1017868"/>
            <a:ext cx="3055796" cy="490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SERIAL DATA</a:t>
            </a:r>
            <a:endParaRPr lang="en-US" dirty="0"/>
          </a:p>
        </p:txBody>
      </p:sp>
      <p:sp>
        <p:nvSpPr>
          <p:cNvPr id="14" name="Content Placeholder 2"/>
          <p:cNvSpPr txBox="1">
            <a:spLocks/>
          </p:cNvSpPr>
          <p:nvPr/>
        </p:nvSpPr>
        <p:spPr>
          <a:xfrm>
            <a:off x="396240" y="3769963"/>
            <a:ext cx="3825036" cy="490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BUILT IN FUNCTIONS</a:t>
            </a:r>
            <a:endParaRPr lang="en-US" dirty="0"/>
          </a:p>
        </p:txBody>
      </p:sp>
      <p:sp>
        <p:nvSpPr>
          <p:cNvPr id="15" name="Content Placeholder 2"/>
          <p:cNvSpPr txBox="1">
            <a:spLocks/>
          </p:cNvSpPr>
          <p:nvPr/>
        </p:nvSpPr>
        <p:spPr>
          <a:xfrm>
            <a:off x="7720149" y="3730772"/>
            <a:ext cx="3825036" cy="490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USER DEFINED FUNCTIONS</a:t>
            </a:r>
            <a:endParaRPr lang="en-US" dirty="0"/>
          </a:p>
        </p:txBody>
      </p:sp>
      <p:pic>
        <p:nvPicPr>
          <p:cNvPr id="4104" name="Picture 5"/>
          <p:cNvPicPr>
            <a:picLocks noChangeAspect="1" noChangeArrowheads="1"/>
          </p:cNvPicPr>
          <p:nvPr/>
        </p:nvPicPr>
        <p:blipFill>
          <a:blip r:embed="rId11">
            <a:extLst>
              <a:ext uri="{28A0092B-C50C-407E-A947-70E740481C1C}">
                <a14:useLocalDpi xmlns:a14="http://schemas.microsoft.com/office/drawing/2010/main" val="0"/>
              </a:ext>
            </a:extLst>
          </a:blip>
          <a:srcRect b="27635"/>
          <a:stretch>
            <a:fillRect/>
          </a:stretch>
        </p:blipFill>
        <p:spPr bwMode="auto">
          <a:xfrm>
            <a:off x="6400798" y="4260279"/>
            <a:ext cx="5782890" cy="249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880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651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FINAL YEAR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dc:title>
  <dc:creator>GEDEON</dc:creator>
  <cp:lastModifiedBy>GEDEON</cp:lastModifiedBy>
  <cp:revision>13</cp:revision>
  <dcterms:created xsi:type="dcterms:W3CDTF">2019-07-18T03:45:32Z</dcterms:created>
  <dcterms:modified xsi:type="dcterms:W3CDTF">2019-07-18T07:45:41Z</dcterms:modified>
</cp:coreProperties>
</file>