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7" r:id="rId6"/>
    <p:sldId id="265" r:id="rId7"/>
    <p:sldId id="264" r:id="rId8"/>
    <p:sldId id="266" r:id="rId9"/>
    <p:sldId id="270" r:id="rId10"/>
    <p:sldId id="268" r:id="rId11"/>
    <p:sldId id="269" r:id="rId12"/>
    <p:sldId id="271" r:id="rId13"/>
    <p:sldId id="263"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31" autoAdjust="0"/>
  </p:normalViewPr>
  <p:slideViewPr>
    <p:cSldViewPr snapToGrid="0">
      <p:cViewPr varScale="1">
        <p:scale>
          <a:sx n="75" d="100"/>
          <a:sy n="75"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0_3" csCatId="mainScheme" phldr="1"/>
      <dgm:spPr/>
    </dgm:pt>
    <dgm:pt modelId="{DFB8E9A6-ABB8-44F1-B6A9-7B900612011A}">
      <dgm:prSet phldrT="[Text]" custT="1"/>
      <dgm:spPr/>
      <dgm:t>
        <a:bodyPr/>
        <a:lstStyle/>
        <a:p>
          <a:r>
            <a:rPr lang="en-US" sz="4000" dirty="0" smtClean="0"/>
            <a:t>INTRODUCTION AND PROJECT BACKGROUND</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3176">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652CAC-368F-41A7-AF1C-87C77CA0ED65}"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F005C204-85AC-4D9C-B755-B12E30805E32}">
      <dgm:prSet custT="1"/>
      <dgm:spPr/>
      <dgm:t>
        <a:bodyPr/>
        <a:lstStyle/>
        <a:p>
          <a:pPr rtl="0"/>
          <a:r>
            <a:rPr lang="en-US" sz="4800" dirty="0" smtClean="0"/>
            <a:t>GROUND STATION_ GRAPHICAL USER INTERFACE (GS_GUI)</a:t>
          </a:r>
          <a:endParaRPr lang="en-US" sz="4800" dirty="0"/>
        </a:p>
      </dgm:t>
    </dgm:pt>
    <dgm:pt modelId="{C553FB60-42C3-4E79-9DF9-FA3D0AD13986}" type="parTrans" cxnId="{9521C10E-CD5E-4A13-B358-302E4995FE85}">
      <dgm:prSet/>
      <dgm:spPr/>
      <dgm:t>
        <a:bodyPr/>
        <a:lstStyle/>
        <a:p>
          <a:endParaRPr lang="en-US"/>
        </a:p>
      </dgm:t>
    </dgm:pt>
    <dgm:pt modelId="{7F96C558-34A5-43A6-A997-498D800022DF}" type="sibTrans" cxnId="{9521C10E-CD5E-4A13-B358-302E4995FE85}">
      <dgm:prSet/>
      <dgm:spPr/>
      <dgm:t>
        <a:bodyPr/>
        <a:lstStyle/>
        <a:p>
          <a:endParaRPr lang="en-US"/>
        </a:p>
      </dgm:t>
    </dgm:pt>
    <dgm:pt modelId="{9EEC1BC8-B7B7-46BB-9BBA-3CBF7E7E4D92}" type="pres">
      <dgm:prSet presAssocID="{5E652CAC-368F-41A7-AF1C-87C77CA0ED65}" presName="Name0" presStyleCnt="0">
        <dgm:presLayoutVars>
          <dgm:dir/>
          <dgm:resizeHandles val="exact"/>
        </dgm:presLayoutVars>
      </dgm:prSet>
      <dgm:spPr/>
    </dgm:pt>
    <dgm:pt modelId="{BF368295-13B3-4104-A122-75E16D4413E9}" type="pres">
      <dgm:prSet presAssocID="{F005C204-85AC-4D9C-B755-B12E30805E32}" presName="parTxOnly" presStyleLbl="node1" presStyleIdx="0" presStyleCnt="1">
        <dgm:presLayoutVars>
          <dgm:bulletEnabled val="1"/>
        </dgm:presLayoutVars>
      </dgm:prSet>
      <dgm:spPr/>
      <dgm:t>
        <a:bodyPr/>
        <a:lstStyle/>
        <a:p>
          <a:endParaRPr lang="en-US"/>
        </a:p>
      </dgm:t>
    </dgm:pt>
  </dgm:ptLst>
  <dgm:cxnLst>
    <dgm:cxn modelId="{9521C10E-CD5E-4A13-B358-302E4995FE85}" srcId="{5E652CAC-368F-41A7-AF1C-87C77CA0ED65}" destId="{F005C204-85AC-4D9C-B755-B12E30805E32}" srcOrd="0" destOrd="0" parTransId="{C553FB60-42C3-4E79-9DF9-FA3D0AD13986}" sibTransId="{7F96C558-34A5-43A6-A997-498D800022DF}"/>
    <dgm:cxn modelId="{4462231E-5151-4C36-9A87-368410D9195C}" type="presOf" srcId="{5E652CAC-368F-41A7-AF1C-87C77CA0ED65}" destId="{9EEC1BC8-B7B7-46BB-9BBA-3CBF7E7E4D92}" srcOrd="0" destOrd="0" presId="urn:microsoft.com/office/officeart/2005/8/layout/hChevron3"/>
    <dgm:cxn modelId="{AA0A0153-86D1-4144-B3FA-D85282697533}" type="presOf" srcId="{F005C204-85AC-4D9C-B755-B12E30805E32}" destId="{BF368295-13B3-4104-A122-75E16D4413E9}" srcOrd="0" destOrd="0" presId="urn:microsoft.com/office/officeart/2005/8/layout/hChevron3"/>
    <dgm:cxn modelId="{911061D4-8EF5-4333-BC8F-7EA1E34FA5B3}" type="presParOf" srcId="{9EEC1BC8-B7B7-46BB-9BBA-3CBF7E7E4D92}" destId="{BF368295-13B3-4104-A122-75E16D4413E9}"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8AECC2-AA84-4C44-805B-21F7A94093DE}"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D30353BC-080E-431E-85F7-D7677ED18C31}">
      <dgm:prSet/>
      <dgm:spPr/>
      <dgm:t>
        <a:bodyPr/>
        <a:lstStyle/>
        <a:p>
          <a:pPr rtl="0"/>
          <a:r>
            <a:rPr lang="en-US" dirty="0" smtClean="0"/>
            <a:t>DATA VISUALISATION ON THE GS_GUI</a:t>
          </a:r>
          <a:endParaRPr lang="en-US" dirty="0"/>
        </a:p>
      </dgm:t>
    </dgm:pt>
    <dgm:pt modelId="{FFCF9FD4-E49D-4214-80E2-A70A72F0516B}" type="parTrans" cxnId="{52D8CB54-EA15-4DBD-8BA9-A3CDEC0EB331}">
      <dgm:prSet/>
      <dgm:spPr/>
      <dgm:t>
        <a:bodyPr/>
        <a:lstStyle/>
        <a:p>
          <a:endParaRPr lang="en-US"/>
        </a:p>
      </dgm:t>
    </dgm:pt>
    <dgm:pt modelId="{FC45022F-107B-4BAA-8595-151CEA08AC8F}" type="sibTrans" cxnId="{52D8CB54-EA15-4DBD-8BA9-A3CDEC0EB331}">
      <dgm:prSet/>
      <dgm:spPr/>
      <dgm:t>
        <a:bodyPr/>
        <a:lstStyle/>
        <a:p>
          <a:endParaRPr lang="en-US"/>
        </a:p>
      </dgm:t>
    </dgm:pt>
    <dgm:pt modelId="{FDB538EA-ED3A-4E34-B26D-494554CFE4A0}" type="pres">
      <dgm:prSet presAssocID="{078AECC2-AA84-4C44-805B-21F7A94093DE}" presName="Name0" presStyleCnt="0">
        <dgm:presLayoutVars>
          <dgm:dir/>
          <dgm:resizeHandles val="exact"/>
        </dgm:presLayoutVars>
      </dgm:prSet>
      <dgm:spPr/>
    </dgm:pt>
    <dgm:pt modelId="{E79A0BD9-4798-4AAF-8291-45E0351BFAD6}" type="pres">
      <dgm:prSet presAssocID="{D30353BC-080E-431E-85F7-D7677ED18C31}" presName="parTxOnly" presStyleLbl="node1" presStyleIdx="0" presStyleCnt="1" custScaleX="100098" custScaleY="74850">
        <dgm:presLayoutVars>
          <dgm:bulletEnabled val="1"/>
        </dgm:presLayoutVars>
      </dgm:prSet>
      <dgm:spPr/>
      <dgm:t>
        <a:bodyPr/>
        <a:lstStyle/>
        <a:p>
          <a:endParaRPr lang="en-US"/>
        </a:p>
      </dgm:t>
    </dgm:pt>
  </dgm:ptLst>
  <dgm:cxnLst>
    <dgm:cxn modelId="{D5D1634F-06E9-4F73-8BB8-506D7088C0EA}" type="presOf" srcId="{D30353BC-080E-431E-85F7-D7677ED18C31}" destId="{E79A0BD9-4798-4AAF-8291-45E0351BFAD6}" srcOrd="0" destOrd="0" presId="urn:microsoft.com/office/officeart/2005/8/layout/hChevron3"/>
    <dgm:cxn modelId="{43204C6F-A48D-416E-AE35-2EE04437FE39}" type="presOf" srcId="{078AECC2-AA84-4C44-805B-21F7A94093DE}" destId="{FDB538EA-ED3A-4E34-B26D-494554CFE4A0}" srcOrd="0" destOrd="0" presId="urn:microsoft.com/office/officeart/2005/8/layout/hChevron3"/>
    <dgm:cxn modelId="{52D8CB54-EA15-4DBD-8BA9-A3CDEC0EB331}" srcId="{078AECC2-AA84-4C44-805B-21F7A94093DE}" destId="{D30353BC-080E-431E-85F7-D7677ED18C31}" srcOrd="0" destOrd="0" parTransId="{FFCF9FD4-E49D-4214-80E2-A70A72F0516B}" sibTransId="{FC45022F-107B-4BAA-8595-151CEA08AC8F}"/>
    <dgm:cxn modelId="{566A54E2-9EC2-4AA1-9CFA-6646D41ECDAF}" type="presParOf" srcId="{FDB538EA-ED3A-4E34-B26D-494554CFE4A0}" destId="{E79A0BD9-4798-4AAF-8291-45E0351BFAD6}"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CD40A5-D5F0-42C7-96B6-8F23B90A3C89}"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698316EF-7593-40C0-9A38-9240305D8E35}">
      <dgm:prSet custT="1"/>
      <dgm:spPr/>
      <dgm:t>
        <a:bodyPr/>
        <a:lstStyle/>
        <a:p>
          <a:pPr rtl="0"/>
          <a:r>
            <a:rPr lang="en-US" sz="4000" dirty="0" smtClean="0"/>
            <a:t>FUTURE SCOPE OF THE PROJECT</a:t>
          </a:r>
          <a:endParaRPr lang="en-US" sz="4000" dirty="0"/>
        </a:p>
      </dgm:t>
    </dgm:pt>
    <dgm:pt modelId="{C094DF58-304D-46D0-B485-31D8BA2E5ECE}" type="parTrans" cxnId="{04D37BB9-9EA8-41D9-951A-41C28FF7823E}">
      <dgm:prSet/>
      <dgm:spPr/>
      <dgm:t>
        <a:bodyPr/>
        <a:lstStyle/>
        <a:p>
          <a:endParaRPr lang="en-US"/>
        </a:p>
      </dgm:t>
    </dgm:pt>
    <dgm:pt modelId="{7ECD5D4B-BB98-4867-9D13-EDBA77EB80F2}" type="sibTrans" cxnId="{04D37BB9-9EA8-41D9-951A-41C28FF7823E}">
      <dgm:prSet/>
      <dgm:spPr/>
      <dgm:t>
        <a:bodyPr/>
        <a:lstStyle/>
        <a:p>
          <a:endParaRPr lang="en-US"/>
        </a:p>
      </dgm:t>
    </dgm:pt>
    <dgm:pt modelId="{0B761DFF-3217-47E3-9D82-95E12C023607}" type="pres">
      <dgm:prSet presAssocID="{90CD40A5-D5F0-42C7-96B6-8F23B90A3C89}" presName="Name0" presStyleCnt="0">
        <dgm:presLayoutVars>
          <dgm:dir/>
          <dgm:resizeHandles val="exact"/>
        </dgm:presLayoutVars>
      </dgm:prSet>
      <dgm:spPr/>
    </dgm:pt>
    <dgm:pt modelId="{4708CF3F-78F4-4C70-A6B2-341393C3E3FE}" type="pres">
      <dgm:prSet presAssocID="{698316EF-7593-40C0-9A38-9240305D8E35}" presName="parTxOnly" presStyleLbl="node1" presStyleIdx="0" presStyleCnt="1">
        <dgm:presLayoutVars>
          <dgm:bulletEnabled val="1"/>
        </dgm:presLayoutVars>
      </dgm:prSet>
      <dgm:spPr/>
      <dgm:t>
        <a:bodyPr/>
        <a:lstStyle/>
        <a:p>
          <a:endParaRPr lang="en-US"/>
        </a:p>
      </dgm:t>
    </dgm:pt>
  </dgm:ptLst>
  <dgm:cxnLst>
    <dgm:cxn modelId="{AE59C6B3-2377-437A-B39E-03D9DAA01B76}" type="presOf" srcId="{698316EF-7593-40C0-9A38-9240305D8E35}" destId="{4708CF3F-78F4-4C70-A6B2-341393C3E3FE}" srcOrd="0" destOrd="0" presId="urn:microsoft.com/office/officeart/2005/8/layout/hChevron3"/>
    <dgm:cxn modelId="{E2B92826-66FB-4FFE-A01D-A589A1AAAB96}" type="presOf" srcId="{90CD40A5-D5F0-42C7-96B6-8F23B90A3C89}" destId="{0B761DFF-3217-47E3-9D82-95E12C023607}" srcOrd="0" destOrd="0" presId="urn:microsoft.com/office/officeart/2005/8/layout/hChevron3"/>
    <dgm:cxn modelId="{04D37BB9-9EA8-41D9-951A-41C28FF7823E}" srcId="{90CD40A5-D5F0-42C7-96B6-8F23B90A3C89}" destId="{698316EF-7593-40C0-9A38-9240305D8E35}" srcOrd="0" destOrd="0" parTransId="{C094DF58-304D-46D0-B485-31D8BA2E5ECE}" sibTransId="{7ECD5D4B-BB98-4867-9D13-EDBA77EB80F2}"/>
    <dgm:cxn modelId="{ADD182C6-6F93-4CB2-ABBA-A64B2393241F}" type="presParOf" srcId="{0B761DFF-3217-47E3-9D82-95E12C023607}" destId="{4708CF3F-78F4-4C70-A6B2-341393C3E3FE}"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6DF724-125E-47A0-94E8-41E5E9899B0F}"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385B3C42-466D-43BC-A1F0-C9FE0958A3AE}">
      <dgm:prSet custT="1"/>
      <dgm:spPr/>
      <dgm:t>
        <a:bodyPr/>
        <a:lstStyle/>
        <a:p>
          <a:pPr rtl="0"/>
          <a:r>
            <a:rPr lang="en-US" sz="4000" dirty="0" smtClean="0"/>
            <a:t>CONCLUSION AND RECOMMANDATION</a:t>
          </a:r>
          <a:endParaRPr lang="en-US" sz="4000" dirty="0"/>
        </a:p>
      </dgm:t>
    </dgm:pt>
    <dgm:pt modelId="{029B70F1-EFF9-4CAB-9556-24D05D425767}" type="parTrans" cxnId="{8956B69A-FB94-44C7-BAD5-5E28897F3FAD}">
      <dgm:prSet/>
      <dgm:spPr/>
      <dgm:t>
        <a:bodyPr/>
        <a:lstStyle/>
        <a:p>
          <a:endParaRPr lang="en-US"/>
        </a:p>
      </dgm:t>
    </dgm:pt>
    <dgm:pt modelId="{B229D414-CBF7-435E-9327-A902F683FCD1}" type="sibTrans" cxnId="{8956B69A-FB94-44C7-BAD5-5E28897F3FAD}">
      <dgm:prSet/>
      <dgm:spPr/>
      <dgm:t>
        <a:bodyPr/>
        <a:lstStyle/>
        <a:p>
          <a:endParaRPr lang="en-US"/>
        </a:p>
      </dgm:t>
    </dgm:pt>
    <dgm:pt modelId="{407FACDA-00A0-4A87-8B7D-154A170FF81E}" type="pres">
      <dgm:prSet presAssocID="{D86DF724-125E-47A0-94E8-41E5E9899B0F}" presName="Name0" presStyleCnt="0">
        <dgm:presLayoutVars>
          <dgm:dir/>
          <dgm:resizeHandles val="exact"/>
        </dgm:presLayoutVars>
      </dgm:prSet>
      <dgm:spPr/>
    </dgm:pt>
    <dgm:pt modelId="{B8ADB742-3A88-46C7-8248-B0E025795340}" type="pres">
      <dgm:prSet presAssocID="{385B3C42-466D-43BC-A1F0-C9FE0958A3AE}" presName="parTxOnly" presStyleLbl="node1" presStyleIdx="0" presStyleCnt="1">
        <dgm:presLayoutVars>
          <dgm:bulletEnabled val="1"/>
        </dgm:presLayoutVars>
      </dgm:prSet>
      <dgm:spPr/>
    </dgm:pt>
  </dgm:ptLst>
  <dgm:cxnLst>
    <dgm:cxn modelId="{D9CEC941-989C-47CD-A595-F4CCB742015C}" type="presOf" srcId="{D86DF724-125E-47A0-94E8-41E5E9899B0F}" destId="{407FACDA-00A0-4A87-8B7D-154A170FF81E}" srcOrd="0" destOrd="0" presId="urn:microsoft.com/office/officeart/2005/8/layout/hChevron3"/>
    <dgm:cxn modelId="{8956B69A-FB94-44C7-BAD5-5E28897F3FAD}" srcId="{D86DF724-125E-47A0-94E8-41E5E9899B0F}" destId="{385B3C42-466D-43BC-A1F0-C9FE0958A3AE}" srcOrd="0" destOrd="0" parTransId="{029B70F1-EFF9-4CAB-9556-24D05D425767}" sibTransId="{B229D414-CBF7-435E-9327-A902F683FCD1}"/>
    <dgm:cxn modelId="{0EFDC20E-503C-4F08-89BF-7C2B8AF69004}" type="presOf" srcId="{385B3C42-466D-43BC-A1F0-C9FE0958A3AE}" destId="{B8ADB742-3A88-46C7-8248-B0E025795340}" srcOrd="0" destOrd="0" presId="urn:microsoft.com/office/officeart/2005/8/layout/hChevron3"/>
    <dgm:cxn modelId="{0F516970-C095-43F5-913E-185C6C2D7DB8}" type="presParOf" srcId="{407FACDA-00A0-4A87-8B7D-154A170FF81E}" destId="{B8ADB742-3A88-46C7-8248-B0E02579534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AF8D76-948A-4A2F-9DE6-87C95E46461B}"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023BAD4D-58DE-47C2-9421-DF1FB4EF1051}">
      <dgm:prSet custT="1"/>
      <dgm:spPr/>
      <dgm:t>
        <a:bodyPr/>
        <a:lstStyle/>
        <a:p>
          <a:pPr rtl="0"/>
          <a:r>
            <a:rPr lang="en-US" sz="4000" dirty="0" smtClean="0"/>
            <a:t>REFERENCE</a:t>
          </a:r>
          <a:endParaRPr lang="en-US" sz="4000" dirty="0"/>
        </a:p>
      </dgm:t>
    </dgm:pt>
    <dgm:pt modelId="{BD400715-5BD3-438A-9968-5FF2683CC174}" type="parTrans" cxnId="{676491DE-DB8F-44D2-AD5C-6F79126653DD}">
      <dgm:prSet/>
      <dgm:spPr/>
      <dgm:t>
        <a:bodyPr/>
        <a:lstStyle/>
        <a:p>
          <a:endParaRPr lang="en-US"/>
        </a:p>
      </dgm:t>
    </dgm:pt>
    <dgm:pt modelId="{12FCBBC5-29F9-4E35-85C7-67DD7A5FD46C}" type="sibTrans" cxnId="{676491DE-DB8F-44D2-AD5C-6F79126653DD}">
      <dgm:prSet/>
      <dgm:spPr/>
      <dgm:t>
        <a:bodyPr/>
        <a:lstStyle/>
        <a:p>
          <a:endParaRPr lang="en-US"/>
        </a:p>
      </dgm:t>
    </dgm:pt>
    <dgm:pt modelId="{54099AEF-6D8A-4813-AF28-800BF8611AEB}" type="pres">
      <dgm:prSet presAssocID="{B4AF8D76-948A-4A2F-9DE6-87C95E46461B}" presName="Name0" presStyleCnt="0">
        <dgm:presLayoutVars>
          <dgm:dir/>
          <dgm:resizeHandles val="exact"/>
        </dgm:presLayoutVars>
      </dgm:prSet>
      <dgm:spPr/>
    </dgm:pt>
    <dgm:pt modelId="{E2CA589F-C8B8-4D5E-BBE5-B93942B6F60D}" type="pres">
      <dgm:prSet presAssocID="{023BAD4D-58DE-47C2-9421-DF1FB4EF1051}" presName="parTxOnly" presStyleLbl="node1" presStyleIdx="0" presStyleCnt="1" custScaleX="97680" custScaleY="78682">
        <dgm:presLayoutVars>
          <dgm:bulletEnabled val="1"/>
        </dgm:presLayoutVars>
      </dgm:prSet>
      <dgm:spPr/>
    </dgm:pt>
  </dgm:ptLst>
  <dgm:cxnLst>
    <dgm:cxn modelId="{94CFB144-F13C-4146-A054-31E110F5C2D0}" type="presOf" srcId="{B4AF8D76-948A-4A2F-9DE6-87C95E46461B}" destId="{54099AEF-6D8A-4813-AF28-800BF8611AEB}" srcOrd="0" destOrd="0" presId="urn:microsoft.com/office/officeart/2005/8/layout/hChevron3"/>
    <dgm:cxn modelId="{035CD5F4-13F5-476F-84D5-B9FFBF8C9C38}" type="presOf" srcId="{023BAD4D-58DE-47C2-9421-DF1FB4EF1051}" destId="{E2CA589F-C8B8-4D5E-BBE5-B93942B6F60D}" srcOrd="0" destOrd="0" presId="urn:microsoft.com/office/officeart/2005/8/layout/hChevron3"/>
    <dgm:cxn modelId="{676491DE-DB8F-44D2-AD5C-6F79126653DD}" srcId="{B4AF8D76-948A-4A2F-9DE6-87C95E46461B}" destId="{023BAD4D-58DE-47C2-9421-DF1FB4EF1051}" srcOrd="0" destOrd="0" parTransId="{BD400715-5BD3-438A-9968-5FF2683CC174}" sibTransId="{12FCBBC5-29F9-4E35-85C7-67DD7A5FD46C}"/>
    <dgm:cxn modelId="{21C6E938-1FC5-4007-B59F-48A53DAC5E9B}" type="presParOf" srcId="{54099AEF-6D8A-4813-AF28-800BF8611AEB}" destId="{E2CA589F-C8B8-4D5E-BBE5-B93942B6F60D}"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0_3" csCatId="mainScheme" phldr="1"/>
      <dgm:spPr/>
    </dgm:pt>
    <dgm:pt modelId="{DFB8E9A6-ABB8-44F1-B6A9-7B900612011A}">
      <dgm:prSet phldrT="[Text]" custT="1"/>
      <dgm:spPr/>
      <dgm:t>
        <a:bodyPr/>
        <a:lstStyle/>
        <a:p>
          <a:r>
            <a:rPr lang="en-US" sz="4000" dirty="0" smtClean="0"/>
            <a:t>ABSTRACT</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272" custLinFactNeighborY="-2235">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0_3" csCatId="mainScheme" phldr="1"/>
      <dgm:spPr/>
    </dgm:pt>
    <dgm:pt modelId="{DFB8E9A6-ABB8-44F1-B6A9-7B900612011A}">
      <dgm:prSet phldrT="[Text]" custT="1"/>
      <dgm:spPr/>
      <dgm:t>
        <a:bodyPr/>
        <a:lstStyle/>
        <a:p>
          <a:r>
            <a:rPr lang="en-US" sz="4000" dirty="0" smtClean="0"/>
            <a:t>PROJECT OBJECTIVES</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3352">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43B589-549C-4BEB-A36E-00B328561586}"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8BC91CE5-0311-496E-A861-DF3F240D5239}">
      <dgm:prSet custT="1"/>
      <dgm:spPr/>
      <dgm:t>
        <a:bodyPr/>
        <a:lstStyle/>
        <a:p>
          <a:pPr rtl="0"/>
          <a:r>
            <a:rPr lang="en-US" sz="4000" dirty="0" smtClean="0"/>
            <a:t>METHODOLOGY</a:t>
          </a:r>
          <a:r>
            <a:rPr lang="en-US" sz="5500" dirty="0" smtClean="0"/>
            <a:t> </a:t>
          </a:r>
          <a:endParaRPr lang="en-US" sz="5500" dirty="0"/>
        </a:p>
      </dgm:t>
    </dgm:pt>
    <dgm:pt modelId="{726BFA6F-3EE3-4E75-BA50-CB696707DC57}" type="parTrans" cxnId="{E645DCE5-2F8A-4ADC-B5DE-102D86570ECB}">
      <dgm:prSet/>
      <dgm:spPr/>
      <dgm:t>
        <a:bodyPr/>
        <a:lstStyle/>
        <a:p>
          <a:endParaRPr lang="en-US"/>
        </a:p>
      </dgm:t>
    </dgm:pt>
    <dgm:pt modelId="{4E378ABA-7D56-4DEC-B3D1-ED43246894CB}" type="sibTrans" cxnId="{E645DCE5-2F8A-4ADC-B5DE-102D86570ECB}">
      <dgm:prSet/>
      <dgm:spPr/>
      <dgm:t>
        <a:bodyPr/>
        <a:lstStyle/>
        <a:p>
          <a:endParaRPr lang="en-US"/>
        </a:p>
      </dgm:t>
    </dgm:pt>
    <dgm:pt modelId="{9EE26DB0-EC57-405D-9B38-794E119C4399}" type="pres">
      <dgm:prSet presAssocID="{5943B589-549C-4BEB-A36E-00B328561586}" presName="Name0" presStyleCnt="0">
        <dgm:presLayoutVars>
          <dgm:dir/>
          <dgm:resizeHandles val="exact"/>
        </dgm:presLayoutVars>
      </dgm:prSet>
      <dgm:spPr/>
    </dgm:pt>
    <dgm:pt modelId="{FB529E68-6EDE-44AF-9EB4-730DBE886F93}" type="pres">
      <dgm:prSet presAssocID="{8BC91CE5-0311-496E-A861-DF3F240D5239}" presName="parTxOnly" presStyleLbl="node1" presStyleIdx="0" presStyleCnt="1">
        <dgm:presLayoutVars>
          <dgm:bulletEnabled val="1"/>
        </dgm:presLayoutVars>
      </dgm:prSet>
      <dgm:spPr/>
    </dgm:pt>
  </dgm:ptLst>
  <dgm:cxnLst>
    <dgm:cxn modelId="{E645DCE5-2F8A-4ADC-B5DE-102D86570ECB}" srcId="{5943B589-549C-4BEB-A36E-00B328561586}" destId="{8BC91CE5-0311-496E-A861-DF3F240D5239}" srcOrd="0" destOrd="0" parTransId="{726BFA6F-3EE3-4E75-BA50-CB696707DC57}" sibTransId="{4E378ABA-7D56-4DEC-B3D1-ED43246894CB}"/>
    <dgm:cxn modelId="{78B536E2-C893-46C1-9EF5-4CC2208639EC}" type="presOf" srcId="{5943B589-549C-4BEB-A36E-00B328561586}" destId="{9EE26DB0-EC57-405D-9B38-794E119C4399}" srcOrd="0" destOrd="0" presId="urn:microsoft.com/office/officeart/2005/8/layout/hChevron3"/>
    <dgm:cxn modelId="{B1F375D2-0318-4911-8CC9-4BB86BDC9D73}" type="presOf" srcId="{8BC91CE5-0311-496E-A861-DF3F240D5239}" destId="{FB529E68-6EDE-44AF-9EB4-730DBE886F93}" srcOrd="0" destOrd="0" presId="urn:microsoft.com/office/officeart/2005/8/layout/hChevron3"/>
    <dgm:cxn modelId="{5789DF78-2C1A-4592-AC69-8DDF1124F08C}" type="presParOf" srcId="{9EE26DB0-EC57-405D-9B38-794E119C4399}" destId="{FB529E68-6EDE-44AF-9EB4-730DBE886F93}"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B2DE6B-AC6C-47DF-A305-ECE582046BC6}"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2169A08B-18C5-4184-A734-134DC2F7C4B6}">
      <dgm:prSet custT="1"/>
      <dgm:spPr/>
      <dgm:t>
        <a:bodyPr/>
        <a:lstStyle/>
        <a:p>
          <a:pPr algn="ctr" rtl="0"/>
          <a:r>
            <a:rPr lang="en-US" sz="4000" dirty="0" smtClean="0"/>
            <a:t>CANSAT TECHNOLOGY</a:t>
          </a:r>
          <a:endParaRPr lang="en-US" sz="4000" dirty="0"/>
        </a:p>
      </dgm:t>
    </dgm:pt>
    <dgm:pt modelId="{F757556A-0B9D-49E3-A382-F17080E4859A}" type="parTrans" cxnId="{CB09C0CC-D5D3-4961-A5F0-F240D45401E3}">
      <dgm:prSet/>
      <dgm:spPr/>
      <dgm:t>
        <a:bodyPr/>
        <a:lstStyle/>
        <a:p>
          <a:endParaRPr lang="en-US"/>
        </a:p>
      </dgm:t>
    </dgm:pt>
    <dgm:pt modelId="{D86E3ED6-471B-4967-8BF7-F8E5330482A5}" type="sibTrans" cxnId="{CB09C0CC-D5D3-4961-A5F0-F240D45401E3}">
      <dgm:prSet/>
      <dgm:spPr/>
      <dgm:t>
        <a:bodyPr/>
        <a:lstStyle/>
        <a:p>
          <a:endParaRPr lang="en-US"/>
        </a:p>
      </dgm:t>
    </dgm:pt>
    <dgm:pt modelId="{09F7D815-6B95-4A6A-9B05-3CBAF5A6AB84}" type="pres">
      <dgm:prSet presAssocID="{96B2DE6B-AC6C-47DF-A305-ECE582046BC6}" presName="Name0" presStyleCnt="0">
        <dgm:presLayoutVars>
          <dgm:dir/>
          <dgm:resizeHandles val="exact"/>
        </dgm:presLayoutVars>
      </dgm:prSet>
      <dgm:spPr/>
    </dgm:pt>
    <dgm:pt modelId="{CA151A31-4870-47ED-89AD-1215D900DC1C}" type="pres">
      <dgm:prSet presAssocID="{2169A08B-18C5-4184-A734-134DC2F7C4B6}" presName="parTxOnly" presStyleLbl="node1" presStyleIdx="0" presStyleCnt="1">
        <dgm:presLayoutVars>
          <dgm:bulletEnabled val="1"/>
        </dgm:presLayoutVars>
      </dgm:prSet>
      <dgm:spPr/>
    </dgm:pt>
  </dgm:ptLst>
  <dgm:cxnLst>
    <dgm:cxn modelId="{CB09C0CC-D5D3-4961-A5F0-F240D45401E3}" srcId="{96B2DE6B-AC6C-47DF-A305-ECE582046BC6}" destId="{2169A08B-18C5-4184-A734-134DC2F7C4B6}" srcOrd="0" destOrd="0" parTransId="{F757556A-0B9D-49E3-A382-F17080E4859A}" sibTransId="{D86E3ED6-471B-4967-8BF7-F8E5330482A5}"/>
    <dgm:cxn modelId="{9A5ADD52-9F26-491B-B42D-17313F836E64}" type="presOf" srcId="{2169A08B-18C5-4184-A734-134DC2F7C4B6}" destId="{CA151A31-4870-47ED-89AD-1215D900DC1C}" srcOrd="0" destOrd="0" presId="urn:microsoft.com/office/officeart/2005/8/layout/hChevron3"/>
    <dgm:cxn modelId="{B7D2FDA1-6322-4580-A410-F92D316AD8A3}" type="presOf" srcId="{96B2DE6B-AC6C-47DF-A305-ECE582046BC6}" destId="{09F7D815-6B95-4A6A-9B05-3CBAF5A6AB84}" srcOrd="0" destOrd="0" presId="urn:microsoft.com/office/officeart/2005/8/layout/hChevron3"/>
    <dgm:cxn modelId="{74EAF2B1-21AB-4629-B225-65058DCE6E99}" type="presParOf" srcId="{09F7D815-6B95-4A6A-9B05-3CBAF5A6AB84}" destId="{CA151A31-4870-47ED-89AD-1215D900DC1C}"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9F654A-1B5B-4E86-9C25-36609068278E}"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2C375B07-B0D7-4612-9757-F612B69D3E82}">
      <dgm:prSet custT="1"/>
      <dgm:spPr/>
      <dgm:t>
        <a:bodyPr/>
        <a:lstStyle/>
        <a:p>
          <a:pPr rtl="0"/>
          <a:r>
            <a:rPr lang="en-US" sz="4000" dirty="0" smtClean="0"/>
            <a:t>CANSAT GROUNDSTATION AND GROUND STATION GUI </a:t>
          </a:r>
          <a:endParaRPr lang="en-US" sz="4000" dirty="0"/>
        </a:p>
      </dgm:t>
    </dgm:pt>
    <dgm:pt modelId="{5EAF64D6-4460-484A-A7BE-C80B782306F3}" type="parTrans" cxnId="{6B6658D1-DF4D-4C7B-AD35-A327136EC5CD}">
      <dgm:prSet/>
      <dgm:spPr/>
      <dgm:t>
        <a:bodyPr/>
        <a:lstStyle/>
        <a:p>
          <a:endParaRPr lang="en-US"/>
        </a:p>
      </dgm:t>
    </dgm:pt>
    <dgm:pt modelId="{7D01B848-02B5-48DB-AB23-61E3E72F12B3}" type="sibTrans" cxnId="{6B6658D1-DF4D-4C7B-AD35-A327136EC5CD}">
      <dgm:prSet/>
      <dgm:spPr/>
      <dgm:t>
        <a:bodyPr/>
        <a:lstStyle/>
        <a:p>
          <a:endParaRPr lang="en-US"/>
        </a:p>
      </dgm:t>
    </dgm:pt>
    <dgm:pt modelId="{F425F0AD-9CBF-40B2-810B-DC643225365A}" type="pres">
      <dgm:prSet presAssocID="{389F654A-1B5B-4E86-9C25-36609068278E}" presName="Name0" presStyleCnt="0">
        <dgm:presLayoutVars>
          <dgm:dir/>
          <dgm:resizeHandles val="exact"/>
        </dgm:presLayoutVars>
      </dgm:prSet>
      <dgm:spPr/>
    </dgm:pt>
    <dgm:pt modelId="{AD555B21-3735-40D4-9DA9-5AF2A107E2D7}" type="pres">
      <dgm:prSet presAssocID="{2C375B07-B0D7-4612-9757-F612B69D3E82}" presName="parTxOnly" presStyleLbl="node1" presStyleIdx="0" presStyleCnt="1" custLinFactNeighborX="2901" custLinFactNeighborY="958">
        <dgm:presLayoutVars>
          <dgm:bulletEnabled val="1"/>
        </dgm:presLayoutVars>
      </dgm:prSet>
      <dgm:spPr/>
    </dgm:pt>
  </dgm:ptLst>
  <dgm:cxnLst>
    <dgm:cxn modelId="{640684AD-F1FE-40DB-B8CE-114773BE9B02}" type="presOf" srcId="{389F654A-1B5B-4E86-9C25-36609068278E}" destId="{F425F0AD-9CBF-40B2-810B-DC643225365A}" srcOrd="0" destOrd="0" presId="urn:microsoft.com/office/officeart/2005/8/layout/hChevron3"/>
    <dgm:cxn modelId="{6B6658D1-DF4D-4C7B-AD35-A327136EC5CD}" srcId="{389F654A-1B5B-4E86-9C25-36609068278E}" destId="{2C375B07-B0D7-4612-9757-F612B69D3E82}" srcOrd="0" destOrd="0" parTransId="{5EAF64D6-4460-484A-A7BE-C80B782306F3}" sibTransId="{7D01B848-02B5-48DB-AB23-61E3E72F12B3}"/>
    <dgm:cxn modelId="{1CCA1B66-51FC-4B56-9C41-8B0F267656CD}" type="presOf" srcId="{2C375B07-B0D7-4612-9757-F612B69D3E82}" destId="{AD555B21-3735-40D4-9DA9-5AF2A107E2D7}" srcOrd="0" destOrd="0" presId="urn:microsoft.com/office/officeart/2005/8/layout/hChevron3"/>
    <dgm:cxn modelId="{F1A980ED-E6B5-4612-8750-ECC220B1EA79}" type="presParOf" srcId="{F425F0AD-9CBF-40B2-810B-DC643225365A}" destId="{AD555B21-3735-40D4-9DA9-5AF2A107E2D7}"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116C9A-30B9-4A57-9ABC-76351B3564DB}"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E043F2C9-62BE-4168-9DDA-ED9EFA6213A3}">
      <dgm:prSet custT="1"/>
      <dgm:spPr/>
      <dgm:t>
        <a:bodyPr/>
        <a:lstStyle/>
        <a:p>
          <a:pPr rtl="0"/>
          <a:r>
            <a:rPr lang="en-US" sz="4000" dirty="0" smtClean="0"/>
            <a:t>DESIGNING THE GROUND STATION GUI </a:t>
          </a:r>
          <a:endParaRPr lang="en-US" sz="4000" dirty="0"/>
        </a:p>
      </dgm:t>
    </dgm:pt>
    <dgm:pt modelId="{4D1C6B4E-938E-4E0E-BC2D-D877A9A6D00E}" type="parTrans" cxnId="{81BB4783-1E89-4C57-8168-8E9034C6EE3A}">
      <dgm:prSet/>
      <dgm:spPr/>
      <dgm:t>
        <a:bodyPr/>
        <a:lstStyle/>
        <a:p>
          <a:endParaRPr lang="en-US"/>
        </a:p>
      </dgm:t>
    </dgm:pt>
    <dgm:pt modelId="{480F0018-0773-4E83-BB22-91E683E3E3A6}" type="sibTrans" cxnId="{81BB4783-1E89-4C57-8168-8E9034C6EE3A}">
      <dgm:prSet/>
      <dgm:spPr/>
      <dgm:t>
        <a:bodyPr/>
        <a:lstStyle/>
        <a:p>
          <a:endParaRPr lang="en-US"/>
        </a:p>
      </dgm:t>
    </dgm:pt>
    <dgm:pt modelId="{F2E7A728-3688-4AAF-B0A3-2632A0FFE52E}" type="pres">
      <dgm:prSet presAssocID="{9E116C9A-30B9-4A57-9ABC-76351B3564DB}" presName="Name0" presStyleCnt="0">
        <dgm:presLayoutVars>
          <dgm:dir/>
          <dgm:resizeHandles val="exact"/>
        </dgm:presLayoutVars>
      </dgm:prSet>
      <dgm:spPr/>
    </dgm:pt>
    <dgm:pt modelId="{8A796839-ECAC-4B39-A8E9-6F339F954BAE}" type="pres">
      <dgm:prSet presAssocID="{E043F2C9-62BE-4168-9DDA-ED9EFA6213A3}" presName="parTxOnly" presStyleLbl="node1" presStyleIdx="0" presStyleCnt="1">
        <dgm:presLayoutVars>
          <dgm:bulletEnabled val="1"/>
        </dgm:presLayoutVars>
      </dgm:prSet>
      <dgm:spPr/>
    </dgm:pt>
  </dgm:ptLst>
  <dgm:cxnLst>
    <dgm:cxn modelId="{81BB4783-1E89-4C57-8168-8E9034C6EE3A}" srcId="{9E116C9A-30B9-4A57-9ABC-76351B3564DB}" destId="{E043F2C9-62BE-4168-9DDA-ED9EFA6213A3}" srcOrd="0" destOrd="0" parTransId="{4D1C6B4E-938E-4E0E-BC2D-D877A9A6D00E}" sibTransId="{480F0018-0773-4E83-BB22-91E683E3E3A6}"/>
    <dgm:cxn modelId="{EFD9D381-5B7F-4957-BD9A-506F1E50D8BA}" type="presOf" srcId="{9E116C9A-30B9-4A57-9ABC-76351B3564DB}" destId="{F2E7A728-3688-4AAF-B0A3-2632A0FFE52E}" srcOrd="0" destOrd="0" presId="urn:microsoft.com/office/officeart/2005/8/layout/hChevron3"/>
    <dgm:cxn modelId="{8873A943-20BD-4B92-9BE6-F7DE718C8F61}" type="presOf" srcId="{E043F2C9-62BE-4168-9DDA-ED9EFA6213A3}" destId="{8A796839-ECAC-4B39-A8E9-6F339F954BAE}" srcOrd="0" destOrd="0" presId="urn:microsoft.com/office/officeart/2005/8/layout/hChevron3"/>
    <dgm:cxn modelId="{BDE0114D-9EF1-4353-A150-778AD59D4B56}" type="presParOf" srcId="{F2E7A728-3688-4AAF-B0A3-2632A0FFE52E}" destId="{8A796839-ECAC-4B39-A8E9-6F339F954BAE}"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231E-F873-4325-9CBF-EBB9B1422397}"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EED48062-BAC7-44C6-9663-F44D76F14C71}">
      <dgm:prSet custT="1"/>
      <dgm:spPr/>
      <dgm:t>
        <a:bodyPr/>
        <a:lstStyle/>
        <a:p>
          <a:pPr rtl="0"/>
          <a:r>
            <a:rPr lang="en-US" sz="4000" dirty="0" smtClean="0"/>
            <a:t>GROUNDSTATION GUI DEVELOPMENT </a:t>
          </a:r>
          <a:endParaRPr lang="en-US" sz="4000" dirty="0"/>
        </a:p>
      </dgm:t>
    </dgm:pt>
    <dgm:pt modelId="{938C4C0E-1D8D-4658-9A8C-FE146EC71DAC}" type="parTrans" cxnId="{4B0952D1-BDB9-4067-A44F-275AE444E35F}">
      <dgm:prSet/>
      <dgm:spPr/>
      <dgm:t>
        <a:bodyPr/>
        <a:lstStyle/>
        <a:p>
          <a:endParaRPr lang="en-US"/>
        </a:p>
      </dgm:t>
    </dgm:pt>
    <dgm:pt modelId="{14277155-0277-4626-9D6A-2D66543576A9}" type="sibTrans" cxnId="{4B0952D1-BDB9-4067-A44F-275AE444E35F}">
      <dgm:prSet/>
      <dgm:spPr/>
      <dgm:t>
        <a:bodyPr/>
        <a:lstStyle/>
        <a:p>
          <a:endParaRPr lang="en-US"/>
        </a:p>
      </dgm:t>
    </dgm:pt>
    <dgm:pt modelId="{941071D7-DE79-40FA-B34E-6ED1840AD271}" type="pres">
      <dgm:prSet presAssocID="{7A6C231E-F873-4325-9CBF-EBB9B1422397}" presName="Name0" presStyleCnt="0">
        <dgm:presLayoutVars>
          <dgm:dir/>
          <dgm:resizeHandles val="exact"/>
        </dgm:presLayoutVars>
      </dgm:prSet>
      <dgm:spPr/>
    </dgm:pt>
    <dgm:pt modelId="{CC6671B9-7B82-4958-AFF4-279C7CF194A3}" type="pres">
      <dgm:prSet presAssocID="{EED48062-BAC7-44C6-9663-F44D76F14C71}" presName="parTxOnly" presStyleLbl="node1" presStyleIdx="0" presStyleCnt="1">
        <dgm:presLayoutVars>
          <dgm:bulletEnabled val="1"/>
        </dgm:presLayoutVars>
      </dgm:prSet>
      <dgm:spPr/>
    </dgm:pt>
  </dgm:ptLst>
  <dgm:cxnLst>
    <dgm:cxn modelId="{4B0952D1-BDB9-4067-A44F-275AE444E35F}" srcId="{7A6C231E-F873-4325-9CBF-EBB9B1422397}" destId="{EED48062-BAC7-44C6-9663-F44D76F14C71}" srcOrd="0" destOrd="0" parTransId="{938C4C0E-1D8D-4658-9A8C-FE146EC71DAC}" sibTransId="{14277155-0277-4626-9D6A-2D66543576A9}"/>
    <dgm:cxn modelId="{40BB5FDB-A6C1-4E4F-8CAE-E8919C13DC8C}" type="presOf" srcId="{7A6C231E-F873-4325-9CBF-EBB9B1422397}" destId="{941071D7-DE79-40FA-B34E-6ED1840AD271}" srcOrd="0" destOrd="0" presId="urn:microsoft.com/office/officeart/2005/8/layout/hChevron3"/>
    <dgm:cxn modelId="{CE416420-B1A6-4149-9F63-CF5ECEFD4A0C}" type="presOf" srcId="{EED48062-BAC7-44C6-9663-F44D76F14C71}" destId="{CC6671B9-7B82-4958-AFF4-279C7CF194A3}" srcOrd="0" destOrd="0" presId="urn:microsoft.com/office/officeart/2005/8/layout/hChevron3"/>
    <dgm:cxn modelId="{5F573733-E459-4BE1-955D-A24985D81305}" type="presParOf" srcId="{941071D7-DE79-40FA-B34E-6ED1840AD271}" destId="{CC6671B9-7B82-4958-AFF4-279C7CF194A3}"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B63B02-893D-4A00-A204-B011E0D12B27}" type="doc">
      <dgm:prSet loTypeId="urn:microsoft.com/office/officeart/2005/8/layout/hChevron3" loCatId="process" qsTypeId="urn:microsoft.com/office/officeart/2005/8/quickstyle/simple1" qsCatId="simple" csTypeId="urn:microsoft.com/office/officeart/2005/8/colors/accent0_3" csCatId="mainScheme"/>
      <dgm:spPr/>
      <dgm:t>
        <a:bodyPr/>
        <a:lstStyle/>
        <a:p>
          <a:endParaRPr lang="en-US"/>
        </a:p>
      </dgm:t>
    </dgm:pt>
    <dgm:pt modelId="{8C96845A-3DA5-428D-AB6E-8D86C56E6635}">
      <dgm:prSet custT="1"/>
      <dgm:spPr/>
      <dgm:t>
        <a:bodyPr/>
        <a:lstStyle/>
        <a:p>
          <a:pPr rtl="0"/>
          <a:r>
            <a:rPr lang="en-US" sz="4000" dirty="0" smtClean="0"/>
            <a:t>GROUND</a:t>
          </a:r>
          <a:r>
            <a:rPr lang="en-US" sz="3900" dirty="0" smtClean="0"/>
            <a:t> STATION FEATURES AND FUNCTIONALITIES </a:t>
          </a:r>
          <a:endParaRPr lang="en-US" sz="3900" dirty="0"/>
        </a:p>
      </dgm:t>
    </dgm:pt>
    <dgm:pt modelId="{2664EDED-DEE6-4885-88B5-1DC37B75A2E2}" type="parTrans" cxnId="{DECB9B65-AD0D-4E1E-825A-D06332F22C6F}">
      <dgm:prSet/>
      <dgm:spPr/>
      <dgm:t>
        <a:bodyPr/>
        <a:lstStyle/>
        <a:p>
          <a:endParaRPr lang="en-US"/>
        </a:p>
      </dgm:t>
    </dgm:pt>
    <dgm:pt modelId="{48D36DC6-C44C-4DA9-8EA8-8A0BD2F62960}" type="sibTrans" cxnId="{DECB9B65-AD0D-4E1E-825A-D06332F22C6F}">
      <dgm:prSet/>
      <dgm:spPr/>
      <dgm:t>
        <a:bodyPr/>
        <a:lstStyle/>
        <a:p>
          <a:endParaRPr lang="en-US"/>
        </a:p>
      </dgm:t>
    </dgm:pt>
    <dgm:pt modelId="{2BD46B8F-87F3-4754-9B5F-9D14BB964701}" type="pres">
      <dgm:prSet presAssocID="{50B63B02-893D-4A00-A204-B011E0D12B27}" presName="Name0" presStyleCnt="0">
        <dgm:presLayoutVars>
          <dgm:dir/>
          <dgm:resizeHandles val="exact"/>
        </dgm:presLayoutVars>
      </dgm:prSet>
      <dgm:spPr/>
    </dgm:pt>
    <dgm:pt modelId="{B14D52CC-385D-4895-9C79-EFF27E36AE56}" type="pres">
      <dgm:prSet presAssocID="{8C96845A-3DA5-428D-AB6E-8D86C56E6635}" presName="parTxOnly" presStyleLbl="node1" presStyleIdx="0" presStyleCnt="1">
        <dgm:presLayoutVars>
          <dgm:bulletEnabled val="1"/>
        </dgm:presLayoutVars>
      </dgm:prSet>
      <dgm:spPr/>
    </dgm:pt>
  </dgm:ptLst>
  <dgm:cxnLst>
    <dgm:cxn modelId="{4F1FA42D-2AD5-4829-8084-6BB779839A00}" type="presOf" srcId="{8C96845A-3DA5-428D-AB6E-8D86C56E6635}" destId="{B14D52CC-385D-4895-9C79-EFF27E36AE56}" srcOrd="0" destOrd="0" presId="urn:microsoft.com/office/officeart/2005/8/layout/hChevron3"/>
    <dgm:cxn modelId="{CCDB9AA7-10EC-475E-A0DA-A445092B2F67}" type="presOf" srcId="{50B63B02-893D-4A00-A204-B011E0D12B27}" destId="{2BD46B8F-87F3-4754-9B5F-9D14BB964701}" srcOrd="0" destOrd="0" presId="urn:microsoft.com/office/officeart/2005/8/layout/hChevron3"/>
    <dgm:cxn modelId="{DECB9B65-AD0D-4E1E-825A-D06332F22C6F}" srcId="{50B63B02-893D-4A00-A204-B011E0D12B27}" destId="{8C96845A-3DA5-428D-AB6E-8D86C56E6635}" srcOrd="0" destOrd="0" parTransId="{2664EDED-DEE6-4885-88B5-1DC37B75A2E2}" sibTransId="{48D36DC6-C44C-4DA9-8EA8-8A0BD2F62960}"/>
    <dgm:cxn modelId="{3B95596D-E528-4108-B792-C5D0E86F2A2A}" type="presParOf" srcId="{2BD46B8F-87F3-4754-9B5F-9D14BB964701}" destId="{B14D52CC-385D-4895-9C79-EFF27E36AE56}"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INTRODUCTION AND PROJECT BACKGROUND</a:t>
          </a:r>
          <a:endParaRPr lang="en-US" sz="4000" kern="1200" dirty="0"/>
        </a:p>
      </dsp:txBody>
      <dsp:txXfrm>
        <a:off x="0" y="0"/>
        <a:ext cx="11091220" cy="11364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68295-13B3-4104-A122-75E16D4413E9}">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28016" rIns="64008" bIns="128016" numCol="1" spcCol="1270" anchor="ctr" anchorCtr="0">
          <a:noAutofit/>
        </a:bodyPr>
        <a:lstStyle/>
        <a:p>
          <a:pPr lvl="0" algn="ctr" defTabSz="2133600" rtl="0">
            <a:lnSpc>
              <a:spcPct val="90000"/>
            </a:lnSpc>
            <a:spcBef>
              <a:spcPct val="0"/>
            </a:spcBef>
            <a:spcAft>
              <a:spcPct val="35000"/>
            </a:spcAft>
          </a:pPr>
          <a:r>
            <a:rPr lang="en-US" sz="4800" kern="1200" dirty="0" smtClean="0"/>
            <a:t>GROUND STATION_ GRAPHICAL USER INTERFACE (GS_GUI)</a:t>
          </a:r>
          <a:endParaRPr lang="en-US" sz="4800" kern="1200" dirty="0"/>
        </a:p>
      </dsp:txBody>
      <dsp:txXfrm>
        <a:off x="5134" y="0"/>
        <a:ext cx="10173939" cy="13255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0BD9-4798-4AAF-8291-45E0351BFAD6}">
      <dsp:nvSpPr>
        <dsp:cNvPr id="0" name=""/>
        <dsp:cNvSpPr/>
      </dsp:nvSpPr>
      <dsp:spPr>
        <a:xfrm>
          <a:off x="5126" y="0"/>
          <a:ext cx="10505346"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034" tIns="136017" rIns="68009" bIns="136017" numCol="1" spcCol="1270" anchor="ctr" anchorCtr="0">
          <a:noAutofit/>
        </a:bodyPr>
        <a:lstStyle/>
        <a:p>
          <a:pPr lvl="0" algn="ctr" defTabSz="2266950" rtl="0">
            <a:lnSpc>
              <a:spcPct val="90000"/>
            </a:lnSpc>
            <a:spcBef>
              <a:spcPct val="0"/>
            </a:spcBef>
            <a:spcAft>
              <a:spcPct val="35000"/>
            </a:spcAft>
          </a:pPr>
          <a:r>
            <a:rPr lang="en-US" sz="5100" kern="1200" dirty="0" smtClean="0"/>
            <a:t>DATA VISUALISATION ON THE GS_GUI</a:t>
          </a:r>
          <a:endParaRPr lang="en-US" sz="5100" kern="1200" dirty="0"/>
        </a:p>
      </dsp:txBody>
      <dsp:txXfrm>
        <a:off x="5126" y="0"/>
        <a:ext cx="10173955" cy="13255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8CF3F-78F4-4C70-A6B2-341393C3E3FE}">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FUTURE SCOPE OF THE PROJECT</a:t>
          </a:r>
          <a:endParaRPr lang="en-US" sz="4000" kern="1200" dirty="0"/>
        </a:p>
      </dsp:txBody>
      <dsp:txXfrm>
        <a:off x="5134" y="0"/>
        <a:ext cx="10173939" cy="13255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DB742-3A88-46C7-8248-B0E025795340}">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CONCLUSION AND RECOMMANDATION</a:t>
          </a:r>
          <a:endParaRPr lang="en-US" sz="4000" kern="1200" dirty="0"/>
        </a:p>
      </dsp:txBody>
      <dsp:txXfrm>
        <a:off x="5134" y="0"/>
        <a:ext cx="10173939" cy="13255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A589F-C8B8-4D5E-BBE5-B93942B6F60D}">
      <dsp:nvSpPr>
        <dsp:cNvPr id="0" name=""/>
        <dsp:cNvSpPr/>
      </dsp:nvSpPr>
      <dsp:spPr>
        <a:xfrm>
          <a:off x="115339" y="0"/>
          <a:ext cx="9319720" cy="103187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REFERENCE</a:t>
          </a:r>
          <a:endParaRPr lang="en-US" sz="4000" kern="1200" dirty="0"/>
        </a:p>
      </dsp:txBody>
      <dsp:txXfrm>
        <a:off x="115339" y="0"/>
        <a:ext cx="9061752" cy="1031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ABSTRACT</a:t>
          </a:r>
          <a:endParaRPr lang="en-US" sz="4000" kern="1200" dirty="0"/>
        </a:p>
      </dsp:txBody>
      <dsp:txXfrm>
        <a:off x="0" y="0"/>
        <a:ext cx="11091220" cy="1136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PROJECT OBJECTIVES</a:t>
          </a:r>
          <a:endParaRPr lang="en-US" sz="4000" kern="1200" dirty="0"/>
        </a:p>
      </dsp:txBody>
      <dsp:txXfrm>
        <a:off x="0" y="0"/>
        <a:ext cx="11091220" cy="1136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29E68-6EDE-44AF-9EB4-730DBE886F93}">
      <dsp:nvSpPr>
        <dsp:cNvPr id="0" name=""/>
        <dsp:cNvSpPr/>
      </dsp:nvSpPr>
      <dsp:spPr>
        <a:xfrm>
          <a:off x="5134" y="0"/>
          <a:ext cx="10505330" cy="106997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METHODOLOGY</a:t>
          </a:r>
          <a:r>
            <a:rPr lang="en-US" sz="5500" kern="1200" dirty="0" smtClean="0"/>
            <a:t> </a:t>
          </a:r>
          <a:endParaRPr lang="en-US" sz="5500" kern="1200" dirty="0"/>
        </a:p>
      </dsp:txBody>
      <dsp:txXfrm>
        <a:off x="5134" y="0"/>
        <a:ext cx="10237837" cy="1069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51A31-4870-47ED-89AD-1215D900DC1C}">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CANSAT TECHNOLOGY</a:t>
          </a:r>
          <a:endParaRPr lang="en-US" sz="4000" kern="1200" dirty="0"/>
        </a:p>
      </dsp:txBody>
      <dsp:txXfrm>
        <a:off x="5134" y="0"/>
        <a:ext cx="10173939" cy="1325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55B21-3735-40D4-9DA9-5AF2A107E2D7}">
      <dsp:nvSpPr>
        <dsp:cNvPr id="0" name=""/>
        <dsp:cNvSpPr/>
      </dsp:nvSpPr>
      <dsp:spPr>
        <a:xfrm>
          <a:off x="10269"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CANSAT GROUNDSTATION AND GROUND STATION GUI </a:t>
          </a:r>
          <a:endParaRPr lang="en-US" sz="4000" kern="1200" dirty="0"/>
        </a:p>
      </dsp:txBody>
      <dsp:txXfrm>
        <a:off x="10269" y="0"/>
        <a:ext cx="10173939" cy="13255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6839-ECAC-4B39-A8E9-6F339F954BAE}">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DESIGNING THE GROUND STATION GUI </a:t>
          </a:r>
          <a:endParaRPr lang="en-US" sz="4000" kern="1200" dirty="0"/>
        </a:p>
      </dsp:txBody>
      <dsp:txXfrm>
        <a:off x="5134" y="0"/>
        <a:ext cx="10173939" cy="1325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671B9-7B82-4958-AFF4-279C7CF194A3}">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GROUNDSTATION GUI DEVELOPMENT </a:t>
          </a:r>
          <a:endParaRPr lang="en-US" sz="4000" kern="1200" dirty="0"/>
        </a:p>
      </dsp:txBody>
      <dsp:txXfrm>
        <a:off x="5134" y="0"/>
        <a:ext cx="10173939" cy="13255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D52CC-385D-4895-9C79-EFF27E36AE56}">
      <dsp:nvSpPr>
        <dsp:cNvPr id="0" name=""/>
        <dsp:cNvSpPr/>
      </dsp:nvSpPr>
      <dsp:spPr>
        <a:xfrm>
          <a:off x="5134" y="0"/>
          <a:ext cx="10505330" cy="132556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rtl="0">
            <a:lnSpc>
              <a:spcPct val="90000"/>
            </a:lnSpc>
            <a:spcBef>
              <a:spcPct val="0"/>
            </a:spcBef>
            <a:spcAft>
              <a:spcPct val="35000"/>
            </a:spcAft>
          </a:pPr>
          <a:r>
            <a:rPr lang="en-US" sz="4000" kern="1200" dirty="0" smtClean="0"/>
            <a:t>GROUND</a:t>
          </a:r>
          <a:r>
            <a:rPr lang="en-US" sz="3900" kern="1200" dirty="0" smtClean="0"/>
            <a:t> STATION FEATURES AND FUNCTIONALITIES </a:t>
          </a:r>
          <a:endParaRPr lang="en-US" sz="3900" kern="1200" dirty="0"/>
        </a:p>
      </dsp:txBody>
      <dsp:txXfrm>
        <a:off x="5134" y="0"/>
        <a:ext cx="10173939" cy="132556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7BACE-6066-483B-B4C7-8AEC874694BD}" type="datetimeFigureOut">
              <a:rPr lang="en-US" smtClean="0"/>
              <a:pPr/>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ECDCA-4BE2-4605-A986-8342969C6796}" type="slidenum">
              <a:rPr lang="en-US" smtClean="0"/>
              <a:pPr/>
              <a:t>‹#›</a:t>
            </a:fld>
            <a:endParaRPr lang="en-US"/>
          </a:p>
        </p:txBody>
      </p:sp>
    </p:spTree>
    <p:extLst>
      <p:ext uri="{BB962C8B-B14F-4D97-AF65-F5344CB8AC3E}">
        <p14:creationId xmlns:p14="http://schemas.microsoft.com/office/powerpoint/2010/main" val="376161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7ECDCA-4BE2-4605-A986-8342969C6796}" type="slidenum">
              <a:rPr lang="en-US" smtClean="0"/>
              <a:pPr/>
              <a:t>1</a:t>
            </a:fld>
            <a:endParaRPr lang="en-US"/>
          </a:p>
        </p:txBody>
      </p:sp>
    </p:spTree>
    <p:extLst>
      <p:ext uri="{BB962C8B-B14F-4D97-AF65-F5344CB8AC3E}">
        <p14:creationId xmlns:p14="http://schemas.microsoft.com/office/powerpoint/2010/main" val="327735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7ECDCA-4BE2-4605-A986-8342969C6796}" type="slidenum">
              <a:rPr lang="en-US" smtClean="0"/>
              <a:pPr/>
              <a:t>4</a:t>
            </a:fld>
            <a:endParaRPr lang="en-US"/>
          </a:p>
        </p:txBody>
      </p:sp>
    </p:spTree>
    <p:extLst>
      <p:ext uri="{BB962C8B-B14F-4D97-AF65-F5344CB8AC3E}">
        <p14:creationId xmlns:p14="http://schemas.microsoft.com/office/powerpoint/2010/main" val="247346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B88B4-0DC6-4E21-B825-98D61B001EF4}"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36353761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97231-29BF-4F67-AF64-54206F201E11}"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22075473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FAB76-B9D7-4EDD-80E2-7753B1F0655B}"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14386175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D722A-1FBB-4D8A-9210-4A2917028171}"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7398408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2D66AA-3E53-4D17-BA48-F68960C30D29}"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14117326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36FCA3-931C-4A49-8B30-C35DFB3641D1}" type="datetime4">
              <a:rPr lang="en-US" smtClean="0"/>
              <a:t>January 28, 2021</a:t>
            </a:fld>
            <a:endParaRPr lang="en-US"/>
          </a:p>
        </p:txBody>
      </p:sp>
      <p:sp>
        <p:nvSpPr>
          <p:cNvPr id="6" name="Footer Placeholder 5"/>
          <p:cNvSpPr>
            <a:spLocks noGrp="1"/>
          </p:cNvSpPr>
          <p:nvPr>
            <p:ph type="ftr" sz="quarter" idx="11"/>
          </p:nvPr>
        </p:nvSpPr>
        <p:spPr/>
        <p:txBody>
          <a:bodyPr/>
          <a:lstStyle/>
          <a:p>
            <a:r>
              <a:rPr lang="en-US" smtClean="0"/>
              <a:t>GS_GUI</a:t>
            </a:r>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12753785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DCC88-E907-43AF-9A6B-12D57F120D30}" type="datetime4">
              <a:rPr lang="en-US" smtClean="0"/>
              <a:t>January 28, 2021</a:t>
            </a:fld>
            <a:endParaRPr lang="en-US"/>
          </a:p>
        </p:txBody>
      </p:sp>
      <p:sp>
        <p:nvSpPr>
          <p:cNvPr id="8" name="Footer Placeholder 7"/>
          <p:cNvSpPr>
            <a:spLocks noGrp="1"/>
          </p:cNvSpPr>
          <p:nvPr>
            <p:ph type="ftr" sz="quarter" idx="11"/>
          </p:nvPr>
        </p:nvSpPr>
        <p:spPr/>
        <p:txBody>
          <a:bodyPr/>
          <a:lstStyle/>
          <a:p>
            <a:r>
              <a:rPr lang="en-US" smtClean="0"/>
              <a:t>GS_GUI</a:t>
            </a:r>
            <a:endParaRPr lang="en-US"/>
          </a:p>
        </p:txBody>
      </p:sp>
      <p:sp>
        <p:nvSpPr>
          <p:cNvPr id="9" name="Slide Number Placeholder 8"/>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29954985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3816D5-3C76-4BBA-980C-328851C22653}" type="datetime4">
              <a:rPr lang="en-US" smtClean="0"/>
              <a:t>January 28, 2021</a:t>
            </a:fld>
            <a:endParaRPr lang="en-US"/>
          </a:p>
        </p:txBody>
      </p:sp>
      <p:sp>
        <p:nvSpPr>
          <p:cNvPr id="4" name="Footer Placeholder 3"/>
          <p:cNvSpPr>
            <a:spLocks noGrp="1"/>
          </p:cNvSpPr>
          <p:nvPr>
            <p:ph type="ftr" sz="quarter" idx="11"/>
          </p:nvPr>
        </p:nvSpPr>
        <p:spPr/>
        <p:txBody>
          <a:bodyPr/>
          <a:lstStyle/>
          <a:p>
            <a:r>
              <a:rPr lang="en-US" smtClean="0"/>
              <a:t>GS_GUI</a:t>
            </a:r>
            <a:endParaRPr lang="en-US"/>
          </a:p>
        </p:txBody>
      </p:sp>
      <p:sp>
        <p:nvSpPr>
          <p:cNvPr id="5" name="Slide Number Placeholder 4"/>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33894835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737B8-3D0E-426A-8848-973A24DC60FC}" type="datetime4">
              <a:rPr lang="en-US" smtClean="0"/>
              <a:t>January 28, 2021</a:t>
            </a:fld>
            <a:endParaRPr lang="en-US"/>
          </a:p>
        </p:txBody>
      </p:sp>
      <p:sp>
        <p:nvSpPr>
          <p:cNvPr id="3" name="Footer Placeholder 2"/>
          <p:cNvSpPr>
            <a:spLocks noGrp="1"/>
          </p:cNvSpPr>
          <p:nvPr>
            <p:ph type="ftr" sz="quarter" idx="11"/>
          </p:nvPr>
        </p:nvSpPr>
        <p:spPr/>
        <p:txBody>
          <a:bodyPr/>
          <a:lstStyle/>
          <a:p>
            <a:r>
              <a:rPr lang="en-US" smtClean="0"/>
              <a:t>GS_GUI</a:t>
            </a:r>
            <a:endParaRPr lang="en-US"/>
          </a:p>
        </p:txBody>
      </p:sp>
      <p:sp>
        <p:nvSpPr>
          <p:cNvPr id="4" name="Slide Number Placeholder 3"/>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4601908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326438-543B-47B9-9959-BC8D4CC4E423}" type="datetime4">
              <a:rPr lang="en-US" smtClean="0"/>
              <a:t>January 28, 2021</a:t>
            </a:fld>
            <a:endParaRPr lang="en-US"/>
          </a:p>
        </p:txBody>
      </p:sp>
      <p:sp>
        <p:nvSpPr>
          <p:cNvPr id="6" name="Footer Placeholder 5"/>
          <p:cNvSpPr>
            <a:spLocks noGrp="1"/>
          </p:cNvSpPr>
          <p:nvPr>
            <p:ph type="ftr" sz="quarter" idx="11"/>
          </p:nvPr>
        </p:nvSpPr>
        <p:spPr/>
        <p:txBody>
          <a:bodyPr/>
          <a:lstStyle/>
          <a:p>
            <a:r>
              <a:rPr lang="en-US" smtClean="0"/>
              <a:t>GS_GUI</a:t>
            </a:r>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3926321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005AEE-325A-414F-AE22-A8FF3E5195F3}" type="datetime4">
              <a:rPr lang="en-US" smtClean="0"/>
              <a:t>January 28, 2021</a:t>
            </a:fld>
            <a:endParaRPr lang="en-US"/>
          </a:p>
        </p:txBody>
      </p:sp>
      <p:sp>
        <p:nvSpPr>
          <p:cNvPr id="6" name="Footer Placeholder 5"/>
          <p:cNvSpPr>
            <a:spLocks noGrp="1"/>
          </p:cNvSpPr>
          <p:nvPr>
            <p:ph type="ftr" sz="quarter" idx="11"/>
          </p:nvPr>
        </p:nvSpPr>
        <p:spPr/>
        <p:txBody>
          <a:bodyPr/>
          <a:lstStyle/>
          <a:p>
            <a:r>
              <a:rPr lang="en-US" smtClean="0"/>
              <a:t>GS_GUI</a:t>
            </a:r>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pPr/>
              <a:t>‹#›</a:t>
            </a:fld>
            <a:endParaRPr lang="en-US"/>
          </a:p>
        </p:txBody>
      </p:sp>
    </p:spTree>
    <p:extLst>
      <p:ext uri="{BB962C8B-B14F-4D97-AF65-F5344CB8AC3E}">
        <p14:creationId xmlns:p14="http://schemas.microsoft.com/office/powerpoint/2010/main" val="160238285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1E91F-C736-4662-B45B-65FF8489C0E5}" type="datetime4">
              <a:rPr lang="en-US" smtClean="0"/>
              <a:t>January 28, 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GS_GUI</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1C422-8D7B-4AA2-93E3-7D3C0BDEA485}" type="slidenum">
              <a:rPr lang="en-US" smtClean="0"/>
              <a:pPr/>
              <a:t>‹#›</a:t>
            </a:fld>
            <a:endParaRPr lang="en-US"/>
          </a:p>
        </p:txBody>
      </p:sp>
    </p:spTree>
    <p:extLst>
      <p:ext uri="{BB962C8B-B14F-4D97-AF65-F5344CB8AC3E}">
        <p14:creationId xmlns:p14="http://schemas.microsoft.com/office/powerpoint/2010/main" val="66797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104" y="1508831"/>
            <a:ext cx="10202091" cy="1041084"/>
          </a:xfrm>
        </p:spPr>
        <p:txBody>
          <a:bodyPr>
            <a:normAutofit fontScale="90000"/>
          </a:bodyPr>
          <a:lstStyle/>
          <a:p>
            <a:r>
              <a:rPr lang="en-US" sz="4400" b="1" dirty="0"/>
              <a:t/>
            </a:r>
            <a:br>
              <a:rPr lang="en-US" sz="4400" b="1" dirty="0"/>
            </a:br>
            <a:r>
              <a:rPr lang="en-US" sz="4400" b="1" dirty="0"/>
              <a:t>FINAL YEAR PROJECT PRESENTATION</a:t>
            </a:r>
            <a:endParaRPr lang="en-US" sz="4400" b="1" dirty="0"/>
          </a:p>
        </p:txBody>
      </p:sp>
      <p:sp>
        <p:nvSpPr>
          <p:cNvPr id="3" name="Subtitle 2"/>
          <p:cNvSpPr>
            <a:spLocks noGrp="1"/>
          </p:cNvSpPr>
          <p:nvPr>
            <p:ph type="subTitle" idx="1"/>
          </p:nvPr>
        </p:nvSpPr>
        <p:spPr>
          <a:xfrm>
            <a:off x="1362431" y="2648286"/>
            <a:ext cx="9144000" cy="1113653"/>
          </a:xfrm>
        </p:spPr>
        <p:txBody>
          <a:bodyPr>
            <a:normAutofit/>
          </a:bodyPr>
          <a:lstStyle/>
          <a:p>
            <a:endParaRPr lang="en-US" b="1" dirty="0" smtClean="0"/>
          </a:p>
          <a:p>
            <a:r>
              <a:rPr lang="en-US" b="1" dirty="0" smtClean="0"/>
              <a:t>TITLE</a:t>
            </a:r>
            <a:r>
              <a:rPr lang="en-US" dirty="0" smtClean="0"/>
              <a:t>: DESIGN OF GROUND STATION FOR A CAN-SIZED SATELLITE</a:t>
            </a:r>
            <a:endParaRPr lang="en-US" dirty="0"/>
          </a:p>
        </p:txBody>
      </p:sp>
      <p:sp>
        <p:nvSpPr>
          <p:cNvPr id="4" name="Subtitle 2"/>
          <p:cNvSpPr txBox="1">
            <a:spLocks/>
          </p:cNvSpPr>
          <p:nvPr/>
        </p:nvSpPr>
        <p:spPr>
          <a:xfrm>
            <a:off x="1528012" y="4126833"/>
            <a:ext cx="9294563" cy="198721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TEAM</a:t>
            </a:r>
            <a:r>
              <a:rPr lang="en-US" dirty="0"/>
              <a:t>:    BIZIMA </a:t>
            </a:r>
            <a:r>
              <a:rPr lang="en-US" dirty="0" err="1"/>
              <a:t>Issiak</a:t>
            </a:r>
            <a:r>
              <a:rPr lang="en-US" dirty="0"/>
              <a:t> </a:t>
            </a:r>
            <a:r>
              <a:rPr lang="en-US" dirty="0" err="1"/>
              <a:t>Okyes</a:t>
            </a:r>
            <a:endParaRPr lang="en-US" dirty="0"/>
          </a:p>
          <a:p>
            <a:r>
              <a:rPr lang="en-US" dirty="0"/>
              <a:t>                   NSENGIMANA Daniel </a:t>
            </a:r>
          </a:p>
          <a:p>
            <a:endParaRPr lang="en-US" dirty="0"/>
          </a:p>
          <a:p>
            <a:endParaRPr lang="en-US" dirty="0"/>
          </a:p>
          <a:p>
            <a:r>
              <a:rPr lang="en-US" b="1" dirty="0"/>
              <a:t>SUPERVISOR</a:t>
            </a:r>
            <a:r>
              <a:rPr lang="en-US" dirty="0"/>
              <a:t>: Dr. Louis SIBOMANA</a:t>
            </a:r>
            <a:endParaRPr lang="en-US" dirty="0"/>
          </a:p>
        </p:txBody>
      </p:sp>
      <p:sp>
        <p:nvSpPr>
          <p:cNvPr id="5" name="Subtitle 2"/>
          <p:cNvSpPr txBox="1">
            <a:spLocks/>
          </p:cNvSpPr>
          <p:nvPr/>
        </p:nvSpPr>
        <p:spPr>
          <a:xfrm>
            <a:off x="5185611" y="6536938"/>
            <a:ext cx="5730583" cy="3210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t>                                                            </a:t>
            </a:r>
            <a:r>
              <a:rPr lang="en-US" sz="1800" b="1" dirty="0" smtClean="0"/>
              <a:t>28</a:t>
            </a:r>
            <a:r>
              <a:rPr lang="en-US" sz="1800" b="1" baseline="30000" dirty="0" smtClean="0"/>
              <a:t>th</a:t>
            </a:r>
            <a:r>
              <a:rPr lang="en-US" sz="1800" b="1" dirty="0" smtClean="0"/>
              <a:t> </a:t>
            </a:r>
            <a:r>
              <a:rPr lang="en-US" sz="1800" b="1" dirty="0"/>
              <a:t>January 2021</a:t>
            </a:r>
            <a:endParaRPr lang="en-US" sz="18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71" y="45989"/>
            <a:ext cx="2543531" cy="11812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5867" y="218085"/>
            <a:ext cx="1724267" cy="743055"/>
          </a:xfrm>
          <a:prstGeom prst="rect">
            <a:avLst/>
          </a:prstGeom>
        </p:spPr>
      </p:pic>
      <p:sp>
        <p:nvSpPr>
          <p:cNvPr id="8" name="Date Placeholder 7"/>
          <p:cNvSpPr>
            <a:spLocks noGrp="1"/>
          </p:cNvSpPr>
          <p:nvPr>
            <p:ph type="dt" sz="half" idx="10"/>
          </p:nvPr>
        </p:nvSpPr>
        <p:spPr/>
        <p:txBody>
          <a:bodyPr/>
          <a:lstStyle/>
          <a:p>
            <a:fld id="{61634ED8-09FC-4616-B58A-02A7EDEF2D30}" type="datetime4">
              <a:rPr lang="en-US" smtClean="0"/>
              <a:t>January 28, 2021</a:t>
            </a:fld>
            <a:endParaRPr lang="en-US"/>
          </a:p>
        </p:txBody>
      </p:sp>
      <p:sp>
        <p:nvSpPr>
          <p:cNvPr id="9" name="Footer Placeholder 8"/>
          <p:cNvSpPr>
            <a:spLocks noGrp="1"/>
          </p:cNvSpPr>
          <p:nvPr>
            <p:ph type="ftr" sz="quarter" idx="11"/>
          </p:nvPr>
        </p:nvSpPr>
        <p:spPr/>
        <p:txBody>
          <a:bodyPr/>
          <a:lstStyle/>
          <a:p>
            <a:r>
              <a:rPr lang="en-US" dirty="0" smtClean="0"/>
              <a:t>GS_GUI</a:t>
            </a:r>
            <a:endParaRPr lang="en-US" dirty="0"/>
          </a:p>
        </p:txBody>
      </p:sp>
    </p:spTree>
    <p:extLst>
      <p:ext uri="{BB962C8B-B14F-4D97-AF65-F5344CB8AC3E}">
        <p14:creationId xmlns:p14="http://schemas.microsoft.com/office/powerpoint/2010/main" val="121728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58749486"/>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None/>
            </a:pPr>
            <a:r>
              <a:rPr lang="en-US" sz="2400" dirty="0"/>
              <a:t>The GS_GUI is made of different functionalities and the main command line. </a:t>
            </a:r>
          </a:p>
          <a:p>
            <a:pPr>
              <a:buNone/>
            </a:pPr>
            <a:r>
              <a:rPr lang="en-US" sz="2400" b="1" u="sng" dirty="0"/>
              <a:t>GS GUI FUNCTIONALITIES</a:t>
            </a:r>
            <a:r>
              <a:rPr lang="en-US" sz="2400" dirty="0"/>
              <a:t> </a:t>
            </a:r>
          </a:p>
          <a:p>
            <a:pPr algn="just">
              <a:buNone/>
            </a:pPr>
            <a:r>
              <a:rPr lang="en-US" sz="2400" b="1" dirty="0"/>
              <a:t> File functionality</a:t>
            </a:r>
            <a:r>
              <a:rPr lang="en-US" sz="2400" dirty="0"/>
              <a:t>: this allows  GS user to interact with the pc storage.</a:t>
            </a:r>
          </a:p>
          <a:p>
            <a:pPr algn="just">
              <a:buNone/>
            </a:pPr>
            <a:r>
              <a:rPr lang="en-US" sz="2400" b="1" dirty="0"/>
              <a:t>Settings functionality:</a:t>
            </a:r>
            <a:r>
              <a:rPr lang="en-US" sz="2400" dirty="0"/>
              <a:t> allows user to alter and manipulate different GS command.</a:t>
            </a:r>
          </a:p>
          <a:p>
            <a:pPr algn="just">
              <a:buNone/>
            </a:pPr>
            <a:r>
              <a:rPr lang="en-US" sz="2400" b="1" dirty="0"/>
              <a:t>Data functionality:</a:t>
            </a:r>
            <a:r>
              <a:rPr lang="en-US" sz="2400" dirty="0"/>
              <a:t> allows user to interact with GS_GUI ,hence control the </a:t>
            </a:r>
            <a:r>
              <a:rPr lang="en-US" sz="2400" dirty="0" smtClean="0"/>
              <a:t>can-sat.</a:t>
            </a:r>
            <a:endParaRPr lang="en-US" sz="2400" dirty="0"/>
          </a:p>
          <a:p>
            <a:pPr algn="just">
              <a:buNone/>
            </a:pPr>
            <a:r>
              <a:rPr lang="en-US" sz="2400" b="1" dirty="0"/>
              <a:t>Help functionality</a:t>
            </a:r>
            <a:r>
              <a:rPr lang="en-US" sz="2400" dirty="0"/>
              <a:t>: provides user with all the information regarding the GS_GUI.</a:t>
            </a:r>
          </a:p>
          <a:p>
            <a:pPr>
              <a:buNone/>
            </a:pPr>
            <a:r>
              <a:rPr lang="en-US" sz="2400" b="1" u="sng" dirty="0"/>
              <a:t>GS GUI COMMAND LINE </a:t>
            </a:r>
          </a:p>
          <a:p>
            <a:pPr algn="just">
              <a:buNone/>
            </a:pPr>
            <a:r>
              <a:rPr lang="en-US" sz="2400" dirty="0" smtClean="0"/>
              <a:t>	The </a:t>
            </a:r>
            <a:r>
              <a:rPr lang="en-US" sz="2400" dirty="0"/>
              <a:t>GS_GUI command line provides user with a direct control and interaction to the </a:t>
            </a:r>
            <a:r>
              <a:rPr lang="en-US" sz="2400" dirty="0" smtClean="0"/>
              <a:t>can-sat </a:t>
            </a:r>
            <a:r>
              <a:rPr lang="en-US" sz="2400" dirty="0"/>
              <a:t>using commands. All the commands are specified in the HELP functionality.</a:t>
            </a:r>
          </a:p>
          <a:p>
            <a:pPr>
              <a:buNone/>
            </a:pPr>
            <a:endParaRPr lang="en-US" sz="1400" dirty="0"/>
          </a:p>
        </p:txBody>
      </p:sp>
      <p:sp>
        <p:nvSpPr>
          <p:cNvPr id="4" name="Date Placeholder 3"/>
          <p:cNvSpPr>
            <a:spLocks noGrp="1"/>
          </p:cNvSpPr>
          <p:nvPr>
            <p:ph type="dt" sz="half" idx="10"/>
          </p:nvPr>
        </p:nvSpPr>
        <p:spPr/>
        <p:txBody>
          <a:bodyPr/>
          <a:lstStyle/>
          <a:p>
            <a:fld id="{1E0D929B-EBED-4399-A9E2-ACB298E91A36}" type="datetime4">
              <a:rPr lang="en-US" smtClean="0"/>
              <a:t>January 28, 2021</a:t>
            </a:fld>
            <a:endParaRPr lang="en-US" dirty="0"/>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748439739"/>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idx="1"/>
          </p:nvPr>
        </p:nvPicPr>
        <p:blipFill rotWithShape="1">
          <a:blip r:embed="rId7">
            <a:extLst>
              <a:ext uri="{28A0092B-C50C-407E-A947-70E740481C1C}">
                <a14:useLocalDpi xmlns:a14="http://schemas.microsoft.com/office/drawing/2010/main" val="0"/>
              </a:ext>
            </a:extLst>
          </a:blip>
          <a:srcRect l="18658" t="6494" r="30309" b="27544"/>
          <a:stretch/>
        </p:blipFill>
        <p:spPr>
          <a:xfrm>
            <a:off x="2006600" y="2020891"/>
            <a:ext cx="6718300" cy="3884610"/>
          </a:xfrm>
        </p:spPr>
      </p:pic>
      <p:sp>
        <p:nvSpPr>
          <p:cNvPr id="4" name="Date Placeholder 3"/>
          <p:cNvSpPr>
            <a:spLocks noGrp="1"/>
          </p:cNvSpPr>
          <p:nvPr>
            <p:ph type="dt" sz="half" idx="10"/>
          </p:nvPr>
        </p:nvSpPr>
        <p:spPr/>
        <p:txBody>
          <a:bodyPr/>
          <a:lstStyle/>
          <a:p>
            <a:fld id="{0B8C8CE8-E69E-48C9-B71A-B85E163A8277}"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09582646"/>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D5A90309-9EFF-46CB-AA33-7DC6E4A95687}"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pic>
        <p:nvPicPr>
          <p:cNvPr id="9" name="Content Placeholder 8"/>
          <p:cNvPicPr>
            <a:picLocks noGrp="1" noChangeAspect="1"/>
          </p:cNvPicPr>
          <p:nvPr>
            <p:ph idx="1"/>
          </p:nvPr>
        </p:nvPicPr>
        <p:blipFill rotWithShape="1">
          <a:blip r:embed="rId7">
            <a:extLst>
              <a:ext uri="{28A0092B-C50C-407E-A947-70E740481C1C}">
                <a14:useLocalDpi xmlns:a14="http://schemas.microsoft.com/office/drawing/2010/main" val="0"/>
              </a:ext>
            </a:extLst>
          </a:blip>
          <a:srcRect l="1675" t="2991" r="978" b="6239"/>
          <a:stretch/>
        </p:blipFill>
        <p:spPr>
          <a:xfrm>
            <a:off x="1117601" y="1955799"/>
            <a:ext cx="8851900" cy="4178301"/>
          </a:xfrm>
        </p:spPr>
      </p:pic>
    </p:spTree>
    <p:extLst>
      <p:ext uri="{BB962C8B-B14F-4D97-AF65-F5344CB8AC3E}">
        <p14:creationId xmlns:p14="http://schemas.microsoft.com/office/powerpoint/2010/main" val="1143631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81766821"/>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Extend the GS_GUI functionalities by providing more functionalities and new features. </a:t>
            </a:r>
          </a:p>
          <a:p>
            <a:r>
              <a:rPr lang="en-US" dirty="0" smtClean="0"/>
              <a:t>Make a cross platform executable file.</a:t>
            </a:r>
          </a:p>
          <a:p>
            <a:r>
              <a:rPr lang="en-US" dirty="0" smtClean="0"/>
              <a:t>Customize the user interface so that any user can modify and add new features as needed.</a:t>
            </a:r>
            <a:endParaRPr lang="en-US" dirty="0"/>
          </a:p>
        </p:txBody>
      </p:sp>
      <p:sp>
        <p:nvSpPr>
          <p:cNvPr id="4" name="Date Placeholder 3"/>
          <p:cNvSpPr>
            <a:spLocks noGrp="1"/>
          </p:cNvSpPr>
          <p:nvPr>
            <p:ph type="dt" sz="half" idx="10"/>
          </p:nvPr>
        </p:nvSpPr>
        <p:spPr/>
        <p:txBody>
          <a:bodyPr/>
          <a:lstStyle/>
          <a:p>
            <a:fld id="{1212C429-57AA-4143-B4E9-B24302DDE7A2}"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56247931"/>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algn="just">
              <a:buNone/>
            </a:pPr>
            <a:r>
              <a:rPr lang="en-US" dirty="0" smtClean="0"/>
              <a:t>CONCLUSION </a:t>
            </a:r>
          </a:p>
          <a:p>
            <a:pPr algn="just">
              <a:buNone/>
            </a:pPr>
            <a:r>
              <a:rPr lang="en-US" dirty="0" smtClean="0"/>
              <a:t>	The </a:t>
            </a:r>
            <a:r>
              <a:rPr lang="en-US" dirty="0" smtClean="0"/>
              <a:t>goal of our project was to </a:t>
            </a:r>
            <a:r>
              <a:rPr lang="en-US" dirty="0" smtClean="0"/>
              <a:t>create a well </a:t>
            </a:r>
            <a:r>
              <a:rPr lang="en-US" dirty="0" smtClean="0"/>
              <a:t>functioning ground station for a </a:t>
            </a:r>
            <a:r>
              <a:rPr lang="en-US" dirty="0" smtClean="0"/>
              <a:t>can-sat, </a:t>
            </a:r>
            <a:r>
              <a:rPr lang="en-US" dirty="0" smtClean="0"/>
              <a:t>the ground station had to be made of a ground station GUI. We can conclude that the GS_GUI was created and all of the parts are functioning and interacting as we planned</a:t>
            </a:r>
            <a:r>
              <a:rPr lang="en-US" dirty="0" smtClean="0"/>
              <a:t>. Sources codes are hosted on the </a:t>
            </a:r>
            <a:r>
              <a:rPr lang="en-US" dirty="0" err="1" smtClean="0"/>
              <a:t>github</a:t>
            </a:r>
            <a:r>
              <a:rPr lang="en-US" dirty="0" smtClean="0"/>
              <a:t> repository to allow others to access them for future use.</a:t>
            </a:r>
            <a:endParaRPr lang="en-US" dirty="0" smtClean="0"/>
          </a:p>
          <a:p>
            <a:pPr algn="just">
              <a:buNone/>
            </a:pPr>
            <a:r>
              <a:rPr lang="en-US" dirty="0" smtClean="0"/>
              <a:t>RECOMMANDATION </a:t>
            </a:r>
          </a:p>
          <a:p>
            <a:pPr algn="just">
              <a:buNone/>
            </a:pPr>
            <a:r>
              <a:rPr lang="en-US" dirty="0" smtClean="0"/>
              <a:t>	We </a:t>
            </a:r>
            <a:r>
              <a:rPr lang="en-US" dirty="0" smtClean="0"/>
              <a:t>recommend that the ground station for </a:t>
            </a:r>
            <a:r>
              <a:rPr lang="en-US" dirty="0" smtClean="0"/>
              <a:t>can-sat </a:t>
            </a:r>
            <a:r>
              <a:rPr lang="en-US" dirty="0" smtClean="0"/>
              <a:t>be used any where in </a:t>
            </a:r>
            <a:r>
              <a:rPr lang="en-US" dirty="0" smtClean="0"/>
              <a:t>can-sat </a:t>
            </a:r>
            <a:r>
              <a:rPr lang="en-US" dirty="0" smtClean="0"/>
              <a:t>related to </a:t>
            </a:r>
            <a:r>
              <a:rPr lang="en-US" dirty="0" smtClean="0"/>
              <a:t>can-sat </a:t>
            </a:r>
            <a:r>
              <a:rPr lang="en-US" dirty="0" smtClean="0"/>
              <a:t>technology, we encourage  engineering student to use the system we created in visualizing and displaying all </a:t>
            </a:r>
            <a:r>
              <a:rPr lang="en-US" dirty="0" smtClean="0"/>
              <a:t>can-sat </a:t>
            </a:r>
            <a:r>
              <a:rPr lang="en-US" dirty="0" smtClean="0"/>
              <a:t>related data</a:t>
            </a:r>
            <a:r>
              <a:rPr lang="en-US" dirty="0" smtClean="0"/>
              <a:t>.</a:t>
            </a:r>
            <a:r>
              <a:rPr lang="en-US" dirty="0"/>
              <a:t> In addition, further research and exploration is needed so as to improve the </a:t>
            </a:r>
            <a:r>
              <a:rPr lang="en-US" dirty="0" smtClean="0"/>
              <a:t> </a:t>
            </a:r>
            <a:r>
              <a:rPr lang="en-US" dirty="0"/>
              <a:t>technology in general.</a:t>
            </a:r>
            <a:endParaRPr lang="en-US" dirty="0"/>
          </a:p>
        </p:txBody>
      </p:sp>
      <p:sp>
        <p:nvSpPr>
          <p:cNvPr id="4" name="Date Placeholder 3"/>
          <p:cNvSpPr>
            <a:spLocks noGrp="1"/>
          </p:cNvSpPr>
          <p:nvPr>
            <p:ph type="dt" sz="half" idx="10"/>
          </p:nvPr>
        </p:nvSpPr>
        <p:spPr/>
        <p:txBody>
          <a:bodyPr/>
          <a:lstStyle/>
          <a:p>
            <a:fld id="{7FEC73F0-99DF-4E80-815B-D7AE85E81FC3}"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07599742"/>
              </p:ext>
            </p:extLst>
          </p:nvPr>
        </p:nvGraphicFramePr>
        <p:xfrm>
          <a:off x="1549400" y="365127"/>
          <a:ext cx="9550400" cy="1031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838200" y="1851025"/>
            <a:ext cx="10515600" cy="4351338"/>
          </a:xfrm>
        </p:spPr>
        <p:txBody>
          <a:bodyPr>
            <a:normAutofit fontScale="85000" lnSpcReduction="20000"/>
          </a:bodyPr>
          <a:lstStyle/>
          <a:p>
            <a:pPr algn="just">
              <a:buNone/>
            </a:pPr>
            <a:r>
              <a:rPr lang="en-US" sz="3000" dirty="0"/>
              <a:t>[1] University Space Engineering Consortium – Japan (UNISEC) November. </a:t>
            </a:r>
            <a:r>
              <a:rPr lang="en-US" sz="3000" dirty="0"/>
              <a:t>Can satellite </a:t>
            </a:r>
            <a:r>
              <a:rPr lang="en-US" sz="3000" dirty="0" smtClean="0"/>
              <a:t>().</a:t>
            </a:r>
            <a:r>
              <a:rPr lang="en-US" sz="3000" dirty="0"/>
              <a:t>Design manual. </a:t>
            </a:r>
            <a:r>
              <a:rPr lang="en-US" sz="3000" dirty="0"/>
              <a:t>2011. Ver. 1.0. </a:t>
            </a:r>
          </a:p>
          <a:p>
            <a:pPr algn="just">
              <a:buNone/>
            </a:pPr>
            <a:r>
              <a:rPr lang="en-US" sz="3000" dirty="0"/>
              <a:t>[2]https://esero.ie/wp-content/uploads/2018/01</a:t>
            </a:r>
            <a:r>
              <a:rPr lang="en-US" sz="3000" dirty="0" smtClean="0"/>
              <a:t>/-</a:t>
            </a:r>
            <a:r>
              <a:rPr lang="en-US" sz="3000" dirty="0"/>
              <a:t>image-1.jpg.visited on the 20</a:t>
            </a:r>
            <a:r>
              <a:rPr lang="en-US" sz="3000" baseline="30000" dirty="0"/>
              <a:t>th</a:t>
            </a:r>
            <a:r>
              <a:rPr lang="en-US" sz="3000" dirty="0"/>
              <a:t> December 2020 </a:t>
            </a:r>
            <a:br>
              <a:rPr lang="en-US" sz="3000" dirty="0"/>
            </a:br>
            <a:r>
              <a:rPr lang="en-US" sz="3000" dirty="0"/>
              <a:t>[3] University Space Engineering Consortium, Can Sat Pico Size artificial satellite:" A Guidebook for building successful can sat project", published 2011. </a:t>
            </a:r>
          </a:p>
          <a:p>
            <a:pPr algn="just">
              <a:buNone/>
            </a:pPr>
            <a:r>
              <a:rPr lang="en-US" sz="3000" dirty="0"/>
              <a:t>[4] K. P. Moran, C. Bernal-Cárdenas, M. </a:t>
            </a:r>
            <a:r>
              <a:rPr lang="en-US" sz="3000" dirty="0" err="1"/>
              <a:t>Curcio</a:t>
            </a:r>
            <a:r>
              <a:rPr lang="en-US" sz="3000" dirty="0"/>
              <a:t>, R. </a:t>
            </a:r>
            <a:r>
              <a:rPr lang="en-US" sz="3000" dirty="0" err="1"/>
              <a:t>Bonett</a:t>
            </a:r>
            <a:r>
              <a:rPr lang="en-US" sz="3000" dirty="0"/>
              <a:t> and D. </a:t>
            </a:r>
            <a:r>
              <a:rPr lang="en-US" sz="3000" dirty="0" err="1"/>
              <a:t>Poshyvanyk</a:t>
            </a:r>
            <a:r>
              <a:rPr lang="en-US" sz="3000" dirty="0"/>
              <a:t>, "Machine Learning Based Prototyping of Graphical User Interfaces for Mobile Apps," in IEEE Transactions on Software Engineering. </a:t>
            </a:r>
            <a:br>
              <a:rPr lang="en-US" sz="3000" dirty="0"/>
            </a:b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E4711733-153D-4F74-9B57-71C5AA2D104F}"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smtClean="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25624"/>
            <a:ext cx="10853057" cy="4758056"/>
          </a:xfrm>
        </p:spPr>
        <p:txBody>
          <a:bodyPr>
            <a:normAutofit fontScale="92500" lnSpcReduction="10000"/>
          </a:bodyPr>
          <a:lstStyle/>
          <a:p>
            <a:pPr marL="0" indent="0" algn="just">
              <a:buNone/>
            </a:pPr>
            <a:r>
              <a:rPr lang="en-US" dirty="0"/>
              <a:t>Rwanda and other African countries are advancing in science and technology, due to this reason studying and understanding well the science theories and principles is very critical. Science and technology are very essential in our daily life using them we can solve most of the social </a:t>
            </a:r>
            <a:r>
              <a:rPr lang="en-US" dirty="0" smtClean="0"/>
              <a:t>issues. Therefore</a:t>
            </a:r>
            <a:r>
              <a:rPr lang="en-US" dirty="0"/>
              <a:t>, better understanding of science and engineering principles is the key. </a:t>
            </a:r>
            <a:endParaRPr lang="en-US" dirty="0" smtClean="0"/>
          </a:p>
          <a:p>
            <a:pPr marL="0" indent="0" algn="just">
              <a:buNone/>
            </a:pPr>
            <a:r>
              <a:rPr lang="en-US" dirty="0"/>
              <a:t>This led to the growth of students choosing to learn science and other technology-related fields, and the number of students exploring different technology concepts grew and hence some choose to explore satellite communication as their field of interest</a:t>
            </a:r>
            <a:r>
              <a:rPr lang="en-US" dirty="0" smtClean="0"/>
              <a:t>.</a:t>
            </a:r>
            <a:r>
              <a:rPr lang="en-US" dirty="0"/>
              <a:t> Further, </a:t>
            </a:r>
            <a:r>
              <a:rPr lang="en-US" dirty="0" smtClean="0"/>
              <a:t> </a:t>
            </a:r>
            <a:r>
              <a:rPr lang="en-US" dirty="0"/>
              <a:t>as it is shortly written stands for a can-sized satellite which is a type of small satellite where all components of satellite functions are housed inside a can-sized like structure </a:t>
            </a:r>
            <a:r>
              <a:rPr lang="en-US" dirty="0" smtClean="0"/>
              <a:t>and Ground station graphical user interface is needed to visualize and displays data extracted.</a:t>
            </a:r>
          </a:p>
          <a:p>
            <a:pPr marL="0" indent="0" algn="just">
              <a:buNone/>
            </a:pPr>
            <a:endParaRPr lang="en-US" dirty="0"/>
          </a:p>
        </p:txBody>
      </p:sp>
      <p:graphicFrame>
        <p:nvGraphicFramePr>
          <p:cNvPr id="4" name="Diagram 3"/>
          <p:cNvGraphicFramePr/>
          <p:nvPr>
            <p:extLst>
              <p:ext uri="{D42A27DB-BD31-4B8C-83A1-F6EECF244321}">
                <p14:modId xmlns:p14="http://schemas.microsoft.com/office/powerpoint/2010/main" val="459396331"/>
              </p:ext>
            </p:extLst>
          </p:nvPr>
        </p:nvGraphicFramePr>
        <p:xfrm>
          <a:off x="396241" y="235131"/>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C5E2F52E-8EDF-47B6-8FBB-754FDB75F32F}" type="datetime4">
              <a:rPr lang="en-US" smtClean="0"/>
              <a:t>January 28, 2021</a:t>
            </a:fld>
            <a:endParaRPr lang="en-US" dirty="0"/>
          </a:p>
        </p:txBody>
      </p:sp>
      <p:sp>
        <p:nvSpPr>
          <p:cNvPr id="5" name="Footer Placeholder 4"/>
          <p:cNvSpPr>
            <a:spLocks noGrp="1"/>
          </p:cNvSpPr>
          <p:nvPr>
            <p:ph type="ftr" sz="quarter" idx="11"/>
          </p:nvPr>
        </p:nvSpPr>
        <p:spPr/>
        <p:txBody>
          <a:bodyPr/>
          <a:lstStyle/>
          <a:p>
            <a:r>
              <a:rPr lang="en-US" dirty="0" smtClean="0"/>
              <a:t>GS_GUI</a:t>
            </a:r>
            <a:endParaRPr lang="en-US" dirty="0"/>
          </a:p>
        </p:txBody>
      </p:sp>
    </p:spTree>
    <p:extLst>
      <p:ext uri="{BB962C8B-B14F-4D97-AF65-F5344CB8AC3E}">
        <p14:creationId xmlns:p14="http://schemas.microsoft.com/office/powerpoint/2010/main" val="1464999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528355"/>
            <a:ext cx="10813871" cy="5133703"/>
          </a:xfrm>
        </p:spPr>
        <p:txBody>
          <a:bodyPr>
            <a:normAutofit fontScale="92500" lnSpcReduction="20000"/>
          </a:bodyPr>
          <a:lstStyle/>
          <a:p>
            <a:pPr marL="0" indent="0" algn="just">
              <a:lnSpc>
                <a:spcPct val="110000"/>
              </a:lnSpc>
              <a:buNone/>
            </a:pPr>
            <a:r>
              <a:rPr lang="en-US" dirty="0" smtClean="0"/>
              <a:t> CanSat is </a:t>
            </a:r>
            <a:r>
              <a:rPr lang="en-US" dirty="0"/>
              <a:t>a type of small satellite that is easy and cheap to build. Previous works focused on designing and implementation of </a:t>
            </a:r>
            <a:r>
              <a:rPr lang="en-US" dirty="0" smtClean="0"/>
              <a:t> </a:t>
            </a:r>
            <a:r>
              <a:rPr lang="en-US" dirty="0"/>
              <a:t>but they did not consider a working ground station for its control and monitoring. As such, this project aims to design a </a:t>
            </a:r>
            <a:r>
              <a:rPr lang="en-US" dirty="0" smtClean="0"/>
              <a:t> </a:t>
            </a:r>
            <a:r>
              <a:rPr lang="en-US" dirty="0"/>
              <a:t>ground station to make the visualization of data easier, faster, and much more enjoyable. Our main objective is to create a working user interface that allows any user with valid credentials to control, monitor, and access different functionalities of the </a:t>
            </a:r>
            <a:r>
              <a:rPr lang="en-US" dirty="0" smtClean="0"/>
              <a:t>Can-Sat. </a:t>
            </a:r>
          </a:p>
          <a:p>
            <a:pPr marL="0" indent="0" algn="just">
              <a:lnSpc>
                <a:spcPct val="110000"/>
              </a:lnSpc>
              <a:buNone/>
            </a:pPr>
            <a:r>
              <a:rPr lang="en-US" dirty="0" smtClean="0"/>
              <a:t>The </a:t>
            </a:r>
            <a:r>
              <a:rPr lang="en-US" dirty="0"/>
              <a:t>designed GS_GUI interacts with the </a:t>
            </a:r>
            <a:r>
              <a:rPr lang="en-US" dirty="0" smtClean="0"/>
              <a:t> </a:t>
            </a:r>
            <a:r>
              <a:rPr lang="en-US" dirty="0"/>
              <a:t>so as to visualize and display the data coming from the </a:t>
            </a:r>
            <a:r>
              <a:rPr lang="en-US" dirty="0" smtClean="0"/>
              <a:t>. </a:t>
            </a:r>
            <a:r>
              <a:rPr lang="en-US" dirty="0"/>
              <a:t>Examples of measurements of environmental variables or data to be collected and analyzed include temperature, humidity, atmospheric pressure, and altitude. The results of extracted data from the </a:t>
            </a:r>
            <a:r>
              <a:rPr lang="en-US" dirty="0" smtClean="0"/>
              <a:t> </a:t>
            </a:r>
            <a:r>
              <a:rPr lang="en-US" dirty="0"/>
              <a:t>are visualized or displayed by the ground station graphical user interface (GS_GUI) using a chart presentation in form of graphs to make it more readable and understandable. </a:t>
            </a:r>
          </a:p>
        </p:txBody>
      </p:sp>
      <p:graphicFrame>
        <p:nvGraphicFramePr>
          <p:cNvPr id="4" name="Diagram 3"/>
          <p:cNvGraphicFramePr/>
          <p:nvPr>
            <p:extLst>
              <p:ext uri="{D42A27DB-BD31-4B8C-83A1-F6EECF244321}">
                <p14:modId xmlns:p14="http://schemas.microsoft.com/office/powerpoint/2010/main" val="262461504"/>
              </p:ext>
            </p:extLst>
          </p:nvPr>
        </p:nvGraphicFramePr>
        <p:xfrm>
          <a:off x="396241" y="235131"/>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558F4A43-6687-470D-AD7D-CC533703D45F}"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b="1" dirty="0" smtClean="0"/>
              <a:t>GS_GUI</a:t>
            </a:r>
            <a:endParaRPr lang="en-US" b="1" dirty="0"/>
          </a:p>
        </p:txBody>
      </p:sp>
    </p:spTree>
    <p:extLst>
      <p:ext uri="{BB962C8B-B14F-4D97-AF65-F5344CB8AC3E}">
        <p14:creationId xmlns:p14="http://schemas.microsoft.com/office/powerpoint/2010/main" val="4090844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34" y="1867990"/>
            <a:ext cx="10813871" cy="3696788"/>
          </a:xfrm>
        </p:spPr>
        <p:txBody>
          <a:bodyPr>
            <a:normAutofit/>
          </a:bodyPr>
          <a:lstStyle/>
          <a:p>
            <a:pPr marL="0" indent="0" algn="just">
              <a:buNone/>
            </a:pPr>
            <a:endParaRPr lang="en-US" dirty="0" smtClean="0"/>
          </a:p>
          <a:p>
            <a:pPr marL="0" indent="0" algn="just">
              <a:buNone/>
            </a:pPr>
            <a:r>
              <a:rPr lang="en-US" sz="2600" dirty="0" smtClean="0"/>
              <a:t>The </a:t>
            </a:r>
            <a:r>
              <a:rPr lang="en-US" sz="2600" b="1" dirty="0"/>
              <a:t>main </a:t>
            </a:r>
            <a:r>
              <a:rPr lang="en-US" sz="2600" b="1" dirty="0" smtClean="0"/>
              <a:t>objective</a:t>
            </a:r>
            <a:r>
              <a:rPr lang="en-US" sz="2600" dirty="0"/>
              <a:t> </a:t>
            </a:r>
            <a:r>
              <a:rPr lang="en-US" sz="2600" dirty="0" smtClean="0"/>
              <a:t>of </a:t>
            </a:r>
            <a:r>
              <a:rPr lang="en-US" sz="2600" dirty="0"/>
              <a:t>our project is to </a:t>
            </a:r>
            <a:r>
              <a:rPr lang="en-US" sz="2600" dirty="0" smtClean="0"/>
              <a:t>design </a:t>
            </a:r>
            <a:r>
              <a:rPr lang="en-US" sz="2600" dirty="0"/>
              <a:t>a working ground station for the </a:t>
            </a:r>
            <a:r>
              <a:rPr lang="en-US" sz="2600" dirty="0" smtClean="0"/>
              <a:t>. </a:t>
            </a:r>
            <a:r>
              <a:rPr lang="en-US" sz="2600" dirty="0"/>
              <a:t>The ground station (GS) is made of a GUI which interacts with the </a:t>
            </a:r>
            <a:r>
              <a:rPr lang="en-US" sz="2600" dirty="0" smtClean="0"/>
              <a:t> </a:t>
            </a:r>
            <a:r>
              <a:rPr lang="en-US" sz="2600" dirty="0"/>
              <a:t>and provides a way of communication between </a:t>
            </a:r>
            <a:r>
              <a:rPr lang="en-US" sz="2600" dirty="0" smtClean="0"/>
              <a:t> </a:t>
            </a:r>
            <a:r>
              <a:rPr lang="en-US" sz="2600" dirty="0"/>
              <a:t>and GS</a:t>
            </a:r>
            <a:r>
              <a:rPr lang="en-US" sz="2600" dirty="0" smtClean="0"/>
              <a:t>. </a:t>
            </a:r>
            <a:endParaRPr lang="en-US" sz="2600" dirty="0"/>
          </a:p>
          <a:p>
            <a:pPr marL="0" indent="0" algn="just">
              <a:buNone/>
            </a:pPr>
            <a:r>
              <a:rPr lang="en-US" sz="2600" b="1" dirty="0" smtClean="0"/>
              <a:t>Other Objective </a:t>
            </a:r>
            <a:r>
              <a:rPr lang="en-US" sz="2600" dirty="0" smtClean="0"/>
              <a:t>is to visualize and displays data on the Ground station graphical user interface designed (GS_GUI) and present data </a:t>
            </a:r>
            <a:r>
              <a:rPr lang="en-US" sz="2600" dirty="0"/>
              <a:t>using a chart presentation in form of </a:t>
            </a:r>
            <a:r>
              <a:rPr lang="en-US" sz="2600" dirty="0" smtClean="0"/>
              <a:t>graphs. </a:t>
            </a:r>
          </a:p>
          <a:p>
            <a:pPr marL="0" indent="0" algn="just">
              <a:buNone/>
            </a:pPr>
            <a:endParaRPr lang="en-US" dirty="0" smtClean="0"/>
          </a:p>
          <a:p>
            <a:pPr marL="0" indent="0" algn="just">
              <a:buNone/>
            </a:pPr>
            <a:endParaRPr lang="en-US" dirty="0"/>
          </a:p>
        </p:txBody>
      </p:sp>
      <p:graphicFrame>
        <p:nvGraphicFramePr>
          <p:cNvPr id="4" name="Diagram 3"/>
          <p:cNvGraphicFramePr/>
          <p:nvPr>
            <p:extLst>
              <p:ext uri="{D42A27DB-BD31-4B8C-83A1-F6EECF244321}">
                <p14:modId xmlns:p14="http://schemas.microsoft.com/office/powerpoint/2010/main" val="1713478344"/>
              </p:ext>
            </p:extLst>
          </p:nvPr>
        </p:nvGraphicFramePr>
        <p:xfrm>
          <a:off x="396241" y="235131"/>
          <a:ext cx="11386457" cy="1136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E1EAB423-1357-4C0A-B98B-7BE4557FDCA9}"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b="1" dirty="0" smtClean="0"/>
              <a:t>GS_GUI</a:t>
            </a:r>
            <a:endParaRPr lang="en-US" b="1" dirty="0"/>
          </a:p>
        </p:txBody>
      </p:sp>
    </p:spTree>
    <p:extLst>
      <p:ext uri="{BB962C8B-B14F-4D97-AF65-F5344CB8AC3E}">
        <p14:creationId xmlns:p14="http://schemas.microsoft.com/office/powerpoint/2010/main" val="2603177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127463582"/>
              </p:ext>
            </p:extLst>
          </p:nvPr>
        </p:nvGraphicFramePr>
        <p:xfrm>
          <a:off x="838200" y="365127"/>
          <a:ext cx="10515600" cy="1069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None/>
            </a:pPr>
            <a:r>
              <a:rPr lang="en-US" sz="2600" b="1" u="sng" dirty="0" smtClean="0"/>
              <a:t>Documentation </a:t>
            </a:r>
            <a:endParaRPr lang="en-US" sz="2600" b="1" u="sng" dirty="0" smtClean="0"/>
          </a:p>
          <a:p>
            <a:pPr algn="just">
              <a:buNone/>
            </a:pPr>
            <a:r>
              <a:rPr lang="en-US" sz="2600" dirty="0" smtClean="0"/>
              <a:t>	In </a:t>
            </a:r>
            <a:r>
              <a:rPr lang="en-US" sz="2600" dirty="0" smtClean="0"/>
              <a:t>building our ground station we relied on a lot of information gathered through reading books, articles, journals, and websites. We extensively used the internet during our GS_GUI design.</a:t>
            </a:r>
          </a:p>
          <a:p>
            <a:pPr algn="just">
              <a:buNone/>
            </a:pPr>
            <a:r>
              <a:rPr lang="en-US" sz="2600" b="1" u="sng" dirty="0" smtClean="0"/>
              <a:t>System development</a:t>
            </a:r>
          </a:p>
          <a:p>
            <a:pPr algn="just">
              <a:buNone/>
            </a:pPr>
            <a:r>
              <a:rPr lang="en-US" sz="2600" dirty="0" smtClean="0"/>
              <a:t>	In </a:t>
            </a:r>
            <a:r>
              <a:rPr lang="en-US" sz="2600" dirty="0" smtClean="0"/>
              <a:t>coding the main graphical user interface(GUI), we used different software and tools. The main programming language we used was python.  we only used different python packages like Tkinter, pandas and many more.</a:t>
            </a:r>
          </a:p>
        </p:txBody>
      </p:sp>
      <p:sp>
        <p:nvSpPr>
          <p:cNvPr id="4" name="Date Placeholder 3"/>
          <p:cNvSpPr>
            <a:spLocks noGrp="1"/>
          </p:cNvSpPr>
          <p:nvPr>
            <p:ph type="dt" sz="half" idx="10"/>
          </p:nvPr>
        </p:nvSpPr>
        <p:spPr/>
        <p:txBody>
          <a:bodyPr/>
          <a:lstStyle/>
          <a:p>
            <a:fld id="{2D6D56F9-0A83-4BA6-A4AC-7E20EF27C38E}"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62139958"/>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None/>
            </a:pPr>
            <a:r>
              <a:rPr lang="en-US" dirty="0" smtClean="0"/>
              <a:t> </a:t>
            </a:r>
            <a:r>
              <a:rPr lang="en-US" dirty="0" smtClean="0"/>
              <a:t>  </a:t>
            </a:r>
            <a:r>
              <a:rPr lang="en-US" sz="2600" dirty="0" smtClean="0"/>
              <a:t>A Can-Sat </a:t>
            </a:r>
            <a:r>
              <a:rPr lang="en-US" sz="2600" dirty="0" smtClean="0"/>
              <a:t>is a simulation of a real satellite, integrated within the volume and shape of soft drinks can [1]. The main reason of </a:t>
            </a:r>
            <a:r>
              <a:rPr lang="en-US" sz="2600" dirty="0" smtClean="0"/>
              <a:t>can-sat </a:t>
            </a:r>
            <a:r>
              <a:rPr lang="en-US" sz="2600" dirty="0" smtClean="0"/>
              <a:t>creation is to challenge students on to fit all the major  subsystems found in a satellite, such as power, sensors, and a communication system, into this small volume. Can-Sat is considered "a very small and simple satellite", and has a similar function with satellites and operates away from the human operators. This fact makes the education based on Can-Sat very suitable as a first step in training towards real satellite development [2]. </a:t>
            </a:r>
            <a:br>
              <a:rPr lang="en-US" sz="2600"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A3AB184F-5146-42D2-B64D-E29B15D7F2CA}"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smtClean="0"/>
              <a:t>GS_GUI</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77941570"/>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70000" lnSpcReduction="20000"/>
          </a:bodyPr>
          <a:lstStyle/>
          <a:p>
            <a:pPr algn="just">
              <a:lnSpc>
                <a:spcPct val="120000"/>
              </a:lnSpc>
              <a:buNone/>
            </a:pPr>
            <a:r>
              <a:rPr lang="en-US" sz="3300" dirty="0"/>
              <a:t>A satellite communications system is broadly divided into two segments: a ground segment and a space segment [3]. </a:t>
            </a:r>
            <a:r>
              <a:rPr lang="en-US" sz="3300" dirty="0"/>
              <a:t>The ground segment or ground station handles tracking, telemetry, command and monitoring of the </a:t>
            </a:r>
            <a:r>
              <a:rPr lang="en-US" sz="3300" dirty="0" smtClean="0"/>
              <a:t>can-sat. </a:t>
            </a:r>
            <a:r>
              <a:rPr lang="en-US" sz="3300" dirty="0"/>
              <a:t>GS is merely a graphical user interface(GUI) specifically made to interface with the satellite and in our case a Can-Sat. GUI provides the user with a familiar environment in which to work. E1nvironment contains push buttons, toggle buttons, lists and so forth, all of which are already familiar to the user so that he or she can concentrate on using the application rather than on the mechanics involved in doing things. </a:t>
            </a:r>
            <a:r>
              <a:rPr lang="en-US" sz="3300" dirty="0"/>
              <a:t>The GS_GUI we developed interacts with the </a:t>
            </a:r>
            <a:r>
              <a:rPr lang="en-US" sz="3300" dirty="0" smtClean="0"/>
              <a:t>can-sat </a:t>
            </a:r>
            <a:r>
              <a:rPr lang="en-US" sz="3300" dirty="0"/>
              <a:t>that </a:t>
            </a:r>
            <a:r>
              <a:rPr lang="en-US" sz="3300" dirty="0" smtClean="0"/>
              <a:t>was done in the previous works.</a:t>
            </a:r>
            <a:r>
              <a:rPr lang="en-US" sz="3300" dirty="0"/>
              <a:t/>
            </a:r>
            <a:br>
              <a:rPr lang="en-US" sz="3300" dirty="0"/>
            </a:b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1D0FD3EF-E1CE-441D-B969-C85475EB2CF2}"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659834081"/>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None/>
            </a:pPr>
            <a:r>
              <a:rPr lang="en-US" sz="2600" dirty="0" smtClean="0"/>
              <a:t>The user interface is the primary method by which users interact with Can Sat. The GS_GUI has different icons, menus, and another visual</a:t>
            </a:r>
            <a:br>
              <a:rPr lang="en-US" sz="2600" dirty="0" smtClean="0"/>
            </a:br>
            <a:r>
              <a:rPr lang="en-US" sz="2600" dirty="0" smtClean="0"/>
              <a:t>indicator (graphics) representations to display information and related user controls [4]  It consists of a series of forms and components that trigger a series of events “hidden” from the user [19]. The GUI design incorporate the usability design principles and the programming basics needed in the control, monitoring, and command of the Can-Sat. The goal of an interface </a:t>
            </a:r>
            <a:r>
              <a:rPr lang="en-US" sz="2600" dirty="0" smtClean="0"/>
              <a:t>design is to</a:t>
            </a:r>
            <a:r>
              <a:rPr lang="en-US" sz="2600" dirty="0"/>
              <a:t> </a:t>
            </a:r>
            <a:r>
              <a:rPr lang="en-US" sz="2600" dirty="0" smtClean="0"/>
              <a:t>create </a:t>
            </a:r>
            <a:r>
              <a:rPr lang="en-US" sz="2600" dirty="0" smtClean="0"/>
              <a:t>a GS interface that is easy to use and resourceful.</a:t>
            </a: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7872171A-EE56-4378-843F-58CBD425AD95}"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79758354"/>
              </p:ext>
            </p:extLst>
          </p:nvPr>
        </p:nvGraphicFramePr>
        <p:xfrm>
          <a:off x="838200" y="36512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None/>
            </a:pPr>
            <a:r>
              <a:rPr lang="en-US" sz="2600" dirty="0" smtClean="0"/>
              <a:t>  </a:t>
            </a:r>
          </a:p>
          <a:p>
            <a:pPr algn="just">
              <a:lnSpc>
                <a:spcPct val="100000"/>
              </a:lnSpc>
              <a:buNone/>
            </a:pPr>
            <a:r>
              <a:rPr lang="en-US" sz="2600" dirty="0"/>
              <a:t> </a:t>
            </a:r>
            <a:r>
              <a:rPr lang="en-US" sz="2600" dirty="0" smtClean="0"/>
              <a:t>	 </a:t>
            </a:r>
            <a:r>
              <a:rPr lang="en-US" sz="2600" dirty="0" smtClean="0"/>
              <a:t>The </a:t>
            </a:r>
            <a:r>
              <a:rPr lang="en-US" sz="2600" dirty="0" smtClean="0"/>
              <a:t>ground station user interface (GS_UI) was built using python mainly. We used different python modules like Tkinter , Python      , Thingspeak and many more. Python wasn’t the only programming language used in the development, some features were built using other languages like HTML(hypertext markup language) and CSS(cascading style sheet</a:t>
            </a:r>
            <a:r>
              <a:rPr lang="en-US" sz="2600" dirty="0" smtClean="0"/>
              <a:t>). We also did use </a:t>
            </a:r>
            <a:r>
              <a:rPr lang="en-US" sz="2600" dirty="0" err="1" smtClean="0"/>
              <a:t>git</a:t>
            </a:r>
            <a:r>
              <a:rPr lang="en-US" sz="2600" dirty="0" smtClean="0"/>
              <a:t> and </a:t>
            </a:r>
            <a:r>
              <a:rPr lang="en-US" sz="2600" dirty="0" err="1" smtClean="0"/>
              <a:t>github</a:t>
            </a:r>
            <a:r>
              <a:rPr lang="en-US" sz="2600" dirty="0" smtClean="0"/>
              <a:t> to share codes remotely.</a:t>
            </a:r>
            <a:endParaRPr lang="en-US" sz="2600" dirty="0">
              <a:solidFill>
                <a:srgbClr val="002060"/>
              </a:solidFill>
            </a:endParaRPr>
          </a:p>
        </p:txBody>
      </p:sp>
      <p:sp>
        <p:nvSpPr>
          <p:cNvPr id="4" name="Date Placeholder 3"/>
          <p:cNvSpPr>
            <a:spLocks noGrp="1"/>
          </p:cNvSpPr>
          <p:nvPr>
            <p:ph type="dt" sz="half" idx="10"/>
          </p:nvPr>
        </p:nvSpPr>
        <p:spPr/>
        <p:txBody>
          <a:bodyPr/>
          <a:lstStyle/>
          <a:p>
            <a:fld id="{93F47A12-0B64-487F-9A4B-62BA7B28932C}" type="datetime4">
              <a:rPr lang="en-US" smtClean="0"/>
              <a:t>January 28, 2021</a:t>
            </a:fld>
            <a:endParaRPr lang="en-US"/>
          </a:p>
        </p:txBody>
      </p:sp>
      <p:sp>
        <p:nvSpPr>
          <p:cNvPr id="5" name="Footer Placeholder 4"/>
          <p:cNvSpPr>
            <a:spLocks noGrp="1"/>
          </p:cNvSpPr>
          <p:nvPr>
            <p:ph type="ftr" sz="quarter" idx="11"/>
          </p:nvPr>
        </p:nvSpPr>
        <p:spPr/>
        <p:txBody>
          <a:bodyPr/>
          <a:lstStyle/>
          <a:p>
            <a:r>
              <a:rPr lang="en-US" dirty="0"/>
              <a:t>GS_GUI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1955</TotalTime>
  <Words>931</Words>
  <Application>Microsoft Office PowerPoint</Application>
  <PresentationFormat>Widescreen</PresentationFormat>
  <Paragraphs>89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FINAL YEAR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dc:title>
  <dc:creator>GEDEON</dc:creator>
  <cp:lastModifiedBy>olga</cp:lastModifiedBy>
  <cp:revision>42</cp:revision>
  <dcterms:created xsi:type="dcterms:W3CDTF">2019-07-18T03:45:32Z</dcterms:created>
  <dcterms:modified xsi:type="dcterms:W3CDTF">2021-01-27T23:44:37Z</dcterms:modified>
</cp:coreProperties>
</file>