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tplotlib.org/stable/gallery/lines_bars_and_markers/horizontal_barchart_distribution.html#sphx-glr-gallery-lines-bars-and-markers-horizontal-barchart-distribution-py" TargetMode="External" /><Relationship Id="rId3" Type="http://schemas.openxmlformats.org/officeDocument/2006/relationships/hyperlink" Target="https://jjallaire.github.io/visualization-curriculum/altair_introduction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Quarto</a:t>
            </a:r>
            <a:r>
              <a:rPr/>
              <a:t> </a:t>
            </a:r>
            <a:r>
              <a:rPr/>
              <a:t>使用例</a:t>
            </a:r>
            <a:r>
              <a:rPr/>
              <a:t> </a:t>
            </a:r>
            <a:r>
              <a:rPr/>
              <a:t>(Jupyter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3.9.6)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ill-identified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2021/10/2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表の表示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?@tbl-table1</a:t>
            </a:r>
            <a:r>
              <a:rPr/>
              <a:t> を見よ. 現時点では pandas データフレームの表示を表として相互参照できない?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cat    variable  value
0            Strongly disagree  Question 1     10
1                     Disagree  Question 1     15
2   Neither agree nor disagree  Question 1     17
3                        Agree  Question 1     32
4               Strongly agree  Question 1     26
5            Strongly disagree  Question 2     26
6                     Disagree  Question 2     22
7   Neither agree nor disagree  Question 2     29
8                        Agree  Question 2     10
9               Strongly agree  Question 2     13
10           Strongly disagree  Question 3     35
11                    Disagree  Question 3     37
12  Neither agree nor disagree  Question 3      7
13                       Agree  Question 3      2
14              Strongly agree  Question 3     19
15           Strongly disagree  Question 4     32
16                    Disagree  Question 4     11
17  Neither agree nor disagree  Question 4      9
18                       Agree  Question 4     15
19              Strongly agree  Question 4     33
20           Strongly disagree  Question 5     21
21                    Disagree  Question 5     29
22  Neither agree nor disagree  Question 5      5
23                       Agree  Question 5      5
24              Strongly agree  Question 5     40
25           Strongly disagree  Question 6      8
26                    Disagree  Question 6     19
27  Neither agree nor disagree  Question 6      5
28                       Agree  Question 6     30
29              Strongly agree  Question 6     38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文献引用</a:t>
            </a:r>
          </a:p>
          <a:p>
            <a:pPr lvl="0" marL="0" indent="0">
              <a:buNone/>
            </a:pPr>
            <a:r>
              <a:rPr/>
              <a:t>@R-quarto, @R-rmdja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</a:t>
            </a:r>
            <a:r>
              <a:rPr sz="1800">
                <a:hlinkClick r:id="rId2"/>
              </a:rPr>
              <a:t>https://matplotlib.org/stable/gallery/lines_bars_and_markers/horizontal_barchart_distribution.html#sphx-glr-gallery-lines-bars-and-markers-horizontal-barchart-distribution-py</a:t>
            </a:r>
          </a:p>
          <a:p>
            <a:pPr lvl="0" marL="0" indent="0">
              <a:buNone/>
            </a:pPr>
            <a:r>
              <a:rPr sz="1800"/>
              <a:t>2. </a:t>
            </a:r>
            <a:r>
              <a:rPr sz="1800">
                <a:hlinkClick r:id="rId3"/>
              </a:rPr>
              <a:t>https://jjallaire.github.io/visualization-curriculum/altair_introduction.html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 b="1"/>
              <a:t>注意</a:t>
            </a:r>
          </a:p>
          <a:p>
            <a:pPr lvl="0" marL="1270000" indent="0">
              <a:buNone/>
            </a:pPr>
            <a:r>
              <a:rPr sz="2000"/>
              <a:t>Quarto は最近公開されたばかりで開発中なので</a:t>
            </a:r>
            <a:r>
              <a:rPr sz="2000" b="1"/>
              <a:t>ここの記述もすぐ時代遅れになる可能性がある</a:t>
            </a:r>
            <a:r>
              <a:rPr sz="2000"/>
              <a:t>ことに注意してほしい.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の確認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番号付きの</a:t>
                </a:r>
              </a:p>
              <a:p>
                <a:pPr lvl="1">
                  <a:buAutoNum type="arabicPeriod"/>
                </a:pPr>
                <a:r>
                  <a:rPr/>
                  <a:t>箇条書き</a:t>
                </a:r>
              </a:p>
              <a:p>
                <a:pPr lvl="2">
                  <a:buAutoNum type="arabicPeriod"/>
                </a:pPr>
                <a:r>
                  <a:rPr/>
                  <a:t>ネストも</a:t>
                </a:r>
              </a:p>
              <a:p>
                <a:pPr lvl="2">
                  <a:buAutoNum type="arabicPeriod"/>
                </a:pPr>
                <a:r>
                  <a:rPr/>
                  <a:t>できる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数式表示</a:t>
                </a:r>
              </a:p>
              <a:p>
                <a:pPr lvl="0" marL="0" indent="0">
                  <a:buNone/>
                </a:pPr>
                <a:r>
                  <a:rPr/>
                  <a:t>ブラック=ショールズ方程式 (</a:t>
                </a:r>
                <a:r>
                  <a:rPr/>
                  <a:t>式 1</a:t>
                </a:r>
                <a:r>
                  <a:rPr/>
                  <a:t>)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sSup>
                        <m:e>
                          <m:r>
                            <m:rPr>
                              <m:sty m:val="p"/>
                            </m:rP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m:t>∂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rPr>
                                  <m:sty m:val="p"/>
                                </m:rPr>
                                <m:t>C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r</m:t>
                      </m:r>
                      <m:r>
                        <m:rPr>
                          <m:sty m:val="p"/>
                        </m:rPr>
                        <m:t>S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S</m:t>
                          </m:r>
                        </m:den>
                      </m:f>
                      <m:r>
                        <m:t> 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r</m:t>
                      </m:r>
                      <m:r>
                        <m:rPr>
                          <m:sty m:val="p"/>
                        </m:rPr>
                        <m:t>C</m:t>
                      </m:r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テキスト出力の確認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Python 3.9.6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コード実行と実行オプションの動作確認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Matplotlib 公式の用例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から作成した </a:t>
            </a:r>
            <a:r>
              <a:rPr/>
              <a:t>図 1</a:t>
            </a:r>
            <a:r>
              <a:rPr/>
              <a:t> を見よ. コードは長いので HTML 版では折りたたみ, PDF 版では非表示とした.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Jupyter-Py_files/figure-pptx/fig-mpl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" y="1600200"/>
            <a:ext cx="763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図</a:t>
            </a:r>
            <a:r>
              <a:rPr/>
              <a:t> </a:t>
            </a:r>
            <a:r>
              <a:rPr/>
              <a:t>1</a:t>
            </a:r>
            <a:r>
              <a:rPr/>
              <a:t>:</a:t>
            </a:r>
            <a:r>
              <a:rPr/>
              <a:t> </a:t>
            </a:r>
            <a:r>
              <a:rPr/>
              <a:t>matplotlib</a:t>
            </a:r>
            <a:r>
              <a:rPr/>
              <a:t> </a:t>
            </a:r>
            <a:r>
              <a:rPr/>
              <a:t>のコードはとても長い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Plotnine で作成した </a:t>
            </a:r>
            <a:r>
              <a:rPr/>
              <a:t>図 2</a:t>
            </a:r>
            <a:r>
              <a:rPr/>
              <a:t> を見よ.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Jupyter-Py_files/figure-pptx/fig-plotnine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600200"/>
            <a:ext cx="586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図</a:t>
            </a:r>
            <a:r>
              <a:rPr/>
              <a:t> </a:t>
            </a:r>
            <a:r>
              <a:rPr/>
              <a:t>2</a:t>
            </a:r>
            <a:r>
              <a:rPr/>
              <a:t>:</a:t>
            </a:r>
            <a:r>
              <a:rPr/>
              <a:t> </a:t>
            </a:r>
            <a:r>
              <a:rPr/>
              <a:t>Plotnine</a:t>
            </a:r>
            <a:r>
              <a:rPr/>
              <a:t> </a:t>
            </a:r>
            <a:r>
              <a:rPr/>
              <a:t>で同等のグラフを作成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しかし, </a:t>
            </a:r>
            <a:r>
              <a:rPr b="1"/>
              <a:t>?@fig-alt</a:t>
            </a:r>
            <a:r>
              <a:rPr/>
              <a:t> のように Altair は表示されない? 公式の用例</a:t>
            </a:r>
            <a:r>
              <a:rPr baseline="30000">
                <a:hlinkClick r:id="rId2" action="ppaction://hlinksldjump"/>
              </a:rPr>
              <a:t>2</a:t>
            </a:r>
            <a:r>
              <a:rPr/>
              <a:t>はいろいろと設定が必要そう</a:t>
            </a:r>
          </a:p>
          <a:p>
            <a:pPr lvl="0" indent="0">
              <a:buNone/>
            </a:pPr>
            <a:r>
              <a:rPr>
                <a:latin typeface="Courier"/>
              </a:rPr>
              <a:t>alt.Chart(...)</a:t>
            </a:r>
          </a:p>
          <a:p>
            <a:pPr lvl="0" marL="0" indent="0">
              <a:buNone/>
            </a:pPr>
            <a:r>
              <a:rPr/>
              <a:t>Altair を使用したインタラクティブなグラフ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使用例 (Jupyter + Python 3.9.6)</dc:title>
  <dc:creator>ill-identified</dc:creator>
  <cp:keywords/>
  <dcterms:created xsi:type="dcterms:W3CDTF">2021-10-02T04:30:30Z</dcterms:created>
  <dcterms:modified xsi:type="dcterms:W3CDTF">2021-10-02T04:30:30Z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title">
    <vt:lpwstr>参考文献</vt:lpwstr>
  </property>
  <property fmtid="{D5CDD505-2E9C-101B-9397-08002B2CF9AE}" pid="3" name="colorlinks">
    <vt:lpwstr>True</vt:lpwstr>
  </property>
  <property fmtid="{D5CDD505-2E9C-101B-9397-08002B2CF9AE}" pid="4" name="crossref">
    <vt:lpwstr/>
  </property>
  <property fmtid="{D5CDD505-2E9C-101B-9397-08002B2CF9AE}" pid="5" name="date">
    <vt:lpwstr>2021/10/2</vt:lpwstr>
  </property>
  <property fmtid="{D5CDD505-2E9C-101B-9397-08002B2CF9AE}" pid="6" name="format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jupyter">
    <vt:lpwstr>python3</vt:lpwstr>
  </property>
  <property fmtid="{D5CDD505-2E9C-101B-9397-08002B2CF9AE}" pid="11" name="link-citations">
    <vt:lpwstr>True</vt:lpwstr>
  </property>
</Properties>
</file>