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tplotlib.org/stable/gallery/lines_bars_and_markers/horizontal_barchart_distribution.html#sphx-glr-gallery-lines-bars-and-markers-horizontal-barchart-distribution-p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日本語対応スライドの例</a:t>
            </a:r>
            <a:r>
              <a:rPr/>
              <a:t> </a:t>
            </a:r>
            <a:r>
              <a:rPr/>
              <a:t>(Quarto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エンジン)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ill-identified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2021/10/2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表の表示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?@tbl-table1</a:t>
            </a:r>
            <a:r>
              <a:rPr/>
              <a:t> を見よ.</a:t>
            </a:r>
          </a:p>
          <a:p>
            <a:pPr lvl="1"/>
            <a:r>
              <a:rPr/>
              <a:t>現時点では pandas データフレームの表示を表として相互参照できない?</a:t>
            </a:r>
          </a:p>
          <a:p>
            <a:pPr lvl="1"/>
            <a:r>
              <a:rPr>
                <a:latin typeface="Iosevka Term Extended"/>
              </a:rPr>
              <a:t>ouput: asis</a:t>
            </a:r>
            <a:r>
              <a:rPr/>
              <a:t> と </a:t>
            </a:r>
            <a:r>
              <a:rPr>
                <a:latin typeface="Iosevka Term Extended"/>
              </a:rPr>
              <a:t>.to_markdown()</a:t>
            </a:r>
            <a:r>
              <a:rPr/>
              <a:t> や </a:t>
            </a:r>
            <a:r>
              <a:rPr>
                <a:latin typeface="Iosevka Term Extended"/>
              </a:rPr>
              <a:t>.to_latex()</a:t>
            </a:r>
            <a:r>
              <a:rPr/>
              <a:t> 併用もダメ?</a:t>
            </a:r>
          </a:p>
          <a:p>
            <a:pPr lvl="0" indent="0">
              <a:buNone/>
            </a:pPr>
            <a:r>
              <a:rPr>
                <a:latin typeface="Iosevka Term Extended"/>
              </a:rPr>
              <a:t>   Q 1  Q 2  Q 3  Q 4  Q 5  Q 6                         cat
0   10   26   35   32   21    8           Strongly disagree
1   15   22   37   11   29   19                    Disagree
2   17   29    7    9    5    5  Neither agree nor disagree
3   32   10    2   15    5   30                       Agree
4   26   13   19   33   40   38              Strongly agree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Quarto は最近公開されたばかりで開発中</a:t>
            </a:r>
          </a:p>
          <a:p>
            <a:pPr lvl="1"/>
            <a:r>
              <a:rPr b="1"/>
              <a:t>ここの記述もすぐ時代遅れになる可能性がある</a:t>
            </a:r>
            <a:r>
              <a:rPr/>
              <a:t>ことに注意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YAML</a:t>
            </a:r>
            <a:r>
              <a:rPr/>
              <a:t> </a:t>
            </a:r>
            <a:r>
              <a:rPr/>
              <a:t>メタデータの解説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Beamer について</a:t>
            </a:r>
          </a:p>
          <a:p>
            <a:pPr lvl="2"/>
            <a:r>
              <a:rPr/>
              <a:t>metropolis テーマ使用</a:t>
            </a:r>
          </a:p>
          <a:p>
            <a:pPr lvl="2"/>
            <a:r>
              <a:rPr/>
              <a:t>metropolis は XeLaTeX 使用を想定している</a:t>
            </a:r>
          </a:p>
          <a:p>
            <a:pPr lvl="2"/>
            <a:r>
              <a:rPr/>
              <a:t>しかし XeLaTeX では FontAwesome がうまく認識されない? ので callout ブロックは使用できない.</a:t>
            </a:r>
          </a:p>
          <a:p>
            <a:pPr lvl="2"/>
            <a:r>
              <a:rPr/>
              <a:t>フォントプリセット指定や細かい設定変更は現状 LaTeX コマンドで書くしかない</a:t>
            </a:r>
          </a:p>
          <a:p>
            <a:pPr lvl="1"/>
            <a:r>
              <a:rPr/>
              <a:t>revealjs について</a:t>
            </a:r>
          </a:p>
          <a:p>
            <a:pPr lvl="2"/>
            <a:r>
              <a:rPr/>
              <a:t>全体的に表示がうまくいってない</a:t>
            </a:r>
          </a:p>
          <a:p>
            <a:pPr lvl="2"/>
            <a:r>
              <a:rPr/>
              <a:t>デフォルトのデザインもあまりよくない</a:t>
            </a:r>
          </a:p>
          <a:p>
            <a:pPr lvl="1"/>
            <a:r>
              <a:rPr/>
              <a:t>スライドは余白が貴重なので, コードを表示しないデフォルト設定に</a:t>
            </a:r>
          </a:p>
          <a:p>
            <a:pPr lvl="1"/>
            <a:r>
              <a:rPr>
                <a:latin typeface="Iosevka Term Extended"/>
              </a:rPr>
              <a:t>dev</a:t>
            </a:r>
            <a:r>
              <a:rPr/>
              <a:t> は効果があるのかよくわからん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の例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箇条書き</a:t>
            </a:r>
          </a:p>
          <a:p>
            <a:pPr lvl="1">
              <a:buAutoNum type="arabicPeriod"/>
            </a:pPr>
            <a:r>
              <a:rPr/>
              <a:t>aaa</a:t>
            </a:r>
          </a:p>
          <a:p>
            <a:pPr lvl="1">
              <a:buAutoNum type="arabicPeriod"/>
            </a:pPr>
            <a:r>
              <a:rPr/>
              <a:t>bbb</a:t>
            </a:r>
          </a:p>
          <a:p>
            <a:pPr lvl="1">
              <a:buAutoNum type="arabicPeriod"/>
            </a:pPr>
            <a:r>
              <a:rPr/>
              <a:t>ccc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ブロック構文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以下は Beamer のブロックの出力例</a:t>
            </a:r>
          </a:p>
          <a:p>
            <a:pPr lvl="1"/>
            <a:r>
              <a:rPr/>
              <a:t>Beamer 以外では機能しない可能性</a:t>
            </a:r>
          </a:p>
          <a:p>
            <a:pPr lvl="0" marL="0" indent="0">
              <a:buNone/>
            </a:pPr>
            <a:r>
              <a:rPr/>
              <a:t>これは </a:t>
            </a:r>
            <a:r>
              <a:rPr>
                <a:latin typeface="Iosevka Term Extended"/>
              </a:rPr>
              <a:t>block</a:t>
            </a:r>
            <a:r>
              <a:rPr/>
              <a:t> 環境</a:t>
            </a:r>
          </a:p>
          <a:p>
            <a:pPr lvl="0" marL="0" indent="0">
              <a:buNone/>
            </a:pPr>
            <a:r>
              <a:rPr/>
              <a:t>これは </a:t>
            </a:r>
            <a:r>
              <a:rPr>
                <a:latin typeface="Iosevka Term Extended"/>
              </a:rPr>
              <a:t>alertblock</a:t>
            </a:r>
            <a:r>
              <a:rPr/>
              <a:t> 環境</a:t>
            </a:r>
          </a:p>
          <a:p>
            <a:pPr lvl="0" marL="0" indent="0">
              <a:buNone/>
            </a:pPr>
            <a:r>
              <a:rPr/>
              <a:t>これは </a:t>
            </a:r>
            <a:r>
              <a:rPr>
                <a:latin typeface="Iosevka Term Extended"/>
              </a:rPr>
              <a:t>exampleblock</a:t>
            </a:r>
            <a:r>
              <a:rPr/>
              <a:t> 環境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数式表示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ブラック=ショールズ方程式 (</a:t>
                </a:r>
                <a:r>
                  <a:rPr/>
                  <a:t>式 1</a:t>
                </a:r>
                <a:r>
                  <a:rPr/>
                  <a:t>)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sty m:val="p"/>
                            </m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sty m:val="p"/>
                            </m:rP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sSup>
                        <m:e>
                          <m:r>
                            <m:rPr>
                              <m:sty m:val="p"/>
                            </m:rPr>
                            <m:t>S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f>
                        <m:fPr>
                          <m:type m:val="bar"/>
                        </m:fPr>
                        <m:num>
                          <m:sSup>
                            <m:e>
                              <m:r>
                                <m:rPr>
                                  <m:sty m:val="p"/>
                                </m:rPr>
                                <m:t>∂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sSup>
                            <m:e>
                              <m:r>
                                <m:rPr>
                                  <m:sty m:val="p"/>
                                </m:rPr>
                                <m:t>C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r</m:t>
                      </m:r>
                      <m:r>
                        <m:rPr>
                          <m:sty m:val="p"/>
                        </m:rPr>
                        <m:t>S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sty m:val="p"/>
                            </m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rPr>
                              <m:sty m:val="p"/>
                            </m:rPr>
                            <m:t>S</m:t>
                          </m:r>
                        </m:den>
                      </m:f>
                      <m:r>
                        <m:t> 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r</m:t>
                      </m:r>
                      <m:r>
                        <m:rPr>
                          <m:sty m:val="p"/>
                        </m:rPr>
                        <m:t>C</m:t>
                      </m:r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コードの埋め込み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コードの解説のため, コードを表示しつつ実行しない</a:t>
            </a:r>
          </a:p>
          <a:p>
            <a:pPr lvl="1"/>
            <a:r>
              <a:rPr/>
              <a:t>以下は 1 + 1 を実行するためのコード.</a:t>
            </a:r>
          </a:p>
          <a:p>
            <a:pPr lvl="0" indent="0">
              <a:buNone/>
            </a:pPr>
            <a:r>
              <a:rPr>
                <a:latin typeface="Iosevka Term Extended"/>
              </a:rPr>
              <a:t>```{python}</a:t>
            </a:r>
            <a:br/>
            <a:r>
              <a:rPr i="1">
                <a:solidFill>
                  <a:srgbClr val="60A0B0"/>
                </a:solidFill>
                <a:latin typeface="Iosevka Term Extended"/>
              </a:rPr>
              <a:t>#| eval: false</a:t>
            </a:r>
            <a:br/>
            <a:br/>
            <a:r>
              <a:rPr>
                <a:solidFill>
                  <a:srgbClr val="40A070"/>
                </a:solidFill>
                <a:latin typeface="Iosevka Term Extended"/>
              </a:rPr>
              <a:t>1</a:t>
            </a:r>
            <a:r>
              <a:rPr>
                <a:latin typeface="Iosevka Term Extended"/>
              </a:rPr>
              <a:t> </a:t>
            </a:r>
            <a:r>
              <a:rPr>
                <a:solidFill>
                  <a:srgbClr val="666666"/>
                </a:solidFill>
                <a:latin typeface="Iosevka Term Extended"/>
              </a:rPr>
              <a:t>+</a:t>
            </a:r>
            <a:r>
              <a:rPr>
                <a:latin typeface="Iosevka Term Extended"/>
              </a:rPr>
              <a:t> </a:t>
            </a:r>
            <a:r>
              <a:rPr>
                <a:solidFill>
                  <a:srgbClr val="40A070"/>
                </a:solidFill>
                <a:latin typeface="Iosevka Term Extended"/>
              </a:rPr>
              <a:t>1</a:t>
            </a:r>
            <a:br/>
            <a:r>
              <a:rPr>
                <a:latin typeface="Iosevka Term Extended"/>
              </a:rPr>
              <a:t>```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グラフの表示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Matplotlib </a:t>
            </a:r>
            <a:r>
              <a:rPr>
                <a:hlinkClick r:id="rId2"/>
              </a:rPr>
              <a:t>公式の用例</a:t>
            </a:r>
            <a:r>
              <a:rPr/>
              <a:t>から作成した </a:t>
            </a:r>
            <a:r>
              <a:rPr/>
              <a:t>図 1</a:t>
            </a:r>
            <a:r>
              <a:rPr/>
              <a:t> を見よ. コードは長いので 非表示とした.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Jupyter-slide_files/figure-pptx/fig-mpl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9300" y="1600200"/>
            <a:ext cx="763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図</a:t>
            </a:r>
            <a:r>
              <a:rPr/>
              <a:t> </a:t>
            </a:r>
            <a:r>
              <a:rPr/>
              <a:t>1</a:t>
            </a:r>
            <a:r>
              <a:rPr/>
              <a:t>:</a:t>
            </a:r>
            <a:r>
              <a:rPr/>
              <a:t> </a:t>
            </a:r>
            <a:r>
              <a:rPr/>
              <a:t>matplotlib</a:t>
            </a:r>
            <a:r>
              <a:rPr/>
              <a:t> </a:t>
            </a:r>
            <a:r>
              <a:rPr/>
              <a:t>のコードはとても長い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日本語対応スライドの例 (Quarto + Jupyter エンジン)</dc:title>
  <dc:creator>ill-identified</dc:creator>
  <cp:keywords/>
  <dcterms:created xsi:type="dcterms:W3CDTF">2021-10-02T04:24:23Z</dcterms:created>
  <dcterms:modified xsi:type="dcterms:W3CDTF">2021-10-02T04:24:23Z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title">
    <vt:lpwstr>参考文献</vt:lpwstr>
  </property>
  <property fmtid="{D5CDD505-2E9C-101B-9397-08002B2CF9AE}" pid="3" name="bibliography">
    <vt:lpwstr>quarto.bib</vt:lpwstr>
  </property>
  <property fmtid="{D5CDD505-2E9C-101B-9397-08002B2CF9AE}" pid="4" name="crossref">
    <vt:lpwstr/>
  </property>
  <property fmtid="{D5CDD505-2E9C-101B-9397-08002B2CF9AE}" pid="5" name="date">
    <vt:lpwstr>2021/10/2</vt:lpwstr>
  </property>
  <property fmtid="{D5CDD505-2E9C-101B-9397-08002B2CF9AE}" pid="6" name="execute">
    <vt:lpwstr/>
  </property>
  <property fmtid="{D5CDD505-2E9C-101B-9397-08002B2CF9AE}" pid="7" name="format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onofont">
    <vt:lpwstr>Iosevka Term Extended</vt:lpwstr>
  </property>
</Properties>
</file>