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package=quarto" TargetMode="External" /><Relationship Id="rId3" Type="http://schemas.openxmlformats.org/officeDocument/2006/relationships/hyperlink" Target="https://github.com/Gedevan-Aleksizde/rmdja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日本語対応スライドの例</a:t>
            </a:r>
            <a:r>
              <a:rPr/>
              <a:t> </a:t>
            </a:r>
            <a:r>
              <a:rPr/>
              <a:t>(Quarto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knitr</a:t>
            </a:r>
            <a:r>
              <a:rPr/>
              <a:t> </a:t>
            </a:r>
            <a:r>
              <a:rPr/>
              <a:t>エンジン)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ill-identified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2021/10/2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038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</a:t>
            </a:r>
            <a:r>
              <a:rPr/>
              <a:t>a</a:t>
            </a:r>
            <a:r>
              <a:rPr/>
              <a:t>)</a:t>
            </a:r>
            <a:r>
              <a:rPr/>
              <a:t> </a:t>
            </a:r>
            <a:r>
              <a:rPr/>
              <a:t>Cars</a:t>
            </a:r>
            <a:r>
              <a:rPr/>
              <a:t> </a:t>
            </a:r>
            <a:r>
              <a:rPr/>
              <a:t>データセット</a:t>
            </a:r>
            <a:r>
              <a:rPr/>
              <a:t>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pressure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0.2700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</a:t>
            </a:r>
            <a:r>
              <a:rPr/>
              <a:t>b</a:t>
            </a:r>
            <a:r>
              <a:rPr/>
              <a:t>)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データセット</a:t>
            </a:r>
            <a:r>
              <a:rPr/>
              <a:t>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文献引用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Allaire (2021), 片桐 (2021)</a:t>
            </a:r>
          </a:p>
          <a:p>
            <a:pPr lvl="0" marL="0" indent="0">
              <a:buNone/>
            </a:pPr>
            <a:r>
              <a:rPr/>
              <a:t>Allaire, JJ. 2021. </a:t>
            </a:r>
            <a:r>
              <a:rPr i="1"/>
              <a:t>Quarto: R Interface to ’Quarto’ Markdown Publishing System</a:t>
            </a:r>
            <a:r>
              <a:rPr/>
              <a:t>. </a:t>
            </a:r>
            <a:r>
              <a:rPr>
                <a:hlinkClick r:id="rId2"/>
              </a:rPr>
              <a:t>https://CRAN.R-project.org/package=quarto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片桐智志. 2021. “Rmdja: 日本語用 r Markdown テンプレート.” </a:t>
            </a:r>
            <a:r>
              <a:rPr>
                <a:hlinkClick r:id="rId3"/>
              </a:rPr>
              <a:t>https://github.com/Gedevan-Aleksizde/rmdja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Quarto は最近公開されたばかりで開発中</a:t>
            </a:r>
          </a:p>
          <a:p>
            <a:pPr lvl="1"/>
            <a:r>
              <a:rPr b="1"/>
              <a:t>ここの記述もすぐ時代遅れになる可能性がある</a:t>
            </a:r>
            <a:r>
              <a:rPr/>
              <a:t>ことに注意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YAML</a:t>
            </a:r>
            <a:r>
              <a:rPr/>
              <a:t> </a:t>
            </a:r>
            <a:r>
              <a:rPr/>
              <a:t>メタデータの解説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Beamer について</a:t>
            </a:r>
          </a:p>
          <a:p>
            <a:pPr lvl="2"/>
            <a:r>
              <a:rPr/>
              <a:t>metropolis テーマ使用</a:t>
            </a:r>
          </a:p>
          <a:p>
            <a:pPr lvl="2"/>
            <a:r>
              <a:rPr/>
              <a:t>metropolis は XeLaTeX 使用を想定している</a:t>
            </a:r>
          </a:p>
          <a:p>
            <a:pPr lvl="2"/>
            <a:r>
              <a:rPr/>
              <a:t>しかし XeLaTeX では FontAwesome がうまく認識されない? ので callout ブロックは使用できない.</a:t>
            </a:r>
          </a:p>
          <a:p>
            <a:pPr lvl="2"/>
            <a:r>
              <a:rPr/>
              <a:t>フォントプリセット指定や細かい設定変更は現状 LaTeX コマンドで書くしかない</a:t>
            </a:r>
          </a:p>
          <a:p>
            <a:pPr lvl="1"/>
            <a:r>
              <a:rPr/>
              <a:t>revealjs について</a:t>
            </a:r>
          </a:p>
          <a:p>
            <a:pPr lvl="2"/>
            <a:r>
              <a:rPr/>
              <a:t>全体的に表示がうまくいってない</a:t>
            </a:r>
          </a:p>
          <a:p>
            <a:pPr lvl="2"/>
            <a:r>
              <a:rPr/>
              <a:t>デフォルトのデザインもあまりよくない</a:t>
            </a:r>
          </a:p>
          <a:p>
            <a:pPr lvl="1"/>
            <a:r>
              <a:rPr/>
              <a:t>スライドは余白が貴重なので, コードを表示しないデフォルト設定に</a:t>
            </a:r>
          </a:p>
          <a:p>
            <a:pPr lvl="1"/>
            <a:r>
              <a:rPr>
                <a:latin typeface="Iosevka Term Extended"/>
              </a:rPr>
              <a:t>dev</a:t>
            </a:r>
            <a:r>
              <a:rPr/>
              <a:t> は効果があるのかよくわからん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の例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箇条書き</a:t>
            </a:r>
          </a:p>
          <a:p>
            <a:pPr lvl="1">
              <a:buAutoNum type="arabicPeriod"/>
            </a:pPr>
            <a:r>
              <a:rPr/>
              <a:t>aaa</a:t>
            </a:r>
          </a:p>
          <a:p>
            <a:pPr lvl="1">
              <a:buAutoNum type="arabicPeriod"/>
            </a:pPr>
            <a:r>
              <a:rPr/>
              <a:t>bbb</a:t>
            </a:r>
          </a:p>
          <a:p>
            <a:pPr lvl="1">
              <a:buAutoNum type="arabicPeriod"/>
            </a:pPr>
            <a:r>
              <a:rPr/>
              <a:t>ccc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ブロック構文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以下は Beamer のブロックの出力例</a:t>
            </a:r>
          </a:p>
          <a:p>
            <a:pPr lvl="1"/>
            <a:r>
              <a:rPr/>
              <a:t>Beamer 以外では機能しない可能性</a:t>
            </a:r>
          </a:p>
          <a:p>
            <a:pPr lvl="0" marL="0" indent="0">
              <a:buNone/>
            </a:pPr>
            <a:r>
              <a:rPr/>
              <a:t>これは </a:t>
            </a:r>
            <a:r>
              <a:rPr>
                <a:latin typeface="Iosevka Term Extended"/>
              </a:rPr>
              <a:t>block</a:t>
            </a:r>
            <a:r>
              <a:rPr/>
              <a:t> 環境</a:t>
            </a:r>
          </a:p>
          <a:p>
            <a:pPr lvl="0" marL="0" indent="0">
              <a:buNone/>
            </a:pPr>
            <a:r>
              <a:rPr/>
              <a:t>これは </a:t>
            </a:r>
            <a:r>
              <a:rPr>
                <a:latin typeface="Iosevka Term Extended"/>
              </a:rPr>
              <a:t>alertblock</a:t>
            </a:r>
            <a:r>
              <a:rPr/>
              <a:t> 環境</a:t>
            </a:r>
          </a:p>
          <a:p>
            <a:pPr lvl="0" marL="0" indent="0">
              <a:buNone/>
            </a:pPr>
            <a:r>
              <a:rPr/>
              <a:t>これは </a:t>
            </a:r>
            <a:r>
              <a:rPr>
                <a:latin typeface="Iosevka Term Extended"/>
              </a:rPr>
              <a:t>exampleblock</a:t>
            </a:r>
            <a:r>
              <a:rPr/>
              <a:t> 環境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数式表示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ブラック=ショールズ方程式 (</a:t>
                </a:r>
                <a:r>
                  <a:rPr/>
                  <a:t>式 1</a:t>
                </a:r>
                <a:r>
                  <a:rPr/>
                  <a:t>)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sty m:val="p"/>
                            </m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sty m:val="p"/>
                            </m:rP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sSup>
                        <m:e>
                          <m:r>
                            <m:rPr>
                              <m:sty m:val="p"/>
                            </m:rPr>
                            <m:t>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rPr>
                                  <m:sty m:val="p"/>
                                </m:rPr>
                                <m:t>∂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sSup>
                            <m:e>
                              <m:r>
                                <m:rPr>
                                  <m:sty m:val="p"/>
                                </m:rPr>
                                <m:t>C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r</m:t>
                      </m:r>
                      <m:r>
                        <m:rPr>
                          <m:sty m:val="p"/>
                        </m:rPr>
                        <m:t>S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sty m:val="p"/>
                            </m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sty m:val="p"/>
                            </m:rPr>
                            <m:t>S</m:t>
                          </m:r>
                        </m:den>
                      </m:f>
                      <m:r>
                        <m:t> 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r</m:t>
                      </m:r>
                      <m:r>
                        <m:rPr>
                          <m:sty m:val="p"/>
                        </m:rPr>
                        <m:t>C</m:t>
                      </m:r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コード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コードのみで実行しない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Iosevka Term Extended"/>
              </a:rPr>
              <a:t>require</a:t>
            </a:r>
            <a:r>
              <a:rPr>
                <a:solidFill>
                  <a:srgbClr val="007BA5"/>
                </a:solidFill>
                <a:latin typeface="Iosevka Term Extended"/>
              </a:rPr>
              <a:t>(ggplot2)</a:t>
            </a:r>
            <a:br/>
            <a:br/>
            <a:r>
              <a:rPr>
                <a:solidFill>
                  <a:srgbClr val="4758AB"/>
                </a:solidFill>
                <a:latin typeface="Iosevka Term Extended"/>
              </a:rPr>
              <a:t>ggplot</a:t>
            </a:r>
            <a:r>
              <a:rPr>
                <a:solidFill>
                  <a:srgbClr val="007BA5"/>
                </a:solidFill>
                <a:latin typeface="Iosevka Term Extended"/>
              </a:rPr>
              <a:t>(mtcars, </a:t>
            </a:r>
            <a:r>
              <a:rPr>
                <a:solidFill>
                  <a:srgbClr val="4758AB"/>
                </a:solidFill>
                <a:latin typeface="Iosevka Term Extended"/>
              </a:rPr>
              <a:t>aes</a:t>
            </a:r>
            <a:r>
              <a:rPr>
                <a:solidFill>
                  <a:srgbClr val="007BA5"/>
                </a:solidFill>
                <a:latin typeface="Iosevka Term Extended"/>
              </a:rPr>
              <a:t>(wt, mpg, color = </a:t>
            </a:r>
            <a:r>
              <a:rPr>
                <a:solidFill>
                  <a:srgbClr val="4758AB"/>
                </a:solidFill>
                <a:latin typeface="Iosevka Term Extended"/>
              </a:rPr>
              <a:t>factor</a:t>
            </a:r>
            <a:r>
              <a:rPr>
                <a:solidFill>
                  <a:srgbClr val="007BA5"/>
                </a:solidFill>
                <a:latin typeface="Iosevka Term Extended"/>
              </a:rPr>
              <a:t>(gear))) </a:t>
            </a:r>
            <a:r>
              <a:rPr>
                <a:solidFill>
                  <a:srgbClr val="5E5E5E"/>
                </a:solidFill>
                <a:latin typeface="Iosevka Term Extended"/>
              </a:rPr>
              <a:t>+</a:t>
            </a:r>
            <a:br/>
            <a:r>
              <a:rPr>
                <a:solidFill>
                  <a:srgbClr val="007BA5"/>
                </a:solidFill>
                <a:latin typeface="Iosevka Term Extended"/>
              </a:rPr>
              <a:t>  </a:t>
            </a:r>
            <a:r>
              <a:rPr>
                <a:solidFill>
                  <a:srgbClr val="4758AB"/>
                </a:solidFill>
                <a:latin typeface="Iosevka Term Extended"/>
              </a:rPr>
              <a:t>geom_point</a:t>
            </a:r>
            <a:r>
              <a:rPr>
                <a:solidFill>
                  <a:srgbClr val="007BA5"/>
                </a:solidFill>
                <a:latin typeface="Iosevka Term Extended"/>
              </a:rPr>
              <a:t>() </a:t>
            </a:r>
            <a:r>
              <a:rPr>
                <a:solidFill>
                  <a:srgbClr val="5E5E5E"/>
                </a:solidFill>
                <a:latin typeface="Iosevka Term Extended"/>
              </a:rPr>
              <a:t>+</a:t>
            </a:r>
            <a:br/>
            <a:r>
              <a:rPr>
                <a:solidFill>
                  <a:srgbClr val="007BA5"/>
                </a:solidFill>
                <a:latin typeface="Iosevka Term Extended"/>
              </a:rPr>
              <a:t>  </a:t>
            </a:r>
            <a:r>
              <a:rPr>
                <a:solidFill>
                  <a:srgbClr val="4758AB"/>
                </a:solidFill>
                <a:latin typeface="Iosevka Term Extended"/>
              </a:rPr>
              <a:t>stat_smooth</a:t>
            </a:r>
            <a:r>
              <a:rPr>
                <a:solidFill>
                  <a:srgbClr val="007BA5"/>
                </a:solidFill>
                <a:latin typeface="Iosevka Term Extended"/>
              </a:rPr>
              <a:t>(method = </a:t>
            </a:r>
            <a:r>
              <a:rPr>
                <a:solidFill>
                  <a:srgbClr val="20794D"/>
                </a:solidFill>
                <a:latin typeface="Iosevka Term Extended"/>
              </a:rPr>
              <a:t>"lm"</a:t>
            </a:r>
            <a:r>
              <a:rPr>
                <a:solidFill>
                  <a:srgbClr val="007BA5"/>
                </a:solidFill>
                <a:latin typeface="Iosevka Term Extended"/>
              </a:rPr>
              <a:t>) </a:t>
            </a:r>
            <a:r>
              <a:rPr>
                <a:solidFill>
                  <a:srgbClr val="5E5E5E"/>
                </a:solidFill>
                <a:latin typeface="Iosevka Term Extended"/>
              </a:rPr>
              <a:t>+</a:t>
            </a:r>
            <a:br/>
            <a:r>
              <a:rPr>
                <a:solidFill>
                  <a:srgbClr val="007BA5"/>
                </a:solidFill>
                <a:latin typeface="Iosevka Term Extended"/>
              </a:rPr>
              <a:t>  </a:t>
            </a:r>
            <a:r>
              <a:rPr>
                <a:solidFill>
                  <a:srgbClr val="4758AB"/>
                </a:solidFill>
                <a:latin typeface="Iosevka Term Extended"/>
              </a:rPr>
              <a:t>facet_wrap</a:t>
            </a:r>
            <a:r>
              <a:rPr>
                <a:solidFill>
                  <a:srgbClr val="007BA5"/>
                </a:solidFill>
                <a:latin typeface="Iosevka Term Extended"/>
              </a:rPr>
              <a:t>(</a:t>
            </a:r>
            <a:r>
              <a:rPr>
                <a:solidFill>
                  <a:srgbClr val="5E5E5E"/>
                </a:solidFill>
                <a:latin typeface="Iosevka Term Extended"/>
              </a:rPr>
              <a:t>~</a:t>
            </a:r>
            <a:r>
              <a:rPr>
                <a:solidFill>
                  <a:srgbClr val="007BA5"/>
                </a:solidFill>
                <a:latin typeface="Iosevka Term Extended"/>
              </a:rPr>
              <a:t>gear)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グラフ生成コード埋め込みの例</a:t>
            </a:r>
          </a:p>
        </p:txBody>
      </p:sp>
      <p:pic>
        <p:nvPicPr>
          <p:cNvPr descr="fig:  Knitr-slide_files/figure-pptx/fig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1500" y="1600200"/>
            <a:ext cx="5473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図</a:t>
            </a:r>
            <a:r>
              <a:rPr/>
              <a:t> </a:t>
            </a:r>
            <a:r>
              <a:rPr/>
              <a:t>1</a:t>
            </a:r>
            <a:r>
              <a:rPr/>
              <a:t>:</a:t>
            </a:r>
            <a:r>
              <a:rPr/>
              <a:t> </a:t>
            </a:r>
            <a:r>
              <a:rPr/>
              <a:t>Rで描画したグラフ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表 1 (a)</a:t>
            </a:r>
            <a:r>
              <a:rPr/>
              <a:t>, </a:t>
            </a:r>
            <a:r>
              <a:rPr/>
              <a:t>表 1 (b)</a:t>
            </a:r>
            <a:r>
              <a:rPr/>
              <a:t> を並べて表示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日本語対応スライドの例 (Quarto + knitr エンジン)</dc:title>
  <dc:creator>ill-identified</dc:creator>
  <cp:keywords/>
  <dcterms:created xsi:type="dcterms:W3CDTF">2021-10-02T04:21:07Z</dcterms:created>
  <dcterms:modified xsi:type="dcterms:W3CDTF">2021-10-02T04:21:07Z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title">
    <vt:lpwstr>参考文献</vt:lpwstr>
  </property>
  <property fmtid="{D5CDD505-2E9C-101B-9397-08002B2CF9AE}" pid="3" name="bibliography">
    <vt:lpwstr>quarto.bib</vt:lpwstr>
  </property>
  <property fmtid="{D5CDD505-2E9C-101B-9397-08002B2CF9AE}" pid="4" name="crossref">
    <vt:lpwstr/>
  </property>
  <property fmtid="{D5CDD505-2E9C-101B-9397-08002B2CF9AE}" pid="5" name="date">
    <vt:lpwstr>2021/10/2</vt:lpwstr>
  </property>
  <property fmtid="{D5CDD505-2E9C-101B-9397-08002B2CF9AE}" pid="6" name="execute">
    <vt:lpwstr/>
  </property>
  <property fmtid="{D5CDD505-2E9C-101B-9397-08002B2CF9AE}" pid="7" name="format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onofont">
    <vt:lpwstr>Iosevka Term Extended</vt:lpwstr>
  </property>
</Properties>
</file>