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9"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p:cViewPr>
        <p:scale>
          <a:sx n="66" d="100"/>
          <a:sy n="66" d="100"/>
        </p:scale>
        <p:origin x="30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320605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079C0-66A4-405D-9B23-3AACB476FFB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340233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223539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1604242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121703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31231047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4815258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3975205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2226729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292363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079C0-66A4-405D-9B23-3AACB476FFB4}"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196387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079C0-66A4-405D-9B23-3AACB476FFB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201235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079C0-66A4-405D-9B23-3AACB476FFB4}"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2878712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079C0-66A4-405D-9B23-3AACB476FFB4}"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1860705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079C0-66A4-405D-9B23-3AACB476FFB4}"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1825629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079C0-66A4-405D-9B23-3AACB476FFB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2113703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9079C0-66A4-405D-9B23-3AACB476FFB4}"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524C6C-085C-4F8A-B340-44250CCD43EA}" type="slidenum">
              <a:rPr lang="en-US" smtClean="0"/>
              <a:t>‹#›</a:t>
            </a:fld>
            <a:endParaRPr lang="en-US"/>
          </a:p>
        </p:txBody>
      </p:sp>
    </p:spTree>
    <p:extLst>
      <p:ext uri="{BB962C8B-B14F-4D97-AF65-F5344CB8AC3E}">
        <p14:creationId xmlns:p14="http://schemas.microsoft.com/office/powerpoint/2010/main" val="737308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9079C0-66A4-405D-9B23-3AACB476FFB4}" type="datetimeFigureOut">
              <a:rPr lang="en-US" smtClean="0"/>
              <a:t>4/28/2025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A524C6C-085C-4F8A-B340-44250CCD43EA}" type="slidenum">
              <a:rPr lang="en-US" smtClean="0"/>
              <a:t>‹#›</a:t>
            </a:fld>
            <a:endParaRPr lang="en-US"/>
          </a:p>
        </p:txBody>
      </p:sp>
    </p:spTree>
    <p:extLst>
      <p:ext uri="{BB962C8B-B14F-4D97-AF65-F5344CB8AC3E}">
        <p14:creationId xmlns:p14="http://schemas.microsoft.com/office/powerpoint/2010/main" val="124370796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ailto:gedimwas@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9F9B4-145E-A29C-13CA-6F3667C2D2B9}"/>
              </a:ext>
            </a:extLst>
          </p:cNvPr>
          <p:cNvSpPr>
            <a:spLocks noGrp="1"/>
          </p:cNvSpPr>
          <p:nvPr>
            <p:ph type="ctrTitle"/>
          </p:nvPr>
        </p:nvSpPr>
        <p:spPr/>
        <p:txBody>
          <a:bodyPr>
            <a:normAutofit/>
          </a:bodyPr>
          <a:lstStyle/>
          <a:p>
            <a:r>
              <a:rPr lang="en-US" sz="4400" dirty="0"/>
              <a:t>Aviation safety chronicles</a:t>
            </a:r>
          </a:p>
        </p:txBody>
      </p:sp>
      <p:sp>
        <p:nvSpPr>
          <p:cNvPr id="3" name="Subtitle 2">
            <a:extLst>
              <a:ext uri="{FF2B5EF4-FFF2-40B4-BE49-F238E27FC236}">
                <a16:creationId xmlns:a16="http://schemas.microsoft.com/office/drawing/2014/main" id="{583F6FD4-C274-41F2-4FA7-9FA9FCCE072B}"/>
              </a:ext>
            </a:extLst>
          </p:cNvPr>
          <p:cNvSpPr>
            <a:spLocks noGrp="1"/>
          </p:cNvSpPr>
          <p:nvPr>
            <p:ph type="subTitle" idx="1"/>
          </p:nvPr>
        </p:nvSpPr>
        <p:spPr/>
        <p:txBody>
          <a:bodyPr/>
          <a:lstStyle/>
          <a:p>
            <a:r>
              <a:rPr lang="en-US" dirty="0"/>
              <a:t> Safer skies and enjoyable flights for all.</a:t>
            </a:r>
          </a:p>
        </p:txBody>
      </p:sp>
    </p:spTree>
    <p:extLst>
      <p:ext uri="{BB962C8B-B14F-4D97-AF65-F5344CB8AC3E}">
        <p14:creationId xmlns:p14="http://schemas.microsoft.com/office/powerpoint/2010/main" val="420260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23C16-B0A2-EEB7-2ECF-6065498416FD}"/>
              </a:ext>
            </a:extLst>
          </p:cNvPr>
          <p:cNvSpPr>
            <a:spLocks noGrp="1"/>
          </p:cNvSpPr>
          <p:nvPr>
            <p:ph type="title"/>
          </p:nvPr>
        </p:nvSpPr>
        <p:spPr>
          <a:xfrm>
            <a:off x="1316160" y="1106905"/>
            <a:ext cx="3549121" cy="709863"/>
          </a:xfrm>
        </p:spPr>
        <p:txBody>
          <a:bodyPr/>
          <a:lstStyle/>
          <a:p>
            <a:r>
              <a:rPr lang="en-US" dirty="0"/>
              <a:t>KEY FINDINGS</a:t>
            </a:r>
          </a:p>
        </p:txBody>
      </p:sp>
      <p:pic>
        <p:nvPicPr>
          <p:cNvPr id="6" name="Content Placeholder 5">
            <a:extLst>
              <a:ext uri="{FF2B5EF4-FFF2-40B4-BE49-F238E27FC236}">
                <a16:creationId xmlns:a16="http://schemas.microsoft.com/office/drawing/2014/main" id="{DD7BCE4C-DC1A-8CCE-CFD1-A0CEC0D651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7011" y="914398"/>
            <a:ext cx="6873273" cy="4446873"/>
          </a:xfrm>
        </p:spPr>
      </p:pic>
      <p:sp>
        <p:nvSpPr>
          <p:cNvPr id="4" name="Text Placeholder 3">
            <a:extLst>
              <a:ext uri="{FF2B5EF4-FFF2-40B4-BE49-F238E27FC236}">
                <a16:creationId xmlns:a16="http://schemas.microsoft.com/office/drawing/2014/main" id="{1AE9DC0F-AD64-9198-D423-194CEC3FCFF7}"/>
              </a:ext>
            </a:extLst>
          </p:cNvPr>
          <p:cNvSpPr>
            <a:spLocks noGrp="1"/>
          </p:cNvSpPr>
          <p:nvPr>
            <p:ph type="body" sz="half" idx="2"/>
          </p:nvPr>
        </p:nvSpPr>
        <p:spPr>
          <a:xfrm>
            <a:off x="1224430" y="1980397"/>
            <a:ext cx="3549121" cy="1828800"/>
          </a:xfrm>
        </p:spPr>
        <p:txBody>
          <a:bodyPr/>
          <a:lstStyle/>
          <a:p>
            <a:r>
              <a:rPr lang="en-US" dirty="0"/>
              <a:t>5. Occurrence by Phase of Flight.</a:t>
            </a:r>
          </a:p>
          <a:p>
            <a:r>
              <a:rPr lang="en-US" dirty="0"/>
              <a:t>Most accidents occur during critical phases.</a:t>
            </a:r>
          </a:p>
          <a:p>
            <a:r>
              <a:rPr lang="en-US" dirty="0"/>
              <a:t>Cruise  (highest count  6173)</a:t>
            </a:r>
          </a:p>
        </p:txBody>
      </p:sp>
    </p:spTree>
    <p:extLst>
      <p:ext uri="{BB962C8B-B14F-4D97-AF65-F5344CB8AC3E}">
        <p14:creationId xmlns:p14="http://schemas.microsoft.com/office/powerpoint/2010/main" val="309819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2BB81-2AEF-68D0-30D8-4925180DD518}"/>
              </a:ext>
            </a:extLst>
          </p:cNvPr>
          <p:cNvSpPr>
            <a:spLocks noGrp="1"/>
          </p:cNvSpPr>
          <p:nvPr>
            <p:ph type="title"/>
          </p:nvPr>
        </p:nvSpPr>
        <p:spPr/>
        <p:txBody>
          <a:bodyPr/>
          <a:lstStyle/>
          <a:p>
            <a:r>
              <a:rPr kumimoji="0" lang="en-US" sz="3600" b="0" i="0" u="none" strike="noStrike" kern="1200" cap="none" spc="0" normalizeH="0" baseline="0" noProof="0" dirty="0">
                <a:ln w="3175" cmpd="sng">
                  <a:noFill/>
                </a:ln>
                <a:solidFill>
                  <a:prstClr val="black"/>
                </a:solidFill>
                <a:effectLst/>
                <a:uLnTx/>
                <a:uFillTx/>
                <a:latin typeface="Corbel" panose="020B0503020204020204"/>
                <a:ea typeface="+mj-ea"/>
                <a:cs typeface="+mj-cs"/>
              </a:rPr>
              <a:t>CONNECTING INSIGHTS TO STAKEHOLDER NEEDS</a:t>
            </a:r>
            <a:endParaRPr lang="en-US" dirty="0"/>
          </a:p>
        </p:txBody>
      </p:sp>
      <p:sp>
        <p:nvSpPr>
          <p:cNvPr id="3" name="Content Placeholder 2">
            <a:extLst>
              <a:ext uri="{FF2B5EF4-FFF2-40B4-BE49-F238E27FC236}">
                <a16:creationId xmlns:a16="http://schemas.microsoft.com/office/drawing/2014/main" id="{C333B3FA-F350-68C2-906C-AFF097B53962}"/>
              </a:ext>
            </a:extLst>
          </p:cNvPr>
          <p:cNvSpPr>
            <a:spLocks noGrp="1"/>
          </p:cNvSpPr>
          <p:nvPr>
            <p:ph idx="1"/>
          </p:nvPr>
        </p:nvSpPr>
        <p:spPr>
          <a:xfrm>
            <a:off x="1580563" y="2180124"/>
            <a:ext cx="10018713" cy="2239478"/>
          </a:xfrm>
        </p:spPr>
        <p:txBody>
          <a:bodyPr>
            <a:normAutofit/>
          </a:bodyPr>
          <a:lstStyle/>
          <a:p>
            <a:r>
              <a:rPr lang="en-US" sz="1600" dirty="0"/>
              <a:t>For airlines Train pilots for adverse weather scenarios and prioritize  the maintenance of high risk aircraft models.</a:t>
            </a:r>
          </a:p>
          <a:p>
            <a:r>
              <a:rPr lang="en-US" sz="1600" dirty="0"/>
              <a:t>For regulators Implement stricter safety protocols during the landing and take off phases.</a:t>
            </a:r>
          </a:p>
          <a:p>
            <a:r>
              <a:rPr lang="en-US" sz="1600" dirty="0"/>
              <a:t>For passengers Highlight how these measures reduce risks, ensuring peace of mind during travel.</a:t>
            </a:r>
          </a:p>
        </p:txBody>
      </p:sp>
    </p:spTree>
    <p:extLst>
      <p:ext uri="{BB962C8B-B14F-4D97-AF65-F5344CB8AC3E}">
        <p14:creationId xmlns:p14="http://schemas.microsoft.com/office/powerpoint/2010/main" val="413325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87D23-B650-D29F-317D-6BE3E3BB7328}"/>
              </a:ext>
            </a:extLst>
          </p:cNvPr>
          <p:cNvSpPr>
            <a:spLocks noGrp="1"/>
          </p:cNvSpPr>
          <p:nvPr>
            <p:ph type="title"/>
          </p:nvPr>
        </p:nvSpPr>
        <p:spPr/>
        <p:txBody>
          <a:bodyPr/>
          <a:lstStyle/>
          <a:p>
            <a:r>
              <a:rPr lang="en-US" dirty="0"/>
              <a:t>CHALLENGES AND LESSON LEARNT.</a:t>
            </a:r>
          </a:p>
        </p:txBody>
      </p:sp>
      <p:sp>
        <p:nvSpPr>
          <p:cNvPr id="3" name="Content Placeholder 2">
            <a:extLst>
              <a:ext uri="{FF2B5EF4-FFF2-40B4-BE49-F238E27FC236}">
                <a16:creationId xmlns:a16="http://schemas.microsoft.com/office/drawing/2014/main" id="{E8AE3B80-054B-7497-63D6-DDD1AAEAD0DF}"/>
              </a:ext>
            </a:extLst>
          </p:cNvPr>
          <p:cNvSpPr>
            <a:spLocks noGrp="1"/>
          </p:cNvSpPr>
          <p:nvPr>
            <p:ph idx="1"/>
          </p:nvPr>
        </p:nvSpPr>
        <p:spPr>
          <a:xfrm>
            <a:off x="1647939" y="2319689"/>
            <a:ext cx="10018713" cy="2691865"/>
          </a:xfrm>
        </p:spPr>
        <p:txBody>
          <a:bodyPr>
            <a:normAutofit fontScale="92500" lnSpcReduction="10000"/>
          </a:bodyPr>
          <a:lstStyle/>
          <a:p>
            <a:r>
              <a:rPr lang="en-US" dirty="0"/>
              <a:t>Challenges </a:t>
            </a:r>
          </a:p>
          <a:p>
            <a:pPr marL="0" indent="0">
              <a:buNone/>
            </a:pPr>
            <a:r>
              <a:rPr lang="en-US" dirty="0"/>
              <a:t>Missing data created inconsistencies in initial analyses </a:t>
            </a:r>
          </a:p>
          <a:p>
            <a:pPr marL="0" indent="0">
              <a:buNone/>
            </a:pPr>
            <a:r>
              <a:rPr lang="en-US" dirty="0"/>
              <a:t>Tableau performance issues for large data sets.</a:t>
            </a:r>
          </a:p>
          <a:p>
            <a:r>
              <a:rPr lang="en-US" dirty="0"/>
              <a:t>Lesson learnt</a:t>
            </a:r>
          </a:p>
          <a:p>
            <a:pPr marL="0" indent="0">
              <a:buNone/>
            </a:pPr>
            <a:r>
              <a:rPr lang="en-US" dirty="0"/>
              <a:t>Data cleaning is vital for actionable insights.</a:t>
            </a:r>
          </a:p>
          <a:p>
            <a:pPr marL="0" indent="0">
              <a:buNone/>
            </a:pPr>
            <a:r>
              <a:rPr lang="en-US" dirty="0"/>
              <a:t>Visualizations tailored to stakeholder needs drive engagement and value.</a:t>
            </a:r>
          </a:p>
        </p:txBody>
      </p:sp>
    </p:spTree>
    <p:extLst>
      <p:ext uri="{BB962C8B-B14F-4D97-AF65-F5344CB8AC3E}">
        <p14:creationId xmlns:p14="http://schemas.microsoft.com/office/powerpoint/2010/main" val="4075798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4FC5-0513-A00C-42AA-A8D50993977F}"/>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A6E4CD03-873B-B16C-E585-0B8E119F7CDF}"/>
              </a:ext>
            </a:extLst>
          </p:cNvPr>
          <p:cNvSpPr>
            <a:spLocks noGrp="1"/>
          </p:cNvSpPr>
          <p:nvPr>
            <p:ph idx="1"/>
          </p:nvPr>
        </p:nvSpPr>
        <p:spPr/>
        <p:txBody>
          <a:bodyPr/>
          <a:lstStyle/>
          <a:p>
            <a:r>
              <a:rPr lang="en-US" dirty="0"/>
              <a:t>You can find me on email at : </a:t>
            </a:r>
            <a:r>
              <a:rPr lang="en-US" dirty="0">
                <a:hlinkClick r:id="rId2"/>
              </a:rPr>
              <a:t>gedimwas@gmail.com</a:t>
            </a:r>
            <a:endParaRPr lang="en-US" dirty="0"/>
          </a:p>
          <a:p>
            <a:r>
              <a:rPr lang="en-US" dirty="0"/>
              <a:t>LinkedIn: username – Gerald Mwangi.</a:t>
            </a:r>
          </a:p>
        </p:txBody>
      </p:sp>
    </p:spTree>
    <p:extLst>
      <p:ext uri="{BB962C8B-B14F-4D97-AF65-F5344CB8AC3E}">
        <p14:creationId xmlns:p14="http://schemas.microsoft.com/office/powerpoint/2010/main" val="4157622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9A2B8-A707-7614-4C26-7673C6453A3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3A85956-EBA7-ADD9-E426-E758C7186BC9}"/>
              </a:ext>
            </a:extLst>
          </p:cNvPr>
          <p:cNvSpPr>
            <a:spLocks noGrp="1"/>
          </p:cNvSpPr>
          <p:nvPr>
            <p:ph idx="1"/>
          </p:nvPr>
        </p:nvSpPr>
        <p:spPr>
          <a:xfrm>
            <a:off x="1667190" y="2175308"/>
            <a:ext cx="10018713" cy="2095099"/>
          </a:xfrm>
        </p:spPr>
        <p:txBody>
          <a:bodyPr/>
          <a:lstStyle/>
          <a:p>
            <a:r>
              <a:rPr lang="en-US" dirty="0"/>
              <a:t>This project explores patterns in aviation accidents to uncover actionable insights aimed at improving aviation safety and reducing risks. By analyzing historical data, we aim to empower airlines, regulators and passengers in the mission to make air travel faster.</a:t>
            </a:r>
          </a:p>
        </p:txBody>
      </p:sp>
    </p:spTree>
    <p:extLst>
      <p:ext uri="{BB962C8B-B14F-4D97-AF65-F5344CB8AC3E}">
        <p14:creationId xmlns:p14="http://schemas.microsoft.com/office/powerpoint/2010/main" val="166061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67299-BB5C-C74E-311D-AE4524EF24EC}"/>
              </a:ext>
            </a:extLst>
          </p:cNvPr>
          <p:cNvSpPr>
            <a:spLocks noGrp="1"/>
          </p:cNvSpPr>
          <p:nvPr>
            <p:ph type="title"/>
          </p:nvPr>
        </p:nvSpPr>
        <p:spPr/>
        <p:txBody>
          <a:bodyPr/>
          <a:lstStyle/>
          <a:p>
            <a:r>
              <a:rPr lang="en-US" dirty="0"/>
              <a:t>PROJECT GOALS</a:t>
            </a:r>
          </a:p>
        </p:txBody>
      </p:sp>
      <p:sp>
        <p:nvSpPr>
          <p:cNvPr id="3" name="Content Placeholder 2">
            <a:extLst>
              <a:ext uri="{FF2B5EF4-FFF2-40B4-BE49-F238E27FC236}">
                <a16:creationId xmlns:a16="http://schemas.microsoft.com/office/drawing/2014/main" id="{9D9D3F12-218A-63E2-6F1A-DC5153456EDF}"/>
              </a:ext>
            </a:extLst>
          </p:cNvPr>
          <p:cNvSpPr>
            <a:spLocks noGrp="1"/>
          </p:cNvSpPr>
          <p:nvPr>
            <p:ph idx="1"/>
          </p:nvPr>
        </p:nvSpPr>
        <p:spPr/>
        <p:txBody>
          <a:bodyPr/>
          <a:lstStyle/>
          <a:p>
            <a:pPr>
              <a:buFont typeface="Wingdings" panose="05000000000000000000" pitchFamily="2" charset="2"/>
              <a:buChar char="v"/>
            </a:pPr>
            <a:r>
              <a:rPr lang="en-US" dirty="0"/>
              <a:t>Provide recommendations to enhance safety.</a:t>
            </a:r>
          </a:p>
          <a:p>
            <a:pPr>
              <a:buFont typeface="Wingdings" panose="05000000000000000000" pitchFamily="2" charset="2"/>
              <a:buChar char="v"/>
            </a:pPr>
            <a:r>
              <a:rPr lang="en-US" dirty="0"/>
              <a:t>Highlight patterns across flight phases, weather conditions, aircraft models and accident locations.</a:t>
            </a:r>
          </a:p>
        </p:txBody>
      </p:sp>
    </p:spTree>
    <p:extLst>
      <p:ext uri="{BB962C8B-B14F-4D97-AF65-F5344CB8AC3E}">
        <p14:creationId xmlns:p14="http://schemas.microsoft.com/office/powerpoint/2010/main" val="2217254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DBD1-25AA-552D-815F-484764A35152}"/>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DFB7CDD0-A7AF-A023-BCCD-DD4C467E48C6}"/>
              </a:ext>
            </a:extLst>
          </p:cNvPr>
          <p:cNvSpPr>
            <a:spLocks noGrp="1"/>
          </p:cNvSpPr>
          <p:nvPr>
            <p:ph idx="1"/>
          </p:nvPr>
        </p:nvSpPr>
        <p:spPr/>
        <p:txBody>
          <a:bodyPr/>
          <a:lstStyle/>
          <a:p>
            <a:r>
              <a:rPr lang="en-US" dirty="0"/>
              <a:t>Source NTSB Aviation data set.</a:t>
            </a:r>
          </a:p>
          <a:p>
            <a:r>
              <a:rPr lang="en-US" dirty="0"/>
              <a:t>Size : Contains accident records and detailed information.</a:t>
            </a:r>
          </a:p>
          <a:p>
            <a:r>
              <a:rPr lang="en-US" dirty="0"/>
              <a:t>Key Variables: Accident phase, Weather conditions(IMC vs VMC), Injuries, Aircraft Model.</a:t>
            </a:r>
          </a:p>
        </p:txBody>
      </p:sp>
    </p:spTree>
    <p:extLst>
      <p:ext uri="{BB962C8B-B14F-4D97-AF65-F5344CB8AC3E}">
        <p14:creationId xmlns:p14="http://schemas.microsoft.com/office/powerpoint/2010/main" val="173516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8D205-2CEC-E548-35C6-6D186C7C6C4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DA8E1A66-170E-BB8A-1B53-ACDAC82EBD3D}"/>
              </a:ext>
            </a:extLst>
          </p:cNvPr>
          <p:cNvSpPr>
            <a:spLocks noGrp="1"/>
          </p:cNvSpPr>
          <p:nvPr>
            <p:ph idx="1"/>
          </p:nvPr>
        </p:nvSpPr>
        <p:spPr/>
        <p:txBody>
          <a:bodyPr/>
          <a:lstStyle/>
          <a:p>
            <a:r>
              <a:rPr lang="en-US" dirty="0"/>
              <a:t>Data Cleaning</a:t>
            </a:r>
          </a:p>
          <a:p>
            <a:r>
              <a:rPr lang="en-US" dirty="0"/>
              <a:t>Data Analysis</a:t>
            </a:r>
          </a:p>
          <a:p>
            <a:r>
              <a:rPr lang="en-US" dirty="0"/>
              <a:t>Visualization by use of Tableau</a:t>
            </a:r>
          </a:p>
        </p:txBody>
      </p:sp>
    </p:spTree>
    <p:extLst>
      <p:ext uri="{BB962C8B-B14F-4D97-AF65-F5344CB8AC3E}">
        <p14:creationId xmlns:p14="http://schemas.microsoft.com/office/powerpoint/2010/main" val="355235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07E4-1161-2267-EA42-60067A58E070}"/>
              </a:ext>
            </a:extLst>
          </p:cNvPr>
          <p:cNvSpPr>
            <a:spLocks noGrp="1"/>
          </p:cNvSpPr>
          <p:nvPr>
            <p:ph type="title"/>
          </p:nvPr>
        </p:nvSpPr>
        <p:spPr>
          <a:xfrm>
            <a:off x="1583622" y="1021410"/>
            <a:ext cx="3273099" cy="736027"/>
          </a:xfrm>
        </p:spPr>
        <p:txBody>
          <a:bodyPr>
            <a:normAutofit/>
          </a:bodyPr>
          <a:lstStyle/>
          <a:p>
            <a:r>
              <a:rPr kumimoji="0" lang="en-US" sz="3200" b="0" i="0" u="none" strike="noStrike" kern="1200" cap="all" spc="0" normalizeH="0" baseline="0" noProof="0" dirty="0">
                <a:ln>
                  <a:noFill/>
                </a:ln>
                <a:solidFill>
                  <a:prstClr val="black"/>
                </a:solidFill>
                <a:effectLst/>
                <a:uLnTx/>
                <a:uFillTx/>
                <a:latin typeface="Gill Sans MT" panose="020B0502020104020203"/>
                <a:ea typeface="+mj-ea"/>
                <a:cs typeface="+mj-cs"/>
              </a:rPr>
              <a:t>KEY FINDINGS</a:t>
            </a:r>
            <a:endParaRPr lang="en-US" dirty="0"/>
          </a:p>
        </p:txBody>
      </p:sp>
      <p:pic>
        <p:nvPicPr>
          <p:cNvPr id="6" name="Content Placeholder 5">
            <a:extLst>
              <a:ext uri="{FF2B5EF4-FFF2-40B4-BE49-F238E27FC236}">
                <a16:creationId xmlns:a16="http://schemas.microsoft.com/office/drawing/2014/main" id="{BDA599E6-70D2-2F56-18BA-7B8B15F6E2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62563" y="1757437"/>
            <a:ext cx="6240462" cy="2962126"/>
          </a:xfrm>
        </p:spPr>
      </p:pic>
      <p:sp>
        <p:nvSpPr>
          <p:cNvPr id="4" name="Text Placeholder 3">
            <a:extLst>
              <a:ext uri="{FF2B5EF4-FFF2-40B4-BE49-F238E27FC236}">
                <a16:creationId xmlns:a16="http://schemas.microsoft.com/office/drawing/2014/main" id="{02202F4F-CCE4-DD13-0D8C-8039813D6855}"/>
              </a:ext>
            </a:extLst>
          </p:cNvPr>
          <p:cNvSpPr>
            <a:spLocks noGrp="1"/>
          </p:cNvSpPr>
          <p:nvPr>
            <p:ph type="body" sz="half" idx="2"/>
          </p:nvPr>
        </p:nvSpPr>
        <p:spPr>
          <a:xfrm>
            <a:off x="1687586" y="2226373"/>
            <a:ext cx="3275013" cy="2405253"/>
          </a:xfrm>
        </p:spPr>
        <p:txBody>
          <a:bodyPr>
            <a:normAutofit lnSpcReduction="10000"/>
          </a:bodyPr>
          <a:lstStyle/>
          <a:p>
            <a:pPr marL="457200" marR="0" lvl="0" indent="-457200" algn="l" defTabSz="914400" rtl="0" eaLnBrk="1" fontAlgn="auto" latinLnBrk="0" hangingPunct="1">
              <a:lnSpc>
                <a:spcPct val="120000"/>
              </a:lnSpc>
              <a:spcBef>
                <a:spcPts val="1000"/>
              </a:spcBef>
              <a:spcAft>
                <a:spcPts val="0"/>
              </a:spcAft>
              <a:buClr>
                <a:srgbClr val="B71E42"/>
              </a:buClr>
              <a:buSzPct val="100000"/>
              <a:buFont typeface="+mj-lt"/>
              <a:buAutoNum type="arabicPeriod"/>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Accidents and fatalities by year. </a:t>
            </a:r>
          </a:p>
          <a:p>
            <a:pPr marR="0" lvl="0" algn="l" defTabSz="914400" rtl="0" eaLnBrk="1" fontAlgn="auto" latinLnBrk="0" hangingPunct="1">
              <a:lnSpc>
                <a:spcPct val="120000"/>
              </a:lnSpc>
              <a:spcBef>
                <a:spcPts val="1000"/>
              </a:spcBef>
              <a:spcAft>
                <a:spcPts val="0"/>
              </a:spcAft>
              <a:buClr>
                <a:srgbClr val="B71E42"/>
              </a:buClr>
              <a:buSzPct val="100000"/>
              <a:tabLst/>
              <a:defRPr/>
            </a:pPr>
            <a:r>
              <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We all agree accidents have been there. They have reduced as time goes as its evident on the graph.</a:t>
            </a:r>
          </a:p>
          <a:p>
            <a:pPr marR="0" lvl="0" algn="l" defTabSz="914400" rtl="0" eaLnBrk="1" fontAlgn="auto" latinLnBrk="0" hangingPunct="1">
              <a:lnSpc>
                <a:spcPct val="120000"/>
              </a:lnSpc>
              <a:spcBef>
                <a:spcPts val="1000"/>
              </a:spcBef>
              <a:spcAft>
                <a:spcPts val="0"/>
              </a:spcAft>
              <a:buClr>
                <a:srgbClr val="B71E42"/>
              </a:buClr>
              <a:buSzPct val="100000"/>
              <a:tabLst/>
              <a:defRPr/>
            </a:pPr>
            <a:endParaRPr kumimoji="0" 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342900" indent="-342900">
              <a:buFont typeface="+mj-lt"/>
              <a:buAutoNum type="arabicPeriod"/>
            </a:pPr>
            <a:endParaRPr lang="en-US" dirty="0"/>
          </a:p>
        </p:txBody>
      </p:sp>
    </p:spTree>
    <p:extLst>
      <p:ext uri="{BB962C8B-B14F-4D97-AF65-F5344CB8AC3E}">
        <p14:creationId xmlns:p14="http://schemas.microsoft.com/office/powerpoint/2010/main" val="1920523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34C1-7A8F-910A-4A17-9AD4E67E898D}"/>
              </a:ext>
            </a:extLst>
          </p:cNvPr>
          <p:cNvSpPr>
            <a:spLocks noGrp="1"/>
          </p:cNvSpPr>
          <p:nvPr>
            <p:ph type="title"/>
          </p:nvPr>
        </p:nvSpPr>
        <p:spPr>
          <a:xfrm>
            <a:off x="1404599" y="974926"/>
            <a:ext cx="3273099" cy="555921"/>
          </a:xfrm>
        </p:spPr>
        <p:txBody>
          <a:bodyPr/>
          <a:lstStyle/>
          <a:p>
            <a:r>
              <a:rPr lang="en-US" dirty="0"/>
              <a:t>KEY FINDINGS</a:t>
            </a:r>
          </a:p>
        </p:txBody>
      </p:sp>
      <p:pic>
        <p:nvPicPr>
          <p:cNvPr id="6" name="Content Placeholder 5">
            <a:extLst>
              <a:ext uri="{FF2B5EF4-FFF2-40B4-BE49-F238E27FC236}">
                <a16:creationId xmlns:a16="http://schemas.microsoft.com/office/drawing/2014/main" id="{9C03A2E3-3CBF-EFE6-7873-A99B0D017F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38140" y="974926"/>
            <a:ext cx="6013450" cy="3364281"/>
          </a:xfrm>
        </p:spPr>
      </p:pic>
      <p:sp>
        <p:nvSpPr>
          <p:cNvPr id="4" name="Text Placeholder 3">
            <a:extLst>
              <a:ext uri="{FF2B5EF4-FFF2-40B4-BE49-F238E27FC236}">
                <a16:creationId xmlns:a16="http://schemas.microsoft.com/office/drawing/2014/main" id="{E209918F-CFC5-7911-51FC-EC7B9CBE3FE5}"/>
              </a:ext>
            </a:extLst>
          </p:cNvPr>
          <p:cNvSpPr>
            <a:spLocks noGrp="1"/>
          </p:cNvSpPr>
          <p:nvPr>
            <p:ph type="body" sz="half" idx="2"/>
          </p:nvPr>
        </p:nvSpPr>
        <p:spPr>
          <a:xfrm>
            <a:off x="1404599" y="1742451"/>
            <a:ext cx="3275013" cy="2248181"/>
          </a:xfrm>
        </p:spPr>
        <p:txBody>
          <a:bodyPr>
            <a:normAutofit fontScale="92500" lnSpcReduction="20000"/>
          </a:bodyPr>
          <a:lstStyle/>
          <a:p>
            <a:r>
              <a:rPr lang="en-US" dirty="0"/>
              <a:t>2. Weather</a:t>
            </a:r>
          </a:p>
          <a:p>
            <a:r>
              <a:rPr lang="en-US" dirty="0"/>
              <a:t>Weather is one factor that led to accidents. Its advisable to pilots and crew to be considerate of weather conditions before taking a flight, this will help reduce accidents by a bigger percentage. </a:t>
            </a:r>
            <a:r>
              <a:rPr lang="en-US" sz="1600" dirty="0">
                <a:solidFill>
                  <a:prstClr val="black"/>
                </a:solidFill>
                <a:latin typeface="Gill Sans MT" panose="020B0502020104020203"/>
              </a:rPr>
              <a:t>Accidents are more frequent under IMC (Instrument Metrological Conditions compare to VMC (Visual Metrological Condition</a:t>
            </a:r>
          </a:p>
          <a:p>
            <a:endParaRPr lang="en-US" dirty="0"/>
          </a:p>
        </p:txBody>
      </p:sp>
    </p:spTree>
    <p:extLst>
      <p:ext uri="{BB962C8B-B14F-4D97-AF65-F5344CB8AC3E}">
        <p14:creationId xmlns:p14="http://schemas.microsoft.com/office/powerpoint/2010/main" val="2696454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D123-219C-78C1-27E7-D9DB43DD0928}"/>
              </a:ext>
            </a:extLst>
          </p:cNvPr>
          <p:cNvSpPr>
            <a:spLocks noGrp="1"/>
          </p:cNvSpPr>
          <p:nvPr>
            <p:ph type="title"/>
          </p:nvPr>
        </p:nvSpPr>
        <p:spPr>
          <a:xfrm>
            <a:off x="1484312" y="1012784"/>
            <a:ext cx="3549121" cy="729114"/>
          </a:xfrm>
        </p:spPr>
        <p:txBody>
          <a:bodyPr/>
          <a:lstStyle/>
          <a:p>
            <a:r>
              <a:rPr lang="en-US" dirty="0"/>
              <a:t>KEY FINDINGS</a:t>
            </a:r>
          </a:p>
        </p:txBody>
      </p:sp>
      <p:pic>
        <p:nvPicPr>
          <p:cNvPr id="6" name="Content Placeholder 5">
            <a:extLst>
              <a:ext uri="{FF2B5EF4-FFF2-40B4-BE49-F238E27FC236}">
                <a16:creationId xmlns:a16="http://schemas.microsoft.com/office/drawing/2014/main" id="{56DD3F12-8806-540D-7BEE-200666E83B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24575" y="1377341"/>
            <a:ext cx="6240462" cy="2993204"/>
          </a:xfrm>
        </p:spPr>
      </p:pic>
      <p:sp>
        <p:nvSpPr>
          <p:cNvPr id="4" name="Text Placeholder 3">
            <a:extLst>
              <a:ext uri="{FF2B5EF4-FFF2-40B4-BE49-F238E27FC236}">
                <a16:creationId xmlns:a16="http://schemas.microsoft.com/office/drawing/2014/main" id="{A7A3DC2B-93CB-B5B5-55BF-53910F99DEE3}"/>
              </a:ext>
            </a:extLst>
          </p:cNvPr>
          <p:cNvSpPr>
            <a:spLocks noGrp="1"/>
          </p:cNvSpPr>
          <p:nvPr>
            <p:ph type="body" sz="half" idx="2"/>
          </p:nvPr>
        </p:nvSpPr>
        <p:spPr>
          <a:xfrm>
            <a:off x="1628691" y="1959543"/>
            <a:ext cx="3549121" cy="1828800"/>
          </a:xfrm>
        </p:spPr>
        <p:txBody>
          <a:bodyPr/>
          <a:lstStyle/>
          <a:p>
            <a:r>
              <a:rPr lang="en-US" dirty="0"/>
              <a:t>3. Location</a:t>
            </a:r>
          </a:p>
          <a:p>
            <a:r>
              <a:rPr lang="en-US" dirty="0"/>
              <a:t>Most of the accidents took place in New Delhi followed by Azevedo. Its crucial if the accident-prone areas can have more safety measures to curb and reduce the number of accidents.</a:t>
            </a:r>
          </a:p>
        </p:txBody>
      </p:sp>
    </p:spTree>
    <p:extLst>
      <p:ext uri="{BB962C8B-B14F-4D97-AF65-F5344CB8AC3E}">
        <p14:creationId xmlns:p14="http://schemas.microsoft.com/office/powerpoint/2010/main" val="198258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1AEA3-A9C1-3194-2359-CF30D118BF9F}"/>
              </a:ext>
            </a:extLst>
          </p:cNvPr>
          <p:cNvSpPr>
            <a:spLocks noGrp="1"/>
          </p:cNvSpPr>
          <p:nvPr>
            <p:ph type="title"/>
          </p:nvPr>
        </p:nvSpPr>
        <p:spPr>
          <a:xfrm>
            <a:off x="944157" y="978563"/>
            <a:ext cx="3273099" cy="851530"/>
          </a:xfrm>
        </p:spPr>
        <p:txBody>
          <a:bodyPr/>
          <a:lstStyle/>
          <a:p>
            <a:r>
              <a:rPr lang="en-US" dirty="0"/>
              <a:t>KEY FINDINGS</a:t>
            </a:r>
          </a:p>
        </p:txBody>
      </p:sp>
      <p:pic>
        <p:nvPicPr>
          <p:cNvPr id="6" name="Content Placeholder 5">
            <a:extLst>
              <a:ext uri="{FF2B5EF4-FFF2-40B4-BE49-F238E27FC236}">
                <a16:creationId xmlns:a16="http://schemas.microsoft.com/office/drawing/2014/main" id="{45F54A19-C75D-311E-B5C9-8465CAC06A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6261" y="1209876"/>
            <a:ext cx="6754446" cy="3795261"/>
          </a:xfrm>
        </p:spPr>
      </p:pic>
      <p:sp>
        <p:nvSpPr>
          <p:cNvPr id="4" name="Text Placeholder 3">
            <a:extLst>
              <a:ext uri="{FF2B5EF4-FFF2-40B4-BE49-F238E27FC236}">
                <a16:creationId xmlns:a16="http://schemas.microsoft.com/office/drawing/2014/main" id="{1B7BC60C-56D8-C53E-E983-59F52487F553}"/>
              </a:ext>
            </a:extLst>
          </p:cNvPr>
          <p:cNvSpPr>
            <a:spLocks noGrp="1"/>
          </p:cNvSpPr>
          <p:nvPr>
            <p:ph type="body" sz="half" idx="2"/>
          </p:nvPr>
        </p:nvSpPr>
        <p:spPr>
          <a:xfrm>
            <a:off x="1163624" y="1404328"/>
            <a:ext cx="3275013" cy="2559709"/>
          </a:xfrm>
        </p:spPr>
        <p:txBody>
          <a:bodyPr/>
          <a:lstStyle/>
          <a:p>
            <a:r>
              <a:rPr lang="en-US" dirty="0"/>
              <a:t>4. Common aircrafts in accidents. </a:t>
            </a:r>
          </a:p>
          <a:p>
            <a:r>
              <a:rPr lang="en-US" dirty="0"/>
              <a:t>Certain aircraft models such as Cessna, appear frequently in accident reports.</a:t>
            </a:r>
          </a:p>
        </p:txBody>
      </p:sp>
    </p:spTree>
    <p:extLst>
      <p:ext uri="{BB962C8B-B14F-4D97-AF65-F5344CB8AC3E}">
        <p14:creationId xmlns:p14="http://schemas.microsoft.com/office/powerpoint/2010/main" val="4064033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83</TotalTime>
  <Words>410</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Corbel</vt:lpstr>
      <vt:lpstr>Gill Sans MT</vt:lpstr>
      <vt:lpstr>Wingdings</vt:lpstr>
      <vt:lpstr>Parallax</vt:lpstr>
      <vt:lpstr>Aviation safety chronicles</vt:lpstr>
      <vt:lpstr>INTRODUCTION</vt:lpstr>
      <vt:lpstr>PROJECT GOALS</vt:lpstr>
      <vt:lpstr>DATA OVERVIEW</vt:lpstr>
      <vt:lpstr>METHODS</vt:lpstr>
      <vt:lpstr>KEY FINDINGS</vt:lpstr>
      <vt:lpstr>KEY FINDINGS</vt:lpstr>
      <vt:lpstr>KEY FINDINGS</vt:lpstr>
      <vt:lpstr>KEY FINDINGS</vt:lpstr>
      <vt:lpstr>KEY FINDINGS</vt:lpstr>
      <vt:lpstr>CONNECTING INSIGHTS TO STAKEHOLDER NEEDS</vt:lpstr>
      <vt:lpstr>CHALLENGES AND LESSON LEARNT.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2025-04-28T12:14:42Z</dcterms:created>
  <dcterms:modified xsi:type="dcterms:W3CDTF">2025-04-28T13:38:26Z</dcterms:modified>
</cp:coreProperties>
</file>