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8" r:id="rId11"/>
    <p:sldId id="269" r:id="rId12"/>
    <p:sldId id="271" r:id="rId13"/>
    <p:sldId id="272" r:id="rId14"/>
    <p:sldId id="273" r:id="rId15"/>
  </p:sldIdLst>
  <p:sldSz cx="18288000" cy="10287000"/>
  <p:notesSz cx="6858000" cy="9144000"/>
  <p:embeddedFontLst>
    <p:embeddedFont>
      <p:font typeface="Glacial Indifference" panose="020B0604020202020204" charset="0"/>
      <p:regular r:id="rId16"/>
    </p:embeddedFont>
    <p:embeddedFont>
      <p:font typeface="Glacial Indifference Bold Italics" panose="020B0604020202020204" charset="0"/>
      <p:regular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Montserrat Bold" panose="00000800000000000000" charset="0"/>
      <p:regular r:id="rId22"/>
    </p:embeddedFont>
    <p:embeddedFont>
      <p:font typeface="Montserrat Bold Italics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1671" y="3655314"/>
            <a:ext cx="16569338" cy="66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i="1" dirty="0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 A SYRIATELCUSTOMER CHURN ANALYSIS</a:t>
            </a:r>
          </a:p>
        </p:txBody>
      </p:sp>
      <p:sp>
        <p:nvSpPr>
          <p:cNvPr id="5" name="AutoShape 5"/>
          <p:cNvSpPr/>
          <p:nvPr/>
        </p:nvSpPr>
        <p:spPr>
          <a:xfrm>
            <a:off x="4210885" y="4953000"/>
            <a:ext cx="11052890" cy="0"/>
          </a:xfrm>
          <a:prstGeom prst="line">
            <a:avLst/>
          </a:prstGeom>
          <a:ln w="381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40814" y="106723"/>
            <a:ext cx="4070071" cy="1843954"/>
            <a:chOff x="0" y="0"/>
            <a:chExt cx="4070071" cy="1843951"/>
          </a:xfrm>
        </p:grpSpPr>
        <p:sp>
          <p:nvSpPr>
            <p:cNvPr id="7" name="Freeform 7"/>
            <p:cNvSpPr/>
            <p:nvPr/>
          </p:nvSpPr>
          <p:spPr>
            <a:xfrm>
              <a:off x="2902966" y="294513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956310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956310" y="0"/>
                  </a:lnTo>
                  <a:lnTo>
                    <a:pt x="95631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034157" y="486791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79502" y="198755"/>
                    <a:pt x="45085" y="164338"/>
                    <a:pt x="45085" y="121920"/>
                  </a:cubicBezTo>
                  <a:cubicBezTo>
                    <a:pt x="45085" y="79502"/>
                    <a:pt x="79502" y="45085"/>
                    <a:pt x="121920" y="45085"/>
                  </a:cubicBezTo>
                  <a:cubicBezTo>
                    <a:pt x="164338" y="45085"/>
                    <a:pt x="198755" y="79502"/>
                    <a:pt x="198755" y="121920"/>
                  </a:cubicBezTo>
                  <a:cubicBezTo>
                    <a:pt x="198755" y="164338"/>
                    <a:pt x="164338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54610" y="0"/>
                    <a:pt x="0" y="54610"/>
                    <a:pt x="0" y="121920"/>
                  </a:cubicBezTo>
                  <a:cubicBezTo>
                    <a:pt x="0" y="189230"/>
                    <a:pt x="54610" y="243840"/>
                    <a:pt x="121920" y="243840"/>
                  </a:cubicBezTo>
                  <a:cubicBezTo>
                    <a:pt x="189230" y="243840"/>
                    <a:pt x="243840" y="189230"/>
                    <a:pt x="243840" y="121920"/>
                  </a:cubicBezTo>
                  <a:cubicBezTo>
                    <a:pt x="243840" y="54610"/>
                    <a:pt x="18923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549275" y="38328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3838448" y="22453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551049" y="63500"/>
              <a:ext cx="168148" cy="140843"/>
            </a:xfrm>
            <a:custGeom>
              <a:avLst/>
              <a:gdLst/>
              <a:ahLst/>
              <a:cxnLst/>
              <a:rect l="l" t="t" r="r" b="b"/>
              <a:pathLst>
                <a:path w="168148" h="140843">
                  <a:moveTo>
                    <a:pt x="84074" y="3810"/>
                  </a:moveTo>
                  <a:cubicBezTo>
                    <a:pt x="113284" y="3810"/>
                    <a:pt x="137033" y="27559"/>
                    <a:pt x="137033" y="56769"/>
                  </a:cubicBezTo>
                  <a:cubicBezTo>
                    <a:pt x="137033" y="85979"/>
                    <a:pt x="113284" y="109728"/>
                    <a:pt x="84074" y="109728"/>
                  </a:cubicBezTo>
                  <a:cubicBezTo>
                    <a:pt x="54864" y="109728"/>
                    <a:pt x="31115" y="85979"/>
                    <a:pt x="31115" y="56769"/>
                  </a:cubicBezTo>
                  <a:cubicBezTo>
                    <a:pt x="31115" y="27559"/>
                    <a:pt x="54864" y="3810"/>
                    <a:pt x="84074" y="3810"/>
                  </a:cubicBezTo>
                  <a:close/>
                  <a:moveTo>
                    <a:pt x="22098" y="0"/>
                  </a:moveTo>
                  <a:cubicBezTo>
                    <a:pt x="8382" y="14986"/>
                    <a:pt x="0" y="34925"/>
                    <a:pt x="0" y="56769"/>
                  </a:cubicBezTo>
                  <a:cubicBezTo>
                    <a:pt x="0" y="103251"/>
                    <a:pt x="37592" y="140843"/>
                    <a:pt x="84074" y="140843"/>
                  </a:cubicBezTo>
                  <a:cubicBezTo>
                    <a:pt x="130556" y="140843"/>
                    <a:pt x="168148" y="103251"/>
                    <a:pt x="168148" y="56769"/>
                  </a:cubicBezTo>
                  <a:cubicBezTo>
                    <a:pt x="168148" y="34925"/>
                    <a:pt x="159766" y="14986"/>
                    <a:pt x="146050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2995930" cy="975360"/>
            </a:xfrm>
            <a:custGeom>
              <a:avLst/>
              <a:gdLst/>
              <a:ahLst/>
              <a:cxnLst/>
              <a:rect l="l" t="t" r="r" b="b"/>
              <a:pathLst>
                <a:path w="2995930" h="975360">
                  <a:moveTo>
                    <a:pt x="1186561" y="0"/>
                  </a:moveTo>
                  <a:lnTo>
                    <a:pt x="1228979" y="42418"/>
                  </a:lnTo>
                  <a:lnTo>
                    <a:pt x="1794637" y="42418"/>
                  </a:lnTo>
                  <a:lnTo>
                    <a:pt x="1837182" y="0"/>
                  </a:lnTo>
                  <a:lnTo>
                    <a:pt x="1777873" y="0"/>
                  </a:lnTo>
                  <a:lnTo>
                    <a:pt x="1777365" y="508"/>
                  </a:lnTo>
                  <a:lnTo>
                    <a:pt x="1246378" y="508"/>
                  </a:lnTo>
                  <a:lnTo>
                    <a:pt x="1245870" y="0"/>
                  </a:lnTo>
                  <a:close/>
                  <a:moveTo>
                    <a:pt x="0" y="50038"/>
                  </a:moveTo>
                  <a:lnTo>
                    <a:pt x="0" y="77978"/>
                  </a:lnTo>
                  <a:lnTo>
                    <a:pt x="651002" y="77978"/>
                  </a:lnTo>
                  <a:lnTo>
                    <a:pt x="964057" y="391160"/>
                  </a:lnTo>
                  <a:lnTo>
                    <a:pt x="968121" y="395224"/>
                  </a:lnTo>
                  <a:lnTo>
                    <a:pt x="2259711" y="395224"/>
                  </a:lnTo>
                  <a:lnTo>
                    <a:pt x="2528697" y="126238"/>
                  </a:lnTo>
                  <a:lnTo>
                    <a:pt x="2508885" y="106426"/>
                  </a:lnTo>
                  <a:lnTo>
                    <a:pt x="2248027" y="367284"/>
                  </a:lnTo>
                  <a:lnTo>
                    <a:pt x="979805" y="367284"/>
                  </a:lnTo>
                  <a:lnTo>
                    <a:pt x="666750" y="54229"/>
                  </a:lnTo>
                  <a:lnTo>
                    <a:pt x="662686" y="50165"/>
                  </a:lnTo>
                  <a:close/>
                  <a:moveTo>
                    <a:pt x="0" y="391541"/>
                  </a:moveTo>
                  <a:lnTo>
                    <a:pt x="0" y="419481"/>
                  </a:lnTo>
                  <a:lnTo>
                    <a:pt x="495554" y="419481"/>
                  </a:lnTo>
                  <a:lnTo>
                    <a:pt x="495554" y="391541"/>
                  </a:lnTo>
                  <a:close/>
                  <a:moveTo>
                    <a:pt x="1312799" y="526796"/>
                  </a:moveTo>
                  <a:lnTo>
                    <a:pt x="906272" y="933450"/>
                  </a:lnTo>
                  <a:lnTo>
                    <a:pt x="0" y="933450"/>
                  </a:lnTo>
                  <a:lnTo>
                    <a:pt x="0" y="975360"/>
                  </a:lnTo>
                  <a:lnTo>
                    <a:pt x="923671" y="975360"/>
                  </a:lnTo>
                  <a:lnTo>
                    <a:pt x="1330198" y="568833"/>
                  </a:lnTo>
                  <a:lnTo>
                    <a:pt x="2995930" y="568833"/>
                  </a:lnTo>
                  <a:lnTo>
                    <a:pt x="2995930" y="526923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765635" y="7874360"/>
            <a:ext cx="4522365" cy="2767879"/>
            <a:chOff x="0" y="0"/>
            <a:chExt cx="4522368" cy="2767876"/>
          </a:xfrm>
        </p:grpSpPr>
        <p:sp>
          <p:nvSpPr>
            <p:cNvPr id="14" name="Freeform 14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23" name="Group 23"/>
          <p:cNvGrpSpPr>
            <a:grpSpLocks noChangeAspect="1"/>
          </p:cNvGrpSpPr>
          <p:nvPr/>
        </p:nvGrpSpPr>
        <p:grpSpPr>
          <a:xfrm>
            <a:off x="13829128" y="-63503"/>
            <a:ext cx="4522365" cy="2767879"/>
            <a:chOff x="0" y="0"/>
            <a:chExt cx="4522368" cy="2767876"/>
          </a:xfrm>
        </p:grpSpPr>
        <p:sp>
          <p:nvSpPr>
            <p:cNvPr id="24" name="Freeform 24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32" name="Freeform 32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33" name="Group 33"/>
          <p:cNvGrpSpPr/>
          <p:nvPr/>
        </p:nvGrpSpPr>
        <p:grpSpPr>
          <a:xfrm>
            <a:off x="-671119" y="9853900"/>
            <a:ext cx="19022613" cy="4006046"/>
            <a:chOff x="0" y="0"/>
            <a:chExt cx="5010071" cy="105509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29635"/>
              </p:ext>
            </p:extLst>
          </p:nvPr>
        </p:nvGraphicFramePr>
        <p:xfrm>
          <a:off x="712702" y="3797747"/>
          <a:ext cx="13769870" cy="4114800"/>
        </p:xfrm>
        <a:graphic>
          <a:graphicData uri="http://schemas.openxmlformats.org/drawingml/2006/table">
            <a:tbl>
              <a:tblPr/>
              <a:tblGrid>
                <a:gridCol w="2432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5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algn="just">
                        <a:lnSpc>
                          <a:spcPts val="2911"/>
                        </a:lnSpc>
                        <a:defRPr/>
                      </a:pPr>
                      <a:endParaRPr lang="en-US" sz="28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11"/>
                        </a:lnSpc>
                        <a:defRPr/>
                      </a:pPr>
                      <a:r>
                        <a:rPr lang="en-US" sz="2800" dirty="0"/>
                        <a:t>SCORE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11"/>
                        </a:lnSpc>
                        <a:defRPr/>
                      </a:pPr>
                      <a:r>
                        <a:rPr lang="en-US" sz="2800" dirty="0"/>
                        <a:t>INTERPRETATION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just">
                        <a:lnSpc>
                          <a:spcPts val="2911"/>
                        </a:lnSpc>
                        <a:defRPr/>
                      </a:pPr>
                      <a:r>
                        <a:rPr lang="en-US" sz="2800" dirty="0"/>
                        <a:t>Recall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11"/>
                        </a:lnSpc>
                        <a:defRPr/>
                      </a:pPr>
                      <a:r>
                        <a:rPr lang="en-US" sz="2800" dirty="0"/>
                        <a:t>77%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11"/>
                        </a:lnSpc>
                        <a:defRPr/>
                      </a:pPr>
                      <a:r>
                        <a:rPr lang="en-US" sz="2800" dirty="0"/>
                        <a:t>Identifies 7/10 churns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just">
                        <a:lnSpc>
                          <a:spcPts val="2911"/>
                        </a:lnSpc>
                        <a:defRPr/>
                      </a:pPr>
                      <a:r>
                        <a:rPr lang="en-US" sz="2800" dirty="0"/>
                        <a:t>Precision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11"/>
                        </a:lnSpc>
                        <a:defRPr/>
                      </a:pPr>
                      <a:r>
                        <a:rPr lang="en-US" sz="2800" dirty="0"/>
                        <a:t>81%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11"/>
                        </a:lnSpc>
                        <a:defRPr/>
                      </a:pPr>
                      <a:r>
                        <a:rPr lang="en-US" sz="2800" dirty="0"/>
                        <a:t>2 in 10 alarms are false alarms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just">
                        <a:lnSpc>
                          <a:spcPts val="2911"/>
                        </a:lnSpc>
                        <a:defRPr/>
                      </a:pPr>
                      <a:r>
                        <a:rPr lang="en-US" sz="2800" dirty="0"/>
                        <a:t>ROC-AUC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11"/>
                        </a:lnSpc>
                        <a:defRPr/>
                      </a:pPr>
                      <a:r>
                        <a:rPr lang="en-US" sz="2800" dirty="0"/>
                        <a:t>93.1%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911"/>
                        </a:lnSpc>
                        <a:defRPr/>
                      </a:pPr>
                      <a:r>
                        <a:rPr lang="en-US" sz="2800" dirty="0"/>
                        <a:t>Strong separation between churns and loyal customers.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672821" y="971550"/>
            <a:ext cx="14949702" cy="91934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  <a:p>
            <a:pPr algn="just">
              <a:lnSpc>
                <a:spcPts val="4200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FINAL MODEL: Advanced Random Forest</a:t>
            </a:r>
          </a:p>
          <a:p>
            <a:pPr algn="just">
              <a:lnSpc>
                <a:spcPts val="2911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Threshold Tuning Insight</a:t>
            </a:r>
          </a:p>
          <a:p>
            <a:pPr algn="just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 adjusting our prediction threshold to 23%, we identified  5% more churners while only slightly increasing false alerts.</a:t>
            </a:r>
          </a:p>
          <a:p>
            <a:pPr algn="just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367306" y="9726713"/>
            <a:ext cx="19022613" cy="4006046"/>
            <a:chOff x="0" y="0"/>
            <a:chExt cx="5010071" cy="10550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4132941" y="-864729"/>
            <a:ext cx="4522365" cy="2767879"/>
            <a:chOff x="0" y="0"/>
            <a:chExt cx="4522368" cy="2767876"/>
          </a:xfrm>
        </p:grpSpPr>
        <p:sp>
          <p:nvSpPr>
            <p:cNvPr id="9" name="Freeform 9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0" y="-472895"/>
            <a:ext cx="4357106" cy="1984210"/>
            <a:chOff x="0" y="0"/>
            <a:chExt cx="4357103" cy="1984210"/>
          </a:xfrm>
        </p:grpSpPr>
        <p:sp>
          <p:nvSpPr>
            <p:cNvPr id="19" name="Freeform 19"/>
            <p:cNvSpPr/>
            <p:nvPr/>
          </p:nvSpPr>
          <p:spPr>
            <a:xfrm>
              <a:off x="3189986" y="43484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956310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956310" y="0"/>
                  </a:lnTo>
                  <a:lnTo>
                    <a:pt x="95631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3321177" y="626999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79502" y="198755"/>
                    <a:pt x="45085" y="164338"/>
                    <a:pt x="45085" y="121920"/>
                  </a:cubicBezTo>
                  <a:cubicBezTo>
                    <a:pt x="45085" y="79502"/>
                    <a:pt x="79502" y="45085"/>
                    <a:pt x="121920" y="45085"/>
                  </a:cubicBezTo>
                  <a:cubicBezTo>
                    <a:pt x="164338" y="45085"/>
                    <a:pt x="198755" y="79502"/>
                    <a:pt x="198755" y="121920"/>
                  </a:cubicBezTo>
                  <a:cubicBezTo>
                    <a:pt x="198755" y="164338"/>
                    <a:pt x="164338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54610" y="0"/>
                    <a:pt x="0" y="54610"/>
                    <a:pt x="0" y="121920"/>
                  </a:cubicBezTo>
                  <a:cubicBezTo>
                    <a:pt x="0" y="189230"/>
                    <a:pt x="54610" y="243840"/>
                    <a:pt x="121920" y="243840"/>
                  </a:cubicBezTo>
                  <a:cubicBezTo>
                    <a:pt x="189230" y="243840"/>
                    <a:pt x="243840" y="189230"/>
                    <a:pt x="243840" y="121920"/>
                  </a:cubicBezTo>
                  <a:cubicBezTo>
                    <a:pt x="243840" y="54610"/>
                    <a:pt x="18923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836295" y="52362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4125468" y="364744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2838196" y="17653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54737" y="137033"/>
                    <a:pt x="31115" y="113284"/>
                    <a:pt x="31115" y="84074"/>
                  </a:cubicBezTo>
                  <a:cubicBezTo>
                    <a:pt x="31115" y="54864"/>
                    <a:pt x="54864" y="31115"/>
                    <a:pt x="84074" y="31115"/>
                  </a:cubicBezTo>
                  <a:cubicBezTo>
                    <a:pt x="113284" y="31115"/>
                    <a:pt x="137033" y="54864"/>
                    <a:pt x="137033" y="84074"/>
                  </a:cubicBezTo>
                  <a:cubicBezTo>
                    <a:pt x="137033" y="113284"/>
                    <a:pt x="11328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37592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63500" y="63500"/>
              <a:ext cx="3282950" cy="1235710"/>
            </a:xfrm>
            <a:custGeom>
              <a:avLst/>
              <a:gdLst/>
              <a:ahLst/>
              <a:cxnLst/>
              <a:rect l="l" t="t" r="r" b="b"/>
              <a:pathLst>
                <a:path w="3282950" h="1235710">
                  <a:moveTo>
                    <a:pt x="1333373" y="0"/>
                  </a:moveTo>
                  <a:lnTo>
                    <a:pt x="1516126" y="182753"/>
                  </a:lnTo>
                  <a:lnTo>
                    <a:pt x="2081784" y="182753"/>
                  </a:lnTo>
                  <a:lnTo>
                    <a:pt x="2264537" y="0"/>
                  </a:lnTo>
                  <a:lnTo>
                    <a:pt x="2205228" y="0"/>
                  </a:lnTo>
                  <a:lnTo>
                    <a:pt x="2064385" y="140716"/>
                  </a:lnTo>
                  <a:lnTo>
                    <a:pt x="1533398" y="140716"/>
                  </a:lnTo>
                  <a:lnTo>
                    <a:pt x="1392682" y="0"/>
                  </a:lnTo>
                  <a:close/>
                  <a:moveTo>
                    <a:pt x="0" y="190373"/>
                  </a:moveTo>
                  <a:lnTo>
                    <a:pt x="0" y="218313"/>
                  </a:lnTo>
                  <a:lnTo>
                    <a:pt x="938149" y="218313"/>
                  </a:lnTo>
                  <a:lnTo>
                    <a:pt x="1251204" y="531368"/>
                  </a:lnTo>
                  <a:lnTo>
                    <a:pt x="1255268" y="535432"/>
                  </a:lnTo>
                  <a:lnTo>
                    <a:pt x="2546731" y="535432"/>
                  </a:lnTo>
                  <a:lnTo>
                    <a:pt x="2815717" y="266446"/>
                  </a:lnTo>
                  <a:lnTo>
                    <a:pt x="2795905" y="246634"/>
                  </a:lnTo>
                  <a:lnTo>
                    <a:pt x="2535047" y="507492"/>
                  </a:lnTo>
                  <a:lnTo>
                    <a:pt x="1266825" y="507492"/>
                  </a:lnTo>
                  <a:lnTo>
                    <a:pt x="953770" y="194437"/>
                  </a:lnTo>
                  <a:lnTo>
                    <a:pt x="949706" y="190373"/>
                  </a:lnTo>
                  <a:close/>
                  <a:moveTo>
                    <a:pt x="0" y="531749"/>
                  </a:moveTo>
                  <a:lnTo>
                    <a:pt x="0" y="559689"/>
                  </a:lnTo>
                  <a:lnTo>
                    <a:pt x="782574" y="559689"/>
                  </a:lnTo>
                  <a:lnTo>
                    <a:pt x="782574" y="531749"/>
                  </a:lnTo>
                  <a:close/>
                  <a:moveTo>
                    <a:pt x="1599819" y="667131"/>
                  </a:moveTo>
                  <a:lnTo>
                    <a:pt x="1193292" y="1073658"/>
                  </a:lnTo>
                  <a:lnTo>
                    <a:pt x="102870" y="1073658"/>
                  </a:lnTo>
                  <a:lnTo>
                    <a:pt x="0" y="1176401"/>
                  </a:lnTo>
                  <a:lnTo>
                    <a:pt x="0" y="1235710"/>
                  </a:lnTo>
                  <a:lnTo>
                    <a:pt x="120269" y="1115568"/>
                  </a:lnTo>
                  <a:lnTo>
                    <a:pt x="1210691" y="1115568"/>
                  </a:lnTo>
                  <a:lnTo>
                    <a:pt x="1617218" y="709041"/>
                  </a:lnTo>
                  <a:lnTo>
                    <a:pt x="3282950" y="709041"/>
                  </a:lnTo>
                  <a:lnTo>
                    <a:pt x="3282950" y="66713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14CA334-3AA5-8BD7-0B7F-BD4CA0FF1370}"/>
              </a:ext>
            </a:extLst>
          </p:cNvPr>
          <p:cNvSpPr txBox="1"/>
          <p:nvPr/>
        </p:nvSpPr>
        <p:spPr>
          <a:xfrm>
            <a:off x="1004444" y="3752952"/>
            <a:ext cx="200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9173" y="9815805"/>
            <a:ext cx="19022613" cy="4006046"/>
            <a:chOff x="0" y="0"/>
            <a:chExt cx="5010071" cy="10550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4669421" y="-461313"/>
            <a:ext cx="4522365" cy="2767879"/>
            <a:chOff x="0" y="0"/>
            <a:chExt cx="4522368" cy="2767876"/>
          </a:xfrm>
        </p:grpSpPr>
        <p:sp>
          <p:nvSpPr>
            <p:cNvPr id="8" name="Freeform 8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-108940" y="-461313"/>
            <a:ext cx="4357106" cy="1984210"/>
            <a:chOff x="0" y="0"/>
            <a:chExt cx="4357103" cy="1984210"/>
          </a:xfrm>
        </p:grpSpPr>
        <p:sp>
          <p:nvSpPr>
            <p:cNvPr id="18" name="Freeform 18"/>
            <p:cNvSpPr/>
            <p:nvPr/>
          </p:nvSpPr>
          <p:spPr>
            <a:xfrm>
              <a:off x="3189986" y="43484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956310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956310" y="0"/>
                  </a:lnTo>
                  <a:lnTo>
                    <a:pt x="95631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3321177" y="626999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79502" y="198755"/>
                    <a:pt x="45085" y="164338"/>
                    <a:pt x="45085" y="121920"/>
                  </a:cubicBezTo>
                  <a:cubicBezTo>
                    <a:pt x="45085" y="79502"/>
                    <a:pt x="79502" y="45085"/>
                    <a:pt x="121920" y="45085"/>
                  </a:cubicBezTo>
                  <a:cubicBezTo>
                    <a:pt x="164338" y="45085"/>
                    <a:pt x="198755" y="79502"/>
                    <a:pt x="198755" y="121920"/>
                  </a:cubicBezTo>
                  <a:cubicBezTo>
                    <a:pt x="198755" y="164338"/>
                    <a:pt x="164338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54610" y="0"/>
                    <a:pt x="0" y="54610"/>
                    <a:pt x="0" y="121920"/>
                  </a:cubicBezTo>
                  <a:cubicBezTo>
                    <a:pt x="0" y="189230"/>
                    <a:pt x="54610" y="243840"/>
                    <a:pt x="121920" y="243840"/>
                  </a:cubicBezTo>
                  <a:cubicBezTo>
                    <a:pt x="189230" y="243840"/>
                    <a:pt x="243840" y="189230"/>
                    <a:pt x="243840" y="121920"/>
                  </a:cubicBezTo>
                  <a:cubicBezTo>
                    <a:pt x="243840" y="54610"/>
                    <a:pt x="18923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836295" y="52362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4125468" y="364744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838196" y="17653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54737" y="137033"/>
                    <a:pt x="31115" y="113284"/>
                    <a:pt x="31115" y="84074"/>
                  </a:cubicBezTo>
                  <a:cubicBezTo>
                    <a:pt x="31115" y="54864"/>
                    <a:pt x="54864" y="31115"/>
                    <a:pt x="84074" y="31115"/>
                  </a:cubicBezTo>
                  <a:cubicBezTo>
                    <a:pt x="113284" y="31115"/>
                    <a:pt x="137033" y="54864"/>
                    <a:pt x="137033" y="84074"/>
                  </a:cubicBezTo>
                  <a:cubicBezTo>
                    <a:pt x="137033" y="113284"/>
                    <a:pt x="11328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37592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63500" y="63500"/>
              <a:ext cx="3282950" cy="1235710"/>
            </a:xfrm>
            <a:custGeom>
              <a:avLst/>
              <a:gdLst/>
              <a:ahLst/>
              <a:cxnLst/>
              <a:rect l="l" t="t" r="r" b="b"/>
              <a:pathLst>
                <a:path w="3282950" h="1235710">
                  <a:moveTo>
                    <a:pt x="1333373" y="0"/>
                  </a:moveTo>
                  <a:lnTo>
                    <a:pt x="1516126" y="182753"/>
                  </a:lnTo>
                  <a:lnTo>
                    <a:pt x="2081784" y="182753"/>
                  </a:lnTo>
                  <a:lnTo>
                    <a:pt x="2264537" y="0"/>
                  </a:lnTo>
                  <a:lnTo>
                    <a:pt x="2205228" y="0"/>
                  </a:lnTo>
                  <a:lnTo>
                    <a:pt x="2064385" y="140716"/>
                  </a:lnTo>
                  <a:lnTo>
                    <a:pt x="1533398" y="140716"/>
                  </a:lnTo>
                  <a:lnTo>
                    <a:pt x="1392682" y="0"/>
                  </a:lnTo>
                  <a:close/>
                  <a:moveTo>
                    <a:pt x="0" y="190373"/>
                  </a:moveTo>
                  <a:lnTo>
                    <a:pt x="0" y="218313"/>
                  </a:lnTo>
                  <a:lnTo>
                    <a:pt x="938149" y="218313"/>
                  </a:lnTo>
                  <a:lnTo>
                    <a:pt x="1251204" y="531368"/>
                  </a:lnTo>
                  <a:lnTo>
                    <a:pt x="1255268" y="535432"/>
                  </a:lnTo>
                  <a:lnTo>
                    <a:pt x="2546731" y="535432"/>
                  </a:lnTo>
                  <a:lnTo>
                    <a:pt x="2815717" y="266446"/>
                  </a:lnTo>
                  <a:lnTo>
                    <a:pt x="2795905" y="246634"/>
                  </a:lnTo>
                  <a:lnTo>
                    <a:pt x="2535047" y="507492"/>
                  </a:lnTo>
                  <a:lnTo>
                    <a:pt x="1266825" y="507492"/>
                  </a:lnTo>
                  <a:lnTo>
                    <a:pt x="953770" y="194437"/>
                  </a:lnTo>
                  <a:lnTo>
                    <a:pt x="949706" y="190373"/>
                  </a:lnTo>
                  <a:close/>
                  <a:moveTo>
                    <a:pt x="0" y="531749"/>
                  </a:moveTo>
                  <a:lnTo>
                    <a:pt x="0" y="559689"/>
                  </a:lnTo>
                  <a:lnTo>
                    <a:pt x="782574" y="559689"/>
                  </a:lnTo>
                  <a:lnTo>
                    <a:pt x="782574" y="531749"/>
                  </a:lnTo>
                  <a:close/>
                  <a:moveTo>
                    <a:pt x="1599819" y="667131"/>
                  </a:moveTo>
                  <a:lnTo>
                    <a:pt x="1193292" y="1073658"/>
                  </a:lnTo>
                  <a:lnTo>
                    <a:pt x="102870" y="1073658"/>
                  </a:lnTo>
                  <a:lnTo>
                    <a:pt x="0" y="1176401"/>
                  </a:lnTo>
                  <a:lnTo>
                    <a:pt x="0" y="1235710"/>
                  </a:lnTo>
                  <a:lnTo>
                    <a:pt x="120269" y="1115568"/>
                  </a:lnTo>
                  <a:lnTo>
                    <a:pt x="1210691" y="1115568"/>
                  </a:lnTo>
                  <a:lnTo>
                    <a:pt x="1617218" y="709041"/>
                  </a:lnTo>
                  <a:lnTo>
                    <a:pt x="3282950" y="709041"/>
                  </a:lnTo>
                  <a:lnTo>
                    <a:pt x="3282950" y="66713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sp>
        <p:nvSpPr>
          <p:cNvPr id="24" name="TextBox 24"/>
          <p:cNvSpPr txBox="1"/>
          <p:nvPr/>
        </p:nvSpPr>
        <p:spPr>
          <a:xfrm>
            <a:off x="197748" y="865477"/>
            <a:ext cx="11028908" cy="3858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 IMPORTANCE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b="1" dirty="0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What Actually Predicts Churn?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Our Advanced Random Forest model ranked features by importance. Top contributors included:</a:t>
            </a:r>
          </a:p>
          <a:p>
            <a:pPr marL="449071" lvl="1" indent="-224536" algn="l">
              <a:lnSpc>
                <a:spcPts val="2911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 day minutes (15.3%)</a:t>
            </a:r>
          </a:p>
          <a:p>
            <a:pPr marL="449071" lvl="1" indent="-224536" algn="l">
              <a:lnSpc>
                <a:spcPts val="2911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Customer service calls (13.6%)</a:t>
            </a:r>
          </a:p>
          <a:p>
            <a:pPr marL="449071" lvl="1" indent="-224536" algn="l">
              <a:lnSpc>
                <a:spcPts val="2911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International plan (8.6%)</a:t>
            </a:r>
          </a:p>
          <a:p>
            <a:pPr marL="449071" lvl="1" indent="-224536" algn="l">
              <a:lnSpc>
                <a:spcPts val="2911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Spender type(8.0%(</a:t>
            </a:r>
          </a:p>
          <a:p>
            <a:pPr marL="449071" lvl="1" indent="-224536" algn="l">
              <a:lnSpc>
                <a:spcPts val="2911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Evening minutes (6.6%)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04AD049-7B47-B840-D4B8-CBF8F0B7C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202" y="4383308"/>
            <a:ext cx="7524750" cy="53538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8742" y="607141"/>
            <a:ext cx="16652123" cy="58822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RECOMMENDATIONS</a:t>
            </a:r>
          </a:p>
          <a:p>
            <a:pPr algn="ctr">
              <a:lnSpc>
                <a:spcPts val="2911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r>
              <a:rPr lang="en-US" sz="2400" dirty="0"/>
              <a:t>     -Run localized campaigns in high-churn states (Washington, Texas) with deeper investigation into region specific issues like service     quality, network coverage or billing concerns.</a:t>
            </a:r>
          </a:p>
          <a:p>
            <a:r>
              <a:rPr lang="en-US" sz="2400" dirty="0"/>
              <a:t>   - Develop onboarding programs for new customers and loyalty program for long term customers to reduce early drop-offs and late disengagement.</a:t>
            </a:r>
          </a:p>
          <a:p>
            <a:r>
              <a:rPr lang="en-US" sz="2400" dirty="0"/>
              <a:t>   - Proactively monitor customers with 3+ support calls and prioritize them for resolution. Train customer service team to resolve issues on the first contact to prevent frustration.</a:t>
            </a:r>
          </a:p>
          <a:p>
            <a:r>
              <a:rPr lang="en-US" sz="2400" dirty="0"/>
              <a:t>   - Reassess the value proposition of the international plan. This could involve improving call quality, reducing costs, or bundling with other perks to increase satisfaction.</a:t>
            </a:r>
          </a:p>
          <a:p>
            <a:r>
              <a:rPr lang="en-US" sz="2400" dirty="0"/>
              <a:t>   - Introduce spending caps or usage notifications for customers who pay more especially during daytime &amp; International calls to help manage expectations and reduce bill shock as these users are more likely to churn.</a:t>
            </a:r>
          </a:p>
          <a:p>
            <a:r>
              <a:rPr lang="en-US" sz="2400" dirty="0"/>
              <a:t>   - Have a higher budget for areas with a high churn rate for marketing.</a:t>
            </a:r>
          </a:p>
          <a:p>
            <a:pPr algn="l">
              <a:lnSpc>
                <a:spcPts val="4388"/>
              </a:lnSpc>
            </a:pPr>
            <a:endParaRPr lang="en-US" sz="40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11"/>
              </a:lnSpc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367306" y="9726713"/>
            <a:ext cx="19022613" cy="4006046"/>
            <a:chOff x="0" y="0"/>
            <a:chExt cx="5010071" cy="10550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4132941" y="-864729"/>
            <a:ext cx="4522365" cy="2767879"/>
            <a:chOff x="0" y="0"/>
            <a:chExt cx="4522368" cy="2767876"/>
          </a:xfrm>
        </p:grpSpPr>
        <p:sp>
          <p:nvSpPr>
            <p:cNvPr id="8" name="Freeform 8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0" y="-691970"/>
            <a:ext cx="4357106" cy="1984210"/>
            <a:chOff x="0" y="0"/>
            <a:chExt cx="4357103" cy="1984210"/>
          </a:xfrm>
        </p:grpSpPr>
        <p:sp>
          <p:nvSpPr>
            <p:cNvPr id="18" name="Freeform 18"/>
            <p:cNvSpPr/>
            <p:nvPr/>
          </p:nvSpPr>
          <p:spPr>
            <a:xfrm>
              <a:off x="3189986" y="43484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956310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956310" y="0"/>
                  </a:lnTo>
                  <a:lnTo>
                    <a:pt x="95631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3321177" y="626999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79502" y="198755"/>
                    <a:pt x="45085" y="164338"/>
                    <a:pt x="45085" y="121920"/>
                  </a:cubicBezTo>
                  <a:cubicBezTo>
                    <a:pt x="45085" y="79502"/>
                    <a:pt x="79502" y="45085"/>
                    <a:pt x="121920" y="45085"/>
                  </a:cubicBezTo>
                  <a:cubicBezTo>
                    <a:pt x="164338" y="45085"/>
                    <a:pt x="198755" y="79502"/>
                    <a:pt x="198755" y="121920"/>
                  </a:cubicBezTo>
                  <a:cubicBezTo>
                    <a:pt x="198755" y="164338"/>
                    <a:pt x="164338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54610" y="0"/>
                    <a:pt x="0" y="54610"/>
                    <a:pt x="0" y="121920"/>
                  </a:cubicBezTo>
                  <a:cubicBezTo>
                    <a:pt x="0" y="189230"/>
                    <a:pt x="54610" y="243840"/>
                    <a:pt x="121920" y="243840"/>
                  </a:cubicBezTo>
                  <a:cubicBezTo>
                    <a:pt x="189230" y="243840"/>
                    <a:pt x="243840" y="189230"/>
                    <a:pt x="243840" y="121920"/>
                  </a:cubicBezTo>
                  <a:cubicBezTo>
                    <a:pt x="243840" y="54610"/>
                    <a:pt x="18923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836295" y="52362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4125468" y="364744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838196" y="17653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54737" y="137033"/>
                    <a:pt x="31115" y="113284"/>
                    <a:pt x="31115" y="84074"/>
                  </a:cubicBezTo>
                  <a:cubicBezTo>
                    <a:pt x="31115" y="54864"/>
                    <a:pt x="54864" y="31115"/>
                    <a:pt x="84074" y="31115"/>
                  </a:cubicBezTo>
                  <a:cubicBezTo>
                    <a:pt x="113284" y="31115"/>
                    <a:pt x="137033" y="54864"/>
                    <a:pt x="137033" y="84074"/>
                  </a:cubicBezTo>
                  <a:cubicBezTo>
                    <a:pt x="137033" y="113284"/>
                    <a:pt x="11328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37592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63500" y="63500"/>
              <a:ext cx="3282950" cy="1235710"/>
            </a:xfrm>
            <a:custGeom>
              <a:avLst/>
              <a:gdLst/>
              <a:ahLst/>
              <a:cxnLst/>
              <a:rect l="l" t="t" r="r" b="b"/>
              <a:pathLst>
                <a:path w="3282950" h="1235710">
                  <a:moveTo>
                    <a:pt x="1333373" y="0"/>
                  </a:moveTo>
                  <a:lnTo>
                    <a:pt x="1516126" y="182753"/>
                  </a:lnTo>
                  <a:lnTo>
                    <a:pt x="2081784" y="182753"/>
                  </a:lnTo>
                  <a:lnTo>
                    <a:pt x="2264537" y="0"/>
                  </a:lnTo>
                  <a:lnTo>
                    <a:pt x="2205228" y="0"/>
                  </a:lnTo>
                  <a:lnTo>
                    <a:pt x="2064385" y="140716"/>
                  </a:lnTo>
                  <a:lnTo>
                    <a:pt x="1533398" y="140716"/>
                  </a:lnTo>
                  <a:lnTo>
                    <a:pt x="1392682" y="0"/>
                  </a:lnTo>
                  <a:close/>
                  <a:moveTo>
                    <a:pt x="0" y="190373"/>
                  </a:moveTo>
                  <a:lnTo>
                    <a:pt x="0" y="218313"/>
                  </a:lnTo>
                  <a:lnTo>
                    <a:pt x="938149" y="218313"/>
                  </a:lnTo>
                  <a:lnTo>
                    <a:pt x="1251204" y="531368"/>
                  </a:lnTo>
                  <a:lnTo>
                    <a:pt x="1255268" y="535432"/>
                  </a:lnTo>
                  <a:lnTo>
                    <a:pt x="2546731" y="535432"/>
                  </a:lnTo>
                  <a:lnTo>
                    <a:pt x="2815717" y="266446"/>
                  </a:lnTo>
                  <a:lnTo>
                    <a:pt x="2795905" y="246634"/>
                  </a:lnTo>
                  <a:lnTo>
                    <a:pt x="2535047" y="507492"/>
                  </a:lnTo>
                  <a:lnTo>
                    <a:pt x="1266825" y="507492"/>
                  </a:lnTo>
                  <a:lnTo>
                    <a:pt x="953770" y="194437"/>
                  </a:lnTo>
                  <a:lnTo>
                    <a:pt x="949706" y="190373"/>
                  </a:lnTo>
                  <a:close/>
                  <a:moveTo>
                    <a:pt x="0" y="531749"/>
                  </a:moveTo>
                  <a:lnTo>
                    <a:pt x="0" y="559689"/>
                  </a:lnTo>
                  <a:lnTo>
                    <a:pt x="782574" y="559689"/>
                  </a:lnTo>
                  <a:lnTo>
                    <a:pt x="782574" y="531749"/>
                  </a:lnTo>
                  <a:close/>
                  <a:moveTo>
                    <a:pt x="1599819" y="667131"/>
                  </a:moveTo>
                  <a:lnTo>
                    <a:pt x="1193292" y="1073658"/>
                  </a:lnTo>
                  <a:lnTo>
                    <a:pt x="102870" y="1073658"/>
                  </a:lnTo>
                  <a:lnTo>
                    <a:pt x="0" y="1176401"/>
                  </a:lnTo>
                  <a:lnTo>
                    <a:pt x="0" y="1235710"/>
                  </a:lnTo>
                  <a:lnTo>
                    <a:pt x="120269" y="1115568"/>
                  </a:lnTo>
                  <a:lnTo>
                    <a:pt x="1210691" y="1115568"/>
                  </a:lnTo>
                  <a:lnTo>
                    <a:pt x="1617218" y="709041"/>
                  </a:lnTo>
                  <a:lnTo>
                    <a:pt x="3282950" y="709041"/>
                  </a:lnTo>
                  <a:lnTo>
                    <a:pt x="3282950" y="66713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61409" y="1082320"/>
            <a:ext cx="13087896" cy="50929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sz="3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LIMITATIONS</a:t>
            </a:r>
          </a:p>
          <a:p>
            <a:pPr algn="l">
              <a:lnSpc>
                <a:spcPts val="4324"/>
              </a:lnSpc>
            </a:pPr>
            <a:endParaRPr lang="en-US" sz="30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449071" lvl="1" indent="-224536" algn="l">
              <a:lnSpc>
                <a:spcPts val="3910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SMOTE may cause overfitting, affecting real-world performance.</a:t>
            </a:r>
          </a:p>
          <a:p>
            <a:pPr marL="449071" lvl="1" indent="-224536" algn="l">
              <a:lnSpc>
                <a:spcPts val="3910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Model scope was limited to three algorithms without deeper tuning.</a:t>
            </a:r>
          </a:p>
          <a:p>
            <a:pPr marL="449071" lvl="1" indent="-224536" algn="l">
              <a:lnSpc>
                <a:spcPts val="3910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Some churn patterns lack context, needing more customer behavior data.</a:t>
            </a:r>
          </a:p>
          <a:p>
            <a:pPr marL="449071" lvl="1" indent="-224536" algn="l">
              <a:lnSpc>
                <a:spcPts val="3910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Geographic churn trends weren’t deeply explored, missing regional insights.</a:t>
            </a:r>
          </a:p>
          <a:p>
            <a:pPr marL="449071" lvl="1" indent="-224536" algn="l">
              <a:lnSpc>
                <a:spcPts val="3910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Call data lacked quality indicators, limiting support-related analysis.</a:t>
            </a:r>
          </a:p>
          <a:p>
            <a:pPr algn="l">
              <a:lnSpc>
                <a:spcPts val="5640"/>
              </a:lnSpc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5640"/>
              </a:lnSpc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367306" y="9726713"/>
            <a:ext cx="19022613" cy="4006046"/>
            <a:chOff x="0" y="0"/>
            <a:chExt cx="5010071" cy="10550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4132941" y="-864729"/>
            <a:ext cx="4522365" cy="2767879"/>
            <a:chOff x="0" y="0"/>
            <a:chExt cx="4522368" cy="2767876"/>
          </a:xfrm>
        </p:grpSpPr>
        <p:sp>
          <p:nvSpPr>
            <p:cNvPr id="8" name="Freeform 8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0" y="-472895"/>
            <a:ext cx="4357106" cy="1984210"/>
            <a:chOff x="0" y="0"/>
            <a:chExt cx="4357103" cy="1984210"/>
          </a:xfrm>
        </p:grpSpPr>
        <p:sp>
          <p:nvSpPr>
            <p:cNvPr id="18" name="Freeform 18"/>
            <p:cNvSpPr/>
            <p:nvPr/>
          </p:nvSpPr>
          <p:spPr>
            <a:xfrm>
              <a:off x="3189986" y="43484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956310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956310" y="0"/>
                  </a:lnTo>
                  <a:lnTo>
                    <a:pt x="95631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3321177" y="626999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79502" y="198755"/>
                    <a:pt x="45085" y="164338"/>
                    <a:pt x="45085" y="121920"/>
                  </a:cubicBezTo>
                  <a:cubicBezTo>
                    <a:pt x="45085" y="79502"/>
                    <a:pt x="79502" y="45085"/>
                    <a:pt x="121920" y="45085"/>
                  </a:cubicBezTo>
                  <a:cubicBezTo>
                    <a:pt x="164338" y="45085"/>
                    <a:pt x="198755" y="79502"/>
                    <a:pt x="198755" y="121920"/>
                  </a:cubicBezTo>
                  <a:cubicBezTo>
                    <a:pt x="198755" y="164338"/>
                    <a:pt x="164338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54610" y="0"/>
                    <a:pt x="0" y="54610"/>
                    <a:pt x="0" y="121920"/>
                  </a:cubicBezTo>
                  <a:cubicBezTo>
                    <a:pt x="0" y="189230"/>
                    <a:pt x="54610" y="243840"/>
                    <a:pt x="121920" y="243840"/>
                  </a:cubicBezTo>
                  <a:cubicBezTo>
                    <a:pt x="189230" y="243840"/>
                    <a:pt x="243840" y="189230"/>
                    <a:pt x="243840" y="121920"/>
                  </a:cubicBezTo>
                  <a:cubicBezTo>
                    <a:pt x="243840" y="54610"/>
                    <a:pt x="18923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836295" y="52362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4125468" y="364744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838196" y="17653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54737" y="137033"/>
                    <a:pt x="31115" y="113284"/>
                    <a:pt x="31115" y="84074"/>
                  </a:cubicBezTo>
                  <a:cubicBezTo>
                    <a:pt x="31115" y="54864"/>
                    <a:pt x="54864" y="31115"/>
                    <a:pt x="84074" y="31115"/>
                  </a:cubicBezTo>
                  <a:cubicBezTo>
                    <a:pt x="113284" y="31115"/>
                    <a:pt x="137033" y="54864"/>
                    <a:pt x="137033" y="84074"/>
                  </a:cubicBezTo>
                  <a:cubicBezTo>
                    <a:pt x="137033" y="113284"/>
                    <a:pt x="11328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37592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63500" y="63500"/>
              <a:ext cx="3282950" cy="1235710"/>
            </a:xfrm>
            <a:custGeom>
              <a:avLst/>
              <a:gdLst/>
              <a:ahLst/>
              <a:cxnLst/>
              <a:rect l="l" t="t" r="r" b="b"/>
              <a:pathLst>
                <a:path w="3282950" h="1235710">
                  <a:moveTo>
                    <a:pt x="1333373" y="0"/>
                  </a:moveTo>
                  <a:lnTo>
                    <a:pt x="1516126" y="182753"/>
                  </a:lnTo>
                  <a:lnTo>
                    <a:pt x="2081784" y="182753"/>
                  </a:lnTo>
                  <a:lnTo>
                    <a:pt x="2264537" y="0"/>
                  </a:lnTo>
                  <a:lnTo>
                    <a:pt x="2205228" y="0"/>
                  </a:lnTo>
                  <a:lnTo>
                    <a:pt x="2064385" y="140716"/>
                  </a:lnTo>
                  <a:lnTo>
                    <a:pt x="1533398" y="140716"/>
                  </a:lnTo>
                  <a:lnTo>
                    <a:pt x="1392682" y="0"/>
                  </a:lnTo>
                  <a:close/>
                  <a:moveTo>
                    <a:pt x="0" y="190373"/>
                  </a:moveTo>
                  <a:lnTo>
                    <a:pt x="0" y="218313"/>
                  </a:lnTo>
                  <a:lnTo>
                    <a:pt x="938149" y="218313"/>
                  </a:lnTo>
                  <a:lnTo>
                    <a:pt x="1251204" y="531368"/>
                  </a:lnTo>
                  <a:lnTo>
                    <a:pt x="1255268" y="535432"/>
                  </a:lnTo>
                  <a:lnTo>
                    <a:pt x="2546731" y="535432"/>
                  </a:lnTo>
                  <a:lnTo>
                    <a:pt x="2815717" y="266446"/>
                  </a:lnTo>
                  <a:lnTo>
                    <a:pt x="2795905" y="246634"/>
                  </a:lnTo>
                  <a:lnTo>
                    <a:pt x="2535047" y="507492"/>
                  </a:lnTo>
                  <a:lnTo>
                    <a:pt x="1266825" y="507492"/>
                  </a:lnTo>
                  <a:lnTo>
                    <a:pt x="953770" y="194437"/>
                  </a:lnTo>
                  <a:lnTo>
                    <a:pt x="949706" y="190373"/>
                  </a:lnTo>
                  <a:close/>
                  <a:moveTo>
                    <a:pt x="0" y="531749"/>
                  </a:moveTo>
                  <a:lnTo>
                    <a:pt x="0" y="559689"/>
                  </a:lnTo>
                  <a:lnTo>
                    <a:pt x="782574" y="559689"/>
                  </a:lnTo>
                  <a:lnTo>
                    <a:pt x="782574" y="531749"/>
                  </a:lnTo>
                  <a:close/>
                  <a:moveTo>
                    <a:pt x="1599819" y="667131"/>
                  </a:moveTo>
                  <a:lnTo>
                    <a:pt x="1193292" y="1073658"/>
                  </a:lnTo>
                  <a:lnTo>
                    <a:pt x="102870" y="1073658"/>
                  </a:lnTo>
                  <a:lnTo>
                    <a:pt x="0" y="1176401"/>
                  </a:lnTo>
                  <a:lnTo>
                    <a:pt x="0" y="1235710"/>
                  </a:lnTo>
                  <a:lnTo>
                    <a:pt x="120269" y="1115568"/>
                  </a:lnTo>
                  <a:lnTo>
                    <a:pt x="1210691" y="1115568"/>
                  </a:lnTo>
                  <a:lnTo>
                    <a:pt x="1617218" y="709041"/>
                  </a:lnTo>
                  <a:lnTo>
                    <a:pt x="3282950" y="709041"/>
                  </a:lnTo>
                  <a:lnTo>
                    <a:pt x="3282950" y="66713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54924" y="6860762"/>
            <a:ext cx="460629" cy="460629"/>
          </a:xfrm>
          <a:custGeom>
            <a:avLst/>
            <a:gdLst/>
            <a:ahLst/>
            <a:cxnLst/>
            <a:rect l="l" t="t" r="r" b="b"/>
            <a:pathLst>
              <a:path w="460629" h="460629">
                <a:moveTo>
                  <a:pt x="0" y="0"/>
                </a:moveTo>
                <a:lnTo>
                  <a:pt x="460629" y="0"/>
                </a:lnTo>
                <a:lnTo>
                  <a:pt x="460629" y="460629"/>
                </a:lnTo>
                <a:lnTo>
                  <a:pt x="0" y="4606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3534492" y="2766441"/>
            <a:ext cx="244450" cy="232915"/>
            <a:chOff x="0" y="0"/>
            <a:chExt cx="244450" cy="232918"/>
          </a:xfrm>
        </p:grpSpPr>
        <p:sp>
          <p:nvSpPr>
            <p:cNvPr id="5" name="Freeform 5"/>
            <p:cNvSpPr/>
            <p:nvPr/>
          </p:nvSpPr>
          <p:spPr>
            <a:xfrm>
              <a:off x="63500" y="63500"/>
              <a:ext cx="117475" cy="21209"/>
            </a:xfrm>
            <a:custGeom>
              <a:avLst/>
              <a:gdLst/>
              <a:ahLst/>
              <a:cxnLst/>
              <a:rect l="l" t="t" r="r" b="b"/>
              <a:pathLst>
                <a:path w="117475" h="21209">
                  <a:moveTo>
                    <a:pt x="117475" y="21209"/>
                  </a:moveTo>
                  <a:lnTo>
                    <a:pt x="0" y="21209"/>
                  </a:lnTo>
                  <a:lnTo>
                    <a:pt x="0" y="0"/>
                  </a:lnTo>
                  <a:lnTo>
                    <a:pt x="117475" y="0"/>
                  </a:lnTo>
                  <a:lnTo>
                    <a:pt x="117475" y="21209"/>
                  </a:lnTo>
                </a:path>
              </a:pathLst>
            </a:custGeom>
            <a:solidFill>
              <a:srgbClr val="5E8AD6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63500" y="105918"/>
              <a:ext cx="117475" cy="21082"/>
            </a:xfrm>
            <a:custGeom>
              <a:avLst/>
              <a:gdLst/>
              <a:ahLst/>
              <a:cxnLst/>
              <a:rect l="l" t="t" r="r" b="b"/>
              <a:pathLst>
                <a:path w="117475" h="21082">
                  <a:moveTo>
                    <a:pt x="117475" y="21082"/>
                  </a:moveTo>
                  <a:lnTo>
                    <a:pt x="0" y="21082"/>
                  </a:lnTo>
                  <a:lnTo>
                    <a:pt x="0" y="0"/>
                  </a:lnTo>
                  <a:lnTo>
                    <a:pt x="117475" y="0"/>
                  </a:lnTo>
                  <a:lnTo>
                    <a:pt x="117475" y="21082"/>
                  </a:lnTo>
                </a:path>
              </a:pathLst>
            </a:custGeom>
            <a:solidFill>
              <a:srgbClr val="5E8AD6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63500" y="148209"/>
              <a:ext cx="117475" cy="21209"/>
            </a:xfrm>
            <a:custGeom>
              <a:avLst/>
              <a:gdLst/>
              <a:ahLst/>
              <a:cxnLst/>
              <a:rect l="l" t="t" r="r" b="b"/>
              <a:pathLst>
                <a:path w="117475" h="21209">
                  <a:moveTo>
                    <a:pt x="117475" y="21209"/>
                  </a:moveTo>
                  <a:lnTo>
                    <a:pt x="0" y="21209"/>
                  </a:lnTo>
                  <a:lnTo>
                    <a:pt x="0" y="0"/>
                  </a:lnTo>
                  <a:lnTo>
                    <a:pt x="117475" y="0"/>
                  </a:lnTo>
                  <a:lnTo>
                    <a:pt x="117475" y="21209"/>
                  </a:lnTo>
                </a:path>
              </a:pathLst>
            </a:custGeom>
            <a:solidFill>
              <a:srgbClr val="5E8AD6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3945991" y="3537976"/>
            <a:ext cx="360436" cy="360359"/>
            <a:chOff x="0" y="0"/>
            <a:chExt cx="360426" cy="360362"/>
          </a:xfrm>
        </p:grpSpPr>
        <p:sp>
          <p:nvSpPr>
            <p:cNvPr id="9" name="Freeform 9"/>
            <p:cNvSpPr/>
            <p:nvPr/>
          </p:nvSpPr>
          <p:spPr>
            <a:xfrm>
              <a:off x="63500" y="169545"/>
              <a:ext cx="233426" cy="21209"/>
            </a:xfrm>
            <a:custGeom>
              <a:avLst/>
              <a:gdLst/>
              <a:ahLst/>
              <a:cxnLst/>
              <a:rect l="l" t="t" r="r" b="b"/>
              <a:pathLst>
                <a:path w="233426" h="21209">
                  <a:moveTo>
                    <a:pt x="233426" y="21209"/>
                  </a:moveTo>
                  <a:lnTo>
                    <a:pt x="0" y="21209"/>
                  </a:lnTo>
                  <a:lnTo>
                    <a:pt x="0" y="0"/>
                  </a:lnTo>
                  <a:lnTo>
                    <a:pt x="233426" y="0"/>
                  </a:lnTo>
                  <a:lnTo>
                    <a:pt x="233426" y="21209"/>
                  </a:lnTo>
                </a:path>
              </a:pathLst>
            </a:custGeom>
            <a:solidFill>
              <a:srgbClr val="5E8AD6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169672" y="63500"/>
              <a:ext cx="21209" cy="233426"/>
            </a:xfrm>
            <a:custGeom>
              <a:avLst/>
              <a:gdLst/>
              <a:ahLst/>
              <a:cxnLst/>
              <a:rect l="l" t="t" r="r" b="b"/>
              <a:pathLst>
                <a:path w="21209" h="233426">
                  <a:moveTo>
                    <a:pt x="21082" y="233426"/>
                  </a:moveTo>
                  <a:lnTo>
                    <a:pt x="0" y="233426"/>
                  </a:lnTo>
                  <a:lnTo>
                    <a:pt x="0" y="0"/>
                  </a:lnTo>
                  <a:lnTo>
                    <a:pt x="21209" y="0"/>
                  </a:lnTo>
                  <a:lnTo>
                    <a:pt x="21209" y="233426"/>
                  </a:lnTo>
                </a:path>
              </a:pathLst>
            </a:custGeom>
            <a:solidFill>
              <a:srgbClr val="5E8AD6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6591310" y="3162376"/>
            <a:ext cx="4420029" cy="1093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18"/>
              </a:lnSpc>
            </a:pPr>
            <a:r>
              <a:rPr lang="en-US" sz="6299" b="1" i="1" dirty="0">
                <a:solidFill>
                  <a:srgbClr val="FF914D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THANK YOU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275669" y="5412781"/>
            <a:ext cx="7103964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i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For any inquiries, please contact me at:</a:t>
            </a:r>
          </a:p>
          <a:p>
            <a:pPr algn="ctr">
              <a:lnSpc>
                <a:spcPts val="4200"/>
              </a:lnSpc>
            </a:pPr>
            <a:r>
              <a:rPr lang="en-US" sz="3000" b="1" i="1" dirty="0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54700" y="6454616"/>
            <a:ext cx="5236521" cy="10098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gedimwas@gmail.com</a:t>
            </a:r>
          </a:p>
          <a:p>
            <a:pPr algn="l">
              <a:lnSpc>
                <a:spcPts val="7500"/>
              </a:lnSpc>
            </a:pPr>
            <a:r>
              <a:rPr lang="en-US" sz="3000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Username: Gerald Mwangi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-63503" y="-63503"/>
            <a:ext cx="4070071" cy="1843954"/>
            <a:chOff x="0" y="0"/>
            <a:chExt cx="4070071" cy="1843951"/>
          </a:xfrm>
        </p:grpSpPr>
        <p:sp>
          <p:nvSpPr>
            <p:cNvPr id="4" name="Freeform 4"/>
            <p:cNvSpPr/>
            <p:nvPr/>
          </p:nvSpPr>
          <p:spPr>
            <a:xfrm>
              <a:off x="2902966" y="294513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956310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956310" y="0"/>
                  </a:lnTo>
                  <a:lnTo>
                    <a:pt x="95631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3034157" y="486791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79502" y="198755"/>
                    <a:pt x="45085" y="164338"/>
                    <a:pt x="45085" y="121920"/>
                  </a:cubicBezTo>
                  <a:cubicBezTo>
                    <a:pt x="45085" y="79502"/>
                    <a:pt x="79502" y="45085"/>
                    <a:pt x="121920" y="45085"/>
                  </a:cubicBezTo>
                  <a:cubicBezTo>
                    <a:pt x="164338" y="45085"/>
                    <a:pt x="198755" y="79502"/>
                    <a:pt x="198755" y="121920"/>
                  </a:cubicBezTo>
                  <a:cubicBezTo>
                    <a:pt x="198755" y="164338"/>
                    <a:pt x="164338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54610" y="0"/>
                    <a:pt x="0" y="54610"/>
                    <a:pt x="0" y="121920"/>
                  </a:cubicBezTo>
                  <a:cubicBezTo>
                    <a:pt x="0" y="189230"/>
                    <a:pt x="54610" y="243840"/>
                    <a:pt x="121920" y="243840"/>
                  </a:cubicBezTo>
                  <a:cubicBezTo>
                    <a:pt x="189230" y="243840"/>
                    <a:pt x="243840" y="189230"/>
                    <a:pt x="243840" y="121920"/>
                  </a:cubicBezTo>
                  <a:cubicBezTo>
                    <a:pt x="243840" y="54610"/>
                    <a:pt x="18923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549275" y="38328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3838448" y="22453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551049" y="63500"/>
              <a:ext cx="168148" cy="140843"/>
            </a:xfrm>
            <a:custGeom>
              <a:avLst/>
              <a:gdLst/>
              <a:ahLst/>
              <a:cxnLst/>
              <a:rect l="l" t="t" r="r" b="b"/>
              <a:pathLst>
                <a:path w="168148" h="140843">
                  <a:moveTo>
                    <a:pt x="84074" y="3810"/>
                  </a:moveTo>
                  <a:cubicBezTo>
                    <a:pt x="113284" y="3810"/>
                    <a:pt x="137033" y="27559"/>
                    <a:pt x="137033" y="56769"/>
                  </a:cubicBezTo>
                  <a:cubicBezTo>
                    <a:pt x="137033" y="85979"/>
                    <a:pt x="113284" y="109728"/>
                    <a:pt x="84074" y="109728"/>
                  </a:cubicBezTo>
                  <a:cubicBezTo>
                    <a:pt x="54864" y="109728"/>
                    <a:pt x="31115" y="85979"/>
                    <a:pt x="31115" y="56769"/>
                  </a:cubicBezTo>
                  <a:cubicBezTo>
                    <a:pt x="31115" y="27559"/>
                    <a:pt x="54864" y="3810"/>
                    <a:pt x="84074" y="3810"/>
                  </a:cubicBezTo>
                  <a:close/>
                  <a:moveTo>
                    <a:pt x="22098" y="0"/>
                  </a:moveTo>
                  <a:cubicBezTo>
                    <a:pt x="8382" y="14986"/>
                    <a:pt x="0" y="34925"/>
                    <a:pt x="0" y="56769"/>
                  </a:cubicBezTo>
                  <a:cubicBezTo>
                    <a:pt x="0" y="103251"/>
                    <a:pt x="37592" y="140843"/>
                    <a:pt x="84074" y="140843"/>
                  </a:cubicBezTo>
                  <a:cubicBezTo>
                    <a:pt x="130556" y="140843"/>
                    <a:pt x="168148" y="103251"/>
                    <a:pt x="168148" y="56769"/>
                  </a:cubicBezTo>
                  <a:cubicBezTo>
                    <a:pt x="168148" y="34925"/>
                    <a:pt x="159766" y="14986"/>
                    <a:pt x="146050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63500"/>
              <a:ext cx="2995930" cy="975360"/>
            </a:xfrm>
            <a:custGeom>
              <a:avLst/>
              <a:gdLst/>
              <a:ahLst/>
              <a:cxnLst/>
              <a:rect l="l" t="t" r="r" b="b"/>
              <a:pathLst>
                <a:path w="2995930" h="975360">
                  <a:moveTo>
                    <a:pt x="1186561" y="0"/>
                  </a:moveTo>
                  <a:lnTo>
                    <a:pt x="1228979" y="42418"/>
                  </a:lnTo>
                  <a:lnTo>
                    <a:pt x="1794637" y="42418"/>
                  </a:lnTo>
                  <a:lnTo>
                    <a:pt x="1837182" y="0"/>
                  </a:lnTo>
                  <a:lnTo>
                    <a:pt x="1777873" y="0"/>
                  </a:lnTo>
                  <a:lnTo>
                    <a:pt x="1777365" y="508"/>
                  </a:lnTo>
                  <a:lnTo>
                    <a:pt x="1246378" y="508"/>
                  </a:lnTo>
                  <a:lnTo>
                    <a:pt x="1245870" y="0"/>
                  </a:lnTo>
                  <a:close/>
                  <a:moveTo>
                    <a:pt x="0" y="50038"/>
                  </a:moveTo>
                  <a:lnTo>
                    <a:pt x="0" y="77978"/>
                  </a:lnTo>
                  <a:lnTo>
                    <a:pt x="651002" y="77978"/>
                  </a:lnTo>
                  <a:lnTo>
                    <a:pt x="964057" y="391160"/>
                  </a:lnTo>
                  <a:lnTo>
                    <a:pt x="968121" y="395224"/>
                  </a:lnTo>
                  <a:lnTo>
                    <a:pt x="2259711" y="395224"/>
                  </a:lnTo>
                  <a:lnTo>
                    <a:pt x="2528697" y="126238"/>
                  </a:lnTo>
                  <a:lnTo>
                    <a:pt x="2508885" y="106426"/>
                  </a:lnTo>
                  <a:lnTo>
                    <a:pt x="2248027" y="367284"/>
                  </a:lnTo>
                  <a:lnTo>
                    <a:pt x="979805" y="367284"/>
                  </a:lnTo>
                  <a:lnTo>
                    <a:pt x="666750" y="54229"/>
                  </a:lnTo>
                  <a:lnTo>
                    <a:pt x="662686" y="50165"/>
                  </a:lnTo>
                  <a:close/>
                  <a:moveTo>
                    <a:pt x="0" y="391541"/>
                  </a:moveTo>
                  <a:lnTo>
                    <a:pt x="0" y="419481"/>
                  </a:lnTo>
                  <a:lnTo>
                    <a:pt x="495554" y="419481"/>
                  </a:lnTo>
                  <a:lnTo>
                    <a:pt x="495554" y="391541"/>
                  </a:lnTo>
                  <a:close/>
                  <a:moveTo>
                    <a:pt x="1312799" y="526796"/>
                  </a:moveTo>
                  <a:lnTo>
                    <a:pt x="906272" y="933450"/>
                  </a:lnTo>
                  <a:lnTo>
                    <a:pt x="0" y="933450"/>
                  </a:lnTo>
                  <a:lnTo>
                    <a:pt x="0" y="975360"/>
                  </a:lnTo>
                  <a:lnTo>
                    <a:pt x="923671" y="975360"/>
                  </a:lnTo>
                  <a:lnTo>
                    <a:pt x="1330198" y="568833"/>
                  </a:lnTo>
                  <a:lnTo>
                    <a:pt x="2995930" y="568833"/>
                  </a:lnTo>
                  <a:lnTo>
                    <a:pt x="2995930" y="526923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829128" y="-63503"/>
            <a:ext cx="4522365" cy="2767879"/>
            <a:chOff x="0" y="0"/>
            <a:chExt cx="4522368" cy="2767876"/>
          </a:xfrm>
        </p:grpSpPr>
        <p:sp>
          <p:nvSpPr>
            <p:cNvPr id="11" name="Freeform 11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419035" y="1809026"/>
            <a:ext cx="16840265" cy="5606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BUSINESS PROBLEM</a:t>
            </a:r>
          </a:p>
          <a:p>
            <a:pPr algn="l">
              <a:lnSpc>
                <a:spcPts val="3598"/>
              </a:lnSpc>
            </a:pPr>
            <a:endParaRPr lang="en-US" sz="2999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r>
              <a:rPr lang="en-US" sz="2400" dirty="0"/>
              <a:t>Syria Tel is losing revenue due to preventable customer churn. To combat this, we aim to proactively identify at-risk subscribers using behavioral patterns and spending tiers, enabling targeted retention strategies to curb attrition.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OBJECTIVES</a:t>
            </a:r>
          </a:p>
          <a:p>
            <a:pPr algn="l">
              <a:lnSpc>
                <a:spcPts val="2911"/>
              </a:lnSpc>
            </a:pPr>
            <a:endParaRPr lang="en-US" sz="2999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r>
              <a:rPr lang="en-US" sz="2400" dirty="0"/>
              <a:t>Identify the current churn rate.</a:t>
            </a:r>
          </a:p>
          <a:p>
            <a:br>
              <a:rPr lang="en-US" sz="2400" dirty="0"/>
            </a:br>
            <a:r>
              <a:rPr lang="en-US" sz="2400" dirty="0"/>
              <a:t>+ Identify What patterns precede churn.</a:t>
            </a:r>
          </a:p>
          <a:p>
            <a:br>
              <a:rPr lang="en-US" sz="2400" dirty="0"/>
            </a:br>
            <a:r>
              <a:rPr lang="en-US" sz="2400" dirty="0"/>
              <a:t>+ Identify the best retention strategies..</a:t>
            </a:r>
          </a:p>
          <a:p>
            <a:br>
              <a:rPr lang="en-US" sz="2400" dirty="0"/>
            </a:br>
            <a:r>
              <a:rPr lang="en-US" sz="2400" dirty="0"/>
              <a:t>+ Identify which service erodes more revenue to Churn.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-367306" y="9702835"/>
            <a:ext cx="19022613" cy="4006046"/>
            <a:chOff x="0" y="0"/>
            <a:chExt cx="5010071" cy="10550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9102" y="1110536"/>
            <a:ext cx="12618643" cy="5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UNDERSTANDING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9102" y="1358198"/>
            <a:ext cx="17803681" cy="6052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1"/>
              </a:lnSpc>
              <a:spcBef>
                <a:spcPct val="0"/>
              </a:spcBef>
            </a:pPr>
            <a:endParaRPr dirty="0"/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dirty="0"/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Dataset Summary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dataset contains 3,333 customer records and 21 features. There are no missing values or duplicate entries, indicating that the data is clean. The features include a mix of categorical, numerical, and Boolean variables. The target variable is churn, which is a binary outcome indicating whether a customer has churned (True) or not (False)</a:t>
            </a:r>
            <a:r>
              <a:rPr lang="en-US" sz="207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b="1" dirty="0">
              <a:solidFill>
                <a:srgbClr val="000000"/>
              </a:solidFill>
              <a:latin typeface="Montserrat Bold"/>
              <a:ea typeface="Montserrat"/>
              <a:cs typeface="Montserrat"/>
              <a:sym typeface="Montserrat Bold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Why Class Imbalance Matters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model may achieve high accuracy by predicting most customers as “not churned”.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We'll focus on Precision, Recall, F1-Score, and ROC-AUC for evaluation.</a:t>
            </a:r>
          </a:p>
          <a:p>
            <a:pPr algn="l">
              <a:lnSpc>
                <a:spcPts val="2212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212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212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-671119" y="9715153"/>
            <a:ext cx="19022613" cy="4006046"/>
            <a:chOff x="0" y="0"/>
            <a:chExt cx="5010071" cy="10550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-63503" y="-63503"/>
            <a:ext cx="4070071" cy="1843954"/>
            <a:chOff x="0" y="0"/>
            <a:chExt cx="4070071" cy="1843951"/>
          </a:xfrm>
        </p:grpSpPr>
        <p:sp>
          <p:nvSpPr>
            <p:cNvPr id="9" name="Freeform 9"/>
            <p:cNvSpPr/>
            <p:nvPr/>
          </p:nvSpPr>
          <p:spPr>
            <a:xfrm>
              <a:off x="2902966" y="294513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956310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956310" y="0"/>
                  </a:lnTo>
                  <a:lnTo>
                    <a:pt x="95631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3034157" y="486791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79502" y="198755"/>
                    <a:pt x="45085" y="164338"/>
                    <a:pt x="45085" y="121920"/>
                  </a:cubicBezTo>
                  <a:cubicBezTo>
                    <a:pt x="45085" y="79502"/>
                    <a:pt x="79502" y="45085"/>
                    <a:pt x="121920" y="45085"/>
                  </a:cubicBezTo>
                  <a:cubicBezTo>
                    <a:pt x="164338" y="45085"/>
                    <a:pt x="198755" y="79502"/>
                    <a:pt x="198755" y="121920"/>
                  </a:cubicBezTo>
                  <a:cubicBezTo>
                    <a:pt x="198755" y="164338"/>
                    <a:pt x="164338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54610" y="0"/>
                    <a:pt x="0" y="54610"/>
                    <a:pt x="0" y="121920"/>
                  </a:cubicBezTo>
                  <a:cubicBezTo>
                    <a:pt x="0" y="189230"/>
                    <a:pt x="54610" y="243840"/>
                    <a:pt x="121920" y="243840"/>
                  </a:cubicBezTo>
                  <a:cubicBezTo>
                    <a:pt x="189230" y="243840"/>
                    <a:pt x="243840" y="189230"/>
                    <a:pt x="243840" y="121920"/>
                  </a:cubicBezTo>
                  <a:cubicBezTo>
                    <a:pt x="243840" y="54610"/>
                    <a:pt x="18923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549275" y="38328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3838448" y="22453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2551049" y="63500"/>
              <a:ext cx="168148" cy="140843"/>
            </a:xfrm>
            <a:custGeom>
              <a:avLst/>
              <a:gdLst/>
              <a:ahLst/>
              <a:cxnLst/>
              <a:rect l="l" t="t" r="r" b="b"/>
              <a:pathLst>
                <a:path w="168148" h="140843">
                  <a:moveTo>
                    <a:pt x="84074" y="3810"/>
                  </a:moveTo>
                  <a:cubicBezTo>
                    <a:pt x="113284" y="3810"/>
                    <a:pt x="137033" y="27559"/>
                    <a:pt x="137033" y="56769"/>
                  </a:cubicBezTo>
                  <a:cubicBezTo>
                    <a:pt x="137033" y="85979"/>
                    <a:pt x="113284" y="109728"/>
                    <a:pt x="84074" y="109728"/>
                  </a:cubicBezTo>
                  <a:cubicBezTo>
                    <a:pt x="54864" y="109728"/>
                    <a:pt x="31115" y="85979"/>
                    <a:pt x="31115" y="56769"/>
                  </a:cubicBezTo>
                  <a:cubicBezTo>
                    <a:pt x="31115" y="27559"/>
                    <a:pt x="54864" y="3810"/>
                    <a:pt x="84074" y="3810"/>
                  </a:cubicBezTo>
                  <a:close/>
                  <a:moveTo>
                    <a:pt x="22098" y="0"/>
                  </a:moveTo>
                  <a:cubicBezTo>
                    <a:pt x="8382" y="14986"/>
                    <a:pt x="0" y="34925"/>
                    <a:pt x="0" y="56769"/>
                  </a:cubicBezTo>
                  <a:cubicBezTo>
                    <a:pt x="0" y="103251"/>
                    <a:pt x="37592" y="140843"/>
                    <a:pt x="84074" y="140843"/>
                  </a:cubicBezTo>
                  <a:cubicBezTo>
                    <a:pt x="130556" y="140843"/>
                    <a:pt x="168148" y="103251"/>
                    <a:pt x="168148" y="56769"/>
                  </a:cubicBezTo>
                  <a:cubicBezTo>
                    <a:pt x="168148" y="34925"/>
                    <a:pt x="159766" y="14986"/>
                    <a:pt x="146050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63500" y="63500"/>
              <a:ext cx="2995930" cy="975360"/>
            </a:xfrm>
            <a:custGeom>
              <a:avLst/>
              <a:gdLst/>
              <a:ahLst/>
              <a:cxnLst/>
              <a:rect l="l" t="t" r="r" b="b"/>
              <a:pathLst>
                <a:path w="2995930" h="975360">
                  <a:moveTo>
                    <a:pt x="1186561" y="0"/>
                  </a:moveTo>
                  <a:lnTo>
                    <a:pt x="1228979" y="42418"/>
                  </a:lnTo>
                  <a:lnTo>
                    <a:pt x="1794637" y="42418"/>
                  </a:lnTo>
                  <a:lnTo>
                    <a:pt x="1837182" y="0"/>
                  </a:lnTo>
                  <a:lnTo>
                    <a:pt x="1777873" y="0"/>
                  </a:lnTo>
                  <a:lnTo>
                    <a:pt x="1777365" y="508"/>
                  </a:lnTo>
                  <a:lnTo>
                    <a:pt x="1246378" y="508"/>
                  </a:lnTo>
                  <a:lnTo>
                    <a:pt x="1245870" y="0"/>
                  </a:lnTo>
                  <a:close/>
                  <a:moveTo>
                    <a:pt x="0" y="50038"/>
                  </a:moveTo>
                  <a:lnTo>
                    <a:pt x="0" y="77978"/>
                  </a:lnTo>
                  <a:lnTo>
                    <a:pt x="651002" y="77978"/>
                  </a:lnTo>
                  <a:lnTo>
                    <a:pt x="964057" y="391160"/>
                  </a:lnTo>
                  <a:lnTo>
                    <a:pt x="968121" y="395224"/>
                  </a:lnTo>
                  <a:lnTo>
                    <a:pt x="2259711" y="395224"/>
                  </a:lnTo>
                  <a:lnTo>
                    <a:pt x="2528697" y="126238"/>
                  </a:lnTo>
                  <a:lnTo>
                    <a:pt x="2508885" y="106426"/>
                  </a:lnTo>
                  <a:lnTo>
                    <a:pt x="2248027" y="367284"/>
                  </a:lnTo>
                  <a:lnTo>
                    <a:pt x="979805" y="367284"/>
                  </a:lnTo>
                  <a:lnTo>
                    <a:pt x="666750" y="54229"/>
                  </a:lnTo>
                  <a:lnTo>
                    <a:pt x="662686" y="50165"/>
                  </a:lnTo>
                  <a:close/>
                  <a:moveTo>
                    <a:pt x="0" y="391541"/>
                  </a:moveTo>
                  <a:lnTo>
                    <a:pt x="0" y="419481"/>
                  </a:lnTo>
                  <a:lnTo>
                    <a:pt x="495554" y="419481"/>
                  </a:lnTo>
                  <a:lnTo>
                    <a:pt x="495554" y="391541"/>
                  </a:lnTo>
                  <a:close/>
                  <a:moveTo>
                    <a:pt x="1312799" y="526796"/>
                  </a:moveTo>
                  <a:lnTo>
                    <a:pt x="906272" y="933450"/>
                  </a:lnTo>
                  <a:lnTo>
                    <a:pt x="0" y="933450"/>
                  </a:lnTo>
                  <a:lnTo>
                    <a:pt x="0" y="975360"/>
                  </a:lnTo>
                  <a:lnTo>
                    <a:pt x="923671" y="975360"/>
                  </a:lnTo>
                  <a:lnTo>
                    <a:pt x="1330198" y="568833"/>
                  </a:lnTo>
                  <a:lnTo>
                    <a:pt x="2995930" y="568833"/>
                  </a:lnTo>
                  <a:lnTo>
                    <a:pt x="2995930" y="526923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13829128" y="-63503"/>
            <a:ext cx="4522365" cy="2767879"/>
            <a:chOff x="0" y="0"/>
            <a:chExt cx="4522368" cy="2767876"/>
          </a:xfrm>
        </p:grpSpPr>
        <p:sp>
          <p:nvSpPr>
            <p:cNvPr id="16" name="Freeform 16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3" name="Freeform 23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6181" y="1596974"/>
            <a:ext cx="16114031" cy="8154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Before modeling, we applied several key steps to prepare the data for analysis: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49071" lvl="1" indent="-224536" algn="l">
              <a:lnSpc>
                <a:spcPts val="2911"/>
              </a:lnSpc>
              <a:spcBef>
                <a:spcPct val="0"/>
              </a:spcBef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Dropped Uninformative Columns: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phone number: a unique identifier with no predictive value.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state: high cardinality leading to model complexity and potential overfitting.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area code: low correlation with churn and limited behavioral insight.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49071" lvl="1" indent="-224536" algn="l">
              <a:lnSpc>
                <a:spcPts val="2911"/>
              </a:lnSpc>
              <a:spcBef>
                <a:spcPct val="0"/>
              </a:spcBef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Categorical Encoding: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Converted international plan and voice mail plan from 'yes'/'no' to 1/0.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49071" lvl="1" indent="-224536" algn="l">
              <a:lnSpc>
                <a:spcPts val="2911"/>
              </a:lnSpc>
              <a:spcBef>
                <a:spcPct val="0"/>
              </a:spcBef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Target Variable Transformation: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Encoded churn (True/False) to 1/0 using Label Encoder.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49071" lvl="1" indent="-224536" algn="l">
              <a:lnSpc>
                <a:spcPts val="2911"/>
              </a:lnSpc>
              <a:spcBef>
                <a:spcPct val="0"/>
              </a:spcBef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Column Name Standardization: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Lowercased all names.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Trimmed whitespaces.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Replaced spaces with underscores.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49071" lvl="1" indent="-224536" algn="l">
              <a:lnSpc>
                <a:spcPts val="2911"/>
              </a:lnSpc>
              <a:spcBef>
                <a:spcPct val="0"/>
              </a:spcBef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Final Dataset: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3,333 rows, 20 features.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No missing or duplicate values.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0" y="848949"/>
            <a:ext cx="7437205" cy="5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CLEANING &amp; PREPARATION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799340" y="4258206"/>
            <a:ext cx="1980690" cy="198069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47692">
                    <a:alpha val="10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-1118110" y="9601200"/>
            <a:ext cx="19022613" cy="4006046"/>
            <a:chOff x="0" y="0"/>
            <a:chExt cx="5010071" cy="10550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-63503" y="-53978"/>
            <a:ext cx="4070071" cy="1843954"/>
            <a:chOff x="0" y="0"/>
            <a:chExt cx="4070071" cy="1843951"/>
          </a:xfrm>
        </p:grpSpPr>
        <p:sp>
          <p:nvSpPr>
            <p:cNvPr id="16" name="Freeform 16"/>
            <p:cNvSpPr/>
            <p:nvPr/>
          </p:nvSpPr>
          <p:spPr>
            <a:xfrm>
              <a:off x="2902966" y="294513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956310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956310" y="0"/>
                  </a:lnTo>
                  <a:lnTo>
                    <a:pt x="95631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034157" y="486791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79502" y="198755"/>
                    <a:pt x="45085" y="164338"/>
                    <a:pt x="45085" y="121920"/>
                  </a:cubicBezTo>
                  <a:cubicBezTo>
                    <a:pt x="45085" y="79502"/>
                    <a:pt x="79502" y="45085"/>
                    <a:pt x="121920" y="45085"/>
                  </a:cubicBezTo>
                  <a:cubicBezTo>
                    <a:pt x="164338" y="45085"/>
                    <a:pt x="198755" y="79502"/>
                    <a:pt x="198755" y="121920"/>
                  </a:cubicBezTo>
                  <a:cubicBezTo>
                    <a:pt x="198755" y="164338"/>
                    <a:pt x="164338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54610" y="0"/>
                    <a:pt x="0" y="54610"/>
                    <a:pt x="0" y="121920"/>
                  </a:cubicBezTo>
                  <a:cubicBezTo>
                    <a:pt x="0" y="189230"/>
                    <a:pt x="54610" y="243840"/>
                    <a:pt x="121920" y="243840"/>
                  </a:cubicBezTo>
                  <a:cubicBezTo>
                    <a:pt x="189230" y="243840"/>
                    <a:pt x="243840" y="189230"/>
                    <a:pt x="243840" y="121920"/>
                  </a:cubicBezTo>
                  <a:cubicBezTo>
                    <a:pt x="243840" y="54610"/>
                    <a:pt x="18923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549275" y="38328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3838448" y="22453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2551049" y="63500"/>
              <a:ext cx="168148" cy="140843"/>
            </a:xfrm>
            <a:custGeom>
              <a:avLst/>
              <a:gdLst/>
              <a:ahLst/>
              <a:cxnLst/>
              <a:rect l="l" t="t" r="r" b="b"/>
              <a:pathLst>
                <a:path w="168148" h="140843">
                  <a:moveTo>
                    <a:pt x="84074" y="3810"/>
                  </a:moveTo>
                  <a:cubicBezTo>
                    <a:pt x="113284" y="3810"/>
                    <a:pt x="137033" y="27559"/>
                    <a:pt x="137033" y="56769"/>
                  </a:cubicBezTo>
                  <a:cubicBezTo>
                    <a:pt x="137033" y="85979"/>
                    <a:pt x="113284" y="109728"/>
                    <a:pt x="84074" y="109728"/>
                  </a:cubicBezTo>
                  <a:cubicBezTo>
                    <a:pt x="54864" y="109728"/>
                    <a:pt x="31115" y="85979"/>
                    <a:pt x="31115" y="56769"/>
                  </a:cubicBezTo>
                  <a:cubicBezTo>
                    <a:pt x="31115" y="27559"/>
                    <a:pt x="54864" y="3810"/>
                    <a:pt x="84074" y="3810"/>
                  </a:cubicBezTo>
                  <a:close/>
                  <a:moveTo>
                    <a:pt x="22098" y="0"/>
                  </a:moveTo>
                  <a:cubicBezTo>
                    <a:pt x="8382" y="14986"/>
                    <a:pt x="0" y="34925"/>
                    <a:pt x="0" y="56769"/>
                  </a:cubicBezTo>
                  <a:cubicBezTo>
                    <a:pt x="0" y="103251"/>
                    <a:pt x="37592" y="140843"/>
                    <a:pt x="84074" y="140843"/>
                  </a:cubicBezTo>
                  <a:cubicBezTo>
                    <a:pt x="130556" y="140843"/>
                    <a:pt x="168148" y="103251"/>
                    <a:pt x="168148" y="56769"/>
                  </a:cubicBezTo>
                  <a:cubicBezTo>
                    <a:pt x="168148" y="34925"/>
                    <a:pt x="159766" y="14986"/>
                    <a:pt x="146050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63500" y="63500"/>
              <a:ext cx="2995930" cy="975360"/>
            </a:xfrm>
            <a:custGeom>
              <a:avLst/>
              <a:gdLst/>
              <a:ahLst/>
              <a:cxnLst/>
              <a:rect l="l" t="t" r="r" b="b"/>
              <a:pathLst>
                <a:path w="2995930" h="975360">
                  <a:moveTo>
                    <a:pt x="1186561" y="0"/>
                  </a:moveTo>
                  <a:lnTo>
                    <a:pt x="1228979" y="42418"/>
                  </a:lnTo>
                  <a:lnTo>
                    <a:pt x="1794637" y="42418"/>
                  </a:lnTo>
                  <a:lnTo>
                    <a:pt x="1837182" y="0"/>
                  </a:lnTo>
                  <a:lnTo>
                    <a:pt x="1777873" y="0"/>
                  </a:lnTo>
                  <a:lnTo>
                    <a:pt x="1777365" y="508"/>
                  </a:lnTo>
                  <a:lnTo>
                    <a:pt x="1246378" y="508"/>
                  </a:lnTo>
                  <a:lnTo>
                    <a:pt x="1245870" y="0"/>
                  </a:lnTo>
                  <a:close/>
                  <a:moveTo>
                    <a:pt x="0" y="50038"/>
                  </a:moveTo>
                  <a:lnTo>
                    <a:pt x="0" y="77978"/>
                  </a:lnTo>
                  <a:lnTo>
                    <a:pt x="651002" y="77978"/>
                  </a:lnTo>
                  <a:lnTo>
                    <a:pt x="964057" y="391160"/>
                  </a:lnTo>
                  <a:lnTo>
                    <a:pt x="968121" y="395224"/>
                  </a:lnTo>
                  <a:lnTo>
                    <a:pt x="2259711" y="395224"/>
                  </a:lnTo>
                  <a:lnTo>
                    <a:pt x="2528697" y="126238"/>
                  </a:lnTo>
                  <a:lnTo>
                    <a:pt x="2508885" y="106426"/>
                  </a:lnTo>
                  <a:lnTo>
                    <a:pt x="2248027" y="367284"/>
                  </a:lnTo>
                  <a:lnTo>
                    <a:pt x="979805" y="367284"/>
                  </a:lnTo>
                  <a:lnTo>
                    <a:pt x="666750" y="54229"/>
                  </a:lnTo>
                  <a:lnTo>
                    <a:pt x="662686" y="50165"/>
                  </a:lnTo>
                  <a:close/>
                  <a:moveTo>
                    <a:pt x="0" y="391541"/>
                  </a:moveTo>
                  <a:lnTo>
                    <a:pt x="0" y="419481"/>
                  </a:lnTo>
                  <a:lnTo>
                    <a:pt x="495554" y="419481"/>
                  </a:lnTo>
                  <a:lnTo>
                    <a:pt x="495554" y="391541"/>
                  </a:lnTo>
                  <a:close/>
                  <a:moveTo>
                    <a:pt x="1312799" y="526796"/>
                  </a:moveTo>
                  <a:lnTo>
                    <a:pt x="906272" y="933450"/>
                  </a:lnTo>
                  <a:lnTo>
                    <a:pt x="0" y="933450"/>
                  </a:lnTo>
                  <a:lnTo>
                    <a:pt x="0" y="975360"/>
                  </a:lnTo>
                  <a:lnTo>
                    <a:pt x="923671" y="975360"/>
                  </a:lnTo>
                  <a:lnTo>
                    <a:pt x="1330198" y="568833"/>
                  </a:lnTo>
                  <a:lnTo>
                    <a:pt x="2995930" y="568833"/>
                  </a:lnTo>
                  <a:lnTo>
                    <a:pt x="2995930" y="526923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3829128" y="-63503"/>
            <a:ext cx="4522365" cy="2767879"/>
            <a:chOff x="0" y="0"/>
            <a:chExt cx="4522368" cy="2767876"/>
          </a:xfrm>
        </p:grpSpPr>
        <p:sp>
          <p:nvSpPr>
            <p:cNvPr id="23" name="Freeform 23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24" name="Freeform 24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25" name="Freeform 25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6" name="Freeform 26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7" name="Freeform 27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8" name="Freeform 28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9" name="Freeform 29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30" name="Freeform 30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31" name="Freeform 31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-63503" y="-63503"/>
            <a:ext cx="4357106" cy="1984210"/>
            <a:chOff x="0" y="0"/>
            <a:chExt cx="4357103" cy="1984210"/>
          </a:xfrm>
        </p:grpSpPr>
        <p:sp>
          <p:nvSpPr>
            <p:cNvPr id="4" name="Freeform 4"/>
            <p:cNvSpPr/>
            <p:nvPr/>
          </p:nvSpPr>
          <p:spPr>
            <a:xfrm>
              <a:off x="3189986" y="43484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956310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956310" y="0"/>
                  </a:lnTo>
                  <a:lnTo>
                    <a:pt x="95631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3321177" y="626999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79502" y="198755"/>
                    <a:pt x="45085" y="164338"/>
                    <a:pt x="45085" y="121920"/>
                  </a:cubicBezTo>
                  <a:cubicBezTo>
                    <a:pt x="45085" y="79502"/>
                    <a:pt x="79502" y="45085"/>
                    <a:pt x="121920" y="45085"/>
                  </a:cubicBezTo>
                  <a:cubicBezTo>
                    <a:pt x="164338" y="45085"/>
                    <a:pt x="198755" y="79502"/>
                    <a:pt x="198755" y="121920"/>
                  </a:cubicBezTo>
                  <a:cubicBezTo>
                    <a:pt x="198755" y="164338"/>
                    <a:pt x="164338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54610" y="0"/>
                    <a:pt x="0" y="54610"/>
                    <a:pt x="0" y="121920"/>
                  </a:cubicBezTo>
                  <a:cubicBezTo>
                    <a:pt x="0" y="189230"/>
                    <a:pt x="54610" y="243840"/>
                    <a:pt x="121920" y="243840"/>
                  </a:cubicBezTo>
                  <a:cubicBezTo>
                    <a:pt x="189230" y="243840"/>
                    <a:pt x="243840" y="189230"/>
                    <a:pt x="243840" y="121920"/>
                  </a:cubicBezTo>
                  <a:cubicBezTo>
                    <a:pt x="243840" y="54610"/>
                    <a:pt x="18923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836295" y="52362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4125468" y="364744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838196" y="17653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54737" y="137033"/>
                    <a:pt x="31115" y="113284"/>
                    <a:pt x="31115" y="84074"/>
                  </a:cubicBezTo>
                  <a:cubicBezTo>
                    <a:pt x="31115" y="54864"/>
                    <a:pt x="54864" y="31115"/>
                    <a:pt x="84074" y="31115"/>
                  </a:cubicBezTo>
                  <a:cubicBezTo>
                    <a:pt x="113284" y="31115"/>
                    <a:pt x="137033" y="54864"/>
                    <a:pt x="137033" y="84074"/>
                  </a:cubicBezTo>
                  <a:cubicBezTo>
                    <a:pt x="137033" y="113284"/>
                    <a:pt x="11328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37592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63500"/>
              <a:ext cx="3282950" cy="1235710"/>
            </a:xfrm>
            <a:custGeom>
              <a:avLst/>
              <a:gdLst/>
              <a:ahLst/>
              <a:cxnLst/>
              <a:rect l="l" t="t" r="r" b="b"/>
              <a:pathLst>
                <a:path w="3282950" h="1235710">
                  <a:moveTo>
                    <a:pt x="1333373" y="0"/>
                  </a:moveTo>
                  <a:lnTo>
                    <a:pt x="1516126" y="182753"/>
                  </a:lnTo>
                  <a:lnTo>
                    <a:pt x="2081784" y="182753"/>
                  </a:lnTo>
                  <a:lnTo>
                    <a:pt x="2264537" y="0"/>
                  </a:lnTo>
                  <a:lnTo>
                    <a:pt x="2205228" y="0"/>
                  </a:lnTo>
                  <a:lnTo>
                    <a:pt x="2064385" y="140716"/>
                  </a:lnTo>
                  <a:lnTo>
                    <a:pt x="1533398" y="140716"/>
                  </a:lnTo>
                  <a:lnTo>
                    <a:pt x="1392682" y="0"/>
                  </a:lnTo>
                  <a:close/>
                  <a:moveTo>
                    <a:pt x="0" y="190373"/>
                  </a:moveTo>
                  <a:lnTo>
                    <a:pt x="0" y="218313"/>
                  </a:lnTo>
                  <a:lnTo>
                    <a:pt x="938149" y="218313"/>
                  </a:lnTo>
                  <a:lnTo>
                    <a:pt x="1251204" y="531368"/>
                  </a:lnTo>
                  <a:lnTo>
                    <a:pt x="1255268" y="535432"/>
                  </a:lnTo>
                  <a:lnTo>
                    <a:pt x="2546731" y="535432"/>
                  </a:lnTo>
                  <a:lnTo>
                    <a:pt x="2815717" y="266446"/>
                  </a:lnTo>
                  <a:lnTo>
                    <a:pt x="2795905" y="246634"/>
                  </a:lnTo>
                  <a:lnTo>
                    <a:pt x="2535047" y="507492"/>
                  </a:lnTo>
                  <a:lnTo>
                    <a:pt x="1266825" y="507492"/>
                  </a:lnTo>
                  <a:lnTo>
                    <a:pt x="953770" y="194437"/>
                  </a:lnTo>
                  <a:lnTo>
                    <a:pt x="949706" y="190373"/>
                  </a:lnTo>
                  <a:close/>
                  <a:moveTo>
                    <a:pt x="0" y="531749"/>
                  </a:moveTo>
                  <a:lnTo>
                    <a:pt x="0" y="559689"/>
                  </a:lnTo>
                  <a:lnTo>
                    <a:pt x="782574" y="559689"/>
                  </a:lnTo>
                  <a:lnTo>
                    <a:pt x="782574" y="531749"/>
                  </a:lnTo>
                  <a:close/>
                  <a:moveTo>
                    <a:pt x="1599819" y="667131"/>
                  </a:moveTo>
                  <a:lnTo>
                    <a:pt x="1193292" y="1073658"/>
                  </a:lnTo>
                  <a:lnTo>
                    <a:pt x="102870" y="1073658"/>
                  </a:lnTo>
                  <a:lnTo>
                    <a:pt x="0" y="1176401"/>
                  </a:lnTo>
                  <a:lnTo>
                    <a:pt x="0" y="1235710"/>
                  </a:lnTo>
                  <a:lnTo>
                    <a:pt x="120269" y="1115568"/>
                  </a:lnTo>
                  <a:lnTo>
                    <a:pt x="1210691" y="1115568"/>
                  </a:lnTo>
                  <a:lnTo>
                    <a:pt x="1617218" y="709041"/>
                  </a:lnTo>
                  <a:lnTo>
                    <a:pt x="3282950" y="709041"/>
                  </a:lnTo>
                  <a:lnTo>
                    <a:pt x="3282950" y="66713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829128" y="-63503"/>
            <a:ext cx="4522365" cy="2767879"/>
            <a:chOff x="0" y="0"/>
            <a:chExt cx="4522368" cy="2767876"/>
          </a:xfrm>
        </p:grpSpPr>
        <p:sp>
          <p:nvSpPr>
            <p:cNvPr id="11" name="Freeform 11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416597" y="1962527"/>
            <a:ext cx="17454806" cy="735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 Variable Distribution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Bar plot showing churn distribution with percentages (84.1% not churned, 15.9% churned)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b="1" dirty="0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Points: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Significant class imbalance: 15.9% of customers have churned.</a:t>
            </a:r>
          </a:p>
          <a:p>
            <a:pPr algn="just">
              <a:lnSpc>
                <a:spcPts val="3220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Imbalance necessitates resampling techniques  during model training to avoid model bias.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21866" y="1158499"/>
            <a:ext cx="12618643" cy="51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EXPLORATORY DATA ANALYSIS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-652069" y="9705975"/>
            <a:ext cx="19022613" cy="4006046"/>
            <a:chOff x="0" y="0"/>
            <a:chExt cx="5010071" cy="105509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0A909B8-4D55-6C73-158C-ACF03D136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6" y="2831372"/>
            <a:ext cx="7508203" cy="51536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-787283" y="-621201"/>
            <a:ext cx="4357106" cy="1984210"/>
            <a:chOff x="0" y="0"/>
            <a:chExt cx="4357103" cy="1984210"/>
          </a:xfrm>
        </p:grpSpPr>
        <p:sp>
          <p:nvSpPr>
            <p:cNvPr id="4" name="Freeform 4"/>
            <p:cNvSpPr/>
            <p:nvPr/>
          </p:nvSpPr>
          <p:spPr>
            <a:xfrm>
              <a:off x="3189986" y="43484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956310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956310" y="0"/>
                  </a:lnTo>
                  <a:lnTo>
                    <a:pt x="95631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3321177" y="626999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79502" y="198755"/>
                    <a:pt x="45085" y="164338"/>
                    <a:pt x="45085" y="121920"/>
                  </a:cubicBezTo>
                  <a:cubicBezTo>
                    <a:pt x="45085" y="79502"/>
                    <a:pt x="79502" y="45085"/>
                    <a:pt x="121920" y="45085"/>
                  </a:cubicBezTo>
                  <a:cubicBezTo>
                    <a:pt x="164338" y="45085"/>
                    <a:pt x="198755" y="79502"/>
                    <a:pt x="198755" y="121920"/>
                  </a:cubicBezTo>
                  <a:cubicBezTo>
                    <a:pt x="198755" y="164338"/>
                    <a:pt x="164338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54610" y="0"/>
                    <a:pt x="0" y="54610"/>
                    <a:pt x="0" y="121920"/>
                  </a:cubicBezTo>
                  <a:cubicBezTo>
                    <a:pt x="0" y="189230"/>
                    <a:pt x="54610" y="243840"/>
                    <a:pt x="121920" y="243840"/>
                  </a:cubicBezTo>
                  <a:cubicBezTo>
                    <a:pt x="189230" y="243840"/>
                    <a:pt x="243840" y="189230"/>
                    <a:pt x="243840" y="121920"/>
                  </a:cubicBezTo>
                  <a:cubicBezTo>
                    <a:pt x="243840" y="54610"/>
                    <a:pt x="18923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836295" y="52362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4125468" y="364744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2838196" y="17653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54737" y="137033"/>
                    <a:pt x="31115" y="113284"/>
                    <a:pt x="31115" y="84074"/>
                  </a:cubicBezTo>
                  <a:cubicBezTo>
                    <a:pt x="31115" y="54864"/>
                    <a:pt x="54864" y="31115"/>
                    <a:pt x="84074" y="31115"/>
                  </a:cubicBezTo>
                  <a:cubicBezTo>
                    <a:pt x="113284" y="31115"/>
                    <a:pt x="137033" y="54864"/>
                    <a:pt x="137033" y="84074"/>
                  </a:cubicBezTo>
                  <a:cubicBezTo>
                    <a:pt x="137033" y="113284"/>
                    <a:pt x="11328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37592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63500" y="63500"/>
              <a:ext cx="3282950" cy="1235710"/>
            </a:xfrm>
            <a:custGeom>
              <a:avLst/>
              <a:gdLst/>
              <a:ahLst/>
              <a:cxnLst/>
              <a:rect l="l" t="t" r="r" b="b"/>
              <a:pathLst>
                <a:path w="3282950" h="1235710">
                  <a:moveTo>
                    <a:pt x="1333373" y="0"/>
                  </a:moveTo>
                  <a:lnTo>
                    <a:pt x="1516126" y="182753"/>
                  </a:lnTo>
                  <a:lnTo>
                    <a:pt x="2081784" y="182753"/>
                  </a:lnTo>
                  <a:lnTo>
                    <a:pt x="2264537" y="0"/>
                  </a:lnTo>
                  <a:lnTo>
                    <a:pt x="2205228" y="0"/>
                  </a:lnTo>
                  <a:lnTo>
                    <a:pt x="2064385" y="140716"/>
                  </a:lnTo>
                  <a:lnTo>
                    <a:pt x="1533398" y="140716"/>
                  </a:lnTo>
                  <a:lnTo>
                    <a:pt x="1392682" y="0"/>
                  </a:lnTo>
                  <a:close/>
                  <a:moveTo>
                    <a:pt x="0" y="190373"/>
                  </a:moveTo>
                  <a:lnTo>
                    <a:pt x="0" y="218313"/>
                  </a:lnTo>
                  <a:lnTo>
                    <a:pt x="938149" y="218313"/>
                  </a:lnTo>
                  <a:lnTo>
                    <a:pt x="1251204" y="531368"/>
                  </a:lnTo>
                  <a:lnTo>
                    <a:pt x="1255268" y="535432"/>
                  </a:lnTo>
                  <a:lnTo>
                    <a:pt x="2546731" y="535432"/>
                  </a:lnTo>
                  <a:lnTo>
                    <a:pt x="2815717" y="266446"/>
                  </a:lnTo>
                  <a:lnTo>
                    <a:pt x="2795905" y="246634"/>
                  </a:lnTo>
                  <a:lnTo>
                    <a:pt x="2535047" y="507492"/>
                  </a:lnTo>
                  <a:lnTo>
                    <a:pt x="1266825" y="507492"/>
                  </a:lnTo>
                  <a:lnTo>
                    <a:pt x="953770" y="194437"/>
                  </a:lnTo>
                  <a:lnTo>
                    <a:pt x="949706" y="190373"/>
                  </a:lnTo>
                  <a:close/>
                  <a:moveTo>
                    <a:pt x="0" y="531749"/>
                  </a:moveTo>
                  <a:lnTo>
                    <a:pt x="0" y="559689"/>
                  </a:lnTo>
                  <a:lnTo>
                    <a:pt x="782574" y="559689"/>
                  </a:lnTo>
                  <a:lnTo>
                    <a:pt x="782574" y="531749"/>
                  </a:lnTo>
                  <a:close/>
                  <a:moveTo>
                    <a:pt x="1599819" y="667131"/>
                  </a:moveTo>
                  <a:lnTo>
                    <a:pt x="1193292" y="1073658"/>
                  </a:lnTo>
                  <a:lnTo>
                    <a:pt x="102870" y="1073658"/>
                  </a:lnTo>
                  <a:lnTo>
                    <a:pt x="0" y="1176401"/>
                  </a:lnTo>
                  <a:lnTo>
                    <a:pt x="0" y="1235710"/>
                  </a:lnTo>
                  <a:lnTo>
                    <a:pt x="120269" y="1115568"/>
                  </a:lnTo>
                  <a:lnTo>
                    <a:pt x="1210691" y="1115568"/>
                  </a:lnTo>
                  <a:lnTo>
                    <a:pt x="1617218" y="709041"/>
                  </a:lnTo>
                  <a:lnTo>
                    <a:pt x="3282950" y="709041"/>
                  </a:lnTo>
                  <a:lnTo>
                    <a:pt x="3282950" y="66713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4132941" y="-1164313"/>
            <a:ext cx="4522365" cy="2767879"/>
            <a:chOff x="0" y="0"/>
            <a:chExt cx="4522368" cy="2767876"/>
          </a:xfrm>
        </p:grpSpPr>
        <p:sp>
          <p:nvSpPr>
            <p:cNvPr id="11" name="Freeform 11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3" name="Freeform 13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4" name="Freeform 14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-367306" y="9780865"/>
            <a:ext cx="19022613" cy="4006046"/>
            <a:chOff x="0" y="0"/>
            <a:chExt cx="5010071" cy="105509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360258" y="143427"/>
            <a:ext cx="14442215" cy="9723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8"/>
              </a:lnSpc>
            </a:pPr>
            <a:r>
              <a:rPr lang="en-US" sz="2834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CUSTOMER BEHAVIOR INSIGHTS (UNIVARIATE &amp; BIVARIATE ANALYSIS)</a:t>
            </a:r>
          </a:p>
          <a:p>
            <a:pPr algn="l">
              <a:lnSpc>
                <a:spcPts val="2751"/>
              </a:lnSpc>
            </a:pPr>
            <a:endParaRPr lang="en-US" sz="2834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751"/>
              </a:lnSpc>
            </a:pPr>
            <a:r>
              <a:rPr lang="en-US" sz="1965" b="1" dirty="0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Usage Patterns (Univariate)</a:t>
            </a:r>
          </a:p>
          <a:p>
            <a:pPr algn="l">
              <a:lnSpc>
                <a:spcPts val="2751"/>
              </a:lnSpc>
            </a:pPr>
            <a:endParaRPr lang="en-US" sz="1965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Most features show balanced (normal) distributions.</a:t>
            </a: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Voicemail usage is low many users have zero messages.</a:t>
            </a: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International and customer service calls are right-skewed , most users make few, but some make many.</a:t>
            </a: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Area codes cluster into two main groups.</a:t>
            </a:r>
          </a:p>
          <a:p>
            <a:pPr algn="l">
              <a:lnSpc>
                <a:spcPts val="2751"/>
              </a:lnSpc>
            </a:pPr>
            <a:endParaRPr lang="en-US" sz="1965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751"/>
              </a:lnSpc>
            </a:pPr>
            <a:r>
              <a:rPr lang="en-US" sz="1965" b="1" dirty="0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Churn vs. Behavior (Bivariate)</a:t>
            </a:r>
          </a:p>
          <a:p>
            <a:pPr algn="l">
              <a:lnSpc>
                <a:spcPts val="2751"/>
              </a:lnSpc>
            </a:pPr>
            <a:endParaRPr lang="en-US" sz="1965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International Plan → Higher churn</a:t>
            </a: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Voice Mail Plan → Lower churn</a:t>
            </a: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More customer service calls → More churn</a:t>
            </a: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More voicemail messages → Less churn</a:t>
            </a:r>
          </a:p>
          <a:p>
            <a:pPr algn="l">
              <a:lnSpc>
                <a:spcPts val="2751"/>
              </a:lnSpc>
            </a:pPr>
            <a:endParaRPr lang="en-US" sz="1965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751"/>
              </a:lnSpc>
            </a:pPr>
            <a:r>
              <a:rPr lang="en-US" sz="1965" b="1" dirty="0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Usage &amp; Charges</a:t>
            </a:r>
          </a:p>
          <a:p>
            <a:pPr algn="l">
              <a:lnSpc>
                <a:spcPts val="2751"/>
              </a:lnSpc>
            </a:pPr>
            <a:endParaRPr lang="en-US" sz="1965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Churners tend to have higher usage (day, evening, night, international) and higher charges.</a:t>
            </a: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Call counts don’t differ much, but charges do — usage intensity matters.</a:t>
            </a: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Account length is slightly shorter for churners, but not a strong factor.</a:t>
            </a:r>
          </a:p>
          <a:p>
            <a:pPr algn="l">
              <a:lnSpc>
                <a:spcPts val="2751"/>
              </a:lnSpc>
            </a:pPr>
            <a:endParaRPr lang="en-US" sz="1965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751"/>
              </a:lnSpc>
            </a:pPr>
            <a:r>
              <a:rPr lang="en-US" sz="1965" b="1" dirty="0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Regional Insights (State-level)</a:t>
            </a:r>
          </a:p>
          <a:p>
            <a:pPr algn="l">
              <a:lnSpc>
                <a:spcPts val="2751"/>
              </a:lnSpc>
            </a:pPr>
            <a:endParaRPr lang="en-US" sz="1965" b="1" dirty="0">
              <a:solidFill>
                <a:srgbClr val="FF914D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States like New Jersey, California, and Texas show above-average churn rates.</a:t>
            </a: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Geography may influence churn due to competition, infrastructure, or regional preferences.</a:t>
            </a:r>
          </a:p>
          <a:p>
            <a:pPr marL="424308" lvl="1" indent="-212154" algn="l">
              <a:lnSpc>
                <a:spcPts val="2751"/>
              </a:lnSpc>
              <a:buFont typeface="Arial"/>
              <a:buChar char="•"/>
            </a:pPr>
            <a:r>
              <a:rPr lang="en-US" sz="1965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These insights help in targeted business strategy, even if state is dropped in modeling.</a:t>
            </a:r>
          </a:p>
          <a:p>
            <a:pPr algn="ctr">
              <a:lnSpc>
                <a:spcPts val="2751"/>
              </a:lnSpc>
              <a:spcBef>
                <a:spcPct val="0"/>
              </a:spcBef>
            </a:pPr>
            <a:endParaRPr lang="en-US" sz="1965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1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146047" y="-535604"/>
            <a:ext cx="4357106" cy="1984210"/>
            <a:chOff x="0" y="0"/>
            <a:chExt cx="4357103" cy="1984210"/>
          </a:xfrm>
        </p:grpSpPr>
        <p:sp>
          <p:nvSpPr>
            <p:cNvPr id="7" name="Freeform 7"/>
            <p:cNvSpPr/>
            <p:nvPr/>
          </p:nvSpPr>
          <p:spPr>
            <a:xfrm>
              <a:off x="3189986" y="43484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956310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956310" y="0"/>
                  </a:lnTo>
                  <a:lnTo>
                    <a:pt x="95631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321177" y="626999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79502" y="198755"/>
                    <a:pt x="45085" y="164338"/>
                    <a:pt x="45085" y="121920"/>
                  </a:cubicBezTo>
                  <a:cubicBezTo>
                    <a:pt x="45085" y="79502"/>
                    <a:pt x="79502" y="45085"/>
                    <a:pt x="121920" y="45085"/>
                  </a:cubicBezTo>
                  <a:cubicBezTo>
                    <a:pt x="164338" y="45085"/>
                    <a:pt x="198755" y="79502"/>
                    <a:pt x="198755" y="121920"/>
                  </a:cubicBezTo>
                  <a:cubicBezTo>
                    <a:pt x="198755" y="164338"/>
                    <a:pt x="164338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54610" y="0"/>
                    <a:pt x="0" y="54610"/>
                    <a:pt x="0" y="121920"/>
                  </a:cubicBezTo>
                  <a:cubicBezTo>
                    <a:pt x="0" y="189230"/>
                    <a:pt x="54610" y="243840"/>
                    <a:pt x="121920" y="243840"/>
                  </a:cubicBezTo>
                  <a:cubicBezTo>
                    <a:pt x="189230" y="243840"/>
                    <a:pt x="243840" y="189230"/>
                    <a:pt x="243840" y="121920"/>
                  </a:cubicBezTo>
                  <a:cubicBezTo>
                    <a:pt x="243840" y="54610"/>
                    <a:pt x="18923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836295" y="52362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4125468" y="364744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838196" y="17653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54737" y="137033"/>
                    <a:pt x="31115" y="113284"/>
                    <a:pt x="31115" y="84074"/>
                  </a:cubicBezTo>
                  <a:cubicBezTo>
                    <a:pt x="31115" y="54864"/>
                    <a:pt x="54864" y="31115"/>
                    <a:pt x="84074" y="31115"/>
                  </a:cubicBezTo>
                  <a:cubicBezTo>
                    <a:pt x="113284" y="31115"/>
                    <a:pt x="137033" y="54864"/>
                    <a:pt x="137033" y="84074"/>
                  </a:cubicBezTo>
                  <a:cubicBezTo>
                    <a:pt x="137033" y="113284"/>
                    <a:pt x="11328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37592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3282950" cy="1235710"/>
            </a:xfrm>
            <a:custGeom>
              <a:avLst/>
              <a:gdLst/>
              <a:ahLst/>
              <a:cxnLst/>
              <a:rect l="l" t="t" r="r" b="b"/>
              <a:pathLst>
                <a:path w="3282950" h="1235710">
                  <a:moveTo>
                    <a:pt x="1333373" y="0"/>
                  </a:moveTo>
                  <a:lnTo>
                    <a:pt x="1516126" y="182753"/>
                  </a:lnTo>
                  <a:lnTo>
                    <a:pt x="2081784" y="182753"/>
                  </a:lnTo>
                  <a:lnTo>
                    <a:pt x="2264537" y="0"/>
                  </a:lnTo>
                  <a:lnTo>
                    <a:pt x="2205228" y="0"/>
                  </a:lnTo>
                  <a:lnTo>
                    <a:pt x="2064385" y="140716"/>
                  </a:lnTo>
                  <a:lnTo>
                    <a:pt x="1533398" y="140716"/>
                  </a:lnTo>
                  <a:lnTo>
                    <a:pt x="1392682" y="0"/>
                  </a:lnTo>
                  <a:close/>
                  <a:moveTo>
                    <a:pt x="0" y="190373"/>
                  </a:moveTo>
                  <a:lnTo>
                    <a:pt x="0" y="218313"/>
                  </a:lnTo>
                  <a:lnTo>
                    <a:pt x="938149" y="218313"/>
                  </a:lnTo>
                  <a:lnTo>
                    <a:pt x="1251204" y="531368"/>
                  </a:lnTo>
                  <a:lnTo>
                    <a:pt x="1255268" y="535432"/>
                  </a:lnTo>
                  <a:lnTo>
                    <a:pt x="2546731" y="535432"/>
                  </a:lnTo>
                  <a:lnTo>
                    <a:pt x="2815717" y="266446"/>
                  </a:lnTo>
                  <a:lnTo>
                    <a:pt x="2795905" y="246634"/>
                  </a:lnTo>
                  <a:lnTo>
                    <a:pt x="2535047" y="507492"/>
                  </a:lnTo>
                  <a:lnTo>
                    <a:pt x="1266825" y="507492"/>
                  </a:lnTo>
                  <a:lnTo>
                    <a:pt x="953770" y="194437"/>
                  </a:lnTo>
                  <a:lnTo>
                    <a:pt x="949706" y="190373"/>
                  </a:lnTo>
                  <a:close/>
                  <a:moveTo>
                    <a:pt x="0" y="531749"/>
                  </a:moveTo>
                  <a:lnTo>
                    <a:pt x="0" y="559689"/>
                  </a:lnTo>
                  <a:lnTo>
                    <a:pt x="782574" y="559689"/>
                  </a:lnTo>
                  <a:lnTo>
                    <a:pt x="782574" y="531749"/>
                  </a:lnTo>
                  <a:close/>
                  <a:moveTo>
                    <a:pt x="1599819" y="667131"/>
                  </a:moveTo>
                  <a:lnTo>
                    <a:pt x="1193292" y="1073658"/>
                  </a:lnTo>
                  <a:lnTo>
                    <a:pt x="102870" y="1073658"/>
                  </a:lnTo>
                  <a:lnTo>
                    <a:pt x="0" y="1176401"/>
                  </a:lnTo>
                  <a:lnTo>
                    <a:pt x="0" y="1235710"/>
                  </a:lnTo>
                  <a:lnTo>
                    <a:pt x="120269" y="1115568"/>
                  </a:lnTo>
                  <a:lnTo>
                    <a:pt x="1210691" y="1115568"/>
                  </a:lnTo>
                  <a:lnTo>
                    <a:pt x="1617218" y="709041"/>
                  </a:lnTo>
                  <a:lnTo>
                    <a:pt x="3282950" y="709041"/>
                  </a:lnTo>
                  <a:lnTo>
                    <a:pt x="3282950" y="66713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746585" y="-535604"/>
            <a:ext cx="4522365" cy="2767879"/>
            <a:chOff x="0" y="0"/>
            <a:chExt cx="4522368" cy="2767876"/>
          </a:xfrm>
        </p:grpSpPr>
        <p:sp>
          <p:nvSpPr>
            <p:cNvPr id="14" name="Freeform 14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sp>
        <p:nvSpPr>
          <p:cNvPr id="23" name="TextBox 23"/>
          <p:cNvSpPr txBox="1"/>
          <p:nvPr/>
        </p:nvSpPr>
        <p:spPr>
          <a:xfrm>
            <a:off x="-734614" y="562573"/>
            <a:ext cx="18641613" cy="499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RELATIONSHIP BETWEEN CUSTOMER SERVICE CALLS CHARGES AND CHURN RATE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-734613" y="9523507"/>
            <a:ext cx="19022613" cy="4006046"/>
            <a:chOff x="0" y="0"/>
            <a:chExt cx="5010071" cy="105509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F3B502EB-2733-73DA-C589-4BF97A4EA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866" y="1936059"/>
            <a:ext cx="11048737" cy="71468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2840600-6AB2-1E1B-5864-B1980B945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50455"/>
            <a:ext cx="5181600" cy="3426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34468" y="394634"/>
            <a:ext cx="9983391" cy="4640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CHURN RATE BY SERVICE PLAN 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We looked at how churn differs for two customer plans: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b="1" dirty="0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International Plan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Customers with an international plan churn more often than those without.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may point to lower satisfaction among international plan users.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b="1" dirty="0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Voice Mail Plan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Customers with a voice mail plan churn less than those without.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could mean that value-added services help improve retention.</a:t>
            </a:r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-146047" y="-713453"/>
            <a:ext cx="4357106" cy="1984210"/>
            <a:chOff x="0" y="0"/>
            <a:chExt cx="4357103" cy="1984210"/>
          </a:xfrm>
        </p:grpSpPr>
        <p:sp>
          <p:nvSpPr>
            <p:cNvPr id="7" name="Freeform 7"/>
            <p:cNvSpPr/>
            <p:nvPr/>
          </p:nvSpPr>
          <p:spPr>
            <a:xfrm>
              <a:off x="3189986" y="43484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956310" y="27940"/>
                  </a:moveTo>
                  <a:lnTo>
                    <a:pt x="0" y="27940"/>
                  </a:lnTo>
                  <a:lnTo>
                    <a:pt x="0" y="0"/>
                  </a:lnTo>
                  <a:lnTo>
                    <a:pt x="956310" y="0"/>
                  </a:lnTo>
                  <a:lnTo>
                    <a:pt x="95631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3321177" y="626999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79502" y="198755"/>
                    <a:pt x="45085" y="164338"/>
                    <a:pt x="45085" y="121920"/>
                  </a:cubicBezTo>
                  <a:cubicBezTo>
                    <a:pt x="45085" y="79502"/>
                    <a:pt x="79502" y="45085"/>
                    <a:pt x="121920" y="45085"/>
                  </a:cubicBezTo>
                  <a:cubicBezTo>
                    <a:pt x="164338" y="45085"/>
                    <a:pt x="198755" y="79502"/>
                    <a:pt x="198755" y="121920"/>
                  </a:cubicBezTo>
                  <a:cubicBezTo>
                    <a:pt x="198755" y="164338"/>
                    <a:pt x="164338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54610" y="0"/>
                    <a:pt x="0" y="54610"/>
                    <a:pt x="0" y="121920"/>
                  </a:cubicBezTo>
                  <a:cubicBezTo>
                    <a:pt x="0" y="189230"/>
                    <a:pt x="54610" y="243840"/>
                    <a:pt x="121920" y="243840"/>
                  </a:cubicBezTo>
                  <a:cubicBezTo>
                    <a:pt x="189230" y="243840"/>
                    <a:pt x="243840" y="189230"/>
                    <a:pt x="243840" y="121920"/>
                  </a:cubicBezTo>
                  <a:cubicBezTo>
                    <a:pt x="243840" y="54610"/>
                    <a:pt x="18923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9" name="Freeform 9"/>
            <p:cNvSpPr/>
            <p:nvPr/>
          </p:nvSpPr>
          <p:spPr>
            <a:xfrm>
              <a:off x="836295" y="52362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0" name="Freeform 10"/>
            <p:cNvSpPr/>
            <p:nvPr/>
          </p:nvSpPr>
          <p:spPr>
            <a:xfrm>
              <a:off x="4125468" y="364744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37719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1" name="Freeform 11"/>
            <p:cNvSpPr/>
            <p:nvPr/>
          </p:nvSpPr>
          <p:spPr>
            <a:xfrm>
              <a:off x="2838196" y="17653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54737" y="137033"/>
                    <a:pt x="31115" y="113284"/>
                    <a:pt x="31115" y="84074"/>
                  </a:cubicBezTo>
                  <a:cubicBezTo>
                    <a:pt x="31115" y="54864"/>
                    <a:pt x="54864" y="31115"/>
                    <a:pt x="84074" y="31115"/>
                  </a:cubicBezTo>
                  <a:cubicBezTo>
                    <a:pt x="113284" y="31115"/>
                    <a:pt x="137033" y="54864"/>
                    <a:pt x="137033" y="84074"/>
                  </a:cubicBezTo>
                  <a:cubicBezTo>
                    <a:pt x="137033" y="113284"/>
                    <a:pt x="11328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37592" y="0"/>
                    <a:pt x="0" y="37592"/>
                    <a:pt x="0" y="84074"/>
                  </a:cubicBezTo>
                  <a:cubicBezTo>
                    <a:pt x="0" y="130556"/>
                    <a:pt x="37592" y="168148"/>
                    <a:pt x="84074" y="168148"/>
                  </a:cubicBezTo>
                  <a:cubicBezTo>
                    <a:pt x="130556" y="168148"/>
                    <a:pt x="168148" y="130556"/>
                    <a:pt x="168148" y="84074"/>
                  </a:cubicBezTo>
                  <a:cubicBezTo>
                    <a:pt x="168148" y="37592"/>
                    <a:pt x="130556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2" name="Freeform 12"/>
            <p:cNvSpPr/>
            <p:nvPr/>
          </p:nvSpPr>
          <p:spPr>
            <a:xfrm>
              <a:off x="63500" y="63500"/>
              <a:ext cx="3282950" cy="1235710"/>
            </a:xfrm>
            <a:custGeom>
              <a:avLst/>
              <a:gdLst/>
              <a:ahLst/>
              <a:cxnLst/>
              <a:rect l="l" t="t" r="r" b="b"/>
              <a:pathLst>
                <a:path w="3282950" h="1235710">
                  <a:moveTo>
                    <a:pt x="1333373" y="0"/>
                  </a:moveTo>
                  <a:lnTo>
                    <a:pt x="1516126" y="182753"/>
                  </a:lnTo>
                  <a:lnTo>
                    <a:pt x="2081784" y="182753"/>
                  </a:lnTo>
                  <a:lnTo>
                    <a:pt x="2264537" y="0"/>
                  </a:lnTo>
                  <a:lnTo>
                    <a:pt x="2205228" y="0"/>
                  </a:lnTo>
                  <a:lnTo>
                    <a:pt x="2064385" y="140716"/>
                  </a:lnTo>
                  <a:lnTo>
                    <a:pt x="1533398" y="140716"/>
                  </a:lnTo>
                  <a:lnTo>
                    <a:pt x="1392682" y="0"/>
                  </a:lnTo>
                  <a:close/>
                  <a:moveTo>
                    <a:pt x="0" y="190373"/>
                  </a:moveTo>
                  <a:lnTo>
                    <a:pt x="0" y="218313"/>
                  </a:lnTo>
                  <a:lnTo>
                    <a:pt x="938149" y="218313"/>
                  </a:lnTo>
                  <a:lnTo>
                    <a:pt x="1251204" y="531368"/>
                  </a:lnTo>
                  <a:lnTo>
                    <a:pt x="1255268" y="535432"/>
                  </a:lnTo>
                  <a:lnTo>
                    <a:pt x="2546731" y="535432"/>
                  </a:lnTo>
                  <a:lnTo>
                    <a:pt x="2815717" y="266446"/>
                  </a:lnTo>
                  <a:lnTo>
                    <a:pt x="2795905" y="246634"/>
                  </a:lnTo>
                  <a:lnTo>
                    <a:pt x="2535047" y="507492"/>
                  </a:lnTo>
                  <a:lnTo>
                    <a:pt x="1266825" y="507492"/>
                  </a:lnTo>
                  <a:lnTo>
                    <a:pt x="953770" y="194437"/>
                  </a:lnTo>
                  <a:lnTo>
                    <a:pt x="949706" y="190373"/>
                  </a:lnTo>
                  <a:close/>
                  <a:moveTo>
                    <a:pt x="0" y="531749"/>
                  </a:moveTo>
                  <a:lnTo>
                    <a:pt x="0" y="559689"/>
                  </a:lnTo>
                  <a:lnTo>
                    <a:pt x="782574" y="559689"/>
                  </a:lnTo>
                  <a:lnTo>
                    <a:pt x="782574" y="531749"/>
                  </a:lnTo>
                  <a:close/>
                  <a:moveTo>
                    <a:pt x="1599819" y="667131"/>
                  </a:moveTo>
                  <a:lnTo>
                    <a:pt x="1193292" y="1073658"/>
                  </a:lnTo>
                  <a:lnTo>
                    <a:pt x="102870" y="1073658"/>
                  </a:lnTo>
                  <a:lnTo>
                    <a:pt x="0" y="1176401"/>
                  </a:lnTo>
                  <a:lnTo>
                    <a:pt x="0" y="1235710"/>
                  </a:lnTo>
                  <a:lnTo>
                    <a:pt x="120269" y="1115568"/>
                  </a:lnTo>
                  <a:lnTo>
                    <a:pt x="1210691" y="1115568"/>
                  </a:lnTo>
                  <a:lnTo>
                    <a:pt x="1617218" y="709041"/>
                  </a:lnTo>
                  <a:lnTo>
                    <a:pt x="3282950" y="709041"/>
                  </a:lnTo>
                  <a:lnTo>
                    <a:pt x="3282950" y="66713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13746585" y="-713453"/>
            <a:ext cx="4522365" cy="2767879"/>
            <a:chOff x="0" y="0"/>
            <a:chExt cx="4522368" cy="2767876"/>
          </a:xfrm>
        </p:grpSpPr>
        <p:sp>
          <p:nvSpPr>
            <p:cNvPr id="14" name="Freeform 14"/>
            <p:cNvSpPr/>
            <p:nvPr/>
          </p:nvSpPr>
          <p:spPr>
            <a:xfrm>
              <a:off x="349631" y="1218438"/>
              <a:ext cx="956310" cy="27940"/>
            </a:xfrm>
            <a:custGeom>
              <a:avLst/>
              <a:gdLst/>
              <a:ahLst/>
              <a:cxnLst/>
              <a:rect l="l" t="t" r="r" b="b"/>
              <a:pathLst>
                <a:path w="956310" h="27940">
                  <a:moveTo>
                    <a:pt x="0" y="27940"/>
                  </a:moveTo>
                  <a:lnTo>
                    <a:pt x="956310" y="27940"/>
                  </a:lnTo>
                  <a:lnTo>
                    <a:pt x="956310" y="0"/>
                  </a:lnTo>
                  <a:lnTo>
                    <a:pt x="0" y="0"/>
                  </a:lnTo>
                  <a:lnTo>
                    <a:pt x="0" y="27940"/>
                  </a:lnTo>
                </a:path>
              </a:pathLst>
            </a:custGeom>
            <a:solidFill>
              <a:srgbClr val="C7D7F3"/>
            </a:solidFill>
          </p:spPr>
        </p:sp>
        <p:sp>
          <p:nvSpPr>
            <p:cNvPr id="15" name="Freeform 15"/>
            <p:cNvSpPr/>
            <p:nvPr/>
          </p:nvSpPr>
          <p:spPr>
            <a:xfrm>
              <a:off x="63500" y="586359"/>
              <a:ext cx="239268" cy="243840"/>
            </a:xfrm>
            <a:custGeom>
              <a:avLst/>
              <a:gdLst/>
              <a:ahLst/>
              <a:cxnLst/>
              <a:rect l="l" t="t" r="r" b="b"/>
              <a:pathLst>
                <a:path w="239268" h="243840">
                  <a:moveTo>
                    <a:pt x="117348" y="45212"/>
                  </a:moveTo>
                  <a:cubicBezTo>
                    <a:pt x="159766" y="45212"/>
                    <a:pt x="194183" y="79629"/>
                    <a:pt x="194183" y="122047"/>
                  </a:cubicBezTo>
                  <a:cubicBezTo>
                    <a:pt x="194183" y="164465"/>
                    <a:pt x="159766" y="198882"/>
                    <a:pt x="117348" y="198882"/>
                  </a:cubicBezTo>
                  <a:cubicBezTo>
                    <a:pt x="74930" y="198882"/>
                    <a:pt x="40513" y="164465"/>
                    <a:pt x="40513" y="122047"/>
                  </a:cubicBezTo>
                  <a:cubicBezTo>
                    <a:pt x="40513" y="79629"/>
                    <a:pt x="74930" y="45212"/>
                    <a:pt x="117348" y="45212"/>
                  </a:cubicBezTo>
                  <a:close/>
                  <a:moveTo>
                    <a:pt x="117348" y="127"/>
                  </a:moveTo>
                  <a:cubicBezTo>
                    <a:pt x="61468" y="127"/>
                    <a:pt x="14478" y="37719"/>
                    <a:pt x="0" y="88900"/>
                  </a:cubicBezTo>
                  <a:lnTo>
                    <a:pt x="0" y="88900"/>
                  </a:lnTo>
                  <a:lnTo>
                    <a:pt x="0" y="155067"/>
                  </a:lnTo>
                  <a:cubicBezTo>
                    <a:pt x="14478" y="206248"/>
                    <a:pt x="61468" y="243840"/>
                    <a:pt x="117348" y="243840"/>
                  </a:cubicBezTo>
                  <a:cubicBezTo>
                    <a:pt x="184658" y="243840"/>
                    <a:pt x="239268" y="189230"/>
                    <a:pt x="239268" y="121920"/>
                  </a:cubicBezTo>
                  <a:cubicBezTo>
                    <a:pt x="239268" y="54610"/>
                    <a:pt x="184658" y="0"/>
                    <a:pt x="117348" y="0"/>
                  </a:cubicBezTo>
                  <a:close/>
                </a:path>
              </a:pathLst>
            </a:custGeom>
            <a:solidFill>
              <a:srgbClr val="C7D7F3"/>
            </a:solidFill>
          </p:spPr>
        </p:sp>
        <p:sp>
          <p:nvSpPr>
            <p:cNvPr id="16" name="Freeform 16"/>
            <p:cNvSpPr/>
            <p:nvPr/>
          </p:nvSpPr>
          <p:spPr>
            <a:xfrm>
              <a:off x="930783" y="141071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40">
                  <a:moveTo>
                    <a:pt x="121920" y="198755"/>
                  </a:moveTo>
                  <a:cubicBezTo>
                    <a:pt x="164338" y="198755"/>
                    <a:pt x="198755" y="164338"/>
                    <a:pt x="198755" y="121920"/>
                  </a:cubicBezTo>
                  <a:cubicBezTo>
                    <a:pt x="198755" y="79502"/>
                    <a:pt x="164338" y="45085"/>
                    <a:pt x="121920" y="45085"/>
                  </a:cubicBezTo>
                  <a:cubicBezTo>
                    <a:pt x="79502" y="45085"/>
                    <a:pt x="45085" y="79502"/>
                    <a:pt x="45085" y="121920"/>
                  </a:cubicBezTo>
                  <a:cubicBezTo>
                    <a:pt x="45085" y="164338"/>
                    <a:pt x="79502" y="198755"/>
                    <a:pt x="121920" y="198755"/>
                  </a:cubicBezTo>
                  <a:close/>
                  <a:moveTo>
                    <a:pt x="121920" y="0"/>
                  </a:moveTo>
                  <a:cubicBezTo>
                    <a:pt x="189230" y="0"/>
                    <a:pt x="243840" y="54610"/>
                    <a:pt x="243840" y="121920"/>
                  </a:cubicBezTo>
                  <a:cubicBezTo>
                    <a:pt x="243840" y="189230"/>
                    <a:pt x="189230" y="243840"/>
                    <a:pt x="121920" y="243840"/>
                  </a:cubicBezTo>
                  <a:cubicBezTo>
                    <a:pt x="54610" y="243840"/>
                    <a:pt x="0" y="189230"/>
                    <a:pt x="0" y="121920"/>
                  </a:cubicBezTo>
                  <a:cubicBezTo>
                    <a:pt x="0" y="54610"/>
                    <a:pt x="54610" y="0"/>
                    <a:pt x="121920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7" name="Freeform 17"/>
            <p:cNvSpPr/>
            <p:nvPr/>
          </p:nvSpPr>
          <p:spPr>
            <a:xfrm>
              <a:off x="3491484" y="130721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8" name="Freeform 18"/>
            <p:cNvSpPr/>
            <p:nvPr/>
          </p:nvSpPr>
          <p:spPr>
            <a:xfrm>
              <a:off x="202311" y="1148461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19" name="Freeform 19"/>
            <p:cNvSpPr/>
            <p:nvPr/>
          </p:nvSpPr>
          <p:spPr>
            <a:xfrm>
              <a:off x="1006475" y="342646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0" name="Freeform 20"/>
            <p:cNvSpPr/>
            <p:nvPr/>
          </p:nvSpPr>
          <p:spPr>
            <a:xfrm>
              <a:off x="1489583" y="960120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411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556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1" name="Freeform 21"/>
            <p:cNvSpPr/>
            <p:nvPr/>
          </p:nvSpPr>
          <p:spPr>
            <a:xfrm>
              <a:off x="3343021" y="395605"/>
              <a:ext cx="168148" cy="168148"/>
            </a:xfrm>
            <a:custGeom>
              <a:avLst/>
              <a:gdLst/>
              <a:ahLst/>
              <a:cxnLst/>
              <a:rect l="l" t="t" r="r" b="b"/>
              <a:pathLst>
                <a:path w="168148" h="168148">
                  <a:moveTo>
                    <a:pt x="84074" y="137033"/>
                  </a:moveTo>
                  <a:cubicBezTo>
                    <a:pt x="113284" y="137033"/>
                    <a:pt x="137033" y="113284"/>
                    <a:pt x="137033" y="84074"/>
                  </a:cubicBezTo>
                  <a:cubicBezTo>
                    <a:pt x="137033" y="54864"/>
                    <a:pt x="113284" y="31115"/>
                    <a:pt x="84074" y="31115"/>
                  </a:cubicBezTo>
                  <a:cubicBezTo>
                    <a:pt x="54864" y="31115"/>
                    <a:pt x="31115" y="54864"/>
                    <a:pt x="31115" y="84074"/>
                  </a:cubicBezTo>
                  <a:cubicBezTo>
                    <a:pt x="31115" y="113284"/>
                    <a:pt x="54864" y="137033"/>
                    <a:pt x="84074" y="137033"/>
                  </a:cubicBezTo>
                  <a:close/>
                  <a:moveTo>
                    <a:pt x="84074" y="0"/>
                  </a:moveTo>
                  <a:cubicBezTo>
                    <a:pt x="130429" y="0"/>
                    <a:pt x="168148" y="37592"/>
                    <a:pt x="168148" y="84074"/>
                  </a:cubicBezTo>
                  <a:cubicBezTo>
                    <a:pt x="168148" y="130556"/>
                    <a:pt x="130556" y="168148"/>
                    <a:pt x="84074" y="168148"/>
                  </a:cubicBezTo>
                  <a:cubicBezTo>
                    <a:pt x="37592" y="168148"/>
                    <a:pt x="0" y="130556"/>
                    <a:pt x="0" y="84074"/>
                  </a:cubicBezTo>
                  <a:cubicBezTo>
                    <a:pt x="0" y="37592"/>
                    <a:pt x="37592" y="0"/>
                    <a:pt x="84074" y="0"/>
                  </a:cubicBezTo>
                </a:path>
              </a:pathLst>
            </a:custGeom>
            <a:solidFill>
              <a:srgbClr val="C7D7F3"/>
            </a:solidFill>
          </p:spPr>
        </p:sp>
        <p:sp>
          <p:nvSpPr>
            <p:cNvPr id="22" name="Freeform 22"/>
            <p:cNvSpPr/>
            <p:nvPr/>
          </p:nvSpPr>
          <p:spPr>
            <a:xfrm>
              <a:off x="286385" y="63500"/>
              <a:ext cx="4172458" cy="2045716"/>
            </a:xfrm>
            <a:custGeom>
              <a:avLst/>
              <a:gdLst/>
              <a:ahLst/>
              <a:cxnLst/>
              <a:rect l="l" t="t" r="r" b="b"/>
              <a:pathLst>
                <a:path w="4172458" h="2045716">
                  <a:moveTo>
                    <a:pt x="2886964" y="0"/>
                  </a:moveTo>
                  <a:lnTo>
                    <a:pt x="2531618" y="355346"/>
                  </a:lnTo>
                  <a:lnTo>
                    <a:pt x="862965" y="355346"/>
                  </a:lnTo>
                  <a:lnTo>
                    <a:pt x="862965" y="383286"/>
                  </a:lnTo>
                  <a:lnTo>
                    <a:pt x="2543175" y="383286"/>
                  </a:lnTo>
                  <a:lnTo>
                    <a:pt x="2926588" y="0"/>
                  </a:lnTo>
                  <a:close/>
                  <a:moveTo>
                    <a:pt x="3202051" y="398399"/>
                  </a:moveTo>
                  <a:lnTo>
                    <a:pt x="3202051" y="440309"/>
                  </a:lnTo>
                  <a:lnTo>
                    <a:pt x="4172458" y="440309"/>
                  </a:lnTo>
                  <a:lnTo>
                    <a:pt x="4172458" y="398399"/>
                  </a:lnTo>
                  <a:close/>
                  <a:moveTo>
                    <a:pt x="0" y="625856"/>
                  </a:moveTo>
                  <a:lnTo>
                    <a:pt x="0" y="667766"/>
                  </a:lnTo>
                  <a:lnTo>
                    <a:pt x="1765681" y="667766"/>
                  </a:lnTo>
                  <a:lnTo>
                    <a:pt x="2064258" y="966343"/>
                  </a:lnTo>
                  <a:lnTo>
                    <a:pt x="2629916" y="966343"/>
                  </a:lnTo>
                  <a:lnTo>
                    <a:pt x="2880106" y="716153"/>
                  </a:lnTo>
                  <a:lnTo>
                    <a:pt x="4172458" y="716153"/>
                  </a:lnTo>
                  <a:lnTo>
                    <a:pt x="4172458" y="674243"/>
                  </a:lnTo>
                  <a:lnTo>
                    <a:pt x="2862707" y="674243"/>
                  </a:lnTo>
                  <a:lnTo>
                    <a:pt x="2612517" y="924433"/>
                  </a:lnTo>
                  <a:lnTo>
                    <a:pt x="2081657" y="924433"/>
                  </a:lnTo>
                  <a:lnTo>
                    <a:pt x="1783207" y="625856"/>
                  </a:lnTo>
                  <a:close/>
                  <a:moveTo>
                    <a:pt x="3196336" y="973963"/>
                  </a:moveTo>
                  <a:lnTo>
                    <a:pt x="3192272" y="978027"/>
                  </a:lnTo>
                  <a:lnTo>
                    <a:pt x="2879217" y="1291082"/>
                  </a:lnTo>
                  <a:lnTo>
                    <a:pt x="1610868" y="1291082"/>
                  </a:lnTo>
                  <a:lnTo>
                    <a:pt x="1350010" y="1030351"/>
                  </a:lnTo>
                  <a:lnTo>
                    <a:pt x="1330198" y="1050163"/>
                  </a:lnTo>
                  <a:lnTo>
                    <a:pt x="1599184" y="1319149"/>
                  </a:lnTo>
                  <a:lnTo>
                    <a:pt x="2890774" y="1319149"/>
                  </a:lnTo>
                  <a:lnTo>
                    <a:pt x="2894838" y="1315085"/>
                  </a:lnTo>
                  <a:lnTo>
                    <a:pt x="3207893" y="1002030"/>
                  </a:lnTo>
                  <a:lnTo>
                    <a:pt x="4172458" y="1002030"/>
                  </a:lnTo>
                  <a:lnTo>
                    <a:pt x="4172458" y="974090"/>
                  </a:lnTo>
                  <a:close/>
                  <a:moveTo>
                    <a:pt x="3363468" y="1315339"/>
                  </a:moveTo>
                  <a:lnTo>
                    <a:pt x="3363468" y="1343279"/>
                  </a:lnTo>
                  <a:lnTo>
                    <a:pt x="4172458" y="1343279"/>
                  </a:lnTo>
                  <a:lnTo>
                    <a:pt x="4172458" y="1315339"/>
                  </a:lnTo>
                  <a:close/>
                  <a:moveTo>
                    <a:pt x="862965" y="1450721"/>
                  </a:moveTo>
                  <a:lnTo>
                    <a:pt x="862965" y="1492631"/>
                  </a:lnTo>
                  <a:lnTo>
                    <a:pt x="2528824" y="1492631"/>
                  </a:lnTo>
                  <a:lnTo>
                    <a:pt x="2935351" y="1899158"/>
                  </a:lnTo>
                  <a:lnTo>
                    <a:pt x="4025773" y="1899158"/>
                  </a:lnTo>
                  <a:lnTo>
                    <a:pt x="4172458" y="2045716"/>
                  </a:lnTo>
                  <a:lnTo>
                    <a:pt x="4172458" y="1986407"/>
                  </a:lnTo>
                  <a:lnTo>
                    <a:pt x="4043172" y="1857248"/>
                  </a:lnTo>
                  <a:lnTo>
                    <a:pt x="2952750" y="1857248"/>
                  </a:lnTo>
                  <a:lnTo>
                    <a:pt x="2546223" y="1450721"/>
                  </a:lnTo>
                  <a:close/>
                </a:path>
              </a:pathLst>
            </a:custGeom>
            <a:solidFill>
              <a:srgbClr val="C7D7F3"/>
            </a:solidFill>
          </p:spPr>
        </p:sp>
      </p:grpSp>
      <p:grpSp>
        <p:nvGrpSpPr>
          <p:cNvPr id="23" name="Group 23"/>
          <p:cNvGrpSpPr/>
          <p:nvPr/>
        </p:nvGrpSpPr>
        <p:grpSpPr>
          <a:xfrm>
            <a:off x="-600141" y="9833350"/>
            <a:ext cx="19022613" cy="4006046"/>
            <a:chOff x="0" y="0"/>
            <a:chExt cx="5010071" cy="105509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12E78B3-A0FA-2252-15E3-713AAD2D0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4994301"/>
            <a:ext cx="12039600" cy="47350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13171" y="-57150"/>
            <a:ext cx="16455926" cy="10347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PREPARATION FOR MODELING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Before building our churn prediction model, we refined the dataset to improve accuracy and prevent technical issues: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b="1" dirty="0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Final Data Cleanup</a:t>
            </a:r>
          </a:p>
          <a:p>
            <a:pPr marL="449071" lvl="1" indent="-224536" algn="l">
              <a:lnSpc>
                <a:spcPts val="2911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Dropped non-informative features: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phone_number (just an ID)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state, area code (low or misleading predictive value)</a:t>
            </a:r>
          </a:p>
          <a:p>
            <a:pPr marL="449071" lvl="1" indent="-224536" algn="l">
              <a:lnSpc>
                <a:spcPts val="2911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Standardized data: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Encoded </a:t>
            </a:r>
            <a:r>
              <a:rPr lang="en-US" sz="207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international_plan</a:t>
            </a: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-US" sz="207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voice_mail_plan</a:t>
            </a: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as 1/0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Encoded target churn as 1/0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Cleaned column names for consistency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b="1" dirty="0">
                <a:solidFill>
                  <a:srgbClr val="FF914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Addressing Multicollinearity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 avoid model confusion from overlapping data, we removed highly correlated features using VIF (Variance Inflation Factor):</a:t>
            </a:r>
          </a:p>
          <a:p>
            <a:pPr marL="449071" lvl="1" indent="-224536" algn="l">
              <a:lnSpc>
                <a:spcPts val="2911"/>
              </a:lnSpc>
              <a:buFont typeface="Arial"/>
              <a:buChar char="•"/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Dropped 7 Features: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Charges like </a:t>
            </a:r>
            <a:r>
              <a:rPr lang="en-US" sz="207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total_day_charge</a:t>
            </a: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207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total_charge</a:t>
            </a: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07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etc</a:t>
            </a: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were redundant with minute values hence we dropped them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number_vmail_messages</a:t>
            </a: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overlaps heavily with voice_mail_plan hence dropped as well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charge_bin</a:t>
            </a: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— derived from </a:t>
            </a:r>
            <a:r>
              <a:rPr lang="en-US" sz="2079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total_charge</a:t>
            </a: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adds no new value hence had to be dropped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Remaining 13 features are clean, independent, and ready for modeling.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Balanced the Target Variable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Original churn rate: ~14.5%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After using SMOTE, churn vs. no-churn is now 50/50 in the training set.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r>
              <a:rPr lang="en-US" sz="2079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helps the model treat both outcomes fairly during training.</a:t>
            </a:r>
          </a:p>
          <a:p>
            <a:pPr algn="l">
              <a:lnSpc>
                <a:spcPts val="2911"/>
              </a:lnSpc>
              <a:spcBef>
                <a:spcPct val="0"/>
              </a:spcBef>
            </a:pPr>
            <a:endParaRPr lang="en-US" sz="207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517597" y="9584956"/>
            <a:ext cx="19022613" cy="4006046"/>
            <a:chOff x="0" y="0"/>
            <a:chExt cx="5010071" cy="10550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10071" cy="1055090"/>
            </a:xfrm>
            <a:custGeom>
              <a:avLst/>
              <a:gdLst/>
              <a:ahLst/>
              <a:cxnLst/>
              <a:rect l="l" t="t" r="r" b="b"/>
              <a:pathLst>
                <a:path w="5010071" h="1055090">
                  <a:moveTo>
                    <a:pt x="0" y="0"/>
                  </a:moveTo>
                  <a:lnTo>
                    <a:pt x="5010071" y="0"/>
                  </a:lnTo>
                  <a:lnTo>
                    <a:pt x="5010071" y="1055090"/>
                  </a:lnTo>
                  <a:lnTo>
                    <a:pt x="0" y="1055090"/>
                  </a:lnTo>
                  <a:close/>
                </a:path>
              </a:pathLst>
            </a:custGeom>
            <a:gradFill rotWithShape="1">
              <a:gsLst>
                <a:gs pos="0">
                  <a:srgbClr val="114168">
                    <a:alpha val="100000"/>
                  </a:srgbClr>
                </a:gs>
                <a:gs pos="100000">
                  <a:srgbClr val="090238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010071" cy="10931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12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1205</Words>
  <Application>Microsoft Office PowerPoint</Application>
  <PresentationFormat>Custom</PresentationFormat>
  <Paragraphs>190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Calibri</vt:lpstr>
      <vt:lpstr>Montserrat Bold Italics</vt:lpstr>
      <vt:lpstr>Montserrat Bold</vt:lpstr>
      <vt:lpstr>Montserrat</vt:lpstr>
      <vt:lpstr>Glacial Indifference</vt:lpstr>
      <vt:lpstr>Arial</vt:lpstr>
      <vt:lpstr>Glacial Indifference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.pdf</dc:title>
  <dc:creator>USER</dc:creator>
  <cp:lastModifiedBy>USER</cp:lastModifiedBy>
  <cp:revision>3</cp:revision>
  <dcterms:created xsi:type="dcterms:W3CDTF">2006-08-16T00:00:00Z</dcterms:created>
  <dcterms:modified xsi:type="dcterms:W3CDTF">2025-07-23T06:58:08Z</dcterms:modified>
  <dc:identifier>DAGt5Y1DG9I</dc:identifier>
</cp:coreProperties>
</file>