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9"/>
  </p:notesMasterIdLst>
  <p:handoutMasterIdLst>
    <p:handoutMasterId r:id="rId30"/>
  </p:handoutMasterIdLst>
  <p:sldIdLst>
    <p:sldId id="446" r:id="rId2"/>
    <p:sldId id="455" r:id="rId3"/>
    <p:sldId id="462" r:id="rId4"/>
    <p:sldId id="463" r:id="rId5"/>
    <p:sldId id="456" r:id="rId6"/>
    <p:sldId id="457" r:id="rId7"/>
    <p:sldId id="458" r:id="rId8"/>
    <p:sldId id="459" r:id="rId9"/>
    <p:sldId id="460" r:id="rId10"/>
    <p:sldId id="461" r:id="rId11"/>
    <p:sldId id="436" r:id="rId12"/>
    <p:sldId id="437" r:id="rId13"/>
    <p:sldId id="438" r:id="rId14"/>
    <p:sldId id="439" r:id="rId15"/>
    <p:sldId id="434" r:id="rId16"/>
    <p:sldId id="407" r:id="rId17"/>
    <p:sldId id="465" r:id="rId18"/>
    <p:sldId id="464" r:id="rId19"/>
    <p:sldId id="420" r:id="rId20"/>
    <p:sldId id="421" r:id="rId21"/>
    <p:sldId id="454" r:id="rId22"/>
    <p:sldId id="422" r:id="rId23"/>
    <p:sldId id="423" r:id="rId24"/>
    <p:sldId id="425" r:id="rId25"/>
    <p:sldId id="426" r:id="rId26"/>
    <p:sldId id="427" r:id="rId27"/>
    <p:sldId id="447" r:id="rId28"/>
  </p:sldIdLst>
  <p:sldSz cx="9144000" cy="5143500" type="screen16x9"/>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81" userDrawn="1">
          <p15:clr>
            <a:srgbClr val="A4A3A4"/>
          </p15:clr>
        </p15:guide>
        <p15:guide id="2" pos="1429" userDrawn="1">
          <p15:clr>
            <a:srgbClr val="A4A3A4"/>
          </p15:clr>
        </p15:guide>
        <p15:guide id="3" orient="horz" pos="577"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cmAuthor id="2" name="t288" initials="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C4825"/>
    <a:srgbClr val="C18A1E"/>
    <a:srgbClr val="F2E64C"/>
    <a:srgbClr val="FC6D32"/>
    <a:srgbClr val="ECE971"/>
    <a:srgbClr val="F9D5BD"/>
    <a:srgbClr val="FF5235"/>
    <a:srgbClr val="F8BE68"/>
    <a:srgbClr val="E4E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94" autoAdjust="0"/>
    <p:restoredTop sz="86442" autoAdjust="0"/>
  </p:normalViewPr>
  <p:slideViewPr>
    <p:cSldViewPr snapToGrid="0">
      <p:cViewPr varScale="1">
        <p:scale>
          <a:sx n="78" d="100"/>
          <a:sy n="78" d="100"/>
        </p:scale>
        <p:origin x="-1164" y="-64"/>
      </p:cViewPr>
      <p:guideLst>
        <p:guide orient="horz" pos="781"/>
        <p:guide orient="horz" pos="577"/>
        <p:guide pos="1429"/>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882"/>
    </p:cViewPr>
  </p:sorterViewPr>
  <p:notesViewPr>
    <p:cSldViewPr snapToGrid="0" showGuides="1">
      <p:cViewPr varScale="1">
        <p:scale>
          <a:sx n="74" d="100"/>
          <a:sy n="74" d="100"/>
        </p:scale>
        <p:origin x="268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1-21T21:10:38.503" idx="1">
    <p:pos x="10" y="10"/>
    <p:text/>
    <p:extLst>
      <p:ext uri="{C676402C-5697-4E1C-873F-D02D1690AC5C}">
        <p15:threadingInfo xmlns:p15="http://schemas.microsoft.com/office/powerpoint/2012/main" xmlns="" timeZoneBias="-480"/>
      </p:ext>
    </p:extLst>
  </p:cm>
</p:cmLst>
</file>

<file path=ppt/diagrams/_rels/data1.xml.rels><?xml version="1.0" encoding="UTF-8" standalone="yes"?>
<Relationships xmlns="http://schemas.openxmlformats.org/package/2006/relationships"><Relationship Id="rId1" Type="http://schemas.openxmlformats.org/officeDocument/2006/relationships/image" Target="../media/image2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3.jpeg"/></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5BD13B1-3E67-4902-AE1E-593FBEB84730}" type="doc">
      <dgm:prSet loTypeId="urn:microsoft.com/office/officeart/2005/8/layout/radial2#2" loCatId="relationship" qsTypeId="urn:microsoft.com/office/officeart/2005/8/quickstyle/simple1#3" qsCatId="simple" csTypeId="urn:microsoft.com/office/officeart/2005/8/colors/accent1_2#3" csCatId="accent1" phldr="1"/>
      <dgm:spPr/>
      <dgm:t>
        <a:bodyPr/>
        <a:lstStyle/>
        <a:p>
          <a:endParaRPr lang="zh-CN" altLang="en-US"/>
        </a:p>
      </dgm:t>
    </dgm:pt>
    <dgm:pt modelId="{F95AFAAC-7208-4946-B74B-45E4570307AB}">
      <dgm:prSet custT="1"/>
      <dgm:spPr>
        <a:solidFill>
          <a:schemeClr val="accent2"/>
        </a:solidFill>
      </dgm:spPr>
      <dgm:t>
        <a:bodyPr/>
        <a:lstStyle/>
        <a:p>
          <a:pPr rtl="0"/>
          <a:r>
            <a:rPr lang="en-US" sz="1500" b="1" dirty="0" err="1"/>
            <a:t>mobike</a:t>
          </a:r>
          <a:endParaRPr lang="zh-CN" sz="1500" b="1" dirty="0"/>
        </a:p>
      </dgm:t>
    </dgm:pt>
    <dgm:pt modelId="{9C9B2312-ED2A-4238-92CB-D65313EA6E99}" type="parTrans" cxnId="{90CFEFBB-3A54-415F-AEFC-C616EDD8D050}">
      <dgm:prSet/>
      <dgm:spPr/>
      <dgm:t>
        <a:bodyPr/>
        <a:lstStyle/>
        <a:p>
          <a:endParaRPr lang="zh-CN" altLang="en-US"/>
        </a:p>
      </dgm:t>
    </dgm:pt>
    <dgm:pt modelId="{2EEA767D-6AE6-4A3C-9325-6B984175204A}" type="sibTrans" cxnId="{90CFEFBB-3A54-415F-AEFC-C616EDD8D050}">
      <dgm:prSet/>
      <dgm:spPr/>
      <dgm:t>
        <a:bodyPr/>
        <a:lstStyle/>
        <a:p>
          <a:endParaRPr lang="zh-CN" altLang="en-US"/>
        </a:p>
      </dgm:t>
    </dgm:pt>
    <dgm:pt modelId="{8D6F2874-0887-4AC8-879C-3E77F7E8D13D}" type="pres">
      <dgm:prSet presAssocID="{85BD13B1-3E67-4902-AE1E-593FBEB84730}" presName="composite" presStyleCnt="0">
        <dgm:presLayoutVars>
          <dgm:chMax val="5"/>
          <dgm:dir/>
          <dgm:animLvl val="ctr"/>
          <dgm:resizeHandles val="exact"/>
        </dgm:presLayoutVars>
      </dgm:prSet>
      <dgm:spPr/>
      <dgm:t>
        <a:bodyPr/>
        <a:lstStyle/>
        <a:p>
          <a:endParaRPr lang="zh-CN" altLang="en-US"/>
        </a:p>
      </dgm:t>
    </dgm:pt>
    <dgm:pt modelId="{C926968A-780A-4F67-823A-8D4BFF4DD0DA}" type="pres">
      <dgm:prSet presAssocID="{85BD13B1-3E67-4902-AE1E-593FBEB84730}" presName="cycle" presStyleCnt="0"/>
      <dgm:spPr/>
    </dgm:pt>
    <dgm:pt modelId="{24D2AB21-1EEB-4768-A7B3-8F41EC4C90A7}" type="pres">
      <dgm:prSet presAssocID="{85BD13B1-3E67-4902-AE1E-593FBEB84730}" presName="centerShape" presStyleCnt="0"/>
      <dgm:spPr/>
    </dgm:pt>
    <dgm:pt modelId="{B3606773-C407-43CD-B32B-AA2D5B5C8055}" type="pres">
      <dgm:prSet presAssocID="{85BD13B1-3E67-4902-AE1E-593FBEB84730}" presName="connSite" presStyleLbl="node1" presStyleIdx="0" presStyleCnt="2"/>
      <dgm:spPr/>
    </dgm:pt>
    <dgm:pt modelId="{92D5D026-2F30-4990-9AF6-941A57E9F493}" type="pres">
      <dgm:prSet presAssocID="{85BD13B1-3E67-4902-AE1E-593FBEB84730}" presName="visible" presStyleLbl="node1" presStyleIdx="0" presStyleCnt="2" custScaleX="91096" custScaleY="90794" custLinFactNeighborX="-18206" custLinFactNeighborY="-175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A25EBF-ABEA-4EC5-A9B5-A1960AE58C8A}" type="pres">
      <dgm:prSet presAssocID="{9C9B2312-ED2A-4238-92CB-D65313EA6E99}" presName="Name25" presStyleLbl="parChTrans1D1" presStyleIdx="0" presStyleCnt="1"/>
      <dgm:spPr/>
      <dgm:t>
        <a:bodyPr/>
        <a:lstStyle/>
        <a:p>
          <a:endParaRPr lang="zh-CN" altLang="en-US"/>
        </a:p>
      </dgm:t>
    </dgm:pt>
    <dgm:pt modelId="{7EDA3034-DE9B-4BA7-B48A-525F2ACE58FB}" type="pres">
      <dgm:prSet presAssocID="{F95AFAAC-7208-4946-B74B-45E4570307AB}" presName="node" presStyleCnt="0"/>
      <dgm:spPr/>
    </dgm:pt>
    <dgm:pt modelId="{12B882B3-3A7E-44A6-8CFC-998683B516F6}" type="pres">
      <dgm:prSet presAssocID="{F95AFAAC-7208-4946-B74B-45E4570307AB}" presName="parentNode" presStyleLbl="node1" presStyleIdx="1" presStyleCnt="2" custScaleX="99262" custScaleY="103427" custLinFactNeighborX="-17751" custLinFactNeighborY="2721">
        <dgm:presLayoutVars>
          <dgm:chMax val="1"/>
          <dgm:bulletEnabled val="1"/>
        </dgm:presLayoutVars>
      </dgm:prSet>
      <dgm:spPr/>
      <dgm:t>
        <a:bodyPr/>
        <a:lstStyle/>
        <a:p>
          <a:endParaRPr lang="zh-CN" altLang="en-US"/>
        </a:p>
      </dgm:t>
    </dgm:pt>
    <dgm:pt modelId="{4F792AD9-B7CF-421B-8794-281E58D2888A}" type="pres">
      <dgm:prSet presAssocID="{F95AFAAC-7208-4946-B74B-45E4570307AB}" presName="childNode" presStyleLbl="revTx" presStyleIdx="0" presStyleCnt="0">
        <dgm:presLayoutVars>
          <dgm:bulletEnabled val="1"/>
        </dgm:presLayoutVars>
      </dgm:prSet>
      <dgm:spPr/>
    </dgm:pt>
  </dgm:ptLst>
  <dgm:cxnLst>
    <dgm:cxn modelId="{90CFEFBB-3A54-415F-AEFC-C616EDD8D050}" srcId="{85BD13B1-3E67-4902-AE1E-593FBEB84730}" destId="{F95AFAAC-7208-4946-B74B-45E4570307AB}" srcOrd="0" destOrd="0" parTransId="{9C9B2312-ED2A-4238-92CB-D65313EA6E99}" sibTransId="{2EEA767D-6AE6-4A3C-9325-6B984175204A}"/>
    <dgm:cxn modelId="{C398BD9A-860F-4C97-B57B-39695FEBB743}" type="presOf" srcId="{9C9B2312-ED2A-4238-92CB-D65313EA6E99}" destId="{ECA25EBF-ABEA-4EC5-A9B5-A1960AE58C8A}" srcOrd="0" destOrd="0" presId="urn:microsoft.com/office/officeart/2005/8/layout/radial2#2"/>
    <dgm:cxn modelId="{9E074390-8899-40B3-9F85-8C246305F22F}" type="presOf" srcId="{85BD13B1-3E67-4902-AE1E-593FBEB84730}" destId="{8D6F2874-0887-4AC8-879C-3E77F7E8D13D}" srcOrd="0" destOrd="0" presId="urn:microsoft.com/office/officeart/2005/8/layout/radial2#2"/>
    <dgm:cxn modelId="{1C931F5D-3189-4D43-9556-26053D5368BB}" type="presOf" srcId="{F95AFAAC-7208-4946-B74B-45E4570307AB}" destId="{12B882B3-3A7E-44A6-8CFC-998683B516F6}" srcOrd="0" destOrd="0" presId="urn:microsoft.com/office/officeart/2005/8/layout/radial2#2"/>
    <dgm:cxn modelId="{FFB2AD1F-E9AA-412C-81B0-98880CB55D04}" type="presParOf" srcId="{8D6F2874-0887-4AC8-879C-3E77F7E8D13D}" destId="{C926968A-780A-4F67-823A-8D4BFF4DD0DA}" srcOrd="0" destOrd="0" presId="urn:microsoft.com/office/officeart/2005/8/layout/radial2#2"/>
    <dgm:cxn modelId="{052E99F6-CA70-4663-8C9B-F99B4F8884E8}" type="presParOf" srcId="{C926968A-780A-4F67-823A-8D4BFF4DD0DA}" destId="{24D2AB21-1EEB-4768-A7B3-8F41EC4C90A7}" srcOrd="0" destOrd="0" presId="urn:microsoft.com/office/officeart/2005/8/layout/radial2#2"/>
    <dgm:cxn modelId="{72886370-6326-4D9C-9D72-97D4056F4771}" type="presParOf" srcId="{24D2AB21-1EEB-4768-A7B3-8F41EC4C90A7}" destId="{B3606773-C407-43CD-B32B-AA2D5B5C8055}" srcOrd="0" destOrd="0" presId="urn:microsoft.com/office/officeart/2005/8/layout/radial2#2"/>
    <dgm:cxn modelId="{36B28417-3903-4594-9D97-EFBF7C7620C3}" type="presParOf" srcId="{24D2AB21-1EEB-4768-A7B3-8F41EC4C90A7}" destId="{92D5D026-2F30-4990-9AF6-941A57E9F493}" srcOrd="1" destOrd="0" presId="urn:microsoft.com/office/officeart/2005/8/layout/radial2#2"/>
    <dgm:cxn modelId="{E54706A1-405E-46E3-9044-1C285D604045}" type="presParOf" srcId="{C926968A-780A-4F67-823A-8D4BFF4DD0DA}" destId="{ECA25EBF-ABEA-4EC5-A9B5-A1960AE58C8A}" srcOrd="1" destOrd="0" presId="urn:microsoft.com/office/officeart/2005/8/layout/radial2#2"/>
    <dgm:cxn modelId="{383F2CFA-DBEA-4509-BD18-705B630468B7}" type="presParOf" srcId="{C926968A-780A-4F67-823A-8D4BFF4DD0DA}" destId="{7EDA3034-DE9B-4BA7-B48A-525F2ACE58FB}" srcOrd="2" destOrd="0" presId="urn:microsoft.com/office/officeart/2005/8/layout/radial2#2"/>
    <dgm:cxn modelId="{2F3016A5-257F-4BC9-A584-99F397DC837E}" type="presParOf" srcId="{7EDA3034-DE9B-4BA7-B48A-525F2ACE58FB}" destId="{12B882B3-3A7E-44A6-8CFC-998683B516F6}" srcOrd="0" destOrd="0" presId="urn:microsoft.com/office/officeart/2005/8/layout/radial2#2"/>
    <dgm:cxn modelId="{58544981-ABC4-4D11-96C4-9F52AFDE9DF8}" type="presParOf" srcId="{7EDA3034-DE9B-4BA7-B48A-525F2ACE58FB}" destId="{4F792AD9-B7CF-421B-8794-281E58D2888A}" srcOrd="1" destOrd="0" presId="urn:microsoft.com/office/officeart/2005/8/layout/radial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25EBF-ABEA-4EC5-A9B5-A1960AE58C8A}">
      <dsp:nvSpPr>
        <dsp:cNvPr id="0" name=""/>
        <dsp:cNvSpPr/>
      </dsp:nvSpPr>
      <dsp:spPr>
        <a:xfrm rot="64421">
          <a:off x="1243675" y="873941"/>
          <a:ext cx="334949" cy="65742"/>
        </a:xfrm>
        <a:custGeom>
          <a:avLst/>
          <a:gdLst/>
          <a:ahLst/>
          <a:cxnLst/>
          <a:rect l="0" t="0" r="0" b="0"/>
          <a:pathLst>
            <a:path>
              <a:moveTo>
                <a:pt x="0" y="32871"/>
              </a:moveTo>
              <a:lnTo>
                <a:pt x="334949" y="32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D5D026-2F30-4990-9AF6-941A57E9F493}">
      <dsp:nvSpPr>
        <dsp:cNvPr id="0" name=""/>
        <dsp:cNvSpPr/>
      </dsp:nvSpPr>
      <dsp:spPr>
        <a:xfrm>
          <a:off x="0" y="186947"/>
          <a:ext cx="1365720" cy="13611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B882B3-3A7E-44A6-8CFC-998683B516F6}">
      <dsp:nvSpPr>
        <dsp:cNvPr id="0" name=""/>
        <dsp:cNvSpPr/>
      </dsp:nvSpPr>
      <dsp:spPr>
        <a:xfrm>
          <a:off x="1578522" y="453139"/>
          <a:ext cx="892887" cy="930352"/>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n-US" sz="1500" b="1" kern="1200" dirty="0" err="1"/>
            <a:t>mobike</a:t>
          </a:r>
          <a:endParaRPr lang="zh-CN" sz="1500" b="1" kern="1200" dirty="0"/>
        </a:p>
      </dsp:txBody>
      <dsp:txXfrm>
        <a:off x="1709282" y="589386"/>
        <a:ext cx="631367" cy="657858"/>
      </dsp:txXfrm>
    </dsp:sp>
  </dsp:spTree>
</dsp:drawing>
</file>

<file path=ppt/diagrams/layout1.xml><?xml version="1.0" encoding="utf-8"?>
<dgm:layoutDef xmlns:dgm="http://schemas.openxmlformats.org/drawingml/2006/diagram" xmlns:a="http://schemas.openxmlformats.org/drawingml/2006/main" uniqueId="urn:microsoft.com/office/officeart/2005/8/layout/radial2#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222168-3867-4F30-B4A1-797A44EC3659}" type="datetimeFigureOut">
              <a:rPr lang="zh-CN" altLang="en-US" smtClean="0"/>
              <a:pPr/>
              <a:t>2019/9/17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B41FEA-AD45-4ADA-A61B-CAE591E021DA}" type="slidenum">
              <a:rPr lang="zh-CN" altLang="en-US" smtClean="0"/>
              <a:pPr/>
              <a:t>‹#›</a:t>
            </a:fld>
            <a:endParaRPr lang="zh-CN" altLang="en-US"/>
          </a:p>
        </p:txBody>
      </p:sp>
    </p:spTree>
    <p:extLst>
      <p:ext uri="{BB962C8B-B14F-4D97-AF65-F5344CB8AC3E}">
        <p14:creationId xmlns:p14="http://schemas.microsoft.com/office/powerpoint/2010/main" val="2536997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36DD3-51D8-420E-BAC6-43449F8FF718}" type="datetimeFigureOut">
              <a:rPr lang="zh-CN" altLang="en-US" smtClean="0"/>
              <a:pPr/>
              <a:t>2019/9/17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570B6-39BC-4763-BDF5-64654420DF3A}" type="slidenum">
              <a:rPr lang="zh-CN" altLang="en-US" smtClean="0"/>
              <a:pPr/>
              <a:t>‹#›</a:t>
            </a:fld>
            <a:endParaRPr lang="zh-CN" altLang="en-US"/>
          </a:p>
        </p:txBody>
      </p:sp>
    </p:spTree>
    <p:extLst>
      <p:ext uri="{BB962C8B-B14F-4D97-AF65-F5344CB8AC3E}">
        <p14:creationId xmlns:p14="http://schemas.microsoft.com/office/powerpoint/2010/main" val="178104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5570B6-39BC-4763-BDF5-64654420DF3A}" type="slidenum">
              <a:rPr lang="zh-CN" altLang="en-US" smtClean="0"/>
              <a:pPr/>
              <a:t>5</a:t>
            </a:fld>
            <a:endParaRPr lang="zh-CN" altLang="en-US"/>
          </a:p>
        </p:txBody>
      </p:sp>
    </p:spTree>
    <p:extLst>
      <p:ext uri="{BB962C8B-B14F-4D97-AF65-F5344CB8AC3E}">
        <p14:creationId xmlns:p14="http://schemas.microsoft.com/office/powerpoint/2010/main" val="843132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使用方法：</a:t>
            </a:r>
            <a:br>
              <a:rPr lang="zh-CN" altLang="en-US" smtClean="0"/>
            </a:br>
            <a:r>
              <a:rPr lang="en-US" altLang="zh-CN" smtClean="0"/>
              <a:t>【</a:t>
            </a:r>
            <a:r>
              <a:rPr lang="zh-CN" altLang="en-US" smtClean="0"/>
              <a:t>更改文字</a:t>
            </a:r>
            <a:r>
              <a:rPr lang="en-US" altLang="zh-CN" smtClean="0"/>
              <a:t>】</a:t>
            </a:r>
            <a:r>
              <a:rPr lang="zh-CN" altLang="en-US" smtClean="0"/>
              <a:t>：将标题框及正文框中的文字可直接改为您所需文字</a:t>
            </a:r>
            <a:br>
              <a:rPr lang="zh-CN" altLang="en-US" smtClean="0"/>
            </a:br>
            <a:r>
              <a:rPr lang="en-US" altLang="zh-CN" smtClean="0"/>
              <a:t>【</a:t>
            </a:r>
            <a:r>
              <a:rPr lang="zh-CN" altLang="en-US" smtClean="0"/>
              <a:t>更改图片</a:t>
            </a:r>
            <a:r>
              <a:rPr lang="en-US" altLang="zh-CN" smtClean="0"/>
              <a:t>】</a:t>
            </a:r>
            <a:r>
              <a:rPr lang="zh-CN" altLang="en-US" smtClean="0"/>
              <a:t>：点中图片</a:t>
            </a:r>
            <a:r>
              <a:rPr lang="en-US" altLang="zh-CN" smtClean="0"/>
              <a:t>》</a:t>
            </a:r>
            <a:r>
              <a:rPr lang="zh-CN" altLang="en-US" smtClean="0"/>
              <a:t>绘图工具</a:t>
            </a:r>
            <a:r>
              <a:rPr lang="en-US" altLang="zh-CN" smtClean="0"/>
              <a:t>》</a:t>
            </a:r>
            <a:r>
              <a:rPr lang="zh-CN" altLang="en-US" smtClean="0"/>
              <a:t>格式</a:t>
            </a:r>
            <a:r>
              <a:rPr lang="en-US" altLang="zh-CN" smtClean="0"/>
              <a:t>》</a:t>
            </a:r>
            <a:r>
              <a:rPr lang="zh-CN" altLang="en-US" smtClean="0"/>
              <a:t>填充</a:t>
            </a:r>
            <a:r>
              <a:rPr lang="en-US" altLang="zh-CN" smtClean="0"/>
              <a:t>》</a:t>
            </a:r>
            <a:r>
              <a:rPr lang="zh-CN" altLang="en-US" smtClean="0"/>
              <a:t>图片</a:t>
            </a:r>
            <a:r>
              <a:rPr lang="en-US" altLang="zh-CN" smtClean="0"/>
              <a:t>》</a:t>
            </a:r>
            <a:r>
              <a:rPr lang="zh-CN" altLang="en-US" smtClean="0"/>
              <a:t>选择您需要展示的图片</a:t>
            </a:r>
            <a:br>
              <a:rPr lang="zh-CN" altLang="en-US" smtClean="0"/>
            </a:br>
            <a:r>
              <a:rPr lang="en-US" altLang="zh-CN" smtClean="0"/>
              <a:t>【</a:t>
            </a:r>
            <a:r>
              <a:rPr lang="zh-CN" altLang="en-US" smtClean="0"/>
              <a:t>增加减少图片</a:t>
            </a:r>
            <a:r>
              <a:rPr lang="en-US" altLang="zh-CN" smtClean="0"/>
              <a:t>】</a:t>
            </a:r>
            <a:r>
              <a:rPr lang="zh-CN" altLang="en-US" smtClean="0"/>
              <a:t>：直接复制粘贴图片来增加图片数，复制后更改方法见</a:t>
            </a:r>
            <a:r>
              <a:rPr lang="en-US" altLang="zh-CN" smtClean="0"/>
              <a:t>【</a:t>
            </a:r>
            <a:r>
              <a:rPr lang="zh-CN" altLang="en-US" smtClean="0"/>
              <a:t>更改图片</a:t>
            </a:r>
            <a:r>
              <a:rPr lang="en-US" altLang="zh-CN" smtClean="0"/>
              <a:t>】</a:t>
            </a:r>
            <a:br>
              <a:rPr lang="en-US" altLang="zh-CN" smtClean="0"/>
            </a:br>
            <a:r>
              <a:rPr lang="en-US" altLang="zh-CN" smtClean="0"/>
              <a:t>【</a:t>
            </a:r>
            <a:r>
              <a:rPr lang="zh-CN" altLang="en-US" smtClean="0"/>
              <a:t>更改图片色彩</a:t>
            </a:r>
            <a:r>
              <a:rPr lang="en-US" altLang="zh-CN" smtClean="0"/>
              <a:t>】</a:t>
            </a:r>
            <a:r>
              <a:rPr lang="zh-CN" altLang="en-US" smtClean="0"/>
              <a:t>：点中图片</a:t>
            </a:r>
            <a:r>
              <a:rPr lang="en-US" altLang="zh-CN" smtClean="0"/>
              <a:t>》</a:t>
            </a:r>
            <a:r>
              <a:rPr lang="zh-CN" altLang="en-US" smtClean="0"/>
              <a:t>图片工具</a:t>
            </a:r>
            <a:r>
              <a:rPr lang="en-US" altLang="zh-CN" smtClean="0"/>
              <a:t>》</a:t>
            </a:r>
            <a:r>
              <a:rPr lang="zh-CN" altLang="en-US" smtClean="0"/>
              <a:t>格式</a:t>
            </a:r>
            <a:r>
              <a:rPr lang="en-US" altLang="zh-CN" smtClean="0"/>
              <a:t>》</a:t>
            </a:r>
            <a:r>
              <a:rPr lang="zh-CN" altLang="en-US" smtClean="0"/>
              <a:t>色彩（重新着色）</a:t>
            </a:r>
            <a:r>
              <a:rPr lang="en-US" altLang="zh-CN" smtClean="0"/>
              <a:t>》</a:t>
            </a:r>
            <a:r>
              <a:rPr lang="zh-CN" altLang="en-US" smtClean="0"/>
              <a:t>选择您喜欢的色彩</a:t>
            </a:r>
            <a:br>
              <a:rPr lang="zh-CN" altLang="en-US" smtClean="0"/>
            </a:br>
            <a:r>
              <a:rPr lang="zh-CN" altLang="en-US" smtClean="0"/>
              <a:t>下载更多模板、视频教程：</a:t>
            </a:r>
            <a:r>
              <a:rPr lang="en-US" smtClean="0"/>
              <a:t>http://www.mysoeasy.com</a:t>
            </a:r>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24</a:t>
            </a:fld>
            <a:endParaRPr lang="zh-CN" altLang="en-US"/>
          </a:p>
        </p:txBody>
      </p:sp>
    </p:spTree>
    <p:extLst>
      <p:ext uri="{BB962C8B-B14F-4D97-AF65-F5344CB8AC3E}">
        <p14:creationId xmlns:p14="http://schemas.microsoft.com/office/powerpoint/2010/main" val="1798453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使用方法：</a:t>
            </a:r>
            <a:br>
              <a:rPr lang="zh-CN" altLang="en-US" smtClean="0"/>
            </a:br>
            <a:r>
              <a:rPr lang="en-US" altLang="zh-CN" smtClean="0"/>
              <a:t>【</a:t>
            </a:r>
            <a:r>
              <a:rPr lang="zh-CN" altLang="en-US" smtClean="0"/>
              <a:t>更改文字</a:t>
            </a:r>
            <a:r>
              <a:rPr lang="en-US" altLang="zh-CN" smtClean="0"/>
              <a:t>】</a:t>
            </a:r>
            <a:r>
              <a:rPr lang="zh-CN" altLang="en-US" smtClean="0"/>
              <a:t>：将标题框及正文框中的文字可直接改为您所需文字</a:t>
            </a:r>
            <a:br>
              <a:rPr lang="zh-CN" altLang="en-US" smtClean="0"/>
            </a:br>
            <a:r>
              <a:rPr lang="en-US" altLang="zh-CN" smtClean="0"/>
              <a:t>【</a:t>
            </a:r>
            <a:r>
              <a:rPr lang="zh-CN" altLang="en-US" smtClean="0"/>
              <a:t>更改图片</a:t>
            </a:r>
            <a:r>
              <a:rPr lang="en-US" altLang="zh-CN" smtClean="0"/>
              <a:t>】</a:t>
            </a:r>
            <a:r>
              <a:rPr lang="zh-CN" altLang="en-US" smtClean="0"/>
              <a:t>：点中图片</a:t>
            </a:r>
            <a:r>
              <a:rPr lang="en-US" altLang="zh-CN" smtClean="0"/>
              <a:t>》</a:t>
            </a:r>
            <a:r>
              <a:rPr lang="zh-CN" altLang="en-US" smtClean="0"/>
              <a:t>绘图工具</a:t>
            </a:r>
            <a:r>
              <a:rPr lang="en-US" altLang="zh-CN" smtClean="0"/>
              <a:t>》</a:t>
            </a:r>
            <a:r>
              <a:rPr lang="zh-CN" altLang="en-US" smtClean="0"/>
              <a:t>格式</a:t>
            </a:r>
            <a:r>
              <a:rPr lang="en-US" altLang="zh-CN" smtClean="0"/>
              <a:t>》</a:t>
            </a:r>
            <a:r>
              <a:rPr lang="zh-CN" altLang="en-US" smtClean="0"/>
              <a:t>填充</a:t>
            </a:r>
            <a:r>
              <a:rPr lang="en-US" altLang="zh-CN" smtClean="0"/>
              <a:t>》</a:t>
            </a:r>
            <a:r>
              <a:rPr lang="zh-CN" altLang="en-US" smtClean="0"/>
              <a:t>图片</a:t>
            </a:r>
            <a:r>
              <a:rPr lang="en-US" altLang="zh-CN" smtClean="0"/>
              <a:t>》</a:t>
            </a:r>
            <a:r>
              <a:rPr lang="zh-CN" altLang="en-US" smtClean="0"/>
              <a:t>选择您需要展示的图片</a:t>
            </a:r>
            <a:br>
              <a:rPr lang="zh-CN" altLang="en-US" smtClean="0"/>
            </a:br>
            <a:r>
              <a:rPr lang="en-US" altLang="zh-CN" smtClean="0"/>
              <a:t>【</a:t>
            </a:r>
            <a:r>
              <a:rPr lang="zh-CN" altLang="en-US" smtClean="0"/>
              <a:t>增加减少图片</a:t>
            </a:r>
            <a:r>
              <a:rPr lang="en-US" altLang="zh-CN" smtClean="0"/>
              <a:t>】</a:t>
            </a:r>
            <a:r>
              <a:rPr lang="zh-CN" altLang="en-US" smtClean="0"/>
              <a:t>：直接复制粘贴图片来增加图片数，复制后更改方法见</a:t>
            </a:r>
            <a:r>
              <a:rPr lang="en-US" altLang="zh-CN" smtClean="0"/>
              <a:t>【</a:t>
            </a:r>
            <a:r>
              <a:rPr lang="zh-CN" altLang="en-US" smtClean="0"/>
              <a:t>更改图片</a:t>
            </a:r>
            <a:r>
              <a:rPr lang="en-US" altLang="zh-CN" smtClean="0"/>
              <a:t>】</a:t>
            </a:r>
            <a:br>
              <a:rPr lang="en-US" altLang="zh-CN" smtClean="0"/>
            </a:br>
            <a:r>
              <a:rPr lang="en-US" altLang="zh-CN" smtClean="0"/>
              <a:t>【</a:t>
            </a:r>
            <a:r>
              <a:rPr lang="zh-CN" altLang="en-US" smtClean="0"/>
              <a:t>更改图片色彩</a:t>
            </a:r>
            <a:r>
              <a:rPr lang="en-US" altLang="zh-CN" smtClean="0"/>
              <a:t>】</a:t>
            </a:r>
            <a:r>
              <a:rPr lang="zh-CN" altLang="en-US" smtClean="0"/>
              <a:t>：点中图片</a:t>
            </a:r>
            <a:r>
              <a:rPr lang="en-US" altLang="zh-CN" smtClean="0"/>
              <a:t>》</a:t>
            </a:r>
            <a:r>
              <a:rPr lang="zh-CN" altLang="en-US" smtClean="0"/>
              <a:t>图片工具</a:t>
            </a:r>
            <a:r>
              <a:rPr lang="en-US" altLang="zh-CN" smtClean="0"/>
              <a:t>》</a:t>
            </a:r>
            <a:r>
              <a:rPr lang="zh-CN" altLang="en-US" smtClean="0"/>
              <a:t>格式</a:t>
            </a:r>
            <a:r>
              <a:rPr lang="en-US" altLang="zh-CN" smtClean="0"/>
              <a:t>》</a:t>
            </a:r>
            <a:r>
              <a:rPr lang="zh-CN" altLang="en-US" smtClean="0"/>
              <a:t>色彩（重新着色）</a:t>
            </a:r>
            <a:r>
              <a:rPr lang="en-US" altLang="zh-CN" smtClean="0"/>
              <a:t>》</a:t>
            </a:r>
            <a:r>
              <a:rPr lang="zh-CN" altLang="en-US" smtClean="0"/>
              <a:t>选择您喜欢的色彩</a:t>
            </a:r>
            <a:br>
              <a:rPr lang="zh-CN" altLang="en-US" smtClean="0"/>
            </a:br>
            <a:r>
              <a:rPr lang="zh-CN" altLang="en-US" smtClean="0"/>
              <a:t>下载更多模板、视频教程：</a:t>
            </a:r>
            <a:r>
              <a:rPr lang="en-US" smtClean="0"/>
              <a:t>http://www.mysoeasy.com</a:t>
            </a:r>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6</a:t>
            </a:fld>
            <a:endParaRPr lang="zh-CN" altLang="en-US"/>
          </a:p>
        </p:txBody>
      </p:sp>
    </p:spTree>
    <p:extLst>
      <p:ext uri="{BB962C8B-B14F-4D97-AF65-F5344CB8AC3E}">
        <p14:creationId xmlns:p14="http://schemas.microsoft.com/office/powerpoint/2010/main" val="520418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使用方法：</a:t>
            </a:r>
            <a:br>
              <a:rPr lang="zh-CN" altLang="en-US" smtClean="0"/>
            </a:br>
            <a:r>
              <a:rPr lang="en-US" altLang="zh-CN" smtClean="0"/>
              <a:t>【</a:t>
            </a:r>
            <a:r>
              <a:rPr lang="zh-CN" altLang="en-US" smtClean="0"/>
              <a:t>更改文字</a:t>
            </a:r>
            <a:r>
              <a:rPr lang="en-US" altLang="zh-CN" smtClean="0"/>
              <a:t>】</a:t>
            </a:r>
            <a:r>
              <a:rPr lang="zh-CN" altLang="en-US" smtClean="0"/>
              <a:t>：将标题框及正文框中的文字可直接改为您所需文字</a:t>
            </a:r>
            <a:br>
              <a:rPr lang="zh-CN" altLang="en-US" smtClean="0"/>
            </a:br>
            <a:r>
              <a:rPr lang="en-US" altLang="zh-CN" smtClean="0"/>
              <a:t>【</a:t>
            </a:r>
            <a:r>
              <a:rPr lang="zh-CN" altLang="en-US" smtClean="0"/>
              <a:t>更改图片</a:t>
            </a:r>
            <a:r>
              <a:rPr lang="en-US" altLang="zh-CN" smtClean="0"/>
              <a:t>】</a:t>
            </a:r>
            <a:r>
              <a:rPr lang="zh-CN" altLang="en-US" smtClean="0"/>
              <a:t>：点中图片</a:t>
            </a:r>
            <a:r>
              <a:rPr lang="en-US" altLang="zh-CN" smtClean="0"/>
              <a:t>》</a:t>
            </a:r>
            <a:r>
              <a:rPr lang="zh-CN" altLang="en-US" smtClean="0"/>
              <a:t>绘图工具</a:t>
            </a:r>
            <a:r>
              <a:rPr lang="en-US" altLang="zh-CN" smtClean="0"/>
              <a:t>》</a:t>
            </a:r>
            <a:r>
              <a:rPr lang="zh-CN" altLang="en-US" smtClean="0"/>
              <a:t>格式</a:t>
            </a:r>
            <a:r>
              <a:rPr lang="en-US" altLang="zh-CN" smtClean="0"/>
              <a:t>》</a:t>
            </a:r>
            <a:r>
              <a:rPr lang="zh-CN" altLang="en-US" smtClean="0"/>
              <a:t>填充</a:t>
            </a:r>
            <a:r>
              <a:rPr lang="en-US" altLang="zh-CN" smtClean="0"/>
              <a:t>》</a:t>
            </a:r>
            <a:r>
              <a:rPr lang="zh-CN" altLang="en-US" smtClean="0"/>
              <a:t>图片</a:t>
            </a:r>
            <a:r>
              <a:rPr lang="en-US" altLang="zh-CN" smtClean="0"/>
              <a:t>》</a:t>
            </a:r>
            <a:r>
              <a:rPr lang="zh-CN" altLang="en-US" smtClean="0"/>
              <a:t>选择您需要展示的图片</a:t>
            </a:r>
            <a:br>
              <a:rPr lang="zh-CN" altLang="en-US" smtClean="0"/>
            </a:br>
            <a:r>
              <a:rPr lang="en-US" altLang="zh-CN" smtClean="0"/>
              <a:t>【</a:t>
            </a:r>
            <a:r>
              <a:rPr lang="zh-CN" altLang="en-US" smtClean="0"/>
              <a:t>增加减少图片</a:t>
            </a:r>
            <a:r>
              <a:rPr lang="en-US" altLang="zh-CN" smtClean="0"/>
              <a:t>】</a:t>
            </a:r>
            <a:r>
              <a:rPr lang="zh-CN" altLang="en-US" smtClean="0"/>
              <a:t>：直接复制粘贴图片来增加图片数，复制后更改方法见</a:t>
            </a:r>
            <a:r>
              <a:rPr lang="en-US" altLang="zh-CN" smtClean="0"/>
              <a:t>【</a:t>
            </a:r>
            <a:r>
              <a:rPr lang="zh-CN" altLang="en-US" smtClean="0"/>
              <a:t>更改图片</a:t>
            </a:r>
            <a:r>
              <a:rPr lang="en-US" altLang="zh-CN" smtClean="0"/>
              <a:t>】</a:t>
            </a:r>
            <a:br>
              <a:rPr lang="en-US" altLang="zh-CN" smtClean="0"/>
            </a:br>
            <a:r>
              <a:rPr lang="en-US" altLang="zh-CN" smtClean="0"/>
              <a:t>【</a:t>
            </a:r>
            <a:r>
              <a:rPr lang="zh-CN" altLang="en-US" smtClean="0"/>
              <a:t>更改图片色彩</a:t>
            </a:r>
            <a:r>
              <a:rPr lang="en-US" altLang="zh-CN" smtClean="0"/>
              <a:t>】</a:t>
            </a:r>
            <a:r>
              <a:rPr lang="zh-CN" altLang="en-US" smtClean="0"/>
              <a:t>：点中图片</a:t>
            </a:r>
            <a:r>
              <a:rPr lang="en-US" altLang="zh-CN" smtClean="0"/>
              <a:t>》</a:t>
            </a:r>
            <a:r>
              <a:rPr lang="zh-CN" altLang="en-US" smtClean="0"/>
              <a:t>图片工具</a:t>
            </a:r>
            <a:r>
              <a:rPr lang="en-US" altLang="zh-CN" smtClean="0"/>
              <a:t>》</a:t>
            </a:r>
            <a:r>
              <a:rPr lang="zh-CN" altLang="en-US" smtClean="0"/>
              <a:t>格式</a:t>
            </a:r>
            <a:r>
              <a:rPr lang="en-US" altLang="zh-CN" smtClean="0"/>
              <a:t>》</a:t>
            </a:r>
            <a:r>
              <a:rPr lang="zh-CN" altLang="en-US" smtClean="0"/>
              <a:t>色彩（重新着色）</a:t>
            </a:r>
            <a:r>
              <a:rPr lang="en-US" altLang="zh-CN" smtClean="0"/>
              <a:t>》</a:t>
            </a:r>
            <a:r>
              <a:rPr lang="zh-CN" altLang="en-US" smtClean="0"/>
              <a:t>选择您喜欢的色彩</a:t>
            </a:r>
            <a:br>
              <a:rPr lang="zh-CN" altLang="en-US" smtClean="0"/>
            </a:br>
            <a:r>
              <a:rPr lang="zh-CN" altLang="en-US" smtClean="0"/>
              <a:t>下载更多模板、视频教程：</a:t>
            </a:r>
            <a:r>
              <a:rPr lang="en-US" smtClean="0"/>
              <a:t>http://www.mysoeasy.com</a:t>
            </a:r>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7</a:t>
            </a:fld>
            <a:endParaRPr lang="zh-CN" altLang="en-US"/>
          </a:p>
        </p:txBody>
      </p:sp>
    </p:spTree>
    <p:extLst>
      <p:ext uri="{BB962C8B-B14F-4D97-AF65-F5344CB8AC3E}">
        <p14:creationId xmlns:p14="http://schemas.microsoft.com/office/powerpoint/2010/main" val="1474124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使用方法：</a:t>
            </a:r>
            <a:br>
              <a:rPr lang="zh-CN" altLang="en-US" smtClean="0"/>
            </a:br>
            <a:r>
              <a:rPr lang="en-US" altLang="zh-CN" smtClean="0"/>
              <a:t>【</a:t>
            </a:r>
            <a:r>
              <a:rPr lang="zh-CN" altLang="en-US" smtClean="0"/>
              <a:t>更改文字</a:t>
            </a:r>
            <a:r>
              <a:rPr lang="en-US" altLang="zh-CN" smtClean="0"/>
              <a:t>】</a:t>
            </a:r>
            <a:r>
              <a:rPr lang="zh-CN" altLang="en-US" smtClean="0"/>
              <a:t>：将标题框及正文框中的文字可直接改为您所需文字</a:t>
            </a:r>
            <a:br>
              <a:rPr lang="zh-CN" altLang="en-US" smtClean="0"/>
            </a:br>
            <a:r>
              <a:rPr lang="en-US" altLang="zh-CN" smtClean="0"/>
              <a:t>【</a:t>
            </a:r>
            <a:r>
              <a:rPr lang="zh-CN" altLang="en-US" smtClean="0"/>
              <a:t>更改图片</a:t>
            </a:r>
            <a:r>
              <a:rPr lang="en-US" altLang="zh-CN" smtClean="0"/>
              <a:t>】</a:t>
            </a:r>
            <a:r>
              <a:rPr lang="zh-CN" altLang="en-US" smtClean="0"/>
              <a:t>：点中图片</a:t>
            </a:r>
            <a:r>
              <a:rPr lang="en-US" altLang="zh-CN" smtClean="0"/>
              <a:t>》</a:t>
            </a:r>
            <a:r>
              <a:rPr lang="zh-CN" altLang="en-US" smtClean="0"/>
              <a:t>绘图工具</a:t>
            </a:r>
            <a:r>
              <a:rPr lang="en-US" altLang="zh-CN" smtClean="0"/>
              <a:t>》</a:t>
            </a:r>
            <a:r>
              <a:rPr lang="zh-CN" altLang="en-US" smtClean="0"/>
              <a:t>格式</a:t>
            </a:r>
            <a:r>
              <a:rPr lang="en-US" altLang="zh-CN" smtClean="0"/>
              <a:t>》</a:t>
            </a:r>
            <a:r>
              <a:rPr lang="zh-CN" altLang="en-US" smtClean="0"/>
              <a:t>填充</a:t>
            </a:r>
            <a:r>
              <a:rPr lang="en-US" altLang="zh-CN" smtClean="0"/>
              <a:t>》</a:t>
            </a:r>
            <a:r>
              <a:rPr lang="zh-CN" altLang="en-US" smtClean="0"/>
              <a:t>图片</a:t>
            </a:r>
            <a:r>
              <a:rPr lang="en-US" altLang="zh-CN" smtClean="0"/>
              <a:t>》</a:t>
            </a:r>
            <a:r>
              <a:rPr lang="zh-CN" altLang="en-US" smtClean="0"/>
              <a:t>选择您需要展示的图片</a:t>
            </a:r>
            <a:br>
              <a:rPr lang="zh-CN" altLang="en-US" smtClean="0"/>
            </a:br>
            <a:r>
              <a:rPr lang="en-US" altLang="zh-CN" smtClean="0"/>
              <a:t>【</a:t>
            </a:r>
            <a:r>
              <a:rPr lang="zh-CN" altLang="en-US" smtClean="0"/>
              <a:t>增加减少图片</a:t>
            </a:r>
            <a:r>
              <a:rPr lang="en-US" altLang="zh-CN" smtClean="0"/>
              <a:t>】</a:t>
            </a:r>
            <a:r>
              <a:rPr lang="zh-CN" altLang="en-US" smtClean="0"/>
              <a:t>：直接复制粘贴图片来增加图片数，复制后更改方法见</a:t>
            </a:r>
            <a:r>
              <a:rPr lang="en-US" altLang="zh-CN" smtClean="0"/>
              <a:t>【</a:t>
            </a:r>
            <a:r>
              <a:rPr lang="zh-CN" altLang="en-US" smtClean="0"/>
              <a:t>更改图片</a:t>
            </a:r>
            <a:r>
              <a:rPr lang="en-US" altLang="zh-CN" smtClean="0"/>
              <a:t>】</a:t>
            </a:r>
            <a:br>
              <a:rPr lang="en-US" altLang="zh-CN" smtClean="0"/>
            </a:br>
            <a:r>
              <a:rPr lang="en-US" altLang="zh-CN" smtClean="0"/>
              <a:t>【</a:t>
            </a:r>
            <a:r>
              <a:rPr lang="zh-CN" altLang="en-US" smtClean="0"/>
              <a:t>更改图片色彩</a:t>
            </a:r>
            <a:r>
              <a:rPr lang="en-US" altLang="zh-CN" smtClean="0"/>
              <a:t>】</a:t>
            </a:r>
            <a:r>
              <a:rPr lang="zh-CN" altLang="en-US" smtClean="0"/>
              <a:t>：点中图片</a:t>
            </a:r>
            <a:r>
              <a:rPr lang="en-US" altLang="zh-CN" smtClean="0"/>
              <a:t>》</a:t>
            </a:r>
            <a:r>
              <a:rPr lang="zh-CN" altLang="en-US" smtClean="0"/>
              <a:t>图片工具</a:t>
            </a:r>
            <a:r>
              <a:rPr lang="en-US" altLang="zh-CN" smtClean="0"/>
              <a:t>》</a:t>
            </a:r>
            <a:r>
              <a:rPr lang="zh-CN" altLang="en-US" smtClean="0"/>
              <a:t>格式</a:t>
            </a:r>
            <a:r>
              <a:rPr lang="en-US" altLang="zh-CN" smtClean="0"/>
              <a:t>》</a:t>
            </a:r>
            <a:r>
              <a:rPr lang="zh-CN" altLang="en-US" smtClean="0"/>
              <a:t>色彩（重新着色）</a:t>
            </a:r>
            <a:r>
              <a:rPr lang="en-US" altLang="zh-CN" smtClean="0"/>
              <a:t>》</a:t>
            </a:r>
            <a:r>
              <a:rPr lang="zh-CN" altLang="en-US" smtClean="0"/>
              <a:t>选择您喜欢的色彩</a:t>
            </a:r>
            <a:br>
              <a:rPr lang="zh-CN" altLang="en-US" smtClean="0"/>
            </a:br>
            <a:r>
              <a:rPr lang="zh-CN" altLang="en-US" smtClean="0"/>
              <a:t>下载更多模板、视频教程：</a:t>
            </a:r>
            <a:r>
              <a:rPr lang="en-US" smtClean="0"/>
              <a:t>http://www.mysoeasy.com</a:t>
            </a:r>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8</a:t>
            </a:fld>
            <a:endParaRPr lang="zh-CN" altLang="en-US"/>
          </a:p>
        </p:txBody>
      </p:sp>
    </p:spTree>
    <p:extLst>
      <p:ext uri="{BB962C8B-B14F-4D97-AF65-F5344CB8AC3E}">
        <p14:creationId xmlns:p14="http://schemas.microsoft.com/office/powerpoint/2010/main" val="1111557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使用方法：</a:t>
            </a:r>
            <a:br>
              <a:rPr lang="zh-CN" altLang="en-US" smtClean="0"/>
            </a:br>
            <a:r>
              <a:rPr lang="en-US" altLang="zh-CN" smtClean="0"/>
              <a:t>【</a:t>
            </a:r>
            <a:r>
              <a:rPr lang="zh-CN" altLang="en-US" smtClean="0"/>
              <a:t>更改文字</a:t>
            </a:r>
            <a:r>
              <a:rPr lang="en-US" altLang="zh-CN" smtClean="0"/>
              <a:t>】</a:t>
            </a:r>
            <a:r>
              <a:rPr lang="zh-CN" altLang="en-US" smtClean="0"/>
              <a:t>：将标题框及正文框中的文字可直接改为您所需文字</a:t>
            </a:r>
            <a:br>
              <a:rPr lang="zh-CN" altLang="en-US" smtClean="0"/>
            </a:br>
            <a:r>
              <a:rPr lang="en-US" altLang="zh-CN" smtClean="0"/>
              <a:t>【</a:t>
            </a:r>
            <a:r>
              <a:rPr lang="zh-CN" altLang="en-US" smtClean="0"/>
              <a:t>更改图片</a:t>
            </a:r>
            <a:r>
              <a:rPr lang="en-US" altLang="zh-CN" smtClean="0"/>
              <a:t>】</a:t>
            </a:r>
            <a:r>
              <a:rPr lang="zh-CN" altLang="en-US" smtClean="0"/>
              <a:t>：点中图片</a:t>
            </a:r>
            <a:r>
              <a:rPr lang="en-US" altLang="zh-CN" smtClean="0"/>
              <a:t>》</a:t>
            </a:r>
            <a:r>
              <a:rPr lang="zh-CN" altLang="en-US" smtClean="0"/>
              <a:t>绘图工具</a:t>
            </a:r>
            <a:r>
              <a:rPr lang="en-US" altLang="zh-CN" smtClean="0"/>
              <a:t>》</a:t>
            </a:r>
            <a:r>
              <a:rPr lang="zh-CN" altLang="en-US" smtClean="0"/>
              <a:t>格式</a:t>
            </a:r>
            <a:r>
              <a:rPr lang="en-US" altLang="zh-CN" smtClean="0"/>
              <a:t>》</a:t>
            </a:r>
            <a:r>
              <a:rPr lang="zh-CN" altLang="en-US" smtClean="0"/>
              <a:t>填充</a:t>
            </a:r>
            <a:r>
              <a:rPr lang="en-US" altLang="zh-CN" smtClean="0"/>
              <a:t>》</a:t>
            </a:r>
            <a:r>
              <a:rPr lang="zh-CN" altLang="en-US" smtClean="0"/>
              <a:t>图片</a:t>
            </a:r>
            <a:r>
              <a:rPr lang="en-US" altLang="zh-CN" smtClean="0"/>
              <a:t>》</a:t>
            </a:r>
            <a:r>
              <a:rPr lang="zh-CN" altLang="en-US" smtClean="0"/>
              <a:t>选择您需要展示的图片</a:t>
            </a:r>
            <a:br>
              <a:rPr lang="zh-CN" altLang="en-US" smtClean="0"/>
            </a:br>
            <a:r>
              <a:rPr lang="en-US" altLang="zh-CN" smtClean="0"/>
              <a:t>【</a:t>
            </a:r>
            <a:r>
              <a:rPr lang="zh-CN" altLang="en-US" smtClean="0"/>
              <a:t>增加减少图片</a:t>
            </a:r>
            <a:r>
              <a:rPr lang="en-US" altLang="zh-CN" smtClean="0"/>
              <a:t>】</a:t>
            </a:r>
            <a:r>
              <a:rPr lang="zh-CN" altLang="en-US" smtClean="0"/>
              <a:t>：直接复制粘贴图片来增加图片数，复制后更改方法见</a:t>
            </a:r>
            <a:r>
              <a:rPr lang="en-US" altLang="zh-CN" smtClean="0"/>
              <a:t>【</a:t>
            </a:r>
            <a:r>
              <a:rPr lang="zh-CN" altLang="en-US" smtClean="0"/>
              <a:t>更改图片</a:t>
            </a:r>
            <a:r>
              <a:rPr lang="en-US" altLang="zh-CN" smtClean="0"/>
              <a:t>】</a:t>
            </a:r>
            <a:br>
              <a:rPr lang="en-US" altLang="zh-CN" smtClean="0"/>
            </a:br>
            <a:r>
              <a:rPr lang="en-US" altLang="zh-CN" smtClean="0"/>
              <a:t>【</a:t>
            </a:r>
            <a:r>
              <a:rPr lang="zh-CN" altLang="en-US" smtClean="0"/>
              <a:t>更改图片色彩</a:t>
            </a:r>
            <a:r>
              <a:rPr lang="en-US" altLang="zh-CN" smtClean="0"/>
              <a:t>】</a:t>
            </a:r>
            <a:r>
              <a:rPr lang="zh-CN" altLang="en-US" smtClean="0"/>
              <a:t>：点中图片</a:t>
            </a:r>
            <a:r>
              <a:rPr lang="en-US" altLang="zh-CN" smtClean="0"/>
              <a:t>》</a:t>
            </a:r>
            <a:r>
              <a:rPr lang="zh-CN" altLang="en-US" smtClean="0"/>
              <a:t>图片工具</a:t>
            </a:r>
            <a:r>
              <a:rPr lang="en-US" altLang="zh-CN" smtClean="0"/>
              <a:t>》</a:t>
            </a:r>
            <a:r>
              <a:rPr lang="zh-CN" altLang="en-US" smtClean="0"/>
              <a:t>格式</a:t>
            </a:r>
            <a:r>
              <a:rPr lang="en-US" altLang="zh-CN" smtClean="0"/>
              <a:t>》</a:t>
            </a:r>
            <a:r>
              <a:rPr lang="zh-CN" altLang="en-US" smtClean="0"/>
              <a:t>色彩（重新着色）</a:t>
            </a:r>
            <a:r>
              <a:rPr lang="en-US" altLang="zh-CN" smtClean="0"/>
              <a:t>》</a:t>
            </a:r>
            <a:r>
              <a:rPr lang="zh-CN" altLang="en-US" smtClean="0"/>
              <a:t>选择您喜欢的色彩</a:t>
            </a:r>
            <a:br>
              <a:rPr lang="zh-CN" altLang="en-US" smtClean="0"/>
            </a:br>
            <a:r>
              <a:rPr lang="zh-CN" altLang="en-US" smtClean="0"/>
              <a:t>下载更多模板、视频教程：</a:t>
            </a:r>
            <a:r>
              <a:rPr lang="en-US" smtClean="0"/>
              <a:t>http://www.mysoeasy.com</a:t>
            </a:r>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10</a:t>
            </a:fld>
            <a:endParaRPr lang="zh-CN" altLang="en-US"/>
          </a:p>
        </p:txBody>
      </p:sp>
    </p:spTree>
    <p:extLst>
      <p:ext uri="{BB962C8B-B14F-4D97-AF65-F5344CB8AC3E}">
        <p14:creationId xmlns:p14="http://schemas.microsoft.com/office/powerpoint/2010/main" val="103010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使用方法：</a:t>
            </a:r>
            <a:br>
              <a:rPr lang="zh-CN" altLang="en-US" smtClean="0"/>
            </a:br>
            <a:r>
              <a:rPr lang="en-US" altLang="zh-CN" smtClean="0"/>
              <a:t>【</a:t>
            </a:r>
            <a:r>
              <a:rPr lang="zh-CN" altLang="en-US" smtClean="0"/>
              <a:t>更改文字</a:t>
            </a:r>
            <a:r>
              <a:rPr lang="en-US" altLang="zh-CN" smtClean="0"/>
              <a:t>】</a:t>
            </a:r>
            <a:r>
              <a:rPr lang="zh-CN" altLang="en-US" smtClean="0"/>
              <a:t>：将标题框及正文框中的文字可直接改为您所需文字</a:t>
            </a:r>
            <a:br>
              <a:rPr lang="zh-CN" altLang="en-US" smtClean="0"/>
            </a:br>
            <a:r>
              <a:rPr lang="en-US" altLang="zh-CN" smtClean="0"/>
              <a:t>【</a:t>
            </a:r>
            <a:r>
              <a:rPr lang="zh-CN" altLang="en-US" smtClean="0"/>
              <a:t>更改图片</a:t>
            </a:r>
            <a:r>
              <a:rPr lang="en-US" altLang="zh-CN" smtClean="0"/>
              <a:t>】</a:t>
            </a:r>
            <a:r>
              <a:rPr lang="zh-CN" altLang="en-US" smtClean="0"/>
              <a:t>：点中图片</a:t>
            </a:r>
            <a:r>
              <a:rPr lang="en-US" altLang="zh-CN" smtClean="0"/>
              <a:t>》</a:t>
            </a:r>
            <a:r>
              <a:rPr lang="zh-CN" altLang="en-US" smtClean="0"/>
              <a:t>绘图工具</a:t>
            </a:r>
            <a:r>
              <a:rPr lang="en-US" altLang="zh-CN" smtClean="0"/>
              <a:t>》</a:t>
            </a:r>
            <a:r>
              <a:rPr lang="zh-CN" altLang="en-US" smtClean="0"/>
              <a:t>格式</a:t>
            </a:r>
            <a:r>
              <a:rPr lang="en-US" altLang="zh-CN" smtClean="0"/>
              <a:t>》</a:t>
            </a:r>
            <a:r>
              <a:rPr lang="zh-CN" altLang="en-US" smtClean="0"/>
              <a:t>填充</a:t>
            </a:r>
            <a:r>
              <a:rPr lang="en-US" altLang="zh-CN" smtClean="0"/>
              <a:t>》</a:t>
            </a:r>
            <a:r>
              <a:rPr lang="zh-CN" altLang="en-US" smtClean="0"/>
              <a:t>图片</a:t>
            </a:r>
            <a:r>
              <a:rPr lang="en-US" altLang="zh-CN" smtClean="0"/>
              <a:t>》</a:t>
            </a:r>
            <a:r>
              <a:rPr lang="zh-CN" altLang="en-US" smtClean="0"/>
              <a:t>选择您需要展示的图片</a:t>
            </a:r>
            <a:br>
              <a:rPr lang="zh-CN" altLang="en-US" smtClean="0"/>
            </a:br>
            <a:r>
              <a:rPr lang="en-US" altLang="zh-CN" smtClean="0"/>
              <a:t>【</a:t>
            </a:r>
            <a:r>
              <a:rPr lang="zh-CN" altLang="en-US" smtClean="0"/>
              <a:t>增加减少图片</a:t>
            </a:r>
            <a:r>
              <a:rPr lang="en-US" altLang="zh-CN" smtClean="0"/>
              <a:t>】</a:t>
            </a:r>
            <a:r>
              <a:rPr lang="zh-CN" altLang="en-US" smtClean="0"/>
              <a:t>：直接复制粘贴图片来增加图片数，复制后更改方法见</a:t>
            </a:r>
            <a:r>
              <a:rPr lang="en-US" altLang="zh-CN" smtClean="0"/>
              <a:t>【</a:t>
            </a:r>
            <a:r>
              <a:rPr lang="zh-CN" altLang="en-US" smtClean="0"/>
              <a:t>更改图片</a:t>
            </a:r>
            <a:r>
              <a:rPr lang="en-US" altLang="zh-CN" smtClean="0"/>
              <a:t>】</a:t>
            </a:r>
            <a:br>
              <a:rPr lang="en-US" altLang="zh-CN" smtClean="0"/>
            </a:br>
            <a:r>
              <a:rPr lang="en-US" altLang="zh-CN" smtClean="0"/>
              <a:t>【</a:t>
            </a:r>
            <a:r>
              <a:rPr lang="zh-CN" altLang="en-US" smtClean="0"/>
              <a:t>更改图片色彩</a:t>
            </a:r>
            <a:r>
              <a:rPr lang="en-US" altLang="zh-CN" smtClean="0"/>
              <a:t>】</a:t>
            </a:r>
            <a:r>
              <a:rPr lang="zh-CN" altLang="en-US" smtClean="0"/>
              <a:t>：点中图片</a:t>
            </a:r>
            <a:r>
              <a:rPr lang="en-US" altLang="zh-CN" smtClean="0"/>
              <a:t>》</a:t>
            </a:r>
            <a:r>
              <a:rPr lang="zh-CN" altLang="en-US" smtClean="0"/>
              <a:t>图片工具</a:t>
            </a:r>
            <a:r>
              <a:rPr lang="en-US" altLang="zh-CN" smtClean="0"/>
              <a:t>》</a:t>
            </a:r>
            <a:r>
              <a:rPr lang="zh-CN" altLang="en-US" smtClean="0"/>
              <a:t>格式</a:t>
            </a:r>
            <a:r>
              <a:rPr lang="en-US" altLang="zh-CN" smtClean="0"/>
              <a:t>》</a:t>
            </a:r>
            <a:r>
              <a:rPr lang="zh-CN" altLang="en-US" smtClean="0"/>
              <a:t>色彩（重新着色）</a:t>
            </a:r>
            <a:r>
              <a:rPr lang="en-US" altLang="zh-CN" smtClean="0"/>
              <a:t>》</a:t>
            </a:r>
            <a:r>
              <a:rPr lang="zh-CN" altLang="en-US" smtClean="0"/>
              <a:t>选择您喜欢的色彩</a:t>
            </a:r>
            <a:br>
              <a:rPr lang="zh-CN" altLang="en-US" smtClean="0"/>
            </a:br>
            <a:r>
              <a:rPr lang="zh-CN" altLang="en-US" smtClean="0"/>
              <a:t>下载更多模板、视频教程：</a:t>
            </a:r>
            <a:r>
              <a:rPr lang="en-US" smtClean="0"/>
              <a:t>http://www.mysoeasy.com</a:t>
            </a:r>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t>15</a:t>
            </a:fld>
            <a:endParaRPr lang="zh-CN" altLang="en-US"/>
          </a:p>
        </p:txBody>
      </p:sp>
    </p:spTree>
    <p:extLst>
      <p:ext uri="{BB962C8B-B14F-4D97-AF65-F5344CB8AC3E}">
        <p14:creationId xmlns:p14="http://schemas.microsoft.com/office/powerpoint/2010/main" val="219272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9922" name="幻灯片图像占位符 1"/>
          <p:cNvSpPr>
            <a:spLocks noGrp="1" noRot="1" noChangeAspect="1" noChangeArrowheads="1"/>
          </p:cNvSpPr>
          <p:nvPr>
            <p:ph type="sldImg" idx="4294967295"/>
          </p:nvPr>
        </p:nvSpPr>
        <p:spPr>
          <a:xfrm>
            <a:off x="3873500" y="5432425"/>
            <a:ext cx="1255713" cy="708025"/>
          </a:xfrm>
          <a:ln/>
          <a:extLst>
            <a:ext uri="{91240B29-F687-4F45-9708-019B960494DF}">
              <a14:hiddenLine xmlns:a14="http://schemas.microsoft.com/office/drawing/2010/main" w="12700">
                <a:solidFill>
                  <a:srgbClr val="000000"/>
                </a:solidFill>
                <a:miter lim="800000"/>
                <a:headEnd/>
                <a:tailEnd/>
              </a14:hiddenLine>
            </a:ext>
          </a:extLst>
        </p:spPr>
      </p:sp>
      <p:sp>
        <p:nvSpPr>
          <p:cNvPr id="209923" name="备注占位符 2"/>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r>
              <a:rPr lang="zh-CN" altLang="en-US"/>
              <a:t/>
            </a:r>
            <a:br>
              <a:rPr lang="zh-CN" altLang="en-US"/>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ltLang="zh-CN"/>
              <a:t>http://www.mysoeasy.com</a:t>
            </a:r>
          </a:p>
        </p:txBody>
      </p:sp>
    </p:spTree>
    <p:extLst>
      <p:ext uri="{BB962C8B-B14F-4D97-AF65-F5344CB8AC3E}">
        <p14:creationId xmlns:p14="http://schemas.microsoft.com/office/powerpoint/2010/main" val="1241467721"/>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使用方法：</a:t>
            </a:r>
            <a:br>
              <a:rPr lang="zh-CN" altLang="en-US" smtClean="0"/>
            </a:br>
            <a:r>
              <a:rPr lang="en-US" altLang="zh-CN" smtClean="0"/>
              <a:t>【</a:t>
            </a:r>
            <a:r>
              <a:rPr lang="zh-CN" altLang="en-US" smtClean="0"/>
              <a:t>更改文字</a:t>
            </a:r>
            <a:r>
              <a:rPr lang="en-US" altLang="zh-CN" smtClean="0"/>
              <a:t>】</a:t>
            </a:r>
            <a:r>
              <a:rPr lang="zh-CN" altLang="en-US" smtClean="0"/>
              <a:t>：将标题框及正文框中的文字可直接改为您所需文字</a:t>
            </a:r>
            <a:br>
              <a:rPr lang="zh-CN" altLang="en-US" smtClean="0"/>
            </a:br>
            <a:r>
              <a:rPr lang="en-US" altLang="zh-CN" smtClean="0"/>
              <a:t>【</a:t>
            </a:r>
            <a:r>
              <a:rPr lang="zh-CN" altLang="en-US" smtClean="0"/>
              <a:t>更改图片</a:t>
            </a:r>
            <a:r>
              <a:rPr lang="en-US" altLang="zh-CN" smtClean="0"/>
              <a:t>】</a:t>
            </a:r>
            <a:r>
              <a:rPr lang="zh-CN" altLang="en-US" smtClean="0"/>
              <a:t>：点中图片</a:t>
            </a:r>
            <a:r>
              <a:rPr lang="en-US" altLang="zh-CN" smtClean="0"/>
              <a:t>》</a:t>
            </a:r>
            <a:r>
              <a:rPr lang="zh-CN" altLang="en-US" smtClean="0"/>
              <a:t>绘图工具</a:t>
            </a:r>
            <a:r>
              <a:rPr lang="en-US" altLang="zh-CN" smtClean="0"/>
              <a:t>》</a:t>
            </a:r>
            <a:r>
              <a:rPr lang="zh-CN" altLang="en-US" smtClean="0"/>
              <a:t>格式</a:t>
            </a:r>
            <a:r>
              <a:rPr lang="en-US" altLang="zh-CN" smtClean="0"/>
              <a:t>》</a:t>
            </a:r>
            <a:r>
              <a:rPr lang="zh-CN" altLang="en-US" smtClean="0"/>
              <a:t>填充</a:t>
            </a:r>
            <a:r>
              <a:rPr lang="en-US" altLang="zh-CN" smtClean="0"/>
              <a:t>》</a:t>
            </a:r>
            <a:r>
              <a:rPr lang="zh-CN" altLang="en-US" smtClean="0"/>
              <a:t>图片</a:t>
            </a:r>
            <a:r>
              <a:rPr lang="en-US" altLang="zh-CN" smtClean="0"/>
              <a:t>》</a:t>
            </a:r>
            <a:r>
              <a:rPr lang="zh-CN" altLang="en-US" smtClean="0"/>
              <a:t>选择您需要展示的图片</a:t>
            </a:r>
            <a:br>
              <a:rPr lang="zh-CN" altLang="en-US" smtClean="0"/>
            </a:br>
            <a:r>
              <a:rPr lang="en-US" altLang="zh-CN" smtClean="0"/>
              <a:t>【</a:t>
            </a:r>
            <a:r>
              <a:rPr lang="zh-CN" altLang="en-US" smtClean="0"/>
              <a:t>增加减少图片</a:t>
            </a:r>
            <a:r>
              <a:rPr lang="en-US" altLang="zh-CN" smtClean="0"/>
              <a:t>】</a:t>
            </a:r>
            <a:r>
              <a:rPr lang="zh-CN" altLang="en-US" smtClean="0"/>
              <a:t>：直接复制粘贴图片来增加图片数，复制后更改方法见</a:t>
            </a:r>
            <a:r>
              <a:rPr lang="en-US" altLang="zh-CN" smtClean="0"/>
              <a:t>【</a:t>
            </a:r>
            <a:r>
              <a:rPr lang="zh-CN" altLang="en-US" smtClean="0"/>
              <a:t>更改图片</a:t>
            </a:r>
            <a:r>
              <a:rPr lang="en-US" altLang="zh-CN" smtClean="0"/>
              <a:t>】</a:t>
            </a:r>
            <a:br>
              <a:rPr lang="en-US" altLang="zh-CN" smtClean="0"/>
            </a:br>
            <a:r>
              <a:rPr lang="en-US" altLang="zh-CN" smtClean="0"/>
              <a:t>【</a:t>
            </a:r>
            <a:r>
              <a:rPr lang="zh-CN" altLang="en-US" smtClean="0"/>
              <a:t>更改图片色彩</a:t>
            </a:r>
            <a:r>
              <a:rPr lang="en-US" altLang="zh-CN" smtClean="0"/>
              <a:t>】</a:t>
            </a:r>
            <a:r>
              <a:rPr lang="zh-CN" altLang="en-US" smtClean="0"/>
              <a:t>：点中图片</a:t>
            </a:r>
            <a:r>
              <a:rPr lang="en-US" altLang="zh-CN" smtClean="0"/>
              <a:t>》</a:t>
            </a:r>
            <a:r>
              <a:rPr lang="zh-CN" altLang="en-US" smtClean="0"/>
              <a:t>图片工具</a:t>
            </a:r>
            <a:r>
              <a:rPr lang="en-US" altLang="zh-CN" smtClean="0"/>
              <a:t>》</a:t>
            </a:r>
            <a:r>
              <a:rPr lang="zh-CN" altLang="en-US" smtClean="0"/>
              <a:t>格式</a:t>
            </a:r>
            <a:r>
              <a:rPr lang="en-US" altLang="zh-CN" smtClean="0"/>
              <a:t>》</a:t>
            </a:r>
            <a:r>
              <a:rPr lang="zh-CN" altLang="en-US" smtClean="0"/>
              <a:t>色彩（重新着色）</a:t>
            </a:r>
            <a:r>
              <a:rPr lang="en-US" altLang="zh-CN" smtClean="0"/>
              <a:t>》</a:t>
            </a:r>
            <a:r>
              <a:rPr lang="zh-CN" altLang="en-US" smtClean="0"/>
              <a:t>选择您喜欢的色彩</a:t>
            </a:r>
            <a:br>
              <a:rPr lang="zh-CN" altLang="en-US" smtClean="0"/>
            </a:br>
            <a:r>
              <a:rPr lang="zh-CN" altLang="en-US" smtClean="0"/>
              <a:t>下载更多模板、视频教程：</a:t>
            </a:r>
            <a:r>
              <a:rPr lang="en-US" smtClean="0"/>
              <a:t>http://www.mysoeasy.com</a:t>
            </a:r>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t>20</a:t>
            </a:fld>
            <a:endParaRPr lang="zh-CN" altLang="en-US"/>
          </a:p>
        </p:txBody>
      </p:sp>
    </p:spTree>
    <p:extLst>
      <p:ext uri="{BB962C8B-B14F-4D97-AF65-F5344CB8AC3E}">
        <p14:creationId xmlns:p14="http://schemas.microsoft.com/office/powerpoint/2010/main" val="68921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3710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45564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35215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20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932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598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480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0320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444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925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6" name="矩形 5"/>
          <p:cNvSpPr/>
          <p:nvPr userDrawn="1"/>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42887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37987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108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1" name="任意多边形 10"/>
          <p:cNvSpPr/>
          <p:nvPr userDrawn="1"/>
        </p:nvSpPr>
        <p:spPr>
          <a:xfrm flipV="1">
            <a:off x="257175" y="3266184"/>
            <a:ext cx="8629650" cy="1644848"/>
          </a:xfrm>
          <a:custGeom>
            <a:avLst/>
            <a:gdLst>
              <a:gd name="connsiteX0" fmla="*/ 0 w 11506200"/>
              <a:gd name="connsiteY0" fmla="*/ 2193130 h 2193130"/>
              <a:gd name="connsiteX1" fmla="*/ 11506200 w 11506200"/>
              <a:gd name="connsiteY1" fmla="*/ 2193130 h 2193130"/>
              <a:gd name="connsiteX2" fmla="*/ 11506200 w 11506200"/>
              <a:gd name="connsiteY2" fmla="*/ 100280 h 2193130"/>
              <a:gd name="connsiteX3" fmla="*/ 11405920 w 11506200"/>
              <a:gd name="connsiteY3" fmla="*/ 0 h 2193130"/>
              <a:gd name="connsiteX4" fmla="*/ 100280 w 11506200"/>
              <a:gd name="connsiteY4" fmla="*/ 0 h 2193130"/>
              <a:gd name="connsiteX5" fmla="*/ 0 w 11506200"/>
              <a:gd name="connsiteY5" fmla="*/ 100280 h 219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6200" h="2193130">
                <a:moveTo>
                  <a:pt x="0" y="2193130"/>
                </a:moveTo>
                <a:lnTo>
                  <a:pt x="11506200" y="2193130"/>
                </a:lnTo>
                <a:lnTo>
                  <a:pt x="11506200" y="100280"/>
                </a:lnTo>
                <a:cubicBezTo>
                  <a:pt x="11506200" y="44897"/>
                  <a:pt x="11461303" y="0"/>
                  <a:pt x="11405920" y="0"/>
                </a:cubicBezTo>
                <a:lnTo>
                  <a:pt x="100280" y="0"/>
                </a:lnTo>
                <a:cubicBezTo>
                  <a:pt x="44897" y="0"/>
                  <a:pt x="0" y="44897"/>
                  <a:pt x="0" y="1002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0" name="任意多边形 19"/>
          <p:cNvSpPr/>
          <p:nvPr userDrawn="1"/>
        </p:nvSpPr>
        <p:spPr>
          <a:xfrm>
            <a:off x="257175" y="232475"/>
            <a:ext cx="8629650" cy="3033713"/>
          </a:xfrm>
          <a:custGeom>
            <a:avLst/>
            <a:gdLst>
              <a:gd name="connsiteX0" fmla="*/ 100280 w 11506200"/>
              <a:gd name="connsiteY0" fmla="*/ 0 h 4044951"/>
              <a:gd name="connsiteX1" fmla="*/ 11405920 w 11506200"/>
              <a:gd name="connsiteY1" fmla="*/ 0 h 4044951"/>
              <a:gd name="connsiteX2" fmla="*/ 11506200 w 11506200"/>
              <a:gd name="connsiteY2" fmla="*/ 100280 h 4044951"/>
              <a:gd name="connsiteX3" fmla="*/ 11506200 w 11506200"/>
              <a:gd name="connsiteY3" fmla="*/ 3659189 h 4044951"/>
              <a:gd name="connsiteX4" fmla="*/ 11506200 w 11506200"/>
              <a:gd name="connsiteY4" fmla="*/ 3844658 h 4044951"/>
              <a:gd name="connsiteX5" fmla="*/ 11506200 w 11506200"/>
              <a:gd name="connsiteY5" fmla="*/ 4044951 h 4044951"/>
              <a:gd name="connsiteX6" fmla="*/ 6102724 w 11506200"/>
              <a:gd name="connsiteY6" fmla="*/ 4044951 h 4044951"/>
              <a:gd name="connsiteX7" fmla="*/ 5403477 w 11506200"/>
              <a:gd name="connsiteY7" fmla="*/ 4044951 h 4044951"/>
              <a:gd name="connsiteX8" fmla="*/ 5200650 w 11506200"/>
              <a:gd name="connsiteY8" fmla="*/ 4044951 h 4044951"/>
              <a:gd name="connsiteX9" fmla="*/ 0 w 11506200"/>
              <a:gd name="connsiteY9" fmla="*/ 4044951 h 4044951"/>
              <a:gd name="connsiteX10" fmla="*/ 0 w 11506200"/>
              <a:gd name="connsiteY10" fmla="*/ 3844658 h 4044951"/>
              <a:gd name="connsiteX11" fmla="*/ 0 w 11506200"/>
              <a:gd name="connsiteY11" fmla="*/ 3659189 h 4044951"/>
              <a:gd name="connsiteX12" fmla="*/ 0 w 11506200"/>
              <a:gd name="connsiteY12" fmla="*/ 100280 h 4044951"/>
              <a:gd name="connsiteX13" fmla="*/ 100280 w 11506200"/>
              <a:gd name="connsiteY13" fmla="*/ 0 h 404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06200" h="4044951">
                <a:moveTo>
                  <a:pt x="100280" y="0"/>
                </a:moveTo>
                <a:lnTo>
                  <a:pt x="11405920" y="0"/>
                </a:lnTo>
                <a:cubicBezTo>
                  <a:pt x="11461303" y="0"/>
                  <a:pt x="11506200" y="44897"/>
                  <a:pt x="11506200" y="100280"/>
                </a:cubicBezTo>
                <a:lnTo>
                  <a:pt x="11506200" y="3659189"/>
                </a:lnTo>
                <a:lnTo>
                  <a:pt x="11506200" y="3844658"/>
                </a:lnTo>
                <a:lnTo>
                  <a:pt x="11506200" y="4044951"/>
                </a:lnTo>
                <a:lnTo>
                  <a:pt x="6102724" y="4044951"/>
                </a:lnTo>
                <a:lnTo>
                  <a:pt x="5403477" y="4044951"/>
                </a:lnTo>
                <a:lnTo>
                  <a:pt x="5200650" y="4044951"/>
                </a:lnTo>
                <a:lnTo>
                  <a:pt x="0" y="4044951"/>
                </a:lnTo>
                <a:lnTo>
                  <a:pt x="0" y="3844658"/>
                </a:lnTo>
                <a:lnTo>
                  <a:pt x="0" y="3659189"/>
                </a:lnTo>
                <a:lnTo>
                  <a:pt x="0" y="100280"/>
                </a:lnTo>
                <a:cubicBezTo>
                  <a:pt x="0" y="44897"/>
                  <a:pt x="44897" y="0"/>
                  <a:pt x="100280" y="0"/>
                </a:cubicBezTo>
                <a:close/>
              </a:path>
            </a:pathLst>
          </a:custGeom>
          <a:gradFill>
            <a:gsLst>
              <a:gs pos="100000">
                <a:srgbClr val="ACD2F2"/>
              </a:gs>
              <a:gs pos="0">
                <a:schemeClr val="accent1">
                  <a:lumMod val="30000"/>
                  <a:lumOff val="70000"/>
                </a:schemeClr>
              </a:gs>
            </a:gsLst>
            <a:lin ang="5400000" scaled="1"/>
          </a:gradFill>
          <a:ln>
            <a:noFill/>
          </a:ln>
          <a:effectLst>
            <a:outerShdw blurRad="241300" dist="38100" dir="2760000" sx="101000" sy="101000" algn="tl" rotWithShape="0">
              <a:schemeClr val="tx1">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Tree>
    <p:extLst>
      <p:ext uri="{BB962C8B-B14F-4D97-AF65-F5344CB8AC3E}">
        <p14:creationId xmlns:p14="http://schemas.microsoft.com/office/powerpoint/2010/main" val="565329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1303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803051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p:spPr>
        <p:txBody>
          <a:bodyPr/>
          <a:lstStyle>
            <a:lvl1pPr>
              <a:defRPr/>
            </a:lvl1pPr>
          </a:lstStyle>
          <a:p>
            <a:fld id="{6E4D6B8A-DC06-FF47-9630-979FC6C0384D}" type="datetime1">
              <a:rPr lang="zh-CN" altLang="en-US"/>
              <a:pPr/>
              <a:t>2019/9/17</a:t>
            </a:fld>
            <a:endParaRPr lang="zh-CN" altLang="en-US" sz="1350">
              <a:solidFill>
                <a:schemeClr val="tx1"/>
              </a:solidFill>
              <a:latin typeface="+mj-lt"/>
            </a:endParaRPr>
          </a:p>
        </p:txBody>
      </p:sp>
      <p:sp>
        <p:nvSpPr>
          <p:cNvPr id="4" name="页脚占位符 3"/>
          <p:cNvSpPr>
            <a:spLocks noGrp="1"/>
          </p:cNvSpPr>
          <p:nvPr>
            <p:ph type="ftr" sz="quarter" idx="11"/>
          </p:nvPr>
        </p:nvSpPr>
        <p:spPr>
          <a:xfrm>
            <a:off x="3124200" y="4767263"/>
            <a:ext cx="2895600" cy="273844"/>
          </a:xfrm>
        </p:spPr>
        <p:txBody>
          <a:bodyPr/>
          <a:lstStyle>
            <a:lvl1pPr>
              <a:defRPr/>
            </a:lvl1pPr>
          </a:lstStyle>
          <a:p>
            <a:endParaRPr lang="zh-CN" altLang="zh-CN"/>
          </a:p>
        </p:txBody>
      </p:sp>
      <p:sp>
        <p:nvSpPr>
          <p:cNvPr id="5" name="幻灯片编号占位符 4"/>
          <p:cNvSpPr>
            <a:spLocks noGrp="1"/>
          </p:cNvSpPr>
          <p:nvPr>
            <p:ph type="sldNum" sz="quarter" idx="12"/>
          </p:nvPr>
        </p:nvSpPr>
        <p:spPr>
          <a:xfrm>
            <a:off x="6553200" y="4767263"/>
            <a:ext cx="2133600" cy="273844"/>
          </a:xfrm>
        </p:spPr>
        <p:txBody>
          <a:bodyPr/>
          <a:lstStyle>
            <a:lvl1pPr>
              <a:defRPr/>
            </a:lvl1pPr>
          </a:lstStyle>
          <a:p>
            <a:fld id="{7A8A65A7-FBF3-5842-A4D7-67EA40555FDC}" type="slidenum">
              <a:rPr lang="zh-CN" altLang="en-US"/>
              <a:pPr/>
              <a:t>‹#›</a:t>
            </a:fld>
            <a:endParaRPr lang="zh-CN" altLang="en-US" sz="1350">
              <a:solidFill>
                <a:schemeClr val="tx1"/>
              </a:solidFill>
              <a:latin typeface="+mj-lt"/>
            </a:endParaRPr>
          </a:p>
        </p:txBody>
      </p:sp>
    </p:spTree>
    <p:extLst>
      <p:ext uri="{BB962C8B-B14F-4D97-AF65-F5344CB8AC3E}">
        <p14:creationId xmlns:p14="http://schemas.microsoft.com/office/powerpoint/2010/main" val="12778052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p:spPr>
        <p:txBody>
          <a:bodyPr/>
          <a:lstStyle>
            <a:lvl1pPr>
              <a:defRPr/>
            </a:lvl1pPr>
          </a:lstStyle>
          <a:p>
            <a:fld id="{51769FF0-E678-DF4D-8C7F-19FB6E3C8E8F}" type="datetime1">
              <a:rPr lang="zh-CN" altLang="en-US"/>
              <a:t>2019/9/17</a:t>
            </a:fld>
            <a:endParaRPr lang="zh-CN" altLang="en-US" sz="1400">
              <a:solidFill>
                <a:schemeClr val="tx1"/>
              </a:solidFill>
              <a:latin typeface="+mj-lt"/>
            </a:endParaRPr>
          </a:p>
        </p:txBody>
      </p:sp>
      <p:sp>
        <p:nvSpPr>
          <p:cNvPr id="4" name="页脚占位符 3"/>
          <p:cNvSpPr>
            <a:spLocks noGrp="1"/>
          </p:cNvSpPr>
          <p:nvPr>
            <p:ph type="ftr" sz="quarter" idx="11"/>
          </p:nvPr>
        </p:nvSpPr>
        <p:spPr>
          <a:xfrm>
            <a:off x="3124200" y="4767264"/>
            <a:ext cx="2895600" cy="273844"/>
          </a:xfrm>
        </p:spPr>
        <p:txBody>
          <a:bodyPr/>
          <a:lstStyle>
            <a:lvl1pPr>
              <a:defRPr/>
            </a:lvl1pPr>
          </a:lstStyle>
          <a:p>
            <a:endParaRPr lang="zh-CN" altLang="zh-CN"/>
          </a:p>
        </p:txBody>
      </p:sp>
      <p:sp>
        <p:nvSpPr>
          <p:cNvPr id="5" name="幻灯片编号占位符 4"/>
          <p:cNvSpPr>
            <a:spLocks noGrp="1"/>
          </p:cNvSpPr>
          <p:nvPr>
            <p:ph type="sldNum" sz="quarter" idx="12"/>
          </p:nvPr>
        </p:nvSpPr>
        <p:spPr>
          <a:xfrm>
            <a:off x="6553200" y="4767264"/>
            <a:ext cx="2133600" cy="273844"/>
          </a:xfrm>
        </p:spPr>
        <p:txBody>
          <a:bodyPr/>
          <a:lstStyle>
            <a:lvl1pPr>
              <a:defRPr/>
            </a:lvl1pPr>
          </a:lstStyle>
          <a:p>
            <a:fld id="{00F15C00-0D5F-C54E-B80C-26D7ED7A04A5}" type="slidenum">
              <a:rPr lang="zh-CN" altLang="en-US"/>
              <a:t>‹#›</a:t>
            </a:fld>
            <a:endParaRPr lang="zh-CN" altLang="en-US" sz="1400">
              <a:solidFill>
                <a:schemeClr val="tx1"/>
              </a:solidFill>
              <a:latin typeface="+mj-lt"/>
            </a:endParaRPr>
          </a:p>
        </p:txBody>
      </p:sp>
    </p:spTree>
    <p:extLst>
      <p:ext uri="{BB962C8B-B14F-4D97-AF65-F5344CB8AC3E}">
        <p14:creationId xmlns:p14="http://schemas.microsoft.com/office/powerpoint/2010/main" val="153258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8748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328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pPr/>
              <a:t>9/17/2019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3892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pPr/>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3064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9/17/2019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8155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633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4678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9/17/2019</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
        <p:nvSpPr>
          <p:cNvPr id="7" name="椭圆 6"/>
          <p:cNvSpPr/>
          <p:nvPr/>
        </p:nvSpPr>
        <p:spPr>
          <a:xfrm>
            <a:off x="219084" y="4793386"/>
            <a:ext cx="8699215" cy="350119"/>
          </a:xfrm>
          <a:prstGeom prst="ellipse">
            <a:avLst/>
          </a:prstGeom>
          <a:solidFill>
            <a:schemeClr val="bg1">
              <a:lumMod val="65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rotWithShape="1">
          <a:blip r:embed="rId27" cstate="print">
            <a:extLst>
              <a:ext uri="{28A0092B-C50C-407E-A947-70E740481C1C}">
                <a14:useLocalDpi xmlns:a14="http://schemas.microsoft.com/office/drawing/2010/main" val="0"/>
              </a:ext>
            </a:extLst>
          </a:blip>
          <a:srcRect r="24203"/>
          <a:stretch/>
        </p:blipFill>
        <p:spPr>
          <a:xfrm>
            <a:off x="159026" y="109331"/>
            <a:ext cx="8819322" cy="4909931"/>
          </a:xfrm>
          <a:prstGeom prst="roundRect">
            <a:avLst>
              <a:gd name="adj" fmla="val 1670"/>
            </a:avLst>
          </a:prstGeom>
        </p:spPr>
      </p:pic>
    </p:spTree>
    <p:extLst>
      <p:ext uri="{BB962C8B-B14F-4D97-AF65-F5344CB8AC3E}">
        <p14:creationId xmlns:p14="http://schemas.microsoft.com/office/powerpoint/2010/main" val="175970065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78" r:id="rId13"/>
    <p:sldLayoutId id="2147483664" r:id="rId14"/>
    <p:sldLayoutId id="2147483665" r:id="rId15"/>
    <p:sldLayoutId id="2147483666" r:id="rId16"/>
    <p:sldLayoutId id="2147483667" r:id="rId17"/>
    <p:sldLayoutId id="2147483668" r:id="rId18"/>
    <p:sldLayoutId id="2147483669" r:id="rId19"/>
    <p:sldLayoutId id="2147483660" r:id="rId20"/>
    <p:sldLayoutId id="2147483656" r:id="rId21"/>
    <p:sldLayoutId id="2147483657" r:id="rId22"/>
    <p:sldLayoutId id="2147483658" r:id="rId23"/>
    <p:sldLayoutId id="2147483696" r:id="rId24"/>
    <p:sldLayoutId id="2147483697" r:id="rId2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4.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comments" Target="../comments/comment1.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4.xml"/><Relationship Id="rId5" Type="http://schemas.microsoft.com/office/2007/relationships/hdphoto" Target="../media/hdphoto2.wdp"/><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40.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1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2.xml"/><Relationship Id="rId6" Type="http://schemas.openxmlformats.org/officeDocument/2006/relationships/image" Target="../media/image66.png"/><Relationship Id="rId5" Type="http://schemas.openxmlformats.org/officeDocument/2006/relationships/image" Target="../media/image65.jpeg"/><Relationship Id="rId4" Type="http://schemas.openxmlformats.org/officeDocument/2006/relationships/image" Target="../media/image6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4001"/>
          <a:stretch/>
        </p:blipFill>
        <p:spPr>
          <a:xfrm>
            <a:off x="0" y="0"/>
            <a:ext cx="9144000" cy="5225144"/>
          </a:xfrm>
          <a:prstGeom prst="rect">
            <a:avLst/>
          </a:prstGeom>
        </p:spPr>
      </p:pic>
      <p:grpSp>
        <p:nvGrpSpPr>
          <p:cNvPr id="17" name="组 16"/>
          <p:cNvGrpSpPr/>
          <p:nvPr/>
        </p:nvGrpSpPr>
        <p:grpSpPr>
          <a:xfrm>
            <a:off x="0" y="0"/>
            <a:ext cx="9144000" cy="5225144"/>
            <a:chOff x="0" y="0"/>
            <a:chExt cx="12192000" cy="6858000"/>
          </a:xfrm>
        </p:grpSpPr>
        <p:sp>
          <p:nvSpPr>
            <p:cNvPr id="18" name="矩形 17"/>
            <p:cNvSpPr/>
            <p:nvPr/>
          </p:nvSpPr>
          <p:spPr>
            <a:xfrm>
              <a:off x="0" y="0"/>
              <a:ext cx="12192000" cy="6858000"/>
            </a:xfrm>
            <a:prstGeom prst="rect">
              <a:avLst/>
            </a:prstGeom>
            <a:solidFill>
              <a:srgbClr val="0070C0">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9" name="图片 18"/>
            <p:cNvPicPr>
              <a:picLocks noChangeAspect="1"/>
            </p:cNvPicPr>
            <p:nvPr/>
          </p:nvPicPr>
          <p:blipFill>
            <a:blip r:embed="rId3">
              <a:extLst>
                <a:ext uri="{BEBA8EAE-BF5A-486C-A8C5-ECC9F3942E4B}">
                  <a14:imgProps xmlns:a14="http://schemas.microsoft.com/office/drawing/2010/main">
                    <a14:imgLayer r:embed="rId4">
                      <a14:imgEffect>
                        <a14:sharpenSoften amount="34000"/>
                      </a14:imgEffect>
                      <a14:imgEffect>
                        <a14:colorTemperature colorTemp="6970"/>
                      </a14:imgEffect>
                      <a14:imgEffect>
                        <a14:saturation sat="183000"/>
                      </a14:imgEffect>
                    </a14:imgLayer>
                  </a14:imgProps>
                </a:ext>
                <a:ext uri="{28A0092B-C50C-407E-A947-70E740481C1C}">
                  <a14:useLocalDpi xmlns:a14="http://schemas.microsoft.com/office/drawing/2010/main" val="0"/>
                </a:ext>
              </a:extLst>
            </a:blip>
            <a:stretch>
              <a:fillRect/>
            </a:stretch>
          </p:blipFill>
          <p:spPr>
            <a:xfrm flipH="1">
              <a:off x="5312163" y="4279120"/>
              <a:ext cx="3036495" cy="1951913"/>
            </a:xfrm>
            <a:prstGeom prst="rect">
              <a:avLst/>
            </a:prstGeom>
          </p:spPr>
        </p:pic>
        <p:sp>
          <p:nvSpPr>
            <p:cNvPr id="20" name="三角形 19"/>
            <p:cNvSpPr/>
            <p:nvPr/>
          </p:nvSpPr>
          <p:spPr>
            <a:xfrm rot="11576217">
              <a:off x="6959480" y="3776988"/>
              <a:ext cx="546911" cy="1215030"/>
            </a:xfrm>
            <a:prstGeom prst="triangle">
              <a:avLst>
                <a:gd name="adj" fmla="val 6716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梯形 7"/>
            <p:cNvSpPr/>
            <p:nvPr/>
          </p:nvSpPr>
          <p:spPr>
            <a:xfrm rot="10800000">
              <a:off x="4300609" y="683762"/>
              <a:ext cx="5831457" cy="3467818"/>
            </a:xfrm>
            <a:custGeom>
              <a:avLst/>
              <a:gdLst>
                <a:gd name="connsiteX0" fmla="*/ 0 w 4572000"/>
                <a:gd name="connsiteY0" fmla="*/ 2967486 h 2967486"/>
                <a:gd name="connsiteX1" fmla="*/ 741872 w 4572000"/>
                <a:gd name="connsiteY1" fmla="*/ 0 h 2967486"/>
                <a:gd name="connsiteX2" fmla="*/ 3830129 w 4572000"/>
                <a:gd name="connsiteY2" fmla="*/ 0 h 2967486"/>
                <a:gd name="connsiteX3" fmla="*/ 4572000 w 4572000"/>
                <a:gd name="connsiteY3" fmla="*/ 2967486 h 2967486"/>
                <a:gd name="connsiteX4" fmla="*/ 0 w 4572000"/>
                <a:gd name="connsiteY4" fmla="*/ 2967486 h 2967486"/>
                <a:gd name="connsiteX0" fmla="*/ 0 w 4830793"/>
                <a:gd name="connsiteY0" fmla="*/ 3450565 h 3450565"/>
                <a:gd name="connsiteX1" fmla="*/ 1000665 w 4830793"/>
                <a:gd name="connsiteY1" fmla="*/ 0 h 3450565"/>
                <a:gd name="connsiteX2" fmla="*/ 4088922 w 4830793"/>
                <a:gd name="connsiteY2" fmla="*/ 0 h 3450565"/>
                <a:gd name="connsiteX3" fmla="*/ 4830793 w 4830793"/>
                <a:gd name="connsiteY3" fmla="*/ 2967486 h 3450565"/>
                <a:gd name="connsiteX4" fmla="*/ 0 w 4830793"/>
                <a:gd name="connsiteY4" fmla="*/ 3450565 h 3450565"/>
                <a:gd name="connsiteX0" fmla="*/ 0 w 5175849"/>
                <a:gd name="connsiteY0" fmla="*/ 3347048 h 3347048"/>
                <a:gd name="connsiteX1" fmla="*/ 1345721 w 5175849"/>
                <a:gd name="connsiteY1" fmla="*/ 0 h 3347048"/>
                <a:gd name="connsiteX2" fmla="*/ 4433978 w 5175849"/>
                <a:gd name="connsiteY2" fmla="*/ 0 h 3347048"/>
                <a:gd name="connsiteX3" fmla="*/ 5175849 w 5175849"/>
                <a:gd name="connsiteY3" fmla="*/ 2967486 h 3347048"/>
                <a:gd name="connsiteX4" fmla="*/ 0 w 5175849"/>
                <a:gd name="connsiteY4" fmla="*/ 3347048 h 3347048"/>
                <a:gd name="connsiteX0" fmla="*/ 0 w 5175849"/>
                <a:gd name="connsiteY0" fmla="*/ 3467818 h 3467818"/>
                <a:gd name="connsiteX1" fmla="*/ 1173193 w 5175849"/>
                <a:gd name="connsiteY1" fmla="*/ 0 h 3467818"/>
                <a:gd name="connsiteX2" fmla="*/ 4433978 w 5175849"/>
                <a:gd name="connsiteY2" fmla="*/ 120770 h 3467818"/>
                <a:gd name="connsiteX3" fmla="*/ 5175849 w 5175849"/>
                <a:gd name="connsiteY3" fmla="*/ 3088256 h 3467818"/>
                <a:gd name="connsiteX4" fmla="*/ 0 w 5175849"/>
                <a:gd name="connsiteY4" fmla="*/ 3467818 h 3467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849" h="3467818">
                  <a:moveTo>
                    <a:pt x="0" y="3467818"/>
                  </a:moveTo>
                  <a:lnTo>
                    <a:pt x="1173193" y="0"/>
                  </a:lnTo>
                  <a:lnTo>
                    <a:pt x="4433978" y="120770"/>
                  </a:lnTo>
                  <a:lnTo>
                    <a:pt x="5175849" y="3088256"/>
                  </a:lnTo>
                  <a:lnTo>
                    <a:pt x="0" y="3467818"/>
                  </a:lnTo>
                  <a:close/>
                </a:path>
              </a:pathLst>
            </a:custGeom>
            <a:solidFill>
              <a:srgbClr val="00246B"/>
            </a:solidFill>
            <a:ln>
              <a:noFill/>
            </a:ln>
            <a:effectLst>
              <a:outerShdw blurRad="508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9"/>
            <p:cNvSpPr/>
            <p:nvPr/>
          </p:nvSpPr>
          <p:spPr>
            <a:xfrm rot="269518">
              <a:off x="7556739" y="258792"/>
              <a:ext cx="1690778" cy="948905"/>
            </a:xfrm>
            <a:custGeom>
              <a:avLst/>
              <a:gdLst>
                <a:gd name="connsiteX0" fmla="*/ 0 w 1621766"/>
                <a:gd name="connsiteY0" fmla="*/ 0 h 621102"/>
                <a:gd name="connsiteX1" fmla="*/ 1621766 w 1621766"/>
                <a:gd name="connsiteY1" fmla="*/ 0 h 621102"/>
                <a:gd name="connsiteX2" fmla="*/ 1621766 w 1621766"/>
                <a:gd name="connsiteY2" fmla="*/ 621102 h 621102"/>
                <a:gd name="connsiteX3" fmla="*/ 0 w 1621766"/>
                <a:gd name="connsiteY3" fmla="*/ 621102 h 621102"/>
                <a:gd name="connsiteX4" fmla="*/ 0 w 1621766"/>
                <a:gd name="connsiteY4" fmla="*/ 0 h 621102"/>
                <a:gd name="connsiteX0" fmla="*/ 0 w 1690778"/>
                <a:gd name="connsiteY0" fmla="*/ 155275 h 776377"/>
                <a:gd name="connsiteX1" fmla="*/ 1690778 w 1690778"/>
                <a:gd name="connsiteY1" fmla="*/ 0 h 776377"/>
                <a:gd name="connsiteX2" fmla="*/ 1621766 w 1690778"/>
                <a:gd name="connsiteY2" fmla="*/ 776377 h 776377"/>
                <a:gd name="connsiteX3" fmla="*/ 0 w 1690778"/>
                <a:gd name="connsiteY3" fmla="*/ 776377 h 776377"/>
                <a:gd name="connsiteX4" fmla="*/ 0 w 1690778"/>
                <a:gd name="connsiteY4" fmla="*/ 155275 h 776377"/>
                <a:gd name="connsiteX0" fmla="*/ 0 w 1690778"/>
                <a:gd name="connsiteY0" fmla="*/ 155275 h 862641"/>
                <a:gd name="connsiteX1" fmla="*/ 1690778 w 1690778"/>
                <a:gd name="connsiteY1" fmla="*/ 0 h 862641"/>
                <a:gd name="connsiteX2" fmla="*/ 1639019 w 1690778"/>
                <a:gd name="connsiteY2" fmla="*/ 862641 h 862641"/>
                <a:gd name="connsiteX3" fmla="*/ 0 w 1690778"/>
                <a:gd name="connsiteY3" fmla="*/ 776377 h 862641"/>
                <a:gd name="connsiteX4" fmla="*/ 0 w 1690778"/>
                <a:gd name="connsiteY4" fmla="*/ 155275 h 862641"/>
                <a:gd name="connsiteX0" fmla="*/ 0 w 1690778"/>
                <a:gd name="connsiteY0" fmla="*/ 155275 h 948905"/>
                <a:gd name="connsiteX1" fmla="*/ 1690778 w 1690778"/>
                <a:gd name="connsiteY1" fmla="*/ 0 h 948905"/>
                <a:gd name="connsiteX2" fmla="*/ 1639019 w 1690778"/>
                <a:gd name="connsiteY2" fmla="*/ 948905 h 948905"/>
                <a:gd name="connsiteX3" fmla="*/ 0 w 1690778"/>
                <a:gd name="connsiteY3" fmla="*/ 776377 h 948905"/>
                <a:gd name="connsiteX4" fmla="*/ 0 w 1690778"/>
                <a:gd name="connsiteY4" fmla="*/ 155275 h 948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78" h="948905">
                  <a:moveTo>
                    <a:pt x="0" y="155275"/>
                  </a:moveTo>
                  <a:lnTo>
                    <a:pt x="1690778" y="0"/>
                  </a:lnTo>
                  <a:lnTo>
                    <a:pt x="1639019" y="948905"/>
                  </a:lnTo>
                  <a:lnTo>
                    <a:pt x="0" y="776377"/>
                  </a:lnTo>
                  <a:lnTo>
                    <a:pt x="0" y="155275"/>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3" name="椭圆 22"/>
            <p:cNvSpPr/>
            <p:nvPr/>
          </p:nvSpPr>
          <p:spPr>
            <a:xfrm>
              <a:off x="6830411" y="4848045"/>
              <a:ext cx="402524" cy="18977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rot="588928">
              <a:off x="7672012" y="349485"/>
              <a:ext cx="1460231" cy="767517"/>
            </a:xfrm>
            <a:prstGeom prst="rect">
              <a:avLst/>
            </a:prstGeom>
            <a:noFill/>
          </p:spPr>
          <p:txBody>
            <a:bodyPr wrap="none" lIns="91440" tIns="45720" rIns="91440" bIns="45720">
              <a:spAutoFit/>
            </a:bodyPr>
            <a:lstStyle/>
            <a:p>
              <a:pPr algn="ctr"/>
              <a:r>
                <a:rPr lang="en-US" altLang="zh-CN" sz="3200" b="1" cap="none" spc="0" dirty="0" smtClean="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rPr>
                <a:t>2019</a:t>
              </a:r>
              <a:endParaRPr lang="zh-CN" altLang="en-US" sz="3200" b="1" cap="none" spc="0" dirty="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endParaRPr>
            </a:p>
          </p:txBody>
        </p:sp>
        <p:sp>
          <p:nvSpPr>
            <p:cNvPr id="25" name="三角形 24"/>
            <p:cNvSpPr/>
            <p:nvPr/>
          </p:nvSpPr>
          <p:spPr>
            <a:xfrm rot="5819359">
              <a:off x="8158848" y="3398536"/>
              <a:ext cx="552149" cy="500333"/>
            </a:xfrm>
            <a:prstGeom prst="triangle">
              <a:avLst/>
            </a:prstGeom>
            <a:solidFill>
              <a:srgbClr val="FFFF00"/>
            </a:solidFill>
            <a:effectLst>
              <a:outerShdw blurRad="50800" dist="50800" dir="5400000" algn="ctr" rotWithShape="0">
                <a:srgbClr val="000000">
                  <a:alpha val="8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5246569" y="1474889"/>
              <a:ext cx="3939540" cy="1575431"/>
            </a:xfrm>
            <a:prstGeom prst="rect">
              <a:avLst/>
            </a:prstGeom>
            <a:noFill/>
          </p:spPr>
          <p:txBody>
            <a:bodyPr wrap="none" lIns="91440" tIns="45720" rIns="91440" bIns="45720">
              <a:spAutoFit/>
            </a:bodyPr>
            <a:lstStyle/>
            <a:p>
              <a:r>
                <a:rPr lang="zh-CN" altLang="en-US" sz="3600" u="sng" dirty="0" smtClean="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rPr>
                <a:t>共享单车，</a:t>
              </a:r>
              <a:endParaRPr lang="en-US" altLang="zh-CN" sz="3600" u="sng" dirty="0" smtClean="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endParaRPr>
            </a:p>
            <a:p>
              <a:r>
                <a:rPr lang="zh-CN" altLang="en-US" sz="3600" u="sng" dirty="0" smtClean="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rPr>
                <a:t>让生活更美好</a:t>
              </a:r>
              <a:endParaRPr lang="zh-CN" altLang="en-US" sz="3600" u="sng" dirty="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endParaRPr>
            </a:p>
          </p:txBody>
        </p:sp>
        <p:sp>
          <p:nvSpPr>
            <p:cNvPr id="27" name="文本框 26"/>
            <p:cNvSpPr txBox="1"/>
            <p:nvPr/>
          </p:nvSpPr>
          <p:spPr>
            <a:xfrm>
              <a:off x="5312163" y="2978466"/>
              <a:ext cx="2840324" cy="767517"/>
            </a:xfrm>
            <a:prstGeom prst="rect">
              <a:avLst/>
            </a:prstGeom>
            <a:noFill/>
          </p:spPr>
          <p:txBody>
            <a:bodyPr wrap="square" rtlCol="0">
              <a:spAutoFit/>
            </a:bodyPr>
            <a:lstStyle/>
            <a:p>
              <a:r>
                <a:rPr kumimoji="1" lang="en-US" altLang="zh-CN" sz="1600" dirty="0" smtClean="0">
                  <a:solidFill>
                    <a:schemeClr val="bg1"/>
                  </a:solidFill>
                  <a:latin typeface="Calibri Light" charset="0"/>
                  <a:ea typeface="Calibri Light" charset="0"/>
                  <a:cs typeface="Calibri Light" charset="0"/>
                </a:rPr>
                <a:t>Better</a:t>
              </a:r>
              <a:r>
                <a:rPr kumimoji="1" lang="zh-CN" altLang="en-US" sz="1600" dirty="0" smtClean="0">
                  <a:solidFill>
                    <a:schemeClr val="bg1"/>
                  </a:solidFill>
                  <a:latin typeface="Calibri Light" charset="0"/>
                  <a:ea typeface="Calibri Light" charset="0"/>
                  <a:cs typeface="Calibri Light" charset="0"/>
                </a:rPr>
                <a:t> </a:t>
              </a:r>
              <a:r>
                <a:rPr kumimoji="1" lang="en-US" altLang="zh-CN" sz="1600" dirty="0" smtClean="0">
                  <a:solidFill>
                    <a:schemeClr val="bg1"/>
                  </a:solidFill>
                  <a:latin typeface="Calibri Light" charset="0"/>
                  <a:ea typeface="Calibri Light" charset="0"/>
                  <a:cs typeface="Calibri Light" charset="0"/>
                </a:rPr>
                <a:t>bike-sharing, better life</a:t>
              </a:r>
              <a:r>
                <a:rPr kumimoji="1" lang="zh-CN" altLang="en-US" sz="1600" dirty="0" smtClean="0">
                  <a:solidFill>
                    <a:schemeClr val="bg1"/>
                  </a:solidFill>
                  <a:latin typeface="Calibri Light" charset="0"/>
                  <a:ea typeface="Calibri Light" charset="0"/>
                  <a:cs typeface="Calibri Light" charset="0"/>
                </a:rPr>
                <a:t> </a:t>
              </a:r>
              <a:r>
                <a:rPr kumimoji="1" lang="en-US" altLang="zh-CN" sz="1600" dirty="0" smtClean="0">
                  <a:solidFill>
                    <a:schemeClr val="bg1"/>
                  </a:solidFill>
                  <a:latin typeface="Calibri Light" charset="0"/>
                  <a:ea typeface="Calibri Light" charset="0"/>
                  <a:cs typeface="Calibri Light" charset="0"/>
                </a:rPr>
                <a:t>coming.</a:t>
              </a:r>
              <a:endParaRPr kumimoji="1" lang="zh-CN" altLang="en-US" sz="1600" dirty="0">
                <a:solidFill>
                  <a:schemeClr val="bg1"/>
                </a:solidFill>
                <a:latin typeface="Calibri Light" charset="0"/>
                <a:ea typeface="Calibri Light" charset="0"/>
                <a:cs typeface="Calibri Light" charset="0"/>
              </a:endParaRPr>
            </a:p>
          </p:txBody>
        </p:sp>
        <p:pic>
          <p:nvPicPr>
            <p:cNvPr id="28" name="图片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545" y="415662"/>
              <a:ext cx="1486744" cy="495581"/>
            </a:xfrm>
            <a:prstGeom prst="rect">
              <a:avLst/>
            </a:prstGeom>
          </p:spPr>
        </p:pic>
      </p:grpSp>
      <p:pic>
        <p:nvPicPr>
          <p:cNvPr id="33" name="图片 32" descr="微信图片_2.0.png"/>
          <p:cNvPicPr>
            <a:picLocks noChangeAspect="1"/>
          </p:cNvPicPr>
          <p:nvPr/>
        </p:nvPicPr>
        <p:blipFill>
          <a:blip r:embed="rId6" cstate="print"/>
          <a:stretch>
            <a:fillRect/>
          </a:stretch>
        </p:blipFill>
        <p:spPr>
          <a:xfrm rot="21034016">
            <a:off x="1001789" y="2497815"/>
            <a:ext cx="1360957" cy="1385116"/>
          </a:xfrm>
          <a:prstGeom prst="rect">
            <a:avLst/>
          </a:prstGeom>
        </p:spPr>
      </p:pic>
      <p:pic>
        <p:nvPicPr>
          <p:cNvPr id="34" name="图片 33" descr="微信图片_2.00.png"/>
          <p:cNvPicPr>
            <a:picLocks noChangeAspect="1"/>
          </p:cNvPicPr>
          <p:nvPr/>
        </p:nvPicPr>
        <p:blipFill>
          <a:blip r:embed="rId7" cstate="print"/>
          <a:stretch>
            <a:fillRect/>
          </a:stretch>
        </p:blipFill>
        <p:spPr>
          <a:xfrm>
            <a:off x="554048" y="3336752"/>
            <a:ext cx="1158749" cy="1153804"/>
          </a:xfrm>
          <a:prstGeom prst="rect">
            <a:avLst/>
          </a:prstGeom>
        </p:spPr>
      </p:pic>
      <p:pic>
        <p:nvPicPr>
          <p:cNvPr id="35" name="图片 34" descr="微信图片_2.00.png"/>
          <p:cNvPicPr>
            <a:picLocks noChangeAspect="1"/>
          </p:cNvPicPr>
          <p:nvPr/>
        </p:nvPicPr>
        <p:blipFill>
          <a:blip r:embed="rId7" cstate="print"/>
          <a:stretch>
            <a:fillRect/>
          </a:stretch>
        </p:blipFill>
        <p:spPr>
          <a:xfrm>
            <a:off x="1853916" y="3128513"/>
            <a:ext cx="1153356" cy="1148434"/>
          </a:xfrm>
          <a:prstGeom prst="rect">
            <a:avLst/>
          </a:prstGeom>
        </p:spPr>
      </p:pic>
      <p:sp>
        <p:nvSpPr>
          <p:cNvPr id="32" name="文本框 31"/>
          <p:cNvSpPr txBox="1"/>
          <p:nvPr/>
        </p:nvSpPr>
        <p:spPr>
          <a:xfrm>
            <a:off x="3996806" y="2799045"/>
            <a:ext cx="2553896" cy="261610"/>
          </a:xfrm>
          <a:prstGeom prst="rect">
            <a:avLst/>
          </a:prstGeom>
          <a:noFill/>
        </p:spPr>
        <p:txBody>
          <a:bodyPr wrap="square" rtlCol="0">
            <a:spAutoFit/>
          </a:bodyPr>
          <a:lstStyle/>
          <a:p>
            <a:r>
              <a:rPr lang="en-US" altLang="zh-CN" sz="1100" dirty="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rPr>
              <a:t>@</a:t>
            </a:r>
            <a:r>
              <a:rPr lang="en-US" altLang="zh-CN" sz="1100" dirty="0" smtClean="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rPr>
              <a:t>ZBG-</a:t>
            </a:r>
            <a:endParaRPr kumimoji="1" lang="zh-CN" altLang="en-US" sz="1100" dirty="0"/>
          </a:p>
        </p:txBody>
      </p:sp>
    </p:spTree>
    <p:extLst>
      <p:ext uri="{BB962C8B-B14F-4D97-AF65-F5344CB8AC3E}">
        <p14:creationId xmlns:p14="http://schemas.microsoft.com/office/powerpoint/2010/main" val="113776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fill="hold" nodeType="withEffect">
                                  <p:stCondLst>
                                    <p:cond delay="0"/>
                                  </p:stCondLst>
                                  <p:childTnLst>
                                    <p:animRot by="21600000">
                                      <p:cBhvr>
                                        <p:cTn id="6" dur="5000" fill="hold"/>
                                        <p:tgtEl>
                                          <p:spTgt spid="34"/>
                                        </p:tgtEl>
                                        <p:attrNameLst>
                                          <p:attrName>r</p:attrName>
                                        </p:attrNameLst>
                                      </p:cBhvr>
                                    </p:animRot>
                                  </p:childTnLst>
                                </p:cTn>
                              </p:par>
                              <p:par>
                                <p:cTn id="7" presetID="8" presetClass="emph" presetSubtype="0" accel="50000" fill="hold" nodeType="withEffect">
                                  <p:stCondLst>
                                    <p:cond delay="0"/>
                                  </p:stCondLst>
                                  <p:childTnLst>
                                    <p:animRot by="21600000">
                                      <p:cBhvr>
                                        <p:cTn id="8" dur="5000" fill="hold"/>
                                        <p:tgtEl>
                                          <p:spTgt spid="35"/>
                                        </p:tgtEl>
                                        <p:attrNameLst>
                                          <p:attrName>r</p:attrName>
                                        </p:attrNameLst>
                                      </p:cBhvr>
                                    </p:animRot>
                                  </p:childTnLst>
                                </p:cTn>
                              </p:par>
                            </p:childTnLst>
                          </p:cTn>
                        </p:par>
                        <p:par>
                          <p:cTn id="9" fill="hold">
                            <p:stCondLst>
                              <p:cond delay="5000"/>
                            </p:stCondLst>
                            <p:childTnLst>
                              <p:par>
                                <p:cTn id="10" presetID="8" presetClass="emph" presetSubtype="0" fill="hold" nodeType="afterEffect">
                                  <p:stCondLst>
                                    <p:cond delay="0"/>
                                  </p:stCondLst>
                                  <p:childTnLst>
                                    <p:animRot by="21600000">
                                      <p:cBhvr>
                                        <p:cTn id="11" dur="5000" fill="hold"/>
                                        <p:tgtEl>
                                          <p:spTgt spid="34"/>
                                        </p:tgtEl>
                                        <p:attrNameLst>
                                          <p:attrName>r</p:attrName>
                                        </p:attrNameLst>
                                      </p:cBhvr>
                                    </p:animRot>
                                  </p:childTnLst>
                                </p:cTn>
                              </p:par>
                              <p:par>
                                <p:cTn id="12" presetID="8" presetClass="emph" presetSubtype="0" fill="hold" nodeType="withEffect">
                                  <p:stCondLst>
                                    <p:cond delay="0"/>
                                  </p:stCondLst>
                                  <p:childTnLst>
                                    <p:animRot by="21600000">
                                      <p:cBhvr>
                                        <p:cTn id="13" dur="5000" fill="hold"/>
                                        <p:tgtEl>
                                          <p:spTgt spid="35"/>
                                        </p:tgtEl>
                                        <p:attrNameLst>
                                          <p:attrName>r</p:attrName>
                                        </p:attrNameLst>
                                      </p:cBhvr>
                                    </p:animRot>
                                  </p:childTnLst>
                                </p:cTn>
                              </p:par>
                            </p:childTnLst>
                          </p:cTn>
                        </p:par>
                        <p:par>
                          <p:cTn id="14" fill="hold">
                            <p:stCondLst>
                              <p:cond delay="10000"/>
                            </p:stCondLst>
                            <p:childTnLst>
                              <p:par>
                                <p:cTn id="15" presetID="8" presetClass="emph" presetSubtype="0" fill="hold" nodeType="afterEffect">
                                  <p:stCondLst>
                                    <p:cond delay="0"/>
                                  </p:stCondLst>
                                  <p:childTnLst>
                                    <p:animRot by="21600000">
                                      <p:cBhvr>
                                        <p:cTn id="16" dur="5000" fill="hold"/>
                                        <p:tgtEl>
                                          <p:spTgt spid="34"/>
                                        </p:tgtEl>
                                        <p:attrNameLst>
                                          <p:attrName>r</p:attrName>
                                        </p:attrNameLst>
                                      </p:cBhvr>
                                    </p:animRot>
                                  </p:childTnLst>
                                </p:cTn>
                              </p:par>
                              <p:par>
                                <p:cTn id="17" presetID="8" presetClass="emph" presetSubtype="0" fill="hold" nodeType="withEffect">
                                  <p:stCondLst>
                                    <p:cond delay="0"/>
                                  </p:stCondLst>
                                  <p:childTnLst>
                                    <p:animRot by="21600000">
                                      <p:cBhvr>
                                        <p:cTn id="18" dur="5000" fill="hold"/>
                                        <p:tgtEl>
                                          <p:spTgt spid="35"/>
                                        </p:tgtEl>
                                        <p:attrNameLst>
                                          <p:attrName>r</p:attrName>
                                        </p:attrNameLst>
                                      </p:cBhvr>
                                    </p:animRot>
                                  </p:childTnLst>
                                </p:cTn>
                              </p:par>
                            </p:childTnLst>
                          </p:cTn>
                        </p:par>
                        <p:par>
                          <p:cTn id="19" fill="hold">
                            <p:stCondLst>
                              <p:cond delay="15000"/>
                            </p:stCondLst>
                            <p:childTnLst>
                              <p:par>
                                <p:cTn id="20" presetID="8" presetClass="emph" presetSubtype="0" fill="hold" nodeType="afterEffect">
                                  <p:stCondLst>
                                    <p:cond delay="0"/>
                                  </p:stCondLst>
                                  <p:childTnLst>
                                    <p:animRot by="21600000">
                                      <p:cBhvr>
                                        <p:cTn id="21" dur="5000" fill="hold"/>
                                        <p:tgtEl>
                                          <p:spTgt spid="34"/>
                                        </p:tgtEl>
                                        <p:attrNameLst>
                                          <p:attrName>r</p:attrName>
                                        </p:attrNameLst>
                                      </p:cBhvr>
                                    </p:animRot>
                                  </p:childTnLst>
                                </p:cTn>
                              </p:par>
                              <p:par>
                                <p:cTn id="22" presetID="8" presetClass="emph" presetSubtype="0" fill="hold" nodeType="withEffect">
                                  <p:stCondLst>
                                    <p:cond delay="0"/>
                                  </p:stCondLst>
                                  <p:childTnLst>
                                    <p:animRot by="21600000">
                                      <p:cBhvr>
                                        <p:cTn id="23" dur="5000" fill="hold"/>
                                        <p:tgtEl>
                                          <p:spTgt spid="35"/>
                                        </p:tgtEl>
                                        <p:attrNameLst>
                                          <p:attrName>r</p:attrName>
                                        </p:attrNameLst>
                                      </p:cBhvr>
                                    </p:animRot>
                                  </p:childTnLst>
                                </p:cTn>
                              </p:par>
                            </p:childTnLst>
                          </p:cTn>
                        </p:par>
                        <p:par>
                          <p:cTn id="24" fill="hold">
                            <p:stCondLst>
                              <p:cond delay="20000"/>
                            </p:stCondLst>
                            <p:childTnLst>
                              <p:par>
                                <p:cTn id="25" presetID="8" presetClass="emph" presetSubtype="0" autoRev="1" fill="hold" nodeType="afterEffect">
                                  <p:stCondLst>
                                    <p:cond delay="0"/>
                                  </p:stCondLst>
                                  <p:childTnLst>
                                    <p:animRot by="21600000">
                                      <p:cBhvr>
                                        <p:cTn id="26" dur="5000" fill="hold"/>
                                        <p:tgtEl>
                                          <p:spTgt spid="34"/>
                                        </p:tgtEl>
                                        <p:attrNameLst>
                                          <p:attrName>r</p:attrName>
                                        </p:attrNameLst>
                                      </p:cBhvr>
                                    </p:animRot>
                                  </p:childTnLst>
                                </p:cTn>
                              </p:par>
                              <p:par>
                                <p:cTn id="27" presetID="8" presetClass="emph" presetSubtype="0" fill="hold" nodeType="withEffect">
                                  <p:stCondLst>
                                    <p:cond delay="0"/>
                                  </p:stCondLst>
                                  <p:childTnLst>
                                    <p:animRot by="21600000">
                                      <p:cBhvr>
                                        <p:cTn id="28" dur="5000" fill="hold"/>
                                        <p:tgtEl>
                                          <p:spTgt spid="35"/>
                                        </p:tgtEl>
                                        <p:attrNameLst>
                                          <p:attrName>r</p:attrName>
                                        </p:attrNameLst>
                                      </p:cBhvr>
                                    </p:animRot>
                                  </p:childTnLst>
                                </p:cTn>
                              </p:par>
                            </p:childTnLst>
                          </p:cTn>
                        </p:par>
                        <p:par>
                          <p:cTn id="29" fill="hold">
                            <p:stCondLst>
                              <p:cond delay="30000"/>
                            </p:stCondLst>
                            <p:childTnLst>
                              <p:par>
                                <p:cTn id="30" presetID="8" presetClass="emph" presetSubtype="0" fill="hold" nodeType="afterEffect">
                                  <p:stCondLst>
                                    <p:cond delay="0"/>
                                  </p:stCondLst>
                                  <p:childTnLst>
                                    <p:animRot by="21600000">
                                      <p:cBhvr>
                                        <p:cTn id="31" dur="5000" fill="hold"/>
                                        <p:tgtEl>
                                          <p:spTgt spid="34"/>
                                        </p:tgtEl>
                                        <p:attrNameLst>
                                          <p:attrName>r</p:attrName>
                                        </p:attrNameLst>
                                      </p:cBhvr>
                                    </p:animRot>
                                  </p:childTnLst>
                                </p:cTn>
                              </p:par>
                              <p:par>
                                <p:cTn id="32" presetID="8" presetClass="emph" presetSubtype="0" fill="hold" nodeType="withEffect">
                                  <p:stCondLst>
                                    <p:cond delay="0"/>
                                  </p:stCondLst>
                                  <p:childTnLst>
                                    <p:animRot by="21600000">
                                      <p:cBhvr>
                                        <p:cTn id="33" dur="5000" fill="hold"/>
                                        <p:tgtEl>
                                          <p:spTgt spid="35"/>
                                        </p:tgtEl>
                                        <p:attrNameLst>
                                          <p:attrName>r</p:attrName>
                                        </p:attrNameLst>
                                      </p:cBhvr>
                                    </p:animRot>
                                  </p:childTnLst>
                                </p:cTn>
                              </p:par>
                            </p:childTnLst>
                          </p:cTn>
                        </p:par>
                        <p:par>
                          <p:cTn id="34" fill="hold">
                            <p:stCondLst>
                              <p:cond delay="35000"/>
                            </p:stCondLst>
                            <p:childTnLst>
                              <p:par>
                                <p:cTn id="35" presetID="8" presetClass="emph" presetSubtype="0" fill="hold" nodeType="afterEffect">
                                  <p:stCondLst>
                                    <p:cond delay="0"/>
                                  </p:stCondLst>
                                  <p:childTnLst>
                                    <p:animRot by="21600000">
                                      <p:cBhvr>
                                        <p:cTn id="36" dur="5000" fill="hold"/>
                                        <p:tgtEl>
                                          <p:spTgt spid="34"/>
                                        </p:tgtEl>
                                        <p:attrNameLst>
                                          <p:attrName>r</p:attrName>
                                        </p:attrNameLst>
                                      </p:cBhvr>
                                    </p:animRot>
                                  </p:childTnLst>
                                </p:cTn>
                              </p:par>
                              <p:par>
                                <p:cTn id="37" presetID="8" presetClass="emph" presetSubtype="0" fill="hold" nodeType="withEffect">
                                  <p:stCondLst>
                                    <p:cond delay="0"/>
                                  </p:stCondLst>
                                  <p:childTnLst>
                                    <p:animRot by="21600000">
                                      <p:cBhvr>
                                        <p:cTn id="38" dur="5000" fill="hold"/>
                                        <p:tgtEl>
                                          <p:spTgt spid="35"/>
                                        </p:tgtEl>
                                        <p:attrNameLst>
                                          <p:attrName>r</p:attrName>
                                        </p:attrNameLst>
                                      </p:cBhvr>
                                    </p:animRot>
                                  </p:childTnLst>
                                </p:cTn>
                              </p:par>
                            </p:childTnLst>
                          </p:cTn>
                        </p:par>
                        <p:par>
                          <p:cTn id="39" fill="hold">
                            <p:stCondLst>
                              <p:cond delay="40000"/>
                            </p:stCondLst>
                            <p:childTnLst>
                              <p:par>
                                <p:cTn id="40" presetID="8" presetClass="emph" presetSubtype="0" fill="hold" nodeType="afterEffect">
                                  <p:stCondLst>
                                    <p:cond delay="0"/>
                                  </p:stCondLst>
                                  <p:childTnLst>
                                    <p:animRot by="21600000">
                                      <p:cBhvr>
                                        <p:cTn id="41" dur="5000" fill="hold"/>
                                        <p:tgtEl>
                                          <p:spTgt spid="34"/>
                                        </p:tgtEl>
                                        <p:attrNameLst>
                                          <p:attrName>r</p:attrName>
                                        </p:attrNameLst>
                                      </p:cBhvr>
                                    </p:animRot>
                                  </p:childTnLst>
                                </p:cTn>
                              </p:par>
                              <p:par>
                                <p:cTn id="42" presetID="8" presetClass="emph" presetSubtype="0" fill="hold" nodeType="withEffect">
                                  <p:stCondLst>
                                    <p:cond delay="0"/>
                                  </p:stCondLst>
                                  <p:childTnLst>
                                    <p:animRot by="21600000">
                                      <p:cBhvr>
                                        <p:cTn id="43" dur="5000" fill="hold"/>
                                        <p:tgtEl>
                                          <p:spTgt spid="35"/>
                                        </p:tgtEl>
                                        <p:attrNameLst>
                                          <p:attrName>r</p:attrName>
                                        </p:attrNameLst>
                                      </p:cBhvr>
                                    </p:animRot>
                                  </p:childTnLst>
                                </p:cTn>
                              </p:par>
                            </p:childTnLst>
                          </p:cTn>
                        </p:par>
                        <p:par>
                          <p:cTn id="44" fill="hold">
                            <p:stCondLst>
                              <p:cond delay="45000"/>
                            </p:stCondLst>
                            <p:childTnLst>
                              <p:par>
                                <p:cTn id="45" presetID="8" presetClass="emph" presetSubtype="0" fill="hold" nodeType="afterEffect">
                                  <p:stCondLst>
                                    <p:cond delay="0"/>
                                  </p:stCondLst>
                                  <p:childTnLst>
                                    <p:animRot by="21600000">
                                      <p:cBhvr>
                                        <p:cTn id="46" dur="5000" fill="hold"/>
                                        <p:tgtEl>
                                          <p:spTgt spid="34"/>
                                        </p:tgtEl>
                                        <p:attrNameLst>
                                          <p:attrName>r</p:attrName>
                                        </p:attrNameLst>
                                      </p:cBhvr>
                                    </p:animRot>
                                  </p:childTnLst>
                                </p:cTn>
                              </p:par>
                              <p:par>
                                <p:cTn id="47" presetID="8" presetClass="emph" presetSubtype="0" fill="hold" nodeType="withEffect">
                                  <p:stCondLst>
                                    <p:cond delay="0"/>
                                  </p:stCondLst>
                                  <p:childTnLst>
                                    <p:animRot by="21600000">
                                      <p:cBhvr>
                                        <p:cTn id="48" dur="5000" fill="hold"/>
                                        <p:tgtEl>
                                          <p:spTgt spid="35"/>
                                        </p:tgtEl>
                                        <p:attrNameLst>
                                          <p:attrName>r</p:attrName>
                                        </p:attrNameLst>
                                      </p:cBhvr>
                                    </p:animRot>
                                  </p:childTnLst>
                                </p:cTn>
                              </p:par>
                            </p:childTnLst>
                          </p:cTn>
                        </p:par>
                        <p:par>
                          <p:cTn id="49" fill="hold">
                            <p:stCondLst>
                              <p:cond delay="50000"/>
                            </p:stCondLst>
                            <p:childTnLst>
                              <p:par>
                                <p:cTn id="50" presetID="8" presetClass="emph" presetSubtype="0" fill="hold" nodeType="afterEffect">
                                  <p:stCondLst>
                                    <p:cond delay="0"/>
                                  </p:stCondLst>
                                  <p:childTnLst>
                                    <p:animRot by="21600000">
                                      <p:cBhvr>
                                        <p:cTn id="51" dur="5000" fill="hold"/>
                                        <p:tgtEl>
                                          <p:spTgt spid="34"/>
                                        </p:tgtEl>
                                        <p:attrNameLst>
                                          <p:attrName>r</p:attrName>
                                        </p:attrNameLst>
                                      </p:cBhvr>
                                    </p:animRot>
                                  </p:childTnLst>
                                </p:cTn>
                              </p:par>
                              <p:par>
                                <p:cTn id="52" presetID="8" presetClass="emph" presetSubtype="0" fill="hold" nodeType="withEffect">
                                  <p:stCondLst>
                                    <p:cond delay="0"/>
                                  </p:stCondLst>
                                  <p:childTnLst>
                                    <p:animRot by="21600000">
                                      <p:cBhvr>
                                        <p:cTn id="53" dur="5000" fill="hold"/>
                                        <p:tgtEl>
                                          <p:spTgt spid="35"/>
                                        </p:tgtEl>
                                        <p:attrNameLst>
                                          <p:attrName>r</p:attrName>
                                        </p:attrNameLst>
                                      </p:cBhvr>
                                    </p:animRot>
                                  </p:childTnLst>
                                </p:cTn>
                              </p:par>
                            </p:childTnLst>
                          </p:cTn>
                        </p:par>
                        <p:par>
                          <p:cTn id="54" fill="hold">
                            <p:stCondLst>
                              <p:cond delay="55000"/>
                            </p:stCondLst>
                            <p:childTnLst>
                              <p:par>
                                <p:cTn id="55" presetID="8" presetClass="emph" presetSubtype="0" fill="hold" nodeType="afterEffect">
                                  <p:stCondLst>
                                    <p:cond delay="0"/>
                                  </p:stCondLst>
                                  <p:childTnLst>
                                    <p:animRot by="21600000">
                                      <p:cBhvr>
                                        <p:cTn id="56" dur="5000" fill="hold"/>
                                        <p:tgtEl>
                                          <p:spTgt spid="34"/>
                                        </p:tgtEl>
                                        <p:attrNameLst>
                                          <p:attrName>r</p:attrName>
                                        </p:attrNameLst>
                                      </p:cBhvr>
                                    </p:animRot>
                                  </p:childTnLst>
                                </p:cTn>
                              </p:par>
                              <p:par>
                                <p:cTn id="57" presetID="8" presetClass="emph" presetSubtype="0" fill="hold" nodeType="withEffect">
                                  <p:stCondLst>
                                    <p:cond delay="0"/>
                                  </p:stCondLst>
                                  <p:childTnLst>
                                    <p:animRot by="21600000">
                                      <p:cBhvr>
                                        <p:cTn id="58" dur="5000" fill="hold"/>
                                        <p:tgtEl>
                                          <p:spTgt spid="35"/>
                                        </p:tgtEl>
                                        <p:attrNameLst>
                                          <p:attrName>r</p:attrName>
                                        </p:attrNameLst>
                                      </p:cBhvr>
                                    </p:animRot>
                                  </p:childTnLst>
                                </p:cTn>
                              </p:par>
                            </p:childTnLst>
                          </p:cTn>
                        </p:par>
                        <p:par>
                          <p:cTn id="59" fill="hold">
                            <p:stCondLst>
                              <p:cond delay="60000"/>
                            </p:stCondLst>
                            <p:childTnLst>
                              <p:par>
                                <p:cTn id="60" presetID="8" presetClass="emph" presetSubtype="0" fill="hold" nodeType="afterEffect">
                                  <p:stCondLst>
                                    <p:cond delay="0"/>
                                  </p:stCondLst>
                                  <p:childTnLst>
                                    <p:animRot by="21600000">
                                      <p:cBhvr>
                                        <p:cTn id="61" dur="5000" fill="hold"/>
                                        <p:tgtEl>
                                          <p:spTgt spid="34"/>
                                        </p:tgtEl>
                                        <p:attrNameLst>
                                          <p:attrName>r</p:attrName>
                                        </p:attrNameLst>
                                      </p:cBhvr>
                                    </p:animRot>
                                  </p:childTnLst>
                                </p:cTn>
                              </p:par>
                              <p:par>
                                <p:cTn id="62" presetID="8" presetClass="emph" presetSubtype="0" fill="hold" nodeType="withEffect">
                                  <p:stCondLst>
                                    <p:cond delay="0"/>
                                  </p:stCondLst>
                                  <p:childTnLst>
                                    <p:animRot by="21600000">
                                      <p:cBhvr>
                                        <p:cTn id="63" dur="5000" fill="hold"/>
                                        <p:tgtEl>
                                          <p:spTgt spid="35"/>
                                        </p:tgtEl>
                                        <p:attrNameLst>
                                          <p:attrName>r</p:attrName>
                                        </p:attrNameLst>
                                      </p:cBhvr>
                                    </p:animRot>
                                  </p:childTnLst>
                                </p:cTn>
                              </p:par>
                            </p:childTnLst>
                          </p:cTn>
                        </p:par>
                        <p:par>
                          <p:cTn id="64" fill="hold">
                            <p:stCondLst>
                              <p:cond delay="65000"/>
                            </p:stCondLst>
                            <p:childTnLst>
                              <p:par>
                                <p:cTn id="65" presetID="8" presetClass="emph" presetSubtype="0" fill="hold" nodeType="afterEffect">
                                  <p:stCondLst>
                                    <p:cond delay="0"/>
                                  </p:stCondLst>
                                  <p:childTnLst>
                                    <p:animRot by="21600000">
                                      <p:cBhvr>
                                        <p:cTn id="66" dur="5000" fill="hold"/>
                                        <p:tgtEl>
                                          <p:spTgt spid="34"/>
                                        </p:tgtEl>
                                        <p:attrNameLst>
                                          <p:attrName>r</p:attrName>
                                        </p:attrNameLst>
                                      </p:cBhvr>
                                    </p:animRot>
                                  </p:childTnLst>
                                </p:cTn>
                              </p:par>
                              <p:par>
                                <p:cTn id="67" presetID="8" presetClass="emph" presetSubtype="0" fill="hold" nodeType="withEffect">
                                  <p:stCondLst>
                                    <p:cond delay="0"/>
                                  </p:stCondLst>
                                  <p:childTnLst>
                                    <p:animRot by="21600000">
                                      <p:cBhvr>
                                        <p:cTn id="68" dur="5000" fill="hold"/>
                                        <p:tgtEl>
                                          <p:spTgt spid="35"/>
                                        </p:tgtEl>
                                        <p:attrNameLst>
                                          <p:attrName>r</p:attrName>
                                        </p:attrNameLst>
                                      </p:cBhvr>
                                    </p:animRot>
                                  </p:childTnLst>
                                </p:cTn>
                              </p:par>
                            </p:childTnLst>
                          </p:cTn>
                        </p:par>
                        <p:par>
                          <p:cTn id="69" fill="hold">
                            <p:stCondLst>
                              <p:cond delay="70000"/>
                            </p:stCondLst>
                            <p:childTnLst>
                              <p:par>
                                <p:cTn id="70" presetID="8" presetClass="emph" presetSubtype="0" fill="hold" nodeType="afterEffect">
                                  <p:stCondLst>
                                    <p:cond delay="0"/>
                                  </p:stCondLst>
                                  <p:childTnLst>
                                    <p:animRot by="21600000">
                                      <p:cBhvr>
                                        <p:cTn id="71" dur="5000" fill="hold"/>
                                        <p:tgtEl>
                                          <p:spTgt spid="34"/>
                                        </p:tgtEl>
                                        <p:attrNameLst>
                                          <p:attrName>r</p:attrName>
                                        </p:attrNameLst>
                                      </p:cBhvr>
                                    </p:animRot>
                                  </p:childTnLst>
                                </p:cTn>
                              </p:par>
                              <p:par>
                                <p:cTn id="72" presetID="8" presetClass="emph" presetSubtype="0" fill="hold" nodeType="withEffect">
                                  <p:stCondLst>
                                    <p:cond delay="0"/>
                                  </p:stCondLst>
                                  <p:childTnLst>
                                    <p:animRot by="21600000">
                                      <p:cBhvr>
                                        <p:cTn id="73" dur="5000" fill="hold"/>
                                        <p:tgtEl>
                                          <p:spTgt spid="35"/>
                                        </p:tgtEl>
                                        <p:attrNameLst>
                                          <p:attrName>r</p:attrName>
                                        </p:attrNameLst>
                                      </p:cBhvr>
                                    </p:animRot>
                                  </p:childTnLst>
                                </p:cTn>
                              </p:par>
                            </p:childTnLst>
                          </p:cTn>
                        </p:par>
                        <p:par>
                          <p:cTn id="74" fill="hold">
                            <p:stCondLst>
                              <p:cond delay="75000"/>
                            </p:stCondLst>
                            <p:childTnLst>
                              <p:par>
                                <p:cTn id="75" presetID="8" presetClass="emph" presetSubtype="0" fill="hold" nodeType="afterEffect">
                                  <p:stCondLst>
                                    <p:cond delay="0"/>
                                  </p:stCondLst>
                                  <p:childTnLst>
                                    <p:animRot by="21600000">
                                      <p:cBhvr>
                                        <p:cTn id="76" dur="5000" fill="hold"/>
                                        <p:tgtEl>
                                          <p:spTgt spid="34"/>
                                        </p:tgtEl>
                                        <p:attrNameLst>
                                          <p:attrName>r</p:attrName>
                                        </p:attrNameLst>
                                      </p:cBhvr>
                                    </p:animRot>
                                  </p:childTnLst>
                                </p:cTn>
                              </p:par>
                              <p:par>
                                <p:cTn id="77" presetID="8" presetClass="emph" presetSubtype="0" fill="hold" nodeType="withEffect">
                                  <p:stCondLst>
                                    <p:cond delay="0"/>
                                  </p:stCondLst>
                                  <p:childTnLst>
                                    <p:animRot by="21600000">
                                      <p:cBhvr>
                                        <p:cTn id="78" dur="5000" fill="hold"/>
                                        <p:tgtEl>
                                          <p:spTgt spid="35"/>
                                        </p:tgtEl>
                                        <p:attrNameLst>
                                          <p:attrName>r</p:attrName>
                                        </p:attrNameLst>
                                      </p:cBhvr>
                                    </p:animRot>
                                  </p:childTnLst>
                                </p:cTn>
                              </p:par>
                            </p:childTnLst>
                          </p:cTn>
                        </p:par>
                        <p:par>
                          <p:cTn id="79" fill="hold">
                            <p:stCondLst>
                              <p:cond delay="80000"/>
                            </p:stCondLst>
                            <p:childTnLst>
                              <p:par>
                                <p:cTn id="80" presetID="8" presetClass="emph" presetSubtype="0" fill="hold" nodeType="afterEffect">
                                  <p:stCondLst>
                                    <p:cond delay="0"/>
                                  </p:stCondLst>
                                  <p:childTnLst>
                                    <p:animRot by="21600000">
                                      <p:cBhvr>
                                        <p:cTn id="81" dur="5000" fill="hold"/>
                                        <p:tgtEl>
                                          <p:spTgt spid="34"/>
                                        </p:tgtEl>
                                        <p:attrNameLst>
                                          <p:attrName>r</p:attrName>
                                        </p:attrNameLst>
                                      </p:cBhvr>
                                    </p:animRot>
                                  </p:childTnLst>
                                </p:cTn>
                              </p:par>
                              <p:par>
                                <p:cTn id="82" presetID="8" presetClass="emph" presetSubtype="0" fill="hold" nodeType="withEffect">
                                  <p:stCondLst>
                                    <p:cond delay="0"/>
                                  </p:stCondLst>
                                  <p:childTnLst>
                                    <p:animRot by="21600000">
                                      <p:cBhvr>
                                        <p:cTn id="83" dur="5000" fill="hold"/>
                                        <p:tgtEl>
                                          <p:spTgt spid="35"/>
                                        </p:tgtEl>
                                        <p:attrNameLst>
                                          <p:attrName>r</p:attrName>
                                        </p:attrNameLst>
                                      </p:cBhvr>
                                    </p:animRot>
                                  </p:childTnLst>
                                </p:cTn>
                              </p:par>
                            </p:childTnLst>
                          </p:cTn>
                        </p:par>
                        <p:par>
                          <p:cTn id="84" fill="hold">
                            <p:stCondLst>
                              <p:cond delay="85000"/>
                            </p:stCondLst>
                            <p:childTnLst>
                              <p:par>
                                <p:cTn id="85" presetID="8" presetClass="emph" presetSubtype="0" fill="hold" nodeType="afterEffect">
                                  <p:stCondLst>
                                    <p:cond delay="0"/>
                                  </p:stCondLst>
                                  <p:childTnLst>
                                    <p:animRot by="21600000">
                                      <p:cBhvr>
                                        <p:cTn id="86" dur="5000" fill="hold"/>
                                        <p:tgtEl>
                                          <p:spTgt spid="34"/>
                                        </p:tgtEl>
                                        <p:attrNameLst>
                                          <p:attrName>r</p:attrName>
                                        </p:attrNameLst>
                                      </p:cBhvr>
                                    </p:animRot>
                                  </p:childTnLst>
                                </p:cTn>
                              </p:par>
                              <p:par>
                                <p:cTn id="87" presetID="8" presetClass="emph" presetSubtype="0" fill="hold" nodeType="withEffect">
                                  <p:stCondLst>
                                    <p:cond delay="0"/>
                                  </p:stCondLst>
                                  <p:childTnLst>
                                    <p:animRot by="21600000">
                                      <p:cBhvr>
                                        <p:cTn id="88" dur="5000" fill="hold"/>
                                        <p:tgtEl>
                                          <p:spTgt spid="35"/>
                                        </p:tgtEl>
                                        <p:attrNameLst>
                                          <p:attrName>r</p:attrName>
                                        </p:attrNameLst>
                                      </p:cBhvr>
                                    </p:animRot>
                                  </p:childTnLst>
                                </p:cTn>
                              </p:par>
                            </p:childTnLst>
                          </p:cTn>
                        </p:par>
                        <p:par>
                          <p:cTn id="89" fill="hold">
                            <p:stCondLst>
                              <p:cond delay="90000"/>
                            </p:stCondLst>
                            <p:childTnLst>
                              <p:par>
                                <p:cTn id="90" presetID="8" presetClass="emph" presetSubtype="0" fill="hold" nodeType="afterEffect">
                                  <p:stCondLst>
                                    <p:cond delay="0"/>
                                  </p:stCondLst>
                                  <p:childTnLst>
                                    <p:animRot by="21600000">
                                      <p:cBhvr>
                                        <p:cTn id="91" dur="5000" fill="hold"/>
                                        <p:tgtEl>
                                          <p:spTgt spid="34"/>
                                        </p:tgtEl>
                                        <p:attrNameLst>
                                          <p:attrName>r</p:attrName>
                                        </p:attrNameLst>
                                      </p:cBhvr>
                                    </p:animRot>
                                  </p:childTnLst>
                                </p:cTn>
                              </p:par>
                              <p:par>
                                <p:cTn id="92" presetID="8" presetClass="emph" presetSubtype="0" fill="hold" nodeType="withEffect">
                                  <p:stCondLst>
                                    <p:cond delay="0"/>
                                  </p:stCondLst>
                                  <p:childTnLst>
                                    <p:animRot by="21600000">
                                      <p:cBhvr>
                                        <p:cTn id="93" dur="5000" fill="hold"/>
                                        <p:tgtEl>
                                          <p:spTgt spid="35"/>
                                        </p:tgtEl>
                                        <p:attrNameLst>
                                          <p:attrName>r</p:attrName>
                                        </p:attrNameLst>
                                      </p:cBhvr>
                                    </p:animRot>
                                  </p:childTnLst>
                                </p:cTn>
                              </p:par>
                            </p:childTnLst>
                          </p:cTn>
                        </p:par>
                        <p:par>
                          <p:cTn id="94" fill="hold">
                            <p:stCondLst>
                              <p:cond delay="95000"/>
                            </p:stCondLst>
                            <p:childTnLst>
                              <p:par>
                                <p:cTn id="95" presetID="8" presetClass="emph" presetSubtype="0" fill="hold" nodeType="afterEffect">
                                  <p:stCondLst>
                                    <p:cond delay="0"/>
                                  </p:stCondLst>
                                  <p:childTnLst>
                                    <p:animRot by="21600000">
                                      <p:cBhvr>
                                        <p:cTn id="96" dur="5000" fill="hold"/>
                                        <p:tgtEl>
                                          <p:spTgt spid="34"/>
                                        </p:tgtEl>
                                        <p:attrNameLst>
                                          <p:attrName>r</p:attrName>
                                        </p:attrNameLst>
                                      </p:cBhvr>
                                    </p:animRot>
                                  </p:childTnLst>
                                </p:cTn>
                              </p:par>
                              <p:par>
                                <p:cTn id="97" presetID="8" presetClass="emph" presetSubtype="0" fill="hold" nodeType="withEffect">
                                  <p:stCondLst>
                                    <p:cond delay="0"/>
                                  </p:stCondLst>
                                  <p:childTnLst>
                                    <p:animRot by="21600000">
                                      <p:cBhvr>
                                        <p:cTn id="98" dur="5000" fill="hold"/>
                                        <p:tgtEl>
                                          <p:spTgt spid="35"/>
                                        </p:tgtEl>
                                        <p:attrNameLst>
                                          <p:attrName>r</p:attrName>
                                        </p:attrNameLst>
                                      </p:cBhvr>
                                    </p:animRot>
                                  </p:childTnLst>
                                </p:cTn>
                              </p:par>
                            </p:childTnLst>
                          </p:cTn>
                        </p:par>
                        <p:par>
                          <p:cTn id="99" fill="hold">
                            <p:stCondLst>
                              <p:cond delay="100000"/>
                            </p:stCondLst>
                            <p:childTnLst>
                              <p:par>
                                <p:cTn id="100" presetID="8" presetClass="emph" presetSubtype="0" fill="hold" nodeType="afterEffect">
                                  <p:stCondLst>
                                    <p:cond delay="0"/>
                                  </p:stCondLst>
                                  <p:childTnLst>
                                    <p:animRot by="21600000">
                                      <p:cBhvr>
                                        <p:cTn id="101" dur="5000" fill="hold"/>
                                        <p:tgtEl>
                                          <p:spTgt spid="34"/>
                                        </p:tgtEl>
                                        <p:attrNameLst>
                                          <p:attrName>r</p:attrName>
                                        </p:attrNameLst>
                                      </p:cBhvr>
                                    </p:animRot>
                                  </p:childTnLst>
                                </p:cTn>
                              </p:par>
                              <p:par>
                                <p:cTn id="102" presetID="8" presetClass="emph" presetSubtype="0" fill="hold" nodeType="withEffect">
                                  <p:stCondLst>
                                    <p:cond delay="0"/>
                                  </p:stCondLst>
                                  <p:childTnLst>
                                    <p:animRot by="21600000">
                                      <p:cBhvr>
                                        <p:cTn id="103" dur="5000" fill="hold"/>
                                        <p:tgtEl>
                                          <p:spTgt spid="35"/>
                                        </p:tgtEl>
                                        <p:attrNameLst>
                                          <p:attrName>r</p:attrName>
                                        </p:attrNameLst>
                                      </p:cBhvr>
                                    </p:animRot>
                                  </p:childTnLst>
                                </p:cTn>
                              </p:par>
                            </p:childTnLst>
                          </p:cTn>
                        </p:par>
                        <p:par>
                          <p:cTn id="104" fill="hold">
                            <p:stCondLst>
                              <p:cond delay="105000"/>
                            </p:stCondLst>
                            <p:childTnLst>
                              <p:par>
                                <p:cTn id="105" presetID="8" presetClass="emph" presetSubtype="0" fill="hold" nodeType="afterEffect">
                                  <p:stCondLst>
                                    <p:cond delay="0"/>
                                  </p:stCondLst>
                                  <p:childTnLst>
                                    <p:animRot by="21600000">
                                      <p:cBhvr>
                                        <p:cTn id="106" dur="5000" fill="hold"/>
                                        <p:tgtEl>
                                          <p:spTgt spid="34"/>
                                        </p:tgtEl>
                                        <p:attrNameLst>
                                          <p:attrName>r</p:attrName>
                                        </p:attrNameLst>
                                      </p:cBhvr>
                                    </p:animRot>
                                  </p:childTnLst>
                                </p:cTn>
                              </p:par>
                              <p:par>
                                <p:cTn id="107" presetID="8" presetClass="emph" presetSubtype="0" fill="hold" nodeType="withEffect">
                                  <p:stCondLst>
                                    <p:cond delay="0"/>
                                  </p:stCondLst>
                                  <p:childTnLst>
                                    <p:animRot by="21600000">
                                      <p:cBhvr>
                                        <p:cTn id="108" dur="5000" fill="hold"/>
                                        <p:tgtEl>
                                          <p:spTgt spid="35"/>
                                        </p:tgtEl>
                                        <p:attrNameLst>
                                          <p:attrName>r</p:attrName>
                                        </p:attrNameLst>
                                      </p:cBhvr>
                                    </p:animRot>
                                  </p:childTnLst>
                                </p:cTn>
                              </p:par>
                            </p:childTnLst>
                          </p:cTn>
                        </p:par>
                        <p:par>
                          <p:cTn id="109" fill="hold">
                            <p:stCondLst>
                              <p:cond delay="110000"/>
                            </p:stCondLst>
                            <p:childTnLst>
                              <p:par>
                                <p:cTn id="110" presetID="8" presetClass="emph" presetSubtype="0" fill="hold" nodeType="afterEffect">
                                  <p:stCondLst>
                                    <p:cond delay="0"/>
                                  </p:stCondLst>
                                  <p:childTnLst>
                                    <p:animRot by="21600000">
                                      <p:cBhvr>
                                        <p:cTn id="111" dur="5000" fill="hold"/>
                                        <p:tgtEl>
                                          <p:spTgt spid="34"/>
                                        </p:tgtEl>
                                        <p:attrNameLst>
                                          <p:attrName>r</p:attrName>
                                        </p:attrNameLst>
                                      </p:cBhvr>
                                    </p:animRot>
                                  </p:childTnLst>
                                </p:cTn>
                              </p:par>
                              <p:par>
                                <p:cTn id="112" presetID="8" presetClass="emph" presetSubtype="0" fill="hold" nodeType="withEffect">
                                  <p:stCondLst>
                                    <p:cond delay="0"/>
                                  </p:stCondLst>
                                  <p:childTnLst>
                                    <p:animRot by="21600000">
                                      <p:cBhvr>
                                        <p:cTn id="113" dur="5000" fill="hold"/>
                                        <p:tgtEl>
                                          <p:spTgt spid="35"/>
                                        </p:tgtEl>
                                        <p:attrNameLst>
                                          <p:attrName>r</p:attrName>
                                        </p:attrNameLst>
                                      </p:cBhvr>
                                    </p:animRot>
                                  </p:childTnLst>
                                </p:cTn>
                              </p:par>
                            </p:childTnLst>
                          </p:cTn>
                        </p:par>
                        <p:par>
                          <p:cTn id="114" fill="hold">
                            <p:stCondLst>
                              <p:cond delay="115000"/>
                            </p:stCondLst>
                            <p:childTnLst>
                              <p:par>
                                <p:cTn id="115" presetID="8" presetClass="emph" presetSubtype="0" fill="hold" nodeType="afterEffect">
                                  <p:stCondLst>
                                    <p:cond delay="0"/>
                                  </p:stCondLst>
                                  <p:childTnLst>
                                    <p:animRot by="21600000">
                                      <p:cBhvr>
                                        <p:cTn id="116" dur="5000" fill="hold"/>
                                        <p:tgtEl>
                                          <p:spTgt spid="34"/>
                                        </p:tgtEl>
                                        <p:attrNameLst>
                                          <p:attrName>r</p:attrName>
                                        </p:attrNameLst>
                                      </p:cBhvr>
                                    </p:animRot>
                                  </p:childTnLst>
                                </p:cTn>
                              </p:par>
                              <p:par>
                                <p:cTn id="117" presetID="8" presetClass="emph" presetSubtype="0" fill="hold" nodeType="withEffect">
                                  <p:stCondLst>
                                    <p:cond delay="0"/>
                                  </p:stCondLst>
                                  <p:childTnLst>
                                    <p:animRot by="21600000">
                                      <p:cBhvr>
                                        <p:cTn id="118" dur="5000" fill="hold"/>
                                        <p:tgtEl>
                                          <p:spTgt spid="35"/>
                                        </p:tgtEl>
                                        <p:attrNameLst>
                                          <p:attrName>r</p:attrName>
                                        </p:attrNameLst>
                                      </p:cBhvr>
                                    </p:animRot>
                                  </p:childTnLst>
                                </p:cTn>
                              </p:par>
                            </p:childTnLst>
                          </p:cTn>
                        </p:par>
                        <p:par>
                          <p:cTn id="119" fill="hold">
                            <p:stCondLst>
                              <p:cond delay="120000"/>
                            </p:stCondLst>
                            <p:childTnLst>
                              <p:par>
                                <p:cTn id="120" presetID="8" presetClass="emph" presetSubtype="0" fill="hold" nodeType="afterEffect">
                                  <p:stCondLst>
                                    <p:cond delay="0"/>
                                  </p:stCondLst>
                                  <p:childTnLst>
                                    <p:animRot by="21600000">
                                      <p:cBhvr>
                                        <p:cTn id="121" dur="5000" fill="hold"/>
                                        <p:tgtEl>
                                          <p:spTgt spid="34"/>
                                        </p:tgtEl>
                                        <p:attrNameLst>
                                          <p:attrName>r</p:attrName>
                                        </p:attrNameLst>
                                      </p:cBhvr>
                                    </p:animRot>
                                  </p:childTnLst>
                                </p:cTn>
                              </p:par>
                              <p:par>
                                <p:cTn id="122" presetID="8" presetClass="emph" presetSubtype="0" fill="hold" nodeType="withEffect">
                                  <p:stCondLst>
                                    <p:cond delay="0"/>
                                  </p:stCondLst>
                                  <p:childTnLst>
                                    <p:animRot by="21600000">
                                      <p:cBhvr>
                                        <p:cTn id="123" dur="5000" fill="hold"/>
                                        <p:tgtEl>
                                          <p:spTgt spid="35"/>
                                        </p:tgtEl>
                                        <p:attrNameLst>
                                          <p:attrName>r</p:attrName>
                                        </p:attrNameLst>
                                      </p:cBhvr>
                                    </p:animRot>
                                  </p:childTnLst>
                                </p:cTn>
                              </p:par>
                            </p:childTnLst>
                          </p:cTn>
                        </p:par>
                        <p:par>
                          <p:cTn id="124" fill="hold">
                            <p:stCondLst>
                              <p:cond delay="125000"/>
                            </p:stCondLst>
                            <p:childTnLst>
                              <p:par>
                                <p:cTn id="125" presetID="8" presetClass="emph" presetSubtype="0" fill="hold" nodeType="afterEffect">
                                  <p:stCondLst>
                                    <p:cond delay="0"/>
                                  </p:stCondLst>
                                  <p:childTnLst>
                                    <p:animRot by="21600000">
                                      <p:cBhvr>
                                        <p:cTn id="126" dur="5000" fill="hold"/>
                                        <p:tgtEl>
                                          <p:spTgt spid="34"/>
                                        </p:tgtEl>
                                        <p:attrNameLst>
                                          <p:attrName>r</p:attrName>
                                        </p:attrNameLst>
                                      </p:cBhvr>
                                    </p:animRot>
                                  </p:childTnLst>
                                </p:cTn>
                              </p:par>
                              <p:par>
                                <p:cTn id="127" presetID="8" presetClass="emph" presetSubtype="0" fill="hold" nodeType="withEffect">
                                  <p:stCondLst>
                                    <p:cond delay="0"/>
                                  </p:stCondLst>
                                  <p:childTnLst>
                                    <p:animRot by="21600000">
                                      <p:cBhvr>
                                        <p:cTn id="128" dur="2000" fill="hold"/>
                                        <p:tgtEl>
                                          <p:spTgt spid="3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lum contrast="21000"/>
            <a:extLst>
              <a:ext uri="{28A0092B-C50C-407E-A947-70E740481C1C}">
                <a14:useLocalDpi xmlns:a14="http://schemas.microsoft.com/office/drawing/2010/main" val="0"/>
              </a:ext>
            </a:extLst>
          </a:blip>
          <a:stretch>
            <a:fillRect/>
          </a:stretch>
        </p:blipFill>
        <p:spPr>
          <a:xfrm>
            <a:off x="4786338" y="1001732"/>
            <a:ext cx="3783504" cy="3790631"/>
          </a:xfrm>
          <a:prstGeom prst="rect">
            <a:avLst/>
          </a:prstGeom>
          <a:gradFill>
            <a:gsLst>
              <a:gs pos="30000">
                <a:srgbClr val="FFC000"/>
              </a:gs>
              <a:gs pos="0">
                <a:srgbClr val="FC6D32"/>
              </a:gs>
              <a:gs pos="73000">
                <a:srgbClr val="FF3300"/>
              </a:gs>
            </a:gsLst>
            <a:path path="rect">
              <a:fillToRect l="100000" t="100000"/>
            </a:path>
          </a:gradFill>
          <a:ln>
            <a:noFill/>
          </a:ln>
          <a:effectLst/>
        </p:spPr>
      </p:pic>
      <p:sp>
        <p:nvSpPr>
          <p:cNvPr id="12" name="TextBox 11"/>
          <p:cNvSpPr txBox="1"/>
          <p:nvPr/>
        </p:nvSpPr>
        <p:spPr>
          <a:xfrm>
            <a:off x="5079319" y="1227295"/>
            <a:ext cx="3192811" cy="1815882"/>
          </a:xfrm>
          <a:prstGeom prst="rect">
            <a:avLst/>
          </a:prstGeom>
          <a:noFill/>
        </p:spPr>
        <p:txBody>
          <a:bodyPr wrap="square" rtlCol="0">
            <a:spAutoFit/>
          </a:bodyPr>
          <a:lstStyle/>
          <a:p>
            <a:r>
              <a:rPr lang="zh-CN" altLang="en-US" sz="1600" dirty="0" smtClean="0">
                <a:latin typeface="STHeiti" charset="-122"/>
                <a:ea typeface="STHeiti" charset="-122"/>
                <a:cs typeface="STHeiti" charset="-122"/>
              </a:rPr>
              <a:t>    </a:t>
            </a:r>
            <a:r>
              <a:rPr lang="en-US" altLang="zh-CN" sz="1600" dirty="0" smtClean="0">
                <a:latin typeface="STHeiti" charset="-122"/>
                <a:ea typeface="STHeiti" charset="-122"/>
                <a:cs typeface="STHeiti" charset="-122"/>
              </a:rPr>
              <a:t>2016</a:t>
            </a:r>
            <a:r>
              <a:rPr lang="zh-CN" altLang="en-US" sz="1600" dirty="0" smtClean="0">
                <a:latin typeface="STHeiti" charset="-122"/>
                <a:ea typeface="STHeiti" charset="-122"/>
                <a:cs typeface="STHeiti" charset="-122"/>
              </a:rPr>
              <a:t>年以来，滴滴和阿里巴巴均在</a:t>
            </a:r>
            <a:r>
              <a:rPr lang="en-US" altLang="zh-CN" sz="1600" dirty="0" err="1" smtClean="0">
                <a:latin typeface="STHeiti" charset="-122"/>
                <a:ea typeface="STHeiti" charset="-122"/>
                <a:cs typeface="STHeiti" charset="-122"/>
              </a:rPr>
              <a:t>ofo</a:t>
            </a:r>
            <a:r>
              <a:rPr lang="zh-CN" altLang="en-US" sz="1600" dirty="0" smtClean="0">
                <a:latin typeface="STHeiti" charset="-122"/>
                <a:ea typeface="STHeiti" charset="-122"/>
                <a:cs typeface="STHeiti" charset="-122"/>
              </a:rPr>
              <a:t>注入了大量资本。</a:t>
            </a:r>
            <a:r>
              <a:rPr lang="en-US" altLang="zh-CN" sz="1600" dirty="0" err="1" smtClean="0">
                <a:latin typeface="STHeiti" charset="-122"/>
                <a:ea typeface="STHeiti" charset="-122"/>
                <a:cs typeface="STHeiti" charset="-122"/>
              </a:rPr>
              <a:t>ofo</a:t>
            </a:r>
            <a:r>
              <a:rPr lang="zh-CN" altLang="en-US" sz="1600" dirty="0" smtClean="0">
                <a:latin typeface="STHeiti" charset="-122"/>
                <a:ea typeface="STHeiti" charset="-122"/>
                <a:cs typeface="STHeiti" charset="-122"/>
              </a:rPr>
              <a:t>给了投资方太多权益，集中体现在一票否决权和核心高管的派驻。与摩拜合并的过程和后续融资的过程中，因为</a:t>
            </a:r>
            <a:r>
              <a:rPr lang="zh-CN" altLang="en-US" sz="1600" dirty="0" smtClean="0">
                <a:solidFill>
                  <a:schemeClr val="bg1"/>
                </a:solidFill>
                <a:latin typeface="STHeiti" charset="-122"/>
                <a:ea typeface="STHeiti" charset="-122"/>
                <a:cs typeface="STHeiti" charset="-122"/>
              </a:rPr>
              <a:t>一票否决权</a:t>
            </a:r>
            <a:r>
              <a:rPr lang="zh-CN" altLang="en-US" sz="1600" dirty="0" smtClean="0">
                <a:latin typeface="STHeiti" charset="-122"/>
                <a:ea typeface="STHeiti" charset="-122"/>
                <a:cs typeface="STHeiti" charset="-122"/>
              </a:rPr>
              <a:t>被使用导致公司陷入困境。</a:t>
            </a:r>
            <a:endParaRPr lang="zh-CN" altLang="en-US" sz="1600" dirty="0">
              <a:latin typeface="STHeiti" charset="-122"/>
              <a:ea typeface="STHeiti" charset="-122"/>
              <a:cs typeface="STHeiti" charset="-122"/>
            </a:endParaRPr>
          </a:p>
        </p:txBody>
      </p:sp>
      <p:grpSp>
        <p:nvGrpSpPr>
          <p:cNvPr id="8" name="组合 20"/>
          <p:cNvGrpSpPr/>
          <p:nvPr/>
        </p:nvGrpSpPr>
        <p:grpSpPr>
          <a:xfrm>
            <a:off x="605520" y="239337"/>
            <a:ext cx="8005082" cy="471207"/>
            <a:chOff x="546919" y="239337"/>
            <a:chExt cx="8063683" cy="471207"/>
          </a:xfrm>
        </p:grpSpPr>
        <p:sp>
          <p:nvSpPr>
            <p:cNvPr id="13" name="矩形 12"/>
            <p:cNvSpPr/>
            <p:nvPr/>
          </p:nvSpPr>
          <p:spPr>
            <a:xfrm>
              <a:off x="556513" y="239337"/>
              <a:ext cx="8054088" cy="461665"/>
            </a:xfrm>
            <a:prstGeom prst="rect">
              <a:avLst/>
            </a:prstGeom>
            <a:solidFill>
              <a:schemeClr val="bg1"/>
            </a:solidFill>
          </p:spPr>
          <p:txBody>
            <a:bodyPr wrap="square">
              <a:spAutoFit/>
            </a:bodyPr>
            <a:lstStyle/>
            <a:p>
              <a:r>
                <a:rPr lang="en-US" altLang="zh-CN" sz="2400" b="1" dirty="0" smtClean="0">
                  <a:solidFill>
                    <a:srgbClr val="E33743"/>
                  </a:solidFill>
                  <a:latin typeface="+mn-ea"/>
                </a:rPr>
                <a:t>2.6 </a:t>
              </a:r>
              <a:r>
                <a:rPr lang="zh-CN" altLang="en-US" sz="2400" b="1" dirty="0" smtClean="0">
                  <a:solidFill>
                    <a:srgbClr val="E33743"/>
                  </a:solidFill>
                  <a:latin typeface="+mn-ea"/>
                </a:rPr>
                <a:t>摩拜与</a:t>
              </a:r>
              <a:r>
                <a:rPr lang="en-US" altLang="zh-CN" sz="2400" b="1" dirty="0" err="1" smtClean="0">
                  <a:solidFill>
                    <a:srgbClr val="E33743"/>
                  </a:solidFill>
                  <a:latin typeface="+mn-ea"/>
                </a:rPr>
                <a:t>ofo</a:t>
              </a:r>
              <a:r>
                <a:rPr lang="zh-CN" altLang="en-US" sz="2400" b="1" dirty="0" smtClean="0">
                  <a:solidFill>
                    <a:srgbClr val="E33743"/>
                  </a:solidFill>
                  <a:latin typeface="+mn-ea"/>
                </a:rPr>
                <a:t>融资特征的差异：</a:t>
              </a:r>
              <a:r>
                <a:rPr lang="en-US" altLang="zh-CN" sz="2400" b="1" dirty="0" smtClean="0">
                  <a:solidFill>
                    <a:srgbClr val="E33743"/>
                  </a:solidFill>
                  <a:latin typeface="+mn-ea"/>
                </a:rPr>
                <a:t> </a:t>
              </a:r>
              <a:r>
                <a:rPr lang="zh-CN" altLang="en-US" sz="2400" b="1" dirty="0" smtClean="0">
                  <a:solidFill>
                    <a:srgbClr val="E33743"/>
                  </a:solidFill>
                  <a:latin typeface="+mn-ea"/>
                </a:rPr>
                <a:t>股权结构和权力安排</a:t>
              </a:r>
              <a:endParaRPr lang="zh-CN" altLang="en-US" sz="2400" b="1" dirty="0">
                <a:solidFill>
                  <a:srgbClr val="E33743"/>
                </a:solidFill>
                <a:latin typeface="+mn-ea"/>
              </a:endParaRPr>
            </a:p>
          </p:txBody>
        </p:sp>
        <p:grpSp>
          <p:nvGrpSpPr>
            <p:cNvPr id="16" name="组合 22"/>
            <p:cNvGrpSpPr/>
            <p:nvPr/>
          </p:nvGrpSpPr>
          <p:grpSpPr>
            <a:xfrm>
              <a:off x="546919" y="246971"/>
              <a:ext cx="8063683" cy="463573"/>
              <a:chOff x="574865" y="3380876"/>
              <a:chExt cx="8045978" cy="392645"/>
            </a:xfrm>
          </p:grpSpPr>
          <p:cxnSp>
            <p:nvCxnSpPr>
              <p:cNvPr id="17" name="直接连接符 16"/>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a:cxnSpLocks/>
              </p:cNvCxnSpPr>
              <p:nvPr/>
            </p:nvCxnSpPr>
            <p:spPr>
              <a:xfrm>
                <a:off x="574865" y="3773521"/>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pic>
        <p:nvPicPr>
          <p:cNvPr id="22" name="图片 21"/>
          <p:cNvPicPr>
            <a:picLocks noChangeAspect="1"/>
          </p:cNvPicPr>
          <p:nvPr/>
        </p:nvPicPr>
        <p:blipFill>
          <a:blip r:embed="rId3" cstate="print">
            <a:lum contrast="21000"/>
            <a:extLst>
              <a:ext uri="{28A0092B-C50C-407E-A947-70E740481C1C}">
                <a14:useLocalDpi xmlns:a14="http://schemas.microsoft.com/office/drawing/2010/main" val="0"/>
              </a:ext>
            </a:extLst>
          </a:blip>
          <a:stretch>
            <a:fillRect/>
          </a:stretch>
        </p:blipFill>
        <p:spPr>
          <a:xfrm>
            <a:off x="632553" y="1005276"/>
            <a:ext cx="3783504" cy="3790631"/>
          </a:xfrm>
          <a:prstGeom prst="rect">
            <a:avLst/>
          </a:prstGeom>
          <a:gradFill>
            <a:gsLst>
              <a:gs pos="30000">
                <a:srgbClr val="FFC000"/>
              </a:gs>
              <a:gs pos="0">
                <a:srgbClr val="FC6D32"/>
              </a:gs>
              <a:gs pos="73000">
                <a:srgbClr val="FF3300"/>
              </a:gs>
            </a:gsLst>
            <a:path path="rect">
              <a:fillToRect l="100000" t="100000"/>
            </a:path>
          </a:gradFill>
          <a:ln>
            <a:noFill/>
          </a:ln>
          <a:effectLst/>
        </p:spPr>
      </p:pic>
      <p:sp>
        <p:nvSpPr>
          <p:cNvPr id="24" name="TextBox 23"/>
          <p:cNvSpPr txBox="1"/>
          <p:nvPr/>
        </p:nvSpPr>
        <p:spPr>
          <a:xfrm>
            <a:off x="957430" y="1305267"/>
            <a:ext cx="3178633" cy="1569660"/>
          </a:xfrm>
          <a:prstGeom prst="rect">
            <a:avLst/>
          </a:prstGeom>
          <a:noFill/>
        </p:spPr>
        <p:txBody>
          <a:bodyPr wrap="square" rtlCol="0">
            <a:spAutoFit/>
          </a:bodyPr>
          <a:lstStyle/>
          <a:p>
            <a:pPr defTabSz="685800">
              <a:defRPr/>
            </a:pPr>
            <a:r>
              <a:rPr lang="zh-CN" altLang="en-US" sz="1100" dirty="0" smtClean="0">
                <a:latin typeface="STHeiti" charset="-122"/>
                <a:ea typeface="STHeiti" charset="-122"/>
                <a:cs typeface="STHeiti" charset="-122"/>
              </a:rPr>
              <a:t>      </a:t>
            </a:r>
            <a:r>
              <a:rPr lang="zh-CN" altLang="en-US" sz="1600" dirty="0" smtClean="0">
                <a:latin typeface="STHeiti" charset="-122"/>
                <a:ea typeface="STHeiti" charset="-122"/>
                <a:cs typeface="STHeiti" charset="-122"/>
              </a:rPr>
              <a:t>摩拜单车在经过多轮融资以后，从未丧失对企业的真正控制。即使现在摩拜单车已经被美团公司收购，但其仍保有</a:t>
            </a:r>
            <a:r>
              <a:rPr lang="zh-CN" altLang="en-US" sz="1600" dirty="0" smtClean="0">
                <a:solidFill>
                  <a:schemeClr val="bg1"/>
                </a:solidFill>
                <a:latin typeface="STHeiti" charset="-122"/>
                <a:ea typeface="STHeiti" charset="-122"/>
                <a:cs typeface="STHeiti" charset="-122"/>
              </a:rPr>
              <a:t>独立自主运营</a:t>
            </a:r>
            <a:r>
              <a:rPr lang="zh-CN" altLang="en-US" sz="1600" dirty="0" smtClean="0">
                <a:latin typeface="STHeiti" charset="-122"/>
                <a:ea typeface="STHeiti" charset="-122"/>
                <a:cs typeface="STHeiti" charset="-122"/>
              </a:rPr>
              <a:t>的权利。因此，摩拜单车的内部环境相较于</a:t>
            </a:r>
            <a:r>
              <a:rPr lang="en-US" altLang="zh-CN" sz="1600" dirty="0" err="1" smtClean="0">
                <a:latin typeface="STHeiti" charset="-122"/>
                <a:ea typeface="STHeiti" charset="-122"/>
                <a:cs typeface="STHeiti" charset="-122"/>
              </a:rPr>
              <a:t>ofo</a:t>
            </a:r>
            <a:r>
              <a:rPr lang="zh-CN" altLang="en-US" sz="1600" dirty="0" smtClean="0">
                <a:latin typeface="STHeiti" charset="-122"/>
                <a:ea typeface="STHeiti" charset="-122"/>
                <a:cs typeface="STHeiti" charset="-122"/>
              </a:rPr>
              <a:t>比较稳定。</a:t>
            </a:r>
            <a:endParaRPr lang="en-US" altLang="zh-CN" sz="1600" kern="0" dirty="0">
              <a:latin typeface="STHeiti" charset="-122"/>
              <a:ea typeface="STHeiti" charset="-122"/>
              <a:cs typeface="STHeiti" charset="-122"/>
            </a:endParaRPr>
          </a:p>
        </p:txBody>
      </p:sp>
      <p:sp>
        <p:nvSpPr>
          <p:cNvPr id="25" name="椭圆 24"/>
          <p:cNvSpPr/>
          <p:nvPr/>
        </p:nvSpPr>
        <p:spPr>
          <a:xfrm>
            <a:off x="967561" y="3859149"/>
            <a:ext cx="606056" cy="606524"/>
          </a:xfrm>
          <a:prstGeom prst="ellipse">
            <a:avLst/>
          </a:prstGeom>
          <a:blipFill>
            <a:blip r:embed="rId4" cstate="print">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椭圆 25"/>
          <p:cNvSpPr/>
          <p:nvPr/>
        </p:nvSpPr>
        <p:spPr>
          <a:xfrm>
            <a:off x="5118215" y="3870240"/>
            <a:ext cx="602101" cy="595433"/>
          </a:xfrm>
          <a:prstGeom prst="ellipse">
            <a:avLst/>
          </a:prstGeom>
          <a:blipFill>
            <a:blip r:embed="rId5" cstate="print">
              <a:extLst>
                <a:ext uri="{28A0092B-C50C-407E-A947-70E740481C1C}">
                  <a14:useLocalDpi xmlns:a14="http://schemas.microsoft.com/office/drawing/2010/main" val="0"/>
                </a:ext>
              </a:extLst>
            </a:blip>
            <a:srcRect/>
            <a:stretch>
              <a:fillRect t="-1000" b="-1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1159292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18745" y="1705049"/>
            <a:ext cx="4262998" cy="3279319"/>
            <a:chOff x="-177550" y="1520666"/>
            <a:chExt cx="4195997" cy="3242310"/>
          </a:xfrm>
        </p:grpSpPr>
        <p:sp>
          <p:nvSpPr>
            <p:cNvPr id="46" name="TextBox 45"/>
            <p:cNvSpPr txBox="1"/>
            <p:nvPr/>
          </p:nvSpPr>
          <p:spPr>
            <a:xfrm>
              <a:off x="-177550" y="1889331"/>
              <a:ext cx="718192" cy="515526"/>
            </a:xfrm>
            <a:prstGeom prst="rect">
              <a:avLst/>
            </a:prstGeom>
            <a:noFill/>
          </p:spPr>
          <p:txBody>
            <a:bodyPr wrap="square" lIns="68580" tIns="34290" rIns="68580" bIns="34290" rtlCol="0">
              <a:spAutoFit/>
            </a:bodyPr>
            <a:lstStyle/>
            <a:p>
              <a:pPr marL="0" lvl="6"/>
              <a:endParaRPr lang="zh-CN" altLang="zh-CN" sz="1100" dirty="0"/>
            </a:p>
            <a:p>
              <a:endParaRPr lang="zh-CN" altLang="en-US" dirty="0"/>
            </a:p>
          </p:txBody>
        </p:sp>
        <p:grpSp>
          <p:nvGrpSpPr>
            <p:cNvPr id="256" name="组合 255"/>
            <p:cNvGrpSpPr/>
            <p:nvPr/>
          </p:nvGrpSpPr>
          <p:grpSpPr>
            <a:xfrm>
              <a:off x="490538" y="1520666"/>
              <a:ext cx="3527909" cy="3242310"/>
              <a:chOff x="4605" y="2355"/>
              <a:chExt cx="10847" cy="8505"/>
            </a:xfrm>
          </p:grpSpPr>
          <p:grpSp>
            <p:nvGrpSpPr>
              <p:cNvPr id="235" name="组合 234"/>
              <p:cNvGrpSpPr/>
              <p:nvPr/>
            </p:nvGrpSpPr>
            <p:grpSpPr>
              <a:xfrm>
                <a:off x="8514" y="2913"/>
                <a:ext cx="0" cy="1623"/>
                <a:chOff x="4929625" y="1682072"/>
                <a:chExt cx="0" cy="1030734"/>
              </a:xfrm>
            </p:grpSpPr>
            <p:sp>
              <p:nvSpPr>
                <p:cNvPr id="105" name="Line 216"/>
                <p:cNvSpPr>
                  <a:spLocks noChangeShapeType="1"/>
                </p:cNvSpPr>
                <p:nvPr/>
              </p:nvSpPr>
              <p:spPr bwMode="auto">
                <a:xfrm flipV="1">
                  <a:off x="4929625" y="2644874"/>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6" name="Line 217"/>
                <p:cNvSpPr>
                  <a:spLocks noChangeShapeType="1"/>
                </p:cNvSpPr>
                <p:nvPr/>
              </p:nvSpPr>
              <p:spPr bwMode="auto">
                <a:xfrm flipV="1">
                  <a:off x="4929625" y="2506398"/>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7" name="Line 218"/>
                <p:cNvSpPr>
                  <a:spLocks noChangeShapeType="1"/>
                </p:cNvSpPr>
                <p:nvPr/>
              </p:nvSpPr>
              <p:spPr bwMode="auto">
                <a:xfrm flipV="1">
                  <a:off x="4929625" y="2369228"/>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8" name="Line 219"/>
                <p:cNvSpPr>
                  <a:spLocks noChangeShapeType="1"/>
                </p:cNvSpPr>
                <p:nvPr/>
              </p:nvSpPr>
              <p:spPr bwMode="auto">
                <a:xfrm flipV="1">
                  <a:off x="4929625" y="2232058"/>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9" name="Line 220"/>
                <p:cNvSpPr>
                  <a:spLocks noChangeShapeType="1"/>
                </p:cNvSpPr>
                <p:nvPr/>
              </p:nvSpPr>
              <p:spPr bwMode="auto">
                <a:xfrm flipV="1">
                  <a:off x="4929625" y="2093582"/>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0" name="Line 221"/>
                <p:cNvSpPr>
                  <a:spLocks noChangeShapeType="1"/>
                </p:cNvSpPr>
                <p:nvPr/>
              </p:nvSpPr>
              <p:spPr bwMode="auto">
                <a:xfrm flipV="1">
                  <a:off x="4929625" y="1956412"/>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1" name="Line 222"/>
                <p:cNvSpPr>
                  <a:spLocks noChangeShapeType="1"/>
                </p:cNvSpPr>
                <p:nvPr/>
              </p:nvSpPr>
              <p:spPr bwMode="auto">
                <a:xfrm flipV="1">
                  <a:off x="4929625" y="1819242"/>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2" name="Line 223"/>
                <p:cNvSpPr>
                  <a:spLocks noChangeShapeType="1"/>
                </p:cNvSpPr>
                <p:nvPr/>
              </p:nvSpPr>
              <p:spPr bwMode="auto">
                <a:xfrm flipV="1">
                  <a:off x="4929625" y="1682072"/>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39" name="组合 238"/>
              <p:cNvGrpSpPr/>
              <p:nvPr/>
            </p:nvGrpSpPr>
            <p:grpSpPr>
              <a:xfrm>
                <a:off x="7131" y="2355"/>
                <a:ext cx="2100" cy="665"/>
                <a:chOff x="4051472" y="1484784"/>
                <a:chExt cx="1333530" cy="421961"/>
              </a:xfrm>
            </p:grpSpPr>
            <p:sp>
              <p:nvSpPr>
                <p:cNvPr id="113" name="Rectangle 8"/>
                <p:cNvSpPr>
                  <a:spLocks noChangeArrowheads="1"/>
                </p:cNvSpPr>
                <p:nvPr/>
              </p:nvSpPr>
              <p:spPr bwMode="auto">
                <a:xfrm>
                  <a:off x="4052494" y="1484784"/>
                  <a:ext cx="1332508" cy="421961"/>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4" name="Rectangle 9"/>
                <p:cNvSpPr>
                  <a:spLocks noChangeArrowheads="1"/>
                </p:cNvSpPr>
                <p:nvPr/>
              </p:nvSpPr>
              <p:spPr bwMode="auto">
                <a:xfrm>
                  <a:off x="4051472" y="1518802"/>
                  <a:ext cx="1333078" cy="30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r>
                    <a:rPr lang="zh-CN" altLang="zh-CN" sz="1200" b="1" dirty="0">
                      <a:solidFill>
                        <a:schemeClr val="bg1"/>
                      </a:solidFill>
                      <a:latin typeface="Impact" panose="020B0806030902050204"/>
                    </a:rPr>
                    <a:t>骑行费</a:t>
                  </a:r>
                </a:p>
              </p:txBody>
            </p:sp>
          </p:grpSp>
          <p:grpSp>
            <p:nvGrpSpPr>
              <p:cNvPr id="240" name="组合 239"/>
              <p:cNvGrpSpPr/>
              <p:nvPr/>
            </p:nvGrpSpPr>
            <p:grpSpPr>
              <a:xfrm>
                <a:off x="12421" y="5429"/>
                <a:ext cx="3031" cy="691"/>
                <a:chOff x="7410441" y="3436516"/>
                <a:chExt cx="1418199" cy="438944"/>
              </a:xfrm>
            </p:grpSpPr>
            <p:sp>
              <p:nvSpPr>
                <p:cNvPr id="115" name="Rectangle 10"/>
                <p:cNvSpPr>
                  <a:spLocks noChangeArrowheads="1"/>
                </p:cNvSpPr>
                <p:nvPr/>
              </p:nvSpPr>
              <p:spPr bwMode="auto">
                <a:xfrm>
                  <a:off x="7410441" y="3436516"/>
                  <a:ext cx="1332508" cy="438944"/>
                </a:xfrm>
                <a:prstGeom prst="rect">
                  <a:avLst/>
                </a:prstGeom>
                <a:solidFill>
                  <a:srgbClr val="FC48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FC4825"/>
                    </a:solidFill>
                  </a:endParaRPr>
                </a:p>
              </p:txBody>
            </p:sp>
            <p:sp>
              <p:nvSpPr>
                <p:cNvPr id="116" name="Rectangle 11"/>
                <p:cNvSpPr>
                  <a:spLocks noChangeArrowheads="1"/>
                </p:cNvSpPr>
                <p:nvPr/>
              </p:nvSpPr>
              <p:spPr bwMode="auto">
                <a:xfrm>
                  <a:off x="7513569" y="3472964"/>
                  <a:ext cx="1315071" cy="30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r>
                    <a:rPr lang="zh-CN" altLang="en-US" sz="1200" b="1">
                      <a:solidFill>
                        <a:srgbClr val="FFFFFF"/>
                      </a:solidFill>
                      <a:latin typeface="Impact" panose="020B0806030902050204"/>
                    </a:rPr>
                    <a:t>押金、广告</a:t>
                  </a:r>
                  <a:endParaRPr lang="zh-CN" altLang="en-US" sz="1200" b="1" dirty="0">
                    <a:solidFill>
                      <a:srgbClr val="FFFFFF"/>
                    </a:solidFill>
                    <a:latin typeface="Impact" panose="020B0806030902050204"/>
                  </a:endParaRPr>
                </a:p>
              </p:txBody>
            </p:sp>
          </p:grpSp>
          <p:grpSp>
            <p:nvGrpSpPr>
              <p:cNvPr id="237" name="组合 236"/>
              <p:cNvGrpSpPr/>
              <p:nvPr/>
            </p:nvGrpSpPr>
            <p:grpSpPr>
              <a:xfrm>
                <a:off x="7813" y="4032"/>
                <a:ext cx="1313" cy="5923"/>
                <a:chOff x="4484150" y="2392743"/>
                <a:chExt cx="833470" cy="3761069"/>
              </a:xfrm>
            </p:grpSpPr>
            <p:sp>
              <p:nvSpPr>
                <p:cNvPr id="117" name="Line 72"/>
                <p:cNvSpPr>
                  <a:spLocks noChangeShapeType="1"/>
                </p:cNvSpPr>
                <p:nvPr/>
              </p:nvSpPr>
              <p:spPr bwMode="auto">
                <a:xfrm>
                  <a:off x="4484150" y="2392743"/>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8" name="Line 73"/>
                <p:cNvSpPr>
                  <a:spLocks noChangeShapeType="1"/>
                </p:cNvSpPr>
                <p:nvPr/>
              </p:nvSpPr>
              <p:spPr bwMode="auto">
                <a:xfrm>
                  <a:off x="4484150" y="2529913"/>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9" name="Line 74"/>
                <p:cNvSpPr>
                  <a:spLocks noChangeShapeType="1"/>
                </p:cNvSpPr>
                <p:nvPr/>
              </p:nvSpPr>
              <p:spPr bwMode="auto">
                <a:xfrm>
                  <a:off x="4484150" y="2667083"/>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0" name="Line 75"/>
                <p:cNvSpPr>
                  <a:spLocks noChangeShapeType="1"/>
                </p:cNvSpPr>
                <p:nvPr/>
              </p:nvSpPr>
              <p:spPr bwMode="auto">
                <a:xfrm>
                  <a:off x="4484150" y="2805559"/>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1" name="Line 76"/>
                <p:cNvSpPr>
                  <a:spLocks noChangeShapeType="1"/>
                </p:cNvSpPr>
                <p:nvPr/>
              </p:nvSpPr>
              <p:spPr bwMode="auto">
                <a:xfrm>
                  <a:off x="4484150" y="2942729"/>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2" name="Line 77"/>
                <p:cNvSpPr>
                  <a:spLocks noChangeShapeType="1"/>
                </p:cNvSpPr>
                <p:nvPr/>
              </p:nvSpPr>
              <p:spPr bwMode="auto">
                <a:xfrm>
                  <a:off x="4484150" y="3079899"/>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3" name="Line 78"/>
                <p:cNvSpPr>
                  <a:spLocks noChangeShapeType="1"/>
                </p:cNvSpPr>
                <p:nvPr/>
              </p:nvSpPr>
              <p:spPr bwMode="auto">
                <a:xfrm>
                  <a:off x="4484150" y="3218375"/>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4" name="Line 79"/>
                <p:cNvSpPr>
                  <a:spLocks noChangeShapeType="1"/>
                </p:cNvSpPr>
                <p:nvPr/>
              </p:nvSpPr>
              <p:spPr bwMode="auto">
                <a:xfrm>
                  <a:off x="4484150" y="3355545"/>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5" name="Line 80"/>
                <p:cNvSpPr>
                  <a:spLocks noChangeShapeType="1"/>
                </p:cNvSpPr>
                <p:nvPr/>
              </p:nvSpPr>
              <p:spPr bwMode="auto">
                <a:xfrm>
                  <a:off x="4484150" y="3492715"/>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6" name="Line 81"/>
                <p:cNvSpPr>
                  <a:spLocks noChangeShapeType="1"/>
                </p:cNvSpPr>
                <p:nvPr/>
              </p:nvSpPr>
              <p:spPr bwMode="auto">
                <a:xfrm>
                  <a:off x="4484150" y="3629885"/>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7" name="Line 82"/>
                <p:cNvSpPr>
                  <a:spLocks noChangeShapeType="1"/>
                </p:cNvSpPr>
                <p:nvPr/>
              </p:nvSpPr>
              <p:spPr bwMode="auto">
                <a:xfrm>
                  <a:off x="4484150" y="3768361"/>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8" name="Line 83"/>
                <p:cNvSpPr>
                  <a:spLocks noChangeShapeType="1"/>
                </p:cNvSpPr>
                <p:nvPr/>
              </p:nvSpPr>
              <p:spPr bwMode="auto">
                <a:xfrm>
                  <a:off x="4484150" y="3905531"/>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9" name="Line 84"/>
                <p:cNvSpPr>
                  <a:spLocks noChangeShapeType="1"/>
                </p:cNvSpPr>
                <p:nvPr/>
              </p:nvSpPr>
              <p:spPr bwMode="auto">
                <a:xfrm>
                  <a:off x="4484150" y="4042701"/>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30" name="Line 85"/>
                <p:cNvSpPr>
                  <a:spLocks noChangeShapeType="1"/>
                </p:cNvSpPr>
                <p:nvPr/>
              </p:nvSpPr>
              <p:spPr bwMode="auto">
                <a:xfrm>
                  <a:off x="4484150" y="4179871"/>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31" name="Line 86"/>
                <p:cNvSpPr>
                  <a:spLocks noChangeShapeType="1"/>
                </p:cNvSpPr>
                <p:nvPr/>
              </p:nvSpPr>
              <p:spPr bwMode="auto">
                <a:xfrm>
                  <a:off x="4484150" y="4318347"/>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32" name="Line 87"/>
                <p:cNvSpPr>
                  <a:spLocks noChangeShapeType="1"/>
                </p:cNvSpPr>
                <p:nvPr/>
              </p:nvSpPr>
              <p:spPr bwMode="auto">
                <a:xfrm>
                  <a:off x="4484150" y="4455517"/>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33" name="Line 88"/>
                <p:cNvSpPr>
                  <a:spLocks noChangeShapeType="1"/>
                </p:cNvSpPr>
                <p:nvPr/>
              </p:nvSpPr>
              <p:spPr bwMode="auto">
                <a:xfrm>
                  <a:off x="4484150" y="4592687"/>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34" name="Line 89"/>
                <p:cNvSpPr>
                  <a:spLocks noChangeShapeType="1"/>
                </p:cNvSpPr>
                <p:nvPr/>
              </p:nvSpPr>
              <p:spPr bwMode="auto">
                <a:xfrm>
                  <a:off x="4484150" y="4729857"/>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35" name="Line 90"/>
                <p:cNvSpPr>
                  <a:spLocks noChangeShapeType="1"/>
                </p:cNvSpPr>
                <p:nvPr/>
              </p:nvSpPr>
              <p:spPr bwMode="auto">
                <a:xfrm>
                  <a:off x="4484150" y="4868333"/>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36" name="Line 91"/>
                <p:cNvSpPr>
                  <a:spLocks noChangeShapeType="1"/>
                </p:cNvSpPr>
                <p:nvPr/>
              </p:nvSpPr>
              <p:spPr bwMode="auto">
                <a:xfrm>
                  <a:off x="4484150" y="5005503"/>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37" name="Line 92"/>
                <p:cNvSpPr>
                  <a:spLocks noChangeShapeType="1"/>
                </p:cNvSpPr>
                <p:nvPr/>
              </p:nvSpPr>
              <p:spPr bwMode="auto">
                <a:xfrm>
                  <a:off x="4484150" y="5142673"/>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38" name="Line 93"/>
                <p:cNvSpPr>
                  <a:spLocks noChangeShapeType="1"/>
                </p:cNvSpPr>
                <p:nvPr/>
              </p:nvSpPr>
              <p:spPr bwMode="auto">
                <a:xfrm>
                  <a:off x="4484150" y="5281149"/>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39" name="Line 94"/>
                <p:cNvSpPr>
                  <a:spLocks noChangeShapeType="1"/>
                </p:cNvSpPr>
                <p:nvPr/>
              </p:nvSpPr>
              <p:spPr bwMode="auto">
                <a:xfrm>
                  <a:off x="4484150" y="5418319"/>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40" name="Line 95"/>
                <p:cNvSpPr>
                  <a:spLocks noChangeShapeType="1"/>
                </p:cNvSpPr>
                <p:nvPr/>
              </p:nvSpPr>
              <p:spPr bwMode="auto">
                <a:xfrm>
                  <a:off x="4484150" y="5555489"/>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41" name="Freeform 96"/>
                <p:cNvSpPr/>
                <p:nvPr/>
              </p:nvSpPr>
              <p:spPr bwMode="auto">
                <a:xfrm>
                  <a:off x="4484150" y="5692659"/>
                  <a:ext cx="1306" cy="69238"/>
                </a:xfrm>
                <a:custGeom>
                  <a:avLst/>
                  <a:gdLst>
                    <a:gd name="T0" fmla="*/ 0 w 1"/>
                    <a:gd name="T1" fmla="*/ 0 h 105"/>
                    <a:gd name="T2" fmla="*/ 0 w 1"/>
                    <a:gd name="T3" fmla="*/ 67 h 105"/>
                    <a:gd name="T4" fmla="*/ 1 w 1"/>
                    <a:gd name="T5" fmla="*/ 99 h 105"/>
                    <a:gd name="T6" fmla="*/ 1 w 1"/>
                    <a:gd name="T7" fmla="*/ 105 h 105"/>
                  </a:gdLst>
                  <a:ahLst/>
                  <a:cxnLst>
                    <a:cxn ang="0">
                      <a:pos x="T0" y="T1"/>
                    </a:cxn>
                    <a:cxn ang="0">
                      <a:pos x="T2" y="T3"/>
                    </a:cxn>
                    <a:cxn ang="0">
                      <a:pos x="T4" y="T5"/>
                    </a:cxn>
                    <a:cxn ang="0">
                      <a:pos x="T6" y="T7"/>
                    </a:cxn>
                  </a:cxnLst>
                  <a:rect l="0" t="0" r="r" b="b"/>
                  <a:pathLst>
                    <a:path w="1" h="105">
                      <a:moveTo>
                        <a:pt x="0" y="0"/>
                      </a:moveTo>
                      <a:lnTo>
                        <a:pt x="0" y="67"/>
                      </a:lnTo>
                      <a:lnTo>
                        <a:pt x="1" y="99"/>
                      </a:lnTo>
                      <a:lnTo>
                        <a:pt x="1" y="105"/>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42" name="Freeform 97"/>
                <p:cNvSpPr/>
                <p:nvPr/>
              </p:nvSpPr>
              <p:spPr bwMode="auto">
                <a:xfrm>
                  <a:off x="4495907" y="5831135"/>
                  <a:ext cx="20902" cy="64013"/>
                </a:xfrm>
                <a:custGeom>
                  <a:avLst/>
                  <a:gdLst>
                    <a:gd name="T0" fmla="*/ 0 w 32"/>
                    <a:gd name="T1" fmla="*/ 0 h 100"/>
                    <a:gd name="T2" fmla="*/ 4 w 32"/>
                    <a:gd name="T3" fmla="*/ 17 h 100"/>
                    <a:gd name="T4" fmla="*/ 14 w 32"/>
                    <a:gd name="T5" fmla="*/ 47 h 100"/>
                    <a:gd name="T6" fmla="*/ 23 w 32"/>
                    <a:gd name="T7" fmla="*/ 75 h 100"/>
                    <a:gd name="T8" fmla="*/ 32 w 32"/>
                    <a:gd name="T9" fmla="*/ 100 h 100"/>
                  </a:gdLst>
                  <a:ahLst/>
                  <a:cxnLst>
                    <a:cxn ang="0">
                      <a:pos x="T0" y="T1"/>
                    </a:cxn>
                    <a:cxn ang="0">
                      <a:pos x="T2" y="T3"/>
                    </a:cxn>
                    <a:cxn ang="0">
                      <a:pos x="T4" y="T5"/>
                    </a:cxn>
                    <a:cxn ang="0">
                      <a:pos x="T6" y="T7"/>
                    </a:cxn>
                    <a:cxn ang="0">
                      <a:pos x="T8" y="T9"/>
                    </a:cxn>
                  </a:cxnLst>
                  <a:rect l="0" t="0" r="r" b="b"/>
                  <a:pathLst>
                    <a:path w="32" h="100">
                      <a:moveTo>
                        <a:pt x="0" y="0"/>
                      </a:moveTo>
                      <a:lnTo>
                        <a:pt x="4" y="17"/>
                      </a:lnTo>
                      <a:lnTo>
                        <a:pt x="14" y="47"/>
                      </a:lnTo>
                      <a:lnTo>
                        <a:pt x="23" y="75"/>
                      </a:lnTo>
                      <a:lnTo>
                        <a:pt x="32" y="100"/>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43" name="Freeform 98"/>
                <p:cNvSpPr/>
                <p:nvPr/>
              </p:nvSpPr>
              <p:spPr bwMode="auto">
                <a:xfrm>
                  <a:off x="4548162" y="5956548"/>
                  <a:ext cx="40498" cy="56174"/>
                </a:xfrm>
                <a:custGeom>
                  <a:avLst/>
                  <a:gdLst>
                    <a:gd name="T0" fmla="*/ 0 w 62"/>
                    <a:gd name="T1" fmla="*/ 0 h 84"/>
                    <a:gd name="T2" fmla="*/ 12 w 62"/>
                    <a:gd name="T3" fmla="*/ 19 h 84"/>
                    <a:gd name="T4" fmla="*/ 30 w 62"/>
                    <a:gd name="T5" fmla="*/ 45 h 84"/>
                    <a:gd name="T6" fmla="*/ 49 w 62"/>
                    <a:gd name="T7" fmla="*/ 68 h 84"/>
                    <a:gd name="T8" fmla="*/ 62 w 62"/>
                    <a:gd name="T9" fmla="*/ 84 h 84"/>
                  </a:gdLst>
                  <a:ahLst/>
                  <a:cxnLst>
                    <a:cxn ang="0">
                      <a:pos x="T0" y="T1"/>
                    </a:cxn>
                    <a:cxn ang="0">
                      <a:pos x="T2" y="T3"/>
                    </a:cxn>
                    <a:cxn ang="0">
                      <a:pos x="T4" y="T5"/>
                    </a:cxn>
                    <a:cxn ang="0">
                      <a:pos x="T6" y="T7"/>
                    </a:cxn>
                    <a:cxn ang="0">
                      <a:pos x="T8" y="T9"/>
                    </a:cxn>
                  </a:cxnLst>
                  <a:rect l="0" t="0" r="r" b="b"/>
                  <a:pathLst>
                    <a:path w="62" h="84">
                      <a:moveTo>
                        <a:pt x="0" y="0"/>
                      </a:moveTo>
                      <a:lnTo>
                        <a:pt x="12" y="19"/>
                      </a:lnTo>
                      <a:lnTo>
                        <a:pt x="30" y="45"/>
                      </a:lnTo>
                      <a:lnTo>
                        <a:pt x="49" y="68"/>
                      </a:lnTo>
                      <a:lnTo>
                        <a:pt x="62" y="84"/>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44" name="Freeform 99"/>
                <p:cNvSpPr/>
                <p:nvPr/>
              </p:nvSpPr>
              <p:spPr bwMode="auto">
                <a:xfrm>
                  <a:off x="4638302" y="6059752"/>
                  <a:ext cx="56174" cy="39191"/>
                </a:xfrm>
                <a:custGeom>
                  <a:avLst/>
                  <a:gdLst>
                    <a:gd name="T0" fmla="*/ 0 w 86"/>
                    <a:gd name="T1" fmla="*/ 0 h 58"/>
                    <a:gd name="T2" fmla="*/ 22 w 86"/>
                    <a:gd name="T3" fmla="*/ 15 h 58"/>
                    <a:gd name="T4" fmla="*/ 47 w 86"/>
                    <a:gd name="T5" fmla="*/ 34 h 58"/>
                    <a:gd name="T6" fmla="*/ 73 w 86"/>
                    <a:gd name="T7" fmla="*/ 51 h 58"/>
                    <a:gd name="T8" fmla="*/ 86 w 86"/>
                    <a:gd name="T9" fmla="*/ 58 h 58"/>
                  </a:gdLst>
                  <a:ahLst/>
                  <a:cxnLst>
                    <a:cxn ang="0">
                      <a:pos x="T0" y="T1"/>
                    </a:cxn>
                    <a:cxn ang="0">
                      <a:pos x="T2" y="T3"/>
                    </a:cxn>
                    <a:cxn ang="0">
                      <a:pos x="T4" y="T5"/>
                    </a:cxn>
                    <a:cxn ang="0">
                      <a:pos x="T6" y="T7"/>
                    </a:cxn>
                    <a:cxn ang="0">
                      <a:pos x="T8" y="T9"/>
                    </a:cxn>
                  </a:cxnLst>
                  <a:rect l="0" t="0" r="r" b="b"/>
                  <a:pathLst>
                    <a:path w="86" h="58">
                      <a:moveTo>
                        <a:pt x="0" y="0"/>
                      </a:moveTo>
                      <a:lnTo>
                        <a:pt x="22" y="15"/>
                      </a:lnTo>
                      <a:lnTo>
                        <a:pt x="47" y="34"/>
                      </a:lnTo>
                      <a:lnTo>
                        <a:pt x="73" y="51"/>
                      </a:lnTo>
                      <a:lnTo>
                        <a:pt x="86" y="58"/>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45" name="Freeform 100"/>
                <p:cNvSpPr/>
                <p:nvPr/>
              </p:nvSpPr>
              <p:spPr bwMode="auto">
                <a:xfrm>
                  <a:off x="4757183" y="6127684"/>
                  <a:ext cx="66625" cy="18289"/>
                </a:xfrm>
                <a:custGeom>
                  <a:avLst/>
                  <a:gdLst>
                    <a:gd name="T0" fmla="*/ 0 w 101"/>
                    <a:gd name="T1" fmla="*/ 0 h 28"/>
                    <a:gd name="T2" fmla="*/ 2 w 101"/>
                    <a:gd name="T3" fmla="*/ 0 h 28"/>
                    <a:gd name="T4" fmla="*/ 32 w 101"/>
                    <a:gd name="T5" fmla="*/ 11 h 28"/>
                    <a:gd name="T6" fmla="*/ 62 w 101"/>
                    <a:gd name="T7" fmla="*/ 19 h 28"/>
                    <a:gd name="T8" fmla="*/ 92 w 101"/>
                    <a:gd name="T9" fmla="*/ 26 h 28"/>
                    <a:gd name="T10" fmla="*/ 101 w 101"/>
                    <a:gd name="T11" fmla="*/ 28 h 28"/>
                  </a:gdLst>
                  <a:ahLst/>
                  <a:cxnLst>
                    <a:cxn ang="0">
                      <a:pos x="T0" y="T1"/>
                    </a:cxn>
                    <a:cxn ang="0">
                      <a:pos x="T2" y="T3"/>
                    </a:cxn>
                    <a:cxn ang="0">
                      <a:pos x="T4" y="T5"/>
                    </a:cxn>
                    <a:cxn ang="0">
                      <a:pos x="T6" y="T7"/>
                    </a:cxn>
                    <a:cxn ang="0">
                      <a:pos x="T8" y="T9"/>
                    </a:cxn>
                    <a:cxn ang="0">
                      <a:pos x="T10" y="T11"/>
                    </a:cxn>
                  </a:cxnLst>
                  <a:rect l="0" t="0" r="r" b="b"/>
                  <a:pathLst>
                    <a:path w="101" h="28">
                      <a:moveTo>
                        <a:pt x="0" y="0"/>
                      </a:moveTo>
                      <a:lnTo>
                        <a:pt x="2" y="0"/>
                      </a:lnTo>
                      <a:lnTo>
                        <a:pt x="32" y="11"/>
                      </a:lnTo>
                      <a:lnTo>
                        <a:pt x="62" y="19"/>
                      </a:lnTo>
                      <a:lnTo>
                        <a:pt x="92" y="26"/>
                      </a:lnTo>
                      <a:lnTo>
                        <a:pt x="101" y="28"/>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46" name="Freeform 101"/>
                <p:cNvSpPr/>
                <p:nvPr/>
              </p:nvSpPr>
              <p:spPr bwMode="auto">
                <a:xfrm>
                  <a:off x="4891740" y="6148586"/>
                  <a:ext cx="67932" cy="5226"/>
                </a:xfrm>
                <a:custGeom>
                  <a:avLst/>
                  <a:gdLst>
                    <a:gd name="T0" fmla="*/ 0 w 103"/>
                    <a:gd name="T1" fmla="*/ 8 h 8"/>
                    <a:gd name="T2" fmla="*/ 13 w 103"/>
                    <a:gd name="T3" fmla="*/ 8 h 8"/>
                    <a:gd name="T4" fmla="*/ 47 w 103"/>
                    <a:gd name="T5" fmla="*/ 6 h 8"/>
                    <a:gd name="T6" fmla="*/ 79 w 103"/>
                    <a:gd name="T7" fmla="*/ 4 h 8"/>
                    <a:gd name="T8" fmla="*/ 103 w 103"/>
                    <a:gd name="T9" fmla="*/ 0 h 8"/>
                  </a:gdLst>
                  <a:ahLst/>
                  <a:cxnLst>
                    <a:cxn ang="0">
                      <a:pos x="T0" y="T1"/>
                    </a:cxn>
                    <a:cxn ang="0">
                      <a:pos x="T2" y="T3"/>
                    </a:cxn>
                    <a:cxn ang="0">
                      <a:pos x="T4" y="T5"/>
                    </a:cxn>
                    <a:cxn ang="0">
                      <a:pos x="T6" y="T7"/>
                    </a:cxn>
                    <a:cxn ang="0">
                      <a:pos x="T8" y="T9"/>
                    </a:cxn>
                  </a:cxnLst>
                  <a:rect l="0" t="0" r="r" b="b"/>
                  <a:pathLst>
                    <a:path w="103" h="8">
                      <a:moveTo>
                        <a:pt x="0" y="8"/>
                      </a:moveTo>
                      <a:lnTo>
                        <a:pt x="13" y="8"/>
                      </a:lnTo>
                      <a:lnTo>
                        <a:pt x="47" y="6"/>
                      </a:lnTo>
                      <a:lnTo>
                        <a:pt x="79" y="4"/>
                      </a:lnTo>
                      <a:lnTo>
                        <a:pt x="103" y="0"/>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47" name="Freeform 102"/>
                <p:cNvSpPr/>
                <p:nvPr/>
              </p:nvSpPr>
              <p:spPr bwMode="auto">
                <a:xfrm>
                  <a:off x="5027604" y="6108088"/>
                  <a:ext cx="64013" cy="26128"/>
                </a:xfrm>
                <a:custGeom>
                  <a:avLst/>
                  <a:gdLst>
                    <a:gd name="T0" fmla="*/ 0 w 98"/>
                    <a:gd name="T1" fmla="*/ 40 h 40"/>
                    <a:gd name="T2" fmla="*/ 27 w 98"/>
                    <a:gd name="T3" fmla="*/ 30 h 40"/>
                    <a:gd name="T4" fmla="*/ 55 w 98"/>
                    <a:gd name="T5" fmla="*/ 19 h 40"/>
                    <a:gd name="T6" fmla="*/ 83 w 98"/>
                    <a:gd name="T7" fmla="*/ 6 h 40"/>
                    <a:gd name="T8" fmla="*/ 98 w 98"/>
                    <a:gd name="T9" fmla="*/ 0 h 40"/>
                  </a:gdLst>
                  <a:ahLst/>
                  <a:cxnLst>
                    <a:cxn ang="0">
                      <a:pos x="T0" y="T1"/>
                    </a:cxn>
                    <a:cxn ang="0">
                      <a:pos x="T2" y="T3"/>
                    </a:cxn>
                    <a:cxn ang="0">
                      <a:pos x="T4" y="T5"/>
                    </a:cxn>
                    <a:cxn ang="0">
                      <a:pos x="T6" y="T7"/>
                    </a:cxn>
                    <a:cxn ang="0">
                      <a:pos x="T8" y="T9"/>
                    </a:cxn>
                  </a:cxnLst>
                  <a:rect l="0" t="0" r="r" b="b"/>
                  <a:pathLst>
                    <a:path w="98" h="40">
                      <a:moveTo>
                        <a:pt x="0" y="40"/>
                      </a:moveTo>
                      <a:lnTo>
                        <a:pt x="27" y="30"/>
                      </a:lnTo>
                      <a:lnTo>
                        <a:pt x="55" y="19"/>
                      </a:lnTo>
                      <a:lnTo>
                        <a:pt x="83" y="6"/>
                      </a:lnTo>
                      <a:lnTo>
                        <a:pt x="98" y="0"/>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48" name="Freeform 103"/>
                <p:cNvSpPr/>
                <p:nvPr/>
              </p:nvSpPr>
              <p:spPr bwMode="auto">
                <a:xfrm>
                  <a:off x="5149097" y="6025786"/>
                  <a:ext cx="50949" cy="45723"/>
                </a:xfrm>
                <a:custGeom>
                  <a:avLst/>
                  <a:gdLst>
                    <a:gd name="T0" fmla="*/ 0 w 79"/>
                    <a:gd name="T1" fmla="*/ 70 h 70"/>
                    <a:gd name="T2" fmla="*/ 1 w 79"/>
                    <a:gd name="T3" fmla="*/ 68 h 70"/>
                    <a:gd name="T4" fmla="*/ 26 w 79"/>
                    <a:gd name="T5" fmla="*/ 49 h 70"/>
                    <a:gd name="T6" fmla="*/ 48 w 79"/>
                    <a:gd name="T7" fmla="*/ 30 h 70"/>
                    <a:gd name="T8" fmla="*/ 71 w 79"/>
                    <a:gd name="T9" fmla="*/ 10 h 70"/>
                    <a:gd name="T10" fmla="*/ 79 w 79"/>
                    <a:gd name="T11" fmla="*/ 0 h 70"/>
                  </a:gdLst>
                  <a:ahLst/>
                  <a:cxnLst>
                    <a:cxn ang="0">
                      <a:pos x="T0" y="T1"/>
                    </a:cxn>
                    <a:cxn ang="0">
                      <a:pos x="T2" y="T3"/>
                    </a:cxn>
                    <a:cxn ang="0">
                      <a:pos x="T4" y="T5"/>
                    </a:cxn>
                    <a:cxn ang="0">
                      <a:pos x="T6" y="T7"/>
                    </a:cxn>
                    <a:cxn ang="0">
                      <a:pos x="T8" y="T9"/>
                    </a:cxn>
                    <a:cxn ang="0">
                      <a:pos x="T10" y="T11"/>
                    </a:cxn>
                  </a:cxnLst>
                  <a:rect l="0" t="0" r="r" b="b"/>
                  <a:pathLst>
                    <a:path w="79" h="70">
                      <a:moveTo>
                        <a:pt x="0" y="70"/>
                      </a:moveTo>
                      <a:lnTo>
                        <a:pt x="1" y="68"/>
                      </a:lnTo>
                      <a:lnTo>
                        <a:pt x="26" y="49"/>
                      </a:lnTo>
                      <a:lnTo>
                        <a:pt x="48" y="30"/>
                      </a:lnTo>
                      <a:lnTo>
                        <a:pt x="71" y="10"/>
                      </a:lnTo>
                      <a:lnTo>
                        <a:pt x="79" y="0"/>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49" name="Freeform 104"/>
                <p:cNvSpPr/>
                <p:nvPr/>
              </p:nvSpPr>
              <p:spPr bwMode="auto">
                <a:xfrm>
                  <a:off x="5244463" y="5913437"/>
                  <a:ext cx="32660" cy="60093"/>
                </a:xfrm>
                <a:custGeom>
                  <a:avLst/>
                  <a:gdLst>
                    <a:gd name="T0" fmla="*/ 0 w 51"/>
                    <a:gd name="T1" fmla="*/ 92 h 92"/>
                    <a:gd name="T2" fmla="*/ 2 w 51"/>
                    <a:gd name="T3" fmla="*/ 87 h 92"/>
                    <a:gd name="T4" fmla="*/ 19 w 51"/>
                    <a:gd name="T5" fmla="*/ 62 h 92"/>
                    <a:gd name="T6" fmla="*/ 34 w 51"/>
                    <a:gd name="T7" fmla="*/ 34 h 92"/>
                    <a:gd name="T8" fmla="*/ 49 w 51"/>
                    <a:gd name="T9" fmla="*/ 8 h 92"/>
                    <a:gd name="T10" fmla="*/ 51 w 51"/>
                    <a:gd name="T11" fmla="*/ 0 h 92"/>
                  </a:gdLst>
                  <a:ahLst/>
                  <a:cxnLst>
                    <a:cxn ang="0">
                      <a:pos x="T0" y="T1"/>
                    </a:cxn>
                    <a:cxn ang="0">
                      <a:pos x="T2" y="T3"/>
                    </a:cxn>
                    <a:cxn ang="0">
                      <a:pos x="T4" y="T5"/>
                    </a:cxn>
                    <a:cxn ang="0">
                      <a:pos x="T6" y="T7"/>
                    </a:cxn>
                    <a:cxn ang="0">
                      <a:pos x="T8" y="T9"/>
                    </a:cxn>
                    <a:cxn ang="0">
                      <a:pos x="T10" y="T11"/>
                    </a:cxn>
                  </a:cxnLst>
                  <a:rect l="0" t="0" r="r" b="b"/>
                  <a:pathLst>
                    <a:path w="51" h="92">
                      <a:moveTo>
                        <a:pt x="0" y="92"/>
                      </a:moveTo>
                      <a:lnTo>
                        <a:pt x="2" y="87"/>
                      </a:lnTo>
                      <a:lnTo>
                        <a:pt x="19" y="62"/>
                      </a:lnTo>
                      <a:lnTo>
                        <a:pt x="34" y="34"/>
                      </a:lnTo>
                      <a:lnTo>
                        <a:pt x="49" y="8"/>
                      </a:lnTo>
                      <a:lnTo>
                        <a:pt x="51" y="0"/>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50" name="Freeform 105"/>
                <p:cNvSpPr/>
                <p:nvPr/>
              </p:nvSpPr>
              <p:spPr bwMode="auto">
                <a:xfrm>
                  <a:off x="5301944" y="5781493"/>
                  <a:ext cx="13064" cy="67932"/>
                </a:xfrm>
                <a:custGeom>
                  <a:avLst/>
                  <a:gdLst>
                    <a:gd name="T0" fmla="*/ 0 w 18"/>
                    <a:gd name="T1" fmla="*/ 103 h 103"/>
                    <a:gd name="T2" fmla="*/ 1 w 18"/>
                    <a:gd name="T3" fmla="*/ 92 h 103"/>
                    <a:gd name="T4" fmla="*/ 9 w 18"/>
                    <a:gd name="T5" fmla="*/ 60 h 103"/>
                    <a:gd name="T6" fmla="*/ 15 w 18"/>
                    <a:gd name="T7" fmla="*/ 30 h 103"/>
                    <a:gd name="T8" fmla="*/ 18 w 18"/>
                    <a:gd name="T9" fmla="*/ 0 h 103"/>
                  </a:gdLst>
                  <a:ahLst/>
                  <a:cxnLst>
                    <a:cxn ang="0">
                      <a:pos x="T0" y="T1"/>
                    </a:cxn>
                    <a:cxn ang="0">
                      <a:pos x="T2" y="T3"/>
                    </a:cxn>
                    <a:cxn ang="0">
                      <a:pos x="T4" y="T5"/>
                    </a:cxn>
                    <a:cxn ang="0">
                      <a:pos x="T6" y="T7"/>
                    </a:cxn>
                    <a:cxn ang="0">
                      <a:pos x="T8" y="T9"/>
                    </a:cxn>
                  </a:cxnLst>
                  <a:rect l="0" t="0" r="r" b="b"/>
                  <a:pathLst>
                    <a:path w="18" h="103">
                      <a:moveTo>
                        <a:pt x="0" y="103"/>
                      </a:moveTo>
                      <a:lnTo>
                        <a:pt x="1" y="92"/>
                      </a:lnTo>
                      <a:lnTo>
                        <a:pt x="9" y="60"/>
                      </a:lnTo>
                      <a:lnTo>
                        <a:pt x="15" y="30"/>
                      </a:lnTo>
                      <a:lnTo>
                        <a:pt x="18" y="0"/>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51" name="Line 106"/>
                <p:cNvSpPr>
                  <a:spLocks noChangeShapeType="1"/>
                </p:cNvSpPr>
                <p:nvPr/>
              </p:nvSpPr>
              <p:spPr bwMode="auto">
                <a:xfrm flipV="1">
                  <a:off x="5317620" y="5644323"/>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52" name="Line 107"/>
                <p:cNvSpPr>
                  <a:spLocks noChangeShapeType="1"/>
                </p:cNvSpPr>
                <p:nvPr/>
              </p:nvSpPr>
              <p:spPr bwMode="auto">
                <a:xfrm flipV="1">
                  <a:off x="5317620" y="5505847"/>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53" name="Line 108"/>
                <p:cNvSpPr>
                  <a:spLocks noChangeShapeType="1"/>
                </p:cNvSpPr>
                <p:nvPr/>
              </p:nvSpPr>
              <p:spPr bwMode="auto">
                <a:xfrm flipV="1">
                  <a:off x="5317620" y="5368677"/>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54" name="Line 109"/>
                <p:cNvSpPr>
                  <a:spLocks noChangeShapeType="1"/>
                </p:cNvSpPr>
                <p:nvPr/>
              </p:nvSpPr>
              <p:spPr bwMode="auto">
                <a:xfrm flipV="1">
                  <a:off x="5317620" y="5231507"/>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55" name="Line 110"/>
                <p:cNvSpPr>
                  <a:spLocks noChangeShapeType="1"/>
                </p:cNvSpPr>
                <p:nvPr/>
              </p:nvSpPr>
              <p:spPr bwMode="auto">
                <a:xfrm flipV="1">
                  <a:off x="5317620" y="5094337"/>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56" name="Line 111"/>
                <p:cNvSpPr>
                  <a:spLocks noChangeShapeType="1"/>
                </p:cNvSpPr>
                <p:nvPr/>
              </p:nvSpPr>
              <p:spPr bwMode="auto">
                <a:xfrm flipV="1">
                  <a:off x="5317620" y="4955861"/>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57" name="Line 112"/>
                <p:cNvSpPr>
                  <a:spLocks noChangeShapeType="1"/>
                </p:cNvSpPr>
                <p:nvPr/>
              </p:nvSpPr>
              <p:spPr bwMode="auto">
                <a:xfrm flipV="1">
                  <a:off x="5317620" y="4818691"/>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58" name="Line 113"/>
                <p:cNvSpPr>
                  <a:spLocks noChangeShapeType="1"/>
                </p:cNvSpPr>
                <p:nvPr/>
              </p:nvSpPr>
              <p:spPr bwMode="auto">
                <a:xfrm flipV="1">
                  <a:off x="5317620" y="4681521"/>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59" name="Line 114"/>
                <p:cNvSpPr>
                  <a:spLocks noChangeShapeType="1"/>
                </p:cNvSpPr>
                <p:nvPr/>
              </p:nvSpPr>
              <p:spPr bwMode="auto">
                <a:xfrm flipV="1">
                  <a:off x="5317620" y="4544351"/>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60" name="Line 115"/>
                <p:cNvSpPr>
                  <a:spLocks noChangeShapeType="1"/>
                </p:cNvSpPr>
                <p:nvPr/>
              </p:nvSpPr>
              <p:spPr bwMode="auto">
                <a:xfrm flipV="1">
                  <a:off x="5317620" y="4405875"/>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61" name="Line 116"/>
                <p:cNvSpPr>
                  <a:spLocks noChangeShapeType="1"/>
                </p:cNvSpPr>
                <p:nvPr/>
              </p:nvSpPr>
              <p:spPr bwMode="auto">
                <a:xfrm flipV="1">
                  <a:off x="5317620" y="4268705"/>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62" name="Line 117"/>
                <p:cNvSpPr>
                  <a:spLocks noChangeShapeType="1"/>
                </p:cNvSpPr>
                <p:nvPr/>
              </p:nvSpPr>
              <p:spPr bwMode="auto">
                <a:xfrm flipV="1">
                  <a:off x="5317620" y="4131535"/>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63" name="Line 118"/>
                <p:cNvSpPr>
                  <a:spLocks noChangeShapeType="1"/>
                </p:cNvSpPr>
                <p:nvPr/>
              </p:nvSpPr>
              <p:spPr bwMode="auto">
                <a:xfrm flipV="1">
                  <a:off x="5317620" y="3994365"/>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64" name="Line 119"/>
                <p:cNvSpPr>
                  <a:spLocks noChangeShapeType="1"/>
                </p:cNvSpPr>
                <p:nvPr/>
              </p:nvSpPr>
              <p:spPr bwMode="auto">
                <a:xfrm flipV="1">
                  <a:off x="5317620" y="3855889"/>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65" name="Line 120"/>
                <p:cNvSpPr>
                  <a:spLocks noChangeShapeType="1"/>
                </p:cNvSpPr>
                <p:nvPr/>
              </p:nvSpPr>
              <p:spPr bwMode="auto">
                <a:xfrm flipV="1">
                  <a:off x="5317620" y="3718719"/>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66" name="Line 121"/>
                <p:cNvSpPr>
                  <a:spLocks noChangeShapeType="1"/>
                </p:cNvSpPr>
                <p:nvPr/>
              </p:nvSpPr>
              <p:spPr bwMode="auto">
                <a:xfrm flipV="1">
                  <a:off x="5317620" y="3581549"/>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67" name="Line 122"/>
                <p:cNvSpPr>
                  <a:spLocks noChangeShapeType="1"/>
                </p:cNvSpPr>
                <p:nvPr/>
              </p:nvSpPr>
              <p:spPr bwMode="auto">
                <a:xfrm flipV="1">
                  <a:off x="5317620" y="3443072"/>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68" name="Line 123"/>
                <p:cNvSpPr>
                  <a:spLocks noChangeShapeType="1"/>
                </p:cNvSpPr>
                <p:nvPr/>
              </p:nvSpPr>
              <p:spPr bwMode="auto">
                <a:xfrm flipV="1">
                  <a:off x="5317620" y="3305902"/>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69" name="Line 124"/>
                <p:cNvSpPr>
                  <a:spLocks noChangeShapeType="1"/>
                </p:cNvSpPr>
                <p:nvPr/>
              </p:nvSpPr>
              <p:spPr bwMode="auto">
                <a:xfrm flipV="1">
                  <a:off x="5317620" y="3168733"/>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70" name="Line 125"/>
                <p:cNvSpPr>
                  <a:spLocks noChangeShapeType="1"/>
                </p:cNvSpPr>
                <p:nvPr/>
              </p:nvSpPr>
              <p:spPr bwMode="auto">
                <a:xfrm flipV="1">
                  <a:off x="5317620" y="3031563"/>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71" name="Line 126"/>
                <p:cNvSpPr>
                  <a:spLocks noChangeShapeType="1"/>
                </p:cNvSpPr>
                <p:nvPr/>
              </p:nvSpPr>
              <p:spPr bwMode="auto">
                <a:xfrm flipV="1">
                  <a:off x="5317620" y="2893086"/>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72" name="Line 127"/>
                <p:cNvSpPr>
                  <a:spLocks noChangeShapeType="1"/>
                </p:cNvSpPr>
                <p:nvPr/>
              </p:nvSpPr>
              <p:spPr bwMode="auto">
                <a:xfrm flipV="1">
                  <a:off x="5317620" y="2755916"/>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73" name="Line 128"/>
                <p:cNvSpPr>
                  <a:spLocks noChangeShapeType="1"/>
                </p:cNvSpPr>
                <p:nvPr/>
              </p:nvSpPr>
              <p:spPr bwMode="auto">
                <a:xfrm flipV="1">
                  <a:off x="5317620" y="2618747"/>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74" name="Line 129"/>
                <p:cNvSpPr>
                  <a:spLocks noChangeShapeType="1"/>
                </p:cNvSpPr>
                <p:nvPr/>
              </p:nvSpPr>
              <p:spPr bwMode="auto">
                <a:xfrm flipV="1">
                  <a:off x="5317620" y="2481577"/>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75" name="Line 130"/>
                <p:cNvSpPr>
                  <a:spLocks noChangeShapeType="1"/>
                </p:cNvSpPr>
                <p:nvPr/>
              </p:nvSpPr>
              <p:spPr bwMode="auto">
                <a:xfrm flipV="1">
                  <a:off x="5317620" y="2392743"/>
                  <a:ext cx="0" cy="19596"/>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10" name="Freeform 190"/>
                <p:cNvSpPr/>
                <p:nvPr/>
              </p:nvSpPr>
              <p:spPr bwMode="auto">
                <a:xfrm>
                  <a:off x="4549469" y="5281149"/>
                  <a:ext cx="704139" cy="792973"/>
                </a:xfrm>
                <a:custGeom>
                  <a:avLst/>
                  <a:gdLst>
                    <a:gd name="T0" fmla="*/ 0 w 1077"/>
                    <a:gd name="T1" fmla="*/ 934 h 1552"/>
                    <a:gd name="T2" fmla="*/ 0 w 1077"/>
                    <a:gd name="T3" fmla="*/ 964 h 1552"/>
                    <a:gd name="T4" fmla="*/ 6 w 1077"/>
                    <a:gd name="T5" fmla="*/ 1028 h 1552"/>
                    <a:gd name="T6" fmla="*/ 17 w 1077"/>
                    <a:gd name="T7" fmla="*/ 1088 h 1552"/>
                    <a:gd name="T8" fmla="*/ 32 w 1077"/>
                    <a:gd name="T9" fmla="*/ 1146 h 1552"/>
                    <a:gd name="T10" fmla="*/ 53 w 1077"/>
                    <a:gd name="T11" fmla="*/ 1201 h 1552"/>
                    <a:gd name="T12" fmla="*/ 77 w 1077"/>
                    <a:gd name="T13" fmla="*/ 1254 h 1552"/>
                    <a:gd name="T14" fmla="*/ 107 w 1077"/>
                    <a:gd name="T15" fmla="*/ 1302 h 1552"/>
                    <a:gd name="T16" fmla="*/ 139 w 1077"/>
                    <a:gd name="T17" fmla="*/ 1349 h 1552"/>
                    <a:gd name="T18" fmla="*/ 175 w 1077"/>
                    <a:gd name="T19" fmla="*/ 1391 h 1552"/>
                    <a:gd name="T20" fmla="*/ 216 w 1077"/>
                    <a:gd name="T21" fmla="*/ 1428 h 1552"/>
                    <a:gd name="T22" fmla="*/ 260 w 1077"/>
                    <a:gd name="T23" fmla="*/ 1462 h 1552"/>
                    <a:gd name="T24" fmla="*/ 305 w 1077"/>
                    <a:gd name="T25" fmla="*/ 1490 h 1552"/>
                    <a:gd name="T26" fmla="*/ 354 w 1077"/>
                    <a:gd name="T27" fmla="*/ 1515 h 1552"/>
                    <a:gd name="T28" fmla="*/ 404 w 1077"/>
                    <a:gd name="T29" fmla="*/ 1532 h 1552"/>
                    <a:gd name="T30" fmla="*/ 457 w 1077"/>
                    <a:gd name="T31" fmla="*/ 1545 h 1552"/>
                    <a:gd name="T32" fmla="*/ 511 w 1077"/>
                    <a:gd name="T33" fmla="*/ 1551 h 1552"/>
                    <a:gd name="T34" fmla="*/ 538 w 1077"/>
                    <a:gd name="T35" fmla="*/ 1552 h 1552"/>
                    <a:gd name="T36" fmla="*/ 594 w 1077"/>
                    <a:gd name="T37" fmla="*/ 1549 h 1552"/>
                    <a:gd name="T38" fmla="*/ 647 w 1077"/>
                    <a:gd name="T39" fmla="*/ 1539 h 1552"/>
                    <a:gd name="T40" fmla="*/ 699 w 1077"/>
                    <a:gd name="T41" fmla="*/ 1524 h 1552"/>
                    <a:gd name="T42" fmla="*/ 748 w 1077"/>
                    <a:gd name="T43" fmla="*/ 1504 h 1552"/>
                    <a:gd name="T44" fmla="*/ 795 w 1077"/>
                    <a:gd name="T45" fmla="*/ 1477 h 1552"/>
                    <a:gd name="T46" fmla="*/ 840 w 1077"/>
                    <a:gd name="T47" fmla="*/ 1445 h 1552"/>
                    <a:gd name="T48" fmla="*/ 882 w 1077"/>
                    <a:gd name="T49" fmla="*/ 1410 h 1552"/>
                    <a:gd name="T50" fmla="*/ 919 w 1077"/>
                    <a:gd name="T51" fmla="*/ 1370 h 1552"/>
                    <a:gd name="T52" fmla="*/ 953 w 1077"/>
                    <a:gd name="T53" fmla="*/ 1327 h 1552"/>
                    <a:gd name="T54" fmla="*/ 985 w 1077"/>
                    <a:gd name="T55" fmla="*/ 1280 h 1552"/>
                    <a:gd name="T56" fmla="*/ 1012 w 1077"/>
                    <a:gd name="T57" fmla="*/ 1227 h 1552"/>
                    <a:gd name="T58" fmla="*/ 1034 w 1077"/>
                    <a:gd name="T59" fmla="*/ 1175 h 1552"/>
                    <a:gd name="T60" fmla="*/ 1053 w 1077"/>
                    <a:gd name="T61" fmla="*/ 1116 h 1552"/>
                    <a:gd name="T62" fmla="*/ 1066 w 1077"/>
                    <a:gd name="T63" fmla="*/ 1058 h 1552"/>
                    <a:gd name="T64" fmla="*/ 1074 w 1077"/>
                    <a:gd name="T65" fmla="*/ 996 h 1552"/>
                    <a:gd name="T66" fmla="*/ 1077 w 1077"/>
                    <a:gd name="T67" fmla="*/ 934 h 1552"/>
                    <a:gd name="T68" fmla="*/ 0 w 1077"/>
                    <a:gd name="T69" fmla="*/ 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7" h="1552">
                      <a:moveTo>
                        <a:pt x="0" y="0"/>
                      </a:moveTo>
                      <a:lnTo>
                        <a:pt x="0" y="934"/>
                      </a:lnTo>
                      <a:lnTo>
                        <a:pt x="0" y="934"/>
                      </a:lnTo>
                      <a:lnTo>
                        <a:pt x="0" y="964"/>
                      </a:lnTo>
                      <a:lnTo>
                        <a:pt x="2" y="996"/>
                      </a:lnTo>
                      <a:lnTo>
                        <a:pt x="6" y="1028"/>
                      </a:lnTo>
                      <a:lnTo>
                        <a:pt x="10" y="1058"/>
                      </a:lnTo>
                      <a:lnTo>
                        <a:pt x="17" y="1088"/>
                      </a:lnTo>
                      <a:lnTo>
                        <a:pt x="23" y="1116"/>
                      </a:lnTo>
                      <a:lnTo>
                        <a:pt x="32" y="1146"/>
                      </a:lnTo>
                      <a:lnTo>
                        <a:pt x="42" y="1175"/>
                      </a:lnTo>
                      <a:lnTo>
                        <a:pt x="53" y="1201"/>
                      </a:lnTo>
                      <a:lnTo>
                        <a:pt x="64" y="1227"/>
                      </a:lnTo>
                      <a:lnTo>
                        <a:pt x="77" y="1254"/>
                      </a:lnTo>
                      <a:lnTo>
                        <a:pt x="92" y="1280"/>
                      </a:lnTo>
                      <a:lnTo>
                        <a:pt x="107" y="1302"/>
                      </a:lnTo>
                      <a:lnTo>
                        <a:pt x="122" y="1327"/>
                      </a:lnTo>
                      <a:lnTo>
                        <a:pt x="139" y="1349"/>
                      </a:lnTo>
                      <a:lnTo>
                        <a:pt x="158" y="1370"/>
                      </a:lnTo>
                      <a:lnTo>
                        <a:pt x="175" y="1391"/>
                      </a:lnTo>
                      <a:lnTo>
                        <a:pt x="196" y="1410"/>
                      </a:lnTo>
                      <a:lnTo>
                        <a:pt x="216" y="1428"/>
                      </a:lnTo>
                      <a:lnTo>
                        <a:pt x="237" y="1445"/>
                      </a:lnTo>
                      <a:lnTo>
                        <a:pt x="260" y="1462"/>
                      </a:lnTo>
                      <a:lnTo>
                        <a:pt x="282" y="1477"/>
                      </a:lnTo>
                      <a:lnTo>
                        <a:pt x="305" y="1490"/>
                      </a:lnTo>
                      <a:lnTo>
                        <a:pt x="329" y="1504"/>
                      </a:lnTo>
                      <a:lnTo>
                        <a:pt x="354" y="1515"/>
                      </a:lnTo>
                      <a:lnTo>
                        <a:pt x="378" y="1524"/>
                      </a:lnTo>
                      <a:lnTo>
                        <a:pt x="404" y="1532"/>
                      </a:lnTo>
                      <a:lnTo>
                        <a:pt x="429" y="1539"/>
                      </a:lnTo>
                      <a:lnTo>
                        <a:pt x="457" y="1545"/>
                      </a:lnTo>
                      <a:lnTo>
                        <a:pt x="483" y="1549"/>
                      </a:lnTo>
                      <a:lnTo>
                        <a:pt x="511" y="1551"/>
                      </a:lnTo>
                      <a:lnTo>
                        <a:pt x="538" y="1552"/>
                      </a:lnTo>
                      <a:lnTo>
                        <a:pt x="538" y="1552"/>
                      </a:lnTo>
                      <a:lnTo>
                        <a:pt x="566" y="1551"/>
                      </a:lnTo>
                      <a:lnTo>
                        <a:pt x="594" y="1549"/>
                      </a:lnTo>
                      <a:lnTo>
                        <a:pt x="621" y="1545"/>
                      </a:lnTo>
                      <a:lnTo>
                        <a:pt x="647" y="1539"/>
                      </a:lnTo>
                      <a:lnTo>
                        <a:pt x="673" y="1532"/>
                      </a:lnTo>
                      <a:lnTo>
                        <a:pt x="699" y="1524"/>
                      </a:lnTo>
                      <a:lnTo>
                        <a:pt x="724" y="1515"/>
                      </a:lnTo>
                      <a:lnTo>
                        <a:pt x="748" y="1504"/>
                      </a:lnTo>
                      <a:lnTo>
                        <a:pt x="773" y="1490"/>
                      </a:lnTo>
                      <a:lnTo>
                        <a:pt x="795" y="1477"/>
                      </a:lnTo>
                      <a:lnTo>
                        <a:pt x="818" y="1462"/>
                      </a:lnTo>
                      <a:lnTo>
                        <a:pt x="840" y="1445"/>
                      </a:lnTo>
                      <a:lnTo>
                        <a:pt x="861" y="1428"/>
                      </a:lnTo>
                      <a:lnTo>
                        <a:pt x="882" y="1410"/>
                      </a:lnTo>
                      <a:lnTo>
                        <a:pt x="901" y="1391"/>
                      </a:lnTo>
                      <a:lnTo>
                        <a:pt x="919" y="1370"/>
                      </a:lnTo>
                      <a:lnTo>
                        <a:pt x="936" y="1349"/>
                      </a:lnTo>
                      <a:lnTo>
                        <a:pt x="953" y="1327"/>
                      </a:lnTo>
                      <a:lnTo>
                        <a:pt x="970" y="1302"/>
                      </a:lnTo>
                      <a:lnTo>
                        <a:pt x="985" y="1280"/>
                      </a:lnTo>
                      <a:lnTo>
                        <a:pt x="998" y="1254"/>
                      </a:lnTo>
                      <a:lnTo>
                        <a:pt x="1012" y="1227"/>
                      </a:lnTo>
                      <a:lnTo>
                        <a:pt x="1025" y="1201"/>
                      </a:lnTo>
                      <a:lnTo>
                        <a:pt x="1034" y="1175"/>
                      </a:lnTo>
                      <a:lnTo>
                        <a:pt x="1045" y="1146"/>
                      </a:lnTo>
                      <a:lnTo>
                        <a:pt x="1053" y="1116"/>
                      </a:lnTo>
                      <a:lnTo>
                        <a:pt x="1060" y="1088"/>
                      </a:lnTo>
                      <a:lnTo>
                        <a:pt x="1066" y="1058"/>
                      </a:lnTo>
                      <a:lnTo>
                        <a:pt x="1072" y="1028"/>
                      </a:lnTo>
                      <a:lnTo>
                        <a:pt x="1074" y="996"/>
                      </a:lnTo>
                      <a:lnTo>
                        <a:pt x="1077" y="964"/>
                      </a:lnTo>
                      <a:lnTo>
                        <a:pt x="1077" y="934"/>
                      </a:lnTo>
                      <a:lnTo>
                        <a:pt x="1077"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34" name="组合 233"/>
              <p:cNvGrpSpPr/>
              <p:nvPr/>
            </p:nvGrpSpPr>
            <p:grpSpPr>
              <a:xfrm>
                <a:off x="9609" y="4032"/>
                <a:ext cx="1313" cy="5923"/>
                <a:chOff x="5624619" y="2392743"/>
                <a:chExt cx="833471" cy="3761069"/>
              </a:xfrm>
            </p:grpSpPr>
            <p:sp>
              <p:nvSpPr>
                <p:cNvPr id="176" name="Line 131"/>
                <p:cNvSpPr>
                  <a:spLocks noChangeShapeType="1"/>
                </p:cNvSpPr>
                <p:nvPr/>
              </p:nvSpPr>
              <p:spPr bwMode="auto">
                <a:xfrm>
                  <a:off x="5624619" y="2392743"/>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77" name="Line 132"/>
                <p:cNvSpPr>
                  <a:spLocks noChangeShapeType="1"/>
                </p:cNvSpPr>
                <p:nvPr/>
              </p:nvSpPr>
              <p:spPr bwMode="auto">
                <a:xfrm>
                  <a:off x="5624619" y="2529913"/>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78" name="Line 133"/>
                <p:cNvSpPr>
                  <a:spLocks noChangeShapeType="1"/>
                </p:cNvSpPr>
                <p:nvPr/>
              </p:nvSpPr>
              <p:spPr bwMode="auto">
                <a:xfrm>
                  <a:off x="5624619" y="2667083"/>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79" name="Line 134"/>
                <p:cNvSpPr>
                  <a:spLocks noChangeShapeType="1"/>
                </p:cNvSpPr>
                <p:nvPr/>
              </p:nvSpPr>
              <p:spPr bwMode="auto">
                <a:xfrm>
                  <a:off x="5624619" y="2805559"/>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80" name="Line 135"/>
                <p:cNvSpPr>
                  <a:spLocks noChangeShapeType="1"/>
                </p:cNvSpPr>
                <p:nvPr/>
              </p:nvSpPr>
              <p:spPr bwMode="auto">
                <a:xfrm>
                  <a:off x="5624619" y="2942729"/>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81" name="Line 136"/>
                <p:cNvSpPr>
                  <a:spLocks noChangeShapeType="1"/>
                </p:cNvSpPr>
                <p:nvPr/>
              </p:nvSpPr>
              <p:spPr bwMode="auto">
                <a:xfrm>
                  <a:off x="5624619" y="3079899"/>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82" name="Line 137"/>
                <p:cNvSpPr>
                  <a:spLocks noChangeShapeType="1"/>
                </p:cNvSpPr>
                <p:nvPr/>
              </p:nvSpPr>
              <p:spPr bwMode="auto">
                <a:xfrm>
                  <a:off x="5624619" y="3218375"/>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83" name="Line 138"/>
                <p:cNvSpPr>
                  <a:spLocks noChangeShapeType="1"/>
                </p:cNvSpPr>
                <p:nvPr/>
              </p:nvSpPr>
              <p:spPr bwMode="auto">
                <a:xfrm>
                  <a:off x="5624619" y="3355545"/>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84" name="Line 139"/>
                <p:cNvSpPr>
                  <a:spLocks noChangeShapeType="1"/>
                </p:cNvSpPr>
                <p:nvPr/>
              </p:nvSpPr>
              <p:spPr bwMode="auto">
                <a:xfrm>
                  <a:off x="5624619" y="3492715"/>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85" name="Line 140"/>
                <p:cNvSpPr>
                  <a:spLocks noChangeShapeType="1"/>
                </p:cNvSpPr>
                <p:nvPr/>
              </p:nvSpPr>
              <p:spPr bwMode="auto">
                <a:xfrm>
                  <a:off x="5624619" y="3629885"/>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86" name="Line 141"/>
                <p:cNvSpPr>
                  <a:spLocks noChangeShapeType="1"/>
                </p:cNvSpPr>
                <p:nvPr/>
              </p:nvSpPr>
              <p:spPr bwMode="auto">
                <a:xfrm>
                  <a:off x="5624619" y="3768361"/>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87" name="Line 142"/>
                <p:cNvSpPr>
                  <a:spLocks noChangeShapeType="1"/>
                </p:cNvSpPr>
                <p:nvPr/>
              </p:nvSpPr>
              <p:spPr bwMode="auto">
                <a:xfrm>
                  <a:off x="5624619" y="3905531"/>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88" name="Line 143"/>
                <p:cNvSpPr>
                  <a:spLocks noChangeShapeType="1"/>
                </p:cNvSpPr>
                <p:nvPr/>
              </p:nvSpPr>
              <p:spPr bwMode="auto">
                <a:xfrm>
                  <a:off x="5624619" y="4042701"/>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89" name="Line 144"/>
                <p:cNvSpPr>
                  <a:spLocks noChangeShapeType="1"/>
                </p:cNvSpPr>
                <p:nvPr/>
              </p:nvSpPr>
              <p:spPr bwMode="auto">
                <a:xfrm>
                  <a:off x="5624619" y="4179871"/>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90" name="Line 145"/>
                <p:cNvSpPr>
                  <a:spLocks noChangeShapeType="1"/>
                </p:cNvSpPr>
                <p:nvPr/>
              </p:nvSpPr>
              <p:spPr bwMode="auto">
                <a:xfrm>
                  <a:off x="5624619" y="4318347"/>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91" name="Line 146"/>
                <p:cNvSpPr>
                  <a:spLocks noChangeShapeType="1"/>
                </p:cNvSpPr>
                <p:nvPr/>
              </p:nvSpPr>
              <p:spPr bwMode="auto">
                <a:xfrm>
                  <a:off x="5624619" y="4455517"/>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92" name="Line 147"/>
                <p:cNvSpPr>
                  <a:spLocks noChangeShapeType="1"/>
                </p:cNvSpPr>
                <p:nvPr/>
              </p:nvSpPr>
              <p:spPr bwMode="auto">
                <a:xfrm>
                  <a:off x="5624619" y="4592687"/>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93" name="Line 148"/>
                <p:cNvSpPr>
                  <a:spLocks noChangeShapeType="1"/>
                </p:cNvSpPr>
                <p:nvPr/>
              </p:nvSpPr>
              <p:spPr bwMode="auto">
                <a:xfrm>
                  <a:off x="5624619" y="4729857"/>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94" name="Line 149"/>
                <p:cNvSpPr>
                  <a:spLocks noChangeShapeType="1"/>
                </p:cNvSpPr>
                <p:nvPr/>
              </p:nvSpPr>
              <p:spPr bwMode="auto">
                <a:xfrm>
                  <a:off x="5624619" y="4868333"/>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95" name="Line 150"/>
                <p:cNvSpPr>
                  <a:spLocks noChangeShapeType="1"/>
                </p:cNvSpPr>
                <p:nvPr/>
              </p:nvSpPr>
              <p:spPr bwMode="auto">
                <a:xfrm>
                  <a:off x="5624619" y="5005503"/>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96" name="Line 151"/>
                <p:cNvSpPr>
                  <a:spLocks noChangeShapeType="1"/>
                </p:cNvSpPr>
                <p:nvPr/>
              </p:nvSpPr>
              <p:spPr bwMode="auto">
                <a:xfrm>
                  <a:off x="5624619" y="5142673"/>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97" name="Line 152"/>
                <p:cNvSpPr>
                  <a:spLocks noChangeShapeType="1"/>
                </p:cNvSpPr>
                <p:nvPr/>
              </p:nvSpPr>
              <p:spPr bwMode="auto">
                <a:xfrm>
                  <a:off x="5624619" y="5281149"/>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98" name="Line 153"/>
                <p:cNvSpPr>
                  <a:spLocks noChangeShapeType="1"/>
                </p:cNvSpPr>
                <p:nvPr/>
              </p:nvSpPr>
              <p:spPr bwMode="auto">
                <a:xfrm>
                  <a:off x="5624619" y="5418319"/>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99" name="Line 154"/>
                <p:cNvSpPr>
                  <a:spLocks noChangeShapeType="1"/>
                </p:cNvSpPr>
                <p:nvPr/>
              </p:nvSpPr>
              <p:spPr bwMode="auto">
                <a:xfrm>
                  <a:off x="5624619" y="5555489"/>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00" name="Freeform 155"/>
                <p:cNvSpPr/>
                <p:nvPr/>
              </p:nvSpPr>
              <p:spPr bwMode="auto">
                <a:xfrm>
                  <a:off x="5624619" y="5692659"/>
                  <a:ext cx="1306" cy="69238"/>
                </a:xfrm>
                <a:custGeom>
                  <a:avLst/>
                  <a:gdLst>
                    <a:gd name="T0" fmla="*/ 0 w 2"/>
                    <a:gd name="T1" fmla="*/ 0 h 105"/>
                    <a:gd name="T2" fmla="*/ 0 w 2"/>
                    <a:gd name="T3" fmla="*/ 67 h 105"/>
                    <a:gd name="T4" fmla="*/ 0 w 2"/>
                    <a:gd name="T5" fmla="*/ 99 h 105"/>
                    <a:gd name="T6" fmla="*/ 2 w 2"/>
                    <a:gd name="T7" fmla="*/ 105 h 105"/>
                  </a:gdLst>
                  <a:ahLst/>
                  <a:cxnLst>
                    <a:cxn ang="0">
                      <a:pos x="T0" y="T1"/>
                    </a:cxn>
                    <a:cxn ang="0">
                      <a:pos x="T2" y="T3"/>
                    </a:cxn>
                    <a:cxn ang="0">
                      <a:pos x="T4" y="T5"/>
                    </a:cxn>
                    <a:cxn ang="0">
                      <a:pos x="T6" y="T7"/>
                    </a:cxn>
                  </a:cxnLst>
                  <a:rect l="0" t="0" r="r" b="b"/>
                  <a:pathLst>
                    <a:path w="2" h="105">
                      <a:moveTo>
                        <a:pt x="0" y="0"/>
                      </a:moveTo>
                      <a:lnTo>
                        <a:pt x="0" y="67"/>
                      </a:lnTo>
                      <a:lnTo>
                        <a:pt x="0" y="99"/>
                      </a:lnTo>
                      <a:lnTo>
                        <a:pt x="2" y="105"/>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01" name="Freeform 156"/>
                <p:cNvSpPr/>
                <p:nvPr/>
              </p:nvSpPr>
              <p:spPr bwMode="auto">
                <a:xfrm>
                  <a:off x="5636377" y="5831135"/>
                  <a:ext cx="20902" cy="64013"/>
                </a:xfrm>
                <a:custGeom>
                  <a:avLst/>
                  <a:gdLst>
                    <a:gd name="T0" fmla="*/ 0 w 32"/>
                    <a:gd name="T1" fmla="*/ 0 h 100"/>
                    <a:gd name="T2" fmla="*/ 4 w 32"/>
                    <a:gd name="T3" fmla="*/ 17 h 100"/>
                    <a:gd name="T4" fmla="*/ 11 w 32"/>
                    <a:gd name="T5" fmla="*/ 47 h 100"/>
                    <a:gd name="T6" fmla="*/ 22 w 32"/>
                    <a:gd name="T7" fmla="*/ 75 h 100"/>
                    <a:gd name="T8" fmla="*/ 32 w 32"/>
                    <a:gd name="T9" fmla="*/ 100 h 100"/>
                  </a:gdLst>
                  <a:ahLst/>
                  <a:cxnLst>
                    <a:cxn ang="0">
                      <a:pos x="T0" y="T1"/>
                    </a:cxn>
                    <a:cxn ang="0">
                      <a:pos x="T2" y="T3"/>
                    </a:cxn>
                    <a:cxn ang="0">
                      <a:pos x="T4" y="T5"/>
                    </a:cxn>
                    <a:cxn ang="0">
                      <a:pos x="T6" y="T7"/>
                    </a:cxn>
                    <a:cxn ang="0">
                      <a:pos x="T8" y="T9"/>
                    </a:cxn>
                  </a:cxnLst>
                  <a:rect l="0" t="0" r="r" b="b"/>
                  <a:pathLst>
                    <a:path w="32" h="100">
                      <a:moveTo>
                        <a:pt x="0" y="0"/>
                      </a:moveTo>
                      <a:lnTo>
                        <a:pt x="4" y="17"/>
                      </a:lnTo>
                      <a:lnTo>
                        <a:pt x="11" y="47"/>
                      </a:lnTo>
                      <a:lnTo>
                        <a:pt x="22" y="75"/>
                      </a:lnTo>
                      <a:lnTo>
                        <a:pt x="32" y="100"/>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02" name="Freeform 157"/>
                <p:cNvSpPr/>
                <p:nvPr/>
              </p:nvSpPr>
              <p:spPr bwMode="auto">
                <a:xfrm>
                  <a:off x="5687326" y="5956548"/>
                  <a:ext cx="41804" cy="56174"/>
                </a:xfrm>
                <a:custGeom>
                  <a:avLst/>
                  <a:gdLst>
                    <a:gd name="T0" fmla="*/ 0 w 64"/>
                    <a:gd name="T1" fmla="*/ 0 h 84"/>
                    <a:gd name="T2" fmla="*/ 13 w 64"/>
                    <a:gd name="T3" fmla="*/ 19 h 84"/>
                    <a:gd name="T4" fmla="*/ 30 w 64"/>
                    <a:gd name="T5" fmla="*/ 45 h 84"/>
                    <a:gd name="T6" fmla="*/ 49 w 64"/>
                    <a:gd name="T7" fmla="*/ 68 h 84"/>
                    <a:gd name="T8" fmla="*/ 64 w 64"/>
                    <a:gd name="T9" fmla="*/ 84 h 84"/>
                  </a:gdLst>
                  <a:ahLst/>
                  <a:cxnLst>
                    <a:cxn ang="0">
                      <a:pos x="T0" y="T1"/>
                    </a:cxn>
                    <a:cxn ang="0">
                      <a:pos x="T2" y="T3"/>
                    </a:cxn>
                    <a:cxn ang="0">
                      <a:pos x="T4" y="T5"/>
                    </a:cxn>
                    <a:cxn ang="0">
                      <a:pos x="T6" y="T7"/>
                    </a:cxn>
                    <a:cxn ang="0">
                      <a:pos x="T8" y="T9"/>
                    </a:cxn>
                  </a:cxnLst>
                  <a:rect l="0" t="0" r="r" b="b"/>
                  <a:pathLst>
                    <a:path w="64" h="84">
                      <a:moveTo>
                        <a:pt x="0" y="0"/>
                      </a:moveTo>
                      <a:lnTo>
                        <a:pt x="13" y="19"/>
                      </a:lnTo>
                      <a:lnTo>
                        <a:pt x="30" y="45"/>
                      </a:lnTo>
                      <a:lnTo>
                        <a:pt x="49" y="68"/>
                      </a:lnTo>
                      <a:lnTo>
                        <a:pt x="64" y="84"/>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03" name="Freeform 158"/>
                <p:cNvSpPr/>
                <p:nvPr/>
              </p:nvSpPr>
              <p:spPr bwMode="auto">
                <a:xfrm>
                  <a:off x="5778772" y="6059752"/>
                  <a:ext cx="56174" cy="39191"/>
                </a:xfrm>
                <a:custGeom>
                  <a:avLst/>
                  <a:gdLst>
                    <a:gd name="T0" fmla="*/ 0 w 86"/>
                    <a:gd name="T1" fmla="*/ 0 h 58"/>
                    <a:gd name="T2" fmla="*/ 21 w 86"/>
                    <a:gd name="T3" fmla="*/ 15 h 58"/>
                    <a:gd name="T4" fmla="*/ 45 w 86"/>
                    <a:gd name="T5" fmla="*/ 34 h 58"/>
                    <a:gd name="T6" fmla="*/ 71 w 86"/>
                    <a:gd name="T7" fmla="*/ 51 h 58"/>
                    <a:gd name="T8" fmla="*/ 86 w 86"/>
                    <a:gd name="T9" fmla="*/ 58 h 58"/>
                  </a:gdLst>
                  <a:ahLst/>
                  <a:cxnLst>
                    <a:cxn ang="0">
                      <a:pos x="T0" y="T1"/>
                    </a:cxn>
                    <a:cxn ang="0">
                      <a:pos x="T2" y="T3"/>
                    </a:cxn>
                    <a:cxn ang="0">
                      <a:pos x="T4" y="T5"/>
                    </a:cxn>
                    <a:cxn ang="0">
                      <a:pos x="T6" y="T7"/>
                    </a:cxn>
                    <a:cxn ang="0">
                      <a:pos x="T8" y="T9"/>
                    </a:cxn>
                  </a:cxnLst>
                  <a:rect l="0" t="0" r="r" b="b"/>
                  <a:pathLst>
                    <a:path w="86" h="58">
                      <a:moveTo>
                        <a:pt x="0" y="0"/>
                      </a:moveTo>
                      <a:lnTo>
                        <a:pt x="21" y="15"/>
                      </a:lnTo>
                      <a:lnTo>
                        <a:pt x="45" y="34"/>
                      </a:lnTo>
                      <a:lnTo>
                        <a:pt x="71" y="51"/>
                      </a:lnTo>
                      <a:lnTo>
                        <a:pt x="86" y="58"/>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04" name="Freeform 159"/>
                <p:cNvSpPr/>
                <p:nvPr/>
              </p:nvSpPr>
              <p:spPr bwMode="auto">
                <a:xfrm>
                  <a:off x="5897653" y="6127684"/>
                  <a:ext cx="65319" cy="18289"/>
                </a:xfrm>
                <a:custGeom>
                  <a:avLst/>
                  <a:gdLst>
                    <a:gd name="T0" fmla="*/ 0 w 100"/>
                    <a:gd name="T1" fmla="*/ 0 h 28"/>
                    <a:gd name="T2" fmla="*/ 0 w 100"/>
                    <a:gd name="T3" fmla="*/ 0 h 28"/>
                    <a:gd name="T4" fmla="*/ 30 w 100"/>
                    <a:gd name="T5" fmla="*/ 11 h 28"/>
                    <a:gd name="T6" fmla="*/ 60 w 100"/>
                    <a:gd name="T7" fmla="*/ 19 h 28"/>
                    <a:gd name="T8" fmla="*/ 92 w 100"/>
                    <a:gd name="T9" fmla="*/ 26 h 28"/>
                    <a:gd name="T10" fmla="*/ 100 w 100"/>
                    <a:gd name="T11" fmla="*/ 28 h 28"/>
                  </a:gdLst>
                  <a:ahLst/>
                  <a:cxnLst>
                    <a:cxn ang="0">
                      <a:pos x="T0" y="T1"/>
                    </a:cxn>
                    <a:cxn ang="0">
                      <a:pos x="T2" y="T3"/>
                    </a:cxn>
                    <a:cxn ang="0">
                      <a:pos x="T4" y="T5"/>
                    </a:cxn>
                    <a:cxn ang="0">
                      <a:pos x="T6" y="T7"/>
                    </a:cxn>
                    <a:cxn ang="0">
                      <a:pos x="T8" y="T9"/>
                    </a:cxn>
                    <a:cxn ang="0">
                      <a:pos x="T10" y="T11"/>
                    </a:cxn>
                  </a:cxnLst>
                  <a:rect l="0" t="0" r="r" b="b"/>
                  <a:pathLst>
                    <a:path w="100" h="28">
                      <a:moveTo>
                        <a:pt x="0" y="0"/>
                      </a:moveTo>
                      <a:lnTo>
                        <a:pt x="0" y="0"/>
                      </a:lnTo>
                      <a:lnTo>
                        <a:pt x="30" y="11"/>
                      </a:lnTo>
                      <a:lnTo>
                        <a:pt x="60" y="19"/>
                      </a:lnTo>
                      <a:lnTo>
                        <a:pt x="92" y="26"/>
                      </a:lnTo>
                      <a:lnTo>
                        <a:pt x="100" y="28"/>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05" name="Freeform 160"/>
                <p:cNvSpPr/>
                <p:nvPr/>
              </p:nvSpPr>
              <p:spPr bwMode="auto">
                <a:xfrm>
                  <a:off x="6032210" y="6148586"/>
                  <a:ext cx="67932" cy="5226"/>
                </a:xfrm>
                <a:custGeom>
                  <a:avLst/>
                  <a:gdLst>
                    <a:gd name="T0" fmla="*/ 0 w 105"/>
                    <a:gd name="T1" fmla="*/ 8 h 8"/>
                    <a:gd name="T2" fmla="*/ 15 w 105"/>
                    <a:gd name="T3" fmla="*/ 8 h 8"/>
                    <a:gd name="T4" fmla="*/ 47 w 105"/>
                    <a:gd name="T5" fmla="*/ 6 h 8"/>
                    <a:gd name="T6" fmla="*/ 79 w 105"/>
                    <a:gd name="T7" fmla="*/ 4 h 8"/>
                    <a:gd name="T8" fmla="*/ 105 w 105"/>
                    <a:gd name="T9" fmla="*/ 0 h 8"/>
                  </a:gdLst>
                  <a:ahLst/>
                  <a:cxnLst>
                    <a:cxn ang="0">
                      <a:pos x="T0" y="T1"/>
                    </a:cxn>
                    <a:cxn ang="0">
                      <a:pos x="T2" y="T3"/>
                    </a:cxn>
                    <a:cxn ang="0">
                      <a:pos x="T4" y="T5"/>
                    </a:cxn>
                    <a:cxn ang="0">
                      <a:pos x="T6" y="T7"/>
                    </a:cxn>
                    <a:cxn ang="0">
                      <a:pos x="T8" y="T9"/>
                    </a:cxn>
                  </a:cxnLst>
                  <a:rect l="0" t="0" r="r" b="b"/>
                  <a:pathLst>
                    <a:path w="105" h="8">
                      <a:moveTo>
                        <a:pt x="0" y="8"/>
                      </a:moveTo>
                      <a:lnTo>
                        <a:pt x="15" y="8"/>
                      </a:lnTo>
                      <a:lnTo>
                        <a:pt x="47" y="6"/>
                      </a:lnTo>
                      <a:lnTo>
                        <a:pt x="79" y="4"/>
                      </a:lnTo>
                      <a:lnTo>
                        <a:pt x="105" y="0"/>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06" name="Freeform 161"/>
                <p:cNvSpPr/>
                <p:nvPr/>
              </p:nvSpPr>
              <p:spPr bwMode="auto">
                <a:xfrm>
                  <a:off x="6166767" y="6108088"/>
                  <a:ext cx="64013" cy="26128"/>
                </a:xfrm>
                <a:custGeom>
                  <a:avLst/>
                  <a:gdLst>
                    <a:gd name="T0" fmla="*/ 0 w 98"/>
                    <a:gd name="T1" fmla="*/ 40 h 40"/>
                    <a:gd name="T2" fmla="*/ 26 w 98"/>
                    <a:gd name="T3" fmla="*/ 30 h 40"/>
                    <a:gd name="T4" fmla="*/ 56 w 98"/>
                    <a:gd name="T5" fmla="*/ 19 h 40"/>
                    <a:gd name="T6" fmla="*/ 85 w 98"/>
                    <a:gd name="T7" fmla="*/ 6 h 40"/>
                    <a:gd name="T8" fmla="*/ 98 w 98"/>
                    <a:gd name="T9" fmla="*/ 0 h 40"/>
                  </a:gdLst>
                  <a:ahLst/>
                  <a:cxnLst>
                    <a:cxn ang="0">
                      <a:pos x="T0" y="T1"/>
                    </a:cxn>
                    <a:cxn ang="0">
                      <a:pos x="T2" y="T3"/>
                    </a:cxn>
                    <a:cxn ang="0">
                      <a:pos x="T4" y="T5"/>
                    </a:cxn>
                    <a:cxn ang="0">
                      <a:pos x="T6" y="T7"/>
                    </a:cxn>
                    <a:cxn ang="0">
                      <a:pos x="T8" y="T9"/>
                    </a:cxn>
                  </a:cxnLst>
                  <a:rect l="0" t="0" r="r" b="b"/>
                  <a:pathLst>
                    <a:path w="98" h="40">
                      <a:moveTo>
                        <a:pt x="0" y="40"/>
                      </a:moveTo>
                      <a:lnTo>
                        <a:pt x="26" y="30"/>
                      </a:lnTo>
                      <a:lnTo>
                        <a:pt x="56" y="19"/>
                      </a:lnTo>
                      <a:lnTo>
                        <a:pt x="85" y="6"/>
                      </a:lnTo>
                      <a:lnTo>
                        <a:pt x="98" y="0"/>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07" name="Freeform 162"/>
                <p:cNvSpPr/>
                <p:nvPr/>
              </p:nvSpPr>
              <p:spPr bwMode="auto">
                <a:xfrm>
                  <a:off x="6289567" y="6025786"/>
                  <a:ext cx="50949" cy="45723"/>
                </a:xfrm>
                <a:custGeom>
                  <a:avLst/>
                  <a:gdLst>
                    <a:gd name="T0" fmla="*/ 0 w 79"/>
                    <a:gd name="T1" fmla="*/ 70 h 70"/>
                    <a:gd name="T2" fmla="*/ 2 w 79"/>
                    <a:gd name="T3" fmla="*/ 68 h 70"/>
                    <a:gd name="T4" fmla="*/ 24 w 79"/>
                    <a:gd name="T5" fmla="*/ 49 h 70"/>
                    <a:gd name="T6" fmla="*/ 49 w 79"/>
                    <a:gd name="T7" fmla="*/ 30 h 70"/>
                    <a:gd name="T8" fmla="*/ 70 w 79"/>
                    <a:gd name="T9" fmla="*/ 10 h 70"/>
                    <a:gd name="T10" fmla="*/ 79 w 79"/>
                    <a:gd name="T11" fmla="*/ 0 h 70"/>
                  </a:gdLst>
                  <a:ahLst/>
                  <a:cxnLst>
                    <a:cxn ang="0">
                      <a:pos x="T0" y="T1"/>
                    </a:cxn>
                    <a:cxn ang="0">
                      <a:pos x="T2" y="T3"/>
                    </a:cxn>
                    <a:cxn ang="0">
                      <a:pos x="T4" y="T5"/>
                    </a:cxn>
                    <a:cxn ang="0">
                      <a:pos x="T6" y="T7"/>
                    </a:cxn>
                    <a:cxn ang="0">
                      <a:pos x="T8" y="T9"/>
                    </a:cxn>
                    <a:cxn ang="0">
                      <a:pos x="T10" y="T11"/>
                    </a:cxn>
                  </a:cxnLst>
                  <a:rect l="0" t="0" r="r" b="b"/>
                  <a:pathLst>
                    <a:path w="79" h="70">
                      <a:moveTo>
                        <a:pt x="0" y="70"/>
                      </a:moveTo>
                      <a:lnTo>
                        <a:pt x="2" y="68"/>
                      </a:lnTo>
                      <a:lnTo>
                        <a:pt x="24" y="49"/>
                      </a:lnTo>
                      <a:lnTo>
                        <a:pt x="49" y="30"/>
                      </a:lnTo>
                      <a:lnTo>
                        <a:pt x="70" y="10"/>
                      </a:lnTo>
                      <a:lnTo>
                        <a:pt x="79" y="0"/>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08" name="Freeform 163"/>
                <p:cNvSpPr/>
                <p:nvPr/>
              </p:nvSpPr>
              <p:spPr bwMode="auto">
                <a:xfrm>
                  <a:off x="6383626" y="5913437"/>
                  <a:ext cx="35272" cy="60093"/>
                </a:xfrm>
                <a:custGeom>
                  <a:avLst/>
                  <a:gdLst>
                    <a:gd name="T0" fmla="*/ 0 w 52"/>
                    <a:gd name="T1" fmla="*/ 92 h 92"/>
                    <a:gd name="T2" fmla="*/ 3 w 52"/>
                    <a:gd name="T3" fmla="*/ 87 h 92"/>
                    <a:gd name="T4" fmla="*/ 20 w 52"/>
                    <a:gd name="T5" fmla="*/ 62 h 92"/>
                    <a:gd name="T6" fmla="*/ 35 w 52"/>
                    <a:gd name="T7" fmla="*/ 34 h 92"/>
                    <a:gd name="T8" fmla="*/ 49 w 52"/>
                    <a:gd name="T9" fmla="*/ 8 h 92"/>
                    <a:gd name="T10" fmla="*/ 52 w 52"/>
                    <a:gd name="T11" fmla="*/ 0 h 92"/>
                  </a:gdLst>
                  <a:ahLst/>
                  <a:cxnLst>
                    <a:cxn ang="0">
                      <a:pos x="T0" y="T1"/>
                    </a:cxn>
                    <a:cxn ang="0">
                      <a:pos x="T2" y="T3"/>
                    </a:cxn>
                    <a:cxn ang="0">
                      <a:pos x="T4" y="T5"/>
                    </a:cxn>
                    <a:cxn ang="0">
                      <a:pos x="T6" y="T7"/>
                    </a:cxn>
                    <a:cxn ang="0">
                      <a:pos x="T8" y="T9"/>
                    </a:cxn>
                    <a:cxn ang="0">
                      <a:pos x="T10" y="T11"/>
                    </a:cxn>
                  </a:cxnLst>
                  <a:rect l="0" t="0" r="r" b="b"/>
                  <a:pathLst>
                    <a:path w="52" h="92">
                      <a:moveTo>
                        <a:pt x="0" y="92"/>
                      </a:moveTo>
                      <a:lnTo>
                        <a:pt x="3" y="87"/>
                      </a:lnTo>
                      <a:lnTo>
                        <a:pt x="20" y="62"/>
                      </a:lnTo>
                      <a:lnTo>
                        <a:pt x="35" y="34"/>
                      </a:lnTo>
                      <a:lnTo>
                        <a:pt x="49" y="8"/>
                      </a:lnTo>
                      <a:lnTo>
                        <a:pt x="52" y="0"/>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09" name="Freeform 164"/>
                <p:cNvSpPr/>
                <p:nvPr/>
              </p:nvSpPr>
              <p:spPr bwMode="auto">
                <a:xfrm>
                  <a:off x="6442413" y="5781493"/>
                  <a:ext cx="13064" cy="67932"/>
                </a:xfrm>
                <a:custGeom>
                  <a:avLst/>
                  <a:gdLst>
                    <a:gd name="T0" fmla="*/ 0 w 21"/>
                    <a:gd name="T1" fmla="*/ 103 h 103"/>
                    <a:gd name="T2" fmla="*/ 4 w 21"/>
                    <a:gd name="T3" fmla="*/ 92 h 103"/>
                    <a:gd name="T4" fmla="*/ 11 w 21"/>
                    <a:gd name="T5" fmla="*/ 60 h 103"/>
                    <a:gd name="T6" fmla="*/ 17 w 21"/>
                    <a:gd name="T7" fmla="*/ 30 h 103"/>
                    <a:gd name="T8" fmla="*/ 21 w 21"/>
                    <a:gd name="T9" fmla="*/ 0 h 103"/>
                  </a:gdLst>
                  <a:ahLst/>
                  <a:cxnLst>
                    <a:cxn ang="0">
                      <a:pos x="T0" y="T1"/>
                    </a:cxn>
                    <a:cxn ang="0">
                      <a:pos x="T2" y="T3"/>
                    </a:cxn>
                    <a:cxn ang="0">
                      <a:pos x="T4" y="T5"/>
                    </a:cxn>
                    <a:cxn ang="0">
                      <a:pos x="T6" y="T7"/>
                    </a:cxn>
                    <a:cxn ang="0">
                      <a:pos x="T8" y="T9"/>
                    </a:cxn>
                  </a:cxnLst>
                  <a:rect l="0" t="0" r="r" b="b"/>
                  <a:pathLst>
                    <a:path w="21" h="103">
                      <a:moveTo>
                        <a:pt x="0" y="103"/>
                      </a:moveTo>
                      <a:lnTo>
                        <a:pt x="4" y="92"/>
                      </a:lnTo>
                      <a:lnTo>
                        <a:pt x="11" y="60"/>
                      </a:lnTo>
                      <a:lnTo>
                        <a:pt x="17" y="30"/>
                      </a:lnTo>
                      <a:lnTo>
                        <a:pt x="21" y="0"/>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11" name="Line 165"/>
                <p:cNvSpPr>
                  <a:spLocks noChangeShapeType="1"/>
                </p:cNvSpPr>
                <p:nvPr/>
              </p:nvSpPr>
              <p:spPr bwMode="auto">
                <a:xfrm flipV="1">
                  <a:off x="6458090" y="5644323"/>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12" name="Line 166"/>
                <p:cNvSpPr>
                  <a:spLocks noChangeShapeType="1"/>
                </p:cNvSpPr>
                <p:nvPr/>
              </p:nvSpPr>
              <p:spPr bwMode="auto">
                <a:xfrm flipV="1">
                  <a:off x="6458090" y="5505847"/>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13" name="Line 167"/>
                <p:cNvSpPr>
                  <a:spLocks noChangeShapeType="1"/>
                </p:cNvSpPr>
                <p:nvPr/>
              </p:nvSpPr>
              <p:spPr bwMode="auto">
                <a:xfrm flipV="1">
                  <a:off x="6458090" y="5368677"/>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14" name="Line 168"/>
                <p:cNvSpPr>
                  <a:spLocks noChangeShapeType="1"/>
                </p:cNvSpPr>
                <p:nvPr/>
              </p:nvSpPr>
              <p:spPr bwMode="auto">
                <a:xfrm flipV="1">
                  <a:off x="6458090" y="5231507"/>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15" name="Line 169"/>
                <p:cNvSpPr>
                  <a:spLocks noChangeShapeType="1"/>
                </p:cNvSpPr>
                <p:nvPr/>
              </p:nvSpPr>
              <p:spPr bwMode="auto">
                <a:xfrm flipV="1">
                  <a:off x="6458090" y="5094337"/>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16" name="Line 170"/>
                <p:cNvSpPr>
                  <a:spLocks noChangeShapeType="1"/>
                </p:cNvSpPr>
                <p:nvPr/>
              </p:nvSpPr>
              <p:spPr bwMode="auto">
                <a:xfrm flipV="1">
                  <a:off x="6458090" y="4955861"/>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17" name="Line 171"/>
                <p:cNvSpPr>
                  <a:spLocks noChangeShapeType="1"/>
                </p:cNvSpPr>
                <p:nvPr/>
              </p:nvSpPr>
              <p:spPr bwMode="auto">
                <a:xfrm flipV="1">
                  <a:off x="6458090" y="4818691"/>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18" name="Line 172"/>
                <p:cNvSpPr>
                  <a:spLocks noChangeShapeType="1"/>
                </p:cNvSpPr>
                <p:nvPr/>
              </p:nvSpPr>
              <p:spPr bwMode="auto">
                <a:xfrm flipV="1">
                  <a:off x="6458090" y="4681521"/>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19" name="Line 173"/>
                <p:cNvSpPr>
                  <a:spLocks noChangeShapeType="1"/>
                </p:cNvSpPr>
                <p:nvPr/>
              </p:nvSpPr>
              <p:spPr bwMode="auto">
                <a:xfrm flipV="1">
                  <a:off x="6458090" y="4544351"/>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20" name="Line 174"/>
                <p:cNvSpPr>
                  <a:spLocks noChangeShapeType="1"/>
                </p:cNvSpPr>
                <p:nvPr/>
              </p:nvSpPr>
              <p:spPr bwMode="auto">
                <a:xfrm flipV="1">
                  <a:off x="6458090" y="4405875"/>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21" name="Line 175"/>
                <p:cNvSpPr>
                  <a:spLocks noChangeShapeType="1"/>
                </p:cNvSpPr>
                <p:nvPr/>
              </p:nvSpPr>
              <p:spPr bwMode="auto">
                <a:xfrm flipV="1">
                  <a:off x="6458090" y="4268705"/>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22" name="Line 176"/>
                <p:cNvSpPr>
                  <a:spLocks noChangeShapeType="1"/>
                </p:cNvSpPr>
                <p:nvPr/>
              </p:nvSpPr>
              <p:spPr bwMode="auto">
                <a:xfrm flipV="1">
                  <a:off x="6458090" y="4131535"/>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23" name="Line 177"/>
                <p:cNvSpPr>
                  <a:spLocks noChangeShapeType="1"/>
                </p:cNvSpPr>
                <p:nvPr/>
              </p:nvSpPr>
              <p:spPr bwMode="auto">
                <a:xfrm flipV="1">
                  <a:off x="6458090" y="3994365"/>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24" name="Line 178"/>
                <p:cNvSpPr>
                  <a:spLocks noChangeShapeType="1"/>
                </p:cNvSpPr>
                <p:nvPr/>
              </p:nvSpPr>
              <p:spPr bwMode="auto">
                <a:xfrm flipV="1">
                  <a:off x="6458090" y="3855889"/>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25" name="Line 179"/>
                <p:cNvSpPr>
                  <a:spLocks noChangeShapeType="1"/>
                </p:cNvSpPr>
                <p:nvPr/>
              </p:nvSpPr>
              <p:spPr bwMode="auto">
                <a:xfrm flipV="1">
                  <a:off x="6458090" y="3718719"/>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26" name="Line 180"/>
                <p:cNvSpPr>
                  <a:spLocks noChangeShapeType="1"/>
                </p:cNvSpPr>
                <p:nvPr/>
              </p:nvSpPr>
              <p:spPr bwMode="auto">
                <a:xfrm flipV="1">
                  <a:off x="6458090" y="3581549"/>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27" name="Line 181"/>
                <p:cNvSpPr>
                  <a:spLocks noChangeShapeType="1"/>
                </p:cNvSpPr>
                <p:nvPr/>
              </p:nvSpPr>
              <p:spPr bwMode="auto">
                <a:xfrm flipV="1">
                  <a:off x="6458090" y="3443072"/>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28" name="Line 182"/>
                <p:cNvSpPr>
                  <a:spLocks noChangeShapeType="1"/>
                </p:cNvSpPr>
                <p:nvPr/>
              </p:nvSpPr>
              <p:spPr bwMode="auto">
                <a:xfrm flipV="1">
                  <a:off x="6458090" y="3305902"/>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29" name="Line 183"/>
                <p:cNvSpPr>
                  <a:spLocks noChangeShapeType="1"/>
                </p:cNvSpPr>
                <p:nvPr/>
              </p:nvSpPr>
              <p:spPr bwMode="auto">
                <a:xfrm flipV="1">
                  <a:off x="6458090" y="3168733"/>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30" name="Line 184"/>
                <p:cNvSpPr>
                  <a:spLocks noChangeShapeType="1"/>
                </p:cNvSpPr>
                <p:nvPr/>
              </p:nvSpPr>
              <p:spPr bwMode="auto">
                <a:xfrm flipV="1">
                  <a:off x="6458090" y="3031563"/>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31" name="Line 185"/>
                <p:cNvSpPr>
                  <a:spLocks noChangeShapeType="1"/>
                </p:cNvSpPr>
                <p:nvPr/>
              </p:nvSpPr>
              <p:spPr bwMode="auto">
                <a:xfrm flipV="1">
                  <a:off x="6458090" y="2893086"/>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32" name="Line 186"/>
                <p:cNvSpPr>
                  <a:spLocks noChangeShapeType="1"/>
                </p:cNvSpPr>
                <p:nvPr/>
              </p:nvSpPr>
              <p:spPr bwMode="auto">
                <a:xfrm flipV="1">
                  <a:off x="6458090" y="2755916"/>
                  <a:ext cx="0" cy="69238"/>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33" name="Line 187"/>
                <p:cNvSpPr>
                  <a:spLocks noChangeShapeType="1"/>
                </p:cNvSpPr>
                <p:nvPr/>
              </p:nvSpPr>
              <p:spPr bwMode="auto">
                <a:xfrm flipV="1">
                  <a:off x="6458090" y="2618747"/>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36" name="Line 188"/>
                <p:cNvSpPr>
                  <a:spLocks noChangeShapeType="1"/>
                </p:cNvSpPr>
                <p:nvPr/>
              </p:nvSpPr>
              <p:spPr bwMode="auto">
                <a:xfrm flipV="1">
                  <a:off x="6458090" y="2481577"/>
                  <a:ext cx="0" cy="67932"/>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38" name="Line 189"/>
                <p:cNvSpPr>
                  <a:spLocks noChangeShapeType="1"/>
                </p:cNvSpPr>
                <p:nvPr/>
              </p:nvSpPr>
              <p:spPr bwMode="auto">
                <a:xfrm flipV="1">
                  <a:off x="6458090" y="2392743"/>
                  <a:ext cx="0" cy="19596"/>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41" name="Freeform 191"/>
                <p:cNvSpPr/>
                <p:nvPr/>
              </p:nvSpPr>
              <p:spPr bwMode="auto">
                <a:xfrm>
                  <a:off x="5687326" y="3106850"/>
                  <a:ext cx="704139" cy="3001238"/>
                </a:xfrm>
                <a:custGeom>
                  <a:avLst/>
                  <a:gdLst>
                    <a:gd name="T0" fmla="*/ 0 w 1077"/>
                    <a:gd name="T1" fmla="*/ 0 h 4752"/>
                    <a:gd name="T2" fmla="*/ 0 w 1077"/>
                    <a:gd name="T3" fmla="*/ 1970 h 4752"/>
                    <a:gd name="T4" fmla="*/ 0 w 1077"/>
                    <a:gd name="T5" fmla="*/ 4134 h 4752"/>
                    <a:gd name="T6" fmla="*/ 3 w 1077"/>
                    <a:gd name="T7" fmla="*/ 4196 h 4752"/>
                    <a:gd name="T8" fmla="*/ 11 w 1077"/>
                    <a:gd name="T9" fmla="*/ 4258 h 4752"/>
                    <a:gd name="T10" fmla="*/ 24 w 1077"/>
                    <a:gd name="T11" fmla="*/ 4316 h 4752"/>
                    <a:gd name="T12" fmla="*/ 43 w 1077"/>
                    <a:gd name="T13" fmla="*/ 4375 h 4752"/>
                    <a:gd name="T14" fmla="*/ 65 w 1077"/>
                    <a:gd name="T15" fmla="*/ 4427 h 4752"/>
                    <a:gd name="T16" fmla="*/ 92 w 1077"/>
                    <a:gd name="T17" fmla="*/ 4480 h 4752"/>
                    <a:gd name="T18" fmla="*/ 124 w 1077"/>
                    <a:gd name="T19" fmla="*/ 4527 h 4752"/>
                    <a:gd name="T20" fmla="*/ 158 w 1077"/>
                    <a:gd name="T21" fmla="*/ 4570 h 4752"/>
                    <a:gd name="T22" fmla="*/ 195 w 1077"/>
                    <a:gd name="T23" fmla="*/ 4610 h 4752"/>
                    <a:gd name="T24" fmla="*/ 238 w 1077"/>
                    <a:gd name="T25" fmla="*/ 4645 h 4752"/>
                    <a:gd name="T26" fmla="*/ 282 w 1077"/>
                    <a:gd name="T27" fmla="*/ 4677 h 4752"/>
                    <a:gd name="T28" fmla="*/ 329 w 1077"/>
                    <a:gd name="T29" fmla="*/ 4704 h 4752"/>
                    <a:gd name="T30" fmla="*/ 379 w 1077"/>
                    <a:gd name="T31" fmla="*/ 4724 h 4752"/>
                    <a:gd name="T32" fmla="*/ 430 w 1077"/>
                    <a:gd name="T33" fmla="*/ 4739 h 4752"/>
                    <a:gd name="T34" fmla="*/ 483 w 1077"/>
                    <a:gd name="T35" fmla="*/ 4749 h 4752"/>
                    <a:gd name="T36" fmla="*/ 539 w 1077"/>
                    <a:gd name="T37" fmla="*/ 4752 h 4752"/>
                    <a:gd name="T38" fmla="*/ 567 w 1077"/>
                    <a:gd name="T39" fmla="*/ 4751 h 4752"/>
                    <a:gd name="T40" fmla="*/ 620 w 1077"/>
                    <a:gd name="T41" fmla="*/ 4745 h 4752"/>
                    <a:gd name="T42" fmla="*/ 673 w 1077"/>
                    <a:gd name="T43" fmla="*/ 4732 h 4752"/>
                    <a:gd name="T44" fmla="*/ 723 w 1077"/>
                    <a:gd name="T45" fmla="*/ 4715 h 4752"/>
                    <a:gd name="T46" fmla="*/ 772 w 1077"/>
                    <a:gd name="T47" fmla="*/ 4690 h 4752"/>
                    <a:gd name="T48" fmla="*/ 817 w 1077"/>
                    <a:gd name="T49" fmla="*/ 4662 h 4752"/>
                    <a:gd name="T50" fmla="*/ 861 w 1077"/>
                    <a:gd name="T51" fmla="*/ 4628 h 4752"/>
                    <a:gd name="T52" fmla="*/ 902 w 1077"/>
                    <a:gd name="T53" fmla="*/ 4591 h 4752"/>
                    <a:gd name="T54" fmla="*/ 938 w 1077"/>
                    <a:gd name="T55" fmla="*/ 4549 h 4752"/>
                    <a:gd name="T56" fmla="*/ 972 w 1077"/>
                    <a:gd name="T57" fmla="*/ 4502 h 4752"/>
                    <a:gd name="T58" fmla="*/ 1000 w 1077"/>
                    <a:gd name="T59" fmla="*/ 4454 h 4752"/>
                    <a:gd name="T60" fmla="*/ 1024 w 1077"/>
                    <a:gd name="T61" fmla="*/ 4401 h 4752"/>
                    <a:gd name="T62" fmla="*/ 1045 w 1077"/>
                    <a:gd name="T63" fmla="*/ 4346 h 4752"/>
                    <a:gd name="T64" fmla="*/ 1060 w 1077"/>
                    <a:gd name="T65" fmla="*/ 4288 h 4752"/>
                    <a:gd name="T66" fmla="*/ 1071 w 1077"/>
                    <a:gd name="T67" fmla="*/ 4228 h 4752"/>
                    <a:gd name="T68" fmla="*/ 1077 w 1077"/>
                    <a:gd name="T69" fmla="*/ 4164 h 4752"/>
                    <a:gd name="T70" fmla="*/ 1077 w 1077"/>
                    <a:gd name="T71" fmla="*/ 2829 h 4752"/>
                    <a:gd name="T72" fmla="*/ 1077 w 1077"/>
                    <a:gd name="T73" fmla="*/ 0 h 4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7" h="4752">
                      <a:moveTo>
                        <a:pt x="1077" y="0"/>
                      </a:moveTo>
                      <a:lnTo>
                        <a:pt x="0" y="0"/>
                      </a:lnTo>
                      <a:lnTo>
                        <a:pt x="0" y="1970"/>
                      </a:lnTo>
                      <a:lnTo>
                        <a:pt x="0" y="1970"/>
                      </a:lnTo>
                      <a:lnTo>
                        <a:pt x="0" y="4134"/>
                      </a:lnTo>
                      <a:lnTo>
                        <a:pt x="0" y="4134"/>
                      </a:lnTo>
                      <a:lnTo>
                        <a:pt x="0" y="4164"/>
                      </a:lnTo>
                      <a:lnTo>
                        <a:pt x="3" y="4196"/>
                      </a:lnTo>
                      <a:lnTo>
                        <a:pt x="5" y="4228"/>
                      </a:lnTo>
                      <a:lnTo>
                        <a:pt x="11" y="4258"/>
                      </a:lnTo>
                      <a:lnTo>
                        <a:pt x="17" y="4288"/>
                      </a:lnTo>
                      <a:lnTo>
                        <a:pt x="24" y="4316"/>
                      </a:lnTo>
                      <a:lnTo>
                        <a:pt x="34" y="4346"/>
                      </a:lnTo>
                      <a:lnTo>
                        <a:pt x="43" y="4375"/>
                      </a:lnTo>
                      <a:lnTo>
                        <a:pt x="52" y="4401"/>
                      </a:lnTo>
                      <a:lnTo>
                        <a:pt x="65" y="4427"/>
                      </a:lnTo>
                      <a:lnTo>
                        <a:pt x="79" y="4454"/>
                      </a:lnTo>
                      <a:lnTo>
                        <a:pt x="92" y="4480"/>
                      </a:lnTo>
                      <a:lnTo>
                        <a:pt x="107" y="4502"/>
                      </a:lnTo>
                      <a:lnTo>
                        <a:pt x="124" y="4527"/>
                      </a:lnTo>
                      <a:lnTo>
                        <a:pt x="141" y="4549"/>
                      </a:lnTo>
                      <a:lnTo>
                        <a:pt x="158" y="4570"/>
                      </a:lnTo>
                      <a:lnTo>
                        <a:pt x="176" y="4591"/>
                      </a:lnTo>
                      <a:lnTo>
                        <a:pt x="195" y="4610"/>
                      </a:lnTo>
                      <a:lnTo>
                        <a:pt x="216" y="4628"/>
                      </a:lnTo>
                      <a:lnTo>
                        <a:pt x="238" y="4645"/>
                      </a:lnTo>
                      <a:lnTo>
                        <a:pt x="259" y="4662"/>
                      </a:lnTo>
                      <a:lnTo>
                        <a:pt x="282" y="4677"/>
                      </a:lnTo>
                      <a:lnTo>
                        <a:pt x="306" y="4690"/>
                      </a:lnTo>
                      <a:lnTo>
                        <a:pt x="329" y="4704"/>
                      </a:lnTo>
                      <a:lnTo>
                        <a:pt x="353" y="4715"/>
                      </a:lnTo>
                      <a:lnTo>
                        <a:pt x="379" y="4724"/>
                      </a:lnTo>
                      <a:lnTo>
                        <a:pt x="404" y="4732"/>
                      </a:lnTo>
                      <a:lnTo>
                        <a:pt x="430" y="4739"/>
                      </a:lnTo>
                      <a:lnTo>
                        <a:pt x="457" y="4745"/>
                      </a:lnTo>
                      <a:lnTo>
                        <a:pt x="483" y="4749"/>
                      </a:lnTo>
                      <a:lnTo>
                        <a:pt x="511" y="4751"/>
                      </a:lnTo>
                      <a:lnTo>
                        <a:pt x="539" y="4752"/>
                      </a:lnTo>
                      <a:lnTo>
                        <a:pt x="539" y="4752"/>
                      </a:lnTo>
                      <a:lnTo>
                        <a:pt x="567" y="4751"/>
                      </a:lnTo>
                      <a:lnTo>
                        <a:pt x="594" y="4749"/>
                      </a:lnTo>
                      <a:lnTo>
                        <a:pt x="620" y="4745"/>
                      </a:lnTo>
                      <a:lnTo>
                        <a:pt x="648" y="4739"/>
                      </a:lnTo>
                      <a:lnTo>
                        <a:pt x="673" y="4732"/>
                      </a:lnTo>
                      <a:lnTo>
                        <a:pt x="699" y="4724"/>
                      </a:lnTo>
                      <a:lnTo>
                        <a:pt x="723" y="4715"/>
                      </a:lnTo>
                      <a:lnTo>
                        <a:pt x="748" y="4704"/>
                      </a:lnTo>
                      <a:lnTo>
                        <a:pt x="772" y="4690"/>
                      </a:lnTo>
                      <a:lnTo>
                        <a:pt x="795" y="4677"/>
                      </a:lnTo>
                      <a:lnTo>
                        <a:pt x="817" y="4662"/>
                      </a:lnTo>
                      <a:lnTo>
                        <a:pt x="840" y="4645"/>
                      </a:lnTo>
                      <a:lnTo>
                        <a:pt x="861" y="4628"/>
                      </a:lnTo>
                      <a:lnTo>
                        <a:pt x="881" y="4610"/>
                      </a:lnTo>
                      <a:lnTo>
                        <a:pt x="902" y="4591"/>
                      </a:lnTo>
                      <a:lnTo>
                        <a:pt x="921" y="4570"/>
                      </a:lnTo>
                      <a:lnTo>
                        <a:pt x="938" y="4549"/>
                      </a:lnTo>
                      <a:lnTo>
                        <a:pt x="955" y="4527"/>
                      </a:lnTo>
                      <a:lnTo>
                        <a:pt x="972" y="4502"/>
                      </a:lnTo>
                      <a:lnTo>
                        <a:pt x="987" y="4480"/>
                      </a:lnTo>
                      <a:lnTo>
                        <a:pt x="1000" y="4454"/>
                      </a:lnTo>
                      <a:lnTo>
                        <a:pt x="1013" y="4427"/>
                      </a:lnTo>
                      <a:lnTo>
                        <a:pt x="1024" y="4401"/>
                      </a:lnTo>
                      <a:lnTo>
                        <a:pt x="1036" y="4375"/>
                      </a:lnTo>
                      <a:lnTo>
                        <a:pt x="1045" y="4346"/>
                      </a:lnTo>
                      <a:lnTo>
                        <a:pt x="1054" y="4316"/>
                      </a:lnTo>
                      <a:lnTo>
                        <a:pt x="1060" y="4288"/>
                      </a:lnTo>
                      <a:lnTo>
                        <a:pt x="1067" y="4258"/>
                      </a:lnTo>
                      <a:lnTo>
                        <a:pt x="1071" y="4228"/>
                      </a:lnTo>
                      <a:lnTo>
                        <a:pt x="1075" y="4196"/>
                      </a:lnTo>
                      <a:lnTo>
                        <a:pt x="1077" y="4164"/>
                      </a:lnTo>
                      <a:lnTo>
                        <a:pt x="1077" y="4134"/>
                      </a:lnTo>
                      <a:lnTo>
                        <a:pt x="1077" y="2829"/>
                      </a:lnTo>
                      <a:lnTo>
                        <a:pt x="1077" y="2829"/>
                      </a:lnTo>
                      <a:lnTo>
                        <a:pt x="1077" y="0"/>
                      </a:lnTo>
                      <a:close/>
                    </a:path>
                  </a:pathLst>
                </a:custGeom>
                <a:solidFill>
                  <a:srgbClr val="FF5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242" name="Rectangle 193"/>
              <p:cNvSpPr>
                <a:spLocks noChangeArrowheads="1"/>
              </p:cNvSpPr>
              <p:nvPr/>
            </p:nvSpPr>
            <p:spPr bwMode="auto">
              <a:xfrm>
                <a:off x="8006" y="7880"/>
                <a:ext cx="977" cy="847"/>
              </a:xfrm>
              <a:prstGeom prst="rect">
                <a:avLst/>
              </a:prstGeom>
              <a:solidFill>
                <a:schemeClr val="bg1"/>
              </a:solid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a:r>
                  <a:rPr lang="zh-CN" altLang="zh-CN" sz="2100" dirty="0">
                    <a:solidFill>
                      <a:srgbClr val="FF0000"/>
                    </a:solidFill>
                    <a:latin typeface="Impact" panose="020B0806030902050204"/>
                  </a:rPr>
                  <a:t>2</a:t>
                </a:r>
                <a:r>
                  <a:rPr lang="en-US" altLang="zh-CN" sz="2100" dirty="0">
                    <a:solidFill>
                      <a:srgbClr val="FF0000"/>
                    </a:solidFill>
                    <a:latin typeface="Impact" panose="020B0806030902050204"/>
                  </a:rPr>
                  <a:t>5</a:t>
                </a:r>
                <a:endParaRPr lang="zh-CN" altLang="zh-CN" dirty="0">
                  <a:solidFill>
                    <a:srgbClr val="FF0000"/>
                  </a:solidFill>
                  <a:latin typeface="Impact" panose="020B0806030902050204"/>
                </a:endParaRPr>
              </a:p>
            </p:txBody>
          </p:sp>
          <p:sp>
            <p:nvSpPr>
              <p:cNvPr id="243" name="Rectangle 194"/>
              <p:cNvSpPr>
                <a:spLocks noChangeArrowheads="1"/>
              </p:cNvSpPr>
              <p:nvPr/>
            </p:nvSpPr>
            <p:spPr bwMode="auto">
              <a:xfrm>
                <a:off x="9807" y="4357"/>
                <a:ext cx="916" cy="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a:r>
                  <a:rPr lang="en-US" altLang="zh-CN" sz="2100" dirty="0">
                    <a:solidFill>
                      <a:srgbClr val="FC4825"/>
                    </a:solidFill>
                    <a:latin typeface="Impact" panose="020B0806030902050204"/>
                  </a:rPr>
                  <a:t>75</a:t>
                </a:r>
                <a:r>
                  <a:rPr lang="zh-CN" altLang="zh-CN" sz="2100" dirty="0">
                    <a:solidFill>
                      <a:srgbClr val="FC4825"/>
                    </a:solidFill>
                    <a:latin typeface="Impact" panose="020B0806030902050204"/>
                  </a:rPr>
                  <a:t>%</a:t>
                </a:r>
                <a:endParaRPr lang="zh-CN" altLang="zh-CN" dirty="0">
                  <a:solidFill>
                    <a:srgbClr val="FC4825"/>
                  </a:solidFill>
                  <a:latin typeface="Impact" panose="020B0806030902050204"/>
                </a:endParaRPr>
              </a:p>
            </p:txBody>
          </p:sp>
          <p:sp>
            <p:nvSpPr>
              <p:cNvPr id="244" name="Freeform 195"/>
              <p:cNvSpPr/>
              <p:nvPr/>
            </p:nvSpPr>
            <p:spPr bwMode="auto">
              <a:xfrm>
                <a:off x="4605" y="10245"/>
                <a:ext cx="7797" cy="615"/>
              </a:xfrm>
              <a:custGeom>
                <a:avLst/>
                <a:gdLst>
                  <a:gd name="T0" fmla="*/ 7580 w 7580"/>
                  <a:gd name="T1" fmla="*/ 589 h 598"/>
                  <a:gd name="T2" fmla="*/ 6991 w 7580"/>
                  <a:gd name="T3" fmla="*/ 0 h 598"/>
                  <a:gd name="T4" fmla="*/ 6459 w 7580"/>
                  <a:gd name="T5" fmla="*/ 534 h 598"/>
                  <a:gd name="T6" fmla="*/ 5925 w 7580"/>
                  <a:gd name="T7" fmla="*/ 0 h 598"/>
                  <a:gd name="T8" fmla="*/ 5393 w 7580"/>
                  <a:gd name="T9" fmla="*/ 534 h 598"/>
                  <a:gd name="T10" fmla="*/ 4859 w 7580"/>
                  <a:gd name="T11" fmla="*/ 0 h 598"/>
                  <a:gd name="T12" fmla="*/ 4327 w 7580"/>
                  <a:gd name="T13" fmla="*/ 534 h 598"/>
                  <a:gd name="T14" fmla="*/ 3793 w 7580"/>
                  <a:gd name="T15" fmla="*/ 0 h 598"/>
                  <a:gd name="T16" fmla="*/ 3261 w 7580"/>
                  <a:gd name="T17" fmla="*/ 534 h 598"/>
                  <a:gd name="T18" fmla="*/ 2728 w 7580"/>
                  <a:gd name="T19" fmla="*/ 0 h 598"/>
                  <a:gd name="T20" fmla="*/ 2195 w 7580"/>
                  <a:gd name="T21" fmla="*/ 534 h 598"/>
                  <a:gd name="T22" fmla="*/ 1663 w 7580"/>
                  <a:gd name="T23" fmla="*/ 0 h 598"/>
                  <a:gd name="T24" fmla="*/ 1130 w 7580"/>
                  <a:gd name="T25" fmla="*/ 534 h 598"/>
                  <a:gd name="T26" fmla="*/ 598 w 7580"/>
                  <a:gd name="T27" fmla="*/ 0 h 598"/>
                  <a:gd name="T28" fmla="*/ 0 w 7580"/>
                  <a:gd name="T29" fmla="*/ 598 h 598"/>
                  <a:gd name="T30" fmla="*/ 1073 w 7580"/>
                  <a:gd name="T31" fmla="*/ 589 h 598"/>
                  <a:gd name="T32" fmla="*/ 1066 w 7580"/>
                  <a:gd name="T33" fmla="*/ 598 h 598"/>
                  <a:gd name="T34" fmla="*/ 2139 w 7580"/>
                  <a:gd name="T35" fmla="*/ 589 h 598"/>
                  <a:gd name="T36" fmla="*/ 2132 w 7580"/>
                  <a:gd name="T37" fmla="*/ 598 h 598"/>
                  <a:gd name="T38" fmla="*/ 3205 w 7580"/>
                  <a:gd name="T39" fmla="*/ 589 h 598"/>
                  <a:gd name="T40" fmla="*/ 3197 w 7580"/>
                  <a:gd name="T41" fmla="*/ 598 h 598"/>
                  <a:gd name="T42" fmla="*/ 4271 w 7580"/>
                  <a:gd name="T43" fmla="*/ 589 h 598"/>
                  <a:gd name="T44" fmla="*/ 4263 w 7580"/>
                  <a:gd name="T45" fmla="*/ 598 h 598"/>
                  <a:gd name="T46" fmla="*/ 5337 w 7580"/>
                  <a:gd name="T47" fmla="*/ 589 h 598"/>
                  <a:gd name="T48" fmla="*/ 5327 w 7580"/>
                  <a:gd name="T49" fmla="*/ 598 h 598"/>
                  <a:gd name="T50" fmla="*/ 6403 w 7580"/>
                  <a:gd name="T51" fmla="*/ 589 h 598"/>
                  <a:gd name="T52" fmla="*/ 6393 w 7580"/>
                  <a:gd name="T53" fmla="*/ 598 h 598"/>
                  <a:gd name="T54" fmla="*/ 7580 w 7580"/>
                  <a:gd name="T55" fmla="*/ 58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580" h="598">
                    <a:moveTo>
                      <a:pt x="7580" y="589"/>
                    </a:moveTo>
                    <a:lnTo>
                      <a:pt x="6991" y="0"/>
                    </a:lnTo>
                    <a:lnTo>
                      <a:pt x="6459" y="534"/>
                    </a:lnTo>
                    <a:lnTo>
                      <a:pt x="5925" y="0"/>
                    </a:lnTo>
                    <a:lnTo>
                      <a:pt x="5393" y="534"/>
                    </a:lnTo>
                    <a:lnTo>
                      <a:pt x="4859" y="0"/>
                    </a:lnTo>
                    <a:lnTo>
                      <a:pt x="4327" y="534"/>
                    </a:lnTo>
                    <a:lnTo>
                      <a:pt x="3793" y="0"/>
                    </a:lnTo>
                    <a:lnTo>
                      <a:pt x="3261" y="534"/>
                    </a:lnTo>
                    <a:lnTo>
                      <a:pt x="2728" y="0"/>
                    </a:lnTo>
                    <a:lnTo>
                      <a:pt x="2195" y="534"/>
                    </a:lnTo>
                    <a:lnTo>
                      <a:pt x="1663" y="0"/>
                    </a:lnTo>
                    <a:lnTo>
                      <a:pt x="1130" y="534"/>
                    </a:lnTo>
                    <a:lnTo>
                      <a:pt x="598" y="0"/>
                    </a:lnTo>
                    <a:lnTo>
                      <a:pt x="0" y="598"/>
                    </a:lnTo>
                    <a:lnTo>
                      <a:pt x="1073" y="589"/>
                    </a:lnTo>
                    <a:lnTo>
                      <a:pt x="1066" y="598"/>
                    </a:lnTo>
                    <a:lnTo>
                      <a:pt x="2139" y="589"/>
                    </a:lnTo>
                    <a:lnTo>
                      <a:pt x="2132" y="598"/>
                    </a:lnTo>
                    <a:lnTo>
                      <a:pt x="3205" y="589"/>
                    </a:lnTo>
                    <a:lnTo>
                      <a:pt x="3197" y="598"/>
                    </a:lnTo>
                    <a:lnTo>
                      <a:pt x="4271" y="589"/>
                    </a:lnTo>
                    <a:lnTo>
                      <a:pt x="4263" y="598"/>
                    </a:lnTo>
                    <a:lnTo>
                      <a:pt x="5337" y="589"/>
                    </a:lnTo>
                    <a:lnTo>
                      <a:pt x="5327" y="598"/>
                    </a:lnTo>
                    <a:lnTo>
                      <a:pt x="6403" y="589"/>
                    </a:lnTo>
                    <a:lnTo>
                      <a:pt x="6393" y="598"/>
                    </a:lnTo>
                    <a:lnTo>
                      <a:pt x="7580" y="589"/>
                    </a:lnTo>
                    <a:close/>
                  </a:path>
                </a:pathLst>
              </a:custGeom>
              <a:solidFill>
                <a:srgbClr val="FF5235"/>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245" name="组合 244"/>
              <p:cNvGrpSpPr/>
              <p:nvPr/>
            </p:nvGrpSpPr>
            <p:grpSpPr>
              <a:xfrm>
                <a:off x="10580" y="5696"/>
                <a:ext cx="1782" cy="728"/>
                <a:chOff x="6241231" y="3449604"/>
                <a:chExt cx="1131325" cy="462459"/>
              </a:xfrm>
            </p:grpSpPr>
            <p:sp>
              <p:nvSpPr>
                <p:cNvPr id="246" name="Line 196"/>
                <p:cNvSpPr>
                  <a:spLocks noChangeShapeType="1"/>
                </p:cNvSpPr>
                <p:nvPr/>
              </p:nvSpPr>
              <p:spPr bwMode="auto">
                <a:xfrm flipV="1">
                  <a:off x="6241231" y="3867646"/>
                  <a:ext cx="52255" cy="44417"/>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47" name="Line 197"/>
                <p:cNvSpPr>
                  <a:spLocks noChangeShapeType="1"/>
                </p:cNvSpPr>
                <p:nvPr/>
              </p:nvSpPr>
              <p:spPr bwMode="auto">
                <a:xfrm flipV="1">
                  <a:off x="6344435" y="3777506"/>
                  <a:ext cx="52255" cy="45723"/>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48" name="Line 198"/>
                <p:cNvSpPr>
                  <a:spLocks noChangeShapeType="1"/>
                </p:cNvSpPr>
                <p:nvPr/>
              </p:nvSpPr>
              <p:spPr bwMode="auto">
                <a:xfrm flipV="1">
                  <a:off x="6447639" y="3687365"/>
                  <a:ext cx="52255" cy="44417"/>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49" name="Line 199"/>
                <p:cNvSpPr>
                  <a:spLocks noChangeShapeType="1"/>
                </p:cNvSpPr>
                <p:nvPr/>
              </p:nvSpPr>
              <p:spPr bwMode="auto">
                <a:xfrm flipV="1">
                  <a:off x="6550843" y="3595919"/>
                  <a:ext cx="52255" cy="45723"/>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50" name="Line 200"/>
                <p:cNvSpPr>
                  <a:spLocks noChangeShapeType="1"/>
                </p:cNvSpPr>
                <p:nvPr/>
              </p:nvSpPr>
              <p:spPr bwMode="auto">
                <a:xfrm flipV="1">
                  <a:off x="6654047" y="3504472"/>
                  <a:ext cx="52255" cy="45723"/>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51" name="Freeform 201"/>
                <p:cNvSpPr/>
                <p:nvPr/>
              </p:nvSpPr>
              <p:spPr bwMode="auto">
                <a:xfrm>
                  <a:off x="6757251" y="3449604"/>
                  <a:ext cx="65319" cy="10451"/>
                </a:xfrm>
                <a:custGeom>
                  <a:avLst/>
                  <a:gdLst>
                    <a:gd name="T0" fmla="*/ 0 w 100"/>
                    <a:gd name="T1" fmla="*/ 15 h 15"/>
                    <a:gd name="T2" fmla="*/ 19 w 100"/>
                    <a:gd name="T3" fmla="*/ 0 h 15"/>
                    <a:gd name="T4" fmla="*/ 100 w 100"/>
                    <a:gd name="T5" fmla="*/ 0 h 15"/>
                  </a:gdLst>
                  <a:ahLst/>
                  <a:cxnLst>
                    <a:cxn ang="0">
                      <a:pos x="T0" y="T1"/>
                    </a:cxn>
                    <a:cxn ang="0">
                      <a:pos x="T2" y="T3"/>
                    </a:cxn>
                    <a:cxn ang="0">
                      <a:pos x="T4" y="T5"/>
                    </a:cxn>
                  </a:cxnLst>
                  <a:rect l="0" t="0" r="r" b="b"/>
                  <a:pathLst>
                    <a:path w="100" h="15">
                      <a:moveTo>
                        <a:pt x="0" y="15"/>
                      </a:moveTo>
                      <a:lnTo>
                        <a:pt x="19" y="0"/>
                      </a:lnTo>
                      <a:lnTo>
                        <a:pt x="100" y="0"/>
                      </a:lnTo>
                    </a:path>
                  </a:pathLst>
                </a:custGeom>
                <a:noFill/>
                <a:ln w="34925">
                  <a:solidFill>
                    <a:srgbClr val="67504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52" name="Line 202"/>
                <p:cNvSpPr>
                  <a:spLocks noChangeShapeType="1"/>
                </p:cNvSpPr>
                <p:nvPr/>
              </p:nvSpPr>
              <p:spPr bwMode="auto">
                <a:xfrm>
                  <a:off x="6891808" y="3449604"/>
                  <a:ext cx="67932" cy="0"/>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53" name="Line 203"/>
                <p:cNvSpPr>
                  <a:spLocks noChangeShapeType="1"/>
                </p:cNvSpPr>
                <p:nvPr/>
              </p:nvSpPr>
              <p:spPr bwMode="auto">
                <a:xfrm>
                  <a:off x="7028978" y="3449604"/>
                  <a:ext cx="67932" cy="0"/>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54" name="Line 204"/>
                <p:cNvSpPr>
                  <a:spLocks noChangeShapeType="1"/>
                </p:cNvSpPr>
                <p:nvPr/>
              </p:nvSpPr>
              <p:spPr bwMode="auto">
                <a:xfrm>
                  <a:off x="7166148" y="3449604"/>
                  <a:ext cx="69238" cy="0"/>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255" name="Line 206"/>
                <p:cNvSpPr>
                  <a:spLocks noChangeShapeType="1"/>
                </p:cNvSpPr>
                <p:nvPr/>
              </p:nvSpPr>
              <p:spPr bwMode="auto">
                <a:xfrm>
                  <a:off x="7303318" y="3449604"/>
                  <a:ext cx="69238" cy="0"/>
                </a:xfrm>
                <a:prstGeom prst="line">
                  <a:avLst/>
                </a:prstGeom>
                <a:noFill/>
                <a:ln w="34925">
                  <a:solidFill>
                    <a:srgbClr val="675046"/>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260" name="文本框 259"/>
            <p:cNvSpPr txBox="1"/>
            <p:nvPr/>
          </p:nvSpPr>
          <p:spPr>
            <a:xfrm>
              <a:off x="803182" y="1844402"/>
              <a:ext cx="986509" cy="623248"/>
            </a:xfrm>
            <a:prstGeom prst="rect">
              <a:avLst/>
            </a:prstGeom>
            <a:noFill/>
          </p:spPr>
          <p:txBody>
            <a:bodyPr wrap="square" lIns="68580" tIns="34290" rIns="68580" bIns="34290" rtlCol="0">
              <a:spAutoFit/>
            </a:bodyPr>
            <a:lstStyle/>
            <a:p>
              <a:r>
                <a:rPr lang="zh-CN" altLang="en-US" dirty="0">
                  <a:sym typeface="+mn-ea"/>
                </a:rPr>
                <a:t> </a:t>
              </a:r>
              <a:r>
                <a:rPr lang="zh-CN" altLang="en-US" sz="1200" b="1" dirty="0">
                  <a:sym typeface="+mn-ea"/>
                </a:rPr>
                <a:t>≥</a:t>
              </a:r>
              <a:r>
                <a:rPr lang="en-US" altLang="zh-CN" sz="1200" b="1" dirty="0">
                  <a:sym typeface="+mn-ea"/>
                </a:rPr>
                <a:t>143900</a:t>
              </a:r>
              <a:r>
                <a:rPr lang="zh-CN" altLang="en-US" sz="1200" b="1" dirty="0">
                  <a:sym typeface="+mn-ea"/>
                </a:rPr>
                <a:t>万</a:t>
              </a:r>
              <a:endParaRPr lang="zh-CN" altLang="en-US" dirty="0"/>
            </a:p>
            <a:p>
              <a:endParaRPr lang="zh-CN" altLang="en-US" dirty="0"/>
            </a:p>
          </p:txBody>
        </p:sp>
        <p:sp>
          <p:nvSpPr>
            <p:cNvPr id="263" name="文本框 262"/>
            <p:cNvSpPr txBox="1"/>
            <p:nvPr/>
          </p:nvSpPr>
          <p:spPr>
            <a:xfrm>
              <a:off x="2990347" y="2683935"/>
              <a:ext cx="965359" cy="807913"/>
            </a:xfrm>
            <a:prstGeom prst="rect">
              <a:avLst/>
            </a:prstGeom>
            <a:noFill/>
          </p:spPr>
          <p:txBody>
            <a:bodyPr wrap="square" lIns="68580" tIns="34290" rIns="68580" bIns="34290" rtlCol="0">
              <a:spAutoFit/>
            </a:bodyPr>
            <a:lstStyle/>
            <a:p>
              <a:r>
                <a:rPr lang="en-US" altLang="zh-CN" dirty="0">
                  <a:sym typeface="+mn-ea"/>
                </a:rPr>
                <a:t>  </a:t>
              </a:r>
              <a:r>
                <a:rPr lang="en-US" altLang="zh-CN" sz="1200" dirty="0">
                  <a:sym typeface="+mn-ea"/>
                </a:rPr>
                <a:t>  </a:t>
              </a:r>
              <a:r>
                <a:rPr lang="zh-CN" altLang="en-US" sz="1200" b="1" dirty="0">
                  <a:sym typeface="+mn-ea"/>
                </a:rPr>
                <a:t>≈</a:t>
              </a:r>
              <a:r>
                <a:rPr lang="en-US" altLang="zh-CN" sz="1200" b="1" dirty="0">
                  <a:sym typeface="+mn-ea"/>
                </a:rPr>
                <a:t>47234.09</a:t>
              </a:r>
              <a:r>
                <a:rPr lang="zh-CN" altLang="en-US" sz="1200" b="1" dirty="0">
                  <a:sym typeface="+mn-ea"/>
                </a:rPr>
                <a:t>万</a:t>
              </a:r>
              <a:endParaRPr lang="zh-CN" altLang="en-US" b="1" dirty="0"/>
            </a:p>
            <a:p>
              <a:endParaRPr lang="zh-CN" altLang="en-US" b="1" dirty="0"/>
            </a:p>
          </p:txBody>
        </p:sp>
        <p:cxnSp>
          <p:nvCxnSpPr>
            <p:cNvPr id="265" name="肘形连接符 264"/>
            <p:cNvCxnSpPr>
              <a:stCxn id="210" idx="34"/>
            </p:cNvCxnSpPr>
            <p:nvPr/>
          </p:nvCxnSpPr>
          <p:spPr>
            <a:xfrm flipV="1">
              <a:off x="1567339" y="3665697"/>
              <a:ext cx="41910" cy="2281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8" name="文本框 267"/>
            <p:cNvSpPr txBox="1"/>
            <p:nvPr/>
          </p:nvSpPr>
          <p:spPr>
            <a:xfrm>
              <a:off x="419845" y="1673543"/>
              <a:ext cx="415498" cy="2066449"/>
            </a:xfrm>
            <a:prstGeom prst="rect">
              <a:avLst/>
            </a:prstGeom>
            <a:noFill/>
          </p:spPr>
          <p:txBody>
            <a:bodyPr vert="eaVert" wrap="square" lIns="68580" tIns="34290" rIns="68580" bIns="34290" rtlCol="0">
              <a:spAutoFit/>
            </a:bodyPr>
            <a:lstStyle/>
            <a:p>
              <a:r>
                <a:rPr lang="zh-CN" altLang="en-US" b="1" dirty="0"/>
                <a:t>摩拜的收入来源</a:t>
              </a:r>
            </a:p>
          </p:txBody>
        </p:sp>
      </p:grpSp>
      <p:grpSp>
        <p:nvGrpSpPr>
          <p:cNvPr id="18" name="组 17"/>
          <p:cNvGrpSpPr/>
          <p:nvPr/>
        </p:nvGrpSpPr>
        <p:grpSpPr>
          <a:xfrm>
            <a:off x="4702454" y="1580420"/>
            <a:ext cx="4314729" cy="3403948"/>
            <a:chOff x="4606290" y="1512570"/>
            <a:chExt cx="4413885" cy="3510930"/>
          </a:xfrm>
        </p:grpSpPr>
        <p:grpSp>
          <p:nvGrpSpPr>
            <p:cNvPr id="44" name="组合 43"/>
            <p:cNvGrpSpPr/>
            <p:nvPr/>
          </p:nvGrpSpPr>
          <p:grpSpPr>
            <a:xfrm>
              <a:off x="4606290" y="1512570"/>
              <a:ext cx="2400300" cy="3178969"/>
              <a:chOff x="5928" y="26"/>
              <a:chExt cx="5830" cy="8565"/>
            </a:xfrm>
          </p:grpSpPr>
          <p:sp>
            <p:nvSpPr>
              <p:cNvPr id="9" name="Freeform 8"/>
              <p:cNvSpPr/>
              <p:nvPr/>
            </p:nvSpPr>
            <p:spPr bwMode="auto">
              <a:xfrm rot="900000">
                <a:off x="6310" y="4847"/>
                <a:ext cx="3673" cy="3744"/>
              </a:xfrm>
              <a:custGeom>
                <a:avLst/>
                <a:gdLst>
                  <a:gd name="T0" fmla="*/ 2611 w 3932"/>
                  <a:gd name="T1" fmla="*/ 166 h 4010"/>
                  <a:gd name="T2" fmla="*/ 2603 w 3932"/>
                  <a:gd name="T3" fmla="*/ 170 h 4010"/>
                  <a:gd name="T4" fmla="*/ 3932 w 3932"/>
                  <a:gd name="T5" fmla="*/ 2569 h 4010"/>
                  <a:gd name="T6" fmla="*/ 1331 w 3932"/>
                  <a:gd name="T7" fmla="*/ 4010 h 4010"/>
                  <a:gd name="T8" fmla="*/ 0 w 3932"/>
                  <a:gd name="T9" fmla="*/ 1604 h 4010"/>
                  <a:gd name="T10" fmla="*/ 70 w 3932"/>
                  <a:gd name="T11" fmla="*/ 1188 h 4010"/>
                  <a:gd name="T12" fmla="*/ 433 w 3932"/>
                  <a:gd name="T13" fmla="*/ 1337 h 4010"/>
                  <a:gd name="T14" fmla="*/ 500 w 3932"/>
                  <a:gd name="T15" fmla="*/ 951 h 4010"/>
                  <a:gd name="T16" fmla="*/ 861 w 3932"/>
                  <a:gd name="T17" fmla="*/ 1100 h 4010"/>
                  <a:gd name="T18" fmla="*/ 928 w 3932"/>
                  <a:gd name="T19" fmla="*/ 712 h 4010"/>
                  <a:gd name="T20" fmla="*/ 1289 w 3932"/>
                  <a:gd name="T21" fmla="*/ 861 h 4010"/>
                  <a:gd name="T22" fmla="*/ 1356 w 3932"/>
                  <a:gd name="T23" fmla="*/ 475 h 4010"/>
                  <a:gd name="T24" fmla="*/ 1717 w 3932"/>
                  <a:gd name="T25" fmla="*/ 624 h 4010"/>
                  <a:gd name="T26" fmla="*/ 1784 w 3932"/>
                  <a:gd name="T27" fmla="*/ 238 h 4010"/>
                  <a:gd name="T28" fmla="*/ 2147 w 3932"/>
                  <a:gd name="T29" fmla="*/ 387 h 4010"/>
                  <a:gd name="T30" fmla="*/ 2213 w 3932"/>
                  <a:gd name="T31" fmla="*/ 0 h 4010"/>
                  <a:gd name="T32" fmla="*/ 2611 w 3932"/>
                  <a:gd name="T33" fmla="*/ 166 h 4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32" h="4010">
                    <a:moveTo>
                      <a:pt x="2611" y="166"/>
                    </a:moveTo>
                    <a:lnTo>
                      <a:pt x="2603" y="170"/>
                    </a:lnTo>
                    <a:lnTo>
                      <a:pt x="3932" y="2569"/>
                    </a:lnTo>
                    <a:lnTo>
                      <a:pt x="1331" y="4010"/>
                    </a:lnTo>
                    <a:lnTo>
                      <a:pt x="0" y="1604"/>
                    </a:lnTo>
                    <a:lnTo>
                      <a:pt x="70" y="1188"/>
                    </a:lnTo>
                    <a:lnTo>
                      <a:pt x="433" y="1337"/>
                    </a:lnTo>
                    <a:lnTo>
                      <a:pt x="500" y="951"/>
                    </a:lnTo>
                    <a:lnTo>
                      <a:pt x="861" y="1100"/>
                    </a:lnTo>
                    <a:lnTo>
                      <a:pt x="928" y="712"/>
                    </a:lnTo>
                    <a:lnTo>
                      <a:pt x="1289" y="861"/>
                    </a:lnTo>
                    <a:lnTo>
                      <a:pt x="1356" y="475"/>
                    </a:lnTo>
                    <a:lnTo>
                      <a:pt x="1717" y="624"/>
                    </a:lnTo>
                    <a:lnTo>
                      <a:pt x="1784" y="238"/>
                    </a:lnTo>
                    <a:lnTo>
                      <a:pt x="2147" y="387"/>
                    </a:lnTo>
                    <a:lnTo>
                      <a:pt x="2213" y="0"/>
                    </a:lnTo>
                    <a:lnTo>
                      <a:pt x="2611" y="166"/>
                    </a:lnTo>
                    <a:close/>
                  </a:path>
                </a:pathLst>
              </a:custGeom>
              <a:solidFill>
                <a:schemeClr val="accent2"/>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28" name="组合 27"/>
              <p:cNvGrpSpPr/>
              <p:nvPr/>
            </p:nvGrpSpPr>
            <p:grpSpPr>
              <a:xfrm>
                <a:off x="5928" y="26"/>
                <a:ext cx="5830" cy="8408"/>
                <a:chOff x="5859" y="-26"/>
                <a:chExt cx="5830" cy="8408"/>
              </a:xfrm>
            </p:grpSpPr>
            <p:grpSp>
              <p:nvGrpSpPr>
                <p:cNvPr id="19" name="组合 18"/>
                <p:cNvGrpSpPr/>
                <p:nvPr/>
              </p:nvGrpSpPr>
              <p:grpSpPr>
                <a:xfrm>
                  <a:off x="5859" y="2659"/>
                  <a:ext cx="5830" cy="3012"/>
                  <a:chOff x="2594959" y="3030076"/>
                  <a:chExt cx="3702224" cy="1912777"/>
                </a:xfrm>
              </p:grpSpPr>
              <p:sp>
                <p:nvSpPr>
                  <p:cNvPr id="6" name="Freeform 5"/>
                  <p:cNvSpPr/>
                  <p:nvPr/>
                </p:nvSpPr>
                <p:spPr bwMode="auto">
                  <a:xfrm>
                    <a:off x="2676783" y="3354999"/>
                    <a:ext cx="2758287" cy="734041"/>
                  </a:xfrm>
                  <a:custGeom>
                    <a:avLst/>
                    <a:gdLst>
                      <a:gd name="T0" fmla="*/ 0 w 4652"/>
                      <a:gd name="T1" fmla="*/ 665 h 1238"/>
                      <a:gd name="T2" fmla="*/ 9 w 4652"/>
                      <a:gd name="T3" fmla="*/ 655 h 1238"/>
                      <a:gd name="T4" fmla="*/ 95 w 4652"/>
                      <a:gd name="T5" fmla="*/ 583 h 1238"/>
                      <a:gd name="T6" fmla="*/ 212 w 4652"/>
                      <a:gd name="T7" fmla="*/ 495 h 1238"/>
                      <a:gd name="T8" fmla="*/ 313 w 4652"/>
                      <a:gd name="T9" fmla="*/ 428 h 1238"/>
                      <a:gd name="T10" fmla="*/ 433 w 4652"/>
                      <a:gd name="T11" fmla="*/ 355 h 1238"/>
                      <a:gd name="T12" fmla="*/ 571 w 4652"/>
                      <a:gd name="T13" fmla="*/ 283 h 1238"/>
                      <a:gd name="T14" fmla="*/ 725 w 4652"/>
                      <a:gd name="T15" fmla="*/ 212 h 1238"/>
                      <a:gd name="T16" fmla="*/ 897 w 4652"/>
                      <a:gd name="T17" fmla="*/ 145 h 1238"/>
                      <a:gd name="T18" fmla="*/ 1083 w 4652"/>
                      <a:gd name="T19" fmla="*/ 90 h 1238"/>
                      <a:gd name="T20" fmla="*/ 1285 w 4652"/>
                      <a:gd name="T21" fmla="*/ 44 h 1238"/>
                      <a:gd name="T22" fmla="*/ 1445 w 4652"/>
                      <a:gd name="T23" fmla="*/ 19 h 1238"/>
                      <a:gd name="T24" fmla="*/ 1556 w 4652"/>
                      <a:gd name="T25" fmla="*/ 7 h 1238"/>
                      <a:gd name="T26" fmla="*/ 1673 w 4652"/>
                      <a:gd name="T27" fmla="*/ 2 h 1238"/>
                      <a:gd name="T28" fmla="*/ 1789 w 4652"/>
                      <a:gd name="T29" fmla="*/ 0 h 1238"/>
                      <a:gd name="T30" fmla="*/ 1911 w 4652"/>
                      <a:gd name="T31" fmla="*/ 6 h 1238"/>
                      <a:gd name="T32" fmla="*/ 2036 w 4652"/>
                      <a:gd name="T33" fmla="*/ 15 h 1238"/>
                      <a:gd name="T34" fmla="*/ 2164 w 4652"/>
                      <a:gd name="T35" fmla="*/ 30 h 1238"/>
                      <a:gd name="T36" fmla="*/ 2294 w 4652"/>
                      <a:gd name="T37" fmla="*/ 53 h 1238"/>
                      <a:gd name="T38" fmla="*/ 2360 w 4652"/>
                      <a:gd name="T39" fmla="*/ 69 h 1238"/>
                      <a:gd name="T40" fmla="*/ 2614 w 4652"/>
                      <a:gd name="T41" fmla="*/ 130 h 1238"/>
                      <a:gd name="T42" fmla="*/ 2846 w 4652"/>
                      <a:gd name="T43" fmla="*/ 191 h 1238"/>
                      <a:gd name="T44" fmla="*/ 3054 w 4652"/>
                      <a:gd name="T45" fmla="*/ 250 h 1238"/>
                      <a:gd name="T46" fmla="*/ 3243 w 4652"/>
                      <a:gd name="T47" fmla="*/ 311 h 1238"/>
                      <a:gd name="T48" fmla="*/ 3409 w 4652"/>
                      <a:gd name="T49" fmla="*/ 370 h 1238"/>
                      <a:gd name="T50" fmla="*/ 3558 w 4652"/>
                      <a:gd name="T51" fmla="*/ 428 h 1238"/>
                      <a:gd name="T52" fmla="*/ 3799 w 4652"/>
                      <a:gd name="T53" fmla="*/ 533 h 1238"/>
                      <a:gd name="T54" fmla="*/ 3972 w 4652"/>
                      <a:gd name="T55" fmla="*/ 623 h 1238"/>
                      <a:gd name="T56" fmla="*/ 4087 w 4652"/>
                      <a:gd name="T57" fmla="*/ 693 h 1238"/>
                      <a:gd name="T58" fmla="*/ 4152 w 4652"/>
                      <a:gd name="T59" fmla="*/ 739 h 1238"/>
                      <a:gd name="T60" fmla="*/ 4647 w 4652"/>
                      <a:gd name="T61" fmla="*/ 760 h 1238"/>
                      <a:gd name="T62" fmla="*/ 4148 w 4652"/>
                      <a:gd name="T63" fmla="*/ 1032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2" h="1238">
                        <a:moveTo>
                          <a:pt x="4148" y="1032"/>
                        </a:moveTo>
                        <a:lnTo>
                          <a:pt x="0" y="665"/>
                        </a:lnTo>
                        <a:lnTo>
                          <a:pt x="0" y="665"/>
                        </a:lnTo>
                        <a:lnTo>
                          <a:pt x="9" y="655"/>
                        </a:lnTo>
                        <a:lnTo>
                          <a:pt x="42" y="627"/>
                        </a:lnTo>
                        <a:lnTo>
                          <a:pt x="95" y="583"/>
                        </a:lnTo>
                        <a:lnTo>
                          <a:pt x="168" y="527"/>
                        </a:lnTo>
                        <a:lnTo>
                          <a:pt x="212" y="495"/>
                        </a:lnTo>
                        <a:lnTo>
                          <a:pt x="259" y="462"/>
                        </a:lnTo>
                        <a:lnTo>
                          <a:pt x="313" y="428"/>
                        </a:lnTo>
                        <a:lnTo>
                          <a:pt x="370" y="392"/>
                        </a:lnTo>
                        <a:lnTo>
                          <a:pt x="433" y="355"/>
                        </a:lnTo>
                        <a:lnTo>
                          <a:pt x="500" y="319"/>
                        </a:lnTo>
                        <a:lnTo>
                          <a:pt x="571" y="283"/>
                        </a:lnTo>
                        <a:lnTo>
                          <a:pt x="647" y="246"/>
                        </a:lnTo>
                        <a:lnTo>
                          <a:pt x="725" y="212"/>
                        </a:lnTo>
                        <a:lnTo>
                          <a:pt x="809" y="178"/>
                        </a:lnTo>
                        <a:lnTo>
                          <a:pt x="897" y="145"/>
                        </a:lnTo>
                        <a:lnTo>
                          <a:pt x="989" y="116"/>
                        </a:lnTo>
                        <a:lnTo>
                          <a:pt x="1083" y="90"/>
                        </a:lnTo>
                        <a:lnTo>
                          <a:pt x="1182" y="65"/>
                        </a:lnTo>
                        <a:lnTo>
                          <a:pt x="1285" y="44"/>
                        </a:lnTo>
                        <a:lnTo>
                          <a:pt x="1392" y="27"/>
                        </a:lnTo>
                        <a:lnTo>
                          <a:pt x="1445" y="19"/>
                        </a:lnTo>
                        <a:lnTo>
                          <a:pt x="1501" y="13"/>
                        </a:lnTo>
                        <a:lnTo>
                          <a:pt x="1556" y="7"/>
                        </a:lnTo>
                        <a:lnTo>
                          <a:pt x="1614" y="4"/>
                        </a:lnTo>
                        <a:lnTo>
                          <a:pt x="1673" y="2"/>
                        </a:lnTo>
                        <a:lnTo>
                          <a:pt x="1730" y="0"/>
                        </a:lnTo>
                        <a:lnTo>
                          <a:pt x="1789" y="0"/>
                        </a:lnTo>
                        <a:lnTo>
                          <a:pt x="1850" y="2"/>
                        </a:lnTo>
                        <a:lnTo>
                          <a:pt x="1911" y="6"/>
                        </a:lnTo>
                        <a:lnTo>
                          <a:pt x="1973" y="9"/>
                        </a:lnTo>
                        <a:lnTo>
                          <a:pt x="2036" y="15"/>
                        </a:lnTo>
                        <a:lnTo>
                          <a:pt x="2099" y="23"/>
                        </a:lnTo>
                        <a:lnTo>
                          <a:pt x="2164" y="30"/>
                        </a:lnTo>
                        <a:lnTo>
                          <a:pt x="2229" y="42"/>
                        </a:lnTo>
                        <a:lnTo>
                          <a:pt x="2294" y="53"/>
                        </a:lnTo>
                        <a:lnTo>
                          <a:pt x="2360" y="69"/>
                        </a:lnTo>
                        <a:lnTo>
                          <a:pt x="2360" y="69"/>
                        </a:lnTo>
                        <a:lnTo>
                          <a:pt x="2490" y="99"/>
                        </a:lnTo>
                        <a:lnTo>
                          <a:pt x="2614" y="130"/>
                        </a:lnTo>
                        <a:lnTo>
                          <a:pt x="2733" y="160"/>
                        </a:lnTo>
                        <a:lnTo>
                          <a:pt x="2846" y="191"/>
                        </a:lnTo>
                        <a:lnTo>
                          <a:pt x="2952" y="221"/>
                        </a:lnTo>
                        <a:lnTo>
                          <a:pt x="3054" y="250"/>
                        </a:lnTo>
                        <a:lnTo>
                          <a:pt x="3151" y="281"/>
                        </a:lnTo>
                        <a:lnTo>
                          <a:pt x="3243" y="311"/>
                        </a:lnTo>
                        <a:lnTo>
                          <a:pt x="3329" y="342"/>
                        </a:lnTo>
                        <a:lnTo>
                          <a:pt x="3409" y="370"/>
                        </a:lnTo>
                        <a:lnTo>
                          <a:pt x="3485" y="399"/>
                        </a:lnTo>
                        <a:lnTo>
                          <a:pt x="3558" y="428"/>
                        </a:lnTo>
                        <a:lnTo>
                          <a:pt x="3686" y="481"/>
                        </a:lnTo>
                        <a:lnTo>
                          <a:pt x="3799" y="533"/>
                        </a:lnTo>
                        <a:lnTo>
                          <a:pt x="3892" y="581"/>
                        </a:lnTo>
                        <a:lnTo>
                          <a:pt x="3972" y="623"/>
                        </a:lnTo>
                        <a:lnTo>
                          <a:pt x="4037" y="661"/>
                        </a:lnTo>
                        <a:lnTo>
                          <a:pt x="4087" y="693"/>
                        </a:lnTo>
                        <a:lnTo>
                          <a:pt x="4125" y="720"/>
                        </a:lnTo>
                        <a:lnTo>
                          <a:pt x="4152" y="739"/>
                        </a:lnTo>
                        <a:lnTo>
                          <a:pt x="4171" y="756"/>
                        </a:lnTo>
                        <a:lnTo>
                          <a:pt x="4647" y="760"/>
                        </a:lnTo>
                        <a:lnTo>
                          <a:pt x="4652" y="1238"/>
                        </a:lnTo>
                        <a:lnTo>
                          <a:pt x="4148" y="103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 name="Freeform 6"/>
                  <p:cNvSpPr/>
                  <p:nvPr/>
                </p:nvSpPr>
                <p:spPr bwMode="auto">
                  <a:xfrm>
                    <a:off x="2676783" y="3354999"/>
                    <a:ext cx="2758287" cy="734041"/>
                  </a:xfrm>
                  <a:custGeom>
                    <a:avLst/>
                    <a:gdLst>
                      <a:gd name="T0" fmla="*/ 4148 w 4652"/>
                      <a:gd name="T1" fmla="*/ 1032 h 1238"/>
                      <a:gd name="T2" fmla="*/ 0 w 4652"/>
                      <a:gd name="T3" fmla="*/ 665 h 1238"/>
                      <a:gd name="T4" fmla="*/ 0 w 4652"/>
                      <a:gd name="T5" fmla="*/ 665 h 1238"/>
                      <a:gd name="T6" fmla="*/ 9 w 4652"/>
                      <a:gd name="T7" fmla="*/ 655 h 1238"/>
                      <a:gd name="T8" fmla="*/ 42 w 4652"/>
                      <a:gd name="T9" fmla="*/ 627 h 1238"/>
                      <a:gd name="T10" fmla="*/ 95 w 4652"/>
                      <a:gd name="T11" fmla="*/ 583 h 1238"/>
                      <a:gd name="T12" fmla="*/ 168 w 4652"/>
                      <a:gd name="T13" fmla="*/ 527 h 1238"/>
                      <a:gd name="T14" fmla="*/ 212 w 4652"/>
                      <a:gd name="T15" fmla="*/ 495 h 1238"/>
                      <a:gd name="T16" fmla="*/ 259 w 4652"/>
                      <a:gd name="T17" fmla="*/ 462 h 1238"/>
                      <a:gd name="T18" fmla="*/ 313 w 4652"/>
                      <a:gd name="T19" fmla="*/ 428 h 1238"/>
                      <a:gd name="T20" fmla="*/ 370 w 4652"/>
                      <a:gd name="T21" fmla="*/ 392 h 1238"/>
                      <a:gd name="T22" fmla="*/ 433 w 4652"/>
                      <a:gd name="T23" fmla="*/ 355 h 1238"/>
                      <a:gd name="T24" fmla="*/ 500 w 4652"/>
                      <a:gd name="T25" fmla="*/ 319 h 1238"/>
                      <a:gd name="T26" fmla="*/ 571 w 4652"/>
                      <a:gd name="T27" fmla="*/ 283 h 1238"/>
                      <a:gd name="T28" fmla="*/ 647 w 4652"/>
                      <a:gd name="T29" fmla="*/ 246 h 1238"/>
                      <a:gd name="T30" fmla="*/ 725 w 4652"/>
                      <a:gd name="T31" fmla="*/ 212 h 1238"/>
                      <a:gd name="T32" fmla="*/ 809 w 4652"/>
                      <a:gd name="T33" fmla="*/ 178 h 1238"/>
                      <a:gd name="T34" fmla="*/ 897 w 4652"/>
                      <a:gd name="T35" fmla="*/ 145 h 1238"/>
                      <a:gd name="T36" fmla="*/ 989 w 4652"/>
                      <a:gd name="T37" fmla="*/ 116 h 1238"/>
                      <a:gd name="T38" fmla="*/ 1083 w 4652"/>
                      <a:gd name="T39" fmla="*/ 90 h 1238"/>
                      <a:gd name="T40" fmla="*/ 1182 w 4652"/>
                      <a:gd name="T41" fmla="*/ 65 h 1238"/>
                      <a:gd name="T42" fmla="*/ 1285 w 4652"/>
                      <a:gd name="T43" fmla="*/ 44 h 1238"/>
                      <a:gd name="T44" fmla="*/ 1392 w 4652"/>
                      <a:gd name="T45" fmla="*/ 27 h 1238"/>
                      <a:gd name="T46" fmla="*/ 1445 w 4652"/>
                      <a:gd name="T47" fmla="*/ 19 h 1238"/>
                      <a:gd name="T48" fmla="*/ 1501 w 4652"/>
                      <a:gd name="T49" fmla="*/ 13 h 1238"/>
                      <a:gd name="T50" fmla="*/ 1556 w 4652"/>
                      <a:gd name="T51" fmla="*/ 7 h 1238"/>
                      <a:gd name="T52" fmla="*/ 1614 w 4652"/>
                      <a:gd name="T53" fmla="*/ 4 h 1238"/>
                      <a:gd name="T54" fmla="*/ 1673 w 4652"/>
                      <a:gd name="T55" fmla="*/ 2 h 1238"/>
                      <a:gd name="T56" fmla="*/ 1730 w 4652"/>
                      <a:gd name="T57" fmla="*/ 0 h 1238"/>
                      <a:gd name="T58" fmla="*/ 1789 w 4652"/>
                      <a:gd name="T59" fmla="*/ 0 h 1238"/>
                      <a:gd name="T60" fmla="*/ 1850 w 4652"/>
                      <a:gd name="T61" fmla="*/ 2 h 1238"/>
                      <a:gd name="T62" fmla="*/ 1911 w 4652"/>
                      <a:gd name="T63" fmla="*/ 6 h 1238"/>
                      <a:gd name="T64" fmla="*/ 1973 w 4652"/>
                      <a:gd name="T65" fmla="*/ 9 h 1238"/>
                      <a:gd name="T66" fmla="*/ 2036 w 4652"/>
                      <a:gd name="T67" fmla="*/ 15 h 1238"/>
                      <a:gd name="T68" fmla="*/ 2099 w 4652"/>
                      <a:gd name="T69" fmla="*/ 23 h 1238"/>
                      <a:gd name="T70" fmla="*/ 2164 w 4652"/>
                      <a:gd name="T71" fmla="*/ 30 h 1238"/>
                      <a:gd name="T72" fmla="*/ 2229 w 4652"/>
                      <a:gd name="T73" fmla="*/ 42 h 1238"/>
                      <a:gd name="T74" fmla="*/ 2294 w 4652"/>
                      <a:gd name="T75" fmla="*/ 53 h 1238"/>
                      <a:gd name="T76" fmla="*/ 2360 w 4652"/>
                      <a:gd name="T77" fmla="*/ 69 h 1238"/>
                      <a:gd name="T78" fmla="*/ 2360 w 4652"/>
                      <a:gd name="T79" fmla="*/ 69 h 1238"/>
                      <a:gd name="T80" fmla="*/ 2490 w 4652"/>
                      <a:gd name="T81" fmla="*/ 99 h 1238"/>
                      <a:gd name="T82" fmla="*/ 2614 w 4652"/>
                      <a:gd name="T83" fmla="*/ 130 h 1238"/>
                      <a:gd name="T84" fmla="*/ 2733 w 4652"/>
                      <a:gd name="T85" fmla="*/ 160 h 1238"/>
                      <a:gd name="T86" fmla="*/ 2846 w 4652"/>
                      <a:gd name="T87" fmla="*/ 191 h 1238"/>
                      <a:gd name="T88" fmla="*/ 2952 w 4652"/>
                      <a:gd name="T89" fmla="*/ 221 h 1238"/>
                      <a:gd name="T90" fmla="*/ 3054 w 4652"/>
                      <a:gd name="T91" fmla="*/ 250 h 1238"/>
                      <a:gd name="T92" fmla="*/ 3151 w 4652"/>
                      <a:gd name="T93" fmla="*/ 281 h 1238"/>
                      <a:gd name="T94" fmla="*/ 3243 w 4652"/>
                      <a:gd name="T95" fmla="*/ 311 h 1238"/>
                      <a:gd name="T96" fmla="*/ 3329 w 4652"/>
                      <a:gd name="T97" fmla="*/ 342 h 1238"/>
                      <a:gd name="T98" fmla="*/ 3409 w 4652"/>
                      <a:gd name="T99" fmla="*/ 370 h 1238"/>
                      <a:gd name="T100" fmla="*/ 3485 w 4652"/>
                      <a:gd name="T101" fmla="*/ 399 h 1238"/>
                      <a:gd name="T102" fmla="*/ 3558 w 4652"/>
                      <a:gd name="T103" fmla="*/ 428 h 1238"/>
                      <a:gd name="T104" fmla="*/ 3686 w 4652"/>
                      <a:gd name="T105" fmla="*/ 481 h 1238"/>
                      <a:gd name="T106" fmla="*/ 3799 w 4652"/>
                      <a:gd name="T107" fmla="*/ 533 h 1238"/>
                      <a:gd name="T108" fmla="*/ 3892 w 4652"/>
                      <a:gd name="T109" fmla="*/ 581 h 1238"/>
                      <a:gd name="T110" fmla="*/ 3972 w 4652"/>
                      <a:gd name="T111" fmla="*/ 623 h 1238"/>
                      <a:gd name="T112" fmla="*/ 4037 w 4652"/>
                      <a:gd name="T113" fmla="*/ 661 h 1238"/>
                      <a:gd name="T114" fmla="*/ 4087 w 4652"/>
                      <a:gd name="T115" fmla="*/ 693 h 1238"/>
                      <a:gd name="T116" fmla="*/ 4125 w 4652"/>
                      <a:gd name="T117" fmla="*/ 720 h 1238"/>
                      <a:gd name="T118" fmla="*/ 4152 w 4652"/>
                      <a:gd name="T119" fmla="*/ 739 h 1238"/>
                      <a:gd name="T120" fmla="*/ 4171 w 4652"/>
                      <a:gd name="T121" fmla="*/ 756 h 1238"/>
                      <a:gd name="T122" fmla="*/ 4647 w 4652"/>
                      <a:gd name="T123" fmla="*/ 760 h 1238"/>
                      <a:gd name="T124" fmla="*/ 4652 w 4652"/>
                      <a:gd name="T125" fmla="*/ 1238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52" h="1238">
                        <a:moveTo>
                          <a:pt x="4148" y="1032"/>
                        </a:moveTo>
                        <a:lnTo>
                          <a:pt x="0" y="665"/>
                        </a:lnTo>
                        <a:lnTo>
                          <a:pt x="0" y="665"/>
                        </a:lnTo>
                        <a:lnTo>
                          <a:pt x="9" y="655"/>
                        </a:lnTo>
                        <a:lnTo>
                          <a:pt x="42" y="627"/>
                        </a:lnTo>
                        <a:lnTo>
                          <a:pt x="95" y="583"/>
                        </a:lnTo>
                        <a:lnTo>
                          <a:pt x="168" y="527"/>
                        </a:lnTo>
                        <a:lnTo>
                          <a:pt x="212" y="495"/>
                        </a:lnTo>
                        <a:lnTo>
                          <a:pt x="259" y="462"/>
                        </a:lnTo>
                        <a:lnTo>
                          <a:pt x="313" y="428"/>
                        </a:lnTo>
                        <a:lnTo>
                          <a:pt x="370" y="392"/>
                        </a:lnTo>
                        <a:lnTo>
                          <a:pt x="433" y="355"/>
                        </a:lnTo>
                        <a:lnTo>
                          <a:pt x="500" y="319"/>
                        </a:lnTo>
                        <a:lnTo>
                          <a:pt x="571" y="283"/>
                        </a:lnTo>
                        <a:lnTo>
                          <a:pt x="647" y="246"/>
                        </a:lnTo>
                        <a:lnTo>
                          <a:pt x="725" y="212"/>
                        </a:lnTo>
                        <a:lnTo>
                          <a:pt x="809" y="178"/>
                        </a:lnTo>
                        <a:lnTo>
                          <a:pt x="897" y="145"/>
                        </a:lnTo>
                        <a:lnTo>
                          <a:pt x="989" y="116"/>
                        </a:lnTo>
                        <a:lnTo>
                          <a:pt x="1083" y="90"/>
                        </a:lnTo>
                        <a:lnTo>
                          <a:pt x="1182" y="65"/>
                        </a:lnTo>
                        <a:lnTo>
                          <a:pt x="1285" y="44"/>
                        </a:lnTo>
                        <a:lnTo>
                          <a:pt x="1392" y="27"/>
                        </a:lnTo>
                        <a:lnTo>
                          <a:pt x="1445" y="19"/>
                        </a:lnTo>
                        <a:lnTo>
                          <a:pt x="1501" y="13"/>
                        </a:lnTo>
                        <a:lnTo>
                          <a:pt x="1556" y="7"/>
                        </a:lnTo>
                        <a:lnTo>
                          <a:pt x="1614" y="4"/>
                        </a:lnTo>
                        <a:lnTo>
                          <a:pt x="1673" y="2"/>
                        </a:lnTo>
                        <a:lnTo>
                          <a:pt x="1730" y="0"/>
                        </a:lnTo>
                        <a:lnTo>
                          <a:pt x="1789" y="0"/>
                        </a:lnTo>
                        <a:lnTo>
                          <a:pt x="1850" y="2"/>
                        </a:lnTo>
                        <a:lnTo>
                          <a:pt x="1911" y="6"/>
                        </a:lnTo>
                        <a:lnTo>
                          <a:pt x="1973" y="9"/>
                        </a:lnTo>
                        <a:lnTo>
                          <a:pt x="2036" y="15"/>
                        </a:lnTo>
                        <a:lnTo>
                          <a:pt x="2099" y="23"/>
                        </a:lnTo>
                        <a:lnTo>
                          <a:pt x="2164" y="30"/>
                        </a:lnTo>
                        <a:lnTo>
                          <a:pt x="2229" y="42"/>
                        </a:lnTo>
                        <a:lnTo>
                          <a:pt x="2294" y="53"/>
                        </a:lnTo>
                        <a:lnTo>
                          <a:pt x="2360" y="69"/>
                        </a:lnTo>
                        <a:lnTo>
                          <a:pt x="2360" y="69"/>
                        </a:lnTo>
                        <a:lnTo>
                          <a:pt x="2490" y="99"/>
                        </a:lnTo>
                        <a:lnTo>
                          <a:pt x="2614" y="130"/>
                        </a:lnTo>
                        <a:lnTo>
                          <a:pt x="2733" y="160"/>
                        </a:lnTo>
                        <a:lnTo>
                          <a:pt x="2846" y="191"/>
                        </a:lnTo>
                        <a:lnTo>
                          <a:pt x="2952" y="221"/>
                        </a:lnTo>
                        <a:lnTo>
                          <a:pt x="3054" y="250"/>
                        </a:lnTo>
                        <a:lnTo>
                          <a:pt x="3151" y="281"/>
                        </a:lnTo>
                        <a:lnTo>
                          <a:pt x="3243" y="311"/>
                        </a:lnTo>
                        <a:lnTo>
                          <a:pt x="3329" y="342"/>
                        </a:lnTo>
                        <a:lnTo>
                          <a:pt x="3409" y="370"/>
                        </a:lnTo>
                        <a:lnTo>
                          <a:pt x="3485" y="399"/>
                        </a:lnTo>
                        <a:lnTo>
                          <a:pt x="3558" y="428"/>
                        </a:lnTo>
                        <a:lnTo>
                          <a:pt x="3686" y="481"/>
                        </a:lnTo>
                        <a:lnTo>
                          <a:pt x="3799" y="533"/>
                        </a:lnTo>
                        <a:lnTo>
                          <a:pt x="3892" y="581"/>
                        </a:lnTo>
                        <a:lnTo>
                          <a:pt x="3972" y="623"/>
                        </a:lnTo>
                        <a:lnTo>
                          <a:pt x="4037" y="661"/>
                        </a:lnTo>
                        <a:lnTo>
                          <a:pt x="4087" y="693"/>
                        </a:lnTo>
                        <a:lnTo>
                          <a:pt x="4125" y="720"/>
                        </a:lnTo>
                        <a:lnTo>
                          <a:pt x="4152" y="739"/>
                        </a:lnTo>
                        <a:lnTo>
                          <a:pt x="4171" y="756"/>
                        </a:lnTo>
                        <a:lnTo>
                          <a:pt x="4647" y="760"/>
                        </a:lnTo>
                        <a:lnTo>
                          <a:pt x="4652" y="12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 name="Freeform 9"/>
                  <p:cNvSpPr/>
                  <p:nvPr/>
                </p:nvSpPr>
                <p:spPr bwMode="auto">
                  <a:xfrm>
                    <a:off x="2594959" y="3966898"/>
                    <a:ext cx="2840111" cy="495685"/>
                  </a:xfrm>
                  <a:custGeom>
                    <a:avLst/>
                    <a:gdLst>
                      <a:gd name="T0" fmla="*/ 4286 w 4790"/>
                      <a:gd name="T1" fmla="*/ 0 h 835"/>
                      <a:gd name="T2" fmla="*/ 0 w 4790"/>
                      <a:gd name="T3" fmla="*/ 0 h 835"/>
                      <a:gd name="T4" fmla="*/ 0 w 4790"/>
                      <a:gd name="T5" fmla="*/ 0 h 835"/>
                      <a:gd name="T6" fmla="*/ 17 w 4790"/>
                      <a:gd name="T7" fmla="*/ 17 h 835"/>
                      <a:gd name="T8" fmla="*/ 73 w 4790"/>
                      <a:gd name="T9" fmla="*/ 66 h 835"/>
                      <a:gd name="T10" fmla="*/ 113 w 4790"/>
                      <a:gd name="T11" fmla="*/ 101 h 835"/>
                      <a:gd name="T12" fmla="*/ 162 w 4790"/>
                      <a:gd name="T13" fmla="*/ 139 h 835"/>
                      <a:gd name="T14" fmla="*/ 222 w 4790"/>
                      <a:gd name="T15" fmla="*/ 183 h 835"/>
                      <a:gd name="T16" fmla="*/ 288 w 4790"/>
                      <a:gd name="T17" fmla="*/ 231 h 835"/>
                      <a:gd name="T18" fmla="*/ 365 w 4790"/>
                      <a:gd name="T19" fmla="*/ 280 h 835"/>
                      <a:gd name="T20" fmla="*/ 449 w 4790"/>
                      <a:gd name="T21" fmla="*/ 334 h 835"/>
                      <a:gd name="T22" fmla="*/ 541 w 4790"/>
                      <a:gd name="T23" fmla="*/ 387 h 835"/>
                      <a:gd name="T24" fmla="*/ 642 w 4790"/>
                      <a:gd name="T25" fmla="*/ 443 h 835"/>
                      <a:gd name="T26" fmla="*/ 751 w 4790"/>
                      <a:gd name="T27" fmla="*/ 496 h 835"/>
                      <a:gd name="T28" fmla="*/ 810 w 4790"/>
                      <a:gd name="T29" fmla="*/ 523 h 835"/>
                      <a:gd name="T30" fmla="*/ 869 w 4790"/>
                      <a:gd name="T31" fmla="*/ 548 h 835"/>
                      <a:gd name="T32" fmla="*/ 930 w 4790"/>
                      <a:gd name="T33" fmla="*/ 575 h 835"/>
                      <a:gd name="T34" fmla="*/ 995 w 4790"/>
                      <a:gd name="T35" fmla="*/ 600 h 835"/>
                      <a:gd name="T36" fmla="*/ 1060 w 4790"/>
                      <a:gd name="T37" fmla="*/ 624 h 835"/>
                      <a:gd name="T38" fmla="*/ 1129 w 4790"/>
                      <a:gd name="T39" fmla="*/ 647 h 835"/>
                      <a:gd name="T40" fmla="*/ 1198 w 4790"/>
                      <a:gd name="T41" fmla="*/ 670 h 835"/>
                      <a:gd name="T42" fmla="*/ 1270 w 4790"/>
                      <a:gd name="T43" fmla="*/ 691 h 835"/>
                      <a:gd name="T44" fmla="*/ 1343 w 4790"/>
                      <a:gd name="T45" fmla="*/ 712 h 835"/>
                      <a:gd name="T46" fmla="*/ 1419 w 4790"/>
                      <a:gd name="T47" fmla="*/ 731 h 835"/>
                      <a:gd name="T48" fmla="*/ 1496 w 4790"/>
                      <a:gd name="T49" fmla="*/ 749 h 835"/>
                      <a:gd name="T50" fmla="*/ 1576 w 4790"/>
                      <a:gd name="T51" fmla="*/ 766 h 835"/>
                      <a:gd name="T52" fmla="*/ 1658 w 4790"/>
                      <a:gd name="T53" fmla="*/ 781 h 835"/>
                      <a:gd name="T54" fmla="*/ 1740 w 4790"/>
                      <a:gd name="T55" fmla="*/ 794 h 835"/>
                      <a:gd name="T56" fmla="*/ 1826 w 4790"/>
                      <a:gd name="T57" fmla="*/ 806 h 835"/>
                      <a:gd name="T58" fmla="*/ 1914 w 4790"/>
                      <a:gd name="T59" fmla="*/ 815 h 835"/>
                      <a:gd name="T60" fmla="*/ 2002 w 4790"/>
                      <a:gd name="T61" fmla="*/ 823 h 835"/>
                      <a:gd name="T62" fmla="*/ 2093 w 4790"/>
                      <a:gd name="T63" fmla="*/ 831 h 835"/>
                      <a:gd name="T64" fmla="*/ 2185 w 4790"/>
                      <a:gd name="T65" fmla="*/ 835 h 835"/>
                      <a:gd name="T66" fmla="*/ 2281 w 4790"/>
                      <a:gd name="T67" fmla="*/ 835 h 835"/>
                      <a:gd name="T68" fmla="*/ 2376 w 4790"/>
                      <a:gd name="T69" fmla="*/ 835 h 835"/>
                      <a:gd name="T70" fmla="*/ 2475 w 4790"/>
                      <a:gd name="T71" fmla="*/ 831 h 835"/>
                      <a:gd name="T72" fmla="*/ 2575 w 4790"/>
                      <a:gd name="T73" fmla="*/ 825 h 835"/>
                      <a:gd name="T74" fmla="*/ 2676 w 4790"/>
                      <a:gd name="T75" fmla="*/ 817 h 835"/>
                      <a:gd name="T76" fmla="*/ 2781 w 4790"/>
                      <a:gd name="T77" fmla="*/ 806 h 835"/>
                      <a:gd name="T78" fmla="*/ 2886 w 4790"/>
                      <a:gd name="T79" fmla="*/ 793 h 835"/>
                      <a:gd name="T80" fmla="*/ 2993 w 4790"/>
                      <a:gd name="T81" fmla="*/ 775 h 835"/>
                      <a:gd name="T82" fmla="*/ 3102 w 4790"/>
                      <a:gd name="T83" fmla="*/ 756 h 835"/>
                      <a:gd name="T84" fmla="*/ 3213 w 4790"/>
                      <a:gd name="T85" fmla="*/ 733 h 835"/>
                      <a:gd name="T86" fmla="*/ 3325 w 4790"/>
                      <a:gd name="T87" fmla="*/ 707 h 835"/>
                      <a:gd name="T88" fmla="*/ 3438 w 4790"/>
                      <a:gd name="T89" fmla="*/ 676 h 835"/>
                      <a:gd name="T90" fmla="*/ 3555 w 4790"/>
                      <a:gd name="T91" fmla="*/ 643 h 835"/>
                      <a:gd name="T92" fmla="*/ 3673 w 4790"/>
                      <a:gd name="T93" fmla="*/ 607 h 835"/>
                      <a:gd name="T94" fmla="*/ 3791 w 4790"/>
                      <a:gd name="T95" fmla="*/ 567 h 835"/>
                      <a:gd name="T96" fmla="*/ 3912 w 4790"/>
                      <a:gd name="T97" fmla="*/ 523 h 835"/>
                      <a:gd name="T98" fmla="*/ 4036 w 4790"/>
                      <a:gd name="T99" fmla="*/ 473 h 835"/>
                      <a:gd name="T100" fmla="*/ 4160 w 4790"/>
                      <a:gd name="T101" fmla="*/ 422 h 835"/>
                      <a:gd name="T102" fmla="*/ 4286 w 4790"/>
                      <a:gd name="T103" fmla="*/ 366 h 835"/>
                      <a:gd name="T104" fmla="*/ 4790 w 4790"/>
                      <a:gd name="T105" fmla="*/ 366 h 835"/>
                      <a:gd name="T106" fmla="*/ 4790 w 4790"/>
                      <a:gd name="T107" fmla="*/ 23 h 835"/>
                      <a:gd name="T108" fmla="*/ 4286 w 4790"/>
                      <a:gd name="T109" fmla="*/ 0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90" h="835">
                        <a:moveTo>
                          <a:pt x="4286" y="0"/>
                        </a:moveTo>
                        <a:lnTo>
                          <a:pt x="0" y="0"/>
                        </a:lnTo>
                        <a:lnTo>
                          <a:pt x="0" y="0"/>
                        </a:lnTo>
                        <a:lnTo>
                          <a:pt x="17" y="17"/>
                        </a:lnTo>
                        <a:lnTo>
                          <a:pt x="73" y="66"/>
                        </a:lnTo>
                        <a:lnTo>
                          <a:pt x="113" y="101"/>
                        </a:lnTo>
                        <a:lnTo>
                          <a:pt x="162" y="139"/>
                        </a:lnTo>
                        <a:lnTo>
                          <a:pt x="222" y="183"/>
                        </a:lnTo>
                        <a:lnTo>
                          <a:pt x="288" y="231"/>
                        </a:lnTo>
                        <a:lnTo>
                          <a:pt x="365" y="280"/>
                        </a:lnTo>
                        <a:lnTo>
                          <a:pt x="449" y="334"/>
                        </a:lnTo>
                        <a:lnTo>
                          <a:pt x="541" y="387"/>
                        </a:lnTo>
                        <a:lnTo>
                          <a:pt x="642" y="443"/>
                        </a:lnTo>
                        <a:lnTo>
                          <a:pt x="751" y="496"/>
                        </a:lnTo>
                        <a:lnTo>
                          <a:pt x="810" y="523"/>
                        </a:lnTo>
                        <a:lnTo>
                          <a:pt x="869" y="548"/>
                        </a:lnTo>
                        <a:lnTo>
                          <a:pt x="930" y="575"/>
                        </a:lnTo>
                        <a:lnTo>
                          <a:pt x="995" y="600"/>
                        </a:lnTo>
                        <a:lnTo>
                          <a:pt x="1060" y="624"/>
                        </a:lnTo>
                        <a:lnTo>
                          <a:pt x="1129" y="647"/>
                        </a:lnTo>
                        <a:lnTo>
                          <a:pt x="1198" y="670"/>
                        </a:lnTo>
                        <a:lnTo>
                          <a:pt x="1270" y="691"/>
                        </a:lnTo>
                        <a:lnTo>
                          <a:pt x="1343" y="712"/>
                        </a:lnTo>
                        <a:lnTo>
                          <a:pt x="1419" y="731"/>
                        </a:lnTo>
                        <a:lnTo>
                          <a:pt x="1496" y="749"/>
                        </a:lnTo>
                        <a:lnTo>
                          <a:pt x="1576" y="766"/>
                        </a:lnTo>
                        <a:lnTo>
                          <a:pt x="1658" y="781"/>
                        </a:lnTo>
                        <a:lnTo>
                          <a:pt x="1740" y="794"/>
                        </a:lnTo>
                        <a:lnTo>
                          <a:pt x="1826" y="806"/>
                        </a:lnTo>
                        <a:lnTo>
                          <a:pt x="1914" y="815"/>
                        </a:lnTo>
                        <a:lnTo>
                          <a:pt x="2002" y="823"/>
                        </a:lnTo>
                        <a:lnTo>
                          <a:pt x="2093" y="831"/>
                        </a:lnTo>
                        <a:lnTo>
                          <a:pt x="2185" y="835"/>
                        </a:lnTo>
                        <a:lnTo>
                          <a:pt x="2281" y="835"/>
                        </a:lnTo>
                        <a:lnTo>
                          <a:pt x="2376" y="835"/>
                        </a:lnTo>
                        <a:lnTo>
                          <a:pt x="2475" y="831"/>
                        </a:lnTo>
                        <a:lnTo>
                          <a:pt x="2575" y="825"/>
                        </a:lnTo>
                        <a:lnTo>
                          <a:pt x="2676" y="817"/>
                        </a:lnTo>
                        <a:lnTo>
                          <a:pt x="2781" y="806"/>
                        </a:lnTo>
                        <a:lnTo>
                          <a:pt x="2886" y="793"/>
                        </a:lnTo>
                        <a:lnTo>
                          <a:pt x="2993" y="775"/>
                        </a:lnTo>
                        <a:lnTo>
                          <a:pt x="3102" y="756"/>
                        </a:lnTo>
                        <a:lnTo>
                          <a:pt x="3213" y="733"/>
                        </a:lnTo>
                        <a:lnTo>
                          <a:pt x="3325" y="707"/>
                        </a:lnTo>
                        <a:lnTo>
                          <a:pt x="3438" y="676"/>
                        </a:lnTo>
                        <a:lnTo>
                          <a:pt x="3555" y="643"/>
                        </a:lnTo>
                        <a:lnTo>
                          <a:pt x="3673" y="607"/>
                        </a:lnTo>
                        <a:lnTo>
                          <a:pt x="3791" y="567"/>
                        </a:lnTo>
                        <a:lnTo>
                          <a:pt x="3912" y="523"/>
                        </a:lnTo>
                        <a:lnTo>
                          <a:pt x="4036" y="473"/>
                        </a:lnTo>
                        <a:lnTo>
                          <a:pt x="4160" y="422"/>
                        </a:lnTo>
                        <a:lnTo>
                          <a:pt x="4286" y="366"/>
                        </a:lnTo>
                        <a:lnTo>
                          <a:pt x="4790" y="366"/>
                        </a:lnTo>
                        <a:lnTo>
                          <a:pt x="4790" y="23"/>
                        </a:lnTo>
                        <a:lnTo>
                          <a:pt x="4286"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 name="Freeform 10"/>
                  <p:cNvSpPr/>
                  <p:nvPr/>
                </p:nvSpPr>
                <p:spPr bwMode="auto">
                  <a:xfrm>
                    <a:off x="5260750" y="3956225"/>
                    <a:ext cx="66408" cy="66408"/>
                  </a:xfrm>
                  <a:custGeom>
                    <a:avLst/>
                    <a:gdLst>
                      <a:gd name="T0" fmla="*/ 113 w 113"/>
                      <a:gd name="T1" fmla="*/ 56 h 113"/>
                      <a:gd name="T2" fmla="*/ 113 w 113"/>
                      <a:gd name="T3" fmla="*/ 56 h 113"/>
                      <a:gd name="T4" fmla="*/ 113 w 113"/>
                      <a:gd name="T5" fmla="*/ 67 h 113"/>
                      <a:gd name="T6" fmla="*/ 109 w 113"/>
                      <a:gd name="T7" fmla="*/ 79 h 113"/>
                      <a:gd name="T8" fmla="*/ 103 w 113"/>
                      <a:gd name="T9" fmla="*/ 88 h 113"/>
                      <a:gd name="T10" fmla="*/ 98 w 113"/>
                      <a:gd name="T11" fmla="*/ 96 h 113"/>
                      <a:gd name="T12" fmla="*/ 88 w 113"/>
                      <a:gd name="T13" fmla="*/ 104 h 113"/>
                      <a:gd name="T14" fmla="*/ 79 w 113"/>
                      <a:gd name="T15" fmla="*/ 107 h 113"/>
                      <a:gd name="T16" fmla="*/ 69 w 113"/>
                      <a:gd name="T17" fmla="*/ 111 h 113"/>
                      <a:gd name="T18" fmla="*/ 58 w 113"/>
                      <a:gd name="T19" fmla="*/ 113 h 113"/>
                      <a:gd name="T20" fmla="*/ 58 w 113"/>
                      <a:gd name="T21" fmla="*/ 113 h 113"/>
                      <a:gd name="T22" fmla="*/ 46 w 113"/>
                      <a:gd name="T23" fmla="*/ 111 h 113"/>
                      <a:gd name="T24" fmla="*/ 35 w 113"/>
                      <a:gd name="T25" fmla="*/ 107 h 113"/>
                      <a:gd name="T26" fmla="*/ 25 w 113"/>
                      <a:gd name="T27" fmla="*/ 104 h 113"/>
                      <a:gd name="T28" fmla="*/ 17 w 113"/>
                      <a:gd name="T29" fmla="*/ 96 h 113"/>
                      <a:gd name="T30" fmla="*/ 10 w 113"/>
                      <a:gd name="T31" fmla="*/ 88 h 113"/>
                      <a:gd name="T32" fmla="*/ 4 w 113"/>
                      <a:gd name="T33" fmla="*/ 79 h 113"/>
                      <a:gd name="T34" fmla="*/ 2 w 113"/>
                      <a:gd name="T35" fmla="*/ 67 h 113"/>
                      <a:gd name="T36" fmla="*/ 0 w 113"/>
                      <a:gd name="T37" fmla="*/ 56 h 113"/>
                      <a:gd name="T38" fmla="*/ 0 w 113"/>
                      <a:gd name="T39" fmla="*/ 56 h 113"/>
                      <a:gd name="T40" fmla="*/ 2 w 113"/>
                      <a:gd name="T41" fmla="*/ 44 h 113"/>
                      <a:gd name="T42" fmla="*/ 4 w 113"/>
                      <a:gd name="T43" fmla="*/ 35 h 113"/>
                      <a:gd name="T44" fmla="*/ 10 w 113"/>
                      <a:gd name="T45" fmla="*/ 25 h 113"/>
                      <a:gd name="T46" fmla="*/ 17 w 113"/>
                      <a:gd name="T47" fmla="*/ 16 h 113"/>
                      <a:gd name="T48" fmla="*/ 25 w 113"/>
                      <a:gd name="T49" fmla="*/ 10 h 113"/>
                      <a:gd name="T50" fmla="*/ 35 w 113"/>
                      <a:gd name="T51" fmla="*/ 4 h 113"/>
                      <a:gd name="T52" fmla="*/ 46 w 113"/>
                      <a:gd name="T53" fmla="*/ 0 h 113"/>
                      <a:gd name="T54" fmla="*/ 58 w 113"/>
                      <a:gd name="T55" fmla="*/ 0 h 113"/>
                      <a:gd name="T56" fmla="*/ 58 w 113"/>
                      <a:gd name="T57" fmla="*/ 0 h 113"/>
                      <a:gd name="T58" fmla="*/ 69 w 113"/>
                      <a:gd name="T59" fmla="*/ 0 h 113"/>
                      <a:gd name="T60" fmla="*/ 79 w 113"/>
                      <a:gd name="T61" fmla="*/ 4 h 113"/>
                      <a:gd name="T62" fmla="*/ 88 w 113"/>
                      <a:gd name="T63" fmla="*/ 10 h 113"/>
                      <a:gd name="T64" fmla="*/ 98 w 113"/>
                      <a:gd name="T65" fmla="*/ 16 h 113"/>
                      <a:gd name="T66" fmla="*/ 103 w 113"/>
                      <a:gd name="T67" fmla="*/ 25 h 113"/>
                      <a:gd name="T68" fmla="*/ 109 w 113"/>
                      <a:gd name="T69" fmla="*/ 35 h 113"/>
                      <a:gd name="T70" fmla="*/ 113 w 113"/>
                      <a:gd name="T71" fmla="*/ 44 h 113"/>
                      <a:gd name="T72" fmla="*/ 113 w 113"/>
                      <a:gd name="T73" fmla="*/ 56 h 113"/>
                      <a:gd name="T74" fmla="*/ 113 w 113"/>
                      <a:gd name="T75"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13">
                        <a:moveTo>
                          <a:pt x="113" y="56"/>
                        </a:moveTo>
                        <a:lnTo>
                          <a:pt x="113" y="56"/>
                        </a:lnTo>
                        <a:lnTo>
                          <a:pt x="113" y="67"/>
                        </a:lnTo>
                        <a:lnTo>
                          <a:pt x="109" y="79"/>
                        </a:lnTo>
                        <a:lnTo>
                          <a:pt x="103" y="88"/>
                        </a:lnTo>
                        <a:lnTo>
                          <a:pt x="98" y="96"/>
                        </a:lnTo>
                        <a:lnTo>
                          <a:pt x="88" y="104"/>
                        </a:lnTo>
                        <a:lnTo>
                          <a:pt x="79" y="107"/>
                        </a:lnTo>
                        <a:lnTo>
                          <a:pt x="69" y="111"/>
                        </a:lnTo>
                        <a:lnTo>
                          <a:pt x="58" y="113"/>
                        </a:lnTo>
                        <a:lnTo>
                          <a:pt x="58" y="113"/>
                        </a:lnTo>
                        <a:lnTo>
                          <a:pt x="46" y="111"/>
                        </a:lnTo>
                        <a:lnTo>
                          <a:pt x="35" y="107"/>
                        </a:lnTo>
                        <a:lnTo>
                          <a:pt x="25" y="104"/>
                        </a:lnTo>
                        <a:lnTo>
                          <a:pt x="17" y="96"/>
                        </a:lnTo>
                        <a:lnTo>
                          <a:pt x="10" y="88"/>
                        </a:lnTo>
                        <a:lnTo>
                          <a:pt x="4" y="79"/>
                        </a:lnTo>
                        <a:lnTo>
                          <a:pt x="2" y="67"/>
                        </a:lnTo>
                        <a:lnTo>
                          <a:pt x="0" y="56"/>
                        </a:lnTo>
                        <a:lnTo>
                          <a:pt x="0" y="56"/>
                        </a:lnTo>
                        <a:lnTo>
                          <a:pt x="2" y="44"/>
                        </a:lnTo>
                        <a:lnTo>
                          <a:pt x="4" y="35"/>
                        </a:lnTo>
                        <a:lnTo>
                          <a:pt x="10" y="25"/>
                        </a:lnTo>
                        <a:lnTo>
                          <a:pt x="17" y="16"/>
                        </a:lnTo>
                        <a:lnTo>
                          <a:pt x="25" y="10"/>
                        </a:lnTo>
                        <a:lnTo>
                          <a:pt x="35" y="4"/>
                        </a:lnTo>
                        <a:lnTo>
                          <a:pt x="46" y="0"/>
                        </a:lnTo>
                        <a:lnTo>
                          <a:pt x="58" y="0"/>
                        </a:lnTo>
                        <a:lnTo>
                          <a:pt x="58" y="0"/>
                        </a:lnTo>
                        <a:lnTo>
                          <a:pt x="69" y="0"/>
                        </a:lnTo>
                        <a:lnTo>
                          <a:pt x="79" y="4"/>
                        </a:lnTo>
                        <a:lnTo>
                          <a:pt x="88" y="10"/>
                        </a:lnTo>
                        <a:lnTo>
                          <a:pt x="98" y="16"/>
                        </a:lnTo>
                        <a:lnTo>
                          <a:pt x="103" y="25"/>
                        </a:lnTo>
                        <a:lnTo>
                          <a:pt x="109" y="35"/>
                        </a:lnTo>
                        <a:lnTo>
                          <a:pt x="113" y="44"/>
                        </a:lnTo>
                        <a:lnTo>
                          <a:pt x="113" y="56"/>
                        </a:lnTo>
                        <a:lnTo>
                          <a:pt x="113" y="56"/>
                        </a:lnTo>
                        <a:close/>
                      </a:path>
                    </a:pathLst>
                  </a:custGeom>
                  <a:solidFill>
                    <a:srgbClr val="F8F4E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11"/>
                  <p:cNvSpPr/>
                  <p:nvPr/>
                </p:nvSpPr>
                <p:spPr bwMode="auto">
                  <a:xfrm>
                    <a:off x="5336644" y="3991801"/>
                    <a:ext cx="247843" cy="537190"/>
                  </a:xfrm>
                  <a:custGeom>
                    <a:avLst/>
                    <a:gdLst>
                      <a:gd name="T0" fmla="*/ 0 w 419"/>
                      <a:gd name="T1" fmla="*/ 317 h 905"/>
                      <a:gd name="T2" fmla="*/ 258 w 419"/>
                      <a:gd name="T3" fmla="*/ 905 h 905"/>
                      <a:gd name="T4" fmla="*/ 419 w 419"/>
                      <a:gd name="T5" fmla="*/ 531 h 905"/>
                      <a:gd name="T6" fmla="*/ 161 w 419"/>
                      <a:gd name="T7" fmla="*/ 0 h 905"/>
                      <a:gd name="T8" fmla="*/ 0 w 419"/>
                      <a:gd name="T9" fmla="*/ 317 h 905"/>
                    </a:gdLst>
                    <a:ahLst/>
                    <a:cxnLst>
                      <a:cxn ang="0">
                        <a:pos x="T0" y="T1"/>
                      </a:cxn>
                      <a:cxn ang="0">
                        <a:pos x="T2" y="T3"/>
                      </a:cxn>
                      <a:cxn ang="0">
                        <a:pos x="T4" y="T5"/>
                      </a:cxn>
                      <a:cxn ang="0">
                        <a:pos x="T6" y="T7"/>
                      </a:cxn>
                      <a:cxn ang="0">
                        <a:pos x="T8" y="T9"/>
                      </a:cxn>
                    </a:cxnLst>
                    <a:rect l="0" t="0" r="r" b="b"/>
                    <a:pathLst>
                      <a:path w="419" h="905">
                        <a:moveTo>
                          <a:pt x="0" y="317"/>
                        </a:moveTo>
                        <a:lnTo>
                          <a:pt x="258" y="905"/>
                        </a:lnTo>
                        <a:lnTo>
                          <a:pt x="419" y="531"/>
                        </a:lnTo>
                        <a:lnTo>
                          <a:pt x="161" y="0"/>
                        </a:lnTo>
                        <a:lnTo>
                          <a:pt x="0" y="31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12"/>
                  <p:cNvSpPr/>
                  <p:nvPr/>
                </p:nvSpPr>
                <p:spPr bwMode="auto">
                  <a:xfrm>
                    <a:off x="5336644" y="3991801"/>
                    <a:ext cx="247843" cy="537190"/>
                  </a:xfrm>
                  <a:custGeom>
                    <a:avLst/>
                    <a:gdLst>
                      <a:gd name="T0" fmla="*/ 0 w 419"/>
                      <a:gd name="T1" fmla="*/ 317 h 905"/>
                      <a:gd name="T2" fmla="*/ 258 w 419"/>
                      <a:gd name="T3" fmla="*/ 905 h 905"/>
                      <a:gd name="T4" fmla="*/ 419 w 419"/>
                      <a:gd name="T5" fmla="*/ 531 h 905"/>
                      <a:gd name="T6" fmla="*/ 161 w 419"/>
                      <a:gd name="T7" fmla="*/ 0 h 905"/>
                    </a:gdLst>
                    <a:ahLst/>
                    <a:cxnLst>
                      <a:cxn ang="0">
                        <a:pos x="T0" y="T1"/>
                      </a:cxn>
                      <a:cxn ang="0">
                        <a:pos x="T2" y="T3"/>
                      </a:cxn>
                      <a:cxn ang="0">
                        <a:pos x="T4" y="T5"/>
                      </a:cxn>
                      <a:cxn ang="0">
                        <a:pos x="T6" y="T7"/>
                      </a:cxn>
                    </a:cxnLst>
                    <a:rect l="0" t="0" r="r" b="b"/>
                    <a:pathLst>
                      <a:path w="419" h="905">
                        <a:moveTo>
                          <a:pt x="0" y="317"/>
                        </a:moveTo>
                        <a:lnTo>
                          <a:pt x="258" y="905"/>
                        </a:lnTo>
                        <a:lnTo>
                          <a:pt x="419" y="531"/>
                        </a:lnTo>
                        <a:lnTo>
                          <a:pt x="1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13"/>
                  <p:cNvSpPr/>
                  <p:nvPr/>
                </p:nvSpPr>
                <p:spPr bwMode="auto">
                  <a:xfrm>
                    <a:off x="5296326" y="3655019"/>
                    <a:ext cx="398446" cy="334410"/>
                  </a:xfrm>
                  <a:custGeom>
                    <a:avLst/>
                    <a:gdLst>
                      <a:gd name="T0" fmla="*/ 213 w 672"/>
                      <a:gd name="T1" fmla="*/ 566 h 566"/>
                      <a:gd name="T2" fmla="*/ 672 w 672"/>
                      <a:gd name="T3" fmla="*/ 268 h 566"/>
                      <a:gd name="T4" fmla="*/ 418 w 672"/>
                      <a:gd name="T5" fmla="*/ 0 h 566"/>
                      <a:gd name="T6" fmla="*/ 0 w 672"/>
                      <a:gd name="T7" fmla="*/ 283 h 566"/>
                      <a:gd name="T8" fmla="*/ 213 w 672"/>
                      <a:gd name="T9" fmla="*/ 566 h 566"/>
                    </a:gdLst>
                    <a:ahLst/>
                    <a:cxnLst>
                      <a:cxn ang="0">
                        <a:pos x="T0" y="T1"/>
                      </a:cxn>
                      <a:cxn ang="0">
                        <a:pos x="T2" y="T3"/>
                      </a:cxn>
                      <a:cxn ang="0">
                        <a:pos x="T4" y="T5"/>
                      </a:cxn>
                      <a:cxn ang="0">
                        <a:pos x="T6" y="T7"/>
                      </a:cxn>
                      <a:cxn ang="0">
                        <a:pos x="T8" y="T9"/>
                      </a:cxn>
                    </a:cxnLst>
                    <a:rect l="0" t="0" r="r" b="b"/>
                    <a:pathLst>
                      <a:path w="672" h="566">
                        <a:moveTo>
                          <a:pt x="213" y="566"/>
                        </a:moveTo>
                        <a:lnTo>
                          <a:pt x="672" y="268"/>
                        </a:lnTo>
                        <a:lnTo>
                          <a:pt x="418" y="0"/>
                        </a:lnTo>
                        <a:lnTo>
                          <a:pt x="0" y="283"/>
                        </a:lnTo>
                        <a:lnTo>
                          <a:pt x="213" y="5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14"/>
                  <p:cNvSpPr/>
                  <p:nvPr/>
                </p:nvSpPr>
                <p:spPr bwMode="auto">
                  <a:xfrm>
                    <a:off x="5296326" y="3655019"/>
                    <a:ext cx="398446" cy="334410"/>
                  </a:xfrm>
                  <a:custGeom>
                    <a:avLst/>
                    <a:gdLst>
                      <a:gd name="T0" fmla="*/ 213 w 672"/>
                      <a:gd name="T1" fmla="*/ 566 h 566"/>
                      <a:gd name="T2" fmla="*/ 672 w 672"/>
                      <a:gd name="T3" fmla="*/ 268 h 566"/>
                      <a:gd name="T4" fmla="*/ 418 w 672"/>
                      <a:gd name="T5" fmla="*/ 0 h 566"/>
                      <a:gd name="T6" fmla="*/ 0 w 672"/>
                      <a:gd name="T7" fmla="*/ 283 h 566"/>
                    </a:gdLst>
                    <a:ahLst/>
                    <a:cxnLst>
                      <a:cxn ang="0">
                        <a:pos x="T0" y="T1"/>
                      </a:cxn>
                      <a:cxn ang="0">
                        <a:pos x="T2" y="T3"/>
                      </a:cxn>
                      <a:cxn ang="0">
                        <a:pos x="T4" y="T5"/>
                      </a:cxn>
                      <a:cxn ang="0">
                        <a:pos x="T6" y="T7"/>
                      </a:cxn>
                    </a:cxnLst>
                    <a:rect l="0" t="0" r="r" b="b"/>
                    <a:pathLst>
                      <a:path w="672" h="566">
                        <a:moveTo>
                          <a:pt x="213" y="566"/>
                        </a:moveTo>
                        <a:lnTo>
                          <a:pt x="672" y="268"/>
                        </a:lnTo>
                        <a:lnTo>
                          <a:pt x="418" y="0"/>
                        </a:lnTo>
                        <a:lnTo>
                          <a:pt x="0" y="2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 name="Freeform 15"/>
                  <p:cNvSpPr>
                    <a:spLocks noEditPoints="1"/>
                  </p:cNvSpPr>
                  <p:nvPr/>
                </p:nvSpPr>
                <p:spPr bwMode="auto">
                  <a:xfrm>
                    <a:off x="5463530" y="4109200"/>
                    <a:ext cx="833653" cy="833653"/>
                  </a:xfrm>
                  <a:custGeom>
                    <a:avLst/>
                    <a:gdLst>
                      <a:gd name="T0" fmla="*/ 596 w 1406"/>
                      <a:gd name="T1" fmla="*/ 8 h 1407"/>
                      <a:gd name="T2" fmla="*/ 430 w 1406"/>
                      <a:gd name="T3" fmla="*/ 56 h 1407"/>
                      <a:gd name="T4" fmla="*/ 283 w 1406"/>
                      <a:gd name="T5" fmla="*/ 140 h 1407"/>
                      <a:gd name="T6" fmla="*/ 161 w 1406"/>
                      <a:gd name="T7" fmla="*/ 256 h 1407"/>
                      <a:gd name="T8" fmla="*/ 69 w 1406"/>
                      <a:gd name="T9" fmla="*/ 398 h 1407"/>
                      <a:gd name="T10" fmla="*/ 14 w 1406"/>
                      <a:gd name="T11" fmla="*/ 562 h 1407"/>
                      <a:gd name="T12" fmla="*/ 0 w 1406"/>
                      <a:gd name="T13" fmla="*/ 704 h 1407"/>
                      <a:gd name="T14" fmla="*/ 23 w 1406"/>
                      <a:gd name="T15" fmla="*/ 879 h 1407"/>
                      <a:gd name="T16" fmla="*/ 84 w 1406"/>
                      <a:gd name="T17" fmla="*/ 1038 h 1407"/>
                      <a:gd name="T18" fmla="*/ 184 w 1406"/>
                      <a:gd name="T19" fmla="*/ 1175 h 1407"/>
                      <a:gd name="T20" fmla="*/ 310 w 1406"/>
                      <a:gd name="T21" fmla="*/ 1286 h 1407"/>
                      <a:gd name="T22" fmla="*/ 461 w 1406"/>
                      <a:gd name="T23" fmla="*/ 1365 h 1407"/>
                      <a:gd name="T24" fmla="*/ 631 w 1406"/>
                      <a:gd name="T25" fmla="*/ 1403 h 1407"/>
                      <a:gd name="T26" fmla="*/ 776 w 1406"/>
                      <a:gd name="T27" fmla="*/ 1403 h 1407"/>
                      <a:gd name="T28" fmla="*/ 946 w 1406"/>
                      <a:gd name="T29" fmla="*/ 1365 h 1407"/>
                      <a:gd name="T30" fmla="*/ 1097 w 1406"/>
                      <a:gd name="T31" fmla="*/ 1286 h 1407"/>
                      <a:gd name="T32" fmla="*/ 1223 w 1406"/>
                      <a:gd name="T33" fmla="*/ 1175 h 1407"/>
                      <a:gd name="T34" fmla="*/ 1322 w 1406"/>
                      <a:gd name="T35" fmla="*/ 1038 h 1407"/>
                      <a:gd name="T36" fmla="*/ 1383 w 1406"/>
                      <a:gd name="T37" fmla="*/ 879 h 1407"/>
                      <a:gd name="T38" fmla="*/ 1406 w 1406"/>
                      <a:gd name="T39" fmla="*/ 704 h 1407"/>
                      <a:gd name="T40" fmla="*/ 1393 w 1406"/>
                      <a:gd name="T41" fmla="*/ 562 h 1407"/>
                      <a:gd name="T42" fmla="*/ 1337 w 1406"/>
                      <a:gd name="T43" fmla="*/ 398 h 1407"/>
                      <a:gd name="T44" fmla="*/ 1246 w 1406"/>
                      <a:gd name="T45" fmla="*/ 256 h 1407"/>
                      <a:gd name="T46" fmla="*/ 1123 w 1406"/>
                      <a:gd name="T47" fmla="*/ 140 h 1407"/>
                      <a:gd name="T48" fmla="*/ 976 w 1406"/>
                      <a:gd name="T49" fmla="*/ 56 h 1407"/>
                      <a:gd name="T50" fmla="*/ 810 w 1406"/>
                      <a:gd name="T51" fmla="*/ 8 h 1407"/>
                      <a:gd name="T52" fmla="*/ 713 w 1406"/>
                      <a:gd name="T53" fmla="*/ 1244 h 1407"/>
                      <a:gd name="T54" fmla="*/ 604 w 1406"/>
                      <a:gd name="T55" fmla="*/ 1233 h 1407"/>
                      <a:gd name="T56" fmla="*/ 480 w 1406"/>
                      <a:gd name="T57" fmla="*/ 1191 h 1407"/>
                      <a:gd name="T58" fmla="*/ 371 w 1406"/>
                      <a:gd name="T59" fmla="*/ 1120 h 1407"/>
                      <a:gd name="T60" fmla="*/ 281 w 1406"/>
                      <a:gd name="T61" fmla="*/ 1026 h 1407"/>
                      <a:gd name="T62" fmla="*/ 216 w 1406"/>
                      <a:gd name="T63" fmla="*/ 914 h 1407"/>
                      <a:gd name="T64" fmla="*/ 180 w 1406"/>
                      <a:gd name="T65" fmla="*/ 786 h 1407"/>
                      <a:gd name="T66" fmla="*/ 174 w 1406"/>
                      <a:gd name="T67" fmla="*/ 675 h 1407"/>
                      <a:gd name="T68" fmla="*/ 197 w 1406"/>
                      <a:gd name="T69" fmla="*/ 543 h 1407"/>
                      <a:gd name="T70" fmla="*/ 252 w 1406"/>
                      <a:gd name="T71" fmla="*/ 423 h 1407"/>
                      <a:gd name="T72" fmla="*/ 331 w 1406"/>
                      <a:gd name="T73" fmla="*/ 321 h 1407"/>
                      <a:gd name="T74" fmla="*/ 434 w 1406"/>
                      <a:gd name="T75" fmla="*/ 241 h 1407"/>
                      <a:gd name="T76" fmla="*/ 552 w 1406"/>
                      <a:gd name="T77" fmla="*/ 188 h 1407"/>
                      <a:gd name="T78" fmla="*/ 686 w 1406"/>
                      <a:gd name="T79" fmla="*/ 165 h 1407"/>
                      <a:gd name="T80" fmla="*/ 795 w 1406"/>
                      <a:gd name="T81" fmla="*/ 170 h 1407"/>
                      <a:gd name="T82" fmla="*/ 923 w 1406"/>
                      <a:gd name="T83" fmla="*/ 207 h 1407"/>
                      <a:gd name="T84" fmla="*/ 1035 w 1406"/>
                      <a:gd name="T85" fmla="*/ 270 h 1407"/>
                      <a:gd name="T86" fmla="*/ 1129 w 1406"/>
                      <a:gd name="T87" fmla="*/ 360 h 1407"/>
                      <a:gd name="T88" fmla="*/ 1200 w 1406"/>
                      <a:gd name="T89" fmla="*/ 469 h 1407"/>
                      <a:gd name="T90" fmla="*/ 1242 w 1406"/>
                      <a:gd name="T91" fmla="*/ 595 h 1407"/>
                      <a:gd name="T92" fmla="*/ 1253 w 1406"/>
                      <a:gd name="T93" fmla="*/ 704 h 1407"/>
                      <a:gd name="T94" fmla="*/ 1236 w 1406"/>
                      <a:gd name="T95" fmla="*/ 839 h 1407"/>
                      <a:gd name="T96" fmla="*/ 1188 w 1406"/>
                      <a:gd name="T97" fmla="*/ 961 h 1407"/>
                      <a:gd name="T98" fmla="*/ 1114 w 1406"/>
                      <a:gd name="T99" fmla="*/ 1067 h 1407"/>
                      <a:gd name="T100" fmla="*/ 1014 w 1406"/>
                      <a:gd name="T101" fmla="*/ 1151 h 1407"/>
                      <a:gd name="T102" fmla="*/ 900 w 1406"/>
                      <a:gd name="T103" fmla="*/ 1212 h 1407"/>
                      <a:gd name="T104" fmla="*/ 768 w 1406"/>
                      <a:gd name="T105" fmla="*/ 1240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06" h="1407">
                        <a:moveTo>
                          <a:pt x="703" y="0"/>
                        </a:moveTo>
                        <a:lnTo>
                          <a:pt x="703" y="0"/>
                        </a:lnTo>
                        <a:lnTo>
                          <a:pt x="667" y="0"/>
                        </a:lnTo>
                        <a:lnTo>
                          <a:pt x="631" y="4"/>
                        </a:lnTo>
                        <a:lnTo>
                          <a:pt x="596" y="8"/>
                        </a:lnTo>
                        <a:lnTo>
                          <a:pt x="562" y="14"/>
                        </a:lnTo>
                        <a:lnTo>
                          <a:pt x="527" y="23"/>
                        </a:lnTo>
                        <a:lnTo>
                          <a:pt x="495" y="33"/>
                        </a:lnTo>
                        <a:lnTo>
                          <a:pt x="461" y="42"/>
                        </a:lnTo>
                        <a:lnTo>
                          <a:pt x="430" y="56"/>
                        </a:lnTo>
                        <a:lnTo>
                          <a:pt x="397" y="69"/>
                        </a:lnTo>
                        <a:lnTo>
                          <a:pt x="369" y="84"/>
                        </a:lnTo>
                        <a:lnTo>
                          <a:pt x="338" y="102"/>
                        </a:lnTo>
                        <a:lnTo>
                          <a:pt x="310" y="121"/>
                        </a:lnTo>
                        <a:lnTo>
                          <a:pt x="283" y="140"/>
                        </a:lnTo>
                        <a:lnTo>
                          <a:pt x="256" y="161"/>
                        </a:lnTo>
                        <a:lnTo>
                          <a:pt x="231" y="184"/>
                        </a:lnTo>
                        <a:lnTo>
                          <a:pt x="206" y="207"/>
                        </a:lnTo>
                        <a:lnTo>
                          <a:pt x="184" y="232"/>
                        </a:lnTo>
                        <a:lnTo>
                          <a:pt x="161" y="256"/>
                        </a:lnTo>
                        <a:lnTo>
                          <a:pt x="140" y="283"/>
                        </a:lnTo>
                        <a:lnTo>
                          <a:pt x="121" y="310"/>
                        </a:lnTo>
                        <a:lnTo>
                          <a:pt x="101" y="339"/>
                        </a:lnTo>
                        <a:lnTo>
                          <a:pt x="84" y="369"/>
                        </a:lnTo>
                        <a:lnTo>
                          <a:pt x="69" y="398"/>
                        </a:lnTo>
                        <a:lnTo>
                          <a:pt x="56" y="430"/>
                        </a:lnTo>
                        <a:lnTo>
                          <a:pt x="42" y="461"/>
                        </a:lnTo>
                        <a:lnTo>
                          <a:pt x="33" y="495"/>
                        </a:lnTo>
                        <a:lnTo>
                          <a:pt x="23" y="528"/>
                        </a:lnTo>
                        <a:lnTo>
                          <a:pt x="14" y="562"/>
                        </a:lnTo>
                        <a:lnTo>
                          <a:pt x="8" y="597"/>
                        </a:lnTo>
                        <a:lnTo>
                          <a:pt x="4" y="631"/>
                        </a:lnTo>
                        <a:lnTo>
                          <a:pt x="0" y="667"/>
                        </a:lnTo>
                        <a:lnTo>
                          <a:pt x="0" y="704"/>
                        </a:lnTo>
                        <a:lnTo>
                          <a:pt x="0" y="704"/>
                        </a:lnTo>
                        <a:lnTo>
                          <a:pt x="0" y="740"/>
                        </a:lnTo>
                        <a:lnTo>
                          <a:pt x="4" y="776"/>
                        </a:lnTo>
                        <a:lnTo>
                          <a:pt x="8" y="811"/>
                        </a:lnTo>
                        <a:lnTo>
                          <a:pt x="14" y="845"/>
                        </a:lnTo>
                        <a:lnTo>
                          <a:pt x="23" y="879"/>
                        </a:lnTo>
                        <a:lnTo>
                          <a:pt x="33" y="912"/>
                        </a:lnTo>
                        <a:lnTo>
                          <a:pt x="42" y="946"/>
                        </a:lnTo>
                        <a:lnTo>
                          <a:pt x="56" y="977"/>
                        </a:lnTo>
                        <a:lnTo>
                          <a:pt x="69" y="1009"/>
                        </a:lnTo>
                        <a:lnTo>
                          <a:pt x="84" y="1038"/>
                        </a:lnTo>
                        <a:lnTo>
                          <a:pt x="101" y="1068"/>
                        </a:lnTo>
                        <a:lnTo>
                          <a:pt x="121" y="1097"/>
                        </a:lnTo>
                        <a:lnTo>
                          <a:pt x="140" y="1124"/>
                        </a:lnTo>
                        <a:lnTo>
                          <a:pt x="161" y="1151"/>
                        </a:lnTo>
                        <a:lnTo>
                          <a:pt x="184" y="1175"/>
                        </a:lnTo>
                        <a:lnTo>
                          <a:pt x="206" y="1200"/>
                        </a:lnTo>
                        <a:lnTo>
                          <a:pt x="231" y="1223"/>
                        </a:lnTo>
                        <a:lnTo>
                          <a:pt x="256" y="1246"/>
                        </a:lnTo>
                        <a:lnTo>
                          <a:pt x="283" y="1267"/>
                        </a:lnTo>
                        <a:lnTo>
                          <a:pt x="310" y="1286"/>
                        </a:lnTo>
                        <a:lnTo>
                          <a:pt x="338" y="1305"/>
                        </a:lnTo>
                        <a:lnTo>
                          <a:pt x="369" y="1323"/>
                        </a:lnTo>
                        <a:lnTo>
                          <a:pt x="397" y="1338"/>
                        </a:lnTo>
                        <a:lnTo>
                          <a:pt x="430" y="1351"/>
                        </a:lnTo>
                        <a:lnTo>
                          <a:pt x="461" y="1365"/>
                        </a:lnTo>
                        <a:lnTo>
                          <a:pt x="495" y="1374"/>
                        </a:lnTo>
                        <a:lnTo>
                          <a:pt x="527" y="1384"/>
                        </a:lnTo>
                        <a:lnTo>
                          <a:pt x="562" y="1393"/>
                        </a:lnTo>
                        <a:lnTo>
                          <a:pt x="596" y="1399"/>
                        </a:lnTo>
                        <a:lnTo>
                          <a:pt x="631" y="1403"/>
                        </a:lnTo>
                        <a:lnTo>
                          <a:pt x="667" y="1407"/>
                        </a:lnTo>
                        <a:lnTo>
                          <a:pt x="703" y="1407"/>
                        </a:lnTo>
                        <a:lnTo>
                          <a:pt x="703" y="1407"/>
                        </a:lnTo>
                        <a:lnTo>
                          <a:pt x="739" y="1407"/>
                        </a:lnTo>
                        <a:lnTo>
                          <a:pt x="776" y="1403"/>
                        </a:lnTo>
                        <a:lnTo>
                          <a:pt x="810" y="1399"/>
                        </a:lnTo>
                        <a:lnTo>
                          <a:pt x="844" y="1393"/>
                        </a:lnTo>
                        <a:lnTo>
                          <a:pt x="879" y="1384"/>
                        </a:lnTo>
                        <a:lnTo>
                          <a:pt x="911" y="1374"/>
                        </a:lnTo>
                        <a:lnTo>
                          <a:pt x="946" y="1365"/>
                        </a:lnTo>
                        <a:lnTo>
                          <a:pt x="976" y="1351"/>
                        </a:lnTo>
                        <a:lnTo>
                          <a:pt x="1009" y="1338"/>
                        </a:lnTo>
                        <a:lnTo>
                          <a:pt x="1037" y="1323"/>
                        </a:lnTo>
                        <a:lnTo>
                          <a:pt x="1068" y="1305"/>
                        </a:lnTo>
                        <a:lnTo>
                          <a:pt x="1097" y="1286"/>
                        </a:lnTo>
                        <a:lnTo>
                          <a:pt x="1123" y="1267"/>
                        </a:lnTo>
                        <a:lnTo>
                          <a:pt x="1150" y="1246"/>
                        </a:lnTo>
                        <a:lnTo>
                          <a:pt x="1175" y="1223"/>
                        </a:lnTo>
                        <a:lnTo>
                          <a:pt x="1200" y="1200"/>
                        </a:lnTo>
                        <a:lnTo>
                          <a:pt x="1223" y="1175"/>
                        </a:lnTo>
                        <a:lnTo>
                          <a:pt x="1246" y="1151"/>
                        </a:lnTo>
                        <a:lnTo>
                          <a:pt x="1267" y="1124"/>
                        </a:lnTo>
                        <a:lnTo>
                          <a:pt x="1286" y="1097"/>
                        </a:lnTo>
                        <a:lnTo>
                          <a:pt x="1305" y="1068"/>
                        </a:lnTo>
                        <a:lnTo>
                          <a:pt x="1322" y="1038"/>
                        </a:lnTo>
                        <a:lnTo>
                          <a:pt x="1337" y="1009"/>
                        </a:lnTo>
                        <a:lnTo>
                          <a:pt x="1351" y="977"/>
                        </a:lnTo>
                        <a:lnTo>
                          <a:pt x="1364" y="946"/>
                        </a:lnTo>
                        <a:lnTo>
                          <a:pt x="1374" y="912"/>
                        </a:lnTo>
                        <a:lnTo>
                          <a:pt x="1383" y="879"/>
                        </a:lnTo>
                        <a:lnTo>
                          <a:pt x="1393" y="845"/>
                        </a:lnTo>
                        <a:lnTo>
                          <a:pt x="1398" y="811"/>
                        </a:lnTo>
                        <a:lnTo>
                          <a:pt x="1402" y="776"/>
                        </a:lnTo>
                        <a:lnTo>
                          <a:pt x="1406" y="740"/>
                        </a:lnTo>
                        <a:lnTo>
                          <a:pt x="1406" y="704"/>
                        </a:lnTo>
                        <a:lnTo>
                          <a:pt x="1406" y="704"/>
                        </a:lnTo>
                        <a:lnTo>
                          <a:pt x="1406" y="667"/>
                        </a:lnTo>
                        <a:lnTo>
                          <a:pt x="1402" y="631"/>
                        </a:lnTo>
                        <a:lnTo>
                          <a:pt x="1398" y="597"/>
                        </a:lnTo>
                        <a:lnTo>
                          <a:pt x="1393" y="562"/>
                        </a:lnTo>
                        <a:lnTo>
                          <a:pt x="1383" y="528"/>
                        </a:lnTo>
                        <a:lnTo>
                          <a:pt x="1374" y="495"/>
                        </a:lnTo>
                        <a:lnTo>
                          <a:pt x="1364" y="461"/>
                        </a:lnTo>
                        <a:lnTo>
                          <a:pt x="1351" y="430"/>
                        </a:lnTo>
                        <a:lnTo>
                          <a:pt x="1337" y="398"/>
                        </a:lnTo>
                        <a:lnTo>
                          <a:pt x="1322" y="369"/>
                        </a:lnTo>
                        <a:lnTo>
                          <a:pt x="1305" y="339"/>
                        </a:lnTo>
                        <a:lnTo>
                          <a:pt x="1286" y="310"/>
                        </a:lnTo>
                        <a:lnTo>
                          <a:pt x="1267" y="283"/>
                        </a:lnTo>
                        <a:lnTo>
                          <a:pt x="1246" y="256"/>
                        </a:lnTo>
                        <a:lnTo>
                          <a:pt x="1223" y="232"/>
                        </a:lnTo>
                        <a:lnTo>
                          <a:pt x="1200" y="207"/>
                        </a:lnTo>
                        <a:lnTo>
                          <a:pt x="1175" y="184"/>
                        </a:lnTo>
                        <a:lnTo>
                          <a:pt x="1150" y="161"/>
                        </a:lnTo>
                        <a:lnTo>
                          <a:pt x="1123" y="140"/>
                        </a:lnTo>
                        <a:lnTo>
                          <a:pt x="1097" y="121"/>
                        </a:lnTo>
                        <a:lnTo>
                          <a:pt x="1068" y="102"/>
                        </a:lnTo>
                        <a:lnTo>
                          <a:pt x="1037" y="84"/>
                        </a:lnTo>
                        <a:lnTo>
                          <a:pt x="1009" y="69"/>
                        </a:lnTo>
                        <a:lnTo>
                          <a:pt x="976" y="56"/>
                        </a:lnTo>
                        <a:lnTo>
                          <a:pt x="946" y="42"/>
                        </a:lnTo>
                        <a:lnTo>
                          <a:pt x="911" y="33"/>
                        </a:lnTo>
                        <a:lnTo>
                          <a:pt x="879" y="23"/>
                        </a:lnTo>
                        <a:lnTo>
                          <a:pt x="844" y="14"/>
                        </a:lnTo>
                        <a:lnTo>
                          <a:pt x="810" y="8"/>
                        </a:lnTo>
                        <a:lnTo>
                          <a:pt x="776" y="4"/>
                        </a:lnTo>
                        <a:lnTo>
                          <a:pt x="739" y="0"/>
                        </a:lnTo>
                        <a:lnTo>
                          <a:pt x="703" y="0"/>
                        </a:lnTo>
                        <a:lnTo>
                          <a:pt x="703" y="0"/>
                        </a:lnTo>
                        <a:close/>
                        <a:moveTo>
                          <a:pt x="713" y="1244"/>
                        </a:moveTo>
                        <a:lnTo>
                          <a:pt x="713" y="1244"/>
                        </a:lnTo>
                        <a:lnTo>
                          <a:pt x="686" y="1242"/>
                        </a:lnTo>
                        <a:lnTo>
                          <a:pt x="657" y="1240"/>
                        </a:lnTo>
                        <a:lnTo>
                          <a:pt x="631" y="1237"/>
                        </a:lnTo>
                        <a:lnTo>
                          <a:pt x="604" y="1233"/>
                        </a:lnTo>
                        <a:lnTo>
                          <a:pt x="579" y="1227"/>
                        </a:lnTo>
                        <a:lnTo>
                          <a:pt x="552" y="1219"/>
                        </a:lnTo>
                        <a:lnTo>
                          <a:pt x="527" y="1212"/>
                        </a:lnTo>
                        <a:lnTo>
                          <a:pt x="503" y="1200"/>
                        </a:lnTo>
                        <a:lnTo>
                          <a:pt x="480" y="1191"/>
                        </a:lnTo>
                        <a:lnTo>
                          <a:pt x="457" y="1179"/>
                        </a:lnTo>
                        <a:lnTo>
                          <a:pt x="434" y="1166"/>
                        </a:lnTo>
                        <a:lnTo>
                          <a:pt x="411" y="1151"/>
                        </a:lnTo>
                        <a:lnTo>
                          <a:pt x="390" y="1137"/>
                        </a:lnTo>
                        <a:lnTo>
                          <a:pt x="371" y="1120"/>
                        </a:lnTo>
                        <a:lnTo>
                          <a:pt x="350" y="1103"/>
                        </a:lnTo>
                        <a:lnTo>
                          <a:pt x="331" y="1086"/>
                        </a:lnTo>
                        <a:lnTo>
                          <a:pt x="313" y="1067"/>
                        </a:lnTo>
                        <a:lnTo>
                          <a:pt x="296" y="1047"/>
                        </a:lnTo>
                        <a:lnTo>
                          <a:pt x="281" y="1026"/>
                        </a:lnTo>
                        <a:lnTo>
                          <a:pt x="266" y="1005"/>
                        </a:lnTo>
                        <a:lnTo>
                          <a:pt x="252" y="984"/>
                        </a:lnTo>
                        <a:lnTo>
                          <a:pt x="239" y="961"/>
                        </a:lnTo>
                        <a:lnTo>
                          <a:pt x="227" y="939"/>
                        </a:lnTo>
                        <a:lnTo>
                          <a:pt x="216" y="914"/>
                        </a:lnTo>
                        <a:lnTo>
                          <a:pt x="206" y="889"/>
                        </a:lnTo>
                        <a:lnTo>
                          <a:pt x="197" y="864"/>
                        </a:lnTo>
                        <a:lnTo>
                          <a:pt x="191" y="839"/>
                        </a:lnTo>
                        <a:lnTo>
                          <a:pt x="184" y="812"/>
                        </a:lnTo>
                        <a:lnTo>
                          <a:pt x="180" y="786"/>
                        </a:lnTo>
                        <a:lnTo>
                          <a:pt x="176" y="759"/>
                        </a:lnTo>
                        <a:lnTo>
                          <a:pt x="174" y="732"/>
                        </a:lnTo>
                        <a:lnTo>
                          <a:pt x="174" y="704"/>
                        </a:lnTo>
                        <a:lnTo>
                          <a:pt x="174" y="704"/>
                        </a:lnTo>
                        <a:lnTo>
                          <a:pt x="174" y="675"/>
                        </a:lnTo>
                        <a:lnTo>
                          <a:pt x="176" y="648"/>
                        </a:lnTo>
                        <a:lnTo>
                          <a:pt x="180" y="621"/>
                        </a:lnTo>
                        <a:lnTo>
                          <a:pt x="184" y="595"/>
                        </a:lnTo>
                        <a:lnTo>
                          <a:pt x="191" y="568"/>
                        </a:lnTo>
                        <a:lnTo>
                          <a:pt x="197" y="543"/>
                        </a:lnTo>
                        <a:lnTo>
                          <a:pt x="206" y="518"/>
                        </a:lnTo>
                        <a:lnTo>
                          <a:pt x="216" y="493"/>
                        </a:lnTo>
                        <a:lnTo>
                          <a:pt x="227" y="469"/>
                        </a:lnTo>
                        <a:lnTo>
                          <a:pt x="239" y="446"/>
                        </a:lnTo>
                        <a:lnTo>
                          <a:pt x="252" y="423"/>
                        </a:lnTo>
                        <a:lnTo>
                          <a:pt x="266" y="402"/>
                        </a:lnTo>
                        <a:lnTo>
                          <a:pt x="281" y="381"/>
                        </a:lnTo>
                        <a:lnTo>
                          <a:pt x="296" y="360"/>
                        </a:lnTo>
                        <a:lnTo>
                          <a:pt x="313" y="341"/>
                        </a:lnTo>
                        <a:lnTo>
                          <a:pt x="331" y="321"/>
                        </a:lnTo>
                        <a:lnTo>
                          <a:pt x="350" y="304"/>
                        </a:lnTo>
                        <a:lnTo>
                          <a:pt x="371" y="287"/>
                        </a:lnTo>
                        <a:lnTo>
                          <a:pt x="390" y="270"/>
                        </a:lnTo>
                        <a:lnTo>
                          <a:pt x="411" y="256"/>
                        </a:lnTo>
                        <a:lnTo>
                          <a:pt x="434" y="241"/>
                        </a:lnTo>
                        <a:lnTo>
                          <a:pt x="457" y="228"/>
                        </a:lnTo>
                        <a:lnTo>
                          <a:pt x="480" y="216"/>
                        </a:lnTo>
                        <a:lnTo>
                          <a:pt x="503" y="207"/>
                        </a:lnTo>
                        <a:lnTo>
                          <a:pt x="527" y="195"/>
                        </a:lnTo>
                        <a:lnTo>
                          <a:pt x="552" y="188"/>
                        </a:lnTo>
                        <a:lnTo>
                          <a:pt x="579" y="180"/>
                        </a:lnTo>
                        <a:lnTo>
                          <a:pt x="604" y="174"/>
                        </a:lnTo>
                        <a:lnTo>
                          <a:pt x="631" y="170"/>
                        </a:lnTo>
                        <a:lnTo>
                          <a:pt x="657" y="167"/>
                        </a:lnTo>
                        <a:lnTo>
                          <a:pt x="686" y="165"/>
                        </a:lnTo>
                        <a:lnTo>
                          <a:pt x="713" y="163"/>
                        </a:lnTo>
                        <a:lnTo>
                          <a:pt x="713" y="163"/>
                        </a:lnTo>
                        <a:lnTo>
                          <a:pt x="741" y="165"/>
                        </a:lnTo>
                        <a:lnTo>
                          <a:pt x="768" y="167"/>
                        </a:lnTo>
                        <a:lnTo>
                          <a:pt x="795" y="170"/>
                        </a:lnTo>
                        <a:lnTo>
                          <a:pt x="822" y="174"/>
                        </a:lnTo>
                        <a:lnTo>
                          <a:pt x="848" y="180"/>
                        </a:lnTo>
                        <a:lnTo>
                          <a:pt x="873" y="188"/>
                        </a:lnTo>
                        <a:lnTo>
                          <a:pt x="900" y="195"/>
                        </a:lnTo>
                        <a:lnTo>
                          <a:pt x="923" y="207"/>
                        </a:lnTo>
                        <a:lnTo>
                          <a:pt x="948" y="216"/>
                        </a:lnTo>
                        <a:lnTo>
                          <a:pt x="971" y="228"/>
                        </a:lnTo>
                        <a:lnTo>
                          <a:pt x="993" y="241"/>
                        </a:lnTo>
                        <a:lnTo>
                          <a:pt x="1014" y="256"/>
                        </a:lnTo>
                        <a:lnTo>
                          <a:pt x="1035" y="270"/>
                        </a:lnTo>
                        <a:lnTo>
                          <a:pt x="1056" y="287"/>
                        </a:lnTo>
                        <a:lnTo>
                          <a:pt x="1076" y="304"/>
                        </a:lnTo>
                        <a:lnTo>
                          <a:pt x="1095" y="321"/>
                        </a:lnTo>
                        <a:lnTo>
                          <a:pt x="1114" y="341"/>
                        </a:lnTo>
                        <a:lnTo>
                          <a:pt x="1129" y="360"/>
                        </a:lnTo>
                        <a:lnTo>
                          <a:pt x="1146" y="381"/>
                        </a:lnTo>
                        <a:lnTo>
                          <a:pt x="1162" y="402"/>
                        </a:lnTo>
                        <a:lnTo>
                          <a:pt x="1175" y="423"/>
                        </a:lnTo>
                        <a:lnTo>
                          <a:pt x="1188" y="446"/>
                        </a:lnTo>
                        <a:lnTo>
                          <a:pt x="1200" y="469"/>
                        </a:lnTo>
                        <a:lnTo>
                          <a:pt x="1211" y="493"/>
                        </a:lnTo>
                        <a:lnTo>
                          <a:pt x="1221" y="518"/>
                        </a:lnTo>
                        <a:lnTo>
                          <a:pt x="1228" y="543"/>
                        </a:lnTo>
                        <a:lnTo>
                          <a:pt x="1236" y="568"/>
                        </a:lnTo>
                        <a:lnTo>
                          <a:pt x="1242" y="595"/>
                        </a:lnTo>
                        <a:lnTo>
                          <a:pt x="1247" y="621"/>
                        </a:lnTo>
                        <a:lnTo>
                          <a:pt x="1251" y="648"/>
                        </a:lnTo>
                        <a:lnTo>
                          <a:pt x="1253" y="675"/>
                        </a:lnTo>
                        <a:lnTo>
                          <a:pt x="1253" y="704"/>
                        </a:lnTo>
                        <a:lnTo>
                          <a:pt x="1253" y="704"/>
                        </a:lnTo>
                        <a:lnTo>
                          <a:pt x="1253" y="732"/>
                        </a:lnTo>
                        <a:lnTo>
                          <a:pt x="1251" y="759"/>
                        </a:lnTo>
                        <a:lnTo>
                          <a:pt x="1247" y="786"/>
                        </a:lnTo>
                        <a:lnTo>
                          <a:pt x="1242" y="812"/>
                        </a:lnTo>
                        <a:lnTo>
                          <a:pt x="1236" y="839"/>
                        </a:lnTo>
                        <a:lnTo>
                          <a:pt x="1228" y="864"/>
                        </a:lnTo>
                        <a:lnTo>
                          <a:pt x="1221" y="889"/>
                        </a:lnTo>
                        <a:lnTo>
                          <a:pt x="1211" y="914"/>
                        </a:lnTo>
                        <a:lnTo>
                          <a:pt x="1200" y="939"/>
                        </a:lnTo>
                        <a:lnTo>
                          <a:pt x="1188" y="961"/>
                        </a:lnTo>
                        <a:lnTo>
                          <a:pt x="1175" y="984"/>
                        </a:lnTo>
                        <a:lnTo>
                          <a:pt x="1162" y="1005"/>
                        </a:lnTo>
                        <a:lnTo>
                          <a:pt x="1146" y="1026"/>
                        </a:lnTo>
                        <a:lnTo>
                          <a:pt x="1129" y="1047"/>
                        </a:lnTo>
                        <a:lnTo>
                          <a:pt x="1114" y="1067"/>
                        </a:lnTo>
                        <a:lnTo>
                          <a:pt x="1095" y="1086"/>
                        </a:lnTo>
                        <a:lnTo>
                          <a:pt x="1076" y="1103"/>
                        </a:lnTo>
                        <a:lnTo>
                          <a:pt x="1056" y="1120"/>
                        </a:lnTo>
                        <a:lnTo>
                          <a:pt x="1035" y="1137"/>
                        </a:lnTo>
                        <a:lnTo>
                          <a:pt x="1014" y="1151"/>
                        </a:lnTo>
                        <a:lnTo>
                          <a:pt x="993" y="1166"/>
                        </a:lnTo>
                        <a:lnTo>
                          <a:pt x="971" y="1179"/>
                        </a:lnTo>
                        <a:lnTo>
                          <a:pt x="948" y="1191"/>
                        </a:lnTo>
                        <a:lnTo>
                          <a:pt x="923" y="1200"/>
                        </a:lnTo>
                        <a:lnTo>
                          <a:pt x="900" y="1212"/>
                        </a:lnTo>
                        <a:lnTo>
                          <a:pt x="873" y="1219"/>
                        </a:lnTo>
                        <a:lnTo>
                          <a:pt x="848" y="1227"/>
                        </a:lnTo>
                        <a:lnTo>
                          <a:pt x="822" y="1233"/>
                        </a:lnTo>
                        <a:lnTo>
                          <a:pt x="795" y="1237"/>
                        </a:lnTo>
                        <a:lnTo>
                          <a:pt x="768" y="1240"/>
                        </a:lnTo>
                        <a:lnTo>
                          <a:pt x="741" y="1242"/>
                        </a:lnTo>
                        <a:lnTo>
                          <a:pt x="713" y="1244"/>
                        </a:lnTo>
                        <a:lnTo>
                          <a:pt x="713" y="1244"/>
                        </a:lnTo>
                        <a:close/>
                      </a:path>
                    </a:pathLst>
                  </a:custGeom>
                  <a:solidFill>
                    <a:srgbClr val="E26A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reeform 16"/>
                  <p:cNvSpPr>
                    <a:spLocks noEditPoints="1"/>
                  </p:cNvSpPr>
                  <p:nvPr/>
                </p:nvSpPr>
                <p:spPr bwMode="auto">
                  <a:xfrm>
                    <a:off x="5436256" y="3030076"/>
                    <a:ext cx="833653" cy="833653"/>
                  </a:xfrm>
                  <a:custGeom>
                    <a:avLst/>
                    <a:gdLst>
                      <a:gd name="T0" fmla="*/ 596 w 1406"/>
                      <a:gd name="T1" fmla="*/ 8 h 1407"/>
                      <a:gd name="T2" fmla="*/ 430 w 1406"/>
                      <a:gd name="T3" fmla="*/ 56 h 1407"/>
                      <a:gd name="T4" fmla="*/ 283 w 1406"/>
                      <a:gd name="T5" fmla="*/ 140 h 1407"/>
                      <a:gd name="T6" fmla="*/ 161 w 1406"/>
                      <a:gd name="T7" fmla="*/ 256 h 1407"/>
                      <a:gd name="T8" fmla="*/ 69 w 1406"/>
                      <a:gd name="T9" fmla="*/ 398 h 1407"/>
                      <a:gd name="T10" fmla="*/ 14 w 1406"/>
                      <a:gd name="T11" fmla="*/ 562 h 1407"/>
                      <a:gd name="T12" fmla="*/ 0 w 1406"/>
                      <a:gd name="T13" fmla="*/ 704 h 1407"/>
                      <a:gd name="T14" fmla="*/ 23 w 1406"/>
                      <a:gd name="T15" fmla="*/ 879 h 1407"/>
                      <a:gd name="T16" fmla="*/ 84 w 1406"/>
                      <a:gd name="T17" fmla="*/ 1038 h 1407"/>
                      <a:gd name="T18" fmla="*/ 184 w 1406"/>
                      <a:gd name="T19" fmla="*/ 1176 h 1407"/>
                      <a:gd name="T20" fmla="*/ 310 w 1406"/>
                      <a:gd name="T21" fmla="*/ 1286 h 1407"/>
                      <a:gd name="T22" fmla="*/ 461 w 1406"/>
                      <a:gd name="T23" fmla="*/ 1365 h 1407"/>
                      <a:gd name="T24" fmla="*/ 631 w 1406"/>
                      <a:gd name="T25" fmla="*/ 1403 h 1407"/>
                      <a:gd name="T26" fmla="*/ 776 w 1406"/>
                      <a:gd name="T27" fmla="*/ 1403 h 1407"/>
                      <a:gd name="T28" fmla="*/ 946 w 1406"/>
                      <a:gd name="T29" fmla="*/ 1365 h 1407"/>
                      <a:gd name="T30" fmla="*/ 1097 w 1406"/>
                      <a:gd name="T31" fmla="*/ 1286 h 1407"/>
                      <a:gd name="T32" fmla="*/ 1223 w 1406"/>
                      <a:gd name="T33" fmla="*/ 1176 h 1407"/>
                      <a:gd name="T34" fmla="*/ 1322 w 1406"/>
                      <a:gd name="T35" fmla="*/ 1038 h 1407"/>
                      <a:gd name="T36" fmla="*/ 1383 w 1406"/>
                      <a:gd name="T37" fmla="*/ 879 h 1407"/>
                      <a:gd name="T38" fmla="*/ 1406 w 1406"/>
                      <a:gd name="T39" fmla="*/ 704 h 1407"/>
                      <a:gd name="T40" fmla="*/ 1393 w 1406"/>
                      <a:gd name="T41" fmla="*/ 562 h 1407"/>
                      <a:gd name="T42" fmla="*/ 1337 w 1406"/>
                      <a:gd name="T43" fmla="*/ 398 h 1407"/>
                      <a:gd name="T44" fmla="*/ 1246 w 1406"/>
                      <a:gd name="T45" fmla="*/ 256 h 1407"/>
                      <a:gd name="T46" fmla="*/ 1123 w 1406"/>
                      <a:gd name="T47" fmla="*/ 140 h 1407"/>
                      <a:gd name="T48" fmla="*/ 976 w 1406"/>
                      <a:gd name="T49" fmla="*/ 56 h 1407"/>
                      <a:gd name="T50" fmla="*/ 810 w 1406"/>
                      <a:gd name="T51" fmla="*/ 8 h 1407"/>
                      <a:gd name="T52" fmla="*/ 713 w 1406"/>
                      <a:gd name="T53" fmla="*/ 1244 h 1407"/>
                      <a:gd name="T54" fmla="*/ 604 w 1406"/>
                      <a:gd name="T55" fmla="*/ 1233 h 1407"/>
                      <a:gd name="T56" fmla="*/ 480 w 1406"/>
                      <a:gd name="T57" fmla="*/ 1191 h 1407"/>
                      <a:gd name="T58" fmla="*/ 371 w 1406"/>
                      <a:gd name="T59" fmla="*/ 1120 h 1407"/>
                      <a:gd name="T60" fmla="*/ 281 w 1406"/>
                      <a:gd name="T61" fmla="*/ 1026 h 1407"/>
                      <a:gd name="T62" fmla="*/ 216 w 1406"/>
                      <a:gd name="T63" fmla="*/ 914 h 1407"/>
                      <a:gd name="T64" fmla="*/ 180 w 1406"/>
                      <a:gd name="T65" fmla="*/ 786 h 1407"/>
                      <a:gd name="T66" fmla="*/ 174 w 1406"/>
                      <a:gd name="T67" fmla="*/ 675 h 1407"/>
                      <a:gd name="T68" fmla="*/ 197 w 1406"/>
                      <a:gd name="T69" fmla="*/ 543 h 1407"/>
                      <a:gd name="T70" fmla="*/ 252 w 1406"/>
                      <a:gd name="T71" fmla="*/ 423 h 1407"/>
                      <a:gd name="T72" fmla="*/ 331 w 1406"/>
                      <a:gd name="T73" fmla="*/ 321 h 1407"/>
                      <a:gd name="T74" fmla="*/ 434 w 1406"/>
                      <a:gd name="T75" fmla="*/ 241 h 1407"/>
                      <a:gd name="T76" fmla="*/ 552 w 1406"/>
                      <a:gd name="T77" fmla="*/ 188 h 1407"/>
                      <a:gd name="T78" fmla="*/ 686 w 1406"/>
                      <a:gd name="T79" fmla="*/ 165 h 1407"/>
                      <a:gd name="T80" fmla="*/ 795 w 1406"/>
                      <a:gd name="T81" fmla="*/ 171 h 1407"/>
                      <a:gd name="T82" fmla="*/ 923 w 1406"/>
                      <a:gd name="T83" fmla="*/ 207 h 1407"/>
                      <a:gd name="T84" fmla="*/ 1036 w 1406"/>
                      <a:gd name="T85" fmla="*/ 270 h 1407"/>
                      <a:gd name="T86" fmla="*/ 1129 w 1406"/>
                      <a:gd name="T87" fmla="*/ 360 h 1407"/>
                      <a:gd name="T88" fmla="*/ 1200 w 1406"/>
                      <a:gd name="T89" fmla="*/ 469 h 1407"/>
                      <a:gd name="T90" fmla="*/ 1242 w 1406"/>
                      <a:gd name="T91" fmla="*/ 595 h 1407"/>
                      <a:gd name="T92" fmla="*/ 1253 w 1406"/>
                      <a:gd name="T93" fmla="*/ 704 h 1407"/>
                      <a:gd name="T94" fmla="*/ 1236 w 1406"/>
                      <a:gd name="T95" fmla="*/ 839 h 1407"/>
                      <a:gd name="T96" fmla="*/ 1188 w 1406"/>
                      <a:gd name="T97" fmla="*/ 962 h 1407"/>
                      <a:gd name="T98" fmla="*/ 1114 w 1406"/>
                      <a:gd name="T99" fmla="*/ 1067 h 1407"/>
                      <a:gd name="T100" fmla="*/ 1015 w 1406"/>
                      <a:gd name="T101" fmla="*/ 1151 h 1407"/>
                      <a:gd name="T102" fmla="*/ 900 w 1406"/>
                      <a:gd name="T103" fmla="*/ 1212 h 1407"/>
                      <a:gd name="T104" fmla="*/ 768 w 1406"/>
                      <a:gd name="T105" fmla="*/ 1240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06" h="1407">
                        <a:moveTo>
                          <a:pt x="703" y="0"/>
                        </a:moveTo>
                        <a:lnTo>
                          <a:pt x="703" y="0"/>
                        </a:lnTo>
                        <a:lnTo>
                          <a:pt x="667" y="0"/>
                        </a:lnTo>
                        <a:lnTo>
                          <a:pt x="631" y="4"/>
                        </a:lnTo>
                        <a:lnTo>
                          <a:pt x="596" y="8"/>
                        </a:lnTo>
                        <a:lnTo>
                          <a:pt x="562" y="14"/>
                        </a:lnTo>
                        <a:lnTo>
                          <a:pt x="528" y="23"/>
                        </a:lnTo>
                        <a:lnTo>
                          <a:pt x="495" y="33"/>
                        </a:lnTo>
                        <a:lnTo>
                          <a:pt x="461" y="43"/>
                        </a:lnTo>
                        <a:lnTo>
                          <a:pt x="430" y="56"/>
                        </a:lnTo>
                        <a:lnTo>
                          <a:pt x="398" y="69"/>
                        </a:lnTo>
                        <a:lnTo>
                          <a:pt x="369" y="85"/>
                        </a:lnTo>
                        <a:lnTo>
                          <a:pt x="338" y="102"/>
                        </a:lnTo>
                        <a:lnTo>
                          <a:pt x="310" y="121"/>
                        </a:lnTo>
                        <a:lnTo>
                          <a:pt x="283" y="140"/>
                        </a:lnTo>
                        <a:lnTo>
                          <a:pt x="256" y="161"/>
                        </a:lnTo>
                        <a:lnTo>
                          <a:pt x="231" y="184"/>
                        </a:lnTo>
                        <a:lnTo>
                          <a:pt x="207" y="207"/>
                        </a:lnTo>
                        <a:lnTo>
                          <a:pt x="184" y="232"/>
                        </a:lnTo>
                        <a:lnTo>
                          <a:pt x="161" y="256"/>
                        </a:lnTo>
                        <a:lnTo>
                          <a:pt x="140" y="283"/>
                        </a:lnTo>
                        <a:lnTo>
                          <a:pt x="121" y="310"/>
                        </a:lnTo>
                        <a:lnTo>
                          <a:pt x="102" y="339"/>
                        </a:lnTo>
                        <a:lnTo>
                          <a:pt x="84" y="369"/>
                        </a:lnTo>
                        <a:lnTo>
                          <a:pt x="69" y="398"/>
                        </a:lnTo>
                        <a:lnTo>
                          <a:pt x="56" y="430"/>
                        </a:lnTo>
                        <a:lnTo>
                          <a:pt x="42" y="461"/>
                        </a:lnTo>
                        <a:lnTo>
                          <a:pt x="33" y="495"/>
                        </a:lnTo>
                        <a:lnTo>
                          <a:pt x="23" y="528"/>
                        </a:lnTo>
                        <a:lnTo>
                          <a:pt x="14" y="562"/>
                        </a:lnTo>
                        <a:lnTo>
                          <a:pt x="8" y="597"/>
                        </a:lnTo>
                        <a:lnTo>
                          <a:pt x="4" y="631"/>
                        </a:lnTo>
                        <a:lnTo>
                          <a:pt x="0" y="667"/>
                        </a:lnTo>
                        <a:lnTo>
                          <a:pt x="0" y="704"/>
                        </a:lnTo>
                        <a:lnTo>
                          <a:pt x="0" y="704"/>
                        </a:lnTo>
                        <a:lnTo>
                          <a:pt x="0" y="740"/>
                        </a:lnTo>
                        <a:lnTo>
                          <a:pt x="4" y="776"/>
                        </a:lnTo>
                        <a:lnTo>
                          <a:pt x="8" y="811"/>
                        </a:lnTo>
                        <a:lnTo>
                          <a:pt x="14" y="845"/>
                        </a:lnTo>
                        <a:lnTo>
                          <a:pt x="23" y="879"/>
                        </a:lnTo>
                        <a:lnTo>
                          <a:pt x="33" y="912"/>
                        </a:lnTo>
                        <a:lnTo>
                          <a:pt x="42" y="946"/>
                        </a:lnTo>
                        <a:lnTo>
                          <a:pt x="56" y="977"/>
                        </a:lnTo>
                        <a:lnTo>
                          <a:pt x="69" y="1009"/>
                        </a:lnTo>
                        <a:lnTo>
                          <a:pt x="84" y="1038"/>
                        </a:lnTo>
                        <a:lnTo>
                          <a:pt x="102" y="1069"/>
                        </a:lnTo>
                        <a:lnTo>
                          <a:pt x="121" y="1097"/>
                        </a:lnTo>
                        <a:lnTo>
                          <a:pt x="140" y="1124"/>
                        </a:lnTo>
                        <a:lnTo>
                          <a:pt x="161" y="1151"/>
                        </a:lnTo>
                        <a:lnTo>
                          <a:pt x="184" y="1176"/>
                        </a:lnTo>
                        <a:lnTo>
                          <a:pt x="207" y="1200"/>
                        </a:lnTo>
                        <a:lnTo>
                          <a:pt x="231" y="1223"/>
                        </a:lnTo>
                        <a:lnTo>
                          <a:pt x="256" y="1246"/>
                        </a:lnTo>
                        <a:lnTo>
                          <a:pt x="283" y="1267"/>
                        </a:lnTo>
                        <a:lnTo>
                          <a:pt x="310" y="1286"/>
                        </a:lnTo>
                        <a:lnTo>
                          <a:pt x="338" y="1305"/>
                        </a:lnTo>
                        <a:lnTo>
                          <a:pt x="369" y="1323"/>
                        </a:lnTo>
                        <a:lnTo>
                          <a:pt x="398" y="1338"/>
                        </a:lnTo>
                        <a:lnTo>
                          <a:pt x="430" y="1351"/>
                        </a:lnTo>
                        <a:lnTo>
                          <a:pt x="461" y="1365"/>
                        </a:lnTo>
                        <a:lnTo>
                          <a:pt x="495" y="1374"/>
                        </a:lnTo>
                        <a:lnTo>
                          <a:pt x="528" y="1384"/>
                        </a:lnTo>
                        <a:lnTo>
                          <a:pt x="562" y="1393"/>
                        </a:lnTo>
                        <a:lnTo>
                          <a:pt x="596" y="1399"/>
                        </a:lnTo>
                        <a:lnTo>
                          <a:pt x="631" y="1403"/>
                        </a:lnTo>
                        <a:lnTo>
                          <a:pt x="667" y="1407"/>
                        </a:lnTo>
                        <a:lnTo>
                          <a:pt x="703" y="1407"/>
                        </a:lnTo>
                        <a:lnTo>
                          <a:pt x="703" y="1407"/>
                        </a:lnTo>
                        <a:lnTo>
                          <a:pt x="740" y="1407"/>
                        </a:lnTo>
                        <a:lnTo>
                          <a:pt x="776" y="1403"/>
                        </a:lnTo>
                        <a:lnTo>
                          <a:pt x="810" y="1399"/>
                        </a:lnTo>
                        <a:lnTo>
                          <a:pt x="845" y="1393"/>
                        </a:lnTo>
                        <a:lnTo>
                          <a:pt x="879" y="1384"/>
                        </a:lnTo>
                        <a:lnTo>
                          <a:pt x="911" y="1374"/>
                        </a:lnTo>
                        <a:lnTo>
                          <a:pt x="946" y="1365"/>
                        </a:lnTo>
                        <a:lnTo>
                          <a:pt x="976" y="1351"/>
                        </a:lnTo>
                        <a:lnTo>
                          <a:pt x="1009" y="1338"/>
                        </a:lnTo>
                        <a:lnTo>
                          <a:pt x="1038" y="1323"/>
                        </a:lnTo>
                        <a:lnTo>
                          <a:pt x="1068" y="1305"/>
                        </a:lnTo>
                        <a:lnTo>
                          <a:pt x="1097" y="1286"/>
                        </a:lnTo>
                        <a:lnTo>
                          <a:pt x="1123" y="1267"/>
                        </a:lnTo>
                        <a:lnTo>
                          <a:pt x="1150" y="1246"/>
                        </a:lnTo>
                        <a:lnTo>
                          <a:pt x="1175" y="1223"/>
                        </a:lnTo>
                        <a:lnTo>
                          <a:pt x="1200" y="1200"/>
                        </a:lnTo>
                        <a:lnTo>
                          <a:pt x="1223" y="1176"/>
                        </a:lnTo>
                        <a:lnTo>
                          <a:pt x="1246" y="1151"/>
                        </a:lnTo>
                        <a:lnTo>
                          <a:pt x="1267" y="1124"/>
                        </a:lnTo>
                        <a:lnTo>
                          <a:pt x="1286" y="1097"/>
                        </a:lnTo>
                        <a:lnTo>
                          <a:pt x="1305" y="1069"/>
                        </a:lnTo>
                        <a:lnTo>
                          <a:pt x="1322" y="1038"/>
                        </a:lnTo>
                        <a:lnTo>
                          <a:pt x="1337" y="1009"/>
                        </a:lnTo>
                        <a:lnTo>
                          <a:pt x="1351" y="977"/>
                        </a:lnTo>
                        <a:lnTo>
                          <a:pt x="1364" y="946"/>
                        </a:lnTo>
                        <a:lnTo>
                          <a:pt x="1374" y="912"/>
                        </a:lnTo>
                        <a:lnTo>
                          <a:pt x="1383" y="879"/>
                        </a:lnTo>
                        <a:lnTo>
                          <a:pt x="1393" y="845"/>
                        </a:lnTo>
                        <a:lnTo>
                          <a:pt x="1399" y="811"/>
                        </a:lnTo>
                        <a:lnTo>
                          <a:pt x="1402" y="776"/>
                        </a:lnTo>
                        <a:lnTo>
                          <a:pt x="1406" y="740"/>
                        </a:lnTo>
                        <a:lnTo>
                          <a:pt x="1406" y="704"/>
                        </a:lnTo>
                        <a:lnTo>
                          <a:pt x="1406" y="704"/>
                        </a:lnTo>
                        <a:lnTo>
                          <a:pt x="1406" y="667"/>
                        </a:lnTo>
                        <a:lnTo>
                          <a:pt x="1402" y="631"/>
                        </a:lnTo>
                        <a:lnTo>
                          <a:pt x="1399" y="597"/>
                        </a:lnTo>
                        <a:lnTo>
                          <a:pt x="1393" y="562"/>
                        </a:lnTo>
                        <a:lnTo>
                          <a:pt x="1383" y="528"/>
                        </a:lnTo>
                        <a:lnTo>
                          <a:pt x="1374" y="495"/>
                        </a:lnTo>
                        <a:lnTo>
                          <a:pt x="1364" y="461"/>
                        </a:lnTo>
                        <a:lnTo>
                          <a:pt x="1351" y="430"/>
                        </a:lnTo>
                        <a:lnTo>
                          <a:pt x="1337" y="398"/>
                        </a:lnTo>
                        <a:lnTo>
                          <a:pt x="1322" y="369"/>
                        </a:lnTo>
                        <a:lnTo>
                          <a:pt x="1305" y="339"/>
                        </a:lnTo>
                        <a:lnTo>
                          <a:pt x="1286" y="310"/>
                        </a:lnTo>
                        <a:lnTo>
                          <a:pt x="1267" y="283"/>
                        </a:lnTo>
                        <a:lnTo>
                          <a:pt x="1246" y="256"/>
                        </a:lnTo>
                        <a:lnTo>
                          <a:pt x="1223" y="232"/>
                        </a:lnTo>
                        <a:lnTo>
                          <a:pt x="1200" y="207"/>
                        </a:lnTo>
                        <a:lnTo>
                          <a:pt x="1175" y="184"/>
                        </a:lnTo>
                        <a:lnTo>
                          <a:pt x="1150" y="161"/>
                        </a:lnTo>
                        <a:lnTo>
                          <a:pt x="1123" y="140"/>
                        </a:lnTo>
                        <a:lnTo>
                          <a:pt x="1097" y="121"/>
                        </a:lnTo>
                        <a:lnTo>
                          <a:pt x="1068" y="102"/>
                        </a:lnTo>
                        <a:lnTo>
                          <a:pt x="1038" y="85"/>
                        </a:lnTo>
                        <a:lnTo>
                          <a:pt x="1009" y="69"/>
                        </a:lnTo>
                        <a:lnTo>
                          <a:pt x="976" y="56"/>
                        </a:lnTo>
                        <a:lnTo>
                          <a:pt x="946" y="43"/>
                        </a:lnTo>
                        <a:lnTo>
                          <a:pt x="911" y="33"/>
                        </a:lnTo>
                        <a:lnTo>
                          <a:pt x="879" y="23"/>
                        </a:lnTo>
                        <a:lnTo>
                          <a:pt x="845" y="14"/>
                        </a:lnTo>
                        <a:lnTo>
                          <a:pt x="810" y="8"/>
                        </a:lnTo>
                        <a:lnTo>
                          <a:pt x="776" y="4"/>
                        </a:lnTo>
                        <a:lnTo>
                          <a:pt x="740" y="0"/>
                        </a:lnTo>
                        <a:lnTo>
                          <a:pt x="703" y="0"/>
                        </a:lnTo>
                        <a:lnTo>
                          <a:pt x="703" y="0"/>
                        </a:lnTo>
                        <a:close/>
                        <a:moveTo>
                          <a:pt x="713" y="1244"/>
                        </a:moveTo>
                        <a:lnTo>
                          <a:pt x="713" y="1244"/>
                        </a:lnTo>
                        <a:lnTo>
                          <a:pt x="686" y="1242"/>
                        </a:lnTo>
                        <a:lnTo>
                          <a:pt x="657" y="1240"/>
                        </a:lnTo>
                        <a:lnTo>
                          <a:pt x="631" y="1237"/>
                        </a:lnTo>
                        <a:lnTo>
                          <a:pt x="604" y="1233"/>
                        </a:lnTo>
                        <a:lnTo>
                          <a:pt x="579" y="1227"/>
                        </a:lnTo>
                        <a:lnTo>
                          <a:pt x="552" y="1219"/>
                        </a:lnTo>
                        <a:lnTo>
                          <a:pt x="528" y="1212"/>
                        </a:lnTo>
                        <a:lnTo>
                          <a:pt x="503" y="1200"/>
                        </a:lnTo>
                        <a:lnTo>
                          <a:pt x="480" y="1191"/>
                        </a:lnTo>
                        <a:lnTo>
                          <a:pt x="457" y="1179"/>
                        </a:lnTo>
                        <a:lnTo>
                          <a:pt x="434" y="1166"/>
                        </a:lnTo>
                        <a:lnTo>
                          <a:pt x="411" y="1151"/>
                        </a:lnTo>
                        <a:lnTo>
                          <a:pt x="390" y="1137"/>
                        </a:lnTo>
                        <a:lnTo>
                          <a:pt x="371" y="1120"/>
                        </a:lnTo>
                        <a:lnTo>
                          <a:pt x="350" y="1103"/>
                        </a:lnTo>
                        <a:lnTo>
                          <a:pt x="331" y="1086"/>
                        </a:lnTo>
                        <a:lnTo>
                          <a:pt x="314" y="1067"/>
                        </a:lnTo>
                        <a:lnTo>
                          <a:pt x="296" y="1048"/>
                        </a:lnTo>
                        <a:lnTo>
                          <a:pt x="281" y="1026"/>
                        </a:lnTo>
                        <a:lnTo>
                          <a:pt x="266" y="1005"/>
                        </a:lnTo>
                        <a:lnTo>
                          <a:pt x="252" y="984"/>
                        </a:lnTo>
                        <a:lnTo>
                          <a:pt x="239" y="962"/>
                        </a:lnTo>
                        <a:lnTo>
                          <a:pt x="228" y="939"/>
                        </a:lnTo>
                        <a:lnTo>
                          <a:pt x="216" y="914"/>
                        </a:lnTo>
                        <a:lnTo>
                          <a:pt x="207" y="889"/>
                        </a:lnTo>
                        <a:lnTo>
                          <a:pt x="197" y="864"/>
                        </a:lnTo>
                        <a:lnTo>
                          <a:pt x="191" y="839"/>
                        </a:lnTo>
                        <a:lnTo>
                          <a:pt x="184" y="812"/>
                        </a:lnTo>
                        <a:lnTo>
                          <a:pt x="180" y="786"/>
                        </a:lnTo>
                        <a:lnTo>
                          <a:pt x="176" y="759"/>
                        </a:lnTo>
                        <a:lnTo>
                          <a:pt x="174" y="732"/>
                        </a:lnTo>
                        <a:lnTo>
                          <a:pt x="174" y="704"/>
                        </a:lnTo>
                        <a:lnTo>
                          <a:pt x="174" y="704"/>
                        </a:lnTo>
                        <a:lnTo>
                          <a:pt x="174" y="675"/>
                        </a:lnTo>
                        <a:lnTo>
                          <a:pt x="176" y="648"/>
                        </a:lnTo>
                        <a:lnTo>
                          <a:pt x="180" y="621"/>
                        </a:lnTo>
                        <a:lnTo>
                          <a:pt x="184" y="595"/>
                        </a:lnTo>
                        <a:lnTo>
                          <a:pt x="191" y="568"/>
                        </a:lnTo>
                        <a:lnTo>
                          <a:pt x="197" y="543"/>
                        </a:lnTo>
                        <a:lnTo>
                          <a:pt x="207" y="518"/>
                        </a:lnTo>
                        <a:lnTo>
                          <a:pt x="216" y="493"/>
                        </a:lnTo>
                        <a:lnTo>
                          <a:pt x="228" y="469"/>
                        </a:lnTo>
                        <a:lnTo>
                          <a:pt x="239" y="446"/>
                        </a:lnTo>
                        <a:lnTo>
                          <a:pt x="252" y="423"/>
                        </a:lnTo>
                        <a:lnTo>
                          <a:pt x="266" y="402"/>
                        </a:lnTo>
                        <a:lnTo>
                          <a:pt x="281" y="381"/>
                        </a:lnTo>
                        <a:lnTo>
                          <a:pt x="296" y="360"/>
                        </a:lnTo>
                        <a:lnTo>
                          <a:pt x="314" y="341"/>
                        </a:lnTo>
                        <a:lnTo>
                          <a:pt x="331" y="321"/>
                        </a:lnTo>
                        <a:lnTo>
                          <a:pt x="350" y="304"/>
                        </a:lnTo>
                        <a:lnTo>
                          <a:pt x="371" y="287"/>
                        </a:lnTo>
                        <a:lnTo>
                          <a:pt x="390" y="270"/>
                        </a:lnTo>
                        <a:lnTo>
                          <a:pt x="411" y="256"/>
                        </a:lnTo>
                        <a:lnTo>
                          <a:pt x="434" y="241"/>
                        </a:lnTo>
                        <a:lnTo>
                          <a:pt x="457" y="228"/>
                        </a:lnTo>
                        <a:lnTo>
                          <a:pt x="480" y="216"/>
                        </a:lnTo>
                        <a:lnTo>
                          <a:pt x="503" y="207"/>
                        </a:lnTo>
                        <a:lnTo>
                          <a:pt x="528" y="195"/>
                        </a:lnTo>
                        <a:lnTo>
                          <a:pt x="552" y="188"/>
                        </a:lnTo>
                        <a:lnTo>
                          <a:pt x="579" y="180"/>
                        </a:lnTo>
                        <a:lnTo>
                          <a:pt x="604" y="174"/>
                        </a:lnTo>
                        <a:lnTo>
                          <a:pt x="631" y="171"/>
                        </a:lnTo>
                        <a:lnTo>
                          <a:pt x="657" y="167"/>
                        </a:lnTo>
                        <a:lnTo>
                          <a:pt x="686" y="165"/>
                        </a:lnTo>
                        <a:lnTo>
                          <a:pt x="713" y="163"/>
                        </a:lnTo>
                        <a:lnTo>
                          <a:pt x="713" y="163"/>
                        </a:lnTo>
                        <a:lnTo>
                          <a:pt x="741" y="165"/>
                        </a:lnTo>
                        <a:lnTo>
                          <a:pt x="768" y="167"/>
                        </a:lnTo>
                        <a:lnTo>
                          <a:pt x="795" y="171"/>
                        </a:lnTo>
                        <a:lnTo>
                          <a:pt x="822" y="174"/>
                        </a:lnTo>
                        <a:lnTo>
                          <a:pt x="848" y="180"/>
                        </a:lnTo>
                        <a:lnTo>
                          <a:pt x="873" y="188"/>
                        </a:lnTo>
                        <a:lnTo>
                          <a:pt x="900" y="195"/>
                        </a:lnTo>
                        <a:lnTo>
                          <a:pt x="923" y="207"/>
                        </a:lnTo>
                        <a:lnTo>
                          <a:pt x="948" y="216"/>
                        </a:lnTo>
                        <a:lnTo>
                          <a:pt x="971" y="228"/>
                        </a:lnTo>
                        <a:lnTo>
                          <a:pt x="994" y="241"/>
                        </a:lnTo>
                        <a:lnTo>
                          <a:pt x="1015" y="256"/>
                        </a:lnTo>
                        <a:lnTo>
                          <a:pt x="1036" y="270"/>
                        </a:lnTo>
                        <a:lnTo>
                          <a:pt x="1057" y="287"/>
                        </a:lnTo>
                        <a:lnTo>
                          <a:pt x="1076" y="304"/>
                        </a:lnTo>
                        <a:lnTo>
                          <a:pt x="1095" y="321"/>
                        </a:lnTo>
                        <a:lnTo>
                          <a:pt x="1114" y="341"/>
                        </a:lnTo>
                        <a:lnTo>
                          <a:pt x="1129" y="360"/>
                        </a:lnTo>
                        <a:lnTo>
                          <a:pt x="1146" y="381"/>
                        </a:lnTo>
                        <a:lnTo>
                          <a:pt x="1162" y="402"/>
                        </a:lnTo>
                        <a:lnTo>
                          <a:pt x="1175" y="423"/>
                        </a:lnTo>
                        <a:lnTo>
                          <a:pt x="1188" y="446"/>
                        </a:lnTo>
                        <a:lnTo>
                          <a:pt x="1200" y="469"/>
                        </a:lnTo>
                        <a:lnTo>
                          <a:pt x="1211" y="493"/>
                        </a:lnTo>
                        <a:lnTo>
                          <a:pt x="1221" y="518"/>
                        </a:lnTo>
                        <a:lnTo>
                          <a:pt x="1229" y="543"/>
                        </a:lnTo>
                        <a:lnTo>
                          <a:pt x="1236" y="568"/>
                        </a:lnTo>
                        <a:lnTo>
                          <a:pt x="1242" y="595"/>
                        </a:lnTo>
                        <a:lnTo>
                          <a:pt x="1248" y="621"/>
                        </a:lnTo>
                        <a:lnTo>
                          <a:pt x="1251" y="648"/>
                        </a:lnTo>
                        <a:lnTo>
                          <a:pt x="1253" y="675"/>
                        </a:lnTo>
                        <a:lnTo>
                          <a:pt x="1253" y="704"/>
                        </a:lnTo>
                        <a:lnTo>
                          <a:pt x="1253" y="704"/>
                        </a:lnTo>
                        <a:lnTo>
                          <a:pt x="1253" y="732"/>
                        </a:lnTo>
                        <a:lnTo>
                          <a:pt x="1251" y="759"/>
                        </a:lnTo>
                        <a:lnTo>
                          <a:pt x="1248" y="786"/>
                        </a:lnTo>
                        <a:lnTo>
                          <a:pt x="1242" y="812"/>
                        </a:lnTo>
                        <a:lnTo>
                          <a:pt x="1236" y="839"/>
                        </a:lnTo>
                        <a:lnTo>
                          <a:pt x="1229" y="864"/>
                        </a:lnTo>
                        <a:lnTo>
                          <a:pt x="1221" y="889"/>
                        </a:lnTo>
                        <a:lnTo>
                          <a:pt x="1211" y="914"/>
                        </a:lnTo>
                        <a:lnTo>
                          <a:pt x="1200" y="939"/>
                        </a:lnTo>
                        <a:lnTo>
                          <a:pt x="1188" y="962"/>
                        </a:lnTo>
                        <a:lnTo>
                          <a:pt x="1175" y="984"/>
                        </a:lnTo>
                        <a:lnTo>
                          <a:pt x="1162" y="1005"/>
                        </a:lnTo>
                        <a:lnTo>
                          <a:pt x="1146" y="1026"/>
                        </a:lnTo>
                        <a:lnTo>
                          <a:pt x="1129" y="1048"/>
                        </a:lnTo>
                        <a:lnTo>
                          <a:pt x="1114" y="1067"/>
                        </a:lnTo>
                        <a:lnTo>
                          <a:pt x="1095" y="1086"/>
                        </a:lnTo>
                        <a:lnTo>
                          <a:pt x="1076" y="1103"/>
                        </a:lnTo>
                        <a:lnTo>
                          <a:pt x="1057" y="1120"/>
                        </a:lnTo>
                        <a:lnTo>
                          <a:pt x="1036" y="1137"/>
                        </a:lnTo>
                        <a:lnTo>
                          <a:pt x="1015" y="1151"/>
                        </a:lnTo>
                        <a:lnTo>
                          <a:pt x="994" y="1166"/>
                        </a:lnTo>
                        <a:lnTo>
                          <a:pt x="971" y="1179"/>
                        </a:lnTo>
                        <a:lnTo>
                          <a:pt x="948" y="1191"/>
                        </a:lnTo>
                        <a:lnTo>
                          <a:pt x="923" y="1200"/>
                        </a:lnTo>
                        <a:lnTo>
                          <a:pt x="900" y="1212"/>
                        </a:lnTo>
                        <a:lnTo>
                          <a:pt x="873" y="1219"/>
                        </a:lnTo>
                        <a:lnTo>
                          <a:pt x="848" y="1227"/>
                        </a:lnTo>
                        <a:lnTo>
                          <a:pt x="822" y="1233"/>
                        </a:lnTo>
                        <a:lnTo>
                          <a:pt x="795" y="1237"/>
                        </a:lnTo>
                        <a:lnTo>
                          <a:pt x="768" y="1240"/>
                        </a:lnTo>
                        <a:lnTo>
                          <a:pt x="741" y="1242"/>
                        </a:lnTo>
                        <a:lnTo>
                          <a:pt x="713" y="1244"/>
                        </a:lnTo>
                        <a:lnTo>
                          <a:pt x="713" y="1244"/>
                        </a:lnTo>
                        <a:close/>
                      </a:path>
                    </a:pathLst>
                  </a:custGeom>
                  <a:solidFill>
                    <a:srgbClr val="E26A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8" name="Freeform 7"/>
                <p:cNvSpPr/>
                <p:nvPr/>
              </p:nvSpPr>
              <p:spPr bwMode="auto">
                <a:xfrm>
                  <a:off x="6699" y="-26"/>
                  <a:ext cx="3358" cy="3498"/>
                </a:xfrm>
                <a:custGeom>
                  <a:avLst/>
                  <a:gdLst>
                    <a:gd name="T0" fmla="*/ 2886 w 3595"/>
                    <a:gd name="T1" fmla="*/ 3481 h 3747"/>
                    <a:gd name="T2" fmla="*/ 2876 w 3595"/>
                    <a:gd name="T3" fmla="*/ 3477 h 3747"/>
                    <a:gd name="T4" fmla="*/ 3595 w 3595"/>
                    <a:gd name="T5" fmla="*/ 760 h 3747"/>
                    <a:gd name="T6" fmla="*/ 720 w 3595"/>
                    <a:gd name="T7" fmla="*/ 0 h 3747"/>
                    <a:gd name="T8" fmla="*/ 0 w 3595"/>
                    <a:gd name="T9" fmla="*/ 2727 h 3747"/>
                    <a:gd name="T10" fmla="*/ 170 w 3595"/>
                    <a:gd name="T11" fmla="*/ 3120 h 3747"/>
                    <a:gd name="T12" fmla="*/ 485 w 3595"/>
                    <a:gd name="T13" fmla="*/ 2879 h 3747"/>
                    <a:gd name="T14" fmla="*/ 644 w 3595"/>
                    <a:gd name="T15" fmla="*/ 3246 h 3747"/>
                    <a:gd name="T16" fmla="*/ 959 w 3595"/>
                    <a:gd name="T17" fmla="*/ 3005 h 3747"/>
                    <a:gd name="T18" fmla="*/ 1117 w 3595"/>
                    <a:gd name="T19" fmla="*/ 3370 h 3747"/>
                    <a:gd name="T20" fmla="*/ 1432 w 3595"/>
                    <a:gd name="T21" fmla="*/ 3130 h 3747"/>
                    <a:gd name="T22" fmla="*/ 1591 w 3595"/>
                    <a:gd name="T23" fmla="*/ 3497 h 3747"/>
                    <a:gd name="T24" fmla="*/ 1906 w 3595"/>
                    <a:gd name="T25" fmla="*/ 3256 h 3747"/>
                    <a:gd name="T26" fmla="*/ 2063 w 3595"/>
                    <a:gd name="T27" fmla="*/ 3621 h 3747"/>
                    <a:gd name="T28" fmla="*/ 2380 w 3595"/>
                    <a:gd name="T29" fmla="*/ 3380 h 3747"/>
                    <a:gd name="T30" fmla="*/ 2536 w 3595"/>
                    <a:gd name="T31" fmla="*/ 3747 h 3747"/>
                    <a:gd name="T32" fmla="*/ 2886 w 3595"/>
                    <a:gd name="T33" fmla="*/ 3481 h 3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95" h="3747">
                      <a:moveTo>
                        <a:pt x="2886" y="3481"/>
                      </a:moveTo>
                      <a:lnTo>
                        <a:pt x="2876" y="3477"/>
                      </a:lnTo>
                      <a:lnTo>
                        <a:pt x="3595" y="760"/>
                      </a:lnTo>
                      <a:lnTo>
                        <a:pt x="720" y="0"/>
                      </a:lnTo>
                      <a:lnTo>
                        <a:pt x="0" y="2727"/>
                      </a:lnTo>
                      <a:lnTo>
                        <a:pt x="170" y="3120"/>
                      </a:lnTo>
                      <a:lnTo>
                        <a:pt x="485" y="2879"/>
                      </a:lnTo>
                      <a:lnTo>
                        <a:pt x="644" y="3246"/>
                      </a:lnTo>
                      <a:lnTo>
                        <a:pt x="959" y="3005"/>
                      </a:lnTo>
                      <a:lnTo>
                        <a:pt x="1117" y="3370"/>
                      </a:lnTo>
                      <a:lnTo>
                        <a:pt x="1432" y="3130"/>
                      </a:lnTo>
                      <a:lnTo>
                        <a:pt x="1591" y="3497"/>
                      </a:lnTo>
                      <a:lnTo>
                        <a:pt x="1906" y="3256"/>
                      </a:lnTo>
                      <a:lnTo>
                        <a:pt x="2063" y="3621"/>
                      </a:lnTo>
                      <a:lnTo>
                        <a:pt x="2380" y="3380"/>
                      </a:lnTo>
                      <a:lnTo>
                        <a:pt x="2536" y="3747"/>
                      </a:lnTo>
                      <a:lnTo>
                        <a:pt x="2886" y="3481"/>
                      </a:lnTo>
                      <a:close/>
                    </a:path>
                  </a:pathLst>
                </a:custGeom>
                <a:solidFill>
                  <a:schemeClr val="accent2"/>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 name="Rectangle 17"/>
                <p:cNvSpPr>
                  <a:spLocks noChangeArrowheads="1"/>
                </p:cNvSpPr>
                <p:nvPr/>
              </p:nvSpPr>
              <p:spPr bwMode="auto">
                <a:xfrm>
                  <a:off x="7013" y="5397"/>
                  <a:ext cx="216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a:r>
                    <a:rPr lang="en-US" altLang="zh-CN" sz="3600" dirty="0">
                      <a:solidFill>
                        <a:srgbClr val="FFFFFF"/>
                      </a:solidFill>
                      <a:latin typeface="Impact" panose="020B0806030902050204"/>
                    </a:rPr>
                    <a:t>44.0</a:t>
                  </a:r>
                  <a:r>
                    <a:rPr lang="zh-CN" altLang="zh-CN" sz="3600" dirty="0">
                      <a:solidFill>
                        <a:srgbClr val="FFFFFF"/>
                      </a:solidFill>
                      <a:latin typeface="Impact" panose="020B0806030902050204"/>
                    </a:rPr>
                    <a:t>%</a:t>
                  </a:r>
                  <a:endParaRPr lang="zh-CN" altLang="zh-CN" sz="3600" dirty="0">
                    <a:solidFill>
                      <a:prstClr val="black"/>
                    </a:solidFill>
                    <a:latin typeface="Impact" panose="020B0806030902050204"/>
                  </a:endParaRPr>
                </a:p>
              </p:txBody>
            </p:sp>
            <p:sp>
              <p:nvSpPr>
                <p:cNvPr id="27" name="文本框 26"/>
                <p:cNvSpPr txBox="1"/>
                <p:nvPr/>
              </p:nvSpPr>
              <p:spPr>
                <a:xfrm>
                  <a:off x="7789" y="611"/>
                  <a:ext cx="1634" cy="2290"/>
                </a:xfrm>
                <a:prstGeom prst="rect">
                  <a:avLst/>
                </a:prstGeom>
                <a:noFill/>
              </p:spPr>
              <p:txBody>
                <a:bodyPr wrap="square" rtlCol="0">
                  <a:spAutoFit/>
                </a:bodyPr>
                <a:lstStyle/>
                <a:p>
                  <a:r>
                    <a:rPr lang="zh-CN" altLang="en-US" sz="2400" b="1">
                      <a:solidFill>
                        <a:schemeClr val="bg1"/>
                      </a:solidFill>
                    </a:rPr>
                    <a:t>制造</a:t>
                  </a:r>
                </a:p>
              </p:txBody>
            </p:sp>
          </p:grpSp>
        </p:grpSp>
        <p:grpSp>
          <p:nvGrpSpPr>
            <p:cNvPr id="63" name="组合 62"/>
            <p:cNvGrpSpPr/>
            <p:nvPr/>
          </p:nvGrpSpPr>
          <p:grpSpPr>
            <a:xfrm>
              <a:off x="6968490" y="1543050"/>
              <a:ext cx="2051685" cy="2903220"/>
              <a:chOff x="6057" y="-129"/>
              <a:chExt cx="5701" cy="8094"/>
            </a:xfrm>
          </p:grpSpPr>
          <p:sp>
            <p:nvSpPr>
              <p:cNvPr id="64" name="Freeform 8"/>
              <p:cNvSpPr/>
              <p:nvPr/>
            </p:nvSpPr>
            <p:spPr bwMode="auto">
              <a:xfrm rot="1320000">
                <a:off x="6479" y="5020"/>
                <a:ext cx="3072" cy="2945"/>
              </a:xfrm>
              <a:custGeom>
                <a:avLst/>
                <a:gdLst>
                  <a:gd name="T0" fmla="*/ 2611 w 3932"/>
                  <a:gd name="T1" fmla="*/ 166 h 4010"/>
                  <a:gd name="T2" fmla="*/ 2603 w 3932"/>
                  <a:gd name="T3" fmla="*/ 170 h 4010"/>
                  <a:gd name="T4" fmla="*/ 3932 w 3932"/>
                  <a:gd name="T5" fmla="*/ 2569 h 4010"/>
                  <a:gd name="T6" fmla="*/ 1331 w 3932"/>
                  <a:gd name="T7" fmla="*/ 4010 h 4010"/>
                  <a:gd name="T8" fmla="*/ 0 w 3932"/>
                  <a:gd name="T9" fmla="*/ 1604 h 4010"/>
                  <a:gd name="T10" fmla="*/ 70 w 3932"/>
                  <a:gd name="T11" fmla="*/ 1188 h 4010"/>
                  <a:gd name="T12" fmla="*/ 433 w 3932"/>
                  <a:gd name="T13" fmla="*/ 1337 h 4010"/>
                  <a:gd name="T14" fmla="*/ 500 w 3932"/>
                  <a:gd name="T15" fmla="*/ 951 h 4010"/>
                  <a:gd name="T16" fmla="*/ 861 w 3932"/>
                  <a:gd name="T17" fmla="*/ 1100 h 4010"/>
                  <a:gd name="T18" fmla="*/ 928 w 3932"/>
                  <a:gd name="T19" fmla="*/ 712 h 4010"/>
                  <a:gd name="T20" fmla="*/ 1289 w 3932"/>
                  <a:gd name="T21" fmla="*/ 861 h 4010"/>
                  <a:gd name="T22" fmla="*/ 1356 w 3932"/>
                  <a:gd name="T23" fmla="*/ 475 h 4010"/>
                  <a:gd name="T24" fmla="*/ 1717 w 3932"/>
                  <a:gd name="T25" fmla="*/ 624 h 4010"/>
                  <a:gd name="T26" fmla="*/ 1784 w 3932"/>
                  <a:gd name="T27" fmla="*/ 238 h 4010"/>
                  <a:gd name="T28" fmla="*/ 2147 w 3932"/>
                  <a:gd name="T29" fmla="*/ 387 h 4010"/>
                  <a:gd name="T30" fmla="*/ 2213 w 3932"/>
                  <a:gd name="T31" fmla="*/ 0 h 4010"/>
                  <a:gd name="T32" fmla="*/ 2611 w 3932"/>
                  <a:gd name="T33" fmla="*/ 166 h 4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32" h="4010">
                    <a:moveTo>
                      <a:pt x="2611" y="166"/>
                    </a:moveTo>
                    <a:lnTo>
                      <a:pt x="2603" y="170"/>
                    </a:lnTo>
                    <a:lnTo>
                      <a:pt x="3932" y="2569"/>
                    </a:lnTo>
                    <a:lnTo>
                      <a:pt x="1331" y="4010"/>
                    </a:lnTo>
                    <a:lnTo>
                      <a:pt x="0" y="1604"/>
                    </a:lnTo>
                    <a:lnTo>
                      <a:pt x="70" y="1188"/>
                    </a:lnTo>
                    <a:lnTo>
                      <a:pt x="433" y="1337"/>
                    </a:lnTo>
                    <a:lnTo>
                      <a:pt x="500" y="951"/>
                    </a:lnTo>
                    <a:lnTo>
                      <a:pt x="861" y="1100"/>
                    </a:lnTo>
                    <a:lnTo>
                      <a:pt x="928" y="712"/>
                    </a:lnTo>
                    <a:lnTo>
                      <a:pt x="1289" y="861"/>
                    </a:lnTo>
                    <a:lnTo>
                      <a:pt x="1356" y="475"/>
                    </a:lnTo>
                    <a:lnTo>
                      <a:pt x="1717" y="624"/>
                    </a:lnTo>
                    <a:lnTo>
                      <a:pt x="1784" y="238"/>
                    </a:lnTo>
                    <a:lnTo>
                      <a:pt x="2147" y="387"/>
                    </a:lnTo>
                    <a:lnTo>
                      <a:pt x="2213" y="0"/>
                    </a:lnTo>
                    <a:lnTo>
                      <a:pt x="2611" y="166"/>
                    </a:lnTo>
                    <a:close/>
                  </a:path>
                </a:pathLst>
              </a:custGeom>
              <a:solidFill>
                <a:schemeClr val="accent2"/>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65" name="组合 64"/>
              <p:cNvGrpSpPr/>
              <p:nvPr/>
            </p:nvGrpSpPr>
            <p:grpSpPr>
              <a:xfrm>
                <a:off x="6057" y="-129"/>
                <a:ext cx="5701" cy="6258"/>
                <a:chOff x="5988" y="-181"/>
                <a:chExt cx="5701" cy="6258"/>
              </a:xfrm>
            </p:grpSpPr>
            <p:grpSp>
              <p:nvGrpSpPr>
                <p:cNvPr id="66" name="组合 65"/>
                <p:cNvGrpSpPr/>
                <p:nvPr/>
              </p:nvGrpSpPr>
              <p:grpSpPr>
                <a:xfrm>
                  <a:off x="5988" y="2659"/>
                  <a:ext cx="5701" cy="3012"/>
                  <a:chOff x="2676783" y="3030076"/>
                  <a:chExt cx="3620400" cy="1912777"/>
                </a:xfrm>
              </p:grpSpPr>
              <p:sp>
                <p:nvSpPr>
                  <p:cNvPr id="67" name="Freeform 5"/>
                  <p:cNvSpPr/>
                  <p:nvPr/>
                </p:nvSpPr>
                <p:spPr bwMode="auto">
                  <a:xfrm>
                    <a:off x="2676783" y="3354999"/>
                    <a:ext cx="2758287" cy="734041"/>
                  </a:xfrm>
                  <a:custGeom>
                    <a:avLst/>
                    <a:gdLst>
                      <a:gd name="T0" fmla="*/ 0 w 4652"/>
                      <a:gd name="T1" fmla="*/ 665 h 1238"/>
                      <a:gd name="T2" fmla="*/ 9 w 4652"/>
                      <a:gd name="T3" fmla="*/ 655 h 1238"/>
                      <a:gd name="T4" fmla="*/ 95 w 4652"/>
                      <a:gd name="T5" fmla="*/ 583 h 1238"/>
                      <a:gd name="T6" fmla="*/ 212 w 4652"/>
                      <a:gd name="T7" fmla="*/ 495 h 1238"/>
                      <a:gd name="T8" fmla="*/ 313 w 4652"/>
                      <a:gd name="T9" fmla="*/ 428 h 1238"/>
                      <a:gd name="T10" fmla="*/ 433 w 4652"/>
                      <a:gd name="T11" fmla="*/ 355 h 1238"/>
                      <a:gd name="T12" fmla="*/ 571 w 4652"/>
                      <a:gd name="T13" fmla="*/ 283 h 1238"/>
                      <a:gd name="T14" fmla="*/ 725 w 4652"/>
                      <a:gd name="T15" fmla="*/ 212 h 1238"/>
                      <a:gd name="T16" fmla="*/ 897 w 4652"/>
                      <a:gd name="T17" fmla="*/ 145 h 1238"/>
                      <a:gd name="T18" fmla="*/ 1083 w 4652"/>
                      <a:gd name="T19" fmla="*/ 90 h 1238"/>
                      <a:gd name="T20" fmla="*/ 1285 w 4652"/>
                      <a:gd name="T21" fmla="*/ 44 h 1238"/>
                      <a:gd name="T22" fmla="*/ 1445 w 4652"/>
                      <a:gd name="T23" fmla="*/ 19 h 1238"/>
                      <a:gd name="T24" fmla="*/ 1556 w 4652"/>
                      <a:gd name="T25" fmla="*/ 7 h 1238"/>
                      <a:gd name="T26" fmla="*/ 1673 w 4652"/>
                      <a:gd name="T27" fmla="*/ 2 h 1238"/>
                      <a:gd name="T28" fmla="*/ 1789 w 4652"/>
                      <a:gd name="T29" fmla="*/ 0 h 1238"/>
                      <a:gd name="T30" fmla="*/ 1911 w 4652"/>
                      <a:gd name="T31" fmla="*/ 6 h 1238"/>
                      <a:gd name="T32" fmla="*/ 2036 w 4652"/>
                      <a:gd name="T33" fmla="*/ 15 h 1238"/>
                      <a:gd name="T34" fmla="*/ 2164 w 4652"/>
                      <a:gd name="T35" fmla="*/ 30 h 1238"/>
                      <a:gd name="T36" fmla="*/ 2294 w 4652"/>
                      <a:gd name="T37" fmla="*/ 53 h 1238"/>
                      <a:gd name="T38" fmla="*/ 2360 w 4652"/>
                      <a:gd name="T39" fmla="*/ 69 h 1238"/>
                      <a:gd name="T40" fmla="*/ 2614 w 4652"/>
                      <a:gd name="T41" fmla="*/ 130 h 1238"/>
                      <a:gd name="T42" fmla="*/ 2846 w 4652"/>
                      <a:gd name="T43" fmla="*/ 191 h 1238"/>
                      <a:gd name="T44" fmla="*/ 3054 w 4652"/>
                      <a:gd name="T45" fmla="*/ 250 h 1238"/>
                      <a:gd name="T46" fmla="*/ 3243 w 4652"/>
                      <a:gd name="T47" fmla="*/ 311 h 1238"/>
                      <a:gd name="T48" fmla="*/ 3409 w 4652"/>
                      <a:gd name="T49" fmla="*/ 370 h 1238"/>
                      <a:gd name="T50" fmla="*/ 3558 w 4652"/>
                      <a:gd name="T51" fmla="*/ 428 h 1238"/>
                      <a:gd name="T52" fmla="*/ 3799 w 4652"/>
                      <a:gd name="T53" fmla="*/ 533 h 1238"/>
                      <a:gd name="T54" fmla="*/ 3972 w 4652"/>
                      <a:gd name="T55" fmla="*/ 623 h 1238"/>
                      <a:gd name="T56" fmla="*/ 4087 w 4652"/>
                      <a:gd name="T57" fmla="*/ 693 h 1238"/>
                      <a:gd name="T58" fmla="*/ 4152 w 4652"/>
                      <a:gd name="T59" fmla="*/ 739 h 1238"/>
                      <a:gd name="T60" fmla="*/ 4647 w 4652"/>
                      <a:gd name="T61" fmla="*/ 760 h 1238"/>
                      <a:gd name="T62" fmla="*/ 4148 w 4652"/>
                      <a:gd name="T63" fmla="*/ 1032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2" h="1238">
                        <a:moveTo>
                          <a:pt x="4148" y="1032"/>
                        </a:moveTo>
                        <a:lnTo>
                          <a:pt x="0" y="665"/>
                        </a:lnTo>
                        <a:lnTo>
                          <a:pt x="0" y="665"/>
                        </a:lnTo>
                        <a:lnTo>
                          <a:pt x="9" y="655"/>
                        </a:lnTo>
                        <a:lnTo>
                          <a:pt x="42" y="627"/>
                        </a:lnTo>
                        <a:lnTo>
                          <a:pt x="95" y="583"/>
                        </a:lnTo>
                        <a:lnTo>
                          <a:pt x="168" y="527"/>
                        </a:lnTo>
                        <a:lnTo>
                          <a:pt x="212" y="495"/>
                        </a:lnTo>
                        <a:lnTo>
                          <a:pt x="259" y="462"/>
                        </a:lnTo>
                        <a:lnTo>
                          <a:pt x="313" y="428"/>
                        </a:lnTo>
                        <a:lnTo>
                          <a:pt x="370" y="392"/>
                        </a:lnTo>
                        <a:lnTo>
                          <a:pt x="433" y="355"/>
                        </a:lnTo>
                        <a:lnTo>
                          <a:pt x="500" y="319"/>
                        </a:lnTo>
                        <a:lnTo>
                          <a:pt x="571" y="283"/>
                        </a:lnTo>
                        <a:lnTo>
                          <a:pt x="647" y="246"/>
                        </a:lnTo>
                        <a:lnTo>
                          <a:pt x="725" y="212"/>
                        </a:lnTo>
                        <a:lnTo>
                          <a:pt x="809" y="178"/>
                        </a:lnTo>
                        <a:lnTo>
                          <a:pt x="897" y="145"/>
                        </a:lnTo>
                        <a:lnTo>
                          <a:pt x="989" y="116"/>
                        </a:lnTo>
                        <a:lnTo>
                          <a:pt x="1083" y="90"/>
                        </a:lnTo>
                        <a:lnTo>
                          <a:pt x="1182" y="65"/>
                        </a:lnTo>
                        <a:lnTo>
                          <a:pt x="1285" y="44"/>
                        </a:lnTo>
                        <a:lnTo>
                          <a:pt x="1392" y="27"/>
                        </a:lnTo>
                        <a:lnTo>
                          <a:pt x="1445" y="19"/>
                        </a:lnTo>
                        <a:lnTo>
                          <a:pt x="1501" y="13"/>
                        </a:lnTo>
                        <a:lnTo>
                          <a:pt x="1556" y="7"/>
                        </a:lnTo>
                        <a:lnTo>
                          <a:pt x="1614" y="4"/>
                        </a:lnTo>
                        <a:lnTo>
                          <a:pt x="1673" y="2"/>
                        </a:lnTo>
                        <a:lnTo>
                          <a:pt x="1730" y="0"/>
                        </a:lnTo>
                        <a:lnTo>
                          <a:pt x="1789" y="0"/>
                        </a:lnTo>
                        <a:lnTo>
                          <a:pt x="1850" y="2"/>
                        </a:lnTo>
                        <a:lnTo>
                          <a:pt x="1911" y="6"/>
                        </a:lnTo>
                        <a:lnTo>
                          <a:pt x="1973" y="9"/>
                        </a:lnTo>
                        <a:lnTo>
                          <a:pt x="2036" y="15"/>
                        </a:lnTo>
                        <a:lnTo>
                          <a:pt x="2099" y="23"/>
                        </a:lnTo>
                        <a:lnTo>
                          <a:pt x="2164" y="30"/>
                        </a:lnTo>
                        <a:lnTo>
                          <a:pt x="2229" y="42"/>
                        </a:lnTo>
                        <a:lnTo>
                          <a:pt x="2294" y="53"/>
                        </a:lnTo>
                        <a:lnTo>
                          <a:pt x="2360" y="69"/>
                        </a:lnTo>
                        <a:lnTo>
                          <a:pt x="2360" y="69"/>
                        </a:lnTo>
                        <a:lnTo>
                          <a:pt x="2490" y="99"/>
                        </a:lnTo>
                        <a:lnTo>
                          <a:pt x="2614" y="130"/>
                        </a:lnTo>
                        <a:lnTo>
                          <a:pt x="2733" y="160"/>
                        </a:lnTo>
                        <a:lnTo>
                          <a:pt x="2846" y="191"/>
                        </a:lnTo>
                        <a:lnTo>
                          <a:pt x="2952" y="221"/>
                        </a:lnTo>
                        <a:lnTo>
                          <a:pt x="3054" y="250"/>
                        </a:lnTo>
                        <a:lnTo>
                          <a:pt x="3151" y="281"/>
                        </a:lnTo>
                        <a:lnTo>
                          <a:pt x="3243" y="311"/>
                        </a:lnTo>
                        <a:lnTo>
                          <a:pt x="3329" y="342"/>
                        </a:lnTo>
                        <a:lnTo>
                          <a:pt x="3409" y="370"/>
                        </a:lnTo>
                        <a:lnTo>
                          <a:pt x="3485" y="399"/>
                        </a:lnTo>
                        <a:lnTo>
                          <a:pt x="3558" y="428"/>
                        </a:lnTo>
                        <a:lnTo>
                          <a:pt x="3686" y="481"/>
                        </a:lnTo>
                        <a:lnTo>
                          <a:pt x="3799" y="533"/>
                        </a:lnTo>
                        <a:lnTo>
                          <a:pt x="3892" y="581"/>
                        </a:lnTo>
                        <a:lnTo>
                          <a:pt x="3972" y="623"/>
                        </a:lnTo>
                        <a:lnTo>
                          <a:pt x="4037" y="661"/>
                        </a:lnTo>
                        <a:lnTo>
                          <a:pt x="4087" y="693"/>
                        </a:lnTo>
                        <a:lnTo>
                          <a:pt x="4125" y="720"/>
                        </a:lnTo>
                        <a:lnTo>
                          <a:pt x="4152" y="739"/>
                        </a:lnTo>
                        <a:lnTo>
                          <a:pt x="4171" y="756"/>
                        </a:lnTo>
                        <a:lnTo>
                          <a:pt x="4647" y="760"/>
                        </a:lnTo>
                        <a:lnTo>
                          <a:pt x="4652" y="1238"/>
                        </a:lnTo>
                        <a:lnTo>
                          <a:pt x="4148" y="103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8" name="Freeform 6"/>
                  <p:cNvSpPr/>
                  <p:nvPr/>
                </p:nvSpPr>
                <p:spPr bwMode="auto">
                  <a:xfrm>
                    <a:off x="2676783" y="3354999"/>
                    <a:ext cx="2758287" cy="734041"/>
                  </a:xfrm>
                  <a:custGeom>
                    <a:avLst/>
                    <a:gdLst>
                      <a:gd name="T0" fmla="*/ 4148 w 4652"/>
                      <a:gd name="T1" fmla="*/ 1032 h 1238"/>
                      <a:gd name="T2" fmla="*/ 0 w 4652"/>
                      <a:gd name="T3" fmla="*/ 665 h 1238"/>
                      <a:gd name="T4" fmla="*/ 0 w 4652"/>
                      <a:gd name="T5" fmla="*/ 665 h 1238"/>
                      <a:gd name="T6" fmla="*/ 9 w 4652"/>
                      <a:gd name="T7" fmla="*/ 655 h 1238"/>
                      <a:gd name="T8" fmla="*/ 42 w 4652"/>
                      <a:gd name="T9" fmla="*/ 627 h 1238"/>
                      <a:gd name="T10" fmla="*/ 95 w 4652"/>
                      <a:gd name="T11" fmla="*/ 583 h 1238"/>
                      <a:gd name="T12" fmla="*/ 168 w 4652"/>
                      <a:gd name="T13" fmla="*/ 527 h 1238"/>
                      <a:gd name="T14" fmla="*/ 212 w 4652"/>
                      <a:gd name="T15" fmla="*/ 495 h 1238"/>
                      <a:gd name="T16" fmla="*/ 259 w 4652"/>
                      <a:gd name="T17" fmla="*/ 462 h 1238"/>
                      <a:gd name="T18" fmla="*/ 313 w 4652"/>
                      <a:gd name="T19" fmla="*/ 428 h 1238"/>
                      <a:gd name="T20" fmla="*/ 370 w 4652"/>
                      <a:gd name="T21" fmla="*/ 392 h 1238"/>
                      <a:gd name="T22" fmla="*/ 433 w 4652"/>
                      <a:gd name="T23" fmla="*/ 355 h 1238"/>
                      <a:gd name="T24" fmla="*/ 500 w 4652"/>
                      <a:gd name="T25" fmla="*/ 319 h 1238"/>
                      <a:gd name="T26" fmla="*/ 571 w 4652"/>
                      <a:gd name="T27" fmla="*/ 283 h 1238"/>
                      <a:gd name="T28" fmla="*/ 647 w 4652"/>
                      <a:gd name="T29" fmla="*/ 246 h 1238"/>
                      <a:gd name="T30" fmla="*/ 725 w 4652"/>
                      <a:gd name="T31" fmla="*/ 212 h 1238"/>
                      <a:gd name="T32" fmla="*/ 809 w 4652"/>
                      <a:gd name="T33" fmla="*/ 178 h 1238"/>
                      <a:gd name="T34" fmla="*/ 897 w 4652"/>
                      <a:gd name="T35" fmla="*/ 145 h 1238"/>
                      <a:gd name="T36" fmla="*/ 989 w 4652"/>
                      <a:gd name="T37" fmla="*/ 116 h 1238"/>
                      <a:gd name="T38" fmla="*/ 1083 w 4652"/>
                      <a:gd name="T39" fmla="*/ 90 h 1238"/>
                      <a:gd name="T40" fmla="*/ 1182 w 4652"/>
                      <a:gd name="T41" fmla="*/ 65 h 1238"/>
                      <a:gd name="T42" fmla="*/ 1285 w 4652"/>
                      <a:gd name="T43" fmla="*/ 44 h 1238"/>
                      <a:gd name="T44" fmla="*/ 1392 w 4652"/>
                      <a:gd name="T45" fmla="*/ 27 h 1238"/>
                      <a:gd name="T46" fmla="*/ 1445 w 4652"/>
                      <a:gd name="T47" fmla="*/ 19 h 1238"/>
                      <a:gd name="T48" fmla="*/ 1501 w 4652"/>
                      <a:gd name="T49" fmla="*/ 13 h 1238"/>
                      <a:gd name="T50" fmla="*/ 1556 w 4652"/>
                      <a:gd name="T51" fmla="*/ 7 h 1238"/>
                      <a:gd name="T52" fmla="*/ 1614 w 4652"/>
                      <a:gd name="T53" fmla="*/ 4 h 1238"/>
                      <a:gd name="T54" fmla="*/ 1673 w 4652"/>
                      <a:gd name="T55" fmla="*/ 2 h 1238"/>
                      <a:gd name="T56" fmla="*/ 1730 w 4652"/>
                      <a:gd name="T57" fmla="*/ 0 h 1238"/>
                      <a:gd name="T58" fmla="*/ 1789 w 4652"/>
                      <a:gd name="T59" fmla="*/ 0 h 1238"/>
                      <a:gd name="T60" fmla="*/ 1850 w 4652"/>
                      <a:gd name="T61" fmla="*/ 2 h 1238"/>
                      <a:gd name="T62" fmla="*/ 1911 w 4652"/>
                      <a:gd name="T63" fmla="*/ 6 h 1238"/>
                      <a:gd name="T64" fmla="*/ 1973 w 4652"/>
                      <a:gd name="T65" fmla="*/ 9 h 1238"/>
                      <a:gd name="T66" fmla="*/ 2036 w 4652"/>
                      <a:gd name="T67" fmla="*/ 15 h 1238"/>
                      <a:gd name="T68" fmla="*/ 2099 w 4652"/>
                      <a:gd name="T69" fmla="*/ 23 h 1238"/>
                      <a:gd name="T70" fmla="*/ 2164 w 4652"/>
                      <a:gd name="T71" fmla="*/ 30 h 1238"/>
                      <a:gd name="T72" fmla="*/ 2229 w 4652"/>
                      <a:gd name="T73" fmla="*/ 42 h 1238"/>
                      <a:gd name="T74" fmla="*/ 2294 w 4652"/>
                      <a:gd name="T75" fmla="*/ 53 h 1238"/>
                      <a:gd name="T76" fmla="*/ 2360 w 4652"/>
                      <a:gd name="T77" fmla="*/ 69 h 1238"/>
                      <a:gd name="T78" fmla="*/ 2360 w 4652"/>
                      <a:gd name="T79" fmla="*/ 69 h 1238"/>
                      <a:gd name="T80" fmla="*/ 2490 w 4652"/>
                      <a:gd name="T81" fmla="*/ 99 h 1238"/>
                      <a:gd name="T82" fmla="*/ 2614 w 4652"/>
                      <a:gd name="T83" fmla="*/ 130 h 1238"/>
                      <a:gd name="T84" fmla="*/ 2733 w 4652"/>
                      <a:gd name="T85" fmla="*/ 160 h 1238"/>
                      <a:gd name="T86" fmla="*/ 2846 w 4652"/>
                      <a:gd name="T87" fmla="*/ 191 h 1238"/>
                      <a:gd name="T88" fmla="*/ 2952 w 4652"/>
                      <a:gd name="T89" fmla="*/ 221 h 1238"/>
                      <a:gd name="T90" fmla="*/ 3054 w 4652"/>
                      <a:gd name="T91" fmla="*/ 250 h 1238"/>
                      <a:gd name="T92" fmla="*/ 3151 w 4652"/>
                      <a:gd name="T93" fmla="*/ 281 h 1238"/>
                      <a:gd name="T94" fmla="*/ 3243 w 4652"/>
                      <a:gd name="T95" fmla="*/ 311 h 1238"/>
                      <a:gd name="T96" fmla="*/ 3329 w 4652"/>
                      <a:gd name="T97" fmla="*/ 342 h 1238"/>
                      <a:gd name="T98" fmla="*/ 3409 w 4652"/>
                      <a:gd name="T99" fmla="*/ 370 h 1238"/>
                      <a:gd name="T100" fmla="*/ 3485 w 4652"/>
                      <a:gd name="T101" fmla="*/ 399 h 1238"/>
                      <a:gd name="T102" fmla="*/ 3558 w 4652"/>
                      <a:gd name="T103" fmla="*/ 428 h 1238"/>
                      <a:gd name="T104" fmla="*/ 3686 w 4652"/>
                      <a:gd name="T105" fmla="*/ 481 h 1238"/>
                      <a:gd name="T106" fmla="*/ 3799 w 4652"/>
                      <a:gd name="T107" fmla="*/ 533 h 1238"/>
                      <a:gd name="T108" fmla="*/ 3892 w 4652"/>
                      <a:gd name="T109" fmla="*/ 581 h 1238"/>
                      <a:gd name="T110" fmla="*/ 3972 w 4652"/>
                      <a:gd name="T111" fmla="*/ 623 h 1238"/>
                      <a:gd name="T112" fmla="*/ 4037 w 4652"/>
                      <a:gd name="T113" fmla="*/ 661 h 1238"/>
                      <a:gd name="T114" fmla="*/ 4087 w 4652"/>
                      <a:gd name="T115" fmla="*/ 693 h 1238"/>
                      <a:gd name="T116" fmla="*/ 4125 w 4652"/>
                      <a:gd name="T117" fmla="*/ 720 h 1238"/>
                      <a:gd name="T118" fmla="*/ 4152 w 4652"/>
                      <a:gd name="T119" fmla="*/ 739 h 1238"/>
                      <a:gd name="T120" fmla="*/ 4171 w 4652"/>
                      <a:gd name="T121" fmla="*/ 756 h 1238"/>
                      <a:gd name="T122" fmla="*/ 4647 w 4652"/>
                      <a:gd name="T123" fmla="*/ 760 h 1238"/>
                      <a:gd name="T124" fmla="*/ 4652 w 4652"/>
                      <a:gd name="T125" fmla="*/ 1238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52" h="1238">
                        <a:moveTo>
                          <a:pt x="4148" y="1032"/>
                        </a:moveTo>
                        <a:lnTo>
                          <a:pt x="0" y="665"/>
                        </a:lnTo>
                        <a:lnTo>
                          <a:pt x="0" y="665"/>
                        </a:lnTo>
                        <a:lnTo>
                          <a:pt x="9" y="655"/>
                        </a:lnTo>
                        <a:lnTo>
                          <a:pt x="42" y="627"/>
                        </a:lnTo>
                        <a:lnTo>
                          <a:pt x="95" y="583"/>
                        </a:lnTo>
                        <a:lnTo>
                          <a:pt x="168" y="527"/>
                        </a:lnTo>
                        <a:lnTo>
                          <a:pt x="212" y="495"/>
                        </a:lnTo>
                        <a:lnTo>
                          <a:pt x="259" y="462"/>
                        </a:lnTo>
                        <a:lnTo>
                          <a:pt x="313" y="428"/>
                        </a:lnTo>
                        <a:lnTo>
                          <a:pt x="370" y="392"/>
                        </a:lnTo>
                        <a:lnTo>
                          <a:pt x="433" y="355"/>
                        </a:lnTo>
                        <a:lnTo>
                          <a:pt x="500" y="319"/>
                        </a:lnTo>
                        <a:lnTo>
                          <a:pt x="571" y="283"/>
                        </a:lnTo>
                        <a:lnTo>
                          <a:pt x="647" y="246"/>
                        </a:lnTo>
                        <a:lnTo>
                          <a:pt x="725" y="212"/>
                        </a:lnTo>
                        <a:lnTo>
                          <a:pt x="809" y="178"/>
                        </a:lnTo>
                        <a:lnTo>
                          <a:pt x="897" y="145"/>
                        </a:lnTo>
                        <a:lnTo>
                          <a:pt x="989" y="116"/>
                        </a:lnTo>
                        <a:lnTo>
                          <a:pt x="1083" y="90"/>
                        </a:lnTo>
                        <a:lnTo>
                          <a:pt x="1182" y="65"/>
                        </a:lnTo>
                        <a:lnTo>
                          <a:pt x="1285" y="44"/>
                        </a:lnTo>
                        <a:lnTo>
                          <a:pt x="1392" y="27"/>
                        </a:lnTo>
                        <a:lnTo>
                          <a:pt x="1445" y="19"/>
                        </a:lnTo>
                        <a:lnTo>
                          <a:pt x="1501" y="13"/>
                        </a:lnTo>
                        <a:lnTo>
                          <a:pt x="1556" y="7"/>
                        </a:lnTo>
                        <a:lnTo>
                          <a:pt x="1614" y="4"/>
                        </a:lnTo>
                        <a:lnTo>
                          <a:pt x="1673" y="2"/>
                        </a:lnTo>
                        <a:lnTo>
                          <a:pt x="1730" y="0"/>
                        </a:lnTo>
                        <a:lnTo>
                          <a:pt x="1789" y="0"/>
                        </a:lnTo>
                        <a:lnTo>
                          <a:pt x="1850" y="2"/>
                        </a:lnTo>
                        <a:lnTo>
                          <a:pt x="1911" y="6"/>
                        </a:lnTo>
                        <a:lnTo>
                          <a:pt x="1973" y="9"/>
                        </a:lnTo>
                        <a:lnTo>
                          <a:pt x="2036" y="15"/>
                        </a:lnTo>
                        <a:lnTo>
                          <a:pt x="2099" y="23"/>
                        </a:lnTo>
                        <a:lnTo>
                          <a:pt x="2164" y="30"/>
                        </a:lnTo>
                        <a:lnTo>
                          <a:pt x="2229" y="42"/>
                        </a:lnTo>
                        <a:lnTo>
                          <a:pt x="2294" y="53"/>
                        </a:lnTo>
                        <a:lnTo>
                          <a:pt x="2360" y="69"/>
                        </a:lnTo>
                        <a:lnTo>
                          <a:pt x="2360" y="69"/>
                        </a:lnTo>
                        <a:lnTo>
                          <a:pt x="2490" y="99"/>
                        </a:lnTo>
                        <a:lnTo>
                          <a:pt x="2614" y="130"/>
                        </a:lnTo>
                        <a:lnTo>
                          <a:pt x="2733" y="160"/>
                        </a:lnTo>
                        <a:lnTo>
                          <a:pt x="2846" y="191"/>
                        </a:lnTo>
                        <a:lnTo>
                          <a:pt x="2952" y="221"/>
                        </a:lnTo>
                        <a:lnTo>
                          <a:pt x="3054" y="250"/>
                        </a:lnTo>
                        <a:lnTo>
                          <a:pt x="3151" y="281"/>
                        </a:lnTo>
                        <a:lnTo>
                          <a:pt x="3243" y="311"/>
                        </a:lnTo>
                        <a:lnTo>
                          <a:pt x="3329" y="342"/>
                        </a:lnTo>
                        <a:lnTo>
                          <a:pt x="3409" y="370"/>
                        </a:lnTo>
                        <a:lnTo>
                          <a:pt x="3485" y="399"/>
                        </a:lnTo>
                        <a:lnTo>
                          <a:pt x="3558" y="428"/>
                        </a:lnTo>
                        <a:lnTo>
                          <a:pt x="3686" y="481"/>
                        </a:lnTo>
                        <a:lnTo>
                          <a:pt x="3799" y="533"/>
                        </a:lnTo>
                        <a:lnTo>
                          <a:pt x="3892" y="581"/>
                        </a:lnTo>
                        <a:lnTo>
                          <a:pt x="3972" y="623"/>
                        </a:lnTo>
                        <a:lnTo>
                          <a:pt x="4037" y="661"/>
                        </a:lnTo>
                        <a:lnTo>
                          <a:pt x="4087" y="693"/>
                        </a:lnTo>
                        <a:lnTo>
                          <a:pt x="4125" y="720"/>
                        </a:lnTo>
                        <a:lnTo>
                          <a:pt x="4152" y="739"/>
                        </a:lnTo>
                        <a:lnTo>
                          <a:pt x="4171" y="756"/>
                        </a:lnTo>
                        <a:lnTo>
                          <a:pt x="4647" y="760"/>
                        </a:lnTo>
                        <a:lnTo>
                          <a:pt x="4652" y="12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9" name="Freeform 9"/>
                  <p:cNvSpPr/>
                  <p:nvPr/>
                </p:nvSpPr>
                <p:spPr bwMode="auto">
                  <a:xfrm>
                    <a:off x="2744191" y="3989209"/>
                    <a:ext cx="2840111" cy="495685"/>
                  </a:xfrm>
                  <a:custGeom>
                    <a:avLst/>
                    <a:gdLst>
                      <a:gd name="T0" fmla="*/ 4286 w 4790"/>
                      <a:gd name="T1" fmla="*/ 0 h 835"/>
                      <a:gd name="T2" fmla="*/ 0 w 4790"/>
                      <a:gd name="T3" fmla="*/ 0 h 835"/>
                      <a:gd name="T4" fmla="*/ 0 w 4790"/>
                      <a:gd name="T5" fmla="*/ 0 h 835"/>
                      <a:gd name="T6" fmla="*/ 17 w 4790"/>
                      <a:gd name="T7" fmla="*/ 17 h 835"/>
                      <a:gd name="T8" fmla="*/ 73 w 4790"/>
                      <a:gd name="T9" fmla="*/ 66 h 835"/>
                      <a:gd name="T10" fmla="*/ 113 w 4790"/>
                      <a:gd name="T11" fmla="*/ 101 h 835"/>
                      <a:gd name="T12" fmla="*/ 162 w 4790"/>
                      <a:gd name="T13" fmla="*/ 139 h 835"/>
                      <a:gd name="T14" fmla="*/ 222 w 4790"/>
                      <a:gd name="T15" fmla="*/ 183 h 835"/>
                      <a:gd name="T16" fmla="*/ 288 w 4790"/>
                      <a:gd name="T17" fmla="*/ 231 h 835"/>
                      <a:gd name="T18" fmla="*/ 365 w 4790"/>
                      <a:gd name="T19" fmla="*/ 280 h 835"/>
                      <a:gd name="T20" fmla="*/ 449 w 4790"/>
                      <a:gd name="T21" fmla="*/ 334 h 835"/>
                      <a:gd name="T22" fmla="*/ 541 w 4790"/>
                      <a:gd name="T23" fmla="*/ 387 h 835"/>
                      <a:gd name="T24" fmla="*/ 642 w 4790"/>
                      <a:gd name="T25" fmla="*/ 443 h 835"/>
                      <a:gd name="T26" fmla="*/ 751 w 4790"/>
                      <a:gd name="T27" fmla="*/ 496 h 835"/>
                      <a:gd name="T28" fmla="*/ 810 w 4790"/>
                      <a:gd name="T29" fmla="*/ 523 h 835"/>
                      <a:gd name="T30" fmla="*/ 869 w 4790"/>
                      <a:gd name="T31" fmla="*/ 548 h 835"/>
                      <a:gd name="T32" fmla="*/ 930 w 4790"/>
                      <a:gd name="T33" fmla="*/ 575 h 835"/>
                      <a:gd name="T34" fmla="*/ 995 w 4790"/>
                      <a:gd name="T35" fmla="*/ 600 h 835"/>
                      <a:gd name="T36" fmla="*/ 1060 w 4790"/>
                      <a:gd name="T37" fmla="*/ 624 h 835"/>
                      <a:gd name="T38" fmla="*/ 1129 w 4790"/>
                      <a:gd name="T39" fmla="*/ 647 h 835"/>
                      <a:gd name="T40" fmla="*/ 1198 w 4790"/>
                      <a:gd name="T41" fmla="*/ 670 h 835"/>
                      <a:gd name="T42" fmla="*/ 1270 w 4790"/>
                      <a:gd name="T43" fmla="*/ 691 h 835"/>
                      <a:gd name="T44" fmla="*/ 1343 w 4790"/>
                      <a:gd name="T45" fmla="*/ 712 h 835"/>
                      <a:gd name="T46" fmla="*/ 1419 w 4790"/>
                      <a:gd name="T47" fmla="*/ 731 h 835"/>
                      <a:gd name="T48" fmla="*/ 1496 w 4790"/>
                      <a:gd name="T49" fmla="*/ 749 h 835"/>
                      <a:gd name="T50" fmla="*/ 1576 w 4790"/>
                      <a:gd name="T51" fmla="*/ 766 h 835"/>
                      <a:gd name="T52" fmla="*/ 1658 w 4790"/>
                      <a:gd name="T53" fmla="*/ 781 h 835"/>
                      <a:gd name="T54" fmla="*/ 1740 w 4790"/>
                      <a:gd name="T55" fmla="*/ 794 h 835"/>
                      <a:gd name="T56" fmla="*/ 1826 w 4790"/>
                      <a:gd name="T57" fmla="*/ 806 h 835"/>
                      <a:gd name="T58" fmla="*/ 1914 w 4790"/>
                      <a:gd name="T59" fmla="*/ 815 h 835"/>
                      <a:gd name="T60" fmla="*/ 2002 w 4790"/>
                      <a:gd name="T61" fmla="*/ 823 h 835"/>
                      <a:gd name="T62" fmla="*/ 2093 w 4790"/>
                      <a:gd name="T63" fmla="*/ 831 h 835"/>
                      <a:gd name="T64" fmla="*/ 2185 w 4790"/>
                      <a:gd name="T65" fmla="*/ 835 h 835"/>
                      <a:gd name="T66" fmla="*/ 2281 w 4790"/>
                      <a:gd name="T67" fmla="*/ 835 h 835"/>
                      <a:gd name="T68" fmla="*/ 2376 w 4790"/>
                      <a:gd name="T69" fmla="*/ 835 h 835"/>
                      <a:gd name="T70" fmla="*/ 2475 w 4790"/>
                      <a:gd name="T71" fmla="*/ 831 h 835"/>
                      <a:gd name="T72" fmla="*/ 2575 w 4790"/>
                      <a:gd name="T73" fmla="*/ 825 h 835"/>
                      <a:gd name="T74" fmla="*/ 2676 w 4790"/>
                      <a:gd name="T75" fmla="*/ 817 h 835"/>
                      <a:gd name="T76" fmla="*/ 2781 w 4790"/>
                      <a:gd name="T77" fmla="*/ 806 h 835"/>
                      <a:gd name="T78" fmla="*/ 2886 w 4790"/>
                      <a:gd name="T79" fmla="*/ 793 h 835"/>
                      <a:gd name="T80" fmla="*/ 2993 w 4790"/>
                      <a:gd name="T81" fmla="*/ 775 h 835"/>
                      <a:gd name="T82" fmla="*/ 3102 w 4790"/>
                      <a:gd name="T83" fmla="*/ 756 h 835"/>
                      <a:gd name="T84" fmla="*/ 3213 w 4790"/>
                      <a:gd name="T85" fmla="*/ 733 h 835"/>
                      <a:gd name="T86" fmla="*/ 3325 w 4790"/>
                      <a:gd name="T87" fmla="*/ 707 h 835"/>
                      <a:gd name="T88" fmla="*/ 3438 w 4790"/>
                      <a:gd name="T89" fmla="*/ 676 h 835"/>
                      <a:gd name="T90" fmla="*/ 3555 w 4790"/>
                      <a:gd name="T91" fmla="*/ 643 h 835"/>
                      <a:gd name="T92" fmla="*/ 3673 w 4790"/>
                      <a:gd name="T93" fmla="*/ 607 h 835"/>
                      <a:gd name="T94" fmla="*/ 3791 w 4790"/>
                      <a:gd name="T95" fmla="*/ 567 h 835"/>
                      <a:gd name="T96" fmla="*/ 3912 w 4790"/>
                      <a:gd name="T97" fmla="*/ 523 h 835"/>
                      <a:gd name="T98" fmla="*/ 4036 w 4790"/>
                      <a:gd name="T99" fmla="*/ 473 h 835"/>
                      <a:gd name="T100" fmla="*/ 4160 w 4790"/>
                      <a:gd name="T101" fmla="*/ 422 h 835"/>
                      <a:gd name="T102" fmla="*/ 4286 w 4790"/>
                      <a:gd name="T103" fmla="*/ 366 h 835"/>
                      <a:gd name="T104" fmla="*/ 4790 w 4790"/>
                      <a:gd name="T105" fmla="*/ 366 h 835"/>
                      <a:gd name="T106" fmla="*/ 4790 w 4790"/>
                      <a:gd name="T107" fmla="*/ 23 h 835"/>
                      <a:gd name="T108" fmla="*/ 4286 w 4790"/>
                      <a:gd name="T109" fmla="*/ 0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90" h="835">
                        <a:moveTo>
                          <a:pt x="4286" y="0"/>
                        </a:moveTo>
                        <a:lnTo>
                          <a:pt x="0" y="0"/>
                        </a:lnTo>
                        <a:lnTo>
                          <a:pt x="0" y="0"/>
                        </a:lnTo>
                        <a:lnTo>
                          <a:pt x="17" y="17"/>
                        </a:lnTo>
                        <a:lnTo>
                          <a:pt x="73" y="66"/>
                        </a:lnTo>
                        <a:lnTo>
                          <a:pt x="113" y="101"/>
                        </a:lnTo>
                        <a:lnTo>
                          <a:pt x="162" y="139"/>
                        </a:lnTo>
                        <a:lnTo>
                          <a:pt x="222" y="183"/>
                        </a:lnTo>
                        <a:lnTo>
                          <a:pt x="288" y="231"/>
                        </a:lnTo>
                        <a:lnTo>
                          <a:pt x="365" y="280"/>
                        </a:lnTo>
                        <a:lnTo>
                          <a:pt x="449" y="334"/>
                        </a:lnTo>
                        <a:lnTo>
                          <a:pt x="541" y="387"/>
                        </a:lnTo>
                        <a:lnTo>
                          <a:pt x="642" y="443"/>
                        </a:lnTo>
                        <a:lnTo>
                          <a:pt x="751" y="496"/>
                        </a:lnTo>
                        <a:lnTo>
                          <a:pt x="810" y="523"/>
                        </a:lnTo>
                        <a:lnTo>
                          <a:pt x="869" y="548"/>
                        </a:lnTo>
                        <a:lnTo>
                          <a:pt x="930" y="575"/>
                        </a:lnTo>
                        <a:lnTo>
                          <a:pt x="995" y="600"/>
                        </a:lnTo>
                        <a:lnTo>
                          <a:pt x="1060" y="624"/>
                        </a:lnTo>
                        <a:lnTo>
                          <a:pt x="1129" y="647"/>
                        </a:lnTo>
                        <a:lnTo>
                          <a:pt x="1198" y="670"/>
                        </a:lnTo>
                        <a:lnTo>
                          <a:pt x="1270" y="691"/>
                        </a:lnTo>
                        <a:lnTo>
                          <a:pt x="1343" y="712"/>
                        </a:lnTo>
                        <a:lnTo>
                          <a:pt x="1419" y="731"/>
                        </a:lnTo>
                        <a:lnTo>
                          <a:pt x="1496" y="749"/>
                        </a:lnTo>
                        <a:lnTo>
                          <a:pt x="1576" y="766"/>
                        </a:lnTo>
                        <a:lnTo>
                          <a:pt x="1658" y="781"/>
                        </a:lnTo>
                        <a:lnTo>
                          <a:pt x="1740" y="794"/>
                        </a:lnTo>
                        <a:lnTo>
                          <a:pt x="1826" y="806"/>
                        </a:lnTo>
                        <a:lnTo>
                          <a:pt x="1914" y="815"/>
                        </a:lnTo>
                        <a:lnTo>
                          <a:pt x="2002" y="823"/>
                        </a:lnTo>
                        <a:lnTo>
                          <a:pt x="2093" y="831"/>
                        </a:lnTo>
                        <a:lnTo>
                          <a:pt x="2185" y="835"/>
                        </a:lnTo>
                        <a:lnTo>
                          <a:pt x="2281" y="835"/>
                        </a:lnTo>
                        <a:lnTo>
                          <a:pt x="2376" y="835"/>
                        </a:lnTo>
                        <a:lnTo>
                          <a:pt x="2475" y="831"/>
                        </a:lnTo>
                        <a:lnTo>
                          <a:pt x="2575" y="825"/>
                        </a:lnTo>
                        <a:lnTo>
                          <a:pt x="2676" y="817"/>
                        </a:lnTo>
                        <a:lnTo>
                          <a:pt x="2781" y="806"/>
                        </a:lnTo>
                        <a:lnTo>
                          <a:pt x="2886" y="793"/>
                        </a:lnTo>
                        <a:lnTo>
                          <a:pt x="2993" y="775"/>
                        </a:lnTo>
                        <a:lnTo>
                          <a:pt x="3102" y="756"/>
                        </a:lnTo>
                        <a:lnTo>
                          <a:pt x="3213" y="733"/>
                        </a:lnTo>
                        <a:lnTo>
                          <a:pt x="3325" y="707"/>
                        </a:lnTo>
                        <a:lnTo>
                          <a:pt x="3438" y="676"/>
                        </a:lnTo>
                        <a:lnTo>
                          <a:pt x="3555" y="643"/>
                        </a:lnTo>
                        <a:lnTo>
                          <a:pt x="3673" y="607"/>
                        </a:lnTo>
                        <a:lnTo>
                          <a:pt x="3791" y="567"/>
                        </a:lnTo>
                        <a:lnTo>
                          <a:pt x="3912" y="523"/>
                        </a:lnTo>
                        <a:lnTo>
                          <a:pt x="4036" y="473"/>
                        </a:lnTo>
                        <a:lnTo>
                          <a:pt x="4160" y="422"/>
                        </a:lnTo>
                        <a:lnTo>
                          <a:pt x="4286" y="366"/>
                        </a:lnTo>
                        <a:lnTo>
                          <a:pt x="4790" y="366"/>
                        </a:lnTo>
                        <a:lnTo>
                          <a:pt x="4790" y="23"/>
                        </a:lnTo>
                        <a:lnTo>
                          <a:pt x="4286"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0" name="Freeform 10"/>
                  <p:cNvSpPr/>
                  <p:nvPr/>
                </p:nvSpPr>
                <p:spPr bwMode="auto">
                  <a:xfrm>
                    <a:off x="5260750" y="3956225"/>
                    <a:ext cx="66408" cy="66408"/>
                  </a:xfrm>
                  <a:custGeom>
                    <a:avLst/>
                    <a:gdLst>
                      <a:gd name="T0" fmla="*/ 113 w 113"/>
                      <a:gd name="T1" fmla="*/ 56 h 113"/>
                      <a:gd name="T2" fmla="*/ 113 w 113"/>
                      <a:gd name="T3" fmla="*/ 56 h 113"/>
                      <a:gd name="T4" fmla="*/ 113 w 113"/>
                      <a:gd name="T5" fmla="*/ 67 h 113"/>
                      <a:gd name="T6" fmla="*/ 109 w 113"/>
                      <a:gd name="T7" fmla="*/ 79 h 113"/>
                      <a:gd name="T8" fmla="*/ 103 w 113"/>
                      <a:gd name="T9" fmla="*/ 88 h 113"/>
                      <a:gd name="T10" fmla="*/ 98 w 113"/>
                      <a:gd name="T11" fmla="*/ 96 h 113"/>
                      <a:gd name="T12" fmla="*/ 88 w 113"/>
                      <a:gd name="T13" fmla="*/ 104 h 113"/>
                      <a:gd name="T14" fmla="*/ 79 w 113"/>
                      <a:gd name="T15" fmla="*/ 107 h 113"/>
                      <a:gd name="T16" fmla="*/ 69 w 113"/>
                      <a:gd name="T17" fmla="*/ 111 h 113"/>
                      <a:gd name="T18" fmla="*/ 58 w 113"/>
                      <a:gd name="T19" fmla="*/ 113 h 113"/>
                      <a:gd name="T20" fmla="*/ 58 w 113"/>
                      <a:gd name="T21" fmla="*/ 113 h 113"/>
                      <a:gd name="T22" fmla="*/ 46 w 113"/>
                      <a:gd name="T23" fmla="*/ 111 h 113"/>
                      <a:gd name="T24" fmla="*/ 35 w 113"/>
                      <a:gd name="T25" fmla="*/ 107 h 113"/>
                      <a:gd name="T26" fmla="*/ 25 w 113"/>
                      <a:gd name="T27" fmla="*/ 104 h 113"/>
                      <a:gd name="T28" fmla="*/ 17 w 113"/>
                      <a:gd name="T29" fmla="*/ 96 h 113"/>
                      <a:gd name="T30" fmla="*/ 10 w 113"/>
                      <a:gd name="T31" fmla="*/ 88 h 113"/>
                      <a:gd name="T32" fmla="*/ 4 w 113"/>
                      <a:gd name="T33" fmla="*/ 79 h 113"/>
                      <a:gd name="T34" fmla="*/ 2 w 113"/>
                      <a:gd name="T35" fmla="*/ 67 h 113"/>
                      <a:gd name="T36" fmla="*/ 0 w 113"/>
                      <a:gd name="T37" fmla="*/ 56 h 113"/>
                      <a:gd name="T38" fmla="*/ 0 w 113"/>
                      <a:gd name="T39" fmla="*/ 56 h 113"/>
                      <a:gd name="T40" fmla="*/ 2 w 113"/>
                      <a:gd name="T41" fmla="*/ 44 h 113"/>
                      <a:gd name="T42" fmla="*/ 4 w 113"/>
                      <a:gd name="T43" fmla="*/ 35 h 113"/>
                      <a:gd name="T44" fmla="*/ 10 w 113"/>
                      <a:gd name="T45" fmla="*/ 25 h 113"/>
                      <a:gd name="T46" fmla="*/ 17 w 113"/>
                      <a:gd name="T47" fmla="*/ 16 h 113"/>
                      <a:gd name="T48" fmla="*/ 25 w 113"/>
                      <a:gd name="T49" fmla="*/ 10 h 113"/>
                      <a:gd name="T50" fmla="*/ 35 w 113"/>
                      <a:gd name="T51" fmla="*/ 4 h 113"/>
                      <a:gd name="T52" fmla="*/ 46 w 113"/>
                      <a:gd name="T53" fmla="*/ 0 h 113"/>
                      <a:gd name="T54" fmla="*/ 58 w 113"/>
                      <a:gd name="T55" fmla="*/ 0 h 113"/>
                      <a:gd name="T56" fmla="*/ 58 w 113"/>
                      <a:gd name="T57" fmla="*/ 0 h 113"/>
                      <a:gd name="T58" fmla="*/ 69 w 113"/>
                      <a:gd name="T59" fmla="*/ 0 h 113"/>
                      <a:gd name="T60" fmla="*/ 79 w 113"/>
                      <a:gd name="T61" fmla="*/ 4 h 113"/>
                      <a:gd name="T62" fmla="*/ 88 w 113"/>
                      <a:gd name="T63" fmla="*/ 10 h 113"/>
                      <a:gd name="T64" fmla="*/ 98 w 113"/>
                      <a:gd name="T65" fmla="*/ 16 h 113"/>
                      <a:gd name="T66" fmla="*/ 103 w 113"/>
                      <a:gd name="T67" fmla="*/ 25 h 113"/>
                      <a:gd name="T68" fmla="*/ 109 w 113"/>
                      <a:gd name="T69" fmla="*/ 35 h 113"/>
                      <a:gd name="T70" fmla="*/ 113 w 113"/>
                      <a:gd name="T71" fmla="*/ 44 h 113"/>
                      <a:gd name="T72" fmla="*/ 113 w 113"/>
                      <a:gd name="T73" fmla="*/ 56 h 113"/>
                      <a:gd name="T74" fmla="*/ 113 w 113"/>
                      <a:gd name="T75"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13">
                        <a:moveTo>
                          <a:pt x="113" y="56"/>
                        </a:moveTo>
                        <a:lnTo>
                          <a:pt x="113" y="56"/>
                        </a:lnTo>
                        <a:lnTo>
                          <a:pt x="113" y="67"/>
                        </a:lnTo>
                        <a:lnTo>
                          <a:pt x="109" y="79"/>
                        </a:lnTo>
                        <a:lnTo>
                          <a:pt x="103" y="88"/>
                        </a:lnTo>
                        <a:lnTo>
                          <a:pt x="98" y="96"/>
                        </a:lnTo>
                        <a:lnTo>
                          <a:pt x="88" y="104"/>
                        </a:lnTo>
                        <a:lnTo>
                          <a:pt x="79" y="107"/>
                        </a:lnTo>
                        <a:lnTo>
                          <a:pt x="69" y="111"/>
                        </a:lnTo>
                        <a:lnTo>
                          <a:pt x="58" y="113"/>
                        </a:lnTo>
                        <a:lnTo>
                          <a:pt x="58" y="113"/>
                        </a:lnTo>
                        <a:lnTo>
                          <a:pt x="46" y="111"/>
                        </a:lnTo>
                        <a:lnTo>
                          <a:pt x="35" y="107"/>
                        </a:lnTo>
                        <a:lnTo>
                          <a:pt x="25" y="104"/>
                        </a:lnTo>
                        <a:lnTo>
                          <a:pt x="17" y="96"/>
                        </a:lnTo>
                        <a:lnTo>
                          <a:pt x="10" y="88"/>
                        </a:lnTo>
                        <a:lnTo>
                          <a:pt x="4" y="79"/>
                        </a:lnTo>
                        <a:lnTo>
                          <a:pt x="2" y="67"/>
                        </a:lnTo>
                        <a:lnTo>
                          <a:pt x="0" y="56"/>
                        </a:lnTo>
                        <a:lnTo>
                          <a:pt x="0" y="56"/>
                        </a:lnTo>
                        <a:lnTo>
                          <a:pt x="2" y="44"/>
                        </a:lnTo>
                        <a:lnTo>
                          <a:pt x="4" y="35"/>
                        </a:lnTo>
                        <a:lnTo>
                          <a:pt x="10" y="25"/>
                        </a:lnTo>
                        <a:lnTo>
                          <a:pt x="17" y="16"/>
                        </a:lnTo>
                        <a:lnTo>
                          <a:pt x="25" y="10"/>
                        </a:lnTo>
                        <a:lnTo>
                          <a:pt x="35" y="4"/>
                        </a:lnTo>
                        <a:lnTo>
                          <a:pt x="46" y="0"/>
                        </a:lnTo>
                        <a:lnTo>
                          <a:pt x="58" y="0"/>
                        </a:lnTo>
                        <a:lnTo>
                          <a:pt x="58" y="0"/>
                        </a:lnTo>
                        <a:lnTo>
                          <a:pt x="69" y="0"/>
                        </a:lnTo>
                        <a:lnTo>
                          <a:pt x="79" y="4"/>
                        </a:lnTo>
                        <a:lnTo>
                          <a:pt x="88" y="10"/>
                        </a:lnTo>
                        <a:lnTo>
                          <a:pt x="98" y="16"/>
                        </a:lnTo>
                        <a:lnTo>
                          <a:pt x="103" y="25"/>
                        </a:lnTo>
                        <a:lnTo>
                          <a:pt x="109" y="35"/>
                        </a:lnTo>
                        <a:lnTo>
                          <a:pt x="113" y="44"/>
                        </a:lnTo>
                        <a:lnTo>
                          <a:pt x="113" y="56"/>
                        </a:lnTo>
                        <a:lnTo>
                          <a:pt x="113" y="56"/>
                        </a:lnTo>
                        <a:close/>
                      </a:path>
                    </a:pathLst>
                  </a:custGeom>
                  <a:solidFill>
                    <a:srgbClr val="F8F4E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1" name="Freeform 11"/>
                  <p:cNvSpPr/>
                  <p:nvPr/>
                </p:nvSpPr>
                <p:spPr bwMode="auto">
                  <a:xfrm>
                    <a:off x="5336644" y="3991801"/>
                    <a:ext cx="247843" cy="537190"/>
                  </a:xfrm>
                  <a:custGeom>
                    <a:avLst/>
                    <a:gdLst>
                      <a:gd name="T0" fmla="*/ 0 w 419"/>
                      <a:gd name="T1" fmla="*/ 317 h 905"/>
                      <a:gd name="T2" fmla="*/ 258 w 419"/>
                      <a:gd name="T3" fmla="*/ 905 h 905"/>
                      <a:gd name="T4" fmla="*/ 419 w 419"/>
                      <a:gd name="T5" fmla="*/ 531 h 905"/>
                      <a:gd name="T6" fmla="*/ 161 w 419"/>
                      <a:gd name="T7" fmla="*/ 0 h 905"/>
                      <a:gd name="T8" fmla="*/ 0 w 419"/>
                      <a:gd name="T9" fmla="*/ 317 h 905"/>
                    </a:gdLst>
                    <a:ahLst/>
                    <a:cxnLst>
                      <a:cxn ang="0">
                        <a:pos x="T0" y="T1"/>
                      </a:cxn>
                      <a:cxn ang="0">
                        <a:pos x="T2" y="T3"/>
                      </a:cxn>
                      <a:cxn ang="0">
                        <a:pos x="T4" y="T5"/>
                      </a:cxn>
                      <a:cxn ang="0">
                        <a:pos x="T6" y="T7"/>
                      </a:cxn>
                      <a:cxn ang="0">
                        <a:pos x="T8" y="T9"/>
                      </a:cxn>
                    </a:cxnLst>
                    <a:rect l="0" t="0" r="r" b="b"/>
                    <a:pathLst>
                      <a:path w="419" h="905">
                        <a:moveTo>
                          <a:pt x="0" y="317"/>
                        </a:moveTo>
                        <a:lnTo>
                          <a:pt x="258" y="905"/>
                        </a:lnTo>
                        <a:lnTo>
                          <a:pt x="419" y="531"/>
                        </a:lnTo>
                        <a:lnTo>
                          <a:pt x="161" y="0"/>
                        </a:lnTo>
                        <a:lnTo>
                          <a:pt x="0" y="31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2" name="Freeform 12"/>
                  <p:cNvSpPr/>
                  <p:nvPr/>
                </p:nvSpPr>
                <p:spPr bwMode="auto">
                  <a:xfrm>
                    <a:off x="5336644" y="3991801"/>
                    <a:ext cx="247843" cy="537190"/>
                  </a:xfrm>
                  <a:custGeom>
                    <a:avLst/>
                    <a:gdLst>
                      <a:gd name="T0" fmla="*/ 0 w 419"/>
                      <a:gd name="T1" fmla="*/ 317 h 905"/>
                      <a:gd name="T2" fmla="*/ 258 w 419"/>
                      <a:gd name="T3" fmla="*/ 905 h 905"/>
                      <a:gd name="T4" fmla="*/ 419 w 419"/>
                      <a:gd name="T5" fmla="*/ 531 h 905"/>
                      <a:gd name="T6" fmla="*/ 161 w 419"/>
                      <a:gd name="T7" fmla="*/ 0 h 905"/>
                    </a:gdLst>
                    <a:ahLst/>
                    <a:cxnLst>
                      <a:cxn ang="0">
                        <a:pos x="T0" y="T1"/>
                      </a:cxn>
                      <a:cxn ang="0">
                        <a:pos x="T2" y="T3"/>
                      </a:cxn>
                      <a:cxn ang="0">
                        <a:pos x="T4" y="T5"/>
                      </a:cxn>
                      <a:cxn ang="0">
                        <a:pos x="T6" y="T7"/>
                      </a:cxn>
                    </a:cxnLst>
                    <a:rect l="0" t="0" r="r" b="b"/>
                    <a:pathLst>
                      <a:path w="419" h="905">
                        <a:moveTo>
                          <a:pt x="0" y="317"/>
                        </a:moveTo>
                        <a:lnTo>
                          <a:pt x="258" y="905"/>
                        </a:lnTo>
                        <a:lnTo>
                          <a:pt x="419" y="531"/>
                        </a:lnTo>
                        <a:lnTo>
                          <a:pt x="1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3" name="Freeform 13"/>
                  <p:cNvSpPr/>
                  <p:nvPr/>
                </p:nvSpPr>
                <p:spPr bwMode="auto">
                  <a:xfrm>
                    <a:off x="5296326" y="3655019"/>
                    <a:ext cx="398446" cy="334410"/>
                  </a:xfrm>
                  <a:custGeom>
                    <a:avLst/>
                    <a:gdLst>
                      <a:gd name="T0" fmla="*/ 213 w 672"/>
                      <a:gd name="T1" fmla="*/ 566 h 566"/>
                      <a:gd name="T2" fmla="*/ 672 w 672"/>
                      <a:gd name="T3" fmla="*/ 268 h 566"/>
                      <a:gd name="T4" fmla="*/ 418 w 672"/>
                      <a:gd name="T5" fmla="*/ 0 h 566"/>
                      <a:gd name="T6" fmla="*/ 0 w 672"/>
                      <a:gd name="T7" fmla="*/ 283 h 566"/>
                      <a:gd name="T8" fmla="*/ 213 w 672"/>
                      <a:gd name="T9" fmla="*/ 566 h 566"/>
                    </a:gdLst>
                    <a:ahLst/>
                    <a:cxnLst>
                      <a:cxn ang="0">
                        <a:pos x="T0" y="T1"/>
                      </a:cxn>
                      <a:cxn ang="0">
                        <a:pos x="T2" y="T3"/>
                      </a:cxn>
                      <a:cxn ang="0">
                        <a:pos x="T4" y="T5"/>
                      </a:cxn>
                      <a:cxn ang="0">
                        <a:pos x="T6" y="T7"/>
                      </a:cxn>
                      <a:cxn ang="0">
                        <a:pos x="T8" y="T9"/>
                      </a:cxn>
                    </a:cxnLst>
                    <a:rect l="0" t="0" r="r" b="b"/>
                    <a:pathLst>
                      <a:path w="672" h="566">
                        <a:moveTo>
                          <a:pt x="213" y="566"/>
                        </a:moveTo>
                        <a:lnTo>
                          <a:pt x="672" y="268"/>
                        </a:lnTo>
                        <a:lnTo>
                          <a:pt x="418" y="0"/>
                        </a:lnTo>
                        <a:lnTo>
                          <a:pt x="0" y="283"/>
                        </a:lnTo>
                        <a:lnTo>
                          <a:pt x="213" y="5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4" name="Freeform 14"/>
                  <p:cNvSpPr/>
                  <p:nvPr/>
                </p:nvSpPr>
                <p:spPr bwMode="auto">
                  <a:xfrm>
                    <a:off x="5296326" y="3655019"/>
                    <a:ext cx="398446" cy="334410"/>
                  </a:xfrm>
                  <a:custGeom>
                    <a:avLst/>
                    <a:gdLst>
                      <a:gd name="T0" fmla="*/ 213 w 672"/>
                      <a:gd name="T1" fmla="*/ 566 h 566"/>
                      <a:gd name="T2" fmla="*/ 672 w 672"/>
                      <a:gd name="T3" fmla="*/ 268 h 566"/>
                      <a:gd name="T4" fmla="*/ 418 w 672"/>
                      <a:gd name="T5" fmla="*/ 0 h 566"/>
                      <a:gd name="T6" fmla="*/ 0 w 672"/>
                      <a:gd name="T7" fmla="*/ 283 h 566"/>
                    </a:gdLst>
                    <a:ahLst/>
                    <a:cxnLst>
                      <a:cxn ang="0">
                        <a:pos x="T0" y="T1"/>
                      </a:cxn>
                      <a:cxn ang="0">
                        <a:pos x="T2" y="T3"/>
                      </a:cxn>
                      <a:cxn ang="0">
                        <a:pos x="T4" y="T5"/>
                      </a:cxn>
                      <a:cxn ang="0">
                        <a:pos x="T6" y="T7"/>
                      </a:cxn>
                    </a:cxnLst>
                    <a:rect l="0" t="0" r="r" b="b"/>
                    <a:pathLst>
                      <a:path w="672" h="566">
                        <a:moveTo>
                          <a:pt x="213" y="566"/>
                        </a:moveTo>
                        <a:lnTo>
                          <a:pt x="672" y="268"/>
                        </a:lnTo>
                        <a:lnTo>
                          <a:pt x="418" y="0"/>
                        </a:lnTo>
                        <a:lnTo>
                          <a:pt x="0" y="2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5" name="Freeform 15"/>
                  <p:cNvSpPr>
                    <a:spLocks noEditPoints="1"/>
                  </p:cNvSpPr>
                  <p:nvPr/>
                </p:nvSpPr>
                <p:spPr bwMode="auto">
                  <a:xfrm>
                    <a:off x="5463530" y="4109200"/>
                    <a:ext cx="833653" cy="833653"/>
                  </a:xfrm>
                  <a:custGeom>
                    <a:avLst/>
                    <a:gdLst>
                      <a:gd name="T0" fmla="*/ 596 w 1406"/>
                      <a:gd name="T1" fmla="*/ 8 h 1407"/>
                      <a:gd name="T2" fmla="*/ 430 w 1406"/>
                      <a:gd name="T3" fmla="*/ 56 h 1407"/>
                      <a:gd name="T4" fmla="*/ 283 w 1406"/>
                      <a:gd name="T5" fmla="*/ 140 h 1407"/>
                      <a:gd name="T6" fmla="*/ 161 w 1406"/>
                      <a:gd name="T7" fmla="*/ 256 h 1407"/>
                      <a:gd name="T8" fmla="*/ 69 w 1406"/>
                      <a:gd name="T9" fmla="*/ 398 h 1407"/>
                      <a:gd name="T10" fmla="*/ 14 w 1406"/>
                      <a:gd name="T11" fmla="*/ 562 h 1407"/>
                      <a:gd name="T12" fmla="*/ 0 w 1406"/>
                      <a:gd name="T13" fmla="*/ 704 h 1407"/>
                      <a:gd name="T14" fmla="*/ 23 w 1406"/>
                      <a:gd name="T15" fmla="*/ 879 h 1407"/>
                      <a:gd name="T16" fmla="*/ 84 w 1406"/>
                      <a:gd name="T17" fmla="*/ 1038 h 1407"/>
                      <a:gd name="T18" fmla="*/ 184 w 1406"/>
                      <a:gd name="T19" fmla="*/ 1175 h 1407"/>
                      <a:gd name="T20" fmla="*/ 310 w 1406"/>
                      <a:gd name="T21" fmla="*/ 1286 h 1407"/>
                      <a:gd name="T22" fmla="*/ 461 w 1406"/>
                      <a:gd name="T23" fmla="*/ 1365 h 1407"/>
                      <a:gd name="T24" fmla="*/ 631 w 1406"/>
                      <a:gd name="T25" fmla="*/ 1403 h 1407"/>
                      <a:gd name="T26" fmla="*/ 776 w 1406"/>
                      <a:gd name="T27" fmla="*/ 1403 h 1407"/>
                      <a:gd name="T28" fmla="*/ 946 w 1406"/>
                      <a:gd name="T29" fmla="*/ 1365 h 1407"/>
                      <a:gd name="T30" fmla="*/ 1097 w 1406"/>
                      <a:gd name="T31" fmla="*/ 1286 h 1407"/>
                      <a:gd name="T32" fmla="*/ 1223 w 1406"/>
                      <a:gd name="T33" fmla="*/ 1175 h 1407"/>
                      <a:gd name="T34" fmla="*/ 1322 w 1406"/>
                      <a:gd name="T35" fmla="*/ 1038 h 1407"/>
                      <a:gd name="T36" fmla="*/ 1383 w 1406"/>
                      <a:gd name="T37" fmla="*/ 879 h 1407"/>
                      <a:gd name="T38" fmla="*/ 1406 w 1406"/>
                      <a:gd name="T39" fmla="*/ 704 h 1407"/>
                      <a:gd name="T40" fmla="*/ 1393 w 1406"/>
                      <a:gd name="T41" fmla="*/ 562 h 1407"/>
                      <a:gd name="T42" fmla="*/ 1337 w 1406"/>
                      <a:gd name="T43" fmla="*/ 398 h 1407"/>
                      <a:gd name="T44" fmla="*/ 1246 w 1406"/>
                      <a:gd name="T45" fmla="*/ 256 h 1407"/>
                      <a:gd name="T46" fmla="*/ 1123 w 1406"/>
                      <a:gd name="T47" fmla="*/ 140 h 1407"/>
                      <a:gd name="T48" fmla="*/ 976 w 1406"/>
                      <a:gd name="T49" fmla="*/ 56 h 1407"/>
                      <a:gd name="T50" fmla="*/ 810 w 1406"/>
                      <a:gd name="T51" fmla="*/ 8 h 1407"/>
                      <a:gd name="T52" fmla="*/ 713 w 1406"/>
                      <a:gd name="T53" fmla="*/ 1244 h 1407"/>
                      <a:gd name="T54" fmla="*/ 604 w 1406"/>
                      <a:gd name="T55" fmla="*/ 1233 h 1407"/>
                      <a:gd name="T56" fmla="*/ 480 w 1406"/>
                      <a:gd name="T57" fmla="*/ 1191 h 1407"/>
                      <a:gd name="T58" fmla="*/ 371 w 1406"/>
                      <a:gd name="T59" fmla="*/ 1120 h 1407"/>
                      <a:gd name="T60" fmla="*/ 281 w 1406"/>
                      <a:gd name="T61" fmla="*/ 1026 h 1407"/>
                      <a:gd name="T62" fmla="*/ 216 w 1406"/>
                      <a:gd name="T63" fmla="*/ 914 h 1407"/>
                      <a:gd name="T64" fmla="*/ 180 w 1406"/>
                      <a:gd name="T65" fmla="*/ 786 h 1407"/>
                      <a:gd name="T66" fmla="*/ 174 w 1406"/>
                      <a:gd name="T67" fmla="*/ 675 h 1407"/>
                      <a:gd name="T68" fmla="*/ 197 w 1406"/>
                      <a:gd name="T69" fmla="*/ 543 h 1407"/>
                      <a:gd name="T70" fmla="*/ 252 w 1406"/>
                      <a:gd name="T71" fmla="*/ 423 h 1407"/>
                      <a:gd name="T72" fmla="*/ 331 w 1406"/>
                      <a:gd name="T73" fmla="*/ 321 h 1407"/>
                      <a:gd name="T74" fmla="*/ 434 w 1406"/>
                      <a:gd name="T75" fmla="*/ 241 h 1407"/>
                      <a:gd name="T76" fmla="*/ 552 w 1406"/>
                      <a:gd name="T77" fmla="*/ 188 h 1407"/>
                      <a:gd name="T78" fmla="*/ 686 w 1406"/>
                      <a:gd name="T79" fmla="*/ 165 h 1407"/>
                      <a:gd name="T80" fmla="*/ 795 w 1406"/>
                      <a:gd name="T81" fmla="*/ 170 h 1407"/>
                      <a:gd name="T82" fmla="*/ 923 w 1406"/>
                      <a:gd name="T83" fmla="*/ 207 h 1407"/>
                      <a:gd name="T84" fmla="*/ 1035 w 1406"/>
                      <a:gd name="T85" fmla="*/ 270 h 1407"/>
                      <a:gd name="T86" fmla="*/ 1129 w 1406"/>
                      <a:gd name="T87" fmla="*/ 360 h 1407"/>
                      <a:gd name="T88" fmla="*/ 1200 w 1406"/>
                      <a:gd name="T89" fmla="*/ 469 h 1407"/>
                      <a:gd name="T90" fmla="*/ 1242 w 1406"/>
                      <a:gd name="T91" fmla="*/ 595 h 1407"/>
                      <a:gd name="T92" fmla="*/ 1253 w 1406"/>
                      <a:gd name="T93" fmla="*/ 704 h 1407"/>
                      <a:gd name="T94" fmla="*/ 1236 w 1406"/>
                      <a:gd name="T95" fmla="*/ 839 h 1407"/>
                      <a:gd name="T96" fmla="*/ 1188 w 1406"/>
                      <a:gd name="T97" fmla="*/ 961 h 1407"/>
                      <a:gd name="T98" fmla="*/ 1114 w 1406"/>
                      <a:gd name="T99" fmla="*/ 1067 h 1407"/>
                      <a:gd name="T100" fmla="*/ 1014 w 1406"/>
                      <a:gd name="T101" fmla="*/ 1151 h 1407"/>
                      <a:gd name="T102" fmla="*/ 900 w 1406"/>
                      <a:gd name="T103" fmla="*/ 1212 h 1407"/>
                      <a:gd name="T104" fmla="*/ 768 w 1406"/>
                      <a:gd name="T105" fmla="*/ 1240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06" h="1407">
                        <a:moveTo>
                          <a:pt x="703" y="0"/>
                        </a:moveTo>
                        <a:lnTo>
                          <a:pt x="703" y="0"/>
                        </a:lnTo>
                        <a:lnTo>
                          <a:pt x="667" y="0"/>
                        </a:lnTo>
                        <a:lnTo>
                          <a:pt x="631" y="4"/>
                        </a:lnTo>
                        <a:lnTo>
                          <a:pt x="596" y="8"/>
                        </a:lnTo>
                        <a:lnTo>
                          <a:pt x="562" y="14"/>
                        </a:lnTo>
                        <a:lnTo>
                          <a:pt x="527" y="23"/>
                        </a:lnTo>
                        <a:lnTo>
                          <a:pt x="495" y="33"/>
                        </a:lnTo>
                        <a:lnTo>
                          <a:pt x="461" y="42"/>
                        </a:lnTo>
                        <a:lnTo>
                          <a:pt x="430" y="56"/>
                        </a:lnTo>
                        <a:lnTo>
                          <a:pt x="397" y="69"/>
                        </a:lnTo>
                        <a:lnTo>
                          <a:pt x="369" y="84"/>
                        </a:lnTo>
                        <a:lnTo>
                          <a:pt x="338" y="102"/>
                        </a:lnTo>
                        <a:lnTo>
                          <a:pt x="310" y="121"/>
                        </a:lnTo>
                        <a:lnTo>
                          <a:pt x="283" y="140"/>
                        </a:lnTo>
                        <a:lnTo>
                          <a:pt x="256" y="161"/>
                        </a:lnTo>
                        <a:lnTo>
                          <a:pt x="231" y="184"/>
                        </a:lnTo>
                        <a:lnTo>
                          <a:pt x="206" y="207"/>
                        </a:lnTo>
                        <a:lnTo>
                          <a:pt x="184" y="232"/>
                        </a:lnTo>
                        <a:lnTo>
                          <a:pt x="161" y="256"/>
                        </a:lnTo>
                        <a:lnTo>
                          <a:pt x="140" y="283"/>
                        </a:lnTo>
                        <a:lnTo>
                          <a:pt x="121" y="310"/>
                        </a:lnTo>
                        <a:lnTo>
                          <a:pt x="101" y="339"/>
                        </a:lnTo>
                        <a:lnTo>
                          <a:pt x="84" y="369"/>
                        </a:lnTo>
                        <a:lnTo>
                          <a:pt x="69" y="398"/>
                        </a:lnTo>
                        <a:lnTo>
                          <a:pt x="56" y="430"/>
                        </a:lnTo>
                        <a:lnTo>
                          <a:pt x="42" y="461"/>
                        </a:lnTo>
                        <a:lnTo>
                          <a:pt x="33" y="495"/>
                        </a:lnTo>
                        <a:lnTo>
                          <a:pt x="23" y="528"/>
                        </a:lnTo>
                        <a:lnTo>
                          <a:pt x="14" y="562"/>
                        </a:lnTo>
                        <a:lnTo>
                          <a:pt x="8" y="597"/>
                        </a:lnTo>
                        <a:lnTo>
                          <a:pt x="4" y="631"/>
                        </a:lnTo>
                        <a:lnTo>
                          <a:pt x="0" y="667"/>
                        </a:lnTo>
                        <a:lnTo>
                          <a:pt x="0" y="704"/>
                        </a:lnTo>
                        <a:lnTo>
                          <a:pt x="0" y="704"/>
                        </a:lnTo>
                        <a:lnTo>
                          <a:pt x="0" y="740"/>
                        </a:lnTo>
                        <a:lnTo>
                          <a:pt x="4" y="776"/>
                        </a:lnTo>
                        <a:lnTo>
                          <a:pt x="8" y="811"/>
                        </a:lnTo>
                        <a:lnTo>
                          <a:pt x="14" y="845"/>
                        </a:lnTo>
                        <a:lnTo>
                          <a:pt x="23" y="879"/>
                        </a:lnTo>
                        <a:lnTo>
                          <a:pt x="33" y="912"/>
                        </a:lnTo>
                        <a:lnTo>
                          <a:pt x="42" y="946"/>
                        </a:lnTo>
                        <a:lnTo>
                          <a:pt x="56" y="977"/>
                        </a:lnTo>
                        <a:lnTo>
                          <a:pt x="69" y="1009"/>
                        </a:lnTo>
                        <a:lnTo>
                          <a:pt x="84" y="1038"/>
                        </a:lnTo>
                        <a:lnTo>
                          <a:pt x="101" y="1068"/>
                        </a:lnTo>
                        <a:lnTo>
                          <a:pt x="121" y="1097"/>
                        </a:lnTo>
                        <a:lnTo>
                          <a:pt x="140" y="1124"/>
                        </a:lnTo>
                        <a:lnTo>
                          <a:pt x="161" y="1151"/>
                        </a:lnTo>
                        <a:lnTo>
                          <a:pt x="184" y="1175"/>
                        </a:lnTo>
                        <a:lnTo>
                          <a:pt x="206" y="1200"/>
                        </a:lnTo>
                        <a:lnTo>
                          <a:pt x="231" y="1223"/>
                        </a:lnTo>
                        <a:lnTo>
                          <a:pt x="256" y="1246"/>
                        </a:lnTo>
                        <a:lnTo>
                          <a:pt x="283" y="1267"/>
                        </a:lnTo>
                        <a:lnTo>
                          <a:pt x="310" y="1286"/>
                        </a:lnTo>
                        <a:lnTo>
                          <a:pt x="338" y="1305"/>
                        </a:lnTo>
                        <a:lnTo>
                          <a:pt x="369" y="1323"/>
                        </a:lnTo>
                        <a:lnTo>
                          <a:pt x="397" y="1338"/>
                        </a:lnTo>
                        <a:lnTo>
                          <a:pt x="430" y="1351"/>
                        </a:lnTo>
                        <a:lnTo>
                          <a:pt x="461" y="1365"/>
                        </a:lnTo>
                        <a:lnTo>
                          <a:pt x="495" y="1374"/>
                        </a:lnTo>
                        <a:lnTo>
                          <a:pt x="527" y="1384"/>
                        </a:lnTo>
                        <a:lnTo>
                          <a:pt x="562" y="1393"/>
                        </a:lnTo>
                        <a:lnTo>
                          <a:pt x="596" y="1399"/>
                        </a:lnTo>
                        <a:lnTo>
                          <a:pt x="631" y="1403"/>
                        </a:lnTo>
                        <a:lnTo>
                          <a:pt x="667" y="1407"/>
                        </a:lnTo>
                        <a:lnTo>
                          <a:pt x="703" y="1407"/>
                        </a:lnTo>
                        <a:lnTo>
                          <a:pt x="703" y="1407"/>
                        </a:lnTo>
                        <a:lnTo>
                          <a:pt x="739" y="1407"/>
                        </a:lnTo>
                        <a:lnTo>
                          <a:pt x="776" y="1403"/>
                        </a:lnTo>
                        <a:lnTo>
                          <a:pt x="810" y="1399"/>
                        </a:lnTo>
                        <a:lnTo>
                          <a:pt x="844" y="1393"/>
                        </a:lnTo>
                        <a:lnTo>
                          <a:pt x="879" y="1384"/>
                        </a:lnTo>
                        <a:lnTo>
                          <a:pt x="911" y="1374"/>
                        </a:lnTo>
                        <a:lnTo>
                          <a:pt x="946" y="1365"/>
                        </a:lnTo>
                        <a:lnTo>
                          <a:pt x="976" y="1351"/>
                        </a:lnTo>
                        <a:lnTo>
                          <a:pt x="1009" y="1338"/>
                        </a:lnTo>
                        <a:lnTo>
                          <a:pt x="1037" y="1323"/>
                        </a:lnTo>
                        <a:lnTo>
                          <a:pt x="1068" y="1305"/>
                        </a:lnTo>
                        <a:lnTo>
                          <a:pt x="1097" y="1286"/>
                        </a:lnTo>
                        <a:lnTo>
                          <a:pt x="1123" y="1267"/>
                        </a:lnTo>
                        <a:lnTo>
                          <a:pt x="1150" y="1246"/>
                        </a:lnTo>
                        <a:lnTo>
                          <a:pt x="1175" y="1223"/>
                        </a:lnTo>
                        <a:lnTo>
                          <a:pt x="1200" y="1200"/>
                        </a:lnTo>
                        <a:lnTo>
                          <a:pt x="1223" y="1175"/>
                        </a:lnTo>
                        <a:lnTo>
                          <a:pt x="1246" y="1151"/>
                        </a:lnTo>
                        <a:lnTo>
                          <a:pt x="1267" y="1124"/>
                        </a:lnTo>
                        <a:lnTo>
                          <a:pt x="1286" y="1097"/>
                        </a:lnTo>
                        <a:lnTo>
                          <a:pt x="1305" y="1068"/>
                        </a:lnTo>
                        <a:lnTo>
                          <a:pt x="1322" y="1038"/>
                        </a:lnTo>
                        <a:lnTo>
                          <a:pt x="1337" y="1009"/>
                        </a:lnTo>
                        <a:lnTo>
                          <a:pt x="1351" y="977"/>
                        </a:lnTo>
                        <a:lnTo>
                          <a:pt x="1364" y="946"/>
                        </a:lnTo>
                        <a:lnTo>
                          <a:pt x="1374" y="912"/>
                        </a:lnTo>
                        <a:lnTo>
                          <a:pt x="1383" y="879"/>
                        </a:lnTo>
                        <a:lnTo>
                          <a:pt x="1393" y="845"/>
                        </a:lnTo>
                        <a:lnTo>
                          <a:pt x="1398" y="811"/>
                        </a:lnTo>
                        <a:lnTo>
                          <a:pt x="1402" y="776"/>
                        </a:lnTo>
                        <a:lnTo>
                          <a:pt x="1406" y="740"/>
                        </a:lnTo>
                        <a:lnTo>
                          <a:pt x="1406" y="704"/>
                        </a:lnTo>
                        <a:lnTo>
                          <a:pt x="1406" y="704"/>
                        </a:lnTo>
                        <a:lnTo>
                          <a:pt x="1406" y="667"/>
                        </a:lnTo>
                        <a:lnTo>
                          <a:pt x="1402" y="631"/>
                        </a:lnTo>
                        <a:lnTo>
                          <a:pt x="1398" y="597"/>
                        </a:lnTo>
                        <a:lnTo>
                          <a:pt x="1393" y="562"/>
                        </a:lnTo>
                        <a:lnTo>
                          <a:pt x="1383" y="528"/>
                        </a:lnTo>
                        <a:lnTo>
                          <a:pt x="1374" y="495"/>
                        </a:lnTo>
                        <a:lnTo>
                          <a:pt x="1364" y="461"/>
                        </a:lnTo>
                        <a:lnTo>
                          <a:pt x="1351" y="430"/>
                        </a:lnTo>
                        <a:lnTo>
                          <a:pt x="1337" y="398"/>
                        </a:lnTo>
                        <a:lnTo>
                          <a:pt x="1322" y="369"/>
                        </a:lnTo>
                        <a:lnTo>
                          <a:pt x="1305" y="339"/>
                        </a:lnTo>
                        <a:lnTo>
                          <a:pt x="1286" y="310"/>
                        </a:lnTo>
                        <a:lnTo>
                          <a:pt x="1267" y="283"/>
                        </a:lnTo>
                        <a:lnTo>
                          <a:pt x="1246" y="256"/>
                        </a:lnTo>
                        <a:lnTo>
                          <a:pt x="1223" y="232"/>
                        </a:lnTo>
                        <a:lnTo>
                          <a:pt x="1200" y="207"/>
                        </a:lnTo>
                        <a:lnTo>
                          <a:pt x="1175" y="184"/>
                        </a:lnTo>
                        <a:lnTo>
                          <a:pt x="1150" y="161"/>
                        </a:lnTo>
                        <a:lnTo>
                          <a:pt x="1123" y="140"/>
                        </a:lnTo>
                        <a:lnTo>
                          <a:pt x="1097" y="121"/>
                        </a:lnTo>
                        <a:lnTo>
                          <a:pt x="1068" y="102"/>
                        </a:lnTo>
                        <a:lnTo>
                          <a:pt x="1037" y="84"/>
                        </a:lnTo>
                        <a:lnTo>
                          <a:pt x="1009" y="69"/>
                        </a:lnTo>
                        <a:lnTo>
                          <a:pt x="976" y="56"/>
                        </a:lnTo>
                        <a:lnTo>
                          <a:pt x="946" y="42"/>
                        </a:lnTo>
                        <a:lnTo>
                          <a:pt x="911" y="33"/>
                        </a:lnTo>
                        <a:lnTo>
                          <a:pt x="879" y="23"/>
                        </a:lnTo>
                        <a:lnTo>
                          <a:pt x="844" y="14"/>
                        </a:lnTo>
                        <a:lnTo>
                          <a:pt x="810" y="8"/>
                        </a:lnTo>
                        <a:lnTo>
                          <a:pt x="776" y="4"/>
                        </a:lnTo>
                        <a:lnTo>
                          <a:pt x="739" y="0"/>
                        </a:lnTo>
                        <a:lnTo>
                          <a:pt x="703" y="0"/>
                        </a:lnTo>
                        <a:lnTo>
                          <a:pt x="703" y="0"/>
                        </a:lnTo>
                        <a:close/>
                        <a:moveTo>
                          <a:pt x="713" y="1244"/>
                        </a:moveTo>
                        <a:lnTo>
                          <a:pt x="713" y="1244"/>
                        </a:lnTo>
                        <a:lnTo>
                          <a:pt x="686" y="1242"/>
                        </a:lnTo>
                        <a:lnTo>
                          <a:pt x="657" y="1240"/>
                        </a:lnTo>
                        <a:lnTo>
                          <a:pt x="631" y="1237"/>
                        </a:lnTo>
                        <a:lnTo>
                          <a:pt x="604" y="1233"/>
                        </a:lnTo>
                        <a:lnTo>
                          <a:pt x="579" y="1227"/>
                        </a:lnTo>
                        <a:lnTo>
                          <a:pt x="552" y="1219"/>
                        </a:lnTo>
                        <a:lnTo>
                          <a:pt x="527" y="1212"/>
                        </a:lnTo>
                        <a:lnTo>
                          <a:pt x="503" y="1200"/>
                        </a:lnTo>
                        <a:lnTo>
                          <a:pt x="480" y="1191"/>
                        </a:lnTo>
                        <a:lnTo>
                          <a:pt x="457" y="1179"/>
                        </a:lnTo>
                        <a:lnTo>
                          <a:pt x="434" y="1166"/>
                        </a:lnTo>
                        <a:lnTo>
                          <a:pt x="411" y="1151"/>
                        </a:lnTo>
                        <a:lnTo>
                          <a:pt x="390" y="1137"/>
                        </a:lnTo>
                        <a:lnTo>
                          <a:pt x="371" y="1120"/>
                        </a:lnTo>
                        <a:lnTo>
                          <a:pt x="350" y="1103"/>
                        </a:lnTo>
                        <a:lnTo>
                          <a:pt x="331" y="1086"/>
                        </a:lnTo>
                        <a:lnTo>
                          <a:pt x="313" y="1067"/>
                        </a:lnTo>
                        <a:lnTo>
                          <a:pt x="296" y="1047"/>
                        </a:lnTo>
                        <a:lnTo>
                          <a:pt x="281" y="1026"/>
                        </a:lnTo>
                        <a:lnTo>
                          <a:pt x="266" y="1005"/>
                        </a:lnTo>
                        <a:lnTo>
                          <a:pt x="252" y="984"/>
                        </a:lnTo>
                        <a:lnTo>
                          <a:pt x="239" y="961"/>
                        </a:lnTo>
                        <a:lnTo>
                          <a:pt x="227" y="939"/>
                        </a:lnTo>
                        <a:lnTo>
                          <a:pt x="216" y="914"/>
                        </a:lnTo>
                        <a:lnTo>
                          <a:pt x="206" y="889"/>
                        </a:lnTo>
                        <a:lnTo>
                          <a:pt x="197" y="864"/>
                        </a:lnTo>
                        <a:lnTo>
                          <a:pt x="191" y="839"/>
                        </a:lnTo>
                        <a:lnTo>
                          <a:pt x="184" y="812"/>
                        </a:lnTo>
                        <a:lnTo>
                          <a:pt x="180" y="786"/>
                        </a:lnTo>
                        <a:lnTo>
                          <a:pt x="176" y="759"/>
                        </a:lnTo>
                        <a:lnTo>
                          <a:pt x="174" y="732"/>
                        </a:lnTo>
                        <a:lnTo>
                          <a:pt x="174" y="704"/>
                        </a:lnTo>
                        <a:lnTo>
                          <a:pt x="174" y="704"/>
                        </a:lnTo>
                        <a:lnTo>
                          <a:pt x="174" y="675"/>
                        </a:lnTo>
                        <a:lnTo>
                          <a:pt x="176" y="648"/>
                        </a:lnTo>
                        <a:lnTo>
                          <a:pt x="180" y="621"/>
                        </a:lnTo>
                        <a:lnTo>
                          <a:pt x="184" y="595"/>
                        </a:lnTo>
                        <a:lnTo>
                          <a:pt x="191" y="568"/>
                        </a:lnTo>
                        <a:lnTo>
                          <a:pt x="197" y="543"/>
                        </a:lnTo>
                        <a:lnTo>
                          <a:pt x="206" y="518"/>
                        </a:lnTo>
                        <a:lnTo>
                          <a:pt x="216" y="493"/>
                        </a:lnTo>
                        <a:lnTo>
                          <a:pt x="227" y="469"/>
                        </a:lnTo>
                        <a:lnTo>
                          <a:pt x="239" y="446"/>
                        </a:lnTo>
                        <a:lnTo>
                          <a:pt x="252" y="423"/>
                        </a:lnTo>
                        <a:lnTo>
                          <a:pt x="266" y="402"/>
                        </a:lnTo>
                        <a:lnTo>
                          <a:pt x="281" y="381"/>
                        </a:lnTo>
                        <a:lnTo>
                          <a:pt x="296" y="360"/>
                        </a:lnTo>
                        <a:lnTo>
                          <a:pt x="313" y="341"/>
                        </a:lnTo>
                        <a:lnTo>
                          <a:pt x="331" y="321"/>
                        </a:lnTo>
                        <a:lnTo>
                          <a:pt x="350" y="304"/>
                        </a:lnTo>
                        <a:lnTo>
                          <a:pt x="371" y="287"/>
                        </a:lnTo>
                        <a:lnTo>
                          <a:pt x="390" y="270"/>
                        </a:lnTo>
                        <a:lnTo>
                          <a:pt x="411" y="256"/>
                        </a:lnTo>
                        <a:lnTo>
                          <a:pt x="434" y="241"/>
                        </a:lnTo>
                        <a:lnTo>
                          <a:pt x="457" y="228"/>
                        </a:lnTo>
                        <a:lnTo>
                          <a:pt x="480" y="216"/>
                        </a:lnTo>
                        <a:lnTo>
                          <a:pt x="503" y="207"/>
                        </a:lnTo>
                        <a:lnTo>
                          <a:pt x="527" y="195"/>
                        </a:lnTo>
                        <a:lnTo>
                          <a:pt x="552" y="188"/>
                        </a:lnTo>
                        <a:lnTo>
                          <a:pt x="579" y="180"/>
                        </a:lnTo>
                        <a:lnTo>
                          <a:pt x="604" y="174"/>
                        </a:lnTo>
                        <a:lnTo>
                          <a:pt x="631" y="170"/>
                        </a:lnTo>
                        <a:lnTo>
                          <a:pt x="657" y="167"/>
                        </a:lnTo>
                        <a:lnTo>
                          <a:pt x="686" y="165"/>
                        </a:lnTo>
                        <a:lnTo>
                          <a:pt x="713" y="163"/>
                        </a:lnTo>
                        <a:lnTo>
                          <a:pt x="713" y="163"/>
                        </a:lnTo>
                        <a:lnTo>
                          <a:pt x="741" y="165"/>
                        </a:lnTo>
                        <a:lnTo>
                          <a:pt x="768" y="167"/>
                        </a:lnTo>
                        <a:lnTo>
                          <a:pt x="795" y="170"/>
                        </a:lnTo>
                        <a:lnTo>
                          <a:pt x="822" y="174"/>
                        </a:lnTo>
                        <a:lnTo>
                          <a:pt x="848" y="180"/>
                        </a:lnTo>
                        <a:lnTo>
                          <a:pt x="873" y="188"/>
                        </a:lnTo>
                        <a:lnTo>
                          <a:pt x="900" y="195"/>
                        </a:lnTo>
                        <a:lnTo>
                          <a:pt x="923" y="207"/>
                        </a:lnTo>
                        <a:lnTo>
                          <a:pt x="948" y="216"/>
                        </a:lnTo>
                        <a:lnTo>
                          <a:pt x="971" y="228"/>
                        </a:lnTo>
                        <a:lnTo>
                          <a:pt x="993" y="241"/>
                        </a:lnTo>
                        <a:lnTo>
                          <a:pt x="1014" y="256"/>
                        </a:lnTo>
                        <a:lnTo>
                          <a:pt x="1035" y="270"/>
                        </a:lnTo>
                        <a:lnTo>
                          <a:pt x="1056" y="287"/>
                        </a:lnTo>
                        <a:lnTo>
                          <a:pt x="1076" y="304"/>
                        </a:lnTo>
                        <a:lnTo>
                          <a:pt x="1095" y="321"/>
                        </a:lnTo>
                        <a:lnTo>
                          <a:pt x="1114" y="341"/>
                        </a:lnTo>
                        <a:lnTo>
                          <a:pt x="1129" y="360"/>
                        </a:lnTo>
                        <a:lnTo>
                          <a:pt x="1146" y="381"/>
                        </a:lnTo>
                        <a:lnTo>
                          <a:pt x="1162" y="402"/>
                        </a:lnTo>
                        <a:lnTo>
                          <a:pt x="1175" y="423"/>
                        </a:lnTo>
                        <a:lnTo>
                          <a:pt x="1188" y="446"/>
                        </a:lnTo>
                        <a:lnTo>
                          <a:pt x="1200" y="469"/>
                        </a:lnTo>
                        <a:lnTo>
                          <a:pt x="1211" y="493"/>
                        </a:lnTo>
                        <a:lnTo>
                          <a:pt x="1221" y="518"/>
                        </a:lnTo>
                        <a:lnTo>
                          <a:pt x="1228" y="543"/>
                        </a:lnTo>
                        <a:lnTo>
                          <a:pt x="1236" y="568"/>
                        </a:lnTo>
                        <a:lnTo>
                          <a:pt x="1242" y="595"/>
                        </a:lnTo>
                        <a:lnTo>
                          <a:pt x="1247" y="621"/>
                        </a:lnTo>
                        <a:lnTo>
                          <a:pt x="1251" y="648"/>
                        </a:lnTo>
                        <a:lnTo>
                          <a:pt x="1253" y="675"/>
                        </a:lnTo>
                        <a:lnTo>
                          <a:pt x="1253" y="704"/>
                        </a:lnTo>
                        <a:lnTo>
                          <a:pt x="1253" y="704"/>
                        </a:lnTo>
                        <a:lnTo>
                          <a:pt x="1253" y="732"/>
                        </a:lnTo>
                        <a:lnTo>
                          <a:pt x="1251" y="759"/>
                        </a:lnTo>
                        <a:lnTo>
                          <a:pt x="1247" y="786"/>
                        </a:lnTo>
                        <a:lnTo>
                          <a:pt x="1242" y="812"/>
                        </a:lnTo>
                        <a:lnTo>
                          <a:pt x="1236" y="839"/>
                        </a:lnTo>
                        <a:lnTo>
                          <a:pt x="1228" y="864"/>
                        </a:lnTo>
                        <a:lnTo>
                          <a:pt x="1221" y="889"/>
                        </a:lnTo>
                        <a:lnTo>
                          <a:pt x="1211" y="914"/>
                        </a:lnTo>
                        <a:lnTo>
                          <a:pt x="1200" y="939"/>
                        </a:lnTo>
                        <a:lnTo>
                          <a:pt x="1188" y="961"/>
                        </a:lnTo>
                        <a:lnTo>
                          <a:pt x="1175" y="984"/>
                        </a:lnTo>
                        <a:lnTo>
                          <a:pt x="1162" y="1005"/>
                        </a:lnTo>
                        <a:lnTo>
                          <a:pt x="1146" y="1026"/>
                        </a:lnTo>
                        <a:lnTo>
                          <a:pt x="1129" y="1047"/>
                        </a:lnTo>
                        <a:lnTo>
                          <a:pt x="1114" y="1067"/>
                        </a:lnTo>
                        <a:lnTo>
                          <a:pt x="1095" y="1086"/>
                        </a:lnTo>
                        <a:lnTo>
                          <a:pt x="1076" y="1103"/>
                        </a:lnTo>
                        <a:lnTo>
                          <a:pt x="1056" y="1120"/>
                        </a:lnTo>
                        <a:lnTo>
                          <a:pt x="1035" y="1137"/>
                        </a:lnTo>
                        <a:lnTo>
                          <a:pt x="1014" y="1151"/>
                        </a:lnTo>
                        <a:lnTo>
                          <a:pt x="993" y="1166"/>
                        </a:lnTo>
                        <a:lnTo>
                          <a:pt x="971" y="1179"/>
                        </a:lnTo>
                        <a:lnTo>
                          <a:pt x="948" y="1191"/>
                        </a:lnTo>
                        <a:lnTo>
                          <a:pt x="923" y="1200"/>
                        </a:lnTo>
                        <a:lnTo>
                          <a:pt x="900" y="1212"/>
                        </a:lnTo>
                        <a:lnTo>
                          <a:pt x="873" y="1219"/>
                        </a:lnTo>
                        <a:lnTo>
                          <a:pt x="848" y="1227"/>
                        </a:lnTo>
                        <a:lnTo>
                          <a:pt x="822" y="1233"/>
                        </a:lnTo>
                        <a:lnTo>
                          <a:pt x="795" y="1237"/>
                        </a:lnTo>
                        <a:lnTo>
                          <a:pt x="768" y="1240"/>
                        </a:lnTo>
                        <a:lnTo>
                          <a:pt x="741" y="1242"/>
                        </a:lnTo>
                        <a:lnTo>
                          <a:pt x="713" y="1244"/>
                        </a:lnTo>
                        <a:lnTo>
                          <a:pt x="713" y="1244"/>
                        </a:lnTo>
                        <a:close/>
                      </a:path>
                    </a:pathLst>
                  </a:custGeom>
                  <a:solidFill>
                    <a:srgbClr val="E26A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6" name="Freeform 16"/>
                  <p:cNvSpPr>
                    <a:spLocks noEditPoints="1"/>
                  </p:cNvSpPr>
                  <p:nvPr/>
                </p:nvSpPr>
                <p:spPr bwMode="auto">
                  <a:xfrm>
                    <a:off x="5436256" y="3030076"/>
                    <a:ext cx="833653" cy="833653"/>
                  </a:xfrm>
                  <a:custGeom>
                    <a:avLst/>
                    <a:gdLst>
                      <a:gd name="T0" fmla="*/ 596 w 1406"/>
                      <a:gd name="T1" fmla="*/ 8 h 1407"/>
                      <a:gd name="T2" fmla="*/ 430 w 1406"/>
                      <a:gd name="T3" fmla="*/ 56 h 1407"/>
                      <a:gd name="T4" fmla="*/ 283 w 1406"/>
                      <a:gd name="T5" fmla="*/ 140 h 1407"/>
                      <a:gd name="T6" fmla="*/ 161 w 1406"/>
                      <a:gd name="T7" fmla="*/ 256 h 1407"/>
                      <a:gd name="T8" fmla="*/ 69 w 1406"/>
                      <a:gd name="T9" fmla="*/ 398 h 1407"/>
                      <a:gd name="T10" fmla="*/ 14 w 1406"/>
                      <a:gd name="T11" fmla="*/ 562 h 1407"/>
                      <a:gd name="T12" fmla="*/ 0 w 1406"/>
                      <a:gd name="T13" fmla="*/ 704 h 1407"/>
                      <a:gd name="T14" fmla="*/ 23 w 1406"/>
                      <a:gd name="T15" fmla="*/ 879 h 1407"/>
                      <a:gd name="T16" fmla="*/ 84 w 1406"/>
                      <a:gd name="T17" fmla="*/ 1038 h 1407"/>
                      <a:gd name="T18" fmla="*/ 184 w 1406"/>
                      <a:gd name="T19" fmla="*/ 1176 h 1407"/>
                      <a:gd name="T20" fmla="*/ 310 w 1406"/>
                      <a:gd name="T21" fmla="*/ 1286 h 1407"/>
                      <a:gd name="T22" fmla="*/ 461 w 1406"/>
                      <a:gd name="T23" fmla="*/ 1365 h 1407"/>
                      <a:gd name="T24" fmla="*/ 631 w 1406"/>
                      <a:gd name="T25" fmla="*/ 1403 h 1407"/>
                      <a:gd name="T26" fmla="*/ 776 w 1406"/>
                      <a:gd name="T27" fmla="*/ 1403 h 1407"/>
                      <a:gd name="T28" fmla="*/ 946 w 1406"/>
                      <a:gd name="T29" fmla="*/ 1365 h 1407"/>
                      <a:gd name="T30" fmla="*/ 1097 w 1406"/>
                      <a:gd name="T31" fmla="*/ 1286 h 1407"/>
                      <a:gd name="T32" fmla="*/ 1223 w 1406"/>
                      <a:gd name="T33" fmla="*/ 1176 h 1407"/>
                      <a:gd name="T34" fmla="*/ 1322 w 1406"/>
                      <a:gd name="T35" fmla="*/ 1038 h 1407"/>
                      <a:gd name="T36" fmla="*/ 1383 w 1406"/>
                      <a:gd name="T37" fmla="*/ 879 h 1407"/>
                      <a:gd name="T38" fmla="*/ 1406 w 1406"/>
                      <a:gd name="T39" fmla="*/ 704 h 1407"/>
                      <a:gd name="T40" fmla="*/ 1393 w 1406"/>
                      <a:gd name="T41" fmla="*/ 562 h 1407"/>
                      <a:gd name="T42" fmla="*/ 1337 w 1406"/>
                      <a:gd name="T43" fmla="*/ 398 h 1407"/>
                      <a:gd name="T44" fmla="*/ 1246 w 1406"/>
                      <a:gd name="T45" fmla="*/ 256 h 1407"/>
                      <a:gd name="T46" fmla="*/ 1123 w 1406"/>
                      <a:gd name="T47" fmla="*/ 140 h 1407"/>
                      <a:gd name="T48" fmla="*/ 976 w 1406"/>
                      <a:gd name="T49" fmla="*/ 56 h 1407"/>
                      <a:gd name="T50" fmla="*/ 810 w 1406"/>
                      <a:gd name="T51" fmla="*/ 8 h 1407"/>
                      <a:gd name="T52" fmla="*/ 713 w 1406"/>
                      <a:gd name="T53" fmla="*/ 1244 h 1407"/>
                      <a:gd name="T54" fmla="*/ 604 w 1406"/>
                      <a:gd name="T55" fmla="*/ 1233 h 1407"/>
                      <a:gd name="T56" fmla="*/ 480 w 1406"/>
                      <a:gd name="T57" fmla="*/ 1191 h 1407"/>
                      <a:gd name="T58" fmla="*/ 371 w 1406"/>
                      <a:gd name="T59" fmla="*/ 1120 h 1407"/>
                      <a:gd name="T60" fmla="*/ 281 w 1406"/>
                      <a:gd name="T61" fmla="*/ 1026 h 1407"/>
                      <a:gd name="T62" fmla="*/ 216 w 1406"/>
                      <a:gd name="T63" fmla="*/ 914 h 1407"/>
                      <a:gd name="T64" fmla="*/ 180 w 1406"/>
                      <a:gd name="T65" fmla="*/ 786 h 1407"/>
                      <a:gd name="T66" fmla="*/ 174 w 1406"/>
                      <a:gd name="T67" fmla="*/ 675 h 1407"/>
                      <a:gd name="T68" fmla="*/ 197 w 1406"/>
                      <a:gd name="T69" fmla="*/ 543 h 1407"/>
                      <a:gd name="T70" fmla="*/ 252 w 1406"/>
                      <a:gd name="T71" fmla="*/ 423 h 1407"/>
                      <a:gd name="T72" fmla="*/ 331 w 1406"/>
                      <a:gd name="T73" fmla="*/ 321 h 1407"/>
                      <a:gd name="T74" fmla="*/ 434 w 1406"/>
                      <a:gd name="T75" fmla="*/ 241 h 1407"/>
                      <a:gd name="T76" fmla="*/ 552 w 1406"/>
                      <a:gd name="T77" fmla="*/ 188 h 1407"/>
                      <a:gd name="T78" fmla="*/ 686 w 1406"/>
                      <a:gd name="T79" fmla="*/ 165 h 1407"/>
                      <a:gd name="T80" fmla="*/ 795 w 1406"/>
                      <a:gd name="T81" fmla="*/ 171 h 1407"/>
                      <a:gd name="T82" fmla="*/ 923 w 1406"/>
                      <a:gd name="T83" fmla="*/ 207 h 1407"/>
                      <a:gd name="T84" fmla="*/ 1036 w 1406"/>
                      <a:gd name="T85" fmla="*/ 270 h 1407"/>
                      <a:gd name="T86" fmla="*/ 1129 w 1406"/>
                      <a:gd name="T87" fmla="*/ 360 h 1407"/>
                      <a:gd name="T88" fmla="*/ 1200 w 1406"/>
                      <a:gd name="T89" fmla="*/ 469 h 1407"/>
                      <a:gd name="T90" fmla="*/ 1242 w 1406"/>
                      <a:gd name="T91" fmla="*/ 595 h 1407"/>
                      <a:gd name="T92" fmla="*/ 1253 w 1406"/>
                      <a:gd name="T93" fmla="*/ 704 h 1407"/>
                      <a:gd name="T94" fmla="*/ 1236 w 1406"/>
                      <a:gd name="T95" fmla="*/ 839 h 1407"/>
                      <a:gd name="T96" fmla="*/ 1188 w 1406"/>
                      <a:gd name="T97" fmla="*/ 962 h 1407"/>
                      <a:gd name="T98" fmla="*/ 1114 w 1406"/>
                      <a:gd name="T99" fmla="*/ 1067 h 1407"/>
                      <a:gd name="T100" fmla="*/ 1015 w 1406"/>
                      <a:gd name="T101" fmla="*/ 1151 h 1407"/>
                      <a:gd name="T102" fmla="*/ 900 w 1406"/>
                      <a:gd name="T103" fmla="*/ 1212 h 1407"/>
                      <a:gd name="T104" fmla="*/ 768 w 1406"/>
                      <a:gd name="T105" fmla="*/ 1240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06" h="1407">
                        <a:moveTo>
                          <a:pt x="703" y="0"/>
                        </a:moveTo>
                        <a:lnTo>
                          <a:pt x="703" y="0"/>
                        </a:lnTo>
                        <a:lnTo>
                          <a:pt x="667" y="0"/>
                        </a:lnTo>
                        <a:lnTo>
                          <a:pt x="631" y="4"/>
                        </a:lnTo>
                        <a:lnTo>
                          <a:pt x="596" y="8"/>
                        </a:lnTo>
                        <a:lnTo>
                          <a:pt x="562" y="14"/>
                        </a:lnTo>
                        <a:lnTo>
                          <a:pt x="528" y="23"/>
                        </a:lnTo>
                        <a:lnTo>
                          <a:pt x="495" y="33"/>
                        </a:lnTo>
                        <a:lnTo>
                          <a:pt x="461" y="43"/>
                        </a:lnTo>
                        <a:lnTo>
                          <a:pt x="430" y="56"/>
                        </a:lnTo>
                        <a:lnTo>
                          <a:pt x="398" y="69"/>
                        </a:lnTo>
                        <a:lnTo>
                          <a:pt x="369" y="85"/>
                        </a:lnTo>
                        <a:lnTo>
                          <a:pt x="338" y="102"/>
                        </a:lnTo>
                        <a:lnTo>
                          <a:pt x="310" y="121"/>
                        </a:lnTo>
                        <a:lnTo>
                          <a:pt x="283" y="140"/>
                        </a:lnTo>
                        <a:lnTo>
                          <a:pt x="256" y="161"/>
                        </a:lnTo>
                        <a:lnTo>
                          <a:pt x="231" y="184"/>
                        </a:lnTo>
                        <a:lnTo>
                          <a:pt x="207" y="207"/>
                        </a:lnTo>
                        <a:lnTo>
                          <a:pt x="184" y="232"/>
                        </a:lnTo>
                        <a:lnTo>
                          <a:pt x="161" y="256"/>
                        </a:lnTo>
                        <a:lnTo>
                          <a:pt x="140" y="283"/>
                        </a:lnTo>
                        <a:lnTo>
                          <a:pt x="121" y="310"/>
                        </a:lnTo>
                        <a:lnTo>
                          <a:pt x="102" y="339"/>
                        </a:lnTo>
                        <a:lnTo>
                          <a:pt x="84" y="369"/>
                        </a:lnTo>
                        <a:lnTo>
                          <a:pt x="69" y="398"/>
                        </a:lnTo>
                        <a:lnTo>
                          <a:pt x="56" y="430"/>
                        </a:lnTo>
                        <a:lnTo>
                          <a:pt x="42" y="461"/>
                        </a:lnTo>
                        <a:lnTo>
                          <a:pt x="33" y="495"/>
                        </a:lnTo>
                        <a:lnTo>
                          <a:pt x="23" y="528"/>
                        </a:lnTo>
                        <a:lnTo>
                          <a:pt x="14" y="562"/>
                        </a:lnTo>
                        <a:lnTo>
                          <a:pt x="8" y="597"/>
                        </a:lnTo>
                        <a:lnTo>
                          <a:pt x="4" y="631"/>
                        </a:lnTo>
                        <a:lnTo>
                          <a:pt x="0" y="667"/>
                        </a:lnTo>
                        <a:lnTo>
                          <a:pt x="0" y="704"/>
                        </a:lnTo>
                        <a:lnTo>
                          <a:pt x="0" y="704"/>
                        </a:lnTo>
                        <a:lnTo>
                          <a:pt x="0" y="740"/>
                        </a:lnTo>
                        <a:lnTo>
                          <a:pt x="4" y="776"/>
                        </a:lnTo>
                        <a:lnTo>
                          <a:pt x="8" y="811"/>
                        </a:lnTo>
                        <a:lnTo>
                          <a:pt x="14" y="845"/>
                        </a:lnTo>
                        <a:lnTo>
                          <a:pt x="23" y="879"/>
                        </a:lnTo>
                        <a:lnTo>
                          <a:pt x="33" y="912"/>
                        </a:lnTo>
                        <a:lnTo>
                          <a:pt x="42" y="946"/>
                        </a:lnTo>
                        <a:lnTo>
                          <a:pt x="56" y="977"/>
                        </a:lnTo>
                        <a:lnTo>
                          <a:pt x="69" y="1009"/>
                        </a:lnTo>
                        <a:lnTo>
                          <a:pt x="84" y="1038"/>
                        </a:lnTo>
                        <a:lnTo>
                          <a:pt x="102" y="1069"/>
                        </a:lnTo>
                        <a:lnTo>
                          <a:pt x="121" y="1097"/>
                        </a:lnTo>
                        <a:lnTo>
                          <a:pt x="140" y="1124"/>
                        </a:lnTo>
                        <a:lnTo>
                          <a:pt x="161" y="1151"/>
                        </a:lnTo>
                        <a:lnTo>
                          <a:pt x="184" y="1176"/>
                        </a:lnTo>
                        <a:lnTo>
                          <a:pt x="207" y="1200"/>
                        </a:lnTo>
                        <a:lnTo>
                          <a:pt x="231" y="1223"/>
                        </a:lnTo>
                        <a:lnTo>
                          <a:pt x="256" y="1246"/>
                        </a:lnTo>
                        <a:lnTo>
                          <a:pt x="283" y="1267"/>
                        </a:lnTo>
                        <a:lnTo>
                          <a:pt x="310" y="1286"/>
                        </a:lnTo>
                        <a:lnTo>
                          <a:pt x="338" y="1305"/>
                        </a:lnTo>
                        <a:lnTo>
                          <a:pt x="369" y="1323"/>
                        </a:lnTo>
                        <a:lnTo>
                          <a:pt x="398" y="1338"/>
                        </a:lnTo>
                        <a:lnTo>
                          <a:pt x="430" y="1351"/>
                        </a:lnTo>
                        <a:lnTo>
                          <a:pt x="461" y="1365"/>
                        </a:lnTo>
                        <a:lnTo>
                          <a:pt x="495" y="1374"/>
                        </a:lnTo>
                        <a:lnTo>
                          <a:pt x="528" y="1384"/>
                        </a:lnTo>
                        <a:lnTo>
                          <a:pt x="562" y="1393"/>
                        </a:lnTo>
                        <a:lnTo>
                          <a:pt x="596" y="1399"/>
                        </a:lnTo>
                        <a:lnTo>
                          <a:pt x="631" y="1403"/>
                        </a:lnTo>
                        <a:lnTo>
                          <a:pt x="667" y="1407"/>
                        </a:lnTo>
                        <a:lnTo>
                          <a:pt x="703" y="1407"/>
                        </a:lnTo>
                        <a:lnTo>
                          <a:pt x="703" y="1407"/>
                        </a:lnTo>
                        <a:lnTo>
                          <a:pt x="740" y="1407"/>
                        </a:lnTo>
                        <a:lnTo>
                          <a:pt x="776" y="1403"/>
                        </a:lnTo>
                        <a:lnTo>
                          <a:pt x="810" y="1399"/>
                        </a:lnTo>
                        <a:lnTo>
                          <a:pt x="845" y="1393"/>
                        </a:lnTo>
                        <a:lnTo>
                          <a:pt x="879" y="1384"/>
                        </a:lnTo>
                        <a:lnTo>
                          <a:pt x="911" y="1374"/>
                        </a:lnTo>
                        <a:lnTo>
                          <a:pt x="946" y="1365"/>
                        </a:lnTo>
                        <a:lnTo>
                          <a:pt x="976" y="1351"/>
                        </a:lnTo>
                        <a:lnTo>
                          <a:pt x="1009" y="1338"/>
                        </a:lnTo>
                        <a:lnTo>
                          <a:pt x="1038" y="1323"/>
                        </a:lnTo>
                        <a:lnTo>
                          <a:pt x="1068" y="1305"/>
                        </a:lnTo>
                        <a:lnTo>
                          <a:pt x="1097" y="1286"/>
                        </a:lnTo>
                        <a:lnTo>
                          <a:pt x="1123" y="1267"/>
                        </a:lnTo>
                        <a:lnTo>
                          <a:pt x="1150" y="1246"/>
                        </a:lnTo>
                        <a:lnTo>
                          <a:pt x="1175" y="1223"/>
                        </a:lnTo>
                        <a:lnTo>
                          <a:pt x="1200" y="1200"/>
                        </a:lnTo>
                        <a:lnTo>
                          <a:pt x="1223" y="1176"/>
                        </a:lnTo>
                        <a:lnTo>
                          <a:pt x="1246" y="1151"/>
                        </a:lnTo>
                        <a:lnTo>
                          <a:pt x="1267" y="1124"/>
                        </a:lnTo>
                        <a:lnTo>
                          <a:pt x="1286" y="1097"/>
                        </a:lnTo>
                        <a:lnTo>
                          <a:pt x="1305" y="1069"/>
                        </a:lnTo>
                        <a:lnTo>
                          <a:pt x="1322" y="1038"/>
                        </a:lnTo>
                        <a:lnTo>
                          <a:pt x="1337" y="1009"/>
                        </a:lnTo>
                        <a:lnTo>
                          <a:pt x="1351" y="977"/>
                        </a:lnTo>
                        <a:lnTo>
                          <a:pt x="1364" y="946"/>
                        </a:lnTo>
                        <a:lnTo>
                          <a:pt x="1374" y="912"/>
                        </a:lnTo>
                        <a:lnTo>
                          <a:pt x="1383" y="879"/>
                        </a:lnTo>
                        <a:lnTo>
                          <a:pt x="1393" y="845"/>
                        </a:lnTo>
                        <a:lnTo>
                          <a:pt x="1399" y="811"/>
                        </a:lnTo>
                        <a:lnTo>
                          <a:pt x="1402" y="776"/>
                        </a:lnTo>
                        <a:lnTo>
                          <a:pt x="1406" y="740"/>
                        </a:lnTo>
                        <a:lnTo>
                          <a:pt x="1406" y="704"/>
                        </a:lnTo>
                        <a:lnTo>
                          <a:pt x="1406" y="704"/>
                        </a:lnTo>
                        <a:lnTo>
                          <a:pt x="1406" y="667"/>
                        </a:lnTo>
                        <a:lnTo>
                          <a:pt x="1402" y="631"/>
                        </a:lnTo>
                        <a:lnTo>
                          <a:pt x="1399" y="597"/>
                        </a:lnTo>
                        <a:lnTo>
                          <a:pt x="1393" y="562"/>
                        </a:lnTo>
                        <a:lnTo>
                          <a:pt x="1383" y="528"/>
                        </a:lnTo>
                        <a:lnTo>
                          <a:pt x="1374" y="495"/>
                        </a:lnTo>
                        <a:lnTo>
                          <a:pt x="1364" y="461"/>
                        </a:lnTo>
                        <a:lnTo>
                          <a:pt x="1351" y="430"/>
                        </a:lnTo>
                        <a:lnTo>
                          <a:pt x="1337" y="398"/>
                        </a:lnTo>
                        <a:lnTo>
                          <a:pt x="1322" y="369"/>
                        </a:lnTo>
                        <a:lnTo>
                          <a:pt x="1305" y="339"/>
                        </a:lnTo>
                        <a:lnTo>
                          <a:pt x="1286" y="310"/>
                        </a:lnTo>
                        <a:lnTo>
                          <a:pt x="1267" y="283"/>
                        </a:lnTo>
                        <a:lnTo>
                          <a:pt x="1246" y="256"/>
                        </a:lnTo>
                        <a:lnTo>
                          <a:pt x="1223" y="232"/>
                        </a:lnTo>
                        <a:lnTo>
                          <a:pt x="1200" y="207"/>
                        </a:lnTo>
                        <a:lnTo>
                          <a:pt x="1175" y="184"/>
                        </a:lnTo>
                        <a:lnTo>
                          <a:pt x="1150" y="161"/>
                        </a:lnTo>
                        <a:lnTo>
                          <a:pt x="1123" y="140"/>
                        </a:lnTo>
                        <a:lnTo>
                          <a:pt x="1097" y="121"/>
                        </a:lnTo>
                        <a:lnTo>
                          <a:pt x="1068" y="102"/>
                        </a:lnTo>
                        <a:lnTo>
                          <a:pt x="1038" y="85"/>
                        </a:lnTo>
                        <a:lnTo>
                          <a:pt x="1009" y="69"/>
                        </a:lnTo>
                        <a:lnTo>
                          <a:pt x="976" y="56"/>
                        </a:lnTo>
                        <a:lnTo>
                          <a:pt x="946" y="43"/>
                        </a:lnTo>
                        <a:lnTo>
                          <a:pt x="911" y="33"/>
                        </a:lnTo>
                        <a:lnTo>
                          <a:pt x="879" y="23"/>
                        </a:lnTo>
                        <a:lnTo>
                          <a:pt x="845" y="14"/>
                        </a:lnTo>
                        <a:lnTo>
                          <a:pt x="810" y="8"/>
                        </a:lnTo>
                        <a:lnTo>
                          <a:pt x="776" y="4"/>
                        </a:lnTo>
                        <a:lnTo>
                          <a:pt x="740" y="0"/>
                        </a:lnTo>
                        <a:lnTo>
                          <a:pt x="703" y="0"/>
                        </a:lnTo>
                        <a:lnTo>
                          <a:pt x="703" y="0"/>
                        </a:lnTo>
                        <a:close/>
                        <a:moveTo>
                          <a:pt x="713" y="1244"/>
                        </a:moveTo>
                        <a:lnTo>
                          <a:pt x="713" y="1244"/>
                        </a:lnTo>
                        <a:lnTo>
                          <a:pt x="686" y="1242"/>
                        </a:lnTo>
                        <a:lnTo>
                          <a:pt x="657" y="1240"/>
                        </a:lnTo>
                        <a:lnTo>
                          <a:pt x="631" y="1237"/>
                        </a:lnTo>
                        <a:lnTo>
                          <a:pt x="604" y="1233"/>
                        </a:lnTo>
                        <a:lnTo>
                          <a:pt x="579" y="1227"/>
                        </a:lnTo>
                        <a:lnTo>
                          <a:pt x="552" y="1219"/>
                        </a:lnTo>
                        <a:lnTo>
                          <a:pt x="528" y="1212"/>
                        </a:lnTo>
                        <a:lnTo>
                          <a:pt x="503" y="1200"/>
                        </a:lnTo>
                        <a:lnTo>
                          <a:pt x="480" y="1191"/>
                        </a:lnTo>
                        <a:lnTo>
                          <a:pt x="457" y="1179"/>
                        </a:lnTo>
                        <a:lnTo>
                          <a:pt x="434" y="1166"/>
                        </a:lnTo>
                        <a:lnTo>
                          <a:pt x="411" y="1151"/>
                        </a:lnTo>
                        <a:lnTo>
                          <a:pt x="390" y="1137"/>
                        </a:lnTo>
                        <a:lnTo>
                          <a:pt x="371" y="1120"/>
                        </a:lnTo>
                        <a:lnTo>
                          <a:pt x="350" y="1103"/>
                        </a:lnTo>
                        <a:lnTo>
                          <a:pt x="331" y="1086"/>
                        </a:lnTo>
                        <a:lnTo>
                          <a:pt x="314" y="1067"/>
                        </a:lnTo>
                        <a:lnTo>
                          <a:pt x="296" y="1048"/>
                        </a:lnTo>
                        <a:lnTo>
                          <a:pt x="281" y="1026"/>
                        </a:lnTo>
                        <a:lnTo>
                          <a:pt x="266" y="1005"/>
                        </a:lnTo>
                        <a:lnTo>
                          <a:pt x="252" y="984"/>
                        </a:lnTo>
                        <a:lnTo>
                          <a:pt x="239" y="962"/>
                        </a:lnTo>
                        <a:lnTo>
                          <a:pt x="228" y="939"/>
                        </a:lnTo>
                        <a:lnTo>
                          <a:pt x="216" y="914"/>
                        </a:lnTo>
                        <a:lnTo>
                          <a:pt x="207" y="889"/>
                        </a:lnTo>
                        <a:lnTo>
                          <a:pt x="197" y="864"/>
                        </a:lnTo>
                        <a:lnTo>
                          <a:pt x="191" y="839"/>
                        </a:lnTo>
                        <a:lnTo>
                          <a:pt x="184" y="812"/>
                        </a:lnTo>
                        <a:lnTo>
                          <a:pt x="180" y="786"/>
                        </a:lnTo>
                        <a:lnTo>
                          <a:pt x="176" y="759"/>
                        </a:lnTo>
                        <a:lnTo>
                          <a:pt x="174" y="732"/>
                        </a:lnTo>
                        <a:lnTo>
                          <a:pt x="174" y="704"/>
                        </a:lnTo>
                        <a:lnTo>
                          <a:pt x="174" y="704"/>
                        </a:lnTo>
                        <a:lnTo>
                          <a:pt x="174" y="675"/>
                        </a:lnTo>
                        <a:lnTo>
                          <a:pt x="176" y="648"/>
                        </a:lnTo>
                        <a:lnTo>
                          <a:pt x="180" y="621"/>
                        </a:lnTo>
                        <a:lnTo>
                          <a:pt x="184" y="595"/>
                        </a:lnTo>
                        <a:lnTo>
                          <a:pt x="191" y="568"/>
                        </a:lnTo>
                        <a:lnTo>
                          <a:pt x="197" y="543"/>
                        </a:lnTo>
                        <a:lnTo>
                          <a:pt x="207" y="518"/>
                        </a:lnTo>
                        <a:lnTo>
                          <a:pt x="216" y="493"/>
                        </a:lnTo>
                        <a:lnTo>
                          <a:pt x="228" y="469"/>
                        </a:lnTo>
                        <a:lnTo>
                          <a:pt x="239" y="446"/>
                        </a:lnTo>
                        <a:lnTo>
                          <a:pt x="252" y="423"/>
                        </a:lnTo>
                        <a:lnTo>
                          <a:pt x="266" y="402"/>
                        </a:lnTo>
                        <a:lnTo>
                          <a:pt x="281" y="381"/>
                        </a:lnTo>
                        <a:lnTo>
                          <a:pt x="296" y="360"/>
                        </a:lnTo>
                        <a:lnTo>
                          <a:pt x="314" y="341"/>
                        </a:lnTo>
                        <a:lnTo>
                          <a:pt x="331" y="321"/>
                        </a:lnTo>
                        <a:lnTo>
                          <a:pt x="350" y="304"/>
                        </a:lnTo>
                        <a:lnTo>
                          <a:pt x="371" y="287"/>
                        </a:lnTo>
                        <a:lnTo>
                          <a:pt x="390" y="270"/>
                        </a:lnTo>
                        <a:lnTo>
                          <a:pt x="411" y="256"/>
                        </a:lnTo>
                        <a:lnTo>
                          <a:pt x="434" y="241"/>
                        </a:lnTo>
                        <a:lnTo>
                          <a:pt x="457" y="228"/>
                        </a:lnTo>
                        <a:lnTo>
                          <a:pt x="480" y="216"/>
                        </a:lnTo>
                        <a:lnTo>
                          <a:pt x="503" y="207"/>
                        </a:lnTo>
                        <a:lnTo>
                          <a:pt x="528" y="195"/>
                        </a:lnTo>
                        <a:lnTo>
                          <a:pt x="552" y="188"/>
                        </a:lnTo>
                        <a:lnTo>
                          <a:pt x="579" y="180"/>
                        </a:lnTo>
                        <a:lnTo>
                          <a:pt x="604" y="174"/>
                        </a:lnTo>
                        <a:lnTo>
                          <a:pt x="631" y="171"/>
                        </a:lnTo>
                        <a:lnTo>
                          <a:pt x="657" y="167"/>
                        </a:lnTo>
                        <a:lnTo>
                          <a:pt x="686" y="165"/>
                        </a:lnTo>
                        <a:lnTo>
                          <a:pt x="713" y="163"/>
                        </a:lnTo>
                        <a:lnTo>
                          <a:pt x="713" y="163"/>
                        </a:lnTo>
                        <a:lnTo>
                          <a:pt x="741" y="165"/>
                        </a:lnTo>
                        <a:lnTo>
                          <a:pt x="768" y="167"/>
                        </a:lnTo>
                        <a:lnTo>
                          <a:pt x="795" y="171"/>
                        </a:lnTo>
                        <a:lnTo>
                          <a:pt x="822" y="174"/>
                        </a:lnTo>
                        <a:lnTo>
                          <a:pt x="848" y="180"/>
                        </a:lnTo>
                        <a:lnTo>
                          <a:pt x="873" y="188"/>
                        </a:lnTo>
                        <a:lnTo>
                          <a:pt x="900" y="195"/>
                        </a:lnTo>
                        <a:lnTo>
                          <a:pt x="923" y="207"/>
                        </a:lnTo>
                        <a:lnTo>
                          <a:pt x="948" y="216"/>
                        </a:lnTo>
                        <a:lnTo>
                          <a:pt x="971" y="228"/>
                        </a:lnTo>
                        <a:lnTo>
                          <a:pt x="994" y="241"/>
                        </a:lnTo>
                        <a:lnTo>
                          <a:pt x="1015" y="256"/>
                        </a:lnTo>
                        <a:lnTo>
                          <a:pt x="1036" y="270"/>
                        </a:lnTo>
                        <a:lnTo>
                          <a:pt x="1057" y="287"/>
                        </a:lnTo>
                        <a:lnTo>
                          <a:pt x="1076" y="304"/>
                        </a:lnTo>
                        <a:lnTo>
                          <a:pt x="1095" y="321"/>
                        </a:lnTo>
                        <a:lnTo>
                          <a:pt x="1114" y="341"/>
                        </a:lnTo>
                        <a:lnTo>
                          <a:pt x="1129" y="360"/>
                        </a:lnTo>
                        <a:lnTo>
                          <a:pt x="1146" y="381"/>
                        </a:lnTo>
                        <a:lnTo>
                          <a:pt x="1162" y="402"/>
                        </a:lnTo>
                        <a:lnTo>
                          <a:pt x="1175" y="423"/>
                        </a:lnTo>
                        <a:lnTo>
                          <a:pt x="1188" y="446"/>
                        </a:lnTo>
                        <a:lnTo>
                          <a:pt x="1200" y="469"/>
                        </a:lnTo>
                        <a:lnTo>
                          <a:pt x="1211" y="493"/>
                        </a:lnTo>
                        <a:lnTo>
                          <a:pt x="1221" y="518"/>
                        </a:lnTo>
                        <a:lnTo>
                          <a:pt x="1229" y="543"/>
                        </a:lnTo>
                        <a:lnTo>
                          <a:pt x="1236" y="568"/>
                        </a:lnTo>
                        <a:lnTo>
                          <a:pt x="1242" y="595"/>
                        </a:lnTo>
                        <a:lnTo>
                          <a:pt x="1248" y="621"/>
                        </a:lnTo>
                        <a:lnTo>
                          <a:pt x="1251" y="648"/>
                        </a:lnTo>
                        <a:lnTo>
                          <a:pt x="1253" y="675"/>
                        </a:lnTo>
                        <a:lnTo>
                          <a:pt x="1253" y="704"/>
                        </a:lnTo>
                        <a:lnTo>
                          <a:pt x="1253" y="704"/>
                        </a:lnTo>
                        <a:lnTo>
                          <a:pt x="1253" y="732"/>
                        </a:lnTo>
                        <a:lnTo>
                          <a:pt x="1251" y="759"/>
                        </a:lnTo>
                        <a:lnTo>
                          <a:pt x="1248" y="786"/>
                        </a:lnTo>
                        <a:lnTo>
                          <a:pt x="1242" y="812"/>
                        </a:lnTo>
                        <a:lnTo>
                          <a:pt x="1236" y="839"/>
                        </a:lnTo>
                        <a:lnTo>
                          <a:pt x="1229" y="864"/>
                        </a:lnTo>
                        <a:lnTo>
                          <a:pt x="1221" y="889"/>
                        </a:lnTo>
                        <a:lnTo>
                          <a:pt x="1211" y="914"/>
                        </a:lnTo>
                        <a:lnTo>
                          <a:pt x="1200" y="939"/>
                        </a:lnTo>
                        <a:lnTo>
                          <a:pt x="1188" y="962"/>
                        </a:lnTo>
                        <a:lnTo>
                          <a:pt x="1175" y="984"/>
                        </a:lnTo>
                        <a:lnTo>
                          <a:pt x="1162" y="1005"/>
                        </a:lnTo>
                        <a:lnTo>
                          <a:pt x="1146" y="1026"/>
                        </a:lnTo>
                        <a:lnTo>
                          <a:pt x="1129" y="1048"/>
                        </a:lnTo>
                        <a:lnTo>
                          <a:pt x="1114" y="1067"/>
                        </a:lnTo>
                        <a:lnTo>
                          <a:pt x="1095" y="1086"/>
                        </a:lnTo>
                        <a:lnTo>
                          <a:pt x="1076" y="1103"/>
                        </a:lnTo>
                        <a:lnTo>
                          <a:pt x="1057" y="1120"/>
                        </a:lnTo>
                        <a:lnTo>
                          <a:pt x="1036" y="1137"/>
                        </a:lnTo>
                        <a:lnTo>
                          <a:pt x="1015" y="1151"/>
                        </a:lnTo>
                        <a:lnTo>
                          <a:pt x="994" y="1166"/>
                        </a:lnTo>
                        <a:lnTo>
                          <a:pt x="971" y="1179"/>
                        </a:lnTo>
                        <a:lnTo>
                          <a:pt x="948" y="1191"/>
                        </a:lnTo>
                        <a:lnTo>
                          <a:pt x="923" y="1200"/>
                        </a:lnTo>
                        <a:lnTo>
                          <a:pt x="900" y="1212"/>
                        </a:lnTo>
                        <a:lnTo>
                          <a:pt x="873" y="1219"/>
                        </a:lnTo>
                        <a:lnTo>
                          <a:pt x="848" y="1227"/>
                        </a:lnTo>
                        <a:lnTo>
                          <a:pt x="822" y="1233"/>
                        </a:lnTo>
                        <a:lnTo>
                          <a:pt x="795" y="1237"/>
                        </a:lnTo>
                        <a:lnTo>
                          <a:pt x="768" y="1240"/>
                        </a:lnTo>
                        <a:lnTo>
                          <a:pt x="741" y="1242"/>
                        </a:lnTo>
                        <a:lnTo>
                          <a:pt x="713" y="1244"/>
                        </a:lnTo>
                        <a:lnTo>
                          <a:pt x="713" y="1244"/>
                        </a:lnTo>
                        <a:close/>
                      </a:path>
                    </a:pathLst>
                  </a:custGeom>
                  <a:solidFill>
                    <a:srgbClr val="E26A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77" name="Freeform 7"/>
                <p:cNvSpPr/>
                <p:nvPr/>
              </p:nvSpPr>
              <p:spPr bwMode="auto">
                <a:xfrm>
                  <a:off x="6736" y="-181"/>
                  <a:ext cx="3186" cy="3678"/>
                </a:xfrm>
                <a:custGeom>
                  <a:avLst/>
                  <a:gdLst>
                    <a:gd name="T0" fmla="*/ 2886 w 3595"/>
                    <a:gd name="T1" fmla="*/ 3481 h 3747"/>
                    <a:gd name="T2" fmla="*/ 2876 w 3595"/>
                    <a:gd name="T3" fmla="*/ 3477 h 3747"/>
                    <a:gd name="T4" fmla="*/ 3595 w 3595"/>
                    <a:gd name="T5" fmla="*/ 760 h 3747"/>
                    <a:gd name="T6" fmla="*/ 720 w 3595"/>
                    <a:gd name="T7" fmla="*/ 0 h 3747"/>
                    <a:gd name="T8" fmla="*/ 0 w 3595"/>
                    <a:gd name="T9" fmla="*/ 2727 h 3747"/>
                    <a:gd name="T10" fmla="*/ 170 w 3595"/>
                    <a:gd name="T11" fmla="*/ 3120 h 3747"/>
                    <a:gd name="T12" fmla="*/ 485 w 3595"/>
                    <a:gd name="T13" fmla="*/ 2879 h 3747"/>
                    <a:gd name="T14" fmla="*/ 644 w 3595"/>
                    <a:gd name="T15" fmla="*/ 3246 h 3747"/>
                    <a:gd name="T16" fmla="*/ 959 w 3595"/>
                    <a:gd name="T17" fmla="*/ 3005 h 3747"/>
                    <a:gd name="T18" fmla="*/ 1117 w 3595"/>
                    <a:gd name="T19" fmla="*/ 3370 h 3747"/>
                    <a:gd name="T20" fmla="*/ 1432 w 3595"/>
                    <a:gd name="T21" fmla="*/ 3130 h 3747"/>
                    <a:gd name="T22" fmla="*/ 1591 w 3595"/>
                    <a:gd name="T23" fmla="*/ 3497 h 3747"/>
                    <a:gd name="T24" fmla="*/ 1906 w 3595"/>
                    <a:gd name="T25" fmla="*/ 3256 h 3747"/>
                    <a:gd name="T26" fmla="*/ 2063 w 3595"/>
                    <a:gd name="T27" fmla="*/ 3621 h 3747"/>
                    <a:gd name="T28" fmla="*/ 2380 w 3595"/>
                    <a:gd name="T29" fmla="*/ 3380 h 3747"/>
                    <a:gd name="T30" fmla="*/ 2536 w 3595"/>
                    <a:gd name="T31" fmla="*/ 3747 h 3747"/>
                    <a:gd name="T32" fmla="*/ 2886 w 3595"/>
                    <a:gd name="T33" fmla="*/ 3481 h 3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95" h="3747">
                      <a:moveTo>
                        <a:pt x="2886" y="3481"/>
                      </a:moveTo>
                      <a:lnTo>
                        <a:pt x="2876" y="3477"/>
                      </a:lnTo>
                      <a:lnTo>
                        <a:pt x="3595" y="760"/>
                      </a:lnTo>
                      <a:lnTo>
                        <a:pt x="720" y="0"/>
                      </a:lnTo>
                      <a:lnTo>
                        <a:pt x="0" y="2727"/>
                      </a:lnTo>
                      <a:lnTo>
                        <a:pt x="170" y="3120"/>
                      </a:lnTo>
                      <a:lnTo>
                        <a:pt x="485" y="2879"/>
                      </a:lnTo>
                      <a:lnTo>
                        <a:pt x="644" y="3246"/>
                      </a:lnTo>
                      <a:lnTo>
                        <a:pt x="959" y="3005"/>
                      </a:lnTo>
                      <a:lnTo>
                        <a:pt x="1117" y="3370"/>
                      </a:lnTo>
                      <a:lnTo>
                        <a:pt x="1432" y="3130"/>
                      </a:lnTo>
                      <a:lnTo>
                        <a:pt x="1591" y="3497"/>
                      </a:lnTo>
                      <a:lnTo>
                        <a:pt x="1906" y="3256"/>
                      </a:lnTo>
                      <a:lnTo>
                        <a:pt x="2063" y="3621"/>
                      </a:lnTo>
                      <a:lnTo>
                        <a:pt x="2380" y="3380"/>
                      </a:lnTo>
                      <a:lnTo>
                        <a:pt x="2536" y="3747"/>
                      </a:lnTo>
                      <a:lnTo>
                        <a:pt x="2886" y="3481"/>
                      </a:lnTo>
                      <a:close/>
                    </a:path>
                  </a:pathLst>
                </a:custGeom>
                <a:solidFill>
                  <a:schemeClr val="accent2"/>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78" name="Rectangle 17"/>
                <p:cNvSpPr>
                  <a:spLocks noChangeArrowheads="1"/>
                </p:cNvSpPr>
                <p:nvPr/>
              </p:nvSpPr>
              <p:spPr bwMode="auto">
                <a:xfrm>
                  <a:off x="6887" y="5605"/>
                  <a:ext cx="2165"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a:endParaRPr lang="zh-CN" altLang="zh-CN" sz="1100" dirty="0">
                    <a:solidFill>
                      <a:prstClr val="black"/>
                    </a:solidFill>
                    <a:latin typeface="Impact" panose="020B0806030902050204"/>
                  </a:endParaRPr>
                </a:p>
              </p:txBody>
            </p:sp>
            <p:sp>
              <p:nvSpPr>
                <p:cNvPr id="79" name="文本框 78"/>
                <p:cNvSpPr txBox="1"/>
                <p:nvPr/>
              </p:nvSpPr>
              <p:spPr>
                <a:xfrm rot="600000">
                  <a:off x="7624" y="741"/>
                  <a:ext cx="1634" cy="2317"/>
                </a:xfrm>
                <a:prstGeom prst="rect">
                  <a:avLst/>
                </a:prstGeom>
                <a:noFill/>
              </p:spPr>
              <p:txBody>
                <a:bodyPr wrap="square" rtlCol="0">
                  <a:spAutoFit/>
                </a:bodyPr>
                <a:lstStyle/>
                <a:p>
                  <a:r>
                    <a:rPr lang="zh-CN" altLang="en-US" sz="2400" b="1">
                      <a:solidFill>
                        <a:schemeClr val="bg1"/>
                      </a:solidFill>
                    </a:rPr>
                    <a:t>运维</a:t>
                  </a:r>
                </a:p>
              </p:txBody>
            </p:sp>
          </p:grpSp>
        </p:grpSp>
        <p:sp>
          <p:nvSpPr>
            <p:cNvPr id="80" name="文本框 79"/>
            <p:cNvSpPr txBox="1"/>
            <p:nvPr/>
          </p:nvSpPr>
          <p:spPr>
            <a:xfrm>
              <a:off x="7291864" y="3646170"/>
              <a:ext cx="702469" cy="807244"/>
            </a:xfrm>
            <a:prstGeom prst="rect">
              <a:avLst/>
            </a:prstGeom>
            <a:noFill/>
          </p:spPr>
          <p:txBody>
            <a:bodyPr wrap="square" lIns="68580" tIns="34290" rIns="68580" bIns="34290" rtlCol="0">
              <a:spAutoFit/>
            </a:bodyPr>
            <a:lstStyle/>
            <a:p>
              <a:r>
                <a:rPr lang="en-US" altLang="zh-CN" sz="2400" dirty="0">
                  <a:solidFill>
                    <a:srgbClr val="FFFFFF"/>
                  </a:solidFill>
                  <a:latin typeface="Impact" panose="020B0806030902050204"/>
                  <a:sym typeface="+mn-ea"/>
                </a:rPr>
                <a:t>23.5</a:t>
              </a:r>
              <a:r>
                <a:rPr lang="zh-CN" altLang="zh-CN" sz="2400" dirty="0">
                  <a:solidFill>
                    <a:srgbClr val="FFFFFF"/>
                  </a:solidFill>
                  <a:latin typeface="Impact" panose="020B0806030902050204"/>
                  <a:sym typeface="+mn-ea"/>
                </a:rPr>
                <a:t>%</a:t>
              </a:r>
              <a:endParaRPr lang="en-US" altLang="zh-CN" sz="2400" b="1">
                <a:solidFill>
                  <a:schemeClr val="bg1"/>
                </a:solidFill>
              </a:endParaRPr>
            </a:p>
          </p:txBody>
        </p:sp>
        <p:sp>
          <p:nvSpPr>
            <p:cNvPr id="270" name="文本框 269"/>
            <p:cNvSpPr txBox="1"/>
            <p:nvPr/>
          </p:nvSpPr>
          <p:spPr>
            <a:xfrm>
              <a:off x="5097304" y="4677251"/>
              <a:ext cx="2897029" cy="346249"/>
            </a:xfrm>
            <a:prstGeom prst="rect">
              <a:avLst/>
            </a:prstGeom>
            <a:noFill/>
          </p:spPr>
          <p:txBody>
            <a:bodyPr wrap="square" lIns="68580" tIns="34290" rIns="68580" bIns="34290" rtlCol="0">
              <a:spAutoFit/>
            </a:bodyPr>
            <a:lstStyle/>
            <a:p>
              <a:r>
                <a:rPr lang="en-US" altLang="zh-CN" b="1"/>
                <a:t>                        </a:t>
              </a:r>
              <a:r>
                <a:rPr lang="zh-CN" altLang="en-US" b="1"/>
                <a:t>敏感性分析</a:t>
              </a:r>
            </a:p>
          </p:txBody>
        </p:sp>
      </p:grpSp>
      <p:cxnSp>
        <p:nvCxnSpPr>
          <p:cNvPr id="257" name="直接连接符 33"/>
          <p:cNvCxnSpPr/>
          <p:nvPr/>
        </p:nvCxnSpPr>
        <p:spPr>
          <a:xfrm>
            <a:off x="625679" y="716357"/>
            <a:ext cx="7995557"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258" name="组合 87"/>
          <p:cNvGrpSpPr/>
          <p:nvPr/>
        </p:nvGrpSpPr>
        <p:grpSpPr>
          <a:xfrm>
            <a:off x="605520" y="239337"/>
            <a:ext cx="8005082" cy="477553"/>
            <a:chOff x="546919" y="239337"/>
            <a:chExt cx="8063683" cy="779561"/>
          </a:xfrm>
        </p:grpSpPr>
        <p:sp>
          <p:nvSpPr>
            <p:cNvPr id="259" name="矩形 258"/>
            <p:cNvSpPr/>
            <p:nvPr/>
          </p:nvSpPr>
          <p:spPr>
            <a:xfrm>
              <a:off x="556513" y="239337"/>
              <a:ext cx="8054088" cy="753625"/>
            </a:xfrm>
            <a:prstGeom prst="rect">
              <a:avLst/>
            </a:prstGeom>
            <a:solidFill>
              <a:schemeClr val="bg1"/>
            </a:solidFill>
          </p:spPr>
          <p:txBody>
            <a:bodyPr wrap="square">
              <a:spAutoFit/>
            </a:bodyPr>
            <a:lstStyle/>
            <a:p>
              <a:r>
                <a:rPr lang="en-US" altLang="zh-CN" sz="2400" b="1" dirty="0" smtClean="0">
                  <a:solidFill>
                    <a:srgbClr val="E33743"/>
                  </a:solidFill>
                  <a:latin typeface="+mn-ea"/>
                </a:rPr>
                <a:t>3.1 </a:t>
              </a:r>
              <a:r>
                <a:rPr lang="zh-CN" altLang="en-US" sz="2400" b="1" dirty="0" smtClean="0">
                  <a:solidFill>
                    <a:srgbClr val="E33743"/>
                  </a:solidFill>
                  <a:latin typeface="+mn-ea"/>
                </a:rPr>
                <a:t>成本性态和盈利特征</a:t>
              </a:r>
              <a:endParaRPr lang="en-US" altLang="zh-CN" sz="2400" b="1" dirty="0" smtClean="0">
                <a:solidFill>
                  <a:srgbClr val="E33743"/>
                </a:solidFill>
                <a:latin typeface="+mj-ea"/>
                <a:ea typeface="+mj-ea"/>
              </a:endParaRPr>
            </a:p>
          </p:txBody>
        </p:sp>
        <p:grpSp>
          <p:nvGrpSpPr>
            <p:cNvPr id="261" name="组合 22"/>
            <p:cNvGrpSpPr/>
            <p:nvPr/>
          </p:nvGrpSpPr>
          <p:grpSpPr>
            <a:xfrm>
              <a:off x="546919" y="246947"/>
              <a:ext cx="8063683" cy="771951"/>
              <a:chOff x="574865" y="3380876"/>
              <a:chExt cx="8045978" cy="653844"/>
            </a:xfrm>
          </p:grpSpPr>
          <p:cxnSp>
            <p:nvCxnSpPr>
              <p:cNvPr id="262" name="直接连接符 90"/>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4" name="直接连接符 91"/>
              <p:cNvCxnSpPr>
                <a:cxnSpLocks/>
              </p:cNvCxnSpPr>
              <p:nvPr/>
            </p:nvCxnSpPr>
            <p:spPr>
              <a:xfrm>
                <a:off x="574865" y="4034720"/>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266" name="矩形 265"/>
          <p:cNvSpPr/>
          <p:nvPr/>
        </p:nvSpPr>
        <p:spPr>
          <a:xfrm>
            <a:off x="615045" y="264357"/>
            <a:ext cx="7414531" cy="438581"/>
          </a:xfrm>
          <a:prstGeom prst="rect">
            <a:avLst/>
          </a:prstGeom>
          <a:solidFill>
            <a:schemeClr val="bg1"/>
          </a:solidFill>
        </p:spPr>
        <p:txBody>
          <a:bodyPr wrap="square" lIns="68580" tIns="34290" rIns="68580" bIns="34290">
            <a:spAutoFit/>
          </a:bodyPr>
          <a:lstStyle/>
          <a:p>
            <a:r>
              <a:rPr lang="en-US" altLang="zh-CN" sz="2400" b="1" dirty="0">
                <a:solidFill>
                  <a:srgbClr val="E33743"/>
                </a:solidFill>
              </a:rPr>
              <a:t>3.2 </a:t>
            </a:r>
            <a:r>
              <a:rPr lang="zh-CN" altLang="en-US" sz="2400" b="1" dirty="0" smtClean="0">
                <a:solidFill>
                  <a:srgbClr val="E33743"/>
                </a:solidFill>
              </a:rPr>
              <a:t>成本性态和盈利特征</a:t>
            </a:r>
            <a:endParaRPr lang="en-US" altLang="zh-CN" sz="2400" b="1" dirty="0">
              <a:solidFill>
                <a:srgbClr val="E33743"/>
              </a:solidFill>
            </a:endParaRPr>
          </a:p>
        </p:txBody>
      </p:sp>
      <p:cxnSp>
        <p:nvCxnSpPr>
          <p:cNvPr id="267" name="直接连接符 32"/>
          <p:cNvCxnSpPr/>
          <p:nvPr/>
        </p:nvCxnSpPr>
        <p:spPr>
          <a:xfrm>
            <a:off x="615046" y="245745"/>
            <a:ext cx="7995557"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69" name="文本框 268"/>
          <p:cNvSpPr txBox="1"/>
          <p:nvPr/>
        </p:nvSpPr>
        <p:spPr>
          <a:xfrm>
            <a:off x="615044" y="717790"/>
            <a:ext cx="7995558" cy="807913"/>
          </a:xfrm>
          <a:prstGeom prst="rect">
            <a:avLst/>
          </a:prstGeom>
          <a:noFill/>
        </p:spPr>
        <p:txBody>
          <a:bodyPr wrap="square" lIns="68580" tIns="34290" rIns="68580" bIns="34290" rtlCol="0">
            <a:spAutoFit/>
          </a:bodyPr>
          <a:lstStyle/>
          <a:p>
            <a:pPr marL="441484" indent="-171450">
              <a:buFont typeface="Wingdings" charset="2"/>
              <a:buChar char="Ø"/>
            </a:pPr>
            <a:r>
              <a:rPr lang="zh-CN" altLang="en-US" sz="1200" dirty="0">
                <a:latin typeface="STHeiti" charset="-122"/>
                <a:ea typeface="STHeiti" charset="-122"/>
                <a:cs typeface="STHeiti" charset="-122"/>
              </a:rPr>
              <a:t>摩拜的收入来源解构</a:t>
            </a:r>
            <a:r>
              <a:rPr lang="zh-CN" altLang="en-US" sz="1200" dirty="0" smtClean="0">
                <a:latin typeface="STHeiti" charset="-122"/>
                <a:ea typeface="STHeiti" charset="-122"/>
                <a:cs typeface="STHeiti" charset="-122"/>
              </a:rPr>
              <a:t>：摩拜单车生产</a:t>
            </a:r>
            <a:r>
              <a:rPr lang="zh-CN" altLang="en-US" sz="1200" dirty="0">
                <a:latin typeface="STHeiti" charset="-122"/>
                <a:ea typeface="STHeiti" charset="-122"/>
                <a:cs typeface="STHeiti" charset="-122"/>
              </a:rPr>
              <a:t>开发费用过高，骑行费相对押金和广告费较少，盈利渠道以押金和广告费为主。</a:t>
            </a:r>
          </a:p>
          <a:p>
            <a:pPr marL="441484" indent="-171450">
              <a:buFont typeface="Wingdings" charset="2"/>
              <a:buChar char="Ø"/>
            </a:pPr>
            <a:r>
              <a:rPr lang="zh-CN" altLang="en-US" sz="1200" dirty="0">
                <a:latin typeface="STHeiti" charset="-122"/>
                <a:ea typeface="STHeiti" charset="-122"/>
                <a:cs typeface="STHeiti" charset="-122"/>
                <a:sym typeface="+mn-ea"/>
              </a:rPr>
              <a:t> 敏感性分析：通过成本拆卸，</a:t>
            </a:r>
            <a:r>
              <a:rPr lang="zh-CN" altLang="en-US" sz="1200" dirty="0">
                <a:solidFill>
                  <a:srgbClr val="FF0000"/>
                </a:solidFill>
                <a:latin typeface="STHeiti" charset="-122"/>
                <a:ea typeface="STHeiti" charset="-122"/>
                <a:cs typeface="STHeiti" charset="-122"/>
                <a:sym typeface="+mn-ea"/>
              </a:rPr>
              <a:t>利润对</a:t>
            </a:r>
            <a:r>
              <a:rPr lang="zh-CN" altLang="en-US" sz="1200" dirty="0" smtClean="0">
                <a:solidFill>
                  <a:srgbClr val="FF0000"/>
                </a:solidFill>
                <a:latin typeface="STHeiti" charset="-122"/>
                <a:ea typeface="STHeiti" charset="-122"/>
                <a:cs typeface="STHeiti" charset="-122"/>
                <a:sym typeface="+mn-ea"/>
              </a:rPr>
              <a:t>单车的制造</a:t>
            </a:r>
            <a:r>
              <a:rPr lang="zh-CN" altLang="en-US" sz="1200" dirty="0">
                <a:solidFill>
                  <a:srgbClr val="FF0000"/>
                </a:solidFill>
                <a:latin typeface="STHeiti" charset="-122"/>
                <a:ea typeface="STHeiti" charset="-122"/>
                <a:cs typeface="STHeiti" charset="-122"/>
                <a:sym typeface="+mn-ea"/>
              </a:rPr>
              <a:t>成本更加</a:t>
            </a:r>
            <a:r>
              <a:rPr lang="zh-CN" altLang="en-US" sz="1200" dirty="0" smtClean="0">
                <a:solidFill>
                  <a:srgbClr val="FF0000"/>
                </a:solidFill>
                <a:latin typeface="STHeiti" charset="-122"/>
                <a:ea typeface="STHeiti" charset="-122"/>
                <a:cs typeface="STHeiti" charset="-122"/>
                <a:sym typeface="+mn-ea"/>
              </a:rPr>
              <a:t>敏感</a:t>
            </a:r>
            <a:r>
              <a:rPr lang="zh-CN" altLang="en-US" sz="1200" dirty="0" smtClean="0">
                <a:latin typeface="STHeiti" charset="-122"/>
                <a:ea typeface="STHeiti" charset="-122"/>
                <a:cs typeface="STHeiti" charset="-122"/>
                <a:sym typeface="+mn-ea"/>
              </a:rPr>
              <a:t>。基于</a:t>
            </a:r>
            <a:r>
              <a:rPr lang="zh-CN" altLang="en-US" sz="1200" dirty="0">
                <a:latin typeface="STHeiti" charset="-122"/>
                <a:ea typeface="STHeiti" charset="-122"/>
                <a:cs typeface="STHeiti" charset="-122"/>
                <a:sym typeface="+mn-ea"/>
              </a:rPr>
              <a:t>案例预计数据和保守估计，制造成本降低</a:t>
            </a:r>
            <a:r>
              <a:rPr lang="en-US" altLang="zh-CN" sz="1200" dirty="0">
                <a:latin typeface="STHeiti" charset="-122"/>
                <a:ea typeface="STHeiti" charset="-122"/>
                <a:cs typeface="STHeiti" charset="-122"/>
                <a:sym typeface="+mn-ea"/>
              </a:rPr>
              <a:t>44%</a:t>
            </a:r>
            <a:r>
              <a:rPr lang="zh-CN" altLang="en-US" sz="1200" dirty="0">
                <a:latin typeface="STHeiti" charset="-122"/>
                <a:ea typeface="STHeiti" charset="-122"/>
                <a:cs typeface="STHeiti" charset="-122"/>
                <a:sym typeface="+mn-ea"/>
              </a:rPr>
              <a:t>可以基本达到盈亏平衡，即降低至</a:t>
            </a:r>
            <a:r>
              <a:rPr lang="en-US" altLang="zh-CN" sz="1200" dirty="0">
                <a:latin typeface="STHeiti" charset="-122"/>
                <a:ea typeface="STHeiti" charset="-122"/>
                <a:cs typeface="STHeiti" charset="-122"/>
                <a:sym typeface="+mn-ea"/>
              </a:rPr>
              <a:t>840</a:t>
            </a:r>
            <a:r>
              <a:rPr lang="zh-CN" altLang="en-US" sz="1200" dirty="0">
                <a:latin typeface="STHeiti" charset="-122"/>
                <a:ea typeface="STHeiti" charset="-122"/>
                <a:cs typeface="STHeiti" charset="-122"/>
                <a:sym typeface="+mn-ea"/>
              </a:rPr>
              <a:t>元基本达到盈亏平衡</a:t>
            </a:r>
            <a:endParaRPr kumimoji="1" lang="zh-CN" altLang="en-US" sz="1200" dirty="0"/>
          </a:p>
        </p:txBody>
      </p:sp>
      <p:cxnSp>
        <p:nvCxnSpPr>
          <p:cNvPr id="271" name="直接连接符 33"/>
          <p:cNvCxnSpPr/>
          <p:nvPr/>
        </p:nvCxnSpPr>
        <p:spPr>
          <a:xfrm>
            <a:off x="615046" y="662245"/>
            <a:ext cx="7995557"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964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58815" y="995423"/>
            <a:ext cx="8299048" cy="4190097"/>
            <a:chOff x="1152243" y="944792"/>
            <a:chExt cx="6871288" cy="4240945"/>
          </a:xfrm>
        </p:grpSpPr>
        <p:sp>
          <p:nvSpPr>
            <p:cNvPr id="40" name="TextBox 39"/>
            <p:cNvSpPr txBox="1"/>
            <p:nvPr/>
          </p:nvSpPr>
          <p:spPr>
            <a:xfrm>
              <a:off x="2305613" y="4313505"/>
              <a:ext cx="1043428" cy="8722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charset="-122"/>
                </a:defRPr>
              </a:lvl1pPr>
            </a:lstStyle>
            <a:p>
              <a:pPr algn="ctr" defTabSz="685324">
                <a:lnSpc>
                  <a:spcPct val="100000"/>
                </a:lnSpc>
                <a:defRPr/>
              </a:pPr>
              <a:r>
                <a:rPr lang="en-US" altLang="zh-CN" sz="5000" dirty="0">
                  <a:solidFill>
                    <a:sysClr val="window" lastClr="FFFFFF">
                      <a:lumMod val="50000"/>
                    </a:sysClr>
                  </a:solidFill>
                  <a:latin typeface="Arial Black" panose="020B0A04020102020204" pitchFamily="34" charset="0"/>
                  <a:ea typeface="BatangChe" pitchFamily="49" charset="-127"/>
                </a:rPr>
                <a:t>01</a:t>
              </a:r>
              <a:endParaRPr lang="zh-CN" altLang="en-US" sz="5000" dirty="0">
                <a:solidFill>
                  <a:sysClr val="window" lastClr="FFFFFF">
                    <a:lumMod val="50000"/>
                  </a:sysClr>
                </a:solidFill>
                <a:latin typeface="Arial Black" panose="020B0A04020102020204" pitchFamily="34" charset="0"/>
                <a:ea typeface="BatangChe" pitchFamily="49" charset="-127"/>
              </a:endParaRPr>
            </a:p>
          </p:txBody>
        </p:sp>
        <p:sp>
          <p:nvSpPr>
            <p:cNvPr id="41" name="圆角矩形 40"/>
            <p:cNvSpPr/>
            <p:nvPr/>
          </p:nvSpPr>
          <p:spPr>
            <a:xfrm>
              <a:off x="2404096" y="1730918"/>
              <a:ext cx="772095" cy="2557566"/>
            </a:xfrm>
            <a:prstGeom prst="roundRect">
              <a:avLst/>
            </a:prstGeom>
            <a:solidFill>
              <a:sysClr val="window" lastClr="FFFFFF">
                <a:lumMod val="50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685324">
                <a:defRPr/>
              </a:pPr>
              <a:endParaRPr lang="en-US" kern="0">
                <a:solidFill>
                  <a:sysClr val="window" lastClr="FFFFFF"/>
                </a:solidFill>
                <a:latin typeface="Calibri" panose="020F0502020204030204"/>
              </a:endParaRPr>
            </a:p>
          </p:txBody>
        </p:sp>
        <p:sp>
          <p:nvSpPr>
            <p:cNvPr id="42" name="TextBox 41"/>
            <p:cNvSpPr txBox="1"/>
            <p:nvPr/>
          </p:nvSpPr>
          <p:spPr>
            <a:xfrm>
              <a:off x="2248768" y="4232175"/>
              <a:ext cx="1216445" cy="934535"/>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charset="-122"/>
                </a:defRPr>
              </a:lvl1pPr>
            </a:lstStyle>
            <a:p>
              <a:pPr algn="ctr" defTabSz="685324">
                <a:lnSpc>
                  <a:spcPct val="100000"/>
                </a:lnSpc>
                <a:defRPr/>
              </a:pPr>
              <a:r>
                <a:rPr lang="en-US" altLang="zh-CN" sz="5400" dirty="0">
                  <a:ln w="38100" cmpd="sng">
                    <a:solidFill>
                      <a:sysClr val="window" lastClr="FFFFFF"/>
                    </a:solidFill>
                    <a:prstDash val="solid"/>
                  </a:ln>
                  <a:solidFill>
                    <a:srgbClr val="F79646">
                      <a:lumMod val="75000"/>
                    </a:srgbClr>
                  </a:solidFill>
                  <a:latin typeface="Arial Black" panose="020B0A04020102020204" pitchFamily="34" charset="0"/>
                  <a:ea typeface="BatangChe" pitchFamily="49" charset="-127"/>
                </a:rPr>
                <a:t>01</a:t>
              </a:r>
              <a:endParaRPr lang="zh-CN" altLang="en-US" sz="5400" dirty="0">
                <a:ln w="38100" cmpd="sng">
                  <a:solidFill>
                    <a:sysClr val="window" lastClr="FFFFFF"/>
                  </a:solidFill>
                  <a:prstDash val="solid"/>
                </a:ln>
                <a:solidFill>
                  <a:srgbClr val="F79646">
                    <a:lumMod val="75000"/>
                  </a:srgbClr>
                </a:solidFill>
                <a:latin typeface="Arial Black" panose="020B0A04020102020204" pitchFamily="34" charset="0"/>
                <a:ea typeface="BatangChe" pitchFamily="49" charset="-127"/>
              </a:endParaRPr>
            </a:p>
          </p:txBody>
        </p:sp>
        <p:sp>
          <p:nvSpPr>
            <p:cNvPr id="43" name="圆角矩形 42"/>
            <p:cNvSpPr/>
            <p:nvPr/>
          </p:nvSpPr>
          <p:spPr>
            <a:xfrm rot="21444755">
              <a:off x="2452961" y="1710808"/>
              <a:ext cx="772095" cy="2593457"/>
            </a:xfrm>
            <a:prstGeom prst="roundRect">
              <a:avLst/>
            </a:prstGeom>
            <a:gradFill flip="none" rotWithShape="1">
              <a:gsLst>
                <a:gs pos="93000">
                  <a:srgbClr val="FC4825"/>
                </a:gs>
                <a:gs pos="70000">
                  <a:srgbClr val="F79646">
                    <a:lumMod val="75000"/>
                    <a:shade val="100000"/>
                    <a:satMod val="115000"/>
                  </a:srgbClr>
                </a:gs>
              </a:gsLst>
              <a:path path="circle">
                <a:fillToRect l="50000" t="50000" r="50000" b="50000"/>
              </a:path>
              <a:tileRect/>
            </a:gradFill>
            <a:ln w="381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685324">
                <a:defRPr/>
              </a:pPr>
              <a:endParaRPr lang="en-US" kern="0">
                <a:solidFill>
                  <a:sysClr val="window" lastClr="FFFFFF"/>
                </a:solidFill>
                <a:latin typeface="Calibri" panose="020F0502020204030204"/>
              </a:endParaRPr>
            </a:p>
          </p:txBody>
        </p:sp>
        <p:sp>
          <p:nvSpPr>
            <p:cNvPr id="44" name="圆角矩形 43"/>
            <p:cNvSpPr/>
            <p:nvPr/>
          </p:nvSpPr>
          <p:spPr>
            <a:xfrm rot="21436152">
              <a:off x="2500225" y="1765096"/>
              <a:ext cx="675584" cy="2478077"/>
            </a:xfrm>
            <a:prstGeom prst="roundRect">
              <a:avLst/>
            </a:prstGeom>
            <a:noFill/>
            <a:ln w="25400" cap="flat" cmpd="sng" algn="ctr">
              <a:solidFill>
                <a:sysClr val="window" lastClr="FFFFFF"/>
              </a:solidFill>
              <a:prstDash val="sysDot"/>
            </a:ln>
            <a:effectLst>
              <a:outerShdw dist="12700" algn="l" rotWithShape="0">
                <a:srgbClr val="F79646">
                  <a:lumMod val="50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685324">
                <a:defRPr/>
              </a:pPr>
              <a:endParaRPr lang="en-US" kern="0">
                <a:solidFill>
                  <a:sysClr val="window" lastClr="FFFFFF"/>
                </a:solidFill>
                <a:latin typeface="Calibri" panose="020F0502020204030204"/>
              </a:endParaRPr>
            </a:p>
          </p:txBody>
        </p:sp>
        <p:sp>
          <p:nvSpPr>
            <p:cNvPr id="45" name="椭圆 44"/>
            <p:cNvSpPr/>
            <p:nvPr/>
          </p:nvSpPr>
          <p:spPr>
            <a:xfrm>
              <a:off x="2688661" y="1740963"/>
              <a:ext cx="155842" cy="15584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685324">
                <a:defRPr/>
              </a:pPr>
              <a:endParaRPr lang="en-US" kern="0">
                <a:solidFill>
                  <a:sysClr val="window" lastClr="FFFFFF"/>
                </a:solidFill>
                <a:latin typeface="Calibri" panose="020F0502020204030204"/>
              </a:endParaRPr>
            </a:p>
          </p:txBody>
        </p:sp>
        <p:sp>
          <p:nvSpPr>
            <p:cNvPr id="46" name="TextBox 45"/>
            <p:cNvSpPr txBox="1"/>
            <p:nvPr/>
          </p:nvSpPr>
          <p:spPr>
            <a:xfrm rot="184381">
              <a:off x="3349064" y="3778092"/>
              <a:ext cx="1043428" cy="8722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charset="-122"/>
                </a:defRPr>
              </a:lvl1pPr>
            </a:lstStyle>
            <a:p>
              <a:pPr algn="ctr" defTabSz="685324">
                <a:lnSpc>
                  <a:spcPct val="100000"/>
                </a:lnSpc>
                <a:defRPr/>
              </a:pPr>
              <a:r>
                <a:rPr lang="en-US" altLang="zh-CN" sz="5000" dirty="0">
                  <a:solidFill>
                    <a:sysClr val="window" lastClr="FFFFFF">
                      <a:lumMod val="50000"/>
                    </a:sysClr>
                  </a:solidFill>
                  <a:latin typeface="Arial Black" panose="020B0A04020102020204" pitchFamily="34" charset="0"/>
                  <a:ea typeface="BatangChe" pitchFamily="49" charset="-127"/>
                </a:rPr>
                <a:t>02</a:t>
              </a:r>
              <a:endParaRPr lang="zh-CN" altLang="en-US" sz="5000" dirty="0">
                <a:solidFill>
                  <a:sysClr val="window" lastClr="FFFFFF">
                    <a:lumMod val="50000"/>
                  </a:sysClr>
                </a:solidFill>
                <a:latin typeface="Arial Black" panose="020B0A04020102020204" pitchFamily="34" charset="0"/>
                <a:ea typeface="BatangChe" pitchFamily="49" charset="-127"/>
              </a:endParaRPr>
            </a:p>
          </p:txBody>
        </p:sp>
        <p:sp>
          <p:nvSpPr>
            <p:cNvPr id="47" name="圆角矩形 46"/>
            <p:cNvSpPr/>
            <p:nvPr/>
          </p:nvSpPr>
          <p:spPr>
            <a:xfrm rot="184381">
              <a:off x="3537398" y="1260776"/>
              <a:ext cx="772095" cy="2557566"/>
            </a:xfrm>
            <a:prstGeom prst="roundRect">
              <a:avLst/>
            </a:prstGeom>
            <a:solidFill>
              <a:sysClr val="window" lastClr="FFFFFF">
                <a:lumMod val="50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685324">
                <a:defRPr/>
              </a:pPr>
              <a:endParaRPr lang="en-US" kern="0">
                <a:solidFill>
                  <a:sysClr val="window" lastClr="FFFFFF"/>
                </a:solidFill>
                <a:latin typeface="Calibri" panose="020F0502020204030204"/>
              </a:endParaRPr>
            </a:p>
          </p:txBody>
        </p:sp>
        <p:sp>
          <p:nvSpPr>
            <p:cNvPr id="48" name="TextBox 47"/>
            <p:cNvSpPr txBox="1"/>
            <p:nvPr/>
          </p:nvSpPr>
          <p:spPr>
            <a:xfrm rot="184381">
              <a:off x="3321556" y="3706683"/>
              <a:ext cx="1216445" cy="934535"/>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charset="-122"/>
                </a:defRPr>
              </a:lvl1pPr>
            </a:lstStyle>
            <a:p>
              <a:pPr algn="ctr" defTabSz="685324">
                <a:lnSpc>
                  <a:spcPct val="100000"/>
                </a:lnSpc>
                <a:defRPr/>
              </a:pPr>
              <a:r>
                <a:rPr lang="en-US" altLang="zh-CN" sz="5400" dirty="0">
                  <a:ln w="38100" cmpd="sng">
                    <a:solidFill>
                      <a:sysClr val="window" lastClr="FFFFFF"/>
                    </a:solidFill>
                    <a:prstDash val="solid"/>
                  </a:ln>
                  <a:solidFill>
                    <a:srgbClr val="F79646">
                      <a:lumMod val="75000"/>
                    </a:srgbClr>
                  </a:solidFill>
                  <a:latin typeface="Arial Black" panose="020B0A04020102020204" pitchFamily="34" charset="0"/>
                  <a:ea typeface="BatangChe" pitchFamily="49" charset="-127"/>
                </a:rPr>
                <a:t>02</a:t>
              </a:r>
              <a:endParaRPr lang="zh-CN" altLang="en-US" sz="5400" dirty="0">
                <a:ln w="38100" cmpd="sng">
                  <a:solidFill>
                    <a:sysClr val="window" lastClr="FFFFFF"/>
                  </a:solidFill>
                  <a:prstDash val="solid"/>
                </a:ln>
                <a:solidFill>
                  <a:srgbClr val="F79646">
                    <a:lumMod val="75000"/>
                  </a:srgbClr>
                </a:solidFill>
                <a:latin typeface="Arial Black" panose="020B0A04020102020204" pitchFamily="34" charset="0"/>
                <a:ea typeface="BatangChe" pitchFamily="49" charset="-127"/>
              </a:endParaRPr>
            </a:p>
          </p:txBody>
        </p:sp>
        <p:sp>
          <p:nvSpPr>
            <p:cNvPr id="49" name="圆角矩形 48"/>
            <p:cNvSpPr/>
            <p:nvPr/>
          </p:nvSpPr>
          <p:spPr>
            <a:xfrm rot="29136">
              <a:off x="3586310" y="1243288"/>
              <a:ext cx="772095" cy="2593457"/>
            </a:xfrm>
            <a:prstGeom prst="roundRect">
              <a:avLst/>
            </a:prstGeom>
            <a:gradFill flip="none" rotWithShape="1">
              <a:gsLst>
                <a:gs pos="94000">
                  <a:srgbClr val="FC4825"/>
                </a:gs>
                <a:gs pos="56000">
                  <a:srgbClr val="F79646">
                    <a:lumMod val="75000"/>
                    <a:shade val="100000"/>
                    <a:satMod val="115000"/>
                  </a:srgbClr>
                </a:gs>
              </a:gsLst>
              <a:path path="circle">
                <a:fillToRect l="50000" t="50000" r="50000" b="50000"/>
              </a:path>
              <a:tileRect/>
            </a:gradFill>
            <a:ln w="381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685324">
                <a:defRPr/>
              </a:pPr>
              <a:endParaRPr lang="en-US" kern="0">
                <a:solidFill>
                  <a:sysClr val="window" lastClr="FFFFFF"/>
                </a:solidFill>
                <a:latin typeface="Calibri" panose="020F0502020204030204"/>
              </a:endParaRPr>
            </a:p>
          </p:txBody>
        </p:sp>
        <p:sp>
          <p:nvSpPr>
            <p:cNvPr id="50" name="圆角矩形 49"/>
            <p:cNvSpPr/>
            <p:nvPr/>
          </p:nvSpPr>
          <p:spPr>
            <a:xfrm rot="20533">
              <a:off x="3633758" y="1297528"/>
              <a:ext cx="675584" cy="2478077"/>
            </a:xfrm>
            <a:prstGeom prst="roundRect">
              <a:avLst/>
            </a:prstGeom>
            <a:noFill/>
            <a:ln w="25400" cap="flat" cmpd="sng" algn="ctr">
              <a:solidFill>
                <a:sysClr val="window" lastClr="FFFFFF"/>
              </a:solidFill>
              <a:prstDash val="sysDot"/>
            </a:ln>
            <a:effectLst>
              <a:outerShdw dist="12700" algn="l" rotWithShape="0">
                <a:srgbClr val="F79646">
                  <a:lumMod val="50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685324">
                <a:defRPr/>
              </a:pPr>
              <a:endParaRPr lang="en-US" kern="0">
                <a:solidFill>
                  <a:sysClr val="window" lastClr="FFFFFF"/>
                </a:solidFill>
                <a:latin typeface="Calibri" panose="020F0502020204030204"/>
              </a:endParaRPr>
            </a:p>
          </p:txBody>
        </p:sp>
        <p:sp>
          <p:nvSpPr>
            <p:cNvPr id="51" name="椭圆 50"/>
            <p:cNvSpPr/>
            <p:nvPr/>
          </p:nvSpPr>
          <p:spPr>
            <a:xfrm rot="184381">
              <a:off x="3885835" y="1271271"/>
              <a:ext cx="155842" cy="15584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685324">
                <a:defRPr/>
              </a:pPr>
              <a:endParaRPr lang="en-US" kern="0">
                <a:solidFill>
                  <a:sysClr val="window" lastClr="FFFFFF"/>
                </a:solidFill>
                <a:latin typeface="Calibri" panose="020F0502020204030204"/>
              </a:endParaRPr>
            </a:p>
          </p:txBody>
        </p:sp>
        <p:sp>
          <p:nvSpPr>
            <p:cNvPr id="52" name="TextBox 51"/>
            <p:cNvSpPr txBox="1"/>
            <p:nvPr/>
          </p:nvSpPr>
          <p:spPr>
            <a:xfrm>
              <a:off x="4586852" y="4297400"/>
              <a:ext cx="1043428" cy="8722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charset="-122"/>
                </a:defRPr>
              </a:lvl1pPr>
            </a:lstStyle>
            <a:p>
              <a:pPr algn="ctr" defTabSz="685324">
                <a:lnSpc>
                  <a:spcPct val="100000"/>
                </a:lnSpc>
                <a:defRPr/>
              </a:pPr>
              <a:r>
                <a:rPr lang="en-US" altLang="zh-CN" sz="5000" dirty="0">
                  <a:solidFill>
                    <a:sysClr val="window" lastClr="FFFFFF">
                      <a:lumMod val="50000"/>
                    </a:sysClr>
                  </a:solidFill>
                  <a:latin typeface="Arial Black" panose="020B0A04020102020204" pitchFamily="34" charset="0"/>
                  <a:ea typeface="BatangChe" pitchFamily="49" charset="-127"/>
                </a:rPr>
                <a:t>03</a:t>
              </a:r>
              <a:endParaRPr lang="zh-CN" altLang="en-US" sz="5000" dirty="0">
                <a:solidFill>
                  <a:sysClr val="window" lastClr="FFFFFF">
                    <a:lumMod val="50000"/>
                  </a:sysClr>
                </a:solidFill>
                <a:latin typeface="Arial Black" panose="020B0A04020102020204" pitchFamily="34" charset="0"/>
                <a:ea typeface="BatangChe" pitchFamily="49" charset="-127"/>
              </a:endParaRPr>
            </a:p>
          </p:txBody>
        </p:sp>
        <p:sp>
          <p:nvSpPr>
            <p:cNvPr id="53" name="圆角矩形 52"/>
            <p:cNvSpPr/>
            <p:nvPr/>
          </p:nvSpPr>
          <p:spPr>
            <a:xfrm>
              <a:off x="4685336" y="1714812"/>
              <a:ext cx="772095" cy="2557566"/>
            </a:xfrm>
            <a:prstGeom prst="roundRect">
              <a:avLst/>
            </a:prstGeom>
            <a:solidFill>
              <a:sysClr val="window" lastClr="FFFFFF">
                <a:lumMod val="50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685324">
                <a:defRPr/>
              </a:pPr>
              <a:endParaRPr lang="en-US" kern="0">
                <a:solidFill>
                  <a:sysClr val="window" lastClr="FFFFFF"/>
                </a:solidFill>
                <a:latin typeface="Calibri" panose="020F0502020204030204"/>
              </a:endParaRPr>
            </a:p>
          </p:txBody>
        </p:sp>
        <p:sp>
          <p:nvSpPr>
            <p:cNvPr id="54" name="TextBox 53"/>
            <p:cNvSpPr txBox="1"/>
            <p:nvPr/>
          </p:nvSpPr>
          <p:spPr>
            <a:xfrm>
              <a:off x="4537403" y="4230264"/>
              <a:ext cx="1216445" cy="934535"/>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charset="-122"/>
                </a:defRPr>
              </a:lvl1pPr>
            </a:lstStyle>
            <a:p>
              <a:pPr algn="ctr" defTabSz="685324">
                <a:lnSpc>
                  <a:spcPct val="100000"/>
                </a:lnSpc>
                <a:defRPr/>
              </a:pPr>
              <a:r>
                <a:rPr lang="en-US" altLang="zh-CN" sz="5400" dirty="0">
                  <a:ln w="38100" cmpd="sng">
                    <a:solidFill>
                      <a:sysClr val="window" lastClr="FFFFFF"/>
                    </a:solidFill>
                    <a:prstDash val="solid"/>
                  </a:ln>
                  <a:solidFill>
                    <a:srgbClr val="F79646">
                      <a:lumMod val="75000"/>
                    </a:srgbClr>
                  </a:solidFill>
                  <a:latin typeface="Arial Black" panose="020B0A04020102020204" pitchFamily="34" charset="0"/>
                  <a:ea typeface="BatangChe" pitchFamily="49" charset="-127"/>
                </a:rPr>
                <a:t>03</a:t>
              </a:r>
              <a:endParaRPr lang="zh-CN" altLang="en-US" sz="5400" dirty="0">
                <a:ln w="38100" cmpd="sng">
                  <a:solidFill>
                    <a:sysClr val="window" lastClr="FFFFFF"/>
                  </a:solidFill>
                  <a:prstDash val="solid"/>
                </a:ln>
                <a:solidFill>
                  <a:srgbClr val="F79646">
                    <a:lumMod val="75000"/>
                  </a:srgbClr>
                </a:solidFill>
                <a:latin typeface="Arial Black" panose="020B0A04020102020204" pitchFamily="34" charset="0"/>
                <a:ea typeface="BatangChe" pitchFamily="49" charset="-127"/>
              </a:endParaRPr>
            </a:p>
          </p:txBody>
        </p:sp>
        <p:sp>
          <p:nvSpPr>
            <p:cNvPr id="55" name="圆角矩形 54"/>
            <p:cNvSpPr/>
            <p:nvPr/>
          </p:nvSpPr>
          <p:spPr>
            <a:xfrm rot="21444755">
              <a:off x="4734201" y="1694702"/>
              <a:ext cx="772095" cy="2593457"/>
            </a:xfrm>
            <a:prstGeom prst="roundRect">
              <a:avLst/>
            </a:prstGeom>
            <a:gradFill flip="none" rotWithShape="1">
              <a:gsLst>
                <a:gs pos="91000">
                  <a:srgbClr val="FC4825"/>
                </a:gs>
                <a:gs pos="44000">
                  <a:srgbClr val="F79646">
                    <a:lumMod val="75000"/>
                    <a:shade val="100000"/>
                    <a:satMod val="115000"/>
                  </a:srgbClr>
                </a:gs>
              </a:gsLst>
              <a:path path="circle">
                <a:fillToRect l="50000" t="50000" r="50000" b="50000"/>
              </a:path>
              <a:tileRect/>
            </a:gradFill>
            <a:ln w="381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685324">
                <a:defRPr/>
              </a:pPr>
              <a:endParaRPr lang="en-US" kern="0">
                <a:solidFill>
                  <a:sysClr val="window" lastClr="FFFFFF"/>
                </a:solidFill>
                <a:latin typeface="Calibri" panose="020F0502020204030204"/>
              </a:endParaRPr>
            </a:p>
          </p:txBody>
        </p:sp>
        <p:sp>
          <p:nvSpPr>
            <p:cNvPr id="56" name="圆角矩形 55"/>
            <p:cNvSpPr/>
            <p:nvPr/>
          </p:nvSpPr>
          <p:spPr>
            <a:xfrm rot="21436152">
              <a:off x="4781465" y="1748990"/>
              <a:ext cx="675584" cy="2478077"/>
            </a:xfrm>
            <a:prstGeom prst="roundRect">
              <a:avLst/>
            </a:prstGeom>
            <a:noFill/>
            <a:ln w="25400" cap="flat" cmpd="sng" algn="ctr">
              <a:solidFill>
                <a:sysClr val="window" lastClr="FFFFFF"/>
              </a:solidFill>
              <a:prstDash val="sysDot"/>
            </a:ln>
            <a:effectLst>
              <a:outerShdw dist="12700" algn="l" rotWithShape="0">
                <a:srgbClr val="F79646">
                  <a:lumMod val="50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685324">
                <a:defRPr/>
              </a:pPr>
              <a:endParaRPr lang="en-US" kern="0">
                <a:solidFill>
                  <a:sysClr val="window" lastClr="FFFFFF"/>
                </a:solidFill>
                <a:latin typeface="Calibri" panose="020F0502020204030204"/>
              </a:endParaRPr>
            </a:p>
          </p:txBody>
        </p:sp>
        <p:sp>
          <p:nvSpPr>
            <p:cNvPr id="57" name="椭圆 56"/>
            <p:cNvSpPr/>
            <p:nvPr/>
          </p:nvSpPr>
          <p:spPr>
            <a:xfrm>
              <a:off x="4969900" y="1724858"/>
              <a:ext cx="155842" cy="15584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685324">
                <a:defRPr/>
              </a:pPr>
              <a:endParaRPr lang="en-US" kern="0">
                <a:solidFill>
                  <a:sysClr val="window" lastClr="FFFFFF"/>
                </a:solidFill>
                <a:latin typeface="Calibri" panose="020F0502020204030204"/>
              </a:endParaRPr>
            </a:p>
          </p:txBody>
        </p:sp>
        <p:sp>
          <p:nvSpPr>
            <p:cNvPr id="58" name="TextBox 57"/>
            <p:cNvSpPr txBox="1"/>
            <p:nvPr/>
          </p:nvSpPr>
          <p:spPr>
            <a:xfrm rot="184381">
              <a:off x="5689094" y="3794091"/>
              <a:ext cx="1043428" cy="8722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charset="-122"/>
                </a:defRPr>
              </a:lvl1pPr>
            </a:lstStyle>
            <a:p>
              <a:pPr algn="ctr" defTabSz="685324">
                <a:lnSpc>
                  <a:spcPct val="100000"/>
                </a:lnSpc>
                <a:defRPr/>
              </a:pPr>
              <a:r>
                <a:rPr lang="en-US" altLang="zh-CN" sz="5000" dirty="0">
                  <a:solidFill>
                    <a:sysClr val="window" lastClr="FFFFFF">
                      <a:lumMod val="50000"/>
                    </a:sysClr>
                  </a:solidFill>
                  <a:latin typeface="Arial Black" panose="020B0A04020102020204" pitchFamily="34" charset="0"/>
                  <a:ea typeface="BatangChe" pitchFamily="49" charset="-127"/>
                </a:rPr>
                <a:t>04</a:t>
              </a:r>
              <a:endParaRPr lang="zh-CN" altLang="en-US" sz="5000" dirty="0">
                <a:solidFill>
                  <a:sysClr val="window" lastClr="FFFFFF">
                    <a:lumMod val="50000"/>
                  </a:sysClr>
                </a:solidFill>
                <a:latin typeface="Arial Black" panose="020B0A04020102020204" pitchFamily="34" charset="0"/>
                <a:ea typeface="BatangChe" pitchFamily="49" charset="-127"/>
              </a:endParaRPr>
            </a:p>
          </p:txBody>
        </p:sp>
        <p:sp>
          <p:nvSpPr>
            <p:cNvPr id="59" name="圆角矩形 58"/>
            <p:cNvSpPr/>
            <p:nvPr/>
          </p:nvSpPr>
          <p:spPr>
            <a:xfrm rot="184381">
              <a:off x="5877428" y="1276775"/>
              <a:ext cx="772095" cy="2557566"/>
            </a:xfrm>
            <a:prstGeom prst="roundRect">
              <a:avLst/>
            </a:prstGeom>
            <a:solidFill>
              <a:sysClr val="window" lastClr="FFFFFF">
                <a:lumMod val="50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685324">
                <a:defRPr/>
              </a:pPr>
              <a:endParaRPr lang="en-US" kern="0">
                <a:solidFill>
                  <a:sysClr val="window" lastClr="FFFFFF"/>
                </a:solidFill>
                <a:latin typeface="Calibri" panose="020F0502020204030204"/>
              </a:endParaRPr>
            </a:p>
          </p:txBody>
        </p:sp>
        <p:sp>
          <p:nvSpPr>
            <p:cNvPr id="60" name="TextBox 59"/>
            <p:cNvSpPr txBox="1"/>
            <p:nvPr/>
          </p:nvSpPr>
          <p:spPr>
            <a:xfrm rot="184381">
              <a:off x="5650966" y="3744125"/>
              <a:ext cx="1216445" cy="934535"/>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charset="-122"/>
                </a:defRPr>
              </a:lvl1pPr>
            </a:lstStyle>
            <a:p>
              <a:pPr algn="ctr" defTabSz="685324">
                <a:lnSpc>
                  <a:spcPct val="100000"/>
                </a:lnSpc>
                <a:defRPr/>
              </a:pPr>
              <a:r>
                <a:rPr lang="en-US" altLang="zh-CN" sz="5400" dirty="0">
                  <a:ln w="38100" cmpd="sng">
                    <a:solidFill>
                      <a:sysClr val="window" lastClr="FFFFFF"/>
                    </a:solidFill>
                    <a:prstDash val="solid"/>
                  </a:ln>
                  <a:solidFill>
                    <a:srgbClr val="F79646">
                      <a:lumMod val="75000"/>
                    </a:srgbClr>
                  </a:solidFill>
                  <a:latin typeface="Arial Black" panose="020B0A04020102020204" pitchFamily="34" charset="0"/>
                  <a:ea typeface="BatangChe" pitchFamily="49" charset="-127"/>
                </a:rPr>
                <a:t>04</a:t>
              </a:r>
              <a:endParaRPr lang="zh-CN" altLang="en-US" sz="5400" dirty="0">
                <a:ln w="38100" cmpd="sng">
                  <a:solidFill>
                    <a:sysClr val="window" lastClr="FFFFFF"/>
                  </a:solidFill>
                  <a:prstDash val="solid"/>
                </a:ln>
                <a:solidFill>
                  <a:srgbClr val="F79646">
                    <a:lumMod val="75000"/>
                  </a:srgbClr>
                </a:solidFill>
                <a:latin typeface="Arial Black" panose="020B0A04020102020204" pitchFamily="34" charset="0"/>
                <a:ea typeface="BatangChe" pitchFamily="49" charset="-127"/>
              </a:endParaRPr>
            </a:p>
          </p:txBody>
        </p:sp>
        <p:sp>
          <p:nvSpPr>
            <p:cNvPr id="61" name="圆角矩形 60"/>
            <p:cNvSpPr/>
            <p:nvPr/>
          </p:nvSpPr>
          <p:spPr>
            <a:xfrm rot="29136">
              <a:off x="5926340" y="1259287"/>
              <a:ext cx="772095" cy="2593457"/>
            </a:xfrm>
            <a:prstGeom prst="roundRect">
              <a:avLst/>
            </a:prstGeom>
            <a:gradFill flip="none" rotWithShape="1">
              <a:gsLst>
                <a:gs pos="42000">
                  <a:srgbClr val="F29D04"/>
                </a:gs>
                <a:gs pos="92000">
                  <a:srgbClr val="FC4825"/>
                </a:gs>
              </a:gsLst>
              <a:path path="circle">
                <a:fillToRect l="50000" t="50000" r="50000" b="50000"/>
              </a:path>
              <a:tileRect/>
            </a:gradFill>
            <a:ln w="381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685324">
                <a:defRPr/>
              </a:pPr>
              <a:endParaRPr lang="en-US" kern="0">
                <a:solidFill>
                  <a:sysClr val="window" lastClr="FFFFFF"/>
                </a:solidFill>
                <a:latin typeface="Calibri" panose="020F0502020204030204"/>
              </a:endParaRPr>
            </a:p>
          </p:txBody>
        </p:sp>
        <p:sp>
          <p:nvSpPr>
            <p:cNvPr id="62" name="圆角矩形 61"/>
            <p:cNvSpPr/>
            <p:nvPr/>
          </p:nvSpPr>
          <p:spPr>
            <a:xfrm rot="20533">
              <a:off x="5982652" y="1335530"/>
              <a:ext cx="675584" cy="2478077"/>
            </a:xfrm>
            <a:prstGeom prst="roundRect">
              <a:avLst/>
            </a:prstGeom>
            <a:noFill/>
            <a:ln w="25400" cap="flat" cmpd="sng" algn="ctr">
              <a:solidFill>
                <a:sysClr val="window" lastClr="FFFFFF"/>
              </a:solidFill>
              <a:prstDash val="sysDot"/>
            </a:ln>
            <a:effectLst>
              <a:outerShdw dist="12700" algn="l" rotWithShape="0">
                <a:srgbClr val="F79646">
                  <a:lumMod val="50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685324">
                <a:defRPr/>
              </a:pPr>
              <a:endParaRPr lang="en-US" kern="0">
                <a:solidFill>
                  <a:sysClr val="window" lastClr="FFFFFF"/>
                </a:solidFill>
                <a:latin typeface="Calibri" panose="020F0502020204030204"/>
              </a:endParaRPr>
            </a:p>
          </p:txBody>
        </p:sp>
        <p:sp>
          <p:nvSpPr>
            <p:cNvPr id="63" name="椭圆 62"/>
            <p:cNvSpPr/>
            <p:nvPr/>
          </p:nvSpPr>
          <p:spPr>
            <a:xfrm rot="184381">
              <a:off x="6225865" y="1287270"/>
              <a:ext cx="155842" cy="15584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685324">
                <a:defRPr/>
              </a:pPr>
              <a:endParaRPr lang="en-US" kern="0">
                <a:solidFill>
                  <a:sysClr val="window" lastClr="FFFFFF"/>
                </a:solidFill>
                <a:latin typeface="Calibri" panose="020F0502020204030204"/>
              </a:endParaRPr>
            </a:p>
          </p:txBody>
        </p:sp>
        <p:sp>
          <p:nvSpPr>
            <p:cNvPr id="64" name="任意多边形 63"/>
            <p:cNvSpPr/>
            <p:nvPr/>
          </p:nvSpPr>
          <p:spPr>
            <a:xfrm>
              <a:off x="1152243" y="1167063"/>
              <a:ext cx="1617132" cy="737369"/>
            </a:xfrm>
            <a:custGeom>
              <a:avLst/>
              <a:gdLst>
                <a:gd name="connsiteX0" fmla="*/ 0 w 1993691"/>
                <a:gd name="connsiteY0" fmla="*/ 0 h 974361"/>
                <a:gd name="connsiteX1" fmla="*/ 1993691 w 1993691"/>
                <a:gd name="connsiteY1" fmla="*/ 974361 h 974361"/>
                <a:gd name="connsiteX0-1" fmla="*/ 0 w 1993691"/>
                <a:gd name="connsiteY0-2" fmla="*/ 0 h 974361"/>
                <a:gd name="connsiteX1-3" fmla="*/ 1993691 w 1993691"/>
                <a:gd name="connsiteY1-4" fmla="*/ 974361 h 974361"/>
                <a:gd name="connsiteX0-5" fmla="*/ 0 w 1993691"/>
                <a:gd name="connsiteY0-6" fmla="*/ 0 h 1100308"/>
                <a:gd name="connsiteX1-7" fmla="*/ 1993691 w 1993691"/>
                <a:gd name="connsiteY1-8" fmla="*/ 974361 h 1100308"/>
                <a:gd name="connsiteX0-9" fmla="*/ 0 w 2413100"/>
                <a:gd name="connsiteY0-10" fmla="*/ 0 h 1100308"/>
                <a:gd name="connsiteX1-11" fmla="*/ 2413100 w 2413100"/>
                <a:gd name="connsiteY1-12" fmla="*/ 974361 h 1100308"/>
              </a:gdLst>
              <a:ahLst/>
              <a:cxnLst>
                <a:cxn ang="0">
                  <a:pos x="connsiteX0-1" y="connsiteY0-2"/>
                </a:cxn>
                <a:cxn ang="0">
                  <a:pos x="connsiteX1-3" y="connsiteY1-4"/>
                </a:cxn>
              </a:cxnLst>
              <a:rect l="l" t="t" r="r" b="b"/>
              <a:pathLst>
                <a:path w="2413100" h="1100308">
                  <a:moveTo>
                    <a:pt x="0" y="0"/>
                  </a:moveTo>
                  <a:cubicBezTo>
                    <a:pt x="1079291" y="1833796"/>
                    <a:pt x="869114" y="774493"/>
                    <a:pt x="2413100" y="974361"/>
                  </a:cubicBezTo>
                </a:path>
              </a:pathLst>
            </a:custGeom>
            <a:noFill/>
            <a:ln w="25400" cap="flat" cmpd="sng" algn="ctr">
              <a:solidFill>
                <a:sysClr val="windowText" lastClr="000000">
                  <a:lumMod val="50000"/>
                  <a:lumOff val="50000"/>
                </a:sysClr>
              </a:solidFill>
              <a:prstDash val="solid"/>
            </a:ln>
            <a:effectLst/>
          </p:spPr>
          <p:txBody>
            <a:bodyPr rtlCol="0" anchor="ctr"/>
            <a:lstStyle/>
            <a:p>
              <a:pPr algn="ctr" defTabSz="685324">
                <a:defRPr/>
              </a:pPr>
              <a:endParaRPr lang="en-US" kern="0">
                <a:solidFill>
                  <a:sysClr val="window" lastClr="FFFFFF"/>
                </a:solidFill>
                <a:latin typeface="Calibri" panose="020F0502020204030204"/>
              </a:endParaRPr>
            </a:p>
          </p:txBody>
        </p:sp>
        <p:sp>
          <p:nvSpPr>
            <p:cNvPr id="65" name="任意多边形 64"/>
            <p:cNvSpPr/>
            <p:nvPr/>
          </p:nvSpPr>
          <p:spPr>
            <a:xfrm>
              <a:off x="2869833" y="1040423"/>
              <a:ext cx="1145222" cy="679148"/>
            </a:xfrm>
            <a:custGeom>
              <a:avLst/>
              <a:gdLst>
                <a:gd name="connsiteX0" fmla="*/ 0 w 1633987"/>
                <a:gd name="connsiteY0" fmla="*/ 1012754 h 1012754"/>
                <a:gd name="connsiteX1" fmla="*/ 1289154 w 1633987"/>
                <a:gd name="connsiteY1" fmla="*/ 8413 h 1012754"/>
                <a:gd name="connsiteX2" fmla="*/ 1633928 w 1633987"/>
                <a:gd name="connsiteY2" fmla="*/ 518078 h 1012754"/>
                <a:gd name="connsiteX0-1" fmla="*/ 0 w 1708912"/>
                <a:gd name="connsiteY0-2" fmla="*/ 1013432 h 1013432"/>
                <a:gd name="connsiteX1-3" fmla="*/ 1289154 w 1708912"/>
                <a:gd name="connsiteY1-4" fmla="*/ 9091 h 1013432"/>
                <a:gd name="connsiteX2-5" fmla="*/ 1708879 w 1708912"/>
                <a:gd name="connsiteY2-6" fmla="*/ 503766 h 1013432"/>
              </a:gdLst>
              <a:ahLst/>
              <a:cxnLst>
                <a:cxn ang="0">
                  <a:pos x="connsiteX0-1" y="connsiteY0-2"/>
                </a:cxn>
                <a:cxn ang="0">
                  <a:pos x="connsiteX1-3" y="connsiteY1-4"/>
                </a:cxn>
                <a:cxn ang="0">
                  <a:pos x="connsiteX2-5" y="connsiteY2-6"/>
                </a:cxn>
              </a:cxnLst>
              <a:rect l="l" t="t" r="r" b="b"/>
              <a:pathLst>
                <a:path w="1708912" h="1013432">
                  <a:moveTo>
                    <a:pt x="0" y="1013432"/>
                  </a:moveTo>
                  <a:cubicBezTo>
                    <a:pt x="508416" y="552484"/>
                    <a:pt x="1004341" y="94035"/>
                    <a:pt x="1289154" y="9091"/>
                  </a:cubicBezTo>
                  <a:cubicBezTo>
                    <a:pt x="1573967" y="-75853"/>
                    <a:pt x="1711377" y="461294"/>
                    <a:pt x="1708879" y="503766"/>
                  </a:cubicBezTo>
                </a:path>
              </a:pathLst>
            </a:custGeom>
            <a:noFill/>
            <a:ln w="25400" cap="flat" cmpd="sng" algn="ctr">
              <a:solidFill>
                <a:sysClr val="windowText" lastClr="000000">
                  <a:lumMod val="50000"/>
                  <a:lumOff val="50000"/>
                </a:sysClr>
              </a:solidFill>
              <a:prstDash val="solid"/>
            </a:ln>
            <a:effectLst/>
          </p:spPr>
          <p:txBody>
            <a:bodyPr rtlCol="0" anchor="ctr"/>
            <a:lstStyle/>
            <a:p>
              <a:pPr algn="ctr" defTabSz="685324">
                <a:defRPr/>
              </a:pPr>
              <a:endParaRPr lang="en-US" kern="0">
                <a:solidFill>
                  <a:sysClr val="window" lastClr="FFFFFF"/>
                </a:solidFill>
                <a:latin typeface="Calibri" panose="020F0502020204030204"/>
              </a:endParaRPr>
            </a:p>
          </p:txBody>
        </p:sp>
        <p:sp>
          <p:nvSpPr>
            <p:cNvPr id="66" name="任意多边形 65"/>
            <p:cNvSpPr/>
            <p:nvPr/>
          </p:nvSpPr>
          <p:spPr>
            <a:xfrm>
              <a:off x="4128548" y="1081108"/>
              <a:ext cx="914163" cy="756888"/>
            </a:xfrm>
            <a:custGeom>
              <a:avLst/>
              <a:gdLst>
                <a:gd name="connsiteX0" fmla="*/ 0 w 1633987"/>
                <a:gd name="connsiteY0" fmla="*/ 1012754 h 1012754"/>
                <a:gd name="connsiteX1" fmla="*/ 1289154 w 1633987"/>
                <a:gd name="connsiteY1" fmla="*/ 8413 h 1012754"/>
                <a:gd name="connsiteX2" fmla="*/ 1633928 w 1633987"/>
                <a:gd name="connsiteY2" fmla="*/ 518078 h 1012754"/>
                <a:gd name="connsiteX0-1" fmla="*/ 0 w 1414888"/>
                <a:gd name="connsiteY0-2" fmla="*/ 1022874 h 1862323"/>
                <a:gd name="connsiteX1-3" fmla="*/ 1289154 w 1414888"/>
                <a:gd name="connsiteY1-4" fmla="*/ 18533 h 1862323"/>
                <a:gd name="connsiteX2-5" fmla="*/ 1364105 w 1414888"/>
                <a:gd name="connsiteY2-6" fmla="*/ 1862323 h 1862323"/>
                <a:gd name="connsiteX0-7" fmla="*/ 0 w 1364148"/>
                <a:gd name="connsiteY0-8" fmla="*/ 279647 h 1119096"/>
                <a:gd name="connsiteX1-9" fmla="*/ 1034321 w 1364148"/>
                <a:gd name="connsiteY1-10" fmla="*/ 174716 h 1119096"/>
                <a:gd name="connsiteX2-11" fmla="*/ 1364105 w 1364148"/>
                <a:gd name="connsiteY2-12" fmla="*/ 1119096 h 1119096"/>
                <a:gd name="connsiteX0-13" fmla="*/ 0 w 1364123"/>
                <a:gd name="connsiteY0-14" fmla="*/ 289987 h 1129436"/>
                <a:gd name="connsiteX1-15" fmla="*/ 1034321 w 1364123"/>
                <a:gd name="connsiteY1-16" fmla="*/ 185056 h 1129436"/>
                <a:gd name="connsiteX2-17" fmla="*/ 1364105 w 1364123"/>
                <a:gd name="connsiteY2-18" fmla="*/ 1129436 h 1129436"/>
              </a:gdLst>
              <a:ahLst/>
              <a:cxnLst>
                <a:cxn ang="0">
                  <a:pos x="connsiteX0-1" y="connsiteY0-2"/>
                </a:cxn>
                <a:cxn ang="0">
                  <a:pos x="connsiteX1-3" y="connsiteY1-4"/>
                </a:cxn>
                <a:cxn ang="0">
                  <a:pos x="connsiteX2-5" y="connsiteY2-6"/>
                </a:cxn>
              </a:cxnLst>
              <a:rect l="l" t="t" r="r" b="b"/>
              <a:pathLst>
                <a:path w="1364123" h="1129436">
                  <a:moveTo>
                    <a:pt x="0" y="289987"/>
                  </a:moveTo>
                  <a:cubicBezTo>
                    <a:pt x="508416" y="-170961"/>
                    <a:pt x="956872" y="15168"/>
                    <a:pt x="1034321" y="185056"/>
                  </a:cubicBezTo>
                  <a:cubicBezTo>
                    <a:pt x="1111770" y="354944"/>
                    <a:pt x="1366603" y="1086964"/>
                    <a:pt x="1364105" y="1129436"/>
                  </a:cubicBezTo>
                </a:path>
              </a:pathLst>
            </a:custGeom>
            <a:noFill/>
            <a:ln w="25400" cap="flat" cmpd="sng" algn="ctr">
              <a:solidFill>
                <a:sysClr val="windowText" lastClr="000000">
                  <a:lumMod val="50000"/>
                  <a:lumOff val="50000"/>
                </a:sysClr>
              </a:solidFill>
              <a:prstDash val="solid"/>
            </a:ln>
            <a:effectLst/>
          </p:spPr>
          <p:txBody>
            <a:bodyPr rtlCol="0" anchor="ctr"/>
            <a:lstStyle/>
            <a:p>
              <a:pPr algn="ctr" defTabSz="685324">
                <a:defRPr/>
              </a:pPr>
              <a:endParaRPr lang="en-US" kern="0">
                <a:solidFill>
                  <a:sysClr val="window" lastClr="FFFFFF"/>
                </a:solidFill>
                <a:latin typeface="Calibri" panose="020F0502020204030204"/>
              </a:endParaRPr>
            </a:p>
          </p:txBody>
        </p:sp>
        <p:sp>
          <p:nvSpPr>
            <p:cNvPr id="67" name="任意多边形 66"/>
            <p:cNvSpPr/>
            <p:nvPr/>
          </p:nvSpPr>
          <p:spPr>
            <a:xfrm>
              <a:off x="5173198" y="1369707"/>
              <a:ext cx="1155251" cy="438378"/>
            </a:xfrm>
            <a:custGeom>
              <a:avLst/>
              <a:gdLst>
                <a:gd name="connsiteX0" fmla="*/ 0 w 1633987"/>
                <a:gd name="connsiteY0" fmla="*/ 1012754 h 1012754"/>
                <a:gd name="connsiteX1" fmla="*/ 1289154 w 1633987"/>
                <a:gd name="connsiteY1" fmla="*/ 8413 h 1012754"/>
                <a:gd name="connsiteX2" fmla="*/ 1633928 w 1633987"/>
                <a:gd name="connsiteY2" fmla="*/ 518078 h 1012754"/>
                <a:gd name="connsiteX0-1" fmla="*/ 0 w 1414888"/>
                <a:gd name="connsiteY0-2" fmla="*/ 1022874 h 1862323"/>
                <a:gd name="connsiteX1-3" fmla="*/ 1289154 w 1414888"/>
                <a:gd name="connsiteY1-4" fmla="*/ 18533 h 1862323"/>
                <a:gd name="connsiteX2-5" fmla="*/ 1364105 w 1414888"/>
                <a:gd name="connsiteY2-6" fmla="*/ 1862323 h 1862323"/>
                <a:gd name="connsiteX0-7" fmla="*/ 0 w 1364148"/>
                <a:gd name="connsiteY0-8" fmla="*/ 279647 h 1119096"/>
                <a:gd name="connsiteX1-9" fmla="*/ 1034321 w 1364148"/>
                <a:gd name="connsiteY1-10" fmla="*/ 174716 h 1119096"/>
                <a:gd name="connsiteX2-11" fmla="*/ 1364105 w 1364148"/>
                <a:gd name="connsiteY2-12" fmla="*/ 1119096 h 1119096"/>
                <a:gd name="connsiteX0-13" fmla="*/ 0 w 1364123"/>
                <a:gd name="connsiteY0-14" fmla="*/ 289987 h 1129436"/>
                <a:gd name="connsiteX1-15" fmla="*/ 1034321 w 1364123"/>
                <a:gd name="connsiteY1-16" fmla="*/ 185056 h 1129436"/>
                <a:gd name="connsiteX2-17" fmla="*/ 1364105 w 1364123"/>
                <a:gd name="connsiteY2-18" fmla="*/ 1129436 h 1129436"/>
                <a:gd name="connsiteX0-19" fmla="*/ 0 w 1723880"/>
                <a:gd name="connsiteY0-20" fmla="*/ 513114 h 513114"/>
                <a:gd name="connsiteX1-21" fmla="*/ 1034321 w 1723880"/>
                <a:gd name="connsiteY1-22" fmla="*/ 408183 h 513114"/>
                <a:gd name="connsiteX2-23" fmla="*/ 1723869 w 1723880"/>
                <a:gd name="connsiteY2-24" fmla="*/ 3448 h 513114"/>
                <a:gd name="connsiteX0-25" fmla="*/ 0 w 1723877"/>
                <a:gd name="connsiteY0-26" fmla="*/ 511809 h 654152"/>
                <a:gd name="connsiteX1-27" fmla="*/ 884419 w 1723877"/>
                <a:gd name="connsiteY1-28" fmla="*/ 646721 h 654152"/>
                <a:gd name="connsiteX2-29" fmla="*/ 1723869 w 1723877"/>
                <a:gd name="connsiteY2-30" fmla="*/ 2143 h 654152"/>
              </a:gdLst>
              <a:ahLst/>
              <a:cxnLst>
                <a:cxn ang="0">
                  <a:pos x="connsiteX0-1" y="connsiteY0-2"/>
                </a:cxn>
                <a:cxn ang="0">
                  <a:pos x="connsiteX1-3" y="connsiteY1-4"/>
                </a:cxn>
                <a:cxn ang="0">
                  <a:pos x="connsiteX2-5" y="connsiteY2-6"/>
                </a:cxn>
              </a:cxnLst>
              <a:rect l="l" t="t" r="r" b="b"/>
              <a:pathLst>
                <a:path w="1723877" h="654152">
                  <a:moveTo>
                    <a:pt x="0" y="511809"/>
                  </a:moveTo>
                  <a:cubicBezTo>
                    <a:pt x="508416" y="50861"/>
                    <a:pt x="597108" y="731665"/>
                    <a:pt x="884419" y="646721"/>
                  </a:cubicBezTo>
                  <a:cubicBezTo>
                    <a:pt x="1171730" y="561777"/>
                    <a:pt x="1726367" y="-40329"/>
                    <a:pt x="1723869" y="2143"/>
                  </a:cubicBezTo>
                </a:path>
              </a:pathLst>
            </a:custGeom>
            <a:noFill/>
            <a:ln w="25400" cap="flat" cmpd="sng" algn="ctr">
              <a:solidFill>
                <a:sysClr val="windowText" lastClr="000000">
                  <a:lumMod val="50000"/>
                  <a:lumOff val="50000"/>
                </a:sysClr>
              </a:solidFill>
              <a:prstDash val="solid"/>
            </a:ln>
            <a:effectLst/>
          </p:spPr>
          <p:txBody>
            <a:bodyPr rtlCol="0" anchor="ctr"/>
            <a:lstStyle/>
            <a:p>
              <a:pPr algn="ctr" defTabSz="685324">
                <a:defRPr/>
              </a:pPr>
              <a:endParaRPr lang="en-US" kern="0">
                <a:solidFill>
                  <a:sysClr val="window" lastClr="FFFFFF"/>
                </a:solidFill>
                <a:latin typeface="Calibri" panose="020F0502020204030204"/>
              </a:endParaRPr>
            </a:p>
          </p:txBody>
        </p:sp>
        <p:sp>
          <p:nvSpPr>
            <p:cNvPr id="68" name="任意多边形 67"/>
            <p:cNvSpPr/>
            <p:nvPr/>
          </p:nvSpPr>
          <p:spPr>
            <a:xfrm>
              <a:off x="6431016" y="944792"/>
              <a:ext cx="1592515" cy="710216"/>
            </a:xfrm>
            <a:custGeom>
              <a:avLst/>
              <a:gdLst>
                <a:gd name="connsiteX0" fmla="*/ 0 w 1633987"/>
                <a:gd name="connsiteY0" fmla="*/ 1012754 h 1012754"/>
                <a:gd name="connsiteX1" fmla="*/ 1289154 w 1633987"/>
                <a:gd name="connsiteY1" fmla="*/ 8413 h 1012754"/>
                <a:gd name="connsiteX2" fmla="*/ 1633928 w 1633987"/>
                <a:gd name="connsiteY2" fmla="*/ 518078 h 1012754"/>
                <a:gd name="connsiteX0-1" fmla="*/ 0 w 1414888"/>
                <a:gd name="connsiteY0-2" fmla="*/ 1022874 h 1862323"/>
                <a:gd name="connsiteX1-3" fmla="*/ 1289154 w 1414888"/>
                <a:gd name="connsiteY1-4" fmla="*/ 18533 h 1862323"/>
                <a:gd name="connsiteX2-5" fmla="*/ 1364105 w 1414888"/>
                <a:gd name="connsiteY2-6" fmla="*/ 1862323 h 1862323"/>
                <a:gd name="connsiteX0-7" fmla="*/ 0 w 1364148"/>
                <a:gd name="connsiteY0-8" fmla="*/ 279647 h 1119096"/>
                <a:gd name="connsiteX1-9" fmla="*/ 1034321 w 1364148"/>
                <a:gd name="connsiteY1-10" fmla="*/ 174716 h 1119096"/>
                <a:gd name="connsiteX2-11" fmla="*/ 1364105 w 1364148"/>
                <a:gd name="connsiteY2-12" fmla="*/ 1119096 h 1119096"/>
                <a:gd name="connsiteX0-13" fmla="*/ 0 w 1364123"/>
                <a:gd name="connsiteY0-14" fmla="*/ 289987 h 1129436"/>
                <a:gd name="connsiteX1-15" fmla="*/ 1034321 w 1364123"/>
                <a:gd name="connsiteY1-16" fmla="*/ 185056 h 1129436"/>
                <a:gd name="connsiteX2-17" fmla="*/ 1364105 w 1364123"/>
                <a:gd name="connsiteY2-18" fmla="*/ 1129436 h 1129436"/>
                <a:gd name="connsiteX0-19" fmla="*/ 0 w 1738870"/>
                <a:gd name="connsiteY0-20" fmla="*/ 265576 h 850193"/>
                <a:gd name="connsiteX1-21" fmla="*/ 1034321 w 1738870"/>
                <a:gd name="connsiteY1-22" fmla="*/ 160645 h 850193"/>
                <a:gd name="connsiteX2-23" fmla="*/ 1738859 w 1738870"/>
                <a:gd name="connsiteY2-24" fmla="*/ 850193 h 850193"/>
                <a:gd name="connsiteX0-25" fmla="*/ 0 w 1738902"/>
                <a:gd name="connsiteY0-26" fmla="*/ 226278 h 810895"/>
                <a:gd name="connsiteX1-27" fmla="*/ 1034321 w 1738902"/>
                <a:gd name="connsiteY1-28" fmla="*/ 121347 h 810895"/>
                <a:gd name="connsiteX2-29" fmla="*/ 1738859 w 1738902"/>
                <a:gd name="connsiteY2-30" fmla="*/ 810895 h 810895"/>
                <a:gd name="connsiteX0-31" fmla="*/ 0 w 2376365"/>
                <a:gd name="connsiteY0-32" fmla="*/ 263775 h 814840"/>
                <a:gd name="connsiteX1-33" fmla="*/ 1034321 w 2376365"/>
                <a:gd name="connsiteY1-34" fmla="*/ 158844 h 814840"/>
                <a:gd name="connsiteX2-35" fmla="*/ 2376361 w 2376365"/>
                <a:gd name="connsiteY2-36" fmla="*/ 814840 h 814840"/>
                <a:gd name="connsiteX0-37" fmla="*/ 0 w 2376366"/>
                <a:gd name="connsiteY0-38" fmla="*/ 508726 h 1059791"/>
                <a:gd name="connsiteX1-39" fmla="*/ 1034321 w 2376366"/>
                <a:gd name="connsiteY1-40" fmla="*/ 403795 h 1059791"/>
                <a:gd name="connsiteX2-41" fmla="*/ 2376361 w 2376366"/>
                <a:gd name="connsiteY2-42" fmla="*/ 1059791 h 1059791"/>
              </a:gdLst>
              <a:ahLst/>
              <a:cxnLst>
                <a:cxn ang="0">
                  <a:pos x="connsiteX0-1" y="connsiteY0-2"/>
                </a:cxn>
                <a:cxn ang="0">
                  <a:pos x="connsiteX1-3" y="connsiteY1-4"/>
                </a:cxn>
                <a:cxn ang="0">
                  <a:pos x="connsiteX2-5" y="connsiteY2-6"/>
                </a:cxn>
              </a:cxnLst>
              <a:rect l="l" t="t" r="r" b="b"/>
              <a:pathLst>
                <a:path w="2376366" h="1059791">
                  <a:moveTo>
                    <a:pt x="0" y="508726"/>
                  </a:moveTo>
                  <a:cubicBezTo>
                    <a:pt x="508416" y="47778"/>
                    <a:pt x="554378" y="-308773"/>
                    <a:pt x="1034321" y="403795"/>
                  </a:cubicBezTo>
                  <a:cubicBezTo>
                    <a:pt x="1514264" y="1116363"/>
                    <a:pt x="2378859" y="1017319"/>
                    <a:pt x="2376361" y="1059791"/>
                  </a:cubicBezTo>
                </a:path>
              </a:pathLst>
            </a:custGeom>
            <a:noFill/>
            <a:ln w="25400" cap="flat" cmpd="sng" algn="ctr">
              <a:solidFill>
                <a:sysClr val="windowText" lastClr="000000">
                  <a:lumMod val="50000"/>
                  <a:lumOff val="50000"/>
                </a:sysClr>
              </a:solidFill>
              <a:prstDash val="solid"/>
            </a:ln>
            <a:effectLst/>
          </p:spPr>
          <p:txBody>
            <a:bodyPr rtlCol="0" anchor="ctr"/>
            <a:lstStyle/>
            <a:p>
              <a:pPr algn="ctr" defTabSz="685324">
                <a:defRPr/>
              </a:pPr>
              <a:endParaRPr lang="en-US" kern="0">
                <a:solidFill>
                  <a:sysClr val="window" lastClr="FFFFFF"/>
                </a:solidFill>
                <a:latin typeface="Calibri" panose="020F0502020204030204"/>
              </a:endParaRPr>
            </a:p>
          </p:txBody>
        </p:sp>
        <p:sp>
          <p:nvSpPr>
            <p:cNvPr id="69" name="TextBox 68"/>
            <p:cNvSpPr txBox="1"/>
            <p:nvPr/>
          </p:nvSpPr>
          <p:spPr>
            <a:xfrm rot="21367075">
              <a:off x="2464283" y="2001635"/>
              <a:ext cx="705259" cy="24297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charset="-122"/>
                </a:defRPr>
              </a:lvl1pPr>
            </a:lstStyle>
            <a:p>
              <a:pPr defTabSz="685324">
                <a:defRPr/>
              </a:pPr>
              <a:r>
                <a:rPr lang="zh-CN" altLang="en-US" sz="1200" u="sng" dirty="0">
                  <a:solidFill>
                    <a:srgbClr val="F79646">
                      <a:lumMod val="50000"/>
                    </a:srgbClr>
                  </a:solidFill>
                  <a:effectLst>
                    <a:outerShdw dist="38100" dir="5400000" algn="t" rotWithShape="0">
                      <a:sysClr val="window" lastClr="FFFFFF">
                        <a:alpha val="55000"/>
                      </a:sysClr>
                    </a:outerShdw>
                  </a:effectLst>
                  <a:latin typeface="Arial Black" panose="020B0A04020102020204" pitchFamily="34" charset="0"/>
                  <a:cs typeface="Times New Roman" panose="02020603050405020304" pitchFamily="18" charset="0"/>
                </a:rPr>
                <a:t>需求刚性</a:t>
              </a:r>
            </a:p>
          </p:txBody>
        </p:sp>
        <p:sp>
          <p:nvSpPr>
            <p:cNvPr id="70" name="TextBox 69"/>
            <p:cNvSpPr txBox="1"/>
            <p:nvPr/>
          </p:nvSpPr>
          <p:spPr>
            <a:xfrm rot="21408878">
              <a:off x="2519453" y="2313775"/>
              <a:ext cx="670184" cy="1292773"/>
            </a:xfrm>
            <a:prstGeom prst="rect">
              <a:avLst/>
            </a:prstGeom>
            <a:noFill/>
          </p:spPr>
          <p:txBody>
            <a:bodyPr wrap="square" rtlCol="0">
              <a:spAutoFit/>
            </a:bodyPr>
            <a:lstStyle/>
            <a:p>
              <a:pPr lvl="0"/>
              <a:r>
                <a:rPr lang="zh-CN" altLang="en-US" sz="1100" dirty="0">
                  <a:solidFill>
                    <a:schemeClr val="bg1"/>
                  </a:solidFill>
                  <a:latin typeface="STHeiti" charset="-122"/>
                  <a:ea typeface="STHeiti" charset="-122"/>
                  <a:cs typeface="STHeiti" charset="-122"/>
                </a:rPr>
                <a:t>共享单车企业应开发供需受价格变动影响小的产品，即刚需产品</a:t>
              </a:r>
              <a:r>
                <a:rPr lang="zh-CN" altLang="en-US" sz="900" dirty="0">
                  <a:solidFill>
                    <a:schemeClr val="bg1"/>
                  </a:solidFill>
                  <a:latin typeface="STHeiti" charset="-122"/>
                  <a:ea typeface="STHeiti" charset="-122"/>
                  <a:cs typeface="STHeiti" charset="-122"/>
                </a:rPr>
                <a:t>。</a:t>
              </a:r>
            </a:p>
          </p:txBody>
        </p:sp>
        <p:sp>
          <p:nvSpPr>
            <p:cNvPr id="71" name="TextBox 70"/>
            <p:cNvSpPr txBox="1"/>
            <p:nvPr/>
          </p:nvSpPr>
          <p:spPr>
            <a:xfrm rot="21367075">
              <a:off x="4755937" y="2068097"/>
              <a:ext cx="705259" cy="24297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charset="-122"/>
                </a:defRPr>
              </a:lvl1pPr>
            </a:lstStyle>
            <a:p>
              <a:pPr defTabSz="685324">
                <a:defRPr/>
              </a:pPr>
              <a:r>
                <a:rPr lang="en-US" altLang="zh-CN" sz="1200" u="sng" dirty="0">
                  <a:solidFill>
                    <a:srgbClr val="F79646">
                      <a:lumMod val="50000"/>
                    </a:srgbClr>
                  </a:solidFill>
                  <a:effectLst>
                    <a:outerShdw dist="38100" dir="5400000" algn="t" rotWithShape="0">
                      <a:sysClr val="window" lastClr="FFFFFF">
                        <a:alpha val="55000"/>
                      </a:sysClr>
                    </a:outerShdw>
                  </a:effectLst>
                  <a:latin typeface="Arial Black" panose="020B0A04020102020204" pitchFamily="34" charset="0"/>
                  <a:cs typeface="Times New Roman" panose="02020603050405020304" pitchFamily="18" charset="0"/>
                </a:rPr>
                <a:t>O20</a:t>
              </a:r>
              <a:r>
                <a:rPr lang="zh-CN" altLang="en-US" sz="1200" u="sng" dirty="0">
                  <a:solidFill>
                    <a:srgbClr val="F79646">
                      <a:lumMod val="50000"/>
                    </a:srgbClr>
                  </a:solidFill>
                  <a:effectLst>
                    <a:outerShdw dist="38100" dir="5400000" algn="t" rotWithShape="0">
                      <a:sysClr val="window" lastClr="FFFFFF">
                        <a:alpha val="55000"/>
                      </a:sysClr>
                    </a:outerShdw>
                  </a:effectLst>
                  <a:latin typeface="Arial Black" panose="020B0A04020102020204" pitchFamily="34" charset="0"/>
                  <a:cs typeface="Times New Roman" panose="02020603050405020304" pitchFamily="18" charset="0"/>
                </a:rPr>
                <a:t>平台</a:t>
              </a:r>
              <a:endParaRPr lang="en-US" altLang="zh-CN" sz="1200" u="sng" dirty="0">
                <a:solidFill>
                  <a:srgbClr val="F79646">
                    <a:lumMod val="50000"/>
                  </a:srgbClr>
                </a:solidFill>
                <a:effectLst>
                  <a:outerShdw dist="38100" dir="5400000" algn="t" rotWithShape="0">
                    <a:sysClr val="window" lastClr="FFFFFF">
                      <a:alpha val="55000"/>
                    </a:sysClr>
                  </a:outerShdw>
                </a:effectLst>
                <a:latin typeface="Arial Black" panose="020B0A04020102020204" pitchFamily="34" charset="0"/>
                <a:cs typeface="Times New Roman" panose="02020603050405020304" pitchFamily="18" charset="0"/>
              </a:endParaRPr>
            </a:p>
          </p:txBody>
        </p:sp>
        <p:sp>
          <p:nvSpPr>
            <p:cNvPr id="72" name="TextBox 71"/>
            <p:cNvSpPr txBox="1"/>
            <p:nvPr/>
          </p:nvSpPr>
          <p:spPr>
            <a:xfrm rot="21408878">
              <a:off x="4804984" y="2442444"/>
              <a:ext cx="670700" cy="1339499"/>
            </a:xfrm>
            <a:prstGeom prst="rect">
              <a:avLst/>
            </a:prstGeom>
            <a:noFill/>
          </p:spPr>
          <p:txBody>
            <a:bodyPr wrap="square" rtlCol="0">
              <a:spAutoFit/>
            </a:bodyPr>
            <a:lstStyle/>
            <a:p>
              <a:pPr lvl="0"/>
              <a:r>
                <a:rPr lang="en-US" altLang="zh-CN" sz="1000" dirty="0">
                  <a:solidFill>
                    <a:schemeClr val="bg1"/>
                  </a:solidFill>
                  <a:latin typeface="STHeiti" charset="-122"/>
                  <a:ea typeface="STHeiti" charset="-122"/>
                  <a:cs typeface="STHeiti" charset="-122"/>
                </a:rPr>
                <a:t>O2O</a:t>
              </a:r>
              <a:r>
                <a:rPr lang="zh-CN" altLang="en-US" sz="1000" dirty="0">
                  <a:solidFill>
                    <a:schemeClr val="bg1"/>
                  </a:solidFill>
                  <a:latin typeface="STHeiti" charset="-122"/>
                  <a:ea typeface="STHeiti" charset="-122"/>
                  <a:cs typeface="STHeiti" charset="-122"/>
                </a:rPr>
                <a:t>是连接供给方和需求方的平台，共享单车共享的是使用权而非所有权。</a:t>
              </a:r>
              <a:endParaRPr lang="en-US" altLang="zh-CN" sz="1000" dirty="0">
                <a:solidFill>
                  <a:schemeClr val="bg1"/>
                </a:solidFill>
                <a:latin typeface="STHeiti" charset="-122"/>
                <a:ea typeface="STHeiti" charset="-122"/>
                <a:cs typeface="STHeiti" charset="-122"/>
              </a:endParaRPr>
            </a:p>
          </p:txBody>
        </p:sp>
        <p:sp>
          <p:nvSpPr>
            <p:cNvPr id="73" name="TextBox 72"/>
            <p:cNvSpPr txBox="1"/>
            <p:nvPr/>
          </p:nvSpPr>
          <p:spPr>
            <a:xfrm>
              <a:off x="3668223" y="1612262"/>
              <a:ext cx="705259" cy="24297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charset="-122"/>
                </a:defRPr>
              </a:lvl1pPr>
            </a:lstStyle>
            <a:p>
              <a:pPr defTabSz="685324">
                <a:defRPr/>
              </a:pPr>
              <a:r>
                <a:rPr lang="zh-CN" altLang="en-US" sz="1200" u="sng" dirty="0">
                  <a:solidFill>
                    <a:srgbClr val="F79646">
                      <a:lumMod val="50000"/>
                    </a:srgbClr>
                  </a:solidFill>
                  <a:effectLst>
                    <a:outerShdw dist="38100" dir="5400000" algn="t" rotWithShape="0">
                      <a:sysClr val="window" lastClr="FFFFFF">
                        <a:alpha val="55000"/>
                      </a:sysClr>
                    </a:outerShdw>
                  </a:effectLst>
                  <a:latin typeface="Arial Black" panose="020B0A04020102020204" pitchFamily="34" charset="0"/>
                  <a:cs typeface="Times New Roman" panose="02020603050405020304" pitchFamily="18" charset="0"/>
                </a:rPr>
                <a:t>竞争格局</a:t>
              </a:r>
            </a:p>
          </p:txBody>
        </p:sp>
        <p:sp>
          <p:nvSpPr>
            <p:cNvPr id="74" name="TextBox 73"/>
            <p:cNvSpPr txBox="1"/>
            <p:nvPr/>
          </p:nvSpPr>
          <p:spPr>
            <a:xfrm rot="41803">
              <a:off x="3608657" y="1903020"/>
              <a:ext cx="798108" cy="1464104"/>
            </a:xfrm>
            <a:prstGeom prst="rect">
              <a:avLst/>
            </a:prstGeom>
            <a:noFill/>
          </p:spPr>
          <p:txBody>
            <a:bodyPr wrap="square" rtlCol="0">
              <a:spAutoFit/>
            </a:bodyPr>
            <a:lstStyle/>
            <a:p>
              <a:pPr lvl="0"/>
              <a:r>
                <a:rPr lang="zh-CN" altLang="en-US" sz="1100" dirty="0">
                  <a:solidFill>
                    <a:schemeClr val="bg1"/>
                  </a:solidFill>
                  <a:latin typeface="STHeiti" charset="-122"/>
                  <a:ea typeface="STHeiti" charset="-122"/>
                  <a:cs typeface="STHeiti" charset="-122"/>
                </a:rPr>
                <a:t>竞争关键是达到规模效应占据市场，单车投放数量一定程度上取决于市场的竞争格局。</a:t>
              </a:r>
            </a:p>
          </p:txBody>
        </p:sp>
        <p:sp>
          <p:nvSpPr>
            <p:cNvPr id="75" name="TextBox 74"/>
            <p:cNvSpPr txBox="1"/>
            <p:nvPr/>
          </p:nvSpPr>
          <p:spPr>
            <a:xfrm>
              <a:off x="6007741" y="1623504"/>
              <a:ext cx="705259" cy="50464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charset="-122"/>
                </a:defRPr>
              </a:lvl1pPr>
            </a:lstStyle>
            <a:p>
              <a:pPr defTabSz="685324">
                <a:defRPr/>
              </a:pPr>
              <a:r>
                <a:rPr lang="zh-CN" altLang="en-US" sz="1100" u="sng" dirty="0">
                  <a:solidFill>
                    <a:srgbClr val="F79646">
                      <a:lumMod val="50000"/>
                    </a:srgbClr>
                  </a:solidFill>
                  <a:effectLst>
                    <a:outerShdw dist="38100" dir="5400000" algn="t" rotWithShape="0">
                      <a:sysClr val="window" lastClr="FFFFFF">
                        <a:alpha val="55000"/>
                      </a:sysClr>
                    </a:outerShdw>
                  </a:effectLst>
                  <a:latin typeface="Arial Black" panose="020B0A04020102020204" pitchFamily="34" charset="0"/>
                  <a:cs typeface="Times New Roman" panose="02020603050405020304" pitchFamily="18" charset="0"/>
                </a:rPr>
                <a:t>资金使用的法律边界</a:t>
              </a:r>
            </a:p>
          </p:txBody>
        </p:sp>
        <p:sp>
          <p:nvSpPr>
            <p:cNvPr id="76" name="TextBox 75"/>
            <p:cNvSpPr txBox="1"/>
            <p:nvPr/>
          </p:nvSpPr>
          <p:spPr>
            <a:xfrm rot="41803">
              <a:off x="5973057" y="2098475"/>
              <a:ext cx="744992" cy="1121442"/>
            </a:xfrm>
            <a:prstGeom prst="rect">
              <a:avLst/>
            </a:prstGeom>
            <a:noFill/>
          </p:spPr>
          <p:txBody>
            <a:bodyPr wrap="square" rtlCol="0">
              <a:spAutoFit/>
            </a:bodyPr>
            <a:lstStyle/>
            <a:p>
              <a:pPr lvl="0"/>
              <a:r>
                <a:rPr lang="zh-CN" altLang="en-US" sz="1100" dirty="0">
                  <a:solidFill>
                    <a:schemeClr val="bg1"/>
                  </a:solidFill>
                  <a:latin typeface="STHeiti" charset="-122"/>
                  <a:ea typeface="STHeiti" charset="-122"/>
                  <a:cs typeface="STHeiti" charset="-122"/>
                </a:rPr>
                <a:t>摩拜属于无融资资格的公司，手握大量资金存在法律风险，应合理使用。</a:t>
              </a:r>
            </a:p>
          </p:txBody>
        </p:sp>
      </p:grpSp>
      <p:sp>
        <p:nvSpPr>
          <p:cNvPr id="84" name="矩形 83"/>
          <p:cNvSpPr/>
          <p:nvPr/>
        </p:nvSpPr>
        <p:spPr>
          <a:xfrm>
            <a:off x="615045" y="264357"/>
            <a:ext cx="7414531" cy="438581"/>
          </a:xfrm>
          <a:prstGeom prst="rect">
            <a:avLst/>
          </a:prstGeom>
          <a:solidFill>
            <a:schemeClr val="bg1"/>
          </a:solidFill>
        </p:spPr>
        <p:txBody>
          <a:bodyPr wrap="square" lIns="68580" tIns="34290" rIns="68580" bIns="34290">
            <a:spAutoFit/>
          </a:bodyPr>
          <a:lstStyle/>
          <a:p>
            <a:r>
              <a:rPr lang="en-US" altLang="zh-CN" sz="2400" b="1" dirty="0">
                <a:solidFill>
                  <a:srgbClr val="E33743"/>
                </a:solidFill>
              </a:rPr>
              <a:t>3.2 </a:t>
            </a:r>
            <a:r>
              <a:rPr lang="zh-CN" altLang="en-US" sz="2400" b="1" dirty="0">
                <a:solidFill>
                  <a:srgbClr val="E33743"/>
                </a:solidFill>
              </a:rPr>
              <a:t>共享单车企业的未来边界</a:t>
            </a:r>
            <a:endParaRPr lang="en-US" altLang="zh-CN" sz="2400" b="1" dirty="0">
              <a:solidFill>
                <a:srgbClr val="E33743"/>
              </a:solidFill>
            </a:endParaRPr>
          </a:p>
        </p:txBody>
      </p:sp>
      <p:cxnSp>
        <p:nvCxnSpPr>
          <p:cNvPr id="85" name="直接连接符 32"/>
          <p:cNvCxnSpPr/>
          <p:nvPr/>
        </p:nvCxnSpPr>
        <p:spPr>
          <a:xfrm>
            <a:off x="615046" y="245745"/>
            <a:ext cx="7995557"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15044" y="717790"/>
            <a:ext cx="7995558" cy="715725"/>
          </a:xfrm>
          <a:prstGeom prst="rect">
            <a:avLst/>
          </a:prstGeom>
          <a:noFill/>
        </p:spPr>
        <p:txBody>
          <a:bodyPr wrap="square" lIns="68580" tIns="34290" rIns="68580" bIns="34290" rtlCol="0">
            <a:spAutoFit/>
          </a:bodyPr>
          <a:lstStyle/>
          <a:p>
            <a:pPr marL="285750" indent="-285750">
              <a:buFont typeface="Wingdings" panose="05000000000000000000" pitchFamily="2" charset="2"/>
              <a:buChar char="Ø"/>
            </a:pPr>
            <a:r>
              <a:rPr lang="zh-CN" altLang="en-US" sz="1400" b="1" dirty="0">
                <a:latin typeface="STHeiti" charset="-122"/>
                <a:ea typeface="STHeiti" charset="-122"/>
                <a:cs typeface="STHeiti" charset="-122"/>
              </a:rPr>
              <a:t>需求的刚性，竞争格局，共享</a:t>
            </a:r>
            <a:r>
              <a:rPr lang="en-US" altLang="zh-CN" sz="1400" b="1" dirty="0">
                <a:latin typeface="STHeiti" charset="-122"/>
                <a:ea typeface="STHeiti" charset="-122"/>
                <a:cs typeface="STHeiti" charset="-122"/>
              </a:rPr>
              <a:t>O2O</a:t>
            </a:r>
            <a:r>
              <a:rPr lang="zh-CN" altLang="en-US" sz="1400" b="1" dirty="0">
                <a:latin typeface="STHeiti" charset="-122"/>
                <a:ea typeface="STHeiti" charset="-122"/>
                <a:cs typeface="STHeiti" charset="-122"/>
              </a:rPr>
              <a:t>平台，资金使用的法律边界；同时，范围经济与协同效应，使各项业务相互渗透，边界逐渐模糊。</a:t>
            </a:r>
          </a:p>
          <a:p>
            <a:endParaRPr kumimoji="1" lang="zh-CN" altLang="en-US" sz="1400" dirty="0">
              <a:latin typeface="STHeiti" charset="-122"/>
              <a:ea typeface="STHeiti" charset="-122"/>
              <a:cs typeface="STHeiti" charset="-122"/>
            </a:endParaRPr>
          </a:p>
        </p:txBody>
      </p:sp>
      <p:cxnSp>
        <p:nvCxnSpPr>
          <p:cNvPr id="86" name="直接连接符 33"/>
          <p:cNvCxnSpPr/>
          <p:nvPr/>
        </p:nvCxnSpPr>
        <p:spPr>
          <a:xfrm>
            <a:off x="615046" y="662245"/>
            <a:ext cx="7995557"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754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15046" y="315888"/>
            <a:ext cx="8077203" cy="677108"/>
            <a:chOff x="527276" y="230300"/>
            <a:chExt cx="8136332" cy="677108"/>
          </a:xfrm>
        </p:grpSpPr>
        <p:sp>
          <p:nvSpPr>
            <p:cNvPr id="22" name="矩形 21"/>
            <p:cNvSpPr/>
            <p:nvPr/>
          </p:nvSpPr>
          <p:spPr>
            <a:xfrm>
              <a:off x="527276" y="230300"/>
              <a:ext cx="8136332" cy="677108"/>
            </a:xfrm>
            <a:prstGeom prst="rect">
              <a:avLst/>
            </a:prstGeom>
            <a:solidFill>
              <a:schemeClr val="bg1"/>
            </a:solidFill>
          </p:spPr>
          <p:txBody>
            <a:bodyPr wrap="square">
              <a:spAutoFit/>
            </a:bodyPr>
            <a:lstStyle/>
            <a:p>
              <a:r>
                <a:rPr lang="en-US" altLang="zh-CN" sz="2400" b="1" dirty="0">
                  <a:solidFill>
                    <a:srgbClr val="E33743"/>
                  </a:solidFill>
                </a:rPr>
                <a:t>3.3 </a:t>
              </a:r>
              <a:r>
                <a:rPr lang="zh-CN" altLang="en-US" sz="2400" b="1" dirty="0">
                  <a:solidFill>
                    <a:srgbClr val="E33743"/>
                  </a:solidFill>
                </a:rPr>
                <a:t>未来核心利润</a:t>
              </a:r>
              <a:r>
                <a:rPr lang="zh-CN" altLang="en-US" sz="2400" b="1" dirty="0" smtClean="0">
                  <a:solidFill>
                    <a:srgbClr val="E33743"/>
                  </a:solidFill>
                </a:rPr>
                <a:t>区：</a:t>
              </a:r>
              <a:r>
                <a:rPr lang="zh-CN" altLang="en-US" sz="1400" b="1" dirty="0" smtClean="0">
                  <a:solidFill>
                    <a:srgbClr val="E33743"/>
                  </a:solidFill>
                  <a:sym typeface="+mn-ea"/>
                </a:rPr>
                <a:t>大</a:t>
              </a:r>
              <a:r>
                <a:rPr lang="zh-CN" altLang="en-US" sz="1400" b="1" dirty="0">
                  <a:solidFill>
                    <a:srgbClr val="E33743"/>
                  </a:solidFill>
                  <a:sym typeface="+mn-ea"/>
                </a:rPr>
                <a:t>数据＋流量</a:t>
              </a:r>
              <a:endParaRPr lang="zh-CN" altLang="en-US" sz="1400" b="1" dirty="0">
                <a:solidFill>
                  <a:srgbClr val="E33743"/>
                </a:solidFill>
              </a:endParaRPr>
            </a:p>
            <a:p>
              <a:endParaRPr lang="zh-CN" altLang="en-US" sz="1400" b="1" dirty="0">
                <a:solidFill>
                  <a:srgbClr val="E33743"/>
                </a:solidFill>
              </a:endParaRPr>
            </a:p>
          </p:txBody>
        </p:sp>
        <p:grpSp>
          <p:nvGrpSpPr>
            <p:cNvPr id="23" name="组合 22"/>
            <p:cNvGrpSpPr/>
            <p:nvPr/>
          </p:nvGrpSpPr>
          <p:grpSpPr>
            <a:xfrm>
              <a:off x="556514" y="246942"/>
              <a:ext cx="8107094" cy="381426"/>
              <a:chOff x="584439" y="3380876"/>
              <a:chExt cx="8089294" cy="323069"/>
            </a:xfrm>
          </p:grpSpPr>
          <p:cxnSp>
            <p:nvCxnSpPr>
              <p:cNvPr id="24" name="直接连接符 23"/>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37329" y="3703945"/>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3" name="文本框 2"/>
          <p:cNvSpPr txBox="1"/>
          <p:nvPr/>
        </p:nvSpPr>
        <p:spPr>
          <a:xfrm>
            <a:off x="615046" y="856606"/>
            <a:ext cx="7994650" cy="931024"/>
          </a:xfrm>
          <a:prstGeom prst="rect">
            <a:avLst/>
          </a:prstGeom>
          <a:noFill/>
        </p:spPr>
        <p:txBody>
          <a:bodyPr wrap="square" lIns="68580" tIns="34290" rIns="68580" bIns="34290" rtlCol="0">
            <a:spAutoFit/>
          </a:bodyPr>
          <a:lstStyle/>
          <a:p>
            <a:pPr marL="285750" indent="-285750">
              <a:buFont typeface="Wingdings" charset="2"/>
              <a:buChar char="Ø"/>
            </a:pPr>
            <a:r>
              <a:rPr lang="zh-CN" altLang="en-US" sz="1400" dirty="0">
                <a:latin typeface="STHeiti" charset="-122"/>
                <a:ea typeface="STHeiti" charset="-122"/>
                <a:cs typeface="STHeiti" charset="-122"/>
              </a:rPr>
              <a:t>由统计预测数据可知，共享单车用户使用规模逐渐增加。共享单车可以将用户的出行数据出售给政府、 商企等。这部分数据可以用于线下实体商业市场规模和消费人群的分析，而共享单车正是可以精细化绘制用户 “最后一公里” 出行数据的地图及应用。将消费数据与出行数据等打通，形成商业闭环。从线上到线下，把握流量，利用客户庞大规模实现商业化变现。</a:t>
            </a: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8170" y="2593975"/>
            <a:ext cx="3260725" cy="1851025"/>
          </a:xfrm>
          <a:prstGeom prst="rect">
            <a:avLst/>
          </a:prstGeom>
        </p:spPr>
      </p:pic>
      <p:pic>
        <p:nvPicPr>
          <p:cNvPr id="2" name="图片 1" descr="1658012769"/>
          <p:cNvPicPr>
            <a:picLocks noChangeAspect="1"/>
          </p:cNvPicPr>
          <p:nvPr/>
        </p:nvPicPr>
        <p:blipFill>
          <a:blip r:embed="rId3"/>
          <a:stretch>
            <a:fillRect/>
          </a:stretch>
        </p:blipFill>
        <p:spPr>
          <a:xfrm>
            <a:off x="615046" y="1982583"/>
            <a:ext cx="4130040" cy="2919730"/>
          </a:xfrm>
          <a:prstGeom prst="rect">
            <a:avLst/>
          </a:prstGeom>
        </p:spPr>
      </p:pic>
    </p:spTree>
    <p:extLst>
      <p:ext uri="{BB962C8B-B14F-4D97-AF65-F5344CB8AC3E}">
        <p14:creationId xmlns:p14="http://schemas.microsoft.com/office/powerpoint/2010/main" val="175220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nvGraphicFramePr>
        <p:xfrm>
          <a:off x="4930024" y="1213764"/>
          <a:ext cx="4104788" cy="178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组合 11"/>
          <p:cNvGrpSpPr/>
          <p:nvPr/>
        </p:nvGrpSpPr>
        <p:grpSpPr>
          <a:xfrm>
            <a:off x="720706" y="3001078"/>
            <a:ext cx="2032808" cy="1045332"/>
            <a:chOff x="3163009" y="551920"/>
            <a:chExt cx="1567998" cy="1045332"/>
          </a:xfrm>
        </p:grpSpPr>
        <p:sp>
          <p:nvSpPr>
            <p:cNvPr id="13" name="矩形 12"/>
            <p:cNvSpPr/>
            <p:nvPr/>
          </p:nvSpPr>
          <p:spPr>
            <a:xfrm>
              <a:off x="3163009" y="551920"/>
              <a:ext cx="1567998" cy="104533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矩形 13"/>
            <p:cNvSpPr/>
            <p:nvPr/>
          </p:nvSpPr>
          <p:spPr>
            <a:xfrm>
              <a:off x="3163009" y="551920"/>
              <a:ext cx="1567998" cy="104533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1" defTabSz="711041">
                <a:lnSpc>
                  <a:spcPct val="90000"/>
                </a:lnSpc>
                <a:spcBef>
                  <a:spcPct val="0"/>
                </a:spcBef>
                <a:spcAft>
                  <a:spcPct val="15000"/>
                </a:spcAft>
              </a:pPr>
              <a:endParaRPr lang="zh-CN" altLang="en-US" sz="1600" dirty="0"/>
            </a:p>
          </p:txBody>
        </p:sp>
      </p:grpSp>
      <p:sp>
        <p:nvSpPr>
          <p:cNvPr id="21" name="矩形 20"/>
          <p:cNvSpPr/>
          <p:nvPr/>
        </p:nvSpPr>
        <p:spPr>
          <a:xfrm>
            <a:off x="-3397808" y="4004674"/>
            <a:ext cx="4445698" cy="1404461"/>
          </a:xfrm>
          <a:prstGeom prst="rect">
            <a:avLst/>
          </a:prstGeom>
        </p:spPr>
        <p:txBody>
          <a:bodyPr wrap="square" lIns="68580" tIns="34290" rIns="68580" bIns="34290">
            <a:spAutoFit/>
          </a:bodyPr>
          <a:lstStyle/>
          <a:p>
            <a:pPr marL="2286000" lvl="6" algn="r" defTabSz="711041">
              <a:lnSpc>
                <a:spcPct val="90000"/>
              </a:lnSpc>
              <a:spcBef>
                <a:spcPct val="0"/>
              </a:spcBef>
              <a:spcAft>
                <a:spcPct val="15000"/>
              </a:spcAft>
            </a:pPr>
            <a:endParaRPr lang="en-US" altLang="zh-CN" sz="1400" dirty="0"/>
          </a:p>
          <a:p>
            <a:pPr marL="2286000" lvl="6" algn="r" defTabSz="711041">
              <a:lnSpc>
                <a:spcPct val="90000"/>
              </a:lnSpc>
              <a:spcBef>
                <a:spcPct val="0"/>
              </a:spcBef>
              <a:spcAft>
                <a:spcPct val="15000"/>
              </a:spcAft>
            </a:pPr>
            <a:endParaRPr lang="en-US" altLang="zh-CN" sz="1400" dirty="0"/>
          </a:p>
          <a:p>
            <a:pPr marL="2286000" lvl="6" algn="r" defTabSz="711041">
              <a:lnSpc>
                <a:spcPct val="90000"/>
              </a:lnSpc>
              <a:spcBef>
                <a:spcPct val="0"/>
              </a:spcBef>
              <a:spcAft>
                <a:spcPct val="15000"/>
              </a:spcAft>
            </a:pPr>
            <a:endParaRPr lang="en-US" altLang="zh-CN" sz="1400" dirty="0"/>
          </a:p>
          <a:p>
            <a:pPr marL="2286000" lvl="6" algn="r" defTabSz="711041">
              <a:lnSpc>
                <a:spcPct val="90000"/>
              </a:lnSpc>
              <a:spcBef>
                <a:spcPct val="0"/>
              </a:spcBef>
              <a:spcAft>
                <a:spcPct val="15000"/>
              </a:spcAft>
            </a:pPr>
            <a:endParaRPr lang="en-US" altLang="zh-CN" sz="1400" dirty="0"/>
          </a:p>
          <a:p>
            <a:pPr marL="0" lvl="1" algn="r" defTabSz="711041">
              <a:lnSpc>
                <a:spcPct val="90000"/>
              </a:lnSpc>
              <a:spcBef>
                <a:spcPct val="0"/>
              </a:spcBef>
              <a:spcAft>
                <a:spcPct val="15000"/>
              </a:spcAft>
            </a:pPr>
            <a:endParaRPr lang="en-US" altLang="zh-CN" sz="1400" dirty="0"/>
          </a:p>
          <a:p>
            <a:pPr marL="0" lvl="1" algn="r" defTabSz="711041">
              <a:lnSpc>
                <a:spcPct val="90000"/>
              </a:lnSpc>
              <a:spcBef>
                <a:spcPct val="0"/>
              </a:spcBef>
              <a:spcAft>
                <a:spcPct val="15000"/>
              </a:spcAft>
            </a:pPr>
            <a:endParaRPr lang="zh-CN" altLang="zh-CN" sz="1400" dirty="0"/>
          </a:p>
        </p:txBody>
      </p:sp>
      <p:sp>
        <p:nvSpPr>
          <p:cNvPr id="27" name="太阳形 26"/>
          <p:cNvSpPr/>
          <p:nvPr/>
        </p:nvSpPr>
        <p:spPr>
          <a:xfrm>
            <a:off x="1652905" y="1673226"/>
            <a:ext cx="168275" cy="157480"/>
          </a:xfrm>
          <a:prstGeom prst="su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dirty="0">
              <a:solidFill>
                <a:schemeClr val="tx1"/>
              </a:solidFill>
            </a:endParaRPr>
          </a:p>
        </p:txBody>
      </p:sp>
      <p:sp>
        <p:nvSpPr>
          <p:cNvPr id="28" name="太阳形 27"/>
          <p:cNvSpPr/>
          <p:nvPr/>
        </p:nvSpPr>
        <p:spPr>
          <a:xfrm>
            <a:off x="1652905" y="1981200"/>
            <a:ext cx="168275" cy="157480"/>
          </a:xfrm>
          <a:prstGeom prst="su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dirty="0">
              <a:solidFill>
                <a:schemeClr val="tx1"/>
              </a:solidFill>
            </a:endParaRPr>
          </a:p>
        </p:txBody>
      </p:sp>
      <p:grpSp>
        <p:nvGrpSpPr>
          <p:cNvPr id="67" name="组合 66"/>
          <p:cNvGrpSpPr/>
          <p:nvPr/>
        </p:nvGrpSpPr>
        <p:grpSpPr>
          <a:xfrm>
            <a:off x="349885" y="1195364"/>
            <a:ext cx="4215153" cy="1556725"/>
            <a:chOff x="227" y="3363"/>
            <a:chExt cx="6638" cy="2452"/>
          </a:xfrm>
        </p:grpSpPr>
        <p:grpSp>
          <p:nvGrpSpPr>
            <p:cNvPr id="51" name="组合 50"/>
            <p:cNvGrpSpPr/>
            <p:nvPr/>
          </p:nvGrpSpPr>
          <p:grpSpPr>
            <a:xfrm>
              <a:off x="2544" y="3363"/>
              <a:ext cx="4321" cy="2361"/>
              <a:chOff x="1816299" y="2219259"/>
              <a:chExt cx="2743727" cy="1499209"/>
            </a:xfrm>
          </p:grpSpPr>
          <p:sp>
            <p:nvSpPr>
              <p:cNvPr id="50" name="直接连接符 3"/>
              <p:cNvSpPr/>
              <p:nvPr/>
            </p:nvSpPr>
            <p:spPr>
              <a:xfrm>
                <a:off x="2669295" y="3050836"/>
                <a:ext cx="520726" cy="66181"/>
              </a:xfrm>
              <a:custGeom>
                <a:avLst/>
                <a:gdLst/>
                <a:ahLst/>
                <a:cxnLst/>
                <a:rect l="0" t="0" r="0" b="0"/>
                <a:pathLst>
                  <a:path>
                    <a:moveTo>
                      <a:pt x="0" y="33090"/>
                    </a:moveTo>
                    <a:lnTo>
                      <a:pt x="520726" y="330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椭圆 10"/>
              <p:cNvSpPr/>
              <p:nvPr/>
            </p:nvSpPr>
            <p:spPr>
              <a:xfrm>
                <a:off x="3060817" y="2219259"/>
                <a:ext cx="1499209" cy="1499209"/>
              </a:xfrm>
              <a:prstGeom prst="ellipse">
                <a:avLst/>
              </a:prstGeom>
              <a:blipFill>
                <a:blip r:embed="rId7">
                  <a:extLst>
                    <a:ext uri="{28A0092B-C50C-407E-A947-70E740481C1C}">
                      <a14:useLocalDpi xmlns:a14="http://schemas.microsoft.com/office/drawing/2010/main" val="0"/>
                    </a:ext>
                  </a:extLst>
                </a:blip>
                <a:srcRect/>
                <a:stretch>
                  <a:fillRect t="-1000" b="-1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椭圆 15"/>
              <p:cNvSpPr/>
              <p:nvPr/>
            </p:nvSpPr>
            <p:spPr>
              <a:xfrm>
                <a:off x="1816299" y="2561260"/>
                <a:ext cx="969109" cy="1000003"/>
              </a:xfrm>
              <a:prstGeom prst="ellipse">
                <a:avLst/>
              </a:pr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47" name="TextBox 46"/>
            <p:cNvSpPr txBox="1"/>
            <p:nvPr/>
          </p:nvSpPr>
          <p:spPr>
            <a:xfrm>
              <a:off x="227" y="4543"/>
              <a:ext cx="1813" cy="451"/>
            </a:xfrm>
            <a:prstGeom prst="rect">
              <a:avLst/>
            </a:prstGeom>
            <a:noFill/>
          </p:spPr>
          <p:txBody>
            <a:bodyPr wrap="square" rtlCol="0">
              <a:spAutoFit/>
            </a:bodyPr>
            <a:lstStyle/>
            <a:p>
              <a:pPr marL="0" lvl="1" algn="r" defTabSz="711041">
                <a:lnSpc>
                  <a:spcPct val="90000"/>
                </a:lnSpc>
                <a:spcBef>
                  <a:spcPct val="0"/>
                </a:spcBef>
                <a:spcAft>
                  <a:spcPct val="15000"/>
                </a:spcAft>
              </a:pPr>
              <a:r>
                <a:rPr lang="zh-CN" altLang="zh-CN" sz="1400" dirty="0">
                  <a:solidFill>
                    <a:prstClr val="black"/>
                  </a:solidFill>
                </a:rPr>
                <a:t>押金</a:t>
              </a:r>
              <a:r>
                <a:rPr lang="en-US" altLang="zh-CN" sz="1400" dirty="0">
                  <a:solidFill>
                    <a:prstClr val="black"/>
                  </a:solidFill>
                </a:rPr>
                <a:t>199</a:t>
              </a:r>
              <a:r>
                <a:rPr lang="zh-CN" altLang="zh-CN" sz="1400" dirty="0">
                  <a:solidFill>
                    <a:prstClr val="black"/>
                  </a:solidFill>
                </a:rPr>
                <a:t>元</a:t>
              </a:r>
            </a:p>
          </p:txBody>
        </p:sp>
        <p:sp>
          <p:nvSpPr>
            <p:cNvPr id="48" name="TextBox 47"/>
            <p:cNvSpPr txBox="1"/>
            <p:nvPr/>
          </p:nvSpPr>
          <p:spPr>
            <a:xfrm>
              <a:off x="227" y="4991"/>
              <a:ext cx="1813" cy="824"/>
            </a:xfrm>
            <a:prstGeom prst="rect">
              <a:avLst/>
            </a:prstGeom>
            <a:noFill/>
          </p:spPr>
          <p:txBody>
            <a:bodyPr wrap="square" rtlCol="0">
              <a:spAutoFit/>
            </a:bodyPr>
            <a:lstStyle/>
            <a:p>
              <a:r>
                <a:rPr lang="zh-CN" altLang="en-US" sz="1400" dirty="0"/>
                <a:t>学生、年轻群体</a:t>
              </a:r>
            </a:p>
          </p:txBody>
        </p:sp>
        <p:sp>
          <p:nvSpPr>
            <p:cNvPr id="2" name="文本框 1"/>
            <p:cNvSpPr txBox="1"/>
            <p:nvPr/>
          </p:nvSpPr>
          <p:spPr>
            <a:xfrm>
              <a:off x="307" y="4042"/>
              <a:ext cx="2317" cy="485"/>
            </a:xfrm>
            <a:prstGeom prst="rect">
              <a:avLst/>
            </a:prstGeom>
            <a:noFill/>
          </p:spPr>
          <p:txBody>
            <a:bodyPr wrap="square" rtlCol="0">
              <a:spAutoFit/>
            </a:bodyPr>
            <a:lstStyle/>
            <a:p>
              <a:r>
                <a:rPr lang="zh-CN" altLang="en-US" sz="1400"/>
                <a:t>骑行费</a:t>
              </a:r>
              <a:r>
                <a:rPr lang="en-US" altLang="zh-CN" sz="1400"/>
                <a:t>0.75/</a:t>
              </a:r>
              <a:r>
                <a:rPr lang="zh-CN" altLang="en-US" sz="1400"/>
                <a:t>次</a:t>
              </a:r>
            </a:p>
          </p:txBody>
        </p:sp>
      </p:grpSp>
      <p:grpSp>
        <p:nvGrpSpPr>
          <p:cNvPr id="77" name="组合 76"/>
          <p:cNvGrpSpPr/>
          <p:nvPr/>
        </p:nvGrpSpPr>
        <p:grpSpPr>
          <a:xfrm>
            <a:off x="7577455" y="1723390"/>
            <a:ext cx="168275" cy="758825"/>
            <a:chOff x="11538" y="4278"/>
            <a:chExt cx="265" cy="1195"/>
          </a:xfrm>
        </p:grpSpPr>
        <p:sp>
          <p:nvSpPr>
            <p:cNvPr id="31" name="太阳形 30"/>
            <p:cNvSpPr/>
            <p:nvPr/>
          </p:nvSpPr>
          <p:spPr>
            <a:xfrm>
              <a:off x="11538" y="5225"/>
              <a:ext cx="265" cy="248"/>
            </a:xfrm>
            <a:prstGeom prst="su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a:endParaRPr lang="zh-CN" altLang="en-US" dirty="0">
                <a:solidFill>
                  <a:schemeClr val="tx1"/>
                </a:solidFill>
              </a:endParaRPr>
            </a:p>
          </p:txBody>
        </p:sp>
        <p:sp>
          <p:nvSpPr>
            <p:cNvPr id="74" name="太阳形 73"/>
            <p:cNvSpPr/>
            <p:nvPr/>
          </p:nvSpPr>
          <p:spPr>
            <a:xfrm>
              <a:off x="11539" y="4726"/>
              <a:ext cx="265" cy="248"/>
            </a:xfrm>
            <a:prstGeom prst="su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a:endParaRPr lang="zh-CN" altLang="en-US" dirty="0">
                <a:solidFill>
                  <a:schemeClr val="tx1"/>
                </a:solidFill>
              </a:endParaRPr>
            </a:p>
          </p:txBody>
        </p:sp>
        <p:sp>
          <p:nvSpPr>
            <p:cNvPr id="75" name="太阳形 74"/>
            <p:cNvSpPr/>
            <p:nvPr/>
          </p:nvSpPr>
          <p:spPr>
            <a:xfrm>
              <a:off x="11539" y="4278"/>
              <a:ext cx="265" cy="248"/>
            </a:xfrm>
            <a:prstGeom prst="su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a:endParaRPr lang="zh-CN" altLang="en-US" dirty="0">
                <a:solidFill>
                  <a:schemeClr val="tx1"/>
                </a:solidFill>
              </a:endParaRPr>
            </a:p>
          </p:txBody>
        </p:sp>
      </p:grpSp>
      <p:sp>
        <p:nvSpPr>
          <p:cNvPr id="76" name="TextBox 32"/>
          <p:cNvSpPr txBox="1"/>
          <p:nvPr/>
        </p:nvSpPr>
        <p:spPr>
          <a:xfrm>
            <a:off x="7746273" y="1626147"/>
            <a:ext cx="1530145" cy="684371"/>
          </a:xfrm>
          <a:prstGeom prst="rect">
            <a:avLst/>
          </a:prstGeom>
          <a:noFill/>
        </p:spPr>
        <p:txBody>
          <a:bodyPr wrap="square" lIns="68580" tIns="34290" rIns="68580" bIns="34290" rtlCol="0">
            <a:spAutoFit/>
          </a:bodyPr>
          <a:lstStyle/>
          <a:p>
            <a:pPr>
              <a:lnSpc>
                <a:spcPts val="1601"/>
              </a:lnSpc>
            </a:pPr>
            <a:r>
              <a:rPr lang="zh-CN" altLang="en-US" sz="1400" dirty="0"/>
              <a:t>骑行费 </a:t>
            </a:r>
            <a:r>
              <a:rPr lang="en-US" altLang="zh-CN" sz="1400" dirty="0"/>
              <a:t>0.75/</a:t>
            </a:r>
            <a:r>
              <a:rPr lang="zh-CN" altLang="en-US" sz="1400" dirty="0"/>
              <a:t>次</a:t>
            </a:r>
            <a:endParaRPr lang="en-US" altLang="zh-CN" sz="1400" dirty="0"/>
          </a:p>
          <a:p>
            <a:pPr>
              <a:lnSpc>
                <a:spcPts val="1601"/>
              </a:lnSpc>
            </a:pPr>
            <a:r>
              <a:rPr lang="zh-CN" altLang="en-US" sz="1400" dirty="0"/>
              <a:t>押金 </a:t>
            </a:r>
            <a:r>
              <a:rPr lang="en-US" altLang="zh-CN" sz="1400" dirty="0"/>
              <a:t>299</a:t>
            </a:r>
            <a:r>
              <a:rPr lang="zh-CN" altLang="en-US" sz="1400" dirty="0"/>
              <a:t>元</a:t>
            </a:r>
            <a:endParaRPr lang="en-US" altLang="zh-CN" sz="1400" dirty="0"/>
          </a:p>
          <a:p>
            <a:pPr>
              <a:lnSpc>
                <a:spcPts val="1601"/>
              </a:lnSpc>
            </a:pPr>
            <a:r>
              <a:rPr lang="zh-CN" altLang="en-US" sz="1400" dirty="0"/>
              <a:t>都市白领</a:t>
            </a:r>
          </a:p>
        </p:txBody>
      </p:sp>
      <p:sp>
        <p:nvSpPr>
          <p:cNvPr id="78" name="太阳形 77"/>
          <p:cNvSpPr/>
          <p:nvPr/>
        </p:nvSpPr>
        <p:spPr>
          <a:xfrm>
            <a:off x="1652905" y="2324736"/>
            <a:ext cx="168275" cy="157480"/>
          </a:xfrm>
          <a:prstGeom prst="su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dirty="0">
              <a:solidFill>
                <a:schemeClr val="tx1"/>
              </a:solidFill>
            </a:endParaRPr>
          </a:p>
        </p:txBody>
      </p:sp>
    </p:spTree>
    <p:extLst>
      <p:ext uri="{BB962C8B-B14F-4D97-AF65-F5344CB8AC3E}">
        <p14:creationId xmlns:p14="http://schemas.microsoft.com/office/powerpoint/2010/main" val="3617485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144103" y="701002"/>
            <a:ext cx="3710853" cy="4442499"/>
            <a:chOff x="1520661" y="5324"/>
            <a:chExt cx="4327194" cy="4870021"/>
          </a:xfrm>
        </p:grpSpPr>
        <p:pic>
          <p:nvPicPr>
            <p:cNvPr id="51" name="图片 50"/>
            <p:cNvPicPr>
              <a:picLocks noChangeAspect="1"/>
            </p:cNvPicPr>
            <p:nvPr/>
          </p:nvPicPr>
          <p:blipFill rotWithShape="1">
            <a:blip r:embed="rId3" cstate="print">
              <a:extLst>
                <a:ext uri="{28A0092B-C50C-407E-A947-70E740481C1C}">
                  <a14:useLocalDpi xmlns:a14="http://schemas.microsoft.com/office/drawing/2010/main" val="0"/>
                </a:ext>
              </a:extLst>
            </a:blip>
            <a:srcRect l="9129" t="26051" r="14652" b="33128"/>
            <a:stretch/>
          </p:blipFill>
          <p:spPr>
            <a:xfrm>
              <a:off x="4560386" y="3637634"/>
              <a:ext cx="1287469" cy="1237711"/>
            </a:xfrm>
            <a:prstGeom prst="rect">
              <a:avLst/>
            </a:prstGeom>
          </p:spPr>
        </p:pic>
        <p:pic>
          <p:nvPicPr>
            <p:cNvPr id="52" name="图片 51"/>
            <p:cNvPicPr>
              <a:picLocks noChangeAspect="1"/>
            </p:cNvPicPr>
            <p:nvPr/>
          </p:nvPicPr>
          <p:blipFill rotWithShape="1">
            <a:blip r:embed="rId4" cstate="print">
              <a:extLst>
                <a:ext uri="{28A0092B-C50C-407E-A947-70E740481C1C}">
                  <a14:useLocalDpi xmlns:a14="http://schemas.microsoft.com/office/drawing/2010/main" val="0"/>
                </a:ext>
              </a:extLst>
            </a:blip>
            <a:srcRect l="9129" t="26051" r="14652" b="33128"/>
            <a:stretch/>
          </p:blipFill>
          <p:spPr>
            <a:xfrm>
              <a:off x="3241574" y="3128037"/>
              <a:ext cx="1625122" cy="1562317"/>
            </a:xfrm>
            <a:prstGeom prst="rect">
              <a:avLst/>
            </a:prstGeom>
          </p:spPr>
        </p:pic>
        <p:pic>
          <p:nvPicPr>
            <p:cNvPr id="53" name="图片 52"/>
            <p:cNvPicPr>
              <a:picLocks noChangeAspect="1"/>
            </p:cNvPicPr>
            <p:nvPr/>
          </p:nvPicPr>
          <p:blipFill rotWithShape="1">
            <a:blip r:embed="rId5" cstate="print">
              <a:extLst>
                <a:ext uri="{28A0092B-C50C-407E-A947-70E740481C1C}">
                  <a14:useLocalDpi xmlns:a14="http://schemas.microsoft.com/office/drawing/2010/main" val="0"/>
                </a:ext>
              </a:extLst>
            </a:blip>
            <a:srcRect l="9129" t="26051" r="14652" b="33128"/>
            <a:stretch/>
          </p:blipFill>
          <p:spPr>
            <a:xfrm>
              <a:off x="1520661" y="1995405"/>
              <a:ext cx="2293078" cy="2083089"/>
            </a:xfrm>
            <a:prstGeom prst="rect">
              <a:avLst/>
            </a:prstGeom>
          </p:spPr>
        </p:pic>
        <p:pic>
          <p:nvPicPr>
            <p:cNvPr id="54" name="图片 53"/>
            <p:cNvPicPr>
              <a:picLocks noChangeAspect="1"/>
            </p:cNvPicPr>
            <p:nvPr/>
          </p:nvPicPr>
          <p:blipFill rotWithShape="1">
            <a:blip r:embed="rId5">
              <a:extLst>
                <a:ext uri="{28A0092B-C50C-407E-A947-70E740481C1C}">
                  <a14:useLocalDpi xmlns:a14="http://schemas.microsoft.com/office/drawing/2010/main" val="0"/>
                </a:ext>
              </a:extLst>
            </a:blip>
            <a:srcRect l="9129" t="30570" r="14652" b="33128"/>
            <a:stretch/>
          </p:blipFill>
          <p:spPr>
            <a:xfrm>
              <a:off x="1867843" y="5324"/>
              <a:ext cx="3048559" cy="2606281"/>
            </a:xfrm>
            <a:prstGeom prst="rect">
              <a:avLst/>
            </a:prstGeom>
          </p:spPr>
        </p:pic>
        <p:sp>
          <p:nvSpPr>
            <p:cNvPr id="56" name="TextBox 55"/>
            <p:cNvSpPr txBox="1"/>
            <p:nvPr/>
          </p:nvSpPr>
          <p:spPr>
            <a:xfrm>
              <a:off x="2503788" y="954188"/>
              <a:ext cx="1367899" cy="47910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685800">
                <a:defRPr/>
              </a:pPr>
              <a:r>
                <a:rPr lang="en-US" altLang="zh-CN" sz="2800" dirty="0">
                  <a:solidFill>
                    <a:srgbClr val="B73C05"/>
                  </a:solidFill>
                  <a:effectLst>
                    <a:outerShdw dist="38100" dir="5400000" algn="t" rotWithShape="0">
                      <a:sysClr val="window" lastClr="FFFFFF">
                        <a:alpha val="40000"/>
                      </a:sysClr>
                    </a:outerShdw>
                  </a:effectLst>
                </a:rPr>
                <a:t>47.2%</a:t>
              </a:r>
              <a:endParaRPr lang="zh-CN" altLang="en-US" sz="2800" dirty="0">
                <a:solidFill>
                  <a:srgbClr val="B73C05"/>
                </a:solidFill>
                <a:effectLst>
                  <a:outerShdw dist="38100" dir="5400000" algn="t" rotWithShape="0">
                    <a:sysClr val="window" lastClr="FFFFFF">
                      <a:alpha val="40000"/>
                    </a:sysClr>
                  </a:outerShdw>
                </a:effectLst>
              </a:endParaRPr>
            </a:p>
          </p:txBody>
        </p:sp>
        <p:cxnSp>
          <p:nvCxnSpPr>
            <p:cNvPr id="58" name="直接连接符 57"/>
            <p:cNvCxnSpPr/>
            <p:nvPr/>
          </p:nvCxnSpPr>
          <p:spPr>
            <a:xfrm>
              <a:off x="2588559" y="1529344"/>
              <a:ext cx="1306030" cy="1"/>
            </a:xfrm>
            <a:prstGeom prst="line">
              <a:avLst/>
            </a:prstGeom>
            <a:noFill/>
            <a:ln w="28575" cap="flat" cmpd="sng" algn="ctr">
              <a:solidFill>
                <a:srgbClr val="F79646">
                  <a:lumMod val="50000"/>
                </a:srgbClr>
              </a:solidFill>
              <a:prstDash val="sysDash"/>
            </a:ln>
            <a:effectLst>
              <a:outerShdw dist="12700" dir="5400000" algn="t" rotWithShape="0">
                <a:sysClr val="window" lastClr="FFFFFF"/>
              </a:outerShdw>
            </a:effectLst>
          </p:spPr>
        </p:cxnSp>
        <p:sp>
          <p:nvSpPr>
            <p:cNvPr id="59" name="TextBox 58"/>
            <p:cNvSpPr txBox="1"/>
            <p:nvPr/>
          </p:nvSpPr>
          <p:spPr>
            <a:xfrm>
              <a:off x="1845670" y="2844634"/>
              <a:ext cx="1295171" cy="3846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685800">
                <a:defRPr/>
              </a:pPr>
              <a:r>
                <a:rPr lang="en-US" altLang="zh-CN" sz="2000" dirty="0" smtClean="0">
                  <a:solidFill>
                    <a:srgbClr val="B73C05"/>
                  </a:solidFill>
                  <a:effectLst>
                    <a:outerShdw dist="38100" dir="5400000" algn="t" rotWithShape="0">
                      <a:sysClr val="window" lastClr="FFFFFF">
                        <a:alpha val="40000"/>
                      </a:sysClr>
                    </a:outerShdw>
                  </a:effectLst>
                </a:rPr>
                <a:t>22.3%</a:t>
              </a:r>
              <a:endParaRPr lang="zh-CN" altLang="en-US" sz="2000" dirty="0">
                <a:solidFill>
                  <a:srgbClr val="B73C05"/>
                </a:solidFill>
                <a:effectLst>
                  <a:outerShdw dist="38100" dir="5400000" algn="t" rotWithShape="0">
                    <a:sysClr val="window" lastClr="FFFFFF">
                      <a:alpha val="40000"/>
                    </a:sysClr>
                  </a:outerShdw>
                </a:effectLst>
              </a:endParaRPr>
            </a:p>
          </p:txBody>
        </p:sp>
        <p:cxnSp>
          <p:nvCxnSpPr>
            <p:cNvPr id="61" name="直接连接符 60"/>
            <p:cNvCxnSpPr/>
            <p:nvPr/>
          </p:nvCxnSpPr>
          <p:spPr>
            <a:xfrm>
              <a:off x="1944182" y="3314606"/>
              <a:ext cx="972109" cy="0"/>
            </a:xfrm>
            <a:prstGeom prst="line">
              <a:avLst/>
            </a:prstGeom>
            <a:noFill/>
            <a:ln w="28575" cap="flat" cmpd="sng" algn="ctr">
              <a:solidFill>
                <a:srgbClr val="F79646">
                  <a:lumMod val="50000"/>
                </a:srgbClr>
              </a:solidFill>
              <a:prstDash val="sysDash"/>
            </a:ln>
            <a:effectLst>
              <a:outerShdw dist="12700" dir="5400000" algn="t" rotWithShape="0">
                <a:sysClr val="window" lastClr="FFFFFF"/>
              </a:outerShdw>
            </a:effectLst>
          </p:spPr>
        </p:cxnSp>
        <p:sp>
          <p:nvSpPr>
            <p:cNvPr id="62" name="TextBox 61"/>
            <p:cNvSpPr txBox="1"/>
            <p:nvPr/>
          </p:nvSpPr>
          <p:spPr>
            <a:xfrm>
              <a:off x="3305816" y="3665289"/>
              <a:ext cx="1295171" cy="31715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685800">
                <a:defRPr/>
              </a:pPr>
              <a:r>
                <a:rPr lang="en-US" altLang="zh-CN" sz="1600" dirty="0" smtClean="0">
                  <a:solidFill>
                    <a:srgbClr val="B73C05"/>
                  </a:solidFill>
                  <a:effectLst>
                    <a:outerShdw dist="38100" dir="5400000" algn="t" rotWithShape="0">
                      <a:sysClr val="window" lastClr="FFFFFF">
                        <a:alpha val="40000"/>
                      </a:sysClr>
                    </a:outerShdw>
                  </a:effectLst>
                </a:rPr>
                <a:t>300</a:t>
              </a:r>
              <a:r>
                <a:rPr lang="zh-CN" altLang="en-US" sz="1600" dirty="0" smtClean="0">
                  <a:solidFill>
                    <a:srgbClr val="B73C05"/>
                  </a:solidFill>
                  <a:effectLst>
                    <a:outerShdw dist="38100" dir="5400000" algn="t" rotWithShape="0">
                      <a:sysClr val="window" lastClr="FFFFFF">
                        <a:alpha val="40000"/>
                      </a:sysClr>
                    </a:outerShdw>
                  </a:effectLst>
                </a:rPr>
                <a:t>＋</a:t>
              </a:r>
              <a:endParaRPr lang="zh-CN" altLang="en-US" sz="1600" dirty="0">
                <a:solidFill>
                  <a:srgbClr val="B73C05"/>
                </a:solidFill>
                <a:effectLst>
                  <a:outerShdw dist="38100" dir="5400000" algn="t" rotWithShape="0">
                    <a:sysClr val="window" lastClr="FFFFFF">
                      <a:alpha val="40000"/>
                    </a:sysClr>
                  </a:outerShdw>
                </a:effectLst>
              </a:endParaRPr>
            </a:p>
          </p:txBody>
        </p:sp>
        <p:cxnSp>
          <p:nvCxnSpPr>
            <p:cNvPr id="64" name="直接连接符 63"/>
            <p:cNvCxnSpPr/>
            <p:nvPr/>
          </p:nvCxnSpPr>
          <p:spPr>
            <a:xfrm>
              <a:off x="3476477" y="4078495"/>
              <a:ext cx="836225" cy="0"/>
            </a:xfrm>
            <a:prstGeom prst="line">
              <a:avLst/>
            </a:prstGeom>
            <a:noFill/>
            <a:ln w="28575" cap="flat" cmpd="sng" algn="ctr">
              <a:solidFill>
                <a:srgbClr val="F79646">
                  <a:lumMod val="50000"/>
                </a:srgbClr>
              </a:solidFill>
              <a:prstDash val="sysDash"/>
            </a:ln>
            <a:effectLst>
              <a:outerShdw dist="12700" dir="5400000" algn="t" rotWithShape="0">
                <a:sysClr val="window" lastClr="FFFFFF"/>
              </a:outerShdw>
            </a:effectLst>
          </p:spPr>
        </p:cxnSp>
        <p:sp>
          <p:nvSpPr>
            <p:cNvPr id="65" name="TextBox 64"/>
            <p:cNvSpPr txBox="1"/>
            <p:nvPr/>
          </p:nvSpPr>
          <p:spPr>
            <a:xfrm>
              <a:off x="4736206" y="4078495"/>
              <a:ext cx="753047" cy="30365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685800">
                <a:defRPr/>
              </a:pPr>
              <a:r>
                <a:rPr lang="en-US" altLang="zh-CN" sz="1500" dirty="0" smtClean="0">
                  <a:solidFill>
                    <a:srgbClr val="B73C05"/>
                  </a:solidFill>
                  <a:effectLst>
                    <a:outerShdw dist="38100" dir="5400000" algn="t" rotWithShape="0">
                      <a:sysClr val="window" lastClr="FFFFFF">
                        <a:alpha val="40000"/>
                      </a:sysClr>
                    </a:outerShdw>
                  </a:effectLst>
                </a:rPr>
                <a:t>52%</a:t>
              </a:r>
              <a:endParaRPr lang="zh-CN" altLang="en-US" sz="1500" dirty="0">
                <a:solidFill>
                  <a:srgbClr val="B73C05"/>
                </a:solidFill>
                <a:effectLst>
                  <a:outerShdw dist="38100" dir="5400000" algn="t" rotWithShape="0">
                    <a:sysClr val="window" lastClr="FFFFFF">
                      <a:alpha val="40000"/>
                    </a:sysClr>
                  </a:outerShdw>
                </a:effectLst>
              </a:endParaRPr>
            </a:p>
          </p:txBody>
        </p:sp>
      </p:grpSp>
      <p:grpSp>
        <p:nvGrpSpPr>
          <p:cNvPr id="19" name="组合 20"/>
          <p:cNvGrpSpPr/>
          <p:nvPr/>
        </p:nvGrpSpPr>
        <p:grpSpPr>
          <a:xfrm>
            <a:off x="615044" y="239337"/>
            <a:ext cx="7995558" cy="474759"/>
            <a:chOff x="556513" y="239337"/>
            <a:chExt cx="8054089" cy="474759"/>
          </a:xfrm>
        </p:grpSpPr>
        <p:sp>
          <p:nvSpPr>
            <p:cNvPr id="20" name="矩形 19"/>
            <p:cNvSpPr/>
            <p:nvPr/>
          </p:nvSpPr>
          <p:spPr>
            <a:xfrm>
              <a:off x="556513" y="239337"/>
              <a:ext cx="8054088" cy="461665"/>
            </a:xfrm>
            <a:prstGeom prst="rect">
              <a:avLst/>
            </a:prstGeom>
            <a:solidFill>
              <a:schemeClr val="bg1"/>
            </a:solidFill>
          </p:spPr>
          <p:txBody>
            <a:bodyPr wrap="square">
              <a:spAutoFit/>
            </a:bodyPr>
            <a:lstStyle/>
            <a:p>
              <a:r>
                <a:rPr lang="en-US" altLang="zh-CN" sz="2400" b="1" dirty="0" smtClean="0">
                  <a:solidFill>
                    <a:srgbClr val="E33743"/>
                  </a:solidFill>
                </a:rPr>
                <a:t>4.1 </a:t>
              </a:r>
              <a:r>
                <a:rPr lang="zh-CN" altLang="en-US" sz="2400" b="1" dirty="0" smtClean="0">
                  <a:solidFill>
                    <a:srgbClr val="E33743"/>
                  </a:solidFill>
                </a:rPr>
                <a:t>我国共享经济的发展程度：见龙在田</a:t>
              </a:r>
              <a:endParaRPr lang="zh-CN" altLang="en-US" sz="2400" b="1" dirty="0">
                <a:solidFill>
                  <a:srgbClr val="E33743"/>
                </a:solidFill>
              </a:endParaRPr>
            </a:p>
          </p:txBody>
        </p:sp>
        <p:grpSp>
          <p:nvGrpSpPr>
            <p:cNvPr id="21" name="组合 22"/>
            <p:cNvGrpSpPr/>
            <p:nvPr/>
          </p:nvGrpSpPr>
          <p:grpSpPr>
            <a:xfrm>
              <a:off x="556514" y="246945"/>
              <a:ext cx="8054088" cy="467151"/>
              <a:chOff x="584439" y="3380876"/>
              <a:chExt cx="8036404" cy="395678"/>
            </a:xfrm>
          </p:grpSpPr>
          <p:cxnSp>
            <p:nvCxnSpPr>
              <p:cNvPr id="22" name="直接连接符 23"/>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4"/>
              <p:cNvCxnSpPr>
                <a:cxnSpLocks/>
              </p:cNvCxnSpPr>
              <p:nvPr/>
            </p:nvCxnSpPr>
            <p:spPr>
              <a:xfrm>
                <a:off x="584439" y="3776554"/>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3" name="文本框 2"/>
          <p:cNvSpPr txBox="1"/>
          <p:nvPr/>
        </p:nvSpPr>
        <p:spPr>
          <a:xfrm>
            <a:off x="3056173" y="861673"/>
            <a:ext cx="5554428" cy="523220"/>
          </a:xfrm>
          <a:prstGeom prst="rect">
            <a:avLst/>
          </a:prstGeom>
          <a:noFill/>
        </p:spPr>
        <p:txBody>
          <a:bodyPr wrap="square" rtlCol="0">
            <a:spAutoFit/>
          </a:bodyPr>
          <a:lstStyle/>
          <a:p>
            <a:pPr marL="285750" indent="-285750">
              <a:buFont typeface="Wingdings" charset="2"/>
              <a:buChar char="Ø"/>
            </a:pPr>
            <a:r>
              <a:rPr lang="zh-CN" altLang="en-US" sz="1400" b="1" dirty="0" smtClean="0">
                <a:latin typeface="STHeiti" charset="-122"/>
                <a:ea typeface="STHeiti" charset="-122"/>
                <a:cs typeface="STHeiti" charset="-122"/>
              </a:rPr>
              <a:t>  当前</a:t>
            </a:r>
            <a:r>
              <a:rPr lang="zh-CN" altLang="en-US" sz="1400" b="1" dirty="0">
                <a:latin typeface="STHeiti" charset="-122"/>
                <a:ea typeface="STHeiti" charset="-122"/>
                <a:cs typeface="STHeiti" charset="-122"/>
              </a:rPr>
              <a:t>，我国的共享经济正从交通出行和住宿领域拓展到个人消费的许多领域，同时企业端市场也在逐渐成型</a:t>
            </a:r>
            <a:r>
              <a:rPr lang="zh-CN" altLang="en-US" sz="1400" dirty="0" smtClean="0">
                <a:latin typeface="STHeiti" charset="-122"/>
                <a:ea typeface="STHeiti" charset="-122"/>
                <a:cs typeface="STHeiti" charset="-122"/>
              </a:rPr>
              <a:t>。</a:t>
            </a:r>
            <a:endParaRPr lang="en-US" altLang="zh-CN" sz="1400" dirty="0">
              <a:latin typeface="STHeiti" charset="-122"/>
              <a:ea typeface="STHeiti" charset="-122"/>
              <a:cs typeface="STHeiti" charset="-122"/>
            </a:endParaRPr>
          </a:p>
        </p:txBody>
      </p:sp>
      <p:cxnSp>
        <p:nvCxnSpPr>
          <p:cNvPr id="24" name="直接连接符 23"/>
          <p:cNvCxnSpPr/>
          <p:nvPr/>
        </p:nvCxnSpPr>
        <p:spPr>
          <a:xfrm>
            <a:off x="3075854" y="4710954"/>
            <a:ext cx="345442" cy="0"/>
          </a:xfrm>
          <a:prstGeom prst="line">
            <a:avLst/>
          </a:prstGeom>
          <a:noFill/>
          <a:ln w="28575" cap="flat" cmpd="sng" algn="ctr">
            <a:solidFill>
              <a:srgbClr val="F79646">
                <a:lumMod val="50000"/>
              </a:srgbClr>
            </a:solidFill>
            <a:prstDash val="sysDash"/>
          </a:ln>
          <a:effectLst>
            <a:outerShdw dist="12700" dir="5400000" algn="t" rotWithShape="0">
              <a:sysClr val="window" lastClr="FFFFFF"/>
            </a:outerShdw>
          </a:effectLst>
        </p:spPr>
      </p:cxnSp>
      <p:sp>
        <p:nvSpPr>
          <p:cNvPr id="25" name="TextBox 24"/>
          <p:cNvSpPr txBox="1"/>
          <p:nvPr/>
        </p:nvSpPr>
        <p:spPr>
          <a:xfrm>
            <a:off x="3770031" y="1731441"/>
            <a:ext cx="3446284" cy="369332"/>
          </a:xfrm>
          <a:prstGeom prst="rect">
            <a:avLst/>
          </a:prstGeom>
          <a:noFill/>
        </p:spPr>
        <p:txBody>
          <a:bodyPr wrap="square" rtlCol="0">
            <a:spAutoFit/>
          </a:bodyPr>
          <a:lstStyle/>
          <a:p>
            <a:endParaRPr lang="zh-CN" altLang="en-US" dirty="0"/>
          </a:p>
        </p:txBody>
      </p:sp>
      <p:sp>
        <p:nvSpPr>
          <p:cNvPr id="6" name="TextBox 5"/>
          <p:cNvSpPr txBox="1"/>
          <p:nvPr/>
        </p:nvSpPr>
        <p:spPr>
          <a:xfrm>
            <a:off x="3421296" y="1588144"/>
            <a:ext cx="5189305" cy="738664"/>
          </a:xfrm>
          <a:prstGeom prst="rect">
            <a:avLst/>
          </a:prstGeom>
          <a:noFill/>
        </p:spPr>
        <p:txBody>
          <a:bodyPr wrap="square" rtlCol="0">
            <a:spAutoFit/>
          </a:bodyPr>
          <a:lstStyle/>
          <a:p>
            <a:r>
              <a:rPr lang="zh-CN" altLang="en-US" sz="1400" dirty="0">
                <a:latin typeface="STHeiti" charset="-122"/>
                <a:ea typeface="STHeiti" charset="-122"/>
                <a:cs typeface="STHeiti" charset="-122"/>
              </a:rPr>
              <a:t>共享经济市场规模保持高速增长</a:t>
            </a:r>
            <a:r>
              <a:rPr lang="zh-CN" altLang="en-US" sz="1400" dirty="0" smtClean="0">
                <a:latin typeface="STHeiti" charset="-122"/>
                <a:ea typeface="STHeiti" charset="-122"/>
                <a:cs typeface="STHeiti" charset="-122"/>
              </a:rPr>
              <a:t>。</a:t>
            </a:r>
            <a:endParaRPr lang="en-US" altLang="zh-CN" sz="1400" dirty="0" smtClean="0">
              <a:latin typeface="STHeiti" charset="-122"/>
              <a:ea typeface="STHeiti" charset="-122"/>
              <a:cs typeface="STHeiti" charset="-122"/>
            </a:endParaRPr>
          </a:p>
          <a:p>
            <a:r>
              <a:rPr lang="zh-CN" altLang="en-US" sz="1400" dirty="0" smtClean="0">
                <a:solidFill>
                  <a:srgbClr val="FF0000"/>
                </a:solidFill>
                <a:latin typeface="STHeiti" charset="-122"/>
                <a:ea typeface="STHeiti" charset="-122"/>
                <a:cs typeface="STHeiti" charset="-122"/>
              </a:rPr>
              <a:t>交易额</a:t>
            </a:r>
            <a:r>
              <a:rPr lang="zh-CN" altLang="en-US" sz="1400" dirty="0">
                <a:solidFill>
                  <a:srgbClr val="FF0000"/>
                </a:solidFill>
                <a:latin typeface="STHeiti" charset="-122"/>
                <a:ea typeface="STHeiti" charset="-122"/>
                <a:cs typeface="STHeiti" charset="-122"/>
              </a:rPr>
              <a:t>较上一年增长</a:t>
            </a:r>
            <a:r>
              <a:rPr lang="en-US" altLang="zh-CN" sz="1400" dirty="0">
                <a:solidFill>
                  <a:srgbClr val="FF0000"/>
                </a:solidFill>
                <a:latin typeface="STHeiti" charset="-122"/>
                <a:ea typeface="STHeiti" charset="-122"/>
                <a:cs typeface="STHeiti" charset="-122"/>
              </a:rPr>
              <a:t>47.2%</a:t>
            </a:r>
            <a:r>
              <a:rPr lang="zh-CN" altLang="en-US" sz="1400" dirty="0">
                <a:latin typeface="STHeiti" charset="-122"/>
                <a:ea typeface="STHeiti" charset="-122"/>
                <a:cs typeface="STHeiti" charset="-122"/>
              </a:rPr>
              <a:t>。其中知识共享，生活服务，房屋住宿三个领域市场交易额增加</a:t>
            </a:r>
            <a:r>
              <a:rPr lang="zh-CN" altLang="en-US" sz="1400" dirty="0" smtClean="0">
                <a:latin typeface="STHeiti" charset="-122"/>
                <a:ea typeface="STHeiti" charset="-122"/>
                <a:cs typeface="STHeiti" charset="-122"/>
              </a:rPr>
              <a:t>最快。</a:t>
            </a:r>
            <a:endParaRPr lang="zh-CN" altLang="en-US" sz="1400" dirty="0">
              <a:latin typeface="STHeiti" charset="-122"/>
              <a:ea typeface="STHeiti" charset="-122"/>
              <a:cs typeface="STHeiti" charset="-122"/>
            </a:endParaRPr>
          </a:p>
        </p:txBody>
      </p:sp>
      <p:sp>
        <p:nvSpPr>
          <p:cNvPr id="7" name="TextBox 6"/>
          <p:cNvSpPr txBox="1"/>
          <p:nvPr/>
        </p:nvSpPr>
        <p:spPr>
          <a:xfrm>
            <a:off x="3421296" y="2619664"/>
            <a:ext cx="4787729" cy="523220"/>
          </a:xfrm>
          <a:prstGeom prst="rect">
            <a:avLst/>
          </a:prstGeom>
          <a:noFill/>
        </p:spPr>
        <p:txBody>
          <a:bodyPr wrap="square" rtlCol="0">
            <a:spAutoFit/>
          </a:bodyPr>
          <a:lstStyle/>
          <a:p>
            <a:r>
              <a:rPr lang="zh-CN" altLang="en-US" sz="1400" dirty="0">
                <a:latin typeface="STHeiti" charset="-122"/>
                <a:ea typeface="STHeiti" charset="-122"/>
                <a:cs typeface="STHeiti" charset="-122"/>
              </a:rPr>
              <a:t>拉动就业成效显著，助力实现包容性增长</a:t>
            </a:r>
            <a:r>
              <a:rPr lang="zh-CN" altLang="en-US" sz="1400" dirty="0" smtClean="0">
                <a:latin typeface="STHeiti" charset="-122"/>
                <a:ea typeface="STHeiti" charset="-122"/>
                <a:cs typeface="STHeiti" charset="-122"/>
              </a:rPr>
              <a:t>。</a:t>
            </a:r>
            <a:endParaRPr lang="en-US" altLang="zh-CN" sz="1400" dirty="0" smtClean="0">
              <a:latin typeface="STHeiti" charset="-122"/>
              <a:ea typeface="STHeiti" charset="-122"/>
              <a:cs typeface="STHeiti" charset="-122"/>
            </a:endParaRPr>
          </a:p>
          <a:p>
            <a:r>
              <a:rPr lang="zh-CN" altLang="en-US" sz="1400" dirty="0" smtClean="0">
                <a:solidFill>
                  <a:srgbClr val="FF0000"/>
                </a:solidFill>
                <a:latin typeface="STHeiti" charset="-122"/>
                <a:ea typeface="STHeiti" charset="-122"/>
                <a:cs typeface="STHeiti" charset="-122"/>
              </a:rPr>
              <a:t>共享</a:t>
            </a:r>
            <a:r>
              <a:rPr lang="zh-CN" altLang="en-US" sz="1400" dirty="0">
                <a:solidFill>
                  <a:srgbClr val="FF0000"/>
                </a:solidFill>
                <a:latin typeface="STHeiti" charset="-122"/>
                <a:ea typeface="STHeiti" charset="-122"/>
                <a:cs typeface="STHeiti" charset="-122"/>
              </a:rPr>
              <a:t>经济平台员工高达</a:t>
            </a:r>
            <a:r>
              <a:rPr lang="en-US" altLang="zh-CN" sz="1400" dirty="0">
                <a:solidFill>
                  <a:srgbClr val="FF0000"/>
                </a:solidFill>
                <a:latin typeface="STHeiti" charset="-122"/>
                <a:ea typeface="STHeiti" charset="-122"/>
                <a:cs typeface="STHeiti" charset="-122"/>
              </a:rPr>
              <a:t>716</a:t>
            </a:r>
            <a:r>
              <a:rPr lang="zh-CN" altLang="en-US" sz="1400" dirty="0">
                <a:solidFill>
                  <a:srgbClr val="FF0000"/>
                </a:solidFill>
                <a:latin typeface="STHeiti" charset="-122"/>
                <a:ea typeface="STHeiti" charset="-122"/>
                <a:cs typeface="STHeiti" charset="-122"/>
              </a:rPr>
              <a:t>万，较上一年增长</a:t>
            </a:r>
            <a:r>
              <a:rPr lang="en-US" altLang="zh-CN" sz="1400" dirty="0">
                <a:solidFill>
                  <a:srgbClr val="FF0000"/>
                </a:solidFill>
                <a:latin typeface="STHeiti" charset="-122"/>
                <a:ea typeface="STHeiti" charset="-122"/>
                <a:cs typeface="STHeiti" charset="-122"/>
              </a:rPr>
              <a:t>22.3%</a:t>
            </a:r>
            <a:r>
              <a:rPr lang="zh-CN" altLang="en-US" sz="1400" dirty="0">
                <a:latin typeface="STHeiti" charset="-122"/>
                <a:ea typeface="STHeiti" charset="-122"/>
                <a:cs typeface="STHeiti" charset="-122"/>
              </a:rPr>
              <a:t>。</a:t>
            </a:r>
            <a:endParaRPr lang="en-US" altLang="zh-CN" sz="1400" dirty="0">
              <a:latin typeface="STHeiti" charset="-122"/>
              <a:ea typeface="STHeiti" charset="-122"/>
              <a:cs typeface="STHeiti" charset="-122"/>
            </a:endParaRPr>
          </a:p>
        </p:txBody>
      </p:sp>
      <p:sp>
        <p:nvSpPr>
          <p:cNvPr id="8" name="TextBox 7"/>
          <p:cNvSpPr txBox="1"/>
          <p:nvPr/>
        </p:nvSpPr>
        <p:spPr>
          <a:xfrm>
            <a:off x="3421296" y="3546939"/>
            <a:ext cx="5189306" cy="584775"/>
          </a:xfrm>
          <a:prstGeom prst="rect">
            <a:avLst/>
          </a:prstGeom>
          <a:noFill/>
        </p:spPr>
        <p:txBody>
          <a:bodyPr wrap="square" rtlCol="0">
            <a:spAutoFit/>
          </a:bodyPr>
          <a:lstStyle/>
          <a:p>
            <a:r>
              <a:rPr lang="zh-CN" altLang="en-US" sz="1400" dirty="0">
                <a:latin typeface="STHeiti" charset="-122"/>
                <a:ea typeface="STHeiti" charset="-122"/>
                <a:cs typeface="STHeiti" charset="-122"/>
              </a:rPr>
              <a:t>共享经济成为中国创新驱动发展战略的时代缩影。共享单车企业</a:t>
            </a:r>
            <a:r>
              <a:rPr lang="zh-CN" altLang="en-US" sz="1400" dirty="0">
                <a:solidFill>
                  <a:srgbClr val="FF0000"/>
                </a:solidFill>
                <a:latin typeface="STHeiti" charset="-122"/>
                <a:ea typeface="STHeiti" charset="-122"/>
                <a:cs typeface="STHeiti" charset="-122"/>
              </a:rPr>
              <a:t>累计申请专利数超过</a:t>
            </a:r>
            <a:r>
              <a:rPr lang="en-US" altLang="zh-CN" sz="1400" dirty="0">
                <a:solidFill>
                  <a:srgbClr val="FF0000"/>
                </a:solidFill>
                <a:latin typeface="STHeiti" charset="-122"/>
                <a:ea typeface="STHeiti" charset="-122"/>
                <a:cs typeface="STHeiti" charset="-122"/>
              </a:rPr>
              <a:t>300</a:t>
            </a:r>
            <a:r>
              <a:rPr lang="zh-CN" altLang="en-US" sz="1400" dirty="0">
                <a:solidFill>
                  <a:srgbClr val="FF0000"/>
                </a:solidFill>
                <a:latin typeface="STHeiti" charset="-122"/>
                <a:ea typeface="STHeiti" charset="-122"/>
                <a:cs typeface="STHeiti" charset="-122"/>
              </a:rPr>
              <a:t>项</a:t>
            </a:r>
            <a:r>
              <a:rPr lang="zh-CN" altLang="en-US" dirty="0"/>
              <a:t>。</a:t>
            </a:r>
            <a:endParaRPr lang="en-US" altLang="zh-CN" dirty="0"/>
          </a:p>
        </p:txBody>
      </p:sp>
      <p:sp>
        <p:nvSpPr>
          <p:cNvPr id="9" name="TextBox 8"/>
          <p:cNvSpPr txBox="1"/>
          <p:nvPr/>
        </p:nvSpPr>
        <p:spPr>
          <a:xfrm>
            <a:off x="3854956" y="4262167"/>
            <a:ext cx="5030779" cy="307777"/>
          </a:xfrm>
          <a:prstGeom prst="rect">
            <a:avLst/>
          </a:prstGeom>
          <a:noFill/>
        </p:spPr>
        <p:txBody>
          <a:bodyPr wrap="square" rtlCol="0">
            <a:spAutoFit/>
          </a:bodyPr>
          <a:lstStyle/>
          <a:p>
            <a:r>
              <a:rPr lang="zh-CN" altLang="en-US" sz="1400" dirty="0">
                <a:latin typeface="STHeiti" charset="-122"/>
                <a:ea typeface="STHeiti" charset="-122"/>
                <a:cs typeface="STHeiti" charset="-122"/>
              </a:rPr>
              <a:t>在中国</a:t>
            </a:r>
            <a:r>
              <a:rPr lang="en-US" altLang="zh-CN" sz="1400" dirty="0">
                <a:latin typeface="STHeiti" charset="-122"/>
                <a:ea typeface="STHeiti" charset="-122"/>
                <a:cs typeface="STHeiti" charset="-122"/>
              </a:rPr>
              <a:t>60</a:t>
            </a:r>
            <a:r>
              <a:rPr lang="zh-CN" altLang="en-US" sz="1400" dirty="0">
                <a:latin typeface="STHeiti" charset="-122"/>
                <a:ea typeface="STHeiti" charset="-122"/>
                <a:cs typeface="STHeiti" charset="-122"/>
              </a:rPr>
              <a:t>家独角兽企业中，</a:t>
            </a:r>
            <a:r>
              <a:rPr lang="zh-CN" altLang="en-US" sz="1400" dirty="0">
                <a:solidFill>
                  <a:srgbClr val="FF0000"/>
                </a:solidFill>
                <a:latin typeface="STHeiti" charset="-122"/>
                <a:ea typeface="STHeiti" charset="-122"/>
                <a:cs typeface="STHeiti" charset="-122"/>
              </a:rPr>
              <a:t>共享经济企业</a:t>
            </a:r>
            <a:r>
              <a:rPr lang="en-US" altLang="zh-CN" sz="1400" dirty="0">
                <a:solidFill>
                  <a:srgbClr val="FF0000"/>
                </a:solidFill>
                <a:latin typeface="STHeiti" charset="-122"/>
                <a:ea typeface="STHeiti" charset="-122"/>
                <a:cs typeface="STHeiti" charset="-122"/>
              </a:rPr>
              <a:t>31</a:t>
            </a:r>
            <a:r>
              <a:rPr lang="zh-CN" altLang="en-US" sz="1400" dirty="0">
                <a:solidFill>
                  <a:srgbClr val="FF0000"/>
                </a:solidFill>
                <a:latin typeface="STHeiti" charset="-122"/>
                <a:ea typeface="STHeiti" charset="-122"/>
                <a:cs typeface="STHeiti" charset="-122"/>
              </a:rPr>
              <a:t>家，占比约</a:t>
            </a:r>
            <a:r>
              <a:rPr lang="en-US" altLang="zh-CN" sz="1400" dirty="0">
                <a:solidFill>
                  <a:srgbClr val="FF0000"/>
                </a:solidFill>
                <a:latin typeface="STHeiti" charset="-122"/>
                <a:ea typeface="STHeiti" charset="-122"/>
                <a:cs typeface="STHeiti" charset="-122"/>
              </a:rPr>
              <a:t>52%</a:t>
            </a:r>
            <a:r>
              <a:rPr lang="zh-CN" altLang="en-US" sz="1400" dirty="0">
                <a:latin typeface="STHeiti" charset="-122"/>
                <a:ea typeface="STHeiti" charset="-122"/>
                <a:cs typeface="STHeiti" charset="-122"/>
              </a:rPr>
              <a:t>。</a:t>
            </a:r>
          </a:p>
        </p:txBody>
      </p:sp>
    </p:spTree>
    <p:extLst>
      <p:ext uri="{BB962C8B-B14F-4D97-AF65-F5344CB8AC3E}">
        <p14:creationId xmlns:p14="http://schemas.microsoft.com/office/powerpoint/2010/main" val="760646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487154" y="116847"/>
            <a:ext cx="2107456" cy="484152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Calibri"/>
            </a:endParaRPr>
          </a:p>
        </p:txBody>
      </p:sp>
      <p:grpSp>
        <p:nvGrpSpPr>
          <p:cNvPr id="12" name="组合 11"/>
          <p:cNvGrpSpPr/>
          <p:nvPr/>
        </p:nvGrpSpPr>
        <p:grpSpPr>
          <a:xfrm>
            <a:off x="569569" y="246945"/>
            <a:ext cx="7995558" cy="474759"/>
            <a:chOff x="556513" y="239337"/>
            <a:chExt cx="8054089" cy="474759"/>
          </a:xfrm>
        </p:grpSpPr>
        <p:sp>
          <p:nvSpPr>
            <p:cNvPr id="16" name="矩形 15"/>
            <p:cNvSpPr/>
            <p:nvPr/>
          </p:nvSpPr>
          <p:spPr>
            <a:xfrm>
              <a:off x="556513" y="239337"/>
              <a:ext cx="8054088" cy="461665"/>
            </a:xfrm>
            <a:prstGeom prst="rect">
              <a:avLst/>
            </a:prstGeom>
            <a:solidFill>
              <a:schemeClr val="bg1"/>
            </a:solidFill>
          </p:spPr>
          <p:txBody>
            <a:bodyPr wrap="square">
              <a:spAutoFit/>
            </a:bodyPr>
            <a:lstStyle/>
            <a:p>
              <a:r>
                <a:rPr lang="en-US" altLang="zh-CN" sz="2400" b="1" dirty="0" smtClean="0">
                  <a:solidFill>
                    <a:srgbClr val="E33743"/>
                  </a:solidFill>
                </a:rPr>
                <a:t>4.2</a:t>
              </a:r>
              <a:r>
                <a:rPr lang="zh-CN" altLang="en-US" sz="2400" b="1" dirty="0" smtClean="0">
                  <a:solidFill>
                    <a:srgbClr val="E33743"/>
                  </a:solidFill>
                </a:rPr>
                <a:t> </a:t>
              </a:r>
              <a:r>
                <a:rPr lang="zh-CN" altLang="en-US" sz="2400" b="1" dirty="0">
                  <a:solidFill>
                    <a:srgbClr val="E33743"/>
                  </a:solidFill>
                </a:rPr>
                <a:t>摩</a:t>
              </a:r>
              <a:r>
                <a:rPr lang="zh-CN" altLang="en-US" sz="2400" b="1" dirty="0" smtClean="0">
                  <a:solidFill>
                    <a:srgbClr val="E33743"/>
                  </a:solidFill>
                </a:rPr>
                <a:t>拜单车是</a:t>
              </a:r>
              <a:r>
                <a:rPr lang="zh-CN" altLang="en-US" sz="2400" b="1" dirty="0">
                  <a:solidFill>
                    <a:srgbClr val="E33743"/>
                  </a:solidFill>
                </a:rPr>
                <a:t>共享经济</a:t>
              </a:r>
            </a:p>
          </p:txBody>
        </p:sp>
        <p:grpSp>
          <p:nvGrpSpPr>
            <p:cNvPr id="18" name="组合 17"/>
            <p:cNvGrpSpPr/>
            <p:nvPr/>
          </p:nvGrpSpPr>
          <p:grpSpPr>
            <a:xfrm>
              <a:off x="556514" y="246945"/>
              <a:ext cx="8054088" cy="467151"/>
              <a:chOff x="584439" y="3380876"/>
              <a:chExt cx="8036404" cy="395678"/>
            </a:xfrm>
          </p:grpSpPr>
          <p:cxnSp>
            <p:nvCxnSpPr>
              <p:cNvPr id="20" name="直接连接符 19"/>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直接连接符 21"/>
              <p:cNvCxnSpPr>
                <a:cxnSpLocks/>
              </p:cNvCxnSpPr>
              <p:nvPr/>
            </p:nvCxnSpPr>
            <p:spPr>
              <a:xfrm>
                <a:off x="584439" y="3776554"/>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4" name="TextBox 3"/>
          <p:cNvSpPr txBox="1"/>
          <p:nvPr/>
        </p:nvSpPr>
        <p:spPr>
          <a:xfrm>
            <a:off x="3024553" y="770165"/>
            <a:ext cx="5540573" cy="1569660"/>
          </a:xfrm>
          <a:prstGeom prst="rect">
            <a:avLst/>
          </a:prstGeom>
          <a:noFill/>
        </p:spPr>
        <p:txBody>
          <a:bodyPr wrap="square" rtlCol="0">
            <a:spAutoFit/>
          </a:bodyPr>
          <a:lstStyle/>
          <a:p>
            <a:pPr marL="342900" indent="-342900">
              <a:buFont typeface="Wingdings" charset="2"/>
              <a:buChar char="n"/>
            </a:pPr>
            <a:r>
              <a:rPr lang="zh-CN" altLang="en-US" sz="1600" dirty="0" smtClean="0">
                <a:solidFill>
                  <a:srgbClr val="FF0000"/>
                </a:solidFill>
                <a:latin typeface="STHeiti" charset="-122"/>
                <a:ea typeface="STHeiti" charset="-122"/>
                <a:cs typeface="STHeiti" charset="-122"/>
              </a:rPr>
              <a:t>共享</a:t>
            </a:r>
            <a:r>
              <a:rPr lang="zh-CN" altLang="en-US" sz="1600" dirty="0">
                <a:solidFill>
                  <a:srgbClr val="FF0000"/>
                </a:solidFill>
                <a:latin typeface="STHeiti" charset="-122"/>
                <a:ea typeface="STHeiti" charset="-122"/>
                <a:cs typeface="STHeiti" charset="-122"/>
              </a:rPr>
              <a:t>经济的最大特点是资源的同时享用，</a:t>
            </a:r>
            <a:r>
              <a:rPr lang="zh-CN" altLang="en-US" sz="1600" dirty="0">
                <a:latin typeface="STHeiti" charset="-122"/>
                <a:ea typeface="STHeiti" charset="-122"/>
                <a:cs typeface="STHeiti" charset="-122"/>
              </a:rPr>
              <a:t>分享经济最大的特点是</a:t>
            </a:r>
            <a:r>
              <a:rPr lang="zh-CN" altLang="en-US" sz="1600" dirty="0" smtClean="0">
                <a:latin typeface="STHeiti" charset="-122"/>
                <a:ea typeface="STHeiti" charset="-122"/>
                <a:cs typeface="STHeiti" charset="-122"/>
              </a:rPr>
              <a:t>对经济剩余的</a:t>
            </a:r>
            <a:r>
              <a:rPr lang="zh-CN" altLang="en-US" sz="1600" dirty="0">
                <a:latin typeface="STHeiti" charset="-122"/>
                <a:ea typeface="STHeiti" charset="-122"/>
                <a:cs typeface="STHeiti" charset="-122"/>
              </a:rPr>
              <a:t>利用</a:t>
            </a:r>
            <a:r>
              <a:rPr lang="zh-CN" altLang="en-US" sz="1600" dirty="0" smtClean="0">
                <a:latin typeface="STHeiti" charset="-122"/>
                <a:ea typeface="STHeiti" charset="-122"/>
                <a:cs typeface="STHeiti" charset="-122"/>
              </a:rPr>
              <a:t>。</a:t>
            </a:r>
            <a:endParaRPr lang="en-US" altLang="zh-CN" sz="1600" dirty="0" smtClean="0">
              <a:latin typeface="STHeiti" charset="-122"/>
              <a:ea typeface="STHeiti" charset="-122"/>
              <a:cs typeface="STHeiti" charset="-122"/>
            </a:endParaRPr>
          </a:p>
          <a:p>
            <a:pPr marL="342900" indent="-342900">
              <a:buFont typeface="Wingdings" charset="2"/>
              <a:buChar char="n"/>
            </a:pPr>
            <a:r>
              <a:rPr lang="zh-CN" altLang="en-US" sz="1600" dirty="0" smtClean="0">
                <a:solidFill>
                  <a:srgbClr val="FF0000"/>
                </a:solidFill>
                <a:latin typeface="STHeiti" charset="-122"/>
                <a:ea typeface="STHeiti" charset="-122"/>
                <a:cs typeface="STHeiti" charset="-122"/>
              </a:rPr>
              <a:t>对于</a:t>
            </a:r>
            <a:r>
              <a:rPr lang="en-US" altLang="zh-CN" sz="1600" dirty="0" err="1">
                <a:solidFill>
                  <a:srgbClr val="FF0000"/>
                </a:solidFill>
                <a:latin typeface="STHeiti" charset="-122"/>
                <a:ea typeface="STHeiti" charset="-122"/>
                <a:cs typeface="STHeiti" charset="-122"/>
              </a:rPr>
              <a:t>mobike</a:t>
            </a:r>
            <a:r>
              <a:rPr lang="zh-CN" altLang="en-US" sz="1600" dirty="0">
                <a:solidFill>
                  <a:srgbClr val="FF0000"/>
                </a:solidFill>
                <a:latin typeface="STHeiti" charset="-122"/>
                <a:ea typeface="STHeiti" charset="-122"/>
                <a:cs typeface="STHeiti" charset="-122"/>
              </a:rPr>
              <a:t>来讲，</a:t>
            </a:r>
            <a:r>
              <a:rPr lang="zh-CN" altLang="en-US" sz="1600" dirty="0" smtClean="0">
                <a:latin typeface="STHeiti" charset="-122"/>
                <a:ea typeface="STHeiti" charset="-122"/>
                <a:cs typeface="STHeiti" charset="-122"/>
              </a:rPr>
              <a:t>网上</a:t>
            </a:r>
            <a:r>
              <a:rPr lang="zh-CN" altLang="en-US" sz="1600" dirty="0">
                <a:latin typeface="STHeiti" charset="-122"/>
                <a:ea typeface="STHeiti" charset="-122"/>
                <a:cs typeface="STHeiti" charset="-122"/>
              </a:rPr>
              <a:t>平台的车辆</a:t>
            </a:r>
            <a:r>
              <a:rPr lang="zh-CN" altLang="en-US" sz="1600" dirty="0" smtClean="0">
                <a:latin typeface="STHeiti" charset="-122"/>
                <a:ea typeface="STHeiti" charset="-122"/>
                <a:cs typeface="STHeiti" charset="-122"/>
              </a:rPr>
              <a:t>信息用户</a:t>
            </a:r>
            <a:r>
              <a:rPr lang="zh-CN" altLang="en-US" sz="1600" dirty="0">
                <a:latin typeface="STHeiti" charset="-122"/>
                <a:ea typeface="STHeiti" charset="-122"/>
                <a:cs typeface="STHeiti" charset="-122"/>
              </a:rPr>
              <a:t>可以同时</a:t>
            </a:r>
            <a:r>
              <a:rPr lang="zh-CN" altLang="en-US" sz="1600" dirty="0" smtClean="0">
                <a:latin typeface="STHeiti" charset="-122"/>
                <a:ea typeface="STHeiti" charset="-122"/>
                <a:cs typeface="STHeiti" charset="-122"/>
              </a:rPr>
              <a:t>享用，没有排他性。</a:t>
            </a:r>
            <a:r>
              <a:rPr lang="en-US" altLang="zh-CN" sz="1600" dirty="0" smtClean="0">
                <a:latin typeface="STHeiti" charset="-122"/>
                <a:ea typeface="STHeiti" charset="-122"/>
                <a:cs typeface="STHeiti" charset="-122"/>
              </a:rPr>
              <a:t>mobike</a:t>
            </a:r>
            <a:r>
              <a:rPr lang="zh-CN" altLang="en-US" sz="1600" dirty="0" smtClean="0">
                <a:latin typeface="STHeiti" charset="-122"/>
                <a:ea typeface="STHeiti" charset="-122"/>
                <a:cs typeface="STHeiti" charset="-122"/>
              </a:rPr>
              <a:t>提供</a:t>
            </a:r>
            <a:r>
              <a:rPr lang="zh-CN" altLang="en-US" sz="1600" dirty="0">
                <a:latin typeface="STHeiti" charset="-122"/>
                <a:ea typeface="STHeiti" charset="-122"/>
                <a:cs typeface="STHeiti" charset="-122"/>
              </a:rPr>
              <a:t>的</a:t>
            </a:r>
            <a:r>
              <a:rPr lang="zh-CN" altLang="en-US" sz="1600" dirty="0" smtClean="0">
                <a:latin typeface="STHeiti" charset="-122"/>
                <a:ea typeface="STHeiti" charset="-122"/>
                <a:cs typeface="STHeiti" charset="-122"/>
              </a:rPr>
              <a:t>自行车并不</a:t>
            </a:r>
            <a:r>
              <a:rPr lang="zh-CN" altLang="en-US" sz="1600" dirty="0">
                <a:latin typeface="STHeiti" charset="-122"/>
                <a:ea typeface="STHeiti" charset="-122"/>
                <a:cs typeface="STHeiti" charset="-122"/>
              </a:rPr>
              <a:t>属于限制资源的</a:t>
            </a:r>
            <a:r>
              <a:rPr lang="zh-CN" altLang="en-US" sz="1600" dirty="0" smtClean="0">
                <a:latin typeface="STHeiti" charset="-122"/>
                <a:ea typeface="STHeiti" charset="-122"/>
                <a:cs typeface="STHeiti" charset="-122"/>
              </a:rPr>
              <a:t>范畴而是</a:t>
            </a:r>
            <a:r>
              <a:rPr lang="zh-CN" altLang="en-US" sz="1600" dirty="0">
                <a:solidFill>
                  <a:srgbClr val="FF0000"/>
                </a:solidFill>
                <a:latin typeface="STHeiti" charset="-122"/>
                <a:ea typeface="STHeiti" charset="-122"/>
                <a:cs typeface="STHeiti" charset="-122"/>
              </a:rPr>
              <a:t>供应方为</a:t>
            </a:r>
            <a:r>
              <a:rPr lang="zh-CN" altLang="en-US" sz="1600" dirty="0" smtClean="0">
                <a:solidFill>
                  <a:srgbClr val="FF0000"/>
                </a:solidFill>
                <a:latin typeface="STHeiti" charset="-122"/>
                <a:ea typeface="STHeiti" charset="-122"/>
                <a:cs typeface="STHeiti" charset="-122"/>
              </a:rPr>
              <a:t>赚取经济</a:t>
            </a:r>
            <a:r>
              <a:rPr lang="zh-CN" altLang="en-US" sz="1600" dirty="0">
                <a:solidFill>
                  <a:srgbClr val="FF0000"/>
                </a:solidFill>
                <a:latin typeface="STHeiti" charset="-122"/>
                <a:ea typeface="STHeiti" charset="-122"/>
                <a:cs typeface="STHeiti" charset="-122"/>
              </a:rPr>
              <a:t>利润</a:t>
            </a:r>
            <a:r>
              <a:rPr lang="zh-CN" altLang="en-US" sz="1600" dirty="0">
                <a:latin typeface="STHeiti" charset="-122"/>
                <a:ea typeface="STHeiti" charset="-122"/>
                <a:cs typeface="STHeiti" charset="-122"/>
              </a:rPr>
              <a:t>而提供给消费者的</a:t>
            </a:r>
            <a:r>
              <a:rPr lang="zh-CN" altLang="en-US" sz="1600" dirty="0" smtClean="0">
                <a:latin typeface="STHeiti" charset="-122"/>
                <a:ea typeface="STHeiti" charset="-122"/>
                <a:cs typeface="STHeiti" charset="-122"/>
              </a:rPr>
              <a:t>。</a:t>
            </a:r>
            <a:endParaRPr lang="en-US" altLang="zh-CN" sz="1600" dirty="0" smtClean="0">
              <a:latin typeface="STHeiti" charset="-122"/>
              <a:ea typeface="STHeiti" charset="-122"/>
              <a:cs typeface="STHeiti" charset="-122"/>
            </a:endParaRPr>
          </a:p>
          <a:p>
            <a:pPr marL="342900" indent="-342900">
              <a:buFont typeface="Wingdings" charset="2"/>
              <a:buChar char="n"/>
            </a:pPr>
            <a:r>
              <a:rPr lang="zh-CN" altLang="en-US" sz="1600" dirty="0" smtClean="0">
                <a:solidFill>
                  <a:srgbClr val="FF0000"/>
                </a:solidFill>
                <a:latin typeface="STHeiti" charset="-122"/>
                <a:ea typeface="STHeiti" charset="-122"/>
                <a:cs typeface="STHeiti" charset="-122"/>
              </a:rPr>
              <a:t>所以，</a:t>
            </a:r>
            <a:r>
              <a:rPr lang="en-US" altLang="zh-CN" sz="1600" dirty="0" err="1" smtClean="0">
                <a:solidFill>
                  <a:srgbClr val="FF0000"/>
                </a:solidFill>
                <a:latin typeface="STHeiti" charset="-122"/>
                <a:ea typeface="STHeiti" charset="-122"/>
                <a:cs typeface="STHeiti" charset="-122"/>
              </a:rPr>
              <a:t>mobike</a:t>
            </a:r>
            <a:r>
              <a:rPr lang="zh-CN" altLang="en-US" sz="1600" dirty="0">
                <a:solidFill>
                  <a:srgbClr val="FF0000"/>
                </a:solidFill>
                <a:latin typeface="STHeiti" charset="-122"/>
                <a:ea typeface="STHeiti" charset="-122"/>
                <a:cs typeface="STHeiti" charset="-122"/>
              </a:rPr>
              <a:t>从经济学的角度来看属于共享经济。</a:t>
            </a:r>
          </a:p>
        </p:txBody>
      </p:sp>
      <p:sp>
        <p:nvSpPr>
          <p:cNvPr id="5" name="TextBox 4"/>
          <p:cNvSpPr txBox="1"/>
          <p:nvPr/>
        </p:nvSpPr>
        <p:spPr>
          <a:xfrm>
            <a:off x="3009480" y="2988074"/>
            <a:ext cx="5555646" cy="2092881"/>
          </a:xfrm>
          <a:prstGeom prst="rect">
            <a:avLst/>
          </a:prstGeom>
          <a:noFill/>
        </p:spPr>
        <p:txBody>
          <a:bodyPr wrap="square" rtlCol="0">
            <a:spAutoFit/>
          </a:bodyPr>
          <a:lstStyle/>
          <a:p>
            <a:pPr marL="285750" indent="-285750">
              <a:buFont typeface="Wingdings" charset="2"/>
              <a:buChar char="n"/>
            </a:pPr>
            <a:r>
              <a:rPr lang="zh-CN" altLang="en-US" sz="1600" dirty="0" smtClean="0">
                <a:solidFill>
                  <a:srgbClr val="FF0000"/>
                </a:solidFill>
                <a:latin typeface="STHeiti" charset="-122"/>
                <a:ea typeface="STHeiti" charset="-122"/>
                <a:cs typeface="STHeiti" charset="-122"/>
              </a:rPr>
              <a:t>共享</a:t>
            </a:r>
            <a:r>
              <a:rPr lang="zh-CN" altLang="en-US" sz="1600" dirty="0">
                <a:solidFill>
                  <a:srgbClr val="FF0000"/>
                </a:solidFill>
                <a:latin typeface="STHeiti" charset="-122"/>
                <a:ea typeface="STHeiti" charset="-122"/>
                <a:cs typeface="STHeiti" charset="-122"/>
              </a:rPr>
              <a:t>经济的目标是实现</a:t>
            </a:r>
            <a:r>
              <a:rPr lang="zh-CN" altLang="en-US" sz="1600" dirty="0" smtClean="0">
                <a:solidFill>
                  <a:srgbClr val="FF0000"/>
                </a:solidFill>
                <a:latin typeface="STHeiti" charset="-122"/>
                <a:ea typeface="STHeiti" charset="-122"/>
                <a:cs typeface="STHeiti" charset="-122"/>
              </a:rPr>
              <a:t>盈利</a:t>
            </a:r>
            <a:r>
              <a:rPr lang="zh-CN" altLang="en-US" sz="1600" dirty="0" smtClean="0">
                <a:latin typeface="STHeiti" charset="-122"/>
                <a:ea typeface="STHeiti" charset="-122"/>
                <a:cs typeface="STHeiti" charset="-122"/>
              </a:rPr>
              <a:t>。从社会</a:t>
            </a:r>
            <a:r>
              <a:rPr lang="zh-CN" altLang="en-US" sz="1600" dirty="0">
                <a:latin typeface="STHeiti" charset="-122"/>
                <a:ea typeface="STHeiti" charset="-122"/>
                <a:cs typeface="STHeiti" charset="-122"/>
              </a:rPr>
              <a:t>责任来看，共享经济</a:t>
            </a:r>
            <a:r>
              <a:rPr lang="zh-CN" altLang="en-US" sz="1600" dirty="0" smtClean="0">
                <a:latin typeface="STHeiti" charset="-122"/>
                <a:ea typeface="STHeiti" charset="-122"/>
                <a:cs typeface="STHeiti" charset="-122"/>
              </a:rPr>
              <a:t>可以完善资源合理分配。参与主体地位平等、信息对称</a:t>
            </a:r>
            <a:r>
              <a:rPr lang="zh-CN" altLang="en-US" sz="1600" dirty="0">
                <a:latin typeface="STHeiti" charset="-122"/>
                <a:ea typeface="STHeiti" charset="-122"/>
                <a:cs typeface="STHeiti" charset="-122"/>
              </a:rPr>
              <a:t>；</a:t>
            </a:r>
            <a:r>
              <a:rPr lang="zh-CN" altLang="en-US" sz="1600" dirty="0" smtClean="0">
                <a:latin typeface="STHeiti" charset="-122"/>
                <a:ea typeface="STHeiti" charset="-122"/>
                <a:cs typeface="STHeiti" charset="-122"/>
              </a:rPr>
              <a:t>分享</a:t>
            </a:r>
            <a:r>
              <a:rPr lang="zh-CN" altLang="en-US" sz="1600" dirty="0">
                <a:latin typeface="STHeiti" charset="-122"/>
                <a:ea typeface="STHeiti" charset="-122"/>
                <a:cs typeface="STHeiti" charset="-122"/>
              </a:rPr>
              <a:t>经济</a:t>
            </a:r>
            <a:r>
              <a:rPr lang="zh-CN" altLang="en-US" sz="1600" dirty="0" smtClean="0">
                <a:latin typeface="STHeiti" charset="-122"/>
                <a:ea typeface="STHeiti" charset="-122"/>
                <a:cs typeface="STHeiti" charset="-122"/>
              </a:rPr>
              <a:t>则盘活剩余经济，完善分配</a:t>
            </a:r>
            <a:r>
              <a:rPr lang="zh-CN" altLang="en-US" sz="1600" dirty="0">
                <a:latin typeface="STHeiti" charset="-122"/>
                <a:ea typeface="STHeiti" charset="-122"/>
                <a:cs typeface="STHeiti" charset="-122"/>
              </a:rPr>
              <a:t>漏洞，参与</a:t>
            </a:r>
            <a:r>
              <a:rPr lang="zh-CN" altLang="en-US" sz="1600" dirty="0" smtClean="0">
                <a:latin typeface="STHeiti" charset="-122"/>
                <a:ea typeface="STHeiti" charset="-122"/>
                <a:cs typeface="STHeiti" charset="-122"/>
              </a:rPr>
              <a:t>主体地位</a:t>
            </a:r>
            <a:r>
              <a:rPr lang="zh-CN" altLang="en-US" sz="1600" dirty="0">
                <a:latin typeface="STHeiti" charset="-122"/>
                <a:ea typeface="STHeiti" charset="-122"/>
                <a:cs typeface="STHeiti" charset="-122"/>
              </a:rPr>
              <a:t>是有差异的</a:t>
            </a:r>
            <a:r>
              <a:rPr lang="zh-CN" altLang="en-US" sz="1600" dirty="0" smtClean="0">
                <a:latin typeface="STHeiti" charset="-122"/>
                <a:ea typeface="STHeiti" charset="-122"/>
                <a:cs typeface="STHeiti" charset="-122"/>
              </a:rPr>
              <a:t>。</a:t>
            </a:r>
            <a:endParaRPr lang="en-US" altLang="zh-CN" sz="1600" dirty="0" smtClean="0">
              <a:latin typeface="STHeiti" charset="-122"/>
              <a:ea typeface="STHeiti" charset="-122"/>
              <a:cs typeface="STHeiti" charset="-122"/>
            </a:endParaRPr>
          </a:p>
          <a:p>
            <a:pPr marL="285750" indent="-285750">
              <a:buFont typeface="Wingdings" charset="2"/>
              <a:buChar char="n"/>
            </a:pPr>
            <a:r>
              <a:rPr lang="zh-CN" altLang="en-US" sz="1600" dirty="0" smtClean="0">
                <a:solidFill>
                  <a:srgbClr val="FF0000"/>
                </a:solidFill>
                <a:latin typeface="STHeiti" charset="-122"/>
                <a:ea typeface="STHeiti" charset="-122"/>
                <a:cs typeface="STHeiti" charset="-122"/>
              </a:rPr>
              <a:t>实现收益是</a:t>
            </a:r>
            <a:r>
              <a:rPr lang="en-US" altLang="zh-CN" sz="1600" dirty="0" err="1" smtClean="0">
                <a:solidFill>
                  <a:srgbClr val="FF0000"/>
                </a:solidFill>
                <a:latin typeface="STHeiti" charset="-122"/>
                <a:ea typeface="STHeiti" charset="-122"/>
                <a:cs typeface="STHeiti" charset="-122"/>
              </a:rPr>
              <a:t>mobike</a:t>
            </a:r>
            <a:r>
              <a:rPr lang="zh-CN" altLang="en-US" sz="1600" dirty="0" smtClean="0">
                <a:solidFill>
                  <a:srgbClr val="FF0000"/>
                </a:solidFill>
                <a:latin typeface="STHeiti" charset="-122"/>
                <a:ea typeface="STHeiti" charset="-122"/>
                <a:cs typeface="STHeiti" charset="-122"/>
              </a:rPr>
              <a:t>的主要目标</a:t>
            </a:r>
            <a:r>
              <a:rPr lang="zh-CN" altLang="en-US" sz="1600" dirty="0" smtClean="0">
                <a:latin typeface="STHeiti" charset="-122"/>
                <a:ea typeface="STHeiti" charset="-122"/>
                <a:cs typeface="STHeiti" charset="-122"/>
              </a:rPr>
              <a:t>，同时也</a:t>
            </a:r>
            <a:r>
              <a:rPr lang="zh-CN" altLang="en-US" sz="1600" dirty="0">
                <a:latin typeface="STHeiti" charset="-122"/>
                <a:ea typeface="STHeiti" charset="-122"/>
                <a:cs typeface="STHeiti" charset="-122"/>
              </a:rPr>
              <a:t>实现了对资源的按需分配，</a:t>
            </a:r>
            <a:r>
              <a:rPr lang="zh-CN" altLang="en-US" sz="1600" dirty="0" smtClean="0">
                <a:latin typeface="STHeiti" charset="-122"/>
                <a:ea typeface="STHeiti" charset="-122"/>
                <a:cs typeface="STHeiti" charset="-122"/>
              </a:rPr>
              <a:t>完善人们出行方式。</a:t>
            </a:r>
            <a:endParaRPr lang="en-US" altLang="zh-CN" sz="1600" dirty="0" smtClean="0">
              <a:latin typeface="STHeiti" charset="-122"/>
              <a:ea typeface="STHeiti" charset="-122"/>
              <a:cs typeface="STHeiti" charset="-122"/>
            </a:endParaRPr>
          </a:p>
          <a:p>
            <a:pPr marL="285750" indent="-285750">
              <a:buFont typeface="Wingdings" charset="2"/>
              <a:buChar char="n"/>
            </a:pPr>
            <a:r>
              <a:rPr lang="zh-CN" altLang="en-US" sz="1600" dirty="0" smtClean="0">
                <a:solidFill>
                  <a:srgbClr val="FF0000"/>
                </a:solidFill>
                <a:latin typeface="STHeiti" charset="-122"/>
                <a:ea typeface="STHeiti" charset="-122"/>
                <a:cs typeface="STHeiti" charset="-122"/>
              </a:rPr>
              <a:t>所以，</a:t>
            </a:r>
            <a:r>
              <a:rPr lang="en-US" altLang="zh-CN" sz="1600" dirty="0" err="1" smtClean="0">
                <a:solidFill>
                  <a:srgbClr val="FF0000"/>
                </a:solidFill>
                <a:latin typeface="STHeiti" charset="-122"/>
                <a:ea typeface="STHeiti" charset="-122"/>
                <a:cs typeface="STHeiti" charset="-122"/>
              </a:rPr>
              <a:t>mobike</a:t>
            </a:r>
            <a:r>
              <a:rPr lang="zh-CN" altLang="en-US" sz="1600" dirty="0" smtClean="0">
                <a:solidFill>
                  <a:srgbClr val="FF0000"/>
                </a:solidFill>
                <a:latin typeface="STHeiti" charset="-122"/>
                <a:ea typeface="STHeiti" charset="-122"/>
                <a:cs typeface="STHeiti" charset="-122"/>
              </a:rPr>
              <a:t>从管理学的角度来看属于属于</a:t>
            </a:r>
            <a:r>
              <a:rPr lang="zh-CN" altLang="en-US" sz="1600" dirty="0">
                <a:solidFill>
                  <a:srgbClr val="FF0000"/>
                </a:solidFill>
                <a:latin typeface="STHeiti" charset="-122"/>
                <a:ea typeface="STHeiti" charset="-122"/>
                <a:cs typeface="STHeiti" charset="-122"/>
              </a:rPr>
              <a:t>共享经济。 </a:t>
            </a:r>
          </a:p>
          <a:p>
            <a:pPr marL="285750" indent="-285750">
              <a:buFont typeface="Wingdings" charset="2"/>
              <a:buChar char="n"/>
            </a:pPr>
            <a:endParaRPr lang="zh-CN" altLang="en-US" dirty="0"/>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73636">
            <a:off x="410052" y="583683"/>
            <a:ext cx="1999298" cy="1989071"/>
          </a:xfrm>
          <a:prstGeom prst="rect">
            <a:avLst/>
          </a:prstGeom>
        </p:spPr>
      </p:pic>
      <p:pic>
        <p:nvPicPr>
          <p:cNvPr id="38" name="图片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73636">
            <a:off x="419985" y="2811198"/>
            <a:ext cx="1999298" cy="1989071"/>
          </a:xfrm>
          <a:prstGeom prst="rect">
            <a:avLst/>
          </a:prstGeom>
        </p:spPr>
      </p:pic>
      <p:grpSp>
        <p:nvGrpSpPr>
          <p:cNvPr id="14" name="组合 13"/>
          <p:cNvGrpSpPr/>
          <p:nvPr/>
        </p:nvGrpSpPr>
        <p:grpSpPr>
          <a:xfrm>
            <a:off x="520059" y="1268016"/>
            <a:ext cx="518547" cy="530273"/>
            <a:chOff x="7464788" y="910955"/>
            <a:chExt cx="630611" cy="706378"/>
          </a:xfrm>
          <a:solidFill>
            <a:srgbClr val="756663"/>
          </a:solidFill>
        </p:grpSpPr>
        <p:sp>
          <p:nvSpPr>
            <p:cNvPr id="15" name="Freeform 16"/>
            <p:cNvSpPr>
              <a:spLocks noEditPoints="1"/>
            </p:cNvSpPr>
            <p:nvPr/>
          </p:nvSpPr>
          <p:spPr bwMode="auto">
            <a:xfrm>
              <a:off x="7584849" y="1003041"/>
              <a:ext cx="390489" cy="524538"/>
            </a:xfrm>
            <a:custGeom>
              <a:avLst/>
              <a:gdLst>
                <a:gd name="T0" fmla="*/ 1129 w 1467"/>
                <a:gd name="T1" fmla="*/ 1975 h 1975"/>
                <a:gd name="T2" fmla="*/ 339 w 1467"/>
                <a:gd name="T3" fmla="*/ 1975 h 1975"/>
                <a:gd name="T4" fmla="*/ 282 w 1467"/>
                <a:gd name="T5" fmla="*/ 1919 h 1975"/>
                <a:gd name="T6" fmla="*/ 282 w 1467"/>
                <a:gd name="T7" fmla="*/ 1311 h 1975"/>
                <a:gd name="T8" fmla="*/ 0 w 1467"/>
                <a:gd name="T9" fmla="*/ 733 h 1975"/>
                <a:gd name="T10" fmla="*/ 734 w 1467"/>
                <a:gd name="T11" fmla="*/ 0 h 1975"/>
                <a:gd name="T12" fmla="*/ 1467 w 1467"/>
                <a:gd name="T13" fmla="*/ 733 h 1975"/>
                <a:gd name="T14" fmla="*/ 1185 w 1467"/>
                <a:gd name="T15" fmla="*/ 1311 h 1975"/>
                <a:gd name="T16" fmla="*/ 1185 w 1467"/>
                <a:gd name="T17" fmla="*/ 1919 h 1975"/>
                <a:gd name="T18" fmla="*/ 1129 w 1467"/>
                <a:gd name="T19" fmla="*/ 1975 h 1975"/>
                <a:gd name="T20" fmla="*/ 395 w 1467"/>
                <a:gd name="T21" fmla="*/ 1862 h 1975"/>
                <a:gd name="T22" fmla="*/ 1072 w 1467"/>
                <a:gd name="T23" fmla="*/ 1862 h 1975"/>
                <a:gd name="T24" fmla="*/ 1072 w 1467"/>
                <a:gd name="T25" fmla="*/ 1283 h 1975"/>
                <a:gd name="T26" fmla="*/ 1096 w 1467"/>
                <a:gd name="T27" fmla="*/ 1237 h 1975"/>
                <a:gd name="T28" fmla="*/ 1355 w 1467"/>
                <a:gd name="T29" fmla="*/ 733 h 1975"/>
                <a:gd name="T30" fmla="*/ 734 w 1467"/>
                <a:gd name="T31" fmla="*/ 113 h 1975"/>
                <a:gd name="T32" fmla="*/ 113 w 1467"/>
                <a:gd name="T33" fmla="*/ 733 h 1975"/>
                <a:gd name="T34" fmla="*/ 372 w 1467"/>
                <a:gd name="T35" fmla="*/ 1237 h 1975"/>
                <a:gd name="T36" fmla="*/ 395 w 1467"/>
                <a:gd name="T37" fmla="*/ 1283 h 1975"/>
                <a:gd name="T38" fmla="*/ 395 w 1467"/>
                <a:gd name="T39" fmla="*/ 1862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7" h="1975">
                  <a:moveTo>
                    <a:pt x="1129" y="1975"/>
                  </a:moveTo>
                  <a:lnTo>
                    <a:pt x="339" y="1975"/>
                  </a:lnTo>
                  <a:cubicBezTo>
                    <a:pt x="308" y="1975"/>
                    <a:pt x="282" y="1950"/>
                    <a:pt x="282" y="1919"/>
                  </a:cubicBezTo>
                  <a:lnTo>
                    <a:pt x="282" y="1311"/>
                  </a:lnTo>
                  <a:cubicBezTo>
                    <a:pt x="105" y="1172"/>
                    <a:pt x="0" y="958"/>
                    <a:pt x="0" y="733"/>
                  </a:cubicBezTo>
                  <a:cubicBezTo>
                    <a:pt x="0" y="329"/>
                    <a:pt x="329" y="0"/>
                    <a:pt x="734" y="0"/>
                  </a:cubicBezTo>
                  <a:cubicBezTo>
                    <a:pt x="1138" y="0"/>
                    <a:pt x="1467" y="329"/>
                    <a:pt x="1467" y="733"/>
                  </a:cubicBezTo>
                  <a:cubicBezTo>
                    <a:pt x="1467" y="958"/>
                    <a:pt x="1362" y="1172"/>
                    <a:pt x="1185" y="1311"/>
                  </a:cubicBezTo>
                  <a:lnTo>
                    <a:pt x="1185" y="1919"/>
                  </a:lnTo>
                  <a:cubicBezTo>
                    <a:pt x="1185" y="1950"/>
                    <a:pt x="1160" y="1975"/>
                    <a:pt x="1129" y="1975"/>
                  </a:cubicBezTo>
                  <a:close/>
                  <a:moveTo>
                    <a:pt x="395" y="1862"/>
                  </a:moveTo>
                  <a:lnTo>
                    <a:pt x="1072" y="1862"/>
                  </a:lnTo>
                  <a:lnTo>
                    <a:pt x="1072" y="1283"/>
                  </a:lnTo>
                  <a:cubicBezTo>
                    <a:pt x="1072" y="1264"/>
                    <a:pt x="1081" y="1247"/>
                    <a:pt x="1096" y="1237"/>
                  </a:cubicBezTo>
                  <a:cubicBezTo>
                    <a:pt x="1258" y="1120"/>
                    <a:pt x="1355" y="932"/>
                    <a:pt x="1355" y="733"/>
                  </a:cubicBezTo>
                  <a:cubicBezTo>
                    <a:pt x="1355" y="391"/>
                    <a:pt x="1076" y="113"/>
                    <a:pt x="734" y="113"/>
                  </a:cubicBezTo>
                  <a:cubicBezTo>
                    <a:pt x="391" y="113"/>
                    <a:pt x="113" y="391"/>
                    <a:pt x="113" y="733"/>
                  </a:cubicBezTo>
                  <a:cubicBezTo>
                    <a:pt x="113" y="932"/>
                    <a:pt x="209" y="1120"/>
                    <a:pt x="372" y="1237"/>
                  </a:cubicBezTo>
                  <a:cubicBezTo>
                    <a:pt x="386" y="1248"/>
                    <a:pt x="395" y="1264"/>
                    <a:pt x="395" y="1283"/>
                  </a:cubicBezTo>
                  <a:lnTo>
                    <a:pt x="395" y="186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17" name="Freeform 17"/>
            <p:cNvSpPr>
              <a:spLocks noEditPoints="1"/>
            </p:cNvSpPr>
            <p:nvPr/>
          </p:nvSpPr>
          <p:spPr bwMode="auto">
            <a:xfrm>
              <a:off x="7674603" y="1497272"/>
              <a:ext cx="209815" cy="120061"/>
            </a:xfrm>
            <a:custGeom>
              <a:avLst/>
              <a:gdLst>
                <a:gd name="T0" fmla="*/ 395 w 790"/>
                <a:gd name="T1" fmla="*/ 452 h 452"/>
                <a:gd name="T2" fmla="*/ 0 w 790"/>
                <a:gd name="T3" fmla="*/ 57 h 452"/>
                <a:gd name="T4" fmla="*/ 56 w 790"/>
                <a:gd name="T5" fmla="*/ 0 h 452"/>
                <a:gd name="T6" fmla="*/ 733 w 790"/>
                <a:gd name="T7" fmla="*/ 0 h 452"/>
                <a:gd name="T8" fmla="*/ 790 w 790"/>
                <a:gd name="T9" fmla="*/ 57 h 452"/>
                <a:gd name="T10" fmla="*/ 395 w 790"/>
                <a:gd name="T11" fmla="*/ 452 h 452"/>
                <a:gd name="T12" fmla="*/ 125 w 790"/>
                <a:gd name="T13" fmla="*/ 113 h 452"/>
                <a:gd name="T14" fmla="*/ 395 w 790"/>
                <a:gd name="T15" fmla="*/ 339 h 452"/>
                <a:gd name="T16" fmla="*/ 664 w 790"/>
                <a:gd name="T17" fmla="*/ 113 h 452"/>
                <a:gd name="T18" fmla="*/ 125 w 790"/>
                <a:gd name="T19" fmla="*/ 113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0" h="452">
                  <a:moveTo>
                    <a:pt x="395" y="452"/>
                  </a:moveTo>
                  <a:cubicBezTo>
                    <a:pt x="167" y="452"/>
                    <a:pt x="0" y="192"/>
                    <a:pt x="0" y="57"/>
                  </a:cubicBezTo>
                  <a:cubicBezTo>
                    <a:pt x="0" y="26"/>
                    <a:pt x="25" y="0"/>
                    <a:pt x="56" y="0"/>
                  </a:cubicBezTo>
                  <a:lnTo>
                    <a:pt x="733" y="0"/>
                  </a:lnTo>
                  <a:cubicBezTo>
                    <a:pt x="764" y="0"/>
                    <a:pt x="790" y="26"/>
                    <a:pt x="790" y="57"/>
                  </a:cubicBezTo>
                  <a:cubicBezTo>
                    <a:pt x="790" y="192"/>
                    <a:pt x="623" y="452"/>
                    <a:pt x="395" y="452"/>
                  </a:cubicBezTo>
                  <a:close/>
                  <a:moveTo>
                    <a:pt x="125" y="113"/>
                  </a:moveTo>
                  <a:cubicBezTo>
                    <a:pt x="161" y="206"/>
                    <a:pt x="267" y="339"/>
                    <a:pt x="395" y="339"/>
                  </a:cubicBezTo>
                  <a:cubicBezTo>
                    <a:pt x="522" y="339"/>
                    <a:pt x="628" y="206"/>
                    <a:pt x="664" y="113"/>
                  </a:cubicBezTo>
                  <a:lnTo>
                    <a:pt x="125" y="1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19" name="Freeform 18"/>
            <p:cNvSpPr>
              <a:spLocks/>
            </p:cNvSpPr>
            <p:nvPr/>
          </p:nvSpPr>
          <p:spPr bwMode="auto">
            <a:xfrm>
              <a:off x="7674603" y="1348070"/>
              <a:ext cx="209815" cy="29141"/>
            </a:xfrm>
            <a:custGeom>
              <a:avLst/>
              <a:gdLst>
                <a:gd name="T0" fmla="*/ 733 w 790"/>
                <a:gd name="T1" fmla="*/ 113 h 113"/>
                <a:gd name="T2" fmla="*/ 56 w 790"/>
                <a:gd name="T3" fmla="*/ 113 h 113"/>
                <a:gd name="T4" fmla="*/ 0 w 790"/>
                <a:gd name="T5" fmla="*/ 56 h 113"/>
                <a:gd name="T6" fmla="*/ 56 w 790"/>
                <a:gd name="T7" fmla="*/ 0 h 113"/>
                <a:gd name="T8" fmla="*/ 733 w 790"/>
                <a:gd name="T9" fmla="*/ 0 h 113"/>
                <a:gd name="T10" fmla="*/ 790 w 790"/>
                <a:gd name="T11" fmla="*/ 56 h 113"/>
                <a:gd name="T12" fmla="*/ 733 w 790"/>
                <a:gd name="T13" fmla="*/ 113 h 113"/>
              </a:gdLst>
              <a:ahLst/>
              <a:cxnLst>
                <a:cxn ang="0">
                  <a:pos x="T0" y="T1"/>
                </a:cxn>
                <a:cxn ang="0">
                  <a:pos x="T2" y="T3"/>
                </a:cxn>
                <a:cxn ang="0">
                  <a:pos x="T4" y="T5"/>
                </a:cxn>
                <a:cxn ang="0">
                  <a:pos x="T6" y="T7"/>
                </a:cxn>
                <a:cxn ang="0">
                  <a:pos x="T8" y="T9"/>
                </a:cxn>
                <a:cxn ang="0">
                  <a:pos x="T10" y="T11"/>
                </a:cxn>
                <a:cxn ang="0">
                  <a:pos x="T12" y="T13"/>
                </a:cxn>
              </a:cxnLst>
              <a:rect l="0" t="0" r="r" b="b"/>
              <a:pathLst>
                <a:path w="790" h="113">
                  <a:moveTo>
                    <a:pt x="733" y="113"/>
                  </a:moveTo>
                  <a:lnTo>
                    <a:pt x="56" y="113"/>
                  </a:lnTo>
                  <a:cubicBezTo>
                    <a:pt x="25" y="113"/>
                    <a:pt x="0" y="87"/>
                    <a:pt x="0" y="56"/>
                  </a:cubicBezTo>
                  <a:cubicBezTo>
                    <a:pt x="0" y="25"/>
                    <a:pt x="25" y="0"/>
                    <a:pt x="56" y="0"/>
                  </a:cubicBezTo>
                  <a:lnTo>
                    <a:pt x="733" y="0"/>
                  </a:lnTo>
                  <a:cubicBezTo>
                    <a:pt x="764" y="0"/>
                    <a:pt x="790" y="25"/>
                    <a:pt x="790" y="56"/>
                  </a:cubicBezTo>
                  <a:cubicBezTo>
                    <a:pt x="790" y="87"/>
                    <a:pt x="764" y="113"/>
                    <a:pt x="733" y="1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21" name="Freeform 19"/>
            <p:cNvSpPr>
              <a:spLocks/>
            </p:cNvSpPr>
            <p:nvPr/>
          </p:nvSpPr>
          <p:spPr bwMode="auto">
            <a:xfrm>
              <a:off x="7673437" y="1360892"/>
              <a:ext cx="212146" cy="61779"/>
            </a:xfrm>
            <a:custGeom>
              <a:avLst/>
              <a:gdLst>
                <a:gd name="T0" fmla="*/ 738 w 799"/>
                <a:gd name="T1" fmla="*/ 230 h 230"/>
                <a:gd name="T2" fmla="*/ 729 w 799"/>
                <a:gd name="T3" fmla="*/ 229 h 230"/>
                <a:gd name="T4" fmla="*/ 52 w 799"/>
                <a:gd name="T5" fmla="*/ 116 h 230"/>
                <a:gd name="T6" fmla="*/ 5 w 799"/>
                <a:gd name="T7" fmla="*/ 51 h 230"/>
                <a:gd name="T8" fmla="*/ 70 w 799"/>
                <a:gd name="T9" fmla="*/ 5 h 230"/>
                <a:gd name="T10" fmla="*/ 748 w 799"/>
                <a:gd name="T11" fmla="*/ 118 h 230"/>
                <a:gd name="T12" fmla="*/ 794 w 799"/>
                <a:gd name="T13" fmla="*/ 183 h 230"/>
                <a:gd name="T14" fmla="*/ 738 w 799"/>
                <a:gd name="T15" fmla="*/ 230 h 2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9" h="230">
                  <a:moveTo>
                    <a:pt x="738" y="230"/>
                  </a:moveTo>
                  <a:cubicBezTo>
                    <a:pt x="736" y="230"/>
                    <a:pt x="732" y="230"/>
                    <a:pt x="729" y="229"/>
                  </a:cubicBezTo>
                  <a:lnTo>
                    <a:pt x="52" y="116"/>
                  </a:lnTo>
                  <a:cubicBezTo>
                    <a:pt x="21" y="111"/>
                    <a:pt x="0" y="82"/>
                    <a:pt x="5" y="51"/>
                  </a:cubicBezTo>
                  <a:cubicBezTo>
                    <a:pt x="11" y="21"/>
                    <a:pt x="40" y="0"/>
                    <a:pt x="70" y="5"/>
                  </a:cubicBezTo>
                  <a:lnTo>
                    <a:pt x="748" y="118"/>
                  </a:lnTo>
                  <a:cubicBezTo>
                    <a:pt x="778" y="123"/>
                    <a:pt x="799" y="152"/>
                    <a:pt x="794" y="183"/>
                  </a:cubicBezTo>
                  <a:cubicBezTo>
                    <a:pt x="789" y="211"/>
                    <a:pt x="765" y="230"/>
                    <a:pt x="738" y="2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23" name="Freeform 20"/>
            <p:cNvSpPr>
              <a:spLocks/>
            </p:cNvSpPr>
            <p:nvPr/>
          </p:nvSpPr>
          <p:spPr bwMode="auto">
            <a:xfrm>
              <a:off x="7673437" y="1421505"/>
              <a:ext cx="212146" cy="60613"/>
            </a:xfrm>
            <a:custGeom>
              <a:avLst/>
              <a:gdLst>
                <a:gd name="T0" fmla="*/ 738 w 799"/>
                <a:gd name="T1" fmla="*/ 230 h 230"/>
                <a:gd name="T2" fmla="*/ 729 w 799"/>
                <a:gd name="T3" fmla="*/ 229 h 230"/>
                <a:gd name="T4" fmla="*/ 52 w 799"/>
                <a:gd name="T5" fmla="*/ 116 h 230"/>
                <a:gd name="T6" fmla="*/ 5 w 799"/>
                <a:gd name="T7" fmla="*/ 51 h 230"/>
                <a:gd name="T8" fmla="*/ 70 w 799"/>
                <a:gd name="T9" fmla="*/ 5 h 230"/>
                <a:gd name="T10" fmla="*/ 748 w 799"/>
                <a:gd name="T11" fmla="*/ 118 h 230"/>
                <a:gd name="T12" fmla="*/ 794 w 799"/>
                <a:gd name="T13" fmla="*/ 183 h 230"/>
                <a:gd name="T14" fmla="*/ 738 w 799"/>
                <a:gd name="T15" fmla="*/ 230 h 2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9" h="230">
                  <a:moveTo>
                    <a:pt x="738" y="230"/>
                  </a:moveTo>
                  <a:cubicBezTo>
                    <a:pt x="736" y="230"/>
                    <a:pt x="732" y="230"/>
                    <a:pt x="729" y="229"/>
                  </a:cubicBezTo>
                  <a:lnTo>
                    <a:pt x="52" y="116"/>
                  </a:lnTo>
                  <a:cubicBezTo>
                    <a:pt x="21" y="111"/>
                    <a:pt x="0" y="82"/>
                    <a:pt x="5" y="51"/>
                  </a:cubicBezTo>
                  <a:cubicBezTo>
                    <a:pt x="11" y="20"/>
                    <a:pt x="40" y="0"/>
                    <a:pt x="70" y="5"/>
                  </a:cubicBezTo>
                  <a:lnTo>
                    <a:pt x="748" y="118"/>
                  </a:lnTo>
                  <a:cubicBezTo>
                    <a:pt x="778" y="123"/>
                    <a:pt x="799" y="152"/>
                    <a:pt x="794" y="183"/>
                  </a:cubicBezTo>
                  <a:cubicBezTo>
                    <a:pt x="789" y="210"/>
                    <a:pt x="765" y="230"/>
                    <a:pt x="738" y="2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24" name="Freeform 21"/>
            <p:cNvSpPr>
              <a:spLocks/>
            </p:cNvSpPr>
            <p:nvPr/>
          </p:nvSpPr>
          <p:spPr bwMode="auto">
            <a:xfrm>
              <a:off x="7464788" y="1197703"/>
              <a:ext cx="89754" cy="30307"/>
            </a:xfrm>
            <a:custGeom>
              <a:avLst/>
              <a:gdLst>
                <a:gd name="T0" fmla="*/ 283 w 339"/>
                <a:gd name="T1" fmla="*/ 113 h 113"/>
                <a:gd name="T2" fmla="*/ 57 w 339"/>
                <a:gd name="T3" fmla="*/ 113 h 113"/>
                <a:gd name="T4" fmla="*/ 0 w 339"/>
                <a:gd name="T5" fmla="*/ 57 h 113"/>
                <a:gd name="T6" fmla="*/ 57 w 339"/>
                <a:gd name="T7" fmla="*/ 0 h 113"/>
                <a:gd name="T8" fmla="*/ 283 w 339"/>
                <a:gd name="T9" fmla="*/ 0 h 113"/>
                <a:gd name="T10" fmla="*/ 339 w 339"/>
                <a:gd name="T11" fmla="*/ 57 h 113"/>
                <a:gd name="T12" fmla="*/ 283 w 339"/>
                <a:gd name="T13" fmla="*/ 113 h 113"/>
              </a:gdLst>
              <a:ahLst/>
              <a:cxnLst>
                <a:cxn ang="0">
                  <a:pos x="T0" y="T1"/>
                </a:cxn>
                <a:cxn ang="0">
                  <a:pos x="T2" y="T3"/>
                </a:cxn>
                <a:cxn ang="0">
                  <a:pos x="T4" y="T5"/>
                </a:cxn>
                <a:cxn ang="0">
                  <a:pos x="T6" y="T7"/>
                </a:cxn>
                <a:cxn ang="0">
                  <a:pos x="T8" y="T9"/>
                </a:cxn>
                <a:cxn ang="0">
                  <a:pos x="T10" y="T11"/>
                </a:cxn>
                <a:cxn ang="0">
                  <a:pos x="T12" y="T13"/>
                </a:cxn>
              </a:cxnLst>
              <a:rect l="0" t="0" r="r" b="b"/>
              <a:pathLst>
                <a:path w="339" h="113">
                  <a:moveTo>
                    <a:pt x="283" y="113"/>
                  </a:moveTo>
                  <a:lnTo>
                    <a:pt x="57" y="113"/>
                  </a:lnTo>
                  <a:cubicBezTo>
                    <a:pt x="26" y="113"/>
                    <a:pt x="0" y="88"/>
                    <a:pt x="0" y="57"/>
                  </a:cubicBezTo>
                  <a:cubicBezTo>
                    <a:pt x="0" y="26"/>
                    <a:pt x="26" y="0"/>
                    <a:pt x="57" y="0"/>
                  </a:cubicBezTo>
                  <a:lnTo>
                    <a:pt x="283" y="0"/>
                  </a:lnTo>
                  <a:cubicBezTo>
                    <a:pt x="314" y="0"/>
                    <a:pt x="339" y="26"/>
                    <a:pt x="339" y="57"/>
                  </a:cubicBezTo>
                  <a:cubicBezTo>
                    <a:pt x="339" y="88"/>
                    <a:pt x="314" y="113"/>
                    <a:pt x="283" y="1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25" name="Freeform 22"/>
            <p:cNvSpPr>
              <a:spLocks/>
            </p:cNvSpPr>
            <p:nvPr/>
          </p:nvSpPr>
          <p:spPr bwMode="auto">
            <a:xfrm>
              <a:off x="8004479" y="1197703"/>
              <a:ext cx="90920" cy="30307"/>
            </a:xfrm>
            <a:custGeom>
              <a:avLst/>
              <a:gdLst>
                <a:gd name="T0" fmla="*/ 283 w 339"/>
                <a:gd name="T1" fmla="*/ 113 h 113"/>
                <a:gd name="T2" fmla="*/ 57 w 339"/>
                <a:gd name="T3" fmla="*/ 113 h 113"/>
                <a:gd name="T4" fmla="*/ 0 w 339"/>
                <a:gd name="T5" fmla="*/ 57 h 113"/>
                <a:gd name="T6" fmla="*/ 57 w 339"/>
                <a:gd name="T7" fmla="*/ 0 h 113"/>
                <a:gd name="T8" fmla="*/ 283 w 339"/>
                <a:gd name="T9" fmla="*/ 0 h 113"/>
                <a:gd name="T10" fmla="*/ 339 w 339"/>
                <a:gd name="T11" fmla="*/ 57 h 113"/>
                <a:gd name="T12" fmla="*/ 283 w 339"/>
                <a:gd name="T13" fmla="*/ 113 h 113"/>
              </a:gdLst>
              <a:ahLst/>
              <a:cxnLst>
                <a:cxn ang="0">
                  <a:pos x="T0" y="T1"/>
                </a:cxn>
                <a:cxn ang="0">
                  <a:pos x="T2" y="T3"/>
                </a:cxn>
                <a:cxn ang="0">
                  <a:pos x="T4" y="T5"/>
                </a:cxn>
                <a:cxn ang="0">
                  <a:pos x="T6" y="T7"/>
                </a:cxn>
                <a:cxn ang="0">
                  <a:pos x="T8" y="T9"/>
                </a:cxn>
                <a:cxn ang="0">
                  <a:pos x="T10" y="T11"/>
                </a:cxn>
                <a:cxn ang="0">
                  <a:pos x="T12" y="T13"/>
                </a:cxn>
              </a:cxnLst>
              <a:rect l="0" t="0" r="r" b="b"/>
              <a:pathLst>
                <a:path w="339" h="113">
                  <a:moveTo>
                    <a:pt x="283" y="113"/>
                  </a:moveTo>
                  <a:lnTo>
                    <a:pt x="57" y="113"/>
                  </a:lnTo>
                  <a:cubicBezTo>
                    <a:pt x="26" y="113"/>
                    <a:pt x="0" y="88"/>
                    <a:pt x="0" y="57"/>
                  </a:cubicBezTo>
                  <a:cubicBezTo>
                    <a:pt x="0" y="26"/>
                    <a:pt x="26" y="0"/>
                    <a:pt x="57" y="0"/>
                  </a:cubicBezTo>
                  <a:lnTo>
                    <a:pt x="283" y="0"/>
                  </a:lnTo>
                  <a:cubicBezTo>
                    <a:pt x="314" y="0"/>
                    <a:pt x="339" y="26"/>
                    <a:pt x="339" y="57"/>
                  </a:cubicBezTo>
                  <a:cubicBezTo>
                    <a:pt x="339" y="88"/>
                    <a:pt x="314" y="113"/>
                    <a:pt x="283" y="1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26" name="Freeform 23"/>
            <p:cNvSpPr>
              <a:spLocks/>
            </p:cNvSpPr>
            <p:nvPr/>
          </p:nvSpPr>
          <p:spPr bwMode="auto">
            <a:xfrm>
              <a:off x="7643131" y="910955"/>
              <a:ext cx="64110" cy="92086"/>
            </a:xfrm>
            <a:custGeom>
              <a:avLst/>
              <a:gdLst>
                <a:gd name="T0" fmla="*/ 177 w 241"/>
                <a:gd name="T1" fmla="*/ 347 h 347"/>
                <a:gd name="T2" fmla="*/ 127 w 241"/>
                <a:gd name="T3" fmla="*/ 316 h 347"/>
                <a:gd name="T4" fmla="*/ 14 w 241"/>
                <a:gd name="T5" fmla="*/ 90 h 347"/>
                <a:gd name="T6" fmla="*/ 39 w 241"/>
                <a:gd name="T7" fmla="*/ 14 h 347"/>
                <a:gd name="T8" fmla="*/ 115 w 241"/>
                <a:gd name="T9" fmla="*/ 39 h 347"/>
                <a:gd name="T10" fmla="*/ 228 w 241"/>
                <a:gd name="T11" fmla="*/ 265 h 347"/>
                <a:gd name="T12" fmla="*/ 202 w 241"/>
                <a:gd name="T13" fmla="*/ 341 h 347"/>
                <a:gd name="T14" fmla="*/ 177 w 241"/>
                <a:gd name="T15" fmla="*/ 347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347">
                  <a:moveTo>
                    <a:pt x="177" y="347"/>
                  </a:moveTo>
                  <a:cubicBezTo>
                    <a:pt x="156" y="347"/>
                    <a:pt x="136" y="335"/>
                    <a:pt x="127" y="316"/>
                  </a:cubicBezTo>
                  <a:lnTo>
                    <a:pt x="14" y="90"/>
                  </a:lnTo>
                  <a:cubicBezTo>
                    <a:pt x="0" y="62"/>
                    <a:pt x="11" y="28"/>
                    <a:pt x="39" y="14"/>
                  </a:cubicBezTo>
                  <a:cubicBezTo>
                    <a:pt x="67" y="0"/>
                    <a:pt x="101" y="12"/>
                    <a:pt x="115" y="39"/>
                  </a:cubicBezTo>
                  <a:lnTo>
                    <a:pt x="228" y="265"/>
                  </a:lnTo>
                  <a:cubicBezTo>
                    <a:pt x="241" y="293"/>
                    <a:pt x="230" y="327"/>
                    <a:pt x="202" y="341"/>
                  </a:cubicBezTo>
                  <a:cubicBezTo>
                    <a:pt x="194" y="345"/>
                    <a:pt x="185" y="347"/>
                    <a:pt x="177" y="3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27" name="Freeform 24"/>
            <p:cNvSpPr>
              <a:spLocks/>
            </p:cNvSpPr>
            <p:nvPr/>
          </p:nvSpPr>
          <p:spPr bwMode="auto">
            <a:xfrm>
              <a:off x="7852946" y="910955"/>
              <a:ext cx="64110" cy="92086"/>
            </a:xfrm>
            <a:custGeom>
              <a:avLst/>
              <a:gdLst>
                <a:gd name="T0" fmla="*/ 64 w 242"/>
                <a:gd name="T1" fmla="*/ 347 h 347"/>
                <a:gd name="T2" fmla="*/ 39 w 242"/>
                <a:gd name="T3" fmla="*/ 341 h 347"/>
                <a:gd name="T4" fmla="*/ 14 w 242"/>
                <a:gd name="T5" fmla="*/ 265 h 347"/>
                <a:gd name="T6" fmla="*/ 126 w 242"/>
                <a:gd name="T7" fmla="*/ 39 h 347"/>
                <a:gd name="T8" fmla="*/ 202 w 242"/>
                <a:gd name="T9" fmla="*/ 14 h 347"/>
                <a:gd name="T10" fmla="*/ 228 w 242"/>
                <a:gd name="T11" fmla="*/ 89 h 347"/>
                <a:gd name="T12" fmla="*/ 115 w 242"/>
                <a:gd name="T13" fmla="*/ 315 h 347"/>
                <a:gd name="T14" fmla="*/ 64 w 242"/>
                <a:gd name="T15" fmla="*/ 347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347">
                  <a:moveTo>
                    <a:pt x="64" y="347"/>
                  </a:moveTo>
                  <a:cubicBezTo>
                    <a:pt x="56" y="347"/>
                    <a:pt x="47" y="345"/>
                    <a:pt x="39" y="341"/>
                  </a:cubicBezTo>
                  <a:cubicBezTo>
                    <a:pt x="11" y="327"/>
                    <a:pt x="0" y="293"/>
                    <a:pt x="14" y="265"/>
                  </a:cubicBezTo>
                  <a:lnTo>
                    <a:pt x="126" y="39"/>
                  </a:lnTo>
                  <a:cubicBezTo>
                    <a:pt x="141" y="11"/>
                    <a:pt x="175" y="0"/>
                    <a:pt x="202" y="14"/>
                  </a:cubicBezTo>
                  <a:cubicBezTo>
                    <a:pt x="230" y="28"/>
                    <a:pt x="242" y="62"/>
                    <a:pt x="228" y="89"/>
                  </a:cubicBezTo>
                  <a:lnTo>
                    <a:pt x="115" y="315"/>
                  </a:lnTo>
                  <a:cubicBezTo>
                    <a:pt x="105" y="335"/>
                    <a:pt x="85" y="347"/>
                    <a:pt x="64" y="3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28" name="Freeform 25"/>
            <p:cNvSpPr>
              <a:spLocks/>
            </p:cNvSpPr>
            <p:nvPr/>
          </p:nvSpPr>
          <p:spPr bwMode="auto">
            <a:xfrm>
              <a:off x="7492763" y="1031016"/>
              <a:ext cx="94417" cy="61779"/>
            </a:xfrm>
            <a:custGeom>
              <a:avLst/>
              <a:gdLst>
                <a:gd name="T0" fmla="*/ 290 w 355"/>
                <a:gd name="T1" fmla="*/ 233 h 233"/>
                <a:gd name="T2" fmla="*/ 265 w 355"/>
                <a:gd name="T3" fmla="*/ 227 h 233"/>
                <a:gd name="T4" fmla="*/ 39 w 355"/>
                <a:gd name="T5" fmla="*/ 114 h 233"/>
                <a:gd name="T6" fmla="*/ 14 w 355"/>
                <a:gd name="T7" fmla="*/ 39 h 233"/>
                <a:gd name="T8" fmla="*/ 90 w 355"/>
                <a:gd name="T9" fmla="*/ 13 h 233"/>
                <a:gd name="T10" fmla="*/ 316 w 355"/>
                <a:gd name="T11" fmla="*/ 126 h 233"/>
                <a:gd name="T12" fmla="*/ 341 w 355"/>
                <a:gd name="T13" fmla="*/ 202 h 233"/>
                <a:gd name="T14" fmla="*/ 290 w 355"/>
                <a:gd name="T15" fmla="*/ 233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233">
                  <a:moveTo>
                    <a:pt x="290" y="233"/>
                  </a:moveTo>
                  <a:cubicBezTo>
                    <a:pt x="282" y="233"/>
                    <a:pt x="274" y="231"/>
                    <a:pt x="265" y="227"/>
                  </a:cubicBezTo>
                  <a:lnTo>
                    <a:pt x="39" y="114"/>
                  </a:lnTo>
                  <a:cubicBezTo>
                    <a:pt x="11" y="100"/>
                    <a:pt x="0" y="67"/>
                    <a:pt x="14" y="39"/>
                  </a:cubicBezTo>
                  <a:cubicBezTo>
                    <a:pt x="28" y="11"/>
                    <a:pt x="62" y="0"/>
                    <a:pt x="90" y="13"/>
                  </a:cubicBezTo>
                  <a:lnTo>
                    <a:pt x="316" y="126"/>
                  </a:lnTo>
                  <a:cubicBezTo>
                    <a:pt x="344" y="140"/>
                    <a:pt x="355" y="174"/>
                    <a:pt x="341" y="202"/>
                  </a:cubicBezTo>
                  <a:cubicBezTo>
                    <a:pt x="331" y="222"/>
                    <a:pt x="311" y="233"/>
                    <a:pt x="290" y="23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29" name="Freeform 26"/>
            <p:cNvSpPr>
              <a:spLocks/>
            </p:cNvSpPr>
            <p:nvPr/>
          </p:nvSpPr>
          <p:spPr bwMode="auto">
            <a:xfrm>
              <a:off x="7973007" y="1031016"/>
              <a:ext cx="94417" cy="61779"/>
            </a:xfrm>
            <a:custGeom>
              <a:avLst/>
              <a:gdLst>
                <a:gd name="T0" fmla="*/ 64 w 354"/>
                <a:gd name="T1" fmla="*/ 233 h 233"/>
                <a:gd name="T2" fmla="*/ 13 w 354"/>
                <a:gd name="T3" fmla="*/ 202 h 233"/>
                <a:gd name="T4" fmla="*/ 39 w 354"/>
                <a:gd name="T5" fmla="*/ 126 h 233"/>
                <a:gd name="T6" fmla="*/ 265 w 354"/>
                <a:gd name="T7" fmla="*/ 13 h 233"/>
                <a:gd name="T8" fmla="*/ 340 w 354"/>
                <a:gd name="T9" fmla="*/ 39 h 233"/>
                <a:gd name="T10" fmla="*/ 315 w 354"/>
                <a:gd name="T11" fmla="*/ 115 h 233"/>
                <a:gd name="T12" fmla="*/ 89 w 354"/>
                <a:gd name="T13" fmla="*/ 228 h 233"/>
                <a:gd name="T14" fmla="*/ 64 w 354"/>
                <a:gd name="T15" fmla="*/ 233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4" h="233">
                  <a:moveTo>
                    <a:pt x="64" y="233"/>
                  </a:moveTo>
                  <a:cubicBezTo>
                    <a:pt x="43" y="233"/>
                    <a:pt x="23" y="222"/>
                    <a:pt x="13" y="202"/>
                  </a:cubicBezTo>
                  <a:cubicBezTo>
                    <a:pt x="0" y="174"/>
                    <a:pt x="11" y="140"/>
                    <a:pt x="39" y="126"/>
                  </a:cubicBezTo>
                  <a:lnTo>
                    <a:pt x="265" y="13"/>
                  </a:lnTo>
                  <a:cubicBezTo>
                    <a:pt x="292" y="0"/>
                    <a:pt x="326" y="11"/>
                    <a:pt x="340" y="39"/>
                  </a:cubicBezTo>
                  <a:cubicBezTo>
                    <a:pt x="354" y="67"/>
                    <a:pt x="343" y="101"/>
                    <a:pt x="315" y="115"/>
                  </a:cubicBezTo>
                  <a:lnTo>
                    <a:pt x="89" y="228"/>
                  </a:lnTo>
                  <a:cubicBezTo>
                    <a:pt x="81" y="231"/>
                    <a:pt x="72" y="233"/>
                    <a:pt x="64" y="23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grpSp>
      <p:grpSp>
        <p:nvGrpSpPr>
          <p:cNvPr id="31" name="组合 30"/>
          <p:cNvGrpSpPr/>
          <p:nvPr/>
        </p:nvGrpSpPr>
        <p:grpSpPr>
          <a:xfrm>
            <a:off x="543063" y="3504241"/>
            <a:ext cx="518547" cy="530273"/>
            <a:chOff x="7464788" y="910955"/>
            <a:chExt cx="630611" cy="706378"/>
          </a:xfrm>
          <a:solidFill>
            <a:srgbClr val="756663"/>
          </a:solidFill>
        </p:grpSpPr>
        <p:sp>
          <p:nvSpPr>
            <p:cNvPr id="32" name="Freeform 16"/>
            <p:cNvSpPr>
              <a:spLocks noEditPoints="1"/>
            </p:cNvSpPr>
            <p:nvPr/>
          </p:nvSpPr>
          <p:spPr bwMode="auto">
            <a:xfrm>
              <a:off x="7584849" y="1003041"/>
              <a:ext cx="390489" cy="524538"/>
            </a:xfrm>
            <a:custGeom>
              <a:avLst/>
              <a:gdLst>
                <a:gd name="T0" fmla="*/ 1129 w 1467"/>
                <a:gd name="T1" fmla="*/ 1975 h 1975"/>
                <a:gd name="T2" fmla="*/ 339 w 1467"/>
                <a:gd name="T3" fmla="*/ 1975 h 1975"/>
                <a:gd name="T4" fmla="*/ 282 w 1467"/>
                <a:gd name="T5" fmla="*/ 1919 h 1975"/>
                <a:gd name="T6" fmla="*/ 282 w 1467"/>
                <a:gd name="T7" fmla="*/ 1311 h 1975"/>
                <a:gd name="T8" fmla="*/ 0 w 1467"/>
                <a:gd name="T9" fmla="*/ 733 h 1975"/>
                <a:gd name="T10" fmla="*/ 734 w 1467"/>
                <a:gd name="T11" fmla="*/ 0 h 1975"/>
                <a:gd name="T12" fmla="*/ 1467 w 1467"/>
                <a:gd name="T13" fmla="*/ 733 h 1975"/>
                <a:gd name="T14" fmla="*/ 1185 w 1467"/>
                <a:gd name="T15" fmla="*/ 1311 h 1975"/>
                <a:gd name="T16" fmla="*/ 1185 w 1467"/>
                <a:gd name="T17" fmla="*/ 1919 h 1975"/>
                <a:gd name="T18" fmla="*/ 1129 w 1467"/>
                <a:gd name="T19" fmla="*/ 1975 h 1975"/>
                <a:gd name="T20" fmla="*/ 395 w 1467"/>
                <a:gd name="T21" fmla="*/ 1862 h 1975"/>
                <a:gd name="T22" fmla="*/ 1072 w 1467"/>
                <a:gd name="T23" fmla="*/ 1862 h 1975"/>
                <a:gd name="T24" fmla="*/ 1072 w 1467"/>
                <a:gd name="T25" fmla="*/ 1283 h 1975"/>
                <a:gd name="T26" fmla="*/ 1096 w 1467"/>
                <a:gd name="T27" fmla="*/ 1237 h 1975"/>
                <a:gd name="T28" fmla="*/ 1355 w 1467"/>
                <a:gd name="T29" fmla="*/ 733 h 1975"/>
                <a:gd name="T30" fmla="*/ 734 w 1467"/>
                <a:gd name="T31" fmla="*/ 113 h 1975"/>
                <a:gd name="T32" fmla="*/ 113 w 1467"/>
                <a:gd name="T33" fmla="*/ 733 h 1975"/>
                <a:gd name="T34" fmla="*/ 372 w 1467"/>
                <a:gd name="T35" fmla="*/ 1237 h 1975"/>
                <a:gd name="T36" fmla="*/ 395 w 1467"/>
                <a:gd name="T37" fmla="*/ 1283 h 1975"/>
                <a:gd name="T38" fmla="*/ 395 w 1467"/>
                <a:gd name="T39" fmla="*/ 1862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7" h="1975">
                  <a:moveTo>
                    <a:pt x="1129" y="1975"/>
                  </a:moveTo>
                  <a:lnTo>
                    <a:pt x="339" y="1975"/>
                  </a:lnTo>
                  <a:cubicBezTo>
                    <a:pt x="308" y="1975"/>
                    <a:pt x="282" y="1950"/>
                    <a:pt x="282" y="1919"/>
                  </a:cubicBezTo>
                  <a:lnTo>
                    <a:pt x="282" y="1311"/>
                  </a:lnTo>
                  <a:cubicBezTo>
                    <a:pt x="105" y="1172"/>
                    <a:pt x="0" y="958"/>
                    <a:pt x="0" y="733"/>
                  </a:cubicBezTo>
                  <a:cubicBezTo>
                    <a:pt x="0" y="329"/>
                    <a:pt x="329" y="0"/>
                    <a:pt x="734" y="0"/>
                  </a:cubicBezTo>
                  <a:cubicBezTo>
                    <a:pt x="1138" y="0"/>
                    <a:pt x="1467" y="329"/>
                    <a:pt x="1467" y="733"/>
                  </a:cubicBezTo>
                  <a:cubicBezTo>
                    <a:pt x="1467" y="958"/>
                    <a:pt x="1362" y="1172"/>
                    <a:pt x="1185" y="1311"/>
                  </a:cubicBezTo>
                  <a:lnTo>
                    <a:pt x="1185" y="1919"/>
                  </a:lnTo>
                  <a:cubicBezTo>
                    <a:pt x="1185" y="1950"/>
                    <a:pt x="1160" y="1975"/>
                    <a:pt x="1129" y="1975"/>
                  </a:cubicBezTo>
                  <a:close/>
                  <a:moveTo>
                    <a:pt x="395" y="1862"/>
                  </a:moveTo>
                  <a:lnTo>
                    <a:pt x="1072" y="1862"/>
                  </a:lnTo>
                  <a:lnTo>
                    <a:pt x="1072" y="1283"/>
                  </a:lnTo>
                  <a:cubicBezTo>
                    <a:pt x="1072" y="1264"/>
                    <a:pt x="1081" y="1247"/>
                    <a:pt x="1096" y="1237"/>
                  </a:cubicBezTo>
                  <a:cubicBezTo>
                    <a:pt x="1258" y="1120"/>
                    <a:pt x="1355" y="932"/>
                    <a:pt x="1355" y="733"/>
                  </a:cubicBezTo>
                  <a:cubicBezTo>
                    <a:pt x="1355" y="391"/>
                    <a:pt x="1076" y="113"/>
                    <a:pt x="734" y="113"/>
                  </a:cubicBezTo>
                  <a:cubicBezTo>
                    <a:pt x="391" y="113"/>
                    <a:pt x="113" y="391"/>
                    <a:pt x="113" y="733"/>
                  </a:cubicBezTo>
                  <a:cubicBezTo>
                    <a:pt x="113" y="932"/>
                    <a:pt x="209" y="1120"/>
                    <a:pt x="372" y="1237"/>
                  </a:cubicBezTo>
                  <a:cubicBezTo>
                    <a:pt x="386" y="1248"/>
                    <a:pt x="395" y="1264"/>
                    <a:pt x="395" y="1283"/>
                  </a:cubicBezTo>
                  <a:lnTo>
                    <a:pt x="395" y="186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33" name="Freeform 17"/>
            <p:cNvSpPr>
              <a:spLocks noEditPoints="1"/>
            </p:cNvSpPr>
            <p:nvPr/>
          </p:nvSpPr>
          <p:spPr bwMode="auto">
            <a:xfrm>
              <a:off x="7674603" y="1497272"/>
              <a:ext cx="209815" cy="120061"/>
            </a:xfrm>
            <a:custGeom>
              <a:avLst/>
              <a:gdLst>
                <a:gd name="T0" fmla="*/ 395 w 790"/>
                <a:gd name="T1" fmla="*/ 452 h 452"/>
                <a:gd name="T2" fmla="*/ 0 w 790"/>
                <a:gd name="T3" fmla="*/ 57 h 452"/>
                <a:gd name="T4" fmla="*/ 56 w 790"/>
                <a:gd name="T5" fmla="*/ 0 h 452"/>
                <a:gd name="T6" fmla="*/ 733 w 790"/>
                <a:gd name="T7" fmla="*/ 0 h 452"/>
                <a:gd name="T8" fmla="*/ 790 w 790"/>
                <a:gd name="T9" fmla="*/ 57 h 452"/>
                <a:gd name="T10" fmla="*/ 395 w 790"/>
                <a:gd name="T11" fmla="*/ 452 h 452"/>
                <a:gd name="T12" fmla="*/ 125 w 790"/>
                <a:gd name="T13" fmla="*/ 113 h 452"/>
                <a:gd name="T14" fmla="*/ 395 w 790"/>
                <a:gd name="T15" fmla="*/ 339 h 452"/>
                <a:gd name="T16" fmla="*/ 664 w 790"/>
                <a:gd name="T17" fmla="*/ 113 h 452"/>
                <a:gd name="T18" fmla="*/ 125 w 790"/>
                <a:gd name="T19" fmla="*/ 113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0" h="452">
                  <a:moveTo>
                    <a:pt x="395" y="452"/>
                  </a:moveTo>
                  <a:cubicBezTo>
                    <a:pt x="167" y="452"/>
                    <a:pt x="0" y="192"/>
                    <a:pt x="0" y="57"/>
                  </a:cubicBezTo>
                  <a:cubicBezTo>
                    <a:pt x="0" y="26"/>
                    <a:pt x="25" y="0"/>
                    <a:pt x="56" y="0"/>
                  </a:cubicBezTo>
                  <a:lnTo>
                    <a:pt x="733" y="0"/>
                  </a:lnTo>
                  <a:cubicBezTo>
                    <a:pt x="764" y="0"/>
                    <a:pt x="790" y="26"/>
                    <a:pt x="790" y="57"/>
                  </a:cubicBezTo>
                  <a:cubicBezTo>
                    <a:pt x="790" y="192"/>
                    <a:pt x="623" y="452"/>
                    <a:pt x="395" y="452"/>
                  </a:cubicBezTo>
                  <a:close/>
                  <a:moveTo>
                    <a:pt x="125" y="113"/>
                  </a:moveTo>
                  <a:cubicBezTo>
                    <a:pt x="161" y="206"/>
                    <a:pt x="267" y="339"/>
                    <a:pt x="395" y="339"/>
                  </a:cubicBezTo>
                  <a:cubicBezTo>
                    <a:pt x="522" y="339"/>
                    <a:pt x="628" y="206"/>
                    <a:pt x="664" y="113"/>
                  </a:cubicBezTo>
                  <a:lnTo>
                    <a:pt x="125" y="1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34" name="Freeform 18"/>
            <p:cNvSpPr>
              <a:spLocks/>
            </p:cNvSpPr>
            <p:nvPr/>
          </p:nvSpPr>
          <p:spPr bwMode="auto">
            <a:xfrm>
              <a:off x="7674603" y="1348070"/>
              <a:ext cx="209815" cy="29141"/>
            </a:xfrm>
            <a:custGeom>
              <a:avLst/>
              <a:gdLst>
                <a:gd name="T0" fmla="*/ 733 w 790"/>
                <a:gd name="T1" fmla="*/ 113 h 113"/>
                <a:gd name="T2" fmla="*/ 56 w 790"/>
                <a:gd name="T3" fmla="*/ 113 h 113"/>
                <a:gd name="T4" fmla="*/ 0 w 790"/>
                <a:gd name="T5" fmla="*/ 56 h 113"/>
                <a:gd name="T6" fmla="*/ 56 w 790"/>
                <a:gd name="T7" fmla="*/ 0 h 113"/>
                <a:gd name="T8" fmla="*/ 733 w 790"/>
                <a:gd name="T9" fmla="*/ 0 h 113"/>
                <a:gd name="T10" fmla="*/ 790 w 790"/>
                <a:gd name="T11" fmla="*/ 56 h 113"/>
                <a:gd name="T12" fmla="*/ 733 w 790"/>
                <a:gd name="T13" fmla="*/ 113 h 113"/>
              </a:gdLst>
              <a:ahLst/>
              <a:cxnLst>
                <a:cxn ang="0">
                  <a:pos x="T0" y="T1"/>
                </a:cxn>
                <a:cxn ang="0">
                  <a:pos x="T2" y="T3"/>
                </a:cxn>
                <a:cxn ang="0">
                  <a:pos x="T4" y="T5"/>
                </a:cxn>
                <a:cxn ang="0">
                  <a:pos x="T6" y="T7"/>
                </a:cxn>
                <a:cxn ang="0">
                  <a:pos x="T8" y="T9"/>
                </a:cxn>
                <a:cxn ang="0">
                  <a:pos x="T10" y="T11"/>
                </a:cxn>
                <a:cxn ang="0">
                  <a:pos x="T12" y="T13"/>
                </a:cxn>
              </a:cxnLst>
              <a:rect l="0" t="0" r="r" b="b"/>
              <a:pathLst>
                <a:path w="790" h="113">
                  <a:moveTo>
                    <a:pt x="733" y="113"/>
                  </a:moveTo>
                  <a:lnTo>
                    <a:pt x="56" y="113"/>
                  </a:lnTo>
                  <a:cubicBezTo>
                    <a:pt x="25" y="113"/>
                    <a:pt x="0" y="87"/>
                    <a:pt x="0" y="56"/>
                  </a:cubicBezTo>
                  <a:cubicBezTo>
                    <a:pt x="0" y="25"/>
                    <a:pt x="25" y="0"/>
                    <a:pt x="56" y="0"/>
                  </a:cubicBezTo>
                  <a:lnTo>
                    <a:pt x="733" y="0"/>
                  </a:lnTo>
                  <a:cubicBezTo>
                    <a:pt x="764" y="0"/>
                    <a:pt x="790" y="25"/>
                    <a:pt x="790" y="56"/>
                  </a:cubicBezTo>
                  <a:cubicBezTo>
                    <a:pt x="790" y="87"/>
                    <a:pt x="764" y="113"/>
                    <a:pt x="733" y="1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35" name="Freeform 19"/>
            <p:cNvSpPr>
              <a:spLocks/>
            </p:cNvSpPr>
            <p:nvPr/>
          </p:nvSpPr>
          <p:spPr bwMode="auto">
            <a:xfrm>
              <a:off x="7673437" y="1360892"/>
              <a:ext cx="212146" cy="61779"/>
            </a:xfrm>
            <a:custGeom>
              <a:avLst/>
              <a:gdLst>
                <a:gd name="T0" fmla="*/ 738 w 799"/>
                <a:gd name="T1" fmla="*/ 230 h 230"/>
                <a:gd name="T2" fmla="*/ 729 w 799"/>
                <a:gd name="T3" fmla="*/ 229 h 230"/>
                <a:gd name="T4" fmla="*/ 52 w 799"/>
                <a:gd name="T5" fmla="*/ 116 h 230"/>
                <a:gd name="T6" fmla="*/ 5 w 799"/>
                <a:gd name="T7" fmla="*/ 51 h 230"/>
                <a:gd name="T8" fmla="*/ 70 w 799"/>
                <a:gd name="T9" fmla="*/ 5 h 230"/>
                <a:gd name="T10" fmla="*/ 748 w 799"/>
                <a:gd name="T11" fmla="*/ 118 h 230"/>
                <a:gd name="T12" fmla="*/ 794 w 799"/>
                <a:gd name="T13" fmla="*/ 183 h 230"/>
                <a:gd name="T14" fmla="*/ 738 w 799"/>
                <a:gd name="T15" fmla="*/ 230 h 2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9" h="230">
                  <a:moveTo>
                    <a:pt x="738" y="230"/>
                  </a:moveTo>
                  <a:cubicBezTo>
                    <a:pt x="736" y="230"/>
                    <a:pt x="732" y="230"/>
                    <a:pt x="729" y="229"/>
                  </a:cubicBezTo>
                  <a:lnTo>
                    <a:pt x="52" y="116"/>
                  </a:lnTo>
                  <a:cubicBezTo>
                    <a:pt x="21" y="111"/>
                    <a:pt x="0" y="82"/>
                    <a:pt x="5" y="51"/>
                  </a:cubicBezTo>
                  <a:cubicBezTo>
                    <a:pt x="11" y="21"/>
                    <a:pt x="40" y="0"/>
                    <a:pt x="70" y="5"/>
                  </a:cubicBezTo>
                  <a:lnTo>
                    <a:pt x="748" y="118"/>
                  </a:lnTo>
                  <a:cubicBezTo>
                    <a:pt x="778" y="123"/>
                    <a:pt x="799" y="152"/>
                    <a:pt x="794" y="183"/>
                  </a:cubicBezTo>
                  <a:cubicBezTo>
                    <a:pt x="789" y="211"/>
                    <a:pt x="765" y="230"/>
                    <a:pt x="738" y="2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36" name="Freeform 20"/>
            <p:cNvSpPr>
              <a:spLocks/>
            </p:cNvSpPr>
            <p:nvPr/>
          </p:nvSpPr>
          <p:spPr bwMode="auto">
            <a:xfrm>
              <a:off x="7673437" y="1421505"/>
              <a:ext cx="212146" cy="60613"/>
            </a:xfrm>
            <a:custGeom>
              <a:avLst/>
              <a:gdLst>
                <a:gd name="T0" fmla="*/ 738 w 799"/>
                <a:gd name="T1" fmla="*/ 230 h 230"/>
                <a:gd name="T2" fmla="*/ 729 w 799"/>
                <a:gd name="T3" fmla="*/ 229 h 230"/>
                <a:gd name="T4" fmla="*/ 52 w 799"/>
                <a:gd name="T5" fmla="*/ 116 h 230"/>
                <a:gd name="T6" fmla="*/ 5 w 799"/>
                <a:gd name="T7" fmla="*/ 51 h 230"/>
                <a:gd name="T8" fmla="*/ 70 w 799"/>
                <a:gd name="T9" fmla="*/ 5 h 230"/>
                <a:gd name="T10" fmla="*/ 748 w 799"/>
                <a:gd name="T11" fmla="*/ 118 h 230"/>
                <a:gd name="T12" fmla="*/ 794 w 799"/>
                <a:gd name="T13" fmla="*/ 183 h 230"/>
                <a:gd name="T14" fmla="*/ 738 w 799"/>
                <a:gd name="T15" fmla="*/ 230 h 2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9" h="230">
                  <a:moveTo>
                    <a:pt x="738" y="230"/>
                  </a:moveTo>
                  <a:cubicBezTo>
                    <a:pt x="736" y="230"/>
                    <a:pt x="732" y="230"/>
                    <a:pt x="729" y="229"/>
                  </a:cubicBezTo>
                  <a:lnTo>
                    <a:pt x="52" y="116"/>
                  </a:lnTo>
                  <a:cubicBezTo>
                    <a:pt x="21" y="111"/>
                    <a:pt x="0" y="82"/>
                    <a:pt x="5" y="51"/>
                  </a:cubicBezTo>
                  <a:cubicBezTo>
                    <a:pt x="11" y="20"/>
                    <a:pt x="40" y="0"/>
                    <a:pt x="70" y="5"/>
                  </a:cubicBezTo>
                  <a:lnTo>
                    <a:pt x="748" y="118"/>
                  </a:lnTo>
                  <a:cubicBezTo>
                    <a:pt x="778" y="123"/>
                    <a:pt x="799" y="152"/>
                    <a:pt x="794" y="183"/>
                  </a:cubicBezTo>
                  <a:cubicBezTo>
                    <a:pt x="789" y="210"/>
                    <a:pt x="765" y="230"/>
                    <a:pt x="738" y="2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40" name="Freeform 21"/>
            <p:cNvSpPr>
              <a:spLocks/>
            </p:cNvSpPr>
            <p:nvPr/>
          </p:nvSpPr>
          <p:spPr bwMode="auto">
            <a:xfrm>
              <a:off x="7464788" y="1197703"/>
              <a:ext cx="89754" cy="30307"/>
            </a:xfrm>
            <a:custGeom>
              <a:avLst/>
              <a:gdLst>
                <a:gd name="T0" fmla="*/ 283 w 339"/>
                <a:gd name="T1" fmla="*/ 113 h 113"/>
                <a:gd name="T2" fmla="*/ 57 w 339"/>
                <a:gd name="T3" fmla="*/ 113 h 113"/>
                <a:gd name="T4" fmla="*/ 0 w 339"/>
                <a:gd name="T5" fmla="*/ 57 h 113"/>
                <a:gd name="T6" fmla="*/ 57 w 339"/>
                <a:gd name="T7" fmla="*/ 0 h 113"/>
                <a:gd name="T8" fmla="*/ 283 w 339"/>
                <a:gd name="T9" fmla="*/ 0 h 113"/>
                <a:gd name="T10" fmla="*/ 339 w 339"/>
                <a:gd name="T11" fmla="*/ 57 h 113"/>
                <a:gd name="T12" fmla="*/ 283 w 339"/>
                <a:gd name="T13" fmla="*/ 113 h 113"/>
              </a:gdLst>
              <a:ahLst/>
              <a:cxnLst>
                <a:cxn ang="0">
                  <a:pos x="T0" y="T1"/>
                </a:cxn>
                <a:cxn ang="0">
                  <a:pos x="T2" y="T3"/>
                </a:cxn>
                <a:cxn ang="0">
                  <a:pos x="T4" y="T5"/>
                </a:cxn>
                <a:cxn ang="0">
                  <a:pos x="T6" y="T7"/>
                </a:cxn>
                <a:cxn ang="0">
                  <a:pos x="T8" y="T9"/>
                </a:cxn>
                <a:cxn ang="0">
                  <a:pos x="T10" y="T11"/>
                </a:cxn>
                <a:cxn ang="0">
                  <a:pos x="T12" y="T13"/>
                </a:cxn>
              </a:cxnLst>
              <a:rect l="0" t="0" r="r" b="b"/>
              <a:pathLst>
                <a:path w="339" h="113">
                  <a:moveTo>
                    <a:pt x="283" y="113"/>
                  </a:moveTo>
                  <a:lnTo>
                    <a:pt x="57" y="113"/>
                  </a:lnTo>
                  <a:cubicBezTo>
                    <a:pt x="26" y="113"/>
                    <a:pt x="0" y="88"/>
                    <a:pt x="0" y="57"/>
                  </a:cubicBezTo>
                  <a:cubicBezTo>
                    <a:pt x="0" y="26"/>
                    <a:pt x="26" y="0"/>
                    <a:pt x="57" y="0"/>
                  </a:cubicBezTo>
                  <a:lnTo>
                    <a:pt x="283" y="0"/>
                  </a:lnTo>
                  <a:cubicBezTo>
                    <a:pt x="314" y="0"/>
                    <a:pt x="339" y="26"/>
                    <a:pt x="339" y="57"/>
                  </a:cubicBezTo>
                  <a:cubicBezTo>
                    <a:pt x="339" y="88"/>
                    <a:pt x="314" y="113"/>
                    <a:pt x="283" y="1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41" name="Freeform 22"/>
            <p:cNvSpPr>
              <a:spLocks/>
            </p:cNvSpPr>
            <p:nvPr/>
          </p:nvSpPr>
          <p:spPr bwMode="auto">
            <a:xfrm>
              <a:off x="8004479" y="1197703"/>
              <a:ext cx="90920" cy="30307"/>
            </a:xfrm>
            <a:custGeom>
              <a:avLst/>
              <a:gdLst>
                <a:gd name="T0" fmla="*/ 283 w 339"/>
                <a:gd name="T1" fmla="*/ 113 h 113"/>
                <a:gd name="T2" fmla="*/ 57 w 339"/>
                <a:gd name="T3" fmla="*/ 113 h 113"/>
                <a:gd name="T4" fmla="*/ 0 w 339"/>
                <a:gd name="T5" fmla="*/ 57 h 113"/>
                <a:gd name="T6" fmla="*/ 57 w 339"/>
                <a:gd name="T7" fmla="*/ 0 h 113"/>
                <a:gd name="T8" fmla="*/ 283 w 339"/>
                <a:gd name="T9" fmla="*/ 0 h 113"/>
                <a:gd name="T10" fmla="*/ 339 w 339"/>
                <a:gd name="T11" fmla="*/ 57 h 113"/>
                <a:gd name="T12" fmla="*/ 283 w 339"/>
                <a:gd name="T13" fmla="*/ 113 h 113"/>
              </a:gdLst>
              <a:ahLst/>
              <a:cxnLst>
                <a:cxn ang="0">
                  <a:pos x="T0" y="T1"/>
                </a:cxn>
                <a:cxn ang="0">
                  <a:pos x="T2" y="T3"/>
                </a:cxn>
                <a:cxn ang="0">
                  <a:pos x="T4" y="T5"/>
                </a:cxn>
                <a:cxn ang="0">
                  <a:pos x="T6" y="T7"/>
                </a:cxn>
                <a:cxn ang="0">
                  <a:pos x="T8" y="T9"/>
                </a:cxn>
                <a:cxn ang="0">
                  <a:pos x="T10" y="T11"/>
                </a:cxn>
                <a:cxn ang="0">
                  <a:pos x="T12" y="T13"/>
                </a:cxn>
              </a:cxnLst>
              <a:rect l="0" t="0" r="r" b="b"/>
              <a:pathLst>
                <a:path w="339" h="113">
                  <a:moveTo>
                    <a:pt x="283" y="113"/>
                  </a:moveTo>
                  <a:lnTo>
                    <a:pt x="57" y="113"/>
                  </a:lnTo>
                  <a:cubicBezTo>
                    <a:pt x="26" y="113"/>
                    <a:pt x="0" y="88"/>
                    <a:pt x="0" y="57"/>
                  </a:cubicBezTo>
                  <a:cubicBezTo>
                    <a:pt x="0" y="26"/>
                    <a:pt x="26" y="0"/>
                    <a:pt x="57" y="0"/>
                  </a:cubicBezTo>
                  <a:lnTo>
                    <a:pt x="283" y="0"/>
                  </a:lnTo>
                  <a:cubicBezTo>
                    <a:pt x="314" y="0"/>
                    <a:pt x="339" y="26"/>
                    <a:pt x="339" y="57"/>
                  </a:cubicBezTo>
                  <a:cubicBezTo>
                    <a:pt x="339" y="88"/>
                    <a:pt x="314" y="113"/>
                    <a:pt x="283" y="1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42" name="Freeform 23"/>
            <p:cNvSpPr>
              <a:spLocks/>
            </p:cNvSpPr>
            <p:nvPr/>
          </p:nvSpPr>
          <p:spPr bwMode="auto">
            <a:xfrm>
              <a:off x="7643131" y="910955"/>
              <a:ext cx="64110" cy="92086"/>
            </a:xfrm>
            <a:custGeom>
              <a:avLst/>
              <a:gdLst>
                <a:gd name="T0" fmla="*/ 177 w 241"/>
                <a:gd name="T1" fmla="*/ 347 h 347"/>
                <a:gd name="T2" fmla="*/ 127 w 241"/>
                <a:gd name="T3" fmla="*/ 316 h 347"/>
                <a:gd name="T4" fmla="*/ 14 w 241"/>
                <a:gd name="T5" fmla="*/ 90 h 347"/>
                <a:gd name="T6" fmla="*/ 39 w 241"/>
                <a:gd name="T7" fmla="*/ 14 h 347"/>
                <a:gd name="T8" fmla="*/ 115 w 241"/>
                <a:gd name="T9" fmla="*/ 39 h 347"/>
                <a:gd name="T10" fmla="*/ 228 w 241"/>
                <a:gd name="T11" fmla="*/ 265 h 347"/>
                <a:gd name="T12" fmla="*/ 202 w 241"/>
                <a:gd name="T13" fmla="*/ 341 h 347"/>
                <a:gd name="T14" fmla="*/ 177 w 241"/>
                <a:gd name="T15" fmla="*/ 347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347">
                  <a:moveTo>
                    <a:pt x="177" y="347"/>
                  </a:moveTo>
                  <a:cubicBezTo>
                    <a:pt x="156" y="347"/>
                    <a:pt x="136" y="335"/>
                    <a:pt x="127" y="316"/>
                  </a:cubicBezTo>
                  <a:lnTo>
                    <a:pt x="14" y="90"/>
                  </a:lnTo>
                  <a:cubicBezTo>
                    <a:pt x="0" y="62"/>
                    <a:pt x="11" y="28"/>
                    <a:pt x="39" y="14"/>
                  </a:cubicBezTo>
                  <a:cubicBezTo>
                    <a:pt x="67" y="0"/>
                    <a:pt x="101" y="12"/>
                    <a:pt x="115" y="39"/>
                  </a:cubicBezTo>
                  <a:lnTo>
                    <a:pt x="228" y="265"/>
                  </a:lnTo>
                  <a:cubicBezTo>
                    <a:pt x="241" y="293"/>
                    <a:pt x="230" y="327"/>
                    <a:pt x="202" y="341"/>
                  </a:cubicBezTo>
                  <a:cubicBezTo>
                    <a:pt x="194" y="345"/>
                    <a:pt x="185" y="347"/>
                    <a:pt x="177" y="3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43" name="Freeform 24"/>
            <p:cNvSpPr>
              <a:spLocks/>
            </p:cNvSpPr>
            <p:nvPr/>
          </p:nvSpPr>
          <p:spPr bwMode="auto">
            <a:xfrm>
              <a:off x="7852946" y="910955"/>
              <a:ext cx="64110" cy="92086"/>
            </a:xfrm>
            <a:custGeom>
              <a:avLst/>
              <a:gdLst>
                <a:gd name="T0" fmla="*/ 64 w 242"/>
                <a:gd name="T1" fmla="*/ 347 h 347"/>
                <a:gd name="T2" fmla="*/ 39 w 242"/>
                <a:gd name="T3" fmla="*/ 341 h 347"/>
                <a:gd name="T4" fmla="*/ 14 w 242"/>
                <a:gd name="T5" fmla="*/ 265 h 347"/>
                <a:gd name="T6" fmla="*/ 126 w 242"/>
                <a:gd name="T7" fmla="*/ 39 h 347"/>
                <a:gd name="T8" fmla="*/ 202 w 242"/>
                <a:gd name="T9" fmla="*/ 14 h 347"/>
                <a:gd name="T10" fmla="*/ 228 w 242"/>
                <a:gd name="T11" fmla="*/ 89 h 347"/>
                <a:gd name="T12" fmla="*/ 115 w 242"/>
                <a:gd name="T13" fmla="*/ 315 h 347"/>
                <a:gd name="T14" fmla="*/ 64 w 242"/>
                <a:gd name="T15" fmla="*/ 347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347">
                  <a:moveTo>
                    <a:pt x="64" y="347"/>
                  </a:moveTo>
                  <a:cubicBezTo>
                    <a:pt x="56" y="347"/>
                    <a:pt x="47" y="345"/>
                    <a:pt x="39" y="341"/>
                  </a:cubicBezTo>
                  <a:cubicBezTo>
                    <a:pt x="11" y="327"/>
                    <a:pt x="0" y="293"/>
                    <a:pt x="14" y="265"/>
                  </a:cubicBezTo>
                  <a:lnTo>
                    <a:pt x="126" y="39"/>
                  </a:lnTo>
                  <a:cubicBezTo>
                    <a:pt x="141" y="11"/>
                    <a:pt x="175" y="0"/>
                    <a:pt x="202" y="14"/>
                  </a:cubicBezTo>
                  <a:cubicBezTo>
                    <a:pt x="230" y="28"/>
                    <a:pt x="242" y="62"/>
                    <a:pt x="228" y="89"/>
                  </a:cubicBezTo>
                  <a:lnTo>
                    <a:pt x="115" y="315"/>
                  </a:lnTo>
                  <a:cubicBezTo>
                    <a:pt x="105" y="335"/>
                    <a:pt x="85" y="347"/>
                    <a:pt x="64" y="3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44" name="Freeform 25"/>
            <p:cNvSpPr>
              <a:spLocks/>
            </p:cNvSpPr>
            <p:nvPr/>
          </p:nvSpPr>
          <p:spPr bwMode="auto">
            <a:xfrm>
              <a:off x="7492763" y="1031016"/>
              <a:ext cx="94417" cy="61779"/>
            </a:xfrm>
            <a:custGeom>
              <a:avLst/>
              <a:gdLst>
                <a:gd name="T0" fmla="*/ 290 w 355"/>
                <a:gd name="T1" fmla="*/ 233 h 233"/>
                <a:gd name="T2" fmla="*/ 265 w 355"/>
                <a:gd name="T3" fmla="*/ 227 h 233"/>
                <a:gd name="T4" fmla="*/ 39 w 355"/>
                <a:gd name="T5" fmla="*/ 114 h 233"/>
                <a:gd name="T6" fmla="*/ 14 w 355"/>
                <a:gd name="T7" fmla="*/ 39 h 233"/>
                <a:gd name="T8" fmla="*/ 90 w 355"/>
                <a:gd name="T9" fmla="*/ 13 h 233"/>
                <a:gd name="T10" fmla="*/ 316 w 355"/>
                <a:gd name="T11" fmla="*/ 126 h 233"/>
                <a:gd name="T12" fmla="*/ 341 w 355"/>
                <a:gd name="T13" fmla="*/ 202 h 233"/>
                <a:gd name="T14" fmla="*/ 290 w 355"/>
                <a:gd name="T15" fmla="*/ 233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233">
                  <a:moveTo>
                    <a:pt x="290" y="233"/>
                  </a:moveTo>
                  <a:cubicBezTo>
                    <a:pt x="282" y="233"/>
                    <a:pt x="274" y="231"/>
                    <a:pt x="265" y="227"/>
                  </a:cubicBezTo>
                  <a:lnTo>
                    <a:pt x="39" y="114"/>
                  </a:lnTo>
                  <a:cubicBezTo>
                    <a:pt x="11" y="100"/>
                    <a:pt x="0" y="67"/>
                    <a:pt x="14" y="39"/>
                  </a:cubicBezTo>
                  <a:cubicBezTo>
                    <a:pt x="28" y="11"/>
                    <a:pt x="62" y="0"/>
                    <a:pt x="90" y="13"/>
                  </a:cubicBezTo>
                  <a:lnTo>
                    <a:pt x="316" y="126"/>
                  </a:lnTo>
                  <a:cubicBezTo>
                    <a:pt x="344" y="140"/>
                    <a:pt x="355" y="174"/>
                    <a:pt x="341" y="202"/>
                  </a:cubicBezTo>
                  <a:cubicBezTo>
                    <a:pt x="331" y="222"/>
                    <a:pt x="311" y="233"/>
                    <a:pt x="290" y="23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sp>
          <p:nvSpPr>
            <p:cNvPr id="45" name="Freeform 26"/>
            <p:cNvSpPr>
              <a:spLocks/>
            </p:cNvSpPr>
            <p:nvPr/>
          </p:nvSpPr>
          <p:spPr bwMode="auto">
            <a:xfrm>
              <a:off x="7973007" y="1031016"/>
              <a:ext cx="94417" cy="61779"/>
            </a:xfrm>
            <a:custGeom>
              <a:avLst/>
              <a:gdLst>
                <a:gd name="T0" fmla="*/ 64 w 354"/>
                <a:gd name="T1" fmla="*/ 233 h 233"/>
                <a:gd name="T2" fmla="*/ 13 w 354"/>
                <a:gd name="T3" fmla="*/ 202 h 233"/>
                <a:gd name="T4" fmla="*/ 39 w 354"/>
                <a:gd name="T5" fmla="*/ 126 h 233"/>
                <a:gd name="T6" fmla="*/ 265 w 354"/>
                <a:gd name="T7" fmla="*/ 13 h 233"/>
                <a:gd name="T8" fmla="*/ 340 w 354"/>
                <a:gd name="T9" fmla="*/ 39 h 233"/>
                <a:gd name="T10" fmla="*/ 315 w 354"/>
                <a:gd name="T11" fmla="*/ 115 h 233"/>
                <a:gd name="T12" fmla="*/ 89 w 354"/>
                <a:gd name="T13" fmla="*/ 228 h 233"/>
                <a:gd name="T14" fmla="*/ 64 w 354"/>
                <a:gd name="T15" fmla="*/ 233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4" h="233">
                  <a:moveTo>
                    <a:pt x="64" y="233"/>
                  </a:moveTo>
                  <a:cubicBezTo>
                    <a:pt x="43" y="233"/>
                    <a:pt x="23" y="222"/>
                    <a:pt x="13" y="202"/>
                  </a:cubicBezTo>
                  <a:cubicBezTo>
                    <a:pt x="0" y="174"/>
                    <a:pt x="11" y="140"/>
                    <a:pt x="39" y="126"/>
                  </a:cubicBezTo>
                  <a:lnTo>
                    <a:pt x="265" y="13"/>
                  </a:lnTo>
                  <a:cubicBezTo>
                    <a:pt x="292" y="0"/>
                    <a:pt x="326" y="11"/>
                    <a:pt x="340" y="39"/>
                  </a:cubicBezTo>
                  <a:cubicBezTo>
                    <a:pt x="354" y="67"/>
                    <a:pt x="343" y="101"/>
                    <a:pt x="315" y="115"/>
                  </a:cubicBezTo>
                  <a:lnTo>
                    <a:pt x="89" y="228"/>
                  </a:lnTo>
                  <a:cubicBezTo>
                    <a:pt x="81" y="231"/>
                    <a:pt x="72" y="233"/>
                    <a:pt x="64" y="23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th-TH">
                <a:solidFill>
                  <a:prstClr val="black"/>
                </a:solidFill>
                <a:latin typeface="等线" panose="020F0502020204030204"/>
                <a:ea typeface="+mn-ea"/>
              </a:endParaRPr>
            </a:p>
          </p:txBody>
        </p:sp>
      </p:grpSp>
      <p:sp>
        <p:nvSpPr>
          <p:cNvPr id="2" name="TextBox 1"/>
          <p:cNvSpPr txBox="1"/>
          <p:nvPr/>
        </p:nvSpPr>
        <p:spPr>
          <a:xfrm>
            <a:off x="1207566" y="1337144"/>
            <a:ext cx="935341" cy="369332"/>
          </a:xfrm>
          <a:prstGeom prst="rect">
            <a:avLst/>
          </a:prstGeom>
          <a:noFill/>
        </p:spPr>
        <p:txBody>
          <a:bodyPr wrap="square" rtlCol="0">
            <a:spAutoFit/>
          </a:bodyPr>
          <a:lstStyle/>
          <a:p>
            <a:r>
              <a:rPr lang="zh-CN" altLang="en-US" dirty="0" smtClean="0"/>
              <a:t>经济学</a:t>
            </a:r>
            <a:endParaRPr lang="zh-CN" altLang="en-US" dirty="0"/>
          </a:p>
        </p:txBody>
      </p:sp>
      <p:sp>
        <p:nvSpPr>
          <p:cNvPr id="3" name="TextBox 2"/>
          <p:cNvSpPr txBox="1"/>
          <p:nvPr/>
        </p:nvSpPr>
        <p:spPr>
          <a:xfrm>
            <a:off x="1207566" y="3594370"/>
            <a:ext cx="935341" cy="369332"/>
          </a:xfrm>
          <a:prstGeom prst="rect">
            <a:avLst/>
          </a:prstGeom>
          <a:noFill/>
        </p:spPr>
        <p:txBody>
          <a:bodyPr wrap="square" rtlCol="0">
            <a:spAutoFit/>
          </a:bodyPr>
          <a:lstStyle/>
          <a:p>
            <a:r>
              <a:rPr lang="zh-CN" altLang="en-US" dirty="0" smtClean="0"/>
              <a:t>管理学</a:t>
            </a:r>
            <a:endParaRPr lang="zh-CN" altLang="en-US" dirty="0"/>
          </a:p>
        </p:txBody>
      </p:sp>
    </p:spTree>
    <p:extLst>
      <p:ext uri="{BB962C8B-B14F-4D97-AF65-F5344CB8AC3E}">
        <p14:creationId xmlns:p14="http://schemas.microsoft.com/office/powerpoint/2010/main" val="102095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a:off x="427539" y="126330"/>
            <a:ext cx="7995558" cy="1292662"/>
            <a:chOff x="427539" y="126330"/>
            <a:chExt cx="7995558" cy="1292662"/>
          </a:xfrm>
        </p:grpSpPr>
        <p:grpSp>
          <p:nvGrpSpPr>
            <p:cNvPr id="72" name="组合 71"/>
            <p:cNvGrpSpPr/>
            <p:nvPr/>
          </p:nvGrpSpPr>
          <p:grpSpPr>
            <a:xfrm>
              <a:off x="427539" y="126330"/>
              <a:ext cx="7995558" cy="492442"/>
              <a:chOff x="549810" y="831325"/>
              <a:chExt cx="7995558" cy="492442"/>
            </a:xfrm>
          </p:grpSpPr>
          <p:grpSp>
            <p:nvGrpSpPr>
              <p:cNvPr id="66" name="组合 65"/>
              <p:cNvGrpSpPr/>
              <p:nvPr/>
            </p:nvGrpSpPr>
            <p:grpSpPr>
              <a:xfrm>
                <a:off x="549810" y="831325"/>
                <a:ext cx="7995558" cy="474759"/>
                <a:chOff x="556513" y="239337"/>
                <a:chExt cx="8054089" cy="474759"/>
              </a:xfrm>
            </p:grpSpPr>
            <p:sp>
              <p:nvSpPr>
                <p:cNvPr id="67" name="矩形 66"/>
                <p:cNvSpPr/>
                <p:nvPr/>
              </p:nvSpPr>
              <p:spPr>
                <a:xfrm>
                  <a:off x="556513" y="239337"/>
                  <a:ext cx="8054088" cy="461665"/>
                </a:xfrm>
                <a:prstGeom prst="rect">
                  <a:avLst/>
                </a:prstGeom>
                <a:solidFill>
                  <a:schemeClr val="bg1"/>
                </a:solidFill>
              </p:spPr>
              <p:txBody>
                <a:bodyPr wrap="square">
                  <a:spAutoFit/>
                </a:bodyPr>
                <a:lstStyle/>
                <a:p>
                  <a:endParaRPr lang="zh-CN" altLang="en-US" sz="2400" b="1" dirty="0">
                    <a:solidFill>
                      <a:srgbClr val="E33743"/>
                    </a:solidFill>
                  </a:endParaRPr>
                </a:p>
              </p:txBody>
            </p:sp>
            <p:grpSp>
              <p:nvGrpSpPr>
                <p:cNvPr id="68" name="组合 67"/>
                <p:cNvGrpSpPr/>
                <p:nvPr/>
              </p:nvGrpSpPr>
              <p:grpSpPr>
                <a:xfrm>
                  <a:off x="556514" y="246945"/>
                  <a:ext cx="8054088" cy="467151"/>
                  <a:chOff x="584439" y="3380876"/>
                  <a:chExt cx="8036404" cy="395678"/>
                </a:xfrm>
              </p:grpSpPr>
              <p:cxnSp>
                <p:nvCxnSpPr>
                  <p:cNvPr id="69" name="直接连接符 68"/>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0" name="直接连接符 69"/>
                  <p:cNvCxnSpPr>
                    <a:cxnSpLocks/>
                  </p:cNvCxnSpPr>
                  <p:nvPr/>
                </p:nvCxnSpPr>
                <p:spPr>
                  <a:xfrm>
                    <a:off x="584439" y="3776554"/>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71" name="矩形 70"/>
              <p:cNvSpPr/>
              <p:nvPr/>
            </p:nvSpPr>
            <p:spPr>
              <a:xfrm>
                <a:off x="549811" y="862102"/>
                <a:ext cx="4116833" cy="461665"/>
              </a:xfrm>
              <a:prstGeom prst="rect">
                <a:avLst/>
              </a:prstGeom>
            </p:spPr>
            <p:txBody>
              <a:bodyPr wrap="none">
                <a:spAutoFit/>
              </a:bodyPr>
              <a:lstStyle/>
              <a:p>
                <a:r>
                  <a:rPr lang="en-US" altLang="zh-CN" sz="2400" b="1">
                    <a:solidFill>
                      <a:srgbClr val="FF0000"/>
                    </a:solidFill>
                  </a:rPr>
                  <a:t>4.3 </a:t>
                </a:r>
                <a:r>
                  <a:rPr lang="en-US" altLang="zh-CN" sz="2400" b="1" smtClean="0">
                    <a:solidFill>
                      <a:srgbClr val="FF0000"/>
                    </a:solidFill>
                  </a:rPr>
                  <a:t>Mobike</a:t>
                </a:r>
                <a:r>
                  <a:rPr lang="zh-CN" altLang="en-US" sz="2400" b="1" dirty="0">
                    <a:solidFill>
                      <a:srgbClr val="FF0000"/>
                    </a:solidFill>
                  </a:rPr>
                  <a:t>商业模式理论逻辑</a:t>
                </a:r>
                <a:endParaRPr lang="en-US" altLang="zh-CN" sz="2400" b="1" dirty="0">
                  <a:solidFill>
                    <a:srgbClr val="FF0000"/>
                  </a:solidFill>
                </a:endParaRPr>
              </a:p>
            </p:txBody>
          </p:sp>
        </p:grpSp>
        <p:sp>
          <p:nvSpPr>
            <p:cNvPr id="73" name="矩形 72"/>
            <p:cNvSpPr/>
            <p:nvPr/>
          </p:nvSpPr>
          <p:spPr>
            <a:xfrm>
              <a:off x="439321" y="587995"/>
              <a:ext cx="7983775" cy="830997"/>
            </a:xfrm>
            <a:prstGeom prst="rect">
              <a:avLst/>
            </a:prstGeom>
          </p:spPr>
          <p:txBody>
            <a:bodyPr wrap="square">
              <a:spAutoFit/>
            </a:bodyPr>
            <a:lstStyle/>
            <a:p>
              <a:pPr marL="285750" indent="-285750">
                <a:buFont typeface="Wingdings" charset="2"/>
                <a:buChar char="Ø"/>
              </a:pPr>
              <a:r>
                <a:rPr lang="zh-CN" altLang="en-US" sz="1500" b="1" dirty="0">
                  <a:latin typeface="SimHei" charset="-122"/>
                  <a:ea typeface="SimHei" charset="-122"/>
                  <a:cs typeface="SimHei" charset="-122"/>
                </a:rPr>
                <a:t>利用互联网使所有权和使用权分离，实现按需分配，形成数据</a:t>
              </a:r>
              <a:r>
                <a:rPr lang="zh-CN" altLang="en-US" sz="1500" b="1" dirty="0" smtClean="0">
                  <a:latin typeface="SimHei" charset="-122"/>
                  <a:ea typeface="SimHei" charset="-122"/>
                  <a:cs typeface="SimHei" charset="-122"/>
                </a:rPr>
                <a:t>闭环</a:t>
              </a:r>
              <a:endParaRPr lang="en-US" altLang="zh-CN" sz="1500" b="1" dirty="0">
                <a:latin typeface="SimHei" charset="-122"/>
                <a:ea typeface="SimHei" charset="-122"/>
                <a:cs typeface="SimHei" charset="-122"/>
              </a:endParaRPr>
            </a:p>
            <a:p>
              <a:pPr marL="285750" indent="-285750">
                <a:buFont typeface="Wingdings" charset="2"/>
                <a:buChar char="Ø"/>
              </a:pPr>
              <a:r>
                <a:rPr lang="en-US" altLang="zh-CN" sz="1600" b="1" dirty="0" smtClean="0">
                  <a:solidFill>
                    <a:srgbClr val="FF0000"/>
                  </a:solidFill>
                  <a:latin typeface="SimHei" charset="-122"/>
                  <a:ea typeface="SimHei" charset="-122"/>
                  <a:cs typeface="SimHei" charset="-122"/>
                </a:rPr>
                <a:t>Mobike</a:t>
              </a:r>
              <a:r>
                <a:rPr lang="zh-CN" altLang="en-US" sz="1400" b="1" dirty="0">
                  <a:latin typeface="SimHei" charset="-122"/>
                  <a:ea typeface="SimHei" charset="-122"/>
                  <a:cs typeface="SimHei" charset="-122"/>
                </a:rPr>
                <a:t>收集用户数据完善出行行业最后一环节的数据，形成用户数据闭环</a:t>
              </a:r>
              <a:r>
                <a:rPr lang="zh-CN" altLang="en-US" sz="1600" dirty="0">
                  <a:latin typeface="SimHei" charset="-122"/>
                  <a:ea typeface="SimHei" charset="-122"/>
                  <a:cs typeface="SimHei" charset="-122"/>
                </a:rPr>
                <a:t>。</a:t>
              </a:r>
              <a:endParaRPr lang="zh-CN" altLang="zh-CN" sz="1600" dirty="0">
                <a:latin typeface="SimHei" charset="-122"/>
                <a:ea typeface="SimHei" charset="-122"/>
                <a:cs typeface="SimHei" charset="-122"/>
              </a:endParaRPr>
            </a:p>
            <a:p>
              <a:pPr marL="285750" indent="-285750">
                <a:buFont typeface="Wingdings" charset="2"/>
                <a:buChar char="Ø"/>
              </a:pPr>
              <a:endParaRPr lang="zh-CN" altLang="en-US" sz="1500" b="1" dirty="0">
                <a:latin typeface="SimHei" charset="-122"/>
                <a:ea typeface="SimHei" charset="-122"/>
                <a:cs typeface="SimHei" charset="-122"/>
              </a:endParaRPr>
            </a:p>
          </p:txBody>
        </p:sp>
      </p:grpSp>
      <p:grpSp>
        <p:nvGrpSpPr>
          <p:cNvPr id="3" name="组 2"/>
          <p:cNvGrpSpPr/>
          <p:nvPr/>
        </p:nvGrpSpPr>
        <p:grpSpPr>
          <a:xfrm>
            <a:off x="427539" y="1334496"/>
            <a:ext cx="8304677" cy="3245058"/>
            <a:chOff x="249955" y="1167648"/>
            <a:chExt cx="8458458" cy="3375268"/>
          </a:xfrm>
        </p:grpSpPr>
        <p:sp>
          <p:nvSpPr>
            <p:cNvPr id="50" name="等于号 49"/>
            <p:cNvSpPr/>
            <p:nvPr/>
          </p:nvSpPr>
          <p:spPr>
            <a:xfrm>
              <a:off x="7384807" y="2753659"/>
              <a:ext cx="488611" cy="292195"/>
            </a:xfrm>
            <a:prstGeom prst="mathEqual">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59" name="椭圆 58"/>
            <p:cNvSpPr/>
            <p:nvPr/>
          </p:nvSpPr>
          <p:spPr>
            <a:xfrm>
              <a:off x="917000" y="2604099"/>
              <a:ext cx="532209" cy="549941"/>
            </a:xfrm>
            <a:prstGeom prst="ellipse">
              <a:avLst/>
            </a:prstGeom>
            <a:noFill/>
            <a:ln>
              <a:solidFill>
                <a:srgbClr val="FF5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grpSp>
          <p:nvGrpSpPr>
            <p:cNvPr id="64" name="组合 63"/>
            <p:cNvGrpSpPr/>
            <p:nvPr/>
          </p:nvGrpSpPr>
          <p:grpSpPr>
            <a:xfrm>
              <a:off x="249955" y="1167648"/>
              <a:ext cx="8458458" cy="3375268"/>
              <a:chOff x="188465" y="1154899"/>
              <a:chExt cx="8458458" cy="3375268"/>
            </a:xfrm>
          </p:grpSpPr>
          <p:sp>
            <p:nvSpPr>
              <p:cNvPr id="55" name="椭圆 54"/>
              <p:cNvSpPr/>
              <p:nvPr/>
            </p:nvSpPr>
            <p:spPr>
              <a:xfrm>
                <a:off x="4486099" y="2583290"/>
                <a:ext cx="532209" cy="549941"/>
              </a:xfrm>
              <a:prstGeom prst="ellipse">
                <a:avLst/>
              </a:prstGeom>
              <a:noFill/>
              <a:ln>
                <a:solidFill>
                  <a:srgbClr val="FF5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56" name="椭圆 55"/>
              <p:cNvSpPr/>
              <p:nvPr/>
            </p:nvSpPr>
            <p:spPr>
              <a:xfrm>
                <a:off x="4417623" y="3621680"/>
                <a:ext cx="532209" cy="549941"/>
              </a:xfrm>
              <a:prstGeom prst="ellipse">
                <a:avLst/>
              </a:prstGeom>
              <a:noFill/>
              <a:ln>
                <a:solidFill>
                  <a:srgbClr val="FF5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grpSp>
            <p:nvGrpSpPr>
              <p:cNvPr id="63" name="组合 62"/>
              <p:cNvGrpSpPr/>
              <p:nvPr/>
            </p:nvGrpSpPr>
            <p:grpSpPr>
              <a:xfrm>
                <a:off x="188465" y="1154899"/>
                <a:ext cx="8458458" cy="3375268"/>
                <a:chOff x="188465" y="1154899"/>
                <a:chExt cx="8458458" cy="3375268"/>
              </a:xfrm>
            </p:grpSpPr>
            <p:grpSp>
              <p:nvGrpSpPr>
                <p:cNvPr id="54" name="组合 53"/>
                <p:cNvGrpSpPr/>
                <p:nvPr/>
              </p:nvGrpSpPr>
              <p:grpSpPr>
                <a:xfrm>
                  <a:off x="188465" y="1154899"/>
                  <a:ext cx="8405005" cy="3375268"/>
                  <a:chOff x="371383" y="1140655"/>
                  <a:chExt cx="8405005" cy="3375268"/>
                </a:xfrm>
              </p:grpSpPr>
              <p:grpSp>
                <p:nvGrpSpPr>
                  <p:cNvPr id="52" name="组合 51"/>
                  <p:cNvGrpSpPr/>
                  <p:nvPr/>
                </p:nvGrpSpPr>
                <p:grpSpPr>
                  <a:xfrm>
                    <a:off x="371383" y="1234697"/>
                    <a:ext cx="8405005" cy="3172326"/>
                    <a:chOff x="371383" y="1234697"/>
                    <a:chExt cx="8405005" cy="3172326"/>
                  </a:xfrm>
                </p:grpSpPr>
                <p:grpSp>
                  <p:nvGrpSpPr>
                    <p:cNvPr id="45" name="组合 44"/>
                    <p:cNvGrpSpPr/>
                    <p:nvPr/>
                  </p:nvGrpSpPr>
                  <p:grpSpPr>
                    <a:xfrm>
                      <a:off x="371383" y="1234697"/>
                      <a:ext cx="8405005" cy="3172326"/>
                      <a:chOff x="371383" y="1493177"/>
                      <a:chExt cx="8405005" cy="3172326"/>
                    </a:xfrm>
                  </p:grpSpPr>
                  <p:sp>
                    <p:nvSpPr>
                      <p:cNvPr id="7" name="TextBox 6"/>
                      <p:cNvSpPr txBox="1"/>
                      <p:nvPr/>
                    </p:nvSpPr>
                    <p:spPr>
                      <a:xfrm>
                        <a:off x="371383" y="2932881"/>
                        <a:ext cx="991181" cy="307777"/>
                      </a:xfrm>
                      <a:prstGeom prst="rect">
                        <a:avLst/>
                      </a:prstGeom>
                      <a:noFill/>
                    </p:spPr>
                    <p:txBody>
                      <a:bodyPr wrap="square" rtlCol="0">
                        <a:spAutoFit/>
                      </a:bodyPr>
                      <a:lstStyle/>
                      <a:p>
                        <a:r>
                          <a:rPr lang="zh-CN" altLang="en-US" sz="1400" b="1" dirty="0">
                            <a:latin typeface="黑体" pitchFamily="49" charset="-122"/>
                            <a:ea typeface="黑体" pitchFamily="49" charset="-122"/>
                          </a:rPr>
                          <a:t>需求</a:t>
                        </a:r>
                        <a:r>
                          <a:rPr lang="zh-CN" altLang="en-US" sz="1400" b="1" dirty="0" smtClean="0">
                            <a:latin typeface="黑体" pitchFamily="49" charset="-122"/>
                            <a:ea typeface="黑体" pitchFamily="49" charset="-122"/>
                          </a:rPr>
                          <a:t>方</a:t>
                        </a:r>
                        <a:endParaRPr lang="zh-CN" altLang="en-US" sz="1400" b="1" dirty="0">
                          <a:latin typeface="黑体" pitchFamily="49" charset="-122"/>
                          <a:ea typeface="黑体" pitchFamily="49" charset="-122"/>
                        </a:endParaRPr>
                      </a:p>
                    </p:txBody>
                  </p:sp>
                  <p:grpSp>
                    <p:nvGrpSpPr>
                      <p:cNvPr id="40" name="组合 39"/>
                      <p:cNvGrpSpPr/>
                      <p:nvPr/>
                    </p:nvGrpSpPr>
                    <p:grpSpPr>
                      <a:xfrm>
                        <a:off x="1054238" y="1493177"/>
                        <a:ext cx="7722150" cy="3172326"/>
                        <a:chOff x="1054238" y="1493177"/>
                        <a:chExt cx="7722150" cy="3172326"/>
                      </a:xfrm>
                    </p:grpSpPr>
                    <p:grpSp>
                      <p:nvGrpSpPr>
                        <p:cNvPr id="38" name="组合 37"/>
                        <p:cNvGrpSpPr/>
                        <p:nvPr/>
                      </p:nvGrpSpPr>
                      <p:grpSpPr>
                        <a:xfrm>
                          <a:off x="1054238" y="1493177"/>
                          <a:ext cx="7722150" cy="3172326"/>
                          <a:chOff x="1438147" y="1273309"/>
                          <a:chExt cx="9396185" cy="3453736"/>
                        </a:xfrm>
                      </p:grpSpPr>
                      <p:grpSp>
                        <p:nvGrpSpPr>
                          <p:cNvPr id="28" name="组合 27"/>
                          <p:cNvGrpSpPr/>
                          <p:nvPr/>
                        </p:nvGrpSpPr>
                        <p:grpSpPr>
                          <a:xfrm>
                            <a:off x="1438147" y="1273309"/>
                            <a:ext cx="9396185" cy="2952783"/>
                            <a:chOff x="1626363" y="1289651"/>
                            <a:chExt cx="9396185" cy="2952783"/>
                          </a:xfrm>
                        </p:grpSpPr>
                        <p:grpSp>
                          <p:nvGrpSpPr>
                            <p:cNvPr id="19" name="组合 18"/>
                            <p:cNvGrpSpPr/>
                            <p:nvPr/>
                          </p:nvGrpSpPr>
                          <p:grpSpPr>
                            <a:xfrm>
                              <a:off x="2307289" y="2276288"/>
                              <a:ext cx="3649844" cy="1503193"/>
                              <a:chOff x="2307289" y="2276288"/>
                              <a:chExt cx="3649844" cy="1503193"/>
                            </a:xfrm>
                          </p:grpSpPr>
                          <p:grpSp>
                            <p:nvGrpSpPr>
                              <p:cNvPr id="15" name="组合 14"/>
                              <p:cNvGrpSpPr/>
                              <p:nvPr/>
                            </p:nvGrpSpPr>
                            <p:grpSpPr>
                              <a:xfrm>
                                <a:off x="2307289" y="2582726"/>
                                <a:ext cx="3038932" cy="897378"/>
                                <a:chOff x="2307289" y="2582726"/>
                                <a:chExt cx="3038932" cy="897378"/>
                              </a:xfrm>
                            </p:grpSpPr>
                            <p:sp>
                              <p:nvSpPr>
                                <p:cNvPr id="4" name="右箭头 3"/>
                                <p:cNvSpPr/>
                                <p:nvPr/>
                              </p:nvSpPr>
                              <p:spPr>
                                <a:xfrm flipH="1">
                                  <a:off x="2307289" y="2956192"/>
                                  <a:ext cx="530499" cy="17427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grpSp>
                              <p:nvGrpSpPr>
                                <p:cNvPr id="14" name="组合 13"/>
                                <p:cNvGrpSpPr/>
                                <p:nvPr/>
                              </p:nvGrpSpPr>
                              <p:grpSpPr>
                                <a:xfrm>
                                  <a:off x="2938396" y="2582726"/>
                                  <a:ext cx="2407825" cy="897378"/>
                                  <a:chOff x="2938396" y="2565167"/>
                                  <a:chExt cx="2407825" cy="897378"/>
                                </a:xfrm>
                              </p:grpSpPr>
                              <p:sp>
                                <p:nvSpPr>
                                  <p:cNvPr id="8" name="加号 7"/>
                                  <p:cNvSpPr/>
                                  <p:nvPr/>
                                </p:nvSpPr>
                                <p:spPr>
                                  <a:xfrm>
                                    <a:off x="3958806" y="2864132"/>
                                    <a:ext cx="362968" cy="318114"/>
                                  </a:xfrm>
                                  <a:prstGeom prst="mathPl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grpSp>
                                <p:nvGrpSpPr>
                                  <p:cNvPr id="12" name="组合 11"/>
                                  <p:cNvGrpSpPr/>
                                  <p:nvPr/>
                                </p:nvGrpSpPr>
                                <p:grpSpPr>
                                  <a:xfrm>
                                    <a:off x="2938396" y="2565167"/>
                                    <a:ext cx="2407825" cy="897378"/>
                                    <a:chOff x="2366599" y="1906051"/>
                                    <a:chExt cx="2407825" cy="897378"/>
                                  </a:xfrm>
                                </p:grpSpPr>
                                <p:grpSp>
                                  <p:nvGrpSpPr>
                                    <p:cNvPr id="11" name="组合 10"/>
                                    <p:cNvGrpSpPr/>
                                    <p:nvPr/>
                                  </p:nvGrpSpPr>
                                  <p:grpSpPr>
                                    <a:xfrm>
                                      <a:off x="2366599" y="1906051"/>
                                      <a:ext cx="2407825" cy="897378"/>
                                      <a:chOff x="2535506" y="2014605"/>
                                      <a:chExt cx="1946187" cy="689479"/>
                                    </a:xfrm>
                                  </p:grpSpPr>
                                  <p:sp>
                                    <p:nvSpPr>
                                      <p:cNvPr id="2" name="菱形 1"/>
                                      <p:cNvSpPr/>
                                      <p:nvPr/>
                                    </p:nvSpPr>
                                    <p:spPr>
                                      <a:xfrm>
                                        <a:off x="2535506" y="2020029"/>
                                        <a:ext cx="798724" cy="684055"/>
                                      </a:xfrm>
                                      <a:prstGeom prst="diamond">
                                        <a:avLst/>
                                      </a:prstGeom>
                                      <a:solidFill>
                                        <a:srgbClr val="FC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9" name="菱形 8"/>
                                      <p:cNvSpPr/>
                                      <p:nvPr/>
                                    </p:nvSpPr>
                                    <p:spPr>
                                      <a:xfrm>
                                        <a:off x="3692906" y="2014605"/>
                                        <a:ext cx="788787" cy="684055"/>
                                      </a:xfrm>
                                      <a:prstGeom prst="diamond">
                                        <a:avLst/>
                                      </a:prstGeom>
                                      <a:solidFill>
                                        <a:srgbClr val="FC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grpSp>
                                <p:sp>
                                  <p:nvSpPr>
                                    <p:cNvPr id="10" name="TextBox 9"/>
                                    <p:cNvSpPr txBox="1"/>
                                    <p:nvPr/>
                                  </p:nvSpPr>
                                  <p:spPr>
                                    <a:xfrm>
                                      <a:off x="3777910" y="2084464"/>
                                      <a:ext cx="994229" cy="557639"/>
                                    </a:xfrm>
                                    <a:prstGeom prst="rect">
                                      <a:avLst/>
                                    </a:prstGeom>
                                    <a:noFill/>
                                    <a:ln>
                                      <a:noFill/>
                                    </a:ln>
                                  </p:spPr>
                                  <p:txBody>
                                    <a:bodyPr wrap="square" rtlCol="0">
                                      <a:spAutoFit/>
                                    </a:bodyPr>
                                    <a:lstStyle/>
                                    <a:p>
                                      <a:pPr algn="ctr"/>
                                      <a:r>
                                        <a:rPr lang="zh-CN" altLang="en-US" sz="1300" b="1" dirty="0">
                                          <a:solidFill>
                                            <a:schemeClr val="bg1"/>
                                          </a:solidFill>
                                          <a:latin typeface="黑体" pitchFamily="49" charset="-122"/>
                                          <a:ea typeface="黑体" pitchFamily="49" charset="-122"/>
                                        </a:rPr>
                                        <a:t>互联网平台</a:t>
                                      </a:r>
                                    </a:p>
                                  </p:txBody>
                                </p:sp>
                              </p:grpSp>
                            </p:grpSp>
                          </p:grpSp>
                          <p:sp>
                            <p:nvSpPr>
                              <p:cNvPr id="16" name="右箭头 15"/>
                              <p:cNvSpPr/>
                              <p:nvPr/>
                            </p:nvSpPr>
                            <p:spPr>
                              <a:xfrm>
                                <a:off x="5417591" y="2956192"/>
                                <a:ext cx="530499" cy="17427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7" name="右箭头 16"/>
                              <p:cNvSpPr/>
                              <p:nvPr/>
                            </p:nvSpPr>
                            <p:spPr>
                              <a:xfrm rot="19200000">
                                <a:off x="5417048" y="2276288"/>
                                <a:ext cx="530499" cy="174271"/>
                              </a:xfrm>
                              <a:prstGeom prst="rightArrow">
                                <a:avLst>
                                  <a:gd name="adj1" fmla="val 50000"/>
                                  <a:gd name="adj2" fmla="val 7002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8" name="右箭头 17"/>
                              <p:cNvSpPr/>
                              <p:nvPr/>
                            </p:nvSpPr>
                            <p:spPr>
                              <a:xfrm rot="2400000">
                                <a:off x="5426634" y="3605212"/>
                                <a:ext cx="530499" cy="174269"/>
                              </a:xfrm>
                              <a:prstGeom prst="rightArrow">
                                <a:avLst>
                                  <a:gd name="adj1" fmla="val 50000"/>
                                  <a:gd name="adj2" fmla="val 7002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grpSp>
                        <p:grpSp>
                          <p:nvGrpSpPr>
                            <p:cNvPr id="23" name="组合 22"/>
                            <p:cNvGrpSpPr/>
                            <p:nvPr/>
                          </p:nvGrpSpPr>
                          <p:grpSpPr>
                            <a:xfrm>
                              <a:off x="6024767" y="1289651"/>
                              <a:ext cx="4997781" cy="2952783"/>
                              <a:chOff x="6018610" y="1462936"/>
                              <a:chExt cx="4698631" cy="2786027"/>
                            </a:xfrm>
                          </p:grpSpPr>
                          <p:sp>
                            <p:nvSpPr>
                              <p:cNvPr id="20" name="椭圆 19"/>
                              <p:cNvSpPr/>
                              <p:nvPr/>
                            </p:nvSpPr>
                            <p:spPr>
                              <a:xfrm>
                                <a:off x="6018610" y="3735773"/>
                                <a:ext cx="530479" cy="51319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22" name="椭圆 21"/>
                              <p:cNvSpPr/>
                              <p:nvPr/>
                            </p:nvSpPr>
                            <p:spPr>
                              <a:xfrm flipV="1">
                                <a:off x="10186762" y="1462936"/>
                                <a:ext cx="530479" cy="5738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grpSp>
                        <p:sp>
                          <p:nvSpPr>
                            <p:cNvPr id="24" name="椭圆 23"/>
                            <p:cNvSpPr/>
                            <p:nvPr/>
                          </p:nvSpPr>
                          <p:spPr>
                            <a:xfrm>
                              <a:off x="1626363" y="2781396"/>
                              <a:ext cx="564252" cy="54390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grpSp>
                      <p:grpSp>
                        <p:nvGrpSpPr>
                          <p:cNvPr id="29" name="组合 28"/>
                          <p:cNvGrpSpPr/>
                          <p:nvPr/>
                        </p:nvGrpSpPr>
                        <p:grpSpPr>
                          <a:xfrm>
                            <a:off x="6417216" y="1328770"/>
                            <a:ext cx="2557262" cy="793097"/>
                            <a:chOff x="6410228" y="1329444"/>
                            <a:chExt cx="2557262" cy="793097"/>
                          </a:xfrm>
                        </p:grpSpPr>
                        <p:sp>
                          <p:nvSpPr>
                            <p:cNvPr id="25" name="TextBox 24"/>
                            <p:cNvSpPr txBox="1"/>
                            <p:nvPr/>
                          </p:nvSpPr>
                          <p:spPr>
                            <a:xfrm>
                              <a:off x="6410228" y="1329444"/>
                              <a:ext cx="2557262" cy="335079"/>
                            </a:xfrm>
                            <a:prstGeom prst="rect">
                              <a:avLst/>
                            </a:prstGeom>
                            <a:noFill/>
                            <a:ln>
                              <a:noFill/>
                            </a:ln>
                          </p:spPr>
                          <p:txBody>
                            <a:bodyPr wrap="square" rtlCol="0">
                              <a:spAutoFit/>
                            </a:bodyPr>
                            <a:lstStyle/>
                            <a:p>
                              <a:r>
                                <a:rPr lang="zh-CN" altLang="en-US" sz="1400" b="1" dirty="0" smtClean="0">
                                  <a:latin typeface="黑体" pitchFamily="49" charset="-122"/>
                                  <a:ea typeface="黑体" pitchFamily="49" charset="-122"/>
                                </a:rPr>
                                <a:t>解决用户信息不对称</a:t>
                              </a:r>
                              <a:endParaRPr lang="zh-CN" altLang="en-US" sz="1400" b="1" dirty="0">
                                <a:latin typeface="黑体" pitchFamily="49" charset="-122"/>
                                <a:ea typeface="黑体" pitchFamily="49" charset="-122"/>
                              </a:endParaRPr>
                            </a:p>
                          </p:txBody>
                        </p:sp>
                        <p:sp>
                          <p:nvSpPr>
                            <p:cNvPr id="27" name="TextBox 26"/>
                            <p:cNvSpPr txBox="1"/>
                            <p:nvPr/>
                          </p:nvSpPr>
                          <p:spPr>
                            <a:xfrm>
                              <a:off x="6410228" y="1586416"/>
                              <a:ext cx="2479064" cy="536125"/>
                            </a:xfrm>
                            <a:prstGeom prst="rect">
                              <a:avLst/>
                            </a:prstGeom>
                            <a:noFill/>
                            <a:ln>
                              <a:noFill/>
                            </a:ln>
                          </p:spPr>
                          <p:txBody>
                            <a:bodyPr wrap="square" rtlCol="0">
                              <a:spAutoFit/>
                            </a:bodyPr>
                            <a:lstStyle/>
                            <a:p>
                              <a:r>
                                <a:rPr lang="zh-CN" altLang="en-US" sz="1200" dirty="0"/>
                                <a:t>利用互联网平台，使用户</a:t>
                              </a:r>
                              <a:r>
                                <a:rPr lang="zh-CN" altLang="en-US" sz="1200" dirty="0" smtClean="0"/>
                                <a:t>可同时</a:t>
                              </a:r>
                              <a:r>
                                <a:rPr lang="zh-CN" altLang="en-US" sz="1200" dirty="0"/>
                                <a:t>享用网上</a:t>
                              </a:r>
                              <a:r>
                                <a:rPr lang="zh-CN" altLang="en-US" sz="1200" dirty="0" smtClean="0"/>
                                <a:t>信息</a:t>
                              </a:r>
                              <a:r>
                                <a:rPr lang="zh-CN" altLang="en-US" sz="1400" dirty="0" smtClean="0"/>
                                <a:t>。</a:t>
                              </a:r>
                              <a:endParaRPr lang="zh-CN" altLang="en-US" sz="1400" dirty="0"/>
                            </a:p>
                          </p:txBody>
                        </p:sp>
                      </p:grpSp>
                      <p:grpSp>
                        <p:nvGrpSpPr>
                          <p:cNvPr id="36" name="组合 35"/>
                          <p:cNvGrpSpPr/>
                          <p:nvPr/>
                        </p:nvGrpSpPr>
                        <p:grpSpPr>
                          <a:xfrm>
                            <a:off x="6588222" y="2622135"/>
                            <a:ext cx="2477389" cy="779339"/>
                            <a:chOff x="6577753" y="2547293"/>
                            <a:chExt cx="2477389" cy="779339"/>
                          </a:xfrm>
                        </p:grpSpPr>
                        <p:sp>
                          <p:nvSpPr>
                            <p:cNvPr id="30" name="TextBox 29"/>
                            <p:cNvSpPr txBox="1"/>
                            <p:nvPr/>
                          </p:nvSpPr>
                          <p:spPr>
                            <a:xfrm>
                              <a:off x="6577753" y="2547293"/>
                              <a:ext cx="2308057" cy="335079"/>
                            </a:xfrm>
                            <a:prstGeom prst="rect">
                              <a:avLst/>
                            </a:prstGeom>
                            <a:noFill/>
                            <a:ln>
                              <a:noFill/>
                            </a:ln>
                          </p:spPr>
                          <p:txBody>
                            <a:bodyPr wrap="square" rtlCol="0">
                              <a:spAutoFit/>
                            </a:bodyPr>
                            <a:lstStyle/>
                            <a:p>
                              <a:r>
                                <a:rPr lang="zh-CN" altLang="en-US" sz="1400" b="1" dirty="0">
                                  <a:latin typeface="黑体" pitchFamily="49" charset="-122"/>
                                  <a:ea typeface="黑体" pitchFamily="49" charset="-122"/>
                                </a:rPr>
                                <a:t>及时性</a:t>
                              </a:r>
                            </a:p>
                          </p:txBody>
                        </p:sp>
                        <p:sp>
                          <p:nvSpPr>
                            <p:cNvPr id="32" name="TextBox 31"/>
                            <p:cNvSpPr txBox="1"/>
                            <p:nvPr/>
                          </p:nvSpPr>
                          <p:spPr>
                            <a:xfrm>
                              <a:off x="6577753" y="2790506"/>
                              <a:ext cx="2477389" cy="536126"/>
                            </a:xfrm>
                            <a:prstGeom prst="rect">
                              <a:avLst/>
                            </a:prstGeom>
                            <a:noFill/>
                            <a:ln>
                              <a:noFill/>
                            </a:ln>
                          </p:spPr>
                          <p:txBody>
                            <a:bodyPr wrap="square" rtlCol="0">
                              <a:spAutoFit/>
                            </a:bodyPr>
                            <a:lstStyle/>
                            <a:p>
                              <a:r>
                                <a:rPr lang="zh-CN" altLang="en-US" sz="1200" dirty="0"/>
                                <a:t>将自行按照用户的需求“随时随地”的</a:t>
                              </a:r>
                              <a:r>
                                <a:rPr lang="zh-CN" altLang="en-US" sz="1200" dirty="0" smtClean="0"/>
                                <a:t>提供</a:t>
                              </a:r>
                              <a:r>
                                <a:rPr lang="zh-CN" altLang="en-US" sz="1400" dirty="0" smtClean="0"/>
                                <a:t>。</a:t>
                              </a:r>
                              <a:endParaRPr lang="zh-CN" altLang="en-US" sz="1400" dirty="0"/>
                            </a:p>
                          </p:txBody>
                        </p:sp>
                      </p:grpSp>
                      <p:grpSp>
                        <p:nvGrpSpPr>
                          <p:cNvPr id="37" name="组合 36"/>
                          <p:cNvGrpSpPr/>
                          <p:nvPr/>
                        </p:nvGrpSpPr>
                        <p:grpSpPr>
                          <a:xfrm>
                            <a:off x="6462587" y="3786598"/>
                            <a:ext cx="2433693" cy="940447"/>
                            <a:chOff x="6361372" y="3684791"/>
                            <a:chExt cx="2433693" cy="940447"/>
                          </a:xfrm>
                        </p:grpSpPr>
                        <p:sp>
                          <p:nvSpPr>
                            <p:cNvPr id="33" name="TextBox 32"/>
                            <p:cNvSpPr txBox="1"/>
                            <p:nvPr/>
                          </p:nvSpPr>
                          <p:spPr>
                            <a:xfrm>
                              <a:off x="6382919" y="3684791"/>
                              <a:ext cx="2128946" cy="335079"/>
                            </a:xfrm>
                            <a:prstGeom prst="rect">
                              <a:avLst/>
                            </a:prstGeom>
                            <a:noFill/>
                            <a:ln>
                              <a:noFill/>
                            </a:ln>
                          </p:spPr>
                          <p:txBody>
                            <a:bodyPr wrap="square" rtlCol="0">
                              <a:spAutoFit/>
                            </a:bodyPr>
                            <a:lstStyle/>
                            <a:p>
                              <a:r>
                                <a:rPr lang="zh-CN" altLang="en-US" sz="1400" b="1" dirty="0">
                                  <a:latin typeface="黑体" pitchFamily="49" charset="-122"/>
                                  <a:ea typeface="黑体" pitchFamily="49" charset="-122"/>
                                </a:rPr>
                                <a:t>去中介化</a:t>
                              </a:r>
                            </a:p>
                          </p:txBody>
                        </p:sp>
                        <p:sp>
                          <p:nvSpPr>
                            <p:cNvPr id="35" name="TextBox 34"/>
                            <p:cNvSpPr txBox="1"/>
                            <p:nvPr/>
                          </p:nvSpPr>
                          <p:spPr>
                            <a:xfrm>
                              <a:off x="6361372" y="3888064"/>
                              <a:ext cx="2433693" cy="737174"/>
                            </a:xfrm>
                            <a:prstGeom prst="rect">
                              <a:avLst/>
                            </a:prstGeom>
                            <a:noFill/>
                            <a:ln>
                              <a:noFill/>
                            </a:ln>
                          </p:spPr>
                          <p:txBody>
                            <a:bodyPr wrap="square" rtlCol="0">
                              <a:spAutoFit/>
                            </a:bodyPr>
                            <a:lstStyle/>
                            <a:p>
                              <a:r>
                                <a:rPr lang="zh-CN" altLang="en-US" sz="1200" dirty="0" smtClean="0"/>
                                <a:t>减少</a:t>
                              </a:r>
                              <a:r>
                                <a:rPr lang="zh-CN" altLang="en-US" sz="1200" dirty="0"/>
                                <a:t>面对面交易步骤，</a:t>
                              </a:r>
                              <a:r>
                                <a:rPr lang="zh-CN" altLang="en-US" sz="1200" dirty="0" smtClean="0"/>
                                <a:t>将因道德风险造成的损耗转嫁给供给方</a:t>
                              </a:r>
                              <a:r>
                                <a:rPr lang="zh-CN" altLang="en-US" sz="1400" dirty="0"/>
                                <a:t>。</a:t>
                              </a:r>
                            </a:p>
                          </p:txBody>
                        </p:sp>
                      </p:grpSp>
                    </p:grpSp>
                    <p:sp>
                      <p:nvSpPr>
                        <p:cNvPr id="39" name="TextBox 38"/>
                        <p:cNvSpPr txBox="1"/>
                        <p:nvPr/>
                      </p:nvSpPr>
                      <p:spPr>
                        <a:xfrm>
                          <a:off x="2279217" y="2857743"/>
                          <a:ext cx="606370" cy="512203"/>
                        </a:xfrm>
                        <a:prstGeom prst="rect">
                          <a:avLst/>
                        </a:prstGeom>
                        <a:noFill/>
                        <a:ln>
                          <a:noFill/>
                        </a:ln>
                      </p:spPr>
                      <p:txBody>
                        <a:bodyPr wrap="square" rtlCol="0">
                          <a:spAutoFit/>
                        </a:bodyPr>
                        <a:lstStyle/>
                        <a:p>
                          <a:r>
                            <a:rPr lang="zh-CN" altLang="en-US" sz="1300" b="1" dirty="0">
                              <a:solidFill>
                                <a:schemeClr val="bg1"/>
                              </a:solidFill>
                              <a:latin typeface="黑体" pitchFamily="49" charset="-122"/>
                              <a:ea typeface="黑体" pitchFamily="49" charset="-122"/>
                            </a:rPr>
                            <a:t>传统租赁</a:t>
                          </a:r>
                        </a:p>
                      </p:txBody>
                    </p:sp>
                  </p:grpSp>
                </p:grpSp>
                <p:sp>
                  <p:nvSpPr>
                    <p:cNvPr id="51" name="椭圆 50"/>
                    <p:cNvSpPr/>
                    <p:nvPr/>
                  </p:nvSpPr>
                  <p:spPr>
                    <a:xfrm>
                      <a:off x="4600533" y="1483817"/>
                      <a:ext cx="532209" cy="549941"/>
                    </a:xfrm>
                    <a:prstGeom prst="ellipse">
                      <a:avLst/>
                    </a:prstGeom>
                    <a:noFill/>
                    <a:ln>
                      <a:solidFill>
                        <a:srgbClr val="FF5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grpSp>
              <p:sp>
                <p:nvSpPr>
                  <p:cNvPr id="53" name="矩形 52"/>
                  <p:cNvSpPr/>
                  <p:nvPr/>
                </p:nvSpPr>
                <p:spPr>
                  <a:xfrm>
                    <a:off x="371383" y="1140655"/>
                    <a:ext cx="7001092" cy="3375268"/>
                  </a:xfrm>
                  <a:prstGeom prst="rect">
                    <a:avLst/>
                  </a:prstGeom>
                  <a:noFill/>
                  <a:ln>
                    <a:solidFill>
                      <a:srgbClr val="FF523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grpSp>
            <p:grpSp>
              <p:nvGrpSpPr>
                <p:cNvPr id="62" name="组合 61"/>
                <p:cNvGrpSpPr/>
                <p:nvPr/>
              </p:nvGrpSpPr>
              <p:grpSpPr>
                <a:xfrm>
                  <a:off x="7825760" y="2453593"/>
                  <a:ext cx="821163" cy="866832"/>
                  <a:chOff x="7758478" y="2461531"/>
                  <a:chExt cx="821163" cy="866832"/>
                </a:xfrm>
              </p:grpSpPr>
              <p:sp>
                <p:nvSpPr>
                  <p:cNvPr id="60" name="菱形 59"/>
                  <p:cNvSpPr/>
                  <p:nvPr/>
                </p:nvSpPr>
                <p:spPr>
                  <a:xfrm rot="18847292">
                    <a:off x="7735644" y="2484365"/>
                    <a:ext cx="866832" cy="821163"/>
                  </a:xfrm>
                  <a:prstGeom prst="diamond">
                    <a:avLst/>
                  </a:prstGeom>
                  <a:solidFill>
                    <a:srgbClr val="FC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61" name="TextBox 60"/>
                  <p:cNvSpPr txBox="1"/>
                  <p:nvPr/>
                </p:nvSpPr>
                <p:spPr>
                  <a:xfrm>
                    <a:off x="7814650" y="2640788"/>
                    <a:ext cx="708818" cy="492443"/>
                  </a:xfrm>
                  <a:prstGeom prst="rect">
                    <a:avLst/>
                  </a:prstGeom>
                  <a:noFill/>
                </p:spPr>
                <p:txBody>
                  <a:bodyPr wrap="square" rtlCol="0">
                    <a:spAutoFit/>
                  </a:bodyPr>
                  <a:lstStyle/>
                  <a:p>
                    <a:r>
                      <a:rPr lang="zh-CN" altLang="en-US" sz="1300" b="1" dirty="0">
                        <a:solidFill>
                          <a:schemeClr val="bg1"/>
                        </a:solidFill>
                        <a:latin typeface="黑体" pitchFamily="49" charset="-122"/>
                        <a:ea typeface="黑体" pitchFamily="49" charset="-122"/>
                      </a:rPr>
                      <a:t>形成数据闭环</a:t>
                    </a:r>
                  </a:p>
                </p:txBody>
              </p:sp>
            </p:grpSp>
          </p:grpSp>
        </p:grpSp>
        <p:pic>
          <p:nvPicPr>
            <p:cNvPr id="75" name="图片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852" y="2699855"/>
              <a:ext cx="340503" cy="340503"/>
            </a:xfrm>
            <a:prstGeom prst="rect">
              <a:avLst/>
            </a:prstGeom>
          </p:spPr>
        </p:pic>
        <p:pic>
          <p:nvPicPr>
            <p:cNvPr id="76" name="图片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3533" y="1576378"/>
              <a:ext cx="418804" cy="418804"/>
            </a:xfrm>
            <a:prstGeom prst="rect">
              <a:avLst/>
            </a:prstGeom>
          </p:spPr>
        </p:pic>
        <p:pic>
          <p:nvPicPr>
            <p:cNvPr id="77" name="图片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9000" y="2645932"/>
              <a:ext cx="453090" cy="453090"/>
            </a:xfrm>
            <a:prstGeom prst="rect">
              <a:avLst/>
            </a:prstGeom>
          </p:spPr>
        </p:pic>
        <p:pic>
          <p:nvPicPr>
            <p:cNvPr id="78" name="图片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31477" y="3695667"/>
              <a:ext cx="427463" cy="427463"/>
            </a:xfrm>
            <a:prstGeom prst="rect">
              <a:avLst/>
            </a:prstGeom>
          </p:spPr>
        </p:pic>
      </p:grpSp>
    </p:spTree>
    <p:extLst>
      <p:ext uri="{BB962C8B-B14F-4D97-AF65-F5344CB8AC3E}">
        <p14:creationId xmlns:p14="http://schemas.microsoft.com/office/powerpoint/2010/main" val="1082394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14928" y="246650"/>
            <a:ext cx="7995558" cy="474759"/>
            <a:chOff x="556513" y="239337"/>
            <a:chExt cx="8054089" cy="474759"/>
          </a:xfrm>
        </p:grpSpPr>
        <p:sp>
          <p:nvSpPr>
            <p:cNvPr id="10" name="矩形 9"/>
            <p:cNvSpPr/>
            <p:nvPr/>
          </p:nvSpPr>
          <p:spPr>
            <a:xfrm>
              <a:off x="556513" y="239337"/>
              <a:ext cx="8054088" cy="461665"/>
            </a:xfrm>
            <a:prstGeom prst="rect">
              <a:avLst/>
            </a:prstGeom>
            <a:solidFill>
              <a:schemeClr val="bg1"/>
            </a:solidFill>
          </p:spPr>
          <p:txBody>
            <a:bodyPr wrap="square">
              <a:spAutoFit/>
            </a:bodyPr>
            <a:lstStyle/>
            <a:p>
              <a:r>
                <a:rPr lang="en-US" altLang="zh-CN" sz="2400" b="1" dirty="0" smtClean="0">
                  <a:solidFill>
                    <a:srgbClr val="E33743"/>
                  </a:solidFill>
                </a:rPr>
                <a:t>4.4 </a:t>
              </a:r>
              <a:r>
                <a:rPr lang="zh-CN" altLang="en-US" sz="2400" b="1" dirty="0" smtClean="0">
                  <a:solidFill>
                    <a:srgbClr val="E33743"/>
                  </a:solidFill>
                </a:rPr>
                <a:t>摩拜单车与传统租赁行业的区别：</a:t>
              </a:r>
              <a:r>
                <a:rPr lang="zh-CN" altLang="en-US" b="1" dirty="0">
                  <a:solidFill>
                    <a:srgbClr val="E33743"/>
                  </a:solidFill>
                </a:rPr>
                <a:t>在于利用互联网</a:t>
              </a:r>
            </a:p>
          </p:txBody>
        </p:sp>
        <p:grpSp>
          <p:nvGrpSpPr>
            <p:cNvPr id="11" name="组合 10"/>
            <p:cNvGrpSpPr/>
            <p:nvPr/>
          </p:nvGrpSpPr>
          <p:grpSpPr>
            <a:xfrm>
              <a:off x="556514" y="246945"/>
              <a:ext cx="8054088" cy="467151"/>
              <a:chOff x="584439" y="3380876"/>
              <a:chExt cx="8036404" cy="395678"/>
            </a:xfrm>
          </p:grpSpPr>
          <p:cxnSp>
            <p:nvCxnSpPr>
              <p:cNvPr id="12" name="直接连接符 11"/>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a:off x="584439" y="3776554"/>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1047" name="组合 1046"/>
          <p:cNvGrpSpPr/>
          <p:nvPr/>
        </p:nvGrpSpPr>
        <p:grpSpPr>
          <a:xfrm>
            <a:off x="1277894" y="1539033"/>
            <a:ext cx="6245462" cy="3039947"/>
            <a:chOff x="1076938" y="1749600"/>
            <a:chExt cx="6245462" cy="3039947"/>
          </a:xfrm>
        </p:grpSpPr>
        <p:grpSp>
          <p:nvGrpSpPr>
            <p:cNvPr id="7" name="组合 6"/>
            <p:cNvGrpSpPr/>
            <p:nvPr/>
          </p:nvGrpSpPr>
          <p:grpSpPr>
            <a:xfrm>
              <a:off x="3836701" y="2680044"/>
              <a:ext cx="792645" cy="753856"/>
              <a:chOff x="3929826" y="2394193"/>
              <a:chExt cx="792645" cy="753856"/>
            </a:xfrm>
          </p:grpSpPr>
          <p:sp>
            <p:nvSpPr>
              <p:cNvPr id="2" name="椭圆 1"/>
              <p:cNvSpPr/>
              <p:nvPr/>
            </p:nvSpPr>
            <p:spPr>
              <a:xfrm>
                <a:off x="3929826" y="2394193"/>
                <a:ext cx="725936" cy="753856"/>
              </a:xfrm>
              <a:prstGeom prst="ellipse">
                <a:avLst/>
              </a:prstGeom>
              <a:solidFill>
                <a:srgbClr val="FF5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9826" y="2408251"/>
                <a:ext cx="453710" cy="579256"/>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5029" y="2507869"/>
                <a:ext cx="457442" cy="457442"/>
              </a:xfrm>
              <a:prstGeom prst="rect">
                <a:avLst/>
              </a:prstGeom>
            </p:spPr>
          </p:pic>
        </p:grpSp>
        <p:grpSp>
          <p:nvGrpSpPr>
            <p:cNvPr id="1030" name="组合 1029"/>
            <p:cNvGrpSpPr/>
            <p:nvPr/>
          </p:nvGrpSpPr>
          <p:grpSpPr>
            <a:xfrm>
              <a:off x="4562637" y="1749600"/>
              <a:ext cx="2759763" cy="3039947"/>
              <a:chOff x="4562637" y="1749600"/>
              <a:chExt cx="2759763" cy="3039947"/>
            </a:xfrm>
          </p:grpSpPr>
          <p:cxnSp>
            <p:nvCxnSpPr>
              <p:cNvPr id="1024" name="直接连接符 1023"/>
              <p:cNvCxnSpPr/>
              <p:nvPr/>
            </p:nvCxnSpPr>
            <p:spPr>
              <a:xfrm flipV="1">
                <a:off x="4562637" y="1749600"/>
                <a:ext cx="830163" cy="1389600"/>
              </a:xfrm>
              <a:prstGeom prst="line">
                <a:avLst/>
              </a:prstGeom>
              <a:ln w="19050">
                <a:solidFill>
                  <a:srgbClr val="FF5235"/>
                </a:solidFill>
              </a:ln>
            </p:spPr>
            <p:style>
              <a:lnRef idx="1">
                <a:schemeClr val="accent1"/>
              </a:lnRef>
              <a:fillRef idx="0">
                <a:schemeClr val="accent1"/>
              </a:fillRef>
              <a:effectRef idx="0">
                <a:schemeClr val="accent1"/>
              </a:effectRef>
              <a:fontRef idx="minor">
                <a:schemeClr val="tx1"/>
              </a:fontRef>
            </p:style>
          </p:cxnSp>
          <p:cxnSp>
            <p:nvCxnSpPr>
              <p:cNvPr id="1026" name="直接连接符 1025"/>
              <p:cNvCxnSpPr/>
              <p:nvPr/>
            </p:nvCxnSpPr>
            <p:spPr>
              <a:xfrm>
                <a:off x="5392800" y="1749600"/>
                <a:ext cx="1929600" cy="0"/>
              </a:xfrm>
              <a:prstGeom prst="line">
                <a:avLst/>
              </a:prstGeom>
              <a:ln w="19050">
                <a:solidFill>
                  <a:srgbClr val="FF5235"/>
                </a:solidFill>
              </a:ln>
            </p:spPr>
            <p:style>
              <a:lnRef idx="1">
                <a:schemeClr val="accent1"/>
              </a:lnRef>
              <a:fillRef idx="0">
                <a:schemeClr val="accent1"/>
              </a:fillRef>
              <a:effectRef idx="0">
                <a:schemeClr val="accent1"/>
              </a:effectRef>
              <a:fontRef idx="minor">
                <a:schemeClr val="tx1"/>
              </a:fontRef>
            </p:style>
          </p:cxnSp>
          <p:cxnSp>
            <p:nvCxnSpPr>
              <p:cNvPr id="1029" name="直接连接符 1028"/>
              <p:cNvCxnSpPr/>
              <p:nvPr/>
            </p:nvCxnSpPr>
            <p:spPr>
              <a:xfrm>
                <a:off x="4562637" y="3139200"/>
                <a:ext cx="1008993" cy="1650347"/>
              </a:xfrm>
              <a:prstGeom prst="line">
                <a:avLst/>
              </a:prstGeom>
              <a:ln w="19050">
                <a:solidFill>
                  <a:srgbClr val="FF5235"/>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flipH="1">
              <a:off x="1076938" y="1749600"/>
              <a:ext cx="2759764" cy="3039947"/>
              <a:chOff x="4562636" y="1749600"/>
              <a:chExt cx="2759764" cy="3039947"/>
            </a:xfrm>
          </p:grpSpPr>
          <p:cxnSp>
            <p:nvCxnSpPr>
              <p:cNvPr id="41" name="直接连接符 40"/>
              <p:cNvCxnSpPr/>
              <p:nvPr/>
            </p:nvCxnSpPr>
            <p:spPr>
              <a:xfrm flipV="1">
                <a:off x="4562637" y="1749600"/>
                <a:ext cx="830163" cy="1389600"/>
              </a:xfrm>
              <a:prstGeom prst="line">
                <a:avLst/>
              </a:prstGeom>
              <a:ln w="19050">
                <a:solidFill>
                  <a:srgbClr val="FF5235"/>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392800" y="1749600"/>
                <a:ext cx="1929600" cy="0"/>
              </a:xfrm>
              <a:prstGeom prst="line">
                <a:avLst/>
              </a:prstGeom>
              <a:ln w="19050">
                <a:solidFill>
                  <a:srgbClr val="FF5235"/>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562636" y="3139200"/>
                <a:ext cx="1036192" cy="1650347"/>
              </a:xfrm>
              <a:prstGeom prst="line">
                <a:avLst/>
              </a:prstGeom>
              <a:ln w="19050">
                <a:solidFill>
                  <a:srgbClr val="FF5235"/>
                </a:solidFill>
              </a:ln>
            </p:spPr>
            <p:style>
              <a:lnRef idx="1">
                <a:schemeClr val="accent1"/>
              </a:lnRef>
              <a:fillRef idx="0">
                <a:schemeClr val="accent1"/>
              </a:fillRef>
              <a:effectRef idx="0">
                <a:schemeClr val="accent1"/>
              </a:effectRef>
              <a:fontRef idx="minor">
                <a:schemeClr val="tx1"/>
              </a:fontRef>
            </p:style>
          </p:cxnSp>
        </p:grpSp>
      </p:grpSp>
      <p:sp>
        <p:nvSpPr>
          <p:cNvPr id="1031" name="TextBox 1030"/>
          <p:cNvSpPr txBox="1"/>
          <p:nvPr/>
        </p:nvSpPr>
        <p:spPr>
          <a:xfrm>
            <a:off x="1424486" y="1072303"/>
            <a:ext cx="1367575" cy="400110"/>
          </a:xfrm>
          <a:prstGeom prst="rect">
            <a:avLst/>
          </a:prstGeom>
          <a:noFill/>
        </p:spPr>
        <p:txBody>
          <a:bodyPr wrap="square" rtlCol="0">
            <a:spAutoFit/>
          </a:bodyPr>
          <a:lstStyle/>
          <a:p>
            <a:r>
              <a:rPr lang="zh-CN" altLang="en-US" sz="2000" b="1" smtClean="0">
                <a:solidFill>
                  <a:srgbClr val="FF5235"/>
                </a:solidFill>
                <a:latin typeface="黑体" pitchFamily="49" charset="-122"/>
                <a:ea typeface="黑体" pitchFamily="49" charset="-122"/>
              </a:rPr>
              <a:t>摩拜单车</a:t>
            </a:r>
            <a:endParaRPr lang="zh-CN" altLang="en-US" sz="2000" b="1" dirty="0">
              <a:solidFill>
                <a:srgbClr val="FF5235"/>
              </a:solidFill>
              <a:latin typeface="黑体" pitchFamily="49" charset="-122"/>
              <a:ea typeface="黑体" pitchFamily="49" charset="-122"/>
            </a:endParaRPr>
          </a:p>
        </p:txBody>
      </p:sp>
      <p:sp>
        <p:nvSpPr>
          <p:cNvPr id="1032" name="TextBox 1031"/>
          <p:cNvSpPr txBox="1"/>
          <p:nvPr/>
        </p:nvSpPr>
        <p:spPr>
          <a:xfrm>
            <a:off x="6434857" y="1113860"/>
            <a:ext cx="1131184" cy="369332"/>
          </a:xfrm>
          <a:prstGeom prst="rect">
            <a:avLst/>
          </a:prstGeom>
          <a:noFill/>
        </p:spPr>
        <p:txBody>
          <a:bodyPr wrap="square" rtlCol="0">
            <a:spAutoFit/>
          </a:bodyPr>
          <a:lstStyle/>
          <a:p>
            <a:r>
              <a:rPr lang="zh-CN" altLang="en-US" b="1" dirty="0" smtClean="0">
                <a:solidFill>
                  <a:srgbClr val="FF5235"/>
                </a:solidFill>
                <a:latin typeface="黑体" pitchFamily="49" charset="-122"/>
                <a:ea typeface="黑体" pitchFamily="49" charset="-122"/>
              </a:rPr>
              <a:t>租赁行业</a:t>
            </a:r>
            <a:endParaRPr lang="zh-CN" altLang="en-US" b="1" dirty="0">
              <a:solidFill>
                <a:srgbClr val="FF5235"/>
              </a:solidFill>
              <a:latin typeface="黑体" pitchFamily="49" charset="-122"/>
              <a:ea typeface="黑体" pitchFamily="49" charset="-122"/>
            </a:endParaRPr>
          </a:p>
        </p:txBody>
      </p:sp>
      <p:grpSp>
        <p:nvGrpSpPr>
          <p:cNvPr id="1046" name="组合 1045"/>
          <p:cNvGrpSpPr/>
          <p:nvPr/>
        </p:nvGrpSpPr>
        <p:grpSpPr>
          <a:xfrm>
            <a:off x="339402" y="1781814"/>
            <a:ext cx="3315573" cy="2175635"/>
            <a:chOff x="318900" y="2123683"/>
            <a:chExt cx="3315573" cy="2175635"/>
          </a:xfrm>
        </p:grpSpPr>
        <p:sp>
          <p:nvSpPr>
            <p:cNvPr id="1037" name="TextBox 1036"/>
            <p:cNvSpPr txBox="1"/>
            <p:nvPr/>
          </p:nvSpPr>
          <p:spPr>
            <a:xfrm>
              <a:off x="318900" y="2123683"/>
              <a:ext cx="3315573" cy="307777"/>
            </a:xfrm>
            <a:prstGeom prst="rect">
              <a:avLst/>
            </a:prstGeom>
            <a:noFill/>
          </p:spPr>
          <p:txBody>
            <a:bodyPr wrap="square" rtlCol="0">
              <a:spAutoFit/>
            </a:bodyPr>
            <a:lstStyle/>
            <a:p>
              <a:pPr marL="285750" indent="-285750">
                <a:buFont typeface="Wingdings" pitchFamily="2" charset="2"/>
                <a:buChar char="p"/>
              </a:pPr>
              <a:r>
                <a:rPr lang="zh-CN" altLang="en-US" sz="1400" dirty="0" smtClean="0">
                  <a:latin typeface="黑体" pitchFamily="49" charset="-122"/>
                  <a:ea typeface="黑体" pitchFamily="49" charset="-122"/>
                </a:rPr>
                <a:t>利用互联网平台，实现去中介化</a:t>
              </a:r>
              <a:endParaRPr lang="zh-CN" altLang="en-US" sz="1400" dirty="0">
                <a:latin typeface="黑体" pitchFamily="49" charset="-122"/>
                <a:ea typeface="黑体" pitchFamily="49" charset="-122"/>
              </a:endParaRPr>
            </a:p>
          </p:txBody>
        </p:sp>
        <p:sp>
          <p:nvSpPr>
            <p:cNvPr id="1038" name="TextBox 1037"/>
            <p:cNvSpPr txBox="1"/>
            <p:nvPr/>
          </p:nvSpPr>
          <p:spPr>
            <a:xfrm>
              <a:off x="318900" y="2533752"/>
              <a:ext cx="3135120" cy="523220"/>
            </a:xfrm>
            <a:prstGeom prst="rect">
              <a:avLst/>
            </a:prstGeom>
            <a:noFill/>
          </p:spPr>
          <p:txBody>
            <a:bodyPr wrap="square" rtlCol="0">
              <a:spAutoFit/>
            </a:bodyPr>
            <a:lstStyle/>
            <a:p>
              <a:pPr marL="285750" indent="-285750">
                <a:buFont typeface="Wingdings" pitchFamily="2" charset="2"/>
                <a:buChar char="p"/>
              </a:pPr>
              <a:r>
                <a:rPr lang="zh-CN" altLang="en-US" sz="1400" dirty="0" smtClean="0">
                  <a:latin typeface="黑体" pitchFamily="49" charset="-122"/>
                  <a:ea typeface="黑体" pitchFamily="49" charset="-122"/>
                </a:rPr>
                <a:t>由道德风险带来的交易成本，由供给方承担</a:t>
              </a:r>
              <a:endParaRPr lang="zh-CN" altLang="en-US" sz="1400" dirty="0">
                <a:latin typeface="黑体" pitchFamily="49" charset="-122"/>
                <a:ea typeface="黑体" pitchFamily="49" charset="-122"/>
              </a:endParaRPr>
            </a:p>
          </p:txBody>
        </p:sp>
        <p:sp>
          <p:nvSpPr>
            <p:cNvPr id="1041" name="TextBox 1040"/>
            <p:cNvSpPr txBox="1"/>
            <p:nvPr/>
          </p:nvSpPr>
          <p:spPr>
            <a:xfrm>
              <a:off x="318900" y="3145845"/>
              <a:ext cx="2880809" cy="523220"/>
            </a:xfrm>
            <a:prstGeom prst="rect">
              <a:avLst/>
            </a:prstGeom>
            <a:noFill/>
          </p:spPr>
          <p:txBody>
            <a:bodyPr wrap="square" rtlCol="0">
              <a:spAutoFit/>
            </a:bodyPr>
            <a:lstStyle/>
            <a:p>
              <a:pPr marL="285750" indent="-285750">
                <a:buFont typeface="Wingdings" pitchFamily="2" charset="2"/>
                <a:buChar char="p"/>
              </a:pPr>
              <a:r>
                <a:rPr lang="zh-CN" altLang="en-US" sz="1400" dirty="0" smtClean="0">
                  <a:latin typeface="黑体" pitchFamily="49" charset="-122"/>
                  <a:ea typeface="黑体" pitchFamily="49" charset="-122"/>
                </a:rPr>
                <a:t>利用互联网，用户可以同时享用平台上的信息</a:t>
              </a:r>
              <a:endParaRPr lang="zh-CN" altLang="en-US" sz="1400" dirty="0">
                <a:latin typeface="黑体" pitchFamily="49" charset="-122"/>
                <a:ea typeface="黑体" pitchFamily="49" charset="-122"/>
              </a:endParaRPr>
            </a:p>
          </p:txBody>
        </p:sp>
        <p:sp>
          <p:nvSpPr>
            <p:cNvPr id="1043" name="TextBox 1042"/>
            <p:cNvSpPr txBox="1"/>
            <p:nvPr/>
          </p:nvSpPr>
          <p:spPr>
            <a:xfrm>
              <a:off x="318900" y="3776098"/>
              <a:ext cx="2802702" cy="523220"/>
            </a:xfrm>
            <a:prstGeom prst="rect">
              <a:avLst/>
            </a:prstGeom>
            <a:noFill/>
          </p:spPr>
          <p:txBody>
            <a:bodyPr wrap="square" rtlCol="0">
              <a:spAutoFit/>
            </a:bodyPr>
            <a:lstStyle/>
            <a:p>
              <a:pPr marL="285750" indent="-285750">
                <a:buFont typeface="Wingdings" pitchFamily="2" charset="2"/>
                <a:buChar char="p"/>
              </a:pPr>
              <a:r>
                <a:rPr lang="zh-CN" altLang="en-US" sz="1400" dirty="0">
                  <a:latin typeface="黑体" pitchFamily="49" charset="-122"/>
                  <a:ea typeface="黑体" pitchFamily="49" charset="-122"/>
                </a:rPr>
                <a:t>可以充分的利用社会资源，及时的满足使用者的需求</a:t>
              </a:r>
            </a:p>
          </p:txBody>
        </p:sp>
      </p:grpSp>
      <p:grpSp>
        <p:nvGrpSpPr>
          <p:cNvPr id="1045" name="组合 1044"/>
          <p:cNvGrpSpPr/>
          <p:nvPr/>
        </p:nvGrpSpPr>
        <p:grpSpPr>
          <a:xfrm>
            <a:off x="5361185" y="1702414"/>
            <a:ext cx="3278528" cy="2439276"/>
            <a:chOff x="5328000" y="2121652"/>
            <a:chExt cx="3278528" cy="2439276"/>
          </a:xfrm>
        </p:grpSpPr>
        <p:sp>
          <p:nvSpPr>
            <p:cNvPr id="1039" name="TextBox 1038"/>
            <p:cNvSpPr txBox="1"/>
            <p:nvPr/>
          </p:nvSpPr>
          <p:spPr>
            <a:xfrm>
              <a:off x="5328000" y="2121652"/>
              <a:ext cx="3278528" cy="738664"/>
            </a:xfrm>
            <a:prstGeom prst="rect">
              <a:avLst/>
            </a:prstGeom>
            <a:noFill/>
          </p:spPr>
          <p:txBody>
            <a:bodyPr wrap="square" rtlCol="0">
              <a:spAutoFit/>
            </a:bodyPr>
            <a:lstStyle/>
            <a:p>
              <a:pPr marL="285750" indent="-285750">
                <a:buFont typeface="Wingdings" pitchFamily="2" charset="2"/>
                <a:buChar char="p"/>
              </a:pPr>
              <a:r>
                <a:rPr lang="zh-CN" altLang="en-US" sz="1400" dirty="0">
                  <a:latin typeface="黑体" pitchFamily="49" charset="-122"/>
                  <a:ea typeface="黑体" pitchFamily="49" charset="-122"/>
                </a:rPr>
                <a:t>面对面地实物</a:t>
              </a:r>
              <a:r>
                <a:rPr lang="zh-CN" altLang="en-US" sz="1400" dirty="0" smtClean="0">
                  <a:latin typeface="黑体" pitchFamily="49" charset="-122"/>
                  <a:ea typeface="黑体" pitchFamily="49" charset="-122"/>
                </a:rPr>
                <a:t>交割</a:t>
              </a:r>
              <a:r>
                <a:rPr lang="zh-CN" altLang="en-US" sz="1400" dirty="0">
                  <a:latin typeface="黑体" pitchFamily="49" charset="-122"/>
                  <a:ea typeface="黑体" pitchFamily="49" charset="-122"/>
                </a:rPr>
                <a:t>避免了产品使用权让渡过程中的物品损坏</a:t>
              </a:r>
            </a:p>
            <a:p>
              <a:pPr marL="285750" indent="-285750">
                <a:buFont typeface="Wingdings" pitchFamily="2" charset="2"/>
                <a:buChar char="p"/>
              </a:pPr>
              <a:endParaRPr lang="en-US" altLang="zh-CN" sz="1400" dirty="0">
                <a:latin typeface="黑体" pitchFamily="49" charset="-122"/>
                <a:ea typeface="黑体" pitchFamily="49" charset="-122"/>
              </a:endParaRPr>
            </a:p>
          </p:txBody>
        </p:sp>
        <p:sp>
          <p:nvSpPr>
            <p:cNvPr id="1040" name="TextBox 1039"/>
            <p:cNvSpPr txBox="1"/>
            <p:nvPr/>
          </p:nvSpPr>
          <p:spPr>
            <a:xfrm>
              <a:off x="5328000" y="2648686"/>
              <a:ext cx="3062144" cy="523220"/>
            </a:xfrm>
            <a:prstGeom prst="rect">
              <a:avLst/>
            </a:prstGeom>
            <a:noFill/>
          </p:spPr>
          <p:txBody>
            <a:bodyPr wrap="square" rtlCol="0">
              <a:spAutoFit/>
            </a:bodyPr>
            <a:lstStyle/>
            <a:p>
              <a:pPr marL="285750" indent="-285750">
                <a:buFont typeface="Wingdings" pitchFamily="2" charset="2"/>
                <a:buChar char="p"/>
              </a:pPr>
              <a:r>
                <a:rPr lang="zh-CN" altLang="en-US" sz="1400" dirty="0" smtClean="0">
                  <a:latin typeface="黑体" pitchFamily="49" charset="-122"/>
                  <a:ea typeface="黑体" pitchFamily="49" charset="-122"/>
                </a:rPr>
                <a:t>由道德风险带来的交易成本由需求方承担</a:t>
              </a:r>
              <a:endParaRPr lang="zh-CN" altLang="en-US" sz="1400" dirty="0">
                <a:latin typeface="黑体" pitchFamily="49" charset="-122"/>
                <a:ea typeface="黑体" pitchFamily="49" charset="-122"/>
              </a:endParaRPr>
            </a:p>
          </p:txBody>
        </p:sp>
        <p:sp>
          <p:nvSpPr>
            <p:cNvPr id="1042" name="TextBox 1041"/>
            <p:cNvSpPr txBox="1"/>
            <p:nvPr/>
          </p:nvSpPr>
          <p:spPr>
            <a:xfrm>
              <a:off x="5329072" y="3218785"/>
              <a:ext cx="3181414" cy="738664"/>
            </a:xfrm>
            <a:prstGeom prst="rect">
              <a:avLst/>
            </a:prstGeom>
            <a:noFill/>
          </p:spPr>
          <p:txBody>
            <a:bodyPr wrap="square" rtlCol="0">
              <a:spAutoFit/>
            </a:bodyPr>
            <a:lstStyle/>
            <a:p>
              <a:pPr marL="285750" indent="-285750">
                <a:buFont typeface="Wingdings" pitchFamily="2" charset="2"/>
                <a:buChar char="p"/>
              </a:pPr>
              <a:r>
                <a:rPr lang="zh-CN" altLang="en-US" sz="1400" dirty="0" smtClean="0">
                  <a:latin typeface="黑体" pitchFamily="49" charset="-122"/>
                  <a:ea typeface="黑体" pitchFamily="49" charset="-122"/>
                </a:rPr>
                <a:t>由于缺乏互联网平台的连接作用，造成供给方与需求方之间的信息</a:t>
              </a:r>
              <a:r>
                <a:rPr lang="zh-CN" altLang="en-US" sz="1400" dirty="0">
                  <a:latin typeface="黑体" pitchFamily="49" charset="-122"/>
                  <a:ea typeface="黑体" pitchFamily="49" charset="-122"/>
                </a:rPr>
                <a:t>不对称</a:t>
              </a:r>
            </a:p>
          </p:txBody>
        </p:sp>
        <p:sp>
          <p:nvSpPr>
            <p:cNvPr id="1044" name="TextBox 1043"/>
            <p:cNvSpPr txBox="1"/>
            <p:nvPr/>
          </p:nvSpPr>
          <p:spPr>
            <a:xfrm>
              <a:off x="5329072" y="4037708"/>
              <a:ext cx="2961265" cy="523220"/>
            </a:xfrm>
            <a:prstGeom prst="rect">
              <a:avLst/>
            </a:prstGeom>
            <a:noFill/>
          </p:spPr>
          <p:txBody>
            <a:bodyPr wrap="square" rtlCol="0">
              <a:spAutoFit/>
            </a:bodyPr>
            <a:lstStyle/>
            <a:p>
              <a:pPr marL="285750" indent="-285750">
                <a:buFont typeface="Wingdings" pitchFamily="2" charset="2"/>
                <a:buChar char="p"/>
              </a:pPr>
              <a:r>
                <a:rPr lang="zh-CN" altLang="en-US" sz="1400" dirty="0">
                  <a:latin typeface="黑体" pitchFamily="49" charset="-122"/>
                  <a:ea typeface="黑体" pitchFamily="49" charset="-122"/>
                </a:rPr>
                <a:t>无法充分利用社会资源，不能及时满足使用者的需求</a:t>
              </a:r>
            </a:p>
          </p:txBody>
        </p:sp>
      </p:grpSp>
      <p:pic>
        <p:nvPicPr>
          <p:cNvPr id="1052" name="图片 10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0742" y="1020862"/>
            <a:ext cx="484115" cy="462330"/>
          </a:xfrm>
          <a:prstGeom prst="rect">
            <a:avLst/>
          </a:prstGeom>
        </p:spPr>
      </p:pic>
      <p:pic>
        <p:nvPicPr>
          <p:cNvPr id="67" name="Picture 2" descr="C:\Users\ADMINI~1\AppData\Local\Temp\WeChat Files\776d60523ddeaea3258c19c836e9b76.png"/>
          <p:cNvPicPr>
            <a:picLocks noChangeAspect="1" noChangeArrowheads="1"/>
          </p:cNvPicPr>
          <p:nvPr/>
        </p:nvPicPr>
        <p:blipFill>
          <a:blip r:embed="rId5" cstate="print"/>
          <a:srcRect/>
          <a:stretch>
            <a:fillRect/>
          </a:stretch>
        </p:blipFill>
        <p:spPr bwMode="auto">
          <a:xfrm>
            <a:off x="2555670" y="1038653"/>
            <a:ext cx="664541" cy="519745"/>
          </a:xfrm>
          <a:prstGeom prst="rect">
            <a:avLst/>
          </a:prstGeom>
          <a:noFill/>
        </p:spPr>
      </p:pic>
    </p:spTree>
    <p:extLst>
      <p:ext uri="{BB962C8B-B14F-4D97-AF65-F5344CB8AC3E}">
        <p14:creationId xmlns:p14="http://schemas.microsoft.com/office/powerpoint/2010/main" val="10285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45833E-6 1.48148E-6 L 1.25781 -0.00834 " pathEditMode="relative" ptsTypes="AA">
                                      <p:cBhvr>
                                        <p:cTn id="6" dur="2000" fill="hold"/>
                                        <p:tgtEl>
                                          <p:spTgt spid="67"/>
                                        </p:tgtEl>
                                        <p:attrNameLst>
                                          <p:attrName>ppt_x</p:attrName>
                                          <p:attrName>ppt_y</p:attrName>
                                        </p:attrNameLst>
                                      </p:cBhvr>
                                    </p:animMotion>
                                  </p:childTnLst>
                                </p:cTn>
                              </p:par>
                            </p:childTnLst>
                          </p:cTn>
                        </p:par>
                        <p:par>
                          <p:cTn id="7" fill="hold">
                            <p:stCondLst>
                              <p:cond delay="2000"/>
                            </p:stCondLst>
                            <p:childTnLst>
                              <p:par>
                                <p:cTn id="8" presetID="0" presetClass="path" presetSubtype="0" accel="50000" decel="50000" fill="hold" nodeType="afterEffect">
                                  <p:stCondLst>
                                    <p:cond delay="0"/>
                                  </p:stCondLst>
                                  <p:childTnLst>
                                    <p:animMotion origin="layout" path="M -0.00873 0.22268 L 1.25378 0.23379 " pathEditMode="relative" ptsTypes="AA">
                                      <p:cBhvr>
                                        <p:cTn id="9" dur="2000" fill="hold"/>
                                        <p:tgtEl>
                                          <p:spTgt spid="67"/>
                                        </p:tgtEl>
                                        <p:attrNameLst>
                                          <p:attrName>ppt_x</p:attrName>
                                          <p:attrName>ppt_y</p:attrName>
                                        </p:attrNameLst>
                                      </p:cBhvr>
                                    </p:animMotion>
                                  </p:childTnLst>
                                </p:cTn>
                              </p:par>
                            </p:childTnLst>
                          </p:cTn>
                        </p:par>
                        <p:par>
                          <p:cTn id="10" fill="hold">
                            <p:stCondLst>
                              <p:cond delay="4000"/>
                            </p:stCondLst>
                            <p:childTnLst>
                              <p:par>
                                <p:cTn id="11" presetID="0" presetClass="path" presetSubtype="0" accel="50000" decel="50000" fill="hold" nodeType="afterEffect">
                                  <p:stCondLst>
                                    <p:cond delay="0"/>
                                  </p:stCondLst>
                                  <p:childTnLst>
                                    <p:animMotion origin="layout" path="M 0.00221 0.46713 L 1.02096 0.45324 " pathEditMode="relative" ptsTypes="AA">
                                      <p:cBhvr>
                                        <p:cTn id="12" dur="2000" fill="hold"/>
                                        <p:tgtEl>
                                          <p:spTgt spid="6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幻灯片编号占位符 4"/>
          <p:cNvSpPr>
            <a:spLocks noGrp="1"/>
          </p:cNvSpPr>
          <p:nvPr>
            <p:ph type="sldNum" sz="quarter" idx="12"/>
          </p:nvPr>
        </p:nvSpPr>
        <p:spPr>
          <a:xfrm>
            <a:off x="6563474" y="5630292"/>
            <a:ext cx="2133600" cy="273844"/>
          </a:xfrm>
        </p:spPr>
        <p:txBody>
          <a:bodyPr/>
          <a:lstStyle/>
          <a:p>
            <a:fld id="{3D36F1DF-BCBB-0146-82D8-BD6C8B558139}" type="slidenum">
              <a:rPr lang="zh-CN" altLang="en-US"/>
              <a:pPr/>
              <a:t>19</a:t>
            </a:fld>
            <a:endParaRPr lang="zh-CN" altLang="en-US" sz="1350">
              <a:solidFill>
                <a:schemeClr val="tx1"/>
              </a:solidFill>
              <a:latin typeface="Arial" charset="0"/>
            </a:endParaRPr>
          </a:p>
        </p:txBody>
      </p:sp>
      <p:pic>
        <p:nvPicPr>
          <p:cNvPr id="208898"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321" y="1058291"/>
            <a:ext cx="6818710" cy="213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899" name="图片 13"/>
          <p:cNvPicPr>
            <a:picLocks noChangeAspect="1" noChangeArrowheads="1"/>
          </p:cNvPicPr>
          <p:nvPr/>
        </p:nvPicPr>
        <p:blipFill>
          <a:blip r:embed="rId4">
            <a:extLst>
              <a:ext uri="{BEBA8EAE-BF5A-486C-A8C5-ECC9F3942E4B}">
                <a14:imgProps xmlns:a14="http://schemas.microsoft.com/office/drawing/2010/main">
                  <a14:imgLayer r:embed="rId5">
                    <a14:imgEffect>
                      <a14:saturation sat="170000"/>
                    </a14:imgEffect>
                  </a14:imgLayer>
                </a14:imgProps>
              </a:ext>
              <a:ext uri="{28A0092B-C50C-407E-A947-70E740481C1C}">
                <a14:useLocalDpi xmlns:a14="http://schemas.microsoft.com/office/drawing/2010/main" val="0"/>
              </a:ext>
            </a:extLst>
          </a:blip>
          <a:srcRect/>
          <a:stretch>
            <a:fillRect/>
          </a:stretch>
        </p:blipFill>
        <p:spPr bwMode="auto">
          <a:xfrm>
            <a:off x="1147321" y="2657896"/>
            <a:ext cx="6818710" cy="213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900" name="TextBox 14"/>
          <p:cNvSpPr>
            <a:spLocks noChangeArrowheads="1"/>
          </p:cNvSpPr>
          <p:nvPr/>
        </p:nvSpPr>
        <p:spPr bwMode="auto">
          <a:xfrm>
            <a:off x="1665243" y="1888070"/>
            <a:ext cx="27003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charset="2"/>
              <a:buChar char="p"/>
            </a:pPr>
            <a:r>
              <a:rPr lang="zh-CN" altLang="en-US" sz="1000" b="1" dirty="0" smtClean="0">
                <a:latin typeface="Heiti SC Light" charset="-122"/>
                <a:ea typeface="Heiti SC Light" charset="-122"/>
                <a:cs typeface="Heiti SC Light" charset="-122"/>
              </a:rPr>
              <a:t>用户层面：</a:t>
            </a:r>
            <a:r>
              <a:rPr lang="zh-CN" altLang="en-US" sz="1000" dirty="0" smtClean="0">
                <a:latin typeface="Heiti SC Light" charset="-122"/>
                <a:ea typeface="Heiti SC Light" charset="-122"/>
                <a:cs typeface="Heiti SC Light" charset="-122"/>
              </a:rPr>
              <a:t>部分用户缺少正确停车意识，不按照规定范围停车</a:t>
            </a:r>
            <a:endParaRPr lang="en-US" altLang="zh-CN" sz="1000" dirty="0" smtClean="0">
              <a:latin typeface="Heiti SC Light" charset="-122"/>
              <a:ea typeface="Heiti SC Light" charset="-122"/>
              <a:cs typeface="Heiti SC Light" charset="-122"/>
            </a:endParaRPr>
          </a:p>
          <a:p>
            <a:pPr marL="285750" indent="-285750">
              <a:buFont typeface="Wingdings" charset="2"/>
              <a:buChar char="p"/>
            </a:pPr>
            <a:r>
              <a:rPr lang="zh-CN" altLang="en-US" sz="1000" b="1" dirty="0" smtClean="0">
                <a:latin typeface="Heiti SC Light" charset="-122"/>
                <a:ea typeface="Heiti SC Light" charset="-122"/>
                <a:cs typeface="Heiti SC Light" charset="-122"/>
              </a:rPr>
              <a:t>政府层面：</a:t>
            </a:r>
            <a:r>
              <a:rPr lang="zh-CN" altLang="en-US" sz="1000" dirty="0" smtClean="0">
                <a:latin typeface="Heiti SC Light" charset="-122"/>
                <a:ea typeface="Heiti SC Light" charset="-122"/>
                <a:cs typeface="Heiti SC Light" charset="-122"/>
              </a:rPr>
              <a:t>缺少充足的车辆停放区域；缺少对车辆使用的管理政策</a:t>
            </a:r>
            <a:endParaRPr lang="en-US" altLang="zh-CN" sz="1000" dirty="0" smtClean="0">
              <a:latin typeface="Heiti SC Light" charset="-122"/>
              <a:ea typeface="Heiti SC Light" charset="-122"/>
              <a:cs typeface="Heiti SC Light" charset="-122"/>
            </a:endParaRPr>
          </a:p>
          <a:p>
            <a:pPr marL="285750" indent="-285750">
              <a:buFont typeface="Wingdings" charset="2"/>
              <a:buChar char="p"/>
            </a:pPr>
            <a:r>
              <a:rPr lang="zh-CN" altLang="en-US" sz="1000" b="1" dirty="0" smtClean="0">
                <a:latin typeface="Heiti SC Light" charset="-122"/>
                <a:ea typeface="Heiti SC Light" charset="-122"/>
                <a:cs typeface="Heiti SC Light" charset="-122"/>
              </a:rPr>
              <a:t>企业层面</a:t>
            </a:r>
            <a:r>
              <a:rPr lang="zh-CN" altLang="en-US" sz="1000" dirty="0" smtClean="0">
                <a:latin typeface="Heiti SC Light" charset="-122"/>
                <a:ea typeface="Heiti SC Light" charset="-122"/>
                <a:cs typeface="Heiti SC Light" charset="-122"/>
              </a:rPr>
              <a:t>：缺少对用户违规停车的相关惩罚措施</a:t>
            </a:r>
            <a:endParaRPr lang="zh-CN" altLang="en-US" sz="1000" dirty="0">
              <a:latin typeface="Heiti SC Light" charset="-122"/>
              <a:ea typeface="Heiti SC Light" charset="-122"/>
              <a:cs typeface="Heiti SC Light" charset="-122"/>
            </a:endParaRPr>
          </a:p>
        </p:txBody>
      </p:sp>
      <p:sp>
        <p:nvSpPr>
          <p:cNvPr id="208901" name="TextBox 15"/>
          <p:cNvSpPr>
            <a:spLocks noChangeArrowheads="1"/>
          </p:cNvSpPr>
          <p:nvPr/>
        </p:nvSpPr>
        <p:spPr bwMode="auto">
          <a:xfrm>
            <a:off x="1665243" y="1647377"/>
            <a:ext cx="1728788" cy="28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eaLnBrk="0" fontAlgn="base" hangingPunct="0">
              <a:spcBef>
                <a:spcPct val="0"/>
              </a:spcBef>
              <a:spcAft>
                <a:spcPct val="0"/>
              </a:spcAft>
              <a:buFont typeface="Arial" charset="0"/>
              <a:defRPr>
                <a:solidFill>
                  <a:schemeClr val="tx1"/>
                </a:solidFill>
                <a:latin typeface="Arial" charset="0"/>
                <a:ea typeface="宋体" charset="-122"/>
              </a:defRPr>
            </a:lvl6pPr>
            <a:lvl7pPr eaLnBrk="0" fontAlgn="base" hangingPunct="0">
              <a:spcBef>
                <a:spcPct val="0"/>
              </a:spcBef>
              <a:spcAft>
                <a:spcPct val="0"/>
              </a:spcAft>
              <a:buFont typeface="Arial" charset="0"/>
              <a:defRPr>
                <a:solidFill>
                  <a:schemeClr val="tx1"/>
                </a:solidFill>
                <a:latin typeface="Arial" charset="0"/>
                <a:ea typeface="宋体" charset="-122"/>
              </a:defRPr>
            </a:lvl7pPr>
            <a:lvl8pPr eaLnBrk="0" fontAlgn="base" hangingPunct="0">
              <a:spcBef>
                <a:spcPct val="0"/>
              </a:spcBef>
              <a:spcAft>
                <a:spcPct val="0"/>
              </a:spcAft>
              <a:buFont typeface="Arial" charset="0"/>
              <a:defRPr>
                <a:solidFill>
                  <a:schemeClr val="tx1"/>
                </a:solidFill>
                <a:latin typeface="Arial" charset="0"/>
                <a:ea typeface="宋体" charset="-122"/>
              </a:defRPr>
            </a:lvl8pPr>
            <a:lvl9pPr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lnSpc>
                <a:spcPct val="80000"/>
              </a:lnSpc>
            </a:pPr>
            <a:r>
              <a:rPr lang="zh-CN" altLang="en-US" sz="1600" b="1" i="1" dirty="0" smtClean="0">
                <a:solidFill>
                  <a:srgbClr val="262626"/>
                </a:solidFill>
                <a:latin typeface="Adidas Unity" charset="0"/>
                <a:ea typeface="微软雅黑" charset="-122"/>
                <a:sym typeface="Times New Roman" charset="0"/>
              </a:rPr>
              <a:t>车辆停放问题</a:t>
            </a:r>
            <a:endParaRPr lang="zh-CN" altLang="en-US" sz="1600" b="1" i="1" dirty="0">
              <a:solidFill>
                <a:srgbClr val="262626"/>
              </a:solidFill>
              <a:latin typeface="Adidas Unity" charset="0"/>
              <a:ea typeface="微软雅黑" charset="-122"/>
              <a:sym typeface="Times New Roman" charset="0"/>
            </a:endParaRPr>
          </a:p>
        </p:txBody>
      </p:sp>
      <p:sp>
        <p:nvSpPr>
          <p:cNvPr id="208902" name="TextBox 16"/>
          <p:cNvSpPr>
            <a:spLocks noChangeArrowheads="1"/>
          </p:cNvSpPr>
          <p:nvPr/>
        </p:nvSpPr>
        <p:spPr bwMode="auto">
          <a:xfrm>
            <a:off x="5014471" y="1888070"/>
            <a:ext cx="270152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charset="2"/>
              <a:buChar char="p"/>
            </a:pPr>
            <a:r>
              <a:rPr lang="zh-CN" altLang="en-US" sz="1000" b="1" dirty="0">
                <a:latin typeface="Heiti SC Light" charset="-122"/>
                <a:ea typeface="Heiti SC Light" charset="-122"/>
                <a:cs typeface="Heiti SC Light" charset="-122"/>
              </a:rPr>
              <a:t>企业层面</a:t>
            </a:r>
            <a:r>
              <a:rPr lang="zh-CN" altLang="en-US" sz="1000" b="1" dirty="0" smtClean="0">
                <a:latin typeface="Heiti SC Light" charset="-122"/>
                <a:ea typeface="Heiti SC Light" charset="-122"/>
                <a:cs typeface="Heiti SC Light" charset="-122"/>
              </a:rPr>
              <a:t>：</a:t>
            </a:r>
            <a:r>
              <a:rPr lang="zh-CN" altLang="en-US" sz="1000" dirty="0" smtClean="0">
                <a:latin typeface="Heiti SC Light" charset="-122"/>
                <a:ea typeface="Heiti SC Light" charset="-122"/>
                <a:cs typeface="Heiti SC Light" charset="-122"/>
              </a:rPr>
              <a:t>对老旧</a:t>
            </a:r>
            <a:r>
              <a:rPr lang="en-US" altLang="zh-CN" sz="1000" dirty="0" smtClean="0">
                <a:latin typeface="Heiti SC Light" charset="-122"/>
                <a:ea typeface="Heiti SC Light" charset="-122"/>
                <a:cs typeface="Heiti SC Light" charset="-122"/>
              </a:rPr>
              <a:t>/</a:t>
            </a:r>
            <a:r>
              <a:rPr lang="zh-CN" altLang="en-US" sz="1000" dirty="0" smtClean="0">
                <a:latin typeface="Heiti SC Light" charset="-122"/>
                <a:ea typeface="Heiti SC Light" charset="-122"/>
                <a:cs typeface="Heiti SC Light" charset="-122"/>
              </a:rPr>
              <a:t>故障车辆无法获取准确定位，导致维护和处理不及时</a:t>
            </a:r>
            <a:endParaRPr lang="en-US" altLang="zh-CN" sz="1000" dirty="0" smtClean="0">
              <a:latin typeface="Heiti SC Light" charset="-122"/>
              <a:ea typeface="Heiti SC Light" charset="-122"/>
              <a:cs typeface="Heiti SC Light" charset="-122"/>
            </a:endParaRPr>
          </a:p>
          <a:p>
            <a:pPr marL="285750" indent="-285750">
              <a:buFont typeface="Wingdings" charset="2"/>
              <a:buChar char="p"/>
            </a:pPr>
            <a:r>
              <a:rPr lang="zh-CN" altLang="en-US" sz="1000" b="1" dirty="0" smtClean="0">
                <a:latin typeface="Heiti SC Light" charset="-122"/>
                <a:ea typeface="Heiti SC Light" charset="-122"/>
                <a:cs typeface="Heiti SC Light" charset="-122"/>
              </a:rPr>
              <a:t>用户层面：</a:t>
            </a:r>
            <a:r>
              <a:rPr lang="zh-CN" altLang="en-US" sz="1000" dirty="0" smtClean="0">
                <a:latin typeface="Heiti SC Light" charset="-122"/>
                <a:ea typeface="Heiti SC Light" charset="-122"/>
                <a:cs typeface="Heiti SC Light" charset="-122"/>
              </a:rPr>
              <a:t>部分用户私藏、损坏车辆等行为是目前共享单车运营维护的重要难点之一</a:t>
            </a:r>
            <a:endParaRPr lang="zh-CN" altLang="en-US" sz="1000" dirty="0">
              <a:latin typeface="Heiti SC Light" charset="-122"/>
              <a:ea typeface="Heiti SC Light" charset="-122"/>
              <a:cs typeface="Heiti SC Light" charset="-122"/>
            </a:endParaRPr>
          </a:p>
        </p:txBody>
      </p:sp>
      <p:sp>
        <p:nvSpPr>
          <p:cNvPr id="208903" name="TextBox 17"/>
          <p:cNvSpPr>
            <a:spLocks noChangeArrowheads="1"/>
          </p:cNvSpPr>
          <p:nvPr/>
        </p:nvSpPr>
        <p:spPr bwMode="auto">
          <a:xfrm>
            <a:off x="5014471" y="1641847"/>
            <a:ext cx="1728788" cy="28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eaLnBrk="0" fontAlgn="base" hangingPunct="0">
              <a:spcBef>
                <a:spcPct val="0"/>
              </a:spcBef>
              <a:spcAft>
                <a:spcPct val="0"/>
              </a:spcAft>
              <a:buFont typeface="Arial" charset="0"/>
              <a:defRPr>
                <a:solidFill>
                  <a:schemeClr val="tx1"/>
                </a:solidFill>
                <a:latin typeface="Arial" charset="0"/>
                <a:ea typeface="宋体" charset="-122"/>
              </a:defRPr>
            </a:lvl6pPr>
            <a:lvl7pPr eaLnBrk="0" fontAlgn="base" hangingPunct="0">
              <a:spcBef>
                <a:spcPct val="0"/>
              </a:spcBef>
              <a:spcAft>
                <a:spcPct val="0"/>
              </a:spcAft>
              <a:buFont typeface="Arial" charset="0"/>
              <a:defRPr>
                <a:solidFill>
                  <a:schemeClr val="tx1"/>
                </a:solidFill>
                <a:latin typeface="Arial" charset="0"/>
                <a:ea typeface="宋体" charset="-122"/>
              </a:defRPr>
            </a:lvl7pPr>
            <a:lvl8pPr eaLnBrk="0" fontAlgn="base" hangingPunct="0">
              <a:spcBef>
                <a:spcPct val="0"/>
              </a:spcBef>
              <a:spcAft>
                <a:spcPct val="0"/>
              </a:spcAft>
              <a:buFont typeface="Arial" charset="0"/>
              <a:defRPr>
                <a:solidFill>
                  <a:schemeClr val="tx1"/>
                </a:solidFill>
                <a:latin typeface="Arial" charset="0"/>
                <a:ea typeface="宋体" charset="-122"/>
              </a:defRPr>
            </a:lvl8pPr>
            <a:lvl9pPr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lnSpc>
                <a:spcPct val="80000"/>
              </a:lnSpc>
            </a:pPr>
            <a:r>
              <a:rPr lang="zh-CN" altLang="en-US" sz="1600" b="1" i="1" dirty="0" smtClean="0">
                <a:solidFill>
                  <a:srgbClr val="262626"/>
                </a:solidFill>
                <a:latin typeface="Adidas Unity" charset="0"/>
                <a:ea typeface="微软雅黑" charset="-122"/>
                <a:sym typeface="Times New Roman" charset="0"/>
              </a:rPr>
              <a:t>运营维护问题</a:t>
            </a:r>
            <a:endParaRPr lang="zh-CN" altLang="en-US" sz="1600" b="1" i="1" dirty="0">
              <a:solidFill>
                <a:srgbClr val="262626"/>
              </a:solidFill>
              <a:latin typeface="Adidas Unity" charset="0"/>
              <a:ea typeface="微软雅黑" charset="-122"/>
              <a:sym typeface="Times New Roman" charset="0"/>
            </a:endParaRPr>
          </a:p>
        </p:txBody>
      </p:sp>
      <p:sp>
        <p:nvSpPr>
          <p:cNvPr id="208904" name="TextBox 18"/>
          <p:cNvSpPr>
            <a:spLocks noChangeArrowheads="1"/>
          </p:cNvSpPr>
          <p:nvPr/>
        </p:nvSpPr>
        <p:spPr bwMode="auto">
          <a:xfrm>
            <a:off x="1665243" y="3727673"/>
            <a:ext cx="2700338" cy="407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Wingdings" charset="2"/>
              <a:buChar char="p"/>
            </a:pPr>
            <a:r>
              <a:rPr lang="zh-CN" altLang="en-US" sz="1000" dirty="0" smtClean="0">
                <a:latin typeface="Heiti SC Light" charset="-122"/>
                <a:ea typeface="Heiti SC Light" charset="-122"/>
                <a:cs typeface="Heiti SC Light" charset="-122"/>
                <a:sym typeface="Arial" charset="0"/>
              </a:rPr>
              <a:t>存在用户使用门槛低、车辆状况未知、车型尺寸不合适等使用安全隐患</a:t>
            </a:r>
            <a:r>
              <a:rPr lang="en-US" altLang="zh-CN" sz="1050" dirty="0" smtClean="0">
                <a:solidFill>
                  <a:srgbClr val="3F3F3F"/>
                </a:solidFill>
                <a:ea typeface="微软雅黑" charset="-122"/>
                <a:sym typeface="Arial" charset="0"/>
              </a:rPr>
              <a:t>. </a:t>
            </a:r>
            <a:endParaRPr lang="zh-CN" altLang="en-US" sz="1350" dirty="0"/>
          </a:p>
        </p:txBody>
      </p:sp>
      <p:sp>
        <p:nvSpPr>
          <p:cNvPr id="208905" name="TextBox 19"/>
          <p:cNvSpPr>
            <a:spLocks noChangeArrowheads="1"/>
          </p:cNvSpPr>
          <p:nvPr/>
        </p:nvSpPr>
        <p:spPr bwMode="auto">
          <a:xfrm>
            <a:off x="1665243" y="3314527"/>
            <a:ext cx="1728788" cy="28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eaLnBrk="0" fontAlgn="base" hangingPunct="0">
              <a:spcBef>
                <a:spcPct val="0"/>
              </a:spcBef>
              <a:spcAft>
                <a:spcPct val="0"/>
              </a:spcAft>
              <a:buFont typeface="Arial" charset="0"/>
              <a:defRPr>
                <a:solidFill>
                  <a:schemeClr val="tx1"/>
                </a:solidFill>
                <a:latin typeface="Arial" charset="0"/>
                <a:ea typeface="宋体" charset="-122"/>
              </a:defRPr>
            </a:lvl6pPr>
            <a:lvl7pPr eaLnBrk="0" fontAlgn="base" hangingPunct="0">
              <a:spcBef>
                <a:spcPct val="0"/>
              </a:spcBef>
              <a:spcAft>
                <a:spcPct val="0"/>
              </a:spcAft>
              <a:buFont typeface="Arial" charset="0"/>
              <a:defRPr>
                <a:solidFill>
                  <a:schemeClr val="tx1"/>
                </a:solidFill>
                <a:latin typeface="Arial" charset="0"/>
                <a:ea typeface="宋体" charset="-122"/>
              </a:defRPr>
            </a:lvl7pPr>
            <a:lvl8pPr eaLnBrk="0" fontAlgn="base" hangingPunct="0">
              <a:spcBef>
                <a:spcPct val="0"/>
              </a:spcBef>
              <a:spcAft>
                <a:spcPct val="0"/>
              </a:spcAft>
              <a:buFont typeface="Arial" charset="0"/>
              <a:defRPr>
                <a:solidFill>
                  <a:schemeClr val="tx1"/>
                </a:solidFill>
                <a:latin typeface="Arial" charset="0"/>
                <a:ea typeface="宋体" charset="-122"/>
              </a:defRPr>
            </a:lvl8pPr>
            <a:lvl9pPr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lnSpc>
                <a:spcPct val="80000"/>
              </a:lnSpc>
            </a:pPr>
            <a:r>
              <a:rPr lang="zh-CN" altLang="en-US" sz="1600" b="1" i="1" dirty="0" smtClean="0">
                <a:solidFill>
                  <a:srgbClr val="262626"/>
                </a:solidFill>
                <a:latin typeface="Adidas Unity" charset="0"/>
                <a:ea typeface="微软雅黑" charset="-122"/>
                <a:sym typeface="Times New Roman" charset="0"/>
              </a:rPr>
              <a:t>单车安全性问题</a:t>
            </a:r>
            <a:endParaRPr lang="zh-CN" altLang="en-US" sz="1600" b="1" i="1" dirty="0">
              <a:solidFill>
                <a:srgbClr val="262626"/>
              </a:solidFill>
              <a:latin typeface="Adidas Unity" charset="0"/>
              <a:ea typeface="微软雅黑" charset="-122"/>
              <a:sym typeface="Times New Roman" charset="0"/>
            </a:endParaRPr>
          </a:p>
        </p:txBody>
      </p:sp>
      <p:sp>
        <p:nvSpPr>
          <p:cNvPr id="208906" name="TextBox 20"/>
          <p:cNvSpPr>
            <a:spLocks noChangeArrowheads="1"/>
          </p:cNvSpPr>
          <p:nvPr/>
        </p:nvSpPr>
        <p:spPr bwMode="auto">
          <a:xfrm>
            <a:off x="5014471" y="3603983"/>
            <a:ext cx="270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Wingdings" charset="2"/>
              <a:buChar char="p"/>
            </a:pPr>
            <a:r>
              <a:rPr lang="zh-CN" altLang="en-US" sz="1000" dirty="0">
                <a:latin typeface="Heiti SC Light" charset="-122"/>
                <a:ea typeface="Heiti SC Light" charset="-122"/>
                <a:cs typeface="Heiti SC Light" charset="-122"/>
              </a:rPr>
              <a:t>各企业投放策略高度集中在写字楼、大型社区、地铁站附近，管理较为混乱</a:t>
            </a:r>
          </a:p>
        </p:txBody>
      </p:sp>
      <p:sp>
        <p:nvSpPr>
          <p:cNvPr id="208907" name="TextBox 21"/>
          <p:cNvSpPr>
            <a:spLocks noChangeArrowheads="1"/>
          </p:cNvSpPr>
          <p:nvPr/>
        </p:nvSpPr>
        <p:spPr bwMode="auto">
          <a:xfrm>
            <a:off x="5014471" y="3314527"/>
            <a:ext cx="1728788" cy="28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eaLnBrk="0" fontAlgn="base" hangingPunct="0">
              <a:spcBef>
                <a:spcPct val="0"/>
              </a:spcBef>
              <a:spcAft>
                <a:spcPct val="0"/>
              </a:spcAft>
              <a:buFont typeface="Arial" charset="0"/>
              <a:defRPr>
                <a:solidFill>
                  <a:schemeClr val="tx1"/>
                </a:solidFill>
                <a:latin typeface="Arial" charset="0"/>
                <a:ea typeface="宋体" charset="-122"/>
              </a:defRPr>
            </a:lvl6pPr>
            <a:lvl7pPr eaLnBrk="0" fontAlgn="base" hangingPunct="0">
              <a:spcBef>
                <a:spcPct val="0"/>
              </a:spcBef>
              <a:spcAft>
                <a:spcPct val="0"/>
              </a:spcAft>
              <a:buFont typeface="Arial" charset="0"/>
              <a:defRPr>
                <a:solidFill>
                  <a:schemeClr val="tx1"/>
                </a:solidFill>
                <a:latin typeface="Arial" charset="0"/>
                <a:ea typeface="宋体" charset="-122"/>
              </a:defRPr>
            </a:lvl7pPr>
            <a:lvl8pPr eaLnBrk="0" fontAlgn="base" hangingPunct="0">
              <a:spcBef>
                <a:spcPct val="0"/>
              </a:spcBef>
              <a:spcAft>
                <a:spcPct val="0"/>
              </a:spcAft>
              <a:buFont typeface="Arial" charset="0"/>
              <a:defRPr>
                <a:solidFill>
                  <a:schemeClr val="tx1"/>
                </a:solidFill>
                <a:latin typeface="Arial" charset="0"/>
                <a:ea typeface="宋体" charset="-122"/>
              </a:defRPr>
            </a:lvl8pPr>
            <a:lvl9pPr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lnSpc>
                <a:spcPct val="80000"/>
              </a:lnSpc>
            </a:pPr>
            <a:r>
              <a:rPr lang="zh-CN" altLang="en-US" sz="1600" b="1" i="1" dirty="0" smtClean="0">
                <a:solidFill>
                  <a:srgbClr val="262626"/>
                </a:solidFill>
                <a:latin typeface="Adidas Unity" charset="0"/>
                <a:ea typeface="微软雅黑" charset="-122"/>
                <a:sym typeface="Times New Roman" charset="0"/>
              </a:rPr>
              <a:t>投放策略问题</a:t>
            </a:r>
            <a:endParaRPr lang="zh-CN" altLang="en-US" sz="1600" b="1" i="1" dirty="0">
              <a:solidFill>
                <a:srgbClr val="262626"/>
              </a:solidFill>
              <a:latin typeface="Adidas Unity" charset="0"/>
              <a:ea typeface="微软雅黑" charset="-122"/>
              <a:sym typeface="Times New Roman" charset="0"/>
            </a:endParaRPr>
          </a:p>
        </p:txBody>
      </p:sp>
      <p:grpSp>
        <p:nvGrpSpPr>
          <p:cNvPr id="14" name="组合 3"/>
          <p:cNvGrpSpPr/>
          <p:nvPr/>
        </p:nvGrpSpPr>
        <p:grpSpPr>
          <a:xfrm>
            <a:off x="558897" y="226597"/>
            <a:ext cx="7995558" cy="467151"/>
            <a:chOff x="556513" y="246945"/>
            <a:chExt cx="8054089" cy="467151"/>
          </a:xfrm>
        </p:grpSpPr>
        <p:sp>
          <p:nvSpPr>
            <p:cNvPr id="15" name="矩形 14"/>
            <p:cNvSpPr/>
            <p:nvPr/>
          </p:nvSpPr>
          <p:spPr>
            <a:xfrm>
              <a:off x="556513" y="252431"/>
              <a:ext cx="8054088" cy="461665"/>
            </a:xfrm>
            <a:prstGeom prst="rect">
              <a:avLst/>
            </a:prstGeom>
            <a:solidFill>
              <a:schemeClr val="bg1"/>
            </a:solidFill>
          </p:spPr>
          <p:txBody>
            <a:bodyPr wrap="square">
              <a:spAutoFit/>
            </a:bodyPr>
            <a:lstStyle/>
            <a:p>
              <a:r>
                <a:rPr lang="en-US" altLang="zh-CN" sz="2400" b="1" dirty="0" smtClean="0">
                  <a:solidFill>
                    <a:srgbClr val="E33743"/>
                  </a:solidFill>
                </a:rPr>
                <a:t>5.1</a:t>
              </a:r>
              <a:r>
                <a:rPr lang="zh-CN" altLang="en-US" sz="2400" b="1" dirty="0" smtClean="0">
                  <a:solidFill>
                    <a:srgbClr val="E33743"/>
                  </a:solidFill>
                </a:rPr>
                <a:t> 共享单车的倒闭：</a:t>
              </a:r>
              <a:r>
                <a:rPr lang="zh-CN" altLang="en-US" sz="2000" b="1" dirty="0" smtClean="0">
                  <a:solidFill>
                    <a:srgbClr val="E33743"/>
                  </a:solidFill>
                </a:rPr>
                <a:t>收入来源不能支撑运营，外来资本不再注入 。</a:t>
              </a:r>
              <a:endParaRPr lang="zh-CN" altLang="en-US" sz="2000" b="1" dirty="0">
                <a:solidFill>
                  <a:srgbClr val="E33743"/>
                </a:solidFill>
              </a:endParaRPr>
            </a:p>
          </p:txBody>
        </p:sp>
        <p:grpSp>
          <p:nvGrpSpPr>
            <p:cNvPr id="16" name="组合 36"/>
            <p:cNvGrpSpPr/>
            <p:nvPr/>
          </p:nvGrpSpPr>
          <p:grpSpPr>
            <a:xfrm>
              <a:off x="556514" y="246945"/>
              <a:ext cx="8054088" cy="467151"/>
              <a:chOff x="584439" y="3380876"/>
              <a:chExt cx="8036404" cy="395678"/>
            </a:xfrm>
          </p:grpSpPr>
          <p:cxnSp>
            <p:nvCxnSpPr>
              <p:cNvPr id="17" name="直接连接符 37"/>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39"/>
              <p:cNvCxnSpPr>
                <a:cxnSpLocks/>
              </p:cNvCxnSpPr>
              <p:nvPr/>
            </p:nvCxnSpPr>
            <p:spPr>
              <a:xfrm>
                <a:off x="584439" y="3776554"/>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19" name="文本框 18"/>
          <p:cNvSpPr txBox="1"/>
          <p:nvPr/>
        </p:nvSpPr>
        <p:spPr>
          <a:xfrm>
            <a:off x="558897" y="830044"/>
            <a:ext cx="7902233" cy="369332"/>
          </a:xfrm>
          <a:prstGeom prst="rect">
            <a:avLst/>
          </a:prstGeom>
          <a:noFill/>
        </p:spPr>
        <p:txBody>
          <a:bodyPr wrap="square" rtlCol="0">
            <a:spAutoFit/>
          </a:bodyPr>
          <a:lstStyle/>
          <a:p>
            <a:r>
              <a:rPr lang="en-US" altLang="zh-CN" dirty="0" smtClean="0"/>
              <a:t>5.1.1</a:t>
            </a:r>
            <a:r>
              <a:rPr lang="zh-CN" altLang="en-US" dirty="0" smtClean="0"/>
              <a:t> 共享单车行业发展带来的车辆管理问题</a:t>
            </a:r>
            <a:endParaRPr lang="zh-CN" altLang="en-US" dirty="0"/>
          </a:p>
        </p:txBody>
      </p:sp>
      <p:sp>
        <p:nvSpPr>
          <p:cNvPr id="20" name="Oval 65"/>
          <p:cNvSpPr>
            <a:spLocks noChangeArrowheads="1"/>
          </p:cNvSpPr>
          <p:nvPr/>
        </p:nvSpPr>
        <p:spPr bwMode="auto">
          <a:xfrm rot="16200000" flipV="1">
            <a:off x="-2741146" y="2682833"/>
            <a:ext cx="6741389" cy="283381"/>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21" name="Oval 65"/>
          <p:cNvSpPr>
            <a:spLocks noChangeArrowheads="1"/>
          </p:cNvSpPr>
          <p:nvPr/>
        </p:nvSpPr>
        <p:spPr bwMode="auto">
          <a:xfrm rot="16200000" flipV="1">
            <a:off x="5213835" y="2559712"/>
            <a:ext cx="6741389" cy="283381"/>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Tree>
    <p:extLst>
      <p:ext uri="{BB962C8B-B14F-4D97-AF65-F5344CB8AC3E}">
        <p14:creationId xmlns:p14="http://schemas.microsoft.com/office/powerpoint/2010/main" val="1236534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891" y="306109"/>
            <a:ext cx="7995556" cy="461665"/>
            <a:chOff x="420299" y="-233901"/>
            <a:chExt cx="8054088" cy="897840"/>
          </a:xfrm>
        </p:grpSpPr>
        <p:sp>
          <p:nvSpPr>
            <p:cNvPr id="5" name="矩形 4"/>
            <p:cNvSpPr/>
            <p:nvPr/>
          </p:nvSpPr>
          <p:spPr>
            <a:xfrm>
              <a:off x="420299" y="-233901"/>
              <a:ext cx="8054088" cy="897840"/>
            </a:xfrm>
            <a:prstGeom prst="rect">
              <a:avLst/>
            </a:prstGeom>
            <a:solidFill>
              <a:schemeClr val="bg1"/>
            </a:solidFill>
          </p:spPr>
          <p:txBody>
            <a:bodyPr wrap="square">
              <a:spAutoFit/>
            </a:bodyPr>
            <a:lstStyle/>
            <a:p>
              <a:r>
                <a:rPr lang="zh-CN" altLang="en-US" sz="2400" b="1" smtClean="0">
                  <a:solidFill>
                    <a:srgbClr val="E33743"/>
                  </a:solidFill>
                </a:rPr>
                <a:t>摘要</a:t>
              </a:r>
              <a:endParaRPr lang="en-US" altLang="zh-CN" sz="2400" b="1" dirty="0">
                <a:solidFill>
                  <a:srgbClr val="E33743"/>
                </a:solidFill>
              </a:endParaRPr>
            </a:p>
          </p:txBody>
        </p:sp>
        <p:cxnSp>
          <p:nvCxnSpPr>
            <p:cNvPr id="6" name="直接连接符 37"/>
            <p:cNvCxnSpPr>
              <a:cxnSpLocks/>
            </p:cNvCxnSpPr>
            <p:nvPr/>
          </p:nvCxnSpPr>
          <p:spPr>
            <a:xfrm>
              <a:off x="420299" y="605162"/>
              <a:ext cx="8054088"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7" name="直接连接符 7"/>
          <p:cNvCxnSpPr>
            <a:cxnSpLocks/>
          </p:cNvCxnSpPr>
          <p:nvPr/>
        </p:nvCxnSpPr>
        <p:spPr>
          <a:xfrm>
            <a:off x="539891" y="313747"/>
            <a:ext cx="7995557"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59881" y="775412"/>
            <a:ext cx="7995556" cy="4278094"/>
          </a:xfrm>
          <a:prstGeom prst="rect">
            <a:avLst/>
          </a:prstGeom>
          <a:noFill/>
        </p:spPr>
        <p:txBody>
          <a:bodyPr wrap="square" rtlCol="0">
            <a:spAutoFit/>
          </a:bodyPr>
          <a:lstStyle/>
          <a:p>
            <a:r>
              <a:rPr kumimoji="1" lang="zh-CN" altLang="en-US" sz="1400" b="1" dirty="0" smtClean="0">
                <a:latin typeface="STHeiti" charset="-122"/>
                <a:ea typeface="STHeiti" charset="-122"/>
                <a:cs typeface="STHeiti" charset="-122"/>
              </a:rPr>
              <a:t>本报告着重分析摩拜单车及共享经济的发展现况与出路探讨：</a:t>
            </a:r>
            <a:endParaRPr kumimoji="1" lang="en-US" altLang="zh-CN" sz="1400" b="1" dirty="0" smtClean="0">
              <a:latin typeface="STHeiti" charset="-122"/>
              <a:ea typeface="STHeiti" charset="-122"/>
              <a:cs typeface="STHeiti" charset="-122"/>
            </a:endParaRPr>
          </a:p>
          <a:p>
            <a:r>
              <a:rPr lang="en-US" altLang="zh-CN" sz="1400" b="1" dirty="0">
                <a:solidFill>
                  <a:srgbClr val="E33743"/>
                </a:solidFill>
                <a:latin typeface="STHeiti" charset="-122"/>
                <a:ea typeface="STHeiti" charset="-122"/>
                <a:cs typeface="STHeiti" charset="-122"/>
              </a:rPr>
              <a:t>——</a:t>
            </a:r>
            <a:r>
              <a:rPr lang="zh-CN" altLang="en-US" sz="1400" b="1" dirty="0">
                <a:solidFill>
                  <a:srgbClr val="E33743"/>
                </a:solidFill>
                <a:latin typeface="STHeiti" charset="-122"/>
                <a:ea typeface="STHeiti" charset="-122"/>
                <a:cs typeface="STHeiti" charset="-122"/>
              </a:rPr>
              <a:t>如何理解共享经济的本质？共享经济、分享经济、租赁经济的区别是什么？</a:t>
            </a:r>
            <a:endParaRPr lang="en-US" altLang="zh-CN" sz="1400" b="1" dirty="0">
              <a:solidFill>
                <a:srgbClr val="E33743"/>
              </a:solidFill>
              <a:latin typeface="STHeiti" charset="-122"/>
              <a:ea typeface="STHeiti" charset="-122"/>
              <a:cs typeface="STHeiti" charset="-122"/>
            </a:endParaRPr>
          </a:p>
          <a:p>
            <a:endParaRPr lang="en-US" altLang="zh-CN" sz="1400" b="1" dirty="0">
              <a:solidFill>
                <a:srgbClr val="E33743"/>
              </a:solidFill>
              <a:latin typeface="STHeiti" charset="-122"/>
              <a:ea typeface="STHeiti" charset="-122"/>
              <a:cs typeface="STHeiti" charset="-122"/>
            </a:endParaRPr>
          </a:p>
          <a:p>
            <a:r>
              <a:rPr lang="en-US" altLang="zh-CN" sz="1400" b="1" dirty="0">
                <a:solidFill>
                  <a:srgbClr val="E33743"/>
                </a:solidFill>
                <a:latin typeface="STHeiti" charset="-122"/>
                <a:ea typeface="STHeiti" charset="-122"/>
                <a:cs typeface="STHeiti" charset="-122"/>
              </a:rPr>
              <a:t>——</a:t>
            </a:r>
            <a:r>
              <a:rPr lang="zh-CN" altLang="en-US" sz="1400" b="1" dirty="0">
                <a:solidFill>
                  <a:srgbClr val="E33743"/>
                </a:solidFill>
                <a:latin typeface="STHeiti" charset="-122"/>
                <a:ea typeface="STHeiti" charset="-122"/>
                <a:cs typeface="STHeiti" charset="-122"/>
              </a:rPr>
              <a:t>摩拜单车的商业模式是什么？持续经营的战略目标又是什么？</a:t>
            </a:r>
            <a:endParaRPr lang="en-US" altLang="zh-CN" sz="1400" b="1" dirty="0">
              <a:solidFill>
                <a:srgbClr val="E33743"/>
              </a:solidFill>
              <a:latin typeface="STHeiti" charset="-122"/>
              <a:ea typeface="STHeiti" charset="-122"/>
              <a:cs typeface="STHeiti" charset="-122"/>
            </a:endParaRPr>
          </a:p>
          <a:p>
            <a:endParaRPr lang="en-US" altLang="zh-CN" sz="1400" b="1" dirty="0">
              <a:solidFill>
                <a:srgbClr val="E33743"/>
              </a:solidFill>
              <a:latin typeface="STHeiti" charset="-122"/>
              <a:ea typeface="STHeiti" charset="-122"/>
              <a:cs typeface="STHeiti" charset="-122"/>
            </a:endParaRPr>
          </a:p>
          <a:p>
            <a:r>
              <a:rPr lang="en-US" altLang="zh-CN" sz="1400" b="1" dirty="0">
                <a:solidFill>
                  <a:srgbClr val="E33743"/>
                </a:solidFill>
                <a:latin typeface="STHeiti" charset="-122"/>
                <a:ea typeface="STHeiti" charset="-122"/>
                <a:cs typeface="STHeiti" charset="-122"/>
              </a:rPr>
              <a:t>——Mobike</a:t>
            </a:r>
            <a:r>
              <a:rPr lang="zh-CN" altLang="en-US" sz="1400" b="1" dirty="0">
                <a:solidFill>
                  <a:srgbClr val="E33743"/>
                </a:solidFill>
                <a:latin typeface="STHeiti" charset="-122"/>
                <a:ea typeface="STHeiti" charset="-122"/>
                <a:cs typeface="STHeiti" charset="-122"/>
              </a:rPr>
              <a:t>与</a:t>
            </a:r>
            <a:r>
              <a:rPr lang="en-US" altLang="zh-CN" sz="1400" b="1" dirty="0" err="1">
                <a:solidFill>
                  <a:srgbClr val="E33743"/>
                </a:solidFill>
                <a:latin typeface="STHeiti" charset="-122"/>
                <a:ea typeface="STHeiti" charset="-122"/>
                <a:cs typeface="STHeiti" charset="-122"/>
              </a:rPr>
              <a:t>ofo</a:t>
            </a:r>
            <a:r>
              <a:rPr lang="zh-CN" altLang="en-US" sz="1400" b="1" dirty="0">
                <a:solidFill>
                  <a:srgbClr val="E33743"/>
                </a:solidFill>
                <a:latin typeface="STHeiti" charset="-122"/>
                <a:ea typeface="STHeiti" charset="-122"/>
                <a:cs typeface="STHeiti" charset="-122"/>
              </a:rPr>
              <a:t>的多维度对比</a:t>
            </a:r>
            <a:endParaRPr lang="en-US" altLang="zh-CN" sz="1400" b="1" dirty="0">
              <a:solidFill>
                <a:srgbClr val="E33743"/>
              </a:solidFill>
              <a:latin typeface="STHeiti" charset="-122"/>
              <a:ea typeface="STHeiti" charset="-122"/>
              <a:cs typeface="STHeiti" charset="-122"/>
            </a:endParaRPr>
          </a:p>
          <a:p>
            <a:pPr marL="285750" indent="-285750">
              <a:buFont typeface="Wingdings" charset="2"/>
              <a:buChar char="n"/>
            </a:pPr>
            <a:r>
              <a:rPr kumimoji="1" lang="zh-CN" altLang="en-US" sz="1400" dirty="0" smtClean="0">
                <a:latin typeface="STHeiti" charset="-122"/>
                <a:ea typeface="STHeiti" charset="-122"/>
                <a:cs typeface="STHeiti" charset="-122"/>
              </a:rPr>
              <a:t>商业模式：</a:t>
            </a:r>
            <a:endParaRPr kumimoji="1" lang="en-US" altLang="zh-CN" sz="1400" dirty="0" smtClean="0">
              <a:latin typeface="STHeiti" charset="-122"/>
              <a:ea typeface="STHeiti" charset="-122"/>
              <a:cs typeface="STHeiti" charset="-122"/>
            </a:endParaRPr>
          </a:p>
          <a:p>
            <a:pPr marL="285750" indent="-285750">
              <a:buFont typeface="Wingdings" charset="2"/>
              <a:buChar char="n"/>
            </a:pPr>
            <a:r>
              <a:rPr kumimoji="1" lang="zh-CN" altLang="en-US" sz="1400" dirty="0" smtClean="0">
                <a:latin typeface="STHeiti" charset="-122"/>
                <a:ea typeface="STHeiti" charset="-122"/>
                <a:cs typeface="STHeiti" charset="-122"/>
              </a:rPr>
              <a:t>融资特征：</a:t>
            </a:r>
            <a:r>
              <a:rPr lang="zh-CN" altLang="en-US" sz="1400" b="1" dirty="0">
                <a:latin typeface="STHeiti" charset="-122"/>
                <a:ea typeface="STHeiti" charset="-122"/>
                <a:cs typeface="STHeiti" charset="-122"/>
              </a:rPr>
              <a:t>股权结构和权利安排不同导致二者生存现状之不同</a:t>
            </a:r>
            <a:endParaRPr lang="zh-CN" altLang="en-US" sz="1600" b="1" dirty="0">
              <a:latin typeface="STHeiti" charset="-122"/>
              <a:ea typeface="STHeiti" charset="-122"/>
              <a:cs typeface="STHeiti" charset="-122"/>
            </a:endParaRPr>
          </a:p>
          <a:p>
            <a:pPr marL="285750" indent="-285750">
              <a:buFont typeface="Wingdings" charset="2"/>
              <a:buChar char="n"/>
            </a:pPr>
            <a:endParaRPr kumimoji="1" lang="en-US" altLang="zh-CN" sz="1400" dirty="0" smtClean="0">
              <a:latin typeface="STHeiti" charset="-122"/>
              <a:ea typeface="STHeiti" charset="-122"/>
              <a:cs typeface="STHeiti" charset="-122"/>
            </a:endParaRPr>
          </a:p>
          <a:p>
            <a:pPr marL="285750" indent="-285750">
              <a:buFont typeface="Wingdings" charset="2"/>
              <a:buChar char="n"/>
            </a:pPr>
            <a:r>
              <a:rPr kumimoji="1" lang="zh-CN" altLang="en-US" sz="1400" dirty="0" smtClean="0">
                <a:latin typeface="STHeiti" charset="-122"/>
                <a:ea typeface="STHeiti" charset="-122"/>
                <a:cs typeface="STHeiti" charset="-122"/>
              </a:rPr>
              <a:t>盈利模式：</a:t>
            </a:r>
            <a:endParaRPr kumimoji="1" lang="en-US" altLang="zh-CN" sz="1400" dirty="0" smtClean="0">
              <a:latin typeface="STHeiti" charset="-122"/>
              <a:ea typeface="STHeiti" charset="-122"/>
              <a:cs typeface="STHeiti" charset="-122"/>
            </a:endParaRPr>
          </a:p>
          <a:p>
            <a:pPr marL="285750" indent="-285750">
              <a:buFont typeface="Wingdings" charset="2"/>
              <a:buChar char="Ø"/>
            </a:pPr>
            <a:endParaRPr kumimoji="1" lang="en-US" altLang="zh-CN" sz="1400" dirty="0" smtClean="0">
              <a:latin typeface="STHeiti" charset="-122"/>
              <a:ea typeface="STHeiti" charset="-122"/>
              <a:cs typeface="STHeiti" charset="-122"/>
            </a:endParaRPr>
          </a:p>
          <a:p>
            <a:endParaRPr kumimoji="1" lang="en-US" altLang="zh-CN" sz="1400" dirty="0">
              <a:solidFill>
                <a:srgbClr val="FF0000"/>
              </a:solidFill>
              <a:latin typeface="STHeiti" charset="-122"/>
              <a:ea typeface="STHeiti" charset="-122"/>
              <a:cs typeface="STHeiti" charset="-122"/>
            </a:endParaRPr>
          </a:p>
          <a:p>
            <a:r>
              <a:rPr lang="en-US" altLang="zh-CN" sz="1400" b="1" dirty="0">
                <a:solidFill>
                  <a:srgbClr val="E33743"/>
                </a:solidFill>
                <a:latin typeface="STHeiti" charset="-122"/>
                <a:ea typeface="STHeiti" charset="-122"/>
                <a:cs typeface="STHeiti" charset="-122"/>
              </a:rPr>
              <a:t>——</a:t>
            </a:r>
            <a:r>
              <a:rPr lang="zh-CN" altLang="en-US" sz="1400" b="1" dirty="0">
                <a:solidFill>
                  <a:srgbClr val="E33743"/>
                </a:solidFill>
                <a:latin typeface="STHeiti" charset="-122"/>
                <a:ea typeface="STHeiti" charset="-122"/>
                <a:cs typeface="STHeiti" charset="-122"/>
              </a:rPr>
              <a:t>复盘</a:t>
            </a:r>
            <a:endParaRPr lang="en-US" altLang="zh-CN" sz="1400" b="1" dirty="0">
              <a:solidFill>
                <a:srgbClr val="E33743"/>
              </a:solidFill>
              <a:latin typeface="STHeiti" charset="-122"/>
              <a:ea typeface="STHeiti" charset="-122"/>
              <a:cs typeface="STHeiti" charset="-122"/>
            </a:endParaRPr>
          </a:p>
          <a:p>
            <a:pPr marL="285750" indent="-285750" algn="just">
              <a:buFont typeface="Wingdings" charset="2"/>
              <a:buChar char="n"/>
            </a:pPr>
            <a:r>
              <a:rPr kumimoji="1" lang="zh-CN" altLang="en-US" sz="1400" dirty="0" smtClean="0">
                <a:latin typeface="STHeiti" charset="-122"/>
                <a:ea typeface="STHeiti" charset="-122"/>
                <a:cs typeface="STHeiti" charset="-122"/>
              </a:rPr>
              <a:t>我们认为，</a:t>
            </a:r>
            <a:r>
              <a:rPr kumimoji="1" lang="zh-CN" altLang="en-US" sz="1400" dirty="0">
                <a:latin typeface="STHeiti" charset="-122"/>
                <a:ea typeface="STHeiti" charset="-122"/>
                <a:cs typeface="STHeiti" charset="-122"/>
              </a:rPr>
              <a:t>共享单车发展享</a:t>
            </a:r>
            <a:r>
              <a:rPr kumimoji="1" lang="zh-CN" altLang="en-US" sz="1400" dirty="0" smtClean="0">
                <a:latin typeface="STHeiti" charset="-122"/>
                <a:ea typeface="STHeiti" charset="-122"/>
                <a:cs typeface="STHeiti" charset="-122"/>
              </a:rPr>
              <a:t>尽天时（共享</a:t>
            </a:r>
            <a:r>
              <a:rPr kumimoji="1" lang="zh-CN" altLang="en-US" sz="1400" dirty="0">
                <a:latin typeface="STHeiti" charset="-122"/>
                <a:ea typeface="STHeiti" charset="-122"/>
                <a:cs typeface="STHeiti" charset="-122"/>
              </a:rPr>
              <a:t>理念</a:t>
            </a:r>
            <a:r>
              <a:rPr kumimoji="1" lang="zh-CN" altLang="en-US" sz="1400" dirty="0" smtClean="0">
                <a:latin typeface="STHeiti" charset="-122"/>
                <a:ea typeface="STHeiti" charset="-122"/>
                <a:cs typeface="STHeiti" charset="-122"/>
              </a:rPr>
              <a:t>深入人心）、地利（移动支付泛在普及）、</a:t>
            </a:r>
            <a:r>
              <a:rPr kumimoji="1" lang="zh-CN" altLang="en-US" sz="1400" dirty="0">
                <a:latin typeface="STHeiti" charset="-122"/>
                <a:ea typeface="STHeiti" charset="-122"/>
                <a:cs typeface="STHeiti" charset="-122"/>
              </a:rPr>
              <a:t>人</a:t>
            </a:r>
            <a:r>
              <a:rPr kumimoji="1" lang="zh-CN" altLang="en-US" sz="1400" dirty="0" smtClean="0">
                <a:latin typeface="STHeiti" charset="-122"/>
                <a:ea typeface="STHeiti" charset="-122"/>
                <a:cs typeface="STHeiti" charset="-122"/>
              </a:rPr>
              <a:t>和（</a:t>
            </a:r>
            <a:r>
              <a:rPr kumimoji="1" lang="zh-CN" altLang="en-US" sz="1400" dirty="0">
                <a:latin typeface="STHeiti" charset="-122"/>
                <a:ea typeface="STHeiti" charset="-122"/>
                <a:cs typeface="STHeiti" charset="-122"/>
              </a:rPr>
              <a:t>数据资产价值凸显</a:t>
            </a:r>
            <a:r>
              <a:rPr kumimoji="1" lang="zh-CN" altLang="en-US" sz="1400" dirty="0" smtClean="0">
                <a:latin typeface="STHeiti" charset="-122"/>
                <a:ea typeface="STHeiti" charset="-122"/>
                <a:cs typeface="STHeiti" charset="-122"/>
              </a:rPr>
              <a:t>），但由于共享单车的商业模式中包含人的社会性因素，并且我国信用体系与监管举措有待完善，共享单车并未能按照其初心发展。</a:t>
            </a:r>
            <a:endParaRPr kumimoji="1" lang="en-US" altLang="zh-CN" sz="1400" dirty="0" smtClean="0">
              <a:latin typeface="STHeiti" charset="-122"/>
              <a:ea typeface="STHeiti" charset="-122"/>
              <a:cs typeface="STHeiti" charset="-122"/>
            </a:endParaRPr>
          </a:p>
          <a:p>
            <a:pPr marL="285750" indent="-285750" algn="just">
              <a:buFont typeface="Wingdings" charset="2"/>
              <a:buChar char="n"/>
            </a:pPr>
            <a:r>
              <a:rPr kumimoji="1" lang="zh-CN" altLang="en-US" sz="1400" dirty="0" smtClean="0">
                <a:latin typeface="STHeiti" charset="-122"/>
                <a:ea typeface="STHeiti" charset="-122"/>
                <a:cs typeface="STHeiti" charset="-122"/>
              </a:rPr>
              <a:t>我们看好以摩拜单车为代表的共享单车企业作为</a:t>
            </a:r>
            <a:r>
              <a:rPr kumimoji="1" lang="en-US" altLang="zh-CN" sz="1400" dirty="0" smtClean="0">
                <a:latin typeface="STHeiti" charset="-122"/>
                <a:ea typeface="STHeiti" charset="-122"/>
                <a:cs typeface="STHeiti" charset="-122"/>
              </a:rPr>
              <a:t>OMO</a:t>
            </a:r>
            <a:r>
              <a:rPr kumimoji="1" lang="zh-CN" altLang="en-US" sz="1400" dirty="0" smtClean="0">
                <a:latin typeface="STHeiti" charset="-122"/>
                <a:ea typeface="STHeiti" charset="-122"/>
                <a:cs typeface="STHeiti" charset="-122"/>
              </a:rPr>
              <a:t>（</a:t>
            </a:r>
            <a:r>
              <a:rPr kumimoji="1" lang="en-US" altLang="zh-CN" sz="1400" dirty="0" smtClean="0">
                <a:latin typeface="STHeiti" charset="-122"/>
                <a:ea typeface="STHeiti" charset="-122"/>
                <a:cs typeface="STHeiti" charset="-122"/>
              </a:rPr>
              <a:t>Online</a:t>
            </a:r>
            <a:r>
              <a:rPr kumimoji="1" lang="zh-CN" altLang="en-US" sz="1400" dirty="0" smtClean="0">
                <a:latin typeface="STHeiti" charset="-122"/>
                <a:ea typeface="STHeiti" charset="-122"/>
                <a:cs typeface="STHeiti" charset="-122"/>
              </a:rPr>
              <a:t> </a:t>
            </a:r>
            <a:r>
              <a:rPr kumimoji="1" lang="en-US" altLang="zh-CN" sz="1400" dirty="0" smtClean="0">
                <a:latin typeface="STHeiti" charset="-122"/>
                <a:ea typeface="STHeiti" charset="-122"/>
                <a:cs typeface="STHeiti" charset="-122"/>
              </a:rPr>
              <a:t>Merge</a:t>
            </a:r>
            <a:r>
              <a:rPr kumimoji="1" lang="zh-CN" altLang="en-US" sz="1400" dirty="0" smtClean="0">
                <a:latin typeface="STHeiti" charset="-122"/>
                <a:ea typeface="STHeiti" charset="-122"/>
                <a:cs typeface="STHeiti" charset="-122"/>
              </a:rPr>
              <a:t> </a:t>
            </a:r>
            <a:r>
              <a:rPr kumimoji="1" lang="en-US" altLang="zh-CN" sz="1400" dirty="0" smtClean="0">
                <a:latin typeface="STHeiti" charset="-122"/>
                <a:ea typeface="STHeiti" charset="-122"/>
                <a:cs typeface="STHeiti" charset="-122"/>
              </a:rPr>
              <a:t>Offline</a:t>
            </a:r>
            <a:r>
              <a:rPr kumimoji="1" lang="zh-CN" altLang="en-US" sz="1400" dirty="0" smtClean="0">
                <a:latin typeface="STHeiti" charset="-122"/>
                <a:ea typeface="STHeiti" charset="-122"/>
                <a:cs typeface="STHeiti" charset="-122"/>
              </a:rPr>
              <a:t>线上融合线下）的最佳接口， 依托物联网、人工智能、虚拟现实等技术，最大化挖掘数据</a:t>
            </a:r>
            <a:r>
              <a:rPr kumimoji="1" lang="zh-CN" altLang="en-US" sz="1400" dirty="0">
                <a:latin typeface="STHeiti" charset="-122"/>
                <a:ea typeface="STHeiti" charset="-122"/>
                <a:cs typeface="STHeiti" charset="-122"/>
              </a:rPr>
              <a:t>资产的</a:t>
            </a:r>
            <a:r>
              <a:rPr kumimoji="1" lang="zh-CN" altLang="en-US" sz="1400" dirty="0" smtClean="0">
                <a:latin typeface="STHeiti" charset="-122"/>
                <a:ea typeface="STHeiti" charset="-122"/>
                <a:cs typeface="STHeiti" charset="-122"/>
              </a:rPr>
              <a:t>价值，在未来</a:t>
            </a:r>
            <a:r>
              <a:rPr kumimoji="1" lang="zh-CN" altLang="en-US" sz="1400" dirty="0">
                <a:latin typeface="STHeiti" charset="-122"/>
                <a:ea typeface="STHeiti" charset="-122"/>
                <a:cs typeface="STHeiti" charset="-122"/>
              </a:rPr>
              <a:t>有望进一步拉动信息消费</a:t>
            </a:r>
            <a:r>
              <a:rPr kumimoji="1" lang="zh-CN" altLang="en-US" sz="1400" dirty="0" smtClean="0">
                <a:latin typeface="STHeiti" charset="-122"/>
                <a:ea typeface="STHeiti" charset="-122"/>
                <a:cs typeface="STHeiti" charset="-122"/>
              </a:rPr>
              <a:t>升级。</a:t>
            </a:r>
            <a:endParaRPr kumimoji="1" lang="zh-CN" altLang="en-US" sz="1400" dirty="0">
              <a:latin typeface="STHeiti" charset="-122"/>
              <a:ea typeface="STHeiti" charset="-122"/>
              <a:cs typeface="STHeiti" charset="-122"/>
            </a:endParaRPr>
          </a:p>
        </p:txBody>
      </p:sp>
    </p:spTree>
    <p:extLst>
      <p:ext uri="{BB962C8B-B14F-4D97-AF65-F5344CB8AC3E}">
        <p14:creationId xmlns:p14="http://schemas.microsoft.com/office/powerpoint/2010/main" val="465172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65"/>
          <p:cNvSpPr>
            <a:spLocks noChangeArrowheads="1"/>
          </p:cNvSpPr>
          <p:nvPr/>
        </p:nvSpPr>
        <p:spPr bwMode="auto">
          <a:xfrm rot="16200000" flipV="1">
            <a:off x="5213836" y="2652769"/>
            <a:ext cx="6741389" cy="283381"/>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42" name="Oval 65"/>
          <p:cNvSpPr>
            <a:spLocks noChangeArrowheads="1"/>
          </p:cNvSpPr>
          <p:nvPr/>
        </p:nvSpPr>
        <p:spPr bwMode="auto">
          <a:xfrm rot="16200000" flipV="1">
            <a:off x="-2741146" y="2682833"/>
            <a:ext cx="6741389" cy="283381"/>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106" y="1756615"/>
            <a:ext cx="1771754" cy="1001649"/>
          </a:xfrm>
          <a:prstGeom prst="rect">
            <a:avLst/>
          </a:prstGeom>
        </p:spPr>
      </p:pic>
      <p:sp>
        <p:nvSpPr>
          <p:cNvPr id="23" name="TextBox 22"/>
          <p:cNvSpPr txBox="1"/>
          <p:nvPr/>
        </p:nvSpPr>
        <p:spPr>
          <a:xfrm>
            <a:off x="420773" y="2114592"/>
            <a:ext cx="1020699" cy="35086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685800">
              <a:defRPr/>
            </a:pPr>
            <a:r>
              <a:rPr lang="zh-CN" altLang="en-US" sz="2000" dirty="0">
                <a:solidFill>
                  <a:sysClr val="windowText" lastClr="000000">
                    <a:lumMod val="75000"/>
                    <a:lumOff val="25000"/>
                  </a:sysClr>
                </a:solidFill>
                <a:effectLst>
                  <a:outerShdw dist="38100" dir="5400000" algn="t" rotWithShape="0">
                    <a:sysClr val="window" lastClr="FFFFFF">
                      <a:alpha val="55000"/>
                    </a:sysClr>
                  </a:outerShdw>
                </a:effectLst>
                <a:latin typeface="Adidas Unity" pitchFamily="2" charset="0"/>
                <a:cs typeface="Times New Roman" pitchFamily="18" charset="0"/>
              </a:rPr>
              <a:t>突进</a:t>
            </a:r>
          </a:p>
        </p:txBody>
      </p:sp>
      <p:sp>
        <p:nvSpPr>
          <p:cNvPr id="24" name="TextBox 23"/>
          <p:cNvSpPr txBox="1"/>
          <p:nvPr/>
        </p:nvSpPr>
        <p:spPr>
          <a:xfrm rot="1525663">
            <a:off x="1227581" y="2438421"/>
            <a:ext cx="328685"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685800">
              <a:defRPr/>
            </a:pPr>
            <a:r>
              <a:rPr lang="en-US" altLang="zh-CN" sz="1800" dirty="0">
                <a:solidFill>
                  <a:sysClr val="windowText" lastClr="000000">
                    <a:lumMod val="75000"/>
                    <a:lumOff val="25000"/>
                  </a:sysClr>
                </a:solidFill>
                <a:effectLst>
                  <a:outerShdw dist="38100" dir="5400000" algn="t" rotWithShape="0">
                    <a:sysClr val="window" lastClr="FFFFFF">
                      <a:alpha val="55000"/>
                    </a:sysClr>
                  </a:outerShdw>
                </a:effectLst>
                <a:latin typeface="Adidas Unity" pitchFamily="2" charset="0"/>
                <a:cs typeface="Times New Roman" pitchFamily="18" charset="0"/>
              </a:rPr>
              <a:t>1</a:t>
            </a:r>
            <a:endParaRPr lang="zh-CN" altLang="en-US" sz="1800" dirty="0">
              <a:solidFill>
                <a:sysClr val="windowText" lastClr="000000">
                  <a:lumMod val="75000"/>
                  <a:lumOff val="25000"/>
                </a:sysClr>
              </a:solidFill>
              <a:effectLst>
                <a:outerShdw dist="38100" dir="5400000" algn="t" rotWithShape="0">
                  <a:sysClr val="window" lastClr="FFFFFF">
                    <a:alpha val="55000"/>
                  </a:sysClr>
                </a:outerShdw>
              </a:effectLst>
              <a:latin typeface="Adidas Unity" pitchFamily="2" charset="0"/>
              <a:cs typeface="Times New Roman" pitchFamily="18" charset="0"/>
            </a:endParaRPr>
          </a:p>
        </p:txBody>
      </p:sp>
      <p:sp>
        <p:nvSpPr>
          <p:cNvPr id="25" name="TextBox 24"/>
          <p:cNvSpPr txBox="1"/>
          <p:nvPr/>
        </p:nvSpPr>
        <p:spPr>
          <a:xfrm>
            <a:off x="4586267" y="2433589"/>
            <a:ext cx="2470010" cy="830997"/>
          </a:xfrm>
          <a:prstGeom prst="rect">
            <a:avLst/>
          </a:prstGeom>
          <a:noFill/>
        </p:spPr>
        <p:txBody>
          <a:bodyPr wrap="square" rtlCol="0">
            <a:spAutoFit/>
          </a:bodyPr>
          <a:lstStyle/>
          <a:p>
            <a:pPr algn="just" defTabSz="685800">
              <a:defRPr/>
            </a:pPr>
            <a:r>
              <a:rPr lang="zh-CN" altLang="en-US" sz="1200" b="1" kern="0" dirty="0">
                <a:ln w="18415" cmpd="sng">
                  <a:noFill/>
                  <a:prstDash val="solid"/>
                </a:ln>
                <a:solidFill>
                  <a:sysClr val="windowText" lastClr="000000">
                    <a:lumMod val="75000"/>
                    <a:lumOff val="25000"/>
                  </a:sysClr>
                </a:solidFill>
                <a:effectLst>
                  <a:outerShdw dist="38100" dir="5400000" algn="t" rotWithShape="0">
                    <a:sysClr val="window" lastClr="FFFFFF">
                      <a:alpha val="55000"/>
                    </a:sysClr>
                  </a:outerShdw>
                </a:effectLst>
                <a:latin typeface="STHeiti" charset="-122"/>
                <a:ea typeface="STHeiti" charset="-122"/>
                <a:cs typeface="STHeiti" charset="-122"/>
              </a:rPr>
              <a:t>此时共享单车的发展逻辑已经变成了：</a:t>
            </a:r>
            <a:r>
              <a:rPr lang="zh-CN" altLang="en-US" sz="1200" b="1" kern="0" dirty="0">
                <a:ln w="18415" cmpd="sng">
                  <a:noFill/>
                  <a:prstDash val="solid"/>
                </a:ln>
                <a:solidFill>
                  <a:srgbClr val="FF0000"/>
                </a:solidFill>
                <a:effectLst>
                  <a:outerShdw dist="38100" dir="5400000" algn="t" rotWithShape="0">
                    <a:sysClr val="window" lastClr="FFFFFF">
                      <a:alpha val="55000"/>
                    </a:sysClr>
                  </a:outerShdw>
                </a:effectLst>
                <a:latin typeface="STHeiti" charset="-122"/>
                <a:ea typeface="STHeiti" charset="-122"/>
                <a:cs typeface="STHeiti" charset="-122"/>
              </a:rPr>
              <a:t>铺出更多车→圈住更多用户→刷出好看的单量→拿到更多融资。</a:t>
            </a:r>
            <a:endParaRPr lang="en-US" altLang="zh-CN" sz="1200" b="1" kern="0" dirty="0">
              <a:ln w="18415" cmpd="sng">
                <a:noFill/>
                <a:prstDash val="solid"/>
              </a:ln>
              <a:solidFill>
                <a:srgbClr val="FF0000"/>
              </a:solidFill>
              <a:effectLst>
                <a:outerShdw dist="38100" dir="5400000" algn="t" rotWithShape="0">
                  <a:sysClr val="window" lastClr="FFFFFF">
                    <a:alpha val="55000"/>
                  </a:sysClr>
                </a:outerShdw>
              </a:effectLst>
              <a:latin typeface="STHeiti" charset="-122"/>
              <a:ea typeface="STHeiti" charset="-122"/>
              <a:cs typeface="STHeiti" charset="-122"/>
            </a:endParaRPr>
          </a:p>
          <a:p>
            <a:pPr defTabSz="685800">
              <a:defRPr/>
            </a:pPr>
            <a:endParaRPr lang="en-US" altLang="zh-CN" sz="1200" kern="0" dirty="0">
              <a:solidFill>
                <a:sysClr val="windowText" lastClr="000000">
                  <a:lumMod val="65000"/>
                  <a:lumOff val="35000"/>
                </a:sysClr>
              </a:solidFill>
              <a:latin typeface="Arial" pitchFamily="34" charset="0"/>
              <a:ea typeface="微软雅黑" pitchFamily="34" charset="-122"/>
              <a:cs typeface="Arial" pitchFamily="34" charset="0"/>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037712" y="2132222"/>
            <a:ext cx="1836204" cy="1038085"/>
          </a:xfrm>
          <a:prstGeom prst="rect">
            <a:avLst/>
          </a:prstGeom>
        </p:spPr>
      </p:pic>
      <p:sp>
        <p:nvSpPr>
          <p:cNvPr id="27" name="TextBox 26"/>
          <p:cNvSpPr txBox="1"/>
          <p:nvPr/>
        </p:nvSpPr>
        <p:spPr>
          <a:xfrm>
            <a:off x="7771248" y="2556168"/>
            <a:ext cx="1001044"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685800">
              <a:defRPr/>
            </a:pPr>
            <a:r>
              <a:rPr lang="zh-CN" altLang="en-US" sz="1600" dirty="0" smtClean="0">
                <a:solidFill>
                  <a:sysClr val="windowText" lastClr="000000">
                    <a:lumMod val="75000"/>
                    <a:lumOff val="25000"/>
                  </a:sysClr>
                </a:solidFill>
                <a:effectLst>
                  <a:outerShdw dist="38100" dir="5400000" algn="t" rotWithShape="0">
                    <a:sysClr val="window" lastClr="FFFFFF">
                      <a:alpha val="55000"/>
                    </a:sysClr>
                  </a:outerShdw>
                </a:effectLst>
                <a:latin typeface="Adidas Unity" pitchFamily="2" charset="0"/>
                <a:cs typeface="Times New Roman" pitchFamily="18" charset="0"/>
              </a:rPr>
              <a:t>逻辑畸形</a:t>
            </a:r>
            <a:endParaRPr lang="zh-CN" altLang="en-US" sz="1600" dirty="0">
              <a:solidFill>
                <a:sysClr val="windowText" lastClr="000000">
                  <a:lumMod val="75000"/>
                  <a:lumOff val="25000"/>
                </a:sysClr>
              </a:solidFill>
              <a:effectLst>
                <a:outerShdw dist="38100" dir="5400000" algn="t" rotWithShape="0">
                  <a:sysClr val="window" lastClr="FFFFFF">
                    <a:alpha val="55000"/>
                  </a:sysClr>
                </a:outerShdw>
              </a:effectLst>
              <a:latin typeface="Adidas Unity" pitchFamily="2" charset="0"/>
              <a:cs typeface="Times New Roman" pitchFamily="18" charset="0"/>
            </a:endParaRPr>
          </a:p>
        </p:txBody>
      </p:sp>
      <p:sp>
        <p:nvSpPr>
          <p:cNvPr id="28" name="TextBox 27"/>
          <p:cNvSpPr txBox="1"/>
          <p:nvPr/>
        </p:nvSpPr>
        <p:spPr>
          <a:xfrm rot="1525663" flipH="1">
            <a:off x="7724164" y="2839438"/>
            <a:ext cx="140293"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685800">
              <a:defRPr/>
            </a:pPr>
            <a:r>
              <a:rPr lang="en-US" altLang="zh-CN" sz="1800" dirty="0">
                <a:solidFill>
                  <a:sysClr val="windowText" lastClr="000000">
                    <a:lumMod val="75000"/>
                    <a:lumOff val="25000"/>
                  </a:sysClr>
                </a:solidFill>
                <a:effectLst>
                  <a:outerShdw dist="38100" dir="5400000" algn="t" rotWithShape="0">
                    <a:sysClr val="window" lastClr="FFFFFF">
                      <a:alpha val="55000"/>
                    </a:sysClr>
                  </a:outerShdw>
                </a:effectLst>
                <a:latin typeface="Adidas Unity" pitchFamily="2" charset="0"/>
                <a:cs typeface="Times New Roman" pitchFamily="18" charset="0"/>
              </a:rPr>
              <a:t>2</a:t>
            </a:r>
            <a:endParaRPr lang="zh-CN" altLang="en-US" sz="1800" dirty="0">
              <a:solidFill>
                <a:sysClr val="windowText" lastClr="000000">
                  <a:lumMod val="75000"/>
                  <a:lumOff val="25000"/>
                </a:sysClr>
              </a:solidFill>
              <a:effectLst>
                <a:outerShdw dist="38100" dir="5400000" algn="t" rotWithShape="0">
                  <a:sysClr val="window" lastClr="FFFFFF">
                    <a:alpha val="55000"/>
                  </a:sysClr>
                </a:outerShdw>
              </a:effectLst>
              <a:latin typeface="Adidas Unity" pitchFamily="2" charset="0"/>
              <a:cs typeface="Times New Roman" pitchFamily="18" charset="0"/>
            </a:endParaRPr>
          </a:p>
        </p:txBody>
      </p:sp>
      <p:sp>
        <p:nvSpPr>
          <p:cNvPr id="29" name="TextBox 28"/>
          <p:cNvSpPr txBox="1"/>
          <p:nvPr/>
        </p:nvSpPr>
        <p:spPr>
          <a:xfrm>
            <a:off x="1968816" y="1863878"/>
            <a:ext cx="2256378" cy="1200329"/>
          </a:xfrm>
          <a:prstGeom prst="rect">
            <a:avLst/>
          </a:prstGeom>
          <a:noFill/>
        </p:spPr>
        <p:txBody>
          <a:bodyPr wrap="square" rtlCol="0">
            <a:spAutoFit/>
          </a:bodyPr>
          <a:lstStyle/>
          <a:p>
            <a:pPr algn="just" defTabSz="685800">
              <a:defRPr/>
            </a:pPr>
            <a:r>
              <a:rPr lang="zh-CN" altLang="en-US" sz="1200" b="1" kern="0" dirty="0">
                <a:ln w="18415" cmpd="sng">
                  <a:noFill/>
                  <a:prstDash val="solid"/>
                </a:ln>
                <a:solidFill>
                  <a:sysClr val="windowText" lastClr="000000">
                    <a:lumMod val="75000"/>
                    <a:lumOff val="25000"/>
                  </a:sysClr>
                </a:solidFill>
                <a:effectLst>
                  <a:outerShdw dist="38100" dir="5400000" algn="t" rotWithShape="0">
                    <a:sysClr val="window" lastClr="FFFFFF">
                      <a:alpha val="55000"/>
                    </a:sysClr>
                  </a:outerShdw>
                </a:effectLst>
                <a:latin typeface="STHeiti" charset="-122"/>
                <a:ea typeface="STHeiti" charset="-122"/>
                <a:cs typeface="STHeiti" charset="-122"/>
              </a:rPr>
              <a:t>共享单车几乎没有经过市场培育过程，就拉出一条放量增长的陡峭直线，一年里集聚起近</a:t>
            </a:r>
            <a:r>
              <a:rPr lang="en-US" altLang="zh-CN" sz="1200" b="1" kern="0" dirty="0">
                <a:ln w="18415" cmpd="sng">
                  <a:noFill/>
                  <a:prstDash val="solid"/>
                </a:ln>
                <a:solidFill>
                  <a:sysClr val="windowText" lastClr="000000">
                    <a:lumMod val="75000"/>
                    <a:lumOff val="25000"/>
                  </a:sysClr>
                </a:solidFill>
                <a:effectLst>
                  <a:outerShdw dist="38100" dir="5400000" algn="t" rotWithShape="0">
                    <a:sysClr val="window" lastClr="FFFFFF">
                      <a:alpha val="55000"/>
                    </a:sysClr>
                  </a:outerShdw>
                </a:effectLst>
                <a:latin typeface="STHeiti" charset="-122"/>
                <a:ea typeface="STHeiti" charset="-122"/>
                <a:cs typeface="STHeiti" charset="-122"/>
              </a:rPr>
              <a:t>18</a:t>
            </a:r>
            <a:r>
              <a:rPr lang="zh-CN" altLang="en-US" sz="1200" b="1" kern="0" dirty="0">
                <a:ln w="18415" cmpd="sng">
                  <a:noFill/>
                  <a:prstDash val="solid"/>
                </a:ln>
                <a:solidFill>
                  <a:sysClr val="windowText" lastClr="000000">
                    <a:lumMod val="75000"/>
                    <a:lumOff val="25000"/>
                  </a:sysClr>
                </a:solidFill>
                <a:effectLst>
                  <a:outerShdw dist="38100" dir="5400000" algn="t" rotWithShape="0">
                    <a:sysClr val="window" lastClr="FFFFFF">
                      <a:alpha val="55000"/>
                    </a:sysClr>
                  </a:outerShdw>
                </a:effectLst>
                <a:latin typeface="STHeiti" charset="-122"/>
                <a:ea typeface="STHeiti" charset="-122"/>
                <a:cs typeface="STHeiti" charset="-122"/>
              </a:rPr>
              <a:t>亿资本。</a:t>
            </a:r>
            <a:r>
              <a:rPr lang="zh-CN" altLang="en-US" sz="1200" b="1" kern="0" dirty="0">
                <a:ln w="18415" cmpd="sng">
                  <a:noFill/>
                  <a:prstDash val="solid"/>
                </a:ln>
                <a:solidFill>
                  <a:srgbClr val="FF0000"/>
                </a:solidFill>
                <a:effectLst>
                  <a:outerShdw dist="38100" dir="5400000" algn="t" rotWithShape="0">
                    <a:sysClr val="window" lastClr="FFFFFF">
                      <a:alpha val="55000"/>
                    </a:sysClr>
                  </a:outerShdw>
                </a:effectLst>
                <a:latin typeface="STHeiti" charset="-122"/>
                <a:ea typeface="STHeiti" charset="-122"/>
                <a:cs typeface="STHeiti" charset="-122"/>
              </a:rPr>
              <a:t>达到同等规模，团购花了</a:t>
            </a:r>
            <a:r>
              <a:rPr lang="en-US" altLang="zh-CN" sz="1200" b="1" kern="0" dirty="0">
                <a:ln w="18415" cmpd="sng">
                  <a:noFill/>
                  <a:prstDash val="solid"/>
                </a:ln>
                <a:solidFill>
                  <a:srgbClr val="FF0000"/>
                </a:solidFill>
                <a:effectLst>
                  <a:outerShdw dist="38100" dir="5400000" algn="t" rotWithShape="0">
                    <a:sysClr val="window" lastClr="FFFFFF">
                      <a:alpha val="55000"/>
                    </a:sysClr>
                  </a:outerShdw>
                </a:effectLst>
                <a:latin typeface="STHeiti" charset="-122"/>
                <a:ea typeface="STHeiti" charset="-122"/>
                <a:cs typeface="STHeiti" charset="-122"/>
              </a:rPr>
              <a:t>7</a:t>
            </a:r>
            <a:r>
              <a:rPr lang="zh-CN" altLang="en-US" sz="1200" b="1" kern="0" dirty="0">
                <a:ln w="18415" cmpd="sng">
                  <a:noFill/>
                  <a:prstDash val="solid"/>
                </a:ln>
                <a:solidFill>
                  <a:srgbClr val="FF0000"/>
                </a:solidFill>
                <a:effectLst>
                  <a:outerShdw dist="38100" dir="5400000" algn="t" rotWithShape="0">
                    <a:sysClr val="window" lastClr="FFFFFF">
                      <a:alpha val="55000"/>
                    </a:sysClr>
                  </a:outerShdw>
                </a:effectLst>
                <a:latin typeface="STHeiti" charset="-122"/>
                <a:ea typeface="STHeiti" charset="-122"/>
                <a:cs typeface="STHeiti" charset="-122"/>
              </a:rPr>
              <a:t>年、网约车花了</a:t>
            </a:r>
            <a:r>
              <a:rPr lang="en-US" altLang="zh-CN" sz="1200" b="1" kern="0" dirty="0">
                <a:ln w="18415" cmpd="sng">
                  <a:noFill/>
                  <a:prstDash val="solid"/>
                </a:ln>
                <a:solidFill>
                  <a:srgbClr val="FF0000"/>
                </a:solidFill>
                <a:effectLst>
                  <a:outerShdw dist="38100" dir="5400000" algn="t" rotWithShape="0">
                    <a:sysClr val="window" lastClr="FFFFFF">
                      <a:alpha val="55000"/>
                    </a:sysClr>
                  </a:outerShdw>
                </a:effectLst>
                <a:latin typeface="STHeiti" charset="-122"/>
                <a:ea typeface="STHeiti" charset="-122"/>
                <a:cs typeface="STHeiti" charset="-122"/>
              </a:rPr>
              <a:t>4</a:t>
            </a:r>
            <a:r>
              <a:rPr lang="zh-CN" altLang="en-US" sz="1200" b="1" kern="0" dirty="0">
                <a:ln w="18415" cmpd="sng">
                  <a:noFill/>
                  <a:prstDash val="solid"/>
                </a:ln>
                <a:solidFill>
                  <a:srgbClr val="FF0000"/>
                </a:solidFill>
                <a:effectLst>
                  <a:outerShdw dist="38100" dir="5400000" algn="t" rotWithShape="0">
                    <a:sysClr val="window" lastClr="FFFFFF">
                      <a:alpha val="55000"/>
                    </a:sysClr>
                  </a:outerShdw>
                </a:effectLst>
                <a:latin typeface="STHeiti" charset="-122"/>
                <a:ea typeface="STHeiti" charset="-122"/>
                <a:cs typeface="STHeiti" charset="-122"/>
              </a:rPr>
              <a:t>年。</a:t>
            </a:r>
            <a:endParaRPr lang="en-US" altLang="zh-CN" sz="1200" b="1" kern="0" dirty="0">
              <a:ln w="18415" cmpd="sng">
                <a:noFill/>
                <a:prstDash val="solid"/>
              </a:ln>
              <a:solidFill>
                <a:srgbClr val="FF0000"/>
              </a:solidFill>
              <a:effectLst>
                <a:outerShdw dist="38100" dir="5400000" algn="t" rotWithShape="0">
                  <a:sysClr val="window" lastClr="FFFFFF">
                    <a:alpha val="55000"/>
                  </a:sysClr>
                </a:outerShdw>
              </a:effectLst>
              <a:latin typeface="STHeiti" charset="-122"/>
              <a:ea typeface="STHeiti" charset="-122"/>
              <a:cs typeface="STHeiti" charset="-122"/>
            </a:endParaRPr>
          </a:p>
          <a:p>
            <a:endParaRPr lang="en-US" altLang="zh-CN" sz="1200" b="1" kern="0" dirty="0">
              <a:ln w="18415" cmpd="sng">
                <a:noFill/>
                <a:prstDash val="solid"/>
              </a:ln>
              <a:solidFill>
                <a:sysClr val="windowText" lastClr="000000">
                  <a:lumMod val="75000"/>
                  <a:lumOff val="25000"/>
                </a:sysClr>
              </a:solidFill>
              <a:effectLst>
                <a:outerShdw dist="38100" dir="5400000" algn="t" rotWithShape="0">
                  <a:sysClr val="window" lastClr="FFFFFF">
                    <a:alpha val="55000"/>
                  </a:sysClr>
                </a:outerShdw>
              </a:effectLst>
              <a:latin typeface="STHeiti" charset="-122"/>
              <a:ea typeface="STHeiti" charset="-122"/>
              <a:cs typeface="STHeiti" charset="-122"/>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517" y="2909889"/>
            <a:ext cx="1785500" cy="1009420"/>
          </a:xfrm>
          <a:prstGeom prst="rect">
            <a:avLst/>
          </a:prstGeom>
        </p:spPr>
      </p:pic>
      <p:sp>
        <p:nvSpPr>
          <p:cNvPr id="31" name="TextBox 30"/>
          <p:cNvSpPr txBox="1"/>
          <p:nvPr/>
        </p:nvSpPr>
        <p:spPr>
          <a:xfrm>
            <a:off x="406096" y="3337394"/>
            <a:ext cx="1008872"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685800">
              <a:defRPr/>
            </a:pPr>
            <a:r>
              <a:rPr lang="zh-CN" altLang="en-US" sz="1600" dirty="0" smtClean="0">
                <a:solidFill>
                  <a:sysClr val="windowText" lastClr="000000">
                    <a:lumMod val="75000"/>
                    <a:lumOff val="25000"/>
                  </a:sysClr>
                </a:solidFill>
                <a:effectLst>
                  <a:outerShdw dist="38100" dir="5400000" algn="t" rotWithShape="0">
                    <a:sysClr val="window" lastClr="FFFFFF">
                      <a:alpha val="55000"/>
                    </a:sysClr>
                  </a:outerShdw>
                </a:effectLst>
                <a:latin typeface="Adidas Unity" pitchFamily="2" charset="0"/>
                <a:cs typeface="Times New Roman" pitchFamily="18" charset="0"/>
              </a:rPr>
              <a:t>资本停注</a:t>
            </a:r>
            <a:endParaRPr lang="zh-CN" altLang="en-US" sz="1600" dirty="0">
              <a:solidFill>
                <a:sysClr val="windowText" lastClr="000000">
                  <a:lumMod val="75000"/>
                  <a:lumOff val="25000"/>
                </a:sysClr>
              </a:solidFill>
              <a:effectLst>
                <a:outerShdw dist="38100" dir="5400000" algn="t" rotWithShape="0">
                  <a:sysClr val="window" lastClr="FFFFFF">
                    <a:alpha val="55000"/>
                  </a:sysClr>
                </a:outerShdw>
              </a:effectLst>
              <a:latin typeface="Adidas Unity" pitchFamily="2" charset="0"/>
              <a:cs typeface="Times New Roman" pitchFamily="18" charset="0"/>
            </a:endParaRPr>
          </a:p>
        </p:txBody>
      </p:sp>
      <p:sp>
        <p:nvSpPr>
          <p:cNvPr id="32" name="TextBox 31"/>
          <p:cNvSpPr txBox="1"/>
          <p:nvPr/>
        </p:nvSpPr>
        <p:spPr>
          <a:xfrm rot="1525663">
            <a:off x="1172614" y="3607325"/>
            <a:ext cx="328685"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685800">
              <a:defRPr/>
            </a:pPr>
            <a:r>
              <a:rPr lang="en-US" altLang="zh-CN" sz="1800" dirty="0" smtClean="0">
                <a:solidFill>
                  <a:sysClr val="windowText" lastClr="000000">
                    <a:lumMod val="75000"/>
                    <a:lumOff val="25000"/>
                  </a:sysClr>
                </a:solidFill>
                <a:effectLst>
                  <a:outerShdw dist="38100" dir="5400000" algn="t" rotWithShape="0">
                    <a:sysClr val="window" lastClr="FFFFFF">
                      <a:alpha val="55000"/>
                    </a:sysClr>
                  </a:outerShdw>
                </a:effectLst>
                <a:latin typeface="Adidas Unity" pitchFamily="2" charset="0"/>
                <a:cs typeface="Times New Roman" pitchFamily="18" charset="0"/>
              </a:rPr>
              <a:t>3</a:t>
            </a:r>
            <a:endParaRPr lang="zh-CN" altLang="en-US" sz="1800" dirty="0">
              <a:solidFill>
                <a:sysClr val="windowText" lastClr="000000">
                  <a:lumMod val="75000"/>
                  <a:lumOff val="25000"/>
                </a:sysClr>
              </a:solidFill>
              <a:effectLst>
                <a:outerShdw dist="38100" dir="5400000" algn="t" rotWithShape="0">
                  <a:sysClr val="window" lastClr="FFFFFF">
                    <a:alpha val="55000"/>
                  </a:sysClr>
                </a:outerShdw>
              </a:effectLst>
              <a:latin typeface="Adidas Unity" pitchFamily="2" charset="0"/>
              <a:cs typeface="Times New Roman" pitchFamily="18" charset="0"/>
            </a:endParaRPr>
          </a:p>
        </p:txBody>
      </p:sp>
      <p:sp>
        <p:nvSpPr>
          <p:cNvPr id="33" name="TextBox 32"/>
          <p:cNvSpPr txBox="1"/>
          <p:nvPr/>
        </p:nvSpPr>
        <p:spPr>
          <a:xfrm>
            <a:off x="2195542" y="3246743"/>
            <a:ext cx="6231455" cy="461665"/>
          </a:xfrm>
          <a:prstGeom prst="rect">
            <a:avLst/>
          </a:prstGeom>
          <a:noFill/>
        </p:spPr>
        <p:txBody>
          <a:bodyPr wrap="square" rtlCol="0">
            <a:spAutoFit/>
          </a:bodyPr>
          <a:lstStyle/>
          <a:p>
            <a:r>
              <a:rPr kumimoji="1" lang="zh-CN" altLang="en-US" sz="1200" dirty="0">
                <a:latin typeface="STHeiti" charset="-122"/>
                <a:ea typeface="STHeiti" charset="-122"/>
                <a:cs typeface="STHeiti" charset="-122"/>
              </a:rPr>
              <a:t>进入</a:t>
            </a:r>
            <a:r>
              <a:rPr kumimoji="1" lang="en-US" altLang="zh-CN" sz="1200" dirty="0">
                <a:latin typeface="STHeiti" charset="-122"/>
                <a:ea typeface="STHeiti" charset="-122"/>
                <a:cs typeface="STHeiti" charset="-122"/>
              </a:rPr>
              <a:t>2018</a:t>
            </a:r>
            <a:r>
              <a:rPr kumimoji="1" lang="zh-CN" altLang="en-US" sz="1200" dirty="0">
                <a:latin typeface="STHeiti" charset="-122"/>
                <a:ea typeface="STHeiti" charset="-122"/>
                <a:cs typeface="STHeiti" charset="-122"/>
              </a:rPr>
              <a:t>年，外部经济环境陡然下行，一级市场越来越难融到资，摩拜的</a:t>
            </a:r>
            <a:r>
              <a:rPr kumimoji="1" lang="en-US" altLang="zh-CN" sz="1200" dirty="0" err="1">
                <a:latin typeface="STHeiti" charset="-122"/>
                <a:ea typeface="STHeiti" charset="-122"/>
                <a:cs typeface="STHeiti" charset="-122"/>
              </a:rPr>
              <a:t>ofo</a:t>
            </a:r>
            <a:r>
              <a:rPr kumimoji="1" lang="zh-CN" altLang="en-US" sz="1200" dirty="0">
                <a:latin typeface="STHeiti" charset="-122"/>
                <a:ea typeface="STHeiti" charset="-122"/>
                <a:cs typeface="STHeiti" charset="-122"/>
              </a:rPr>
              <a:t>投资人的</a:t>
            </a:r>
            <a:r>
              <a:rPr kumimoji="1" lang="zh-CN" altLang="en-US" sz="1200" dirty="0" smtClean="0">
                <a:latin typeface="STHeiti" charset="-122"/>
                <a:ea typeface="STHeiti" charset="-122"/>
                <a:cs typeface="STHeiti" charset="-122"/>
              </a:rPr>
              <a:t>信息♡也</a:t>
            </a:r>
            <a:r>
              <a:rPr kumimoji="1" lang="zh-CN" altLang="en-US" sz="1200" dirty="0">
                <a:latin typeface="STHeiti" charset="-122"/>
                <a:ea typeface="STHeiti" charset="-122"/>
                <a:cs typeface="STHeiti" charset="-122"/>
              </a:rPr>
              <a:t>开始动摇。</a:t>
            </a:r>
            <a:endParaRPr kumimoji="1" lang="en-US" altLang="zh-CN" sz="1200" dirty="0">
              <a:latin typeface="STHeiti" charset="-122"/>
              <a:ea typeface="STHeiti" charset="-122"/>
              <a:cs typeface="STHeiti" charset="-122"/>
            </a:endParaRPr>
          </a:p>
        </p:txBody>
      </p:sp>
      <p:sp>
        <p:nvSpPr>
          <p:cNvPr id="34" name="矩形 33"/>
          <p:cNvSpPr/>
          <p:nvPr/>
        </p:nvSpPr>
        <p:spPr>
          <a:xfrm>
            <a:off x="898425" y="3975906"/>
            <a:ext cx="7383465" cy="864096"/>
          </a:xfrm>
          <a:prstGeom prst="rect">
            <a:avLst/>
          </a:prstGeom>
          <a:gradFill flip="none" rotWithShape="1">
            <a:gsLst>
              <a:gs pos="3000">
                <a:srgbClr val="FCA600"/>
              </a:gs>
              <a:gs pos="96000">
                <a:srgbClr val="FFC000"/>
              </a:gs>
              <a:gs pos="100000">
                <a:srgbClr val="F79646">
                  <a:lumMod val="75000"/>
                  <a:shade val="100000"/>
                  <a:satMod val="115000"/>
                </a:srgbClr>
              </a:gs>
              <a:gs pos="0">
                <a:srgbClr val="F67400"/>
              </a:gs>
              <a:gs pos="8000">
                <a:srgbClr val="F67600"/>
              </a:gs>
              <a:gs pos="69000">
                <a:srgbClr val="F79646">
                  <a:lumMod val="75000"/>
                  <a:shade val="100000"/>
                  <a:satMod val="115000"/>
                </a:srgbClr>
              </a:gs>
            </a:gsLst>
            <a:lin ang="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Calibri"/>
            </a:endParaRPr>
          </a:p>
        </p:txBody>
      </p:sp>
      <p:sp>
        <p:nvSpPr>
          <p:cNvPr id="35" name="TextBox 34"/>
          <p:cNvSpPr txBox="1"/>
          <p:nvPr/>
        </p:nvSpPr>
        <p:spPr>
          <a:xfrm>
            <a:off x="1298832" y="4121722"/>
            <a:ext cx="6972938" cy="572464"/>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defTabSz="685800">
              <a:defRPr/>
            </a:pPr>
            <a:r>
              <a:rPr lang="zh-CN" altLang="en-US" sz="1200" kern="0" dirty="0">
                <a:ln w="18415" cmpd="sng">
                  <a:noFill/>
                  <a:prstDash val="solid"/>
                </a:ln>
                <a:solidFill>
                  <a:sysClr val="windowText" lastClr="000000">
                    <a:lumMod val="75000"/>
                    <a:lumOff val="25000"/>
                  </a:sysClr>
                </a:solidFill>
                <a:effectLst>
                  <a:outerShdw dist="38100" dir="5400000" algn="t" rotWithShape="0">
                    <a:sysClr val="window" lastClr="FFFFFF">
                      <a:alpha val="55000"/>
                    </a:sysClr>
                  </a:outerShdw>
                </a:effectLst>
                <a:latin typeface="STHeiti" charset="-122"/>
                <a:ea typeface="STHeiti" charset="-122"/>
                <a:cs typeface="STHeiti" charset="-122"/>
              </a:rPr>
              <a:t>总之，资本不计代价进入的前提，是从单车市场的发展潜力、商业模型上找到支撑，但在当下市场乱局之中，资本是否会被竞争绑架、企业是否会被资本</a:t>
            </a:r>
            <a:r>
              <a:rPr lang="zh-CN" altLang="en-US" sz="1200" kern="0" dirty="0" smtClean="0">
                <a:ln w="18415" cmpd="sng">
                  <a:noFill/>
                  <a:prstDash val="solid"/>
                </a:ln>
                <a:solidFill>
                  <a:sysClr val="windowText" lastClr="000000">
                    <a:lumMod val="75000"/>
                    <a:lumOff val="25000"/>
                  </a:sysClr>
                </a:solidFill>
                <a:effectLst>
                  <a:outerShdw dist="38100" dir="5400000" algn="t" rotWithShape="0">
                    <a:sysClr val="window" lastClr="FFFFFF">
                      <a:alpha val="55000"/>
                    </a:sysClr>
                  </a:outerShdw>
                </a:effectLst>
                <a:latin typeface="STHeiti" charset="-122"/>
                <a:ea typeface="STHeiti" charset="-122"/>
                <a:cs typeface="STHeiti" charset="-122"/>
              </a:rPr>
              <a:t>绑架已经</a:t>
            </a:r>
            <a:r>
              <a:rPr lang="zh-CN" altLang="en-US" sz="1200" kern="0" dirty="0">
                <a:ln w="18415" cmpd="sng">
                  <a:noFill/>
                  <a:prstDash val="solid"/>
                </a:ln>
                <a:solidFill>
                  <a:sysClr val="windowText" lastClr="000000">
                    <a:lumMod val="75000"/>
                    <a:lumOff val="25000"/>
                  </a:sysClr>
                </a:solidFill>
                <a:effectLst>
                  <a:outerShdw dist="38100" dir="5400000" algn="t" rotWithShape="0">
                    <a:sysClr val="window" lastClr="FFFFFF">
                      <a:alpha val="55000"/>
                    </a:sysClr>
                  </a:outerShdw>
                </a:effectLst>
                <a:latin typeface="STHeiti" charset="-122"/>
                <a:ea typeface="STHeiti" charset="-122"/>
                <a:cs typeface="STHeiti" charset="-122"/>
              </a:rPr>
              <a:t>成为行业参与必须重视的泡沫风险。</a:t>
            </a:r>
            <a:endParaRPr lang="en-US" altLang="zh-CN" sz="1200" kern="0" dirty="0">
              <a:ln w="18415" cmpd="sng">
                <a:noFill/>
                <a:prstDash val="solid"/>
              </a:ln>
              <a:solidFill>
                <a:sysClr val="windowText" lastClr="000000">
                  <a:lumMod val="75000"/>
                  <a:lumOff val="25000"/>
                </a:sysClr>
              </a:solidFill>
              <a:effectLst>
                <a:outerShdw dist="38100" dir="5400000" algn="t" rotWithShape="0">
                  <a:sysClr val="window" lastClr="FFFFFF">
                    <a:alpha val="55000"/>
                  </a:sysClr>
                </a:outerShdw>
              </a:effectLst>
              <a:latin typeface="STHeiti" charset="-122"/>
              <a:ea typeface="STHeiti" charset="-122"/>
              <a:cs typeface="STHeiti" charset="-122"/>
            </a:endParaRPr>
          </a:p>
        </p:txBody>
      </p:sp>
      <p:sp>
        <p:nvSpPr>
          <p:cNvPr id="41" name="文本框 40"/>
          <p:cNvSpPr txBox="1"/>
          <p:nvPr/>
        </p:nvSpPr>
        <p:spPr>
          <a:xfrm>
            <a:off x="615043" y="808038"/>
            <a:ext cx="8111178" cy="338554"/>
          </a:xfrm>
          <a:prstGeom prst="rect">
            <a:avLst/>
          </a:prstGeom>
          <a:noFill/>
        </p:spPr>
        <p:txBody>
          <a:bodyPr wrap="square" rtlCol="0">
            <a:spAutoFit/>
          </a:bodyPr>
          <a:lstStyle/>
          <a:p>
            <a:r>
              <a:rPr lang="en-US" altLang="zh-CN" sz="1600" dirty="0" smtClean="0"/>
              <a:t>5.1.2</a:t>
            </a:r>
            <a:r>
              <a:rPr lang="zh-CN" altLang="en-US" sz="1600" dirty="0" smtClean="0"/>
              <a:t> 互联网创业的“泡沫”</a:t>
            </a:r>
            <a:endParaRPr lang="en-US" altLang="zh-CN" sz="1600" dirty="0" smtClean="0"/>
          </a:p>
        </p:txBody>
      </p:sp>
      <p:grpSp>
        <p:nvGrpSpPr>
          <p:cNvPr id="44" name="组合 3"/>
          <p:cNvGrpSpPr/>
          <p:nvPr/>
        </p:nvGrpSpPr>
        <p:grpSpPr>
          <a:xfrm>
            <a:off x="558897" y="226597"/>
            <a:ext cx="8167324" cy="467151"/>
            <a:chOff x="556513" y="246945"/>
            <a:chExt cx="8227112" cy="467151"/>
          </a:xfrm>
        </p:grpSpPr>
        <p:sp>
          <p:nvSpPr>
            <p:cNvPr id="45" name="矩形 44"/>
            <p:cNvSpPr/>
            <p:nvPr/>
          </p:nvSpPr>
          <p:spPr>
            <a:xfrm>
              <a:off x="556513" y="252431"/>
              <a:ext cx="8227112" cy="461665"/>
            </a:xfrm>
            <a:prstGeom prst="rect">
              <a:avLst/>
            </a:prstGeom>
            <a:solidFill>
              <a:schemeClr val="bg1"/>
            </a:solidFill>
          </p:spPr>
          <p:txBody>
            <a:bodyPr wrap="square">
              <a:spAutoFit/>
            </a:bodyPr>
            <a:lstStyle/>
            <a:p>
              <a:r>
                <a:rPr lang="en-US" altLang="zh-CN" sz="2400" b="1" dirty="0" smtClean="0">
                  <a:solidFill>
                    <a:srgbClr val="E33743"/>
                  </a:solidFill>
                </a:rPr>
                <a:t>5.1</a:t>
              </a:r>
              <a:r>
                <a:rPr lang="zh-CN" altLang="en-US" sz="2400" b="1" dirty="0" smtClean="0">
                  <a:solidFill>
                    <a:srgbClr val="E33743"/>
                  </a:solidFill>
                </a:rPr>
                <a:t> 共享单车的倒闭：</a:t>
              </a:r>
              <a:r>
                <a:rPr lang="zh-CN" altLang="en-US" sz="2000" b="1" dirty="0" smtClean="0">
                  <a:solidFill>
                    <a:srgbClr val="E33743"/>
                  </a:solidFill>
                </a:rPr>
                <a:t>收入来源不能支撑运营，外来资本不再注入 。</a:t>
              </a:r>
              <a:endParaRPr lang="zh-CN" altLang="en-US" sz="2000" b="1" dirty="0">
                <a:solidFill>
                  <a:srgbClr val="E33743"/>
                </a:solidFill>
              </a:endParaRPr>
            </a:p>
          </p:txBody>
        </p:sp>
        <p:grpSp>
          <p:nvGrpSpPr>
            <p:cNvPr id="46" name="组合 36"/>
            <p:cNvGrpSpPr/>
            <p:nvPr/>
          </p:nvGrpSpPr>
          <p:grpSpPr>
            <a:xfrm>
              <a:off x="556514" y="246945"/>
              <a:ext cx="8054088" cy="467151"/>
              <a:chOff x="584439" y="3380876"/>
              <a:chExt cx="8036404" cy="395678"/>
            </a:xfrm>
          </p:grpSpPr>
          <p:cxnSp>
            <p:nvCxnSpPr>
              <p:cNvPr id="47" name="直接连接符 37"/>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直接连接符 39"/>
              <p:cNvCxnSpPr>
                <a:cxnSpLocks/>
              </p:cNvCxnSpPr>
              <p:nvPr/>
            </p:nvCxnSpPr>
            <p:spPr>
              <a:xfrm>
                <a:off x="584439" y="3776554"/>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690765" y="1246768"/>
            <a:ext cx="7671600" cy="738664"/>
          </a:xfrm>
          <a:prstGeom prst="rect">
            <a:avLst/>
          </a:prstGeom>
          <a:noFill/>
        </p:spPr>
        <p:txBody>
          <a:bodyPr wrap="square" rtlCol="0">
            <a:spAutoFit/>
          </a:bodyPr>
          <a:lstStyle/>
          <a:p>
            <a:pPr marL="285750" indent="-285750">
              <a:buFont typeface="Wingdings" charset="2"/>
              <a:buChar char="Ø"/>
            </a:pPr>
            <a:r>
              <a:rPr lang="zh-CN" altLang="en-US" sz="1400" dirty="0">
                <a:latin typeface="STHeiti" charset="-122"/>
                <a:ea typeface="STHeiti" charset="-122"/>
                <a:cs typeface="STHeiti" charset="-122"/>
              </a:rPr>
              <a:t>资本之于企业，往往是一把双刃剑。在帮助共享单车走向繁荣的同时，争相涌入的资本也令共享单车领域可能滋生泡沫。</a:t>
            </a:r>
          </a:p>
          <a:p>
            <a:endParaRPr kumimoji="1" lang="zh-CN" altLang="en-US" sz="1400" dirty="0"/>
          </a:p>
        </p:txBody>
      </p:sp>
    </p:spTree>
    <p:extLst>
      <p:ext uri="{BB962C8B-B14F-4D97-AF65-F5344CB8AC3E}">
        <p14:creationId xmlns:p14="http://schemas.microsoft.com/office/powerpoint/2010/main" val="153496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615044" y="239337"/>
            <a:ext cx="7995558" cy="474759"/>
            <a:chOff x="556513" y="239337"/>
            <a:chExt cx="8054089" cy="474759"/>
          </a:xfrm>
        </p:grpSpPr>
        <p:sp>
          <p:nvSpPr>
            <p:cNvPr id="31" name="矩形 30"/>
            <p:cNvSpPr/>
            <p:nvPr/>
          </p:nvSpPr>
          <p:spPr>
            <a:xfrm>
              <a:off x="556513" y="239337"/>
              <a:ext cx="8054088" cy="461665"/>
            </a:xfrm>
            <a:prstGeom prst="rect">
              <a:avLst/>
            </a:prstGeom>
            <a:solidFill>
              <a:schemeClr val="bg1"/>
            </a:solidFill>
          </p:spPr>
          <p:txBody>
            <a:bodyPr wrap="square">
              <a:spAutoFit/>
            </a:bodyPr>
            <a:lstStyle/>
            <a:p>
              <a:r>
                <a:rPr lang="en-US" altLang="zh-CN" sz="2400" b="1" dirty="0" smtClean="0">
                  <a:solidFill>
                    <a:srgbClr val="E33743"/>
                  </a:solidFill>
                </a:rPr>
                <a:t>5.2</a:t>
              </a:r>
              <a:r>
                <a:rPr lang="zh-CN" altLang="en-US" sz="2400" b="1" dirty="0" smtClean="0">
                  <a:solidFill>
                    <a:srgbClr val="E33743"/>
                  </a:solidFill>
                </a:rPr>
                <a:t> 共享</a:t>
              </a:r>
              <a:r>
                <a:rPr lang="zh-CN" altLang="en-US" sz="2400" b="1" dirty="0">
                  <a:solidFill>
                    <a:srgbClr val="E33743"/>
                  </a:solidFill>
                </a:rPr>
                <a:t>单车</a:t>
              </a:r>
              <a:r>
                <a:rPr lang="zh-CN" altLang="en-US" sz="2400" b="1" dirty="0" smtClean="0">
                  <a:solidFill>
                    <a:srgbClr val="E33743"/>
                  </a:solidFill>
                </a:rPr>
                <a:t>的出路：</a:t>
              </a:r>
              <a:r>
                <a:rPr lang="zh-CN" altLang="en-US" b="1" dirty="0" smtClean="0">
                  <a:solidFill>
                    <a:srgbClr val="E33743"/>
                  </a:solidFill>
                </a:rPr>
                <a:t>市场步入以用户体验为导向的服务型竞争</a:t>
              </a:r>
              <a:endParaRPr lang="zh-CN" altLang="en-US" b="1" dirty="0">
                <a:solidFill>
                  <a:srgbClr val="E33743"/>
                </a:solidFill>
              </a:endParaRPr>
            </a:p>
          </p:txBody>
        </p:sp>
        <p:grpSp>
          <p:nvGrpSpPr>
            <p:cNvPr id="32" name="组合 31"/>
            <p:cNvGrpSpPr/>
            <p:nvPr/>
          </p:nvGrpSpPr>
          <p:grpSpPr>
            <a:xfrm>
              <a:off x="556514" y="246945"/>
              <a:ext cx="8054088" cy="467151"/>
              <a:chOff x="584439" y="3380876"/>
              <a:chExt cx="8036404" cy="395678"/>
            </a:xfrm>
          </p:grpSpPr>
          <p:cxnSp>
            <p:nvCxnSpPr>
              <p:cNvPr id="33" name="直接连接符 32"/>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a:off x="584439" y="3776554"/>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5" name="圆角矩形 4"/>
          <p:cNvSpPr/>
          <p:nvPr/>
        </p:nvSpPr>
        <p:spPr>
          <a:xfrm>
            <a:off x="615044" y="2343150"/>
            <a:ext cx="1412534" cy="428625"/>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8" name="文本框 7"/>
          <p:cNvSpPr txBox="1"/>
          <p:nvPr/>
        </p:nvSpPr>
        <p:spPr>
          <a:xfrm>
            <a:off x="806338" y="2356245"/>
            <a:ext cx="1029946" cy="338554"/>
          </a:xfrm>
          <a:prstGeom prst="rect">
            <a:avLst/>
          </a:prstGeom>
          <a:noFill/>
        </p:spPr>
        <p:txBody>
          <a:bodyPr wrap="square" rtlCol="0">
            <a:spAutoFit/>
          </a:bodyPr>
          <a:lstStyle/>
          <a:p>
            <a:r>
              <a:rPr kumimoji="1" lang="zh-CN" altLang="en-US" sz="1600" smtClean="0">
                <a:solidFill>
                  <a:schemeClr val="bg1"/>
                </a:solidFill>
                <a:latin typeface="STHeiti" charset="-122"/>
                <a:ea typeface="STHeiti" charset="-122"/>
                <a:cs typeface="STHeiti" charset="-122"/>
              </a:rPr>
              <a:t>目标市场</a:t>
            </a:r>
            <a:endParaRPr kumimoji="1" lang="zh-CN" altLang="en-US" sz="1600">
              <a:solidFill>
                <a:schemeClr val="bg1"/>
              </a:solidFill>
              <a:latin typeface="STHeiti" charset="-122"/>
              <a:ea typeface="STHeiti" charset="-122"/>
              <a:cs typeface="STHeiti" charset="-122"/>
            </a:endParaRPr>
          </a:p>
        </p:txBody>
      </p:sp>
      <p:sp>
        <p:nvSpPr>
          <p:cNvPr id="56" name="圆角矩形 55"/>
          <p:cNvSpPr/>
          <p:nvPr/>
        </p:nvSpPr>
        <p:spPr>
          <a:xfrm>
            <a:off x="615044" y="3543300"/>
            <a:ext cx="1412534" cy="428625"/>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57" name="文本框 56"/>
          <p:cNvSpPr txBox="1"/>
          <p:nvPr/>
        </p:nvSpPr>
        <p:spPr>
          <a:xfrm>
            <a:off x="806338" y="3556395"/>
            <a:ext cx="1029946" cy="338554"/>
          </a:xfrm>
          <a:prstGeom prst="rect">
            <a:avLst/>
          </a:prstGeom>
          <a:noFill/>
        </p:spPr>
        <p:txBody>
          <a:bodyPr wrap="square" rtlCol="0">
            <a:spAutoFit/>
          </a:bodyPr>
          <a:lstStyle/>
          <a:p>
            <a:r>
              <a:rPr kumimoji="1" lang="zh-CN" altLang="en-US" sz="1600" dirty="0" smtClean="0">
                <a:solidFill>
                  <a:schemeClr val="bg1"/>
                </a:solidFill>
                <a:latin typeface="STHeiti" charset="-122"/>
                <a:ea typeface="STHeiti" charset="-122"/>
                <a:cs typeface="STHeiti" charset="-122"/>
              </a:rPr>
              <a:t>竞争模式</a:t>
            </a:r>
            <a:endParaRPr kumimoji="1" lang="zh-CN" altLang="en-US" sz="1600" dirty="0">
              <a:solidFill>
                <a:schemeClr val="bg1"/>
              </a:solidFill>
              <a:latin typeface="STHeiti" charset="-122"/>
              <a:ea typeface="STHeiti" charset="-122"/>
              <a:cs typeface="STHeiti" charset="-122"/>
            </a:endParaRPr>
          </a:p>
        </p:txBody>
      </p:sp>
      <p:sp>
        <p:nvSpPr>
          <p:cNvPr id="59" name="圆角矩形 58"/>
          <p:cNvSpPr/>
          <p:nvPr/>
        </p:nvSpPr>
        <p:spPr>
          <a:xfrm>
            <a:off x="5710919" y="1081476"/>
            <a:ext cx="1994806" cy="428625"/>
          </a:xfrm>
          <a:prstGeom prst="roundRect">
            <a:avLst/>
          </a:prstGeom>
          <a:solidFill>
            <a:srgbClr val="FC4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60" name="圆角矩形 59"/>
          <p:cNvSpPr/>
          <p:nvPr/>
        </p:nvSpPr>
        <p:spPr>
          <a:xfrm>
            <a:off x="2653394" y="1081475"/>
            <a:ext cx="1412534" cy="428625"/>
          </a:xfrm>
          <a:prstGeom prst="roundRect">
            <a:avLst/>
          </a:prstGeom>
          <a:solidFill>
            <a:srgbClr val="FC4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rgbClr val="FC6D32"/>
              </a:solidFill>
            </a:endParaRPr>
          </a:p>
        </p:txBody>
      </p:sp>
      <p:sp>
        <p:nvSpPr>
          <p:cNvPr id="11" name="文本框 10"/>
          <p:cNvSpPr txBox="1"/>
          <p:nvPr/>
        </p:nvSpPr>
        <p:spPr>
          <a:xfrm>
            <a:off x="3019425" y="1126510"/>
            <a:ext cx="847725" cy="338554"/>
          </a:xfrm>
          <a:prstGeom prst="rect">
            <a:avLst/>
          </a:prstGeom>
          <a:noFill/>
        </p:spPr>
        <p:txBody>
          <a:bodyPr wrap="square" rtlCol="0">
            <a:spAutoFit/>
          </a:bodyPr>
          <a:lstStyle/>
          <a:p>
            <a:r>
              <a:rPr kumimoji="1" lang="zh-CN" altLang="en-US" sz="1600" dirty="0" smtClean="0">
                <a:solidFill>
                  <a:schemeClr val="bg1"/>
                </a:solidFill>
                <a:latin typeface="STHeiti" charset="-122"/>
                <a:ea typeface="STHeiti" charset="-122"/>
                <a:cs typeface="STHeiti" charset="-122"/>
              </a:rPr>
              <a:t>现况</a:t>
            </a:r>
            <a:endParaRPr kumimoji="1" lang="zh-CN" altLang="en-US" sz="1600" dirty="0">
              <a:solidFill>
                <a:schemeClr val="bg1"/>
              </a:solidFill>
              <a:latin typeface="STHeiti" charset="-122"/>
              <a:ea typeface="STHeiti" charset="-122"/>
              <a:cs typeface="STHeiti" charset="-122"/>
            </a:endParaRPr>
          </a:p>
        </p:txBody>
      </p:sp>
      <p:sp>
        <p:nvSpPr>
          <p:cNvPr id="61" name="文本框 60"/>
          <p:cNvSpPr txBox="1"/>
          <p:nvPr/>
        </p:nvSpPr>
        <p:spPr>
          <a:xfrm>
            <a:off x="6438900" y="1126510"/>
            <a:ext cx="847725" cy="338554"/>
          </a:xfrm>
          <a:prstGeom prst="rect">
            <a:avLst/>
          </a:prstGeom>
          <a:noFill/>
        </p:spPr>
        <p:txBody>
          <a:bodyPr wrap="square" rtlCol="0">
            <a:spAutoFit/>
          </a:bodyPr>
          <a:lstStyle/>
          <a:p>
            <a:r>
              <a:rPr kumimoji="1" lang="zh-CN" altLang="en-US" sz="1600" dirty="0" smtClean="0">
                <a:solidFill>
                  <a:schemeClr val="bg1"/>
                </a:solidFill>
                <a:latin typeface="STHeiti" charset="-122"/>
                <a:ea typeface="STHeiti" charset="-122"/>
                <a:cs typeface="STHeiti" charset="-122"/>
              </a:rPr>
              <a:t>未来</a:t>
            </a:r>
            <a:endParaRPr kumimoji="1" lang="zh-CN" altLang="en-US" sz="1600" dirty="0">
              <a:solidFill>
                <a:schemeClr val="bg1"/>
              </a:solidFill>
              <a:latin typeface="STHeiti" charset="-122"/>
              <a:ea typeface="STHeiti" charset="-122"/>
              <a:cs typeface="STHeiti" charset="-122"/>
            </a:endParaRPr>
          </a:p>
        </p:txBody>
      </p:sp>
      <p:sp>
        <p:nvSpPr>
          <p:cNvPr id="12" name="文本框 11"/>
          <p:cNvSpPr txBox="1"/>
          <p:nvPr/>
        </p:nvSpPr>
        <p:spPr>
          <a:xfrm>
            <a:off x="2152650" y="1656526"/>
            <a:ext cx="6457951" cy="2714625"/>
          </a:xfrm>
          <a:prstGeom prst="rect">
            <a:avLst/>
          </a:prstGeom>
          <a:noFill/>
          <a:ln>
            <a:solidFill>
              <a:srgbClr val="FC6D32"/>
            </a:solidFill>
            <a:prstDash val="dashDot"/>
          </a:ln>
        </p:spPr>
        <p:txBody>
          <a:bodyPr wrap="square" rtlCol="0">
            <a:spAutoFit/>
          </a:bodyPr>
          <a:lstStyle/>
          <a:p>
            <a:endParaRPr kumimoji="1" lang="zh-CN" altLang="en-US" dirty="0"/>
          </a:p>
        </p:txBody>
      </p:sp>
      <p:sp>
        <p:nvSpPr>
          <p:cNvPr id="13" name="文本框 12"/>
          <p:cNvSpPr txBox="1"/>
          <p:nvPr/>
        </p:nvSpPr>
        <p:spPr>
          <a:xfrm>
            <a:off x="2653394" y="1720908"/>
            <a:ext cx="1489981" cy="307777"/>
          </a:xfrm>
          <a:prstGeom prst="rect">
            <a:avLst/>
          </a:prstGeom>
          <a:noFill/>
        </p:spPr>
        <p:txBody>
          <a:bodyPr wrap="square" rtlCol="0">
            <a:spAutoFit/>
          </a:bodyPr>
          <a:lstStyle/>
          <a:p>
            <a:r>
              <a:rPr kumimoji="1" lang="zh-CN" altLang="en-US" sz="1400" dirty="0" smtClean="0"/>
              <a:t>爆发式增长阶段</a:t>
            </a:r>
            <a:endParaRPr kumimoji="1" lang="zh-CN" altLang="en-US" sz="1400" dirty="0"/>
          </a:p>
        </p:txBody>
      </p:sp>
      <p:sp>
        <p:nvSpPr>
          <p:cNvPr id="64" name="文本框 63"/>
          <p:cNvSpPr txBox="1"/>
          <p:nvPr/>
        </p:nvSpPr>
        <p:spPr>
          <a:xfrm>
            <a:off x="6049056" y="1727316"/>
            <a:ext cx="1489981" cy="307777"/>
          </a:xfrm>
          <a:prstGeom prst="rect">
            <a:avLst/>
          </a:prstGeom>
          <a:noFill/>
        </p:spPr>
        <p:txBody>
          <a:bodyPr wrap="square" rtlCol="0">
            <a:spAutoFit/>
          </a:bodyPr>
          <a:lstStyle/>
          <a:p>
            <a:r>
              <a:rPr kumimoji="1" lang="zh-CN" altLang="en-US" sz="1400" smtClean="0"/>
              <a:t>稳定发展阶段</a:t>
            </a:r>
            <a:endParaRPr kumimoji="1" lang="zh-CN" altLang="en-US" sz="1400" dirty="0"/>
          </a:p>
        </p:txBody>
      </p:sp>
      <p:sp>
        <p:nvSpPr>
          <p:cNvPr id="15" name="椭圆 14"/>
          <p:cNvSpPr/>
          <p:nvPr/>
        </p:nvSpPr>
        <p:spPr>
          <a:xfrm>
            <a:off x="2428875" y="2557462"/>
            <a:ext cx="1905000" cy="45719"/>
          </a:xfrm>
          <a:prstGeom prst="ellipse">
            <a:avLst/>
          </a:prstGeom>
          <a:solidFill>
            <a:srgbClr val="F2E6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70" name="椭圆 69"/>
          <p:cNvSpPr/>
          <p:nvPr/>
        </p:nvSpPr>
        <p:spPr>
          <a:xfrm>
            <a:off x="2428875" y="3856460"/>
            <a:ext cx="1905000" cy="45719"/>
          </a:xfrm>
          <a:prstGeom prst="ellipse">
            <a:avLst/>
          </a:prstGeom>
          <a:solidFill>
            <a:srgbClr val="F2E6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74" name="椭圆 73"/>
          <p:cNvSpPr/>
          <p:nvPr/>
        </p:nvSpPr>
        <p:spPr>
          <a:xfrm>
            <a:off x="5486400" y="2557462"/>
            <a:ext cx="1228725" cy="45719"/>
          </a:xfrm>
          <a:prstGeom prst="ellipse">
            <a:avLst/>
          </a:prstGeom>
          <a:solidFill>
            <a:srgbClr val="F2E6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75" name="椭圆 74"/>
          <p:cNvSpPr/>
          <p:nvPr/>
        </p:nvSpPr>
        <p:spPr>
          <a:xfrm>
            <a:off x="6924674" y="2551357"/>
            <a:ext cx="1228725" cy="45719"/>
          </a:xfrm>
          <a:prstGeom prst="ellipse">
            <a:avLst/>
          </a:prstGeom>
          <a:solidFill>
            <a:srgbClr val="F2E6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76" name="椭圆 75"/>
          <p:cNvSpPr/>
          <p:nvPr/>
        </p:nvSpPr>
        <p:spPr>
          <a:xfrm>
            <a:off x="5479597" y="3854165"/>
            <a:ext cx="2673802" cy="48014"/>
          </a:xfrm>
          <a:prstGeom prst="ellipse">
            <a:avLst/>
          </a:prstGeom>
          <a:solidFill>
            <a:srgbClr val="F2E6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16" name="虚尾箭头 15"/>
          <p:cNvSpPr/>
          <p:nvPr/>
        </p:nvSpPr>
        <p:spPr>
          <a:xfrm>
            <a:off x="4562475" y="2356245"/>
            <a:ext cx="752475" cy="415530"/>
          </a:xfrm>
          <a:prstGeom prst="stripedRightArrow">
            <a:avLst/>
          </a:prstGeom>
          <a:solidFill>
            <a:srgbClr val="ECE971"/>
          </a:solidFill>
          <a:ln>
            <a:solidFill>
              <a:schemeClr val="bg1">
                <a:lumMod val="8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77" name="虚尾箭头 76"/>
          <p:cNvSpPr/>
          <p:nvPr/>
        </p:nvSpPr>
        <p:spPr>
          <a:xfrm>
            <a:off x="4562475" y="3695978"/>
            <a:ext cx="752475" cy="415530"/>
          </a:xfrm>
          <a:prstGeom prst="stripedRightArrow">
            <a:avLst/>
          </a:prstGeom>
          <a:solidFill>
            <a:srgbClr val="ECE971"/>
          </a:solidFill>
          <a:ln>
            <a:solidFill>
              <a:schemeClr val="bg1">
                <a:lumMod val="8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17" name="文本框 16"/>
          <p:cNvSpPr txBox="1"/>
          <p:nvPr/>
        </p:nvSpPr>
        <p:spPr>
          <a:xfrm>
            <a:off x="2895258" y="2276475"/>
            <a:ext cx="1128889" cy="307777"/>
          </a:xfrm>
          <a:prstGeom prst="rect">
            <a:avLst/>
          </a:prstGeom>
          <a:noFill/>
        </p:spPr>
        <p:txBody>
          <a:bodyPr wrap="square" rtlCol="0">
            <a:spAutoFit/>
          </a:bodyPr>
          <a:lstStyle/>
          <a:p>
            <a:r>
              <a:rPr lang="zh-CN" altLang="en-US" sz="1400" b="1" dirty="0">
                <a:solidFill>
                  <a:srgbClr val="FC6D32"/>
                </a:solidFill>
              </a:rPr>
              <a:t>一二线城市</a:t>
            </a:r>
          </a:p>
        </p:txBody>
      </p:sp>
      <p:sp>
        <p:nvSpPr>
          <p:cNvPr id="78" name="文本框 77"/>
          <p:cNvSpPr txBox="1"/>
          <p:nvPr/>
        </p:nvSpPr>
        <p:spPr>
          <a:xfrm>
            <a:off x="5649007" y="2276475"/>
            <a:ext cx="1135433" cy="307777"/>
          </a:xfrm>
          <a:prstGeom prst="rect">
            <a:avLst/>
          </a:prstGeom>
          <a:noFill/>
        </p:spPr>
        <p:txBody>
          <a:bodyPr wrap="square" rtlCol="0">
            <a:spAutoFit/>
          </a:bodyPr>
          <a:lstStyle/>
          <a:p>
            <a:r>
              <a:rPr lang="zh-CN" altLang="en-US" sz="1400" b="1" dirty="0">
                <a:solidFill>
                  <a:srgbClr val="E33743"/>
                </a:solidFill>
              </a:rPr>
              <a:t>三四线城市</a:t>
            </a:r>
          </a:p>
        </p:txBody>
      </p:sp>
      <p:sp>
        <p:nvSpPr>
          <p:cNvPr id="79" name="文本框 78"/>
          <p:cNvSpPr txBox="1"/>
          <p:nvPr/>
        </p:nvSpPr>
        <p:spPr>
          <a:xfrm>
            <a:off x="7129804" y="2276475"/>
            <a:ext cx="980393" cy="307777"/>
          </a:xfrm>
          <a:prstGeom prst="rect">
            <a:avLst/>
          </a:prstGeom>
          <a:noFill/>
        </p:spPr>
        <p:txBody>
          <a:bodyPr wrap="square" rtlCol="0">
            <a:spAutoFit/>
          </a:bodyPr>
          <a:lstStyle/>
          <a:p>
            <a:r>
              <a:rPr lang="zh-CN" altLang="en-US" sz="1400" b="1" dirty="0">
                <a:solidFill>
                  <a:srgbClr val="E33743"/>
                </a:solidFill>
              </a:rPr>
              <a:t>海外市场</a:t>
            </a:r>
          </a:p>
        </p:txBody>
      </p:sp>
      <p:sp>
        <p:nvSpPr>
          <p:cNvPr id="18" name="加号 17"/>
          <p:cNvSpPr/>
          <p:nvPr/>
        </p:nvSpPr>
        <p:spPr>
          <a:xfrm>
            <a:off x="6754472" y="2481929"/>
            <a:ext cx="132103" cy="173429"/>
          </a:xfrm>
          <a:prstGeom prst="mathPlus">
            <a:avLst/>
          </a:prstGeom>
          <a:solidFill>
            <a:srgbClr val="ECE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80" name="文本框 79"/>
          <p:cNvSpPr txBox="1"/>
          <p:nvPr/>
        </p:nvSpPr>
        <p:spPr>
          <a:xfrm>
            <a:off x="2256178" y="3587172"/>
            <a:ext cx="2332862" cy="307777"/>
          </a:xfrm>
          <a:prstGeom prst="rect">
            <a:avLst/>
          </a:prstGeom>
          <a:noFill/>
        </p:spPr>
        <p:txBody>
          <a:bodyPr wrap="square" rtlCol="0">
            <a:spAutoFit/>
          </a:bodyPr>
          <a:lstStyle/>
          <a:p>
            <a:r>
              <a:rPr lang="zh-CN" altLang="en-US" sz="1400" b="1" dirty="0">
                <a:solidFill>
                  <a:srgbClr val="FC6D32"/>
                </a:solidFill>
              </a:rPr>
              <a:t>以量取胜的粗放式竞争模式</a:t>
            </a:r>
          </a:p>
        </p:txBody>
      </p:sp>
      <p:sp>
        <p:nvSpPr>
          <p:cNvPr id="89" name="文本框 88"/>
          <p:cNvSpPr txBox="1"/>
          <p:nvPr/>
        </p:nvSpPr>
        <p:spPr>
          <a:xfrm>
            <a:off x="5212908" y="3567529"/>
            <a:ext cx="3083127" cy="307777"/>
          </a:xfrm>
          <a:prstGeom prst="rect">
            <a:avLst/>
          </a:prstGeom>
          <a:noFill/>
        </p:spPr>
        <p:txBody>
          <a:bodyPr wrap="square" rtlCol="0">
            <a:spAutoFit/>
          </a:bodyPr>
          <a:lstStyle/>
          <a:p>
            <a:r>
              <a:rPr lang="zh-CN" altLang="en-US" sz="1400" b="1" dirty="0">
                <a:solidFill>
                  <a:srgbClr val="E33743"/>
                </a:solidFill>
              </a:rPr>
              <a:t>以用户体验为导向的服务型竞争模式</a:t>
            </a:r>
          </a:p>
        </p:txBody>
      </p:sp>
      <p:sp>
        <p:nvSpPr>
          <p:cNvPr id="96" name="Freeform 4"/>
          <p:cNvSpPr>
            <a:spLocks/>
          </p:cNvSpPr>
          <p:nvPr/>
        </p:nvSpPr>
        <p:spPr bwMode="auto">
          <a:xfrm>
            <a:off x="6317576" y="2597960"/>
            <a:ext cx="193668" cy="168426"/>
          </a:xfrm>
          <a:custGeom>
            <a:avLst/>
            <a:gdLst>
              <a:gd name="T0" fmla="*/ 332 w 1088"/>
              <a:gd name="T1" fmla="*/ 807 h 988"/>
              <a:gd name="T2" fmla="*/ 394 w 1088"/>
              <a:gd name="T3" fmla="*/ 879 h 988"/>
              <a:gd name="T4" fmla="*/ 441 w 1088"/>
              <a:gd name="T5" fmla="*/ 869 h 988"/>
              <a:gd name="T6" fmla="*/ 502 w 1088"/>
              <a:gd name="T7" fmla="*/ 874 h 988"/>
              <a:gd name="T8" fmla="*/ 567 w 1088"/>
              <a:gd name="T9" fmla="*/ 859 h 988"/>
              <a:gd name="T10" fmla="*/ 614 w 1088"/>
              <a:gd name="T11" fmla="*/ 915 h 988"/>
              <a:gd name="T12" fmla="*/ 651 w 1088"/>
              <a:gd name="T13" fmla="*/ 929 h 988"/>
              <a:gd name="T14" fmla="*/ 695 w 1088"/>
              <a:gd name="T15" fmla="*/ 957 h 988"/>
              <a:gd name="T16" fmla="*/ 707 w 1088"/>
              <a:gd name="T17" fmla="*/ 903 h 988"/>
              <a:gd name="T18" fmla="*/ 754 w 1088"/>
              <a:gd name="T19" fmla="*/ 959 h 988"/>
              <a:gd name="T20" fmla="*/ 797 w 1088"/>
              <a:gd name="T21" fmla="*/ 984 h 988"/>
              <a:gd name="T22" fmla="*/ 843 w 1088"/>
              <a:gd name="T23" fmla="*/ 927 h 988"/>
              <a:gd name="T24" fmla="*/ 873 w 1088"/>
              <a:gd name="T25" fmla="*/ 922 h 988"/>
              <a:gd name="T26" fmla="*/ 922 w 1088"/>
              <a:gd name="T27" fmla="*/ 957 h 988"/>
              <a:gd name="T28" fmla="*/ 964 w 1088"/>
              <a:gd name="T29" fmla="*/ 959 h 988"/>
              <a:gd name="T30" fmla="*/ 950 w 1088"/>
              <a:gd name="T31" fmla="*/ 881 h 988"/>
              <a:gd name="T32" fmla="*/ 929 w 1088"/>
              <a:gd name="T33" fmla="*/ 786 h 988"/>
              <a:gd name="T34" fmla="*/ 1035 w 1088"/>
              <a:gd name="T35" fmla="*/ 744 h 988"/>
              <a:gd name="T36" fmla="*/ 1045 w 1088"/>
              <a:gd name="T37" fmla="*/ 697 h 988"/>
              <a:gd name="T38" fmla="*/ 1058 w 1088"/>
              <a:gd name="T39" fmla="*/ 651 h 988"/>
              <a:gd name="T40" fmla="*/ 1063 w 1088"/>
              <a:gd name="T41" fmla="*/ 468 h 988"/>
              <a:gd name="T42" fmla="*/ 1059 w 1088"/>
              <a:gd name="T43" fmla="*/ 388 h 988"/>
              <a:gd name="T44" fmla="*/ 1053 w 1088"/>
              <a:gd name="T45" fmla="*/ 352 h 988"/>
              <a:gd name="T46" fmla="*/ 983 w 1088"/>
              <a:gd name="T47" fmla="*/ 406 h 988"/>
              <a:gd name="T48" fmla="*/ 909 w 1088"/>
              <a:gd name="T49" fmla="*/ 473 h 988"/>
              <a:gd name="T50" fmla="*/ 777 w 1088"/>
              <a:gd name="T51" fmla="*/ 473 h 988"/>
              <a:gd name="T52" fmla="*/ 761 w 1088"/>
              <a:gd name="T53" fmla="*/ 422 h 988"/>
              <a:gd name="T54" fmla="*/ 715 w 1088"/>
              <a:gd name="T55" fmla="*/ 388 h 988"/>
              <a:gd name="T56" fmla="*/ 629 w 1088"/>
              <a:gd name="T57" fmla="*/ 366 h 988"/>
              <a:gd name="T58" fmla="*/ 559 w 1088"/>
              <a:gd name="T59" fmla="*/ 358 h 988"/>
              <a:gd name="T60" fmla="*/ 497 w 1088"/>
              <a:gd name="T61" fmla="*/ 314 h 988"/>
              <a:gd name="T62" fmla="*/ 467 w 1088"/>
              <a:gd name="T63" fmla="*/ 263 h 988"/>
              <a:gd name="T64" fmla="*/ 424 w 1088"/>
              <a:gd name="T65" fmla="*/ 208 h 988"/>
              <a:gd name="T66" fmla="*/ 370 w 1088"/>
              <a:gd name="T67" fmla="*/ 122 h 988"/>
              <a:gd name="T68" fmla="*/ 313 w 1088"/>
              <a:gd name="T69" fmla="*/ 35 h 988"/>
              <a:gd name="T70" fmla="*/ 221 w 1088"/>
              <a:gd name="T71" fmla="*/ 21 h 988"/>
              <a:gd name="T72" fmla="*/ 118 w 1088"/>
              <a:gd name="T73" fmla="*/ 0 h 988"/>
              <a:gd name="T74" fmla="*/ 4 w 1088"/>
              <a:gd name="T75" fmla="*/ 49 h 988"/>
              <a:gd name="T76" fmla="*/ 0 w 1088"/>
              <a:gd name="T77" fmla="*/ 139 h 988"/>
              <a:gd name="T78" fmla="*/ 50 w 1088"/>
              <a:gd name="T79" fmla="*/ 173 h 988"/>
              <a:gd name="T80" fmla="*/ 110 w 1088"/>
              <a:gd name="T81" fmla="*/ 161 h 988"/>
              <a:gd name="T82" fmla="*/ 123 w 1088"/>
              <a:gd name="T83" fmla="*/ 223 h 988"/>
              <a:gd name="T84" fmla="*/ 197 w 1088"/>
              <a:gd name="T85" fmla="*/ 257 h 988"/>
              <a:gd name="T86" fmla="*/ 242 w 1088"/>
              <a:gd name="T87" fmla="*/ 238 h 988"/>
              <a:gd name="T88" fmla="*/ 370 w 1088"/>
              <a:gd name="T89" fmla="*/ 245 h 988"/>
              <a:gd name="T90" fmla="*/ 350 w 1088"/>
              <a:gd name="T91" fmla="*/ 417 h 988"/>
              <a:gd name="T92" fmla="*/ 332 w 1088"/>
              <a:gd name="T93" fmla="*/ 471 h 988"/>
              <a:gd name="T94" fmla="*/ 325 w 1088"/>
              <a:gd name="T95" fmla="*/ 582 h 988"/>
              <a:gd name="T96" fmla="*/ 295 w 1088"/>
              <a:gd name="T97" fmla="*/ 558 h 988"/>
              <a:gd name="T98" fmla="*/ 229 w 1088"/>
              <a:gd name="T99" fmla="*/ 659 h 988"/>
              <a:gd name="T100" fmla="*/ 202 w 1088"/>
              <a:gd name="T101" fmla="*/ 708 h 988"/>
              <a:gd name="T102" fmla="*/ 295 w 1088"/>
              <a:gd name="T103" fmla="*/ 742 h 988"/>
              <a:gd name="T104" fmla="*/ 295 w 1088"/>
              <a:gd name="T105" fmla="*/ 762 h 988"/>
              <a:gd name="T106" fmla="*/ 262 w 1088"/>
              <a:gd name="T107" fmla="*/ 804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8" h="988">
                <a:moveTo>
                  <a:pt x="275" y="816"/>
                </a:moveTo>
                <a:lnTo>
                  <a:pt x="332" y="807"/>
                </a:lnTo>
                <a:lnTo>
                  <a:pt x="357" y="853"/>
                </a:lnTo>
                <a:lnTo>
                  <a:pt x="394" y="879"/>
                </a:lnTo>
                <a:lnTo>
                  <a:pt x="419" y="869"/>
                </a:lnTo>
                <a:lnTo>
                  <a:pt x="441" y="869"/>
                </a:lnTo>
                <a:lnTo>
                  <a:pt x="478" y="846"/>
                </a:lnTo>
                <a:lnTo>
                  <a:pt x="502" y="874"/>
                </a:lnTo>
                <a:lnTo>
                  <a:pt x="520" y="879"/>
                </a:lnTo>
                <a:lnTo>
                  <a:pt x="567" y="859"/>
                </a:lnTo>
                <a:lnTo>
                  <a:pt x="602" y="879"/>
                </a:lnTo>
                <a:lnTo>
                  <a:pt x="614" y="915"/>
                </a:lnTo>
                <a:lnTo>
                  <a:pt x="638" y="915"/>
                </a:lnTo>
                <a:lnTo>
                  <a:pt x="651" y="929"/>
                </a:lnTo>
                <a:lnTo>
                  <a:pt x="682" y="964"/>
                </a:lnTo>
                <a:lnTo>
                  <a:pt x="695" y="957"/>
                </a:lnTo>
                <a:lnTo>
                  <a:pt x="689" y="915"/>
                </a:lnTo>
                <a:lnTo>
                  <a:pt x="707" y="903"/>
                </a:lnTo>
                <a:lnTo>
                  <a:pt x="733" y="952"/>
                </a:lnTo>
                <a:lnTo>
                  <a:pt x="754" y="959"/>
                </a:lnTo>
                <a:lnTo>
                  <a:pt x="779" y="987"/>
                </a:lnTo>
                <a:lnTo>
                  <a:pt x="797" y="984"/>
                </a:lnTo>
                <a:lnTo>
                  <a:pt x="805" y="971"/>
                </a:lnTo>
                <a:lnTo>
                  <a:pt x="843" y="927"/>
                </a:lnTo>
                <a:lnTo>
                  <a:pt x="860" y="940"/>
                </a:lnTo>
                <a:lnTo>
                  <a:pt x="873" y="922"/>
                </a:lnTo>
                <a:lnTo>
                  <a:pt x="884" y="945"/>
                </a:lnTo>
                <a:lnTo>
                  <a:pt x="922" y="957"/>
                </a:lnTo>
                <a:lnTo>
                  <a:pt x="947" y="957"/>
                </a:lnTo>
                <a:lnTo>
                  <a:pt x="964" y="959"/>
                </a:lnTo>
                <a:lnTo>
                  <a:pt x="955" y="940"/>
                </a:lnTo>
                <a:lnTo>
                  <a:pt x="950" y="881"/>
                </a:lnTo>
                <a:lnTo>
                  <a:pt x="904" y="811"/>
                </a:lnTo>
                <a:lnTo>
                  <a:pt x="929" y="786"/>
                </a:lnTo>
                <a:lnTo>
                  <a:pt x="952" y="744"/>
                </a:lnTo>
                <a:lnTo>
                  <a:pt x="1035" y="744"/>
                </a:lnTo>
                <a:lnTo>
                  <a:pt x="1049" y="733"/>
                </a:lnTo>
                <a:lnTo>
                  <a:pt x="1045" y="697"/>
                </a:lnTo>
                <a:lnTo>
                  <a:pt x="1063" y="669"/>
                </a:lnTo>
                <a:lnTo>
                  <a:pt x="1058" y="651"/>
                </a:lnTo>
                <a:lnTo>
                  <a:pt x="1064" y="622"/>
                </a:lnTo>
                <a:lnTo>
                  <a:pt x="1063" y="468"/>
                </a:lnTo>
                <a:lnTo>
                  <a:pt x="1087" y="419"/>
                </a:lnTo>
                <a:lnTo>
                  <a:pt x="1059" y="388"/>
                </a:lnTo>
                <a:lnTo>
                  <a:pt x="1064" y="368"/>
                </a:lnTo>
                <a:lnTo>
                  <a:pt x="1053" y="352"/>
                </a:lnTo>
                <a:lnTo>
                  <a:pt x="1021" y="363"/>
                </a:lnTo>
                <a:lnTo>
                  <a:pt x="983" y="406"/>
                </a:lnTo>
                <a:lnTo>
                  <a:pt x="947" y="422"/>
                </a:lnTo>
                <a:lnTo>
                  <a:pt x="909" y="473"/>
                </a:lnTo>
                <a:lnTo>
                  <a:pt x="818" y="503"/>
                </a:lnTo>
                <a:lnTo>
                  <a:pt x="777" y="473"/>
                </a:lnTo>
                <a:lnTo>
                  <a:pt x="782" y="454"/>
                </a:lnTo>
                <a:lnTo>
                  <a:pt x="761" y="422"/>
                </a:lnTo>
                <a:lnTo>
                  <a:pt x="749" y="388"/>
                </a:lnTo>
                <a:lnTo>
                  <a:pt x="715" y="388"/>
                </a:lnTo>
                <a:lnTo>
                  <a:pt x="652" y="357"/>
                </a:lnTo>
                <a:lnTo>
                  <a:pt x="629" y="366"/>
                </a:lnTo>
                <a:lnTo>
                  <a:pt x="602" y="352"/>
                </a:lnTo>
                <a:lnTo>
                  <a:pt x="559" y="358"/>
                </a:lnTo>
                <a:lnTo>
                  <a:pt x="520" y="345"/>
                </a:lnTo>
                <a:lnTo>
                  <a:pt x="497" y="314"/>
                </a:lnTo>
                <a:lnTo>
                  <a:pt x="478" y="290"/>
                </a:lnTo>
                <a:lnTo>
                  <a:pt x="467" y="263"/>
                </a:lnTo>
                <a:lnTo>
                  <a:pt x="441" y="236"/>
                </a:lnTo>
                <a:lnTo>
                  <a:pt x="424" y="208"/>
                </a:lnTo>
                <a:lnTo>
                  <a:pt x="382" y="154"/>
                </a:lnTo>
                <a:lnTo>
                  <a:pt x="370" y="122"/>
                </a:lnTo>
                <a:lnTo>
                  <a:pt x="325" y="65"/>
                </a:lnTo>
                <a:lnTo>
                  <a:pt x="313" y="35"/>
                </a:lnTo>
                <a:lnTo>
                  <a:pt x="259" y="9"/>
                </a:lnTo>
                <a:lnTo>
                  <a:pt x="221" y="21"/>
                </a:lnTo>
                <a:lnTo>
                  <a:pt x="190" y="14"/>
                </a:lnTo>
                <a:lnTo>
                  <a:pt x="118" y="0"/>
                </a:lnTo>
                <a:lnTo>
                  <a:pt x="22" y="33"/>
                </a:lnTo>
                <a:lnTo>
                  <a:pt x="4" y="49"/>
                </a:lnTo>
                <a:lnTo>
                  <a:pt x="25" y="76"/>
                </a:lnTo>
                <a:lnTo>
                  <a:pt x="0" y="139"/>
                </a:lnTo>
                <a:lnTo>
                  <a:pt x="7" y="146"/>
                </a:lnTo>
                <a:lnTo>
                  <a:pt x="50" y="173"/>
                </a:lnTo>
                <a:lnTo>
                  <a:pt x="71" y="136"/>
                </a:lnTo>
                <a:lnTo>
                  <a:pt x="110" y="161"/>
                </a:lnTo>
                <a:lnTo>
                  <a:pt x="107" y="179"/>
                </a:lnTo>
                <a:lnTo>
                  <a:pt x="123" y="223"/>
                </a:lnTo>
                <a:lnTo>
                  <a:pt x="147" y="249"/>
                </a:lnTo>
                <a:lnTo>
                  <a:pt x="197" y="257"/>
                </a:lnTo>
                <a:lnTo>
                  <a:pt x="212" y="243"/>
                </a:lnTo>
                <a:lnTo>
                  <a:pt x="242" y="238"/>
                </a:lnTo>
                <a:lnTo>
                  <a:pt x="295" y="190"/>
                </a:lnTo>
                <a:lnTo>
                  <a:pt x="370" y="245"/>
                </a:lnTo>
                <a:lnTo>
                  <a:pt x="345" y="345"/>
                </a:lnTo>
                <a:lnTo>
                  <a:pt x="350" y="417"/>
                </a:lnTo>
                <a:lnTo>
                  <a:pt x="350" y="461"/>
                </a:lnTo>
                <a:lnTo>
                  <a:pt x="332" y="471"/>
                </a:lnTo>
                <a:lnTo>
                  <a:pt x="329" y="585"/>
                </a:lnTo>
                <a:lnTo>
                  <a:pt x="325" y="582"/>
                </a:lnTo>
                <a:lnTo>
                  <a:pt x="304" y="558"/>
                </a:lnTo>
                <a:lnTo>
                  <a:pt x="295" y="558"/>
                </a:lnTo>
                <a:lnTo>
                  <a:pt x="289" y="566"/>
                </a:lnTo>
                <a:lnTo>
                  <a:pt x="229" y="659"/>
                </a:lnTo>
                <a:lnTo>
                  <a:pt x="197" y="696"/>
                </a:lnTo>
                <a:lnTo>
                  <a:pt x="202" y="708"/>
                </a:lnTo>
                <a:lnTo>
                  <a:pt x="265" y="749"/>
                </a:lnTo>
                <a:lnTo>
                  <a:pt x="295" y="742"/>
                </a:lnTo>
                <a:lnTo>
                  <a:pt x="299" y="749"/>
                </a:lnTo>
                <a:lnTo>
                  <a:pt x="295" y="762"/>
                </a:lnTo>
                <a:lnTo>
                  <a:pt x="265" y="774"/>
                </a:lnTo>
                <a:lnTo>
                  <a:pt x="262" y="804"/>
                </a:lnTo>
                <a:lnTo>
                  <a:pt x="275" y="816"/>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 name="Freeform 5"/>
          <p:cNvSpPr>
            <a:spLocks/>
          </p:cNvSpPr>
          <p:nvPr/>
        </p:nvSpPr>
        <p:spPr bwMode="auto">
          <a:xfrm>
            <a:off x="6010289" y="2606305"/>
            <a:ext cx="376491" cy="324712"/>
          </a:xfrm>
          <a:custGeom>
            <a:avLst/>
            <a:gdLst>
              <a:gd name="T0" fmla="*/ 690 w 2117"/>
              <a:gd name="T1" fmla="*/ 1843 h 1903"/>
              <a:gd name="T2" fmla="*/ 782 w 2117"/>
              <a:gd name="T3" fmla="*/ 1683 h 1903"/>
              <a:gd name="T4" fmla="*/ 849 w 2117"/>
              <a:gd name="T5" fmla="*/ 1833 h 1903"/>
              <a:gd name="T6" fmla="*/ 932 w 2117"/>
              <a:gd name="T7" fmla="*/ 1866 h 1903"/>
              <a:gd name="T8" fmla="*/ 1039 w 2117"/>
              <a:gd name="T9" fmla="*/ 1706 h 1903"/>
              <a:gd name="T10" fmla="*/ 1151 w 2117"/>
              <a:gd name="T11" fmla="*/ 1652 h 1903"/>
              <a:gd name="T12" fmla="*/ 1279 w 2117"/>
              <a:gd name="T13" fmla="*/ 1550 h 1903"/>
              <a:gd name="T14" fmla="*/ 1356 w 2117"/>
              <a:gd name="T15" fmla="*/ 1448 h 1903"/>
              <a:gd name="T16" fmla="*/ 1430 w 2117"/>
              <a:gd name="T17" fmla="*/ 1334 h 1903"/>
              <a:gd name="T18" fmla="*/ 1505 w 2117"/>
              <a:gd name="T19" fmla="*/ 1339 h 1903"/>
              <a:gd name="T20" fmla="*/ 1591 w 2117"/>
              <a:gd name="T21" fmla="*/ 1312 h 1903"/>
              <a:gd name="T22" fmla="*/ 1700 w 2117"/>
              <a:gd name="T23" fmla="*/ 1303 h 1903"/>
              <a:gd name="T24" fmla="*/ 1803 w 2117"/>
              <a:gd name="T25" fmla="*/ 1342 h 1903"/>
              <a:gd name="T26" fmla="*/ 1859 w 2117"/>
              <a:gd name="T27" fmla="*/ 1300 h 1903"/>
              <a:gd name="T28" fmla="*/ 1967 w 2117"/>
              <a:gd name="T29" fmla="*/ 1198 h 1903"/>
              <a:gd name="T30" fmla="*/ 2060 w 2117"/>
              <a:gd name="T31" fmla="*/ 1146 h 1903"/>
              <a:gd name="T32" fmla="*/ 2085 w 2117"/>
              <a:gd name="T33" fmla="*/ 1060 h 1903"/>
              <a:gd name="T34" fmla="*/ 1971 w 2117"/>
              <a:gd name="T35" fmla="*/ 996 h 1903"/>
              <a:gd name="T36" fmla="*/ 1944 w 2117"/>
              <a:gd name="T37" fmla="*/ 870 h 1903"/>
              <a:gd name="T38" fmla="*/ 1979 w 2117"/>
              <a:gd name="T39" fmla="*/ 828 h 1903"/>
              <a:gd name="T40" fmla="*/ 1992 w 2117"/>
              <a:gd name="T41" fmla="*/ 729 h 1903"/>
              <a:gd name="T42" fmla="*/ 1992 w 2117"/>
              <a:gd name="T43" fmla="*/ 704 h 1903"/>
              <a:gd name="T44" fmla="*/ 2017 w 2117"/>
              <a:gd name="T45" fmla="*/ 518 h 1903"/>
              <a:gd name="T46" fmla="*/ 2058 w 2117"/>
              <a:gd name="T47" fmla="*/ 538 h 1903"/>
              <a:gd name="T48" fmla="*/ 2073 w 2117"/>
              <a:gd name="T49" fmla="*/ 297 h 1903"/>
              <a:gd name="T50" fmla="*/ 1939 w 2117"/>
              <a:gd name="T51" fmla="*/ 194 h 1903"/>
              <a:gd name="T52" fmla="*/ 1836 w 2117"/>
              <a:gd name="T53" fmla="*/ 132 h 1903"/>
              <a:gd name="T54" fmla="*/ 1734 w 2117"/>
              <a:gd name="T55" fmla="*/ 98 h 1903"/>
              <a:gd name="T56" fmla="*/ 1715 w 2117"/>
              <a:gd name="T57" fmla="*/ 0 h 1903"/>
              <a:gd name="T58" fmla="*/ 1674 w 2117"/>
              <a:gd name="T59" fmla="*/ 98 h 1903"/>
              <a:gd name="T60" fmla="*/ 1622 w 2117"/>
              <a:gd name="T61" fmla="*/ 358 h 1903"/>
              <a:gd name="T62" fmla="*/ 1485 w 2117"/>
              <a:gd name="T63" fmla="*/ 463 h 1903"/>
              <a:gd name="T64" fmla="*/ 1393 w 2117"/>
              <a:gd name="T65" fmla="*/ 646 h 1903"/>
              <a:gd name="T66" fmla="*/ 1537 w 2117"/>
              <a:gd name="T67" fmla="*/ 679 h 1903"/>
              <a:gd name="T68" fmla="*/ 1739 w 2117"/>
              <a:gd name="T69" fmla="*/ 746 h 1903"/>
              <a:gd name="T70" fmla="*/ 1596 w 2117"/>
              <a:gd name="T71" fmla="*/ 807 h 1903"/>
              <a:gd name="T72" fmla="*/ 1479 w 2117"/>
              <a:gd name="T73" fmla="*/ 884 h 1903"/>
              <a:gd name="T74" fmla="*/ 1326 w 2117"/>
              <a:gd name="T75" fmla="*/ 1023 h 1903"/>
              <a:gd name="T76" fmla="*/ 1143 w 2117"/>
              <a:gd name="T77" fmla="*/ 1051 h 1903"/>
              <a:gd name="T78" fmla="*/ 1104 w 2117"/>
              <a:gd name="T79" fmla="*/ 1226 h 1903"/>
              <a:gd name="T80" fmla="*/ 825 w 2117"/>
              <a:gd name="T81" fmla="*/ 1345 h 1903"/>
              <a:gd name="T82" fmla="*/ 583 w 2117"/>
              <a:gd name="T83" fmla="*/ 1420 h 1903"/>
              <a:gd name="T84" fmla="*/ 212 w 2117"/>
              <a:gd name="T85" fmla="*/ 1332 h 1903"/>
              <a:gd name="T86" fmla="*/ 12 w 2117"/>
              <a:gd name="T87" fmla="*/ 1398 h 1903"/>
              <a:gd name="T88" fmla="*/ 127 w 2117"/>
              <a:gd name="T89" fmla="*/ 1527 h 1903"/>
              <a:gd name="T90" fmla="*/ 240 w 2117"/>
              <a:gd name="T91" fmla="*/ 1576 h 1903"/>
              <a:gd name="T92" fmla="*/ 274 w 2117"/>
              <a:gd name="T93" fmla="*/ 1678 h 1903"/>
              <a:gd name="T94" fmla="*/ 394 w 2117"/>
              <a:gd name="T95" fmla="*/ 1744 h 1903"/>
              <a:gd name="T96" fmla="*/ 566 w 2117"/>
              <a:gd name="T97" fmla="*/ 1729 h 1903"/>
              <a:gd name="T98" fmla="*/ 510 w 2117"/>
              <a:gd name="T99" fmla="*/ 1819 h 1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17" h="1903">
                <a:moveTo>
                  <a:pt x="596" y="1893"/>
                </a:moveTo>
                <a:lnTo>
                  <a:pt x="626" y="1888"/>
                </a:lnTo>
                <a:lnTo>
                  <a:pt x="650" y="1879"/>
                </a:lnTo>
                <a:lnTo>
                  <a:pt x="690" y="1843"/>
                </a:lnTo>
                <a:lnTo>
                  <a:pt x="700" y="1789"/>
                </a:lnTo>
                <a:lnTo>
                  <a:pt x="724" y="1711"/>
                </a:lnTo>
                <a:lnTo>
                  <a:pt x="775" y="1676"/>
                </a:lnTo>
                <a:lnTo>
                  <a:pt x="782" y="1683"/>
                </a:lnTo>
                <a:lnTo>
                  <a:pt x="799" y="1738"/>
                </a:lnTo>
                <a:lnTo>
                  <a:pt x="775" y="1772"/>
                </a:lnTo>
                <a:lnTo>
                  <a:pt x="766" y="1804"/>
                </a:lnTo>
                <a:lnTo>
                  <a:pt x="849" y="1833"/>
                </a:lnTo>
                <a:lnTo>
                  <a:pt x="854" y="1856"/>
                </a:lnTo>
                <a:lnTo>
                  <a:pt x="901" y="1854"/>
                </a:lnTo>
                <a:lnTo>
                  <a:pt x="921" y="1860"/>
                </a:lnTo>
                <a:lnTo>
                  <a:pt x="932" y="1866"/>
                </a:lnTo>
                <a:lnTo>
                  <a:pt x="1014" y="1750"/>
                </a:lnTo>
                <a:lnTo>
                  <a:pt x="1036" y="1743"/>
                </a:lnTo>
                <a:lnTo>
                  <a:pt x="1041" y="1729"/>
                </a:lnTo>
                <a:lnTo>
                  <a:pt x="1039" y="1706"/>
                </a:lnTo>
                <a:lnTo>
                  <a:pt x="1067" y="1666"/>
                </a:lnTo>
                <a:lnTo>
                  <a:pt x="1119" y="1664"/>
                </a:lnTo>
                <a:lnTo>
                  <a:pt x="1139" y="1641"/>
                </a:lnTo>
                <a:lnTo>
                  <a:pt x="1151" y="1652"/>
                </a:lnTo>
                <a:lnTo>
                  <a:pt x="1181" y="1627"/>
                </a:lnTo>
                <a:lnTo>
                  <a:pt x="1197" y="1627"/>
                </a:lnTo>
                <a:lnTo>
                  <a:pt x="1251" y="1548"/>
                </a:lnTo>
                <a:lnTo>
                  <a:pt x="1279" y="1550"/>
                </a:lnTo>
                <a:lnTo>
                  <a:pt x="1314" y="1525"/>
                </a:lnTo>
                <a:lnTo>
                  <a:pt x="1323" y="1534"/>
                </a:lnTo>
                <a:lnTo>
                  <a:pt x="1388" y="1502"/>
                </a:lnTo>
                <a:lnTo>
                  <a:pt x="1356" y="1448"/>
                </a:lnTo>
                <a:lnTo>
                  <a:pt x="1365" y="1394"/>
                </a:lnTo>
                <a:lnTo>
                  <a:pt x="1393" y="1336"/>
                </a:lnTo>
                <a:lnTo>
                  <a:pt x="1416" y="1327"/>
                </a:lnTo>
                <a:lnTo>
                  <a:pt x="1430" y="1334"/>
                </a:lnTo>
                <a:lnTo>
                  <a:pt x="1430" y="1375"/>
                </a:lnTo>
                <a:lnTo>
                  <a:pt x="1447" y="1387"/>
                </a:lnTo>
                <a:lnTo>
                  <a:pt x="1488" y="1357"/>
                </a:lnTo>
                <a:lnTo>
                  <a:pt x="1505" y="1339"/>
                </a:lnTo>
                <a:lnTo>
                  <a:pt x="1521" y="1347"/>
                </a:lnTo>
                <a:lnTo>
                  <a:pt x="1542" y="1329"/>
                </a:lnTo>
                <a:lnTo>
                  <a:pt x="1584" y="1327"/>
                </a:lnTo>
                <a:lnTo>
                  <a:pt x="1591" y="1312"/>
                </a:lnTo>
                <a:lnTo>
                  <a:pt x="1581" y="1290"/>
                </a:lnTo>
                <a:lnTo>
                  <a:pt x="1610" y="1261"/>
                </a:lnTo>
                <a:lnTo>
                  <a:pt x="1645" y="1243"/>
                </a:lnTo>
                <a:lnTo>
                  <a:pt x="1700" y="1303"/>
                </a:lnTo>
                <a:lnTo>
                  <a:pt x="1697" y="1324"/>
                </a:lnTo>
                <a:lnTo>
                  <a:pt x="1724" y="1368"/>
                </a:lnTo>
                <a:lnTo>
                  <a:pt x="1789" y="1372"/>
                </a:lnTo>
                <a:lnTo>
                  <a:pt x="1803" y="1342"/>
                </a:lnTo>
                <a:lnTo>
                  <a:pt x="1787" y="1255"/>
                </a:lnTo>
                <a:lnTo>
                  <a:pt x="1801" y="1240"/>
                </a:lnTo>
                <a:lnTo>
                  <a:pt x="1831" y="1261"/>
                </a:lnTo>
                <a:lnTo>
                  <a:pt x="1859" y="1300"/>
                </a:lnTo>
                <a:lnTo>
                  <a:pt x="1901" y="1236"/>
                </a:lnTo>
                <a:lnTo>
                  <a:pt x="1921" y="1231"/>
                </a:lnTo>
                <a:lnTo>
                  <a:pt x="1951" y="1198"/>
                </a:lnTo>
                <a:lnTo>
                  <a:pt x="1967" y="1198"/>
                </a:lnTo>
                <a:lnTo>
                  <a:pt x="1994" y="1171"/>
                </a:lnTo>
                <a:lnTo>
                  <a:pt x="2009" y="1171"/>
                </a:lnTo>
                <a:lnTo>
                  <a:pt x="2023" y="1146"/>
                </a:lnTo>
                <a:lnTo>
                  <a:pt x="2060" y="1146"/>
                </a:lnTo>
                <a:lnTo>
                  <a:pt x="2099" y="1111"/>
                </a:lnTo>
                <a:lnTo>
                  <a:pt x="2116" y="1095"/>
                </a:lnTo>
                <a:lnTo>
                  <a:pt x="2116" y="1076"/>
                </a:lnTo>
                <a:lnTo>
                  <a:pt x="2085" y="1060"/>
                </a:lnTo>
                <a:lnTo>
                  <a:pt x="2085" y="1023"/>
                </a:lnTo>
                <a:lnTo>
                  <a:pt x="2036" y="958"/>
                </a:lnTo>
                <a:lnTo>
                  <a:pt x="1986" y="1005"/>
                </a:lnTo>
                <a:lnTo>
                  <a:pt x="1971" y="996"/>
                </a:lnTo>
                <a:lnTo>
                  <a:pt x="1969" y="969"/>
                </a:lnTo>
                <a:lnTo>
                  <a:pt x="1949" y="939"/>
                </a:lnTo>
                <a:lnTo>
                  <a:pt x="1944" y="907"/>
                </a:lnTo>
                <a:lnTo>
                  <a:pt x="1944" y="870"/>
                </a:lnTo>
                <a:lnTo>
                  <a:pt x="1910" y="844"/>
                </a:lnTo>
                <a:lnTo>
                  <a:pt x="1905" y="832"/>
                </a:lnTo>
                <a:lnTo>
                  <a:pt x="1913" y="810"/>
                </a:lnTo>
                <a:lnTo>
                  <a:pt x="1979" y="828"/>
                </a:lnTo>
                <a:lnTo>
                  <a:pt x="1981" y="798"/>
                </a:lnTo>
                <a:lnTo>
                  <a:pt x="2004" y="771"/>
                </a:lnTo>
                <a:lnTo>
                  <a:pt x="1989" y="759"/>
                </a:lnTo>
                <a:lnTo>
                  <a:pt x="1992" y="729"/>
                </a:lnTo>
                <a:lnTo>
                  <a:pt x="2023" y="717"/>
                </a:lnTo>
                <a:lnTo>
                  <a:pt x="2028" y="704"/>
                </a:lnTo>
                <a:lnTo>
                  <a:pt x="2023" y="697"/>
                </a:lnTo>
                <a:lnTo>
                  <a:pt x="1992" y="704"/>
                </a:lnTo>
                <a:lnTo>
                  <a:pt x="1931" y="662"/>
                </a:lnTo>
                <a:lnTo>
                  <a:pt x="1926" y="650"/>
                </a:lnTo>
                <a:lnTo>
                  <a:pt x="1956" y="613"/>
                </a:lnTo>
                <a:lnTo>
                  <a:pt x="2017" y="518"/>
                </a:lnTo>
                <a:lnTo>
                  <a:pt x="2023" y="511"/>
                </a:lnTo>
                <a:lnTo>
                  <a:pt x="2033" y="511"/>
                </a:lnTo>
                <a:lnTo>
                  <a:pt x="2053" y="536"/>
                </a:lnTo>
                <a:lnTo>
                  <a:pt x="2058" y="538"/>
                </a:lnTo>
                <a:lnTo>
                  <a:pt x="2060" y="424"/>
                </a:lnTo>
                <a:lnTo>
                  <a:pt x="2078" y="415"/>
                </a:lnTo>
                <a:lnTo>
                  <a:pt x="2078" y="370"/>
                </a:lnTo>
                <a:lnTo>
                  <a:pt x="2073" y="297"/>
                </a:lnTo>
                <a:lnTo>
                  <a:pt x="2099" y="196"/>
                </a:lnTo>
                <a:lnTo>
                  <a:pt x="2023" y="142"/>
                </a:lnTo>
                <a:lnTo>
                  <a:pt x="1969" y="189"/>
                </a:lnTo>
                <a:lnTo>
                  <a:pt x="1939" y="194"/>
                </a:lnTo>
                <a:lnTo>
                  <a:pt x="1926" y="210"/>
                </a:lnTo>
                <a:lnTo>
                  <a:pt x="1875" y="201"/>
                </a:lnTo>
                <a:lnTo>
                  <a:pt x="1851" y="174"/>
                </a:lnTo>
                <a:lnTo>
                  <a:pt x="1836" y="132"/>
                </a:lnTo>
                <a:lnTo>
                  <a:pt x="1838" y="114"/>
                </a:lnTo>
                <a:lnTo>
                  <a:pt x="1799" y="88"/>
                </a:lnTo>
                <a:lnTo>
                  <a:pt x="1777" y="126"/>
                </a:lnTo>
                <a:lnTo>
                  <a:pt x="1734" y="98"/>
                </a:lnTo>
                <a:lnTo>
                  <a:pt x="1727" y="91"/>
                </a:lnTo>
                <a:lnTo>
                  <a:pt x="1752" y="27"/>
                </a:lnTo>
                <a:lnTo>
                  <a:pt x="1731" y="0"/>
                </a:lnTo>
                <a:lnTo>
                  <a:pt x="1715" y="0"/>
                </a:lnTo>
                <a:lnTo>
                  <a:pt x="1669" y="32"/>
                </a:lnTo>
                <a:lnTo>
                  <a:pt x="1633" y="86"/>
                </a:lnTo>
                <a:lnTo>
                  <a:pt x="1647" y="96"/>
                </a:lnTo>
                <a:lnTo>
                  <a:pt x="1674" y="98"/>
                </a:lnTo>
                <a:lnTo>
                  <a:pt x="1697" y="156"/>
                </a:lnTo>
                <a:lnTo>
                  <a:pt x="1685" y="177"/>
                </a:lnTo>
                <a:lnTo>
                  <a:pt x="1663" y="210"/>
                </a:lnTo>
                <a:lnTo>
                  <a:pt x="1622" y="358"/>
                </a:lnTo>
                <a:lnTo>
                  <a:pt x="1638" y="384"/>
                </a:lnTo>
                <a:lnTo>
                  <a:pt x="1625" y="405"/>
                </a:lnTo>
                <a:lnTo>
                  <a:pt x="1535" y="470"/>
                </a:lnTo>
                <a:lnTo>
                  <a:pt x="1485" y="463"/>
                </a:lnTo>
                <a:lnTo>
                  <a:pt x="1458" y="452"/>
                </a:lnTo>
                <a:lnTo>
                  <a:pt x="1452" y="465"/>
                </a:lnTo>
                <a:lnTo>
                  <a:pt x="1412" y="625"/>
                </a:lnTo>
                <a:lnTo>
                  <a:pt x="1393" y="646"/>
                </a:lnTo>
                <a:lnTo>
                  <a:pt x="1403" y="674"/>
                </a:lnTo>
                <a:lnTo>
                  <a:pt x="1428" y="697"/>
                </a:lnTo>
                <a:lnTo>
                  <a:pt x="1470" y="672"/>
                </a:lnTo>
                <a:lnTo>
                  <a:pt x="1537" y="679"/>
                </a:lnTo>
                <a:lnTo>
                  <a:pt x="1556" y="646"/>
                </a:lnTo>
                <a:lnTo>
                  <a:pt x="1591" y="637"/>
                </a:lnTo>
                <a:lnTo>
                  <a:pt x="1657" y="662"/>
                </a:lnTo>
                <a:lnTo>
                  <a:pt x="1739" y="746"/>
                </a:lnTo>
                <a:lnTo>
                  <a:pt x="1739" y="764"/>
                </a:lnTo>
                <a:lnTo>
                  <a:pt x="1722" y="776"/>
                </a:lnTo>
                <a:lnTo>
                  <a:pt x="1627" y="783"/>
                </a:lnTo>
                <a:lnTo>
                  <a:pt x="1596" y="807"/>
                </a:lnTo>
                <a:lnTo>
                  <a:pt x="1572" y="802"/>
                </a:lnTo>
                <a:lnTo>
                  <a:pt x="1554" y="832"/>
                </a:lnTo>
                <a:lnTo>
                  <a:pt x="1509" y="840"/>
                </a:lnTo>
                <a:lnTo>
                  <a:pt x="1479" y="884"/>
                </a:lnTo>
                <a:lnTo>
                  <a:pt x="1475" y="916"/>
                </a:lnTo>
                <a:lnTo>
                  <a:pt x="1411" y="958"/>
                </a:lnTo>
                <a:lnTo>
                  <a:pt x="1370" y="964"/>
                </a:lnTo>
                <a:lnTo>
                  <a:pt x="1326" y="1023"/>
                </a:lnTo>
                <a:lnTo>
                  <a:pt x="1284" y="1048"/>
                </a:lnTo>
                <a:lnTo>
                  <a:pt x="1202" y="1030"/>
                </a:lnTo>
                <a:lnTo>
                  <a:pt x="1176" y="1018"/>
                </a:lnTo>
                <a:lnTo>
                  <a:pt x="1143" y="1051"/>
                </a:lnTo>
                <a:lnTo>
                  <a:pt x="1129" y="1107"/>
                </a:lnTo>
                <a:lnTo>
                  <a:pt x="1172" y="1171"/>
                </a:lnTo>
                <a:lnTo>
                  <a:pt x="1143" y="1201"/>
                </a:lnTo>
                <a:lnTo>
                  <a:pt x="1104" y="1226"/>
                </a:lnTo>
                <a:lnTo>
                  <a:pt x="1044" y="1300"/>
                </a:lnTo>
                <a:lnTo>
                  <a:pt x="967" y="1334"/>
                </a:lnTo>
                <a:lnTo>
                  <a:pt x="841" y="1347"/>
                </a:lnTo>
                <a:lnTo>
                  <a:pt x="825" y="1345"/>
                </a:lnTo>
                <a:lnTo>
                  <a:pt x="679" y="1407"/>
                </a:lnTo>
                <a:lnTo>
                  <a:pt x="608" y="1448"/>
                </a:lnTo>
                <a:lnTo>
                  <a:pt x="590" y="1438"/>
                </a:lnTo>
                <a:lnTo>
                  <a:pt x="583" y="1420"/>
                </a:lnTo>
                <a:lnTo>
                  <a:pt x="492" y="1414"/>
                </a:lnTo>
                <a:lnTo>
                  <a:pt x="391" y="1382"/>
                </a:lnTo>
                <a:lnTo>
                  <a:pt x="363" y="1350"/>
                </a:lnTo>
                <a:lnTo>
                  <a:pt x="212" y="1332"/>
                </a:lnTo>
                <a:lnTo>
                  <a:pt x="184" y="1345"/>
                </a:lnTo>
                <a:lnTo>
                  <a:pt x="2" y="1327"/>
                </a:lnTo>
                <a:lnTo>
                  <a:pt x="0" y="1354"/>
                </a:lnTo>
                <a:lnTo>
                  <a:pt x="12" y="1398"/>
                </a:lnTo>
                <a:lnTo>
                  <a:pt x="4" y="1465"/>
                </a:lnTo>
                <a:lnTo>
                  <a:pt x="56" y="1542"/>
                </a:lnTo>
                <a:lnTo>
                  <a:pt x="85" y="1560"/>
                </a:lnTo>
                <a:lnTo>
                  <a:pt x="127" y="1527"/>
                </a:lnTo>
                <a:lnTo>
                  <a:pt x="214" y="1527"/>
                </a:lnTo>
                <a:lnTo>
                  <a:pt x="236" y="1534"/>
                </a:lnTo>
                <a:lnTo>
                  <a:pt x="249" y="1555"/>
                </a:lnTo>
                <a:lnTo>
                  <a:pt x="240" y="1576"/>
                </a:lnTo>
                <a:lnTo>
                  <a:pt x="190" y="1616"/>
                </a:lnTo>
                <a:lnTo>
                  <a:pt x="195" y="1636"/>
                </a:lnTo>
                <a:lnTo>
                  <a:pt x="253" y="1678"/>
                </a:lnTo>
                <a:lnTo>
                  <a:pt x="274" y="1678"/>
                </a:lnTo>
                <a:lnTo>
                  <a:pt x="282" y="1688"/>
                </a:lnTo>
                <a:lnTo>
                  <a:pt x="277" y="1706"/>
                </a:lnTo>
                <a:lnTo>
                  <a:pt x="312" y="1734"/>
                </a:lnTo>
                <a:lnTo>
                  <a:pt x="394" y="1744"/>
                </a:lnTo>
                <a:lnTo>
                  <a:pt x="430" y="1736"/>
                </a:lnTo>
                <a:lnTo>
                  <a:pt x="481" y="1686"/>
                </a:lnTo>
                <a:lnTo>
                  <a:pt x="541" y="1690"/>
                </a:lnTo>
                <a:lnTo>
                  <a:pt x="566" y="1729"/>
                </a:lnTo>
                <a:lnTo>
                  <a:pt x="552" y="1761"/>
                </a:lnTo>
                <a:lnTo>
                  <a:pt x="554" y="1782"/>
                </a:lnTo>
                <a:lnTo>
                  <a:pt x="523" y="1802"/>
                </a:lnTo>
                <a:lnTo>
                  <a:pt x="510" y="1819"/>
                </a:lnTo>
                <a:lnTo>
                  <a:pt x="514" y="1860"/>
                </a:lnTo>
                <a:lnTo>
                  <a:pt x="571" y="1902"/>
                </a:lnTo>
                <a:lnTo>
                  <a:pt x="596" y="1893"/>
                </a:lnTo>
              </a:path>
            </a:pathLst>
          </a:custGeom>
          <a:solidFill>
            <a:schemeClr val="bg2">
              <a:lumMod val="90000"/>
            </a:schemeClr>
          </a:solidFill>
          <a:ln w="12700" cap="flat" cmpd="sng">
            <a:solidFill>
              <a:schemeClr val="bg1"/>
            </a:solidFill>
            <a:prstDash val="solid"/>
            <a:round/>
            <a:headEnd type="none" w="med" len="med"/>
            <a:tailEnd type="none" w="med" len="med"/>
          </a:ln>
          <a:effectLst/>
          <a:extLst/>
        </p:spPr>
        <p:txBody>
          <a:bodyPr/>
          <a:lstStyle/>
          <a:p>
            <a:endParaRPr lang="zh-CN" altLang="en-US"/>
          </a:p>
        </p:txBody>
      </p:sp>
      <p:sp>
        <p:nvSpPr>
          <p:cNvPr id="98" name="Freeform 6"/>
          <p:cNvSpPr>
            <a:spLocks/>
          </p:cNvSpPr>
          <p:nvPr/>
        </p:nvSpPr>
        <p:spPr bwMode="auto">
          <a:xfrm>
            <a:off x="5656264" y="2696335"/>
            <a:ext cx="341889" cy="248339"/>
          </a:xfrm>
          <a:custGeom>
            <a:avLst/>
            <a:gdLst>
              <a:gd name="T0" fmla="*/ 1318 w 1922"/>
              <a:gd name="T1" fmla="*/ 50 h 1456"/>
              <a:gd name="T2" fmla="*/ 1377 w 1922"/>
              <a:gd name="T3" fmla="*/ 123 h 1456"/>
              <a:gd name="T4" fmla="*/ 1460 w 1922"/>
              <a:gd name="T5" fmla="*/ 177 h 1456"/>
              <a:gd name="T6" fmla="*/ 1532 w 1922"/>
              <a:gd name="T7" fmla="*/ 319 h 1456"/>
              <a:gd name="T8" fmla="*/ 1492 w 1922"/>
              <a:gd name="T9" fmla="*/ 427 h 1456"/>
              <a:gd name="T10" fmla="*/ 1701 w 1922"/>
              <a:gd name="T11" fmla="*/ 521 h 1456"/>
              <a:gd name="T12" fmla="*/ 1846 w 1922"/>
              <a:gd name="T13" fmla="*/ 627 h 1456"/>
              <a:gd name="T14" fmla="*/ 1921 w 1922"/>
              <a:gd name="T15" fmla="*/ 788 h 1456"/>
              <a:gd name="T16" fmla="*/ 1867 w 1922"/>
              <a:gd name="T17" fmla="*/ 858 h 1456"/>
              <a:gd name="T18" fmla="*/ 1673 w 1922"/>
              <a:gd name="T19" fmla="*/ 965 h 1456"/>
              <a:gd name="T20" fmla="*/ 1645 w 1922"/>
              <a:gd name="T21" fmla="*/ 1133 h 1456"/>
              <a:gd name="T22" fmla="*/ 1370 w 1922"/>
              <a:gd name="T23" fmla="*/ 1215 h 1456"/>
              <a:gd name="T24" fmla="*/ 1419 w 1922"/>
              <a:gd name="T25" fmla="*/ 1367 h 1456"/>
              <a:gd name="T26" fmla="*/ 1389 w 1922"/>
              <a:gd name="T27" fmla="*/ 1416 h 1456"/>
              <a:gd name="T28" fmla="*/ 1349 w 1922"/>
              <a:gd name="T29" fmla="*/ 1455 h 1456"/>
              <a:gd name="T30" fmla="*/ 1240 w 1922"/>
              <a:gd name="T31" fmla="*/ 1427 h 1456"/>
              <a:gd name="T32" fmla="*/ 1053 w 1922"/>
              <a:gd name="T33" fmla="*/ 1401 h 1456"/>
              <a:gd name="T34" fmla="*/ 865 w 1922"/>
              <a:gd name="T35" fmla="*/ 1434 h 1456"/>
              <a:gd name="T36" fmla="*/ 719 w 1922"/>
              <a:gd name="T37" fmla="*/ 1411 h 1456"/>
              <a:gd name="T38" fmla="*/ 553 w 1922"/>
              <a:gd name="T39" fmla="*/ 1425 h 1456"/>
              <a:gd name="T40" fmla="*/ 459 w 1922"/>
              <a:gd name="T41" fmla="*/ 1379 h 1456"/>
              <a:gd name="T42" fmla="*/ 359 w 1922"/>
              <a:gd name="T43" fmla="*/ 1311 h 1456"/>
              <a:gd name="T44" fmla="*/ 146 w 1922"/>
              <a:gd name="T45" fmla="*/ 1272 h 1456"/>
              <a:gd name="T46" fmla="*/ 118 w 1922"/>
              <a:gd name="T47" fmla="*/ 1189 h 1456"/>
              <a:gd name="T48" fmla="*/ 74 w 1922"/>
              <a:gd name="T49" fmla="*/ 1131 h 1456"/>
              <a:gd name="T50" fmla="*/ 41 w 1922"/>
              <a:gd name="T51" fmla="*/ 1074 h 1456"/>
              <a:gd name="T52" fmla="*/ 71 w 1922"/>
              <a:gd name="T53" fmla="*/ 1007 h 1456"/>
              <a:gd name="T54" fmla="*/ 9 w 1922"/>
              <a:gd name="T55" fmla="*/ 926 h 1456"/>
              <a:gd name="T56" fmla="*/ 7 w 1922"/>
              <a:gd name="T57" fmla="*/ 840 h 1456"/>
              <a:gd name="T58" fmla="*/ 44 w 1922"/>
              <a:gd name="T59" fmla="*/ 783 h 1456"/>
              <a:gd name="T60" fmla="*/ 151 w 1922"/>
              <a:gd name="T61" fmla="*/ 746 h 1456"/>
              <a:gd name="T62" fmla="*/ 203 w 1922"/>
              <a:gd name="T63" fmla="*/ 750 h 1456"/>
              <a:gd name="T64" fmla="*/ 267 w 1922"/>
              <a:gd name="T65" fmla="*/ 780 h 1456"/>
              <a:gd name="T66" fmla="*/ 459 w 1922"/>
              <a:gd name="T67" fmla="*/ 713 h 1456"/>
              <a:gd name="T68" fmla="*/ 625 w 1922"/>
              <a:gd name="T69" fmla="*/ 606 h 1456"/>
              <a:gd name="T70" fmla="*/ 676 w 1922"/>
              <a:gd name="T71" fmla="*/ 560 h 1456"/>
              <a:gd name="T72" fmla="*/ 647 w 1922"/>
              <a:gd name="T73" fmla="*/ 380 h 1456"/>
              <a:gd name="T74" fmla="*/ 794 w 1922"/>
              <a:gd name="T75" fmla="*/ 349 h 1456"/>
              <a:gd name="T76" fmla="*/ 857 w 1922"/>
              <a:gd name="T77" fmla="*/ 380 h 1456"/>
              <a:gd name="T78" fmla="*/ 932 w 1922"/>
              <a:gd name="T79" fmla="*/ 183 h 1456"/>
              <a:gd name="T80" fmla="*/ 1048 w 1922"/>
              <a:gd name="T81" fmla="*/ 207 h 1456"/>
              <a:gd name="T82" fmla="*/ 1147 w 1922"/>
              <a:gd name="T83" fmla="*/ 92 h 1456"/>
              <a:gd name="T84" fmla="*/ 1238 w 1922"/>
              <a:gd name="T85" fmla="*/ 41 h 1456"/>
              <a:gd name="T86" fmla="*/ 1310 w 1922"/>
              <a:gd name="T87" fmla="*/ 13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22" h="1456">
                <a:moveTo>
                  <a:pt x="1310" y="13"/>
                </a:moveTo>
                <a:lnTo>
                  <a:pt x="1333" y="13"/>
                </a:lnTo>
                <a:lnTo>
                  <a:pt x="1318" y="50"/>
                </a:lnTo>
                <a:lnTo>
                  <a:pt x="1337" y="71"/>
                </a:lnTo>
                <a:lnTo>
                  <a:pt x="1337" y="87"/>
                </a:lnTo>
                <a:lnTo>
                  <a:pt x="1377" y="123"/>
                </a:lnTo>
                <a:lnTo>
                  <a:pt x="1387" y="152"/>
                </a:lnTo>
                <a:lnTo>
                  <a:pt x="1439" y="158"/>
                </a:lnTo>
                <a:lnTo>
                  <a:pt x="1460" y="177"/>
                </a:lnTo>
                <a:lnTo>
                  <a:pt x="1473" y="177"/>
                </a:lnTo>
                <a:lnTo>
                  <a:pt x="1503" y="239"/>
                </a:lnTo>
                <a:lnTo>
                  <a:pt x="1532" y="319"/>
                </a:lnTo>
                <a:lnTo>
                  <a:pt x="1517" y="363"/>
                </a:lnTo>
                <a:lnTo>
                  <a:pt x="1520" y="380"/>
                </a:lnTo>
                <a:lnTo>
                  <a:pt x="1492" y="427"/>
                </a:lnTo>
                <a:lnTo>
                  <a:pt x="1499" y="467"/>
                </a:lnTo>
                <a:lnTo>
                  <a:pt x="1597" y="506"/>
                </a:lnTo>
                <a:lnTo>
                  <a:pt x="1701" y="521"/>
                </a:lnTo>
                <a:lnTo>
                  <a:pt x="1809" y="596"/>
                </a:lnTo>
                <a:lnTo>
                  <a:pt x="1844" y="606"/>
                </a:lnTo>
                <a:lnTo>
                  <a:pt x="1846" y="627"/>
                </a:lnTo>
                <a:lnTo>
                  <a:pt x="1869" y="674"/>
                </a:lnTo>
                <a:lnTo>
                  <a:pt x="1891" y="735"/>
                </a:lnTo>
                <a:lnTo>
                  <a:pt x="1921" y="788"/>
                </a:lnTo>
                <a:lnTo>
                  <a:pt x="1904" y="807"/>
                </a:lnTo>
                <a:lnTo>
                  <a:pt x="1904" y="843"/>
                </a:lnTo>
                <a:lnTo>
                  <a:pt x="1867" y="858"/>
                </a:lnTo>
                <a:lnTo>
                  <a:pt x="1774" y="897"/>
                </a:lnTo>
                <a:lnTo>
                  <a:pt x="1715" y="945"/>
                </a:lnTo>
                <a:lnTo>
                  <a:pt x="1673" y="965"/>
                </a:lnTo>
                <a:lnTo>
                  <a:pt x="1666" y="995"/>
                </a:lnTo>
                <a:lnTo>
                  <a:pt x="1678" y="1138"/>
                </a:lnTo>
                <a:lnTo>
                  <a:pt x="1645" y="1133"/>
                </a:lnTo>
                <a:lnTo>
                  <a:pt x="1629" y="1145"/>
                </a:lnTo>
                <a:lnTo>
                  <a:pt x="1402" y="1189"/>
                </a:lnTo>
                <a:lnTo>
                  <a:pt x="1370" y="1215"/>
                </a:lnTo>
                <a:lnTo>
                  <a:pt x="1375" y="1275"/>
                </a:lnTo>
                <a:lnTo>
                  <a:pt x="1441" y="1332"/>
                </a:lnTo>
                <a:lnTo>
                  <a:pt x="1419" y="1367"/>
                </a:lnTo>
                <a:lnTo>
                  <a:pt x="1387" y="1383"/>
                </a:lnTo>
                <a:lnTo>
                  <a:pt x="1382" y="1401"/>
                </a:lnTo>
                <a:lnTo>
                  <a:pt x="1389" y="1416"/>
                </a:lnTo>
                <a:lnTo>
                  <a:pt x="1407" y="1416"/>
                </a:lnTo>
                <a:lnTo>
                  <a:pt x="1417" y="1429"/>
                </a:lnTo>
                <a:lnTo>
                  <a:pt x="1349" y="1455"/>
                </a:lnTo>
                <a:lnTo>
                  <a:pt x="1310" y="1439"/>
                </a:lnTo>
                <a:lnTo>
                  <a:pt x="1291" y="1427"/>
                </a:lnTo>
                <a:lnTo>
                  <a:pt x="1240" y="1427"/>
                </a:lnTo>
                <a:lnTo>
                  <a:pt x="1151" y="1387"/>
                </a:lnTo>
                <a:lnTo>
                  <a:pt x="1097" y="1387"/>
                </a:lnTo>
                <a:lnTo>
                  <a:pt x="1053" y="1401"/>
                </a:lnTo>
                <a:lnTo>
                  <a:pt x="1004" y="1401"/>
                </a:lnTo>
                <a:lnTo>
                  <a:pt x="927" y="1441"/>
                </a:lnTo>
                <a:lnTo>
                  <a:pt x="865" y="1434"/>
                </a:lnTo>
                <a:lnTo>
                  <a:pt x="802" y="1455"/>
                </a:lnTo>
                <a:lnTo>
                  <a:pt x="752" y="1439"/>
                </a:lnTo>
                <a:lnTo>
                  <a:pt x="719" y="1411"/>
                </a:lnTo>
                <a:lnTo>
                  <a:pt x="638" y="1401"/>
                </a:lnTo>
                <a:lnTo>
                  <a:pt x="583" y="1437"/>
                </a:lnTo>
                <a:lnTo>
                  <a:pt x="553" y="1425"/>
                </a:lnTo>
                <a:lnTo>
                  <a:pt x="529" y="1405"/>
                </a:lnTo>
                <a:lnTo>
                  <a:pt x="470" y="1389"/>
                </a:lnTo>
                <a:lnTo>
                  <a:pt x="459" y="1379"/>
                </a:lnTo>
                <a:lnTo>
                  <a:pt x="435" y="1378"/>
                </a:lnTo>
                <a:lnTo>
                  <a:pt x="398" y="1319"/>
                </a:lnTo>
                <a:lnTo>
                  <a:pt x="359" y="1311"/>
                </a:lnTo>
                <a:lnTo>
                  <a:pt x="267" y="1341"/>
                </a:lnTo>
                <a:lnTo>
                  <a:pt x="226" y="1332"/>
                </a:lnTo>
                <a:lnTo>
                  <a:pt x="146" y="1272"/>
                </a:lnTo>
                <a:lnTo>
                  <a:pt x="123" y="1270"/>
                </a:lnTo>
                <a:lnTo>
                  <a:pt x="105" y="1229"/>
                </a:lnTo>
                <a:lnTo>
                  <a:pt x="118" y="1189"/>
                </a:lnTo>
                <a:lnTo>
                  <a:pt x="113" y="1170"/>
                </a:lnTo>
                <a:lnTo>
                  <a:pt x="83" y="1150"/>
                </a:lnTo>
                <a:lnTo>
                  <a:pt x="74" y="1131"/>
                </a:lnTo>
                <a:lnTo>
                  <a:pt x="11" y="1096"/>
                </a:lnTo>
                <a:lnTo>
                  <a:pt x="11" y="1086"/>
                </a:lnTo>
                <a:lnTo>
                  <a:pt x="41" y="1074"/>
                </a:lnTo>
                <a:lnTo>
                  <a:pt x="58" y="1084"/>
                </a:lnTo>
                <a:lnTo>
                  <a:pt x="76" y="1067"/>
                </a:lnTo>
                <a:lnTo>
                  <a:pt x="71" y="1007"/>
                </a:lnTo>
                <a:lnTo>
                  <a:pt x="76" y="958"/>
                </a:lnTo>
                <a:lnTo>
                  <a:pt x="37" y="918"/>
                </a:lnTo>
                <a:lnTo>
                  <a:pt x="9" y="926"/>
                </a:lnTo>
                <a:lnTo>
                  <a:pt x="0" y="897"/>
                </a:lnTo>
                <a:lnTo>
                  <a:pt x="14" y="866"/>
                </a:lnTo>
                <a:lnTo>
                  <a:pt x="7" y="840"/>
                </a:lnTo>
                <a:lnTo>
                  <a:pt x="34" y="815"/>
                </a:lnTo>
                <a:lnTo>
                  <a:pt x="44" y="804"/>
                </a:lnTo>
                <a:lnTo>
                  <a:pt x="44" y="783"/>
                </a:lnTo>
                <a:lnTo>
                  <a:pt x="81" y="766"/>
                </a:lnTo>
                <a:lnTo>
                  <a:pt x="118" y="758"/>
                </a:lnTo>
                <a:lnTo>
                  <a:pt x="151" y="746"/>
                </a:lnTo>
                <a:lnTo>
                  <a:pt x="177" y="753"/>
                </a:lnTo>
                <a:lnTo>
                  <a:pt x="197" y="746"/>
                </a:lnTo>
                <a:lnTo>
                  <a:pt x="203" y="750"/>
                </a:lnTo>
                <a:lnTo>
                  <a:pt x="207" y="776"/>
                </a:lnTo>
                <a:lnTo>
                  <a:pt x="224" y="783"/>
                </a:lnTo>
                <a:lnTo>
                  <a:pt x="267" y="780"/>
                </a:lnTo>
                <a:lnTo>
                  <a:pt x="314" y="728"/>
                </a:lnTo>
                <a:lnTo>
                  <a:pt x="410" y="748"/>
                </a:lnTo>
                <a:lnTo>
                  <a:pt x="459" y="713"/>
                </a:lnTo>
                <a:lnTo>
                  <a:pt x="602" y="681"/>
                </a:lnTo>
                <a:lnTo>
                  <a:pt x="611" y="660"/>
                </a:lnTo>
                <a:lnTo>
                  <a:pt x="625" y="606"/>
                </a:lnTo>
                <a:lnTo>
                  <a:pt x="664" y="575"/>
                </a:lnTo>
                <a:lnTo>
                  <a:pt x="676" y="575"/>
                </a:lnTo>
                <a:lnTo>
                  <a:pt x="676" y="560"/>
                </a:lnTo>
                <a:lnTo>
                  <a:pt x="680" y="422"/>
                </a:lnTo>
                <a:lnTo>
                  <a:pt x="686" y="394"/>
                </a:lnTo>
                <a:lnTo>
                  <a:pt x="647" y="380"/>
                </a:lnTo>
                <a:lnTo>
                  <a:pt x="645" y="370"/>
                </a:lnTo>
                <a:lnTo>
                  <a:pt x="686" y="358"/>
                </a:lnTo>
                <a:lnTo>
                  <a:pt x="794" y="349"/>
                </a:lnTo>
                <a:lnTo>
                  <a:pt x="807" y="370"/>
                </a:lnTo>
                <a:lnTo>
                  <a:pt x="848" y="380"/>
                </a:lnTo>
                <a:lnTo>
                  <a:pt x="857" y="380"/>
                </a:lnTo>
                <a:lnTo>
                  <a:pt x="872" y="362"/>
                </a:lnTo>
                <a:lnTo>
                  <a:pt x="853" y="344"/>
                </a:lnTo>
                <a:lnTo>
                  <a:pt x="932" y="183"/>
                </a:lnTo>
                <a:lnTo>
                  <a:pt x="944" y="172"/>
                </a:lnTo>
                <a:lnTo>
                  <a:pt x="1016" y="207"/>
                </a:lnTo>
                <a:lnTo>
                  <a:pt x="1048" y="207"/>
                </a:lnTo>
                <a:lnTo>
                  <a:pt x="1063" y="227"/>
                </a:lnTo>
                <a:lnTo>
                  <a:pt x="1129" y="207"/>
                </a:lnTo>
                <a:lnTo>
                  <a:pt x="1147" y="92"/>
                </a:lnTo>
                <a:lnTo>
                  <a:pt x="1175" y="74"/>
                </a:lnTo>
                <a:lnTo>
                  <a:pt x="1214" y="71"/>
                </a:lnTo>
                <a:lnTo>
                  <a:pt x="1238" y="41"/>
                </a:lnTo>
                <a:lnTo>
                  <a:pt x="1245" y="13"/>
                </a:lnTo>
                <a:lnTo>
                  <a:pt x="1265" y="0"/>
                </a:lnTo>
                <a:lnTo>
                  <a:pt x="1310" y="13"/>
                </a:lnTo>
              </a:path>
            </a:pathLst>
          </a:custGeom>
          <a:solidFill>
            <a:srgbClr val="FFC000"/>
          </a:solidFill>
          <a:ln w="12700" cap="flat"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9" name="Freeform 7"/>
          <p:cNvSpPr>
            <a:spLocks/>
          </p:cNvSpPr>
          <p:nvPr/>
        </p:nvSpPr>
        <p:spPr bwMode="auto">
          <a:xfrm>
            <a:off x="6325839" y="2787123"/>
            <a:ext cx="97092" cy="90535"/>
          </a:xfrm>
          <a:custGeom>
            <a:avLst/>
            <a:gdLst>
              <a:gd name="T0" fmla="*/ 453 w 548"/>
              <a:gd name="T1" fmla="*/ 368 h 530"/>
              <a:gd name="T2" fmla="*/ 508 w 548"/>
              <a:gd name="T3" fmla="*/ 281 h 530"/>
              <a:gd name="T4" fmla="*/ 547 w 548"/>
              <a:gd name="T5" fmla="*/ 239 h 530"/>
              <a:gd name="T6" fmla="*/ 542 w 548"/>
              <a:gd name="T7" fmla="*/ 197 h 530"/>
              <a:gd name="T8" fmla="*/ 503 w 548"/>
              <a:gd name="T9" fmla="*/ 153 h 530"/>
              <a:gd name="T10" fmla="*/ 497 w 548"/>
              <a:gd name="T11" fmla="*/ 117 h 530"/>
              <a:gd name="T12" fmla="*/ 429 w 548"/>
              <a:gd name="T13" fmla="*/ 22 h 530"/>
              <a:gd name="T14" fmla="*/ 423 w 548"/>
              <a:gd name="T15" fmla="*/ 32 h 530"/>
              <a:gd name="T16" fmla="*/ 411 w 548"/>
              <a:gd name="T17" fmla="*/ 45 h 530"/>
              <a:gd name="T18" fmla="*/ 382 w 548"/>
              <a:gd name="T19" fmla="*/ 13 h 530"/>
              <a:gd name="T20" fmla="*/ 337 w 548"/>
              <a:gd name="T21" fmla="*/ 0 h 530"/>
              <a:gd name="T22" fmla="*/ 337 w 548"/>
              <a:gd name="T23" fmla="*/ 13 h 530"/>
              <a:gd name="T24" fmla="*/ 337 w 548"/>
              <a:gd name="T25" fmla="*/ 32 h 530"/>
              <a:gd name="T26" fmla="*/ 320 w 548"/>
              <a:gd name="T27" fmla="*/ 47 h 530"/>
              <a:gd name="T28" fmla="*/ 283 w 548"/>
              <a:gd name="T29" fmla="*/ 82 h 530"/>
              <a:gd name="T30" fmla="*/ 246 w 548"/>
              <a:gd name="T31" fmla="*/ 82 h 530"/>
              <a:gd name="T32" fmla="*/ 232 w 548"/>
              <a:gd name="T33" fmla="*/ 107 h 530"/>
              <a:gd name="T34" fmla="*/ 218 w 548"/>
              <a:gd name="T35" fmla="*/ 107 h 530"/>
              <a:gd name="T36" fmla="*/ 191 w 548"/>
              <a:gd name="T37" fmla="*/ 134 h 530"/>
              <a:gd name="T38" fmla="*/ 175 w 548"/>
              <a:gd name="T39" fmla="*/ 134 h 530"/>
              <a:gd name="T40" fmla="*/ 144 w 548"/>
              <a:gd name="T41" fmla="*/ 166 h 530"/>
              <a:gd name="T42" fmla="*/ 125 w 548"/>
              <a:gd name="T43" fmla="*/ 171 h 530"/>
              <a:gd name="T44" fmla="*/ 82 w 548"/>
              <a:gd name="T45" fmla="*/ 235 h 530"/>
              <a:gd name="T46" fmla="*/ 55 w 548"/>
              <a:gd name="T47" fmla="*/ 196 h 530"/>
              <a:gd name="T48" fmla="*/ 26 w 548"/>
              <a:gd name="T49" fmla="*/ 176 h 530"/>
              <a:gd name="T50" fmla="*/ 12 w 548"/>
              <a:gd name="T51" fmla="*/ 190 h 530"/>
              <a:gd name="T52" fmla="*/ 28 w 548"/>
              <a:gd name="T53" fmla="*/ 277 h 530"/>
              <a:gd name="T54" fmla="*/ 14 w 548"/>
              <a:gd name="T55" fmla="*/ 307 h 530"/>
              <a:gd name="T56" fmla="*/ 0 w 548"/>
              <a:gd name="T57" fmla="*/ 350 h 530"/>
              <a:gd name="T58" fmla="*/ 42 w 548"/>
              <a:gd name="T59" fmla="*/ 377 h 530"/>
              <a:gd name="T60" fmla="*/ 62 w 548"/>
              <a:gd name="T61" fmla="*/ 380 h 530"/>
              <a:gd name="T62" fmla="*/ 92 w 548"/>
              <a:gd name="T63" fmla="*/ 421 h 530"/>
              <a:gd name="T64" fmla="*/ 115 w 548"/>
              <a:gd name="T65" fmla="*/ 409 h 530"/>
              <a:gd name="T66" fmla="*/ 149 w 548"/>
              <a:gd name="T67" fmla="*/ 368 h 530"/>
              <a:gd name="T68" fmla="*/ 182 w 548"/>
              <a:gd name="T69" fmla="*/ 308 h 530"/>
              <a:gd name="T70" fmla="*/ 240 w 548"/>
              <a:gd name="T71" fmla="*/ 296 h 530"/>
              <a:gd name="T72" fmla="*/ 276 w 548"/>
              <a:gd name="T73" fmla="*/ 332 h 530"/>
              <a:gd name="T74" fmla="*/ 251 w 548"/>
              <a:gd name="T75" fmla="*/ 392 h 530"/>
              <a:gd name="T76" fmla="*/ 218 w 548"/>
              <a:gd name="T77" fmla="*/ 445 h 530"/>
              <a:gd name="T78" fmla="*/ 246 w 548"/>
              <a:gd name="T79" fmla="*/ 467 h 530"/>
              <a:gd name="T80" fmla="*/ 246 w 548"/>
              <a:gd name="T81" fmla="*/ 494 h 530"/>
              <a:gd name="T82" fmla="*/ 223 w 548"/>
              <a:gd name="T83" fmla="*/ 518 h 530"/>
              <a:gd name="T84" fmla="*/ 228 w 548"/>
              <a:gd name="T85" fmla="*/ 529 h 530"/>
              <a:gd name="T86" fmla="*/ 269 w 548"/>
              <a:gd name="T87" fmla="*/ 507 h 530"/>
              <a:gd name="T88" fmla="*/ 330 w 548"/>
              <a:gd name="T89" fmla="*/ 425 h 530"/>
              <a:gd name="T90" fmla="*/ 423 w 548"/>
              <a:gd name="T91" fmla="*/ 374 h 530"/>
              <a:gd name="T92" fmla="*/ 453 w 548"/>
              <a:gd name="T93" fmla="*/ 3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48" h="530">
                <a:moveTo>
                  <a:pt x="453" y="368"/>
                </a:moveTo>
                <a:lnTo>
                  <a:pt x="508" y="281"/>
                </a:lnTo>
                <a:lnTo>
                  <a:pt x="547" y="239"/>
                </a:lnTo>
                <a:lnTo>
                  <a:pt x="542" y="197"/>
                </a:lnTo>
                <a:lnTo>
                  <a:pt x="503" y="153"/>
                </a:lnTo>
                <a:lnTo>
                  <a:pt x="497" y="117"/>
                </a:lnTo>
                <a:lnTo>
                  <a:pt x="429" y="22"/>
                </a:lnTo>
                <a:lnTo>
                  <a:pt x="423" y="32"/>
                </a:lnTo>
                <a:lnTo>
                  <a:pt x="411" y="45"/>
                </a:lnTo>
                <a:lnTo>
                  <a:pt x="382" y="13"/>
                </a:lnTo>
                <a:lnTo>
                  <a:pt x="337" y="0"/>
                </a:lnTo>
                <a:lnTo>
                  <a:pt x="337" y="13"/>
                </a:lnTo>
                <a:lnTo>
                  <a:pt x="337" y="32"/>
                </a:lnTo>
                <a:lnTo>
                  <a:pt x="320" y="47"/>
                </a:lnTo>
                <a:lnTo>
                  <a:pt x="283" y="82"/>
                </a:lnTo>
                <a:lnTo>
                  <a:pt x="246" y="82"/>
                </a:lnTo>
                <a:lnTo>
                  <a:pt x="232" y="107"/>
                </a:lnTo>
                <a:lnTo>
                  <a:pt x="218" y="107"/>
                </a:lnTo>
                <a:lnTo>
                  <a:pt x="191" y="134"/>
                </a:lnTo>
                <a:lnTo>
                  <a:pt x="175" y="134"/>
                </a:lnTo>
                <a:lnTo>
                  <a:pt x="144" y="166"/>
                </a:lnTo>
                <a:lnTo>
                  <a:pt x="125" y="171"/>
                </a:lnTo>
                <a:lnTo>
                  <a:pt x="82" y="235"/>
                </a:lnTo>
                <a:lnTo>
                  <a:pt x="55" y="196"/>
                </a:lnTo>
                <a:lnTo>
                  <a:pt x="26" y="176"/>
                </a:lnTo>
                <a:lnTo>
                  <a:pt x="12" y="190"/>
                </a:lnTo>
                <a:lnTo>
                  <a:pt x="28" y="277"/>
                </a:lnTo>
                <a:lnTo>
                  <a:pt x="14" y="307"/>
                </a:lnTo>
                <a:lnTo>
                  <a:pt x="0" y="350"/>
                </a:lnTo>
                <a:lnTo>
                  <a:pt x="42" y="377"/>
                </a:lnTo>
                <a:lnTo>
                  <a:pt x="62" y="380"/>
                </a:lnTo>
                <a:lnTo>
                  <a:pt x="92" y="421"/>
                </a:lnTo>
                <a:lnTo>
                  <a:pt x="115" y="409"/>
                </a:lnTo>
                <a:lnTo>
                  <a:pt x="149" y="368"/>
                </a:lnTo>
                <a:lnTo>
                  <a:pt x="182" y="308"/>
                </a:lnTo>
                <a:lnTo>
                  <a:pt x="240" y="296"/>
                </a:lnTo>
                <a:lnTo>
                  <a:pt x="276" y="332"/>
                </a:lnTo>
                <a:lnTo>
                  <a:pt x="251" y="392"/>
                </a:lnTo>
                <a:lnTo>
                  <a:pt x="218" y="445"/>
                </a:lnTo>
                <a:lnTo>
                  <a:pt x="246" y="467"/>
                </a:lnTo>
                <a:lnTo>
                  <a:pt x="246" y="494"/>
                </a:lnTo>
                <a:lnTo>
                  <a:pt x="223" y="518"/>
                </a:lnTo>
                <a:lnTo>
                  <a:pt x="228" y="529"/>
                </a:lnTo>
                <a:lnTo>
                  <a:pt x="269" y="507"/>
                </a:lnTo>
                <a:lnTo>
                  <a:pt x="330" y="425"/>
                </a:lnTo>
                <a:lnTo>
                  <a:pt x="423" y="374"/>
                </a:lnTo>
                <a:lnTo>
                  <a:pt x="453" y="368"/>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0" name="Freeform 8"/>
          <p:cNvSpPr>
            <a:spLocks/>
          </p:cNvSpPr>
          <p:nvPr/>
        </p:nvSpPr>
        <p:spPr bwMode="auto">
          <a:xfrm>
            <a:off x="6349337" y="2736039"/>
            <a:ext cx="141507" cy="92305"/>
          </a:xfrm>
          <a:custGeom>
            <a:avLst/>
            <a:gdLst>
              <a:gd name="T0" fmla="*/ 768 w 793"/>
              <a:gd name="T1" fmla="*/ 148 h 540"/>
              <a:gd name="T2" fmla="*/ 705 w 793"/>
              <a:gd name="T3" fmla="*/ 136 h 540"/>
              <a:gd name="T4" fmla="*/ 681 w 793"/>
              <a:gd name="T5" fmla="*/ 133 h 540"/>
              <a:gd name="T6" fmla="*/ 625 w 793"/>
              <a:gd name="T7" fmla="*/ 163 h 540"/>
              <a:gd name="T8" fmla="*/ 600 w 793"/>
              <a:gd name="T9" fmla="*/ 178 h 540"/>
              <a:gd name="T10" fmla="*/ 554 w 793"/>
              <a:gd name="T11" fmla="*/ 144 h 540"/>
              <a:gd name="T12" fmla="*/ 511 w 793"/>
              <a:gd name="T13" fmla="*/ 108 h 540"/>
              <a:gd name="T14" fmla="*/ 504 w 793"/>
              <a:gd name="T15" fmla="*/ 156 h 540"/>
              <a:gd name="T16" fmla="*/ 460 w 793"/>
              <a:gd name="T17" fmla="*/ 108 h 540"/>
              <a:gd name="T18" fmla="*/ 423 w 793"/>
              <a:gd name="T19" fmla="*/ 70 h 540"/>
              <a:gd name="T20" fmla="*/ 342 w 793"/>
              <a:gd name="T21" fmla="*/ 70 h 540"/>
              <a:gd name="T22" fmla="*/ 301 w 793"/>
              <a:gd name="T23" fmla="*/ 39 h 540"/>
              <a:gd name="T24" fmla="*/ 241 w 793"/>
              <a:gd name="T25" fmla="*/ 61 h 540"/>
              <a:gd name="T26" fmla="*/ 180 w 793"/>
              <a:gd name="T27" fmla="*/ 45 h 540"/>
              <a:gd name="T28" fmla="*/ 98 w 793"/>
              <a:gd name="T29" fmla="*/ 9 h 540"/>
              <a:gd name="T30" fmla="*/ 73 w 793"/>
              <a:gd name="T31" fmla="*/ 66 h 540"/>
              <a:gd name="T32" fmla="*/ 0 w 793"/>
              <a:gd name="T33" fmla="*/ 70 h 540"/>
              <a:gd name="T34" fmla="*/ 39 w 793"/>
              <a:gd name="T35" fmla="*/ 108 h 540"/>
              <a:gd name="T36" fmla="*/ 44 w 793"/>
              <a:gd name="T37" fmla="*/ 176 h 540"/>
              <a:gd name="T38" fmla="*/ 66 w 793"/>
              <a:gd name="T39" fmla="*/ 231 h 540"/>
              <a:gd name="T40" fmla="*/ 130 w 793"/>
              <a:gd name="T41" fmla="*/ 195 h 540"/>
              <a:gd name="T42" fmla="*/ 180 w 793"/>
              <a:gd name="T43" fmla="*/ 296 h 540"/>
              <a:gd name="T44" fmla="*/ 208 w 793"/>
              <a:gd name="T45" fmla="*/ 298 h 540"/>
              <a:gd name="T46" fmla="*/ 283 w 793"/>
              <a:gd name="T47" fmla="*/ 344 h 540"/>
              <a:gd name="T48" fmla="*/ 301 w 793"/>
              <a:gd name="T49" fmla="*/ 320 h 540"/>
              <a:gd name="T50" fmla="*/ 375 w 793"/>
              <a:gd name="T51" fmla="*/ 452 h 540"/>
              <a:gd name="T52" fmla="*/ 418 w 793"/>
              <a:gd name="T53" fmla="*/ 539 h 540"/>
              <a:gd name="T54" fmla="*/ 483 w 793"/>
              <a:gd name="T55" fmla="*/ 426 h 540"/>
              <a:gd name="T56" fmla="*/ 534 w 793"/>
              <a:gd name="T57" fmla="*/ 440 h 540"/>
              <a:gd name="T58" fmla="*/ 609 w 793"/>
              <a:gd name="T59" fmla="*/ 415 h 540"/>
              <a:gd name="T60" fmla="*/ 591 w 793"/>
              <a:gd name="T61" fmla="*/ 364 h 540"/>
              <a:gd name="T62" fmla="*/ 664 w 793"/>
              <a:gd name="T63" fmla="*/ 307 h 540"/>
              <a:gd name="T64" fmla="*/ 694 w 793"/>
              <a:gd name="T65" fmla="*/ 252 h 540"/>
              <a:gd name="T66" fmla="*/ 716 w 793"/>
              <a:gd name="T67" fmla="*/ 220 h 540"/>
              <a:gd name="T68" fmla="*/ 745 w 793"/>
              <a:gd name="T69" fmla="*/ 246 h 540"/>
              <a:gd name="T70" fmla="*/ 792 w 793"/>
              <a:gd name="T71" fmla="*/ 16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3" h="540">
                <a:moveTo>
                  <a:pt x="784" y="151"/>
                </a:moveTo>
                <a:lnTo>
                  <a:pt x="768" y="148"/>
                </a:lnTo>
                <a:lnTo>
                  <a:pt x="742" y="148"/>
                </a:lnTo>
                <a:lnTo>
                  <a:pt x="705" y="136"/>
                </a:lnTo>
                <a:lnTo>
                  <a:pt x="694" y="115"/>
                </a:lnTo>
                <a:lnTo>
                  <a:pt x="681" y="133"/>
                </a:lnTo>
                <a:lnTo>
                  <a:pt x="664" y="120"/>
                </a:lnTo>
                <a:lnTo>
                  <a:pt x="625" y="163"/>
                </a:lnTo>
                <a:lnTo>
                  <a:pt x="618" y="176"/>
                </a:lnTo>
                <a:lnTo>
                  <a:pt x="600" y="178"/>
                </a:lnTo>
                <a:lnTo>
                  <a:pt x="576" y="151"/>
                </a:lnTo>
                <a:lnTo>
                  <a:pt x="554" y="144"/>
                </a:lnTo>
                <a:lnTo>
                  <a:pt x="529" y="94"/>
                </a:lnTo>
                <a:lnTo>
                  <a:pt x="511" y="108"/>
                </a:lnTo>
                <a:lnTo>
                  <a:pt x="517" y="148"/>
                </a:lnTo>
                <a:lnTo>
                  <a:pt x="504" y="156"/>
                </a:lnTo>
                <a:lnTo>
                  <a:pt x="472" y="122"/>
                </a:lnTo>
                <a:lnTo>
                  <a:pt x="460" y="108"/>
                </a:lnTo>
                <a:lnTo>
                  <a:pt x="435" y="108"/>
                </a:lnTo>
                <a:lnTo>
                  <a:pt x="423" y="70"/>
                </a:lnTo>
                <a:lnTo>
                  <a:pt x="388" y="51"/>
                </a:lnTo>
                <a:lnTo>
                  <a:pt x="342" y="70"/>
                </a:lnTo>
                <a:lnTo>
                  <a:pt x="325" y="66"/>
                </a:lnTo>
                <a:lnTo>
                  <a:pt x="301" y="39"/>
                </a:lnTo>
                <a:lnTo>
                  <a:pt x="262" y="61"/>
                </a:lnTo>
                <a:lnTo>
                  <a:pt x="241" y="61"/>
                </a:lnTo>
                <a:lnTo>
                  <a:pt x="216" y="70"/>
                </a:lnTo>
                <a:lnTo>
                  <a:pt x="180" y="45"/>
                </a:lnTo>
                <a:lnTo>
                  <a:pt x="154" y="0"/>
                </a:lnTo>
                <a:lnTo>
                  <a:pt x="98" y="9"/>
                </a:lnTo>
                <a:lnTo>
                  <a:pt x="75" y="37"/>
                </a:lnTo>
                <a:lnTo>
                  <a:pt x="73" y="66"/>
                </a:lnTo>
                <a:lnTo>
                  <a:pt x="7" y="48"/>
                </a:lnTo>
                <a:lnTo>
                  <a:pt x="0" y="70"/>
                </a:lnTo>
                <a:lnTo>
                  <a:pt x="4" y="82"/>
                </a:lnTo>
                <a:lnTo>
                  <a:pt x="39" y="108"/>
                </a:lnTo>
                <a:lnTo>
                  <a:pt x="39" y="144"/>
                </a:lnTo>
                <a:lnTo>
                  <a:pt x="44" y="176"/>
                </a:lnTo>
                <a:lnTo>
                  <a:pt x="64" y="206"/>
                </a:lnTo>
                <a:lnTo>
                  <a:pt x="66" y="231"/>
                </a:lnTo>
                <a:lnTo>
                  <a:pt x="80" y="241"/>
                </a:lnTo>
                <a:lnTo>
                  <a:pt x="130" y="195"/>
                </a:lnTo>
                <a:lnTo>
                  <a:pt x="180" y="259"/>
                </a:lnTo>
                <a:lnTo>
                  <a:pt x="180" y="296"/>
                </a:lnTo>
                <a:lnTo>
                  <a:pt x="208" y="312"/>
                </a:lnTo>
                <a:lnTo>
                  <a:pt x="208" y="298"/>
                </a:lnTo>
                <a:lnTo>
                  <a:pt x="253" y="312"/>
                </a:lnTo>
                <a:lnTo>
                  <a:pt x="283" y="344"/>
                </a:lnTo>
                <a:lnTo>
                  <a:pt x="295" y="330"/>
                </a:lnTo>
                <a:lnTo>
                  <a:pt x="301" y="320"/>
                </a:lnTo>
                <a:lnTo>
                  <a:pt x="368" y="415"/>
                </a:lnTo>
                <a:lnTo>
                  <a:pt x="375" y="452"/>
                </a:lnTo>
                <a:lnTo>
                  <a:pt x="414" y="495"/>
                </a:lnTo>
                <a:lnTo>
                  <a:pt x="418" y="539"/>
                </a:lnTo>
                <a:lnTo>
                  <a:pt x="452" y="517"/>
                </a:lnTo>
                <a:lnTo>
                  <a:pt x="483" y="426"/>
                </a:lnTo>
                <a:lnTo>
                  <a:pt x="499" y="420"/>
                </a:lnTo>
                <a:lnTo>
                  <a:pt x="534" y="440"/>
                </a:lnTo>
                <a:lnTo>
                  <a:pt x="591" y="433"/>
                </a:lnTo>
                <a:lnTo>
                  <a:pt x="609" y="415"/>
                </a:lnTo>
                <a:lnTo>
                  <a:pt x="583" y="375"/>
                </a:lnTo>
                <a:lnTo>
                  <a:pt x="591" y="364"/>
                </a:lnTo>
                <a:lnTo>
                  <a:pt x="642" y="346"/>
                </a:lnTo>
                <a:lnTo>
                  <a:pt x="664" y="307"/>
                </a:lnTo>
                <a:lnTo>
                  <a:pt x="691" y="294"/>
                </a:lnTo>
                <a:lnTo>
                  <a:pt x="694" y="252"/>
                </a:lnTo>
                <a:lnTo>
                  <a:pt x="700" y="225"/>
                </a:lnTo>
                <a:lnTo>
                  <a:pt x="716" y="220"/>
                </a:lnTo>
                <a:lnTo>
                  <a:pt x="729" y="235"/>
                </a:lnTo>
                <a:lnTo>
                  <a:pt x="745" y="246"/>
                </a:lnTo>
                <a:lnTo>
                  <a:pt x="782" y="199"/>
                </a:lnTo>
                <a:lnTo>
                  <a:pt x="792" y="160"/>
                </a:lnTo>
                <a:lnTo>
                  <a:pt x="784" y="151"/>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 name="Freeform 9"/>
          <p:cNvSpPr>
            <a:spLocks/>
          </p:cNvSpPr>
          <p:nvPr/>
        </p:nvSpPr>
        <p:spPr bwMode="auto">
          <a:xfrm>
            <a:off x="5998153" y="3082247"/>
            <a:ext cx="154160" cy="153252"/>
          </a:xfrm>
          <a:custGeom>
            <a:avLst/>
            <a:gdLst>
              <a:gd name="T0" fmla="*/ 756 w 867"/>
              <a:gd name="T1" fmla="*/ 139 h 900"/>
              <a:gd name="T2" fmla="*/ 695 w 867"/>
              <a:gd name="T3" fmla="*/ 156 h 900"/>
              <a:gd name="T4" fmla="*/ 671 w 867"/>
              <a:gd name="T5" fmla="*/ 110 h 900"/>
              <a:gd name="T6" fmla="*/ 658 w 867"/>
              <a:gd name="T7" fmla="*/ 78 h 900"/>
              <a:gd name="T8" fmla="*/ 616 w 867"/>
              <a:gd name="T9" fmla="*/ 80 h 900"/>
              <a:gd name="T10" fmla="*/ 591 w 867"/>
              <a:gd name="T11" fmla="*/ 117 h 900"/>
              <a:gd name="T12" fmla="*/ 591 w 867"/>
              <a:gd name="T13" fmla="*/ 157 h 900"/>
              <a:gd name="T14" fmla="*/ 540 w 867"/>
              <a:gd name="T15" fmla="*/ 313 h 900"/>
              <a:gd name="T16" fmla="*/ 497 w 867"/>
              <a:gd name="T17" fmla="*/ 322 h 900"/>
              <a:gd name="T18" fmla="*/ 416 w 867"/>
              <a:gd name="T19" fmla="*/ 345 h 900"/>
              <a:gd name="T20" fmla="*/ 296 w 867"/>
              <a:gd name="T21" fmla="*/ 156 h 900"/>
              <a:gd name="T22" fmla="*/ 255 w 867"/>
              <a:gd name="T23" fmla="*/ 124 h 900"/>
              <a:gd name="T24" fmla="*/ 245 w 867"/>
              <a:gd name="T25" fmla="*/ 80 h 900"/>
              <a:gd name="T26" fmla="*/ 188 w 867"/>
              <a:gd name="T27" fmla="*/ 110 h 900"/>
              <a:gd name="T28" fmla="*/ 163 w 867"/>
              <a:gd name="T29" fmla="*/ 0 h 900"/>
              <a:gd name="T30" fmla="*/ 121 w 867"/>
              <a:gd name="T31" fmla="*/ 44 h 900"/>
              <a:gd name="T32" fmla="*/ 116 w 867"/>
              <a:gd name="T33" fmla="*/ 112 h 900"/>
              <a:gd name="T34" fmla="*/ 88 w 867"/>
              <a:gd name="T35" fmla="*/ 100 h 900"/>
              <a:gd name="T36" fmla="*/ 88 w 867"/>
              <a:gd name="T37" fmla="*/ 182 h 900"/>
              <a:gd name="T38" fmla="*/ 121 w 867"/>
              <a:gd name="T39" fmla="*/ 192 h 900"/>
              <a:gd name="T40" fmla="*/ 117 w 867"/>
              <a:gd name="T41" fmla="*/ 367 h 900"/>
              <a:gd name="T42" fmla="*/ 20 w 867"/>
              <a:gd name="T43" fmla="*/ 482 h 900"/>
              <a:gd name="T44" fmla="*/ 0 w 867"/>
              <a:gd name="T45" fmla="*/ 514 h 900"/>
              <a:gd name="T46" fmla="*/ 2 w 867"/>
              <a:gd name="T47" fmla="*/ 583 h 900"/>
              <a:gd name="T48" fmla="*/ 57 w 867"/>
              <a:gd name="T49" fmla="*/ 572 h 900"/>
              <a:gd name="T50" fmla="*/ 116 w 867"/>
              <a:gd name="T51" fmla="*/ 597 h 900"/>
              <a:gd name="T52" fmla="*/ 133 w 867"/>
              <a:gd name="T53" fmla="*/ 660 h 900"/>
              <a:gd name="T54" fmla="*/ 179 w 867"/>
              <a:gd name="T55" fmla="*/ 672 h 900"/>
              <a:gd name="T56" fmla="*/ 177 w 867"/>
              <a:gd name="T57" fmla="*/ 709 h 900"/>
              <a:gd name="T58" fmla="*/ 160 w 867"/>
              <a:gd name="T59" fmla="*/ 775 h 900"/>
              <a:gd name="T60" fmla="*/ 195 w 867"/>
              <a:gd name="T61" fmla="*/ 790 h 900"/>
              <a:gd name="T62" fmla="*/ 230 w 867"/>
              <a:gd name="T63" fmla="*/ 820 h 900"/>
              <a:gd name="T64" fmla="*/ 297 w 867"/>
              <a:gd name="T65" fmla="*/ 861 h 900"/>
              <a:gd name="T66" fmla="*/ 361 w 867"/>
              <a:gd name="T67" fmla="*/ 841 h 900"/>
              <a:gd name="T68" fmla="*/ 368 w 867"/>
              <a:gd name="T69" fmla="*/ 882 h 900"/>
              <a:gd name="T70" fmla="*/ 409 w 867"/>
              <a:gd name="T71" fmla="*/ 891 h 900"/>
              <a:gd name="T72" fmla="*/ 428 w 867"/>
              <a:gd name="T73" fmla="*/ 886 h 900"/>
              <a:gd name="T74" fmla="*/ 410 w 867"/>
              <a:gd name="T75" fmla="*/ 775 h 900"/>
              <a:gd name="T76" fmla="*/ 465 w 867"/>
              <a:gd name="T77" fmla="*/ 756 h 900"/>
              <a:gd name="T78" fmla="*/ 497 w 867"/>
              <a:gd name="T79" fmla="*/ 728 h 900"/>
              <a:gd name="T80" fmla="*/ 578 w 867"/>
              <a:gd name="T81" fmla="*/ 726 h 900"/>
              <a:gd name="T82" fmla="*/ 616 w 867"/>
              <a:gd name="T83" fmla="*/ 721 h 900"/>
              <a:gd name="T84" fmla="*/ 647 w 867"/>
              <a:gd name="T85" fmla="*/ 745 h 900"/>
              <a:gd name="T86" fmla="*/ 676 w 867"/>
              <a:gd name="T87" fmla="*/ 714 h 900"/>
              <a:gd name="T88" fmla="*/ 713 w 867"/>
              <a:gd name="T89" fmla="*/ 716 h 900"/>
              <a:gd name="T90" fmla="*/ 762 w 867"/>
              <a:gd name="T91" fmla="*/ 660 h 900"/>
              <a:gd name="T92" fmla="*/ 809 w 867"/>
              <a:gd name="T93" fmla="*/ 672 h 900"/>
              <a:gd name="T94" fmla="*/ 846 w 867"/>
              <a:gd name="T95" fmla="*/ 636 h 900"/>
              <a:gd name="T96" fmla="*/ 866 w 867"/>
              <a:gd name="T97" fmla="*/ 595 h 900"/>
              <a:gd name="T98" fmla="*/ 771 w 867"/>
              <a:gd name="T99" fmla="*/ 561 h 900"/>
              <a:gd name="T100" fmla="*/ 734 w 867"/>
              <a:gd name="T101" fmla="*/ 538 h 900"/>
              <a:gd name="T102" fmla="*/ 694 w 867"/>
              <a:gd name="T103" fmla="*/ 512 h 900"/>
              <a:gd name="T104" fmla="*/ 706 w 867"/>
              <a:gd name="T105" fmla="*/ 438 h 900"/>
              <a:gd name="T106" fmla="*/ 695 w 867"/>
              <a:gd name="T107" fmla="*/ 302 h 900"/>
              <a:gd name="T108" fmla="*/ 628 w 867"/>
              <a:gd name="T109" fmla="*/ 306 h 900"/>
              <a:gd name="T110" fmla="*/ 616 w 867"/>
              <a:gd name="T111" fmla="*/ 258 h 900"/>
              <a:gd name="T112" fmla="*/ 630 w 867"/>
              <a:gd name="T113" fmla="*/ 210 h 900"/>
              <a:gd name="T114" fmla="*/ 671 w 867"/>
              <a:gd name="T115" fmla="*/ 207 h 900"/>
              <a:gd name="T116" fmla="*/ 752 w 867"/>
              <a:gd name="T117" fmla="*/ 207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7" h="900">
                <a:moveTo>
                  <a:pt x="762" y="165"/>
                </a:moveTo>
                <a:lnTo>
                  <a:pt x="756" y="139"/>
                </a:lnTo>
                <a:lnTo>
                  <a:pt x="734" y="133"/>
                </a:lnTo>
                <a:lnTo>
                  <a:pt x="695" y="156"/>
                </a:lnTo>
                <a:lnTo>
                  <a:pt x="671" y="142"/>
                </a:lnTo>
                <a:lnTo>
                  <a:pt x="671" y="110"/>
                </a:lnTo>
                <a:lnTo>
                  <a:pt x="658" y="96"/>
                </a:lnTo>
                <a:lnTo>
                  <a:pt x="658" y="78"/>
                </a:lnTo>
                <a:lnTo>
                  <a:pt x="623" y="72"/>
                </a:lnTo>
                <a:lnTo>
                  <a:pt x="616" y="80"/>
                </a:lnTo>
                <a:lnTo>
                  <a:pt x="621" y="105"/>
                </a:lnTo>
                <a:lnTo>
                  <a:pt x="591" y="117"/>
                </a:lnTo>
                <a:lnTo>
                  <a:pt x="585" y="134"/>
                </a:lnTo>
                <a:lnTo>
                  <a:pt x="591" y="157"/>
                </a:lnTo>
                <a:lnTo>
                  <a:pt x="528" y="229"/>
                </a:lnTo>
                <a:lnTo>
                  <a:pt x="540" y="313"/>
                </a:lnTo>
                <a:lnTo>
                  <a:pt x="510" y="337"/>
                </a:lnTo>
                <a:lnTo>
                  <a:pt x="497" y="322"/>
                </a:lnTo>
                <a:lnTo>
                  <a:pt x="437" y="357"/>
                </a:lnTo>
                <a:lnTo>
                  <a:pt x="416" y="345"/>
                </a:lnTo>
                <a:lnTo>
                  <a:pt x="329" y="180"/>
                </a:lnTo>
                <a:lnTo>
                  <a:pt x="296" y="156"/>
                </a:lnTo>
                <a:lnTo>
                  <a:pt x="268" y="147"/>
                </a:lnTo>
                <a:lnTo>
                  <a:pt x="255" y="124"/>
                </a:lnTo>
                <a:lnTo>
                  <a:pt x="271" y="100"/>
                </a:lnTo>
                <a:lnTo>
                  <a:pt x="245" y="80"/>
                </a:lnTo>
                <a:lnTo>
                  <a:pt x="217" y="105"/>
                </a:lnTo>
                <a:lnTo>
                  <a:pt x="188" y="110"/>
                </a:lnTo>
                <a:lnTo>
                  <a:pt x="167" y="22"/>
                </a:lnTo>
                <a:lnTo>
                  <a:pt x="163" y="0"/>
                </a:lnTo>
                <a:lnTo>
                  <a:pt x="133" y="37"/>
                </a:lnTo>
                <a:lnTo>
                  <a:pt x="121" y="44"/>
                </a:lnTo>
                <a:lnTo>
                  <a:pt x="122" y="100"/>
                </a:lnTo>
                <a:lnTo>
                  <a:pt x="116" y="112"/>
                </a:lnTo>
                <a:lnTo>
                  <a:pt x="100" y="112"/>
                </a:lnTo>
                <a:lnTo>
                  <a:pt x="88" y="100"/>
                </a:lnTo>
                <a:lnTo>
                  <a:pt x="73" y="117"/>
                </a:lnTo>
                <a:lnTo>
                  <a:pt x="88" y="182"/>
                </a:lnTo>
                <a:lnTo>
                  <a:pt x="105" y="182"/>
                </a:lnTo>
                <a:lnTo>
                  <a:pt x="121" y="192"/>
                </a:lnTo>
                <a:lnTo>
                  <a:pt x="125" y="231"/>
                </a:lnTo>
                <a:lnTo>
                  <a:pt x="117" y="367"/>
                </a:lnTo>
                <a:lnTo>
                  <a:pt x="25" y="451"/>
                </a:lnTo>
                <a:lnTo>
                  <a:pt x="20" y="482"/>
                </a:lnTo>
                <a:lnTo>
                  <a:pt x="2" y="496"/>
                </a:lnTo>
                <a:lnTo>
                  <a:pt x="0" y="514"/>
                </a:lnTo>
                <a:lnTo>
                  <a:pt x="15" y="553"/>
                </a:lnTo>
                <a:lnTo>
                  <a:pt x="2" y="583"/>
                </a:lnTo>
                <a:lnTo>
                  <a:pt x="10" y="585"/>
                </a:lnTo>
                <a:lnTo>
                  <a:pt x="57" y="572"/>
                </a:lnTo>
                <a:lnTo>
                  <a:pt x="122" y="571"/>
                </a:lnTo>
                <a:lnTo>
                  <a:pt x="116" y="597"/>
                </a:lnTo>
                <a:lnTo>
                  <a:pt x="127" y="622"/>
                </a:lnTo>
                <a:lnTo>
                  <a:pt x="133" y="660"/>
                </a:lnTo>
                <a:lnTo>
                  <a:pt x="140" y="672"/>
                </a:lnTo>
                <a:lnTo>
                  <a:pt x="179" y="672"/>
                </a:lnTo>
                <a:lnTo>
                  <a:pt x="197" y="684"/>
                </a:lnTo>
                <a:lnTo>
                  <a:pt x="177" y="709"/>
                </a:lnTo>
                <a:lnTo>
                  <a:pt x="175" y="740"/>
                </a:lnTo>
                <a:lnTo>
                  <a:pt x="160" y="775"/>
                </a:lnTo>
                <a:lnTo>
                  <a:pt x="170" y="788"/>
                </a:lnTo>
                <a:lnTo>
                  <a:pt x="195" y="790"/>
                </a:lnTo>
                <a:lnTo>
                  <a:pt x="236" y="806"/>
                </a:lnTo>
                <a:lnTo>
                  <a:pt x="230" y="820"/>
                </a:lnTo>
                <a:lnTo>
                  <a:pt x="257" y="861"/>
                </a:lnTo>
                <a:lnTo>
                  <a:pt x="297" y="861"/>
                </a:lnTo>
                <a:lnTo>
                  <a:pt x="347" y="831"/>
                </a:lnTo>
                <a:lnTo>
                  <a:pt x="361" y="841"/>
                </a:lnTo>
                <a:lnTo>
                  <a:pt x="361" y="856"/>
                </a:lnTo>
                <a:lnTo>
                  <a:pt x="368" y="882"/>
                </a:lnTo>
                <a:lnTo>
                  <a:pt x="381" y="894"/>
                </a:lnTo>
                <a:lnTo>
                  <a:pt x="409" y="891"/>
                </a:lnTo>
                <a:lnTo>
                  <a:pt x="418" y="899"/>
                </a:lnTo>
                <a:lnTo>
                  <a:pt x="428" y="886"/>
                </a:lnTo>
                <a:lnTo>
                  <a:pt x="428" y="848"/>
                </a:lnTo>
                <a:lnTo>
                  <a:pt x="410" y="775"/>
                </a:lnTo>
                <a:lnTo>
                  <a:pt x="423" y="756"/>
                </a:lnTo>
                <a:lnTo>
                  <a:pt x="465" y="756"/>
                </a:lnTo>
                <a:lnTo>
                  <a:pt x="474" y="756"/>
                </a:lnTo>
                <a:lnTo>
                  <a:pt x="497" y="728"/>
                </a:lnTo>
                <a:lnTo>
                  <a:pt x="555" y="745"/>
                </a:lnTo>
                <a:lnTo>
                  <a:pt x="578" y="726"/>
                </a:lnTo>
                <a:lnTo>
                  <a:pt x="591" y="738"/>
                </a:lnTo>
                <a:lnTo>
                  <a:pt x="616" y="721"/>
                </a:lnTo>
                <a:lnTo>
                  <a:pt x="640" y="745"/>
                </a:lnTo>
                <a:lnTo>
                  <a:pt x="647" y="745"/>
                </a:lnTo>
                <a:lnTo>
                  <a:pt x="656" y="733"/>
                </a:lnTo>
                <a:lnTo>
                  <a:pt x="676" y="714"/>
                </a:lnTo>
                <a:lnTo>
                  <a:pt x="683" y="721"/>
                </a:lnTo>
                <a:lnTo>
                  <a:pt x="713" y="716"/>
                </a:lnTo>
                <a:lnTo>
                  <a:pt x="738" y="693"/>
                </a:lnTo>
                <a:lnTo>
                  <a:pt x="762" y="660"/>
                </a:lnTo>
                <a:lnTo>
                  <a:pt x="792" y="655"/>
                </a:lnTo>
                <a:lnTo>
                  <a:pt x="809" y="672"/>
                </a:lnTo>
                <a:lnTo>
                  <a:pt x="821" y="637"/>
                </a:lnTo>
                <a:lnTo>
                  <a:pt x="846" y="636"/>
                </a:lnTo>
                <a:lnTo>
                  <a:pt x="856" y="627"/>
                </a:lnTo>
                <a:lnTo>
                  <a:pt x="866" y="595"/>
                </a:lnTo>
                <a:lnTo>
                  <a:pt x="854" y="578"/>
                </a:lnTo>
                <a:lnTo>
                  <a:pt x="771" y="561"/>
                </a:lnTo>
                <a:lnTo>
                  <a:pt x="756" y="538"/>
                </a:lnTo>
                <a:lnTo>
                  <a:pt x="734" y="538"/>
                </a:lnTo>
                <a:lnTo>
                  <a:pt x="708" y="538"/>
                </a:lnTo>
                <a:lnTo>
                  <a:pt x="694" y="512"/>
                </a:lnTo>
                <a:lnTo>
                  <a:pt x="694" y="496"/>
                </a:lnTo>
                <a:lnTo>
                  <a:pt x="706" y="438"/>
                </a:lnTo>
                <a:lnTo>
                  <a:pt x="671" y="405"/>
                </a:lnTo>
                <a:lnTo>
                  <a:pt x="695" y="302"/>
                </a:lnTo>
                <a:lnTo>
                  <a:pt x="681" y="288"/>
                </a:lnTo>
                <a:lnTo>
                  <a:pt x="628" y="306"/>
                </a:lnTo>
                <a:lnTo>
                  <a:pt x="616" y="283"/>
                </a:lnTo>
                <a:lnTo>
                  <a:pt x="616" y="258"/>
                </a:lnTo>
                <a:lnTo>
                  <a:pt x="603" y="246"/>
                </a:lnTo>
                <a:lnTo>
                  <a:pt x="630" y="210"/>
                </a:lnTo>
                <a:lnTo>
                  <a:pt x="658" y="219"/>
                </a:lnTo>
                <a:lnTo>
                  <a:pt x="671" y="207"/>
                </a:lnTo>
                <a:lnTo>
                  <a:pt x="725" y="214"/>
                </a:lnTo>
                <a:lnTo>
                  <a:pt x="752" y="207"/>
                </a:lnTo>
                <a:lnTo>
                  <a:pt x="762" y="165"/>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 name="Freeform 10"/>
          <p:cNvSpPr>
            <a:spLocks/>
          </p:cNvSpPr>
          <p:nvPr/>
        </p:nvSpPr>
        <p:spPr bwMode="auto">
          <a:xfrm>
            <a:off x="6279875" y="3050382"/>
            <a:ext cx="80308" cy="107226"/>
          </a:xfrm>
          <a:custGeom>
            <a:avLst/>
            <a:gdLst>
              <a:gd name="T0" fmla="*/ 9 w 449"/>
              <a:gd name="T1" fmla="*/ 138 h 630"/>
              <a:gd name="T2" fmla="*/ 38 w 449"/>
              <a:gd name="T3" fmla="*/ 194 h 630"/>
              <a:gd name="T4" fmla="*/ 40 w 449"/>
              <a:gd name="T5" fmla="*/ 223 h 630"/>
              <a:gd name="T6" fmla="*/ 27 w 449"/>
              <a:gd name="T7" fmla="*/ 253 h 630"/>
              <a:gd name="T8" fmla="*/ 4 w 449"/>
              <a:gd name="T9" fmla="*/ 270 h 630"/>
              <a:gd name="T10" fmla="*/ 0 w 449"/>
              <a:gd name="T11" fmla="*/ 322 h 630"/>
              <a:gd name="T12" fmla="*/ 7 w 449"/>
              <a:gd name="T13" fmla="*/ 331 h 630"/>
              <a:gd name="T14" fmla="*/ 19 w 449"/>
              <a:gd name="T15" fmla="*/ 326 h 630"/>
              <a:gd name="T16" fmla="*/ 27 w 449"/>
              <a:gd name="T17" fmla="*/ 331 h 630"/>
              <a:gd name="T18" fmla="*/ 27 w 449"/>
              <a:gd name="T19" fmla="*/ 366 h 630"/>
              <a:gd name="T20" fmla="*/ 40 w 449"/>
              <a:gd name="T21" fmla="*/ 405 h 630"/>
              <a:gd name="T22" fmla="*/ 58 w 449"/>
              <a:gd name="T23" fmla="*/ 412 h 630"/>
              <a:gd name="T24" fmla="*/ 61 w 449"/>
              <a:gd name="T25" fmla="*/ 471 h 630"/>
              <a:gd name="T26" fmla="*/ 50 w 449"/>
              <a:gd name="T27" fmla="*/ 510 h 630"/>
              <a:gd name="T28" fmla="*/ 61 w 449"/>
              <a:gd name="T29" fmla="*/ 528 h 630"/>
              <a:gd name="T30" fmla="*/ 81 w 449"/>
              <a:gd name="T31" fmla="*/ 547 h 630"/>
              <a:gd name="T32" fmla="*/ 126 w 449"/>
              <a:gd name="T33" fmla="*/ 535 h 630"/>
              <a:gd name="T34" fmla="*/ 136 w 449"/>
              <a:gd name="T35" fmla="*/ 553 h 630"/>
              <a:gd name="T36" fmla="*/ 120 w 449"/>
              <a:gd name="T37" fmla="*/ 572 h 630"/>
              <a:gd name="T38" fmla="*/ 97 w 449"/>
              <a:gd name="T39" fmla="*/ 608 h 630"/>
              <a:gd name="T40" fmla="*/ 97 w 449"/>
              <a:gd name="T41" fmla="*/ 618 h 630"/>
              <a:gd name="T42" fmla="*/ 112 w 449"/>
              <a:gd name="T43" fmla="*/ 629 h 630"/>
              <a:gd name="T44" fmla="*/ 209 w 449"/>
              <a:gd name="T45" fmla="*/ 588 h 630"/>
              <a:gd name="T46" fmla="*/ 244 w 449"/>
              <a:gd name="T47" fmla="*/ 608 h 630"/>
              <a:gd name="T48" fmla="*/ 253 w 449"/>
              <a:gd name="T49" fmla="*/ 598 h 630"/>
              <a:gd name="T50" fmla="*/ 244 w 449"/>
              <a:gd name="T51" fmla="*/ 576 h 630"/>
              <a:gd name="T52" fmla="*/ 246 w 449"/>
              <a:gd name="T53" fmla="*/ 562 h 630"/>
              <a:gd name="T54" fmla="*/ 261 w 449"/>
              <a:gd name="T55" fmla="*/ 472 h 630"/>
              <a:gd name="T56" fmla="*/ 275 w 449"/>
              <a:gd name="T57" fmla="*/ 452 h 630"/>
              <a:gd name="T58" fmla="*/ 282 w 449"/>
              <a:gd name="T59" fmla="*/ 427 h 630"/>
              <a:gd name="T60" fmla="*/ 299 w 449"/>
              <a:gd name="T61" fmla="*/ 390 h 630"/>
              <a:gd name="T62" fmla="*/ 289 w 449"/>
              <a:gd name="T63" fmla="*/ 375 h 630"/>
              <a:gd name="T64" fmla="*/ 292 w 449"/>
              <a:gd name="T65" fmla="*/ 344 h 630"/>
              <a:gd name="T66" fmla="*/ 334 w 449"/>
              <a:gd name="T67" fmla="*/ 296 h 630"/>
              <a:gd name="T68" fmla="*/ 333 w 449"/>
              <a:gd name="T69" fmla="*/ 264 h 630"/>
              <a:gd name="T70" fmla="*/ 358 w 449"/>
              <a:gd name="T71" fmla="*/ 218 h 630"/>
              <a:gd name="T72" fmla="*/ 385 w 449"/>
              <a:gd name="T73" fmla="*/ 226 h 630"/>
              <a:gd name="T74" fmla="*/ 438 w 449"/>
              <a:gd name="T75" fmla="*/ 186 h 630"/>
              <a:gd name="T76" fmla="*/ 448 w 449"/>
              <a:gd name="T77" fmla="*/ 166 h 630"/>
              <a:gd name="T78" fmla="*/ 414 w 449"/>
              <a:gd name="T79" fmla="*/ 103 h 630"/>
              <a:gd name="T80" fmla="*/ 392 w 449"/>
              <a:gd name="T81" fmla="*/ 70 h 630"/>
              <a:gd name="T82" fmla="*/ 408 w 449"/>
              <a:gd name="T83" fmla="*/ 56 h 630"/>
              <a:gd name="T84" fmla="*/ 388 w 449"/>
              <a:gd name="T85" fmla="*/ 37 h 630"/>
              <a:gd name="T86" fmla="*/ 336 w 449"/>
              <a:gd name="T87" fmla="*/ 37 h 630"/>
              <a:gd name="T88" fmla="*/ 315 w 449"/>
              <a:gd name="T89" fmla="*/ 12 h 630"/>
              <a:gd name="T90" fmla="*/ 273 w 449"/>
              <a:gd name="T91" fmla="*/ 54 h 630"/>
              <a:gd name="T92" fmla="*/ 258 w 449"/>
              <a:gd name="T93" fmla="*/ 46 h 630"/>
              <a:gd name="T94" fmla="*/ 275 w 449"/>
              <a:gd name="T95" fmla="*/ 14 h 630"/>
              <a:gd name="T96" fmla="*/ 273 w 449"/>
              <a:gd name="T97" fmla="*/ 4 h 630"/>
              <a:gd name="T98" fmla="*/ 258 w 449"/>
              <a:gd name="T99" fmla="*/ 0 h 630"/>
              <a:gd name="T100" fmla="*/ 209 w 449"/>
              <a:gd name="T101" fmla="*/ 27 h 630"/>
              <a:gd name="T102" fmla="*/ 171 w 449"/>
              <a:gd name="T103" fmla="*/ 39 h 630"/>
              <a:gd name="T104" fmla="*/ 138 w 449"/>
              <a:gd name="T105" fmla="*/ 37 h 630"/>
              <a:gd name="T106" fmla="*/ 70 w 449"/>
              <a:gd name="T107" fmla="*/ 100 h 630"/>
              <a:gd name="T108" fmla="*/ 34 w 449"/>
              <a:gd name="T109" fmla="*/ 112 h 630"/>
              <a:gd name="T110" fmla="*/ 9 w 449"/>
              <a:gd name="T111" fmla="*/ 13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9" h="630">
                <a:moveTo>
                  <a:pt x="9" y="138"/>
                </a:moveTo>
                <a:lnTo>
                  <a:pt x="38" y="194"/>
                </a:lnTo>
                <a:lnTo>
                  <a:pt x="40" y="223"/>
                </a:lnTo>
                <a:lnTo>
                  <a:pt x="27" y="253"/>
                </a:lnTo>
                <a:lnTo>
                  <a:pt x="4" y="270"/>
                </a:lnTo>
                <a:lnTo>
                  <a:pt x="0" y="322"/>
                </a:lnTo>
                <a:lnTo>
                  <a:pt x="7" y="331"/>
                </a:lnTo>
                <a:lnTo>
                  <a:pt x="19" y="326"/>
                </a:lnTo>
                <a:lnTo>
                  <a:pt x="27" y="331"/>
                </a:lnTo>
                <a:lnTo>
                  <a:pt x="27" y="366"/>
                </a:lnTo>
                <a:lnTo>
                  <a:pt x="40" y="405"/>
                </a:lnTo>
                <a:lnTo>
                  <a:pt x="58" y="412"/>
                </a:lnTo>
                <a:lnTo>
                  <a:pt x="61" y="471"/>
                </a:lnTo>
                <a:lnTo>
                  <a:pt x="50" y="510"/>
                </a:lnTo>
                <a:lnTo>
                  <a:pt x="61" y="528"/>
                </a:lnTo>
                <a:lnTo>
                  <a:pt x="81" y="547"/>
                </a:lnTo>
                <a:lnTo>
                  <a:pt x="126" y="535"/>
                </a:lnTo>
                <a:lnTo>
                  <a:pt x="136" y="553"/>
                </a:lnTo>
                <a:lnTo>
                  <a:pt x="120" y="572"/>
                </a:lnTo>
                <a:lnTo>
                  <a:pt x="97" y="608"/>
                </a:lnTo>
                <a:lnTo>
                  <a:pt x="97" y="618"/>
                </a:lnTo>
                <a:lnTo>
                  <a:pt x="112" y="629"/>
                </a:lnTo>
                <a:lnTo>
                  <a:pt x="209" y="588"/>
                </a:lnTo>
                <a:lnTo>
                  <a:pt x="244" y="608"/>
                </a:lnTo>
                <a:lnTo>
                  <a:pt x="253" y="598"/>
                </a:lnTo>
                <a:lnTo>
                  <a:pt x="244" y="576"/>
                </a:lnTo>
                <a:lnTo>
                  <a:pt x="246" y="562"/>
                </a:lnTo>
                <a:lnTo>
                  <a:pt x="261" y="472"/>
                </a:lnTo>
                <a:lnTo>
                  <a:pt x="275" y="452"/>
                </a:lnTo>
                <a:lnTo>
                  <a:pt x="282" y="427"/>
                </a:lnTo>
                <a:lnTo>
                  <a:pt x="299" y="390"/>
                </a:lnTo>
                <a:lnTo>
                  <a:pt x="289" y="375"/>
                </a:lnTo>
                <a:lnTo>
                  <a:pt x="292" y="344"/>
                </a:lnTo>
                <a:lnTo>
                  <a:pt x="334" y="296"/>
                </a:lnTo>
                <a:lnTo>
                  <a:pt x="333" y="264"/>
                </a:lnTo>
                <a:lnTo>
                  <a:pt x="358" y="218"/>
                </a:lnTo>
                <a:lnTo>
                  <a:pt x="385" y="226"/>
                </a:lnTo>
                <a:lnTo>
                  <a:pt x="438" y="186"/>
                </a:lnTo>
                <a:lnTo>
                  <a:pt x="448" y="166"/>
                </a:lnTo>
                <a:lnTo>
                  <a:pt x="414" y="103"/>
                </a:lnTo>
                <a:lnTo>
                  <a:pt x="392" y="70"/>
                </a:lnTo>
                <a:lnTo>
                  <a:pt x="408" y="56"/>
                </a:lnTo>
                <a:lnTo>
                  <a:pt x="388" y="37"/>
                </a:lnTo>
                <a:lnTo>
                  <a:pt x="336" y="37"/>
                </a:lnTo>
                <a:lnTo>
                  <a:pt x="315" y="12"/>
                </a:lnTo>
                <a:lnTo>
                  <a:pt x="273" y="54"/>
                </a:lnTo>
                <a:lnTo>
                  <a:pt x="258" y="46"/>
                </a:lnTo>
                <a:lnTo>
                  <a:pt x="275" y="14"/>
                </a:lnTo>
                <a:lnTo>
                  <a:pt x="273" y="4"/>
                </a:lnTo>
                <a:lnTo>
                  <a:pt x="258" y="0"/>
                </a:lnTo>
                <a:lnTo>
                  <a:pt x="209" y="27"/>
                </a:lnTo>
                <a:lnTo>
                  <a:pt x="171" y="39"/>
                </a:lnTo>
                <a:lnTo>
                  <a:pt x="138" y="37"/>
                </a:lnTo>
                <a:lnTo>
                  <a:pt x="70" y="100"/>
                </a:lnTo>
                <a:lnTo>
                  <a:pt x="34" y="112"/>
                </a:lnTo>
                <a:lnTo>
                  <a:pt x="9" y="138"/>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 name="Freeform 11"/>
          <p:cNvSpPr>
            <a:spLocks/>
          </p:cNvSpPr>
          <p:nvPr/>
        </p:nvSpPr>
        <p:spPr bwMode="auto">
          <a:xfrm>
            <a:off x="6105574" y="3081741"/>
            <a:ext cx="106905" cy="86236"/>
          </a:xfrm>
          <a:custGeom>
            <a:avLst/>
            <a:gdLst>
              <a:gd name="T0" fmla="*/ 163 w 600"/>
              <a:gd name="T1" fmla="*/ 169 h 506"/>
              <a:gd name="T2" fmla="*/ 152 w 600"/>
              <a:gd name="T3" fmla="*/ 210 h 506"/>
              <a:gd name="T4" fmla="*/ 126 w 600"/>
              <a:gd name="T5" fmla="*/ 217 h 506"/>
              <a:gd name="T6" fmla="*/ 70 w 600"/>
              <a:gd name="T7" fmla="*/ 210 h 506"/>
              <a:gd name="T8" fmla="*/ 57 w 600"/>
              <a:gd name="T9" fmla="*/ 222 h 506"/>
              <a:gd name="T10" fmla="*/ 28 w 600"/>
              <a:gd name="T11" fmla="*/ 212 h 506"/>
              <a:gd name="T12" fmla="*/ 0 w 600"/>
              <a:gd name="T13" fmla="*/ 249 h 506"/>
              <a:gd name="T14" fmla="*/ 13 w 600"/>
              <a:gd name="T15" fmla="*/ 261 h 506"/>
              <a:gd name="T16" fmla="*/ 13 w 600"/>
              <a:gd name="T17" fmla="*/ 286 h 506"/>
              <a:gd name="T18" fmla="*/ 26 w 600"/>
              <a:gd name="T19" fmla="*/ 308 h 506"/>
              <a:gd name="T20" fmla="*/ 80 w 600"/>
              <a:gd name="T21" fmla="*/ 291 h 506"/>
              <a:gd name="T22" fmla="*/ 95 w 600"/>
              <a:gd name="T23" fmla="*/ 304 h 506"/>
              <a:gd name="T24" fmla="*/ 70 w 600"/>
              <a:gd name="T25" fmla="*/ 407 h 506"/>
              <a:gd name="T26" fmla="*/ 106 w 600"/>
              <a:gd name="T27" fmla="*/ 439 h 506"/>
              <a:gd name="T28" fmla="*/ 94 w 600"/>
              <a:gd name="T29" fmla="*/ 496 h 506"/>
              <a:gd name="T30" fmla="*/ 130 w 600"/>
              <a:gd name="T31" fmla="*/ 500 h 506"/>
              <a:gd name="T32" fmla="*/ 163 w 600"/>
              <a:gd name="T33" fmla="*/ 467 h 506"/>
              <a:gd name="T34" fmla="*/ 177 w 600"/>
              <a:gd name="T35" fmla="*/ 476 h 506"/>
              <a:gd name="T36" fmla="*/ 246 w 600"/>
              <a:gd name="T37" fmla="*/ 505 h 506"/>
              <a:gd name="T38" fmla="*/ 257 w 600"/>
              <a:gd name="T39" fmla="*/ 496 h 506"/>
              <a:gd name="T40" fmla="*/ 260 w 600"/>
              <a:gd name="T41" fmla="*/ 476 h 506"/>
              <a:gd name="T42" fmla="*/ 274 w 600"/>
              <a:gd name="T43" fmla="*/ 463 h 506"/>
              <a:gd name="T44" fmla="*/ 372 w 600"/>
              <a:gd name="T45" fmla="*/ 402 h 506"/>
              <a:gd name="T46" fmla="*/ 386 w 600"/>
              <a:gd name="T47" fmla="*/ 422 h 506"/>
              <a:gd name="T48" fmla="*/ 448 w 600"/>
              <a:gd name="T49" fmla="*/ 439 h 506"/>
              <a:gd name="T50" fmla="*/ 478 w 600"/>
              <a:gd name="T51" fmla="*/ 397 h 506"/>
              <a:gd name="T52" fmla="*/ 493 w 600"/>
              <a:gd name="T53" fmla="*/ 407 h 506"/>
              <a:gd name="T54" fmla="*/ 517 w 600"/>
              <a:gd name="T55" fmla="*/ 407 h 506"/>
              <a:gd name="T56" fmla="*/ 517 w 600"/>
              <a:gd name="T57" fmla="*/ 395 h 506"/>
              <a:gd name="T58" fmla="*/ 548 w 600"/>
              <a:gd name="T59" fmla="*/ 385 h 506"/>
              <a:gd name="T60" fmla="*/ 548 w 600"/>
              <a:gd name="T61" fmla="*/ 377 h 506"/>
              <a:gd name="T62" fmla="*/ 559 w 600"/>
              <a:gd name="T63" fmla="*/ 364 h 506"/>
              <a:gd name="T64" fmla="*/ 566 w 600"/>
              <a:gd name="T65" fmla="*/ 366 h 506"/>
              <a:gd name="T66" fmla="*/ 599 w 600"/>
              <a:gd name="T67" fmla="*/ 337 h 506"/>
              <a:gd name="T68" fmla="*/ 571 w 600"/>
              <a:gd name="T69" fmla="*/ 293 h 506"/>
              <a:gd name="T70" fmla="*/ 585 w 600"/>
              <a:gd name="T71" fmla="*/ 232 h 506"/>
              <a:gd name="T72" fmla="*/ 570 w 600"/>
              <a:gd name="T73" fmla="*/ 212 h 506"/>
              <a:gd name="T74" fmla="*/ 524 w 600"/>
              <a:gd name="T75" fmla="*/ 224 h 506"/>
              <a:gd name="T76" fmla="*/ 519 w 600"/>
              <a:gd name="T77" fmla="*/ 217 h 506"/>
              <a:gd name="T78" fmla="*/ 570 w 600"/>
              <a:gd name="T79" fmla="*/ 164 h 506"/>
              <a:gd name="T80" fmla="*/ 548 w 600"/>
              <a:gd name="T81" fmla="*/ 78 h 506"/>
              <a:gd name="T82" fmla="*/ 514 w 600"/>
              <a:gd name="T83" fmla="*/ 103 h 506"/>
              <a:gd name="T84" fmla="*/ 483 w 600"/>
              <a:gd name="T85" fmla="*/ 74 h 506"/>
              <a:gd name="T86" fmla="*/ 456 w 600"/>
              <a:gd name="T87" fmla="*/ 38 h 506"/>
              <a:gd name="T88" fmla="*/ 452 w 600"/>
              <a:gd name="T89" fmla="*/ 15 h 506"/>
              <a:gd name="T90" fmla="*/ 436 w 600"/>
              <a:gd name="T91" fmla="*/ 10 h 506"/>
              <a:gd name="T92" fmla="*/ 410 w 600"/>
              <a:gd name="T93" fmla="*/ 17 h 506"/>
              <a:gd name="T94" fmla="*/ 372 w 600"/>
              <a:gd name="T95" fmla="*/ 0 h 506"/>
              <a:gd name="T96" fmla="*/ 354 w 600"/>
              <a:gd name="T97" fmla="*/ 41 h 506"/>
              <a:gd name="T98" fmla="*/ 322 w 600"/>
              <a:gd name="T99" fmla="*/ 44 h 506"/>
              <a:gd name="T100" fmla="*/ 298 w 600"/>
              <a:gd name="T101" fmla="*/ 78 h 506"/>
              <a:gd name="T102" fmla="*/ 283 w 600"/>
              <a:gd name="T103" fmla="*/ 71 h 506"/>
              <a:gd name="T104" fmla="*/ 260 w 600"/>
              <a:gd name="T105" fmla="*/ 78 h 506"/>
              <a:gd name="T106" fmla="*/ 225 w 600"/>
              <a:gd name="T107" fmla="*/ 58 h 506"/>
              <a:gd name="T108" fmla="*/ 197 w 600"/>
              <a:gd name="T109" fmla="*/ 90 h 506"/>
              <a:gd name="T110" fmla="*/ 197 w 600"/>
              <a:gd name="T111" fmla="*/ 106 h 506"/>
              <a:gd name="T112" fmla="*/ 252 w 600"/>
              <a:gd name="T113" fmla="*/ 133 h 506"/>
              <a:gd name="T114" fmla="*/ 265 w 600"/>
              <a:gd name="T115" fmla="*/ 156 h 506"/>
              <a:gd name="T116" fmla="*/ 225 w 600"/>
              <a:gd name="T117" fmla="*/ 170 h 506"/>
              <a:gd name="T118" fmla="*/ 163 w 600"/>
              <a:gd name="T119" fmla="*/ 16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0" h="506">
                <a:moveTo>
                  <a:pt x="163" y="169"/>
                </a:moveTo>
                <a:lnTo>
                  <a:pt x="152" y="210"/>
                </a:lnTo>
                <a:lnTo>
                  <a:pt x="126" y="217"/>
                </a:lnTo>
                <a:lnTo>
                  <a:pt x="70" y="210"/>
                </a:lnTo>
                <a:lnTo>
                  <a:pt x="57" y="222"/>
                </a:lnTo>
                <a:lnTo>
                  <a:pt x="28" y="212"/>
                </a:lnTo>
                <a:lnTo>
                  <a:pt x="0" y="249"/>
                </a:lnTo>
                <a:lnTo>
                  <a:pt x="13" y="261"/>
                </a:lnTo>
                <a:lnTo>
                  <a:pt x="13" y="286"/>
                </a:lnTo>
                <a:lnTo>
                  <a:pt x="26" y="308"/>
                </a:lnTo>
                <a:lnTo>
                  <a:pt x="80" y="291"/>
                </a:lnTo>
                <a:lnTo>
                  <a:pt x="95" y="304"/>
                </a:lnTo>
                <a:lnTo>
                  <a:pt x="70" y="407"/>
                </a:lnTo>
                <a:lnTo>
                  <a:pt x="106" y="439"/>
                </a:lnTo>
                <a:lnTo>
                  <a:pt x="94" y="496"/>
                </a:lnTo>
                <a:lnTo>
                  <a:pt x="130" y="500"/>
                </a:lnTo>
                <a:lnTo>
                  <a:pt x="163" y="467"/>
                </a:lnTo>
                <a:lnTo>
                  <a:pt x="177" y="476"/>
                </a:lnTo>
                <a:lnTo>
                  <a:pt x="246" y="505"/>
                </a:lnTo>
                <a:lnTo>
                  <a:pt x="257" y="496"/>
                </a:lnTo>
                <a:lnTo>
                  <a:pt x="260" y="476"/>
                </a:lnTo>
                <a:lnTo>
                  <a:pt x="274" y="463"/>
                </a:lnTo>
                <a:lnTo>
                  <a:pt x="372" y="402"/>
                </a:lnTo>
                <a:lnTo>
                  <a:pt x="386" y="422"/>
                </a:lnTo>
                <a:lnTo>
                  <a:pt x="448" y="439"/>
                </a:lnTo>
                <a:lnTo>
                  <a:pt x="478" y="397"/>
                </a:lnTo>
                <a:lnTo>
                  <a:pt x="493" y="407"/>
                </a:lnTo>
                <a:lnTo>
                  <a:pt x="517" y="407"/>
                </a:lnTo>
                <a:lnTo>
                  <a:pt x="517" y="395"/>
                </a:lnTo>
                <a:lnTo>
                  <a:pt x="548" y="385"/>
                </a:lnTo>
                <a:lnTo>
                  <a:pt x="548" y="377"/>
                </a:lnTo>
                <a:lnTo>
                  <a:pt x="559" y="364"/>
                </a:lnTo>
                <a:lnTo>
                  <a:pt x="566" y="366"/>
                </a:lnTo>
                <a:lnTo>
                  <a:pt x="599" y="337"/>
                </a:lnTo>
                <a:lnTo>
                  <a:pt x="571" y="293"/>
                </a:lnTo>
                <a:lnTo>
                  <a:pt x="585" y="232"/>
                </a:lnTo>
                <a:lnTo>
                  <a:pt x="570" y="212"/>
                </a:lnTo>
                <a:lnTo>
                  <a:pt x="524" y="224"/>
                </a:lnTo>
                <a:lnTo>
                  <a:pt x="519" y="217"/>
                </a:lnTo>
                <a:lnTo>
                  <a:pt x="570" y="164"/>
                </a:lnTo>
                <a:lnTo>
                  <a:pt x="548" y="78"/>
                </a:lnTo>
                <a:lnTo>
                  <a:pt x="514" y="103"/>
                </a:lnTo>
                <a:lnTo>
                  <a:pt x="483" y="74"/>
                </a:lnTo>
                <a:lnTo>
                  <a:pt x="456" y="38"/>
                </a:lnTo>
                <a:lnTo>
                  <a:pt x="452" y="15"/>
                </a:lnTo>
                <a:lnTo>
                  <a:pt x="436" y="10"/>
                </a:lnTo>
                <a:lnTo>
                  <a:pt x="410" y="17"/>
                </a:lnTo>
                <a:lnTo>
                  <a:pt x="372" y="0"/>
                </a:lnTo>
                <a:lnTo>
                  <a:pt x="354" y="41"/>
                </a:lnTo>
                <a:lnTo>
                  <a:pt x="322" y="44"/>
                </a:lnTo>
                <a:lnTo>
                  <a:pt x="298" y="78"/>
                </a:lnTo>
                <a:lnTo>
                  <a:pt x="283" y="71"/>
                </a:lnTo>
                <a:lnTo>
                  <a:pt x="260" y="78"/>
                </a:lnTo>
                <a:lnTo>
                  <a:pt x="225" y="58"/>
                </a:lnTo>
                <a:lnTo>
                  <a:pt x="197" y="90"/>
                </a:lnTo>
                <a:lnTo>
                  <a:pt x="197" y="106"/>
                </a:lnTo>
                <a:lnTo>
                  <a:pt x="252" y="133"/>
                </a:lnTo>
                <a:lnTo>
                  <a:pt x="265" y="156"/>
                </a:lnTo>
                <a:lnTo>
                  <a:pt x="225" y="170"/>
                </a:lnTo>
                <a:lnTo>
                  <a:pt x="163" y="169"/>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 name="Freeform 12"/>
          <p:cNvSpPr>
            <a:spLocks/>
          </p:cNvSpPr>
          <p:nvPr/>
        </p:nvSpPr>
        <p:spPr bwMode="auto">
          <a:xfrm>
            <a:off x="6003059" y="2990700"/>
            <a:ext cx="209936" cy="151988"/>
          </a:xfrm>
          <a:custGeom>
            <a:avLst/>
            <a:gdLst>
              <a:gd name="T0" fmla="*/ 462 w 1181"/>
              <a:gd name="T1" fmla="*/ 75 h 893"/>
              <a:gd name="T2" fmla="*/ 441 w 1181"/>
              <a:gd name="T3" fmla="*/ 27 h 893"/>
              <a:gd name="T4" fmla="*/ 517 w 1181"/>
              <a:gd name="T5" fmla="*/ 0 h 893"/>
              <a:gd name="T6" fmla="*/ 530 w 1181"/>
              <a:gd name="T7" fmla="*/ 52 h 893"/>
              <a:gd name="T8" fmla="*/ 600 w 1181"/>
              <a:gd name="T9" fmla="*/ 111 h 893"/>
              <a:gd name="T10" fmla="*/ 636 w 1181"/>
              <a:gd name="T11" fmla="*/ 111 h 893"/>
              <a:gd name="T12" fmla="*/ 667 w 1181"/>
              <a:gd name="T13" fmla="*/ 166 h 893"/>
              <a:gd name="T14" fmla="*/ 739 w 1181"/>
              <a:gd name="T15" fmla="*/ 160 h 893"/>
              <a:gd name="T16" fmla="*/ 771 w 1181"/>
              <a:gd name="T17" fmla="*/ 135 h 893"/>
              <a:gd name="T18" fmla="*/ 794 w 1181"/>
              <a:gd name="T19" fmla="*/ 160 h 893"/>
              <a:gd name="T20" fmla="*/ 876 w 1181"/>
              <a:gd name="T21" fmla="*/ 150 h 893"/>
              <a:gd name="T22" fmla="*/ 893 w 1181"/>
              <a:gd name="T23" fmla="*/ 171 h 893"/>
              <a:gd name="T24" fmla="*/ 974 w 1181"/>
              <a:gd name="T25" fmla="*/ 207 h 893"/>
              <a:gd name="T26" fmla="*/ 1076 w 1181"/>
              <a:gd name="T27" fmla="*/ 219 h 893"/>
              <a:gd name="T28" fmla="*/ 1124 w 1181"/>
              <a:gd name="T29" fmla="*/ 230 h 893"/>
              <a:gd name="T30" fmla="*/ 1169 w 1181"/>
              <a:gd name="T31" fmla="*/ 262 h 893"/>
              <a:gd name="T32" fmla="*/ 1172 w 1181"/>
              <a:gd name="T33" fmla="*/ 339 h 893"/>
              <a:gd name="T34" fmla="*/ 1115 w 1181"/>
              <a:gd name="T35" fmla="*/ 367 h 893"/>
              <a:gd name="T36" fmla="*/ 1025 w 1181"/>
              <a:gd name="T37" fmla="*/ 398 h 893"/>
              <a:gd name="T38" fmla="*/ 1041 w 1181"/>
              <a:gd name="T39" fmla="*/ 461 h 893"/>
              <a:gd name="T40" fmla="*/ 1110 w 1181"/>
              <a:gd name="T41" fmla="*/ 527 h 893"/>
              <a:gd name="T42" fmla="*/ 1081 w 1181"/>
              <a:gd name="T43" fmla="*/ 633 h 893"/>
              <a:gd name="T44" fmla="*/ 1025 w 1181"/>
              <a:gd name="T45" fmla="*/ 566 h 893"/>
              <a:gd name="T46" fmla="*/ 1004 w 1181"/>
              <a:gd name="T47" fmla="*/ 539 h 893"/>
              <a:gd name="T48" fmla="*/ 942 w 1181"/>
              <a:gd name="T49" fmla="*/ 528 h 893"/>
              <a:gd name="T50" fmla="*/ 893 w 1181"/>
              <a:gd name="T51" fmla="*/ 573 h 893"/>
              <a:gd name="T52" fmla="*/ 857 w 1181"/>
              <a:gd name="T53" fmla="*/ 601 h 893"/>
              <a:gd name="T54" fmla="*/ 799 w 1181"/>
              <a:gd name="T55" fmla="*/ 588 h 893"/>
              <a:gd name="T56" fmla="*/ 771 w 1181"/>
              <a:gd name="T57" fmla="*/ 636 h 893"/>
              <a:gd name="T58" fmla="*/ 839 w 1181"/>
              <a:gd name="T59" fmla="*/ 686 h 893"/>
              <a:gd name="T60" fmla="*/ 739 w 1181"/>
              <a:gd name="T61" fmla="*/ 699 h 893"/>
              <a:gd name="T62" fmla="*/ 710 w 1181"/>
              <a:gd name="T63" fmla="*/ 668 h 893"/>
              <a:gd name="T64" fmla="*/ 649 w 1181"/>
              <a:gd name="T65" fmla="*/ 677 h 893"/>
              <a:gd name="T66" fmla="*/ 636 w 1181"/>
              <a:gd name="T67" fmla="*/ 631 h 893"/>
              <a:gd name="T68" fmla="*/ 600 w 1181"/>
              <a:gd name="T69" fmla="*/ 606 h 893"/>
              <a:gd name="T70" fmla="*/ 597 w 1181"/>
              <a:gd name="T71" fmla="*/ 641 h 893"/>
              <a:gd name="T72" fmla="*/ 561 w 1181"/>
              <a:gd name="T73" fmla="*/ 668 h 893"/>
              <a:gd name="T74" fmla="*/ 505 w 1181"/>
              <a:gd name="T75" fmla="*/ 764 h 893"/>
              <a:gd name="T76" fmla="*/ 488 w 1181"/>
              <a:gd name="T77" fmla="*/ 871 h 893"/>
              <a:gd name="T78" fmla="*/ 414 w 1181"/>
              <a:gd name="T79" fmla="*/ 892 h 893"/>
              <a:gd name="T80" fmla="*/ 304 w 1181"/>
              <a:gd name="T81" fmla="*/ 714 h 893"/>
              <a:gd name="T82" fmla="*/ 244 w 1181"/>
              <a:gd name="T83" fmla="*/ 681 h 893"/>
              <a:gd name="T84" fmla="*/ 247 w 1181"/>
              <a:gd name="T85" fmla="*/ 636 h 893"/>
              <a:gd name="T86" fmla="*/ 192 w 1181"/>
              <a:gd name="T87" fmla="*/ 641 h 893"/>
              <a:gd name="T88" fmla="*/ 142 w 1181"/>
              <a:gd name="T89" fmla="*/ 557 h 893"/>
              <a:gd name="T90" fmla="*/ 132 w 1181"/>
              <a:gd name="T91" fmla="*/ 391 h 893"/>
              <a:gd name="T92" fmla="*/ 124 w 1181"/>
              <a:gd name="T93" fmla="*/ 306 h 893"/>
              <a:gd name="T94" fmla="*/ 0 w 1181"/>
              <a:gd name="T95" fmla="*/ 147 h 893"/>
              <a:gd name="T96" fmla="*/ 16 w 1181"/>
              <a:gd name="T97" fmla="*/ 106 h 893"/>
              <a:gd name="T98" fmla="*/ 184 w 1181"/>
              <a:gd name="T99" fmla="*/ 111 h 893"/>
              <a:gd name="T100" fmla="*/ 240 w 1181"/>
              <a:gd name="T101" fmla="*/ 122 h 893"/>
              <a:gd name="T102" fmla="*/ 327 w 1181"/>
              <a:gd name="T103" fmla="*/ 165 h 893"/>
              <a:gd name="T104" fmla="*/ 337 w 1181"/>
              <a:gd name="T105" fmla="*/ 116 h 893"/>
              <a:gd name="T106" fmla="*/ 392 w 1181"/>
              <a:gd name="T107" fmla="*/ 126 h 893"/>
              <a:gd name="T108" fmla="*/ 446 w 1181"/>
              <a:gd name="T109" fmla="*/ 112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1" h="893">
                <a:moveTo>
                  <a:pt x="446" y="111"/>
                </a:moveTo>
                <a:lnTo>
                  <a:pt x="462" y="75"/>
                </a:lnTo>
                <a:lnTo>
                  <a:pt x="445" y="57"/>
                </a:lnTo>
                <a:lnTo>
                  <a:pt x="441" y="27"/>
                </a:lnTo>
                <a:lnTo>
                  <a:pt x="500" y="0"/>
                </a:lnTo>
                <a:lnTo>
                  <a:pt x="517" y="0"/>
                </a:lnTo>
                <a:lnTo>
                  <a:pt x="525" y="24"/>
                </a:lnTo>
                <a:lnTo>
                  <a:pt x="530" y="52"/>
                </a:lnTo>
                <a:lnTo>
                  <a:pt x="559" y="74"/>
                </a:lnTo>
                <a:lnTo>
                  <a:pt x="600" y="111"/>
                </a:lnTo>
                <a:lnTo>
                  <a:pt x="621" y="94"/>
                </a:lnTo>
                <a:lnTo>
                  <a:pt x="636" y="111"/>
                </a:lnTo>
                <a:lnTo>
                  <a:pt x="642" y="150"/>
                </a:lnTo>
                <a:lnTo>
                  <a:pt x="667" y="166"/>
                </a:lnTo>
                <a:lnTo>
                  <a:pt x="728" y="171"/>
                </a:lnTo>
                <a:lnTo>
                  <a:pt x="739" y="160"/>
                </a:lnTo>
                <a:lnTo>
                  <a:pt x="734" y="142"/>
                </a:lnTo>
                <a:lnTo>
                  <a:pt x="771" y="135"/>
                </a:lnTo>
                <a:lnTo>
                  <a:pt x="794" y="138"/>
                </a:lnTo>
                <a:lnTo>
                  <a:pt x="794" y="160"/>
                </a:lnTo>
                <a:lnTo>
                  <a:pt x="811" y="162"/>
                </a:lnTo>
                <a:lnTo>
                  <a:pt x="876" y="150"/>
                </a:lnTo>
                <a:lnTo>
                  <a:pt x="888" y="154"/>
                </a:lnTo>
                <a:lnTo>
                  <a:pt x="893" y="171"/>
                </a:lnTo>
                <a:lnTo>
                  <a:pt x="917" y="180"/>
                </a:lnTo>
                <a:lnTo>
                  <a:pt x="974" y="207"/>
                </a:lnTo>
                <a:lnTo>
                  <a:pt x="1007" y="194"/>
                </a:lnTo>
                <a:lnTo>
                  <a:pt x="1076" y="219"/>
                </a:lnTo>
                <a:lnTo>
                  <a:pt x="1089" y="238"/>
                </a:lnTo>
                <a:lnTo>
                  <a:pt x="1124" y="230"/>
                </a:lnTo>
                <a:lnTo>
                  <a:pt x="1147" y="234"/>
                </a:lnTo>
                <a:lnTo>
                  <a:pt x="1169" y="262"/>
                </a:lnTo>
                <a:lnTo>
                  <a:pt x="1180" y="320"/>
                </a:lnTo>
                <a:lnTo>
                  <a:pt x="1172" y="339"/>
                </a:lnTo>
                <a:lnTo>
                  <a:pt x="1158" y="334"/>
                </a:lnTo>
                <a:lnTo>
                  <a:pt x="1115" y="367"/>
                </a:lnTo>
                <a:lnTo>
                  <a:pt x="1044" y="379"/>
                </a:lnTo>
                <a:lnTo>
                  <a:pt x="1025" y="398"/>
                </a:lnTo>
                <a:lnTo>
                  <a:pt x="1039" y="418"/>
                </a:lnTo>
                <a:lnTo>
                  <a:pt x="1041" y="461"/>
                </a:lnTo>
                <a:lnTo>
                  <a:pt x="1061" y="465"/>
                </a:lnTo>
                <a:lnTo>
                  <a:pt x="1110" y="527"/>
                </a:lnTo>
                <a:lnTo>
                  <a:pt x="1112" y="608"/>
                </a:lnTo>
                <a:lnTo>
                  <a:pt x="1081" y="633"/>
                </a:lnTo>
                <a:lnTo>
                  <a:pt x="1051" y="603"/>
                </a:lnTo>
                <a:lnTo>
                  <a:pt x="1025" y="566"/>
                </a:lnTo>
                <a:lnTo>
                  <a:pt x="1021" y="543"/>
                </a:lnTo>
                <a:lnTo>
                  <a:pt x="1004" y="539"/>
                </a:lnTo>
                <a:lnTo>
                  <a:pt x="979" y="546"/>
                </a:lnTo>
                <a:lnTo>
                  <a:pt x="942" y="528"/>
                </a:lnTo>
                <a:lnTo>
                  <a:pt x="925" y="571"/>
                </a:lnTo>
                <a:lnTo>
                  <a:pt x="893" y="573"/>
                </a:lnTo>
                <a:lnTo>
                  <a:pt x="871" y="608"/>
                </a:lnTo>
                <a:lnTo>
                  <a:pt x="857" y="601"/>
                </a:lnTo>
                <a:lnTo>
                  <a:pt x="834" y="608"/>
                </a:lnTo>
                <a:lnTo>
                  <a:pt x="799" y="588"/>
                </a:lnTo>
                <a:lnTo>
                  <a:pt x="771" y="620"/>
                </a:lnTo>
                <a:lnTo>
                  <a:pt x="771" y="636"/>
                </a:lnTo>
                <a:lnTo>
                  <a:pt x="827" y="665"/>
                </a:lnTo>
                <a:lnTo>
                  <a:pt x="839" y="686"/>
                </a:lnTo>
                <a:lnTo>
                  <a:pt x="799" y="701"/>
                </a:lnTo>
                <a:lnTo>
                  <a:pt x="739" y="699"/>
                </a:lnTo>
                <a:lnTo>
                  <a:pt x="733" y="673"/>
                </a:lnTo>
                <a:lnTo>
                  <a:pt x="710" y="668"/>
                </a:lnTo>
                <a:lnTo>
                  <a:pt x="673" y="690"/>
                </a:lnTo>
                <a:lnTo>
                  <a:pt x="649" y="677"/>
                </a:lnTo>
                <a:lnTo>
                  <a:pt x="649" y="645"/>
                </a:lnTo>
                <a:lnTo>
                  <a:pt x="636" y="631"/>
                </a:lnTo>
                <a:lnTo>
                  <a:pt x="636" y="613"/>
                </a:lnTo>
                <a:lnTo>
                  <a:pt x="600" y="606"/>
                </a:lnTo>
                <a:lnTo>
                  <a:pt x="593" y="615"/>
                </a:lnTo>
                <a:lnTo>
                  <a:pt x="597" y="641"/>
                </a:lnTo>
                <a:lnTo>
                  <a:pt x="567" y="653"/>
                </a:lnTo>
                <a:lnTo>
                  <a:pt x="561" y="668"/>
                </a:lnTo>
                <a:lnTo>
                  <a:pt x="567" y="691"/>
                </a:lnTo>
                <a:lnTo>
                  <a:pt x="505" y="764"/>
                </a:lnTo>
                <a:lnTo>
                  <a:pt x="517" y="847"/>
                </a:lnTo>
                <a:lnTo>
                  <a:pt x="488" y="871"/>
                </a:lnTo>
                <a:lnTo>
                  <a:pt x="474" y="857"/>
                </a:lnTo>
                <a:lnTo>
                  <a:pt x="414" y="892"/>
                </a:lnTo>
                <a:lnTo>
                  <a:pt x="392" y="879"/>
                </a:lnTo>
                <a:lnTo>
                  <a:pt x="304" y="714"/>
                </a:lnTo>
                <a:lnTo>
                  <a:pt x="272" y="690"/>
                </a:lnTo>
                <a:lnTo>
                  <a:pt x="244" y="681"/>
                </a:lnTo>
                <a:lnTo>
                  <a:pt x="231" y="660"/>
                </a:lnTo>
                <a:lnTo>
                  <a:pt x="247" y="636"/>
                </a:lnTo>
                <a:lnTo>
                  <a:pt x="222" y="615"/>
                </a:lnTo>
                <a:lnTo>
                  <a:pt x="192" y="641"/>
                </a:lnTo>
                <a:lnTo>
                  <a:pt x="163" y="645"/>
                </a:lnTo>
                <a:lnTo>
                  <a:pt x="142" y="557"/>
                </a:lnTo>
                <a:lnTo>
                  <a:pt x="138" y="534"/>
                </a:lnTo>
                <a:lnTo>
                  <a:pt x="132" y="391"/>
                </a:lnTo>
                <a:lnTo>
                  <a:pt x="105" y="320"/>
                </a:lnTo>
                <a:lnTo>
                  <a:pt x="124" y="306"/>
                </a:lnTo>
                <a:lnTo>
                  <a:pt x="69" y="202"/>
                </a:lnTo>
                <a:lnTo>
                  <a:pt x="0" y="147"/>
                </a:lnTo>
                <a:lnTo>
                  <a:pt x="10" y="116"/>
                </a:lnTo>
                <a:lnTo>
                  <a:pt x="16" y="106"/>
                </a:lnTo>
                <a:lnTo>
                  <a:pt x="117" y="90"/>
                </a:lnTo>
                <a:lnTo>
                  <a:pt x="184" y="111"/>
                </a:lnTo>
                <a:lnTo>
                  <a:pt x="224" y="98"/>
                </a:lnTo>
                <a:lnTo>
                  <a:pt x="240" y="122"/>
                </a:lnTo>
                <a:lnTo>
                  <a:pt x="290" y="171"/>
                </a:lnTo>
                <a:lnTo>
                  <a:pt x="327" y="165"/>
                </a:lnTo>
                <a:lnTo>
                  <a:pt x="327" y="135"/>
                </a:lnTo>
                <a:lnTo>
                  <a:pt x="337" y="116"/>
                </a:lnTo>
                <a:lnTo>
                  <a:pt x="376" y="99"/>
                </a:lnTo>
                <a:lnTo>
                  <a:pt x="392" y="126"/>
                </a:lnTo>
                <a:lnTo>
                  <a:pt x="414" y="111"/>
                </a:lnTo>
                <a:lnTo>
                  <a:pt x="446" y="112"/>
                </a:lnTo>
                <a:lnTo>
                  <a:pt x="446" y="111"/>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 name="Freeform 13"/>
          <p:cNvSpPr>
            <a:spLocks/>
          </p:cNvSpPr>
          <p:nvPr/>
        </p:nvSpPr>
        <p:spPr bwMode="auto">
          <a:xfrm>
            <a:off x="5696547" y="2932788"/>
            <a:ext cx="331043" cy="171460"/>
          </a:xfrm>
          <a:custGeom>
            <a:avLst/>
            <a:gdLst>
              <a:gd name="T0" fmla="*/ 1132 w 1863"/>
              <a:gd name="T1" fmla="*/ 958 h 1005"/>
              <a:gd name="T2" fmla="*/ 1161 w 1863"/>
              <a:gd name="T3" fmla="*/ 990 h 1005"/>
              <a:gd name="T4" fmla="*/ 1256 w 1863"/>
              <a:gd name="T5" fmla="*/ 958 h 1005"/>
              <a:gd name="T6" fmla="*/ 1316 w 1863"/>
              <a:gd name="T7" fmla="*/ 915 h 1005"/>
              <a:gd name="T8" fmla="*/ 1386 w 1863"/>
              <a:gd name="T9" fmla="*/ 887 h 1005"/>
              <a:gd name="T10" fmla="*/ 1461 w 1863"/>
              <a:gd name="T11" fmla="*/ 863 h 1005"/>
              <a:gd name="T12" fmla="*/ 1582 w 1863"/>
              <a:gd name="T13" fmla="*/ 843 h 1005"/>
              <a:gd name="T14" fmla="*/ 1584 w 1863"/>
              <a:gd name="T15" fmla="*/ 887 h 1005"/>
              <a:gd name="T16" fmla="*/ 1622 w 1863"/>
              <a:gd name="T17" fmla="*/ 895 h 1005"/>
              <a:gd name="T18" fmla="*/ 1599 w 1863"/>
              <a:gd name="T19" fmla="*/ 951 h 1005"/>
              <a:gd name="T20" fmla="*/ 1622 w 1863"/>
              <a:gd name="T21" fmla="*/ 958 h 1005"/>
              <a:gd name="T22" fmla="*/ 1725 w 1863"/>
              <a:gd name="T23" fmla="*/ 951 h 1005"/>
              <a:gd name="T24" fmla="*/ 1787 w 1863"/>
              <a:gd name="T25" fmla="*/ 971 h 1005"/>
              <a:gd name="T26" fmla="*/ 1815 w 1863"/>
              <a:gd name="T27" fmla="*/ 983 h 1005"/>
              <a:gd name="T28" fmla="*/ 1820 w 1863"/>
              <a:gd name="T29" fmla="*/ 915 h 1005"/>
              <a:gd name="T30" fmla="*/ 1862 w 1863"/>
              <a:gd name="T31" fmla="*/ 870 h 1005"/>
              <a:gd name="T32" fmla="*/ 1829 w 1863"/>
              <a:gd name="T33" fmla="*/ 655 h 1005"/>
              <a:gd name="T34" fmla="*/ 1792 w 1863"/>
              <a:gd name="T35" fmla="*/ 538 h 1005"/>
              <a:gd name="T36" fmla="*/ 1703 w 1863"/>
              <a:gd name="T37" fmla="*/ 495 h 1005"/>
              <a:gd name="T38" fmla="*/ 1647 w 1863"/>
              <a:gd name="T39" fmla="*/ 602 h 1005"/>
              <a:gd name="T40" fmla="*/ 1540 w 1863"/>
              <a:gd name="T41" fmla="*/ 547 h 1005"/>
              <a:gd name="T42" fmla="*/ 1342 w 1863"/>
              <a:gd name="T43" fmla="*/ 475 h 1005"/>
              <a:gd name="T44" fmla="*/ 1260 w 1863"/>
              <a:gd name="T45" fmla="*/ 463 h 1005"/>
              <a:gd name="T46" fmla="*/ 1102 w 1863"/>
              <a:gd name="T47" fmla="*/ 397 h 1005"/>
              <a:gd name="T48" fmla="*/ 1026 w 1863"/>
              <a:gd name="T49" fmla="*/ 214 h 1005"/>
              <a:gd name="T50" fmla="*/ 1055 w 1863"/>
              <a:gd name="T51" fmla="*/ 157 h 1005"/>
              <a:gd name="T52" fmla="*/ 1054 w 1863"/>
              <a:gd name="T53" fmla="*/ 78 h 1005"/>
              <a:gd name="T54" fmla="*/ 1066 w 1863"/>
              <a:gd name="T55" fmla="*/ 39 h 1005"/>
              <a:gd name="T56" fmla="*/ 927 w 1863"/>
              <a:gd name="T57" fmla="*/ 0 h 1005"/>
              <a:gd name="T58" fmla="*/ 827 w 1863"/>
              <a:gd name="T59" fmla="*/ 13 h 1005"/>
              <a:gd name="T60" fmla="*/ 703 w 1863"/>
              <a:gd name="T61" fmla="*/ 54 h 1005"/>
              <a:gd name="T62" fmla="*/ 578 w 1863"/>
              <a:gd name="T63" fmla="*/ 67 h 1005"/>
              <a:gd name="T64" fmla="*/ 494 w 1863"/>
              <a:gd name="T65" fmla="*/ 24 h 1005"/>
              <a:gd name="T66" fmla="*/ 358 w 1863"/>
              <a:gd name="T67" fmla="*/ 49 h 1005"/>
              <a:gd name="T68" fmla="*/ 304 w 1863"/>
              <a:gd name="T69" fmla="*/ 18 h 1005"/>
              <a:gd name="T70" fmla="*/ 202 w 1863"/>
              <a:gd name="T71" fmla="*/ 28 h 1005"/>
              <a:gd name="T72" fmla="*/ 153 w 1863"/>
              <a:gd name="T73" fmla="*/ 94 h 1005"/>
              <a:gd name="T74" fmla="*/ 124 w 1863"/>
              <a:gd name="T75" fmla="*/ 127 h 1005"/>
              <a:gd name="T76" fmla="*/ 89 w 1863"/>
              <a:gd name="T77" fmla="*/ 147 h 1005"/>
              <a:gd name="T78" fmla="*/ 74 w 1863"/>
              <a:gd name="T79" fmla="*/ 172 h 1005"/>
              <a:gd name="T80" fmla="*/ 101 w 1863"/>
              <a:gd name="T81" fmla="*/ 231 h 1005"/>
              <a:gd name="T82" fmla="*/ 94 w 1863"/>
              <a:gd name="T83" fmla="*/ 288 h 1005"/>
              <a:gd name="T84" fmla="*/ 27 w 1863"/>
              <a:gd name="T85" fmla="*/ 267 h 1005"/>
              <a:gd name="T86" fmla="*/ 0 w 1863"/>
              <a:gd name="T87" fmla="*/ 293 h 1005"/>
              <a:gd name="T88" fmla="*/ 17 w 1863"/>
              <a:gd name="T89" fmla="*/ 347 h 1005"/>
              <a:gd name="T90" fmla="*/ 9 w 1863"/>
              <a:gd name="T91" fmla="*/ 397 h 1005"/>
              <a:gd name="T92" fmla="*/ 43 w 1863"/>
              <a:gd name="T93" fmla="*/ 415 h 1005"/>
              <a:gd name="T94" fmla="*/ 124 w 1863"/>
              <a:gd name="T95" fmla="*/ 495 h 1005"/>
              <a:gd name="T96" fmla="*/ 172 w 1863"/>
              <a:gd name="T97" fmla="*/ 565 h 1005"/>
              <a:gd name="T98" fmla="*/ 205 w 1863"/>
              <a:gd name="T99" fmla="*/ 588 h 1005"/>
              <a:gd name="T100" fmla="*/ 261 w 1863"/>
              <a:gd name="T101" fmla="*/ 584 h 1005"/>
              <a:gd name="T102" fmla="*/ 395 w 1863"/>
              <a:gd name="T103" fmla="*/ 730 h 1005"/>
              <a:gd name="T104" fmla="*/ 435 w 1863"/>
              <a:gd name="T105" fmla="*/ 715 h 1005"/>
              <a:gd name="T106" fmla="*/ 447 w 1863"/>
              <a:gd name="T107" fmla="*/ 771 h 1005"/>
              <a:gd name="T108" fmla="*/ 529 w 1863"/>
              <a:gd name="T109" fmla="*/ 805 h 1005"/>
              <a:gd name="T110" fmla="*/ 596 w 1863"/>
              <a:gd name="T111" fmla="*/ 875 h 1005"/>
              <a:gd name="T112" fmla="*/ 608 w 1863"/>
              <a:gd name="T113" fmla="*/ 905 h 1005"/>
              <a:gd name="T114" fmla="*/ 682 w 1863"/>
              <a:gd name="T115" fmla="*/ 903 h 1005"/>
              <a:gd name="T116" fmla="*/ 813 w 1863"/>
              <a:gd name="T117" fmla="*/ 928 h 1005"/>
              <a:gd name="T118" fmla="*/ 872 w 1863"/>
              <a:gd name="T119" fmla="*/ 946 h 1005"/>
              <a:gd name="T120" fmla="*/ 872 w 1863"/>
              <a:gd name="T121" fmla="*/ 1004 h 1005"/>
              <a:gd name="T122" fmla="*/ 984 w 1863"/>
              <a:gd name="T123" fmla="*/ 918 h 1005"/>
              <a:gd name="T124" fmla="*/ 1073 w 1863"/>
              <a:gd name="T125" fmla="*/ 951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3" h="1005">
                <a:moveTo>
                  <a:pt x="1073" y="951"/>
                </a:moveTo>
                <a:lnTo>
                  <a:pt x="1132" y="958"/>
                </a:lnTo>
                <a:lnTo>
                  <a:pt x="1151" y="985"/>
                </a:lnTo>
                <a:lnTo>
                  <a:pt x="1161" y="990"/>
                </a:lnTo>
                <a:lnTo>
                  <a:pt x="1250" y="973"/>
                </a:lnTo>
                <a:lnTo>
                  <a:pt x="1256" y="958"/>
                </a:lnTo>
                <a:lnTo>
                  <a:pt x="1272" y="948"/>
                </a:lnTo>
                <a:lnTo>
                  <a:pt x="1316" y="915"/>
                </a:lnTo>
                <a:lnTo>
                  <a:pt x="1353" y="910"/>
                </a:lnTo>
                <a:lnTo>
                  <a:pt x="1386" y="887"/>
                </a:lnTo>
                <a:lnTo>
                  <a:pt x="1452" y="850"/>
                </a:lnTo>
                <a:lnTo>
                  <a:pt x="1461" y="863"/>
                </a:lnTo>
                <a:lnTo>
                  <a:pt x="1510" y="880"/>
                </a:lnTo>
                <a:lnTo>
                  <a:pt x="1582" y="843"/>
                </a:lnTo>
                <a:lnTo>
                  <a:pt x="1604" y="858"/>
                </a:lnTo>
                <a:lnTo>
                  <a:pt x="1584" y="887"/>
                </a:lnTo>
                <a:lnTo>
                  <a:pt x="1592" y="895"/>
                </a:lnTo>
                <a:lnTo>
                  <a:pt x="1622" y="895"/>
                </a:lnTo>
                <a:lnTo>
                  <a:pt x="1624" y="907"/>
                </a:lnTo>
                <a:lnTo>
                  <a:pt x="1599" y="951"/>
                </a:lnTo>
                <a:lnTo>
                  <a:pt x="1607" y="958"/>
                </a:lnTo>
                <a:lnTo>
                  <a:pt x="1622" y="958"/>
                </a:lnTo>
                <a:lnTo>
                  <a:pt x="1694" y="978"/>
                </a:lnTo>
                <a:lnTo>
                  <a:pt x="1725" y="951"/>
                </a:lnTo>
                <a:lnTo>
                  <a:pt x="1772" y="988"/>
                </a:lnTo>
                <a:lnTo>
                  <a:pt x="1787" y="971"/>
                </a:lnTo>
                <a:lnTo>
                  <a:pt x="1799" y="983"/>
                </a:lnTo>
                <a:lnTo>
                  <a:pt x="1815" y="983"/>
                </a:lnTo>
                <a:lnTo>
                  <a:pt x="1821" y="971"/>
                </a:lnTo>
                <a:lnTo>
                  <a:pt x="1820" y="915"/>
                </a:lnTo>
                <a:lnTo>
                  <a:pt x="1832" y="907"/>
                </a:lnTo>
                <a:lnTo>
                  <a:pt x="1862" y="870"/>
                </a:lnTo>
                <a:lnTo>
                  <a:pt x="1856" y="727"/>
                </a:lnTo>
                <a:lnTo>
                  <a:pt x="1829" y="655"/>
                </a:lnTo>
                <a:lnTo>
                  <a:pt x="1848" y="641"/>
                </a:lnTo>
                <a:lnTo>
                  <a:pt x="1792" y="538"/>
                </a:lnTo>
                <a:lnTo>
                  <a:pt x="1722" y="482"/>
                </a:lnTo>
                <a:lnTo>
                  <a:pt x="1703" y="495"/>
                </a:lnTo>
                <a:lnTo>
                  <a:pt x="1706" y="528"/>
                </a:lnTo>
                <a:lnTo>
                  <a:pt x="1647" y="602"/>
                </a:lnTo>
                <a:lnTo>
                  <a:pt x="1547" y="584"/>
                </a:lnTo>
                <a:lnTo>
                  <a:pt x="1540" y="547"/>
                </a:lnTo>
                <a:lnTo>
                  <a:pt x="1478" y="497"/>
                </a:lnTo>
                <a:lnTo>
                  <a:pt x="1342" y="475"/>
                </a:lnTo>
                <a:lnTo>
                  <a:pt x="1283" y="465"/>
                </a:lnTo>
                <a:lnTo>
                  <a:pt x="1260" y="463"/>
                </a:lnTo>
                <a:lnTo>
                  <a:pt x="1209" y="420"/>
                </a:lnTo>
                <a:lnTo>
                  <a:pt x="1102" y="397"/>
                </a:lnTo>
                <a:lnTo>
                  <a:pt x="1028" y="253"/>
                </a:lnTo>
                <a:lnTo>
                  <a:pt x="1026" y="214"/>
                </a:lnTo>
                <a:lnTo>
                  <a:pt x="1055" y="201"/>
                </a:lnTo>
                <a:lnTo>
                  <a:pt x="1055" y="157"/>
                </a:lnTo>
                <a:lnTo>
                  <a:pt x="1078" y="103"/>
                </a:lnTo>
                <a:lnTo>
                  <a:pt x="1054" y="78"/>
                </a:lnTo>
                <a:lnTo>
                  <a:pt x="1085" y="51"/>
                </a:lnTo>
                <a:lnTo>
                  <a:pt x="1066" y="39"/>
                </a:lnTo>
                <a:lnTo>
                  <a:pt x="1016" y="39"/>
                </a:lnTo>
                <a:lnTo>
                  <a:pt x="927" y="0"/>
                </a:lnTo>
                <a:lnTo>
                  <a:pt x="872" y="0"/>
                </a:lnTo>
                <a:lnTo>
                  <a:pt x="827" y="13"/>
                </a:lnTo>
                <a:lnTo>
                  <a:pt x="778" y="13"/>
                </a:lnTo>
                <a:lnTo>
                  <a:pt x="703" y="54"/>
                </a:lnTo>
                <a:lnTo>
                  <a:pt x="640" y="46"/>
                </a:lnTo>
                <a:lnTo>
                  <a:pt x="578" y="67"/>
                </a:lnTo>
                <a:lnTo>
                  <a:pt x="526" y="51"/>
                </a:lnTo>
                <a:lnTo>
                  <a:pt x="494" y="24"/>
                </a:lnTo>
                <a:lnTo>
                  <a:pt x="413" y="13"/>
                </a:lnTo>
                <a:lnTo>
                  <a:pt x="358" y="49"/>
                </a:lnTo>
                <a:lnTo>
                  <a:pt x="328" y="37"/>
                </a:lnTo>
                <a:lnTo>
                  <a:pt x="304" y="18"/>
                </a:lnTo>
                <a:lnTo>
                  <a:pt x="244" y="1"/>
                </a:lnTo>
                <a:lnTo>
                  <a:pt x="202" y="28"/>
                </a:lnTo>
                <a:lnTo>
                  <a:pt x="184" y="76"/>
                </a:lnTo>
                <a:lnTo>
                  <a:pt x="153" y="94"/>
                </a:lnTo>
                <a:lnTo>
                  <a:pt x="146" y="120"/>
                </a:lnTo>
                <a:lnTo>
                  <a:pt x="124" y="127"/>
                </a:lnTo>
                <a:lnTo>
                  <a:pt x="99" y="124"/>
                </a:lnTo>
                <a:lnTo>
                  <a:pt x="89" y="147"/>
                </a:lnTo>
                <a:lnTo>
                  <a:pt x="83" y="175"/>
                </a:lnTo>
                <a:lnTo>
                  <a:pt x="74" y="172"/>
                </a:lnTo>
                <a:lnTo>
                  <a:pt x="71" y="201"/>
                </a:lnTo>
                <a:lnTo>
                  <a:pt x="101" y="231"/>
                </a:lnTo>
                <a:lnTo>
                  <a:pt x="104" y="273"/>
                </a:lnTo>
                <a:lnTo>
                  <a:pt x="94" y="288"/>
                </a:lnTo>
                <a:lnTo>
                  <a:pt x="49" y="293"/>
                </a:lnTo>
                <a:lnTo>
                  <a:pt x="27" y="267"/>
                </a:lnTo>
                <a:lnTo>
                  <a:pt x="4" y="273"/>
                </a:lnTo>
                <a:lnTo>
                  <a:pt x="0" y="293"/>
                </a:lnTo>
                <a:lnTo>
                  <a:pt x="11" y="323"/>
                </a:lnTo>
                <a:lnTo>
                  <a:pt x="17" y="347"/>
                </a:lnTo>
                <a:lnTo>
                  <a:pt x="17" y="374"/>
                </a:lnTo>
                <a:lnTo>
                  <a:pt x="9" y="397"/>
                </a:lnTo>
                <a:lnTo>
                  <a:pt x="11" y="411"/>
                </a:lnTo>
                <a:lnTo>
                  <a:pt x="43" y="415"/>
                </a:lnTo>
                <a:lnTo>
                  <a:pt x="57" y="441"/>
                </a:lnTo>
                <a:lnTo>
                  <a:pt x="124" y="495"/>
                </a:lnTo>
                <a:lnTo>
                  <a:pt x="124" y="510"/>
                </a:lnTo>
                <a:lnTo>
                  <a:pt x="172" y="565"/>
                </a:lnTo>
                <a:lnTo>
                  <a:pt x="189" y="584"/>
                </a:lnTo>
                <a:lnTo>
                  <a:pt x="205" y="588"/>
                </a:lnTo>
                <a:lnTo>
                  <a:pt x="233" y="559"/>
                </a:lnTo>
                <a:lnTo>
                  <a:pt x="261" y="584"/>
                </a:lnTo>
                <a:lnTo>
                  <a:pt x="375" y="679"/>
                </a:lnTo>
                <a:lnTo>
                  <a:pt x="395" y="730"/>
                </a:lnTo>
                <a:lnTo>
                  <a:pt x="421" y="730"/>
                </a:lnTo>
                <a:lnTo>
                  <a:pt x="435" y="715"/>
                </a:lnTo>
                <a:lnTo>
                  <a:pt x="447" y="727"/>
                </a:lnTo>
                <a:lnTo>
                  <a:pt x="447" y="771"/>
                </a:lnTo>
                <a:lnTo>
                  <a:pt x="513" y="808"/>
                </a:lnTo>
                <a:lnTo>
                  <a:pt x="529" y="805"/>
                </a:lnTo>
                <a:lnTo>
                  <a:pt x="538" y="843"/>
                </a:lnTo>
                <a:lnTo>
                  <a:pt x="596" y="875"/>
                </a:lnTo>
                <a:lnTo>
                  <a:pt x="596" y="898"/>
                </a:lnTo>
                <a:lnTo>
                  <a:pt x="608" y="905"/>
                </a:lnTo>
                <a:lnTo>
                  <a:pt x="657" y="903"/>
                </a:lnTo>
                <a:lnTo>
                  <a:pt x="682" y="903"/>
                </a:lnTo>
                <a:lnTo>
                  <a:pt x="724" y="931"/>
                </a:lnTo>
                <a:lnTo>
                  <a:pt x="813" y="928"/>
                </a:lnTo>
                <a:lnTo>
                  <a:pt x="860" y="927"/>
                </a:lnTo>
                <a:lnTo>
                  <a:pt x="872" y="946"/>
                </a:lnTo>
                <a:lnTo>
                  <a:pt x="860" y="988"/>
                </a:lnTo>
                <a:lnTo>
                  <a:pt x="872" y="1004"/>
                </a:lnTo>
                <a:lnTo>
                  <a:pt x="922" y="961"/>
                </a:lnTo>
                <a:lnTo>
                  <a:pt x="984" y="918"/>
                </a:lnTo>
                <a:lnTo>
                  <a:pt x="1028" y="923"/>
                </a:lnTo>
                <a:lnTo>
                  <a:pt x="1073" y="951"/>
                </a:lnTo>
              </a:path>
            </a:pathLst>
          </a:custGeom>
          <a:solidFill>
            <a:srgbClr val="ECE971"/>
          </a:solidFill>
          <a:ln w="12700" cap="flat" cmpd="sng">
            <a:solidFill>
              <a:schemeClr val="bg1"/>
            </a:solidFill>
            <a:prstDash val="solid"/>
            <a:round/>
            <a:headEnd type="none" w="med" len="med"/>
            <a:tailEnd type="none" w="med" len="med"/>
          </a:ln>
          <a:effectLst/>
          <a:extLst/>
        </p:spPr>
        <p:txBody>
          <a:bodyPr/>
          <a:lstStyle/>
          <a:p>
            <a:endParaRPr lang="zh-CN" altLang="en-US">
              <a:ln w="0"/>
              <a:solidFill>
                <a:schemeClr val="accent1"/>
              </a:solidFill>
              <a:effectLst>
                <a:outerShdw blurRad="38100" dist="25400" dir="5400000" algn="ctr" rotWithShape="0">
                  <a:srgbClr val="6E747A">
                    <a:alpha val="43000"/>
                  </a:srgbClr>
                </a:outerShdw>
              </a:effectLst>
            </a:endParaRPr>
          </a:p>
        </p:txBody>
      </p:sp>
      <p:sp>
        <p:nvSpPr>
          <p:cNvPr id="106" name="Freeform 14"/>
          <p:cNvSpPr>
            <a:spLocks/>
          </p:cNvSpPr>
          <p:nvPr/>
        </p:nvSpPr>
        <p:spPr bwMode="auto">
          <a:xfrm>
            <a:off x="6210929" y="2941639"/>
            <a:ext cx="103031" cy="86489"/>
          </a:xfrm>
          <a:custGeom>
            <a:avLst/>
            <a:gdLst>
              <a:gd name="T0" fmla="*/ 67 w 580"/>
              <a:gd name="T1" fmla="*/ 352 h 507"/>
              <a:gd name="T2" fmla="*/ 151 w 580"/>
              <a:gd name="T3" fmla="*/ 423 h 507"/>
              <a:gd name="T4" fmla="*/ 220 w 580"/>
              <a:gd name="T5" fmla="*/ 437 h 507"/>
              <a:gd name="T6" fmla="*/ 282 w 580"/>
              <a:gd name="T7" fmla="*/ 430 h 507"/>
              <a:gd name="T8" fmla="*/ 303 w 580"/>
              <a:gd name="T9" fmla="*/ 437 h 507"/>
              <a:gd name="T10" fmla="*/ 326 w 580"/>
              <a:gd name="T11" fmla="*/ 425 h 507"/>
              <a:gd name="T12" fmla="*/ 340 w 580"/>
              <a:gd name="T13" fmla="*/ 443 h 507"/>
              <a:gd name="T14" fmla="*/ 347 w 580"/>
              <a:gd name="T15" fmla="*/ 465 h 507"/>
              <a:gd name="T16" fmla="*/ 378 w 580"/>
              <a:gd name="T17" fmla="*/ 480 h 507"/>
              <a:gd name="T18" fmla="*/ 418 w 580"/>
              <a:gd name="T19" fmla="*/ 480 h 507"/>
              <a:gd name="T20" fmla="*/ 448 w 580"/>
              <a:gd name="T21" fmla="*/ 506 h 507"/>
              <a:gd name="T22" fmla="*/ 475 w 580"/>
              <a:gd name="T23" fmla="*/ 494 h 507"/>
              <a:gd name="T24" fmla="*/ 496 w 580"/>
              <a:gd name="T25" fmla="*/ 506 h 507"/>
              <a:gd name="T26" fmla="*/ 513 w 580"/>
              <a:gd name="T27" fmla="*/ 471 h 507"/>
              <a:gd name="T28" fmla="*/ 538 w 580"/>
              <a:gd name="T29" fmla="*/ 460 h 507"/>
              <a:gd name="T30" fmla="*/ 543 w 580"/>
              <a:gd name="T31" fmla="*/ 432 h 507"/>
              <a:gd name="T32" fmla="*/ 533 w 580"/>
              <a:gd name="T33" fmla="*/ 382 h 507"/>
              <a:gd name="T34" fmla="*/ 529 w 580"/>
              <a:gd name="T35" fmla="*/ 378 h 507"/>
              <a:gd name="T36" fmla="*/ 503 w 580"/>
              <a:gd name="T37" fmla="*/ 405 h 507"/>
              <a:gd name="T38" fmla="*/ 465 w 580"/>
              <a:gd name="T39" fmla="*/ 374 h 507"/>
              <a:gd name="T40" fmla="*/ 437 w 580"/>
              <a:gd name="T41" fmla="*/ 340 h 507"/>
              <a:gd name="T42" fmla="*/ 465 w 580"/>
              <a:gd name="T43" fmla="*/ 320 h 507"/>
              <a:gd name="T44" fmla="*/ 474 w 580"/>
              <a:gd name="T45" fmla="*/ 286 h 507"/>
              <a:gd name="T46" fmla="*/ 490 w 580"/>
              <a:gd name="T47" fmla="*/ 274 h 507"/>
              <a:gd name="T48" fmla="*/ 489 w 580"/>
              <a:gd name="T49" fmla="*/ 227 h 507"/>
              <a:gd name="T50" fmla="*/ 501 w 580"/>
              <a:gd name="T51" fmla="*/ 217 h 507"/>
              <a:gd name="T52" fmla="*/ 524 w 580"/>
              <a:gd name="T53" fmla="*/ 235 h 507"/>
              <a:gd name="T54" fmla="*/ 538 w 580"/>
              <a:gd name="T55" fmla="*/ 254 h 507"/>
              <a:gd name="T56" fmla="*/ 569 w 580"/>
              <a:gd name="T57" fmla="*/ 235 h 507"/>
              <a:gd name="T58" fmla="*/ 579 w 580"/>
              <a:gd name="T59" fmla="*/ 223 h 507"/>
              <a:gd name="T60" fmla="*/ 574 w 580"/>
              <a:gd name="T61" fmla="*/ 199 h 507"/>
              <a:gd name="T62" fmla="*/ 538 w 580"/>
              <a:gd name="T63" fmla="*/ 181 h 507"/>
              <a:gd name="T64" fmla="*/ 530 w 580"/>
              <a:gd name="T65" fmla="*/ 155 h 507"/>
              <a:gd name="T66" fmla="*/ 469 w 580"/>
              <a:gd name="T67" fmla="*/ 164 h 507"/>
              <a:gd name="T68" fmla="*/ 428 w 580"/>
              <a:gd name="T69" fmla="*/ 131 h 507"/>
              <a:gd name="T70" fmla="*/ 410 w 580"/>
              <a:gd name="T71" fmla="*/ 127 h 507"/>
              <a:gd name="T72" fmla="*/ 410 w 580"/>
              <a:gd name="T73" fmla="*/ 103 h 507"/>
              <a:gd name="T74" fmla="*/ 498 w 580"/>
              <a:gd name="T75" fmla="*/ 9 h 507"/>
              <a:gd name="T76" fmla="*/ 465 w 580"/>
              <a:gd name="T77" fmla="*/ 17 h 507"/>
              <a:gd name="T78" fmla="*/ 445 w 580"/>
              <a:gd name="T79" fmla="*/ 28 h 507"/>
              <a:gd name="T80" fmla="*/ 437 w 580"/>
              <a:gd name="T81" fmla="*/ 17 h 507"/>
              <a:gd name="T82" fmla="*/ 437 w 580"/>
              <a:gd name="T83" fmla="*/ 4 h 507"/>
              <a:gd name="T84" fmla="*/ 423 w 580"/>
              <a:gd name="T85" fmla="*/ 0 h 507"/>
              <a:gd name="T86" fmla="*/ 383 w 580"/>
              <a:gd name="T87" fmla="*/ 14 h 507"/>
              <a:gd name="T88" fmla="*/ 282 w 580"/>
              <a:gd name="T89" fmla="*/ 2 h 507"/>
              <a:gd name="T90" fmla="*/ 277 w 580"/>
              <a:gd name="T91" fmla="*/ 82 h 507"/>
              <a:gd name="T92" fmla="*/ 230 w 580"/>
              <a:gd name="T93" fmla="*/ 121 h 507"/>
              <a:gd name="T94" fmla="*/ 163 w 580"/>
              <a:gd name="T95" fmla="*/ 131 h 507"/>
              <a:gd name="T96" fmla="*/ 72 w 580"/>
              <a:gd name="T97" fmla="*/ 190 h 507"/>
              <a:gd name="T98" fmla="*/ 0 w 580"/>
              <a:gd name="T99" fmla="*/ 211 h 507"/>
              <a:gd name="T100" fmla="*/ 0 w 580"/>
              <a:gd name="T101" fmla="*/ 223 h 507"/>
              <a:gd name="T102" fmla="*/ 67 w 580"/>
              <a:gd name="T103" fmla="*/ 322 h 507"/>
              <a:gd name="T104" fmla="*/ 67 w 580"/>
              <a:gd name="T105" fmla="*/ 352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0" h="507">
                <a:moveTo>
                  <a:pt x="67" y="352"/>
                </a:moveTo>
                <a:lnTo>
                  <a:pt x="151" y="423"/>
                </a:lnTo>
                <a:lnTo>
                  <a:pt x="220" y="437"/>
                </a:lnTo>
                <a:lnTo>
                  <a:pt x="282" y="430"/>
                </a:lnTo>
                <a:lnTo>
                  <a:pt x="303" y="437"/>
                </a:lnTo>
                <a:lnTo>
                  <a:pt x="326" y="425"/>
                </a:lnTo>
                <a:lnTo>
                  <a:pt x="340" y="443"/>
                </a:lnTo>
                <a:lnTo>
                  <a:pt x="347" y="465"/>
                </a:lnTo>
                <a:lnTo>
                  <a:pt x="378" y="480"/>
                </a:lnTo>
                <a:lnTo>
                  <a:pt x="418" y="480"/>
                </a:lnTo>
                <a:lnTo>
                  <a:pt x="448" y="506"/>
                </a:lnTo>
                <a:lnTo>
                  <a:pt x="475" y="494"/>
                </a:lnTo>
                <a:lnTo>
                  <a:pt x="496" y="506"/>
                </a:lnTo>
                <a:lnTo>
                  <a:pt x="513" y="471"/>
                </a:lnTo>
                <a:lnTo>
                  <a:pt x="538" y="460"/>
                </a:lnTo>
                <a:lnTo>
                  <a:pt x="543" y="432"/>
                </a:lnTo>
                <a:lnTo>
                  <a:pt x="533" y="382"/>
                </a:lnTo>
                <a:lnTo>
                  <a:pt x="529" y="378"/>
                </a:lnTo>
                <a:lnTo>
                  <a:pt x="503" y="405"/>
                </a:lnTo>
                <a:lnTo>
                  <a:pt x="465" y="374"/>
                </a:lnTo>
                <a:lnTo>
                  <a:pt x="437" y="340"/>
                </a:lnTo>
                <a:lnTo>
                  <a:pt x="465" y="320"/>
                </a:lnTo>
                <a:lnTo>
                  <a:pt x="474" y="286"/>
                </a:lnTo>
                <a:lnTo>
                  <a:pt x="490" y="274"/>
                </a:lnTo>
                <a:lnTo>
                  <a:pt x="489" y="227"/>
                </a:lnTo>
                <a:lnTo>
                  <a:pt x="501" y="217"/>
                </a:lnTo>
                <a:lnTo>
                  <a:pt x="524" y="235"/>
                </a:lnTo>
                <a:lnTo>
                  <a:pt x="538" y="254"/>
                </a:lnTo>
                <a:lnTo>
                  <a:pt x="569" y="235"/>
                </a:lnTo>
                <a:lnTo>
                  <a:pt x="579" y="223"/>
                </a:lnTo>
                <a:lnTo>
                  <a:pt x="574" y="199"/>
                </a:lnTo>
                <a:lnTo>
                  <a:pt x="538" y="181"/>
                </a:lnTo>
                <a:lnTo>
                  <a:pt x="530" y="155"/>
                </a:lnTo>
                <a:lnTo>
                  <a:pt x="469" y="164"/>
                </a:lnTo>
                <a:lnTo>
                  <a:pt x="428" y="131"/>
                </a:lnTo>
                <a:lnTo>
                  <a:pt x="410" y="127"/>
                </a:lnTo>
                <a:lnTo>
                  <a:pt x="410" y="103"/>
                </a:lnTo>
                <a:lnTo>
                  <a:pt x="498" y="9"/>
                </a:lnTo>
                <a:lnTo>
                  <a:pt x="465" y="17"/>
                </a:lnTo>
                <a:lnTo>
                  <a:pt x="445" y="28"/>
                </a:lnTo>
                <a:lnTo>
                  <a:pt x="437" y="17"/>
                </a:lnTo>
                <a:lnTo>
                  <a:pt x="437" y="4"/>
                </a:lnTo>
                <a:lnTo>
                  <a:pt x="423" y="0"/>
                </a:lnTo>
                <a:lnTo>
                  <a:pt x="383" y="14"/>
                </a:lnTo>
                <a:lnTo>
                  <a:pt x="282" y="2"/>
                </a:lnTo>
                <a:lnTo>
                  <a:pt x="277" y="82"/>
                </a:lnTo>
                <a:lnTo>
                  <a:pt x="230" y="121"/>
                </a:lnTo>
                <a:lnTo>
                  <a:pt x="163" y="131"/>
                </a:lnTo>
                <a:lnTo>
                  <a:pt x="72" y="190"/>
                </a:lnTo>
                <a:lnTo>
                  <a:pt x="0" y="211"/>
                </a:lnTo>
                <a:lnTo>
                  <a:pt x="0" y="223"/>
                </a:lnTo>
                <a:lnTo>
                  <a:pt x="67" y="322"/>
                </a:lnTo>
                <a:lnTo>
                  <a:pt x="67" y="352"/>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 name="Freeform 15"/>
          <p:cNvSpPr>
            <a:spLocks/>
          </p:cNvSpPr>
          <p:nvPr/>
        </p:nvSpPr>
        <p:spPr bwMode="auto">
          <a:xfrm>
            <a:off x="5879628" y="2889544"/>
            <a:ext cx="214326" cy="145918"/>
          </a:xfrm>
          <a:custGeom>
            <a:avLst/>
            <a:gdLst>
              <a:gd name="T0" fmla="*/ 98 w 1202"/>
              <a:gd name="T1" fmla="*/ 320 h 856"/>
              <a:gd name="T2" fmla="*/ 154 w 1202"/>
              <a:gd name="T3" fmla="*/ 281 h 856"/>
              <a:gd name="T4" fmla="*/ 129 w 1202"/>
              <a:gd name="T5" fmla="*/ 266 h 856"/>
              <a:gd name="T6" fmla="*/ 166 w 1202"/>
              <a:gd name="T7" fmla="*/ 232 h 856"/>
              <a:gd name="T8" fmla="*/ 122 w 1202"/>
              <a:gd name="T9" fmla="*/ 140 h 856"/>
              <a:gd name="T10" fmla="*/ 149 w 1202"/>
              <a:gd name="T11" fmla="*/ 56 h 856"/>
              <a:gd name="T12" fmla="*/ 392 w 1202"/>
              <a:gd name="T13" fmla="*/ 0 h 856"/>
              <a:gd name="T14" fmla="*/ 539 w 1202"/>
              <a:gd name="T15" fmla="*/ 31 h 856"/>
              <a:gd name="T16" fmla="*/ 623 w 1202"/>
              <a:gd name="T17" fmla="*/ 80 h 856"/>
              <a:gd name="T18" fmla="*/ 705 w 1202"/>
              <a:gd name="T19" fmla="*/ 49 h 856"/>
              <a:gd name="T20" fmla="*/ 811 w 1202"/>
              <a:gd name="T21" fmla="*/ 37 h 856"/>
              <a:gd name="T22" fmla="*/ 944 w 1202"/>
              <a:gd name="T23" fmla="*/ 73 h 856"/>
              <a:gd name="T24" fmla="*/ 1028 w 1202"/>
              <a:gd name="T25" fmla="*/ 169 h 856"/>
              <a:gd name="T26" fmla="*/ 1103 w 1202"/>
              <a:gd name="T27" fmla="*/ 197 h 856"/>
              <a:gd name="T28" fmla="*/ 1175 w 1202"/>
              <a:gd name="T29" fmla="*/ 329 h 856"/>
              <a:gd name="T30" fmla="*/ 1193 w 1202"/>
              <a:gd name="T31" fmla="*/ 423 h 856"/>
              <a:gd name="T32" fmla="*/ 1154 w 1202"/>
              <a:gd name="T33" fmla="*/ 484 h 856"/>
              <a:gd name="T34" fmla="*/ 1108 w 1202"/>
              <a:gd name="T35" fmla="*/ 526 h 856"/>
              <a:gd name="T36" fmla="*/ 1088 w 1202"/>
              <a:gd name="T37" fmla="*/ 587 h 856"/>
              <a:gd name="T38" fmla="*/ 1037 w 1202"/>
              <a:gd name="T39" fmla="*/ 557 h 856"/>
              <a:gd name="T40" fmla="*/ 1040 w 1202"/>
              <a:gd name="T41" fmla="*/ 601 h 856"/>
              <a:gd name="T42" fmla="*/ 1117 w 1202"/>
              <a:gd name="T43" fmla="*/ 643 h 856"/>
              <a:gd name="T44" fmla="*/ 1156 w 1202"/>
              <a:gd name="T45" fmla="*/ 663 h 856"/>
              <a:gd name="T46" fmla="*/ 1141 w 1202"/>
              <a:gd name="T47" fmla="*/ 700 h 856"/>
              <a:gd name="T48" fmla="*/ 1088 w 1202"/>
              <a:gd name="T49" fmla="*/ 713 h 856"/>
              <a:gd name="T50" fmla="*/ 1033 w 1202"/>
              <a:gd name="T51" fmla="*/ 703 h 856"/>
              <a:gd name="T52" fmla="*/ 1023 w 1202"/>
              <a:gd name="T53" fmla="*/ 753 h 856"/>
              <a:gd name="T54" fmla="*/ 934 w 1202"/>
              <a:gd name="T55" fmla="*/ 709 h 856"/>
              <a:gd name="T56" fmla="*/ 880 w 1202"/>
              <a:gd name="T57" fmla="*/ 699 h 856"/>
              <a:gd name="T58" fmla="*/ 711 w 1202"/>
              <a:gd name="T59" fmla="*/ 694 h 856"/>
              <a:gd name="T60" fmla="*/ 695 w 1202"/>
              <a:gd name="T61" fmla="*/ 735 h 856"/>
              <a:gd name="T62" fmla="*/ 677 w 1202"/>
              <a:gd name="T63" fmla="*/ 780 h 856"/>
              <a:gd name="T64" fmla="*/ 519 w 1202"/>
              <a:gd name="T65" fmla="*/ 835 h 856"/>
              <a:gd name="T66" fmla="*/ 451 w 1202"/>
              <a:gd name="T67" fmla="*/ 749 h 856"/>
              <a:gd name="T68" fmla="*/ 256 w 1202"/>
              <a:gd name="T69" fmla="*/ 718 h 856"/>
              <a:gd name="T70" fmla="*/ 182 w 1202"/>
              <a:gd name="T71" fmla="*/ 672 h 856"/>
              <a:gd name="T72" fmla="*/ 1 w 1202"/>
              <a:gd name="T73" fmla="*/ 506 h 856"/>
              <a:gd name="T74" fmla="*/ 28 w 1202"/>
              <a:gd name="T75" fmla="*/ 454 h 856"/>
              <a:gd name="T76" fmla="*/ 51 w 1202"/>
              <a:gd name="T77" fmla="*/ 356 h 856"/>
              <a:gd name="T78" fmla="*/ 58 w 1202"/>
              <a:gd name="T79" fmla="*/ 304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2" h="856">
                <a:moveTo>
                  <a:pt x="58" y="304"/>
                </a:moveTo>
                <a:lnTo>
                  <a:pt x="98" y="320"/>
                </a:lnTo>
                <a:lnTo>
                  <a:pt x="164" y="294"/>
                </a:lnTo>
                <a:lnTo>
                  <a:pt x="154" y="281"/>
                </a:lnTo>
                <a:lnTo>
                  <a:pt x="136" y="281"/>
                </a:lnTo>
                <a:lnTo>
                  <a:pt x="129" y="266"/>
                </a:lnTo>
                <a:lnTo>
                  <a:pt x="134" y="248"/>
                </a:lnTo>
                <a:lnTo>
                  <a:pt x="166" y="232"/>
                </a:lnTo>
                <a:lnTo>
                  <a:pt x="189" y="197"/>
                </a:lnTo>
                <a:lnTo>
                  <a:pt x="122" y="140"/>
                </a:lnTo>
                <a:lnTo>
                  <a:pt x="117" y="80"/>
                </a:lnTo>
                <a:lnTo>
                  <a:pt x="149" y="56"/>
                </a:lnTo>
                <a:lnTo>
                  <a:pt x="376" y="11"/>
                </a:lnTo>
                <a:lnTo>
                  <a:pt x="392" y="0"/>
                </a:lnTo>
                <a:lnTo>
                  <a:pt x="425" y="4"/>
                </a:lnTo>
                <a:lnTo>
                  <a:pt x="539" y="31"/>
                </a:lnTo>
                <a:lnTo>
                  <a:pt x="573" y="51"/>
                </a:lnTo>
                <a:lnTo>
                  <a:pt x="623" y="80"/>
                </a:lnTo>
                <a:lnTo>
                  <a:pt x="656" y="77"/>
                </a:lnTo>
                <a:lnTo>
                  <a:pt x="705" y="49"/>
                </a:lnTo>
                <a:lnTo>
                  <a:pt x="769" y="58"/>
                </a:lnTo>
                <a:lnTo>
                  <a:pt x="811" y="37"/>
                </a:lnTo>
                <a:lnTo>
                  <a:pt x="897" y="89"/>
                </a:lnTo>
                <a:lnTo>
                  <a:pt x="944" y="73"/>
                </a:lnTo>
                <a:lnTo>
                  <a:pt x="968" y="131"/>
                </a:lnTo>
                <a:lnTo>
                  <a:pt x="1028" y="169"/>
                </a:lnTo>
                <a:lnTo>
                  <a:pt x="1072" y="208"/>
                </a:lnTo>
                <a:lnTo>
                  <a:pt x="1103" y="197"/>
                </a:lnTo>
                <a:lnTo>
                  <a:pt x="1163" y="277"/>
                </a:lnTo>
                <a:lnTo>
                  <a:pt x="1175" y="329"/>
                </a:lnTo>
                <a:lnTo>
                  <a:pt x="1201" y="360"/>
                </a:lnTo>
                <a:lnTo>
                  <a:pt x="1193" y="423"/>
                </a:lnTo>
                <a:lnTo>
                  <a:pt x="1144" y="459"/>
                </a:lnTo>
                <a:lnTo>
                  <a:pt x="1154" y="484"/>
                </a:lnTo>
                <a:lnTo>
                  <a:pt x="1135" y="503"/>
                </a:lnTo>
                <a:lnTo>
                  <a:pt x="1108" y="526"/>
                </a:lnTo>
                <a:lnTo>
                  <a:pt x="1108" y="568"/>
                </a:lnTo>
                <a:lnTo>
                  <a:pt x="1088" y="587"/>
                </a:lnTo>
                <a:lnTo>
                  <a:pt x="1060" y="577"/>
                </a:lnTo>
                <a:lnTo>
                  <a:pt x="1037" y="557"/>
                </a:lnTo>
                <a:lnTo>
                  <a:pt x="1025" y="580"/>
                </a:lnTo>
                <a:lnTo>
                  <a:pt x="1040" y="601"/>
                </a:lnTo>
                <a:lnTo>
                  <a:pt x="1081" y="606"/>
                </a:lnTo>
                <a:lnTo>
                  <a:pt x="1117" y="643"/>
                </a:lnTo>
                <a:lnTo>
                  <a:pt x="1139" y="643"/>
                </a:lnTo>
                <a:lnTo>
                  <a:pt x="1156" y="663"/>
                </a:lnTo>
                <a:lnTo>
                  <a:pt x="1141" y="699"/>
                </a:lnTo>
                <a:lnTo>
                  <a:pt x="1141" y="700"/>
                </a:lnTo>
                <a:lnTo>
                  <a:pt x="1108" y="699"/>
                </a:lnTo>
                <a:lnTo>
                  <a:pt x="1088" y="713"/>
                </a:lnTo>
                <a:lnTo>
                  <a:pt x="1072" y="687"/>
                </a:lnTo>
                <a:lnTo>
                  <a:pt x="1033" y="703"/>
                </a:lnTo>
                <a:lnTo>
                  <a:pt x="1023" y="723"/>
                </a:lnTo>
                <a:lnTo>
                  <a:pt x="1023" y="753"/>
                </a:lnTo>
                <a:lnTo>
                  <a:pt x="985" y="759"/>
                </a:lnTo>
                <a:lnTo>
                  <a:pt x="934" y="709"/>
                </a:lnTo>
                <a:lnTo>
                  <a:pt x="919" y="685"/>
                </a:lnTo>
                <a:lnTo>
                  <a:pt x="880" y="699"/>
                </a:lnTo>
                <a:lnTo>
                  <a:pt x="813" y="677"/>
                </a:lnTo>
                <a:lnTo>
                  <a:pt x="711" y="694"/>
                </a:lnTo>
                <a:lnTo>
                  <a:pt x="705" y="703"/>
                </a:lnTo>
                <a:lnTo>
                  <a:pt x="695" y="735"/>
                </a:lnTo>
                <a:lnTo>
                  <a:pt x="675" y="748"/>
                </a:lnTo>
                <a:lnTo>
                  <a:pt x="677" y="780"/>
                </a:lnTo>
                <a:lnTo>
                  <a:pt x="619" y="855"/>
                </a:lnTo>
                <a:lnTo>
                  <a:pt x="519" y="835"/>
                </a:lnTo>
                <a:lnTo>
                  <a:pt x="512" y="798"/>
                </a:lnTo>
                <a:lnTo>
                  <a:pt x="451" y="749"/>
                </a:lnTo>
                <a:lnTo>
                  <a:pt x="314" y="727"/>
                </a:lnTo>
                <a:lnTo>
                  <a:pt x="256" y="718"/>
                </a:lnTo>
                <a:lnTo>
                  <a:pt x="233" y="715"/>
                </a:lnTo>
                <a:lnTo>
                  <a:pt x="182" y="672"/>
                </a:lnTo>
                <a:lnTo>
                  <a:pt x="76" y="648"/>
                </a:lnTo>
                <a:lnTo>
                  <a:pt x="1" y="506"/>
                </a:lnTo>
                <a:lnTo>
                  <a:pt x="0" y="467"/>
                </a:lnTo>
                <a:lnTo>
                  <a:pt x="28" y="454"/>
                </a:lnTo>
                <a:lnTo>
                  <a:pt x="28" y="410"/>
                </a:lnTo>
                <a:lnTo>
                  <a:pt x="51" y="356"/>
                </a:lnTo>
                <a:lnTo>
                  <a:pt x="27" y="330"/>
                </a:lnTo>
                <a:lnTo>
                  <a:pt x="58" y="304"/>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 name="Freeform 16"/>
          <p:cNvSpPr>
            <a:spLocks/>
          </p:cNvSpPr>
          <p:nvPr/>
        </p:nvSpPr>
        <p:spPr bwMode="auto">
          <a:xfrm>
            <a:off x="6117969" y="2893337"/>
            <a:ext cx="44156" cy="75615"/>
          </a:xfrm>
          <a:custGeom>
            <a:avLst/>
            <a:gdLst>
              <a:gd name="T0" fmla="*/ 232 w 252"/>
              <a:gd name="T1" fmla="*/ 247 h 443"/>
              <a:gd name="T2" fmla="*/ 236 w 252"/>
              <a:gd name="T3" fmla="*/ 200 h 443"/>
              <a:gd name="T4" fmla="*/ 251 w 252"/>
              <a:gd name="T5" fmla="*/ 178 h 443"/>
              <a:gd name="T6" fmla="*/ 246 w 252"/>
              <a:gd name="T7" fmla="*/ 156 h 443"/>
              <a:gd name="T8" fmla="*/ 165 w 252"/>
              <a:gd name="T9" fmla="*/ 127 h 443"/>
              <a:gd name="T10" fmla="*/ 174 w 252"/>
              <a:gd name="T11" fmla="*/ 96 h 443"/>
              <a:gd name="T12" fmla="*/ 196 w 252"/>
              <a:gd name="T13" fmla="*/ 61 h 443"/>
              <a:gd name="T14" fmla="*/ 181 w 252"/>
              <a:gd name="T15" fmla="*/ 7 h 443"/>
              <a:gd name="T16" fmla="*/ 174 w 252"/>
              <a:gd name="T17" fmla="*/ 0 h 443"/>
              <a:gd name="T18" fmla="*/ 124 w 252"/>
              <a:gd name="T19" fmla="*/ 34 h 443"/>
              <a:gd name="T20" fmla="*/ 102 w 252"/>
              <a:gd name="T21" fmla="*/ 111 h 443"/>
              <a:gd name="T22" fmla="*/ 91 w 252"/>
              <a:gd name="T23" fmla="*/ 165 h 443"/>
              <a:gd name="T24" fmla="*/ 52 w 252"/>
              <a:gd name="T25" fmla="*/ 200 h 443"/>
              <a:gd name="T26" fmla="*/ 28 w 252"/>
              <a:gd name="T27" fmla="*/ 210 h 443"/>
              <a:gd name="T28" fmla="*/ 0 w 252"/>
              <a:gd name="T29" fmla="*/ 214 h 443"/>
              <a:gd name="T30" fmla="*/ 63 w 252"/>
              <a:gd name="T31" fmla="*/ 299 h 443"/>
              <a:gd name="T32" fmla="*/ 80 w 252"/>
              <a:gd name="T33" fmla="*/ 356 h 443"/>
              <a:gd name="T34" fmla="*/ 72 w 252"/>
              <a:gd name="T35" fmla="*/ 389 h 443"/>
              <a:gd name="T36" fmla="*/ 115 w 252"/>
              <a:gd name="T37" fmla="*/ 413 h 443"/>
              <a:gd name="T38" fmla="*/ 115 w 252"/>
              <a:gd name="T39" fmla="*/ 429 h 443"/>
              <a:gd name="T40" fmla="*/ 156 w 252"/>
              <a:gd name="T41" fmla="*/ 442 h 443"/>
              <a:gd name="T42" fmla="*/ 169 w 252"/>
              <a:gd name="T43" fmla="*/ 442 h 443"/>
              <a:gd name="T44" fmla="*/ 169 w 252"/>
              <a:gd name="T45" fmla="*/ 408 h 443"/>
              <a:gd name="T46" fmla="*/ 200 w 252"/>
              <a:gd name="T47" fmla="*/ 402 h 443"/>
              <a:gd name="T48" fmla="*/ 210 w 252"/>
              <a:gd name="T49" fmla="*/ 361 h 443"/>
              <a:gd name="T50" fmla="*/ 186 w 252"/>
              <a:gd name="T51" fmla="*/ 344 h 443"/>
              <a:gd name="T52" fmla="*/ 169 w 252"/>
              <a:gd name="T53" fmla="*/ 327 h 443"/>
              <a:gd name="T54" fmla="*/ 176 w 252"/>
              <a:gd name="T55" fmla="*/ 251 h 443"/>
              <a:gd name="T56" fmla="*/ 192 w 252"/>
              <a:gd name="T57" fmla="*/ 239 h 443"/>
              <a:gd name="T58" fmla="*/ 223 w 252"/>
              <a:gd name="T59" fmla="*/ 252 h 443"/>
              <a:gd name="T60" fmla="*/ 232 w 252"/>
              <a:gd name="T61" fmla="*/ 247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2" h="443">
                <a:moveTo>
                  <a:pt x="232" y="247"/>
                </a:moveTo>
                <a:lnTo>
                  <a:pt x="236" y="200"/>
                </a:lnTo>
                <a:lnTo>
                  <a:pt x="251" y="178"/>
                </a:lnTo>
                <a:lnTo>
                  <a:pt x="246" y="156"/>
                </a:lnTo>
                <a:lnTo>
                  <a:pt x="165" y="127"/>
                </a:lnTo>
                <a:lnTo>
                  <a:pt x="174" y="96"/>
                </a:lnTo>
                <a:lnTo>
                  <a:pt x="196" y="61"/>
                </a:lnTo>
                <a:lnTo>
                  <a:pt x="181" y="7"/>
                </a:lnTo>
                <a:lnTo>
                  <a:pt x="174" y="0"/>
                </a:lnTo>
                <a:lnTo>
                  <a:pt x="124" y="34"/>
                </a:lnTo>
                <a:lnTo>
                  <a:pt x="102" y="111"/>
                </a:lnTo>
                <a:lnTo>
                  <a:pt x="91" y="165"/>
                </a:lnTo>
                <a:lnTo>
                  <a:pt x="52" y="200"/>
                </a:lnTo>
                <a:lnTo>
                  <a:pt x="28" y="210"/>
                </a:lnTo>
                <a:lnTo>
                  <a:pt x="0" y="214"/>
                </a:lnTo>
                <a:lnTo>
                  <a:pt x="63" y="299"/>
                </a:lnTo>
                <a:lnTo>
                  <a:pt x="80" y="356"/>
                </a:lnTo>
                <a:lnTo>
                  <a:pt x="72" y="389"/>
                </a:lnTo>
                <a:lnTo>
                  <a:pt x="115" y="413"/>
                </a:lnTo>
                <a:lnTo>
                  <a:pt x="115" y="429"/>
                </a:lnTo>
                <a:lnTo>
                  <a:pt x="156" y="442"/>
                </a:lnTo>
                <a:lnTo>
                  <a:pt x="169" y="442"/>
                </a:lnTo>
                <a:lnTo>
                  <a:pt x="169" y="408"/>
                </a:lnTo>
                <a:lnTo>
                  <a:pt x="200" y="402"/>
                </a:lnTo>
                <a:lnTo>
                  <a:pt x="210" y="361"/>
                </a:lnTo>
                <a:lnTo>
                  <a:pt x="186" y="344"/>
                </a:lnTo>
                <a:lnTo>
                  <a:pt x="169" y="327"/>
                </a:lnTo>
                <a:lnTo>
                  <a:pt x="176" y="251"/>
                </a:lnTo>
                <a:lnTo>
                  <a:pt x="192" y="239"/>
                </a:lnTo>
                <a:lnTo>
                  <a:pt x="223" y="252"/>
                </a:lnTo>
                <a:lnTo>
                  <a:pt x="232" y="247"/>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9" name="Freeform 17"/>
          <p:cNvSpPr>
            <a:spLocks/>
          </p:cNvSpPr>
          <p:nvPr/>
        </p:nvSpPr>
        <p:spPr bwMode="auto">
          <a:xfrm>
            <a:off x="6252245" y="2818481"/>
            <a:ext cx="90637" cy="125181"/>
          </a:xfrm>
          <a:custGeom>
            <a:avLst/>
            <a:gdLst>
              <a:gd name="T0" fmla="*/ 201 w 507"/>
              <a:gd name="T1" fmla="*/ 710 h 733"/>
              <a:gd name="T2" fmla="*/ 243 w 507"/>
              <a:gd name="T3" fmla="*/ 572 h 733"/>
              <a:gd name="T4" fmla="*/ 336 w 507"/>
              <a:gd name="T5" fmla="*/ 514 h 733"/>
              <a:gd name="T6" fmla="*/ 359 w 507"/>
              <a:gd name="T7" fmla="*/ 457 h 733"/>
              <a:gd name="T8" fmla="*/ 317 w 507"/>
              <a:gd name="T9" fmla="*/ 434 h 733"/>
              <a:gd name="T10" fmla="*/ 268 w 507"/>
              <a:gd name="T11" fmla="*/ 411 h 733"/>
              <a:gd name="T12" fmla="*/ 242 w 507"/>
              <a:gd name="T13" fmla="*/ 340 h 733"/>
              <a:gd name="T14" fmla="*/ 195 w 507"/>
              <a:gd name="T15" fmla="*/ 346 h 733"/>
              <a:gd name="T16" fmla="*/ 146 w 507"/>
              <a:gd name="T17" fmla="*/ 334 h 733"/>
              <a:gd name="T18" fmla="*/ 183 w 507"/>
              <a:gd name="T19" fmla="*/ 261 h 733"/>
              <a:gd name="T20" fmla="*/ 221 w 507"/>
              <a:gd name="T21" fmla="*/ 186 h 733"/>
              <a:gd name="T22" fmla="*/ 293 w 507"/>
              <a:gd name="T23" fmla="*/ 216 h 733"/>
              <a:gd name="T24" fmla="*/ 318 w 507"/>
              <a:gd name="T25" fmla="*/ 266 h 733"/>
              <a:gd name="T26" fmla="*/ 324 w 507"/>
              <a:gd name="T27" fmla="*/ 309 h 733"/>
              <a:gd name="T28" fmla="*/ 364 w 507"/>
              <a:gd name="T29" fmla="*/ 354 h 733"/>
              <a:gd name="T30" fmla="*/ 464 w 507"/>
              <a:gd name="T31" fmla="*/ 326 h 733"/>
              <a:gd name="T32" fmla="*/ 506 w 507"/>
              <a:gd name="T33" fmla="*/ 243 h 733"/>
              <a:gd name="T34" fmla="*/ 455 w 507"/>
              <a:gd name="T35" fmla="*/ 199 h 733"/>
              <a:gd name="T36" fmla="*/ 428 w 507"/>
              <a:gd name="T37" fmla="*/ 128 h 733"/>
              <a:gd name="T38" fmla="*/ 336 w 507"/>
              <a:gd name="T39" fmla="*/ 80 h 733"/>
              <a:gd name="T40" fmla="*/ 286 w 507"/>
              <a:gd name="T41" fmla="*/ 0 h 733"/>
              <a:gd name="T42" fmla="*/ 221 w 507"/>
              <a:gd name="T43" fmla="*/ 46 h 733"/>
              <a:gd name="T44" fmla="*/ 224 w 507"/>
              <a:gd name="T45" fmla="*/ 82 h 733"/>
              <a:gd name="T46" fmla="*/ 163 w 507"/>
              <a:gd name="T47" fmla="*/ 103 h 733"/>
              <a:gd name="T48" fmla="*/ 129 w 507"/>
              <a:gd name="T49" fmla="*/ 112 h 733"/>
              <a:gd name="T50" fmla="*/ 73 w 507"/>
              <a:gd name="T51" fmla="*/ 130 h 733"/>
              <a:gd name="T52" fmla="*/ 58 w 507"/>
              <a:gd name="T53" fmla="*/ 82 h 733"/>
              <a:gd name="T54" fmla="*/ 9 w 507"/>
              <a:gd name="T55" fmla="*/ 150 h 733"/>
              <a:gd name="T56" fmla="*/ 32 w 507"/>
              <a:gd name="T57" fmla="*/ 258 h 733"/>
              <a:gd name="T58" fmla="*/ 58 w 507"/>
              <a:gd name="T59" fmla="*/ 326 h 733"/>
              <a:gd name="T60" fmla="*/ 68 w 507"/>
              <a:gd name="T61" fmla="*/ 406 h 733"/>
              <a:gd name="T62" fmla="*/ 7 w 507"/>
              <a:gd name="T63" fmla="*/ 496 h 733"/>
              <a:gd name="T64" fmla="*/ 65 w 507"/>
              <a:gd name="T65" fmla="*/ 584 h 733"/>
              <a:gd name="T66" fmla="*/ 45 w 507"/>
              <a:gd name="T67" fmla="*/ 644 h 733"/>
              <a:gd name="T68" fmla="*/ 23 w 507"/>
              <a:gd name="T69" fmla="*/ 691 h 733"/>
              <a:gd name="T70" fmla="*/ 143 w 507"/>
              <a:gd name="T71" fmla="*/ 732 h 733"/>
              <a:gd name="T72" fmla="*/ 197 w 507"/>
              <a:gd name="T73" fmla="*/ 722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7" h="733">
                <a:moveTo>
                  <a:pt x="197" y="722"/>
                </a:moveTo>
                <a:lnTo>
                  <a:pt x="201" y="710"/>
                </a:lnTo>
                <a:lnTo>
                  <a:pt x="185" y="681"/>
                </a:lnTo>
                <a:lnTo>
                  <a:pt x="243" y="572"/>
                </a:lnTo>
                <a:lnTo>
                  <a:pt x="297" y="524"/>
                </a:lnTo>
                <a:lnTo>
                  <a:pt x="336" y="514"/>
                </a:lnTo>
                <a:lnTo>
                  <a:pt x="374" y="466"/>
                </a:lnTo>
                <a:lnTo>
                  <a:pt x="359" y="457"/>
                </a:lnTo>
                <a:lnTo>
                  <a:pt x="345" y="423"/>
                </a:lnTo>
                <a:lnTo>
                  <a:pt x="317" y="434"/>
                </a:lnTo>
                <a:lnTo>
                  <a:pt x="270" y="423"/>
                </a:lnTo>
                <a:lnTo>
                  <a:pt x="268" y="411"/>
                </a:lnTo>
                <a:lnTo>
                  <a:pt x="266" y="331"/>
                </a:lnTo>
                <a:lnTo>
                  <a:pt x="242" y="340"/>
                </a:lnTo>
                <a:lnTo>
                  <a:pt x="227" y="356"/>
                </a:lnTo>
                <a:lnTo>
                  <a:pt x="195" y="346"/>
                </a:lnTo>
                <a:lnTo>
                  <a:pt x="153" y="354"/>
                </a:lnTo>
                <a:lnTo>
                  <a:pt x="146" y="334"/>
                </a:lnTo>
                <a:lnTo>
                  <a:pt x="151" y="297"/>
                </a:lnTo>
                <a:lnTo>
                  <a:pt x="183" y="261"/>
                </a:lnTo>
                <a:lnTo>
                  <a:pt x="190" y="218"/>
                </a:lnTo>
                <a:lnTo>
                  <a:pt x="221" y="186"/>
                </a:lnTo>
                <a:lnTo>
                  <a:pt x="279" y="216"/>
                </a:lnTo>
                <a:lnTo>
                  <a:pt x="293" y="216"/>
                </a:lnTo>
                <a:lnTo>
                  <a:pt x="303" y="258"/>
                </a:lnTo>
                <a:lnTo>
                  <a:pt x="318" y="266"/>
                </a:lnTo>
                <a:lnTo>
                  <a:pt x="327" y="292"/>
                </a:lnTo>
                <a:lnTo>
                  <a:pt x="324" y="309"/>
                </a:lnTo>
                <a:lnTo>
                  <a:pt x="359" y="334"/>
                </a:lnTo>
                <a:lnTo>
                  <a:pt x="364" y="354"/>
                </a:lnTo>
                <a:lnTo>
                  <a:pt x="393" y="366"/>
                </a:lnTo>
                <a:lnTo>
                  <a:pt x="464" y="326"/>
                </a:lnTo>
                <a:lnTo>
                  <a:pt x="464" y="304"/>
                </a:lnTo>
                <a:lnTo>
                  <a:pt x="506" y="243"/>
                </a:lnTo>
                <a:lnTo>
                  <a:pt x="476" y="201"/>
                </a:lnTo>
                <a:lnTo>
                  <a:pt x="455" y="199"/>
                </a:lnTo>
                <a:lnTo>
                  <a:pt x="413" y="172"/>
                </a:lnTo>
                <a:lnTo>
                  <a:pt x="428" y="128"/>
                </a:lnTo>
                <a:lnTo>
                  <a:pt x="364" y="123"/>
                </a:lnTo>
                <a:lnTo>
                  <a:pt x="336" y="80"/>
                </a:lnTo>
                <a:lnTo>
                  <a:pt x="340" y="60"/>
                </a:lnTo>
                <a:lnTo>
                  <a:pt x="286" y="0"/>
                </a:lnTo>
                <a:lnTo>
                  <a:pt x="251" y="18"/>
                </a:lnTo>
                <a:lnTo>
                  <a:pt x="221" y="46"/>
                </a:lnTo>
                <a:lnTo>
                  <a:pt x="232" y="68"/>
                </a:lnTo>
                <a:lnTo>
                  <a:pt x="224" y="82"/>
                </a:lnTo>
                <a:lnTo>
                  <a:pt x="183" y="85"/>
                </a:lnTo>
                <a:lnTo>
                  <a:pt x="163" y="103"/>
                </a:lnTo>
                <a:lnTo>
                  <a:pt x="146" y="94"/>
                </a:lnTo>
                <a:lnTo>
                  <a:pt x="129" y="112"/>
                </a:lnTo>
                <a:lnTo>
                  <a:pt x="89" y="142"/>
                </a:lnTo>
                <a:lnTo>
                  <a:pt x="73" y="130"/>
                </a:lnTo>
                <a:lnTo>
                  <a:pt x="73" y="90"/>
                </a:lnTo>
                <a:lnTo>
                  <a:pt x="58" y="82"/>
                </a:lnTo>
                <a:lnTo>
                  <a:pt x="37" y="92"/>
                </a:lnTo>
                <a:lnTo>
                  <a:pt x="9" y="150"/>
                </a:lnTo>
                <a:lnTo>
                  <a:pt x="0" y="204"/>
                </a:lnTo>
                <a:lnTo>
                  <a:pt x="32" y="258"/>
                </a:lnTo>
                <a:lnTo>
                  <a:pt x="58" y="283"/>
                </a:lnTo>
                <a:lnTo>
                  <a:pt x="58" y="326"/>
                </a:lnTo>
                <a:lnTo>
                  <a:pt x="75" y="363"/>
                </a:lnTo>
                <a:lnTo>
                  <a:pt x="68" y="406"/>
                </a:lnTo>
                <a:lnTo>
                  <a:pt x="27" y="432"/>
                </a:lnTo>
                <a:lnTo>
                  <a:pt x="7" y="496"/>
                </a:lnTo>
                <a:lnTo>
                  <a:pt x="41" y="536"/>
                </a:lnTo>
                <a:lnTo>
                  <a:pt x="65" y="584"/>
                </a:lnTo>
                <a:lnTo>
                  <a:pt x="50" y="609"/>
                </a:lnTo>
                <a:lnTo>
                  <a:pt x="45" y="644"/>
                </a:lnTo>
                <a:lnTo>
                  <a:pt x="32" y="666"/>
                </a:lnTo>
                <a:lnTo>
                  <a:pt x="23" y="691"/>
                </a:lnTo>
                <a:lnTo>
                  <a:pt x="45" y="720"/>
                </a:lnTo>
                <a:lnTo>
                  <a:pt x="143" y="732"/>
                </a:lnTo>
                <a:lnTo>
                  <a:pt x="183" y="717"/>
                </a:lnTo>
                <a:lnTo>
                  <a:pt x="197" y="722"/>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 name="Freeform 18"/>
          <p:cNvSpPr>
            <a:spLocks/>
          </p:cNvSpPr>
          <p:nvPr/>
        </p:nvSpPr>
        <p:spPr bwMode="auto">
          <a:xfrm>
            <a:off x="6299758" y="2862484"/>
            <a:ext cx="18592" cy="29335"/>
          </a:xfrm>
          <a:custGeom>
            <a:avLst/>
            <a:gdLst>
              <a:gd name="T0" fmla="*/ 86 w 105"/>
              <a:gd name="T1" fmla="*/ 159 h 173"/>
              <a:gd name="T2" fmla="*/ 60 w 105"/>
              <a:gd name="T3" fmla="*/ 172 h 173"/>
              <a:gd name="T4" fmla="*/ 14 w 105"/>
              <a:gd name="T5" fmla="*/ 162 h 173"/>
              <a:gd name="T6" fmla="*/ 3 w 105"/>
              <a:gd name="T7" fmla="*/ 150 h 173"/>
              <a:gd name="T8" fmla="*/ 0 w 105"/>
              <a:gd name="T9" fmla="*/ 74 h 173"/>
              <a:gd name="T10" fmla="*/ 41 w 105"/>
              <a:gd name="T11" fmla="*/ 57 h 173"/>
              <a:gd name="T12" fmla="*/ 37 w 105"/>
              <a:gd name="T13" fmla="*/ 43 h 173"/>
              <a:gd name="T14" fmla="*/ 44 w 105"/>
              <a:gd name="T15" fmla="*/ 14 h 173"/>
              <a:gd name="T16" fmla="*/ 47 w 105"/>
              <a:gd name="T17" fmla="*/ 0 h 173"/>
              <a:gd name="T18" fmla="*/ 62 w 105"/>
              <a:gd name="T19" fmla="*/ 8 h 173"/>
              <a:gd name="T20" fmla="*/ 69 w 105"/>
              <a:gd name="T21" fmla="*/ 33 h 173"/>
              <a:gd name="T22" fmla="*/ 66 w 105"/>
              <a:gd name="T23" fmla="*/ 50 h 173"/>
              <a:gd name="T24" fmla="*/ 99 w 105"/>
              <a:gd name="T25" fmla="*/ 74 h 173"/>
              <a:gd name="T26" fmla="*/ 104 w 105"/>
              <a:gd name="T27" fmla="*/ 93 h 173"/>
              <a:gd name="T28" fmla="*/ 86 w 105"/>
              <a:gd name="T29" fmla="*/ 107 h 173"/>
              <a:gd name="T30" fmla="*/ 78 w 105"/>
              <a:gd name="T31" fmla="*/ 139 h 173"/>
              <a:gd name="T32" fmla="*/ 86 w 105"/>
              <a:gd name="T33" fmla="*/ 15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73">
                <a:moveTo>
                  <a:pt x="86" y="159"/>
                </a:moveTo>
                <a:lnTo>
                  <a:pt x="60" y="172"/>
                </a:lnTo>
                <a:lnTo>
                  <a:pt x="14" y="162"/>
                </a:lnTo>
                <a:lnTo>
                  <a:pt x="3" y="150"/>
                </a:lnTo>
                <a:lnTo>
                  <a:pt x="0" y="74"/>
                </a:lnTo>
                <a:lnTo>
                  <a:pt x="41" y="57"/>
                </a:lnTo>
                <a:lnTo>
                  <a:pt x="37" y="43"/>
                </a:lnTo>
                <a:lnTo>
                  <a:pt x="44" y="14"/>
                </a:lnTo>
                <a:lnTo>
                  <a:pt x="47" y="0"/>
                </a:lnTo>
                <a:lnTo>
                  <a:pt x="62" y="8"/>
                </a:lnTo>
                <a:lnTo>
                  <a:pt x="69" y="33"/>
                </a:lnTo>
                <a:lnTo>
                  <a:pt x="66" y="50"/>
                </a:lnTo>
                <a:lnTo>
                  <a:pt x="99" y="74"/>
                </a:lnTo>
                <a:lnTo>
                  <a:pt x="104" y="93"/>
                </a:lnTo>
                <a:lnTo>
                  <a:pt x="86" y="107"/>
                </a:lnTo>
                <a:lnTo>
                  <a:pt x="78" y="139"/>
                </a:lnTo>
                <a:lnTo>
                  <a:pt x="86" y="159"/>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1" name="Freeform 19"/>
          <p:cNvSpPr>
            <a:spLocks/>
          </p:cNvSpPr>
          <p:nvPr/>
        </p:nvSpPr>
        <p:spPr bwMode="auto">
          <a:xfrm>
            <a:off x="6277809" y="2849840"/>
            <a:ext cx="29438" cy="29083"/>
          </a:xfrm>
          <a:custGeom>
            <a:avLst/>
            <a:gdLst>
              <a:gd name="T0" fmla="*/ 125 w 164"/>
              <a:gd name="T1" fmla="*/ 141 h 169"/>
              <a:gd name="T2" fmla="*/ 124 w 164"/>
              <a:gd name="T3" fmla="*/ 118 h 169"/>
              <a:gd name="T4" fmla="*/ 117 w 164"/>
              <a:gd name="T5" fmla="*/ 100 h 169"/>
              <a:gd name="T6" fmla="*/ 159 w 164"/>
              <a:gd name="T7" fmla="*/ 84 h 169"/>
              <a:gd name="T8" fmla="*/ 163 w 164"/>
              <a:gd name="T9" fmla="*/ 69 h 169"/>
              <a:gd name="T10" fmla="*/ 152 w 164"/>
              <a:gd name="T11" fmla="*/ 30 h 169"/>
              <a:gd name="T12" fmla="*/ 139 w 164"/>
              <a:gd name="T13" fmla="*/ 30 h 169"/>
              <a:gd name="T14" fmla="*/ 74 w 164"/>
              <a:gd name="T15" fmla="*/ 0 h 169"/>
              <a:gd name="T16" fmla="*/ 47 w 164"/>
              <a:gd name="T17" fmla="*/ 30 h 169"/>
              <a:gd name="T18" fmla="*/ 35 w 164"/>
              <a:gd name="T19" fmla="*/ 66 h 169"/>
              <a:gd name="T20" fmla="*/ 5 w 164"/>
              <a:gd name="T21" fmla="*/ 109 h 169"/>
              <a:gd name="T22" fmla="*/ 0 w 164"/>
              <a:gd name="T23" fmla="*/ 139 h 169"/>
              <a:gd name="T24" fmla="*/ 11 w 164"/>
              <a:gd name="T25" fmla="*/ 159 h 169"/>
              <a:gd name="T26" fmla="*/ 57 w 164"/>
              <a:gd name="T27" fmla="*/ 156 h 169"/>
              <a:gd name="T28" fmla="*/ 81 w 164"/>
              <a:gd name="T29" fmla="*/ 168 h 169"/>
              <a:gd name="T30" fmla="*/ 103 w 164"/>
              <a:gd name="T31" fmla="*/ 151 h 169"/>
              <a:gd name="T32" fmla="*/ 125 w 164"/>
              <a:gd name="T33" fmla="*/ 14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169">
                <a:moveTo>
                  <a:pt x="125" y="141"/>
                </a:moveTo>
                <a:lnTo>
                  <a:pt x="124" y="118"/>
                </a:lnTo>
                <a:lnTo>
                  <a:pt x="117" y="100"/>
                </a:lnTo>
                <a:lnTo>
                  <a:pt x="159" y="84"/>
                </a:lnTo>
                <a:lnTo>
                  <a:pt x="163" y="69"/>
                </a:lnTo>
                <a:lnTo>
                  <a:pt x="152" y="30"/>
                </a:lnTo>
                <a:lnTo>
                  <a:pt x="139" y="30"/>
                </a:lnTo>
                <a:lnTo>
                  <a:pt x="74" y="0"/>
                </a:lnTo>
                <a:lnTo>
                  <a:pt x="47" y="30"/>
                </a:lnTo>
                <a:lnTo>
                  <a:pt x="35" y="66"/>
                </a:lnTo>
                <a:lnTo>
                  <a:pt x="5" y="109"/>
                </a:lnTo>
                <a:lnTo>
                  <a:pt x="0" y="139"/>
                </a:lnTo>
                <a:lnTo>
                  <a:pt x="11" y="159"/>
                </a:lnTo>
                <a:lnTo>
                  <a:pt x="57" y="156"/>
                </a:lnTo>
                <a:lnTo>
                  <a:pt x="81" y="168"/>
                </a:lnTo>
                <a:lnTo>
                  <a:pt x="103" y="151"/>
                </a:lnTo>
                <a:lnTo>
                  <a:pt x="125" y="141"/>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 name="Freeform 20"/>
          <p:cNvSpPr>
            <a:spLocks/>
          </p:cNvSpPr>
          <p:nvPr/>
        </p:nvSpPr>
        <p:spPr bwMode="auto">
          <a:xfrm>
            <a:off x="6207463" y="2883174"/>
            <a:ext cx="57326" cy="114307"/>
          </a:xfrm>
          <a:custGeom>
            <a:avLst/>
            <a:gdLst>
              <a:gd name="T0" fmla="*/ 21 w 323"/>
              <a:gd name="T1" fmla="*/ 671 h 672"/>
              <a:gd name="T2" fmla="*/ 90 w 323"/>
              <a:gd name="T3" fmla="*/ 650 h 672"/>
              <a:gd name="T4" fmla="*/ 179 w 323"/>
              <a:gd name="T5" fmla="*/ 592 h 672"/>
              <a:gd name="T6" fmla="*/ 241 w 323"/>
              <a:gd name="T7" fmla="*/ 580 h 672"/>
              <a:gd name="T8" fmla="*/ 288 w 323"/>
              <a:gd name="T9" fmla="*/ 542 h 672"/>
              <a:gd name="T10" fmla="*/ 293 w 323"/>
              <a:gd name="T11" fmla="*/ 462 h 672"/>
              <a:gd name="T12" fmla="*/ 270 w 323"/>
              <a:gd name="T13" fmla="*/ 433 h 672"/>
              <a:gd name="T14" fmla="*/ 278 w 323"/>
              <a:gd name="T15" fmla="*/ 406 h 672"/>
              <a:gd name="T16" fmla="*/ 293 w 323"/>
              <a:gd name="T17" fmla="*/ 386 h 672"/>
              <a:gd name="T18" fmla="*/ 296 w 323"/>
              <a:gd name="T19" fmla="*/ 351 h 672"/>
              <a:gd name="T20" fmla="*/ 312 w 323"/>
              <a:gd name="T21" fmla="*/ 326 h 672"/>
              <a:gd name="T22" fmla="*/ 288 w 323"/>
              <a:gd name="T23" fmla="*/ 278 h 672"/>
              <a:gd name="T24" fmla="*/ 253 w 323"/>
              <a:gd name="T25" fmla="*/ 238 h 672"/>
              <a:gd name="T26" fmla="*/ 274 w 323"/>
              <a:gd name="T27" fmla="*/ 174 h 672"/>
              <a:gd name="T28" fmla="*/ 314 w 323"/>
              <a:gd name="T29" fmla="*/ 148 h 672"/>
              <a:gd name="T30" fmla="*/ 322 w 323"/>
              <a:gd name="T31" fmla="*/ 105 h 672"/>
              <a:gd name="T32" fmla="*/ 305 w 323"/>
              <a:gd name="T33" fmla="*/ 68 h 672"/>
              <a:gd name="T34" fmla="*/ 305 w 323"/>
              <a:gd name="T35" fmla="*/ 25 h 672"/>
              <a:gd name="T36" fmla="*/ 278 w 323"/>
              <a:gd name="T37" fmla="*/ 0 h 672"/>
              <a:gd name="T38" fmla="*/ 215 w 323"/>
              <a:gd name="T39" fmla="*/ 32 h 672"/>
              <a:gd name="T40" fmla="*/ 205 w 323"/>
              <a:gd name="T41" fmla="*/ 22 h 672"/>
              <a:gd name="T42" fmla="*/ 172 w 323"/>
              <a:gd name="T43" fmla="*/ 48 h 672"/>
              <a:gd name="T44" fmla="*/ 144 w 323"/>
              <a:gd name="T45" fmla="*/ 45 h 672"/>
              <a:gd name="T46" fmla="*/ 90 w 323"/>
              <a:gd name="T47" fmla="*/ 123 h 672"/>
              <a:gd name="T48" fmla="*/ 75 w 323"/>
              <a:gd name="T49" fmla="*/ 123 h 672"/>
              <a:gd name="T50" fmla="*/ 45 w 323"/>
              <a:gd name="T51" fmla="*/ 148 h 672"/>
              <a:gd name="T52" fmla="*/ 47 w 323"/>
              <a:gd name="T53" fmla="*/ 181 h 672"/>
              <a:gd name="T54" fmla="*/ 33 w 323"/>
              <a:gd name="T55" fmla="*/ 211 h 672"/>
              <a:gd name="T56" fmla="*/ 28 w 323"/>
              <a:gd name="T57" fmla="*/ 252 h 672"/>
              <a:gd name="T58" fmla="*/ 2 w 323"/>
              <a:gd name="T59" fmla="*/ 292 h 672"/>
              <a:gd name="T60" fmla="*/ 31 w 323"/>
              <a:gd name="T61" fmla="*/ 351 h 672"/>
              <a:gd name="T62" fmla="*/ 21 w 323"/>
              <a:gd name="T63" fmla="*/ 386 h 672"/>
              <a:gd name="T64" fmla="*/ 0 w 323"/>
              <a:gd name="T65" fmla="*/ 423 h 672"/>
              <a:gd name="T66" fmla="*/ 31 w 323"/>
              <a:gd name="T67" fmla="*/ 567 h 672"/>
              <a:gd name="T68" fmla="*/ 10 w 323"/>
              <a:gd name="T69" fmla="*/ 640 h 672"/>
              <a:gd name="T70" fmla="*/ 21 w 323"/>
              <a:gd name="T71" fmla="*/ 67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3" h="672">
                <a:moveTo>
                  <a:pt x="21" y="671"/>
                </a:moveTo>
                <a:lnTo>
                  <a:pt x="90" y="650"/>
                </a:lnTo>
                <a:lnTo>
                  <a:pt x="179" y="592"/>
                </a:lnTo>
                <a:lnTo>
                  <a:pt x="241" y="580"/>
                </a:lnTo>
                <a:lnTo>
                  <a:pt x="288" y="542"/>
                </a:lnTo>
                <a:lnTo>
                  <a:pt x="293" y="462"/>
                </a:lnTo>
                <a:lnTo>
                  <a:pt x="270" y="433"/>
                </a:lnTo>
                <a:lnTo>
                  <a:pt x="278" y="406"/>
                </a:lnTo>
                <a:lnTo>
                  <a:pt x="293" y="386"/>
                </a:lnTo>
                <a:lnTo>
                  <a:pt x="296" y="351"/>
                </a:lnTo>
                <a:lnTo>
                  <a:pt x="312" y="326"/>
                </a:lnTo>
                <a:lnTo>
                  <a:pt x="288" y="278"/>
                </a:lnTo>
                <a:lnTo>
                  <a:pt x="253" y="238"/>
                </a:lnTo>
                <a:lnTo>
                  <a:pt x="274" y="174"/>
                </a:lnTo>
                <a:lnTo>
                  <a:pt x="314" y="148"/>
                </a:lnTo>
                <a:lnTo>
                  <a:pt x="322" y="105"/>
                </a:lnTo>
                <a:lnTo>
                  <a:pt x="305" y="68"/>
                </a:lnTo>
                <a:lnTo>
                  <a:pt x="305" y="25"/>
                </a:lnTo>
                <a:lnTo>
                  <a:pt x="278" y="0"/>
                </a:lnTo>
                <a:lnTo>
                  <a:pt x="215" y="32"/>
                </a:lnTo>
                <a:lnTo>
                  <a:pt x="205" y="22"/>
                </a:lnTo>
                <a:lnTo>
                  <a:pt x="172" y="48"/>
                </a:lnTo>
                <a:lnTo>
                  <a:pt x="144" y="45"/>
                </a:lnTo>
                <a:lnTo>
                  <a:pt x="90" y="123"/>
                </a:lnTo>
                <a:lnTo>
                  <a:pt x="75" y="123"/>
                </a:lnTo>
                <a:lnTo>
                  <a:pt x="45" y="148"/>
                </a:lnTo>
                <a:lnTo>
                  <a:pt x="47" y="181"/>
                </a:lnTo>
                <a:lnTo>
                  <a:pt x="33" y="211"/>
                </a:lnTo>
                <a:lnTo>
                  <a:pt x="28" y="252"/>
                </a:lnTo>
                <a:lnTo>
                  <a:pt x="2" y="292"/>
                </a:lnTo>
                <a:lnTo>
                  <a:pt x="31" y="351"/>
                </a:lnTo>
                <a:lnTo>
                  <a:pt x="21" y="386"/>
                </a:lnTo>
                <a:lnTo>
                  <a:pt x="0" y="423"/>
                </a:lnTo>
                <a:lnTo>
                  <a:pt x="31" y="567"/>
                </a:lnTo>
                <a:lnTo>
                  <a:pt x="10" y="640"/>
                </a:lnTo>
                <a:lnTo>
                  <a:pt x="21" y="671"/>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 name="Freeform 21"/>
          <p:cNvSpPr>
            <a:spLocks/>
          </p:cNvSpPr>
          <p:nvPr/>
        </p:nvSpPr>
        <p:spPr bwMode="auto">
          <a:xfrm>
            <a:off x="6300017" y="2864507"/>
            <a:ext cx="6714" cy="9357"/>
          </a:xfrm>
          <a:custGeom>
            <a:avLst/>
            <a:gdLst>
              <a:gd name="T0" fmla="*/ 37 w 38"/>
              <a:gd name="T1" fmla="*/ 0 h 53"/>
              <a:gd name="T2" fmla="*/ 31 w 38"/>
              <a:gd name="T3" fmla="*/ 27 h 53"/>
              <a:gd name="T4" fmla="*/ 34 w 38"/>
              <a:gd name="T5" fmla="*/ 39 h 53"/>
              <a:gd name="T6" fmla="*/ 8 w 38"/>
              <a:gd name="T7" fmla="*/ 52 h 53"/>
              <a:gd name="T8" fmla="*/ 5 w 38"/>
              <a:gd name="T9" fmla="*/ 30 h 53"/>
              <a:gd name="T10" fmla="*/ 0 w 38"/>
              <a:gd name="T11" fmla="*/ 15 h 53"/>
              <a:gd name="T12" fmla="*/ 37 w 38"/>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8" h="53">
                <a:moveTo>
                  <a:pt x="37" y="0"/>
                </a:moveTo>
                <a:lnTo>
                  <a:pt x="31" y="27"/>
                </a:lnTo>
                <a:lnTo>
                  <a:pt x="34" y="39"/>
                </a:lnTo>
                <a:lnTo>
                  <a:pt x="8" y="52"/>
                </a:lnTo>
                <a:lnTo>
                  <a:pt x="5" y="30"/>
                </a:lnTo>
                <a:lnTo>
                  <a:pt x="0" y="15"/>
                </a:lnTo>
                <a:lnTo>
                  <a:pt x="37" y="0"/>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 name="Freeform 22"/>
          <p:cNvSpPr>
            <a:spLocks/>
          </p:cNvSpPr>
          <p:nvPr/>
        </p:nvSpPr>
        <p:spPr bwMode="auto">
          <a:xfrm>
            <a:off x="6295369" y="3196048"/>
            <a:ext cx="12911" cy="8851"/>
          </a:xfrm>
          <a:custGeom>
            <a:avLst/>
            <a:gdLst>
              <a:gd name="T0" fmla="*/ 4 w 72"/>
              <a:gd name="T1" fmla="*/ 13 h 49"/>
              <a:gd name="T2" fmla="*/ 30 w 72"/>
              <a:gd name="T3" fmla="*/ 18 h 49"/>
              <a:gd name="T4" fmla="*/ 57 w 72"/>
              <a:gd name="T5" fmla="*/ 0 h 49"/>
              <a:gd name="T6" fmla="*/ 71 w 72"/>
              <a:gd name="T7" fmla="*/ 36 h 49"/>
              <a:gd name="T8" fmla="*/ 42 w 72"/>
              <a:gd name="T9" fmla="*/ 48 h 49"/>
              <a:gd name="T10" fmla="*/ 6 w 72"/>
              <a:gd name="T11" fmla="*/ 45 h 49"/>
              <a:gd name="T12" fmla="*/ 0 w 72"/>
              <a:gd name="T13" fmla="*/ 18 h 49"/>
              <a:gd name="T14" fmla="*/ 4 w 72"/>
              <a:gd name="T15" fmla="*/ 13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49">
                <a:moveTo>
                  <a:pt x="4" y="13"/>
                </a:moveTo>
                <a:lnTo>
                  <a:pt x="30" y="18"/>
                </a:lnTo>
                <a:lnTo>
                  <a:pt x="57" y="0"/>
                </a:lnTo>
                <a:lnTo>
                  <a:pt x="71" y="36"/>
                </a:lnTo>
                <a:lnTo>
                  <a:pt x="42" y="48"/>
                </a:lnTo>
                <a:lnTo>
                  <a:pt x="6" y="45"/>
                </a:lnTo>
                <a:lnTo>
                  <a:pt x="0" y="18"/>
                </a:lnTo>
                <a:lnTo>
                  <a:pt x="4" y="13"/>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5" name="Freeform 23"/>
          <p:cNvSpPr>
            <a:spLocks/>
          </p:cNvSpPr>
          <p:nvPr/>
        </p:nvSpPr>
        <p:spPr bwMode="auto">
          <a:xfrm>
            <a:off x="6220484" y="3140159"/>
            <a:ext cx="129887" cy="102927"/>
          </a:xfrm>
          <a:custGeom>
            <a:avLst/>
            <a:gdLst>
              <a:gd name="T0" fmla="*/ 214 w 729"/>
              <a:gd name="T1" fmla="*/ 87 h 604"/>
              <a:gd name="T2" fmla="*/ 224 w 729"/>
              <a:gd name="T3" fmla="*/ 49 h 604"/>
              <a:gd name="T4" fmla="*/ 291 w 729"/>
              <a:gd name="T5" fmla="*/ 70 h 604"/>
              <a:gd name="T6" fmla="*/ 289 w 729"/>
              <a:gd name="T7" fmla="*/ 39 h 604"/>
              <a:gd name="T8" fmla="*/ 317 w 729"/>
              <a:gd name="T9" fmla="*/ 4 h 604"/>
              <a:gd name="T10" fmla="*/ 392 w 729"/>
              <a:gd name="T11" fmla="*/ 0 h 604"/>
              <a:gd name="T12" fmla="*/ 458 w 729"/>
              <a:gd name="T13" fmla="*/ 7 h 604"/>
              <a:gd name="T14" fmla="*/ 452 w 729"/>
              <a:gd name="T15" fmla="*/ 44 h 604"/>
              <a:gd name="T16" fmla="*/ 426 w 729"/>
              <a:gd name="T17" fmla="*/ 89 h 604"/>
              <a:gd name="T18" fmla="*/ 542 w 729"/>
              <a:gd name="T19" fmla="*/ 59 h 604"/>
              <a:gd name="T20" fmla="*/ 585 w 729"/>
              <a:gd name="T21" fmla="*/ 70 h 604"/>
              <a:gd name="T22" fmla="*/ 578 w 729"/>
              <a:gd name="T23" fmla="*/ 34 h 604"/>
              <a:gd name="T24" fmla="*/ 654 w 729"/>
              <a:gd name="T25" fmla="*/ 57 h 604"/>
              <a:gd name="T26" fmla="*/ 698 w 729"/>
              <a:gd name="T27" fmla="*/ 89 h 604"/>
              <a:gd name="T28" fmla="*/ 708 w 729"/>
              <a:gd name="T29" fmla="*/ 167 h 604"/>
              <a:gd name="T30" fmla="*/ 675 w 729"/>
              <a:gd name="T31" fmla="*/ 206 h 604"/>
              <a:gd name="T32" fmla="*/ 612 w 729"/>
              <a:gd name="T33" fmla="*/ 258 h 604"/>
              <a:gd name="T34" fmla="*/ 580 w 729"/>
              <a:gd name="T35" fmla="*/ 268 h 604"/>
              <a:gd name="T36" fmla="*/ 566 w 729"/>
              <a:gd name="T37" fmla="*/ 275 h 604"/>
              <a:gd name="T38" fmla="*/ 514 w 729"/>
              <a:gd name="T39" fmla="*/ 293 h 604"/>
              <a:gd name="T40" fmla="*/ 474 w 729"/>
              <a:gd name="T41" fmla="*/ 296 h 604"/>
              <a:gd name="T42" fmla="*/ 376 w 729"/>
              <a:gd name="T43" fmla="*/ 285 h 604"/>
              <a:gd name="T44" fmla="*/ 389 w 729"/>
              <a:gd name="T45" fmla="*/ 354 h 604"/>
              <a:gd name="T46" fmla="*/ 327 w 729"/>
              <a:gd name="T47" fmla="*/ 399 h 604"/>
              <a:gd name="T48" fmla="*/ 263 w 729"/>
              <a:gd name="T49" fmla="*/ 418 h 604"/>
              <a:gd name="T50" fmla="*/ 189 w 729"/>
              <a:gd name="T51" fmla="*/ 450 h 604"/>
              <a:gd name="T52" fmla="*/ 70 w 729"/>
              <a:gd name="T53" fmla="*/ 502 h 604"/>
              <a:gd name="T54" fmla="*/ 88 w 729"/>
              <a:gd name="T55" fmla="*/ 582 h 604"/>
              <a:gd name="T56" fmla="*/ 35 w 729"/>
              <a:gd name="T57" fmla="*/ 599 h 604"/>
              <a:gd name="T58" fmla="*/ 8 w 729"/>
              <a:gd name="T59" fmla="*/ 491 h 604"/>
              <a:gd name="T60" fmla="*/ 33 w 729"/>
              <a:gd name="T61" fmla="*/ 431 h 604"/>
              <a:gd name="T62" fmla="*/ 61 w 729"/>
              <a:gd name="T63" fmla="*/ 403 h 604"/>
              <a:gd name="T64" fmla="*/ 98 w 729"/>
              <a:gd name="T65" fmla="*/ 352 h 604"/>
              <a:gd name="T66" fmla="*/ 153 w 729"/>
              <a:gd name="T67" fmla="*/ 246 h 604"/>
              <a:gd name="T68" fmla="*/ 194 w 729"/>
              <a:gd name="T69" fmla="*/ 170 h 604"/>
              <a:gd name="T70" fmla="*/ 194 w 729"/>
              <a:gd name="T71" fmla="*/ 10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9" h="604">
                <a:moveTo>
                  <a:pt x="194" y="103"/>
                </a:moveTo>
                <a:lnTo>
                  <a:pt x="214" y="87"/>
                </a:lnTo>
                <a:lnTo>
                  <a:pt x="214" y="57"/>
                </a:lnTo>
                <a:lnTo>
                  <a:pt x="224" y="49"/>
                </a:lnTo>
                <a:lnTo>
                  <a:pt x="249" y="50"/>
                </a:lnTo>
                <a:lnTo>
                  <a:pt x="291" y="70"/>
                </a:lnTo>
                <a:lnTo>
                  <a:pt x="298" y="55"/>
                </a:lnTo>
                <a:lnTo>
                  <a:pt x="289" y="39"/>
                </a:lnTo>
                <a:lnTo>
                  <a:pt x="291" y="27"/>
                </a:lnTo>
                <a:lnTo>
                  <a:pt x="317" y="4"/>
                </a:lnTo>
                <a:lnTo>
                  <a:pt x="364" y="16"/>
                </a:lnTo>
                <a:lnTo>
                  <a:pt x="392" y="0"/>
                </a:lnTo>
                <a:lnTo>
                  <a:pt x="412" y="19"/>
                </a:lnTo>
                <a:lnTo>
                  <a:pt x="458" y="7"/>
                </a:lnTo>
                <a:lnTo>
                  <a:pt x="467" y="25"/>
                </a:lnTo>
                <a:lnTo>
                  <a:pt x="452" y="44"/>
                </a:lnTo>
                <a:lnTo>
                  <a:pt x="426" y="80"/>
                </a:lnTo>
                <a:lnTo>
                  <a:pt x="426" y="89"/>
                </a:lnTo>
                <a:lnTo>
                  <a:pt x="442" y="100"/>
                </a:lnTo>
                <a:lnTo>
                  <a:pt x="542" y="59"/>
                </a:lnTo>
                <a:lnTo>
                  <a:pt x="575" y="80"/>
                </a:lnTo>
                <a:lnTo>
                  <a:pt x="585" y="70"/>
                </a:lnTo>
                <a:lnTo>
                  <a:pt x="575" y="49"/>
                </a:lnTo>
                <a:lnTo>
                  <a:pt x="578" y="34"/>
                </a:lnTo>
                <a:lnTo>
                  <a:pt x="642" y="49"/>
                </a:lnTo>
                <a:lnTo>
                  <a:pt x="654" y="57"/>
                </a:lnTo>
                <a:lnTo>
                  <a:pt x="670" y="55"/>
                </a:lnTo>
                <a:lnTo>
                  <a:pt x="698" y="89"/>
                </a:lnTo>
                <a:lnTo>
                  <a:pt x="728" y="153"/>
                </a:lnTo>
                <a:lnTo>
                  <a:pt x="708" y="167"/>
                </a:lnTo>
                <a:lnTo>
                  <a:pt x="690" y="201"/>
                </a:lnTo>
                <a:lnTo>
                  <a:pt x="675" y="206"/>
                </a:lnTo>
                <a:lnTo>
                  <a:pt x="662" y="234"/>
                </a:lnTo>
                <a:lnTo>
                  <a:pt x="612" y="258"/>
                </a:lnTo>
                <a:lnTo>
                  <a:pt x="593" y="246"/>
                </a:lnTo>
                <a:lnTo>
                  <a:pt x="580" y="268"/>
                </a:lnTo>
                <a:lnTo>
                  <a:pt x="580" y="275"/>
                </a:lnTo>
                <a:lnTo>
                  <a:pt x="566" y="275"/>
                </a:lnTo>
                <a:lnTo>
                  <a:pt x="539" y="275"/>
                </a:lnTo>
                <a:lnTo>
                  <a:pt x="514" y="293"/>
                </a:lnTo>
                <a:lnTo>
                  <a:pt x="497" y="284"/>
                </a:lnTo>
                <a:lnTo>
                  <a:pt x="474" y="296"/>
                </a:lnTo>
                <a:lnTo>
                  <a:pt x="422" y="320"/>
                </a:lnTo>
                <a:lnTo>
                  <a:pt x="376" y="285"/>
                </a:lnTo>
                <a:lnTo>
                  <a:pt x="374" y="312"/>
                </a:lnTo>
                <a:lnTo>
                  <a:pt x="389" y="354"/>
                </a:lnTo>
                <a:lnTo>
                  <a:pt x="349" y="369"/>
                </a:lnTo>
                <a:lnTo>
                  <a:pt x="327" y="399"/>
                </a:lnTo>
                <a:lnTo>
                  <a:pt x="286" y="411"/>
                </a:lnTo>
                <a:lnTo>
                  <a:pt x="263" y="418"/>
                </a:lnTo>
                <a:lnTo>
                  <a:pt x="219" y="418"/>
                </a:lnTo>
                <a:lnTo>
                  <a:pt x="189" y="450"/>
                </a:lnTo>
                <a:lnTo>
                  <a:pt x="111" y="477"/>
                </a:lnTo>
                <a:lnTo>
                  <a:pt x="70" y="502"/>
                </a:lnTo>
                <a:lnTo>
                  <a:pt x="52" y="521"/>
                </a:lnTo>
                <a:lnTo>
                  <a:pt x="88" y="582"/>
                </a:lnTo>
                <a:lnTo>
                  <a:pt x="64" y="603"/>
                </a:lnTo>
                <a:lnTo>
                  <a:pt x="35" y="599"/>
                </a:lnTo>
                <a:lnTo>
                  <a:pt x="0" y="539"/>
                </a:lnTo>
                <a:lnTo>
                  <a:pt x="8" y="491"/>
                </a:lnTo>
                <a:lnTo>
                  <a:pt x="8" y="472"/>
                </a:lnTo>
                <a:lnTo>
                  <a:pt x="33" y="431"/>
                </a:lnTo>
                <a:lnTo>
                  <a:pt x="64" y="423"/>
                </a:lnTo>
                <a:lnTo>
                  <a:pt x="61" y="403"/>
                </a:lnTo>
                <a:lnTo>
                  <a:pt x="93" y="388"/>
                </a:lnTo>
                <a:lnTo>
                  <a:pt x="98" y="352"/>
                </a:lnTo>
                <a:lnTo>
                  <a:pt x="155" y="308"/>
                </a:lnTo>
                <a:lnTo>
                  <a:pt x="153" y="246"/>
                </a:lnTo>
                <a:lnTo>
                  <a:pt x="196" y="193"/>
                </a:lnTo>
                <a:lnTo>
                  <a:pt x="194" y="170"/>
                </a:lnTo>
                <a:lnTo>
                  <a:pt x="209" y="151"/>
                </a:lnTo>
                <a:lnTo>
                  <a:pt x="194" y="103"/>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 name="Freeform 24"/>
          <p:cNvSpPr>
            <a:spLocks/>
          </p:cNvSpPr>
          <p:nvPr/>
        </p:nvSpPr>
        <p:spPr bwMode="auto">
          <a:xfrm>
            <a:off x="6123391" y="3129284"/>
            <a:ext cx="133760" cy="92558"/>
          </a:xfrm>
          <a:custGeom>
            <a:avLst/>
            <a:gdLst>
              <a:gd name="T0" fmla="*/ 34 w 753"/>
              <a:gd name="T1" fmla="*/ 211 h 542"/>
              <a:gd name="T2" fmla="*/ 80 w 753"/>
              <a:gd name="T3" fmla="*/ 187 h 542"/>
              <a:gd name="T4" fmla="*/ 159 w 753"/>
              <a:gd name="T5" fmla="*/ 207 h 542"/>
              <a:gd name="T6" fmla="*/ 175 w 753"/>
              <a:gd name="T7" fmla="*/ 173 h 542"/>
              <a:gd name="T8" fmla="*/ 284 w 753"/>
              <a:gd name="T9" fmla="*/ 133 h 542"/>
              <a:gd name="T10" fmla="*/ 373 w 753"/>
              <a:gd name="T11" fmla="*/ 107 h 542"/>
              <a:gd name="T12" fmla="*/ 410 w 753"/>
              <a:gd name="T13" fmla="*/ 117 h 542"/>
              <a:gd name="T14" fmla="*/ 438 w 753"/>
              <a:gd name="T15" fmla="*/ 95 h 542"/>
              <a:gd name="T16" fmla="*/ 450 w 753"/>
              <a:gd name="T17" fmla="*/ 73 h 542"/>
              <a:gd name="T18" fmla="*/ 489 w 753"/>
              <a:gd name="T19" fmla="*/ 46 h 542"/>
              <a:gd name="T20" fmla="*/ 537 w 753"/>
              <a:gd name="T21" fmla="*/ 19 h 542"/>
              <a:gd name="T22" fmla="*/ 557 w 753"/>
              <a:gd name="T23" fmla="*/ 44 h 542"/>
              <a:gd name="T24" fmla="*/ 606 w 753"/>
              <a:gd name="T25" fmla="*/ 9 h 542"/>
              <a:gd name="T26" fmla="*/ 656 w 753"/>
              <a:gd name="T27" fmla="*/ 9 h 542"/>
              <a:gd name="T28" fmla="*/ 681 w 753"/>
              <a:gd name="T29" fmla="*/ 47 h 542"/>
              <a:gd name="T30" fmla="*/ 651 w 753"/>
              <a:gd name="T31" fmla="*/ 119 h 542"/>
              <a:gd name="T32" fmla="*/ 651 w 753"/>
              <a:gd name="T33" fmla="*/ 151 h 542"/>
              <a:gd name="T34" fmla="*/ 700 w 753"/>
              <a:gd name="T35" fmla="*/ 176 h 542"/>
              <a:gd name="T36" fmla="*/ 736 w 753"/>
              <a:gd name="T37" fmla="*/ 164 h 542"/>
              <a:gd name="T38" fmla="*/ 736 w 753"/>
              <a:gd name="T39" fmla="*/ 231 h 542"/>
              <a:gd name="T40" fmla="*/ 694 w 753"/>
              <a:gd name="T41" fmla="*/ 308 h 542"/>
              <a:gd name="T42" fmla="*/ 640 w 753"/>
              <a:gd name="T43" fmla="*/ 413 h 542"/>
              <a:gd name="T44" fmla="*/ 603 w 753"/>
              <a:gd name="T45" fmla="*/ 465 h 542"/>
              <a:gd name="T46" fmla="*/ 574 w 753"/>
              <a:gd name="T47" fmla="*/ 493 h 542"/>
              <a:gd name="T48" fmla="*/ 485 w 753"/>
              <a:gd name="T49" fmla="*/ 541 h 542"/>
              <a:gd name="T50" fmla="*/ 417 w 753"/>
              <a:gd name="T51" fmla="*/ 503 h 542"/>
              <a:gd name="T52" fmla="*/ 347 w 753"/>
              <a:gd name="T53" fmla="*/ 541 h 542"/>
              <a:gd name="T54" fmla="*/ 232 w 753"/>
              <a:gd name="T55" fmla="*/ 499 h 542"/>
              <a:gd name="T56" fmla="*/ 237 w 753"/>
              <a:gd name="T57" fmla="*/ 418 h 542"/>
              <a:gd name="T58" fmla="*/ 185 w 753"/>
              <a:gd name="T59" fmla="*/ 404 h 542"/>
              <a:gd name="T60" fmla="*/ 147 w 753"/>
              <a:gd name="T61" fmla="*/ 404 h 542"/>
              <a:gd name="T62" fmla="*/ 127 w 753"/>
              <a:gd name="T63" fmla="*/ 346 h 542"/>
              <a:gd name="T64" fmla="*/ 161 w 753"/>
              <a:gd name="T65" fmla="*/ 337 h 542"/>
              <a:gd name="T66" fmla="*/ 159 w 753"/>
              <a:gd name="T67" fmla="*/ 289 h 542"/>
              <a:gd name="T68" fmla="*/ 62 w 753"/>
              <a:gd name="T69" fmla="*/ 249 h 542"/>
              <a:gd name="T70" fmla="*/ 14 w 753"/>
              <a:gd name="T71" fmla="*/ 249 h 542"/>
              <a:gd name="T72" fmla="*/ 0 w 753"/>
              <a:gd name="T73" fmla="*/ 20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3" h="542">
                <a:moveTo>
                  <a:pt x="0" y="207"/>
                </a:moveTo>
                <a:lnTo>
                  <a:pt x="34" y="211"/>
                </a:lnTo>
                <a:lnTo>
                  <a:pt x="67" y="178"/>
                </a:lnTo>
                <a:lnTo>
                  <a:pt x="80" y="187"/>
                </a:lnTo>
                <a:lnTo>
                  <a:pt x="147" y="215"/>
                </a:lnTo>
                <a:lnTo>
                  <a:pt x="159" y="207"/>
                </a:lnTo>
                <a:lnTo>
                  <a:pt x="161" y="187"/>
                </a:lnTo>
                <a:lnTo>
                  <a:pt x="175" y="173"/>
                </a:lnTo>
                <a:lnTo>
                  <a:pt x="269" y="112"/>
                </a:lnTo>
                <a:lnTo>
                  <a:pt x="284" y="133"/>
                </a:lnTo>
                <a:lnTo>
                  <a:pt x="343" y="148"/>
                </a:lnTo>
                <a:lnTo>
                  <a:pt x="373" y="107"/>
                </a:lnTo>
                <a:lnTo>
                  <a:pt x="387" y="117"/>
                </a:lnTo>
                <a:lnTo>
                  <a:pt x="410" y="117"/>
                </a:lnTo>
                <a:lnTo>
                  <a:pt x="410" y="105"/>
                </a:lnTo>
                <a:lnTo>
                  <a:pt x="438" y="95"/>
                </a:lnTo>
                <a:lnTo>
                  <a:pt x="438" y="86"/>
                </a:lnTo>
                <a:lnTo>
                  <a:pt x="450" y="73"/>
                </a:lnTo>
                <a:lnTo>
                  <a:pt x="458" y="75"/>
                </a:lnTo>
                <a:lnTo>
                  <a:pt x="489" y="46"/>
                </a:lnTo>
                <a:lnTo>
                  <a:pt x="513" y="52"/>
                </a:lnTo>
                <a:lnTo>
                  <a:pt x="537" y="19"/>
                </a:lnTo>
                <a:lnTo>
                  <a:pt x="550" y="46"/>
                </a:lnTo>
                <a:lnTo>
                  <a:pt x="557" y="44"/>
                </a:lnTo>
                <a:lnTo>
                  <a:pt x="596" y="7"/>
                </a:lnTo>
                <a:lnTo>
                  <a:pt x="606" y="9"/>
                </a:lnTo>
                <a:lnTo>
                  <a:pt x="624" y="0"/>
                </a:lnTo>
                <a:lnTo>
                  <a:pt x="656" y="9"/>
                </a:lnTo>
                <a:lnTo>
                  <a:pt x="656" y="44"/>
                </a:lnTo>
                <a:lnTo>
                  <a:pt x="681" y="47"/>
                </a:lnTo>
                <a:lnTo>
                  <a:pt x="672" y="82"/>
                </a:lnTo>
                <a:lnTo>
                  <a:pt x="651" y="119"/>
                </a:lnTo>
                <a:lnTo>
                  <a:pt x="640" y="151"/>
                </a:lnTo>
                <a:lnTo>
                  <a:pt x="651" y="151"/>
                </a:lnTo>
                <a:lnTo>
                  <a:pt x="678" y="127"/>
                </a:lnTo>
                <a:lnTo>
                  <a:pt x="700" y="176"/>
                </a:lnTo>
                <a:lnTo>
                  <a:pt x="717" y="164"/>
                </a:lnTo>
                <a:lnTo>
                  <a:pt x="736" y="164"/>
                </a:lnTo>
                <a:lnTo>
                  <a:pt x="752" y="213"/>
                </a:lnTo>
                <a:lnTo>
                  <a:pt x="736" y="231"/>
                </a:lnTo>
                <a:lnTo>
                  <a:pt x="738" y="254"/>
                </a:lnTo>
                <a:lnTo>
                  <a:pt x="694" y="308"/>
                </a:lnTo>
                <a:lnTo>
                  <a:pt x="696" y="369"/>
                </a:lnTo>
                <a:lnTo>
                  <a:pt x="640" y="413"/>
                </a:lnTo>
                <a:lnTo>
                  <a:pt x="635" y="449"/>
                </a:lnTo>
                <a:lnTo>
                  <a:pt x="603" y="465"/>
                </a:lnTo>
                <a:lnTo>
                  <a:pt x="606" y="484"/>
                </a:lnTo>
                <a:lnTo>
                  <a:pt x="574" y="493"/>
                </a:lnTo>
                <a:lnTo>
                  <a:pt x="550" y="533"/>
                </a:lnTo>
                <a:lnTo>
                  <a:pt x="485" y="541"/>
                </a:lnTo>
                <a:lnTo>
                  <a:pt x="450" y="517"/>
                </a:lnTo>
                <a:lnTo>
                  <a:pt x="417" y="503"/>
                </a:lnTo>
                <a:lnTo>
                  <a:pt x="382" y="538"/>
                </a:lnTo>
                <a:lnTo>
                  <a:pt x="347" y="541"/>
                </a:lnTo>
                <a:lnTo>
                  <a:pt x="311" y="541"/>
                </a:lnTo>
                <a:lnTo>
                  <a:pt x="232" y="499"/>
                </a:lnTo>
                <a:lnTo>
                  <a:pt x="220" y="460"/>
                </a:lnTo>
                <a:lnTo>
                  <a:pt x="237" y="418"/>
                </a:lnTo>
                <a:lnTo>
                  <a:pt x="215" y="404"/>
                </a:lnTo>
                <a:lnTo>
                  <a:pt x="185" y="404"/>
                </a:lnTo>
                <a:lnTo>
                  <a:pt x="179" y="394"/>
                </a:lnTo>
                <a:lnTo>
                  <a:pt x="147" y="404"/>
                </a:lnTo>
                <a:lnTo>
                  <a:pt x="115" y="381"/>
                </a:lnTo>
                <a:lnTo>
                  <a:pt x="127" y="346"/>
                </a:lnTo>
                <a:lnTo>
                  <a:pt x="152" y="345"/>
                </a:lnTo>
                <a:lnTo>
                  <a:pt x="161" y="337"/>
                </a:lnTo>
                <a:lnTo>
                  <a:pt x="171" y="305"/>
                </a:lnTo>
                <a:lnTo>
                  <a:pt x="159" y="289"/>
                </a:lnTo>
                <a:lnTo>
                  <a:pt x="75" y="272"/>
                </a:lnTo>
                <a:lnTo>
                  <a:pt x="62" y="249"/>
                </a:lnTo>
                <a:lnTo>
                  <a:pt x="39" y="249"/>
                </a:lnTo>
                <a:lnTo>
                  <a:pt x="14" y="249"/>
                </a:lnTo>
                <a:lnTo>
                  <a:pt x="0" y="223"/>
                </a:lnTo>
                <a:lnTo>
                  <a:pt x="0" y="207"/>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 name="Freeform 25"/>
          <p:cNvSpPr>
            <a:spLocks/>
          </p:cNvSpPr>
          <p:nvPr/>
        </p:nvSpPr>
        <p:spPr bwMode="auto">
          <a:xfrm>
            <a:off x="6197244" y="3060751"/>
            <a:ext cx="92702" cy="99133"/>
          </a:xfrm>
          <a:custGeom>
            <a:avLst/>
            <a:gdLst>
              <a:gd name="T0" fmla="*/ 446 w 521"/>
              <a:gd name="T1" fmla="*/ 70 h 582"/>
              <a:gd name="T2" fmla="*/ 435 w 521"/>
              <a:gd name="T3" fmla="*/ 21 h 582"/>
              <a:gd name="T4" fmla="*/ 399 w 521"/>
              <a:gd name="T5" fmla="*/ 28 h 582"/>
              <a:gd name="T6" fmla="*/ 371 w 521"/>
              <a:gd name="T7" fmla="*/ 46 h 582"/>
              <a:gd name="T8" fmla="*/ 343 w 521"/>
              <a:gd name="T9" fmla="*/ 26 h 582"/>
              <a:gd name="T10" fmla="*/ 295 w 521"/>
              <a:gd name="T11" fmla="*/ 33 h 582"/>
              <a:gd name="T12" fmla="*/ 141 w 521"/>
              <a:gd name="T13" fmla="*/ 0 h 582"/>
              <a:gd name="T14" fmla="*/ 151 w 521"/>
              <a:gd name="T15" fmla="*/ 39 h 582"/>
              <a:gd name="T16" fmla="*/ 82 w 521"/>
              <a:gd name="T17" fmla="*/ 39 h 582"/>
              <a:gd name="T18" fmla="*/ 25 w 521"/>
              <a:gd name="T19" fmla="*/ 110 h 582"/>
              <a:gd name="T20" fmla="*/ 49 w 521"/>
              <a:gd name="T21" fmla="*/ 277 h 582"/>
              <a:gd name="T22" fmla="*/ 4 w 521"/>
              <a:gd name="T23" fmla="*/ 338 h 582"/>
              <a:gd name="T24" fmla="*/ 63 w 521"/>
              <a:gd name="T25" fmla="*/ 345 h 582"/>
              <a:gd name="T26" fmla="*/ 76 w 521"/>
              <a:gd name="T27" fmla="*/ 451 h 582"/>
              <a:gd name="T28" fmla="*/ 124 w 521"/>
              <a:gd name="T29" fmla="*/ 423 h 582"/>
              <a:gd name="T30" fmla="*/ 144 w 521"/>
              <a:gd name="T31" fmla="*/ 447 h 582"/>
              <a:gd name="T32" fmla="*/ 194 w 521"/>
              <a:gd name="T33" fmla="*/ 414 h 582"/>
              <a:gd name="T34" fmla="*/ 242 w 521"/>
              <a:gd name="T35" fmla="*/ 414 h 582"/>
              <a:gd name="T36" fmla="*/ 267 w 521"/>
              <a:gd name="T37" fmla="*/ 452 h 582"/>
              <a:gd name="T38" fmla="*/ 237 w 521"/>
              <a:gd name="T39" fmla="*/ 524 h 582"/>
              <a:gd name="T40" fmla="*/ 237 w 521"/>
              <a:gd name="T41" fmla="*/ 555 h 582"/>
              <a:gd name="T42" fmla="*/ 288 w 521"/>
              <a:gd name="T43" fmla="*/ 581 h 582"/>
              <a:gd name="T44" fmla="*/ 323 w 521"/>
              <a:gd name="T45" fmla="*/ 568 h 582"/>
              <a:gd name="T46" fmla="*/ 343 w 521"/>
              <a:gd name="T47" fmla="*/ 524 h 582"/>
              <a:gd name="T48" fmla="*/ 378 w 521"/>
              <a:gd name="T49" fmla="*/ 517 h 582"/>
              <a:gd name="T50" fmla="*/ 426 w 521"/>
              <a:gd name="T51" fmla="*/ 522 h 582"/>
              <a:gd name="T52" fmla="*/ 419 w 521"/>
              <a:gd name="T53" fmla="*/ 493 h 582"/>
              <a:gd name="T54" fmla="*/ 492 w 521"/>
              <a:gd name="T55" fmla="*/ 482 h 582"/>
              <a:gd name="T56" fmla="*/ 509 w 521"/>
              <a:gd name="T57" fmla="*/ 447 h 582"/>
              <a:gd name="T58" fmla="*/ 517 w 521"/>
              <a:gd name="T59" fmla="*/ 350 h 582"/>
              <a:gd name="T60" fmla="*/ 485 w 521"/>
              <a:gd name="T61" fmla="*/ 303 h 582"/>
              <a:gd name="T62" fmla="*/ 476 w 521"/>
              <a:gd name="T63" fmla="*/ 264 h 582"/>
              <a:gd name="T64" fmla="*/ 458 w 521"/>
              <a:gd name="T65" fmla="*/ 260 h 582"/>
              <a:gd name="T66" fmla="*/ 485 w 521"/>
              <a:gd name="T67" fmla="*/ 190 h 582"/>
              <a:gd name="T68" fmla="*/ 497 w 521"/>
              <a:gd name="T69" fmla="*/ 13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1" h="582">
                <a:moveTo>
                  <a:pt x="468" y="75"/>
                </a:moveTo>
                <a:lnTo>
                  <a:pt x="446" y="70"/>
                </a:lnTo>
                <a:lnTo>
                  <a:pt x="435" y="55"/>
                </a:lnTo>
                <a:lnTo>
                  <a:pt x="435" y="21"/>
                </a:lnTo>
                <a:lnTo>
                  <a:pt x="423" y="4"/>
                </a:lnTo>
                <a:lnTo>
                  <a:pt x="399" y="28"/>
                </a:lnTo>
                <a:lnTo>
                  <a:pt x="387" y="46"/>
                </a:lnTo>
                <a:lnTo>
                  <a:pt x="371" y="46"/>
                </a:lnTo>
                <a:lnTo>
                  <a:pt x="366" y="19"/>
                </a:lnTo>
                <a:lnTo>
                  <a:pt x="343" y="26"/>
                </a:lnTo>
                <a:lnTo>
                  <a:pt x="313" y="46"/>
                </a:lnTo>
                <a:lnTo>
                  <a:pt x="295" y="33"/>
                </a:lnTo>
                <a:lnTo>
                  <a:pt x="254" y="7"/>
                </a:lnTo>
                <a:lnTo>
                  <a:pt x="141" y="0"/>
                </a:lnTo>
                <a:lnTo>
                  <a:pt x="129" y="12"/>
                </a:lnTo>
                <a:lnTo>
                  <a:pt x="151" y="39"/>
                </a:lnTo>
                <a:lnTo>
                  <a:pt x="124" y="55"/>
                </a:lnTo>
                <a:lnTo>
                  <a:pt x="82" y="39"/>
                </a:lnTo>
                <a:lnTo>
                  <a:pt x="39" y="75"/>
                </a:lnTo>
                <a:lnTo>
                  <a:pt x="25" y="110"/>
                </a:lnTo>
                <a:lnTo>
                  <a:pt x="27" y="190"/>
                </a:lnTo>
                <a:lnTo>
                  <a:pt x="49" y="277"/>
                </a:lnTo>
                <a:lnTo>
                  <a:pt x="0" y="331"/>
                </a:lnTo>
                <a:lnTo>
                  <a:pt x="4" y="338"/>
                </a:lnTo>
                <a:lnTo>
                  <a:pt x="49" y="326"/>
                </a:lnTo>
                <a:lnTo>
                  <a:pt x="63" y="345"/>
                </a:lnTo>
                <a:lnTo>
                  <a:pt x="50" y="406"/>
                </a:lnTo>
                <a:lnTo>
                  <a:pt x="76" y="451"/>
                </a:lnTo>
                <a:lnTo>
                  <a:pt x="100" y="457"/>
                </a:lnTo>
                <a:lnTo>
                  <a:pt x="124" y="423"/>
                </a:lnTo>
                <a:lnTo>
                  <a:pt x="136" y="451"/>
                </a:lnTo>
                <a:lnTo>
                  <a:pt x="144" y="447"/>
                </a:lnTo>
                <a:lnTo>
                  <a:pt x="183" y="411"/>
                </a:lnTo>
                <a:lnTo>
                  <a:pt x="194" y="414"/>
                </a:lnTo>
                <a:lnTo>
                  <a:pt x="212" y="404"/>
                </a:lnTo>
                <a:lnTo>
                  <a:pt x="242" y="414"/>
                </a:lnTo>
                <a:lnTo>
                  <a:pt x="242" y="447"/>
                </a:lnTo>
                <a:lnTo>
                  <a:pt x="267" y="452"/>
                </a:lnTo>
                <a:lnTo>
                  <a:pt x="259" y="487"/>
                </a:lnTo>
                <a:lnTo>
                  <a:pt x="237" y="524"/>
                </a:lnTo>
                <a:lnTo>
                  <a:pt x="226" y="555"/>
                </a:lnTo>
                <a:lnTo>
                  <a:pt x="237" y="555"/>
                </a:lnTo>
                <a:lnTo>
                  <a:pt x="265" y="531"/>
                </a:lnTo>
                <a:lnTo>
                  <a:pt x="288" y="581"/>
                </a:lnTo>
                <a:lnTo>
                  <a:pt x="303" y="568"/>
                </a:lnTo>
                <a:lnTo>
                  <a:pt x="323" y="568"/>
                </a:lnTo>
                <a:lnTo>
                  <a:pt x="343" y="553"/>
                </a:lnTo>
                <a:lnTo>
                  <a:pt x="343" y="524"/>
                </a:lnTo>
                <a:lnTo>
                  <a:pt x="353" y="514"/>
                </a:lnTo>
                <a:lnTo>
                  <a:pt x="378" y="517"/>
                </a:lnTo>
                <a:lnTo>
                  <a:pt x="419" y="536"/>
                </a:lnTo>
                <a:lnTo>
                  <a:pt x="426" y="522"/>
                </a:lnTo>
                <a:lnTo>
                  <a:pt x="416" y="505"/>
                </a:lnTo>
                <a:lnTo>
                  <a:pt x="419" y="493"/>
                </a:lnTo>
                <a:lnTo>
                  <a:pt x="446" y="470"/>
                </a:lnTo>
                <a:lnTo>
                  <a:pt x="492" y="482"/>
                </a:lnTo>
                <a:lnTo>
                  <a:pt x="520" y="465"/>
                </a:lnTo>
                <a:lnTo>
                  <a:pt x="509" y="447"/>
                </a:lnTo>
                <a:lnTo>
                  <a:pt x="520" y="409"/>
                </a:lnTo>
                <a:lnTo>
                  <a:pt x="517" y="350"/>
                </a:lnTo>
                <a:lnTo>
                  <a:pt x="499" y="343"/>
                </a:lnTo>
                <a:lnTo>
                  <a:pt x="485" y="303"/>
                </a:lnTo>
                <a:lnTo>
                  <a:pt x="485" y="268"/>
                </a:lnTo>
                <a:lnTo>
                  <a:pt x="476" y="264"/>
                </a:lnTo>
                <a:lnTo>
                  <a:pt x="465" y="268"/>
                </a:lnTo>
                <a:lnTo>
                  <a:pt x="458" y="260"/>
                </a:lnTo>
                <a:lnTo>
                  <a:pt x="463" y="208"/>
                </a:lnTo>
                <a:lnTo>
                  <a:pt x="485" y="190"/>
                </a:lnTo>
                <a:lnTo>
                  <a:pt x="499" y="160"/>
                </a:lnTo>
                <a:lnTo>
                  <a:pt x="497" y="133"/>
                </a:lnTo>
                <a:lnTo>
                  <a:pt x="468" y="75"/>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 name="Freeform 26"/>
          <p:cNvSpPr>
            <a:spLocks/>
          </p:cNvSpPr>
          <p:nvPr/>
        </p:nvSpPr>
        <p:spPr bwMode="auto">
          <a:xfrm>
            <a:off x="6186398" y="3002080"/>
            <a:ext cx="130403" cy="78143"/>
          </a:xfrm>
          <a:custGeom>
            <a:avLst/>
            <a:gdLst>
              <a:gd name="T0" fmla="*/ 99 w 733"/>
              <a:gd name="T1" fmla="*/ 420 h 456"/>
              <a:gd name="T2" fmla="*/ 184 w 733"/>
              <a:gd name="T3" fmla="*/ 400 h 456"/>
              <a:gd name="T4" fmla="*/ 189 w 733"/>
              <a:gd name="T5" fmla="*/ 356 h 456"/>
              <a:gd name="T6" fmla="*/ 315 w 733"/>
              <a:gd name="T7" fmla="*/ 351 h 456"/>
              <a:gd name="T8" fmla="*/ 375 w 733"/>
              <a:gd name="T9" fmla="*/ 391 h 456"/>
              <a:gd name="T10" fmla="*/ 427 w 733"/>
              <a:gd name="T11" fmla="*/ 363 h 456"/>
              <a:gd name="T12" fmla="*/ 448 w 733"/>
              <a:gd name="T13" fmla="*/ 391 h 456"/>
              <a:gd name="T14" fmla="*/ 486 w 733"/>
              <a:gd name="T15" fmla="*/ 349 h 456"/>
              <a:gd name="T16" fmla="*/ 498 w 733"/>
              <a:gd name="T17" fmla="*/ 400 h 456"/>
              <a:gd name="T18" fmla="*/ 530 w 733"/>
              <a:gd name="T19" fmla="*/ 420 h 456"/>
              <a:gd name="T20" fmla="*/ 591 w 733"/>
              <a:gd name="T21" fmla="*/ 384 h 456"/>
              <a:gd name="T22" fmla="*/ 692 w 733"/>
              <a:gd name="T23" fmla="*/ 322 h 456"/>
              <a:gd name="T24" fmla="*/ 684 w 733"/>
              <a:gd name="T25" fmla="*/ 222 h 456"/>
              <a:gd name="T26" fmla="*/ 693 w 733"/>
              <a:gd name="T27" fmla="*/ 187 h 456"/>
              <a:gd name="T28" fmla="*/ 628 w 733"/>
              <a:gd name="T29" fmla="*/ 153 h 456"/>
              <a:gd name="T30" fmla="*/ 582 w 733"/>
              <a:gd name="T31" fmla="*/ 153 h 456"/>
              <a:gd name="T32" fmla="*/ 513 w 733"/>
              <a:gd name="T33" fmla="*/ 128 h 456"/>
              <a:gd name="T34" fmla="*/ 476 w 733"/>
              <a:gd name="T35" fmla="*/ 91 h 456"/>
              <a:gd name="T36" fmla="*/ 439 w 733"/>
              <a:gd name="T37" fmla="*/ 85 h 456"/>
              <a:gd name="T38" fmla="*/ 358 w 733"/>
              <a:gd name="T39" fmla="*/ 85 h 456"/>
              <a:gd name="T40" fmla="*/ 210 w 733"/>
              <a:gd name="T41" fmla="*/ 0 h 456"/>
              <a:gd name="T42" fmla="*/ 180 w 733"/>
              <a:gd name="T43" fmla="*/ 10 h 456"/>
              <a:gd name="T44" fmla="*/ 87 w 733"/>
              <a:gd name="T45" fmla="*/ 10 h 456"/>
              <a:gd name="T46" fmla="*/ 99 w 733"/>
              <a:gd name="T47" fmla="*/ 42 h 456"/>
              <a:gd name="T48" fmla="*/ 142 w 733"/>
              <a:gd name="T49" fmla="*/ 52 h 456"/>
              <a:gd name="T50" fmla="*/ 94 w 733"/>
              <a:gd name="T51" fmla="*/ 85 h 456"/>
              <a:gd name="T52" fmla="*/ 94 w 733"/>
              <a:gd name="T53" fmla="*/ 123 h 456"/>
              <a:gd name="T54" fmla="*/ 122 w 733"/>
              <a:gd name="T55" fmla="*/ 164 h 456"/>
              <a:gd name="T56" fmla="*/ 154 w 733"/>
              <a:gd name="T57" fmla="*/ 249 h 456"/>
              <a:gd name="T58" fmla="*/ 133 w 733"/>
              <a:gd name="T59" fmla="*/ 264 h 456"/>
              <a:gd name="T60" fmla="*/ 19 w 733"/>
              <a:gd name="T61" fmla="*/ 308 h 456"/>
              <a:gd name="T62" fmla="*/ 14 w 733"/>
              <a:gd name="T63" fmla="*/ 346 h 456"/>
              <a:gd name="T64" fmla="*/ 36 w 733"/>
              <a:gd name="T65" fmla="*/ 393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3" h="456">
                <a:moveTo>
                  <a:pt x="85" y="455"/>
                </a:moveTo>
                <a:lnTo>
                  <a:pt x="99" y="420"/>
                </a:lnTo>
                <a:lnTo>
                  <a:pt x="144" y="384"/>
                </a:lnTo>
                <a:lnTo>
                  <a:pt x="184" y="400"/>
                </a:lnTo>
                <a:lnTo>
                  <a:pt x="212" y="384"/>
                </a:lnTo>
                <a:lnTo>
                  <a:pt x="189" y="356"/>
                </a:lnTo>
                <a:lnTo>
                  <a:pt x="202" y="344"/>
                </a:lnTo>
                <a:lnTo>
                  <a:pt x="315" y="351"/>
                </a:lnTo>
                <a:lnTo>
                  <a:pt x="356" y="378"/>
                </a:lnTo>
                <a:lnTo>
                  <a:pt x="375" y="391"/>
                </a:lnTo>
                <a:lnTo>
                  <a:pt x="405" y="370"/>
                </a:lnTo>
                <a:lnTo>
                  <a:pt x="427" y="363"/>
                </a:lnTo>
                <a:lnTo>
                  <a:pt x="432" y="391"/>
                </a:lnTo>
                <a:lnTo>
                  <a:pt x="448" y="391"/>
                </a:lnTo>
                <a:lnTo>
                  <a:pt x="462" y="373"/>
                </a:lnTo>
                <a:lnTo>
                  <a:pt x="486" y="349"/>
                </a:lnTo>
                <a:lnTo>
                  <a:pt x="498" y="366"/>
                </a:lnTo>
                <a:lnTo>
                  <a:pt x="498" y="400"/>
                </a:lnTo>
                <a:lnTo>
                  <a:pt x="508" y="416"/>
                </a:lnTo>
                <a:lnTo>
                  <a:pt x="530" y="420"/>
                </a:lnTo>
                <a:lnTo>
                  <a:pt x="554" y="396"/>
                </a:lnTo>
                <a:lnTo>
                  <a:pt x="591" y="384"/>
                </a:lnTo>
                <a:lnTo>
                  <a:pt x="661" y="320"/>
                </a:lnTo>
                <a:lnTo>
                  <a:pt x="692" y="322"/>
                </a:lnTo>
                <a:lnTo>
                  <a:pt x="732" y="310"/>
                </a:lnTo>
                <a:lnTo>
                  <a:pt x="684" y="222"/>
                </a:lnTo>
                <a:lnTo>
                  <a:pt x="699" y="195"/>
                </a:lnTo>
                <a:lnTo>
                  <a:pt x="693" y="187"/>
                </a:lnTo>
                <a:lnTo>
                  <a:pt x="670" y="178"/>
                </a:lnTo>
                <a:lnTo>
                  <a:pt x="628" y="153"/>
                </a:lnTo>
                <a:lnTo>
                  <a:pt x="608" y="141"/>
                </a:lnTo>
                <a:lnTo>
                  <a:pt x="582" y="153"/>
                </a:lnTo>
                <a:lnTo>
                  <a:pt x="552" y="128"/>
                </a:lnTo>
                <a:lnTo>
                  <a:pt x="513" y="128"/>
                </a:lnTo>
                <a:lnTo>
                  <a:pt x="483" y="114"/>
                </a:lnTo>
                <a:lnTo>
                  <a:pt x="476" y="91"/>
                </a:lnTo>
                <a:lnTo>
                  <a:pt x="462" y="73"/>
                </a:lnTo>
                <a:lnTo>
                  <a:pt x="439" y="85"/>
                </a:lnTo>
                <a:lnTo>
                  <a:pt x="420" y="78"/>
                </a:lnTo>
                <a:lnTo>
                  <a:pt x="358" y="85"/>
                </a:lnTo>
                <a:lnTo>
                  <a:pt x="292" y="70"/>
                </a:lnTo>
                <a:lnTo>
                  <a:pt x="210" y="0"/>
                </a:lnTo>
                <a:lnTo>
                  <a:pt x="188" y="16"/>
                </a:lnTo>
                <a:lnTo>
                  <a:pt x="180" y="10"/>
                </a:lnTo>
                <a:lnTo>
                  <a:pt x="162" y="10"/>
                </a:lnTo>
                <a:lnTo>
                  <a:pt x="87" y="10"/>
                </a:lnTo>
                <a:lnTo>
                  <a:pt x="78" y="20"/>
                </a:lnTo>
                <a:lnTo>
                  <a:pt x="99" y="42"/>
                </a:lnTo>
                <a:lnTo>
                  <a:pt x="122" y="46"/>
                </a:lnTo>
                <a:lnTo>
                  <a:pt x="142" y="52"/>
                </a:lnTo>
                <a:lnTo>
                  <a:pt x="133" y="68"/>
                </a:lnTo>
                <a:lnTo>
                  <a:pt x="94" y="85"/>
                </a:lnTo>
                <a:lnTo>
                  <a:pt x="87" y="114"/>
                </a:lnTo>
                <a:lnTo>
                  <a:pt x="94" y="123"/>
                </a:lnTo>
                <a:lnTo>
                  <a:pt x="99" y="160"/>
                </a:lnTo>
                <a:lnTo>
                  <a:pt x="122" y="164"/>
                </a:lnTo>
                <a:lnTo>
                  <a:pt x="144" y="192"/>
                </a:lnTo>
                <a:lnTo>
                  <a:pt x="154" y="249"/>
                </a:lnTo>
                <a:lnTo>
                  <a:pt x="147" y="267"/>
                </a:lnTo>
                <a:lnTo>
                  <a:pt x="133" y="264"/>
                </a:lnTo>
                <a:lnTo>
                  <a:pt x="90" y="295"/>
                </a:lnTo>
                <a:lnTo>
                  <a:pt x="19" y="308"/>
                </a:lnTo>
                <a:lnTo>
                  <a:pt x="0" y="327"/>
                </a:lnTo>
                <a:lnTo>
                  <a:pt x="14" y="346"/>
                </a:lnTo>
                <a:lnTo>
                  <a:pt x="16" y="388"/>
                </a:lnTo>
                <a:lnTo>
                  <a:pt x="36" y="393"/>
                </a:lnTo>
                <a:lnTo>
                  <a:pt x="85" y="455"/>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9" name="Freeform 27"/>
          <p:cNvSpPr>
            <a:spLocks/>
          </p:cNvSpPr>
          <p:nvPr/>
        </p:nvSpPr>
        <p:spPr bwMode="auto">
          <a:xfrm>
            <a:off x="6203957" y="3249155"/>
            <a:ext cx="42090" cy="36922"/>
          </a:xfrm>
          <a:custGeom>
            <a:avLst/>
            <a:gdLst>
              <a:gd name="T0" fmla="*/ 237 w 238"/>
              <a:gd name="T1" fmla="*/ 36 h 215"/>
              <a:gd name="T2" fmla="*/ 192 w 238"/>
              <a:gd name="T3" fmla="*/ 110 h 215"/>
              <a:gd name="T4" fmla="*/ 192 w 238"/>
              <a:gd name="T5" fmla="*/ 144 h 215"/>
              <a:gd name="T6" fmla="*/ 105 w 238"/>
              <a:gd name="T7" fmla="*/ 214 h 215"/>
              <a:gd name="T8" fmla="*/ 18 w 238"/>
              <a:gd name="T9" fmla="*/ 182 h 215"/>
              <a:gd name="T10" fmla="*/ 0 w 238"/>
              <a:gd name="T11" fmla="*/ 120 h 215"/>
              <a:gd name="T12" fmla="*/ 4 w 238"/>
              <a:gd name="T13" fmla="*/ 90 h 215"/>
              <a:gd name="T14" fmla="*/ 54 w 238"/>
              <a:gd name="T15" fmla="*/ 43 h 215"/>
              <a:gd name="T16" fmla="*/ 69 w 238"/>
              <a:gd name="T17" fmla="*/ 28 h 215"/>
              <a:gd name="T18" fmla="*/ 150 w 238"/>
              <a:gd name="T19" fmla="*/ 16 h 215"/>
              <a:gd name="T20" fmla="*/ 186 w 238"/>
              <a:gd name="T21" fmla="*/ 12 h 215"/>
              <a:gd name="T22" fmla="*/ 198 w 238"/>
              <a:gd name="T23" fmla="*/ 0 h 215"/>
              <a:gd name="T24" fmla="*/ 224 w 238"/>
              <a:gd name="T25" fmla="*/ 4 h 215"/>
              <a:gd name="T26" fmla="*/ 237 w 238"/>
              <a:gd name="T27" fmla="*/ 3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15">
                <a:moveTo>
                  <a:pt x="237" y="36"/>
                </a:moveTo>
                <a:lnTo>
                  <a:pt x="192" y="110"/>
                </a:lnTo>
                <a:lnTo>
                  <a:pt x="192" y="144"/>
                </a:lnTo>
                <a:lnTo>
                  <a:pt x="105" y="214"/>
                </a:lnTo>
                <a:lnTo>
                  <a:pt x="18" y="182"/>
                </a:lnTo>
                <a:lnTo>
                  <a:pt x="0" y="120"/>
                </a:lnTo>
                <a:lnTo>
                  <a:pt x="4" y="90"/>
                </a:lnTo>
                <a:lnTo>
                  <a:pt x="54" y="43"/>
                </a:lnTo>
                <a:lnTo>
                  <a:pt x="69" y="28"/>
                </a:lnTo>
                <a:lnTo>
                  <a:pt x="150" y="16"/>
                </a:lnTo>
                <a:lnTo>
                  <a:pt x="186" y="12"/>
                </a:lnTo>
                <a:lnTo>
                  <a:pt x="198" y="0"/>
                </a:lnTo>
                <a:lnTo>
                  <a:pt x="224" y="4"/>
                </a:lnTo>
                <a:lnTo>
                  <a:pt x="237" y="36"/>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 name="Oval 28"/>
          <p:cNvSpPr>
            <a:spLocks noChangeArrowheads="1"/>
          </p:cNvSpPr>
          <p:nvPr/>
        </p:nvSpPr>
        <p:spPr bwMode="auto">
          <a:xfrm>
            <a:off x="6353469" y="3012955"/>
            <a:ext cx="10845" cy="10368"/>
          </a:xfrm>
          <a:prstGeom prst="ellipse">
            <a:avLst/>
          </a:prstGeom>
          <a:solidFill>
            <a:srgbClr val="FFC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2121" tIns="26060" rIns="52121" bIns="26060"/>
          <a:lstStyle/>
          <a:p>
            <a:endParaRPr lang="zh-CN" altLang="zh-CN"/>
          </a:p>
        </p:txBody>
      </p:sp>
      <p:sp>
        <p:nvSpPr>
          <p:cNvPr id="121" name="Freeform 29"/>
          <p:cNvSpPr>
            <a:spLocks/>
          </p:cNvSpPr>
          <p:nvPr/>
        </p:nvSpPr>
        <p:spPr bwMode="auto">
          <a:xfrm>
            <a:off x="5952189" y="2830873"/>
            <a:ext cx="230594" cy="188910"/>
          </a:xfrm>
          <a:custGeom>
            <a:avLst/>
            <a:gdLst>
              <a:gd name="T0" fmla="*/ 0 w 1299"/>
              <a:gd name="T1" fmla="*/ 207 h 1107"/>
              <a:gd name="T2" fmla="*/ 49 w 1299"/>
              <a:gd name="T3" fmla="*/ 157 h 1107"/>
              <a:gd name="T4" fmla="*/ 200 w 1299"/>
              <a:gd name="T5" fmla="*/ 71 h 1107"/>
              <a:gd name="T6" fmla="*/ 237 w 1299"/>
              <a:gd name="T7" fmla="*/ 19 h 1107"/>
              <a:gd name="T8" fmla="*/ 269 w 1299"/>
              <a:gd name="T9" fmla="*/ 2 h 1107"/>
              <a:gd name="T10" fmla="*/ 327 w 1299"/>
              <a:gd name="T11" fmla="*/ 39 h 1107"/>
              <a:gd name="T12" fmla="*/ 332 w 1299"/>
              <a:gd name="T13" fmla="*/ 149 h 1107"/>
              <a:gd name="T14" fmla="*/ 412 w 1299"/>
              <a:gd name="T15" fmla="*/ 244 h 1107"/>
              <a:gd name="T16" fmla="*/ 542 w 1299"/>
              <a:gd name="T17" fmla="*/ 212 h 1107"/>
              <a:gd name="T18" fmla="*/ 577 w 1299"/>
              <a:gd name="T19" fmla="*/ 239 h 1107"/>
              <a:gd name="T20" fmla="*/ 519 w 1299"/>
              <a:gd name="T21" fmla="*/ 299 h 1107"/>
              <a:gd name="T22" fmla="*/ 580 w 1299"/>
              <a:gd name="T23" fmla="*/ 362 h 1107"/>
              <a:gd name="T24" fmla="*/ 609 w 1299"/>
              <a:gd name="T25" fmla="*/ 371 h 1107"/>
              <a:gd name="T26" fmla="*/ 639 w 1299"/>
              <a:gd name="T27" fmla="*/ 417 h 1107"/>
              <a:gd name="T28" fmla="*/ 756 w 1299"/>
              <a:gd name="T29" fmla="*/ 419 h 1107"/>
              <a:gd name="T30" fmla="*/ 868 w 1299"/>
              <a:gd name="T31" fmla="*/ 374 h 1107"/>
              <a:gd name="T32" fmla="*/ 879 w 1299"/>
              <a:gd name="T33" fmla="*/ 446 h 1107"/>
              <a:gd name="T34" fmla="*/ 849 w 1299"/>
              <a:gd name="T35" fmla="*/ 485 h 1107"/>
              <a:gd name="T36" fmla="*/ 840 w 1299"/>
              <a:gd name="T37" fmla="*/ 543 h 1107"/>
              <a:gd name="T38" fmla="*/ 923 w 1299"/>
              <a:gd name="T39" fmla="*/ 576 h 1107"/>
              <a:gd name="T40" fmla="*/ 1005 w 1299"/>
              <a:gd name="T41" fmla="*/ 719 h 1107"/>
              <a:gd name="T42" fmla="*/ 1041 w 1299"/>
              <a:gd name="T43" fmla="*/ 777 h 1107"/>
              <a:gd name="T44" fmla="*/ 1083 w 1299"/>
              <a:gd name="T45" fmla="*/ 806 h 1107"/>
              <a:gd name="T46" fmla="*/ 1096 w 1299"/>
              <a:gd name="T47" fmla="*/ 772 h 1107"/>
              <a:gd name="T48" fmla="*/ 1138 w 1299"/>
              <a:gd name="T49" fmla="*/ 724 h 1107"/>
              <a:gd name="T50" fmla="*/ 1096 w 1299"/>
              <a:gd name="T51" fmla="*/ 689 h 1107"/>
              <a:gd name="T52" fmla="*/ 1120 w 1299"/>
              <a:gd name="T53" fmla="*/ 600 h 1107"/>
              <a:gd name="T54" fmla="*/ 1162 w 1299"/>
              <a:gd name="T55" fmla="*/ 609 h 1107"/>
              <a:gd name="T56" fmla="*/ 1247 w 1299"/>
              <a:gd name="T57" fmla="*/ 662 h 1107"/>
              <a:gd name="T58" fmla="*/ 1298 w 1299"/>
              <a:gd name="T59" fmla="*/ 714 h 1107"/>
              <a:gd name="T60" fmla="*/ 1288 w 1299"/>
              <a:gd name="T61" fmla="*/ 784 h 1107"/>
              <a:gd name="T62" fmla="*/ 1223 w 1299"/>
              <a:gd name="T63" fmla="*/ 806 h 1107"/>
              <a:gd name="T64" fmla="*/ 1214 w 1299"/>
              <a:gd name="T65" fmla="*/ 824 h 1107"/>
              <a:gd name="T66" fmla="*/ 1167 w 1299"/>
              <a:gd name="T67" fmla="*/ 843 h 1107"/>
              <a:gd name="T68" fmla="*/ 1113 w 1299"/>
              <a:gd name="T69" fmla="*/ 830 h 1107"/>
              <a:gd name="T70" fmla="*/ 1113 w 1299"/>
              <a:gd name="T71" fmla="*/ 855 h 1107"/>
              <a:gd name="T72" fmla="*/ 1091 w 1299"/>
              <a:gd name="T73" fmla="*/ 892 h 1107"/>
              <a:gd name="T74" fmla="*/ 1101 w 1299"/>
              <a:gd name="T75" fmla="*/ 962 h 1107"/>
              <a:gd name="T76" fmla="*/ 1106 w 1299"/>
              <a:gd name="T77" fmla="*/ 996 h 1107"/>
              <a:gd name="T78" fmla="*/ 1046 w 1299"/>
              <a:gd name="T79" fmla="*/ 1008 h 1107"/>
              <a:gd name="T80" fmla="*/ 1053 w 1299"/>
              <a:gd name="T81" fmla="*/ 1070 h 1107"/>
              <a:gd name="T82" fmla="*/ 1020 w 1299"/>
              <a:gd name="T83" fmla="*/ 1095 h 1107"/>
              <a:gd name="T84" fmla="*/ 948 w 1299"/>
              <a:gd name="T85" fmla="*/ 1101 h 1107"/>
              <a:gd name="T86" fmla="*/ 917 w 1299"/>
              <a:gd name="T87" fmla="*/ 1046 h 1107"/>
              <a:gd name="T88" fmla="*/ 881 w 1299"/>
              <a:gd name="T89" fmla="*/ 1046 h 1107"/>
              <a:gd name="T90" fmla="*/ 812 w 1299"/>
              <a:gd name="T91" fmla="*/ 987 h 1107"/>
              <a:gd name="T92" fmla="*/ 798 w 1299"/>
              <a:gd name="T93" fmla="*/ 934 h 1107"/>
              <a:gd name="T94" fmla="*/ 723 w 1299"/>
              <a:gd name="T95" fmla="*/ 962 h 1107"/>
              <a:gd name="T96" fmla="*/ 704 w 1299"/>
              <a:gd name="T97" fmla="*/ 992 h 1107"/>
              <a:gd name="T98" fmla="*/ 626 w 1299"/>
              <a:gd name="T99" fmla="*/ 948 h 1107"/>
              <a:gd name="T100" fmla="*/ 623 w 1299"/>
              <a:gd name="T101" fmla="*/ 904 h 1107"/>
              <a:gd name="T102" fmla="*/ 674 w 1299"/>
              <a:gd name="T103" fmla="*/ 934 h 1107"/>
              <a:gd name="T104" fmla="*/ 695 w 1299"/>
              <a:gd name="T105" fmla="*/ 873 h 1107"/>
              <a:gd name="T106" fmla="*/ 741 w 1299"/>
              <a:gd name="T107" fmla="*/ 830 h 1107"/>
              <a:gd name="T108" fmla="*/ 779 w 1299"/>
              <a:gd name="T109" fmla="*/ 770 h 1107"/>
              <a:gd name="T110" fmla="*/ 761 w 1299"/>
              <a:gd name="T111" fmla="*/ 675 h 1107"/>
              <a:gd name="T112" fmla="*/ 690 w 1299"/>
              <a:gd name="T113" fmla="*/ 543 h 1107"/>
              <a:gd name="T114" fmla="*/ 614 w 1299"/>
              <a:gd name="T115" fmla="*/ 514 h 1107"/>
              <a:gd name="T116" fmla="*/ 531 w 1299"/>
              <a:gd name="T117" fmla="*/ 419 h 1107"/>
              <a:gd name="T118" fmla="*/ 397 w 1299"/>
              <a:gd name="T119" fmla="*/ 382 h 1107"/>
              <a:gd name="T120" fmla="*/ 292 w 1299"/>
              <a:gd name="T121" fmla="*/ 394 h 1107"/>
              <a:gd name="T122" fmla="*/ 209 w 1299"/>
              <a:gd name="T123" fmla="*/ 427 h 1107"/>
              <a:gd name="T124" fmla="*/ 125 w 1299"/>
              <a:gd name="T125" fmla="*/ 376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9" h="1107">
                <a:moveTo>
                  <a:pt x="11" y="350"/>
                </a:moveTo>
                <a:lnTo>
                  <a:pt x="0" y="207"/>
                </a:lnTo>
                <a:lnTo>
                  <a:pt x="7" y="177"/>
                </a:lnTo>
                <a:lnTo>
                  <a:pt x="49" y="157"/>
                </a:lnTo>
                <a:lnTo>
                  <a:pt x="107" y="109"/>
                </a:lnTo>
                <a:lnTo>
                  <a:pt x="200" y="71"/>
                </a:lnTo>
                <a:lnTo>
                  <a:pt x="237" y="55"/>
                </a:lnTo>
                <a:lnTo>
                  <a:pt x="237" y="19"/>
                </a:lnTo>
                <a:lnTo>
                  <a:pt x="254" y="0"/>
                </a:lnTo>
                <a:lnTo>
                  <a:pt x="269" y="2"/>
                </a:lnTo>
                <a:lnTo>
                  <a:pt x="329" y="11"/>
                </a:lnTo>
                <a:lnTo>
                  <a:pt x="327" y="39"/>
                </a:lnTo>
                <a:lnTo>
                  <a:pt x="339" y="82"/>
                </a:lnTo>
                <a:lnTo>
                  <a:pt x="332" y="149"/>
                </a:lnTo>
                <a:lnTo>
                  <a:pt x="383" y="226"/>
                </a:lnTo>
                <a:lnTo>
                  <a:pt x="412" y="244"/>
                </a:lnTo>
                <a:lnTo>
                  <a:pt x="454" y="212"/>
                </a:lnTo>
                <a:lnTo>
                  <a:pt x="542" y="212"/>
                </a:lnTo>
                <a:lnTo>
                  <a:pt x="563" y="219"/>
                </a:lnTo>
                <a:lnTo>
                  <a:pt x="577" y="239"/>
                </a:lnTo>
                <a:lnTo>
                  <a:pt x="567" y="261"/>
                </a:lnTo>
                <a:lnTo>
                  <a:pt x="519" y="299"/>
                </a:lnTo>
                <a:lnTo>
                  <a:pt x="524" y="320"/>
                </a:lnTo>
                <a:lnTo>
                  <a:pt x="580" y="362"/>
                </a:lnTo>
                <a:lnTo>
                  <a:pt x="602" y="362"/>
                </a:lnTo>
                <a:lnTo>
                  <a:pt x="609" y="371"/>
                </a:lnTo>
                <a:lnTo>
                  <a:pt x="604" y="389"/>
                </a:lnTo>
                <a:lnTo>
                  <a:pt x="639" y="417"/>
                </a:lnTo>
                <a:lnTo>
                  <a:pt x="722" y="429"/>
                </a:lnTo>
                <a:lnTo>
                  <a:pt x="756" y="419"/>
                </a:lnTo>
                <a:lnTo>
                  <a:pt x="807" y="369"/>
                </a:lnTo>
                <a:lnTo>
                  <a:pt x="868" y="374"/>
                </a:lnTo>
                <a:lnTo>
                  <a:pt x="893" y="412"/>
                </a:lnTo>
                <a:lnTo>
                  <a:pt x="879" y="446"/>
                </a:lnTo>
                <a:lnTo>
                  <a:pt x="881" y="465"/>
                </a:lnTo>
                <a:lnTo>
                  <a:pt x="849" y="485"/>
                </a:lnTo>
                <a:lnTo>
                  <a:pt x="836" y="502"/>
                </a:lnTo>
                <a:lnTo>
                  <a:pt x="840" y="543"/>
                </a:lnTo>
                <a:lnTo>
                  <a:pt x="898" y="585"/>
                </a:lnTo>
                <a:lnTo>
                  <a:pt x="923" y="576"/>
                </a:lnTo>
                <a:lnTo>
                  <a:pt x="988" y="660"/>
                </a:lnTo>
                <a:lnTo>
                  <a:pt x="1005" y="719"/>
                </a:lnTo>
                <a:lnTo>
                  <a:pt x="996" y="752"/>
                </a:lnTo>
                <a:lnTo>
                  <a:pt x="1041" y="777"/>
                </a:lnTo>
                <a:lnTo>
                  <a:pt x="1041" y="794"/>
                </a:lnTo>
                <a:lnTo>
                  <a:pt x="1083" y="806"/>
                </a:lnTo>
                <a:lnTo>
                  <a:pt x="1096" y="806"/>
                </a:lnTo>
                <a:lnTo>
                  <a:pt x="1096" y="772"/>
                </a:lnTo>
                <a:lnTo>
                  <a:pt x="1128" y="765"/>
                </a:lnTo>
                <a:lnTo>
                  <a:pt x="1138" y="724"/>
                </a:lnTo>
                <a:lnTo>
                  <a:pt x="1113" y="707"/>
                </a:lnTo>
                <a:lnTo>
                  <a:pt x="1096" y="689"/>
                </a:lnTo>
                <a:lnTo>
                  <a:pt x="1103" y="612"/>
                </a:lnTo>
                <a:lnTo>
                  <a:pt x="1120" y="600"/>
                </a:lnTo>
                <a:lnTo>
                  <a:pt x="1151" y="614"/>
                </a:lnTo>
                <a:lnTo>
                  <a:pt x="1162" y="609"/>
                </a:lnTo>
                <a:lnTo>
                  <a:pt x="1170" y="623"/>
                </a:lnTo>
                <a:lnTo>
                  <a:pt x="1247" y="662"/>
                </a:lnTo>
                <a:lnTo>
                  <a:pt x="1290" y="689"/>
                </a:lnTo>
                <a:lnTo>
                  <a:pt x="1298" y="714"/>
                </a:lnTo>
                <a:lnTo>
                  <a:pt x="1275" y="747"/>
                </a:lnTo>
                <a:lnTo>
                  <a:pt x="1288" y="784"/>
                </a:lnTo>
                <a:lnTo>
                  <a:pt x="1280" y="801"/>
                </a:lnTo>
                <a:lnTo>
                  <a:pt x="1223" y="806"/>
                </a:lnTo>
                <a:lnTo>
                  <a:pt x="1211" y="812"/>
                </a:lnTo>
                <a:lnTo>
                  <a:pt x="1214" y="824"/>
                </a:lnTo>
                <a:lnTo>
                  <a:pt x="1214" y="838"/>
                </a:lnTo>
                <a:lnTo>
                  <a:pt x="1167" y="843"/>
                </a:lnTo>
                <a:lnTo>
                  <a:pt x="1143" y="830"/>
                </a:lnTo>
                <a:lnTo>
                  <a:pt x="1113" y="830"/>
                </a:lnTo>
                <a:lnTo>
                  <a:pt x="1106" y="838"/>
                </a:lnTo>
                <a:lnTo>
                  <a:pt x="1113" y="855"/>
                </a:lnTo>
                <a:lnTo>
                  <a:pt x="1096" y="873"/>
                </a:lnTo>
                <a:lnTo>
                  <a:pt x="1091" y="892"/>
                </a:lnTo>
                <a:lnTo>
                  <a:pt x="1120" y="917"/>
                </a:lnTo>
                <a:lnTo>
                  <a:pt x="1101" y="962"/>
                </a:lnTo>
                <a:lnTo>
                  <a:pt x="1108" y="983"/>
                </a:lnTo>
                <a:lnTo>
                  <a:pt x="1106" y="996"/>
                </a:lnTo>
                <a:lnTo>
                  <a:pt x="1070" y="996"/>
                </a:lnTo>
                <a:lnTo>
                  <a:pt x="1046" y="1008"/>
                </a:lnTo>
                <a:lnTo>
                  <a:pt x="1065" y="1032"/>
                </a:lnTo>
                <a:lnTo>
                  <a:pt x="1053" y="1070"/>
                </a:lnTo>
                <a:lnTo>
                  <a:pt x="1016" y="1077"/>
                </a:lnTo>
                <a:lnTo>
                  <a:pt x="1020" y="1095"/>
                </a:lnTo>
                <a:lnTo>
                  <a:pt x="1010" y="1106"/>
                </a:lnTo>
                <a:lnTo>
                  <a:pt x="948" y="1101"/>
                </a:lnTo>
                <a:lnTo>
                  <a:pt x="923" y="1084"/>
                </a:lnTo>
                <a:lnTo>
                  <a:pt x="917" y="1046"/>
                </a:lnTo>
                <a:lnTo>
                  <a:pt x="903" y="1029"/>
                </a:lnTo>
                <a:lnTo>
                  <a:pt x="881" y="1046"/>
                </a:lnTo>
                <a:lnTo>
                  <a:pt x="840" y="1008"/>
                </a:lnTo>
                <a:lnTo>
                  <a:pt x="812" y="987"/>
                </a:lnTo>
                <a:lnTo>
                  <a:pt x="807" y="958"/>
                </a:lnTo>
                <a:lnTo>
                  <a:pt x="798" y="934"/>
                </a:lnTo>
                <a:lnTo>
                  <a:pt x="782" y="934"/>
                </a:lnTo>
                <a:lnTo>
                  <a:pt x="723" y="962"/>
                </a:lnTo>
                <a:lnTo>
                  <a:pt x="726" y="992"/>
                </a:lnTo>
                <a:lnTo>
                  <a:pt x="704" y="992"/>
                </a:lnTo>
                <a:lnTo>
                  <a:pt x="666" y="953"/>
                </a:lnTo>
                <a:lnTo>
                  <a:pt x="626" y="948"/>
                </a:lnTo>
                <a:lnTo>
                  <a:pt x="611" y="927"/>
                </a:lnTo>
                <a:lnTo>
                  <a:pt x="623" y="904"/>
                </a:lnTo>
                <a:lnTo>
                  <a:pt x="646" y="924"/>
                </a:lnTo>
                <a:lnTo>
                  <a:pt x="674" y="934"/>
                </a:lnTo>
                <a:lnTo>
                  <a:pt x="695" y="915"/>
                </a:lnTo>
                <a:lnTo>
                  <a:pt x="695" y="873"/>
                </a:lnTo>
                <a:lnTo>
                  <a:pt x="722" y="850"/>
                </a:lnTo>
                <a:lnTo>
                  <a:pt x="741" y="830"/>
                </a:lnTo>
                <a:lnTo>
                  <a:pt x="731" y="806"/>
                </a:lnTo>
                <a:lnTo>
                  <a:pt x="779" y="770"/>
                </a:lnTo>
                <a:lnTo>
                  <a:pt x="786" y="707"/>
                </a:lnTo>
                <a:lnTo>
                  <a:pt x="761" y="675"/>
                </a:lnTo>
                <a:lnTo>
                  <a:pt x="750" y="623"/>
                </a:lnTo>
                <a:lnTo>
                  <a:pt x="690" y="543"/>
                </a:lnTo>
                <a:lnTo>
                  <a:pt x="658" y="554"/>
                </a:lnTo>
                <a:lnTo>
                  <a:pt x="614" y="514"/>
                </a:lnTo>
                <a:lnTo>
                  <a:pt x="554" y="477"/>
                </a:lnTo>
                <a:lnTo>
                  <a:pt x="531" y="419"/>
                </a:lnTo>
                <a:lnTo>
                  <a:pt x="483" y="436"/>
                </a:lnTo>
                <a:lnTo>
                  <a:pt x="397" y="382"/>
                </a:lnTo>
                <a:lnTo>
                  <a:pt x="355" y="404"/>
                </a:lnTo>
                <a:lnTo>
                  <a:pt x="292" y="394"/>
                </a:lnTo>
                <a:lnTo>
                  <a:pt x="242" y="424"/>
                </a:lnTo>
                <a:lnTo>
                  <a:pt x="209" y="427"/>
                </a:lnTo>
                <a:lnTo>
                  <a:pt x="159" y="397"/>
                </a:lnTo>
                <a:lnTo>
                  <a:pt x="125" y="376"/>
                </a:lnTo>
                <a:lnTo>
                  <a:pt x="11" y="350"/>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 name="Freeform 30"/>
          <p:cNvSpPr>
            <a:spLocks/>
          </p:cNvSpPr>
          <p:nvPr/>
        </p:nvSpPr>
        <p:spPr bwMode="auto">
          <a:xfrm>
            <a:off x="6137852" y="2885750"/>
            <a:ext cx="86247" cy="144654"/>
          </a:xfrm>
          <a:custGeom>
            <a:avLst/>
            <a:gdLst>
              <a:gd name="T0" fmla="*/ 401 w 482"/>
              <a:gd name="T1" fmla="*/ 504 h 849"/>
              <a:gd name="T2" fmla="*/ 390 w 482"/>
              <a:gd name="T3" fmla="*/ 287 h 849"/>
              <a:gd name="T4" fmla="*/ 424 w 482"/>
              <a:gd name="T5" fmla="*/ 213 h 849"/>
              <a:gd name="T6" fmla="*/ 421 w 482"/>
              <a:gd name="T7" fmla="*/ 114 h 849"/>
              <a:gd name="T8" fmla="*/ 441 w 482"/>
              <a:gd name="T9" fmla="*/ 44 h 849"/>
              <a:gd name="T10" fmla="*/ 426 w 482"/>
              <a:gd name="T11" fmla="*/ 0 h 849"/>
              <a:gd name="T12" fmla="*/ 353 w 482"/>
              <a:gd name="T13" fmla="*/ 25 h 849"/>
              <a:gd name="T14" fmla="*/ 327 w 482"/>
              <a:gd name="T15" fmla="*/ 86 h 849"/>
              <a:gd name="T16" fmla="*/ 299 w 482"/>
              <a:gd name="T17" fmla="*/ 109 h 849"/>
              <a:gd name="T18" fmla="*/ 205 w 482"/>
              <a:gd name="T19" fmla="*/ 217 h 849"/>
              <a:gd name="T20" fmla="*/ 136 w 482"/>
              <a:gd name="T21" fmla="*/ 213 h 849"/>
              <a:gd name="T22" fmla="*/ 118 w 482"/>
              <a:gd name="T23" fmla="*/ 283 h 849"/>
              <a:gd name="T24" fmla="*/ 205 w 482"/>
              <a:gd name="T25" fmla="*/ 337 h 849"/>
              <a:gd name="T26" fmla="*/ 257 w 482"/>
              <a:gd name="T27" fmla="*/ 389 h 849"/>
              <a:gd name="T28" fmla="*/ 247 w 482"/>
              <a:gd name="T29" fmla="*/ 458 h 849"/>
              <a:gd name="T30" fmla="*/ 181 w 482"/>
              <a:gd name="T31" fmla="*/ 480 h 849"/>
              <a:gd name="T32" fmla="*/ 171 w 482"/>
              <a:gd name="T33" fmla="*/ 497 h 849"/>
              <a:gd name="T34" fmla="*/ 122 w 482"/>
              <a:gd name="T35" fmla="*/ 517 h 849"/>
              <a:gd name="T36" fmla="*/ 68 w 482"/>
              <a:gd name="T37" fmla="*/ 504 h 849"/>
              <a:gd name="T38" fmla="*/ 68 w 482"/>
              <a:gd name="T39" fmla="*/ 529 h 849"/>
              <a:gd name="T40" fmla="*/ 45 w 482"/>
              <a:gd name="T41" fmla="*/ 566 h 849"/>
              <a:gd name="T42" fmla="*/ 55 w 482"/>
              <a:gd name="T43" fmla="*/ 636 h 849"/>
              <a:gd name="T44" fmla="*/ 60 w 482"/>
              <a:gd name="T45" fmla="*/ 670 h 849"/>
              <a:gd name="T46" fmla="*/ 0 w 482"/>
              <a:gd name="T47" fmla="*/ 682 h 849"/>
              <a:gd name="T48" fmla="*/ 7 w 482"/>
              <a:gd name="T49" fmla="*/ 744 h 849"/>
              <a:gd name="T50" fmla="*/ 30 w 482"/>
              <a:gd name="T51" fmla="*/ 769 h 849"/>
              <a:gd name="T52" fmla="*/ 113 w 482"/>
              <a:gd name="T53" fmla="*/ 759 h 849"/>
              <a:gd name="T54" fmla="*/ 131 w 482"/>
              <a:gd name="T55" fmla="*/ 779 h 849"/>
              <a:gd name="T56" fmla="*/ 213 w 482"/>
              <a:gd name="T57" fmla="*/ 815 h 849"/>
              <a:gd name="T58" fmla="*/ 317 w 482"/>
              <a:gd name="T59" fmla="*/ 827 h 849"/>
              <a:gd name="T60" fmla="*/ 367 w 482"/>
              <a:gd name="T61" fmla="*/ 839 h 849"/>
              <a:gd name="T62" fmla="*/ 356 w 482"/>
              <a:gd name="T63" fmla="*/ 792 h 849"/>
              <a:gd name="T64" fmla="*/ 401 w 482"/>
              <a:gd name="T65" fmla="*/ 747 h 849"/>
              <a:gd name="T66" fmla="*/ 390 w 482"/>
              <a:gd name="T67" fmla="*/ 725 h 849"/>
              <a:gd name="T68" fmla="*/ 346 w 482"/>
              <a:gd name="T69" fmla="*/ 697 h 849"/>
              <a:gd name="T70" fmla="*/ 431 w 482"/>
              <a:gd name="T71" fmla="*/ 688 h 849"/>
              <a:gd name="T72" fmla="*/ 458 w 482"/>
              <a:gd name="T73" fmla="*/ 694 h 849"/>
              <a:gd name="T74" fmla="*/ 481 w 482"/>
              <a:gd name="T75" fmla="*/ 647 h 849"/>
              <a:gd name="T76" fmla="*/ 412 w 482"/>
              <a:gd name="T77" fmla="*/ 534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2" h="849">
                <a:moveTo>
                  <a:pt x="412" y="534"/>
                </a:moveTo>
                <a:lnTo>
                  <a:pt x="401" y="504"/>
                </a:lnTo>
                <a:lnTo>
                  <a:pt x="424" y="431"/>
                </a:lnTo>
                <a:lnTo>
                  <a:pt x="390" y="287"/>
                </a:lnTo>
                <a:lnTo>
                  <a:pt x="412" y="248"/>
                </a:lnTo>
                <a:lnTo>
                  <a:pt x="424" y="213"/>
                </a:lnTo>
                <a:lnTo>
                  <a:pt x="393" y="156"/>
                </a:lnTo>
                <a:lnTo>
                  <a:pt x="421" y="114"/>
                </a:lnTo>
                <a:lnTo>
                  <a:pt x="426" y="73"/>
                </a:lnTo>
                <a:lnTo>
                  <a:pt x="441" y="44"/>
                </a:lnTo>
                <a:lnTo>
                  <a:pt x="438" y="10"/>
                </a:lnTo>
                <a:lnTo>
                  <a:pt x="426" y="0"/>
                </a:lnTo>
                <a:lnTo>
                  <a:pt x="406" y="22"/>
                </a:lnTo>
                <a:lnTo>
                  <a:pt x="353" y="25"/>
                </a:lnTo>
                <a:lnTo>
                  <a:pt x="325" y="64"/>
                </a:lnTo>
                <a:lnTo>
                  <a:pt x="327" y="86"/>
                </a:lnTo>
                <a:lnTo>
                  <a:pt x="322" y="100"/>
                </a:lnTo>
                <a:lnTo>
                  <a:pt x="299" y="109"/>
                </a:lnTo>
                <a:lnTo>
                  <a:pt x="216" y="223"/>
                </a:lnTo>
                <a:lnTo>
                  <a:pt x="205" y="217"/>
                </a:lnTo>
                <a:lnTo>
                  <a:pt x="185" y="212"/>
                </a:lnTo>
                <a:lnTo>
                  <a:pt x="136" y="213"/>
                </a:lnTo>
                <a:lnTo>
                  <a:pt x="121" y="236"/>
                </a:lnTo>
                <a:lnTo>
                  <a:pt x="118" y="283"/>
                </a:lnTo>
                <a:lnTo>
                  <a:pt x="126" y="297"/>
                </a:lnTo>
                <a:lnTo>
                  <a:pt x="205" y="337"/>
                </a:lnTo>
                <a:lnTo>
                  <a:pt x="249" y="363"/>
                </a:lnTo>
                <a:lnTo>
                  <a:pt x="257" y="389"/>
                </a:lnTo>
                <a:lnTo>
                  <a:pt x="233" y="421"/>
                </a:lnTo>
                <a:lnTo>
                  <a:pt x="247" y="458"/>
                </a:lnTo>
                <a:lnTo>
                  <a:pt x="238" y="475"/>
                </a:lnTo>
                <a:lnTo>
                  <a:pt x="181" y="480"/>
                </a:lnTo>
                <a:lnTo>
                  <a:pt x="169" y="486"/>
                </a:lnTo>
                <a:lnTo>
                  <a:pt x="171" y="497"/>
                </a:lnTo>
                <a:lnTo>
                  <a:pt x="171" y="512"/>
                </a:lnTo>
                <a:lnTo>
                  <a:pt x="122" y="517"/>
                </a:lnTo>
                <a:lnTo>
                  <a:pt x="98" y="504"/>
                </a:lnTo>
                <a:lnTo>
                  <a:pt x="68" y="504"/>
                </a:lnTo>
                <a:lnTo>
                  <a:pt x="60" y="512"/>
                </a:lnTo>
                <a:lnTo>
                  <a:pt x="68" y="529"/>
                </a:lnTo>
                <a:lnTo>
                  <a:pt x="50" y="547"/>
                </a:lnTo>
                <a:lnTo>
                  <a:pt x="45" y="566"/>
                </a:lnTo>
                <a:lnTo>
                  <a:pt x="75" y="592"/>
                </a:lnTo>
                <a:lnTo>
                  <a:pt x="55" y="636"/>
                </a:lnTo>
                <a:lnTo>
                  <a:pt x="63" y="657"/>
                </a:lnTo>
                <a:lnTo>
                  <a:pt x="60" y="670"/>
                </a:lnTo>
                <a:lnTo>
                  <a:pt x="24" y="670"/>
                </a:lnTo>
                <a:lnTo>
                  <a:pt x="0" y="682"/>
                </a:lnTo>
                <a:lnTo>
                  <a:pt x="19" y="707"/>
                </a:lnTo>
                <a:lnTo>
                  <a:pt x="7" y="744"/>
                </a:lnTo>
                <a:lnTo>
                  <a:pt x="30" y="747"/>
                </a:lnTo>
                <a:lnTo>
                  <a:pt x="30" y="769"/>
                </a:lnTo>
                <a:lnTo>
                  <a:pt x="46" y="771"/>
                </a:lnTo>
                <a:lnTo>
                  <a:pt x="113" y="759"/>
                </a:lnTo>
                <a:lnTo>
                  <a:pt x="126" y="763"/>
                </a:lnTo>
                <a:lnTo>
                  <a:pt x="131" y="779"/>
                </a:lnTo>
                <a:lnTo>
                  <a:pt x="155" y="787"/>
                </a:lnTo>
                <a:lnTo>
                  <a:pt x="213" y="815"/>
                </a:lnTo>
                <a:lnTo>
                  <a:pt x="247" y="802"/>
                </a:lnTo>
                <a:lnTo>
                  <a:pt x="317" y="827"/>
                </a:lnTo>
                <a:lnTo>
                  <a:pt x="332" y="848"/>
                </a:lnTo>
                <a:lnTo>
                  <a:pt x="367" y="839"/>
                </a:lnTo>
                <a:lnTo>
                  <a:pt x="362" y="802"/>
                </a:lnTo>
                <a:lnTo>
                  <a:pt x="356" y="792"/>
                </a:lnTo>
                <a:lnTo>
                  <a:pt x="362" y="763"/>
                </a:lnTo>
                <a:lnTo>
                  <a:pt x="401" y="747"/>
                </a:lnTo>
                <a:lnTo>
                  <a:pt x="411" y="731"/>
                </a:lnTo>
                <a:lnTo>
                  <a:pt x="390" y="725"/>
                </a:lnTo>
                <a:lnTo>
                  <a:pt x="367" y="720"/>
                </a:lnTo>
                <a:lnTo>
                  <a:pt x="346" y="697"/>
                </a:lnTo>
                <a:lnTo>
                  <a:pt x="356" y="688"/>
                </a:lnTo>
                <a:lnTo>
                  <a:pt x="431" y="688"/>
                </a:lnTo>
                <a:lnTo>
                  <a:pt x="448" y="688"/>
                </a:lnTo>
                <a:lnTo>
                  <a:pt x="458" y="694"/>
                </a:lnTo>
                <a:lnTo>
                  <a:pt x="481" y="677"/>
                </a:lnTo>
                <a:lnTo>
                  <a:pt x="481" y="647"/>
                </a:lnTo>
                <a:lnTo>
                  <a:pt x="412" y="547"/>
                </a:lnTo>
                <a:lnTo>
                  <a:pt x="412" y="534"/>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 name="Freeform 31"/>
          <p:cNvSpPr>
            <a:spLocks/>
          </p:cNvSpPr>
          <p:nvPr/>
        </p:nvSpPr>
        <p:spPr bwMode="auto">
          <a:xfrm>
            <a:off x="6289171" y="2967434"/>
            <a:ext cx="80308" cy="92811"/>
          </a:xfrm>
          <a:custGeom>
            <a:avLst/>
            <a:gdLst>
              <a:gd name="T0" fmla="*/ 108 w 451"/>
              <a:gd name="T1" fmla="*/ 0 h 543"/>
              <a:gd name="T2" fmla="*/ 186 w 451"/>
              <a:gd name="T3" fmla="*/ 46 h 543"/>
              <a:gd name="T4" fmla="*/ 247 w 451"/>
              <a:gd name="T5" fmla="*/ 73 h 543"/>
              <a:gd name="T6" fmla="*/ 276 w 451"/>
              <a:gd name="T7" fmla="*/ 77 h 543"/>
              <a:gd name="T8" fmla="*/ 292 w 451"/>
              <a:gd name="T9" fmla="*/ 143 h 543"/>
              <a:gd name="T10" fmla="*/ 339 w 451"/>
              <a:gd name="T11" fmla="*/ 171 h 543"/>
              <a:gd name="T12" fmla="*/ 376 w 451"/>
              <a:gd name="T13" fmla="*/ 148 h 543"/>
              <a:gd name="T14" fmla="*/ 388 w 451"/>
              <a:gd name="T15" fmla="*/ 187 h 543"/>
              <a:gd name="T16" fmla="*/ 344 w 451"/>
              <a:gd name="T17" fmla="*/ 212 h 543"/>
              <a:gd name="T18" fmla="*/ 328 w 451"/>
              <a:gd name="T19" fmla="*/ 244 h 543"/>
              <a:gd name="T20" fmla="*/ 376 w 451"/>
              <a:gd name="T21" fmla="*/ 292 h 543"/>
              <a:gd name="T22" fmla="*/ 450 w 451"/>
              <a:gd name="T23" fmla="*/ 328 h 543"/>
              <a:gd name="T24" fmla="*/ 438 w 451"/>
              <a:gd name="T25" fmla="*/ 388 h 543"/>
              <a:gd name="T26" fmla="*/ 438 w 451"/>
              <a:gd name="T27" fmla="*/ 418 h 543"/>
              <a:gd name="T28" fmla="*/ 398 w 451"/>
              <a:gd name="T29" fmla="*/ 441 h 543"/>
              <a:gd name="T30" fmla="*/ 364 w 451"/>
              <a:gd name="T31" fmla="*/ 534 h 543"/>
              <a:gd name="T32" fmla="*/ 337 w 451"/>
              <a:gd name="T33" fmla="*/ 521 h 543"/>
              <a:gd name="T34" fmla="*/ 264 w 451"/>
              <a:gd name="T35" fmla="*/ 496 h 543"/>
              <a:gd name="T36" fmla="*/ 207 w 451"/>
              <a:gd name="T37" fmla="*/ 531 h 543"/>
              <a:gd name="T38" fmla="*/ 223 w 451"/>
              <a:gd name="T39" fmla="*/ 490 h 543"/>
              <a:gd name="T40" fmla="*/ 159 w 451"/>
              <a:gd name="T41" fmla="*/ 512 h 543"/>
              <a:gd name="T42" fmla="*/ 127 w 451"/>
              <a:gd name="T43" fmla="*/ 398 h 543"/>
              <a:gd name="T44" fmla="*/ 98 w 451"/>
              <a:gd name="T45" fmla="*/ 380 h 543"/>
              <a:gd name="T46" fmla="*/ 73 w 451"/>
              <a:gd name="T47" fmla="*/ 320 h 543"/>
              <a:gd name="T48" fmla="*/ 103 w 451"/>
              <a:gd name="T49" fmla="*/ 281 h 543"/>
              <a:gd name="T50" fmla="*/ 88 w 451"/>
              <a:gd name="T51" fmla="*/ 226 h 543"/>
              <a:gd name="T52" fmla="*/ 27 w 451"/>
              <a:gd name="T53" fmla="*/ 223 h 543"/>
              <a:gd name="T54" fmla="*/ 27 w 451"/>
              <a:gd name="T55" fmla="*/ 169 h 543"/>
              <a:gd name="T56" fmla="*/ 50 w 451"/>
              <a:gd name="T57" fmla="*/ 123 h 543"/>
              <a:gd name="T58" fmla="*/ 61 w 451"/>
              <a:gd name="T59" fmla="*/ 65 h 543"/>
              <a:gd name="T60" fmla="*/ 98 w 451"/>
              <a:gd name="T61" fmla="*/ 103 h 543"/>
              <a:gd name="T62" fmla="*/ 136 w 451"/>
              <a:gd name="T63" fmla="*/ 71 h 543"/>
              <a:gd name="T64" fmla="*/ 98 w 451"/>
              <a:gd name="T65" fmla="*/ 29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1" h="543">
                <a:moveTo>
                  <a:pt x="91" y="4"/>
                </a:moveTo>
                <a:lnTo>
                  <a:pt x="108" y="0"/>
                </a:lnTo>
                <a:lnTo>
                  <a:pt x="162" y="22"/>
                </a:lnTo>
                <a:lnTo>
                  <a:pt x="186" y="46"/>
                </a:lnTo>
                <a:lnTo>
                  <a:pt x="230" y="58"/>
                </a:lnTo>
                <a:lnTo>
                  <a:pt x="247" y="73"/>
                </a:lnTo>
                <a:lnTo>
                  <a:pt x="271" y="71"/>
                </a:lnTo>
                <a:lnTo>
                  <a:pt x="276" y="77"/>
                </a:lnTo>
                <a:lnTo>
                  <a:pt x="268" y="133"/>
                </a:lnTo>
                <a:lnTo>
                  <a:pt x="292" y="143"/>
                </a:lnTo>
                <a:lnTo>
                  <a:pt x="303" y="164"/>
                </a:lnTo>
                <a:lnTo>
                  <a:pt x="339" y="171"/>
                </a:lnTo>
                <a:lnTo>
                  <a:pt x="351" y="146"/>
                </a:lnTo>
                <a:lnTo>
                  <a:pt x="376" y="148"/>
                </a:lnTo>
                <a:lnTo>
                  <a:pt x="391" y="169"/>
                </a:lnTo>
                <a:lnTo>
                  <a:pt x="388" y="187"/>
                </a:lnTo>
                <a:lnTo>
                  <a:pt x="344" y="194"/>
                </a:lnTo>
                <a:lnTo>
                  <a:pt x="344" y="212"/>
                </a:lnTo>
                <a:lnTo>
                  <a:pt x="344" y="225"/>
                </a:lnTo>
                <a:lnTo>
                  <a:pt x="328" y="244"/>
                </a:lnTo>
                <a:lnTo>
                  <a:pt x="339" y="267"/>
                </a:lnTo>
                <a:lnTo>
                  <a:pt x="376" y="292"/>
                </a:lnTo>
                <a:lnTo>
                  <a:pt x="379" y="320"/>
                </a:lnTo>
                <a:lnTo>
                  <a:pt x="450" y="328"/>
                </a:lnTo>
                <a:lnTo>
                  <a:pt x="450" y="366"/>
                </a:lnTo>
                <a:lnTo>
                  <a:pt x="438" y="388"/>
                </a:lnTo>
                <a:lnTo>
                  <a:pt x="447" y="406"/>
                </a:lnTo>
                <a:lnTo>
                  <a:pt x="438" y="418"/>
                </a:lnTo>
                <a:lnTo>
                  <a:pt x="411" y="423"/>
                </a:lnTo>
                <a:lnTo>
                  <a:pt x="398" y="441"/>
                </a:lnTo>
                <a:lnTo>
                  <a:pt x="400" y="483"/>
                </a:lnTo>
                <a:lnTo>
                  <a:pt x="364" y="534"/>
                </a:lnTo>
                <a:lnTo>
                  <a:pt x="357" y="542"/>
                </a:lnTo>
                <a:lnTo>
                  <a:pt x="337" y="521"/>
                </a:lnTo>
                <a:lnTo>
                  <a:pt x="286" y="521"/>
                </a:lnTo>
                <a:lnTo>
                  <a:pt x="264" y="496"/>
                </a:lnTo>
                <a:lnTo>
                  <a:pt x="223" y="539"/>
                </a:lnTo>
                <a:lnTo>
                  <a:pt x="207" y="531"/>
                </a:lnTo>
                <a:lnTo>
                  <a:pt x="225" y="498"/>
                </a:lnTo>
                <a:lnTo>
                  <a:pt x="223" y="490"/>
                </a:lnTo>
                <a:lnTo>
                  <a:pt x="207" y="485"/>
                </a:lnTo>
                <a:lnTo>
                  <a:pt x="159" y="512"/>
                </a:lnTo>
                <a:lnTo>
                  <a:pt x="112" y="423"/>
                </a:lnTo>
                <a:lnTo>
                  <a:pt x="127" y="398"/>
                </a:lnTo>
                <a:lnTo>
                  <a:pt x="121" y="388"/>
                </a:lnTo>
                <a:lnTo>
                  <a:pt x="98" y="380"/>
                </a:lnTo>
                <a:lnTo>
                  <a:pt x="56" y="354"/>
                </a:lnTo>
                <a:lnTo>
                  <a:pt x="73" y="320"/>
                </a:lnTo>
                <a:lnTo>
                  <a:pt x="98" y="309"/>
                </a:lnTo>
                <a:lnTo>
                  <a:pt x="103" y="281"/>
                </a:lnTo>
                <a:lnTo>
                  <a:pt x="93" y="231"/>
                </a:lnTo>
                <a:lnTo>
                  <a:pt x="88" y="226"/>
                </a:lnTo>
                <a:lnTo>
                  <a:pt x="63" y="254"/>
                </a:lnTo>
                <a:lnTo>
                  <a:pt x="27" y="223"/>
                </a:lnTo>
                <a:lnTo>
                  <a:pt x="0" y="189"/>
                </a:lnTo>
                <a:lnTo>
                  <a:pt x="27" y="169"/>
                </a:lnTo>
                <a:lnTo>
                  <a:pt x="36" y="135"/>
                </a:lnTo>
                <a:lnTo>
                  <a:pt x="50" y="123"/>
                </a:lnTo>
                <a:lnTo>
                  <a:pt x="49" y="76"/>
                </a:lnTo>
                <a:lnTo>
                  <a:pt x="61" y="65"/>
                </a:lnTo>
                <a:lnTo>
                  <a:pt x="84" y="83"/>
                </a:lnTo>
                <a:lnTo>
                  <a:pt x="98" y="103"/>
                </a:lnTo>
                <a:lnTo>
                  <a:pt x="127" y="83"/>
                </a:lnTo>
                <a:lnTo>
                  <a:pt x="136" y="71"/>
                </a:lnTo>
                <a:lnTo>
                  <a:pt x="132" y="46"/>
                </a:lnTo>
                <a:lnTo>
                  <a:pt x="98" y="29"/>
                </a:lnTo>
                <a:lnTo>
                  <a:pt x="91" y="4"/>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 name="Freeform 32"/>
          <p:cNvSpPr>
            <a:spLocks/>
          </p:cNvSpPr>
          <p:nvPr/>
        </p:nvSpPr>
        <p:spPr bwMode="auto">
          <a:xfrm>
            <a:off x="6308538" y="2953778"/>
            <a:ext cx="95026" cy="72327"/>
          </a:xfrm>
          <a:custGeom>
            <a:avLst/>
            <a:gdLst>
              <a:gd name="T0" fmla="*/ 494 w 533"/>
              <a:gd name="T1" fmla="*/ 338 h 427"/>
              <a:gd name="T2" fmla="*/ 483 w 533"/>
              <a:gd name="T3" fmla="*/ 374 h 427"/>
              <a:gd name="T4" fmla="*/ 468 w 533"/>
              <a:gd name="T5" fmla="*/ 394 h 427"/>
              <a:gd name="T6" fmla="*/ 441 w 533"/>
              <a:gd name="T7" fmla="*/ 426 h 427"/>
              <a:gd name="T8" fmla="*/ 398 w 533"/>
              <a:gd name="T9" fmla="*/ 418 h 427"/>
              <a:gd name="T10" fmla="*/ 365 w 533"/>
              <a:gd name="T11" fmla="*/ 399 h 427"/>
              <a:gd name="T12" fmla="*/ 343 w 533"/>
              <a:gd name="T13" fmla="*/ 409 h 427"/>
              <a:gd name="T14" fmla="*/ 272 w 533"/>
              <a:gd name="T15" fmla="*/ 400 h 427"/>
              <a:gd name="T16" fmla="*/ 270 w 533"/>
              <a:gd name="T17" fmla="*/ 373 h 427"/>
              <a:gd name="T18" fmla="*/ 232 w 533"/>
              <a:gd name="T19" fmla="*/ 347 h 427"/>
              <a:gd name="T20" fmla="*/ 222 w 533"/>
              <a:gd name="T21" fmla="*/ 324 h 427"/>
              <a:gd name="T22" fmla="*/ 237 w 533"/>
              <a:gd name="T23" fmla="*/ 306 h 427"/>
              <a:gd name="T24" fmla="*/ 237 w 533"/>
              <a:gd name="T25" fmla="*/ 292 h 427"/>
              <a:gd name="T26" fmla="*/ 237 w 533"/>
              <a:gd name="T27" fmla="*/ 274 h 427"/>
              <a:gd name="T28" fmla="*/ 282 w 533"/>
              <a:gd name="T29" fmla="*/ 267 h 427"/>
              <a:gd name="T30" fmla="*/ 284 w 533"/>
              <a:gd name="T31" fmla="*/ 249 h 427"/>
              <a:gd name="T32" fmla="*/ 270 w 533"/>
              <a:gd name="T33" fmla="*/ 229 h 427"/>
              <a:gd name="T34" fmla="*/ 244 w 533"/>
              <a:gd name="T35" fmla="*/ 227 h 427"/>
              <a:gd name="T36" fmla="*/ 232 w 533"/>
              <a:gd name="T37" fmla="*/ 251 h 427"/>
              <a:gd name="T38" fmla="*/ 196 w 533"/>
              <a:gd name="T39" fmla="*/ 245 h 427"/>
              <a:gd name="T40" fmla="*/ 186 w 533"/>
              <a:gd name="T41" fmla="*/ 225 h 427"/>
              <a:gd name="T42" fmla="*/ 162 w 533"/>
              <a:gd name="T43" fmla="*/ 213 h 427"/>
              <a:gd name="T44" fmla="*/ 169 w 533"/>
              <a:gd name="T45" fmla="*/ 158 h 427"/>
              <a:gd name="T46" fmla="*/ 164 w 533"/>
              <a:gd name="T47" fmla="*/ 152 h 427"/>
              <a:gd name="T48" fmla="*/ 139 w 533"/>
              <a:gd name="T49" fmla="*/ 154 h 427"/>
              <a:gd name="T50" fmla="*/ 123 w 533"/>
              <a:gd name="T51" fmla="*/ 139 h 427"/>
              <a:gd name="T52" fmla="*/ 78 w 533"/>
              <a:gd name="T53" fmla="*/ 127 h 427"/>
              <a:gd name="T54" fmla="*/ 54 w 533"/>
              <a:gd name="T55" fmla="*/ 103 h 427"/>
              <a:gd name="T56" fmla="*/ 0 w 533"/>
              <a:gd name="T57" fmla="*/ 80 h 427"/>
              <a:gd name="T58" fmla="*/ 4 w 533"/>
              <a:gd name="T59" fmla="*/ 56 h 427"/>
              <a:gd name="T60" fmla="*/ 27 w 533"/>
              <a:gd name="T61" fmla="*/ 49 h 427"/>
              <a:gd name="T62" fmla="*/ 66 w 533"/>
              <a:gd name="T63" fmla="*/ 80 h 427"/>
              <a:gd name="T64" fmla="*/ 78 w 533"/>
              <a:gd name="T65" fmla="*/ 80 h 427"/>
              <a:gd name="T66" fmla="*/ 116 w 533"/>
              <a:gd name="T67" fmla="*/ 78 h 427"/>
              <a:gd name="T68" fmla="*/ 136 w 533"/>
              <a:gd name="T69" fmla="*/ 61 h 427"/>
              <a:gd name="T70" fmla="*/ 166 w 533"/>
              <a:gd name="T71" fmla="*/ 85 h 427"/>
              <a:gd name="T72" fmla="*/ 180 w 533"/>
              <a:gd name="T73" fmla="*/ 63 h 427"/>
              <a:gd name="T74" fmla="*/ 181 w 533"/>
              <a:gd name="T75" fmla="*/ 51 h 427"/>
              <a:gd name="T76" fmla="*/ 206 w 533"/>
              <a:gd name="T77" fmla="*/ 36 h 427"/>
              <a:gd name="T78" fmla="*/ 214 w 533"/>
              <a:gd name="T79" fmla="*/ 4 h 427"/>
              <a:gd name="T80" fmla="*/ 237 w 533"/>
              <a:gd name="T81" fmla="*/ 0 h 427"/>
              <a:gd name="T82" fmla="*/ 300 w 533"/>
              <a:gd name="T83" fmla="*/ 44 h 427"/>
              <a:gd name="T84" fmla="*/ 343 w 533"/>
              <a:gd name="T85" fmla="*/ 61 h 427"/>
              <a:gd name="T86" fmla="*/ 427 w 533"/>
              <a:gd name="T87" fmla="*/ 200 h 427"/>
              <a:gd name="T88" fmla="*/ 422 w 533"/>
              <a:gd name="T89" fmla="*/ 213 h 427"/>
              <a:gd name="T90" fmla="*/ 479 w 533"/>
              <a:gd name="T91" fmla="*/ 240 h 427"/>
              <a:gd name="T92" fmla="*/ 494 w 533"/>
              <a:gd name="T93" fmla="*/ 264 h 427"/>
              <a:gd name="T94" fmla="*/ 519 w 533"/>
              <a:gd name="T95" fmla="*/ 276 h 427"/>
              <a:gd name="T96" fmla="*/ 532 w 533"/>
              <a:gd name="T97" fmla="*/ 302 h 427"/>
              <a:gd name="T98" fmla="*/ 515 w 533"/>
              <a:gd name="T99" fmla="*/ 308 h 427"/>
              <a:gd name="T100" fmla="*/ 487 w 533"/>
              <a:gd name="T101" fmla="*/ 298 h 427"/>
              <a:gd name="T102" fmla="*/ 446 w 533"/>
              <a:gd name="T103" fmla="*/ 298 h 427"/>
              <a:gd name="T104" fmla="*/ 409 w 533"/>
              <a:gd name="T105" fmla="*/ 286 h 427"/>
              <a:gd name="T106" fmla="*/ 398 w 533"/>
              <a:gd name="T107" fmla="*/ 298 h 427"/>
              <a:gd name="T108" fmla="*/ 429 w 533"/>
              <a:gd name="T109" fmla="*/ 308 h 427"/>
              <a:gd name="T110" fmla="*/ 463 w 533"/>
              <a:gd name="T111" fmla="*/ 323 h 427"/>
              <a:gd name="T112" fmla="*/ 494 w 533"/>
              <a:gd name="T113" fmla="*/ 33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3" h="427">
                <a:moveTo>
                  <a:pt x="494" y="338"/>
                </a:moveTo>
                <a:lnTo>
                  <a:pt x="483" y="374"/>
                </a:lnTo>
                <a:lnTo>
                  <a:pt x="468" y="394"/>
                </a:lnTo>
                <a:lnTo>
                  <a:pt x="441" y="426"/>
                </a:lnTo>
                <a:lnTo>
                  <a:pt x="398" y="418"/>
                </a:lnTo>
                <a:lnTo>
                  <a:pt x="365" y="399"/>
                </a:lnTo>
                <a:lnTo>
                  <a:pt x="343" y="409"/>
                </a:lnTo>
                <a:lnTo>
                  <a:pt x="272" y="400"/>
                </a:lnTo>
                <a:lnTo>
                  <a:pt x="270" y="373"/>
                </a:lnTo>
                <a:lnTo>
                  <a:pt x="232" y="347"/>
                </a:lnTo>
                <a:lnTo>
                  <a:pt x="222" y="324"/>
                </a:lnTo>
                <a:lnTo>
                  <a:pt x="237" y="306"/>
                </a:lnTo>
                <a:lnTo>
                  <a:pt x="237" y="292"/>
                </a:lnTo>
                <a:lnTo>
                  <a:pt x="237" y="274"/>
                </a:lnTo>
                <a:lnTo>
                  <a:pt x="282" y="267"/>
                </a:lnTo>
                <a:lnTo>
                  <a:pt x="284" y="249"/>
                </a:lnTo>
                <a:lnTo>
                  <a:pt x="270" y="229"/>
                </a:lnTo>
                <a:lnTo>
                  <a:pt x="244" y="227"/>
                </a:lnTo>
                <a:lnTo>
                  <a:pt x="232" y="251"/>
                </a:lnTo>
                <a:lnTo>
                  <a:pt x="196" y="245"/>
                </a:lnTo>
                <a:lnTo>
                  <a:pt x="186" y="225"/>
                </a:lnTo>
                <a:lnTo>
                  <a:pt x="162" y="213"/>
                </a:lnTo>
                <a:lnTo>
                  <a:pt x="169" y="158"/>
                </a:lnTo>
                <a:lnTo>
                  <a:pt x="164" y="152"/>
                </a:lnTo>
                <a:lnTo>
                  <a:pt x="139" y="154"/>
                </a:lnTo>
                <a:lnTo>
                  <a:pt x="123" y="139"/>
                </a:lnTo>
                <a:lnTo>
                  <a:pt x="78" y="127"/>
                </a:lnTo>
                <a:lnTo>
                  <a:pt x="54" y="103"/>
                </a:lnTo>
                <a:lnTo>
                  <a:pt x="0" y="80"/>
                </a:lnTo>
                <a:lnTo>
                  <a:pt x="4" y="56"/>
                </a:lnTo>
                <a:lnTo>
                  <a:pt x="27" y="49"/>
                </a:lnTo>
                <a:lnTo>
                  <a:pt x="66" y="80"/>
                </a:lnTo>
                <a:lnTo>
                  <a:pt x="78" y="80"/>
                </a:lnTo>
                <a:lnTo>
                  <a:pt x="116" y="78"/>
                </a:lnTo>
                <a:lnTo>
                  <a:pt x="136" y="61"/>
                </a:lnTo>
                <a:lnTo>
                  <a:pt x="166" y="85"/>
                </a:lnTo>
                <a:lnTo>
                  <a:pt x="180" y="63"/>
                </a:lnTo>
                <a:lnTo>
                  <a:pt x="181" y="51"/>
                </a:lnTo>
                <a:lnTo>
                  <a:pt x="206" y="36"/>
                </a:lnTo>
                <a:lnTo>
                  <a:pt x="214" y="4"/>
                </a:lnTo>
                <a:lnTo>
                  <a:pt x="237" y="0"/>
                </a:lnTo>
                <a:lnTo>
                  <a:pt x="300" y="44"/>
                </a:lnTo>
                <a:lnTo>
                  <a:pt x="343" y="61"/>
                </a:lnTo>
                <a:lnTo>
                  <a:pt x="427" y="200"/>
                </a:lnTo>
                <a:lnTo>
                  <a:pt x="422" y="213"/>
                </a:lnTo>
                <a:lnTo>
                  <a:pt x="479" y="240"/>
                </a:lnTo>
                <a:lnTo>
                  <a:pt x="494" y="264"/>
                </a:lnTo>
                <a:lnTo>
                  <a:pt x="519" y="276"/>
                </a:lnTo>
                <a:lnTo>
                  <a:pt x="532" y="302"/>
                </a:lnTo>
                <a:lnTo>
                  <a:pt x="515" y="308"/>
                </a:lnTo>
                <a:lnTo>
                  <a:pt x="487" y="298"/>
                </a:lnTo>
                <a:lnTo>
                  <a:pt x="446" y="298"/>
                </a:lnTo>
                <a:lnTo>
                  <a:pt x="409" y="286"/>
                </a:lnTo>
                <a:lnTo>
                  <a:pt x="398" y="298"/>
                </a:lnTo>
                <a:lnTo>
                  <a:pt x="429" y="308"/>
                </a:lnTo>
                <a:lnTo>
                  <a:pt x="463" y="323"/>
                </a:lnTo>
                <a:lnTo>
                  <a:pt x="494" y="338"/>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5" name="Freeform 33"/>
          <p:cNvSpPr>
            <a:spLocks/>
          </p:cNvSpPr>
          <p:nvPr/>
        </p:nvSpPr>
        <p:spPr bwMode="auto">
          <a:xfrm>
            <a:off x="6392977" y="3012196"/>
            <a:ext cx="13428" cy="13656"/>
          </a:xfrm>
          <a:custGeom>
            <a:avLst/>
            <a:gdLst>
              <a:gd name="T0" fmla="*/ 32 w 76"/>
              <a:gd name="T1" fmla="*/ 79 h 80"/>
              <a:gd name="T2" fmla="*/ 0 w 76"/>
              <a:gd name="T3" fmla="*/ 52 h 80"/>
              <a:gd name="T4" fmla="*/ 14 w 76"/>
              <a:gd name="T5" fmla="*/ 33 h 80"/>
              <a:gd name="T6" fmla="*/ 25 w 76"/>
              <a:gd name="T7" fmla="*/ 0 h 80"/>
              <a:gd name="T8" fmla="*/ 58 w 76"/>
              <a:gd name="T9" fmla="*/ 13 h 80"/>
              <a:gd name="T10" fmla="*/ 75 w 76"/>
              <a:gd name="T11" fmla="*/ 35 h 80"/>
              <a:gd name="T12" fmla="*/ 64 w 76"/>
              <a:gd name="T13" fmla="*/ 52 h 80"/>
              <a:gd name="T14" fmla="*/ 32 w 76"/>
              <a:gd name="T15" fmla="*/ 79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0">
                <a:moveTo>
                  <a:pt x="32" y="79"/>
                </a:moveTo>
                <a:lnTo>
                  <a:pt x="0" y="52"/>
                </a:lnTo>
                <a:lnTo>
                  <a:pt x="14" y="33"/>
                </a:lnTo>
                <a:lnTo>
                  <a:pt x="25" y="0"/>
                </a:lnTo>
                <a:lnTo>
                  <a:pt x="58" y="13"/>
                </a:lnTo>
                <a:lnTo>
                  <a:pt x="75" y="35"/>
                </a:lnTo>
                <a:lnTo>
                  <a:pt x="64" y="52"/>
                </a:lnTo>
                <a:lnTo>
                  <a:pt x="32" y="79"/>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6" name="Freeform 34"/>
          <p:cNvSpPr>
            <a:spLocks/>
          </p:cNvSpPr>
          <p:nvPr/>
        </p:nvSpPr>
        <p:spPr bwMode="auto">
          <a:xfrm>
            <a:off x="6324548" y="3079212"/>
            <a:ext cx="73336" cy="87753"/>
          </a:xfrm>
          <a:custGeom>
            <a:avLst/>
            <a:gdLst>
              <a:gd name="T0" fmla="*/ 0 w 410"/>
              <a:gd name="T1" fmla="*/ 393 h 515"/>
              <a:gd name="T2" fmla="*/ 15 w 410"/>
              <a:gd name="T3" fmla="*/ 305 h 515"/>
              <a:gd name="T4" fmla="*/ 30 w 410"/>
              <a:gd name="T5" fmla="*/ 284 h 515"/>
              <a:gd name="T6" fmla="*/ 36 w 410"/>
              <a:gd name="T7" fmla="*/ 259 h 515"/>
              <a:gd name="T8" fmla="*/ 52 w 410"/>
              <a:gd name="T9" fmla="*/ 222 h 515"/>
              <a:gd name="T10" fmla="*/ 43 w 410"/>
              <a:gd name="T11" fmla="*/ 208 h 515"/>
              <a:gd name="T12" fmla="*/ 45 w 410"/>
              <a:gd name="T13" fmla="*/ 176 h 515"/>
              <a:gd name="T14" fmla="*/ 87 w 410"/>
              <a:gd name="T15" fmla="*/ 128 h 515"/>
              <a:gd name="T16" fmla="*/ 86 w 410"/>
              <a:gd name="T17" fmla="*/ 97 h 515"/>
              <a:gd name="T18" fmla="*/ 111 w 410"/>
              <a:gd name="T19" fmla="*/ 50 h 515"/>
              <a:gd name="T20" fmla="*/ 139 w 410"/>
              <a:gd name="T21" fmla="*/ 58 h 515"/>
              <a:gd name="T22" fmla="*/ 192 w 410"/>
              <a:gd name="T23" fmla="*/ 19 h 515"/>
              <a:gd name="T24" fmla="*/ 202 w 410"/>
              <a:gd name="T25" fmla="*/ 0 h 515"/>
              <a:gd name="T26" fmla="*/ 235 w 410"/>
              <a:gd name="T27" fmla="*/ 4 h 515"/>
              <a:gd name="T28" fmla="*/ 251 w 410"/>
              <a:gd name="T29" fmla="*/ 48 h 515"/>
              <a:gd name="T30" fmla="*/ 265 w 410"/>
              <a:gd name="T31" fmla="*/ 78 h 515"/>
              <a:gd name="T32" fmla="*/ 300 w 410"/>
              <a:gd name="T33" fmla="*/ 78 h 515"/>
              <a:gd name="T34" fmla="*/ 319 w 410"/>
              <a:gd name="T35" fmla="*/ 50 h 515"/>
              <a:gd name="T36" fmla="*/ 352 w 410"/>
              <a:gd name="T37" fmla="*/ 82 h 515"/>
              <a:gd name="T38" fmla="*/ 409 w 410"/>
              <a:gd name="T39" fmla="*/ 63 h 515"/>
              <a:gd name="T40" fmla="*/ 374 w 410"/>
              <a:gd name="T41" fmla="*/ 145 h 515"/>
              <a:gd name="T42" fmla="*/ 352 w 410"/>
              <a:gd name="T43" fmla="*/ 135 h 515"/>
              <a:gd name="T44" fmla="*/ 340 w 410"/>
              <a:gd name="T45" fmla="*/ 144 h 515"/>
              <a:gd name="T46" fmla="*/ 338 w 410"/>
              <a:gd name="T47" fmla="*/ 150 h 515"/>
              <a:gd name="T48" fmla="*/ 357 w 410"/>
              <a:gd name="T49" fmla="*/ 172 h 515"/>
              <a:gd name="T50" fmla="*/ 352 w 410"/>
              <a:gd name="T51" fmla="*/ 249 h 515"/>
              <a:gd name="T52" fmla="*/ 357 w 410"/>
              <a:gd name="T53" fmla="*/ 273 h 515"/>
              <a:gd name="T54" fmla="*/ 352 w 410"/>
              <a:gd name="T55" fmla="*/ 281 h 515"/>
              <a:gd name="T56" fmla="*/ 327 w 410"/>
              <a:gd name="T57" fmla="*/ 276 h 515"/>
              <a:gd name="T58" fmla="*/ 315 w 410"/>
              <a:gd name="T59" fmla="*/ 290 h 515"/>
              <a:gd name="T60" fmla="*/ 324 w 410"/>
              <a:gd name="T61" fmla="*/ 311 h 515"/>
              <a:gd name="T62" fmla="*/ 295 w 410"/>
              <a:gd name="T63" fmla="*/ 337 h 515"/>
              <a:gd name="T64" fmla="*/ 303 w 410"/>
              <a:gd name="T65" fmla="*/ 347 h 515"/>
              <a:gd name="T66" fmla="*/ 275 w 410"/>
              <a:gd name="T67" fmla="*/ 362 h 515"/>
              <a:gd name="T68" fmla="*/ 279 w 410"/>
              <a:gd name="T69" fmla="*/ 381 h 515"/>
              <a:gd name="T70" fmla="*/ 270 w 410"/>
              <a:gd name="T71" fmla="*/ 391 h 515"/>
              <a:gd name="T72" fmla="*/ 235 w 410"/>
              <a:gd name="T73" fmla="*/ 391 h 515"/>
              <a:gd name="T74" fmla="*/ 215 w 410"/>
              <a:gd name="T75" fmla="*/ 408 h 515"/>
              <a:gd name="T76" fmla="*/ 212 w 410"/>
              <a:gd name="T77" fmla="*/ 415 h 515"/>
              <a:gd name="T78" fmla="*/ 229 w 410"/>
              <a:gd name="T79" fmla="*/ 427 h 515"/>
              <a:gd name="T80" fmla="*/ 210 w 410"/>
              <a:gd name="T81" fmla="*/ 457 h 515"/>
              <a:gd name="T82" fmla="*/ 185 w 410"/>
              <a:gd name="T83" fmla="*/ 489 h 515"/>
              <a:gd name="T84" fmla="*/ 173 w 410"/>
              <a:gd name="T85" fmla="*/ 485 h 515"/>
              <a:gd name="T86" fmla="*/ 149 w 410"/>
              <a:gd name="T87" fmla="*/ 514 h 515"/>
              <a:gd name="T88" fmla="*/ 119 w 410"/>
              <a:gd name="T89" fmla="*/ 450 h 515"/>
              <a:gd name="T90" fmla="*/ 92 w 410"/>
              <a:gd name="T91" fmla="*/ 415 h 515"/>
              <a:gd name="T92" fmla="*/ 75 w 410"/>
              <a:gd name="T93" fmla="*/ 417 h 515"/>
              <a:gd name="T94" fmla="*/ 63 w 410"/>
              <a:gd name="T95" fmla="*/ 408 h 515"/>
              <a:gd name="T96" fmla="*/ 0 w 410"/>
              <a:gd name="T97" fmla="*/ 393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0" h="515">
                <a:moveTo>
                  <a:pt x="0" y="393"/>
                </a:moveTo>
                <a:lnTo>
                  <a:pt x="15" y="305"/>
                </a:lnTo>
                <a:lnTo>
                  <a:pt x="30" y="284"/>
                </a:lnTo>
                <a:lnTo>
                  <a:pt x="36" y="259"/>
                </a:lnTo>
                <a:lnTo>
                  <a:pt x="52" y="222"/>
                </a:lnTo>
                <a:lnTo>
                  <a:pt x="43" y="208"/>
                </a:lnTo>
                <a:lnTo>
                  <a:pt x="45" y="176"/>
                </a:lnTo>
                <a:lnTo>
                  <a:pt x="87" y="128"/>
                </a:lnTo>
                <a:lnTo>
                  <a:pt x="86" y="97"/>
                </a:lnTo>
                <a:lnTo>
                  <a:pt x="111" y="50"/>
                </a:lnTo>
                <a:lnTo>
                  <a:pt x="139" y="58"/>
                </a:lnTo>
                <a:lnTo>
                  <a:pt x="192" y="19"/>
                </a:lnTo>
                <a:lnTo>
                  <a:pt x="202" y="0"/>
                </a:lnTo>
                <a:lnTo>
                  <a:pt x="235" y="4"/>
                </a:lnTo>
                <a:lnTo>
                  <a:pt x="251" y="48"/>
                </a:lnTo>
                <a:lnTo>
                  <a:pt x="265" y="78"/>
                </a:lnTo>
                <a:lnTo>
                  <a:pt x="300" y="78"/>
                </a:lnTo>
                <a:lnTo>
                  <a:pt x="319" y="50"/>
                </a:lnTo>
                <a:lnTo>
                  <a:pt x="352" y="82"/>
                </a:lnTo>
                <a:lnTo>
                  <a:pt x="409" y="63"/>
                </a:lnTo>
                <a:lnTo>
                  <a:pt x="374" y="145"/>
                </a:lnTo>
                <a:lnTo>
                  <a:pt x="352" y="135"/>
                </a:lnTo>
                <a:lnTo>
                  <a:pt x="340" y="144"/>
                </a:lnTo>
                <a:lnTo>
                  <a:pt x="338" y="150"/>
                </a:lnTo>
                <a:lnTo>
                  <a:pt x="357" y="172"/>
                </a:lnTo>
                <a:lnTo>
                  <a:pt x="352" y="249"/>
                </a:lnTo>
                <a:lnTo>
                  <a:pt x="357" y="273"/>
                </a:lnTo>
                <a:lnTo>
                  <a:pt x="352" y="281"/>
                </a:lnTo>
                <a:lnTo>
                  <a:pt x="327" y="276"/>
                </a:lnTo>
                <a:lnTo>
                  <a:pt x="315" y="290"/>
                </a:lnTo>
                <a:lnTo>
                  <a:pt x="324" y="311"/>
                </a:lnTo>
                <a:lnTo>
                  <a:pt x="295" y="337"/>
                </a:lnTo>
                <a:lnTo>
                  <a:pt x="303" y="347"/>
                </a:lnTo>
                <a:lnTo>
                  <a:pt x="275" y="362"/>
                </a:lnTo>
                <a:lnTo>
                  <a:pt x="279" y="381"/>
                </a:lnTo>
                <a:lnTo>
                  <a:pt x="270" y="391"/>
                </a:lnTo>
                <a:lnTo>
                  <a:pt x="235" y="391"/>
                </a:lnTo>
                <a:lnTo>
                  <a:pt x="215" y="408"/>
                </a:lnTo>
                <a:lnTo>
                  <a:pt x="212" y="415"/>
                </a:lnTo>
                <a:lnTo>
                  <a:pt x="229" y="427"/>
                </a:lnTo>
                <a:lnTo>
                  <a:pt x="210" y="457"/>
                </a:lnTo>
                <a:lnTo>
                  <a:pt x="185" y="489"/>
                </a:lnTo>
                <a:lnTo>
                  <a:pt x="173" y="485"/>
                </a:lnTo>
                <a:lnTo>
                  <a:pt x="149" y="514"/>
                </a:lnTo>
                <a:lnTo>
                  <a:pt x="119" y="450"/>
                </a:lnTo>
                <a:lnTo>
                  <a:pt x="92" y="415"/>
                </a:lnTo>
                <a:lnTo>
                  <a:pt x="75" y="417"/>
                </a:lnTo>
                <a:lnTo>
                  <a:pt x="63" y="408"/>
                </a:lnTo>
                <a:lnTo>
                  <a:pt x="0" y="393"/>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7" name="Freeform 35"/>
          <p:cNvSpPr>
            <a:spLocks/>
          </p:cNvSpPr>
          <p:nvPr/>
        </p:nvSpPr>
        <p:spPr bwMode="auto">
          <a:xfrm>
            <a:off x="6347530" y="3018518"/>
            <a:ext cx="64298" cy="72074"/>
          </a:xfrm>
          <a:custGeom>
            <a:avLst/>
            <a:gdLst>
              <a:gd name="T0" fmla="*/ 261 w 361"/>
              <a:gd name="T1" fmla="*/ 399 h 420"/>
              <a:gd name="T2" fmla="*/ 205 w 361"/>
              <a:gd name="T3" fmla="*/ 419 h 420"/>
              <a:gd name="T4" fmla="*/ 172 w 361"/>
              <a:gd name="T5" fmla="*/ 386 h 420"/>
              <a:gd name="T6" fmla="*/ 152 w 361"/>
              <a:gd name="T7" fmla="*/ 414 h 420"/>
              <a:gd name="T8" fmla="*/ 118 w 361"/>
              <a:gd name="T9" fmla="*/ 414 h 420"/>
              <a:gd name="T10" fmla="*/ 104 w 361"/>
              <a:gd name="T11" fmla="*/ 384 h 420"/>
              <a:gd name="T12" fmla="*/ 88 w 361"/>
              <a:gd name="T13" fmla="*/ 340 h 420"/>
              <a:gd name="T14" fmla="*/ 55 w 361"/>
              <a:gd name="T15" fmla="*/ 336 h 420"/>
              <a:gd name="T16" fmla="*/ 22 w 361"/>
              <a:gd name="T17" fmla="*/ 272 h 420"/>
              <a:gd name="T18" fmla="*/ 0 w 361"/>
              <a:gd name="T19" fmla="*/ 241 h 420"/>
              <a:gd name="T20" fmla="*/ 15 w 361"/>
              <a:gd name="T21" fmla="*/ 226 h 420"/>
              <a:gd name="T22" fmla="*/ 22 w 361"/>
              <a:gd name="T23" fmla="*/ 219 h 420"/>
              <a:gd name="T24" fmla="*/ 57 w 361"/>
              <a:gd name="T25" fmla="*/ 168 h 420"/>
              <a:gd name="T26" fmla="*/ 55 w 361"/>
              <a:gd name="T27" fmla="*/ 126 h 420"/>
              <a:gd name="T28" fmla="*/ 68 w 361"/>
              <a:gd name="T29" fmla="*/ 108 h 420"/>
              <a:gd name="T30" fmla="*/ 94 w 361"/>
              <a:gd name="T31" fmla="*/ 104 h 420"/>
              <a:gd name="T32" fmla="*/ 104 w 361"/>
              <a:gd name="T33" fmla="*/ 92 h 420"/>
              <a:gd name="T34" fmla="*/ 94 w 361"/>
              <a:gd name="T35" fmla="*/ 73 h 420"/>
              <a:gd name="T36" fmla="*/ 106 w 361"/>
              <a:gd name="T37" fmla="*/ 51 h 420"/>
              <a:gd name="T38" fmla="*/ 106 w 361"/>
              <a:gd name="T39" fmla="*/ 14 h 420"/>
              <a:gd name="T40" fmla="*/ 128 w 361"/>
              <a:gd name="T41" fmla="*/ 4 h 420"/>
              <a:gd name="T42" fmla="*/ 160 w 361"/>
              <a:gd name="T43" fmla="*/ 24 h 420"/>
              <a:gd name="T44" fmla="*/ 205 w 361"/>
              <a:gd name="T45" fmla="*/ 31 h 420"/>
              <a:gd name="T46" fmla="*/ 230 w 361"/>
              <a:gd name="T47" fmla="*/ 0 h 420"/>
              <a:gd name="T48" fmla="*/ 266 w 361"/>
              <a:gd name="T49" fmla="*/ 28 h 420"/>
              <a:gd name="T50" fmla="*/ 250 w 361"/>
              <a:gd name="T51" fmla="*/ 37 h 420"/>
              <a:gd name="T52" fmla="*/ 232 w 361"/>
              <a:gd name="T53" fmla="*/ 64 h 420"/>
              <a:gd name="T54" fmla="*/ 205 w 361"/>
              <a:gd name="T55" fmla="*/ 73 h 420"/>
              <a:gd name="T56" fmla="*/ 198 w 361"/>
              <a:gd name="T57" fmla="*/ 79 h 420"/>
              <a:gd name="T58" fmla="*/ 220 w 361"/>
              <a:gd name="T59" fmla="*/ 94 h 420"/>
              <a:gd name="T60" fmla="*/ 270 w 361"/>
              <a:gd name="T61" fmla="*/ 73 h 420"/>
              <a:gd name="T62" fmla="*/ 350 w 361"/>
              <a:gd name="T63" fmla="*/ 105 h 420"/>
              <a:gd name="T64" fmla="*/ 360 w 361"/>
              <a:gd name="T65" fmla="*/ 174 h 420"/>
              <a:gd name="T66" fmla="*/ 326 w 361"/>
              <a:gd name="T67" fmla="*/ 174 h 420"/>
              <a:gd name="T68" fmla="*/ 324 w 361"/>
              <a:gd name="T69" fmla="*/ 194 h 420"/>
              <a:gd name="T70" fmla="*/ 340 w 361"/>
              <a:gd name="T71" fmla="*/ 224 h 420"/>
              <a:gd name="T72" fmla="*/ 326 w 361"/>
              <a:gd name="T73" fmla="*/ 241 h 420"/>
              <a:gd name="T74" fmla="*/ 343 w 361"/>
              <a:gd name="T75" fmla="*/ 266 h 420"/>
              <a:gd name="T76" fmla="*/ 316 w 361"/>
              <a:gd name="T77" fmla="*/ 300 h 420"/>
              <a:gd name="T78" fmla="*/ 306 w 361"/>
              <a:gd name="T79" fmla="*/ 284 h 420"/>
              <a:gd name="T80" fmla="*/ 266 w 361"/>
              <a:gd name="T81" fmla="*/ 384 h 420"/>
              <a:gd name="T82" fmla="*/ 261 w 361"/>
              <a:gd name="T83" fmla="*/ 399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1" h="420">
                <a:moveTo>
                  <a:pt x="261" y="399"/>
                </a:moveTo>
                <a:lnTo>
                  <a:pt x="205" y="419"/>
                </a:lnTo>
                <a:lnTo>
                  <a:pt x="172" y="386"/>
                </a:lnTo>
                <a:lnTo>
                  <a:pt x="152" y="414"/>
                </a:lnTo>
                <a:lnTo>
                  <a:pt x="118" y="414"/>
                </a:lnTo>
                <a:lnTo>
                  <a:pt x="104" y="384"/>
                </a:lnTo>
                <a:lnTo>
                  <a:pt x="88" y="340"/>
                </a:lnTo>
                <a:lnTo>
                  <a:pt x="55" y="336"/>
                </a:lnTo>
                <a:lnTo>
                  <a:pt x="22" y="272"/>
                </a:lnTo>
                <a:lnTo>
                  <a:pt x="0" y="241"/>
                </a:lnTo>
                <a:lnTo>
                  <a:pt x="15" y="226"/>
                </a:lnTo>
                <a:lnTo>
                  <a:pt x="22" y="219"/>
                </a:lnTo>
                <a:lnTo>
                  <a:pt x="57" y="168"/>
                </a:lnTo>
                <a:lnTo>
                  <a:pt x="55" y="126"/>
                </a:lnTo>
                <a:lnTo>
                  <a:pt x="68" y="108"/>
                </a:lnTo>
                <a:lnTo>
                  <a:pt x="94" y="104"/>
                </a:lnTo>
                <a:lnTo>
                  <a:pt x="104" y="92"/>
                </a:lnTo>
                <a:lnTo>
                  <a:pt x="94" y="73"/>
                </a:lnTo>
                <a:lnTo>
                  <a:pt x="106" y="51"/>
                </a:lnTo>
                <a:lnTo>
                  <a:pt x="106" y="14"/>
                </a:lnTo>
                <a:lnTo>
                  <a:pt x="128" y="4"/>
                </a:lnTo>
                <a:lnTo>
                  <a:pt x="160" y="24"/>
                </a:lnTo>
                <a:lnTo>
                  <a:pt x="205" y="31"/>
                </a:lnTo>
                <a:lnTo>
                  <a:pt x="230" y="0"/>
                </a:lnTo>
                <a:lnTo>
                  <a:pt x="266" y="28"/>
                </a:lnTo>
                <a:lnTo>
                  <a:pt x="250" y="37"/>
                </a:lnTo>
                <a:lnTo>
                  <a:pt x="232" y="64"/>
                </a:lnTo>
                <a:lnTo>
                  <a:pt x="205" y="73"/>
                </a:lnTo>
                <a:lnTo>
                  <a:pt x="198" y="79"/>
                </a:lnTo>
                <a:lnTo>
                  <a:pt x="220" y="94"/>
                </a:lnTo>
                <a:lnTo>
                  <a:pt x="270" y="73"/>
                </a:lnTo>
                <a:lnTo>
                  <a:pt x="350" y="105"/>
                </a:lnTo>
                <a:lnTo>
                  <a:pt x="360" y="174"/>
                </a:lnTo>
                <a:lnTo>
                  <a:pt x="326" y="174"/>
                </a:lnTo>
                <a:lnTo>
                  <a:pt x="324" y="194"/>
                </a:lnTo>
                <a:lnTo>
                  <a:pt x="340" y="224"/>
                </a:lnTo>
                <a:lnTo>
                  <a:pt x="326" y="241"/>
                </a:lnTo>
                <a:lnTo>
                  <a:pt x="343" y="266"/>
                </a:lnTo>
                <a:lnTo>
                  <a:pt x="316" y="300"/>
                </a:lnTo>
                <a:lnTo>
                  <a:pt x="306" y="284"/>
                </a:lnTo>
                <a:lnTo>
                  <a:pt x="266" y="384"/>
                </a:lnTo>
                <a:lnTo>
                  <a:pt x="261" y="399"/>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 name="Freeform 36"/>
          <p:cNvSpPr>
            <a:spLocks/>
          </p:cNvSpPr>
          <p:nvPr/>
        </p:nvSpPr>
        <p:spPr bwMode="auto">
          <a:xfrm>
            <a:off x="6405372" y="3134595"/>
            <a:ext cx="27372" cy="53107"/>
          </a:xfrm>
          <a:custGeom>
            <a:avLst/>
            <a:gdLst>
              <a:gd name="T0" fmla="*/ 0 w 152"/>
              <a:gd name="T1" fmla="*/ 151 h 313"/>
              <a:gd name="T2" fmla="*/ 0 w 152"/>
              <a:gd name="T3" fmla="*/ 200 h 313"/>
              <a:gd name="T4" fmla="*/ 10 w 152"/>
              <a:gd name="T5" fmla="*/ 252 h 313"/>
              <a:gd name="T6" fmla="*/ 40 w 152"/>
              <a:gd name="T7" fmla="*/ 271 h 313"/>
              <a:gd name="T8" fmla="*/ 59 w 152"/>
              <a:gd name="T9" fmla="*/ 312 h 313"/>
              <a:gd name="T10" fmla="*/ 70 w 152"/>
              <a:gd name="T11" fmla="*/ 252 h 313"/>
              <a:gd name="T12" fmla="*/ 99 w 152"/>
              <a:gd name="T13" fmla="*/ 217 h 313"/>
              <a:gd name="T14" fmla="*/ 151 w 152"/>
              <a:gd name="T15" fmla="*/ 65 h 313"/>
              <a:gd name="T16" fmla="*/ 151 w 152"/>
              <a:gd name="T17" fmla="*/ 16 h 313"/>
              <a:gd name="T18" fmla="*/ 124 w 152"/>
              <a:gd name="T19" fmla="*/ 0 h 313"/>
              <a:gd name="T20" fmla="*/ 75 w 152"/>
              <a:gd name="T21" fmla="*/ 21 h 313"/>
              <a:gd name="T22" fmla="*/ 0 w 152"/>
              <a:gd name="T23" fmla="*/ 151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313">
                <a:moveTo>
                  <a:pt x="0" y="151"/>
                </a:moveTo>
                <a:lnTo>
                  <a:pt x="0" y="200"/>
                </a:lnTo>
                <a:lnTo>
                  <a:pt x="10" y="252"/>
                </a:lnTo>
                <a:lnTo>
                  <a:pt x="40" y="271"/>
                </a:lnTo>
                <a:lnTo>
                  <a:pt x="59" y="312"/>
                </a:lnTo>
                <a:lnTo>
                  <a:pt x="70" y="252"/>
                </a:lnTo>
                <a:lnTo>
                  <a:pt x="99" y="217"/>
                </a:lnTo>
                <a:lnTo>
                  <a:pt x="151" y="65"/>
                </a:lnTo>
                <a:lnTo>
                  <a:pt x="151" y="16"/>
                </a:lnTo>
                <a:lnTo>
                  <a:pt x="124" y="0"/>
                </a:lnTo>
                <a:lnTo>
                  <a:pt x="75" y="21"/>
                </a:lnTo>
                <a:lnTo>
                  <a:pt x="0" y="151"/>
                </a:lnTo>
              </a:path>
            </a:pathLst>
          </a:custGeom>
          <a:solidFill>
            <a:srgbClr val="FFC000"/>
          </a:solidFill>
          <a:ln w="9525" cap="flat"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 name="Freeform 37"/>
          <p:cNvSpPr>
            <a:spLocks/>
          </p:cNvSpPr>
          <p:nvPr/>
        </p:nvSpPr>
        <p:spPr bwMode="auto">
          <a:xfrm>
            <a:off x="6282199" y="2898142"/>
            <a:ext cx="112586" cy="71315"/>
          </a:xfrm>
          <a:custGeom>
            <a:avLst/>
            <a:gdLst>
              <a:gd name="T0" fmla="*/ 139 w 629"/>
              <a:gd name="T1" fmla="*/ 403 h 418"/>
              <a:gd name="T2" fmla="*/ 144 w 629"/>
              <a:gd name="T3" fmla="*/ 380 h 418"/>
              <a:gd name="T4" fmla="*/ 166 w 629"/>
              <a:gd name="T5" fmla="*/ 373 h 418"/>
              <a:gd name="T6" fmla="*/ 206 w 629"/>
              <a:gd name="T7" fmla="*/ 403 h 418"/>
              <a:gd name="T8" fmla="*/ 219 w 629"/>
              <a:gd name="T9" fmla="*/ 403 h 418"/>
              <a:gd name="T10" fmla="*/ 258 w 629"/>
              <a:gd name="T11" fmla="*/ 401 h 418"/>
              <a:gd name="T12" fmla="*/ 279 w 629"/>
              <a:gd name="T13" fmla="*/ 384 h 418"/>
              <a:gd name="T14" fmla="*/ 310 w 629"/>
              <a:gd name="T15" fmla="*/ 408 h 418"/>
              <a:gd name="T16" fmla="*/ 323 w 629"/>
              <a:gd name="T17" fmla="*/ 386 h 418"/>
              <a:gd name="T18" fmla="*/ 325 w 629"/>
              <a:gd name="T19" fmla="*/ 376 h 418"/>
              <a:gd name="T20" fmla="*/ 350 w 629"/>
              <a:gd name="T21" fmla="*/ 360 h 418"/>
              <a:gd name="T22" fmla="*/ 359 w 629"/>
              <a:gd name="T23" fmla="*/ 327 h 418"/>
              <a:gd name="T24" fmla="*/ 382 w 629"/>
              <a:gd name="T25" fmla="*/ 322 h 418"/>
              <a:gd name="T26" fmla="*/ 454 w 629"/>
              <a:gd name="T27" fmla="*/ 208 h 418"/>
              <a:gd name="T28" fmla="*/ 440 w 629"/>
              <a:gd name="T29" fmla="*/ 190 h 418"/>
              <a:gd name="T30" fmla="*/ 454 w 629"/>
              <a:gd name="T31" fmla="*/ 178 h 418"/>
              <a:gd name="T32" fmla="*/ 470 w 629"/>
              <a:gd name="T33" fmla="*/ 183 h 418"/>
              <a:gd name="T34" fmla="*/ 491 w 629"/>
              <a:gd name="T35" fmla="*/ 172 h 418"/>
              <a:gd name="T36" fmla="*/ 503 w 629"/>
              <a:gd name="T37" fmla="*/ 144 h 418"/>
              <a:gd name="T38" fmla="*/ 560 w 629"/>
              <a:gd name="T39" fmla="*/ 94 h 418"/>
              <a:gd name="T40" fmla="*/ 604 w 629"/>
              <a:gd name="T41" fmla="*/ 78 h 418"/>
              <a:gd name="T42" fmla="*/ 628 w 629"/>
              <a:gd name="T43" fmla="*/ 59 h 418"/>
              <a:gd name="T44" fmla="*/ 621 w 629"/>
              <a:gd name="T45" fmla="*/ 18 h 418"/>
              <a:gd name="T46" fmla="*/ 592 w 629"/>
              <a:gd name="T47" fmla="*/ 15 h 418"/>
              <a:gd name="T48" fmla="*/ 522 w 629"/>
              <a:gd name="T49" fmla="*/ 22 h 418"/>
              <a:gd name="T50" fmla="*/ 476 w 629"/>
              <a:gd name="T51" fmla="*/ 0 h 418"/>
              <a:gd name="T52" fmla="*/ 449 w 629"/>
              <a:gd name="T53" fmla="*/ 4 h 418"/>
              <a:gd name="T54" fmla="*/ 378 w 629"/>
              <a:gd name="T55" fmla="*/ 94 h 418"/>
              <a:gd name="T56" fmla="*/ 359 w 629"/>
              <a:gd name="T57" fmla="*/ 104 h 418"/>
              <a:gd name="T58" fmla="*/ 312 w 629"/>
              <a:gd name="T59" fmla="*/ 86 h 418"/>
              <a:gd name="T60" fmla="*/ 310 w 629"/>
              <a:gd name="T61" fmla="*/ 63 h 418"/>
              <a:gd name="T62" fmla="*/ 300 w 629"/>
              <a:gd name="T63" fmla="*/ 25 h 418"/>
              <a:gd name="T64" fmla="*/ 274 w 629"/>
              <a:gd name="T65" fmla="*/ 9 h 418"/>
              <a:gd name="T66" fmla="*/ 235 w 629"/>
              <a:gd name="T67" fmla="*/ 20 h 418"/>
              <a:gd name="T68" fmla="*/ 209 w 629"/>
              <a:gd name="T69" fmla="*/ 2 h 418"/>
              <a:gd name="T70" fmla="*/ 171 w 629"/>
              <a:gd name="T71" fmla="*/ 49 h 418"/>
              <a:gd name="T72" fmla="*/ 131 w 629"/>
              <a:gd name="T73" fmla="*/ 59 h 418"/>
              <a:gd name="T74" fmla="*/ 75 w 629"/>
              <a:gd name="T75" fmla="*/ 107 h 418"/>
              <a:gd name="T76" fmla="*/ 16 w 629"/>
              <a:gd name="T77" fmla="*/ 216 h 418"/>
              <a:gd name="T78" fmla="*/ 32 w 629"/>
              <a:gd name="T79" fmla="*/ 244 h 418"/>
              <a:gd name="T80" fmla="*/ 28 w 629"/>
              <a:gd name="T81" fmla="*/ 256 h 418"/>
              <a:gd name="T82" fmla="*/ 28 w 629"/>
              <a:gd name="T83" fmla="*/ 269 h 418"/>
              <a:gd name="T84" fmla="*/ 36 w 629"/>
              <a:gd name="T85" fmla="*/ 280 h 418"/>
              <a:gd name="T86" fmla="*/ 55 w 629"/>
              <a:gd name="T87" fmla="*/ 269 h 418"/>
              <a:gd name="T88" fmla="*/ 88 w 629"/>
              <a:gd name="T89" fmla="*/ 261 h 418"/>
              <a:gd name="T90" fmla="*/ 0 w 629"/>
              <a:gd name="T91" fmla="*/ 355 h 418"/>
              <a:gd name="T92" fmla="*/ 0 w 629"/>
              <a:gd name="T93" fmla="*/ 380 h 418"/>
              <a:gd name="T94" fmla="*/ 18 w 629"/>
              <a:gd name="T95" fmla="*/ 384 h 418"/>
              <a:gd name="T96" fmla="*/ 59 w 629"/>
              <a:gd name="T97" fmla="*/ 417 h 418"/>
              <a:gd name="T98" fmla="*/ 121 w 629"/>
              <a:gd name="T99" fmla="*/ 408 h 418"/>
              <a:gd name="T100" fmla="*/ 139 w 629"/>
              <a:gd name="T101" fmla="*/ 40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418">
                <a:moveTo>
                  <a:pt x="139" y="403"/>
                </a:moveTo>
                <a:lnTo>
                  <a:pt x="144" y="380"/>
                </a:lnTo>
                <a:lnTo>
                  <a:pt x="166" y="373"/>
                </a:lnTo>
                <a:lnTo>
                  <a:pt x="206" y="403"/>
                </a:lnTo>
                <a:lnTo>
                  <a:pt x="219" y="403"/>
                </a:lnTo>
                <a:lnTo>
                  <a:pt x="258" y="401"/>
                </a:lnTo>
                <a:lnTo>
                  <a:pt x="279" y="384"/>
                </a:lnTo>
                <a:lnTo>
                  <a:pt x="310" y="408"/>
                </a:lnTo>
                <a:lnTo>
                  <a:pt x="323" y="386"/>
                </a:lnTo>
                <a:lnTo>
                  <a:pt x="325" y="376"/>
                </a:lnTo>
                <a:lnTo>
                  <a:pt x="350" y="360"/>
                </a:lnTo>
                <a:lnTo>
                  <a:pt x="359" y="327"/>
                </a:lnTo>
                <a:lnTo>
                  <a:pt x="382" y="322"/>
                </a:lnTo>
                <a:lnTo>
                  <a:pt x="454" y="208"/>
                </a:lnTo>
                <a:lnTo>
                  <a:pt x="440" y="190"/>
                </a:lnTo>
                <a:lnTo>
                  <a:pt x="454" y="178"/>
                </a:lnTo>
                <a:lnTo>
                  <a:pt x="470" y="183"/>
                </a:lnTo>
                <a:lnTo>
                  <a:pt x="491" y="172"/>
                </a:lnTo>
                <a:lnTo>
                  <a:pt x="503" y="144"/>
                </a:lnTo>
                <a:lnTo>
                  <a:pt x="560" y="94"/>
                </a:lnTo>
                <a:lnTo>
                  <a:pt x="604" y="78"/>
                </a:lnTo>
                <a:lnTo>
                  <a:pt x="628" y="59"/>
                </a:lnTo>
                <a:lnTo>
                  <a:pt x="621" y="18"/>
                </a:lnTo>
                <a:lnTo>
                  <a:pt x="592" y="15"/>
                </a:lnTo>
                <a:lnTo>
                  <a:pt x="522" y="22"/>
                </a:lnTo>
                <a:lnTo>
                  <a:pt x="476" y="0"/>
                </a:lnTo>
                <a:lnTo>
                  <a:pt x="449" y="4"/>
                </a:lnTo>
                <a:lnTo>
                  <a:pt x="378" y="94"/>
                </a:lnTo>
                <a:lnTo>
                  <a:pt x="359" y="104"/>
                </a:lnTo>
                <a:lnTo>
                  <a:pt x="312" y="86"/>
                </a:lnTo>
                <a:lnTo>
                  <a:pt x="310" y="63"/>
                </a:lnTo>
                <a:lnTo>
                  <a:pt x="300" y="25"/>
                </a:lnTo>
                <a:lnTo>
                  <a:pt x="274" y="9"/>
                </a:lnTo>
                <a:lnTo>
                  <a:pt x="235" y="20"/>
                </a:lnTo>
                <a:lnTo>
                  <a:pt x="209" y="2"/>
                </a:lnTo>
                <a:lnTo>
                  <a:pt x="171" y="49"/>
                </a:lnTo>
                <a:lnTo>
                  <a:pt x="131" y="59"/>
                </a:lnTo>
                <a:lnTo>
                  <a:pt x="75" y="107"/>
                </a:lnTo>
                <a:lnTo>
                  <a:pt x="16" y="216"/>
                </a:lnTo>
                <a:lnTo>
                  <a:pt x="32" y="244"/>
                </a:lnTo>
                <a:lnTo>
                  <a:pt x="28" y="256"/>
                </a:lnTo>
                <a:lnTo>
                  <a:pt x="28" y="269"/>
                </a:lnTo>
                <a:lnTo>
                  <a:pt x="36" y="280"/>
                </a:lnTo>
                <a:lnTo>
                  <a:pt x="55" y="269"/>
                </a:lnTo>
                <a:lnTo>
                  <a:pt x="88" y="261"/>
                </a:lnTo>
                <a:lnTo>
                  <a:pt x="0" y="355"/>
                </a:lnTo>
                <a:lnTo>
                  <a:pt x="0" y="380"/>
                </a:lnTo>
                <a:lnTo>
                  <a:pt x="18" y="384"/>
                </a:lnTo>
                <a:lnTo>
                  <a:pt x="59" y="417"/>
                </a:lnTo>
                <a:lnTo>
                  <a:pt x="121" y="408"/>
                </a:lnTo>
                <a:lnTo>
                  <a:pt x="139" y="403"/>
                </a:lnTo>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0" name="Freeform 38"/>
          <p:cNvSpPr>
            <a:spLocks noChangeAspect="1"/>
          </p:cNvSpPr>
          <p:nvPr/>
        </p:nvSpPr>
        <p:spPr bwMode="auto">
          <a:xfrm>
            <a:off x="6124682" y="3021553"/>
            <a:ext cx="88571" cy="77890"/>
          </a:xfrm>
          <a:custGeom>
            <a:avLst/>
            <a:gdLst>
              <a:gd name="T0" fmla="*/ 87 w 353"/>
              <a:gd name="T1" fmla="*/ 307 h 330"/>
              <a:gd name="T2" fmla="*/ 117 w 353"/>
              <a:gd name="T3" fmla="*/ 285 h 330"/>
              <a:gd name="T4" fmla="*/ 156 w 353"/>
              <a:gd name="T5" fmla="*/ 253 h 330"/>
              <a:gd name="T6" fmla="*/ 215 w 353"/>
              <a:gd name="T7" fmla="*/ 261 h 330"/>
              <a:gd name="T8" fmla="*/ 219 w 353"/>
              <a:gd name="T9" fmla="*/ 285 h 330"/>
              <a:gd name="T10" fmla="*/ 296 w 353"/>
              <a:gd name="T11" fmla="*/ 316 h 330"/>
              <a:gd name="T12" fmla="*/ 255 w 353"/>
              <a:gd name="T13" fmla="*/ 208 h 330"/>
              <a:gd name="T14" fmla="*/ 236 w 353"/>
              <a:gd name="T15" fmla="*/ 169 h 330"/>
              <a:gd name="T16" fmla="*/ 239 w 353"/>
              <a:gd name="T17" fmla="*/ 136 h 330"/>
              <a:gd name="T18" fmla="*/ 294 w 353"/>
              <a:gd name="T19" fmla="*/ 129 h 330"/>
              <a:gd name="T20" fmla="*/ 336 w 353"/>
              <a:gd name="T21" fmla="*/ 102 h 330"/>
              <a:gd name="T22" fmla="*/ 353 w 353"/>
              <a:gd name="T23" fmla="*/ 91 h 330"/>
              <a:gd name="T24" fmla="*/ 344 w 353"/>
              <a:gd name="T25" fmla="*/ 52 h 330"/>
              <a:gd name="T26" fmla="*/ 302 w 353"/>
              <a:gd name="T27" fmla="*/ 24 h 330"/>
              <a:gd name="T28" fmla="*/ 260 w 353"/>
              <a:gd name="T29" fmla="*/ 15 h 330"/>
              <a:gd name="T30" fmla="*/ 215 w 353"/>
              <a:gd name="T31" fmla="*/ 0 h 330"/>
              <a:gd name="T32" fmla="*/ 221 w 353"/>
              <a:gd name="T33" fmla="*/ 31 h 330"/>
              <a:gd name="T34" fmla="*/ 222 w 353"/>
              <a:gd name="T35" fmla="*/ 48 h 330"/>
              <a:gd name="T36" fmla="*/ 204 w 353"/>
              <a:gd name="T37" fmla="*/ 66 h 330"/>
              <a:gd name="T38" fmla="*/ 195 w 353"/>
              <a:gd name="T39" fmla="*/ 94 h 330"/>
              <a:gd name="T40" fmla="*/ 183 w 353"/>
              <a:gd name="T41" fmla="*/ 115 h 330"/>
              <a:gd name="T42" fmla="*/ 153 w 353"/>
              <a:gd name="T43" fmla="*/ 117 h 330"/>
              <a:gd name="T44" fmla="*/ 150 w 353"/>
              <a:gd name="T45" fmla="*/ 138 h 330"/>
              <a:gd name="T46" fmla="*/ 132 w 353"/>
              <a:gd name="T47" fmla="*/ 172 h 330"/>
              <a:gd name="T48" fmla="*/ 107 w 353"/>
              <a:gd name="T49" fmla="*/ 178 h 330"/>
              <a:gd name="T50" fmla="*/ 101 w 353"/>
              <a:gd name="T51" fmla="*/ 153 h 330"/>
              <a:gd name="T52" fmla="*/ 69 w 353"/>
              <a:gd name="T53" fmla="*/ 168 h 330"/>
              <a:gd name="T54" fmla="*/ 44 w 353"/>
              <a:gd name="T55" fmla="*/ 147 h 330"/>
              <a:gd name="T56" fmla="*/ 26 w 353"/>
              <a:gd name="T57" fmla="*/ 163 h 330"/>
              <a:gd name="T58" fmla="*/ 24 w 353"/>
              <a:gd name="T59" fmla="*/ 193 h 330"/>
              <a:gd name="T60" fmla="*/ 6 w 353"/>
              <a:gd name="T61" fmla="*/ 208 h 330"/>
              <a:gd name="T62" fmla="*/ 11 w 353"/>
              <a:gd name="T63" fmla="*/ 229 h 330"/>
              <a:gd name="T64" fmla="*/ 30 w 353"/>
              <a:gd name="T65" fmla="*/ 243 h 330"/>
              <a:gd name="T66" fmla="*/ 39 w 353"/>
              <a:gd name="T67" fmla="*/ 268 h 330"/>
              <a:gd name="T68" fmla="*/ 63 w 353"/>
              <a:gd name="T69" fmla="*/ 273 h 330"/>
              <a:gd name="T70" fmla="*/ 77 w 353"/>
              <a:gd name="T71" fmla="*/ 29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3" h="330">
                <a:moveTo>
                  <a:pt x="72" y="310"/>
                </a:moveTo>
                <a:lnTo>
                  <a:pt x="87" y="307"/>
                </a:lnTo>
                <a:lnTo>
                  <a:pt x="95" y="318"/>
                </a:lnTo>
                <a:lnTo>
                  <a:pt x="117" y="285"/>
                </a:lnTo>
                <a:lnTo>
                  <a:pt x="144" y="286"/>
                </a:lnTo>
                <a:lnTo>
                  <a:pt x="156" y="253"/>
                </a:lnTo>
                <a:lnTo>
                  <a:pt x="182" y="267"/>
                </a:lnTo>
                <a:lnTo>
                  <a:pt x="215" y="261"/>
                </a:lnTo>
                <a:lnTo>
                  <a:pt x="221" y="274"/>
                </a:lnTo>
                <a:lnTo>
                  <a:pt x="219" y="285"/>
                </a:lnTo>
                <a:lnTo>
                  <a:pt x="269" y="330"/>
                </a:lnTo>
                <a:lnTo>
                  <a:pt x="296" y="316"/>
                </a:lnTo>
                <a:lnTo>
                  <a:pt x="293" y="256"/>
                </a:lnTo>
                <a:lnTo>
                  <a:pt x="255" y="208"/>
                </a:lnTo>
                <a:lnTo>
                  <a:pt x="233" y="198"/>
                </a:lnTo>
                <a:lnTo>
                  <a:pt x="236" y="169"/>
                </a:lnTo>
                <a:lnTo>
                  <a:pt x="221" y="150"/>
                </a:lnTo>
                <a:lnTo>
                  <a:pt x="239" y="136"/>
                </a:lnTo>
                <a:lnTo>
                  <a:pt x="272" y="133"/>
                </a:lnTo>
                <a:lnTo>
                  <a:pt x="294" y="129"/>
                </a:lnTo>
                <a:lnTo>
                  <a:pt x="320" y="109"/>
                </a:lnTo>
                <a:lnTo>
                  <a:pt x="336" y="102"/>
                </a:lnTo>
                <a:lnTo>
                  <a:pt x="345" y="109"/>
                </a:lnTo>
                <a:lnTo>
                  <a:pt x="353" y="91"/>
                </a:lnTo>
                <a:lnTo>
                  <a:pt x="344" y="63"/>
                </a:lnTo>
                <a:lnTo>
                  <a:pt x="344" y="52"/>
                </a:lnTo>
                <a:lnTo>
                  <a:pt x="321" y="27"/>
                </a:lnTo>
                <a:lnTo>
                  <a:pt x="302" y="24"/>
                </a:lnTo>
                <a:lnTo>
                  <a:pt x="275" y="30"/>
                </a:lnTo>
                <a:lnTo>
                  <a:pt x="260" y="15"/>
                </a:lnTo>
                <a:lnTo>
                  <a:pt x="231" y="3"/>
                </a:lnTo>
                <a:lnTo>
                  <a:pt x="215" y="0"/>
                </a:lnTo>
                <a:lnTo>
                  <a:pt x="215" y="10"/>
                </a:lnTo>
                <a:lnTo>
                  <a:pt x="221" y="31"/>
                </a:lnTo>
                <a:lnTo>
                  <a:pt x="231" y="33"/>
                </a:lnTo>
                <a:lnTo>
                  <a:pt x="222" y="48"/>
                </a:lnTo>
                <a:lnTo>
                  <a:pt x="206" y="54"/>
                </a:lnTo>
                <a:lnTo>
                  <a:pt x="204" y="66"/>
                </a:lnTo>
                <a:lnTo>
                  <a:pt x="195" y="82"/>
                </a:lnTo>
                <a:lnTo>
                  <a:pt x="195" y="94"/>
                </a:lnTo>
                <a:lnTo>
                  <a:pt x="191" y="106"/>
                </a:lnTo>
                <a:lnTo>
                  <a:pt x="183" y="115"/>
                </a:lnTo>
                <a:lnTo>
                  <a:pt x="173" y="106"/>
                </a:lnTo>
                <a:lnTo>
                  <a:pt x="153" y="117"/>
                </a:lnTo>
                <a:lnTo>
                  <a:pt x="156" y="129"/>
                </a:lnTo>
                <a:lnTo>
                  <a:pt x="150" y="138"/>
                </a:lnTo>
                <a:lnTo>
                  <a:pt x="140" y="165"/>
                </a:lnTo>
                <a:lnTo>
                  <a:pt x="132" y="172"/>
                </a:lnTo>
                <a:lnTo>
                  <a:pt x="120" y="174"/>
                </a:lnTo>
                <a:lnTo>
                  <a:pt x="107" y="178"/>
                </a:lnTo>
                <a:lnTo>
                  <a:pt x="107" y="162"/>
                </a:lnTo>
                <a:lnTo>
                  <a:pt x="101" y="153"/>
                </a:lnTo>
                <a:lnTo>
                  <a:pt x="80" y="154"/>
                </a:lnTo>
                <a:lnTo>
                  <a:pt x="69" y="168"/>
                </a:lnTo>
                <a:lnTo>
                  <a:pt x="63" y="159"/>
                </a:lnTo>
                <a:lnTo>
                  <a:pt x="44" y="147"/>
                </a:lnTo>
                <a:lnTo>
                  <a:pt x="30" y="153"/>
                </a:lnTo>
                <a:lnTo>
                  <a:pt x="26" y="163"/>
                </a:lnTo>
                <a:lnTo>
                  <a:pt x="30" y="183"/>
                </a:lnTo>
                <a:lnTo>
                  <a:pt x="24" y="193"/>
                </a:lnTo>
                <a:lnTo>
                  <a:pt x="17" y="204"/>
                </a:lnTo>
                <a:lnTo>
                  <a:pt x="6" y="208"/>
                </a:lnTo>
                <a:lnTo>
                  <a:pt x="0" y="222"/>
                </a:lnTo>
                <a:lnTo>
                  <a:pt x="11" y="229"/>
                </a:lnTo>
                <a:lnTo>
                  <a:pt x="17" y="243"/>
                </a:lnTo>
                <a:lnTo>
                  <a:pt x="30" y="243"/>
                </a:lnTo>
                <a:lnTo>
                  <a:pt x="29" y="253"/>
                </a:lnTo>
                <a:lnTo>
                  <a:pt x="39" y="268"/>
                </a:lnTo>
                <a:lnTo>
                  <a:pt x="53" y="268"/>
                </a:lnTo>
                <a:lnTo>
                  <a:pt x="63" y="273"/>
                </a:lnTo>
                <a:lnTo>
                  <a:pt x="72" y="288"/>
                </a:lnTo>
                <a:lnTo>
                  <a:pt x="77" y="298"/>
                </a:lnTo>
                <a:lnTo>
                  <a:pt x="72" y="310"/>
                </a:lnTo>
                <a:close/>
              </a:path>
            </a:pathLst>
          </a:custGeom>
          <a:solidFill>
            <a:srgbClr val="FFC000"/>
          </a:solid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2" name="组合 2"/>
          <p:cNvGrpSpPr/>
          <p:nvPr/>
        </p:nvGrpSpPr>
        <p:grpSpPr>
          <a:xfrm>
            <a:off x="6941256" y="2702152"/>
            <a:ext cx="1168942" cy="591394"/>
            <a:chOff x="1939870" y="1736725"/>
            <a:chExt cx="7604716" cy="3747183"/>
          </a:xfrm>
        </p:grpSpPr>
        <p:sp>
          <p:nvSpPr>
            <p:cNvPr id="133" name="Freeform 4"/>
            <p:cNvSpPr>
              <a:spLocks/>
            </p:cNvSpPr>
            <p:nvPr/>
          </p:nvSpPr>
          <p:spPr bwMode="auto">
            <a:xfrm>
              <a:off x="5756993" y="4521856"/>
              <a:ext cx="270431" cy="267323"/>
            </a:xfrm>
            <a:custGeom>
              <a:avLst/>
              <a:gdLst/>
              <a:ahLst/>
              <a:cxnLst>
                <a:cxn ang="0">
                  <a:pos x="53" y="137"/>
                </a:cxn>
                <a:cxn ang="0">
                  <a:pos x="60" y="133"/>
                </a:cxn>
                <a:cxn ang="0">
                  <a:pos x="66" y="141"/>
                </a:cxn>
                <a:cxn ang="0">
                  <a:pos x="80" y="141"/>
                </a:cxn>
                <a:cxn ang="0">
                  <a:pos x="87" y="134"/>
                </a:cxn>
                <a:cxn ang="0">
                  <a:pos x="87" y="59"/>
                </a:cxn>
                <a:cxn ang="0">
                  <a:pos x="99" y="55"/>
                </a:cxn>
                <a:cxn ang="0">
                  <a:pos x="99" y="16"/>
                </a:cxn>
                <a:cxn ang="0">
                  <a:pos x="109" y="15"/>
                </a:cxn>
                <a:cxn ang="0">
                  <a:pos x="122" y="11"/>
                </a:cxn>
                <a:cxn ang="0">
                  <a:pos x="128" y="16"/>
                </a:cxn>
                <a:cxn ang="0">
                  <a:pos x="136" y="11"/>
                </a:cxn>
                <a:cxn ang="0">
                  <a:pos x="144" y="9"/>
                </a:cxn>
                <a:cxn ang="0">
                  <a:pos x="143" y="6"/>
                </a:cxn>
                <a:cxn ang="0">
                  <a:pos x="119" y="8"/>
                </a:cxn>
                <a:cxn ang="0">
                  <a:pos x="102" y="9"/>
                </a:cxn>
                <a:cxn ang="0">
                  <a:pos x="77" y="9"/>
                </a:cxn>
                <a:cxn ang="0">
                  <a:pos x="73" y="5"/>
                </a:cxn>
                <a:cxn ang="0">
                  <a:pos x="34" y="5"/>
                </a:cxn>
                <a:cxn ang="0">
                  <a:pos x="24" y="3"/>
                </a:cxn>
                <a:cxn ang="0">
                  <a:pos x="13" y="2"/>
                </a:cxn>
                <a:cxn ang="0">
                  <a:pos x="8" y="0"/>
                </a:cxn>
                <a:cxn ang="0">
                  <a:pos x="4" y="3"/>
                </a:cxn>
                <a:cxn ang="0">
                  <a:pos x="1" y="3"/>
                </a:cxn>
                <a:cxn ang="0">
                  <a:pos x="7" y="18"/>
                </a:cxn>
                <a:cxn ang="0">
                  <a:pos x="18" y="41"/>
                </a:cxn>
                <a:cxn ang="0">
                  <a:pos x="29" y="65"/>
                </a:cxn>
                <a:cxn ang="0">
                  <a:pos x="30" y="84"/>
                </a:cxn>
                <a:cxn ang="0">
                  <a:pos x="34" y="101"/>
                </a:cxn>
                <a:cxn ang="0">
                  <a:pos x="42" y="129"/>
                </a:cxn>
                <a:cxn ang="0">
                  <a:pos x="49" y="138"/>
                </a:cxn>
                <a:cxn ang="0">
                  <a:pos x="53" y="137"/>
                </a:cxn>
              </a:cxnLst>
              <a:rect l="0" t="0" r="r" b="b"/>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5"/>
            <p:cNvSpPr>
              <a:spLocks/>
            </p:cNvSpPr>
            <p:nvPr/>
          </p:nvSpPr>
          <p:spPr bwMode="auto">
            <a:xfrm>
              <a:off x="6027424" y="4490772"/>
              <a:ext cx="167854" cy="146095"/>
            </a:xfrm>
            <a:custGeom>
              <a:avLst/>
              <a:gdLst/>
              <a:ahLst/>
              <a:cxnLst>
                <a:cxn ang="0">
                  <a:pos x="59" y="4"/>
                </a:cxn>
                <a:cxn ang="0">
                  <a:pos x="58" y="0"/>
                </a:cxn>
                <a:cxn ang="0">
                  <a:pos x="48" y="0"/>
                </a:cxn>
                <a:cxn ang="0">
                  <a:pos x="42" y="6"/>
                </a:cxn>
                <a:cxn ang="0">
                  <a:pos x="31" y="14"/>
                </a:cxn>
                <a:cxn ang="0">
                  <a:pos x="20" y="27"/>
                </a:cxn>
                <a:cxn ang="0">
                  <a:pos x="5" y="24"/>
                </a:cxn>
                <a:cxn ang="0">
                  <a:pos x="0" y="25"/>
                </a:cxn>
                <a:cxn ang="0">
                  <a:pos x="6" y="31"/>
                </a:cxn>
                <a:cxn ang="0">
                  <a:pos x="12" y="45"/>
                </a:cxn>
                <a:cxn ang="0">
                  <a:pos x="23" y="53"/>
                </a:cxn>
                <a:cxn ang="0">
                  <a:pos x="28" y="61"/>
                </a:cxn>
                <a:cxn ang="0">
                  <a:pos x="36" y="69"/>
                </a:cxn>
                <a:cxn ang="0">
                  <a:pos x="44" y="74"/>
                </a:cxn>
                <a:cxn ang="0">
                  <a:pos x="55" y="76"/>
                </a:cxn>
                <a:cxn ang="0">
                  <a:pos x="67" y="78"/>
                </a:cxn>
                <a:cxn ang="0">
                  <a:pos x="79" y="67"/>
                </a:cxn>
                <a:cxn ang="0">
                  <a:pos x="82" y="56"/>
                </a:cxn>
                <a:cxn ang="0">
                  <a:pos x="88" y="48"/>
                </a:cxn>
                <a:cxn ang="0">
                  <a:pos x="84" y="39"/>
                </a:cxn>
                <a:cxn ang="0">
                  <a:pos x="87" y="29"/>
                </a:cxn>
                <a:cxn ang="0">
                  <a:pos x="87" y="12"/>
                </a:cxn>
                <a:cxn ang="0">
                  <a:pos x="74" y="7"/>
                </a:cxn>
                <a:cxn ang="0">
                  <a:pos x="59" y="4"/>
                </a:cxn>
              </a:cxnLst>
              <a:rect l="0" t="0" r="r" b="b"/>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6"/>
            <p:cNvSpPr>
              <a:spLocks/>
            </p:cNvSpPr>
            <p:nvPr/>
          </p:nvSpPr>
          <p:spPr bwMode="auto">
            <a:xfrm>
              <a:off x="5920184" y="4538952"/>
              <a:ext cx="189613" cy="203601"/>
            </a:xfrm>
            <a:custGeom>
              <a:avLst/>
              <a:gdLst/>
              <a:ahLst/>
              <a:cxnLst>
                <a:cxn ang="0">
                  <a:pos x="93" y="44"/>
                </a:cxn>
                <a:cxn ang="0">
                  <a:pos x="85" y="36"/>
                </a:cxn>
                <a:cxn ang="0">
                  <a:pos x="80" y="28"/>
                </a:cxn>
                <a:cxn ang="0">
                  <a:pos x="69" y="20"/>
                </a:cxn>
                <a:cxn ang="0">
                  <a:pos x="63" y="6"/>
                </a:cxn>
                <a:cxn ang="0">
                  <a:pos x="57" y="0"/>
                </a:cxn>
                <a:cxn ang="0">
                  <a:pos x="49" y="2"/>
                </a:cxn>
                <a:cxn ang="0">
                  <a:pos x="41" y="7"/>
                </a:cxn>
                <a:cxn ang="0">
                  <a:pos x="35" y="2"/>
                </a:cxn>
                <a:cxn ang="0">
                  <a:pos x="22" y="6"/>
                </a:cxn>
                <a:cxn ang="0">
                  <a:pos x="12" y="7"/>
                </a:cxn>
                <a:cxn ang="0">
                  <a:pos x="12" y="46"/>
                </a:cxn>
                <a:cxn ang="0">
                  <a:pos x="0" y="50"/>
                </a:cxn>
                <a:cxn ang="0">
                  <a:pos x="0" y="83"/>
                </a:cxn>
                <a:cxn ang="0">
                  <a:pos x="6" y="87"/>
                </a:cxn>
                <a:cxn ang="0">
                  <a:pos x="9" y="100"/>
                </a:cxn>
                <a:cxn ang="0">
                  <a:pos x="7" y="102"/>
                </a:cxn>
                <a:cxn ang="0">
                  <a:pos x="9" y="107"/>
                </a:cxn>
                <a:cxn ang="0">
                  <a:pos x="20" y="107"/>
                </a:cxn>
                <a:cxn ang="0">
                  <a:pos x="31" y="95"/>
                </a:cxn>
                <a:cxn ang="0">
                  <a:pos x="38" y="89"/>
                </a:cxn>
                <a:cxn ang="0">
                  <a:pos x="52" y="93"/>
                </a:cxn>
                <a:cxn ang="0">
                  <a:pos x="62" y="88"/>
                </a:cxn>
                <a:cxn ang="0">
                  <a:pos x="67" y="80"/>
                </a:cxn>
                <a:cxn ang="0">
                  <a:pos x="76" y="73"/>
                </a:cxn>
                <a:cxn ang="0">
                  <a:pos x="81" y="65"/>
                </a:cxn>
                <a:cxn ang="0">
                  <a:pos x="90" y="59"/>
                </a:cxn>
                <a:cxn ang="0">
                  <a:pos x="97" y="55"/>
                </a:cxn>
                <a:cxn ang="0">
                  <a:pos x="101" y="49"/>
                </a:cxn>
                <a:cxn ang="0">
                  <a:pos x="101" y="49"/>
                </a:cxn>
                <a:cxn ang="0">
                  <a:pos x="93" y="44"/>
                </a:cxn>
              </a:cxnLst>
              <a:rect l="0" t="0" r="r" b="b"/>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7"/>
            <p:cNvSpPr>
              <a:spLocks/>
            </p:cNvSpPr>
            <p:nvPr/>
          </p:nvSpPr>
          <p:spPr bwMode="auto">
            <a:xfrm>
              <a:off x="6142435" y="4714577"/>
              <a:ext cx="29530" cy="35747"/>
            </a:xfrm>
            <a:custGeom>
              <a:avLst/>
              <a:gdLst/>
              <a:ahLst/>
              <a:cxnLst>
                <a:cxn ang="0">
                  <a:pos x="7" y="0"/>
                </a:cxn>
                <a:cxn ang="0">
                  <a:pos x="0" y="8"/>
                </a:cxn>
                <a:cxn ang="0">
                  <a:pos x="7" y="19"/>
                </a:cxn>
                <a:cxn ang="0">
                  <a:pos x="13" y="16"/>
                </a:cxn>
                <a:cxn ang="0">
                  <a:pos x="15" y="13"/>
                </a:cxn>
                <a:cxn ang="0">
                  <a:pos x="14" y="3"/>
                </a:cxn>
                <a:cxn ang="0">
                  <a:pos x="7" y="0"/>
                </a:cxn>
              </a:cxnLst>
              <a:rect l="0" t="0" r="r" b="b"/>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8"/>
            <p:cNvSpPr>
              <a:spLocks/>
            </p:cNvSpPr>
            <p:nvPr/>
          </p:nvSpPr>
          <p:spPr bwMode="auto">
            <a:xfrm>
              <a:off x="6066280" y="4773637"/>
              <a:ext cx="46626" cy="52843"/>
            </a:xfrm>
            <a:custGeom>
              <a:avLst/>
              <a:gdLst/>
              <a:ahLst/>
              <a:cxnLst>
                <a:cxn ang="0">
                  <a:pos x="18" y="3"/>
                </a:cxn>
                <a:cxn ang="0">
                  <a:pos x="7" y="8"/>
                </a:cxn>
                <a:cxn ang="0">
                  <a:pos x="0" y="18"/>
                </a:cxn>
                <a:cxn ang="0">
                  <a:pos x="7" y="27"/>
                </a:cxn>
                <a:cxn ang="0">
                  <a:pos x="11" y="28"/>
                </a:cxn>
                <a:cxn ang="0">
                  <a:pos x="14" y="22"/>
                </a:cxn>
                <a:cxn ang="0">
                  <a:pos x="21" y="20"/>
                </a:cxn>
                <a:cxn ang="0">
                  <a:pos x="25" y="12"/>
                </a:cxn>
                <a:cxn ang="0">
                  <a:pos x="18" y="3"/>
                </a:cxn>
              </a:cxnLst>
              <a:rect l="0" t="0" r="r" b="b"/>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9"/>
            <p:cNvSpPr>
              <a:spLocks noEditPoints="1"/>
            </p:cNvSpPr>
            <p:nvPr/>
          </p:nvSpPr>
          <p:spPr bwMode="auto">
            <a:xfrm>
              <a:off x="5848691" y="4629096"/>
              <a:ext cx="338816" cy="298407"/>
            </a:xfrm>
            <a:custGeom>
              <a:avLst/>
              <a:gdLst/>
              <a:ahLst/>
              <a:cxnLst>
                <a:cxn ang="0">
                  <a:pos x="172" y="59"/>
                </a:cxn>
                <a:cxn ang="0">
                  <a:pos x="172" y="58"/>
                </a:cxn>
                <a:cxn ang="0">
                  <a:pos x="170" y="61"/>
                </a:cxn>
                <a:cxn ang="0">
                  <a:pos x="164" y="64"/>
                </a:cxn>
                <a:cxn ang="0">
                  <a:pos x="157" y="53"/>
                </a:cxn>
                <a:cxn ang="0">
                  <a:pos x="164" y="45"/>
                </a:cxn>
                <a:cxn ang="0">
                  <a:pos x="171" y="48"/>
                </a:cxn>
                <a:cxn ang="0">
                  <a:pos x="171" y="46"/>
                </a:cxn>
                <a:cxn ang="0">
                  <a:pos x="170" y="26"/>
                </a:cxn>
                <a:cxn ang="0">
                  <a:pos x="163" y="5"/>
                </a:cxn>
                <a:cxn ang="0">
                  <a:pos x="150" y="2"/>
                </a:cxn>
                <a:cxn ang="0">
                  <a:pos x="139" y="0"/>
                </a:cxn>
                <a:cxn ang="0">
                  <a:pos x="135" y="6"/>
                </a:cxn>
                <a:cxn ang="0">
                  <a:pos x="128" y="10"/>
                </a:cxn>
                <a:cxn ang="0">
                  <a:pos x="119" y="16"/>
                </a:cxn>
                <a:cxn ang="0">
                  <a:pos x="114" y="24"/>
                </a:cxn>
                <a:cxn ang="0">
                  <a:pos x="105" y="31"/>
                </a:cxn>
                <a:cxn ang="0">
                  <a:pos x="100" y="39"/>
                </a:cxn>
                <a:cxn ang="0">
                  <a:pos x="90" y="44"/>
                </a:cxn>
                <a:cxn ang="0">
                  <a:pos x="76" y="40"/>
                </a:cxn>
                <a:cxn ang="0">
                  <a:pos x="69" y="46"/>
                </a:cxn>
                <a:cxn ang="0">
                  <a:pos x="58" y="58"/>
                </a:cxn>
                <a:cxn ang="0">
                  <a:pos x="47" y="58"/>
                </a:cxn>
                <a:cxn ang="0">
                  <a:pos x="45" y="53"/>
                </a:cxn>
                <a:cxn ang="0">
                  <a:pos x="47" y="51"/>
                </a:cxn>
                <a:cxn ang="0">
                  <a:pos x="44" y="38"/>
                </a:cxn>
                <a:cxn ang="0">
                  <a:pos x="38" y="34"/>
                </a:cxn>
                <a:cxn ang="0">
                  <a:pos x="38" y="76"/>
                </a:cxn>
                <a:cxn ang="0">
                  <a:pos x="31" y="83"/>
                </a:cxn>
                <a:cxn ang="0">
                  <a:pos x="17" y="83"/>
                </a:cxn>
                <a:cxn ang="0">
                  <a:pos x="11" y="75"/>
                </a:cxn>
                <a:cxn ang="0">
                  <a:pos x="4" y="79"/>
                </a:cxn>
                <a:cxn ang="0">
                  <a:pos x="0" y="80"/>
                </a:cxn>
                <a:cxn ang="0">
                  <a:pos x="8" y="98"/>
                </a:cxn>
                <a:cxn ang="0">
                  <a:pos x="19" y="120"/>
                </a:cxn>
                <a:cxn ang="0">
                  <a:pos x="19" y="131"/>
                </a:cxn>
                <a:cxn ang="0">
                  <a:pos x="19" y="140"/>
                </a:cxn>
                <a:cxn ang="0">
                  <a:pos x="23" y="149"/>
                </a:cxn>
                <a:cxn ang="0">
                  <a:pos x="27" y="152"/>
                </a:cxn>
                <a:cxn ang="0">
                  <a:pos x="33" y="157"/>
                </a:cxn>
                <a:cxn ang="0">
                  <a:pos x="41" y="157"/>
                </a:cxn>
                <a:cxn ang="0">
                  <a:pos x="54" y="153"/>
                </a:cxn>
                <a:cxn ang="0">
                  <a:pos x="64" y="149"/>
                </a:cxn>
                <a:cxn ang="0">
                  <a:pos x="82" y="149"/>
                </a:cxn>
                <a:cxn ang="0">
                  <a:pos x="93" y="147"/>
                </a:cxn>
                <a:cxn ang="0">
                  <a:pos x="100" y="146"/>
                </a:cxn>
                <a:cxn ang="0">
                  <a:pos x="109" y="143"/>
                </a:cxn>
                <a:cxn ang="0">
                  <a:pos x="132" y="128"/>
                </a:cxn>
                <a:cxn ang="0">
                  <a:pos x="159" y="95"/>
                </a:cxn>
                <a:cxn ang="0">
                  <a:pos x="175" y="77"/>
                </a:cxn>
                <a:cxn ang="0">
                  <a:pos x="181" y="59"/>
                </a:cxn>
                <a:cxn ang="0">
                  <a:pos x="172" y="59"/>
                </a:cxn>
                <a:cxn ang="0">
                  <a:pos x="137" y="97"/>
                </a:cxn>
                <a:cxn ang="0">
                  <a:pos x="130" y="99"/>
                </a:cxn>
                <a:cxn ang="0">
                  <a:pos x="127" y="105"/>
                </a:cxn>
                <a:cxn ang="0">
                  <a:pos x="123" y="104"/>
                </a:cxn>
                <a:cxn ang="0">
                  <a:pos x="116" y="95"/>
                </a:cxn>
                <a:cxn ang="0">
                  <a:pos x="123" y="85"/>
                </a:cxn>
                <a:cxn ang="0">
                  <a:pos x="134" y="80"/>
                </a:cxn>
                <a:cxn ang="0">
                  <a:pos x="141" y="89"/>
                </a:cxn>
                <a:cxn ang="0">
                  <a:pos x="137" y="97"/>
                </a:cxn>
              </a:cxnLst>
              <a:rect l="0" t="0" r="r" b="b"/>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10"/>
            <p:cNvSpPr>
              <a:spLocks/>
            </p:cNvSpPr>
            <p:nvPr/>
          </p:nvSpPr>
          <p:spPr bwMode="auto">
            <a:xfrm>
              <a:off x="5756993" y="4279400"/>
              <a:ext cx="247119" cy="262661"/>
            </a:xfrm>
            <a:custGeom>
              <a:avLst/>
              <a:gdLst/>
              <a:ahLst/>
              <a:cxnLst>
                <a:cxn ang="0">
                  <a:pos x="8" y="129"/>
                </a:cxn>
                <a:cxn ang="0">
                  <a:pos x="13" y="131"/>
                </a:cxn>
                <a:cxn ang="0">
                  <a:pos x="24" y="132"/>
                </a:cxn>
                <a:cxn ang="0">
                  <a:pos x="34" y="134"/>
                </a:cxn>
                <a:cxn ang="0">
                  <a:pos x="73" y="134"/>
                </a:cxn>
                <a:cxn ang="0">
                  <a:pos x="77" y="138"/>
                </a:cxn>
                <a:cxn ang="0">
                  <a:pos x="102" y="138"/>
                </a:cxn>
                <a:cxn ang="0">
                  <a:pos x="119" y="137"/>
                </a:cxn>
                <a:cxn ang="0">
                  <a:pos x="122" y="136"/>
                </a:cxn>
                <a:cxn ang="0">
                  <a:pos x="109" y="119"/>
                </a:cxn>
                <a:cxn ang="0">
                  <a:pos x="110" y="81"/>
                </a:cxn>
                <a:cxn ang="0">
                  <a:pos x="127" y="82"/>
                </a:cxn>
                <a:cxn ang="0">
                  <a:pos x="130" y="79"/>
                </a:cxn>
                <a:cxn ang="0">
                  <a:pos x="132" y="57"/>
                </a:cxn>
                <a:cxn ang="0">
                  <a:pos x="129" y="57"/>
                </a:cxn>
                <a:cxn ang="0">
                  <a:pos x="119" y="58"/>
                </a:cxn>
                <a:cxn ang="0">
                  <a:pos x="113" y="61"/>
                </a:cxn>
                <a:cxn ang="0">
                  <a:pos x="113" y="52"/>
                </a:cxn>
                <a:cxn ang="0">
                  <a:pos x="108" y="43"/>
                </a:cxn>
                <a:cxn ang="0">
                  <a:pos x="109" y="27"/>
                </a:cxn>
                <a:cxn ang="0">
                  <a:pos x="107" y="18"/>
                </a:cxn>
                <a:cxn ang="0">
                  <a:pos x="100" y="16"/>
                </a:cxn>
                <a:cxn ang="0">
                  <a:pos x="94" y="14"/>
                </a:cxn>
                <a:cxn ang="0">
                  <a:pos x="85" y="14"/>
                </a:cxn>
                <a:cxn ang="0">
                  <a:pos x="81" y="24"/>
                </a:cxn>
                <a:cxn ang="0">
                  <a:pos x="68" y="26"/>
                </a:cxn>
                <a:cxn ang="0">
                  <a:pos x="58" y="19"/>
                </a:cxn>
                <a:cxn ang="0">
                  <a:pos x="54" y="10"/>
                </a:cxn>
                <a:cxn ang="0">
                  <a:pos x="52" y="1"/>
                </a:cxn>
                <a:cxn ang="0">
                  <a:pos x="15" y="1"/>
                </a:cxn>
                <a:cxn ang="0">
                  <a:pos x="9" y="4"/>
                </a:cxn>
                <a:cxn ang="0">
                  <a:pos x="19" y="28"/>
                </a:cxn>
                <a:cxn ang="0">
                  <a:pos x="17" y="39"/>
                </a:cxn>
                <a:cxn ang="0">
                  <a:pos x="24" y="63"/>
                </a:cxn>
                <a:cxn ang="0">
                  <a:pos x="16" y="79"/>
                </a:cxn>
                <a:cxn ang="0">
                  <a:pos x="8" y="101"/>
                </a:cxn>
                <a:cxn ang="0">
                  <a:pos x="2" y="117"/>
                </a:cxn>
                <a:cxn ang="0">
                  <a:pos x="1" y="132"/>
                </a:cxn>
                <a:cxn ang="0">
                  <a:pos x="1" y="132"/>
                </a:cxn>
                <a:cxn ang="0">
                  <a:pos x="4" y="132"/>
                </a:cxn>
                <a:cxn ang="0">
                  <a:pos x="8" y="129"/>
                </a:cxn>
              </a:cxnLst>
              <a:rect l="0" t="0" r="r" b="b"/>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11"/>
            <p:cNvSpPr>
              <a:spLocks/>
            </p:cNvSpPr>
            <p:nvPr/>
          </p:nvSpPr>
          <p:spPr bwMode="auto">
            <a:xfrm>
              <a:off x="5962147" y="4329135"/>
              <a:ext cx="242456" cy="214480"/>
            </a:xfrm>
            <a:custGeom>
              <a:avLst/>
              <a:gdLst/>
              <a:ahLst/>
              <a:cxnLst>
                <a:cxn ang="0">
                  <a:pos x="100" y="5"/>
                </a:cxn>
                <a:cxn ang="0">
                  <a:pos x="92" y="0"/>
                </a:cxn>
                <a:cxn ang="0">
                  <a:pos x="78" y="3"/>
                </a:cxn>
                <a:cxn ang="0">
                  <a:pos x="75" y="10"/>
                </a:cxn>
                <a:cxn ang="0">
                  <a:pos x="74" y="16"/>
                </a:cxn>
                <a:cxn ang="0">
                  <a:pos x="73" y="29"/>
                </a:cxn>
                <a:cxn ang="0">
                  <a:pos x="71" y="39"/>
                </a:cxn>
                <a:cxn ang="0">
                  <a:pos x="78" y="48"/>
                </a:cxn>
                <a:cxn ang="0">
                  <a:pos x="86" y="46"/>
                </a:cxn>
                <a:cxn ang="0">
                  <a:pos x="87" y="54"/>
                </a:cxn>
                <a:cxn ang="0">
                  <a:pos x="85" y="59"/>
                </a:cxn>
                <a:cxn ang="0">
                  <a:pos x="77" y="59"/>
                </a:cxn>
                <a:cxn ang="0">
                  <a:pos x="73" y="49"/>
                </a:cxn>
                <a:cxn ang="0">
                  <a:pos x="64" y="47"/>
                </a:cxn>
                <a:cxn ang="0">
                  <a:pos x="58" y="41"/>
                </a:cxn>
                <a:cxn ang="0">
                  <a:pos x="54" y="43"/>
                </a:cxn>
                <a:cxn ang="0">
                  <a:pos x="49" y="44"/>
                </a:cxn>
                <a:cxn ang="0">
                  <a:pos x="40" y="41"/>
                </a:cxn>
                <a:cxn ang="0">
                  <a:pos x="36" y="36"/>
                </a:cxn>
                <a:cxn ang="0">
                  <a:pos x="29" y="36"/>
                </a:cxn>
                <a:cxn ang="0">
                  <a:pos x="26" y="34"/>
                </a:cxn>
                <a:cxn ang="0">
                  <a:pos x="23" y="31"/>
                </a:cxn>
                <a:cxn ang="0">
                  <a:pos x="21" y="53"/>
                </a:cxn>
                <a:cxn ang="0">
                  <a:pos x="18" y="56"/>
                </a:cxn>
                <a:cxn ang="0">
                  <a:pos x="1" y="55"/>
                </a:cxn>
                <a:cxn ang="0">
                  <a:pos x="0" y="93"/>
                </a:cxn>
                <a:cxn ang="0">
                  <a:pos x="13" y="110"/>
                </a:cxn>
                <a:cxn ang="0">
                  <a:pos x="34" y="109"/>
                </a:cxn>
                <a:cxn ang="0">
                  <a:pos x="35" y="112"/>
                </a:cxn>
                <a:cxn ang="0">
                  <a:pos x="40" y="111"/>
                </a:cxn>
                <a:cxn ang="0">
                  <a:pos x="55" y="114"/>
                </a:cxn>
                <a:cxn ang="0">
                  <a:pos x="66" y="101"/>
                </a:cxn>
                <a:cxn ang="0">
                  <a:pos x="77" y="93"/>
                </a:cxn>
                <a:cxn ang="0">
                  <a:pos x="83" y="87"/>
                </a:cxn>
                <a:cxn ang="0">
                  <a:pos x="93" y="87"/>
                </a:cxn>
                <a:cxn ang="0">
                  <a:pos x="93" y="87"/>
                </a:cxn>
                <a:cxn ang="0">
                  <a:pos x="91" y="79"/>
                </a:cxn>
                <a:cxn ang="0">
                  <a:pos x="122" y="67"/>
                </a:cxn>
                <a:cxn ang="0">
                  <a:pos x="120" y="62"/>
                </a:cxn>
                <a:cxn ang="0">
                  <a:pos x="122" y="51"/>
                </a:cxn>
                <a:cxn ang="0">
                  <a:pos x="127" y="48"/>
                </a:cxn>
                <a:cxn ang="0">
                  <a:pos x="126" y="30"/>
                </a:cxn>
                <a:cxn ang="0">
                  <a:pos x="130" y="28"/>
                </a:cxn>
                <a:cxn ang="0">
                  <a:pos x="125" y="16"/>
                </a:cxn>
                <a:cxn ang="0">
                  <a:pos x="110" y="9"/>
                </a:cxn>
                <a:cxn ang="0">
                  <a:pos x="100" y="5"/>
                </a:cxn>
              </a:cxnLst>
              <a:rect l="0" t="0" r="r" b="b"/>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12"/>
            <p:cNvSpPr>
              <a:spLocks/>
            </p:cNvSpPr>
            <p:nvPr/>
          </p:nvSpPr>
          <p:spPr bwMode="auto">
            <a:xfrm>
              <a:off x="6105134" y="4176823"/>
              <a:ext cx="41964" cy="37301"/>
            </a:xfrm>
            <a:custGeom>
              <a:avLst/>
              <a:gdLst/>
              <a:ahLst/>
              <a:cxnLst>
                <a:cxn ang="0">
                  <a:pos x="18" y="0"/>
                </a:cxn>
                <a:cxn ang="0">
                  <a:pos x="12" y="2"/>
                </a:cxn>
                <a:cxn ang="0">
                  <a:pos x="6" y="3"/>
                </a:cxn>
                <a:cxn ang="0">
                  <a:pos x="5" y="5"/>
                </a:cxn>
                <a:cxn ang="0">
                  <a:pos x="3" y="12"/>
                </a:cxn>
                <a:cxn ang="0">
                  <a:pos x="0" y="15"/>
                </a:cxn>
                <a:cxn ang="0">
                  <a:pos x="3" y="18"/>
                </a:cxn>
                <a:cxn ang="0">
                  <a:pos x="6" y="19"/>
                </a:cxn>
                <a:cxn ang="0">
                  <a:pos x="12" y="15"/>
                </a:cxn>
                <a:cxn ang="0">
                  <a:pos x="22" y="13"/>
                </a:cxn>
                <a:cxn ang="0">
                  <a:pos x="20" y="5"/>
                </a:cxn>
                <a:cxn ang="0">
                  <a:pos x="18" y="0"/>
                </a:cxn>
              </a:cxnLst>
              <a:rect l="0" t="0" r="r" b="b"/>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3" name="Freeform 13"/>
            <p:cNvSpPr>
              <a:spLocks/>
            </p:cNvSpPr>
            <p:nvPr/>
          </p:nvSpPr>
          <p:spPr bwMode="auto">
            <a:xfrm>
              <a:off x="6360023" y="3895512"/>
              <a:ext cx="219143" cy="292190"/>
            </a:xfrm>
            <a:custGeom>
              <a:avLst/>
              <a:gdLst/>
              <a:ahLst/>
              <a:cxnLst>
                <a:cxn ang="0">
                  <a:pos x="27" y="30"/>
                </a:cxn>
                <a:cxn ang="0">
                  <a:pos x="35" y="37"/>
                </a:cxn>
                <a:cxn ang="0">
                  <a:pos x="58" y="45"/>
                </a:cxn>
                <a:cxn ang="0">
                  <a:pos x="73" y="48"/>
                </a:cxn>
                <a:cxn ang="0">
                  <a:pos x="77" y="51"/>
                </a:cxn>
                <a:cxn ang="0">
                  <a:pos x="47" y="81"/>
                </a:cxn>
                <a:cxn ang="0">
                  <a:pos x="35" y="83"/>
                </a:cxn>
                <a:cxn ang="0">
                  <a:pos x="20" y="91"/>
                </a:cxn>
                <a:cxn ang="0">
                  <a:pos x="11" y="92"/>
                </a:cxn>
                <a:cxn ang="0">
                  <a:pos x="5" y="100"/>
                </a:cxn>
                <a:cxn ang="0">
                  <a:pos x="0" y="108"/>
                </a:cxn>
                <a:cxn ang="0">
                  <a:pos x="1" y="148"/>
                </a:cxn>
                <a:cxn ang="0">
                  <a:pos x="6" y="157"/>
                </a:cxn>
                <a:cxn ang="0">
                  <a:pos x="31" y="131"/>
                </a:cxn>
                <a:cxn ang="0">
                  <a:pos x="51" y="116"/>
                </a:cxn>
                <a:cxn ang="0">
                  <a:pos x="79" y="88"/>
                </a:cxn>
                <a:cxn ang="0">
                  <a:pos x="92" y="67"/>
                </a:cxn>
                <a:cxn ang="0">
                  <a:pos x="102" y="50"/>
                </a:cxn>
                <a:cxn ang="0">
                  <a:pos x="113" y="28"/>
                </a:cxn>
                <a:cxn ang="0">
                  <a:pos x="117" y="8"/>
                </a:cxn>
                <a:cxn ang="0">
                  <a:pos x="109" y="4"/>
                </a:cxn>
                <a:cxn ang="0">
                  <a:pos x="84" y="11"/>
                </a:cxn>
                <a:cxn ang="0">
                  <a:pos x="66" y="15"/>
                </a:cxn>
                <a:cxn ang="0">
                  <a:pos x="51" y="18"/>
                </a:cxn>
                <a:cxn ang="0">
                  <a:pos x="33" y="16"/>
                </a:cxn>
                <a:cxn ang="0">
                  <a:pos x="27" y="10"/>
                </a:cxn>
                <a:cxn ang="0">
                  <a:pos x="20" y="20"/>
                </a:cxn>
                <a:cxn ang="0">
                  <a:pos x="27" y="30"/>
                </a:cxn>
              </a:cxnLst>
              <a:rect l="0" t="0" r="r" b="b"/>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14"/>
            <p:cNvSpPr>
              <a:spLocks/>
            </p:cNvSpPr>
            <p:nvPr/>
          </p:nvSpPr>
          <p:spPr bwMode="auto">
            <a:xfrm>
              <a:off x="5233227" y="3357758"/>
              <a:ext cx="254889" cy="202046"/>
            </a:xfrm>
            <a:custGeom>
              <a:avLst/>
              <a:gdLst/>
              <a:ahLst/>
              <a:cxnLst>
                <a:cxn ang="0">
                  <a:pos x="50" y="108"/>
                </a:cxn>
                <a:cxn ang="0">
                  <a:pos x="50" y="93"/>
                </a:cxn>
                <a:cxn ang="0">
                  <a:pos x="68" y="81"/>
                </a:cxn>
                <a:cxn ang="0">
                  <a:pos x="75" y="79"/>
                </a:cxn>
                <a:cxn ang="0">
                  <a:pos x="85" y="77"/>
                </a:cxn>
                <a:cxn ang="0">
                  <a:pos x="91" y="70"/>
                </a:cxn>
                <a:cxn ang="0">
                  <a:pos x="99" y="67"/>
                </a:cxn>
                <a:cxn ang="0">
                  <a:pos x="104" y="64"/>
                </a:cxn>
                <a:cxn ang="0">
                  <a:pos x="106" y="57"/>
                </a:cxn>
                <a:cxn ang="0">
                  <a:pos x="110" y="54"/>
                </a:cxn>
                <a:cxn ang="0">
                  <a:pos x="116" y="50"/>
                </a:cxn>
                <a:cxn ang="0">
                  <a:pos x="133" y="49"/>
                </a:cxn>
                <a:cxn ang="0">
                  <a:pos x="135" y="45"/>
                </a:cxn>
                <a:cxn ang="0">
                  <a:pos x="131" y="37"/>
                </a:cxn>
                <a:cxn ang="0">
                  <a:pos x="130" y="27"/>
                </a:cxn>
                <a:cxn ang="0">
                  <a:pos x="127" y="15"/>
                </a:cxn>
                <a:cxn ang="0">
                  <a:pos x="125" y="11"/>
                </a:cxn>
                <a:cxn ang="0">
                  <a:pos x="112" y="8"/>
                </a:cxn>
                <a:cxn ang="0">
                  <a:pos x="93" y="6"/>
                </a:cxn>
                <a:cxn ang="0">
                  <a:pos x="82" y="2"/>
                </a:cxn>
                <a:cxn ang="0">
                  <a:pos x="70" y="25"/>
                </a:cxn>
                <a:cxn ang="0">
                  <a:pos x="53" y="33"/>
                </a:cxn>
                <a:cxn ang="0">
                  <a:pos x="44" y="42"/>
                </a:cxn>
                <a:cxn ang="0">
                  <a:pos x="38" y="53"/>
                </a:cxn>
                <a:cxn ang="0">
                  <a:pos x="38" y="70"/>
                </a:cxn>
                <a:cxn ang="0">
                  <a:pos x="25" y="89"/>
                </a:cxn>
                <a:cxn ang="0">
                  <a:pos x="8" y="100"/>
                </a:cxn>
                <a:cxn ang="0">
                  <a:pos x="0" y="104"/>
                </a:cxn>
                <a:cxn ang="0">
                  <a:pos x="42" y="104"/>
                </a:cxn>
                <a:cxn ang="0">
                  <a:pos x="50" y="108"/>
                </a:cxn>
              </a:cxnLst>
              <a:rect l="0" t="0" r="r" b="b"/>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15"/>
            <p:cNvSpPr>
              <a:spLocks/>
            </p:cNvSpPr>
            <p:nvPr/>
          </p:nvSpPr>
          <p:spPr bwMode="auto">
            <a:xfrm>
              <a:off x="5665295" y="3322012"/>
              <a:ext cx="91698" cy="170962"/>
            </a:xfrm>
            <a:custGeom>
              <a:avLst/>
              <a:gdLst/>
              <a:ahLst/>
              <a:cxnLst>
                <a:cxn ang="0">
                  <a:pos x="13" y="23"/>
                </a:cxn>
                <a:cxn ang="0">
                  <a:pos x="10" y="35"/>
                </a:cxn>
                <a:cxn ang="0">
                  <a:pos x="3" y="42"/>
                </a:cxn>
                <a:cxn ang="0">
                  <a:pos x="7" y="54"/>
                </a:cxn>
                <a:cxn ang="0">
                  <a:pos x="12" y="62"/>
                </a:cxn>
                <a:cxn ang="0">
                  <a:pos x="21" y="68"/>
                </a:cxn>
                <a:cxn ang="0">
                  <a:pos x="26" y="88"/>
                </a:cxn>
                <a:cxn ang="0">
                  <a:pos x="27" y="91"/>
                </a:cxn>
                <a:cxn ang="0">
                  <a:pos x="32" y="87"/>
                </a:cxn>
                <a:cxn ang="0">
                  <a:pos x="34" y="78"/>
                </a:cxn>
                <a:cxn ang="0">
                  <a:pos x="35" y="73"/>
                </a:cxn>
                <a:cxn ang="0">
                  <a:pos x="43" y="65"/>
                </a:cxn>
                <a:cxn ang="0">
                  <a:pos x="48" y="61"/>
                </a:cxn>
                <a:cxn ang="0">
                  <a:pos x="49" y="55"/>
                </a:cxn>
                <a:cxn ang="0">
                  <a:pos x="44" y="51"/>
                </a:cxn>
                <a:cxn ang="0">
                  <a:pos x="40" y="47"/>
                </a:cxn>
                <a:cxn ang="0">
                  <a:pos x="31" y="43"/>
                </a:cxn>
                <a:cxn ang="0">
                  <a:pos x="40" y="35"/>
                </a:cxn>
                <a:cxn ang="0">
                  <a:pos x="40" y="20"/>
                </a:cxn>
                <a:cxn ang="0">
                  <a:pos x="42" y="10"/>
                </a:cxn>
                <a:cxn ang="0">
                  <a:pos x="40" y="6"/>
                </a:cxn>
                <a:cxn ang="0">
                  <a:pos x="35" y="4"/>
                </a:cxn>
                <a:cxn ang="0">
                  <a:pos x="20" y="4"/>
                </a:cxn>
                <a:cxn ang="0">
                  <a:pos x="13" y="5"/>
                </a:cxn>
                <a:cxn ang="0">
                  <a:pos x="13" y="23"/>
                </a:cxn>
              </a:cxnLst>
              <a:rect l="0" t="0" r="r" b="b"/>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16"/>
            <p:cNvSpPr>
              <a:spLocks/>
            </p:cNvSpPr>
            <p:nvPr/>
          </p:nvSpPr>
          <p:spPr bwMode="auto">
            <a:xfrm>
              <a:off x="5324924" y="3328228"/>
              <a:ext cx="439840" cy="421189"/>
            </a:xfrm>
            <a:custGeom>
              <a:avLst/>
              <a:gdLst/>
              <a:ahLst/>
              <a:cxnLst>
                <a:cxn ang="0">
                  <a:pos x="81" y="43"/>
                </a:cxn>
                <a:cxn ang="0">
                  <a:pos x="82" y="53"/>
                </a:cxn>
                <a:cxn ang="0">
                  <a:pos x="86" y="61"/>
                </a:cxn>
                <a:cxn ang="0">
                  <a:pos x="84" y="65"/>
                </a:cxn>
                <a:cxn ang="0">
                  <a:pos x="67" y="66"/>
                </a:cxn>
                <a:cxn ang="0">
                  <a:pos x="61" y="70"/>
                </a:cxn>
                <a:cxn ang="0">
                  <a:pos x="57" y="73"/>
                </a:cxn>
                <a:cxn ang="0">
                  <a:pos x="55" y="80"/>
                </a:cxn>
                <a:cxn ang="0">
                  <a:pos x="50" y="83"/>
                </a:cxn>
                <a:cxn ang="0">
                  <a:pos x="42" y="86"/>
                </a:cxn>
                <a:cxn ang="0">
                  <a:pos x="36" y="93"/>
                </a:cxn>
                <a:cxn ang="0">
                  <a:pos x="26" y="95"/>
                </a:cxn>
                <a:cxn ang="0">
                  <a:pos x="19" y="97"/>
                </a:cxn>
                <a:cxn ang="0">
                  <a:pos x="1" y="109"/>
                </a:cxn>
                <a:cxn ang="0">
                  <a:pos x="1" y="124"/>
                </a:cxn>
                <a:cxn ang="0">
                  <a:pos x="3" y="126"/>
                </a:cxn>
                <a:cxn ang="0">
                  <a:pos x="112" y="199"/>
                </a:cxn>
                <a:cxn ang="0">
                  <a:pos x="120" y="209"/>
                </a:cxn>
                <a:cxn ang="0">
                  <a:pos x="132" y="213"/>
                </a:cxn>
                <a:cxn ang="0">
                  <a:pos x="138" y="225"/>
                </a:cxn>
                <a:cxn ang="0">
                  <a:pos x="149" y="223"/>
                </a:cxn>
                <a:cxn ang="0">
                  <a:pos x="166" y="217"/>
                </a:cxn>
                <a:cxn ang="0">
                  <a:pos x="187" y="201"/>
                </a:cxn>
                <a:cxn ang="0">
                  <a:pos x="235" y="171"/>
                </a:cxn>
                <a:cxn ang="0">
                  <a:pos x="235" y="171"/>
                </a:cxn>
                <a:cxn ang="0">
                  <a:pos x="230" y="161"/>
                </a:cxn>
                <a:cxn ang="0">
                  <a:pos x="221" y="158"/>
                </a:cxn>
                <a:cxn ang="0">
                  <a:pos x="214" y="154"/>
                </a:cxn>
                <a:cxn ang="0">
                  <a:pos x="212" y="145"/>
                </a:cxn>
                <a:cxn ang="0">
                  <a:pos x="207" y="138"/>
                </a:cxn>
                <a:cxn ang="0">
                  <a:pos x="212" y="133"/>
                </a:cxn>
                <a:cxn ang="0">
                  <a:pos x="211" y="127"/>
                </a:cxn>
                <a:cxn ang="0">
                  <a:pos x="211" y="120"/>
                </a:cxn>
                <a:cxn ang="0">
                  <a:pos x="211" y="113"/>
                </a:cxn>
                <a:cxn ang="0">
                  <a:pos x="212" y="101"/>
                </a:cxn>
                <a:cxn ang="0">
                  <a:pos x="207" y="91"/>
                </a:cxn>
                <a:cxn ang="0">
                  <a:pos x="209" y="88"/>
                </a:cxn>
                <a:cxn ang="0">
                  <a:pos x="208" y="85"/>
                </a:cxn>
                <a:cxn ang="0">
                  <a:pos x="203" y="65"/>
                </a:cxn>
                <a:cxn ang="0">
                  <a:pos x="194" y="59"/>
                </a:cxn>
                <a:cxn ang="0">
                  <a:pos x="189" y="51"/>
                </a:cxn>
                <a:cxn ang="0">
                  <a:pos x="185" y="39"/>
                </a:cxn>
                <a:cxn ang="0">
                  <a:pos x="192" y="32"/>
                </a:cxn>
                <a:cxn ang="0">
                  <a:pos x="195" y="20"/>
                </a:cxn>
                <a:cxn ang="0">
                  <a:pos x="195" y="2"/>
                </a:cxn>
                <a:cxn ang="0">
                  <a:pos x="185" y="0"/>
                </a:cxn>
                <a:cxn ang="0">
                  <a:pos x="173" y="1"/>
                </a:cxn>
                <a:cxn ang="0">
                  <a:pos x="158" y="5"/>
                </a:cxn>
                <a:cxn ang="0">
                  <a:pos x="115" y="7"/>
                </a:cxn>
                <a:cxn ang="0">
                  <a:pos x="98" y="16"/>
                </a:cxn>
                <a:cxn ang="0">
                  <a:pos x="80" y="26"/>
                </a:cxn>
                <a:cxn ang="0">
                  <a:pos x="76" y="27"/>
                </a:cxn>
                <a:cxn ang="0">
                  <a:pos x="78" y="31"/>
                </a:cxn>
                <a:cxn ang="0">
                  <a:pos x="81" y="43"/>
                </a:cxn>
              </a:cxnLst>
              <a:rect l="0" t="0" r="r" b="b"/>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7" name="Freeform 17"/>
            <p:cNvSpPr>
              <a:spLocks/>
            </p:cNvSpPr>
            <p:nvPr/>
          </p:nvSpPr>
          <p:spPr bwMode="auto">
            <a:xfrm>
              <a:off x="5710367" y="3424589"/>
              <a:ext cx="321721" cy="309287"/>
            </a:xfrm>
            <a:custGeom>
              <a:avLst/>
              <a:gdLst/>
              <a:ahLst/>
              <a:cxnLst>
                <a:cxn ang="0">
                  <a:pos x="19" y="10"/>
                </a:cxn>
                <a:cxn ang="0">
                  <a:pos x="11" y="18"/>
                </a:cxn>
                <a:cxn ang="0">
                  <a:pos x="10" y="23"/>
                </a:cxn>
                <a:cxn ang="0">
                  <a:pos x="8" y="32"/>
                </a:cxn>
                <a:cxn ang="0">
                  <a:pos x="1" y="39"/>
                </a:cxn>
                <a:cxn ang="0">
                  <a:pos x="6" y="49"/>
                </a:cxn>
                <a:cxn ang="0">
                  <a:pos x="5" y="61"/>
                </a:cxn>
                <a:cxn ang="0">
                  <a:pos x="5" y="68"/>
                </a:cxn>
                <a:cxn ang="0">
                  <a:pos x="5" y="75"/>
                </a:cxn>
                <a:cxn ang="0">
                  <a:pos x="6" y="81"/>
                </a:cxn>
                <a:cxn ang="0">
                  <a:pos x="1" y="86"/>
                </a:cxn>
                <a:cxn ang="0">
                  <a:pos x="6" y="93"/>
                </a:cxn>
                <a:cxn ang="0">
                  <a:pos x="8" y="102"/>
                </a:cxn>
                <a:cxn ang="0">
                  <a:pos x="15" y="106"/>
                </a:cxn>
                <a:cxn ang="0">
                  <a:pos x="24" y="109"/>
                </a:cxn>
                <a:cxn ang="0">
                  <a:pos x="29" y="119"/>
                </a:cxn>
                <a:cxn ang="0">
                  <a:pos x="46" y="122"/>
                </a:cxn>
                <a:cxn ang="0">
                  <a:pos x="53" y="129"/>
                </a:cxn>
                <a:cxn ang="0">
                  <a:pos x="72" y="119"/>
                </a:cxn>
                <a:cxn ang="0">
                  <a:pos x="158" y="165"/>
                </a:cxn>
                <a:cxn ang="0">
                  <a:pos x="158" y="159"/>
                </a:cxn>
                <a:cxn ang="0">
                  <a:pos x="169" y="159"/>
                </a:cxn>
                <a:cxn ang="0">
                  <a:pos x="169" y="48"/>
                </a:cxn>
                <a:cxn ang="0">
                  <a:pos x="169" y="32"/>
                </a:cxn>
                <a:cxn ang="0">
                  <a:pos x="170" y="18"/>
                </a:cxn>
                <a:cxn ang="0">
                  <a:pos x="171" y="15"/>
                </a:cxn>
                <a:cxn ang="0">
                  <a:pos x="171" y="15"/>
                </a:cxn>
                <a:cxn ang="0">
                  <a:pos x="156" y="11"/>
                </a:cxn>
                <a:cxn ang="0">
                  <a:pos x="138" y="2"/>
                </a:cxn>
                <a:cxn ang="0">
                  <a:pos x="113" y="15"/>
                </a:cxn>
                <a:cxn ang="0">
                  <a:pos x="115" y="29"/>
                </a:cxn>
                <a:cxn ang="0">
                  <a:pos x="97" y="29"/>
                </a:cxn>
                <a:cxn ang="0">
                  <a:pos x="77" y="22"/>
                </a:cxn>
                <a:cxn ang="0">
                  <a:pos x="65" y="14"/>
                </a:cxn>
                <a:cxn ang="0">
                  <a:pos x="58" y="7"/>
                </a:cxn>
                <a:cxn ang="0">
                  <a:pos x="38" y="3"/>
                </a:cxn>
                <a:cxn ang="0">
                  <a:pos x="25" y="0"/>
                </a:cxn>
                <a:cxn ang="0">
                  <a:pos x="24" y="6"/>
                </a:cxn>
                <a:cxn ang="0">
                  <a:pos x="19" y="10"/>
                </a:cxn>
              </a:cxnLst>
              <a:rect l="0" t="0" r="r" b="b"/>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18"/>
            <p:cNvSpPr>
              <a:spLocks/>
            </p:cNvSpPr>
            <p:nvPr/>
          </p:nvSpPr>
          <p:spPr bwMode="auto">
            <a:xfrm>
              <a:off x="5158625" y="3855103"/>
              <a:ext cx="60614" cy="21759"/>
            </a:xfrm>
            <a:custGeom>
              <a:avLst/>
              <a:gdLst/>
              <a:ahLst/>
              <a:cxnLst>
                <a:cxn ang="0">
                  <a:pos x="16" y="7"/>
                </a:cxn>
                <a:cxn ang="0">
                  <a:pos x="25" y="10"/>
                </a:cxn>
                <a:cxn ang="0">
                  <a:pos x="32" y="8"/>
                </a:cxn>
                <a:cxn ang="0">
                  <a:pos x="26" y="7"/>
                </a:cxn>
                <a:cxn ang="0">
                  <a:pos x="15" y="2"/>
                </a:cxn>
                <a:cxn ang="0">
                  <a:pos x="1" y="5"/>
                </a:cxn>
                <a:cxn ang="0">
                  <a:pos x="0" y="11"/>
                </a:cxn>
                <a:cxn ang="0">
                  <a:pos x="3" y="11"/>
                </a:cxn>
                <a:cxn ang="0">
                  <a:pos x="16" y="7"/>
                </a:cxn>
              </a:cxnLst>
              <a:rect l="0" t="0" r="r" b="b"/>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19"/>
            <p:cNvSpPr>
              <a:spLocks/>
            </p:cNvSpPr>
            <p:nvPr/>
          </p:nvSpPr>
          <p:spPr bwMode="auto">
            <a:xfrm>
              <a:off x="5146191" y="3797598"/>
              <a:ext cx="122783" cy="99469"/>
            </a:xfrm>
            <a:custGeom>
              <a:avLst/>
              <a:gdLst/>
              <a:ahLst/>
              <a:cxnLst>
                <a:cxn ang="0">
                  <a:pos x="15" y="51"/>
                </a:cxn>
                <a:cxn ang="0">
                  <a:pos x="21" y="48"/>
                </a:cxn>
                <a:cxn ang="0">
                  <a:pos x="37" y="47"/>
                </a:cxn>
                <a:cxn ang="0">
                  <a:pos x="40" y="48"/>
                </a:cxn>
                <a:cxn ang="0">
                  <a:pos x="40" y="47"/>
                </a:cxn>
                <a:cxn ang="0">
                  <a:pos x="48" y="50"/>
                </a:cxn>
                <a:cxn ang="0">
                  <a:pos x="65" y="51"/>
                </a:cxn>
                <a:cxn ang="0">
                  <a:pos x="66" y="50"/>
                </a:cxn>
                <a:cxn ang="0">
                  <a:pos x="66" y="43"/>
                </a:cxn>
                <a:cxn ang="0">
                  <a:pos x="60" y="36"/>
                </a:cxn>
                <a:cxn ang="0">
                  <a:pos x="58" y="29"/>
                </a:cxn>
                <a:cxn ang="0">
                  <a:pos x="56" y="26"/>
                </a:cxn>
                <a:cxn ang="0">
                  <a:pos x="50" y="18"/>
                </a:cxn>
                <a:cxn ang="0">
                  <a:pos x="42" y="8"/>
                </a:cxn>
                <a:cxn ang="0">
                  <a:pos x="38" y="8"/>
                </a:cxn>
                <a:cxn ang="0">
                  <a:pos x="32" y="2"/>
                </a:cxn>
                <a:cxn ang="0">
                  <a:pos x="23" y="3"/>
                </a:cxn>
                <a:cxn ang="0">
                  <a:pos x="13" y="3"/>
                </a:cxn>
                <a:cxn ang="0">
                  <a:pos x="6" y="8"/>
                </a:cxn>
                <a:cxn ang="0">
                  <a:pos x="6" y="8"/>
                </a:cxn>
                <a:cxn ang="0">
                  <a:pos x="3" y="18"/>
                </a:cxn>
                <a:cxn ang="0">
                  <a:pos x="7" y="34"/>
                </a:cxn>
                <a:cxn ang="0">
                  <a:pos x="8" y="36"/>
                </a:cxn>
                <a:cxn ang="0">
                  <a:pos x="22" y="33"/>
                </a:cxn>
                <a:cxn ang="0">
                  <a:pos x="33" y="38"/>
                </a:cxn>
                <a:cxn ang="0">
                  <a:pos x="39" y="39"/>
                </a:cxn>
                <a:cxn ang="0">
                  <a:pos x="32" y="41"/>
                </a:cxn>
                <a:cxn ang="0">
                  <a:pos x="23" y="38"/>
                </a:cxn>
                <a:cxn ang="0">
                  <a:pos x="10" y="42"/>
                </a:cxn>
                <a:cxn ang="0">
                  <a:pos x="7" y="42"/>
                </a:cxn>
                <a:cxn ang="0">
                  <a:pos x="8" y="48"/>
                </a:cxn>
                <a:cxn ang="0">
                  <a:pos x="9" y="49"/>
                </a:cxn>
                <a:cxn ang="0">
                  <a:pos x="15" y="51"/>
                </a:cxn>
              </a:cxnLst>
              <a:rect l="0" t="0" r="r" b="b"/>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20"/>
            <p:cNvSpPr>
              <a:spLocks/>
            </p:cNvSpPr>
            <p:nvPr/>
          </p:nvSpPr>
          <p:spPr bwMode="auto">
            <a:xfrm>
              <a:off x="5161733" y="3886187"/>
              <a:ext cx="59060" cy="32639"/>
            </a:xfrm>
            <a:custGeom>
              <a:avLst/>
              <a:gdLst/>
              <a:ahLst/>
              <a:cxnLst>
                <a:cxn ang="0">
                  <a:pos x="16" y="17"/>
                </a:cxn>
                <a:cxn ang="0">
                  <a:pos x="26" y="12"/>
                </a:cxn>
                <a:cxn ang="0">
                  <a:pos x="30" y="10"/>
                </a:cxn>
                <a:cxn ang="0">
                  <a:pos x="29" y="5"/>
                </a:cxn>
                <a:cxn ang="0">
                  <a:pos x="31" y="1"/>
                </a:cxn>
                <a:cxn ang="0">
                  <a:pos x="28" y="0"/>
                </a:cxn>
                <a:cxn ang="0">
                  <a:pos x="12" y="1"/>
                </a:cxn>
                <a:cxn ang="0">
                  <a:pos x="6" y="4"/>
                </a:cxn>
                <a:cxn ang="0">
                  <a:pos x="0" y="2"/>
                </a:cxn>
                <a:cxn ang="0">
                  <a:pos x="9" y="9"/>
                </a:cxn>
                <a:cxn ang="0">
                  <a:pos x="14" y="18"/>
                </a:cxn>
                <a:cxn ang="0">
                  <a:pos x="15" y="18"/>
                </a:cxn>
                <a:cxn ang="0">
                  <a:pos x="16" y="17"/>
                </a:cxn>
              </a:cxnLst>
              <a:rect l="0" t="0" r="r" b="b"/>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21"/>
            <p:cNvSpPr>
              <a:spLocks/>
            </p:cNvSpPr>
            <p:nvPr/>
          </p:nvSpPr>
          <p:spPr bwMode="auto">
            <a:xfrm>
              <a:off x="5816052" y="3917271"/>
              <a:ext cx="257998" cy="181842"/>
            </a:xfrm>
            <a:custGeom>
              <a:avLst/>
              <a:gdLst/>
              <a:ahLst/>
              <a:cxnLst>
                <a:cxn ang="0">
                  <a:pos x="128" y="55"/>
                </a:cxn>
                <a:cxn ang="0">
                  <a:pos x="124" y="47"/>
                </a:cxn>
                <a:cxn ang="0">
                  <a:pos x="117" y="41"/>
                </a:cxn>
                <a:cxn ang="0">
                  <a:pos x="112" y="34"/>
                </a:cxn>
                <a:cxn ang="0">
                  <a:pos x="103" y="30"/>
                </a:cxn>
                <a:cxn ang="0">
                  <a:pos x="101" y="27"/>
                </a:cxn>
                <a:cxn ang="0">
                  <a:pos x="97" y="26"/>
                </a:cxn>
                <a:cxn ang="0">
                  <a:pos x="98" y="22"/>
                </a:cxn>
                <a:cxn ang="0">
                  <a:pos x="97" y="12"/>
                </a:cxn>
                <a:cxn ang="0">
                  <a:pos x="89" y="1"/>
                </a:cxn>
                <a:cxn ang="0">
                  <a:pos x="87" y="1"/>
                </a:cxn>
                <a:cxn ang="0">
                  <a:pos x="78" y="5"/>
                </a:cxn>
                <a:cxn ang="0">
                  <a:pos x="76" y="10"/>
                </a:cxn>
                <a:cxn ang="0">
                  <a:pos x="65" y="21"/>
                </a:cxn>
                <a:cxn ang="0">
                  <a:pos x="49" y="25"/>
                </a:cxn>
                <a:cxn ang="0">
                  <a:pos x="48" y="31"/>
                </a:cxn>
                <a:cxn ang="0">
                  <a:pos x="38" y="36"/>
                </a:cxn>
                <a:cxn ang="0">
                  <a:pos x="26" y="40"/>
                </a:cxn>
                <a:cxn ang="0">
                  <a:pos x="18" y="40"/>
                </a:cxn>
                <a:cxn ang="0">
                  <a:pos x="12" y="42"/>
                </a:cxn>
                <a:cxn ang="0">
                  <a:pos x="11" y="41"/>
                </a:cxn>
                <a:cxn ang="0">
                  <a:pos x="5" y="48"/>
                </a:cxn>
                <a:cxn ang="0">
                  <a:pos x="0" y="59"/>
                </a:cxn>
                <a:cxn ang="0">
                  <a:pos x="1" y="69"/>
                </a:cxn>
                <a:cxn ang="0">
                  <a:pos x="5" y="78"/>
                </a:cxn>
                <a:cxn ang="0">
                  <a:pos x="6" y="84"/>
                </a:cxn>
                <a:cxn ang="0">
                  <a:pos x="9" y="88"/>
                </a:cxn>
                <a:cxn ang="0">
                  <a:pos x="16" y="95"/>
                </a:cxn>
                <a:cxn ang="0">
                  <a:pos x="18" y="97"/>
                </a:cxn>
                <a:cxn ang="0">
                  <a:pos x="19" y="96"/>
                </a:cxn>
                <a:cxn ang="0">
                  <a:pos x="21" y="88"/>
                </a:cxn>
                <a:cxn ang="0">
                  <a:pos x="27" y="86"/>
                </a:cxn>
                <a:cxn ang="0">
                  <a:pos x="32" y="85"/>
                </a:cxn>
                <a:cxn ang="0">
                  <a:pos x="42" y="86"/>
                </a:cxn>
                <a:cxn ang="0">
                  <a:pos x="42" y="79"/>
                </a:cxn>
                <a:cxn ang="0">
                  <a:pos x="53" y="70"/>
                </a:cxn>
                <a:cxn ang="0">
                  <a:pos x="63" y="76"/>
                </a:cxn>
                <a:cxn ang="0">
                  <a:pos x="84" y="80"/>
                </a:cxn>
                <a:cxn ang="0">
                  <a:pos x="88" y="72"/>
                </a:cxn>
                <a:cxn ang="0">
                  <a:pos x="97" y="72"/>
                </a:cxn>
                <a:cxn ang="0">
                  <a:pos x="108" y="69"/>
                </a:cxn>
                <a:cxn ang="0">
                  <a:pos x="117" y="68"/>
                </a:cxn>
                <a:cxn ang="0">
                  <a:pos x="130" y="69"/>
                </a:cxn>
                <a:cxn ang="0">
                  <a:pos x="138" y="68"/>
                </a:cxn>
                <a:cxn ang="0">
                  <a:pos x="136" y="61"/>
                </a:cxn>
                <a:cxn ang="0">
                  <a:pos x="128" y="55"/>
                </a:cxn>
              </a:cxnLst>
              <a:rect l="0" t="0" r="r" b="b"/>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22"/>
            <p:cNvSpPr>
              <a:spLocks/>
            </p:cNvSpPr>
            <p:nvPr/>
          </p:nvSpPr>
          <p:spPr bwMode="auto">
            <a:xfrm>
              <a:off x="5568935" y="3856657"/>
              <a:ext cx="250227" cy="208263"/>
            </a:xfrm>
            <a:custGeom>
              <a:avLst/>
              <a:gdLst/>
              <a:ahLst/>
              <a:cxnLst>
                <a:cxn ang="0">
                  <a:pos x="83" y="81"/>
                </a:cxn>
                <a:cxn ang="0">
                  <a:pos x="89" y="80"/>
                </a:cxn>
                <a:cxn ang="0">
                  <a:pos x="97" y="86"/>
                </a:cxn>
                <a:cxn ang="0">
                  <a:pos x="102" y="81"/>
                </a:cxn>
                <a:cxn ang="0">
                  <a:pos x="110" y="63"/>
                </a:cxn>
                <a:cxn ang="0">
                  <a:pos x="116" y="57"/>
                </a:cxn>
                <a:cxn ang="0">
                  <a:pos x="117" y="51"/>
                </a:cxn>
                <a:cxn ang="0">
                  <a:pos x="120" y="43"/>
                </a:cxn>
                <a:cxn ang="0">
                  <a:pos x="126" y="31"/>
                </a:cxn>
                <a:cxn ang="0">
                  <a:pos x="133" y="27"/>
                </a:cxn>
                <a:cxn ang="0">
                  <a:pos x="132" y="20"/>
                </a:cxn>
                <a:cxn ang="0">
                  <a:pos x="128" y="16"/>
                </a:cxn>
                <a:cxn ang="0">
                  <a:pos x="128" y="9"/>
                </a:cxn>
                <a:cxn ang="0">
                  <a:pos x="124" y="5"/>
                </a:cxn>
                <a:cxn ang="0">
                  <a:pos x="120" y="3"/>
                </a:cxn>
                <a:cxn ang="0">
                  <a:pos x="112" y="10"/>
                </a:cxn>
                <a:cxn ang="0">
                  <a:pos x="103" y="8"/>
                </a:cxn>
                <a:cxn ang="0">
                  <a:pos x="88" y="7"/>
                </a:cxn>
                <a:cxn ang="0">
                  <a:pos x="80" y="13"/>
                </a:cxn>
                <a:cxn ang="0">
                  <a:pos x="69" y="13"/>
                </a:cxn>
                <a:cxn ang="0">
                  <a:pos x="60" y="8"/>
                </a:cxn>
                <a:cxn ang="0">
                  <a:pos x="51" y="11"/>
                </a:cxn>
                <a:cxn ang="0">
                  <a:pos x="45" y="5"/>
                </a:cxn>
                <a:cxn ang="0">
                  <a:pos x="36" y="2"/>
                </a:cxn>
                <a:cxn ang="0">
                  <a:pos x="29" y="4"/>
                </a:cxn>
                <a:cxn ang="0">
                  <a:pos x="19" y="4"/>
                </a:cxn>
                <a:cxn ang="0">
                  <a:pos x="16" y="13"/>
                </a:cxn>
                <a:cxn ang="0">
                  <a:pos x="11" y="21"/>
                </a:cxn>
                <a:cxn ang="0">
                  <a:pos x="10" y="23"/>
                </a:cxn>
                <a:cxn ang="0">
                  <a:pos x="11" y="31"/>
                </a:cxn>
                <a:cxn ang="0">
                  <a:pos x="10" y="47"/>
                </a:cxn>
                <a:cxn ang="0">
                  <a:pos x="6" y="54"/>
                </a:cxn>
                <a:cxn ang="0">
                  <a:pos x="1" y="62"/>
                </a:cxn>
                <a:cxn ang="0">
                  <a:pos x="1" y="75"/>
                </a:cxn>
                <a:cxn ang="0">
                  <a:pos x="5" y="84"/>
                </a:cxn>
                <a:cxn ang="0">
                  <a:pos x="5" y="84"/>
                </a:cxn>
                <a:cxn ang="0">
                  <a:pos x="22" y="88"/>
                </a:cxn>
                <a:cxn ang="0">
                  <a:pos x="32" y="100"/>
                </a:cxn>
                <a:cxn ang="0">
                  <a:pos x="38" y="110"/>
                </a:cxn>
                <a:cxn ang="0">
                  <a:pos x="50" y="107"/>
                </a:cxn>
                <a:cxn ang="0">
                  <a:pos x="65" y="105"/>
                </a:cxn>
                <a:cxn ang="0">
                  <a:pos x="66" y="105"/>
                </a:cxn>
                <a:cxn ang="0">
                  <a:pos x="70" y="93"/>
                </a:cxn>
                <a:cxn ang="0">
                  <a:pos x="83" y="81"/>
                </a:cxn>
              </a:cxnLst>
              <a:rect l="0" t="0" r="r" b="b"/>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23"/>
            <p:cNvSpPr>
              <a:spLocks/>
            </p:cNvSpPr>
            <p:nvPr/>
          </p:nvSpPr>
          <p:spPr bwMode="auto">
            <a:xfrm>
              <a:off x="5526971" y="3889295"/>
              <a:ext cx="63723" cy="130553"/>
            </a:xfrm>
            <a:custGeom>
              <a:avLst/>
              <a:gdLst/>
              <a:ahLst/>
              <a:cxnLst>
                <a:cxn ang="0">
                  <a:pos x="23" y="45"/>
                </a:cxn>
                <a:cxn ang="0">
                  <a:pos x="28" y="37"/>
                </a:cxn>
                <a:cxn ang="0">
                  <a:pos x="32" y="30"/>
                </a:cxn>
                <a:cxn ang="0">
                  <a:pos x="33" y="14"/>
                </a:cxn>
                <a:cxn ang="0">
                  <a:pos x="32" y="6"/>
                </a:cxn>
                <a:cxn ang="0">
                  <a:pos x="28" y="6"/>
                </a:cxn>
                <a:cxn ang="0">
                  <a:pos x="25" y="1"/>
                </a:cxn>
                <a:cxn ang="0">
                  <a:pos x="21" y="6"/>
                </a:cxn>
                <a:cxn ang="0">
                  <a:pos x="18" y="11"/>
                </a:cxn>
                <a:cxn ang="0">
                  <a:pos x="8" y="13"/>
                </a:cxn>
                <a:cxn ang="0">
                  <a:pos x="2" y="17"/>
                </a:cxn>
                <a:cxn ang="0">
                  <a:pos x="0" y="17"/>
                </a:cxn>
                <a:cxn ang="0">
                  <a:pos x="6" y="28"/>
                </a:cxn>
                <a:cxn ang="0">
                  <a:pos x="9" y="36"/>
                </a:cxn>
                <a:cxn ang="0">
                  <a:pos x="10" y="49"/>
                </a:cxn>
                <a:cxn ang="0">
                  <a:pos x="11" y="70"/>
                </a:cxn>
                <a:cxn ang="0">
                  <a:pos x="19" y="69"/>
                </a:cxn>
                <a:cxn ang="0">
                  <a:pos x="27" y="67"/>
                </a:cxn>
                <a:cxn ang="0">
                  <a:pos x="23" y="58"/>
                </a:cxn>
                <a:cxn ang="0">
                  <a:pos x="23" y="45"/>
                </a:cxn>
              </a:cxnLst>
              <a:rect l="0" t="0" r="r" b="b"/>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24"/>
            <p:cNvSpPr>
              <a:spLocks/>
            </p:cNvSpPr>
            <p:nvPr/>
          </p:nvSpPr>
          <p:spPr bwMode="auto">
            <a:xfrm>
              <a:off x="5508320" y="3917271"/>
              <a:ext cx="40409" cy="110349"/>
            </a:xfrm>
            <a:custGeom>
              <a:avLst/>
              <a:gdLst/>
              <a:ahLst/>
              <a:cxnLst>
                <a:cxn ang="0">
                  <a:pos x="19" y="21"/>
                </a:cxn>
                <a:cxn ang="0">
                  <a:pos x="16" y="13"/>
                </a:cxn>
                <a:cxn ang="0">
                  <a:pos x="10" y="2"/>
                </a:cxn>
                <a:cxn ang="0">
                  <a:pos x="2" y="1"/>
                </a:cxn>
                <a:cxn ang="0">
                  <a:pos x="0" y="1"/>
                </a:cxn>
                <a:cxn ang="0">
                  <a:pos x="3" y="8"/>
                </a:cxn>
                <a:cxn ang="0">
                  <a:pos x="5" y="15"/>
                </a:cxn>
                <a:cxn ang="0">
                  <a:pos x="6" y="31"/>
                </a:cxn>
                <a:cxn ang="0">
                  <a:pos x="9" y="46"/>
                </a:cxn>
                <a:cxn ang="0">
                  <a:pos x="13" y="59"/>
                </a:cxn>
                <a:cxn ang="0">
                  <a:pos x="15" y="58"/>
                </a:cxn>
                <a:cxn ang="0">
                  <a:pos x="21" y="55"/>
                </a:cxn>
                <a:cxn ang="0">
                  <a:pos x="20" y="34"/>
                </a:cxn>
                <a:cxn ang="0">
                  <a:pos x="19" y="21"/>
                </a:cxn>
              </a:cxnLst>
              <a:rect l="0" t="0" r="r" b="b"/>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25"/>
            <p:cNvSpPr>
              <a:spLocks/>
            </p:cNvSpPr>
            <p:nvPr/>
          </p:nvSpPr>
          <p:spPr bwMode="auto">
            <a:xfrm>
              <a:off x="5691716" y="3873753"/>
              <a:ext cx="156975" cy="244010"/>
            </a:xfrm>
            <a:custGeom>
              <a:avLst/>
              <a:gdLst/>
              <a:ahLst/>
              <a:cxnLst>
                <a:cxn ang="0">
                  <a:pos x="35" y="124"/>
                </a:cxn>
                <a:cxn ang="0">
                  <a:pos x="65" y="125"/>
                </a:cxn>
                <a:cxn ang="0">
                  <a:pos x="81" y="130"/>
                </a:cxn>
                <a:cxn ang="0">
                  <a:pos x="84" y="120"/>
                </a:cxn>
                <a:cxn ang="0">
                  <a:pos x="82" y="118"/>
                </a:cxn>
                <a:cxn ang="0">
                  <a:pos x="75" y="111"/>
                </a:cxn>
                <a:cxn ang="0">
                  <a:pos x="72" y="107"/>
                </a:cxn>
                <a:cxn ang="0">
                  <a:pos x="71" y="101"/>
                </a:cxn>
                <a:cxn ang="0">
                  <a:pos x="67" y="92"/>
                </a:cxn>
                <a:cxn ang="0">
                  <a:pos x="66" y="82"/>
                </a:cxn>
                <a:cxn ang="0">
                  <a:pos x="71" y="71"/>
                </a:cxn>
                <a:cxn ang="0">
                  <a:pos x="77" y="64"/>
                </a:cxn>
                <a:cxn ang="0">
                  <a:pos x="74" y="56"/>
                </a:cxn>
                <a:cxn ang="0">
                  <a:pos x="64" y="46"/>
                </a:cxn>
                <a:cxn ang="0">
                  <a:pos x="62" y="38"/>
                </a:cxn>
                <a:cxn ang="0">
                  <a:pos x="71" y="37"/>
                </a:cxn>
                <a:cxn ang="0">
                  <a:pos x="76" y="35"/>
                </a:cxn>
                <a:cxn ang="0">
                  <a:pos x="71" y="21"/>
                </a:cxn>
                <a:cxn ang="0">
                  <a:pos x="70" y="11"/>
                </a:cxn>
                <a:cxn ang="0">
                  <a:pos x="63" y="1"/>
                </a:cxn>
                <a:cxn ang="0">
                  <a:pos x="62" y="0"/>
                </a:cxn>
                <a:cxn ang="0">
                  <a:pos x="62" y="7"/>
                </a:cxn>
                <a:cxn ang="0">
                  <a:pos x="66" y="11"/>
                </a:cxn>
                <a:cxn ang="0">
                  <a:pos x="67" y="18"/>
                </a:cxn>
                <a:cxn ang="0">
                  <a:pos x="60" y="22"/>
                </a:cxn>
                <a:cxn ang="0">
                  <a:pos x="54" y="34"/>
                </a:cxn>
                <a:cxn ang="0">
                  <a:pos x="51" y="42"/>
                </a:cxn>
                <a:cxn ang="0">
                  <a:pos x="50" y="48"/>
                </a:cxn>
                <a:cxn ang="0">
                  <a:pos x="44" y="54"/>
                </a:cxn>
                <a:cxn ang="0">
                  <a:pos x="36" y="72"/>
                </a:cxn>
                <a:cxn ang="0">
                  <a:pos x="31" y="77"/>
                </a:cxn>
                <a:cxn ang="0">
                  <a:pos x="23" y="71"/>
                </a:cxn>
                <a:cxn ang="0">
                  <a:pos x="17" y="72"/>
                </a:cxn>
                <a:cxn ang="0">
                  <a:pos x="4" y="84"/>
                </a:cxn>
                <a:cxn ang="0">
                  <a:pos x="0" y="96"/>
                </a:cxn>
                <a:cxn ang="0">
                  <a:pos x="5" y="103"/>
                </a:cxn>
                <a:cxn ang="0">
                  <a:pos x="14" y="104"/>
                </a:cxn>
                <a:cxn ang="0">
                  <a:pos x="17" y="115"/>
                </a:cxn>
                <a:cxn ang="0">
                  <a:pos x="15" y="125"/>
                </a:cxn>
                <a:cxn ang="0">
                  <a:pos x="31" y="125"/>
                </a:cxn>
                <a:cxn ang="0">
                  <a:pos x="35" y="124"/>
                </a:cxn>
              </a:cxnLst>
              <a:rect l="0" t="0" r="r" b="b"/>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26"/>
            <p:cNvSpPr>
              <a:spLocks/>
            </p:cNvSpPr>
            <p:nvPr/>
          </p:nvSpPr>
          <p:spPr bwMode="auto">
            <a:xfrm>
              <a:off x="5329587" y="3926596"/>
              <a:ext cx="128999" cy="132108"/>
            </a:xfrm>
            <a:custGeom>
              <a:avLst/>
              <a:gdLst/>
              <a:ahLst/>
              <a:cxnLst>
                <a:cxn ang="0">
                  <a:pos x="66" y="60"/>
                </a:cxn>
                <a:cxn ang="0">
                  <a:pos x="61" y="47"/>
                </a:cxn>
                <a:cxn ang="0">
                  <a:pos x="65" y="36"/>
                </a:cxn>
                <a:cxn ang="0">
                  <a:pos x="69" y="29"/>
                </a:cxn>
                <a:cxn ang="0">
                  <a:pos x="65" y="11"/>
                </a:cxn>
                <a:cxn ang="0">
                  <a:pos x="63" y="10"/>
                </a:cxn>
                <a:cxn ang="0">
                  <a:pos x="50" y="12"/>
                </a:cxn>
                <a:cxn ang="0">
                  <a:pos x="40" y="7"/>
                </a:cxn>
                <a:cxn ang="0">
                  <a:pos x="31" y="4"/>
                </a:cxn>
                <a:cxn ang="0">
                  <a:pos x="27" y="3"/>
                </a:cxn>
                <a:cxn ang="0">
                  <a:pos x="22" y="4"/>
                </a:cxn>
                <a:cxn ang="0">
                  <a:pos x="15" y="7"/>
                </a:cxn>
                <a:cxn ang="0">
                  <a:pos x="10" y="5"/>
                </a:cxn>
                <a:cxn ang="0">
                  <a:pos x="6" y="6"/>
                </a:cxn>
                <a:cxn ang="0">
                  <a:pos x="6" y="15"/>
                </a:cxn>
                <a:cxn ang="0">
                  <a:pos x="8" y="20"/>
                </a:cxn>
                <a:cxn ang="0">
                  <a:pos x="10" y="27"/>
                </a:cxn>
                <a:cxn ang="0">
                  <a:pos x="5" y="28"/>
                </a:cxn>
                <a:cxn ang="0">
                  <a:pos x="6" y="35"/>
                </a:cxn>
                <a:cxn ang="0">
                  <a:pos x="2" y="41"/>
                </a:cxn>
                <a:cxn ang="0">
                  <a:pos x="1" y="49"/>
                </a:cxn>
                <a:cxn ang="0">
                  <a:pos x="5" y="52"/>
                </a:cxn>
                <a:cxn ang="0">
                  <a:pos x="14" y="61"/>
                </a:cxn>
                <a:cxn ang="0">
                  <a:pos x="10" y="71"/>
                </a:cxn>
                <a:cxn ang="0">
                  <a:pos x="44" y="64"/>
                </a:cxn>
                <a:cxn ang="0">
                  <a:pos x="65" y="65"/>
                </a:cxn>
                <a:cxn ang="0">
                  <a:pos x="66" y="60"/>
                </a:cxn>
              </a:cxnLst>
              <a:rect l="0" t="0" r="r" b="b"/>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2" name="Freeform 27"/>
            <p:cNvSpPr>
              <a:spLocks/>
            </p:cNvSpPr>
            <p:nvPr/>
          </p:nvSpPr>
          <p:spPr bwMode="auto">
            <a:xfrm>
              <a:off x="5443044" y="3918825"/>
              <a:ext cx="90144" cy="136770"/>
            </a:xfrm>
            <a:custGeom>
              <a:avLst/>
              <a:gdLst/>
              <a:ahLst/>
              <a:cxnLst>
                <a:cxn ang="0">
                  <a:pos x="41" y="30"/>
                </a:cxn>
                <a:cxn ang="0">
                  <a:pos x="40" y="14"/>
                </a:cxn>
                <a:cxn ang="0">
                  <a:pos x="38" y="7"/>
                </a:cxn>
                <a:cxn ang="0">
                  <a:pos x="35" y="0"/>
                </a:cxn>
                <a:cxn ang="0">
                  <a:pos x="32" y="3"/>
                </a:cxn>
                <a:cxn ang="0">
                  <a:pos x="4" y="2"/>
                </a:cxn>
                <a:cxn ang="0">
                  <a:pos x="6" y="13"/>
                </a:cxn>
                <a:cxn ang="0">
                  <a:pos x="4" y="15"/>
                </a:cxn>
                <a:cxn ang="0">
                  <a:pos x="8" y="33"/>
                </a:cxn>
                <a:cxn ang="0">
                  <a:pos x="4" y="40"/>
                </a:cxn>
                <a:cxn ang="0">
                  <a:pos x="0" y="51"/>
                </a:cxn>
                <a:cxn ang="0">
                  <a:pos x="5" y="64"/>
                </a:cxn>
                <a:cxn ang="0">
                  <a:pos x="4" y="69"/>
                </a:cxn>
                <a:cxn ang="0">
                  <a:pos x="13" y="72"/>
                </a:cxn>
                <a:cxn ang="0">
                  <a:pos x="35" y="64"/>
                </a:cxn>
                <a:cxn ang="0">
                  <a:pos x="48" y="58"/>
                </a:cxn>
                <a:cxn ang="0">
                  <a:pos x="44" y="45"/>
                </a:cxn>
                <a:cxn ang="0">
                  <a:pos x="41" y="30"/>
                </a:cxn>
              </a:cxnLst>
              <a:rect l="0" t="0" r="r" b="b"/>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28"/>
            <p:cNvSpPr>
              <a:spLocks/>
            </p:cNvSpPr>
            <p:nvPr/>
          </p:nvSpPr>
          <p:spPr bwMode="auto">
            <a:xfrm>
              <a:off x="5189709" y="3886187"/>
              <a:ext cx="161637" cy="119674"/>
            </a:xfrm>
            <a:custGeom>
              <a:avLst/>
              <a:gdLst/>
              <a:ahLst/>
              <a:cxnLst>
                <a:cxn ang="0">
                  <a:pos x="29" y="34"/>
                </a:cxn>
                <a:cxn ang="0">
                  <a:pos x="34" y="33"/>
                </a:cxn>
                <a:cxn ang="0">
                  <a:pos x="42" y="31"/>
                </a:cxn>
                <a:cxn ang="0">
                  <a:pos x="51" y="42"/>
                </a:cxn>
                <a:cxn ang="0">
                  <a:pos x="53" y="49"/>
                </a:cxn>
                <a:cxn ang="0">
                  <a:pos x="53" y="50"/>
                </a:cxn>
                <a:cxn ang="0">
                  <a:pos x="61" y="48"/>
                </a:cxn>
                <a:cxn ang="0">
                  <a:pos x="65" y="58"/>
                </a:cxn>
                <a:cxn ang="0">
                  <a:pos x="70" y="62"/>
                </a:cxn>
                <a:cxn ang="0">
                  <a:pos x="74" y="58"/>
                </a:cxn>
                <a:cxn ang="0">
                  <a:pos x="77" y="60"/>
                </a:cxn>
                <a:cxn ang="0">
                  <a:pos x="80" y="57"/>
                </a:cxn>
                <a:cxn ang="0">
                  <a:pos x="79" y="50"/>
                </a:cxn>
                <a:cxn ang="0">
                  <a:pos x="84" y="49"/>
                </a:cxn>
                <a:cxn ang="0">
                  <a:pos x="82" y="42"/>
                </a:cxn>
                <a:cxn ang="0">
                  <a:pos x="80" y="37"/>
                </a:cxn>
                <a:cxn ang="0">
                  <a:pos x="80" y="28"/>
                </a:cxn>
                <a:cxn ang="0">
                  <a:pos x="78" y="26"/>
                </a:cxn>
                <a:cxn ang="0">
                  <a:pos x="76" y="20"/>
                </a:cxn>
                <a:cxn ang="0">
                  <a:pos x="76" y="16"/>
                </a:cxn>
                <a:cxn ang="0">
                  <a:pos x="72" y="11"/>
                </a:cxn>
                <a:cxn ang="0">
                  <a:pos x="67" y="2"/>
                </a:cxn>
                <a:cxn ang="0">
                  <a:pos x="59" y="8"/>
                </a:cxn>
                <a:cxn ang="0">
                  <a:pos x="52" y="7"/>
                </a:cxn>
                <a:cxn ang="0">
                  <a:pos x="45" y="8"/>
                </a:cxn>
                <a:cxn ang="0">
                  <a:pos x="42" y="5"/>
                </a:cxn>
                <a:cxn ang="0">
                  <a:pos x="42" y="3"/>
                </a:cxn>
                <a:cxn ang="0">
                  <a:pos x="41" y="4"/>
                </a:cxn>
                <a:cxn ang="0">
                  <a:pos x="24" y="3"/>
                </a:cxn>
                <a:cxn ang="0">
                  <a:pos x="16" y="0"/>
                </a:cxn>
                <a:cxn ang="0">
                  <a:pos x="14" y="5"/>
                </a:cxn>
                <a:cxn ang="0">
                  <a:pos x="15" y="10"/>
                </a:cxn>
                <a:cxn ang="0">
                  <a:pos x="11" y="12"/>
                </a:cxn>
                <a:cxn ang="0">
                  <a:pos x="1" y="17"/>
                </a:cxn>
                <a:cxn ang="0">
                  <a:pos x="0" y="18"/>
                </a:cxn>
                <a:cxn ang="0">
                  <a:pos x="8" y="28"/>
                </a:cxn>
                <a:cxn ang="0">
                  <a:pos x="21" y="42"/>
                </a:cxn>
                <a:cxn ang="0">
                  <a:pos x="29" y="34"/>
                </a:cxn>
              </a:cxnLst>
              <a:rect l="0" t="0" r="r" b="b"/>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29"/>
            <p:cNvSpPr>
              <a:spLocks/>
            </p:cNvSpPr>
            <p:nvPr/>
          </p:nvSpPr>
          <p:spPr bwMode="auto">
            <a:xfrm>
              <a:off x="5267419" y="3974777"/>
              <a:ext cx="87035" cy="83927"/>
            </a:xfrm>
            <a:custGeom>
              <a:avLst/>
              <a:gdLst/>
              <a:ahLst/>
              <a:cxnLst>
                <a:cxn ang="0">
                  <a:pos x="38" y="26"/>
                </a:cxn>
                <a:cxn ang="0">
                  <a:pos x="34" y="23"/>
                </a:cxn>
                <a:cxn ang="0">
                  <a:pos x="35" y="15"/>
                </a:cxn>
                <a:cxn ang="0">
                  <a:pos x="36" y="12"/>
                </a:cxn>
                <a:cxn ang="0">
                  <a:pos x="33" y="10"/>
                </a:cxn>
                <a:cxn ang="0">
                  <a:pos x="29" y="14"/>
                </a:cxn>
                <a:cxn ang="0">
                  <a:pos x="24" y="10"/>
                </a:cxn>
                <a:cxn ang="0">
                  <a:pos x="20" y="0"/>
                </a:cxn>
                <a:cxn ang="0">
                  <a:pos x="12" y="2"/>
                </a:cxn>
                <a:cxn ang="0">
                  <a:pos x="11" y="7"/>
                </a:cxn>
                <a:cxn ang="0">
                  <a:pos x="2" y="15"/>
                </a:cxn>
                <a:cxn ang="0">
                  <a:pos x="0" y="19"/>
                </a:cxn>
                <a:cxn ang="0">
                  <a:pos x="14" y="28"/>
                </a:cxn>
                <a:cxn ang="0">
                  <a:pos x="41" y="45"/>
                </a:cxn>
                <a:cxn ang="0">
                  <a:pos x="43" y="45"/>
                </a:cxn>
                <a:cxn ang="0">
                  <a:pos x="47" y="35"/>
                </a:cxn>
                <a:cxn ang="0">
                  <a:pos x="38" y="26"/>
                </a:cxn>
              </a:cxnLst>
              <a:rect l="0" t="0" r="r" b="b"/>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30"/>
            <p:cNvSpPr>
              <a:spLocks/>
            </p:cNvSpPr>
            <p:nvPr/>
          </p:nvSpPr>
          <p:spPr bwMode="auto">
            <a:xfrm>
              <a:off x="5230118" y="3943693"/>
              <a:ext cx="62168" cy="66831"/>
            </a:xfrm>
            <a:custGeom>
              <a:avLst/>
              <a:gdLst/>
              <a:ahLst/>
              <a:cxnLst>
                <a:cxn ang="0">
                  <a:pos x="31" y="24"/>
                </a:cxn>
                <a:cxn ang="0">
                  <a:pos x="32" y="18"/>
                </a:cxn>
                <a:cxn ang="0">
                  <a:pos x="30" y="11"/>
                </a:cxn>
                <a:cxn ang="0">
                  <a:pos x="21" y="0"/>
                </a:cxn>
                <a:cxn ang="0">
                  <a:pos x="13" y="2"/>
                </a:cxn>
                <a:cxn ang="0">
                  <a:pos x="8" y="3"/>
                </a:cxn>
                <a:cxn ang="0">
                  <a:pos x="0" y="11"/>
                </a:cxn>
                <a:cxn ang="0">
                  <a:pos x="2" y="15"/>
                </a:cxn>
                <a:cxn ang="0">
                  <a:pos x="11" y="30"/>
                </a:cxn>
                <a:cxn ang="0">
                  <a:pos x="20" y="36"/>
                </a:cxn>
                <a:cxn ang="0">
                  <a:pos x="22" y="32"/>
                </a:cxn>
                <a:cxn ang="0">
                  <a:pos x="31" y="24"/>
                </a:cxn>
              </a:cxnLst>
              <a:rect l="0" t="0" r="r" b="b"/>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31"/>
            <p:cNvSpPr>
              <a:spLocks/>
            </p:cNvSpPr>
            <p:nvPr/>
          </p:nvSpPr>
          <p:spPr bwMode="auto">
            <a:xfrm>
              <a:off x="5150853" y="3552034"/>
              <a:ext cx="175625" cy="144541"/>
            </a:xfrm>
            <a:custGeom>
              <a:avLst/>
              <a:gdLst/>
              <a:ahLst/>
              <a:cxnLst>
                <a:cxn ang="0">
                  <a:pos x="44" y="59"/>
                </a:cxn>
                <a:cxn ang="0">
                  <a:pos x="56" y="51"/>
                </a:cxn>
                <a:cxn ang="0">
                  <a:pos x="56" y="20"/>
                </a:cxn>
                <a:cxn ang="0">
                  <a:pos x="94" y="20"/>
                </a:cxn>
                <a:cxn ang="0">
                  <a:pos x="94" y="4"/>
                </a:cxn>
                <a:cxn ang="0">
                  <a:pos x="86" y="0"/>
                </a:cxn>
                <a:cxn ang="0">
                  <a:pos x="44" y="0"/>
                </a:cxn>
                <a:cxn ang="0">
                  <a:pos x="38" y="10"/>
                </a:cxn>
                <a:cxn ang="0">
                  <a:pos x="23" y="31"/>
                </a:cxn>
                <a:cxn ang="0">
                  <a:pos x="3" y="66"/>
                </a:cxn>
                <a:cxn ang="0">
                  <a:pos x="0" y="77"/>
                </a:cxn>
                <a:cxn ang="0">
                  <a:pos x="44" y="77"/>
                </a:cxn>
                <a:cxn ang="0">
                  <a:pos x="44" y="59"/>
                </a:cxn>
              </a:cxnLst>
              <a:rect l="0" t="0" r="r" b="b"/>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32"/>
            <p:cNvSpPr>
              <a:spLocks/>
            </p:cNvSpPr>
            <p:nvPr/>
          </p:nvSpPr>
          <p:spPr bwMode="auto">
            <a:xfrm>
              <a:off x="5149300" y="3559804"/>
              <a:ext cx="256444" cy="281311"/>
            </a:xfrm>
            <a:custGeom>
              <a:avLst/>
              <a:gdLst/>
              <a:ahLst/>
              <a:cxnLst>
                <a:cxn ang="0">
                  <a:pos x="11" y="130"/>
                </a:cxn>
                <a:cxn ang="0">
                  <a:pos x="21" y="130"/>
                </a:cxn>
                <a:cxn ang="0">
                  <a:pos x="30" y="129"/>
                </a:cxn>
                <a:cxn ang="0">
                  <a:pos x="36" y="135"/>
                </a:cxn>
                <a:cxn ang="0">
                  <a:pos x="40" y="135"/>
                </a:cxn>
                <a:cxn ang="0">
                  <a:pos x="48" y="145"/>
                </a:cxn>
                <a:cxn ang="0">
                  <a:pos x="53" y="150"/>
                </a:cxn>
                <a:cxn ang="0">
                  <a:pos x="59" y="147"/>
                </a:cxn>
                <a:cxn ang="0">
                  <a:pos x="66" y="144"/>
                </a:cxn>
                <a:cxn ang="0">
                  <a:pos x="72" y="143"/>
                </a:cxn>
                <a:cxn ang="0">
                  <a:pos x="80" y="144"/>
                </a:cxn>
                <a:cxn ang="0">
                  <a:pos x="87" y="141"/>
                </a:cxn>
                <a:cxn ang="0">
                  <a:pos x="131" y="141"/>
                </a:cxn>
                <a:cxn ang="0">
                  <a:pos x="132" y="131"/>
                </a:cxn>
                <a:cxn ang="0">
                  <a:pos x="129" y="128"/>
                </a:cxn>
                <a:cxn ang="0">
                  <a:pos x="118" y="28"/>
                </a:cxn>
                <a:cxn ang="0">
                  <a:pos x="137" y="28"/>
                </a:cxn>
                <a:cxn ang="0">
                  <a:pos x="97" y="2"/>
                </a:cxn>
                <a:cxn ang="0">
                  <a:pos x="95" y="0"/>
                </a:cxn>
                <a:cxn ang="0">
                  <a:pos x="95" y="16"/>
                </a:cxn>
                <a:cxn ang="0">
                  <a:pos x="57" y="16"/>
                </a:cxn>
                <a:cxn ang="0">
                  <a:pos x="57" y="47"/>
                </a:cxn>
                <a:cxn ang="0">
                  <a:pos x="45" y="55"/>
                </a:cxn>
                <a:cxn ang="0">
                  <a:pos x="45" y="73"/>
                </a:cxn>
                <a:cxn ang="0">
                  <a:pos x="1" y="73"/>
                </a:cxn>
                <a:cxn ang="0">
                  <a:pos x="7" y="85"/>
                </a:cxn>
                <a:cxn ang="0">
                  <a:pos x="9" y="104"/>
                </a:cxn>
                <a:cxn ang="0">
                  <a:pos x="6" y="126"/>
                </a:cxn>
                <a:cxn ang="0">
                  <a:pos x="4" y="135"/>
                </a:cxn>
                <a:cxn ang="0">
                  <a:pos x="4" y="135"/>
                </a:cxn>
                <a:cxn ang="0">
                  <a:pos x="11" y="130"/>
                </a:cxn>
              </a:cxnLst>
              <a:rect l="0" t="0" r="r" b="b"/>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33"/>
            <p:cNvSpPr>
              <a:spLocks/>
            </p:cNvSpPr>
            <p:nvPr/>
          </p:nvSpPr>
          <p:spPr bwMode="auto">
            <a:xfrm>
              <a:off x="5248769" y="3612647"/>
              <a:ext cx="352805" cy="331046"/>
            </a:xfrm>
            <a:custGeom>
              <a:avLst/>
              <a:gdLst/>
              <a:ahLst/>
              <a:cxnLst>
                <a:cxn ang="0">
                  <a:pos x="179" y="73"/>
                </a:cxn>
                <a:cxn ang="0">
                  <a:pos x="173" y="61"/>
                </a:cxn>
                <a:cxn ang="0">
                  <a:pos x="161" y="57"/>
                </a:cxn>
                <a:cxn ang="0">
                  <a:pos x="153" y="47"/>
                </a:cxn>
                <a:cxn ang="0">
                  <a:pos x="84" y="0"/>
                </a:cxn>
                <a:cxn ang="0">
                  <a:pos x="65" y="0"/>
                </a:cxn>
                <a:cxn ang="0">
                  <a:pos x="76" y="100"/>
                </a:cxn>
                <a:cxn ang="0">
                  <a:pos x="79" y="103"/>
                </a:cxn>
                <a:cxn ang="0">
                  <a:pos x="78" y="113"/>
                </a:cxn>
                <a:cxn ang="0">
                  <a:pos x="34" y="113"/>
                </a:cxn>
                <a:cxn ang="0">
                  <a:pos x="27" y="116"/>
                </a:cxn>
                <a:cxn ang="0">
                  <a:pos x="19" y="115"/>
                </a:cxn>
                <a:cxn ang="0">
                  <a:pos x="13" y="116"/>
                </a:cxn>
                <a:cxn ang="0">
                  <a:pos x="6" y="119"/>
                </a:cxn>
                <a:cxn ang="0">
                  <a:pos x="0" y="122"/>
                </a:cxn>
                <a:cxn ang="0">
                  <a:pos x="1" y="125"/>
                </a:cxn>
                <a:cxn ang="0">
                  <a:pos x="3" y="128"/>
                </a:cxn>
                <a:cxn ang="0">
                  <a:pos x="5" y="135"/>
                </a:cxn>
                <a:cxn ang="0">
                  <a:pos x="11" y="142"/>
                </a:cxn>
                <a:cxn ang="0">
                  <a:pos x="11" y="151"/>
                </a:cxn>
                <a:cxn ang="0">
                  <a:pos x="14" y="154"/>
                </a:cxn>
                <a:cxn ang="0">
                  <a:pos x="21" y="153"/>
                </a:cxn>
                <a:cxn ang="0">
                  <a:pos x="28" y="154"/>
                </a:cxn>
                <a:cxn ang="0">
                  <a:pos x="36" y="148"/>
                </a:cxn>
                <a:cxn ang="0">
                  <a:pos x="41" y="157"/>
                </a:cxn>
                <a:cxn ang="0">
                  <a:pos x="45" y="162"/>
                </a:cxn>
                <a:cxn ang="0">
                  <a:pos x="45" y="166"/>
                </a:cxn>
                <a:cxn ang="0">
                  <a:pos x="47" y="172"/>
                </a:cxn>
                <a:cxn ang="0">
                  <a:pos x="53" y="173"/>
                </a:cxn>
                <a:cxn ang="0">
                  <a:pos x="58" y="175"/>
                </a:cxn>
                <a:cxn ang="0">
                  <a:pos x="65" y="172"/>
                </a:cxn>
                <a:cxn ang="0">
                  <a:pos x="70" y="171"/>
                </a:cxn>
                <a:cxn ang="0">
                  <a:pos x="74" y="172"/>
                </a:cxn>
                <a:cxn ang="0">
                  <a:pos x="78" y="172"/>
                </a:cxn>
                <a:cxn ang="0">
                  <a:pos x="81" y="163"/>
                </a:cxn>
                <a:cxn ang="0">
                  <a:pos x="80" y="156"/>
                </a:cxn>
                <a:cxn ang="0">
                  <a:pos x="89" y="152"/>
                </a:cxn>
                <a:cxn ang="0">
                  <a:pos x="93" y="145"/>
                </a:cxn>
                <a:cxn ang="0">
                  <a:pos x="96" y="136"/>
                </a:cxn>
                <a:cxn ang="0">
                  <a:pos x="103" y="137"/>
                </a:cxn>
                <a:cxn ang="0">
                  <a:pos x="108" y="131"/>
                </a:cxn>
                <a:cxn ang="0">
                  <a:pos x="114" y="129"/>
                </a:cxn>
                <a:cxn ang="0">
                  <a:pos x="118" y="126"/>
                </a:cxn>
                <a:cxn ang="0">
                  <a:pos x="128" y="122"/>
                </a:cxn>
                <a:cxn ang="0">
                  <a:pos x="136" y="119"/>
                </a:cxn>
                <a:cxn ang="0">
                  <a:pos x="150" y="119"/>
                </a:cxn>
                <a:cxn ang="0">
                  <a:pos x="159" y="116"/>
                </a:cxn>
                <a:cxn ang="0">
                  <a:pos x="177" y="115"/>
                </a:cxn>
                <a:cxn ang="0">
                  <a:pos x="184" y="110"/>
                </a:cxn>
                <a:cxn ang="0">
                  <a:pos x="188" y="101"/>
                </a:cxn>
                <a:cxn ang="0">
                  <a:pos x="188" y="71"/>
                </a:cxn>
                <a:cxn ang="0">
                  <a:pos x="179" y="73"/>
                </a:cxn>
              </a:cxnLst>
              <a:rect l="0" t="0" r="r" b="b"/>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1" name="Freeform 34"/>
            <p:cNvSpPr>
              <a:spLocks/>
            </p:cNvSpPr>
            <p:nvPr/>
          </p:nvSpPr>
          <p:spPr bwMode="auto">
            <a:xfrm>
              <a:off x="5394864" y="3831790"/>
              <a:ext cx="172517" cy="122782"/>
            </a:xfrm>
            <a:custGeom>
              <a:avLst/>
              <a:gdLst/>
              <a:ahLst/>
              <a:cxnLst>
                <a:cxn ang="0">
                  <a:pos x="92" y="37"/>
                </a:cxn>
                <a:cxn ang="0">
                  <a:pos x="87" y="35"/>
                </a:cxn>
                <a:cxn ang="0">
                  <a:pos x="86" y="29"/>
                </a:cxn>
                <a:cxn ang="0">
                  <a:pos x="81" y="30"/>
                </a:cxn>
                <a:cxn ang="0">
                  <a:pos x="76" y="26"/>
                </a:cxn>
                <a:cxn ang="0">
                  <a:pos x="74" y="21"/>
                </a:cxn>
                <a:cxn ang="0">
                  <a:pos x="69" y="15"/>
                </a:cxn>
                <a:cxn ang="0">
                  <a:pos x="65" y="9"/>
                </a:cxn>
                <a:cxn ang="0">
                  <a:pos x="65" y="3"/>
                </a:cxn>
                <a:cxn ang="0">
                  <a:pos x="58" y="2"/>
                </a:cxn>
                <a:cxn ang="0">
                  <a:pos x="50" y="5"/>
                </a:cxn>
                <a:cxn ang="0">
                  <a:pos x="40" y="9"/>
                </a:cxn>
                <a:cxn ang="0">
                  <a:pos x="36" y="12"/>
                </a:cxn>
                <a:cxn ang="0">
                  <a:pos x="30" y="14"/>
                </a:cxn>
                <a:cxn ang="0">
                  <a:pos x="25" y="20"/>
                </a:cxn>
                <a:cxn ang="0">
                  <a:pos x="18" y="19"/>
                </a:cxn>
                <a:cxn ang="0">
                  <a:pos x="15" y="28"/>
                </a:cxn>
                <a:cxn ang="0">
                  <a:pos x="11" y="35"/>
                </a:cxn>
                <a:cxn ang="0">
                  <a:pos x="2" y="39"/>
                </a:cxn>
                <a:cxn ang="0">
                  <a:pos x="3" y="46"/>
                </a:cxn>
                <a:cxn ang="0">
                  <a:pos x="0" y="55"/>
                </a:cxn>
                <a:cxn ang="0">
                  <a:pos x="5" y="58"/>
                </a:cxn>
                <a:cxn ang="0">
                  <a:pos x="15" y="63"/>
                </a:cxn>
                <a:cxn ang="0">
                  <a:pos x="28" y="61"/>
                </a:cxn>
                <a:cxn ang="0">
                  <a:pos x="32" y="60"/>
                </a:cxn>
                <a:cxn ang="0">
                  <a:pos x="30" y="49"/>
                </a:cxn>
                <a:cxn ang="0">
                  <a:pos x="58" y="50"/>
                </a:cxn>
                <a:cxn ang="0">
                  <a:pos x="63" y="47"/>
                </a:cxn>
                <a:cxn ang="0">
                  <a:pos x="73" y="48"/>
                </a:cxn>
                <a:cxn ang="0">
                  <a:pos x="79" y="44"/>
                </a:cxn>
                <a:cxn ang="0">
                  <a:pos x="89" y="42"/>
                </a:cxn>
                <a:cxn ang="0">
                  <a:pos x="92" y="37"/>
                </a:cxn>
                <a:cxn ang="0">
                  <a:pos x="92" y="37"/>
                </a:cxn>
              </a:cxnLst>
              <a:rect l="0" t="0" r="r" b="b"/>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2" name="Freeform 35"/>
            <p:cNvSpPr>
              <a:spLocks/>
            </p:cNvSpPr>
            <p:nvPr/>
          </p:nvSpPr>
          <p:spPr bwMode="auto">
            <a:xfrm>
              <a:off x="5514537" y="3648394"/>
              <a:ext cx="329491" cy="256444"/>
            </a:xfrm>
            <a:custGeom>
              <a:avLst/>
              <a:gdLst/>
              <a:ahLst/>
              <a:cxnLst>
                <a:cxn ang="0">
                  <a:pos x="168" y="20"/>
                </a:cxn>
                <a:cxn ang="0">
                  <a:pos x="167" y="5"/>
                </a:cxn>
                <a:cxn ang="0">
                  <a:pos x="158" y="10"/>
                </a:cxn>
                <a:cxn ang="0">
                  <a:pos x="151" y="3"/>
                </a:cxn>
                <a:cxn ang="0">
                  <a:pos x="134" y="0"/>
                </a:cxn>
                <a:cxn ang="0">
                  <a:pos x="86" y="30"/>
                </a:cxn>
                <a:cxn ang="0">
                  <a:pos x="65" y="46"/>
                </a:cxn>
                <a:cxn ang="0">
                  <a:pos x="48" y="52"/>
                </a:cxn>
                <a:cxn ang="0">
                  <a:pos x="46" y="52"/>
                </a:cxn>
                <a:cxn ang="0">
                  <a:pos x="46" y="82"/>
                </a:cxn>
                <a:cxn ang="0">
                  <a:pos x="42" y="91"/>
                </a:cxn>
                <a:cxn ang="0">
                  <a:pos x="35" y="96"/>
                </a:cxn>
                <a:cxn ang="0">
                  <a:pos x="17" y="97"/>
                </a:cxn>
                <a:cxn ang="0">
                  <a:pos x="8" y="100"/>
                </a:cxn>
                <a:cxn ang="0">
                  <a:pos x="1" y="101"/>
                </a:cxn>
                <a:cxn ang="0">
                  <a:pos x="1" y="107"/>
                </a:cxn>
                <a:cxn ang="0">
                  <a:pos x="5" y="113"/>
                </a:cxn>
                <a:cxn ang="0">
                  <a:pos x="10" y="119"/>
                </a:cxn>
                <a:cxn ang="0">
                  <a:pos x="12" y="124"/>
                </a:cxn>
                <a:cxn ang="0">
                  <a:pos x="17" y="128"/>
                </a:cxn>
                <a:cxn ang="0">
                  <a:pos x="22" y="127"/>
                </a:cxn>
                <a:cxn ang="0">
                  <a:pos x="23" y="133"/>
                </a:cxn>
                <a:cxn ang="0">
                  <a:pos x="28" y="135"/>
                </a:cxn>
                <a:cxn ang="0">
                  <a:pos x="32" y="130"/>
                </a:cxn>
                <a:cxn ang="0">
                  <a:pos x="35" y="135"/>
                </a:cxn>
                <a:cxn ang="0">
                  <a:pos x="40" y="133"/>
                </a:cxn>
                <a:cxn ang="0">
                  <a:pos x="45" y="125"/>
                </a:cxn>
                <a:cxn ang="0">
                  <a:pos x="48" y="116"/>
                </a:cxn>
                <a:cxn ang="0">
                  <a:pos x="58" y="116"/>
                </a:cxn>
                <a:cxn ang="0">
                  <a:pos x="65" y="114"/>
                </a:cxn>
                <a:cxn ang="0">
                  <a:pos x="74" y="117"/>
                </a:cxn>
                <a:cxn ang="0">
                  <a:pos x="80" y="123"/>
                </a:cxn>
                <a:cxn ang="0">
                  <a:pos x="89" y="120"/>
                </a:cxn>
                <a:cxn ang="0">
                  <a:pos x="98" y="125"/>
                </a:cxn>
                <a:cxn ang="0">
                  <a:pos x="109" y="125"/>
                </a:cxn>
                <a:cxn ang="0">
                  <a:pos x="117" y="119"/>
                </a:cxn>
                <a:cxn ang="0">
                  <a:pos x="132" y="120"/>
                </a:cxn>
                <a:cxn ang="0">
                  <a:pos x="141" y="122"/>
                </a:cxn>
                <a:cxn ang="0">
                  <a:pos x="149" y="115"/>
                </a:cxn>
                <a:cxn ang="0">
                  <a:pos x="151" y="114"/>
                </a:cxn>
                <a:cxn ang="0">
                  <a:pos x="151" y="111"/>
                </a:cxn>
                <a:cxn ang="0">
                  <a:pos x="153" y="101"/>
                </a:cxn>
                <a:cxn ang="0">
                  <a:pos x="171" y="79"/>
                </a:cxn>
                <a:cxn ang="0">
                  <a:pos x="172" y="51"/>
                </a:cxn>
                <a:cxn ang="0">
                  <a:pos x="174" y="39"/>
                </a:cxn>
                <a:cxn ang="0">
                  <a:pos x="172" y="30"/>
                </a:cxn>
                <a:cxn ang="0">
                  <a:pos x="168" y="20"/>
                </a:cxn>
              </a:cxnLst>
              <a:rect l="0" t="0" r="r" b="b"/>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3" name="Freeform 36"/>
            <p:cNvSpPr>
              <a:spLocks/>
            </p:cNvSpPr>
            <p:nvPr/>
          </p:nvSpPr>
          <p:spPr bwMode="auto">
            <a:xfrm>
              <a:off x="5797402" y="3648394"/>
              <a:ext cx="211372" cy="349696"/>
            </a:xfrm>
            <a:custGeom>
              <a:avLst/>
              <a:gdLst/>
              <a:ahLst/>
              <a:cxnLst>
                <a:cxn ang="0">
                  <a:pos x="112" y="46"/>
                </a:cxn>
                <a:cxn ang="0">
                  <a:pos x="26" y="0"/>
                </a:cxn>
                <a:cxn ang="0">
                  <a:pos x="16" y="5"/>
                </a:cxn>
                <a:cxn ang="0">
                  <a:pos x="17" y="20"/>
                </a:cxn>
                <a:cxn ang="0">
                  <a:pos x="21" y="30"/>
                </a:cxn>
                <a:cxn ang="0">
                  <a:pos x="23" y="39"/>
                </a:cxn>
                <a:cxn ang="0">
                  <a:pos x="21" y="51"/>
                </a:cxn>
                <a:cxn ang="0">
                  <a:pos x="20" y="79"/>
                </a:cxn>
                <a:cxn ang="0">
                  <a:pos x="2" y="101"/>
                </a:cxn>
                <a:cxn ang="0">
                  <a:pos x="0" y="111"/>
                </a:cxn>
                <a:cxn ang="0">
                  <a:pos x="0" y="114"/>
                </a:cxn>
                <a:cxn ang="0">
                  <a:pos x="2" y="117"/>
                </a:cxn>
                <a:cxn ang="0">
                  <a:pos x="7" y="122"/>
                </a:cxn>
                <a:cxn ang="0">
                  <a:pos x="14" y="132"/>
                </a:cxn>
                <a:cxn ang="0">
                  <a:pos x="15" y="142"/>
                </a:cxn>
                <a:cxn ang="0">
                  <a:pos x="20" y="156"/>
                </a:cxn>
                <a:cxn ang="0">
                  <a:pos x="15" y="158"/>
                </a:cxn>
                <a:cxn ang="0">
                  <a:pos x="6" y="159"/>
                </a:cxn>
                <a:cxn ang="0">
                  <a:pos x="8" y="167"/>
                </a:cxn>
                <a:cxn ang="0">
                  <a:pos x="18" y="177"/>
                </a:cxn>
                <a:cxn ang="0">
                  <a:pos x="22" y="186"/>
                </a:cxn>
                <a:cxn ang="0">
                  <a:pos x="28" y="184"/>
                </a:cxn>
                <a:cxn ang="0">
                  <a:pos x="36" y="184"/>
                </a:cxn>
                <a:cxn ang="0">
                  <a:pos x="48" y="180"/>
                </a:cxn>
                <a:cxn ang="0">
                  <a:pos x="58" y="175"/>
                </a:cxn>
                <a:cxn ang="0">
                  <a:pos x="59" y="169"/>
                </a:cxn>
                <a:cxn ang="0">
                  <a:pos x="75" y="165"/>
                </a:cxn>
                <a:cxn ang="0">
                  <a:pos x="86" y="154"/>
                </a:cxn>
                <a:cxn ang="0">
                  <a:pos x="88" y="149"/>
                </a:cxn>
                <a:cxn ang="0">
                  <a:pos x="97" y="145"/>
                </a:cxn>
                <a:cxn ang="0">
                  <a:pos x="99" y="145"/>
                </a:cxn>
                <a:cxn ang="0">
                  <a:pos x="99" y="145"/>
                </a:cxn>
                <a:cxn ang="0">
                  <a:pos x="100" y="140"/>
                </a:cxn>
                <a:cxn ang="0">
                  <a:pos x="95" y="133"/>
                </a:cxn>
                <a:cxn ang="0">
                  <a:pos x="93" y="125"/>
                </a:cxn>
                <a:cxn ang="0">
                  <a:pos x="91" y="118"/>
                </a:cxn>
                <a:cxn ang="0">
                  <a:pos x="92" y="110"/>
                </a:cxn>
                <a:cxn ang="0">
                  <a:pos x="97" y="102"/>
                </a:cxn>
                <a:cxn ang="0">
                  <a:pos x="101" y="95"/>
                </a:cxn>
                <a:cxn ang="0">
                  <a:pos x="111" y="89"/>
                </a:cxn>
                <a:cxn ang="0">
                  <a:pos x="112" y="77"/>
                </a:cxn>
                <a:cxn ang="0">
                  <a:pos x="112" y="46"/>
                </a:cxn>
              </a:cxnLst>
              <a:rect l="0" t="0" r="r" b="b"/>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37"/>
            <p:cNvSpPr>
              <a:spLocks/>
            </p:cNvSpPr>
            <p:nvPr/>
          </p:nvSpPr>
          <p:spPr bwMode="auto">
            <a:xfrm>
              <a:off x="6019653" y="3454118"/>
              <a:ext cx="231577" cy="230022"/>
            </a:xfrm>
            <a:custGeom>
              <a:avLst/>
              <a:gdLst/>
              <a:ahLst/>
              <a:cxnLst>
                <a:cxn ang="0">
                  <a:pos x="115" y="27"/>
                </a:cxn>
                <a:cxn ang="0">
                  <a:pos x="107" y="7"/>
                </a:cxn>
                <a:cxn ang="0">
                  <a:pos x="106" y="9"/>
                </a:cxn>
                <a:cxn ang="0">
                  <a:pos x="94" y="8"/>
                </a:cxn>
                <a:cxn ang="0">
                  <a:pos x="80" y="5"/>
                </a:cxn>
                <a:cxn ang="0">
                  <a:pos x="56" y="9"/>
                </a:cxn>
                <a:cxn ang="0">
                  <a:pos x="44" y="10"/>
                </a:cxn>
                <a:cxn ang="0">
                  <a:pos x="23" y="4"/>
                </a:cxn>
                <a:cxn ang="0">
                  <a:pos x="6" y="0"/>
                </a:cxn>
                <a:cxn ang="0">
                  <a:pos x="5" y="3"/>
                </a:cxn>
                <a:cxn ang="0">
                  <a:pos x="4" y="17"/>
                </a:cxn>
                <a:cxn ang="0">
                  <a:pos x="4" y="33"/>
                </a:cxn>
                <a:cxn ang="0">
                  <a:pos x="4" y="120"/>
                </a:cxn>
                <a:cxn ang="0">
                  <a:pos x="72" y="120"/>
                </a:cxn>
                <a:cxn ang="0">
                  <a:pos x="76" y="118"/>
                </a:cxn>
                <a:cxn ang="0">
                  <a:pos x="82" y="120"/>
                </a:cxn>
                <a:cxn ang="0">
                  <a:pos x="96" y="120"/>
                </a:cxn>
                <a:cxn ang="0">
                  <a:pos x="102" y="123"/>
                </a:cxn>
                <a:cxn ang="0">
                  <a:pos x="109" y="118"/>
                </a:cxn>
                <a:cxn ang="0">
                  <a:pos x="116" y="110"/>
                </a:cxn>
                <a:cxn ang="0">
                  <a:pos x="122" y="106"/>
                </a:cxn>
                <a:cxn ang="0">
                  <a:pos x="123" y="105"/>
                </a:cxn>
                <a:cxn ang="0">
                  <a:pos x="123" y="101"/>
                </a:cxn>
                <a:cxn ang="0">
                  <a:pos x="118" y="88"/>
                </a:cxn>
                <a:cxn ang="0">
                  <a:pos x="106" y="65"/>
                </a:cxn>
                <a:cxn ang="0">
                  <a:pos x="100" y="54"/>
                </a:cxn>
                <a:cxn ang="0">
                  <a:pos x="93" y="41"/>
                </a:cxn>
                <a:cxn ang="0">
                  <a:pos x="87" y="20"/>
                </a:cxn>
                <a:cxn ang="0">
                  <a:pos x="95" y="35"/>
                </a:cxn>
                <a:cxn ang="0">
                  <a:pos x="106" y="50"/>
                </a:cxn>
                <a:cxn ang="0">
                  <a:pos x="113" y="34"/>
                </a:cxn>
                <a:cxn ang="0">
                  <a:pos x="113" y="34"/>
                </a:cxn>
                <a:cxn ang="0">
                  <a:pos x="114" y="31"/>
                </a:cxn>
                <a:cxn ang="0">
                  <a:pos x="115" y="27"/>
                </a:cxn>
              </a:cxnLst>
              <a:rect l="0" t="0" r="r" b="b"/>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38"/>
            <p:cNvSpPr>
              <a:spLocks/>
            </p:cNvSpPr>
            <p:nvPr/>
          </p:nvSpPr>
          <p:spPr bwMode="auto">
            <a:xfrm>
              <a:off x="5696379" y="4106884"/>
              <a:ext cx="119674" cy="132108"/>
            </a:xfrm>
            <a:custGeom>
              <a:avLst/>
              <a:gdLst/>
              <a:ahLst/>
              <a:cxnLst>
                <a:cxn ang="0">
                  <a:pos x="32" y="67"/>
                </a:cxn>
                <a:cxn ang="0">
                  <a:pos x="34" y="58"/>
                </a:cxn>
                <a:cxn ang="0">
                  <a:pos x="41" y="53"/>
                </a:cxn>
                <a:cxn ang="0">
                  <a:pos x="45" y="47"/>
                </a:cxn>
                <a:cxn ang="0">
                  <a:pos x="52" y="54"/>
                </a:cxn>
                <a:cxn ang="0">
                  <a:pos x="60" y="56"/>
                </a:cxn>
                <a:cxn ang="0">
                  <a:pos x="64" y="42"/>
                </a:cxn>
                <a:cxn ang="0">
                  <a:pos x="61" y="30"/>
                </a:cxn>
                <a:cxn ang="0">
                  <a:pos x="59" y="21"/>
                </a:cxn>
                <a:cxn ang="0">
                  <a:pos x="60" y="12"/>
                </a:cxn>
                <a:cxn ang="0">
                  <a:pos x="49" y="12"/>
                </a:cxn>
                <a:cxn ang="0">
                  <a:pos x="50" y="1"/>
                </a:cxn>
                <a:cxn ang="0">
                  <a:pos x="33" y="0"/>
                </a:cxn>
                <a:cxn ang="0">
                  <a:pos x="31" y="1"/>
                </a:cxn>
                <a:cxn ang="0">
                  <a:pos x="31" y="15"/>
                </a:cxn>
                <a:cxn ang="0">
                  <a:pos x="15" y="16"/>
                </a:cxn>
                <a:cxn ang="0">
                  <a:pos x="10" y="16"/>
                </a:cxn>
                <a:cxn ang="0">
                  <a:pos x="8" y="19"/>
                </a:cxn>
                <a:cxn ang="0">
                  <a:pos x="13" y="25"/>
                </a:cxn>
                <a:cxn ang="0">
                  <a:pos x="7" y="29"/>
                </a:cxn>
                <a:cxn ang="0">
                  <a:pos x="2" y="36"/>
                </a:cxn>
                <a:cxn ang="0">
                  <a:pos x="8" y="46"/>
                </a:cxn>
                <a:cxn ang="0">
                  <a:pos x="16" y="57"/>
                </a:cxn>
                <a:cxn ang="0">
                  <a:pos x="27" y="71"/>
                </a:cxn>
                <a:cxn ang="0">
                  <a:pos x="32" y="67"/>
                </a:cxn>
              </a:cxnLst>
              <a:rect l="0" t="0" r="r" b="b"/>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39"/>
            <p:cNvSpPr>
              <a:spLocks/>
            </p:cNvSpPr>
            <p:nvPr/>
          </p:nvSpPr>
          <p:spPr bwMode="auto">
            <a:xfrm>
              <a:off x="5708813" y="4108438"/>
              <a:ext cx="46626" cy="27976"/>
            </a:xfrm>
            <a:custGeom>
              <a:avLst/>
              <a:gdLst/>
              <a:ahLst/>
              <a:cxnLst>
                <a:cxn ang="0">
                  <a:pos x="24" y="14"/>
                </a:cxn>
                <a:cxn ang="0">
                  <a:pos x="24" y="0"/>
                </a:cxn>
                <a:cxn ang="0">
                  <a:pos x="22" y="0"/>
                </a:cxn>
                <a:cxn ang="0">
                  <a:pos x="6" y="0"/>
                </a:cxn>
                <a:cxn ang="0">
                  <a:pos x="6" y="1"/>
                </a:cxn>
                <a:cxn ang="0">
                  <a:pos x="3" y="8"/>
                </a:cxn>
                <a:cxn ang="0">
                  <a:pos x="3" y="13"/>
                </a:cxn>
                <a:cxn ang="0">
                  <a:pos x="3" y="15"/>
                </a:cxn>
                <a:cxn ang="0">
                  <a:pos x="8" y="15"/>
                </a:cxn>
                <a:cxn ang="0">
                  <a:pos x="24" y="14"/>
                </a:cxn>
              </a:cxnLst>
              <a:rect l="0" t="0" r="r" b="b"/>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40"/>
            <p:cNvSpPr>
              <a:spLocks/>
            </p:cNvSpPr>
            <p:nvPr/>
          </p:nvSpPr>
          <p:spPr bwMode="auto">
            <a:xfrm>
              <a:off x="5746114" y="4075799"/>
              <a:ext cx="150758" cy="184951"/>
            </a:xfrm>
            <a:custGeom>
              <a:avLst/>
              <a:gdLst/>
              <a:ahLst/>
              <a:cxnLst>
                <a:cxn ang="0">
                  <a:pos x="21" y="94"/>
                </a:cxn>
                <a:cxn ang="0">
                  <a:pos x="29" y="95"/>
                </a:cxn>
                <a:cxn ang="0">
                  <a:pos x="38" y="95"/>
                </a:cxn>
                <a:cxn ang="0">
                  <a:pos x="43" y="95"/>
                </a:cxn>
                <a:cxn ang="0">
                  <a:pos x="50" y="88"/>
                </a:cxn>
                <a:cxn ang="0">
                  <a:pos x="54" y="80"/>
                </a:cxn>
                <a:cxn ang="0">
                  <a:pos x="55" y="61"/>
                </a:cxn>
                <a:cxn ang="0">
                  <a:pos x="64" y="49"/>
                </a:cxn>
                <a:cxn ang="0">
                  <a:pos x="73" y="25"/>
                </a:cxn>
                <a:cxn ang="0">
                  <a:pos x="77" y="13"/>
                </a:cxn>
                <a:cxn ang="0">
                  <a:pos x="79" y="1"/>
                </a:cxn>
                <a:cxn ang="0">
                  <a:pos x="79" y="1"/>
                </a:cxn>
                <a:cxn ang="0">
                  <a:pos x="69" y="0"/>
                </a:cxn>
                <a:cxn ang="0">
                  <a:pos x="64" y="1"/>
                </a:cxn>
                <a:cxn ang="0">
                  <a:pos x="58" y="3"/>
                </a:cxn>
                <a:cxn ang="0">
                  <a:pos x="56" y="11"/>
                </a:cxn>
                <a:cxn ang="0">
                  <a:pos x="52" y="22"/>
                </a:cxn>
                <a:cxn ang="0">
                  <a:pos x="36" y="17"/>
                </a:cxn>
                <a:cxn ang="0">
                  <a:pos x="23" y="17"/>
                </a:cxn>
                <a:cxn ang="0">
                  <a:pos x="22" y="28"/>
                </a:cxn>
                <a:cxn ang="0">
                  <a:pos x="33" y="28"/>
                </a:cxn>
                <a:cxn ang="0">
                  <a:pos x="32" y="37"/>
                </a:cxn>
                <a:cxn ang="0">
                  <a:pos x="34" y="46"/>
                </a:cxn>
                <a:cxn ang="0">
                  <a:pos x="37" y="58"/>
                </a:cxn>
                <a:cxn ang="0">
                  <a:pos x="33" y="72"/>
                </a:cxn>
                <a:cxn ang="0">
                  <a:pos x="25" y="70"/>
                </a:cxn>
                <a:cxn ang="0">
                  <a:pos x="18" y="63"/>
                </a:cxn>
                <a:cxn ang="0">
                  <a:pos x="14" y="69"/>
                </a:cxn>
                <a:cxn ang="0">
                  <a:pos x="7" y="74"/>
                </a:cxn>
                <a:cxn ang="0">
                  <a:pos x="5" y="83"/>
                </a:cxn>
                <a:cxn ang="0">
                  <a:pos x="0" y="87"/>
                </a:cxn>
                <a:cxn ang="0">
                  <a:pos x="1" y="88"/>
                </a:cxn>
                <a:cxn ang="0">
                  <a:pos x="11" y="99"/>
                </a:cxn>
                <a:cxn ang="0">
                  <a:pos x="21" y="94"/>
                </a:cxn>
              </a:cxnLst>
              <a:rect l="0" t="0" r="r" b="b"/>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41"/>
            <p:cNvSpPr>
              <a:spLocks/>
            </p:cNvSpPr>
            <p:nvPr/>
          </p:nvSpPr>
          <p:spPr bwMode="auto">
            <a:xfrm>
              <a:off x="5959039" y="3649948"/>
              <a:ext cx="351250" cy="432068"/>
            </a:xfrm>
            <a:custGeom>
              <a:avLst/>
              <a:gdLst/>
              <a:ahLst/>
              <a:cxnLst>
                <a:cxn ang="0">
                  <a:pos x="141" y="13"/>
                </a:cxn>
                <a:cxn ang="0">
                  <a:pos x="128" y="15"/>
                </a:cxn>
                <a:cxn ang="0">
                  <a:pos x="108" y="13"/>
                </a:cxn>
                <a:cxn ang="0">
                  <a:pos x="36" y="15"/>
                </a:cxn>
                <a:cxn ang="0">
                  <a:pos x="25" y="39"/>
                </a:cxn>
                <a:cxn ang="0">
                  <a:pos x="24" y="88"/>
                </a:cxn>
                <a:cxn ang="0">
                  <a:pos x="10" y="101"/>
                </a:cxn>
                <a:cxn ang="0">
                  <a:pos x="4" y="117"/>
                </a:cxn>
                <a:cxn ang="0">
                  <a:pos x="8" y="132"/>
                </a:cxn>
                <a:cxn ang="0">
                  <a:pos x="12" y="144"/>
                </a:cxn>
                <a:cxn ang="0">
                  <a:pos x="21" y="165"/>
                </a:cxn>
                <a:cxn ang="0">
                  <a:pos x="24" y="170"/>
                </a:cxn>
                <a:cxn ang="0">
                  <a:pos x="35" y="177"/>
                </a:cxn>
                <a:cxn ang="0">
                  <a:pos x="47" y="190"/>
                </a:cxn>
                <a:cxn ang="0">
                  <a:pos x="59" y="204"/>
                </a:cxn>
                <a:cxn ang="0">
                  <a:pos x="64" y="213"/>
                </a:cxn>
                <a:cxn ang="0">
                  <a:pos x="76" y="219"/>
                </a:cxn>
                <a:cxn ang="0">
                  <a:pos x="88" y="218"/>
                </a:cxn>
                <a:cxn ang="0">
                  <a:pos x="109" y="227"/>
                </a:cxn>
                <a:cxn ang="0">
                  <a:pos x="124" y="226"/>
                </a:cxn>
                <a:cxn ang="0">
                  <a:pos x="135" y="222"/>
                </a:cxn>
                <a:cxn ang="0">
                  <a:pos x="146" y="214"/>
                </a:cxn>
                <a:cxn ang="0">
                  <a:pos x="155" y="217"/>
                </a:cxn>
                <a:cxn ang="0">
                  <a:pos x="145" y="198"/>
                </a:cxn>
                <a:cxn ang="0">
                  <a:pos x="125" y="180"/>
                </a:cxn>
                <a:cxn ang="0">
                  <a:pos x="136" y="172"/>
                </a:cxn>
                <a:cxn ang="0">
                  <a:pos x="141" y="149"/>
                </a:cxn>
                <a:cxn ang="0">
                  <a:pos x="149" y="133"/>
                </a:cxn>
                <a:cxn ang="0">
                  <a:pos x="161" y="119"/>
                </a:cxn>
                <a:cxn ang="0">
                  <a:pos x="166" y="90"/>
                </a:cxn>
                <a:cxn ang="0">
                  <a:pos x="176" y="73"/>
                </a:cxn>
                <a:cxn ang="0">
                  <a:pos x="180" y="57"/>
                </a:cxn>
                <a:cxn ang="0">
                  <a:pos x="171" y="20"/>
                </a:cxn>
                <a:cxn ang="0">
                  <a:pos x="155" y="0"/>
                </a:cxn>
                <a:cxn ang="0">
                  <a:pos x="148" y="5"/>
                </a:cxn>
              </a:cxnLst>
              <a:rect l="0" t="0" r="r" b="b"/>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42"/>
            <p:cNvSpPr>
              <a:spLocks/>
            </p:cNvSpPr>
            <p:nvPr/>
          </p:nvSpPr>
          <p:spPr bwMode="auto">
            <a:xfrm>
              <a:off x="6375565" y="3883078"/>
              <a:ext cx="40409" cy="40409"/>
            </a:xfrm>
            <a:custGeom>
              <a:avLst/>
              <a:gdLst/>
              <a:ahLst/>
              <a:cxnLst>
                <a:cxn ang="0">
                  <a:pos x="8" y="3"/>
                </a:cxn>
                <a:cxn ang="0">
                  <a:pos x="3" y="10"/>
                </a:cxn>
                <a:cxn ang="0">
                  <a:pos x="2" y="20"/>
                </a:cxn>
                <a:cxn ang="0">
                  <a:pos x="9" y="19"/>
                </a:cxn>
                <a:cxn ang="0">
                  <a:pos x="14" y="21"/>
                </a:cxn>
                <a:cxn ang="0">
                  <a:pos x="19" y="16"/>
                </a:cxn>
                <a:cxn ang="0">
                  <a:pos x="13" y="13"/>
                </a:cxn>
                <a:cxn ang="0">
                  <a:pos x="19" y="8"/>
                </a:cxn>
                <a:cxn ang="0">
                  <a:pos x="18" y="1"/>
                </a:cxn>
                <a:cxn ang="0">
                  <a:pos x="17" y="0"/>
                </a:cxn>
                <a:cxn ang="0">
                  <a:pos x="14" y="2"/>
                </a:cxn>
                <a:cxn ang="0">
                  <a:pos x="8" y="3"/>
                </a:cxn>
              </a:cxnLst>
              <a:rect l="0" t="0" r="r" b="b"/>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43"/>
            <p:cNvSpPr>
              <a:spLocks/>
            </p:cNvSpPr>
            <p:nvPr/>
          </p:nvSpPr>
          <p:spPr bwMode="auto">
            <a:xfrm>
              <a:off x="6263663" y="3768067"/>
              <a:ext cx="142987" cy="121228"/>
            </a:xfrm>
            <a:custGeom>
              <a:avLst/>
              <a:gdLst/>
              <a:ahLst/>
              <a:cxnLst>
                <a:cxn ang="0">
                  <a:pos x="14" y="10"/>
                </a:cxn>
                <a:cxn ang="0">
                  <a:pos x="8" y="16"/>
                </a:cxn>
                <a:cxn ang="0">
                  <a:pos x="4" y="27"/>
                </a:cxn>
                <a:cxn ang="0">
                  <a:pos x="3" y="43"/>
                </a:cxn>
                <a:cxn ang="0">
                  <a:pos x="13" y="43"/>
                </a:cxn>
                <a:cxn ang="0">
                  <a:pos x="16" y="40"/>
                </a:cxn>
                <a:cxn ang="0">
                  <a:pos x="21" y="38"/>
                </a:cxn>
                <a:cxn ang="0">
                  <a:pos x="28" y="41"/>
                </a:cxn>
                <a:cxn ang="0">
                  <a:pos x="33" y="41"/>
                </a:cxn>
                <a:cxn ang="0">
                  <a:pos x="45" y="41"/>
                </a:cxn>
                <a:cxn ang="0">
                  <a:pos x="68" y="64"/>
                </a:cxn>
                <a:cxn ang="0">
                  <a:pos x="68" y="65"/>
                </a:cxn>
                <a:cxn ang="0">
                  <a:pos x="74" y="64"/>
                </a:cxn>
                <a:cxn ang="0">
                  <a:pos x="77" y="62"/>
                </a:cxn>
                <a:cxn ang="0">
                  <a:pos x="65" y="49"/>
                </a:cxn>
                <a:cxn ang="0">
                  <a:pos x="47" y="36"/>
                </a:cxn>
                <a:cxn ang="0">
                  <a:pos x="40" y="29"/>
                </a:cxn>
                <a:cxn ang="0">
                  <a:pos x="31" y="13"/>
                </a:cxn>
                <a:cxn ang="0">
                  <a:pos x="25" y="0"/>
                </a:cxn>
                <a:cxn ang="0">
                  <a:pos x="14" y="10"/>
                </a:cxn>
              </a:cxnLst>
              <a:rect l="0" t="0" r="r" b="b"/>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44"/>
            <p:cNvSpPr>
              <a:spLocks/>
            </p:cNvSpPr>
            <p:nvPr/>
          </p:nvSpPr>
          <p:spPr bwMode="auto">
            <a:xfrm>
              <a:off x="6190616" y="3834899"/>
              <a:ext cx="317057" cy="247119"/>
            </a:xfrm>
            <a:custGeom>
              <a:avLst/>
              <a:gdLst/>
              <a:ahLst/>
              <a:cxnLst>
                <a:cxn ang="0">
                  <a:pos x="12" y="87"/>
                </a:cxn>
                <a:cxn ang="0">
                  <a:pos x="22" y="99"/>
                </a:cxn>
                <a:cxn ang="0">
                  <a:pos x="32" y="108"/>
                </a:cxn>
                <a:cxn ang="0">
                  <a:pos x="32" y="118"/>
                </a:cxn>
                <a:cxn ang="0">
                  <a:pos x="36" y="119"/>
                </a:cxn>
                <a:cxn ang="0">
                  <a:pos x="47" y="122"/>
                </a:cxn>
                <a:cxn ang="0">
                  <a:pos x="60" y="129"/>
                </a:cxn>
                <a:cxn ang="0">
                  <a:pos x="73" y="131"/>
                </a:cxn>
                <a:cxn ang="0">
                  <a:pos x="81" y="125"/>
                </a:cxn>
                <a:cxn ang="0">
                  <a:pos x="91" y="123"/>
                </a:cxn>
                <a:cxn ang="0">
                  <a:pos x="96" y="126"/>
                </a:cxn>
                <a:cxn ang="0">
                  <a:pos x="102" y="124"/>
                </a:cxn>
                <a:cxn ang="0">
                  <a:pos x="111" y="123"/>
                </a:cxn>
                <a:cxn ang="0">
                  <a:pos x="126" y="115"/>
                </a:cxn>
                <a:cxn ang="0">
                  <a:pos x="138" y="113"/>
                </a:cxn>
                <a:cxn ang="0">
                  <a:pos x="168" y="83"/>
                </a:cxn>
                <a:cxn ang="0">
                  <a:pos x="164" y="80"/>
                </a:cxn>
                <a:cxn ang="0">
                  <a:pos x="149" y="77"/>
                </a:cxn>
                <a:cxn ang="0">
                  <a:pos x="126" y="69"/>
                </a:cxn>
                <a:cxn ang="0">
                  <a:pos x="118" y="62"/>
                </a:cxn>
                <a:cxn ang="0">
                  <a:pos x="111" y="52"/>
                </a:cxn>
                <a:cxn ang="0">
                  <a:pos x="113" y="47"/>
                </a:cxn>
                <a:cxn ang="0">
                  <a:pos x="108" y="45"/>
                </a:cxn>
                <a:cxn ang="0">
                  <a:pos x="101" y="46"/>
                </a:cxn>
                <a:cxn ang="0">
                  <a:pos x="102" y="36"/>
                </a:cxn>
                <a:cxn ang="0">
                  <a:pos x="107" y="28"/>
                </a:cxn>
                <a:cxn ang="0">
                  <a:pos x="84" y="5"/>
                </a:cxn>
                <a:cxn ang="0">
                  <a:pos x="72" y="5"/>
                </a:cxn>
                <a:cxn ang="0">
                  <a:pos x="67" y="5"/>
                </a:cxn>
                <a:cxn ang="0">
                  <a:pos x="60" y="2"/>
                </a:cxn>
                <a:cxn ang="0">
                  <a:pos x="55" y="4"/>
                </a:cxn>
                <a:cxn ang="0">
                  <a:pos x="52" y="7"/>
                </a:cxn>
                <a:cxn ang="0">
                  <a:pos x="42" y="7"/>
                </a:cxn>
                <a:cxn ang="0">
                  <a:pos x="42" y="7"/>
                </a:cxn>
                <a:cxn ang="0">
                  <a:pos x="38" y="20"/>
                </a:cxn>
                <a:cxn ang="0">
                  <a:pos x="33" y="26"/>
                </a:cxn>
                <a:cxn ang="0">
                  <a:pos x="26" y="34"/>
                </a:cxn>
                <a:cxn ang="0">
                  <a:pos x="23" y="45"/>
                </a:cxn>
                <a:cxn ang="0">
                  <a:pos x="18" y="50"/>
                </a:cxn>
                <a:cxn ang="0">
                  <a:pos x="14" y="60"/>
                </a:cxn>
                <a:cxn ang="0">
                  <a:pos x="13" y="73"/>
                </a:cxn>
                <a:cxn ang="0">
                  <a:pos x="4" y="75"/>
                </a:cxn>
                <a:cxn ang="0">
                  <a:pos x="2" y="81"/>
                </a:cxn>
                <a:cxn ang="0">
                  <a:pos x="12" y="87"/>
                </a:cxn>
              </a:cxnLst>
              <a:rect l="0" t="0" r="r" b="b"/>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45"/>
            <p:cNvSpPr>
              <a:spLocks/>
            </p:cNvSpPr>
            <p:nvPr/>
          </p:nvSpPr>
          <p:spPr bwMode="auto">
            <a:xfrm>
              <a:off x="6240350" y="3384180"/>
              <a:ext cx="32639" cy="38856"/>
            </a:xfrm>
            <a:custGeom>
              <a:avLst/>
              <a:gdLst/>
              <a:ahLst/>
              <a:cxnLst>
                <a:cxn ang="0">
                  <a:pos x="14" y="9"/>
                </a:cxn>
                <a:cxn ang="0">
                  <a:pos x="8" y="0"/>
                </a:cxn>
                <a:cxn ang="0">
                  <a:pos x="8" y="2"/>
                </a:cxn>
                <a:cxn ang="0">
                  <a:pos x="0" y="18"/>
                </a:cxn>
                <a:cxn ang="0">
                  <a:pos x="5" y="21"/>
                </a:cxn>
                <a:cxn ang="0">
                  <a:pos x="14" y="9"/>
                </a:cxn>
              </a:cxnLst>
              <a:rect l="0" t="0" r="r" b="b"/>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46"/>
            <p:cNvSpPr>
              <a:spLocks/>
            </p:cNvSpPr>
            <p:nvPr/>
          </p:nvSpPr>
          <p:spPr bwMode="auto">
            <a:xfrm>
              <a:off x="6249676" y="3323565"/>
              <a:ext cx="146095" cy="116566"/>
            </a:xfrm>
            <a:custGeom>
              <a:avLst/>
              <a:gdLst/>
              <a:ahLst/>
              <a:cxnLst>
                <a:cxn ang="0">
                  <a:pos x="9" y="41"/>
                </a:cxn>
                <a:cxn ang="0">
                  <a:pos x="0" y="53"/>
                </a:cxn>
                <a:cxn ang="0">
                  <a:pos x="1" y="53"/>
                </a:cxn>
                <a:cxn ang="0">
                  <a:pos x="2" y="57"/>
                </a:cxn>
                <a:cxn ang="0">
                  <a:pos x="12" y="62"/>
                </a:cxn>
                <a:cxn ang="0">
                  <a:pos x="23" y="56"/>
                </a:cxn>
                <a:cxn ang="0">
                  <a:pos x="61" y="37"/>
                </a:cxn>
                <a:cxn ang="0">
                  <a:pos x="64" y="30"/>
                </a:cxn>
                <a:cxn ang="0">
                  <a:pos x="65" y="21"/>
                </a:cxn>
                <a:cxn ang="0">
                  <a:pos x="64" y="12"/>
                </a:cxn>
                <a:cxn ang="0">
                  <a:pos x="71" y="7"/>
                </a:cxn>
                <a:cxn ang="0">
                  <a:pos x="78" y="2"/>
                </a:cxn>
                <a:cxn ang="0">
                  <a:pos x="73" y="0"/>
                </a:cxn>
                <a:cxn ang="0">
                  <a:pos x="61" y="2"/>
                </a:cxn>
                <a:cxn ang="0">
                  <a:pos x="46" y="7"/>
                </a:cxn>
                <a:cxn ang="0">
                  <a:pos x="33" y="6"/>
                </a:cxn>
                <a:cxn ang="0">
                  <a:pos x="26" y="8"/>
                </a:cxn>
                <a:cxn ang="0">
                  <a:pos x="16" y="8"/>
                </a:cxn>
                <a:cxn ang="0">
                  <a:pos x="11" y="10"/>
                </a:cxn>
                <a:cxn ang="0">
                  <a:pos x="4" y="18"/>
                </a:cxn>
                <a:cxn ang="0">
                  <a:pos x="4" y="24"/>
                </a:cxn>
                <a:cxn ang="0">
                  <a:pos x="3" y="32"/>
                </a:cxn>
                <a:cxn ang="0">
                  <a:pos x="9" y="41"/>
                </a:cxn>
              </a:cxnLst>
              <a:rect l="0" t="0" r="r" b="b"/>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47"/>
            <p:cNvSpPr>
              <a:spLocks/>
            </p:cNvSpPr>
            <p:nvPr/>
          </p:nvSpPr>
          <p:spPr bwMode="auto">
            <a:xfrm>
              <a:off x="8150465" y="3300253"/>
              <a:ext cx="79265" cy="99469"/>
            </a:xfrm>
            <a:custGeom>
              <a:avLst/>
              <a:gdLst/>
              <a:ahLst/>
              <a:cxnLst>
                <a:cxn ang="0">
                  <a:pos x="10" y="4"/>
                </a:cxn>
                <a:cxn ang="0">
                  <a:pos x="4" y="9"/>
                </a:cxn>
                <a:cxn ang="0">
                  <a:pos x="7" y="15"/>
                </a:cxn>
                <a:cxn ang="0">
                  <a:pos x="7" y="20"/>
                </a:cxn>
                <a:cxn ang="0">
                  <a:pos x="6" y="30"/>
                </a:cxn>
                <a:cxn ang="0">
                  <a:pos x="3" y="44"/>
                </a:cxn>
                <a:cxn ang="0">
                  <a:pos x="4" y="51"/>
                </a:cxn>
                <a:cxn ang="0">
                  <a:pos x="26" y="44"/>
                </a:cxn>
                <a:cxn ang="0">
                  <a:pos x="37" y="40"/>
                </a:cxn>
                <a:cxn ang="0">
                  <a:pos x="41" y="35"/>
                </a:cxn>
                <a:cxn ang="0">
                  <a:pos x="38" y="19"/>
                </a:cxn>
                <a:cxn ang="0">
                  <a:pos x="27" y="0"/>
                </a:cxn>
                <a:cxn ang="0">
                  <a:pos x="21" y="2"/>
                </a:cxn>
                <a:cxn ang="0">
                  <a:pos x="10" y="4"/>
                </a:cxn>
              </a:cxnLst>
              <a:rect l="0" t="0" r="r" b="b"/>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48"/>
            <p:cNvSpPr>
              <a:spLocks/>
            </p:cNvSpPr>
            <p:nvPr/>
          </p:nvSpPr>
          <p:spPr bwMode="auto">
            <a:xfrm>
              <a:off x="7356268" y="3580009"/>
              <a:ext cx="93252" cy="125891"/>
            </a:xfrm>
            <a:custGeom>
              <a:avLst/>
              <a:gdLst/>
              <a:ahLst/>
              <a:cxnLst>
                <a:cxn ang="0">
                  <a:pos x="50" y="56"/>
                </a:cxn>
                <a:cxn ang="0">
                  <a:pos x="46" y="34"/>
                </a:cxn>
                <a:cxn ang="0">
                  <a:pos x="37" y="43"/>
                </a:cxn>
                <a:cxn ang="0">
                  <a:pos x="38" y="31"/>
                </a:cxn>
                <a:cxn ang="0">
                  <a:pos x="47" y="19"/>
                </a:cxn>
                <a:cxn ang="0">
                  <a:pos x="39" y="17"/>
                </a:cxn>
                <a:cxn ang="0">
                  <a:pos x="26" y="17"/>
                </a:cxn>
                <a:cxn ang="0">
                  <a:pos x="21" y="12"/>
                </a:cxn>
                <a:cxn ang="0">
                  <a:pos x="13" y="6"/>
                </a:cxn>
                <a:cxn ang="0">
                  <a:pos x="4" y="6"/>
                </a:cxn>
                <a:cxn ang="0">
                  <a:pos x="11" y="15"/>
                </a:cxn>
                <a:cxn ang="0">
                  <a:pos x="5" y="20"/>
                </a:cxn>
                <a:cxn ang="0">
                  <a:pos x="8" y="37"/>
                </a:cxn>
                <a:cxn ang="0">
                  <a:pos x="12" y="57"/>
                </a:cxn>
                <a:cxn ang="0">
                  <a:pos x="19" y="55"/>
                </a:cxn>
                <a:cxn ang="0">
                  <a:pos x="28" y="51"/>
                </a:cxn>
                <a:cxn ang="0">
                  <a:pos x="35" y="46"/>
                </a:cxn>
                <a:cxn ang="0">
                  <a:pos x="41" y="61"/>
                </a:cxn>
                <a:cxn ang="0">
                  <a:pos x="43" y="67"/>
                </a:cxn>
                <a:cxn ang="0">
                  <a:pos x="47" y="63"/>
                </a:cxn>
                <a:cxn ang="0">
                  <a:pos x="50" y="56"/>
                </a:cxn>
              </a:cxnLst>
              <a:rect l="0" t="0" r="r" b="b"/>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49"/>
            <p:cNvSpPr>
              <a:spLocks/>
            </p:cNvSpPr>
            <p:nvPr/>
          </p:nvSpPr>
          <p:spPr bwMode="auto">
            <a:xfrm>
              <a:off x="6950621" y="3368638"/>
              <a:ext cx="589043" cy="621681"/>
            </a:xfrm>
            <a:custGeom>
              <a:avLst/>
              <a:gdLst/>
              <a:ahLst/>
              <a:cxnLst>
                <a:cxn ang="0">
                  <a:pos x="222" y="133"/>
                </a:cxn>
                <a:cxn ang="0">
                  <a:pos x="221" y="119"/>
                </a:cxn>
                <a:cxn ang="0">
                  <a:pos x="238" y="125"/>
                </a:cxn>
                <a:cxn ang="0">
                  <a:pos x="256" y="130"/>
                </a:cxn>
                <a:cxn ang="0">
                  <a:pos x="255" y="144"/>
                </a:cxn>
                <a:cxn ang="0">
                  <a:pos x="263" y="147"/>
                </a:cxn>
                <a:cxn ang="0">
                  <a:pos x="269" y="168"/>
                </a:cxn>
                <a:cxn ang="0">
                  <a:pos x="274" y="145"/>
                </a:cxn>
                <a:cxn ang="0">
                  <a:pos x="287" y="131"/>
                </a:cxn>
                <a:cxn ang="0">
                  <a:pos x="298" y="109"/>
                </a:cxn>
                <a:cxn ang="0">
                  <a:pos x="312" y="105"/>
                </a:cxn>
                <a:cxn ang="0">
                  <a:pos x="314" y="92"/>
                </a:cxn>
                <a:cxn ang="0">
                  <a:pos x="303" y="81"/>
                </a:cxn>
                <a:cxn ang="0">
                  <a:pos x="283" y="82"/>
                </a:cxn>
                <a:cxn ang="0">
                  <a:pos x="269" y="93"/>
                </a:cxn>
                <a:cxn ang="0">
                  <a:pos x="258" y="100"/>
                </a:cxn>
                <a:cxn ang="0">
                  <a:pos x="248" y="111"/>
                </a:cxn>
                <a:cxn ang="0">
                  <a:pos x="230" y="108"/>
                </a:cxn>
                <a:cxn ang="0">
                  <a:pos x="223" y="95"/>
                </a:cxn>
                <a:cxn ang="0">
                  <a:pos x="218" y="112"/>
                </a:cxn>
                <a:cxn ang="0">
                  <a:pos x="184" y="108"/>
                </a:cxn>
                <a:cxn ang="0">
                  <a:pos x="167" y="103"/>
                </a:cxn>
                <a:cxn ang="0">
                  <a:pos x="149" y="93"/>
                </a:cxn>
                <a:cxn ang="0">
                  <a:pos x="134" y="85"/>
                </a:cxn>
                <a:cxn ang="0">
                  <a:pos x="141" y="69"/>
                </a:cxn>
                <a:cxn ang="0">
                  <a:pos x="130" y="58"/>
                </a:cxn>
                <a:cxn ang="0">
                  <a:pos x="116" y="43"/>
                </a:cxn>
                <a:cxn ang="0">
                  <a:pos x="126" y="34"/>
                </a:cxn>
                <a:cxn ang="0">
                  <a:pos x="119" y="13"/>
                </a:cxn>
                <a:cxn ang="0">
                  <a:pos x="108" y="0"/>
                </a:cxn>
                <a:cxn ang="0">
                  <a:pos x="99" y="9"/>
                </a:cxn>
                <a:cxn ang="0">
                  <a:pos x="71" y="10"/>
                </a:cxn>
                <a:cxn ang="0">
                  <a:pos x="67" y="27"/>
                </a:cxn>
                <a:cxn ang="0">
                  <a:pos x="79" y="43"/>
                </a:cxn>
                <a:cxn ang="0">
                  <a:pos x="71" y="60"/>
                </a:cxn>
                <a:cxn ang="0">
                  <a:pos x="59" y="71"/>
                </a:cxn>
                <a:cxn ang="0">
                  <a:pos x="45" y="89"/>
                </a:cxn>
                <a:cxn ang="0">
                  <a:pos x="31" y="98"/>
                </a:cxn>
                <a:cxn ang="0">
                  <a:pos x="15" y="108"/>
                </a:cxn>
                <a:cxn ang="0">
                  <a:pos x="27" y="127"/>
                </a:cxn>
                <a:cxn ang="0">
                  <a:pos x="22" y="140"/>
                </a:cxn>
                <a:cxn ang="0">
                  <a:pos x="1" y="147"/>
                </a:cxn>
                <a:cxn ang="0">
                  <a:pos x="11" y="158"/>
                </a:cxn>
                <a:cxn ang="0">
                  <a:pos x="8" y="164"/>
                </a:cxn>
                <a:cxn ang="0">
                  <a:pos x="43" y="172"/>
                </a:cxn>
                <a:cxn ang="0">
                  <a:pos x="50" y="177"/>
                </a:cxn>
                <a:cxn ang="0">
                  <a:pos x="52" y="207"/>
                </a:cxn>
                <a:cxn ang="0">
                  <a:pos x="68" y="257"/>
                </a:cxn>
                <a:cxn ang="0">
                  <a:pos x="89" y="310"/>
                </a:cxn>
                <a:cxn ang="0">
                  <a:pos x="111" y="323"/>
                </a:cxn>
                <a:cxn ang="0">
                  <a:pos x="126" y="305"/>
                </a:cxn>
                <a:cxn ang="0">
                  <a:pos x="132" y="283"/>
                </a:cxn>
                <a:cxn ang="0">
                  <a:pos x="134" y="250"/>
                </a:cxn>
                <a:cxn ang="0">
                  <a:pos x="150" y="233"/>
                </a:cxn>
                <a:cxn ang="0">
                  <a:pos x="185" y="201"/>
                </a:cxn>
                <a:cxn ang="0">
                  <a:pos x="206" y="178"/>
                </a:cxn>
                <a:cxn ang="0">
                  <a:pos x="229" y="170"/>
                </a:cxn>
              </a:cxnLst>
              <a:rect l="0" t="0" r="r" b="b"/>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50"/>
            <p:cNvSpPr>
              <a:spLocks/>
            </p:cNvSpPr>
            <p:nvPr/>
          </p:nvSpPr>
          <p:spPr bwMode="auto">
            <a:xfrm>
              <a:off x="7356268" y="2936569"/>
              <a:ext cx="663645" cy="287528"/>
            </a:xfrm>
            <a:custGeom>
              <a:avLst/>
              <a:gdLst/>
              <a:ahLst/>
              <a:cxnLst>
                <a:cxn ang="0">
                  <a:pos x="329" y="65"/>
                </a:cxn>
                <a:cxn ang="0">
                  <a:pos x="306" y="63"/>
                </a:cxn>
                <a:cxn ang="0">
                  <a:pos x="308" y="52"/>
                </a:cxn>
                <a:cxn ang="0">
                  <a:pos x="309" y="33"/>
                </a:cxn>
                <a:cxn ang="0">
                  <a:pos x="286" y="30"/>
                </a:cxn>
                <a:cxn ang="0">
                  <a:pos x="268" y="40"/>
                </a:cxn>
                <a:cxn ang="0">
                  <a:pos x="238" y="43"/>
                </a:cxn>
                <a:cxn ang="0">
                  <a:pos x="218" y="34"/>
                </a:cxn>
                <a:cxn ang="0">
                  <a:pos x="200" y="28"/>
                </a:cxn>
                <a:cxn ang="0">
                  <a:pos x="179" y="27"/>
                </a:cxn>
                <a:cxn ang="0">
                  <a:pos x="161" y="28"/>
                </a:cxn>
                <a:cxn ang="0">
                  <a:pos x="153" y="13"/>
                </a:cxn>
                <a:cxn ang="0">
                  <a:pos x="133" y="6"/>
                </a:cxn>
                <a:cxn ang="0">
                  <a:pos x="118" y="1"/>
                </a:cxn>
                <a:cxn ang="0">
                  <a:pos x="108" y="9"/>
                </a:cxn>
                <a:cxn ang="0">
                  <a:pos x="107" y="24"/>
                </a:cxn>
                <a:cxn ang="0">
                  <a:pos x="98" y="35"/>
                </a:cxn>
                <a:cxn ang="0">
                  <a:pos x="81" y="33"/>
                </a:cxn>
                <a:cxn ang="0">
                  <a:pos x="68" y="23"/>
                </a:cxn>
                <a:cxn ang="0">
                  <a:pos x="44" y="22"/>
                </a:cxn>
                <a:cxn ang="0">
                  <a:pos x="29" y="30"/>
                </a:cxn>
                <a:cxn ang="0">
                  <a:pos x="10" y="40"/>
                </a:cxn>
                <a:cxn ang="0">
                  <a:pos x="0" y="44"/>
                </a:cxn>
                <a:cxn ang="0">
                  <a:pos x="9" y="55"/>
                </a:cxn>
                <a:cxn ang="0">
                  <a:pos x="29" y="69"/>
                </a:cxn>
                <a:cxn ang="0">
                  <a:pos x="34" y="88"/>
                </a:cxn>
                <a:cxn ang="0">
                  <a:pos x="57" y="104"/>
                </a:cxn>
                <a:cxn ang="0">
                  <a:pos x="72" y="114"/>
                </a:cxn>
                <a:cxn ang="0">
                  <a:pos x="88" y="135"/>
                </a:cxn>
                <a:cxn ang="0">
                  <a:pos x="129" y="137"/>
                </a:cxn>
                <a:cxn ang="0">
                  <a:pos x="162" y="145"/>
                </a:cxn>
                <a:cxn ang="0">
                  <a:pos x="182" y="152"/>
                </a:cxn>
                <a:cxn ang="0">
                  <a:pos x="227" y="141"/>
                </a:cxn>
                <a:cxn ang="0">
                  <a:pos x="261" y="121"/>
                </a:cxn>
                <a:cxn ang="0">
                  <a:pos x="269" y="105"/>
                </a:cxn>
                <a:cxn ang="0">
                  <a:pos x="304" y="99"/>
                </a:cxn>
                <a:cxn ang="0">
                  <a:pos x="328" y="84"/>
                </a:cxn>
                <a:cxn ang="0">
                  <a:pos x="354" y="79"/>
                </a:cxn>
              </a:cxnLst>
              <a:rect l="0" t="0" r="r" b="b"/>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51"/>
            <p:cNvSpPr>
              <a:spLocks/>
            </p:cNvSpPr>
            <p:nvPr/>
          </p:nvSpPr>
          <p:spPr bwMode="auto">
            <a:xfrm>
              <a:off x="6238796" y="3437023"/>
              <a:ext cx="10880" cy="29530"/>
            </a:xfrm>
            <a:custGeom>
              <a:avLst/>
              <a:gdLst/>
              <a:ahLst/>
              <a:cxnLst>
                <a:cxn ang="0">
                  <a:pos x="2" y="0"/>
                </a:cxn>
                <a:cxn ang="0">
                  <a:pos x="0" y="9"/>
                </a:cxn>
                <a:cxn ang="0">
                  <a:pos x="4" y="16"/>
                </a:cxn>
                <a:cxn ang="0">
                  <a:pos x="5" y="3"/>
                </a:cxn>
                <a:cxn ang="0">
                  <a:pos x="6" y="0"/>
                </a:cxn>
                <a:cxn ang="0">
                  <a:pos x="2" y="0"/>
                </a:cxn>
              </a:cxnLst>
              <a:rect l="0" t="0" r="r" b="b"/>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52"/>
            <p:cNvSpPr>
              <a:spLocks/>
            </p:cNvSpPr>
            <p:nvPr/>
          </p:nvSpPr>
          <p:spPr bwMode="auto">
            <a:xfrm>
              <a:off x="6220145" y="3418372"/>
              <a:ext cx="31084" cy="88590"/>
            </a:xfrm>
            <a:custGeom>
              <a:avLst/>
              <a:gdLst/>
              <a:ahLst/>
              <a:cxnLst>
                <a:cxn ang="0">
                  <a:pos x="8" y="47"/>
                </a:cxn>
                <a:cxn ang="0">
                  <a:pos x="9" y="48"/>
                </a:cxn>
                <a:cxn ang="0">
                  <a:pos x="13" y="31"/>
                </a:cxn>
                <a:cxn ang="0">
                  <a:pos x="14" y="26"/>
                </a:cxn>
                <a:cxn ang="0">
                  <a:pos x="10" y="19"/>
                </a:cxn>
                <a:cxn ang="0">
                  <a:pos x="12" y="10"/>
                </a:cxn>
                <a:cxn ang="0">
                  <a:pos x="16" y="10"/>
                </a:cxn>
                <a:cxn ang="0">
                  <a:pos x="17" y="3"/>
                </a:cxn>
                <a:cxn ang="0">
                  <a:pos x="11" y="0"/>
                </a:cxn>
                <a:cxn ang="0">
                  <a:pos x="9" y="6"/>
                </a:cxn>
                <a:cxn ang="0">
                  <a:pos x="0" y="26"/>
                </a:cxn>
                <a:cxn ang="0">
                  <a:pos x="8" y="46"/>
                </a:cxn>
                <a:cxn ang="0">
                  <a:pos x="8" y="47"/>
                </a:cxn>
              </a:cxnLst>
              <a:rect l="0" t="0" r="r" b="b"/>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53"/>
            <p:cNvSpPr>
              <a:spLocks/>
            </p:cNvSpPr>
            <p:nvPr/>
          </p:nvSpPr>
          <p:spPr bwMode="auto">
            <a:xfrm>
              <a:off x="6237242" y="3418372"/>
              <a:ext cx="90144" cy="96361"/>
            </a:xfrm>
            <a:custGeom>
              <a:avLst/>
              <a:gdLst/>
              <a:ahLst/>
              <a:cxnLst>
                <a:cxn ang="0">
                  <a:pos x="44" y="0"/>
                </a:cxn>
                <a:cxn ang="0">
                  <a:pos x="30" y="6"/>
                </a:cxn>
                <a:cxn ang="0">
                  <a:pos x="19" y="12"/>
                </a:cxn>
                <a:cxn ang="0">
                  <a:pos x="9" y="7"/>
                </a:cxn>
                <a:cxn ang="0">
                  <a:pos x="8" y="3"/>
                </a:cxn>
                <a:cxn ang="0">
                  <a:pos x="8" y="3"/>
                </a:cxn>
                <a:cxn ang="0">
                  <a:pos x="6" y="13"/>
                </a:cxn>
                <a:cxn ang="0">
                  <a:pos x="4" y="31"/>
                </a:cxn>
                <a:cxn ang="0">
                  <a:pos x="0" y="48"/>
                </a:cxn>
                <a:cxn ang="0">
                  <a:pos x="10" y="52"/>
                </a:cxn>
                <a:cxn ang="0">
                  <a:pos x="19" y="45"/>
                </a:cxn>
                <a:cxn ang="0">
                  <a:pos x="26" y="42"/>
                </a:cxn>
                <a:cxn ang="0">
                  <a:pos x="33" y="37"/>
                </a:cxn>
                <a:cxn ang="0">
                  <a:pos x="24" y="27"/>
                </a:cxn>
                <a:cxn ang="0">
                  <a:pos x="35" y="20"/>
                </a:cxn>
                <a:cxn ang="0">
                  <a:pos x="47" y="16"/>
                </a:cxn>
                <a:cxn ang="0">
                  <a:pos x="48" y="16"/>
                </a:cxn>
                <a:cxn ang="0">
                  <a:pos x="45" y="5"/>
                </a:cxn>
                <a:cxn ang="0">
                  <a:pos x="44" y="0"/>
                </a:cxn>
              </a:cxnLst>
              <a:rect l="0" t="0" r="r" b="b"/>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54"/>
            <p:cNvSpPr>
              <a:spLocks/>
            </p:cNvSpPr>
            <p:nvPr/>
          </p:nvSpPr>
          <p:spPr bwMode="auto">
            <a:xfrm>
              <a:off x="6973934" y="3175917"/>
              <a:ext cx="230022" cy="101024"/>
            </a:xfrm>
            <a:custGeom>
              <a:avLst/>
              <a:gdLst/>
              <a:ahLst/>
              <a:cxnLst>
                <a:cxn ang="0">
                  <a:pos x="114" y="10"/>
                </a:cxn>
                <a:cxn ang="0">
                  <a:pos x="103" y="7"/>
                </a:cxn>
                <a:cxn ang="0">
                  <a:pos x="74" y="6"/>
                </a:cxn>
                <a:cxn ang="0">
                  <a:pos x="59" y="1"/>
                </a:cxn>
                <a:cxn ang="0">
                  <a:pos x="47" y="6"/>
                </a:cxn>
                <a:cxn ang="0">
                  <a:pos x="37" y="8"/>
                </a:cxn>
                <a:cxn ang="0">
                  <a:pos x="22" y="8"/>
                </a:cxn>
                <a:cxn ang="0">
                  <a:pos x="15" y="16"/>
                </a:cxn>
                <a:cxn ang="0">
                  <a:pos x="12" y="22"/>
                </a:cxn>
                <a:cxn ang="0">
                  <a:pos x="16" y="26"/>
                </a:cxn>
                <a:cxn ang="0">
                  <a:pos x="25" y="25"/>
                </a:cxn>
                <a:cxn ang="0">
                  <a:pos x="40" y="32"/>
                </a:cxn>
                <a:cxn ang="0">
                  <a:pos x="35" y="38"/>
                </a:cxn>
                <a:cxn ang="0">
                  <a:pos x="25" y="40"/>
                </a:cxn>
                <a:cxn ang="0">
                  <a:pos x="8" y="42"/>
                </a:cxn>
                <a:cxn ang="0">
                  <a:pos x="0" y="49"/>
                </a:cxn>
                <a:cxn ang="0">
                  <a:pos x="16" y="50"/>
                </a:cxn>
                <a:cxn ang="0">
                  <a:pos x="26" y="50"/>
                </a:cxn>
                <a:cxn ang="0">
                  <a:pos x="36" y="52"/>
                </a:cxn>
                <a:cxn ang="0">
                  <a:pos x="51" y="51"/>
                </a:cxn>
                <a:cxn ang="0">
                  <a:pos x="52" y="46"/>
                </a:cxn>
                <a:cxn ang="0">
                  <a:pos x="57" y="43"/>
                </a:cxn>
                <a:cxn ang="0">
                  <a:pos x="64" y="39"/>
                </a:cxn>
                <a:cxn ang="0">
                  <a:pos x="70" y="37"/>
                </a:cxn>
                <a:cxn ang="0">
                  <a:pos x="77" y="39"/>
                </a:cxn>
                <a:cxn ang="0">
                  <a:pos x="84" y="34"/>
                </a:cxn>
                <a:cxn ang="0">
                  <a:pos x="94" y="31"/>
                </a:cxn>
                <a:cxn ang="0">
                  <a:pos x="103" y="26"/>
                </a:cxn>
                <a:cxn ang="0">
                  <a:pos x="112" y="21"/>
                </a:cxn>
                <a:cxn ang="0">
                  <a:pos x="122" y="16"/>
                </a:cxn>
                <a:cxn ang="0">
                  <a:pos x="123" y="14"/>
                </a:cxn>
                <a:cxn ang="0">
                  <a:pos x="114" y="10"/>
                </a:cxn>
              </a:cxnLst>
              <a:rect l="0" t="0" r="r" b="b"/>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55"/>
            <p:cNvSpPr>
              <a:spLocks/>
            </p:cNvSpPr>
            <p:nvPr/>
          </p:nvSpPr>
          <p:spPr bwMode="auto">
            <a:xfrm>
              <a:off x="6341373" y="3165037"/>
              <a:ext cx="146095" cy="65277"/>
            </a:xfrm>
            <a:custGeom>
              <a:avLst/>
              <a:gdLst/>
              <a:ahLst/>
              <a:cxnLst>
                <a:cxn ang="0">
                  <a:pos x="31" y="27"/>
                </a:cxn>
                <a:cxn ang="0">
                  <a:pos x="39" y="33"/>
                </a:cxn>
                <a:cxn ang="0">
                  <a:pos x="40" y="34"/>
                </a:cxn>
                <a:cxn ang="0">
                  <a:pos x="51" y="32"/>
                </a:cxn>
                <a:cxn ang="0">
                  <a:pos x="61" y="33"/>
                </a:cxn>
                <a:cxn ang="0">
                  <a:pos x="60" y="30"/>
                </a:cxn>
                <a:cxn ang="0">
                  <a:pos x="68" y="33"/>
                </a:cxn>
                <a:cxn ang="0">
                  <a:pos x="77" y="33"/>
                </a:cxn>
                <a:cxn ang="0">
                  <a:pos x="73" y="28"/>
                </a:cxn>
                <a:cxn ang="0">
                  <a:pos x="75" y="24"/>
                </a:cxn>
                <a:cxn ang="0">
                  <a:pos x="68" y="21"/>
                </a:cxn>
                <a:cxn ang="0">
                  <a:pos x="65" y="14"/>
                </a:cxn>
                <a:cxn ang="0">
                  <a:pos x="61" y="12"/>
                </a:cxn>
                <a:cxn ang="0">
                  <a:pos x="49" y="14"/>
                </a:cxn>
                <a:cxn ang="0">
                  <a:pos x="42" y="10"/>
                </a:cxn>
                <a:cxn ang="0">
                  <a:pos x="35" y="6"/>
                </a:cxn>
                <a:cxn ang="0">
                  <a:pos x="18" y="4"/>
                </a:cxn>
                <a:cxn ang="0">
                  <a:pos x="4" y="0"/>
                </a:cxn>
                <a:cxn ang="0">
                  <a:pos x="0" y="2"/>
                </a:cxn>
                <a:cxn ang="0">
                  <a:pos x="18" y="12"/>
                </a:cxn>
                <a:cxn ang="0">
                  <a:pos x="22" y="23"/>
                </a:cxn>
                <a:cxn ang="0">
                  <a:pos x="19" y="27"/>
                </a:cxn>
                <a:cxn ang="0">
                  <a:pos x="31" y="27"/>
                </a:cxn>
              </a:cxnLst>
              <a:rect l="0" t="0" r="r" b="b"/>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56"/>
            <p:cNvSpPr>
              <a:spLocks noEditPoints="1"/>
            </p:cNvSpPr>
            <p:nvPr/>
          </p:nvSpPr>
          <p:spPr bwMode="auto">
            <a:xfrm>
              <a:off x="6049183" y="3200784"/>
              <a:ext cx="397876" cy="156975"/>
            </a:xfrm>
            <a:custGeom>
              <a:avLst/>
              <a:gdLst/>
              <a:ahLst/>
              <a:cxnLst>
                <a:cxn ang="0">
                  <a:pos x="206" y="59"/>
                </a:cxn>
                <a:cxn ang="0">
                  <a:pos x="206" y="47"/>
                </a:cxn>
                <a:cxn ang="0">
                  <a:pos x="206" y="37"/>
                </a:cxn>
                <a:cxn ang="0">
                  <a:pos x="209" y="32"/>
                </a:cxn>
                <a:cxn ang="0">
                  <a:pos x="207" y="28"/>
                </a:cxn>
                <a:cxn ang="0">
                  <a:pos x="198" y="24"/>
                </a:cxn>
                <a:cxn ang="0">
                  <a:pos x="195" y="14"/>
                </a:cxn>
                <a:cxn ang="0">
                  <a:pos x="187" y="8"/>
                </a:cxn>
                <a:cxn ang="0">
                  <a:pos x="175" y="8"/>
                </a:cxn>
                <a:cxn ang="0">
                  <a:pos x="154" y="15"/>
                </a:cxn>
                <a:cxn ang="0">
                  <a:pos x="135" y="16"/>
                </a:cxn>
                <a:cxn ang="0">
                  <a:pos x="121" y="11"/>
                </a:cxn>
                <a:cxn ang="0">
                  <a:pos x="111" y="7"/>
                </a:cxn>
                <a:cxn ang="0">
                  <a:pos x="95" y="2"/>
                </a:cxn>
                <a:cxn ang="0">
                  <a:pos x="60" y="13"/>
                </a:cxn>
                <a:cxn ang="0">
                  <a:pos x="36" y="14"/>
                </a:cxn>
                <a:cxn ang="0">
                  <a:pos x="30" y="23"/>
                </a:cxn>
                <a:cxn ang="0">
                  <a:pos x="6" y="25"/>
                </a:cxn>
                <a:cxn ang="0">
                  <a:pos x="4" y="33"/>
                </a:cxn>
                <a:cxn ang="0">
                  <a:pos x="9" y="36"/>
                </a:cxn>
                <a:cxn ang="0">
                  <a:pos x="10" y="45"/>
                </a:cxn>
                <a:cxn ang="0">
                  <a:pos x="10" y="53"/>
                </a:cxn>
                <a:cxn ang="0">
                  <a:pos x="10" y="59"/>
                </a:cxn>
                <a:cxn ang="0">
                  <a:pos x="16" y="65"/>
                </a:cxn>
                <a:cxn ang="0">
                  <a:pos x="23" y="69"/>
                </a:cxn>
                <a:cxn ang="0">
                  <a:pos x="29" y="71"/>
                </a:cxn>
                <a:cxn ang="0">
                  <a:pos x="36" y="78"/>
                </a:cxn>
                <a:cxn ang="0">
                  <a:pos x="50" y="75"/>
                </a:cxn>
                <a:cxn ang="0">
                  <a:pos x="59" y="71"/>
                </a:cxn>
                <a:cxn ang="0">
                  <a:pos x="75" y="80"/>
                </a:cxn>
                <a:cxn ang="0">
                  <a:pos x="86" y="78"/>
                </a:cxn>
                <a:cxn ang="0">
                  <a:pos x="97" y="71"/>
                </a:cxn>
                <a:cxn ang="0">
                  <a:pos x="106" y="74"/>
                </a:cxn>
                <a:cxn ang="0">
                  <a:pos x="114" y="71"/>
                </a:cxn>
                <a:cxn ang="0">
                  <a:pos x="111" y="80"/>
                </a:cxn>
                <a:cxn ang="0">
                  <a:pos x="111" y="84"/>
                </a:cxn>
                <a:cxn ang="0">
                  <a:pos x="118" y="76"/>
                </a:cxn>
                <a:cxn ang="0">
                  <a:pos x="123" y="74"/>
                </a:cxn>
                <a:cxn ang="0">
                  <a:pos x="133" y="74"/>
                </a:cxn>
                <a:cxn ang="0">
                  <a:pos x="140" y="72"/>
                </a:cxn>
                <a:cxn ang="0">
                  <a:pos x="153" y="73"/>
                </a:cxn>
                <a:cxn ang="0">
                  <a:pos x="168" y="68"/>
                </a:cxn>
                <a:cxn ang="0">
                  <a:pos x="180" y="66"/>
                </a:cxn>
                <a:cxn ang="0">
                  <a:pos x="185" y="68"/>
                </a:cxn>
                <a:cxn ang="0">
                  <a:pos x="190" y="64"/>
                </a:cxn>
                <a:cxn ang="0">
                  <a:pos x="200" y="66"/>
                </a:cxn>
                <a:cxn ang="0">
                  <a:pos x="212" y="68"/>
                </a:cxn>
                <a:cxn ang="0">
                  <a:pos x="206" y="59"/>
                </a:cxn>
                <a:cxn ang="0">
                  <a:pos x="19" y="16"/>
                </a:cxn>
                <a:cxn ang="0">
                  <a:pos x="34" y="14"/>
                </a:cxn>
                <a:cxn ang="0">
                  <a:pos x="25" y="8"/>
                </a:cxn>
                <a:cxn ang="0">
                  <a:pos x="22" y="2"/>
                </a:cxn>
                <a:cxn ang="0">
                  <a:pos x="18" y="3"/>
                </a:cxn>
                <a:cxn ang="0">
                  <a:pos x="6" y="3"/>
                </a:cxn>
                <a:cxn ang="0">
                  <a:pos x="7" y="10"/>
                </a:cxn>
                <a:cxn ang="0">
                  <a:pos x="4" y="15"/>
                </a:cxn>
                <a:cxn ang="0">
                  <a:pos x="1" y="19"/>
                </a:cxn>
                <a:cxn ang="0">
                  <a:pos x="8" y="22"/>
                </a:cxn>
                <a:cxn ang="0">
                  <a:pos x="19" y="16"/>
                </a:cxn>
              </a:cxnLst>
              <a:rect l="0" t="0" r="r" b="b"/>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57"/>
            <p:cNvSpPr>
              <a:spLocks/>
            </p:cNvSpPr>
            <p:nvPr/>
          </p:nvSpPr>
          <p:spPr bwMode="auto">
            <a:xfrm>
              <a:off x="7157330" y="3359313"/>
              <a:ext cx="49734" cy="46626"/>
            </a:xfrm>
            <a:custGeom>
              <a:avLst/>
              <a:gdLst/>
              <a:ahLst/>
              <a:cxnLst>
                <a:cxn ang="0">
                  <a:pos x="12" y="0"/>
                </a:cxn>
                <a:cxn ang="0">
                  <a:pos x="0" y="8"/>
                </a:cxn>
                <a:cxn ang="0">
                  <a:pos x="1" y="11"/>
                </a:cxn>
                <a:cxn ang="0">
                  <a:pos x="8" y="18"/>
                </a:cxn>
                <a:cxn ang="0">
                  <a:pos x="9" y="25"/>
                </a:cxn>
                <a:cxn ang="0">
                  <a:pos x="14" y="25"/>
                </a:cxn>
                <a:cxn ang="0">
                  <a:pos x="25" y="11"/>
                </a:cxn>
                <a:cxn ang="0">
                  <a:pos x="12" y="0"/>
                </a:cxn>
              </a:cxnLst>
              <a:rect l="0" t="0" r="r" b="b"/>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58"/>
            <p:cNvSpPr>
              <a:spLocks/>
            </p:cNvSpPr>
            <p:nvPr/>
          </p:nvSpPr>
          <p:spPr bwMode="auto">
            <a:xfrm>
              <a:off x="8110056" y="3183687"/>
              <a:ext cx="144541" cy="138325"/>
            </a:xfrm>
            <a:custGeom>
              <a:avLst/>
              <a:gdLst/>
              <a:ahLst/>
              <a:cxnLst>
                <a:cxn ang="0">
                  <a:pos x="74" y="4"/>
                </a:cxn>
                <a:cxn ang="0">
                  <a:pos x="65" y="0"/>
                </a:cxn>
                <a:cxn ang="0">
                  <a:pos x="58" y="9"/>
                </a:cxn>
                <a:cxn ang="0">
                  <a:pos x="50" y="15"/>
                </a:cxn>
                <a:cxn ang="0">
                  <a:pos x="46" y="19"/>
                </a:cxn>
                <a:cxn ang="0">
                  <a:pos x="38" y="21"/>
                </a:cxn>
                <a:cxn ang="0">
                  <a:pos x="31" y="18"/>
                </a:cxn>
                <a:cxn ang="0">
                  <a:pos x="24" y="26"/>
                </a:cxn>
                <a:cxn ang="0">
                  <a:pos x="3" y="38"/>
                </a:cxn>
                <a:cxn ang="0">
                  <a:pos x="0" y="43"/>
                </a:cxn>
                <a:cxn ang="0">
                  <a:pos x="13" y="49"/>
                </a:cxn>
                <a:cxn ang="0">
                  <a:pos x="6" y="62"/>
                </a:cxn>
                <a:cxn ang="0">
                  <a:pos x="8" y="68"/>
                </a:cxn>
                <a:cxn ang="0">
                  <a:pos x="14" y="71"/>
                </a:cxn>
                <a:cxn ang="0">
                  <a:pos x="22" y="70"/>
                </a:cxn>
                <a:cxn ang="0">
                  <a:pos x="25" y="71"/>
                </a:cxn>
                <a:cxn ang="0">
                  <a:pos x="31" y="66"/>
                </a:cxn>
                <a:cxn ang="0">
                  <a:pos x="42" y="64"/>
                </a:cxn>
                <a:cxn ang="0">
                  <a:pos x="48" y="62"/>
                </a:cxn>
                <a:cxn ang="0">
                  <a:pos x="38" y="52"/>
                </a:cxn>
                <a:cxn ang="0">
                  <a:pos x="41" y="42"/>
                </a:cxn>
                <a:cxn ang="0">
                  <a:pos x="61" y="30"/>
                </a:cxn>
                <a:cxn ang="0">
                  <a:pos x="65" y="17"/>
                </a:cxn>
                <a:cxn ang="0">
                  <a:pos x="77" y="4"/>
                </a:cxn>
                <a:cxn ang="0">
                  <a:pos x="74" y="4"/>
                </a:cxn>
              </a:cxnLst>
              <a:rect l="0" t="0" r="r" b="b"/>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59"/>
            <p:cNvSpPr>
              <a:spLocks/>
            </p:cNvSpPr>
            <p:nvPr/>
          </p:nvSpPr>
          <p:spPr bwMode="auto">
            <a:xfrm>
              <a:off x="7200848" y="3492974"/>
              <a:ext cx="163192" cy="93252"/>
            </a:xfrm>
            <a:custGeom>
              <a:avLst/>
              <a:gdLst/>
              <a:ahLst/>
              <a:cxnLst>
                <a:cxn ang="0">
                  <a:pos x="85" y="32"/>
                </a:cxn>
                <a:cxn ang="0">
                  <a:pos x="83" y="32"/>
                </a:cxn>
                <a:cxn ang="0">
                  <a:pos x="68" y="29"/>
                </a:cxn>
                <a:cxn ang="0">
                  <a:pos x="46" y="20"/>
                </a:cxn>
                <a:cxn ang="0">
                  <a:pos x="23" y="3"/>
                </a:cxn>
                <a:cxn ang="0">
                  <a:pos x="14" y="2"/>
                </a:cxn>
                <a:cxn ang="0">
                  <a:pos x="7" y="4"/>
                </a:cxn>
                <a:cxn ang="0">
                  <a:pos x="2" y="10"/>
                </a:cxn>
                <a:cxn ang="0">
                  <a:pos x="0" y="19"/>
                </a:cxn>
                <a:cxn ang="0">
                  <a:pos x="6" y="23"/>
                </a:cxn>
                <a:cxn ang="0">
                  <a:pos x="15" y="27"/>
                </a:cxn>
                <a:cxn ang="0">
                  <a:pos x="23" y="32"/>
                </a:cxn>
                <a:cxn ang="0">
                  <a:pos x="33" y="37"/>
                </a:cxn>
                <a:cxn ang="0">
                  <a:pos x="43" y="35"/>
                </a:cxn>
                <a:cxn ang="0">
                  <a:pos x="50" y="42"/>
                </a:cxn>
                <a:cxn ang="0">
                  <a:pos x="64" y="47"/>
                </a:cxn>
                <a:cxn ang="0">
                  <a:pos x="84" y="46"/>
                </a:cxn>
                <a:cxn ang="0">
                  <a:pos x="84" y="34"/>
                </a:cxn>
                <a:cxn ang="0">
                  <a:pos x="85" y="32"/>
                </a:cxn>
              </a:cxnLst>
              <a:rect l="0" t="0" r="r" b="b"/>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60"/>
            <p:cNvSpPr>
              <a:spLocks/>
            </p:cNvSpPr>
            <p:nvPr/>
          </p:nvSpPr>
          <p:spPr bwMode="auto">
            <a:xfrm>
              <a:off x="7437087" y="3534937"/>
              <a:ext cx="178734" cy="399431"/>
            </a:xfrm>
            <a:custGeom>
              <a:avLst/>
              <a:gdLst/>
              <a:ahLst/>
              <a:cxnLst>
                <a:cxn ang="0">
                  <a:pos x="78" y="193"/>
                </a:cxn>
                <a:cxn ang="0">
                  <a:pos x="74" y="185"/>
                </a:cxn>
                <a:cxn ang="0">
                  <a:pos x="70" y="171"/>
                </a:cxn>
                <a:cxn ang="0">
                  <a:pos x="66" y="159"/>
                </a:cxn>
                <a:cxn ang="0">
                  <a:pos x="67" y="151"/>
                </a:cxn>
                <a:cxn ang="0">
                  <a:pos x="68" y="146"/>
                </a:cxn>
                <a:cxn ang="0">
                  <a:pos x="66" y="138"/>
                </a:cxn>
                <a:cxn ang="0">
                  <a:pos x="57" y="128"/>
                </a:cxn>
                <a:cxn ang="0">
                  <a:pos x="59" y="110"/>
                </a:cxn>
                <a:cxn ang="0">
                  <a:pos x="66" y="106"/>
                </a:cxn>
                <a:cxn ang="0">
                  <a:pos x="74" y="104"/>
                </a:cxn>
                <a:cxn ang="0">
                  <a:pos x="84" y="98"/>
                </a:cxn>
                <a:cxn ang="0">
                  <a:pos x="90" y="93"/>
                </a:cxn>
                <a:cxn ang="0">
                  <a:pos x="96" y="84"/>
                </a:cxn>
                <a:cxn ang="0">
                  <a:pos x="96" y="84"/>
                </a:cxn>
                <a:cxn ang="0">
                  <a:pos x="91" y="85"/>
                </a:cxn>
                <a:cxn ang="0">
                  <a:pos x="84" y="81"/>
                </a:cxn>
                <a:cxn ang="0">
                  <a:pos x="78" y="78"/>
                </a:cxn>
                <a:cxn ang="0">
                  <a:pos x="78" y="71"/>
                </a:cxn>
                <a:cxn ang="0">
                  <a:pos x="74" y="66"/>
                </a:cxn>
                <a:cxn ang="0">
                  <a:pos x="70" y="56"/>
                </a:cxn>
                <a:cxn ang="0">
                  <a:pos x="60" y="54"/>
                </a:cxn>
                <a:cxn ang="0">
                  <a:pos x="58" y="49"/>
                </a:cxn>
                <a:cxn ang="0">
                  <a:pos x="67" y="33"/>
                </a:cxn>
                <a:cxn ang="0">
                  <a:pos x="70" y="17"/>
                </a:cxn>
                <a:cxn ang="0">
                  <a:pos x="65" y="11"/>
                </a:cxn>
                <a:cxn ang="0">
                  <a:pos x="63" y="5"/>
                </a:cxn>
                <a:cxn ang="0">
                  <a:pos x="55" y="2"/>
                </a:cxn>
                <a:cxn ang="0">
                  <a:pos x="53" y="3"/>
                </a:cxn>
                <a:cxn ang="0">
                  <a:pos x="54" y="3"/>
                </a:cxn>
                <a:cxn ang="0">
                  <a:pos x="51" y="8"/>
                </a:cxn>
                <a:cxn ang="0">
                  <a:pos x="52" y="16"/>
                </a:cxn>
                <a:cxn ang="0">
                  <a:pos x="47" y="16"/>
                </a:cxn>
                <a:cxn ang="0">
                  <a:pos x="38" y="20"/>
                </a:cxn>
                <a:cxn ang="0">
                  <a:pos x="30" y="28"/>
                </a:cxn>
                <a:cxn ang="0">
                  <a:pos x="27" y="42"/>
                </a:cxn>
                <a:cxn ang="0">
                  <a:pos x="23" y="56"/>
                </a:cxn>
                <a:cxn ang="0">
                  <a:pos x="14" y="56"/>
                </a:cxn>
                <a:cxn ang="0">
                  <a:pos x="12" y="67"/>
                </a:cxn>
                <a:cxn ang="0">
                  <a:pos x="9" y="79"/>
                </a:cxn>
                <a:cxn ang="0">
                  <a:pos x="4" y="87"/>
                </a:cxn>
                <a:cxn ang="0">
                  <a:pos x="0" y="91"/>
                </a:cxn>
                <a:cxn ang="0">
                  <a:pos x="10" y="102"/>
                </a:cxn>
                <a:cxn ang="0">
                  <a:pos x="23" y="125"/>
                </a:cxn>
                <a:cxn ang="0">
                  <a:pos x="22" y="143"/>
                </a:cxn>
                <a:cxn ang="0">
                  <a:pos x="26" y="149"/>
                </a:cxn>
                <a:cxn ang="0">
                  <a:pos x="37" y="148"/>
                </a:cxn>
                <a:cxn ang="0">
                  <a:pos x="47" y="136"/>
                </a:cxn>
                <a:cxn ang="0">
                  <a:pos x="53" y="141"/>
                </a:cxn>
                <a:cxn ang="0">
                  <a:pos x="57" y="153"/>
                </a:cxn>
                <a:cxn ang="0">
                  <a:pos x="63" y="178"/>
                </a:cxn>
                <a:cxn ang="0">
                  <a:pos x="67" y="195"/>
                </a:cxn>
                <a:cxn ang="0">
                  <a:pos x="69" y="209"/>
                </a:cxn>
                <a:cxn ang="0">
                  <a:pos x="68" y="212"/>
                </a:cxn>
                <a:cxn ang="0">
                  <a:pos x="78" y="193"/>
                </a:cxn>
              </a:cxnLst>
              <a:rect l="0" t="0" r="r" b="b"/>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61"/>
            <p:cNvSpPr>
              <a:spLocks/>
            </p:cNvSpPr>
            <p:nvPr/>
          </p:nvSpPr>
          <p:spPr bwMode="auto">
            <a:xfrm>
              <a:off x="7374919" y="3541154"/>
              <a:ext cx="63723" cy="38856"/>
            </a:xfrm>
            <a:custGeom>
              <a:avLst/>
              <a:gdLst/>
              <a:ahLst/>
              <a:cxnLst>
                <a:cxn ang="0">
                  <a:pos x="33" y="7"/>
                </a:cxn>
                <a:cxn ang="0">
                  <a:pos x="20" y="3"/>
                </a:cxn>
                <a:cxn ang="0">
                  <a:pos x="11" y="2"/>
                </a:cxn>
                <a:cxn ang="0">
                  <a:pos x="3" y="9"/>
                </a:cxn>
                <a:cxn ang="0">
                  <a:pos x="0" y="14"/>
                </a:cxn>
                <a:cxn ang="0">
                  <a:pos x="3" y="16"/>
                </a:cxn>
                <a:cxn ang="0">
                  <a:pos x="11" y="18"/>
                </a:cxn>
                <a:cxn ang="0">
                  <a:pos x="21" y="19"/>
                </a:cxn>
                <a:cxn ang="0">
                  <a:pos x="32" y="17"/>
                </a:cxn>
                <a:cxn ang="0">
                  <a:pos x="31" y="8"/>
                </a:cxn>
                <a:cxn ang="0">
                  <a:pos x="33" y="7"/>
                </a:cxn>
              </a:cxnLst>
              <a:rect l="0" t="0" r="r" b="b"/>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9" name="Freeform 62"/>
            <p:cNvSpPr>
              <a:spLocks/>
            </p:cNvSpPr>
            <p:nvPr/>
          </p:nvSpPr>
          <p:spPr bwMode="auto">
            <a:xfrm>
              <a:off x="7639133" y="3651503"/>
              <a:ext cx="156975" cy="324829"/>
            </a:xfrm>
            <a:custGeom>
              <a:avLst/>
              <a:gdLst/>
              <a:ahLst/>
              <a:cxnLst>
                <a:cxn ang="0">
                  <a:pos x="62" y="22"/>
                </a:cxn>
                <a:cxn ang="0">
                  <a:pos x="51" y="13"/>
                </a:cxn>
                <a:cxn ang="0">
                  <a:pos x="48" y="7"/>
                </a:cxn>
                <a:cxn ang="0">
                  <a:pos x="38" y="2"/>
                </a:cxn>
                <a:cxn ang="0">
                  <a:pos x="29" y="7"/>
                </a:cxn>
                <a:cxn ang="0">
                  <a:pos x="22" y="9"/>
                </a:cxn>
                <a:cxn ang="0">
                  <a:pos x="12" y="9"/>
                </a:cxn>
                <a:cxn ang="0">
                  <a:pos x="4" y="10"/>
                </a:cxn>
                <a:cxn ang="0">
                  <a:pos x="0" y="12"/>
                </a:cxn>
                <a:cxn ang="0">
                  <a:pos x="5" y="18"/>
                </a:cxn>
                <a:cxn ang="0">
                  <a:pos x="10" y="27"/>
                </a:cxn>
                <a:cxn ang="0">
                  <a:pos x="20" y="32"/>
                </a:cxn>
                <a:cxn ang="0">
                  <a:pos x="27" y="34"/>
                </a:cxn>
                <a:cxn ang="0">
                  <a:pos x="31" y="42"/>
                </a:cxn>
                <a:cxn ang="0">
                  <a:pos x="22" y="47"/>
                </a:cxn>
                <a:cxn ang="0">
                  <a:pos x="35" y="58"/>
                </a:cxn>
                <a:cxn ang="0">
                  <a:pos x="40" y="68"/>
                </a:cxn>
                <a:cxn ang="0">
                  <a:pos x="50" y="80"/>
                </a:cxn>
                <a:cxn ang="0">
                  <a:pos x="59" y="89"/>
                </a:cxn>
                <a:cxn ang="0">
                  <a:pos x="61" y="100"/>
                </a:cxn>
                <a:cxn ang="0">
                  <a:pos x="65" y="119"/>
                </a:cxn>
                <a:cxn ang="0">
                  <a:pos x="57" y="132"/>
                </a:cxn>
                <a:cxn ang="0">
                  <a:pos x="47" y="138"/>
                </a:cxn>
                <a:cxn ang="0">
                  <a:pos x="47" y="148"/>
                </a:cxn>
                <a:cxn ang="0">
                  <a:pos x="34" y="148"/>
                </a:cxn>
                <a:cxn ang="0">
                  <a:pos x="27" y="153"/>
                </a:cxn>
                <a:cxn ang="0">
                  <a:pos x="32" y="157"/>
                </a:cxn>
                <a:cxn ang="0">
                  <a:pos x="29" y="167"/>
                </a:cxn>
                <a:cxn ang="0">
                  <a:pos x="34" y="172"/>
                </a:cxn>
                <a:cxn ang="0">
                  <a:pos x="45" y="164"/>
                </a:cxn>
                <a:cxn ang="0">
                  <a:pos x="47" y="159"/>
                </a:cxn>
                <a:cxn ang="0">
                  <a:pos x="50" y="153"/>
                </a:cxn>
                <a:cxn ang="0">
                  <a:pos x="57" y="152"/>
                </a:cxn>
                <a:cxn ang="0">
                  <a:pos x="73" y="145"/>
                </a:cxn>
                <a:cxn ang="0">
                  <a:pos x="81" y="130"/>
                </a:cxn>
                <a:cxn ang="0">
                  <a:pos x="79" y="104"/>
                </a:cxn>
                <a:cxn ang="0">
                  <a:pos x="68" y="86"/>
                </a:cxn>
                <a:cxn ang="0">
                  <a:pos x="50" y="71"/>
                </a:cxn>
                <a:cxn ang="0">
                  <a:pos x="45" y="62"/>
                </a:cxn>
                <a:cxn ang="0">
                  <a:pos x="42" y="47"/>
                </a:cxn>
                <a:cxn ang="0">
                  <a:pos x="50" y="37"/>
                </a:cxn>
                <a:cxn ang="0">
                  <a:pos x="54" y="30"/>
                </a:cxn>
                <a:cxn ang="0">
                  <a:pos x="63" y="24"/>
                </a:cxn>
                <a:cxn ang="0">
                  <a:pos x="64" y="24"/>
                </a:cxn>
                <a:cxn ang="0">
                  <a:pos x="62" y="22"/>
                </a:cxn>
              </a:cxnLst>
              <a:rect l="0" t="0" r="r" b="b"/>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63"/>
            <p:cNvSpPr>
              <a:spLocks/>
            </p:cNvSpPr>
            <p:nvPr/>
          </p:nvSpPr>
          <p:spPr bwMode="auto">
            <a:xfrm>
              <a:off x="7639133" y="3845777"/>
              <a:ext cx="128999" cy="91698"/>
            </a:xfrm>
            <a:custGeom>
              <a:avLst/>
              <a:gdLst/>
              <a:ahLst/>
              <a:cxnLst>
                <a:cxn ang="0">
                  <a:pos x="34" y="44"/>
                </a:cxn>
                <a:cxn ang="0">
                  <a:pos x="47" y="44"/>
                </a:cxn>
                <a:cxn ang="0">
                  <a:pos x="47" y="34"/>
                </a:cxn>
                <a:cxn ang="0">
                  <a:pos x="57" y="28"/>
                </a:cxn>
                <a:cxn ang="0">
                  <a:pos x="65" y="15"/>
                </a:cxn>
                <a:cxn ang="0">
                  <a:pos x="61" y="1"/>
                </a:cxn>
                <a:cxn ang="0">
                  <a:pos x="53" y="2"/>
                </a:cxn>
                <a:cxn ang="0">
                  <a:pos x="45" y="5"/>
                </a:cxn>
                <a:cxn ang="0">
                  <a:pos x="42" y="8"/>
                </a:cxn>
                <a:cxn ang="0">
                  <a:pos x="35" y="3"/>
                </a:cxn>
                <a:cxn ang="0">
                  <a:pos x="20" y="3"/>
                </a:cxn>
                <a:cxn ang="0">
                  <a:pos x="4" y="10"/>
                </a:cxn>
                <a:cxn ang="0">
                  <a:pos x="5" y="21"/>
                </a:cxn>
                <a:cxn ang="0">
                  <a:pos x="6" y="29"/>
                </a:cxn>
                <a:cxn ang="0">
                  <a:pos x="6" y="30"/>
                </a:cxn>
                <a:cxn ang="0">
                  <a:pos x="9" y="40"/>
                </a:cxn>
                <a:cxn ang="0">
                  <a:pos x="16" y="41"/>
                </a:cxn>
                <a:cxn ang="0">
                  <a:pos x="17" y="47"/>
                </a:cxn>
                <a:cxn ang="0">
                  <a:pos x="26" y="48"/>
                </a:cxn>
                <a:cxn ang="0">
                  <a:pos x="27" y="49"/>
                </a:cxn>
                <a:cxn ang="0">
                  <a:pos x="34" y="44"/>
                </a:cxn>
              </a:cxnLst>
              <a:rect l="0" t="0" r="r" b="b"/>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64"/>
            <p:cNvSpPr>
              <a:spLocks/>
            </p:cNvSpPr>
            <p:nvPr/>
          </p:nvSpPr>
          <p:spPr bwMode="auto">
            <a:xfrm>
              <a:off x="7597169" y="3671707"/>
              <a:ext cx="156975" cy="191167"/>
            </a:xfrm>
            <a:custGeom>
              <a:avLst/>
              <a:gdLst/>
              <a:ahLst/>
              <a:cxnLst>
                <a:cxn ang="0">
                  <a:pos x="57" y="47"/>
                </a:cxn>
                <a:cxn ang="0">
                  <a:pos x="44" y="36"/>
                </a:cxn>
                <a:cxn ang="0">
                  <a:pos x="53" y="31"/>
                </a:cxn>
                <a:cxn ang="0">
                  <a:pos x="49" y="23"/>
                </a:cxn>
                <a:cxn ang="0">
                  <a:pos x="42" y="21"/>
                </a:cxn>
                <a:cxn ang="0">
                  <a:pos x="32" y="16"/>
                </a:cxn>
                <a:cxn ang="0">
                  <a:pos x="27" y="7"/>
                </a:cxn>
                <a:cxn ang="0">
                  <a:pos x="22" y="1"/>
                </a:cxn>
                <a:cxn ang="0">
                  <a:pos x="18" y="1"/>
                </a:cxn>
                <a:cxn ang="0">
                  <a:pos x="16" y="7"/>
                </a:cxn>
                <a:cxn ang="0">
                  <a:pos x="16" y="16"/>
                </a:cxn>
                <a:cxn ang="0">
                  <a:pos x="10" y="11"/>
                </a:cxn>
                <a:cxn ang="0">
                  <a:pos x="4" y="20"/>
                </a:cxn>
                <a:cxn ang="0">
                  <a:pos x="0" y="23"/>
                </a:cxn>
                <a:cxn ang="0">
                  <a:pos x="2" y="25"/>
                </a:cxn>
                <a:cxn ang="0">
                  <a:pos x="3" y="34"/>
                </a:cxn>
                <a:cxn ang="0">
                  <a:pos x="11" y="37"/>
                </a:cxn>
                <a:cxn ang="0">
                  <a:pos x="10" y="49"/>
                </a:cxn>
                <a:cxn ang="0">
                  <a:pos x="7" y="58"/>
                </a:cxn>
                <a:cxn ang="0">
                  <a:pos x="17" y="54"/>
                </a:cxn>
                <a:cxn ang="0">
                  <a:pos x="26" y="53"/>
                </a:cxn>
                <a:cxn ang="0">
                  <a:pos x="33" y="51"/>
                </a:cxn>
                <a:cxn ang="0">
                  <a:pos x="43" y="51"/>
                </a:cxn>
                <a:cxn ang="0">
                  <a:pos x="52" y="59"/>
                </a:cxn>
                <a:cxn ang="0">
                  <a:pos x="52" y="73"/>
                </a:cxn>
                <a:cxn ang="0">
                  <a:pos x="60" y="85"/>
                </a:cxn>
                <a:cxn ang="0">
                  <a:pos x="59" y="97"/>
                </a:cxn>
                <a:cxn ang="0">
                  <a:pos x="64" y="101"/>
                </a:cxn>
                <a:cxn ang="0">
                  <a:pos x="67" y="98"/>
                </a:cxn>
                <a:cxn ang="0">
                  <a:pos x="75" y="95"/>
                </a:cxn>
                <a:cxn ang="0">
                  <a:pos x="83" y="94"/>
                </a:cxn>
                <a:cxn ang="0">
                  <a:pos x="83" y="89"/>
                </a:cxn>
                <a:cxn ang="0">
                  <a:pos x="81" y="78"/>
                </a:cxn>
                <a:cxn ang="0">
                  <a:pos x="72" y="69"/>
                </a:cxn>
                <a:cxn ang="0">
                  <a:pos x="62" y="57"/>
                </a:cxn>
                <a:cxn ang="0">
                  <a:pos x="57" y="47"/>
                </a:cxn>
              </a:cxnLst>
              <a:rect l="0" t="0" r="r" b="b"/>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65"/>
            <p:cNvSpPr>
              <a:spLocks/>
            </p:cNvSpPr>
            <p:nvPr/>
          </p:nvSpPr>
          <p:spPr bwMode="auto">
            <a:xfrm>
              <a:off x="7542772" y="3715224"/>
              <a:ext cx="172517" cy="321720"/>
            </a:xfrm>
            <a:custGeom>
              <a:avLst/>
              <a:gdLst/>
              <a:ahLst/>
              <a:cxnLst>
                <a:cxn ang="0">
                  <a:pos x="56" y="91"/>
                </a:cxn>
                <a:cxn ang="0">
                  <a:pos x="55" y="80"/>
                </a:cxn>
                <a:cxn ang="0">
                  <a:pos x="71" y="73"/>
                </a:cxn>
                <a:cxn ang="0">
                  <a:pos x="86" y="73"/>
                </a:cxn>
                <a:cxn ang="0">
                  <a:pos x="88" y="74"/>
                </a:cxn>
                <a:cxn ang="0">
                  <a:pos x="89" y="62"/>
                </a:cxn>
                <a:cxn ang="0">
                  <a:pos x="81" y="50"/>
                </a:cxn>
                <a:cxn ang="0">
                  <a:pos x="81" y="36"/>
                </a:cxn>
                <a:cxn ang="0">
                  <a:pos x="72" y="28"/>
                </a:cxn>
                <a:cxn ang="0">
                  <a:pos x="62" y="28"/>
                </a:cxn>
                <a:cxn ang="0">
                  <a:pos x="55" y="30"/>
                </a:cxn>
                <a:cxn ang="0">
                  <a:pos x="46" y="31"/>
                </a:cxn>
                <a:cxn ang="0">
                  <a:pos x="36" y="35"/>
                </a:cxn>
                <a:cxn ang="0">
                  <a:pos x="39" y="26"/>
                </a:cxn>
                <a:cxn ang="0">
                  <a:pos x="40" y="14"/>
                </a:cxn>
                <a:cxn ang="0">
                  <a:pos x="32" y="11"/>
                </a:cxn>
                <a:cxn ang="0">
                  <a:pos x="31" y="2"/>
                </a:cxn>
                <a:cxn ang="0">
                  <a:pos x="29" y="0"/>
                </a:cxn>
                <a:cxn ang="0">
                  <a:pos x="27" y="2"/>
                </a:cxn>
                <a:cxn ang="0">
                  <a:pos x="17" y="8"/>
                </a:cxn>
                <a:cxn ang="0">
                  <a:pos x="9" y="10"/>
                </a:cxn>
                <a:cxn ang="0">
                  <a:pos x="2" y="14"/>
                </a:cxn>
                <a:cxn ang="0">
                  <a:pos x="0" y="32"/>
                </a:cxn>
                <a:cxn ang="0">
                  <a:pos x="9" y="42"/>
                </a:cxn>
                <a:cxn ang="0">
                  <a:pos x="11" y="50"/>
                </a:cxn>
                <a:cxn ang="0">
                  <a:pos x="10" y="55"/>
                </a:cxn>
                <a:cxn ang="0">
                  <a:pos x="9" y="63"/>
                </a:cxn>
                <a:cxn ang="0">
                  <a:pos x="13" y="75"/>
                </a:cxn>
                <a:cxn ang="0">
                  <a:pos x="17" y="89"/>
                </a:cxn>
                <a:cxn ang="0">
                  <a:pos x="21" y="97"/>
                </a:cxn>
                <a:cxn ang="0">
                  <a:pos x="11" y="116"/>
                </a:cxn>
                <a:cxn ang="0">
                  <a:pos x="8" y="132"/>
                </a:cxn>
                <a:cxn ang="0">
                  <a:pos x="9" y="142"/>
                </a:cxn>
                <a:cxn ang="0">
                  <a:pos x="23" y="157"/>
                </a:cxn>
                <a:cxn ang="0">
                  <a:pos x="27" y="162"/>
                </a:cxn>
                <a:cxn ang="0">
                  <a:pos x="33" y="163"/>
                </a:cxn>
                <a:cxn ang="0">
                  <a:pos x="39" y="170"/>
                </a:cxn>
                <a:cxn ang="0">
                  <a:pos x="48" y="171"/>
                </a:cxn>
                <a:cxn ang="0">
                  <a:pos x="51" y="166"/>
                </a:cxn>
                <a:cxn ang="0">
                  <a:pos x="38" y="159"/>
                </a:cxn>
                <a:cxn ang="0">
                  <a:pos x="30" y="146"/>
                </a:cxn>
                <a:cxn ang="0">
                  <a:pos x="26" y="135"/>
                </a:cxn>
                <a:cxn ang="0">
                  <a:pos x="19" y="130"/>
                </a:cxn>
                <a:cxn ang="0">
                  <a:pos x="20" y="112"/>
                </a:cxn>
                <a:cxn ang="0">
                  <a:pos x="27" y="89"/>
                </a:cxn>
                <a:cxn ang="0">
                  <a:pos x="36" y="86"/>
                </a:cxn>
                <a:cxn ang="0">
                  <a:pos x="45" y="93"/>
                </a:cxn>
                <a:cxn ang="0">
                  <a:pos x="57" y="99"/>
                </a:cxn>
                <a:cxn ang="0">
                  <a:pos x="57" y="100"/>
                </a:cxn>
                <a:cxn ang="0">
                  <a:pos x="57" y="99"/>
                </a:cxn>
                <a:cxn ang="0">
                  <a:pos x="56" y="91"/>
                </a:cxn>
              </a:cxnLst>
              <a:rect l="0" t="0" r="r" b="b"/>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66"/>
            <p:cNvSpPr>
              <a:spLocks/>
            </p:cNvSpPr>
            <p:nvPr/>
          </p:nvSpPr>
          <p:spPr bwMode="auto">
            <a:xfrm>
              <a:off x="5808282" y="2849534"/>
              <a:ext cx="203601" cy="166300"/>
            </a:xfrm>
            <a:custGeom>
              <a:avLst/>
              <a:gdLst/>
              <a:ahLst/>
              <a:cxnLst>
                <a:cxn ang="0">
                  <a:pos x="2" y="19"/>
                </a:cxn>
                <a:cxn ang="0">
                  <a:pos x="2" y="31"/>
                </a:cxn>
                <a:cxn ang="0">
                  <a:pos x="3" y="36"/>
                </a:cxn>
                <a:cxn ang="0">
                  <a:pos x="5" y="41"/>
                </a:cxn>
                <a:cxn ang="0">
                  <a:pos x="7" y="47"/>
                </a:cxn>
                <a:cxn ang="0">
                  <a:pos x="10" y="56"/>
                </a:cxn>
                <a:cxn ang="0">
                  <a:pos x="10" y="61"/>
                </a:cxn>
                <a:cxn ang="0">
                  <a:pos x="16" y="65"/>
                </a:cxn>
                <a:cxn ang="0">
                  <a:pos x="24" y="70"/>
                </a:cxn>
                <a:cxn ang="0">
                  <a:pos x="30" y="73"/>
                </a:cxn>
                <a:cxn ang="0">
                  <a:pos x="36" y="72"/>
                </a:cxn>
                <a:cxn ang="0">
                  <a:pos x="39" y="76"/>
                </a:cxn>
                <a:cxn ang="0">
                  <a:pos x="47" y="78"/>
                </a:cxn>
                <a:cxn ang="0">
                  <a:pos x="52" y="84"/>
                </a:cxn>
                <a:cxn ang="0">
                  <a:pos x="59" y="83"/>
                </a:cxn>
                <a:cxn ang="0">
                  <a:pos x="68" y="85"/>
                </a:cxn>
                <a:cxn ang="0">
                  <a:pos x="77" y="85"/>
                </a:cxn>
                <a:cxn ang="0">
                  <a:pos x="86" y="88"/>
                </a:cxn>
                <a:cxn ang="0">
                  <a:pos x="93" y="89"/>
                </a:cxn>
                <a:cxn ang="0">
                  <a:pos x="93" y="82"/>
                </a:cxn>
                <a:cxn ang="0">
                  <a:pos x="103" y="71"/>
                </a:cxn>
                <a:cxn ang="0">
                  <a:pos x="108" y="67"/>
                </a:cxn>
                <a:cxn ang="0">
                  <a:pos x="104" y="56"/>
                </a:cxn>
                <a:cxn ang="0">
                  <a:pos x="103" y="46"/>
                </a:cxn>
                <a:cxn ang="0">
                  <a:pos x="99" y="40"/>
                </a:cxn>
                <a:cxn ang="0">
                  <a:pos x="106" y="35"/>
                </a:cxn>
                <a:cxn ang="0">
                  <a:pos x="105" y="25"/>
                </a:cxn>
                <a:cxn ang="0">
                  <a:pos x="103" y="16"/>
                </a:cxn>
                <a:cxn ang="0">
                  <a:pos x="95" y="10"/>
                </a:cxn>
                <a:cxn ang="0">
                  <a:pos x="94" y="9"/>
                </a:cxn>
                <a:cxn ang="0">
                  <a:pos x="65" y="8"/>
                </a:cxn>
                <a:cxn ang="0">
                  <a:pos x="59" y="6"/>
                </a:cxn>
                <a:cxn ang="0">
                  <a:pos x="53" y="9"/>
                </a:cxn>
                <a:cxn ang="0">
                  <a:pos x="48" y="2"/>
                </a:cxn>
                <a:cxn ang="0">
                  <a:pos x="23" y="9"/>
                </a:cxn>
                <a:cxn ang="0">
                  <a:pos x="6" y="15"/>
                </a:cxn>
                <a:cxn ang="0">
                  <a:pos x="2" y="18"/>
                </a:cxn>
                <a:cxn ang="0">
                  <a:pos x="2" y="19"/>
                </a:cxn>
              </a:cxnLst>
              <a:rect l="0" t="0" r="r" b="b"/>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67"/>
            <p:cNvSpPr>
              <a:spLocks/>
            </p:cNvSpPr>
            <p:nvPr/>
          </p:nvSpPr>
          <p:spPr bwMode="auto">
            <a:xfrm>
              <a:off x="5837811" y="3119965"/>
              <a:ext cx="77710" cy="73048"/>
            </a:xfrm>
            <a:custGeom>
              <a:avLst/>
              <a:gdLst/>
              <a:ahLst/>
              <a:cxnLst>
                <a:cxn ang="0">
                  <a:pos x="31" y="35"/>
                </a:cxn>
                <a:cxn ang="0">
                  <a:pos x="39" y="23"/>
                </a:cxn>
                <a:cxn ang="0">
                  <a:pos x="40" y="8"/>
                </a:cxn>
                <a:cxn ang="0">
                  <a:pos x="30" y="2"/>
                </a:cxn>
                <a:cxn ang="0">
                  <a:pos x="13" y="1"/>
                </a:cxn>
                <a:cxn ang="0">
                  <a:pos x="6" y="2"/>
                </a:cxn>
                <a:cxn ang="0">
                  <a:pos x="1" y="5"/>
                </a:cxn>
                <a:cxn ang="0">
                  <a:pos x="6" y="13"/>
                </a:cxn>
                <a:cxn ang="0">
                  <a:pos x="15" y="24"/>
                </a:cxn>
                <a:cxn ang="0">
                  <a:pos x="24" y="34"/>
                </a:cxn>
                <a:cxn ang="0">
                  <a:pos x="30" y="39"/>
                </a:cxn>
                <a:cxn ang="0">
                  <a:pos x="31" y="35"/>
                </a:cxn>
              </a:cxnLst>
              <a:rect l="0" t="0" r="r" b="b"/>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68"/>
            <p:cNvSpPr>
              <a:spLocks/>
            </p:cNvSpPr>
            <p:nvPr/>
          </p:nvSpPr>
          <p:spPr bwMode="auto">
            <a:xfrm>
              <a:off x="5800510" y="3087327"/>
              <a:ext cx="111903" cy="96361"/>
            </a:xfrm>
            <a:custGeom>
              <a:avLst/>
              <a:gdLst/>
              <a:ahLst/>
              <a:cxnLst>
                <a:cxn ang="0">
                  <a:pos x="35" y="42"/>
                </a:cxn>
                <a:cxn ang="0">
                  <a:pos x="26" y="31"/>
                </a:cxn>
                <a:cxn ang="0">
                  <a:pos x="21" y="23"/>
                </a:cxn>
                <a:cxn ang="0">
                  <a:pos x="26" y="20"/>
                </a:cxn>
                <a:cxn ang="0">
                  <a:pos x="33" y="19"/>
                </a:cxn>
                <a:cxn ang="0">
                  <a:pos x="50" y="20"/>
                </a:cxn>
                <a:cxn ang="0">
                  <a:pos x="60" y="26"/>
                </a:cxn>
                <a:cxn ang="0">
                  <a:pos x="60" y="23"/>
                </a:cxn>
                <a:cxn ang="0">
                  <a:pos x="56" y="15"/>
                </a:cxn>
                <a:cxn ang="0">
                  <a:pos x="53" y="8"/>
                </a:cxn>
                <a:cxn ang="0">
                  <a:pos x="50" y="9"/>
                </a:cxn>
                <a:cxn ang="0">
                  <a:pos x="38" y="7"/>
                </a:cxn>
                <a:cxn ang="0">
                  <a:pos x="29" y="0"/>
                </a:cxn>
                <a:cxn ang="0">
                  <a:pos x="22" y="4"/>
                </a:cxn>
                <a:cxn ang="0">
                  <a:pos x="19" y="10"/>
                </a:cxn>
                <a:cxn ang="0">
                  <a:pos x="15" y="15"/>
                </a:cxn>
                <a:cxn ang="0">
                  <a:pos x="8" y="15"/>
                </a:cxn>
                <a:cxn ang="0">
                  <a:pos x="0" y="16"/>
                </a:cxn>
                <a:cxn ang="0">
                  <a:pos x="2" y="21"/>
                </a:cxn>
                <a:cxn ang="0">
                  <a:pos x="11" y="25"/>
                </a:cxn>
                <a:cxn ang="0">
                  <a:pos x="21" y="40"/>
                </a:cxn>
                <a:cxn ang="0">
                  <a:pos x="30" y="45"/>
                </a:cxn>
                <a:cxn ang="0">
                  <a:pos x="40" y="50"/>
                </a:cxn>
                <a:cxn ang="0">
                  <a:pos x="44" y="52"/>
                </a:cxn>
                <a:cxn ang="0">
                  <a:pos x="35" y="42"/>
                </a:cxn>
              </a:cxnLst>
              <a:rect l="0" t="0" r="r" b="b"/>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69"/>
            <p:cNvSpPr>
              <a:spLocks/>
            </p:cNvSpPr>
            <p:nvPr/>
          </p:nvSpPr>
          <p:spPr bwMode="auto">
            <a:xfrm>
              <a:off x="5909305" y="3189904"/>
              <a:ext cx="38856" cy="76156"/>
            </a:xfrm>
            <a:custGeom>
              <a:avLst/>
              <a:gdLst/>
              <a:ahLst/>
              <a:cxnLst>
                <a:cxn ang="0">
                  <a:pos x="14" y="35"/>
                </a:cxn>
                <a:cxn ang="0">
                  <a:pos x="17" y="31"/>
                </a:cxn>
                <a:cxn ang="0">
                  <a:pos x="21" y="24"/>
                </a:cxn>
                <a:cxn ang="0">
                  <a:pos x="21" y="24"/>
                </a:cxn>
                <a:cxn ang="0">
                  <a:pos x="15" y="17"/>
                </a:cxn>
                <a:cxn ang="0">
                  <a:pos x="16" y="5"/>
                </a:cxn>
                <a:cxn ang="0">
                  <a:pos x="6" y="0"/>
                </a:cxn>
                <a:cxn ang="0">
                  <a:pos x="1" y="8"/>
                </a:cxn>
                <a:cxn ang="0">
                  <a:pos x="4" y="15"/>
                </a:cxn>
                <a:cxn ang="0">
                  <a:pos x="3" y="32"/>
                </a:cxn>
                <a:cxn ang="0">
                  <a:pos x="11" y="41"/>
                </a:cxn>
                <a:cxn ang="0">
                  <a:pos x="14" y="35"/>
                </a:cxn>
              </a:cxnLst>
              <a:rect l="0" t="0" r="r" b="b"/>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70"/>
            <p:cNvSpPr>
              <a:spLocks/>
            </p:cNvSpPr>
            <p:nvPr/>
          </p:nvSpPr>
          <p:spPr bwMode="auto">
            <a:xfrm>
              <a:off x="5715030" y="3018942"/>
              <a:ext cx="156975" cy="69940"/>
            </a:xfrm>
            <a:custGeom>
              <a:avLst/>
              <a:gdLst/>
              <a:ahLst/>
              <a:cxnLst>
                <a:cxn ang="0">
                  <a:pos x="71" y="3"/>
                </a:cxn>
                <a:cxn ang="0">
                  <a:pos x="60" y="0"/>
                </a:cxn>
                <a:cxn ang="0">
                  <a:pos x="58" y="5"/>
                </a:cxn>
                <a:cxn ang="0">
                  <a:pos x="48" y="5"/>
                </a:cxn>
                <a:cxn ang="0">
                  <a:pos x="42" y="10"/>
                </a:cxn>
                <a:cxn ang="0">
                  <a:pos x="38" y="17"/>
                </a:cxn>
                <a:cxn ang="0">
                  <a:pos x="33" y="20"/>
                </a:cxn>
                <a:cxn ang="0">
                  <a:pos x="22" y="22"/>
                </a:cxn>
                <a:cxn ang="0">
                  <a:pos x="15" y="23"/>
                </a:cxn>
                <a:cxn ang="0">
                  <a:pos x="9" y="24"/>
                </a:cxn>
                <a:cxn ang="0">
                  <a:pos x="2" y="22"/>
                </a:cxn>
                <a:cxn ang="0">
                  <a:pos x="1" y="28"/>
                </a:cxn>
                <a:cxn ang="0">
                  <a:pos x="7" y="31"/>
                </a:cxn>
                <a:cxn ang="0">
                  <a:pos x="14" y="32"/>
                </a:cxn>
                <a:cxn ang="0">
                  <a:pos x="21" y="30"/>
                </a:cxn>
                <a:cxn ang="0">
                  <a:pos x="30" y="29"/>
                </a:cxn>
                <a:cxn ang="0">
                  <a:pos x="32" y="34"/>
                </a:cxn>
                <a:cxn ang="0">
                  <a:pos x="42" y="35"/>
                </a:cxn>
                <a:cxn ang="0">
                  <a:pos x="55" y="37"/>
                </a:cxn>
                <a:cxn ang="0">
                  <a:pos x="64" y="34"/>
                </a:cxn>
                <a:cxn ang="0">
                  <a:pos x="72" y="31"/>
                </a:cxn>
                <a:cxn ang="0">
                  <a:pos x="72" y="31"/>
                </a:cxn>
                <a:cxn ang="0">
                  <a:pos x="74" y="29"/>
                </a:cxn>
                <a:cxn ang="0">
                  <a:pos x="76" y="24"/>
                </a:cxn>
                <a:cxn ang="0">
                  <a:pos x="77" y="19"/>
                </a:cxn>
                <a:cxn ang="0">
                  <a:pos x="82" y="16"/>
                </a:cxn>
                <a:cxn ang="0">
                  <a:pos x="84" y="13"/>
                </a:cxn>
                <a:cxn ang="0">
                  <a:pos x="79" y="4"/>
                </a:cxn>
                <a:cxn ang="0">
                  <a:pos x="71" y="3"/>
                </a:cxn>
              </a:cxnLst>
              <a:rect l="0" t="0" r="r" b="b"/>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71"/>
            <p:cNvSpPr>
              <a:spLocks/>
            </p:cNvSpPr>
            <p:nvPr/>
          </p:nvSpPr>
          <p:spPr bwMode="auto">
            <a:xfrm>
              <a:off x="5848691" y="3026713"/>
              <a:ext cx="139878" cy="79265"/>
            </a:xfrm>
            <a:custGeom>
              <a:avLst/>
              <a:gdLst/>
              <a:ahLst/>
              <a:cxnLst>
                <a:cxn ang="0">
                  <a:pos x="71" y="8"/>
                </a:cxn>
                <a:cxn ang="0">
                  <a:pos x="68" y="7"/>
                </a:cxn>
                <a:cxn ang="0">
                  <a:pos x="61" y="4"/>
                </a:cxn>
                <a:cxn ang="0">
                  <a:pos x="51" y="1"/>
                </a:cxn>
                <a:cxn ang="0">
                  <a:pos x="40" y="7"/>
                </a:cxn>
                <a:cxn ang="0">
                  <a:pos x="28" y="11"/>
                </a:cxn>
                <a:cxn ang="0">
                  <a:pos x="13" y="11"/>
                </a:cxn>
                <a:cxn ang="0">
                  <a:pos x="12" y="9"/>
                </a:cxn>
                <a:cxn ang="0">
                  <a:pos x="10" y="12"/>
                </a:cxn>
                <a:cxn ang="0">
                  <a:pos x="5" y="15"/>
                </a:cxn>
                <a:cxn ang="0">
                  <a:pos x="4" y="20"/>
                </a:cxn>
                <a:cxn ang="0">
                  <a:pos x="2" y="25"/>
                </a:cxn>
                <a:cxn ang="0">
                  <a:pos x="0" y="27"/>
                </a:cxn>
                <a:cxn ang="0">
                  <a:pos x="3" y="32"/>
                </a:cxn>
                <a:cxn ang="0">
                  <a:pos x="3" y="32"/>
                </a:cxn>
                <a:cxn ang="0">
                  <a:pos x="12" y="39"/>
                </a:cxn>
                <a:cxn ang="0">
                  <a:pos x="24" y="41"/>
                </a:cxn>
                <a:cxn ang="0">
                  <a:pos x="39" y="37"/>
                </a:cxn>
                <a:cxn ang="0">
                  <a:pos x="44" y="38"/>
                </a:cxn>
                <a:cxn ang="0">
                  <a:pos x="47" y="39"/>
                </a:cxn>
                <a:cxn ang="0">
                  <a:pos x="54" y="34"/>
                </a:cxn>
                <a:cxn ang="0">
                  <a:pos x="64" y="17"/>
                </a:cxn>
                <a:cxn ang="0">
                  <a:pos x="72" y="12"/>
                </a:cxn>
                <a:cxn ang="0">
                  <a:pos x="71" y="8"/>
                </a:cxn>
              </a:cxnLst>
              <a:rect l="0" t="0" r="r" b="b"/>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72"/>
            <p:cNvSpPr>
              <a:spLocks/>
            </p:cNvSpPr>
            <p:nvPr/>
          </p:nvSpPr>
          <p:spPr bwMode="auto">
            <a:xfrm>
              <a:off x="5769426" y="2962990"/>
              <a:ext cx="132108" cy="68385"/>
            </a:xfrm>
            <a:custGeom>
              <a:avLst/>
              <a:gdLst/>
              <a:ahLst/>
              <a:cxnLst>
                <a:cxn ang="0">
                  <a:pos x="68" y="17"/>
                </a:cxn>
                <a:cxn ang="0">
                  <a:pos x="60" y="15"/>
                </a:cxn>
                <a:cxn ang="0">
                  <a:pos x="57" y="11"/>
                </a:cxn>
                <a:cxn ang="0">
                  <a:pos x="51" y="12"/>
                </a:cxn>
                <a:cxn ang="0">
                  <a:pos x="45" y="9"/>
                </a:cxn>
                <a:cxn ang="0">
                  <a:pos x="37" y="4"/>
                </a:cxn>
                <a:cxn ang="0">
                  <a:pos x="31" y="0"/>
                </a:cxn>
                <a:cxn ang="0">
                  <a:pos x="30" y="1"/>
                </a:cxn>
                <a:cxn ang="0">
                  <a:pos x="24" y="2"/>
                </a:cxn>
                <a:cxn ang="0">
                  <a:pos x="15" y="6"/>
                </a:cxn>
                <a:cxn ang="0">
                  <a:pos x="3" y="10"/>
                </a:cxn>
                <a:cxn ang="0">
                  <a:pos x="4" y="16"/>
                </a:cxn>
                <a:cxn ang="0">
                  <a:pos x="8" y="26"/>
                </a:cxn>
                <a:cxn ang="0">
                  <a:pos x="20" y="35"/>
                </a:cxn>
                <a:cxn ang="0">
                  <a:pos x="19" y="35"/>
                </a:cxn>
                <a:cxn ang="0">
                  <a:pos x="29" y="35"/>
                </a:cxn>
                <a:cxn ang="0">
                  <a:pos x="31" y="30"/>
                </a:cxn>
                <a:cxn ang="0">
                  <a:pos x="42" y="33"/>
                </a:cxn>
                <a:cxn ang="0">
                  <a:pos x="50" y="34"/>
                </a:cxn>
                <a:cxn ang="0">
                  <a:pos x="51" y="36"/>
                </a:cxn>
                <a:cxn ang="0">
                  <a:pos x="54" y="33"/>
                </a:cxn>
                <a:cxn ang="0">
                  <a:pos x="65" y="27"/>
                </a:cxn>
                <a:cxn ang="0">
                  <a:pos x="71" y="22"/>
                </a:cxn>
                <a:cxn ang="0">
                  <a:pos x="68" y="17"/>
                </a:cxn>
              </a:cxnLst>
              <a:rect l="0" t="0" r="r" b="b"/>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73"/>
            <p:cNvSpPr>
              <a:spLocks/>
            </p:cNvSpPr>
            <p:nvPr/>
          </p:nvSpPr>
          <p:spPr bwMode="auto">
            <a:xfrm>
              <a:off x="5864233" y="3003400"/>
              <a:ext cx="118119" cy="49734"/>
            </a:xfrm>
            <a:custGeom>
              <a:avLst/>
              <a:gdLst/>
              <a:ahLst/>
              <a:cxnLst>
                <a:cxn ang="0">
                  <a:pos x="47" y="3"/>
                </a:cxn>
                <a:cxn ang="0">
                  <a:pos x="38" y="3"/>
                </a:cxn>
                <a:cxn ang="0">
                  <a:pos x="29" y="1"/>
                </a:cxn>
                <a:cxn ang="0">
                  <a:pos x="22" y="2"/>
                </a:cxn>
                <a:cxn ang="0">
                  <a:pos x="20" y="1"/>
                </a:cxn>
                <a:cxn ang="0">
                  <a:pos x="14" y="6"/>
                </a:cxn>
                <a:cxn ang="0">
                  <a:pos x="3" y="12"/>
                </a:cxn>
                <a:cxn ang="0">
                  <a:pos x="0" y="15"/>
                </a:cxn>
                <a:cxn ang="0">
                  <a:pos x="5" y="24"/>
                </a:cxn>
                <a:cxn ang="0">
                  <a:pos x="20" y="24"/>
                </a:cxn>
                <a:cxn ang="0">
                  <a:pos x="32" y="20"/>
                </a:cxn>
                <a:cxn ang="0">
                  <a:pos x="43" y="14"/>
                </a:cxn>
                <a:cxn ang="0">
                  <a:pos x="53" y="17"/>
                </a:cxn>
                <a:cxn ang="0">
                  <a:pos x="60" y="20"/>
                </a:cxn>
                <a:cxn ang="0">
                  <a:pos x="58" y="16"/>
                </a:cxn>
                <a:cxn ang="0">
                  <a:pos x="63" y="8"/>
                </a:cxn>
                <a:cxn ang="0">
                  <a:pos x="63" y="7"/>
                </a:cxn>
                <a:cxn ang="0">
                  <a:pos x="56" y="6"/>
                </a:cxn>
                <a:cxn ang="0">
                  <a:pos x="47" y="3"/>
                </a:cxn>
              </a:cxnLst>
              <a:rect l="0" t="0" r="r" b="b"/>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74"/>
            <p:cNvSpPr>
              <a:spLocks/>
            </p:cNvSpPr>
            <p:nvPr/>
          </p:nvSpPr>
          <p:spPr bwMode="auto">
            <a:xfrm>
              <a:off x="5304720" y="3200784"/>
              <a:ext cx="79265" cy="130553"/>
            </a:xfrm>
            <a:custGeom>
              <a:avLst/>
              <a:gdLst/>
              <a:ahLst/>
              <a:cxnLst>
                <a:cxn ang="0">
                  <a:pos x="30" y="57"/>
                </a:cxn>
                <a:cxn ang="0">
                  <a:pos x="28" y="52"/>
                </a:cxn>
                <a:cxn ang="0">
                  <a:pos x="31" y="45"/>
                </a:cxn>
                <a:cxn ang="0">
                  <a:pos x="27" y="39"/>
                </a:cxn>
                <a:cxn ang="0">
                  <a:pos x="30" y="35"/>
                </a:cxn>
                <a:cxn ang="0">
                  <a:pos x="32" y="27"/>
                </a:cxn>
                <a:cxn ang="0">
                  <a:pos x="31" y="17"/>
                </a:cxn>
                <a:cxn ang="0">
                  <a:pos x="39" y="10"/>
                </a:cxn>
                <a:cxn ang="0">
                  <a:pos x="36" y="6"/>
                </a:cxn>
                <a:cxn ang="0">
                  <a:pos x="29" y="4"/>
                </a:cxn>
                <a:cxn ang="0">
                  <a:pos x="25" y="4"/>
                </a:cxn>
                <a:cxn ang="0">
                  <a:pos x="18" y="3"/>
                </a:cxn>
                <a:cxn ang="0">
                  <a:pos x="14" y="2"/>
                </a:cxn>
                <a:cxn ang="0">
                  <a:pos x="11" y="4"/>
                </a:cxn>
                <a:cxn ang="0">
                  <a:pos x="11" y="11"/>
                </a:cxn>
                <a:cxn ang="0">
                  <a:pos x="4" y="38"/>
                </a:cxn>
                <a:cxn ang="0">
                  <a:pos x="8" y="48"/>
                </a:cxn>
                <a:cxn ang="0">
                  <a:pos x="10" y="67"/>
                </a:cxn>
                <a:cxn ang="0">
                  <a:pos x="18" y="70"/>
                </a:cxn>
                <a:cxn ang="0">
                  <a:pos x="27" y="68"/>
                </a:cxn>
                <a:cxn ang="0">
                  <a:pos x="26" y="64"/>
                </a:cxn>
                <a:cxn ang="0">
                  <a:pos x="30" y="57"/>
                </a:cxn>
              </a:cxnLst>
              <a:rect l="0" t="0" r="r" b="b"/>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75"/>
            <p:cNvSpPr>
              <a:spLocks/>
            </p:cNvSpPr>
            <p:nvPr/>
          </p:nvSpPr>
          <p:spPr bwMode="auto">
            <a:xfrm>
              <a:off x="5578260" y="2894605"/>
              <a:ext cx="87035" cy="74602"/>
            </a:xfrm>
            <a:custGeom>
              <a:avLst/>
              <a:gdLst/>
              <a:ahLst/>
              <a:cxnLst>
                <a:cxn ang="0">
                  <a:pos x="15" y="31"/>
                </a:cxn>
                <a:cxn ang="0">
                  <a:pos x="23" y="32"/>
                </a:cxn>
                <a:cxn ang="0">
                  <a:pos x="31" y="38"/>
                </a:cxn>
                <a:cxn ang="0">
                  <a:pos x="33" y="40"/>
                </a:cxn>
                <a:cxn ang="0">
                  <a:pos x="35" y="32"/>
                </a:cxn>
                <a:cxn ang="0">
                  <a:pos x="35" y="26"/>
                </a:cxn>
                <a:cxn ang="0">
                  <a:pos x="42" y="23"/>
                </a:cxn>
                <a:cxn ang="0">
                  <a:pos x="44" y="20"/>
                </a:cxn>
                <a:cxn ang="0">
                  <a:pos x="40" y="14"/>
                </a:cxn>
                <a:cxn ang="0">
                  <a:pos x="46" y="8"/>
                </a:cxn>
                <a:cxn ang="0">
                  <a:pos x="46" y="1"/>
                </a:cxn>
                <a:cxn ang="0">
                  <a:pos x="43" y="2"/>
                </a:cxn>
                <a:cxn ang="0">
                  <a:pos x="32" y="2"/>
                </a:cxn>
                <a:cxn ang="0">
                  <a:pos x="27" y="10"/>
                </a:cxn>
                <a:cxn ang="0">
                  <a:pos x="22" y="10"/>
                </a:cxn>
                <a:cxn ang="0">
                  <a:pos x="16" y="13"/>
                </a:cxn>
                <a:cxn ang="0">
                  <a:pos x="11" y="22"/>
                </a:cxn>
                <a:cxn ang="0">
                  <a:pos x="2" y="33"/>
                </a:cxn>
                <a:cxn ang="0">
                  <a:pos x="0" y="34"/>
                </a:cxn>
                <a:cxn ang="0">
                  <a:pos x="4" y="35"/>
                </a:cxn>
                <a:cxn ang="0">
                  <a:pos x="15" y="31"/>
                </a:cxn>
              </a:cxnLst>
              <a:rect l="0" t="0" r="r" b="b"/>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76"/>
            <p:cNvSpPr>
              <a:spLocks/>
            </p:cNvSpPr>
            <p:nvPr/>
          </p:nvSpPr>
          <p:spPr bwMode="auto">
            <a:xfrm>
              <a:off x="5634211" y="2989412"/>
              <a:ext cx="15542" cy="18650"/>
            </a:xfrm>
            <a:custGeom>
              <a:avLst/>
              <a:gdLst/>
              <a:ahLst/>
              <a:cxnLst>
                <a:cxn ang="0">
                  <a:pos x="4" y="0"/>
                </a:cxn>
                <a:cxn ang="0">
                  <a:pos x="0" y="9"/>
                </a:cxn>
                <a:cxn ang="0">
                  <a:pos x="8" y="10"/>
                </a:cxn>
                <a:cxn ang="0">
                  <a:pos x="4" y="1"/>
                </a:cxn>
                <a:cxn ang="0">
                  <a:pos x="4" y="0"/>
                </a:cxn>
              </a:cxnLst>
              <a:rect l="0" t="0" r="r" b="b"/>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77"/>
            <p:cNvSpPr>
              <a:spLocks/>
            </p:cNvSpPr>
            <p:nvPr/>
          </p:nvSpPr>
          <p:spPr bwMode="auto">
            <a:xfrm>
              <a:off x="5564272" y="2949003"/>
              <a:ext cx="82373" cy="59060"/>
            </a:xfrm>
            <a:custGeom>
              <a:avLst/>
              <a:gdLst/>
              <a:ahLst/>
              <a:cxnLst>
                <a:cxn ang="0">
                  <a:pos x="1" y="9"/>
                </a:cxn>
                <a:cxn ang="0">
                  <a:pos x="5" y="14"/>
                </a:cxn>
                <a:cxn ang="0">
                  <a:pos x="11" y="17"/>
                </a:cxn>
                <a:cxn ang="0">
                  <a:pos x="18" y="21"/>
                </a:cxn>
                <a:cxn ang="0">
                  <a:pos x="21" y="25"/>
                </a:cxn>
                <a:cxn ang="0">
                  <a:pos x="26" y="23"/>
                </a:cxn>
                <a:cxn ang="0">
                  <a:pos x="30" y="28"/>
                </a:cxn>
                <a:cxn ang="0">
                  <a:pos x="35" y="32"/>
                </a:cxn>
                <a:cxn ang="0">
                  <a:pos x="37" y="31"/>
                </a:cxn>
                <a:cxn ang="0">
                  <a:pos x="41" y="22"/>
                </a:cxn>
                <a:cxn ang="0">
                  <a:pos x="43" y="19"/>
                </a:cxn>
                <a:cxn ang="0">
                  <a:pos x="40" y="12"/>
                </a:cxn>
                <a:cxn ang="0">
                  <a:pos x="40" y="11"/>
                </a:cxn>
                <a:cxn ang="0">
                  <a:pos x="38" y="9"/>
                </a:cxn>
                <a:cxn ang="0">
                  <a:pos x="30" y="3"/>
                </a:cxn>
                <a:cxn ang="0">
                  <a:pos x="22" y="2"/>
                </a:cxn>
                <a:cxn ang="0">
                  <a:pos x="11" y="6"/>
                </a:cxn>
                <a:cxn ang="0">
                  <a:pos x="7" y="5"/>
                </a:cxn>
                <a:cxn ang="0">
                  <a:pos x="0" y="8"/>
                </a:cxn>
                <a:cxn ang="0">
                  <a:pos x="1" y="9"/>
                </a:cxn>
              </a:cxnLst>
              <a:rect l="0" t="0" r="r" b="b"/>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78"/>
            <p:cNvSpPr>
              <a:spLocks/>
            </p:cNvSpPr>
            <p:nvPr/>
          </p:nvSpPr>
          <p:spPr bwMode="auto">
            <a:xfrm>
              <a:off x="5937280" y="3036038"/>
              <a:ext cx="191167" cy="125891"/>
            </a:xfrm>
            <a:custGeom>
              <a:avLst/>
              <a:gdLst/>
              <a:ahLst/>
              <a:cxnLst>
                <a:cxn ang="0">
                  <a:pos x="91" y="45"/>
                </a:cxn>
                <a:cxn ang="0">
                  <a:pos x="87" y="42"/>
                </a:cxn>
                <a:cxn ang="0">
                  <a:pos x="87" y="41"/>
                </a:cxn>
                <a:cxn ang="0">
                  <a:pos x="85" y="29"/>
                </a:cxn>
                <a:cxn ang="0">
                  <a:pos x="78" y="13"/>
                </a:cxn>
                <a:cxn ang="0">
                  <a:pos x="70" y="0"/>
                </a:cxn>
                <a:cxn ang="0">
                  <a:pos x="65" y="3"/>
                </a:cxn>
                <a:cxn ang="0">
                  <a:pos x="59" y="6"/>
                </a:cxn>
                <a:cxn ang="0">
                  <a:pos x="53" y="7"/>
                </a:cxn>
                <a:cxn ang="0">
                  <a:pos x="48" y="8"/>
                </a:cxn>
                <a:cxn ang="0">
                  <a:pos x="41" y="6"/>
                </a:cxn>
                <a:cxn ang="0">
                  <a:pos x="30" y="4"/>
                </a:cxn>
                <a:cxn ang="0">
                  <a:pos x="26" y="5"/>
                </a:cxn>
                <a:cxn ang="0">
                  <a:pos x="25" y="7"/>
                </a:cxn>
                <a:cxn ang="0">
                  <a:pos x="17" y="12"/>
                </a:cxn>
                <a:cxn ang="0">
                  <a:pos x="7" y="29"/>
                </a:cxn>
                <a:cxn ang="0">
                  <a:pos x="0" y="34"/>
                </a:cxn>
                <a:cxn ang="0">
                  <a:pos x="4" y="41"/>
                </a:cxn>
                <a:cxn ang="0">
                  <a:pos x="8" y="45"/>
                </a:cxn>
                <a:cxn ang="0">
                  <a:pos x="9" y="52"/>
                </a:cxn>
                <a:cxn ang="0">
                  <a:pos x="22" y="55"/>
                </a:cxn>
                <a:cxn ang="0">
                  <a:pos x="22" y="60"/>
                </a:cxn>
                <a:cxn ang="0">
                  <a:pos x="29" y="65"/>
                </a:cxn>
                <a:cxn ang="0">
                  <a:pos x="41" y="66"/>
                </a:cxn>
                <a:cxn ang="0">
                  <a:pos x="53" y="66"/>
                </a:cxn>
                <a:cxn ang="0">
                  <a:pos x="61" y="63"/>
                </a:cxn>
                <a:cxn ang="0">
                  <a:pos x="74" y="61"/>
                </a:cxn>
                <a:cxn ang="0">
                  <a:pos x="83" y="63"/>
                </a:cxn>
                <a:cxn ang="0">
                  <a:pos x="90" y="66"/>
                </a:cxn>
                <a:cxn ang="0">
                  <a:pos x="90" y="61"/>
                </a:cxn>
                <a:cxn ang="0">
                  <a:pos x="96" y="51"/>
                </a:cxn>
                <a:cxn ang="0">
                  <a:pos x="101" y="45"/>
                </a:cxn>
                <a:cxn ang="0">
                  <a:pos x="101" y="45"/>
                </a:cxn>
                <a:cxn ang="0">
                  <a:pos x="97" y="42"/>
                </a:cxn>
                <a:cxn ang="0">
                  <a:pos x="91" y="45"/>
                </a:cxn>
              </a:cxnLst>
              <a:rect l="0" t="0" r="r" b="b"/>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79"/>
            <p:cNvSpPr>
              <a:spLocks/>
            </p:cNvSpPr>
            <p:nvPr/>
          </p:nvSpPr>
          <p:spPr bwMode="auto">
            <a:xfrm>
              <a:off x="6067833" y="3032930"/>
              <a:ext cx="65277" cy="80819"/>
            </a:xfrm>
            <a:custGeom>
              <a:avLst/>
              <a:gdLst/>
              <a:ahLst/>
              <a:cxnLst>
                <a:cxn ang="0">
                  <a:pos x="26" y="11"/>
                </a:cxn>
                <a:cxn ang="0">
                  <a:pos x="18" y="5"/>
                </a:cxn>
                <a:cxn ang="0">
                  <a:pos x="9" y="0"/>
                </a:cxn>
                <a:cxn ang="0">
                  <a:pos x="0" y="2"/>
                </a:cxn>
                <a:cxn ang="0">
                  <a:pos x="8" y="15"/>
                </a:cxn>
                <a:cxn ang="0">
                  <a:pos x="15" y="31"/>
                </a:cxn>
                <a:cxn ang="0">
                  <a:pos x="17" y="43"/>
                </a:cxn>
                <a:cxn ang="0">
                  <a:pos x="23" y="34"/>
                </a:cxn>
                <a:cxn ang="0">
                  <a:pos x="28" y="29"/>
                </a:cxn>
                <a:cxn ang="0">
                  <a:pos x="35" y="30"/>
                </a:cxn>
                <a:cxn ang="0">
                  <a:pos x="33" y="23"/>
                </a:cxn>
                <a:cxn ang="0">
                  <a:pos x="26" y="11"/>
                </a:cxn>
              </a:cxnLst>
              <a:rect l="0" t="0" r="r" b="b"/>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80"/>
            <p:cNvSpPr>
              <a:spLocks/>
            </p:cNvSpPr>
            <p:nvPr/>
          </p:nvSpPr>
          <p:spPr bwMode="auto">
            <a:xfrm>
              <a:off x="5973027" y="3147941"/>
              <a:ext cx="132108" cy="73048"/>
            </a:xfrm>
            <a:custGeom>
              <a:avLst/>
              <a:gdLst/>
              <a:ahLst/>
              <a:cxnLst>
                <a:cxn ang="0">
                  <a:pos x="55" y="1"/>
                </a:cxn>
                <a:cxn ang="0">
                  <a:pos x="42" y="3"/>
                </a:cxn>
                <a:cxn ang="0">
                  <a:pos x="34" y="6"/>
                </a:cxn>
                <a:cxn ang="0">
                  <a:pos x="22" y="6"/>
                </a:cxn>
                <a:cxn ang="0">
                  <a:pos x="10" y="5"/>
                </a:cxn>
                <a:cxn ang="0">
                  <a:pos x="3" y="0"/>
                </a:cxn>
                <a:cxn ang="0">
                  <a:pos x="2" y="1"/>
                </a:cxn>
                <a:cxn ang="0">
                  <a:pos x="2" y="9"/>
                </a:cxn>
                <a:cxn ang="0">
                  <a:pos x="6" y="16"/>
                </a:cxn>
                <a:cxn ang="0">
                  <a:pos x="2" y="21"/>
                </a:cxn>
                <a:cxn ang="0">
                  <a:pos x="2" y="26"/>
                </a:cxn>
                <a:cxn ang="0">
                  <a:pos x="8" y="34"/>
                </a:cxn>
                <a:cxn ang="0">
                  <a:pos x="11" y="37"/>
                </a:cxn>
                <a:cxn ang="0">
                  <a:pos x="26" y="37"/>
                </a:cxn>
                <a:cxn ang="0">
                  <a:pos x="38" y="39"/>
                </a:cxn>
                <a:cxn ang="0">
                  <a:pos x="42" y="36"/>
                </a:cxn>
                <a:cxn ang="0">
                  <a:pos x="47" y="34"/>
                </a:cxn>
                <a:cxn ang="0">
                  <a:pos x="47" y="31"/>
                </a:cxn>
                <a:cxn ang="0">
                  <a:pos x="59" y="31"/>
                </a:cxn>
                <a:cxn ang="0">
                  <a:pos x="63" y="30"/>
                </a:cxn>
                <a:cxn ang="0">
                  <a:pos x="62" y="27"/>
                </a:cxn>
                <a:cxn ang="0">
                  <a:pos x="60" y="19"/>
                </a:cxn>
                <a:cxn ang="0">
                  <a:pos x="69" y="9"/>
                </a:cxn>
                <a:cxn ang="0">
                  <a:pos x="71" y="6"/>
                </a:cxn>
                <a:cxn ang="0">
                  <a:pos x="64" y="3"/>
                </a:cxn>
                <a:cxn ang="0">
                  <a:pos x="55" y="1"/>
                </a:cxn>
              </a:cxnLst>
              <a:rect l="0" t="0" r="r" b="b"/>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81"/>
            <p:cNvSpPr>
              <a:spLocks/>
            </p:cNvSpPr>
            <p:nvPr/>
          </p:nvSpPr>
          <p:spPr bwMode="auto">
            <a:xfrm>
              <a:off x="5935727" y="3193012"/>
              <a:ext cx="57506" cy="41964"/>
            </a:xfrm>
            <a:custGeom>
              <a:avLst/>
              <a:gdLst/>
              <a:ahLst/>
              <a:cxnLst>
                <a:cxn ang="0">
                  <a:pos x="7" y="22"/>
                </a:cxn>
                <a:cxn ang="0">
                  <a:pos x="7" y="22"/>
                </a:cxn>
                <a:cxn ang="0">
                  <a:pos x="8" y="22"/>
                </a:cxn>
                <a:cxn ang="0">
                  <a:pos x="8" y="22"/>
                </a:cxn>
                <a:cxn ang="0">
                  <a:pos x="8" y="22"/>
                </a:cxn>
                <a:cxn ang="0">
                  <a:pos x="8" y="22"/>
                </a:cxn>
                <a:cxn ang="0">
                  <a:pos x="12" y="22"/>
                </a:cxn>
                <a:cxn ang="0">
                  <a:pos x="12" y="22"/>
                </a:cxn>
                <a:cxn ang="0">
                  <a:pos x="13" y="21"/>
                </a:cxn>
                <a:cxn ang="0">
                  <a:pos x="13" y="21"/>
                </a:cxn>
                <a:cxn ang="0">
                  <a:pos x="15" y="21"/>
                </a:cxn>
                <a:cxn ang="0">
                  <a:pos x="20" y="18"/>
                </a:cxn>
                <a:cxn ang="0">
                  <a:pos x="30" y="13"/>
                </a:cxn>
                <a:cxn ang="0">
                  <a:pos x="31" y="13"/>
                </a:cxn>
                <a:cxn ang="0">
                  <a:pos x="28" y="10"/>
                </a:cxn>
                <a:cxn ang="0">
                  <a:pos x="22" y="2"/>
                </a:cxn>
                <a:cxn ang="0">
                  <a:pos x="22" y="1"/>
                </a:cxn>
                <a:cxn ang="0">
                  <a:pos x="22" y="1"/>
                </a:cxn>
                <a:cxn ang="0">
                  <a:pos x="22" y="0"/>
                </a:cxn>
                <a:cxn ang="0">
                  <a:pos x="2" y="4"/>
                </a:cxn>
                <a:cxn ang="0">
                  <a:pos x="2" y="3"/>
                </a:cxn>
                <a:cxn ang="0">
                  <a:pos x="1" y="15"/>
                </a:cxn>
                <a:cxn ang="0">
                  <a:pos x="7" y="22"/>
                </a:cxn>
              </a:cxnLst>
              <a:rect l="0" t="0" r="r" b="b"/>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82"/>
            <p:cNvSpPr>
              <a:spLocks/>
            </p:cNvSpPr>
            <p:nvPr/>
          </p:nvSpPr>
          <p:spPr bwMode="auto">
            <a:xfrm>
              <a:off x="5973027" y="2924136"/>
              <a:ext cx="376117" cy="219143"/>
            </a:xfrm>
            <a:custGeom>
              <a:avLst/>
              <a:gdLst/>
              <a:ahLst/>
              <a:cxnLst>
                <a:cxn ang="0">
                  <a:pos x="187" y="67"/>
                </a:cxn>
                <a:cxn ang="0">
                  <a:pos x="199" y="60"/>
                </a:cxn>
                <a:cxn ang="0">
                  <a:pos x="200" y="53"/>
                </a:cxn>
                <a:cxn ang="0">
                  <a:pos x="201" y="45"/>
                </a:cxn>
                <a:cxn ang="0">
                  <a:pos x="185" y="39"/>
                </a:cxn>
                <a:cxn ang="0">
                  <a:pos x="170" y="31"/>
                </a:cxn>
                <a:cxn ang="0">
                  <a:pos x="158" y="32"/>
                </a:cxn>
                <a:cxn ang="0">
                  <a:pos x="149" y="28"/>
                </a:cxn>
                <a:cxn ang="0">
                  <a:pos x="135" y="17"/>
                </a:cxn>
                <a:cxn ang="0">
                  <a:pos x="131" y="2"/>
                </a:cxn>
                <a:cxn ang="0">
                  <a:pos x="115" y="1"/>
                </a:cxn>
                <a:cxn ang="0">
                  <a:pos x="106" y="3"/>
                </a:cxn>
                <a:cxn ang="0">
                  <a:pos x="92" y="12"/>
                </a:cxn>
                <a:cxn ang="0">
                  <a:pos x="80" y="15"/>
                </a:cxn>
                <a:cxn ang="0">
                  <a:pos x="65" y="12"/>
                </a:cxn>
                <a:cxn ang="0">
                  <a:pos x="47" y="9"/>
                </a:cxn>
                <a:cxn ang="0">
                  <a:pos x="21" y="11"/>
                </a:cxn>
                <a:cxn ang="0">
                  <a:pos x="16" y="16"/>
                </a:cxn>
                <a:cxn ang="0">
                  <a:pos x="15" y="31"/>
                </a:cxn>
                <a:cxn ang="0">
                  <a:pos x="5" y="50"/>
                </a:cxn>
                <a:cxn ang="0">
                  <a:pos x="5" y="63"/>
                </a:cxn>
                <a:cxn ang="0">
                  <a:pos x="11" y="64"/>
                </a:cxn>
                <a:cxn ang="0">
                  <a:pos x="29" y="68"/>
                </a:cxn>
                <a:cxn ang="0">
                  <a:pos x="40" y="66"/>
                </a:cxn>
                <a:cxn ang="0">
                  <a:pos x="60" y="58"/>
                </a:cxn>
                <a:cxn ang="0">
                  <a:pos x="77" y="69"/>
                </a:cxn>
                <a:cxn ang="0">
                  <a:pos x="86" y="88"/>
                </a:cxn>
                <a:cxn ang="0">
                  <a:pos x="74" y="92"/>
                </a:cxn>
                <a:cxn ang="0">
                  <a:pos x="72" y="105"/>
                </a:cxn>
                <a:cxn ang="0">
                  <a:pos x="82" y="105"/>
                </a:cxn>
                <a:cxn ang="0">
                  <a:pos x="97" y="85"/>
                </a:cxn>
                <a:cxn ang="0">
                  <a:pos x="111" y="90"/>
                </a:cxn>
                <a:cxn ang="0">
                  <a:pos x="114" y="101"/>
                </a:cxn>
                <a:cxn ang="0">
                  <a:pos x="126" y="115"/>
                </a:cxn>
                <a:cxn ang="0">
                  <a:pos x="146" y="108"/>
                </a:cxn>
                <a:cxn ang="0">
                  <a:pos x="150" y="103"/>
                </a:cxn>
                <a:cxn ang="0">
                  <a:pos x="155" y="85"/>
                </a:cxn>
                <a:cxn ang="0">
                  <a:pos x="178" y="78"/>
                </a:cxn>
              </a:cxnLst>
              <a:rect l="0" t="0" r="r" b="b"/>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83"/>
            <p:cNvSpPr>
              <a:spLocks/>
            </p:cNvSpPr>
            <p:nvPr/>
          </p:nvSpPr>
          <p:spPr bwMode="auto">
            <a:xfrm>
              <a:off x="5993232" y="2812233"/>
              <a:ext cx="198938" cy="142987"/>
            </a:xfrm>
            <a:custGeom>
              <a:avLst/>
              <a:gdLst/>
              <a:ahLst/>
              <a:cxnLst>
                <a:cxn ang="0">
                  <a:pos x="99" y="38"/>
                </a:cxn>
                <a:cxn ang="0">
                  <a:pos x="93" y="32"/>
                </a:cxn>
                <a:cxn ang="0">
                  <a:pos x="88" y="25"/>
                </a:cxn>
                <a:cxn ang="0">
                  <a:pos x="86" y="17"/>
                </a:cxn>
                <a:cxn ang="0">
                  <a:pos x="85" y="9"/>
                </a:cxn>
                <a:cxn ang="0">
                  <a:pos x="75" y="6"/>
                </a:cxn>
                <a:cxn ang="0">
                  <a:pos x="69" y="6"/>
                </a:cxn>
                <a:cxn ang="0">
                  <a:pos x="63" y="3"/>
                </a:cxn>
                <a:cxn ang="0">
                  <a:pos x="57" y="1"/>
                </a:cxn>
                <a:cxn ang="0">
                  <a:pos x="57" y="0"/>
                </a:cxn>
                <a:cxn ang="0">
                  <a:pos x="53" y="2"/>
                </a:cxn>
                <a:cxn ang="0">
                  <a:pos x="49" y="6"/>
                </a:cxn>
                <a:cxn ang="0">
                  <a:pos x="41" y="7"/>
                </a:cxn>
                <a:cxn ang="0">
                  <a:pos x="38" y="13"/>
                </a:cxn>
                <a:cxn ang="0">
                  <a:pos x="37" y="17"/>
                </a:cxn>
                <a:cxn ang="0">
                  <a:pos x="33" y="20"/>
                </a:cxn>
                <a:cxn ang="0">
                  <a:pos x="27" y="26"/>
                </a:cxn>
                <a:cxn ang="0">
                  <a:pos x="26" y="31"/>
                </a:cxn>
                <a:cxn ang="0">
                  <a:pos x="18" y="33"/>
                </a:cxn>
                <a:cxn ang="0">
                  <a:pos x="13" y="36"/>
                </a:cxn>
                <a:cxn ang="0">
                  <a:pos x="4" y="35"/>
                </a:cxn>
                <a:cxn ang="0">
                  <a:pos x="4" y="36"/>
                </a:cxn>
                <a:cxn ang="0">
                  <a:pos x="6" y="45"/>
                </a:cxn>
                <a:cxn ang="0">
                  <a:pos x="7" y="55"/>
                </a:cxn>
                <a:cxn ang="0">
                  <a:pos x="0" y="60"/>
                </a:cxn>
                <a:cxn ang="0">
                  <a:pos x="4" y="66"/>
                </a:cxn>
                <a:cxn ang="0">
                  <a:pos x="4" y="72"/>
                </a:cxn>
                <a:cxn ang="0">
                  <a:pos x="10" y="71"/>
                </a:cxn>
                <a:cxn ang="0">
                  <a:pos x="17" y="67"/>
                </a:cxn>
                <a:cxn ang="0">
                  <a:pos x="36" y="69"/>
                </a:cxn>
                <a:cxn ang="0">
                  <a:pos x="47" y="71"/>
                </a:cxn>
                <a:cxn ang="0">
                  <a:pos x="54" y="72"/>
                </a:cxn>
                <a:cxn ang="0">
                  <a:pos x="62" y="72"/>
                </a:cxn>
                <a:cxn ang="0">
                  <a:pos x="69" y="75"/>
                </a:cxn>
                <a:cxn ang="0">
                  <a:pos x="79" y="75"/>
                </a:cxn>
                <a:cxn ang="0">
                  <a:pos x="81" y="72"/>
                </a:cxn>
                <a:cxn ang="0">
                  <a:pos x="88" y="64"/>
                </a:cxn>
                <a:cxn ang="0">
                  <a:pos x="95" y="63"/>
                </a:cxn>
                <a:cxn ang="0">
                  <a:pos x="94" y="58"/>
                </a:cxn>
                <a:cxn ang="0">
                  <a:pos x="92" y="48"/>
                </a:cxn>
                <a:cxn ang="0">
                  <a:pos x="100" y="49"/>
                </a:cxn>
                <a:cxn ang="0">
                  <a:pos x="106" y="44"/>
                </a:cxn>
                <a:cxn ang="0">
                  <a:pos x="99" y="38"/>
                </a:cxn>
              </a:cxnLst>
              <a:rect l="0" t="0" r="r" b="b"/>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84"/>
            <p:cNvSpPr>
              <a:spLocks/>
            </p:cNvSpPr>
            <p:nvPr/>
          </p:nvSpPr>
          <p:spPr bwMode="auto">
            <a:xfrm>
              <a:off x="5943497" y="2756282"/>
              <a:ext cx="156975" cy="73048"/>
            </a:xfrm>
            <a:custGeom>
              <a:avLst/>
              <a:gdLst/>
              <a:ahLst/>
              <a:cxnLst>
                <a:cxn ang="0">
                  <a:pos x="29" y="27"/>
                </a:cxn>
                <a:cxn ang="0">
                  <a:pos x="43" y="27"/>
                </a:cxn>
                <a:cxn ang="0">
                  <a:pos x="49" y="30"/>
                </a:cxn>
                <a:cxn ang="0">
                  <a:pos x="60" y="36"/>
                </a:cxn>
                <a:cxn ang="0">
                  <a:pos x="66" y="39"/>
                </a:cxn>
                <a:cxn ang="0">
                  <a:pos x="68" y="37"/>
                </a:cxn>
                <a:cxn ang="0">
                  <a:pos x="76" y="36"/>
                </a:cxn>
                <a:cxn ang="0">
                  <a:pos x="80" y="32"/>
                </a:cxn>
                <a:cxn ang="0">
                  <a:pos x="84" y="30"/>
                </a:cxn>
                <a:cxn ang="0">
                  <a:pos x="81" y="24"/>
                </a:cxn>
                <a:cxn ang="0">
                  <a:pos x="78" y="17"/>
                </a:cxn>
                <a:cxn ang="0">
                  <a:pos x="76" y="11"/>
                </a:cxn>
                <a:cxn ang="0">
                  <a:pos x="74" y="8"/>
                </a:cxn>
                <a:cxn ang="0">
                  <a:pos x="64" y="7"/>
                </a:cxn>
                <a:cxn ang="0">
                  <a:pos x="52" y="1"/>
                </a:cxn>
                <a:cxn ang="0">
                  <a:pos x="40" y="1"/>
                </a:cxn>
                <a:cxn ang="0">
                  <a:pos x="39" y="12"/>
                </a:cxn>
                <a:cxn ang="0">
                  <a:pos x="30" y="16"/>
                </a:cxn>
                <a:cxn ang="0">
                  <a:pos x="20" y="5"/>
                </a:cxn>
                <a:cxn ang="0">
                  <a:pos x="9" y="10"/>
                </a:cxn>
                <a:cxn ang="0">
                  <a:pos x="5" y="19"/>
                </a:cxn>
                <a:cxn ang="0">
                  <a:pos x="3" y="29"/>
                </a:cxn>
                <a:cxn ang="0">
                  <a:pos x="3" y="30"/>
                </a:cxn>
                <a:cxn ang="0">
                  <a:pos x="12" y="27"/>
                </a:cxn>
                <a:cxn ang="0">
                  <a:pos x="29" y="27"/>
                </a:cxn>
              </a:cxnLst>
              <a:rect l="0" t="0" r="r" b="b"/>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85"/>
            <p:cNvSpPr>
              <a:spLocks/>
            </p:cNvSpPr>
            <p:nvPr/>
          </p:nvSpPr>
          <p:spPr bwMode="auto">
            <a:xfrm>
              <a:off x="5943497" y="2802908"/>
              <a:ext cx="122783" cy="77710"/>
            </a:xfrm>
            <a:custGeom>
              <a:avLst/>
              <a:gdLst/>
              <a:ahLst/>
              <a:cxnLst>
                <a:cxn ang="0">
                  <a:pos x="10" y="21"/>
                </a:cxn>
                <a:cxn ang="0">
                  <a:pos x="16" y="23"/>
                </a:cxn>
                <a:cxn ang="0">
                  <a:pos x="23" y="27"/>
                </a:cxn>
                <a:cxn ang="0">
                  <a:pos x="23" y="35"/>
                </a:cxn>
                <a:cxn ang="0">
                  <a:pos x="31" y="40"/>
                </a:cxn>
                <a:cxn ang="0">
                  <a:pos x="40" y="41"/>
                </a:cxn>
                <a:cxn ang="0">
                  <a:pos x="45" y="38"/>
                </a:cxn>
                <a:cxn ang="0">
                  <a:pos x="53" y="36"/>
                </a:cxn>
                <a:cxn ang="0">
                  <a:pos x="54" y="31"/>
                </a:cxn>
                <a:cxn ang="0">
                  <a:pos x="60" y="25"/>
                </a:cxn>
                <a:cxn ang="0">
                  <a:pos x="64" y="22"/>
                </a:cxn>
                <a:cxn ang="0">
                  <a:pos x="65" y="18"/>
                </a:cxn>
                <a:cxn ang="0">
                  <a:pos x="66" y="14"/>
                </a:cxn>
                <a:cxn ang="0">
                  <a:pos x="60" y="11"/>
                </a:cxn>
                <a:cxn ang="0">
                  <a:pos x="49" y="5"/>
                </a:cxn>
                <a:cxn ang="0">
                  <a:pos x="43" y="2"/>
                </a:cxn>
                <a:cxn ang="0">
                  <a:pos x="29" y="2"/>
                </a:cxn>
                <a:cxn ang="0">
                  <a:pos x="12" y="2"/>
                </a:cxn>
                <a:cxn ang="0">
                  <a:pos x="3" y="5"/>
                </a:cxn>
                <a:cxn ang="0">
                  <a:pos x="2" y="17"/>
                </a:cxn>
                <a:cxn ang="0">
                  <a:pos x="3" y="20"/>
                </a:cxn>
                <a:cxn ang="0">
                  <a:pos x="10" y="21"/>
                </a:cxn>
              </a:cxnLst>
              <a:rect l="0" t="0" r="r" b="b"/>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86"/>
            <p:cNvSpPr>
              <a:spLocks/>
            </p:cNvSpPr>
            <p:nvPr/>
          </p:nvSpPr>
          <p:spPr bwMode="auto">
            <a:xfrm>
              <a:off x="5641982" y="3054689"/>
              <a:ext cx="94807" cy="54398"/>
            </a:xfrm>
            <a:custGeom>
              <a:avLst/>
              <a:gdLst/>
              <a:ahLst/>
              <a:cxnLst>
                <a:cxn ang="0">
                  <a:pos x="46" y="12"/>
                </a:cxn>
                <a:cxn ang="0">
                  <a:pos x="40" y="9"/>
                </a:cxn>
                <a:cxn ang="0">
                  <a:pos x="40" y="4"/>
                </a:cxn>
                <a:cxn ang="0">
                  <a:pos x="33" y="1"/>
                </a:cxn>
                <a:cxn ang="0">
                  <a:pos x="26" y="2"/>
                </a:cxn>
                <a:cxn ang="0">
                  <a:pos x="16" y="2"/>
                </a:cxn>
                <a:cxn ang="0">
                  <a:pos x="15" y="4"/>
                </a:cxn>
                <a:cxn ang="0">
                  <a:pos x="9" y="8"/>
                </a:cxn>
                <a:cxn ang="0">
                  <a:pos x="2" y="17"/>
                </a:cxn>
                <a:cxn ang="0">
                  <a:pos x="3" y="21"/>
                </a:cxn>
                <a:cxn ang="0">
                  <a:pos x="8" y="22"/>
                </a:cxn>
                <a:cxn ang="0">
                  <a:pos x="10" y="27"/>
                </a:cxn>
                <a:cxn ang="0">
                  <a:pos x="10" y="27"/>
                </a:cxn>
                <a:cxn ang="0">
                  <a:pos x="20" y="27"/>
                </a:cxn>
                <a:cxn ang="0">
                  <a:pos x="25" y="19"/>
                </a:cxn>
                <a:cxn ang="0">
                  <a:pos x="32" y="26"/>
                </a:cxn>
                <a:cxn ang="0">
                  <a:pos x="35" y="22"/>
                </a:cxn>
                <a:cxn ang="0">
                  <a:pos x="39" y="20"/>
                </a:cxn>
                <a:cxn ang="0">
                  <a:pos x="44" y="19"/>
                </a:cxn>
                <a:cxn ang="0">
                  <a:pos x="47" y="17"/>
                </a:cxn>
                <a:cxn ang="0">
                  <a:pos x="49" y="15"/>
                </a:cxn>
                <a:cxn ang="0">
                  <a:pos x="51" y="12"/>
                </a:cxn>
                <a:cxn ang="0">
                  <a:pos x="46" y="12"/>
                </a:cxn>
              </a:cxnLst>
              <a:rect l="0" t="0" r="r" b="b"/>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87"/>
            <p:cNvSpPr>
              <a:spLocks/>
            </p:cNvSpPr>
            <p:nvPr/>
          </p:nvSpPr>
          <p:spPr bwMode="auto">
            <a:xfrm>
              <a:off x="5640428" y="2854196"/>
              <a:ext cx="188059" cy="214480"/>
            </a:xfrm>
            <a:custGeom>
              <a:avLst/>
              <a:gdLst/>
              <a:ahLst/>
              <a:cxnLst>
                <a:cxn ang="0">
                  <a:pos x="13" y="29"/>
                </a:cxn>
                <a:cxn ang="0">
                  <a:pos x="7" y="35"/>
                </a:cxn>
                <a:cxn ang="0">
                  <a:pos x="11" y="41"/>
                </a:cxn>
                <a:cxn ang="0">
                  <a:pos x="9" y="44"/>
                </a:cxn>
                <a:cxn ang="0">
                  <a:pos x="2" y="47"/>
                </a:cxn>
                <a:cxn ang="0">
                  <a:pos x="2" y="53"/>
                </a:cxn>
                <a:cxn ang="0">
                  <a:pos x="0" y="62"/>
                </a:cxn>
                <a:cxn ang="0">
                  <a:pos x="3" y="69"/>
                </a:cxn>
                <a:cxn ang="0">
                  <a:pos x="1" y="73"/>
                </a:cxn>
                <a:cxn ang="0">
                  <a:pos x="5" y="82"/>
                </a:cxn>
                <a:cxn ang="0">
                  <a:pos x="7" y="84"/>
                </a:cxn>
                <a:cxn ang="0">
                  <a:pos x="14" y="87"/>
                </a:cxn>
                <a:cxn ang="0">
                  <a:pos x="20" y="89"/>
                </a:cxn>
                <a:cxn ang="0">
                  <a:pos x="23" y="93"/>
                </a:cxn>
                <a:cxn ang="0">
                  <a:pos x="18" y="102"/>
                </a:cxn>
                <a:cxn ang="0">
                  <a:pos x="17" y="109"/>
                </a:cxn>
                <a:cxn ang="0">
                  <a:pos x="27" y="109"/>
                </a:cxn>
                <a:cxn ang="0">
                  <a:pos x="34" y="108"/>
                </a:cxn>
                <a:cxn ang="0">
                  <a:pos x="41" y="111"/>
                </a:cxn>
                <a:cxn ang="0">
                  <a:pos x="42" y="110"/>
                </a:cxn>
                <a:cxn ang="0">
                  <a:pos x="49" y="112"/>
                </a:cxn>
                <a:cxn ang="0">
                  <a:pos x="55" y="111"/>
                </a:cxn>
                <a:cxn ang="0">
                  <a:pos x="62" y="110"/>
                </a:cxn>
                <a:cxn ang="0">
                  <a:pos x="73" y="108"/>
                </a:cxn>
                <a:cxn ang="0">
                  <a:pos x="78" y="105"/>
                </a:cxn>
                <a:cxn ang="0">
                  <a:pos x="82" y="98"/>
                </a:cxn>
                <a:cxn ang="0">
                  <a:pos x="89" y="93"/>
                </a:cxn>
                <a:cxn ang="0">
                  <a:pos x="77" y="84"/>
                </a:cxn>
                <a:cxn ang="0">
                  <a:pos x="73" y="74"/>
                </a:cxn>
                <a:cxn ang="0">
                  <a:pos x="72" y="68"/>
                </a:cxn>
                <a:cxn ang="0">
                  <a:pos x="84" y="64"/>
                </a:cxn>
                <a:cxn ang="0">
                  <a:pos x="93" y="60"/>
                </a:cxn>
                <a:cxn ang="0">
                  <a:pos x="99" y="59"/>
                </a:cxn>
                <a:cxn ang="0">
                  <a:pos x="100" y="53"/>
                </a:cxn>
                <a:cxn ang="0">
                  <a:pos x="97" y="44"/>
                </a:cxn>
                <a:cxn ang="0">
                  <a:pos x="95" y="38"/>
                </a:cxn>
                <a:cxn ang="0">
                  <a:pos x="93" y="33"/>
                </a:cxn>
                <a:cxn ang="0">
                  <a:pos x="92" y="28"/>
                </a:cxn>
                <a:cxn ang="0">
                  <a:pos x="92" y="16"/>
                </a:cxn>
                <a:cxn ang="0">
                  <a:pos x="92" y="15"/>
                </a:cxn>
                <a:cxn ang="0">
                  <a:pos x="91" y="14"/>
                </a:cxn>
                <a:cxn ang="0">
                  <a:pos x="85" y="10"/>
                </a:cxn>
                <a:cxn ang="0">
                  <a:pos x="86" y="3"/>
                </a:cxn>
                <a:cxn ang="0">
                  <a:pos x="76" y="6"/>
                </a:cxn>
                <a:cxn ang="0">
                  <a:pos x="63" y="13"/>
                </a:cxn>
                <a:cxn ang="0">
                  <a:pos x="57" y="9"/>
                </a:cxn>
                <a:cxn ang="0">
                  <a:pos x="53" y="7"/>
                </a:cxn>
                <a:cxn ang="0">
                  <a:pos x="45" y="3"/>
                </a:cxn>
                <a:cxn ang="0">
                  <a:pos x="44" y="0"/>
                </a:cxn>
                <a:cxn ang="0">
                  <a:pos x="40" y="1"/>
                </a:cxn>
                <a:cxn ang="0">
                  <a:pos x="30" y="0"/>
                </a:cxn>
                <a:cxn ang="0">
                  <a:pos x="32" y="5"/>
                </a:cxn>
                <a:cxn ang="0">
                  <a:pos x="35" y="15"/>
                </a:cxn>
                <a:cxn ang="0">
                  <a:pos x="30" y="19"/>
                </a:cxn>
                <a:cxn ang="0">
                  <a:pos x="22" y="18"/>
                </a:cxn>
                <a:cxn ang="0">
                  <a:pos x="13" y="19"/>
                </a:cxn>
                <a:cxn ang="0">
                  <a:pos x="13" y="22"/>
                </a:cxn>
                <a:cxn ang="0">
                  <a:pos x="13" y="29"/>
                </a:cxn>
              </a:cxnLst>
              <a:rect l="0" t="0" r="r" b="b"/>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88"/>
            <p:cNvSpPr>
              <a:spLocks/>
            </p:cNvSpPr>
            <p:nvPr/>
          </p:nvSpPr>
          <p:spPr bwMode="auto">
            <a:xfrm>
              <a:off x="5948160" y="2342864"/>
              <a:ext cx="220697" cy="352804"/>
            </a:xfrm>
            <a:custGeom>
              <a:avLst/>
              <a:gdLst/>
              <a:ahLst/>
              <a:cxnLst>
                <a:cxn ang="0">
                  <a:pos x="100" y="158"/>
                </a:cxn>
                <a:cxn ang="0">
                  <a:pos x="117" y="142"/>
                </a:cxn>
                <a:cxn ang="0">
                  <a:pos x="114" y="133"/>
                </a:cxn>
                <a:cxn ang="0">
                  <a:pos x="100" y="122"/>
                </a:cxn>
                <a:cxn ang="0">
                  <a:pos x="107" y="116"/>
                </a:cxn>
                <a:cxn ang="0">
                  <a:pos x="101" y="110"/>
                </a:cxn>
                <a:cxn ang="0">
                  <a:pos x="102" y="104"/>
                </a:cxn>
                <a:cxn ang="0">
                  <a:pos x="97" y="101"/>
                </a:cxn>
                <a:cxn ang="0">
                  <a:pos x="99" y="97"/>
                </a:cxn>
                <a:cxn ang="0">
                  <a:pos x="98" y="89"/>
                </a:cxn>
                <a:cxn ang="0">
                  <a:pos x="101" y="82"/>
                </a:cxn>
                <a:cxn ang="0">
                  <a:pos x="91" y="65"/>
                </a:cxn>
                <a:cxn ang="0">
                  <a:pos x="94" y="58"/>
                </a:cxn>
                <a:cxn ang="0">
                  <a:pos x="101" y="50"/>
                </a:cxn>
                <a:cxn ang="0">
                  <a:pos x="93" y="42"/>
                </a:cxn>
                <a:cxn ang="0">
                  <a:pos x="86" y="38"/>
                </a:cxn>
                <a:cxn ang="0">
                  <a:pos x="84" y="31"/>
                </a:cxn>
                <a:cxn ang="0">
                  <a:pos x="86" y="25"/>
                </a:cxn>
                <a:cxn ang="0">
                  <a:pos x="90" y="22"/>
                </a:cxn>
                <a:cxn ang="0">
                  <a:pos x="93" y="18"/>
                </a:cxn>
                <a:cxn ang="0">
                  <a:pos x="93" y="11"/>
                </a:cxn>
                <a:cxn ang="0">
                  <a:pos x="81" y="3"/>
                </a:cxn>
                <a:cxn ang="0">
                  <a:pos x="72" y="3"/>
                </a:cxn>
                <a:cxn ang="0">
                  <a:pos x="61" y="6"/>
                </a:cxn>
                <a:cxn ang="0">
                  <a:pos x="54" y="14"/>
                </a:cxn>
                <a:cxn ang="0">
                  <a:pos x="52" y="23"/>
                </a:cxn>
                <a:cxn ang="0">
                  <a:pos x="47" y="30"/>
                </a:cxn>
                <a:cxn ang="0">
                  <a:pos x="40" y="28"/>
                </a:cxn>
                <a:cxn ang="0">
                  <a:pos x="32" y="28"/>
                </a:cxn>
                <a:cxn ang="0">
                  <a:pos x="19" y="27"/>
                </a:cxn>
                <a:cxn ang="0">
                  <a:pos x="7" y="18"/>
                </a:cxn>
                <a:cxn ang="0">
                  <a:pos x="0" y="23"/>
                </a:cxn>
                <a:cxn ang="0">
                  <a:pos x="12" y="32"/>
                </a:cxn>
                <a:cxn ang="0">
                  <a:pos x="28" y="42"/>
                </a:cxn>
                <a:cxn ang="0">
                  <a:pos x="29" y="53"/>
                </a:cxn>
                <a:cxn ang="0">
                  <a:pos x="31" y="63"/>
                </a:cxn>
                <a:cxn ang="0">
                  <a:pos x="31" y="73"/>
                </a:cxn>
                <a:cxn ang="0">
                  <a:pos x="33" y="78"/>
                </a:cxn>
                <a:cxn ang="0">
                  <a:pos x="34" y="84"/>
                </a:cxn>
                <a:cxn ang="0">
                  <a:pos x="44" y="88"/>
                </a:cxn>
                <a:cxn ang="0">
                  <a:pos x="48" y="96"/>
                </a:cxn>
                <a:cxn ang="0">
                  <a:pos x="46" y="100"/>
                </a:cxn>
                <a:cxn ang="0">
                  <a:pos x="39" y="105"/>
                </a:cxn>
                <a:cxn ang="0">
                  <a:pos x="28" y="117"/>
                </a:cxn>
                <a:cxn ang="0">
                  <a:pos x="21" y="122"/>
                </a:cxn>
                <a:cxn ang="0">
                  <a:pos x="15" y="128"/>
                </a:cxn>
                <a:cxn ang="0">
                  <a:pos x="7" y="132"/>
                </a:cxn>
                <a:cxn ang="0">
                  <a:pos x="2" y="139"/>
                </a:cxn>
                <a:cxn ang="0">
                  <a:pos x="3" y="146"/>
                </a:cxn>
                <a:cxn ang="0">
                  <a:pos x="4" y="153"/>
                </a:cxn>
                <a:cxn ang="0">
                  <a:pos x="6" y="166"/>
                </a:cxn>
                <a:cxn ang="0">
                  <a:pos x="3" y="178"/>
                </a:cxn>
                <a:cxn ang="0">
                  <a:pos x="13" y="182"/>
                </a:cxn>
                <a:cxn ang="0">
                  <a:pos x="20" y="186"/>
                </a:cxn>
                <a:cxn ang="0">
                  <a:pos x="33" y="188"/>
                </a:cxn>
                <a:cxn ang="0">
                  <a:pos x="68" y="180"/>
                </a:cxn>
                <a:cxn ang="0">
                  <a:pos x="78" y="179"/>
                </a:cxn>
                <a:cxn ang="0">
                  <a:pos x="83" y="172"/>
                </a:cxn>
                <a:cxn ang="0">
                  <a:pos x="100" y="158"/>
                </a:cxn>
              </a:cxnLst>
              <a:rect l="0" t="0" r="r" b="b"/>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6" name="Freeform 89"/>
            <p:cNvSpPr>
              <a:spLocks/>
            </p:cNvSpPr>
            <p:nvPr/>
          </p:nvSpPr>
          <p:spPr bwMode="auto">
            <a:xfrm>
              <a:off x="6231025" y="3447902"/>
              <a:ext cx="446057" cy="355913"/>
            </a:xfrm>
            <a:custGeom>
              <a:avLst/>
              <a:gdLst/>
              <a:ahLst/>
              <a:cxnLst>
                <a:cxn ang="0">
                  <a:pos x="142" y="40"/>
                </a:cxn>
                <a:cxn ang="0">
                  <a:pos x="122" y="38"/>
                </a:cxn>
                <a:cxn ang="0">
                  <a:pos x="109" y="33"/>
                </a:cxn>
                <a:cxn ang="0">
                  <a:pos x="82" y="13"/>
                </a:cxn>
                <a:cxn ang="0">
                  <a:pos x="59" y="0"/>
                </a:cxn>
                <a:cxn ang="0">
                  <a:pos x="50" y="0"/>
                </a:cxn>
                <a:cxn ang="0">
                  <a:pos x="38" y="4"/>
                </a:cxn>
                <a:cxn ang="0">
                  <a:pos x="27" y="11"/>
                </a:cxn>
                <a:cxn ang="0">
                  <a:pos x="36" y="21"/>
                </a:cxn>
                <a:cxn ang="0">
                  <a:pos x="29" y="26"/>
                </a:cxn>
                <a:cxn ang="0">
                  <a:pos x="22" y="29"/>
                </a:cxn>
                <a:cxn ang="0">
                  <a:pos x="13" y="36"/>
                </a:cxn>
                <a:cxn ang="0">
                  <a:pos x="2" y="31"/>
                </a:cxn>
                <a:cxn ang="0">
                  <a:pos x="1" y="34"/>
                </a:cxn>
                <a:cxn ang="0">
                  <a:pos x="0" y="37"/>
                </a:cxn>
                <a:cxn ang="0">
                  <a:pos x="2" y="50"/>
                </a:cxn>
                <a:cxn ang="0">
                  <a:pos x="11" y="61"/>
                </a:cxn>
                <a:cxn ang="0">
                  <a:pos x="28" y="87"/>
                </a:cxn>
                <a:cxn ang="0">
                  <a:pos x="36" y="99"/>
                </a:cxn>
                <a:cxn ang="0">
                  <a:pos x="47" y="112"/>
                </a:cxn>
                <a:cxn ang="0">
                  <a:pos x="49" y="124"/>
                </a:cxn>
                <a:cxn ang="0">
                  <a:pos x="59" y="143"/>
                </a:cxn>
                <a:cxn ang="0">
                  <a:pos x="72" y="158"/>
                </a:cxn>
                <a:cxn ang="0">
                  <a:pos x="82" y="175"/>
                </a:cxn>
                <a:cxn ang="0">
                  <a:pos x="86" y="184"/>
                </a:cxn>
                <a:cxn ang="0">
                  <a:pos x="89" y="190"/>
                </a:cxn>
                <a:cxn ang="0">
                  <a:pos x="95" y="188"/>
                </a:cxn>
                <a:cxn ang="0">
                  <a:pos x="94" y="181"/>
                </a:cxn>
                <a:cxn ang="0">
                  <a:pos x="99" y="177"/>
                </a:cxn>
                <a:cxn ang="0">
                  <a:pos x="107" y="179"/>
                </a:cxn>
                <a:cxn ang="0">
                  <a:pos x="121" y="180"/>
                </a:cxn>
                <a:cxn ang="0">
                  <a:pos x="137" y="182"/>
                </a:cxn>
                <a:cxn ang="0">
                  <a:pos x="145" y="179"/>
                </a:cxn>
                <a:cxn ang="0">
                  <a:pos x="162" y="164"/>
                </a:cxn>
                <a:cxn ang="0">
                  <a:pos x="184" y="163"/>
                </a:cxn>
                <a:cxn ang="0">
                  <a:pos x="230" y="148"/>
                </a:cxn>
                <a:cxn ang="0">
                  <a:pos x="238" y="125"/>
                </a:cxn>
                <a:cxn ang="0">
                  <a:pos x="232" y="117"/>
                </a:cxn>
                <a:cxn ang="0">
                  <a:pos x="203" y="113"/>
                </a:cxn>
                <a:cxn ang="0">
                  <a:pos x="195" y="101"/>
                </a:cxn>
                <a:cxn ang="0">
                  <a:pos x="190" y="94"/>
                </a:cxn>
                <a:cxn ang="0">
                  <a:pos x="181" y="88"/>
                </a:cxn>
                <a:cxn ang="0">
                  <a:pos x="175" y="76"/>
                </a:cxn>
                <a:cxn ang="0">
                  <a:pos x="170" y="63"/>
                </a:cxn>
                <a:cxn ang="0">
                  <a:pos x="158" y="50"/>
                </a:cxn>
                <a:cxn ang="0">
                  <a:pos x="157" y="45"/>
                </a:cxn>
                <a:cxn ang="0">
                  <a:pos x="148" y="45"/>
                </a:cxn>
                <a:cxn ang="0">
                  <a:pos x="142" y="40"/>
                </a:cxn>
              </a:cxnLst>
              <a:rect l="0" t="0" r="r" b="b"/>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90"/>
            <p:cNvSpPr>
              <a:spLocks/>
            </p:cNvSpPr>
            <p:nvPr/>
          </p:nvSpPr>
          <p:spPr bwMode="auto">
            <a:xfrm>
              <a:off x="6596262" y="3611093"/>
              <a:ext cx="170962" cy="188059"/>
            </a:xfrm>
            <a:custGeom>
              <a:avLst/>
              <a:gdLst/>
              <a:ahLst/>
              <a:cxnLst>
                <a:cxn ang="0">
                  <a:pos x="45" y="3"/>
                </a:cxn>
                <a:cxn ang="0">
                  <a:pos x="45" y="11"/>
                </a:cxn>
                <a:cxn ang="0">
                  <a:pos x="38" y="20"/>
                </a:cxn>
                <a:cxn ang="0">
                  <a:pos x="35" y="30"/>
                </a:cxn>
                <a:cxn ang="0">
                  <a:pos x="37" y="30"/>
                </a:cxn>
                <a:cxn ang="0">
                  <a:pos x="43" y="38"/>
                </a:cxn>
                <a:cxn ang="0">
                  <a:pos x="35" y="61"/>
                </a:cxn>
                <a:cxn ang="0">
                  <a:pos x="0" y="73"/>
                </a:cxn>
                <a:cxn ang="0">
                  <a:pos x="14" y="101"/>
                </a:cxn>
                <a:cxn ang="0">
                  <a:pos x="17" y="100"/>
                </a:cxn>
                <a:cxn ang="0">
                  <a:pos x="35" y="97"/>
                </a:cxn>
                <a:cxn ang="0">
                  <a:pos x="40" y="88"/>
                </a:cxn>
                <a:cxn ang="0">
                  <a:pos x="52" y="86"/>
                </a:cxn>
                <a:cxn ang="0">
                  <a:pos x="59" y="76"/>
                </a:cxn>
                <a:cxn ang="0">
                  <a:pos x="67" y="72"/>
                </a:cxn>
                <a:cxn ang="0">
                  <a:pos x="70" y="57"/>
                </a:cxn>
                <a:cxn ang="0">
                  <a:pos x="80" y="51"/>
                </a:cxn>
                <a:cxn ang="0">
                  <a:pos x="89" y="37"/>
                </a:cxn>
                <a:cxn ang="0">
                  <a:pos x="88" y="31"/>
                </a:cxn>
                <a:cxn ang="0">
                  <a:pos x="79" y="19"/>
                </a:cxn>
                <a:cxn ang="0">
                  <a:pos x="60" y="12"/>
                </a:cxn>
                <a:cxn ang="0">
                  <a:pos x="54" y="0"/>
                </a:cxn>
                <a:cxn ang="0">
                  <a:pos x="50" y="3"/>
                </a:cxn>
                <a:cxn ang="0">
                  <a:pos x="45" y="3"/>
                </a:cxn>
              </a:cxnLst>
              <a:rect l="0" t="0" r="r" b="b"/>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91"/>
            <p:cNvSpPr>
              <a:spLocks/>
            </p:cNvSpPr>
            <p:nvPr/>
          </p:nvSpPr>
          <p:spPr bwMode="auto">
            <a:xfrm>
              <a:off x="6569841" y="3587780"/>
              <a:ext cx="24867" cy="37301"/>
            </a:xfrm>
            <a:custGeom>
              <a:avLst/>
              <a:gdLst/>
              <a:ahLst/>
              <a:cxnLst>
                <a:cxn ang="0">
                  <a:pos x="9" y="19"/>
                </a:cxn>
                <a:cxn ang="0">
                  <a:pos x="10" y="16"/>
                </a:cxn>
                <a:cxn ang="0">
                  <a:pos x="8" y="2"/>
                </a:cxn>
                <a:cxn ang="0">
                  <a:pos x="1" y="13"/>
                </a:cxn>
                <a:cxn ang="0">
                  <a:pos x="0" y="13"/>
                </a:cxn>
                <a:cxn ang="0">
                  <a:pos x="9" y="19"/>
                </a:cxn>
              </a:cxnLst>
              <a:rect l="0" t="0" r="r" b="b"/>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92"/>
            <p:cNvSpPr>
              <a:spLocks/>
            </p:cNvSpPr>
            <p:nvPr/>
          </p:nvSpPr>
          <p:spPr bwMode="auto">
            <a:xfrm>
              <a:off x="6596262" y="3584671"/>
              <a:ext cx="101024" cy="82373"/>
            </a:xfrm>
            <a:custGeom>
              <a:avLst/>
              <a:gdLst/>
              <a:ahLst/>
              <a:cxnLst>
                <a:cxn ang="0">
                  <a:pos x="8" y="40"/>
                </a:cxn>
                <a:cxn ang="0">
                  <a:pos x="35" y="44"/>
                </a:cxn>
                <a:cxn ang="0">
                  <a:pos x="38" y="34"/>
                </a:cxn>
                <a:cxn ang="0">
                  <a:pos x="45" y="25"/>
                </a:cxn>
                <a:cxn ang="0">
                  <a:pos x="45" y="17"/>
                </a:cxn>
                <a:cxn ang="0">
                  <a:pos x="50" y="17"/>
                </a:cxn>
                <a:cxn ang="0">
                  <a:pos x="54" y="14"/>
                </a:cxn>
                <a:cxn ang="0">
                  <a:pos x="51" y="0"/>
                </a:cxn>
                <a:cxn ang="0">
                  <a:pos x="37" y="16"/>
                </a:cxn>
                <a:cxn ang="0">
                  <a:pos x="16" y="26"/>
                </a:cxn>
                <a:cxn ang="0">
                  <a:pos x="2" y="29"/>
                </a:cxn>
                <a:cxn ang="0">
                  <a:pos x="0" y="28"/>
                </a:cxn>
                <a:cxn ang="0">
                  <a:pos x="8" y="40"/>
                </a:cxn>
              </a:cxnLst>
              <a:rect l="0" t="0" r="r" b="b"/>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93"/>
            <p:cNvSpPr>
              <a:spLocks noEditPoints="1"/>
            </p:cNvSpPr>
            <p:nvPr/>
          </p:nvSpPr>
          <p:spPr bwMode="auto">
            <a:xfrm>
              <a:off x="7594061" y="4016740"/>
              <a:ext cx="410310" cy="127445"/>
            </a:xfrm>
            <a:custGeom>
              <a:avLst/>
              <a:gdLst/>
              <a:ahLst/>
              <a:cxnLst>
                <a:cxn ang="0">
                  <a:pos x="39" y="24"/>
                </a:cxn>
                <a:cxn ang="0">
                  <a:pos x="31" y="12"/>
                </a:cxn>
                <a:cxn ang="0">
                  <a:pos x="25" y="7"/>
                </a:cxn>
                <a:cxn ang="0">
                  <a:pos x="24" y="5"/>
                </a:cxn>
                <a:cxn ang="0">
                  <a:pos x="21" y="10"/>
                </a:cxn>
                <a:cxn ang="0">
                  <a:pos x="12" y="9"/>
                </a:cxn>
                <a:cxn ang="0">
                  <a:pos x="6" y="2"/>
                </a:cxn>
                <a:cxn ang="0">
                  <a:pos x="0" y="1"/>
                </a:cxn>
                <a:cxn ang="0">
                  <a:pos x="3" y="19"/>
                </a:cxn>
                <a:cxn ang="0">
                  <a:pos x="14" y="40"/>
                </a:cxn>
                <a:cxn ang="0">
                  <a:pos x="25" y="51"/>
                </a:cxn>
                <a:cxn ang="0">
                  <a:pos x="47" y="62"/>
                </a:cxn>
                <a:cxn ang="0">
                  <a:pos x="39" y="46"/>
                </a:cxn>
                <a:cxn ang="0">
                  <a:pos x="39" y="24"/>
                </a:cxn>
                <a:cxn ang="0">
                  <a:pos x="210" y="11"/>
                </a:cxn>
                <a:cxn ang="0">
                  <a:pos x="200" y="9"/>
                </a:cxn>
                <a:cxn ang="0">
                  <a:pos x="189" y="0"/>
                </a:cxn>
                <a:cxn ang="0">
                  <a:pos x="180" y="11"/>
                </a:cxn>
                <a:cxn ang="0">
                  <a:pos x="174" y="19"/>
                </a:cxn>
                <a:cxn ang="0">
                  <a:pos x="172" y="22"/>
                </a:cxn>
                <a:cxn ang="0">
                  <a:pos x="172" y="29"/>
                </a:cxn>
                <a:cxn ang="0">
                  <a:pos x="165" y="31"/>
                </a:cxn>
                <a:cxn ang="0">
                  <a:pos x="159" y="23"/>
                </a:cxn>
                <a:cxn ang="0">
                  <a:pos x="158" y="23"/>
                </a:cxn>
                <a:cxn ang="0">
                  <a:pos x="148" y="39"/>
                </a:cxn>
                <a:cxn ang="0">
                  <a:pos x="132" y="44"/>
                </a:cxn>
                <a:cxn ang="0">
                  <a:pos x="125" y="58"/>
                </a:cxn>
                <a:cxn ang="0">
                  <a:pos x="108" y="54"/>
                </a:cxn>
                <a:cxn ang="0">
                  <a:pos x="111" y="61"/>
                </a:cxn>
                <a:cxn ang="0">
                  <a:pos x="121" y="66"/>
                </a:cxn>
                <a:cxn ang="0">
                  <a:pos x="135" y="65"/>
                </a:cxn>
                <a:cxn ang="0">
                  <a:pos x="147" y="60"/>
                </a:cxn>
                <a:cxn ang="0">
                  <a:pos x="157" y="62"/>
                </a:cxn>
                <a:cxn ang="0">
                  <a:pos x="167" y="55"/>
                </a:cxn>
                <a:cxn ang="0">
                  <a:pos x="171" y="45"/>
                </a:cxn>
                <a:cxn ang="0">
                  <a:pos x="177" y="35"/>
                </a:cxn>
                <a:cxn ang="0">
                  <a:pos x="195" y="27"/>
                </a:cxn>
                <a:cxn ang="0">
                  <a:pos x="200" y="29"/>
                </a:cxn>
                <a:cxn ang="0">
                  <a:pos x="207" y="22"/>
                </a:cxn>
                <a:cxn ang="0">
                  <a:pos x="217" y="18"/>
                </a:cxn>
                <a:cxn ang="0">
                  <a:pos x="210" y="11"/>
                </a:cxn>
              </a:cxnLst>
              <a:rect l="0" t="0" r="r" b="b"/>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1" name="Freeform 94"/>
            <p:cNvSpPr>
              <a:spLocks/>
            </p:cNvSpPr>
            <p:nvPr/>
          </p:nvSpPr>
          <p:spPr bwMode="auto">
            <a:xfrm>
              <a:off x="7890914" y="4057149"/>
              <a:ext cx="27976" cy="17097"/>
            </a:xfrm>
            <a:custGeom>
              <a:avLst/>
              <a:gdLst/>
              <a:ahLst/>
              <a:cxnLst>
                <a:cxn ang="0">
                  <a:pos x="6" y="9"/>
                </a:cxn>
                <a:cxn ang="0">
                  <a:pos x="13" y="7"/>
                </a:cxn>
                <a:cxn ang="0">
                  <a:pos x="13" y="0"/>
                </a:cxn>
                <a:cxn ang="0">
                  <a:pos x="7" y="3"/>
                </a:cxn>
                <a:cxn ang="0">
                  <a:pos x="0" y="1"/>
                </a:cxn>
                <a:cxn ang="0">
                  <a:pos x="6" y="9"/>
                </a:cxn>
              </a:cxnLst>
              <a:rect l="0" t="0" r="r" b="b"/>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 name="Freeform 95"/>
            <p:cNvSpPr>
              <a:spLocks/>
            </p:cNvSpPr>
            <p:nvPr/>
          </p:nvSpPr>
          <p:spPr bwMode="auto">
            <a:xfrm>
              <a:off x="6319614" y="3318903"/>
              <a:ext cx="205155" cy="202046"/>
            </a:xfrm>
            <a:custGeom>
              <a:avLst/>
              <a:gdLst/>
              <a:ahLst/>
              <a:cxnLst>
                <a:cxn ang="0">
                  <a:pos x="93" y="98"/>
                </a:cxn>
                <a:cxn ang="0">
                  <a:pos x="98" y="94"/>
                </a:cxn>
                <a:cxn ang="0">
                  <a:pos x="106" y="98"/>
                </a:cxn>
                <a:cxn ang="0">
                  <a:pos x="110" y="95"/>
                </a:cxn>
                <a:cxn ang="0">
                  <a:pos x="104" y="87"/>
                </a:cxn>
                <a:cxn ang="0">
                  <a:pos x="100" y="79"/>
                </a:cxn>
                <a:cxn ang="0">
                  <a:pos x="101" y="71"/>
                </a:cxn>
                <a:cxn ang="0">
                  <a:pos x="96" y="65"/>
                </a:cxn>
                <a:cxn ang="0">
                  <a:pos x="83" y="56"/>
                </a:cxn>
                <a:cxn ang="0">
                  <a:pos x="78" y="50"/>
                </a:cxn>
                <a:cxn ang="0">
                  <a:pos x="76" y="40"/>
                </a:cxn>
                <a:cxn ang="0">
                  <a:pos x="81" y="31"/>
                </a:cxn>
                <a:cxn ang="0">
                  <a:pos x="82" y="24"/>
                </a:cxn>
                <a:cxn ang="0">
                  <a:pos x="78" y="20"/>
                </a:cxn>
                <a:cxn ang="0">
                  <a:pos x="72" y="14"/>
                </a:cxn>
                <a:cxn ang="0">
                  <a:pos x="68" y="5"/>
                </a:cxn>
                <a:cxn ang="0">
                  <a:pos x="56" y="3"/>
                </a:cxn>
                <a:cxn ang="0">
                  <a:pos x="46" y="1"/>
                </a:cxn>
                <a:cxn ang="0">
                  <a:pos x="41" y="5"/>
                </a:cxn>
                <a:cxn ang="0">
                  <a:pos x="41" y="5"/>
                </a:cxn>
                <a:cxn ang="0">
                  <a:pos x="34" y="10"/>
                </a:cxn>
                <a:cxn ang="0">
                  <a:pos x="27" y="15"/>
                </a:cxn>
                <a:cxn ang="0">
                  <a:pos x="28" y="24"/>
                </a:cxn>
                <a:cxn ang="0">
                  <a:pos x="27" y="33"/>
                </a:cxn>
                <a:cxn ang="0">
                  <a:pos x="24" y="40"/>
                </a:cxn>
                <a:cxn ang="0">
                  <a:pos x="0" y="53"/>
                </a:cxn>
                <a:cxn ang="0">
                  <a:pos x="1" y="58"/>
                </a:cxn>
                <a:cxn ang="0">
                  <a:pos x="4" y="69"/>
                </a:cxn>
                <a:cxn ang="0">
                  <a:pos x="12" y="69"/>
                </a:cxn>
                <a:cxn ang="0">
                  <a:pos x="35" y="82"/>
                </a:cxn>
                <a:cxn ang="0">
                  <a:pos x="62" y="102"/>
                </a:cxn>
                <a:cxn ang="0">
                  <a:pos x="75" y="107"/>
                </a:cxn>
                <a:cxn ang="0">
                  <a:pos x="88" y="108"/>
                </a:cxn>
                <a:cxn ang="0">
                  <a:pos x="93" y="98"/>
                </a:cxn>
              </a:cxnLst>
              <a:rect l="0" t="0" r="r" b="b"/>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3" name="Freeform 96"/>
            <p:cNvSpPr>
              <a:spLocks/>
            </p:cNvSpPr>
            <p:nvPr/>
          </p:nvSpPr>
          <p:spPr bwMode="auto">
            <a:xfrm>
              <a:off x="6484360" y="3494528"/>
              <a:ext cx="40409" cy="37301"/>
            </a:xfrm>
            <a:custGeom>
              <a:avLst/>
              <a:gdLst/>
              <a:ahLst/>
              <a:cxnLst>
                <a:cxn ang="0">
                  <a:pos x="7" y="15"/>
                </a:cxn>
                <a:cxn ang="0">
                  <a:pos x="13" y="20"/>
                </a:cxn>
                <a:cxn ang="0">
                  <a:pos x="22" y="20"/>
                </a:cxn>
                <a:cxn ang="0">
                  <a:pos x="17" y="6"/>
                </a:cxn>
                <a:cxn ang="0">
                  <a:pos x="18" y="4"/>
                </a:cxn>
                <a:cxn ang="0">
                  <a:pos x="10" y="0"/>
                </a:cxn>
                <a:cxn ang="0">
                  <a:pos x="5" y="4"/>
                </a:cxn>
                <a:cxn ang="0">
                  <a:pos x="0" y="14"/>
                </a:cxn>
                <a:cxn ang="0">
                  <a:pos x="7" y="15"/>
                </a:cxn>
              </a:cxnLst>
              <a:rect l="0" t="0" r="r" b="b"/>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97"/>
            <p:cNvSpPr>
              <a:spLocks noEditPoints="1"/>
            </p:cNvSpPr>
            <p:nvPr/>
          </p:nvSpPr>
          <p:spPr bwMode="auto">
            <a:xfrm>
              <a:off x="5407297" y="2962990"/>
              <a:ext cx="309287" cy="256444"/>
            </a:xfrm>
            <a:custGeom>
              <a:avLst/>
              <a:gdLst/>
              <a:ahLst/>
              <a:cxnLst>
                <a:cxn ang="0">
                  <a:pos x="144" y="31"/>
                </a:cxn>
                <a:cxn ang="0">
                  <a:pos x="138" y="29"/>
                </a:cxn>
                <a:cxn ang="0">
                  <a:pos x="131" y="26"/>
                </a:cxn>
                <a:cxn ang="0">
                  <a:pos x="119" y="24"/>
                </a:cxn>
                <a:cxn ang="0">
                  <a:pos x="114" y="20"/>
                </a:cxn>
                <a:cxn ang="0">
                  <a:pos x="110" y="15"/>
                </a:cxn>
                <a:cxn ang="0">
                  <a:pos x="105" y="17"/>
                </a:cxn>
                <a:cxn ang="0">
                  <a:pos x="102" y="13"/>
                </a:cxn>
                <a:cxn ang="0">
                  <a:pos x="95" y="9"/>
                </a:cxn>
                <a:cxn ang="0">
                  <a:pos x="89" y="6"/>
                </a:cxn>
                <a:cxn ang="0">
                  <a:pos x="85" y="1"/>
                </a:cxn>
                <a:cxn ang="0">
                  <a:pos x="84" y="0"/>
                </a:cxn>
                <a:cxn ang="0">
                  <a:pos x="81" y="0"/>
                </a:cxn>
                <a:cxn ang="0">
                  <a:pos x="75" y="10"/>
                </a:cxn>
                <a:cxn ang="0">
                  <a:pos x="63" y="18"/>
                </a:cxn>
                <a:cxn ang="0">
                  <a:pos x="56" y="26"/>
                </a:cxn>
                <a:cxn ang="0">
                  <a:pos x="41" y="21"/>
                </a:cxn>
                <a:cxn ang="0">
                  <a:pos x="35" y="25"/>
                </a:cxn>
                <a:cxn ang="0">
                  <a:pos x="36" y="37"/>
                </a:cxn>
                <a:cxn ang="0">
                  <a:pos x="27" y="37"/>
                </a:cxn>
                <a:cxn ang="0">
                  <a:pos x="20" y="33"/>
                </a:cxn>
                <a:cxn ang="0">
                  <a:pos x="9" y="34"/>
                </a:cxn>
                <a:cxn ang="0">
                  <a:pos x="2" y="40"/>
                </a:cxn>
                <a:cxn ang="0">
                  <a:pos x="3" y="47"/>
                </a:cxn>
                <a:cxn ang="0">
                  <a:pos x="18" y="52"/>
                </a:cxn>
                <a:cxn ang="0">
                  <a:pos x="28" y="54"/>
                </a:cxn>
                <a:cxn ang="0">
                  <a:pos x="32" y="59"/>
                </a:cxn>
                <a:cxn ang="0">
                  <a:pos x="40" y="69"/>
                </a:cxn>
                <a:cxn ang="0">
                  <a:pos x="43" y="78"/>
                </a:cxn>
                <a:cxn ang="0">
                  <a:pos x="42" y="91"/>
                </a:cxn>
                <a:cxn ang="0">
                  <a:pos x="36" y="112"/>
                </a:cxn>
                <a:cxn ang="0">
                  <a:pos x="36" y="112"/>
                </a:cxn>
                <a:cxn ang="0">
                  <a:pos x="42" y="115"/>
                </a:cxn>
                <a:cxn ang="0">
                  <a:pos x="53" y="120"/>
                </a:cxn>
                <a:cxn ang="0">
                  <a:pos x="62" y="119"/>
                </a:cxn>
                <a:cxn ang="0">
                  <a:pos x="67" y="121"/>
                </a:cxn>
                <a:cxn ang="0">
                  <a:pos x="81" y="124"/>
                </a:cxn>
                <a:cxn ang="0">
                  <a:pos x="92" y="124"/>
                </a:cxn>
                <a:cxn ang="0">
                  <a:pos x="92" y="121"/>
                </a:cxn>
                <a:cxn ang="0">
                  <a:pos x="101" y="110"/>
                </a:cxn>
                <a:cxn ang="0">
                  <a:pos x="122" y="115"/>
                </a:cxn>
                <a:cxn ang="0">
                  <a:pos x="135" y="110"/>
                </a:cxn>
                <a:cxn ang="0">
                  <a:pos x="142" y="106"/>
                </a:cxn>
                <a:cxn ang="0">
                  <a:pos x="143" y="102"/>
                </a:cxn>
                <a:cxn ang="0">
                  <a:pos x="138" y="100"/>
                </a:cxn>
                <a:cxn ang="0">
                  <a:pos x="135" y="95"/>
                </a:cxn>
                <a:cxn ang="0">
                  <a:pos x="132" y="89"/>
                </a:cxn>
                <a:cxn ang="0">
                  <a:pos x="134" y="86"/>
                </a:cxn>
                <a:cxn ang="0">
                  <a:pos x="136" y="82"/>
                </a:cxn>
                <a:cxn ang="0">
                  <a:pos x="135" y="76"/>
                </a:cxn>
                <a:cxn ang="0">
                  <a:pos x="133" y="71"/>
                </a:cxn>
                <a:cxn ang="0">
                  <a:pos x="128" y="70"/>
                </a:cxn>
                <a:cxn ang="0">
                  <a:pos x="127" y="66"/>
                </a:cxn>
                <a:cxn ang="0">
                  <a:pos x="134" y="57"/>
                </a:cxn>
                <a:cxn ang="0">
                  <a:pos x="140" y="53"/>
                </a:cxn>
                <a:cxn ang="0">
                  <a:pos x="142" y="44"/>
                </a:cxn>
                <a:cxn ang="0">
                  <a:pos x="147" y="35"/>
                </a:cxn>
                <a:cxn ang="0">
                  <a:pos x="144" y="31"/>
                </a:cxn>
                <a:cxn ang="0">
                  <a:pos x="162" y="116"/>
                </a:cxn>
                <a:cxn ang="0">
                  <a:pos x="155" y="122"/>
                </a:cxn>
                <a:cxn ang="0">
                  <a:pos x="160" y="137"/>
                </a:cxn>
                <a:cxn ang="0">
                  <a:pos x="162" y="116"/>
                </a:cxn>
              </a:cxnLst>
              <a:rect l="0" t="0" r="r" b="b"/>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98"/>
            <p:cNvSpPr>
              <a:spLocks/>
            </p:cNvSpPr>
            <p:nvPr/>
          </p:nvSpPr>
          <p:spPr bwMode="auto">
            <a:xfrm>
              <a:off x="3593542" y="3847332"/>
              <a:ext cx="49734" cy="26422"/>
            </a:xfrm>
            <a:custGeom>
              <a:avLst/>
              <a:gdLst/>
              <a:ahLst/>
              <a:cxnLst>
                <a:cxn ang="0">
                  <a:pos x="26" y="5"/>
                </a:cxn>
                <a:cxn ang="0">
                  <a:pos x="14" y="2"/>
                </a:cxn>
                <a:cxn ang="0">
                  <a:pos x="9" y="0"/>
                </a:cxn>
                <a:cxn ang="0">
                  <a:pos x="8" y="0"/>
                </a:cxn>
                <a:cxn ang="0">
                  <a:pos x="0" y="7"/>
                </a:cxn>
                <a:cxn ang="0">
                  <a:pos x="22" y="14"/>
                </a:cxn>
                <a:cxn ang="0">
                  <a:pos x="26" y="13"/>
                </a:cxn>
                <a:cxn ang="0">
                  <a:pos x="26" y="5"/>
                </a:cxn>
              </a:cxnLst>
              <a:rect l="0" t="0" r="r" b="b"/>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99"/>
            <p:cNvSpPr>
              <a:spLocks/>
            </p:cNvSpPr>
            <p:nvPr/>
          </p:nvSpPr>
          <p:spPr bwMode="auto">
            <a:xfrm>
              <a:off x="3610639" y="3808477"/>
              <a:ext cx="128999" cy="71493"/>
            </a:xfrm>
            <a:custGeom>
              <a:avLst/>
              <a:gdLst/>
              <a:ahLst/>
              <a:cxnLst>
                <a:cxn ang="0">
                  <a:pos x="29" y="34"/>
                </a:cxn>
                <a:cxn ang="0">
                  <a:pos x="32" y="27"/>
                </a:cxn>
                <a:cxn ang="0">
                  <a:pos x="45" y="22"/>
                </a:cxn>
                <a:cxn ang="0">
                  <a:pos x="55" y="19"/>
                </a:cxn>
                <a:cxn ang="0">
                  <a:pos x="69" y="14"/>
                </a:cxn>
                <a:cxn ang="0">
                  <a:pos x="56" y="5"/>
                </a:cxn>
                <a:cxn ang="0">
                  <a:pos x="32" y="5"/>
                </a:cxn>
                <a:cxn ang="0">
                  <a:pos x="11" y="6"/>
                </a:cxn>
                <a:cxn ang="0">
                  <a:pos x="11" y="6"/>
                </a:cxn>
                <a:cxn ang="0">
                  <a:pos x="5" y="12"/>
                </a:cxn>
                <a:cxn ang="0">
                  <a:pos x="0" y="21"/>
                </a:cxn>
                <a:cxn ang="0">
                  <a:pos x="5" y="23"/>
                </a:cxn>
                <a:cxn ang="0">
                  <a:pos x="17" y="26"/>
                </a:cxn>
                <a:cxn ang="0">
                  <a:pos x="17" y="34"/>
                </a:cxn>
                <a:cxn ang="0">
                  <a:pos x="20" y="34"/>
                </a:cxn>
                <a:cxn ang="0">
                  <a:pos x="21" y="38"/>
                </a:cxn>
                <a:cxn ang="0">
                  <a:pos x="25" y="37"/>
                </a:cxn>
                <a:cxn ang="0">
                  <a:pos x="29" y="34"/>
                </a:cxn>
              </a:cxnLst>
              <a:rect l="0" t="0" r="r" b="b"/>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7" name="Freeform 100"/>
            <p:cNvSpPr>
              <a:spLocks/>
            </p:cNvSpPr>
            <p:nvPr/>
          </p:nvSpPr>
          <p:spPr bwMode="auto">
            <a:xfrm>
              <a:off x="3023150" y="3437023"/>
              <a:ext cx="643440" cy="397876"/>
            </a:xfrm>
            <a:custGeom>
              <a:avLst/>
              <a:gdLst/>
              <a:ahLst/>
              <a:cxnLst>
                <a:cxn ang="0">
                  <a:pos x="301" y="199"/>
                </a:cxn>
                <a:cxn ang="0">
                  <a:pos x="296" y="180"/>
                </a:cxn>
                <a:cxn ang="0">
                  <a:pos x="324" y="173"/>
                </a:cxn>
                <a:cxn ang="0">
                  <a:pos x="334" y="161"/>
                </a:cxn>
                <a:cxn ang="0">
                  <a:pos x="343" y="139"/>
                </a:cxn>
                <a:cxn ang="0">
                  <a:pos x="315" y="137"/>
                </a:cxn>
                <a:cxn ang="0">
                  <a:pos x="297" y="161"/>
                </a:cxn>
                <a:cxn ang="0">
                  <a:pos x="281" y="170"/>
                </a:cxn>
                <a:cxn ang="0">
                  <a:pos x="242" y="169"/>
                </a:cxn>
                <a:cxn ang="0">
                  <a:pos x="224" y="143"/>
                </a:cxn>
                <a:cxn ang="0">
                  <a:pos x="223" y="90"/>
                </a:cxn>
                <a:cxn ang="0">
                  <a:pos x="219" y="83"/>
                </a:cxn>
                <a:cxn ang="0">
                  <a:pos x="200" y="71"/>
                </a:cxn>
                <a:cxn ang="0">
                  <a:pos x="187" y="47"/>
                </a:cxn>
                <a:cxn ang="0">
                  <a:pos x="158" y="46"/>
                </a:cxn>
                <a:cxn ang="0">
                  <a:pos x="141" y="32"/>
                </a:cxn>
                <a:cxn ang="0">
                  <a:pos x="121" y="11"/>
                </a:cxn>
                <a:cxn ang="0">
                  <a:pos x="100" y="16"/>
                </a:cxn>
                <a:cxn ang="0">
                  <a:pos x="39" y="6"/>
                </a:cxn>
                <a:cxn ang="0">
                  <a:pos x="0" y="3"/>
                </a:cxn>
                <a:cxn ang="0">
                  <a:pos x="16" y="35"/>
                </a:cxn>
                <a:cxn ang="0">
                  <a:pos x="35" y="61"/>
                </a:cxn>
                <a:cxn ang="0">
                  <a:pos x="40" y="72"/>
                </a:cxn>
                <a:cxn ang="0">
                  <a:pos x="56" y="94"/>
                </a:cxn>
                <a:cxn ang="0">
                  <a:pos x="81" y="120"/>
                </a:cxn>
                <a:cxn ang="0">
                  <a:pos x="84" y="107"/>
                </a:cxn>
                <a:cxn ang="0">
                  <a:pos x="71" y="93"/>
                </a:cxn>
                <a:cxn ang="0">
                  <a:pos x="52" y="60"/>
                </a:cxn>
                <a:cxn ang="0">
                  <a:pos x="44" y="42"/>
                </a:cxn>
                <a:cxn ang="0">
                  <a:pos x="29" y="29"/>
                </a:cxn>
                <a:cxn ang="0">
                  <a:pos x="29" y="11"/>
                </a:cxn>
                <a:cxn ang="0">
                  <a:pos x="39" y="16"/>
                </a:cxn>
                <a:cxn ang="0">
                  <a:pos x="49" y="32"/>
                </a:cxn>
                <a:cxn ang="0">
                  <a:pos x="56" y="47"/>
                </a:cxn>
                <a:cxn ang="0">
                  <a:pos x="73" y="60"/>
                </a:cxn>
                <a:cxn ang="0">
                  <a:pos x="87" y="74"/>
                </a:cxn>
                <a:cxn ang="0">
                  <a:pos x="95" y="89"/>
                </a:cxn>
                <a:cxn ang="0">
                  <a:pos x="129" y="125"/>
                </a:cxn>
                <a:cxn ang="0">
                  <a:pos x="134" y="145"/>
                </a:cxn>
                <a:cxn ang="0">
                  <a:pos x="139" y="163"/>
                </a:cxn>
                <a:cxn ang="0">
                  <a:pos x="174" y="180"/>
                </a:cxn>
                <a:cxn ang="0">
                  <a:pos x="221" y="202"/>
                </a:cxn>
                <a:cxn ang="0">
                  <a:pos x="265" y="204"/>
                </a:cxn>
                <a:cxn ang="0">
                  <a:pos x="286" y="201"/>
                </a:cxn>
              </a:cxnLst>
              <a:rect l="0" t="0" r="r" b="b"/>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8" name="Freeform 101"/>
            <p:cNvSpPr>
              <a:spLocks/>
            </p:cNvSpPr>
            <p:nvPr/>
          </p:nvSpPr>
          <p:spPr bwMode="auto">
            <a:xfrm>
              <a:off x="3540699" y="3772730"/>
              <a:ext cx="90144" cy="88590"/>
            </a:xfrm>
            <a:custGeom>
              <a:avLst/>
              <a:gdLst/>
              <a:ahLst/>
              <a:cxnLst>
                <a:cxn ang="0">
                  <a:pos x="42" y="31"/>
                </a:cxn>
                <a:cxn ang="0">
                  <a:pos x="48" y="25"/>
                </a:cxn>
                <a:cxn ang="0">
                  <a:pos x="43" y="22"/>
                </a:cxn>
                <a:cxn ang="0">
                  <a:pos x="38" y="23"/>
                </a:cxn>
                <a:cxn ang="0">
                  <a:pos x="38" y="0"/>
                </a:cxn>
                <a:cxn ang="0">
                  <a:pos x="19" y="0"/>
                </a:cxn>
                <a:cxn ang="0">
                  <a:pos x="16" y="8"/>
                </a:cxn>
                <a:cxn ang="0">
                  <a:pos x="24" y="19"/>
                </a:cxn>
                <a:cxn ang="0">
                  <a:pos x="9" y="21"/>
                </a:cxn>
                <a:cxn ang="0">
                  <a:pos x="0" y="33"/>
                </a:cxn>
                <a:cxn ang="0">
                  <a:pos x="12" y="44"/>
                </a:cxn>
                <a:cxn ang="0">
                  <a:pos x="28" y="47"/>
                </a:cxn>
                <a:cxn ang="0">
                  <a:pos x="28" y="47"/>
                </a:cxn>
                <a:cxn ang="0">
                  <a:pos x="36" y="40"/>
                </a:cxn>
                <a:cxn ang="0">
                  <a:pos x="42" y="31"/>
                </a:cxn>
              </a:cxnLst>
              <a:rect l="0" t="0" r="r" b="b"/>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9" name="Freeform 102"/>
            <p:cNvSpPr>
              <a:spLocks/>
            </p:cNvSpPr>
            <p:nvPr/>
          </p:nvSpPr>
          <p:spPr bwMode="auto">
            <a:xfrm>
              <a:off x="3612192" y="3760297"/>
              <a:ext cx="26422" cy="55951"/>
            </a:xfrm>
            <a:custGeom>
              <a:avLst/>
              <a:gdLst/>
              <a:ahLst/>
              <a:cxnLst>
                <a:cxn ang="0">
                  <a:pos x="2" y="7"/>
                </a:cxn>
                <a:cxn ang="0">
                  <a:pos x="0" y="7"/>
                </a:cxn>
                <a:cxn ang="0">
                  <a:pos x="0" y="30"/>
                </a:cxn>
                <a:cxn ang="0">
                  <a:pos x="5" y="29"/>
                </a:cxn>
                <a:cxn ang="0">
                  <a:pos x="9" y="24"/>
                </a:cxn>
                <a:cxn ang="0">
                  <a:pos x="12" y="5"/>
                </a:cxn>
                <a:cxn ang="0">
                  <a:pos x="14" y="3"/>
                </a:cxn>
                <a:cxn ang="0">
                  <a:pos x="9" y="0"/>
                </a:cxn>
                <a:cxn ang="0">
                  <a:pos x="2" y="7"/>
                </a:cxn>
              </a:cxnLst>
              <a:rect l="0" t="0" r="r" b="b"/>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103"/>
            <p:cNvSpPr>
              <a:spLocks/>
            </p:cNvSpPr>
            <p:nvPr/>
          </p:nvSpPr>
          <p:spPr bwMode="auto">
            <a:xfrm>
              <a:off x="3921479" y="3718333"/>
              <a:ext cx="63723" cy="54398"/>
            </a:xfrm>
            <a:custGeom>
              <a:avLst/>
              <a:gdLst/>
              <a:ahLst/>
              <a:cxnLst>
                <a:cxn ang="0">
                  <a:pos x="16" y="3"/>
                </a:cxn>
                <a:cxn ang="0">
                  <a:pos x="23" y="19"/>
                </a:cxn>
                <a:cxn ang="0">
                  <a:pos x="1" y="23"/>
                </a:cxn>
                <a:cxn ang="0">
                  <a:pos x="16" y="26"/>
                </a:cxn>
                <a:cxn ang="0">
                  <a:pos x="31" y="28"/>
                </a:cxn>
                <a:cxn ang="0">
                  <a:pos x="34" y="6"/>
                </a:cxn>
                <a:cxn ang="0">
                  <a:pos x="16" y="3"/>
                </a:cxn>
              </a:cxnLst>
              <a:rect l="0" t="0" r="r" b="b"/>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1" name="Freeform 104"/>
            <p:cNvSpPr>
              <a:spLocks/>
            </p:cNvSpPr>
            <p:nvPr/>
          </p:nvSpPr>
          <p:spPr bwMode="auto">
            <a:xfrm>
              <a:off x="3978984" y="3727658"/>
              <a:ext cx="73048" cy="49734"/>
            </a:xfrm>
            <a:custGeom>
              <a:avLst/>
              <a:gdLst/>
              <a:ahLst/>
              <a:cxnLst>
                <a:cxn ang="0">
                  <a:pos x="15" y="19"/>
                </a:cxn>
                <a:cxn ang="0">
                  <a:pos x="39" y="14"/>
                </a:cxn>
                <a:cxn ang="0">
                  <a:pos x="9" y="2"/>
                </a:cxn>
                <a:cxn ang="0">
                  <a:pos x="3" y="1"/>
                </a:cxn>
                <a:cxn ang="0">
                  <a:pos x="0" y="23"/>
                </a:cxn>
                <a:cxn ang="0">
                  <a:pos x="1" y="24"/>
                </a:cxn>
                <a:cxn ang="0">
                  <a:pos x="15" y="19"/>
                </a:cxn>
              </a:cxnLst>
              <a:rect l="0" t="0" r="r" b="b"/>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2" name="Freeform 105"/>
            <p:cNvSpPr>
              <a:spLocks/>
            </p:cNvSpPr>
            <p:nvPr/>
          </p:nvSpPr>
          <p:spPr bwMode="auto">
            <a:xfrm>
              <a:off x="3649493" y="3834899"/>
              <a:ext cx="90144" cy="91698"/>
            </a:xfrm>
            <a:custGeom>
              <a:avLst/>
              <a:gdLst/>
              <a:ahLst/>
              <a:cxnLst>
                <a:cxn ang="0">
                  <a:pos x="26" y="46"/>
                </a:cxn>
                <a:cxn ang="0">
                  <a:pos x="37" y="48"/>
                </a:cxn>
                <a:cxn ang="0">
                  <a:pos x="42" y="49"/>
                </a:cxn>
                <a:cxn ang="0">
                  <a:pos x="41" y="47"/>
                </a:cxn>
                <a:cxn ang="0">
                  <a:pos x="44" y="32"/>
                </a:cxn>
                <a:cxn ang="0">
                  <a:pos x="45" y="13"/>
                </a:cxn>
                <a:cxn ang="0">
                  <a:pos x="48" y="1"/>
                </a:cxn>
                <a:cxn ang="0">
                  <a:pos x="48" y="0"/>
                </a:cxn>
                <a:cxn ang="0">
                  <a:pos x="34" y="5"/>
                </a:cxn>
                <a:cxn ang="0">
                  <a:pos x="24" y="8"/>
                </a:cxn>
                <a:cxn ang="0">
                  <a:pos x="11" y="13"/>
                </a:cxn>
                <a:cxn ang="0">
                  <a:pos x="8" y="20"/>
                </a:cxn>
                <a:cxn ang="0">
                  <a:pos x="4" y="23"/>
                </a:cxn>
                <a:cxn ang="0">
                  <a:pos x="0" y="24"/>
                </a:cxn>
                <a:cxn ang="0">
                  <a:pos x="2" y="28"/>
                </a:cxn>
                <a:cxn ang="0">
                  <a:pos x="16" y="42"/>
                </a:cxn>
                <a:cxn ang="0">
                  <a:pos x="19" y="46"/>
                </a:cxn>
                <a:cxn ang="0">
                  <a:pos x="26" y="46"/>
                </a:cxn>
              </a:cxnLst>
              <a:rect l="0" t="0" r="r" b="b"/>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3" name="Freeform 106"/>
            <p:cNvSpPr>
              <a:spLocks/>
            </p:cNvSpPr>
            <p:nvPr/>
          </p:nvSpPr>
          <p:spPr bwMode="auto">
            <a:xfrm>
              <a:off x="3933913" y="4044715"/>
              <a:ext cx="842378" cy="859475"/>
            </a:xfrm>
            <a:custGeom>
              <a:avLst/>
              <a:gdLst/>
              <a:ahLst/>
              <a:cxnLst>
                <a:cxn ang="0">
                  <a:pos x="253" y="427"/>
                </a:cxn>
                <a:cxn ang="0">
                  <a:pos x="260" y="429"/>
                </a:cxn>
                <a:cxn ang="0">
                  <a:pos x="289" y="379"/>
                </a:cxn>
                <a:cxn ang="0">
                  <a:pos x="307" y="343"/>
                </a:cxn>
                <a:cxn ang="0">
                  <a:pos x="337" y="326"/>
                </a:cxn>
                <a:cxn ang="0">
                  <a:pos x="372" y="316"/>
                </a:cxn>
                <a:cxn ang="0">
                  <a:pos x="386" y="290"/>
                </a:cxn>
                <a:cxn ang="0">
                  <a:pos x="397" y="264"/>
                </a:cxn>
                <a:cxn ang="0">
                  <a:pos x="401" y="211"/>
                </a:cxn>
                <a:cxn ang="0">
                  <a:pos x="409" y="206"/>
                </a:cxn>
                <a:cxn ang="0">
                  <a:pos x="445" y="158"/>
                </a:cxn>
                <a:cxn ang="0">
                  <a:pos x="406" y="104"/>
                </a:cxn>
                <a:cxn ang="0">
                  <a:pos x="336" y="96"/>
                </a:cxn>
                <a:cxn ang="0">
                  <a:pos x="295" y="74"/>
                </a:cxn>
                <a:cxn ang="0">
                  <a:pos x="291" y="67"/>
                </a:cxn>
                <a:cxn ang="0">
                  <a:pos x="264" y="60"/>
                </a:cxn>
                <a:cxn ang="0">
                  <a:pos x="258" y="13"/>
                </a:cxn>
                <a:cxn ang="0">
                  <a:pos x="222" y="32"/>
                </a:cxn>
                <a:cxn ang="0">
                  <a:pos x="191" y="39"/>
                </a:cxn>
                <a:cxn ang="0">
                  <a:pos x="165" y="40"/>
                </a:cxn>
                <a:cxn ang="0">
                  <a:pos x="157" y="1"/>
                </a:cxn>
                <a:cxn ang="0">
                  <a:pos x="129" y="17"/>
                </a:cxn>
                <a:cxn ang="0">
                  <a:pos x="107" y="15"/>
                </a:cxn>
                <a:cxn ang="0">
                  <a:pos x="120" y="32"/>
                </a:cxn>
                <a:cxn ang="0">
                  <a:pos x="105" y="46"/>
                </a:cxn>
                <a:cxn ang="0">
                  <a:pos x="84" y="49"/>
                </a:cxn>
                <a:cxn ang="0">
                  <a:pos x="48" y="42"/>
                </a:cxn>
                <a:cxn ang="0">
                  <a:pos x="45" y="59"/>
                </a:cxn>
                <a:cxn ang="0">
                  <a:pos x="46" y="108"/>
                </a:cxn>
                <a:cxn ang="0">
                  <a:pos x="12" y="120"/>
                </a:cxn>
                <a:cxn ang="0">
                  <a:pos x="2" y="144"/>
                </a:cxn>
                <a:cxn ang="0">
                  <a:pos x="15" y="168"/>
                </a:cxn>
                <a:cxn ang="0">
                  <a:pos x="38" y="172"/>
                </a:cxn>
                <a:cxn ang="0">
                  <a:pos x="65" y="184"/>
                </a:cxn>
                <a:cxn ang="0">
                  <a:pos x="99" y="174"/>
                </a:cxn>
                <a:cxn ang="0">
                  <a:pos x="124" y="206"/>
                </a:cxn>
                <a:cxn ang="0">
                  <a:pos x="150" y="217"/>
                </a:cxn>
                <a:cxn ang="0">
                  <a:pos x="158" y="242"/>
                </a:cxn>
                <a:cxn ang="0">
                  <a:pos x="186" y="265"/>
                </a:cxn>
                <a:cxn ang="0">
                  <a:pos x="182" y="293"/>
                </a:cxn>
                <a:cxn ang="0">
                  <a:pos x="199" y="317"/>
                </a:cxn>
                <a:cxn ang="0">
                  <a:pos x="222" y="337"/>
                </a:cxn>
                <a:cxn ang="0">
                  <a:pos x="230" y="375"/>
                </a:cxn>
                <a:cxn ang="0">
                  <a:pos x="187" y="415"/>
                </a:cxn>
                <a:cxn ang="0">
                  <a:pos x="205" y="426"/>
                </a:cxn>
                <a:cxn ang="0">
                  <a:pos x="232" y="443"/>
                </a:cxn>
              </a:cxnLst>
              <a:rect l="0" t="0" r="r" b="b"/>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4" name="Freeform 107"/>
            <p:cNvSpPr>
              <a:spLocks/>
            </p:cNvSpPr>
            <p:nvPr/>
          </p:nvSpPr>
          <p:spPr bwMode="auto">
            <a:xfrm>
              <a:off x="4266512" y="4817155"/>
              <a:ext cx="104132" cy="115011"/>
            </a:xfrm>
            <a:custGeom>
              <a:avLst/>
              <a:gdLst/>
              <a:ahLst/>
              <a:cxnLst>
                <a:cxn ang="0">
                  <a:pos x="55" y="30"/>
                </a:cxn>
                <a:cxn ang="0">
                  <a:pos x="47" y="21"/>
                </a:cxn>
                <a:cxn ang="0">
                  <a:pos x="35" y="11"/>
                </a:cxn>
                <a:cxn ang="0">
                  <a:pos x="28" y="13"/>
                </a:cxn>
                <a:cxn ang="0">
                  <a:pos x="23" y="5"/>
                </a:cxn>
                <a:cxn ang="0">
                  <a:pos x="14" y="2"/>
                </a:cxn>
                <a:cxn ang="0">
                  <a:pos x="10" y="2"/>
                </a:cxn>
                <a:cxn ang="0">
                  <a:pos x="7" y="8"/>
                </a:cxn>
                <a:cxn ang="0">
                  <a:pos x="3" y="27"/>
                </a:cxn>
                <a:cxn ang="0">
                  <a:pos x="0" y="42"/>
                </a:cxn>
                <a:cxn ang="0">
                  <a:pos x="3" y="49"/>
                </a:cxn>
                <a:cxn ang="0">
                  <a:pos x="2" y="54"/>
                </a:cxn>
                <a:cxn ang="0">
                  <a:pos x="7" y="56"/>
                </a:cxn>
                <a:cxn ang="0">
                  <a:pos x="21" y="60"/>
                </a:cxn>
                <a:cxn ang="0">
                  <a:pos x="30" y="60"/>
                </a:cxn>
                <a:cxn ang="0">
                  <a:pos x="47" y="57"/>
                </a:cxn>
                <a:cxn ang="0">
                  <a:pos x="56" y="47"/>
                </a:cxn>
                <a:cxn ang="0">
                  <a:pos x="55" y="30"/>
                </a:cxn>
              </a:cxnLst>
              <a:rect l="0" t="0" r="r" b="b"/>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5" name="Freeform 108"/>
            <p:cNvSpPr>
              <a:spLocks noEditPoints="1"/>
            </p:cNvSpPr>
            <p:nvPr/>
          </p:nvSpPr>
          <p:spPr bwMode="auto">
            <a:xfrm>
              <a:off x="3940130" y="4625987"/>
              <a:ext cx="427406" cy="842378"/>
            </a:xfrm>
            <a:custGeom>
              <a:avLst/>
              <a:gdLst/>
              <a:ahLst/>
              <a:cxnLst>
                <a:cxn ang="0">
                  <a:pos x="65" y="427"/>
                </a:cxn>
                <a:cxn ang="0">
                  <a:pos x="60" y="417"/>
                </a:cxn>
                <a:cxn ang="0">
                  <a:pos x="56" y="448"/>
                </a:cxn>
                <a:cxn ang="0">
                  <a:pos x="80" y="449"/>
                </a:cxn>
                <a:cxn ang="0">
                  <a:pos x="87" y="441"/>
                </a:cxn>
                <a:cxn ang="0">
                  <a:pos x="218" y="46"/>
                </a:cxn>
                <a:cxn ang="0">
                  <a:pos x="212" y="64"/>
                </a:cxn>
                <a:cxn ang="0">
                  <a:pos x="194" y="70"/>
                </a:cxn>
                <a:cxn ang="0">
                  <a:pos x="172" y="67"/>
                </a:cxn>
                <a:cxn ang="0">
                  <a:pos x="185" y="44"/>
                </a:cxn>
                <a:cxn ang="0">
                  <a:pos x="151" y="27"/>
                </a:cxn>
                <a:cxn ang="0">
                  <a:pos x="123" y="3"/>
                </a:cxn>
                <a:cxn ang="0">
                  <a:pos x="105" y="10"/>
                </a:cxn>
                <a:cxn ang="0">
                  <a:pos x="82" y="5"/>
                </a:cxn>
                <a:cxn ang="0">
                  <a:pos x="72" y="25"/>
                </a:cxn>
                <a:cxn ang="0">
                  <a:pos x="58" y="43"/>
                </a:cxn>
                <a:cxn ang="0">
                  <a:pos x="60" y="63"/>
                </a:cxn>
                <a:cxn ang="0">
                  <a:pos x="49" y="78"/>
                </a:cxn>
                <a:cxn ang="0">
                  <a:pos x="41" y="94"/>
                </a:cxn>
                <a:cxn ang="0">
                  <a:pos x="37" y="115"/>
                </a:cxn>
                <a:cxn ang="0">
                  <a:pos x="40" y="138"/>
                </a:cxn>
                <a:cxn ang="0">
                  <a:pos x="40" y="157"/>
                </a:cxn>
                <a:cxn ang="0">
                  <a:pos x="37" y="180"/>
                </a:cxn>
                <a:cxn ang="0">
                  <a:pos x="28" y="206"/>
                </a:cxn>
                <a:cxn ang="0">
                  <a:pos x="25" y="216"/>
                </a:cxn>
                <a:cxn ang="0">
                  <a:pos x="21" y="232"/>
                </a:cxn>
                <a:cxn ang="0">
                  <a:pos x="20" y="248"/>
                </a:cxn>
                <a:cxn ang="0">
                  <a:pos x="18" y="272"/>
                </a:cxn>
                <a:cxn ang="0">
                  <a:pos x="21" y="285"/>
                </a:cxn>
                <a:cxn ang="0">
                  <a:pos x="26" y="296"/>
                </a:cxn>
                <a:cxn ang="0">
                  <a:pos x="23" y="305"/>
                </a:cxn>
                <a:cxn ang="0">
                  <a:pos x="21" y="323"/>
                </a:cxn>
                <a:cxn ang="0">
                  <a:pos x="13" y="338"/>
                </a:cxn>
                <a:cxn ang="0">
                  <a:pos x="9" y="355"/>
                </a:cxn>
                <a:cxn ang="0">
                  <a:pos x="3" y="373"/>
                </a:cxn>
                <a:cxn ang="0">
                  <a:pos x="15" y="384"/>
                </a:cxn>
                <a:cxn ang="0">
                  <a:pos x="21" y="401"/>
                </a:cxn>
                <a:cxn ang="0">
                  <a:pos x="47" y="404"/>
                </a:cxn>
                <a:cxn ang="0">
                  <a:pos x="52" y="395"/>
                </a:cxn>
                <a:cxn ang="0">
                  <a:pos x="53" y="376"/>
                </a:cxn>
                <a:cxn ang="0">
                  <a:pos x="66" y="364"/>
                </a:cxn>
                <a:cxn ang="0">
                  <a:pos x="87" y="340"/>
                </a:cxn>
                <a:cxn ang="0">
                  <a:pos x="78" y="326"/>
                </a:cxn>
                <a:cxn ang="0">
                  <a:pos x="89" y="299"/>
                </a:cxn>
                <a:cxn ang="0">
                  <a:pos x="95" y="285"/>
                </a:cxn>
                <a:cxn ang="0">
                  <a:pos x="102" y="270"/>
                </a:cxn>
                <a:cxn ang="0">
                  <a:pos x="109" y="269"/>
                </a:cxn>
                <a:cxn ang="0">
                  <a:pos x="106" y="262"/>
                </a:cxn>
                <a:cxn ang="0">
                  <a:pos x="98" y="251"/>
                </a:cxn>
                <a:cxn ang="0">
                  <a:pos x="115" y="245"/>
                </a:cxn>
                <a:cxn ang="0">
                  <a:pos x="129" y="228"/>
                </a:cxn>
                <a:cxn ang="0">
                  <a:pos x="133" y="215"/>
                </a:cxn>
                <a:cxn ang="0">
                  <a:pos x="183" y="203"/>
                </a:cxn>
                <a:cxn ang="0">
                  <a:pos x="189" y="181"/>
                </a:cxn>
                <a:cxn ang="0">
                  <a:pos x="180" y="164"/>
                </a:cxn>
                <a:cxn ang="0">
                  <a:pos x="176" y="156"/>
                </a:cxn>
                <a:cxn ang="0">
                  <a:pos x="174" y="144"/>
                </a:cxn>
                <a:cxn ang="0">
                  <a:pos x="181" y="110"/>
                </a:cxn>
                <a:cxn ang="0">
                  <a:pos x="214" y="71"/>
                </a:cxn>
                <a:cxn ang="0">
                  <a:pos x="225" y="47"/>
                </a:cxn>
              </a:cxnLst>
              <a:rect l="0" t="0" r="r" b="b"/>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6" name="Freeform 109"/>
            <p:cNvSpPr>
              <a:spLocks/>
            </p:cNvSpPr>
            <p:nvPr/>
          </p:nvSpPr>
          <p:spPr bwMode="auto">
            <a:xfrm>
              <a:off x="3893504" y="4531181"/>
              <a:ext cx="186504" cy="952727"/>
            </a:xfrm>
            <a:custGeom>
              <a:avLst/>
              <a:gdLst/>
              <a:ahLst/>
              <a:cxnLst>
                <a:cxn ang="0">
                  <a:pos x="40" y="435"/>
                </a:cxn>
                <a:cxn ang="0">
                  <a:pos x="27" y="413"/>
                </a:cxn>
                <a:cxn ang="0">
                  <a:pos x="38" y="389"/>
                </a:cxn>
                <a:cxn ang="0">
                  <a:pos x="46" y="365"/>
                </a:cxn>
                <a:cxn ang="0">
                  <a:pos x="51" y="347"/>
                </a:cxn>
                <a:cxn ang="0">
                  <a:pos x="44" y="329"/>
                </a:cxn>
                <a:cxn ang="0">
                  <a:pos x="45" y="299"/>
                </a:cxn>
                <a:cxn ang="0">
                  <a:pos x="49" y="276"/>
                </a:cxn>
                <a:cxn ang="0">
                  <a:pos x="53" y="257"/>
                </a:cxn>
                <a:cxn ang="0">
                  <a:pos x="62" y="216"/>
                </a:cxn>
                <a:cxn ang="0">
                  <a:pos x="65" y="189"/>
                </a:cxn>
                <a:cxn ang="0">
                  <a:pos x="66" y="157"/>
                </a:cxn>
                <a:cxn ang="0">
                  <a:pos x="74" y="129"/>
                </a:cxn>
                <a:cxn ang="0">
                  <a:pos x="84" y="107"/>
                </a:cxn>
                <a:cxn ang="0">
                  <a:pos x="97" y="76"/>
                </a:cxn>
                <a:cxn ang="0">
                  <a:pos x="89" y="53"/>
                </a:cxn>
                <a:cxn ang="0">
                  <a:pos x="84" y="25"/>
                </a:cxn>
                <a:cxn ang="0">
                  <a:pos x="71" y="2"/>
                </a:cxn>
                <a:cxn ang="0">
                  <a:pos x="64" y="23"/>
                </a:cxn>
                <a:cxn ang="0">
                  <a:pos x="62" y="75"/>
                </a:cxn>
                <a:cxn ang="0">
                  <a:pos x="53" y="128"/>
                </a:cxn>
                <a:cxn ang="0">
                  <a:pos x="48" y="163"/>
                </a:cxn>
                <a:cxn ang="0">
                  <a:pos x="41" y="210"/>
                </a:cxn>
                <a:cxn ang="0">
                  <a:pos x="26" y="251"/>
                </a:cxn>
                <a:cxn ang="0">
                  <a:pos x="24" y="286"/>
                </a:cxn>
                <a:cxn ang="0">
                  <a:pos x="17" y="319"/>
                </a:cxn>
                <a:cxn ang="0">
                  <a:pos x="32" y="302"/>
                </a:cxn>
                <a:cxn ang="0">
                  <a:pos x="34" y="320"/>
                </a:cxn>
                <a:cxn ang="0">
                  <a:pos x="30" y="342"/>
                </a:cxn>
                <a:cxn ang="0">
                  <a:pos x="25" y="357"/>
                </a:cxn>
                <a:cxn ang="0">
                  <a:pos x="23" y="354"/>
                </a:cxn>
                <a:cxn ang="0">
                  <a:pos x="15" y="357"/>
                </a:cxn>
                <a:cxn ang="0">
                  <a:pos x="2" y="374"/>
                </a:cxn>
                <a:cxn ang="0">
                  <a:pos x="17" y="376"/>
                </a:cxn>
                <a:cxn ang="0">
                  <a:pos x="25" y="389"/>
                </a:cxn>
                <a:cxn ang="0">
                  <a:pos x="11" y="393"/>
                </a:cxn>
                <a:cxn ang="0">
                  <a:pos x="13" y="400"/>
                </a:cxn>
                <a:cxn ang="0">
                  <a:pos x="6" y="412"/>
                </a:cxn>
                <a:cxn ang="0">
                  <a:pos x="15" y="416"/>
                </a:cxn>
                <a:cxn ang="0">
                  <a:pos x="16" y="427"/>
                </a:cxn>
                <a:cxn ang="0">
                  <a:pos x="9" y="441"/>
                </a:cxn>
                <a:cxn ang="0">
                  <a:pos x="23" y="444"/>
                </a:cxn>
                <a:cxn ang="0">
                  <a:pos x="28" y="448"/>
                </a:cxn>
                <a:cxn ang="0">
                  <a:pos x="22" y="462"/>
                </a:cxn>
                <a:cxn ang="0">
                  <a:pos x="41" y="462"/>
                </a:cxn>
                <a:cxn ang="0">
                  <a:pos x="28" y="472"/>
                </a:cxn>
                <a:cxn ang="0">
                  <a:pos x="42" y="470"/>
                </a:cxn>
                <a:cxn ang="0">
                  <a:pos x="26" y="481"/>
                </a:cxn>
                <a:cxn ang="0">
                  <a:pos x="41" y="483"/>
                </a:cxn>
                <a:cxn ang="0">
                  <a:pos x="64" y="461"/>
                </a:cxn>
                <a:cxn ang="0">
                  <a:pos x="71" y="473"/>
                </a:cxn>
                <a:cxn ang="0">
                  <a:pos x="61" y="477"/>
                </a:cxn>
                <a:cxn ang="0">
                  <a:pos x="50" y="486"/>
                </a:cxn>
                <a:cxn ang="0">
                  <a:pos x="58" y="503"/>
                </a:cxn>
                <a:cxn ang="0">
                  <a:pos x="74" y="500"/>
                </a:cxn>
                <a:cxn ang="0">
                  <a:pos x="91" y="501"/>
                </a:cxn>
                <a:cxn ang="0">
                  <a:pos x="81" y="499"/>
                </a:cxn>
                <a:cxn ang="0">
                  <a:pos x="71" y="457"/>
                </a:cxn>
                <a:cxn ang="0">
                  <a:pos x="46" y="452"/>
                </a:cxn>
              </a:cxnLst>
              <a:rect l="0" t="0" r="r" b="b"/>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7" name="Freeform 110"/>
            <p:cNvSpPr>
              <a:spLocks/>
            </p:cNvSpPr>
            <p:nvPr/>
          </p:nvSpPr>
          <p:spPr bwMode="auto">
            <a:xfrm>
              <a:off x="4170152" y="4573144"/>
              <a:ext cx="188059" cy="188059"/>
            </a:xfrm>
            <a:custGeom>
              <a:avLst/>
              <a:gdLst/>
              <a:ahLst/>
              <a:cxnLst>
                <a:cxn ang="0">
                  <a:pos x="96" y="54"/>
                </a:cxn>
                <a:cxn ang="0">
                  <a:pos x="87" y="56"/>
                </a:cxn>
                <a:cxn ang="0">
                  <a:pos x="81" y="43"/>
                </a:cxn>
                <a:cxn ang="0">
                  <a:pos x="73" y="34"/>
                </a:cxn>
                <a:cxn ang="0">
                  <a:pos x="64" y="33"/>
                </a:cxn>
                <a:cxn ang="0">
                  <a:pos x="58" y="24"/>
                </a:cxn>
                <a:cxn ang="0">
                  <a:pos x="56" y="10"/>
                </a:cxn>
                <a:cxn ang="0">
                  <a:pos x="55" y="4"/>
                </a:cxn>
                <a:cxn ang="0">
                  <a:pos x="53" y="5"/>
                </a:cxn>
                <a:cxn ang="0">
                  <a:pos x="43" y="0"/>
                </a:cxn>
                <a:cxn ang="0">
                  <a:pos x="30" y="1"/>
                </a:cxn>
                <a:cxn ang="0">
                  <a:pos x="16" y="4"/>
                </a:cxn>
                <a:cxn ang="0">
                  <a:pos x="7" y="14"/>
                </a:cxn>
                <a:cxn ang="0">
                  <a:pos x="4" y="32"/>
                </a:cxn>
                <a:cxn ang="0">
                  <a:pos x="0" y="31"/>
                </a:cxn>
                <a:cxn ang="0">
                  <a:pos x="16" y="47"/>
                </a:cxn>
                <a:cxn ang="0">
                  <a:pos x="28" y="55"/>
                </a:cxn>
                <a:cxn ang="0">
                  <a:pos x="41" y="62"/>
                </a:cxn>
                <a:cxn ang="0">
                  <a:pos x="62" y="72"/>
                </a:cxn>
                <a:cxn ang="0">
                  <a:pos x="53" y="87"/>
                </a:cxn>
                <a:cxn ang="0">
                  <a:pos x="49" y="95"/>
                </a:cxn>
                <a:cxn ang="0">
                  <a:pos x="60" y="97"/>
                </a:cxn>
                <a:cxn ang="0">
                  <a:pos x="71" y="98"/>
                </a:cxn>
                <a:cxn ang="0">
                  <a:pos x="80" y="96"/>
                </a:cxn>
                <a:cxn ang="0">
                  <a:pos x="89" y="92"/>
                </a:cxn>
                <a:cxn ang="0">
                  <a:pos x="95" y="75"/>
                </a:cxn>
                <a:cxn ang="0">
                  <a:pos x="96" y="54"/>
                </a:cxn>
              </a:cxnLst>
              <a:rect l="0" t="0" r="r" b="b"/>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8" name="Freeform 111"/>
            <p:cNvSpPr>
              <a:spLocks/>
            </p:cNvSpPr>
            <p:nvPr/>
          </p:nvSpPr>
          <p:spPr bwMode="auto">
            <a:xfrm>
              <a:off x="3680577" y="3920379"/>
              <a:ext cx="69940" cy="55951"/>
            </a:xfrm>
            <a:custGeom>
              <a:avLst/>
              <a:gdLst/>
              <a:ahLst/>
              <a:cxnLst>
                <a:cxn ang="0">
                  <a:pos x="36" y="24"/>
                </a:cxn>
                <a:cxn ang="0">
                  <a:pos x="38" y="17"/>
                </a:cxn>
                <a:cxn ang="0">
                  <a:pos x="26" y="3"/>
                </a:cxn>
                <a:cxn ang="0">
                  <a:pos x="21" y="2"/>
                </a:cxn>
                <a:cxn ang="0">
                  <a:pos x="10" y="0"/>
                </a:cxn>
                <a:cxn ang="0">
                  <a:pos x="3" y="0"/>
                </a:cxn>
                <a:cxn ang="0">
                  <a:pos x="3" y="5"/>
                </a:cxn>
                <a:cxn ang="0">
                  <a:pos x="6" y="14"/>
                </a:cxn>
                <a:cxn ang="0">
                  <a:pos x="12" y="13"/>
                </a:cxn>
                <a:cxn ang="0">
                  <a:pos x="17" y="17"/>
                </a:cxn>
                <a:cxn ang="0">
                  <a:pos x="25" y="24"/>
                </a:cxn>
                <a:cxn ang="0">
                  <a:pos x="32" y="30"/>
                </a:cxn>
                <a:cxn ang="0">
                  <a:pos x="34" y="30"/>
                </a:cxn>
                <a:cxn ang="0">
                  <a:pos x="36" y="24"/>
                </a:cxn>
              </a:cxnLst>
              <a:rect l="0" t="0" r="r" b="b"/>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9" name="Freeform 112"/>
            <p:cNvSpPr>
              <a:spLocks/>
            </p:cNvSpPr>
            <p:nvPr/>
          </p:nvSpPr>
          <p:spPr bwMode="auto">
            <a:xfrm>
              <a:off x="3744300" y="3948355"/>
              <a:ext cx="122783" cy="59060"/>
            </a:xfrm>
            <a:custGeom>
              <a:avLst/>
              <a:gdLst/>
              <a:ahLst/>
              <a:cxnLst>
                <a:cxn ang="0">
                  <a:pos x="59" y="9"/>
                </a:cxn>
                <a:cxn ang="0">
                  <a:pos x="43" y="2"/>
                </a:cxn>
                <a:cxn ang="0">
                  <a:pos x="27" y="8"/>
                </a:cxn>
                <a:cxn ang="0">
                  <a:pos x="9" y="7"/>
                </a:cxn>
                <a:cxn ang="0">
                  <a:pos x="4" y="2"/>
                </a:cxn>
                <a:cxn ang="0">
                  <a:pos x="2" y="9"/>
                </a:cxn>
                <a:cxn ang="0">
                  <a:pos x="0" y="15"/>
                </a:cxn>
                <a:cxn ang="0">
                  <a:pos x="15" y="22"/>
                </a:cxn>
                <a:cxn ang="0">
                  <a:pos x="23" y="27"/>
                </a:cxn>
                <a:cxn ang="0">
                  <a:pos x="32" y="25"/>
                </a:cxn>
                <a:cxn ang="0">
                  <a:pos x="29" y="19"/>
                </a:cxn>
                <a:cxn ang="0">
                  <a:pos x="35" y="13"/>
                </a:cxn>
                <a:cxn ang="0">
                  <a:pos x="47" y="9"/>
                </a:cxn>
                <a:cxn ang="0">
                  <a:pos x="50" y="17"/>
                </a:cxn>
                <a:cxn ang="0">
                  <a:pos x="57" y="29"/>
                </a:cxn>
                <a:cxn ang="0">
                  <a:pos x="65" y="21"/>
                </a:cxn>
                <a:cxn ang="0">
                  <a:pos x="66" y="18"/>
                </a:cxn>
                <a:cxn ang="0">
                  <a:pos x="59" y="9"/>
                </a:cxn>
              </a:cxnLst>
              <a:rect l="0" t="0" r="r" b="b"/>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0" name="Freeform 113"/>
            <p:cNvSpPr>
              <a:spLocks/>
            </p:cNvSpPr>
            <p:nvPr/>
          </p:nvSpPr>
          <p:spPr bwMode="auto">
            <a:xfrm>
              <a:off x="3828227" y="3887741"/>
              <a:ext cx="251781" cy="359021"/>
            </a:xfrm>
            <a:custGeom>
              <a:avLst/>
              <a:gdLst/>
              <a:ahLst/>
              <a:cxnLst>
                <a:cxn ang="0">
                  <a:pos x="21" y="140"/>
                </a:cxn>
                <a:cxn ang="0">
                  <a:pos x="30" y="140"/>
                </a:cxn>
                <a:cxn ang="0">
                  <a:pos x="38" y="146"/>
                </a:cxn>
                <a:cxn ang="0">
                  <a:pos x="38" y="147"/>
                </a:cxn>
                <a:cxn ang="0">
                  <a:pos x="48" y="147"/>
                </a:cxn>
                <a:cxn ang="0">
                  <a:pos x="55" y="156"/>
                </a:cxn>
                <a:cxn ang="0">
                  <a:pos x="62" y="163"/>
                </a:cxn>
                <a:cxn ang="0">
                  <a:pos x="66" y="170"/>
                </a:cxn>
                <a:cxn ang="0">
                  <a:pos x="79" y="172"/>
                </a:cxn>
                <a:cxn ang="0">
                  <a:pos x="86" y="171"/>
                </a:cxn>
                <a:cxn ang="0">
                  <a:pos x="93" y="170"/>
                </a:cxn>
                <a:cxn ang="0">
                  <a:pos x="101" y="177"/>
                </a:cxn>
                <a:cxn ang="0">
                  <a:pos x="95" y="187"/>
                </a:cxn>
                <a:cxn ang="0">
                  <a:pos x="102" y="192"/>
                </a:cxn>
                <a:cxn ang="0">
                  <a:pos x="103" y="192"/>
                </a:cxn>
                <a:cxn ang="0">
                  <a:pos x="107" y="177"/>
                </a:cxn>
                <a:cxn ang="0">
                  <a:pos x="109" y="161"/>
                </a:cxn>
                <a:cxn ang="0">
                  <a:pos x="102" y="143"/>
                </a:cxn>
                <a:cxn ang="0">
                  <a:pos x="110" y="137"/>
                </a:cxn>
                <a:cxn ang="0">
                  <a:pos x="108" y="132"/>
                </a:cxn>
                <a:cxn ang="0">
                  <a:pos x="105" y="126"/>
                </a:cxn>
                <a:cxn ang="0">
                  <a:pos x="122" y="125"/>
                </a:cxn>
                <a:cxn ang="0">
                  <a:pos x="134" y="121"/>
                </a:cxn>
                <a:cxn ang="0">
                  <a:pos x="132" y="115"/>
                </a:cxn>
                <a:cxn ang="0">
                  <a:pos x="133" y="106"/>
                </a:cxn>
                <a:cxn ang="0">
                  <a:pos x="128" y="98"/>
                </a:cxn>
                <a:cxn ang="0">
                  <a:pos x="131" y="77"/>
                </a:cxn>
                <a:cxn ang="0">
                  <a:pos x="118" y="74"/>
                </a:cxn>
                <a:cxn ang="0">
                  <a:pos x="102" y="67"/>
                </a:cxn>
                <a:cxn ang="0">
                  <a:pos x="83" y="65"/>
                </a:cxn>
                <a:cxn ang="0">
                  <a:pos x="75" y="50"/>
                </a:cxn>
                <a:cxn ang="0">
                  <a:pos x="70" y="43"/>
                </a:cxn>
                <a:cxn ang="0">
                  <a:pos x="65" y="40"/>
                </a:cxn>
                <a:cxn ang="0">
                  <a:pos x="67" y="35"/>
                </a:cxn>
                <a:cxn ang="0">
                  <a:pos x="69" y="27"/>
                </a:cxn>
                <a:cxn ang="0">
                  <a:pos x="78" y="14"/>
                </a:cxn>
                <a:cxn ang="0">
                  <a:pos x="82" y="12"/>
                </a:cxn>
                <a:cxn ang="0">
                  <a:pos x="85" y="10"/>
                </a:cxn>
                <a:cxn ang="0">
                  <a:pos x="87" y="3"/>
                </a:cxn>
                <a:cxn ang="0">
                  <a:pos x="75" y="9"/>
                </a:cxn>
                <a:cxn ang="0">
                  <a:pos x="65" y="14"/>
                </a:cxn>
                <a:cxn ang="0">
                  <a:pos x="55" y="18"/>
                </a:cxn>
                <a:cxn ang="0">
                  <a:pos x="49" y="17"/>
                </a:cxn>
                <a:cxn ang="0">
                  <a:pos x="39" y="27"/>
                </a:cxn>
                <a:cxn ang="0">
                  <a:pos x="35" y="37"/>
                </a:cxn>
                <a:cxn ang="0">
                  <a:pos x="24" y="50"/>
                </a:cxn>
                <a:cxn ang="0">
                  <a:pos x="21" y="51"/>
                </a:cxn>
                <a:cxn ang="0">
                  <a:pos x="20" y="54"/>
                </a:cxn>
                <a:cxn ang="0">
                  <a:pos x="12" y="62"/>
                </a:cxn>
                <a:cxn ang="0">
                  <a:pos x="16" y="65"/>
                </a:cxn>
                <a:cxn ang="0">
                  <a:pos x="18" y="74"/>
                </a:cxn>
                <a:cxn ang="0">
                  <a:pos x="18" y="80"/>
                </a:cxn>
                <a:cxn ang="0">
                  <a:pos x="20" y="98"/>
                </a:cxn>
                <a:cxn ang="0">
                  <a:pos x="17" y="108"/>
                </a:cxn>
                <a:cxn ang="0">
                  <a:pos x="8" y="115"/>
                </a:cxn>
                <a:cxn ang="0">
                  <a:pos x="2" y="122"/>
                </a:cxn>
                <a:cxn ang="0">
                  <a:pos x="0" y="127"/>
                </a:cxn>
                <a:cxn ang="0">
                  <a:pos x="14" y="135"/>
                </a:cxn>
                <a:cxn ang="0">
                  <a:pos x="21" y="140"/>
                </a:cxn>
              </a:cxnLst>
              <a:rect l="0" t="0" r="r" b="b"/>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1" name="Freeform 114"/>
            <p:cNvSpPr>
              <a:spLocks/>
            </p:cNvSpPr>
            <p:nvPr/>
          </p:nvSpPr>
          <p:spPr bwMode="auto">
            <a:xfrm>
              <a:off x="4025610" y="4364881"/>
              <a:ext cx="261106" cy="293745"/>
            </a:xfrm>
            <a:custGeom>
              <a:avLst/>
              <a:gdLst/>
              <a:ahLst/>
              <a:cxnLst>
                <a:cxn ang="0">
                  <a:pos x="137" y="94"/>
                </a:cxn>
                <a:cxn ang="0">
                  <a:pos x="130" y="83"/>
                </a:cxn>
                <a:cxn ang="0">
                  <a:pos x="121" y="77"/>
                </a:cxn>
                <a:cxn ang="0">
                  <a:pos x="109" y="71"/>
                </a:cxn>
                <a:cxn ang="0">
                  <a:pos x="107" y="62"/>
                </a:cxn>
                <a:cxn ang="0">
                  <a:pos x="106" y="53"/>
                </a:cxn>
                <a:cxn ang="0">
                  <a:pos x="101" y="46"/>
                </a:cxn>
                <a:cxn ang="0">
                  <a:pos x="89" y="43"/>
                </a:cxn>
                <a:cxn ang="0">
                  <a:pos x="80" y="39"/>
                </a:cxn>
                <a:cxn ang="0">
                  <a:pos x="75" y="35"/>
                </a:cxn>
                <a:cxn ang="0">
                  <a:pos x="67" y="33"/>
                </a:cxn>
                <a:cxn ang="0">
                  <a:pos x="54" y="25"/>
                </a:cxn>
                <a:cxn ang="0">
                  <a:pos x="50" y="3"/>
                </a:cxn>
                <a:cxn ang="0">
                  <a:pos x="39" y="2"/>
                </a:cxn>
                <a:cxn ang="0">
                  <a:pos x="26" y="8"/>
                </a:cxn>
                <a:cxn ang="0">
                  <a:pos x="16" y="13"/>
                </a:cxn>
                <a:cxn ang="0">
                  <a:pos x="7" y="16"/>
                </a:cxn>
                <a:cxn ang="0">
                  <a:pos x="3" y="15"/>
                </a:cxn>
                <a:cxn ang="0">
                  <a:pos x="11" y="31"/>
                </a:cxn>
                <a:cxn ang="0">
                  <a:pos x="8" y="37"/>
                </a:cxn>
                <a:cxn ang="0">
                  <a:pos x="9" y="53"/>
                </a:cxn>
                <a:cxn ang="0">
                  <a:pos x="6" y="62"/>
                </a:cxn>
                <a:cxn ang="0">
                  <a:pos x="3" y="72"/>
                </a:cxn>
                <a:cxn ang="0">
                  <a:pos x="8" y="77"/>
                </a:cxn>
                <a:cxn ang="0">
                  <a:pos x="2" y="86"/>
                </a:cxn>
                <a:cxn ang="0">
                  <a:pos x="1" y="90"/>
                </a:cxn>
                <a:cxn ang="0">
                  <a:pos x="5" y="96"/>
                </a:cxn>
                <a:cxn ang="0">
                  <a:pos x="8" y="108"/>
                </a:cxn>
                <a:cxn ang="0">
                  <a:pos x="13" y="114"/>
                </a:cxn>
                <a:cxn ang="0">
                  <a:pos x="10" y="122"/>
                </a:cxn>
                <a:cxn ang="0">
                  <a:pos x="14" y="132"/>
                </a:cxn>
                <a:cxn ang="0">
                  <a:pos x="18" y="142"/>
                </a:cxn>
                <a:cxn ang="0">
                  <a:pos x="21" y="154"/>
                </a:cxn>
                <a:cxn ang="0">
                  <a:pos x="36" y="145"/>
                </a:cxn>
                <a:cxn ang="0">
                  <a:pos x="46" y="145"/>
                </a:cxn>
                <a:cxn ang="0">
                  <a:pos x="59" y="150"/>
                </a:cxn>
                <a:cxn ang="0">
                  <a:pos x="66" y="144"/>
                </a:cxn>
                <a:cxn ang="0">
                  <a:pos x="81" y="144"/>
                </a:cxn>
                <a:cxn ang="0">
                  <a:pos x="84" y="126"/>
                </a:cxn>
                <a:cxn ang="0">
                  <a:pos x="93" y="116"/>
                </a:cxn>
                <a:cxn ang="0">
                  <a:pos x="107" y="113"/>
                </a:cxn>
                <a:cxn ang="0">
                  <a:pos x="120" y="112"/>
                </a:cxn>
                <a:cxn ang="0">
                  <a:pos x="130" y="117"/>
                </a:cxn>
                <a:cxn ang="0">
                  <a:pos x="136" y="108"/>
                </a:cxn>
                <a:cxn ang="0">
                  <a:pos x="137" y="94"/>
                </a:cxn>
              </a:cxnLst>
              <a:rect l="0" t="0" r="r" b="b"/>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2" name="Freeform 115"/>
            <p:cNvSpPr>
              <a:spLocks/>
            </p:cNvSpPr>
            <p:nvPr/>
          </p:nvSpPr>
          <p:spPr bwMode="auto">
            <a:xfrm>
              <a:off x="3775384" y="4158173"/>
              <a:ext cx="273540" cy="396322"/>
            </a:xfrm>
            <a:custGeom>
              <a:avLst/>
              <a:gdLst/>
              <a:ahLst/>
              <a:cxnLst>
                <a:cxn ang="0">
                  <a:pos x="134" y="201"/>
                </a:cxn>
                <a:cxn ang="0">
                  <a:pos x="135" y="200"/>
                </a:cxn>
                <a:cxn ang="0">
                  <a:pos x="136" y="196"/>
                </a:cxn>
                <a:cxn ang="0">
                  <a:pos x="142" y="187"/>
                </a:cxn>
                <a:cxn ang="0">
                  <a:pos x="137" y="182"/>
                </a:cxn>
                <a:cxn ang="0">
                  <a:pos x="140" y="172"/>
                </a:cxn>
                <a:cxn ang="0">
                  <a:pos x="143" y="163"/>
                </a:cxn>
                <a:cxn ang="0">
                  <a:pos x="142" y="147"/>
                </a:cxn>
                <a:cxn ang="0">
                  <a:pos x="145" y="141"/>
                </a:cxn>
                <a:cxn ang="0">
                  <a:pos x="137" y="125"/>
                </a:cxn>
                <a:cxn ang="0">
                  <a:pos x="126" y="125"/>
                </a:cxn>
                <a:cxn ang="0">
                  <a:pos x="123" y="111"/>
                </a:cxn>
                <a:cxn ang="0">
                  <a:pos x="118" y="112"/>
                </a:cxn>
                <a:cxn ang="0">
                  <a:pos x="106" y="113"/>
                </a:cxn>
                <a:cxn ang="0">
                  <a:pos x="100" y="107"/>
                </a:cxn>
                <a:cxn ang="0">
                  <a:pos x="95" y="103"/>
                </a:cxn>
                <a:cxn ang="0">
                  <a:pos x="90" y="93"/>
                </a:cxn>
                <a:cxn ang="0">
                  <a:pos x="87" y="83"/>
                </a:cxn>
                <a:cxn ang="0">
                  <a:pos x="89" y="76"/>
                </a:cxn>
                <a:cxn ang="0">
                  <a:pos x="94" y="70"/>
                </a:cxn>
                <a:cxn ang="0">
                  <a:pos x="97" y="59"/>
                </a:cxn>
                <a:cxn ang="0">
                  <a:pos x="107" y="53"/>
                </a:cxn>
                <a:cxn ang="0">
                  <a:pos x="121" y="48"/>
                </a:cxn>
                <a:cxn ang="0">
                  <a:pos x="130" y="47"/>
                </a:cxn>
                <a:cxn ang="0">
                  <a:pos x="123" y="42"/>
                </a:cxn>
                <a:cxn ang="0">
                  <a:pos x="129" y="32"/>
                </a:cxn>
                <a:cxn ang="0">
                  <a:pos x="121" y="25"/>
                </a:cxn>
                <a:cxn ang="0">
                  <a:pos x="114" y="26"/>
                </a:cxn>
                <a:cxn ang="0">
                  <a:pos x="107" y="27"/>
                </a:cxn>
                <a:cxn ang="0">
                  <a:pos x="94" y="25"/>
                </a:cxn>
                <a:cxn ang="0">
                  <a:pos x="90" y="18"/>
                </a:cxn>
                <a:cxn ang="0">
                  <a:pos x="83" y="11"/>
                </a:cxn>
                <a:cxn ang="0">
                  <a:pos x="76" y="2"/>
                </a:cxn>
                <a:cxn ang="0">
                  <a:pos x="66" y="2"/>
                </a:cxn>
                <a:cxn ang="0">
                  <a:pos x="69" y="10"/>
                </a:cxn>
                <a:cxn ang="0">
                  <a:pos x="63" y="21"/>
                </a:cxn>
                <a:cxn ang="0">
                  <a:pos x="40" y="33"/>
                </a:cxn>
                <a:cxn ang="0">
                  <a:pos x="30" y="51"/>
                </a:cxn>
                <a:cxn ang="0">
                  <a:pos x="22" y="52"/>
                </a:cxn>
                <a:cxn ang="0">
                  <a:pos x="14" y="49"/>
                </a:cxn>
                <a:cxn ang="0">
                  <a:pos x="14" y="44"/>
                </a:cxn>
                <a:cxn ang="0">
                  <a:pos x="11" y="38"/>
                </a:cxn>
                <a:cxn ang="0">
                  <a:pos x="2" y="48"/>
                </a:cxn>
                <a:cxn ang="0">
                  <a:pos x="6" y="63"/>
                </a:cxn>
                <a:cxn ang="0">
                  <a:pos x="3" y="66"/>
                </a:cxn>
                <a:cxn ang="0">
                  <a:pos x="15" y="76"/>
                </a:cxn>
                <a:cxn ang="0">
                  <a:pos x="26" y="92"/>
                </a:cxn>
                <a:cxn ang="0">
                  <a:pos x="34" y="109"/>
                </a:cxn>
                <a:cxn ang="0">
                  <a:pos x="52" y="142"/>
                </a:cxn>
                <a:cxn ang="0">
                  <a:pos x="59" y="157"/>
                </a:cxn>
                <a:cxn ang="0">
                  <a:pos x="63" y="167"/>
                </a:cxn>
                <a:cxn ang="0">
                  <a:pos x="81" y="179"/>
                </a:cxn>
                <a:cxn ang="0">
                  <a:pos x="113" y="199"/>
                </a:cxn>
                <a:cxn ang="0">
                  <a:pos x="127" y="210"/>
                </a:cxn>
                <a:cxn ang="0">
                  <a:pos x="127" y="212"/>
                </a:cxn>
                <a:cxn ang="0">
                  <a:pos x="130" y="210"/>
                </a:cxn>
                <a:cxn ang="0">
                  <a:pos x="134" y="201"/>
                </a:cxn>
              </a:cxnLst>
              <a:rect l="0" t="0" r="r" b="b"/>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16"/>
            <p:cNvSpPr>
              <a:spLocks/>
            </p:cNvSpPr>
            <p:nvPr/>
          </p:nvSpPr>
          <p:spPr bwMode="auto">
            <a:xfrm>
              <a:off x="3946347" y="3898620"/>
              <a:ext cx="290636" cy="245564"/>
            </a:xfrm>
            <a:custGeom>
              <a:avLst/>
              <a:gdLst/>
              <a:ahLst/>
              <a:cxnLst>
                <a:cxn ang="0">
                  <a:pos x="15" y="8"/>
                </a:cxn>
                <a:cxn ang="0">
                  <a:pos x="6" y="21"/>
                </a:cxn>
                <a:cxn ang="0">
                  <a:pos x="4" y="29"/>
                </a:cxn>
                <a:cxn ang="0">
                  <a:pos x="2" y="34"/>
                </a:cxn>
                <a:cxn ang="0">
                  <a:pos x="7" y="37"/>
                </a:cxn>
                <a:cxn ang="0">
                  <a:pos x="12" y="44"/>
                </a:cxn>
                <a:cxn ang="0">
                  <a:pos x="20" y="59"/>
                </a:cxn>
                <a:cxn ang="0">
                  <a:pos x="39" y="61"/>
                </a:cxn>
                <a:cxn ang="0">
                  <a:pos x="55" y="68"/>
                </a:cxn>
                <a:cxn ang="0">
                  <a:pos x="68" y="71"/>
                </a:cxn>
                <a:cxn ang="0">
                  <a:pos x="65" y="92"/>
                </a:cxn>
                <a:cxn ang="0">
                  <a:pos x="70" y="100"/>
                </a:cxn>
                <a:cxn ang="0">
                  <a:pos x="69" y="109"/>
                </a:cxn>
                <a:cxn ang="0">
                  <a:pos x="71" y="115"/>
                </a:cxn>
                <a:cxn ang="0">
                  <a:pos x="70" y="115"/>
                </a:cxn>
                <a:cxn ang="0">
                  <a:pos x="78" y="127"/>
                </a:cxn>
                <a:cxn ang="0">
                  <a:pos x="85" y="130"/>
                </a:cxn>
                <a:cxn ang="0">
                  <a:pos x="91" y="129"/>
                </a:cxn>
                <a:cxn ang="0">
                  <a:pos x="99" y="124"/>
                </a:cxn>
                <a:cxn ang="0">
                  <a:pos x="106" y="121"/>
                </a:cxn>
                <a:cxn ang="0">
                  <a:pos x="113" y="115"/>
                </a:cxn>
                <a:cxn ang="0">
                  <a:pos x="114" y="110"/>
                </a:cxn>
                <a:cxn ang="0">
                  <a:pos x="108" y="109"/>
                </a:cxn>
                <a:cxn ang="0">
                  <a:pos x="105" y="101"/>
                </a:cxn>
                <a:cxn ang="0">
                  <a:pos x="101" y="93"/>
                </a:cxn>
                <a:cxn ang="0">
                  <a:pos x="108" y="92"/>
                </a:cxn>
                <a:cxn ang="0">
                  <a:pos x="118" y="95"/>
                </a:cxn>
                <a:cxn ang="0">
                  <a:pos x="123" y="95"/>
                </a:cxn>
                <a:cxn ang="0">
                  <a:pos x="130" y="91"/>
                </a:cxn>
                <a:cxn ang="0">
                  <a:pos x="144" y="86"/>
                </a:cxn>
                <a:cxn ang="0">
                  <a:pos x="147" y="82"/>
                </a:cxn>
                <a:cxn ang="0">
                  <a:pos x="140" y="72"/>
                </a:cxn>
                <a:cxn ang="0">
                  <a:pos x="141" y="66"/>
                </a:cxn>
                <a:cxn ang="0">
                  <a:pos x="146" y="61"/>
                </a:cxn>
                <a:cxn ang="0">
                  <a:pos x="148" y="55"/>
                </a:cxn>
                <a:cxn ang="0">
                  <a:pos x="152" y="47"/>
                </a:cxn>
                <a:cxn ang="0">
                  <a:pos x="156" y="42"/>
                </a:cxn>
                <a:cxn ang="0">
                  <a:pos x="140" y="40"/>
                </a:cxn>
                <a:cxn ang="0">
                  <a:pos x="143" y="31"/>
                </a:cxn>
                <a:cxn ang="0">
                  <a:pos x="126" y="25"/>
                </a:cxn>
                <a:cxn ang="0">
                  <a:pos x="128" y="19"/>
                </a:cxn>
                <a:cxn ang="0">
                  <a:pos x="118" y="16"/>
                </a:cxn>
                <a:cxn ang="0">
                  <a:pos x="96" y="24"/>
                </a:cxn>
                <a:cxn ang="0">
                  <a:pos x="75" y="17"/>
                </a:cxn>
                <a:cxn ang="0">
                  <a:pos x="60" y="15"/>
                </a:cxn>
                <a:cxn ang="0">
                  <a:pos x="52" y="6"/>
                </a:cxn>
                <a:cxn ang="0">
                  <a:pos x="42" y="0"/>
                </a:cxn>
                <a:cxn ang="0">
                  <a:pos x="39" y="7"/>
                </a:cxn>
                <a:cxn ang="0">
                  <a:pos x="24" y="16"/>
                </a:cxn>
                <a:cxn ang="0">
                  <a:pos x="27" y="32"/>
                </a:cxn>
                <a:cxn ang="0">
                  <a:pos x="15" y="28"/>
                </a:cxn>
                <a:cxn ang="0">
                  <a:pos x="20" y="14"/>
                </a:cxn>
                <a:cxn ang="0">
                  <a:pos x="19" y="6"/>
                </a:cxn>
                <a:cxn ang="0">
                  <a:pos x="15" y="8"/>
                </a:cxn>
              </a:cxnLst>
              <a:rect l="0" t="0" r="r" b="b"/>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17"/>
            <p:cNvSpPr>
              <a:spLocks/>
            </p:cNvSpPr>
            <p:nvPr/>
          </p:nvSpPr>
          <p:spPr bwMode="auto">
            <a:xfrm>
              <a:off x="4272729" y="4024511"/>
              <a:ext cx="90144" cy="94807"/>
            </a:xfrm>
            <a:custGeom>
              <a:avLst/>
              <a:gdLst/>
              <a:ahLst/>
              <a:cxnLst>
                <a:cxn ang="0">
                  <a:pos x="11" y="10"/>
                </a:cxn>
                <a:cxn ang="0">
                  <a:pos x="6" y="16"/>
                </a:cxn>
                <a:cxn ang="0">
                  <a:pos x="2" y="25"/>
                </a:cxn>
                <a:cxn ang="0">
                  <a:pos x="11" y="37"/>
                </a:cxn>
                <a:cxn ang="0">
                  <a:pos x="18" y="50"/>
                </a:cxn>
                <a:cxn ang="0">
                  <a:pos x="23" y="50"/>
                </a:cxn>
                <a:cxn ang="0">
                  <a:pos x="28" y="43"/>
                </a:cxn>
                <a:cxn ang="0">
                  <a:pos x="41" y="43"/>
                </a:cxn>
                <a:cxn ang="0">
                  <a:pos x="42" y="45"/>
                </a:cxn>
                <a:cxn ang="0">
                  <a:pos x="45" y="39"/>
                </a:cxn>
                <a:cxn ang="0">
                  <a:pos x="44" y="24"/>
                </a:cxn>
                <a:cxn ang="0">
                  <a:pos x="46" y="11"/>
                </a:cxn>
                <a:cxn ang="0">
                  <a:pos x="48" y="5"/>
                </a:cxn>
                <a:cxn ang="0">
                  <a:pos x="37" y="3"/>
                </a:cxn>
                <a:cxn ang="0">
                  <a:pos x="22" y="3"/>
                </a:cxn>
                <a:cxn ang="0">
                  <a:pos x="14" y="3"/>
                </a:cxn>
                <a:cxn ang="0">
                  <a:pos x="13" y="3"/>
                </a:cxn>
                <a:cxn ang="0">
                  <a:pos x="11" y="10"/>
                </a:cxn>
              </a:cxnLst>
              <a:rect l="0" t="0" r="r" b="b"/>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18"/>
            <p:cNvSpPr>
              <a:spLocks/>
            </p:cNvSpPr>
            <p:nvPr/>
          </p:nvSpPr>
          <p:spPr bwMode="auto">
            <a:xfrm>
              <a:off x="4202790" y="3976330"/>
              <a:ext cx="104132" cy="155420"/>
            </a:xfrm>
            <a:custGeom>
              <a:avLst/>
              <a:gdLst/>
              <a:ahLst/>
              <a:cxnLst>
                <a:cxn ang="0">
                  <a:pos x="15" y="5"/>
                </a:cxn>
                <a:cxn ang="0">
                  <a:pos x="11" y="13"/>
                </a:cxn>
                <a:cxn ang="0">
                  <a:pos x="9" y="19"/>
                </a:cxn>
                <a:cxn ang="0">
                  <a:pos x="4" y="24"/>
                </a:cxn>
                <a:cxn ang="0">
                  <a:pos x="3" y="30"/>
                </a:cxn>
                <a:cxn ang="0">
                  <a:pos x="10" y="40"/>
                </a:cxn>
                <a:cxn ang="0">
                  <a:pos x="14" y="37"/>
                </a:cxn>
                <a:cxn ang="0">
                  <a:pos x="19" y="47"/>
                </a:cxn>
                <a:cxn ang="0">
                  <a:pos x="20" y="56"/>
                </a:cxn>
                <a:cxn ang="0">
                  <a:pos x="22" y="76"/>
                </a:cxn>
                <a:cxn ang="0">
                  <a:pos x="35" y="80"/>
                </a:cxn>
                <a:cxn ang="0">
                  <a:pos x="42" y="77"/>
                </a:cxn>
                <a:cxn ang="0">
                  <a:pos x="48" y="75"/>
                </a:cxn>
                <a:cxn ang="0">
                  <a:pos x="56" y="75"/>
                </a:cxn>
                <a:cxn ang="0">
                  <a:pos x="49" y="62"/>
                </a:cxn>
                <a:cxn ang="0">
                  <a:pos x="40" y="50"/>
                </a:cxn>
                <a:cxn ang="0">
                  <a:pos x="44" y="41"/>
                </a:cxn>
                <a:cxn ang="0">
                  <a:pos x="49" y="35"/>
                </a:cxn>
                <a:cxn ang="0">
                  <a:pos x="51" y="28"/>
                </a:cxn>
                <a:cxn ang="0">
                  <a:pos x="40" y="19"/>
                </a:cxn>
                <a:cxn ang="0">
                  <a:pos x="35" y="12"/>
                </a:cxn>
                <a:cxn ang="0">
                  <a:pos x="23" y="3"/>
                </a:cxn>
                <a:cxn ang="0">
                  <a:pos x="19" y="0"/>
                </a:cxn>
                <a:cxn ang="0">
                  <a:pos x="15" y="5"/>
                </a:cxn>
              </a:cxnLst>
              <a:rect l="0" t="0" r="r" b="b"/>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6" name="Freeform 119"/>
            <p:cNvSpPr>
              <a:spLocks/>
            </p:cNvSpPr>
            <p:nvPr/>
          </p:nvSpPr>
          <p:spPr bwMode="auto">
            <a:xfrm>
              <a:off x="4351993" y="4033836"/>
              <a:ext cx="65277" cy="82373"/>
            </a:xfrm>
            <a:custGeom>
              <a:avLst/>
              <a:gdLst/>
              <a:ahLst/>
              <a:cxnLst>
                <a:cxn ang="0">
                  <a:pos x="2" y="19"/>
                </a:cxn>
                <a:cxn ang="0">
                  <a:pos x="3" y="34"/>
                </a:cxn>
                <a:cxn ang="0">
                  <a:pos x="0" y="40"/>
                </a:cxn>
                <a:cxn ang="0">
                  <a:pos x="10" y="42"/>
                </a:cxn>
                <a:cxn ang="0">
                  <a:pos x="22" y="37"/>
                </a:cxn>
                <a:cxn ang="0">
                  <a:pos x="35" y="19"/>
                </a:cxn>
                <a:cxn ang="0">
                  <a:pos x="35" y="19"/>
                </a:cxn>
                <a:cxn ang="0">
                  <a:pos x="16" y="4"/>
                </a:cxn>
                <a:cxn ang="0">
                  <a:pos x="6" y="0"/>
                </a:cxn>
                <a:cxn ang="0">
                  <a:pos x="4" y="6"/>
                </a:cxn>
                <a:cxn ang="0">
                  <a:pos x="2" y="19"/>
                </a:cxn>
              </a:cxnLst>
              <a:rect l="0" t="0" r="r" b="b"/>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7" name="Freeform 120"/>
            <p:cNvSpPr>
              <a:spLocks/>
            </p:cNvSpPr>
            <p:nvPr/>
          </p:nvSpPr>
          <p:spPr bwMode="auto">
            <a:xfrm>
              <a:off x="3708553" y="3648394"/>
              <a:ext cx="222252" cy="79265"/>
            </a:xfrm>
            <a:custGeom>
              <a:avLst/>
              <a:gdLst/>
              <a:ahLst/>
              <a:cxnLst>
                <a:cxn ang="0">
                  <a:pos x="96" y="27"/>
                </a:cxn>
                <a:cxn ang="0">
                  <a:pos x="42" y="5"/>
                </a:cxn>
                <a:cxn ang="0">
                  <a:pos x="2" y="19"/>
                </a:cxn>
                <a:cxn ang="0">
                  <a:pos x="21" y="10"/>
                </a:cxn>
                <a:cxn ang="0">
                  <a:pos x="32" y="15"/>
                </a:cxn>
                <a:cxn ang="0">
                  <a:pos x="51" y="19"/>
                </a:cxn>
                <a:cxn ang="0">
                  <a:pos x="75" y="32"/>
                </a:cxn>
                <a:cxn ang="0">
                  <a:pos x="81" y="41"/>
                </a:cxn>
                <a:cxn ang="0">
                  <a:pos x="117" y="40"/>
                </a:cxn>
                <a:cxn ang="0">
                  <a:pos x="96" y="27"/>
                </a:cxn>
              </a:cxnLst>
              <a:rect l="0" t="0" r="r" b="b"/>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8" name="Freeform 121"/>
            <p:cNvSpPr>
              <a:spLocks/>
            </p:cNvSpPr>
            <p:nvPr/>
          </p:nvSpPr>
          <p:spPr bwMode="auto">
            <a:xfrm>
              <a:off x="3835998" y="3754080"/>
              <a:ext cx="51289" cy="24867"/>
            </a:xfrm>
            <a:custGeom>
              <a:avLst/>
              <a:gdLst/>
              <a:ahLst/>
              <a:cxnLst>
                <a:cxn ang="0">
                  <a:pos x="3" y="5"/>
                </a:cxn>
                <a:cxn ang="0">
                  <a:pos x="26" y="9"/>
                </a:cxn>
                <a:cxn ang="0">
                  <a:pos x="3" y="5"/>
                </a:cxn>
              </a:cxnLst>
              <a:rect l="0" t="0" r="r" b="b"/>
              <a:pathLst>
                <a:path w="28" h="13">
                  <a:moveTo>
                    <a:pt x="3" y="5"/>
                  </a:moveTo>
                  <a:cubicBezTo>
                    <a:pt x="5" y="8"/>
                    <a:pt x="24" y="13"/>
                    <a:pt x="26" y="9"/>
                  </a:cubicBezTo>
                  <a:cubicBezTo>
                    <a:pt x="28" y="4"/>
                    <a:pt x="0" y="0"/>
                    <a:pt x="3" y="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9" name="Freeform 122"/>
            <p:cNvSpPr>
              <a:spLocks/>
            </p:cNvSpPr>
            <p:nvPr/>
          </p:nvSpPr>
          <p:spPr bwMode="auto">
            <a:xfrm>
              <a:off x="4073791" y="3752525"/>
              <a:ext cx="46626" cy="26422"/>
            </a:xfrm>
            <a:custGeom>
              <a:avLst/>
              <a:gdLst/>
              <a:ahLst/>
              <a:cxnLst>
                <a:cxn ang="0">
                  <a:pos x="4" y="7"/>
                </a:cxn>
                <a:cxn ang="0">
                  <a:pos x="23" y="7"/>
                </a:cxn>
                <a:cxn ang="0">
                  <a:pos x="4" y="7"/>
                </a:cxn>
              </a:cxnLst>
              <a:rect l="0" t="0" r="r" b="b"/>
              <a:pathLst>
                <a:path w="25" h="14">
                  <a:moveTo>
                    <a:pt x="4" y="7"/>
                  </a:moveTo>
                  <a:cubicBezTo>
                    <a:pt x="9" y="14"/>
                    <a:pt x="22" y="9"/>
                    <a:pt x="23" y="7"/>
                  </a:cubicBezTo>
                  <a:cubicBezTo>
                    <a:pt x="25" y="2"/>
                    <a:pt x="0" y="0"/>
                    <a:pt x="4" y="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0" name="Freeform 123"/>
            <p:cNvSpPr>
              <a:spLocks noEditPoints="1"/>
            </p:cNvSpPr>
            <p:nvPr/>
          </p:nvSpPr>
          <p:spPr bwMode="auto">
            <a:xfrm>
              <a:off x="3961889" y="1736725"/>
              <a:ext cx="1294652" cy="965160"/>
            </a:xfrm>
            <a:custGeom>
              <a:avLst/>
              <a:gdLst/>
              <a:ahLst/>
              <a:cxnLst>
                <a:cxn ang="0">
                  <a:pos x="606" y="59"/>
                </a:cxn>
                <a:cxn ang="0">
                  <a:pos x="555" y="83"/>
                </a:cxn>
                <a:cxn ang="0">
                  <a:pos x="552" y="52"/>
                </a:cxn>
                <a:cxn ang="0">
                  <a:pos x="494" y="47"/>
                </a:cxn>
                <a:cxn ang="0">
                  <a:pos x="551" y="38"/>
                </a:cxn>
                <a:cxn ang="0">
                  <a:pos x="546" y="17"/>
                </a:cxn>
                <a:cxn ang="0">
                  <a:pos x="467" y="1"/>
                </a:cxn>
                <a:cxn ang="0">
                  <a:pos x="393" y="10"/>
                </a:cxn>
                <a:cxn ang="0">
                  <a:pos x="337" y="11"/>
                </a:cxn>
                <a:cxn ang="0">
                  <a:pos x="291" y="31"/>
                </a:cxn>
                <a:cxn ang="0">
                  <a:pos x="280" y="37"/>
                </a:cxn>
                <a:cxn ang="0">
                  <a:pos x="247" y="47"/>
                </a:cxn>
                <a:cxn ang="0">
                  <a:pos x="216" y="58"/>
                </a:cxn>
                <a:cxn ang="0">
                  <a:pos x="162" y="47"/>
                </a:cxn>
                <a:cxn ang="0">
                  <a:pos x="133" y="70"/>
                </a:cxn>
                <a:cxn ang="0">
                  <a:pos x="88" y="99"/>
                </a:cxn>
                <a:cxn ang="0">
                  <a:pos x="0" y="142"/>
                </a:cxn>
                <a:cxn ang="0">
                  <a:pos x="56" y="158"/>
                </a:cxn>
                <a:cxn ang="0">
                  <a:pos x="16" y="172"/>
                </a:cxn>
                <a:cxn ang="0">
                  <a:pos x="50" y="194"/>
                </a:cxn>
                <a:cxn ang="0">
                  <a:pos x="95" y="192"/>
                </a:cxn>
                <a:cxn ang="0">
                  <a:pos x="163" y="211"/>
                </a:cxn>
                <a:cxn ang="0">
                  <a:pos x="197" y="256"/>
                </a:cxn>
                <a:cxn ang="0">
                  <a:pos x="202" y="297"/>
                </a:cxn>
                <a:cxn ang="0">
                  <a:pos x="245" y="312"/>
                </a:cxn>
                <a:cxn ang="0">
                  <a:pos x="240" y="328"/>
                </a:cxn>
                <a:cxn ang="0">
                  <a:pos x="234" y="356"/>
                </a:cxn>
                <a:cxn ang="0">
                  <a:pos x="226" y="390"/>
                </a:cxn>
                <a:cxn ang="0">
                  <a:pos x="235" y="436"/>
                </a:cxn>
                <a:cxn ang="0">
                  <a:pos x="256" y="463"/>
                </a:cxn>
                <a:cxn ang="0">
                  <a:pos x="287" y="498"/>
                </a:cxn>
                <a:cxn ang="0">
                  <a:pos x="331" y="515"/>
                </a:cxn>
                <a:cxn ang="0">
                  <a:pos x="344" y="471"/>
                </a:cxn>
                <a:cxn ang="0">
                  <a:pos x="363" y="449"/>
                </a:cxn>
                <a:cxn ang="0">
                  <a:pos x="365" y="427"/>
                </a:cxn>
                <a:cxn ang="0">
                  <a:pos x="384" y="413"/>
                </a:cxn>
                <a:cxn ang="0">
                  <a:pos x="401" y="409"/>
                </a:cxn>
                <a:cxn ang="0">
                  <a:pos x="461" y="369"/>
                </a:cxn>
                <a:cxn ang="0">
                  <a:pos x="500" y="359"/>
                </a:cxn>
                <a:cxn ang="0">
                  <a:pos x="576" y="325"/>
                </a:cxn>
                <a:cxn ang="0">
                  <a:pos x="535" y="316"/>
                </a:cxn>
                <a:cxn ang="0">
                  <a:pos x="577" y="319"/>
                </a:cxn>
                <a:cxn ang="0">
                  <a:pos x="569" y="280"/>
                </a:cxn>
                <a:cxn ang="0">
                  <a:pos x="547" y="261"/>
                </a:cxn>
                <a:cxn ang="0">
                  <a:pos x="596" y="254"/>
                </a:cxn>
                <a:cxn ang="0">
                  <a:pos x="609" y="230"/>
                </a:cxn>
                <a:cxn ang="0">
                  <a:pos x="603" y="193"/>
                </a:cxn>
                <a:cxn ang="0">
                  <a:pos x="590" y="178"/>
                </a:cxn>
                <a:cxn ang="0">
                  <a:pos x="595" y="162"/>
                </a:cxn>
                <a:cxn ang="0">
                  <a:pos x="578" y="154"/>
                </a:cxn>
                <a:cxn ang="0">
                  <a:pos x="624" y="106"/>
                </a:cxn>
                <a:cxn ang="0">
                  <a:pos x="613" y="94"/>
                </a:cxn>
                <a:cxn ang="0">
                  <a:pos x="626" y="81"/>
                </a:cxn>
                <a:cxn ang="0">
                  <a:pos x="691" y="58"/>
                </a:cxn>
                <a:cxn ang="0">
                  <a:pos x="228" y="329"/>
                </a:cxn>
                <a:cxn ang="0">
                  <a:pos x="216" y="342"/>
                </a:cxn>
              </a:cxnLst>
              <a:rect l="0" t="0" r="r" b="b"/>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1" name="Freeform 124"/>
            <p:cNvSpPr>
              <a:spLocks noEditPoints="1"/>
            </p:cNvSpPr>
            <p:nvPr/>
          </p:nvSpPr>
          <p:spPr bwMode="auto">
            <a:xfrm>
              <a:off x="2511817" y="1753821"/>
              <a:ext cx="1880586" cy="1446963"/>
            </a:xfrm>
            <a:custGeom>
              <a:avLst/>
              <a:gdLst/>
              <a:ahLst/>
              <a:cxnLst>
                <a:cxn ang="0">
                  <a:pos x="205" y="683"/>
                </a:cxn>
                <a:cxn ang="0">
                  <a:pos x="189" y="227"/>
                </a:cxn>
                <a:cxn ang="0">
                  <a:pos x="387" y="251"/>
                </a:cxn>
                <a:cxn ang="0">
                  <a:pos x="257" y="269"/>
                </a:cxn>
                <a:cxn ang="0">
                  <a:pos x="386" y="334"/>
                </a:cxn>
                <a:cxn ang="0">
                  <a:pos x="237" y="194"/>
                </a:cxn>
                <a:cxn ang="0">
                  <a:pos x="208" y="185"/>
                </a:cxn>
                <a:cxn ang="0">
                  <a:pos x="369" y="213"/>
                </a:cxn>
                <a:cxn ang="0">
                  <a:pos x="297" y="144"/>
                </a:cxn>
                <a:cxn ang="0">
                  <a:pos x="413" y="119"/>
                </a:cxn>
                <a:cxn ang="0">
                  <a:pos x="416" y="161"/>
                </a:cxn>
                <a:cxn ang="0">
                  <a:pos x="420" y="185"/>
                </a:cxn>
                <a:cxn ang="0">
                  <a:pos x="543" y="147"/>
                </a:cxn>
                <a:cxn ang="0">
                  <a:pos x="492" y="232"/>
                </a:cxn>
                <a:cxn ang="0">
                  <a:pos x="687" y="220"/>
                </a:cxn>
                <a:cxn ang="0">
                  <a:pos x="580" y="151"/>
                </a:cxn>
                <a:cxn ang="0">
                  <a:pos x="598" y="83"/>
                </a:cxn>
                <a:cxn ang="0">
                  <a:pos x="587" y="66"/>
                </a:cxn>
                <a:cxn ang="0">
                  <a:pos x="634" y="120"/>
                </a:cxn>
                <a:cxn ang="0">
                  <a:pos x="698" y="180"/>
                </a:cxn>
                <a:cxn ang="0">
                  <a:pos x="795" y="87"/>
                </a:cxn>
                <a:cxn ang="0">
                  <a:pos x="760" y="9"/>
                </a:cxn>
                <a:cxn ang="0">
                  <a:pos x="569" y="46"/>
                </a:cxn>
                <a:cxn ang="0">
                  <a:pos x="624" y="440"/>
                </a:cxn>
                <a:cxn ang="0">
                  <a:pos x="827" y="340"/>
                </a:cxn>
                <a:cxn ang="0">
                  <a:pos x="746" y="272"/>
                </a:cxn>
                <a:cxn ang="0">
                  <a:pos x="624" y="250"/>
                </a:cxn>
                <a:cxn ang="0">
                  <a:pos x="704" y="309"/>
                </a:cxn>
                <a:cxn ang="0">
                  <a:pos x="736" y="409"/>
                </a:cxn>
                <a:cxn ang="0">
                  <a:pos x="850" y="419"/>
                </a:cxn>
                <a:cxn ang="0">
                  <a:pos x="682" y="241"/>
                </a:cxn>
                <a:cxn ang="0">
                  <a:pos x="963" y="641"/>
                </a:cxn>
                <a:cxn ang="0">
                  <a:pos x="110" y="629"/>
                </a:cxn>
                <a:cxn ang="0">
                  <a:pos x="821" y="686"/>
                </a:cxn>
                <a:cxn ang="0">
                  <a:pos x="963" y="609"/>
                </a:cxn>
                <a:cxn ang="0">
                  <a:pos x="895" y="560"/>
                </a:cxn>
                <a:cxn ang="0">
                  <a:pos x="844" y="528"/>
                </a:cxn>
                <a:cxn ang="0">
                  <a:pos x="763" y="463"/>
                </a:cxn>
                <a:cxn ang="0">
                  <a:pos x="727" y="543"/>
                </a:cxn>
                <a:cxn ang="0">
                  <a:pos x="666" y="617"/>
                </a:cxn>
                <a:cxn ang="0">
                  <a:pos x="538" y="525"/>
                </a:cxn>
                <a:cxn ang="0">
                  <a:pos x="579" y="430"/>
                </a:cxn>
                <a:cxn ang="0">
                  <a:pos x="649" y="387"/>
                </a:cxn>
                <a:cxn ang="0">
                  <a:pos x="636" y="339"/>
                </a:cxn>
                <a:cxn ang="0">
                  <a:pos x="580" y="343"/>
                </a:cxn>
                <a:cxn ang="0">
                  <a:pos x="537" y="271"/>
                </a:cxn>
                <a:cxn ang="0">
                  <a:pos x="518" y="292"/>
                </a:cxn>
                <a:cxn ang="0">
                  <a:pos x="508" y="364"/>
                </a:cxn>
                <a:cxn ang="0">
                  <a:pos x="492" y="348"/>
                </a:cxn>
                <a:cxn ang="0">
                  <a:pos x="399" y="348"/>
                </a:cxn>
                <a:cxn ang="0">
                  <a:pos x="268" y="339"/>
                </a:cxn>
                <a:cxn ang="0">
                  <a:pos x="97" y="340"/>
                </a:cxn>
                <a:cxn ang="0">
                  <a:pos x="47" y="341"/>
                </a:cxn>
                <a:cxn ang="0">
                  <a:pos x="127" y="588"/>
                </a:cxn>
                <a:cxn ang="0">
                  <a:pos x="182" y="658"/>
                </a:cxn>
                <a:cxn ang="0">
                  <a:pos x="623" y="689"/>
                </a:cxn>
                <a:cxn ang="0">
                  <a:pos x="701" y="766"/>
                </a:cxn>
                <a:cxn ang="0">
                  <a:pos x="866" y="722"/>
                </a:cxn>
                <a:cxn ang="0">
                  <a:pos x="243" y="407"/>
                </a:cxn>
                <a:cxn ang="0">
                  <a:pos x="241" y="392"/>
                </a:cxn>
                <a:cxn ang="0">
                  <a:pos x="503" y="656"/>
                </a:cxn>
              </a:cxnLst>
              <a:rect l="0" t="0" r="r" b="b"/>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2" name="Freeform 125"/>
            <p:cNvSpPr>
              <a:spLocks noEditPoints="1"/>
            </p:cNvSpPr>
            <p:nvPr/>
          </p:nvSpPr>
          <p:spPr bwMode="auto">
            <a:xfrm>
              <a:off x="1939870" y="2299346"/>
              <a:ext cx="2146355" cy="1317964"/>
            </a:xfrm>
            <a:custGeom>
              <a:avLst/>
              <a:gdLst/>
              <a:ahLst/>
              <a:cxnLst>
                <a:cxn ang="0">
                  <a:pos x="350" y="230"/>
                </a:cxn>
                <a:cxn ang="0">
                  <a:pos x="306" y="35"/>
                </a:cxn>
                <a:cxn ang="0">
                  <a:pos x="185" y="21"/>
                </a:cxn>
                <a:cxn ang="0">
                  <a:pos x="135" y="10"/>
                </a:cxn>
                <a:cxn ang="0">
                  <a:pos x="93" y="21"/>
                </a:cxn>
                <a:cxn ang="0">
                  <a:pos x="19" y="59"/>
                </a:cxn>
                <a:cxn ang="0">
                  <a:pos x="71" y="103"/>
                </a:cxn>
                <a:cxn ang="0">
                  <a:pos x="17" y="106"/>
                </a:cxn>
                <a:cxn ang="0">
                  <a:pos x="59" y="136"/>
                </a:cxn>
                <a:cxn ang="0">
                  <a:pos x="43" y="158"/>
                </a:cxn>
                <a:cxn ang="0">
                  <a:pos x="45" y="219"/>
                </a:cxn>
                <a:cxn ang="0">
                  <a:pos x="96" y="236"/>
                </a:cxn>
                <a:cxn ang="0">
                  <a:pos x="102" y="269"/>
                </a:cxn>
                <a:cxn ang="0">
                  <a:pos x="84" y="287"/>
                </a:cxn>
                <a:cxn ang="0">
                  <a:pos x="147" y="250"/>
                </a:cxn>
                <a:cxn ang="0">
                  <a:pos x="173" y="213"/>
                </a:cxn>
                <a:cxn ang="0">
                  <a:pos x="191" y="201"/>
                </a:cxn>
                <a:cxn ang="0">
                  <a:pos x="226" y="215"/>
                </a:cxn>
                <a:cxn ang="0">
                  <a:pos x="248" y="202"/>
                </a:cxn>
                <a:cxn ang="0">
                  <a:pos x="276" y="213"/>
                </a:cxn>
                <a:cxn ang="0">
                  <a:pos x="340" y="232"/>
                </a:cxn>
                <a:cxn ang="0">
                  <a:pos x="375" y="248"/>
                </a:cxn>
                <a:cxn ang="0">
                  <a:pos x="376" y="261"/>
                </a:cxn>
                <a:cxn ang="0">
                  <a:pos x="389" y="263"/>
                </a:cxn>
                <a:cxn ang="0">
                  <a:pos x="401" y="274"/>
                </a:cxn>
                <a:cxn ang="0">
                  <a:pos x="396" y="300"/>
                </a:cxn>
                <a:cxn ang="0">
                  <a:pos x="421" y="299"/>
                </a:cxn>
                <a:cxn ang="0">
                  <a:pos x="15" y="313"/>
                </a:cxn>
                <a:cxn ang="0">
                  <a:pos x="178" y="240"/>
                </a:cxn>
                <a:cxn ang="0">
                  <a:pos x="177" y="256"/>
                </a:cxn>
                <a:cxn ang="0">
                  <a:pos x="25" y="219"/>
                </a:cxn>
                <a:cxn ang="0">
                  <a:pos x="1094" y="443"/>
                </a:cxn>
                <a:cxn ang="0">
                  <a:pos x="1010" y="472"/>
                </a:cxn>
                <a:cxn ang="0">
                  <a:pos x="970" y="473"/>
                </a:cxn>
                <a:cxn ang="0">
                  <a:pos x="926" y="471"/>
                </a:cxn>
                <a:cxn ang="0">
                  <a:pos x="954" y="426"/>
                </a:cxn>
                <a:cxn ang="0">
                  <a:pos x="902" y="410"/>
                </a:cxn>
                <a:cxn ang="0">
                  <a:pos x="864" y="397"/>
                </a:cxn>
                <a:cxn ang="0">
                  <a:pos x="516" y="388"/>
                </a:cxn>
                <a:cxn ang="0">
                  <a:pos x="510" y="395"/>
                </a:cxn>
                <a:cxn ang="0">
                  <a:pos x="501" y="436"/>
                </a:cxn>
                <a:cxn ang="0">
                  <a:pos x="513" y="539"/>
                </a:cxn>
                <a:cxn ang="0">
                  <a:pos x="557" y="590"/>
                </a:cxn>
                <a:cxn ang="0">
                  <a:pos x="647" y="625"/>
                </a:cxn>
                <a:cxn ang="0">
                  <a:pos x="724" y="647"/>
                </a:cxn>
                <a:cxn ang="0">
                  <a:pos x="783" y="685"/>
                </a:cxn>
                <a:cxn ang="0">
                  <a:pos x="818" y="658"/>
                </a:cxn>
                <a:cxn ang="0">
                  <a:pos x="862" y="644"/>
                </a:cxn>
                <a:cxn ang="0">
                  <a:pos x="889" y="641"/>
                </a:cxn>
                <a:cxn ang="0">
                  <a:pos x="944" y="645"/>
                </a:cxn>
                <a:cxn ang="0">
                  <a:pos x="983" y="699"/>
                </a:cxn>
                <a:cxn ang="0">
                  <a:pos x="994" y="608"/>
                </a:cxn>
                <a:cxn ang="0">
                  <a:pos x="1036" y="571"/>
                </a:cxn>
                <a:cxn ang="0">
                  <a:pos x="1032" y="539"/>
                </a:cxn>
                <a:cxn ang="0">
                  <a:pos x="1049" y="541"/>
                </a:cxn>
                <a:cxn ang="0">
                  <a:pos x="1088" y="499"/>
                </a:cxn>
                <a:cxn ang="0">
                  <a:pos x="1102" y="475"/>
                </a:cxn>
                <a:cxn ang="0">
                  <a:pos x="1137" y="413"/>
                </a:cxn>
              </a:cxnLst>
              <a:rect l="0" t="0" r="r" b="b"/>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3" name="Freeform 126"/>
            <p:cNvSpPr>
              <a:spLocks noEditPoints="1"/>
            </p:cNvSpPr>
            <p:nvPr/>
          </p:nvSpPr>
          <p:spPr bwMode="auto">
            <a:xfrm>
              <a:off x="5312491" y="3161928"/>
              <a:ext cx="270431" cy="192721"/>
            </a:xfrm>
            <a:custGeom>
              <a:avLst/>
              <a:gdLst/>
              <a:ahLst/>
              <a:cxnLst>
                <a:cxn ang="0">
                  <a:pos x="143" y="18"/>
                </a:cxn>
                <a:cxn ang="0">
                  <a:pos x="132" y="18"/>
                </a:cxn>
                <a:cxn ang="0">
                  <a:pos x="118" y="15"/>
                </a:cxn>
                <a:cxn ang="0">
                  <a:pos x="113" y="13"/>
                </a:cxn>
                <a:cxn ang="0">
                  <a:pos x="104" y="14"/>
                </a:cxn>
                <a:cxn ang="0">
                  <a:pos x="93" y="9"/>
                </a:cxn>
                <a:cxn ang="0">
                  <a:pos x="87" y="6"/>
                </a:cxn>
                <a:cxn ang="0">
                  <a:pos x="67" y="4"/>
                </a:cxn>
                <a:cxn ang="0">
                  <a:pos x="30" y="3"/>
                </a:cxn>
                <a:cxn ang="0">
                  <a:pos x="16" y="0"/>
                </a:cxn>
                <a:cxn ang="0">
                  <a:pos x="7" y="6"/>
                </a:cxn>
                <a:cxn ang="0">
                  <a:pos x="5" y="14"/>
                </a:cxn>
                <a:cxn ang="0">
                  <a:pos x="7" y="25"/>
                </a:cxn>
                <a:cxn ang="0">
                  <a:pos x="10" y="23"/>
                </a:cxn>
                <a:cxn ang="0">
                  <a:pos x="14" y="24"/>
                </a:cxn>
                <a:cxn ang="0">
                  <a:pos x="21" y="25"/>
                </a:cxn>
                <a:cxn ang="0">
                  <a:pos x="25" y="25"/>
                </a:cxn>
                <a:cxn ang="0">
                  <a:pos x="32" y="27"/>
                </a:cxn>
                <a:cxn ang="0">
                  <a:pos x="35" y="31"/>
                </a:cxn>
                <a:cxn ang="0">
                  <a:pos x="27" y="38"/>
                </a:cxn>
                <a:cxn ang="0">
                  <a:pos x="28" y="48"/>
                </a:cxn>
                <a:cxn ang="0">
                  <a:pos x="26" y="56"/>
                </a:cxn>
                <a:cxn ang="0">
                  <a:pos x="23" y="60"/>
                </a:cxn>
                <a:cxn ang="0">
                  <a:pos x="27" y="66"/>
                </a:cxn>
                <a:cxn ang="0">
                  <a:pos x="24" y="73"/>
                </a:cxn>
                <a:cxn ang="0">
                  <a:pos x="26" y="78"/>
                </a:cxn>
                <a:cxn ang="0">
                  <a:pos x="22" y="85"/>
                </a:cxn>
                <a:cxn ang="0">
                  <a:pos x="23" y="89"/>
                </a:cxn>
                <a:cxn ang="0">
                  <a:pos x="29" y="89"/>
                </a:cxn>
                <a:cxn ang="0">
                  <a:pos x="43" y="102"/>
                </a:cxn>
                <a:cxn ang="0">
                  <a:pos x="46" y="99"/>
                </a:cxn>
                <a:cxn ang="0">
                  <a:pos x="52" y="98"/>
                </a:cxn>
                <a:cxn ang="0">
                  <a:pos x="63" y="94"/>
                </a:cxn>
                <a:cxn ang="0">
                  <a:pos x="77" y="94"/>
                </a:cxn>
                <a:cxn ang="0">
                  <a:pos x="85" y="90"/>
                </a:cxn>
                <a:cxn ang="0">
                  <a:pos x="94" y="84"/>
                </a:cxn>
                <a:cxn ang="0">
                  <a:pos x="98" y="76"/>
                </a:cxn>
                <a:cxn ang="0">
                  <a:pos x="106" y="67"/>
                </a:cxn>
                <a:cxn ang="0">
                  <a:pos x="107" y="51"/>
                </a:cxn>
                <a:cxn ang="0">
                  <a:pos x="116" y="40"/>
                </a:cxn>
                <a:cxn ang="0">
                  <a:pos x="126" y="34"/>
                </a:cxn>
                <a:cxn ang="0">
                  <a:pos x="139" y="28"/>
                </a:cxn>
                <a:cxn ang="0">
                  <a:pos x="143" y="18"/>
                </a:cxn>
                <a:cxn ang="0">
                  <a:pos x="144" y="55"/>
                </a:cxn>
                <a:cxn ang="0">
                  <a:pos x="134" y="58"/>
                </a:cxn>
                <a:cxn ang="0">
                  <a:pos x="144" y="55"/>
                </a:cxn>
              </a:cxnLst>
              <a:rect l="0" t="0" r="r" b="b"/>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4" name="Freeform 127"/>
            <p:cNvSpPr>
              <a:spLocks noEditPoints="1"/>
            </p:cNvSpPr>
            <p:nvPr/>
          </p:nvSpPr>
          <p:spPr bwMode="auto">
            <a:xfrm>
              <a:off x="5929510" y="3211663"/>
              <a:ext cx="133661" cy="166300"/>
            </a:xfrm>
            <a:custGeom>
              <a:avLst/>
              <a:gdLst/>
              <a:ahLst/>
              <a:cxnLst>
                <a:cxn ang="0">
                  <a:pos x="70" y="0"/>
                </a:cxn>
                <a:cxn ang="0">
                  <a:pos x="65" y="2"/>
                </a:cxn>
                <a:cxn ang="0">
                  <a:pos x="61" y="5"/>
                </a:cxn>
                <a:cxn ang="0">
                  <a:pos x="49" y="3"/>
                </a:cxn>
                <a:cxn ang="0">
                  <a:pos x="34" y="3"/>
                </a:cxn>
                <a:cxn ang="0">
                  <a:pos x="33" y="3"/>
                </a:cxn>
                <a:cxn ang="0">
                  <a:pos x="23" y="8"/>
                </a:cxn>
                <a:cxn ang="0">
                  <a:pos x="18" y="11"/>
                </a:cxn>
                <a:cxn ang="0">
                  <a:pos x="10" y="12"/>
                </a:cxn>
                <a:cxn ang="0">
                  <a:pos x="6" y="19"/>
                </a:cxn>
                <a:cxn ang="0">
                  <a:pos x="3" y="23"/>
                </a:cxn>
                <a:cxn ang="0">
                  <a:pos x="0" y="29"/>
                </a:cxn>
                <a:cxn ang="0">
                  <a:pos x="0" y="29"/>
                </a:cxn>
                <a:cxn ang="0">
                  <a:pos x="6" y="39"/>
                </a:cxn>
                <a:cxn ang="0">
                  <a:pos x="14" y="42"/>
                </a:cxn>
                <a:cxn ang="0">
                  <a:pos x="25" y="45"/>
                </a:cxn>
                <a:cxn ang="0">
                  <a:pos x="13" y="46"/>
                </a:cxn>
                <a:cxn ang="0">
                  <a:pos x="15" y="56"/>
                </a:cxn>
                <a:cxn ang="0">
                  <a:pos x="21" y="64"/>
                </a:cxn>
                <a:cxn ang="0">
                  <a:pos x="31" y="69"/>
                </a:cxn>
                <a:cxn ang="0">
                  <a:pos x="29" y="57"/>
                </a:cxn>
                <a:cxn ang="0">
                  <a:pos x="37" y="57"/>
                </a:cxn>
                <a:cxn ang="0">
                  <a:pos x="32" y="53"/>
                </a:cxn>
                <a:cxn ang="0">
                  <a:pos x="36" y="50"/>
                </a:cxn>
                <a:cxn ang="0">
                  <a:pos x="44" y="49"/>
                </a:cxn>
                <a:cxn ang="0">
                  <a:pos x="40" y="40"/>
                </a:cxn>
                <a:cxn ang="0">
                  <a:pos x="31" y="41"/>
                </a:cxn>
                <a:cxn ang="0">
                  <a:pos x="35" y="35"/>
                </a:cxn>
                <a:cxn ang="0">
                  <a:pos x="26" y="22"/>
                </a:cxn>
                <a:cxn ang="0">
                  <a:pos x="31" y="19"/>
                </a:cxn>
                <a:cxn ang="0">
                  <a:pos x="40" y="20"/>
                </a:cxn>
                <a:cxn ang="0">
                  <a:pos x="43" y="12"/>
                </a:cxn>
                <a:cxn ang="0">
                  <a:pos x="49" y="14"/>
                </a:cxn>
                <a:cxn ang="0">
                  <a:pos x="58" y="10"/>
                </a:cxn>
                <a:cxn ang="0">
                  <a:pos x="65" y="13"/>
                </a:cxn>
                <a:cxn ang="0">
                  <a:pos x="68" y="9"/>
                </a:cxn>
                <a:cxn ang="0">
                  <a:pos x="71" y="4"/>
                </a:cxn>
                <a:cxn ang="0">
                  <a:pos x="70" y="0"/>
                </a:cxn>
                <a:cxn ang="0">
                  <a:pos x="61" y="84"/>
                </a:cxn>
                <a:cxn ang="0">
                  <a:pos x="43" y="82"/>
                </a:cxn>
                <a:cxn ang="0">
                  <a:pos x="36" y="85"/>
                </a:cxn>
                <a:cxn ang="0">
                  <a:pos x="53" y="89"/>
                </a:cxn>
                <a:cxn ang="0">
                  <a:pos x="68" y="84"/>
                </a:cxn>
                <a:cxn ang="0">
                  <a:pos x="61" y="84"/>
                </a:cxn>
              </a:cxnLst>
              <a:rect l="0" t="0" r="r" b="b"/>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5" name="Freeform 128"/>
            <p:cNvSpPr>
              <a:spLocks/>
            </p:cNvSpPr>
            <p:nvPr/>
          </p:nvSpPr>
          <p:spPr bwMode="auto">
            <a:xfrm>
              <a:off x="6178182" y="3356204"/>
              <a:ext cx="54398" cy="34192"/>
            </a:xfrm>
            <a:custGeom>
              <a:avLst/>
              <a:gdLst/>
              <a:ahLst/>
              <a:cxnLst>
                <a:cxn ang="0">
                  <a:pos x="20" y="11"/>
                </a:cxn>
                <a:cxn ang="0">
                  <a:pos x="26" y="4"/>
                </a:cxn>
                <a:cxn ang="0">
                  <a:pos x="25" y="2"/>
                </a:cxn>
                <a:cxn ang="0">
                  <a:pos x="9" y="7"/>
                </a:cxn>
                <a:cxn ang="0">
                  <a:pos x="4" y="15"/>
                </a:cxn>
                <a:cxn ang="0">
                  <a:pos x="20" y="11"/>
                </a:cxn>
              </a:cxnLst>
              <a:rect l="0" t="0" r="r" b="b"/>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6" name="Freeform 129"/>
            <p:cNvSpPr>
              <a:spLocks/>
            </p:cNvSpPr>
            <p:nvPr/>
          </p:nvSpPr>
          <p:spPr bwMode="auto">
            <a:xfrm>
              <a:off x="4996988" y="2474971"/>
              <a:ext cx="226914" cy="115011"/>
            </a:xfrm>
            <a:custGeom>
              <a:avLst/>
              <a:gdLst/>
              <a:ahLst/>
              <a:cxnLst>
                <a:cxn ang="0">
                  <a:pos x="102" y="44"/>
                </a:cxn>
                <a:cxn ang="0">
                  <a:pos x="111" y="36"/>
                </a:cxn>
                <a:cxn ang="0">
                  <a:pos x="120" y="28"/>
                </a:cxn>
                <a:cxn ang="0">
                  <a:pos x="114" y="19"/>
                </a:cxn>
                <a:cxn ang="0">
                  <a:pos x="108" y="13"/>
                </a:cxn>
                <a:cxn ang="0">
                  <a:pos x="106" y="6"/>
                </a:cxn>
                <a:cxn ang="0">
                  <a:pos x="98" y="7"/>
                </a:cxn>
                <a:cxn ang="0">
                  <a:pos x="87" y="2"/>
                </a:cxn>
                <a:cxn ang="0">
                  <a:pos x="86" y="8"/>
                </a:cxn>
                <a:cxn ang="0">
                  <a:pos x="79" y="9"/>
                </a:cxn>
                <a:cxn ang="0">
                  <a:pos x="75" y="9"/>
                </a:cxn>
                <a:cxn ang="0">
                  <a:pos x="68" y="10"/>
                </a:cxn>
                <a:cxn ang="0">
                  <a:pos x="62" y="8"/>
                </a:cxn>
                <a:cxn ang="0">
                  <a:pos x="55" y="13"/>
                </a:cxn>
                <a:cxn ang="0">
                  <a:pos x="50" y="11"/>
                </a:cxn>
                <a:cxn ang="0">
                  <a:pos x="45" y="14"/>
                </a:cxn>
                <a:cxn ang="0">
                  <a:pos x="44" y="20"/>
                </a:cxn>
                <a:cxn ang="0">
                  <a:pos x="36" y="23"/>
                </a:cxn>
                <a:cxn ang="0">
                  <a:pos x="33" y="14"/>
                </a:cxn>
                <a:cxn ang="0">
                  <a:pos x="16" y="3"/>
                </a:cxn>
                <a:cxn ang="0">
                  <a:pos x="18" y="9"/>
                </a:cxn>
                <a:cxn ang="0">
                  <a:pos x="14" y="9"/>
                </a:cxn>
                <a:cxn ang="0">
                  <a:pos x="6" y="11"/>
                </a:cxn>
                <a:cxn ang="0">
                  <a:pos x="1" y="19"/>
                </a:cxn>
                <a:cxn ang="0">
                  <a:pos x="12" y="22"/>
                </a:cxn>
                <a:cxn ang="0">
                  <a:pos x="25" y="22"/>
                </a:cxn>
                <a:cxn ang="0">
                  <a:pos x="23" y="27"/>
                </a:cxn>
                <a:cxn ang="0">
                  <a:pos x="17" y="30"/>
                </a:cxn>
                <a:cxn ang="0">
                  <a:pos x="4" y="34"/>
                </a:cxn>
                <a:cxn ang="0">
                  <a:pos x="21" y="34"/>
                </a:cxn>
                <a:cxn ang="0">
                  <a:pos x="25" y="38"/>
                </a:cxn>
                <a:cxn ang="0">
                  <a:pos x="28" y="42"/>
                </a:cxn>
                <a:cxn ang="0">
                  <a:pos x="24" y="47"/>
                </a:cxn>
                <a:cxn ang="0">
                  <a:pos x="19" y="51"/>
                </a:cxn>
                <a:cxn ang="0">
                  <a:pos x="33" y="50"/>
                </a:cxn>
                <a:cxn ang="0">
                  <a:pos x="53" y="59"/>
                </a:cxn>
                <a:cxn ang="0">
                  <a:pos x="73" y="54"/>
                </a:cxn>
                <a:cxn ang="0">
                  <a:pos x="87" y="49"/>
                </a:cxn>
                <a:cxn ang="0">
                  <a:pos x="102" y="44"/>
                </a:cxn>
              </a:cxnLst>
              <a:rect l="0" t="0" r="r" b="b"/>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7" name="Freeform 130"/>
            <p:cNvSpPr>
              <a:spLocks/>
            </p:cNvSpPr>
            <p:nvPr/>
          </p:nvSpPr>
          <p:spPr bwMode="auto">
            <a:xfrm>
              <a:off x="5289178" y="2844871"/>
              <a:ext cx="96361" cy="105686"/>
            </a:xfrm>
            <a:custGeom>
              <a:avLst/>
              <a:gdLst/>
              <a:ahLst/>
              <a:cxnLst>
                <a:cxn ang="0">
                  <a:pos x="45" y="17"/>
                </a:cxn>
                <a:cxn ang="0">
                  <a:pos x="42" y="14"/>
                </a:cxn>
                <a:cxn ang="0">
                  <a:pos x="35" y="16"/>
                </a:cxn>
                <a:cxn ang="0">
                  <a:pos x="28" y="15"/>
                </a:cxn>
                <a:cxn ang="0">
                  <a:pos x="31" y="8"/>
                </a:cxn>
                <a:cxn ang="0">
                  <a:pos x="34" y="2"/>
                </a:cxn>
                <a:cxn ang="0">
                  <a:pos x="32" y="1"/>
                </a:cxn>
                <a:cxn ang="0">
                  <a:pos x="21" y="4"/>
                </a:cxn>
                <a:cxn ang="0">
                  <a:pos x="26" y="9"/>
                </a:cxn>
                <a:cxn ang="0">
                  <a:pos x="17" y="14"/>
                </a:cxn>
                <a:cxn ang="0">
                  <a:pos x="5" y="14"/>
                </a:cxn>
                <a:cxn ang="0">
                  <a:pos x="6" y="22"/>
                </a:cxn>
                <a:cxn ang="0">
                  <a:pos x="12" y="30"/>
                </a:cxn>
                <a:cxn ang="0">
                  <a:pos x="9" y="40"/>
                </a:cxn>
                <a:cxn ang="0">
                  <a:pos x="1" y="47"/>
                </a:cxn>
                <a:cxn ang="0">
                  <a:pos x="12" y="56"/>
                </a:cxn>
                <a:cxn ang="0">
                  <a:pos x="32" y="48"/>
                </a:cxn>
                <a:cxn ang="0">
                  <a:pos x="46" y="45"/>
                </a:cxn>
                <a:cxn ang="0">
                  <a:pos x="46" y="19"/>
                </a:cxn>
                <a:cxn ang="0">
                  <a:pos x="45" y="17"/>
                </a:cxn>
              </a:cxnLst>
              <a:rect l="0" t="0" r="r" b="b"/>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8" name="Freeform 131"/>
            <p:cNvSpPr>
              <a:spLocks noEditPoints="1"/>
            </p:cNvSpPr>
            <p:nvPr/>
          </p:nvSpPr>
          <p:spPr bwMode="auto">
            <a:xfrm>
              <a:off x="5335804" y="2670800"/>
              <a:ext cx="214480" cy="326383"/>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9" name="Freeform 132"/>
            <p:cNvSpPr>
              <a:spLocks noEditPoints="1"/>
            </p:cNvSpPr>
            <p:nvPr/>
          </p:nvSpPr>
          <p:spPr bwMode="auto">
            <a:xfrm>
              <a:off x="5335804" y="2670800"/>
              <a:ext cx="214480" cy="326383"/>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0" name="Freeform 133"/>
            <p:cNvSpPr>
              <a:spLocks noEditPoints="1"/>
            </p:cNvSpPr>
            <p:nvPr/>
          </p:nvSpPr>
          <p:spPr bwMode="auto">
            <a:xfrm>
              <a:off x="5680837" y="2765607"/>
              <a:ext cx="101024" cy="96361"/>
            </a:xfrm>
            <a:custGeom>
              <a:avLst/>
              <a:gdLst/>
              <a:ahLst/>
              <a:cxnLst>
                <a:cxn ang="0">
                  <a:pos x="27" y="20"/>
                </a:cxn>
                <a:cxn ang="0">
                  <a:pos x="27" y="12"/>
                </a:cxn>
                <a:cxn ang="0">
                  <a:pos x="28" y="2"/>
                </a:cxn>
                <a:cxn ang="0">
                  <a:pos x="20" y="7"/>
                </a:cxn>
                <a:cxn ang="0">
                  <a:pos x="13" y="10"/>
                </a:cxn>
                <a:cxn ang="0">
                  <a:pos x="14" y="15"/>
                </a:cxn>
                <a:cxn ang="0">
                  <a:pos x="7" y="12"/>
                </a:cxn>
                <a:cxn ang="0">
                  <a:pos x="2" y="20"/>
                </a:cxn>
                <a:cxn ang="0">
                  <a:pos x="2" y="33"/>
                </a:cxn>
                <a:cxn ang="0">
                  <a:pos x="6" y="43"/>
                </a:cxn>
                <a:cxn ang="0">
                  <a:pos x="8" y="48"/>
                </a:cxn>
                <a:cxn ang="0">
                  <a:pos x="18" y="49"/>
                </a:cxn>
                <a:cxn ang="0">
                  <a:pos x="22" y="48"/>
                </a:cxn>
                <a:cxn ang="0">
                  <a:pos x="18" y="42"/>
                </a:cxn>
                <a:cxn ang="0">
                  <a:pos x="24" y="44"/>
                </a:cxn>
                <a:cxn ang="0">
                  <a:pos x="32" y="43"/>
                </a:cxn>
                <a:cxn ang="0">
                  <a:pos x="28" y="36"/>
                </a:cxn>
                <a:cxn ang="0">
                  <a:pos x="22" y="36"/>
                </a:cxn>
                <a:cxn ang="0">
                  <a:pos x="26" y="29"/>
                </a:cxn>
                <a:cxn ang="0">
                  <a:pos x="33" y="25"/>
                </a:cxn>
                <a:cxn ang="0">
                  <a:pos x="27" y="20"/>
                </a:cxn>
                <a:cxn ang="0">
                  <a:pos x="53" y="30"/>
                </a:cxn>
                <a:cxn ang="0">
                  <a:pos x="49" y="32"/>
                </a:cxn>
                <a:cxn ang="0">
                  <a:pos x="45" y="30"/>
                </a:cxn>
                <a:cxn ang="0">
                  <a:pos x="38" y="33"/>
                </a:cxn>
                <a:cxn ang="0">
                  <a:pos x="42" y="43"/>
                </a:cxn>
                <a:cxn ang="0">
                  <a:pos x="39" y="46"/>
                </a:cxn>
                <a:cxn ang="0">
                  <a:pos x="42" y="51"/>
                </a:cxn>
                <a:cxn ang="0">
                  <a:pos x="50" y="42"/>
                </a:cxn>
                <a:cxn ang="0">
                  <a:pos x="53" y="30"/>
                </a:cxn>
              </a:cxnLst>
              <a:rect l="0" t="0" r="r" b="b"/>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1" name="Freeform 134"/>
            <p:cNvSpPr>
              <a:spLocks noEditPoints="1"/>
            </p:cNvSpPr>
            <p:nvPr/>
          </p:nvSpPr>
          <p:spPr bwMode="auto">
            <a:xfrm>
              <a:off x="5750776" y="2380165"/>
              <a:ext cx="261106" cy="461599"/>
            </a:xfrm>
            <a:custGeom>
              <a:avLst/>
              <a:gdLst/>
              <a:ahLst/>
              <a:cxnLst>
                <a:cxn ang="0">
                  <a:pos x="137" y="53"/>
                </a:cxn>
                <a:cxn ang="0">
                  <a:pos x="135" y="33"/>
                </a:cxn>
                <a:cxn ang="0">
                  <a:pos x="118" y="12"/>
                </a:cxn>
                <a:cxn ang="0">
                  <a:pos x="98" y="11"/>
                </a:cxn>
                <a:cxn ang="0">
                  <a:pos x="79" y="11"/>
                </a:cxn>
                <a:cxn ang="0">
                  <a:pos x="68" y="23"/>
                </a:cxn>
                <a:cxn ang="0">
                  <a:pos x="56" y="37"/>
                </a:cxn>
                <a:cxn ang="0">
                  <a:pos x="47" y="51"/>
                </a:cxn>
                <a:cxn ang="0">
                  <a:pos x="37" y="60"/>
                </a:cxn>
                <a:cxn ang="0">
                  <a:pos x="29" y="85"/>
                </a:cxn>
                <a:cxn ang="0">
                  <a:pos x="31" y="97"/>
                </a:cxn>
                <a:cxn ang="0">
                  <a:pos x="12" y="105"/>
                </a:cxn>
                <a:cxn ang="0">
                  <a:pos x="11" y="127"/>
                </a:cxn>
                <a:cxn ang="0">
                  <a:pos x="18" y="146"/>
                </a:cxn>
                <a:cxn ang="0">
                  <a:pos x="15" y="157"/>
                </a:cxn>
                <a:cxn ang="0">
                  <a:pos x="8" y="171"/>
                </a:cxn>
                <a:cxn ang="0">
                  <a:pos x="3" y="187"/>
                </a:cxn>
                <a:cxn ang="0">
                  <a:pos x="0" y="188"/>
                </a:cxn>
                <a:cxn ang="0">
                  <a:pos x="9" y="211"/>
                </a:cxn>
                <a:cxn ang="0">
                  <a:pos x="17" y="230"/>
                </a:cxn>
                <a:cxn ang="0">
                  <a:pos x="20" y="244"/>
                </a:cxn>
                <a:cxn ang="0">
                  <a:pos x="33" y="238"/>
                </a:cxn>
                <a:cxn ang="0">
                  <a:pos x="46" y="233"/>
                </a:cxn>
                <a:cxn ang="0">
                  <a:pos x="57" y="230"/>
                </a:cxn>
                <a:cxn ang="0">
                  <a:pos x="59" y="220"/>
                </a:cxn>
                <a:cxn ang="0">
                  <a:pos x="61" y="196"/>
                </a:cxn>
                <a:cxn ang="0">
                  <a:pos x="77" y="179"/>
                </a:cxn>
                <a:cxn ang="0">
                  <a:pos x="73" y="158"/>
                </a:cxn>
                <a:cxn ang="0">
                  <a:pos x="64" y="144"/>
                </a:cxn>
                <a:cxn ang="0">
                  <a:pos x="71" y="124"/>
                </a:cxn>
                <a:cxn ang="0">
                  <a:pos x="84" y="110"/>
                </a:cxn>
                <a:cxn ang="0">
                  <a:pos x="112" y="91"/>
                </a:cxn>
                <a:cxn ang="0">
                  <a:pos x="115" y="71"/>
                </a:cxn>
                <a:cxn ang="0">
                  <a:pos x="134" y="64"/>
                </a:cxn>
                <a:cxn ang="0">
                  <a:pos x="139" y="58"/>
                </a:cxn>
                <a:cxn ang="0">
                  <a:pos x="75" y="220"/>
                </a:cxn>
              </a:cxnLst>
              <a:rect l="0" t="0" r="r" b="b"/>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2" name="Freeform 135"/>
            <p:cNvSpPr>
              <a:spLocks noEditPoints="1"/>
            </p:cNvSpPr>
            <p:nvPr/>
          </p:nvSpPr>
          <p:spPr bwMode="auto">
            <a:xfrm>
              <a:off x="5965256" y="2704993"/>
              <a:ext cx="133661" cy="65277"/>
            </a:xfrm>
            <a:custGeom>
              <a:avLst/>
              <a:gdLst/>
              <a:ahLst/>
              <a:cxnLst>
                <a:cxn ang="0">
                  <a:pos x="66" y="10"/>
                </a:cxn>
                <a:cxn ang="0">
                  <a:pos x="69" y="2"/>
                </a:cxn>
                <a:cxn ang="0">
                  <a:pos x="66" y="4"/>
                </a:cxn>
                <a:cxn ang="0">
                  <a:pos x="45" y="1"/>
                </a:cxn>
                <a:cxn ang="0">
                  <a:pos x="24" y="6"/>
                </a:cxn>
                <a:cxn ang="0">
                  <a:pos x="17" y="12"/>
                </a:cxn>
                <a:cxn ang="0">
                  <a:pos x="19" y="19"/>
                </a:cxn>
                <a:cxn ang="0">
                  <a:pos x="26" y="23"/>
                </a:cxn>
                <a:cxn ang="0">
                  <a:pos x="28" y="28"/>
                </a:cxn>
                <a:cxn ang="0">
                  <a:pos x="28" y="28"/>
                </a:cxn>
                <a:cxn ang="0">
                  <a:pos x="40" y="28"/>
                </a:cxn>
                <a:cxn ang="0">
                  <a:pos x="52" y="34"/>
                </a:cxn>
                <a:cxn ang="0">
                  <a:pos x="62" y="35"/>
                </a:cxn>
                <a:cxn ang="0">
                  <a:pos x="63" y="32"/>
                </a:cxn>
                <a:cxn ang="0">
                  <a:pos x="66" y="28"/>
                </a:cxn>
                <a:cxn ang="0">
                  <a:pos x="63" y="22"/>
                </a:cxn>
                <a:cxn ang="0">
                  <a:pos x="63" y="16"/>
                </a:cxn>
                <a:cxn ang="0">
                  <a:pos x="66" y="10"/>
                </a:cxn>
                <a:cxn ang="0">
                  <a:pos x="7" y="18"/>
                </a:cxn>
                <a:cxn ang="0">
                  <a:pos x="3" y="28"/>
                </a:cxn>
                <a:cxn ang="0">
                  <a:pos x="15" y="20"/>
                </a:cxn>
                <a:cxn ang="0">
                  <a:pos x="7" y="18"/>
                </a:cxn>
                <a:cxn ang="0">
                  <a:pos x="12" y="13"/>
                </a:cxn>
                <a:cxn ang="0">
                  <a:pos x="5" y="14"/>
                </a:cxn>
                <a:cxn ang="0">
                  <a:pos x="12" y="13"/>
                </a:cxn>
              </a:cxnLst>
              <a:rect l="0" t="0" r="r" b="b"/>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3" name="Freeform 136"/>
            <p:cNvSpPr>
              <a:spLocks/>
            </p:cNvSpPr>
            <p:nvPr/>
          </p:nvSpPr>
          <p:spPr bwMode="auto">
            <a:xfrm>
              <a:off x="6210820" y="4049378"/>
              <a:ext cx="169409" cy="206709"/>
            </a:xfrm>
            <a:custGeom>
              <a:avLst/>
              <a:gdLst/>
              <a:ahLst/>
              <a:cxnLst>
                <a:cxn ang="0">
                  <a:pos x="80" y="25"/>
                </a:cxn>
                <a:cxn ang="0">
                  <a:pos x="85" y="17"/>
                </a:cxn>
                <a:cxn ang="0">
                  <a:pos x="91" y="9"/>
                </a:cxn>
                <a:cxn ang="0">
                  <a:pos x="85" y="11"/>
                </a:cxn>
                <a:cxn ang="0">
                  <a:pos x="80" y="8"/>
                </a:cxn>
                <a:cxn ang="0">
                  <a:pos x="70" y="10"/>
                </a:cxn>
                <a:cxn ang="0">
                  <a:pos x="62" y="16"/>
                </a:cxn>
                <a:cxn ang="0">
                  <a:pos x="49" y="14"/>
                </a:cxn>
                <a:cxn ang="0">
                  <a:pos x="36" y="7"/>
                </a:cxn>
                <a:cxn ang="0">
                  <a:pos x="25" y="4"/>
                </a:cxn>
                <a:cxn ang="0">
                  <a:pos x="18" y="1"/>
                </a:cxn>
                <a:cxn ang="0">
                  <a:pos x="12" y="0"/>
                </a:cxn>
                <a:cxn ang="0">
                  <a:pos x="3" y="6"/>
                </a:cxn>
                <a:cxn ang="0">
                  <a:pos x="1" y="8"/>
                </a:cxn>
                <a:cxn ang="0">
                  <a:pos x="6" y="13"/>
                </a:cxn>
                <a:cxn ang="0">
                  <a:pos x="7" y="21"/>
                </a:cxn>
                <a:cxn ang="0">
                  <a:pos x="12" y="25"/>
                </a:cxn>
                <a:cxn ang="0">
                  <a:pos x="11" y="34"/>
                </a:cxn>
                <a:cxn ang="0">
                  <a:pos x="4" y="47"/>
                </a:cxn>
                <a:cxn ang="0">
                  <a:pos x="1" y="54"/>
                </a:cxn>
                <a:cxn ang="0">
                  <a:pos x="8" y="59"/>
                </a:cxn>
                <a:cxn ang="0">
                  <a:pos x="0" y="66"/>
                </a:cxn>
                <a:cxn ang="0">
                  <a:pos x="0" y="67"/>
                </a:cxn>
                <a:cxn ang="0">
                  <a:pos x="43" y="90"/>
                </a:cxn>
                <a:cxn ang="0">
                  <a:pos x="42" y="96"/>
                </a:cxn>
                <a:cxn ang="0">
                  <a:pos x="61" y="110"/>
                </a:cxn>
                <a:cxn ang="0">
                  <a:pos x="72" y="85"/>
                </a:cxn>
                <a:cxn ang="0">
                  <a:pos x="79" y="80"/>
                </a:cxn>
                <a:cxn ang="0">
                  <a:pos x="85" y="76"/>
                </a:cxn>
                <a:cxn ang="0">
                  <a:pos x="86" y="74"/>
                </a:cxn>
                <a:cxn ang="0">
                  <a:pos x="81" y="65"/>
                </a:cxn>
                <a:cxn ang="0">
                  <a:pos x="80" y="25"/>
                </a:cxn>
              </a:cxnLst>
              <a:rect l="0" t="0" r="r" b="b"/>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4" name="Freeform 137"/>
            <p:cNvSpPr>
              <a:spLocks/>
            </p:cNvSpPr>
            <p:nvPr/>
          </p:nvSpPr>
          <p:spPr bwMode="auto">
            <a:xfrm>
              <a:off x="6117568" y="4064921"/>
              <a:ext cx="115011" cy="119674"/>
            </a:xfrm>
            <a:custGeom>
              <a:avLst/>
              <a:gdLst/>
              <a:ahLst/>
              <a:cxnLst>
                <a:cxn ang="0">
                  <a:pos x="57" y="13"/>
                </a:cxn>
                <a:cxn ang="0">
                  <a:pos x="56" y="5"/>
                </a:cxn>
                <a:cxn ang="0">
                  <a:pos x="51" y="0"/>
                </a:cxn>
                <a:cxn ang="0">
                  <a:pos x="47" y="4"/>
                </a:cxn>
                <a:cxn ang="0">
                  <a:pos x="40" y="4"/>
                </a:cxn>
                <a:cxn ang="0">
                  <a:pos x="32" y="7"/>
                </a:cxn>
                <a:cxn ang="0">
                  <a:pos x="25" y="5"/>
                </a:cxn>
                <a:cxn ang="0">
                  <a:pos x="17" y="7"/>
                </a:cxn>
                <a:cxn ang="0">
                  <a:pos x="16" y="17"/>
                </a:cxn>
                <a:cxn ang="0">
                  <a:pos x="19" y="22"/>
                </a:cxn>
                <a:cxn ang="0">
                  <a:pos x="16" y="28"/>
                </a:cxn>
                <a:cxn ang="0">
                  <a:pos x="11" y="31"/>
                </a:cxn>
                <a:cxn ang="0">
                  <a:pos x="7" y="38"/>
                </a:cxn>
                <a:cxn ang="0">
                  <a:pos x="4" y="46"/>
                </a:cxn>
                <a:cxn ang="0">
                  <a:pos x="2" y="55"/>
                </a:cxn>
                <a:cxn ang="0">
                  <a:pos x="0" y="63"/>
                </a:cxn>
                <a:cxn ang="0">
                  <a:pos x="6" y="62"/>
                </a:cxn>
                <a:cxn ang="0">
                  <a:pos x="18" y="59"/>
                </a:cxn>
                <a:cxn ang="0">
                  <a:pos x="27" y="58"/>
                </a:cxn>
                <a:cxn ang="0">
                  <a:pos x="36" y="46"/>
                </a:cxn>
                <a:cxn ang="0">
                  <a:pos x="51" y="46"/>
                </a:cxn>
                <a:cxn ang="0">
                  <a:pos x="54" y="39"/>
                </a:cxn>
                <a:cxn ang="0">
                  <a:pos x="61" y="26"/>
                </a:cxn>
                <a:cxn ang="0">
                  <a:pos x="62" y="17"/>
                </a:cxn>
                <a:cxn ang="0">
                  <a:pos x="57" y="13"/>
                </a:cxn>
              </a:cxnLst>
              <a:rect l="0" t="0" r="r" b="b"/>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5" name="Freeform 138"/>
            <p:cNvSpPr>
              <a:spLocks/>
            </p:cNvSpPr>
            <p:nvPr/>
          </p:nvSpPr>
          <p:spPr bwMode="auto">
            <a:xfrm>
              <a:off x="6686406" y="3115302"/>
              <a:ext cx="374563" cy="216035"/>
            </a:xfrm>
            <a:custGeom>
              <a:avLst/>
              <a:gdLst/>
              <a:ahLst/>
              <a:cxnLst>
                <a:cxn ang="0">
                  <a:pos x="194" y="65"/>
                </a:cxn>
                <a:cxn ang="0">
                  <a:pos x="179" y="58"/>
                </a:cxn>
                <a:cxn ang="0">
                  <a:pos x="170" y="59"/>
                </a:cxn>
                <a:cxn ang="0">
                  <a:pos x="159" y="55"/>
                </a:cxn>
                <a:cxn ang="0">
                  <a:pos x="148" y="64"/>
                </a:cxn>
                <a:cxn ang="0">
                  <a:pos x="142" y="66"/>
                </a:cxn>
                <a:cxn ang="0">
                  <a:pos x="133" y="60"/>
                </a:cxn>
                <a:cxn ang="0">
                  <a:pos x="123" y="58"/>
                </a:cxn>
                <a:cxn ang="0">
                  <a:pos x="117" y="46"/>
                </a:cxn>
                <a:cxn ang="0">
                  <a:pos x="114" y="35"/>
                </a:cxn>
                <a:cxn ang="0">
                  <a:pos x="105" y="29"/>
                </a:cxn>
                <a:cxn ang="0">
                  <a:pos x="83" y="28"/>
                </a:cxn>
                <a:cxn ang="0">
                  <a:pos x="68" y="29"/>
                </a:cxn>
                <a:cxn ang="0">
                  <a:pos x="55" y="14"/>
                </a:cxn>
                <a:cxn ang="0">
                  <a:pos x="51" y="19"/>
                </a:cxn>
                <a:cxn ang="0">
                  <a:pos x="38" y="17"/>
                </a:cxn>
                <a:cxn ang="0">
                  <a:pos x="36" y="1"/>
                </a:cxn>
                <a:cxn ang="0">
                  <a:pos x="32" y="17"/>
                </a:cxn>
                <a:cxn ang="0">
                  <a:pos x="30" y="0"/>
                </a:cxn>
                <a:cxn ang="0">
                  <a:pos x="2" y="7"/>
                </a:cxn>
                <a:cxn ang="0">
                  <a:pos x="0" y="57"/>
                </a:cxn>
                <a:cxn ang="0">
                  <a:pos x="0" y="57"/>
                </a:cxn>
                <a:cxn ang="0">
                  <a:pos x="8" y="59"/>
                </a:cxn>
                <a:cxn ang="0">
                  <a:pos x="12" y="54"/>
                </a:cxn>
                <a:cxn ang="0">
                  <a:pos x="20" y="48"/>
                </a:cxn>
                <a:cxn ang="0">
                  <a:pos x="24" y="44"/>
                </a:cxn>
                <a:cxn ang="0">
                  <a:pos x="29" y="41"/>
                </a:cxn>
                <a:cxn ang="0">
                  <a:pos x="37" y="43"/>
                </a:cxn>
                <a:cxn ang="0">
                  <a:pos x="45" y="46"/>
                </a:cxn>
                <a:cxn ang="0">
                  <a:pos x="49" y="58"/>
                </a:cxn>
                <a:cxn ang="0">
                  <a:pos x="66" y="60"/>
                </a:cxn>
                <a:cxn ang="0">
                  <a:pos x="71" y="68"/>
                </a:cxn>
                <a:cxn ang="0">
                  <a:pos x="76" y="77"/>
                </a:cxn>
                <a:cxn ang="0">
                  <a:pos x="87" y="85"/>
                </a:cxn>
                <a:cxn ang="0">
                  <a:pos x="100" y="93"/>
                </a:cxn>
                <a:cxn ang="0">
                  <a:pos x="112" y="101"/>
                </a:cxn>
                <a:cxn ang="0">
                  <a:pos x="122" y="104"/>
                </a:cxn>
                <a:cxn ang="0">
                  <a:pos x="123" y="111"/>
                </a:cxn>
                <a:cxn ang="0">
                  <a:pos x="124" y="111"/>
                </a:cxn>
                <a:cxn ang="0">
                  <a:pos x="133" y="114"/>
                </a:cxn>
                <a:cxn ang="0">
                  <a:pos x="137" y="116"/>
                </a:cxn>
                <a:cxn ang="0">
                  <a:pos x="142" y="105"/>
                </a:cxn>
                <a:cxn ang="0">
                  <a:pos x="141" y="95"/>
                </a:cxn>
                <a:cxn ang="0">
                  <a:pos x="134" y="86"/>
                </a:cxn>
                <a:cxn ang="0">
                  <a:pos x="144" y="82"/>
                </a:cxn>
                <a:cxn ang="0">
                  <a:pos x="148" y="76"/>
                </a:cxn>
                <a:cxn ang="0">
                  <a:pos x="153" y="70"/>
                </a:cxn>
                <a:cxn ang="0">
                  <a:pos x="162" y="68"/>
                </a:cxn>
                <a:cxn ang="0">
                  <a:pos x="170" y="66"/>
                </a:cxn>
                <a:cxn ang="0">
                  <a:pos x="166" y="75"/>
                </a:cxn>
                <a:cxn ang="0">
                  <a:pos x="179" y="73"/>
                </a:cxn>
                <a:cxn ang="0">
                  <a:pos x="189" y="71"/>
                </a:cxn>
                <a:cxn ang="0">
                  <a:pos x="194" y="65"/>
                </a:cxn>
              </a:cxnLst>
              <a:rect l="0" t="0" r="r" b="b"/>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6" name="Freeform 139"/>
            <p:cNvSpPr>
              <a:spLocks noEditPoints="1"/>
            </p:cNvSpPr>
            <p:nvPr/>
          </p:nvSpPr>
          <p:spPr bwMode="auto">
            <a:xfrm>
              <a:off x="5615561" y="1893699"/>
              <a:ext cx="547079" cy="864137"/>
            </a:xfrm>
            <a:custGeom>
              <a:avLst/>
              <a:gdLst/>
              <a:ahLst/>
              <a:cxnLst>
                <a:cxn ang="0">
                  <a:pos x="276" y="242"/>
                </a:cxn>
                <a:cxn ang="0">
                  <a:pos x="277" y="228"/>
                </a:cxn>
                <a:cxn ang="0">
                  <a:pos x="261" y="226"/>
                </a:cxn>
                <a:cxn ang="0">
                  <a:pos x="243" y="225"/>
                </a:cxn>
                <a:cxn ang="0">
                  <a:pos x="234" y="224"/>
                </a:cxn>
                <a:cxn ang="0">
                  <a:pos x="216" y="228"/>
                </a:cxn>
                <a:cxn ang="0">
                  <a:pos x="202" y="243"/>
                </a:cxn>
                <a:cxn ang="0">
                  <a:pos x="202" y="226"/>
                </a:cxn>
                <a:cxn ang="0">
                  <a:pos x="182" y="238"/>
                </a:cxn>
                <a:cxn ang="0">
                  <a:pos x="174" y="242"/>
                </a:cxn>
                <a:cxn ang="0">
                  <a:pos x="165" y="240"/>
                </a:cxn>
                <a:cxn ang="0">
                  <a:pos x="150" y="251"/>
                </a:cxn>
                <a:cxn ang="0">
                  <a:pos x="139" y="260"/>
                </a:cxn>
                <a:cxn ang="0">
                  <a:pos x="129" y="265"/>
                </a:cxn>
                <a:cxn ang="0">
                  <a:pos x="112" y="269"/>
                </a:cxn>
                <a:cxn ang="0">
                  <a:pos x="105" y="279"/>
                </a:cxn>
                <a:cxn ang="0">
                  <a:pos x="129" y="279"/>
                </a:cxn>
                <a:cxn ang="0">
                  <a:pos x="111" y="292"/>
                </a:cxn>
                <a:cxn ang="0">
                  <a:pos x="86" y="319"/>
                </a:cxn>
                <a:cxn ang="0">
                  <a:pos x="70" y="341"/>
                </a:cxn>
                <a:cxn ang="0">
                  <a:pos x="56" y="361"/>
                </a:cxn>
                <a:cxn ang="0">
                  <a:pos x="36" y="374"/>
                </a:cxn>
                <a:cxn ang="0">
                  <a:pos x="16" y="387"/>
                </a:cxn>
                <a:cxn ang="0">
                  <a:pos x="6" y="404"/>
                </a:cxn>
                <a:cxn ang="0">
                  <a:pos x="2" y="425"/>
                </a:cxn>
                <a:cxn ang="0">
                  <a:pos x="12" y="432"/>
                </a:cxn>
                <a:cxn ang="0">
                  <a:pos x="10" y="440"/>
                </a:cxn>
                <a:cxn ang="0">
                  <a:pos x="20" y="458"/>
                </a:cxn>
                <a:cxn ang="0">
                  <a:pos x="65" y="436"/>
                </a:cxn>
                <a:cxn ang="0">
                  <a:pos x="78" y="440"/>
                </a:cxn>
                <a:cxn ang="0">
                  <a:pos x="86" y="412"/>
                </a:cxn>
                <a:cxn ang="0">
                  <a:pos x="83" y="376"/>
                </a:cxn>
                <a:cxn ang="0">
                  <a:pos x="103" y="351"/>
                </a:cxn>
                <a:cxn ang="0">
                  <a:pos x="117" y="318"/>
                </a:cxn>
                <a:cxn ang="0">
                  <a:pos x="131" y="289"/>
                </a:cxn>
                <a:cxn ang="0">
                  <a:pos x="163" y="273"/>
                </a:cxn>
                <a:cxn ang="0">
                  <a:pos x="185" y="258"/>
                </a:cxn>
                <a:cxn ang="0">
                  <a:pos x="225" y="270"/>
                </a:cxn>
                <a:cxn ang="0">
                  <a:pos x="250" y="243"/>
                </a:cxn>
                <a:cxn ang="0">
                  <a:pos x="276" y="255"/>
                </a:cxn>
                <a:cxn ang="0">
                  <a:pos x="81" y="34"/>
                </a:cxn>
                <a:cxn ang="0">
                  <a:pos x="108" y="49"/>
                </a:cxn>
                <a:cxn ang="0">
                  <a:pos x="129" y="54"/>
                </a:cxn>
                <a:cxn ang="0">
                  <a:pos x="131" y="69"/>
                </a:cxn>
                <a:cxn ang="0">
                  <a:pos x="111" y="87"/>
                </a:cxn>
                <a:cxn ang="0">
                  <a:pos x="133" y="96"/>
                </a:cxn>
                <a:cxn ang="0">
                  <a:pos x="160" y="52"/>
                </a:cxn>
                <a:cxn ang="0">
                  <a:pos x="181" y="63"/>
                </a:cxn>
                <a:cxn ang="0">
                  <a:pos x="210" y="75"/>
                </a:cxn>
                <a:cxn ang="0">
                  <a:pos x="201" y="60"/>
                </a:cxn>
                <a:cxn ang="0">
                  <a:pos x="176" y="39"/>
                </a:cxn>
                <a:cxn ang="0">
                  <a:pos x="150" y="26"/>
                </a:cxn>
                <a:cxn ang="0">
                  <a:pos x="126" y="12"/>
                </a:cxn>
                <a:cxn ang="0">
                  <a:pos x="117" y="26"/>
                </a:cxn>
                <a:cxn ang="0">
                  <a:pos x="93" y="24"/>
                </a:cxn>
                <a:cxn ang="0">
                  <a:pos x="78" y="19"/>
                </a:cxn>
                <a:cxn ang="0">
                  <a:pos x="71" y="54"/>
                </a:cxn>
                <a:cxn ang="0">
                  <a:pos x="71" y="54"/>
                </a:cxn>
                <a:cxn ang="0">
                  <a:pos x="167" y="27"/>
                </a:cxn>
                <a:cxn ang="0">
                  <a:pos x="234" y="25"/>
                </a:cxn>
                <a:cxn ang="0">
                  <a:pos x="204" y="10"/>
                </a:cxn>
                <a:cxn ang="0">
                  <a:pos x="177" y="8"/>
                </a:cxn>
                <a:cxn ang="0">
                  <a:pos x="158" y="10"/>
                </a:cxn>
              </a:cxnLst>
              <a:rect l="0" t="0" r="r" b="b"/>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7" name="Freeform 140"/>
            <p:cNvSpPr>
              <a:spLocks/>
            </p:cNvSpPr>
            <p:nvPr/>
          </p:nvSpPr>
          <p:spPr bwMode="auto">
            <a:xfrm>
              <a:off x="9473093" y="2583765"/>
              <a:ext cx="71493" cy="26422"/>
            </a:xfrm>
            <a:custGeom>
              <a:avLst/>
              <a:gdLst/>
              <a:ahLst/>
              <a:cxnLst>
                <a:cxn ang="0">
                  <a:pos x="17" y="2"/>
                </a:cxn>
                <a:cxn ang="0">
                  <a:pos x="3" y="6"/>
                </a:cxn>
                <a:cxn ang="0">
                  <a:pos x="24" y="11"/>
                </a:cxn>
                <a:cxn ang="0">
                  <a:pos x="38" y="9"/>
                </a:cxn>
                <a:cxn ang="0">
                  <a:pos x="17" y="2"/>
                </a:cxn>
              </a:cxnLst>
              <a:rect l="0" t="0" r="r" b="b"/>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8" name="Freeform 141"/>
            <p:cNvSpPr>
              <a:spLocks noEditPoints="1"/>
            </p:cNvSpPr>
            <p:nvPr/>
          </p:nvSpPr>
          <p:spPr bwMode="auto">
            <a:xfrm>
              <a:off x="8221959" y="3116857"/>
              <a:ext cx="362130" cy="360575"/>
            </a:xfrm>
            <a:custGeom>
              <a:avLst/>
              <a:gdLst/>
              <a:ahLst/>
              <a:cxnLst>
                <a:cxn ang="0">
                  <a:pos x="171" y="24"/>
                </a:cxn>
                <a:cxn ang="0">
                  <a:pos x="139" y="9"/>
                </a:cxn>
                <a:cxn ang="0">
                  <a:pos x="135" y="31"/>
                </a:cxn>
                <a:cxn ang="0">
                  <a:pos x="121" y="41"/>
                </a:cxn>
                <a:cxn ang="0">
                  <a:pos x="119" y="57"/>
                </a:cxn>
                <a:cxn ang="0">
                  <a:pos x="131" y="53"/>
                </a:cxn>
                <a:cxn ang="0">
                  <a:pos x="134" y="44"/>
                </a:cxn>
                <a:cxn ang="0">
                  <a:pos x="158" y="45"/>
                </a:cxn>
                <a:cxn ang="0">
                  <a:pos x="180" y="32"/>
                </a:cxn>
                <a:cxn ang="0">
                  <a:pos x="182" y="21"/>
                </a:cxn>
                <a:cxn ang="0">
                  <a:pos x="119" y="82"/>
                </a:cxn>
                <a:cxn ang="0">
                  <a:pos x="106" y="108"/>
                </a:cxn>
                <a:cxn ang="0">
                  <a:pos x="89" y="112"/>
                </a:cxn>
                <a:cxn ang="0">
                  <a:pos x="73" y="132"/>
                </a:cxn>
                <a:cxn ang="0">
                  <a:pos x="53" y="136"/>
                </a:cxn>
                <a:cxn ang="0">
                  <a:pos x="19" y="150"/>
                </a:cxn>
                <a:cxn ang="0">
                  <a:pos x="31" y="154"/>
                </a:cxn>
                <a:cxn ang="0">
                  <a:pos x="64" y="157"/>
                </a:cxn>
                <a:cxn ang="0">
                  <a:pos x="81" y="149"/>
                </a:cxn>
                <a:cxn ang="0">
                  <a:pos x="99" y="146"/>
                </a:cxn>
                <a:cxn ang="0">
                  <a:pos x="114" y="140"/>
                </a:cxn>
                <a:cxn ang="0">
                  <a:pos x="128" y="122"/>
                </a:cxn>
                <a:cxn ang="0">
                  <a:pos x="141" y="93"/>
                </a:cxn>
                <a:cxn ang="0">
                  <a:pos x="121" y="67"/>
                </a:cxn>
                <a:cxn ang="0">
                  <a:pos x="37" y="156"/>
                </a:cxn>
                <a:cxn ang="0">
                  <a:pos x="42" y="168"/>
                </a:cxn>
                <a:cxn ang="0">
                  <a:pos x="59" y="155"/>
                </a:cxn>
                <a:cxn ang="0">
                  <a:pos x="25" y="166"/>
                </a:cxn>
                <a:cxn ang="0">
                  <a:pos x="7" y="163"/>
                </a:cxn>
                <a:cxn ang="0">
                  <a:pos x="8" y="168"/>
                </a:cxn>
                <a:cxn ang="0">
                  <a:pos x="14" y="193"/>
                </a:cxn>
                <a:cxn ang="0">
                  <a:pos x="25" y="166"/>
                </a:cxn>
              </a:cxnLst>
              <a:rect l="0" t="0" r="r" b="b"/>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9" name="Freeform 142"/>
            <p:cNvSpPr>
              <a:spLocks noEditPoints="1"/>
            </p:cNvSpPr>
            <p:nvPr/>
          </p:nvSpPr>
          <p:spPr bwMode="auto">
            <a:xfrm>
              <a:off x="7070295" y="2897714"/>
              <a:ext cx="1266676" cy="878125"/>
            </a:xfrm>
            <a:custGeom>
              <a:avLst/>
              <a:gdLst/>
              <a:ahLst/>
              <a:cxnLst>
                <a:cxn ang="0">
                  <a:pos x="643" y="87"/>
                </a:cxn>
                <a:cxn ang="0">
                  <a:pos x="610" y="63"/>
                </a:cxn>
                <a:cxn ang="0">
                  <a:pos x="583" y="26"/>
                </a:cxn>
                <a:cxn ang="0">
                  <a:pos x="544" y="1"/>
                </a:cxn>
                <a:cxn ang="0">
                  <a:pos x="517" y="21"/>
                </a:cxn>
                <a:cxn ang="0">
                  <a:pos x="495" y="54"/>
                </a:cxn>
                <a:cxn ang="0">
                  <a:pos x="461" y="73"/>
                </a:cxn>
                <a:cxn ang="0">
                  <a:pos x="482" y="86"/>
                </a:cxn>
                <a:cxn ang="0">
                  <a:pos x="481" y="105"/>
                </a:cxn>
                <a:cxn ang="0">
                  <a:pos x="422" y="126"/>
                </a:cxn>
                <a:cxn ang="0">
                  <a:pos x="380" y="162"/>
                </a:cxn>
                <a:cxn ang="0">
                  <a:pos x="315" y="166"/>
                </a:cxn>
                <a:cxn ang="0">
                  <a:pos x="241" y="156"/>
                </a:cxn>
                <a:cxn ang="0">
                  <a:pos x="210" y="125"/>
                </a:cxn>
                <a:cxn ang="0">
                  <a:pos x="182" y="90"/>
                </a:cxn>
                <a:cxn ang="0">
                  <a:pos x="153" y="65"/>
                </a:cxn>
                <a:cxn ang="0">
                  <a:pos x="137" y="76"/>
                </a:cxn>
                <a:cxn ang="0">
                  <a:pos x="111" y="96"/>
                </a:cxn>
                <a:cxn ang="0">
                  <a:pos x="88" y="121"/>
                </a:cxn>
                <a:cxn ang="0">
                  <a:pos x="78" y="150"/>
                </a:cxn>
                <a:cxn ang="0">
                  <a:pos x="52" y="175"/>
                </a:cxn>
                <a:cxn ang="0">
                  <a:pos x="19" y="186"/>
                </a:cxn>
                <a:cxn ang="0">
                  <a:pos x="0" y="200"/>
                </a:cxn>
                <a:cxn ang="0">
                  <a:pos x="15" y="232"/>
                </a:cxn>
                <a:cxn ang="0">
                  <a:pos x="39" y="254"/>
                </a:cxn>
                <a:cxn ang="0">
                  <a:pos x="59" y="247"/>
                </a:cxn>
                <a:cxn ang="0">
                  <a:pos x="56" y="276"/>
                </a:cxn>
                <a:cxn ang="0">
                  <a:pos x="56" y="304"/>
                </a:cxn>
                <a:cxn ang="0">
                  <a:pos x="77" y="322"/>
                </a:cxn>
                <a:cxn ang="0">
                  <a:pos x="138" y="347"/>
                </a:cxn>
                <a:cxn ang="0">
                  <a:pos x="162" y="353"/>
                </a:cxn>
                <a:cxn ang="0">
                  <a:pos x="183" y="347"/>
                </a:cxn>
                <a:cxn ang="0">
                  <a:pos x="210" y="340"/>
                </a:cxn>
                <a:cxn ang="0">
                  <a:pos x="243" y="340"/>
                </a:cxn>
                <a:cxn ang="0">
                  <a:pos x="261" y="352"/>
                </a:cxn>
                <a:cxn ang="0">
                  <a:pos x="256" y="395"/>
                </a:cxn>
                <a:cxn ang="0">
                  <a:pos x="274" y="419"/>
                </a:cxn>
                <a:cxn ang="0">
                  <a:pos x="298" y="430"/>
                </a:cxn>
                <a:cxn ang="0">
                  <a:pos x="316" y="412"/>
                </a:cxn>
                <a:cxn ang="0">
                  <a:pos x="352" y="410"/>
                </a:cxn>
                <a:cxn ang="0">
                  <a:pos x="375" y="425"/>
                </a:cxn>
                <a:cxn ang="0">
                  <a:pos x="393" y="440"/>
                </a:cxn>
                <a:cxn ang="0">
                  <a:pos x="445" y="413"/>
                </a:cxn>
                <a:cxn ang="0">
                  <a:pos x="484" y="392"/>
                </a:cxn>
                <a:cxn ang="0">
                  <a:pos x="504" y="368"/>
                </a:cxn>
                <a:cxn ang="0">
                  <a:pos x="523" y="345"/>
                </a:cxn>
                <a:cxn ang="0">
                  <a:pos x="527" y="323"/>
                </a:cxn>
                <a:cxn ang="0">
                  <a:pos x="522" y="306"/>
                </a:cxn>
                <a:cxn ang="0">
                  <a:pos x="519" y="290"/>
                </a:cxn>
                <a:cxn ang="0">
                  <a:pos x="505" y="252"/>
                </a:cxn>
                <a:cxn ang="0">
                  <a:pos x="536" y="234"/>
                </a:cxn>
                <a:cxn ang="0">
                  <a:pos x="496" y="223"/>
                </a:cxn>
                <a:cxn ang="0">
                  <a:pos x="512" y="192"/>
                </a:cxn>
                <a:cxn ang="0">
                  <a:pos x="529" y="208"/>
                </a:cxn>
                <a:cxn ang="0">
                  <a:pos x="580" y="179"/>
                </a:cxn>
                <a:cxn ang="0">
                  <a:pos x="606" y="168"/>
                </a:cxn>
                <a:cxn ang="0">
                  <a:pos x="633" y="157"/>
                </a:cxn>
                <a:cxn ang="0">
                  <a:pos x="636" y="127"/>
                </a:cxn>
                <a:cxn ang="0">
                  <a:pos x="667" y="107"/>
                </a:cxn>
                <a:cxn ang="0">
                  <a:pos x="516" y="418"/>
                </a:cxn>
                <a:cxn ang="0">
                  <a:pos x="380" y="460"/>
                </a:cxn>
              </a:cxnLst>
              <a:rect l="0" t="0" r="r" b="b"/>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rgbClr val="FFC000"/>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0" name="Freeform 143"/>
            <p:cNvSpPr>
              <a:spLocks noEditPoints="1"/>
            </p:cNvSpPr>
            <p:nvPr/>
          </p:nvSpPr>
          <p:spPr bwMode="auto">
            <a:xfrm>
              <a:off x="7959299" y="3758742"/>
              <a:ext cx="203601" cy="285973"/>
            </a:xfrm>
            <a:custGeom>
              <a:avLst/>
              <a:gdLst/>
              <a:ahLst/>
              <a:cxnLst>
                <a:cxn ang="0">
                  <a:pos x="58" y="59"/>
                </a:cxn>
                <a:cxn ang="0">
                  <a:pos x="72" y="69"/>
                </a:cxn>
                <a:cxn ang="0">
                  <a:pos x="75" y="79"/>
                </a:cxn>
                <a:cxn ang="0">
                  <a:pos x="80" y="84"/>
                </a:cxn>
                <a:cxn ang="0">
                  <a:pos x="85" y="98"/>
                </a:cxn>
                <a:cxn ang="0">
                  <a:pos x="89" y="95"/>
                </a:cxn>
                <a:cxn ang="0">
                  <a:pos x="94" y="88"/>
                </a:cxn>
                <a:cxn ang="0">
                  <a:pos x="91" y="75"/>
                </a:cxn>
                <a:cxn ang="0">
                  <a:pos x="78" y="66"/>
                </a:cxn>
                <a:cxn ang="0">
                  <a:pos x="71" y="56"/>
                </a:cxn>
                <a:cxn ang="0">
                  <a:pos x="55" y="53"/>
                </a:cxn>
                <a:cxn ang="0">
                  <a:pos x="49" y="43"/>
                </a:cxn>
                <a:cxn ang="0">
                  <a:pos x="57" y="27"/>
                </a:cxn>
                <a:cxn ang="0">
                  <a:pos x="56" y="8"/>
                </a:cxn>
                <a:cxn ang="0">
                  <a:pos x="54" y="4"/>
                </a:cxn>
                <a:cxn ang="0">
                  <a:pos x="38" y="3"/>
                </a:cxn>
                <a:cxn ang="0">
                  <a:pos x="36" y="29"/>
                </a:cxn>
                <a:cxn ang="0">
                  <a:pos x="30" y="28"/>
                </a:cxn>
                <a:cxn ang="0">
                  <a:pos x="33" y="43"/>
                </a:cxn>
                <a:cxn ang="0">
                  <a:pos x="36" y="52"/>
                </a:cxn>
                <a:cxn ang="0">
                  <a:pos x="48" y="56"/>
                </a:cxn>
                <a:cxn ang="0">
                  <a:pos x="58" y="59"/>
                </a:cxn>
                <a:cxn ang="0">
                  <a:pos x="37" y="62"/>
                </a:cxn>
                <a:cxn ang="0">
                  <a:pos x="47" y="74"/>
                </a:cxn>
                <a:cxn ang="0">
                  <a:pos x="37" y="62"/>
                </a:cxn>
                <a:cxn ang="0">
                  <a:pos x="55" y="94"/>
                </a:cxn>
                <a:cxn ang="0">
                  <a:pos x="61" y="91"/>
                </a:cxn>
                <a:cxn ang="0">
                  <a:pos x="62" y="100"/>
                </a:cxn>
                <a:cxn ang="0">
                  <a:pos x="64" y="112"/>
                </a:cxn>
                <a:cxn ang="0">
                  <a:pos x="76" y="94"/>
                </a:cxn>
                <a:cxn ang="0">
                  <a:pos x="72" y="92"/>
                </a:cxn>
                <a:cxn ang="0">
                  <a:pos x="55" y="79"/>
                </a:cxn>
                <a:cxn ang="0">
                  <a:pos x="55" y="94"/>
                </a:cxn>
                <a:cxn ang="0">
                  <a:pos x="16" y="101"/>
                </a:cxn>
                <a:cxn ang="0">
                  <a:pos x="2" y="119"/>
                </a:cxn>
                <a:cxn ang="0">
                  <a:pos x="22" y="100"/>
                </a:cxn>
                <a:cxn ang="0">
                  <a:pos x="25" y="88"/>
                </a:cxn>
                <a:cxn ang="0">
                  <a:pos x="16" y="101"/>
                </a:cxn>
                <a:cxn ang="0">
                  <a:pos x="75" y="107"/>
                </a:cxn>
                <a:cxn ang="0">
                  <a:pos x="84" y="102"/>
                </a:cxn>
                <a:cxn ang="0">
                  <a:pos x="75" y="107"/>
                </a:cxn>
                <a:cxn ang="0">
                  <a:pos x="105" y="133"/>
                </a:cxn>
                <a:cxn ang="0">
                  <a:pos x="103" y="108"/>
                </a:cxn>
                <a:cxn ang="0">
                  <a:pos x="95" y="108"/>
                </a:cxn>
                <a:cxn ang="0">
                  <a:pos x="88" y="114"/>
                </a:cxn>
                <a:cxn ang="0">
                  <a:pos x="82" y="119"/>
                </a:cxn>
                <a:cxn ang="0">
                  <a:pos x="72" y="116"/>
                </a:cxn>
                <a:cxn ang="0">
                  <a:pos x="59" y="124"/>
                </a:cxn>
                <a:cxn ang="0">
                  <a:pos x="54" y="136"/>
                </a:cxn>
                <a:cxn ang="0">
                  <a:pos x="64" y="130"/>
                </a:cxn>
                <a:cxn ang="0">
                  <a:pos x="73" y="127"/>
                </a:cxn>
                <a:cxn ang="0">
                  <a:pos x="82" y="147"/>
                </a:cxn>
                <a:cxn ang="0">
                  <a:pos x="94" y="153"/>
                </a:cxn>
                <a:cxn ang="0">
                  <a:pos x="93" y="138"/>
                </a:cxn>
                <a:cxn ang="0">
                  <a:pos x="105" y="133"/>
                </a:cxn>
              </a:cxnLst>
              <a:rect l="0" t="0" r="r" b="b"/>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1" name="Freeform 144"/>
            <p:cNvSpPr>
              <a:spLocks noEditPoints="1"/>
            </p:cNvSpPr>
            <p:nvPr/>
          </p:nvSpPr>
          <p:spPr bwMode="auto">
            <a:xfrm>
              <a:off x="8464414" y="4218786"/>
              <a:ext cx="267323" cy="169409"/>
            </a:xfrm>
            <a:custGeom>
              <a:avLst/>
              <a:gdLst/>
              <a:ahLst/>
              <a:cxnLst>
                <a:cxn ang="0">
                  <a:pos x="102" y="84"/>
                </a:cxn>
                <a:cxn ang="0">
                  <a:pos x="94" y="76"/>
                </a:cxn>
                <a:cxn ang="0">
                  <a:pos x="83" y="71"/>
                </a:cxn>
                <a:cxn ang="0">
                  <a:pos x="75" y="56"/>
                </a:cxn>
                <a:cxn ang="0">
                  <a:pos x="72" y="47"/>
                </a:cxn>
                <a:cxn ang="0">
                  <a:pos x="75" y="39"/>
                </a:cxn>
                <a:cxn ang="0">
                  <a:pos x="52" y="27"/>
                </a:cxn>
                <a:cxn ang="0">
                  <a:pos x="8" y="3"/>
                </a:cxn>
                <a:cxn ang="0">
                  <a:pos x="0" y="0"/>
                </a:cxn>
                <a:cxn ang="0">
                  <a:pos x="0" y="71"/>
                </a:cxn>
                <a:cxn ang="0">
                  <a:pos x="12" y="75"/>
                </a:cxn>
                <a:cxn ang="0">
                  <a:pos x="25" y="68"/>
                </a:cxn>
                <a:cxn ang="0">
                  <a:pos x="32" y="59"/>
                </a:cxn>
                <a:cxn ang="0">
                  <a:pos x="56" y="65"/>
                </a:cxn>
                <a:cxn ang="0">
                  <a:pos x="80" y="87"/>
                </a:cxn>
                <a:cxn ang="0">
                  <a:pos x="104" y="91"/>
                </a:cxn>
                <a:cxn ang="0">
                  <a:pos x="102" y="84"/>
                </a:cxn>
                <a:cxn ang="0">
                  <a:pos x="121" y="25"/>
                </a:cxn>
                <a:cxn ang="0">
                  <a:pos x="108" y="33"/>
                </a:cxn>
                <a:cxn ang="0">
                  <a:pos x="84" y="34"/>
                </a:cxn>
                <a:cxn ang="0">
                  <a:pos x="102" y="42"/>
                </a:cxn>
                <a:cxn ang="0">
                  <a:pos x="125" y="30"/>
                </a:cxn>
                <a:cxn ang="0">
                  <a:pos x="129" y="20"/>
                </a:cxn>
                <a:cxn ang="0">
                  <a:pos x="121" y="25"/>
                </a:cxn>
                <a:cxn ang="0">
                  <a:pos x="133" y="12"/>
                </a:cxn>
                <a:cxn ang="0">
                  <a:pos x="129" y="13"/>
                </a:cxn>
                <a:cxn ang="0">
                  <a:pos x="136" y="23"/>
                </a:cxn>
                <a:cxn ang="0">
                  <a:pos x="133" y="12"/>
                </a:cxn>
              </a:cxnLst>
              <a:rect l="0" t="0" r="r" b="b"/>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2" name="Freeform 145"/>
            <p:cNvSpPr>
              <a:spLocks/>
            </p:cNvSpPr>
            <p:nvPr/>
          </p:nvSpPr>
          <p:spPr bwMode="auto">
            <a:xfrm>
              <a:off x="7189968" y="3953018"/>
              <a:ext cx="45072" cy="87035"/>
            </a:xfrm>
            <a:custGeom>
              <a:avLst/>
              <a:gdLst/>
              <a:ahLst/>
              <a:cxnLst>
                <a:cxn ang="0">
                  <a:pos x="5" y="0"/>
                </a:cxn>
                <a:cxn ang="0">
                  <a:pos x="1" y="11"/>
                </a:cxn>
                <a:cxn ang="0">
                  <a:pos x="1" y="26"/>
                </a:cxn>
                <a:cxn ang="0">
                  <a:pos x="6" y="43"/>
                </a:cxn>
                <a:cxn ang="0">
                  <a:pos x="24" y="27"/>
                </a:cxn>
                <a:cxn ang="0">
                  <a:pos x="5" y="0"/>
                </a:cxn>
              </a:cxnLst>
              <a:rect l="0" t="0" r="r" b="b"/>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3" name="Freeform 146"/>
            <p:cNvSpPr>
              <a:spLocks/>
            </p:cNvSpPr>
            <p:nvPr/>
          </p:nvSpPr>
          <p:spPr bwMode="auto">
            <a:xfrm>
              <a:off x="6403541" y="4403737"/>
              <a:ext cx="156975" cy="310841"/>
            </a:xfrm>
            <a:custGeom>
              <a:avLst/>
              <a:gdLst/>
              <a:ahLst/>
              <a:cxnLst>
                <a:cxn ang="0">
                  <a:pos x="71" y="5"/>
                </a:cxn>
                <a:cxn ang="0">
                  <a:pos x="67" y="9"/>
                </a:cxn>
                <a:cxn ang="0">
                  <a:pos x="65" y="17"/>
                </a:cxn>
                <a:cxn ang="0">
                  <a:pos x="59" y="22"/>
                </a:cxn>
                <a:cxn ang="0">
                  <a:pos x="53" y="27"/>
                </a:cxn>
                <a:cxn ang="0">
                  <a:pos x="53" y="33"/>
                </a:cxn>
                <a:cxn ang="0">
                  <a:pos x="44" y="40"/>
                </a:cxn>
                <a:cxn ang="0">
                  <a:pos x="29" y="48"/>
                </a:cxn>
                <a:cxn ang="0">
                  <a:pos x="14" y="50"/>
                </a:cxn>
                <a:cxn ang="0">
                  <a:pos x="10" y="65"/>
                </a:cxn>
                <a:cxn ang="0">
                  <a:pos x="11" y="86"/>
                </a:cxn>
                <a:cxn ang="0">
                  <a:pos x="8" y="109"/>
                </a:cxn>
                <a:cxn ang="0">
                  <a:pos x="4" y="136"/>
                </a:cxn>
                <a:cxn ang="0">
                  <a:pos x="11" y="157"/>
                </a:cxn>
                <a:cxn ang="0">
                  <a:pos x="31" y="162"/>
                </a:cxn>
                <a:cxn ang="0">
                  <a:pos x="43" y="158"/>
                </a:cxn>
                <a:cxn ang="0">
                  <a:pos x="59" y="110"/>
                </a:cxn>
                <a:cxn ang="0">
                  <a:pos x="72" y="66"/>
                </a:cxn>
                <a:cxn ang="0">
                  <a:pos x="74" y="54"/>
                </a:cxn>
                <a:cxn ang="0">
                  <a:pos x="77" y="47"/>
                </a:cxn>
                <a:cxn ang="0">
                  <a:pos x="83" y="45"/>
                </a:cxn>
                <a:cxn ang="0">
                  <a:pos x="79" y="24"/>
                </a:cxn>
                <a:cxn ang="0">
                  <a:pos x="71" y="5"/>
                </a:cxn>
              </a:cxnLst>
              <a:rect l="0" t="0" r="r" b="b"/>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4" name="Freeform 147"/>
            <p:cNvSpPr>
              <a:spLocks noEditPoints="1"/>
            </p:cNvSpPr>
            <p:nvPr/>
          </p:nvSpPr>
          <p:spPr bwMode="auto">
            <a:xfrm>
              <a:off x="6397324" y="3746308"/>
              <a:ext cx="253336" cy="153867"/>
            </a:xfrm>
            <a:custGeom>
              <a:avLst/>
              <a:gdLst/>
              <a:ahLst/>
              <a:cxnLst>
                <a:cxn ang="0">
                  <a:pos x="95" y="3"/>
                </a:cxn>
                <a:cxn ang="0">
                  <a:pos x="73" y="4"/>
                </a:cxn>
                <a:cxn ang="0">
                  <a:pos x="56" y="19"/>
                </a:cxn>
                <a:cxn ang="0">
                  <a:pos x="48" y="22"/>
                </a:cxn>
                <a:cxn ang="0">
                  <a:pos x="32" y="20"/>
                </a:cxn>
                <a:cxn ang="0">
                  <a:pos x="18" y="19"/>
                </a:cxn>
                <a:cxn ang="0">
                  <a:pos x="10" y="17"/>
                </a:cxn>
                <a:cxn ang="0">
                  <a:pos x="5" y="21"/>
                </a:cxn>
                <a:cxn ang="0">
                  <a:pos x="6" y="28"/>
                </a:cxn>
                <a:cxn ang="0">
                  <a:pos x="0" y="30"/>
                </a:cxn>
                <a:cxn ang="0">
                  <a:pos x="1" y="37"/>
                </a:cxn>
                <a:cxn ang="0">
                  <a:pos x="5" y="55"/>
                </a:cxn>
                <a:cxn ang="0">
                  <a:pos x="9" y="72"/>
                </a:cxn>
                <a:cxn ang="0">
                  <a:pos x="29" y="70"/>
                </a:cxn>
                <a:cxn ang="0">
                  <a:pos x="44" y="65"/>
                </a:cxn>
                <a:cxn ang="0">
                  <a:pos x="56" y="59"/>
                </a:cxn>
                <a:cxn ang="0">
                  <a:pos x="67" y="57"/>
                </a:cxn>
                <a:cxn ang="0">
                  <a:pos x="76" y="51"/>
                </a:cxn>
                <a:cxn ang="0">
                  <a:pos x="100" y="43"/>
                </a:cxn>
                <a:cxn ang="0">
                  <a:pos x="111" y="32"/>
                </a:cxn>
                <a:cxn ang="0">
                  <a:pos x="120" y="28"/>
                </a:cxn>
                <a:cxn ang="0">
                  <a:pos x="106" y="0"/>
                </a:cxn>
                <a:cxn ang="0">
                  <a:pos x="95" y="3"/>
                </a:cxn>
                <a:cxn ang="0">
                  <a:pos x="123" y="78"/>
                </a:cxn>
                <a:cxn ang="0">
                  <a:pos x="134" y="76"/>
                </a:cxn>
                <a:cxn ang="0">
                  <a:pos x="123" y="78"/>
                </a:cxn>
              </a:cxnLst>
              <a:rect l="0" t="0" r="r" b="b"/>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5" name="Freeform 148"/>
            <p:cNvSpPr>
              <a:spLocks noEditPoints="1"/>
            </p:cNvSpPr>
            <p:nvPr/>
          </p:nvSpPr>
          <p:spPr bwMode="auto">
            <a:xfrm>
              <a:off x="8755051" y="4274737"/>
              <a:ext cx="170962" cy="122782"/>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 name="Freeform 149"/>
            <p:cNvSpPr>
              <a:spLocks noEditPoints="1"/>
            </p:cNvSpPr>
            <p:nvPr/>
          </p:nvSpPr>
          <p:spPr bwMode="auto">
            <a:xfrm>
              <a:off x="8755051" y="4274737"/>
              <a:ext cx="170962" cy="122782"/>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7" name="Freeform 150"/>
            <p:cNvSpPr>
              <a:spLocks noEditPoints="1"/>
            </p:cNvSpPr>
            <p:nvPr/>
          </p:nvSpPr>
          <p:spPr bwMode="auto">
            <a:xfrm>
              <a:off x="7867600" y="4386640"/>
              <a:ext cx="865692" cy="770884"/>
            </a:xfrm>
            <a:custGeom>
              <a:avLst/>
              <a:gdLst/>
              <a:ahLst/>
              <a:cxnLst>
                <a:cxn ang="0">
                  <a:pos x="457" y="180"/>
                </a:cxn>
                <a:cxn ang="0">
                  <a:pos x="438" y="160"/>
                </a:cxn>
                <a:cxn ang="0">
                  <a:pos x="424" y="139"/>
                </a:cxn>
                <a:cxn ang="0">
                  <a:pos x="410" y="124"/>
                </a:cxn>
                <a:cxn ang="0">
                  <a:pos x="378" y="93"/>
                </a:cxn>
                <a:cxn ang="0">
                  <a:pos x="367" y="53"/>
                </a:cxn>
                <a:cxn ang="0">
                  <a:pos x="347" y="33"/>
                </a:cxn>
                <a:cxn ang="0">
                  <a:pos x="329" y="10"/>
                </a:cxn>
                <a:cxn ang="0">
                  <a:pos x="324" y="51"/>
                </a:cxn>
                <a:cxn ang="0">
                  <a:pos x="297" y="76"/>
                </a:cxn>
                <a:cxn ang="0">
                  <a:pos x="265" y="59"/>
                </a:cxn>
                <a:cxn ang="0">
                  <a:pos x="259" y="35"/>
                </a:cxn>
                <a:cxn ang="0">
                  <a:pos x="268" y="17"/>
                </a:cxn>
                <a:cxn ang="0">
                  <a:pos x="251" y="19"/>
                </a:cxn>
                <a:cxn ang="0">
                  <a:pos x="222" y="13"/>
                </a:cxn>
                <a:cxn ang="0">
                  <a:pos x="194" y="32"/>
                </a:cxn>
                <a:cxn ang="0">
                  <a:pos x="184" y="51"/>
                </a:cxn>
                <a:cxn ang="0">
                  <a:pos x="167" y="44"/>
                </a:cxn>
                <a:cxn ang="0">
                  <a:pos x="147" y="46"/>
                </a:cxn>
                <a:cxn ang="0">
                  <a:pos x="131" y="55"/>
                </a:cxn>
                <a:cxn ang="0">
                  <a:pos x="123" y="73"/>
                </a:cxn>
                <a:cxn ang="0">
                  <a:pos x="106" y="75"/>
                </a:cxn>
                <a:cxn ang="0">
                  <a:pos x="69" y="110"/>
                </a:cxn>
                <a:cxn ang="0">
                  <a:pos x="34" y="121"/>
                </a:cxn>
                <a:cxn ang="0">
                  <a:pos x="13" y="130"/>
                </a:cxn>
                <a:cxn ang="0">
                  <a:pos x="6" y="169"/>
                </a:cxn>
                <a:cxn ang="0">
                  <a:pos x="9" y="187"/>
                </a:cxn>
                <a:cxn ang="0">
                  <a:pos x="22" y="227"/>
                </a:cxn>
                <a:cxn ang="0">
                  <a:pos x="23" y="277"/>
                </a:cxn>
                <a:cxn ang="0">
                  <a:pos x="56" y="294"/>
                </a:cxn>
                <a:cxn ang="0">
                  <a:pos x="104" y="280"/>
                </a:cxn>
                <a:cxn ang="0">
                  <a:pos x="157" y="260"/>
                </a:cxn>
                <a:cxn ang="0">
                  <a:pos x="219" y="256"/>
                </a:cxn>
                <a:cxn ang="0">
                  <a:pos x="240" y="268"/>
                </a:cxn>
                <a:cxn ang="0">
                  <a:pos x="262" y="287"/>
                </a:cxn>
                <a:cxn ang="0">
                  <a:pos x="278" y="285"/>
                </a:cxn>
                <a:cxn ang="0">
                  <a:pos x="288" y="289"/>
                </a:cxn>
                <a:cxn ang="0">
                  <a:pos x="304" y="317"/>
                </a:cxn>
                <a:cxn ang="0">
                  <a:pos x="344" y="344"/>
                </a:cxn>
                <a:cxn ang="0">
                  <a:pos x="365" y="341"/>
                </a:cxn>
                <a:cxn ang="0">
                  <a:pos x="379" y="348"/>
                </a:cxn>
                <a:cxn ang="0">
                  <a:pos x="419" y="330"/>
                </a:cxn>
                <a:cxn ang="0">
                  <a:pos x="443" y="266"/>
                </a:cxn>
                <a:cxn ang="0">
                  <a:pos x="458" y="228"/>
                </a:cxn>
                <a:cxn ang="0">
                  <a:pos x="210" y="11"/>
                </a:cxn>
                <a:cxn ang="0">
                  <a:pos x="266" y="307"/>
                </a:cxn>
                <a:cxn ang="0">
                  <a:pos x="379" y="376"/>
                </a:cxn>
                <a:cxn ang="0">
                  <a:pos x="380" y="411"/>
                </a:cxn>
                <a:cxn ang="0">
                  <a:pos x="395" y="402"/>
                </a:cxn>
                <a:cxn ang="0">
                  <a:pos x="379" y="376"/>
                </a:cxn>
              </a:cxnLst>
              <a:rect l="0" t="0" r="r" b="b"/>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8" name="Freeform 151"/>
            <p:cNvSpPr>
              <a:spLocks noEditPoints="1"/>
            </p:cNvSpPr>
            <p:nvPr/>
          </p:nvSpPr>
          <p:spPr bwMode="auto">
            <a:xfrm>
              <a:off x="9000615" y="4935274"/>
              <a:ext cx="264215" cy="313949"/>
            </a:xfrm>
            <a:custGeom>
              <a:avLst/>
              <a:gdLst/>
              <a:ahLst/>
              <a:cxnLst>
                <a:cxn ang="0">
                  <a:pos x="87" y="81"/>
                </a:cxn>
                <a:cxn ang="0">
                  <a:pos x="78" y="84"/>
                </a:cxn>
                <a:cxn ang="0">
                  <a:pos x="67" y="79"/>
                </a:cxn>
                <a:cxn ang="0">
                  <a:pos x="61" y="89"/>
                </a:cxn>
                <a:cxn ang="0">
                  <a:pos x="52" y="105"/>
                </a:cxn>
                <a:cxn ang="0">
                  <a:pos x="21" y="125"/>
                </a:cxn>
                <a:cxn ang="0">
                  <a:pos x="7" y="139"/>
                </a:cxn>
                <a:cxn ang="0">
                  <a:pos x="4" y="151"/>
                </a:cxn>
                <a:cxn ang="0">
                  <a:pos x="14" y="156"/>
                </a:cxn>
                <a:cxn ang="0">
                  <a:pos x="22" y="159"/>
                </a:cxn>
                <a:cxn ang="0">
                  <a:pos x="43" y="154"/>
                </a:cxn>
                <a:cxn ang="0">
                  <a:pos x="50" y="141"/>
                </a:cxn>
                <a:cxn ang="0">
                  <a:pos x="56" y="129"/>
                </a:cxn>
                <a:cxn ang="0">
                  <a:pos x="69" y="122"/>
                </a:cxn>
                <a:cxn ang="0">
                  <a:pos x="72" y="116"/>
                </a:cxn>
                <a:cxn ang="0">
                  <a:pos x="80" y="105"/>
                </a:cxn>
                <a:cxn ang="0">
                  <a:pos x="89" y="90"/>
                </a:cxn>
                <a:cxn ang="0">
                  <a:pos x="87" y="81"/>
                </a:cxn>
                <a:cxn ang="0">
                  <a:pos x="15" y="167"/>
                </a:cxn>
                <a:cxn ang="0">
                  <a:pos x="19" y="162"/>
                </a:cxn>
                <a:cxn ang="0">
                  <a:pos x="15" y="167"/>
                </a:cxn>
                <a:cxn ang="0">
                  <a:pos x="128" y="41"/>
                </a:cxn>
                <a:cxn ang="0">
                  <a:pos x="117" y="40"/>
                </a:cxn>
                <a:cxn ang="0">
                  <a:pos x="110" y="33"/>
                </a:cxn>
                <a:cxn ang="0">
                  <a:pos x="105" y="24"/>
                </a:cxn>
                <a:cxn ang="0">
                  <a:pos x="105" y="30"/>
                </a:cxn>
                <a:cxn ang="0">
                  <a:pos x="100" y="28"/>
                </a:cxn>
                <a:cxn ang="0">
                  <a:pos x="96" y="20"/>
                </a:cxn>
                <a:cxn ang="0">
                  <a:pos x="92" y="10"/>
                </a:cxn>
                <a:cxn ang="0">
                  <a:pos x="78" y="0"/>
                </a:cxn>
                <a:cxn ang="0">
                  <a:pos x="81" y="12"/>
                </a:cxn>
                <a:cxn ang="0">
                  <a:pos x="89" y="20"/>
                </a:cxn>
                <a:cxn ang="0">
                  <a:pos x="96" y="29"/>
                </a:cxn>
                <a:cxn ang="0">
                  <a:pos x="94" y="46"/>
                </a:cxn>
                <a:cxn ang="0">
                  <a:pos x="85" y="56"/>
                </a:cxn>
                <a:cxn ang="0">
                  <a:pos x="100" y="69"/>
                </a:cxn>
                <a:cxn ang="0">
                  <a:pos x="97" y="87"/>
                </a:cxn>
                <a:cxn ang="0">
                  <a:pos x="107" y="89"/>
                </a:cxn>
                <a:cxn ang="0">
                  <a:pos x="119" y="71"/>
                </a:cxn>
                <a:cxn ang="0">
                  <a:pos x="123" y="60"/>
                </a:cxn>
                <a:cxn ang="0">
                  <a:pos x="130" y="57"/>
                </a:cxn>
                <a:cxn ang="0">
                  <a:pos x="135" y="50"/>
                </a:cxn>
                <a:cxn ang="0">
                  <a:pos x="139" y="40"/>
                </a:cxn>
                <a:cxn ang="0">
                  <a:pos x="128" y="41"/>
                </a:cxn>
              </a:cxnLst>
              <a:rect l="0" t="0" r="r" b="b"/>
              <a:pathLst>
                <a:path w="141" h="168">
                  <a:moveTo>
                    <a:pt x="87" y="81"/>
                  </a:moveTo>
                  <a:cubicBezTo>
                    <a:pt x="84" y="79"/>
                    <a:pt x="82" y="82"/>
                    <a:pt x="78" y="84"/>
                  </a:cubicBezTo>
                  <a:cubicBezTo>
                    <a:pt x="74" y="86"/>
                    <a:pt x="72" y="76"/>
                    <a:pt x="67" y="79"/>
                  </a:cubicBezTo>
                  <a:cubicBezTo>
                    <a:pt x="62" y="83"/>
                    <a:pt x="67" y="85"/>
                    <a:pt x="61" y="89"/>
                  </a:cubicBezTo>
                  <a:cubicBezTo>
                    <a:pt x="56" y="94"/>
                    <a:pt x="58" y="95"/>
                    <a:pt x="52" y="105"/>
                  </a:cubicBezTo>
                  <a:cubicBezTo>
                    <a:pt x="46" y="115"/>
                    <a:pt x="24" y="120"/>
                    <a:pt x="21" y="125"/>
                  </a:cubicBezTo>
                  <a:cubicBezTo>
                    <a:pt x="18" y="131"/>
                    <a:pt x="7" y="135"/>
                    <a:pt x="7" y="139"/>
                  </a:cubicBezTo>
                  <a:cubicBezTo>
                    <a:pt x="7" y="143"/>
                    <a:pt x="0" y="146"/>
                    <a:pt x="4" y="151"/>
                  </a:cubicBezTo>
                  <a:cubicBezTo>
                    <a:pt x="7" y="155"/>
                    <a:pt x="11" y="152"/>
                    <a:pt x="14" y="156"/>
                  </a:cubicBezTo>
                  <a:cubicBezTo>
                    <a:pt x="17" y="159"/>
                    <a:pt x="21" y="156"/>
                    <a:pt x="22" y="159"/>
                  </a:cubicBezTo>
                  <a:cubicBezTo>
                    <a:pt x="24" y="162"/>
                    <a:pt x="35" y="162"/>
                    <a:pt x="43" y="154"/>
                  </a:cubicBezTo>
                  <a:cubicBezTo>
                    <a:pt x="51" y="147"/>
                    <a:pt x="47" y="143"/>
                    <a:pt x="50" y="141"/>
                  </a:cubicBezTo>
                  <a:cubicBezTo>
                    <a:pt x="54" y="139"/>
                    <a:pt x="54" y="133"/>
                    <a:pt x="56" y="129"/>
                  </a:cubicBezTo>
                  <a:cubicBezTo>
                    <a:pt x="58" y="126"/>
                    <a:pt x="60" y="122"/>
                    <a:pt x="69" y="122"/>
                  </a:cubicBezTo>
                  <a:cubicBezTo>
                    <a:pt x="78" y="122"/>
                    <a:pt x="73" y="120"/>
                    <a:pt x="72" y="116"/>
                  </a:cubicBezTo>
                  <a:cubicBezTo>
                    <a:pt x="72" y="111"/>
                    <a:pt x="80" y="111"/>
                    <a:pt x="80" y="105"/>
                  </a:cubicBezTo>
                  <a:cubicBezTo>
                    <a:pt x="80" y="100"/>
                    <a:pt x="91" y="95"/>
                    <a:pt x="89" y="90"/>
                  </a:cubicBezTo>
                  <a:cubicBezTo>
                    <a:pt x="86" y="86"/>
                    <a:pt x="91" y="84"/>
                    <a:pt x="87" y="81"/>
                  </a:cubicBezTo>
                  <a:close/>
                  <a:moveTo>
                    <a:pt x="15" y="167"/>
                  </a:moveTo>
                  <a:cubicBezTo>
                    <a:pt x="17" y="168"/>
                    <a:pt x="22" y="166"/>
                    <a:pt x="19" y="162"/>
                  </a:cubicBezTo>
                  <a:cubicBezTo>
                    <a:pt x="16" y="158"/>
                    <a:pt x="11" y="166"/>
                    <a:pt x="15" y="167"/>
                  </a:cubicBezTo>
                  <a:close/>
                  <a:moveTo>
                    <a:pt x="128" y="41"/>
                  </a:moveTo>
                  <a:cubicBezTo>
                    <a:pt x="126" y="45"/>
                    <a:pt x="121" y="40"/>
                    <a:pt x="117" y="40"/>
                  </a:cubicBezTo>
                  <a:cubicBezTo>
                    <a:pt x="113" y="40"/>
                    <a:pt x="110" y="37"/>
                    <a:pt x="110" y="33"/>
                  </a:cubicBezTo>
                  <a:cubicBezTo>
                    <a:pt x="110" y="29"/>
                    <a:pt x="109" y="24"/>
                    <a:pt x="105" y="24"/>
                  </a:cubicBezTo>
                  <a:cubicBezTo>
                    <a:pt x="101" y="24"/>
                    <a:pt x="106" y="28"/>
                    <a:pt x="105" y="30"/>
                  </a:cubicBezTo>
                  <a:cubicBezTo>
                    <a:pt x="103" y="32"/>
                    <a:pt x="102" y="28"/>
                    <a:pt x="100" y="28"/>
                  </a:cubicBezTo>
                  <a:cubicBezTo>
                    <a:pt x="98" y="28"/>
                    <a:pt x="96" y="25"/>
                    <a:pt x="96" y="20"/>
                  </a:cubicBezTo>
                  <a:cubicBezTo>
                    <a:pt x="96" y="15"/>
                    <a:pt x="92" y="16"/>
                    <a:pt x="92" y="10"/>
                  </a:cubicBezTo>
                  <a:cubicBezTo>
                    <a:pt x="92" y="4"/>
                    <a:pt x="83" y="0"/>
                    <a:pt x="78" y="0"/>
                  </a:cubicBezTo>
                  <a:cubicBezTo>
                    <a:pt x="73" y="0"/>
                    <a:pt x="79" y="9"/>
                    <a:pt x="81" y="12"/>
                  </a:cubicBezTo>
                  <a:cubicBezTo>
                    <a:pt x="84" y="15"/>
                    <a:pt x="89" y="18"/>
                    <a:pt x="89" y="20"/>
                  </a:cubicBezTo>
                  <a:cubicBezTo>
                    <a:pt x="89" y="22"/>
                    <a:pt x="93" y="28"/>
                    <a:pt x="96" y="29"/>
                  </a:cubicBezTo>
                  <a:cubicBezTo>
                    <a:pt x="99" y="30"/>
                    <a:pt x="94" y="39"/>
                    <a:pt x="94" y="46"/>
                  </a:cubicBezTo>
                  <a:cubicBezTo>
                    <a:pt x="94" y="53"/>
                    <a:pt x="89" y="51"/>
                    <a:pt x="85" y="56"/>
                  </a:cubicBezTo>
                  <a:cubicBezTo>
                    <a:pt x="81" y="60"/>
                    <a:pt x="94" y="65"/>
                    <a:pt x="100" y="69"/>
                  </a:cubicBezTo>
                  <a:cubicBezTo>
                    <a:pt x="105" y="74"/>
                    <a:pt x="95" y="85"/>
                    <a:pt x="97" y="87"/>
                  </a:cubicBezTo>
                  <a:cubicBezTo>
                    <a:pt x="97" y="89"/>
                    <a:pt x="101" y="90"/>
                    <a:pt x="107" y="89"/>
                  </a:cubicBezTo>
                  <a:cubicBezTo>
                    <a:pt x="113" y="87"/>
                    <a:pt x="115" y="75"/>
                    <a:pt x="119" y="71"/>
                  </a:cubicBezTo>
                  <a:cubicBezTo>
                    <a:pt x="123" y="68"/>
                    <a:pt x="121" y="62"/>
                    <a:pt x="123" y="60"/>
                  </a:cubicBezTo>
                  <a:cubicBezTo>
                    <a:pt x="125" y="57"/>
                    <a:pt x="128" y="57"/>
                    <a:pt x="130" y="57"/>
                  </a:cubicBezTo>
                  <a:cubicBezTo>
                    <a:pt x="133" y="57"/>
                    <a:pt x="132" y="50"/>
                    <a:pt x="135" y="50"/>
                  </a:cubicBezTo>
                  <a:cubicBezTo>
                    <a:pt x="139" y="50"/>
                    <a:pt x="137" y="46"/>
                    <a:pt x="139" y="40"/>
                  </a:cubicBezTo>
                  <a:cubicBezTo>
                    <a:pt x="141" y="35"/>
                    <a:pt x="130" y="37"/>
                    <a:pt x="128" y="41"/>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9" name="Freeform 152"/>
            <p:cNvSpPr>
              <a:spLocks noEditPoints="1"/>
            </p:cNvSpPr>
            <p:nvPr/>
          </p:nvSpPr>
          <p:spPr bwMode="auto">
            <a:xfrm>
              <a:off x="9232191" y="4507868"/>
              <a:ext cx="57506" cy="52843"/>
            </a:xfrm>
            <a:custGeom>
              <a:avLst/>
              <a:gdLst/>
              <a:ahLst/>
              <a:cxnLst>
                <a:cxn ang="0">
                  <a:pos x="4" y="24"/>
                </a:cxn>
                <a:cxn ang="0">
                  <a:pos x="17" y="20"/>
                </a:cxn>
                <a:cxn ang="0">
                  <a:pos x="4" y="24"/>
                </a:cxn>
                <a:cxn ang="0">
                  <a:pos x="20" y="10"/>
                </a:cxn>
                <a:cxn ang="0">
                  <a:pos x="31" y="4"/>
                </a:cxn>
                <a:cxn ang="0">
                  <a:pos x="20" y="10"/>
                </a:cxn>
              </a:cxnLst>
              <a:rect l="0" t="0" r="r" b="b"/>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0" name="Freeform 153"/>
            <p:cNvSpPr>
              <a:spLocks/>
            </p:cNvSpPr>
            <p:nvPr/>
          </p:nvSpPr>
          <p:spPr bwMode="auto">
            <a:xfrm>
              <a:off x="6613359" y="3189904"/>
              <a:ext cx="303070" cy="191167"/>
            </a:xfrm>
            <a:custGeom>
              <a:avLst/>
              <a:gdLst/>
              <a:ahLst/>
              <a:cxnLst>
                <a:cxn ang="0">
                  <a:pos x="161" y="64"/>
                </a:cxn>
                <a:cxn ang="0">
                  <a:pos x="151" y="61"/>
                </a:cxn>
                <a:cxn ang="0">
                  <a:pos x="139" y="53"/>
                </a:cxn>
                <a:cxn ang="0">
                  <a:pos x="126" y="45"/>
                </a:cxn>
                <a:cxn ang="0">
                  <a:pos x="115" y="37"/>
                </a:cxn>
                <a:cxn ang="0">
                  <a:pos x="110" y="28"/>
                </a:cxn>
                <a:cxn ang="0">
                  <a:pos x="105" y="20"/>
                </a:cxn>
                <a:cxn ang="0">
                  <a:pos x="88" y="18"/>
                </a:cxn>
                <a:cxn ang="0">
                  <a:pos x="84" y="6"/>
                </a:cxn>
                <a:cxn ang="0">
                  <a:pos x="76" y="3"/>
                </a:cxn>
                <a:cxn ang="0">
                  <a:pos x="68" y="1"/>
                </a:cxn>
                <a:cxn ang="0">
                  <a:pos x="63" y="4"/>
                </a:cxn>
                <a:cxn ang="0">
                  <a:pos x="59" y="8"/>
                </a:cxn>
                <a:cxn ang="0">
                  <a:pos x="51" y="14"/>
                </a:cxn>
                <a:cxn ang="0">
                  <a:pos x="47" y="19"/>
                </a:cxn>
                <a:cxn ang="0">
                  <a:pos x="39" y="17"/>
                </a:cxn>
                <a:cxn ang="0">
                  <a:pos x="31" y="15"/>
                </a:cxn>
                <a:cxn ang="0">
                  <a:pos x="17" y="5"/>
                </a:cxn>
                <a:cxn ang="0">
                  <a:pos x="6" y="11"/>
                </a:cxn>
                <a:cxn ang="0">
                  <a:pos x="11" y="9"/>
                </a:cxn>
                <a:cxn ang="0">
                  <a:pos x="20" y="19"/>
                </a:cxn>
                <a:cxn ang="0">
                  <a:pos x="25" y="26"/>
                </a:cxn>
                <a:cxn ang="0">
                  <a:pos x="14" y="28"/>
                </a:cxn>
                <a:cxn ang="0">
                  <a:pos x="3" y="28"/>
                </a:cxn>
                <a:cxn ang="0">
                  <a:pos x="6" y="38"/>
                </a:cxn>
                <a:cxn ang="0">
                  <a:pos x="6" y="45"/>
                </a:cxn>
                <a:cxn ang="0">
                  <a:pos x="13" y="47"/>
                </a:cxn>
                <a:cxn ang="0">
                  <a:pos x="15" y="56"/>
                </a:cxn>
                <a:cxn ang="0">
                  <a:pos x="15" y="71"/>
                </a:cxn>
                <a:cxn ang="0">
                  <a:pos x="24" y="70"/>
                </a:cxn>
                <a:cxn ang="0">
                  <a:pos x="34" y="63"/>
                </a:cxn>
                <a:cxn ang="0">
                  <a:pos x="42" y="62"/>
                </a:cxn>
                <a:cxn ang="0">
                  <a:pos x="55" y="62"/>
                </a:cxn>
                <a:cxn ang="0">
                  <a:pos x="64" y="66"/>
                </a:cxn>
                <a:cxn ang="0">
                  <a:pos x="69" y="68"/>
                </a:cxn>
                <a:cxn ang="0">
                  <a:pos x="79" y="71"/>
                </a:cxn>
                <a:cxn ang="0">
                  <a:pos x="84" y="75"/>
                </a:cxn>
                <a:cxn ang="0">
                  <a:pos x="91" y="82"/>
                </a:cxn>
                <a:cxn ang="0">
                  <a:pos x="99" y="83"/>
                </a:cxn>
                <a:cxn ang="0">
                  <a:pos x="101" y="97"/>
                </a:cxn>
                <a:cxn ang="0">
                  <a:pos x="104" y="96"/>
                </a:cxn>
                <a:cxn ang="0">
                  <a:pos x="112" y="99"/>
                </a:cxn>
                <a:cxn ang="0">
                  <a:pos x="122" y="95"/>
                </a:cxn>
                <a:cxn ang="0">
                  <a:pos x="138" y="86"/>
                </a:cxn>
                <a:cxn ang="0">
                  <a:pos x="144" y="75"/>
                </a:cxn>
                <a:cxn ang="0">
                  <a:pos x="153" y="69"/>
                </a:cxn>
                <a:cxn ang="0">
                  <a:pos x="162" y="71"/>
                </a:cxn>
                <a:cxn ang="0">
                  <a:pos x="161" y="64"/>
                </a:cxn>
              </a:cxnLst>
              <a:rect l="0" t="0" r="r" b="b"/>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1" name="Freeform 154"/>
            <p:cNvSpPr>
              <a:spLocks/>
            </p:cNvSpPr>
            <p:nvPr/>
          </p:nvSpPr>
          <p:spPr bwMode="auto">
            <a:xfrm>
              <a:off x="6429963" y="3258289"/>
              <a:ext cx="416526" cy="352804"/>
            </a:xfrm>
            <a:custGeom>
              <a:avLst/>
              <a:gdLst/>
              <a:ahLst/>
              <a:cxnLst>
                <a:cxn ang="0">
                  <a:pos x="217" y="162"/>
                </a:cxn>
                <a:cxn ang="0">
                  <a:pos x="212" y="150"/>
                </a:cxn>
                <a:cxn ang="0">
                  <a:pos x="200" y="140"/>
                </a:cxn>
                <a:cxn ang="0">
                  <a:pos x="192" y="130"/>
                </a:cxn>
                <a:cxn ang="0">
                  <a:pos x="204" y="114"/>
                </a:cxn>
                <a:cxn ang="0">
                  <a:pos x="193" y="108"/>
                </a:cxn>
                <a:cxn ang="0">
                  <a:pos x="191" y="95"/>
                </a:cxn>
                <a:cxn ang="0">
                  <a:pos x="191" y="83"/>
                </a:cxn>
                <a:cxn ang="0">
                  <a:pos x="192" y="74"/>
                </a:cxn>
                <a:cxn ang="0">
                  <a:pos x="197" y="65"/>
                </a:cxn>
                <a:cxn ang="0">
                  <a:pos x="199" y="60"/>
                </a:cxn>
                <a:cxn ang="0">
                  <a:pos x="197" y="46"/>
                </a:cxn>
                <a:cxn ang="0">
                  <a:pos x="189" y="45"/>
                </a:cxn>
                <a:cxn ang="0">
                  <a:pos x="182" y="38"/>
                </a:cxn>
                <a:cxn ang="0">
                  <a:pos x="177" y="34"/>
                </a:cxn>
                <a:cxn ang="0">
                  <a:pos x="167" y="31"/>
                </a:cxn>
                <a:cxn ang="0">
                  <a:pos x="162" y="29"/>
                </a:cxn>
                <a:cxn ang="0">
                  <a:pos x="153" y="25"/>
                </a:cxn>
                <a:cxn ang="0">
                  <a:pos x="140" y="25"/>
                </a:cxn>
                <a:cxn ang="0">
                  <a:pos x="132" y="26"/>
                </a:cxn>
                <a:cxn ang="0">
                  <a:pos x="122" y="33"/>
                </a:cxn>
                <a:cxn ang="0">
                  <a:pos x="113" y="34"/>
                </a:cxn>
                <a:cxn ang="0">
                  <a:pos x="113" y="40"/>
                </a:cxn>
                <a:cxn ang="0">
                  <a:pos x="88" y="46"/>
                </a:cxn>
                <a:cxn ang="0">
                  <a:pos x="68" y="33"/>
                </a:cxn>
                <a:cxn ang="0">
                  <a:pos x="54" y="20"/>
                </a:cxn>
                <a:cxn ang="0">
                  <a:pos x="46" y="14"/>
                </a:cxn>
                <a:cxn ang="0">
                  <a:pos x="44" y="4"/>
                </a:cxn>
                <a:cxn ang="0">
                  <a:pos x="21" y="14"/>
                </a:cxn>
                <a:cxn ang="0">
                  <a:pos x="13" y="9"/>
                </a:cxn>
                <a:cxn ang="0">
                  <a:pos x="7" y="1"/>
                </a:cxn>
                <a:cxn ang="0">
                  <a:pos x="3" y="6"/>
                </a:cxn>
                <a:cxn ang="0">
                  <a:pos x="3" y="16"/>
                </a:cxn>
                <a:cxn ang="0">
                  <a:pos x="3" y="28"/>
                </a:cxn>
                <a:cxn ang="0">
                  <a:pos x="9" y="37"/>
                </a:cxn>
                <a:cxn ang="0">
                  <a:pos x="13" y="46"/>
                </a:cxn>
                <a:cxn ang="0">
                  <a:pos x="19" y="52"/>
                </a:cxn>
                <a:cxn ang="0">
                  <a:pos x="23" y="56"/>
                </a:cxn>
                <a:cxn ang="0">
                  <a:pos x="22" y="63"/>
                </a:cxn>
                <a:cxn ang="0">
                  <a:pos x="17" y="72"/>
                </a:cxn>
                <a:cxn ang="0">
                  <a:pos x="19" y="82"/>
                </a:cxn>
                <a:cxn ang="0">
                  <a:pos x="24" y="88"/>
                </a:cxn>
                <a:cxn ang="0">
                  <a:pos x="37" y="97"/>
                </a:cxn>
                <a:cxn ang="0">
                  <a:pos x="42" y="103"/>
                </a:cxn>
                <a:cxn ang="0">
                  <a:pos x="41" y="111"/>
                </a:cxn>
                <a:cxn ang="0">
                  <a:pos x="45" y="119"/>
                </a:cxn>
                <a:cxn ang="0">
                  <a:pos x="51" y="127"/>
                </a:cxn>
                <a:cxn ang="0">
                  <a:pos x="54" y="127"/>
                </a:cxn>
                <a:cxn ang="0">
                  <a:pos x="59" y="126"/>
                </a:cxn>
                <a:cxn ang="0">
                  <a:pos x="67" y="125"/>
                </a:cxn>
                <a:cxn ang="0">
                  <a:pos x="79" y="143"/>
                </a:cxn>
                <a:cxn ang="0">
                  <a:pos x="85" y="153"/>
                </a:cxn>
                <a:cxn ang="0">
                  <a:pos x="99" y="160"/>
                </a:cxn>
                <a:cxn ang="0">
                  <a:pos x="125" y="170"/>
                </a:cxn>
                <a:cxn ang="0">
                  <a:pos x="143" y="165"/>
                </a:cxn>
                <a:cxn ang="0">
                  <a:pos x="151" y="180"/>
                </a:cxn>
                <a:cxn ang="0">
                  <a:pos x="191" y="187"/>
                </a:cxn>
                <a:cxn ang="0">
                  <a:pos x="202" y="188"/>
                </a:cxn>
                <a:cxn ang="0">
                  <a:pos x="202" y="185"/>
                </a:cxn>
                <a:cxn ang="0">
                  <a:pos x="209" y="174"/>
                </a:cxn>
                <a:cxn ang="0">
                  <a:pos x="220" y="171"/>
                </a:cxn>
                <a:cxn ang="0">
                  <a:pos x="217" y="162"/>
                </a:cxn>
              </a:cxnLst>
              <a:rect l="0" t="0" r="r" b="b"/>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2" name="Freeform 155"/>
            <p:cNvSpPr>
              <a:spLocks noEditPoints="1"/>
            </p:cNvSpPr>
            <p:nvPr/>
          </p:nvSpPr>
          <p:spPr bwMode="auto">
            <a:xfrm>
              <a:off x="6484360" y="2841763"/>
              <a:ext cx="857920" cy="404093"/>
            </a:xfrm>
            <a:custGeom>
              <a:avLst/>
              <a:gdLst/>
              <a:ahLst/>
              <a:cxnLst>
                <a:cxn ang="0">
                  <a:pos x="444" y="89"/>
                </a:cxn>
                <a:cxn ang="0">
                  <a:pos x="429" y="75"/>
                </a:cxn>
                <a:cxn ang="0">
                  <a:pos x="399" y="70"/>
                </a:cxn>
                <a:cxn ang="0">
                  <a:pos x="372" y="51"/>
                </a:cxn>
                <a:cxn ang="0">
                  <a:pos x="341" y="17"/>
                </a:cxn>
                <a:cxn ang="0">
                  <a:pos x="310" y="30"/>
                </a:cxn>
                <a:cxn ang="0">
                  <a:pos x="302" y="21"/>
                </a:cxn>
                <a:cxn ang="0">
                  <a:pos x="285" y="19"/>
                </a:cxn>
                <a:cxn ang="0">
                  <a:pos x="277" y="2"/>
                </a:cxn>
                <a:cxn ang="0">
                  <a:pos x="237" y="10"/>
                </a:cxn>
                <a:cxn ang="0">
                  <a:pos x="193" y="20"/>
                </a:cxn>
                <a:cxn ang="0">
                  <a:pos x="170" y="31"/>
                </a:cxn>
                <a:cxn ang="0">
                  <a:pos x="166" y="46"/>
                </a:cxn>
                <a:cxn ang="0">
                  <a:pos x="170" y="61"/>
                </a:cxn>
                <a:cxn ang="0">
                  <a:pos x="158" y="69"/>
                </a:cxn>
                <a:cxn ang="0">
                  <a:pos x="141" y="68"/>
                </a:cxn>
                <a:cxn ang="0">
                  <a:pos x="112" y="70"/>
                </a:cxn>
                <a:cxn ang="0">
                  <a:pos x="92" y="70"/>
                </a:cxn>
                <a:cxn ang="0">
                  <a:pos x="62" y="58"/>
                </a:cxn>
                <a:cxn ang="0">
                  <a:pos x="35" y="66"/>
                </a:cxn>
                <a:cxn ang="0">
                  <a:pos x="25" y="84"/>
                </a:cxn>
                <a:cxn ang="0">
                  <a:pos x="4" y="88"/>
                </a:cxn>
                <a:cxn ang="0">
                  <a:pos x="1" y="104"/>
                </a:cxn>
                <a:cxn ang="0">
                  <a:pos x="17" y="114"/>
                </a:cxn>
                <a:cxn ang="0">
                  <a:pos x="28" y="134"/>
                </a:cxn>
                <a:cxn ang="0">
                  <a:pos x="58" y="127"/>
                </a:cxn>
                <a:cxn ang="0">
                  <a:pos x="65" y="150"/>
                </a:cxn>
                <a:cxn ang="0">
                  <a:pos x="44" y="165"/>
                </a:cxn>
                <a:cxn ang="0">
                  <a:pos x="64" y="185"/>
                </a:cxn>
                <a:cxn ang="0">
                  <a:pos x="75" y="197"/>
                </a:cxn>
                <a:cxn ang="0">
                  <a:pos x="108" y="203"/>
                </a:cxn>
                <a:cxn ang="0">
                  <a:pos x="139" y="144"/>
                </a:cxn>
                <a:cxn ang="0">
                  <a:pos x="157" y="146"/>
                </a:cxn>
                <a:cxn ang="0">
                  <a:pos x="191" y="174"/>
                </a:cxn>
                <a:cxn ang="0">
                  <a:pos x="225" y="192"/>
                </a:cxn>
                <a:cxn ang="0">
                  <a:pos x="250" y="212"/>
                </a:cxn>
                <a:cxn ang="0">
                  <a:pos x="274" y="201"/>
                </a:cxn>
                <a:cxn ang="0">
                  <a:pos x="299" y="187"/>
                </a:cxn>
                <a:cxn ang="0">
                  <a:pos x="336" y="185"/>
                </a:cxn>
                <a:cxn ang="0">
                  <a:pos x="385" y="193"/>
                </a:cxn>
                <a:cxn ang="0">
                  <a:pos x="386" y="167"/>
                </a:cxn>
                <a:cxn ang="0">
                  <a:pos x="401" y="151"/>
                </a:cxn>
                <a:cxn ang="0">
                  <a:pos x="416" y="126"/>
                </a:cxn>
                <a:cxn ang="0">
                  <a:pos x="445" y="123"/>
                </a:cxn>
                <a:cxn ang="0">
                  <a:pos x="455" y="99"/>
                </a:cxn>
                <a:cxn ang="0">
                  <a:pos x="171" y="137"/>
                </a:cxn>
                <a:cxn ang="0">
                  <a:pos x="361" y="136"/>
                </a:cxn>
                <a:cxn ang="0">
                  <a:pos x="315" y="136"/>
                </a:cxn>
                <a:cxn ang="0">
                  <a:pos x="361" y="136"/>
                </a:cxn>
              </a:cxnLst>
              <a:rect l="0" t="0" r="r" b="b"/>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3" name="Freeform 156"/>
            <p:cNvSpPr>
              <a:spLocks noEditPoints="1"/>
            </p:cNvSpPr>
            <p:nvPr/>
          </p:nvSpPr>
          <p:spPr bwMode="auto">
            <a:xfrm>
              <a:off x="5918630" y="1847073"/>
              <a:ext cx="3604197" cy="1381687"/>
            </a:xfrm>
            <a:custGeom>
              <a:avLst/>
              <a:gdLst/>
              <a:ahLst/>
              <a:cxnLst>
                <a:cxn ang="0">
                  <a:pos x="814" y="12"/>
                </a:cxn>
                <a:cxn ang="0">
                  <a:pos x="840" y="45"/>
                </a:cxn>
                <a:cxn ang="0">
                  <a:pos x="912" y="61"/>
                </a:cxn>
                <a:cxn ang="0">
                  <a:pos x="822" y="28"/>
                </a:cxn>
                <a:cxn ang="0">
                  <a:pos x="1331" y="168"/>
                </a:cxn>
                <a:cxn ang="0">
                  <a:pos x="1358" y="198"/>
                </a:cxn>
                <a:cxn ang="0">
                  <a:pos x="1388" y="664"/>
                </a:cxn>
                <a:cxn ang="0">
                  <a:pos x="355" y="25"/>
                </a:cxn>
                <a:cxn ang="0">
                  <a:pos x="1886" y="330"/>
                </a:cxn>
                <a:cxn ang="0">
                  <a:pos x="1698" y="277"/>
                </a:cxn>
                <a:cxn ang="0">
                  <a:pos x="1580" y="268"/>
                </a:cxn>
                <a:cxn ang="0">
                  <a:pos x="1412" y="221"/>
                </a:cxn>
                <a:cxn ang="0">
                  <a:pos x="1319" y="241"/>
                </a:cxn>
                <a:cxn ang="0">
                  <a:pos x="1224" y="204"/>
                </a:cxn>
                <a:cxn ang="0">
                  <a:pos x="1101" y="196"/>
                </a:cxn>
                <a:cxn ang="0">
                  <a:pos x="989" y="193"/>
                </a:cxn>
                <a:cxn ang="0">
                  <a:pos x="1007" y="122"/>
                </a:cxn>
                <a:cxn ang="0">
                  <a:pos x="909" y="126"/>
                </a:cxn>
                <a:cxn ang="0">
                  <a:pos x="800" y="148"/>
                </a:cxn>
                <a:cxn ang="0">
                  <a:pos x="764" y="190"/>
                </a:cxn>
                <a:cxn ang="0">
                  <a:pos x="667" y="228"/>
                </a:cxn>
                <a:cxn ang="0">
                  <a:pos x="623" y="257"/>
                </a:cxn>
                <a:cxn ang="0">
                  <a:pos x="630" y="312"/>
                </a:cxn>
                <a:cxn ang="0">
                  <a:pos x="603" y="320"/>
                </a:cxn>
                <a:cxn ang="0">
                  <a:pos x="557" y="231"/>
                </a:cxn>
                <a:cxn ang="0">
                  <a:pos x="468" y="273"/>
                </a:cxn>
                <a:cxn ang="0">
                  <a:pos x="384" y="305"/>
                </a:cxn>
                <a:cxn ang="0">
                  <a:pos x="307" y="312"/>
                </a:cxn>
                <a:cxn ang="0">
                  <a:pos x="230" y="353"/>
                </a:cxn>
                <a:cxn ang="0">
                  <a:pos x="170" y="355"/>
                </a:cxn>
                <a:cxn ang="0">
                  <a:pos x="201" y="292"/>
                </a:cxn>
                <a:cxn ang="0">
                  <a:pos x="100" y="296"/>
                </a:cxn>
                <a:cxn ang="0">
                  <a:pos x="133" y="407"/>
                </a:cxn>
                <a:cxn ang="0">
                  <a:pos x="89" y="497"/>
                </a:cxn>
                <a:cxn ang="0">
                  <a:pos x="134" y="574"/>
                </a:cxn>
                <a:cxn ang="0">
                  <a:pos x="223" y="617"/>
                </a:cxn>
                <a:cxn ang="0">
                  <a:pos x="193" y="682"/>
                </a:cxn>
                <a:cxn ang="0">
                  <a:pos x="326" y="731"/>
                </a:cxn>
                <a:cxn ang="0">
                  <a:pos x="312" y="613"/>
                </a:cxn>
                <a:cxn ang="0">
                  <a:pos x="425" y="599"/>
                </a:cxn>
                <a:cxn ang="0">
                  <a:pos x="472" y="554"/>
                </a:cxn>
                <a:cxn ang="0">
                  <a:pos x="610" y="554"/>
                </a:cxn>
                <a:cxn ang="0">
                  <a:pos x="738" y="612"/>
                </a:cxn>
                <a:cxn ang="0">
                  <a:pos x="849" y="616"/>
                </a:cxn>
                <a:cxn ang="0">
                  <a:pos x="939" y="614"/>
                </a:cxn>
                <a:cxn ang="0">
                  <a:pos x="1099" y="622"/>
                </a:cxn>
                <a:cxn ang="0">
                  <a:pos x="1210" y="615"/>
                </a:cxn>
                <a:cxn ang="0">
                  <a:pos x="1251" y="689"/>
                </a:cxn>
                <a:cxn ang="0">
                  <a:pos x="1365" y="573"/>
                </a:cxn>
                <a:cxn ang="0">
                  <a:pos x="1310" y="530"/>
                </a:cxn>
                <a:cxn ang="0">
                  <a:pos x="1484" y="473"/>
                </a:cxn>
                <a:cxn ang="0">
                  <a:pos x="1584" y="440"/>
                </a:cxn>
                <a:cxn ang="0">
                  <a:pos x="1544" y="494"/>
                </a:cxn>
                <a:cxn ang="0">
                  <a:pos x="1607" y="521"/>
                </a:cxn>
                <a:cxn ang="0">
                  <a:pos x="1697" y="458"/>
                </a:cxn>
                <a:cxn ang="0">
                  <a:pos x="1766" y="373"/>
                </a:cxn>
                <a:cxn ang="0">
                  <a:pos x="1875" y="379"/>
                </a:cxn>
                <a:cxn ang="0">
                  <a:pos x="993" y="567"/>
                </a:cxn>
                <a:cxn ang="0">
                  <a:pos x="386" y="247"/>
                </a:cxn>
                <a:cxn ang="0">
                  <a:pos x="485" y="133"/>
                </a:cxn>
                <a:cxn ang="0">
                  <a:pos x="415" y="39"/>
                </a:cxn>
                <a:cxn ang="0">
                  <a:pos x="464" y="16"/>
                </a:cxn>
              </a:cxnLst>
              <a:rect l="0" t="0" r="r" b="b"/>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4" name="Freeform 158"/>
            <p:cNvSpPr>
              <a:spLocks/>
            </p:cNvSpPr>
            <p:nvPr/>
          </p:nvSpPr>
          <p:spPr bwMode="auto">
            <a:xfrm>
              <a:off x="5766318" y="4035390"/>
              <a:ext cx="386997" cy="407201"/>
            </a:xfrm>
            <a:custGeom>
              <a:avLst/>
              <a:gdLst/>
              <a:ahLst/>
              <a:cxnLst>
                <a:cxn ang="0">
                  <a:pos x="184" y="102"/>
                </a:cxn>
                <a:cxn ang="0">
                  <a:pos x="184" y="95"/>
                </a:cxn>
                <a:cxn ang="0">
                  <a:pos x="181" y="91"/>
                </a:cxn>
                <a:cxn ang="0">
                  <a:pos x="186" y="81"/>
                </a:cxn>
                <a:cxn ang="0">
                  <a:pos x="189" y="71"/>
                </a:cxn>
                <a:cxn ang="0">
                  <a:pos x="194" y="54"/>
                </a:cxn>
                <a:cxn ang="0">
                  <a:pos x="203" y="44"/>
                </a:cxn>
                <a:cxn ang="0">
                  <a:pos x="203" y="33"/>
                </a:cxn>
                <a:cxn ang="0">
                  <a:pos x="204" y="23"/>
                </a:cxn>
                <a:cxn ang="0">
                  <a:pos x="185" y="13"/>
                </a:cxn>
                <a:cxn ang="0">
                  <a:pos x="172" y="13"/>
                </a:cxn>
                <a:cxn ang="0">
                  <a:pos x="164" y="4"/>
                </a:cxn>
                <a:cxn ang="0">
                  <a:pos x="156" y="6"/>
                </a:cxn>
                <a:cxn ang="0">
                  <a:pos x="134" y="6"/>
                </a:cxn>
                <a:cxn ang="0">
                  <a:pos x="114" y="9"/>
                </a:cxn>
                <a:cxn ang="0">
                  <a:pos x="89" y="13"/>
                </a:cxn>
                <a:cxn ang="0">
                  <a:pos x="68" y="16"/>
                </a:cxn>
                <a:cxn ang="0">
                  <a:pos x="66" y="35"/>
                </a:cxn>
                <a:cxn ang="0">
                  <a:pos x="53" y="71"/>
                </a:cxn>
                <a:cxn ang="0">
                  <a:pos x="43" y="102"/>
                </a:cxn>
                <a:cxn ang="0">
                  <a:pos x="32" y="117"/>
                </a:cxn>
                <a:cxn ang="0">
                  <a:pos x="18" y="117"/>
                </a:cxn>
                <a:cxn ang="0">
                  <a:pos x="0" y="121"/>
                </a:cxn>
                <a:cxn ang="0">
                  <a:pos x="4" y="135"/>
                </a:cxn>
                <a:cxn ang="0">
                  <a:pos x="47" y="132"/>
                </a:cxn>
                <a:cxn ang="0">
                  <a:pos x="53" y="150"/>
                </a:cxn>
                <a:cxn ang="0">
                  <a:pos x="76" y="155"/>
                </a:cxn>
                <a:cxn ang="0">
                  <a:pos x="89" y="145"/>
                </a:cxn>
                <a:cxn ang="0">
                  <a:pos x="102" y="149"/>
                </a:cxn>
                <a:cxn ang="0">
                  <a:pos x="103" y="174"/>
                </a:cxn>
                <a:cxn ang="0">
                  <a:pos x="108" y="192"/>
                </a:cxn>
                <a:cxn ang="0">
                  <a:pos x="124" y="188"/>
                </a:cxn>
                <a:cxn ang="0">
                  <a:pos x="130" y="191"/>
                </a:cxn>
                <a:cxn ang="0">
                  <a:pos x="140" y="193"/>
                </a:cxn>
                <a:cxn ang="0">
                  <a:pos x="153" y="201"/>
                </a:cxn>
                <a:cxn ang="0">
                  <a:pos x="162" y="198"/>
                </a:cxn>
                <a:cxn ang="0">
                  <a:pos x="177" y="206"/>
                </a:cxn>
                <a:cxn ang="0">
                  <a:pos x="189" y="216"/>
                </a:cxn>
                <a:cxn ang="0">
                  <a:pos x="190" y="203"/>
                </a:cxn>
                <a:cxn ang="0">
                  <a:pos x="175" y="196"/>
                </a:cxn>
                <a:cxn ang="0">
                  <a:pos x="178" y="173"/>
                </a:cxn>
                <a:cxn ang="0">
                  <a:pos x="182" y="160"/>
                </a:cxn>
                <a:cxn ang="0">
                  <a:pos x="196" y="157"/>
                </a:cxn>
                <a:cxn ang="0">
                  <a:pos x="189" y="144"/>
                </a:cxn>
              </a:cxnLst>
              <a:rect l="0" t="0" r="r" b="b"/>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5" name="Freeform 159"/>
            <p:cNvSpPr>
              <a:spLocks/>
            </p:cNvSpPr>
            <p:nvPr/>
          </p:nvSpPr>
          <p:spPr bwMode="auto">
            <a:xfrm>
              <a:off x="6111351" y="4204799"/>
              <a:ext cx="34192" cy="45072"/>
            </a:xfrm>
            <a:custGeom>
              <a:avLst/>
              <a:gdLst/>
              <a:ahLst/>
              <a:cxnLst>
                <a:cxn ang="0">
                  <a:pos x="1" y="12"/>
                </a:cxn>
                <a:cxn ang="0">
                  <a:pos x="4" y="24"/>
                </a:cxn>
                <a:cxn ang="0">
                  <a:pos x="9" y="21"/>
                </a:cxn>
                <a:cxn ang="0">
                  <a:pos x="18" y="8"/>
                </a:cxn>
                <a:cxn ang="0">
                  <a:pos x="15" y="6"/>
                </a:cxn>
                <a:cxn ang="0">
                  <a:pos x="14" y="0"/>
                </a:cxn>
                <a:cxn ang="0">
                  <a:pos x="9" y="0"/>
                </a:cxn>
                <a:cxn ang="0">
                  <a:pos x="3" y="4"/>
                </a:cxn>
                <a:cxn ang="0">
                  <a:pos x="0" y="3"/>
                </a:cxn>
                <a:cxn ang="0">
                  <a:pos x="0" y="4"/>
                </a:cxn>
                <a:cxn ang="0">
                  <a:pos x="1" y="12"/>
                </a:cxn>
              </a:cxnLst>
              <a:rect l="0" t="0" r="r" b="b"/>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6" name="Freeform 160"/>
            <p:cNvSpPr>
              <a:spLocks/>
            </p:cNvSpPr>
            <p:nvPr/>
          </p:nvSpPr>
          <p:spPr bwMode="auto">
            <a:xfrm>
              <a:off x="6131556" y="4378869"/>
              <a:ext cx="225360" cy="360575"/>
            </a:xfrm>
            <a:custGeom>
              <a:avLst/>
              <a:gdLst/>
              <a:ahLst/>
              <a:cxnLst>
                <a:cxn ang="0">
                  <a:pos x="119" y="50"/>
                </a:cxn>
                <a:cxn ang="0">
                  <a:pos x="116" y="28"/>
                </a:cxn>
                <a:cxn ang="0">
                  <a:pos x="115" y="1"/>
                </a:cxn>
                <a:cxn ang="0">
                  <a:pos x="115" y="0"/>
                </a:cxn>
                <a:cxn ang="0">
                  <a:pos x="103" y="7"/>
                </a:cxn>
                <a:cxn ang="0">
                  <a:pos x="95" y="9"/>
                </a:cxn>
                <a:cxn ang="0">
                  <a:pos x="89" y="8"/>
                </a:cxn>
                <a:cxn ang="0">
                  <a:pos x="85" y="13"/>
                </a:cxn>
                <a:cxn ang="0">
                  <a:pos x="78" y="13"/>
                </a:cxn>
                <a:cxn ang="0">
                  <a:pos x="69" y="15"/>
                </a:cxn>
                <a:cxn ang="0">
                  <a:pos x="65" y="11"/>
                </a:cxn>
                <a:cxn ang="0">
                  <a:pos x="58" y="13"/>
                </a:cxn>
                <a:cxn ang="0">
                  <a:pos x="52" y="12"/>
                </a:cxn>
                <a:cxn ang="0">
                  <a:pos x="51" y="16"/>
                </a:cxn>
                <a:cxn ang="0">
                  <a:pos x="56" y="40"/>
                </a:cxn>
                <a:cxn ang="0">
                  <a:pos x="63" y="46"/>
                </a:cxn>
                <a:cxn ang="0">
                  <a:pos x="63" y="58"/>
                </a:cxn>
                <a:cxn ang="0">
                  <a:pos x="57" y="65"/>
                </a:cxn>
                <a:cxn ang="0">
                  <a:pos x="56" y="75"/>
                </a:cxn>
                <a:cxn ang="0">
                  <a:pos x="46" y="62"/>
                </a:cxn>
                <a:cxn ang="0">
                  <a:pos x="48" y="47"/>
                </a:cxn>
                <a:cxn ang="0">
                  <a:pos x="39" y="46"/>
                </a:cxn>
                <a:cxn ang="0">
                  <a:pos x="31" y="40"/>
                </a:cxn>
                <a:cxn ang="0">
                  <a:pos x="0" y="52"/>
                </a:cxn>
                <a:cxn ang="0">
                  <a:pos x="2" y="60"/>
                </a:cxn>
                <a:cxn ang="0">
                  <a:pos x="2" y="60"/>
                </a:cxn>
                <a:cxn ang="0">
                  <a:pos x="3" y="64"/>
                </a:cxn>
                <a:cxn ang="0">
                  <a:pos x="18" y="67"/>
                </a:cxn>
                <a:cxn ang="0">
                  <a:pos x="31" y="72"/>
                </a:cxn>
                <a:cxn ang="0">
                  <a:pos x="31" y="89"/>
                </a:cxn>
                <a:cxn ang="0">
                  <a:pos x="28" y="99"/>
                </a:cxn>
                <a:cxn ang="0">
                  <a:pos x="32" y="108"/>
                </a:cxn>
                <a:cxn ang="0">
                  <a:pos x="26" y="116"/>
                </a:cxn>
                <a:cxn ang="0">
                  <a:pos x="23" y="127"/>
                </a:cxn>
                <a:cxn ang="0">
                  <a:pos x="11" y="138"/>
                </a:cxn>
                <a:cxn ang="0">
                  <a:pos x="12" y="139"/>
                </a:cxn>
                <a:cxn ang="0">
                  <a:pos x="19" y="160"/>
                </a:cxn>
                <a:cxn ang="0">
                  <a:pos x="20" y="180"/>
                </a:cxn>
                <a:cxn ang="0">
                  <a:pos x="21" y="193"/>
                </a:cxn>
                <a:cxn ang="0">
                  <a:pos x="30" y="193"/>
                </a:cxn>
                <a:cxn ang="0">
                  <a:pos x="30" y="187"/>
                </a:cxn>
                <a:cxn ang="0">
                  <a:pos x="26" y="183"/>
                </a:cxn>
                <a:cxn ang="0">
                  <a:pos x="43" y="170"/>
                </a:cxn>
                <a:cxn ang="0">
                  <a:pos x="57" y="161"/>
                </a:cxn>
                <a:cxn ang="0">
                  <a:pos x="59" y="145"/>
                </a:cxn>
                <a:cxn ang="0">
                  <a:pos x="57" y="130"/>
                </a:cxn>
                <a:cxn ang="0">
                  <a:pos x="51" y="116"/>
                </a:cxn>
                <a:cxn ang="0">
                  <a:pos x="53" y="108"/>
                </a:cxn>
                <a:cxn ang="0">
                  <a:pos x="58" y="102"/>
                </a:cxn>
                <a:cxn ang="0">
                  <a:pos x="68" y="96"/>
                </a:cxn>
                <a:cxn ang="0">
                  <a:pos x="79" y="83"/>
                </a:cxn>
                <a:cxn ang="0">
                  <a:pos x="101" y="73"/>
                </a:cxn>
                <a:cxn ang="0">
                  <a:pos x="119" y="50"/>
                </a:cxn>
              </a:cxnLst>
              <a:rect l="0" t="0" r="r" b="b"/>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7" name="Freeform 161"/>
            <p:cNvSpPr>
              <a:spLocks/>
            </p:cNvSpPr>
            <p:nvPr/>
          </p:nvSpPr>
          <p:spPr bwMode="auto">
            <a:xfrm>
              <a:off x="6119122" y="4173715"/>
              <a:ext cx="228468" cy="233130"/>
            </a:xfrm>
            <a:custGeom>
              <a:avLst/>
              <a:gdLst/>
              <a:ahLst/>
              <a:cxnLst>
                <a:cxn ang="0">
                  <a:pos x="114" y="100"/>
                </a:cxn>
                <a:cxn ang="0">
                  <a:pos x="110" y="88"/>
                </a:cxn>
                <a:cxn ang="0">
                  <a:pos x="109" y="79"/>
                </a:cxn>
                <a:cxn ang="0">
                  <a:pos x="111" y="71"/>
                </a:cxn>
                <a:cxn ang="0">
                  <a:pos x="105" y="61"/>
                </a:cxn>
                <a:cxn ang="0">
                  <a:pos x="110" y="44"/>
                </a:cxn>
                <a:cxn ang="0">
                  <a:pos x="91" y="30"/>
                </a:cxn>
                <a:cxn ang="0">
                  <a:pos x="92" y="24"/>
                </a:cxn>
                <a:cxn ang="0">
                  <a:pos x="49" y="1"/>
                </a:cxn>
                <a:cxn ang="0">
                  <a:pos x="44" y="12"/>
                </a:cxn>
                <a:cxn ang="0">
                  <a:pos x="44" y="19"/>
                </a:cxn>
                <a:cxn ang="0">
                  <a:pos x="26" y="18"/>
                </a:cxn>
                <a:cxn ang="0">
                  <a:pos x="26" y="0"/>
                </a:cxn>
                <a:cxn ang="0">
                  <a:pos x="17" y="1"/>
                </a:cxn>
                <a:cxn ang="0">
                  <a:pos x="11" y="2"/>
                </a:cxn>
                <a:cxn ang="0">
                  <a:pos x="13" y="7"/>
                </a:cxn>
                <a:cxn ang="0">
                  <a:pos x="15" y="15"/>
                </a:cxn>
                <a:cxn ang="0">
                  <a:pos x="10" y="17"/>
                </a:cxn>
                <a:cxn ang="0">
                  <a:pos x="11" y="23"/>
                </a:cxn>
                <a:cxn ang="0">
                  <a:pos x="14" y="25"/>
                </a:cxn>
                <a:cxn ang="0">
                  <a:pos x="5" y="38"/>
                </a:cxn>
                <a:cxn ang="0">
                  <a:pos x="0" y="41"/>
                </a:cxn>
                <a:cxn ang="0">
                  <a:pos x="7" y="62"/>
                </a:cxn>
                <a:cxn ang="0">
                  <a:pos x="13" y="77"/>
                </a:cxn>
                <a:cxn ang="0">
                  <a:pos x="15" y="86"/>
                </a:cxn>
                <a:cxn ang="0">
                  <a:pos x="9" y="81"/>
                </a:cxn>
                <a:cxn ang="0">
                  <a:pos x="8" y="83"/>
                </a:cxn>
                <a:cxn ang="0">
                  <a:pos x="8" y="83"/>
                </a:cxn>
                <a:cxn ang="0">
                  <a:pos x="16" y="88"/>
                </a:cxn>
                <a:cxn ang="0">
                  <a:pos x="26" y="92"/>
                </a:cxn>
                <a:cxn ang="0">
                  <a:pos x="41" y="99"/>
                </a:cxn>
                <a:cxn ang="0">
                  <a:pos x="42" y="100"/>
                </a:cxn>
                <a:cxn ang="0">
                  <a:pos x="49" y="100"/>
                </a:cxn>
                <a:cxn ang="0">
                  <a:pos x="51" y="99"/>
                </a:cxn>
                <a:cxn ang="0">
                  <a:pos x="59" y="122"/>
                </a:cxn>
                <a:cxn ang="0">
                  <a:pos x="65" y="123"/>
                </a:cxn>
                <a:cxn ang="0">
                  <a:pos x="72" y="121"/>
                </a:cxn>
                <a:cxn ang="0">
                  <a:pos x="76" y="125"/>
                </a:cxn>
                <a:cxn ang="0">
                  <a:pos x="85" y="123"/>
                </a:cxn>
                <a:cxn ang="0">
                  <a:pos x="92" y="123"/>
                </a:cxn>
                <a:cxn ang="0">
                  <a:pos x="96" y="118"/>
                </a:cxn>
                <a:cxn ang="0">
                  <a:pos x="102" y="119"/>
                </a:cxn>
                <a:cxn ang="0">
                  <a:pos x="110" y="117"/>
                </a:cxn>
                <a:cxn ang="0">
                  <a:pos x="122" y="110"/>
                </a:cxn>
                <a:cxn ang="0">
                  <a:pos x="114" y="100"/>
                </a:cxn>
              </a:cxnLst>
              <a:rect l="0" t="0" r="r" b="b"/>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8" name="Freeform 162"/>
            <p:cNvSpPr>
              <a:spLocks/>
            </p:cNvSpPr>
            <p:nvPr/>
          </p:nvSpPr>
          <p:spPr bwMode="auto">
            <a:xfrm>
              <a:off x="6185953" y="4358664"/>
              <a:ext cx="69940" cy="164745"/>
            </a:xfrm>
            <a:custGeom>
              <a:avLst/>
              <a:gdLst/>
              <a:ahLst/>
              <a:cxnLst>
                <a:cxn ang="0">
                  <a:pos x="34" y="57"/>
                </a:cxn>
                <a:cxn ang="0">
                  <a:pos x="27" y="51"/>
                </a:cxn>
                <a:cxn ang="0">
                  <a:pos x="27" y="53"/>
                </a:cxn>
                <a:cxn ang="0">
                  <a:pos x="15" y="35"/>
                </a:cxn>
                <a:cxn ang="0">
                  <a:pos x="16" y="15"/>
                </a:cxn>
                <a:cxn ang="0">
                  <a:pos x="13" y="1"/>
                </a:cxn>
                <a:cxn ang="0">
                  <a:pos x="6" y="1"/>
                </a:cxn>
                <a:cxn ang="0">
                  <a:pos x="10" y="12"/>
                </a:cxn>
                <a:cxn ang="0">
                  <a:pos x="6" y="14"/>
                </a:cxn>
                <a:cxn ang="0">
                  <a:pos x="7" y="32"/>
                </a:cxn>
                <a:cxn ang="0">
                  <a:pos x="2" y="35"/>
                </a:cxn>
                <a:cxn ang="0">
                  <a:pos x="0" y="46"/>
                </a:cxn>
                <a:cxn ang="0">
                  <a:pos x="2" y="51"/>
                </a:cxn>
                <a:cxn ang="0">
                  <a:pos x="2" y="51"/>
                </a:cxn>
                <a:cxn ang="0">
                  <a:pos x="10" y="57"/>
                </a:cxn>
                <a:cxn ang="0">
                  <a:pos x="19" y="58"/>
                </a:cxn>
                <a:cxn ang="0">
                  <a:pos x="17" y="73"/>
                </a:cxn>
                <a:cxn ang="0">
                  <a:pos x="27" y="86"/>
                </a:cxn>
                <a:cxn ang="0">
                  <a:pos x="28" y="76"/>
                </a:cxn>
                <a:cxn ang="0">
                  <a:pos x="34" y="69"/>
                </a:cxn>
                <a:cxn ang="0">
                  <a:pos x="34" y="57"/>
                </a:cxn>
              </a:cxnLst>
              <a:rect l="0" t="0" r="r" b="b"/>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9" name="Freeform 163"/>
            <p:cNvSpPr>
              <a:spLocks/>
            </p:cNvSpPr>
            <p:nvPr/>
          </p:nvSpPr>
          <p:spPr bwMode="auto">
            <a:xfrm>
              <a:off x="8953989" y="4594903"/>
              <a:ext cx="71493" cy="55951"/>
            </a:xfrm>
            <a:custGeom>
              <a:avLst/>
              <a:gdLst/>
              <a:ahLst/>
              <a:cxnLst>
                <a:cxn ang="0">
                  <a:pos x="1" y="5"/>
                </a:cxn>
                <a:cxn ang="0">
                  <a:pos x="34" y="27"/>
                </a:cxn>
                <a:cxn ang="0">
                  <a:pos x="1" y="5"/>
                </a:cxn>
              </a:cxnLst>
              <a:rect l="0" t="0" r="r" b="b"/>
              <a:pathLst>
                <a:path w="38" h="30">
                  <a:moveTo>
                    <a:pt x="1" y="5"/>
                  </a:moveTo>
                  <a:cubicBezTo>
                    <a:pt x="0" y="0"/>
                    <a:pt x="38" y="25"/>
                    <a:pt x="34" y="27"/>
                  </a:cubicBezTo>
                  <a:cubicBezTo>
                    <a:pt x="30" y="30"/>
                    <a:pt x="2" y="9"/>
                    <a:pt x="1" y="5"/>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0" name="Freeform 164"/>
            <p:cNvSpPr>
              <a:spLocks/>
            </p:cNvSpPr>
            <p:nvPr/>
          </p:nvSpPr>
          <p:spPr bwMode="auto">
            <a:xfrm>
              <a:off x="6935079" y="3234976"/>
              <a:ext cx="163192" cy="108794"/>
            </a:xfrm>
            <a:custGeom>
              <a:avLst/>
              <a:gdLst/>
              <a:ahLst/>
              <a:cxnLst>
                <a:cxn ang="0">
                  <a:pos x="71" y="47"/>
                </a:cxn>
                <a:cxn ang="0">
                  <a:pos x="75" y="51"/>
                </a:cxn>
                <a:cxn ang="0">
                  <a:pos x="83" y="53"/>
                </a:cxn>
                <a:cxn ang="0">
                  <a:pos x="87" y="52"/>
                </a:cxn>
                <a:cxn ang="0">
                  <a:pos x="84" y="37"/>
                </a:cxn>
                <a:cxn ang="0">
                  <a:pos x="73" y="30"/>
                </a:cxn>
                <a:cxn ang="0">
                  <a:pos x="72" y="20"/>
                </a:cxn>
                <a:cxn ang="0">
                  <a:pos x="57" y="21"/>
                </a:cxn>
                <a:cxn ang="0">
                  <a:pos x="47" y="19"/>
                </a:cxn>
                <a:cxn ang="0">
                  <a:pos x="37" y="19"/>
                </a:cxn>
                <a:cxn ang="0">
                  <a:pos x="21" y="18"/>
                </a:cxn>
                <a:cxn ang="0">
                  <a:pos x="29" y="11"/>
                </a:cxn>
                <a:cxn ang="0">
                  <a:pos x="33" y="11"/>
                </a:cxn>
                <a:cxn ang="0">
                  <a:pos x="37" y="2"/>
                </a:cxn>
                <a:cxn ang="0">
                  <a:pos x="29" y="4"/>
                </a:cxn>
                <a:cxn ang="0">
                  <a:pos x="20" y="6"/>
                </a:cxn>
                <a:cxn ang="0">
                  <a:pos x="15" y="12"/>
                </a:cxn>
                <a:cxn ang="0">
                  <a:pos x="11" y="18"/>
                </a:cxn>
                <a:cxn ang="0">
                  <a:pos x="1" y="22"/>
                </a:cxn>
                <a:cxn ang="0">
                  <a:pos x="8" y="31"/>
                </a:cxn>
                <a:cxn ang="0">
                  <a:pos x="9" y="41"/>
                </a:cxn>
                <a:cxn ang="0">
                  <a:pos x="4" y="52"/>
                </a:cxn>
                <a:cxn ang="0">
                  <a:pos x="10" y="53"/>
                </a:cxn>
                <a:cxn ang="0">
                  <a:pos x="21" y="50"/>
                </a:cxn>
                <a:cxn ang="0">
                  <a:pos x="32" y="44"/>
                </a:cxn>
                <a:cxn ang="0">
                  <a:pos x="42" y="35"/>
                </a:cxn>
                <a:cxn ang="0">
                  <a:pos x="47" y="44"/>
                </a:cxn>
                <a:cxn ang="0">
                  <a:pos x="47" y="57"/>
                </a:cxn>
                <a:cxn ang="0">
                  <a:pos x="52" y="58"/>
                </a:cxn>
                <a:cxn ang="0">
                  <a:pos x="58" y="56"/>
                </a:cxn>
                <a:cxn ang="0">
                  <a:pos x="71" y="47"/>
                </a:cxn>
              </a:cxnLst>
              <a:rect l="0" t="0" r="r" b="b"/>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1" name="Freeform 165"/>
            <p:cNvSpPr>
              <a:spLocks/>
            </p:cNvSpPr>
            <p:nvPr/>
          </p:nvSpPr>
          <p:spPr bwMode="auto">
            <a:xfrm>
              <a:off x="3842215" y="3604877"/>
              <a:ext cx="18650" cy="38856"/>
            </a:xfrm>
            <a:custGeom>
              <a:avLst/>
              <a:gdLst/>
              <a:ahLst/>
              <a:cxnLst>
                <a:cxn ang="0">
                  <a:pos x="8" y="19"/>
                </a:cxn>
                <a:cxn ang="0">
                  <a:pos x="4" y="15"/>
                </a:cxn>
                <a:cxn ang="0">
                  <a:pos x="0" y="7"/>
                </a:cxn>
                <a:cxn ang="0">
                  <a:pos x="4" y="4"/>
                </a:cxn>
                <a:cxn ang="0">
                  <a:pos x="5" y="12"/>
                </a:cxn>
                <a:cxn ang="0">
                  <a:pos x="8" y="19"/>
                </a:cxn>
              </a:cxnLst>
              <a:rect l="0" t="0" r="r" b="b"/>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2" name="Freeform 166"/>
            <p:cNvSpPr>
              <a:spLocks/>
            </p:cNvSpPr>
            <p:nvPr/>
          </p:nvSpPr>
          <p:spPr bwMode="auto">
            <a:xfrm>
              <a:off x="4190356" y="3925042"/>
              <a:ext cx="24867" cy="20205"/>
            </a:xfrm>
            <a:custGeom>
              <a:avLst/>
              <a:gdLst/>
              <a:ahLst/>
              <a:cxnLst>
                <a:cxn ang="0">
                  <a:pos x="3" y="10"/>
                </a:cxn>
                <a:cxn ang="0">
                  <a:pos x="2" y="4"/>
                </a:cxn>
                <a:cxn ang="0">
                  <a:pos x="11" y="2"/>
                </a:cxn>
                <a:cxn ang="0">
                  <a:pos x="11" y="8"/>
                </a:cxn>
                <a:cxn ang="0">
                  <a:pos x="3" y="10"/>
                </a:cxn>
              </a:cxnLst>
              <a:rect l="0" t="0" r="r" b="b"/>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3" name="Freeform 167"/>
            <p:cNvSpPr>
              <a:spLocks/>
            </p:cNvSpPr>
            <p:nvPr/>
          </p:nvSpPr>
          <p:spPr bwMode="auto">
            <a:xfrm>
              <a:off x="6415975" y="3224096"/>
              <a:ext cx="69940" cy="60614"/>
            </a:xfrm>
            <a:custGeom>
              <a:avLst/>
              <a:gdLst/>
              <a:ahLst/>
              <a:cxnLst>
                <a:cxn ang="0">
                  <a:pos x="35" y="26"/>
                </a:cxn>
                <a:cxn ang="0">
                  <a:pos x="28" y="17"/>
                </a:cxn>
                <a:cxn ang="0">
                  <a:pos x="24" y="8"/>
                </a:cxn>
                <a:cxn ang="0">
                  <a:pos x="21" y="2"/>
                </a:cxn>
                <a:cxn ang="0">
                  <a:pos x="11" y="1"/>
                </a:cxn>
                <a:cxn ang="0">
                  <a:pos x="0" y="3"/>
                </a:cxn>
                <a:cxn ang="0">
                  <a:pos x="2" y="12"/>
                </a:cxn>
                <a:cxn ang="0">
                  <a:pos x="11" y="16"/>
                </a:cxn>
                <a:cxn ang="0">
                  <a:pos x="13" y="20"/>
                </a:cxn>
                <a:cxn ang="0">
                  <a:pos x="14" y="20"/>
                </a:cxn>
                <a:cxn ang="0">
                  <a:pos x="17" y="22"/>
                </a:cxn>
                <a:cxn ang="0">
                  <a:pos x="22" y="25"/>
                </a:cxn>
                <a:cxn ang="0">
                  <a:pos x="28" y="27"/>
                </a:cxn>
                <a:cxn ang="0">
                  <a:pos x="30" y="33"/>
                </a:cxn>
                <a:cxn ang="0">
                  <a:pos x="37" y="31"/>
                </a:cxn>
                <a:cxn ang="0">
                  <a:pos x="35" y="26"/>
                </a:cxn>
              </a:cxnLst>
              <a:rect l="0" t="0" r="r" b="b"/>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4" name="Freeform 168"/>
            <p:cNvSpPr>
              <a:spLocks noEditPoints="1"/>
            </p:cNvSpPr>
            <p:nvPr/>
          </p:nvSpPr>
          <p:spPr bwMode="auto">
            <a:xfrm>
              <a:off x="6448614" y="3210109"/>
              <a:ext cx="104132" cy="85482"/>
            </a:xfrm>
            <a:custGeom>
              <a:avLst/>
              <a:gdLst/>
              <a:ahLst/>
              <a:cxnLst>
                <a:cxn ang="0">
                  <a:pos x="53" y="15"/>
                </a:cxn>
                <a:cxn ang="0">
                  <a:pos x="43" y="2"/>
                </a:cxn>
                <a:cxn ang="0">
                  <a:pos x="35" y="8"/>
                </a:cxn>
                <a:cxn ang="0">
                  <a:pos x="30" y="8"/>
                </a:cxn>
                <a:cxn ang="0">
                  <a:pos x="22" y="2"/>
                </a:cxn>
                <a:cxn ang="0">
                  <a:pos x="18" y="0"/>
                </a:cxn>
                <a:cxn ang="0">
                  <a:pos x="16" y="4"/>
                </a:cxn>
                <a:cxn ang="0">
                  <a:pos x="20" y="9"/>
                </a:cxn>
                <a:cxn ang="0">
                  <a:pos x="11" y="9"/>
                </a:cxn>
                <a:cxn ang="0">
                  <a:pos x="3" y="6"/>
                </a:cxn>
                <a:cxn ang="0">
                  <a:pos x="7" y="15"/>
                </a:cxn>
                <a:cxn ang="0">
                  <a:pos x="11" y="24"/>
                </a:cxn>
                <a:cxn ang="0">
                  <a:pos x="18" y="33"/>
                </a:cxn>
                <a:cxn ang="0">
                  <a:pos x="20" y="38"/>
                </a:cxn>
                <a:cxn ang="0">
                  <a:pos x="34" y="30"/>
                </a:cxn>
                <a:cxn ang="0">
                  <a:pos x="36" y="40"/>
                </a:cxn>
                <a:cxn ang="0">
                  <a:pos x="44" y="46"/>
                </a:cxn>
                <a:cxn ang="0">
                  <a:pos x="46" y="39"/>
                </a:cxn>
                <a:cxn ang="0">
                  <a:pos x="53" y="15"/>
                </a:cxn>
                <a:cxn ang="0">
                  <a:pos x="5" y="32"/>
                </a:cxn>
                <a:cxn ang="0">
                  <a:pos x="0" y="29"/>
                </a:cxn>
                <a:cxn ang="0">
                  <a:pos x="3" y="35"/>
                </a:cxn>
                <a:cxn ang="0">
                  <a:pos x="11" y="40"/>
                </a:cxn>
                <a:cxn ang="0">
                  <a:pos x="13" y="40"/>
                </a:cxn>
                <a:cxn ang="0">
                  <a:pos x="11" y="34"/>
                </a:cxn>
                <a:cxn ang="0">
                  <a:pos x="5" y="32"/>
                </a:cxn>
              </a:cxnLst>
              <a:rect l="0" t="0" r="r" b="b"/>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5" name="Freeform 169"/>
            <p:cNvSpPr>
              <a:spLocks/>
            </p:cNvSpPr>
            <p:nvPr/>
          </p:nvSpPr>
          <p:spPr bwMode="auto">
            <a:xfrm>
              <a:off x="6782767" y="3298698"/>
              <a:ext cx="303070" cy="216035"/>
            </a:xfrm>
            <a:custGeom>
              <a:avLst/>
              <a:gdLst/>
              <a:ahLst/>
              <a:cxnLst>
                <a:cxn ang="0">
                  <a:pos x="156" y="17"/>
                </a:cxn>
                <a:cxn ang="0">
                  <a:pos x="152" y="13"/>
                </a:cxn>
                <a:cxn ang="0">
                  <a:pos x="139" y="22"/>
                </a:cxn>
                <a:cxn ang="0">
                  <a:pos x="134" y="24"/>
                </a:cxn>
                <a:cxn ang="0">
                  <a:pos x="128" y="23"/>
                </a:cxn>
                <a:cxn ang="0">
                  <a:pos x="128" y="10"/>
                </a:cxn>
                <a:cxn ang="0">
                  <a:pos x="123" y="1"/>
                </a:cxn>
                <a:cxn ang="0">
                  <a:pos x="113" y="10"/>
                </a:cxn>
                <a:cxn ang="0">
                  <a:pos x="102" y="16"/>
                </a:cxn>
                <a:cxn ang="0">
                  <a:pos x="91" y="19"/>
                </a:cxn>
                <a:cxn ang="0">
                  <a:pos x="81" y="16"/>
                </a:cxn>
                <a:cxn ang="0">
                  <a:pos x="72" y="13"/>
                </a:cxn>
                <a:cxn ang="0">
                  <a:pos x="62" y="11"/>
                </a:cxn>
                <a:cxn ang="0">
                  <a:pos x="53" y="17"/>
                </a:cxn>
                <a:cxn ang="0">
                  <a:pos x="47" y="28"/>
                </a:cxn>
                <a:cxn ang="0">
                  <a:pos x="31" y="37"/>
                </a:cxn>
                <a:cxn ang="0">
                  <a:pos x="21" y="41"/>
                </a:cxn>
                <a:cxn ang="0">
                  <a:pos x="13" y="38"/>
                </a:cxn>
                <a:cxn ang="0">
                  <a:pos x="8" y="44"/>
                </a:cxn>
                <a:cxn ang="0">
                  <a:pos x="3" y="53"/>
                </a:cxn>
                <a:cxn ang="0">
                  <a:pos x="2" y="62"/>
                </a:cxn>
                <a:cxn ang="0">
                  <a:pos x="2" y="74"/>
                </a:cxn>
                <a:cxn ang="0">
                  <a:pos x="4" y="87"/>
                </a:cxn>
                <a:cxn ang="0">
                  <a:pos x="15" y="93"/>
                </a:cxn>
                <a:cxn ang="0">
                  <a:pos x="3" y="109"/>
                </a:cxn>
                <a:cxn ang="0">
                  <a:pos x="6" y="113"/>
                </a:cxn>
                <a:cxn ang="0">
                  <a:pos x="23" y="115"/>
                </a:cxn>
                <a:cxn ang="0">
                  <a:pos x="68" y="109"/>
                </a:cxn>
                <a:cxn ang="0">
                  <a:pos x="67" y="98"/>
                </a:cxn>
                <a:cxn ang="0">
                  <a:pos x="76" y="93"/>
                </a:cxn>
                <a:cxn ang="0">
                  <a:pos x="84" y="91"/>
                </a:cxn>
                <a:cxn ang="0">
                  <a:pos x="96" y="87"/>
                </a:cxn>
                <a:cxn ang="0">
                  <a:pos x="101" y="82"/>
                </a:cxn>
                <a:cxn ang="0">
                  <a:pos x="105" y="70"/>
                </a:cxn>
                <a:cxn ang="0">
                  <a:pos x="113" y="65"/>
                </a:cxn>
                <a:cxn ang="0">
                  <a:pos x="109" y="58"/>
                </a:cxn>
                <a:cxn ang="0">
                  <a:pos x="122" y="58"/>
                </a:cxn>
                <a:cxn ang="0">
                  <a:pos x="123" y="49"/>
                </a:cxn>
                <a:cxn ang="0">
                  <a:pos x="128" y="41"/>
                </a:cxn>
                <a:cxn ang="0">
                  <a:pos x="126" y="34"/>
                </a:cxn>
                <a:cxn ang="0">
                  <a:pos x="128" y="29"/>
                </a:cxn>
                <a:cxn ang="0">
                  <a:pos x="129" y="28"/>
                </a:cxn>
                <a:cxn ang="0">
                  <a:pos x="135" y="26"/>
                </a:cxn>
                <a:cxn ang="0">
                  <a:pos x="150" y="21"/>
                </a:cxn>
                <a:cxn ang="0">
                  <a:pos x="162" y="18"/>
                </a:cxn>
                <a:cxn ang="0">
                  <a:pos x="156" y="17"/>
                </a:cxn>
              </a:cxnLst>
              <a:rect l="0" t="0" r="r" b="b"/>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6" name="Freeform 170"/>
            <p:cNvSpPr>
              <a:spLocks/>
            </p:cNvSpPr>
            <p:nvPr/>
          </p:nvSpPr>
          <p:spPr bwMode="auto">
            <a:xfrm>
              <a:off x="6795200" y="3331337"/>
              <a:ext cx="348141" cy="313949"/>
            </a:xfrm>
            <a:custGeom>
              <a:avLst/>
              <a:gdLst/>
              <a:ahLst/>
              <a:cxnLst>
                <a:cxn ang="0">
                  <a:pos x="172" y="9"/>
                </a:cxn>
                <a:cxn ang="0">
                  <a:pos x="158" y="1"/>
                </a:cxn>
                <a:cxn ang="0">
                  <a:pos x="144" y="3"/>
                </a:cxn>
                <a:cxn ang="0">
                  <a:pos x="123" y="10"/>
                </a:cxn>
                <a:cxn ang="0">
                  <a:pos x="120" y="16"/>
                </a:cxn>
                <a:cxn ang="0">
                  <a:pos x="117" y="31"/>
                </a:cxn>
                <a:cxn ang="0">
                  <a:pos x="103" y="40"/>
                </a:cxn>
                <a:cxn ang="0">
                  <a:pos x="99" y="52"/>
                </a:cxn>
                <a:cxn ang="0">
                  <a:pos x="90" y="69"/>
                </a:cxn>
                <a:cxn ang="0">
                  <a:pos x="70" y="75"/>
                </a:cxn>
                <a:cxn ang="0">
                  <a:pos x="62" y="91"/>
                </a:cxn>
                <a:cxn ang="0">
                  <a:pos x="0" y="95"/>
                </a:cxn>
                <a:cxn ang="0">
                  <a:pos x="17" y="111"/>
                </a:cxn>
                <a:cxn ang="0">
                  <a:pos x="25" y="132"/>
                </a:cxn>
                <a:cxn ang="0">
                  <a:pos x="7" y="146"/>
                </a:cxn>
                <a:cxn ang="0">
                  <a:pos x="29" y="148"/>
                </a:cxn>
                <a:cxn ang="0">
                  <a:pos x="55" y="146"/>
                </a:cxn>
                <a:cxn ang="0">
                  <a:pos x="70" y="155"/>
                </a:cxn>
                <a:cxn ang="0">
                  <a:pos x="82" y="167"/>
                </a:cxn>
                <a:cxn ang="0">
                  <a:pos x="84" y="167"/>
                </a:cxn>
                <a:cxn ang="0">
                  <a:pos x="105" y="160"/>
                </a:cxn>
                <a:cxn ang="0">
                  <a:pos x="110" y="147"/>
                </a:cxn>
                <a:cxn ang="0">
                  <a:pos x="98" y="128"/>
                </a:cxn>
                <a:cxn ang="0">
                  <a:pos x="114" y="118"/>
                </a:cxn>
                <a:cxn ang="0">
                  <a:pos x="128" y="109"/>
                </a:cxn>
                <a:cxn ang="0">
                  <a:pos x="142" y="91"/>
                </a:cxn>
                <a:cxn ang="0">
                  <a:pos x="154" y="80"/>
                </a:cxn>
                <a:cxn ang="0">
                  <a:pos x="162" y="63"/>
                </a:cxn>
                <a:cxn ang="0">
                  <a:pos x="150" y="47"/>
                </a:cxn>
                <a:cxn ang="0">
                  <a:pos x="154" y="30"/>
                </a:cxn>
                <a:cxn ang="0">
                  <a:pos x="182" y="29"/>
                </a:cxn>
                <a:cxn ang="0">
                  <a:pos x="177" y="17"/>
                </a:cxn>
              </a:cxnLst>
              <a:rect l="0" t="0" r="r" b="b"/>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 name="Freeform 171"/>
            <p:cNvSpPr>
              <a:spLocks noEditPoints="1"/>
            </p:cNvSpPr>
            <p:nvPr/>
          </p:nvSpPr>
          <p:spPr bwMode="auto">
            <a:xfrm>
              <a:off x="7493038" y="4033836"/>
              <a:ext cx="971377" cy="352804"/>
            </a:xfrm>
            <a:custGeom>
              <a:avLst/>
              <a:gdLst/>
              <a:ahLst/>
              <a:cxnLst>
                <a:cxn ang="0">
                  <a:pos x="38" y="80"/>
                </a:cxn>
                <a:cxn ang="0">
                  <a:pos x="147" y="101"/>
                </a:cxn>
                <a:cxn ang="0">
                  <a:pos x="22" y="52"/>
                </a:cxn>
                <a:cxn ang="0">
                  <a:pos x="278" y="134"/>
                </a:cxn>
                <a:cxn ang="0">
                  <a:pos x="290" y="107"/>
                </a:cxn>
                <a:cxn ang="0">
                  <a:pos x="306" y="111"/>
                </a:cxn>
                <a:cxn ang="0">
                  <a:pos x="317" y="76"/>
                </a:cxn>
                <a:cxn ang="0">
                  <a:pos x="318" y="63"/>
                </a:cxn>
                <a:cxn ang="0">
                  <a:pos x="297" y="53"/>
                </a:cxn>
                <a:cxn ang="0">
                  <a:pos x="266" y="97"/>
                </a:cxn>
                <a:cxn ang="0">
                  <a:pos x="123" y="106"/>
                </a:cxn>
                <a:cxn ang="0">
                  <a:pos x="118" y="87"/>
                </a:cxn>
                <a:cxn ang="0">
                  <a:pos x="114" y="95"/>
                </a:cxn>
                <a:cxn ang="0">
                  <a:pos x="95" y="71"/>
                </a:cxn>
                <a:cxn ang="0">
                  <a:pos x="78" y="50"/>
                </a:cxn>
                <a:cxn ang="0">
                  <a:pos x="52" y="34"/>
                </a:cxn>
                <a:cxn ang="0">
                  <a:pos x="2" y="5"/>
                </a:cxn>
                <a:cxn ang="0">
                  <a:pos x="45" y="65"/>
                </a:cxn>
                <a:cxn ang="0">
                  <a:pos x="99" y="128"/>
                </a:cxn>
                <a:cxn ang="0">
                  <a:pos x="121" y="117"/>
                </a:cxn>
                <a:cxn ang="0">
                  <a:pos x="373" y="53"/>
                </a:cxn>
                <a:cxn ang="0">
                  <a:pos x="376" y="64"/>
                </a:cxn>
                <a:cxn ang="0">
                  <a:pos x="348" y="106"/>
                </a:cxn>
                <a:cxn ang="0">
                  <a:pos x="277" y="167"/>
                </a:cxn>
                <a:cxn ang="0">
                  <a:pos x="322" y="162"/>
                </a:cxn>
                <a:cxn ang="0">
                  <a:pos x="387" y="107"/>
                </a:cxn>
                <a:cxn ang="0">
                  <a:pos x="218" y="158"/>
                </a:cxn>
                <a:cxn ang="0">
                  <a:pos x="196" y="147"/>
                </a:cxn>
                <a:cxn ang="0">
                  <a:pos x="122" y="138"/>
                </a:cxn>
                <a:cxn ang="0">
                  <a:pos x="131" y="153"/>
                </a:cxn>
                <a:cxn ang="0">
                  <a:pos x="201" y="164"/>
                </a:cxn>
                <a:cxn ang="0">
                  <a:pos x="218" y="158"/>
                </a:cxn>
                <a:cxn ang="0">
                  <a:pos x="452" y="106"/>
                </a:cxn>
                <a:cxn ang="0">
                  <a:pos x="404" y="82"/>
                </a:cxn>
                <a:cxn ang="0">
                  <a:pos x="435" y="94"/>
                </a:cxn>
                <a:cxn ang="0">
                  <a:pos x="417" y="101"/>
                </a:cxn>
                <a:cxn ang="0">
                  <a:pos x="444" y="114"/>
                </a:cxn>
                <a:cxn ang="0">
                  <a:pos x="492" y="143"/>
                </a:cxn>
                <a:cxn ang="0">
                  <a:pos x="507" y="161"/>
                </a:cxn>
                <a:cxn ang="0">
                  <a:pos x="480" y="86"/>
                </a:cxn>
                <a:cxn ang="0">
                  <a:pos x="330" y="175"/>
                </a:cxn>
                <a:cxn ang="0">
                  <a:pos x="336" y="177"/>
                </a:cxn>
                <a:cxn ang="0">
                  <a:pos x="339" y="174"/>
                </a:cxn>
                <a:cxn ang="0">
                  <a:pos x="250" y="67"/>
                </a:cxn>
                <a:cxn ang="0">
                  <a:pos x="255" y="39"/>
                </a:cxn>
                <a:cxn ang="0">
                  <a:pos x="254" y="20"/>
                </a:cxn>
                <a:cxn ang="0">
                  <a:pos x="225" y="36"/>
                </a:cxn>
                <a:cxn ang="0">
                  <a:pos x="201" y="51"/>
                </a:cxn>
                <a:cxn ang="0">
                  <a:pos x="165" y="52"/>
                </a:cxn>
                <a:cxn ang="0">
                  <a:pos x="153" y="61"/>
                </a:cxn>
                <a:cxn ang="0">
                  <a:pos x="180" y="103"/>
                </a:cxn>
                <a:cxn ang="0">
                  <a:pos x="218" y="112"/>
                </a:cxn>
                <a:cxn ang="0">
                  <a:pos x="268" y="178"/>
                </a:cxn>
                <a:cxn ang="0">
                  <a:pos x="268" y="178"/>
                </a:cxn>
                <a:cxn ang="0">
                  <a:pos x="236" y="169"/>
                </a:cxn>
                <a:cxn ang="0">
                  <a:pos x="251" y="161"/>
                </a:cxn>
              </a:cxnLst>
              <a:rect l="0" t="0" r="r" b="b"/>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 name="Freeform 172"/>
            <p:cNvSpPr>
              <a:spLocks noEditPoints="1"/>
            </p:cNvSpPr>
            <p:nvPr/>
          </p:nvSpPr>
          <p:spPr bwMode="auto">
            <a:xfrm>
              <a:off x="8105394" y="4332243"/>
              <a:ext cx="68385" cy="29530"/>
            </a:xfrm>
            <a:custGeom>
              <a:avLst/>
              <a:gdLst/>
              <a:ahLst/>
              <a:cxnLst>
                <a:cxn ang="0">
                  <a:pos x="3" y="12"/>
                </a:cxn>
                <a:cxn ang="0">
                  <a:pos x="0" y="13"/>
                </a:cxn>
                <a:cxn ang="0">
                  <a:pos x="3" y="15"/>
                </a:cxn>
                <a:cxn ang="0">
                  <a:pos x="5" y="12"/>
                </a:cxn>
                <a:cxn ang="0">
                  <a:pos x="4" y="12"/>
                </a:cxn>
                <a:cxn ang="0">
                  <a:pos x="3" y="12"/>
                </a:cxn>
                <a:cxn ang="0">
                  <a:pos x="19" y="3"/>
                </a:cxn>
                <a:cxn ang="0">
                  <a:pos x="10" y="9"/>
                </a:cxn>
                <a:cxn ang="0">
                  <a:pos x="9" y="10"/>
                </a:cxn>
                <a:cxn ang="0">
                  <a:pos x="12" y="14"/>
                </a:cxn>
                <a:cxn ang="0">
                  <a:pos x="36" y="3"/>
                </a:cxn>
                <a:cxn ang="0">
                  <a:pos x="19" y="3"/>
                </a:cxn>
              </a:cxnLst>
              <a:rect l="0" t="0" r="r" b="b"/>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 name="Freeform 173"/>
            <p:cNvSpPr>
              <a:spLocks/>
            </p:cNvSpPr>
            <p:nvPr/>
          </p:nvSpPr>
          <p:spPr bwMode="auto">
            <a:xfrm>
              <a:off x="5783415" y="3078001"/>
              <a:ext cx="71493" cy="38856"/>
            </a:xfrm>
            <a:custGeom>
              <a:avLst/>
              <a:gdLst/>
              <a:ahLst/>
              <a:cxnLst>
                <a:cxn ang="0">
                  <a:pos x="0" y="19"/>
                </a:cxn>
                <a:cxn ang="0">
                  <a:pos x="7" y="18"/>
                </a:cxn>
                <a:cxn ang="0">
                  <a:pos x="9" y="21"/>
                </a:cxn>
                <a:cxn ang="0">
                  <a:pos x="17" y="20"/>
                </a:cxn>
                <a:cxn ang="0">
                  <a:pos x="24" y="20"/>
                </a:cxn>
                <a:cxn ang="0">
                  <a:pos x="28" y="15"/>
                </a:cxn>
                <a:cxn ang="0">
                  <a:pos x="31" y="9"/>
                </a:cxn>
                <a:cxn ang="0">
                  <a:pos x="38" y="5"/>
                </a:cxn>
                <a:cxn ang="0">
                  <a:pos x="35" y="0"/>
                </a:cxn>
                <a:cxn ang="0">
                  <a:pos x="27" y="3"/>
                </a:cxn>
                <a:cxn ang="0">
                  <a:pos x="18" y="6"/>
                </a:cxn>
                <a:cxn ang="0">
                  <a:pos x="5" y="4"/>
                </a:cxn>
                <a:cxn ang="0">
                  <a:pos x="1" y="4"/>
                </a:cxn>
                <a:cxn ang="0">
                  <a:pos x="0" y="19"/>
                </a:cxn>
              </a:cxnLst>
              <a:rect l="0" t="0" r="r" b="b"/>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 name="Freeform 174"/>
            <p:cNvSpPr>
              <a:spLocks noEditPoints="1"/>
            </p:cNvSpPr>
            <p:nvPr/>
          </p:nvSpPr>
          <p:spPr bwMode="auto">
            <a:xfrm>
              <a:off x="5651307" y="3073339"/>
              <a:ext cx="242456" cy="264214"/>
            </a:xfrm>
            <a:custGeom>
              <a:avLst/>
              <a:gdLst/>
              <a:ahLst/>
              <a:cxnLst>
                <a:cxn ang="0">
                  <a:pos x="90" y="122"/>
                </a:cxn>
                <a:cxn ang="0">
                  <a:pos x="77" y="122"/>
                </a:cxn>
                <a:cxn ang="0">
                  <a:pos x="67" y="127"/>
                </a:cxn>
                <a:cxn ang="0">
                  <a:pos x="79" y="133"/>
                </a:cxn>
                <a:cxn ang="0">
                  <a:pos x="92" y="141"/>
                </a:cxn>
                <a:cxn ang="0">
                  <a:pos x="95" y="134"/>
                </a:cxn>
                <a:cxn ang="0">
                  <a:pos x="99" y="123"/>
                </a:cxn>
                <a:cxn ang="0">
                  <a:pos x="90" y="122"/>
                </a:cxn>
                <a:cxn ang="0">
                  <a:pos x="26" y="85"/>
                </a:cxn>
                <a:cxn ang="0">
                  <a:pos x="18" y="87"/>
                </a:cxn>
                <a:cxn ang="0">
                  <a:pos x="22" y="101"/>
                </a:cxn>
                <a:cxn ang="0">
                  <a:pos x="27" y="112"/>
                </a:cxn>
                <a:cxn ang="0">
                  <a:pos x="34" y="107"/>
                </a:cxn>
                <a:cxn ang="0">
                  <a:pos x="36" y="89"/>
                </a:cxn>
                <a:cxn ang="0">
                  <a:pos x="26" y="85"/>
                </a:cxn>
                <a:cxn ang="0">
                  <a:pos x="108" y="79"/>
                </a:cxn>
                <a:cxn ang="0">
                  <a:pos x="99" y="73"/>
                </a:cxn>
                <a:cxn ang="0">
                  <a:pos x="82" y="55"/>
                </a:cxn>
                <a:cxn ang="0">
                  <a:pos x="66" y="38"/>
                </a:cxn>
                <a:cxn ang="0">
                  <a:pos x="66" y="27"/>
                </a:cxn>
                <a:cxn ang="0">
                  <a:pos x="71" y="21"/>
                </a:cxn>
                <a:cxn ang="0">
                  <a:pos x="72" y="6"/>
                </a:cxn>
                <a:cxn ang="0">
                  <a:pos x="66" y="5"/>
                </a:cxn>
                <a:cxn ang="0">
                  <a:pos x="64" y="0"/>
                </a:cxn>
                <a:cxn ang="0">
                  <a:pos x="55" y="1"/>
                </a:cxn>
                <a:cxn ang="0">
                  <a:pos x="48" y="3"/>
                </a:cxn>
                <a:cxn ang="0">
                  <a:pos x="46" y="2"/>
                </a:cxn>
                <a:cxn ang="0">
                  <a:pos x="44" y="5"/>
                </a:cxn>
                <a:cxn ang="0">
                  <a:pos x="42" y="7"/>
                </a:cxn>
                <a:cxn ang="0">
                  <a:pos x="39" y="9"/>
                </a:cxn>
                <a:cxn ang="0">
                  <a:pos x="34" y="10"/>
                </a:cxn>
                <a:cxn ang="0">
                  <a:pos x="30" y="12"/>
                </a:cxn>
                <a:cxn ang="0">
                  <a:pos x="27" y="16"/>
                </a:cxn>
                <a:cxn ang="0">
                  <a:pos x="20" y="9"/>
                </a:cxn>
                <a:cxn ang="0">
                  <a:pos x="15" y="17"/>
                </a:cxn>
                <a:cxn ang="0">
                  <a:pos x="5" y="17"/>
                </a:cxn>
                <a:cxn ang="0">
                  <a:pos x="6" y="23"/>
                </a:cxn>
                <a:cxn ang="0">
                  <a:pos x="4" y="27"/>
                </a:cxn>
                <a:cxn ang="0">
                  <a:pos x="2" y="30"/>
                </a:cxn>
                <a:cxn ang="0">
                  <a:pos x="5" y="36"/>
                </a:cxn>
                <a:cxn ang="0">
                  <a:pos x="8" y="41"/>
                </a:cxn>
                <a:cxn ang="0">
                  <a:pos x="13" y="43"/>
                </a:cxn>
                <a:cxn ang="0">
                  <a:pos x="12" y="47"/>
                </a:cxn>
                <a:cxn ang="0">
                  <a:pos x="17" y="45"/>
                </a:cxn>
                <a:cxn ang="0">
                  <a:pos x="25" y="38"/>
                </a:cxn>
                <a:cxn ang="0">
                  <a:pos x="41" y="45"/>
                </a:cxn>
                <a:cxn ang="0">
                  <a:pos x="44" y="52"/>
                </a:cxn>
                <a:cxn ang="0">
                  <a:pos x="55" y="65"/>
                </a:cxn>
                <a:cxn ang="0">
                  <a:pos x="70" y="79"/>
                </a:cxn>
                <a:cxn ang="0">
                  <a:pos x="81" y="83"/>
                </a:cxn>
                <a:cxn ang="0">
                  <a:pos x="91" y="90"/>
                </a:cxn>
                <a:cxn ang="0">
                  <a:pos x="99" y="96"/>
                </a:cxn>
                <a:cxn ang="0">
                  <a:pos x="103" y="103"/>
                </a:cxn>
                <a:cxn ang="0">
                  <a:pos x="103" y="115"/>
                </a:cxn>
                <a:cxn ang="0">
                  <a:pos x="104" y="124"/>
                </a:cxn>
                <a:cxn ang="0">
                  <a:pos x="109" y="115"/>
                </a:cxn>
                <a:cxn ang="0">
                  <a:pos x="116" y="108"/>
                </a:cxn>
                <a:cxn ang="0">
                  <a:pos x="111" y="99"/>
                </a:cxn>
                <a:cxn ang="0">
                  <a:pos x="121" y="95"/>
                </a:cxn>
                <a:cxn ang="0">
                  <a:pos x="130" y="95"/>
                </a:cxn>
                <a:cxn ang="0">
                  <a:pos x="108" y="79"/>
                </a:cxn>
              </a:cxnLst>
              <a:rect l="0" t="0" r="r" b="b"/>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1" name="Freeform 175"/>
            <p:cNvSpPr>
              <a:spLocks/>
            </p:cNvSpPr>
            <p:nvPr/>
          </p:nvSpPr>
          <p:spPr bwMode="auto">
            <a:xfrm>
              <a:off x="5893763" y="3171254"/>
              <a:ext cx="26422" cy="32639"/>
            </a:xfrm>
            <a:custGeom>
              <a:avLst/>
              <a:gdLst/>
              <a:ahLst/>
              <a:cxnLst>
                <a:cxn ang="0">
                  <a:pos x="5" y="0"/>
                </a:cxn>
                <a:cxn ang="0">
                  <a:pos x="1" y="8"/>
                </a:cxn>
                <a:cxn ang="0">
                  <a:pos x="0" y="12"/>
                </a:cxn>
                <a:cxn ang="0">
                  <a:pos x="8" y="18"/>
                </a:cxn>
                <a:cxn ang="0">
                  <a:pos x="9" y="18"/>
                </a:cxn>
                <a:cxn ang="0">
                  <a:pos x="14" y="10"/>
                </a:cxn>
                <a:cxn ang="0">
                  <a:pos x="5" y="0"/>
                </a:cxn>
              </a:cxnLst>
              <a:rect l="0" t="0" r="r" b="b"/>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 name="Freeform 176"/>
            <p:cNvSpPr>
              <a:spLocks/>
            </p:cNvSpPr>
            <p:nvPr/>
          </p:nvSpPr>
          <p:spPr bwMode="auto">
            <a:xfrm>
              <a:off x="5899979" y="3096652"/>
              <a:ext cx="88590" cy="104132"/>
            </a:xfrm>
            <a:custGeom>
              <a:avLst/>
              <a:gdLst/>
              <a:ahLst/>
              <a:cxnLst>
                <a:cxn ang="0">
                  <a:pos x="41" y="37"/>
                </a:cxn>
                <a:cxn ang="0">
                  <a:pos x="41" y="29"/>
                </a:cxn>
                <a:cxn ang="0">
                  <a:pos x="42" y="23"/>
                </a:cxn>
                <a:cxn ang="0">
                  <a:pos x="29" y="20"/>
                </a:cxn>
                <a:cxn ang="0">
                  <a:pos x="28" y="13"/>
                </a:cxn>
                <a:cxn ang="0">
                  <a:pos x="24" y="9"/>
                </a:cxn>
                <a:cxn ang="0">
                  <a:pos x="20" y="2"/>
                </a:cxn>
                <a:cxn ang="0">
                  <a:pos x="20" y="2"/>
                </a:cxn>
                <a:cxn ang="0">
                  <a:pos x="17" y="1"/>
                </a:cxn>
                <a:cxn ang="0">
                  <a:pos x="12" y="0"/>
                </a:cxn>
                <a:cxn ang="0">
                  <a:pos x="0" y="3"/>
                </a:cxn>
                <a:cxn ang="0">
                  <a:pos x="3" y="10"/>
                </a:cxn>
                <a:cxn ang="0">
                  <a:pos x="7" y="18"/>
                </a:cxn>
                <a:cxn ang="0">
                  <a:pos x="6" y="36"/>
                </a:cxn>
                <a:cxn ang="0">
                  <a:pos x="2" y="40"/>
                </a:cxn>
                <a:cxn ang="0">
                  <a:pos x="11" y="50"/>
                </a:cxn>
                <a:cxn ang="0">
                  <a:pos x="11" y="50"/>
                </a:cxn>
                <a:cxn ang="0">
                  <a:pos x="21" y="56"/>
                </a:cxn>
                <a:cxn ang="0">
                  <a:pos x="41" y="52"/>
                </a:cxn>
                <a:cxn ang="0">
                  <a:pos x="41" y="49"/>
                </a:cxn>
                <a:cxn ang="0">
                  <a:pos x="45" y="44"/>
                </a:cxn>
                <a:cxn ang="0">
                  <a:pos x="41" y="37"/>
                </a:cxn>
              </a:cxnLst>
              <a:rect l="0" t="0" r="r" b="b"/>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solidFill>
              <a:schemeClr val="accent3">
                <a:lumMod val="60000"/>
                <a:lumOff val="40000"/>
              </a:schemeClr>
            </a:solidFill>
            <a:ln w="1"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9" name="文本框 18"/>
          <p:cNvSpPr txBox="1"/>
          <p:nvPr/>
        </p:nvSpPr>
        <p:spPr>
          <a:xfrm>
            <a:off x="2484872" y="2685225"/>
            <a:ext cx="1831014" cy="438582"/>
          </a:xfrm>
          <a:prstGeom prst="rect">
            <a:avLst/>
          </a:prstGeom>
          <a:noFill/>
          <a:ln>
            <a:solidFill>
              <a:schemeClr val="tx1">
                <a:lumMod val="50000"/>
                <a:lumOff val="50000"/>
              </a:schemeClr>
            </a:solidFill>
            <a:prstDash val="sysDash"/>
          </a:ln>
        </p:spPr>
        <p:txBody>
          <a:bodyPr wrap="square" rtlCol="0">
            <a:spAutoFit/>
          </a:bodyPr>
          <a:lstStyle/>
          <a:p>
            <a:pPr algn="just"/>
            <a:r>
              <a:rPr kumimoji="1" lang="zh-CN" altLang="en-US" sz="1050" dirty="0" smtClean="0">
                <a:latin typeface="STHeiti" charset="-122"/>
                <a:ea typeface="STHeiti" charset="-122"/>
                <a:cs typeface="STHeiti" charset="-122"/>
              </a:rPr>
              <a:t>目前</a:t>
            </a:r>
            <a:r>
              <a:rPr kumimoji="1" lang="zh-CN" altLang="en-US" sz="1050" smtClean="0">
                <a:latin typeface="STHeiti" charset="-122"/>
                <a:ea typeface="STHeiti" charset="-122"/>
                <a:cs typeface="STHeiti" charset="-122"/>
              </a:rPr>
              <a:t>，国内主要一</a:t>
            </a:r>
            <a:r>
              <a:rPr kumimoji="1" lang="zh-CN" altLang="en-US" sz="1050" dirty="0" smtClean="0">
                <a:latin typeface="STHeiti" charset="-122"/>
                <a:ea typeface="STHeiti" charset="-122"/>
                <a:cs typeface="STHeiti" charset="-122"/>
              </a:rPr>
              <a:t>二线城市的共享单车市场已趋于饱和</a:t>
            </a:r>
            <a:r>
              <a:rPr kumimoji="1" lang="zh-CN" altLang="en-US" sz="1200" dirty="0" smtClean="0">
                <a:latin typeface="STHeiti" charset="-122"/>
                <a:ea typeface="STHeiti" charset="-122"/>
                <a:cs typeface="STHeiti" charset="-122"/>
              </a:rPr>
              <a:t>。</a:t>
            </a:r>
            <a:endParaRPr kumimoji="1" lang="zh-CN" altLang="en-US" sz="1200" dirty="0">
              <a:latin typeface="STHeiti" charset="-122"/>
              <a:ea typeface="STHeiti" charset="-122"/>
              <a:cs typeface="STHeiti" charset="-122"/>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2167" y="3931800"/>
            <a:ext cx="723176" cy="406787"/>
          </a:xfrm>
          <a:prstGeom prst="rect">
            <a:avLst/>
          </a:prstGeom>
        </p:spPr>
      </p:pic>
    </p:spTree>
    <p:extLst>
      <p:ext uri="{BB962C8B-B14F-4D97-AF65-F5344CB8AC3E}">
        <p14:creationId xmlns:p14="http://schemas.microsoft.com/office/powerpoint/2010/main" val="193339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801294" y="853185"/>
            <a:ext cx="1852699" cy="127769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57904" y="853185"/>
            <a:ext cx="1852699" cy="127769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801294" y="2208540"/>
            <a:ext cx="1852699" cy="1277691"/>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6757904" y="2208540"/>
            <a:ext cx="1852699" cy="1277691"/>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4801294" y="3562597"/>
            <a:ext cx="3809309" cy="1277691"/>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615044" y="239337"/>
            <a:ext cx="7995558" cy="474759"/>
            <a:chOff x="556513" y="239337"/>
            <a:chExt cx="8054089" cy="474759"/>
          </a:xfrm>
        </p:grpSpPr>
        <p:sp>
          <p:nvSpPr>
            <p:cNvPr id="31" name="矩形 30"/>
            <p:cNvSpPr/>
            <p:nvPr/>
          </p:nvSpPr>
          <p:spPr>
            <a:xfrm>
              <a:off x="556513" y="239337"/>
              <a:ext cx="8054088" cy="461665"/>
            </a:xfrm>
            <a:prstGeom prst="rect">
              <a:avLst/>
            </a:prstGeom>
            <a:solidFill>
              <a:schemeClr val="bg1"/>
            </a:solidFill>
          </p:spPr>
          <p:txBody>
            <a:bodyPr wrap="square">
              <a:spAutoFit/>
            </a:bodyPr>
            <a:lstStyle/>
            <a:p>
              <a:r>
                <a:rPr lang="en-US" altLang="zh-CN" sz="2400" b="1" dirty="0" smtClean="0">
                  <a:solidFill>
                    <a:srgbClr val="E33743"/>
                  </a:solidFill>
                </a:rPr>
                <a:t>5.2</a:t>
              </a:r>
              <a:r>
                <a:rPr lang="zh-CN" altLang="en-US" sz="2400" b="1" dirty="0" smtClean="0">
                  <a:solidFill>
                    <a:srgbClr val="E33743"/>
                  </a:solidFill>
                </a:rPr>
                <a:t> 共享</a:t>
              </a:r>
              <a:r>
                <a:rPr lang="zh-CN" altLang="en-US" sz="2400" b="1" dirty="0">
                  <a:solidFill>
                    <a:srgbClr val="E33743"/>
                  </a:solidFill>
                </a:rPr>
                <a:t>单车</a:t>
              </a:r>
              <a:r>
                <a:rPr lang="zh-CN" altLang="en-US" sz="2400" b="1" dirty="0" smtClean="0">
                  <a:solidFill>
                    <a:srgbClr val="E33743"/>
                  </a:solidFill>
                </a:rPr>
                <a:t>的出路：</a:t>
              </a:r>
              <a:r>
                <a:rPr lang="zh-CN" altLang="en-US" b="1" dirty="0" smtClean="0">
                  <a:solidFill>
                    <a:srgbClr val="E33743"/>
                  </a:solidFill>
                </a:rPr>
                <a:t>物联网</a:t>
              </a:r>
              <a:r>
                <a:rPr lang="en-US" altLang="zh-CN" b="1" dirty="0" smtClean="0">
                  <a:solidFill>
                    <a:srgbClr val="E33743"/>
                  </a:solidFill>
                </a:rPr>
                <a:t>+</a:t>
              </a:r>
              <a:r>
                <a:rPr lang="zh-CN" altLang="en-US" b="1" dirty="0" smtClean="0">
                  <a:solidFill>
                    <a:srgbClr val="E33743"/>
                  </a:solidFill>
                </a:rPr>
                <a:t>智能化</a:t>
              </a:r>
              <a:endParaRPr lang="zh-CN" altLang="en-US" b="1" dirty="0">
                <a:solidFill>
                  <a:srgbClr val="E33743"/>
                </a:solidFill>
              </a:endParaRPr>
            </a:p>
          </p:txBody>
        </p:sp>
        <p:grpSp>
          <p:nvGrpSpPr>
            <p:cNvPr id="32" name="组合 31"/>
            <p:cNvGrpSpPr/>
            <p:nvPr/>
          </p:nvGrpSpPr>
          <p:grpSpPr>
            <a:xfrm>
              <a:off x="556514" y="246945"/>
              <a:ext cx="8054088" cy="467151"/>
              <a:chOff x="584439" y="3380876"/>
              <a:chExt cx="8036404" cy="395678"/>
            </a:xfrm>
          </p:grpSpPr>
          <p:cxnSp>
            <p:nvCxnSpPr>
              <p:cNvPr id="33" name="直接连接符 32"/>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a:off x="584439" y="3776554"/>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2" name="组 1"/>
          <p:cNvGrpSpPr/>
          <p:nvPr/>
        </p:nvGrpSpPr>
        <p:grpSpPr>
          <a:xfrm>
            <a:off x="615044" y="1784581"/>
            <a:ext cx="3852181" cy="2958187"/>
            <a:chOff x="519020" y="821160"/>
            <a:chExt cx="4333220" cy="4329630"/>
          </a:xfrm>
        </p:grpSpPr>
        <p:sp>
          <p:nvSpPr>
            <p:cNvPr id="40" name="椭圆 39"/>
            <p:cNvSpPr/>
            <p:nvPr/>
          </p:nvSpPr>
          <p:spPr>
            <a:xfrm>
              <a:off x="659240" y="4846860"/>
              <a:ext cx="238816" cy="2644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Chevron Left"/>
            <p:cNvSpPr>
              <a:spLocks noChangeAspect="1"/>
            </p:cNvSpPr>
            <p:nvPr/>
          </p:nvSpPr>
          <p:spPr bwMode="auto">
            <a:xfrm rot="5400000">
              <a:off x="720455" y="4873015"/>
              <a:ext cx="126358" cy="172888"/>
            </a:xfrm>
            <a:custGeom>
              <a:avLst/>
              <a:gdLst>
                <a:gd name="T0" fmla="*/ 296 w 324"/>
                <a:gd name="T1" fmla="*/ 593 h 593"/>
                <a:gd name="T2" fmla="*/ 324 w 324"/>
                <a:gd name="T3" fmla="*/ 565 h 593"/>
                <a:gd name="T4" fmla="*/ 55 w 324"/>
                <a:gd name="T5" fmla="*/ 297 h 593"/>
                <a:gd name="T6" fmla="*/ 324 w 324"/>
                <a:gd name="T7" fmla="*/ 28 h 593"/>
                <a:gd name="T8" fmla="*/ 296 w 324"/>
                <a:gd name="T9" fmla="*/ 0 h 593"/>
                <a:gd name="T10" fmla="*/ 0 w 324"/>
                <a:gd name="T11" fmla="*/ 297 h 593"/>
                <a:gd name="T12" fmla="*/ 296 w 324"/>
                <a:gd name="T13" fmla="*/ 593 h 593"/>
              </a:gdLst>
              <a:ahLst/>
              <a:cxnLst>
                <a:cxn ang="0">
                  <a:pos x="T0" y="T1"/>
                </a:cxn>
                <a:cxn ang="0">
                  <a:pos x="T2" y="T3"/>
                </a:cxn>
                <a:cxn ang="0">
                  <a:pos x="T4" y="T5"/>
                </a:cxn>
                <a:cxn ang="0">
                  <a:pos x="T6" y="T7"/>
                </a:cxn>
                <a:cxn ang="0">
                  <a:pos x="T8" y="T9"/>
                </a:cxn>
                <a:cxn ang="0">
                  <a:pos x="T10" y="T11"/>
                </a:cxn>
                <a:cxn ang="0">
                  <a:pos x="T12" y="T13"/>
                </a:cxn>
              </a:cxnLst>
              <a:rect l="0" t="0" r="r" b="b"/>
              <a:pathLst>
                <a:path w="324" h="593">
                  <a:moveTo>
                    <a:pt x="296" y="593"/>
                  </a:moveTo>
                  <a:lnTo>
                    <a:pt x="324" y="565"/>
                  </a:lnTo>
                  <a:lnTo>
                    <a:pt x="55" y="297"/>
                  </a:lnTo>
                  <a:lnTo>
                    <a:pt x="324" y="28"/>
                  </a:lnTo>
                  <a:lnTo>
                    <a:pt x="296" y="0"/>
                  </a:lnTo>
                  <a:lnTo>
                    <a:pt x="0" y="297"/>
                  </a:lnTo>
                  <a:lnTo>
                    <a:pt x="296" y="593"/>
                  </a:lnTo>
                  <a:close/>
                </a:path>
              </a:pathLst>
            </a:custGeom>
            <a:solidFill>
              <a:schemeClr val="accent1">
                <a:lumMod val="50000"/>
              </a:schemeClr>
            </a:solidFill>
            <a:ln w="19050">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pic>
          <p:nvPicPr>
            <p:cNvPr id="4" name="图片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9020" y="2830706"/>
              <a:ext cx="585213" cy="585213"/>
            </a:xfrm>
            <a:prstGeom prst="rect">
              <a:avLst/>
            </a:prstGeom>
          </p:spPr>
        </p:pic>
        <p:cxnSp>
          <p:nvCxnSpPr>
            <p:cNvPr id="9" name="直线连接符 8"/>
            <p:cNvCxnSpPr/>
            <p:nvPr/>
          </p:nvCxnSpPr>
          <p:spPr>
            <a:xfrm>
              <a:off x="811627" y="3486231"/>
              <a:ext cx="3" cy="10297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直线连接符 40"/>
            <p:cNvCxnSpPr/>
            <p:nvPr/>
          </p:nvCxnSpPr>
          <p:spPr>
            <a:xfrm>
              <a:off x="3896097" y="3486231"/>
              <a:ext cx="8319" cy="101598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线连接符 46"/>
            <p:cNvCxnSpPr/>
            <p:nvPr/>
          </p:nvCxnSpPr>
          <p:spPr>
            <a:xfrm>
              <a:off x="2352782" y="3486231"/>
              <a:ext cx="2163" cy="103743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直线箭头连接符 25"/>
            <p:cNvCxnSpPr/>
            <p:nvPr/>
          </p:nvCxnSpPr>
          <p:spPr>
            <a:xfrm>
              <a:off x="889832" y="3698293"/>
              <a:ext cx="124430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p:nvPr/>
          </p:nvCxnSpPr>
          <p:spPr>
            <a:xfrm>
              <a:off x="2478381" y="3900660"/>
              <a:ext cx="124430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p:nvPr/>
          </p:nvCxnSpPr>
          <p:spPr>
            <a:xfrm flipH="1">
              <a:off x="874968" y="4393187"/>
              <a:ext cx="129849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p:nvPr/>
          </p:nvCxnSpPr>
          <p:spPr>
            <a:xfrm flipH="1">
              <a:off x="2451287" y="4245751"/>
              <a:ext cx="129849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89830" y="3438843"/>
              <a:ext cx="1212764" cy="382895"/>
            </a:xfrm>
            <a:prstGeom prst="rect">
              <a:avLst/>
            </a:prstGeom>
            <a:noFill/>
          </p:spPr>
          <p:txBody>
            <a:bodyPr wrap="square" rtlCol="0">
              <a:spAutoFit/>
            </a:bodyPr>
            <a:lstStyle/>
            <a:p>
              <a:r>
                <a:rPr kumimoji="1" lang="zh-CN" altLang="en-US" sz="1100" dirty="0" smtClean="0">
                  <a:solidFill>
                    <a:schemeClr val="accent1">
                      <a:lumMod val="75000"/>
                    </a:schemeClr>
                  </a:solidFill>
                  <a:latin typeface="FangSong" charset="-122"/>
                  <a:ea typeface="FangSong" charset="-122"/>
                  <a:cs typeface="FangSong" charset="-122"/>
                </a:rPr>
                <a:t>发送解锁请求</a:t>
              </a:r>
              <a:endParaRPr kumimoji="1" lang="zh-CN" altLang="en-US" sz="1100" dirty="0">
                <a:solidFill>
                  <a:schemeClr val="accent1">
                    <a:lumMod val="75000"/>
                  </a:schemeClr>
                </a:solidFill>
                <a:latin typeface="FangSong" charset="-122"/>
                <a:ea typeface="FangSong" charset="-122"/>
                <a:cs typeface="FangSong" charset="-122"/>
              </a:endParaRPr>
            </a:p>
          </p:txBody>
        </p:sp>
        <p:sp>
          <p:nvSpPr>
            <p:cNvPr id="66" name="文本框 65"/>
            <p:cNvSpPr txBox="1"/>
            <p:nvPr/>
          </p:nvSpPr>
          <p:spPr>
            <a:xfrm>
              <a:off x="939216" y="4104467"/>
              <a:ext cx="1194924" cy="382895"/>
            </a:xfrm>
            <a:prstGeom prst="rect">
              <a:avLst/>
            </a:prstGeom>
            <a:noFill/>
          </p:spPr>
          <p:txBody>
            <a:bodyPr wrap="square" rtlCol="0">
              <a:spAutoFit/>
            </a:bodyPr>
            <a:lstStyle/>
            <a:p>
              <a:r>
                <a:rPr kumimoji="1" lang="zh-CN" altLang="en-US" sz="1100" dirty="0" smtClean="0">
                  <a:solidFill>
                    <a:schemeClr val="accent1">
                      <a:lumMod val="75000"/>
                    </a:schemeClr>
                  </a:solidFill>
                  <a:latin typeface="FangSong" charset="-122"/>
                  <a:ea typeface="FangSong" charset="-122"/>
                  <a:cs typeface="FangSong" charset="-122"/>
                </a:rPr>
                <a:t>反馈解锁结果</a:t>
              </a:r>
              <a:endParaRPr kumimoji="1" lang="zh-CN" altLang="en-US" sz="1100" dirty="0">
                <a:solidFill>
                  <a:schemeClr val="accent1">
                    <a:lumMod val="75000"/>
                  </a:schemeClr>
                </a:solidFill>
                <a:latin typeface="FangSong" charset="-122"/>
                <a:ea typeface="FangSong" charset="-122"/>
                <a:cs typeface="FangSong" charset="-122"/>
              </a:endParaRPr>
            </a:p>
          </p:txBody>
        </p:sp>
        <p:sp>
          <p:nvSpPr>
            <p:cNvPr id="67" name="文本框 66"/>
            <p:cNvSpPr txBox="1"/>
            <p:nvPr/>
          </p:nvSpPr>
          <p:spPr>
            <a:xfrm>
              <a:off x="2510479" y="3621651"/>
              <a:ext cx="1126832" cy="371634"/>
            </a:xfrm>
            <a:prstGeom prst="rect">
              <a:avLst/>
            </a:prstGeom>
            <a:noFill/>
          </p:spPr>
          <p:txBody>
            <a:bodyPr wrap="square" rtlCol="0">
              <a:spAutoFit/>
            </a:bodyPr>
            <a:lstStyle/>
            <a:p>
              <a:r>
                <a:rPr kumimoji="1" lang="zh-CN" altLang="en-US" sz="1050" dirty="0" smtClean="0">
                  <a:solidFill>
                    <a:schemeClr val="accent1">
                      <a:lumMod val="75000"/>
                    </a:schemeClr>
                  </a:solidFill>
                  <a:latin typeface="FangSong" charset="-122"/>
                  <a:ea typeface="FangSong" charset="-122"/>
                  <a:cs typeface="FangSong" charset="-122"/>
                </a:rPr>
                <a:t>发送解锁命令</a:t>
              </a:r>
              <a:endParaRPr kumimoji="1" lang="zh-CN" altLang="en-US" sz="1050" dirty="0">
                <a:solidFill>
                  <a:schemeClr val="accent1">
                    <a:lumMod val="75000"/>
                  </a:schemeClr>
                </a:solidFill>
                <a:latin typeface="FangSong" charset="-122"/>
                <a:ea typeface="FangSong" charset="-122"/>
                <a:cs typeface="FangSong" charset="-122"/>
              </a:endParaRPr>
            </a:p>
          </p:txBody>
        </p:sp>
        <p:sp>
          <p:nvSpPr>
            <p:cNvPr id="68" name="文本框 67"/>
            <p:cNvSpPr txBox="1"/>
            <p:nvPr/>
          </p:nvSpPr>
          <p:spPr>
            <a:xfrm>
              <a:off x="2499146" y="4001121"/>
              <a:ext cx="1126832" cy="371634"/>
            </a:xfrm>
            <a:prstGeom prst="rect">
              <a:avLst/>
            </a:prstGeom>
            <a:noFill/>
          </p:spPr>
          <p:txBody>
            <a:bodyPr wrap="square" rtlCol="0">
              <a:spAutoFit/>
            </a:bodyPr>
            <a:lstStyle/>
            <a:p>
              <a:r>
                <a:rPr kumimoji="1" lang="zh-CN" altLang="en-US" sz="1050" dirty="0" smtClean="0">
                  <a:solidFill>
                    <a:schemeClr val="accent1">
                      <a:lumMod val="75000"/>
                    </a:schemeClr>
                  </a:solidFill>
                  <a:latin typeface="FangSong" charset="-122"/>
                  <a:ea typeface="FangSong" charset="-122"/>
                  <a:cs typeface="FangSong" charset="-122"/>
                </a:rPr>
                <a:t>反馈解锁结果</a:t>
              </a:r>
              <a:endParaRPr kumimoji="1" lang="zh-CN" altLang="en-US" sz="1050" dirty="0">
                <a:solidFill>
                  <a:schemeClr val="accent1">
                    <a:lumMod val="75000"/>
                  </a:schemeClr>
                </a:solidFill>
                <a:latin typeface="FangSong" charset="-122"/>
                <a:ea typeface="FangSong" charset="-122"/>
                <a:cs typeface="FangSong" charset="-122"/>
              </a:endParaRPr>
            </a:p>
          </p:txBody>
        </p:sp>
        <p:sp>
          <p:nvSpPr>
            <p:cNvPr id="69" name="文本框 68"/>
            <p:cNvSpPr txBox="1"/>
            <p:nvPr/>
          </p:nvSpPr>
          <p:spPr>
            <a:xfrm>
              <a:off x="948687" y="4745372"/>
              <a:ext cx="1615749" cy="405418"/>
            </a:xfrm>
            <a:prstGeom prst="rect">
              <a:avLst/>
            </a:prstGeom>
            <a:solidFill>
              <a:schemeClr val="bg1"/>
            </a:solidFill>
          </p:spPr>
          <p:txBody>
            <a:bodyPr wrap="square" rtlCol="0">
              <a:spAutoFit/>
            </a:bodyPr>
            <a:lstStyle/>
            <a:p>
              <a:r>
                <a:rPr kumimoji="1" lang="zh-CN" altLang="en-US" sz="1200" dirty="0">
                  <a:solidFill>
                    <a:schemeClr val="accent1">
                      <a:lumMod val="75000"/>
                    </a:schemeClr>
                  </a:solidFill>
                  <a:latin typeface="FangSong" charset="-122"/>
                  <a:ea typeface="FangSong" charset="-122"/>
                  <a:cs typeface="FangSong" charset="-122"/>
                </a:rPr>
                <a:t>单车的物联网逻辑</a:t>
              </a:r>
            </a:p>
          </p:txBody>
        </p:sp>
        <p:sp>
          <p:nvSpPr>
            <p:cNvPr id="71" name="椭圆 70"/>
            <p:cNvSpPr/>
            <p:nvPr/>
          </p:nvSpPr>
          <p:spPr>
            <a:xfrm>
              <a:off x="3989901" y="4770407"/>
              <a:ext cx="215722" cy="351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Chevron Left"/>
            <p:cNvSpPr>
              <a:spLocks noChangeAspect="1"/>
            </p:cNvSpPr>
            <p:nvPr/>
          </p:nvSpPr>
          <p:spPr bwMode="auto">
            <a:xfrm rot="10800000">
              <a:off x="4058144" y="4881934"/>
              <a:ext cx="96169" cy="131584"/>
            </a:xfrm>
            <a:custGeom>
              <a:avLst/>
              <a:gdLst>
                <a:gd name="T0" fmla="*/ 296 w 324"/>
                <a:gd name="T1" fmla="*/ 593 h 593"/>
                <a:gd name="T2" fmla="*/ 324 w 324"/>
                <a:gd name="T3" fmla="*/ 565 h 593"/>
                <a:gd name="T4" fmla="*/ 55 w 324"/>
                <a:gd name="T5" fmla="*/ 297 h 593"/>
                <a:gd name="T6" fmla="*/ 324 w 324"/>
                <a:gd name="T7" fmla="*/ 28 h 593"/>
                <a:gd name="T8" fmla="*/ 296 w 324"/>
                <a:gd name="T9" fmla="*/ 0 h 593"/>
                <a:gd name="T10" fmla="*/ 0 w 324"/>
                <a:gd name="T11" fmla="*/ 297 h 593"/>
                <a:gd name="T12" fmla="*/ 296 w 324"/>
                <a:gd name="T13" fmla="*/ 593 h 593"/>
              </a:gdLst>
              <a:ahLst/>
              <a:cxnLst>
                <a:cxn ang="0">
                  <a:pos x="T0" y="T1"/>
                </a:cxn>
                <a:cxn ang="0">
                  <a:pos x="T2" y="T3"/>
                </a:cxn>
                <a:cxn ang="0">
                  <a:pos x="T4" y="T5"/>
                </a:cxn>
                <a:cxn ang="0">
                  <a:pos x="T6" y="T7"/>
                </a:cxn>
                <a:cxn ang="0">
                  <a:pos x="T8" y="T9"/>
                </a:cxn>
                <a:cxn ang="0">
                  <a:pos x="T10" y="T11"/>
                </a:cxn>
                <a:cxn ang="0">
                  <a:pos x="T12" y="T13"/>
                </a:cxn>
              </a:cxnLst>
              <a:rect l="0" t="0" r="r" b="b"/>
              <a:pathLst>
                <a:path w="324" h="593">
                  <a:moveTo>
                    <a:pt x="296" y="593"/>
                  </a:moveTo>
                  <a:lnTo>
                    <a:pt x="324" y="565"/>
                  </a:lnTo>
                  <a:lnTo>
                    <a:pt x="55" y="297"/>
                  </a:lnTo>
                  <a:lnTo>
                    <a:pt x="324" y="28"/>
                  </a:lnTo>
                  <a:lnTo>
                    <a:pt x="296" y="0"/>
                  </a:lnTo>
                  <a:lnTo>
                    <a:pt x="0" y="297"/>
                  </a:lnTo>
                  <a:lnTo>
                    <a:pt x="296" y="593"/>
                  </a:lnTo>
                  <a:close/>
                </a:path>
              </a:pathLst>
            </a:custGeom>
            <a:solidFill>
              <a:schemeClr val="accent1">
                <a:lumMod val="50000"/>
              </a:schemeClr>
            </a:solidFill>
            <a:ln w="19050">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3" name="文本框 72"/>
            <p:cNvSpPr txBox="1"/>
            <p:nvPr/>
          </p:nvSpPr>
          <p:spPr>
            <a:xfrm>
              <a:off x="3002849" y="4809580"/>
              <a:ext cx="901567" cy="276998"/>
            </a:xfrm>
            <a:prstGeom prst="rect">
              <a:avLst/>
            </a:prstGeom>
            <a:solidFill>
              <a:schemeClr val="bg1"/>
            </a:solidFill>
          </p:spPr>
          <p:txBody>
            <a:bodyPr wrap="square" rtlCol="0">
              <a:spAutoFit/>
            </a:bodyPr>
            <a:lstStyle/>
            <a:p>
              <a:r>
                <a:rPr kumimoji="1" lang="zh-CN" altLang="en-US" sz="1200" dirty="0" smtClean="0">
                  <a:solidFill>
                    <a:schemeClr val="accent1">
                      <a:lumMod val="75000"/>
                    </a:schemeClr>
                  </a:solidFill>
                  <a:latin typeface="FangSong" charset="-122"/>
                  <a:ea typeface="FangSong" charset="-122"/>
                  <a:cs typeface="FangSong" charset="-122"/>
                </a:rPr>
                <a:t>应用场景</a:t>
              </a:r>
              <a:endParaRPr kumimoji="1" lang="zh-CN" altLang="en-US" sz="1200" dirty="0">
                <a:solidFill>
                  <a:schemeClr val="accent1">
                    <a:lumMod val="75000"/>
                  </a:schemeClr>
                </a:solidFill>
                <a:latin typeface="FangSong" charset="-122"/>
                <a:ea typeface="FangSong" charset="-122"/>
                <a:cs typeface="FangSong" charset="-122"/>
              </a:endParaRPr>
            </a:p>
          </p:txBody>
        </p:sp>
        <p:pic>
          <p:nvPicPr>
            <p:cNvPr id="82" name="图片 8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4270" y="909642"/>
              <a:ext cx="421255" cy="421255"/>
            </a:xfrm>
            <a:prstGeom prst="rect">
              <a:avLst/>
            </a:prstGeom>
          </p:spPr>
        </p:pic>
        <p:pic>
          <p:nvPicPr>
            <p:cNvPr id="83" name="图片 8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4376" y="886447"/>
              <a:ext cx="432549" cy="432549"/>
            </a:xfrm>
            <a:prstGeom prst="rect">
              <a:avLst/>
            </a:prstGeom>
          </p:spPr>
        </p:pic>
        <p:pic>
          <p:nvPicPr>
            <p:cNvPr id="84" name="图片 8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53394" y="821160"/>
              <a:ext cx="583774" cy="583774"/>
            </a:xfrm>
            <a:prstGeom prst="rect">
              <a:avLst/>
            </a:prstGeom>
          </p:spPr>
        </p:pic>
        <p:pic>
          <p:nvPicPr>
            <p:cNvPr id="85" name="图片 8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98663" y="836899"/>
              <a:ext cx="504689" cy="504689"/>
            </a:xfrm>
            <a:prstGeom prst="rect">
              <a:avLst/>
            </a:prstGeom>
          </p:spPr>
        </p:pic>
        <p:pic>
          <p:nvPicPr>
            <p:cNvPr id="88" name="图片 8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93924" y="1523461"/>
              <a:ext cx="502328" cy="502328"/>
            </a:xfrm>
            <a:prstGeom prst="rect">
              <a:avLst/>
            </a:prstGeom>
          </p:spPr>
        </p:pic>
        <p:pic>
          <p:nvPicPr>
            <p:cNvPr id="91" name="图片 9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3396896" y="899534"/>
              <a:ext cx="441469" cy="441469"/>
            </a:xfrm>
            <a:prstGeom prst="rect">
              <a:avLst/>
            </a:prstGeom>
          </p:spPr>
        </p:pic>
        <p:pic>
          <p:nvPicPr>
            <p:cNvPr id="93" name="图片 9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004687" y="853185"/>
              <a:ext cx="539249" cy="659128"/>
            </a:xfrm>
            <a:prstGeom prst="rect">
              <a:avLst/>
            </a:prstGeom>
          </p:spPr>
        </p:pic>
        <p:pic>
          <p:nvPicPr>
            <p:cNvPr id="94" name="图片 9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2397408">
              <a:off x="1375774" y="2317410"/>
              <a:ext cx="510462" cy="510462"/>
            </a:xfrm>
            <a:prstGeom prst="rect">
              <a:avLst/>
            </a:prstGeom>
          </p:spPr>
        </p:pic>
        <p:cxnSp>
          <p:nvCxnSpPr>
            <p:cNvPr id="139" name="曲线连接符 138"/>
            <p:cNvCxnSpPr>
              <a:stCxn id="93" idx="2"/>
            </p:cNvCxnSpPr>
            <p:nvPr/>
          </p:nvCxnSpPr>
          <p:spPr>
            <a:xfrm rot="5400000">
              <a:off x="3628215" y="1758646"/>
              <a:ext cx="892430" cy="399764"/>
            </a:xfrm>
            <a:prstGeom prst="curvedConnector3">
              <a:avLst>
                <a:gd name="adj1" fmla="val 50000"/>
              </a:avLst>
            </a:prstGeom>
            <a:ln>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曲线连接符 148"/>
            <p:cNvCxnSpPr/>
            <p:nvPr/>
          </p:nvCxnSpPr>
          <p:spPr>
            <a:xfrm rot="5400000">
              <a:off x="2208159" y="1646205"/>
              <a:ext cx="1579486" cy="943309"/>
            </a:xfrm>
            <a:prstGeom prst="curvedConnector3">
              <a:avLst>
                <a:gd name="adj1" fmla="val 50000"/>
              </a:avLst>
            </a:prstGeom>
            <a:ln>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曲线连接符 150"/>
            <p:cNvCxnSpPr>
              <a:stCxn id="82" idx="2"/>
            </p:cNvCxnSpPr>
            <p:nvPr/>
          </p:nvCxnSpPr>
          <p:spPr>
            <a:xfrm rot="5400000">
              <a:off x="37523" y="2066492"/>
              <a:ext cx="1472970" cy="1781"/>
            </a:xfrm>
            <a:prstGeom prst="curvedConnector3">
              <a:avLst>
                <a:gd name="adj1" fmla="val 50000"/>
              </a:avLst>
            </a:prstGeom>
            <a:ln>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曲线连接符 155"/>
            <p:cNvCxnSpPr>
              <a:endCxn id="6" idx="1"/>
            </p:cNvCxnSpPr>
            <p:nvPr/>
          </p:nvCxnSpPr>
          <p:spPr>
            <a:xfrm rot="16200000" flipH="1">
              <a:off x="1823164" y="1767937"/>
              <a:ext cx="1506639" cy="596827"/>
            </a:xfrm>
            <a:prstGeom prst="curvedConnector2">
              <a:avLst/>
            </a:prstGeom>
            <a:ln>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0" name="曲线连接符 159"/>
            <p:cNvCxnSpPr>
              <a:stCxn id="85" idx="2"/>
              <a:endCxn id="7" idx="0"/>
            </p:cNvCxnSpPr>
            <p:nvPr/>
          </p:nvCxnSpPr>
          <p:spPr>
            <a:xfrm rot="5400000">
              <a:off x="1841021" y="1829117"/>
              <a:ext cx="1497516" cy="522458"/>
            </a:xfrm>
            <a:prstGeom prst="curvedConnector3">
              <a:avLst>
                <a:gd name="adj1" fmla="val 50000"/>
              </a:avLst>
            </a:prstGeom>
            <a:ln>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2" name="图片 9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flipH="1">
              <a:off x="2620435" y="1594334"/>
              <a:ext cx="357235" cy="357235"/>
            </a:xfrm>
            <a:prstGeom prst="rect">
              <a:avLst/>
            </a:prstGeom>
          </p:spPr>
        </p:pic>
        <p:pic>
          <p:nvPicPr>
            <p:cNvPr id="95" name="图片 9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078408" y="1623608"/>
              <a:ext cx="443869" cy="443869"/>
            </a:xfrm>
            <a:prstGeom prst="rect">
              <a:avLst/>
            </a:prstGeom>
          </p:spPr>
        </p:pic>
        <p:pic>
          <p:nvPicPr>
            <p:cNvPr id="87" name="图片 8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76728" y="1813314"/>
              <a:ext cx="442657" cy="424951"/>
            </a:xfrm>
            <a:prstGeom prst="rect">
              <a:avLst/>
            </a:prstGeom>
          </p:spPr>
        </p:pic>
        <p:cxnSp>
          <p:nvCxnSpPr>
            <p:cNvPr id="163" name="曲线连接符 162"/>
            <p:cNvCxnSpPr>
              <a:stCxn id="88" idx="3"/>
            </p:cNvCxnSpPr>
            <p:nvPr/>
          </p:nvCxnSpPr>
          <p:spPr>
            <a:xfrm>
              <a:off x="1696252" y="1774625"/>
              <a:ext cx="2133106" cy="678768"/>
            </a:xfrm>
            <a:prstGeom prst="curvedConnector3">
              <a:avLst>
                <a:gd name="adj1" fmla="val 50000"/>
              </a:avLst>
            </a:prstGeom>
            <a:ln>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3" name="曲线连接符 152"/>
            <p:cNvCxnSpPr>
              <a:stCxn id="83" idx="2"/>
            </p:cNvCxnSpPr>
            <p:nvPr/>
          </p:nvCxnSpPr>
          <p:spPr>
            <a:xfrm rot="16200000" flipH="1">
              <a:off x="894174" y="1635473"/>
              <a:ext cx="1537794" cy="904840"/>
            </a:xfrm>
            <a:prstGeom prst="curvedConnector3">
              <a:avLst>
                <a:gd name="adj1" fmla="val 80733"/>
              </a:avLst>
            </a:prstGeom>
            <a:ln>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4" name="曲线连接符 163"/>
            <p:cNvCxnSpPr/>
            <p:nvPr/>
          </p:nvCxnSpPr>
          <p:spPr>
            <a:xfrm rot="16200000" flipH="1">
              <a:off x="1144337" y="1412478"/>
              <a:ext cx="1772543" cy="1624382"/>
            </a:xfrm>
            <a:prstGeom prst="curvedConnector3">
              <a:avLst>
                <a:gd name="adj1" fmla="val 97530"/>
              </a:avLst>
            </a:prstGeom>
            <a:ln>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053394" y="2839104"/>
              <a:ext cx="550311" cy="550311"/>
            </a:xfrm>
            <a:prstGeom prst="rect">
              <a:avLst/>
            </a:prstGeom>
          </p:spPr>
        </p:pic>
        <p:pic>
          <p:nvPicPr>
            <p:cNvPr id="6" name="图片 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874897" y="1802437"/>
              <a:ext cx="1977343" cy="2034465"/>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pic>
          <p:nvPicPr>
            <p:cNvPr id="86" name="图片 85"/>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203008" y="1648130"/>
              <a:ext cx="361428" cy="334321"/>
            </a:xfrm>
            <a:prstGeom prst="rect">
              <a:avLst/>
            </a:prstGeom>
          </p:spPr>
        </p:pic>
      </p:grpSp>
      <p:sp>
        <p:nvSpPr>
          <p:cNvPr id="3" name="文本框 2"/>
          <p:cNvSpPr txBox="1"/>
          <p:nvPr/>
        </p:nvSpPr>
        <p:spPr>
          <a:xfrm>
            <a:off x="615044" y="805014"/>
            <a:ext cx="4186250" cy="938719"/>
          </a:xfrm>
          <a:prstGeom prst="rect">
            <a:avLst/>
          </a:prstGeom>
          <a:noFill/>
        </p:spPr>
        <p:txBody>
          <a:bodyPr wrap="square" rtlCol="0">
            <a:spAutoFit/>
          </a:bodyPr>
          <a:lstStyle/>
          <a:p>
            <a:pPr marL="171450" indent="-171450" algn="just">
              <a:buFont typeface="Wingdings" charset="2"/>
              <a:buChar char="Ø"/>
            </a:pPr>
            <a:r>
              <a:rPr kumimoji="1" lang="zh-CN" altLang="en-US" sz="1100" dirty="0" smtClean="0">
                <a:latin typeface="STHeiti" charset="-122"/>
                <a:ea typeface="STHeiti" charset="-122"/>
                <a:cs typeface="STHeiti" charset="-122"/>
              </a:rPr>
              <a:t>技术赋能共享经济。随着移动通信、物联网以及人工智能、虚拟现实等技术的不断发展成熟，未来将逐渐与共享经济进行融合，提升共享经济平台的输出效率。 </a:t>
            </a:r>
            <a:endParaRPr kumimoji="1" lang="en-US" altLang="zh-CN" sz="1100" dirty="0" smtClean="0">
              <a:latin typeface="STHeiti" charset="-122"/>
              <a:ea typeface="STHeiti" charset="-122"/>
              <a:cs typeface="STHeiti" charset="-122"/>
            </a:endParaRPr>
          </a:p>
          <a:p>
            <a:pPr marL="171450" indent="-171450" algn="just">
              <a:buFont typeface="Wingdings" charset="2"/>
              <a:buChar char="Ø"/>
            </a:pPr>
            <a:r>
              <a:rPr kumimoji="1" lang="zh-CN" altLang="en-US" sz="1100" dirty="0" smtClean="0">
                <a:latin typeface="STHeiti" charset="-122"/>
                <a:ea typeface="STHeiti" charset="-122"/>
                <a:cs typeface="STHeiti" charset="-122"/>
              </a:rPr>
              <a:t>经测验，</a:t>
            </a:r>
            <a:r>
              <a:rPr kumimoji="1" lang="en-US" altLang="zh-CN" sz="1100" dirty="0" smtClean="0">
                <a:latin typeface="STHeiti" charset="-122"/>
                <a:ea typeface="STHeiti" charset="-122"/>
                <a:cs typeface="STHeiti" charset="-122"/>
              </a:rPr>
              <a:t>2017</a:t>
            </a:r>
            <a:r>
              <a:rPr kumimoji="1" lang="zh-CN" altLang="en-US" sz="1100" dirty="0" smtClean="0">
                <a:latin typeface="STHeiti" charset="-122"/>
                <a:ea typeface="STHeiti" charset="-122"/>
                <a:cs typeface="STHeiti" charset="-122"/>
              </a:rPr>
              <a:t>年共享单车拉动</a:t>
            </a:r>
            <a:r>
              <a:rPr kumimoji="1" lang="zh-CN" altLang="en-US" sz="1100" dirty="0" smtClean="0">
                <a:solidFill>
                  <a:srgbClr val="FF0000"/>
                </a:solidFill>
                <a:latin typeface="STHeiti" charset="-122"/>
                <a:ea typeface="STHeiti" charset="-122"/>
                <a:cs typeface="STHeiti" charset="-122"/>
              </a:rPr>
              <a:t>信息消费新增长</a:t>
            </a:r>
            <a:r>
              <a:rPr kumimoji="1" lang="en-US" altLang="zh-CN" sz="1100" dirty="0" smtClean="0">
                <a:solidFill>
                  <a:srgbClr val="FF0000"/>
                </a:solidFill>
                <a:latin typeface="STHeiti" charset="-122"/>
                <a:ea typeface="STHeiti" charset="-122"/>
                <a:cs typeface="STHeiti" charset="-122"/>
              </a:rPr>
              <a:t>101</a:t>
            </a:r>
            <a:r>
              <a:rPr kumimoji="1" lang="zh-CN" altLang="en-US" sz="1100" dirty="0" smtClean="0">
                <a:solidFill>
                  <a:srgbClr val="FF0000"/>
                </a:solidFill>
                <a:latin typeface="STHeiti" charset="-122"/>
                <a:ea typeface="STHeiti" charset="-122"/>
                <a:cs typeface="STHeiti" charset="-122"/>
              </a:rPr>
              <a:t>亿元</a:t>
            </a:r>
            <a:r>
              <a:rPr kumimoji="1" lang="zh-CN" altLang="en-US" sz="1100" dirty="0" smtClean="0">
                <a:latin typeface="STHeiti" charset="-122"/>
                <a:ea typeface="STHeiti" charset="-122"/>
                <a:cs typeface="STHeiti" charset="-122"/>
              </a:rPr>
              <a:t>。随着数据资产的价值被挖掘，未来有望进一步拉动信息消费升级。</a:t>
            </a:r>
            <a:endParaRPr kumimoji="1" lang="zh-CN" altLang="en-US" sz="1100" dirty="0">
              <a:latin typeface="STHeiti" charset="-122"/>
              <a:ea typeface="STHeiti" charset="-122"/>
              <a:cs typeface="STHeiti" charset="-122"/>
            </a:endParaRPr>
          </a:p>
        </p:txBody>
      </p:sp>
    </p:spTree>
    <p:extLst>
      <p:ext uri="{BB962C8B-B14F-4D97-AF65-F5344CB8AC3E}">
        <p14:creationId xmlns:p14="http://schemas.microsoft.com/office/powerpoint/2010/main" val="3297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615044" y="239337"/>
            <a:ext cx="7995558" cy="474759"/>
            <a:chOff x="556513" y="239337"/>
            <a:chExt cx="8054089" cy="474759"/>
          </a:xfrm>
        </p:grpSpPr>
        <p:sp>
          <p:nvSpPr>
            <p:cNvPr id="24" name="矩形 23"/>
            <p:cNvSpPr/>
            <p:nvPr/>
          </p:nvSpPr>
          <p:spPr>
            <a:xfrm>
              <a:off x="556513" y="239337"/>
              <a:ext cx="8054088" cy="461665"/>
            </a:xfrm>
            <a:prstGeom prst="rect">
              <a:avLst/>
            </a:prstGeom>
            <a:solidFill>
              <a:schemeClr val="bg1"/>
            </a:solidFill>
          </p:spPr>
          <p:txBody>
            <a:bodyPr wrap="square">
              <a:spAutoFit/>
            </a:bodyPr>
            <a:lstStyle/>
            <a:p>
              <a:r>
                <a:rPr lang="en-US" altLang="zh-CN" sz="2400" b="1" dirty="0" smtClean="0">
                  <a:solidFill>
                    <a:srgbClr val="E33743"/>
                  </a:solidFill>
                </a:rPr>
                <a:t>5.3</a:t>
              </a:r>
              <a:r>
                <a:rPr lang="zh-CN" altLang="en-US" sz="2400" b="1" dirty="0" smtClean="0">
                  <a:solidFill>
                    <a:srgbClr val="E33743"/>
                  </a:solidFill>
                </a:rPr>
                <a:t> </a:t>
              </a:r>
              <a:r>
                <a:rPr lang="zh-CN" altLang="en-US" sz="2400" b="1" dirty="0">
                  <a:solidFill>
                    <a:srgbClr val="E33743"/>
                  </a:solidFill>
                </a:rPr>
                <a:t>共享单车</a:t>
              </a:r>
              <a:r>
                <a:rPr lang="zh-CN" altLang="en-US" sz="2400" b="1" dirty="0" smtClean="0">
                  <a:solidFill>
                    <a:srgbClr val="E33743"/>
                  </a:solidFill>
                </a:rPr>
                <a:t>的启示：</a:t>
              </a:r>
              <a:r>
                <a:rPr lang="en-US" altLang="zh-CN" sz="2400" b="1" dirty="0" smtClean="0">
                  <a:solidFill>
                    <a:srgbClr val="E33743"/>
                  </a:solidFill>
                </a:rPr>
                <a:t>3</a:t>
              </a:r>
              <a:r>
                <a:rPr lang="zh-CN" altLang="en-US" sz="2400" b="1" dirty="0" smtClean="0">
                  <a:solidFill>
                    <a:srgbClr val="E33743"/>
                  </a:solidFill>
                </a:rPr>
                <a:t>个层次</a:t>
              </a:r>
              <a:endParaRPr lang="zh-CN" altLang="en-US" sz="2400" b="1" dirty="0">
                <a:solidFill>
                  <a:srgbClr val="E33743"/>
                </a:solidFill>
              </a:endParaRPr>
            </a:p>
          </p:txBody>
        </p:sp>
        <p:grpSp>
          <p:nvGrpSpPr>
            <p:cNvPr id="25" name="组合 24"/>
            <p:cNvGrpSpPr/>
            <p:nvPr/>
          </p:nvGrpSpPr>
          <p:grpSpPr>
            <a:xfrm>
              <a:off x="556514" y="246945"/>
              <a:ext cx="8054088" cy="467151"/>
              <a:chOff x="584439" y="3380876"/>
              <a:chExt cx="8036404" cy="395678"/>
            </a:xfrm>
          </p:grpSpPr>
          <p:cxnSp>
            <p:nvCxnSpPr>
              <p:cNvPr id="26" name="直接连接符 25"/>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7" name="直接连接符 26"/>
              <p:cNvCxnSpPr>
                <a:cxnSpLocks/>
              </p:cNvCxnSpPr>
              <p:nvPr/>
            </p:nvCxnSpPr>
            <p:spPr>
              <a:xfrm>
                <a:off x="584439" y="3776554"/>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7" name="矩形 6"/>
          <p:cNvSpPr/>
          <p:nvPr/>
        </p:nvSpPr>
        <p:spPr>
          <a:xfrm>
            <a:off x="615044" y="1944688"/>
            <a:ext cx="7995557" cy="2877433"/>
          </a:xfrm>
          <a:prstGeom prst="rect">
            <a:avLst/>
          </a:prstGeom>
          <a:gradFill flip="none" rotWithShape="1">
            <a:gsLst>
              <a:gs pos="0">
                <a:schemeClr val="accent3">
                  <a:lumMod val="40000"/>
                  <a:lumOff val="60000"/>
                </a:schemeClr>
              </a:gs>
              <a:gs pos="50000">
                <a:schemeClr val="accent3">
                  <a:lumMod val="95000"/>
                  <a:lumOff val="5000"/>
                  <a:alpha val="18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pic>
        <p:nvPicPr>
          <p:cNvPr id="2" name="图片 1"/>
          <p:cNvPicPr>
            <a:picLocks noChangeAspect="1"/>
          </p:cNvPicPr>
          <p:nvPr/>
        </p:nvPicPr>
        <p:blipFill>
          <a:blip r:embed="rId2">
            <a:extLst>
              <a:ext uri="{BEBA8EAE-BF5A-486C-A8C5-ECC9F3942E4B}">
                <a14:imgProps xmlns:a14="http://schemas.microsoft.com/office/drawing/2010/main">
                  <a14:imgLayer r:embed="rId3">
                    <a14:imgEffect>
                      <a14:backgroundRemoval t="0" b="99479" l="5167" r="98000">
                        <a14:foregroundMark x1="38500" y1="86458" x2="38500" y2="86458"/>
                        <a14:foregroundMark x1="52333" y1="83333" x2="52333" y2="83333"/>
                        <a14:foregroundMark x1="55167" y1="88021" x2="55167" y2="88021"/>
                        <a14:foregroundMark x1="89333" y1="86719" x2="89333" y2="86719"/>
                      </a14:backgroundRemoval>
                    </a14:imgEffect>
                  </a14:imgLayer>
                </a14:imgProps>
              </a:ext>
              <a:ext uri="{28A0092B-C50C-407E-A947-70E740481C1C}">
                <a14:useLocalDpi xmlns:a14="http://schemas.microsoft.com/office/drawing/2010/main" val="0"/>
              </a:ext>
            </a:extLst>
          </a:blip>
          <a:stretch>
            <a:fillRect/>
          </a:stretch>
        </p:blipFill>
        <p:spPr>
          <a:xfrm>
            <a:off x="4086226" y="1944688"/>
            <a:ext cx="4524375" cy="2895600"/>
          </a:xfrm>
          <a:prstGeom prst="rect">
            <a:avLst/>
          </a:prstGeom>
        </p:spPr>
      </p:pic>
      <p:sp>
        <p:nvSpPr>
          <p:cNvPr id="4" name="矩形 3"/>
          <p:cNvSpPr/>
          <p:nvPr/>
        </p:nvSpPr>
        <p:spPr>
          <a:xfrm>
            <a:off x="740784" y="2885000"/>
            <a:ext cx="4482637" cy="1569660"/>
          </a:xfrm>
          <a:prstGeom prst="rect">
            <a:avLst/>
          </a:prstGeom>
          <a:noFill/>
        </p:spPr>
        <p:txBody>
          <a:bodyPr wrap="square" lIns="91440" tIns="45720" rIns="91440" bIns="45720">
            <a:spAutoFit/>
          </a:bodyPr>
          <a:lstStyle/>
          <a:p>
            <a:pPr algn="just"/>
            <a:r>
              <a:rPr lang="zh-CN" altLang="en-US" sz="1600" b="0" cap="none" spc="0" dirty="0" smtClean="0">
                <a:ln w="0"/>
                <a:solidFill>
                  <a:schemeClr val="tx1"/>
                </a:solidFill>
                <a:effectLst>
                  <a:outerShdw blurRad="38100" dist="19050" dir="2700000" algn="tl" rotWithShape="0">
                    <a:schemeClr val="dk1">
                      <a:alpha val="40000"/>
                    </a:schemeClr>
                  </a:outerShdw>
                </a:effectLst>
                <a:latin typeface="Hiragino Sans GB W3" charset="-122"/>
                <a:ea typeface="Hiragino Sans GB W3" charset="-122"/>
                <a:cs typeface="Hiragino Sans GB W3" charset="-122"/>
              </a:rPr>
              <a:t>共享单车行业到后来变味了。原本是能挣到钱的，但是由于后来打起了价格战，使得各家都在疯狂造车投车，既拉低了收入又影响了城市管理工作，最后又变成了一些巨头竞争的武器。</a:t>
            </a:r>
            <a:endParaRPr lang="en-US" altLang="zh-CN" sz="1600" b="0" cap="none" spc="0" dirty="0" smtClean="0">
              <a:ln w="0"/>
              <a:solidFill>
                <a:schemeClr val="tx1"/>
              </a:solidFill>
              <a:effectLst>
                <a:outerShdw blurRad="38100" dist="19050" dir="2700000" algn="tl" rotWithShape="0">
                  <a:schemeClr val="dk1">
                    <a:alpha val="40000"/>
                  </a:schemeClr>
                </a:outerShdw>
              </a:effectLst>
              <a:latin typeface="Hiragino Sans GB W3" charset="-122"/>
              <a:ea typeface="Hiragino Sans GB W3" charset="-122"/>
              <a:cs typeface="Hiragino Sans GB W3" charset="-122"/>
            </a:endParaRPr>
          </a:p>
          <a:p>
            <a:pPr algn="just"/>
            <a:endParaRPr lang="en-US" altLang="zh-CN" sz="1600" dirty="0">
              <a:ln w="0"/>
              <a:effectLst>
                <a:outerShdw blurRad="38100" dist="19050" dir="2700000" algn="tl" rotWithShape="0">
                  <a:schemeClr val="dk1">
                    <a:alpha val="40000"/>
                  </a:schemeClr>
                </a:outerShdw>
              </a:effectLst>
              <a:latin typeface="Hiragino Sans GB W3" charset="-122"/>
              <a:ea typeface="Hiragino Sans GB W3" charset="-122"/>
              <a:cs typeface="Hiragino Sans GB W3" charset="-122"/>
            </a:endParaRPr>
          </a:p>
          <a:p>
            <a:pPr algn="r"/>
            <a:r>
              <a:rPr lang="en-US" altLang="zh-CN" sz="1600" b="0" cap="none" spc="0" dirty="0" smtClean="0">
                <a:ln w="0"/>
                <a:solidFill>
                  <a:schemeClr val="tx1"/>
                </a:solidFill>
                <a:effectLst>
                  <a:outerShdw blurRad="38100" dist="19050" dir="2700000" algn="tl" rotWithShape="0">
                    <a:schemeClr val="dk1">
                      <a:alpha val="40000"/>
                    </a:schemeClr>
                  </a:outerShdw>
                </a:effectLst>
                <a:latin typeface="Hiragino Sans GB W3" charset="-122"/>
                <a:ea typeface="Hiragino Sans GB W3" charset="-122"/>
                <a:cs typeface="Hiragino Sans GB W3" charset="-122"/>
              </a:rPr>
              <a:t>——mobike</a:t>
            </a:r>
            <a:r>
              <a:rPr lang="zh-CN" altLang="en-US" sz="1600" b="0" cap="none" spc="0" dirty="0" smtClean="0">
                <a:ln w="0"/>
                <a:solidFill>
                  <a:schemeClr val="tx1"/>
                </a:solidFill>
                <a:effectLst>
                  <a:outerShdw blurRad="38100" dist="19050" dir="2700000" algn="tl" rotWithShape="0">
                    <a:schemeClr val="dk1">
                      <a:alpha val="40000"/>
                    </a:schemeClr>
                  </a:outerShdw>
                </a:effectLst>
                <a:latin typeface="Hiragino Sans GB W3" charset="-122"/>
                <a:ea typeface="Hiragino Sans GB W3" charset="-122"/>
                <a:cs typeface="Hiragino Sans GB W3" charset="-122"/>
              </a:rPr>
              <a:t> 天使轮投资人 李斌</a:t>
            </a:r>
            <a:endParaRPr lang="zh-CN" altLang="en-US" sz="1600" b="0" cap="none" spc="0" dirty="0">
              <a:ln w="0"/>
              <a:solidFill>
                <a:schemeClr val="tx1"/>
              </a:solidFill>
              <a:effectLst>
                <a:outerShdw blurRad="38100" dist="19050" dir="2700000" algn="tl" rotWithShape="0">
                  <a:schemeClr val="dk1">
                    <a:alpha val="40000"/>
                  </a:schemeClr>
                </a:outerShdw>
              </a:effectLst>
              <a:latin typeface="Hiragino Sans GB W3" charset="-122"/>
              <a:ea typeface="Hiragino Sans GB W3" charset="-122"/>
              <a:cs typeface="Hiragino Sans GB W3" charset="-122"/>
            </a:endParaRPr>
          </a:p>
        </p:txBody>
      </p:sp>
      <p:sp>
        <p:nvSpPr>
          <p:cNvPr id="6" name="矩形 5"/>
          <p:cNvSpPr/>
          <p:nvPr/>
        </p:nvSpPr>
        <p:spPr>
          <a:xfrm rot="412087">
            <a:off x="371513" y="2468870"/>
            <a:ext cx="487064" cy="923438"/>
          </a:xfrm>
          <a:prstGeom prst="rect">
            <a:avLst/>
          </a:prstGeom>
          <a:noFill/>
        </p:spPr>
        <p:txBody>
          <a:bodyPr wrap="square" lIns="91440" tIns="45720" rIns="91440" bIns="45720">
            <a:spAutoFit/>
          </a:bodyPr>
          <a:lstStyle/>
          <a:p>
            <a:pPr algn="ctr"/>
            <a:r>
              <a:rPr lang="zh-CN" alt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t>
            </a:r>
            <a:endParaRPr lang="zh-CN"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4" name="矩形 13"/>
          <p:cNvSpPr/>
          <p:nvPr/>
        </p:nvSpPr>
        <p:spPr>
          <a:xfrm rot="11772312">
            <a:off x="5085435" y="3415255"/>
            <a:ext cx="487064" cy="923438"/>
          </a:xfrm>
          <a:prstGeom prst="rect">
            <a:avLst/>
          </a:prstGeom>
          <a:noFill/>
        </p:spPr>
        <p:txBody>
          <a:bodyPr wrap="square" lIns="91440" tIns="45720" rIns="91440" bIns="45720">
            <a:spAutoFit/>
          </a:bodyPr>
          <a:lstStyle/>
          <a:p>
            <a:pPr algn="ctr"/>
            <a:r>
              <a:rPr lang="zh-CN" alt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t>
            </a:r>
            <a:endParaRPr lang="zh-CN"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文本框 7"/>
          <p:cNvSpPr txBox="1"/>
          <p:nvPr/>
        </p:nvSpPr>
        <p:spPr>
          <a:xfrm>
            <a:off x="615044" y="902650"/>
            <a:ext cx="8218990" cy="1477328"/>
          </a:xfrm>
          <a:prstGeom prst="rect">
            <a:avLst/>
          </a:prstGeom>
          <a:noFill/>
        </p:spPr>
        <p:txBody>
          <a:bodyPr wrap="square" rtlCol="0">
            <a:spAutoFit/>
          </a:bodyPr>
          <a:lstStyle/>
          <a:p>
            <a:r>
              <a:rPr lang="en-US" altLang="zh-CN" b="1" dirty="0">
                <a:solidFill>
                  <a:srgbClr val="E33743"/>
                </a:solidFill>
                <a:latin typeface="STHeiti" charset="-122"/>
                <a:ea typeface="STHeiti" charset="-122"/>
                <a:cs typeface="STHeiti" charset="-122"/>
              </a:rPr>
              <a:t>5.3.1</a:t>
            </a:r>
            <a:r>
              <a:rPr lang="zh-CN" altLang="en-US" b="1" dirty="0">
                <a:solidFill>
                  <a:srgbClr val="E33743"/>
                </a:solidFill>
                <a:latin typeface="STHeiti" charset="-122"/>
                <a:ea typeface="STHeiti" charset="-122"/>
                <a:cs typeface="STHeiti" charset="-122"/>
              </a:rPr>
              <a:t> 商业模式的</a:t>
            </a:r>
            <a:r>
              <a:rPr lang="zh-CN" altLang="en-US" b="1" dirty="0" smtClean="0">
                <a:solidFill>
                  <a:srgbClr val="E33743"/>
                </a:solidFill>
                <a:latin typeface="STHeiti" charset="-122"/>
                <a:ea typeface="STHeiti" charset="-122"/>
                <a:cs typeface="STHeiti" charset="-122"/>
              </a:rPr>
              <a:t>选择：背离初心</a:t>
            </a:r>
            <a:endParaRPr lang="en-US" altLang="zh-CN" b="1" dirty="0" smtClean="0">
              <a:solidFill>
                <a:srgbClr val="E33743"/>
              </a:solidFill>
              <a:latin typeface="STHeiti" charset="-122"/>
              <a:ea typeface="STHeiti" charset="-122"/>
              <a:cs typeface="STHeiti" charset="-122"/>
            </a:endParaRPr>
          </a:p>
          <a:p>
            <a:r>
              <a:rPr lang="en-US" altLang="zh-CN" b="1" dirty="0">
                <a:solidFill>
                  <a:srgbClr val="E33743"/>
                </a:solidFill>
                <a:latin typeface="STHeiti" charset="-122"/>
                <a:ea typeface="STHeiti" charset="-122"/>
                <a:cs typeface="STHeiti" charset="-122"/>
              </a:rPr>
              <a:t>5.3.2</a:t>
            </a:r>
            <a:r>
              <a:rPr lang="zh-CN" altLang="en-US" b="1" dirty="0">
                <a:solidFill>
                  <a:srgbClr val="E33743"/>
                </a:solidFill>
                <a:latin typeface="STHeiti" charset="-122"/>
                <a:ea typeface="STHeiti" charset="-122"/>
                <a:cs typeface="STHeiti" charset="-122"/>
              </a:rPr>
              <a:t> 监管与配套制度应当与时俱进，促进互信社会的</a:t>
            </a:r>
            <a:r>
              <a:rPr lang="zh-CN" altLang="en-US" b="1" dirty="0" smtClean="0">
                <a:solidFill>
                  <a:srgbClr val="E33743"/>
                </a:solidFill>
                <a:latin typeface="STHeiti" charset="-122"/>
                <a:ea typeface="STHeiti" charset="-122"/>
                <a:cs typeface="STHeiti" charset="-122"/>
              </a:rPr>
              <a:t>构建</a:t>
            </a:r>
            <a:endParaRPr lang="en-US" altLang="zh-CN" b="1" dirty="0" smtClean="0">
              <a:solidFill>
                <a:srgbClr val="E33743"/>
              </a:solidFill>
              <a:latin typeface="STHeiti" charset="-122"/>
              <a:ea typeface="STHeiti" charset="-122"/>
              <a:cs typeface="STHeiti" charset="-122"/>
            </a:endParaRPr>
          </a:p>
          <a:p>
            <a:r>
              <a:rPr lang="en-US" altLang="zh-CN" b="1" dirty="0">
                <a:solidFill>
                  <a:srgbClr val="E33743"/>
                </a:solidFill>
                <a:latin typeface="STHeiti" charset="-122"/>
                <a:ea typeface="STHeiti" charset="-122"/>
                <a:cs typeface="STHeiti" charset="-122"/>
              </a:rPr>
              <a:t>5.3.3</a:t>
            </a:r>
            <a:r>
              <a:rPr lang="zh-CN" altLang="en-US" b="1" dirty="0">
                <a:solidFill>
                  <a:srgbClr val="E33743"/>
                </a:solidFill>
                <a:latin typeface="STHeiti" charset="-122"/>
                <a:ea typeface="STHeiti" charset="-122"/>
                <a:cs typeface="STHeiti" charset="-122"/>
              </a:rPr>
              <a:t> “风口”之上，群“猪”起舞的后果是：飞鸟各投林</a:t>
            </a:r>
          </a:p>
          <a:p>
            <a:endParaRPr lang="zh-CN" altLang="en-US" b="1" dirty="0">
              <a:solidFill>
                <a:srgbClr val="E33743"/>
              </a:solidFill>
              <a:latin typeface="STHeiti" charset="-122"/>
              <a:ea typeface="STHeiti" charset="-122"/>
              <a:cs typeface="STHeiti" charset="-122"/>
            </a:endParaRPr>
          </a:p>
          <a:p>
            <a:endParaRPr lang="zh-CN" altLang="en-US" b="1" dirty="0">
              <a:solidFill>
                <a:srgbClr val="E33743"/>
              </a:solidFill>
              <a:latin typeface="STHeiti" charset="-122"/>
              <a:ea typeface="STHeiti" charset="-122"/>
              <a:cs typeface="STHeiti" charset="-122"/>
            </a:endParaRPr>
          </a:p>
        </p:txBody>
      </p:sp>
    </p:spTree>
    <p:extLst>
      <p:ext uri="{BB962C8B-B14F-4D97-AF65-F5344CB8AC3E}">
        <p14:creationId xmlns:p14="http://schemas.microsoft.com/office/powerpoint/2010/main" val="115001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16"/>
          <p:cNvSpPr/>
          <p:nvPr/>
        </p:nvSpPr>
        <p:spPr>
          <a:xfrm rot="20182581">
            <a:off x="-33941" y="3729702"/>
            <a:ext cx="3518999" cy="840634"/>
          </a:xfrm>
          <a:custGeom>
            <a:avLst/>
            <a:gdLst/>
            <a:ahLst/>
            <a:cxnLst/>
            <a:rect l="l" t="t" r="r" b="b"/>
            <a:pathLst>
              <a:path w="7017069" h="1243348">
                <a:moveTo>
                  <a:pt x="6003290" y="0"/>
                </a:moveTo>
                <a:lnTo>
                  <a:pt x="7017069" y="1227282"/>
                </a:lnTo>
                <a:lnTo>
                  <a:pt x="750786" y="1243348"/>
                </a:lnTo>
                <a:lnTo>
                  <a:pt x="0" y="894416"/>
                </a:lnTo>
                <a:lnTo>
                  <a:pt x="413955" y="3722"/>
                </a:lnTo>
                <a:close/>
              </a:path>
            </a:pathLst>
          </a:custGeom>
          <a:solidFill>
            <a:sysClr val="window" lastClr="FFFFFF">
              <a:lumMod val="85000"/>
            </a:sysClr>
          </a:soli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21" name="矩形 16"/>
          <p:cNvSpPr/>
          <p:nvPr/>
        </p:nvSpPr>
        <p:spPr>
          <a:xfrm rot="19857909">
            <a:off x="669343" y="4217082"/>
            <a:ext cx="3350758" cy="772570"/>
          </a:xfrm>
          <a:custGeom>
            <a:avLst/>
            <a:gdLst/>
            <a:ahLst/>
            <a:cxnLst/>
            <a:rect l="l" t="t" r="r" b="b"/>
            <a:pathLst>
              <a:path w="7152904" h="1238810">
                <a:moveTo>
                  <a:pt x="6139125" y="0"/>
                </a:moveTo>
                <a:lnTo>
                  <a:pt x="7152904" y="1227282"/>
                </a:lnTo>
                <a:lnTo>
                  <a:pt x="2656707" y="1238810"/>
                </a:lnTo>
                <a:lnTo>
                  <a:pt x="0" y="4088"/>
                </a:lnTo>
                <a:close/>
              </a:path>
            </a:pathLst>
          </a:custGeom>
          <a:solidFill>
            <a:srgbClr val="FFC000"/>
          </a:soli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22" name="矩形 16"/>
          <p:cNvSpPr/>
          <p:nvPr/>
        </p:nvSpPr>
        <p:spPr>
          <a:xfrm rot="20247533">
            <a:off x="-62072" y="3155774"/>
            <a:ext cx="2683658" cy="698582"/>
          </a:xfrm>
          <a:custGeom>
            <a:avLst/>
            <a:gdLst/>
            <a:ahLst/>
            <a:cxnLst/>
            <a:rect l="l" t="t" r="r" b="b"/>
            <a:pathLst>
              <a:path w="5494499" h="1227282">
                <a:moveTo>
                  <a:pt x="4480720" y="0"/>
                </a:moveTo>
                <a:lnTo>
                  <a:pt x="5494499" y="1227282"/>
                </a:lnTo>
                <a:lnTo>
                  <a:pt x="0" y="1227282"/>
                </a:lnTo>
                <a:lnTo>
                  <a:pt x="570387" y="0"/>
                </a:lnTo>
                <a:close/>
              </a:path>
            </a:pathLst>
          </a:custGeom>
          <a:solidFill>
            <a:srgbClr val="E94C05"/>
          </a:soli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23" name="立方体 22"/>
          <p:cNvSpPr/>
          <p:nvPr/>
        </p:nvSpPr>
        <p:spPr>
          <a:xfrm rot="504021">
            <a:off x="1818154" y="2077284"/>
            <a:ext cx="1177513" cy="1183118"/>
          </a:xfrm>
          <a:prstGeom prst="cube">
            <a:avLst>
              <a:gd name="adj" fmla="val 24472"/>
            </a:avLst>
          </a:prstGeom>
          <a:gradFill flip="none" rotWithShape="1">
            <a:gsLst>
              <a:gs pos="14000">
                <a:srgbClr val="992600"/>
              </a:gs>
              <a:gs pos="60000">
                <a:srgbClr val="CC3100"/>
              </a:gs>
              <a:gs pos="85000">
                <a:srgbClr val="E94C05">
                  <a:shade val="67500"/>
                  <a:satMod val="115000"/>
                </a:srgbClr>
              </a:gs>
              <a:gs pos="100000">
                <a:srgbClr val="E94C05">
                  <a:shade val="100000"/>
                  <a:satMod val="115000"/>
                </a:srgbClr>
              </a:gs>
            </a:gsLst>
            <a:lin ang="16200000" scaled="1"/>
            <a:tileRect/>
          </a:gradFill>
          <a:ln w="25400" cap="flat" cmpd="sng" algn="ctr">
            <a:solidFill>
              <a:srgbClr val="FB8D5B"/>
            </a:solidFill>
            <a:prstDash val="solid"/>
          </a:ln>
          <a:effectLst/>
          <a:scene3d>
            <a:camera prst="isometricLeftDown">
              <a:rot lat="1800000" lon="2700002" rev="0"/>
            </a:camera>
            <a:lightRig rig="threePt" dir="t"/>
          </a:scene3d>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24" name="立方体 23"/>
          <p:cNvSpPr/>
          <p:nvPr/>
        </p:nvSpPr>
        <p:spPr>
          <a:xfrm rot="567744">
            <a:off x="2461732" y="2519193"/>
            <a:ext cx="1110575" cy="1166700"/>
          </a:xfrm>
          <a:prstGeom prst="cube">
            <a:avLst>
              <a:gd name="adj" fmla="val 24472"/>
            </a:avLst>
          </a:prstGeom>
          <a:gradFill flip="none" rotWithShape="1">
            <a:gsLst>
              <a:gs pos="52000">
                <a:sysClr val="window" lastClr="FFFFFF">
                  <a:lumMod val="65000"/>
                </a:sysClr>
              </a:gs>
              <a:gs pos="0">
                <a:sysClr val="window" lastClr="FFFFFF">
                  <a:lumMod val="85000"/>
                  <a:shade val="67500"/>
                  <a:satMod val="115000"/>
                </a:sysClr>
              </a:gs>
              <a:gs pos="100000">
                <a:sysClr val="window" lastClr="FFFFFF">
                  <a:lumMod val="85000"/>
                  <a:shade val="100000"/>
                  <a:satMod val="115000"/>
                </a:sysClr>
              </a:gs>
            </a:gsLst>
            <a:lin ang="16200000" scaled="1"/>
            <a:tileRect/>
          </a:gradFill>
          <a:ln w="25400" cap="flat" cmpd="sng" algn="ctr">
            <a:solidFill>
              <a:sysClr val="window" lastClr="FFFFFF">
                <a:lumMod val="95000"/>
              </a:sysClr>
            </a:solidFill>
            <a:prstDash val="solid"/>
          </a:ln>
          <a:effectLst/>
          <a:scene3d>
            <a:camera prst="isometricLeftDown">
              <a:rot lat="1800000" lon="2700002" rev="0"/>
            </a:camera>
            <a:lightRig rig="threePt" dir="t"/>
          </a:scene3d>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25" name="立方体 24"/>
          <p:cNvSpPr/>
          <p:nvPr/>
        </p:nvSpPr>
        <p:spPr>
          <a:xfrm rot="731461">
            <a:off x="3044159" y="2975512"/>
            <a:ext cx="1251655" cy="1203520"/>
          </a:xfrm>
          <a:prstGeom prst="cube">
            <a:avLst>
              <a:gd name="adj" fmla="val 24472"/>
            </a:avLst>
          </a:prstGeom>
          <a:gradFill flip="none" rotWithShape="1">
            <a:gsLst>
              <a:gs pos="50000">
                <a:srgbClr val="B88300"/>
              </a:gs>
              <a:gs pos="0">
                <a:srgbClr val="FFC000">
                  <a:shade val="67500"/>
                  <a:satMod val="115000"/>
                </a:srgbClr>
              </a:gs>
              <a:gs pos="100000">
                <a:srgbClr val="FFC000">
                  <a:shade val="100000"/>
                  <a:satMod val="115000"/>
                </a:srgbClr>
              </a:gs>
            </a:gsLst>
            <a:lin ang="16200000" scaled="1"/>
            <a:tileRect/>
          </a:gradFill>
          <a:ln w="25400" cap="flat" cmpd="sng" algn="ctr">
            <a:solidFill>
              <a:srgbClr val="FFFF00"/>
            </a:solidFill>
            <a:prstDash val="solid"/>
          </a:ln>
          <a:effectLst/>
          <a:scene3d>
            <a:camera prst="isometricLeftDown">
              <a:rot lat="1800000" lon="2700002" rev="0"/>
            </a:camera>
            <a:lightRig rig="threePt" dir="t"/>
          </a:scene3d>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26" name="矩形 2"/>
          <p:cNvSpPr/>
          <p:nvPr/>
        </p:nvSpPr>
        <p:spPr>
          <a:xfrm>
            <a:off x="3370624" y="3169368"/>
            <a:ext cx="804130" cy="456293"/>
          </a:xfrm>
          <a:custGeom>
            <a:avLst/>
            <a:gdLst>
              <a:gd name="connsiteX0" fmla="*/ 0 w 1800200"/>
              <a:gd name="connsiteY0" fmla="*/ 0 h 970682"/>
              <a:gd name="connsiteX1" fmla="*/ 1800200 w 1800200"/>
              <a:gd name="connsiteY1" fmla="*/ 0 h 970682"/>
              <a:gd name="connsiteX2" fmla="*/ 1800200 w 1800200"/>
              <a:gd name="connsiteY2" fmla="*/ 970682 h 970682"/>
              <a:gd name="connsiteX3" fmla="*/ 0 w 1800200"/>
              <a:gd name="connsiteY3" fmla="*/ 970682 h 970682"/>
              <a:gd name="connsiteX4" fmla="*/ 0 w 1800200"/>
              <a:gd name="connsiteY4" fmla="*/ 0 h 970682"/>
              <a:gd name="connsiteX0" fmla="*/ 0 w 1850304"/>
              <a:gd name="connsiteY0" fmla="*/ 0 h 970682"/>
              <a:gd name="connsiteX1" fmla="*/ 1850304 w 1850304"/>
              <a:gd name="connsiteY1" fmla="*/ 400833 h 970682"/>
              <a:gd name="connsiteX2" fmla="*/ 1800200 w 1850304"/>
              <a:gd name="connsiteY2" fmla="*/ 970682 h 970682"/>
              <a:gd name="connsiteX3" fmla="*/ 0 w 1850304"/>
              <a:gd name="connsiteY3" fmla="*/ 970682 h 970682"/>
              <a:gd name="connsiteX4" fmla="*/ 0 w 1850304"/>
              <a:gd name="connsiteY4" fmla="*/ 0 h 970682"/>
              <a:gd name="connsiteX0" fmla="*/ 0 w 1850304"/>
              <a:gd name="connsiteY0" fmla="*/ 0 h 970682"/>
              <a:gd name="connsiteX1" fmla="*/ 1850304 w 1850304"/>
              <a:gd name="connsiteY1" fmla="*/ 400833 h 970682"/>
              <a:gd name="connsiteX2" fmla="*/ 1424419 w 1850304"/>
              <a:gd name="connsiteY2" fmla="*/ 945630 h 970682"/>
              <a:gd name="connsiteX3" fmla="*/ 0 w 1850304"/>
              <a:gd name="connsiteY3" fmla="*/ 970682 h 970682"/>
              <a:gd name="connsiteX4" fmla="*/ 0 w 1850304"/>
              <a:gd name="connsiteY4" fmla="*/ 0 h 970682"/>
              <a:gd name="connsiteX0" fmla="*/ 0 w 1850304"/>
              <a:gd name="connsiteY0" fmla="*/ 0 h 970682"/>
              <a:gd name="connsiteX1" fmla="*/ 1850304 w 1850304"/>
              <a:gd name="connsiteY1" fmla="*/ 400833 h 970682"/>
              <a:gd name="connsiteX2" fmla="*/ 1424419 w 1850304"/>
              <a:gd name="connsiteY2" fmla="*/ 945630 h 970682"/>
              <a:gd name="connsiteX3" fmla="*/ 50104 w 1850304"/>
              <a:gd name="connsiteY3" fmla="*/ 970682 h 970682"/>
              <a:gd name="connsiteX4" fmla="*/ 0 w 1850304"/>
              <a:gd name="connsiteY4" fmla="*/ 0 h 970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04" h="970682">
                <a:moveTo>
                  <a:pt x="0" y="0"/>
                </a:moveTo>
                <a:lnTo>
                  <a:pt x="1850304" y="400833"/>
                </a:lnTo>
                <a:lnTo>
                  <a:pt x="1424419" y="945630"/>
                </a:lnTo>
                <a:lnTo>
                  <a:pt x="50104" y="970682"/>
                </a:lnTo>
                <a:lnTo>
                  <a:pt x="0" y="0"/>
                </a:lnTo>
                <a:close/>
              </a:path>
            </a:pathLst>
          </a:custGeom>
          <a:solidFill>
            <a:srgbClr val="FFFFFF">
              <a:alpha val="18824"/>
            </a:srgbClr>
          </a:soli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27" name="矩形 2"/>
          <p:cNvSpPr/>
          <p:nvPr/>
        </p:nvSpPr>
        <p:spPr>
          <a:xfrm>
            <a:off x="2680814" y="2691567"/>
            <a:ext cx="1063789" cy="404696"/>
          </a:xfrm>
          <a:custGeom>
            <a:avLst/>
            <a:gdLst>
              <a:gd name="connsiteX0" fmla="*/ 0 w 1800200"/>
              <a:gd name="connsiteY0" fmla="*/ 0 h 970682"/>
              <a:gd name="connsiteX1" fmla="*/ 1800200 w 1800200"/>
              <a:gd name="connsiteY1" fmla="*/ 0 h 970682"/>
              <a:gd name="connsiteX2" fmla="*/ 1800200 w 1800200"/>
              <a:gd name="connsiteY2" fmla="*/ 970682 h 970682"/>
              <a:gd name="connsiteX3" fmla="*/ 0 w 1800200"/>
              <a:gd name="connsiteY3" fmla="*/ 970682 h 970682"/>
              <a:gd name="connsiteX4" fmla="*/ 0 w 1800200"/>
              <a:gd name="connsiteY4" fmla="*/ 0 h 970682"/>
              <a:gd name="connsiteX0" fmla="*/ 0 w 1850304"/>
              <a:gd name="connsiteY0" fmla="*/ 0 h 970682"/>
              <a:gd name="connsiteX1" fmla="*/ 1850304 w 1850304"/>
              <a:gd name="connsiteY1" fmla="*/ 400833 h 970682"/>
              <a:gd name="connsiteX2" fmla="*/ 1800200 w 1850304"/>
              <a:gd name="connsiteY2" fmla="*/ 970682 h 970682"/>
              <a:gd name="connsiteX3" fmla="*/ 0 w 1850304"/>
              <a:gd name="connsiteY3" fmla="*/ 970682 h 970682"/>
              <a:gd name="connsiteX4" fmla="*/ 0 w 1850304"/>
              <a:gd name="connsiteY4" fmla="*/ 0 h 970682"/>
              <a:gd name="connsiteX0" fmla="*/ 0 w 1850304"/>
              <a:gd name="connsiteY0" fmla="*/ 0 h 970682"/>
              <a:gd name="connsiteX1" fmla="*/ 1850304 w 1850304"/>
              <a:gd name="connsiteY1" fmla="*/ 400833 h 970682"/>
              <a:gd name="connsiteX2" fmla="*/ 1424419 w 1850304"/>
              <a:gd name="connsiteY2" fmla="*/ 945630 h 970682"/>
              <a:gd name="connsiteX3" fmla="*/ 0 w 1850304"/>
              <a:gd name="connsiteY3" fmla="*/ 970682 h 970682"/>
              <a:gd name="connsiteX4" fmla="*/ 0 w 1850304"/>
              <a:gd name="connsiteY4" fmla="*/ 0 h 970682"/>
              <a:gd name="connsiteX0" fmla="*/ 0 w 1850304"/>
              <a:gd name="connsiteY0" fmla="*/ 0 h 970682"/>
              <a:gd name="connsiteX1" fmla="*/ 1850304 w 1850304"/>
              <a:gd name="connsiteY1" fmla="*/ 400833 h 970682"/>
              <a:gd name="connsiteX2" fmla="*/ 1424419 w 1850304"/>
              <a:gd name="connsiteY2" fmla="*/ 945630 h 970682"/>
              <a:gd name="connsiteX3" fmla="*/ 50104 w 1850304"/>
              <a:gd name="connsiteY3" fmla="*/ 970682 h 970682"/>
              <a:gd name="connsiteX4" fmla="*/ 0 w 1850304"/>
              <a:gd name="connsiteY4" fmla="*/ 0 h 970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04" h="970682">
                <a:moveTo>
                  <a:pt x="0" y="0"/>
                </a:moveTo>
                <a:lnTo>
                  <a:pt x="1850304" y="400833"/>
                </a:lnTo>
                <a:lnTo>
                  <a:pt x="1424419" y="945630"/>
                </a:lnTo>
                <a:lnTo>
                  <a:pt x="50104" y="970682"/>
                </a:lnTo>
                <a:lnTo>
                  <a:pt x="0" y="0"/>
                </a:lnTo>
                <a:close/>
              </a:path>
            </a:pathLst>
          </a:custGeom>
          <a:solidFill>
            <a:srgbClr val="FFFFFF">
              <a:alpha val="18824"/>
            </a:srgbClr>
          </a:soli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28" name="矩形 2"/>
          <p:cNvSpPr/>
          <p:nvPr/>
        </p:nvSpPr>
        <p:spPr>
          <a:xfrm rot="702867">
            <a:off x="2017865" y="2241824"/>
            <a:ext cx="701244" cy="639225"/>
          </a:xfrm>
          <a:custGeom>
            <a:avLst/>
            <a:gdLst>
              <a:gd name="connsiteX0" fmla="*/ 0 w 1800200"/>
              <a:gd name="connsiteY0" fmla="*/ 0 h 970682"/>
              <a:gd name="connsiteX1" fmla="*/ 1800200 w 1800200"/>
              <a:gd name="connsiteY1" fmla="*/ 0 h 970682"/>
              <a:gd name="connsiteX2" fmla="*/ 1800200 w 1800200"/>
              <a:gd name="connsiteY2" fmla="*/ 970682 h 970682"/>
              <a:gd name="connsiteX3" fmla="*/ 0 w 1800200"/>
              <a:gd name="connsiteY3" fmla="*/ 970682 h 970682"/>
              <a:gd name="connsiteX4" fmla="*/ 0 w 1800200"/>
              <a:gd name="connsiteY4" fmla="*/ 0 h 970682"/>
              <a:gd name="connsiteX0" fmla="*/ 0 w 1850304"/>
              <a:gd name="connsiteY0" fmla="*/ 0 h 970682"/>
              <a:gd name="connsiteX1" fmla="*/ 1850304 w 1850304"/>
              <a:gd name="connsiteY1" fmla="*/ 400833 h 970682"/>
              <a:gd name="connsiteX2" fmla="*/ 1800200 w 1850304"/>
              <a:gd name="connsiteY2" fmla="*/ 970682 h 970682"/>
              <a:gd name="connsiteX3" fmla="*/ 0 w 1850304"/>
              <a:gd name="connsiteY3" fmla="*/ 970682 h 970682"/>
              <a:gd name="connsiteX4" fmla="*/ 0 w 1850304"/>
              <a:gd name="connsiteY4" fmla="*/ 0 h 970682"/>
              <a:gd name="connsiteX0" fmla="*/ 0 w 1850304"/>
              <a:gd name="connsiteY0" fmla="*/ 0 h 970682"/>
              <a:gd name="connsiteX1" fmla="*/ 1850304 w 1850304"/>
              <a:gd name="connsiteY1" fmla="*/ 400833 h 970682"/>
              <a:gd name="connsiteX2" fmla="*/ 1424419 w 1850304"/>
              <a:gd name="connsiteY2" fmla="*/ 945630 h 970682"/>
              <a:gd name="connsiteX3" fmla="*/ 0 w 1850304"/>
              <a:gd name="connsiteY3" fmla="*/ 970682 h 970682"/>
              <a:gd name="connsiteX4" fmla="*/ 0 w 1850304"/>
              <a:gd name="connsiteY4" fmla="*/ 0 h 970682"/>
              <a:gd name="connsiteX0" fmla="*/ 0 w 1850304"/>
              <a:gd name="connsiteY0" fmla="*/ 0 h 970682"/>
              <a:gd name="connsiteX1" fmla="*/ 1850304 w 1850304"/>
              <a:gd name="connsiteY1" fmla="*/ 400833 h 970682"/>
              <a:gd name="connsiteX2" fmla="*/ 1424419 w 1850304"/>
              <a:gd name="connsiteY2" fmla="*/ 945630 h 970682"/>
              <a:gd name="connsiteX3" fmla="*/ 50104 w 1850304"/>
              <a:gd name="connsiteY3" fmla="*/ 970682 h 970682"/>
              <a:gd name="connsiteX4" fmla="*/ 0 w 1850304"/>
              <a:gd name="connsiteY4" fmla="*/ 0 h 970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04" h="970682">
                <a:moveTo>
                  <a:pt x="0" y="0"/>
                </a:moveTo>
                <a:lnTo>
                  <a:pt x="1850304" y="400833"/>
                </a:lnTo>
                <a:lnTo>
                  <a:pt x="1424419" y="945630"/>
                </a:lnTo>
                <a:lnTo>
                  <a:pt x="50104" y="970682"/>
                </a:lnTo>
                <a:lnTo>
                  <a:pt x="0" y="0"/>
                </a:lnTo>
                <a:close/>
              </a:path>
            </a:pathLst>
          </a:custGeom>
          <a:solidFill>
            <a:srgbClr val="FFFFFF">
              <a:alpha val="18824"/>
            </a:srgbClr>
          </a:soli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29" name="矩形 6"/>
          <p:cNvSpPr/>
          <p:nvPr/>
        </p:nvSpPr>
        <p:spPr>
          <a:xfrm rot="280162">
            <a:off x="2010664" y="2222529"/>
            <a:ext cx="614994" cy="1153438"/>
          </a:xfrm>
          <a:custGeom>
            <a:avLst/>
            <a:gdLst>
              <a:gd name="connsiteX0" fmla="*/ 0 w 1393204"/>
              <a:gd name="connsiteY0" fmla="*/ 0 h 2232248"/>
              <a:gd name="connsiteX1" fmla="*/ 1393204 w 1393204"/>
              <a:gd name="connsiteY1" fmla="*/ 0 h 2232248"/>
              <a:gd name="connsiteX2" fmla="*/ 1393204 w 1393204"/>
              <a:gd name="connsiteY2" fmla="*/ 2232248 h 2232248"/>
              <a:gd name="connsiteX3" fmla="*/ 0 w 1393204"/>
              <a:gd name="connsiteY3" fmla="*/ 2232248 h 2232248"/>
              <a:gd name="connsiteX4" fmla="*/ 0 w 1393204"/>
              <a:gd name="connsiteY4" fmla="*/ 0 h 2232248"/>
              <a:gd name="connsiteX0" fmla="*/ 0 w 1393204"/>
              <a:gd name="connsiteY0" fmla="*/ 0 h 2232248"/>
              <a:gd name="connsiteX1" fmla="*/ 1393204 w 1393204"/>
              <a:gd name="connsiteY1" fmla="*/ 0 h 2232248"/>
              <a:gd name="connsiteX2" fmla="*/ 1393204 w 1393204"/>
              <a:gd name="connsiteY2" fmla="*/ 2232248 h 2232248"/>
              <a:gd name="connsiteX3" fmla="*/ 112735 w 1393204"/>
              <a:gd name="connsiteY3" fmla="*/ 1054802 h 2232248"/>
              <a:gd name="connsiteX4" fmla="*/ 0 w 1393204"/>
              <a:gd name="connsiteY4" fmla="*/ 0 h 2232248"/>
              <a:gd name="connsiteX0" fmla="*/ 0 w 1393204"/>
              <a:gd name="connsiteY0" fmla="*/ 0 h 2232248"/>
              <a:gd name="connsiteX1" fmla="*/ 1393204 w 1393204"/>
              <a:gd name="connsiteY1" fmla="*/ 0 h 2232248"/>
              <a:gd name="connsiteX2" fmla="*/ 1393204 w 1393204"/>
              <a:gd name="connsiteY2" fmla="*/ 2232248 h 2232248"/>
              <a:gd name="connsiteX3" fmla="*/ 50104 w 1393204"/>
              <a:gd name="connsiteY3" fmla="*/ 1468161 h 2232248"/>
              <a:gd name="connsiteX4" fmla="*/ 0 w 1393204"/>
              <a:gd name="connsiteY4" fmla="*/ 0 h 2232248"/>
              <a:gd name="connsiteX0" fmla="*/ 0 w 1393204"/>
              <a:gd name="connsiteY0" fmla="*/ 0 h 2232248"/>
              <a:gd name="connsiteX1" fmla="*/ 1393204 w 1393204"/>
              <a:gd name="connsiteY1" fmla="*/ 2232248 h 2232248"/>
              <a:gd name="connsiteX2" fmla="*/ 50104 w 1393204"/>
              <a:gd name="connsiteY2" fmla="*/ 1468161 h 2232248"/>
              <a:gd name="connsiteX3" fmla="*/ 0 w 1393204"/>
              <a:gd name="connsiteY3" fmla="*/ 0 h 2232248"/>
              <a:gd name="connsiteX0" fmla="*/ 0 w 1393204"/>
              <a:gd name="connsiteY0" fmla="*/ 0 h 2232248"/>
              <a:gd name="connsiteX1" fmla="*/ 1393204 w 1393204"/>
              <a:gd name="connsiteY1" fmla="*/ 2232248 h 2232248"/>
              <a:gd name="connsiteX2" fmla="*/ 50104 w 1393204"/>
              <a:gd name="connsiteY2" fmla="*/ 1505739 h 2232248"/>
              <a:gd name="connsiteX3" fmla="*/ 0 w 1393204"/>
              <a:gd name="connsiteY3" fmla="*/ 0 h 2232248"/>
              <a:gd name="connsiteX0" fmla="*/ 0 w 1393204"/>
              <a:gd name="connsiteY0" fmla="*/ 0 h 2232248"/>
              <a:gd name="connsiteX1" fmla="*/ 1393204 w 1393204"/>
              <a:gd name="connsiteY1" fmla="*/ 2232248 h 2232248"/>
              <a:gd name="connsiteX2" fmla="*/ 25051 w 1393204"/>
              <a:gd name="connsiteY2" fmla="*/ 1455635 h 2232248"/>
              <a:gd name="connsiteX3" fmla="*/ 0 w 1393204"/>
              <a:gd name="connsiteY3" fmla="*/ 0 h 2232248"/>
              <a:gd name="connsiteX0" fmla="*/ 0 w 1393204"/>
              <a:gd name="connsiteY0" fmla="*/ 0 h 2232248"/>
              <a:gd name="connsiteX1" fmla="*/ 1393204 w 1393204"/>
              <a:gd name="connsiteY1" fmla="*/ 2232248 h 2232248"/>
              <a:gd name="connsiteX2" fmla="*/ 12525 w 1393204"/>
              <a:gd name="connsiteY2" fmla="*/ 1493214 h 2232248"/>
              <a:gd name="connsiteX3" fmla="*/ 0 w 1393204"/>
              <a:gd name="connsiteY3" fmla="*/ 0 h 2232248"/>
              <a:gd name="connsiteX0" fmla="*/ 0 w 1455835"/>
              <a:gd name="connsiteY0" fmla="*/ 0 h 2182144"/>
              <a:gd name="connsiteX1" fmla="*/ 1455835 w 1455835"/>
              <a:gd name="connsiteY1" fmla="*/ 2182144 h 2182144"/>
              <a:gd name="connsiteX2" fmla="*/ 12525 w 1455835"/>
              <a:gd name="connsiteY2" fmla="*/ 1493214 h 2182144"/>
              <a:gd name="connsiteX3" fmla="*/ 0 w 1455835"/>
              <a:gd name="connsiteY3" fmla="*/ 0 h 2182144"/>
              <a:gd name="connsiteX0" fmla="*/ 0 w 1380678"/>
              <a:gd name="connsiteY0" fmla="*/ 0 h 2194670"/>
              <a:gd name="connsiteX1" fmla="*/ 1380678 w 1380678"/>
              <a:gd name="connsiteY1" fmla="*/ 2194670 h 2194670"/>
              <a:gd name="connsiteX2" fmla="*/ 12525 w 1380678"/>
              <a:gd name="connsiteY2" fmla="*/ 1493214 h 2194670"/>
              <a:gd name="connsiteX3" fmla="*/ 0 w 1380678"/>
              <a:gd name="connsiteY3" fmla="*/ 0 h 2194670"/>
            </a:gdLst>
            <a:ahLst/>
            <a:cxnLst>
              <a:cxn ang="0">
                <a:pos x="connsiteX0" y="connsiteY0"/>
              </a:cxn>
              <a:cxn ang="0">
                <a:pos x="connsiteX1" y="connsiteY1"/>
              </a:cxn>
              <a:cxn ang="0">
                <a:pos x="connsiteX2" y="connsiteY2"/>
              </a:cxn>
              <a:cxn ang="0">
                <a:pos x="connsiteX3" y="connsiteY3"/>
              </a:cxn>
            </a:cxnLst>
            <a:rect l="l" t="t" r="r" b="b"/>
            <a:pathLst>
              <a:path w="1380678" h="2194670">
                <a:moveTo>
                  <a:pt x="0" y="0"/>
                </a:moveTo>
                <a:lnTo>
                  <a:pt x="1380678" y="2194670"/>
                </a:lnTo>
                <a:lnTo>
                  <a:pt x="12525" y="1493214"/>
                </a:lnTo>
                <a:lnTo>
                  <a:pt x="0" y="0"/>
                </a:lnTo>
                <a:close/>
              </a:path>
            </a:pathLst>
          </a:custGeom>
          <a:gradFill flip="none" rotWithShape="1">
            <a:gsLst>
              <a:gs pos="0">
                <a:srgbClr val="DA6C9E">
                  <a:shade val="30000"/>
                  <a:satMod val="115000"/>
                  <a:alpha val="38000"/>
                </a:srgbClr>
              </a:gs>
              <a:gs pos="100000">
                <a:srgbClr val="DA6C9E">
                  <a:shade val="100000"/>
                  <a:satMod val="115000"/>
                  <a:alpha val="43000"/>
                </a:srgbClr>
              </a:gs>
            </a:gsLst>
            <a:lin ang="16200000" scaled="1"/>
            <a:tileRect/>
          </a:gra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30" name="矩形 6"/>
          <p:cNvSpPr/>
          <p:nvPr/>
        </p:nvSpPr>
        <p:spPr>
          <a:xfrm rot="911926">
            <a:off x="2567506" y="2725818"/>
            <a:ext cx="698551" cy="946678"/>
          </a:xfrm>
          <a:custGeom>
            <a:avLst/>
            <a:gdLst>
              <a:gd name="connsiteX0" fmla="*/ 0 w 1393204"/>
              <a:gd name="connsiteY0" fmla="*/ 0 h 2232248"/>
              <a:gd name="connsiteX1" fmla="*/ 1393204 w 1393204"/>
              <a:gd name="connsiteY1" fmla="*/ 0 h 2232248"/>
              <a:gd name="connsiteX2" fmla="*/ 1393204 w 1393204"/>
              <a:gd name="connsiteY2" fmla="*/ 2232248 h 2232248"/>
              <a:gd name="connsiteX3" fmla="*/ 0 w 1393204"/>
              <a:gd name="connsiteY3" fmla="*/ 2232248 h 2232248"/>
              <a:gd name="connsiteX4" fmla="*/ 0 w 1393204"/>
              <a:gd name="connsiteY4" fmla="*/ 0 h 2232248"/>
              <a:gd name="connsiteX0" fmla="*/ 0 w 1393204"/>
              <a:gd name="connsiteY0" fmla="*/ 0 h 2232248"/>
              <a:gd name="connsiteX1" fmla="*/ 1393204 w 1393204"/>
              <a:gd name="connsiteY1" fmla="*/ 0 h 2232248"/>
              <a:gd name="connsiteX2" fmla="*/ 1393204 w 1393204"/>
              <a:gd name="connsiteY2" fmla="*/ 2232248 h 2232248"/>
              <a:gd name="connsiteX3" fmla="*/ 112735 w 1393204"/>
              <a:gd name="connsiteY3" fmla="*/ 1054802 h 2232248"/>
              <a:gd name="connsiteX4" fmla="*/ 0 w 1393204"/>
              <a:gd name="connsiteY4" fmla="*/ 0 h 2232248"/>
              <a:gd name="connsiteX0" fmla="*/ 0 w 1393204"/>
              <a:gd name="connsiteY0" fmla="*/ 0 h 2232248"/>
              <a:gd name="connsiteX1" fmla="*/ 1393204 w 1393204"/>
              <a:gd name="connsiteY1" fmla="*/ 0 h 2232248"/>
              <a:gd name="connsiteX2" fmla="*/ 1393204 w 1393204"/>
              <a:gd name="connsiteY2" fmla="*/ 2232248 h 2232248"/>
              <a:gd name="connsiteX3" fmla="*/ 50104 w 1393204"/>
              <a:gd name="connsiteY3" fmla="*/ 1468161 h 2232248"/>
              <a:gd name="connsiteX4" fmla="*/ 0 w 1393204"/>
              <a:gd name="connsiteY4" fmla="*/ 0 h 2232248"/>
              <a:gd name="connsiteX0" fmla="*/ 0 w 1393204"/>
              <a:gd name="connsiteY0" fmla="*/ 0 h 2232248"/>
              <a:gd name="connsiteX1" fmla="*/ 1393204 w 1393204"/>
              <a:gd name="connsiteY1" fmla="*/ 2232248 h 2232248"/>
              <a:gd name="connsiteX2" fmla="*/ 50104 w 1393204"/>
              <a:gd name="connsiteY2" fmla="*/ 1468161 h 2232248"/>
              <a:gd name="connsiteX3" fmla="*/ 0 w 1393204"/>
              <a:gd name="connsiteY3" fmla="*/ 0 h 2232248"/>
              <a:gd name="connsiteX0" fmla="*/ 0 w 1393204"/>
              <a:gd name="connsiteY0" fmla="*/ 0 h 2232248"/>
              <a:gd name="connsiteX1" fmla="*/ 1393204 w 1393204"/>
              <a:gd name="connsiteY1" fmla="*/ 2232248 h 2232248"/>
              <a:gd name="connsiteX2" fmla="*/ 50104 w 1393204"/>
              <a:gd name="connsiteY2" fmla="*/ 1505739 h 2232248"/>
              <a:gd name="connsiteX3" fmla="*/ 0 w 1393204"/>
              <a:gd name="connsiteY3" fmla="*/ 0 h 2232248"/>
              <a:gd name="connsiteX0" fmla="*/ 0 w 1393204"/>
              <a:gd name="connsiteY0" fmla="*/ 0 h 2232248"/>
              <a:gd name="connsiteX1" fmla="*/ 1393204 w 1393204"/>
              <a:gd name="connsiteY1" fmla="*/ 2232248 h 2232248"/>
              <a:gd name="connsiteX2" fmla="*/ 25051 w 1393204"/>
              <a:gd name="connsiteY2" fmla="*/ 1455635 h 2232248"/>
              <a:gd name="connsiteX3" fmla="*/ 0 w 1393204"/>
              <a:gd name="connsiteY3" fmla="*/ 0 h 2232248"/>
              <a:gd name="connsiteX0" fmla="*/ 0 w 1393204"/>
              <a:gd name="connsiteY0" fmla="*/ 0 h 2232248"/>
              <a:gd name="connsiteX1" fmla="*/ 1393204 w 1393204"/>
              <a:gd name="connsiteY1" fmla="*/ 2232248 h 2232248"/>
              <a:gd name="connsiteX2" fmla="*/ 12525 w 1393204"/>
              <a:gd name="connsiteY2" fmla="*/ 1493214 h 2232248"/>
              <a:gd name="connsiteX3" fmla="*/ 0 w 1393204"/>
              <a:gd name="connsiteY3" fmla="*/ 0 h 2232248"/>
              <a:gd name="connsiteX0" fmla="*/ 0 w 1455835"/>
              <a:gd name="connsiteY0" fmla="*/ 0 h 2182144"/>
              <a:gd name="connsiteX1" fmla="*/ 1455835 w 1455835"/>
              <a:gd name="connsiteY1" fmla="*/ 2182144 h 2182144"/>
              <a:gd name="connsiteX2" fmla="*/ 12525 w 1455835"/>
              <a:gd name="connsiteY2" fmla="*/ 1493214 h 2182144"/>
              <a:gd name="connsiteX3" fmla="*/ 0 w 1455835"/>
              <a:gd name="connsiteY3" fmla="*/ 0 h 2182144"/>
              <a:gd name="connsiteX0" fmla="*/ 0 w 1380678"/>
              <a:gd name="connsiteY0" fmla="*/ 0 h 2194670"/>
              <a:gd name="connsiteX1" fmla="*/ 1380678 w 1380678"/>
              <a:gd name="connsiteY1" fmla="*/ 2194670 h 2194670"/>
              <a:gd name="connsiteX2" fmla="*/ 12525 w 1380678"/>
              <a:gd name="connsiteY2" fmla="*/ 1493214 h 2194670"/>
              <a:gd name="connsiteX3" fmla="*/ 0 w 1380678"/>
              <a:gd name="connsiteY3" fmla="*/ 0 h 2194670"/>
            </a:gdLst>
            <a:ahLst/>
            <a:cxnLst>
              <a:cxn ang="0">
                <a:pos x="connsiteX0" y="connsiteY0"/>
              </a:cxn>
              <a:cxn ang="0">
                <a:pos x="connsiteX1" y="connsiteY1"/>
              </a:cxn>
              <a:cxn ang="0">
                <a:pos x="connsiteX2" y="connsiteY2"/>
              </a:cxn>
              <a:cxn ang="0">
                <a:pos x="connsiteX3" y="connsiteY3"/>
              </a:cxn>
            </a:cxnLst>
            <a:rect l="l" t="t" r="r" b="b"/>
            <a:pathLst>
              <a:path w="1380678" h="2194670">
                <a:moveTo>
                  <a:pt x="0" y="0"/>
                </a:moveTo>
                <a:lnTo>
                  <a:pt x="1380678" y="2194670"/>
                </a:lnTo>
                <a:lnTo>
                  <a:pt x="12525" y="1493214"/>
                </a:lnTo>
                <a:lnTo>
                  <a:pt x="0" y="0"/>
                </a:lnTo>
                <a:close/>
              </a:path>
            </a:pathLst>
          </a:custGeom>
          <a:gradFill flip="none" rotWithShape="1">
            <a:gsLst>
              <a:gs pos="0">
                <a:sysClr val="window" lastClr="FFFFFF">
                  <a:lumMod val="95000"/>
                  <a:shade val="30000"/>
                  <a:satMod val="115000"/>
                  <a:alpha val="54000"/>
                </a:sysClr>
              </a:gs>
              <a:gs pos="100000">
                <a:sysClr val="window" lastClr="FFFFFF">
                  <a:lumMod val="95000"/>
                  <a:shade val="100000"/>
                  <a:satMod val="115000"/>
                  <a:alpha val="35000"/>
                </a:sysClr>
              </a:gs>
            </a:gsLst>
            <a:lin ang="16200000" scaled="1"/>
            <a:tileRect/>
          </a:gra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31" name="矩形 6"/>
          <p:cNvSpPr/>
          <p:nvPr/>
        </p:nvSpPr>
        <p:spPr>
          <a:xfrm rot="526941">
            <a:off x="3225117" y="3068151"/>
            <a:ext cx="658523" cy="1141652"/>
          </a:xfrm>
          <a:custGeom>
            <a:avLst/>
            <a:gdLst>
              <a:gd name="connsiteX0" fmla="*/ 0 w 1393204"/>
              <a:gd name="connsiteY0" fmla="*/ 0 h 2232248"/>
              <a:gd name="connsiteX1" fmla="*/ 1393204 w 1393204"/>
              <a:gd name="connsiteY1" fmla="*/ 0 h 2232248"/>
              <a:gd name="connsiteX2" fmla="*/ 1393204 w 1393204"/>
              <a:gd name="connsiteY2" fmla="*/ 2232248 h 2232248"/>
              <a:gd name="connsiteX3" fmla="*/ 0 w 1393204"/>
              <a:gd name="connsiteY3" fmla="*/ 2232248 h 2232248"/>
              <a:gd name="connsiteX4" fmla="*/ 0 w 1393204"/>
              <a:gd name="connsiteY4" fmla="*/ 0 h 2232248"/>
              <a:gd name="connsiteX0" fmla="*/ 0 w 1393204"/>
              <a:gd name="connsiteY0" fmla="*/ 0 h 2232248"/>
              <a:gd name="connsiteX1" fmla="*/ 1393204 w 1393204"/>
              <a:gd name="connsiteY1" fmla="*/ 0 h 2232248"/>
              <a:gd name="connsiteX2" fmla="*/ 1393204 w 1393204"/>
              <a:gd name="connsiteY2" fmla="*/ 2232248 h 2232248"/>
              <a:gd name="connsiteX3" fmla="*/ 112735 w 1393204"/>
              <a:gd name="connsiteY3" fmla="*/ 1054802 h 2232248"/>
              <a:gd name="connsiteX4" fmla="*/ 0 w 1393204"/>
              <a:gd name="connsiteY4" fmla="*/ 0 h 2232248"/>
              <a:gd name="connsiteX0" fmla="*/ 0 w 1393204"/>
              <a:gd name="connsiteY0" fmla="*/ 0 h 2232248"/>
              <a:gd name="connsiteX1" fmla="*/ 1393204 w 1393204"/>
              <a:gd name="connsiteY1" fmla="*/ 0 h 2232248"/>
              <a:gd name="connsiteX2" fmla="*/ 1393204 w 1393204"/>
              <a:gd name="connsiteY2" fmla="*/ 2232248 h 2232248"/>
              <a:gd name="connsiteX3" fmla="*/ 50104 w 1393204"/>
              <a:gd name="connsiteY3" fmla="*/ 1468161 h 2232248"/>
              <a:gd name="connsiteX4" fmla="*/ 0 w 1393204"/>
              <a:gd name="connsiteY4" fmla="*/ 0 h 2232248"/>
              <a:gd name="connsiteX0" fmla="*/ 0 w 1393204"/>
              <a:gd name="connsiteY0" fmla="*/ 0 h 2232248"/>
              <a:gd name="connsiteX1" fmla="*/ 1393204 w 1393204"/>
              <a:gd name="connsiteY1" fmla="*/ 2232248 h 2232248"/>
              <a:gd name="connsiteX2" fmla="*/ 50104 w 1393204"/>
              <a:gd name="connsiteY2" fmla="*/ 1468161 h 2232248"/>
              <a:gd name="connsiteX3" fmla="*/ 0 w 1393204"/>
              <a:gd name="connsiteY3" fmla="*/ 0 h 2232248"/>
              <a:gd name="connsiteX0" fmla="*/ 0 w 1393204"/>
              <a:gd name="connsiteY0" fmla="*/ 0 h 2232248"/>
              <a:gd name="connsiteX1" fmla="*/ 1393204 w 1393204"/>
              <a:gd name="connsiteY1" fmla="*/ 2232248 h 2232248"/>
              <a:gd name="connsiteX2" fmla="*/ 50104 w 1393204"/>
              <a:gd name="connsiteY2" fmla="*/ 1505739 h 2232248"/>
              <a:gd name="connsiteX3" fmla="*/ 0 w 1393204"/>
              <a:gd name="connsiteY3" fmla="*/ 0 h 2232248"/>
              <a:gd name="connsiteX0" fmla="*/ 0 w 1393204"/>
              <a:gd name="connsiteY0" fmla="*/ 0 h 2232248"/>
              <a:gd name="connsiteX1" fmla="*/ 1393204 w 1393204"/>
              <a:gd name="connsiteY1" fmla="*/ 2232248 h 2232248"/>
              <a:gd name="connsiteX2" fmla="*/ 25051 w 1393204"/>
              <a:gd name="connsiteY2" fmla="*/ 1455635 h 2232248"/>
              <a:gd name="connsiteX3" fmla="*/ 0 w 1393204"/>
              <a:gd name="connsiteY3" fmla="*/ 0 h 2232248"/>
              <a:gd name="connsiteX0" fmla="*/ 0 w 1393204"/>
              <a:gd name="connsiteY0" fmla="*/ 0 h 2232248"/>
              <a:gd name="connsiteX1" fmla="*/ 1393204 w 1393204"/>
              <a:gd name="connsiteY1" fmla="*/ 2232248 h 2232248"/>
              <a:gd name="connsiteX2" fmla="*/ 12525 w 1393204"/>
              <a:gd name="connsiteY2" fmla="*/ 1493214 h 2232248"/>
              <a:gd name="connsiteX3" fmla="*/ 0 w 1393204"/>
              <a:gd name="connsiteY3" fmla="*/ 0 h 2232248"/>
              <a:gd name="connsiteX0" fmla="*/ 0 w 1455835"/>
              <a:gd name="connsiteY0" fmla="*/ 0 h 2182144"/>
              <a:gd name="connsiteX1" fmla="*/ 1455835 w 1455835"/>
              <a:gd name="connsiteY1" fmla="*/ 2182144 h 2182144"/>
              <a:gd name="connsiteX2" fmla="*/ 12525 w 1455835"/>
              <a:gd name="connsiteY2" fmla="*/ 1493214 h 2182144"/>
              <a:gd name="connsiteX3" fmla="*/ 0 w 1455835"/>
              <a:gd name="connsiteY3" fmla="*/ 0 h 2182144"/>
              <a:gd name="connsiteX0" fmla="*/ 0 w 1380678"/>
              <a:gd name="connsiteY0" fmla="*/ 0 h 2194670"/>
              <a:gd name="connsiteX1" fmla="*/ 1380678 w 1380678"/>
              <a:gd name="connsiteY1" fmla="*/ 2194670 h 2194670"/>
              <a:gd name="connsiteX2" fmla="*/ 12525 w 1380678"/>
              <a:gd name="connsiteY2" fmla="*/ 1493214 h 2194670"/>
              <a:gd name="connsiteX3" fmla="*/ 0 w 1380678"/>
              <a:gd name="connsiteY3" fmla="*/ 0 h 2194670"/>
            </a:gdLst>
            <a:ahLst/>
            <a:cxnLst>
              <a:cxn ang="0">
                <a:pos x="connsiteX0" y="connsiteY0"/>
              </a:cxn>
              <a:cxn ang="0">
                <a:pos x="connsiteX1" y="connsiteY1"/>
              </a:cxn>
              <a:cxn ang="0">
                <a:pos x="connsiteX2" y="connsiteY2"/>
              </a:cxn>
              <a:cxn ang="0">
                <a:pos x="connsiteX3" y="connsiteY3"/>
              </a:cxn>
            </a:cxnLst>
            <a:rect l="l" t="t" r="r" b="b"/>
            <a:pathLst>
              <a:path w="1380678" h="2194670">
                <a:moveTo>
                  <a:pt x="0" y="0"/>
                </a:moveTo>
                <a:lnTo>
                  <a:pt x="1380678" y="2194670"/>
                </a:lnTo>
                <a:lnTo>
                  <a:pt x="12525" y="1493214"/>
                </a:lnTo>
                <a:lnTo>
                  <a:pt x="0" y="0"/>
                </a:lnTo>
                <a:close/>
              </a:path>
            </a:pathLst>
          </a:custGeom>
          <a:gradFill flip="none" rotWithShape="1">
            <a:gsLst>
              <a:gs pos="0">
                <a:srgbClr val="FFC000">
                  <a:shade val="30000"/>
                  <a:satMod val="115000"/>
                  <a:alpha val="50000"/>
                </a:srgbClr>
              </a:gs>
              <a:gs pos="100000">
                <a:srgbClr val="FFC000">
                  <a:shade val="100000"/>
                  <a:satMod val="115000"/>
                  <a:alpha val="35000"/>
                </a:srgbClr>
              </a:gs>
            </a:gsLst>
            <a:lin ang="16200000" scaled="1"/>
            <a:tileRect/>
          </a:gra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33" name="TextBox 32"/>
          <p:cNvSpPr txBox="1"/>
          <p:nvPr/>
        </p:nvSpPr>
        <p:spPr>
          <a:xfrm rot="285799">
            <a:off x="1857910" y="2336545"/>
            <a:ext cx="503529" cy="978729"/>
          </a:xfrm>
          <a:prstGeom prst="rect">
            <a:avLst/>
          </a:prstGeom>
          <a:noFill/>
        </p:spPr>
        <p:txBody>
          <a:bodyPr wrap="square" rtlCol="0">
            <a:spAutoFit/>
            <a:scene3d>
              <a:camera prst="isometricLeftDown"/>
              <a:lightRig rig="threePt" dir="t"/>
            </a:scene3d>
          </a:bodyPr>
          <a:lstStyle/>
          <a:p>
            <a:pPr defTabSz="685800">
              <a:lnSpc>
                <a:spcPct val="80000"/>
              </a:lnSpc>
              <a:defRPr/>
            </a:pPr>
            <a:r>
              <a:rPr lang="en-US" altLang="zh-CN" sz="7200" kern="0" dirty="0">
                <a:solidFill>
                  <a:sysClr val="window" lastClr="FFFFFF"/>
                </a:solidFill>
                <a:effectLst>
                  <a:outerShdw blurRad="50800" dist="38100" dir="5400000" algn="t" rotWithShape="0">
                    <a:prstClr val="black">
                      <a:alpha val="40000"/>
                    </a:prstClr>
                  </a:outerShdw>
                </a:effectLst>
                <a:latin typeface="Arial Rounded MT Bold" pitchFamily="34" charset="0"/>
                <a:ea typeface="Gungsuh" pitchFamily="18" charset="-127"/>
                <a:cs typeface="Arial" pitchFamily="34" charset="0"/>
              </a:rPr>
              <a:t>A</a:t>
            </a:r>
            <a:endParaRPr lang="zh-CN" altLang="en-US" sz="7200" kern="0" dirty="0">
              <a:solidFill>
                <a:sysClr val="window" lastClr="FFFFFF"/>
              </a:solidFill>
              <a:effectLst>
                <a:outerShdw blurRad="50800" dist="38100" dir="5400000" algn="t" rotWithShape="0">
                  <a:prstClr val="black">
                    <a:alpha val="40000"/>
                  </a:prstClr>
                </a:outerShdw>
              </a:effectLst>
              <a:latin typeface="Arial Rounded MT Bold" pitchFamily="34" charset="0"/>
              <a:ea typeface="Gungsuh" pitchFamily="18" charset="-127"/>
              <a:cs typeface="Arial" pitchFamily="34" charset="0"/>
            </a:endParaRPr>
          </a:p>
        </p:txBody>
      </p:sp>
      <p:sp>
        <p:nvSpPr>
          <p:cNvPr id="34" name="TextBox 33"/>
          <p:cNvSpPr txBox="1"/>
          <p:nvPr/>
        </p:nvSpPr>
        <p:spPr>
          <a:xfrm rot="521943">
            <a:off x="2493739" y="2723121"/>
            <a:ext cx="678196" cy="978729"/>
          </a:xfrm>
          <a:prstGeom prst="rect">
            <a:avLst/>
          </a:prstGeom>
          <a:noFill/>
        </p:spPr>
        <p:txBody>
          <a:bodyPr wrap="square" rtlCol="0">
            <a:spAutoFit/>
            <a:scene3d>
              <a:camera prst="isometricLeftDown"/>
              <a:lightRig rig="threePt" dir="t"/>
            </a:scene3d>
          </a:bodyPr>
          <a:lstStyle/>
          <a:p>
            <a:pPr defTabSz="685800">
              <a:lnSpc>
                <a:spcPct val="80000"/>
              </a:lnSpc>
              <a:defRPr/>
            </a:pPr>
            <a:r>
              <a:rPr lang="en-US" altLang="zh-CN" sz="7200" kern="0" dirty="0">
                <a:solidFill>
                  <a:sysClr val="window" lastClr="FFFFFF"/>
                </a:solidFill>
                <a:effectLst>
                  <a:outerShdw blurRad="50800" dist="38100" dir="5400000" algn="t" rotWithShape="0">
                    <a:prstClr val="black">
                      <a:alpha val="40000"/>
                    </a:prstClr>
                  </a:outerShdw>
                </a:effectLst>
                <a:latin typeface="Arial Rounded MT Bold" pitchFamily="34" charset="0"/>
                <a:ea typeface="Gungsuh" pitchFamily="18" charset="-127"/>
                <a:cs typeface="Arial" pitchFamily="34" charset="0"/>
              </a:rPr>
              <a:t>B</a:t>
            </a:r>
            <a:endParaRPr lang="zh-CN" altLang="en-US" sz="7200" kern="0" dirty="0">
              <a:solidFill>
                <a:sysClr val="window" lastClr="FFFFFF"/>
              </a:solidFill>
              <a:effectLst>
                <a:outerShdw blurRad="50800" dist="38100" dir="5400000" algn="t" rotWithShape="0">
                  <a:prstClr val="black">
                    <a:alpha val="40000"/>
                  </a:prstClr>
                </a:outerShdw>
              </a:effectLst>
              <a:latin typeface="Arial Rounded MT Bold" pitchFamily="34" charset="0"/>
              <a:ea typeface="Gungsuh" pitchFamily="18" charset="-127"/>
              <a:cs typeface="Arial" pitchFamily="34" charset="0"/>
            </a:endParaRPr>
          </a:p>
        </p:txBody>
      </p:sp>
      <p:sp>
        <p:nvSpPr>
          <p:cNvPr id="35" name="TextBox 34"/>
          <p:cNvSpPr txBox="1"/>
          <p:nvPr/>
        </p:nvSpPr>
        <p:spPr>
          <a:xfrm>
            <a:off x="3121377" y="3192790"/>
            <a:ext cx="805442" cy="978729"/>
          </a:xfrm>
          <a:prstGeom prst="rect">
            <a:avLst/>
          </a:prstGeom>
          <a:noFill/>
        </p:spPr>
        <p:txBody>
          <a:bodyPr wrap="square" rtlCol="0">
            <a:spAutoFit/>
            <a:scene3d>
              <a:camera prst="isometricLeftDown"/>
              <a:lightRig rig="threePt" dir="t"/>
            </a:scene3d>
          </a:bodyPr>
          <a:lstStyle/>
          <a:p>
            <a:pPr defTabSz="685800">
              <a:lnSpc>
                <a:spcPct val="80000"/>
              </a:lnSpc>
              <a:defRPr/>
            </a:pPr>
            <a:r>
              <a:rPr lang="en-US" altLang="zh-CN" sz="7200" kern="0" dirty="0">
                <a:solidFill>
                  <a:sysClr val="window" lastClr="FFFFFF"/>
                </a:solidFill>
                <a:effectLst>
                  <a:outerShdw blurRad="50800" dist="38100" dir="5400000" algn="t" rotWithShape="0">
                    <a:prstClr val="black">
                      <a:alpha val="40000"/>
                    </a:prstClr>
                  </a:outerShdw>
                </a:effectLst>
                <a:latin typeface="Arial Rounded MT Bold" pitchFamily="34" charset="0"/>
                <a:ea typeface="Gungsuh" pitchFamily="18" charset="-127"/>
                <a:cs typeface="Arial" pitchFamily="34" charset="0"/>
              </a:rPr>
              <a:t>C</a:t>
            </a:r>
            <a:endParaRPr lang="zh-CN" altLang="en-US" sz="7200" kern="0" dirty="0">
              <a:solidFill>
                <a:sysClr val="window" lastClr="FFFFFF"/>
              </a:solidFill>
              <a:effectLst>
                <a:outerShdw blurRad="50800" dist="38100" dir="5400000" algn="t" rotWithShape="0">
                  <a:prstClr val="black">
                    <a:alpha val="40000"/>
                  </a:prstClr>
                </a:outerShdw>
              </a:effectLst>
              <a:latin typeface="Arial Rounded MT Bold" pitchFamily="34" charset="0"/>
              <a:ea typeface="Gungsuh" pitchFamily="18" charset="-127"/>
              <a:cs typeface="Arial" pitchFamily="34" charset="0"/>
            </a:endParaRPr>
          </a:p>
        </p:txBody>
      </p:sp>
      <p:sp>
        <p:nvSpPr>
          <p:cNvPr id="36" name="TextBox 35"/>
          <p:cNvSpPr txBox="1"/>
          <p:nvPr/>
        </p:nvSpPr>
        <p:spPr>
          <a:xfrm rot="20245251">
            <a:off x="275413" y="3396574"/>
            <a:ext cx="1682285" cy="369332"/>
          </a:xfrm>
          <a:prstGeom prst="rect">
            <a:avLst/>
          </a:prstGeom>
          <a:noFill/>
        </p:spPr>
        <p:txBody>
          <a:bodyPr wrap="square" rtlCol="0">
            <a:spAutoFit/>
            <a:scene3d>
              <a:camera prst="perspectiveRight"/>
              <a:lightRig rig="threePt" dir="t"/>
            </a:scene3d>
          </a:bodyPr>
          <a:lstStyle/>
          <a:p>
            <a:pPr defTabSz="685800">
              <a:defRPr/>
            </a:pPr>
            <a:r>
              <a:rPr lang="zh-CN" altLang="en-US" kern="0" dirty="0" smtClean="0">
                <a:solidFill>
                  <a:sysClr val="window" lastClr="FFFFFF"/>
                </a:solidFill>
                <a:latin typeface="Arial" pitchFamily="34" charset="0"/>
                <a:ea typeface="微软雅黑" pitchFamily="34" charset="-122"/>
                <a:cs typeface="Arial" pitchFamily="34" charset="0"/>
              </a:rPr>
              <a:t>基于产品创新</a:t>
            </a:r>
            <a:endParaRPr lang="en-US" altLang="zh-CN" kern="0" dirty="0">
              <a:solidFill>
                <a:sysClr val="window" lastClr="FFFFFF"/>
              </a:solidFill>
              <a:latin typeface="Arial" pitchFamily="34" charset="0"/>
              <a:ea typeface="微软雅黑" pitchFamily="34" charset="-122"/>
              <a:cs typeface="Arial" pitchFamily="34" charset="0"/>
            </a:endParaRPr>
          </a:p>
        </p:txBody>
      </p:sp>
      <p:sp>
        <p:nvSpPr>
          <p:cNvPr id="37" name="TextBox 36"/>
          <p:cNvSpPr txBox="1"/>
          <p:nvPr/>
        </p:nvSpPr>
        <p:spPr>
          <a:xfrm rot="19987039">
            <a:off x="510675" y="3932019"/>
            <a:ext cx="2150360" cy="369332"/>
          </a:xfrm>
          <a:prstGeom prst="rect">
            <a:avLst/>
          </a:prstGeom>
          <a:noFill/>
        </p:spPr>
        <p:txBody>
          <a:bodyPr wrap="square" rtlCol="0">
            <a:spAutoFit/>
            <a:scene3d>
              <a:camera prst="perspectiveRight"/>
              <a:lightRig rig="threePt" dir="t"/>
            </a:scene3d>
          </a:bodyPr>
          <a:lstStyle/>
          <a:p>
            <a:pPr defTabSz="685800">
              <a:defRPr/>
            </a:pPr>
            <a:r>
              <a:rPr lang="zh-CN" altLang="en-US" kern="0" dirty="0" smtClean="0">
                <a:solidFill>
                  <a:sysClr val="windowText" lastClr="000000">
                    <a:lumMod val="75000"/>
                    <a:lumOff val="25000"/>
                  </a:sysClr>
                </a:solidFill>
                <a:latin typeface="Arial" pitchFamily="34" charset="0"/>
                <a:ea typeface="微软雅黑" pitchFamily="34" charset="-122"/>
                <a:cs typeface="Arial" pitchFamily="34" charset="0"/>
              </a:rPr>
              <a:t>基于客户关系管理</a:t>
            </a:r>
            <a:endParaRPr lang="en-US" altLang="zh-CN" kern="0" dirty="0">
              <a:solidFill>
                <a:sysClr val="windowText" lastClr="000000">
                  <a:lumMod val="75000"/>
                  <a:lumOff val="25000"/>
                </a:sysClr>
              </a:solidFill>
              <a:latin typeface="Arial" pitchFamily="34" charset="0"/>
              <a:ea typeface="微软雅黑" pitchFamily="34" charset="-122"/>
              <a:cs typeface="Arial" pitchFamily="34" charset="0"/>
            </a:endParaRPr>
          </a:p>
        </p:txBody>
      </p:sp>
      <p:sp>
        <p:nvSpPr>
          <p:cNvPr id="39" name="TextBox 38"/>
          <p:cNvSpPr txBox="1"/>
          <p:nvPr/>
        </p:nvSpPr>
        <p:spPr>
          <a:xfrm>
            <a:off x="441004" y="1444223"/>
            <a:ext cx="3256234" cy="387798"/>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algn="ctr" defTabSz="685800">
              <a:lnSpc>
                <a:spcPct val="80000"/>
              </a:lnSpc>
              <a:defRPr/>
            </a:pPr>
            <a:r>
              <a:rPr lang="en-US" altLang="zh-CN" sz="2400" kern="0" dirty="0" smtClean="0">
                <a:solidFill>
                  <a:sysClr val="windowText" lastClr="000000">
                    <a:lumMod val="75000"/>
                    <a:lumOff val="25000"/>
                  </a:sysClr>
                </a:solidFill>
                <a:ea typeface="Gungsuh" pitchFamily="18" charset="-127"/>
              </a:rPr>
              <a:t>3</a:t>
            </a:r>
            <a:r>
              <a:rPr lang="zh-CN" altLang="en-US" sz="2400" kern="0" dirty="0" smtClean="0">
                <a:solidFill>
                  <a:sysClr val="windowText" lastClr="000000">
                    <a:lumMod val="75000"/>
                    <a:lumOff val="25000"/>
                  </a:sysClr>
                </a:solidFill>
                <a:ea typeface="Gungsuh" pitchFamily="18" charset="-127"/>
              </a:rPr>
              <a:t>种互联网创业的思路</a:t>
            </a:r>
            <a:endParaRPr lang="zh-CN" altLang="en-US" sz="2400" kern="0" dirty="0">
              <a:solidFill>
                <a:sysClr val="windowText" lastClr="000000">
                  <a:lumMod val="75000"/>
                  <a:lumOff val="25000"/>
                </a:sysClr>
              </a:solidFill>
              <a:ea typeface="Gungsuh" pitchFamily="18" charset="-127"/>
            </a:endParaRPr>
          </a:p>
        </p:txBody>
      </p:sp>
      <p:sp>
        <p:nvSpPr>
          <p:cNvPr id="38" name="TextBox 37"/>
          <p:cNvSpPr txBox="1"/>
          <p:nvPr/>
        </p:nvSpPr>
        <p:spPr>
          <a:xfrm rot="20130617">
            <a:off x="1627199" y="4397556"/>
            <a:ext cx="1656858" cy="369332"/>
          </a:xfrm>
          <a:prstGeom prst="rect">
            <a:avLst/>
          </a:prstGeom>
          <a:noFill/>
        </p:spPr>
        <p:txBody>
          <a:bodyPr wrap="square" rtlCol="0">
            <a:spAutoFit/>
            <a:scene3d>
              <a:camera prst="perspectiveRight"/>
              <a:lightRig rig="threePt" dir="t"/>
            </a:scene3d>
          </a:bodyPr>
          <a:lstStyle/>
          <a:p>
            <a:pPr defTabSz="685800">
              <a:defRPr/>
            </a:pPr>
            <a:r>
              <a:rPr lang="zh-CN" altLang="en-US" kern="0" dirty="0" smtClean="0">
                <a:solidFill>
                  <a:sysClr val="windowText" lastClr="000000">
                    <a:lumMod val="75000"/>
                    <a:lumOff val="25000"/>
                  </a:sysClr>
                </a:solidFill>
                <a:latin typeface="Arial" pitchFamily="34" charset="0"/>
                <a:ea typeface="微软雅黑" pitchFamily="34" charset="-122"/>
                <a:cs typeface="Arial" pitchFamily="34" charset="0"/>
              </a:rPr>
              <a:t>基础设施建设</a:t>
            </a:r>
            <a:endParaRPr lang="en-US" altLang="zh-CN" kern="0" dirty="0">
              <a:solidFill>
                <a:sysClr val="windowText" lastClr="000000">
                  <a:lumMod val="75000"/>
                  <a:lumOff val="25000"/>
                </a:sysClr>
              </a:solidFill>
              <a:latin typeface="Arial" pitchFamily="34" charset="0"/>
              <a:ea typeface="微软雅黑" pitchFamily="34" charset="-122"/>
              <a:cs typeface="Arial" pitchFamily="34" charset="0"/>
            </a:endParaRPr>
          </a:p>
        </p:txBody>
      </p:sp>
      <p:grpSp>
        <p:nvGrpSpPr>
          <p:cNvPr id="41" name="组合 30"/>
          <p:cNvGrpSpPr/>
          <p:nvPr/>
        </p:nvGrpSpPr>
        <p:grpSpPr>
          <a:xfrm>
            <a:off x="615044" y="235298"/>
            <a:ext cx="7992618" cy="468528"/>
            <a:chOff x="556513" y="246947"/>
            <a:chExt cx="8071415" cy="673571"/>
          </a:xfrm>
        </p:grpSpPr>
        <p:sp>
          <p:nvSpPr>
            <p:cNvPr id="42" name="矩形 41"/>
            <p:cNvSpPr/>
            <p:nvPr/>
          </p:nvSpPr>
          <p:spPr>
            <a:xfrm>
              <a:off x="556513" y="252432"/>
              <a:ext cx="8054088" cy="663704"/>
            </a:xfrm>
            <a:prstGeom prst="rect">
              <a:avLst/>
            </a:prstGeom>
            <a:solidFill>
              <a:schemeClr val="bg1"/>
            </a:solidFill>
          </p:spPr>
          <p:txBody>
            <a:bodyPr wrap="square">
              <a:spAutoFit/>
            </a:bodyPr>
            <a:lstStyle/>
            <a:p>
              <a:r>
                <a:rPr lang="en-US" altLang="zh-CN" sz="2400" b="1" dirty="0" smtClean="0">
                  <a:solidFill>
                    <a:srgbClr val="E33743"/>
                  </a:solidFill>
                </a:rPr>
                <a:t>5.3.1</a:t>
              </a:r>
              <a:r>
                <a:rPr lang="zh-CN" altLang="en-US" sz="2400" b="1" dirty="0" smtClean="0">
                  <a:solidFill>
                    <a:srgbClr val="E33743"/>
                  </a:solidFill>
                </a:rPr>
                <a:t> 商业模式的选择：背离初心</a:t>
              </a:r>
              <a:endParaRPr lang="zh-CN" altLang="en-US" sz="2400" b="1" dirty="0">
                <a:solidFill>
                  <a:srgbClr val="E33743"/>
                </a:solidFill>
              </a:endParaRPr>
            </a:p>
          </p:txBody>
        </p:sp>
        <p:grpSp>
          <p:nvGrpSpPr>
            <p:cNvPr id="43" name="组合 37"/>
            <p:cNvGrpSpPr/>
            <p:nvPr/>
          </p:nvGrpSpPr>
          <p:grpSpPr>
            <a:xfrm>
              <a:off x="556514" y="246947"/>
              <a:ext cx="8071414" cy="673571"/>
              <a:chOff x="584439" y="3380876"/>
              <a:chExt cx="8053692" cy="570516"/>
            </a:xfrm>
          </p:grpSpPr>
          <p:cxnSp>
            <p:nvCxnSpPr>
              <p:cNvPr id="44" name="直接连接符 38"/>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5" name="直接连接符 39"/>
              <p:cNvCxnSpPr>
                <a:cxnSpLocks/>
              </p:cNvCxnSpPr>
              <p:nvPr/>
            </p:nvCxnSpPr>
            <p:spPr>
              <a:xfrm>
                <a:off x="601727" y="3951392"/>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615816" y="778391"/>
            <a:ext cx="7894720" cy="307777"/>
          </a:xfrm>
          <a:prstGeom prst="rect">
            <a:avLst/>
          </a:prstGeom>
          <a:noFill/>
        </p:spPr>
        <p:txBody>
          <a:bodyPr wrap="square" rtlCol="0">
            <a:spAutoFit/>
          </a:bodyPr>
          <a:lstStyle/>
          <a:p>
            <a:pPr marL="285750" indent="-285750">
              <a:buFont typeface="Wingdings" charset="2"/>
              <a:buChar char="Ø"/>
            </a:pPr>
            <a:r>
              <a:rPr kumimoji="1" lang="zh-CN" altLang="en-US" sz="1400" dirty="0" smtClean="0">
                <a:latin typeface="STHeiti" charset="-122"/>
                <a:ea typeface="STHeiti" charset="-122"/>
                <a:cs typeface="STHeiti" charset="-122"/>
              </a:rPr>
              <a:t>最初，共享单车源自一个包含了</a:t>
            </a:r>
            <a:r>
              <a:rPr kumimoji="1" lang="zh-CN" altLang="en-US" sz="1400" dirty="0" smtClean="0">
                <a:solidFill>
                  <a:srgbClr val="FF0000"/>
                </a:solidFill>
                <a:latin typeface="STHeiti" charset="-122"/>
                <a:ea typeface="STHeiti" charset="-122"/>
                <a:cs typeface="STHeiti" charset="-122"/>
              </a:rPr>
              <a:t>刚需、痛点与创新商业模式</a:t>
            </a:r>
            <a:r>
              <a:rPr kumimoji="1" lang="zh-CN" altLang="en-US" sz="1400" dirty="0" smtClean="0">
                <a:latin typeface="STHeiti" charset="-122"/>
                <a:ea typeface="STHeiti" charset="-122"/>
                <a:cs typeface="STHeiti" charset="-122"/>
              </a:rPr>
              <a:t>的经典创业想象。</a:t>
            </a:r>
            <a:endParaRPr kumimoji="1" lang="zh-CN" altLang="en-US" sz="1400" dirty="0">
              <a:latin typeface="STHeiti" charset="-122"/>
              <a:ea typeface="STHeiti" charset="-122"/>
              <a:cs typeface="STHeiti" charset="-122"/>
            </a:endParaRPr>
          </a:p>
        </p:txBody>
      </p:sp>
      <p:cxnSp>
        <p:nvCxnSpPr>
          <p:cNvPr id="9" name="直线连接符 8"/>
          <p:cNvCxnSpPr/>
          <p:nvPr/>
        </p:nvCxnSpPr>
        <p:spPr>
          <a:xfrm>
            <a:off x="632202" y="1888867"/>
            <a:ext cx="2873838"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线形标注 2 (带强调线) 9"/>
          <p:cNvSpPr/>
          <p:nvPr/>
        </p:nvSpPr>
        <p:spPr>
          <a:xfrm>
            <a:off x="3535893" y="2190559"/>
            <a:ext cx="934263" cy="378747"/>
          </a:xfrm>
          <a:prstGeom prst="accentCallout2">
            <a:avLst/>
          </a:prstGeom>
          <a:solidFill>
            <a:schemeClr val="bg1">
              <a:lumMod val="65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11" name="文本框 10"/>
          <p:cNvSpPr txBox="1"/>
          <p:nvPr/>
        </p:nvSpPr>
        <p:spPr>
          <a:xfrm>
            <a:off x="3535893" y="2256497"/>
            <a:ext cx="942119" cy="230832"/>
          </a:xfrm>
          <a:prstGeom prst="rect">
            <a:avLst/>
          </a:prstGeom>
          <a:noFill/>
        </p:spPr>
        <p:txBody>
          <a:bodyPr wrap="square" rtlCol="0">
            <a:spAutoFit/>
          </a:bodyPr>
          <a:lstStyle/>
          <a:p>
            <a:r>
              <a:rPr kumimoji="1" lang="en-US" altLang="zh-CN" sz="900" dirty="0" smtClean="0">
                <a:solidFill>
                  <a:schemeClr val="bg1"/>
                </a:solidFill>
                <a:latin typeface="STHeiti" charset="-122"/>
                <a:ea typeface="STHeiti" charset="-122"/>
                <a:cs typeface="STHeiti" charset="-122"/>
              </a:rPr>
              <a:t>Mobike</a:t>
            </a:r>
            <a:r>
              <a:rPr kumimoji="1" lang="zh-CN" altLang="en-US" sz="900" dirty="0" smtClean="0">
                <a:solidFill>
                  <a:schemeClr val="bg1"/>
                </a:solidFill>
                <a:latin typeface="STHeiti" charset="-122"/>
                <a:ea typeface="STHeiti" charset="-122"/>
                <a:cs typeface="STHeiti" charset="-122"/>
              </a:rPr>
              <a:t>的初心</a:t>
            </a:r>
            <a:endParaRPr kumimoji="1" lang="zh-CN" altLang="en-US" sz="900" dirty="0">
              <a:solidFill>
                <a:schemeClr val="bg1"/>
              </a:solidFill>
              <a:latin typeface="STHeiti" charset="-122"/>
              <a:ea typeface="STHeiti" charset="-122"/>
              <a:cs typeface="STHeiti" charset="-122"/>
            </a:endParaRPr>
          </a:p>
        </p:txBody>
      </p:sp>
      <p:sp>
        <p:nvSpPr>
          <p:cNvPr id="40" name="线形标注 2 (带强调线) 39"/>
          <p:cNvSpPr/>
          <p:nvPr/>
        </p:nvSpPr>
        <p:spPr>
          <a:xfrm>
            <a:off x="4174754" y="2774186"/>
            <a:ext cx="778349" cy="342790"/>
          </a:xfrm>
          <a:prstGeom prst="accentCallout2">
            <a:avLst>
              <a:gd name="adj1" fmla="val 82104"/>
              <a:gd name="adj2" fmla="val -6865"/>
              <a:gd name="adj3" fmla="val 115372"/>
              <a:gd name="adj4" fmla="val -6909"/>
              <a:gd name="adj5" fmla="val 112500"/>
              <a:gd name="adj6" fmla="val -46667"/>
            </a:avLst>
          </a:prstGeom>
          <a:solidFill>
            <a:srgbClr val="C18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46" name="文本框 45"/>
          <p:cNvSpPr txBox="1"/>
          <p:nvPr/>
        </p:nvSpPr>
        <p:spPr>
          <a:xfrm>
            <a:off x="4197327" y="2830165"/>
            <a:ext cx="942119" cy="230832"/>
          </a:xfrm>
          <a:prstGeom prst="rect">
            <a:avLst/>
          </a:prstGeom>
          <a:noFill/>
        </p:spPr>
        <p:txBody>
          <a:bodyPr wrap="square" rtlCol="0">
            <a:spAutoFit/>
          </a:bodyPr>
          <a:lstStyle/>
          <a:p>
            <a:r>
              <a:rPr kumimoji="1" lang="en-US" altLang="zh-CN" sz="900" smtClean="0">
                <a:solidFill>
                  <a:schemeClr val="bg1"/>
                </a:solidFill>
                <a:latin typeface="STHeiti" charset="-122"/>
                <a:ea typeface="STHeiti" charset="-122"/>
                <a:cs typeface="STHeiti" charset="-122"/>
              </a:rPr>
              <a:t>ofo</a:t>
            </a:r>
            <a:r>
              <a:rPr kumimoji="1" lang="zh-CN" altLang="en-US" sz="900" dirty="0" smtClean="0">
                <a:solidFill>
                  <a:schemeClr val="bg1"/>
                </a:solidFill>
                <a:latin typeface="STHeiti" charset="-122"/>
                <a:ea typeface="STHeiti" charset="-122"/>
                <a:cs typeface="STHeiti" charset="-122"/>
              </a:rPr>
              <a:t>的初心</a:t>
            </a:r>
            <a:endParaRPr kumimoji="1" lang="zh-CN" altLang="en-US" sz="900" dirty="0">
              <a:solidFill>
                <a:schemeClr val="bg1"/>
              </a:solidFill>
              <a:latin typeface="STHeiti" charset="-122"/>
              <a:ea typeface="STHeiti" charset="-122"/>
              <a:cs typeface="STHeiti" charset="-122"/>
            </a:endParaRPr>
          </a:p>
        </p:txBody>
      </p:sp>
      <p:sp>
        <p:nvSpPr>
          <p:cNvPr id="13" name="文本框 12"/>
          <p:cNvSpPr txBox="1"/>
          <p:nvPr/>
        </p:nvSpPr>
        <p:spPr>
          <a:xfrm>
            <a:off x="5079051" y="1379604"/>
            <a:ext cx="3163016" cy="3416320"/>
          </a:xfrm>
          <a:prstGeom prst="rect">
            <a:avLst/>
          </a:prstGeom>
          <a:noFill/>
        </p:spPr>
        <p:txBody>
          <a:bodyPr wrap="square" rtlCol="0">
            <a:spAutoFit/>
          </a:bodyPr>
          <a:lstStyle/>
          <a:p>
            <a:pPr algn="just"/>
            <a:r>
              <a:rPr kumimoji="1" lang="en-US" altLang="zh-CN" sz="1200" b="1" dirty="0" smtClean="0">
                <a:solidFill>
                  <a:srgbClr val="FF0000"/>
                </a:solidFill>
                <a:latin typeface="STHeiti" charset="-122"/>
                <a:ea typeface="STHeiti" charset="-122"/>
                <a:cs typeface="STHeiti" charset="-122"/>
              </a:rPr>
              <a:t>Mobike</a:t>
            </a:r>
            <a:r>
              <a:rPr kumimoji="1" lang="zh-CN" altLang="en-US" sz="1200" b="1" dirty="0" smtClean="0">
                <a:solidFill>
                  <a:srgbClr val="FF0000"/>
                </a:solidFill>
                <a:latin typeface="STHeiti" charset="-122"/>
                <a:ea typeface="STHeiti" charset="-122"/>
                <a:cs typeface="STHeiti" charset="-122"/>
              </a:rPr>
              <a:t>最初的商业模型及财务模型都是基于客户关系管理的租赁模式。</a:t>
            </a:r>
            <a:endParaRPr kumimoji="1" lang="en-US" altLang="zh-CN" sz="1200" b="1" dirty="0" smtClean="0">
              <a:solidFill>
                <a:srgbClr val="FF0000"/>
              </a:solidFill>
              <a:latin typeface="STHeiti" charset="-122"/>
              <a:ea typeface="STHeiti" charset="-122"/>
              <a:cs typeface="STHeiti" charset="-122"/>
            </a:endParaRPr>
          </a:p>
          <a:p>
            <a:pPr algn="just"/>
            <a:r>
              <a:rPr kumimoji="1" lang="zh-CN" altLang="en-US" sz="1200" dirty="0" smtClean="0">
                <a:latin typeface="STHeiti" charset="-122"/>
                <a:ea typeface="STHeiti" charset="-122"/>
                <a:cs typeface="STHeiti" charset="-122"/>
              </a:rPr>
              <a:t>“共享单车平均成本在</a:t>
            </a:r>
            <a:r>
              <a:rPr kumimoji="1" lang="en-US" altLang="zh-CN" sz="1200" dirty="0" smtClean="0">
                <a:latin typeface="STHeiti" charset="-122"/>
                <a:ea typeface="STHeiti" charset="-122"/>
                <a:cs typeface="STHeiti" charset="-122"/>
              </a:rPr>
              <a:t>700</a:t>
            </a:r>
            <a:r>
              <a:rPr kumimoji="1" lang="zh-CN" altLang="en-US" sz="1200" dirty="0" smtClean="0">
                <a:latin typeface="STHeiti" charset="-122"/>
                <a:ea typeface="STHeiti" charset="-122"/>
                <a:cs typeface="STHeiti" charset="-122"/>
              </a:rPr>
              <a:t>元左右，每天没车使用</a:t>
            </a:r>
            <a:r>
              <a:rPr kumimoji="1" lang="en-US" altLang="zh-CN" sz="1200" dirty="0" smtClean="0">
                <a:latin typeface="STHeiti" charset="-122"/>
                <a:ea typeface="STHeiti" charset="-122"/>
                <a:cs typeface="STHeiti" charset="-122"/>
              </a:rPr>
              <a:t>10</a:t>
            </a:r>
            <a:r>
              <a:rPr kumimoji="1" lang="zh-CN" altLang="en-US" sz="1200" dirty="0" smtClean="0">
                <a:latin typeface="STHeiti" charset="-122"/>
                <a:ea typeface="STHeiti" charset="-122"/>
                <a:cs typeface="STHeiti" charset="-122"/>
              </a:rPr>
              <a:t>次，客单价</a:t>
            </a:r>
            <a:r>
              <a:rPr kumimoji="1" lang="en-US" altLang="zh-CN" sz="1200" dirty="0" smtClean="0">
                <a:latin typeface="STHeiti" charset="-122"/>
                <a:ea typeface="STHeiti" charset="-122"/>
                <a:cs typeface="STHeiti" charset="-122"/>
              </a:rPr>
              <a:t>1</a:t>
            </a:r>
            <a:r>
              <a:rPr kumimoji="1" lang="zh-CN" altLang="en-US" sz="1200" dirty="0" smtClean="0">
                <a:latin typeface="STHeiti" charset="-122"/>
                <a:ea typeface="STHeiti" charset="-122"/>
                <a:cs typeface="STHeiti" charset="-122"/>
              </a:rPr>
              <a:t>元，以租赁模式，在低运维成本下</a:t>
            </a:r>
            <a:r>
              <a:rPr kumimoji="1" lang="en-US" altLang="zh-CN" sz="1200" dirty="0" smtClean="0">
                <a:latin typeface="STHeiti" charset="-122"/>
                <a:ea typeface="STHeiti" charset="-122"/>
                <a:cs typeface="STHeiti" charset="-122"/>
              </a:rPr>
              <a:t>3-6</a:t>
            </a:r>
            <a:r>
              <a:rPr kumimoji="1" lang="zh-CN" altLang="en-US" sz="1200" dirty="0" smtClean="0">
                <a:latin typeface="STHeiti" charset="-122"/>
                <a:ea typeface="STHeiti" charset="-122"/>
                <a:cs typeface="STHeiti" charset="-122"/>
              </a:rPr>
              <a:t>个月可盈利。”</a:t>
            </a:r>
            <a:r>
              <a:rPr kumimoji="1" lang="en-US" altLang="zh-CN" sz="1200" dirty="0" smtClean="0">
                <a:latin typeface="STHeiti" charset="-122"/>
                <a:ea typeface="STHeiti" charset="-122"/>
                <a:cs typeface="STHeiti" charset="-122"/>
              </a:rPr>
              <a:t>——</a:t>
            </a:r>
            <a:r>
              <a:rPr kumimoji="1" lang="zh-CN" altLang="en-US" sz="1200" dirty="0" smtClean="0">
                <a:latin typeface="STHeiti" charset="-122"/>
                <a:ea typeface="STHeiti" charset="-122"/>
                <a:cs typeface="STHeiti" charset="-122"/>
              </a:rPr>
              <a:t>胡玮炜</a:t>
            </a:r>
            <a:endParaRPr kumimoji="1" lang="en-US" altLang="zh-CN" sz="1200" dirty="0" smtClean="0">
              <a:latin typeface="STHeiti" charset="-122"/>
              <a:ea typeface="STHeiti" charset="-122"/>
              <a:cs typeface="STHeiti" charset="-122"/>
            </a:endParaRPr>
          </a:p>
          <a:p>
            <a:pPr algn="just"/>
            <a:endParaRPr kumimoji="1" lang="en-US" altLang="zh-CN" sz="1200" dirty="0">
              <a:latin typeface="STHeiti" charset="-122"/>
              <a:ea typeface="STHeiti" charset="-122"/>
              <a:cs typeface="STHeiti" charset="-122"/>
            </a:endParaRPr>
          </a:p>
          <a:p>
            <a:pPr algn="just"/>
            <a:r>
              <a:rPr kumimoji="1" lang="en-US" altLang="zh-CN" sz="1200" dirty="0" err="1" smtClean="0">
                <a:solidFill>
                  <a:srgbClr val="FF0000"/>
                </a:solidFill>
                <a:latin typeface="STHeiti" charset="-122"/>
                <a:ea typeface="STHeiti" charset="-122"/>
                <a:cs typeface="STHeiti" charset="-122"/>
              </a:rPr>
              <a:t>ofo</a:t>
            </a:r>
            <a:r>
              <a:rPr kumimoji="1" lang="zh-CN" altLang="en-US" sz="1200" dirty="0" smtClean="0">
                <a:solidFill>
                  <a:srgbClr val="FF0000"/>
                </a:solidFill>
                <a:latin typeface="STHeiti" charset="-122"/>
                <a:ea typeface="STHeiti" charset="-122"/>
                <a:cs typeface="STHeiti" charset="-122"/>
              </a:rPr>
              <a:t>的创始人热衷于美国公司引进的共享概念，决心做一个没有车桩、“只连接车”的开放式自行车共享平台。</a:t>
            </a:r>
            <a:endParaRPr kumimoji="1" lang="en-US" altLang="zh-CN" sz="1200" dirty="0" smtClean="0">
              <a:solidFill>
                <a:srgbClr val="FF0000"/>
              </a:solidFill>
              <a:latin typeface="STHeiti" charset="-122"/>
              <a:ea typeface="STHeiti" charset="-122"/>
              <a:cs typeface="STHeiti" charset="-122"/>
            </a:endParaRPr>
          </a:p>
          <a:p>
            <a:pPr algn="just"/>
            <a:endParaRPr kumimoji="1" lang="en-US" altLang="zh-CN" sz="1200" dirty="0">
              <a:latin typeface="STHeiti" charset="-122"/>
              <a:ea typeface="STHeiti" charset="-122"/>
              <a:cs typeface="STHeiti" charset="-122"/>
            </a:endParaRPr>
          </a:p>
          <a:p>
            <a:pPr algn="just"/>
            <a:r>
              <a:rPr kumimoji="1" lang="en-US" altLang="zh-CN" sz="1200" dirty="0" smtClean="0">
                <a:solidFill>
                  <a:srgbClr val="FF0000"/>
                </a:solidFill>
                <a:latin typeface="STHeiti" charset="-122"/>
                <a:ea typeface="STHeiti" charset="-122"/>
                <a:cs typeface="STHeiti" charset="-122"/>
              </a:rPr>
              <a:t>B</a:t>
            </a:r>
            <a:r>
              <a:rPr kumimoji="1" lang="zh-CN" altLang="en-US" sz="1200" dirty="0" smtClean="0">
                <a:solidFill>
                  <a:srgbClr val="FF0000"/>
                </a:solidFill>
                <a:latin typeface="STHeiti" charset="-122"/>
                <a:ea typeface="STHeiti" charset="-122"/>
                <a:cs typeface="STHeiti" charset="-122"/>
              </a:rPr>
              <a:t>、</a:t>
            </a:r>
            <a:r>
              <a:rPr kumimoji="1" lang="en-US" altLang="zh-CN" sz="1200" dirty="0" smtClean="0">
                <a:solidFill>
                  <a:srgbClr val="FF0000"/>
                </a:solidFill>
                <a:latin typeface="STHeiti" charset="-122"/>
                <a:ea typeface="STHeiti" charset="-122"/>
                <a:cs typeface="STHeiti" charset="-122"/>
              </a:rPr>
              <a:t>C</a:t>
            </a:r>
            <a:r>
              <a:rPr kumimoji="1" lang="zh-CN" altLang="en-US" sz="1200" dirty="0" smtClean="0">
                <a:solidFill>
                  <a:srgbClr val="FF0000"/>
                </a:solidFill>
                <a:latin typeface="STHeiti" charset="-122"/>
                <a:ea typeface="STHeiti" charset="-122"/>
                <a:cs typeface="STHeiti" charset="-122"/>
              </a:rPr>
              <a:t>两种模式的主要区别在于：企业的价值重点在哪里：是寻找客户并建立关系，还是构建和谐管理平台？</a:t>
            </a:r>
            <a:endParaRPr kumimoji="1" lang="en-US" altLang="zh-CN" sz="1200" dirty="0" smtClean="0">
              <a:solidFill>
                <a:srgbClr val="FF0000"/>
              </a:solidFill>
              <a:latin typeface="STHeiti" charset="-122"/>
              <a:ea typeface="STHeiti" charset="-122"/>
              <a:cs typeface="STHeiti" charset="-122"/>
            </a:endParaRPr>
          </a:p>
          <a:p>
            <a:pPr algn="just"/>
            <a:endParaRPr kumimoji="1" lang="en-US" altLang="zh-CN" sz="1200" dirty="0" smtClean="0">
              <a:latin typeface="STHeiti" charset="-122"/>
              <a:ea typeface="STHeiti" charset="-122"/>
              <a:cs typeface="STHeiti" charset="-122"/>
            </a:endParaRPr>
          </a:p>
          <a:p>
            <a:pPr algn="just"/>
            <a:r>
              <a:rPr kumimoji="1" lang="zh-CN" altLang="en-US" sz="1200" dirty="0" smtClean="0">
                <a:latin typeface="STHeiti" charset="-122"/>
                <a:ea typeface="STHeiti" charset="-122"/>
                <a:cs typeface="STHeiti" charset="-122"/>
              </a:rPr>
              <a:t>但似乎在风险资本的注入与控制下，创始团队的控制权不断被稀释，话语权严重被剥削，而资本财务方的需求俨然已经成为共享单车企业发展的主导。</a:t>
            </a:r>
            <a:endParaRPr kumimoji="1" lang="zh-CN" altLang="en-US" sz="1200" dirty="0">
              <a:latin typeface="STHeiti" charset="-122"/>
              <a:ea typeface="STHeiti" charset="-122"/>
              <a:cs typeface="STHeiti" charset="-122"/>
            </a:endParaRPr>
          </a:p>
        </p:txBody>
      </p:sp>
    </p:spTree>
    <p:extLst>
      <p:ext uri="{BB962C8B-B14F-4D97-AF65-F5344CB8AC3E}">
        <p14:creationId xmlns:p14="http://schemas.microsoft.com/office/powerpoint/2010/main" val="1971008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615044" y="239337"/>
            <a:ext cx="7995558" cy="474759"/>
            <a:chOff x="556513" y="239337"/>
            <a:chExt cx="8054089" cy="474759"/>
          </a:xfrm>
        </p:grpSpPr>
        <p:sp>
          <p:nvSpPr>
            <p:cNvPr id="16" name="矩形 15"/>
            <p:cNvSpPr/>
            <p:nvPr/>
          </p:nvSpPr>
          <p:spPr>
            <a:xfrm>
              <a:off x="556513" y="239337"/>
              <a:ext cx="8054088" cy="461665"/>
            </a:xfrm>
            <a:prstGeom prst="rect">
              <a:avLst/>
            </a:prstGeom>
            <a:solidFill>
              <a:schemeClr val="bg1"/>
            </a:solidFill>
          </p:spPr>
          <p:txBody>
            <a:bodyPr wrap="square">
              <a:spAutoFit/>
            </a:bodyPr>
            <a:lstStyle/>
            <a:p>
              <a:r>
                <a:rPr lang="en-US" altLang="zh-CN" sz="2400" b="1" dirty="0" smtClean="0">
                  <a:solidFill>
                    <a:srgbClr val="E33743"/>
                  </a:solidFill>
                </a:rPr>
                <a:t>5.3.2</a:t>
              </a:r>
              <a:r>
                <a:rPr lang="zh-CN" altLang="en-US" sz="2400" b="1" dirty="0" smtClean="0">
                  <a:solidFill>
                    <a:srgbClr val="E33743"/>
                  </a:solidFill>
                </a:rPr>
                <a:t> 监管与配套制度应当与时俱进，促进互信社会的构建</a:t>
              </a:r>
              <a:endParaRPr lang="zh-CN" altLang="en-US" sz="2400" b="1" dirty="0">
                <a:solidFill>
                  <a:srgbClr val="E33743"/>
                </a:solidFill>
              </a:endParaRPr>
            </a:p>
          </p:txBody>
        </p:sp>
        <p:grpSp>
          <p:nvGrpSpPr>
            <p:cNvPr id="18" name="组合 17"/>
            <p:cNvGrpSpPr/>
            <p:nvPr/>
          </p:nvGrpSpPr>
          <p:grpSpPr>
            <a:xfrm>
              <a:off x="556514" y="246945"/>
              <a:ext cx="8054088" cy="467151"/>
              <a:chOff x="584439" y="3380876"/>
              <a:chExt cx="8036404" cy="395678"/>
            </a:xfrm>
          </p:grpSpPr>
          <p:cxnSp>
            <p:nvCxnSpPr>
              <p:cNvPr id="20" name="直接连接符 19"/>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直接连接符 21"/>
              <p:cNvCxnSpPr>
                <a:cxnSpLocks/>
              </p:cNvCxnSpPr>
              <p:nvPr/>
            </p:nvCxnSpPr>
            <p:spPr>
              <a:xfrm>
                <a:off x="584439" y="3776554"/>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043" y="2965268"/>
            <a:ext cx="1616981" cy="1616981"/>
          </a:xfrm>
          <a:prstGeom prst="rect">
            <a:avLst/>
          </a:prstGeom>
        </p:spPr>
      </p:pic>
      <p:sp>
        <p:nvSpPr>
          <p:cNvPr id="3" name="文本框 2"/>
          <p:cNvSpPr txBox="1"/>
          <p:nvPr/>
        </p:nvSpPr>
        <p:spPr>
          <a:xfrm>
            <a:off x="615043" y="938345"/>
            <a:ext cx="7995558" cy="1938992"/>
          </a:xfrm>
          <a:prstGeom prst="rect">
            <a:avLst/>
          </a:prstGeom>
          <a:noFill/>
        </p:spPr>
        <p:txBody>
          <a:bodyPr wrap="square" rtlCol="0">
            <a:spAutoFit/>
          </a:bodyPr>
          <a:lstStyle/>
          <a:p>
            <a:pPr marL="285750" indent="-285750">
              <a:buFont typeface="Wingdings" charset="2"/>
              <a:buChar char="n"/>
            </a:pPr>
            <a:r>
              <a:rPr kumimoji="1" lang="zh-CN" altLang="en-US" sz="1600" dirty="0" smtClean="0">
                <a:latin typeface="STHeiti" charset="-122"/>
                <a:ea typeface="STHeiti" charset="-122"/>
                <a:cs typeface="STHeiti" charset="-122"/>
              </a:rPr>
              <a:t>国家战略层面：</a:t>
            </a:r>
            <a:r>
              <a:rPr kumimoji="1" lang="zh-CN" altLang="en-US" sz="1400" dirty="0" smtClean="0">
                <a:latin typeface="STHeiti" charset="-122"/>
                <a:ea typeface="STHeiti" charset="-122"/>
                <a:cs typeface="STHeiti" charset="-122"/>
              </a:rPr>
              <a:t>目前全球主要国家在共享经济方面主要采取积极应对的战略，打战略组合拳。我国政府可以从社会意识、学校教育以及设立共享经济示范城市等多方面着手，消除公众对于共享经济的一些疑虑和误解，并通过推动共性经济建立互信社会。</a:t>
            </a:r>
            <a:endParaRPr kumimoji="1" lang="en-US" altLang="zh-CN" sz="1400" dirty="0" smtClean="0">
              <a:latin typeface="STHeiti" charset="-122"/>
              <a:ea typeface="STHeiti" charset="-122"/>
              <a:cs typeface="STHeiti" charset="-122"/>
            </a:endParaRPr>
          </a:p>
          <a:p>
            <a:pPr marL="285750" indent="-285750">
              <a:buFont typeface="Wingdings" charset="2"/>
              <a:buChar char="n"/>
            </a:pPr>
            <a:endParaRPr kumimoji="1" lang="en-US" altLang="zh-CN" sz="1400" dirty="0" smtClean="0">
              <a:latin typeface="STHeiti" charset="-122"/>
              <a:ea typeface="STHeiti" charset="-122"/>
              <a:cs typeface="STHeiti" charset="-122"/>
            </a:endParaRPr>
          </a:p>
          <a:p>
            <a:pPr marL="285750" indent="-285750">
              <a:buFont typeface="Wingdings" charset="2"/>
              <a:buChar char="n"/>
            </a:pPr>
            <a:r>
              <a:rPr kumimoji="1" lang="zh-CN" altLang="en-US" sz="1600" dirty="0" smtClean="0">
                <a:latin typeface="STHeiti" charset="-122"/>
                <a:ea typeface="STHeiti" charset="-122"/>
                <a:cs typeface="STHeiti" charset="-122"/>
              </a:rPr>
              <a:t>差异化监管和适度性监管</a:t>
            </a:r>
            <a:r>
              <a:rPr kumimoji="1" lang="zh-CN" altLang="en-US" sz="1400" dirty="0" smtClean="0">
                <a:latin typeface="STHeiti" charset="-122"/>
                <a:ea typeface="STHeiti" charset="-122"/>
                <a:cs typeface="STHeiti" charset="-122"/>
              </a:rPr>
              <a:t>：传统监管强调的更多的是政府单方面的管理，而互联网治理更多强调多元化的参与。</a:t>
            </a:r>
            <a:endParaRPr kumimoji="1" lang="en-US" altLang="zh-CN" sz="1600" dirty="0" smtClean="0">
              <a:latin typeface="STHeiti" charset="-122"/>
              <a:ea typeface="STHeiti" charset="-122"/>
              <a:cs typeface="STHeiti" charset="-122"/>
            </a:endParaRPr>
          </a:p>
          <a:p>
            <a:pPr marL="285750" indent="-285750">
              <a:buFont typeface="Wingdings" charset="2"/>
              <a:buChar char="n"/>
            </a:pPr>
            <a:endParaRPr kumimoji="1" lang="en-US" altLang="zh-CN" sz="1600" dirty="0" smtClean="0">
              <a:latin typeface="STHeiti" charset="-122"/>
              <a:ea typeface="STHeiti" charset="-122"/>
              <a:cs typeface="STHeiti" charset="-122"/>
            </a:endParaRPr>
          </a:p>
          <a:p>
            <a:pPr marL="285750" indent="-285750">
              <a:buFont typeface="Wingdings" charset="2"/>
              <a:buChar char="n"/>
            </a:pPr>
            <a:r>
              <a:rPr kumimoji="1" lang="zh-CN" altLang="en-US" sz="1600" dirty="0" smtClean="0">
                <a:latin typeface="STHeiti" charset="-122"/>
                <a:ea typeface="STHeiti" charset="-122"/>
                <a:cs typeface="STHeiti" charset="-122"/>
              </a:rPr>
              <a:t>“一体两翼”的具体监管策略：</a:t>
            </a:r>
            <a:endParaRPr kumimoji="1" lang="zh-CN" altLang="en-US" sz="1600" dirty="0">
              <a:latin typeface="STHeiti" charset="-122"/>
              <a:ea typeface="STHeiti" charset="-122"/>
              <a:cs typeface="STHeiti" charset="-122"/>
            </a:endParaRPr>
          </a:p>
        </p:txBody>
      </p:sp>
      <p:sp>
        <p:nvSpPr>
          <p:cNvPr id="25" name="文本框 24"/>
          <p:cNvSpPr txBox="1"/>
          <p:nvPr/>
        </p:nvSpPr>
        <p:spPr>
          <a:xfrm>
            <a:off x="2562971" y="3628335"/>
            <a:ext cx="588623" cy="300082"/>
          </a:xfrm>
          <a:prstGeom prst="rect">
            <a:avLst/>
          </a:prstGeom>
          <a:solidFill>
            <a:srgbClr val="FFC000"/>
          </a:solidFill>
          <a:effectLst>
            <a:outerShdw blurRad="50800" dist="38100" dir="2700000" algn="tl" rotWithShape="0">
              <a:prstClr val="black">
                <a:alpha val="40000"/>
              </a:prstClr>
            </a:outerShdw>
          </a:effectLst>
        </p:spPr>
        <p:txBody>
          <a:bodyPr wrap="none" rtlCol="0">
            <a:spAutoFit/>
          </a:bodyPr>
          <a:lstStyle/>
          <a:p>
            <a:pPr defTabSz="685800"/>
            <a:r>
              <a:rPr lang="zh-CN" altLang="en-US" sz="1350" b="1" dirty="0">
                <a:solidFill>
                  <a:prstClr val="white"/>
                </a:solidFill>
                <a:latin typeface="+mn-ea"/>
              </a:rPr>
              <a:t>翼</a:t>
            </a:r>
            <a:r>
              <a:rPr lang="zh-CN" altLang="en-US" sz="1350" dirty="0">
                <a:solidFill>
                  <a:prstClr val="white"/>
                </a:solidFill>
                <a:latin typeface="+mn-ea"/>
              </a:rPr>
              <a:t>❶</a:t>
            </a:r>
            <a:r>
              <a:rPr lang="zh-CN" altLang="en-US" sz="1350" dirty="0">
                <a:solidFill>
                  <a:prstClr val="black"/>
                </a:solidFill>
                <a:latin typeface="+mn-ea"/>
              </a:rPr>
              <a:t> </a:t>
            </a:r>
            <a:endParaRPr lang="zh-CN" altLang="en-US" sz="1350" b="1" dirty="0">
              <a:solidFill>
                <a:prstClr val="white"/>
              </a:solidFill>
              <a:latin typeface="+mn-ea"/>
            </a:endParaRPr>
          </a:p>
        </p:txBody>
      </p:sp>
      <p:sp>
        <p:nvSpPr>
          <p:cNvPr id="26" name="文本框 25"/>
          <p:cNvSpPr txBox="1"/>
          <p:nvPr/>
        </p:nvSpPr>
        <p:spPr>
          <a:xfrm>
            <a:off x="2542271" y="4282167"/>
            <a:ext cx="530915" cy="300082"/>
          </a:xfrm>
          <a:prstGeom prst="rect">
            <a:avLst/>
          </a:prstGeom>
          <a:solidFill>
            <a:srgbClr val="FFC000"/>
          </a:solidFill>
          <a:effectLst>
            <a:outerShdw blurRad="50800" dist="38100" dir="2700000" algn="tl" rotWithShape="0">
              <a:prstClr val="black">
                <a:alpha val="40000"/>
              </a:prstClr>
            </a:outerShdw>
          </a:effectLst>
        </p:spPr>
        <p:txBody>
          <a:bodyPr wrap="none" rtlCol="0">
            <a:spAutoFit/>
          </a:bodyPr>
          <a:lstStyle/>
          <a:p>
            <a:pPr defTabSz="685800"/>
            <a:r>
              <a:rPr lang="zh-CN" altLang="en-US" sz="1350" b="1" dirty="0">
                <a:solidFill>
                  <a:prstClr val="white"/>
                </a:solidFill>
                <a:latin typeface="+mn-ea"/>
              </a:rPr>
              <a:t>翼</a:t>
            </a:r>
            <a:r>
              <a:rPr lang="zh-CN" altLang="en-US" sz="1350" dirty="0">
                <a:solidFill>
                  <a:prstClr val="white"/>
                </a:solidFill>
                <a:latin typeface="+mn-ea"/>
              </a:rPr>
              <a:t>❷</a:t>
            </a:r>
            <a:endParaRPr lang="zh-CN" altLang="en-US" sz="1350" b="1" dirty="0">
              <a:solidFill>
                <a:prstClr val="white"/>
              </a:solidFill>
              <a:latin typeface="+mn-ea"/>
            </a:endParaRPr>
          </a:p>
        </p:txBody>
      </p:sp>
      <p:sp>
        <p:nvSpPr>
          <p:cNvPr id="27" name="文本框 26"/>
          <p:cNvSpPr txBox="1"/>
          <p:nvPr/>
        </p:nvSpPr>
        <p:spPr>
          <a:xfrm>
            <a:off x="2523782" y="2959209"/>
            <a:ext cx="415498" cy="369332"/>
          </a:xfrm>
          <a:prstGeom prst="rect">
            <a:avLst/>
          </a:prstGeom>
          <a:solidFill>
            <a:srgbClr val="FFC000"/>
          </a:solidFill>
          <a:effectLst>
            <a:outerShdw blurRad="50800" dist="38100" dir="2700000" algn="tl" rotWithShape="0">
              <a:prstClr val="black">
                <a:alpha val="40000"/>
              </a:prstClr>
            </a:outerShdw>
          </a:effectLst>
        </p:spPr>
        <p:txBody>
          <a:bodyPr wrap="none" rtlCol="0">
            <a:spAutoFit/>
          </a:bodyPr>
          <a:lstStyle/>
          <a:p>
            <a:pPr defTabSz="685800"/>
            <a:r>
              <a:rPr lang="zh-CN" altLang="en-US" b="1" dirty="0">
                <a:solidFill>
                  <a:prstClr val="white"/>
                </a:solidFill>
                <a:latin typeface="+mn-ea"/>
              </a:rPr>
              <a:t>主</a:t>
            </a:r>
          </a:p>
        </p:txBody>
      </p:sp>
      <p:cxnSp>
        <p:nvCxnSpPr>
          <p:cNvPr id="28" name="直接连接符 17"/>
          <p:cNvCxnSpPr/>
          <p:nvPr/>
        </p:nvCxnSpPr>
        <p:spPr>
          <a:xfrm flipH="1">
            <a:off x="2075921" y="3115597"/>
            <a:ext cx="447861" cy="0"/>
          </a:xfrm>
          <a:prstGeom prst="line">
            <a:avLst/>
          </a:prstGeom>
          <a:ln w="19050">
            <a:solidFill>
              <a:schemeClr val="tx1"/>
            </a:solidFill>
            <a:headEnd type="ova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连接符 17"/>
          <p:cNvCxnSpPr>
            <a:stCxn id="26" idx="1"/>
          </p:cNvCxnSpPr>
          <p:nvPr/>
        </p:nvCxnSpPr>
        <p:spPr>
          <a:xfrm flipH="1">
            <a:off x="2075921" y="4432208"/>
            <a:ext cx="466350" cy="18861"/>
          </a:xfrm>
          <a:prstGeom prst="line">
            <a:avLst/>
          </a:prstGeom>
          <a:ln w="19050">
            <a:solidFill>
              <a:schemeClr val="tx1"/>
            </a:solidFill>
            <a:headEnd type="ova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直接连接符 17"/>
          <p:cNvCxnSpPr/>
          <p:nvPr/>
        </p:nvCxnSpPr>
        <p:spPr>
          <a:xfrm rot="10800000">
            <a:off x="615043" y="3415392"/>
            <a:ext cx="1926442" cy="358367"/>
          </a:xfrm>
          <a:prstGeom prst="bentConnector3">
            <a:avLst>
              <a:gd name="adj1" fmla="val 100178"/>
            </a:avLst>
          </a:prstGeom>
          <a:ln w="19050">
            <a:solidFill>
              <a:schemeClr val="tx1"/>
            </a:solidFill>
            <a:miter lim="800000"/>
            <a:headEnd type="ova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151594" y="2959209"/>
            <a:ext cx="5459007" cy="430887"/>
          </a:xfrm>
          <a:prstGeom prst="rect">
            <a:avLst/>
          </a:prstGeom>
          <a:noFill/>
        </p:spPr>
        <p:txBody>
          <a:bodyPr wrap="square" rtlCol="0">
            <a:spAutoFit/>
          </a:bodyPr>
          <a:lstStyle/>
          <a:p>
            <a:r>
              <a:rPr kumimoji="1" lang="zh-CN" altLang="en-US" sz="1100" dirty="0" smtClean="0">
                <a:latin typeface="STHeiti" charset="-122"/>
                <a:ea typeface="STHeiti" charset="-122"/>
                <a:cs typeface="STHeiti" charset="-122"/>
              </a:rPr>
              <a:t>市场准入：“底线”策略。用政府行为为共享经济</a:t>
            </a:r>
            <a:r>
              <a:rPr kumimoji="1" lang="en-US" altLang="zh-CN" sz="1100" dirty="0" smtClean="0">
                <a:latin typeface="STHeiti" charset="-122"/>
                <a:ea typeface="STHeiti" charset="-122"/>
                <a:cs typeface="STHeiti" charset="-122"/>
              </a:rPr>
              <a:t>/</a:t>
            </a:r>
            <a:r>
              <a:rPr kumimoji="1" lang="zh-CN" altLang="en-US" sz="1100" dirty="0" smtClean="0">
                <a:latin typeface="STHeiti" charset="-122"/>
                <a:ea typeface="STHeiti" charset="-122"/>
                <a:cs typeface="STHeiti" charset="-122"/>
              </a:rPr>
              <a:t>分享经济的底部画一条线，在这条线之上的事情，企业都可以作为。这无疑是对共享经济的一种极大的鼓励。</a:t>
            </a:r>
            <a:endParaRPr kumimoji="1" lang="zh-CN" altLang="en-US" sz="1100" dirty="0">
              <a:latin typeface="STHeiti" charset="-122"/>
              <a:ea typeface="STHeiti" charset="-122"/>
              <a:cs typeface="STHeiti" charset="-122"/>
            </a:endParaRPr>
          </a:p>
        </p:txBody>
      </p:sp>
      <p:sp>
        <p:nvSpPr>
          <p:cNvPr id="45" name="文本框 44"/>
          <p:cNvSpPr txBox="1"/>
          <p:nvPr/>
        </p:nvSpPr>
        <p:spPr>
          <a:xfrm>
            <a:off x="3173080" y="3473676"/>
            <a:ext cx="5459007" cy="600164"/>
          </a:xfrm>
          <a:prstGeom prst="rect">
            <a:avLst/>
          </a:prstGeom>
          <a:noFill/>
        </p:spPr>
        <p:txBody>
          <a:bodyPr wrap="square" rtlCol="0">
            <a:spAutoFit/>
          </a:bodyPr>
          <a:lstStyle/>
          <a:p>
            <a:r>
              <a:rPr kumimoji="1" lang="zh-CN" altLang="en-US" sz="1100" dirty="0" smtClean="0">
                <a:latin typeface="STHeiti" charset="-122"/>
                <a:ea typeface="STHeiti" charset="-122"/>
                <a:cs typeface="STHeiti" charset="-122"/>
              </a:rPr>
              <a:t>消费者保护：目前采用的监管模式是简洁的事前监管，通过规范从业者和平台，保证消费者接受的服务或者产品的质量，从而保护消费者。消费者保护方面应摒弃“泛安全化”思维，应通过具体的制度设计解决相关安全问题。</a:t>
            </a:r>
            <a:endParaRPr kumimoji="1" lang="zh-CN" altLang="en-US" sz="1100" dirty="0">
              <a:latin typeface="STHeiti" charset="-122"/>
              <a:ea typeface="STHeiti" charset="-122"/>
              <a:cs typeface="STHeiti" charset="-122"/>
            </a:endParaRPr>
          </a:p>
        </p:txBody>
      </p:sp>
      <p:sp>
        <p:nvSpPr>
          <p:cNvPr id="46" name="文本框 45"/>
          <p:cNvSpPr txBox="1"/>
          <p:nvPr/>
        </p:nvSpPr>
        <p:spPr>
          <a:xfrm>
            <a:off x="3151594" y="4235625"/>
            <a:ext cx="5459007" cy="600164"/>
          </a:xfrm>
          <a:prstGeom prst="rect">
            <a:avLst/>
          </a:prstGeom>
          <a:noFill/>
        </p:spPr>
        <p:txBody>
          <a:bodyPr wrap="square" rtlCol="0">
            <a:spAutoFit/>
          </a:bodyPr>
          <a:lstStyle/>
          <a:p>
            <a:r>
              <a:rPr kumimoji="1" lang="zh-CN" altLang="en-US" sz="1100" dirty="0" smtClean="0">
                <a:latin typeface="STHeiti" charset="-122"/>
                <a:ea typeface="STHeiti" charset="-122"/>
                <a:cs typeface="STHeiti" charset="-122"/>
              </a:rPr>
              <a:t>从业者保障：比较有代表性的举措有两个</a:t>
            </a:r>
            <a:r>
              <a:rPr kumimoji="1" lang="en-US" altLang="zh-CN" sz="1100" dirty="0" smtClean="0">
                <a:latin typeface="STHeiti" charset="-122"/>
                <a:ea typeface="STHeiti" charset="-122"/>
                <a:cs typeface="STHeiti" charset="-122"/>
              </a:rPr>
              <a:t>——</a:t>
            </a:r>
            <a:r>
              <a:rPr kumimoji="1" lang="zh-CN" altLang="en-US" sz="1100" dirty="0" smtClean="0">
                <a:latin typeface="STHeiti" charset="-122"/>
                <a:ea typeface="STHeiti" charset="-122"/>
                <a:cs typeface="STHeiti" charset="-122"/>
              </a:rPr>
              <a:t>保险制度和税收优惠制度。经济的发展必然带来大量自雇劳动者，美国有自雇纳税人个人所得税减免政策，我国台湾地区对自雇劳动者有社会保险政府补贴制度。</a:t>
            </a:r>
            <a:endParaRPr kumimoji="1" lang="zh-CN" altLang="en-US" sz="1100" dirty="0">
              <a:latin typeface="STHeiti" charset="-122"/>
              <a:ea typeface="STHeiti" charset="-122"/>
              <a:cs typeface="STHeiti" charset="-122"/>
            </a:endParaRPr>
          </a:p>
        </p:txBody>
      </p:sp>
    </p:spTree>
    <p:extLst>
      <p:ext uri="{BB962C8B-B14F-4D97-AF65-F5344CB8AC3E}">
        <p14:creationId xmlns:p14="http://schemas.microsoft.com/office/powerpoint/2010/main" val="76997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26699" y="259885"/>
            <a:ext cx="7995558" cy="474759"/>
            <a:chOff x="556513" y="239337"/>
            <a:chExt cx="8054089" cy="474759"/>
          </a:xfrm>
        </p:grpSpPr>
        <p:sp>
          <p:nvSpPr>
            <p:cNvPr id="22" name="矩形 21"/>
            <p:cNvSpPr/>
            <p:nvPr/>
          </p:nvSpPr>
          <p:spPr>
            <a:xfrm>
              <a:off x="556513" y="239337"/>
              <a:ext cx="8054088" cy="461665"/>
            </a:xfrm>
            <a:prstGeom prst="rect">
              <a:avLst/>
            </a:prstGeom>
            <a:solidFill>
              <a:schemeClr val="bg1"/>
            </a:solidFill>
          </p:spPr>
          <p:txBody>
            <a:bodyPr wrap="square">
              <a:spAutoFit/>
            </a:bodyPr>
            <a:lstStyle/>
            <a:p>
              <a:r>
                <a:rPr lang="en-US" altLang="zh-CN" sz="2400" b="1" dirty="0" smtClean="0">
                  <a:solidFill>
                    <a:srgbClr val="E33743"/>
                  </a:solidFill>
                </a:rPr>
                <a:t>5.3.3</a:t>
              </a:r>
              <a:r>
                <a:rPr lang="zh-CN" altLang="en-US" sz="2400" b="1" dirty="0" smtClean="0">
                  <a:solidFill>
                    <a:srgbClr val="E33743"/>
                  </a:solidFill>
                </a:rPr>
                <a:t> “风口”之上，群“猪”起舞的后果是：飞鸟各投林</a:t>
              </a:r>
              <a:endParaRPr lang="zh-CN" altLang="en-US" b="1" dirty="0">
                <a:solidFill>
                  <a:srgbClr val="E33743"/>
                </a:solidFill>
              </a:endParaRPr>
            </a:p>
          </p:txBody>
        </p:sp>
        <p:grpSp>
          <p:nvGrpSpPr>
            <p:cNvPr id="23" name="组合 22"/>
            <p:cNvGrpSpPr/>
            <p:nvPr/>
          </p:nvGrpSpPr>
          <p:grpSpPr>
            <a:xfrm>
              <a:off x="556514" y="246945"/>
              <a:ext cx="8054088" cy="467151"/>
              <a:chOff x="584439" y="3380876"/>
              <a:chExt cx="8036404" cy="395678"/>
            </a:xfrm>
          </p:grpSpPr>
          <p:cxnSp>
            <p:nvCxnSpPr>
              <p:cNvPr id="24" name="直接连接符 23"/>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a:off x="584439" y="3776554"/>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26" name="文本框 25"/>
          <p:cNvSpPr txBox="1"/>
          <p:nvPr/>
        </p:nvSpPr>
        <p:spPr>
          <a:xfrm>
            <a:off x="626700" y="2820630"/>
            <a:ext cx="7888652" cy="1771200"/>
          </a:xfrm>
          <a:prstGeom prst="rect">
            <a:avLst/>
          </a:prstGeom>
          <a:noFill/>
          <a:ln>
            <a:solidFill>
              <a:srgbClr val="FC6D32"/>
            </a:solidFill>
            <a:prstDash val="dashDot"/>
          </a:ln>
        </p:spPr>
        <p:txBody>
          <a:bodyPr wrap="square" rtlCol="0">
            <a:spAutoFit/>
          </a:bodyPr>
          <a:lstStyle/>
          <a:p>
            <a:endParaRPr kumimoji="1" lang="zh-CN" altLang="en-US"/>
          </a:p>
        </p:txBody>
      </p:sp>
      <p:grpSp>
        <p:nvGrpSpPr>
          <p:cNvPr id="29" name="组 28"/>
          <p:cNvGrpSpPr/>
          <p:nvPr/>
        </p:nvGrpSpPr>
        <p:grpSpPr>
          <a:xfrm>
            <a:off x="626699" y="937176"/>
            <a:ext cx="7888652" cy="1712485"/>
            <a:chOff x="626698" y="937175"/>
            <a:chExt cx="7995557" cy="2043639"/>
          </a:xfrm>
        </p:grpSpPr>
        <p:sp>
          <p:nvSpPr>
            <p:cNvPr id="2" name="文本框 1"/>
            <p:cNvSpPr txBox="1"/>
            <p:nvPr/>
          </p:nvSpPr>
          <p:spPr>
            <a:xfrm>
              <a:off x="626698" y="937175"/>
              <a:ext cx="7995557" cy="2031325"/>
            </a:xfrm>
            <a:prstGeom prst="rect">
              <a:avLst/>
            </a:prstGeom>
            <a:noFill/>
            <a:ln>
              <a:solidFill>
                <a:srgbClr val="FC6D32"/>
              </a:solidFill>
              <a:prstDash val="dashDot"/>
            </a:ln>
          </p:spPr>
          <p:txBody>
            <a:bodyPr wrap="square" rtlCol="0">
              <a:spAutoFit/>
            </a:bodyPr>
            <a:lstStyle/>
            <a:p>
              <a:pPr marL="285750" indent="-285750">
                <a:buFont typeface="Wingdings" charset="2"/>
                <a:buChar char="Ø"/>
              </a:pPr>
              <a:r>
                <a:rPr kumimoji="1" lang="zh-CN" altLang="en-US" dirty="0" smtClean="0">
                  <a:ln w="0"/>
                  <a:effectLst>
                    <a:outerShdw blurRad="38100" dist="25400" dir="5400000" algn="ctr" rotWithShape="0">
                      <a:srgbClr val="6E747A">
                        <a:alpha val="43000"/>
                      </a:srgbClr>
                    </a:outerShdw>
                  </a:effectLst>
                  <a:latin typeface="STHeiti" charset="-122"/>
                  <a:ea typeface="STHeiti" charset="-122"/>
                  <a:cs typeface="STHeiti" charset="-122"/>
                </a:rPr>
                <a:t>为什么“风口”是“共享单车”？</a:t>
              </a:r>
              <a:endParaRPr kumimoji="1" lang="en-US" altLang="zh-CN" dirty="0" smtClean="0">
                <a:ln w="0"/>
                <a:effectLst>
                  <a:outerShdw blurRad="38100" dist="25400" dir="5400000" algn="ctr" rotWithShape="0">
                    <a:srgbClr val="6E747A">
                      <a:alpha val="43000"/>
                    </a:srgbClr>
                  </a:outerShdw>
                </a:effectLst>
                <a:latin typeface="STHeiti" charset="-122"/>
                <a:ea typeface="STHeiti" charset="-122"/>
                <a:cs typeface="STHeiti" charset="-122"/>
              </a:endParaRPr>
            </a:p>
            <a:p>
              <a:pPr marL="285750" indent="-285750">
                <a:buFont typeface="Wingdings" charset="2"/>
                <a:buChar char="Ø"/>
              </a:pPr>
              <a:endParaRPr kumimoji="1" lang="en-US" altLang="zh-CN" dirty="0">
                <a:ln w="0"/>
                <a:solidFill>
                  <a:schemeClr val="accent1"/>
                </a:solidFill>
                <a:effectLst>
                  <a:outerShdw blurRad="38100" dist="25400" dir="5400000" algn="ctr" rotWithShape="0">
                    <a:srgbClr val="6E747A">
                      <a:alpha val="43000"/>
                    </a:srgbClr>
                  </a:outerShdw>
                </a:effectLst>
                <a:latin typeface="STHeiti" charset="-122"/>
                <a:ea typeface="STHeiti" charset="-122"/>
                <a:cs typeface="STHeiti" charset="-122"/>
              </a:endParaRPr>
            </a:p>
            <a:p>
              <a:pPr marL="285750" indent="-285750">
                <a:buFont typeface="Wingdings" charset="2"/>
                <a:buChar char="Ø"/>
              </a:pPr>
              <a:endParaRPr kumimoji="1" lang="en-US" altLang="zh-CN" dirty="0" smtClean="0">
                <a:ln w="0"/>
                <a:solidFill>
                  <a:schemeClr val="accent1"/>
                </a:solidFill>
                <a:effectLst>
                  <a:outerShdw blurRad="38100" dist="25400" dir="5400000" algn="ctr" rotWithShape="0">
                    <a:srgbClr val="6E747A">
                      <a:alpha val="43000"/>
                    </a:srgbClr>
                  </a:outerShdw>
                </a:effectLst>
                <a:latin typeface="STHeiti" charset="-122"/>
                <a:ea typeface="STHeiti" charset="-122"/>
                <a:cs typeface="STHeiti" charset="-122"/>
              </a:endParaRPr>
            </a:p>
            <a:p>
              <a:pPr marL="285750" indent="-285750">
                <a:buFont typeface="Wingdings" charset="2"/>
                <a:buChar char="Ø"/>
              </a:pPr>
              <a:endParaRPr kumimoji="1" lang="en-US" altLang="zh-CN" dirty="0">
                <a:ln w="0"/>
                <a:solidFill>
                  <a:schemeClr val="accent1"/>
                </a:solidFill>
                <a:effectLst>
                  <a:outerShdw blurRad="38100" dist="25400" dir="5400000" algn="ctr" rotWithShape="0">
                    <a:srgbClr val="6E747A">
                      <a:alpha val="43000"/>
                    </a:srgbClr>
                  </a:outerShdw>
                </a:effectLst>
                <a:latin typeface="STHeiti" charset="-122"/>
                <a:ea typeface="STHeiti" charset="-122"/>
                <a:cs typeface="STHeiti" charset="-122"/>
              </a:endParaRPr>
            </a:p>
            <a:p>
              <a:pPr marL="285750" indent="-285750">
                <a:buFont typeface="Wingdings" charset="2"/>
                <a:buChar char="Ø"/>
              </a:pPr>
              <a:endParaRPr kumimoji="1" lang="en-US" altLang="zh-CN" dirty="0" smtClean="0">
                <a:ln w="0"/>
                <a:solidFill>
                  <a:schemeClr val="accent1"/>
                </a:solidFill>
                <a:effectLst>
                  <a:outerShdw blurRad="38100" dist="25400" dir="5400000" algn="ctr" rotWithShape="0">
                    <a:srgbClr val="6E747A">
                      <a:alpha val="43000"/>
                    </a:srgbClr>
                  </a:outerShdw>
                </a:effectLst>
                <a:latin typeface="STHeiti" charset="-122"/>
                <a:ea typeface="STHeiti" charset="-122"/>
                <a:cs typeface="STHeiti" charset="-122"/>
              </a:endParaRPr>
            </a:p>
            <a:p>
              <a:pPr marL="285750" indent="-285750">
                <a:buFont typeface="Wingdings" charset="2"/>
                <a:buChar char="Ø"/>
              </a:pPr>
              <a:endParaRPr kumimoji="1" lang="en-US" altLang="zh-CN" dirty="0">
                <a:ln w="0"/>
                <a:solidFill>
                  <a:schemeClr val="accent1"/>
                </a:solidFill>
                <a:effectLst>
                  <a:outerShdw blurRad="38100" dist="25400" dir="5400000" algn="ctr" rotWithShape="0">
                    <a:srgbClr val="6E747A">
                      <a:alpha val="43000"/>
                    </a:srgbClr>
                  </a:outerShdw>
                </a:effectLst>
                <a:latin typeface="STHeiti" charset="-122"/>
                <a:ea typeface="STHeiti" charset="-122"/>
                <a:cs typeface="STHeiti" charset="-122"/>
              </a:endParaRPr>
            </a:p>
            <a:p>
              <a:pPr marL="285750" indent="-285750">
                <a:buFont typeface="Wingdings" charset="2"/>
                <a:buChar char="Ø"/>
              </a:pPr>
              <a:endParaRPr kumimoji="1" lang="zh-CN" altLang="en-US" dirty="0">
                <a:ln w="0"/>
                <a:solidFill>
                  <a:schemeClr val="accent1"/>
                </a:solidFill>
                <a:effectLst>
                  <a:outerShdw blurRad="38100" dist="25400" dir="5400000" algn="ctr" rotWithShape="0">
                    <a:srgbClr val="6E747A">
                      <a:alpha val="43000"/>
                    </a:srgbClr>
                  </a:outerShdw>
                </a:effectLst>
                <a:latin typeface="STHeiti" charset="-122"/>
                <a:ea typeface="STHeiti" charset="-122"/>
                <a:cs typeface="STHeiti" charset="-122"/>
              </a:endParaRPr>
            </a:p>
          </p:txBody>
        </p:sp>
        <p:sp>
          <p:nvSpPr>
            <p:cNvPr id="3" name="矩形 2"/>
            <p:cNvSpPr/>
            <p:nvPr/>
          </p:nvSpPr>
          <p:spPr>
            <a:xfrm>
              <a:off x="626698" y="2599168"/>
              <a:ext cx="7995557" cy="36933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4" name="文本框 3"/>
            <p:cNvSpPr txBox="1"/>
            <p:nvPr/>
          </p:nvSpPr>
          <p:spPr>
            <a:xfrm>
              <a:off x="2507857" y="2576792"/>
              <a:ext cx="4076053" cy="404022"/>
            </a:xfrm>
            <a:prstGeom prst="rect">
              <a:avLst/>
            </a:prstGeom>
            <a:noFill/>
          </p:spPr>
          <p:txBody>
            <a:bodyPr wrap="square" rtlCol="0">
              <a:spAutoFit/>
            </a:bodyPr>
            <a:lstStyle/>
            <a:p>
              <a:r>
                <a:rPr kumimoji="1" lang="zh-CN" altLang="en-US" sz="1600" dirty="0" smtClean="0">
                  <a:solidFill>
                    <a:schemeClr val="bg1"/>
                  </a:solidFill>
                  <a:latin typeface="STHeiti" charset="-122"/>
                  <a:ea typeface="STHeiti" charset="-122"/>
                  <a:cs typeface="STHeiti" charset="-122"/>
                </a:rPr>
                <a:t>共享单车发展享尽 天时、地利、人和</a:t>
              </a:r>
              <a:endParaRPr kumimoji="1" lang="zh-CN" altLang="en-US" sz="1600" dirty="0">
                <a:solidFill>
                  <a:schemeClr val="bg1"/>
                </a:solidFill>
                <a:latin typeface="STHeiti" charset="-122"/>
                <a:ea typeface="STHeiti" charset="-122"/>
                <a:cs typeface="STHeiti"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10" y="1391231"/>
              <a:ext cx="1038839" cy="1069944"/>
            </a:xfrm>
            <a:prstGeom prst="rect">
              <a:avLst/>
            </a:prstGeom>
          </p:spPr>
        </p:pic>
        <p:sp>
          <p:nvSpPr>
            <p:cNvPr id="7" name="文本框 6"/>
            <p:cNvSpPr txBox="1"/>
            <p:nvPr/>
          </p:nvSpPr>
          <p:spPr>
            <a:xfrm>
              <a:off x="1916162" y="1660846"/>
              <a:ext cx="1183391" cy="646331"/>
            </a:xfrm>
            <a:prstGeom prst="rect">
              <a:avLst/>
            </a:prstGeom>
            <a:noFill/>
          </p:spPr>
          <p:txBody>
            <a:bodyPr wrap="square" rtlCol="0">
              <a:spAutoFit/>
            </a:bodyPr>
            <a:lstStyle/>
            <a:p>
              <a:r>
                <a:rPr kumimoji="1" lang="zh-CN" altLang="en-US" dirty="0" smtClean="0"/>
                <a:t>共享理念</a:t>
              </a:r>
              <a:endParaRPr kumimoji="1" lang="en-US" altLang="zh-CN" dirty="0" smtClean="0"/>
            </a:p>
            <a:p>
              <a:r>
                <a:rPr kumimoji="1" lang="zh-CN" altLang="en-US" dirty="0" smtClean="0"/>
                <a:t>深入人心</a:t>
              </a:r>
              <a:endParaRPr kumimoji="1"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120" y="1477445"/>
              <a:ext cx="1112311" cy="1051133"/>
            </a:xfrm>
            <a:prstGeom prst="rect">
              <a:avLst/>
            </a:prstGeom>
          </p:spPr>
        </p:pic>
        <p:sp>
          <p:nvSpPr>
            <p:cNvPr id="27" name="文本框 26"/>
            <p:cNvSpPr txBox="1"/>
            <p:nvPr/>
          </p:nvSpPr>
          <p:spPr>
            <a:xfrm>
              <a:off x="4409407" y="1582236"/>
              <a:ext cx="1183391" cy="646331"/>
            </a:xfrm>
            <a:prstGeom prst="rect">
              <a:avLst/>
            </a:prstGeom>
            <a:noFill/>
          </p:spPr>
          <p:txBody>
            <a:bodyPr wrap="square" rtlCol="0">
              <a:spAutoFit/>
            </a:bodyPr>
            <a:lstStyle/>
            <a:p>
              <a:r>
                <a:rPr kumimoji="1" lang="zh-CN" altLang="en-US" dirty="0" smtClean="0"/>
                <a:t>移动支付泛在普及</a:t>
              </a:r>
              <a:endParaRPr kumimoji="1" lang="en-US" altLang="zh-CN" dirty="0" smtClean="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1388" y="1630792"/>
              <a:ext cx="644092" cy="644092"/>
            </a:xfrm>
            <a:prstGeom prst="rect">
              <a:avLst/>
            </a:prstGeom>
          </p:spPr>
        </p:pic>
        <p:sp>
          <p:nvSpPr>
            <p:cNvPr id="28" name="文本框 27"/>
            <p:cNvSpPr txBox="1"/>
            <p:nvPr/>
          </p:nvSpPr>
          <p:spPr>
            <a:xfrm>
              <a:off x="6893015" y="1571392"/>
              <a:ext cx="1183391" cy="646331"/>
            </a:xfrm>
            <a:prstGeom prst="rect">
              <a:avLst/>
            </a:prstGeom>
            <a:noFill/>
          </p:spPr>
          <p:txBody>
            <a:bodyPr wrap="square" rtlCol="0">
              <a:spAutoFit/>
            </a:bodyPr>
            <a:lstStyle/>
            <a:p>
              <a:r>
                <a:rPr kumimoji="1" lang="zh-CN" altLang="en-US" dirty="0" smtClean="0"/>
                <a:t>数据资产</a:t>
              </a:r>
              <a:endParaRPr kumimoji="1" lang="en-US" altLang="zh-CN" dirty="0" smtClean="0"/>
            </a:p>
            <a:p>
              <a:r>
                <a:rPr kumimoji="1" lang="zh-CN" altLang="en-US" dirty="0" smtClean="0"/>
                <a:t>价值凸显</a:t>
              </a:r>
              <a:endParaRPr kumimoji="1" lang="zh-CN" altLang="en-US" dirty="0"/>
            </a:p>
          </p:txBody>
        </p:sp>
      </p:gr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6699" y="2820630"/>
            <a:ext cx="2028909" cy="1771200"/>
          </a:xfrm>
          <a:prstGeom prst="rect">
            <a:avLst/>
          </a:prstGeom>
        </p:spPr>
      </p:pic>
      <p:pic>
        <p:nvPicPr>
          <p:cNvPr id="10" name="图片 9"/>
          <p:cNvPicPr>
            <a:picLocks noChangeAspect="1"/>
          </p:cNvPicPr>
          <p:nvPr/>
        </p:nvPicPr>
        <p:blipFill rotWithShape="1">
          <a:blip r:embed="rId6" cstate="print">
            <a:extLst>
              <a:ext uri="{28A0092B-C50C-407E-A947-70E740481C1C}">
                <a14:useLocalDpi xmlns:a14="http://schemas.microsoft.com/office/drawing/2010/main" val="0"/>
              </a:ext>
            </a:extLst>
          </a:blip>
          <a:srcRect t="1799" b="4924"/>
          <a:stretch/>
        </p:blipFill>
        <p:spPr>
          <a:xfrm>
            <a:off x="2655608" y="2828561"/>
            <a:ext cx="2376166" cy="1763269"/>
          </a:xfrm>
          <a:prstGeom prst="rect">
            <a:avLst/>
          </a:prstGeom>
        </p:spPr>
      </p:pic>
      <p:sp>
        <p:nvSpPr>
          <p:cNvPr id="38" name="矩形 37"/>
          <p:cNvSpPr/>
          <p:nvPr/>
        </p:nvSpPr>
        <p:spPr>
          <a:xfrm>
            <a:off x="5031774" y="4282345"/>
            <a:ext cx="3483577" cy="3094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39" name="文本框 38"/>
          <p:cNvSpPr txBox="1"/>
          <p:nvPr/>
        </p:nvSpPr>
        <p:spPr>
          <a:xfrm>
            <a:off x="5838969" y="4282345"/>
            <a:ext cx="1940526" cy="338554"/>
          </a:xfrm>
          <a:prstGeom prst="rect">
            <a:avLst/>
          </a:prstGeom>
          <a:noFill/>
        </p:spPr>
        <p:txBody>
          <a:bodyPr wrap="square" rtlCol="0">
            <a:spAutoFit/>
          </a:bodyPr>
          <a:lstStyle/>
          <a:p>
            <a:r>
              <a:rPr kumimoji="1" lang="zh-CN" altLang="en-US" sz="1600" dirty="0" smtClean="0">
                <a:solidFill>
                  <a:schemeClr val="bg1"/>
                </a:solidFill>
                <a:latin typeface="STHeiti" charset="-122"/>
                <a:ea typeface="STHeiti" charset="-122"/>
                <a:cs typeface="STHeiti" charset="-122"/>
              </a:rPr>
              <a:t>共享</a:t>
            </a:r>
            <a:r>
              <a:rPr kumimoji="1" lang="zh-CN" altLang="en-US" sz="1600" smtClean="0">
                <a:solidFill>
                  <a:schemeClr val="bg1"/>
                </a:solidFill>
                <a:latin typeface="STHeiti" charset="-122"/>
                <a:ea typeface="STHeiti" charset="-122"/>
                <a:cs typeface="STHeiti" charset="-122"/>
              </a:rPr>
              <a:t>经济的倒闭潮</a:t>
            </a:r>
            <a:endParaRPr kumimoji="1" lang="zh-CN" altLang="en-US" sz="1600" dirty="0">
              <a:solidFill>
                <a:schemeClr val="bg1"/>
              </a:solidFill>
              <a:latin typeface="STHeiti" charset="-122"/>
              <a:ea typeface="STHeiti" charset="-122"/>
              <a:cs typeface="STHeiti" charset="-122"/>
            </a:endParaRPr>
          </a:p>
        </p:txBody>
      </p:sp>
      <p:sp>
        <p:nvSpPr>
          <p:cNvPr id="11" name="文本框 10"/>
          <p:cNvSpPr txBox="1"/>
          <p:nvPr/>
        </p:nvSpPr>
        <p:spPr>
          <a:xfrm>
            <a:off x="5115652" y="2973192"/>
            <a:ext cx="3174966" cy="1200329"/>
          </a:xfrm>
          <a:prstGeom prst="rect">
            <a:avLst/>
          </a:prstGeom>
          <a:noFill/>
        </p:spPr>
        <p:txBody>
          <a:bodyPr wrap="square" rtlCol="0">
            <a:spAutoFit/>
          </a:bodyPr>
          <a:lstStyle/>
          <a:p>
            <a:pPr algn="r"/>
            <a:r>
              <a:rPr kumimoji="1" lang="zh-CN" altLang="en-US" sz="1200" dirty="0" smtClean="0">
                <a:latin typeface="STHeiti" charset="-122"/>
                <a:ea typeface="STHeiti" charset="-122"/>
                <a:cs typeface="STHeiti" charset="-122"/>
              </a:rPr>
              <a:t>“补贴”思维会形成路径依赖，使公司无法抛弃烧钱方式，也无法选择做“慢生意”，真正赚属于用户的钱。这些公司很难把流量变成沉淀下来的用户。当创业板的估值偏高时势力强大，但未来的风向究竟刮向何方，还需要稳健的商业逻辑与盈利模式来判别。</a:t>
            </a:r>
            <a:endParaRPr kumimoji="1" lang="zh-CN" altLang="en-US" sz="1200" dirty="0">
              <a:latin typeface="STHeiti" charset="-122"/>
              <a:ea typeface="STHeiti" charset="-122"/>
              <a:cs typeface="STHeiti" charset="-122"/>
            </a:endParaRPr>
          </a:p>
        </p:txBody>
      </p:sp>
    </p:spTree>
    <p:extLst>
      <p:ext uri="{BB962C8B-B14F-4D97-AF65-F5344CB8AC3E}">
        <p14:creationId xmlns:p14="http://schemas.microsoft.com/office/powerpoint/2010/main" val="30086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4001"/>
          <a:stretch/>
        </p:blipFill>
        <p:spPr>
          <a:xfrm>
            <a:off x="0" y="0"/>
            <a:ext cx="9144000" cy="5225144"/>
          </a:xfrm>
          <a:prstGeom prst="rect">
            <a:avLst/>
          </a:prstGeom>
        </p:spPr>
      </p:pic>
      <p:grpSp>
        <p:nvGrpSpPr>
          <p:cNvPr id="17" name="组 16"/>
          <p:cNvGrpSpPr/>
          <p:nvPr/>
        </p:nvGrpSpPr>
        <p:grpSpPr>
          <a:xfrm>
            <a:off x="0" y="0"/>
            <a:ext cx="9144000" cy="5225144"/>
            <a:chOff x="0" y="0"/>
            <a:chExt cx="12192000" cy="6858000"/>
          </a:xfrm>
        </p:grpSpPr>
        <p:sp>
          <p:nvSpPr>
            <p:cNvPr id="18" name="矩形 17"/>
            <p:cNvSpPr/>
            <p:nvPr/>
          </p:nvSpPr>
          <p:spPr>
            <a:xfrm>
              <a:off x="0" y="0"/>
              <a:ext cx="12192000" cy="6858000"/>
            </a:xfrm>
            <a:prstGeom prst="rect">
              <a:avLst/>
            </a:prstGeom>
            <a:solidFill>
              <a:srgbClr val="0070C0">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545" y="415662"/>
              <a:ext cx="1486744" cy="495581"/>
            </a:xfrm>
            <a:prstGeom prst="rect">
              <a:avLst/>
            </a:prstGeom>
          </p:spPr>
        </p:pic>
      </p:grpSp>
      <p:pic>
        <p:nvPicPr>
          <p:cNvPr id="29" name="Picture 7" descr="C:\Users\ADMINI~1\AppData\Local\Temp\WeChat Files\519ac10581b0888eb6b7f35fafbcd03.png"/>
          <p:cNvPicPr>
            <a:picLocks noChangeAspect="1" noChangeArrowheads="1"/>
          </p:cNvPicPr>
          <p:nvPr/>
        </p:nvPicPr>
        <p:blipFill>
          <a:blip r:embed="rId4" cstate="print"/>
          <a:srcRect/>
          <a:stretch>
            <a:fillRect/>
          </a:stretch>
        </p:blipFill>
        <p:spPr bwMode="auto">
          <a:xfrm>
            <a:off x="4729162" y="-6431"/>
            <a:ext cx="4243388" cy="5231574"/>
          </a:xfrm>
          <a:prstGeom prst="rect">
            <a:avLst/>
          </a:prstGeom>
          <a:noFill/>
        </p:spPr>
      </p:pic>
      <p:pic>
        <p:nvPicPr>
          <p:cNvPr id="30" name="Picture 6" descr="C:\Users\ADMINI~1\AppData\Local\Temp\WeChat Files\a3ab8be23c84cef32f6e9bb0a3d1326.png"/>
          <p:cNvPicPr>
            <a:picLocks noChangeAspect="1" noChangeArrowheads="1"/>
          </p:cNvPicPr>
          <p:nvPr/>
        </p:nvPicPr>
        <p:blipFill>
          <a:blip r:embed="rId5" cstate="print"/>
          <a:srcRect/>
          <a:stretch>
            <a:fillRect/>
          </a:stretch>
        </p:blipFill>
        <p:spPr bwMode="auto">
          <a:xfrm>
            <a:off x="7630142" y="3321426"/>
            <a:ext cx="556590" cy="1918005"/>
          </a:xfrm>
          <a:prstGeom prst="rect">
            <a:avLst/>
          </a:prstGeom>
          <a:noFill/>
        </p:spPr>
      </p:pic>
      <p:pic>
        <p:nvPicPr>
          <p:cNvPr id="31" name="Picture 5" descr="C:\Users\ADMINI~1\AppData\Local\Temp\WeChat Files\74022a1aa0babaae7cb76569d83e80a.png"/>
          <p:cNvPicPr>
            <a:picLocks noChangeAspect="1" noChangeArrowheads="1"/>
          </p:cNvPicPr>
          <p:nvPr/>
        </p:nvPicPr>
        <p:blipFill>
          <a:blip r:embed="rId6" cstate="print"/>
          <a:srcRect/>
          <a:stretch>
            <a:fillRect/>
          </a:stretch>
        </p:blipFill>
        <p:spPr bwMode="auto">
          <a:xfrm>
            <a:off x="5700707" y="3283505"/>
            <a:ext cx="639415" cy="1941639"/>
          </a:xfrm>
          <a:prstGeom prst="rect">
            <a:avLst/>
          </a:prstGeom>
          <a:noFill/>
        </p:spPr>
      </p:pic>
      <p:sp>
        <p:nvSpPr>
          <p:cNvPr id="9" name="矩形 8"/>
          <p:cNvSpPr/>
          <p:nvPr/>
        </p:nvSpPr>
        <p:spPr>
          <a:xfrm>
            <a:off x="1378340" y="1851513"/>
            <a:ext cx="3416320" cy="1200329"/>
          </a:xfrm>
          <a:prstGeom prst="rect">
            <a:avLst/>
          </a:prstGeom>
          <a:noFill/>
        </p:spPr>
        <p:txBody>
          <a:bodyPr wrap="none" lIns="91440" tIns="45720" rIns="91440" bIns="45720">
            <a:spAutoFit/>
          </a:bodyPr>
          <a:lstStyle/>
          <a:p>
            <a:r>
              <a:rPr lang="zh-CN" altLang="en-US" sz="3600" u="sng" dirty="0" smtClean="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rPr>
              <a:t>以上，</a:t>
            </a:r>
            <a:endParaRPr lang="en-US" altLang="zh-CN" sz="3600" u="sng" dirty="0" smtClean="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endParaRPr>
          </a:p>
          <a:p>
            <a:r>
              <a:rPr lang="zh-CN" altLang="en-US" sz="3600" u="sng" dirty="0" smtClean="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rPr>
              <a:t>感谢您的时间。</a:t>
            </a:r>
            <a:endParaRPr lang="en-US" altLang="zh-CN" sz="3600" u="sng" dirty="0" smtClean="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endParaRPr>
          </a:p>
        </p:txBody>
      </p:sp>
      <p:sp>
        <p:nvSpPr>
          <p:cNvPr id="2" name="文本框 1"/>
          <p:cNvSpPr txBox="1"/>
          <p:nvPr/>
        </p:nvSpPr>
        <p:spPr>
          <a:xfrm>
            <a:off x="1433156" y="3062115"/>
            <a:ext cx="3315817" cy="430887"/>
          </a:xfrm>
          <a:prstGeom prst="rect">
            <a:avLst/>
          </a:prstGeom>
          <a:noFill/>
        </p:spPr>
        <p:txBody>
          <a:bodyPr wrap="square" rtlCol="0">
            <a:spAutoFit/>
          </a:bodyPr>
          <a:lstStyle/>
          <a:p>
            <a:r>
              <a:rPr lang="en-US" altLang="zh-CN" sz="1100" dirty="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rPr>
              <a:t>@ZBG-</a:t>
            </a:r>
            <a:r>
              <a:rPr lang="zh-CN" altLang="en-US" sz="1100" dirty="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rPr>
              <a:t> 小可爱 </a:t>
            </a:r>
            <a:r>
              <a:rPr lang="en-US" altLang="zh-CN" sz="1100" dirty="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rPr>
              <a:t>All</a:t>
            </a:r>
            <a:r>
              <a:rPr lang="zh-CN" altLang="en-US" sz="1100" dirty="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rPr>
              <a:t> </a:t>
            </a:r>
            <a:r>
              <a:rPr lang="en-US" altLang="zh-CN" sz="1100" dirty="0" err="1" smtClean="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rPr>
              <a:t>Rrights</a:t>
            </a:r>
            <a:r>
              <a:rPr lang="zh-CN" altLang="en-US" sz="1100" dirty="0" smtClean="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rPr>
              <a:t> </a:t>
            </a:r>
            <a:r>
              <a:rPr lang="en-US" altLang="zh-CN" sz="1100" dirty="0">
                <a:ln w="0"/>
                <a:solidFill>
                  <a:schemeClr val="bg1"/>
                </a:solidFill>
                <a:effectLst>
                  <a:outerShdw blurRad="38100" dist="19050" dir="2700000" algn="tl" rotWithShape="0">
                    <a:schemeClr val="dk1">
                      <a:alpha val="40000"/>
                    </a:schemeClr>
                  </a:outerShdw>
                </a:effectLst>
                <a:latin typeface="DengXian" charset="-122"/>
                <a:ea typeface="DengXian" charset="-122"/>
                <a:cs typeface="DengXian" charset="-122"/>
              </a:rPr>
              <a:t>Reserved</a:t>
            </a:r>
          </a:p>
          <a:p>
            <a:endParaRPr kumimoji="1" lang="zh-CN" altLang="en-US" sz="1100" dirty="0"/>
          </a:p>
        </p:txBody>
      </p:sp>
    </p:spTree>
    <p:extLst>
      <p:ext uri="{BB962C8B-B14F-4D97-AF65-F5344CB8AC3E}">
        <p14:creationId xmlns:p14="http://schemas.microsoft.com/office/powerpoint/2010/main" val="140630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10087 0.3794 C 0.09861 0.3801 0.0967 0.38311 0.09462 0.38172 C 0.09236 0.38079 0.09236 0.37616 0.09028 0.37431 C 0.08872 0.37269 0.08629 0.37246 0.08438 0.37176 C 0.07865 0.36065 0.07552 0.35047 0.07205 0.3382 C 0.07153 0.33542 0.07083 0.33287 0.06997 0.33033 C 0.06945 0.32778 0.0684 0.32523 0.06788 0.32269 C 0.06736 0.32014 0.06597 0.31482 0.06597 0.31505 C 0.06736 0.29144 0.06702 0.27037 0.08021 0.25301 C 0.07847 0.22431 0.08073 0.22315 0.06997 0.20417 C 0.0684 0.20139 0.06771 0.19861 0.06597 0.1963 C 0.06233 0.19213 0.05781 0.18936 0.05365 0.18611 C 0.05174 0.18403 0.04757 0.18102 0.04757 0.18125 C 0.04011 0.16713 0.04011 0.17107 0.03524 0.15255 C 0.03472 0.15 0.03333 0.14491 0.03333 0.14514 C 0.03403 0.12246 0.0316 0.09954 0.03524 0.07778 C 0.03611 0.07338 0.0559 0.05162 0.06181 0.04676 C 0.06736 0.03635 0.07083 0.02616 0.07622 0.01598 C 0.07917 -0.01435 0.08681 -0.05139 0.06788 -0.0743 C 0.06458 -0.0875 0.0559 -0.09861 0.04965 -0.11041 C 0.0467 -0.11597 0.04063 -0.11782 0.0375 -0.12338 C 0.02031 -0.15115 0.03715 -0.1287 0.02309 -0.14652 C 0.01927 -0.16041 0.01007 -0.16736 0.00486 -0.17986 C -0.00417 -0.20208 -0.01354 -0.22152 -0.01753 -0.24699 C -0.01614 -0.26921 -0.01562 -0.2831 -0.00347 -0.29838 C -0.00052 -0.30995 0.00399 -0.33889 -0.00156 -0.35 C -0.00521 -0.35787 -0.01354 -0.36018 -0.01996 -0.36296 C -0.02587 -0.36805 -0.03281 -0.37199 -0.03819 -0.37847 C -0.04184 -0.38287 -0.0434 -0.38564 -0.04844 -0.38842 C -0.0566 -0.39398 -0.05278 -0.38773 -0.06059 -0.39629 C -0.07969 -0.41736 -0.06319 -0.40301 -0.07691 -0.41435 C -0.07986 -0.43333 -0.0816 -0.45162 -0.08316 -0.47129 C -0.08125 -0.49953 -0.08351 -0.50926 -0.06875 -0.52777 C -0.06805 -0.53032 -0.06788 -0.53333 -0.06684 -0.53541 C -0.0658 -0.5375 -0.06354 -0.53865 -0.0625 -0.54074 C -0.06076 -0.5456 -0.05851 -0.55625 -0.05851 -0.55602 C -0.06128 -0.5949 -0.05903 -0.61921 -0.075 -0.64884 C -0.07621 -0.65393 -0.07743 -0.65926 -0.07899 -0.66458 C -0.07969 -0.66689 -0.0809 -0.67199 -0.0809 -0.67176 C -0.0816 -0.7074 -0.0809 -0.74259 -0.08316 -0.77801 C -0.08316 -0.77986 -0.08611 -0.78078 -0.08715 -0.7831 C -0.09236 -0.79305 -0.09392 -0.80578 -0.0993 -0.81597 C -0.10121 -0.82847 -0.10364 -0.83588 -0.10746 -0.84699 C -0.10903 -0.85185 -0.1118 -0.86296 -0.1118 -0.86227 C -0.11337 -0.89768 -0.11111 -0.93657 -0.11962 -0.97037 C -0.11823 -0.98819 -0.1158 -1.00416 -0.11371 -1.02222 C -0.11076 -1.13333 -0.11857 -1.11088 -0.10538 -1.07615 " pathEditMode="relative" rAng="0" ptsTypes="ffffffffffffffffffffffffffffffffffffffffffffffA">
                                      <p:cBhvr>
                                        <p:cTn id="6" dur="5000" fill="hold"/>
                                        <p:tgtEl>
                                          <p:spTgt spid="30"/>
                                        </p:tgtEl>
                                        <p:attrNameLst>
                                          <p:attrName>ppt_x</p:attrName>
                                          <p:attrName>ppt_y</p:attrName>
                                        </p:attrNameLst>
                                      </p:cBhvr>
                                      <p:rCtr x="-11000" y="-75500"/>
                                    </p:animMotion>
                                  </p:childTnLst>
                                </p:cTn>
                              </p:par>
                              <p:par>
                                <p:cTn id="7" presetID="0" presetClass="path" presetSubtype="0" accel="50000" decel="50000" fill="hold" nodeType="withEffect">
                                  <p:stCondLst>
                                    <p:cond delay="0"/>
                                  </p:stCondLst>
                                  <p:childTnLst>
                                    <p:animMotion origin="layout" path="M -0.09409 0.44121 C -0.10312 0.40185 -0.09201 0.3669 -0.06979 0.34584 C -0.06857 0.34283 -0.06684 0.34028 -0.0658 0.33704 C -0.06475 0.33449 -0.06475 0.33102 -0.06371 0.32847 C -0.06145 0.32246 -0.05833 0.3169 -0.05573 0.31111 C -0.05173 0.30255 -0.04948 0.28449 -0.04757 0.27361 C -0.04687 0.20232 -0.04757 0.13125 -0.04566 0.05996 C -0.04548 0.05648 -0.04323 0.05394 -0.04149 0.05116 C -0.02708 0.02801 -0.02361 0.03796 -0.01145 0.02246 C 0.00955 -0.00416 -0.00694 0.01227 0.00695 -0.00069 C 0.01129 -0.01342 0.01355 -0.02639 0.0191 -0.03819 C 0.0198 -0.10949 0.01997 -0.18079 0.02118 -0.25185 C 0.0217 -0.29213 0.02639 -0.33796 0.05139 -0.36157 C 0.05573 -0.37106 0.06198 -0.37477 0.06563 -0.38472 C 0.07188 -0.40254 0.07552 -0.42176 0.08177 -0.43958 C 0.08299 -0.48704 0.08282 -0.50648 0.08976 -0.54653 C 0.08976 -0.54629 0.1 -0.56805 0.10191 -0.57245 C 0.11302 -0.59653 0.12014 -0.61018 0.12414 -0.63889 C 0.12292 -0.67407 0.12674 -0.70069 0.11407 -0.72847 C 0.10955 -0.75347 0.10782 -0.78287 0.11615 -0.80648 C 0.12032 -0.81805 0.12483 -0.82916 0.13021 -0.84074 C 0.1316 -0.84375 0.1342 -0.84954 0.1342 -0.8493 C 0.13594 -0.85995 0.13837 -0.8706 0.14028 -0.88102 C 0.13976 -0.89051 0.13976 -0.90046 0.13837 -0.91018 C 0.13768 -0.91342 0.1349 -0.91528 0.1342 -0.91852 C 0.13282 -0.92616 0.13282 -0.93426 0.13212 -0.9419 C 0.13438 -0.98541 0.1316 -0.96759 0.13837 -0.99676 C 0.14045 -1.00602 0.14844 -1.02268 0.14844 -1.02245 C 0.15087 -1.03634 0.15295 -1.04838 0.15851 -1.06018 C 0.16059 -1.07176 0.1625 -1.08009 0.1625 -1.09213 " pathEditMode="relative" rAng="0" ptsTypes="fffffffffffffffffffffffffffffA">
                                      <p:cBhvr>
                                        <p:cTn id="8" dur="5000" fill="hold"/>
                                        <p:tgtEl>
                                          <p:spTgt spid="31"/>
                                        </p:tgtEl>
                                        <p:attrNameLst>
                                          <p:attrName>ppt_x</p:attrName>
                                          <p:attrName>ppt_y</p:attrName>
                                        </p:attrNameLst>
                                      </p:cBhvr>
                                      <p:rCtr x="12400" y="-76700"/>
                                    </p:animMotion>
                                  </p:childTnLst>
                                </p:cTn>
                              </p:par>
                            </p:childTnLst>
                          </p:cTn>
                        </p:par>
                        <p:par>
                          <p:cTn id="9" fill="hold">
                            <p:stCondLst>
                              <p:cond delay="5000"/>
                            </p:stCondLst>
                            <p:childTnLst>
                              <p:par>
                                <p:cTn id="10" presetID="0" presetClass="path" presetSubtype="0" accel="50000" decel="50000" fill="hold" nodeType="afterEffect">
                                  <p:stCondLst>
                                    <p:cond delay="0"/>
                                  </p:stCondLst>
                                  <p:childTnLst>
                                    <p:animMotion origin="layout" path="M -0.05503 0.53658 C -0.06857 0.51783 -0.0783 0.49537 -0.09184 0.47685 C -0.09913 0.44792 -0.08889 0.4831 -0.09982 0.45926 C -0.10121 0.45602 -0.10121 0.45209 -0.10243 0.44884 C -0.1059 0.43935 -0.10781 0.43796 -0.11302 0.43125 C -0.121 0.39931 -0.13055 0.35648 -0.11024 0.3294 C -0.10451 0.29884 -0.08507 0.27315 -0.06562 0.25579 C -0.06041 0.23496 -0.06736 0.25371 -0.05503 0.2419 C -0.04791 0.23519 -0.04149 0.22685 -0.03663 0.21713 C -0.03316 0.21019 -0.02604 0.19607 -0.02604 0.19607 C -0.01788 0.15255 -0.01823 0.10556 -0.02864 0.06273 C -0.02604 -0.04514 -0.04514 -0.02268 -0.01302 -0.05648 C -0.01111 -0.05856 -0.0092 -0.06088 -0.00764 -0.06342 C 0.00122 -0.07801 -0.00729 -0.07199 0.00556 -0.07754 C 0.00816 -0.07986 0.01059 -0.08264 0.01337 -0.08449 C 0.0158 -0.08611 0.01893 -0.08611 0.02136 -0.08796 C 0.02344 -0.08958 0.02466 -0.09305 0.02657 -0.09514 C 0.04792 -0.11829 0.01719 -0.07916 0.04497 -0.1162 C 0.04723 -0.11921 0.04827 -0.12338 0.05018 -0.12662 C 0.05174 -0.12916 0.05382 -0.13125 0.05556 -0.13356 C 0.05643 -0.13935 0.05695 -0.14537 0.05816 -0.15116 C 0.05955 -0.15833 0.06337 -0.17222 0.06337 -0.17222 C 0.06111 -0.20648 0.05851 -0.24467 0.03976 -0.2706 C 0.03629 -0.28379 0.02986 -0.30092 0.02396 -0.3125 C 0.01493 -0.3493 0.03039 -0.39537 0.05816 -0.40741 C 0.0691 -0.41829 0.0783 -0.4287 0.08976 -0.43889 C 0.09445 -0.44305 0.10556 -0.44583 0.10556 -0.44583 C 0.11407 -0.45764 0.11424 -0.46481 0.12657 -0.4706 C 0.14688 -0.51111 0.1415 -0.56991 0.11598 -0.60393 C 0.10886 -0.63264 0.1073 -0.67291 0.12396 -0.69514 C 0.13021 -0.72014 0.12605 -0.70995 0.13438 -0.72662 C 0.13351 -0.75463 0.13334 -0.7831 0.13177 -0.81088 C 0.1316 -0.81458 0.12986 -0.81782 0.12917 -0.82129 C 0.12726 -0.83009 0.12726 -0.83958 0.12136 -0.84583 C 0.1191 -0.84815 0.11598 -0.84838 0.11337 -0.84954 C 0.10799 -0.86041 0.10157 -0.86481 0.09497 -0.87407 C 0.0941 -0.87754 0.09393 -0.88148 0.09236 -0.88449 C 0.08941 -0.88981 0.08525 -0.89398 0.08177 -0.89861 C 0.07778 -0.90393 0.07518 -0.91088 0.07136 -0.9162 C 0.06268 -1.02592 0.07657 -1.13611 0.07657 -1.24583 " pathEditMode="relative" ptsTypes="fffffffffffffffffffffffffffffffffffffffA">
                                      <p:cBhvr>
                                        <p:cTn id="11" dur="5000" fill="hold"/>
                                        <p:tgtEl>
                                          <p:spTgt spid="31"/>
                                        </p:tgtEl>
                                        <p:attrNameLst>
                                          <p:attrName>ppt_x</p:attrName>
                                          <p:attrName>ppt_y</p:attrName>
                                        </p:attrNameLst>
                                      </p:cBhvr>
                                    </p:animMotion>
                                  </p:childTnLst>
                                </p:cTn>
                              </p:par>
                              <p:par>
                                <p:cTn id="12" presetID="0" presetClass="path" presetSubtype="0" accel="50000" decel="50000" fill="hold" nodeType="withEffect">
                                  <p:stCondLst>
                                    <p:cond delay="0"/>
                                  </p:stCondLst>
                                  <p:childTnLst>
                                    <p:animMotion origin="layout" path="M 0.00226 0.39445 C -0.00555 0.37871 -0.01406 0.3625 -0.02396 0.34885 C -0.03038 0.32385 -0.02621 0.33426 -0.03455 0.3176 C -0.04427 0.27848 -0.04792 0.23982 -0.02396 0.2088 C -0.01962 0.19121 -0.02361 0.20324 -0.01354 0.18426 C -0.00989 0.17709 -0.00295 0.16297 -0.00295 0.16297 C 0.00556 0.12801 -0.00868 0.18102 0.00764 0.14213 C 0.01042 0.13542 0.01285 0.12107 0.01285 0.12107 C 0.01198 0.10556 0.01233 0.09051 0.01024 0.07547 C 0.00972 0.0713 0.00625 0.06875 0.00486 0.06459 C -0.00312 0.04375 -0.00573 0.02593 -0.01875 0.0088 C -0.025 -0.01689 -0.01684 0.0132 -0.02656 -0.01227 C -0.03229 -0.02754 -0.03107 -0.03055 -0.04236 -0.04027 C -0.0441 -0.04722 -0.04601 -0.05439 -0.04774 -0.06134 C -0.04861 -0.06481 -0.05035 -0.07199 -0.05035 -0.07199 C -0.05399 -0.10625 -0.05555 -0.10879 -0.05035 -0.15277 C -0.04982 -0.15671 -0.04635 -0.15926 -0.04514 -0.16342 C -0.04288 -0.1699 -0.04427 -0.18009 -0.03976 -0.18426 C -0.03194 -0.19213 -0.0217 -0.20162 -0.01614 -0.2125 C -0.00243 -0.23981 -0.00764 -0.22523 -0.00035 -0.25439 C 0.00052 -0.25787 0.00139 -0.26157 0.00226 -0.26504 C 0.00313 -0.26828 0.00486 -0.27569 0.00486 -0.27569 C 0.00573 -0.28379 0.00643 -0.29213 0.00764 -0.30023 C 0.00816 -0.30347 0.01024 -0.30671 0.01024 -0.31064 C 0.01024 -0.33518 -0.00104 -0.35416 -0.01076 -0.37361 C -0.01562 -0.38333 -0.02448 -0.38842 -0.02934 -0.39814 C -0.03819 -0.41597 -0.04045 -0.42222 -0.05295 -0.43333 C -0.0618 -0.45092 -0.05573 -0.44027 -0.07135 -0.46157 C -0.07309 -0.46365 -0.07482 -0.4662 -0.07656 -0.46875 C -0.0783 -0.47083 -0.08194 -0.47546 -0.08194 -0.47546 C -0.08559 -0.49027 -0.09132 -0.50486 -0.09774 -0.51759 C -0.10538 -0.55833 -0.10035 -0.61875 -0.08976 -0.66134 C -0.08715 -0.67199 -0.08455 -0.6824 -0.08194 -0.69305 C -0.08021 -0.7 -0.07656 -0.71412 -0.07656 -0.71412 C -0.0783 -0.78796 -0.06232 -0.80972 -0.08976 -0.84745 C -0.09062 -0.85092 -0.09114 -0.85463 -0.09236 -0.85787 C -0.09375 -0.8618 -0.09635 -0.86458 -0.09774 -0.86852 C -0.10104 -0.8787 -0.10295 -0.88958 -0.10555 -0.9 C -0.1066 -0.90393 -0.10955 -0.90671 -0.11076 -0.91041 C -0.11302 -0.91713 -0.11441 -0.92453 -0.11614 -0.93148 C -0.11701 -0.93495 -0.11875 -0.94213 -0.11875 -0.94213 C -0.12344 -0.98634 -0.12135 -0.95833 -0.12135 -1.02639 " pathEditMode="relative" ptsTypes="fffffffffffffffffffffffffffffffffffffffffA">
                                      <p:cBhvr>
                                        <p:cTn id="13" dur="5000" fill="hold"/>
                                        <p:tgtEl>
                                          <p:spTgt spid="30"/>
                                        </p:tgtEl>
                                        <p:attrNameLst>
                                          <p:attrName>ppt_x</p:attrName>
                                          <p:attrName>ppt_y</p:attrName>
                                        </p:attrNameLst>
                                      </p:cBhvr>
                                    </p:animMotion>
                                  </p:childTnLst>
                                </p:cTn>
                              </p:par>
                            </p:childTnLst>
                          </p:cTn>
                        </p:par>
                        <p:par>
                          <p:cTn id="14" fill="hold">
                            <p:stCondLst>
                              <p:cond delay="10000"/>
                            </p:stCondLst>
                            <p:childTnLst>
                              <p:par>
                                <p:cTn id="15" presetID="0" presetClass="path" presetSubtype="0" accel="50000" decel="50000" fill="hold" nodeType="afterEffect">
                                  <p:stCondLst>
                                    <p:cond delay="0"/>
                                  </p:stCondLst>
                                  <p:childTnLst>
                                    <p:animMotion origin="layout" path="M -0.08142 0.45926 C -0.09253 0.44931 -0.0993 0.43704 -0.10764 0.42431 C -0.1118 0.41806 -0.12083 0.40671 -0.12083 0.40671 C -0.11996 0.38102 -0.12048 0.35509 -0.11823 0.3294 C -0.1177 0.32269 -0.11041 0.31667 -0.10764 0.31204 C -0.10069 0.3007 -0.09583 0.29236 -0.08663 0.2838 C -0.07899 0.26829 -0.06805 0.25718 -0.06024 0.2419 C -0.05798 0.2169 -0.05434 0.19259 -0.04982 0.16806 C -0.04774 0.04792 -0.06545 0.0456 -0.03402 -0.01782 C -0.02187 -0.04236 -0.00364 -0.06574 0.01337 -0.08449 C 0.01632 -0.08773 0.0191 -0.0912 0.02136 -0.09514 C 0.02518 -0.10185 0.03177 -0.1162 0.03177 -0.1162 C 0.0382 -0.15972 0.04861 -0.20972 0.02917 -0.24954 C 0.03021 -0.27176 0.0257 -0.29699 0.03438 -0.3162 C 0.03733 -0.32245 0.04358 -0.32569 0.04757 -0.33009 C 0.05625 -0.33981 0.06042 -0.34629 0.07136 -0.35116 C 0.0757 -0.35486 0.09948 -0.37824 0.10018 -0.37916 C 0.10608 -0.38704 0.11025 -0.39606 0.1158 -0.40393 C 0.12084 -0.4368 0.11337 -0.46458 0.10539 -0.49514 C 0.10174 -0.51018 0.09879 -0.52407 0.09236 -0.53727 C 0.0875 -0.57662 0.08247 -0.62708 0.10539 -0.65648 C 0.11007 -0.67477 0.10677 -0.66435 0.11858 -0.68796 C 0.12032 -0.69143 0.12396 -0.69861 0.12396 -0.69861 C 0.12483 -0.70324 0.125 -0.70833 0.12657 -0.7125 C 0.12761 -0.71551 0.13073 -0.71666 0.13177 -0.71967 C 0.13351 -0.72523 0.13334 -0.73148 0.13438 -0.73727 C 0.13698 -0.75254 0.13976 -0.76759 0.14236 -0.78287 C 0.14011 -0.80116 0.13924 -0.80995 0.13177 -0.82477 C 0.12518 -0.85185 0.13403 -0.81829 0.12396 -0.84583 C 0.12275 -0.84907 0.12275 -0.85324 0.12136 -0.85648 C 0.11997 -0.85926 0.11754 -0.86088 0.1158 -0.86342 C 0.11407 -0.86666 0.11216 -0.87037 0.11059 -0.87407 C 0.10417 -0.89166 0.11302 -0.87824 0.10278 -0.89143 C 0.09809 -0.91018 0.09445 -0.92916 0.08976 -0.94768 C 0.09236 -1.04467 0.09236 -1.01088 0.09236 -1.04954 " pathEditMode="relative" ptsTypes="ffffffffffffffffffffffffffffffffffA">
                                      <p:cBhvr>
                                        <p:cTn id="16" dur="5000" fill="hold"/>
                                        <p:tgtEl>
                                          <p:spTgt spid="31"/>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0.10764 0.52454 C 0.08368 0.51412 0.06667 0.46736 0.04965 0.44375 C 0.04549 0.42709 0.04236 0.41343 0.03646 0.39815 C 0.03212 0.37477 0.02899 0.35186 0.02604 0.32801 C 0.02691 0.29954 0.01962 0.24537 0.03924 0.21922 C 0.04271 0.1919 0.05087 0.16829 0.05764 0.14213 C 0.06111 0.12824 0.06198 0.11389 0.06545 0.1 C 0.06458 0.08241 0.06615 0.06436 0.06285 0.04746 C 0.06163 0.04098 0.05226 0.03334 0.05226 0.03334 C 0.0467 0.01111 0.05434 0.03264 0.04184 0.01922 C 0.03941 0.01667 0.03872 0.01181 0.03646 0.0088 C 0.0342 0.00579 0.03125 0.00417 0.02865 0.00186 C 0.02778 -0.00162 0.02795 -0.00625 0.02604 -0.00879 C 0.02413 -0.01134 0.02049 -0.01064 0.01806 -0.01227 C -0.00399 -0.02685 0.02396 -0.01296 0.00226 -0.02291 C -0.00087 -0.03541 -0.00573 -0.03958 -0.01354 -0.04745 C -0.01857 -0.05254 -0.02934 -0.06157 -0.02934 -0.06157 C -0.03542 -0.07407 -0.04132 -0.07523 -0.04774 -0.08588 C -0.05764 -0.10231 -0.06719 -0.11828 -0.07656 -0.13518 C -0.08646 -0.17384 -0.08507 -0.15995 -0.07934 -0.22291 C -0.07864 -0.23009 -0.07569 -0.2368 -0.07396 -0.24375 C -0.07187 -0.25162 -0.06076 -0.26134 -0.06076 -0.26134 C -0.05712 -0.27639 -0.04965 -0.27939 -0.04514 -0.29305 C -0.04028 -0.3074 -0.03976 -0.32477 -0.03455 -0.33865 C -0.03316 -0.34236 -0.03055 -0.34537 -0.02934 -0.34907 C -0.02135 -0.37291 -0.01944 -0.39838 -0.01354 -0.42291 C -0.01441 -0.44051 -0.01476 -0.4581 -0.01614 -0.47546 C -0.01719 -0.4875 -0.02934 -0.50717 -0.02934 -0.50717 C -0.03316 -0.52291 -0.0434 -0.53171 -0.05035 -0.5456 C -0.0559 -0.56805 -0.04861 -0.54421 -0.06076 -0.56666 C -0.06996 -0.58379 -0.06302 -0.57592 -0.06875 -0.5912 C -0.07014 -0.5949 -0.07274 -0.59791 -0.07396 -0.60185 C -0.07934 -0.61782 -0.08003 -0.63287 -0.08715 -0.64745 C -0.08802 -0.66736 -0.08923 -0.68703 -0.08976 -0.70694 C -0.09097 -0.75486 -0.09062 -0.80301 -0.09236 -0.85092 C -0.09271 -0.86041 -0.09774 -0.86389 -0.10035 -0.87199 C -0.10937 -0.89953 -0.0993 -0.8875 -0.11354 -0.9 C -0.11979 -0.925 -0.11406 -0.91689 -0.12656 -0.92801 C -0.12847 -0.93541 -0.13455 -0.94676 -0.13455 -0.95254 " pathEditMode="relative" ptsTypes="ffffffffffffffffffffffffffffffffffffffA">
                                      <p:cBhvr>
                                        <p:cTn id="18" dur="5000" fill="hold"/>
                                        <p:tgtEl>
                                          <p:spTgt spid="30"/>
                                        </p:tgtEl>
                                        <p:attrNameLst>
                                          <p:attrName>ppt_x</p:attrName>
                                          <p:attrName>ppt_y</p:attrName>
                                        </p:attrNameLst>
                                      </p:cBhvr>
                                    </p:animMotion>
                                  </p:childTnLst>
                                </p:cTn>
                              </p:par>
                            </p:childTnLst>
                          </p:cTn>
                        </p:par>
                        <p:par>
                          <p:cTn id="19" fill="hold">
                            <p:stCondLst>
                              <p:cond delay="15000"/>
                            </p:stCondLst>
                            <p:childTnLst>
                              <p:par>
                                <p:cTn id="20" presetID="0" presetClass="path" presetSubtype="0" accel="50000" decel="50000" fill="hold" nodeType="afterEffect">
                                  <p:stCondLst>
                                    <p:cond delay="0"/>
                                  </p:stCondLst>
                                  <p:childTnLst>
                                    <p:animMotion origin="layout" path="M -0.08142 0.45926 C -0.08402 0.4581 -0.08715 0.4581 -0.08923 0.45579 C -0.09514 0.44954 -0.09409 0.44283 -0.09722 0.43472 C -0.10052 0.42616 -0.10295 0.42361 -0.10764 0.41713 C -0.11007 0.40764 -0.1151 0.39908 -0.11562 0.38912 C -0.1177 0.34259 -0.10711 0.31945 -0.08663 0.2875 C -0.07743 0.27315 -0.06753 0.25857 -0.05764 0.24537 C -0.05312 0.23935 -0.04722 0.22431 -0.04722 0.22431 C -0.04635 0.21968 -0.04548 0.21482 -0.04444 0.21019 C -0.04288 0.20301 -0.03923 0.18912 -0.03923 0.18912 C -0.03767 0.14283 -0.04132 0.04167 -0.00503 0.01019 C 0.00348 -0.00694 0.01441 -0.01829 0.02917 -0.02477 C 0.0375 -0.03241 0.04462 -0.0412 0.05278 -0.04954 C 0.05365 -0.05301 0.05434 -0.05671 0.05556 -0.05995 C 0.05695 -0.06366 0.05955 -0.06666 0.06077 -0.0706 C 0.06736 -0.09143 0.06875 -0.11574 0.07396 -0.13727 C 0.07223 -0.19444 0.07691 -0.2243 0.05556 -0.2669 C 0.05677 -0.31065 0.04809 -0.36342 0.07396 -0.39676 C 0.07605 -0.40532 0.07674 -0.41111 0.08177 -0.41782 C 0.09341 -0.4331 0.08681 -0.41504 0.09757 -0.43541 C 0.1092 -0.45787 0.09532 -0.44305 0.11077 -0.45648 C 0.12049 -0.47592 0.12049 -0.46852 0.12396 -0.49514 C 0.12292 -0.52662 0.12379 -0.55833 0.12136 -0.58981 C 0.12101 -0.59305 0.11702 -0.59375 0.11598 -0.59676 C 0.11302 -0.6044 0.11233 -0.61319 0.11077 -0.62129 C 0.10868 -0.63055 0.10556 -0.64954 0.10556 -0.64954 C 0.1073 -0.69352 0.09966 -0.71134 0.11858 -0.73727 C 0.1217 -0.74884 0.12535 -0.75648 0.1316 -0.76528 C 0.13542 -0.78055 0.13629 -0.7956 0.14497 -0.80741 C 0.1441 -0.81204 0.14393 -0.81713 0.14219 -0.82106 C 0.14098 -0.82407 0.1382 -0.82546 0.13698 -0.82847 C 0.13455 -0.83495 0.13577 -0.84421 0.1316 -0.8493 C 0.12726 -0.85532 0.11858 -0.86666 0.11858 -0.86666 C 0.11459 -0.89352 0.12084 -0.91319 0.10556 -0.93356 C 0.10452 -0.9456 0.10365 -0.99629 0.09757 -1.00741 C 0.09375 -1.01389 0.08872 -1.01898 0.08438 -1.02477 C 0.08091 -1.0294 0.07535 -1.04236 0.07136 -1.04236 " pathEditMode="relative" ptsTypes="ffffffffffffffffffffffffffffffffffffA">
                                      <p:cBhvr>
                                        <p:cTn id="21" dur="5000" fill="hold"/>
                                        <p:tgtEl>
                                          <p:spTgt spid="31"/>
                                        </p:tgtEl>
                                        <p:attrNameLst>
                                          <p:attrName>ppt_x</p:attrName>
                                          <p:attrName>ppt_y</p:attrName>
                                        </p:attrNameLst>
                                      </p:cBhvr>
                                    </p:animMotion>
                                  </p:childTnLst>
                                </p:cTn>
                              </p:par>
                              <p:par>
                                <p:cTn id="22" presetID="0" presetClass="path" presetSubtype="0" accel="50000" decel="50000" fill="hold" nodeType="withEffect">
                                  <p:stCondLst>
                                    <p:cond delay="0"/>
                                  </p:stCondLst>
                                  <p:childTnLst>
                                    <p:animMotion origin="layout" path="M 0.10764 0.51412 C 0.10608 0.51366 0.09167 0.5088 0.08924 0.50695 C 0.08438 0.50324 0.08073 0.49723 0.07604 0.49306 C 0.06007 0.46135 0.08733 0.51227 0.05486 0.46852 C 0.03993 0.44838 0.04774 0.45348 0.03386 0.44746 C 0.03212 0.44398 0.03073 0.44005 0.02865 0.43681 C 0.02465 0.43056 0.01893 0.42616 0.01545 0.41922 C 0.00868 0.40556 0.00139 0.39491 -0.00555 0.38079 C -0.01285 0.36598 -0.01406 0.34977 -0.02135 0.33519 C -0.02222 0.33056 -0.02396 0.32593 -0.02396 0.32107 C -0.02396 0.29537 -0.02344 0.26945 -0.02135 0.24375 C -0.02083 0.23658 -0.01788 0.22986 -0.01614 0.22292 C -0.01528 0.21945 -0.01562 0.21482 -0.01354 0.21227 C -0.00885 0.20625 -0.00573 0.20324 -0.00295 0.19468 C -0.00069 0.18797 0.00052 0.18056 0.00226 0.17361 C 0.00417 0.16551 0.01077 0.16065 0.01285 0.15255 C 0.0184 0.13033 0.02934 0.11088 0.03646 0.08959 C 0.0434 0.06898 0.04809 0.04491 0.05226 0.02292 C 0.05434 -0.00463 0.05677 -0.03518 0.04705 -0.06134 C 0.04462 -0.06805 0.03958 -0.07268 0.03646 -0.07893 C 0.03316 -0.09213 0.03247 -0.09838 0.02344 -0.11041 C 0.0191 -0.1162 0.01024 -0.12801 0.01024 -0.12801 C 0.00573 -0.14652 -0.00417 -0.16342 -0.01076 -0.18078 C -0.01198 -0.18402 -0.01215 -0.18796 -0.01354 -0.1912 C -0.01667 -0.19861 -0.02396 -0.21227 -0.02396 -0.21227 C -0.02726 -0.225 -0.02899 -0.23217 -0.03194 -0.24375 C -0.03281 -0.24722 -0.03455 -0.25439 -0.03455 -0.25439 C -0.03368 -0.30463 -0.03351 -0.35509 -0.03194 -0.40532 C -0.03125 -0.42662 -0.02153 -0.45023 -0.01875 -0.47199 C -0.02048 -0.50717 -0.02309 -0.53009 -0.02656 -0.56319 C -0.0283 -0.58078 -0.02812 -0.59884 -0.03194 -0.61574 C -0.03316 -0.62083 -0.05104 -0.6449 -0.05295 -0.64745 C -0.06753 -0.66689 -0.07274 -0.69421 -0.08715 -0.71412 C -0.09097 -0.75463 -0.09878 -0.79236 -0.11076 -0.82986 C -0.11545 -0.87685 -0.12153 -0.92361 -0.12934 -0.9699 C -0.1309 -0.97963 -0.13663 -0.98819 -0.13715 -0.99814 C -0.13871 -1.03194 -0.13715 -1.06597 -0.13715 -1.1 " pathEditMode="relative" ptsTypes="ffffffffffffffffffffffffffffffffffffA">
                                      <p:cBhvr>
                                        <p:cTn id="23" dur="5000" fill="hold"/>
                                        <p:tgtEl>
                                          <p:spTgt spid="30"/>
                                        </p:tgtEl>
                                        <p:attrNameLst>
                                          <p:attrName>ppt_x</p:attrName>
                                          <p:attrName>ppt_y</p:attrName>
                                        </p:attrNameLst>
                                      </p:cBhvr>
                                    </p:animMotion>
                                  </p:childTnLst>
                                </p:cTn>
                              </p:par>
                            </p:childTnLst>
                          </p:cTn>
                        </p:par>
                        <p:par>
                          <p:cTn id="24" fill="hold">
                            <p:stCondLst>
                              <p:cond delay="20000"/>
                            </p:stCondLst>
                            <p:childTnLst>
                              <p:par>
                                <p:cTn id="25" presetID="0" presetClass="path" presetSubtype="0" accel="50000" decel="50000" fill="hold" nodeType="afterEffect">
                                  <p:stCondLst>
                                    <p:cond delay="0"/>
                                  </p:stCondLst>
                                  <p:childTnLst>
                                    <p:animMotion origin="layout" path="M 0.14705 0.53519 C 0.13368 0.54121 0.14445 0.53936 0.13125 0.53148 C 0.12622 0.52848 0.11545 0.52454 0.11545 0.52454 C 0.11285 0.52223 0.11007 0.52014 0.10764 0.5176 C 0.10573 0.51551 0.10434 0.5125 0.10226 0.51042 C 0.08837 0.49653 0.08802 0.50093 0.07865 0.48588 C 0.06945 0.47107 0.0625 0.45394 0.05226 0.44028 C 0.05052 0.43334 0.05035 0.42523 0.04705 0.41922 C 0.03733 0.40186 0.02778 0.3838 0.01806 0.36667 C 0.00972 0.35186 0.00643 0.3375 -0.00295 0.32454 C -0.01198 0.28866 -0.01719 0.2426 -0.00295 0.2088 C 0.00174 0.19769 0.00764 0.18773 0.01285 0.17709 C 0.01771 0.16736 0.01997 0.15718 0.02604 0.14908 C 0.03247 0.12315 0.02379 0.1551 0.03386 0.12801 C 0.0382 0.11621 0.03872 0.10209 0.04184 0.08959 C 0.0408 0.05301 0.05018 -0.02662 0.01806 -0.05439 C 0.01719 -0.05787 0.01702 -0.0618 0.01545 -0.06481 C 0.0125 -0.07014 0.00486 -0.07893 0.00486 -0.07893 C 0.00278 -0.08449 -0.00173 -0.09861 -0.00555 -0.10347 C -0.01979 -0.12222 -0.00798 -0.09953 -0.01875 -0.11759 C -0.02656 -0.13078 -0.03351 -0.14421 -0.04236 -0.15625 C -0.04323 -0.15972 -0.04392 -0.16342 -0.04514 -0.16666 C -0.04653 -0.17037 -0.04913 -0.17314 -0.05035 -0.17708 C -0.05451 -0.19027 -0.05451 -0.2 -0.06076 -0.21227 C -0.05989 -0.24375 -0.06024 -0.27546 -0.05816 -0.30694 C -0.05694 -0.32546 -0.04722 -0.33634 -0.04236 -0.35254 C -0.03437 -0.37893 -0.03194 -0.40602 -0.02656 -0.43333 C -0.02743 -0.46852 -0.02778 -0.5037 -0.02934 -0.53865 C -0.02986 -0.54861 -0.03993 -0.56527 -0.04236 -0.57014 C -0.05017 -0.58588 -0.06667 -0.61365 -0.07934 -0.61921 C -0.09479 -0.65069 -0.10955 -0.65509 -0.11875 -0.69305 C -0.11788 -0.72222 -0.11823 -0.75162 -0.11614 -0.78078 C -0.11562 -0.78819 -0.11215 -0.79467 -0.11076 -0.80185 C -0.10729 -0.82037 -0.10486 -0.83981 -0.10035 -0.85787 C -0.0993 -0.92361 -0.11423 -1.00532 -0.08455 -1.06481 C -0.08281 -1.07176 -0.08107 -1.07893 -0.07934 -1.08588 C -0.07726 -1.09421 -0.06875 -1.09606 -0.06875 -1.10694 " pathEditMode="relative" ptsTypes="ffffffffffffffffffffffffffffffffffffA">
                                      <p:cBhvr>
                                        <p:cTn id="26" dur="5000" fill="hold"/>
                                        <p:tgtEl>
                                          <p:spTgt spid="30"/>
                                        </p:tgtEl>
                                        <p:attrNameLst>
                                          <p:attrName>ppt_x</p:attrName>
                                          <p:attrName>ppt_y</p:attrName>
                                        </p:attrNameLst>
                                      </p:cBhvr>
                                    </p:animMotion>
                                  </p:childTnLst>
                                </p:cTn>
                              </p:par>
                              <p:par>
                                <p:cTn id="27" presetID="0" presetClass="path" presetSubtype="0" accel="50000" decel="50000" fill="hold" nodeType="withEffect">
                                  <p:stCondLst>
                                    <p:cond delay="0"/>
                                  </p:stCondLst>
                                  <p:childTnLst>
                                    <p:animMotion origin="layout" path="M -0.08923 0.46644 C -0.10416 0.45949 -0.09514 0.46528 -0.11302 0.4419 C -0.11753 0.43588 -0.12343 0.42084 -0.12343 0.42084 C -0.13524 0.37292 -0.14149 0.31412 -0.10764 0.2838 C -0.1059 0.28033 -0.10486 0.27616 -0.10243 0.27338 C -0.09774 0.26783 -0.08663 0.25926 -0.08663 0.25926 C -0.0835 0.25301 -0.07899 0.24838 -0.07604 0.2419 C -0.07465 0.23866 -0.07482 0.23449 -0.07343 0.23125 C -0.07048 0.22384 -0.0651 0.21806 -0.06302 0.21019 C -0.0592 0.19584 -0.0618 0.20278 -0.05503 0.18912 C -0.05416 0.13658 -0.05711 0.08357 -0.05243 0.03125 C -0.05173 0.02292 -0.04531 0.01574 -0.03923 0.01366 C -0.02708 0.00972 -0.0158 0.00417 -0.00503 -0.00393 C 0.00643 -0.0125 0.01424 -0.02268 0.02657 -0.02847 C 0.0283 -0.03194 0.02934 -0.03634 0.03177 -0.03889 C 0.03403 -0.0412 0.03785 -0.03981 0.03976 -0.04236 C 0.04167 -0.04491 0.04132 -0.04954 0.04236 -0.05301 C 0.04393 -0.05787 0.04584 -0.06227 0.04757 -0.0669 C 0.05139 -0.09305 0.05417 -0.11759 0.05018 -0.14421 C 0.04844 -0.15625 0.03698 -0.17569 0.03698 -0.17569 C 0.03611 -0.17916 0.03611 -0.18333 0.03438 -0.18634 C 0.02084 -0.20926 0.03056 -0.17685 0.02396 -0.20416 C 0.02483 -0.22847 0.025 -0.25301 0.02657 -0.27754 C 0.02726 -0.28958 0.02969 -0.2868 0.03438 -0.29514 C 0.0382 -0.30185 0.03976 -0.31157 0.04497 -0.3162 C 0.05035 -0.32083 0.05417 -0.32361 0.05816 -0.33009 C 0.06007 -0.33333 0.06111 -0.33773 0.06337 -0.34074 C 0.06563 -0.34375 0.06893 -0.34491 0.07136 -0.34768 C 0.08299 -0.36134 0.08282 -0.36204 0.08976 -0.37569 C 0.09462 -0.4081 0.10313 -0.45856 0.08976 -0.48796 C 0.08837 -0.49097 0.08594 -0.49236 0.08438 -0.49514 C 0.06702 -0.52616 0.08073 -0.50741 0.06858 -0.52315 C 0.06424 -0.54051 0.0625 -0.55833 0.05816 -0.57569 C 0.05903 -0.59444 0.05938 -0.61319 0.06077 -0.63194 C 0.06181 -0.64491 0.07813 -0.6669 0.08177 -0.67407 C 0.08855 -0.68773 0.09584 -0.69861 0.10278 -0.7125 C 0.10452 -0.71597 0.10816 -0.72315 0.10816 -0.72315 C 0.11077 -0.73356 0.11337 -0.74421 0.11598 -0.75463 C 0.11684 -0.7581 0.11858 -0.76528 0.11858 -0.76528 C 0.11771 -0.80046 0.11962 -0.83588 0.11598 -0.87037 C 0.11511 -0.87893 0.10903 -0.88449 0.10556 -0.89143 C 0.104 -0.89467 0.10452 -0.89907 0.10278 -0.90208 C 0.09914 -0.90879 0.08976 -0.91967 0.08976 -0.91967 C 0.08334 -0.94467 0.0875 -0.93449 0.07917 -0.95116 C 0.07327 -0.99166 0.07483 -0.97291 0.07917 -1.04583 C 0.07986 -1.05787 0.08733 -1.06528 0.09236 -1.07407 C 0.09427 -1.07731 0.09757 -1.08449 0.09757 -1.08449 " pathEditMode="relative" ptsTypes="ffffffffffffffffffffffffffffffffffffffffffffffA">
                                      <p:cBhvr>
                                        <p:cTn id="28" dur="5000" fill="hold"/>
                                        <p:tgtEl>
                                          <p:spTgt spid="31"/>
                                        </p:tgtEl>
                                        <p:attrNameLst>
                                          <p:attrName>ppt_x</p:attrName>
                                          <p:attrName>ppt_y</p:attrName>
                                        </p:attrNameLst>
                                      </p:cBhvr>
                                    </p:animMotion>
                                  </p:childTnLst>
                                </p:cTn>
                              </p:par>
                            </p:childTnLst>
                          </p:cTn>
                        </p:par>
                        <p:par>
                          <p:cTn id="29" fill="hold">
                            <p:stCondLst>
                              <p:cond delay="25000"/>
                            </p:stCondLst>
                            <p:childTnLst>
                              <p:par>
                                <p:cTn id="30" presetID="0" presetClass="path" presetSubtype="0" accel="50000" decel="50000" fill="hold" nodeType="afterEffect">
                                  <p:stCondLst>
                                    <p:cond delay="0"/>
                                  </p:stCondLst>
                                  <p:childTnLst>
                                    <p:animMotion origin="layout" path="M 0.16285 0.52454 C 0.1559 0.52084 0.14827 0.51922 0.14184 0.51412 C 0.13559 0.50903 0.12205 0.4926 0.11806 0.48588 C 0.11406 0.4794 0.11111 0.47176 0.10764 0.46482 C 0.10608 0.46181 0.1066 0.45718 0.10486 0.4544 C 0.10295 0.45116 0.09965 0.44977 0.09705 0.44746 C 0.08681 0.42639 0.07691 0.40394 0.06545 0.38426 C 0.06181 0.36898 0.05469 0.36621 0.04965 0.35255 C 0.04479 0.33912 0.04202 0.32454 0.03386 0.31412 C 0.03299 0.31065 0.03299 0.30648 0.03125 0.30348 C 0.02934 0.30023 0.02518 0.3 0.02344 0.29653 C 0.02049 0.29028 0.01979 0.28241 0.01806 0.27547 C 0.01719 0.27199 0.01545 0.26482 0.01545 0.26482 C 0.01684 0.20023 0.01337 0.13681 0.02865 0.07547 C 0.03455 0.02848 0.04479 -0.03055 0.02604 -0.07199 C 0.02101 -0.0831 0.01181 -0.09421 0.00486 -0.10347 C 0.00399 -0.10694 0.00399 -0.11111 0.00226 -0.11412 C 0.00035 -0.11736 -0.00312 -0.11828 -0.00555 -0.12106 C -0.01024 -0.12662 -0.01441 -0.13287 -0.01875 -0.13865 C -0.03559 -0.16111 -0.04653 -0.19027 -0.06354 -0.2125 C -0.07014 -0.23912 -0.06771 -0.22615 -0.07135 -0.25115 C -0.07048 -0.27453 -0.07101 -0.29791 -0.06875 -0.32106 C -0.0684 -0.32523 -0.06476 -0.32754 -0.06354 -0.33148 C -0.0618 -0.33703 -0.06059 -0.35046 -0.05816 -0.35625 C -0.05521 -0.36365 -0.04774 -0.37708 -0.04774 -0.37708 C -0.04687 -0.38171 -0.04705 -0.38703 -0.04514 -0.3912 C -0.04253 -0.39676 -0.03455 -0.40532 -0.03455 -0.40532 C -0.03021 -0.42268 -0.0283 -0.44051 -0.02396 -0.45787 C -0.02482 -0.47777 -0.025 -0.49768 -0.02656 -0.51759 C -0.02812 -0.53842 -0.04288 -0.55671 -0.05295 -0.57014 C -0.05521 -0.57314 -0.05607 -0.57754 -0.05816 -0.58078 C -0.06215 -0.58703 -0.06701 -0.59236 -0.07135 -0.59814 C -0.08055 -0.61041 -0.08767 -0.62245 -0.09514 -0.6368 C -0.09878 -0.64375 -0.10555 -0.65787 -0.10555 -0.65787 C -0.10434 -0.68264 -0.10607 -0.73148 -0.08976 -0.75254 C -0.0842 -0.78287 -0.08125 -0.79884 -0.09514 -0.82639 C -0.09687 -0.83333 -0.09861 -0.84051 -0.10035 -0.84745 C -0.10347 -0.86018 -0.11562 -0.87176 -0.12135 -0.8824 C -0.125 -0.88912 -0.13194 -0.90347 -0.13194 -0.90347 C -0.1375 -0.92569 -0.13455 -0.93078 -0.14774 -0.94213 C -0.15694 -0.97916 -0.14653 -1.01759 -0.14514 -1.05439 C -0.14444 -1.07314 -0.14514 -1.09166 -0.14514 -1.11041 " pathEditMode="relative" ptsTypes="fffffffffffffffffffffffffffffffffffffffffA">
                                      <p:cBhvr>
                                        <p:cTn id="31" dur="5000" fill="hold"/>
                                        <p:tgtEl>
                                          <p:spTgt spid="30"/>
                                        </p:tgtEl>
                                        <p:attrNameLst>
                                          <p:attrName>ppt_x</p:attrName>
                                          <p:attrName>ppt_y</p:attrName>
                                        </p:attrNameLst>
                                      </p:cBhvr>
                                    </p:animMotion>
                                  </p:childTnLst>
                                </p:cTn>
                              </p:par>
                              <p:par>
                                <p:cTn id="32" presetID="0" presetClass="path" presetSubtype="0" accel="50000" decel="50000" fill="hold" nodeType="withEffect">
                                  <p:stCondLst>
                                    <p:cond delay="0"/>
                                  </p:stCondLst>
                                  <p:childTnLst>
                                    <p:animMotion origin="layout" path="M -0.05503 0.54699 C -0.06354 0.53565 -0.07986 0.51852 -0.08663 0.50486 C -0.08836 0.50139 -0.08975 0.49769 -0.09184 0.49445 C -0.09514 0.48935 -0.10243 0.48033 -0.10243 0.48033 C -0.10729 0.46065 -0.1118 0.44097 -0.11562 0.42084 C -0.11475 0.39028 -0.1151 0.35972 -0.11302 0.3294 C -0.11163 0.30903 -0.10295 0.30185 -0.09444 0.2875 C -0.08836 0.27709 -0.08142 0.2581 -0.07343 0.24884 C -0.07309 0.24838 -0.05399 0.23148 -0.04982 0.22778 C -0.04305 0.22176 -0.03819 0.21273 -0.03142 0.20671 C -0.02795 0.19977 -0.0243 0.19259 -0.02083 0.18565 C -0.01909 0.18218 -0.01562 0.17523 -0.01562 0.17523 C -0.01163 0.12616 -0.00902 0.07523 -0.02083 0.02778 C -0.01996 -0.00139 -0.02118 -0.03102 -0.01823 -0.05995 C -0.01788 -0.06319 -0.00017 -0.09028 0.00278 -0.09514 C 0.01129 -0.10926 0.02032 -0.12361 0.02917 -0.13727 C 0.03316 -0.14352 0.04236 -0.15463 0.04236 -0.15463 C 0.05122 -0.19074 0.0375 -0.13819 0.05018 -0.17569 C 0.06007 -0.20486 0.05 -0.18935 0.06077 -0.20393 C 0.06789 -0.25116 0.06927 -0.24583 0.06337 -0.31967 C 0.06268 -0.32916 0.05052 -0.33889 0.04757 -0.34768 C 0.04532 -0.3544 0.04236 -0.36875 0.04236 -0.36875 C 0.04323 -0.38866 0.04271 -0.40879 0.04497 -0.42847 C 0.04584 -0.43611 0.05243 -0.44051 0.05556 -0.44583 C 0.05938 -0.45254 0.06146 -0.46088 0.06598 -0.4669 C 0.07587 -0.48009 0.0698 -0.47106 0.08177 -0.49514 C 0.08351 -0.49861 0.08525 -0.50208 0.08698 -0.50555 C 0.08872 -0.50903 0.09236 -0.5162 0.09236 -0.5162 C 0.09844 -0.54051 0.10452 -0.56481 0.10816 -0.58981 C 0.10903 -0.62847 0.1092 -0.66713 0.11077 -0.70555 C 0.11094 -0.70926 0.11268 -0.7125 0.11337 -0.7162 C 0.12101 -0.7544 0.11372 -0.73449 0.12917 -0.76528 C 0.1323 -0.77153 0.13264 -0.7794 0.13438 -0.78634 C 0.13525 -0.78981 0.13698 -0.79676 0.13698 -0.79676 C 0.13611 -0.81666 0.13577 -0.83657 0.13438 -0.85648 C 0.13334 -0.87083 0.12518 -0.87268 0.12136 -0.88796 C 0.11077 -0.92916 0.09618 -0.96805 0.08976 -1.01088 C 0.09063 -1.02963 0.09098 -1.04838 0.09236 -1.0669 C 0.09341 -1.08171 0.10018 -1.09398 0.10018 -1.10903 " pathEditMode="relative" ptsTypes="ffffffffffffffffffffffffffffffffffffffA">
                                      <p:cBhvr>
                                        <p:cTn id="33" dur="5000" fill="hold"/>
                                        <p:tgtEl>
                                          <p:spTgt spid="31"/>
                                        </p:tgtEl>
                                        <p:attrNameLst>
                                          <p:attrName>ppt_x</p:attrName>
                                          <p:attrName>ppt_y</p:attrName>
                                        </p:attrNameLst>
                                      </p:cBhvr>
                                    </p:animMotion>
                                  </p:childTnLst>
                                </p:cTn>
                              </p:par>
                            </p:childTnLst>
                          </p:cTn>
                        </p:par>
                        <p:par>
                          <p:cTn id="34" fill="hold">
                            <p:stCondLst>
                              <p:cond delay="30000"/>
                            </p:stCondLst>
                            <p:childTnLst>
                              <p:par>
                                <p:cTn id="35" presetID="0" presetClass="path" presetSubtype="0" accel="50000" decel="50000" fill="hold" nodeType="afterEffect">
                                  <p:stCondLst>
                                    <p:cond delay="0"/>
                                  </p:stCondLst>
                                  <p:childTnLst>
                                    <p:animMotion origin="layout" path="M 0.13386 0.52801 C 0.11632 0.52014 0.10347 0.5007 0.08924 0.48588 C 0.07969 0.47593 0.06945 0.46852 0.06024 0.45787 C 0.05643 0.45348 0.05382 0.44746 0.04965 0.44375 C 0.04497 0.43959 0.03993 0.43611 0.03646 0.42986 C 0.01858 0.39815 0.03299 0.41783 0.02066 0.40186 C 0.01354 0.37292 0.01285 0.33959 0.02604 0.31412 C 0.02899 0.30186 0.03507 0.28426 0.04184 0.27547 C 0.04566 0.26019 0.05174 0.24792 0.06024 0.23681 C 0.06268 0.22385 0.06563 0.21111 0.06806 0.19815 C 0.06719 0.18056 0.06858 0.16273 0.06545 0.14561 C 0.06163 0.12408 0.0559 0.12778 0.04705 0.1176 C 0.03698 0.10602 0.03299 0.09491 0.02066 0.08959 C 0.01406 0.08056 0.00868 0.07593 -0.00035 0.07199 C -0.0066 0.05903 -0.02292 0.0419 -0.03455 0.03681 C -0.04323 0.01945 -0.05469 0.0051 -0.06354 -0.01227 C -0.06267 -0.0368 -0.06285 -0.06157 -0.06076 -0.08588 C -0.05903 -0.10625 -0.05052 -0.12245 -0.04236 -0.13865 C -0.04201 -0.13935 -0.03212 -0.15902 -0.03194 -0.15972 C -0.02917 -0.17106 -0.02795 -0.18402 -0.02396 -0.19467 C -0.0118 -0.22754 -0.02673 -0.17314 -0.01354 -0.22639 C -0.00989 -0.24143 -0.01267 -0.2456 -0.00816 -0.25787 C -0.0033 -0.27083 -0.00035 -0.2787 0.00226 -0.29305 C -0.00746 -0.33264 -0.00087 -0.31527 -0.01614 -0.3456 C -0.01788 -0.34907 -0.02153 -0.34977 -0.02396 -0.35254 C -0.04045 -0.37176 -0.05903 -0.39467 -0.07135 -0.41921 C -0.07222 -0.42268 -0.07222 -0.42685 -0.07396 -0.42986 C -0.0776 -0.43657 -0.08715 -0.44745 -0.08715 -0.44745 C -0.08802 -0.45092 -0.08837 -0.45486 -0.08976 -0.45787 C -0.09114 -0.46064 -0.09496 -0.46157 -0.09514 -0.46481 C -0.09601 -0.49652 -0.10035 -0.53125 -0.08976 -0.55972 C -0.08542 -0.57106 -0.07673 -0.58055 -0.07135 -0.5912 C -0.06962 -0.59861 -0.06493 -0.60463 -0.06354 -0.61227 C -0.06163 -0.62245 -0.06163 -0.63333 -0.06076 -0.64375 C -0.06232 -0.68356 -0.05955 -0.69861 -0.06614 -0.72801 C -0.06771 -0.73518 -0.06962 -0.74213 -0.07135 -0.74907 C -0.07292 -0.75532 -0.08194 -0.76319 -0.08194 -0.76319 C -0.08489 -0.775 -0.08976 -0.78102 -0.09514 -0.7912 C -0.09687 -0.79814 -0.09861 -0.80532 -0.10035 -0.81227 C -0.10121 -0.81574 -0.10295 -0.82291 -0.10295 -0.82291 C -0.10208 -0.84375 -0.10173 -0.86504 -0.10035 -0.88564 C -0.0993 -0.90254 -0.09271 -0.91898 -0.08976 -0.93518 C -0.08646 -0.97986 -0.08351 -0.98773 -0.08715 -1.0368 C -0.08767 -1.04282 -0.0875 -1.04907 -0.08976 -1.05439 C -0.09219 -1.06018 -0.10035 -1.06852 -0.10035 -1.06852 " pathEditMode="relative" ptsTypes="ffffffffffffffffffffffffffffffffffffffffffffA">
                                      <p:cBhvr>
                                        <p:cTn id="36" dur="5000" fill="hold"/>
                                        <p:tgtEl>
                                          <p:spTgt spid="30"/>
                                        </p:tgtEl>
                                        <p:attrNameLst>
                                          <p:attrName>ppt_x</p:attrName>
                                          <p:attrName>ppt_y</p:attrName>
                                        </p:attrNameLst>
                                      </p:cBhvr>
                                    </p:animMotion>
                                  </p:childTnLst>
                                </p:cTn>
                              </p:par>
                              <p:par>
                                <p:cTn id="37" presetID="0" presetClass="path" presetSubtype="0" accel="50000" decel="50000" fill="hold" nodeType="withEffect">
                                  <p:stCondLst>
                                    <p:cond delay="0"/>
                                  </p:stCondLst>
                                  <p:childTnLst>
                                    <p:animMotion origin="layout" path="M -0.07343 0.49445 C -0.07604 0.4956 -0.07899 0.49954 -0.08142 0.49792 C -0.08698 0.49421 -0.08923 0.48496 -0.09444 0.48033 C -0.10312 0.47269 -0.11354 0.46019 -0.12343 0.45579 C -0.12968 0.44769 -0.13281 0.44514 -0.13663 0.43472 C -0.1434 0.41644 -0.1342 0.43125 -0.14444 0.41713 C -0.14357 0.3919 -0.14618 0.34537 -0.13663 0.31551 C -0.13194 0.3007 -0.13229 0.30903 -0.12604 0.29792 C -0.11649 0.28079 -0.11701 0.27292 -0.10243 0.26644 C -0.0934 0.25394 -0.10173 0.2632 -0.08923 0.25579 C -0.05208 0.23357 -0.08368 0.24884 -0.05243 0.23472 C -0.05156 0.23426 -0.03298 0.21736 -0.02864 0.21366 C -0.02604 0.21134 -0.02083 0.20671 -0.02083 0.20671 C -0.00729 0.15232 -0.00555 0.06111 -0.03142 0.01019 C -0.03316 0.00324 -0.03489 -0.00393 -0.03663 -0.01088 C -0.0375 -0.01435 -0.03923 -0.02129 -0.03923 -0.02129 C -0.03836 -0.03079 -0.03854 -0.04028 -0.03663 -0.04954 C -0.03524 -0.05671 -0.02326 -0.07083 -0.02083 -0.07407 C -0.01215 -0.08565 -0.00607 -0.09699 0.00556 -0.10208 C 0.01893 -0.11389 0.03108 -0.12916 0.04236 -0.14421 C 0.04462 -0.14722 0.04775 -0.14838 0.05018 -0.15116 C 0.06007 -0.1625 0.05973 -0.16319 0.06598 -0.17569 C 0.07257 -0.20301 0.07448 -0.23842 0.06337 -0.26342 C 0.06216 -0.2662 0.05955 -0.26782 0.05816 -0.2706 C 0.05105 -0.28495 0.04636 -0.30023 0.03698 -0.3125 C 0.03785 -0.33819 0.0375 -0.36412 0.03976 -0.38981 C 0.04011 -0.39444 0.05087 -0.40903 0.05278 -0.41088 C 0.05782 -0.41597 0.06858 -0.42477 0.06858 -0.42477 C 0.08455 -0.45648 0.0632 -0.41875 0.08177 -0.43889 C 0.0842 -0.44166 0.08473 -0.44653 0.08698 -0.44954 C 0.08924 -0.45254 0.09254 -0.4537 0.09497 -0.45648 C 0.11684 -0.48055 0.08941 -0.45486 0.11077 -0.47407 C 0.12084 -0.49398 0.12136 -0.50532 0.11077 -0.52662 C 0.10469 -0.55092 0.10955 -0.54259 0.10018 -0.55463 C 0.09115 -0.59143 0.09584 -0.63958 0.11337 -0.67083 C 0.1191 -0.68079 0.12622 -0.69004 0.12917 -0.70208 C 0.13091 -0.70903 0.13438 -0.72315 0.13438 -0.72315 C 0.13264 -0.79375 0.13976 -0.80926 0.12396 -0.85648 C 0.11841 -0.87268 0.11927 -0.88495 0.10816 -0.89514 C 0.10469 -0.90208 0.10105 -0.90926 0.09757 -0.9162 C 0.09167 -0.92778 0.09184 -0.93796 0.08438 -0.94768 C 0.08039 -0.96342 0.07969 -0.975 0.07136 -0.98634 C 0.07049 -0.98981 0.0698 -0.99352 0.06858 -0.99676 C 0.06719 -1.00046 0.06459 -1.00347 0.06337 -1.00741 C 0.06198 -1.01204 0.05868 -1.03565 0.05816 -1.03889 C 0.05903 -1.05069 0.05886 -1.0625 0.06077 -1.07407 C 0.06146 -1.07824 0.06598 -1.08449 0.06598 -1.08449 " pathEditMode="relative" ptsTypes="ffffffffffffffffffffffffffffffffffffffffffffffA">
                                      <p:cBhvr>
                                        <p:cTn id="38" dur="5000" fill="hold"/>
                                        <p:tgtEl>
                                          <p:spTgt spid="31"/>
                                        </p:tgtEl>
                                        <p:attrNameLst>
                                          <p:attrName>ppt_x</p:attrName>
                                          <p:attrName>ppt_y</p:attrName>
                                        </p:attrNameLst>
                                      </p:cBhvr>
                                    </p:animMotion>
                                  </p:childTnLst>
                                </p:cTn>
                              </p:par>
                            </p:childTnLst>
                          </p:cTn>
                        </p:par>
                        <p:par>
                          <p:cTn id="39" fill="hold">
                            <p:stCondLst>
                              <p:cond delay="35000"/>
                            </p:stCondLst>
                            <p:childTnLst>
                              <p:par>
                                <p:cTn id="40" presetID="0" presetClass="path" presetSubtype="0" accel="50000" decel="50000" fill="hold" nodeType="afterEffect">
                                  <p:stCondLst>
                                    <p:cond delay="0"/>
                                  </p:stCondLst>
                                  <p:childTnLst>
                                    <p:animMotion origin="layout" path="M -0.06562 0.53658 C -0.07135 0.50533 -0.0658 0.51551 -0.07604 0.50139 C -0.07968 0.47778 -0.07986 0.46412 -0.08923 0.44537 C -0.09548 0.42014 -0.08993 0.42847 -0.10243 0.41713 C -0.1092 0.38982 -0.10364 0.40116 -0.11823 0.38218 C -0.11909 0.37871 -0.11961 0.37477 -0.12083 0.37153 C -0.12222 0.36783 -0.12569 0.36528 -0.12604 0.36111 C -0.12743 0.3463 -0.12274 0.34375 -0.11823 0.3331 C -0.11302 0.32107 -0.10972 0.31134 -0.10243 0.30139 C -0.09826 0.27917 -0.10347 0.29398 -0.09184 0.28033 C -0.09184 0.28033 -0.07361 0.25602 -0.07083 0.25232 C -0.06302 0.2419 -0.05139 0.23588 -0.04444 0.22431 C -0.02569 0.19329 -0.06111 0.24283 -0.02604 0.19607 C -0.0217 0.19028 -0.01562 0.17523 -0.01562 0.17523 C -0.01475 0.1706 -0.01302 0.16597 -0.01302 0.16111 C -0.01302 0.13542 -0.01354 0.10949 -0.01562 0.0838 C -0.01718 0.06505 -0.02361 0.05857 -0.03142 0.04537 C -0.03767 0.03496 -0.04132 0.02269 -0.04444 0.01019 C -0.04357 -0.00741 -0.04323 -0.025 -0.04184 -0.04236 C -0.04149 -0.04606 -0.04097 -0.05 -0.03923 -0.05301 C -0.03732 -0.05625 -0.03385 -0.05717 -0.03142 -0.05995 C -0.02673 -0.06551 -0.02257 -0.07176 -0.01823 -0.07754 C -0.01371 -0.08356 -0.00243 -0.09143 -0.00243 -0.09143 C -0.00069 -0.09491 0.00035 -0.0993 0.00278 -0.10208 C 0.00851 -0.10879 0.01511 -0.11389 0.02136 -0.11967 C 0.02986 -0.12778 0.03629 -0.1368 0.04497 -0.14421 C 0.0467 -0.15116 0.04844 -0.15833 0.05018 -0.16528 C 0.05105 -0.16852 0.054 -0.16967 0.05556 -0.17222 C 0.05747 -0.17546 0.05938 -0.17916 0.06077 -0.18287 C 0.06268 -0.18819 0.06511 -0.20254 0.06598 -0.20741 C 0.06459 -0.27361 0.05886 -0.35 0.06337 -0.41782 C 0.06441 -0.43217 0.07327 -0.43935 0.07917 -0.44954 C 0.08837 -0.46528 0.0967 -0.48403 0.10278 -0.50208 C 0.11511 -0.53889 0.10174 -0.51041 0.11337 -0.53356 C 0.11806 -0.55301 0.11598 -0.55833 0.10556 -0.57222 C 0.10469 -0.57569 0.10417 -0.57963 0.10278 -0.58287 C 0.09966 -0.59028 0.09236 -0.60393 0.09236 -0.60393 C 0.09323 -0.6331 0.09341 -0.66227 0.09497 -0.69143 C 0.09601 -0.71018 0.10799 -0.7243 0.11337 -0.74074 C 0.12518 -0.77662 0.11233 -0.74954 0.12396 -0.77222 C 0.12483 -0.77569 0.12587 -0.77916 0.12657 -0.78287 C 0.12848 -0.79213 0.13177 -0.81088 0.13177 -0.81088 C 0.1316 -0.81759 0.14462 -0.95602 0.12136 -1.00393 C 0.12049 -1.00972 0.12049 -1.01597 0.11858 -1.02129 C 0.11598 -1.02893 0.10816 -1.04236 0.10816 -1.04236 C 0.10573 -1.05185 0.10018 -1.06643 0.10018 -1.07754 " pathEditMode="relative" ptsTypes="fffffffffffffffffffffffffffffffffffffffffffffA">
                                      <p:cBhvr>
                                        <p:cTn id="41" dur="5000" fill="hold"/>
                                        <p:tgtEl>
                                          <p:spTgt spid="31"/>
                                        </p:tgtEl>
                                        <p:attrNameLst>
                                          <p:attrName>ppt_x</p:attrName>
                                          <p:attrName>ppt_y</p:attrName>
                                        </p:attrNameLst>
                                      </p:cBhvr>
                                    </p:animMotion>
                                  </p:childTnLst>
                                </p:cTn>
                              </p:par>
                              <p:par>
                                <p:cTn id="42" presetID="0" presetClass="path" presetSubtype="0" accel="50000" decel="50000" fill="hold" nodeType="withEffect">
                                  <p:stCondLst>
                                    <p:cond delay="0"/>
                                  </p:stCondLst>
                                  <p:childTnLst>
                                    <p:animMotion origin="layout" path="M 0.14965 0.53125 C 0.12778 0.5301 0.10573 0.53056 0.08386 0.52778 C 0.0783 0.52709 0.06806 0.52084 0.06806 0.52084 C 0.06285 0.51621 0.05868 0.51343 0.05486 0.50672 C 0.05104 0.50023 0.04445 0.48588 0.04445 0.48588 C 0.03872 0.4551 0.02917 0.42547 0.02344 0.39445 C 0.025 0.36852 0.02101 0.34908 0.03386 0.33125 C 0.03768 0.31644 0.03872 0.30903 0.04445 0.29653 C 0.04774 0.28912 0.05278 0.28334 0.05486 0.27523 C 0.05868 0.26088 0.05608 0.26783 0.06285 0.25417 C 0.06754 0.23519 0.07083 0.2213 0.07344 0.20186 C 0.07257 0.17616 0.07379 0.15 0.07066 0.12454 C 0.07014 0.12014 0.06528 0.12014 0.06285 0.11736 C 0.06094 0.11551 0.05955 0.11227 0.05764 0.11042 C 0.0441 0.09676 0.02882 0.07894 0.01285 0.07199 C 0.01024 0.06968 0.00781 0.06644 0.00486 0.06459 C 0.00243 0.06297 -0.00104 0.06389 -0.00295 0.06111 C -0.01684 0.04283 0.00764 0.05648 -0.01354 0.04746 C -0.02274 0.03496 -0.03055 0.02639 -0.03976 0.01551 C -0.04444 0.01019 -0.05295 -0.00185 -0.05295 -0.00185 C -0.05451 -0.01041 -0.05816 -0.01782 -0.05816 -0.02639 C -0.05816 -0.05324 -0.05764 -0.08032 -0.05555 -0.10717 C -0.0533 -0.1368 -0.02552 -0.1706 -0.01354 -0.19467 C -0.00868 -0.20463 -0.00764 -0.21666 -0.00295 -0.22639 C 0.00174 -0.25833 0.0059 -0.29027 -0.00555 -0.32129 C -0.01285 -0.34051 -0.01146 -0.32453 -0.02396 -0.34907 C -0.04878 -0.39838 -0.08871 -0.43125 -0.10295 -0.48958 C -0.10156 -0.52569 -0.10538 -0.56111 -0.08976 -0.5912 C -0.0868 -0.60324 -0.08333 -0.61041 -0.07656 -0.61921 C -0.07569 -0.62384 -0.07535 -0.62893 -0.07396 -0.63333 C -0.07274 -0.63727 -0.06875 -0.63958 -0.06875 -0.64398 C -0.06719 -0.73125 -0.05573 -0.77384 -0.09514 -0.82639 C -0.09601 -0.83009 -0.09635 -0.83356 -0.09774 -0.8368 C -0.10087 -0.84421 -0.10816 -0.85787 -0.10816 -0.85787 C -0.11562 -0.8868 -0.11042 -0.87268 -0.12396 -0.9 C -0.1276 -0.9074 -0.12899 -0.91666 -0.13194 -0.92453 C -0.13489 -0.94027 -0.13785 -0.95416 -0.13976 -0.97014 C -0.13889 -1.01921 -0.13941 -1.06852 -0.13715 -1.11759 C -0.1368 -1.125 -0.13368 -1.13171 -0.13194 -1.13865 C -0.1309 -1.14328 -0.12934 -1.15254 -0.12934 -1.15254 " pathEditMode="relative" ptsTypes="fffffffffffffffffffffffffffffffffffffffA">
                                      <p:cBhvr>
                                        <p:cTn id="43" dur="5000" fill="hold"/>
                                        <p:tgtEl>
                                          <p:spTgt spid="30"/>
                                        </p:tgtEl>
                                        <p:attrNameLst>
                                          <p:attrName>ppt_x</p:attrName>
                                          <p:attrName>ppt_y</p:attrName>
                                        </p:attrNameLst>
                                      </p:cBhvr>
                                    </p:animMotion>
                                  </p:childTnLst>
                                </p:cTn>
                              </p:par>
                            </p:childTnLst>
                          </p:cTn>
                        </p:par>
                        <p:par>
                          <p:cTn id="44" fill="hold">
                            <p:stCondLst>
                              <p:cond delay="40000"/>
                            </p:stCondLst>
                            <p:childTnLst>
                              <p:par>
                                <p:cTn id="45" presetID="0" presetClass="path" presetSubtype="0" accel="50000" decel="50000" fill="hold" nodeType="afterEffect">
                                  <p:stCondLst>
                                    <p:cond delay="0"/>
                                  </p:stCondLst>
                                  <p:childTnLst>
                                    <p:animMotion origin="layout" path="M -0.05243 0.55764 C -0.04166 0.54283 -0.05017 0.54236 -0.05764 0.5294 C -0.06302 0.52014 -0.06857 0.51111 -0.07343 0.50139 C -0.07552 0.49699 -0.07656 0.4919 -0.07864 0.4875 C -0.08003 0.48472 -0.08246 0.48287 -0.08402 0.48033 C -0.08593 0.47709 -0.0875 0.47338 -0.08923 0.46991 C -0.0901 0.46644 -0.0901 0.46227 -0.09184 0.45926 C -0.09548 0.45278 -0.10503 0.4419 -0.10503 0.4419 C -0.11111 0.41759 -0.10625 0.42616 -0.11562 0.41366 C -0.12118 0.3838 -0.12812 0.34537 -0.11024 0.32246 C -0.10573 0.30463 -0.11059 0.31852 -0.09982 0.30139 C -0.09184 0.28866 -0.08576 0.27338 -0.07604 0.26273 C -0.06041 0.24537 -0.04323 0.22639 -0.03663 0.19977 C -0.03732 0.16065 -0.02048 0.07986 -0.04982 0.0419 C -0.05156 0.03496 -0.0533 0.02778 -0.05503 0.02084 C -0.0559 0.01736 -0.05764 0.01019 -0.05764 0.01019 C -0.05607 -0.03194 -0.06076 -0.06528 -0.03923 -0.09514 C -0.03055 -0.12963 -0.0092 -0.15949 0.01337 -0.17916 C 0.01754 -0.18287 0.02049 -0.18866 0.02396 -0.19329 C 0.0342 -0.20694 0.0415 -0.20926 0.05261 -0.21435 C 0.06545 -0.23148 0.0592 -0.22477 0.07136 -0.23541 C 0.07986 -0.26944 0.06598 -0.22129 0.08177 -0.25301 C 0.08351 -0.25694 0.08316 -0.26227 0.08438 -0.2669 C 0.08594 -0.27407 0.08785 -0.28102 0.08976 -0.28796 C 0.09063 -0.29143 0.09219 -0.29861 0.09219 -0.29861 C 0.0915 -0.33379 0.09202 -0.36898 0.08976 -0.40393 C 0.08959 -0.40717 0.08542 -0.40787 0.08438 -0.41088 C 0.0783 -0.42685 0.08021 -0.4375 0.07136 -0.44954 C 0.06823 -0.46528 0.06528 -0.47893 0.06337 -0.49514 C 0.06528 -0.56829 0.05313 -0.57153 0.079 -0.60741 C 0.08212 -0.61921 0.08559 -0.62662 0.09219 -0.63541 C 0.09966 -0.66458 0.08959 -0.62893 0.10018 -0.65301 C 0.1099 -0.67523 0.0948 -0.65278 0.10816 -0.6706 C 0.11355 -0.6993 0.10712 -0.67106 0.11598 -0.69514 C 0.1217 -0.71041 0.12205 -0.72616 0.12917 -0.74074 C 0.1375 -0.79791 0.14966 -0.88333 0.12657 -0.93009 C 0.12032 -0.95532 0.12431 -0.94514 0.11598 -0.9618 C 0.11285 -0.97454 0.1073 -0.99097 0.10018 -1.00023 C 0.0941 -1.02523 0.0974 -1.00717 0.0974 -1.05648 " pathEditMode="relative" ptsTypes="ffffffffffffffffffffffffffffffffffffffA">
                                      <p:cBhvr>
                                        <p:cTn id="46" dur="5000" fill="hold"/>
                                        <p:tgtEl>
                                          <p:spTgt spid="31"/>
                                        </p:tgtEl>
                                        <p:attrNameLst>
                                          <p:attrName>ppt_x</p:attrName>
                                          <p:attrName>ppt_y</p:attrName>
                                        </p:attrNameLst>
                                      </p:cBhvr>
                                    </p:animMotion>
                                  </p:childTnLst>
                                </p:cTn>
                              </p:par>
                              <p:par>
                                <p:cTn id="47" presetID="0" presetClass="path" presetSubtype="0" accel="50000" decel="50000" fill="hold" nodeType="withEffect">
                                  <p:stCondLst>
                                    <p:cond delay="0"/>
                                  </p:stCondLst>
                                  <p:childTnLst>
                                    <p:animMotion origin="layout" path="M 0.14965 0.52454 C 0.13021 0.51598 0.13611 0.5169 0.12066 0.50348 C 0.11893 0.5 0.11754 0.4963 0.11545 0.49306 C 0.11215 0.48797 0.10486 0.47894 0.10486 0.47894 C 0.10399 0.47547 0.10417 0.47107 0.10226 0.46829 C 0.09774 0.4625 0.08646 0.4544 0.08646 0.4544 C 0.07622 0.4338 0.06372 0.41736 0.05226 0.39815 C 0.04479 0.38588 0.04844 0.3882 0.04184 0.37361 C 0.02778 0.34213 0.02101 0.32686 0.01545 0.28959 C 0.01684 0.2507 0.01458 0.18542 0.03924 0.15255 C 0.04271 0.13866 0.04705 0.13148 0.05486 0.12084 C 0.05573 0.11644 0.05625 0.11135 0.05764 0.10695 C 0.05886 0.10301 0.06268 0.1007 0.06285 0.09653 C 0.06458 0.05764 0.06372 0.06019 0.05486 0.03658 C 0.04844 0.00301 0.05695 0.03797 0.04705 0.01551 C 0.03906 -0.00208 0.05087 0.01227 0.03924 -0.00555 C 0.02708 -0.02384 0.0125 -0.04444 -0.00295 -0.05787 C -0.00746 -0.07639 -0.00208 -0.06227 -0.01354 -0.07546 C -0.03819 -0.10416 -0.01649 -0.08426 -0.03455 -0.1 C -0.03923 -0.10926 -0.04479 -0.11967 -0.05035 -0.12824 C -0.05451 -0.13426 -0.06354 -0.1456 -0.06354 -0.1456 C -0.06979 -0.1706 -0.06562 -0.16041 -0.07396 -0.17708 C -0.07205 -0.25694 -0.08177 -0.27939 -0.05555 -0.33148 C -0.04844 -0.34583 -0.04583 -0.35671 -0.03455 -0.36666 C -0.03003 -0.38495 -0.01823 -0.39699 -0.01354 -0.41574 C -0.01667 -0.44143 -0.01823 -0.44652 -0.02934 -0.46875 C -0.03559 -0.48125 -0.03837 -0.48865 -0.04774 -0.49652 C -0.05451 -0.51018 -0.06024 -0.52361 -0.06875 -0.53518 C -0.07726 -0.56944 -0.06302 -0.51713 -0.07934 -0.55625 C -0.08194 -0.56273 -0.08281 -0.57037 -0.08455 -0.57708 C -0.08732 -0.58842 -0.08976 -0.61227 -0.08976 -0.61227 C -0.08802 -0.6706 -0.08889 -0.6949 -0.07656 -0.74213 C -0.07656 -0.74259 -0.08003 -0.78217 -0.08194 -0.78773 C -0.08212 -0.78842 -0.09844 -0.82592 -0.10035 -0.82986 C -0.10364 -0.84745 -0.10798 -0.85324 -0.11076 -0.87199 C -0.11614 -0.96041 -0.11528 -0.92662 -0.11076 -1.06852 C -0.11024 -1.08287 -0.10555 -1.09305 -0.10295 -1.10694 C -0.10121 -1.11643 -0.09774 -1.13518 -0.09774 -1.13518 C -0.10052 -1.16435 -0.09809 -1.16018 -0.11076 -1.17708 " pathEditMode="relative" ptsTypes="ffffffffffffffffffffffffffffffffffffffA">
                                      <p:cBhvr>
                                        <p:cTn id="48" dur="5000" fill="hold"/>
                                        <p:tgtEl>
                                          <p:spTgt spid="30"/>
                                        </p:tgtEl>
                                        <p:attrNameLst>
                                          <p:attrName>ppt_x</p:attrName>
                                          <p:attrName>ppt_y</p:attrName>
                                        </p:attrNameLst>
                                      </p:cBhvr>
                                    </p:animMotion>
                                  </p:childTnLst>
                                </p:cTn>
                              </p:par>
                            </p:childTnLst>
                          </p:cTn>
                        </p:par>
                        <p:par>
                          <p:cTn id="49" fill="hold">
                            <p:stCondLst>
                              <p:cond delay="45000"/>
                            </p:stCondLst>
                            <p:childTnLst>
                              <p:par>
                                <p:cTn id="50" presetID="0" presetClass="path" presetSubtype="0" accel="50000" decel="50000" fill="hold" nodeType="afterEffect">
                                  <p:stCondLst>
                                    <p:cond delay="0"/>
                                  </p:stCondLst>
                                  <p:childTnLst>
                                    <p:animMotion origin="layout" path="M -0.01823 0.57871 C -0.0342 0.56783 -0.02586 0.57523 -0.04184 0.55417 C -0.04635 0.54815 -0.05243 0.54468 -0.05764 0.54005 C -0.0618 0.53634 -0.06823 0.52593 -0.06823 0.52593 C -0.07152 0.51273 -0.07812 0.50579 -0.08402 0.49445 C -0.08802 0.47824 -0.09531 0.46296 -0.10243 0.44884 C -0.11007 0.41759 -0.11475 0.35371 -0.10243 0.3294 C -0.10034 0.32523 -0.0967 0.32292 -0.09444 0.31898 C -0.08507 0.30301 -0.08281 0.29121 -0.07083 0.28033 C -0.06059 0.25996 -0.07152 0.27871 -0.05764 0.26273 C -0.04652 0.25 -0.03645 0.23472 -0.02604 0.22084 C -0.01979 0.2125 -0.01024 0.19259 -0.01024 0.19259 C -0.00937 0.18912 -0.00885 0.18542 -0.00764 0.18218 C -0.00625 0.17847 -0.0026 0.1757 -0.00243 0.17153 C -0.00104 0.14491 -0.00607 0.12546 -0.01024 0.10139 C -0.01597 0.06736 -0.0177 0.0331 -0.02604 -0.00023 C -0.0302 -0.03356 -0.03142 -0.06991 -0.01302 -0.09514 C -0.0085 -0.11296 -0.00607 -0.12523 0.00556 -0.13727 C 0.01059 -0.14236 0.02136 -0.15116 0.02136 -0.15116 C 0.03073 -0.16829 0.03993 -0.17454 0.05278 -0.18634 C 0.05799 -0.19097 0.06164 -0.19815 0.06598 -0.20393 C 0.07049 -0.20995 0.08177 -0.21782 0.08177 -0.21782 C 0.09653 -0.24791 0.10209 -0.29166 0.10556 -0.32662 C 0.10348 -0.37268 0.11025 -0.37916 0.09236 -0.40393 C 0.08802 -0.42106 0.07813 -0.4368 0.06858 -0.44954 C 0.06736 -0.45463 0.06337 -0.46944 0.06337 -0.47407 C 0.06337 -0.52778 0.09306 -0.55949 0.11337 -0.60023 C 0.11702 -0.61551 0.11927 -0.63009 0.12136 -0.64583 C 0.11823 -0.66134 0.11337 -0.66898 0.10556 -0.68102 C 0.10226 -0.68611 0.09497 -0.69514 0.09497 -0.69514 C 0.09323 -0.70208 0.0915 -0.70926 0.08976 -0.7162 C 0.08368 -0.74074 0.10052 -0.76643 0.11077 -0.78287 C 0.11719 -0.79329 0.12379 -0.80694 0.12917 -0.81782 C 0.13091 -0.82129 0.13438 -0.82847 0.13438 -0.82847 C 0.13351 -0.8412 0.13386 -0.8544 0.13177 -0.8669 C 0.13108 -0.87083 0.12795 -0.87384 0.12657 -0.87754 C 0.12118 -0.89166 0.11927 -0.9081 0.11077 -0.91967 C 0.10469 -0.94375 0.10955 -0.93565 0.10018 -0.94768 C 0.10174 -1 0.10556 -1.05324 0.10556 -1.10555 " pathEditMode="relative" ptsTypes="ffffffffffffffffffffffffffffffffffffffA">
                                      <p:cBhvr>
                                        <p:cTn id="51" dur="5000" fill="hold"/>
                                        <p:tgtEl>
                                          <p:spTgt spid="31"/>
                                        </p:tgtEl>
                                        <p:attrNameLst>
                                          <p:attrName>ppt_x</p:attrName>
                                          <p:attrName>ppt_y</p:attrName>
                                        </p:attrNameLst>
                                      </p:cBhvr>
                                    </p:animMotion>
                                  </p:childTnLst>
                                </p:cTn>
                              </p:par>
                              <p:par>
                                <p:cTn id="52" presetID="0" presetClass="path" presetSubtype="0" accel="50000" decel="50000" fill="hold" nodeType="withEffect">
                                  <p:stCondLst>
                                    <p:cond delay="0"/>
                                  </p:stCondLst>
                                  <p:childTnLst>
                                    <p:animMotion origin="layout" path="M 0.14705 0.52778 C 0.14445 0.52547 0.14115 0.52408 0.13924 0.52107 C 0.12465 0.49699 0.1507 0.52292 0.12865 0.50324 C 0.12101 0.48797 0.11858 0.49028 0.10764 0.48218 C 0.10208 0.47801 0.09636 0.47454 0.09184 0.46852 C 0.09011 0.46598 0.08854 0.46297 0.08646 0.46111 C 0.08316 0.45834 0.07917 0.45718 0.07604 0.45417 C 0.06684 0.44514 0.06441 0.43936 0.06024 0.42639 C 0.0592 0.42292 0.05903 0.41875 0.05764 0.41551 C 0.05643 0.41273 0.05382 0.41111 0.05226 0.40857 C 0.03681 0.38125 0.04879 0.39352 0.03386 0.38079 C 0.03038 0.36667 0.02431 0.3507 0.01806 0.33843 C 0.01372 0.32061 0.01094 0.30394 0.00764 0.28588 C 0.00816 0.26829 0.00365 0.18334 0.01806 0.14908 C 0.02118 0.14167 0.02674 0.13588 0.02865 0.12801 C 0.03281 0.11111 0.0349 0.09977 0.04184 0.08565 C 0.04358 0.07662 0.04531 0.0669 0.04705 0.05787 C 0.04844 0.0507 0.05226 0.03681 0.05226 0.03681 C 0.05087 0.02454 0.04757 -0.01157 0.04184 -0.02291 C 0.03976 -0.02731 0.03646 -0.03009 0.03386 -0.03333 C 0.03108 -0.04074 0.02778 -0.05162 0.02344 -0.05787 C 0.0184 -0.06527 0.00764 -0.07893 0.00764 -0.07893 C 0.00399 -0.09305 -0.00156 -0.09907 -0.01076 -0.10694 C -0.0125 -0.11157 -0.01337 -0.11759 -0.01614 -0.12129 C -0.01632 -0.12152 -0.03559 -0.13865 -0.03976 -0.14236 C -0.04444 -0.14652 -0.04826 -0.15208 -0.05295 -0.15625 C -0.0592 -0.18148 -0.05503 -0.17106 -0.06354 -0.18796 C -0.07239 -0.22384 -0.07482 -0.26782 -0.05816 -0.30023 C -0.0533 -0.31944 -0.05885 -0.30277 -0.05035 -0.31759 C -0.04653 -0.32453 -0.03976 -0.33889 -0.03976 -0.33889 C -0.03246 -0.36805 -0.04253 -0.3324 -0.03194 -0.35648 C -0.03055 -0.35972 -0.03055 -0.36342 -0.02934 -0.36666 C -0.02795 -0.3706 -0.02569 -0.37361 -0.02396 -0.37708 C -0.01753 -0.40324 -0.01788 -0.43148 -0.02934 -0.45439 C -0.03125 -0.46227 -0.03767 -0.47754 -0.04236 -0.4824 C -0.04462 -0.48495 -0.04774 -0.48495 -0.05035 -0.48611 C -0.06423 -0.51435 -0.04601 -0.48009 -0.06354 -0.50347 C -0.0816 -0.52754 -0.05521 -0.50208 -0.07656 -0.52129 C -0.07743 -0.52453 -0.07795 -0.52824 -0.07934 -0.53171 C -0.08055 -0.53449 -0.08351 -0.53564 -0.08455 -0.53865 C -0.08611 -0.54305 -0.08611 -0.54791 -0.08715 -0.55254 C -0.09236 -0.57546 -0.08993 -0.56898 -0.09774 -0.58426 C -0.1026 -0.60393 -0.10295 -0.60254 -0.10295 -0.63356 C -0.10295 -0.68842 -0.10451 -0.76227 -0.07934 -0.81227 C -0.08177 -0.83194 -0.08264 -0.8375 -0.09236 -0.85092 C -0.09878 -0.87592 -0.09462 -0.86574 -0.10295 -0.8824 C -0.10764 -0.90115 -0.11198 -0.91967 -0.11614 -0.93865 C -0.11771 -0.94583 -0.12135 -0.95972 -0.12135 -0.95972 C -0.12795 -1.02199 -0.11892 -0.93264 -0.12656 -1.0368 C -0.12812 -1.0574 -0.12587 -1.05324 -0.13194 -1.06134 " pathEditMode="relative" ptsTypes="fffffffffffffffffffffffffffffffffffffffffffffffffA">
                                      <p:cBhvr>
                                        <p:cTn id="53" dur="5000" fill="hold"/>
                                        <p:tgtEl>
                                          <p:spTgt spid="3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539891" y="857387"/>
            <a:ext cx="7932966" cy="838739"/>
          </a:xfrm>
          <a:prstGeom prst="rect">
            <a:avLst/>
          </a:prstGeom>
          <a:noFill/>
        </p:spPr>
        <p:txBody>
          <a:bodyPr wrap="square" lIns="68580" tIns="34290" rIns="68580" bIns="34290" rtlCol="0">
            <a:spAutoFit/>
          </a:bodyPr>
          <a:lstStyle/>
          <a:p>
            <a:pPr marL="285750" indent="-285750">
              <a:buFont typeface="Wingdings" pitchFamily="2" charset="2"/>
              <a:buChar char="Ø"/>
            </a:pPr>
            <a:r>
              <a:rPr lang="zh-CN" altLang="zh-CN" sz="1500" dirty="0" smtClean="0">
                <a:latin typeface="黑体" pitchFamily="49" charset="-122"/>
                <a:ea typeface="黑体" pitchFamily="49" charset="-122"/>
              </a:rPr>
              <a:t>共享经济就是借助互联网平台和物联网技术解决物品交付问题使需求方用户在不拥有商品所有权的条件下分时拥有物品的使用权。</a:t>
            </a:r>
            <a:endParaRPr lang="en-US" altLang="zh-CN" sz="1500" dirty="0" smtClean="0">
              <a:latin typeface="黑体" pitchFamily="49" charset="-122"/>
              <a:ea typeface="黑体" pitchFamily="49" charset="-122"/>
            </a:endParaRPr>
          </a:p>
          <a:p>
            <a:r>
              <a:rPr lang="en-US" altLang="zh-CN" sz="2000" dirty="0" smtClean="0">
                <a:latin typeface="黑体" pitchFamily="49" charset="-122"/>
                <a:ea typeface="黑体" pitchFamily="49" charset="-122"/>
              </a:rPr>
              <a:t>       </a:t>
            </a:r>
            <a:endParaRPr lang="zh-CN" altLang="zh-CN" sz="2000" dirty="0">
              <a:latin typeface="黑体" pitchFamily="49" charset="-122"/>
              <a:ea typeface="黑体" pitchFamily="49" charset="-122"/>
            </a:endParaRPr>
          </a:p>
        </p:txBody>
      </p:sp>
      <p:grpSp>
        <p:nvGrpSpPr>
          <p:cNvPr id="4" name="组合 3"/>
          <p:cNvGrpSpPr/>
          <p:nvPr/>
        </p:nvGrpSpPr>
        <p:grpSpPr>
          <a:xfrm>
            <a:off x="539891" y="306109"/>
            <a:ext cx="7995556" cy="461665"/>
            <a:chOff x="420299" y="-233901"/>
            <a:chExt cx="8054088" cy="897840"/>
          </a:xfrm>
        </p:grpSpPr>
        <p:sp>
          <p:nvSpPr>
            <p:cNvPr id="2" name="矩形 1"/>
            <p:cNvSpPr/>
            <p:nvPr/>
          </p:nvSpPr>
          <p:spPr>
            <a:xfrm>
              <a:off x="420299" y="-233901"/>
              <a:ext cx="8054088" cy="897840"/>
            </a:xfrm>
            <a:prstGeom prst="rect">
              <a:avLst/>
            </a:prstGeom>
            <a:solidFill>
              <a:schemeClr val="bg1"/>
            </a:solidFill>
          </p:spPr>
          <p:txBody>
            <a:bodyPr wrap="square">
              <a:spAutoFit/>
            </a:bodyPr>
            <a:lstStyle/>
            <a:p>
              <a:r>
                <a:rPr lang="en-US" altLang="zh-CN" sz="2400" b="1" dirty="0">
                  <a:solidFill>
                    <a:srgbClr val="E33743"/>
                  </a:solidFill>
                </a:rPr>
                <a:t>1.1</a:t>
              </a:r>
              <a:r>
                <a:rPr lang="zh-CN" altLang="en-US" sz="2400" b="1" dirty="0">
                  <a:solidFill>
                    <a:srgbClr val="E33743"/>
                  </a:solidFill>
                </a:rPr>
                <a:t> 共享经济的本质</a:t>
              </a:r>
              <a:endParaRPr lang="en-US" altLang="zh-CN" sz="2400" b="1" dirty="0">
                <a:solidFill>
                  <a:srgbClr val="E33743"/>
                </a:solidFill>
              </a:endParaRPr>
            </a:p>
          </p:txBody>
        </p:sp>
        <p:cxnSp>
          <p:nvCxnSpPr>
            <p:cNvPr id="38" name="直接连接符 37"/>
            <p:cNvCxnSpPr>
              <a:cxnSpLocks/>
            </p:cNvCxnSpPr>
            <p:nvPr/>
          </p:nvCxnSpPr>
          <p:spPr>
            <a:xfrm>
              <a:off x="420299" y="605162"/>
              <a:ext cx="8054088"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8" name="直接连接符 7"/>
          <p:cNvCxnSpPr>
            <a:cxnSpLocks/>
          </p:cNvCxnSpPr>
          <p:nvPr/>
        </p:nvCxnSpPr>
        <p:spPr>
          <a:xfrm>
            <a:off x="539891" y="313747"/>
            <a:ext cx="7995557"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539891" y="1696126"/>
            <a:ext cx="8406719" cy="2845783"/>
            <a:chOff x="778101" y="1937412"/>
            <a:chExt cx="8406719" cy="2845783"/>
          </a:xfrm>
        </p:grpSpPr>
        <p:grpSp>
          <p:nvGrpSpPr>
            <p:cNvPr id="78" name="组合 77"/>
            <p:cNvGrpSpPr/>
            <p:nvPr/>
          </p:nvGrpSpPr>
          <p:grpSpPr>
            <a:xfrm>
              <a:off x="4131299" y="1937412"/>
              <a:ext cx="5053521" cy="2720953"/>
              <a:chOff x="4131299" y="1937412"/>
              <a:chExt cx="5053521" cy="2720953"/>
            </a:xfrm>
          </p:grpSpPr>
          <p:grpSp>
            <p:nvGrpSpPr>
              <p:cNvPr id="77" name="组合 76"/>
              <p:cNvGrpSpPr/>
              <p:nvPr/>
            </p:nvGrpSpPr>
            <p:grpSpPr>
              <a:xfrm>
                <a:off x="4131299" y="1937412"/>
                <a:ext cx="3469651" cy="2720953"/>
                <a:chOff x="4131299" y="1937412"/>
                <a:chExt cx="3469651" cy="2720953"/>
              </a:xfrm>
            </p:grpSpPr>
            <p:grpSp>
              <p:nvGrpSpPr>
                <p:cNvPr id="66" name="组合 65"/>
                <p:cNvGrpSpPr/>
                <p:nvPr/>
              </p:nvGrpSpPr>
              <p:grpSpPr>
                <a:xfrm>
                  <a:off x="4131300" y="1937412"/>
                  <a:ext cx="3469650" cy="648626"/>
                  <a:chOff x="4131300" y="1937412"/>
                  <a:chExt cx="3469650" cy="648626"/>
                </a:xfrm>
              </p:grpSpPr>
              <p:sp>
                <p:nvSpPr>
                  <p:cNvPr id="12" name="TextBox 11"/>
                  <p:cNvSpPr txBox="1"/>
                  <p:nvPr/>
                </p:nvSpPr>
                <p:spPr>
                  <a:xfrm>
                    <a:off x="4140497" y="1980610"/>
                    <a:ext cx="3460453" cy="523220"/>
                  </a:xfrm>
                  <a:prstGeom prst="rect">
                    <a:avLst/>
                  </a:prstGeom>
                  <a:noFill/>
                </p:spPr>
                <p:txBody>
                  <a:bodyPr wrap="square" rtlCol="0">
                    <a:spAutoFit/>
                  </a:bodyPr>
                  <a:lstStyle/>
                  <a:p>
                    <a:r>
                      <a:rPr kumimoji="1" lang="zh-CN" altLang="zh-CN" sz="1400" dirty="0">
                        <a:latin typeface="STHeiti" charset="-122"/>
                        <a:ea typeface="STHeiti" charset="-122"/>
                        <a:cs typeface="STHeiti" charset="-122"/>
                      </a:rPr>
                      <a:t>本质上是由供应方合理分配资源，通过分时租赁的方式实现资源的利用</a:t>
                    </a:r>
                    <a:r>
                      <a:rPr kumimoji="1" lang="zh-CN" altLang="en-US" sz="1400" dirty="0">
                        <a:latin typeface="STHeiti" charset="-122"/>
                        <a:ea typeface="STHeiti" charset="-122"/>
                        <a:cs typeface="STHeiti" charset="-122"/>
                      </a:rPr>
                      <a:t>。</a:t>
                    </a:r>
                  </a:p>
                </p:txBody>
              </p:sp>
              <p:sp>
                <p:nvSpPr>
                  <p:cNvPr id="29" name="矩形 28"/>
                  <p:cNvSpPr/>
                  <p:nvPr/>
                </p:nvSpPr>
                <p:spPr>
                  <a:xfrm>
                    <a:off x="4131300" y="1937412"/>
                    <a:ext cx="3366230" cy="64862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grpSp>
            <p:grpSp>
              <p:nvGrpSpPr>
                <p:cNvPr id="68" name="组合 67"/>
                <p:cNvGrpSpPr/>
                <p:nvPr/>
              </p:nvGrpSpPr>
              <p:grpSpPr>
                <a:xfrm>
                  <a:off x="4131300" y="4009739"/>
                  <a:ext cx="3357033" cy="648626"/>
                  <a:chOff x="4131300" y="4009739"/>
                  <a:chExt cx="3357033" cy="648626"/>
                </a:xfrm>
              </p:grpSpPr>
              <p:sp>
                <p:nvSpPr>
                  <p:cNvPr id="21" name="TextBox 20"/>
                  <p:cNvSpPr txBox="1"/>
                  <p:nvPr/>
                </p:nvSpPr>
                <p:spPr>
                  <a:xfrm>
                    <a:off x="4227302" y="4091869"/>
                    <a:ext cx="3261031" cy="523220"/>
                  </a:xfrm>
                  <a:prstGeom prst="rect">
                    <a:avLst/>
                  </a:prstGeom>
                  <a:noFill/>
                </p:spPr>
                <p:txBody>
                  <a:bodyPr wrap="square" rtlCol="0">
                    <a:spAutoFit/>
                  </a:bodyPr>
                  <a:lstStyle/>
                  <a:p>
                    <a:r>
                      <a:rPr kumimoji="1" lang="zh-CN" altLang="zh-CN" sz="1400" dirty="0" smtClean="0">
                        <a:latin typeface="STHeiti" charset="-122"/>
                        <a:ea typeface="STHeiti" charset="-122"/>
                        <a:cs typeface="STHeiti" charset="-122"/>
                      </a:rPr>
                      <a:t>平台信息没有排他性，</a:t>
                    </a:r>
                    <a:r>
                      <a:rPr kumimoji="1" lang="zh-CN" altLang="zh-CN" sz="1400" dirty="0">
                        <a:latin typeface="STHeiti" charset="-122"/>
                        <a:ea typeface="STHeiti" charset="-122"/>
                        <a:cs typeface="STHeiti" charset="-122"/>
                      </a:rPr>
                      <a:t>参与主体的地位是平等</a:t>
                    </a:r>
                    <a:r>
                      <a:rPr kumimoji="1" lang="zh-CN" altLang="zh-CN" sz="1400" dirty="0" smtClean="0">
                        <a:latin typeface="STHeiti" charset="-122"/>
                        <a:ea typeface="STHeiti" charset="-122"/>
                        <a:cs typeface="STHeiti" charset="-122"/>
                      </a:rPr>
                      <a:t>的</a:t>
                    </a:r>
                    <a:r>
                      <a:rPr kumimoji="1" lang="en-US" altLang="zh-CN" sz="1400" dirty="0">
                        <a:latin typeface="STHeiti" charset="-122"/>
                        <a:ea typeface="STHeiti" charset="-122"/>
                        <a:cs typeface="STHeiti" charset="-122"/>
                      </a:rPr>
                      <a:t>,</a:t>
                    </a:r>
                    <a:r>
                      <a:rPr kumimoji="1" lang="zh-CN" altLang="zh-CN" sz="1400" dirty="0" smtClean="0">
                        <a:latin typeface="STHeiti" charset="-122"/>
                        <a:ea typeface="STHeiti" charset="-122"/>
                        <a:cs typeface="STHeiti" charset="-122"/>
                      </a:rPr>
                      <a:t>可同时</a:t>
                    </a:r>
                    <a:r>
                      <a:rPr kumimoji="1" lang="zh-CN" altLang="zh-CN" sz="1400" dirty="0">
                        <a:latin typeface="STHeiti" charset="-122"/>
                        <a:ea typeface="STHeiti" charset="-122"/>
                        <a:cs typeface="STHeiti" charset="-122"/>
                      </a:rPr>
                      <a:t>享有这些信息。</a:t>
                    </a:r>
                  </a:p>
                </p:txBody>
              </p:sp>
              <p:sp>
                <p:nvSpPr>
                  <p:cNvPr id="30" name="矩形 29"/>
                  <p:cNvSpPr/>
                  <p:nvPr/>
                </p:nvSpPr>
                <p:spPr>
                  <a:xfrm>
                    <a:off x="4131300" y="4009739"/>
                    <a:ext cx="3357033" cy="64862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grpSp>
            <p:grpSp>
              <p:nvGrpSpPr>
                <p:cNvPr id="67" name="组合 66"/>
                <p:cNvGrpSpPr/>
                <p:nvPr/>
              </p:nvGrpSpPr>
              <p:grpSpPr>
                <a:xfrm>
                  <a:off x="4131299" y="3001939"/>
                  <a:ext cx="3366231" cy="648626"/>
                  <a:chOff x="4131299" y="3001939"/>
                  <a:chExt cx="3366231" cy="648626"/>
                </a:xfrm>
              </p:grpSpPr>
              <p:sp>
                <p:nvSpPr>
                  <p:cNvPr id="20" name="TextBox 19"/>
                  <p:cNvSpPr txBox="1"/>
                  <p:nvPr/>
                </p:nvSpPr>
                <p:spPr>
                  <a:xfrm>
                    <a:off x="4174665" y="3054603"/>
                    <a:ext cx="3322864" cy="523220"/>
                  </a:xfrm>
                  <a:prstGeom prst="rect">
                    <a:avLst/>
                  </a:prstGeom>
                  <a:noFill/>
                </p:spPr>
                <p:txBody>
                  <a:bodyPr wrap="square" rtlCol="0">
                    <a:spAutoFit/>
                  </a:bodyPr>
                  <a:lstStyle/>
                  <a:p>
                    <a:r>
                      <a:rPr kumimoji="1" lang="zh-CN" altLang="en-US" sz="1400" dirty="0" smtClean="0">
                        <a:latin typeface="STHeiti" charset="-122"/>
                        <a:ea typeface="STHeiti" charset="-122"/>
                        <a:cs typeface="STHeiti" charset="-122"/>
                      </a:rPr>
                      <a:t>指</a:t>
                    </a:r>
                    <a:r>
                      <a:rPr kumimoji="1" lang="zh-CN" altLang="en-US" sz="1400" dirty="0">
                        <a:latin typeface="STHeiti" charset="-122"/>
                        <a:ea typeface="STHeiti" charset="-122"/>
                        <a:cs typeface="STHeiti" charset="-122"/>
                      </a:rPr>
                      <a:t>基于互联网等现代技术，将海量分散化的闲置资源进行整合和共享。</a:t>
                    </a:r>
                  </a:p>
                </p:txBody>
              </p:sp>
              <p:sp>
                <p:nvSpPr>
                  <p:cNvPr id="31" name="矩形 30"/>
                  <p:cNvSpPr/>
                  <p:nvPr/>
                </p:nvSpPr>
                <p:spPr>
                  <a:xfrm>
                    <a:off x="4131299" y="3001939"/>
                    <a:ext cx="3366231" cy="64862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grpSp>
          </p:grpSp>
          <p:grpSp>
            <p:nvGrpSpPr>
              <p:cNvPr id="69" name="组合 68"/>
              <p:cNvGrpSpPr/>
              <p:nvPr/>
            </p:nvGrpSpPr>
            <p:grpSpPr>
              <a:xfrm>
                <a:off x="7485030" y="2118460"/>
                <a:ext cx="1699790" cy="2303204"/>
                <a:chOff x="7485030" y="2118460"/>
                <a:chExt cx="1699790" cy="2303204"/>
              </a:xfrm>
            </p:grpSpPr>
            <p:grpSp>
              <p:nvGrpSpPr>
                <p:cNvPr id="65" name="组合 64"/>
                <p:cNvGrpSpPr/>
                <p:nvPr/>
              </p:nvGrpSpPr>
              <p:grpSpPr>
                <a:xfrm>
                  <a:off x="7485030" y="2118460"/>
                  <a:ext cx="476179" cy="2303204"/>
                  <a:chOff x="7485030" y="2118460"/>
                  <a:chExt cx="476179" cy="2303204"/>
                </a:xfrm>
              </p:grpSpPr>
              <p:cxnSp>
                <p:nvCxnSpPr>
                  <p:cNvPr id="46" name="直接连接符 45"/>
                  <p:cNvCxnSpPr/>
                  <p:nvPr/>
                </p:nvCxnSpPr>
                <p:spPr>
                  <a:xfrm>
                    <a:off x="7720173" y="2732132"/>
                    <a:ext cx="23184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497529" y="4421664"/>
                    <a:ext cx="23184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485030" y="2118460"/>
                    <a:ext cx="23184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720173" y="2118460"/>
                    <a:ext cx="0" cy="1197753"/>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516780" y="3326738"/>
                    <a:ext cx="20009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720173" y="3316213"/>
                    <a:ext cx="0" cy="1105451"/>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729369" y="3868938"/>
                    <a:ext cx="23184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7917763" y="2485910"/>
                  <a:ext cx="1182790" cy="492443"/>
                </a:xfrm>
                <a:prstGeom prst="rect">
                  <a:avLst/>
                </a:prstGeom>
                <a:noFill/>
              </p:spPr>
              <p:txBody>
                <a:bodyPr wrap="square" rtlCol="0">
                  <a:spAutoFit/>
                </a:bodyPr>
                <a:lstStyle/>
                <a:p>
                  <a:r>
                    <a:rPr kumimoji="1" lang="zh-CN" altLang="en-US" sz="1300" dirty="0" smtClean="0">
                      <a:latin typeface="STHeiti" charset="-122"/>
                      <a:ea typeface="STHeiti" charset="-122"/>
                      <a:cs typeface="STHeiti" charset="-122"/>
                    </a:rPr>
                    <a:t>互联网是</a:t>
                  </a:r>
                  <a:r>
                    <a:rPr kumimoji="1" lang="zh-CN" altLang="en-US" sz="1300" dirty="0">
                      <a:latin typeface="STHeiti" charset="-122"/>
                      <a:ea typeface="STHeiti" charset="-122"/>
                      <a:cs typeface="STHeiti" charset="-122"/>
                    </a:rPr>
                    <a:t>提高效率的</a:t>
                  </a:r>
                  <a:r>
                    <a:rPr kumimoji="1" lang="zh-CN" altLang="en-US" sz="1300" b="1" dirty="0">
                      <a:solidFill>
                        <a:srgbClr val="FF0000"/>
                      </a:solidFill>
                      <a:latin typeface="STHeiti" charset="-122"/>
                      <a:ea typeface="STHeiti" charset="-122"/>
                      <a:cs typeface="STHeiti" charset="-122"/>
                    </a:rPr>
                    <a:t>前提</a:t>
                  </a:r>
                </a:p>
              </p:txBody>
            </p:sp>
            <p:sp>
              <p:nvSpPr>
                <p:cNvPr id="53" name="TextBox 52"/>
                <p:cNvSpPr txBox="1"/>
                <p:nvPr/>
              </p:nvSpPr>
              <p:spPr>
                <a:xfrm>
                  <a:off x="7952013" y="3681593"/>
                  <a:ext cx="1232807" cy="492443"/>
                </a:xfrm>
                <a:prstGeom prst="rect">
                  <a:avLst/>
                </a:prstGeom>
                <a:noFill/>
              </p:spPr>
              <p:txBody>
                <a:bodyPr wrap="square" rtlCol="0">
                  <a:spAutoFit/>
                </a:bodyPr>
                <a:lstStyle/>
                <a:p>
                  <a:r>
                    <a:rPr kumimoji="1" lang="zh-CN" altLang="en-US" sz="1300" dirty="0">
                      <a:latin typeface="STHeiti" charset="-122"/>
                      <a:ea typeface="STHeiti" charset="-122"/>
                      <a:cs typeface="STHeiti" charset="-122"/>
                    </a:rPr>
                    <a:t>互联网是无排他性的</a:t>
                  </a:r>
                  <a:r>
                    <a:rPr kumimoji="1" lang="zh-CN" altLang="en-US" sz="1300" b="1" dirty="0">
                      <a:solidFill>
                        <a:srgbClr val="FF0000"/>
                      </a:solidFill>
                      <a:latin typeface="STHeiti" charset="-122"/>
                      <a:ea typeface="STHeiti" charset="-122"/>
                      <a:cs typeface="STHeiti" charset="-122"/>
                    </a:rPr>
                    <a:t>前提</a:t>
                  </a:r>
                </a:p>
              </p:txBody>
            </p:sp>
          </p:grpSp>
        </p:grpSp>
        <p:grpSp>
          <p:nvGrpSpPr>
            <p:cNvPr id="76" name="组合 75"/>
            <p:cNvGrpSpPr/>
            <p:nvPr/>
          </p:nvGrpSpPr>
          <p:grpSpPr>
            <a:xfrm>
              <a:off x="778101" y="1937412"/>
              <a:ext cx="2503554" cy="2845783"/>
              <a:chOff x="778101" y="1937412"/>
              <a:chExt cx="2503554" cy="2845783"/>
            </a:xfrm>
          </p:grpSpPr>
          <p:grpSp>
            <p:nvGrpSpPr>
              <p:cNvPr id="75" name="组合 74"/>
              <p:cNvGrpSpPr/>
              <p:nvPr/>
            </p:nvGrpSpPr>
            <p:grpSpPr>
              <a:xfrm>
                <a:off x="778101" y="3977056"/>
                <a:ext cx="2442514" cy="806139"/>
                <a:chOff x="778101" y="3977056"/>
                <a:chExt cx="2442514" cy="806139"/>
              </a:xfrm>
            </p:grpSpPr>
            <p:grpSp>
              <p:nvGrpSpPr>
                <p:cNvPr id="56" name="组合 55"/>
                <p:cNvGrpSpPr/>
                <p:nvPr/>
              </p:nvGrpSpPr>
              <p:grpSpPr>
                <a:xfrm>
                  <a:off x="778101" y="4069689"/>
                  <a:ext cx="522533" cy="528726"/>
                  <a:chOff x="840546" y="4069689"/>
                  <a:chExt cx="522533" cy="528726"/>
                </a:xfrm>
              </p:grpSpPr>
              <p:sp>
                <p:nvSpPr>
                  <p:cNvPr id="15" name="椭圆 14"/>
                  <p:cNvSpPr/>
                  <p:nvPr/>
                </p:nvSpPr>
                <p:spPr>
                  <a:xfrm>
                    <a:off x="840546" y="4069689"/>
                    <a:ext cx="522533" cy="528726"/>
                  </a:xfrm>
                  <a:prstGeom prst="ellipse">
                    <a:avLst/>
                  </a:prstGeom>
                  <a:noFill/>
                  <a:ln>
                    <a:solidFill>
                      <a:srgbClr val="FF5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rgbClr val="FF0000"/>
                      </a:solidFill>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401" y="4174036"/>
                    <a:ext cx="326822" cy="320033"/>
                  </a:xfrm>
                  <a:prstGeom prst="rect">
                    <a:avLst/>
                  </a:prstGeom>
                </p:spPr>
              </p:pic>
            </p:grpSp>
            <p:grpSp>
              <p:nvGrpSpPr>
                <p:cNvPr id="72" name="组合 71"/>
                <p:cNvGrpSpPr/>
                <p:nvPr/>
              </p:nvGrpSpPr>
              <p:grpSpPr>
                <a:xfrm>
                  <a:off x="1628234" y="3977056"/>
                  <a:ext cx="1592381" cy="806139"/>
                  <a:chOff x="1628234" y="3977056"/>
                  <a:chExt cx="1592381" cy="806139"/>
                </a:xfrm>
              </p:grpSpPr>
              <p:sp>
                <p:nvSpPr>
                  <p:cNvPr id="17" name="文本框 16"/>
                  <p:cNvSpPr txBox="1"/>
                  <p:nvPr/>
                </p:nvSpPr>
                <p:spPr>
                  <a:xfrm>
                    <a:off x="1673274" y="4013754"/>
                    <a:ext cx="1494524" cy="769441"/>
                  </a:xfrm>
                  <a:prstGeom prst="rect">
                    <a:avLst/>
                  </a:prstGeom>
                  <a:noFill/>
                </p:spPr>
                <p:txBody>
                  <a:bodyPr wrap="square" rtlCol="0">
                    <a:spAutoFit/>
                  </a:bodyPr>
                  <a:lstStyle/>
                  <a:p>
                    <a:pPr algn="ctr"/>
                    <a:r>
                      <a:rPr kumimoji="1" lang="zh-CN" altLang="en-US" sz="1600" b="1" dirty="0">
                        <a:solidFill>
                          <a:srgbClr val="FC4825"/>
                        </a:solidFill>
                        <a:latin typeface="黑体" pitchFamily="49" charset="-122"/>
                        <a:ea typeface="黑体" pitchFamily="49" charset="-122"/>
                        <a:cs typeface="STHeiti" charset="-122"/>
                      </a:rPr>
                      <a:t>特点</a:t>
                    </a:r>
                    <a:endParaRPr kumimoji="1" lang="en-US" altLang="zh-CN" sz="1600" b="1" dirty="0">
                      <a:solidFill>
                        <a:srgbClr val="FC4825"/>
                      </a:solidFill>
                      <a:latin typeface="黑体" pitchFamily="49" charset="-122"/>
                      <a:ea typeface="黑体" pitchFamily="49" charset="-122"/>
                      <a:cs typeface="STHeiti" charset="-122"/>
                    </a:endParaRPr>
                  </a:p>
                  <a:p>
                    <a:pPr algn="ctr"/>
                    <a:r>
                      <a:rPr kumimoji="1" lang="zh-CN" altLang="en-US" sz="1400" dirty="0" smtClean="0">
                        <a:latin typeface="STHeiti" charset="-122"/>
                        <a:ea typeface="STHeiti" charset="-122"/>
                        <a:cs typeface="STHeiti" charset="-122"/>
                      </a:rPr>
                      <a:t>信息没有排他性</a:t>
                    </a:r>
                    <a:endParaRPr kumimoji="1" lang="en-US" altLang="zh-CN" sz="1400" dirty="0" smtClean="0">
                      <a:latin typeface="STHeiti" charset="-122"/>
                      <a:ea typeface="STHeiti" charset="-122"/>
                      <a:cs typeface="STHeiti" charset="-122"/>
                    </a:endParaRPr>
                  </a:p>
                  <a:p>
                    <a:endParaRPr kumimoji="1" lang="en-US" altLang="zh-CN" sz="1400" dirty="0" smtClean="0">
                      <a:solidFill>
                        <a:srgbClr val="FC4825"/>
                      </a:solidFill>
                      <a:latin typeface="STHeiti" charset="-122"/>
                      <a:ea typeface="STHeiti" charset="-122"/>
                      <a:cs typeface="STHeiti" charset="-122"/>
                    </a:endParaRPr>
                  </a:p>
                </p:txBody>
              </p:sp>
              <p:sp>
                <p:nvSpPr>
                  <p:cNvPr id="28" name="矩形 27"/>
                  <p:cNvSpPr/>
                  <p:nvPr/>
                </p:nvSpPr>
                <p:spPr>
                  <a:xfrm>
                    <a:off x="1628234" y="3977056"/>
                    <a:ext cx="1592381" cy="64862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grpSp>
          </p:grpSp>
          <p:grpSp>
            <p:nvGrpSpPr>
              <p:cNvPr id="73" name="组合 72"/>
              <p:cNvGrpSpPr/>
              <p:nvPr/>
            </p:nvGrpSpPr>
            <p:grpSpPr>
              <a:xfrm>
                <a:off x="778677" y="1937412"/>
                <a:ext cx="2495201" cy="889995"/>
                <a:chOff x="778677" y="1937412"/>
                <a:chExt cx="2495201" cy="889995"/>
              </a:xfrm>
            </p:grpSpPr>
            <p:grpSp>
              <p:nvGrpSpPr>
                <p:cNvPr id="70" name="组合 69"/>
                <p:cNvGrpSpPr/>
                <p:nvPr/>
              </p:nvGrpSpPr>
              <p:grpSpPr>
                <a:xfrm>
                  <a:off x="1567195" y="1937412"/>
                  <a:ext cx="1706683" cy="889995"/>
                  <a:chOff x="1567195" y="1937412"/>
                  <a:chExt cx="1706683" cy="889995"/>
                </a:xfrm>
              </p:grpSpPr>
              <p:sp>
                <p:nvSpPr>
                  <p:cNvPr id="11" name="矩形 10"/>
                  <p:cNvSpPr/>
                  <p:nvPr/>
                </p:nvSpPr>
                <p:spPr>
                  <a:xfrm>
                    <a:off x="1624346" y="1937412"/>
                    <a:ext cx="1592381" cy="64862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5" name="文本框 4"/>
                  <p:cNvSpPr txBox="1"/>
                  <p:nvPr/>
                </p:nvSpPr>
                <p:spPr>
                  <a:xfrm>
                    <a:off x="1567195" y="1965633"/>
                    <a:ext cx="1706683" cy="861774"/>
                  </a:xfrm>
                  <a:prstGeom prst="rect">
                    <a:avLst/>
                  </a:prstGeom>
                  <a:noFill/>
                  <a:ln>
                    <a:noFill/>
                    <a:prstDash val="dash"/>
                  </a:ln>
                </p:spPr>
                <p:txBody>
                  <a:bodyPr wrap="square" rtlCol="0">
                    <a:spAutoFit/>
                  </a:bodyPr>
                  <a:lstStyle/>
                  <a:p>
                    <a:pPr algn="ctr"/>
                    <a:r>
                      <a:rPr kumimoji="1" lang="zh-CN" altLang="en-US" sz="1600" b="1" dirty="0" smtClean="0">
                        <a:solidFill>
                          <a:srgbClr val="FC4825"/>
                        </a:solidFill>
                        <a:latin typeface="黑体" pitchFamily="49" charset="-122"/>
                        <a:ea typeface="黑体" pitchFamily="49" charset="-122"/>
                        <a:cs typeface="STHeiti" charset="-122"/>
                      </a:rPr>
                      <a:t>本质</a:t>
                    </a:r>
                    <a:endParaRPr kumimoji="1" lang="en-US" altLang="zh-CN" sz="1600" b="1" dirty="0" smtClean="0">
                      <a:solidFill>
                        <a:srgbClr val="FC4825"/>
                      </a:solidFill>
                      <a:latin typeface="黑体" pitchFamily="49" charset="-122"/>
                      <a:ea typeface="黑体" pitchFamily="49" charset="-122"/>
                      <a:cs typeface="STHeiti" charset="-122"/>
                    </a:endParaRPr>
                  </a:p>
                  <a:p>
                    <a:pPr algn="ctr"/>
                    <a:r>
                      <a:rPr kumimoji="1" lang="zh-CN" altLang="en-US" sz="1400" dirty="0" smtClean="0">
                        <a:latin typeface="STHeiti" charset="-122"/>
                        <a:ea typeface="STHeiti" charset="-122"/>
                        <a:cs typeface="STHeiti" charset="-122"/>
                      </a:rPr>
                      <a:t>提高资源利用效率</a:t>
                    </a:r>
                    <a:endParaRPr kumimoji="1" lang="en-US" altLang="zh-CN" sz="1400" dirty="0" smtClean="0">
                      <a:latin typeface="STHeiti" charset="-122"/>
                      <a:ea typeface="STHeiti" charset="-122"/>
                      <a:cs typeface="STHeiti" charset="-122"/>
                    </a:endParaRPr>
                  </a:p>
                  <a:p>
                    <a:endParaRPr kumimoji="1" lang="zh-CN" altLang="en-US" dirty="0">
                      <a:solidFill>
                        <a:srgbClr val="FC4825"/>
                      </a:solidFill>
                      <a:latin typeface="STHeiti" charset="-122"/>
                      <a:ea typeface="STHeiti" charset="-122"/>
                      <a:cs typeface="STHeiti" charset="-122"/>
                    </a:endParaRPr>
                  </a:p>
                </p:txBody>
              </p:sp>
            </p:grpSp>
            <p:grpSp>
              <p:nvGrpSpPr>
                <p:cNvPr id="60" name="组合 59"/>
                <p:cNvGrpSpPr/>
                <p:nvPr/>
              </p:nvGrpSpPr>
              <p:grpSpPr>
                <a:xfrm>
                  <a:off x="778677" y="1985252"/>
                  <a:ext cx="522533" cy="528726"/>
                  <a:chOff x="844326" y="1997362"/>
                  <a:chExt cx="522533" cy="528726"/>
                </a:xfrm>
              </p:grpSpPr>
              <p:sp>
                <p:nvSpPr>
                  <p:cNvPr id="25" name="椭圆 24"/>
                  <p:cNvSpPr/>
                  <p:nvPr/>
                </p:nvSpPr>
                <p:spPr>
                  <a:xfrm>
                    <a:off x="844326" y="1997362"/>
                    <a:ext cx="522533" cy="5287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rgbClr val="FF0000"/>
                      </a:solidFill>
                    </a:endParaRPr>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973" y="2066106"/>
                    <a:ext cx="391237" cy="391237"/>
                  </a:xfrm>
                  <a:prstGeom prst="rect">
                    <a:avLst/>
                  </a:prstGeom>
                </p:spPr>
              </p:pic>
            </p:grpSp>
          </p:grpSp>
          <p:grpSp>
            <p:nvGrpSpPr>
              <p:cNvPr id="74" name="组合 73"/>
              <p:cNvGrpSpPr/>
              <p:nvPr/>
            </p:nvGrpSpPr>
            <p:grpSpPr>
              <a:xfrm>
                <a:off x="778103" y="2991900"/>
                <a:ext cx="2503552" cy="648626"/>
                <a:chOff x="778103" y="2991900"/>
                <a:chExt cx="2503552" cy="648626"/>
              </a:xfrm>
            </p:grpSpPr>
            <p:grpSp>
              <p:nvGrpSpPr>
                <p:cNvPr id="71" name="组合 70"/>
                <p:cNvGrpSpPr/>
                <p:nvPr/>
              </p:nvGrpSpPr>
              <p:grpSpPr>
                <a:xfrm>
                  <a:off x="1567195" y="2991900"/>
                  <a:ext cx="1714460" cy="648626"/>
                  <a:chOff x="1567195" y="2991900"/>
                  <a:chExt cx="1714460" cy="648626"/>
                </a:xfrm>
              </p:grpSpPr>
              <p:sp>
                <p:nvSpPr>
                  <p:cNvPr id="24" name="文本框 23"/>
                  <p:cNvSpPr txBox="1"/>
                  <p:nvPr/>
                </p:nvSpPr>
                <p:spPr>
                  <a:xfrm>
                    <a:off x="1567195" y="3039214"/>
                    <a:ext cx="1714460" cy="553998"/>
                  </a:xfrm>
                  <a:prstGeom prst="rect">
                    <a:avLst/>
                  </a:prstGeom>
                  <a:noFill/>
                </p:spPr>
                <p:txBody>
                  <a:bodyPr wrap="square" rtlCol="0">
                    <a:spAutoFit/>
                  </a:bodyPr>
                  <a:lstStyle/>
                  <a:p>
                    <a:pPr algn="ctr"/>
                    <a:r>
                      <a:rPr kumimoji="1" lang="zh-CN" altLang="en-US" sz="1600" b="1" dirty="0">
                        <a:solidFill>
                          <a:srgbClr val="FC4825"/>
                        </a:solidFill>
                        <a:latin typeface="黑体" pitchFamily="49" charset="-122"/>
                        <a:ea typeface="黑体" pitchFamily="49" charset="-122"/>
                        <a:cs typeface="STHeiti" charset="-122"/>
                      </a:rPr>
                      <a:t>核心</a:t>
                    </a:r>
                    <a:endParaRPr kumimoji="1" lang="en-US" altLang="zh-CN" sz="1600" b="1" dirty="0">
                      <a:solidFill>
                        <a:srgbClr val="FC4825"/>
                      </a:solidFill>
                      <a:latin typeface="黑体" pitchFamily="49" charset="-122"/>
                      <a:ea typeface="黑体" pitchFamily="49" charset="-122"/>
                      <a:cs typeface="STHeiti" charset="-122"/>
                    </a:endParaRPr>
                  </a:p>
                  <a:p>
                    <a:pPr algn="ctr"/>
                    <a:r>
                      <a:rPr kumimoji="1" lang="zh-CN" altLang="en-US" sz="1400" dirty="0" smtClean="0">
                        <a:latin typeface="STHeiti" charset="-122"/>
                        <a:ea typeface="STHeiti" charset="-122"/>
                        <a:cs typeface="STHeiti" charset="-122"/>
                      </a:rPr>
                      <a:t>互联网平台</a:t>
                    </a:r>
                    <a:endParaRPr kumimoji="1" lang="zh-CN" altLang="en-US" dirty="0">
                      <a:latin typeface="STHeiti" charset="-122"/>
                      <a:ea typeface="STHeiti" charset="-122"/>
                      <a:cs typeface="STHeiti" charset="-122"/>
                    </a:endParaRPr>
                  </a:p>
                </p:txBody>
              </p:sp>
              <p:sp>
                <p:nvSpPr>
                  <p:cNvPr id="27" name="矩形 26"/>
                  <p:cNvSpPr/>
                  <p:nvPr/>
                </p:nvSpPr>
                <p:spPr>
                  <a:xfrm>
                    <a:off x="1624347" y="2991900"/>
                    <a:ext cx="1592381" cy="64862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grpSp>
            <p:grpSp>
              <p:nvGrpSpPr>
                <p:cNvPr id="61" name="组合 60"/>
                <p:cNvGrpSpPr/>
                <p:nvPr/>
              </p:nvGrpSpPr>
              <p:grpSpPr>
                <a:xfrm>
                  <a:off x="778103" y="3045269"/>
                  <a:ext cx="522533" cy="528726"/>
                  <a:chOff x="778677" y="3070527"/>
                  <a:chExt cx="522533" cy="528726"/>
                </a:xfrm>
              </p:grpSpPr>
              <p:sp>
                <p:nvSpPr>
                  <p:cNvPr id="13" name="椭圆 12"/>
                  <p:cNvSpPr/>
                  <p:nvPr/>
                </p:nvSpPr>
                <p:spPr>
                  <a:xfrm>
                    <a:off x="778677" y="3070527"/>
                    <a:ext cx="522533" cy="5287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ln w="0"/>
                      <a:solidFill>
                        <a:schemeClr val="accent1"/>
                      </a:solidFill>
                      <a:effectLst>
                        <a:outerShdw blurRad="38100" dist="25400" dir="5400000" algn="ctr" rotWithShape="0">
                          <a:srgbClr val="6E747A">
                            <a:alpha val="43000"/>
                          </a:srgbClr>
                        </a:outerShdw>
                      </a:effectLst>
                    </a:endParaRPr>
                  </a:p>
                </p:txBody>
              </p:sp>
              <p:pic>
                <p:nvPicPr>
                  <p:cNvPr id="58" name="图片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235" y="3145182"/>
                    <a:ext cx="379415" cy="379415"/>
                  </a:xfrm>
                  <a:prstGeom prst="rect">
                    <a:avLst/>
                  </a:prstGeom>
                </p:spPr>
              </p:pic>
            </p:grpSp>
          </p:grpSp>
        </p:grpSp>
      </p:grpSp>
    </p:spTree>
    <p:extLst>
      <p:ext uri="{BB962C8B-B14F-4D97-AF65-F5344CB8AC3E}">
        <p14:creationId xmlns:p14="http://schemas.microsoft.com/office/powerpoint/2010/main" val="187967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blinds(horizontal)">
                                      <p:cBhvr>
                                        <p:cTn id="7" dur="5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2997522" y="2081778"/>
            <a:ext cx="595084" cy="276999"/>
          </a:xfrm>
          <a:prstGeom prst="rect">
            <a:avLst/>
          </a:prstGeom>
          <a:noFill/>
        </p:spPr>
        <p:txBody>
          <a:bodyPr wrap="square" rtlCol="0">
            <a:spAutoFit/>
          </a:bodyPr>
          <a:lstStyle/>
          <a:p>
            <a:r>
              <a:rPr lang="zh-CN" altLang="en-US" sz="1200" b="1" dirty="0">
                <a:solidFill>
                  <a:srgbClr val="FF5235"/>
                </a:solidFill>
                <a:latin typeface="黑体" pitchFamily="49" charset="-122"/>
                <a:ea typeface="黑体" pitchFamily="49" charset="-122"/>
              </a:rPr>
              <a:t>区别</a:t>
            </a:r>
          </a:p>
        </p:txBody>
      </p:sp>
      <p:sp>
        <p:nvSpPr>
          <p:cNvPr id="31" name="TextBox 30"/>
          <p:cNvSpPr txBox="1"/>
          <p:nvPr/>
        </p:nvSpPr>
        <p:spPr>
          <a:xfrm>
            <a:off x="5983530" y="2067515"/>
            <a:ext cx="511707" cy="276999"/>
          </a:xfrm>
          <a:prstGeom prst="rect">
            <a:avLst/>
          </a:prstGeom>
          <a:noFill/>
        </p:spPr>
        <p:txBody>
          <a:bodyPr wrap="square" rtlCol="0">
            <a:spAutoFit/>
          </a:bodyPr>
          <a:lstStyle/>
          <a:p>
            <a:r>
              <a:rPr lang="zh-CN" altLang="en-US" sz="1200" b="1" dirty="0">
                <a:solidFill>
                  <a:srgbClr val="FF5235"/>
                </a:solidFill>
                <a:latin typeface="黑体" pitchFamily="49" charset="-122"/>
                <a:ea typeface="黑体" pitchFamily="49" charset="-122"/>
              </a:rPr>
              <a:t>区别</a:t>
            </a: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628" y="1720286"/>
            <a:ext cx="399613" cy="361449"/>
          </a:xfrm>
          <a:prstGeom prst="rect">
            <a:avLst/>
          </a:prstGeom>
        </p:spPr>
      </p:pic>
      <p:sp>
        <p:nvSpPr>
          <p:cNvPr id="11" name="TextBox 10"/>
          <p:cNvSpPr txBox="1"/>
          <p:nvPr/>
        </p:nvSpPr>
        <p:spPr>
          <a:xfrm>
            <a:off x="6325802" y="902754"/>
            <a:ext cx="2560431" cy="369332"/>
          </a:xfrm>
          <a:prstGeom prst="rect">
            <a:avLst/>
          </a:prstGeom>
          <a:noFill/>
        </p:spPr>
        <p:txBody>
          <a:bodyPr vert="horz" wrap="square" rtlCol="0">
            <a:spAutoFit/>
          </a:bodyPr>
          <a:lstStyle/>
          <a:p>
            <a:r>
              <a:rPr lang="zh-CN" altLang="en-US" b="1" dirty="0">
                <a:latin typeface="STHeiti" charset="-122"/>
                <a:ea typeface="STHeiti" charset="-122"/>
                <a:cs typeface="STHeiti" charset="-122"/>
              </a:rPr>
              <a:t>分享经济</a:t>
            </a:r>
            <a:r>
              <a:rPr lang="en-US" altLang="zh-CN" b="1" dirty="0">
                <a:latin typeface="STHeiti" charset="-122"/>
                <a:ea typeface="STHeiti" charset="-122"/>
                <a:cs typeface="STHeiti" charset="-122"/>
              </a:rPr>
              <a:t>VS</a:t>
            </a:r>
            <a:r>
              <a:rPr lang="zh-CN" altLang="en-US" b="1" dirty="0">
                <a:latin typeface="STHeiti" charset="-122"/>
                <a:ea typeface="STHeiti" charset="-122"/>
                <a:cs typeface="STHeiti" charset="-122"/>
              </a:rPr>
              <a:t>租赁经济</a:t>
            </a:r>
            <a:endParaRPr lang="en-US" altLang="zh-CN" b="1" dirty="0">
              <a:latin typeface="STHeiti" charset="-122"/>
              <a:ea typeface="STHeiti" charset="-122"/>
              <a:cs typeface="STHeiti" charset="-122"/>
            </a:endParaRPr>
          </a:p>
        </p:txBody>
      </p:sp>
      <p:sp>
        <p:nvSpPr>
          <p:cNvPr id="22" name="圆角矩形 21"/>
          <p:cNvSpPr/>
          <p:nvPr/>
        </p:nvSpPr>
        <p:spPr>
          <a:xfrm>
            <a:off x="6388753" y="1539230"/>
            <a:ext cx="2323300" cy="1599326"/>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24" name="圆角矩形 23"/>
          <p:cNvSpPr/>
          <p:nvPr/>
        </p:nvSpPr>
        <p:spPr>
          <a:xfrm>
            <a:off x="6448685" y="3389957"/>
            <a:ext cx="2263368" cy="1335236"/>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6155" y="1701253"/>
            <a:ext cx="399613" cy="361449"/>
          </a:xfrm>
          <a:prstGeom prst="rect">
            <a:avLst/>
          </a:prstGeom>
        </p:spPr>
      </p:pic>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2004" y="3734704"/>
            <a:ext cx="353764" cy="359863"/>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1567" y="1714018"/>
            <a:ext cx="397750" cy="361449"/>
          </a:xfrm>
          <a:prstGeom prst="rect">
            <a:avLst/>
          </a:prstGeom>
        </p:spPr>
      </p:pic>
      <p:sp>
        <p:nvSpPr>
          <p:cNvPr id="34" name="TextBox 33"/>
          <p:cNvSpPr txBox="1"/>
          <p:nvPr/>
        </p:nvSpPr>
        <p:spPr>
          <a:xfrm>
            <a:off x="5999222" y="4046426"/>
            <a:ext cx="633136" cy="276999"/>
          </a:xfrm>
          <a:prstGeom prst="rect">
            <a:avLst/>
          </a:prstGeom>
          <a:noFill/>
        </p:spPr>
        <p:txBody>
          <a:bodyPr wrap="square" rtlCol="0">
            <a:spAutoFit/>
          </a:bodyPr>
          <a:lstStyle/>
          <a:p>
            <a:r>
              <a:rPr lang="zh-CN" altLang="en-US" sz="1200" b="1" dirty="0" smtClean="0">
                <a:solidFill>
                  <a:srgbClr val="FF5235"/>
                </a:solidFill>
                <a:latin typeface="黑体" pitchFamily="49" charset="-122"/>
                <a:ea typeface="黑体" pitchFamily="49" charset="-122"/>
              </a:rPr>
              <a:t>共性</a:t>
            </a:r>
            <a:endParaRPr lang="zh-CN" altLang="en-US" sz="1200" b="1" dirty="0">
              <a:solidFill>
                <a:srgbClr val="FF5235"/>
              </a:solidFill>
              <a:latin typeface="黑体" pitchFamily="49" charset="-122"/>
              <a:ea typeface="黑体" pitchFamily="49" charset="-122"/>
            </a:endParaRPr>
          </a:p>
        </p:txBody>
      </p:sp>
      <p:sp>
        <p:nvSpPr>
          <p:cNvPr id="41" name="TextBox 40"/>
          <p:cNvSpPr txBox="1"/>
          <p:nvPr/>
        </p:nvSpPr>
        <p:spPr>
          <a:xfrm>
            <a:off x="6522748" y="1645098"/>
            <a:ext cx="2176935" cy="1246495"/>
          </a:xfrm>
          <a:prstGeom prst="rect">
            <a:avLst/>
          </a:prstGeom>
          <a:noFill/>
        </p:spPr>
        <p:txBody>
          <a:bodyPr wrap="square" rtlCol="0">
            <a:spAutoFit/>
          </a:bodyPr>
          <a:lstStyle/>
          <a:p>
            <a:pPr algn="just" defTabSz="685800">
              <a:defRPr/>
            </a:pPr>
            <a:r>
              <a:rPr lang="zh-CN" altLang="en-US" sz="1200" dirty="0" smtClean="0">
                <a:solidFill>
                  <a:srgbClr val="FF0000"/>
                </a:solidFill>
                <a:latin typeface="STHeiti" charset="-122"/>
                <a:ea typeface="STHeiti" charset="-122"/>
                <a:cs typeface="STHeiti" charset="-122"/>
              </a:rPr>
              <a:t>企业</a:t>
            </a:r>
            <a:r>
              <a:rPr lang="zh-CN" altLang="en-US" sz="1200" dirty="0">
                <a:solidFill>
                  <a:srgbClr val="FF0000"/>
                </a:solidFill>
                <a:latin typeface="STHeiti" charset="-122"/>
                <a:ea typeface="STHeiti" charset="-122"/>
                <a:cs typeface="STHeiti" charset="-122"/>
              </a:rPr>
              <a:t>的经营目标</a:t>
            </a:r>
            <a:r>
              <a:rPr lang="zh-CN" altLang="en-US" sz="1200" dirty="0" smtClean="0">
                <a:solidFill>
                  <a:srgbClr val="FF0000"/>
                </a:solidFill>
                <a:latin typeface="STHeiti" charset="-122"/>
                <a:ea typeface="STHeiti" charset="-122"/>
                <a:cs typeface="STHeiti" charset="-122"/>
              </a:rPr>
              <a:t>不同</a:t>
            </a:r>
            <a:endParaRPr lang="en-US" altLang="zh-CN" sz="1200" dirty="0">
              <a:solidFill>
                <a:srgbClr val="FF0000"/>
              </a:solidFill>
              <a:latin typeface="STHeiti" charset="-122"/>
              <a:ea typeface="STHeiti" charset="-122"/>
              <a:cs typeface="STHeiti" charset="-122"/>
            </a:endParaRPr>
          </a:p>
          <a:p>
            <a:pPr algn="just"/>
            <a:r>
              <a:rPr lang="zh-CN" altLang="zh-CN" sz="1050" dirty="0">
                <a:solidFill>
                  <a:srgbClr val="FF5235"/>
                </a:solidFill>
                <a:latin typeface="STHeiti" charset="-122"/>
                <a:ea typeface="STHeiti" charset="-122"/>
                <a:cs typeface="STHeiti" charset="-122"/>
              </a:rPr>
              <a:t>分享经济</a:t>
            </a:r>
            <a:r>
              <a:rPr lang="zh-CN" altLang="zh-CN" sz="1050" dirty="0">
                <a:solidFill>
                  <a:schemeClr val="bg1">
                    <a:lumMod val="50000"/>
                  </a:schemeClr>
                </a:solidFill>
                <a:latin typeface="STHeiti" charset="-122"/>
                <a:ea typeface="STHeiti" charset="-122"/>
                <a:cs typeface="STHeiti" charset="-122"/>
              </a:rPr>
              <a:t>是对</a:t>
            </a:r>
            <a:r>
              <a:rPr lang="zh-CN" altLang="en-US" sz="1050" dirty="0">
                <a:solidFill>
                  <a:schemeClr val="bg1">
                    <a:lumMod val="50000"/>
                  </a:schemeClr>
                </a:solidFill>
                <a:latin typeface="STHeiti" charset="-122"/>
                <a:ea typeface="STHeiti" charset="-122"/>
                <a:cs typeface="STHeiti" charset="-122"/>
              </a:rPr>
              <a:t>经济剩余</a:t>
            </a:r>
            <a:r>
              <a:rPr lang="zh-CN" altLang="zh-CN" sz="1050" dirty="0">
                <a:solidFill>
                  <a:schemeClr val="bg1">
                    <a:lumMod val="50000"/>
                  </a:schemeClr>
                </a:solidFill>
                <a:latin typeface="STHeiti" charset="-122"/>
                <a:ea typeface="STHeiti" charset="-122"/>
                <a:cs typeface="STHeiti" charset="-122"/>
              </a:rPr>
              <a:t>的利用，资源提供者不是</a:t>
            </a:r>
            <a:r>
              <a:rPr lang="zh-CN" altLang="en-US" sz="1050" dirty="0">
                <a:solidFill>
                  <a:schemeClr val="bg1">
                    <a:lumMod val="50000"/>
                  </a:schemeClr>
                </a:solidFill>
                <a:latin typeface="STHeiti" charset="-122"/>
                <a:ea typeface="STHeiti" charset="-122"/>
                <a:cs typeface="STHeiti" charset="-122"/>
              </a:rPr>
              <a:t>以</a:t>
            </a:r>
            <a:r>
              <a:rPr lang="zh-CN" altLang="zh-CN" sz="1050" dirty="0">
                <a:solidFill>
                  <a:schemeClr val="bg1">
                    <a:lumMod val="50000"/>
                  </a:schemeClr>
                </a:solidFill>
                <a:latin typeface="STHeiti" charset="-122"/>
                <a:ea typeface="STHeiti" charset="-122"/>
                <a:cs typeface="STHeiti" charset="-122"/>
              </a:rPr>
              <a:t>获得一定报酬为目的。</a:t>
            </a:r>
            <a:endParaRPr lang="en-US" altLang="zh-CN" sz="1050" dirty="0">
              <a:solidFill>
                <a:schemeClr val="bg1">
                  <a:lumMod val="50000"/>
                </a:schemeClr>
              </a:solidFill>
              <a:latin typeface="STHeiti" charset="-122"/>
              <a:ea typeface="STHeiti" charset="-122"/>
              <a:cs typeface="STHeiti" charset="-122"/>
            </a:endParaRPr>
          </a:p>
          <a:p>
            <a:pPr algn="just"/>
            <a:r>
              <a:rPr lang="zh-CN" altLang="zh-CN" sz="1050" dirty="0">
                <a:solidFill>
                  <a:srgbClr val="FF5235"/>
                </a:solidFill>
                <a:latin typeface="STHeiti" charset="-122"/>
                <a:ea typeface="STHeiti" charset="-122"/>
                <a:cs typeface="STHeiti" charset="-122"/>
              </a:rPr>
              <a:t>租赁经济</a:t>
            </a:r>
            <a:r>
              <a:rPr lang="zh-CN" altLang="zh-CN" sz="1050" dirty="0">
                <a:solidFill>
                  <a:schemeClr val="bg1">
                    <a:lumMod val="50000"/>
                  </a:schemeClr>
                </a:solidFill>
                <a:latin typeface="STHeiti" charset="-122"/>
                <a:ea typeface="STHeiti" charset="-122"/>
                <a:cs typeface="STHeiti" charset="-122"/>
              </a:rPr>
              <a:t>则是以盈利为主要目标</a:t>
            </a:r>
            <a:r>
              <a:rPr lang="zh-CN" altLang="en-US" sz="1050" dirty="0">
                <a:solidFill>
                  <a:schemeClr val="bg1">
                    <a:lumMod val="50000"/>
                  </a:schemeClr>
                </a:solidFill>
                <a:latin typeface="STHeiti" charset="-122"/>
                <a:ea typeface="STHeiti" charset="-122"/>
                <a:cs typeface="STHeiti" charset="-122"/>
              </a:rPr>
              <a:t>，</a:t>
            </a:r>
            <a:r>
              <a:rPr lang="zh-CN" altLang="zh-CN" sz="1050" dirty="0">
                <a:solidFill>
                  <a:schemeClr val="bg1">
                    <a:lumMod val="50000"/>
                  </a:schemeClr>
                </a:solidFill>
                <a:latin typeface="STHeiti" charset="-122"/>
                <a:ea typeface="STHeiti" charset="-122"/>
                <a:cs typeface="STHeiti" charset="-122"/>
              </a:rPr>
              <a:t>资源并不是闲置的，而是提供租赁服务的人创造的</a:t>
            </a:r>
            <a:r>
              <a:rPr lang="zh-CN" altLang="zh-CN" sz="1050" dirty="0" smtClean="0">
                <a:solidFill>
                  <a:schemeClr val="bg1">
                    <a:lumMod val="50000"/>
                  </a:schemeClr>
                </a:solidFill>
                <a:latin typeface="STHeiti" charset="-122"/>
                <a:ea typeface="STHeiti" charset="-122"/>
                <a:cs typeface="STHeiti" charset="-122"/>
              </a:rPr>
              <a:t>。</a:t>
            </a:r>
            <a:endParaRPr lang="zh-CN" altLang="zh-CN" sz="1050" dirty="0">
              <a:solidFill>
                <a:schemeClr val="bg1">
                  <a:lumMod val="50000"/>
                </a:schemeClr>
              </a:solidFill>
              <a:latin typeface="STHeiti" charset="-122"/>
              <a:ea typeface="STHeiti" charset="-122"/>
              <a:cs typeface="STHeiti" charset="-122"/>
            </a:endParaRPr>
          </a:p>
        </p:txBody>
      </p:sp>
      <p:grpSp>
        <p:nvGrpSpPr>
          <p:cNvPr id="6" name="组 5"/>
          <p:cNvGrpSpPr/>
          <p:nvPr/>
        </p:nvGrpSpPr>
        <p:grpSpPr>
          <a:xfrm>
            <a:off x="230833" y="910400"/>
            <a:ext cx="3010695" cy="3831896"/>
            <a:chOff x="130110" y="935780"/>
            <a:chExt cx="3010695" cy="3831896"/>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329" y="3747811"/>
              <a:ext cx="359863" cy="359863"/>
            </a:xfrm>
            <a:prstGeom prst="rect">
              <a:avLst/>
            </a:prstGeom>
          </p:spPr>
        </p:pic>
        <p:grpSp>
          <p:nvGrpSpPr>
            <p:cNvPr id="36" name="组合 35"/>
            <p:cNvGrpSpPr/>
            <p:nvPr/>
          </p:nvGrpSpPr>
          <p:grpSpPr>
            <a:xfrm>
              <a:off x="130110" y="935780"/>
              <a:ext cx="3010695" cy="3831896"/>
              <a:chOff x="130106" y="1165831"/>
              <a:chExt cx="3017577" cy="3831896"/>
            </a:xfrm>
          </p:grpSpPr>
          <p:grpSp>
            <p:nvGrpSpPr>
              <p:cNvPr id="20" name="组合 19"/>
              <p:cNvGrpSpPr/>
              <p:nvPr/>
            </p:nvGrpSpPr>
            <p:grpSpPr>
              <a:xfrm>
                <a:off x="130106" y="1165831"/>
                <a:ext cx="3017577" cy="3446734"/>
                <a:chOff x="238327" y="1033825"/>
                <a:chExt cx="3017577" cy="3446734"/>
              </a:xfrm>
            </p:grpSpPr>
            <p:grpSp>
              <p:nvGrpSpPr>
                <p:cNvPr id="8" name="组合 7"/>
                <p:cNvGrpSpPr/>
                <p:nvPr/>
              </p:nvGrpSpPr>
              <p:grpSpPr>
                <a:xfrm>
                  <a:off x="238327" y="1033825"/>
                  <a:ext cx="3017577" cy="3446734"/>
                  <a:chOff x="238327" y="1033825"/>
                  <a:chExt cx="3017577" cy="3446734"/>
                </a:xfrm>
              </p:grpSpPr>
              <p:sp>
                <p:nvSpPr>
                  <p:cNvPr id="2" name="TextBox 1"/>
                  <p:cNvSpPr txBox="1"/>
                  <p:nvPr/>
                </p:nvSpPr>
                <p:spPr>
                  <a:xfrm>
                    <a:off x="651333" y="1033825"/>
                    <a:ext cx="2604571" cy="369332"/>
                  </a:xfrm>
                  <a:prstGeom prst="rect">
                    <a:avLst/>
                  </a:prstGeom>
                  <a:noFill/>
                </p:spPr>
                <p:txBody>
                  <a:bodyPr vert="horz" wrap="square" rtlCol="0">
                    <a:spAutoFit/>
                  </a:bodyPr>
                  <a:lstStyle/>
                  <a:p>
                    <a:r>
                      <a:rPr lang="zh-CN" altLang="en-US" b="1" dirty="0">
                        <a:latin typeface="STHeiti" charset="-122"/>
                        <a:ea typeface="STHeiti" charset="-122"/>
                        <a:cs typeface="STHeiti" charset="-122"/>
                      </a:rPr>
                      <a:t>共享</a:t>
                    </a:r>
                    <a:r>
                      <a:rPr lang="zh-CN" altLang="en-US" b="1" dirty="0" smtClean="0">
                        <a:latin typeface="STHeiti" charset="-122"/>
                        <a:ea typeface="STHeiti" charset="-122"/>
                        <a:cs typeface="STHeiti" charset="-122"/>
                      </a:rPr>
                      <a:t>经济</a:t>
                    </a:r>
                    <a:r>
                      <a:rPr lang="en-US" altLang="zh-CN" b="1" dirty="0" smtClean="0">
                        <a:latin typeface="STHeiti" charset="-122"/>
                        <a:ea typeface="STHeiti" charset="-122"/>
                        <a:cs typeface="STHeiti" charset="-122"/>
                      </a:rPr>
                      <a:t>VS</a:t>
                    </a:r>
                    <a:r>
                      <a:rPr lang="zh-CN" altLang="en-US" b="1" dirty="0" smtClean="0">
                        <a:latin typeface="STHeiti" charset="-122"/>
                        <a:ea typeface="STHeiti" charset="-122"/>
                        <a:cs typeface="STHeiti" charset="-122"/>
                      </a:rPr>
                      <a:t>分享经济</a:t>
                    </a:r>
                    <a:endParaRPr lang="en-US" altLang="zh-CN" b="1" dirty="0" smtClean="0">
                      <a:latin typeface="STHeiti" charset="-122"/>
                      <a:ea typeface="STHeiti" charset="-122"/>
                      <a:cs typeface="STHeiti" charset="-122"/>
                    </a:endParaRPr>
                  </a:p>
                </p:txBody>
              </p:sp>
              <p:sp>
                <p:nvSpPr>
                  <p:cNvPr id="3" name="TextBox 2"/>
                  <p:cNvSpPr txBox="1"/>
                  <p:nvPr/>
                </p:nvSpPr>
                <p:spPr>
                  <a:xfrm>
                    <a:off x="238327" y="4203560"/>
                    <a:ext cx="633136" cy="276999"/>
                  </a:xfrm>
                  <a:prstGeom prst="rect">
                    <a:avLst/>
                  </a:prstGeom>
                  <a:noFill/>
                </p:spPr>
                <p:txBody>
                  <a:bodyPr wrap="square" rtlCol="0">
                    <a:spAutoFit/>
                  </a:bodyPr>
                  <a:lstStyle/>
                  <a:p>
                    <a:r>
                      <a:rPr lang="zh-CN" altLang="en-US" sz="1200" b="1" dirty="0" smtClean="0">
                        <a:solidFill>
                          <a:srgbClr val="FF5235"/>
                        </a:solidFill>
                        <a:latin typeface="黑体" pitchFamily="49" charset="-122"/>
                        <a:ea typeface="黑体" pitchFamily="49" charset="-122"/>
                      </a:rPr>
                      <a:t>共性</a:t>
                    </a:r>
                    <a:endParaRPr lang="zh-CN" altLang="en-US" sz="1200" b="1" dirty="0">
                      <a:solidFill>
                        <a:srgbClr val="FF5235"/>
                      </a:solidFill>
                      <a:latin typeface="黑体" pitchFamily="49" charset="-122"/>
                      <a:ea typeface="黑体" pitchFamily="49" charset="-122"/>
                    </a:endParaRPr>
                  </a:p>
                </p:txBody>
              </p:sp>
              <p:sp>
                <p:nvSpPr>
                  <p:cNvPr id="4" name="TextBox 3"/>
                  <p:cNvSpPr txBox="1"/>
                  <p:nvPr/>
                </p:nvSpPr>
                <p:spPr>
                  <a:xfrm>
                    <a:off x="276818" y="2341717"/>
                    <a:ext cx="528434" cy="276999"/>
                  </a:xfrm>
                  <a:prstGeom prst="rect">
                    <a:avLst/>
                  </a:prstGeom>
                  <a:noFill/>
                </p:spPr>
                <p:txBody>
                  <a:bodyPr wrap="square" rtlCol="0">
                    <a:spAutoFit/>
                  </a:bodyPr>
                  <a:lstStyle/>
                  <a:p>
                    <a:r>
                      <a:rPr lang="zh-CN" altLang="en-US" sz="1200" b="1" dirty="0">
                        <a:solidFill>
                          <a:srgbClr val="FF5235"/>
                        </a:solidFill>
                        <a:latin typeface="黑体" pitchFamily="49" charset="-122"/>
                        <a:ea typeface="黑体" pitchFamily="49" charset="-122"/>
                      </a:rPr>
                      <a:t>区别</a:t>
                    </a:r>
                  </a:p>
                </p:txBody>
              </p:sp>
            </p:grpSp>
            <p:sp>
              <p:nvSpPr>
                <p:cNvPr id="19" name="圆角矩形 18"/>
                <p:cNvSpPr/>
                <p:nvPr/>
              </p:nvSpPr>
              <p:spPr>
                <a:xfrm>
                  <a:off x="696781" y="1633708"/>
                  <a:ext cx="2365833" cy="134118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grpSp>
          <p:sp>
            <p:nvSpPr>
              <p:cNvPr id="21" name="TextBox 20"/>
              <p:cNvSpPr txBox="1"/>
              <p:nvPr/>
            </p:nvSpPr>
            <p:spPr>
              <a:xfrm>
                <a:off x="659045" y="1906753"/>
                <a:ext cx="2333335" cy="1084912"/>
              </a:xfrm>
              <a:prstGeom prst="rect">
                <a:avLst/>
              </a:prstGeom>
              <a:noFill/>
            </p:spPr>
            <p:txBody>
              <a:bodyPr wrap="square" rtlCol="0">
                <a:spAutoFit/>
              </a:bodyPr>
              <a:lstStyle/>
              <a:p>
                <a:pPr algn="just" defTabSz="685800">
                  <a:defRPr/>
                </a:pPr>
                <a:r>
                  <a:rPr lang="zh-CN" altLang="en-US" sz="1200" dirty="0" smtClean="0">
                    <a:solidFill>
                      <a:srgbClr val="FF0000"/>
                    </a:solidFill>
                    <a:latin typeface="STHeiti" charset="-122"/>
                    <a:ea typeface="STHeiti" charset="-122"/>
                    <a:cs typeface="STHeiti" charset="-122"/>
                  </a:rPr>
                  <a:t>是</a:t>
                </a:r>
                <a:r>
                  <a:rPr lang="zh-CN" altLang="zh-CN" sz="1200" dirty="0" smtClean="0">
                    <a:solidFill>
                      <a:srgbClr val="FF0000"/>
                    </a:solidFill>
                    <a:latin typeface="STHeiti" charset="-122"/>
                    <a:ea typeface="STHeiti" charset="-122"/>
                    <a:cs typeface="STHeiti" charset="-122"/>
                  </a:rPr>
                  <a:t>否解决</a:t>
                </a:r>
                <a:r>
                  <a:rPr lang="zh-CN" altLang="en-US" sz="1200" dirty="0" smtClean="0">
                    <a:solidFill>
                      <a:srgbClr val="FF0000"/>
                    </a:solidFill>
                    <a:latin typeface="STHeiti" charset="-122"/>
                    <a:ea typeface="STHeiti" charset="-122"/>
                    <a:cs typeface="STHeiti" charset="-122"/>
                  </a:rPr>
                  <a:t>经济剩余</a:t>
                </a:r>
                <a:r>
                  <a:rPr lang="zh-CN" altLang="zh-CN" sz="1200" dirty="0" smtClean="0">
                    <a:solidFill>
                      <a:srgbClr val="FF0000"/>
                    </a:solidFill>
                    <a:latin typeface="STHeiti" charset="-122"/>
                    <a:ea typeface="STHeiti" charset="-122"/>
                    <a:cs typeface="STHeiti" charset="-122"/>
                  </a:rPr>
                  <a:t>的问题</a:t>
                </a:r>
                <a:endParaRPr lang="en-US" altLang="zh-CN" sz="1200" dirty="0" smtClean="0">
                  <a:solidFill>
                    <a:srgbClr val="FF0000"/>
                  </a:solidFill>
                  <a:latin typeface="STHeiti" charset="-122"/>
                  <a:ea typeface="STHeiti" charset="-122"/>
                  <a:cs typeface="STHeiti" charset="-122"/>
                </a:endParaRPr>
              </a:p>
              <a:p>
                <a:pPr algn="just"/>
                <a:r>
                  <a:rPr lang="zh-CN" altLang="zh-CN" sz="1050" dirty="0" smtClean="0">
                    <a:solidFill>
                      <a:srgbClr val="FF5235"/>
                    </a:solidFill>
                    <a:latin typeface="STHeiti" charset="-122"/>
                    <a:ea typeface="STHeiti" charset="-122"/>
                    <a:cs typeface="STHeiti" charset="-122"/>
                  </a:rPr>
                  <a:t>共享经济</a:t>
                </a:r>
                <a:r>
                  <a:rPr lang="zh-CN" altLang="zh-CN" sz="1050" dirty="0" smtClean="0">
                    <a:solidFill>
                      <a:schemeClr val="bg1">
                        <a:lumMod val="50000"/>
                      </a:schemeClr>
                    </a:solidFill>
                    <a:latin typeface="STHeiti" charset="-122"/>
                    <a:ea typeface="STHeiti" charset="-122"/>
                    <a:cs typeface="STHeiti" charset="-122"/>
                  </a:rPr>
                  <a:t>由供应方重置资源，通过分时租赁的方式实现资源的利用</a:t>
                </a:r>
                <a:r>
                  <a:rPr lang="zh-CN" altLang="en-US" sz="1050" dirty="0" smtClean="0">
                    <a:solidFill>
                      <a:schemeClr val="bg1">
                        <a:lumMod val="50000"/>
                      </a:schemeClr>
                    </a:solidFill>
                    <a:latin typeface="STHeiti" charset="-122"/>
                    <a:ea typeface="STHeiti" charset="-122"/>
                    <a:cs typeface="STHeiti" charset="-122"/>
                  </a:rPr>
                  <a:t>。</a:t>
                </a:r>
                <a:endParaRPr lang="en-US" altLang="zh-CN" sz="1050" dirty="0" smtClean="0">
                  <a:solidFill>
                    <a:schemeClr val="bg1">
                      <a:lumMod val="50000"/>
                    </a:schemeClr>
                  </a:solidFill>
                  <a:latin typeface="STHeiti" charset="-122"/>
                  <a:ea typeface="STHeiti" charset="-122"/>
                  <a:cs typeface="STHeiti" charset="-122"/>
                </a:endParaRPr>
              </a:p>
              <a:p>
                <a:pPr algn="just"/>
                <a:r>
                  <a:rPr lang="zh-CN" altLang="zh-CN" sz="1050" dirty="0" smtClean="0">
                    <a:solidFill>
                      <a:srgbClr val="FF5235"/>
                    </a:solidFill>
                    <a:latin typeface="STHeiti" charset="-122"/>
                    <a:ea typeface="STHeiti" charset="-122"/>
                    <a:cs typeface="STHeiti" charset="-122"/>
                  </a:rPr>
                  <a:t>分享</a:t>
                </a:r>
                <a:r>
                  <a:rPr lang="zh-CN" altLang="zh-CN" sz="1050" dirty="0">
                    <a:solidFill>
                      <a:srgbClr val="FF5235"/>
                    </a:solidFill>
                    <a:latin typeface="STHeiti" charset="-122"/>
                    <a:ea typeface="STHeiti" charset="-122"/>
                    <a:cs typeface="STHeiti" charset="-122"/>
                  </a:rPr>
                  <a:t>经济</a:t>
                </a:r>
                <a:r>
                  <a:rPr lang="zh-CN" altLang="en-US" sz="1050" dirty="0">
                    <a:solidFill>
                      <a:schemeClr val="bg1">
                        <a:lumMod val="50000"/>
                      </a:schemeClr>
                    </a:solidFill>
                    <a:latin typeface="STHeiti" charset="-122"/>
                    <a:ea typeface="STHeiti" charset="-122"/>
                    <a:cs typeface="STHeiti" charset="-122"/>
                  </a:rPr>
                  <a:t>可以大规模盘活经济剩余</a:t>
                </a:r>
                <a:r>
                  <a:rPr lang="zh-CN" altLang="zh-CN" sz="1050" dirty="0">
                    <a:solidFill>
                      <a:schemeClr val="bg1">
                        <a:lumMod val="50000"/>
                      </a:schemeClr>
                    </a:solidFill>
                    <a:latin typeface="STHeiti" charset="-122"/>
                    <a:ea typeface="STHeiti" charset="-122"/>
                    <a:cs typeface="STHeiti" charset="-122"/>
                  </a:rPr>
                  <a:t>，其所有权是属于分散的个人</a:t>
                </a:r>
                <a:r>
                  <a:rPr lang="zh-CN" altLang="en-US" sz="1050" dirty="0">
                    <a:solidFill>
                      <a:schemeClr val="bg1">
                        <a:lumMod val="50000"/>
                      </a:schemeClr>
                    </a:solidFill>
                    <a:latin typeface="STHeiti" charset="-122"/>
                    <a:ea typeface="STHeiti" charset="-122"/>
                    <a:cs typeface="STHeiti" charset="-122"/>
                  </a:rPr>
                  <a:t>，它</a:t>
                </a:r>
                <a:r>
                  <a:rPr lang="zh-CN" altLang="zh-CN" sz="1050" dirty="0">
                    <a:solidFill>
                      <a:schemeClr val="bg1">
                        <a:lumMod val="50000"/>
                      </a:schemeClr>
                    </a:solidFill>
                    <a:latin typeface="STHeiti" charset="-122"/>
                    <a:ea typeface="STHeiti" charset="-122"/>
                    <a:cs typeface="STHeiti" charset="-122"/>
                  </a:rPr>
                  <a:t>是对</a:t>
                </a:r>
                <a:r>
                  <a:rPr lang="zh-CN" altLang="en-US" sz="1050" dirty="0">
                    <a:solidFill>
                      <a:schemeClr val="bg1">
                        <a:lumMod val="50000"/>
                      </a:schemeClr>
                    </a:solidFill>
                    <a:latin typeface="STHeiti" charset="-122"/>
                    <a:ea typeface="STHeiti" charset="-122"/>
                    <a:cs typeface="STHeiti" charset="-122"/>
                  </a:rPr>
                  <a:t>经济剩余</a:t>
                </a:r>
                <a:r>
                  <a:rPr lang="zh-CN" altLang="zh-CN" sz="1050" dirty="0">
                    <a:solidFill>
                      <a:schemeClr val="bg1">
                        <a:lumMod val="50000"/>
                      </a:schemeClr>
                    </a:solidFill>
                    <a:latin typeface="STHeiti" charset="-122"/>
                    <a:ea typeface="STHeiti" charset="-122"/>
                    <a:cs typeface="STHeiti" charset="-122"/>
                  </a:rPr>
                  <a:t>的再</a:t>
                </a:r>
                <a:r>
                  <a:rPr lang="zh-CN" altLang="zh-CN" sz="1050" dirty="0" smtClean="0">
                    <a:solidFill>
                      <a:schemeClr val="bg1">
                        <a:lumMod val="50000"/>
                      </a:schemeClr>
                    </a:solidFill>
                    <a:latin typeface="STHeiti" charset="-122"/>
                    <a:ea typeface="STHeiti" charset="-122"/>
                    <a:cs typeface="STHeiti" charset="-122"/>
                  </a:rPr>
                  <a:t>分配</a:t>
                </a:r>
                <a:r>
                  <a:rPr lang="zh-CN" altLang="en-US" sz="1050" dirty="0" smtClean="0">
                    <a:solidFill>
                      <a:schemeClr val="bg1">
                        <a:lumMod val="50000"/>
                      </a:schemeClr>
                    </a:solidFill>
                    <a:latin typeface="STHeiti" charset="-122"/>
                    <a:ea typeface="STHeiti" charset="-122"/>
                    <a:cs typeface="STHeiti" charset="-122"/>
                  </a:rPr>
                  <a:t>。</a:t>
                </a:r>
                <a:endParaRPr lang="zh-CN" altLang="en-US" sz="1050" dirty="0">
                  <a:solidFill>
                    <a:schemeClr val="bg1">
                      <a:lumMod val="50000"/>
                    </a:schemeClr>
                  </a:solidFill>
                  <a:latin typeface="STHeiti" charset="-122"/>
                  <a:ea typeface="STHeiti" charset="-122"/>
                  <a:cs typeface="STHeiti" charset="-122"/>
                </a:endParaRPr>
              </a:p>
            </p:txBody>
          </p:sp>
          <p:sp>
            <p:nvSpPr>
              <p:cNvPr id="26" name="圆角矩形 25"/>
              <p:cNvSpPr/>
              <p:nvPr/>
            </p:nvSpPr>
            <p:spPr>
              <a:xfrm>
                <a:off x="588560" y="3656546"/>
                <a:ext cx="2365832" cy="134118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solidFill>
                    <a:schemeClr val="tx1"/>
                  </a:solidFill>
                </a:endParaRPr>
              </a:p>
            </p:txBody>
          </p:sp>
        </p:grpSp>
        <p:sp>
          <p:nvSpPr>
            <p:cNvPr id="47" name="TextBox 46"/>
            <p:cNvSpPr txBox="1"/>
            <p:nvPr/>
          </p:nvSpPr>
          <p:spPr>
            <a:xfrm>
              <a:off x="658182" y="3640707"/>
              <a:ext cx="2289773" cy="900246"/>
            </a:xfrm>
            <a:prstGeom prst="rect">
              <a:avLst/>
            </a:prstGeom>
            <a:noFill/>
          </p:spPr>
          <p:txBody>
            <a:bodyPr wrap="square" rtlCol="0">
              <a:spAutoFit/>
            </a:bodyPr>
            <a:lstStyle/>
            <a:p>
              <a:r>
                <a:rPr lang="en-US" altLang="zh-CN" sz="1050" dirty="0">
                  <a:solidFill>
                    <a:srgbClr val="FF5235"/>
                  </a:solidFill>
                  <a:latin typeface="STHeiti" charset="-122"/>
                  <a:ea typeface="STHeiti" charset="-122"/>
                  <a:cs typeface="STHeiti" charset="-122"/>
                </a:rPr>
                <a:t>1.</a:t>
              </a:r>
              <a:r>
                <a:rPr lang="zh-CN" altLang="en-US" sz="1050" dirty="0">
                  <a:solidFill>
                    <a:schemeClr val="bg1">
                      <a:lumMod val="50000"/>
                    </a:schemeClr>
                  </a:solidFill>
                  <a:latin typeface="STHeiti" charset="-122"/>
                  <a:ea typeface="STHeiti" charset="-122"/>
                  <a:cs typeface="STHeiti" charset="-122"/>
                </a:rPr>
                <a:t>都可以使社会资源</a:t>
              </a:r>
              <a:r>
                <a:rPr lang="zh-CN" altLang="en-US" sz="1050" dirty="0" smtClean="0">
                  <a:solidFill>
                    <a:schemeClr val="bg1">
                      <a:lumMod val="50000"/>
                    </a:schemeClr>
                  </a:solidFill>
                  <a:latin typeface="STHeiti" charset="-122"/>
                  <a:ea typeface="STHeiti" charset="-122"/>
                  <a:cs typeface="STHeiti" charset="-122"/>
                </a:rPr>
                <a:t>得到充分利用</a:t>
              </a:r>
              <a:endParaRPr lang="en-US" altLang="zh-CN" sz="1050" dirty="0" smtClean="0">
                <a:solidFill>
                  <a:schemeClr val="bg1">
                    <a:lumMod val="50000"/>
                  </a:schemeClr>
                </a:solidFill>
                <a:latin typeface="STHeiti" charset="-122"/>
                <a:ea typeface="STHeiti" charset="-122"/>
                <a:cs typeface="STHeiti" charset="-122"/>
              </a:endParaRPr>
            </a:p>
            <a:p>
              <a:endParaRPr lang="en-US" altLang="zh-CN" sz="1050" dirty="0">
                <a:solidFill>
                  <a:schemeClr val="bg1">
                    <a:lumMod val="50000"/>
                  </a:schemeClr>
                </a:solidFill>
                <a:latin typeface="STHeiti" charset="-122"/>
                <a:ea typeface="STHeiti" charset="-122"/>
                <a:cs typeface="STHeiti" charset="-122"/>
              </a:endParaRPr>
            </a:p>
            <a:p>
              <a:r>
                <a:rPr lang="en-US" altLang="zh-CN" sz="1050" dirty="0">
                  <a:solidFill>
                    <a:srgbClr val="FF5235"/>
                  </a:solidFill>
                  <a:latin typeface="STHeiti" charset="-122"/>
                  <a:ea typeface="STHeiti" charset="-122"/>
                  <a:cs typeface="STHeiti" charset="-122"/>
                </a:rPr>
                <a:t>2.</a:t>
              </a:r>
              <a:r>
                <a:rPr lang="zh-CN" altLang="en-US" sz="1050" dirty="0">
                  <a:solidFill>
                    <a:schemeClr val="bg1">
                      <a:lumMod val="50000"/>
                    </a:schemeClr>
                  </a:solidFill>
                  <a:latin typeface="STHeiti" charset="-122"/>
                  <a:ea typeface="STHeiti" charset="-122"/>
                  <a:cs typeface="STHeiti" charset="-122"/>
                </a:rPr>
                <a:t>商品的所有权和使用权发生分离，都是为获取一定时期内的使用价值，同时支付一定的费用</a:t>
              </a:r>
            </a:p>
          </p:txBody>
        </p:sp>
      </p:grpSp>
      <p:grpSp>
        <p:nvGrpSpPr>
          <p:cNvPr id="7" name="组 6"/>
          <p:cNvGrpSpPr/>
          <p:nvPr/>
        </p:nvGrpSpPr>
        <p:grpSpPr>
          <a:xfrm>
            <a:off x="3071610" y="910400"/>
            <a:ext cx="2926505" cy="3814793"/>
            <a:chOff x="3086786" y="725810"/>
            <a:chExt cx="2966460" cy="3813028"/>
          </a:xfrm>
        </p:grpSpPr>
        <p:sp>
          <p:nvSpPr>
            <p:cNvPr id="5" name="TextBox 4"/>
            <p:cNvSpPr txBox="1"/>
            <p:nvPr/>
          </p:nvSpPr>
          <p:spPr>
            <a:xfrm>
              <a:off x="3568312" y="725810"/>
              <a:ext cx="2484934" cy="369332"/>
            </a:xfrm>
            <a:prstGeom prst="rect">
              <a:avLst/>
            </a:prstGeom>
            <a:noFill/>
          </p:spPr>
          <p:txBody>
            <a:bodyPr wrap="square" rtlCol="0">
              <a:spAutoFit/>
            </a:bodyPr>
            <a:lstStyle/>
            <a:p>
              <a:r>
                <a:rPr lang="zh-CN" altLang="en-US" b="1" dirty="0">
                  <a:latin typeface="STHeiti" charset="-122"/>
                  <a:ea typeface="STHeiti" charset="-122"/>
                  <a:cs typeface="STHeiti" charset="-122"/>
                </a:rPr>
                <a:t>共享经济</a:t>
              </a:r>
              <a:r>
                <a:rPr lang="en-US" altLang="zh-CN" b="1" dirty="0">
                  <a:latin typeface="STHeiti" charset="-122"/>
                  <a:ea typeface="STHeiti" charset="-122"/>
                  <a:cs typeface="STHeiti" charset="-122"/>
                </a:rPr>
                <a:t>VS</a:t>
              </a:r>
              <a:r>
                <a:rPr lang="zh-CN" altLang="en-US" b="1" dirty="0">
                  <a:latin typeface="STHeiti" charset="-122"/>
                  <a:ea typeface="STHeiti" charset="-122"/>
                  <a:cs typeface="STHeiti" charset="-122"/>
                </a:rPr>
                <a:t>租赁经济</a:t>
              </a:r>
            </a:p>
          </p:txBody>
        </p:sp>
        <p:sp>
          <p:nvSpPr>
            <p:cNvPr id="23" name="圆角矩形 22"/>
            <p:cNvSpPr/>
            <p:nvPr/>
          </p:nvSpPr>
          <p:spPr>
            <a:xfrm>
              <a:off x="3508873" y="1291943"/>
              <a:ext cx="2418969" cy="1608573"/>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27" name="圆角矩形 26"/>
            <p:cNvSpPr/>
            <p:nvPr/>
          </p:nvSpPr>
          <p:spPr>
            <a:xfrm>
              <a:off x="3517034" y="3204220"/>
              <a:ext cx="2491673" cy="133461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1786" y="3548640"/>
              <a:ext cx="359863" cy="359863"/>
            </a:xfrm>
            <a:prstGeom prst="rect">
              <a:avLst/>
            </a:prstGeom>
          </p:spPr>
        </p:pic>
        <p:sp>
          <p:nvSpPr>
            <p:cNvPr id="35" name="TextBox 34"/>
            <p:cNvSpPr txBox="1"/>
            <p:nvPr/>
          </p:nvSpPr>
          <p:spPr>
            <a:xfrm>
              <a:off x="3086786" y="3891817"/>
              <a:ext cx="633136" cy="276999"/>
            </a:xfrm>
            <a:prstGeom prst="rect">
              <a:avLst/>
            </a:prstGeom>
            <a:noFill/>
          </p:spPr>
          <p:txBody>
            <a:bodyPr wrap="square" rtlCol="0">
              <a:spAutoFit/>
            </a:bodyPr>
            <a:lstStyle/>
            <a:p>
              <a:r>
                <a:rPr lang="zh-CN" altLang="en-US" sz="1200" b="1" dirty="0" smtClean="0">
                  <a:solidFill>
                    <a:srgbClr val="FF5235"/>
                  </a:solidFill>
                  <a:latin typeface="黑体" pitchFamily="49" charset="-122"/>
                  <a:ea typeface="黑体" pitchFamily="49" charset="-122"/>
                </a:rPr>
                <a:t>共性</a:t>
              </a:r>
              <a:endParaRPr lang="zh-CN" altLang="en-US" sz="1200" b="1" dirty="0">
                <a:solidFill>
                  <a:srgbClr val="FF5235"/>
                </a:solidFill>
                <a:latin typeface="黑体" pitchFamily="49" charset="-122"/>
                <a:ea typeface="黑体" pitchFamily="49" charset="-122"/>
              </a:endParaRPr>
            </a:p>
          </p:txBody>
        </p:sp>
        <p:sp>
          <p:nvSpPr>
            <p:cNvPr id="40" name="TextBox 39"/>
            <p:cNvSpPr txBox="1"/>
            <p:nvPr/>
          </p:nvSpPr>
          <p:spPr>
            <a:xfrm>
              <a:off x="3519178" y="1375253"/>
              <a:ext cx="2360013" cy="1438189"/>
            </a:xfrm>
            <a:prstGeom prst="rect">
              <a:avLst/>
            </a:prstGeom>
            <a:noFill/>
          </p:spPr>
          <p:txBody>
            <a:bodyPr wrap="square" rtlCol="0">
              <a:spAutoFit/>
            </a:bodyPr>
            <a:lstStyle/>
            <a:p>
              <a:pPr algn="just"/>
              <a:r>
                <a:rPr lang="zh-CN" altLang="en-US" sz="1200" dirty="0" smtClean="0">
                  <a:solidFill>
                    <a:srgbClr val="FF0000"/>
                  </a:solidFill>
                  <a:latin typeface="STHeiti" charset="-122"/>
                  <a:ea typeface="STHeiti" charset="-122"/>
                  <a:cs typeface="STHeiti" charset="-122"/>
                </a:rPr>
                <a:t>是</a:t>
              </a:r>
              <a:r>
                <a:rPr lang="zh-CN" altLang="zh-CN" sz="1200" dirty="0" smtClean="0">
                  <a:solidFill>
                    <a:srgbClr val="FF0000"/>
                  </a:solidFill>
                  <a:latin typeface="STHeiti" charset="-122"/>
                  <a:ea typeface="STHeiti" charset="-122"/>
                  <a:cs typeface="STHeiti" charset="-122"/>
                </a:rPr>
                <a:t>否</a:t>
              </a:r>
              <a:r>
                <a:rPr lang="zh-CN" altLang="en-US" sz="1200" dirty="0">
                  <a:solidFill>
                    <a:srgbClr val="FF0000"/>
                  </a:solidFill>
                  <a:latin typeface="STHeiti" charset="-122"/>
                  <a:ea typeface="STHeiti" charset="-122"/>
                  <a:cs typeface="STHeiti" charset="-122"/>
                </a:rPr>
                <a:t>利用互联网</a:t>
              </a:r>
              <a:r>
                <a:rPr lang="zh-CN" altLang="en-US" sz="1200" dirty="0" smtClean="0">
                  <a:solidFill>
                    <a:srgbClr val="FF0000"/>
                  </a:solidFill>
                  <a:latin typeface="STHeiti" charset="-122"/>
                  <a:ea typeface="STHeiti" charset="-122"/>
                  <a:cs typeface="STHeiti" charset="-122"/>
                </a:rPr>
                <a:t>平台</a:t>
              </a:r>
              <a:endParaRPr lang="en-US" altLang="zh-CN" sz="1200" dirty="0">
                <a:solidFill>
                  <a:srgbClr val="FF0000"/>
                </a:solidFill>
                <a:latin typeface="STHeiti" charset="-122"/>
                <a:ea typeface="STHeiti" charset="-122"/>
                <a:cs typeface="STHeiti" charset="-122"/>
              </a:endParaRPr>
            </a:p>
            <a:p>
              <a:pPr algn="just"/>
              <a:r>
                <a:rPr lang="zh-CN" altLang="zh-CN" sz="1050" dirty="0">
                  <a:solidFill>
                    <a:srgbClr val="FF5235"/>
                  </a:solidFill>
                  <a:latin typeface="STHeiti" charset="-122"/>
                  <a:ea typeface="STHeiti" charset="-122"/>
                  <a:cs typeface="STHeiti" charset="-122"/>
                </a:rPr>
                <a:t>租赁经济</a:t>
              </a:r>
              <a:r>
                <a:rPr lang="zh-CN" altLang="en-US" sz="1050" dirty="0">
                  <a:solidFill>
                    <a:schemeClr val="bg1">
                      <a:lumMod val="50000"/>
                    </a:schemeClr>
                  </a:solidFill>
                  <a:latin typeface="STHeiti" charset="-122"/>
                  <a:ea typeface="STHeiti" charset="-122"/>
                  <a:cs typeface="STHeiti" charset="-122"/>
                </a:rPr>
                <a:t>是以盈利为目的</a:t>
              </a:r>
              <a:r>
                <a:rPr lang="zh-CN" altLang="zh-CN" sz="1050" dirty="0" smtClean="0">
                  <a:solidFill>
                    <a:schemeClr val="bg1">
                      <a:lumMod val="50000"/>
                    </a:schemeClr>
                  </a:solidFill>
                  <a:latin typeface="STHeiti" charset="-122"/>
                  <a:ea typeface="STHeiti" charset="-122"/>
                  <a:cs typeface="STHeiti" charset="-122"/>
                </a:rPr>
                <a:t>面对面交割</a:t>
              </a:r>
              <a:r>
                <a:rPr lang="en-US" altLang="zh-CN" sz="1050" dirty="0">
                  <a:solidFill>
                    <a:schemeClr val="bg1">
                      <a:lumMod val="50000"/>
                    </a:schemeClr>
                  </a:solidFill>
                  <a:latin typeface="STHeiti" charset="-122"/>
                  <a:ea typeface="STHeiti" charset="-122"/>
                  <a:cs typeface="STHeiti" charset="-122"/>
                </a:rPr>
                <a:t>,</a:t>
              </a:r>
              <a:r>
                <a:rPr lang="zh-CN" altLang="zh-CN" sz="1050" dirty="0" smtClean="0">
                  <a:solidFill>
                    <a:schemeClr val="bg1">
                      <a:lumMod val="50000"/>
                    </a:schemeClr>
                  </a:solidFill>
                  <a:latin typeface="STHeiti" charset="-122"/>
                  <a:ea typeface="STHeiti" charset="-122"/>
                  <a:cs typeface="STHeiti" charset="-122"/>
                </a:rPr>
                <a:t>避免产品</a:t>
              </a:r>
              <a:r>
                <a:rPr lang="zh-CN" altLang="zh-CN" sz="1050" dirty="0">
                  <a:solidFill>
                    <a:schemeClr val="bg1">
                      <a:lumMod val="50000"/>
                    </a:schemeClr>
                  </a:solidFill>
                  <a:latin typeface="STHeiti" charset="-122"/>
                  <a:ea typeface="STHeiti" charset="-122"/>
                  <a:cs typeface="STHeiti" charset="-122"/>
                </a:rPr>
                <a:t>使用权让渡过程</a:t>
              </a:r>
              <a:r>
                <a:rPr lang="zh-CN" altLang="zh-CN" sz="1050" dirty="0" smtClean="0">
                  <a:solidFill>
                    <a:schemeClr val="bg1">
                      <a:lumMod val="50000"/>
                    </a:schemeClr>
                  </a:solidFill>
                  <a:latin typeface="STHeiti" charset="-122"/>
                  <a:ea typeface="STHeiti" charset="-122"/>
                  <a:cs typeface="STHeiti" charset="-122"/>
                </a:rPr>
                <a:t>中物品</a:t>
              </a:r>
              <a:r>
                <a:rPr lang="zh-CN" altLang="zh-CN" sz="1050" dirty="0">
                  <a:solidFill>
                    <a:schemeClr val="bg1">
                      <a:lumMod val="50000"/>
                    </a:schemeClr>
                  </a:solidFill>
                  <a:latin typeface="STHeiti" charset="-122"/>
                  <a:ea typeface="STHeiti" charset="-122"/>
                  <a:cs typeface="STHeiti" charset="-122"/>
                </a:rPr>
                <a:t>损坏</a:t>
              </a:r>
              <a:r>
                <a:rPr lang="zh-CN" altLang="en-US" sz="1050" dirty="0">
                  <a:solidFill>
                    <a:schemeClr val="bg1">
                      <a:lumMod val="50000"/>
                    </a:schemeClr>
                  </a:solidFill>
                  <a:latin typeface="STHeiti" charset="-122"/>
                  <a:ea typeface="STHeiti" charset="-122"/>
                  <a:cs typeface="STHeiti" charset="-122"/>
                </a:rPr>
                <a:t>。交易成本由需求方转移到供应方。</a:t>
              </a:r>
              <a:endParaRPr lang="en-US" altLang="zh-CN" sz="1050" dirty="0">
                <a:solidFill>
                  <a:schemeClr val="bg1">
                    <a:lumMod val="50000"/>
                  </a:schemeClr>
                </a:solidFill>
                <a:latin typeface="STHeiti" charset="-122"/>
                <a:ea typeface="STHeiti" charset="-122"/>
                <a:cs typeface="STHeiti" charset="-122"/>
              </a:endParaRPr>
            </a:p>
            <a:p>
              <a:pPr algn="just"/>
              <a:r>
                <a:rPr lang="zh-CN" altLang="zh-CN" sz="1050" dirty="0">
                  <a:solidFill>
                    <a:srgbClr val="FF5235"/>
                  </a:solidFill>
                  <a:latin typeface="STHeiti" charset="-122"/>
                  <a:ea typeface="STHeiti" charset="-122"/>
                  <a:cs typeface="STHeiti" charset="-122"/>
                </a:rPr>
                <a:t>共享经济</a:t>
              </a:r>
              <a:r>
                <a:rPr lang="zh-CN" altLang="zh-CN" sz="1050" dirty="0">
                  <a:solidFill>
                    <a:schemeClr val="bg1">
                      <a:lumMod val="50000"/>
                    </a:schemeClr>
                  </a:solidFill>
                  <a:latin typeface="STHeiti" charset="-122"/>
                  <a:ea typeface="STHeiti" charset="-122"/>
                  <a:cs typeface="STHeiti" charset="-122"/>
                </a:rPr>
                <a:t>则通过互联网平台和物联网技术解决了供给方与需求方用户之间使用权转移过程中的物品交付问题，交易</a:t>
              </a:r>
              <a:r>
                <a:rPr lang="zh-CN" altLang="zh-CN" sz="1050" dirty="0" smtClean="0">
                  <a:solidFill>
                    <a:schemeClr val="bg1">
                      <a:lumMod val="50000"/>
                    </a:schemeClr>
                  </a:solidFill>
                  <a:latin typeface="STHeiti" charset="-122"/>
                  <a:ea typeface="STHeiti" charset="-122"/>
                  <a:cs typeface="STHeiti" charset="-122"/>
                </a:rPr>
                <a:t>成本低</a:t>
              </a:r>
              <a:r>
                <a:rPr lang="zh-CN" altLang="en-US" sz="1050" dirty="0">
                  <a:solidFill>
                    <a:schemeClr val="bg1">
                      <a:lumMod val="50000"/>
                    </a:schemeClr>
                  </a:solidFill>
                  <a:latin typeface="STHeiti" charset="-122"/>
                  <a:ea typeface="STHeiti" charset="-122"/>
                  <a:cs typeface="STHeiti" charset="-122"/>
                </a:rPr>
                <a:t>。</a:t>
              </a:r>
              <a:endParaRPr lang="zh-CN" altLang="zh-CN" sz="1050" dirty="0" smtClean="0">
                <a:solidFill>
                  <a:schemeClr val="bg1">
                    <a:lumMod val="50000"/>
                  </a:schemeClr>
                </a:solidFill>
                <a:latin typeface="STHeiti" charset="-122"/>
                <a:ea typeface="STHeiti" charset="-122"/>
                <a:cs typeface="STHeiti" charset="-122"/>
              </a:endParaRPr>
            </a:p>
          </p:txBody>
        </p:sp>
        <p:sp>
          <p:nvSpPr>
            <p:cNvPr id="48" name="TextBox 47"/>
            <p:cNvSpPr txBox="1"/>
            <p:nvPr/>
          </p:nvSpPr>
          <p:spPr>
            <a:xfrm>
              <a:off x="3666331" y="3329471"/>
              <a:ext cx="2320334" cy="1061829"/>
            </a:xfrm>
            <a:prstGeom prst="rect">
              <a:avLst/>
            </a:prstGeom>
            <a:noFill/>
          </p:spPr>
          <p:txBody>
            <a:bodyPr wrap="square" rtlCol="0">
              <a:spAutoFit/>
            </a:bodyPr>
            <a:lstStyle/>
            <a:p>
              <a:r>
                <a:rPr lang="en-US" altLang="zh-CN" sz="1050" dirty="0">
                  <a:solidFill>
                    <a:srgbClr val="FF5235"/>
                  </a:solidFill>
                  <a:latin typeface="STHeiti" charset="-122"/>
                  <a:ea typeface="STHeiti" charset="-122"/>
                  <a:cs typeface="STHeiti" charset="-122"/>
                </a:rPr>
                <a:t>1</a:t>
              </a:r>
              <a:r>
                <a:rPr lang="en-US" altLang="zh-CN" sz="1050" dirty="0" smtClean="0">
                  <a:solidFill>
                    <a:srgbClr val="FF5235"/>
                  </a:solidFill>
                  <a:latin typeface="STHeiti" charset="-122"/>
                  <a:ea typeface="STHeiti" charset="-122"/>
                  <a:cs typeface="STHeiti" charset="-122"/>
                </a:rPr>
                <a:t>.</a:t>
              </a:r>
              <a:r>
                <a:rPr lang="zh-CN" altLang="en-US" sz="1050" dirty="0">
                  <a:solidFill>
                    <a:schemeClr val="bg1">
                      <a:lumMod val="50000"/>
                    </a:schemeClr>
                  </a:solidFill>
                  <a:latin typeface="STHeiti" charset="-122"/>
                  <a:ea typeface="STHeiti" charset="-122"/>
                  <a:cs typeface="STHeiti" charset="-122"/>
                </a:rPr>
                <a:t>租赁模式是产品共享下的最初特征。两种都是以营利为目的新增的投资。</a:t>
              </a:r>
            </a:p>
            <a:p>
              <a:endParaRPr lang="en-US" altLang="zh-CN" sz="1050" dirty="0">
                <a:solidFill>
                  <a:schemeClr val="bg1">
                    <a:lumMod val="50000"/>
                  </a:schemeClr>
                </a:solidFill>
                <a:latin typeface="STHeiti" charset="-122"/>
                <a:ea typeface="STHeiti" charset="-122"/>
                <a:cs typeface="STHeiti" charset="-122"/>
              </a:endParaRPr>
            </a:p>
            <a:p>
              <a:r>
                <a:rPr lang="en-US" altLang="zh-CN" sz="1050" dirty="0" smtClean="0">
                  <a:solidFill>
                    <a:srgbClr val="FF5235"/>
                  </a:solidFill>
                  <a:latin typeface="STHeiti" charset="-122"/>
                  <a:ea typeface="STHeiti" charset="-122"/>
                  <a:cs typeface="STHeiti" charset="-122"/>
                </a:rPr>
                <a:t>2.</a:t>
              </a:r>
              <a:r>
                <a:rPr lang="zh-CN" altLang="en-US" sz="1050" dirty="0" smtClean="0">
                  <a:solidFill>
                    <a:schemeClr val="bg1">
                      <a:lumMod val="50000"/>
                    </a:schemeClr>
                  </a:solidFill>
                  <a:latin typeface="STHeiti" charset="-122"/>
                  <a:ea typeface="STHeiti" charset="-122"/>
                  <a:cs typeface="STHeiti" charset="-122"/>
                </a:rPr>
                <a:t>使用权</a:t>
              </a:r>
              <a:r>
                <a:rPr lang="zh-CN" altLang="en-US" sz="1050" dirty="0">
                  <a:solidFill>
                    <a:schemeClr val="bg1">
                      <a:lumMod val="50000"/>
                    </a:schemeClr>
                  </a:solidFill>
                  <a:latin typeface="STHeiti" charset="-122"/>
                  <a:ea typeface="STHeiti" charset="-122"/>
                  <a:cs typeface="STHeiti" charset="-122"/>
                </a:rPr>
                <a:t>和所有权发生分离，都是为获取一定时期内的使用价值，同时支付一定的费用。</a:t>
              </a:r>
            </a:p>
          </p:txBody>
        </p:sp>
      </p:grpSp>
      <p:sp>
        <p:nvSpPr>
          <p:cNvPr id="49" name="TextBox 48"/>
          <p:cNvSpPr txBox="1"/>
          <p:nvPr/>
        </p:nvSpPr>
        <p:spPr>
          <a:xfrm>
            <a:off x="6598319" y="3688243"/>
            <a:ext cx="1848461" cy="738664"/>
          </a:xfrm>
          <a:prstGeom prst="rect">
            <a:avLst/>
          </a:prstGeom>
          <a:noFill/>
        </p:spPr>
        <p:txBody>
          <a:bodyPr wrap="square" rtlCol="0">
            <a:spAutoFit/>
          </a:bodyPr>
          <a:lstStyle/>
          <a:p>
            <a:r>
              <a:rPr lang="en-US" altLang="zh-CN" sz="1050" dirty="0" smtClean="0">
                <a:solidFill>
                  <a:srgbClr val="FF5235"/>
                </a:solidFill>
                <a:latin typeface="STHeiti" charset="-122"/>
                <a:ea typeface="STHeiti" charset="-122"/>
                <a:cs typeface="STHeiti" charset="-122"/>
              </a:rPr>
              <a:t>1.</a:t>
            </a:r>
            <a:r>
              <a:rPr lang="zh-CN" altLang="en-US" sz="1050" dirty="0" smtClean="0">
                <a:solidFill>
                  <a:schemeClr val="bg1">
                    <a:lumMod val="50000"/>
                  </a:schemeClr>
                </a:solidFill>
                <a:latin typeface="STHeiti" charset="-122"/>
                <a:ea typeface="STHeiti" charset="-122"/>
                <a:cs typeface="STHeiti" charset="-122"/>
              </a:rPr>
              <a:t>使用权</a:t>
            </a:r>
            <a:r>
              <a:rPr lang="zh-CN" altLang="en-US" sz="1050" dirty="0">
                <a:solidFill>
                  <a:schemeClr val="bg1">
                    <a:lumMod val="50000"/>
                  </a:schemeClr>
                </a:solidFill>
                <a:latin typeface="STHeiti" charset="-122"/>
                <a:ea typeface="STHeiti" charset="-122"/>
                <a:cs typeface="STHeiti" charset="-122"/>
              </a:rPr>
              <a:t>和所有权发生分离，都是为获取一定时期内的使用价值，同时支付一定的费用。</a:t>
            </a:r>
          </a:p>
        </p:txBody>
      </p:sp>
      <p:sp>
        <p:nvSpPr>
          <p:cNvPr id="9" name="圆角矩形 8"/>
          <p:cNvSpPr/>
          <p:nvPr/>
        </p:nvSpPr>
        <p:spPr>
          <a:xfrm>
            <a:off x="600240" y="946467"/>
            <a:ext cx="2396632" cy="369332"/>
          </a:xfrm>
          <a:prstGeom prst="roundRect">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50" name="圆角矩形 49"/>
          <p:cNvSpPr/>
          <p:nvPr/>
        </p:nvSpPr>
        <p:spPr>
          <a:xfrm>
            <a:off x="3499328" y="942989"/>
            <a:ext cx="2396632" cy="369332"/>
          </a:xfrm>
          <a:prstGeom prst="roundRect">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sp>
        <p:nvSpPr>
          <p:cNvPr id="51" name="圆角矩形 50"/>
          <p:cNvSpPr/>
          <p:nvPr/>
        </p:nvSpPr>
        <p:spPr>
          <a:xfrm>
            <a:off x="6325802" y="942989"/>
            <a:ext cx="2396632" cy="369332"/>
          </a:xfrm>
          <a:prstGeom prst="roundRect">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solidFill>
                <a:schemeClr val="tx1"/>
              </a:solidFill>
            </a:endParaRPr>
          </a:p>
        </p:txBody>
      </p:sp>
      <p:grpSp>
        <p:nvGrpSpPr>
          <p:cNvPr id="52" name="组合 3"/>
          <p:cNvGrpSpPr/>
          <p:nvPr/>
        </p:nvGrpSpPr>
        <p:grpSpPr>
          <a:xfrm>
            <a:off x="539891" y="306109"/>
            <a:ext cx="7995556" cy="461665"/>
            <a:chOff x="420299" y="-233901"/>
            <a:chExt cx="8054088" cy="897840"/>
          </a:xfrm>
        </p:grpSpPr>
        <p:sp>
          <p:nvSpPr>
            <p:cNvPr id="53" name="矩形 52"/>
            <p:cNvSpPr/>
            <p:nvPr/>
          </p:nvSpPr>
          <p:spPr>
            <a:xfrm>
              <a:off x="420299" y="-233901"/>
              <a:ext cx="8054088" cy="897840"/>
            </a:xfrm>
            <a:prstGeom prst="rect">
              <a:avLst/>
            </a:prstGeom>
            <a:solidFill>
              <a:schemeClr val="bg1"/>
            </a:solidFill>
          </p:spPr>
          <p:txBody>
            <a:bodyPr wrap="square">
              <a:spAutoFit/>
            </a:bodyPr>
            <a:lstStyle/>
            <a:p>
              <a:r>
                <a:rPr lang="en-US" altLang="zh-CN" sz="2400" b="1" dirty="0">
                  <a:solidFill>
                    <a:srgbClr val="E33743"/>
                  </a:solidFill>
                </a:rPr>
                <a:t>1.1</a:t>
              </a:r>
              <a:r>
                <a:rPr lang="zh-CN" altLang="en-US" sz="2400" b="1" dirty="0">
                  <a:solidFill>
                    <a:srgbClr val="E33743"/>
                  </a:solidFill>
                </a:rPr>
                <a:t> 共享</a:t>
              </a:r>
              <a:r>
                <a:rPr lang="zh-CN" altLang="en-US" sz="2400" b="1" dirty="0" smtClean="0">
                  <a:solidFill>
                    <a:srgbClr val="E33743"/>
                  </a:solidFill>
                </a:rPr>
                <a:t>经济不是分享经济，也不是租赁经济</a:t>
              </a:r>
              <a:endParaRPr lang="en-US" altLang="zh-CN" sz="2400" b="1" dirty="0">
                <a:solidFill>
                  <a:srgbClr val="E33743"/>
                </a:solidFill>
              </a:endParaRPr>
            </a:p>
          </p:txBody>
        </p:sp>
        <p:cxnSp>
          <p:nvCxnSpPr>
            <p:cNvPr id="54" name="直接连接符 37"/>
            <p:cNvCxnSpPr>
              <a:cxnSpLocks/>
            </p:cNvCxnSpPr>
            <p:nvPr/>
          </p:nvCxnSpPr>
          <p:spPr>
            <a:xfrm>
              <a:off x="420299" y="605162"/>
              <a:ext cx="8054088"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55" name="直接连接符 7"/>
          <p:cNvCxnSpPr>
            <a:cxnSpLocks/>
          </p:cNvCxnSpPr>
          <p:nvPr/>
        </p:nvCxnSpPr>
        <p:spPr>
          <a:xfrm>
            <a:off x="539891" y="313747"/>
            <a:ext cx="7995557"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655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p:nvPr/>
        </p:nvSpPr>
        <p:spPr>
          <a:xfrm>
            <a:off x="588857" y="981640"/>
            <a:ext cx="8021744" cy="3868655"/>
          </a:xfrm>
          <a:prstGeom prst="rect">
            <a:avLst/>
          </a:prstGeom>
          <a:noFill/>
          <a:ln>
            <a:solidFill>
              <a:schemeClr val="bg1">
                <a:lumMod val="75000"/>
              </a:schemeClr>
            </a:solidFill>
            <a:prstDash val="dashDot"/>
          </a:ln>
        </p:spPr>
        <p:txBody>
          <a:bodyPr wrap="square" rtlCol="0">
            <a:spAutoFit/>
          </a:bodyPr>
          <a:lstStyle/>
          <a:p>
            <a:endParaRPr kumimoji="1" lang="zh-CN" altLang="en-US" dirty="0"/>
          </a:p>
        </p:txBody>
      </p:sp>
      <p:grpSp>
        <p:nvGrpSpPr>
          <p:cNvPr id="4" name="组合 3"/>
          <p:cNvGrpSpPr/>
          <p:nvPr/>
        </p:nvGrpSpPr>
        <p:grpSpPr>
          <a:xfrm>
            <a:off x="615044" y="239337"/>
            <a:ext cx="7995558" cy="474759"/>
            <a:chOff x="556513" y="239337"/>
            <a:chExt cx="8054089" cy="474759"/>
          </a:xfrm>
        </p:grpSpPr>
        <p:sp>
          <p:nvSpPr>
            <p:cNvPr id="2" name="矩形 1"/>
            <p:cNvSpPr/>
            <p:nvPr/>
          </p:nvSpPr>
          <p:spPr>
            <a:xfrm>
              <a:off x="556513" y="239337"/>
              <a:ext cx="8054088" cy="461665"/>
            </a:xfrm>
            <a:prstGeom prst="rect">
              <a:avLst/>
            </a:prstGeom>
            <a:solidFill>
              <a:schemeClr val="bg1"/>
            </a:solidFill>
          </p:spPr>
          <p:txBody>
            <a:bodyPr wrap="square">
              <a:spAutoFit/>
            </a:bodyPr>
            <a:lstStyle/>
            <a:p>
              <a:r>
                <a:rPr lang="en-US" altLang="zh-CN" sz="2400" b="1" dirty="0" smtClean="0">
                  <a:solidFill>
                    <a:srgbClr val="E33743"/>
                  </a:solidFill>
                </a:rPr>
                <a:t>2.1 </a:t>
              </a:r>
              <a:r>
                <a:rPr lang="zh-CN" altLang="en-US" sz="2400" b="1" dirty="0" smtClean="0">
                  <a:solidFill>
                    <a:srgbClr val="E33743"/>
                  </a:solidFill>
                </a:rPr>
                <a:t>摩拜单车的商业模式：</a:t>
              </a:r>
              <a:r>
                <a:rPr lang="zh-CN" altLang="en-US" b="1" dirty="0" smtClean="0">
                  <a:solidFill>
                    <a:srgbClr val="E33743"/>
                  </a:solidFill>
                </a:rPr>
                <a:t>重资产</a:t>
              </a:r>
              <a:r>
                <a:rPr lang="en-US" altLang="zh-CN" b="1" dirty="0" smtClean="0">
                  <a:solidFill>
                    <a:srgbClr val="E33743"/>
                  </a:solidFill>
                </a:rPr>
                <a:t>B2C</a:t>
              </a:r>
              <a:r>
                <a:rPr lang="zh-CN" altLang="en-US" b="1" dirty="0" smtClean="0">
                  <a:solidFill>
                    <a:srgbClr val="E33743"/>
                  </a:solidFill>
                </a:rPr>
                <a:t>共享经济模式 </a:t>
              </a:r>
              <a:endParaRPr lang="zh-CN" altLang="en-US" b="1" dirty="0">
                <a:solidFill>
                  <a:srgbClr val="E33743"/>
                </a:solidFill>
              </a:endParaRPr>
            </a:p>
          </p:txBody>
        </p:sp>
        <p:grpSp>
          <p:nvGrpSpPr>
            <p:cNvPr id="37" name="组合 36"/>
            <p:cNvGrpSpPr/>
            <p:nvPr/>
          </p:nvGrpSpPr>
          <p:grpSpPr>
            <a:xfrm>
              <a:off x="556514" y="246945"/>
              <a:ext cx="8054088" cy="467151"/>
              <a:chOff x="584439" y="3380876"/>
              <a:chExt cx="8036404" cy="395678"/>
            </a:xfrm>
          </p:grpSpPr>
          <p:cxnSp>
            <p:nvCxnSpPr>
              <p:cNvPr id="38" name="直接连接符 37"/>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直接连接符 39"/>
              <p:cNvCxnSpPr>
                <a:cxnSpLocks/>
              </p:cNvCxnSpPr>
              <p:nvPr/>
            </p:nvCxnSpPr>
            <p:spPr>
              <a:xfrm>
                <a:off x="584439" y="3776554"/>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5" name="组 4"/>
          <p:cNvGrpSpPr/>
          <p:nvPr/>
        </p:nvGrpSpPr>
        <p:grpSpPr>
          <a:xfrm>
            <a:off x="827201" y="998871"/>
            <a:ext cx="7458961" cy="3484342"/>
            <a:chOff x="592666" y="800778"/>
            <a:chExt cx="8071475" cy="3830489"/>
          </a:xfrm>
        </p:grpSpPr>
        <p:cxnSp>
          <p:nvCxnSpPr>
            <p:cNvPr id="139" name="直接连接符 138"/>
            <p:cNvCxnSpPr>
              <a:stCxn id="134" idx="2"/>
              <a:endCxn id="133" idx="1"/>
            </p:cNvCxnSpPr>
            <p:nvPr/>
          </p:nvCxnSpPr>
          <p:spPr>
            <a:xfrm>
              <a:off x="2092428" y="3618753"/>
              <a:ext cx="806579" cy="822433"/>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34" idx="2"/>
            </p:cNvCxnSpPr>
            <p:nvPr/>
          </p:nvCxnSpPr>
          <p:spPr>
            <a:xfrm flipH="1">
              <a:off x="1331145" y="3618753"/>
              <a:ext cx="761283" cy="63421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65" idx="2"/>
              <a:endCxn id="134" idx="0"/>
            </p:cNvCxnSpPr>
            <p:nvPr/>
          </p:nvCxnSpPr>
          <p:spPr>
            <a:xfrm flipH="1">
              <a:off x="2092428" y="2777067"/>
              <a:ext cx="1105175" cy="503333"/>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6" name="上箭头 185"/>
            <p:cNvSpPr/>
            <p:nvPr/>
          </p:nvSpPr>
          <p:spPr>
            <a:xfrm>
              <a:off x="3240634" y="2889505"/>
              <a:ext cx="112166" cy="1276096"/>
            </a:xfrm>
            <a:prstGeom prst="upArrow">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25" name="左箭头 124"/>
            <p:cNvSpPr/>
            <p:nvPr/>
          </p:nvSpPr>
          <p:spPr>
            <a:xfrm>
              <a:off x="3945466" y="4375642"/>
              <a:ext cx="1397000" cy="128624"/>
            </a:xfrm>
            <a:prstGeom prst="leftArrow">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23" name="线形标注 2(带强调线) 122"/>
            <p:cNvSpPr/>
            <p:nvPr/>
          </p:nvSpPr>
          <p:spPr>
            <a:xfrm>
              <a:off x="7017910" y="824114"/>
              <a:ext cx="1472172" cy="725287"/>
            </a:xfrm>
            <a:prstGeom prst="accentCallout2">
              <a:avLst>
                <a:gd name="adj1" fmla="val 37344"/>
                <a:gd name="adj2" fmla="val 310"/>
                <a:gd name="adj3" fmla="val 38139"/>
                <a:gd name="adj4" fmla="val -35802"/>
                <a:gd name="adj5" fmla="val 198739"/>
                <a:gd name="adj6" fmla="val -36173"/>
              </a:avLst>
            </a:prstGeom>
            <a:noFill/>
            <a:ln w="25400">
              <a:solidFill>
                <a:schemeClr val="bg1">
                  <a:lumMod val="75000"/>
                </a:schemeClr>
              </a:solidFill>
            </a:ln>
            <a:scene3d>
              <a:camera prst="orthographicFront">
                <a:rot lat="0" lon="21594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bg1">
                    <a:lumMod val="75000"/>
                  </a:schemeClr>
                </a:solidFill>
              </a:endParaRPr>
            </a:p>
          </p:txBody>
        </p:sp>
        <p:sp>
          <p:nvSpPr>
            <p:cNvPr id="62" name="TextBox 61"/>
            <p:cNvSpPr txBox="1"/>
            <p:nvPr/>
          </p:nvSpPr>
          <p:spPr>
            <a:xfrm>
              <a:off x="5901267" y="2327361"/>
              <a:ext cx="744765" cy="406023"/>
            </a:xfrm>
            <a:prstGeom prst="rect">
              <a:avLst/>
            </a:prstGeom>
            <a:noFill/>
          </p:spPr>
          <p:txBody>
            <a:bodyPr wrap="square" rtlCol="0">
              <a:spAutoFit/>
            </a:bodyPr>
            <a:lstStyle/>
            <a:p>
              <a:r>
                <a:rPr kumimoji="1" lang="zh-CN" altLang="en-US" dirty="0">
                  <a:latin typeface="STHeiti" charset="-122"/>
                  <a:ea typeface="STHeiti" charset="-122"/>
                  <a:cs typeface="STHeiti" charset="-122"/>
                </a:rPr>
                <a:t>用户</a:t>
              </a:r>
            </a:p>
          </p:txBody>
        </p:sp>
        <p:sp>
          <p:nvSpPr>
            <p:cNvPr id="65" name="流程图: 过程 64"/>
            <p:cNvSpPr/>
            <p:nvPr/>
          </p:nvSpPr>
          <p:spPr>
            <a:xfrm>
              <a:off x="2661406" y="2310713"/>
              <a:ext cx="1072394" cy="466354"/>
            </a:xfrm>
            <a:prstGeom prst="flowChartProcess">
              <a:avLst/>
            </a:prstGeom>
            <a:noFill/>
            <a:ln w="25400" cmpd="sng">
              <a:gradFill flip="none" rotWithShape="1">
                <a:gsLst>
                  <a:gs pos="0">
                    <a:srgbClr val="FF3300"/>
                  </a:gs>
                  <a:gs pos="50000">
                    <a:srgbClr val="FF3300"/>
                  </a:gs>
                  <a:gs pos="100000">
                    <a:srgbClr val="FFC000"/>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67" name="椭圆 66"/>
            <p:cNvSpPr/>
            <p:nvPr/>
          </p:nvSpPr>
          <p:spPr>
            <a:xfrm>
              <a:off x="7450665" y="2069270"/>
              <a:ext cx="1126067" cy="902531"/>
            </a:xfrm>
            <a:prstGeom prst="ellipse">
              <a:avLst/>
            </a:prstGeom>
            <a:gradFill>
              <a:gsLst>
                <a:gs pos="0">
                  <a:srgbClr val="FF3300"/>
                </a:gs>
                <a:gs pos="100000">
                  <a:srgbClr val="FFC000"/>
                </a:gs>
                <a:gs pos="100000">
                  <a:srgbClr val="FFC000"/>
                </a:gs>
              </a:gsLst>
              <a:lin ang="5400000" scaled="0"/>
            </a:gradFill>
            <a:ln w="3492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69" name="TextBox 68"/>
            <p:cNvSpPr txBox="1"/>
            <p:nvPr/>
          </p:nvSpPr>
          <p:spPr>
            <a:xfrm>
              <a:off x="7427997" y="2281657"/>
              <a:ext cx="1236144" cy="473693"/>
            </a:xfrm>
            <a:prstGeom prst="rect">
              <a:avLst/>
            </a:prstGeom>
            <a:noFill/>
          </p:spPr>
          <p:txBody>
            <a:bodyPr wrap="square" rtlCol="0">
              <a:spAutoFit/>
            </a:bodyPr>
            <a:lstStyle/>
            <a:p>
              <a:pPr algn="ctr"/>
              <a:r>
                <a:rPr lang="zh-CN" altLang="en-US" sz="1100" b="1" dirty="0">
                  <a:solidFill>
                    <a:schemeClr val="bg1"/>
                  </a:solidFill>
                  <a:latin typeface="STHeiti" charset="-122"/>
                  <a:ea typeface="STHeiti" charset="-122"/>
                  <a:cs typeface="STHeiti" charset="-122"/>
                </a:rPr>
                <a:t>短距离出行；</a:t>
              </a:r>
              <a:endParaRPr lang="en-US" altLang="zh-CN" sz="1100" b="1" dirty="0">
                <a:solidFill>
                  <a:schemeClr val="bg1"/>
                </a:solidFill>
                <a:latin typeface="STHeiti" charset="-122"/>
                <a:ea typeface="STHeiti" charset="-122"/>
                <a:cs typeface="STHeiti" charset="-122"/>
              </a:endParaRPr>
            </a:p>
            <a:p>
              <a:pPr algn="ctr"/>
              <a:r>
                <a:rPr lang="zh-CN" altLang="en-US" sz="1100" b="1" dirty="0">
                  <a:solidFill>
                    <a:schemeClr val="bg1"/>
                  </a:solidFill>
                  <a:latin typeface="STHeiti" charset="-122"/>
                  <a:ea typeface="STHeiti" charset="-122"/>
                  <a:cs typeface="STHeiti" charset="-122"/>
                </a:rPr>
                <a:t>精准出行需要</a:t>
              </a:r>
            </a:p>
          </p:txBody>
        </p:sp>
        <p:sp>
          <p:nvSpPr>
            <p:cNvPr id="70" name="椭圆 69"/>
            <p:cNvSpPr/>
            <p:nvPr/>
          </p:nvSpPr>
          <p:spPr>
            <a:xfrm>
              <a:off x="592666" y="2093340"/>
              <a:ext cx="1256338" cy="912326"/>
            </a:xfrm>
            <a:prstGeom prst="ellipse">
              <a:avLst/>
            </a:prstGeom>
            <a:gradFill>
              <a:gsLst>
                <a:gs pos="0">
                  <a:srgbClr val="FFFF00"/>
                </a:gs>
                <a:gs pos="100000">
                  <a:srgbClr val="FF3300"/>
                </a:gs>
                <a:gs pos="0">
                  <a:srgbClr val="FFC000"/>
                </a:gs>
              </a:gsLst>
              <a:lin ang="5400000" scaled="0"/>
            </a:gradFill>
            <a:ln w="3492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72" name="TextBox 71"/>
            <p:cNvSpPr txBox="1"/>
            <p:nvPr/>
          </p:nvSpPr>
          <p:spPr>
            <a:xfrm>
              <a:off x="592666" y="2153354"/>
              <a:ext cx="1121587" cy="659786"/>
            </a:xfrm>
            <a:prstGeom prst="rect">
              <a:avLst/>
            </a:prstGeom>
            <a:noFill/>
          </p:spPr>
          <p:txBody>
            <a:bodyPr wrap="square" rtlCol="0">
              <a:spAutoFit/>
            </a:bodyPr>
            <a:lstStyle/>
            <a:p>
              <a:pPr algn="ctr"/>
              <a:r>
                <a:rPr lang="en-US" altLang="zh-CN" sz="1100" b="1" dirty="0" smtClean="0">
                  <a:latin typeface="STHeiti" charset="-122"/>
                  <a:ea typeface="STHeiti" charset="-122"/>
                  <a:cs typeface="STHeiti" charset="-122"/>
                </a:rPr>
                <a:t>     </a:t>
              </a:r>
              <a:r>
                <a:rPr lang="en-US" altLang="zh-CN" sz="1100" b="1" dirty="0" smtClean="0">
                  <a:solidFill>
                    <a:schemeClr val="bg1"/>
                  </a:solidFill>
                  <a:latin typeface="STHeiti" charset="-122"/>
                  <a:ea typeface="STHeiti" charset="-122"/>
                  <a:cs typeface="STHeiti" charset="-122"/>
                </a:rPr>
                <a:t>B2C</a:t>
              </a:r>
            </a:p>
            <a:p>
              <a:pPr algn="ctr"/>
              <a:r>
                <a:rPr lang="zh-CN" altLang="en-US" sz="1100" b="1" dirty="0" smtClean="0">
                  <a:solidFill>
                    <a:schemeClr val="bg1"/>
                  </a:solidFill>
                  <a:latin typeface="STHeiti" charset="-122"/>
                  <a:ea typeface="STHeiti" charset="-122"/>
                  <a:cs typeface="STHeiti" charset="-122"/>
                </a:rPr>
                <a:t>商业模式的</a:t>
              </a:r>
              <a:endParaRPr lang="en-US" altLang="zh-CN" sz="1100" b="1" dirty="0" smtClean="0">
                <a:solidFill>
                  <a:schemeClr val="bg1"/>
                </a:solidFill>
                <a:latin typeface="STHeiti" charset="-122"/>
                <a:ea typeface="STHeiti" charset="-122"/>
                <a:cs typeface="STHeiti" charset="-122"/>
              </a:endParaRPr>
            </a:p>
            <a:p>
              <a:pPr algn="ctr"/>
              <a:r>
                <a:rPr lang="en-US" altLang="zh-CN" sz="1100" b="1" dirty="0" smtClean="0">
                  <a:solidFill>
                    <a:schemeClr val="bg1"/>
                  </a:solidFill>
                  <a:latin typeface="STHeiti" charset="-122"/>
                  <a:ea typeface="STHeiti" charset="-122"/>
                  <a:cs typeface="STHeiti" charset="-122"/>
                </a:rPr>
                <a:t>   </a:t>
              </a:r>
              <a:r>
                <a:rPr lang="zh-CN" altLang="en-US" sz="1100" b="1" dirty="0" smtClean="0">
                  <a:solidFill>
                    <a:schemeClr val="bg1"/>
                  </a:solidFill>
                  <a:latin typeface="STHeiti" charset="-122"/>
                  <a:ea typeface="STHeiti" charset="-122"/>
                  <a:cs typeface="STHeiti" charset="-122"/>
                </a:rPr>
                <a:t>理论逻辑</a:t>
              </a:r>
              <a:endParaRPr lang="zh-CN" altLang="en-US" sz="1100" b="1" dirty="0">
                <a:solidFill>
                  <a:schemeClr val="bg1"/>
                </a:solidFill>
                <a:latin typeface="STHeiti" charset="-122"/>
                <a:ea typeface="STHeiti" charset="-122"/>
                <a:cs typeface="STHeiti" charset="-122"/>
              </a:endParaRPr>
            </a:p>
          </p:txBody>
        </p:sp>
        <p:sp>
          <p:nvSpPr>
            <p:cNvPr id="75" name="TextBox 74"/>
            <p:cNvSpPr txBox="1"/>
            <p:nvPr/>
          </p:nvSpPr>
          <p:spPr>
            <a:xfrm>
              <a:off x="7087475" y="863537"/>
              <a:ext cx="1333042" cy="575199"/>
            </a:xfrm>
            <a:prstGeom prst="rect">
              <a:avLst/>
            </a:prstGeom>
            <a:noFill/>
            <a:ln>
              <a:solidFill>
                <a:schemeClr val="bg1">
                  <a:lumMod val="75000"/>
                </a:schemeClr>
              </a:solidFill>
            </a:ln>
          </p:spPr>
          <p:txBody>
            <a:bodyPr wrap="square" rtlCol="0">
              <a:spAutoFit/>
            </a:bodyPr>
            <a:lstStyle/>
            <a:p>
              <a:pPr algn="ctr"/>
              <a:r>
                <a:rPr lang="zh-CN" altLang="en-US" sz="1400" dirty="0">
                  <a:latin typeface="STHeiti" charset="-122"/>
                  <a:ea typeface="STHeiti" charset="-122"/>
                  <a:cs typeface="STHeiti" charset="-122"/>
                </a:rPr>
                <a:t>中高</a:t>
              </a:r>
              <a:r>
                <a:rPr lang="zh-CN" altLang="en-US" sz="1400" dirty="0" smtClean="0">
                  <a:latin typeface="STHeiti" charset="-122"/>
                  <a:ea typeface="STHeiti" charset="-122"/>
                  <a:cs typeface="STHeiti" charset="-122"/>
                </a:rPr>
                <a:t>收入</a:t>
              </a:r>
              <a:endParaRPr lang="en-US" altLang="zh-CN" sz="1400" dirty="0">
                <a:latin typeface="STHeiti" charset="-122"/>
                <a:ea typeface="STHeiti" charset="-122"/>
                <a:cs typeface="STHeiti" charset="-122"/>
              </a:endParaRPr>
            </a:p>
            <a:p>
              <a:pPr algn="ctr"/>
              <a:r>
                <a:rPr lang="zh-CN" altLang="en-US" sz="1400" dirty="0">
                  <a:latin typeface="STHeiti" charset="-122"/>
                  <a:ea typeface="STHeiti" charset="-122"/>
                  <a:cs typeface="STHeiti" charset="-122"/>
                </a:rPr>
                <a:t>中青群体</a:t>
              </a:r>
            </a:p>
          </p:txBody>
        </p:sp>
        <p:sp>
          <p:nvSpPr>
            <p:cNvPr id="73" name="TextBox 72"/>
            <p:cNvSpPr txBox="1"/>
            <p:nvPr/>
          </p:nvSpPr>
          <p:spPr>
            <a:xfrm>
              <a:off x="865337" y="800778"/>
              <a:ext cx="1779678" cy="744374"/>
            </a:xfrm>
            <a:prstGeom prst="rect">
              <a:avLst/>
            </a:prstGeom>
            <a:noFill/>
            <a:ln cmpd="sng">
              <a:solidFill>
                <a:schemeClr val="bg1">
                  <a:lumMod val="75000"/>
                </a:schemeClr>
              </a:solidFill>
            </a:ln>
          </p:spPr>
          <p:txBody>
            <a:bodyPr wrap="square" rtlCol="0">
              <a:spAutoFit/>
            </a:bodyPr>
            <a:lstStyle/>
            <a:p>
              <a:r>
                <a:rPr lang="zh-CN" altLang="en-US" sz="1400" dirty="0" smtClean="0">
                  <a:latin typeface="STHeiti" charset="-122"/>
                  <a:ea typeface="STHeiti" charset="-122"/>
                  <a:cs typeface="STHeiti" charset="-122"/>
                </a:rPr>
                <a:t>摩拜单车核心资源：</a:t>
              </a:r>
              <a:endParaRPr lang="en-US" altLang="zh-CN" sz="1400" dirty="0" smtClean="0">
                <a:latin typeface="STHeiti" charset="-122"/>
                <a:ea typeface="STHeiti" charset="-122"/>
                <a:cs typeface="STHeiti" charset="-122"/>
              </a:endParaRPr>
            </a:p>
            <a:p>
              <a:pPr algn="ctr"/>
              <a:r>
                <a:rPr lang="en-US" altLang="zh-CN" sz="1200" dirty="0" smtClean="0">
                  <a:latin typeface="STHeiti" charset="-122"/>
                  <a:ea typeface="STHeiti" charset="-122"/>
                  <a:cs typeface="STHeiti" charset="-122"/>
                </a:rPr>
                <a:t> 1.</a:t>
              </a:r>
              <a:r>
                <a:rPr lang="zh-CN" altLang="en-US" sz="1200" dirty="0" smtClean="0">
                  <a:latin typeface="STHeiti" charset="-122"/>
                  <a:ea typeface="STHeiti" charset="-122"/>
                  <a:cs typeface="STHeiti" charset="-122"/>
                </a:rPr>
                <a:t>用户基数</a:t>
              </a:r>
              <a:endParaRPr lang="en-US" altLang="zh-CN" sz="1200" dirty="0" smtClean="0">
                <a:latin typeface="STHeiti" charset="-122"/>
                <a:ea typeface="STHeiti" charset="-122"/>
                <a:cs typeface="STHeiti" charset="-122"/>
              </a:endParaRPr>
            </a:p>
            <a:p>
              <a:pPr algn="ctr"/>
              <a:r>
                <a:rPr lang="en-US" altLang="zh-CN" sz="1200" dirty="0" smtClean="0">
                  <a:latin typeface="STHeiti" charset="-122"/>
                  <a:ea typeface="STHeiti" charset="-122"/>
                  <a:cs typeface="STHeiti" charset="-122"/>
                </a:rPr>
                <a:t> 2.</a:t>
              </a:r>
              <a:r>
                <a:rPr lang="zh-CN" altLang="en-US" sz="1200" dirty="0" smtClean="0">
                  <a:latin typeface="STHeiti" charset="-122"/>
                  <a:ea typeface="STHeiti" charset="-122"/>
                  <a:cs typeface="STHeiti" charset="-122"/>
                </a:rPr>
                <a:t>技术优势</a:t>
              </a:r>
              <a:endParaRPr lang="zh-CN" altLang="en-US" sz="1200" dirty="0">
                <a:latin typeface="STHeiti" charset="-122"/>
                <a:ea typeface="STHeiti" charset="-122"/>
                <a:cs typeface="STHeiti" charset="-122"/>
              </a:endParaRPr>
            </a:p>
          </p:txBody>
        </p:sp>
        <p:sp>
          <p:nvSpPr>
            <p:cNvPr id="100" name="燕尾形 99"/>
            <p:cNvSpPr/>
            <p:nvPr/>
          </p:nvSpPr>
          <p:spPr>
            <a:xfrm>
              <a:off x="1876998" y="2401148"/>
              <a:ext cx="126457" cy="321013"/>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04" name="燕尾形 103"/>
            <p:cNvSpPr/>
            <p:nvPr/>
          </p:nvSpPr>
          <p:spPr>
            <a:xfrm>
              <a:off x="2024652" y="2398817"/>
              <a:ext cx="126457" cy="321013"/>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05" name="燕尾形 104"/>
            <p:cNvSpPr/>
            <p:nvPr/>
          </p:nvSpPr>
          <p:spPr>
            <a:xfrm>
              <a:off x="2174485" y="2396740"/>
              <a:ext cx="126457" cy="321013"/>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06" name="燕尾形 105"/>
            <p:cNvSpPr/>
            <p:nvPr/>
          </p:nvSpPr>
          <p:spPr>
            <a:xfrm>
              <a:off x="2319566" y="2396889"/>
              <a:ext cx="126457" cy="32101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07" name="燕尾形 106"/>
            <p:cNvSpPr/>
            <p:nvPr/>
          </p:nvSpPr>
          <p:spPr>
            <a:xfrm>
              <a:off x="2471968" y="2395035"/>
              <a:ext cx="126457" cy="32101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08" name="燕尾形 107"/>
            <p:cNvSpPr/>
            <p:nvPr/>
          </p:nvSpPr>
          <p:spPr>
            <a:xfrm>
              <a:off x="6697706" y="2360333"/>
              <a:ext cx="126457" cy="321013"/>
            </a:xfrm>
            <a:prstGeom prst="chevron">
              <a:avLst/>
            </a:prstGeom>
            <a:solidFill>
              <a:schemeClr val="bg1">
                <a:lumMod val="65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09" name="燕尾形 108"/>
            <p:cNvSpPr/>
            <p:nvPr/>
          </p:nvSpPr>
          <p:spPr>
            <a:xfrm>
              <a:off x="6845360" y="2361501"/>
              <a:ext cx="126457" cy="321013"/>
            </a:xfrm>
            <a:prstGeom prst="chevron">
              <a:avLst/>
            </a:prstGeom>
            <a:solidFill>
              <a:schemeClr val="bg1">
                <a:lumMod val="75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10" name="燕尾形 109"/>
            <p:cNvSpPr/>
            <p:nvPr/>
          </p:nvSpPr>
          <p:spPr>
            <a:xfrm>
              <a:off x="6995193" y="2359424"/>
              <a:ext cx="126457" cy="321013"/>
            </a:xfrm>
            <a:prstGeom prst="chevron">
              <a:avLst/>
            </a:prstGeom>
            <a:solidFill>
              <a:schemeClr val="bg1">
                <a:lumMod val="75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11" name="燕尾形 110"/>
            <p:cNvSpPr/>
            <p:nvPr/>
          </p:nvSpPr>
          <p:spPr>
            <a:xfrm>
              <a:off x="7140274" y="2359573"/>
              <a:ext cx="126457" cy="321013"/>
            </a:xfrm>
            <a:prstGeom prst="chevron">
              <a:avLst/>
            </a:prstGeom>
            <a:solidFill>
              <a:schemeClr val="bg1">
                <a:lumMod val="75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12" name="燕尾形 111"/>
            <p:cNvSpPr/>
            <p:nvPr/>
          </p:nvSpPr>
          <p:spPr>
            <a:xfrm>
              <a:off x="7292676" y="2357719"/>
              <a:ext cx="126457" cy="321013"/>
            </a:xfrm>
            <a:prstGeom prst="chevron">
              <a:avLst/>
            </a:prstGeom>
            <a:solidFill>
              <a:schemeClr val="bg1">
                <a:lumMod val="75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16" name="上弧形箭头 115"/>
            <p:cNvSpPr/>
            <p:nvPr/>
          </p:nvSpPr>
          <p:spPr>
            <a:xfrm>
              <a:off x="3558970" y="2818505"/>
              <a:ext cx="2625586" cy="636104"/>
            </a:xfrm>
            <a:prstGeom prst="curvedDownArrow">
              <a:avLst>
                <a:gd name="adj1" fmla="val 14517"/>
                <a:gd name="adj2" fmla="val 50000"/>
                <a:gd name="adj3" fmla="val 25000"/>
              </a:avLst>
            </a:prstGeom>
            <a:noFill/>
            <a:ln w="19050">
              <a:solidFill>
                <a:schemeClr val="bg1">
                  <a:lumMod val="50000"/>
                </a:schemeClr>
              </a:solidFill>
            </a:ln>
            <a:scene3d>
              <a:camera prst="orthographicFront">
                <a:rot lat="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17" name="TextBox 116"/>
            <p:cNvSpPr txBox="1"/>
            <p:nvPr/>
          </p:nvSpPr>
          <p:spPr>
            <a:xfrm>
              <a:off x="4303458" y="1684891"/>
              <a:ext cx="1272209" cy="338353"/>
            </a:xfrm>
            <a:prstGeom prst="rect">
              <a:avLst/>
            </a:prstGeom>
            <a:noFill/>
          </p:spPr>
          <p:txBody>
            <a:bodyPr wrap="square" rtlCol="0">
              <a:spAutoFit/>
            </a:bodyPr>
            <a:lstStyle/>
            <a:p>
              <a:r>
                <a:rPr lang="zh-CN" altLang="en-US" sz="1400" dirty="0" smtClean="0">
                  <a:latin typeface="STHeiti" charset="-122"/>
                  <a:ea typeface="STHeiti" charset="-122"/>
                  <a:cs typeface="STHeiti" charset="-122"/>
                </a:rPr>
                <a:t>单车使用权</a:t>
              </a:r>
              <a:endParaRPr lang="zh-CN" altLang="en-US" sz="1400" dirty="0">
                <a:latin typeface="STHeiti" charset="-122"/>
                <a:ea typeface="STHeiti" charset="-122"/>
                <a:cs typeface="STHeiti" charset="-122"/>
              </a:endParaRPr>
            </a:p>
          </p:txBody>
        </p:sp>
        <p:sp>
          <p:nvSpPr>
            <p:cNvPr id="118" name="TextBox 117"/>
            <p:cNvSpPr txBox="1"/>
            <p:nvPr/>
          </p:nvSpPr>
          <p:spPr>
            <a:xfrm>
              <a:off x="4284568" y="3099409"/>
              <a:ext cx="1547193" cy="338353"/>
            </a:xfrm>
            <a:prstGeom prst="rect">
              <a:avLst/>
            </a:prstGeom>
            <a:noFill/>
          </p:spPr>
          <p:txBody>
            <a:bodyPr wrap="square" rtlCol="0">
              <a:spAutoFit/>
            </a:bodyPr>
            <a:lstStyle/>
            <a:p>
              <a:r>
                <a:rPr lang="zh-CN" altLang="en-US" sz="1400" b="1" dirty="0">
                  <a:latin typeface="STHeiti" charset="-122"/>
                  <a:ea typeface="STHeiti" charset="-122"/>
                  <a:cs typeface="STHeiti" charset="-122"/>
                </a:rPr>
                <a:t>骑行费</a:t>
              </a:r>
              <a:r>
                <a:rPr lang="en-US" altLang="zh-CN" sz="1400" b="1" dirty="0">
                  <a:latin typeface="STHeiti" charset="-122"/>
                  <a:ea typeface="STHeiti" charset="-122"/>
                  <a:cs typeface="STHeiti" charset="-122"/>
                </a:rPr>
                <a:t>+</a:t>
              </a:r>
              <a:r>
                <a:rPr lang="zh-CN" altLang="en-US" sz="1400" b="1" dirty="0">
                  <a:latin typeface="STHeiti" charset="-122"/>
                  <a:ea typeface="STHeiti" charset="-122"/>
                  <a:cs typeface="STHeiti" charset="-122"/>
                </a:rPr>
                <a:t>押金</a:t>
              </a:r>
            </a:p>
          </p:txBody>
        </p:sp>
        <p:sp>
          <p:nvSpPr>
            <p:cNvPr id="119" name="线形标注 2(带强调线) 118"/>
            <p:cNvSpPr/>
            <p:nvPr/>
          </p:nvSpPr>
          <p:spPr>
            <a:xfrm>
              <a:off x="6411607" y="2876248"/>
              <a:ext cx="993961" cy="391885"/>
            </a:xfrm>
            <a:prstGeom prst="accentCallout2">
              <a:avLst>
                <a:gd name="adj1" fmla="val 37344"/>
                <a:gd name="adj2" fmla="val 310"/>
                <a:gd name="adj3" fmla="val 36439"/>
                <a:gd name="adj4" fmla="val -9021"/>
                <a:gd name="adj5" fmla="val 460540"/>
                <a:gd name="adj6" fmla="val -8904"/>
              </a:avLst>
            </a:prstGeom>
            <a:noFill/>
            <a:ln w="25400">
              <a:solidFill>
                <a:schemeClr val="bg1">
                  <a:lumMod val="75000"/>
                </a:schemeClr>
              </a:solidFill>
            </a:ln>
            <a:scene3d>
              <a:camera prst="orthographicFront">
                <a:rot lat="1080000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22" name="TextBox 121"/>
            <p:cNvSpPr txBox="1"/>
            <p:nvPr/>
          </p:nvSpPr>
          <p:spPr>
            <a:xfrm>
              <a:off x="5311065" y="4232501"/>
              <a:ext cx="1377951" cy="304517"/>
            </a:xfrm>
            <a:prstGeom prst="rect">
              <a:avLst/>
            </a:prstGeom>
            <a:noFill/>
          </p:spPr>
          <p:txBody>
            <a:bodyPr wrap="square" rtlCol="0">
              <a:spAutoFit/>
            </a:bodyPr>
            <a:lstStyle/>
            <a:p>
              <a:r>
                <a:rPr lang="zh-CN" altLang="en-US" sz="1200" dirty="0" smtClean="0">
                  <a:latin typeface="STHeiti" charset="-122"/>
                  <a:ea typeface="STHeiti" charset="-122"/>
                  <a:cs typeface="STHeiti" charset="-122"/>
                </a:rPr>
                <a:t>消费潜力</a:t>
              </a:r>
              <a:endParaRPr lang="zh-CN" altLang="en-US" sz="1400" dirty="0">
                <a:latin typeface="STHeiti" charset="-122"/>
                <a:ea typeface="STHeiti" charset="-122"/>
                <a:cs typeface="STHeiti" charset="-122"/>
              </a:endParaRPr>
            </a:p>
          </p:txBody>
        </p:sp>
        <p:sp>
          <p:nvSpPr>
            <p:cNvPr id="126" name="TextBox 125"/>
            <p:cNvSpPr txBox="1"/>
            <p:nvPr/>
          </p:nvSpPr>
          <p:spPr>
            <a:xfrm>
              <a:off x="4287870" y="4104713"/>
              <a:ext cx="1220029" cy="287599"/>
            </a:xfrm>
            <a:prstGeom prst="rect">
              <a:avLst/>
            </a:prstGeom>
            <a:noFill/>
          </p:spPr>
          <p:txBody>
            <a:bodyPr wrap="square" rtlCol="0">
              <a:spAutoFit/>
            </a:bodyPr>
            <a:lstStyle/>
            <a:p>
              <a:r>
                <a:rPr lang="zh-CN" altLang="en-US" sz="1100" dirty="0" smtClean="0">
                  <a:latin typeface="STHeiti" charset="-122"/>
                  <a:ea typeface="STHeiti" charset="-122"/>
                  <a:cs typeface="STHeiti" charset="-122"/>
                </a:rPr>
                <a:t>联动消费</a:t>
              </a:r>
              <a:endParaRPr lang="zh-CN" altLang="en-US" sz="1100" dirty="0">
                <a:latin typeface="STHeiti" charset="-122"/>
                <a:ea typeface="STHeiti" charset="-122"/>
                <a:cs typeface="STHeiti" charset="-122"/>
              </a:endParaRPr>
            </a:p>
          </p:txBody>
        </p:sp>
        <p:sp>
          <p:nvSpPr>
            <p:cNvPr id="132" name="流程图: 过程 131"/>
            <p:cNvSpPr/>
            <p:nvPr/>
          </p:nvSpPr>
          <p:spPr>
            <a:xfrm>
              <a:off x="612629" y="4258900"/>
              <a:ext cx="1258504" cy="372367"/>
            </a:xfrm>
            <a:prstGeom prst="flowChartProcess">
              <a:avLst/>
            </a:prstGeom>
            <a:noFill/>
            <a:ln w="25400" cmpd="sng">
              <a:gradFill flip="none" rotWithShape="1">
                <a:gsLst>
                  <a:gs pos="0">
                    <a:srgbClr val="FF3300"/>
                  </a:gs>
                  <a:gs pos="50000">
                    <a:srgbClr val="FF3300"/>
                  </a:gs>
                  <a:gs pos="100000">
                    <a:srgbClr val="FFC000"/>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33" name="流程图: 过程 132"/>
            <p:cNvSpPr/>
            <p:nvPr/>
          </p:nvSpPr>
          <p:spPr>
            <a:xfrm>
              <a:off x="2899008" y="4276505"/>
              <a:ext cx="894058" cy="329362"/>
            </a:xfrm>
            <a:prstGeom prst="flowChartProcess">
              <a:avLst/>
            </a:prstGeom>
            <a:noFill/>
            <a:ln w="25400" cmpd="sng">
              <a:gradFill flip="none" rotWithShape="1">
                <a:gsLst>
                  <a:gs pos="0">
                    <a:srgbClr val="FF3300"/>
                  </a:gs>
                  <a:gs pos="50000">
                    <a:srgbClr val="FF3300"/>
                  </a:gs>
                  <a:gs pos="100000">
                    <a:srgbClr val="FFC000"/>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134" name="TextBox 133"/>
            <p:cNvSpPr txBox="1"/>
            <p:nvPr/>
          </p:nvSpPr>
          <p:spPr>
            <a:xfrm>
              <a:off x="1473410" y="3280400"/>
              <a:ext cx="1238036" cy="338353"/>
            </a:xfrm>
            <a:prstGeom prst="rect">
              <a:avLst/>
            </a:prstGeom>
            <a:noFill/>
          </p:spPr>
          <p:txBody>
            <a:bodyPr wrap="square" rtlCol="0">
              <a:spAutoFit/>
            </a:bodyPr>
            <a:lstStyle/>
            <a:p>
              <a:pPr algn="ctr"/>
              <a:r>
                <a:rPr lang="zh-CN" altLang="en-US" sz="1400" b="1" dirty="0">
                  <a:latin typeface="STHeiti" charset="-122"/>
                  <a:ea typeface="STHeiti" charset="-122"/>
                  <a:cs typeface="STHeiti" charset="-122"/>
                </a:rPr>
                <a:t>主要成本</a:t>
              </a:r>
            </a:p>
          </p:txBody>
        </p:sp>
        <p:sp>
          <p:nvSpPr>
            <p:cNvPr id="155" name="TextBox 154"/>
            <p:cNvSpPr txBox="1"/>
            <p:nvPr/>
          </p:nvSpPr>
          <p:spPr>
            <a:xfrm>
              <a:off x="1321877" y="3813182"/>
              <a:ext cx="957537" cy="287599"/>
            </a:xfrm>
            <a:prstGeom prst="rect">
              <a:avLst/>
            </a:prstGeom>
            <a:noFill/>
          </p:spPr>
          <p:txBody>
            <a:bodyPr wrap="square" rtlCol="0">
              <a:spAutoFit/>
            </a:bodyPr>
            <a:lstStyle/>
            <a:p>
              <a:r>
                <a:rPr lang="zh-CN" altLang="en-US" sz="1100" b="1" dirty="0">
                  <a:latin typeface="STHeiti" charset="-122"/>
                  <a:ea typeface="STHeiti" charset="-122"/>
                  <a:cs typeface="STHeiti" charset="-122"/>
                </a:rPr>
                <a:t>单车成本</a:t>
              </a:r>
            </a:p>
          </p:txBody>
        </p:sp>
        <p:sp>
          <p:nvSpPr>
            <p:cNvPr id="156" name="TextBox 155"/>
            <p:cNvSpPr txBox="1"/>
            <p:nvPr/>
          </p:nvSpPr>
          <p:spPr>
            <a:xfrm>
              <a:off x="2903388" y="3252133"/>
              <a:ext cx="1547193" cy="287599"/>
            </a:xfrm>
            <a:prstGeom prst="rect">
              <a:avLst/>
            </a:prstGeom>
            <a:noFill/>
          </p:spPr>
          <p:txBody>
            <a:bodyPr wrap="square" rtlCol="0">
              <a:spAutoFit/>
            </a:bodyPr>
            <a:lstStyle/>
            <a:p>
              <a:pPr algn="ctr"/>
              <a:r>
                <a:rPr lang="zh-CN" altLang="en-US" sz="1100" b="1" dirty="0">
                  <a:latin typeface="STHeiti" charset="-122"/>
                  <a:ea typeface="STHeiti" charset="-122"/>
                  <a:cs typeface="STHeiti" charset="-122"/>
                </a:rPr>
                <a:t>广告费用</a:t>
              </a:r>
            </a:p>
          </p:txBody>
        </p:sp>
        <p:sp>
          <p:nvSpPr>
            <p:cNvPr id="182" name="TextBox 181"/>
            <p:cNvSpPr txBox="1"/>
            <p:nvPr/>
          </p:nvSpPr>
          <p:spPr>
            <a:xfrm>
              <a:off x="635541" y="4258794"/>
              <a:ext cx="1345947" cy="338353"/>
            </a:xfrm>
            <a:prstGeom prst="rect">
              <a:avLst/>
            </a:prstGeom>
            <a:noFill/>
            <a:ln w="0" cmpd="sng">
              <a:noFill/>
            </a:ln>
          </p:spPr>
          <p:txBody>
            <a:bodyPr wrap="square" rtlCol="0">
              <a:spAutoFit/>
            </a:bodyPr>
            <a:lstStyle/>
            <a:p>
              <a:pPr algn="ctr"/>
              <a:r>
                <a:rPr lang="zh-CN" altLang="en-US" sz="1400" b="1" dirty="0">
                  <a:latin typeface="STHeiti" charset="-122"/>
                  <a:ea typeface="STHeiti" charset="-122"/>
                  <a:cs typeface="STHeiti" charset="-122"/>
                </a:rPr>
                <a:t>单车制造商</a:t>
              </a:r>
            </a:p>
          </p:txBody>
        </p:sp>
        <p:sp>
          <p:nvSpPr>
            <p:cNvPr id="183" name="TextBox 182"/>
            <p:cNvSpPr txBox="1"/>
            <p:nvPr/>
          </p:nvSpPr>
          <p:spPr>
            <a:xfrm>
              <a:off x="2746981" y="4266750"/>
              <a:ext cx="1217535" cy="338353"/>
            </a:xfrm>
            <a:prstGeom prst="rect">
              <a:avLst/>
            </a:prstGeom>
            <a:noFill/>
          </p:spPr>
          <p:txBody>
            <a:bodyPr wrap="square" rtlCol="0">
              <a:spAutoFit/>
            </a:bodyPr>
            <a:lstStyle/>
            <a:p>
              <a:pPr algn="ctr"/>
              <a:r>
                <a:rPr lang="zh-CN" altLang="en-US" sz="1400" b="1" dirty="0">
                  <a:latin typeface="STHeiti" charset="-122"/>
                  <a:ea typeface="STHeiti" charset="-122"/>
                  <a:cs typeface="STHeiti" charset="-122"/>
                </a:rPr>
                <a:t>合作企业</a:t>
              </a:r>
            </a:p>
          </p:txBody>
        </p:sp>
        <p:sp>
          <p:nvSpPr>
            <p:cNvPr id="198" name="线形标注 2(带强调线) 197"/>
            <p:cNvSpPr/>
            <p:nvPr/>
          </p:nvSpPr>
          <p:spPr>
            <a:xfrm>
              <a:off x="3240634" y="874489"/>
              <a:ext cx="1472172" cy="725287"/>
            </a:xfrm>
            <a:prstGeom prst="accentCallout2">
              <a:avLst>
                <a:gd name="adj1" fmla="val 37344"/>
                <a:gd name="adj2" fmla="val 310"/>
                <a:gd name="adj3" fmla="val 38139"/>
                <a:gd name="adj4" fmla="val -35802"/>
                <a:gd name="adj5" fmla="val 198739"/>
                <a:gd name="adj6" fmla="val -36173"/>
              </a:avLst>
            </a:prstGeom>
            <a:noFill/>
            <a:ln w="25400">
              <a:solidFill>
                <a:schemeClr val="bg1">
                  <a:lumMod val="75000"/>
                </a:schemeClr>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201" name="流程图: 过程 200"/>
            <p:cNvSpPr/>
            <p:nvPr/>
          </p:nvSpPr>
          <p:spPr>
            <a:xfrm>
              <a:off x="5901267" y="2276846"/>
              <a:ext cx="748549" cy="494270"/>
            </a:xfrm>
            <a:prstGeom prst="flowChartProcess">
              <a:avLst/>
            </a:prstGeom>
            <a:noFill/>
            <a:ln w="25400" cmpd="sng">
              <a:gradFill flip="none" rotWithShape="1">
                <a:gsLst>
                  <a:gs pos="0">
                    <a:srgbClr val="FF3300"/>
                  </a:gs>
                  <a:gs pos="50000">
                    <a:srgbClr val="FF3300"/>
                  </a:gs>
                  <a:gs pos="100000">
                    <a:srgbClr val="FFC000"/>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sp>
          <p:nvSpPr>
            <p:cNvPr id="205" name="TextBox 204"/>
            <p:cNvSpPr txBox="1"/>
            <p:nvPr/>
          </p:nvSpPr>
          <p:spPr>
            <a:xfrm>
              <a:off x="2203369" y="3819833"/>
              <a:ext cx="957537" cy="287599"/>
            </a:xfrm>
            <a:prstGeom prst="rect">
              <a:avLst/>
            </a:prstGeom>
            <a:noFill/>
          </p:spPr>
          <p:txBody>
            <a:bodyPr wrap="square" rtlCol="0">
              <a:spAutoFit/>
            </a:bodyPr>
            <a:lstStyle/>
            <a:p>
              <a:r>
                <a:rPr lang="zh-CN" altLang="en-US" sz="1100" b="1" dirty="0">
                  <a:latin typeface="STHeiti" charset="-122"/>
                  <a:ea typeface="STHeiti" charset="-122"/>
                  <a:cs typeface="STHeiti" charset="-122"/>
                </a:rPr>
                <a:t>运营维护</a:t>
              </a:r>
            </a:p>
          </p:txBody>
        </p:sp>
        <p:sp>
          <p:nvSpPr>
            <p:cNvPr id="206" name="上弧形箭头 205"/>
            <p:cNvSpPr/>
            <p:nvPr/>
          </p:nvSpPr>
          <p:spPr>
            <a:xfrm>
              <a:off x="3575903" y="1633172"/>
              <a:ext cx="2625586" cy="636104"/>
            </a:xfrm>
            <a:prstGeom prst="curvedDownArrow">
              <a:avLst>
                <a:gd name="adj1" fmla="val 14517"/>
                <a:gd name="adj2" fmla="val 50000"/>
                <a:gd name="adj3" fmla="val 25000"/>
              </a:avLst>
            </a:prstGeom>
            <a:noFill/>
            <a:ln w="19050">
              <a:solidFill>
                <a:schemeClr val="bg1">
                  <a:lumMod val="50000"/>
                </a:schemeClr>
              </a:solidFill>
            </a:ln>
            <a:scene3d>
              <a:camera prst="orthographicFront">
                <a:rot lat="1080000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1"/>
                </a:solidFill>
              </a:endParaRPr>
            </a:p>
          </p:txBody>
        </p:sp>
        <p:cxnSp>
          <p:nvCxnSpPr>
            <p:cNvPr id="218" name="直接连接符 217"/>
            <p:cNvCxnSpPr/>
            <p:nvPr/>
          </p:nvCxnSpPr>
          <p:spPr>
            <a:xfrm flipV="1">
              <a:off x="1549400" y="3268133"/>
              <a:ext cx="1024467" cy="8467"/>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flipV="1">
              <a:off x="1540815" y="3620156"/>
              <a:ext cx="1024467" cy="8467"/>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2713775" y="2408392"/>
            <a:ext cx="1107996" cy="369332"/>
          </a:xfrm>
          <a:prstGeom prst="rect">
            <a:avLst/>
          </a:prstGeom>
          <a:noFill/>
        </p:spPr>
        <p:txBody>
          <a:bodyPr wrap="none" rtlCol="0">
            <a:spAutoFit/>
          </a:bodyPr>
          <a:lstStyle/>
          <a:p>
            <a:r>
              <a:rPr kumimoji="1" lang="zh-CN" altLang="en-US" dirty="0" smtClean="0">
                <a:latin typeface="STHeiti" charset="-122"/>
                <a:ea typeface="STHeiti" charset="-122"/>
                <a:cs typeface="STHeiti" charset="-122"/>
              </a:rPr>
              <a:t>摩</a:t>
            </a:r>
            <a:r>
              <a:rPr kumimoji="1" lang="zh-CN" altLang="en-US" dirty="0">
                <a:latin typeface="STHeiti" charset="-122"/>
                <a:ea typeface="STHeiti" charset="-122"/>
                <a:cs typeface="STHeiti" charset="-122"/>
              </a:rPr>
              <a:t>拜</a:t>
            </a:r>
            <a:r>
              <a:rPr kumimoji="1" lang="zh-CN" altLang="en-US" dirty="0" smtClean="0">
                <a:latin typeface="STHeiti" charset="-122"/>
                <a:ea typeface="STHeiti" charset="-122"/>
                <a:cs typeface="STHeiti" charset="-122"/>
              </a:rPr>
              <a:t>单车</a:t>
            </a:r>
            <a:endParaRPr kumimoji="1" lang="zh-CN" altLang="en-US" dirty="0">
              <a:latin typeface="STHeiti" charset="-122"/>
              <a:ea typeface="STHeiti" charset="-122"/>
              <a:cs typeface="STHeiti" charset="-122"/>
            </a:endParaRPr>
          </a:p>
        </p:txBody>
      </p:sp>
    </p:spTree>
    <p:extLst>
      <p:ext uri="{BB962C8B-B14F-4D97-AF65-F5344CB8AC3E}">
        <p14:creationId xmlns:p14="http://schemas.microsoft.com/office/powerpoint/2010/main" val="21164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rot="5400000">
            <a:off x="1300050" y="3417901"/>
            <a:ext cx="3464701" cy="450905"/>
            <a:chOff x="-1515430" y="3599560"/>
            <a:chExt cx="8684030" cy="1130162"/>
          </a:xfrm>
        </p:grpSpPr>
        <p:pic>
          <p:nvPicPr>
            <p:cNvPr id="5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13259944" flipH="1">
              <a:off x="-1515430" y="4492788"/>
              <a:ext cx="7834841" cy="236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13259944" flipH="1" flipV="1">
              <a:off x="-666241" y="3809191"/>
              <a:ext cx="7834841" cy="15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矩形 8"/>
            <p:cNvSpPr/>
            <p:nvPr/>
          </p:nvSpPr>
          <p:spPr>
            <a:xfrm rot="13260000">
              <a:off x="-842108" y="3599560"/>
              <a:ext cx="7046109" cy="969589"/>
            </a:xfrm>
            <a:custGeom>
              <a:avLst/>
              <a:gdLst/>
              <a:ahLst/>
              <a:cxnLst/>
              <a:rect l="l" t="t" r="r" b="b"/>
              <a:pathLst>
                <a:path w="7046109" h="969588">
                  <a:moveTo>
                    <a:pt x="7046109" y="969588"/>
                  </a:moveTo>
                  <a:lnTo>
                    <a:pt x="0" y="969588"/>
                  </a:lnTo>
                  <a:lnTo>
                    <a:pt x="0" y="0"/>
                  </a:lnTo>
                  <a:lnTo>
                    <a:pt x="6653916" y="0"/>
                  </a:lnTo>
                  <a:lnTo>
                    <a:pt x="7046109" y="451166"/>
                  </a:lnTo>
                  <a:close/>
                </a:path>
              </a:pathLst>
            </a:custGeom>
            <a:solidFill>
              <a:sysClr val="window" lastClr="FFFFFF"/>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zh-CN" altLang="en-US" sz="1350" kern="0">
                <a:solidFill>
                  <a:sysClr val="window" lastClr="FFFFFF"/>
                </a:solidFill>
                <a:latin typeface="STHeiti" charset="-122"/>
                <a:ea typeface="STHeiti" charset="-122"/>
                <a:cs typeface="STHeiti" charset="-122"/>
              </a:endParaRPr>
            </a:p>
          </p:txBody>
        </p:sp>
      </p:grpSp>
      <p:grpSp>
        <p:nvGrpSpPr>
          <p:cNvPr id="74" name="组合 73"/>
          <p:cNvGrpSpPr/>
          <p:nvPr/>
        </p:nvGrpSpPr>
        <p:grpSpPr>
          <a:xfrm rot="5400000">
            <a:off x="91177" y="1597455"/>
            <a:ext cx="3718026" cy="865177"/>
            <a:chOff x="-1515430" y="3809191"/>
            <a:chExt cx="9318970" cy="2168505"/>
          </a:xfrm>
        </p:grpSpPr>
        <p:pic>
          <p:nvPicPr>
            <p:cNvPr id="7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13259944" flipH="1">
              <a:off x="-1515430" y="4492788"/>
              <a:ext cx="7834841" cy="236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13259944" flipH="1" flipV="1">
              <a:off x="-666241" y="3809191"/>
              <a:ext cx="7834841" cy="15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矩形 8"/>
            <p:cNvSpPr/>
            <p:nvPr/>
          </p:nvSpPr>
          <p:spPr>
            <a:xfrm rot="13260000">
              <a:off x="757432" y="5008107"/>
              <a:ext cx="7046108" cy="969589"/>
            </a:xfrm>
            <a:custGeom>
              <a:avLst/>
              <a:gdLst/>
              <a:ahLst/>
              <a:cxnLst/>
              <a:rect l="l" t="t" r="r" b="b"/>
              <a:pathLst>
                <a:path w="7046109" h="969588">
                  <a:moveTo>
                    <a:pt x="7046109" y="969588"/>
                  </a:moveTo>
                  <a:lnTo>
                    <a:pt x="0" y="969588"/>
                  </a:lnTo>
                  <a:lnTo>
                    <a:pt x="0" y="0"/>
                  </a:lnTo>
                  <a:lnTo>
                    <a:pt x="6653916" y="0"/>
                  </a:lnTo>
                  <a:lnTo>
                    <a:pt x="7046109" y="451166"/>
                  </a:lnTo>
                  <a:close/>
                </a:path>
              </a:pathLst>
            </a:custGeom>
            <a:solidFill>
              <a:sysClr val="window" lastClr="FFFFFF"/>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zh-CN" altLang="en-US" sz="1350" kern="0">
                <a:solidFill>
                  <a:sysClr val="window" lastClr="FFFFFF"/>
                </a:solidFill>
                <a:latin typeface="STHeiti" charset="-122"/>
                <a:ea typeface="STHeiti" charset="-122"/>
                <a:cs typeface="STHeiti" charset="-122"/>
              </a:endParaRPr>
            </a:p>
          </p:txBody>
        </p:sp>
      </p:grpSp>
      <p:grpSp>
        <p:nvGrpSpPr>
          <p:cNvPr id="92" name="组合 91"/>
          <p:cNvGrpSpPr/>
          <p:nvPr/>
        </p:nvGrpSpPr>
        <p:grpSpPr>
          <a:xfrm>
            <a:off x="615044" y="239337"/>
            <a:ext cx="8043182" cy="476655"/>
            <a:chOff x="556513" y="239337"/>
            <a:chExt cx="8102062" cy="798607"/>
          </a:xfrm>
        </p:grpSpPr>
        <p:sp>
          <p:nvSpPr>
            <p:cNvPr id="93" name="矩形 92"/>
            <p:cNvSpPr/>
            <p:nvPr/>
          </p:nvSpPr>
          <p:spPr>
            <a:xfrm>
              <a:off x="556513" y="239337"/>
              <a:ext cx="8054088" cy="773492"/>
            </a:xfrm>
            <a:prstGeom prst="rect">
              <a:avLst/>
            </a:prstGeom>
            <a:solidFill>
              <a:schemeClr val="bg1"/>
            </a:solidFill>
          </p:spPr>
          <p:txBody>
            <a:bodyPr wrap="square">
              <a:spAutoFit/>
            </a:bodyPr>
            <a:lstStyle/>
            <a:p>
              <a:r>
                <a:rPr lang="en-US" altLang="zh-CN" sz="2400" b="1" dirty="0">
                  <a:solidFill>
                    <a:srgbClr val="E33743"/>
                  </a:solidFill>
                </a:rPr>
                <a:t>2.2 </a:t>
              </a:r>
              <a:r>
                <a:rPr lang="zh-CN" altLang="en-US" sz="2400" b="1" dirty="0">
                  <a:solidFill>
                    <a:srgbClr val="E33743"/>
                  </a:solidFill>
                </a:rPr>
                <a:t>摩拜单车持续经营的战略</a:t>
              </a:r>
              <a:r>
                <a:rPr lang="zh-CN" altLang="en-US" sz="2400" b="1" dirty="0" smtClean="0">
                  <a:solidFill>
                    <a:srgbClr val="E33743"/>
                  </a:solidFill>
                </a:rPr>
                <a:t>目标</a:t>
              </a:r>
              <a:endParaRPr lang="en-US" altLang="zh-CN" sz="2400" b="1" dirty="0" smtClean="0">
                <a:solidFill>
                  <a:srgbClr val="E33743"/>
                </a:solidFill>
                <a:latin typeface="STHeiti" charset="-122"/>
                <a:ea typeface="STHeiti" charset="-122"/>
                <a:cs typeface="STHeiti" charset="-122"/>
              </a:endParaRPr>
            </a:p>
          </p:txBody>
        </p:sp>
        <p:grpSp>
          <p:nvGrpSpPr>
            <p:cNvPr id="94" name="组合 31"/>
            <p:cNvGrpSpPr/>
            <p:nvPr/>
          </p:nvGrpSpPr>
          <p:grpSpPr>
            <a:xfrm>
              <a:off x="556514" y="246945"/>
              <a:ext cx="8102061" cy="790999"/>
              <a:chOff x="584439" y="3380876"/>
              <a:chExt cx="8084272" cy="669978"/>
            </a:xfrm>
          </p:grpSpPr>
          <p:cxnSp>
            <p:nvCxnSpPr>
              <p:cNvPr id="95" name="直接连接符 94"/>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6" name="直接连接符 95"/>
              <p:cNvCxnSpPr>
                <a:cxnSpLocks/>
              </p:cNvCxnSpPr>
              <p:nvPr/>
            </p:nvCxnSpPr>
            <p:spPr>
              <a:xfrm>
                <a:off x="585349" y="4044054"/>
                <a:ext cx="8083362" cy="680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3" name="组 2"/>
          <p:cNvGrpSpPr/>
          <p:nvPr/>
        </p:nvGrpSpPr>
        <p:grpSpPr>
          <a:xfrm>
            <a:off x="931968" y="711200"/>
            <a:ext cx="7361707" cy="4223279"/>
            <a:chOff x="1414593" y="1028472"/>
            <a:chExt cx="7361707" cy="4223279"/>
          </a:xfrm>
        </p:grpSpPr>
        <p:sp>
          <p:nvSpPr>
            <p:cNvPr id="47" name="矩形 16"/>
            <p:cNvSpPr/>
            <p:nvPr/>
          </p:nvSpPr>
          <p:spPr>
            <a:xfrm>
              <a:off x="2352431" y="4378939"/>
              <a:ext cx="4244104" cy="547784"/>
            </a:xfrm>
            <a:custGeom>
              <a:avLst/>
              <a:gdLst>
                <a:gd name="connsiteX0" fmla="*/ 0 w 5256585"/>
                <a:gd name="connsiteY0" fmla="*/ 0 h 590299"/>
                <a:gd name="connsiteX1" fmla="*/ 5256585 w 5256585"/>
                <a:gd name="connsiteY1" fmla="*/ 0 h 590299"/>
                <a:gd name="connsiteX2" fmla="*/ 5256585 w 5256585"/>
                <a:gd name="connsiteY2" fmla="*/ 590299 h 590299"/>
                <a:gd name="connsiteX3" fmla="*/ 0 w 5256585"/>
                <a:gd name="connsiteY3" fmla="*/ 590299 h 590299"/>
                <a:gd name="connsiteX4" fmla="*/ 0 w 5256585"/>
                <a:gd name="connsiteY4" fmla="*/ 0 h 590299"/>
                <a:gd name="connsiteX0" fmla="*/ 620486 w 5256585"/>
                <a:gd name="connsiteY0" fmla="*/ 0 h 639285"/>
                <a:gd name="connsiteX1" fmla="*/ 5256585 w 5256585"/>
                <a:gd name="connsiteY1" fmla="*/ 48986 h 639285"/>
                <a:gd name="connsiteX2" fmla="*/ 5256585 w 5256585"/>
                <a:gd name="connsiteY2" fmla="*/ 639285 h 639285"/>
                <a:gd name="connsiteX3" fmla="*/ 0 w 5256585"/>
                <a:gd name="connsiteY3" fmla="*/ 639285 h 639285"/>
                <a:gd name="connsiteX4" fmla="*/ 620486 w 5256585"/>
                <a:gd name="connsiteY4" fmla="*/ 0 h 639285"/>
                <a:gd name="connsiteX0" fmla="*/ 620486 w 5256585"/>
                <a:gd name="connsiteY0" fmla="*/ 81643 h 720928"/>
                <a:gd name="connsiteX1" fmla="*/ 5223928 w 5256585"/>
                <a:gd name="connsiteY1" fmla="*/ 0 h 720928"/>
                <a:gd name="connsiteX2" fmla="*/ 5256585 w 5256585"/>
                <a:gd name="connsiteY2" fmla="*/ 720928 h 720928"/>
                <a:gd name="connsiteX3" fmla="*/ 0 w 5256585"/>
                <a:gd name="connsiteY3" fmla="*/ 720928 h 720928"/>
                <a:gd name="connsiteX4" fmla="*/ 620486 w 5256585"/>
                <a:gd name="connsiteY4" fmla="*/ 81643 h 720928"/>
                <a:gd name="connsiteX0" fmla="*/ 620486 w 5223928"/>
                <a:gd name="connsiteY0" fmla="*/ 81643 h 720928"/>
                <a:gd name="connsiteX1" fmla="*/ 5223928 w 5223928"/>
                <a:gd name="connsiteY1" fmla="*/ 0 h 720928"/>
                <a:gd name="connsiteX2" fmla="*/ 5207599 w 5223928"/>
                <a:gd name="connsiteY2" fmla="*/ 386192 h 720928"/>
                <a:gd name="connsiteX3" fmla="*/ 0 w 5223928"/>
                <a:gd name="connsiteY3" fmla="*/ 720928 h 720928"/>
                <a:gd name="connsiteX4" fmla="*/ 620486 w 5223928"/>
                <a:gd name="connsiteY4" fmla="*/ 81643 h 720928"/>
                <a:gd name="connsiteX0" fmla="*/ 620486 w 5223928"/>
                <a:gd name="connsiteY0" fmla="*/ 81643 h 720928"/>
                <a:gd name="connsiteX1" fmla="*/ 5223928 w 5223928"/>
                <a:gd name="connsiteY1" fmla="*/ 0 h 720928"/>
                <a:gd name="connsiteX2" fmla="*/ 5207599 w 5223928"/>
                <a:gd name="connsiteY2" fmla="*/ 336602 h 720928"/>
                <a:gd name="connsiteX3" fmla="*/ 0 w 5223928"/>
                <a:gd name="connsiteY3" fmla="*/ 720928 h 720928"/>
                <a:gd name="connsiteX4" fmla="*/ 620486 w 5223928"/>
                <a:gd name="connsiteY4" fmla="*/ 81643 h 720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3928" h="720928">
                  <a:moveTo>
                    <a:pt x="620486" y="81643"/>
                  </a:moveTo>
                  <a:lnTo>
                    <a:pt x="5223928" y="0"/>
                  </a:lnTo>
                  <a:lnTo>
                    <a:pt x="5207599" y="336602"/>
                  </a:lnTo>
                  <a:lnTo>
                    <a:pt x="0" y="720928"/>
                  </a:lnTo>
                  <a:lnTo>
                    <a:pt x="620486" y="81643"/>
                  </a:lnTo>
                  <a:close/>
                </a:path>
              </a:pathLst>
            </a:custGeom>
            <a:gradFill flip="none" rotWithShape="1">
              <a:gsLst>
                <a:gs pos="0">
                  <a:sysClr val="windowText" lastClr="000000">
                    <a:lumMod val="50000"/>
                    <a:lumOff val="50000"/>
                    <a:shade val="30000"/>
                    <a:satMod val="115000"/>
                  </a:sysClr>
                </a:gs>
                <a:gs pos="89000">
                  <a:sysClr val="windowText" lastClr="000000">
                    <a:lumMod val="50000"/>
                    <a:lumOff val="50000"/>
                    <a:shade val="100000"/>
                    <a:satMod val="115000"/>
                    <a:alpha val="0"/>
                  </a:sysClr>
                </a:gs>
              </a:gsLst>
              <a:lin ang="54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48" name="圆角矩形 47"/>
            <p:cNvSpPr/>
            <p:nvPr/>
          </p:nvSpPr>
          <p:spPr>
            <a:xfrm>
              <a:off x="2809394" y="4001243"/>
              <a:ext cx="5966906" cy="809625"/>
            </a:xfrm>
            <a:prstGeom prst="roundRect">
              <a:avLst>
                <a:gd name="adj" fmla="val 13534"/>
              </a:avLst>
            </a:prstGeom>
            <a:gradFill flip="none" rotWithShape="1">
              <a:gsLst>
                <a:gs pos="61000">
                  <a:srgbClr val="FFC000"/>
                </a:gs>
                <a:gs pos="45000">
                  <a:srgbClr val="FF3300"/>
                </a:gs>
                <a:gs pos="70000">
                  <a:srgbClr val="FC4825"/>
                </a:gs>
                <a:gs pos="94000">
                  <a:srgbClr val="FF3300"/>
                </a:gs>
              </a:gsLst>
              <a:lin ang="2400000" scaled="0"/>
              <a:tileRect/>
            </a:gradFill>
            <a:ln w="28575" cap="flat" cmpd="sng" algn="ctr">
              <a:solidFill>
                <a:srgbClr val="FED67E"/>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49" name="椭圆 48"/>
            <p:cNvSpPr/>
            <p:nvPr/>
          </p:nvSpPr>
          <p:spPr>
            <a:xfrm>
              <a:off x="2269865" y="4454302"/>
              <a:ext cx="417188" cy="227509"/>
            </a:xfrm>
            <a:prstGeom prst="ellipse">
              <a:avLst/>
            </a:prstGeom>
            <a:gradFill flip="none" rotWithShape="1">
              <a:gsLst>
                <a:gs pos="92000">
                  <a:srgbClr val="916800"/>
                </a:gs>
                <a:gs pos="12000">
                  <a:srgbClr val="834C03"/>
                </a:gs>
                <a:gs pos="50000">
                  <a:srgbClr val="FFC000">
                    <a:shade val="67500"/>
                    <a:satMod val="115000"/>
                  </a:srgbClr>
                </a:gs>
              </a:gsLst>
              <a:lin ang="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54" name="矩形 13"/>
            <p:cNvSpPr/>
            <p:nvPr/>
          </p:nvSpPr>
          <p:spPr>
            <a:xfrm>
              <a:off x="2352431" y="4067492"/>
              <a:ext cx="1195302" cy="727359"/>
            </a:xfrm>
            <a:custGeom>
              <a:avLst/>
              <a:gdLst>
                <a:gd name="connsiteX0" fmla="*/ 0 w 2661868"/>
                <a:gd name="connsiteY0" fmla="*/ 0 h 738268"/>
                <a:gd name="connsiteX1" fmla="*/ 2661868 w 2661868"/>
                <a:gd name="connsiteY1" fmla="*/ 0 h 738268"/>
                <a:gd name="connsiteX2" fmla="*/ 2661868 w 2661868"/>
                <a:gd name="connsiteY2" fmla="*/ 738268 h 738268"/>
                <a:gd name="connsiteX3" fmla="*/ 0 w 2661868"/>
                <a:gd name="connsiteY3" fmla="*/ 738268 h 738268"/>
                <a:gd name="connsiteX4" fmla="*/ 0 w 2661868"/>
                <a:gd name="connsiteY4" fmla="*/ 0 h 738268"/>
                <a:gd name="connsiteX0" fmla="*/ 571500 w 2661868"/>
                <a:gd name="connsiteY0" fmla="*/ 0 h 1081168"/>
                <a:gd name="connsiteX1" fmla="*/ 2661868 w 2661868"/>
                <a:gd name="connsiteY1" fmla="*/ 342900 h 1081168"/>
                <a:gd name="connsiteX2" fmla="*/ 2661868 w 2661868"/>
                <a:gd name="connsiteY2" fmla="*/ 1081168 h 1081168"/>
                <a:gd name="connsiteX3" fmla="*/ 0 w 2661868"/>
                <a:gd name="connsiteY3" fmla="*/ 1081168 h 1081168"/>
                <a:gd name="connsiteX4" fmla="*/ 571500 w 2661868"/>
                <a:gd name="connsiteY4" fmla="*/ 0 h 1081168"/>
                <a:gd name="connsiteX0" fmla="*/ 702128 w 2792496"/>
                <a:gd name="connsiteY0" fmla="*/ 0 h 1081168"/>
                <a:gd name="connsiteX1" fmla="*/ 2792496 w 2792496"/>
                <a:gd name="connsiteY1" fmla="*/ 342900 h 1081168"/>
                <a:gd name="connsiteX2" fmla="*/ 2792496 w 2792496"/>
                <a:gd name="connsiteY2" fmla="*/ 1081168 h 1081168"/>
                <a:gd name="connsiteX3" fmla="*/ 0 w 2792496"/>
                <a:gd name="connsiteY3" fmla="*/ 770925 h 1081168"/>
                <a:gd name="connsiteX4" fmla="*/ 702128 w 2792496"/>
                <a:gd name="connsiteY4" fmla="*/ 0 h 1081168"/>
                <a:gd name="connsiteX0" fmla="*/ 702128 w 2792496"/>
                <a:gd name="connsiteY0" fmla="*/ 0 h 1146482"/>
                <a:gd name="connsiteX1" fmla="*/ 2792496 w 2792496"/>
                <a:gd name="connsiteY1" fmla="*/ 342900 h 1146482"/>
                <a:gd name="connsiteX2" fmla="*/ 1516027 w 2792496"/>
                <a:gd name="connsiteY2" fmla="*/ 1146482 h 1146482"/>
                <a:gd name="connsiteX3" fmla="*/ 0 w 2792496"/>
                <a:gd name="connsiteY3" fmla="*/ 770925 h 1146482"/>
                <a:gd name="connsiteX4" fmla="*/ 702128 w 2792496"/>
                <a:gd name="connsiteY4" fmla="*/ 0 h 1146482"/>
                <a:gd name="connsiteX0" fmla="*/ 702128 w 2792496"/>
                <a:gd name="connsiteY0" fmla="*/ 0 h 1146482"/>
                <a:gd name="connsiteX1" fmla="*/ 2792496 w 2792496"/>
                <a:gd name="connsiteY1" fmla="*/ 342900 h 1146482"/>
                <a:gd name="connsiteX2" fmla="*/ 1629998 w 2792496"/>
                <a:gd name="connsiteY2" fmla="*/ 1146482 h 1146482"/>
                <a:gd name="connsiteX3" fmla="*/ 0 w 2792496"/>
                <a:gd name="connsiteY3" fmla="*/ 770925 h 1146482"/>
                <a:gd name="connsiteX4" fmla="*/ 702128 w 2792496"/>
                <a:gd name="connsiteY4" fmla="*/ 0 h 1146482"/>
                <a:gd name="connsiteX0" fmla="*/ 702128 w 2860877"/>
                <a:gd name="connsiteY0" fmla="*/ 0 h 1146482"/>
                <a:gd name="connsiteX1" fmla="*/ 2860877 w 2860877"/>
                <a:gd name="connsiteY1" fmla="*/ 342900 h 1146482"/>
                <a:gd name="connsiteX2" fmla="*/ 1629998 w 2860877"/>
                <a:gd name="connsiteY2" fmla="*/ 1146482 h 1146482"/>
                <a:gd name="connsiteX3" fmla="*/ 0 w 2860877"/>
                <a:gd name="connsiteY3" fmla="*/ 770925 h 1146482"/>
                <a:gd name="connsiteX4" fmla="*/ 702128 w 2860877"/>
                <a:gd name="connsiteY4" fmla="*/ 0 h 1146482"/>
                <a:gd name="connsiteX0" fmla="*/ 702128 w 2860877"/>
                <a:gd name="connsiteY0" fmla="*/ 0 h 1260782"/>
                <a:gd name="connsiteX1" fmla="*/ 2860877 w 2860877"/>
                <a:gd name="connsiteY1" fmla="*/ 342900 h 1260782"/>
                <a:gd name="connsiteX2" fmla="*/ 1447644 w 2860877"/>
                <a:gd name="connsiteY2" fmla="*/ 1260782 h 1260782"/>
                <a:gd name="connsiteX3" fmla="*/ 0 w 2860877"/>
                <a:gd name="connsiteY3" fmla="*/ 770925 h 1260782"/>
                <a:gd name="connsiteX4" fmla="*/ 702128 w 2860877"/>
                <a:gd name="connsiteY4" fmla="*/ 0 h 1260782"/>
                <a:gd name="connsiteX0" fmla="*/ 1044040 w 3202789"/>
                <a:gd name="connsiteY0" fmla="*/ 0 h 1260782"/>
                <a:gd name="connsiteX1" fmla="*/ 3202789 w 3202789"/>
                <a:gd name="connsiteY1" fmla="*/ 342900 h 1260782"/>
                <a:gd name="connsiteX2" fmla="*/ 1789556 w 3202789"/>
                <a:gd name="connsiteY2" fmla="*/ 1260782 h 1260782"/>
                <a:gd name="connsiteX3" fmla="*/ 0 w 3202789"/>
                <a:gd name="connsiteY3" fmla="*/ 950539 h 1260782"/>
                <a:gd name="connsiteX4" fmla="*/ 1044040 w 3202789"/>
                <a:gd name="connsiteY4" fmla="*/ 0 h 1260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789" h="1260782">
                  <a:moveTo>
                    <a:pt x="1044040" y="0"/>
                  </a:moveTo>
                  <a:lnTo>
                    <a:pt x="3202789" y="342900"/>
                  </a:lnTo>
                  <a:lnTo>
                    <a:pt x="1789556" y="1260782"/>
                  </a:lnTo>
                  <a:lnTo>
                    <a:pt x="0" y="950539"/>
                  </a:lnTo>
                  <a:lnTo>
                    <a:pt x="1044040" y="0"/>
                  </a:lnTo>
                  <a:close/>
                </a:path>
              </a:pathLst>
            </a:custGeom>
            <a:gradFill flip="none" rotWithShape="1">
              <a:gsLst>
                <a:gs pos="0">
                  <a:sysClr val="windowText" lastClr="000000">
                    <a:lumMod val="50000"/>
                    <a:lumOff val="50000"/>
                    <a:shade val="30000"/>
                    <a:satMod val="115000"/>
                  </a:sysClr>
                </a:gs>
                <a:gs pos="71000">
                  <a:sysClr val="window" lastClr="FFFFFF">
                    <a:alpha val="0"/>
                  </a:sysClr>
                </a:gs>
              </a:gsLst>
              <a:lin ang="81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55" name="右箭头 10"/>
            <p:cNvSpPr/>
            <p:nvPr/>
          </p:nvSpPr>
          <p:spPr>
            <a:xfrm>
              <a:off x="2269866" y="3867663"/>
              <a:ext cx="1287290" cy="776464"/>
            </a:xfrm>
            <a:custGeom>
              <a:avLst/>
              <a:gdLst>
                <a:gd name="connsiteX0" fmla="*/ 1396233 w 2231350"/>
                <a:gd name="connsiteY0" fmla="*/ 0 h 1345899"/>
                <a:gd name="connsiteX1" fmla="*/ 2231350 w 2231350"/>
                <a:gd name="connsiteY1" fmla="*/ 672950 h 1345899"/>
                <a:gd name="connsiteX2" fmla="*/ 1396233 w 2231350"/>
                <a:gd name="connsiteY2" fmla="*/ 1345899 h 1345899"/>
                <a:gd name="connsiteX3" fmla="*/ 1396233 w 2231350"/>
                <a:gd name="connsiteY3" fmla="*/ 1122937 h 1345899"/>
                <a:gd name="connsiteX4" fmla="*/ 0 w 2231350"/>
                <a:gd name="connsiteY4" fmla="*/ 1188252 h 1345899"/>
                <a:gd name="connsiteX5" fmla="*/ 826925 w 2231350"/>
                <a:gd name="connsiteY5" fmla="*/ 222962 h 1345899"/>
                <a:gd name="connsiteX6" fmla="*/ 1396233 w 2231350"/>
                <a:gd name="connsiteY6" fmla="*/ 222962 h 1345899"/>
                <a:gd name="connsiteX7" fmla="*/ 1396233 w 2231350"/>
                <a:gd name="connsiteY7" fmla="*/ 0 h 1345899"/>
                <a:gd name="connsiteX0" fmla="*/ 1396233 w 2231350"/>
                <a:gd name="connsiteY0" fmla="*/ 0 h 1345899"/>
                <a:gd name="connsiteX1" fmla="*/ 2231350 w 2231350"/>
                <a:gd name="connsiteY1" fmla="*/ 672950 h 1345899"/>
                <a:gd name="connsiteX2" fmla="*/ 1396233 w 2231350"/>
                <a:gd name="connsiteY2" fmla="*/ 1345899 h 1345899"/>
                <a:gd name="connsiteX3" fmla="*/ 1396233 w 2231350"/>
                <a:gd name="connsiteY3" fmla="*/ 1122937 h 1345899"/>
                <a:gd name="connsiteX4" fmla="*/ 0 w 2231350"/>
                <a:gd name="connsiteY4" fmla="*/ 1188252 h 1345899"/>
                <a:gd name="connsiteX5" fmla="*/ 826925 w 2231350"/>
                <a:gd name="connsiteY5" fmla="*/ 222962 h 1345899"/>
                <a:gd name="connsiteX6" fmla="*/ 1396233 w 2231350"/>
                <a:gd name="connsiteY6" fmla="*/ 222962 h 1345899"/>
                <a:gd name="connsiteX7" fmla="*/ 1396233 w 2231350"/>
                <a:gd name="connsiteY7" fmla="*/ 0 h 13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1350" h="1345899">
                  <a:moveTo>
                    <a:pt x="1396233" y="0"/>
                  </a:moveTo>
                  <a:lnTo>
                    <a:pt x="2231350" y="672950"/>
                  </a:lnTo>
                  <a:lnTo>
                    <a:pt x="1396233" y="1345899"/>
                  </a:lnTo>
                  <a:lnTo>
                    <a:pt x="1396233" y="1122937"/>
                  </a:lnTo>
                  <a:cubicBezTo>
                    <a:pt x="930822" y="1144709"/>
                    <a:pt x="318454" y="1003194"/>
                    <a:pt x="0" y="1188252"/>
                  </a:cubicBezTo>
                  <a:lnTo>
                    <a:pt x="826925" y="222962"/>
                  </a:lnTo>
                  <a:lnTo>
                    <a:pt x="1396233" y="222962"/>
                  </a:lnTo>
                  <a:lnTo>
                    <a:pt x="1396233" y="0"/>
                  </a:lnTo>
                  <a:close/>
                </a:path>
              </a:pathLst>
            </a:custGeom>
            <a:gradFill flip="none" rotWithShape="1">
              <a:gsLst>
                <a:gs pos="61000">
                  <a:srgbClr val="FFC000"/>
                </a:gs>
                <a:gs pos="45000">
                  <a:srgbClr val="FF3300"/>
                </a:gs>
                <a:gs pos="70000">
                  <a:srgbClr val="FC4825"/>
                </a:gs>
                <a:gs pos="94000">
                  <a:srgbClr val="FF3300"/>
                </a:gs>
              </a:gsLst>
              <a:lin ang="2400000" scaled="0"/>
              <a:tileRect/>
            </a:gradFill>
            <a:ln w="28575" cap="flat" cmpd="sng" algn="ctr">
              <a:solidFill>
                <a:srgbClr val="FED67E"/>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56" name="Oval 65"/>
            <p:cNvSpPr>
              <a:spLocks noChangeArrowheads="1"/>
            </p:cNvSpPr>
            <p:nvPr/>
          </p:nvSpPr>
          <p:spPr bwMode="auto">
            <a:xfrm rot="16200000" flipV="1">
              <a:off x="8226846" y="4371290"/>
              <a:ext cx="636743" cy="54565"/>
            </a:xfrm>
            <a:prstGeom prst="ellipse">
              <a:avLst/>
            </a:prstGeom>
            <a:gradFill rotWithShape="1">
              <a:gsLst>
                <a:gs pos="0">
                  <a:srgbClr val="F79646">
                    <a:lumMod val="50000"/>
                  </a:srgbClr>
                </a:gs>
                <a:gs pos="100000">
                  <a:srgbClr val="EEECE1">
                    <a:alpha val="0"/>
                  </a:srgbClr>
                </a:gs>
              </a:gsLst>
              <a:path path="shape">
                <a:fillToRect l="50000" t="50000" r="50000" b="50000"/>
              </a:path>
            </a:gradFill>
            <a:ln w="9525">
              <a:noFill/>
              <a:round/>
              <a:headEnd/>
              <a:tailEnd/>
            </a:ln>
            <a:effectLst/>
          </p:spPr>
          <p:txBody>
            <a:bodyPr wrap="none" anchor="ctr"/>
            <a:lstStyle/>
            <a:p>
              <a:pPr defTabSz="685800">
                <a:defRPr/>
              </a:pPr>
              <a:endParaRPr lang="zh-CN" altLang="en-US" sz="1350" kern="0">
                <a:solidFill>
                  <a:sysClr val="windowText" lastClr="000000"/>
                </a:solidFill>
                <a:latin typeface="STHeiti" charset="-122"/>
                <a:ea typeface="STHeiti" charset="-122"/>
                <a:cs typeface="STHeiti" charset="-122"/>
              </a:endParaRPr>
            </a:p>
          </p:txBody>
        </p:sp>
        <p:sp>
          <p:nvSpPr>
            <p:cNvPr id="58" name="TextBox 57"/>
            <p:cNvSpPr txBox="1"/>
            <p:nvPr/>
          </p:nvSpPr>
          <p:spPr>
            <a:xfrm>
              <a:off x="2599088" y="4116688"/>
              <a:ext cx="747760"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685800">
                <a:defRPr/>
              </a:pPr>
              <a:r>
                <a:rPr lang="en-US" altLang="zh-CN" sz="2000" dirty="0" smtClean="0">
                  <a:solidFill>
                    <a:srgbClr val="714203"/>
                  </a:solidFill>
                  <a:effectLst>
                    <a:outerShdw dist="38100" dir="5400000" algn="t" rotWithShape="0">
                      <a:sysClr val="window" lastClr="FFFFFF">
                        <a:alpha val="55000"/>
                      </a:sysClr>
                    </a:outerShdw>
                  </a:effectLst>
                  <a:latin typeface="STHeiti" charset="-122"/>
                  <a:ea typeface="STHeiti" charset="-122"/>
                  <a:cs typeface="STHeiti" charset="-122"/>
                </a:rPr>
                <a:t>2.2.4</a:t>
              </a:r>
              <a:endParaRPr lang="zh-CN" altLang="en-US" sz="2000" dirty="0">
                <a:solidFill>
                  <a:srgbClr val="714203"/>
                </a:solidFill>
                <a:effectLst>
                  <a:outerShdw dist="38100" dir="5400000" algn="t" rotWithShape="0">
                    <a:sysClr val="window" lastClr="FFFFFF">
                      <a:alpha val="55000"/>
                    </a:sysClr>
                  </a:outerShdw>
                </a:effectLst>
                <a:latin typeface="STHeiti" charset="-122"/>
                <a:ea typeface="STHeiti" charset="-122"/>
                <a:cs typeface="STHeiti" charset="-122"/>
              </a:endParaRPr>
            </a:p>
          </p:txBody>
        </p:sp>
        <p:sp>
          <p:nvSpPr>
            <p:cNvPr id="59" name="矩形 16"/>
            <p:cNvSpPr/>
            <p:nvPr/>
          </p:nvSpPr>
          <p:spPr>
            <a:xfrm>
              <a:off x="1977749" y="3460174"/>
              <a:ext cx="4244104" cy="547784"/>
            </a:xfrm>
            <a:custGeom>
              <a:avLst/>
              <a:gdLst>
                <a:gd name="connsiteX0" fmla="*/ 0 w 5256585"/>
                <a:gd name="connsiteY0" fmla="*/ 0 h 590299"/>
                <a:gd name="connsiteX1" fmla="*/ 5256585 w 5256585"/>
                <a:gd name="connsiteY1" fmla="*/ 0 h 590299"/>
                <a:gd name="connsiteX2" fmla="*/ 5256585 w 5256585"/>
                <a:gd name="connsiteY2" fmla="*/ 590299 h 590299"/>
                <a:gd name="connsiteX3" fmla="*/ 0 w 5256585"/>
                <a:gd name="connsiteY3" fmla="*/ 590299 h 590299"/>
                <a:gd name="connsiteX4" fmla="*/ 0 w 5256585"/>
                <a:gd name="connsiteY4" fmla="*/ 0 h 590299"/>
                <a:gd name="connsiteX0" fmla="*/ 620486 w 5256585"/>
                <a:gd name="connsiteY0" fmla="*/ 0 h 639285"/>
                <a:gd name="connsiteX1" fmla="*/ 5256585 w 5256585"/>
                <a:gd name="connsiteY1" fmla="*/ 48986 h 639285"/>
                <a:gd name="connsiteX2" fmla="*/ 5256585 w 5256585"/>
                <a:gd name="connsiteY2" fmla="*/ 639285 h 639285"/>
                <a:gd name="connsiteX3" fmla="*/ 0 w 5256585"/>
                <a:gd name="connsiteY3" fmla="*/ 639285 h 639285"/>
                <a:gd name="connsiteX4" fmla="*/ 620486 w 5256585"/>
                <a:gd name="connsiteY4" fmla="*/ 0 h 639285"/>
                <a:gd name="connsiteX0" fmla="*/ 620486 w 5256585"/>
                <a:gd name="connsiteY0" fmla="*/ 81643 h 720928"/>
                <a:gd name="connsiteX1" fmla="*/ 5223928 w 5256585"/>
                <a:gd name="connsiteY1" fmla="*/ 0 h 720928"/>
                <a:gd name="connsiteX2" fmla="*/ 5256585 w 5256585"/>
                <a:gd name="connsiteY2" fmla="*/ 720928 h 720928"/>
                <a:gd name="connsiteX3" fmla="*/ 0 w 5256585"/>
                <a:gd name="connsiteY3" fmla="*/ 720928 h 720928"/>
                <a:gd name="connsiteX4" fmla="*/ 620486 w 5256585"/>
                <a:gd name="connsiteY4" fmla="*/ 81643 h 720928"/>
                <a:gd name="connsiteX0" fmla="*/ 620486 w 5223928"/>
                <a:gd name="connsiteY0" fmla="*/ 81643 h 720928"/>
                <a:gd name="connsiteX1" fmla="*/ 5223928 w 5223928"/>
                <a:gd name="connsiteY1" fmla="*/ 0 h 720928"/>
                <a:gd name="connsiteX2" fmla="*/ 5207599 w 5223928"/>
                <a:gd name="connsiteY2" fmla="*/ 386192 h 720928"/>
                <a:gd name="connsiteX3" fmla="*/ 0 w 5223928"/>
                <a:gd name="connsiteY3" fmla="*/ 720928 h 720928"/>
                <a:gd name="connsiteX4" fmla="*/ 620486 w 5223928"/>
                <a:gd name="connsiteY4" fmla="*/ 81643 h 720928"/>
                <a:gd name="connsiteX0" fmla="*/ 620486 w 5223928"/>
                <a:gd name="connsiteY0" fmla="*/ 81643 h 720928"/>
                <a:gd name="connsiteX1" fmla="*/ 5223928 w 5223928"/>
                <a:gd name="connsiteY1" fmla="*/ 0 h 720928"/>
                <a:gd name="connsiteX2" fmla="*/ 5207599 w 5223928"/>
                <a:gd name="connsiteY2" fmla="*/ 336602 h 720928"/>
                <a:gd name="connsiteX3" fmla="*/ 0 w 5223928"/>
                <a:gd name="connsiteY3" fmla="*/ 720928 h 720928"/>
                <a:gd name="connsiteX4" fmla="*/ 620486 w 5223928"/>
                <a:gd name="connsiteY4" fmla="*/ 81643 h 720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3928" h="720928">
                  <a:moveTo>
                    <a:pt x="620486" y="81643"/>
                  </a:moveTo>
                  <a:lnTo>
                    <a:pt x="5223928" y="0"/>
                  </a:lnTo>
                  <a:lnTo>
                    <a:pt x="5207599" y="336602"/>
                  </a:lnTo>
                  <a:lnTo>
                    <a:pt x="0" y="720928"/>
                  </a:lnTo>
                  <a:lnTo>
                    <a:pt x="620486" y="81643"/>
                  </a:lnTo>
                  <a:close/>
                </a:path>
              </a:pathLst>
            </a:custGeom>
            <a:gradFill flip="none" rotWithShape="1">
              <a:gsLst>
                <a:gs pos="0">
                  <a:sysClr val="windowText" lastClr="000000">
                    <a:lumMod val="50000"/>
                    <a:lumOff val="50000"/>
                    <a:shade val="30000"/>
                    <a:satMod val="115000"/>
                  </a:sysClr>
                </a:gs>
                <a:gs pos="89000">
                  <a:sysClr val="windowText" lastClr="000000">
                    <a:lumMod val="50000"/>
                    <a:lumOff val="50000"/>
                    <a:shade val="100000"/>
                    <a:satMod val="115000"/>
                    <a:alpha val="0"/>
                  </a:sysClr>
                </a:gs>
              </a:gsLst>
              <a:lin ang="54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60" name="圆角矩形 59"/>
            <p:cNvSpPr/>
            <p:nvPr/>
          </p:nvSpPr>
          <p:spPr>
            <a:xfrm>
              <a:off x="2434712" y="3082477"/>
              <a:ext cx="5966906" cy="809625"/>
            </a:xfrm>
            <a:prstGeom prst="roundRect">
              <a:avLst>
                <a:gd name="adj" fmla="val 13534"/>
              </a:avLst>
            </a:prstGeom>
            <a:gradFill flip="none" rotWithShape="1">
              <a:gsLst>
                <a:gs pos="61000">
                  <a:srgbClr val="FFC000"/>
                </a:gs>
                <a:gs pos="45000">
                  <a:srgbClr val="FF3300"/>
                </a:gs>
                <a:gs pos="70000">
                  <a:srgbClr val="FC4825"/>
                </a:gs>
                <a:gs pos="94000">
                  <a:srgbClr val="FF3300"/>
                </a:gs>
              </a:gsLst>
              <a:lin ang="2400000" scaled="0"/>
              <a:tileRect/>
            </a:gradFill>
            <a:ln w="28575" cap="flat" cmpd="sng" algn="ctr">
              <a:solidFill>
                <a:srgbClr val="FED67E"/>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61" name="椭圆 60"/>
            <p:cNvSpPr/>
            <p:nvPr/>
          </p:nvSpPr>
          <p:spPr>
            <a:xfrm>
              <a:off x="1895183" y="3535536"/>
              <a:ext cx="417188" cy="227509"/>
            </a:xfrm>
            <a:prstGeom prst="ellipse">
              <a:avLst/>
            </a:prstGeom>
            <a:gradFill flip="none" rotWithShape="1">
              <a:gsLst>
                <a:gs pos="92000">
                  <a:srgbClr val="916800"/>
                </a:gs>
                <a:gs pos="12000">
                  <a:srgbClr val="834C03"/>
                </a:gs>
                <a:gs pos="50000">
                  <a:srgbClr val="FFC000">
                    <a:shade val="67500"/>
                    <a:satMod val="115000"/>
                  </a:srgbClr>
                </a:gs>
              </a:gsLst>
              <a:lin ang="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grpSp>
          <p:nvGrpSpPr>
            <p:cNvPr id="62" name="组合 61"/>
            <p:cNvGrpSpPr/>
            <p:nvPr/>
          </p:nvGrpSpPr>
          <p:grpSpPr>
            <a:xfrm rot="5400000">
              <a:off x="665773" y="3293948"/>
              <a:ext cx="3464701" cy="450905"/>
              <a:chOff x="-1515430" y="3599560"/>
              <a:chExt cx="8684030" cy="1130162"/>
            </a:xfrm>
          </p:grpSpPr>
          <p:pic>
            <p:nvPicPr>
              <p:cNvPr id="6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13259944" flipH="1">
                <a:off x="-1515430" y="4492788"/>
                <a:ext cx="7834841" cy="236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13259944" flipH="1" flipV="1">
                <a:off x="-666241" y="3809191"/>
                <a:ext cx="7834841" cy="15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矩形 8"/>
              <p:cNvSpPr/>
              <p:nvPr/>
            </p:nvSpPr>
            <p:spPr>
              <a:xfrm rot="13260000">
                <a:off x="-842108" y="3599560"/>
                <a:ext cx="7046109" cy="969589"/>
              </a:xfrm>
              <a:custGeom>
                <a:avLst/>
                <a:gdLst/>
                <a:ahLst/>
                <a:cxnLst/>
                <a:rect l="l" t="t" r="r" b="b"/>
                <a:pathLst>
                  <a:path w="7046109" h="969588">
                    <a:moveTo>
                      <a:pt x="7046109" y="969588"/>
                    </a:moveTo>
                    <a:lnTo>
                      <a:pt x="0" y="969588"/>
                    </a:lnTo>
                    <a:lnTo>
                      <a:pt x="0" y="0"/>
                    </a:lnTo>
                    <a:lnTo>
                      <a:pt x="6653916" y="0"/>
                    </a:lnTo>
                    <a:lnTo>
                      <a:pt x="7046109" y="451166"/>
                    </a:lnTo>
                    <a:close/>
                  </a:path>
                </a:pathLst>
              </a:custGeom>
              <a:solidFill>
                <a:sysClr val="window" lastClr="FFFFFF"/>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zh-CN" altLang="en-US" sz="1350" kern="0">
                  <a:solidFill>
                    <a:sysClr val="window" lastClr="FFFFFF"/>
                  </a:solidFill>
                  <a:latin typeface="STHeiti" charset="-122"/>
                  <a:ea typeface="STHeiti" charset="-122"/>
                  <a:cs typeface="STHeiti" charset="-122"/>
                </a:endParaRPr>
              </a:p>
            </p:txBody>
          </p:sp>
        </p:grpSp>
        <p:sp>
          <p:nvSpPr>
            <p:cNvPr id="66" name="矩形 13"/>
            <p:cNvSpPr/>
            <p:nvPr/>
          </p:nvSpPr>
          <p:spPr>
            <a:xfrm>
              <a:off x="1977749" y="3148727"/>
              <a:ext cx="1195302" cy="727359"/>
            </a:xfrm>
            <a:custGeom>
              <a:avLst/>
              <a:gdLst>
                <a:gd name="connsiteX0" fmla="*/ 0 w 2661868"/>
                <a:gd name="connsiteY0" fmla="*/ 0 h 738268"/>
                <a:gd name="connsiteX1" fmla="*/ 2661868 w 2661868"/>
                <a:gd name="connsiteY1" fmla="*/ 0 h 738268"/>
                <a:gd name="connsiteX2" fmla="*/ 2661868 w 2661868"/>
                <a:gd name="connsiteY2" fmla="*/ 738268 h 738268"/>
                <a:gd name="connsiteX3" fmla="*/ 0 w 2661868"/>
                <a:gd name="connsiteY3" fmla="*/ 738268 h 738268"/>
                <a:gd name="connsiteX4" fmla="*/ 0 w 2661868"/>
                <a:gd name="connsiteY4" fmla="*/ 0 h 738268"/>
                <a:gd name="connsiteX0" fmla="*/ 571500 w 2661868"/>
                <a:gd name="connsiteY0" fmla="*/ 0 h 1081168"/>
                <a:gd name="connsiteX1" fmla="*/ 2661868 w 2661868"/>
                <a:gd name="connsiteY1" fmla="*/ 342900 h 1081168"/>
                <a:gd name="connsiteX2" fmla="*/ 2661868 w 2661868"/>
                <a:gd name="connsiteY2" fmla="*/ 1081168 h 1081168"/>
                <a:gd name="connsiteX3" fmla="*/ 0 w 2661868"/>
                <a:gd name="connsiteY3" fmla="*/ 1081168 h 1081168"/>
                <a:gd name="connsiteX4" fmla="*/ 571500 w 2661868"/>
                <a:gd name="connsiteY4" fmla="*/ 0 h 1081168"/>
                <a:gd name="connsiteX0" fmla="*/ 702128 w 2792496"/>
                <a:gd name="connsiteY0" fmla="*/ 0 h 1081168"/>
                <a:gd name="connsiteX1" fmla="*/ 2792496 w 2792496"/>
                <a:gd name="connsiteY1" fmla="*/ 342900 h 1081168"/>
                <a:gd name="connsiteX2" fmla="*/ 2792496 w 2792496"/>
                <a:gd name="connsiteY2" fmla="*/ 1081168 h 1081168"/>
                <a:gd name="connsiteX3" fmla="*/ 0 w 2792496"/>
                <a:gd name="connsiteY3" fmla="*/ 770925 h 1081168"/>
                <a:gd name="connsiteX4" fmla="*/ 702128 w 2792496"/>
                <a:gd name="connsiteY4" fmla="*/ 0 h 1081168"/>
                <a:gd name="connsiteX0" fmla="*/ 702128 w 2792496"/>
                <a:gd name="connsiteY0" fmla="*/ 0 h 1146482"/>
                <a:gd name="connsiteX1" fmla="*/ 2792496 w 2792496"/>
                <a:gd name="connsiteY1" fmla="*/ 342900 h 1146482"/>
                <a:gd name="connsiteX2" fmla="*/ 1516027 w 2792496"/>
                <a:gd name="connsiteY2" fmla="*/ 1146482 h 1146482"/>
                <a:gd name="connsiteX3" fmla="*/ 0 w 2792496"/>
                <a:gd name="connsiteY3" fmla="*/ 770925 h 1146482"/>
                <a:gd name="connsiteX4" fmla="*/ 702128 w 2792496"/>
                <a:gd name="connsiteY4" fmla="*/ 0 h 1146482"/>
                <a:gd name="connsiteX0" fmla="*/ 702128 w 2792496"/>
                <a:gd name="connsiteY0" fmla="*/ 0 h 1146482"/>
                <a:gd name="connsiteX1" fmla="*/ 2792496 w 2792496"/>
                <a:gd name="connsiteY1" fmla="*/ 342900 h 1146482"/>
                <a:gd name="connsiteX2" fmla="*/ 1629998 w 2792496"/>
                <a:gd name="connsiteY2" fmla="*/ 1146482 h 1146482"/>
                <a:gd name="connsiteX3" fmla="*/ 0 w 2792496"/>
                <a:gd name="connsiteY3" fmla="*/ 770925 h 1146482"/>
                <a:gd name="connsiteX4" fmla="*/ 702128 w 2792496"/>
                <a:gd name="connsiteY4" fmla="*/ 0 h 1146482"/>
                <a:gd name="connsiteX0" fmla="*/ 702128 w 2860877"/>
                <a:gd name="connsiteY0" fmla="*/ 0 h 1146482"/>
                <a:gd name="connsiteX1" fmla="*/ 2860877 w 2860877"/>
                <a:gd name="connsiteY1" fmla="*/ 342900 h 1146482"/>
                <a:gd name="connsiteX2" fmla="*/ 1629998 w 2860877"/>
                <a:gd name="connsiteY2" fmla="*/ 1146482 h 1146482"/>
                <a:gd name="connsiteX3" fmla="*/ 0 w 2860877"/>
                <a:gd name="connsiteY3" fmla="*/ 770925 h 1146482"/>
                <a:gd name="connsiteX4" fmla="*/ 702128 w 2860877"/>
                <a:gd name="connsiteY4" fmla="*/ 0 h 1146482"/>
                <a:gd name="connsiteX0" fmla="*/ 702128 w 2860877"/>
                <a:gd name="connsiteY0" fmla="*/ 0 h 1260782"/>
                <a:gd name="connsiteX1" fmla="*/ 2860877 w 2860877"/>
                <a:gd name="connsiteY1" fmla="*/ 342900 h 1260782"/>
                <a:gd name="connsiteX2" fmla="*/ 1447644 w 2860877"/>
                <a:gd name="connsiteY2" fmla="*/ 1260782 h 1260782"/>
                <a:gd name="connsiteX3" fmla="*/ 0 w 2860877"/>
                <a:gd name="connsiteY3" fmla="*/ 770925 h 1260782"/>
                <a:gd name="connsiteX4" fmla="*/ 702128 w 2860877"/>
                <a:gd name="connsiteY4" fmla="*/ 0 h 1260782"/>
                <a:gd name="connsiteX0" fmla="*/ 1044040 w 3202789"/>
                <a:gd name="connsiteY0" fmla="*/ 0 h 1260782"/>
                <a:gd name="connsiteX1" fmla="*/ 3202789 w 3202789"/>
                <a:gd name="connsiteY1" fmla="*/ 342900 h 1260782"/>
                <a:gd name="connsiteX2" fmla="*/ 1789556 w 3202789"/>
                <a:gd name="connsiteY2" fmla="*/ 1260782 h 1260782"/>
                <a:gd name="connsiteX3" fmla="*/ 0 w 3202789"/>
                <a:gd name="connsiteY3" fmla="*/ 950539 h 1260782"/>
                <a:gd name="connsiteX4" fmla="*/ 1044040 w 3202789"/>
                <a:gd name="connsiteY4" fmla="*/ 0 h 1260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789" h="1260782">
                  <a:moveTo>
                    <a:pt x="1044040" y="0"/>
                  </a:moveTo>
                  <a:lnTo>
                    <a:pt x="3202789" y="342900"/>
                  </a:lnTo>
                  <a:lnTo>
                    <a:pt x="1789556" y="1260782"/>
                  </a:lnTo>
                  <a:lnTo>
                    <a:pt x="0" y="950539"/>
                  </a:lnTo>
                  <a:lnTo>
                    <a:pt x="1044040" y="0"/>
                  </a:lnTo>
                  <a:close/>
                </a:path>
              </a:pathLst>
            </a:custGeom>
            <a:gradFill flip="none" rotWithShape="1">
              <a:gsLst>
                <a:gs pos="0">
                  <a:sysClr val="windowText" lastClr="000000">
                    <a:lumMod val="50000"/>
                    <a:lumOff val="50000"/>
                    <a:shade val="30000"/>
                    <a:satMod val="115000"/>
                  </a:sysClr>
                </a:gs>
                <a:gs pos="71000">
                  <a:sysClr val="window" lastClr="FFFFFF">
                    <a:alpha val="0"/>
                  </a:sysClr>
                </a:gs>
              </a:gsLst>
              <a:lin ang="81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67" name="右箭头 10"/>
            <p:cNvSpPr/>
            <p:nvPr/>
          </p:nvSpPr>
          <p:spPr>
            <a:xfrm>
              <a:off x="1895184" y="2948898"/>
              <a:ext cx="1287290" cy="776464"/>
            </a:xfrm>
            <a:custGeom>
              <a:avLst/>
              <a:gdLst>
                <a:gd name="connsiteX0" fmla="*/ 1396233 w 2231350"/>
                <a:gd name="connsiteY0" fmla="*/ 0 h 1345899"/>
                <a:gd name="connsiteX1" fmla="*/ 2231350 w 2231350"/>
                <a:gd name="connsiteY1" fmla="*/ 672950 h 1345899"/>
                <a:gd name="connsiteX2" fmla="*/ 1396233 w 2231350"/>
                <a:gd name="connsiteY2" fmla="*/ 1345899 h 1345899"/>
                <a:gd name="connsiteX3" fmla="*/ 1396233 w 2231350"/>
                <a:gd name="connsiteY3" fmla="*/ 1122937 h 1345899"/>
                <a:gd name="connsiteX4" fmla="*/ 0 w 2231350"/>
                <a:gd name="connsiteY4" fmla="*/ 1188252 h 1345899"/>
                <a:gd name="connsiteX5" fmla="*/ 826925 w 2231350"/>
                <a:gd name="connsiteY5" fmla="*/ 222962 h 1345899"/>
                <a:gd name="connsiteX6" fmla="*/ 1396233 w 2231350"/>
                <a:gd name="connsiteY6" fmla="*/ 222962 h 1345899"/>
                <a:gd name="connsiteX7" fmla="*/ 1396233 w 2231350"/>
                <a:gd name="connsiteY7" fmla="*/ 0 h 1345899"/>
                <a:gd name="connsiteX0" fmla="*/ 1396233 w 2231350"/>
                <a:gd name="connsiteY0" fmla="*/ 0 h 1345899"/>
                <a:gd name="connsiteX1" fmla="*/ 2231350 w 2231350"/>
                <a:gd name="connsiteY1" fmla="*/ 672950 h 1345899"/>
                <a:gd name="connsiteX2" fmla="*/ 1396233 w 2231350"/>
                <a:gd name="connsiteY2" fmla="*/ 1345899 h 1345899"/>
                <a:gd name="connsiteX3" fmla="*/ 1396233 w 2231350"/>
                <a:gd name="connsiteY3" fmla="*/ 1122937 h 1345899"/>
                <a:gd name="connsiteX4" fmla="*/ 0 w 2231350"/>
                <a:gd name="connsiteY4" fmla="*/ 1188252 h 1345899"/>
                <a:gd name="connsiteX5" fmla="*/ 826925 w 2231350"/>
                <a:gd name="connsiteY5" fmla="*/ 222962 h 1345899"/>
                <a:gd name="connsiteX6" fmla="*/ 1396233 w 2231350"/>
                <a:gd name="connsiteY6" fmla="*/ 222962 h 1345899"/>
                <a:gd name="connsiteX7" fmla="*/ 1396233 w 2231350"/>
                <a:gd name="connsiteY7" fmla="*/ 0 h 13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1350" h="1345899">
                  <a:moveTo>
                    <a:pt x="1396233" y="0"/>
                  </a:moveTo>
                  <a:lnTo>
                    <a:pt x="2231350" y="672950"/>
                  </a:lnTo>
                  <a:lnTo>
                    <a:pt x="1396233" y="1345899"/>
                  </a:lnTo>
                  <a:lnTo>
                    <a:pt x="1396233" y="1122937"/>
                  </a:lnTo>
                  <a:cubicBezTo>
                    <a:pt x="930822" y="1144709"/>
                    <a:pt x="318454" y="1003194"/>
                    <a:pt x="0" y="1188252"/>
                  </a:cubicBezTo>
                  <a:lnTo>
                    <a:pt x="826925" y="222962"/>
                  </a:lnTo>
                  <a:lnTo>
                    <a:pt x="1396233" y="222962"/>
                  </a:lnTo>
                  <a:lnTo>
                    <a:pt x="1396233" y="0"/>
                  </a:lnTo>
                  <a:close/>
                </a:path>
              </a:pathLst>
            </a:custGeom>
            <a:gradFill flip="none" rotWithShape="1">
              <a:gsLst>
                <a:gs pos="61000">
                  <a:srgbClr val="FFC000"/>
                </a:gs>
                <a:gs pos="45000">
                  <a:srgbClr val="FF3300"/>
                </a:gs>
                <a:gs pos="70000">
                  <a:srgbClr val="FC4825"/>
                </a:gs>
                <a:gs pos="94000">
                  <a:srgbClr val="FF3300"/>
                </a:gs>
              </a:gsLst>
              <a:lin ang="2400000" scaled="0"/>
              <a:tileRect/>
            </a:gradFill>
            <a:ln w="28575" cap="flat" cmpd="sng" algn="ctr">
              <a:solidFill>
                <a:srgbClr val="FED67E"/>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68" name="Oval 65"/>
            <p:cNvSpPr>
              <a:spLocks noChangeArrowheads="1"/>
            </p:cNvSpPr>
            <p:nvPr/>
          </p:nvSpPr>
          <p:spPr bwMode="auto">
            <a:xfrm rot="16200000" flipV="1">
              <a:off x="7852163" y="3452524"/>
              <a:ext cx="636743" cy="54565"/>
            </a:xfrm>
            <a:prstGeom prst="ellipse">
              <a:avLst/>
            </a:prstGeom>
            <a:gradFill rotWithShape="1">
              <a:gsLst>
                <a:gs pos="0">
                  <a:srgbClr val="F79646">
                    <a:lumMod val="50000"/>
                  </a:srgbClr>
                </a:gs>
                <a:gs pos="100000">
                  <a:srgbClr val="EEECE1">
                    <a:alpha val="0"/>
                  </a:srgbClr>
                </a:gs>
              </a:gsLst>
              <a:path path="shape">
                <a:fillToRect l="50000" t="50000" r="50000" b="50000"/>
              </a:path>
            </a:gradFill>
            <a:ln w="9525">
              <a:noFill/>
              <a:round/>
              <a:headEnd/>
              <a:tailEnd/>
            </a:ln>
            <a:effectLst/>
          </p:spPr>
          <p:txBody>
            <a:bodyPr wrap="none" anchor="ctr"/>
            <a:lstStyle/>
            <a:p>
              <a:pPr defTabSz="685800">
                <a:defRPr/>
              </a:pPr>
              <a:endParaRPr lang="zh-CN" altLang="en-US" sz="1350" kern="0">
                <a:solidFill>
                  <a:sysClr val="windowText" lastClr="000000"/>
                </a:solidFill>
                <a:latin typeface="STHeiti" charset="-122"/>
                <a:ea typeface="STHeiti" charset="-122"/>
                <a:cs typeface="STHeiti" charset="-122"/>
              </a:endParaRPr>
            </a:p>
          </p:txBody>
        </p:sp>
        <p:sp>
          <p:nvSpPr>
            <p:cNvPr id="70" name="TextBox 69"/>
            <p:cNvSpPr txBox="1"/>
            <p:nvPr/>
          </p:nvSpPr>
          <p:spPr>
            <a:xfrm>
              <a:off x="2214881" y="3216973"/>
              <a:ext cx="747760"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685800">
                <a:defRPr/>
              </a:pPr>
              <a:r>
                <a:rPr lang="en-US" altLang="zh-CN" sz="2000" dirty="0" smtClean="0">
                  <a:solidFill>
                    <a:srgbClr val="714203"/>
                  </a:solidFill>
                  <a:effectLst>
                    <a:outerShdw dist="38100" dir="5400000" algn="t" rotWithShape="0">
                      <a:sysClr val="window" lastClr="FFFFFF">
                        <a:alpha val="55000"/>
                      </a:sysClr>
                    </a:outerShdw>
                  </a:effectLst>
                  <a:latin typeface="STHeiti" charset="-122"/>
                  <a:ea typeface="STHeiti" charset="-122"/>
                  <a:cs typeface="STHeiti" charset="-122"/>
                </a:rPr>
                <a:t>2.2.3</a:t>
              </a:r>
              <a:endParaRPr lang="zh-CN" altLang="en-US" sz="2000" dirty="0">
                <a:solidFill>
                  <a:srgbClr val="714203"/>
                </a:solidFill>
                <a:effectLst>
                  <a:outerShdw dist="38100" dir="5400000" algn="t" rotWithShape="0">
                    <a:sysClr val="window" lastClr="FFFFFF">
                      <a:alpha val="55000"/>
                    </a:sysClr>
                  </a:outerShdw>
                </a:effectLst>
                <a:latin typeface="STHeiti" charset="-122"/>
                <a:ea typeface="STHeiti" charset="-122"/>
                <a:cs typeface="STHeiti" charset="-122"/>
              </a:endParaRPr>
            </a:p>
          </p:txBody>
        </p:sp>
        <p:sp>
          <p:nvSpPr>
            <p:cNvPr id="71" name="矩形 16"/>
            <p:cNvSpPr/>
            <p:nvPr/>
          </p:nvSpPr>
          <p:spPr>
            <a:xfrm>
              <a:off x="1700954" y="2499961"/>
              <a:ext cx="4244105" cy="547784"/>
            </a:xfrm>
            <a:custGeom>
              <a:avLst/>
              <a:gdLst>
                <a:gd name="connsiteX0" fmla="*/ 0 w 5256585"/>
                <a:gd name="connsiteY0" fmla="*/ 0 h 590299"/>
                <a:gd name="connsiteX1" fmla="*/ 5256585 w 5256585"/>
                <a:gd name="connsiteY1" fmla="*/ 0 h 590299"/>
                <a:gd name="connsiteX2" fmla="*/ 5256585 w 5256585"/>
                <a:gd name="connsiteY2" fmla="*/ 590299 h 590299"/>
                <a:gd name="connsiteX3" fmla="*/ 0 w 5256585"/>
                <a:gd name="connsiteY3" fmla="*/ 590299 h 590299"/>
                <a:gd name="connsiteX4" fmla="*/ 0 w 5256585"/>
                <a:gd name="connsiteY4" fmla="*/ 0 h 590299"/>
                <a:gd name="connsiteX0" fmla="*/ 620486 w 5256585"/>
                <a:gd name="connsiteY0" fmla="*/ 0 h 639285"/>
                <a:gd name="connsiteX1" fmla="*/ 5256585 w 5256585"/>
                <a:gd name="connsiteY1" fmla="*/ 48986 h 639285"/>
                <a:gd name="connsiteX2" fmla="*/ 5256585 w 5256585"/>
                <a:gd name="connsiteY2" fmla="*/ 639285 h 639285"/>
                <a:gd name="connsiteX3" fmla="*/ 0 w 5256585"/>
                <a:gd name="connsiteY3" fmla="*/ 639285 h 639285"/>
                <a:gd name="connsiteX4" fmla="*/ 620486 w 5256585"/>
                <a:gd name="connsiteY4" fmla="*/ 0 h 639285"/>
                <a:gd name="connsiteX0" fmla="*/ 620486 w 5256585"/>
                <a:gd name="connsiteY0" fmla="*/ 81643 h 720928"/>
                <a:gd name="connsiteX1" fmla="*/ 5223928 w 5256585"/>
                <a:gd name="connsiteY1" fmla="*/ 0 h 720928"/>
                <a:gd name="connsiteX2" fmla="*/ 5256585 w 5256585"/>
                <a:gd name="connsiteY2" fmla="*/ 720928 h 720928"/>
                <a:gd name="connsiteX3" fmla="*/ 0 w 5256585"/>
                <a:gd name="connsiteY3" fmla="*/ 720928 h 720928"/>
                <a:gd name="connsiteX4" fmla="*/ 620486 w 5256585"/>
                <a:gd name="connsiteY4" fmla="*/ 81643 h 720928"/>
                <a:gd name="connsiteX0" fmla="*/ 620486 w 5223928"/>
                <a:gd name="connsiteY0" fmla="*/ 81643 h 720928"/>
                <a:gd name="connsiteX1" fmla="*/ 5223928 w 5223928"/>
                <a:gd name="connsiteY1" fmla="*/ 0 h 720928"/>
                <a:gd name="connsiteX2" fmla="*/ 5207599 w 5223928"/>
                <a:gd name="connsiteY2" fmla="*/ 386192 h 720928"/>
                <a:gd name="connsiteX3" fmla="*/ 0 w 5223928"/>
                <a:gd name="connsiteY3" fmla="*/ 720928 h 720928"/>
                <a:gd name="connsiteX4" fmla="*/ 620486 w 5223928"/>
                <a:gd name="connsiteY4" fmla="*/ 81643 h 720928"/>
                <a:gd name="connsiteX0" fmla="*/ 620486 w 5223928"/>
                <a:gd name="connsiteY0" fmla="*/ 81643 h 720928"/>
                <a:gd name="connsiteX1" fmla="*/ 5223928 w 5223928"/>
                <a:gd name="connsiteY1" fmla="*/ 0 h 720928"/>
                <a:gd name="connsiteX2" fmla="*/ 5207599 w 5223928"/>
                <a:gd name="connsiteY2" fmla="*/ 336602 h 720928"/>
                <a:gd name="connsiteX3" fmla="*/ 0 w 5223928"/>
                <a:gd name="connsiteY3" fmla="*/ 720928 h 720928"/>
                <a:gd name="connsiteX4" fmla="*/ 620486 w 5223928"/>
                <a:gd name="connsiteY4" fmla="*/ 81643 h 720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3928" h="720928">
                  <a:moveTo>
                    <a:pt x="620486" y="81643"/>
                  </a:moveTo>
                  <a:lnTo>
                    <a:pt x="5223928" y="0"/>
                  </a:lnTo>
                  <a:lnTo>
                    <a:pt x="5207599" y="336602"/>
                  </a:lnTo>
                  <a:lnTo>
                    <a:pt x="0" y="720928"/>
                  </a:lnTo>
                  <a:lnTo>
                    <a:pt x="620486" y="81643"/>
                  </a:lnTo>
                  <a:close/>
                </a:path>
              </a:pathLst>
            </a:custGeom>
            <a:gradFill flip="none" rotWithShape="1">
              <a:gsLst>
                <a:gs pos="0">
                  <a:sysClr val="windowText" lastClr="000000">
                    <a:lumMod val="50000"/>
                    <a:lumOff val="50000"/>
                    <a:shade val="30000"/>
                    <a:satMod val="115000"/>
                  </a:sysClr>
                </a:gs>
                <a:gs pos="89000">
                  <a:sysClr val="windowText" lastClr="000000">
                    <a:lumMod val="50000"/>
                    <a:lumOff val="50000"/>
                    <a:shade val="100000"/>
                    <a:satMod val="115000"/>
                    <a:alpha val="0"/>
                  </a:sysClr>
                </a:gs>
              </a:gsLst>
              <a:lin ang="54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72" name="圆角矩形 71"/>
            <p:cNvSpPr/>
            <p:nvPr/>
          </p:nvSpPr>
          <p:spPr>
            <a:xfrm>
              <a:off x="2157919" y="2122264"/>
              <a:ext cx="5966906" cy="809625"/>
            </a:xfrm>
            <a:prstGeom prst="roundRect">
              <a:avLst>
                <a:gd name="adj" fmla="val 13534"/>
              </a:avLst>
            </a:prstGeom>
            <a:gradFill flip="none" rotWithShape="1">
              <a:gsLst>
                <a:gs pos="61000">
                  <a:srgbClr val="FFC000"/>
                </a:gs>
                <a:gs pos="45000">
                  <a:srgbClr val="FF3300"/>
                </a:gs>
                <a:gs pos="70000">
                  <a:srgbClr val="FC4825"/>
                </a:gs>
                <a:gs pos="94000">
                  <a:srgbClr val="FF3300"/>
                </a:gs>
              </a:gsLst>
              <a:lin ang="2400000" scaled="0"/>
              <a:tileRect/>
            </a:gradFill>
            <a:ln w="28575" cap="flat" cmpd="sng" algn="ctr">
              <a:solidFill>
                <a:srgbClr val="FED67E"/>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73" name="椭圆 72"/>
            <p:cNvSpPr/>
            <p:nvPr/>
          </p:nvSpPr>
          <p:spPr>
            <a:xfrm>
              <a:off x="1618388" y="2575323"/>
              <a:ext cx="417188" cy="227509"/>
            </a:xfrm>
            <a:prstGeom prst="ellipse">
              <a:avLst/>
            </a:prstGeom>
            <a:gradFill flip="none" rotWithShape="1">
              <a:gsLst>
                <a:gs pos="92000">
                  <a:srgbClr val="916800"/>
                </a:gs>
                <a:gs pos="12000">
                  <a:srgbClr val="834C03"/>
                </a:gs>
                <a:gs pos="50000">
                  <a:srgbClr val="FFC000">
                    <a:shade val="67500"/>
                    <a:satMod val="115000"/>
                  </a:srgbClr>
                </a:gs>
              </a:gsLst>
              <a:lin ang="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78" name="矩形 13"/>
            <p:cNvSpPr/>
            <p:nvPr/>
          </p:nvSpPr>
          <p:spPr>
            <a:xfrm>
              <a:off x="1700954" y="2188514"/>
              <a:ext cx="1195302" cy="727359"/>
            </a:xfrm>
            <a:custGeom>
              <a:avLst/>
              <a:gdLst>
                <a:gd name="connsiteX0" fmla="*/ 0 w 2661868"/>
                <a:gd name="connsiteY0" fmla="*/ 0 h 738268"/>
                <a:gd name="connsiteX1" fmla="*/ 2661868 w 2661868"/>
                <a:gd name="connsiteY1" fmla="*/ 0 h 738268"/>
                <a:gd name="connsiteX2" fmla="*/ 2661868 w 2661868"/>
                <a:gd name="connsiteY2" fmla="*/ 738268 h 738268"/>
                <a:gd name="connsiteX3" fmla="*/ 0 w 2661868"/>
                <a:gd name="connsiteY3" fmla="*/ 738268 h 738268"/>
                <a:gd name="connsiteX4" fmla="*/ 0 w 2661868"/>
                <a:gd name="connsiteY4" fmla="*/ 0 h 738268"/>
                <a:gd name="connsiteX0" fmla="*/ 571500 w 2661868"/>
                <a:gd name="connsiteY0" fmla="*/ 0 h 1081168"/>
                <a:gd name="connsiteX1" fmla="*/ 2661868 w 2661868"/>
                <a:gd name="connsiteY1" fmla="*/ 342900 h 1081168"/>
                <a:gd name="connsiteX2" fmla="*/ 2661868 w 2661868"/>
                <a:gd name="connsiteY2" fmla="*/ 1081168 h 1081168"/>
                <a:gd name="connsiteX3" fmla="*/ 0 w 2661868"/>
                <a:gd name="connsiteY3" fmla="*/ 1081168 h 1081168"/>
                <a:gd name="connsiteX4" fmla="*/ 571500 w 2661868"/>
                <a:gd name="connsiteY4" fmla="*/ 0 h 1081168"/>
                <a:gd name="connsiteX0" fmla="*/ 702128 w 2792496"/>
                <a:gd name="connsiteY0" fmla="*/ 0 h 1081168"/>
                <a:gd name="connsiteX1" fmla="*/ 2792496 w 2792496"/>
                <a:gd name="connsiteY1" fmla="*/ 342900 h 1081168"/>
                <a:gd name="connsiteX2" fmla="*/ 2792496 w 2792496"/>
                <a:gd name="connsiteY2" fmla="*/ 1081168 h 1081168"/>
                <a:gd name="connsiteX3" fmla="*/ 0 w 2792496"/>
                <a:gd name="connsiteY3" fmla="*/ 770925 h 1081168"/>
                <a:gd name="connsiteX4" fmla="*/ 702128 w 2792496"/>
                <a:gd name="connsiteY4" fmla="*/ 0 h 1081168"/>
                <a:gd name="connsiteX0" fmla="*/ 702128 w 2792496"/>
                <a:gd name="connsiteY0" fmla="*/ 0 h 1146482"/>
                <a:gd name="connsiteX1" fmla="*/ 2792496 w 2792496"/>
                <a:gd name="connsiteY1" fmla="*/ 342900 h 1146482"/>
                <a:gd name="connsiteX2" fmla="*/ 1516027 w 2792496"/>
                <a:gd name="connsiteY2" fmla="*/ 1146482 h 1146482"/>
                <a:gd name="connsiteX3" fmla="*/ 0 w 2792496"/>
                <a:gd name="connsiteY3" fmla="*/ 770925 h 1146482"/>
                <a:gd name="connsiteX4" fmla="*/ 702128 w 2792496"/>
                <a:gd name="connsiteY4" fmla="*/ 0 h 1146482"/>
                <a:gd name="connsiteX0" fmla="*/ 702128 w 2792496"/>
                <a:gd name="connsiteY0" fmla="*/ 0 h 1146482"/>
                <a:gd name="connsiteX1" fmla="*/ 2792496 w 2792496"/>
                <a:gd name="connsiteY1" fmla="*/ 342900 h 1146482"/>
                <a:gd name="connsiteX2" fmla="*/ 1629998 w 2792496"/>
                <a:gd name="connsiteY2" fmla="*/ 1146482 h 1146482"/>
                <a:gd name="connsiteX3" fmla="*/ 0 w 2792496"/>
                <a:gd name="connsiteY3" fmla="*/ 770925 h 1146482"/>
                <a:gd name="connsiteX4" fmla="*/ 702128 w 2792496"/>
                <a:gd name="connsiteY4" fmla="*/ 0 h 1146482"/>
                <a:gd name="connsiteX0" fmla="*/ 702128 w 2860877"/>
                <a:gd name="connsiteY0" fmla="*/ 0 h 1146482"/>
                <a:gd name="connsiteX1" fmla="*/ 2860877 w 2860877"/>
                <a:gd name="connsiteY1" fmla="*/ 342900 h 1146482"/>
                <a:gd name="connsiteX2" fmla="*/ 1629998 w 2860877"/>
                <a:gd name="connsiteY2" fmla="*/ 1146482 h 1146482"/>
                <a:gd name="connsiteX3" fmla="*/ 0 w 2860877"/>
                <a:gd name="connsiteY3" fmla="*/ 770925 h 1146482"/>
                <a:gd name="connsiteX4" fmla="*/ 702128 w 2860877"/>
                <a:gd name="connsiteY4" fmla="*/ 0 h 1146482"/>
                <a:gd name="connsiteX0" fmla="*/ 702128 w 2860877"/>
                <a:gd name="connsiteY0" fmla="*/ 0 h 1260782"/>
                <a:gd name="connsiteX1" fmla="*/ 2860877 w 2860877"/>
                <a:gd name="connsiteY1" fmla="*/ 342900 h 1260782"/>
                <a:gd name="connsiteX2" fmla="*/ 1447644 w 2860877"/>
                <a:gd name="connsiteY2" fmla="*/ 1260782 h 1260782"/>
                <a:gd name="connsiteX3" fmla="*/ 0 w 2860877"/>
                <a:gd name="connsiteY3" fmla="*/ 770925 h 1260782"/>
                <a:gd name="connsiteX4" fmla="*/ 702128 w 2860877"/>
                <a:gd name="connsiteY4" fmla="*/ 0 h 1260782"/>
                <a:gd name="connsiteX0" fmla="*/ 1044040 w 3202789"/>
                <a:gd name="connsiteY0" fmla="*/ 0 h 1260782"/>
                <a:gd name="connsiteX1" fmla="*/ 3202789 w 3202789"/>
                <a:gd name="connsiteY1" fmla="*/ 342900 h 1260782"/>
                <a:gd name="connsiteX2" fmla="*/ 1789556 w 3202789"/>
                <a:gd name="connsiteY2" fmla="*/ 1260782 h 1260782"/>
                <a:gd name="connsiteX3" fmla="*/ 0 w 3202789"/>
                <a:gd name="connsiteY3" fmla="*/ 950539 h 1260782"/>
                <a:gd name="connsiteX4" fmla="*/ 1044040 w 3202789"/>
                <a:gd name="connsiteY4" fmla="*/ 0 h 1260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789" h="1260782">
                  <a:moveTo>
                    <a:pt x="1044040" y="0"/>
                  </a:moveTo>
                  <a:lnTo>
                    <a:pt x="3202789" y="342900"/>
                  </a:lnTo>
                  <a:lnTo>
                    <a:pt x="1789556" y="1260782"/>
                  </a:lnTo>
                  <a:lnTo>
                    <a:pt x="0" y="950539"/>
                  </a:lnTo>
                  <a:lnTo>
                    <a:pt x="1044040" y="0"/>
                  </a:lnTo>
                  <a:close/>
                </a:path>
              </a:pathLst>
            </a:custGeom>
            <a:gradFill flip="none" rotWithShape="1">
              <a:gsLst>
                <a:gs pos="0">
                  <a:sysClr val="windowText" lastClr="000000">
                    <a:lumMod val="50000"/>
                    <a:lumOff val="50000"/>
                    <a:shade val="30000"/>
                    <a:satMod val="115000"/>
                  </a:sysClr>
                </a:gs>
                <a:gs pos="71000">
                  <a:sysClr val="window" lastClr="FFFFFF">
                    <a:alpha val="0"/>
                  </a:sysClr>
                </a:gs>
              </a:gsLst>
              <a:lin ang="81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79" name="右箭头 10"/>
            <p:cNvSpPr/>
            <p:nvPr/>
          </p:nvSpPr>
          <p:spPr>
            <a:xfrm>
              <a:off x="1618389" y="1988685"/>
              <a:ext cx="1287290" cy="776464"/>
            </a:xfrm>
            <a:custGeom>
              <a:avLst/>
              <a:gdLst>
                <a:gd name="connsiteX0" fmla="*/ 1396233 w 2231350"/>
                <a:gd name="connsiteY0" fmla="*/ 0 h 1345899"/>
                <a:gd name="connsiteX1" fmla="*/ 2231350 w 2231350"/>
                <a:gd name="connsiteY1" fmla="*/ 672950 h 1345899"/>
                <a:gd name="connsiteX2" fmla="*/ 1396233 w 2231350"/>
                <a:gd name="connsiteY2" fmla="*/ 1345899 h 1345899"/>
                <a:gd name="connsiteX3" fmla="*/ 1396233 w 2231350"/>
                <a:gd name="connsiteY3" fmla="*/ 1122937 h 1345899"/>
                <a:gd name="connsiteX4" fmla="*/ 0 w 2231350"/>
                <a:gd name="connsiteY4" fmla="*/ 1188252 h 1345899"/>
                <a:gd name="connsiteX5" fmla="*/ 826925 w 2231350"/>
                <a:gd name="connsiteY5" fmla="*/ 222962 h 1345899"/>
                <a:gd name="connsiteX6" fmla="*/ 1396233 w 2231350"/>
                <a:gd name="connsiteY6" fmla="*/ 222962 h 1345899"/>
                <a:gd name="connsiteX7" fmla="*/ 1396233 w 2231350"/>
                <a:gd name="connsiteY7" fmla="*/ 0 h 1345899"/>
                <a:gd name="connsiteX0" fmla="*/ 1396233 w 2231350"/>
                <a:gd name="connsiteY0" fmla="*/ 0 h 1345899"/>
                <a:gd name="connsiteX1" fmla="*/ 2231350 w 2231350"/>
                <a:gd name="connsiteY1" fmla="*/ 672950 h 1345899"/>
                <a:gd name="connsiteX2" fmla="*/ 1396233 w 2231350"/>
                <a:gd name="connsiteY2" fmla="*/ 1345899 h 1345899"/>
                <a:gd name="connsiteX3" fmla="*/ 1396233 w 2231350"/>
                <a:gd name="connsiteY3" fmla="*/ 1122937 h 1345899"/>
                <a:gd name="connsiteX4" fmla="*/ 0 w 2231350"/>
                <a:gd name="connsiteY4" fmla="*/ 1188252 h 1345899"/>
                <a:gd name="connsiteX5" fmla="*/ 826925 w 2231350"/>
                <a:gd name="connsiteY5" fmla="*/ 222962 h 1345899"/>
                <a:gd name="connsiteX6" fmla="*/ 1396233 w 2231350"/>
                <a:gd name="connsiteY6" fmla="*/ 222962 h 1345899"/>
                <a:gd name="connsiteX7" fmla="*/ 1396233 w 2231350"/>
                <a:gd name="connsiteY7" fmla="*/ 0 h 13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1350" h="1345899">
                  <a:moveTo>
                    <a:pt x="1396233" y="0"/>
                  </a:moveTo>
                  <a:lnTo>
                    <a:pt x="2231350" y="672950"/>
                  </a:lnTo>
                  <a:lnTo>
                    <a:pt x="1396233" y="1345899"/>
                  </a:lnTo>
                  <a:lnTo>
                    <a:pt x="1396233" y="1122937"/>
                  </a:lnTo>
                  <a:cubicBezTo>
                    <a:pt x="930822" y="1144709"/>
                    <a:pt x="318454" y="1003194"/>
                    <a:pt x="0" y="1188252"/>
                  </a:cubicBezTo>
                  <a:lnTo>
                    <a:pt x="826925" y="222962"/>
                  </a:lnTo>
                  <a:lnTo>
                    <a:pt x="1396233" y="222962"/>
                  </a:lnTo>
                  <a:lnTo>
                    <a:pt x="1396233" y="0"/>
                  </a:lnTo>
                  <a:close/>
                </a:path>
              </a:pathLst>
            </a:custGeom>
            <a:gradFill flip="none" rotWithShape="1">
              <a:gsLst>
                <a:gs pos="61000">
                  <a:srgbClr val="FFC000"/>
                </a:gs>
                <a:gs pos="45000">
                  <a:srgbClr val="FF3300"/>
                </a:gs>
                <a:gs pos="70000">
                  <a:srgbClr val="FC4825"/>
                </a:gs>
                <a:gs pos="94000">
                  <a:srgbClr val="FF3300"/>
                </a:gs>
              </a:gsLst>
              <a:lin ang="2400000" scaled="0"/>
              <a:tileRect/>
            </a:gradFill>
            <a:ln w="28575" cap="flat" cmpd="sng" algn="ctr">
              <a:solidFill>
                <a:srgbClr val="FED67E"/>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80" name="Oval 65"/>
            <p:cNvSpPr>
              <a:spLocks noChangeArrowheads="1"/>
            </p:cNvSpPr>
            <p:nvPr/>
          </p:nvSpPr>
          <p:spPr bwMode="auto">
            <a:xfrm rot="16200000" flipV="1">
              <a:off x="7575369" y="2492311"/>
              <a:ext cx="636743" cy="54565"/>
            </a:xfrm>
            <a:prstGeom prst="ellipse">
              <a:avLst/>
            </a:prstGeom>
            <a:gradFill rotWithShape="1">
              <a:gsLst>
                <a:gs pos="0">
                  <a:srgbClr val="F79646">
                    <a:lumMod val="50000"/>
                  </a:srgbClr>
                </a:gs>
                <a:gs pos="100000">
                  <a:srgbClr val="EEECE1">
                    <a:alpha val="0"/>
                  </a:srgbClr>
                </a:gs>
              </a:gsLst>
              <a:path path="shape">
                <a:fillToRect l="50000" t="50000" r="50000" b="50000"/>
              </a:path>
            </a:gradFill>
            <a:ln w="9525">
              <a:noFill/>
              <a:round/>
              <a:headEnd/>
              <a:tailEnd/>
            </a:ln>
            <a:effectLst/>
          </p:spPr>
          <p:txBody>
            <a:bodyPr wrap="none" anchor="ctr"/>
            <a:lstStyle/>
            <a:p>
              <a:pPr defTabSz="685800">
                <a:defRPr/>
              </a:pPr>
              <a:endParaRPr lang="zh-CN" altLang="en-US" sz="1350" kern="0">
                <a:solidFill>
                  <a:sysClr val="windowText" lastClr="000000"/>
                </a:solidFill>
                <a:latin typeface="STHeiti" charset="-122"/>
                <a:ea typeface="STHeiti" charset="-122"/>
                <a:cs typeface="STHeiti" charset="-122"/>
              </a:endParaRPr>
            </a:p>
          </p:txBody>
        </p:sp>
        <p:sp>
          <p:nvSpPr>
            <p:cNvPr id="83" name="矩形 16"/>
            <p:cNvSpPr/>
            <p:nvPr/>
          </p:nvSpPr>
          <p:spPr>
            <a:xfrm>
              <a:off x="1468585" y="1568323"/>
              <a:ext cx="4241888" cy="547784"/>
            </a:xfrm>
            <a:custGeom>
              <a:avLst/>
              <a:gdLst>
                <a:gd name="connsiteX0" fmla="*/ 0 w 5256585"/>
                <a:gd name="connsiteY0" fmla="*/ 0 h 590299"/>
                <a:gd name="connsiteX1" fmla="*/ 5256585 w 5256585"/>
                <a:gd name="connsiteY1" fmla="*/ 0 h 590299"/>
                <a:gd name="connsiteX2" fmla="*/ 5256585 w 5256585"/>
                <a:gd name="connsiteY2" fmla="*/ 590299 h 590299"/>
                <a:gd name="connsiteX3" fmla="*/ 0 w 5256585"/>
                <a:gd name="connsiteY3" fmla="*/ 590299 h 590299"/>
                <a:gd name="connsiteX4" fmla="*/ 0 w 5256585"/>
                <a:gd name="connsiteY4" fmla="*/ 0 h 590299"/>
                <a:gd name="connsiteX0" fmla="*/ 620486 w 5256585"/>
                <a:gd name="connsiteY0" fmla="*/ 0 h 639285"/>
                <a:gd name="connsiteX1" fmla="*/ 5256585 w 5256585"/>
                <a:gd name="connsiteY1" fmla="*/ 48986 h 639285"/>
                <a:gd name="connsiteX2" fmla="*/ 5256585 w 5256585"/>
                <a:gd name="connsiteY2" fmla="*/ 639285 h 639285"/>
                <a:gd name="connsiteX3" fmla="*/ 0 w 5256585"/>
                <a:gd name="connsiteY3" fmla="*/ 639285 h 639285"/>
                <a:gd name="connsiteX4" fmla="*/ 620486 w 5256585"/>
                <a:gd name="connsiteY4" fmla="*/ 0 h 639285"/>
                <a:gd name="connsiteX0" fmla="*/ 620486 w 5256585"/>
                <a:gd name="connsiteY0" fmla="*/ 81643 h 720928"/>
                <a:gd name="connsiteX1" fmla="*/ 5223928 w 5256585"/>
                <a:gd name="connsiteY1" fmla="*/ 0 h 720928"/>
                <a:gd name="connsiteX2" fmla="*/ 5256585 w 5256585"/>
                <a:gd name="connsiteY2" fmla="*/ 720928 h 720928"/>
                <a:gd name="connsiteX3" fmla="*/ 0 w 5256585"/>
                <a:gd name="connsiteY3" fmla="*/ 720928 h 720928"/>
                <a:gd name="connsiteX4" fmla="*/ 620486 w 5256585"/>
                <a:gd name="connsiteY4" fmla="*/ 81643 h 720928"/>
                <a:gd name="connsiteX0" fmla="*/ 620486 w 5223928"/>
                <a:gd name="connsiteY0" fmla="*/ 81643 h 720928"/>
                <a:gd name="connsiteX1" fmla="*/ 5223928 w 5223928"/>
                <a:gd name="connsiteY1" fmla="*/ 0 h 720928"/>
                <a:gd name="connsiteX2" fmla="*/ 5207599 w 5223928"/>
                <a:gd name="connsiteY2" fmla="*/ 386192 h 720928"/>
                <a:gd name="connsiteX3" fmla="*/ 0 w 5223928"/>
                <a:gd name="connsiteY3" fmla="*/ 720928 h 720928"/>
                <a:gd name="connsiteX4" fmla="*/ 620486 w 5223928"/>
                <a:gd name="connsiteY4" fmla="*/ 81643 h 720928"/>
                <a:gd name="connsiteX0" fmla="*/ 620486 w 5223928"/>
                <a:gd name="connsiteY0" fmla="*/ 81643 h 720928"/>
                <a:gd name="connsiteX1" fmla="*/ 5223928 w 5223928"/>
                <a:gd name="connsiteY1" fmla="*/ 0 h 720928"/>
                <a:gd name="connsiteX2" fmla="*/ 5207599 w 5223928"/>
                <a:gd name="connsiteY2" fmla="*/ 336602 h 720928"/>
                <a:gd name="connsiteX3" fmla="*/ 0 w 5223928"/>
                <a:gd name="connsiteY3" fmla="*/ 720928 h 720928"/>
                <a:gd name="connsiteX4" fmla="*/ 620486 w 5223928"/>
                <a:gd name="connsiteY4" fmla="*/ 81643 h 720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3928" h="720928">
                  <a:moveTo>
                    <a:pt x="620486" y="81643"/>
                  </a:moveTo>
                  <a:lnTo>
                    <a:pt x="5223928" y="0"/>
                  </a:lnTo>
                  <a:lnTo>
                    <a:pt x="5207599" y="336602"/>
                  </a:lnTo>
                  <a:lnTo>
                    <a:pt x="0" y="720928"/>
                  </a:lnTo>
                  <a:lnTo>
                    <a:pt x="620486" y="81643"/>
                  </a:lnTo>
                  <a:close/>
                </a:path>
              </a:pathLst>
            </a:custGeom>
            <a:gradFill flip="none" rotWithShape="1">
              <a:gsLst>
                <a:gs pos="0">
                  <a:sysClr val="windowText" lastClr="000000">
                    <a:lumMod val="50000"/>
                    <a:lumOff val="50000"/>
                    <a:shade val="30000"/>
                    <a:satMod val="115000"/>
                  </a:sysClr>
                </a:gs>
                <a:gs pos="89000">
                  <a:sysClr val="windowText" lastClr="000000">
                    <a:lumMod val="50000"/>
                    <a:lumOff val="50000"/>
                    <a:shade val="100000"/>
                    <a:satMod val="115000"/>
                    <a:alpha val="0"/>
                  </a:sysClr>
                </a:gs>
              </a:gsLst>
              <a:lin ang="54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84" name="圆角矩形 83"/>
            <p:cNvSpPr/>
            <p:nvPr/>
          </p:nvSpPr>
          <p:spPr>
            <a:xfrm>
              <a:off x="1815900" y="1098255"/>
              <a:ext cx="5966906" cy="809625"/>
            </a:xfrm>
            <a:prstGeom prst="roundRect">
              <a:avLst>
                <a:gd name="adj" fmla="val 13534"/>
              </a:avLst>
            </a:prstGeom>
            <a:gradFill flip="none" rotWithShape="1">
              <a:gsLst>
                <a:gs pos="61000">
                  <a:srgbClr val="FFC000"/>
                </a:gs>
                <a:gs pos="45000">
                  <a:srgbClr val="FF3300"/>
                </a:gs>
                <a:gs pos="70000">
                  <a:srgbClr val="FC4825"/>
                </a:gs>
                <a:gs pos="94000">
                  <a:srgbClr val="FF3300"/>
                </a:gs>
              </a:gsLst>
              <a:lin ang="2400000" scaled="0"/>
              <a:tileRect/>
            </a:gradFill>
            <a:ln w="28575" cap="flat" cmpd="sng" algn="ctr">
              <a:solidFill>
                <a:srgbClr val="FED67E"/>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85" name="椭圆 84"/>
            <p:cNvSpPr/>
            <p:nvPr/>
          </p:nvSpPr>
          <p:spPr>
            <a:xfrm>
              <a:off x="1414593" y="1615110"/>
              <a:ext cx="417188" cy="227509"/>
            </a:xfrm>
            <a:prstGeom prst="ellipse">
              <a:avLst/>
            </a:prstGeom>
            <a:gradFill flip="none" rotWithShape="1">
              <a:gsLst>
                <a:gs pos="92000">
                  <a:srgbClr val="916800"/>
                </a:gs>
                <a:gs pos="12000">
                  <a:srgbClr val="834C03"/>
                </a:gs>
                <a:gs pos="50000">
                  <a:srgbClr val="FFC000">
                    <a:shade val="67500"/>
                    <a:satMod val="115000"/>
                  </a:srgbClr>
                </a:gs>
              </a:gsLst>
              <a:lin ang="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86" name="矩形 13"/>
            <p:cNvSpPr/>
            <p:nvPr/>
          </p:nvSpPr>
          <p:spPr>
            <a:xfrm>
              <a:off x="1497159" y="1228301"/>
              <a:ext cx="1195302" cy="727359"/>
            </a:xfrm>
            <a:custGeom>
              <a:avLst/>
              <a:gdLst>
                <a:gd name="connsiteX0" fmla="*/ 0 w 2661868"/>
                <a:gd name="connsiteY0" fmla="*/ 0 h 738268"/>
                <a:gd name="connsiteX1" fmla="*/ 2661868 w 2661868"/>
                <a:gd name="connsiteY1" fmla="*/ 0 h 738268"/>
                <a:gd name="connsiteX2" fmla="*/ 2661868 w 2661868"/>
                <a:gd name="connsiteY2" fmla="*/ 738268 h 738268"/>
                <a:gd name="connsiteX3" fmla="*/ 0 w 2661868"/>
                <a:gd name="connsiteY3" fmla="*/ 738268 h 738268"/>
                <a:gd name="connsiteX4" fmla="*/ 0 w 2661868"/>
                <a:gd name="connsiteY4" fmla="*/ 0 h 738268"/>
                <a:gd name="connsiteX0" fmla="*/ 571500 w 2661868"/>
                <a:gd name="connsiteY0" fmla="*/ 0 h 1081168"/>
                <a:gd name="connsiteX1" fmla="*/ 2661868 w 2661868"/>
                <a:gd name="connsiteY1" fmla="*/ 342900 h 1081168"/>
                <a:gd name="connsiteX2" fmla="*/ 2661868 w 2661868"/>
                <a:gd name="connsiteY2" fmla="*/ 1081168 h 1081168"/>
                <a:gd name="connsiteX3" fmla="*/ 0 w 2661868"/>
                <a:gd name="connsiteY3" fmla="*/ 1081168 h 1081168"/>
                <a:gd name="connsiteX4" fmla="*/ 571500 w 2661868"/>
                <a:gd name="connsiteY4" fmla="*/ 0 h 1081168"/>
                <a:gd name="connsiteX0" fmla="*/ 702128 w 2792496"/>
                <a:gd name="connsiteY0" fmla="*/ 0 h 1081168"/>
                <a:gd name="connsiteX1" fmla="*/ 2792496 w 2792496"/>
                <a:gd name="connsiteY1" fmla="*/ 342900 h 1081168"/>
                <a:gd name="connsiteX2" fmla="*/ 2792496 w 2792496"/>
                <a:gd name="connsiteY2" fmla="*/ 1081168 h 1081168"/>
                <a:gd name="connsiteX3" fmla="*/ 0 w 2792496"/>
                <a:gd name="connsiteY3" fmla="*/ 770925 h 1081168"/>
                <a:gd name="connsiteX4" fmla="*/ 702128 w 2792496"/>
                <a:gd name="connsiteY4" fmla="*/ 0 h 1081168"/>
                <a:gd name="connsiteX0" fmla="*/ 702128 w 2792496"/>
                <a:gd name="connsiteY0" fmla="*/ 0 h 1146482"/>
                <a:gd name="connsiteX1" fmla="*/ 2792496 w 2792496"/>
                <a:gd name="connsiteY1" fmla="*/ 342900 h 1146482"/>
                <a:gd name="connsiteX2" fmla="*/ 1516027 w 2792496"/>
                <a:gd name="connsiteY2" fmla="*/ 1146482 h 1146482"/>
                <a:gd name="connsiteX3" fmla="*/ 0 w 2792496"/>
                <a:gd name="connsiteY3" fmla="*/ 770925 h 1146482"/>
                <a:gd name="connsiteX4" fmla="*/ 702128 w 2792496"/>
                <a:gd name="connsiteY4" fmla="*/ 0 h 1146482"/>
                <a:gd name="connsiteX0" fmla="*/ 702128 w 2792496"/>
                <a:gd name="connsiteY0" fmla="*/ 0 h 1146482"/>
                <a:gd name="connsiteX1" fmla="*/ 2792496 w 2792496"/>
                <a:gd name="connsiteY1" fmla="*/ 342900 h 1146482"/>
                <a:gd name="connsiteX2" fmla="*/ 1629998 w 2792496"/>
                <a:gd name="connsiteY2" fmla="*/ 1146482 h 1146482"/>
                <a:gd name="connsiteX3" fmla="*/ 0 w 2792496"/>
                <a:gd name="connsiteY3" fmla="*/ 770925 h 1146482"/>
                <a:gd name="connsiteX4" fmla="*/ 702128 w 2792496"/>
                <a:gd name="connsiteY4" fmla="*/ 0 h 1146482"/>
                <a:gd name="connsiteX0" fmla="*/ 702128 w 2860877"/>
                <a:gd name="connsiteY0" fmla="*/ 0 h 1146482"/>
                <a:gd name="connsiteX1" fmla="*/ 2860877 w 2860877"/>
                <a:gd name="connsiteY1" fmla="*/ 342900 h 1146482"/>
                <a:gd name="connsiteX2" fmla="*/ 1629998 w 2860877"/>
                <a:gd name="connsiteY2" fmla="*/ 1146482 h 1146482"/>
                <a:gd name="connsiteX3" fmla="*/ 0 w 2860877"/>
                <a:gd name="connsiteY3" fmla="*/ 770925 h 1146482"/>
                <a:gd name="connsiteX4" fmla="*/ 702128 w 2860877"/>
                <a:gd name="connsiteY4" fmla="*/ 0 h 1146482"/>
                <a:gd name="connsiteX0" fmla="*/ 702128 w 2860877"/>
                <a:gd name="connsiteY0" fmla="*/ 0 h 1260782"/>
                <a:gd name="connsiteX1" fmla="*/ 2860877 w 2860877"/>
                <a:gd name="connsiteY1" fmla="*/ 342900 h 1260782"/>
                <a:gd name="connsiteX2" fmla="*/ 1447644 w 2860877"/>
                <a:gd name="connsiteY2" fmla="*/ 1260782 h 1260782"/>
                <a:gd name="connsiteX3" fmla="*/ 0 w 2860877"/>
                <a:gd name="connsiteY3" fmla="*/ 770925 h 1260782"/>
                <a:gd name="connsiteX4" fmla="*/ 702128 w 2860877"/>
                <a:gd name="connsiteY4" fmla="*/ 0 h 1260782"/>
                <a:gd name="connsiteX0" fmla="*/ 1044040 w 3202789"/>
                <a:gd name="connsiteY0" fmla="*/ 0 h 1260782"/>
                <a:gd name="connsiteX1" fmla="*/ 3202789 w 3202789"/>
                <a:gd name="connsiteY1" fmla="*/ 342900 h 1260782"/>
                <a:gd name="connsiteX2" fmla="*/ 1789556 w 3202789"/>
                <a:gd name="connsiteY2" fmla="*/ 1260782 h 1260782"/>
                <a:gd name="connsiteX3" fmla="*/ 0 w 3202789"/>
                <a:gd name="connsiteY3" fmla="*/ 950539 h 1260782"/>
                <a:gd name="connsiteX4" fmla="*/ 1044040 w 3202789"/>
                <a:gd name="connsiteY4" fmla="*/ 0 h 1260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789" h="1260782">
                  <a:moveTo>
                    <a:pt x="1044040" y="0"/>
                  </a:moveTo>
                  <a:lnTo>
                    <a:pt x="3202789" y="342900"/>
                  </a:lnTo>
                  <a:lnTo>
                    <a:pt x="1789556" y="1260782"/>
                  </a:lnTo>
                  <a:lnTo>
                    <a:pt x="0" y="950539"/>
                  </a:lnTo>
                  <a:lnTo>
                    <a:pt x="1044040" y="0"/>
                  </a:lnTo>
                  <a:close/>
                </a:path>
              </a:pathLst>
            </a:custGeom>
            <a:gradFill flip="none" rotWithShape="1">
              <a:gsLst>
                <a:gs pos="0">
                  <a:sysClr val="windowText" lastClr="000000">
                    <a:lumMod val="50000"/>
                    <a:lumOff val="50000"/>
                    <a:shade val="30000"/>
                    <a:satMod val="115000"/>
                  </a:sysClr>
                </a:gs>
                <a:gs pos="71000">
                  <a:sysClr val="window" lastClr="FFFFFF">
                    <a:alpha val="0"/>
                  </a:sysClr>
                </a:gs>
              </a:gsLst>
              <a:lin ang="81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87" name="右箭头 10"/>
            <p:cNvSpPr/>
            <p:nvPr/>
          </p:nvSpPr>
          <p:spPr>
            <a:xfrm>
              <a:off x="1414594" y="1028472"/>
              <a:ext cx="1287290" cy="776464"/>
            </a:xfrm>
            <a:custGeom>
              <a:avLst/>
              <a:gdLst>
                <a:gd name="connsiteX0" fmla="*/ 1396233 w 2231350"/>
                <a:gd name="connsiteY0" fmla="*/ 0 h 1345899"/>
                <a:gd name="connsiteX1" fmla="*/ 2231350 w 2231350"/>
                <a:gd name="connsiteY1" fmla="*/ 672950 h 1345899"/>
                <a:gd name="connsiteX2" fmla="*/ 1396233 w 2231350"/>
                <a:gd name="connsiteY2" fmla="*/ 1345899 h 1345899"/>
                <a:gd name="connsiteX3" fmla="*/ 1396233 w 2231350"/>
                <a:gd name="connsiteY3" fmla="*/ 1122937 h 1345899"/>
                <a:gd name="connsiteX4" fmla="*/ 0 w 2231350"/>
                <a:gd name="connsiteY4" fmla="*/ 1188252 h 1345899"/>
                <a:gd name="connsiteX5" fmla="*/ 826925 w 2231350"/>
                <a:gd name="connsiteY5" fmla="*/ 222962 h 1345899"/>
                <a:gd name="connsiteX6" fmla="*/ 1396233 w 2231350"/>
                <a:gd name="connsiteY6" fmla="*/ 222962 h 1345899"/>
                <a:gd name="connsiteX7" fmla="*/ 1396233 w 2231350"/>
                <a:gd name="connsiteY7" fmla="*/ 0 h 1345899"/>
                <a:gd name="connsiteX0" fmla="*/ 1396233 w 2231350"/>
                <a:gd name="connsiteY0" fmla="*/ 0 h 1345899"/>
                <a:gd name="connsiteX1" fmla="*/ 2231350 w 2231350"/>
                <a:gd name="connsiteY1" fmla="*/ 672950 h 1345899"/>
                <a:gd name="connsiteX2" fmla="*/ 1396233 w 2231350"/>
                <a:gd name="connsiteY2" fmla="*/ 1345899 h 1345899"/>
                <a:gd name="connsiteX3" fmla="*/ 1396233 w 2231350"/>
                <a:gd name="connsiteY3" fmla="*/ 1122937 h 1345899"/>
                <a:gd name="connsiteX4" fmla="*/ 0 w 2231350"/>
                <a:gd name="connsiteY4" fmla="*/ 1188252 h 1345899"/>
                <a:gd name="connsiteX5" fmla="*/ 826925 w 2231350"/>
                <a:gd name="connsiteY5" fmla="*/ 222962 h 1345899"/>
                <a:gd name="connsiteX6" fmla="*/ 1396233 w 2231350"/>
                <a:gd name="connsiteY6" fmla="*/ 222962 h 1345899"/>
                <a:gd name="connsiteX7" fmla="*/ 1396233 w 2231350"/>
                <a:gd name="connsiteY7" fmla="*/ 0 h 13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1350" h="1345899">
                  <a:moveTo>
                    <a:pt x="1396233" y="0"/>
                  </a:moveTo>
                  <a:lnTo>
                    <a:pt x="2231350" y="672950"/>
                  </a:lnTo>
                  <a:lnTo>
                    <a:pt x="1396233" y="1345899"/>
                  </a:lnTo>
                  <a:lnTo>
                    <a:pt x="1396233" y="1122937"/>
                  </a:lnTo>
                  <a:cubicBezTo>
                    <a:pt x="930822" y="1144709"/>
                    <a:pt x="318454" y="1003194"/>
                    <a:pt x="0" y="1188252"/>
                  </a:cubicBezTo>
                  <a:lnTo>
                    <a:pt x="826925" y="222962"/>
                  </a:lnTo>
                  <a:lnTo>
                    <a:pt x="1396233" y="222962"/>
                  </a:lnTo>
                  <a:lnTo>
                    <a:pt x="1396233" y="0"/>
                  </a:lnTo>
                  <a:close/>
                </a:path>
              </a:pathLst>
            </a:custGeom>
            <a:gradFill flip="none" rotWithShape="1">
              <a:gsLst>
                <a:gs pos="61000">
                  <a:srgbClr val="FFC000"/>
                </a:gs>
                <a:gs pos="45000">
                  <a:srgbClr val="FF3300"/>
                </a:gs>
                <a:gs pos="70000">
                  <a:srgbClr val="FC4825"/>
                </a:gs>
                <a:gs pos="94000">
                  <a:srgbClr val="FF3300"/>
                </a:gs>
              </a:gsLst>
              <a:lin ang="2400000" scaled="0"/>
              <a:tileRect/>
            </a:gradFill>
            <a:ln w="28575" cap="flat" cmpd="sng" algn="ctr">
              <a:solidFill>
                <a:srgbClr val="FED67E"/>
              </a:solid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STHeiti" charset="-122"/>
                <a:ea typeface="STHeiti" charset="-122"/>
                <a:cs typeface="STHeiti" charset="-122"/>
              </a:endParaRPr>
            </a:p>
          </p:txBody>
        </p:sp>
        <p:sp>
          <p:nvSpPr>
            <p:cNvPr id="88" name="Oval 65"/>
            <p:cNvSpPr>
              <a:spLocks noChangeArrowheads="1"/>
            </p:cNvSpPr>
            <p:nvPr/>
          </p:nvSpPr>
          <p:spPr bwMode="auto">
            <a:xfrm rot="16200000" flipV="1">
              <a:off x="7371574" y="1532097"/>
              <a:ext cx="636743" cy="54565"/>
            </a:xfrm>
            <a:prstGeom prst="ellipse">
              <a:avLst/>
            </a:prstGeom>
            <a:gradFill rotWithShape="1">
              <a:gsLst>
                <a:gs pos="0">
                  <a:srgbClr val="F79646">
                    <a:lumMod val="50000"/>
                  </a:srgbClr>
                </a:gs>
                <a:gs pos="100000">
                  <a:srgbClr val="EEECE1">
                    <a:alpha val="0"/>
                  </a:srgbClr>
                </a:gs>
              </a:gsLst>
              <a:path path="shape">
                <a:fillToRect l="50000" t="50000" r="50000" b="50000"/>
              </a:path>
            </a:gradFill>
            <a:ln w="9525">
              <a:noFill/>
              <a:round/>
              <a:headEnd/>
              <a:tailEnd/>
            </a:ln>
            <a:effectLst/>
          </p:spPr>
          <p:txBody>
            <a:bodyPr wrap="none" anchor="ctr"/>
            <a:lstStyle/>
            <a:p>
              <a:pPr defTabSz="685800">
                <a:defRPr/>
              </a:pPr>
              <a:endParaRPr lang="zh-CN" altLang="en-US" sz="1350" kern="0">
                <a:solidFill>
                  <a:sysClr val="windowText" lastClr="000000"/>
                </a:solidFill>
                <a:latin typeface="STHeiti" charset="-122"/>
                <a:ea typeface="STHeiti" charset="-122"/>
                <a:cs typeface="STHeiti" charset="-122"/>
              </a:endParaRPr>
            </a:p>
          </p:txBody>
        </p:sp>
        <p:sp>
          <p:nvSpPr>
            <p:cNvPr id="89" name="TextBox 88"/>
            <p:cNvSpPr txBox="1"/>
            <p:nvPr/>
          </p:nvSpPr>
          <p:spPr>
            <a:xfrm>
              <a:off x="2698513" y="1082851"/>
              <a:ext cx="4946175" cy="815608"/>
            </a:xfrm>
            <a:prstGeom prst="rect">
              <a:avLst/>
            </a:prstGeom>
            <a:noFill/>
          </p:spPr>
          <p:txBody>
            <a:bodyPr wrap="square" rtlCol="0">
              <a:spAutoFit/>
            </a:bodyPr>
            <a:lstStyle/>
            <a:p>
              <a:pPr>
                <a:defRPr/>
              </a:pPr>
              <a:r>
                <a:rPr lang="zh-CN" altLang="en-US" sz="1400" b="1" u="sng" dirty="0" smtClean="0">
                  <a:solidFill>
                    <a:schemeClr val="bg1"/>
                  </a:solidFill>
                  <a:latin typeface="STHeiti" charset="-122"/>
                  <a:ea typeface="STHeiti" charset="-122"/>
                  <a:cs typeface="STHeiti" charset="-122"/>
                </a:rPr>
                <a:t>抢占市场并成就规模</a:t>
              </a:r>
              <a:endParaRPr lang="en-US" altLang="zh-CN" sz="1400" b="1" u="sng" dirty="0" smtClean="0">
                <a:solidFill>
                  <a:schemeClr val="bg1"/>
                </a:solidFill>
                <a:latin typeface="STHeiti" charset="-122"/>
                <a:ea typeface="STHeiti" charset="-122"/>
                <a:cs typeface="STHeiti" charset="-122"/>
              </a:endParaRPr>
            </a:p>
            <a:p>
              <a:pPr>
                <a:defRPr/>
              </a:pPr>
              <a:endParaRPr lang="en-US" altLang="zh-CN" sz="1100" dirty="0" smtClean="0">
                <a:solidFill>
                  <a:schemeClr val="bg1"/>
                </a:solidFill>
                <a:latin typeface="STHeiti" charset="-122"/>
                <a:ea typeface="STHeiti" charset="-122"/>
                <a:cs typeface="STHeiti" charset="-122"/>
              </a:endParaRPr>
            </a:p>
            <a:p>
              <a:pPr>
                <a:defRPr/>
              </a:pPr>
              <a:r>
                <a:rPr lang="zh-CN" altLang="en-US" sz="1100" dirty="0" smtClean="0">
                  <a:solidFill>
                    <a:schemeClr val="bg1"/>
                  </a:solidFill>
                  <a:latin typeface="STHeiti" charset="-122"/>
                  <a:ea typeface="STHeiti" charset="-122"/>
                  <a:cs typeface="STHeiti" charset="-122"/>
                </a:rPr>
                <a:t>在国内共享单车行业诞生初期，开拓市场，扩大市场份额，形成较大的用户基数。乘互联网发展之东风，扩大企业规模，为行业竞争和大数据整合奠基。</a:t>
              </a:r>
              <a:endParaRPr lang="en-US" altLang="zh-CN" sz="1100" kern="0" dirty="0">
                <a:solidFill>
                  <a:srgbClr val="714203"/>
                </a:solidFill>
                <a:latin typeface="STHeiti" charset="-122"/>
                <a:ea typeface="STHeiti" charset="-122"/>
                <a:cs typeface="STHeiti" charset="-122"/>
              </a:endParaRPr>
            </a:p>
          </p:txBody>
        </p:sp>
        <p:sp>
          <p:nvSpPr>
            <p:cNvPr id="90" name="TextBox 89"/>
            <p:cNvSpPr txBox="1"/>
            <p:nvPr/>
          </p:nvSpPr>
          <p:spPr>
            <a:xfrm>
              <a:off x="1743149" y="1298461"/>
              <a:ext cx="747760"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685800">
                <a:defRPr/>
              </a:pPr>
              <a:r>
                <a:rPr lang="en-US" altLang="zh-CN" sz="2000" dirty="0" smtClean="0">
                  <a:solidFill>
                    <a:srgbClr val="714203"/>
                  </a:solidFill>
                  <a:effectLst>
                    <a:outerShdw dist="38100" dir="5400000" algn="t" rotWithShape="0">
                      <a:sysClr val="window" lastClr="FFFFFF">
                        <a:alpha val="55000"/>
                      </a:sysClr>
                    </a:outerShdw>
                  </a:effectLst>
                  <a:latin typeface="STHeiti" charset="-122"/>
                  <a:ea typeface="STHeiti" charset="-122"/>
                  <a:cs typeface="STHeiti" charset="-122"/>
                </a:rPr>
                <a:t>2.2.1</a:t>
              </a:r>
              <a:endParaRPr lang="zh-CN" altLang="en-US" sz="2000" dirty="0">
                <a:solidFill>
                  <a:srgbClr val="714203"/>
                </a:solidFill>
                <a:effectLst>
                  <a:outerShdw dist="38100" dir="5400000" algn="t" rotWithShape="0">
                    <a:sysClr val="window" lastClr="FFFFFF">
                      <a:alpha val="55000"/>
                    </a:sysClr>
                  </a:outerShdw>
                </a:effectLst>
                <a:latin typeface="STHeiti" charset="-122"/>
                <a:ea typeface="STHeiti" charset="-122"/>
                <a:cs typeface="STHeiti" charset="-122"/>
              </a:endParaRPr>
            </a:p>
          </p:txBody>
        </p:sp>
        <p:sp>
          <p:nvSpPr>
            <p:cNvPr id="97" name="TextBox 96"/>
            <p:cNvSpPr txBox="1"/>
            <p:nvPr/>
          </p:nvSpPr>
          <p:spPr>
            <a:xfrm>
              <a:off x="2854799" y="2113614"/>
              <a:ext cx="4946175" cy="815608"/>
            </a:xfrm>
            <a:prstGeom prst="rect">
              <a:avLst/>
            </a:prstGeom>
            <a:noFill/>
          </p:spPr>
          <p:txBody>
            <a:bodyPr wrap="square" rtlCol="0">
              <a:spAutoFit/>
            </a:bodyPr>
            <a:lstStyle/>
            <a:p>
              <a:pPr>
                <a:defRPr/>
              </a:pPr>
              <a:r>
                <a:rPr lang="zh-CN" altLang="en-US" sz="1400" b="1" u="sng" dirty="0">
                  <a:solidFill>
                    <a:schemeClr val="bg1"/>
                  </a:solidFill>
                  <a:latin typeface="STHeiti" charset="-122"/>
                  <a:ea typeface="STHeiti" charset="-122"/>
                  <a:cs typeface="STHeiti" charset="-122"/>
                </a:rPr>
                <a:t>联合竞争并取得胜利</a:t>
              </a:r>
              <a:endParaRPr lang="en-US" altLang="zh-CN" sz="1400" b="1" u="sng" dirty="0">
                <a:solidFill>
                  <a:schemeClr val="bg1"/>
                </a:solidFill>
                <a:latin typeface="STHeiti" charset="-122"/>
                <a:ea typeface="STHeiti" charset="-122"/>
                <a:cs typeface="STHeiti" charset="-122"/>
              </a:endParaRPr>
            </a:p>
            <a:p>
              <a:r>
                <a:rPr lang="en-US" altLang="zh-CN" sz="1100" dirty="0" smtClean="0">
                  <a:solidFill>
                    <a:schemeClr val="bg1"/>
                  </a:solidFill>
                  <a:latin typeface="STHeiti" charset="-122"/>
                  <a:ea typeface="STHeiti" charset="-122"/>
                  <a:cs typeface="STHeiti" charset="-122"/>
                </a:rPr>
                <a:t> </a:t>
              </a:r>
            </a:p>
            <a:p>
              <a:r>
                <a:rPr lang="zh-CN" altLang="en-US" sz="1100" dirty="0" smtClean="0">
                  <a:solidFill>
                    <a:schemeClr val="bg1"/>
                  </a:solidFill>
                  <a:latin typeface="STHeiti" charset="-122"/>
                  <a:ea typeface="STHeiti" charset="-122"/>
                  <a:cs typeface="STHeiti" charset="-122"/>
                </a:rPr>
                <a:t>在几家为大的局面下，优化成本结构和服务，积极对接线上互联网巨头的线下发展战略，把用户基数的优势放大化，参与联合竞争，淘汰其他共享单车企业。</a:t>
              </a:r>
              <a:endParaRPr lang="en-US" altLang="zh-CN" sz="1100" dirty="0" smtClean="0">
                <a:solidFill>
                  <a:schemeClr val="bg1"/>
                </a:solidFill>
                <a:latin typeface="STHeiti" charset="-122"/>
                <a:ea typeface="STHeiti" charset="-122"/>
                <a:cs typeface="STHeiti" charset="-122"/>
              </a:endParaRPr>
            </a:p>
          </p:txBody>
        </p:sp>
        <p:sp>
          <p:nvSpPr>
            <p:cNvPr id="98" name="TextBox 97"/>
            <p:cNvSpPr txBox="1"/>
            <p:nvPr/>
          </p:nvSpPr>
          <p:spPr>
            <a:xfrm>
              <a:off x="3138968" y="3068319"/>
              <a:ext cx="4946175" cy="861774"/>
            </a:xfrm>
            <a:prstGeom prst="rect">
              <a:avLst/>
            </a:prstGeom>
            <a:noFill/>
          </p:spPr>
          <p:txBody>
            <a:bodyPr wrap="square" rtlCol="0">
              <a:spAutoFit/>
            </a:bodyPr>
            <a:lstStyle/>
            <a:p>
              <a:pPr>
                <a:defRPr/>
              </a:pPr>
              <a:r>
                <a:rPr lang="zh-CN" altLang="en-US" sz="1400" b="1" u="sng" dirty="0">
                  <a:solidFill>
                    <a:schemeClr val="bg1"/>
                  </a:solidFill>
                  <a:latin typeface="STHeiti" charset="-122"/>
                  <a:ea typeface="STHeiti" charset="-122"/>
                  <a:cs typeface="STHeiti" charset="-122"/>
                </a:rPr>
                <a:t>完成行业整合，优化用户体验</a:t>
              </a:r>
              <a:endParaRPr lang="en-US" altLang="zh-CN" sz="1400" b="1" u="sng" dirty="0">
                <a:solidFill>
                  <a:schemeClr val="bg1"/>
                </a:solidFill>
                <a:latin typeface="STHeiti" charset="-122"/>
                <a:ea typeface="STHeiti" charset="-122"/>
                <a:cs typeface="STHeiti" charset="-122"/>
              </a:endParaRPr>
            </a:p>
            <a:p>
              <a:endParaRPr lang="en-US" altLang="zh-CN" sz="1200" dirty="0">
                <a:solidFill>
                  <a:schemeClr val="bg1"/>
                </a:solidFill>
                <a:latin typeface="STHeiti" charset="-122"/>
                <a:ea typeface="STHeiti" charset="-122"/>
                <a:cs typeface="STHeiti" charset="-122"/>
              </a:endParaRPr>
            </a:p>
            <a:p>
              <a:r>
                <a:rPr lang="zh-CN" altLang="en-US" sz="1100" dirty="0" smtClean="0">
                  <a:solidFill>
                    <a:schemeClr val="bg1"/>
                  </a:solidFill>
                  <a:latin typeface="STHeiti" charset="-122"/>
                  <a:ea typeface="STHeiti" charset="-122"/>
                  <a:cs typeface="STHeiti" charset="-122"/>
                </a:rPr>
                <a:t>平稳度过行业整合有两点，对共享单车来说最重要的指标是便利性。面对较小的竞争压力，应该快速地提升单车业务水平。</a:t>
              </a:r>
              <a:endParaRPr lang="en-US" altLang="zh-CN" sz="1100" dirty="0" smtClean="0">
                <a:solidFill>
                  <a:schemeClr val="bg1"/>
                </a:solidFill>
                <a:latin typeface="STHeiti" charset="-122"/>
                <a:ea typeface="STHeiti" charset="-122"/>
                <a:cs typeface="STHeiti" charset="-122"/>
              </a:endParaRPr>
            </a:p>
          </p:txBody>
        </p:sp>
        <p:sp>
          <p:nvSpPr>
            <p:cNvPr id="99" name="TextBox 98"/>
            <p:cNvSpPr txBox="1"/>
            <p:nvPr/>
          </p:nvSpPr>
          <p:spPr>
            <a:xfrm>
              <a:off x="3512162" y="3973262"/>
              <a:ext cx="4946175" cy="861774"/>
            </a:xfrm>
            <a:prstGeom prst="rect">
              <a:avLst/>
            </a:prstGeom>
            <a:noFill/>
          </p:spPr>
          <p:txBody>
            <a:bodyPr wrap="square" rtlCol="0">
              <a:spAutoFit/>
            </a:bodyPr>
            <a:lstStyle/>
            <a:p>
              <a:pPr>
                <a:defRPr/>
              </a:pPr>
              <a:r>
                <a:rPr lang="zh-CN" altLang="en-US" sz="1400" b="1" u="sng" dirty="0">
                  <a:solidFill>
                    <a:schemeClr val="bg1"/>
                  </a:solidFill>
                  <a:latin typeface="STHeiti" charset="-122"/>
                  <a:ea typeface="STHeiti" charset="-122"/>
                  <a:cs typeface="STHeiti" charset="-122"/>
                </a:rPr>
                <a:t>通过数据运营实现盈利</a:t>
              </a:r>
              <a:endParaRPr lang="en-US" altLang="zh-CN" sz="1400" b="1" u="sng" dirty="0">
                <a:solidFill>
                  <a:schemeClr val="bg1"/>
                </a:solidFill>
                <a:latin typeface="STHeiti" charset="-122"/>
                <a:ea typeface="STHeiti" charset="-122"/>
                <a:cs typeface="STHeiti" charset="-122"/>
              </a:endParaRPr>
            </a:p>
            <a:p>
              <a:endParaRPr lang="en-US" altLang="zh-CN" sz="1200" dirty="0">
                <a:solidFill>
                  <a:schemeClr val="bg1"/>
                </a:solidFill>
                <a:latin typeface="STHeiti" charset="-122"/>
                <a:ea typeface="STHeiti" charset="-122"/>
                <a:cs typeface="STHeiti" charset="-122"/>
              </a:endParaRPr>
            </a:p>
            <a:p>
              <a:r>
                <a:rPr lang="zh-CN" altLang="en-US" sz="1100" dirty="0" smtClean="0">
                  <a:solidFill>
                    <a:schemeClr val="bg1"/>
                  </a:solidFill>
                  <a:latin typeface="STHeiti" charset="-122"/>
                  <a:ea typeface="STHeiti" charset="-122"/>
                  <a:cs typeface="STHeiti" charset="-122"/>
                </a:rPr>
                <a:t>利用技术优势和用户基数优势，成为互联网企业线下战略的接口，或者承接城市运营项目实现“公交化”，构造成稳定有效的盈利模式。</a:t>
              </a:r>
              <a:endParaRPr lang="en-US" altLang="zh-CN" sz="1100" dirty="0" smtClean="0">
                <a:solidFill>
                  <a:schemeClr val="bg1"/>
                </a:solidFill>
                <a:latin typeface="STHeiti" charset="-122"/>
                <a:ea typeface="STHeiti" charset="-122"/>
                <a:cs typeface="STHeiti" charset="-122"/>
              </a:endParaRPr>
            </a:p>
          </p:txBody>
        </p:sp>
        <p:sp>
          <p:nvSpPr>
            <p:cNvPr id="101" name="TextBox 100"/>
            <p:cNvSpPr txBox="1"/>
            <p:nvPr/>
          </p:nvSpPr>
          <p:spPr>
            <a:xfrm>
              <a:off x="1969108" y="2247476"/>
              <a:ext cx="747760"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685800">
                <a:defRPr/>
              </a:pPr>
              <a:r>
                <a:rPr lang="en-US" altLang="zh-CN" sz="2000" dirty="0" smtClean="0">
                  <a:solidFill>
                    <a:srgbClr val="714203"/>
                  </a:solidFill>
                  <a:effectLst>
                    <a:outerShdw dist="38100" dir="5400000" algn="t" rotWithShape="0">
                      <a:sysClr val="window" lastClr="FFFFFF">
                        <a:alpha val="55000"/>
                      </a:sysClr>
                    </a:outerShdw>
                  </a:effectLst>
                  <a:latin typeface="STHeiti" charset="-122"/>
                  <a:ea typeface="STHeiti" charset="-122"/>
                  <a:cs typeface="STHeiti" charset="-122"/>
                </a:rPr>
                <a:t>2.2.2</a:t>
              </a:r>
              <a:endParaRPr lang="zh-CN" altLang="en-US" sz="2000" dirty="0">
                <a:solidFill>
                  <a:srgbClr val="714203"/>
                </a:solidFill>
                <a:effectLst>
                  <a:outerShdw dist="38100" dir="5400000" algn="t" rotWithShape="0">
                    <a:sysClr val="window" lastClr="FFFFFF">
                      <a:alpha val="55000"/>
                    </a:sysClr>
                  </a:outerShdw>
                </a:effectLst>
                <a:latin typeface="STHeiti" charset="-122"/>
                <a:ea typeface="STHeiti" charset="-122"/>
                <a:cs typeface="STHeiti" charset="-122"/>
              </a:endParaRPr>
            </a:p>
          </p:txBody>
        </p:sp>
      </p:grpSp>
    </p:spTree>
    <p:extLst>
      <p:ext uri="{BB962C8B-B14F-4D97-AF65-F5344CB8AC3E}">
        <p14:creationId xmlns:p14="http://schemas.microsoft.com/office/powerpoint/2010/main" val="1588379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空心弧 44"/>
          <p:cNvSpPr/>
          <p:nvPr/>
        </p:nvSpPr>
        <p:spPr>
          <a:xfrm rot="5987377">
            <a:off x="-12756" y="1159286"/>
            <a:ext cx="3696841" cy="3696841"/>
          </a:xfrm>
          <a:prstGeom prst="blockArc">
            <a:avLst>
              <a:gd name="adj1" fmla="val 5692214"/>
              <a:gd name="adj2" fmla="val 21588400"/>
              <a:gd name="adj3" fmla="val 751"/>
            </a:avLst>
          </a:prstGeom>
          <a:gradFill flip="none" rotWithShape="1">
            <a:gsLst>
              <a:gs pos="30000">
                <a:srgbClr val="FFC000"/>
              </a:gs>
              <a:gs pos="0">
                <a:srgbClr val="FF3300"/>
              </a:gs>
              <a:gs pos="73000">
                <a:srgbClr val="FF3300"/>
              </a:gs>
            </a:gsLst>
            <a:path path="rect">
              <a:fillToRect l="100000" t="100000"/>
            </a:path>
            <a:tileRect r="-100000" b="-100000"/>
          </a:grad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sp>
        <p:nvSpPr>
          <p:cNvPr id="46" name="空心弧 45"/>
          <p:cNvSpPr/>
          <p:nvPr/>
        </p:nvSpPr>
        <p:spPr>
          <a:xfrm rot="483470">
            <a:off x="558785" y="1735410"/>
            <a:ext cx="2634833" cy="2634833"/>
          </a:xfrm>
          <a:prstGeom prst="blockArc">
            <a:avLst>
              <a:gd name="adj1" fmla="val 5692214"/>
              <a:gd name="adj2" fmla="val 42522"/>
              <a:gd name="adj3" fmla="val 1111"/>
            </a:avLst>
          </a:prstGeom>
          <a:gradFill flip="none" rotWithShape="1">
            <a:gsLst>
              <a:gs pos="66000">
                <a:srgbClr val="BF4501"/>
              </a:gs>
              <a:gs pos="96000">
                <a:srgbClr val="FFC000"/>
              </a:gs>
            </a:gsLst>
            <a:path path="rect">
              <a:fillToRect l="100000" t="100000"/>
            </a:path>
            <a:tileRect r="-100000" b="-100000"/>
          </a:grad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sp>
        <p:nvSpPr>
          <p:cNvPr id="47" name="椭圆 46"/>
          <p:cNvSpPr/>
          <p:nvPr/>
        </p:nvSpPr>
        <p:spPr>
          <a:xfrm>
            <a:off x="715072" y="1891697"/>
            <a:ext cx="2322258" cy="2322258"/>
          </a:xfrm>
          <a:prstGeom prst="ellipse">
            <a:avLst/>
          </a:prstGeom>
          <a:gradFill flip="none" rotWithShape="1">
            <a:gsLst>
              <a:gs pos="30000">
                <a:srgbClr val="FF3300"/>
              </a:gs>
              <a:gs pos="0">
                <a:srgbClr val="FCA600"/>
              </a:gs>
              <a:gs pos="73000">
                <a:srgbClr val="FF3300"/>
              </a:gs>
            </a:gsLst>
            <a:lin ang="13500000" scaled="1"/>
            <a:tileRect/>
          </a:gradFill>
          <a:ln w="25400" cap="flat" cmpd="sng" algn="ctr">
            <a:noFill/>
            <a:prstDash val="solid"/>
          </a:ln>
          <a:effectLst>
            <a:innerShdw blurRad="101600">
              <a:prstClr val="black"/>
            </a:innerShdw>
          </a:effectLst>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48" name="椭圆 47"/>
          <p:cNvSpPr/>
          <p:nvPr/>
        </p:nvSpPr>
        <p:spPr>
          <a:xfrm>
            <a:off x="819586" y="1985662"/>
            <a:ext cx="2106234" cy="2106234"/>
          </a:xfrm>
          <a:prstGeom prst="ellipse">
            <a:avLst/>
          </a:prstGeom>
          <a:gradFill flip="none" rotWithShape="1">
            <a:gsLst>
              <a:gs pos="0">
                <a:srgbClr val="FF3300"/>
              </a:gs>
              <a:gs pos="100000">
                <a:srgbClr val="FCA600"/>
              </a:gs>
            </a:gsLst>
            <a:lin ang="16200000" scaled="1"/>
            <a:tileRect/>
          </a:gradFill>
          <a:ln w="25400" cap="flat" cmpd="sng" algn="ctr">
            <a:noFill/>
            <a:prstDash val="solid"/>
          </a:ln>
          <a:effectLst>
            <a:outerShdw blurRad="177800" dist="38100" dir="5400000" algn="t" rotWithShape="0">
              <a:prstClr val="black">
                <a:alpha val="76000"/>
              </a:prstClr>
            </a:outerShdw>
          </a:effectLst>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49" name="椭圆 48"/>
          <p:cNvSpPr/>
          <p:nvPr/>
        </p:nvSpPr>
        <p:spPr>
          <a:xfrm>
            <a:off x="1018404" y="2196471"/>
            <a:ext cx="1715612" cy="1715612"/>
          </a:xfrm>
          <a:prstGeom prst="ellipse">
            <a:avLst/>
          </a:prstGeom>
          <a:gradFill flip="none" rotWithShape="1">
            <a:gsLst>
              <a:gs pos="39000">
                <a:sysClr val="window" lastClr="FFFFFF"/>
              </a:gs>
              <a:gs pos="100000">
                <a:sysClr val="windowText" lastClr="000000">
                  <a:lumMod val="75000"/>
                  <a:lumOff val="25000"/>
                </a:sysClr>
              </a:gs>
            </a:gsLst>
            <a:lin ang="16200000" scaled="1"/>
            <a:tileRect/>
          </a:gra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50" name="椭圆 49"/>
          <p:cNvSpPr/>
          <p:nvPr/>
        </p:nvSpPr>
        <p:spPr>
          <a:xfrm>
            <a:off x="1069627" y="2233120"/>
            <a:ext cx="1620180" cy="1620180"/>
          </a:xfrm>
          <a:prstGeom prst="ellipse">
            <a:avLst/>
          </a:prstGeom>
          <a:gradFill flip="none" rotWithShape="1">
            <a:gsLst>
              <a:gs pos="0">
                <a:srgbClr val="FCA600"/>
              </a:gs>
              <a:gs pos="45000">
                <a:srgbClr val="FF3300"/>
              </a:gs>
              <a:gs pos="70000">
                <a:srgbClr val="FF3300"/>
              </a:gs>
              <a:gs pos="100000">
                <a:srgbClr val="FF0000"/>
              </a:gs>
            </a:gsLst>
            <a:path path="rect">
              <a:fillToRect l="100000" t="100000"/>
            </a:path>
            <a:tileRect r="-100000" b="-100000"/>
          </a:gradFill>
          <a:ln w="25400" cap="flat" cmpd="sng" algn="ctr">
            <a:gradFill>
              <a:gsLst>
                <a:gs pos="0">
                  <a:srgbClr val="FCA600"/>
                </a:gs>
                <a:gs pos="50000">
                  <a:srgbClr val="FF3300"/>
                </a:gs>
                <a:gs pos="100000">
                  <a:srgbClr val="FF3300"/>
                </a:gs>
              </a:gsLst>
              <a:lin ang="5400000" scaled="0"/>
            </a:gradFill>
            <a:prstDash val="solid"/>
          </a:ln>
          <a:effectLst>
            <a:innerShdw blurRad="63500" dist="50800" dir="13500000">
              <a:prstClr val="black">
                <a:alpha val="54000"/>
              </a:prstClr>
            </a:innerShdw>
          </a:effectLst>
          <a:scene3d>
            <a:camera prst="orthographicFront"/>
            <a:lightRig rig="threePt" dir="t"/>
          </a:scene3d>
          <a:sp3d extrusionH="76200" contourW="12700">
            <a:extrusionClr>
              <a:srgbClr val="FFC000"/>
            </a:extrusionClr>
            <a:contourClr>
              <a:srgbClr val="FF3300"/>
            </a:contourClr>
          </a:sp3d>
        </p:spPr>
        <p:txBody>
          <a:bodyPr rtlCol="0" anchor="ctr"/>
          <a:lstStyle/>
          <a:p>
            <a:pPr algn="ctr" defTabSz="685800">
              <a:defRPr/>
            </a:pPr>
            <a:endParaRPr lang="zh-CN" altLang="en-US" sz="1350" kern="0">
              <a:solidFill>
                <a:sysClr val="window" lastClr="FFFFFF"/>
              </a:solidFill>
              <a:latin typeface="Calibri"/>
              <a:ea typeface="宋体"/>
            </a:endParaRPr>
          </a:p>
        </p:txBody>
      </p:sp>
      <p:cxnSp>
        <p:nvCxnSpPr>
          <p:cNvPr id="51" name="直接连接符 50"/>
          <p:cNvCxnSpPr/>
          <p:nvPr/>
        </p:nvCxnSpPr>
        <p:spPr>
          <a:xfrm>
            <a:off x="3523338" y="1167250"/>
            <a:ext cx="2189632" cy="4988"/>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52" name="组合 51"/>
          <p:cNvGrpSpPr/>
          <p:nvPr/>
        </p:nvGrpSpPr>
        <p:grpSpPr>
          <a:xfrm>
            <a:off x="2758215" y="796906"/>
            <a:ext cx="852773" cy="760283"/>
            <a:chOff x="3835847" y="1395243"/>
            <a:chExt cx="1462116" cy="1303538"/>
          </a:xfrm>
          <a:gradFill>
            <a:gsLst>
              <a:gs pos="61000">
                <a:srgbClr val="FFC000"/>
              </a:gs>
              <a:gs pos="45000">
                <a:srgbClr val="FF3300"/>
              </a:gs>
              <a:gs pos="70000">
                <a:srgbClr val="FC4825"/>
              </a:gs>
              <a:gs pos="94000">
                <a:srgbClr val="FF3300"/>
              </a:gs>
            </a:gsLst>
            <a:lin ang="2400000" scaled="0"/>
          </a:gradFill>
        </p:grpSpPr>
        <p:sp>
          <p:nvSpPr>
            <p:cNvPr id="53" name="同心圆 52"/>
            <p:cNvSpPr/>
            <p:nvPr/>
          </p:nvSpPr>
          <p:spPr>
            <a:xfrm>
              <a:off x="3835847" y="1395243"/>
              <a:ext cx="1303538" cy="1303538"/>
            </a:xfrm>
            <a:prstGeom prst="donut">
              <a:avLst>
                <a:gd name="adj" fmla="val 3142"/>
              </a:avLst>
            </a:prstGeom>
            <a:grp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grpSp>
          <p:nvGrpSpPr>
            <p:cNvPr id="54" name="组合 53"/>
            <p:cNvGrpSpPr/>
            <p:nvPr/>
          </p:nvGrpSpPr>
          <p:grpSpPr>
            <a:xfrm>
              <a:off x="4939609" y="1857832"/>
              <a:ext cx="358354" cy="358354"/>
              <a:chOff x="5917211" y="1835961"/>
              <a:chExt cx="504056" cy="504056"/>
            </a:xfrm>
            <a:grpFill/>
          </p:grpSpPr>
          <p:sp>
            <p:nvSpPr>
              <p:cNvPr id="56" name="同心圆 55"/>
              <p:cNvSpPr/>
              <p:nvPr/>
            </p:nvSpPr>
            <p:spPr>
              <a:xfrm>
                <a:off x="5917211" y="1835961"/>
                <a:ext cx="504056" cy="504056"/>
              </a:xfrm>
              <a:prstGeom prst="donut">
                <a:avLst>
                  <a:gd name="adj" fmla="val 3142"/>
                </a:avLst>
              </a:prstGeom>
              <a:grp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sp>
            <p:nvSpPr>
              <p:cNvPr id="57" name="椭圆 56"/>
              <p:cNvSpPr/>
              <p:nvPr/>
            </p:nvSpPr>
            <p:spPr>
              <a:xfrm>
                <a:off x="6039087" y="1981663"/>
                <a:ext cx="222754" cy="222754"/>
              </a:xfrm>
              <a:prstGeom prst="ellipse">
                <a:avLst/>
              </a:prstGeom>
              <a:grp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grpSp>
        <p:sp>
          <p:nvSpPr>
            <p:cNvPr id="55" name="椭圆 54"/>
            <p:cNvSpPr/>
            <p:nvPr/>
          </p:nvSpPr>
          <p:spPr>
            <a:xfrm>
              <a:off x="4151028" y="1732853"/>
              <a:ext cx="676101" cy="676101"/>
            </a:xfrm>
            <a:prstGeom prst="ellipse">
              <a:avLst/>
            </a:prstGeom>
            <a:grp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grpSp>
      <p:cxnSp>
        <p:nvCxnSpPr>
          <p:cNvPr id="58" name="直接连接符 57"/>
          <p:cNvCxnSpPr/>
          <p:nvPr/>
        </p:nvCxnSpPr>
        <p:spPr>
          <a:xfrm>
            <a:off x="4251791" y="2084784"/>
            <a:ext cx="2189632" cy="4988"/>
          </a:xfrm>
          <a:prstGeom prst="line">
            <a:avLst/>
          </a:prstGeom>
          <a:noFill/>
          <a:ln w="12700" cap="flat" cmpd="sng" algn="ctr">
            <a:solidFill>
              <a:sysClr val="window" lastClr="FFFFFF">
                <a:lumMod val="50000"/>
              </a:sysClr>
            </a:solidFill>
            <a:prstDash val="solid"/>
            <a:headEnd type="none" w="med" len="med"/>
            <a:tailEnd type="oval" w="med" len="med"/>
          </a:ln>
          <a:effectLst/>
        </p:spPr>
      </p:cxnSp>
      <p:cxnSp>
        <p:nvCxnSpPr>
          <p:cNvPr id="65" name="直接连接符 64"/>
          <p:cNvCxnSpPr/>
          <p:nvPr/>
        </p:nvCxnSpPr>
        <p:spPr>
          <a:xfrm>
            <a:off x="4453152" y="3064410"/>
            <a:ext cx="2189632" cy="4988"/>
          </a:xfrm>
          <a:prstGeom prst="line">
            <a:avLst/>
          </a:prstGeom>
          <a:noFill/>
          <a:ln w="12700" cap="flat" cmpd="sng" algn="ctr">
            <a:solidFill>
              <a:sysClr val="window" lastClr="FFFFFF">
                <a:lumMod val="50000"/>
              </a:sysClr>
            </a:solidFill>
            <a:prstDash val="solid"/>
            <a:headEnd type="none" w="med" len="med"/>
            <a:tailEnd type="oval" w="med" len="med"/>
          </a:ln>
          <a:effectLst/>
        </p:spPr>
      </p:cxnSp>
      <p:cxnSp>
        <p:nvCxnSpPr>
          <p:cNvPr id="72" name="直接连接符 71"/>
          <p:cNvCxnSpPr/>
          <p:nvPr/>
        </p:nvCxnSpPr>
        <p:spPr>
          <a:xfrm>
            <a:off x="4091575" y="4242923"/>
            <a:ext cx="2417757" cy="9797"/>
          </a:xfrm>
          <a:prstGeom prst="line">
            <a:avLst/>
          </a:prstGeom>
          <a:noFill/>
          <a:ln w="12700" cap="flat" cmpd="sng" algn="ctr">
            <a:solidFill>
              <a:sysClr val="window" lastClr="FFFFFF">
                <a:lumMod val="50000"/>
              </a:sysClr>
            </a:solidFill>
            <a:prstDash val="solid"/>
            <a:headEnd type="none" w="med" len="med"/>
            <a:tailEnd type="oval" w="med" len="med"/>
          </a:ln>
          <a:effectLst/>
        </p:spPr>
      </p:cxnSp>
      <p:sp>
        <p:nvSpPr>
          <p:cNvPr id="79" name="TextBox 78"/>
          <p:cNvSpPr txBox="1"/>
          <p:nvPr/>
        </p:nvSpPr>
        <p:spPr>
          <a:xfrm>
            <a:off x="1259081" y="2459986"/>
            <a:ext cx="1207822" cy="1077218"/>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algn="ctr" defTabSz="685800">
              <a:lnSpc>
                <a:spcPct val="100000"/>
              </a:lnSpc>
              <a:defRPr/>
            </a:pPr>
            <a:r>
              <a:rPr lang="zh-CN" altLang="en-US" sz="3200" b="0" kern="0" dirty="0" smtClean="0">
                <a:solidFill>
                  <a:schemeClr val="bg1"/>
                </a:solidFill>
                <a:effectLst>
                  <a:outerShdw dist="38100" dir="5400000" algn="t" rotWithShape="0">
                    <a:sysClr val="window" lastClr="FFFFFF"/>
                  </a:outerShdw>
                </a:effectLst>
                <a:latin typeface="黑体" pitchFamily="49" charset="-122"/>
                <a:ea typeface="黑体" pitchFamily="49" charset="-122"/>
              </a:rPr>
              <a:t>商业模式</a:t>
            </a:r>
            <a:endParaRPr lang="zh-CN" altLang="en-US" sz="3200" b="0" kern="0" dirty="0">
              <a:solidFill>
                <a:schemeClr val="bg1"/>
              </a:solidFill>
              <a:effectLst>
                <a:outerShdw dist="38100" dir="5400000" algn="t" rotWithShape="0">
                  <a:sysClr val="window" lastClr="FFFFFF"/>
                </a:outerShdw>
              </a:effectLst>
              <a:latin typeface="黑体" pitchFamily="49" charset="-122"/>
              <a:ea typeface="黑体" pitchFamily="49" charset="-122"/>
            </a:endParaRPr>
          </a:p>
        </p:txBody>
      </p:sp>
      <p:sp>
        <p:nvSpPr>
          <p:cNvPr id="84" name="TextBox 83"/>
          <p:cNvSpPr txBox="1"/>
          <p:nvPr/>
        </p:nvSpPr>
        <p:spPr>
          <a:xfrm>
            <a:off x="3544157" y="879135"/>
            <a:ext cx="1374095" cy="307777"/>
          </a:xfrm>
          <a:prstGeom prst="rect">
            <a:avLst/>
          </a:prstGeom>
          <a:noFill/>
        </p:spPr>
        <p:txBody>
          <a:bodyPr wrap="square" rtlCol="0">
            <a:spAutoFit/>
          </a:bodyPr>
          <a:lstStyle/>
          <a:p>
            <a:pPr algn="just" defTabSz="685800">
              <a:defRPr/>
            </a:pPr>
            <a:r>
              <a:rPr lang="en-US" altLang="zh-CN" sz="1400" b="1" dirty="0" smtClean="0">
                <a:solidFill>
                  <a:srgbClr val="FF0000"/>
                </a:solidFill>
                <a:latin typeface="STHeiti" charset="-122"/>
                <a:ea typeface="STHeiti" charset="-122"/>
                <a:cs typeface="STHeiti" charset="-122"/>
              </a:rPr>
              <a:t>B2C</a:t>
            </a:r>
            <a:r>
              <a:rPr lang="zh-CN" altLang="en-US" sz="1400" b="1" dirty="0" smtClean="0">
                <a:solidFill>
                  <a:srgbClr val="FF0000"/>
                </a:solidFill>
                <a:latin typeface="STHeiti" charset="-122"/>
                <a:ea typeface="STHeiti" charset="-122"/>
                <a:cs typeface="STHeiti" charset="-122"/>
              </a:rPr>
              <a:t>商业模式</a:t>
            </a:r>
            <a:endParaRPr lang="en-US" altLang="zh-CN" sz="1400" b="1" kern="0" dirty="0">
              <a:solidFill>
                <a:srgbClr val="FF0000"/>
              </a:solidFill>
              <a:latin typeface="STHeiti" charset="-122"/>
              <a:ea typeface="STHeiti" charset="-122"/>
              <a:cs typeface="STHeiti" charset="-122"/>
            </a:endParaRPr>
          </a:p>
        </p:txBody>
      </p:sp>
      <p:sp>
        <p:nvSpPr>
          <p:cNvPr id="85" name="TextBox 84"/>
          <p:cNvSpPr txBox="1"/>
          <p:nvPr/>
        </p:nvSpPr>
        <p:spPr>
          <a:xfrm>
            <a:off x="4231491" y="1763379"/>
            <a:ext cx="2056322" cy="307777"/>
          </a:xfrm>
          <a:prstGeom prst="rect">
            <a:avLst/>
          </a:prstGeom>
          <a:noFill/>
        </p:spPr>
        <p:txBody>
          <a:bodyPr wrap="square" rtlCol="0">
            <a:spAutoFit/>
          </a:bodyPr>
          <a:lstStyle/>
          <a:p>
            <a:pPr algn="just" defTabSz="685800">
              <a:defRPr/>
            </a:pPr>
            <a:r>
              <a:rPr lang="zh-CN" altLang="en-US" sz="1400" b="1" dirty="0" smtClean="0">
                <a:solidFill>
                  <a:srgbClr val="FF0000"/>
                </a:solidFill>
                <a:latin typeface="STHeiti" charset="-122"/>
                <a:ea typeface="STHeiti" charset="-122"/>
                <a:cs typeface="STHeiti" charset="-122"/>
              </a:rPr>
              <a:t>类似的</a:t>
            </a:r>
            <a:r>
              <a:rPr lang="zh-CN" altLang="en-US" sz="1400" b="1" dirty="0">
                <a:solidFill>
                  <a:srgbClr val="FF0000"/>
                </a:solidFill>
                <a:latin typeface="STHeiti" charset="-122"/>
                <a:ea typeface="STHeiti" charset="-122"/>
                <a:cs typeface="STHeiti" charset="-122"/>
              </a:rPr>
              <a:t>成本</a:t>
            </a:r>
            <a:r>
              <a:rPr lang="zh-CN" altLang="en-US" sz="1400" b="1" dirty="0" smtClean="0">
                <a:solidFill>
                  <a:srgbClr val="FF0000"/>
                </a:solidFill>
                <a:latin typeface="STHeiti" charset="-122"/>
                <a:ea typeface="STHeiti" charset="-122"/>
                <a:cs typeface="STHeiti" charset="-122"/>
              </a:rPr>
              <a:t>结构</a:t>
            </a:r>
            <a:endParaRPr lang="en-US" altLang="zh-CN" sz="1400" b="1" kern="0" dirty="0">
              <a:solidFill>
                <a:srgbClr val="FF0000"/>
              </a:solidFill>
              <a:latin typeface="STHeiti" charset="-122"/>
              <a:ea typeface="STHeiti" charset="-122"/>
              <a:cs typeface="STHeiti" charset="-122"/>
            </a:endParaRPr>
          </a:p>
        </p:txBody>
      </p:sp>
      <p:sp>
        <p:nvSpPr>
          <p:cNvPr id="86" name="TextBox 85"/>
          <p:cNvSpPr txBox="1"/>
          <p:nvPr/>
        </p:nvSpPr>
        <p:spPr>
          <a:xfrm>
            <a:off x="4460172" y="2771405"/>
            <a:ext cx="2056322" cy="307777"/>
          </a:xfrm>
          <a:prstGeom prst="rect">
            <a:avLst/>
          </a:prstGeom>
          <a:noFill/>
        </p:spPr>
        <p:txBody>
          <a:bodyPr wrap="square" rtlCol="0">
            <a:spAutoFit/>
          </a:bodyPr>
          <a:lstStyle/>
          <a:p>
            <a:r>
              <a:rPr lang="zh-CN" altLang="en-US" sz="1400" b="1" dirty="0" smtClean="0">
                <a:solidFill>
                  <a:srgbClr val="FF0000"/>
                </a:solidFill>
                <a:latin typeface="STHeiti" charset="-122"/>
                <a:ea typeface="STHeiti" charset="-122"/>
                <a:cs typeface="STHeiti" charset="-122"/>
              </a:rPr>
              <a:t>核心竞争力相似</a:t>
            </a:r>
            <a:endParaRPr lang="en-US" altLang="zh-CN" sz="1400" b="1" dirty="0" smtClean="0">
              <a:solidFill>
                <a:srgbClr val="FF0000"/>
              </a:solidFill>
              <a:latin typeface="STHeiti" charset="-122"/>
              <a:ea typeface="STHeiti" charset="-122"/>
              <a:cs typeface="STHeiti" charset="-122"/>
            </a:endParaRPr>
          </a:p>
        </p:txBody>
      </p:sp>
      <p:sp>
        <p:nvSpPr>
          <p:cNvPr id="87" name="TextBox 86"/>
          <p:cNvSpPr txBox="1"/>
          <p:nvPr/>
        </p:nvSpPr>
        <p:spPr>
          <a:xfrm>
            <a:off x="4183940" y="3968810"/>
            <a:ext cx="2433854" cy="307777"/>
          </a:xfrm>
          <a:prstGeom prst="rect">
            <a:avLst/>
          </a:prstGeom>
          <a:noFill/>
        </p:spPr>
        <p:txBody>
          <a:bodyPr wrap="square" rtlCol="0">
            <a:spAutoFit/>
          </a:bodyPr>
          <a:lstStyle/>
          <a:p>
            <a:r>
              <a:rPr lang="zh-CN" altLang="en-US" sz="1400" b="1" dirty="0" smtClean="0">
                <a:solidFill>
                  <a:srgbClr val="FF0000"/>
                </a:solidFill>
                <a:latin typeface="STHeiti" charset="-122"/>
                <a:ea typeface="STHeiti" charset="-122"/>
                <a:cs typeface="STHeiti" charset="-122"/>
              </a:rPr>
              <a:t>企业财务面临风险</a:t>
            </a:r>
            <a:endParaRPr lang="en-US" altLang="zh-CN" sz="1400" b="1" dirty="0" smtClean="0">
              <a:solidFill>
                <a:srgbClr val="FF0000"/>
              </a:solidFill>
              <a:latin typeface="STHeiti" charset="-122"/>
              <a:ea typeface="STHeiti" charset="-122"/>
              <a:cs typeface="STHeiti" charset="-122"/>
            </a:endParaRPr>
          </a:p>
        </p:txBody>
      </p:sp>
      <p:grpSp>
        <p:nvGrpSpPr>
          <p:cNvPr id="88" name="组合 87"/>
          <p:cNvGrpSpPr/>
          <p:nvPr/>
        </p:nvGrpSpPr>
        <p:grpSpPr>
          <a:xfrm>
            <a:off x="605520" y="239337"/>
            <a:ext cx="8005082" cy="477553"/>
            <a:chOff x="546919" y="239337"/>
            <a:chExt cx="8063683" cy="779561"/>
          </a:xfrm>
        </p:grpSpPr>
        <p:sp>
          <p:nvSpPr>
            <p:cNvPr id="89" name="矩形 88"/>
            <p:cNvSpPr/>
            <p:nvPr/>
          </p:nvSpPr>
          <p:spPr>
            <a:xfrm>
              <a:off x="556513" y="239337"/>
              <a:ext cx="8054088" cy="753625"/>
            </a:xfrm>
            <a:prstGeom prst="rect">
              <a:avLst/>
            </a:prstGeom>
            <a:solidFill>
              <a:schemeClr val="bg1"/>
            </a:solidFill>
          </p:spPr>
          <p:txBody>
            <a:bodyPr wrap="square">
              <a:spAutoFit/>
            </a:bodyPr>
            <a:lstStyle/>
            <a:p>
              <a:r>
                <a:rPr lang="en-US" altLang="zh-CN" sz="2400" b="1" dirty="0" smtClean="0">
                  <a:solidFill>
                    <a:srgbClr val="E33743"/>
                  </a:solidFill>
                  <a:latin typeface="+mn-ea"/>
                </a:rPr>
                <a:t>2.3 </a:t>
              </a:r>
              <a:r>
                <a:rPr lang="zh-CN" altLang="en-US" sz="2400" b="1" dirty="0" smtClean="0">
                  <a:solidFill>
                    <a:srgbClr val="E33743"/>
                  </a:solidFill>
                  <a:latin typeface="+mn-ea"/>
                </a:rPr>
                <a:t>摩拜与</a:t>
              </a:r>
              <a:r>
                <a:rPr lang="en-US" altLang="zh-CN" sz="2400" b="1" dirty="0" err="1" smtClean="0">
                  <a:solidFill>
                    <a:srgbClr val="E33743"/>
                  </a:solidFill>
                  <a:latin typeface="+mn-ea"/>
                </a:rPr>
                <a:t>ofo</a:t>
              </a:r>
              <a:r>
                <a:rPr lang="zh-CN" altLang="en-US" sz="2400" b="1" dirty="0" smtClean="0">
                  <a:solidFill>
                    <a:srgbClr val="E33743"/>
                  </a:solidFill>
                  <a:latin typeface="+mn-ea"/>
                </a:rPr>
                <a:t>商业模式的共性</a:t>
              </a:r>
              <a:endParaRPr lang="en-US" altLang="zh-CN" sz="2400" b="1" dirty="0" smtClean="0">
                <a:solidFill>
                  <a:srgbClr val="E33743"/>
                </a:solidFill>
                <a:latin typeface="+mj-ea"/>
                <a:ea typeface="+mj-ea"/>
              </a:endParaRPr>
            </a:p>
          </p:txBody>
        </p:sp>
        <p:grpSp>
          <p:nvGrpSpPr>
            <p:cNvPr id="90" name="组合 22"/>
            <p:cNvGrpSpPr/>
            <p:nvPr/>
          </p:nvGrpSpPr>
          <p:grpSpPr>
            <a:xfrm>
              <a:off x="546919" y="246947"/>
              <a:ext cx="8063683" cy="771951"/>
              <a:chOff x="574865" y="3380876"/>
              <a:chExt cx="8045978" cy="653844"/>
            </a:xfrm>
          </p:grpSpPr>
          <p:cxnSp>
            <p:nvCxnSpPr>
              <p:cNvPr id="91" name="直接连接符 90"/>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2" name="直接连接符 91"/>
              <p:cNvCxnSpPr>
                <a:cxnSpLocks/>
              </p:cNvCxnSpPr>
              <p:nvPr/>
            </p:nvCxnSpPr>
            <p:spPr>
              <a:xfrm>
                <a:off x="574865" y="4034720"/>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105" name="TextBox 104"/>
          <p:cNvSpPr txBox="1"/>
          <p:nvPr/>
        </p:nvSpPr>
        <p:spPr>
          <a:xfrm>
            <a:off x="3380198" y="1148196"/>
            <a:ext cx="5272082" cy="461665"/>
          </a:xfrm>
          <a:prstGeom prst="rect">
            <a:avLst/>
          </a:prstGeom>
          <a:noFill/>
        </p:spPr>
        <p:txBody>
          <a:bodyPr wrap="square" rtlCol="0">
            <a:spAutoFit/>
          </a:bodyPr>
          <a:lstStyle/>
          <a:p>
            <a:pPr algn="just"/>
            <a:r>
              <a:rPr lang="zh-CN" altLang="en-US" sz="1200" dirty="0" smtClean="0">
                <a:latin typeface="STHeiti" charset="-122"/>
                <a:ea typeface="STHeiti" charset="-122"/>
                <a:cs typeface="STHeiti" charset="-122"/>
              </a:rPr>
              <a:t>   摩拜和</a:t>
            </a:r>
            <a:r>
              <a:rPr lang="en-US" altLang="zh-CN" sz="1200" dirty="0" err="1" smtClean="0">
                <a:latin typeface="STHeiti" charset="-122"/>
                <a:ea typeface="STHeiti" charset="-122"/>
                <a:cs typeface="STHeiti" charset="-122"/>
              </a:rPr>
              <a:t>ofo</a:t>
            </a:r>
            <a:r>
              <a:rPr lang="zh-CN" altLang="en-US" sz="1200" dirty="0" smtClean="0">
                <a:latin typeface="STHeiti" charset="-122"/>
                <a:ea typeface="STHeiti" charset="-122"/>
                <a:cs typeface="STHeiti" charset="-122"/>
              </a:rPr>
              <a:t>两者都建立在在互联网平台上，既是单车的所有者，也是平台的提供者。因此二者都是以企业作为供应方，个人作为需求方的</a:t>
            </a:r>
            <a:r>
              <a:rPr lang="en-US" altLang="zh-CN" sz="1200" dirty="0" smtClean="0">
                <a:latin typeface="STHeiti" charset="-122"/>
                <a:ea typeface="STHeiti" charset="-122"/>
                <a:cs typeface="STHeiti" charset="-122"/>
              </a:rPr>
              <a:t>B2C</a:t>
            </a:r>
            <a:r>
              <a:rPr lang="zh-CN" altLang="en-US" sz="1200" dirty="0" smtClean="0">
                <a:latin typeface="STHeiti" charset="-122"/>
                <a:ea typeface="STHeiti" charset="-122"/>
                <a:cs typeface="STHeiti" charset="-122"/>
              </a:rPr>
              <a:t>商业模式。</a:t>
            </a:r>
            <a:endParaRPr lang="en-US" altLang="zh-CN" sz="1400" dirty="0" smtClean="0">
              <a:latin typeface="STHeiti" charset="-122"/>
              <a:ea typeface="STHeiti" charset="-122"/>
              <a:cs typeface="STHeiti" charset="-122"/>
            </a:endParaRPr>
          </a:p>
        </p:txBody>
      </p:sp>
      <p:sp>
        <p:nvSpPr>
          <p:cNvPr id="107" name="TextBox 106"/>
          <p:cNvSpPr txBox="1"/>
          <p:nvPr/>
        </p:nvSpPr>
        <p:spPr>
          <a:xfrm>
            <a:off x="4231491" y="2071954"/>
            <a:ext cx="4465942" cy="646331"/>
          </a:xfrm>
          <a:prstGeom prst="rect">
            <a:avLst/>
          </a:prstGeom>
          <a:noFill/>
        </p:spPr>
        <p:txBody>
          <a:bodyPr wrap="square" rtlCol="0">
            <a:spAutoFit/>
          </a:bodyPr>
          <a:lstStyle/>
          <a:p>
            <a:pPr algn="just"/>
            <a:r>
              <a:rPr lang="zh-CN" altLang="en-US" sz="1200" dirty="0" smtClean="0">
                <a:latin typeface="STHeiti" charset="-122"/>
                <a:ea typeface="STHeiti" charset="-122"/>
                <a:cs typeface="STHeiti" charset="-122"/>
              </a:rPr>
              <a:t>大量</a:t>
            </a:r>
            <a:r>
              <a:rPr lang="zh-CN" altLang="en-US" sz="1200" dirty="0">
                <a:latin typeface="STHeiti" charset="-122"/>
                <a:ea typeface="STHeiti" charset="-122"/>
                <a:cs typeface="STHeiti" charset="-122"/>
              </a:rPr>
              <a:t>的单车投放造成摩拜和</a:t>
            </a:r>
            <a:r>
              <a:rPr lang="en-US" altLang="zh-CN" sz="1200" dirty="0" err="1">
                <a:latin typeface="STHeiti" charset="-122"/>
                <a:ea typeface="STHeiti" charset="-122"/>
                <a:cs typeface="STHeiti" charset="-122"/>
              </a:rPr>
              <a:t>ofo</a:t>
            </a:r>
            <a:r>
              <a:rPr lang="zh-CN" altLang="en-US" sz="1200" dirty="0">
                <a:latin typeface="STHeiti" charset="-122"/>
                <a:ea typeface="STHeiti" charset="-122"/>
                <a:cs typeface="STHeiti" charset="-122"/>
              </a:rPr>
              <a:t>的成本结构类似，均属于重资本企业。再加上实际情况下被严重低估的运营费用和折旧费用，回本周期长，在短期内难以实现盈利。</a:t>
            </a:r>
            <a:endParaRPr lang="en-US" altLang="zh-CN" sz="1200" dirty="0">
              <a:latin typeface="STHeiti" charset="-122"/>
              <a:ea typeface="STHeiti" charset="-122"/>
              <a:cs typeface="STHeiti" charset="-122"/>
            </a:endParaRPr>
          </a:p>
        </p:txBody>
      </p:sp>
      <p:sp>
        <p:nvSpPr>
          <p:cNvPr id="108" name="TextBox 107"/>
          <p:cNvSpPr txBox="1"/>
          <p:nvPr/>
        </p:nvSpPr>
        <p:spPr>
          <a:xfrm>
            <a:off x="4490949" y="3097658"/>
            <a:ext cx="4206484" cy="646331"/>
          </a:xfrm>
          <a:prstGeom prst="rect">
            <a:avLst/>
          </a:prstGeom>
          <a:noFill/>
        </p:spPr>
        <p:txBody>
          <a:bodyPr wrap="square" rtlCol="0">
            <a:spAutoFit/>
          </a:bodyPr>
          <a:lstStyle/>
          <a:p>
            <a:pPr algn="just"/>
            <a:r>
              <a:rPr lang="zh-CN" altLang="en-US" sz="1200" dirty="0" smtClean="0">
                <a:latin typeface="STHeiti" charset="-122"/>
                <a:ea typeface="STHeiti" charset="-122"/>
                <a:cs typeface="STHeiti" charset="-122"/>
              </a:rPr>
              <a:t>摩拜和</a:t>
            </a:r>
            <a:r>
              <a:rPr lang="en-US" altLang="zh-CN" sz="1200" dirty="0" err="1" smtClean="0">
                <a:latin typeface="STHeiti" charset="-122"/>
                <a:ea typeface="STHeiti" charset="-122"/>
                <a:cs typeface="STHeiti" charset="-122"/>
              </a:rPr>
              <a:t>ofo</a:t>
            </a:r>
            <a:r>
              <a:rPr lang="zh-CN" altLang="en-US" sz="1200" dirty="0" smtClean="0">
                <a:latin typeface="STHeiti" charset="-122"/>
                <a:ea typeface="STHeiti" charset="-122"/>
                <a:cs typeface="STHeiti" charset="-122"/>
              </a:rPr>
              <a:t>都是早期进入市场的企业，也是中国共享单车市场的开拓者，拥有较大的用户基数和核心技术。这也是两者不断获得的大量融资的原因。</a:t>
            </a:r>
            <a:endParaRPr lang="en-US" altLang="zh-CN" sz="1400" dirty="0" smtClean="0">
              <a:latin typeface="STHeiti" charset="-122"/>
              <a:ea typeface="STHeiti" charset="-122"/>
              <a:cs typeface="STHeiti" charset="-122"/>
            </a:endParaRPr>
          </a:p>
        </p:txBody>
      </p:sp>
      <p:sp>
        <p:nvSpPr>
          <p:cNvPr id="109" name="TextBox 108"/>
          <p:cNvSpPr txBox="1"/>
          <p:nvPr/>
        </p:nvSpPr>
        <p:spPr>
          <a:xfrm>
            <a:off x="4064943" y="4266124"/>
            <a:ext cx="4702037" cy="677108"/>
          </a:xfrm>
          <a:prstGeom prst="rect">
            <a:avLst/>
          </a:prstGeom>
          <a:noFill/>
        </p:spPr>
        <p:txBody>
          <a:bodyPr wrap="square" rtlCol="0">
            <a:spAutoFit/>
          </a:bodyPr>
          <a:lstStyle/>
          <a:p>
            <a:pPr algn="just"/>
            <a:r>
              <a:rPr lang="zh-CN" altLang="en-US" sz="1200" dirty="0" smtClean="0"/>
              <a:t> </a:t>
            </a:r>
            <a:r>
              <a:rPr lang="zh-CN" altLang="en-US" sz="1200" dirty="0" smtClean="0">
                <a:latin typeface="黑体" pitchFamily="49" charset="-122"/>
                <a:ea typeface="黑体" pitchFamily="49" charset="-122"/>
              </a:rPr>
              <a:t>从企业财务的角度来说，两者都面临财务风险。因为难以实现盈利，一旦出现运营困难，只能通过燃烧资本的方式维持企业生存。</a:t>
            </a:r>
            <a:endParaRPr lang="en-US" altLang="zh-CN" sz="1400" dirty="0" smtClean="0">
              <a:latin typeface="黑体" pitchFamily="49" charset="-122"/>
              <a:ea typeface="黑体" pitchFamily="49" charset="-122"/>
            </a:endParaRPr>
          </a:p>
          <a:p>
            <a:pPr algn="just"/>
            <a:endParaRPr lang="en-US" altLang="zh-CN" sz="1400" dirty="0" smtClean="0">
              <a:latin typeface="黑体" pitchFamily="49" charset="-122"/>
              <a:ea typeface="黑体" pitchFamily="49" charset="-122"/>
            </a:endParaRPr>
          </a:p>
        </p:txBody>
      </p:sp>
      <p:grpSp>
        <p:nvGrpSpPr>
          <p:cNvPr id="157" name="组合 156"/>
          <p:cNvGrpSpPr/>
          <p:nvPr/>
        </p:nvGrpSpPr>
        <p:grpSpPr>
          <a:xfrm>
            <a:off x="3492506" y="1709327"/>
            <a:ext cx="852773" cy="760283"/>
            <a:chOff x="3835847" y="1395243"/>
            <a:chExt cx="1462116" cy="1303538"/>
          </a:xfrm>
          <a:gradFill>
            <a:gsLst>
              <a:gs pos="61000">
                <a:srgbClr val="FFC000"/>
              </a:gs>
              <a:gs pos="45000">
                <a:srgbClr val="FF3300"/>
              </a:gs>
              <a:gs pos="70000">
                <a:srgbClr val="FC4825"/>
              </a:gs>
              <a:gs pos="94000">
                <a:srgbClr val="FF3300"/>
              </a:gs>
            </a:gsLst>
            <a:lin ang="2400000" scaled="0"/>
          </a:gradFill>
        </p:grpSpPr>
        <p:sp>
          <p:nvSpPr>
            <p:cNvPr id="158" name="同心圆 157"/>
            <p:cNvSpPr/>
            <p:nvPr/>
          </p:nvSpPr>
          <p:spPr>
            <a:xfrm>
              <a:off x="3835847" y="1395243"/>
              <a:ext cx="1303538" cy="1303538"/>
            </a:xfrm>
            <a:prstGeom prst="donut">
              <a:avLst>
                <a:gd name="adj" fmla="val 3142"/>
              </a:avLst>
            </a:prstGeom>
            <a:grp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grpSp>
          <p:nvGrpSpPr>
            <p:cNvPr id="159" name="组合 53"/>
            <p:cNvGrpSpPr/>
            <p:nvPr/>
          </p:nvGrpSpPr>
          <p:grpSpPr>
            <a:xfrm>
              <a:off x="4939609" y="1857832"/>
              <a:ext cx="358354" cy="358354"/>
              <a:chOff x="5917211" y="1835961"/>
              <a:chExt cx="504056" cy="504056"/>
            </a:xfrm>
            <a:grpFill/>
          </p:grpSpPr>
          <p:sp>
            <p:nvSpPr>
              <p:cNvPr id="161" name="同心圆 160"/>
              <p:cNvSpPr/>
              <p:nvPr/>
            </p:nvSpPr>
            <p:spPr>
              <a:xfrm>
                <a:off x="5917211" y="1835961"/>
                <a:ext cx="504056" cy="504056"/>
              </a:xfrm>
              <a:prstGeom prst="donut">
                <a:avLst>
                  <a:gd name="adj" fmla="val 3142"/>
                </a:avLst>
              </a:prstGeom>
              <a:grp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sp>
            <p:nvSpPr>
              <p:cNvPr id="162" name="椭圆 161"/>
              <p:cNvSpPr/>
              <p:nvPr/>
            </p:nvSpPr>
            <p:spPr>
              <a:xfrm>
                <a:off x="6039087" y="1981663"/>
                <a:ext cx="222754" cy="222754"/>
              </a:xfrm>
              <a:prstGeom prst="ellipse">
                <a:avLst/>
              </a:prstGeom>
              <a:grp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grpSp>
        <p:sp>
          <p:nvSpPr>
            <p:cNvPr id="160" name="椭圆 159"/>
            <p:cNvSpPr/>
            <p:nvPr/>
          </p:nvSpPr>
          <p:spPr>
            <a:xfrm>
              <a:off x="4151028" y="1732853"/>
              <a:ext cx="676101" cy="676101"/>
            </a:xfrm>
            <a:prstGeom prst="ellipse">
              <a:avLst/>
            </a:prstGeom>
            <a:grp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grpSp>
      <p:grpSp>
        <p:nvGrpSpPr>
          <p:cNvPr id="163" name="组合 162"/>
          <p:cNvGrpSpPr/>
          <p:nvPr/>
        </p:nvGrpSpPr>
        <p:grpSpPr>
          <a:xfrm>
            <a:off x="3704283" y="2704875"/>
            <a:ext cx="852773" cy="760283"/>
            <a:chOff x="3835847" y="1395243"/>
            <a:chExt cx="1462116" cy="1303538"/>
          </a:xfrm>
          <a:gradFill>
            <a:gsLst>
              <a:gs pos="61000">
                <a:srgbClr val="FFC000"/>
              </a:gs>
              <a:gs pos="45000">
                <a:srgbClr val="FF3300"/>
              </a:gs>
              <a:gs pos="70000">
                <a:srgbClr val="FC4825"/>
              </a:gs>
              <a:gs pos="94000">
                <a:srgbClr val="FF3300"/>
              </a:gs>
            </a:gsLst>
            <a:lin ang="2400000" scaled="0"/>
          </a:gradFill>
        </p:grpSpPr>
        <p:sp>
          <p:nvSpPr>
            <p:cNvPr id="164" name="同心圆 163"/>
            <p:cNvSpPr/>
            <p:nvPr/>
          </p:nvSpPr>
          <p:spPr>
            <a:xfrm>
              <a:off x="3835847" y="1395243"/>
              <a:ext cx="1303538" cy="1303538"/>
            </a:xfrm>
            <a:prstGeom prst="donut">
              <a:avLst>
                <a:gd name="adj" fmla="val 3142"/>
              </a:avLst>
            </a:prstGeom>
            <a:grp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grpSp>
          <p:nvGrpSpPr>
            <p:cNvPr id="165" name="组合 53"/>
            <p:cNvGrpSpPr/>
            <p:nvPr/>
          </p:nvGrpSpPr>
          <p:grpSpPr>
            <a:xfrm>
              <a:off x="4939609" y="1857832"/>
              <a:ext cx="358354" cy="358354"/>
              <a:chOff x="5917211" y="1835961"/>
              <a:chExt cx="504056" cy="504056"/>
            </a:xfrm>
            <a:grpFill/>
          </p:grpSpPr>
          <p:sp>
            <p:nvSpPr>
              <p:cNvPr id="167" name="同心圆 166"/>
              <p:cNvSpPr/>
              <p:nvPr/>
            </p:nvSpPr>
            <p:spPr>
              <a:xfrm>
                <a:off x="5917211" y="1835961"/>
                <a:ext cx="504056" cy="504056"/>
              </a:xfrm>
              <a:prstGeom prst="donut">
                <a:avLst>
                  <a:gd name="adj" fmla="val 3142"/>
                </a:avLst>
              </a:prstGeom>
              <a:grp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sp>
            <p:nvSpPr>
              <p:cNvPr id="168" name="椭圆 167"/>
              <p:cNvSpPr/>
              <p:nvPr/>
            </p:nvSpPr>
            <p:spPr>
              <a:xfrm>
                <a:off x="6039087" y="1981663"/>
                <a:ext cx="222754" cy="222754"/>
              </a:xfrm>
              <a:prstGeom prst="ellipse">
                <a:avLst/>
              </a:prstGeom>
              <a:grp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grpSp>
        <p:sp>
          <p:nvSpPr>
            <p:cNvPr id="166" name="椭圆 165"/>
            <p:cNvSpPr/>
            <p:nvPr/>
          </p:nvSpPr>
          <p:spPr>
            <a:xfrm>
              <a:off x="4151028" y="1732853"/>
              <a:ext cx="676101" cy="676101"/>
            </a:xfrm>
            <a:prstGeom prst="ellipse">
              <a:avLst/>
            </a:prstGeom>
            <a:grp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grpSp>
      <p:grpSp>
        <p:nvGrpSpPr>
          <p:cNvPr id="169" name="组合 168"/>
          <p:cNvGrpSpPr/>
          <p:nvPr/>
        </p:nvGrpSpPr>
        <p:grpSpPr>
          <a:xfrm>
            <a:off x="3334168" y="3866678"/>
            <a:ext cx="852773" cy="760283"/>
            <a:chOff x="3835847" y="1395243"/>
            <a:chExt cx="1462116" cy="1303538"/>
          </a:xfrm>
          <a:gradFill>
            <a:gsLst>
              <a:gs pos="61000">
                <a:srgbClr val="FFC000"/>
              </a:gs>
              <a:gs pos="45000">
                <a:srgbClr val="FF3300"/>
              </a:gs>
              <a:gs pos="70000">
                <a:srgbClr val="FC4825"/>
              </a:gs>
              <a:gs pos="94000">
                <a:srgbClr val="FF3300"/>
              </a:gs>
            </a:gsLst>
            <a:lin ang="2400000" scaled="0"/>
          </a:gradFill>
        </p:grpSpPr>
        <p:sp>
          <p:nvSpPr>
            <p:cNvPr id="170" name="同心圆 169"/>
            <p:cNvSpPr/>
            <p:nvPr/>
          </p:nvSpPr>
          <p:spPr>
            <a:xfrm>
              <a:off x="3835847" y="1395243"/>
              <a:ext cx="1303538" cy="1303538"/>
            </a:xfrm>
            <a:prstGeom prst="donut">
              <a:avLst>
                <a:gd name="adj" fmla="val 3142"/>
              </a:avLst>
            </a:prstGeom>
            <a:grp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grpSp>
          <p:nvGrpSpPr>
            <p:cNvPr id="171" name="组合 53"/>
            <p:cNvGrpSpPr/>
            <p:nvPr/>
          </p:nvGrpSpPr>
          <p:grpSpPr>
            <a:xfrm>
              <a:off x="4939609" y="1857832"/>
              <a:ext cx="358354" cy="358354"/>
              <a:chOff x="5917211" y="1835961"/>
              <a:chExt cx="504056" cy="504056"/>
            </a:xfrm>
            <a:grpFill/>
          </p:grpSpPr>
          <p:sp>
            <p:nvSpPr>
              <p:cNvPr id="173" name="同心圆 172"/>
              <p:cNvSpPr/>
              <p:nvPr/>
            </p:nvSpPr>
            <p:spPr>
              <a:xfrm>
                <a:off x="5917211" y="1835961"/>
                <a:ext cx="504056" cy="504056"/>
              </a:xfrm>
              <a:prstGeom prst="donut">
                <a:avLst>
                  <a:gd name="adj" fmla="val 3142"/>
                </a:avLst>
              </a:prstGeom>
              <a:grp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sp>
            <p:nvSpPr>
              <p:cNvPr id="174" name="椭圆 173"/>
              <p:cNvSpPr/>
              <p:nvPr/>
            </p:nvSpPr>
            <p:spPr>
              <a:xfrm>
                <a:off x="6039087" y="1981663"/>
                <a:ext cx="222754" cy="222754"/>
              </a:xfrm>
              <a:prstGeom prst="ellipse">
                <a:avLst/>
              </a:prstGeom>
              <a:grp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grpSp>
        <p:sp>
          <p:nvSpPr>
            <p:cNvPr id="172" name="椭圆 171"/>
            <p:cNvSpPr/>
            <p:nvPr/>
          </p:nvSpPr>
          <p:spPr>
            <a:xfrm>
              <a:off x="4151028" y="1732853"/>
              <a:ext cx="676101" cy="676101"/>
            </a:xfrm>
            <a:prstGeom prst="ellipse">
              <a:avLst/>
            </a:prstGeom>
            <a:grp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grpSp>
      <p:sp>
        <p:nvSpPr>
          <p:cNvPr id="81" name="TextBox 80"/>
          <p:cNvSpPr txBox="1"/>
          <p:nvPr/>
        </p:nvSpPr>
        <p:spPr>
          <a:xfrm>
            <a:off x="3674681" y="1685258"/>
            <a:ext cx="512126" cy="752514"/>
          </a:xfrm>
          <a:prstGeom prst="rect">
            <a:avLst/>
          </a:prstGeom>
          <a:noFill/>
        </p:spPr>
        <p:txBody>
          <a:bodyPr wrap="square" rtlCol="0">
            <a:spAutoFit/>
          </a:bodyPr>
          <a:lstStyle/>
          <a:p>
            <a:pPr algn="just" defTabSz="685800">
              <a:lnSpc>
                <a:spcPct val="130000"/>
              </a:lnSpc>
              <a:defRPr/>
            </a:pPr>
            <a:r>
              <a:rPr lang="en-US" altLang="zh-CN" sz="3300" b="1" kern="0" dirty="0">
                <a:solidFill>
                  <a:sysClr val="window" lastClr="FFFFFF"/>
                </a:solidFill>
                <a:latin typeface="Bell MT" pitchFamily="18" charset="0"/>
                <a:ea typeface="微软雅黑" pitchFamily="34" charset="-122"/>
              </a:rPr>
              <a:t>2</a:t>
            </a:r>
          </a:p>
        </p:txBody>
      </p:sp>
      <p:sp>
        <p:nvSpPr>
          <p:cNvPr id="82" name="TextBox 81"/>
          <p:cNvSpPr txBox="1"/>
          <p:nvPr/>
        </p:nvSpPr>
        <p:spPr>
          <a:xfrm>
            <a:off x="3867155" y="2726272"/>
            <a:ext cx="512126" cy="752514"/>
          </a:xfrm>
          <a:prstGeom prst="rect">
            <a:avLst/>
          </a:prstGeom>
          <a:noFill/>
        </p:spPr>
        <p:txBody>
          <a:bodyPr wrap="square" rtlCol="0">
            <a:spAutoFit/>
          </a:bodyPr>
          <a:lstStyle/>
          <a:p>
            <a:pPr algn="just" defTabSz="685800">
              <a:lnSpc>
                <a:spcPct val="130000"/>
              </a:lnSpc>
              <a:defRPr/>
            </a:pPr>
            <a:r>
              <a:rPr lang="en-US" altLang="zh-CN" sz="3300" b="1" kern="0" dirty="0">
                <a:solidFill>
                  <a:sysClr val="window" lastClr="FFFFFF"/>
                </a:solidFill>
                <a:latin typeface="Bell MT" pitchFamily="18" charset="0"/>
                <a:ea typeface="微软雅黑" pitchFamily="34" charset="-122"/>
              </a:rPr>
              <a:t>3</a:t>
            </a:r>
          </a:p>
        </p:txBody>
      </p:sp>
      <p:sp>
        <p:nvSpPr>
          <p:cNvPr id="83" name="TextBox 82"/>
          <p:cNvSpPr txBox="1"/>
          <p:nvPr/>
        </p:nvSpPr>
        <p:spPr>
          <a:xfrm>
            <a:off x="3513023" y="3837698"/>
            <a:ext cx="512126" cy="752514"/>
          </a:xfrm>
          <a:prstGeom prst="rect">
            <a:avLst/>
          </a:prstGeom>
          <a:noFill/>
        </p:spPr>
        <p:txBody>
          <a:bodyPr wrap="square" rtlCol="0">
            <a:spAutoFit/>
          </a:bodyPr>
          <a:lstStyle/>
          <a:p>
            <a:pPr algn="just" defTabSz="685800">
              <a:lnSpc>
                <a:spcPct val="130000"/>
              </a:lnSpc>
              <a:defRPr/>
            </a:pPr>
            <a:r>
              <a:rPr lang="en-US" altLang="zh-CN" sz="3300" b="1" kern="0" dirty="0">
                <a:solidFill>
                  <a:sysClr val="window" lastClr="FFFFFF"/>
                </a:solidFill>
                <a:latin typeface="Bell MT" pitchFamily="18" charset="0"/>
                <a:ea typeface="微软雅黑" pitchFamily="34" charset="-122"/>
              </a:rPr>
              <a:t>4</a:t>
            </a:r>
          </a:p>
        </p:txBody>
      </p:sp>
      <p:sp>
        <p:nvSpPr>
          <p:cNvPr id="175" name="TextBox 174"/>
          <p:cNvSpPr txBox="1"/>
          <p:nvPr/>
        </p:nvSpPr>
        <p:spPr>
          <a:xfrm>
            <a:off x="2934979" y="737962"/>
            <a:ext cx="460413" cy="752514"/>
          </a:xfrm>
          <a:prstGeom prst="rect">
            <a:avLst/>
          </a:prstGeom>
          <a:noFill/>
        </p:spPr>
        <p:txBody>
          <a:bodyPr wrap="square" rtlCol="0">
            <a:spAutoFit/>
          </a:bodyPr>
          <a:lstStyle/>
          <a:p>
            <a:pPr algn="just" defTabSz="685800">
              <a:lnSpc>
                <a:spcPct val="130000"/>
              </a:lnSpc>
              <a:defRPr/>
            </a:pPr>
            <a:r>
              <a:rPr lang="en-US" altLang="zh-CN" sz="3300" b="1" kern="0" dirty="0">
                <a:solidFill>
                  <a:sysClr val="window" lastClr="FFFFFF"/>
                </a:solidFill>
                <a:latin typeface="Bell MT" pitchFamily="18" charset="0"/>
                <a:ea typeface="微软雅黑" pitchFamily="34" charset="-122"/>
              </a:rPr>
              <a:t>1</a:t>
            </a:r>
          </a:p>
        </p:txBody>
      </p:sp>
    </p:spTree>
    <p:extLst>
      <p:ext uri="{BB962C8B-B14F-4D97-AF65-F5344CB8AC3E}">
        <p14:creationId xmlns:p14="http://schemas.microsoft.com/office/powerpoint/2010/main" val="14305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5000" fill="hold"/>
                                        <p:tgtEl>
                                          <p:spTgt spid="45"/>
                                        </p:tgtEl>
                                        <p:attrNameLst>
                                          <p:attrName>r</p:attrName>
                                        </p:attrNameLst>
                                      </p:cBhvr>
                                    </p:animRot>
                                  </p:childTnLst>
                                </p:cTn>
                              </p:par>
                              <p:par>
                                <p:cTn id="7" presetID="8" presetClass="emph" presetSubtype="0" fill="hold" grpId="0" nodeType="withEffect">
                                  <p:stCondLst>
                                    <p:cond delay="0"/>
                                  </p:stCondLst>
                                  <p:childTnLst>
                                    <p:animRot by="21600000">
                                      <p:cBhvr>
                                        <p:cTn id="8" dur="5000" fill="hold"/>
                                        <p:tgtEl>
                                          <p:spTgt spid="46"/>
                                        </p:tgtEl>
                                        <p:attrNameLst>
                                          <p:attrName>r</p:attrName>
                                        </p:attrNameLst>
                                      </p:cBhvr>
                                    </p:animRot>
                                  </p:childTnLst>
                                </p:cTn>
                              </p:par>
                              <p:par>
                                <p:cTn id="9" presetID="8" presetClass="emph" presetSubtype="0" fill="hold" grpId="0" nodeType="withEffect">
                                  <p:stCondLst>
                                    <p:cond delay="0"/>
                                  </p:stCondLst>
                                  <p:childTnLst>
                                    <p:animRot by="21600000">
                                      <p:cBhvr>
                                        <p:cTn id="10" dur="5000" fill="hold"/>
                                        <p:tgtEl>
                                          <p:spTgt spid="48"/>
                                        </p:tgtEl>
                                        <p:attrNameLst>
                                          <p:attrName>r</p:attrName>
                                        </p:attrNameLst>
                                      </p:cBhvr>
                                    </p:animRot>
                                  </p:childTnLst>
                                </p:cTn>
                              </p:par>
                            </p:childTnLst>
                          </p:cTn>
                        </p:par>
                        <p:par>
                          <p:cTn id="11" fill="hold">
                            <p:stCondLst>
                              <p:cond delay="5000"/>
                            </p:stCondLst>
                            <p:childTnLst>
                              <p:par>
                                <p:cTn id="12" presetID="8" presetClass="emph" presetSubtype="0" fill="hold" grpId="1" nodeType="afterEffect">
                                  <p:stCondLst>
                                    <p:cond delay="0"/>
                                  </p:stCondLst>
                                  <p:childTnLst>
                                    <p:animRot by="21600000">
                                      <p:cBhvr>
                                        <p:cTn id="13" dur="5000" fill="hold"/>
                                        <p:tgtEl>
                                          <p:spTgt spid="45"/>
                                        </p:tgtEl>
                                        <p:attrNameLst>
                                          <p:attrName>r</p:attrName>
                                        </p:attrNameLst>
                                      </p:cBhvr>
                                    </p:animRot>
                                  </p:childTnLst>
                                </p:cTn>
                              </p:par>
                              <p:par>
                                <p:cTn id="14" presetID="8" presetClass="emph" presetSubtype="0" fill="hold" grpId="1" nodeType="withEffect">
                                  <p:stCondLst>
                                    <p:cond delay="0"/>
                                  </p:stCondLst>
                                  <p:childTnLst>
                                    <p:animRot by="21600000">
                                      <p:cBhvr>
                                        <p:cTn id="15" dur="5000" fill="hold"/>
                                        <p:tgtEl>
                                          <p:spTgt spid="46"/>
                                        </p:tgtEl>
                                        <p:attrNameLst>
                                          <p:attrName>r</p:attrName>
                                        </p:attrNameLst>
                                      </p:cBhvr>
                                    </p:animRot>
                                  </p:childTnLst>
                                </p:cTn>
                              </p:par>
                              <p:par>
                                <p:cTn id="16" presetID="8" presetClass="emph" presetSubtype="0" fill="hold" grpId="2" nodeType="withEffect">
                                  <p:stCondLst>
                                    <p:cond delay="0"/>
                                  </p:stCondLst>
                                  <p:childTnLst>
                                    <p:animRot by="21600000">
                                      <p:cBhvr>
                                        <p:cTn id="17" dur="5000" fill="hold"/>
                                        <p:tgtEl>
                                          <p:spTgt spid="48"/>
                                        </p:tgtEl>
                                        <p:attrNameLst>
                                          <p:attrName>r</p:attrName>
                                        </p:attrNameLst>
                                      </p:cBhvr>
                                    </p:animRot>
                                  </p:childTnLst>
                                </p:cTn>
                              </p:par>
                            </p:childTnLst>
                          </p:cTn>
                        </p:par>
                        <p:par>
                          <p:cTn id="18" fill="hold">
                            <p:stCondLst>
                              <p:cond delay="10000"/>
                            </p:stCondLst>
                            <p:childTnLst>
                              <p:par>
                                <p:cTn id="19" presetID="8" presetClass="emph" presetSubtype="0" fill="hold" grpId="2" nodeType="afterEffect">
                                  <p:stCondLst>
                                    <p:cond delay="0"/>
                                  </p:stCondLst>
                                  <p:childTnLst>
                                    <p:animRot by="21600000">
                                      <p:cBhvr>
                                        <p:cTn id="20" dur="5000" fill="hold"/>
                                        <p:tgtEl>
                                          <p:spTgt spid="45"/>
                                        </p:tgtEl>
                                        <p:attrNameLst>
                                          <p:attrName>r</p:attrName>
                                        </p:attrNameLst>
                                      </p:cBhvr>
                                    </p:animRot>
                                  </p:childTnLst>
                                </p:cTn>
                              </p:par>
                              <p:par>
                                <p:cTn id="21" presetID="8" presetClass="emph" presetSubtype="0" fill="hold" grpId="2" nodeType="withEffect">
                                  <p:stCondLst>
                                    <p:cond delay="0"/>
                                  </p:stCondLst>
                                  <p:childTnLst>
                                    <p:animRot by="21600000">
                                      <p:cBhvr>
                                        <p:cTn id="22" dur="5000" fill="hold"/>
                                        <p:tgtEl>
                                          <p:spTgt spid="46"/>
                                        </p:tgtEl>
                                        <p:attrNameLst>
                                          <p:attrName>r</p:attrName>
                                        </p:attrNameLst>
                                      </p:cBhvr>
                                    </p:animRot>
                                  </p:childTnLst>
                                </p:cTn>
                              </p:par>
                              <p:par>
                                <p:cTn id="23" presetID="8" presetClass="emph" presetSubtype="0" fill="hold" grpId="1" nodeType="withEffect">
                                  <p:stCondLst>
                                    <p:cond delay="0"/>
                                  </p:stCondLst>
                                  <p:childTnLst>
                                    <p:animRot by="21600000">
                                      <p:cBhvr>
                                        <p:cTn id="24" dur="5000" fill="hold"/>
                                        <p:tgtEl>
                                          <p:spTgt spid="48"/>
                                        </p:tgtEl>
                                        <p:attrNameLst>
                                          <p:attrName>r</p:attrName>
                                        </p:attrNameLst>
                                      </p:cBhvr>
                                    </p:animRot>
                                  </p:childTnLst>
                                </p:cTn>
                              </p:par>
                            </p:childTnLst>
                          </p:cTn>
                        </p:par>
                        <p:par>
                          <p:cTn id="25" fill="hold">
                            <p:stCondLst>
                              <p:cond delay="15000"/>
                            </p:stCondLst>
                            <p:childTnLst>
                              <p:par>
                                <p:cTn id="26" presetID="8" presetClass="emph" presetSubtype="0" fill="hold" grpId="3" nodeType="afterEffect">
                                  <p:stCondLst>
                                    <p:cond delay="0"/>
                                  </p:stCondLst>
                                  <p:childTnLst>
                                    <p:animRot by="21600000">
                                      <p:cBhvr>
                                        <p:cTn id="27" dur="5000" fill="hold"/>
                                        <p:tgtEl>
                                          <p:spTgt spid="45"/>
                                        </p:tgtEl>
                                        <p:attrNameLst>
                                          <p:attrName>r</p:attrName>
                                        </p:attrNameLst>
                                      </p:cBhvr>
                                    </p:animRot>
                                  </p:childTnLst>
                                </p:cTn>
                              </p:par>
                              <p:par>
                                <p:cTn id="28" presetID="8" presetClass="emph" presetSubtype="0" fill="hold" grpId="3" nodeType="withEffect">
                                  <p:stCondLst>
                                    <p:cond delay="0"/>
                                  </p:stCondLst>
                                  <p:childTnLst>
                                    <p:animRot by="21600000">
                                      <p:cBhvr>
                                        <p:cTn id="29" dur="5000" fill="hold"/>
                                        <p:tgtEl>
                                          <p:spTgt spid="46"/>
                                        </p:tgtEl>
                                        <p:attrNameLst>
                                          <p:attrName>r</p:attrName>
                                        </p:attrNameLst>
                                      </p:cBhvr>
                                    </p:animRot>
                                  </p:childTnLst>
                                </p:cTn>
                              </p:par>
                              <p:par>
                                <p:cTn id="30" presetID="8" presetClass="emph" presetSubtype="0" fill="hold" grpId="3" nodeType="withEffect">
                                  <p:stCondLst>
                                    <p:cond delay="0"/>
                                  </p:stCondLst>
                                  <p:childTnLst>
                                    <p:animRot by="21600000">
                                      <p:cBhvr>
                                        <p:cTn id="31" dur="5000" fill="hold"/>
                                        <p:tgtEl>
                                          <p:spTgt spid="48"/>
                                        </p:tgtEl>
                                        <p:attrNameLst>
                                          <p:attrName>r</p:attrName>
                                        </p:attrNameLst>
                                      </p:cBhvr>
                                    </p:animRot>
                                  </p:childTnLst>
                                </p:cTn>
                              </p:par>
                            </p:childTnLst>
                          </p:cTn>
                        </p:par>
                        <p:par>
                          <p:cTn id="32" fill="hold">
                            <p:stCondLst>
                              <p:cond delay="20000"/>
                            </p:stCondLst>
                            <p:childTnLst>
                              <p:par>
                                <p:cTn id="33" presetID="8" presetClass="emph" presetSubtype="0" fill="hold" grpId="4" nodeType="afterEffect">
                                  <p:stCondLst>
                                    <p:cond delay="0"/>
                                  </p:stCondLst>
                                  <p:childTnLst>
                                    <p:animRot by="21600000">
                                      <p:cBhvr>
                                        <p:cTn id="34" dur="5000" fill="hold"/>
                                        <p:tgtEl>
                                          <p:spTgt spid="45"/>
                                        </p:tgtEl>
                                        <p:attrNameLst>
                                          <p:attrName>r</p:attrName>
                                        </p:attrNameLst>
                                      </p:cBhvr>
                                    </p:animRot>
                                  </p:childTnLst>
                                </p:cTn>
                              </p:par>
                              <p:par>
                                <p:cTn id="35" presetID="8" presetClass="emph" presetSubtype="0" fill="hold" grpId="4" nodeType="withEffect">
                                  <p:stCondLst>
                                    <p:cond delay="0"/>
                                  </p:stCondLst>
                                  <p:childTnLst>
                                    <p:animRot by="21600000">
                                      <p:cBhvr>
                                        <p:cTn id="36" dur="5000" fill="hold"/>
                                        <p:tgtEl>
                                          <p:spTgt spid="46"/>
                                        </p:tgtEl>
                                        <p:attrNameLst>
                                          <p:attrName>r</p:attrName>
                                        </p:attrNameLst>
                                      </p:cBhvr>
                                    </p:animRot>
                                  </p:childTnLst>
                                </p:cTn>
                              </p:par>
                              <p:par>
                                <p:cTn id="37" presetID="8" presetClass="emph" presetSubtype="0" fill="hold" grpId="4" nodeType="withEffect">
                                  <p:stCondLst>
                                    <p:cond delay="0"/>
                                  </p:stCondLst>
                                  <p:childTnLst>
                                    <p:animRot by="21600000">
                                      <p:cBhvr>
                                        <p:cTn id="38" dur="5000" fill="hold"/>
                                        <p:tgtEl>
                                          <p:spTgt spid="48"/>
                                        </p:tgtEl>
                                        <p:attrNameLst>
                                          <p:attrName>r</p:attrName>
                                        </p:attrNameLst>
                                      </p:cBhvr>
                                    </p:animRot>
                                  </p:childTnLst>
                                </p:cTn>
                              </p:par>
                            </p:childTnLst>
                          </p:cTn>
                        </p:par>
                        <p:par>
                          <p:cTn id="39" fill="hold">
                            <p:stCondLst>
                              <p:cond delay="25000"/>
                            </p:stCondLst>
                            <p:childTnLst>
                              <p:par>
                                <p:cTn id="40" presetID="8" presetClass="emph" presetSubtype="0" fill="hold" grpId="5" nodeType="afterEffect">
                                  <p:stCondLst>
                                    <p:cond delay="0"/>
                                  </p:stCondLst>
                                  <p:childTnLst>
                                    <p:animRot by="21600000">
                                      <p:cBhvr>
                                        <p:cTn id="41" dur="5000" fill="hold"/>
                                        <p:tgtEl>
                                          <p:spTgt spid="45"/>
                                        </p:tgtEl>
                                        <p:attrNameLst>
                                          <p:attrName>r</p:attrName>
                                        </p:attrNameLst>
                                      </p:cBhvr>
                                    </p:animRot>
                                  </p:childTnLst>
                                </p:cTn>
                              </p:par>
                              <p:par>
                                <p:cTn id="42" presetID="8" presetClass="emph" presetSubtype="0" fill="hold" grpId="5" nodeType="withEffect">
                                  <p:stCondLst>
                                    <p:cond delay="0"/>
                                  </p:stCondLst>
                                  <p:childTnLst>
                                    <p:animRot by="21600000">
                                      <p:cBhvr>
                                        <p:cTn id="43" dur="5000" fill="hold"/>
                                        <p:tgtEl>
                                          <p:spTgt spid="46"/>
                                        </p:tgtEl>
                                        <p:attrNameLst>
                                          <p:attrName>r</p:attrName>
                                        </p:attrNameLst>
                                      </p:cBhvr>
                                    </p:animRot>
                                  </p:childTnLst>
                                </p:cTn>
                              </p:par>
                              <p:par>
                                <p:cTn id="44" presetID="8" presetClass="emph" presetSubtype="0" fill="hold" grpId="5" nodeType="withEffect">
                                  <p:stCondLst>
                                    <p:cond delay="0"/>
                                  </p:stCondLst>
                                  <p:childTnLst>
                                    <p:animRot by="21600000">
                                      <p:cBhvr>
                                        <p:cTn id="45" dur="5000" fill="hold"/>
                                        <p:tgtEl>
                                          <p:spTgt spid="48"/>
                                        </p:tgtEl>
                                        <p:attrNameLst>
                                          <p:attrName>r</p:attrName>
                                        </p:attrNameLst>
                                      </p:cBhvr>
                                    </p:animRot>
                                  </p:childTnLst>
                                </p:cTn>
                              </p:par>
                            </p:childTnLst>
                          </p:cTn>
                        </p:par>
                        <p:par>
                          <p:cTn id="46" fill="hold">
                            <p:stCondLst>
                              <p:cond delay="30000"/>
                            </p:stCondLst>
                            <p:childTnLst>
                              <p:par>
                                <p:cTn id="47" presetID="8" presetClass="emph" presetSubtype="0" fill="hold" grpId="6" nodeType="afterEffect">
                                  <p:stCondLst>
                                    <p:cond delay="0"/>
                                  </p:stCondLst>
                                  <p:childTnLst>
                                    <p:animRot by="21600000">
                                      <p:cBhvr>
                                        <p:cTn id="48" dur="5000" fill="hold"/>
                                        <p:tgtEl>
                                          <p:spTgt spid="45"/>
                                        </p:tgtEl>
                                        <p:attrNameLst>
                                          <p:attrName>r</p:attrName>
                                        </p:attrNameLst>
                                      </p:cBhvr>
                                    </p:animRot>
                                  </p:childTnLst>
                                </p:cTn>
                              </p:par>
                              <p:par>
                                <p:cTn id="49" presetID="8" presetClass="emph" presetSubtype="0" fill="hold" grpId="6" nodeType="withEffect">
                                  <p:stCondLst>
                                    <p:cond delay="0"/>
                                  </p:stCondLst>
                                  <p:childTnLst>
                                    <p:animRot by="21600000">
                                      <p:cBhvr>
                                        <p:cTn id="50" dur="5000" fill="hold"/>
                                        <p:tgtEl>
                                          <p:spTgt spid="46"/>
                                        </p:tgtEl>
                                        <p:attrNameLst>
                                          <p:attrName>r</p:attrName>
                                        </p:attrNameLst>
                                      </p:cBhvr>
                                    </p:animRot>
                                  </p:childTnLst>
                                </p:cTn>
                              </p:par>
                              <p:par>
                                <p:cTn id="51" presetID="8" presetClass="emph" presetSubtype="0" fill="hold" grpId="6" nodeType="withEffect">
                                  <p:stCondLst>
                                    <p:cond delay="0"/>
                                  </p:stCondLst>
                                  <p:childTnLst>
                                    <p:animRot by="21600000">
                                      <p:cBhvr>
                                        <p:cTn id="52" dur="5000" fill="hold"/>
                                        <p:tgtEl>
                                          <p:spTgt spid="48"/>
                                        </p:tgtEl>
                                        <p:attrNameLst>
                                          <p:attrName>r</p:attrName>
                                        </p:attrNameLst>
                                      </p:cBhvr>
                                    </p:animRot>
                                  </p:childTnLst>
                                </p:cTn>
                              </p:par>
                            </p:childTnLst>
                          </p:cTn>
                        </p:par>
                        <p:par>
                          <p:cTn id="53" fill="hold">
                            <p:stCondLst>
                              <p:cond delay="35000"/>
                            </p:stCondLst>
                            <p:childTnLst>
                              <p:par>
                                <p:cTn id="54" presetID="8" presetClass="emph" presetSubtype="0" fill="hold" grpId="7" nodeType="afterEffect">
                                  <p:stCondLst>
                                    <p:cond delay="0"/>
                                  </p:stCondLst>
                                  <p:childTnLst>
                                    <p:animRot by="21600000">
                                      <p:cBhvr>
                                        <p:cTn id="55" dur="5000" fill="hold"/>
                                        <p:tgtEl>
                                          <p:spTgt spid="45"/>
                                        </p:tgtEl>
                                        <p:attrNameLst>
                                          <p:attrName>r</p:attrName>
                                        </p:attrNameLst>
                                      </p:cBhvr>
                                    </p:animRot>
                                  </p:childTnLst>
                                </p:cTn>
                              </p:par>
                              <p:par>
                                <p:cTn id="56" presetID="8" presetClass="emph" presetSubtype="0" fill="hold" grpId="7" nodeType="withEffect">
                                  <p:stCondLst>
                                    <p:cond delay="0"/>
                                  </p:stCondLst>
                                  <p:childTnLst>
                                    <p:animRot by="21600000">
                                      <p:cBhvr>
                                        <p:cTn id="57" dur="5000" fill="hold"/>
                                        <p:tgtEl>
                                          <p:spTgt spid="46"/>
                                        </p:tgtEl>
                                        <p:attrNameLst>
                                          <p:attrName>r</p:attrName>
                                        </p:attrNameLst>
                                      </p:cBhvr>
                                    </p:animRot>
                                  </p:childTnLst>
                                </p:cTn>
                              </p:par>
                              <p:par>
                                <p:cTn id="58" presetID="8" presetClass="emph" presetSubtype="0" fill="hold" grpId="7" nodeType="withEffect">
                                  <p:stCondLst>
                                    <p:cond delay="0"/>
                                  </p:stCondLst>
                                  <p:childTnLst>
                                    <p:animRot by="21600000">
                                      <p:cBhvr>
                                        <p:cTn id="59" dur="5000" fill="hold"/>
                                        <p:tgtEl>
                                          <p:spTgt spid="48"/>
                                        </p:tgtEl>
                                        <p:attrNameLst>
                                          <p:attrName>r</p:attrName>
                                        </p:attrNameLst>
                                      </p:cBhvr>
                                    </p:animRot>
                                  </p:childTnLst>
                                </p:cTn>
                              </p:par>
                            </p:childTnLst>
                          </p:cTn>
                        </p:par>
                        <p:par>
                          <p:cTn id="60" fill="hold">
                            <p:stCondLst>
                              <p:cond delay="40000"/>
                            </p:stCondLst>
                            <p:childTnLst>
                              <p:par>
                                <p:cTn id="61" presetID="8" presetClass="emph" presetSubtype="0" fill="hold" grpId="8" nodeType="afterEffect">
                                  <p:stCondLst>
                                    <p:cond delay="0"/>
                                  </p:stCondLst>
                                  <p:childTnLst>
                                    <p:animRot by="21600000">
                                      <p:cBhvr>
                                        <p:cTn id="62" dur="5000" fill="hold"/>
                                        <p:tgtEl>
                                          <p:spTgt spid="45"/>
                                        </p:tgtEl>
                                        <p:attrNameLst>
                                          <p:attrName>r</p:attrName>
                                        </p:attrNameLst>
                                      </p:cBhvr>
                                    </p:animRot>
                                  </p:childTnLst>
                                </p:cTn>
                              </p:par>
                              <p:par>
                                <p:cTn id="63" presetID="8" presetClass="emph" presetSubtype="0" fill="hold" grpId="8" nodeType="withEffect">
                                  <p:stCondLst>
                                    <p:cond delay="0"/>
                                  </p:stCondLst>
                                  <p:childTnLst>
                                    <p:animRot by="21600000">
                                      <p:cBhvr>
                                        <p:cTn id="64" dur="5000" fill="hold"/>
                                        <p:tgtEl>
                                          <p:spTgt spid="46"/>
                                        </p:tgtEl>
                                        <p:attrNameLst>
                                          <p:attrName>r</p:attrName>
                                        </p:attrNameLst>
                                      </p:cBhvr>
                                    </p:animRot>
                                  </p:childTnLst>
                                </p:cTn>
                              </p:par>
                              <p:par>
                                <p:cTn id="65" presetID="8" presetClass="emph" presetSubtype="0" fill="hold" grpId="8" nodeType="withEffect">
                                  <p:stCondLst>
                                    <p:cond delay="0"/>
                                  </p:stCondLst>
                                  <p:childTnLst>
                                    <p:animRot by="21600000">
                                      <p:cBhvr>
                                        <p:cTn id="66" dur="5000" fill="hold"/>
                                        <p:tgtEl>
                                          <p:spTgt spid="48"/>
                                        </p:tgtEl>
                                        <p:attrNameLst>
                                          <p:attrName>r</p:attrName>
                                        </p:attrNameLst>
                                      </p:cBhvr>
                                    </p:animRot>
                                  </p:childTnLst>
                                </p:cTn>
                              </p:par>
                            </p:childTnLst>
                          </p:cTn>
                        </p:par>
                        <p:par>
                          <p:cTn id="67" fill="hold">
                            <p:stCondLst>
                              <p:cond delay="45000"/>
                            </p:stCondLst>
                            <p:childTnLst>
                              <p:par>
                                <p:cTn id="68" presetID="8" presetClass="emph" presetSubtype="0" fill="hold" grpId="9" nodeType="afterEffect">
                                  <p:stCondLst>
                                    <p:cond delay="0"/>
                                  </p:stCondLst>
                                  <p:childTnLst>
                                    <p:animRot by="21600000">
                                      <p:cBhvr>
                                        <p:cTn id="69" dur="5000" fill="hold"/>
                                        <p:tgtEl>
                                          <p:spTgt spid="45"/>
                                        </p:tgtEl>
                                        <p:attrNameLst>
                                          <p:attrName>r</p:attrName>
                                        </p:attrNameLst>
                                      </p:cBhvr>
                                    </p:animRot>
                                  </p:childTnLst>
                                </p:cTn>
                              </p:par>
                              <p:par>
                                <p:cTn id="70" presetID="8" presetClass="emph" presetSubtype="0" fill="hold" grpId="9" nodeType="withEffect">
                                  <p:stCondLst>
                                    <p:cond delay="0"/>
                                  </p:stCondLst>
                                  <p:childTnLst>
                                    <p:animRot by="21600000">
                                      <p:cBhvr>
                                        <p:cTn id="71" dur="5000" fill="hold"/>
                                        <p:tgtEl>
                                          <p:spTgt spid="46"/>
                                        </p:tgtEl>
                                        <p:attrNameLst>
                                          <p:attrName>r</p:attrName>
                                        </p:attrNameLst>
                                      </p:cBhvr>
                                    </p:animRot>
                                  </p:childTnLst>
                                </p:cTn>
                              </p:par>
                              <p:par>
                                <p:cTn id="72" presetID="8" presetClass="emph" presetSubtype="0" fill="hold" grpId="0" nodeType="withEffect">
                                  <p:stCondLst>
                                    <p:cond delay="0"/>
                                  </p:stCondLst>
                                  <p:childTnLst>
                                    <p:animRot by="21600000">
                                      <p:cBhvr>
                                        <p:cTn id="73" dur="5000" fill="hold"/>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P spid="45" grpId="3" animBg="1"/>
      <p:bldP spid="45" grpId="4" animBg="1"/>
      <p:bldP spid="45" grpId="5" animBg="1"/>
      <p:bldP spid="45" grpId="6" animBg="1"/>
      <p:bldP spid="45" grpId="7" animBg="1"/>
      <p:bldP spid="45" grpId="8" animBg="1"/>
      <p:bldP spid="45" grpId="9" animBg="1"/>
      <p:bldP spid="46" grpId="0" animBg="1"/>
      <p:bldP spid="46" grpId="1" animBg="1"/>
      <p:bldP spid="46" grpId="2" animBg="1"/>
      <p:bldP spid="46" grpId="3" animBg="1"/>
      <p:bldP spid="46" grpId="4" animBg="1"/>
      <p:bldP spid="46" grpId="5" animBg="1"/>
      <p:bldP spid="46" grpId="6" animBg="1"/>
      <p:bldP spid="46" grpId="7" animBg="1"/>
      <p:bldP spid="46" grpId="8" animBg="1"/>
      <p:bldP spid="46" grpId="9" animBg="1"/>
      <p:bldP spid="47" grpId="0" animBg="1"/>
      <p:bldP spid="48" grpId="0" animBg="1"/>
      <p:bldP spid="48" grpId="1" animBg="1"/>
      <p:bldP spid="48" grpId="2" animBg="1"/>
      <p:bldP spid="48" grpId="3" animBg="1"/>
      <p:bldP spid="48" grpId="4" animBg="1"/>
      <p:bldP spid="48" grpId="5" animBg="1"/>
      <p:bldP spid="48" grpId="6" animBg="1"/>
      <p:bldP spid="48" grpId="7" animBg="1"/>
      <p:bldP spid="48" grpId="8"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空心弧 44"/>
          <p:cNvSpPr/>
          <p:nvPr/>
        </p:nvSpPr>
        <p:spPr>
          <a:xfrm rot="5987377">
            <a:off x="-12756" y="1159286"/>
            <a:ext cx="3696841" cy="3696841"/>
          </a:xfrm>
          <a:prstGeom prst="blockArc">
            <a:avLst>
              <a:gd name="adj1" fmla="val 5692214"/>
              <a:gd name="adj2" fmla="val 21588400"/>
              <a:gd name="adj3" fmla="val 751"/>
            </a:avLst>
          </a:prstGeom>
          <a:gradFill flip="none" rotWithShape="1">
            <a:gsLst>
              <a:gs pos="30000">
                <a:srgbClr val="FFC000"/>
              </a:gs>
              <a:gs pos="0">
                <a:srgbClr val="FF3300"/>
              </a:gs>
              <a:gs pos="73000">
                <a:srgbClr val="FF3300"/>
              </a:gs>
            </a:gsLst>
            <a:path path="rect">
              <a:fillToRect l="100000" t="100000"/>
            </a:path>
            <a:tileRect r="-100000" b="-100000"/>
          </a:grad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sp>
        <p:nvSpPr>
          <p:cNvPr id="46" name="空心弧 45"/>
          <p:cNvSpPr/>
          <p:nvPr/>
        </p:nvSpPr>
        <p:spPr>
          <a:xfrm rot="483470">
            <a:off x="558785" y="1735410"/>
            <a:ext cx="2634833" cy="2634833"/>
          </a:xfrm>
          <a:prstGeom prst="blockArc">
            <a:avLst>
              <a:gd name="adj1" fmla="val 5692214"/>
              <a:gd name="adj2" fmla="val 42522"/>
              <a:gd name="adj3" fmla="val 1111"/>
            </a:avLst>
          </a:prstGeom>
          <a:gradFill flip="none" rotWithShape="1">
            <a:gsLst>
              <a:gs pos="66000">
                <a:srgbClr val="BF4501"/>
              </a:gs>
              <a:gs pos="96000">
                <a:srgbClr val="FFC000"/>
              </a:gs>
            </a:gsLst>
            <a:path path="rect">
              <a:fillToRect l="100000" t="100000"/>
            </a:path>
            <a:tileRect r="-100000" b="-100000"/>
          </a:grad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sp>
        <p:nvSpPr>
          <p:cNvPr id="47" name="椭圆 46"/>
          <p:cNvSpPr/>
          <p:nvPr/>
        </p:nvSpPr>
        <p:spPr>
          <a:xfrm>
            <a:off x="715072" y="1891697"/>
            <a:ext cx="2322258" cy="2322258"/>
          </a:xfrm>
          <a:prstGeom prst="ellipse">
            <a:avLst/>
          </a:prstGeom>
          <a:gradFill flip="none" rotWithShape="1">
            <a:gsLst>
              <a:gs pos="30000">
                <a:srgbClr val="FF3300"/>
              </a:gs>
              <a:gs pos="0">
                <a:srgbClr val="FCA600"/>
              </a:gs>
              <a:gs pos="73000">
                <a:srgbClr val="FF3300"/>
              </a:gs>
            </a:gsLst>
            <a:lin ang="13500000" scaled="1"/>
            <a:tileRect/>
          </a:gradFill>
          <a:ln w="25400" cap="flat" cmpd="sng" algn="ctr">
            <a:noFill/>
            <a:prstDash val="solid"/>
          </a:ln>
          <a:effectLst>
            <a:innerShdw blurRad="101600">
              <a:prstClr val="black"/>
            </a:innerShdw>
          </a:effectLst>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48" name="椭圆 47"/>
          <p:cNvSpPr/>
          <p:nvPr/>
        </p:nvSpPr>
        <p:spPr>
          <a:xfrm>
            <a:off x="819586" y="1985662"/>
            <a:ext cx="2106234" cy="2106234"/>
          </a:xfrm>
          <a:prstGeom prst="ellipse">
            <a:avLst/>
          </a:prstGeom>
          <a:gradFill flip="none" rotWithShape="1">
            <a:gsLst>
              <a:gs pos="0">
                <a:srgbClr val="FF3300"/>
              </a:gs>
              <a:gs pos="100000">
                <a:srgbClr val="FCA600"/>
              </a:gs>
            </a:gsLst>
            <a:lin ang="16200000" scaled="1"/>
            <a:tileRect/>
          </a:gradFill>
          <a:ln w="25400" cap="flat" cmpd="sng" algn="ctr">
            <a:noFill/>
            <a:prstDash val="solid"/>
          </a:ln>
          <a:effectLst>
            <a:outerShdw blurRad="177800" dist="38100" dir="5400000" algn="t" rotWithShape="0">
              <a:prstClr val="black">
                <a:alpha val="76000"/>
              </a:prstClr>
            </a:outerShdw>
          </a:effectLst>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49" name="椭圆 48"/>
          <p:cNvSpPr/>
          <p:nvPr/>
        </p:nvSpPr>
        <p:spPr>
          <a:xfrm>
            <a:off x="1018404" y="2196471"/>
            <a:ext cx="1715612" cy="1715612"/>
          </a:xfrm>
          <a:prstGeom prst="ellipse">
            <a:avLst/>
          </a:prstGeom>
          <a:gradFill flip="none" rotWithShape="1">
            <a:gsLst>
              <a:gs pos="39000">
                <a:sysClr val="window" lastClr="FFFFFF"/>
              </a:gs>
              <a:gs pos="100000">
                <a:sysClr val="windowText" lastClr="000000">
                  <a:lumMod val="75000"/>
                  <a:lumOff val="25000"/>
                </a:sysClr>
              </a:gs>
            </a:gsLst>
            <a:lin ang="16200000" scaled="1"/>
            <a:tileRect/>
          </a:gra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sp>
        <p:nvSpPr>
          <p:cNvPr id="50" name="椭圆 49"/>
          <p:cNvSpPr/>
          <p:nvPr/>
        </p:nvSpPr>
        <p:spPr>
          <a:xfrm>
            <a:off x="1069627" y="2233120"/>
            <a:ext cx="1620180" cy="1620180"/>
          </a:xfrm>
          <a:prstGeom prst="ellipse">
            <a:avLst/>
          </a:prstGeom>
          <a:gradFill flip="none" rotWithShape="1">
            <a:gsLst>
              <a:gs pos="0">
                <a:srgbClr val="FCA600"/>
              </a:gs>
              <a:gs pos="45000">
                <a:srgbClr val="FF3300"/>
              </a:gs>
              <a:gs pos="70000">
                <a:srgbClr val="FF3300"/>
              </a:gs>
              <a:gs pos="100000">
                <a:srgbClr val="FF0000"/>
              </a:gs>
            </a:gsLst>
            <a:path path="rect">
              <a:fillToRect l="100000" t="100000"/>
            </a:path>
            <a:tileRect r="-100000" b="-100000"/>
          </a:gradFill>
          <a:ln w="25400" cap="flat" cmpd="sng" algn="ctr">
            <a:gradFill>
              <a:gsLst>
                <a:gs pos="0">
                  <a:srgbClr val="FCA600"/>
                </a:gs>
                <a:gs pos="50000">
                  <a:srgbClr val="FF3300"/>
                </a:gs>
                <a:gs pos="100000">
                  <a:srgbClr val="FF3300"/>
                </a:gs>
              </a:gsLst>
              <a:lin ang="5400000" scaled="0"/>
            </a:gradFill>
            <a:prstDash val="solid"/>
          </a:ln>
          <a:effectLst>
            <a:innerShdw blurRad="63500" dist="50800" dir="13500000">
              <a:prstClr val="black">
                <a:alpha val="54000"/>
              </a:prstClr>
            </a:innerShdw>
          </a:effectLst>
          <a:scene3d>
            <a:camera prst="orthographicFront"/>
            <a:lightRig rig="threePt" dir="t"/>
          </a:scene3d>
          <a:sp3d extrusionH="76200" contourW="12700">
            <a:extrusionClr>
              <a:srgbClr val="FFC000"/>
            </a:extrusionClr>
            <a:contourClr>
              <a:srgbClr val="FF3300"/>
            </a:contourClr>
          </a:sp3d>
        </p:spPr>
        <p:txBody>
          <a:bodyPr rtlCol="0" anchor="ctr"/>
          <a:lstStyle/>
          <a:p>
            <a:pPr algn="ctr" defTabSz="685800">
              <a:defRPr/>
            </a:pPr>
            <a:endParaRPr lang="zh-CN" altLang="en-US" sz="1350" kern="0">
              <a:solidFill>
                <a:sysClr val="window" lastClr="FFFFFF"/>
              </a:solidFill>
              <a:latin typeface="Calibri"/>
              <a:ea typeface="宋体"/>
            </a:endParaRPr>
          </a:p>
        </p:txBody>
      </p:sp>
      <p:grpSp>
        <p:nvGrpSpPr>
          <p:cNvPr id="4" name="组合 87"/>
          <p:cNvGrpSpPr/>
          <p:nvPr/>
        </p:nvGrpSpPr>
        <p:grpSpPr>
          <a:xfrm>
            <a:off x="605520" y="239337"/>
            <a:ext cx="8005082" cy="477553"/>
            <a:chOff x="546919" y="239337"/>
            <a:chExt cx="8063683" cy="779561"/>
          </a:xfrm>
        </p:grpSpPr>
        <p:sp>
          <p:nvSpPr>
            <p:cNvPr id="89" name="矩形 88"/>
            <p:cNvSpPr/>
            <p:nvPr/>
          </p:nvSpPr>
          <p:spPr>
            <a:xfrm>
              <a:off x="556513" y="239337"/>
              <a:ext cx="8054088" cy="753625"/>
            </a:xfrm>
            <a:prstGeom prst="rect">
              <a:avLst/>
            </a:prstGeom>
            <a:solidFill>
              <a:schemeClr val="bg1"/>
            </a:solidFill>
          </p:spPr>
          <p:txBody>
            <a:bodyPr wrap="square">
              <a:spAutoFit/>
            </a:bodyPr>
            <a:lstStyle/>
            <a:p>
              <a:r>
                <a:rPr lang="en-US" altLang="zh-CN" sz="2400" b="1" dirty="0" smtClean="0">
                  <a:solidFill>
                    <a:srgbClr val="E33743"/>
                  </a:solidFill>
                  <a:latin typeface="+mn-ea"/>
                </a:rPr>
                <a:t>2.4 </a:t>
              </a:r>
              <a:r>
                <a:rPr lang="zh-CN" altLang="en-US" sz="2400" b="1" dirty="0" smtClean="0">
                  <a:solidFill>
                    <a:srgbClr val="E33743"/>
                  </a:solidFill>
                  <a:latin typeface="+mn-ea"/>
                </a:rPr>
                <a:t>摩拜与</a:t>
              </a:r>
              <a:r>
                <a:rPr lang="en-US" altLang="zh-CN" sz="2400" b="1" dirty="0" err="1" smtClean="0">
                  <a:solidFill>
                    <a:srgbClr val="E33743"/>
                  </a:solidFill>
                  <a:latin typeface="+mn-ea"/>
                </a:rPr>
                <a:t>ofo</a:t>
              </a:r>
              <a:r>
                <a:rPr lang="zh-CN" altLang="en-US" sz="2400" b="1" dirty="0" smtClean="0">
                  <a:solidFill>
                    <a:srgbClr val="E33743"/>
                  </a:solidFill>
                  <a:latin typeface="+mn-ea"/>
                </a:rPr>
                <a:t>商业模式的差异</a:t>
              </a:r>
              <a:endParaRPr lang="en-US" altLang="zh-CN" sz="2400" b="1" dirty="0" smtClean="0">
                <a:solidFill>
                  <a:srgbClr val="E33743"/>
                </a:solidFill>
                <a:latin typeface="+mj-ea"/>
                <a:ea typeface="+mj-ea"/>
              </a:endParaRPr>
            </a:p>
          </p:txBody>
        </p:sp>
        <p:grpSp>
          <p:nvGrpSpPr>
            <p:cNvPr id="5" name="组合 22"/>
            <p:cNvGrpSpPr/>
            <p:nvPr/>
          </p:nvGrpSpPr>
          <p:grpSpPr>
            <a:xfrm>
              <a:off x="546919" y="246947"/>
              <a:ext cx="8063683" cy="771951"/>
              <a:chOff x="574865" y="3380876"/>
              <a:chExt cx="8045978" cy="653844"/>
            </a:xfrm>
          </p:grpSpPr>
          <p:cxnSp>
            <p:nvCxnSpPr>
              <p:cNvPr id="91" name="直接连接符 90"/>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2" name="直接连接符 91"/>
              <p:cNvCxnSpPr>
                <a:cxnSpLocks/>
              </p:cNvCxnSpPr>
              <p:nvPr/>
            </p:nvCxnSpPr>
            <p:spPr>
              <a:xfrm>
                <a:off x="574865" y="4034720"/>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cxnSp>
        <p:nvCxnSpPr>
          <p:cNvPr id="54" name="直接连接符 53"/>
          <p:cNvCxnSpPr/>
          <p:nvPr/>
        </p:nvCxnSpPr>
        <p:spPr>
          <a:xfrm>
            <a:off x="3523338" y="1167250"/>
            <a:ext cx="2189632" cy="4988"/>
          </a:xfrm>
          <a:prstGeom prst="line">
            <a:avLst/>
          </a:prstGeom>
          <a:noFill/>
          <a:ln w="12700" cap="flat" cmpd="sng" algn="ctr">
            <a:solidFill>
              <a:sysClr val="window" lastClr="FFFFFF">
                <a:lumMod val="50000"/>
              </a:sysClr>
            </a:solidFill>
            <a:prstDash val="solid"/>
            <a:headEnd type="none" w="med" len="med"/>
            <a:tailEnd type="oval" w="med" len="med"/>
          </a:ln>
          <a:effectLst/>
        </p:spPr>
      </p:cxnSp>
      <p:cxnSp>
        <p:nvCxnSpPr>
          <p:cNvPr id="59" name="直接连接符 58"/>
          <p:cNvCxnSpPr/>
          <p:nvPr/>
        </p:nvCxnSpPr>
        <p:spPr>
          <a:xfrm>
            <a:off x="4251791" y="2084784"/>
            <a:ext cx="2189632" cy="4988"/>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60" name="组合 59"/>
          <p:cNvGrpSpPr/>
          <p:nvPr/>
        </p:nvGrpSpPr>
        <p:grpSpPr>
          <a:xfrm>
            <a:off x="3486669" y="1714440"/>
            <a:ext cx="852773" cy="760283"/>
            <a:chOff x="3835847" y="1395243"/>
            <a:chExt cx="1462116" cy="1303538"/>
          </a:xfrm>
        </p:grpSpPr>
        <p:sp>
          <p:nvSpPr>
            <p:cNvPr id="61" name="同心圆 60"/>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grpSp>
          <p:nvGrpSpPr>
            <p:cNvPr id="62" name="组合 60"/>
            <p:cNvGrpSpPr/>
            <p:nvPr/>
          </p:nvGrpSpPr>
          <p:grpSpPr>
            <a:xfrm>
              <a:off x="4939609" y="1857832"/>
              <a:ext cx="358354" cy="358354"/>
              <a:chOff x="5917211" y="1835961"/>
              <a:chExt cx="504056" cy="504056"/>
            </a:xfrm>
          </p:grpSpPr>
          <p:sp>
            <p:nvSpPr>
              <p:cNvPr id="64" name="同心圆 63"/>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sp>
            <p:nvSpPr>
              <p:cNvPr id="66" name="椭圆 65"/>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grpSp>
        <p:sp>
          <p:nvSpPr>
            <p:cNvPr id="63" name="椭圆 62"/>
            <p:cNvSpPr/>
            <p:nvPr/>
          </p:nvSpPr>
          <p:spPr>
            <a:xfrm>
              <a:off x="4151028" y="1732853"/>
              <a:ext cx="676101" cy="676101"/>
            </a:xfrm>
            <a:prstGeom prst="ellipse">
              <a:avLst/>
            </a:prstGeom>
            <a:solidFill>
              <a:srgbClr val="F79646">
                <a:lumMod val="75000"/>
              </a:srgbClr>
            </a:soli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grpSp>
      <p:cxnSp>
        <p:nvCxnSpPr>
          <p:cNvPr id="67" name="直接连接符 66"/>
          <p:cNvCxnSpPr/>
          <p:nvPr/>
        </p:nvCxnSpPr>
        <p:spPr>
          <a:xfrm>
            <a:off x="4453152" y="3064410"/>
            <a:ext cx="2189632" cy="4988"/>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68" name="组合 67"/>
          <p:cNvGrpSpPr/>
          <p:nvPr/>
        </p:nvGrpSpPr>
        <p:grpSpPr>
          <a:xfrm rot="20513301">
            <a:off x="3688029" y="2800944"/>
            <a:ext cx="852773" cy="760283"/>
            <a:chOff x="3835847" y="1395243"/>
            <a:chExt cx="1462116" cy="1303538"/>
          </a:xfrm>
        </p:grpSpPr>
        <p:sp>
          <p:nvSpPr>
            <p:cNvPr id="69" name="同心圆 68"/>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grpSp>
          <p:nvGrpSpPr>
            <p:cNvPr id="70" name="组合 67"/>
            <p:cNvGrpSpPr/>
            <p:nvPr/>
          </p:nvGrpSpPr>
          <p:grpSpPr>
            <a:xfrm>
              <a:off x="4939609" y="1857832"/>
              <a:ext cx="358354" cy="358354"/>
              <a:chOff x="5917211" y="1835961"/>
              <a:chExt cx="504056" cy="504056"/>
            </a:xfrm>
          </p:grpSpPr>
          <p:sp>
            <p:nvSpPr>
              <p:cNvPr id="73" name="同心圆 72"/>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sp>
            <p:nvSpPr>
              <p:cNvPr id="74" name="椭圆 73"/>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grpSp>
        <p:sp>
          <p:nvSpPr>
            <p:cNvPr id="71" name="椭圆 70"/>
            <p:cNvSpPr/>
            <p:nvPr/>
          </p:nvSpPr>
          <p:spPr>
            <a:xfrm>
              <a:off x="4151028" y="1732853"/>
              <a:ext cx="676101" cy="676101"/>
            </a:xfrm>
            <a:prstGeom prst="ellipse">
              <a:avLst/>
            </a:prstGeom>
            <a:solidFill>
              <a:srgbClr val="F79646">
                <a:lumMod val="75000"/>
              </a:srgbClr>
            </a:soli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grpSp>
      <p:cxnSp>
        <p:nvCxnSpPr>
          <p:cNvPr id="75" name="直接连接符 74"/>
          <p:cNvCxnSpPr/>
          <p:nvPr/>
        </p:nvCxnSpPr>
        <p:spPr>
          <a:xfrm>
            <a:off x="4091575" y="4242923"/>
            <a:ext cx="2417757" cy="9797"/>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76" name="组合 75"/>
          <p:cNvGrpSpPr/>
          <p:nvPr/>
        </p:nvGrpSpPr>
        <p:grpSpPr>
          <a:xfrm>
            <a:off x="3326453" y="3872579"/>
            <a:ext cx="852773" cy="760283"/>
            <a:chOff x="3835847" y="1395243"/>
            <a:chExt cx="1462116" cy="1303538"/>
          </a:xfrm>
        </p:grpSpPr>
        <p:sp>
          <p:nvSpPr>
            <p:cNvPr id="77" name="同心圆 76"/>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grpSp>
          <p:nvGrpSpPr>
            <p:cNvPr id="78" name="组合 74"/>
            <p:cNvGrpSpPr/>
            <p:nvPr/>
          </p:nvGrpSpPr>
          <p:grpSpPr>
            <a:xfrm>
              <a:off x="4939609" y="1857832"/>
              <a:ext cx="358354" cy="358354"/>
              <a:chOff x="5917211" y="1835961"/>
              <a:chExt cx="504056" cy="504056"/>
            </a:xfrm>
          </p:grpSpPr>
          <p:sp>
            <p:nvSpPr>
              <p:cNvPr id="88" name="同心圆 87"/>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sp>
            <p:nvSpPr>
              <p:cNvPr id="90" name="椭圆 89"/>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grpSp>
        <p:sp>
          <p:nvSpPr>
            <p:cNvPr id="80" name="椭圆 79"/>
            <p:cNvSpPr/>
            <p:nvPr/>
          </p:nvSpPr>
          <p:spPr>
            <a:xfrm>
              <a:off x="4151028" y="1732853"/>
              <a:ext cx="676101" cy="676101"/>
            </a:xfrm>
            <a:prstGeom prst="ellipse">
              <a:avLst/>
            </a:prstGeom>
            <a:solidFill>
              <a:srgbClr val="F79646">
                <a:lumMod val="75000"/>
              </a:srgbClr>
            </a:soli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grpSp>
      <p:sp>
        <p:nvSpPr>
          <p:cNvPr id="93" name="TextBox 92"/>
          <p:cNvSpPr txBox="1"/>
          <p:nvPr/>
        </p:nvSpPr>
        <p:spPr>
          <a:xfrm>
            <a:off x="3638720" y="1717540"/>
            <a:ext cx="512126" cy="752514"/>
          </a:xfrm>
          <a:prstGeom prst="rect">
            <a:avLst/>
          </a:prstGeom>
          <a:noFill/>
        </p:spPr>
        <p:txBody>
          <a:bodyPr wrap="square" rtlCol="0">
            <a:spAutoFit/>
          </a:bodyPr>
          <a:lstStyle/>
          <a:p>
            <a:pPr algn="just" defTabSz="685800">
              <a:lnSpc>
                <a:spcPct val="130000"/>
              </a:lnSpc>
              <a:defRPr/>
            </a:pPr>
            <a:r>
              <a:rPr lang="en-US" altLang="zh-CN" sz="3300" b="1" kern="0" dirty="0">
                <a:solidFill>
                  <a:sysClr val="window" lastClr="FFFFFF"/>
                </a:solidFill>
                <a:latin typeface="Bell MT" pitchFamily="18" charset="0"/>
                <a:ea typeface="微软雅黑" pitchFamily="34" charset="-122"/>
              </a:rPr>
              <a:t>2</a:t>
            </a:r>
          </a:p>
        </p:txBody>
      </p:sp>
      <p:sp>
        <p:nvSpPr>
          <p:cNvPr id="94" name="TextBox 93"/>
          <p:cNvSpPr txBox="1"/>
          <p:nvPr/>
        </p:nvSpPr>
        <p:spPr>
          <a:xfrm rot="21371959">
            <a:off x="3867156" y="2809398"/>
            <a:ext cx="512126" cy="752514"/>
          </a:xfrm>
          <a:prstGeom prst="rect">
            <a:avLst/>
          </a:prstGeom>
          <a:noFill/>
        </p:spPr>
        <p:txBody>
          <a:bodyPr wrap="square" rtlCol="0">
            <a:spAutoFit/>
          </a:bodyPr>
          <a:lstStyle/>
          <a:p>
            <a:pPr algn="just" defTabSz="685800">
              <a:lnSpc>
                <a:spcPct val="130000"/>
              </a:lnSpc>
              <a:defRPr/>
            </a:pPr>
            <a:r>
              <a:rPr lang="en-US" altLang="zh-CN" sz="3300" b="1" kern="0" dirty="0">
                <a:solidFill>
                  <a:sysClr val="window" lastClr="FFFFFF"/>
                </a:solidFill>
                <a:latin typeface="Bell MT" pitchFamily="18" charset="0"/>
                <a:ea typeface="微软雅黑" pitchFamily="34" charset="-122"/>
              </a:rPr>
              <a:t>3</a:t>
            </a:r>
          </a:p>
        </p:txBody>
      </p:sp>
      <p:sp>
        <p:nvSpPr>
          <p:cNvPr id="95" name="TextBox 94"/>
          <p:cNvSpPr txBox="1"/>
          <p:nvPr/>
        </p:nvSpPr>
        <p:spPr>
          <a:xfrm>
            <a:off x="3488554" y="3879161"/>
            <a:ext cx="512126" cy="752514"/>
          </a:xfrm>
          <a:prstGeom prst="rect">
            <a:avLst/>
          </a:prstGeom>
          <a:noFill/>
        </p:spPr>
        <p:txBody>
          <a:bodyPr wrap="square" rtlCol="0">
            <a:spAutoFit/>
          </a:bodyPr>
          <a:lstStyle/>
          <a:p>
            <a:pPr algn="just" defTabSz="685800">
              <a:lnSpc>
                <a:spcPct val="130000"/>
              </a:lnSpc>
              <a:defRPr/>
            </a:pPr>
            <a:r>
              <a:rPr lang="en-US" altLang="zh-CN" sz="3300" b="1" kern="0" dirty="0">
                <a:solidFill>
                  <a:sysClr val="window" lastClr="FFFFFF"/>
                </a:solidFill>
                <a:latin typeface="Bell MT" pitchFamily="18" charset="0"/>
                <a:ea typeface="微软雅黑" pitchFamily="34" charset="-122"/>
              </a:rPr>
              <a:t>4</a:t>
            </a:r>
          </a:p>
        </p:txBody>
      </p:sp>
      <p:sp>
        <p:nvSpPr>
          <p:cNvPr id="96" name="TextBox 95"/>
          <p:cNvSpPr txBox="1"/>
          <p:nvPr/>
        </p:nvSpPr>
        <p:spPr>
          <a:xfrm>
            <a:off x="3565895" y="911992"/>
            <a:ext cx="2207584" cy="307777"/>
          </a:xfrm>
          <a:prstGeom prst="rect">
            <a:avLst/>
          </a:prstGeom>
          <a:noFill/>
        </p:spPr>
        <p:txBody>
          <a:bodyPr wrap="square" rtlCol="0">
            <a:spAutoFit/>
          </a:bodyPr>
          <a:lstStyle/>
          <a:p>
            <a:pPr algn="just" defTabSz="685800">
              <a:defRPr/>
            </a:pPr>
            <a:r>
              <a:rPr lang="zh-CN" altLang="en-US" sz="1400" b="1" dirty="0">
                <a:solidFill>
                  <a:srgbClr val="FF0000"/>
                </a:solidFill>
                <a:latin typeface="STHeiti" charset="-122"/>
                <a:ea typeface="STHeiti" charset="-122"/>
                <a:cs typeface="STHeiti" charset="-122"/>
              </a:rPr>
              <a:t>摩拜单车的产品定位</a:t>
            </a:r>
            <a:endParaRPr lang="en-US" altLang="zh-CN" sz="1400" b="1" dirty="0">
              <a:solidFill>
                <a:srgbClr val="FF0000"/>
              </a:solidFill>
              <a:latin typeface="STHeiti" charset="-122"/>
              <a:ea typeface="STHeiti" charset="-122"/>
              <a:cs typeface="STHeiti" charset="-122"/>
            </a:endParaRPr>
          </a:p>
        </p:txBody>
      </p:sp>
      <p:sp>
        <p:nvSpPr>
          <p:cNvPr id="97" name="TextBox 96"/>
          <p:cNvSpPr txBox="1"/>
          <p:nvPr/>
        </p:nvSpPr>
        <p:spPr>
          <a:xfrm>
            <a:off x="4270944" y="1849413"/>
            <a:ext cx="2056322" cy="307777"/>
          </a:xfrm>
          <a:prstGeom prst="rect">
            <a:avLst/>
          </a:prstGeom>
          <a:noFill/>
        </p:spPr>
        <p:txBody>
          <a:bodyPr wrap="square" rtlCol="0">
            <a:spAutoFit/>
          </a:bodyPr>
          <a:lstStyle/>
          <a:p>
            <a:pPr algn="just" defTabSz="685800">
              <a:defRPr/>
            </a:pPr>
            <a:r>
              <a:rPr lang="en-US" altLang="zh-CN" sz="1400" b="1" dirty="0" err="1">
                <a:solidFill>
                  <a:srgbClr val="FF0000"/>
                </a:solidFill>
                <a:latin typeface="STHeiti" charset="-122"/>
                <a:ea typeface="STHeiti" charset="-122"/>
                <a:cs typeface="STHeiti" charset="-122"/>
              </a:rPr>
              <a:t>ofo</a:t>
            </a:r>
            <a:r>
              <a:rPr lang="zh-CN" altLang="en-US" sz="1400" b="1" dirty="0">
                <a:solidFill>
                  <a:srgbClr val="FF0000"/>
                </a:solidFill>
                <a:latin typeface="STHeiti" charset="-122"/>
                <a:ea typeface="STHeiti" charset="-122"/>
                <a:cs typeface="STHeiti" charset="-122"/>
              </a:rPr>
              <a:t>的产品定位</a:t>
            </a:r>
            <a:endParaRPr lang="en-US" altLang="zh-CN" sz="1400" b="1" dirty="0">
              <a:solidFill>
                <a:srgbClr val="FF0000"/>
              </a:solidFill>
              <a:latin typeface="STHeiti" charset="-122"/>
              <a:ea typeface="STHeiti" charset="-122"/>
              <a:cs typeface="STHeiti" charset="-122"/>
            </a:endParaRPr>
          </a:p>
        </p:txBody>
      </p:sp>
      <p:sp>
        <p:nvSpPr>
          <p:cNvPr id="98" name="TextBox 97"/>
          <p:cNvSpPr txBox="1"/>
          <p:nvPr/>
        </p:nvSpPr>
        <p:spPr>
          <a:xfrm>
            <a:off x="4438899" y="2815511"/>
            <a:ext cx="2291509" cy="307777"/>
          </a:xfrm>
          <a:prstGeom prst="rect">
            <a:avLst/>
          </a:prstGeom>
          <a:noFill/>
        </p:spPr>
        <p:txBody>
          <a:bodyPr wrap="square" rtlCol="0">
            <a:spAutoFit/>
          </a:bodyPr>
          <a:lstStyle/>
          <a:p>
            <a:pPr algn="just" defTabSz="685800">
              <a:defRPr/>
            </a:pPr>
            <a:r>
              <a:rPr lang="zh-CN" altLang="en-US" sz="1400" b="1" dirty="0">
                <a:solidFill>
                  <a:srgbClr val="FF0000"/>
                </a:solidFill>
                <a:latin typeface="STHeiti" charset="-122"/>
                <a:ea typeface="STHeiti" charset="-122"/>
                <a:cs typeface="STHeiti" charset="-122"/>
              </a:rPr>
              <a:t>摩拜单车的营销策略</a:t>
            </a:r>
            <a:endParaRPr lang="en-US" altLang="zh-CN" sz="1400" b="1" dirty="0">
              <a:solidFill>
                <a:srgbClr val="FF0000"/>
              </a:solidFill>
              <a:latin typeface="STHeiti" charset="-122"/>
              <a:ea typeface="STHeiti" charset="-122"/>
              <a:cs typeface="STHeiti" charset="-122"/>
            </a:endParaRPr>
          </a:p>
        </p:txBody>
      </p:sp>
      <p:sp>
        <p:nvSpPr>
          <p:cNvPr id="99" name="TextBox 98"/>
          <p:cNvSpPr txBox="1"/>
          <p:nvPr/>
        </p:nvSpPr>
        <p:spPr>
          <a:xfrm>
            <a:off x="4179597" y="4002300"/>
            <a:ext cx="2056322" cy="307777"/>
          </a:xfrm>
          <a:prstGeom prst="rect">
            <a:avLst/>
          </a:prstGeom>
          <a:noFill/>
        </p:spPr>
        <p:txBody>
          <a:bodyPr wrap="square" rtlCol="0">
            <a:spAutoFit/>
          </a:bodyPr>
          <a:lstStyle/>
          <a:p>
            <a:pPr algn="just" defTabSz="685800">
              <a:defRPr/>
            </a:pPr>
            <a:r>
              <a:rPr lang="en-US" altLang="zh-CN" sz="1400" b="1" dirty="0" err="1">
                <a:solidFill>
                  <a:srgbClr val="FF0000"/>
                </a:solidFill>
                <a:latin typeface="STHeiti" charset="-122"/>
                <a:ea typeface="STHeiti" charset="-122"/>
                <a:cs typeface="STHeiti" charset="-122"/>
              </a:rPr>
              <a:t>ofo</a:t>
            </a:r>
            <a:r>
              <a:rPr lang="zh-CN" altLang="en-US" sz="1400" b="1" dirty="0">
                <a:solidFill>
                  <a:srgbClr val="FF0000"/>
                </a:solidFill>
                <a:latin typeface="STHeiti" charset="-122"/>
                <a:ea typeface="STHeiti" charset="-122"/>
                <a:cs typeface="STHeiti" charset="-122"/>
              </a:rPr>
              <a:t>的营销策略</a:t>
            </a:r>
            <a:endParaRPr lang="en-US" altLang="zh-CN" sz="1400" b="1" dirty="0">
              <a:solidFill>
                <a:srgbClr val="FF0000"/>
              </a:solidFill>
              <a:latin typeface="STHeiti" charset="-122"/>
              <a:ea typeface="STHeiti" charset="-122"/>
              <a:cs typeface="STHeiti" charset="-122"/>
            </a:endParaRPr>
          </a:p>
        </p:txBody>
      </p:sp>
      <p:sp>
        <p:nvSpPr>
          <p:cNvPr id="100" name="TextBox 99"/>
          <p:cNvSpPr txBox="1"/>
          <p:nvPr/>
        </p:nvSpPr>
        <p:spPr>
          <a:xfrm>
            <a:off x="3380198" y="1188505"/>
            <a:ext cx="5272082" cy="461665"/>
          </a:xfrm>
          <a:prstGeom prst="rect">
            <a:avLst/>
          </a:prstGeom>
          <a:noFill/>
        </p:spPr>
        <p:txBody>
          <a:bodyPr wrap="square" rtlCol="0">
            <a:spAutoFit/>
          </a:bodyPr>
          <a:lstStyle/>
          <a:p>
            <a:pPr algn="just"/>
            <a:r>
              <a:rPr lang="en-US" altLang="zh-CN" sz="1200" dirty="0">
                <a:latin typeface="STHeiti" charset="-122"/>
                <a:ea typeface="STHeiti" charset="-122"/>
                <a:cs typeface="STHeiti" charset="-122"/>
              </a:rPr>
              <a:t>  </a:t>
            </a:r>
            <a:r>
              <a:rPr lang="zh-CN" altLang="zh-CN" sz="1200" dirty="0" smtClean="0">
                <a:latin typeface="STHeiti" charset="-122"/>
                <a:ea typeface="STHeiti" charset="-122"/>
                <a:cs typeface="STHeiti" charset="-122"/>
              </a:rPr>
              <a:t>摩</a:t>
            </a:r>
            <a:r>
              <a:rPr lang="zh-CN" altLang="zh-CN" sz="1200" dirty="0">
                <a:latin typeface="STHeiti" charset="-122"/>
                <a:ea typeface="STHeiti" charset="-122"/>
                <a:cs typeface="STHeiti" charset="-122"/>
              </a:rPr>
              <a:t>拜单车</a:t>
            </a:r>
            <a:r>
              <a:rPr lang="zh-CN" altLang="en-US" sz="1200" dirty="0">
                <a:latin typeface="STHeiti" charset="-122"/>
                <a:ea typeface="STHeiti" charset="-122"/>
                <a:cs typeface="STHeiti" charset="-122"/>
              </a:rPr>
              <a:t>定位相对高端，</a:t>
            </a:r>
            <a:r>
              <a:rPr lang="zh-CN" altLang="zh-CN" sz="1200" dirty="0">
                <a:latin typeface="STHeiti" charset="-122"/>
                <a:ea typeface="STHeiti" charset="-122"/>
                <a:cs typeface="STHeiti" charset="-122"/>
              </a:rPr>
              <a:t>从一开始就把目标</a:t>
            </a:r>
            <a:r>
              <a:rPr lang="zh-CN" altLang="en-US" sz="1200" dirty="0">
                <a:latin typeface="STHeiti" charset="-122"/>
                <a:ea typeface="STHeiti" charset="-122"/>
                <a:cs typeface="STHeiti" charset="-122"/>
              </a:rPr>
              <a:t>市场</a:t>
            </a:r>
            <a:r>
              <a:rPr lang="zh-CN" altLang="zh-CN" sz="1200" dirty="0">
                <a:latin typeface="STHeiti" charset="-122"/>
                <a:ea typeface="STHeiti" charset="-122"/>
                <a:cs typeface="STHeiti" charset="-122"/>
              </a:rPr>
              <a:t>定位在中高端人群</a:t>
            </a:r>
            <a:r>
              <a:rPr lang="zh-CN" altLang="en-US" sz="1200" dirty="0">
                <a:latin typeface="STHeiti" charset="-122"/>
                <a:ea typeface="STHeiti" charset="-122"/>
                <a:cs typeface="STHeiti" charset="-122"/>
              </a:rPr>
              <a:t>，城市中青年人口。</a:t>
            </a:r>
            <a:endParaRPr lang="en-US" altLang="zh-CN" sz="1200" dirty="0">
              <a:latin typeface="STHeiti" charset="-122"/>
              <a:ea typeface="STHeiti" charset="-122"/>
              <a:cs typeface="STHeiti" charset="-122"/>
            </a:endParaRPr>
          </a:p>
        </p:txBody>
      </p:sp>
      <p:sp>
        <p:nvSpPr>
          <p:cNvPr id="101" name="TextBox 100"/>
          <p:cNvSpPr txBox="1"/>
          <p:nvPr/>
        </p:nvSpPr>
        <p:spPr>
          <a:xfrm>
            <a:off x="4078839" y="2071954"/>
            <a:ext cx="4633646" cy="492443"/>
          </a:xfrm>
          <a:prstGeom prst="rect">
            <a:avLst/>
          </a:prstGeom>
          <a:noFill/>
        </p:spPr>
        <p:txBody>
          <a:bodyPr wrap="square" rtlCol="0">
            <a:spAutoFit/>
          </a:bodyPr>
          <a:lstStyle/>
          <a:p>
            <a:r>
              <a:rPr lang="zh-CN" altLang="en-US" sz="1200" dirty="0">
                <a:latin typeface="STHeiti" charset="-122"/>
                <a:ea typeface="STHeiti" charset="-122"/>
                <a:cs typeface="STHeiti" charset="-122"/>
              </a:rPr>
              <a:t>     </a:t>
            </a:r>
            <a:r>
              <a:rPr lang="zh-CN" altLang="en-US" sz="1200" dirty="0" smtClean="0">
                <a:latin typeface="STHeiti" charset="-122"/>
                <a:ea typeface="STHeiti" charset="-122"/>
                <a:cs typeface="STHeiti" charset="-122"/>
              </a:rPr>
              <a:t> </a:t>
            </a:r>
            <a:r>
              <a:rPr lang="en-US" altLang="zh-CN" sz="1200" dirty="0" err="1">
                <a:latin typeface="STHeiti" charset="-122"/>
                <a:ea typeface="STHeiti" charset="-122"/>
                <a:cs typeface="STHeiti" charset="-122"/>
              </a:rPr>
              <a:t>ofo</a:t>
            </a:r>
            <a:r>
              <a:rPr lang="zh-CN" altLang="zh-CN" sz="1200" dirty="0">
                <a:latin typeface="STHeiti" charset="-122"/>
                <a:ea typeface="STHeiti" charset="-122"/>
                <a:cs typeface="STHeiti" charset="-122"/>
              </a:rPr>
              <a:t>的主要目标客户为中低端消费人群和学生群体</a:t>
            </a:r>
            <a:r>
              <a:rPr lang="en-US" altLang="zh-CN" sz="1200" dirty="0">
                <a:latin typeface="STHeiti" charset="-122"/>
                <a:ea typeface="STHeiti" charset="-122"/>
                <a:cs typeface="STHeiti" charset="-122"/>
              </a:rPr>
              <a:t>,</a:t>
            </a:r>
            <a:r>
              <a:rPr lang="zh-CN" altLang="en-US" sz="1200" dirty="0">
                <a:latin typeface="STHeiti" charset="-122"/>
                <a:ea typeface="STHeiti" charset="-122"/>
                <a:cs typeface="STHeiti" charset="-122"/>
              </a:rPr>
              <a:t>对学生群体予以认证，聘请鹿晗为代言人</a:t>
            </a:r>
            <a:r>
              <a:rPr lang="zh-CN" altLang="en-US" sz="1400" dirty="0" smtClean="0">
                <a:latin typeface="黑体" pitchFamily="49" charset="-122"/>
                <a:ea typeface="黑体" pitchFamily="49" charset="-122"/>
              </a:rPr>
              <a:t>。</a:t>
            </a:r>
            <a:endParaRPr lang="en-US" altLang="zh-CN" sz="1600" dirty="0" smtClean="0">
              <a:latin typeface="黑体" pitchFamily="49" charset="-122"/>
              <a:ea typeface="黑体" pitchFamily="49" charset="-122"/>
            </a:endParaRPr>
          </a:p>
        </p:txBody>
      </p:sp>
      <p:sp>
        <p:nvSpPr>
          <p:cNvPr id="102" name="TextBox 101"/>
          <p:cNvSpPr txBox="1"/>
          <p:nvPr/>
        </p:nvSpPr>
        <p:spPr>
          <a:xfrm>
            <a:off x="4361381" y="3097658"/>
            <a:ext cx="4351104" cy="492443"/>
          </a:xfrm>
          <a:prstGeom prst="rect">
            <a:avLst/>
          </a:prstGeom>
          <a:noFill/>
        </p:spPr>
        <p:txBody>
          <a:bodyPr wrap="square" rtlCol="0">
            <a:spAutoFit/>
          </a:bodyPr>
          <a:lstStyle/>
          <a:p>
            <a:r>
              <a:rPr lang="zh-CN" altLang="en-US" sz="1200" dirty="0" smtClean="0">
                <a:latin typeface="黑体" pitchFamily="49" charset="-122"/>
                <a:ea typeface="黑体" pitchFamily="49" charset="-122"/>
              </a:rPr>
              <a:t>    </a:t>
            </a:r>
            <a:r>
              <a:rPr lang="zh-CN" altLang="en-US" sz="1200" dirty="0">
                <a:latin typeface="STHeiti" charset="-122"/>
                <a:ea typeface="STHeiti" charset="-122"/>
                <a:cs typeface="STHeiti" charset="-122"/>
              </a:rPr>
              <a:t>营销策略上，摩拜</a:t>
            </a:r>
            <a:r>
              <a:rPr lang="zh-CN" altLang="zh-CN" sz="1200" dirty="0">
                <a:latin typeface="STHeiti" charset="-122"/>
                <a:ea typeface="STHeiti" charset="-122"/>
                <a:cs typeface="STHeiti" charset="-122"/>
              </a:rPr>
              <a:t>更注重操作便捷性，骑行舒适度和配套设施完善程度、车锁设计等硬件服务</a:t>
            </a:r>
            <a:r>
              <a:rPr lang="zh-CN" altLang="en-US" sz="1400" dirty="0" smtClean="0">
                <a:latin typeface="黑体" pitchFamily="49" charset="-122"/>
                <a:ea typeface="黑体" pitchFamily="49" charset="-122"/>
              </a:rPr>
              <a:t>。</a:t>
            </a:r>
            <a:endParaRPr lang="en-US" altLang="zh-CN" sz="1400" dirty="0" smtClean="0">
              <a:latin typeface="黑体" pitchFamily="49" charset="-122"/>
              <a:ea typeface="黑体" pitchFamily="49" charset="-122"/>
            </a:endParaRPr>
          </a:p>
        </p:txBody>
      </p:sp>
      <p:sp>
        <p:nvSpPr>
          <p:cNvPr id="103" name="TextBox 102"/>
          <p:cNvSpPr txBox="1"/>
          <p:nvPr/>
        </p:nvSpPr>
        <p:spPr>
          <a:xfrm>
            <a:off x="3969250" y="4298021"/>
            <a:ext cx="4702037" cy="492443"/>
          </a:xfrm>
          <a:prstGeom prst="rect">
            <a:avLst/>
          </a:prstGeom>
          <a:noFill/>
        </p:spPr>
        <p:txBody>
          <a:bodyPr wrap="square" rtlCol="0">
            <a:spAutoFit/>
          </a:bodyPr>
          <a:lstStyle/>
          <a:p>
            <a:r>
              <a:rPr lang="zh-CN" altLang="en-US" sz="1200" dirty="0">
                <a:latin typeface="STHeiti" charset="-122"/>
                <a:ea typeface="STHeiti" charset="-122"/>
                <a:cs typeface="STHeiti" charset="-122"/>
              </a:rPr>
              <a:t>    营销策略上，推行“青春风”的宣传概念，尝试以优惠力度取胜，弥补技术层面的不足</a:t>
            </a:r>
            <a:r>
              <a:rPr lang="zh-CN" altLang="en-US" sz="1400" dirty="0" smtClean="0">
                <a:latin typeface="黑体" pitchFamily="49" charset="-122"/>
                <a:ea typeface="黑体" pitchFamily="49" charset="-122"/>
              </a:rPr>
              <a:t>。</a:t>
            </a:r>
            <a:endParaRPr lang="en-US" altLang="zh-CN" sz="1400" dirty="0" smtClean="0">
              <a:latin typeface="黑体" pitchFamily="49" charset="-122"/>
              <a:ea typeface="黑体" pitchFamily="49" charset="-122"/>
            </a:endParaRPr>
          </a:p>
        </p:txBody>
      </p:sp>
      <p:sp>
        <p:nvSpPr>
          <p:cNvPr id="104" name="椭圆 103"/>
          <p:cNvSpPr/>
          <p:nvPr/>
        </p:nvSpPr>
        <p:spPr>
          <a:xfrm>
            <a:off x="3772209" y="2910578"/>
            <a:ext cx="540801" cy="521357"/>
          </a:xfrm>
          <a:prstGeom prst="ellipse">
            <a:avLst/>
          </a:prstGeom>
          <a:blipFill>
            <a:blip r:embed="rId3" cstate="print">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6" name="椭圆 105"/>
          <p:cNvSpPr/>
          <p:nvPr/>
        </p:nvSpPr>
        <p:spPr>
          <a:xfrm>
            <a:off x="3576495" y="1839423"/>
            <a:ext cx="537988" cy="515292"/>
          </a:xfrm>
          <a:prstGeom prst="ellipse">
            <a:avLst/>
          </a:prstGeom>
          <a:blipFill>
            <a:blip r:embed="rId4" cstate="print">
              <a:extLst>
                <a:ext uri="{28A0092B-C50C-407E-A947-70E740481C1C}">
                  <a14:useLocalDpi xmlns:a14="http://schemas.microsoft.com/office/drawing/2010/main" val="0"/>
                </a:ext>
              </a:extLst>
            </a:blip>
            <a:srcRect/>
            <a:stretch>
              <a:fillRect t="-1000" b="-1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0" name="椭圆 109"/>
          <p:cNvSpPr/>
          <p:nvPr/>
        </p:nvSpPr>
        <p:spPr>
          <a:xfrm>
            <a:off x="3428962" y="3997568"/>
            <a:ext cx="537988" cy="515292"/>
          </a:xfrm>
          <a:prstGeom prst="ellipse">
            <a:avLst/>
          </a:prstGeom>
          <a:blipFill>
            <a:blip r:embed="rId4" cstate="print">
              <a:extLst>
                <a:ext uri="{28A0092B-C50C-407E-A947-70E740481C1C}">
                  <a14:useLocalDpi xmlns:a14="http://schemas.microsoft.com/office/drawing/2010/main" val="0"/>
                </a:ext>
              </a:extLst>
            </a:blip>
            <a:srcRect/>
            <a:stretch>
              <a:fillRect t="-1000" b="-1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1" name="椭圆 110"/>
          <p:cNvSpPr/>
          <p:nvPr/>
        </p:nvSpPr>
        <p:spPr>
          <a:xfrm>
            <a:off x="2859767" y="913931"/>
            <a:ext cx="540801" cy="521357"/>
          </a:xfrm>
          <a:prstGeom prst="ellipse">
            <a:avLst/>
          </a:prstGeom>
          <a:blipFill>
            <a:blip r:embed="rId3" cstate="print">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53" name="组合 67"/>
          <p:cNvGrpSpPr/>
          <p:nvPr/>
        </p:nvGrpSpPr>
        <p:grpSpPr>
          <a:xfrm>
            <a:off x="2763812" y="779966"/>
            <a:ext cx="852773" cy="760283"/>
            <a:chOff x="3835847" y="1395243"/>
            <a:chExt cx="1462116" cy="1303538"/>
          </a:xfrm>
        </p:grpSpPr>
        <p:sp>
          <p:nvSpPr>
            <p:cNvPr id="55" name="同心圆 54"/>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grpSp>
          <p:nvGrpSpPr>
            <p:cNvPr id="56" name="组合 67"/>
            <p:cNvGrpSpPr/>
            <p:nvPr/>
          </p:nvGrpSpPr>
          <p:grpSpPr>
            <a:xfrm>
              <a:off x="4939609" y="1857832"/>
              <a:ext cx="358354" cy="358354"/>
              <a:chOff x="5917211" y="1835961"/>
              <a:chExt cx="504056" cy="504056"/>
            </a:xfrm>
          </p:grpSpPr>
          <p:sp>
            <p:nvSpPr>
              <p:cNvPr id="58" name="同心圆 57"/>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defTabSz="685800">
                  <a:defRPr/>
                </a:pPr>
                <a:endParaRPr lang="zh-CN" altLang="en-US" sz="1350" kern="0">
                  <a:solidFill>
                    <a:sysClr val="windowText" lastClr="000000"/>
                  </a:solidFill>
                  <a:latin typeface="Calibri"/>
                  <a:ea typeface="宋体"/>
                </a:endParaRPr>
              </a:p>
            </p:txBody>
          </p:sp>
          <p:sp>
            <p:nvSpPr>
              <p:cNvPr id="65" name="椭圆 64"/>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defTabSz="685800">
                  <a:defRPr/>
                </a:pPr>
                <a:endParaRPr lang="zh-CN" altLang="en-US" sz="1350" kern="0">
                  <a:solidFill>
                    <a:sysClr val="window" lastClr="FFFFFF"/>
                  </a:solidFill>
                  <a:latin typeface="Calibri"/>
                  <a:ea typeface="宋体"/>
                </a:endParaRPr>
              </a:p>
            </p:txBody>
          </p:sp>
        </p:grpSp>
      </p:grpSp>
      <p:sp>
        <p:nvSpPr>
          <p:cNvPr id="52" name="TextBox 78"/>
          <p:cNvSpPr txBox="1"/>
          <p:nvPr/>
        </p:nvSpPr>
        <p:spPr>
          <a:xfrm>
            <a:off x="1259081" y="2459986"/>
            <a:ext cx="1207822" cy="1077218"/>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algn="ctr" defTabSz="685800">
              <a:lnSpc>
                <a:spcPct val="100000"/>
              </a:lnSpc>
              <a:defRPr/>
            </a:pPr>
            <a:r>
              <a:rPr lang="zh-CN" altLang="en-US" sz="3200" b="0" kern="0" dirty="0" smtClean="0">
                <a:solidFill>
                  <a:schemeClr val="bg1"/>
                </a:solidFill>
                <a:effectLst>
                  <a:outerShdw dist="38100" dir="5400000" algn="t" rotWithShape="0">
                    <a:sysClr val="window" lastClr="FFFFFF"/>
                  </a:outerShdw>
                </a:effectLst>
                <a:latin typeface="黑体" pitchFamily="49" charset="-122"/>
                <a:ea typeface="黑体" pitchFamily="49" charset="-122"/>
              </a:rPr>
              <a:t>商业模式</a:t>
            </a:r>
            <a:endParaRPr lang="zh-CN" altLang="en-US" sz="3200" b="0" kern="0" dirty="0">
              <a:solidFill>
                <a:schemeClr val="bg1"/>
              </a:solidFill>
              <a:effectLst>
                <a:outerShdw dist="38100" dir="5400000" algn="t" rotWithShape="0">
                  <a:sysClr val="window" lastClr="FFFFFF"/>
                </a:outerShdw>
              </a:effectLst>
              <a:latin typeface="黑体" pitchFamily="49" charset="-122"/>
              <a:ea typeface="黑体" pitchFamily="49" charset="-122"/>
            </a:endParaRPr>
          </a:p>
        </p:txBody>
      </p:sp>
    </p:spTree>
    <p:extLst>
      <p:ext uri="{BB962C8B-B14F-4D97-AF65-F5344CB8AC3E}">
        <p14:creationId xmlns:p14="http://schemas.microsoft.com/office/powerpoint/2010/main" val="135126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5000" fill="hold"/>
                                        <p:tgtEl>
                                          <p:spTgt spid="45"/>
                                        </p:tgtEl>
                                        <p:attrNameLst>
                                          <p:attrName>r</p:attrName>
                                        </p:attrNameLst>
                                      </p:cBhvr>
                                    </p:animRot>
                                  </p:childTnLst>
                                </p:cTn>
                              </p:par>
                              <p:par>
                                <p:cTn id="7" presetID="8" presetClass="emph" presetSubtype="0" fill="hold" grpId="0" nodeType="withEffect">
                                  <p:stCondLst>
                                    <p:cond delay="0"/>
                                  </p:stCondLst>
                                  <p:childTnLst>
                                    <p:animRot by="21600000">
                                      <p:cBhvr>
                                        <p:cTn id="8" dur="5000" fill="hold"/>
                                        <p:tgtEl>
                                          <p:spTgt spid="46"/>
                                        </p:tgtEl>
                                        <p:attrNameLst>
                                          <p:attrName>r</p:attrName>
                                        </p:attrNameLst>
                                      </p:cBhvr>
                                    </p:animRot>
                                  </p:childTnLst>
                                </p:cTn>
                              </p:par>
                              <p:par>
                                <p:cTn id="9" presetID="8" presetClass="emph" presetSubtype="0" fill="hold" grpId="0" nodeType="withEffect">
                                  <p:stCondLst>
                                    <p:cond delay="0"/>
                                  </p:stCondLst>
                                  <p:childTnLst>
                                    <p:animRot by="21600000">
                                      <p:cBhvr>
                                        <p:cTn id="10" dur="5000" fill="hold"/>
                                        <p:tgtEl>
                                          <p:spTgt spid="48"/>
                                        </p:tgtEl>
                                        <p:attrNameLst>
                                          <p:attrName>r</p:attrName>
                                        </p:attrNameLst>
                                      </p:cBhvr>
                                    </p:animRot>
                                  </p:childTnLst>
                                </p:cTn>
                              </p:par>
                            </p:childTnLst>
                          </p:cTn>
                        </p:par>
                        <p:par>
                          <p:cTn id="11" fill="hold">
                            <p:stCondLst>
                              <p:cond delay="5000"/>
                            </p:stCondLst>
                            <p:childTnLst>
                              <p:par>
                                <p:cTn id="12" presetID="8" presetClass="emph" presetSubtype="0" fill="hold" grpId="1" nodeType="afterEffect">
                                  <p:stCondLst>
                                    <p:cond delay="0"/>
                                  </p:stCondLst>
                                  <p:childTnLst>
                                    <p:animRot by="21600000">
                                      <p:cBhvr>
                                        <p:cTn id="13" dur="5000" fill="hold"/>
                                        <p:tgtEl>
                                          <p:spTgt spid="45"/>
                                        </p:tgtEl>
                                        <p:attrNameLst>
                                          <p:attrName>r</p:attrName>
                                        </p:attrNameLst>
                                      </p:cBhvr>
                                    </p:animRot>
                                  </p:childTnLst>
                                </p:cTn>
                              </p:par>
                              <p:par>
                                <p:cTn id="14" presetID="8" presetClass="emph" presetSubtype="0" fill="hold" grpId="1" nodeType="withEffect">
                                  <p:stCondLst>
                                    <p:cond delay="0"/>
                                  </p:stCondLst>
                                  <p:childTnLst>
                                    <p:animRot by="21600000">
                                      <p:cBhvr>
                                        <p:cTn id="15" dur="5000" fill="hold"/>
                                        <p:tgtEl>
                                          <p:spTgt spid="46"/>
                                        </p:tgtEl>
                                        <p:attrNameLst>
                                          <p:attrName>r</p:attrName>
                                        </p:attrNameLst>
                                      </p:cBhvr>
                                    </p:animRot>
                                  </p:childTnLst>
                                </p:cTn>
                              </p:par>
                              <p:par>
                                <p:cTn id="16" presetID="8" presetClass="emph" presetSubtype="0" fill="hold" grpId="2" nodeType="withEffect">
                                  <p:stCondLst>
                                    <p:cond delay="0"/>
                                  </p:stCondLst>
                                  <p:childTnLst>
                                    <p:animRot by="21600000">
                                      <p:cBhvr>
                                        <p:cTn id="17" dur="5000" fill="hold"/>
                                        <p:tgtEl>
                                          <p:spTgt spid="48"/>
                                        </p:tgtEl>
                                        <p:attrNameLst>
                                          <p:attrName>r</p:attrName>
                                        </p:attrNameLst>
                                      </p:cBhvr>
                                    </p:animRot>
                                  </p:childTnLst>
                                </p:cTn>
                              </p:par>
                            </p:childTnLst>
                          </p:cTn>
                        </p:par>
                        <p:par>
                          <p:cTn id="18" fill="hold">
                            <p:stCondLst>
                              <p:cond delay="10000"/>
                            </p:stCondLst>
                            <p:childTnLst>
                              <p:par>
                                <p:cTn id="19" presetID="8" presetClass="emph" presetSubtype="0" fill="hold" grpId="2" nodeType="afterEffect">
                                  <p:stCondLst>
                                    <p:cond delay="0"/>
                                  </p:stCondLst>
                                  <p:childTnLst>
                                    <p:animRot by="21600000">
                                      <p:cBhvr>
                                        <p:cTn id="20" dur="5000" fill="hold"/>
                                        <p:tgtEl>
                                          <p:spTgt spid="45"/>
                                        </p:tgtEl>
                                        <p:attrNameLst>
                                          <p:attrName>r</p:attrName>
                                        </p:attrNameLst>
                                      </p:cBhvr>
                                    </p:animRot>
                                  </p:childTnLst>
                                </p:cTn>
                              </p:par>
                              <p:par>
                                <p:cTn id="21" presetID="8" presetClass="emph" presetSubtype="0" fill="hold" grpId="2" nodeType="withEffect">
                                  <p:stCondLst>
                                    <p:cond delay="0"/>
                                  </p:stCondLst>
                                  <p:childTnLst>
                                    <p:animRot by="21600000">
                                      <p:cBhvr>
                                        <p:cTn id="22" dur="5000" fill="hold"/>
                                        <p:tgtEl>
                                          <p:spTgt spid="46"/>
                                        </p:tgtEl>
                                        <p:attrNameLst>
                                          <p:attrName>r</p:attrName>
                                        </p:attrNameLst>
                                      </p:cBhvr>
                                    </p:animRot>
                                  </p:childTnLst>
                                </p:cTn>
                              </p:par>
                              <p:par>
                                <p:cTn id="23" presetID="8" presetClass="emph" presetSubtype="0" fill="hold" grpId="1" nodeType="withEffect">
                                  <p:stCondLst>
                                    <p:cond delay="0"/>
                                  </p:stCondLst>
                                  <p:childTnLst>
                                    <p:animRot by="21600000">
                                      <p:cBhvr>
                                        <p:cTn id="24" dur="5000" fill="hold"/>
                                        <p:tgtEl>
                                          <p:spTgt spid="48"/>
                                        </p:tgtEl>
                                        <p:attrNameLst>
                                          <p:attrName>r</p:attrName>
                                        </p:attrNameLst>
                                      </p:cBhvr>
                                    </p:animRot>
                                  </p:childTnLst>
                                </p:cTn>
                              </p:par>
                            </p:childTnLst>
                          </p:cTn>
                        </p:par>
                        <p:par>
                          <p:cTn id="25" fill="hold">
                            <p:stCondLst>
                              <p:cond delay="15000"/>
                            </p:stCondLst>
                            <p:childTnLst>
                              <p:par>
                                <p:cTn id="26" presetID="8" presetClass="emph" presetSubtype="0" fill="hold" grpId="3" nodeType="afterEffect">
                                  <p:stCondLst>
                                    <p:cond delay="0"/>
                                  </p:stCondLst>
                                  <p:childTnLst>
                                    <p:animRot by="21600000">
                                      <p:cBhvr>
                                        <p:cTn id="27" dur="5000" fill="hold"/>
                                        <p:tgtEl>
                                          <p:spTgt spid="45"/>
                                        </p:tgtEl>
                                        <p:attrNameLst>
                                          <p:attrName>r</p:attrName>
                                        </p:attrNameLst>
                                      </p:cBhvr>
                                    </p:animRot>
                                  </p:childTnLst>
                                </p:cTn>
                              </p:par>
                              <p:par>
                                <p:cTn id="28" presetID="8" presetClass="emph" presetSubtype="0" fill="hold" grpId="3" nodeType="withEffect">
                                  <p:stCondLst>
                                    <p:cond delay="0"/>
                                  </p:stCondLst>
                                  <p:childTnLst>
                                    <p:animRot by="21600000">
                                      <p:cBhvr>
                                        <p:cTn id="29" dur="5000" fill="hold"/>
                                        <p:tgtEl>
                                          <p:spTgt spid="46"/>
                                        </p:tgtEl>
                                        <p:attrNameLst>
                                          <p:attrName>r</p:attrName>
                                        </p:attrNameLst>
                                      </p:cBhvr>
                                    </p:animRot>
                                  </p:childTnLst>
                                </p:cTn>
                              </p:par>
                              <p:par>
                                <p:cTn id="30" presetID="8" presetClass="emph" presetSubtype="0" fill="hold" grpId="3" nodeType="withEffect">
                                  <p:stCondLst>
                                    <p:cond delay="0"/>
                                  </p:stCondLst>
                                  <p:childTnLst>
                                    <p:animRot by="21600000">
                                      <p:cBhvr>
                                        <p:cTn id="31" dur="5000" fill="hold"/>
                                        <p:tgtEl>
                                          <p:spTgt spid="48"/>
                                        </p:tgtEl>
                                        <p:attrNameLst>
                                          <p:attrName>r</p:attrName>
                                        </p:attrNameLst>
                                      </p:cBhvr>
                                    </p:animRot>
                                  </p:childTnLst>
                                </p:cTn>
                              </p:par>
                            </p:childTnLst>
                          </p:cTn>
                        </p:par>
                        <p:par>
                          <p:cTn id="32" fill="hold">
                            <p:stCondLst>
                              <p:cond delay="20000"/>
                            </p:stCondLst>
                            <p:childTnLst>
                              <p:par>
                                <p:cTn id="33" presetID="8" presetClass="emph" presetSubtype="0" fill="hold" grpId="4" nodeType="afterEffect">
                                  <p:stCondLst>
                                    <p:cond delay="0"/>
                                  </p:stCondLst>
                                  <p:childTnLst>
                                    <p:animRot by="21600000">
                                      <p:cBhvr>
                                        <p:cTn id="34" dur="5000" fill="hold"/>
                                        <p:tgtEl>
                                          <p:spTgt spid="45"/>
                                        </p:tgtEl>
                                        <p:attrNameLst>
                                          <p:attrName>r</p:attrName>
                                        </p:attrNameLst>
                                      </p:cBhvr>
                                    </p:animRot>
                                  </p:childTnLst>
                                </p:cTn>
                              </p:par>
                              <p:par>
                                <p:cTn id="35" presetID="8" presetClass="emph" presetSubtype="0" fill="hold" grpId="4" nodeType="withEffect">
                                  <p:stCondLst>
                                    <p:cond delay="0"/>
                                  </p:stCondLst>
                                  <p:childTnLst>
                                    <p:animRot by="21600000">
                                      <p:cBhvr>
                                        <p:cTn id="36" dur="5000" fill="hold"/>
                                        <p:tgtEl>
                                          <p:spTgt spid="46"/>
                                        </p:tgtEl>
                                        <p:attrNameLst>
                                          <p:attrName>r</p:attrName>
                                        </p:attrNameLst>
                                      </p:cBhvr>
                                    </p:animRot>
                                  </p:childTnLst>
                                </p:cTn>
                              </p:par>
                              <p:par>
                                <p:cTn id="37" presetID="8" presetClass="emph" presetSubtype="0" fill="hold" grpId="4" nodeType="withEffect">
                                  <p:stCondLst>
                                    <p:cond delay="0"/>
                                  </p:stCondLst>
                                  <p:childTnLst>
                                    <p:animRot by="21600000">
                                      <p:cBhvr>
                                        <p:cTn id="38" dur="5000" fill="hold"/>
                                        <p:tgtEl>
                                          <p:spTgt spid="48"/>
                                        </p:tgtEl>
                                        <p:attrNameLst>
                                          <p:attrName>r</p:attrName>
                                        </p:attrNameLst>
                                      </p:cBhvr>
                                    </p:animRot>
                                  </p:childTnLst>
                                </p:cTn>
                              </p:par>
                            </p:childTnLst>
                          </p:cTn>
                        </p:par>
                        <p:par>
                          <p:cTn id="39" fill="hold">
                            <p:stCondLst>
                              <p:cond delay="25000"/>
                            </p:stCondLst>
                            <p:childTnLst>
                              <p:par>
                                <p:cTn id="40" presetID="8" presetClass="emph" presetSubtype="0" fill="hold" grpId="5" nodeType="afterEffect">
                                  <p:stCondLst>
                                    <p:cond delay="0"/>
                                  </p:stCondLst>
                                  <p:childTnLst>
                                    <p:animRot by="21600000">
                                      <p:cBhvr>
                                        <p:cTn id="41" dur="5000" fill="hold"/>
                                        <p:tgtEl>
                                          <p:spTgt spid="45"/>
                                        </p:tgtEl>
                                        <p:attrNameLst>
                                          <p:attrName>r</p:attrName>
                                        </p:attrNameLst>
                                      </p:cBhvr>
                                    </p:animRot>
                                  </p:childTnLst>
                                </p:cTn>
                              </p:par>
                              <p:par>
                                <p:cTn id="42" presetID="8" presetClass="emph" presetSubtype="0" fill="hold" grpId="5" nodeType="withEffect">
                                  <p:stCondLst>
                                    <p:cond delay="0"/>
                                  </p:stCondLst>
                                  <p:childTnLst>
                                    <p:animRot by="21600000">
                                      <p:cBhvr>
                                        <p:cTn id="43" dur="5000" fill="hold"/>
                                        <p:tgtEl>
                                          <p:spTgt spid="46"/>
                                        </p:tgtEl>
                                        <p:attrNameLst>
                                          <p:attrName>r</p:attrName>
                                        </p:attrNameLst>
                                      </p:cBhvr>
                                    </p:animRot>
                                  </p:childTnLst>
                                </p:cTn>
                              </p:par>
                              <p:par>
                                <p:cTn id="44" presetID="8" presetClass="emph" presetSubtype="0" fill="hold" grpId="5" nodeType="withEffect">
                                  <p:stCondLst>
                                    <p:cond delay="0"/>
                                  </p:stCondLst>
                                  <p:childTnLst>
                                    <p:animRot by="21600000">
                                      <p:cBhvr>
                                        <p:cTn id="45" dur="5000" fill="hold"/>
                                        <p:tgtEl>
                                          <p:spTgt spid="48"/>
                                        </p:tgtEl>
                                        <p:attrNameLst>
                                          <p:attrName>r</p:attrName>
                                        </p:attrNameLst>
                                      </p:cBhvr>
                                    </p:animRot>
                                  </p:childTnLst>
                                </p:cTn>
                              </p:par>
                            </p:childTnLst>
                          </p:cTn>
                        </p:par>
                        <p:par>
                          <p:cTn id="46" fill="hold">
                            <p:stCondLst>
                              <p:cond delay="30000"/>
                            </p:stCondLst>
                            <p:childTnLst>
                              <p:par>
                                <p:cTn id="47" presetID="8" presetClass="emph" presetSubtype="0" fill="hold" grpId="6" nodeType="afterEffect">
                                  <p:stCondLst>
                                    <p:cond delay="0"/>
                                  </p:stCondLst>
                                  <p:childTnLst>
                                    <p:animRot by="21600000">
                                      <p:cBhvr>
                                        <p:cTn id="48" dur="5000" fill="hold"/>
                                        <p:tgtEl>
                                          <p:spTgt spid="45"/>
                                        </p:tgtEl>
                                        <p:attrNameLst>
                                          <p:attrName>r</p:attrName>
                                        </p:attrNameLst>
                                      </p:cBhvr>
                                    </p:animRot>
                                  </p:childTnLst>
                                </p:cTn>
                              </p:par>
                              <p:par>
                                <p:cTn id="49" presetID="8" presetClass="emph" presetSubtype="0" fill="hold" grpId="6" nodeType="withEffect">
                                  <p:stCondLst>
                                    <p:cond delay="0"/>
                                  </p:stCondLst>
                                  <p:childTnLst>
                                    <p:animRot by="21600000">
                                      <p:cBhvr>
                                        <p:cTn id="50" dur="5000" fill="hold"/>
                                        <p:tgtEl>
                                          <p:spTgt spid="46"/>
                                        </p:tgtEl>
                                        <p:attrNameLst>
                                          <p:attrName>r</p:attrName>
                                        </p:attrNameLst>
                                      </p:cBhvr>
                                    </p:animRot>
                                  </p:childTnLst>
                                </p:cTn>
                              </p:par>
                              <p:par>
                                <p:cTn id="51" presetID="8" presetClass="emph" presetSubtype="0" fill="hold" grpId="6" nodeType="withEffect">
                                  <p:stCondLst>
                                    <p:cond delay="0"/>
                                  </p:stCondLst>
                                  <p:childTnLst>
                                    <p:animRot by="21600000">
                                      <p:cBhvr>
                                        <p:cTn id="52" dur="5000" fill="hold"/>
                                        <p:tgtEl>
                                          <p:spTgt spid="48"/>
                                        </p:tgtEl>
                                        <p:attrNameLst>
                                          <p:attrName>r</p:attrName>
                                        </p:attrNameLst>
                                      </p:cBhvr>
                                    </p:animRot>
                                  </p:childTnLst>
                                </p:cTn>
                              </p:par>
                            </p:childTnLst>
                          </p:cTn>
                        </p:par>
                        <p:par>
                          <p:cTn id="53" fill="hold">
                            <p:stCondLst>
                              <p:cond delay="35000"/>
                            </p:stCondLst>
                            <p:childTnLst>
                              <p:par>
                                <p:cTn id="54" presetID="8" presetClass="emph" presetSubtype="0" fill="hold" grpId="7" nodeType="afterEffect">
                                  <p:stCondLst>
                                    <p:cond delay="0"/>
                                  </p:stCondLst>
                                  <p:childTnLst>
                                    <p:animRot by="21600000">
                                      <p:cBhvr>
                                        <p:cTn id="55" dur="5000" fill="hold"/>
                                        <p:tgtEl>
                                          <p:spTgt spid="45"/>
                                        </p:tgtEl>
                                        <p:attrNameLst>
                                          <p:attrName>r</p:attrName>
                                        </p:attrNameLst>
                                      </p:cBhvr>
                                    </p:animRot>
                                  </p:childTnLst>
                                </p:cTn>
                              </p:par>
                              <p:par>
                                <p:cTn id="56" presetID="8" presetClass="emph" presetSubtype="0" fill="hold" grpId="7" nodeType="withEffect">
                                  <p:stCondLst>
                                    <p:cond delay="0"/>
                                  </p:stCondLst>
                                  <p:childTnLst>
                                    <p:animRot by="21600000">
                                      <p:cBhvr>
                                        <p:cTn id="57" dur="5000" fill="hold"/>
                                        <p:tgtEl>
                                          <p:spTgt spid="46"/>
                                        </p:tgtEl>
                                        <p:attrNameLst>
                                          <p:attrName>r</p:attrName>
                                        </p:attrNameLst>
                                      </p:cBhvr>
                                    </p:animRot>
                                  </p:childTnLst>
                                </p:cTn>
                              </p:par>
                              <p:par>
                                <p:cTn id="58" presetID="8" presetClass="emph" presetSubtype="0" fill="hold" grpId="7" nodeType="withEffect">
                                  <p:stCondLst>
                                    <p:cond delay="0"/>
                                  </p:stCondLst>
                                  <p:childTnLst>
                                    <p:animRot by="21600000">
                                      <p:cBhvr>
                                        <p:cTn id="59" dur="5000" fill="hold"/>
                                        <p:tgtEl>
                                          <p:spTgt spid="48"/>
                                        </p:tgtEl>
                                        <p:attrNameLst>
                                          <p:attrName>r</p:attrName>
                                        </p:attrNameLst>
                                      </p:cBhvr>
                                    </p:animRot>
                                  </p:childTnLst>
                                </p:cTn>
                              </p:par>
                            </p:childTnLst>
                          </p:cTn>
                        </p:par>
                        <p:par>
                          <p:cTn id="60" fill="hold">
                            <p:stCondLst>
                              <p:cond delay="40000"/>
                            </p:stCondLst>
                            <p:childTnLst>
                              <p:par>
                                <p:cTn id="61" presetID="8" presetClass="emph" presetSubtype="0" fill="hold" grpId="8" nodeType="afterEffect">
                                  <p:stCondLst>
                                    <p:cond delay="0"/>
                                  </p:stCondLst>
                                  <p:childTnLst>
                                    <p:animRot by="21600000">
                                      <p:cBhvr>
                                        <p:cTn id="62" dur="5000" fill="hold"/>
                                        <p:tgtEl>
                                          <p:spTgt spid="45"/>
                                        </p:tgtEl>
                                        <p:attrNameLst>
                                          <p:attrName>r</p:attrName>
                                        </p:attrNameLst>
                                      </p:cBhvr>
                                    </p:animRot>
                                  </p:childTnLst>
                                </p:cTn>
                              </p:par>
                              <p:par>
                                <p:cTn id="63" presetID="8" presetClass="emph" presetSubtype="0" fill="hold" grpId="8" nodeType="withEffect">
                                  <p:stCondLst>
                                    <p:cond delay="0"/>
                                  </p:stCondLst>
                                  <p:childTnLst>
                                    <p:animRot by="21600000">
                                      <p:cBhvr>
                                        <p:cTn id="64" dur="5000" fill="hold"/>
                                        <p:tgtEl>
                                          <p:spTgt spid="46"/>
                                        </p:tgtEl>
                                        <p:attrNameLst>
                                          <p:attrName>r</p:attrName>
                                        </p:attrNameLst>
                                      </p:cBhvr>
                                    </p:animRot>
                                  </p:childTnLst>
                                </p:cTn>
                              </p:par>
                              <p:par>
                                <p:cTn id="65" presetID="8" presetClass="emph" presetSubtype="0" fill="hold" grpId="8" nodeType="withEffect">
                                  <p:stCondLst>
                                    <p:cond delay="0"/>
                                  </p:stCondLst>
                                  <p:childTnLst>
                                    <p:animRot by="21600000">
                                      <p:cBhvr>
                                        <p:cTn id="66" dur="5000" fill="hold"/>
                                        <p:tgtEl>
                                          <p:spTgt spid="48"/>
                                        </p:tgtEl>
                                        <p:attrNameLst>
                                          <p:attrName>r</p:attrName>
                                        </p:attrNameLst>
                                      </p:cBhvr>
                                    </p:animRot>
                                  </p:childTnLst>
                                </p:cTn>
                              </p:par>
                            </p:childTnLst>
                          </p:cTn>
                        </p:par>
                        <p:par>
                          <p:cTn id="67" fill="hold">
                            <p:stCondLst>
                              <p:cond delay="45000"/>
                            </p:stCondLst>
                            <p:childTnLst>
                              <p:par>
                                <p:cTn id="68" presetID="8" presetClass="emph" presetSubtype="0" fill="hold" grpId="9" nodeType="afterEffect">
                                  <p:stCondLst>
                                    <p:cond delay="0"/>
                                  </p:stCondLst>
                                  <p:childTnLst>
                                    <p:animRot by="21600000">
                                      <p:cBhvr>
                                        <p:cTn id="69" dur="5000" fill="hold"/>
                                        <p:tgtEl>
                                          <p:spTgt spid="45"/>
                                        </p:tgtEl>
                                        <p:attrNameLst>
                                          <p:attrName>r</p:attrName>
                                        </p:attrNameLst>
                                      </p:cBhvr>
                                    </p:animRot>
                                  </p:childTnLst>
                                </p:cTn>
                              </p:par>
                              <p:par>
                                <p:cTn id="70" presetID="8" presetClass="emph" presetSubtype="0" fill="hold" grpId="9" nodeType="withEffect">
                                  <p:stCondLst>
                                    <p:cond delay="0"/>
                                  </p:stCondLst>
                                  <p:childTnLst>
                                    <p:animRot by="21600000">
                                      <p:cBhvr>
                                        <p:cTn id="71" dur="5000" fill="hold"/>
                                        <p:tgtEl>
                                          <p:spTgt spid="46"/>
                                        </p:tgtEl>
                                        <p:attrNameLst>
                                          <p:attrName>r</p:attrName>
                                        </p:attrNameLst>
                                      </p:cBhvr>
                                    </p:animRot>
                                  </p:childTnLst>
                                </p:cTn>
                              </p:par>
                              <p:par>
                                <p:cTn id="72" presetID="8" presetClass="emph" presetSubtype="0" fill="hold" grpId="0" nodeType="withEffect">
                                  <p:stCondLst>
                                    <p:cond delay="0"/>
                                  </p:stCondLst>
                                  <p:childTnLst>
                                    <p:animRot by="21600000">
                                      <p:cBhvr>
                                        <p:cTn id="73" dur="5000" fill="hold"/>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P spid="45" grpId="3" animBg="1"/>
      <p:bldP spid="45" grpId="4" animBg="1"/>
      <p:bldP spid="45" grpId="5" animBg="1"/>
      <p:bldP spid="45" grpId="6" animBg="1"/>
      <p:bldP spid="45" grpId="7" animBg="1"/>
      <p:bldP spid="45" grpId="8" animBg="1"/>
      <p:bldP spid="45" grpId="9" animBg="1"/>
      <p:bldP spid="46" grpId="0" animBg="1"/>
      <p:bldP spid="46" grpId="1" animBg="1"/>
      <p:bldP spid="46" grpId="2" animBg="1"/>
      <p:bldP spid="46" grpId="3" animBg="1"/>
      <p:bldP spid="46" grpId="4" animBg="1"/>
      <p:bldP spid="46" grpId="5" animBg="1"/>
      <p:bldP spid="46" grpId="6" animBg="1"/>
      <p:bldP spid="46" grpId="7" animBg="1"/>
      <p:bldP spid="46" grpId="8" animBg="1"/>
      <p:bldP spid="46" grpId="9" animBg="1"/>
      <p:bldP spid="47" grpId="0" animBg="1"/>
      <p:bldP spid="48" grpId="0" animBg="1"/>
      <p:bldP spid="48" grpId="1" animBg="1"/>
      <p:bldP spid="48" grpId="2" animBg="1"/>
      <p:bldP spid="48" grpId="3" animBg="1"/>
      <p:bldP spid="48" grpId="4" animBg="1"/>
      <p:bldP spid="48" grpId="5" animBg="1"/>
      <p:bldP spid="48" grpId="6" animBg="1"/>
      <p:bldP spid="48" grpId="7" animBg="1"/>
      <p:bldP spid="48" grpId="8"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Box 160"/>
          <p:cNvSpPr txBox="1"/>
          <p:nvPr/>
        </p:nvSpPr>
        <p:spPr>
          <a:xfrm>
            <a:off x="4860897" y="2301393"/>
            <a:ext cx="502922" cy="253916"/>
          </a:xfrm>
          <a:prstGeom prst="rect">
            <a:avLst/>
          </a:prstGeom>
          <a:solidFill>
            <a:srgbClr val="FF0000"/>
          </a:solidFill>
        </p:spPr>
        <p:txBody>
          <a:bodyPr wrap="square" rtlCol="0">
            <a:spAutoFit/>
          </a:bodyPr>
          <a:lstStyle/>
          <a:p>
            <a:r>
              <a:rPr lang="en-US" altLang="zh-CN" sz="1050" b="1" dirty="0" smtClean="0">
                <a:solidFill>
                  <a:schemeClr val="bg1"/>
                </a:solidFill>
                <a:latin typeface="STHeiti" charset="-122"/>
                <a:ea typeface="STHeiti" charset="-122"/>
                <a:cs typeface="STHeiti" charset="-122"/>
              </a:rPr>
              <a:t>2017</a:t>
            </a:r>
            <a:endParaRPr lang="zh-CN" altLang="en-US" sz="1050" b="1" dirty="0">
              <a:solidFill>
                <a:schemeClr val="bg1"/>
              </a:solidFill>
              <a:latin typeface="STHeiti" charset="-122"/>
              <a:ea typeface="STHeiti" charset="-122"/>
              <a:cs typeface="STHeiti" charset="-122"/>
            </a:endParaRPr>
          </a:p>
        </p:txBody>
      </p:sp>
      <p:sp>
        <p:nvSpPr>
          <p:cNvPr id="160" name="TextBox 159"/>
          <p:cNvSpPr txBox="1"/>
          <p:nvPr/>
        </p:nvSpPr>
        <p:spPr>
          <a:xfrm>
            <a:off x="7229061" y="2309593"/>
            <a:ext cx="483419" cy="253916"/>
          </a:xfrm>
          <a:prstGeom prst="rect">
            <a:avLst/>
          </a:prstGeom>
          <a:solidFill>
            <a:srgbClr val="FF0000"/>
          </a:solidFill>
        </p:spPr>
        <p:txBody>
          <a:bodyPr wrap="square" rtlCol="0">
            <a:spAutoFit/>
          </a:bodyPr>
          <a:lstStyle/>
          <a:p>
            <a:r>
              <a:rPr lang="en-US" altLang="zh-CN" sz="1050" b="1" dirty="0" smtClean="0">
                <a:solidFill>
                  <a:schemeClr val="bg1"/>
                </a:solidFill>
                <a:latin typeface="STHeiti" charset="-122"/>
                <a:ea typeface="STHeiti" charset="-122"/>
                <a:cs typeface="STHeiti" charset="-122"/>
              </a:rPr>
              <a:t>2018</a:t>
            </a:r>
            <a:endParaRPr lang="zh-CN" altLang="en-US" sz="1200" b="1" dirty="0">
              <a:solidFill>
                <a:schemeClr val="bg1"/>
              </a:solidFill>
              <a:latin typeface="STHeiti" charset="-122"/>
              <a:ea typeface="STHeiti" charset="-122"/>
              <a:cs typeface="STHeiti" charset="-122"/>
            </a:endParaRPr>
          </a:p>
        </p:txBody>
      </p:sp>
      <p:sp>
        <p:nvSpPr>
          <p:cNvPr id="86" name="矩形 85"/>
          <p:cNvSpPr/>
          <p:nvPr/>
        </p:nvSpPr>
        <p:spPr>
          <a:xfrm>
            <a:off x="240237" y="4120987"/>
            <a:ext cx="8727191" cy="864096"/>
          </a:xfrm>
          <a:prstGeom prst="rect">
            <a:avLst/>
          </a:prstGeom>
          <a:gradFill flip="none" rotWithShape="1">
            <a:gsLst>
              <a:gs pos="3000">
                <a:srgbClr val="FCA600"/>
              </a:gs>
              <a:gs pos="96000">
                <a:srgbClr val="FFC000"/>
              </a:gs>
              <a:gs pos="100000">
                <a:srgbClr val="F79646">
                  <a:lumMod val="75000"/>
                  <a:shade val="100000"/>
                  <a:satMod val="115000"/>
                </a:srgbClr>
              </a:gs>
              <a:gs pos="0">
                <a:srgbClr val="F67400"/>
              </a:gs>
              <a:gs pos="8000">
                <a:srgbClr val="F67600"/>
              </a:gs>
              <a:gs pos="69000">
                <a:srgbClr val="F79646">
                  <a:lumMod val="75000"/>
                  <a:shade val="100000"/>
                  <a:satMod val="115000"/>
                </a:srgbClr>
              </a:gs>
            </a:gsLst>
            <a:lin ang="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kern="0">
              <a:solidFill>
                <a:sysClr val="window" lastClr="FFFFFF"/>
              </a:solidFill>
              <a:latin typeface="Calibri"/>
            </a:endParaRPr>
          </a:p>
        </p:txBody>
      </p:sp>
      <p:sp>
        <p:nvSpPr>
          <p:cNvPr id="4" name="矩形 3"/>
          <p:cNvSpPr/>
          <p:nvPr/>
        </p:nvSpPr>
        <p:spPr>
          <a:xfrm>
            <a:off x="874979" y="4308326"/>
            <a:ext cx="7545951" cy="461665"/>
          </a:xfrm>
          <a:prstGeom prst="rect">
            <a:avLst/>
          </a:prstGeom>
        </p:spPr>
        <p:txBody>
          <a:bodyPr wrap="square">
            <a:spAutoFit/>
          </a:bodyPr>
          <a:lstStyle/>
          <a:p>
            <a:pPr>
              <a:lnSpc>
                <a:spcPct val="150000"/>
              </a:lnSpc>
            </a:pPr>
            <a:endParaRPr lang="zh-CN" altLang="en-US" sz="1600" dirty="0">
              <a:solidFill>
                <a:schemeClr val="bg1"/>
              </a:solidFill>
              <a:latin typeface="STHeiti" charset="-122"/>
              <a:ea typeface="STHeiti" charset="-122"/>
              <a:cs typeface="STHeiti" charset="-122"/>
            </a:endParaRPr>
          </a:p>
        </p:txBody>
      </p:sp>
      <p:grpSp>
        <p:nvGrpSpPr>
          <p:cNvPr id="6" name="组合 20"/>
          <p:cNvGrpSpPr/>
          <p:nvPr/>
        </p:nvGrpSpPr>
        <p:grpSpPr>
          <a:xfrm>
            <a:off x="615044" y="239337"/>
            <a:ext cx="7995558" cy="472034"/>
            <a:chOff x="556513" y="239337"/>
            <a:chExt cx="8054089" cy="472034"/>
          </a:xfrm>
        </p:grpSpPr>
        <p:sp>
          <p:nvSpPr>
            <p:cNvPr id="22" name="矩形 21"/>
            <p:cNvSpPr/>
            <p:nvPr/>
          </p:nvSpPr>
          <p:spPr>
            <a:xfrm>
              <a:off x="556513" y="239337"/>
              <a:ext cx="8054088" cy="461665"/>
            </a:xfrm>
            <a:prstGeom prst="rect">
              <a:avLst/>
            </a:prstGeom>
            <a:solidFill>
              <a:schemeClr val="bg1"/>
            </a:solidFill>
          </p:spPr>
          <p:txBody>
            <a:bodyPr wrap="square">
              <a:spAutoFit/>
            </a:bodyPr>
            <a:lstStyle/>
            <a:p>
              <a:r>
                <a:rPr lang="en-US" altLang="zh-CN" sz="2400" b="1" dirty="0">
                  <a:solidFill>
                    <a:srgbClr val="E33743"/>
                  </a:solidFill>
                  <a:latin typeface="+mn-ea"/>
                </a:rPr>
                <a:t>2.5 </a:t>
              </a:r>
              <a:r>
                <a:rPr lang="zh-CN" altLang="en-US" sz="2400" b="1" dirty="0">
                  <a:solidFill>
                    <a:srgbClr val="E33743"/>
                  </a:solidFill>
                  <a:latin typeface="+mn-ea"/>
                </a:rPr>
                <a:t>摩拜与</a:t>
              </a:r>
              <a:r>
                <a:rPr lang="en-US" altLang="zh-CN" sz="2400" b="1" dirty="0" err="1">
                  <a:solidFill>
                    <a:srgbClr val="E33743"/>
                  </a:solidFill>
                  <a:latin typeface="+mn-ea"/>
                </a:rPr>
                <a:t>ofo</a:t>
              </a:r>
              <a:r>
                <a:rPr lang="zh-CN" altLang="en-US" sz="2400" b="1" dirty="0">
                  <a:solidFill>
                    <a:srgbClr val="E33743"/>
                  </a:solidFill>
                  <a:latin typeface="+mn-ea"/>
                </a:rPr>
                <a:t>融资特征的</a:t>
              </a:r>
              <a:r>
                <a:rPr lang="zh-CN" altLang="en-US" sz="2400" b="1" dirty="0" smtClean="0">
                  <a:solidFill>
                    <a:srgbClr val="E33743"/>
                  </a:solidFill>
                  <a:latin typeface="+mn-ea"/>
                </a:rPr>
                <a:t>共性</a:t>
              </a:r>
              <a:endParaRPr lang="en-US" altLang="zh-CN" sz="2400" b="1" dirty="0">
                <a:solidFill>
                  <a:srgbClr val="E33743"/>
                </a:solidFill>
                <a:latin typeface="+mn-ea"/>
              </a:endParaRPr>
            </a:p>
          </p:txBody>
        </p:sp>
        <p:grpSp>
          <p:nvGrpSpPr>
            <p:cNvPr id="7" name="组合 22"/>
            <p:cNvGrpSpPr/>
            <p:nvPr/>
          </p:nvGrpSpPr>
          <p:grpSpPr>
            <a:xfrm>
              <a:off x="556513" y="246947"/>
              <a:ext cx="8054089" cy="464424"/>
              <a:chOff x="584438" y="3380876"/>
              <a:chExt cx="8036405" cy="393368"/>
            </a:xfrm>
          </p:grpSpPr>
          <p:cxnSp>
            <p:nvCxnSpPr>
              <p:cNvPr id="24" name="直接连接符 23"/>
              <p:cNvCxnSpPr>
                <a:cxnSpLocks/>
              </p:cNvCxnSpPr>
              <p:nvPr/>
            </p:nvCxnSpPr>
            <p:spPr>
              <a:xfrm>
                <a:off x="584439" y="3380876"/>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a:off x="584438" y="3774244"/>
                <a:ext cx="8036404" cy="0"/>
              </a:xfrm>
              <a:prstGeom prst="line">
                <a:avLst/>
              </a:prstGeom>
              <a:ln w="127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3073" name="Rectangle 1"/>
          <p:cNvSpPr>
            <a:spLocks noChangeArrowheads="1"/>
          </p:cNvSpPr>
          <p:nvPr/>
        </p:nvSpPr>
        <p:spPr bwMode="auto">
          <a:xfrm>
            <a:off x="657661" y="4210652"/>
            <a:ext cx="7827511"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just"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effectLst/>
                <a:latin typeface="黑体" pitchFamily="49" charset="-122"/>
                <a:ea typeface="黑体" pitchFamily="49" charset="-122"/>
                <a:cs typeface="STHeiti" charset="-122"/>
              </a:rPr>
              <a:t>因为二者进入共享单车市场较早，发展时间较长，占共享单车份额也比较大，所以都已经完成了多轮融资。</a:t>
            </a:r>
            <a:endParaRPr lang="en-US" altLang="zh-CN" sz="1200" dirty="0">
              <a:latin typeface="黑体" pitchFamily="49" charset="-122"/>
              <a:ea typeface="黑体" pitchFamily="49" charset="-122"/>
              <a:cs typeface="STHeiti" charset="-122"/>
            </a:endParaRPr>
          </a:p>
          <a:p>
            <a:pPr marL="0" marR="0" lvl="0" algn="just"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effectLst/>
                <a:latin typeface="黑体" pitchFamily="49" charset="-122"/>
                <a:ea typeface="黑体" pitchFamily="49" charset="-122"/>
                <a:cs typeface="STHeiti" charset="-122"/>
              </a:rPr>
              <a:t>二者的多轮融资普遍具有，数额高，频率高，风投占比高的</a:t>
            </a:r>
            <a:r>
              <a:rPr kumimoji="0" lang="zh-CN" altLang="en-US" sz="1200" b="0" i="0" u="none" strike="noStrike" cap="none" normalizeH="0" baseline="0" dirty="0" smtClean="0">
                <a:ln>
                  <a:noFill/>
                </a:ln>
                <a:effectLst/>
                <a:latin typeface="黑体" pitchFamily="49" charset="-122"/>
                <a:ea typeface="黑体" pitchFamily="49" charset="-122"/>
                <a:cs typeface="STHeiti" charset="-122"/>
              </a:rPr>
              <a:t>“三高”</a:t>
            </a:r>
            <a:r>
              <a:rPr kumimoji="0" lang="zh-CN" sz="1200" b="0" i="0" u="none" strike="noStrike" cap="none" normalizeH="0" baseline="0" dirty="0" smtClean="0">
                <a:ln>
                  <a:noFill/>
                </a:ln>
                <a:effectLst/>
                <a:latin typeface="黑体" pitchFamily="49" charset="-122"/>
                <a:ea typeface="黑体" pitchFamily="49" charset="-122"/>
                <a:cs typeface="STHeiti" charset="-122"/>
              </a:rPr>
              <a:t>特点。</a:t>
            </a:r>
            <a:endParaRPr kumimoji="0" lang="en-US" altLang="zh-CN" sz="1200" b="0" i="0" u="none" strike="noStrike" cap="none" normalizeH="0" baseline="0" dirty="0" smtClean="0">
              <a:ln>
                <a:noFill/>
              </a:ln>
              <a:effectLst/>
              <a:latin typeface="黑体" pitchFamily="49" charset="-122"/>
              <a:ea typeface="黑体" pitchFamily="49" charset="-122"/>
              <a:cs typeface="STHeiti" charset="-122"/>
            </a:endParaRPr>
          </a:p>
          <a:p>
            <a:pPr marL="0" marR="0" lvl="0" algn="just"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effectLst/>
                <a:latin typeface="黑体" pitchFamily="49" charset="-122"/>
                <a:ea typeface="黑体" pitchFamily="49" charset="-122"/>
                <a:cs typeface="STHeiti" charset="-122"/>
              </a:rPr>
              <a:t>而且，无论是摩拜还是</a:t>
            </a:r>
            <a:r>
              <a:rPr kumimoji="0" lang="en-US" altLang="zh-CN" sz="1200" b="0" i="0" u="none" strike="noStrike" cap="none" normalizeH="0" baseline="0" dirty="0" smtClean="0">
                <a:ln>
                  <a:noFill/>
                </a:ln>
                <a:effectLst/>
                <a:latin typeface="黑体" pitchFamily="49" charset="-122"/>
                <a:ea typeface="黑体" pitchFamily="49" charset="-122"/>
                <a:cs typeface="STHeiti" charset="-122"/>
              </a:rPr>
              <a:t>OFO</a:t>
            </a:r>
            <a:r>
              <a:rPr kumimoji="0" lang="zh-CN" altLang="en-US" sz="1200" b="0" i="0" u="none" strike="noStrike" cap="none" normalizeH="0" baseline="0" dirty="0" smtClean="0">
                <a:ln>
                  <a:noFill/>
                </a:ln>
                <a:effectLst/>
                <a:latin typeface="黑体" pitchFamily="49" charset="-122"/>
                <a:ea typeface="黑体" pitchFamily="49" charset="-122"/>
                <a:cs typeface="STHeiti" charset="-122"/>
              </a:rPr>
              <a:t>，都一直没有找到一个稳定而高效的盈利模式</a:t>
            </a:r>
            <a:r>
              <a:rPr kumimoji="0" lang="en-US" altLang="zh-CN" sz="1200" b="0" i="0" u="none" strike="noStrike" cap="none" normalizeH="0" baseline="0" dirty="0" smtClean="0">
                <a:ln>
                  <a:noFill/>
                </a:ln>
                <a:effectLst/>
                <a:latin typeface="黑体" pitchFamily="49" charset="-122"/>
                <a:ea typeface="黑体" pitchFamily="49" charset="-122"/>
                <a:cs typeface="STHeiti" charset="-122"/>
              </a:rPr>
              <a:t>,</a:t>
            </a:r>
            <a:r>
              <a:rPr kumimoji="0" lang="zh-CN" altLang="en-US" sz="1200" b="0" i="0" u="none" strike="noStrike" cap="none" normalizeH="0" baseline="0" dirty="0" smtClean="0">
                <a:ln>
                  <a:noFill/>
                </a:ln>
                <a:effectLst/>
                <a:latin typeface="黑体" pitchFamily="49" charset="-122"/>
                <a:ea typeface="黑体" pitchFamily="49" charset="-122"/>
                <a:cs typeface="STHeiti" charset="-122"/>
              </a:rPr>
              <a:t>所以企业的运营对资本的依赖极大。 </a:t>
            </a:r>
          </a:p>
        </p:txBody>
      </p:sp>
      <p:sp>
        <p:nvSpPr>
          <p:cNvPr id="2" name="文本框 1"/>
          <p:cNvSpPr txBox="1"/>
          <p:nvPr/>
        </p:nvSpPr>
        <p:spPr>
          <a:xfrm>
            <a:off x="646342" y="664875"/>
            <a:ext cx="4697903" cy="369332"/>
          </a:xfrm>
          <a:prstGeom prst="rect">
            <a:avLst/>
          </a:prstGeom>
          <a:noFill/>
        </p:spPr>
        <p:txBody>
          <a:bodyPr wrap="square" rtlCol="0">
            <a:spAutoFit/>
          </a:bodyPr>
          <a:lstStyle/>
          <a:p>
            <a:pPr marL="285750" indent="-285750">
              <a:buFont typeface="Wingdings" charset="2"/>
              <a:buChar char="Ø"/>
            </a:pPr>
            <a:r>
              <a:rPr lang="zh-CN" altLang="en-US" b="1" dirty="0">
                <a:solidFill>
                  <a:srgbClr val="E33743"/>
                </a:solidFill>
                <a:latin typeface="STHeiti" charset="-122"/>
                <a:ea typeface="STHeiti" charset="-122"/>
                <a:cs typeface="STHeiti" charset="-122"/>
              </a:rPr>
              <a:t>“三高”：数额高，频率高，风投占比</a:t>
            </a:r>
            <a:r>
              <a:rPr lang="zh-CN" altLang="en-US" b="1" dirty="0" smtClean="0">
                <a:solidFill>
                  <a:srgbClr val="E33743"/>
                </a:solidFill>
                <a:latin typeface="STHeiti" charset="-122"/>
                <a:ea typeface="STHeiti" charset="-122"/>
                <a:cs typeface="STHeiti" charset="-122"/>
              </a:rPr>
              <a:t>高</a:t>
            </a:r>
            <a:endParaRPr lang="zh-CN" altLang="en-US" sz="2000" b="1" dirty="0">
              <a:solidFill>
                <a:srgbClr val="E33743"/>
              </a:solidFill>
              <a:latin typeface="STHeiti" charset="-122"/>
              <a:ea typeface="STHeiti" charset="-122"/>
              <a:cs typeface="STHeiti" charset="-122"/>
            </a:endParaRPr>
          </a:p>
        </p:txBody>
      </p:sp>
      <p:sp>
        <p:nvSpPr>
          <p:cNvPr id="87" name="圆角右箭头 86"/>
          <p:cNvSpPr/>
          <p:nvPr/>
        </p:nvSpPr>
        <p:spPr>
          <a:xfrm>
            <a:off x="1030181" y="1753885"/>
            <a:ext cx="95250" cy="504826"/>
          </a:xfrm>
          <a:prstGeom prst="bentArrow">
            <a:avLst/>
          </a:prstGeom>
          <a:solidFill>
            <a:srgbClr val="FFCC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89" name="TextBox 88"/>
          <p:cNvSpPr txBox="1"/>
          <p:nvPr/>
        </p:nvSpPr>
        <p:spPr>
          <a:xfrm>
            <a:off x="990798" y="1769128"/>
            <a:ext cx="815507" cy="507831"/>
          </a:xfrm>
          <a:prstGeom prst="rect">
            <a:avLst/>
          </a:prstGeom>
          <a:noFill/>
        </p:spPr>
        <p:txBody>
          <a:bodyPr wrap="square" rtlCol="0">
            <a:spAutoFit/>
          </a:bodyPr>
          <a:lstStyle/>
          <a:p>
            <a:r>
              <a:rPr lang="en-US" altLang="zh-CN" sz="900" b="1" dirty="0" smtClean="0">
                <a:solidFill>
                  <a:srgbClr val="FFC000"/>
                </a:solidFill>
                <a:latin typeface="STHeiti" charset="-122"/>
                <a:ea typeface="STHeiti" charset="-122"/>
                <a:cs typeface="STHeiti" charset="-122"/>
              </a:rPr>
              <a:t>2015.03</a:t>
            </a:r>
            <a:r>
              <a:rPr lang="en-US" altLang="zh-CN" sz="900" dirty="0" smtClean="0">
                <a:solidFill>
                  <a:srgbClr val="FFC000"/>
                </a:solidFill>
                <a:latin typeface="STHeiti" charset="-122"/>
                <a:ea typeface="STHeiti" charset="-122"/>
                <a:cs typeface="STHeiti" charset="-122"/>
              </a:rPr>
              <a:t> </a:t>
            </a:r>
          </a:p>
          <a:p>
            <a:r>
              <a:rPr lang="zh-CN" altLang="en-US" sz="900" b="1" dirty="0" smtClean="0">
                <a:solidFill>
                  <a:srgbClr val="FFC000"/>
                </a:solidFill>
                <a:latin typeface="STHeiti" charset="-122"/>
                <a:ea typeface="STHeiti" charset="-122"/>
                <a:cs typeface="STHeiti" charset="-122"/>
              </a:rPr>
              <a:t>天使轮</a:t>
            </a:r>
            <a:endParaRPr lang="en-US" altLang="zh-CN" sz="900" b="1" dirty="0" smtClean="0">
              <a:solidFill>
                <a:srgbClr val="FFC000"/>
              </a:solidFill>
              <a:latin typeface="STHeiti" charset="-122"/>
              <a:ea typeface="STHeiti" charset="-122"/>
              <a:cs typeface="STHeiti" charset="-122"/>
            </a:endParaRPr>
          </a:p>
          <a:p>
            <a:r>
              <a:rPr lang="zh-CN" altLang="en-US" sz="900" b="1" dirty="0" smtClean="0">
                <a:solidFill>
                  <a:srgbClr val="FFC000"/>
                </a:solidFill>
                <a:latin typeface="STHeiti" charset="-122"/>
                <a:ea typeface="STHeiti" charset="-122"/>
                <a:cs typeface="STHeiti" charset="-122"/>
              </a:rPr>
              <a:t>数百万美元</a:t>
            </a:r>
            <a:endParaRPr lang="zh-CN" altLang="en-US" sz="900" b="1" dirty="0">
              <a:solidFill>
                <a:srgbClr val="FFC000"/>
              </a:solidFill>
              <a:latin typeface="STHeiti" charset="-122"/>
              <a:ea typeface="STHeiti" charset="-122"/>
              <a:cs typeface="STHeiti" charset="-122"/>
            </a:endParaRPr>
          </a:p>
        </p:txBody>
      </p:sp>
      <p:sp>
        <p:nvSpPr>
          <p:cNvPr id="90" name="TextBox 89"/>
          <p:cNvSpPr txBox="1"/>
          <p:nvPr/>
        </p:nvSpPr>
        <p:spPr>
          <a:xfrm>
            <a:off x="3858544" y="1819217"/>
            <a:ext cx="670290" cy="507831"/>
          </a:xfrm>
          <a:prstGeom prst="rect">
            <a:avLst/>
          </a:prstGeom>
          <a:noFill/>
        </p:spPr>
        <p:txBody>
          <a:bodyPr wrap="square" rtlCol="0">
            <a:spAutoFit/>
          </a:bodyPr>
          <a:lstStyle/>
          <a:p>
            <a:r>
              <a:rPr lang="en-US" altLang="zh-CN" sz="900" b="1" dirty="0" smtClean="0">
                <a:solidFill>
                  <a:srgbClr val="FFC000"/>
                </a:solidFill>
                <a:latin typeface="STHeiti" charset="-122"/>
                <a:ea typeface="STHeiti" charset="-122"/>
                <a:cs typeface="STHeiti" charset="-122"/>
              </a:rPr>
              <a:t>2016.08 </a:t>
            </a:r>
          </a:p>
          <a:p>
            <a:r>
              <a:rPr lang="en-US" altLang="zh-CN" sz="900" b="1" dirty="0" smtClean="0">
                <a:solidFill>
                  <a:srgbClr val="FFC000"/>
                </a:solidFill>
                <a:latin typeface="STHeiti" charset="-122"/>
                <a:ea typeface="STHeiti" charset="-122"/>
                <a:cs typeface="STHeiti" charset="-122"/>
              </a:rPr>
              <a:t>A+</a:t>
            </a:r>
            <a:r>
              <a:rPr lang="zh-CN" altLang="en-US" sz="900" b="1" dirty="0" smtClean="0">
                <a:solidFill>
                  <a:srgbClr val="FFC000"/>
                </a:solidFill>
                <a:latin typeface="STHeiti" charset="-122"/>
                <a:ea typeface="STHeiti" charset="-122"/>
                <a:cs typeface="STHeiti" charset="-122"/>
              </a:rPr>
              <a:t>轮</a:t>
            </a:r>
            <a:endParaRPr lang="en-US" altLang="zh-CN" sz="900" b="1" dirty="0" smtClean="0">
              <a:solidFill>
                <a:srgbClr val="FFC000"/>
              </a:solidFill>
              <a:latin typeface="STHeiti" charset="-122"/>
              <a:ea typeface="STHeiti" charset="-122"/>
              <a:cs typeface="STHeiti" charset="-122"/>
            </a:endParaRPr>
          </a:p>
          <a:p>
            <a:r>
              <a:rPr lang="en-US" altLang="zh-CN" sz="900" b="1" dirty="0" smtClean="0">
                <a:solidFill>
                  <a:srgbClr val="FFC000"/>
                </a:solidFill>
                <a:latin typeface="STHeiti" charset="-122"/>
                <a:ea typeface="STHeiti" charset="-122"/>
                <a:cs typeface="STHeiti" charset="-122"/>
              </a:rPr>
              <a:t>1000</a:t>
            </a:r>
            <a:r>
              <a:rPr lang="zh-CN" altLang="en-US" sz="900" b="1" dirty="0" smtClean="0">
                <a:solidFill>
                  <a:srgbClr val="FFC000"/>
                </a:solidFill>
                <a:latin typeface="STHeiti" charset="-122"/>
                <a:ea typeface="STHeiti" charset="-122"/>
                <a:cs typeface="STHeiti" charset="-122"/>
              </a:rPr>
              <a:t>万元</a:t>
            </a:r>
          </a:p>
        </p:txBody>
      </p:sp>
      <p:sp>
        <p:nvSpPr>
          <p:cNvPr id="91" name="TextBox 90"/>
          <p:cNvSpPr txBox="1"/>
          <p:nvPr/>
        </p:nvSpPr>
        <p:spPr>
          <a:xfrm>
            <a:off x="2795882" y="1777540"/>
            <a:ext cx="698263" cy="510608"/>
          </a:xfrm>
          <a:prstGeom prst="rect">
            <a:avLst/>
          </a:prstGeom>
          <a:noFill/>
        </p:spPr>
        <p:txBody>
          <a:bodyPr wrap="square" rtlCol="0">
            <a:spAutoFit/>
          </a:bodyPr>
          <a:lstStyle/>
          <a:p>
            <a:r>
              <a:rPr lang="en-US" altLang="zh-CN" sz="900" b="1" dirty="0" smtClean="0">
                <a:solidFill>
                  <a:srgbClr val="FFC000"/>
                </a:solidFill>
                <a:latin typeface="STHeiti" charset="-122"/>
                <a:ea typeface="STHeiti" charset="-122"/>
                <a:cs typeface="STHeiti" charset="-122"/>
              </a:rPr>
              <a:t>2016.02 </a:t>
            </a:r>
          </a:p>
          <a:p>
            <a:r>
              <a:rPr lang="en-US" altLang="zh-CN" sz="900" b="1" dirty="0" smtClean="0">
                <a:solidFill>
                  <a:srgbClr val="FFC000"/>
                </a:solidFill>
                <a:latin typeface="STHeiti" charset="-122"/>
                <a:ea typeface="STHeiti" charset="-122"/>
                <a:cs typeface="STHeiti" charset="-122"/>
              </a:rPr>
              <a:t>A</a:t>
            </a:r>
            <a:r>
              <a:rPr lang="zh-CN" altLang="en-US" sz="900" b="1" dirty="0" smtClean="0">
                <a:solidFill>
                  <a:srgbClr val="FFC000"/>
                </a:solidFill>
                <a:latin typeface="STHeiti" charset="-122"/>
                <a:ea typeface="STHeiti" charset="-122"/>
                <a:cs typeface="STHeiti" charset="-122"/>
              </a:rPr>
              <a:t>轮</a:t>
            </a:r>
            <a:endParaRPr lang="en-US" altLang="zh-CN" sz="900" b="1" dirty="0" smtClean="0">
              <a:solidFill>
                <a:srgbClr val="FFC000"/>
              </a:solidFill>
              <a:latin typeface="STHeiti" charset="-122"/>
              <a:ea typeface="STHeiti" charset="-122"/>
              <a:cs typeface="STHeiti" charset="-122"/>
            </a:endParaRPr>
          </a:p>
          <a:p>
            <a:r>
              <a:rPr lang="en-US" altLang="zh-CN" sz="900" b="1" dirty="0" smtClean="0">
                <a:solidFill>
                  <a:srgbClr val="FFC000"/>
                </a:solidFill>
                <a:latin typeface="STHeiti" charset="-122"/>
                <a:ea typeface="STHeiti" charset="-122"/>
                <a:cs typeface="STHeiti" charset="-122"/>
              </a:rPr>
              <a:t>1500</a:t>
            </a:r>
            <a:r>
              <a:rPr lang="zh-CN" altLang="en-US" sz="900" b="1" dirty="0" smtClean="0">
                <a:solidFill>
                  <a:srgbClr val="FFC000"/>
                </a:solidFill>
                <a:latin typeface="STHeiti" charset="-122"/>
                <a:ea typeface="STHeiti" charset="-122"/>
                <a:cs typeface="STHeiti" charset="-122"/>
              </a:rPr>
              <a:t>万元</a:t>
            </a:r>
          </a:p>
        </p:txBody>
      </p:sp>
      <p:sp>
        <p:nvSpPr>
          <p:cNvPr id="92" name="TextBox 91"/>
          <p:cNvSpPr txBox="1"/>
          <p:nvPr/>
        </p:nvSpPr>
        <p:spPr>
          <a:xfrm>
            <a:off x="2473458" y="1288177"/>
            <a:ext cx="714375" cy="507831"/>
          </a:xfrm>
          <a:prstGeom prst="rect">
            <a:avLst/>
          </a:prstGeom>
          <a:noFill/>
        </p:spPr>
        <p:txBody>
          <a:bodyPr wrap="square" rtlCol="0">
            <a:spAutoFit/>
          </a:bodyPr>
          <a:lstStyle/>
          <a:p>
            <a:r>
              <a:rPr lang="en-US" altLang="zh-CN" sz="900" b="1" dirty="0" smtClean="0">
                <a:solidFill>
                  <a:srgbClr val="FFC000"/>
                </a:solidFill>
                <a:latin typeface="STHeiti" charset="-122"/>
                <a:ea typeface="STHeiti" charset="-122"/>
                <a:cs typeface="STHeiti" charset="-122"/>
              </a:rPr>
              <a:t>2015.12</a:t>
            </a:r>
            <a:r>
              <a:rPr lang="en-US" altLang="zh-CN" sz="900" b="1" dirty="0" smtClean="0">
                <a:solidFill>
                  <a:srgbClr val="FF3300"/>
                </a:solidFill>
                <a:latin typeface="STHeiti" charset="-122"/>
                <a:ea typeface="STHeiti" charset="-122"/>
                <a:cs typeface="STHeiti" charset="-122"/>
              </a:rPr>
              <a:t> </a:t>
            </a:r>
          </a:p>
          <a:p>
            <a:r>
              <a:rPr lang="en-US" altLang="zh-CN" sz="900" b="1" dirty="0" smtClean="0">
                <a:solidFill>
                  <a:srgbClr val="FFC000"/>
                </a:solidFill>
                <a:latin typeface="STHeiti" charset="-122"/>
                <a:ea typeface="STHeiti" charset="-122"/>
                <a:cs typeface="STHeiti" charset="-122"/>
              </a:rPr>
              <a:t>Pre-A</a:t>
            </a:r>
            <a:r>
              <a:rPr lang="zh-CN" altLang="en-US" sz="900" b="1" dirty="0" smtClean="0">
                <a:solidFill>
                  <a:srgbClr val="FFC000"/>
                </a:solidFill>
                <a:latin typeface="STHeiti" charset="-122"/>
                <a:ea typeface="STHeiti" charset="-122"/>
                <a:cs typeface="STHeiti" charset="-122"/>
              </a:rPr>
              <a:t>轮</a:t>
            </a:r>
            <a:endParaRPr lang="en-US" altLang="zh-CN" sz="900" b="1" dirty="0" smtClean="0">
              <a:solidFill>
                <a:srgbClr val="FFC000"/>
              </a:solidFill>
              <a:latin typeface="STHeiti" charset="-122"/>
              <a:ea typeface="STHeiti" charset="-122"/>
              <a:cs typeface="STHeiti" charset="-122"/>
            </a:endParaRPr>
          </a:p>
          <a:p>
            <a:r>
              <a:rPr lang="en-US" altLang="zh-CN" sz="900" b="1" dirty="0" smtClean="0">
                <a:solidFill>
                  <a:srgbClr val="FFC000"/>
                </a:solidFill>
                <a:latin typeface="STHeiti" charset="-122"/>
                <a:ea typeface="STHeiti" charset="-122"/>
                <a:cs typeface="STHeiti" charset="-122"/>
              </a:rPr>
              <a:t>900</a:t>
            </a:r>
            <a:r>
              <a:rPr lang="zh-CN" altLang="en-US" sz="900" b="1" dirty="0" smtClean="0">
                <a:solidFill>
                  <a:srgbClr val="FFC000"/>
                </a:solidFill>
                <a:latin typeface="STHeiti" charset="-122"/>
                <a:ea typeface="STHeiti" charset="-122"/>
                <a:cs typeface="STHeiti" charset="-122"/>
              </a:rPr>
              <a:t>万元</a:t>
            </a:r>
          </a:p>
        </p:txBody>
      </p:sp>
      <p:sp>
        <p:nvSpPr>
          <p:cNvPr id="93" name="TextBox 92"/>
          <p:cNvSpPr txBox="1"/>
          <p:nvPr/>
        </p:nvSpPr>
        <p:spPr>
          <a:xfrm>
            <a:off x="4309566" y="1390074"/>
            <a:ext cx="819988" cy="507831"/>
          </a:xfrm>
          <a:prstGeom prst="rect">
            <a:avLst/>
          </a:prstGeom>
          <a:noFill/>
        </p:spPr>
        <p:txBody>
          <a:bodyPr wrap="square" rtlCol="0">
            <a:spAutoFit/>
          </a:bodyPr>
          <a:lstStyle/>
          <a:p>
            <a:r>
              <a:rPr lang="en-US" altLang="zh-CN" sz="900" b="1" dirty="0" smtClean="0">
                <a:solidFill>
                  <a:srgbClr val="FFC000"/>
                </a:solidFill>
                <a:latin typeface="STHeiti" charset="-122"/>
                <a:ea typeface="STHeiti" charset="-122"/>
                <a:cs typeface="STHeiti" charset="-122"/>
              </a:rPr>
              <a:t>2016.09 </a:t>
            </a:r>
          </a:p>
          <a:p>
            <a:r>
              <a:rPr lang="en-US" altLang="zh-CN" sz="900" b="1" dirty="0" smtClean="0">
                <a:solidFill>
                  <a:srgbClr val="FFC000"/>
                </a:solidFill>
                <a:latin typeface="STHeiti" charset="-122"/>
                <a:ea typeface="STHeiti" charset="-122"/>
                <a:cs typeface="STHeiti" charset="-122"/>
              </a:rPr>
              <a:t>B+</a:t>
            </a:r>
            <a:r>
              <a:rPr lang="zh-CN" altLang="en-US" sz="900" b="1" dirty="0" smtClean="0">
                <a:solidFill>
                  <a:srgbClr val="FFC000"/>
                </a:solidFill>
                <a:latin typeface="STHeiti" charset="-122"/>
                <a:ea typeface="STHeiti" charset="-122"/>
                <a:cs typeface="STHeiti" charset="-122"/>
              </a:rPr>
              <a:t>轮</a:t>
            </a:r>
            <a:endParaRPr lang="en-US" altLang="zh-CN" sz="900" b="1" dirty="0" smtClean="0">
              <a:solidFill>
                <a:srgbClr val="FFC000"/>
              </a:solidFill>
              <a:latin typeface="STHeiti" charset="-122"/>
              <a:ea typeface="STHeiti" charset="-122"/>
              <a:cs typeface="STHeiti" charset="-122"/>
            </a:endParaRPr>
          </a:p>
          <a:p>
            <a:r>
              <a:rPr lang="zh-CN" altLang="en-US" sz="900" b="1" dirty="0" smtClean="0">
                <a:solidFill>
                  <a:srgbClr val="FFC000"/>
                </a:solidFill>
                <a:latin typeface="STHeiti" charset="-122"/>
                <a:ea typeface="STHeiti" charset="-122"/>
                <a:cs typeface="STHeiti" charset="-122"/>
              </a:rPr>
              <a:t>数千万美元</a:t>
            </a:r>
          </a:p>
        </p:txBody>
      </p:sp>
      <p:sp>
        <p:nvSpPr>
          <p:cNvPr id="94" name="TextBox 93"/>
          <p:cNvSpPr txBox="1"/>
          <p:nvPr/>
        </p:nvSpPr>
        <p:spPr>
          <a:xfrm>
            <a:off x="4738520" y="1020843"/>
            <a:ext cx="799261" cy="507831"/>
          </a:xfrm>
          <a:prstGeom prst="rect">
            <a:avLst/>
          </a:prstGeom>
          <a:noFill/>
        </p:spPr>
        <p:txBody>
          <a:bodyPr wrap="square" rtlCol="0">
            <a:spAutoFit/>
          </a:bodyPr>
          <a:lstStyle/>
          <a:p>
            <a:r>
              <a:rPr lang="en-US" altLang="zh-CN" sz="900" b="1" dirty="0" smtClean="0">
                <a:solidFill>
                  <a:srgbClr val="FFC000"/>
                </a:solidFill>
                <a:latin typeface="STHeiti" charset="-122"/>
                <a:ea typeface="STHeiti" charset="-122"/>
                <a:cs typeface="STHeiti" charset="-122"/>
              </a:rPr>
              <a:t>2016.10 </a:t>
            </a:r>
          </a:p>
          <a:p>
            <a:r>
              <a:rPr lang="en-US" altLang="zh-CN" sz="900" b="1" dirty="0" smtClean="0">
                <a:solidFill>
                  <a:srgbClr val="FFC000"/>
                </a:solidFill>
                <a:latin typeface="STHeiti" charset="-122"/>
                <a:ea typeface="STHeiti" charset="-122"/>
                <a:cs typeface="STHeiti" charset="-122"/>
              </a:rPr>
              <a:t>C</a:t>
            </a:r>
            <a:r>
              <a:rPr lang="zh-CN" altLang="en-US" sz="900" b="1" dirty="0" smtClean="0">
                <a:solidFill>
                  <a:srgbClr val="FFC000"/>
                </a:solidFill>
                <a:latin typeface="STHeiti" charset="-122"/>
                <a:ea typeface="STHeiti" charset="-122"/>
                <a:cs typeface="STHeiti" charset="-122"/>
              </a:rPr>
              <a:t>轮</a:t>
            </a:r>
            <a:endParaRPr lang="en-US" altLang="zh-CN" sz="900" b="1" dirty="0" smtClean="0">
              <a:solidFill>
                <a:srgbClr val="FFC000"/>
              </a:solidFill>
              <a:latin typeface="STHeiti" charset="-122"/>
              <a:ea typeface="STHeiti" charset="-122"/>
              <a:cs typeface="STHeiti" charset="-122"/>
            </a:endParaRPr>
          </a:p>
          <a:p>
            <a:r>
              <a:rPr lang="zh-CN" altLang="en-US" sz="900" b="1" dirty="0" smtClean="0">
                <a:solidFill>
                  <a:srgbClr val="FFC000"/>
                </a:solidFill>
                <a:latin typeface="STHeiti" charset="-122"/>
                <a:ea typeface="STHeiti" charset="-122"/>
                <a:cs typeface="STHeiti" charset="-122"/>
              </a:rPr>
              <a:t>数千万美元</a:t>
            </a:r>
            <a:endParaRPr lang="zh-CN" altLang="en-US" sz="900" b="1" dirty="0">
              <a:solidFill>
                <a:srgbClr val="FFC000"/>
              </a:solidFill>
              <a:latin typeface="STHeiti" charset="-122"/>
              <a:ea typeface="STHeiti" charset="-122"/>
              <a:cs typeface="STHeiti" charset="-122"/>
            </a:endParaRPr>
          </a:p>
        </p:txBody>
      </p:sp>
      <p:sp>
        <p:nvSpPr>
          <p:cNvPr id="95" name="圆角右箭头 94"/>
          <p:cNvSpPr/>
          <p:nvPr/>
        </p:nvSpPr>
        <p:spPr>
          <a:xfrm>
            <a:off x="2811610" y="1755195"/>
            <a:ext cx="95250" cy="504826"/>
          </a:xfrm>
          <a:prstGeom prst="bentArrow">
            <a:avLst/>
          </a:prstGeom>
          <a:solidFill>
            <a:srgbClr val="FFCC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96" name="圆角右箭头 95"/>
          <p:cNvSpPr/>
          <p:nvPr/>
        </p:nvSpPr>
        <p:spPr>
          <a:xfrm>
            <a:off x="2493748" y="1290283"/>
            <a:ext cx="110299" cy="988677"/>
          </a:xfrm>
          <a:prstGeom prst="bentArrow">
            <a:avLst/>
          </a:prstGeom>
          <a:solidFill>
            <a:srgbClr val="FFCC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97" name="圆角右箭头 96"/>
          <p:cNvSpPr/>
          <p:nvPr/>
        </p:nvSpPr>
        <p:spPr>
          <a:xfrm>
            <a:off x="3889124" y="1738581"/>
            <a:ext cx="135693" cy="558109"/>
          </a:xfrm>
          <a:prstGeom prst="bentArrow">
            <a:avLst/>
          </a:prstGeom>
          <a:solidFill>
            <a:srgbClr val="FFCC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98" name="圆角右箭头 97"/>
          <p:cNvSpPr/>
          <p:nvPr/>
        </p:nvSpPr>
        <p:spPr>
          <a:xfrm>
            <a:off x="4751392" y="1024665"/>
            <a:ext cx="112529" cy="1268276"/>
          </a:xfrm>
          <a:prstGeom prst="bentArrow">
            <a:avLst/>
          </a:prstGeom>
          <a:solidFill>
            <a:srgbClr val="FFCC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99" name="TextBox 98"/>
          <p:cNvSpPr txBox="1"/>
          <p:nvPr/>
        </p:nvSpPr>
        <p:spPr>
          <a:xfrm>
            <a:off x="5555916" y="1794040"/>
            <a:ext cx="819988" cy="507831"/>
          </a:xfrm>
          <a:prstGeom prst="rect">
            <a:avLst/>
          </a:prstGeom>
          <a:noFill/>
        </p:spPr>
        <p:txBody>
          <a:bodyPr wrap="square" rtlCol="0">
            <a:spAutoFit/>
          </a:bodyPr>
          <a:lstStyle/>
          <a:p>
            <a:r>
              <a:rPr lang="en-US" altLang="zh-CN" sz="900" b="1" dirty="0" smtClean="0">
                <a:solidFill>
                  <a:srgbClr val="FFC000"/>
                </a:solidFill>
                <a:latin typeface="STHeiti" charset="-122"/>
                <a:ea typeface="STHeiti" charset="-122"/>
                <a:cs typeface="STHeiti" charset="-122"/>
              </a:rPr>
              <a:t>2017.03 </a:t>
            </a:r>
          </a:p>
          <a:p>
            <a:r>
              <a:rPr lang="en-US" altLang="zh-CN" sz="900" b="1" dirty="0" smtClean="0">
                <a:solidFill>
                  <a:srgbClr val="FFC000"/>
                </a:solidFill>
                <a:latin typeface="STHeiti" charset="-122"/>
                <a:ea typeface="STHeiti" charset="-122"/>
                <a:cs typeface="STHeiti" charset="-122"/>
              </a:rPr>
              <a:t>D</a:t>
            </a:r>
            <a:r>
              <a:rPr lang="zh-CN" altLang="en-US" sz="900" b="1" dirty="0" smtClean="0">
                <a:solidFill>
                  <a:srgbClr val="FFC000"/>
                </a:solidFill>
                <a:latin typeface="STHeiti" charset="-122"/>
                <a:ea typeface="STHeiti" charset="-122"/>
                <a:cs typeface="STHeiti" charset="-122"/>
              </a:rPr>
              <a:t>轮</a:t>
            </a:r>
            <a:endParaRPr lang="en-US" altLang="zh-CN" sz="900" b="1" dirty="0" smtClean="0">
              <a:solidFill>
                <a:srgbClr val="FFC000"/>
              </a:solidFill>
              <a:latin typeface="STHeiti" charset="-122"/>
              <a:ea typeface="STHeiti" charset="-122"/>
              <a:cs typeface="STHeiti" charset="-122"/>
            </a:endParaRPr>
          </a:p>
          <a:p>
            <a:r>
              <a:rPr lang="en-US" altLang="zh-CN" sz="900" b="1" dirty="0" smtClean="0">
                <a:solidFill>
                  <a:srgbClr val="FFC000"/>
                </a:solidFill>
                <a:latin typeface="STHeiti" charset="-122"/>
                <a:ea typeface="STHeiti" charset="-122"/>
                <a:cs typeface="STHeiti" charset="-122"/>
              </a:rPr>
              <a:t>4.5</a:t>
            </a:r>
            <a:r>
              <a:rPr lang="zh-CN" altLang="en-US" sz="900" b="1" dirty="0" smtClean="0">
                <a:solidFill>
                  <a:srgbClr val="FFC000"/>
                </a:solidFill>
                <a:latin typeface="STHeiti" charset="-122"/>
                <a:ea typeface="STHeiti" charset="-122"/>
                <a:cs typeface="STHeiti" charset="-122"/>
              </a:rPr>
              <a:t>亿美元</a:t>
            </a:r>
            <a:endParaRPr lang="zh-CN" altLang="en-US" sz="900" b="1" dirty="0">
              <a:solidFill>
                <a:srgbClr val="FFC000"/>
              </a:solidFill>
              <a:latin typeface="STHeiti" charset="-122"/>
              <a:ea typeface="STHeiti" charset="-122"/>
              <a:cs typeface="STHeiti" charset="-122"/>
            </a:endParaRPr>
          </a:p>
        </p:txBody>
      </p:sp>
      <p:sp>
        <p:nvSpPr>
          <p:cNvPr id="100" name="TextBox 99"/>
          <p:cNvSpPr txBox="1"/>
          <p:nvPr/>
        </p:nvSpPr>
        <p:spPr>
          <a:xfrm>
            <a:off x="6569440" y="1328454"/>
            <a:ext cx="819988" cy="507831"/>
          </a:xfrm>
          <a:prstGeom prst="rect">
            <a:avLst/>
          </a:prstGeom>
          <a:noFill/>
        </p:spPr>
        <p:txBody>
          <a:bodyPr wrap="square" rtlCol="0">
            <a:spAutoFit/>
          </a:bodyPr>
          <a:lstStyle/>
          <a:p>
            <a:r>
              <a:rPr lang="en-US" altLang="zh-CN" sz="900" b="1" dirty="0" smtClean="0">
                <a:solidFill>
                  <a:srgbClr val="FFC000"/>
                </a:solidFill>
                <a:latin typeface="STHeiti" charset="-122"/>
                <a:ea typeface="STHeiti" charset="-122"/>
                <a:cs typeface="STHeiti" charset="-122"/>
              </a:rPr>
              <a:t>2017.07 </a:t>
            </a:r>
          </a:p>
          <a:p>
            <a:r>
              <a:rPr lang="en-US" altLang="zh-CN" sz="900" b="1" dirty="0" smtClean="0">
                <a:solidFill>
                  <a:srgbClr val="FFC000"/>
                </a:solidFill>
                <a:latin typeface="STHeiti" charset="-122"/>
                <a:ea typeface="STHeiti" charset="-122"/>
                <a:cs typeface="STHeiti" charset="-122"/>
              </a:rPr>
              <a:t>E</a:t>
            </a:r>
            <a:r>
              <a:rPr lang="zh-CN" altLang="en-US" sz="900" b="1" dirty="0" smtClean="0">
                <a:solidFill>
                  <a:srgbClr val="FFC000"/>
                </a:solidFill>
                <a:latin typeface="STHeiti" charset="-122"/>
                <a:ea typeface="STHeiti" charset="-122"/>
                <a:cs typeface="STHeiti" charset="-122"/>
              </a:rPr>
              <a:t>轮</a:t>
            </a:r>
            <a:endParaRPr lang="en-US" altLang="zh-CN" sz="900" b="1" dirty="0" smtClean="0">
              <a:solidFill>
                <a:srgbClr val="FFC000"/>
              </a:solidFill>
              <a:latin typeface="STHeiti" charset="-122"/>
              <a:ea typeface="STHeiti" charset="-122"/>
              <a:cs typeface="STHeiti" charset="-122"/>
            </a:endParaRPr>
          </a:p>
          <a:p>
            <a:r>
              <a:rPr lang="en-US" altLang="zh-CN" sz="900" b="1" dirty="0" smtClean="0">
                <a:solidFill>
                  <a:srgbClr val="FFC000"/>
                </a:solidFill>
                <a:latin typeface="STHeiti" charset="-122"/>
                <a:ea typeface="STHeiti" charset="-122"/>
                <a:cs typeface="STHeiti" charset="-122"/>
              </a:rPr>
              <a:t>7</a:t>
            </a:r>
            <a:r>
              <a:rPr lang="zh-CN" altLang="en-US" sz="900" b="1" dirty="0" smtClean="0">
                <a:solidFill>
                  <a:srgbClr val="FFC000"/>
                </a:solidFill>
                <a:latin typeface="STHeiti" charset="-122"/>
                <a:ea typeface="STHeiti" charset="-122"/>
                <a:cs typeface="STHeiti" charset="-122"/>
              </a:rPr>
              <a:t>亿美元</a:t>
            </a:r>
            <a:endParaRPr lang="zh-CN" altLang="en-US" sz="900" b="1" dirty="0">
              <a:solidFill>
                <a:srgbClr val="FFC000"/>
              </a:solidFill>
              <a:latin typeface="STHeiti" charset="-122"/>
              <a:ea typeface="STHeiti" charset="-122"/>
              <a:cs typeface="STHeiti" charset="-122"/>
            </a:endParaRPr>
          </a:p>
        </p:txBody>
      </p:sp>
      <p:sp>
        <p:nvSpPr>
          <p:cNvPr id="101" name="圆角右箭头 100"/>
          <p:cNvSpPr/>
          <p:nvPr/>
        </p:nvSpPr>
        <p:spPr>
          <a:xfrm>
            <a:off x="4346919" y="1307716"/>
            <a:ext cx="118203" cy="988974"/>
          </a:xfrm>
          <a:prstGeom prst="bentArrow">
            <a:avLst/>
          </a:prstGeom>
          <a:solidFill>
            <a:srgbClr val="FFCC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102" name="圆角右箭头 101"/>
          <p:cNvSpPr/>
          <p:nvPr/>
        </p:nvSpPr>
        <p:spPr>
          <a:xfrm>
            <a:off x="5605360" y="1768082"/>
            <a:ext cx="97882" cy="517178"/>
          </a:xfrm>
          <a:prstGeom prst="bentArrow">
            <a:avLst/>
          </a:prstGeom>
          <a:solidFill>
            <a:srgbClr val="FFCC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103" name="TextBox 102"/>
          <p:cNvSpPr txBox="1"/>
          <p:nvPr/>
        </p:nvSpPr>
        <p:spPr>
          <a:xfrm>
            <a:off x="8031589" y="1764563"/>
            <a:ext cx="819988" cy="507831"/>
          </a:xfrm>
          <a:prstGeom prst="rect">
            <a:avLst/>
          </a:prstGeom>
          <a:noFill/>
        </p:spPr>
        <p:txBody>
          <a:bodyPr wrap="square" rtlCol="0">
            <a:spAutoFit/>
          </a:bodyPr>
          <a:lstStyle/>
          <a:p>
            <a:r>
              <a:rPr lang="en-US" altLang="zh-CN" sz="900" b="1" dirty="0" smtClean="0">
                <a:solidFill>
                  <a:srgbClr val="FFC000"/>
                </a:solidFill>
                <a:latin typeface="STHeiti" charset="-122"/>
                <a:ea typeface="STHeiti" charset="-122"/>
                <a:cs typeface="STHeiti" charset="-122"/>
              </a:rPr>
              <a:t>2018.02</a:t>
            </a:r>
          </a:p>
          <a:p>
            <a:r>
              <a:rPr lang="en-US" altLang="zh-CN" sz="900" b="1" dirty="0" smtClean="0">
                <a:solidFill>
                  <a:srgbClr val="FFC000"/>
                </a:solidFill>
                <a:latin typeface="STHeiti" charset="-122"/>
                <a:ea typeface="STHeiti" charset="-122"/>
                <a:cs typeface="STHeiti" charset="-122"/>
              </a:rPr>
              <a:t>F1</a:t>
            </a:r>
            <a:r>
              <a:rPr lang="zh-CN" altLang="en-US" sz="900" b="1" dirty="0" smtClean="0">
                <a:solidFill>
                  <a:srgbClr val="FFC000"/>
                </a:solidFill>
                <a:latin typeface="STHeiti" charset="-122"/>
                <a:ea typeface="STHeiti" charset="-122"/>
                <a:cs typeface="STHeiti" charset="-122"/>
              </a:rPr>
              <a:t>轮</a:t>
            </a:r>
            <a:endParaRPr lang="en-US" altLang="zh-CN" sz="900" b="1" dirty="0" smtClean="0">
              <a:solidFill>
                <a:srgbClr val="FFC000"/>
              </a:solidFill>
              <a:latin typeface="STHeiti" charset="-122"/>
              <a:ea typeface="STHeiti" charset="-122"/>
              <a:cs typeface="STHeiti" charset="-122"/>
            </a:endParaRPr>
          </a:p>
          <a:p>
            <a:r>
              <a:rPr lang="en-US" altLang="zh-CN" sz="900" b="1" dirty="0" smtClean="0">
                <a:solidFill>
                  <a:srgbClr val="FFC000"/>
                </a:solidFill>
                <a:latin typeface="STHeiti" charset="-122"/>
                <a:ea typeface="STHeiti" charset="-122"/>
                <a:cs typeface="STHeiti" charset="-122"/>
              </a:rPr>
              <a:t>5</a:t>
            </a:r>
            <a:r>
              <a:rPr lang="zh-CN" altLang="en-US" sz="900" b="1" dirty="0" smtClean="0">
                <a:solidFill>
                  <a:srgbClr val="FFC000"/>
                </a:solidFill>
                <a:latin typeface="STHeiti" charset="-122"/>
                <a:ea typeface="STHeiti" charset="-122"/>
                <a:cs typeface="STHeiti" charset="-122"/>
              </a:rPr>
              <a:t>亿元</a:t>
            </a:r>
            <a:endParaRPr lang="zh-CN" altLang="en-US" sz="900" b="1" dirty="0">
              <a:solidFill>
                <a:srgbClr val="FFC000"/>
              </a:solidFill>
              <a:latin typeface="STHeiti" charset="-122"/>
              <a:ea typeface="STHeiti" charset="-122"/>
              <a:cs typeface="STHeiti" charset="-122"/>
            </a:endParaRPr>
          </a:p>
        </p:txBody>
      </p:sp>
      <p:sp>
        <p:nvSpPr>
          <p:cNvPr id="104" name="TextBox 103"/>
          <p:cNvSpPr txBox="1"/>
          <p:nvPr/>
        </p:nvSpPr>
        <p:spPr>
          <a:xfrm>
            <a:off x="7996076" y="894637"/>
            <a:ext cx="846698" cy="507831"/>
          </a:xfrm>
          <a:prstGeom prst="rect">
            <a:avLst/>
          </a:prstGeom>
          <a:noFill/>
        </p:spPr>
        <p:txBody>
          <a:bodyPr wrap="square" rtlCol="0">
            <a:spAutoFit/>
          </a:bodyPr>
          <a:lstStyle/>
          <a:p>
            <a:r>
              <a:rPr lang="en-US" altLang="zh-CN" sz="900" b="1" dirty="0" smtClean="0">
                <a:solidFill>
                  <a:srgbClr val="FFC000"/>
                </a:solidFill>
                <a:latin typeface="STHeiti" charset="-122"/>
                <a:ea typeface="STHeiti" charset="-122"/>
                <a:cs typeface="STHeiti" charset="-122"/>
              </a:rPr>
              <a:t>2018.02 </a:t>
            </a:r>
          </a:p>
          <a:p>
            <a:r>
              <a:rPr lang="en-US" altLang="zh-CN" sz="900" b="1" dirty="0" smtClean="0">
                <a:solidFill>
                  <a:srgbClr val="FFC000"/>
                </a:solidFill>
                <a:latin typeface="STHeiti" charset="-122"/>
                <a:ea typeface="STHeiti" charset="-122"/>
                <a:cs typeface="STHeiti" charset="-122"/>
              </a:rPr>
              <a:t>F2</a:t>
            </a:r>
            <a:r>
              <a:rPr lang="zh-CN" altLang="en-US" sz="900" b="1" dirty="0" smtClean="0">
                <a:solidFill>
                  <a:srgbClr val="FFC000"/>
                </a:solidFill>
                <a:latin typeface="STHeiti" charset="-122"/>
                <a:ea typeface="STHeiti" charset="-122"/>
                <a:cs typeface="STHeiti" charset="-122"/>
              </a:rPr>
              <a:t>轮</a:t>
            </a:r>
            <a:endParaRPr lang="en-US" altLang="zh-CN" sz="900" b="1" dirty="0" smtClean="0">
              <a:solidFill>
                <a:srgbClr val="FFC000"/>
              </a:solidFill>
              <a:latin typeface="STHeiti" charset="-122"/>
              <a:ea typeface="STHeiti" charset="-122"/>
              <a:cs typeface="STHeiti" charset="-122"/>
            </a:endParaRPr>
          </a:p>
          <a:p>
            <a:r>
              <a:rPr lang="en-US" altLang="zh-CN" sz="900" b="1" dirty="0" smtClean="0">
                <a:solidFill>
                  <a:srgbClr val="FFC000"/>
                </a:solidFill>
                <a:latin typeface="STHeiti" charset="-122"/>
                <a:ea typeface="STHeiti" charset="-122"/>
                <a:cs typeface="STHeiti" charset="-122"/>
              </a:rPr>
              <a:t>12.66</a:t>
            </a:r>
            <a:r>
              <a:rPr lang="zh-CN" altLang="en-US" sz="900" b="1" dirty="0" smtClean="0">
                <a:solidFill>
                  <a:srgbClr val="FFC000"/>
                </a:solidFill>
                <a:latin typeface="STHeiti" charset="-122"/>
                <a:ea typeface="STHeiti" charset="-122"/>
                <a:cs typeface="STHeiti" charset="-122"/>
              </a:rPr>
              <a:t>亿元</a:t>
            </a:r>
            <a:endParaRPr lang="zh-CN" altLang="en-US" sz="900" b="1" dirty="0">
              <a:solidFill>
                <a:srgbClr val="FFC000"/>
              </a:solidFill>
              <a:latin typeface="STHeiti" charset="-122"/>
              <a:ea typeface="STHeiti" charset="-122"/>
              <a:cs typeface="STHeiti" charset="-122"/>
            </a:endParaRPr>
          </a:p>
        </p:txBody>
      </p:sp>
      <p:sp>
        <p:nvSpPr>
          <p:cNvPr id="105" name="TextBox 104"/>
          <p:cNvSpPr txBox="1"/>
          <p:nvPr/>
        </p:nvSpPr>
        <p:spPr>
          <a:xfrm>
            <a:off x="1000584" y="2601112"/>
            <a:ext cx="815507" cy="507831"/>
          </a:xfrm>
          <a:prstGeom prst="rect">
            <a:avLst/>
          </a:prstGeom>
          <a:noFill/>
        </p:spPr>
        <p:txBody>
          <a:bodyPr wrap="square" rtlCol="0">
            <a:spAutoFit/>
          </a:bodyPr>
          <a:lstStyle/>
          <a:p>
            <a:r>
              <a:rPr lang="en-US" altLang="zh-CN" sz="900" b="1" dirty="0" smtClean="0">
                <a:solidFill>
                  <a:srgbClr val="FF3300"/>
                </a:solidFill>
                <a:latin typeface="STHeiti" charset="-122"/>
                <a:ea typeface="STHeiti" charset="-122"/>
                <a:cs typeface="STHeiti" charset="-122"/>
              </a:rPr>
              <a:t>2015.03</a:t>
            </a:r>
            <a:r>
              <a:rPr lang="en-US" altLang="zh-CN" sz="900" dirty="0" smtClean="0">
                <a:solidFill>
                  <a:srgbClr val="FF3300"/>
                </a:solidFill>
                <a:latin typeface="STHeiti" charset="-122"/>
                <a:ea typeface="STHeiti" charset="-122"/>
                <a:cs typeface="STHeiti" charset="-122"/>
              </a:rPr>
              <a:t> </a:t>
            </a:r>
          </a:p>
          <a:p>
            <a:r>
              <a:rPr lang="zh-CN" altLang="en-US" sz="900" b="1" dirty="0" smtClean="0">
                <a:solidFill>
                  <a:srgbClr val="FF3300"/>
                </a:solidFill>
                <a:latin typeface="STHeiti" charset="-122"/>
                <a:ea typeface="STHeiti" charset="-122"/>
                <a:cs typeface="STHeiti" charset="-122"/>
              </a:rPr>
              <a:t>天使轮</a:t>
            </a:r>
            <a:endParaRPr lang="en-US" altLang="zh-CN" sz="900" b="1" dirty="0" smtClean="0">
              <a:solidFill>
                <a:srgbClr val="FF3300"/>
              </a:solidFill>
              <a:latin typeface="STHeiti" charset="-122"/>
              <a:ea typeface="STHeiti" charset="-122"/>
              <a:cs typeface="STHeiti" charset="-122"/>
            </a:endParaRPr>
          </a:p>
          <a:p>
            <a:r>
              <a:rPr lang="en-US" altLang="zh-CN" sz="900" b="1" dirty="0" smtClean="0">
                <a:solidFill>
                  <a:srgbClr val="FF3300"/>
                </a:solidFill>
                <a:latin typeface="STHeiti" charset="-122"/>
                <a:ea typeface="STHeiti" charset="-122"/>
                <a:cs typeface="STHeiti" charset="-122"/>
              </a:rPr>
              <a:t>146</a:t>
            </a:r>
            <a:r>
              <a:rPr lang="zh-CN" altLang="en-US" sz="900" b="1" dirty="0" smtClean="0">
                <a:solidFill>
                  <a:srgbClr val="FF3300"/>
                </a:solidFill>
                <a:latin typeface="STHeiti" charset="-122"/>
                <a:ea typeface="STHeiti" charset="-122"/>
                <a:cs typeface="STHeiti" charset="-122"/>
              </a:rPr>
              <a:t>万元</a:t>
            </a:r>
            <a:endParaRPr lang="zh-CN" altLang="en-US" sz="900" b="1" dirty="0">
              <a:solidFill>
                <a:srgbClr val="FF3300"/>
              </a:solidFill>
              <a:latin typeface="STHeiti" charset="-122"/>
              <a:ea typeface="STHeiti" charset="-122"/>
              <a:cs typeface="STHeiti" charset="-122"/>
            </a:endParaRPr>
          </a:p>
        </p:txBody>
      </p:sp>
      <p:sp>
        <p:nvSpPr>
          <p:cNvPr id="106" name="TextBox 105"/>
          <p:cNvSpPr txBox="1"/>
          <p:nvPr/>
        </p:nvSpPr>
        <p:spPr>
          <a:xfrm>
            <a:off x="4298409" y="3071552"/>
            <a:ext cx="815507" cy="507831"/>
          </a:xfrm>
          <a:prstGeom prst="rect">
            <a:avLst/>
          </a:prstGeom>
          <a:noFill/>
        </p:spPr>
        <p:txBody>
          <a:bodyPr wrap="square" rtlCol="0">
            <a:spAutoFit/>
          </a:bodyPr>
          <a:lstStyle/>
          <a:p>
            <a:r>
              <a:rPr lang="en-US" altLang="zh-CN" sz="900" b="1" dirty="0" smtClean="0">
                <a:solidFill>
                  <a:srgbClr val="FF3300"/>
                </a:solidFill>
                <a:latin typeface="STHeiti" charset="-122"/>
                <a:ea typeface="STHeiti" charset="-122"/>
                <a:cs typeface="STHeiti" charset="-122"/>
              </a:rPr>
              <a:t>2016.09</a:t>
            </a:r>
            <a:r>
              <a:rPr lang="en-US" altLang="zh-CN" sz="900" dirty="0" smtClean="0">
                <a:solidFill>
                  <a:srgbClr val="FF3300"/>
                </a:solidFill>
                <a:latin typeface="STHeiti" charset="-122"/>
                <a:ea typeface="STHeiti" charset="-122"/>
                <a:cs typeface="STHeiti" charset="-122"/>
              </a:rPr>
              <a:t> </a:t>
            </a:r>
          </a:p>
          <a:p>
            <a:r>
              <a:rPr lang="en-US" altLang="zh-CN" sz="900" b="1" dirty="0" smtClean="0">
                <a:solidFill>
                  <a:srgbClr val="FF3300"/>
                </a:solidFill>
                <a:latin typeface="STHeiti" charset="-122"/>
                <a:ea typeface="STHeiti" charset="-122"/>
                <a:cs typeface="STHeiti" charset="-122"/>
              </a:rPr>
              <a:t>C</a:t>
            </a:r>
            <a:r>
              <a:rPr lang="zh-CN" altLang="en-US" sz="900" b="1" dirty="0" smtClean="0">
                <a:solidFill>
                  <a:srgbClr val="FF3300"/>
                </a:solidFill>
                <a:latin typeface="STHeiti" charset="-122"/>
                <a:ea typeface="STHeiti" charset="-122"/>
                <a:cs typeface="STHeiti" charset="-122"/>
              </a:rPr>
              <a:t>轮</a:t>
            </a:r>
            <a:endParaRPr lang="en-US" altLang="zh-CN" sz="900" b="1" dirty="0" smtClean="0">
              <a:solidFill>
                <a:srgbClr val="FF3300"/>
              </a:solidFill>
              <a:latin typeface="STHeiti" charset="-122"/>
              <a:ea typeface="STHeiti" charset="-122"/>
              <a:cs typeface="STHeiti" charset="-122"/>
            </a:endParaRPr>
          </a:p>
          <a:p>
            <a:r>
              <a:rPr lang="en-US" altLang="zh-CN" sz="900" b="1" dirty="0" smtClean="0">
                <a:solidFill>
                  <a:srgbClr val="FF3300"/>
                </a:solidFill>
                <a:latin typeface="STHeiti" charset="-122"/>
                <a:ea typeface="STHeiti" charset="-122"/>
                <a:cs typeface="STHeiti" charset="-122"/>
              </a:rPr>
              <a:t>1</a:t>
            </a:r>
            <a:r>
              <a:rPr lang="zh-CN" altLang="en-US" sz="900" b="1" dirty="0" smtClean="0">
                <a:solidFill>
                  <a:srgbClr val="FF3300"/>
                </a:solidFill>
                <a:latin typeface="STHeiti" charset="-122"/>
                <a:ea typeface="STHeiti" charset="-122"/>
                <a:cs typeface="STHeiti" charset="-122"/>
              </a:rPr>
              <a:t>亿美元</a:t>
            </a:r>
            <a:endParaRPr lang="zh-CN" altLang="en-US" sz="900" b="1" dirty="0">
              <a:solidFill>
                <a:srgbClr val="FF3300"/>
              </a:solidFill>
              <a:latin typeface="STHeiti" charset="-122"/>
              <a:ea typeface="STHeiti" charset="-122"/>
              <a:cs typeface="STHeiti" charset="-122"/>
            </a:endParaRPr>
          </a:p>
        </p:txBody>
      </p:sp>
      <p:sp>
        <p:nvSpPr>
          <p:cNvPr id="107" name="TextBox 106"/>
          <p:cNvSpPr txBox="1"/>
          <p:nvPr/>
        </p:nvSpPr>
        <p:spPr>
          <a:xfrm>
            <a:off x="4717486" y="3565270"/>
            <a:ext cx="667493" cy="507831"/>
          </a:xfrm>
          <a:prstGeom prst="rect">
            <a:avLst/>
          </a:prstGeom>
          <a:noFill/>
        </p:spPr>
        <p:txBody>
          <a:bodyPr wrap="square" rtlCol="0">
            <a:spAutoFit/>
          </a:bodyPr>
          <a:lstStyle/>
          <a:p>
            <a:r>
              <a:rPr lang="en-US" altLang="zh-CN" sz="900" b="1" dirty="0" smtClean="0">
                <a:solidFill>
                  <a:srgbClr val="FF3300"/>
                </a:solidFill>
                <a:latin typeface="STHeiti" charset="-122"/>
                <a:ea typeface="STHeiti" charset="-122"/>
                <a:cs typeface="STHeiti" charset="-122"/>
              </a:rPr>
              <a:t>2016.10</a:t>
            </a:r>
            <a:r>
              <a:rPr lang="en-US" altLang="zh-CN" sz="900" dirty="0" smtClean="0">
                <a:solidFill>
                  <a:srgbClr val="FF3300"/>
                </a:solidFill>
                <a:latin typeface="STHeiti" charset="-122"/>
                <a:ea typeface="STHeiti" charset="-122"/>
                <a:cs typeface="STHeiti" charset="-122"/>
              </a:rPr>
              <a:t> </a:t>
            </a:r>
          </a:p>
          <a:p>
            <a:r>
              <a:rPr lang="en-US" altLang="zh-CN" sz="900" b="1" dirty="0" smtClean="0">
                <a:solidFill>
                  <a:srgbClr val="FF3300"/>
                </a:solidFill>
                <a:latin typeface="STHeiti" charset="-122"/>
                <a:ea typeface="STHeiti" charset="-122"/>
                <a:cs typeface="STHeiti" charset="-122"/>
              </a:rPr>
              <a:t>C+</a:t>
            </a:r>
            <a:r>
              <a:rPr lang="zh-CN" altLang="en-US" sz="900" b="1" dirty="0" smtClean="0">
                <a:solidFill>
                  <a:srgbClr val="FF3300"/>
                </a:solidFill>
                <a:latin typeface="STHeiti" charset="-122"/>
                <a:ea typeface="STHeiti" charset="-122"/>
                <a:cs typeface="STHeiti" charset="-122"/>
              </a:rPr>
              <a:t>轮</a:t>
            </a:r>
            <a:endParaRPr lang="en-US" altLang="zh-CN" sz="900" b="1" dirty="0" smtClean="0">
              <a:solidFill>
                <a:srgbClr val="FF3300"/>
              </a:solidFill>
              <a:latin typeface="STHeiti" charset="-122"/>
              <a:ea typeface="STHeiti" charset="-122"/>
              <a:cs typeface="STHeiti" charset="-122"/>
            </a:endParaRPr>
          </a:p>
          <a:p>
            <a:r>
              <a:rPr lang="en-US" altLang="zh-CN" sz="900" b="1" dirty="0" smtClean="0">
                <a:solidFill>
                  <a:srgbClr val="FF3300"/>
                </a:solidFill>
                <a:latin typeface="STHeiti" charset="-122"/>
                <a:ea typeface="STHeiti" charset="-122"/>
                <a:cs typeface="STHeiti" charset="-122"/>
              </a:rPr>
              <a:t>1</a:t>
            </a:r>
            <a:r>
              <a:rPr lang="zh-CN" altLang="en-US" sz="900" b="1" dirty="0" smtClean="0">
                <a:solidFill>
                  <a:srgbClr val="FF3300"/>
                </a:solidFill>
                <a:latin typeface="STHeiti" charset="-122"/>
                <a:ea typeface="STHeiti" charset="-122"/>
                <a:cs typeface="STHeiti" charset="-122"/>
              </a:rPr>
              <a:t>亿美元</a:t>
            </a:r>
            <a:endParaRPr lang="zh-CN" altLang="en-US" sz="900" b="1" dirty="0">
              <a:solidFill>
                <a:srgbClr val="FF3300"/>
              </a:solidFill>
              <a:latin typeface="STHeiti" charset="-122"/>
              <a:ea typeface="STHeiti" charset="-122"/>
              <a:cs typeface="STHeiti" charset="-122"/>
            </a:endParaRPr>
          </a:p>
        </p:txBody>
      </p:sp>
      <p:sp>
        <p:nvSpPr>
          <p:cNvPr id="108" name="TextBox 107"/>
          <p:cNvSpPr txBox="1"/>
          <p:nvPr/>
        </p:nvSpPr>
        <p:spPr>
          <a:xfrm>
            <a:off x="5572513" y="3083489"/>
            <a:ext cx="645902" cy="507831"/>
          </a:xfrm>
          <a:prstGeom prst="rect">
            <a:avLst/>
          </a:prstGeom>
          <a:noFill/>
        </p:spPr>
        <p:txBody>
          <a:bodyPr wrap="square" rtlCol="0">
            <a:spAutoFit/>
          </a:bodyPr>
          <a:lstStyle/>
          <a:p>
            <a:r>
              <a:rPr lang="en-US" altLang="zh-CN" sz="900" b="1" dirty="0" smtClean="0">
                <a:solidFill>
                  <a:srgbClr val="FF3300"/>
                </a:solidFill>
                <a:latin typeface="STHeiti" charset="-122"/>
                <a:ea typeface="STHeiti" charset="-122"/>
                <a:cs typeface="STHeiti" charset="-122"/>
              </a:rPr>
              <a:t>2017.02</a:t>
            </a:r>
            <a:r>
              <a:rPr lang="en-US" altLang="zh-CN" sz="900" dirty="0" smtClean="0">
                <a:solidFill>
                  <a:srgbClr val="FF3300"/>
                </a:solidFill>
                <a:latin typeface="STHeiti" charset="-122"/>
                <a:ea typeface="STHeiti" charset="-122"/>
                <a:cs typeface="STHeiti" charset="-122"/>
              </a:rPr>
              <a:t> </a:t>
            </a:r>
          </a:p>
          <a:p>
            <a:r>
              <a:rPr lang="en-US" altLang="zh-CN" sz="900" b="1" dirty="0" smtClean="0">
                <a:solidFill>
                  <a:srgbClr val="FF3300"/>
                </a:solidFill>
                <a:latin typeface="STHeiti" charset="-122"/>
                <a:ea typeface="STHeiti" charset="-122"/>
                <a:cs typeface="STHeiti" charset="-122"/>
              </a:rPr>
              <a:t>D+</a:t>
            </a:r>
            <a:r>
              <a:rPr lang="zh-CN" altLang="en-US" sz="900" b="1" dirty="0" smtClean="0">
                <a:solidFill>
                  <a:srgbClr val="FF3300"/>
                </a:solidFill>
                <a:latin typeface="STHeiti" charset="-122"/>
                <a:ea typeface="STHeiti" charset="-122"/>
                <a:cs typeface="STHeiti" charset="-122"/>
              </a:rPr>
              <a:t>轮</a:t>
            </a:r>
            <a:endParaRPr lang="en-US" altLang="zh-CN" sz="900" b="1" dirty="0" smtClean="0">
              <a:solidFill>
                <a:srgbClr val="FF3300"/>
              </a:solidFill>
              <a:latin typeface="STHeiti" charset="-122"/>
              <a:ea typeface="STHeiti" charset="-122"/>
              <a:cs typeface="STHeiti" charset="-122"/>
            </a:endParaRPr>
          </a:p>
          <a:p>
            <a:r>
              <a:rPr lang="en-US" altLang="zh-CN" sz="900" b="1" dirty="0" smtClean="0">
                <a:solidFill>
                  <a:srgbClr val="FF3300"/>
                </a:solidFill>
                <a:latin typeface="STHeiti" charset="-122"/>
                <a:ea typeface="STHeiti" charset="-122"/>
                <a:cs typeface="STHeiti" charset="-122"/>
              </a:rPr>
              <a:t>1</a:t>
            </a:r>
            <a:r>
              <a:rPr lang="zh-CN" altLang="en-US" sz="900" b="1" dirty="0" smtClean="0">
                <a:solidFill>
                  <a:srgbClr val="FF3300"/>
                </a:solidFill>
                <a:latin typeface="STHeiti" charset="-122"/>
                <a:ea typeface="STHeiti" charset="-122"/>
                <a:cs typeface="STHeiti" charset="-122"/>
              </a:rPr>
              <a:t>亿元</a:t>
            </a:r>
            <a:endParaRPr lang="zh-CN" altLang="en-US" sz="900" b="1" dirty="0">
              <a:solidFill>
                <a:srgbClr val="FF3300"/>
              </a:solidFill>
              <a:latin typeface="STHeiti" charset="-122"/>
              <a:ea typeface="STHeiti" charset="-122"/>
              <a:cs typeface="STHeiti" charset="-122"/>
            </a:endParaRPr>
          </a:p>
        </p:txBody>
      </p:sp>
      <p:sp>
        <p:nvSpPr>
          <p:cNvPr id="109" name="TextBox 108"/>
          <p:cNvSpPr txBox="1"/>
          <p:nvPr/>
        </p:nvSpPr>
        <p:spPr>
          <a:xfrm>
            <a:off x="3891515" y="2672889"/>
            <a:ext cx="815507" cy="507831"/>
          </a:xfrm>
          <a:prstGeom prst="rect">
            <a:avLst/>
          </a:prstGeom>
          <a:noFill/>
        </p:spPr>
        <p:txBody>
          <a:bodyPr wrap="square" rtlCol="0">
            <a:spAutoFit/>
          </a:bodyPr>
          <a:lstStyle/>
          <a:p>
            <a:r>
              <a:rPr lang="en-US" altLang="zh-CN" sz="900" b="1" dirty="0" smtClean="0">
                <a:solidFill>
                  <a:srgbClr val="FF3300"/>
                </a:solidFill>
                <a:latin typeface="STHeiti" charset="-122"/>
                <a:ea typeface="STHeiti" charset="-122"/>
                <a:cs typeface="STHeiti" charset="-122"/>
              </a:rPr>
              <a:t>2016.08</a:t>
            </a:r>
            <a:r>
              <a:rPr lang="en-US" altLang="zh-CN" sz="900" dirty="0" smtClean="0">
                <a:solidFill>
                  <a:srgbClr val="FF3300"/>
                </a:solidFill>
                <a:latin typeface="STHeiti" charset="-122"/>
                <a:ea typeface="STHeiti" charset="-122"/>
                <a:cs typeface="STHeiti" charset="-122"/>
              </a:rPr>
              <a:t> </a:t>
            </a:r>
          </a:p>
          <a:p>
            <a:r>
              <a:rPr lang="en-US" altLang="zh-CN" sz="900" b="1" dirty="0" smtClean="0">
                <a:solidFill>
                  <a:srgbClr val="FF3300"/>
                </a:solidFill>
                <a:latin typeface="STHeiti" charset="-122"/>
                <a:ea typeface="STHeiti" charset="-122"/>
                <a:cs typeface="STHeiti" charset="-122"/>
              </a:rPr>
              <a:t>B</a:t>
            </a:r>
            <a:r>
              <a:rPr lang="zh-CN" altLang="en-US" sz="900" b="1" dirty="0" smtClean="0">
                <a:solidFill>
                  <a:srgbClr val="FF3300"/>
                </a:solidFill>
                <a:latin typeface="STHeiti" charset="-122"/>
                <a:ea typeface="STHeiti" charset="-122"/>
                <a:cs typeface="STHeiti" charset="-122"/>
              </a:rPr>
              <a:t>轮</a:t>
            </a:r>
            <a:endParaRPr lang="en-US" altLang="zh-CN" sz="900" b="1" dirty="0" smtClean="0">
              <a:solidFill>
                <a:srgbClr val="FF3300"/>
              </a:solidFill>
              <a:latin typeface="STHeiti" charset="-122"/>
              <a:ea typeface="STHeiti" charset="-122"/>
              <a:cs typeface="STHeiti" charset="-122"/>
            </a:endParaRPr>
          </a:p>
          <a:p>
            <a:r>
              <a:rPr lang="en-US" altLang="zh-CN" sz="900" b="1" dirty="0" smtClean="0">
                <a:solidFill>
                  <a:srgbClr val="FF3300"/>
                </a:solidFill>
                <a:latin typeface="STHeiti" charset="-122"/>
                <a:ea typeface="STHeiti" charset="-122"/>
                <a:cs typeface="STHeiti" charset="-122"/>
              </a:rPr>
              <a:t>1000</a:t>
            </a:r>
            <a:r>
              <a:rPr lang="zh-CN" altLang="en-US" sz="900" b="1" dirty="0" smtClean="0">
                <a:solidFill>
                  <a:srgbClr val="FF3300"/>
                </a:solidFill>
                <a:latin typeface="STHeiti" charset="-122"/>
                <a:ea typeface="STHeiti" charset="-122"/>
                <a:cs typeface="STHeiti" charset="-122"/>
              </a:rPr>
              <a:t>万美元</a:t>
            </a:r>
            <a:endParaRPr lang="zh-CN" altLang="en-US" sz="900" b="1" dirty="0">
              <a:solidFill>
                <a:srgbClr val="FF3300"/>
              </a:solidFill>
              <a:latin typeface="STHeiti" charset="-122"/>
              <a:ea typeface="STHeiti" charset="-122"/>
              <a:cs typeface="STHeiti" charset="-122"/>
            </a:endParaRPr>
          </a:p>
        </p:txBody>
      </p:sp>
      <p:sp>
        <p:nvSpPr>
          <p:cNvPr id="110" name="TextBox 109"/>
          <p:cNvSpPr txBox="1"/>
          <p:nvPr/>
        </p:nvSpPr>
        <p:spPr>
          <a:xfrm>
            <a:off x="2245881" y="3535756"/>
            <a:ext cx="742089" cy="521589"/>
          </a:xfrm>
          <a:prstGeom prst="rect">
            <a:avLst/>
          </a:prstGeom>
          <a:noFill/>
        </p:spPr>
        <p:txBody>
          <a:bodyPr wrap="square" rtlCol="0">
            <a:spAutoFit/>
          </a:bodyPr>
          <a:lstStyle/>
          <a:p>
            <a:r>
              <a:rPr lang="en-US" altLang="zh-CN" sz="900" b="1" dirty="0" smtClean="0">
                <a:solidFill>
                  <a:srgbClr val="FF3300"/>
                </a:solidFill>
                <a:latin typeface="STHeiti" charset="-122"/>
                <a:ea typeface="STHeiti" charset="-122"/>
                <a:cs typeface="STHeiti" charset="-122"/>
              </a:rPr>
              <a:t>2015.10</a:t>
            </a:r>
            <a:r>
              <a:rPr lang="en-US" altLang="zh-CN" sz="900" dirty="0" smtClean="0">
                <a:solidFill>
                  <a:srgbClr val="FF3300"/>
                </a:solidFill>
                <a:latin typeface="STHeiti" charset="-122"/>
                <a:ea typeface="STHeiti" charset="-122"/>
                <a:cs typeface="STHeiti" charset="-122"/>
              </a:rPr>
              <a:t> </a:t>
            </a:r>
          </a:p>
          <a:p>
            <a:r>
              <a:rPr lang="en-US" altLang="zh-CN" sz="900" b="1" dirty="0" smtClean="0">
                <a:solidFill>
                  <a:srgbClr val="FF3300"/>
                </a:solidFill>
                <a:latin typeface="STHeiti" charset="-122"/>
                <a:ea typeface="STHeiti" charset="-122"/>
                <a:cs typeface="STHeiti" charset="-122"/>
              </a:rPr>
              <a:t>A</a:t>
            </a:r>
            <a:r>
              <a:rPr lang="zh-CN" altLang="en-US" sz="900" b="1" dirty="0" smtClean="0">
                <a:solidFill>
                  <a:srgbClr val="FF3300"/>
                </a:solidFill>
                <a:latin typeface="STHeiti" charset="-122"/>
                <a:ea typeface="STHeiti" charset="-122"/>
                <a:cs typeface="STHeiti" charset="-122"/>
              </a:rPr>
              <a:t>轮</a:t>
            </a:r>
            <a:endParaRPr lang="en-US" altLang="zh-CN" sz="900" b="1" dirty="0" smtClean="0">
              <a:solidFill>
                <a:srgbClr val="FF3300"/>
              </a:solidFill>
              <a:latin typeface="STHeiti" charset="-122"/>
              <a:ea typeface="STHeiti" charset="-122"/>
              <a:cs typeface="STHeiti" charset="-122"/>
            </a:endParaRPr>
          </a:p>
          <a:p>
            <a:r>
              <a:rPr lang="en-US" altLang="zh-CN" sz="900" b="1" dirty="0" smtClean="0">
                <a:solidFill>
                  <a:srgbClr val="FF3300"/>
                </a:solidFill>
                <a:latin typeface="STHeiti" charset="-122"/>
                <a:ea typeface="STHeiti" charset="-122"/>
                <a:cs typeface="STHeiti" charset="-122"/>
              </a:rPr>
              <a:t>300</a:t>
            </a:r>
            <a:r>
              <a:rPr lang="zh-CN" altLang="en-US" sz="900" b="1" dirty="0" smtClean="0">
                <a:solidFill>
                  <a:srgbClr val="FF3300"/>
                </a:solidFill>
                <a:latin typeface="STHeiti" charset="-122"/>
                <a:ea typeface="STHeiti" charset="-122"/>
                <a:cs typeface="STHeiti" charset="-122"/>
              </a:rPr>
              <a:t>万美元</a:t>
            </a:r>
            <a:endParaRPr lang="zh-CN" altLang="en-US" sz="900" b="1" dirty="0">
              <a:solidFill>
                <a:srgbClr val="FF3300"/>
              </a:solidFill>
              <a:latin typeface="STHeiti" charset="-122"/>
              <a:ea typeface="STHeiti" charset="-122"/>
              <a:cs typeface="STHeiti" charset="-122"/>
            </a:endParaRPr>
          </a:p>
        </p:txBody>
      </p:sp>
      <p:sp>
        <p:nvSpPr>
          <p:cNvPr id="111" name="TextBox 110"/>
          <p:cNvSpPr txBox="1"/>
          <p:nvPr/>
        </p:nvSpPr>
        <p:spPr>
          <a:xfrm>
            <a:off x="6418744" y="2614759"/>
            <a:ext cx="815507" cy="507831"/>
          </a:xfrm>
          <a:prstGeom prst="rect">
            <a:avLst/>
          </a:prstGeom>
          <a:noFill/>
        </p:spPr>
        <p:txBody>
          <a:bodyPr wrap="square" rtlCol="0">
            <a:spAutoFit/>
          </a:bodyPr>
          <a:lstStyle/>
          <a:p>
            <a:r>
              <a:rPr lang="en-US" altLang="zh-CN" sz="900" b="1" dirty="0" smtClean="0">
                <a:solidFill>
                  <a:srgbClr val="FF3300"/>
                </a:solidFill>
                <a:latin typeface="STHeiti" charset="-122"/>
                <a:ea typeface="STHeiti" charset="-122"/>
                <a:cs typeface="STHeiti" charset="-122"/>
              </a:rPr>
              <a:t>2017.06</a:t>
            </a:r>
            <a:r>
              <a:rPr lang="en-US" altLang="zh-CN" sz="900" dirty="0" smtClean="0">
                <a:solidFill>
                  <a:srgbClr val="FF3300"/>
                </a:solidFill>
                <a:latin typeface="STHeiti" charset="-122"/>
                <a:ea typeface="STHeiti" charset="-122"/>
                <a:cs typeface="STHeiti" charset="-122"/>
              </a:rPr>
              <a:t> </a:t>
            </a:r>
          </a:p>
          <a:p>
            <a:r>
              <a:rPr lang="en-US" altLang="zh-CN" sz="900" b="1" dirty="0" smtClean="0">
                <a:solidFill>
                  <a:srgbClr val="FF3300"/>
                </a:solidFill>
                <a:latin typeface="STHeiti" charset="-122"/>
                <a:ea typeface="STHeiti" charset="-122"/>
                <a:cs typeface="STHeiti" charset="-122"/>
              </a:rPr>
              <a:t>E</a:t>
            </a:r>
            <a:r>
              <a:rPr lang="zh-CN" altLang="en-US" sz="900" b="1" dirty="0" smtClean="0">
                <a:solidFill>
                  <a:srgbClr val="FF3300"/>
                </a:solidFill>
                <a:latin typeface="STHeiti" charset="-122"/>
                <a:ea typeface="STHeiti" charset="-122"/>
                <a:cs typeface="STHeiti" charset="-122"/>
              </a:rPr>
              <a:t>轮</a:t>
            </a:r>
            <a:endParaRPr lang="en-US" altLang="zh-CN" sz="900" b="1" dirty="0" smtClean="0">
              <a:solidFill>
                <a:srgbClr val="FF3300"/>
              </a:solidFill>
              <a:latin typeface="STHeiti" charset="-122"/>
              <a:ea typeface="STHeiti" charset="-122"/>
              <a:cs typeface="STHeiti" charset="-122"/>
            </a:endParaRPr>
          </a:p>
          <a:p>
            <a:r>
              <a:rPr lang="en-US" altLang="zh-CN" sz="900" b="1" dirty="0" smtClean="0">
                <a:solidFill>
                  <a:srgbClr val="FF3300"/>
                </a:solidFill>
                <a:latin typeface="STHeiti" charset="-122"/>
                <a:ea typeface="STHeiti" charset="-122"/>
                <a:cs typeface="STHeiti" charset="-122"/>
              </a:rPr>
              <a:t>6</a:t>
            </a:r>
            <a:r>
              <a:rPr lang="zh-CN" altLang="en-US" sz="900" b="1" dirty="0" smtClean="0">
                <a:solidFill>
                  <a:srgbClr val="FF3300"/>
                </a:solidFill>
                <a:latin typeface="STHeiti" charset="-122"/>
                <a:ea typeface="STHeiti" charset="-122"/>
                <a:cs typeface="STHeiti" charset="-122"/>
              </a:rPr>
              <a:t>亿元</a:t>
            </a:r>
            <a:endParaRPr lang="zh-CN" altLang="en-US" sz="900" b="1" dirty="0">
              <a:solidFill>
                <a:srgbClr val="FF3300"/>
              </a:solidFill>
              <a:latin typeface="STHeiti" charset="-122"/>
              <a:ea typeface="STHeiti" charset="-122"/>
              <a:cs typeface="STHeiti" charset="-122"/>
            </a:endParaRPr>
          </a:p>
        </p:txBody>
      </p:sp>
      <p:sp>
        <p:nvSpPr>
          <p:cNvPr id="112" name="TextBox 111"/>
          <p:cNvSpPr txBox="1"/>
          <p:nvPr/>
        </p:nvSpPr>
        <p:spPr>
          <a:xfrm>
            <a:off x="7303794" y="3038667"/>
            <a:ext cx="815507" cy="507831"/>
          </a:xfrm>
          <a:prstGeom prst="rect">
            <a:avLst/>
          </a:prstGeom>
          <a:noFill/>
        </p:spPr>
        <p:txBody>
          <a:bodyPr wrap="square" rtlCol="0">
            <a:spAutoFit/>
          </a:bodyPr>
          <a:lstStyle/>
          <a:p>
            <a:r>
              <a:rPr lang="en-US" altLang="zh-CN" sz="900" b="1" dirty="0" smtClean="0">
                <a:solidFill>
                  <a:srgbClr val="FF3300"/>
                </a:solidFill>
                <a:latin typeface="STHeiti" charset="-122"/>
                <a:ea typeface="STHeiti" charset="-122"/>
                <a:cs typeface="STHeiti" charset="-122"/>
              </a:rPr>
              <a:t>2017.11</a:t>
            </a:r>
            <a:r>
              <a:rPr lang="en-US" altLang="zh-CN" sz="900" dirty="0" smtClean="0">
                <a:solidFill>
                  <a:srgbClr val="FF3300"/>
                </a:solidFill>
                <a:latin typeface="STHeiti" charset="-122"/>
                <a:ea typeface="STHeiti" charset="-122"/>
                <a:cs typeface="STHeiti" charset="-122"/>
              </a:rPr>
              <a:t> </a:t>
            </a:r>
          </a:p>
          <a:p>
            <a:r>
              <a:rPr lang="zh-CN" altLang="en-US" sz="900" b="1" dirty="0" smtClean="0">
                <a:solidFill>
                  <a:srgbClr val="FF3300"/>
                </a:solidFill>
                <a:latin typeface="STHeiti" charset="-122"/>
                <a:ea typeface="STHeiti" charset="-122"/>
                <a:cs typeface="STHeiti" charset="-122"/>
              </a:rPr>
              <a:t>战略投资</a:t>
            </a:r>
            <a:endParaRPr lang="en-US" altLang="zh-CN" sz="900" b="1" dirty="0" smtClean="0">
              <a:solidFill>
                <a:srgbClr val="FF3300"/>
              </a:solidFill>
              <a:latin typeface="STHeiti" charset="-122"/>
              <a:ea typeface="STHeiti" charset="-122"/>
              <a:cs typeface="STHeiti" charset="-122"/>
            </a:endParaRPr>
          </a:p>
          <a:p>
            <a:r>
              <a:rPr lang="zh-CN" altLang="en-US" sz="900" b="1" dirty="0" smtClean="0">
                <a:solidFill>
                  <a:srgbClr val="FF3300"/>
                </a:solidFill>
                <a:latin typeface="STHeiti" charset="-122"/>
                <a:ea typeface="STHeiti" charset="-122"/>
                <a:cs typeface="STHeiti" charset="-122"/>
              </a:rPr>
              <a:t>未透露</a:t>
            </a:r>
            <a:endParaRPr lang="zh-CN" altLang="en-US" sz="900" b="1" dirty="0">
              <a:solidFill>
                <a:srgbClr val="FF3300"/>
              </a:solidFill>
              <a:latin typeface="STHeiti" charset="-122"/>
              <a:ea typeface="STHeiti" charset="-122"/>
              <a:cs typeface="STHeiti" charset="-122"/>
            </a:endParaRPr>
          </a:p>
        </p:txBody>
      </p:sp>
      <p:sp>
        <p:nvSpPr>
          <p:cNvPr id="113" name="TextBox 112"/>
          <p:cNvSpPr txBox="1"/>
          <p:nvPr/>
        </p:nvSpPr>
        <p:spPr>
          <a:xfrm>
            <a:off x="3607983" y="3506176"/>
            <a:ext cx="815507" cy="507831"/>
          </a:xfrm>
          <a:prstGeom prst="rect">
            <a:avLst/>
          </a:prstGeom>
          <a:noFill/>
        </p:spPr>
        <p:txBody>
          <a:bodyPr wrap="square" rtlCol="0">
            <a:spAutoFit/>
          </a:bodyPr>
          <a:lstStyle/>
          <a:p>
            <a:r>
              <a:rPr lang="en-US" altLang="zh-CN" sz="900" b="1" dirty="0" smtClean="0">
                <a:solidFill>
                  <a:srgbClr val="FF3300"/>
                </a:solidFill>
                <a:latin typeface="STHeiti" charset="-122"/>
                <a:ea typeface="STHeiti" charset="-122"/>
                <a:cs typeface="STHeiti" charset="-122"/>
              </a:rPr>
              <a:t>2016.09</a:t>
            </a:r>
            <a:r>
              <a:rPr lang="en-US" altLang="zh-CN" sz="900" dirty="0" smtClean="0">
                <a:solidFill>
                  <a:srgbClr val="FF3300"/>
                </a:solidFill>
                <a:latin typeface="STHeiti" charset="-122"/>
                <a:ea typeface="STHeiti" charset="-122"/>
                <a:cs typeface="STHeiti" charset="-122"/>
              </a:rPr>
              <a:t> </a:t>
            </a:r>
          </a:p>
          <a:p>
            <a:r>
              <a:rPr lang="en-US" altLang="zh-CN" sz="900" b="1" dirty="0" smtClean="0">
                <a:solidFill>
                  <a:srgbClr val="FF3300"/>
                </a:solidFill>
                <a:latin typeface="STHeiti" charset="-122"/>
                <a:ea typeface="STHeiti" charset="-122"/>
                <a:cs typeface="STHeiti" charset="-122"/>
              </a:rPr>
              <a:t>B+</a:t>
            </a:r>
            <a:r>
              <a:rPr lang="zh-CN" altLang="en-US" sz="900" b="1" dirty="0" smtClean="0">
                <a:solidFill>
                  <a:srgbClr val="FF3300"/>
                </a:solidFill>
                <a:latin typeface="STHeiti" charset="-122"/>
                <a:ea typeface="STHeiti" charset="-122"/>
                <a:cs typeface="STHeiti" charset="-122"/>
              </a:rPr>
              <a:t>轮</a:t>
            </a:r>
            <a:endParaRPr lang="en-US" altLang="zh-CN" sz="900" b="1" dirty="0" smtClean="0">
              <a:solidFill>
                <a:srgbClr val="FF3300"/>
              </a:solidFill>
              <a:latin typeface="STHeiti" charset="-122"/>
              <a:ea typeface="STHeiti" charset="-122"/>
              <a:cs typeface="STHeiti" charset="-122"/>
            </a:endParaRPr>
          </a:p>
          <a:p>
            <a:r>
              <a:rPr lang="en-US" altLang="zh-CN" sz="900" b="1" dirty="0" smtClean="0">
                <a:solidFill>
                  <a:srgbClr val="FF3300"/>
                </a:solidFill>
                <a:latin typeface="STHeiti" charset="-122"/>
                <a:ea typeface="STHeiti" charset="-122"/>
                <a:cs typeface="STHeiti" charset="-122"/>
              </a:rPr>
              <a:t>1000</a:t>
            </a:r>
            <a:r>
              <a:rPr lang="zh-CN" altLang="en-US" sz="900" b="1" dirty="0" smtClean="0">
                <a:solidFill>
                  <a:srgbClr val="FF3300"/>
                </a:solidFill>
                <a:latin typeface="STHeiti" charset="-122"/>
                <a:ea typeface="STHeiti" charset="-122"/>
                <a:cs typeface="STHeiti" charset="-122"/>
              </a:rPr>
              <a:t>万美元</a:t>
            </a:r>
            <a:endParaRPr lang="zh-CN" altLang="en-US" sz="900" b="1" dirty="0">
              <a:solidFill>
                <a:srgbClr val="FF3300"/>
              </a:solidFill>
              <a:latin typeface="STHeiti" charset="-122"/>
              <a:ea typeface="STHeiti" charset="-122"/>
              <a:cs typeface="STHeiti" charset="-122"/>
            </a:endParaRPr>
          </a:p>
        </p:txBody>
      </p:sp>
      <p:sp>
        <p:nvSpPr>
          <p:cNvPr id="114" name="TextBox 113"/>
          <p:cNvSpPr txBox="1"/>
          <p:nvPr/>
        </p:nvSpPr>
        <p:spPr>
          <a:xfrm>
            <a:off x="5305505" y="2620887"/>
            <a:ext cx="815507" cy="507831"/>
          </a:xfrm>
          <a:prstGeom prst="rect">
            <a:avLst/>
          </a:prstGeom>
          <a:noFill/>
        </p:spPr>
        <p:txBody>
          <a:bodyPr wrap="square" rtlCol="0">
            <a:spAutoFit/>
          </a:bodyPr>
          <a:lstStyle/>
          <a:p>
            <a:r>
              <a:rPr lang="en-US" altLang="zh-CN" sz="900" b="1" dirty="0" smtClean="0">
                <a:solidFill>
                  <a:srgbClr val="FF3300"/>
                </a:solidFill>
                <a:latin typeface="STHeiti" charset="-122"/>
                <a:ea typeface="STHeiti" charset="-122"/>
                <a:cs typeface="STHeiti" charset="-122"/>
              </a:rPr>
              <a:t>2017.01</a:t>
            </a:r>
            <a:r>
              <a:rPr lang="en-US" altLang="zh-CN" sz="900" dirty="0" smtClean="0">
                <a:solidFill>
                  <a:srgbClr val="FF3300"/>
                </a:solidFill>
                <a:latin typeface="STHeiti" charset="-122"/>
                <a:ea typeface="STHeiti" charset="-122"/>
                <a:cs typeface="STHeiti" charset="-122"/>
              </a:rPr>
              <a:t> </a:t>
            </a:r>
          </a:p>
          <a:p>
            <a:r>
              <a:rPr lang="en-US" altLang="zh-CN" sz="900" b="1" dirty="0" smtClean="0">
                <a:solidFill>
                  <a:srgbClr val="FF3300"/>
                </a:solidFill>
                <a:latin typeface="STHeiti" charset="-122"/>
                <a:ea typeface="STHeiti" charset="-122"/>
                <a:cs typeface="STHeiti" charset="-122"/>
              </a:rPr>
              <a:t>D</a:t>
            </a:r>
            <a:r>
              <a:rPr lang="zh-CN" altLang="en-US" sz="900" b="1" dirty="0" smtClean="0">
                <a:solidFill>
                  <a:srgbClr val="FF3300"/>
                </a:solidFill>
                <a:latin typeface="STHeiti" charset="-122"/>
                <a:ea typeface="STHeiti" charset="-122"/>
                <a:cs typeface="STHeiti" charset="-122"/>
              </a:rPr>
              <a:t>轮</a:t>
            </a:r>
            <a:endParaRPr lang="en-US" altLang="zh-CN" sz="900" b="1" dirty="0" smtClean="0">
              <a:solidFill>
                <a:srgbClr val="FF3300"/>
              </a:solidFill>
              <a:latin typeface="STHeiti" charset="-122"/>
              <a:ea typeface="STHeiti" charset="-122"/>
              <a:cs typeface="STHeiti" charset="-122"/>
            </a:endParaRPr>
          </a:p>
          <a:p>
            <a:r>
              <a:rPr lang="en-US" altLang="zh-CN" sz="900" b="1" dirty="0" smtClean="0">
                <a:solidFill>
                  <a:srgbClr val="FF3300"/>
                </a:solidFill>
                <a:latin typeface="STHeiti" charset="-122"/>
                <a:ea typeface="STHeiti" charset="-122"/>
                <a:cs typeface="STHeiti" charset="-122"/>
              </a:rPr>
              <a:t>2.15</a:t>
            </a:r>
            <a:r>
              <a:rPr lang="zh-CN" altLang="en-US" sz="900" b="1" dirty="0" smtClean="0">
                <a:solidFill>
                  <a:srgbClr val="FF3300"/>
                </a:solidFill>
                <a:latin typeface="STHeiti" charset="-122"/>
                <a:ea typeface="STHeiti" charset="-122"/>
                <a:cs typeface="STHeiti" charset="-122"/>
              </a:rPr>
              <a:t>亿美元</a:t>
            </a:r>
            <a:endParaRPr lang="zh-CN" altLang="en-US" sz="900" b="1" dirty="0">
              <a:solidFill>
                <a:srgbClr val="FF3300"/>
              </a:solidFill>
              <a:latin typeface="STHeiti" charset="-122"/>
              <a:ea typeface="STHeiti" charset="-122"/>
              <a:cs typeface="STHeiti" charset="-122"/>
            </a:endParaRPr>
          </a:p>
        </p:txBody>
      </p:sp>
      <p:sp>
        <p:nvSpPr>
          <p:cNvPr id="115" name="TextBox 114"/>
          <p:cNvSpPr txBox="1"/>
          <p:nvPr/>
        </p:nvSpPr>
        <p:spPr>
          <a:xfrm>
            <a:off x="7819508" y="3533292"/>
            <a:ext cx="670269" cy="507831"/>
          </a:xfrm>
          <a:prstGeom prst="rect">
            <a:avLst/>
          </a:prstGeom>
          <a:noFill/>
        </p:spPr>
        <p:txBody>
          <a:bodyPr wrap="square" rtlCol="0">
            <a:spAutoFit/>
          </a:bodyPr>
          <a:lstStyle/>
          <a:p>
            <a:r>
              <a:rPr lang="en-US" altLang="zh-CN" sz="900" b="1" dirty="0" smtClean="0">
                <a:solidFill>
                  <a:srgbClr val="FF3300"/>
                </a:solidFill>
                <a:latin typeface="STHeiti" charset="-122"/>
                <a:ea typeface="STHeiti" charset="-122"/>
                <a:cs typeface="STHeiti" charset="-122"/>
              </a:rPr>
              <a:t>2018.01</a:t>
            </a:r>
            <a:r>
              <a:rPr lang="en-US" altLang="zh-CN" sz="900" dirty="0" smtClean="0">
                <a:solidFill>
                  <a:srgbClr val="FF3300"/>
                </a:solidFill>
                <a:latin typeface="STHeiti" charset="-122"/>
                <a:ea typeface="STHeiti" charset="-122"/>
                <a:cs typeface="STHeiti" charset="-122"/>
              </a:rPr>
              <a:t> </a:t>
            </a:r>
          </a:p>
          <a:p>
            <a:r>
              <a:rPr lang="zh-CN" altLang="en-US" sz="900" b="1" dirty="0" smtClean="0">
                <a:solidFill>
                  <a:srgbClr val="FF3300"/>
                </a:solidFill>
                <a:latin typeface="STHeiti" charset="-122"/>
                <a:ea typeface="STHeiti" charset="-122"/>
                <a:cs typeface="STHeiti" charset="-122"/>
              </a:rPr>
              <a:t>战略投资</a:t>
            </a:r>
            <a:endParaRPr lang="en-US" altLang="zh-CN" sz="900" b="1" dirty="0" smtClean="0">
              <a:solidFill>
                <a:srgbClr val="FF3300"/>
              </a:solidFill>
              <a:latin typeface="STHeiti" charset="-122"/>
              <a:ea typeface="STHeiti" charset="-122"/>
              <a:cs typeface="STHeiti" charset="-122"/>
            </a:endParaRPr>
          </a:p>
          <a:p>
            <a:r>
              <a:rPr lang="en-US" altLang="zh-CN" sz="900" b="1" dirty="0" smtClean="0">
                <a:solidFill>
                  <a:srgbClr val="FF3300"/>
                </a:solidFill>
                <a:latin typeface="STHeiti" charset="-122"/>
                <a:ea typeface="STHeiti" charset="-122"/>
                <a:cs typeface="STHeiti" charset="-122"/>
              </a:rPr>
              <a:t>10</a:t>
            </a:r>
            <a:r>
              <a:rPr lang="zh-CN" altLang="en-US" sz="900" b="1" dirty="0" smtClean="0">
                <a:solidFill>
                  <a:srgbClr val="FF3300"/>
                </a:solidFill>
                <a:latin typeface="STHeiti" charset="-122"/>
                <a:ea typeface="STHeiti" charset="-122"/>
                <a:cs typeface="STHeiti" charset="-122"/>
              </a:rPr>
              <a:t>亿美元</a:t>
            </a:r>
            <a:endParaRPr lang="zh-CN" altLang="en-US" sz="900" b="1" dirty="0">
              <a:solidFill>
                <a:srgbClr val="FF3300"/>
              </a:solidFill>
              <a:latin typeface="STHeiti" charset="-122"/>
              <a:ea typeface="STHeiti" charset="-122"/>
              <a:cs typeface="STHeiti" charset="-122"/>
            </a:endParaRPr>
          </a:p>
        </p:txBody>
      </p:sp>
      <p:sp>
        <p:nvSpPr>
          <p:cNvPr id="116" name="流程图: 过程 115"/>
          <p:cNvSpPr/>
          <p:nvPr/>
        </p:nvSpPr>
        <p:spPr>
          <a:xfrm>
            <a:off x="349239" y="2265084"/>
            <a:ext cx="8277225" cy="53020"/>
          </a:xfrm>
          <a:prstGeom prst="flowChartProcess">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THeiti" charset="-122"/>
              <a:ea typeface="STHeiti" charset="-122"/>
              <a:cs typeface="STHeiti" charset="-122"/>
            </a:endParaRPr>
          </a:p>
        </p:txBody>
      </p:sp>
      <p:sp>
        <p:nvSpPr>
          <p:cNvPr id="117" name="直角三角形 116"/>
          <p:cNvSpPr/>
          <p:nvPr/>
        </p:nvSpPr>
        <p:spPr>
          <a:xfrm rot="13500000">
            <a:off x="8562517" y="2226142"/>
            <a:ext cx="135123" cy="130572"/>
          </a:xfrm>
          <a:prstGeom prst="rtTriangl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THeiti" charset="-122"/>
              <a:ea typeface="STHeiti" charset="-122"/>
              <a:cs typeface="STHeiti" charset="-122"/>
            </a:endParaRPr>
          </a:p>
        </p:txBody>
      </p:sp>
      <p:sp>
        <p:nvSpPr>
          <p:cNvPr id="118" name="流程图: 过程 117"/>
          <p:cNvSpPr/>
          <p:nvPr/>
        </p:nvSpPr>
        <p:spPr>
          <a:xfrm>
            <a:off x="344338" y="2569884"/>
            <a:ext cx="8277225" cy="53020"/>
          </a:xfrm>
          <a:prstGeom prst="flowChartProcess">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THeiti" charset="-122"/>
              <a:ea typeface="STHeiti" charset="-122"/>
              <a:cs typeface="STHeiti" charset="-122"/>
            </a:endParaRPr>
          </a:p>
        </p:txBody>
      </p:sp>
      <p:sp>
        <p:nvSpPr>
          <p:cNvPr id="119" name="直角三角形 118"/>
          <p:cNvSpPr/>
          <p:nvPr/>
        </p:nvSpPr>
        <p:spPr>
          <a:xfrm rot="13500000">
            <a:off x="8559343" y="2530942"/>
            <a:ext cx="135123" cy="130572"/>
          </a:xfrm>
          <a:prstGeom prst="rtTriangle">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THeiti" charset="-122"/>
              <a:ea typeface="STHeiti" charset="-122"/>
              <a:cs typeface="STHeiti" charset="-122"/>
            </a:endParaRPr>
          </a:p>
        </p:txBody>
      </p:sp>
      <p:sp>
        <p:nvSpPr>
          <p:cNvPr id="123" name="流程图: 联系 122"/>
          <p:cNvSpPr/>
          <p:nvPr/>
        </p:nvSpPr>
        <p:spPr>
          <a:xfrm>
            <a:off x="982065" y="2235351"/>
            <a:ext cx="104190" cy="108966"/>
          </a:xfrm>
          <a:prstGeom prst="flowChartConnector">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流程图: 联系 124"/>
          <p:cNvSpPr/>
          <p:nvPr/>
        </p:nvSpPr>
        <p:spPr>
          <a:xfrm>
            <a:off x="996890" y="2522748"/>
            <a:ext cx="100426" cy="80120"/>
          </a:xfrm>
          <a:prstGeom prst="flowChartConnector">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流程图: 联系 125"/>
          <p:cNvSpPr/>
          <p:nvPr/>
        </p:nvSpPr>
        <p:spPr>
          <a:xfrm>
            <a:off x="3841771" y="2239844"/>
            <a:ext cx="104190" cy="108966"/>
          </a:xfrm>
          <a:prstGeom prst="flowChartConnector">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流程图: 联系 126"/>
          <p:cNvSpPr/>
          <p:nvPr/>
        </p:nvSpPr>
        <p:spPr>
          <a:xfrm>
            <a:off x="2769300" y="2235351"/>
            <a:ext cx="104190" cy="108966"/>
          </a:xfrm>
          <a:prstGeom prst="flowChartConnector">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流程图: 联系 127"/>
          <p:cNvSpPr/>
          <p:nvPr/>
        </p:nvSpPr>
        <p:spPr>
          <a:xfrm>
            <a:off x="4317051" y="2227433"/>
            <a:ext cx="104190" cy="108966"/>
          </a:xfrm>
          <a:prstGeom prst="flowChartConnector">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流程图: 联系 128"/>
          <p:cNvSpPr/>
          <p:nvPr/>
        </p:nvSpPr>
        <p:spPr>
          <a:xfrm>
            <a:off x="5569984" y="2236039"/>
            <a:ext cx="104190" cy="108966"/>
          </a:xfrm>
          <a:prstGeom prst="flowChartConnector">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流程图: 联系 129"/>
          <p:cNvSpPr/>
          <p:nvPr/>
        </p:nvSpPr>
        <p:spPr>
          <a:xfrm>
            <a:off x="4696970" y="2228777"/>
            <a:ext cx="104190" cy="108966"/>
          </a:xfrm>
          <a:prstGeom prst="flowChartConnector">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流程图: 联系 130"/>
          <p:cNvSpPr/>
          <p:nvPr/>
        </p:nvSpPr>
        <p:spPr>
          <a:xfrm>
            <a:off x="6574499" y="2230738"/>
            <a:ext cx="104190" cy="108966"/>
          </a:xfrm>
          <a:prstGeom prst="flowChartConnector">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流程图: 联系 131"/>
          <p:cNvSpPr/>
          <p:nvPr/>
        </p:nvSpPr>
        <p:spPr>
          <a:xfrm>
            <a:off x="7996423" y="2231392"/>
            <a:ext cx="104190" cy="108966"/>
          </a:xfrm>
          <a:prstGeom prst="flowChartConnector">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圆角右箭头 132"/>
          <p:cNvSpPr/>
          <p:nvPr/>
        </p:nvSpPr>
        <p:spPr>
          <a:xfrm>
            <a:off x="6598463" y="1301090"/>
            <a:ext cx="118203" cy="988974"/>
          </a:xfrm>
          <a:prstGeom prst="bentArrow">
            <a:avLst/>
          </a:prstGeom>
          <a:solidFill>
            <a:srgbClr val="FFCC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134" name="圆角右箭头 133"/>
          <p:cNvSpPr/>
          <p:nvPr/>
        </p:nvSpPr>
        <p:spPr>
          <a:xfrm>
            <a:off x="8041797" y="1787237"/>
            <a:ext cx="86862" cy="485459"/>
          </a:xfrm>
          <a:prstGeom prst="bentArrow">
            <a:avLst/>
          </a:prstGeom>
          <a:solidFill>
            <a:srgbClr val="FFCC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135" name="圆角右箭头 134"/>
          <p:cNvSpPr/>
          <p:nvPr/>
        </p:nvSpPr>
        <p:spPr>
          <a:xfrm>
            <a:off x="8029459" y="879998"/>
            <a:ext cx="104672" cy="1450325"/>
          </a:xfrm>
          <a:prstGeom prst="bentArrow">
            <a:avLst/>
          </a:prstGeom>
          <a:solidFill>
            <a:srgbClr val="FFCC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136" name="流程图: 联系 135"/>
          <p:cNvSpPr/>
          <p:nvPr/>
        </p:nvSpPr>
        <p:spPr>
          <a:xfrm>
            <a:off x="2246905" y="2520388"/>
            <a:ext cx="104190" cy="108966"/>
          </a:xfrm>
          <a:prstGeom prst="flowChartConnector">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流程图: 联系 136"/>
          <p:cNvSpPr/>
          <p:nvPr/>
        </p:nvSpPr>
        <p:spPr>
          <a:xfrm>
            <a:off x="7831113" y="2536310"/>
            <a:ext cx="104190" cy="108966"/>
          </a:xfrm>
          <a:prstGeom prst="flowChartConnector">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流程图: 联系 137"/>
          <p:cNvSpPr/>
          <p:nvPr/>
        </p:nvSpPr>
        <p:spPr>
          <a:xfrm>
            <a:off x="4746323" y="2522748"/>
            <a:ext cx="104190" cy="108966"/>
          </a:xfrm>
          <a:prstGeom prst="flowChartConnector">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流程图: 联系 138"/>
          <p:cNvSpPr/>
          <p:nvPr/>
        </p:nvSpPr>
        <p:spPr>
          <a:xfrm>
            <a:off x="4321365" y="2540859"/>
            <a:ext cx="104190" cy="108966"/>
          </a:xfrm>
          <a:prstGeom prst="flowChartConnector">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流程图: 联系 139"/>
          <p:cNvSpPr/>
          <p:nvPr/>
        </p:nvSpPr>
        <p:spPr>
          <a:xfrm>
            <a:off x="3845639" y="2549958"/>
            <a:ext cx="104190" cy="108966"/>
          </a:xfrm>
          <a:prstGeom prst="flowChartConnector">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流程图: 联系 140"/>
          <p:cNvSpPr/>
          <p:nvPr/>
        </p:nvSpPr>
        <p:spPr>
          <a:xfrm>
            <a:off x="5308552" y="2552232"/>
            <a:ext cx="104190" cy="108966"/>
          </a:xfrm>
          <a:prstGeom prst="flowChartConnector">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流程图: 联系 141"/>
          <p:cNvSpPr/>
          <p:nvPr/>
        </p:nvSpPr>
        <p:spPr>
          <a:xfrm>
            <a:off x="5576959" y="2540859"/>
            <a:ext cx="104190" cy="108966"/>
          </a:xfrm>
          <a:prstGeom prst="flowChartConnector">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流程图: 联系 142"/>
          <p:cNvSpPr/>
          <p:nvPr/>
        </p:nvSpPr>
        <p:spPr>
          <a:xfrm>
            <a:off x="6432218" y="2549958"/>
            <a:ext cx="104190" cy="108966"/>
          </a:xfrm>
          <a:prstGeom prst="flowChartConnector">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流程图: 联系 143"/>
          <p:cNvSpPr/>
          <p:nvPr/>
        </p:nvSpPr>
        <p:spPr>
          <a:xfrm>
            <a:off x="7294302" y="2552232"/>
            <a:ext cx="104190" cy="108966"/>
          </a:xfrm>
          <a:prstGeom prst="flowChartConnector">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圆角右箭头 144"/>
          <p:cNvSpPr/>
          <p:nvPr/>
        </p:nvSpPr>
        <p:spPr>
          <a:xfrm rot="21600000">
            <a:off x="1047685" y="2603222"/>
            <a:ext cx="95250" cy="504826"/>
          </a:xfrm>
          <a:prstGeom prst="bentArrow">
            <a:avLst/>
          </a:prstGeom>
          <a:solidFill>
            <a:srgbClr val="FF3300"/>
          </a:solidFill>
          <a:ln w="0">
            <a:noFill/>
          </a:ln>
          <a:scene3d>
            <a:camera prst="orthographicFront">
              <a:rot lat="0" lon="1080000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146" name="圆角右箭头 145"/>
          <p:cNvSpPr/>
          <p:nvPr/>
        </p:nvSpPr>
        <p:spPr>
          <a:xfrm>
            <a:off x="2287282" y="2608515"/>
            <a:ext cx="104672" cy="1450325"/>
          </a:xfrm>
          <a:prstGeom prst="bentArrow">
            <a:avLst/>
          </a:prstGeom>
          <a:solidFill>
            <a:srgbClr val="FF3300"/>
          </a:solidFill>
          <a:ln w="0">
            <a:noFill/>
          </a:ln>
          <a:scene3d>
            <a:camera prst="orthographicFront">
              <a:rot lat="0" lon="1080000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147" name="圆角右箭头 146"/>
          <p:cNvSpPr/>
          <p:nvPr/>
        </p:nvSpPr>
        <p:spPr>
          <a:xfrm>
            <a:off x="4355939" y="2622176"/>
            <a:ext cx="118203" cy="988974"/>
          </a:xfrm>
          <a:prstGeom prst="bentArrow">
            <a:avLst/>
          </a:prstGeom>
          <a:solidFill>
            <a:srgbClr val="FF3300"/>
          </a:solidFill>
          <a:ln w="0">
            <a:noFill/>
          </a:ln>
          <a:scene3d>
            <a:camera prst="orthographicFront">
              <a:rot lat="0" lon="10799999"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148" name="圆角右箭头 147"/>
          <p:cNvSpPr/>
          <p:nvPr/>
        </p:nvSpPr>
        <p:spPr>
          <a:xfrm rot="21600000">
            <a:off x="3894391" y="2632078"/>
            <a:ext cx="95250" cy="504826"/>
          </a:xfrm>
          <a:prstGeom prst="bentArrow">
            <a:avLst/>
          </a:prstGeom>
          <a:solidFill>
            <a:srgbClr val="FF3300"/>
          </a:solidFill>
          <a:ln w="0">
            <a:noFill/>
          </a:ln>
          <a:scene3d>
            <a:camera prst="orthographicFront">
              <a:rot lat="0" lon="1080000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149" name="圆角右箭头 148"/>
          <p:cNvSpPr/>
          <p:nvPr/>
        </p:nvSpPr>
        <p:spPr>
          <a:xfrm>
            <a:off x="4760745" y="2622776"/>
            <a:ext cx="104672" cy="1450325"/>
          </a:xfrm>
          <a:prstGeom prst="bentArrow">
            <a:avLst/>
          </a:prstGeom>
          <a:solidFill>
            <a:srgbClr val="FF3300"/>
          </a:solidFill>
          <a:ln w="0">
            <a:noFill/>
          </a:ln>
          <a:scene3d>
            <a:camera prst="orthographicFront">
              <a:rot lat="0" lon="1080000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150" name="圆角右箭头 149"/>
          <p:cNvSpPr/>
          <p:nvPr/>
        </p:nvSpPr>
        <p:spPr>
          <a:xfrm rot="21600000">
            <a:off x="5344458" y="2635068"/>
            <a:ext cx="95250" cy="504826"/>
          </a:xfrm>
          <a:prstGeom prst="bentArrow">
            <a:avLst/>
          </a:prstGeom>
          <a:solidFill>
            <a:srgbClr val="FF3300"/>
          </a:solidFill>
          <a:ln w="0">
            <a:noFill/>
          </a:ln>
          <a:scene3d>
            <a:camera prst="orthographicFront">
              <a:rot lat="0" lon="1080000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151" name="圆角右箭头 150"/>
          <p:cNvSpPr/>
          <p:nvPr/>
        </p:nvSpPr>
        <p:spPr>
          <a:xfrm>
            <a:off x="5620632" y="2610803"/>
            <a:ext cx="118203" cy="988974"/>
          </a:xfrm>
          <a:prstGeom prst="bentArrow">
            <a:avLst/>
          </a:prstGeom>
          <a:solidFill>
            <a:srgbClr val="FF3300"/>
          </a:solidFill>
          <a:ln w="0">
            <a:noFill/>
          </a:ln>
          <a:scene3d>
            <a:camera prst="orthographicFront">
              <a:rot lat="0" lon="10799999"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152" name="圆角右箭头 151"/>
          <p:cNvSpPr/>
          <p:nvPr/>
        </p:nvSpPr>
        <p:spPr>
          <a:xfrm rot="21600000">
            <a:off x="6477220" y="2635068"/>
            <a:ext cx="95250" cy="504826"/>
          </a:xfrm>
          <a:prstGeom prst="bentArrow">
            <a:avLst/>
          </a:prstGeom>
          <a:solidFill>
            <a:srgbClr val="FF3300"/>
          </a:solidFill>
          <a:ln w="0">
            <a:noFill/>
          </a:ln>
          <a:scene3d>
            <a:camera prst="orthographicFront">
              <a:rot lat="0" lon="1080000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153" name="圆角右箭头 152"/>
          <p:cNvSpPr/>
          <p:nvPr/>
        </p:nvSpPr>
        <p:spPr>
          <a:xfrm>
            <a:off x="7335701" y="2626726"/>
            <a:ext cx="118203" cy="988974"/>
          </a:xfrm>
          <a:prstGeom prst="bentArrow">
            <a:avLst/>
          </a:prstGeom>
          <a:solidFill>
            <a:srgbClr val="FF3300"/>
          </a:solidFill>
          <a:ln w="0">
            <a:noFill/>
          </a:ln>
          <a:scene3d>
            <a:camera prst="orthographicFront">
              <a:rot lat="0" lon="10799999"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154" name="圆角右箭头 153"/>
          <p:cNvSpPr/>
          <p:nvPr/>
        </p:nvSpPr>
        <p:spPr>
          <a:xfrm>
            <a:off x="7871488" y="2603966"/>
            <a:ext cx="104672" cy="1450325"/>
          </a:xfrm>
          <a:prstGeom prst="bentArrow">
            <a:avLst/>
          </a:prstGeom>
          <a:solidFill>
            <a:srgbClr val="FF3300"/>
          </a:solidFill>
          <a:ln w="0">
            <a:noFill/>
          </a:ln>
          <a:scene3d>
            <a:camera prst="orthographicFront">
              <a:rot lat="0" lon="1080000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155" name="椭圆 154"/>
          <p:cNvSpPr/>
          <p:nvPr/>
        </p:nvSpPr>
        <p:spPr>
          <a:xfrm>
            <a:off x="240217" y="2535383"/>
            <a:ext cx="417444" cy="397565"/>
          </a:xfrm>
          <a:prstGeom prst="ellipse">
            <a:avLst/>
          </a:prstGeom>
          <a:blipFill>
            <a:blip r:embed="rId2" cstate="print">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6" name="椭圆 155"/>
          <p:cNvSpPr/>
          <p:nvPr/>
        </p:nvSpPr>
        <p:spPr>
          <a:xfrm>
            <a:off x="221915" y="1909217"/>
            <a:ext cx="425806" cy="427383"/>
          </a:xfrm>
          <a:prstGeom prst="ellipse">
            <a:avLst/>
          </a:prstGeom>
          <a:blipFill>
            <a:blip r:embed="rId3" cstate="print">
              <a:extLst>
                <a:ext uri="{28A0092B-C50C-407E-A947-70E740481C1C}">
                  <a14:useLocalDpi xmlns:a14="http://schemas.microsoft.com/office/drawing/2010/main" val="0"/>
                </a:ext>
              </a:extLst>
            </a:blip>
            <a:srcRect/>
            <a:stretch>
              <a:fillRect t="-1000" b="-1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7" name="圆角右箭头 156"/>
          <p:cNvSpPr/>
          <p:nvPr/>
        </p:nvSpPr>
        <p:spPr>
          <a:xfrm>
            <a:off x="4268484" y="2591948"/>
            <a:ext cx="104672" cy="1450325"/>
          </a:xfrm>
          <a:prstGeom prst="bentArrow">
            <a:avLst/>
          </a:prstGeom>
          <a:solidFill>
            <a:srgbClr val="FF3300"/>
          </a:solidFill>
          <a:ln w="0">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THeiti" charset="-122"/>
              <a:ea typeface="STHeiti" charset="-122"/>
              <a:cs typeface="STHeiti" charset="-122"/>
            </a:endParaRPr>
          </a:p>
        </p:txBody>
      </p:sp>
      <p:sp>
        <p:nvSpPr>
          <p:cNvPr id="82" name="流程图: 联系 126"/>
          <p:cNvSpPr/>
          <p:nvPr/>
        </p:nvSpPr>
        <p:spPr>
          <a:xfrm>
            <a:off x="2453869" y="2228260"/>
            <a:ext cx="104190" cy="108966"/>
          </a:xfrm>
          <a:prstGeom prst="flowChartConnector">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TextBox 158"/>
          <p:cNvSpPr txBox="1"/>
          <p:nvPr/>
        </p:nvSpPr>
        <p:spPr>
          <a:xfrm>
            <a:off x="2386716" y="2315970"/>
            <a:ext cx="481196" cy="246221"/>
          </a:xfrm>
          <a:prstGeom prst="rect">
            <a:avLst/>
          </a:prstGeom>
          <a:solidFill>
            <a:srgbClr val="FF0000"/>
          </a:solidFill>
        </p:spPr>
        <p:txBody>
          <a:bodyPr wrap="square" rtlCol="0">
            <a:spAutoFit/>
          </a:bodyPr>
          <a:lstStyle/>
          <a:p>
            <a:r>
              <a:rPr lang="en-US" altLang="zh-CN" sz="1000" b="1" dirty="0" smtClean="0">
                <a:solidFill>
                  <a:schemeClr val="bg1"/>
                </a:solidFill>
                <a:latin typeface="STHeiti" charset="-122"/>
                <a:ea typeface="STHeiti" charset="-122"/>
                <a:cs typeface="STHeiti" charset="-122"/>
              </a:rPr>
              <a:t>2016</a:t>
            </a:r>
            <a:endParaRPr lang="zh-CN" altLang="en-US" sz="1000" b="1" dirty="0">
              <a:solidFill>
                <a:schemeClr val="bg1"/>
              </a:solidFill>
              <a:latin typeface="STHeiti" charset="-122"/>
              <a:ea typeface="STHeiti" charset="-122"/>
              <a:cs typeface="STHeiti" charset="-122"/>
            </a:endParaRPr>
          </a:p>
        </p:txBody>
      </p:sp>
      <p:sp>
        <p:nvSpPr>
          <p:cNvPr id="88" name="TextBox 87"/>
          <p:cNvSpPr txBox="1"/>
          <p:nvPr/>
        </p:nvSpPr>
        <p:spPr>
          <a:xfrm>
            <a:off x="636055" y="2314646"/>
            <a:ext cx="481798" cy="259197"/>
          </a:xfrm>
          <a:prstGeom prst="rect">
            <a:avLst/>
          </a:prstGeom>
          <a:solidFill>
            <a:srgbClr val="FF0000"/>
          </a:solidFill>
        </p:spPr>
        <p:txBody>
          <a:bodyPr wrap="square" rtlCol="0">
            <a:spAutoFit/>
          </a:bodyPr>
          <a:lstStyle/>
          <a:p>
            <a:r>
              <a:rPr lang="en-US" altLang="zh-CN" sz="1050" b="1" dirty="0">
                <a:solidFill>
                  <a:schemeClr val="bg1"/>
                </a:solidFill>
                <a:latin typeface="STHeiti" charset="-122"/>
                <a:ea typeface="STHeiti" charset="-122"/>
                <a:cs typeface="STHeiti" charset="-122"/>
              </a:rPr>
              <a:t>2015</a:t>
            </a:r>
            <a:endParaRPr lang="zh-CN" altLang="en-US" sz="1050" b="1" dirty="0">
              <a:solidFill>
                <a:schemeClr val="bg1"/>
              </a:solidFill>
              <a:latin typeface="STHeiti" charset="-122"/>
              <a:ea typeface="STHeiti" charset="-122"/>
              <a:cs typeface="STHeiti" charset="-122"/>
            </a:endParaRPr>
          </a:p>
        </p:txBody>
      </p:sp>
    </p:spTree>
    <p:extLst>
      <p:ext uri="{BB962C8B-B14F-4D97-AF65-F5344CB8AC3E}">
        <p14:creationId xmlns:p14="http://schemas.microsoft.com/office/powerpoint/2010/main" val="98744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2" presetClass="entr" presetSubtype="2" fill="hold" nodeType="withEffect">
                                  <p:stCondLst>
                                    <p:cond delay="0"/>
                                  </p:stCondLst>
                                  <p:childTnLst>
                                    <p:set>
                                      <p:cBhvr>
                                        <p:cTn id="9" dur="1" fill="hold">
                                          <p:stCondLst>
                                            <p:cond delay="0"/>
                                          </p:stCondLst>
                                        </p:cTn>
                                        <p:tgtEl>
                                          <p:spTgt spid="156"/>
                                        </p:tgtEl>
                                        <p:attrNameLst>
                                          <p:attrName>style.visibility</p:attrName>
                                        </p:attrNameLst>
                                      </p:cBhvr>
                                      <p:to>
                                        <p:strVal val="visible"/>
                                      </p:to>
                                    </p:set>
                                    <p:anim calcmode="lin" valueType="num">
                                      <p:cBhvr additive="base">
                                        <p:cTn id="10" dur="1000" fill="hold"/>
                                        <p:tgtEl>
                                          <p:spTgt spid="156"/>
                                        </p:tgtEl>
                                        <p:attrNameLst>
                                          <p:attrName>ppt_x</p:attrName>
                                        </p:attrNameLst>
                                      </p:cBhvr>
                                      <p:tavLst>
                                        <p:tav tm="0">
                                          <p:val>
                                            <p:strVal val="1+#ppt_w/2"/>
                                          </p:val>
                                        </p:tav>
                                        <p:tav tm="100000">
                                          <p:val>
                                            <p:strVal val="#ppt_x"/>
                                          </p:val>
                                        </p:tav>
                                      </p:tavLst>
                                    </p:anim>
                                    <p:anim calcmode="lin" valueType="num">
                                      <p:cBhvr additive="base">
                                        <p:cTn id="11" dur="1000" fill="hold"/>
                                        <p:tgtEl>
                                          <p:spTgt spid="156"/>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0"/>
                                  </p:stCondLst>
                                  <p:childTnLst>
                                    <p:set>
                                      <p:cBhvr>
                                        <p:cTn id="13" dur="1" fill="hold">
                                          <p:stCondLst>
                                            <p:cond delay="0"/>
                                          </p:stCondLst>
                                        </p:cTn>
                                        <p:tgtEl>
                                          <p:spTgt spid="123"/>
                                        </p:tgtEl>
                                        <p:attrNameLst>
                                          <p:attrName>style.visibility</p:attrName>
                                        </p:attrNameLst>
                                      </p:cBhvr>
                                      <p:to>
                                        <p:strVal val="visible"/>
                                      </p:to>
                                    </p:set>
                                    <p:anim calcmode="lin" valueType="num">
                                      <p:cBhvr additive="base">
                                        <p:cTn id="14" dur="1000" fill="hold"/>
                                        <p:tgtEl>
                                          <p:spTgt spid="123"/>
                                        </p:tgtEl>
                                        <p:attrNameLst>
                                          <p:attrName>ppt_x</p:attrName>
                                        </p:attrNameLst>
                                      </p:cBhvr>
                                      <p:tavLst>
                                        <p:tav tm="0">
                                          <p:val>
                                            <p:strVal val="1+#ppt_w/2"/>
                                          </p:val>
                                        </p:tav>
                                        <p:tav tm="100000">
                                          <p:val>
                                            <p:strVal val="#ppt_x"/>
                                          </p:val>
                                        </p:tav>
                                      </p:tavLst>
                                    </p:anim>
                                    <p:anim calcmode="lin" valueType="num">
                                      <p:cBhvr additive="base">
                                        <p:cTn id="15" dur="1000" fill="hold"/>
                                        <p:tgtEl>
                                          <p:spTgt spid="123"/>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127"/>
                                        </p:tgtEl>
                                        <p:attrNameLst>
                                          <p:attrName>style.visibility</p:attrName>
                                        </p:attrNameLst>
                                      </p:cBhvr>
                                      <p:to>
                                        <p:strVal val="visible"/>
                                      </p:to>
                                    </p:set>
                                    <p:anim calcmode="lin" valueType="num">
                                      <p:cBhvr additive="base">
                                        <p:cTn id="18" dur="1000" fill="hold"/>
                                        <p:tgtEl>
                                          <p:spTgt spid="127"/>
                                        </p:tgtEl>
                                        <p:attrNameLst>
                                          <p:attrName>ppt_x</p:attrName>
                                        </p:attrNameLst>
                                      </p:cBhvr>
                                      <p:tavLst>
                                        <p:tav tm="0">
                                          <p:val>
                                            <p:strVal val="1+#ppt_w/2"/>
                                          </p:val>
                                        </p:tav>
                                        <p:tav tm="100000">
                                          <p:val>
                                            <p:strVal val="#ppt_x"/>
                                          </p:val>
                                        </p:tav>
                                      </p:tavLst>
                                    </p:anim>
                                    <p:anim calcmode="lin" valueType="num">
                                      <p:cBhvr additive="base">
                                        <p:cTn id="19" dur="1000" fill="hold"/>
                                        <p:tgtEl>
                                          <p:spTgt spid="127"/>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additive="base">
                                        <p:cTn id="22" dur="1000" fill="hold"/>
                                        <p:tgtEl>
                                          <p:spTgt spid="126"/>
                                        </p:tgtEl>
                                        <p:attrNameLst>
                                          <p:attrName>ppt_x</p:attrName>
                                        </p:attrNameLst>
                                      </p:cBhvr>
                                      <p:tavLst>
                                        <p:tav tm="0">
                                          <p:val>
                                            <p:strVal val="1+#ppt_w/2"/>
                                          </p:val>
                                        </p:tav>
                                        <p:tav tm="100000">
                                          <p:val>
                                            <p:strVal val="#ppt_x"/>
                                          </p:val>
                                        </p:tav>
                                      </p:tavLst>
                                    </p:anim>
                                    <p:anim calcmode="lin" valueType="num">
                                      <p:cBhvr additive="base">
                                        <p:cTn id="23" dur="1000" fill="hold"/>
                                        <p:tgtEl>
                                          <p:spTgt spid="126"/>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 calcmode="lin" valueType="num">
                                      <p:cBhvr additive="base">
                                        <p:cTn id="26" dur="1000" fill="hold"/>
                                        <p:tgtEl>
                                          <p:spTgt spid="128"/>
                                        </p:tgtEl>
                                        <p:attrNameLst>
                                          <p:attrName>ppt_x</p:attrName>
                                        </p:attrNameLst>
                                      </p:cBhvr>
                                      <p:tavLst>
                                        <p:tav tm="0">
                                          <p:val>
                                            <p:strVal val="1+#ppt_w/2"/>
                                          </p:val>
                                        </p:tav>
                                        <p:tav tm="100000">
                                          <p:val>
                                            <p:strVal val="#ppt_x"/>
                                          </p:val>
                                        </p:tav>
                                      </p:tavLst>
                                    </p:anim>
                                    <p:anim calcmode="lin" valueType="num">
                                      <p:cBhvr additive="base">
                                        <p:cTn id="27" dur="1000" fill="hold"/>
                                        <p:tgtEl>
                                          <p:spTgt spid="128"/>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30"/>
                                        </p:tgtEl>
                                        <p:attrNameLst>
                                          <p:attrName>style.visibility</p:attrName>
                                        </p:attrNameLst>
                                      </p:cBhvr>
                                      <p:to>
                                        <p:strVal val="visible"/>
                                      </p:to>
                                    </p:set>
                                    <p:anim calcmode="lin" valueType="num">
                                      <p:cBhvr additive="base">
                                        <p:cTn id="30" dur="1000" fill="hold"/>
                                        <p:tgtEl>
                                          <p:spTgt spid="130"/>
                                        </p:tgtEl>
                                        <p:attrNameLst>
                                          <p:attrName>ppt_x</p:attrName>
                                        </p:attrNameLst>
                                      </p:cBhvr>
                                      <p:tavLst>
                                        <p:tav tm="0">
                                          <p:val>
                                            <p:strVal val="1+#ppt_w/2"/>
                                          </p:val>
                                        </p:tav>
                                        <p:tav tm="100000">
                                          <p:val>
                                            <p:strVal val="#ppt_x"/>
                                          </p:val>
                                        </p:tav>
                                      </p:tavLst>
                                    </p:anim>
                                    <p:anim calcmode="lin" valueType="num">
                                      <p:cBhvr additive="base">
                                        <p:cTn id="31" dur="1000" fill="hold"/>
                                        <p:tgtEl>
                                          <p:spTgt spid="13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29"/>
                                        </p:tgtEl>
                                        <p:attrNameLst>
                                          <p:attrName>style.visibility</p:attrName>
                                        </p:attrNameLst>
                                      </p:cBhvr>
                                      <p:to>
                                        <p:strVal val="visible"/>
                                      </p:to>
                                    </p:set>
                                    <p:anim calcmode="lin" valueType="num">
                                      <p:cBhvr additive="base">
                                        <p:cTn id="34" dur="1000" fill="hold"/>
                                        <p:tgtEl>
                                          <p:spTgt spid="129"/>
                                        </p:tgtEl>
                                        <p:attrNameLst>
                                          <p:attrName>ppt_x</p:attrName>
                                        </p:attrNameLst>
                                      </p:cBhvr>
                                      <p:tavLst>
                                        <p:tav tm="0">
                                          <p:val>
                                            <p:strVal val="1+#ppt_w/2"/>
                                          </p:val>
                                        </p:tav>
                                        <p:tav tm="100000">
                                          <p:val>
                                            <p:strVal val="#ppt_x"/>
                                          </p:val>
                                        </p:tav>
                                      </p:tavLst>
                                    </p:anim>
                                    <p:anim calcmode="lin" valueType="num">
                                      <p:cBhvr additive="base">
                                        <p:cTn id="35" dur="1000" fill="hold"/>
                                        <p:tgtEl>
                                          <p:spTgt spid="12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31"/>
                                        </p:tgtEl>
                                        <p:attrNameLst>
                                          <p:attrName>style.visibility</p:attrName>
                                        </p:attrNameLst>
                                      </p:cBhvr>
                                      <p:to>
                                        <p:strVal val="visible"/>
                                      </p:to>
                                    </p:set>
                                    <p:anim calcmode="lin" valueType="num">
                                      <p:cBhvr additive="base">
                                        <p:cTn id="38" dur="1000" fill="hold"/>
                                        <p:tgtEl>
                                          <p:spTgt spid="131"/>
                                        </p:tgtEl>
                                        <p:attrNameLst>
                                          <p:attrName>ppt_x</p:attrName>
                                        </p:attrNameLst>
                                      </p:cBhvr>
                                      <p:tavLst>
                                        <p:tav tm="0">
                                          <p:val>
                                            <p:strVal val="1+#ppt_w/2"/>
                                          </p:val>
                                        </p:tav>
                                        <p:tav tm="100000">
                                          <p:val>
                                            <p:strVal val="#ppt_x"/>
                                          </p:val>
                                        </p:tav>
                                      </p:tavLst>
                                    </p:anim>
                                    <p:anim calcmode="lin" valueType="num">
                                      <p:cBhvr additive="base">
                                        <p:cTn id="39" dur="1000" fill="hold"/>
                                        <p:tgtEl>
                                          <p:spTgt spid="13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32"/>
                                        </p:tgtEl>
                                        <p:attrNameLst>
                                          <p:attrName>style.visibility</p:attrName>
                                        </p:attrNameLst>
                                      </p:cBhvr>
                                      <p:to>
                                        <p:strVal val="visible"/>
                                      </p:to>
                                    </p:set>
                                    <p:anim calcmode="lin" valueType="num">
                                      <p:cBhvr additive="base">
                                        <p:cTn id="42" dur="1000" fill="hold"/>
                                        <p:tgtEl>
                                          <p:spTgt spid="132"/>
                                        </p:tgtEl>
                                        <p:attrNameLst>
                                          <p:attrName>ppt_x</p:attrName>
                                        </p:attrNameLst>
                                      </p:cBhvr>
                                      <p:tavLst>
                                        <p:tav tm="0">
                                          <p:val>
                                            <p:strVal val="1+#ppt_w/2"/>
                                          </p:val>
                                        </p:tav>
                                        <p:tav tm="100000">
                                          <p:val>
                                            <p:strVal val="#ppt_x"/>
                                          </p:val>
                                        </p:tav>
                                      </p:tavLst>
                                    </p:anim>
                                    <p:anim calcmode="lin" valueType="num">
                                      <p:cBhvr additive="base">
                                        <p:cTn id="43" dur="1000" fill="hold"/>
                                        <p:tgtEl>
                                          <p:spTgt spid="132"/>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89"/>
                                        </p:tgtEl>
                                        <p:attrNameLst>
                                          <p:attrName>style.visibility</p:attrName>
                                        </p:attrNameLst>
                                      </p:cBhvr>
                                      <p:to>
                                        <p:strVal val="visible"/>
                                      </p:to>
                                    </p:set>
                                    <p:anim calcmode="lin" valueType="num">
                                      <p:cBhvr additive="base">
                                        <p:cTn id="46" dur="1000" fill="hold"/>
                                        <p:tgtEl>
                                          <p:spTgt spid="89"/>
                                        </p:tgtEl>
                                        <p:attrNameLst>
                                          <p:attrName>ppt_x</p:attrName>
                                        </p:attrNameLst>
                                      </p:cBhvr>
                                      <p:tavLst>
                                        <p:tav tm="0">
                                          <p:val>
                                            <p:strVal val="0-#ppt_w/2"/>
                                          </p:val>
                                        </p:tav>
                                        <p:tav tm="100000">
                                          <p:val>
                                            <p:strVal val="#ppt_x"/>
                                          </p:val>
                                        </p:tav>
                                      </p:tavLst>
                                    </p:anim>
                                    <p:anim calcmode="lin" valueType="num">
                                      <p:cBhvr additive="base">
                                        <p:cTn id="47" dur="1000" fill="hold"/>
                                        <p:tgtEl>
                                          <p:spTgt spid="89"/>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87"/>
                                        </p:tgtEl>
                                        <p:attrNameLst>
                                          <p:attrName>style.visibility</p:attrName>
                                        </p:attrNameLst>
                                      </p:cBhvr>
                                      <p:to>
                                        <p:strVal val="visible"/>
                                      </p:to>
                                    </p:set>
                                    <p:anim calcmode="lin" valueType="num">
                                      <p:cBhvr additive="base">
                                        <p:cTn id="50" dur="1000" fill="hold"/>
                                        <p:tgtEl>
                                          <p:spTgt spid="87"/>
                                        </p:tgtEl>
                                        <p:attrNameLst>
                                          <p:attrName>ppt_x</p:attrName>
                                        </p:attrNameLst>
                                      </p:cBhvr>
                                      <p:tavLst>
                                        <p:tav tm="0">
                                          <p:val>
                                            <p:strVal val="0-#ppt_w/2"/>
                                          </p:val>
                                        </p:tav>
                                        <p:tav tm="100000">
                                          <p:val>
                                            <p:strVal val="#ppt_x"/>
                                          </p:val>
                                        </p:tav>
                                      </p:tavLst>
                                    </p:anim>
                                    <p:anim calcmode="lin" valueType="num">
                                      <p:cBhvr additive="base">
                                        <p:cTn id="51" dur="1000" fill="hold"/>
                                        <p:tgtEl>
                                          <p:spTgt spid="87"/>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 calcmode="lin" valueType="num">
                                      <p:cBhvr additive="base">
                                        <p:cTn id="54" dur="1000" fill="hold"/>
                                        <p:tgtEl>
                                          <p:spTgt spid="92"/>
                                        </p:tgtEl>
                                        <p:attrNameLst>
                                          <p:attrName>ppt_x</p:attrName>
                                        </p:attrNameLst>
                                      </p:cBhvr>
                                      <p:tavLst>
                                        <p:tav tm="0">
                                          <p:val>
                                            <p:strVal val="0-#ppt_w/2"/>
                                          </p:val>
                                        </p:tav>
                                        <p:tav tm="100000">
                                          <p:val>
                                            <p:strVal val="#ppt_x"/>
                                          </p:val>
                                        </p:tav>
                                      </p:tavLst>
                                    </p:anim>
                                    <p:anim calcmode="lin" valueType="num">
                                      <p:cBhvr additive="base">
                                        <p:cTn id="55" dur="1000" fill="hold"/>
                                        <p:tgtEl>
                                          <p:spTgt spid="92"/>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96"/>
                                        </p:tgtEl>
                                        <p:attrNameLst>
                                          <p:attrName>style.visibility</p:attrName>
                                        </p:attrNameLst>
                                      </p:cBhvr>
                                      <p:to>
                                        <p:strVal val="visible"/>
                                      </p:to>
                                    </p:set>
                                    <p:anim calcmode="lin" valueType="num">
                                      <p:cBhvr additive="base">
                                        <p:cTn id="58" dur="1000" fill="hold"/>
                                        <p:tgtEl>
                                          <p:spTgt spid="96"/>
                                        </p:tgtEl>
                                        <p:attrNameLst>
                                          <p:attrName>ppt_x</p:attrName>
                                        </p:attrNameLst>
                                      </p:cBhvr>
                                      <p:tavLst>
                                        <p:tav tm="0">
                                          <p:val>
                                            <p:strVal val="0-#ppt_w/2"/>
                                          </p:val>
                                        </p:tav>
                                        <p:tav tm="100000">
                                          <p:val>
                                            <p:strVal val="#ppt_x"/>
                                          </p:val>
                                        </p:tav>
                                      </p:tavLst>
                                    </p:anim>
                                    <p:anim calcmode="lin" valueType="num">
                                      <p:cBhvr additive="base">
                                        <p:cTn id="59" dur="1000" fill="hold"/>
                                        <p:tgtEl>
                                          <p:spTgt spid="96"/>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95"/>
                                        </p:tgtEl>
                                        <p:attrNameLst>
                                          <p:attrName>style.visibility</p:attrName>
                                        </p:attrNameLst>
                                      </p:cBhvr>
                                      <p:to>
                                        <p:strVal val="visible"/>
                                      </p:to>
                                    </p:set>
                                    <p:anim calcmode="lin" valueType="num">
                                      <p:cBhvr additive="base">
                                        <p:cTn id="62" dur="1000" fill="hold"/>
                                        <p:tgtEl>
                                          <p:spTgt spid="95"/>
                                        </p:tgtEl>
                                        <p:attrNameLst>
                                          <p:attrName>ppt_x</p:attrName>
                                        </p:attrNameLst>
                                      </p:cBhvr>
                                      <p:tavLst>
                                        <p:tav tm="0">
                                          <p:val>
                                            <p:strVal val="0-#ppt_w/2"/>
                                          </p:val>
                                        </p:tav>
                                        <p:tav tm="100000">
                                          <p:val>
                                            <p:strVal val="#ppt_x"/>
                                          </p:val>
                                        </p:tav>
                                      </p:tavLst>
                                    </p:anim>
                                    <p:anim calcmode="lin" valueType="num">
                                      <p:cBhvr additive="base">
                                        <p:cTn id="63" dur="1000" fill="hold"/>
                                        <p:tgtEl>
                                          <p:spTgt spid="95"/>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91"/>
                                        </p:tgtEl>
                                        <p:attrNameLst>
                                          <p:attrName>style.visibility</p:attrName>
                                        </p:attrNameLst>
                                      </p:cBhvr>
                                      <p:to>
                                        <p:strVal val="visible"/>
                                      </p:to>
                                    </p:set>
                                    <p:anim calcmode="lin" valueType="num">
                                      <p:cBhvr additive="base">
                                        <p:cTn id="66" dur="1000" fill="hold"/>
                                        <p:tgtEl>
                                          <p:spTgt spid="91"/>
                                        </p:tgtEl>
                                        <p:attrNameLst>
                                          <p:attrName>ppt_x</p:attrName>
                                        </p:attrNameLst>
                                      </p:cBhvr>
                                      <p:tavLst>
                                        <p:tav tm="0">
                                          <p:val>
                                            <p:strVal val="0-#ppt_w/2"/>
                                          </p:val>
                                        </p:tav>
                                        <p:tav tm="100000">
                                          <p:val>
                                            <p:strVal val="#ppt_x"/>
                                          </p:val>
                                        </p:tav>
                                      </p:tavLst>
                                    </p:anim>
                                    <p:anim calcmode="lin" valueType="num">
                                      <p:cBhvr additive="base">
                                        <p:cTn id="67" dur="1000" fill="hold"/>
                                        <p:tgtEl>
                                          <p:spTgt spid="91"/>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 calcmode="lin" valueType="num">
                                      <p:cBhvr additive="base">
                                        <p:cTn id="70" dur="1000" fill="hold"/>
                                        <p:tgtEl>
                                          <p:spTgt spid="97"/>
                                        </p:tgtEl>
                                        <p:attrNameLst>
                                          <p:attrName>ppt_x</p:attrName>
                                        </p:attrNameLst>
                                      </p:cBhvr>
                                      <p:tavLst>
                                        <p:tav tm="0">
                                          <p:val>
                                            <p:strVal val="0-#ppt_w/2"/>
                                          </p:val>
                                        </p:tav>
                                        <p:tav tm="100000">
                                          <p:val>
                                            <p:strVal val="#ppt_x"/>
                                          </p:val>
                                        </p:tav>
                                      </p:tavLst>
                                    </p:anim>
                                    <p:anim calcmode="lin" valueType="num">
                                      <p:cBhvr additive="base">
                                        <p:cTn id="71" dur="1000" fill="hold"/>
                                        <p:tgtEl>
                                          <p:spTgt spid="97"/>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0"/>
                                  </p:stCondLst>
                                  <p:childTnLst>
                                    <p:set>
                                      <p:cBhvr>
                                        <p:cTn id="73" dur="1" fill="hold">
                                          <p:stCondLst>
                                            <p:cond delay="0"/>
                                          </p:stCondLst>
                                        </p:cTn>
                                        <p:tgtEl>
                                          <p:spTgt spid="90"/>
                                        </p:tgtEl>
                                        <p:attrNameLst>
                                          <p:attrName>style.visibility</p:attrName>
                                        </p:attrNameLst>
                                      </p:cBhvr>
                                      <p:to>
                                        <p:strVal val="visible"/>
                                      </p:to>
                                    </p:set>
                                    <p:anim calcmode="lin" valueType="num">
                                      <p:cBhvr additive="base">
                                        <p:cTn id="74" dur="1000" fill="hold"/>
                                        <p:tgtEl>
                                          <p:spTgt spid="90"/>
                                        </p:tgtEl>
                                        <p:attrNameLst>
                                          <p:attrName>ppt_x</p:attrName>
                                        </p:attrNameLst>
                                      </p:cBhvr>
                                      <p:tavLst>
                                        <p:tav tm="0">
                                          <p:val>
                                            <p:strVal val="0-#ppt_w/2"/>
                                          </p:val>
                                        </p:tav>
                                        <p:tav tm="100000">
                                          <p:val>
                                            <p:strVal val="#ppt_x"/>
                                          </p:val>
                                        </p:tav>
                                      </p:tavLst>
                                    </p:anim>
                                    <p:anim calcmode="lin" valueType="num">
                                      <p:cBhvr additive="base">
                                        <p:cTn id="75" dur="1000" fill="hold"/>
                                        <p:tgtEl>
                                          <p:spTgt spid="90"/>
                                        </p:tgtEl>
                                        <p:attrNameLst>
                                          <p:attrName>ppt_y</p:attrName>
                                        </p:attrNameLst>
                                      </p:cBhvr>
                                      <p:tavLst>
                                        <p:tav tm="0">
                                          <p:val>
                                            <p:strVal val="#ppt_y"/>
                                          </p:val>
                                        </p:tav>
                                        <p:tav tm="100000">
                                          <p:val>
                                            <p:strVal val="#ppt_y"/>
                                          </p:val>
                                        </p:tav>
                                      </p:tavLst>
                                    </p:anim>
                                  </p:childTnLst>
                                </p:cTn>
                              </p:par>
                              <p:par>
                                <p:cTn id="76" presetID="2" presetClass="entr" presetSubtype="8" fill="hold" grpId="0" nodeType="withEffect">
                                  <p:stCondLst>
                                    <p:cond delay="0"/>
                                  </p:stCondLst>
                                  <p:childTnLst>
                                    <p:set>
                                      <p:cBhvr>
                                        <p:cTn id="77" dur="1" fill="hold">
                                          <p:stCondLst>
                                            <p:cond delay="0"/>
                                          </p:stCondLst>
                                        </p:cTn>
                                        <p:tgtEl>
                                          <p:spTgt spid="101"/>
                                        </p:tgtEl>
                                        <p:attrNameLst>
                                          <p:attrName>style.visibility</p:attrName>
                                        </p:attrNameLst>
                                      </p:cBhvr>
                                      <p:to>
                                        <p:strVal val="visible"/>
                                      </p:to>
                                    </p:set>
                                    <p:anim calcmode="lin" valueType="num">
                                      <p:cBhvr additive="base">
                                        <p:cTn id="78" dur="1000" fill="hold"/>
                                        <p:tgtEl>
                                          <p:spTgt spid="101"/>
                                        </p:tgtEl>
                                        <p:attrNameLst>
                                          <p:attrName>ppt_x</p:attrName>
                                        </p:attrNameLst>
                                      </p:cBhvr>
                                      <p:tavLst>
                                        <p:tav tm="0">
                                          <p:val>
                                            <p:strVal val="0-#ppt_w/2"/>
                                          </p:val>
                                        </p:tav>
                                        <p:tav tm="100000">
                                          <p:val>
                                            <p:strVal val="#ppt_x"/>
                                          </p:val>
                                        </p:tav>
                                      </p:tavLst>
                                    </p:anim>
                                    <p:anim calcmode="lin" valueType="num">
                                      <p:cBhvr additive="base">
                                        <p:cTn id="79" dur="1000" fill="hold"/>
                                        <p:tgtEl>
                                          <p:spTgt spid="101"/>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93"/>
                                        </p:tgtEl>
                                        <p:attrNameLst>
                                          <p:attrName>style.visibility</p:attrName>
                                        </p:attrNameLst>
                                      </p:cBhvr>
                                      <p:to>
                                        <p:strVal val="visible"/>
                                      </p:to>
                                    </p:set>
                                    <p:anim calcmode="lin" valueType="num">
                                      <p:cBhvr additive="base">
                                        <p:cTn id="82" dur="1000" fill="hold"/>
                                        <p:tgtEl>
                                          <p:spTgt spid="93"/>
                                        </p:tgtEl>
                                        <p:attrNameLst>
                                          <p:attrName>ppt_x</p:attrName>
                                        </p:attrNameLst>
                                      </p:cBhvr>
                                      <p:tavLst>
                                        <p:tav tm="0">
                                          <p:val>
                                            <p:strVal val="0-#ppt_w/2"/>
                                          </p:val>
                                        </p:tav>
                                        <p:tav tm="100000">
                                          <p:val>
                                            <p:strVal val="#ppt_x"/>
                                          </p:val>
                                        </p:tav>
                                      </p:tavLst>
                                    </p:anim>
                                    <p:anim calcmode="lin" valueType="num">
                                      <p:cBhvr additive="base">
                                        <p:cTn id="83" dur="1000" fill="hold"/>
                                        <p:tgtEl>
                                          <p:spTgt spid="93"/>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98"/>
                                        </p:tgtEl>
                                        <p:attrNameLst>
                                          <p:attrName>style.visibility</p:attrName>
                                        </p:attrNameLst>
                                      </p:cBhvr>
                                      <p:to>
                                        <p:strVal val="visible"/>
                                      </p:to>
                                    </p:set>
                                    <p:anim calcmode="lin" valueType="num">
                                      <p:cBhvr additive="base">
                                        <p:cTn id="86" dur="1000" fill="hold"/>
                                        <p:tgtEl>
                                          <p:spTgt spid="98"/>
                                        </p:tgtEl>
                                        <p:attrNameLst>
                                          <p:attrName>ppt_x</p:attrName>
                                        </p:attrNameLst>
                                      </p:cBhvr>
                                      <p:tavLst>
                                        <p:tav tm="0">
                                          <p:val>
                                            <p:strVal val="0-#ppt_w/2"/>
                                          </p:val>
                                        </p:tav>
                                        <p:tav tm="100000">
                                          <p:val>
                                            <p:strVal val="#ppt_x"/>
                                          </p:val>
                                        </p:tav>
                                      </p:tavLst>
                                    </p:anim>
                                    <p:anim calcmode="lin" valueType="num">
                                      <p:cBhvr additive="base">
                                        <p:cTn id="87" dur="1000" fill="hold"/>
                                        <p:tgtEl>
                                          <p:spTgt spid="98"/>
                                        </p:tgtEl>
                                        <p:attrNameLst>
                                          <p:attrName>ppt_y</p:attrName>
                                        </p:attrNameLst>
                                      </p:cBhvr>
                                      <p:tavLst>
                                        <p:tav tm="0">
                                          <p:val>
                                            <p:strVal val="#ppt_y"/>
                                          </p:val>
                                        </p:tav>
                                        <p:tav tm="100000">
                                          <p:val>
                                            <p:strVal val="#ppt_y"/>
                                          </p:val>
                                        </p:tav>
                                      </p:tavLst>
                                    </p:anim>
                                  </p:childTnLst>
                                </p:cTn>
                              </p:par>
                              <p:par>
                                <p:cTn id="88" presetID="2" presetClass="entr" presetSubtype="8" fill="hold" grpId="0" nodeType="withEffect">
                                  <p:stCondLst>
                                    <p:cond delay="0"/>
                                  </p:stCondLst>
                                  <p:childTnLst>
                                    <p:set>
                                      <p:cBhvr>
                                        <p:cTn id="89" dur="1" fill="hold">
                                          <p:stCondLst>
                                            <p:cond delay="0"/>
                                          </p:stCondLst>
                                        </p:cTn>
                                        <p:tgtEl>
                                          <p:spTgt spid="94"/>
                                        </p:tgtEl>
                                        <p:attrNameLst>
                                          <p:attrName>style.visibility</p:attrName>
                                        </p:attrNameLst>
                                      </p:cBhvr>
                                      <p:to>
                                        <p:strVal val="visible"/>
                                      </p:to>
                                    </p:set>
                                    <p:anim calcmode="lin" valueType="num">
                                      <p:cBhvr additive="base">
                                        <p:cTn id="90" dur="1000" fill="hold"/>
                                        <p:tgtEl>
                                          <p:spTgt spid="94"/>
                                        </p:tgtEl>
                                        <p:attrNameLst>
                                          <p:attrName>ppt_x</p:attrName>
                                        </p:attrNameLst>
                                      </p:cBhvr>
                                      <p:tavLst>
                                        <p:tav tm="0">
                                          <p:val>
                                            <p:strVal val="0-#ppt_w/2"/>
                                          </p:val>
                                        </p:tav>
                                        <p:tav tm="100000">
                                          <p:val>
                                            <p:strVal val="#ppt_x"/>
                                          </p:val>
                                        </p:tav>
                                      </p:tavLst>
                                    </p:anim>
                                    <p:anim calcmode="lin" valueType="num">
                                      <p:cBhvr additive="base">
                                        <p:cTn id="91" dur="1000" fill="hold"/>
                                        <p:tgtEl>
                                          <p:spTgt spid="94"/>
                                        </p:tgtEl>
                                        <p:attrNameLst>
                                          <p:attrName>ppt_y</p:attrName>
                                        </p:attrNameLst>
                                      </p:cBhvr>
                                      <p:tavLst>
                                        <p:tav tm="0">
                                          <p:val>
                                            <p:strVal val="#ppt_y"/>
                                          </p:val>
                                        </p:tav>
                                        <p:tav tm="100000">
                                          <p:val>
                                            <p:strVal val="#ppt_y"/>
                                          </p:val>
                                        </p:tav>
                                      </p:tavLst>
                                    </p:anim>
                                  </p:childTnLst>
                                </p:cTn>
                              </p:par>
                              <p:par>
                                <p:cTn id="92" presetID="2" presetClass="entr" presetSubtype="8" fill="hold" grpId="0" nodeType="withEffect">
                                  <p:stCondLst>
                                    <p:cond delay="0"/>
                                  </p:stCondLst>
                                  <p:childTnLst>
                                    <p:set>
                                      <p:cBhvr>
                                        <p:cTn id="93" dur="1" fill="hold">
                                          <p:stCondLst>
                                            <p:cond delay="0"/>
                                          </p:stCondLst>
                                        </p:cTn>
                                        <p:tgtEl>
                                          <p:spTgt spid="102"/>
                                        </p:tgtEl>
                                        <p:attrNameLst>
                                          <p:attrName>style.visibility</p:attrName>
                                        </p:attrNameLst>
                                      </p:cBhvr>
                                      <p:to>
                                        <p:strVal val="visible"/>
                                      </p:to>
                                    </p:set>
                                    <p:anim calcmode="lin" valueType="num">
                                      <p:cBhvr additive="base">
                                        <p:cTn id="94" dur="1000" fill="hold"/>
                                        <p:tgtEl>
                                          <p:spTgt spid="102"/>
                                        </p:tgtEl>
                                        <p:attrNameLst>
                                          <p:attrName>ppt_x</p:attrName>
                                        </p:attrNameLst>
                                      </p:cBhvr>
                                      <p:tavLst>
                                        <p:tav tm="0">
                                          <p:val>
                                            <p:strVal val="0-#ppt_w/2"/>
                                          </p:val>
                                        </p:tav>
                                        <p:tav tm="100000">
                                          <p:val>
                                            <p:strVal val="#ppt_x"/>
                                          </p:val>
                                        </p:tav>
                                      </p:tavLst>
                                    </p:anim>
                                    <p:anim calcmode="lin" valueType="num">
                                      <p:cBhvr additive="base">
                                        <p:cTn id="95" dur="1000" fill="hold"/>
                                        <p:tgtEl>
                                          <p:spTgt spid="102"/>
                                        </p:tgtEl>
                                        <p:attrNameLst>
                                          <p:attrName>ppt_y</p:attrName>
                                        </p:attrNameLst>
                                      </p:cBhvr>
                                      <p:tavLst>
                                        <p:tav tm="0">
                                          <p:val>
                                            <p:strVal val="#ppt_y"/>
                                          </p:val>
                                        </p:tav>
                                        <p:tav tm="100000">
                                          <p:val>
                                            <p:strVal val="#ppt_y"/>
                                          </p:val>
                                        </p:tav>
                                      </p:tavLst>
                                    </p:anim>
                                  </p:childTnLst>
                                </p:cTn>
                              </p:par>
                              <p:par>
                                <p:cTn id="96" presetID="2" presetClass="entr" presetSubtype="8" fill="hold" grpId="0" nodeType="withEffect">
                                  <p:stCondLst>
                                    <p:cond delay="0"/>
                                  </p:stCondLst>
                                  <p:childTnLst>
                                    <p:set>
                                      <p:cBhvr>
                                        <p:cTn id="97" dur="1" fill="hold">
                                          <p:stCondLst>
                                            <p:cond delay="0"/>
                                          </p:stCondLst>
                                        </p:cTn>
                                        <p:tgtEl>
                                          <p:spTgt spid="99"/>
                                        </p:tgtEl>
                                        <p:attrNameLst>
                                          <p:attrName>style.visibility</p:attrName>
                                        </p:attrNameLst>
                                      </p:cBhvr>
                                      <p:to>
                                        <p:strVal val="visible"/>
                                      </p:to>
                                    </p:set>
                                    <p:anim calcmode="lin" valueType="num">
                                      <p:cBhvr additive="base">
                                        <p:cTn id="98" dur="1000" fill="hold"/>
                                        <p:tgtEl>
                                          <p:spTgt spid="99"/>
                                        </p:tgtEl>
                                        <p:attrNameLst>
                                          <p:attrName>ppt_x</p:attrName>
                                        </p:attrNameLst>
                                      </p:cBhvr>
                                      <p:tavLst>
                                        <p:tav tm="0">
                                          <p:val>
                                            <p:strVal val="0-#ppt_w/2"/>
                                          </p:val>
                                        </p:tav>
                                        <p:tav tm="100000">
                                          <p:val>
                                            <p:strVal val="#ppt_x"/>
                                          </p:val>
                                        </p:tav>
                                      </p:tavLst>
                                    </p:anim>
                                    <p:anim calcmode="lin" valueType="num">
                                      <p:cBhvr additive="base">
                                        <p:cTn id="99" dur="1000" fill="hold"/>
                                        <p:tgtEl>
                                          <p:spTgt spid="99"/>
                                        </p:tgtEl>
                                        <p:attrNameLst>
                                          <p:attrName>ppt_y</p:attrName>
                                        </p:attrNameLst>
                                      </p:cBhvr>
                                      <p:tavLst>
                                        <p:tav tm="0">
                                          <p:val>
                                            <p:strVal val="#ppt_y"/>
                                          </p:val>
                                        </p:tav>
                                        <p:tav tm="100000">
                                          <p:val>
                                            <p:strVal val="#ppt_y"/>
                                          </p:val>
                                        </p:tav>
                                      </p:tavLst>
                                    </p:anim>
                                  </p:childTnLst>
                                </p:cTn>
                              </p:par>
                              <p:par>
                                <p:cTn id="100" presetID="2" presetClass="entr" presetSubtype="8" fill="hold" grpId="0" nodeType="withEffect">
                                  <p:stCondLst>
                                    <p:cond delay="0"/>
                                  </p:stCondLst>
                                  <p:childTnLst>
                                    <p:set>
                                      <p:cBhvr>
                                        <p:cTn id="101" dur="1" fill="hold">
                                          <p:stCondLst>
                                            <p:cond delay="0"/>
                                          </p:stCondLst>
                                        </p:cTn>
                                        <p:tgtEl>
                                          <p:spTgt spid="133"/>
                                        </p:tgtEl>
                                        <p:attrNameLst>
                                          <p:attrName>style.visibility</p:attrName>
                                        </p:attrNameLst>
                                      </p:cBhvr>
                                      <p:to>
                                        <p:strVal val="visible"/>
                                      </p:to>
                                    </p:set>
                                    <p:anim calcmode="lin" valueType="num">
                                      <p:cBhvr additive="base">
                                        <p:cTn id="102" dur="1000" fill="hold"/>
                                        <p:tgtEl>
                                          <p:spTgt spid="133"/>
                                        </p:tgtEl>
                                        <p:attrNameLst>
                                          <p:attrName>ppt_x</p:attrName>
                                        </p:attrNameLst>
                                      </p:cBhvr>
                                      <p:tavLst>
                                        <p:tav tm="0">
                                          <p:val>
                                            <p:strVal val="0-#ppt_w/2"/>
                                          </p:val>
                                        </p:tav>
                                        <p:tav tm="100000">
                                          <p:val>
                                            <p:strVal val="#ppt_x"/>
                                          </p:val>
                                        </p:tav>
                                      </p:tavLst>
                                    </p:anim>
                                    <p:anim calcmode="lin" valueType="num">
                                      <p:cBhvr additive="base">
                                        <p:cTn id="103" dur="1000" fill="hold"/>
                                        <p:tgtEl>
                                          <p:spTgt spid="133"/>
                                        </p:tgtEl>
                                        <p:attrNameLst>
                                          <p:attrName>ppt_y</p:attrName>
                                        </p:attrNameLst>
                                      </p:cBhvr>
                                      <p:tavLst>
                                        <p:tav tm="0">
                                          <p:val>
                                            <p:strVal val="#ppt_y"/>
                                          </p:val>
                                        </p:tav>
                                        <p:tav tm="100000">
                                          <p:val>
                                            <p:strVal val="#ppt_y"/>
                                          </p:val>
                                        </p:tav>
                                      </p:tavLst>
                                    </p:anim>
                                  </p:childTnLst>
                                </p:cTn>
                              </p:par>
                              <p:par>
                                <p:cTn id="104" presetID="2" presetClass="entr" presetSubtype="8" fill="hold" grpId="0" nodeType="withEffect">
                                  <p:stCondLst>
                                    <p:cond delay="0"/>
                                  </p:stCondLst>
                                  <p:childTnLst>
                                    <p:set>
                                      <p:cBhvr>
                                        <p:cTn id="105" dur="1" fill="hold">
                                          <p:stCondLst>
                                            <p:cond delay="0"/>
                                          </p:stCondLst>
                                        </p:cTn>
                                        <p:tgtEl>
                                          <p:spTgt spid="100"/>
                                        </p:tgtEl>
                                        <p:attrNameLst>
                                          <p:attrName>style.visibility</p:attrName>
                                        </p:attrNameLst>
                                      </p:cBhvr>
                                      <p:to>
                                        <p:strVal val="visible"/>
                                      </p:to>
                                    </p:set>
                                    <p:anim calcmode="lin" valueType="num">
                                      <p:cBhvr additive="base">
                                        <p:cTn id="106" dur="1000" fill="hold"/>
                                        <p:tgtEl>
                                          <p:spTgt spid="100"/>
                                        </p:tgtEl>
                                        <p:attrNameLst>
                                          <p:attrName>ppt_x</p:attrName>
                                        </p:attrNameLst>
                                      </p:cBhvr>
                                      <p:tavLst>
                                        <p:tav tm="0">
                                          <p:val>
                                            <p:strVal val="0-#ppt_w/2"/>
                                          </p:val>
                                        </p:tav>
                                        <p:tav tm="100000">
                                          <p:val>
                                            <p:strVal val="#ppt_x"/>
                                          </p:val>
                                        </p:tav>
                                      </p:tavLst>
                                    </p:anim>
                                    <p:anim calcmode="lin" valueType="num">
                                      <p:cBhvr additive="base">
                                        <p:cTn id="107" dur="1000" fill="hold"/>
                                        <p:tgtEl>
                                          <p:spTgt spid="100"/>
                                        </p:tgtEl>
                                        <p:attrNameLst>
                                          <p:attrName>ppt_y</p:attrName>
                                        </p:attrNameLst>
                                      </p:cBhvr>
                                      <p:tavLst>
                                        <p:tav tm="0">
                                          <p:val>
                                            <p:strVal val="#ppt_y"/>
                                          </p:val>
                                        </p:tav>
                                        <p:tav tm="100000">
                                          <p:val>
                                            <p:strVal val="#ppt_y"/>
                                          </p:val>
                                        </p:tav>
                                      </p:tavLst>
                                    </p:anim>
                                  </p:childTnLst>
                                </p:cTn>
                              </p:par>
                              <p:par>
                                <p:cTn id="108" presetID="2" presetClass="entr" presetSubtype="8" fill="hold" grpId="0" nodeType="withEffect">
                                  <p:stCondLst>
                                    <p:cond delay="0"/>
                                  </p:stCondLst>
                                  <p:childTnLst>
                                    <p:set>
                                      <p:cBhvr>
                                        <p:cTn id="109" dur="1" fill="hold">
                                          <p:stCondLst>
                                            <p:cond delay="0"/>
                                          </p:stCondLst>
                                        </p:cTn>
                                        <p:tgtEl>
                                          <p:spTgt spid="134"/>
                                        </p:tgtEl>
                                        <p:attrNameLst>
                                          <p:attrName>style.visibility</p:attrName>
                                        </p:attrNameLst>
                                      </p:cBhvr>
                                      <p:to>
                                        <p:strVal val="visible"/>
                                      </p:to>
                                    </p:set>
                                    <p:anim calcmode="lin" valueType="num">
                                      <p:cBhvr additive="base">
                                        <p:cTn id="110" dur="1000" fill="hold"/>
                                        <p:tgtEl>
                                          <p:spTgt spid="134"/>
                                        </p:tgtEl>
                                        <p:attrNameLst>
                                          <p:attrName>ppt_x</p:attrName>
                                        </p:attrNameLst>
                                      </p:cBhvr>
                                      <p:tavLst>
                                        <p:tav tm="0">
                                          <p:val>
                                            <p:strVal val="0-#ppt_w/2"/>
                                          </p:val>
                                        </p:tav>
                                        <p:tav tm="100000">
                                          <p:val>
                                            <p:strVal val="#ppt_x"/>
                                          </p:val>
                                        </p:tav>
                                      </p:tavLst>
                                    </p:anim>
                                    <p:anim calcmode="lin" valueType="num">
                                      <p:cBhvr additive="base">
                                        <p:cTn id="111" dur="1000" fill="hold"/>
                                        <p:tgtEl>
                                          <p:spTgt spid="134"/>
                                        </p:tgtEl>
                                        <p:attrNameLst>
                                          <p:attrName>ppt_y</p:attrName>
                                        </p:attrNameLst>
                                      </p:cBhvr>
                                      <p:tavLst>
                                        <p:tav tm="0">
                                          <p:val>
                                            <p:strVal val="#ppt_y"/>
                                          </p:val>
                                        </p:tav>
                                        <p:tav tm="100000">
                                          <p:val>
                                            <p:strVal val="#ppt_y"/>
                                          </p:val>
                                        </p:tav>
                                      </p:tavLst>
                                    </p:anim>
                                  </p:childTnLst>
                                </p:cTn>
                              </p:par>
                              <p:par>
                                <p:cTn id="112" presetID="2" presetClass="entr" presetSubtype="8" fill="hold" grpId="0" nodeType="withEffect">
                                  <p:stCondLst>
                                    <p:cond delay="0"/>
                                  </p:stCondLst>
                                  <p:childTnLst>
                                    <p:set>
                                      <p:cBhvr>
                                        <p:cTn id="113" dur="1" fill="hold">
                                          <p:stCondLst>
                                            <p:cond delay="0"/>
                                          </p:stCondLst>
                                        </p:cTn>
                                        <p:tgtEl>
                                          <p:spTgt spid="135"/>
                                        </p:tgtEl>
                                        <p:attrNameLst>
                                          <p:attrName>style.visibility</p:attrName>
                                        </p:attrNameLst>
                                      </p:cBhvr>
                                      <p:to>
                                        <p:strVal val="visible"/>
                                      </p:to>
                                    </p:set>
                                    <p:anim calcmode="lin" valueType="num">
                                      <p:cBhvr additive="base">
                                        <p:cTn id="114" dur="1000" fill="hold"/>
                                        <p:tgtEl>
                                          <p:spTgt spid="135"/>
                                        </p:tgtEl>
                                        <p:attrNameLst>
                                          <p:attrName>ppt_x</p:attrName>
                                        </p:attrNameLst>
                                      </p:cBhvr>
                                      <p:tavLst>
                                        <p:tav tm="0">
                                          <p:val>
                                            <p:strVal val="0-#ppt_w/2"/>
                                          </p:val>
                                        </p:tav>
                                        <p:tav tm="100000">
                                          <p:val>
                                            <p:strVal val="#ppt_x"/>
                                          </p:val>
                                        </p:tav>
                                      </p:tavLst>
                                    </p:anim>
                                    <p:anim calcmode="lin" valueType="num">
                                      <p:cBhvr additive="base">
                                        <p:cTn id="115" dur="1000" fill="hold"/>
                                        <p:tgtEl>
                                          <p:spTgt spid="135"/>
                                        </p:tgtEl>
                                        <p:attrNameLst>
                                          <p:attrName>ppt_y</p:attrName>
                                        </p:attrNameLst>
                                      </p:cBhvr>
                                      <p:tavLst>
                                        <p:tav tm="0">
                                          <p:val>
                                            <p:strVal val="#ppt_y"/>
                                          </p:val>
                                        </p:tav>
                                        <p:tav tm="100000">
                                          <p:val>
                                            <p:strVal val="#ppt_y"/>
                                          </p:val>
                                        </p:tav>
                                      </p:tavLst>
                                    </p:anim>
                                  </p:childTnLst>
                                </p:cTn>
                              </p:par>
                              <p:par>
                                <p:cTn id="116" presetID="2" presetClass="entr" presetSubtype="8" fill="hold" grpId="0" nodeType="withEffect">
                                  <p:stCondLst>
                                    <p:cond delay="0"/>
                                  </p:stCondLst>
                                  <p:childTnLst>
                                    <p:set>
                                      <p:cBhvr>
                                        <p:cTn id="117" dur="1" fill="hold">
                                          <p:stCondLst>
                                            <p:cond delay="0"/>
                                          </p:stCondLst>
                                        </p:cTn>
                                        <p:tgtEl>
                                          <p:spTgt spid="104"/>
                                        </p:tgtEl>
                                        <p:attrNameLst>
                                          <p:attrName>style.visibility</p:attrName>
                                        </p:attrNameLst>
                                      </p:cBhvr>
                                      <p:to>
                                        <p:strVal val="visible"/>
                                      </p:to>
                                    </p:set>
                                    <p:anim calcmode="lin" valueType="num">
                                      <p:cBhvr additive="base">
                                        <p:cTn id="118" dur="1000" fill="hold"/>
                                        <p:tgtEl>
                                          <p:spTgt spid="104"/>
                                        </p:tgtEl>
                                        <p:attrNameLst>
                                          <p:attrName>ppt_x</p:attrName>
                                        </p:attrNameLst>
                                      </p:cBhvr>
                                      <p:tavLst>
                                        <p:tav tm="0">
                                          <p:val>
                                            <p:strVal val="0-#ppt_w/2"/>
                                          </p:val>
                                        </p:tav>
                                        <p:tav tm="100000">
                                          <p:val>
                                            <p:strVal val="#ppt_x"/>
                                          </p:val>
                                        </p:tav>
                                      </p:tavLst>
                                    </p:anim>
                                    <p:anim calcmode="lin" valueType="num">
                                      <p:cBhvr additive="base">
                                        <p:cTn id="119" dur="1000" fill="hold"/>
                                        <p:tgtEl>
                                          <p:spTgt spid="104"/>
                                        </p:tgtEl>
                                        <p:attrNameLst>
                                          <p:attrName>ppt_y</p:attrName>
                                        </p:attrNameLst>
                                      </p:cBhvr>
                                      <p:tavLst>
                                        <p:tav tm="0">
                                          <p:val>
                                            <p:strVal val="#ppt_y"/>
                                          </p:val>
                                        </p:tav>
                                        <p:tav tm="100000">
                                          <p:val>
                                            <p:strVal val="#ppt_y"/>
                                          </p:val>
                                        </p:tav>
                                      </p:tavLst>
                                    </p:anim>
                                  </p:childTnLst>
                                </p:cTn>
                              </p:par>
                              <p:par>
                                <p:cTn id="120" presetID="2" presetClass="entr" presetSubtype="8" fill="hold" grpId="0" nodeType="withEffect">
                                  <p:stCondLst>
                                    <p:cond delay="0"/>
                                  </p:stCondLst>
                                  <p:childTnLst>
                                    <p:set>
                                      <p:cBhvr>
                                        <p:cTn id="121" dur="1" fill="hold">
                                          <p:stCondLst>
                                            <p:cond delay="0"/>
                                          </p:stCondLst>
                                        </p:cTn>
                                        <p:tgtEl>
                                          <p:spTgt spid="103"/>
                                        </p:tgtEl>
                                        <p:attrNameLst>
                                          <p:attrName>style.visibility</p:attrName>
                                        </p:attrNameLst>
                                      </p:cBhvr>
                                      <p:to>
                                        <p:strVal val="visible"/>
                                      </p:to>
                                    </p:set>
                                    <p:anim calcmode="lin" valueType="num">
                                      <p:cBhvr additive="base">
                                        <p:cTn id="122" dur="1000" fill="hold"/>
                                        <p:tgtEl>
                                          <p:spTgt spid="103"/>
                                        </p:tgtEl>
                                        <p:attrNameLst>
                                          <p:attrName>ppt_x</p:attrName>
                                        </p:attrNameLst>
                                      </p:cBhvr>
                                      <p:tavLst>
                                        <p:tav tm="0">
                                          <p:val>
                                            <p:strVal val="0-#ppt_w/2"/>
                                          </p:val>
                                        </p:tav>
                                        <p:tav tm="100000">
                                          <p:val>
                                            <p:strVal val="#ppt_x"/>
                                          </p:val>
                                        </p:tav>
                                      </p:tavLst>
                                    </p:anim>
                                    <p:anim calcmode="lin" valueType="num">
                                      <p:cBhvr additive="base">
                                        <p:cTn id="123" dur="1000" fill="hold"/>
                                        <p:tgtEl>
                                          <p:spTgt spid="103"/>
                                        </p:tgtEl>
                                        <p:attrNameLst>
                                          <p:attrName>ppt_y</p:attrName>
                                        </p:attrNameLst>
                                      </p:cBhvr>
                                      <p:tavLst>
                                        <p:tav tm="0">
                                          <p:val>
                                            <p:strVal val="#ppt_y"/>
                                          </p:val>
                                        </p:tav>
                                        <p:tav tm="100000">
                                          <p:val>
                                            <p:strVal val="#ppt_y"/>
                                          </p:val>
                                        </p:tav>
                                      </p:tavLst>
                                    </p:anim>
                                  </p:childTnLst>
                                </p:cTn>
                              </p:par>
                              <p:par>
                                <p:cTn id="124" presetID="5" presetClass="entr" presetSubtype="10" fill="hold" grpId="0" nodeType="withEffect">
                                  <p:stCondLst>
                                    <p:cond delay="0"/>
                                  </p:stCondLst>
                                  <p:childTnLst>
                                    <p:set>
                                      <p:cBhvr>
                                        <p:cTn id="125" dur="1" fill="hold">
                                          <p:stCondLst>
                                            <p:cond delay="0"/>
                                          </p:stCondLst>
                                        </p:cTn>
                                        <p:tgtEl>
                                          <p:spTgt spid="116"/>
                                        </p:tgtEl>
                                        <p:attrNameLst>
                                          <p:attrName>style.visibility</p:attrName>
                                        </p:attrNameLst>
                                      </p:cBhvr>
                                      <p:to>
                                        <p:strVal val="visible"/>
                                      </p:to>
                                    </p:set>
                                    <p:animEffect transition="in" filter="checkerboard(across)">
                                      <p:cBhvr>
                                        <p:cTn id="126" dur="3000"/>
                                        <p:tgtEl>
                                          <p:spTgt spid="116"/>
                                        </p:tgtEl>
                                      </p:cBhvr>
                                    </p:animEffect>
                                  </p:childTnLst>
                                </p:cTn>
                              </p:par>
                              <p:par>
                                <p:cTn id="127" presetID="2" presetClass="entr" presetSubtype="8" fill="hold" nodeType="withEffect">
                                  <p:stCondLst>
                                    <p:cond delay="0"/>
                                  </p:stCondLst>
                                  <p:childTnLst>
                                    <p:set>
                                      <p:cBhvr>
                                        <p:cTn id="128" dur="1" fill="hold">
                                          <p:stCondLst>
                                            <p:cond delay="0"/>
                                          </p:stCondLst>
                                        </p:cTn>
                                        <p:tgtEl>
                                          <p:spTgt spid="155"/>
                                        </p:tgtEl>
                                        <p:attrNameLst>
                                          <p:attrName>style.visibility</p:attrName>
                                        </p:attrNameLst>
                                      </p:cBhvr>
                                      <p:to>
                                        <p:strVal val="visible"/>
                                      </p:to>
                                    </p:set>
                                    <p:anim calcmode="lin" valueType="num">
                                      <p:cBhvr additive="base">
                                        <p:cTn id="129" dur="1000" fill="hold"/>
                                        <p:tgtEl>
                                          <p:spTgt spid="155"/>
                                        </p:tgtEl>
                                        <p:attrNameLst>
                                          <p:attrName>ppt_x</p:attrName>
                                        </p:attrNameLst>
                                      </p:cBhvr>
                                      <p:tavLst>
                                        <p:tav tm="0">
                                          <p:val>
                                            <p:strVal val="0-#ppt_w/2"/>
                                          </p:val>
                                        </p:tav>
                                        <p:tav tm="100000">
                                          <p:val>
                                            <p:strVal val="#ppt_x"/>
                                          </p:val>
                                        </p:tav>
                                      </p:tavLst>
                                    </p:anim>
                                    <p:anim calcmode="lin" valueType="num">
                                      <p:cBhvr additive="base">
                                        <p:cTn id="130" dur="1000" fill="hold"/>
                                        <p:tgtEl>
                                          <p:spTgt spid="155"/>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125"/>
                                        </p:tgtEl>
                                        <p:attrNameLst>
                                          <p:attrName>style.visibility</p:attrName>
                                        </p:attrNameLst>
                                      </p:cBhvr>
                                      <p:to>
                                        <p:strVal val="visible"/>
                                      </p:to>
                                    </p:set>
                                    <p:anim calcmode="lin" valueType="num">
                                      <p:cBhvr additive="base">
                                        <p:cTn id="133" dur="1000" fill="hold"/>
                                        <p:tgtEl>
                                          <p:spTgt spid="125"/>
                                        </p:tgtEl>
                                        <p:attrNameLst>
                                          <p:attrName>ppt_x</p:attrName>
                                        </p:attrNameLst>
                                      </p:cBhvr>
                                      <p:tavLst>
                                        <p:tav tm="0">
                                          <p:val>
                                            <p:strVal val="0-#ppt_w/2"/>
                                          </p:val>
                                        </p:tav>
                                        <p:tav tm="100000">
                                          <p:val>
                                            <p:strVal val="#ppt_x"/>
                                          </p:val>
                                        </p:tav>
                                      </p:tavLst>
                                    </p:anim>
                                    <p:anim calcmode="lin" valueType="num">
                                      <p:cBhvr additive="base">
                                        <p:cTn id="134" dur="1000" fill="hold"/>
                                        <p:tgtEl>
                                          <p:spTgt spid="125"/>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136"/>
                                        </p:tgtEl>
                                        <p:attrNameLst>
                                          <p:attrName>style.visibility</p:attrName>
                                        </p:attrNameLst>
                                      </p:cBhvr>
                                      <p:to>
                                        <p:strVal val="visible"/>
                                      </p:to>
                                    </p:set>
                                    <p:anim calcmode="lin" valueType="num">
                                      <p:cBhvr additive="base">
                                        <p:cTn id="137" dur="1000" fill="hold"/>
                                        <p:tgtEl>
                                          <p:spTgt spid="136"/>
                                        </p:tgtEl>
                                        <p:attrNameLst>
                                          <p:attrName>ppt_x</p:attrName>
                                        </p:attrNameLst>
                                      </p:cBhvr>
                                      <p:tavLst>
                                        <p:tav tm="0">
                                          <p:val>
                                            <p:strVal val="0-#ppt_w/2"/>
                                          </p:val>
                                        </p:tav>
                                        <p:tav tm="100000">
                                          <p:val>
                                            <p:strVal val="#ppt_x"/>
                                          </p:val>
                                        </p:tav>
                                      </p:tavLst>
                                    </p:anim>
                                    <p:anim calcmode="lin" valueType="num">
                                      <p:cBhvr additive="base">
                                        <p:cTn id="138" dur="1000" fill="hold"/>
                                        <p:tgtEl>
                                          <p:spTgt spid="136"/>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140"/>
                                        </p:tgtEl>
                                        <p:attrNameLst>
                                          <p:attrName>style.visibility</p:attrName>
                                        </p:attrNameLst>
                                      </p:cBhvr>
                                      <p:to>
                                        <p:strVal val="visible"/>
                                      </p:to>
                                    </p:set>
                                    <p:anim calcmode="lin" valueType="num">
                                      <p:cBhvr additive="base">
                                        <p:cTn id="141" dur="1000" fill="hold"/>
                                        <p:tgtEl>
                                          <p:spTgt spid="140"/>
                                        </p:tgtEl>
                                        <p:attrNameLst>
                                          <p:attrName>ppt_x</p:attrName>
                                        </p:attrNameLst>
                                      </p:cBhvr>
                                      <p:tavLst>
                                        <p:tav tm="0">
                                          <p:val>
                                            <p:strVal val="0-#ppt_w/2"/>
                                          </p:val>
                                        </p:tav>
                                        <p:tav tm="100000">
                                          <p:val>
                                            <p:strVal val="#ppt_x"/>
                                          </p:val>
                                        </p:tav>
                                      </p:tavLst>
                                    </p:anim>
                                    <p:anim calcmode="lin" valueType="num">
                                      <p:cBhvr additive="base">
                                        <p:cTn id="142" dur="1000" fill="hold"/>
                                        <p:tgtEl>
                                          <p:spTgt spid="140"/>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139"/>
                                        </p:tgtEl>
                                        <p:attrNameLst>
                                          <p:attrName>style.visibility</p:attrName>
                                        </p:attrNameLst>
                                      </p:cBhvr>
                                      <p:to>
                                        <p:strVal val="visible"/>
                                      </p:to>
                                    </p:set>
                                    <p:anim calcmode="lin" valueType="num">
                                      <p:cBhvr additive="base">
                                        <p:cTn id="145" dur="1000" fill="hold"/>
                                        <p:tgtEl>
                                          <p:spTgt spid="139"/>
                                        </p:tgtEl>
                                        <p:attrNameLst>
                                          <p:attrName>ppt_x</p:attrName>
                                        </p:attrNameLst>
                                      </p:cBhvr>
                                      <p:tavLst>
                                        <p:tav tm="0">
                                          <p:val>
                                            <p:strVal val="0-#ppt_w/2"/>
                                          </p:val>
                                        </p:tav>
                                        <p:tav tm="100000">
                                          <p:val>
                                            <p:strVal val="#ppt_x"/>
                                          </p:val>
                                        </p:tav>
                                      </p:tavLst>
                                    </p:anim>
                                    <p:anim calcmode="lin" valueType="num">
                                      <p:cBhvr additive="base">
                                        <p:cTn id="146" dur="1000" fill="hold"/>
                                        <p:tgtEl>
                                          <p:spTgt spid="139"/>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138"/>
                                        </p:tgtEl>
                                        <p:attrNameLst>
                                          <p:attrName>style.visibility</p:attrName>
                                        </p:attrNameLst>
                                      </p:cBhvr>
                                      <p:to>
                                        <p:strVal val="visible"/>
                                      </p:to>
                                    </p:set>
                                    <p:anim calcmode="lin" valueType="num">
                                      <p:cBhvr additive="base">
                                        <p:cTn id="149" dur="1000" fill="hold"/>
                                        <p:tgtEl>
                                          <p:spTgt spid="138"/>
                                        </p:tgtEl>
                                        <p:attrNameLst>
                                          <p:attrName>ppt_x</p:attrName>
                                        </p:attrNameLst>
                                      </p:cBhvr>
                                      <p:tavLst>
                                        <p:tav tm="0">
                                          <p:val>
                                            <p:strVal val="0-#ppt_w/2"/>
                                          </p:val>
                                        </p:tav>
                                        <p:tav tm="100000">
                                          <p:val>
                                            <p:strVal val="#ppt_x"/>
                                          </p:val>
                                        </p:tav>
                                      </p:tavLst>
                                    </p:anim>
                                    <p:anim calcmode="lin" valueType="num">
                                      <p:cBhvr additive="base">
                                        <p:cTn id="150" dur="1000" fill="hold"/>
                                        <p:tgtEl>
                                          <p:spTgt spid="138"/>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141"/>
                                        </p:tgtEl>
                                        <p:attrNameLst>
                                          <p:attrName>style.visibility</p:attrName>
                                        </p:attrNameLst>
                                      </p:cBhvr>
                                      <p:to>
                                        <p:strVal val="visible"/>
                                      </p:to>
                                    </p:set>
                                    <p:anim calcmode="lin" valueType="num">
                                      <p:cBhvr additive="base">
                                        <p:cTn id="153" dur="1000" fill="hold"/>
                                        <p:tgtEl>
                                          <p:spTgt spid="141"/>
                                        </p:tgtEl>
                                        <p:attrNameLst>
                                          <p:attrName>ppt_x</p:attrName>
                                        </p:attrNameLst>
                                      </p:cBhvr>
                                      <p:tavLst>
                                        <p:tav tm="0">
                                          <p:val>
                                            <p:strVal val="0-#ppt_w/2"/>
                                          </p:val>
                                        </p:tav>
                                        <p:tav tm="100000">
                                          <p:val>
                                            <p:strVal val="#ppt_x"/>
                                          </p:val>
                                        </p:tav>
                                      </p:tavLst>
                                    </p:anim>
                                    <p:anim calcmode="lin" valueType="num">
                                      <p:cBhvr additive="base">
                                        <p:cTn id="154" dur="1000" fill="hold"/>
                                        <p:tgtEl>
                                          <p:spTgt spid="141"/>
                                        </p:tgtEl>
                                        <p:attrNameLst>
                                          <p:attrName>ppt_y</p:attrName>
                                        </p:attrNameLst>
                                      </p:cBhvr>
                                      <p:tavLst>
                                        <p:tav tm="0">
                                          <p:val>
                                            <p:strVal val="#ppt_y"/>
                                          </p:val>
                                        </p:tav>
                                        <p:tav tm="100000">
                                          <p:val>
                                            <p:strVal val="#ppt_y"/>
                                          </p:val>
                                        </p:tav>
                                      </p:tavLst>
                                    </p:anim>
                                  </p:childTnLst>
                                </p:cTn>
                              </p:par>
                              <p:par>
                                <p:cTn id="155" presetID="2" presetClass="entr" presetSubtype="8" fill="hold" grpId="0" nodeType="withEffect">
                                  <p:stCondLst>
                                    <p:cond delay="0"/>
                                  </p:stCondLst>
                                  <p:childTnLst>
                                    <p:set>
                                      <p:cBhvr>
                                        <p:cTn id="156" dur="1" fill="hold">
                                          <p:stCondLst>
                                            <p:cond delay="0"/>
                                          </p:stCondLst>
                                        </p:cTn>
                                        <p:tgtEl>
                                          <p:spTgt spid="142"/>
                                        </p:tgtEl>
                                        <p:attrNameLst>
                                          <p:attrName>style.visibility</p:attrName>
                                        </p:attrNameLst>
                                      </p:cBhvr>
                                      <p:to>
                                        <p:strVal val="visible"/>
                                      </p:to>
                                    </p:set>
                                    <p:anim calcmode="lin" valueType="num">
                                      <p:cBhvr additive="base">
                                        <p:cTn id="157" dur="1000" fill="hold"/>
                                        <p:tgtEl>
                                          <p:spTgt spid="142"/>
                                        </p:tgtEl>
                                        <p:attrNameLst>
                                          <p:attrName>ppt_x</p:attrName>
                                        </p:attrNameLst>
                                      </p:cBhvr>
                                      <p:tavLst>
                                        <p:tav tm="0">
                                          <p:val>
                                            <p:strVal val="0-#ppt_w/2"/>
                                          </p:val>
                                        </p:tav>
                                        <p:tav tm="100000">
                                          <p:val>
                                            <p:strVal val="#ppt_x"/>
                                          </p:val>
                                        </p:tav>
                                      </p:tavLst>
                                    </p:anim>
                                    <p:anim calcmode="lin" valueType="num">
                                      <p:cBhvr additive="base">
                                        <p:cTn id="158" dur="1000" fill="hold"/>
                                        <p:tgtEl>
                                          <p:spTgt spid="142"/>
                                        </p:tgtEl>
                                        <p:attrNameLst>
                                          <p:attrName>ppt_y</p:attrName>
                                        </p:attrNameLst>
                                      </p:cBhvr>
                                      <p:tavLst>
                                        <p:tav tm="0">
                                          <p:val>
                                            <p:strVal val="#ppt_y"/>
                                          </p:val>
                                        </p:tav>
                                        <p:tav tm="100000">
                                          <p:val>
                                            <p:strVal val="#ppt_y"/>
                                          </p:val>
                                        </p:tav>
                                      </p:tavLst>
                                    </p:anim>
                                  </p:childTnLst>
                                </p:cTn>
                              </p:par>
                              <p:par>
                                <p:cTn id="159" presetID="2" presetClass="entr" presetSubtype="8" fill="hold" grpId="0" nodeType="withEffect">
                                  <p:stCondLst>
                                    <p:cond delay="0"/>
                                  </p:stCondLst>
                                  <p:childTnLst>
                                    <p:set>
                                      <p:cBhvr>
                                        <p:cTn id="160" dur="1" fill="hold">
                                          <p:stCondLst>
                                            <p:cond delay="0"/>
                                          </p:stCondLst>
                                        </p:cTn>
                                        <p:tgtEl>
                                          <p:spTgt spid="143"/>
                                        </p:tgtEl>
                                        <p:attrNameLst>
                                          <p:attrName>style.visibility</p:attrName>
                                        </p:attrNameLst>
                                      </p:cBhvr>
                                      <p:to>
                                        <p:strVal val="visible"/>
                                      </p:to>
                                    </p:set>
                                    <p:anim calcmode="lin" valueType="num">
                                      <p:cBhvr additive="base">
                                        <p:cTn id="161" dur="1000" fill="hold"/>
                                        <p:tgtEl>
                                          <p:spTgt spid="143"/>
                                        </p:tgtEl>
                                        <p:attrNameLst>
                                          <p:attrName>ppt_x</p:attrName>
                                        </p:attrNameLst>
                                      </p:cBhvr>
                                      <p:tavLst>
                                        <p:tav tm="0">
                                          <p:val>
                                            <p:strVal val="0-#ppt_w/2"/>
                                          </p:val>
                                        </p:tav>
                                        <p:tav tm="100000">
                                          <p:val>
                                            <p:strVal val="#ppt_x"/>
                                          </p:val>
                                        </p:tav>
                                      </p:tavLst>
                                    </p:anim>
                                    <p:anim calcmode="lin" valueType="num">
                                      <p:cBhvr additive="base">
                                        <p:cTn id="162" dur="1000" fill="hold"/>
                                        <p:tgtEl>
                                          <p:spTgt spid="143"/>
                                        </p:tgtEl>
                                        <p:attrNameLst>
                                          <p:attrName>ppt_y</p:attrName>
                                        </p:attrNameLst>
                                      </p:cBhvr>
                                      <p:tavLst>
                                        <p:tav tm="0">
                                          <p:val>
                                            <p:strVal val="#ppt_y"/>
                                          </p:val>
                                        </p:tav>
                                        <p:tav tm="100000">
                                          <p:val>
                                            <p:strVal val="#ppt_y"/>
                                          </p:val>
                                        </p:tav>
                                      </p:tavLst>
                                    </p:anim>
                                  </p:childTnLst>
                                </p:cTn>
                              </p:par>
                              <p:par>
                                <p:cTn id="163" presetID="2" presetClass="entr" presetSubtype="8" fill="hold" grpId="0" nodeType="withEffect">
                                  <p:stCondLst>
                                    <p:cond delay="0"/>
                                  </p:stCondLst>
                                  <p:childTnLst>
                                    <p:set>
                                      <p:cBhvr>
                                        <p:cTn id="164" dur="1" fill="hold">
                                          <p:stCondLst>
                                            <p:cond delay="0"/>
                                          </p:stCondLst>
                                        </p:cTn>
                                        <p:tgtEl>
                                          <p:spTgt spid="144"/>
                                        </p:tgtEl>
                                        <p:attrNameLst>
                                          <p:attrName>style.visibility</p:attrName>
                                        </p:attrNameLst>
                                      </p:cBhvr>
                                      <p:to>
                                        <p:strVal val="visible"/>
                                      </p:to>
                                    </p:set>
                                    <p:anim calcmode="lin" valueType="num">
                                      <p:cBhvr additive="base">
                                        <p:cTn id="165" dur="1000" fill="hold"/>
                                        <p:tgtEl>
                                          <p:spTgt spid="144"/>
                                        </p:tgtEl>
                                        <p:attrNameLst>
                                          <p:attrName>ppt_x</p:attrName>
                                        </p:attrNameLst>
                                      </p:cBhvr>
                                      <p:tavLst>
                                        <p:tav tm="0">
                                          <p:val>
                                            <p:strVal val="0-#ppt_w/2"/>
                                          </p:val>
                                        </p:tav>
                                        <p:tav tm="100000">
                                          <p:val>
                                            <p:strVal val="#ppt_x"/>
                                          </p:val>
                                        </p:tav>
                                      </p:tavLst>
                                    </p:anim>
                                    <p:anim calcmode="lin" valueType="num">
                                      <p:cBhvr additive="base">
                                        <p:cTn id="166" dur="1000" fill="hold"/>
                                        <p:tgtEl>
                                          <p:spTgt spid="144"/>
                                        </p:tgtEl>
                                        <p:attrNameLst>
                                          <p:attrName>ppt_y</p:attrName>
                                        </p:attrNameLst>
                                      </p:cBhvr>
                                      <p:tavLst>
                                        <p:tav tm="0">
                                          <p:val>
                                            <p:strVal val="#ppt_y"/>
                                          </p:val>
                                        </p:tav>
                                        <p:tav tm="100000">
                                          <p:val>
                                            <p:strVal val="#ppt_y"/>
                                          </p:val>
                                        </p:tav>
                                      </p:tavLst>
                                    </p:anim>
                                  </p:childTnLst>
                                </p:cTn>
                              </p:par>
                              <p:par>
                                <p:cTn id="167" presetID="2" presetClass="entr" presetSubtype="8" fill="hold" grpId="0" nodeType="withEffect">
                                  <p:stCondLst>
                                    <p:cond delay="0"/>
                                  </p:stCondLst>
                                  <p:childTnLst>
                                    <p:set>
                                      <p:cBhvr>
                                        <p:cTn id="168" dur="1" fill="hold">
                                          <p:stCondLst>
                                            <p:cond delay="0"/>
                                          </p:stCondLst>
                                        </p:cTn>
                                        <p:tgtEl>
                                          <p:spTgt spid="137"/>
                                        </p:tgtEl>
                                        <p:attrNameLst>
                                          <p:attrName>style.visibility</p:attrName>
                                        </p:attrNameLst>
                                      </p:cBhvr>
                                      <p:to>
                                        <p:strVal val="visible"/>
                                      </p:to>
                                    </p:set>
                                    <p:anim calcmode="lin" valueType="num">
                                      <p:cBhvr additive="base">
                                        <p:cTn id="169" dur="1000" fill="hold"/>
                                        <p:tgtEl>
                                          <p:spTgt spid="137"/>
                                        </p:tgtEl>
                                        <p:attrNameLst>
                                          <p:attrName>ppt_x</p:attrName>
                                        </p:attrNameLst>
                                      </p:cBhvr>
                                      <p:tavLst>
                                        <p:tav tm="0">
                                          <p:val>
                                            <p:strVal val="0-#ppt_w/2"/>
                                          </p:val>
                                        </p:tav>
                                        <p:tav tm="100000">
                                          <p:val>
                                            <p:strVal val="#ppt_x"/>
                                          </p:val>
                                        </p:tav>
                                      </p:tavLst>
                                    </p:anim>
                                    <p:anim calcmode="lin" valueType="num">
                                      <p:cBhvr additive="base">
                                        <p:cTn id="170" dur="1000" fill="hold"/>
                                        <p:tgtEl>
                                          <p:spTgt spid="137"/>
                                        </p:tgtEl>
                                        <p:attrNameLst>
                                          <p:attrName>ppt_y</p:attrName>
                                        </p:attrNameLst>
                                      </p:cBhvr>
                                      <p:tavLst>
                                        <p:tav tm="0">
                                          <p:val>
                                            <p:strVal val="#ppt_y"/>
                                          </p:val>
                                        </p:tav>
                                        <p:tav tm="100000">
                                          <p:val>
                                            <p:strVal val="#ppt_y"/>
                                          </p:val>
                                        </p:tav>
                                      </p:tavLst>
                                    </p:anim>
                                  </p:childTnLst>
                                </p:cTn>
                              </p:par>
                              <p:par>
                                <p:cTn id="171" presetID="2" presetClass="entr" presetSubtype="2" fill="hold" grpId="0" nodeType="withEffect">
                                  <p:stCondLst>
                                    <p:cond delay="0"/>
                                  </p:stCondLst>
                                  <p:childTnLst>
                                    <p:set>
                                      <p:cBhvr>
                                        <p:cTn id="172" dur="1" fill="hold">
                                          <p:stCondLst>
                                            <p:cond delay="0"/>
                                          </p:stCondLst>
                                        </p:cTn>
                                        <p:tgtEl>
                                          <p:spTgt spid="146"/>
                                        </p:tgtEl>
                                        <p:attrNameLst>
                                          <p:attrName>style.visibility</p:attrName>
                                        </p:attrNameLst>
                                      </p:cBhvr>
                                      <p:to>
                                        <p:strVal val="visible"/>
                                      </p:to>
                                    </p:set>
                                    <p:anim calcmode="lin" valueType="num">
                                      <p:cBhvr additive="base">
                                        <p:cTn id="173" dur="1000" fill="hold"/>
                                        <p:tgtEl>
                                          <p:spTgt spid="146"/>
                                        </p:tgtEl>
                                        <p:attrNameLst>
                                          <p:attrName>ppt_x</p:attrName>
                                        </p:attrNameLst>
                                      </p:cBhvr>
                                      <p:tavLst>
                                        <p:tav tm="0">
                                          <p:val>
                                            <p:strVal val="1+#ppt_w/2"/>
                                          </p:val>
                                        </p:tav>
                                        <p:tav tm="100000">
                                          <p:val>
                                            <p:strVal val="#ppt_x"/>
                                          </p:val>
                                        </p:tav>
                                      </p:tavLst>
                                    </p:anim>
                                    <p:anim calcmode="lin" valueType="num">
                                      <p:cBhvr additive="base">
                                        <p:cTn id="174" dur="1000" fill="hold"/>
                                        <p:tgtEl>
                                          <p:spTgt spid="146"/>
                                        </p:tgtEl>
                                        <p:attrNameLst>
                                          <p:attrName>ppt_y</p:attrName>
                                        </p:attrNameLst>
                                      </p:cBhvr>
                                      <p:tavLst>
                                        <p:tav tm="0">
                                          <p:val>
                                            <p:strVal val="#ppt_y"/>
                                          </p:val>
                                        </p:tav>
                                        <p:tav tm="100000">
                                          <p:val>
                                            <p:strVal val="#ppt_y"/>
                                          </p:val>
                                        </p:tav>
                                      </p:tavLst>
                                    </p:anim>
                                  </p:childTnLst>
                                </p:cTn>
                              </p:par>
                              <p:par>
                                <p:cTn id="175" presetID="2" presetClass="entr" presetSubtype="2" fill="hold" grpId="0" nodeType="withEffect">
                                  <p:stCondLst>
                                    <p:cond delay="0"/>
                                  </p:stCondLst>
                                  <p:childTnLst>
                                    <p:set>
                                      <p:cBhvr>
                                        <p:cTn id="176" dur="1" fill="hold">
                                          <p:stCondLst>
                                            <p:cond delay="0"/>
                                          </p:stCondLst>
                                        </p:cTn>
                                        <p:tgtEl>
                                          <p:spTgt spid="105"/>
                                        </p:tgtEl>
                                        <p:attrNameLst>
                                          <p:attrName>style.visibility</p:attrName>
                                        </p:attrNameLst>
                                      </p:cBhvr>
                                      <p:to>
                                        <p:strVal val="visible"/>
                                      </p:to>
                                    </p:set>
                                    <p:anim calcmode="lin" valueType="num">
                                      <p:cBhvr additive="base">
                                        <p:cTn id="177" dur="1000" fill="hold"/>
                                        <p:tgtEl>
                                          <p:spTgt spid="105"/>
                                        </p:tgtEl>
                                        <p:attrNameLst>
                                          <p:attrName>ppt_x</p:attrName>
                                        </p:attrNameLst>
                                      </p:cBhvr>
                                      <p:tavLst>
                                        <p:tav tm="0">
                                          <p:val>
                                            <p:strVal val="1+#ppt_w/2"/>
                                          </p:val>
                                        </p:tav>
                                        <p:tav tm="100000">
                                          <p:val>
                                            <p:strVal val="#ppt_x"/>
                                          </p:val>
                                        </p:tav>
                                      </p:tavLst>
                                    </p:anim>
                                    <p:anim calcmode="lin" valueType="num">
                                      <p:cBhvr additive="base">
                                        <p:cTn id="178" dur="1000" fill="hold"/>
                                        <p:tgtEl>
                                          <p:spTgt spid="105"/>
                                        </p:tgtEl>
                                        <p:attrNameLst>
                                          <p:attrName>ppt_y</p:attrName>
                                        </p:attrNameLst>
                                      </p:cBhvr>
                                      <p:tavLst>
                                        <p:tav tm="0">
                                          <p:val>
                                            <p:strVal val="#ppt_y"/>
                                          </p:val>
                                        </p:tav>
                                        <p:tav tm="100000">
                                          <p:val>
                                            <p:strVal val="#ppt_y"/>
                                          </p:val>
                                        </p:tav>
                                      </p:tavLst>
                                    </p:anim>
                                  </p:childTnLst>
                                </p:cTn>
                              </p:par>
                              <p:par>
                                <p:cTn id="179" presetID="2" presetClass="entr" presetSubtype="2" fill="hold" grpId="0" nodeType="withEffect">
                                  <p:stCondLst>
                                    <p:cond delay="0"/>
                                  </p:stCondLst>
                                  <p:childTnLst>
                                    <p:set>
                                      <p:cBhvr>
                                        <p:cTn id="180" dur="1" fill="hold">
                                          <p:stCondLst>
                                            <p:cond delay="0"/>
                                          </p:stCondLst>
                                        </p:cTn>
                                        <p:tgtEl>
                                          <p:spTgt spid="145"/>
                                        </p:tgtEl>
                                        <p:attrNameLst>
                                          <p:attrName>style.visibility</p:attrName>
                                        </p:attrNameLst>
                                      </p:cBhvr>
                                      <p:to>
                                        <p:strVal val="visible"/>
                                      </p:to>
                                    </p:set>
                                    <p:anim calcmode="lin" valueType="num">
                                      <p:cBhvr additive="base">
                                        <p:cTn id="181" dur="1000" fill="hold"/>
                                        <p:tgtEl>
                                          <p:spTgt spid="145"/>
                                        </p:tgtEl>
                                        <p:attrNameLst>
                                          <p:attrName>ppt_x</p:attrName>
                                        </p:attrNameLst>
                                      </p:cBhvr>
                                      <p:tavLst>
                                        <p:tav tm="0">
                                          <p:val>
                                            <p:strVal val="1+#ppt_w/2"/>
                                          </p:val>
                                        </p:tav>
                                        <p:tav tm="100000">
                                          <p:val>
                                            <p:strVal val="#ppt_x"/>
                                          </p:val>
                                        </p:tav>
                                      </p:tavLst>
                                    </p:anim>
                                    <p:anim calcmode="lin" valueType="num">
                                      <p:cBhvr additive="base">
                                        <p:cTn id="182" dur="1000" fill="hold"/>
                                        <p:tgtEl>
                                          <p:spTgt spid="145"/>
                                        </p:tgtEl>
                                        <p:attrNameLst>
                                          <p:attrName>ppt_y</p:attrName>
                                        </p:attrNameLst>
                                      </p:cBhvr>
                                      <p:tavLst>
                                        <p:tav tm="0">
                                          <p:val>
                                            <p:strVal val="#ppt_y"/>
                                          </p:val>
                                        </p:tav>
                                        <p:tav tm="100000">
                                          <p:val>
                                            <p:strVal val="#ppt_y"/>
                                          </p:val>
                                        </p:tav>
                                      </p:tavLst>
                                    </p:anim>
                                  </p:childTnLst>
                                </p:cTn>
                              </p:par>
                              <p:par>
                                <p:cTn id="183" presetID="2" presetClass="entr" presetSubtype="2" fill="hold" grpId="0" nodeType="withEffect">
                                  <p:stCondLst>
                                    <p:cond delay="0"/>
                                  </p:stCondLst>
                                  <p:childTnLst>
                                    <p:set>
                                      <p:cBhvr>
                                        <p:cTn id="184" dur="1" fill="hold">
                                          <p:stCondLst>
                                            <p:cond delay="0"/>
                                          </p:stCondLst>
                                        </p:cTn>
                                        <p:tgtEl>
                                          <p:spTgt spid="110"/>
                                        </p:tgtEl>
                                        <p:attrNameLst>
                                          <p:attrName>style.visibility</p:attrName>
                                        </p:attrNameLst>
                                      </p:cBhvr>
                                      <p:to>
                                        <p:strVal val="visible"/>
                                      </p:to>
                                    </p:set>
                                    <p:anim calcmode="lin" valueType="num">
                                      <p:cBhvr additive="base">
                                        <p:cTn id="185" dur="1000" fill="hold"/>
                                        <p:tgtEl>
                                          <p:spTgt spid="110"/>
                                        </p:tgtEl>
                                        <p:attrNameLst>
                                          <p:attrName>ppt_x</p:attrName>
                                        </p:attrNameLst>
                                      </p:cBhvr>
                                      <p:tavLst>
                                        <p:tav tm="0">
                                          <p:val>
                                            <p:strVal val="1+#ppt_w/2"/>
                                          </p:val>
                                        </p:tav>
                                        <p:tav tm="100000">
                                          <p:val>
                                            <p:strVal val="#ppt_x"/>
                                          </p:val>
                                        </p:tav>
                                      </p:tavLst>
                                    </p:anim>
                                    <p:anim calcmode="lin" valueType="num">
                                      <p:cBhvr additive="base">
                                        <p:cTn id="186" dur="1000" fill="hold"/>
                                        <p:tgtEl>
                                          <p:spTgt spid="110"/>
                                        </p:tgtEl>
                                        <p:attrNameLst>
                                          <p:attrName>ppt_y</p:attrName>
                                        </p:attrNameLst>
                                      </p:cBhvr>
                                      <p:tavLst>
                                        <p:tav tm="0">
                                          <p:val>
                                            <p:strVal val="#ppt_y"/>
                                          </p:val>
                                        </p:tav>
                                        <p:tav tm="100000">
                                          <p:val>
                                            <p:strVal val="#ppt_y"/>
                                          </p:val>
                                        </p:tav>
                                      </p:tavLst>
                                    </p:anim>
                                  </p:childTnLst>
                                </p:cTn>
                              </p:par>
                              <p:par>
                                <p:cTn id="187" presetID="2" presetClass="entr" presetSubtype="2" fill="hold" grpId="0" nodeType="withEffect">
                                  <p:stCondLst>
                                    <p:cond delay="0"/>
                                  </p:stCondLst>
                                  <p:childTnLst>
                                    <p:set>
                                      <p:cBhvr>
                                        <p:cTn id="188" dur="1" fill="hold">
                                          <p:stCondLst>
                                            <p:cond delay="0"/>
                                          </p:stCondLst>
                                        </p:cTn>
                                        <p:tgtEl>
                                          <p:spTgt spid="113"/>
                                        </p:tgtEl>
                                        <p:attrNameLst>
                                          <p:attrName>style.visibility</p:attrName>
                                        </p:attrNameLst>
                                      </p:cBhvr>
                                      <p:to>
                                        <p:strVal val="visible"/>
                                      </p:to>
                                    </p:set>
                                    <p:anim calcmode="lin" valueType="num">
                                      <p:cBhvr additive="base">
                                        <p:cTn id="189" dur="1000" fill="hold"/>
                                        <p:tgtEl>
                                          <p:spTgt spid="113"/>
                                        </p:tgtEl>
                                        <p:attrNameLst>
                                          <p:attrName>ppt_x</p:attrName>
                                        </p:attrNameLst>
                                      </p:cBhvr>
                                      <p:tavLst>
                                        <p:tav tm="0">
                                          <p:val>
                                            <p:strVal val="1+#ppt_w/2"/>
                                          </p:val>
                                        </p:tav>
                                        <p:tav tm="100000">
                                          <p:val>
                                            <p:strVal val="#ppt_x"/>
                                          </p:val>
                                        </p:tav>
                                      </p:tavLst>
                                    </p:anim>
                                    <p:anim calcmode="lin" valueType="num">
                                      <p:cBhvr additive="base">
                                        <p:cTn id="190" dur="1000" fill="hold"/>
                                        <p:tgtEl>
                                          <p:spTgt spid="113"/>
                                        </p:tgtEl>
                                        <p:attrNameLst>
                                          <p:attrName>ppt_y</p:attrName>
                                        </p:attrNameLst>
                                      </p:cBhvr>
                                      <p:tavLst>
                                        <p:tav tm="0">
                                          <p:val>
                                            <p:strVal val="#ppt_y"/>
                                          </p:val>
                                        </p:tav>
                                        <p:tav tm="100000">
                                          <p:val>
                                            <p:strVal val="#ppt_y"/>
                                          </p:val>
                                        </p:tav>
                                      </p:tavLst>
                                    </p:anim>
                                  </p:childTnLst>
                                </p:cTn>
                              </p:par>
                              <p:par>
                                <p:cTn id="191" presetID="2" presetClass="entr" presetSubtype="2" fill="hold" grpId="0" nodeType="withEffect">
                                  <p:stCondLst>
                                    <p:cond delay="0"/>
                                  </p:stCondLst>
                                  <p:childTnLst>
                                    <p:set>
                                      <p:cBhvr>
                                        <p:cTn id="192" dur="1" fill="hold">
                                          <p:stCondLst>
                                            <p:cond delay="0"/>
                                          </p:stCondLst>
                                        </p:cTn>
                                        <p:tgtEl>
                                          <p:spTgt spid="148"/>
                                        </p:tgtEl>
                                        <p:attrNameLst>
                                          <p:attrName>style.visibility</p:attrName>
                                        </p:attrNameLst>
                                      </p:cBhvr>
                                      <p:to>
                                        <p:strVal val="visible"/>
                                      </p:to>
                                    </p:set>
                                    <p:anim calcmode="lin" valueType="num">
                                      <p:cBhvr additive="base">
                                        <p:cTn id="193" dur="1000" fill="hold"/>
                                        <p:tgtEl>
                                          <p:spTgt spid="148"/>
                                        </p:tgtEl>
                                        <p:attrNameLst>
                                          <p:attrName>ppt_x</p:attrName>
                                        </p:attrNameLst>
                                      </p:cBhvr>
                                      <p:tavLst>
                                        <p:tav tm="0">
                                          <p:val>
                                            <p:strVal val="1+#ppt_w/2"/>
                                          </p:val>
                                        </p:tav>
                                        <p:tav tm="100000">
                                          <p:val>
                                            <p:strVal val="#ppt_x"/>
                                          </p:val>
                                        </p:tav>
                                      </p:tavLst>
                                    </p:anim>
                                    <p:anim calcmode="lin" valueType="num">
                                      <p:cBhvr additive="base">
                                        <p:cTn id="194" dur="1000" fill="hold"/>
                                        <p:tgtEl>
                                          <p:spTgt spid="148"/>
                                        </p:tgtEl>
                                        <p:attrNameLst>
                                          <p:attrName>ppt_y</p:attrName>
                                        </p:attrNameLst>
                                      </p:cBhvr>
                                      <p:tavLst>
                                        <p:tav tm="0">
                                          <p:val>
                                            <p:strVal val="#ppt_y"/>
                                          </p:val>
                                        </p:tav>
                                        <p:tav tm="100000">
                                          <p:val>
                                            <p:strVal val="#ppt_y"/>
                                          </p:val>
                                        </p:tav>
                                      </p:tavLst>
                                    </p:anim>
                                  </p:childTnLst>
                                </p:cTn>
                              </p:par>
                              <p:par>
                                <p:cTn id="195" presetID="2" presetClass="entr" presetSubtype="2" fill="hold" grpId="0" nodeType="withEffect">
                                  <p:stCondLst>
                                    <p:cond delay="0"/>
                                  </p:stCondLst>
                                  <p:childTnLst>
                                    <p:set>
                                      <p:cBhvr>
                                        <p:cTn id="196" dur="1" fill="hold">
                                          <p:stCondLst>
                                            <p:cond delay="0"/>
                                          </p:stCondLst>
                                        </p:cTn>
                                        <p:tgtEl>
                                          <p:spTgt spid="109"/>
                                        </p:tgtEl>
                                        <p:attrNameLst>
                                          <p:attrName>style.visibility</p:attrName>
                                        </p:attrNameLst>
                                      </p:cBhvr>
                                      <p:to>
                                        <p:strVal val="visible"/>
                                      </p:to>
                                    </p:set>
                                    <p:anim calcmode="lin" valueType="num">
                                      <p:cBhvr additive="base">
                                        <p:cTn id="197" dur="1000" fill="hold"/>
                                        <p:tgtEl>
                                          <p:spTgt spid="109"/>
                                        </p:tgtEl>
                                        <p:attrNameLst>
                                          <p:attrName>ppt_x</p:attrName>
                                        </p:attrNameLst>
                                      </p:cBhvr>
                                      <p:tavLst>
                                        <p:tav tm="0">
                                          <p:val>
                                            <p:strVal val="1+#ppt_w/2"/>
                                          </p:val>
                                        </p:tav>
                                        <p:tav tm="100000">
                                          <p:val>
                                            <p:strVal val="#ppt_x"/>
                                          </p:val>
                                        </p:tav>
                                      </p:tavLst>
                                    </p:anim>
                                    <p:anim calcmode="lin" valueType="num">
                                      <p:cBhvr additive="base">
                                        <p:cTn id="198" dur="1000" fill="hold"/>
                                        <p:tgtEl>
                                          <p:spTgt spid="109"/>
                                        </p:tgtEl>
                                        <p:attrNameLst>
                                          <p:attrName>ppt_y</p:attrName>
                                        </p:attrNameLst>
                                      </p:cBhvr>
                                      <p:tavLst>
                                        <p:tav tm="0">
                                          <p:val>
                                            <p:strVal val="#ppt_y"/>
                                          </p:val>
                                        </p:tav>
                                        <p:tav tm="100000">
                                          <p:val>
                                            <p:strVal val="#ppt_y"/>
                                          </p:val>
                                        </p:tav>
                                      </p:tavLst>
                                    </p:anim>
                                  </p:childTnLst>
                                </p:cTn>
                              </p:par>
                              <p:par>
                                <p:cTn id="199" presetID="2" presetClass="entr" presetSubtype="2" fill="hold" grpId="0" nodeType="withEffect">
                                  <p:stCondLst>
                                    <p:cond delay="0"/>
                                  </p:stCondLst>
                                  <p:childTnLst>
                                    <p:set>
                                      <p:cBhvr>
                                        <p:cTn id="200" dur="1" fill="hold">
                                          <p:stCondLst>
                                            <p:cond delay="0"/>
                                          </p:stCondLst>
                                        </p:cTn>
                                        <p:tgtEl>
                                          <p:spTgt spid="157"/>
                                        </p:tgtEl>
                                        <p:attrNameLst>
                                          <p:attrName>style.visibility</p:attrName>
                                        </p:attrNameLst>
                                      </p:cBhvr>
                                      <p:to>
                                        <p:strVal val="visible"/>
                                      </p:to>
                                    </p:set>
                                    <p:anim calcmode="lin" valueType="num">
                                      <p:cBhvr additive="base">
                                        <p:cTn id="201" dur="1000" fill="hold"/>
                                        <p:tgtEl>
                                          <p:spTgt spid="157"/>
                                        </p:tgtEl>
                                        <p:attrNameLst>
                                          <p:attrName>ppt_x</p:attrName>
                                        </p:attrNameLst>
                                      </p:cBhvr>
                                      <p:tavLst>
                                        <p:tav tm="0">
                                          <p:val>
                                            <p:strVal val="1+#ppt_w/2"/>
                                          </p:val>
                                        </p:tav>
                                        <p:tav tm="100000">
                                          <p:val>
                                            <p:strVal val="#ppt_x"/>
                                          </p:val>
                                        </p:tav>
                                      </p:tavLst>
                                    </p:anim>
                                    <p:anim calcmode="lin" valueType="num">
                                      <p:cBhvr additive="base">
                                        <p:cTn id="202" dur="1000" fill="hold"/>
                                        <p:tgtEl>
                                          <p:spTgt spid="157"/>
                                        </p:tgtEl>
                                        <p:attrNameLst>
                                          <p:attrName>ppt_y</p:attrName>
                                        </p:attrNameLst>
                                      </p:cBhvr>
                                      <p:tavLst>
                                        <p:tav tm="0">
                                          <p:val>
                                            <p:strVal val="#ppt_y"/>
                                          </p:val>
                                        </p:tav>
                                        <p:tav tm="100000">
                                          <p:val>
                                            <p:strVal val="#ppt_y"/>
                                          </p:val>
                                        </p:tav>
                                      </p:tavLst>
                                    </p:anim>
                                  </p:childTnLst>
                                </p:cTn>
                              </p:par>
                              <p:par>
                                <p:cTn id="203" presetID="2" presetClass="entr" presetSubtype="2" fill="hold" grpId="0" nodeType="withEffect">
                                  <p:stCondLst>
                                    <p:cond delay="0"/>
                                  </p:stCondLst>
                                  <p:childTnLst>
                                    <p:set>
                                      <p:cBhvr>
                                        <p:cTn id="204" dur="1" fill="hold">
                                          <p:stCondLst>
                                            <p:cond delay="0"/>
                                          </p:stCondLst>
                                        </p:cTn>
                                        <p:tgtEl>
                                          <p:spTgt spid="106"/>
                                        </p:tgtEl>
                                        <p:attrNameLst>
                                          <p:attrName>style.visibility</p:attrName>
                                        </p:attrNameLst>
                                      </p:cBhvr>
                                      <p:to>
                                        <p:strVal val="visible"/>
                                      </p:to>
                                    </p:set>
                                    <p:anim calcmode="lin" valueType="num">
                                      <p:cBhvr additive="base">
                                        <p:cTn id="205" dur="1000" fill="hold"/>
                                        <p:tgtEl>
                                          <p:spTgt spid="106"/>
                                        </p:tgtEl>
                                        <p:attrNameLst>
                                          <p:attrName>ppt_x</p:attrName>
                                        </p:attrNameLst>
                                      </p:cBhvr>
                                      <p:tavLst>
                                        <p:tav tm="0">
                                          <p:val>
                                            <p:strVal val="1+#ppt_w/2"/>
                                          </p:val>
                                        </p:tav>
                                        <p:tav tm="100000">
                                          <p:val>
                                            <p:strVal val="#ppt_x"/>
                                          </p:val>
                                        </p:tav>
                                      </p:tavLst>
                                    </p:anim>
                                    <p:anim calcmode="lin" valueType="num">
                                      <p:cBhvr additive="base">
                                        <p:cTn id="206" dur="1000" fill="hold"/>
                                        <p:tgtEl>
                                          <p:spTgt spid="106"/>
                                        </p:tgtEl>
                                        <p:attrNameLst>
                                          <p:attrName>ppt_y</p:attrName>
                                        </p:attrNameLst>
                                      </p:cBhvr>
                                      <p:tavLst>
                                        <p:tav tm="0">
                                          <p:val>
                                            <p:strVal val="#ppt_y"/>
                                          </p:val>
                                        </p:tav>
                                        <p:tav tm="100000">
                                          <p:val>
                                            <p:strVal val="#ppt_y"/>
                                          </p:val>
                                        </p:tav>
                                      </p:tavLst>
                                    </p:anim>
                                  </p:childTnLst>
                                </p:cTn>
                              </p:par>
                              <p:par>
                                <p:cTn id="207" presetID="2" presetClass="entr" presetSubtype="2" fill="hold" grpId="0" nodeType="withEffect">
                                  <p:stCondLst>
                                    <p:cond delay="0"/>
                                  </p:stCondLst>
                                  <p:childTnLst>
                                    <p:set>
                                      <p:cBhvr>
                                        <p:cTn id="208" dur="1" fill="hold">
                                          <p:stCondLst>
                                            <p:cond delay="0"/>
                                          </p:stCondLst>
                                        </p:cTn>
                                        <p:tgtEl>
                                          <p:spTgt spid="149"/>
                                        </p:tgtEl>
                                        <p:attrNameLst>
                                          <p:attrName>style.visibility</p:attrName>
                                        </p:attrNameLst>
                                      </p:cBhvr>
                                      <p:to>
                                        <p:strVal val="visible"/>
                                      </p:to>
                                    </p:set>
                                    <p:anim calcmode="lin" valueType="num">
                                      <p:cBhvr additive="base">
                                        <p:cTn id="209" dur="1000" fill="hold"/>
                                        <p:tgtEl>
                                          <p:spTgt spid="149"/>
                                        </p:tgtEl>
                                        <p:attrNameLst>
                                          <p:attrName>ppt_x</p:attrName>
                                        </p:attrNameLst>
                                      </p:cBhvr>
                                      <p:tavLst>
                                        <p:tav tm="0">
                                          <p:val>
                                            <p:strVal val="1+#ppt_w/2"/>
                                          </p:val>
                                        </p:tav>
                                        <p:tav tm="100000">
                                          <p:val>
                                            <p:strVal val="#ppt_x"/>
                                          </p:val>
                                        </p:tav>
                                      </p:tavLst>
                                    </p:anim>
                                    <p:anim calcmode="lin" valueType="num">
                                      <p:cBhvr additive="base">
                                        <p:cTn id="210" dur="1000" fill="hold"/>
                                        <p:tgtEl>
                                          <p:spTgt spid="149"/>
                                        </p:tgtEl>
                                        <p:attrNameLst>
                                          <p:attrName>ppt_y</p:attrName>
                                        </p:attrNameLst>
                                      </p:cBhvr>
                                      <p:tavLst>
                                        <p:tav tm="0">
                                          <p:val>
                                            <p:strVal val="#ppt_y"/>
                                          </p:val>
                                        </p:tav>
                                        <p:tav tm="100000">
                                          <p:val>
                                            <p:strVal val="#ppt_y"/>
                                          </p:val>
                                        </p:tav>
                                      </p:tavLst>
                                    </p:anim>
                                  </p:childTnLst>
                                </p:cTn>
                              </p:par>
                              <p:par>
                                <p:cTn id="211" presetID="2" presetClass="entr" presetSubtype="2" fill="hold" grpId="0" nodeType="withEffect">
                                  <p:stCondLst>
                                    <p:cond delay="0"/>
                                  </p:stCondLst>
                                  <p:childTnLst>
                                    <p:set>
                                      <p:cBhvr>
                                        <p:cTn id="212" dur="1" fill="hold">
                                          <p:stCondLst>
                                            <p:cond delay="0"/>
                                          </p:stCondLst>
                                        </p:cTn>
                                        <p:tgtEl>
                                          <p:spTgt spid="107"/>
                                        </p:tgtEl>
                                        <p:attrNameLst>
                                          <p:attrName>style.visibility</p:attrName>
                                        </p:attrNameLst>
                                      </p:cBhvr>
                                      <p:to>
                                        <p:strVal val="visible"/>
                                      </p:to>
                                    </p:set>
                                    <p:anim calcmode="lin" valueType="num">
                                      <p:cBhvr additive="base">
                                        <p:cTn id="213" dur="1000" fill="hold"/>
                                        <p:tgtEl>
                                          <p:spTgt spid="107"/>
                                        </p:tgtEl>
                                        <p:attrNameLst>
                                          <p:attrName>ppt_x</p:attrName>
                                        </p:attrNameLst>
                                      </p:cBhvr>
                                      <p:tavLst>
                                        <p:tav tm="0">
                                          <p:val>
                                            <p:strVal val="1+#ppt_w/2"/>
                                          </p:val>
                                        </p:tav>
                                        <p:tav tm="100000">
                                          <p:val>
                                            <p:strVal val="#ppt_x"/>
                                          </p:val>
                                        </p:tav>
                                      </p:tavLst>
                                    </p:anim>
                                    <p:anim calcmode="lin" valueType="num">
                                      <p:cBhvr additive="base">
                                        <p:cTn id="214" dur="1000" fill="hold"/>
                                        <p:tgtEl>
                                          <p:spTgt spid="107"/>
                                        </p:tgtEl>
                                        <p:attrNameLst>
                                          <p:attrName>ppt_y</p:attrName>
                                        </p:attrNameLst>
                                      </p:cBhvr>
                                      <p:tavLst>
                                        <p:tav tm="0">
                                          <p:val>
                                            <p:strVal val="#ppt_y"/>
                                          </p:val>
                                        </p:tav>
                                        <p:tav tm="100000">
                                          <p:val>
                                            <p:strVal val="#ppt_y"/>
                                          </p:val>
                                        </p:tav>
                                      </p:tavLst>
                                    </p:anim>
                                  </p:childTnLst>
                                </p:cTn>
                              </p:par>
                              <p:par>
                                <p:cTn id="215" presetID="2" presetClass="entr" presetSubtype="2" fill="hold" grpId="0" nodeType="withEffect">
                                  <p:stCondLst>
                                    <p:cond delay="0"/>
                                  </p:stCondLst>
                                  <p:childTnLst>
                                    <p:set>
                                      <p:cBhvr>
                                        <p:cTn id="216" dur="1" fill="hold">
                                          <p:stCondLst>
                                            <p:cond delay="0"/>
                                          </p:stCondLst>
                                        </p:cTn>
                                        <p:tgtEl>
                                          <p:spTgt spid="150"/>
                                        </p:tgtEl>
                                        <p:attrNameLst>
                                          <p:attrName>style.visibility</p:attrName>
                                        </p:attrNameLst>
                                      </p:cBhvr>
                                      <p:to>
                                        <p:strVal val="visible"/>
                                      </p:to>
                                    </p:set>
                                    <p:anim calcmode="lin" valueType="num">
                                      <p:cBhvr additive="base">
                                        <p:cTn id="217" dur="1000" fill="hold"/>
                                        <p:tgtEl>
                                          <p:spTgt spid="150"/>
                                        </p:tgtEl>
                                        <p:attrNameLst>
                                          <p:attrName>ppt_x</p:attrName>
                                        </p:attrNameLst>
                                      </p:cBhvr>
                                      <p:tavLst>
                                        <p:tav tm="0">
                                          <p:val>
                                            <p:strVal val="1+#ppt_w/2"/>
                                          </p:val>
                                        </p:tav>
                                        <p:tav tm="100000">
                                          <p:val>
                                            <p:strVal val="#ppt_x"/>
                                          </p:val>
                                        </p:tav>
                                      </p:tavLst>
                                    </p:anim>
                                    <p:anim calcmode="lin" valueType="num">
                                      <p:cBhvr additive="base">
                                        <p:cTn id="218" dur="1000" fill="hold"/>
                                        <p:tgtEl>
                                          <p:spTgt spid="150"/>
                                        </p:tgtEl>
                                        <p:attrNameLst>
                                          <p:attrName>ppt_y</p:attrName>
                                        </p:attrNameLst>
                                      </p:cBhvr>
                                      <p:tavLst>
                                        <p:tav tm="0">
                                          <p:val>
                                            <p:strVal val="#ppt_y"/>
                                          </p:val>
                                        </p:tav>
                                        <p:tav tm="100000">
                                          <p:val>
                                            <p:strVal val="#ppt_y"/>
                                          </p:val>
                                        </p:tav>
                                      </p:tavLst>
                                    </p:anim>
                                  </p:childTnLst>
                                </p:cTn>
                              </p:par>
                              <p:par>
                                <p:cTn id="219" presetID="2" presetClass="entr" presetSubtype="2" fill="hold" grpId="0" nodeType="withEffect">
                                  <p:stCondLst>
                                    <p:cond delay="0"/>
                                  </p:stCondLst>
                                  <p:childTnLst>
                                    <p:set>
                                      <p:cBhvr>
                                        <p:cTn id="220" dur="1" fill="hold">
                                          <p:stCondLst>
                                            <p:cond delay="0"/>
                                          </p:stCondLst>
                                        </p:cTn>
                                        <p:tgtEl>
                                          <p:spTgt spid="114"/>
                                        </p:tgtEl>
                                        <p:attrNameLst>
                                          <p:attrName>style.visibility</p:attrName>
                                        </p:attrNameLst>
                                      </p:cBhvr>
                                      <p:to>
                                        <p:strVal val="visible"/>
                                      </p:to>
                                    </p:set>
                                    <p:anim calcmode="lin" valueType="num">
                                      <p:cBhvr additive="base">
                                        <p:cTn id="221" dur="1000" fill="hold"/>
                                        <p:tgtEl>
                                          <p:spTgt spid="114"/>
                                        </p:tgtEl>
                                        <p:attrNameLst>
                                          <p:attrName>ppt_x</p:attrName>
                                        </p:attrNameLst>
                                      </p:cBhvr>
                                      <p:tavLst>
                                        <p:tav tm="0">
                                          <p:val>
                                            <p:strVal val="1+#ppt_w/2"/>
                                          </p:val>
                                        </p:tav>
                                        <p:tav tm="100000">
                                          <p:val>
                                            <p:strVal val="#ppt_x"/>
                                          </p:val>
                                        </p:tav>
                                      </p:tavLst>
                                    </p:anim>
                                    <p:anim calcmode="lin" valueType="num">
                                      <p:cBhvr additive="base">
                                        <p:cTn id="222" dur="1000" fill="hold"/>
                                        <p:tgtEl>
                                          <p:spTgt spid="114"/>
                                        </p:tgtEl>
                                        <p:attrNameLst>
                                          <p:attrName>ppt_y</p:attrName>
                                        </p:attrNameLst>
                                      </p:cBhvr>
                                      <p:tavLst>
                                        <p:tav tm="0">
                                          <p:val>
                                            <p:strVal val="#ppt_y"/>
                                          </p:val>
                                        </p:tav>
                                        <p:tav tm="100000">
                                          <p:val>
                                            <p:strVal val="#ppt_y"/>
                                          </p:val>
                                        </p:tav>
                                      </p:tavLst>
                                    </p:anim>
                                  </p:childTnLst>
                                </p:cTn>
                              </p:par>
                              <p:par>
                                <p:cTn id="223" presetID="2" presetClass="entr" presetSubtype="2" fill="hold" grpId="0" nodeType="withEffect">
                                  <p:stCondLst>
                                    <p:cond delay="0"/>
                                  </p:stCondLst>
                                  <p:childTnLst>
                                    <p:set>
                                      <p:cBhvr>
                                        <p:cTn id="224" dur="1" fill="hold">
                                          <p:stCondLst>
                                            <p:cond delay="0"/>
                                          </p:stCondLst>
                                        </p:cTn>
                                        <p:tgtEl>
                                          <p:spTgt spid="151"/>
                                        </p:tgtEl>
                                        <p:attrNameLst>
                                          <p:attrName>style.visibility</p:attrName>
                                        </p:attrNameLst>
                                      </p:cBhvr>
                                      <p:to>
                                        <p:strVal val="visible"/>
                                      </p:to>
                                    </p:set>
                                    <p:anim calcmode="lin" valueType="num">
                                      <p:cBhvr additive="base">
                                        <p:cTn id="225" dur="1000" fill="hold"/>
                                        <p:tgtEl>
                                          <p:spTgt spid="151"/>
                                        </p:tgtEl>
                                        <p:attrNameLst>
                                          <p:attrName>ppt_x</p:attrName>
                                        </p:attrNameLst>
                                      </p:cBhvr>
                                      <p:tavLst>
                                        <p:tav tm="0">
                                          <p:val>
                                            <p:strVal val="1+#ppt_w/2"/>
                                          </p:val>
                                        </p:tav>
                                        <p:tav tm="100000">
                                          <p:val>
                                            <p:strVal val="#ppt_x"/>
                                          </p:val>
                                        </p:tav>
                                      </p:tavLst>
                                    </p:anim>
                                    <p:anim calcmode="lin" valueType="num">
                                      <p:cBhvr additive="base">
                                        <p:cTn id="226" dur="1000" fill="hold"/>
                                        <p:tgtEl>
                                          <p:spTgt spid="151"/>
                                        </p:tgtEl>
                                        <p:attrNameLst>
                                          <p:attrName>ppt_y</p:attrName>
                                        </p:attrNameLst>
                                      </p:cBhvr>
                                      <p:tavLst>
                                        <p:tav tm="0">
                                          <p:val>
                                            <p:strVal val="#ppt_y"/>
                                          </p:val>
                                        </p:tav>
                                        <p:tav tm="100000">
                                          <p:val>
                                            <p:strVal val="#ppt_y"/>
                                          </p:val>
                                        </p:tav>
                                      </p:tavLst>
                                    </p:anim>
                                  </p:childTnLst>
                                </p:cTn>
                              </p:par>
                              <p:par>
                                <p:cTn id="227" presetID="2" presetClass="entr" presetSubtype="2" fill="hold" grpId="0" nodeType="withEffect">
                                  <p:stCondLst>
                                    <p:cond delay="0"/>
                                  </p:stCondLst>
                                  <p:childTnLst>
                                    <p:set>
                                      <p:cBhvr>
                                        <p:cTn id="228" dur="1" fill="hold">
                                          <p:stCondLst>
                                            <p:cond delay="0"/>
                                          </p:stCondLst>
                                        </p:cTn>
                                        <p:tgtEl>
                                          <p:spTgt spid="108"/>
                                        </p:tgtEl>
                                        <p:attrNameLst>
                                          <p:attrName>style.visibility</p:attrName>
                                        </p:attrNameLst>
                                      </p:cBhvr>
                                      <p:to>
                                        <p:strVal val="visible"/>
                                      </p:to>
                                    </p:set>
                                    <p:anim calcmode="lin" valueType="num">
                                      <p:cBhvr additive="base">
                                        <p:cTn id="229" dur="1000" fill="hold"/>
                                        <p:tgtEl>
                                          <p:spTgt spid="108"/>
                                        </p:tgtEl>
                                        <p:attrNameLst>
                                          <p:attrName>ppt_x</p:attrName>
                                        </p:attrNameLst>
                                      </p:cBhvr>
                                      <p:tavLst>
                                        <p:tav tm="0">
                                          <p:val>
                                            <p:strVal val="1+#ppt_w/2"/>
                                          </p:val>
                                        </p:tav>
                                        <p:tav tm="100000">
                                          <p:val>
                                            <p:strVal val="#ppt_x"/>
                                          </p:val>
                                        </p:tav>
                                      </p:tavLst>
                                    </p:anim>
                                    <p:anim calcmode="lin" valueType="num">
                                      <p:cBhvr additive="base">
                                        <p:cTn id="230" dur="1000" fill="hold"/>
                                        <p:tgtEl>
                                          <p:spTgt spid="108"/>
                                        </p:tgtEl>
                                        <p:attrNameLst>
                                          <p:attrName>ppt_y</p:attrName>
                                        </p:attrNameLst>
                                      </p:cBhvr>
                                      <p:tavLst>
                                        <p:tav tm="0">
                                          <p:val>
                                            <p:strVal val="#ppt_y"/>
                                          </p:val>
                                        </p:tav>
                                        <p:tav tm="100000">
                                          <p:val>
                                            <p:strVal val="#ppt_y"/>
                                          </p:val>
                                        </p:tav>
                                      </p:tavLst>
                                    </p:anim>
                                  </p:childTnLst>
                                </p:cTn>
                              </p:par>
                              <p:par>
                                <p:cTn id="231" presetID="2" presetClass="entr" presetSubtype="2" fill="hold" grpId="0" nodeType="withEffect">
                                  <p:stCondLst>
                                    <p:cond delay="0"/>
                                  </p:stCondLst>
                                  <p:childTnLst>
                                    <p:set>
                                      <p:cBhvr>
                                        <p:cTn id="232" dur="1" fill="hold">
                                          <p:stCondLst>
                                            <p:cond delay="0"/>
                                          </p:stCondLst>
                                        </p:cTn>
                                        <p:tgtEl>
                                          <p:spTgt spid="152"/>
                                        </p:tgtEl>
                                        <p:attrNameLst>
                                          <p:attrName>style.visibility</p:attrName>
                                        </p:attrNameLst>
                                      </p:cBhvr>
                                      <p:to>
                                        <p:strVal val="visible"/>
                                      </p:to>
                                    </p:set>
                                    <p:anim calcmode="lin" valueType="num">
                                      <p:cBhvr additive="base">
                                        <p:cTn id="233" dur="1000" fill="hold"/>
                                        <p:tgtEl>
                                          <p:spTgt spid="152"/>
                                        </p:tgtEl>
                                        <p:attrNameLst>
                                          <p:attrName>ppt_x</p:attrName>
                                        </p:attrNameLst>
                                      </p:cBhvr>
                                      <p:tavLst>
                                        <p:tav tm="0">
                                          <p:val>
                                            <p:strVal val="1+#ppt_w/2"/>
                                          </p:val>
                                        </p:tav>
                                        <p:tav tm="100000">
                                          <p:val>
                                            <p:strVal val="#ppt_x"/>
                                          </p:val>
                                        </p:tav>
                                      </p:tavLst>
                                    </p:anim>
                                    <p:anim calcmode="lin" valueType="num">
                                      <p:cBhvr additive="base">
                                        <p:cTn id="234" dur="1000" fill="hold"/>
                                        <p:tgtEl>
                                          <p:spTgt spid="152"/>
                                        </p:tgtEl>
                                        <p:attrNameLst>
                                          <p:attrName>ppt_y</p:attrName>
                                        </p:attrNameLst>
                                      </p:cBhvr>
                                      <p:tavLst>
                                        <p:tav tm="0">
                                          <p:val>
                                            <p:strVal val="#ppt_y"/>
                                          </p:val>
                                        </p:tav>
                                        <p:tav tm="100000">
                                          <p:val>
                                            <p:strVal val="#ppt_y"/>
                                          </p:val>
                                        </p:tav>
                                      </p:tavLst>
                                    </p:anim>
                                  </p:childTnLst>
                                </p:cTn>
                              </p:par>
                              <p:par>
                                <p:cTn id="235" presetID="2" presetClass="entr" presetSubtype="2" fill="hold" grpId="0" nodeType="withEffect">
                                  <p:stCondLst>
                                    <p:cond delay="0"/>
                                  </p:stCondLst>
                                  <p:childTnLst>
                                    <p:set>
                                      <p:cBhvr>
                                        <p:cTn id="236" dur="1" fill="hold">
                                          <p:stCondLst>
                                            <p:cond delay="0"/>
                                          </p:stCondLst>
                                        </p:cTn>
                                        <p:tgtEl>
                                          <p:spTgt spid="111"/>
                                        </p:tgtEl>
                                        <p:attrNameLst>
                                          <p:attrName>style.visibility</p:attrName>
                                        </p:attrNameLst>
                                      </p:cBhvr>
                                      <p:to>
                                        <p:strVal val="visible"/>
                                      </p:to>
                                    </p:set>
                                    <p:anim calcmode="lin" valueType="num">
                                      <p:cBhvr additive="base">
                                        <p:cTn id="237" dur="1000" fill="hold"/>
                                        <p:tgtEl>
                                          <p:spTgt spid="111"/>
                                        </p:tgtEl>
                                        <p:attrNameLst>
                                          <p:attrName>ppt_x</p:attrName>
                                        </p:attrNameLst>
                                      </p:cBhvr>
                                      <p:tavLst>
                                        <p:tav tm="0">
                                          <p:val>
                                            <p:strVal val="1+#ppt_w/2"/>
                                          </p:val>
                                        </p:tav>
                                        <p:tav tm="100000">
                                          <p:val>
                                            <p:strVal val="#ppt_x"/>
                                          </p:val>
                                        </p:tav>
                                      </p:tavLst>
                                    </p:anim>
                                    <p:anim calcmode="lin" valueType="num">
                                      <p:cBhvr additive="base">
                                        <p:cTn id="238" dur="1000" fill="hold"/>
                                        <p:tgtEl>
                                          <p:spTgt spid="111"/>
                                        </p:tgtEl>
                                        <p:attrNameLst>
                                          <p:attrName>ppt_y</p:attrName>
                                        </p:attrNameLst>
                                      </p:cBhvr>
                                      <p:tavLst>
                                        <p:tav tm="0">
                                          <p:val>
                                            <p:strVal val="#ppt_y"/>
                                          </p:val>
                                        </p:tav>
                                        <p:tav tm="100000">
                                          <p:val>
                                            <p:strVal val="#ppt_y"/>
                                          </p:val>
                                        </p:tav>
                                      </p:tavLst>
                                    </p:anim>
                                  </p:childTnLst>
                                </p:cTn>
                              </p:par>
                              <p:par>
                                <p:cTn id="239" presetID="2" presetClass="entr" presetSubtype="2" fill="hold" grpId="0" nodeType="withEffect">
                                  <p:stCondLst>
                                    <p:cond delay="0"/>
                                  </p:stCondLst>
                                  <p:childTnLst>
                                    <p:set>
                                      <p:cBhvr>
                                        <p:cTn id="240" dur="1" fill="hold">
                                          <p:stCondLst>
                                            <p:cond delay="0"/>
                                          </p:stCondLst>
                                        </p:cTn>
                                        <p:tgtEl>
                                          <p:spTgt spid="153"/>
                                        </p:tgtEl>
                                        <p:attrNameLst>
                                          <p:attrName>style.visibility</p:attrName>
                                        </p:attrNameLst>
                                      </p:cBhvr>
                                      <p:to>
                                        <p:strVal val="visible"/>
                                      </p:to>
                                    </p:set>
                                    <p:anim calcmode="lin" valueType="num">
                                      <p:cBhvr additive="base">
                                        <p:cTn id="241" dur="1000" fill="hold"/>
                                        <p:tgtEl>
                                          <p:spTgt spid="153"/>
                                        </p:tgtEl>
                                        <p:attrNameLst>
                                          <p:attrName>ppt_x</p:attrName>
                                        </p:attrNameLst>
                                      </p:cBhvr>
                                      <p:tavLst>
                                        <p:tav tm="0">
                                          <p:val>
                                            <p:strVal val="1+#ppt_w/2"/>
                                          </p:val>
                                        </p:tav>
                                        <p:tav tm="100000">
                                          <p:val>
                                            <p:strVal val="#ppt_x"/>
                                          </p:val>
                                        </p:tav>
                                      </p:tavLst>
                                    </p:anim>
                                    <p:anim calcmode="lin" valueType="num">
                                      <p:cBhvr additive="base">
                                        <p:cTn id="242" dur="1000" fill="hold"/>
                                        <p:tgtEl>
                                          <p:spTgt spid="153"/>
                                        </p:tgtEl>
                                        <p:attrNameLst>
                                          <p:attrName>ppt_y</p:attrName>
                                        </p:attrNameLst>
                                      </p:cBhvr>
                                      <p:tavLst>
                                        <p:tav tm="0">
                                          <p:val>
                                            <p:strVal val="#ppt_y"/>
                                          </p:val>
                                        </p:tav>
                                        <p:tav tm="100000">
                                          <p:val>
                                            <p:strVal val="#ppt_y"/>
                                          </p:val>
                                        </p:tav>
                                      </p:tavLst>
                                    </p:anim>
                                  </p:childTnLst>
                                </p:cTn>
                              </p:par>
                              <p:par>
                                <p:cTn id="243" presetID="2" presetClass="entr" presetSubtype="2" fill="hold" grpId="0" nodeType="withEffect">
                                  <p:stCondLst>
                                    <p:cond delay="0"/>
                                  </p:stCondLst>
                                  <p:childTnLst>
                                    <p:set>
                                      <p:cBhvr>
                                        <p:cTn id="244" dur="1" fill="hold">
                                          <p:stCondLst>
                                            <p:cond delay="0"/>
                                          </p:stCondLst>
                                        </p:cTn>
                                        <p:tgtEl>
                                          <p:spTgt spid="112"/>
                                        </p:tgtEl>
                                        <p:attrNameLst>
                                          <p:attrName>style.visibility</p:attrName>
                                        </p:attrNameLst>
                                      </p:cBhvr>
                                      <p:to>
                                        <p:strVal val="visible"/>
                                      </p:to>
                                    </p:set>
                                    <p:anim calcmode="lin" valueType="num">
                                      <p:cBhvr additive="base">
                                        <p:cTn id="245" dur="1000" fill="hold"/>
                                        <p:tgtEl>
                                          <p:spTgt spid="112"/>
                                        </p:tgtEl>
                                        <p:attrNameLst>
                                          <p:attrName>ppt_x</p:attrName>
                                        </p:attrNameLst>
                                      </p:cBhvr>
                                      <p:tavLst>
                                        <p:tav tm="0">
                                          <p:val>
                                            <p:strVal val="1+#ppt_w/2"/>
                                          </p:val>
                                        </p:tav>
                                        <p:tav tm="100000">
                                          <p:val>
                                            <p:strVal val="#ppt_x"/>
                                          </p:val>
                                        </p:tav>
                                      </p:tavLst>
                                    </p:anim>
                                    <p:anim calcmode="lin" valueType="num">
                                      <p:cBhvr additive="base">
                                        <p:cTn id="246" dur="1000" fill="hold"/>
                                        <p:tgtEl>
                                          <p:spTgt spid="112"/>
                                        </p:tgtEl>
                                        <p:attrNameLst>
                                          <p:attrName>ppt_y</p:attrName>
                                        </p:attrNameLst>
                                      </p:cBhvr>
                                      <p:tavLst>
                                        <p:tav tm="0">
                                          <p:val>
                                            <p:strVal val="#ppt_y"/>
                                          </p:val>
                                        </p:tav>
                                        <p:tav tm="100000">
                                          <p:val>
                                            <p:strVal val="#ppt_y"/>
                                          </p:val>
                                        </p:tav>
                                      </p:tavLst>
                                    </p:anim>
                                  </p:childTnLst>
                                </p:cTn>
                              </p:par>
                              <p:par>
                                <p:cTn id="247" presetID="2" presetClass="entr" presetSubtype="2" fill="hold" grpId="0" nodeType="withEffect">
                                  <p:stCondLst>
                                    <p:cond delay="0"/>
                                  </p:stCondLst>
                                  <p:childTnLst>
                                    <p:set>
                                      <p:cBhvr>
                                        <p:cTn id="248" dur="1" fill="hold">
                                          <p:stCondLst>
                                            <p:cond delay="0"/>
                                          </p:stCondLst>
                                        </p:cTn>
                                        <p:tgtEl>
                                          <p:spTgt spid="154"/>
                                        </p:tgtEl>
                                        <p:attrNameLst>
                                          <p:attrName>style.visibility</p:attrName>
                                        </p:attrNameLst>
                                      </p:cBhvr>
                                      <p:to>
                                        <p:strVal val="visible"/>
                                      </p:to>
                                    </p:set>
                                    <p:anim calcmode="lin" valueType="num">
                                      <p:cBhvr additive="base">
                                        <p:cTn id="249" dur="1000" fill="hold"/>
                                        <p:tgtEl>
                                          <p:spTgt spid="154"/>
                                        </p:tgtEl>
                                        <p:attrNameLst>
                                          <p:attrName>ppt_x</p:attrName>
                                        </p:attrNameLst>
                                      </p:cBhvr>
                                      <p:tavLst>
                                        <p:tav tm="0">
                                          <p:val>
                                            <p:strVal val="1+#ppt_w/2"/>
                                          </p:val>
                                        </p:tav>
                                        <p:tav tm="100000">
                                          <p:val>
                                            <p:strVal val="#ppt_x"/>
                                          </p:val>
                                        </p:tav>
                                      </p:tavLst>
                                    </p:anim>
                                    <p:anim calcmode="lin" valueType="num">
                                      <p:cBhvr additive="base">
                                        <p:cTn id="250" dur="1000" fill="hold"/>
                                        <p:tgtEl>
                                          <p:spTgt spid="154"/>
                                        </p:tgtEl>
                                        <p:attrNameLst>
                                          <p:attrName>ppt_y</p:attrName>
                                        </p:attrNameLst>
                                      </p:cBhvr>
                                      <p:tavLst>
                                        <p:tav tm="0">
                                          <p:val>
                                            <p:strVal val="#ppt_y"/>
                                          </p:val>
                                        </p:tav>
                                        <p:tav tm="100000">
                                          <p:val>
                                            <p:strVal val="#ppt_y"/>
                                          </p:val>
                                        </p:tav>
                                      </p:tavLst>
                                    </p:anim>
                                  </p:childTnLst>
                                </p:cTn>
                              </p:par>
                              <p:par>
                                <p:cTn id="251" presetID="2" presetClass="entr" presetSubtype="2" fill="hold" grpId="0" nodeType="withEffect">
                                  <p:stCondLst>
                                    <p:cond delay="0"/>
                                  </p:stCondLst>
                                  <p:childTnLst>
                                    <p:set>
                                      <p:cBhvr>
                                        <p:cTn id="252" dur="1" fill="hold">
                                          <p:stCondLst>
                                            <p:cond delay="0"/>
                                          </p:stCondLst>
                                        </p:cTn>
                                        <p:tgtEl>
                                          <p:spTgt spid="115"/>
                                        </p:tgtEl>
                                        <p:attrNameLst>
                                          <p:attrName>style.visibility</p:attrName>
                                        </p:attrNameLst>
                                      </p:cBhvr>
                                      <p:to>
                                        <p:strVal val="visible"/>
                                      </p:to>
                                    </p:set>
                                    <p:anim calcmode="lin" valueType="num">
                                      <p:cBhvr additive="base">
                                        <p:cTn id="253" dur="1000" fill="hold"/>
                                        <p:tgtEl>
                                          <p:spTgt spid="115"/>
                                        </p:tgtEl>
                                        <p:attrNameLst>
                                          <p:attrName>ppt_x</p:attrName>
                                        </p:attrNameLst>
                                      </p:cBhvr>
                                      <p:tavLst>
                                        <p:tav tm="0">
                                          <p:val>
                                            <p:strVal val="1+#ppt_w/2"/>
                                          </p:val>
                                        </p:tav>
                                        <p:tav tm="100000">
                                          <p:val>
                                            <p:strVal val="#ppt_x"/>
                                          </p:val>
                                        </p:tav>
                                      </p:tavLst>
                                    </p:anim>
                                    <p:anim calcmode="lin" valueType="num">
                                      <p:cBhvr additive="base">
                                        <p:cTn id="254" dur="1000" fill="hold"/>
                                        <p:tgtEl>
                                          <p:spTgt spid="115"/>
                                        </p:tgtEl>
                                        <p:attrNameLst>
                                          <p:attrName>ppt_y</p:attrName>
                                        </p:attrNameLst>
                                      </p:cBhvr>
                                      <p:tavLst>
                                        <p:tav tm="0">
                                          <p:val>
                                            <p:strVal val="#ppt_y"/>
                                          </p:val>
                                        </p:tav>
                                        <p:tav tm="100000">
                                          <p:val>
                                            <p:strVal val="#ppt_y"/>
                                          </p:val>
                                        </p:tav>
                                      </p:tavLst>
                                    </p:anim>
                                  </p:childTnLst>
                                </p:cTn>
                              </p:par>
                              <p:par>
                                <p:cTn id="255" presetID="5" presetClass="entr" presetSubtype="10" fill="hold" grpId="0" nodeType="withEffect">
                                  <p:stCondLst>
                                    <p:cond delay="0"/>
                                  </p:stCondLst>
                                  <p:childTnLst>
                                    <p:set>
                                      <p:cBhvr>
                                        <p:cTn id="256" dur="1" fill="hold">
                                          <p:stCondLst>
                                            <p:cond delay="0"/>
                                          </p:stCondLst>
                                        </p:cTn>
                                        <p:tgtEl>
                                          <p:spTgt spid="117"/>
                                        </p:tgtEl>
                                        <p:attrNameLst>
                                          <p:attrName>style.visibility</p:attrName>
                                        </p:attrNameLst>
                                      </p:cBhvr>
                                      <p:to>
                                        <p:strVal val="visible"/>
                                      </p:to>
                                    </p:set>
                                    <p:animEffect transition="in" filter="checkerboard(across)">
                                      <p:cBhvr>
                                        <p:cTn id="257" dur="3000"/>
                                        <p:tgtEl>
                                          <p:spTgt spid="117"/>
                                        </p:tgtEl>
                                      </p:cBhvr>
                                    </p:animEffect>
                                  </p:childTnLst>
                                </p:cTn>
                              </p:par>
                              <p:par>
                                <p:cTn id="258" presetID="5" presetClass="entr" presetSubtype="10" fill="hold" grpId="0" nodeType="withEffect">
                                  <p:stCondLst>
                                    <p:cond delay="0"/>
                                  </p:stCondLst>
                                  <p:childTnLst>
                                    <p:set>
                                      <p:cBhvr>
                                        <p:cTn id="259" dur="1" fill="hold">
                                          <p:stCondLst>
                                            <p:cond delay="0"/>
                                          </p:stCondLst>
                                        </p:cTn>
                                        <p:tgtEl>
                                          <p:spTgt spid="119"/>
                                        </p:tgtEl>
                                        <p:attrNameLst>
                                          <p:attrName>style.visibility</p:attrName>
                                        </p:attrNameLst>
                                      </p:cBhvr>
                                      <p:to>
                                        <p:strVal val="visible"/>
                                      </p:to>
                                    </p:set>
                                    <p:animEffect transition="in" filter="checkerboard(across)">
                                      <p:cBhvr>
                                        <p:cTn id="260" dur="3000"/>
                                        <p:tgtEl>
                                          <p:spTgt spid="119"/>
                                        </p:tgtEl>
                                      </p:cBhvr>
                                    </p:animEffect>
                                  </p:childTnLst>
                                </p:cTn>
                              </p:par>
                              <p:par>
                                <p:cTn id="261" presetID="5" presetClass="entr" presetSubtype="10" fill="hold" grpId="0" nodeType="withEffect">
                                  <p:stCondLst>
                                    <p:cond delay="0"/>
                                  </p:stCondLst>
                                  <p:childTnLst>
                                    <p:set>
                                      <p:cBhvr>
                                        <p:cTn id="262" dur="1" fill="hold">
                                          <p:stCondLst>
                                            <p:cond delay="0"/>
                                          </p:stCondLst>
                                        </p:cTn>
                                        <p:tgtEl>
                                          <p:spTgt spid="118"/>
                                        </p:tgtEl>
                                        <p:attrNameLst>
                                          <p:attrName>style.visibility</p:attrName>
                                        </p:attrNameLst>
                                      </p:cBhvr>
                                      <p:to>
                                        <p:strVal val="visible"/>
                                      </p:to>
                                    </p:set>
                                    <p:animEffect transition="in" filter="checkerboard(across)">
                                      <p:cBhvr>
                                        <p:cTn id="263" dur="3000"/>
                                        <p:tgtEl>
                                          <p:spTgt spid="118"/>
                                        </p:tgtEl>
                                      </p:cBhvr>
                                    </p:animEffect>
                                  </p:childTnLst>
                                </p:cTn>
                              </p:par>
                              <p:par>
                                <p:cTn id="264" presetID="3" presetClass="entr" presetSubtype="10" fill="hold" grpId="0" nodeType="withEffect">
                                  <p:stCondLst>
                                    <p:cond delay="0"/>
                                  </p:stCondLst>
                                  <p:childTnLst>
                                    <p:set>
                                      <p:cBhvr>
                                        <p:cTn id="265" dur="1" fill="hold">
                                          <p:stCondLst>
                                            <p:cond delay="0"/>
                                          </p:stCondLst>
                                        </p:cTn>
                                        <p:tgtEl>
                                          <p:spTgt spid="3073"/>
                                        </p:tgtEl>
                                        <p:attrNameLst>
                                          <p:attrName>style.visibility</p:attrName>
                                        </p:attrNameLst>
                                      </p:cBhvr>
                                      <p:to>
                                        <p:strVal val="visible"/>
                                      </p:to>
                                    </p:set>
                                    <p:animEffect transition="in" filter="blinds(horizontal)">
                                      <p:cBhvr>
                                        <p:cTn id="266" dur="1000"/>
                                        <p:tgtEl>
                                          <p:spTgt spid="3073"/>
                                        </p:tgtEl>
                                      </p:cBhvr>
                                    </p:animEffect>
                                  </p:childTnLst>
                                </p:cTn>
                              </p:par>
                              <p:par>
                                <p:cTn id="267" presetID="2" presetClass="entr" presetSubtype="2" fill="hold" grpId="0" nodeType="withEffect">
                                  <p:stCondLst>
                                    <p:cond delay="0"/>
                                  </p:stCondLst>
                                  <p:childTnLst>
                                    <p:set>
                                      <p:cBhvr>
                                        <p:cTn id="268" dur="1" fill="hold">
                                          <p:stCondLst>
                                            <p:cond delay="0"/>
                                          </p:stCondLst>
                                        </p:cTn>
                                        <p:tgtEl>
                                          <p:spTgt spid="147"/>
                                        </p:tgtEl>
                                        <p:attrNameLst>
                                          <p:attrName>style.visibility</p:attrName>
                                        </p:attrNameLst>
                                      </p:cBhvr>
                                      <p:to>
                                        <p:strVal val="visible"/>
                                      </p:to>
                                    </p:set>
                                    <p:anim calcmode="lin" valueType="num">
                                      <p:cBhvr additive="base">
                                        <p:cTn id="269" dur="1000" fill="hold"/>
                                        <p:tgtEl>
                                          <p:spTgt spid="147"/>
                                        </p:tgtEl>
                                        <p:attrNameLst>
                                          <p:attrName>ppt_x</p:attrName>
                                        </p:attrNameLst>
                                      </p:cBhvr>
                                      <p:tavLst>
                                        <p:tav tm="0">
                                          <p:val>
                                            <p:strVal val="1+#ppt_w/2"/>
                                          </p:val>
                                        </p:tav>
                                        <p:tav tm="100000">
                                          <p:val>
                                            <p:strVal val="#ppt_x"/>
                                          </p:val>
                                        </p:tav>
                                      </p:tavLst>
                                    </p:anim>
                                    <p:anim calcmode="lin" valueType="num">
                                      <p:cBhvr additive="base">
                                        <p:cTn id="270" dur="1000" fill="hold"/>
                                        <p:tgtEl>
                                          <p:spTgt spid="147"/>
                                        </p:tgtEl>
                                        <p:attrNameLst>
                                          <p:attrName>ppt_y</p:attrName>
                                        </p:attrNameLst>
                                      </p:cBhvr>
                                      <p:tavLst>
                                        <p:tav tm="0">
                                          <p:val>
                                            <p:strVal val="#ppt_y"/>
                                          </p:val>
                                        </p:tav>
                                        <p:tav tm="100000">
                                          <p:val>
                                            <p:strVal val="#ppt_y"/>
                                          </p:val>
                                        </p:tav>
                                      </p:tavLst>
                                    </p:anim>
                                  </p:childTnLst>
                                </p:cTn>
                              </p:par>
                              <p:par>
                                <p:cTn id="271" presetID="3" presetClass="entr" presetSubtype="10" fill="hold" grpId="0" nodeType="withEffect">
                                  <p:stCondLst>
                                    <p:cond delay="0"/>
                                  </p:stCondLst>
                                  <p:childTnLst>
                                    <p:set>
                                      <p:cBhvr>
                                        <p:cTn id="272" dur="1" fill="hold">
                                          <p:stCondLst>
                                            <p:cond delay="0"/>
                                          </p:stCondLst>
                                        </p:cTn>
                                        <p:tgtEl>
                                          <p:spTgt spid="88"/>
                                        </p:tgtEl>
                                        <p:attrNameLst>
                                          <p:attrName>style.visibility</p:attrName>
                                        </p:attrNameLst>
                                      </p:cBhvr>
                                      <p:to>
                                        <p:strVal val="visible"/>
                                      </p:to>
                                    </p:set>
                                    <p:animEffect transition="in" filter="blinds(horizontal)">
                                      <p:cBhvr>
                                        <p:cTn id="273" dur="2000"/>
                                        <p:tgtEl>
                                          <p:spTgt spid="88"/>
                                        </p:tgtEl>
                                      </p:cBhvr>
                                    </p:animEffect>
                                  </p:childTnLst>
                                </p:cTn>
                              </p:par>
                              <p:par>
                                <p:cTn id="274" presetID="3" presetClass="entr" presetSubtype="10" fill="hold" grpId="0" nodeType="withEffect">
                                  <p:stCondLst>
                                    <p:cond delay="0"/>
                                  </p:stCondLst>
                                  <p:childTnLst>
                                    <p:set>
                                      <p:cBhvr>
                                        <p:cTn id="275" dur="1" fill="hold">
                                          <p:stCondLst>
                                            <p:cond delay="0"/>
                                          </p:stCondLst>
                                        </p:cTn>
                                        <p:tgtEl>
                                          <p:spTgt spid="159"/>
                                        </p:tgtEl>
                                        <p:attrNameLst>
                                          <p:attrName>style.visibility</p:attrName>
                                        </p:attrNameLst>
                                      </p:cBhvr>
                                      <p:to>
                                        <p:strVal val="visible"/>
                                      </p:to>
                                    </p:set>
                                    <p:animEffect transition="in" filter="blinds(horizontal)">
                                      <p:cBhvr>
                                        <p:cTn id="276" dur="2000"/>
                                        <p:tgtEl>
                                          <p:spTgt spid="159"/>
                                        </p:tgtEl>
                                      </p:cBhvr>
                                    </p:animEffect>
                                  </p:childTnLst>
                                </p:cTn>
                              </p:par>
                              <p:par>
                                <p:cTn id="277" presetID="3" presetClass="entr" presetSubtype="10" fill="hold" grpId="0" nodeType="withEffect">
                                  <p:stCondLst>
                                    <p:cond delay="0"/>
                                  </p:stCondLst>
                                  <p:childTnLst>
                                    <p:set>
                                      <p:cBhvr>
                                        <p:cTn id="278" dur="1" fill="hold">
                                          <p:stCondLst>
                                            <p:cond delay="0"/>
                                          </p:stCondLst>
                                        </p:cTn>
                                        <p:tgtEl>
                                          <p:spTgt spid="161"/>
                                        </p:tgtEl>
                                        <p:attrNameLst>
                                          <p:attrName>style.visibility</p:attrName>
                                        </p:attrNameLst>
                                      </p:cBhvr>
                                      <p:to>
                                        <p:strVal val="visible"/>
                                      </p:to>
                                    </p:set>
                                    <p:animEffect transition="in" filter="blinds(horizontal)">
                                      <p:cBhvr>
                                        <p:cTn id="279" dur="2000"/>
                                        <p:tgtEl>
                                          <p:spTgt spid="161"/>
                                        </p:tgtEl>
                                      </p:cBhvr>
                                    </p:animEffect>
                                  </p:childTnLst>
                                </p:cTn>
                              </p:par>
                              <p:par>
                                <p:cTn id="280" presetID="3" presetClass="entr" presetSubtype="10" fill="hold" grpId="0" nodeType="withEffect">
                                  <p:stCondLst>
                                    <p:cond delay="0"/>
                                  </p:stCondLst>
                                  <p:childTnLst>
                                    <p:set>
                                      <p:cBhvr>
                                        <p:cTn id="281" dur="1" fill="hold">
                                          <p:stCondLst>
                                            <p:cond delay="0"/>
                                          </p:stCondLst>
                                        </p:cTn>
                                        <p:tgtEl>
                                          <p:spTgt spid="160"/>
                                        </p:tgtEl>
                                        <p:attrNameLst>
                                          <p:attrName>style.visibility</p:attrName>
                                        </p:attrNameLst>
                                      </p:cBhvr>
                                      <p:to>
                                        <p:strVal val="visible"/>
                                      </p:to>
                                    </p:set>
                                    <p:animEffect transition="in" filter="blinds(horizontal)">
                                      <p:cBhvr>
                                        <p:cTn id="282" dur="2000"/>
                                        <p:tgtEl>
                                          <p:spTgt spid="160"/>
                                        </p:tgtEl>
                                      </p:cBhvr>
                                    </p:animEffect>
                                  </p:childTnLst>
                                </p:cTn>
                              </p:par>
                              <p:par>
                                <p:cTn id="283" presetID="2" presetClass="entr" presetSubtype="2" fill="hold" grpId="0" nodeType="withEffect">
                                  <p:stCondLst>
                                    <p:cond delay="0"/>
                                  </p:stCondLst>
                                  <p:childTnLst>
                                    <p:set>
                                      <p:cBhvr>
                                        <p:cTn id="284" dur="1" fill="hold">
                                          <p:stCondLst>
                                            <p:cond delay="0"/>
                                          </p:stCondLst>
                                        </p:cTn>
                                        <p:tgtEl>
                                          <p:spTgt spid="82"/>
                                        </p:tgtEl>
                                        <p:attrNameLst>
                                          <p:attrName>style.visibility</p:attrName>
                                        </p:attrNameLst>
                                      </p:cBhvr>
                                      <p:to>
                                        <p:strVal val="visible"/>
                                      </p:to>
                                    </p:set>
                                    <p:anim calcmode="lin" valueType="num">
                                      <p:cBhvr additive="base">
                                        <p:cTn id="285" dur="1000" fill="hold"/>
                                        <p:tgtEl>
                                          <p:spTgt spid="82"/>
                                        </p:tgtEl>
                                        <p:attrNameLst>
                                          <p:attrName>ppt_x</p:attrName>
                                        </p:attrNameLst>
                                      </p:cBhvr>
                                      <p:tavLst>
                                        <p:tav tm="0">
                                          <p:val>
                                            <p:strVal val="1+#ppt_w/2"/>
                                          </p:val>
                                        </p:tav>
                                        <p:tav tm="100000">
                                          <p:val>
                                            <p:strVal val="#ppt_x"/>
                                          </p:val>
                                        </p:tav>
                                      </p:tavLst>
                                    </p:anim>
                                    <p:anim calcmode="lin" valueType="num">
                                      <p:cBhvr additive="base">
                                        <p:cTn id="286" dur="10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0" grpId="0" animBg="1"/>
      <p:bldP spid="4" grpId="0"/>
      <p:bldP spid="3073" grpId="0"/>
      <p:bldP spid="87" grpId="0" animBg="1"/>
      <p:bldP spid="89" grpId="0"/>
      <p:bldP spid="90" grpId="0"/>
      <p:bldP spid="91" grpId="0"/>
      <p:bldP spid="92" grpId="0"/>
      <p:bldP spid="93" grpId="0"/>
      <p:bldP spid="94" grpId="0"/>
      <p:bldP spid="95" grpId="0" animBg="1"/>
      <p:bldP spid="96" grpId="0" animBg="1"/>
      <p:bldP spid="97" grpId="0" animBg="1"/>
      <p:bldP spid="98" grpId="0" animBg="1"/>
      <p:bldP spid="99" grpId="0"/>
      <p:bldP spid="100" grpId="0"/>
      <p:bldP spid="101" grpId="0" animBg="1"/>
      <p:bldP spid="102" grpId="0" animBg="1"/>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animBg="1"/>
      <p:bldP spid="117" grpId="0" animBg="1"/>
      <p:bldP spid="118" grpId="0" animBg="1"/>
      <p:bldP spid="119" grpId="0" animBg="1"/>
      <p:bldP spid="123"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7" grpId="0" animBg="1"/>
      <p:bldP spid="82" grpId="0" animBg="1"/>
      <p:bldP spid="159" grpId="0" animBg="1"/>
      <p:bldP spid="8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19d979a4589d78dce31df71d55ebc29f3c6d0"/>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冬青黑体">
      <a:majorFont>
        <a:latin typeface="Times New Roman"/>
        <a:ea typeface="冬青黑体简体中文 W6"/>
        <a:cs typeface=""/>
      </a:majorFont>
      <a:minorFont>
        <a:latin typeface="Times New Roman"/>
        <a:ea typeface="冬青黑体简体中文 W6"/>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rtlCol="0" anchor="ctr"/>
      <a:lstStyle>
        <a:defPPr algn="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Office Theme</Template>
  <TotalTime>4646</TotalTime>
  <Words>3856</Words>
  <Application>Microsoft Office PowerPoint</Application>
  <PresentationFormat>全屏显示(16:9)</PresentationFormat>
  <Paragraphs>419</Paragraphs>
  <Slides>27</Slides>
  <Notes>10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曹将</dc:creator>
  <cp:lastModifiedBy>11540</cp:lastModifiedBy>
  <cp:revision>505</cp:revision>
  <dcterms:created xsi:type="dcterms:W3CDTF">2015-01-03T09:14:00Z</dcterms:created>
  <dcterms:modified xsi:type="dcterms:W3CDTF">2019-09-17T14:30:06Z</dcterms:modified>
</cp:coreProperties>
</file>