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31" r:id="rId2"/>
    <p:sldId id="332" r:id="rId3"/>
    <p:sldId id="258" r:id="rId4"/>
    <p:sldId id="333" r:id="rId5"/>
    <p:sldId id="378" r:id="rId6"/>
    <p:sldId id="381" r:id="rId7"/>
    <p:sldId id="380" r:id="rId8"/>
    <p:sldId id="383" r:id="rId9"/>
    <p:sldId id="396" r:id="rId10"/>
    <p:sldId id="397" r:id="rId11"/>
    <p:sldId id="382" r:id="rId12"/>
    <p:sldId id="410" r:id="rId13"/>
    <p:sldId id="411" r:id="rId14"/>
    <p:sldId id="384" r:id="rId15"/>
    <p:sldId id="385" r:id="rId16"/>
    <p:sldId id="386" r:id="rId17"/>
    <p:sldId id="387" r:id="rId18"/>
    <p:sldId id="388" r:id="rId19"/>
    <p:sldId id="389" r:id="rId20"/>
    <p:sldId id="390" r:id="rId21"/>
    <p:sldId id="391" r:id="rId22"/>
    <p:sldId id="393" r:id="rId23"/>
    <p:sldId id="407" r:id="rId24"/>
    <p:sldId id="395" r:id="rId25"/>
    <p:sldId id="406" r:id="rId26"/>
    <p:sldId id="404" r:id="rId27"/>
    <p:sldId id="399" r:id="rId28"/>
    <p:sldId id="398" r:id="rId29"/>
    <p:sldId id="401" r:id="rId30"/>
    <p:sldId id="400" r:id="rId31"/>
    <p:sldId id="409" r:id="rId32"/>
    <p:sldId id="405" r:id="rId33"/>
    <p:sldId id="408" r:id="rId34"/>
    <p:sldId id="32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1" d="100"/>
          <a:sy n="61" d="100"/>
        </p:scale>
        <p:origin x="7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w3schools.com/tags/default.as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7" name="Group 346">
            <a:extLst>
              <a:ext uri="{FF2B5EF4-FFF2-40B4-BE49-F238E27FC236}">
                <a16:creationId xmlns:a16="http://schemas.microsoft.com/office/drawing/2014/main" id="{BA06356A-43DE-43CA-8CA4-0A33516F46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48" name="Rectangle 347">
              <a:extLst>
                <a:ext uri="{FF2B5EF4-FFF2-40B4-BE49-F238E27FC236}">
                  <a16:creationId xmlns:a16="http://schemas.microsoft.com/office/drawing/2014/main" id="{15DE8DED-7A25-4B4F-B25E-FE779979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a:extLst>
                <a:ext uri="{FF2B5EF4-FFF2-40B4-BE49-F238E27FC236}">
                  <a16:creationId xmlns:a16="http://schemas.microsoft.com/office/drawing/2014/main" id="{D79A2725-75E4-4E7E-ABB1-06832AD0BFB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Rectangle 1">
            <a:extLst>
              <a:ext uri="{FF2B5EF4-FFF2-40B4-BE49-F238E27FC236}">
                <a16:creationId xmlns:a16="http://schemas.microsoft.com/office/drawing/2014/main" id="{87F5AC80-F335-4845-9309-53ED6E6D755F}"/>
              </a:ext>
            </a:extLst>
          </p:cNvPr>
          <p:cNvSpPr/>
          <p:nvPr/>
        </p:nvSpPr>
        <p:spPr>
          <a:xfrm>
            <a:off x="1143000" y="4275668"/>
            <a:ext cx="9947274" cy="93609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b="1" cap="all" spc="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www.groundgurus.com</a:t>
            </a:r>
          </a:p>
        </p:txBody>
      </p:sp>
      <p:grpSp>
        <p:nvGrpSpPr>
          <p:cNvPr id="351" name="Group 350">
            <a:extLst>
              <a:ext uri="{FF2B5EF4-FFF2-40B4-BE49-F238E27FC236}">
                <a16:creationId xmlns:a16="http://schemas.microsoft.com/office/drawing/2014/main" id="{B957206D-2084-4CDA-A838-A71F3CA69A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52" name="Rectangle 5">
              <a:extLst>
                <a:ext uri="{FF2B5EF4-FFF2-40B4-BE49-F238E27FC236}">
                  <a16:creationId xmlns:a16="http://schemas.microsoft.com/office/drawing/2014/main" id="{49EE7ED0-07AC-46CD-BB45-8A937F4E70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53" name="Freeform 6">
              <a:extLst>
                <a:ext uri="{FF2B5EF4-FFF2-40B4-BE49-F238E27FC236}">
                  <a16:creationId xmlns:a16="http://schemas.microsoft.com/office/drawing/2014/main" id="{7CDCA357-A5A8-433C-A8A8-C2AA304192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4" name="Freeform 7">
              <a:extLst>
                <a:ext uri="{FF2B5EF4-FFF2-40B4-BE49-F238E27FC236}">
                  <a16:creationId xmlns:a16="http://schemas.microsoft.com/office/drawing/2014/main" id="{686F12BD-B5E2-423B-AFBC-6E7721BDEB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5" name="Freeform 8">
              <a:extLst>
                <a:ext uri="{FF2B5EF4-FFF2-40B4-BE49-F238E27FC236}">
                  <a16:creationId xmlns:a16="http://schemas.microsoft.com/office/drawing/2014/main" id="{34E2172D-51E8-45E5-8491-9B08B9930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6" name="Freeform 9">
              <a:extLst>
                <a:ext uri="{FF2B5EF4-FFF2-40B4-BE49-F238E27FC236}">
                  <a16:creationId xmlns:a16="http://schemas.microsoft.com/office/drawing/2014/main" id="{06AD8986-C583-47B8-972F-71ECA75D8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7" name="Freeform 10">
              <a:extLst>
                <a:ext uri="{FF2B5EF4-FFF2-40B4-BE49-F238E27FC236}">
                  <a16:creationId xmlns:a16="http://schemas.microsoft.com/office/drawing/2014/main" id="{DC5AC3F7-AD24-46A9-8728-9194F6E55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8" name="Freeform 11">
              <a:extLst>
                <a:ext uri="{FF2B5EF4-FFF2-40B4-BE49-F238E27FC236}">
                  <a16:creationId xmlns:a16="http://schemas.microsoft.com/office/drawing/2014/main" id="{DEDD7237-7218-430E-8ADD-43BF1C2FB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9" name="Freeform 12">
              <a:extLst>
                <a:ext uri="{FF2B5EF4-FFF2-40B4-BE49-F238E27FC236}">
                  <a16:creationId xmlns:a16="http://schemas.microsoft.com/office/drawing/2014/main" id="{63E5FF8B-72D0-4DB3-87B0-3C69D39240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0" name="Freeform 13">
              <a:extLst>
                <a:ext uri="{FF2B5EF4-FFF2-40B4-BE49-F238E27FC236}">
                  <a16:creationId xmlns:a16="http://schemas.microsoft.com/office/drawing/2014/main" id="{9146D15F-3053-4F2B-82C3-B80207D99B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1" name="Freeform 14">
              <a:extLst>
                <a:ext uri="{FF2B5EF4-FFF2-40B4-BE49-F238E27FC236}">
                  <a16:creationId xmlns:a16="http://schemas.microsoft.com/office/drawing/2014/main" id="{17780B06-6133-409B-BD51-74812090A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2" name="Freeform 15">
              <a:extLst>
                <a:ext uri="{FF2B5EF4-FFF2-40B4-BE49-F238E27FC236}">
                  <a16:creationId xmlns:a16="http://schemas.microsoft.com/office/drawing/2014/main" id="{92554F21-13C1-42E8-9110-C4C41C4A11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3" name="Line 16">
              <a:extLst>
                <a:ext uri="{FF2B5EF4-FFF2-40B4-BE49-F238E27FC236}">
                  <a16:creationId xmlns:a16="http://schemas.microsoft.com/office/drawing/2014/main" id="{3BAF0C28-E449-4281-898F-63660304F9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4" name="Freeform 17">
              <a:extLst>
                <a:ext uri="{FF2B5EF4-FFF2-40B4-BE49-F238E27FC236}">
                  <a16:creationId xmlns:a16="http://schemas.microsoft.com/office/drawing/2014/main" id="{86F4CD29-885C-40C0-B1A6-F43CB79C3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5" name="Freeform 18">
              <a:extLst>
                <a:ext uri="{FF2B5EF4-FFF2-40B4-BE49-F238E27FC236}">
                  <a16:creationId xmlns:a16="http://schemas.microsoft.com/office/drawing/2014/main" id="{46DF9E62-3805-4D23-BD93-19692DC8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6" name="Freeform 19">
              <a:extLst>
                <a:ext uri="{FF2B5EF4-FFF2-40B4-BE49-F238E27FC236}">
                  <a16:creationId xmlns:a16="http://schemas.microsoft.com/office/drawing/2014/main" id="{E0BD96EE-A843-46EA-9ED3-8D805144D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7" name="Freeform 20">
              <a:extLst>
                <a:ext uri="{FF2B5EF4-FFF2-40B4-BE49-F238E27FC236}">
                  <a16:creationId xmlns:a16="http://schemas.microsoft.com/office/drawing/2014/main" id="{35B9B4B1-2B72-4908-A4B4-F3F542914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8" name="Rectangle 21">
              <a:extLst>
                <a:ext uri="{FF2B5EF4-FFF2-40B4-BE49-F238E27FC236}">
                  <a16:creationId xmlns:a16="http://schemas.microsoft.com/office/drawing/2014/main" id="{CDE6E18B-80A1-4343-986A-22113BA14E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69" name="Freeform 22">
              <a:extLst>
                <a:ext uri="{FF2B5EF4-FFF2-40B4-BE49-F238E27FC236}">
                  <a16:creationId xmlns:a16="http://schemas.microsoft.com/office/drawing/2014/main" id="{C021891D-C947-43B5-A756-CB415C8BEF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0" name="Freeform 23">
              <a:extLst>
                <a:ext uri="{FF2B5EF4-FFF2-40B4-BE49-F238E27FC236}">
                  <a16:creationId xmlns:a16="http://schemas.microsoft.com/office/drawing/2014/main" id="{528DEAEB-62B7-4CF3-A79F-CBDAB35F9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1" name="Freeform 24">
              <a:extLst>
                <a:ext uri="{FF2B5EF4-FFF2-40B4-BE49-F238E27FC236}">
                  <a16:creationId xmlns:a16="http://schemas.microsoft.com/office/drawing/2014/main" id="{9AFA58BA-4B4F-4B18-9827-329EBAEB0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2" name="Freeform 25">
              <a:extLst>
                <a:ext uri="{FF2B5EF4-FFF2-40B4-BE49-F238E27FC236}">
                  <a16:creationId xmlns:a16="http://schemas.microsoft.com/office/drawing/2014/main" id="{A2E8C7AC-2A9B-462B-8B58-36762B4F5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3" name="Freeform 26">
              <a:extLst>
                <a:ext uri="{FF2B5EF4-FFF2-40B4-BE49-F238E27FC236}">
                  <a16:creationId xmlns:a16="http://schemas.microsoft.com/office/drawing/2014/main" id="{14A116DA-964C-4956-B231-CA53A991E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4" name="Freeform 27">
              <a:extLst>
                <a:ext uri="{FF2B5EF4-FFF2-40B4-BE49-F238E27FC236}">
                  <a16:creationId xmlns:a16="http://schemas.microsoft.com/office/drawing/2014/main" id="{F3DF947E-05D5-4949-BEF2-B0F1D7325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5" name="Freeform 28">
              <a:extLst>
                <a:ext uri="{FF2B5EF4-FFF2-40B4-BE49-F238E27FC236}">
                  <a16:creationId xmlns:a16="http://schemas.microsoft.com/office/drawing/2014/main" id="{C730C19C-4A91-46FD-8347-4FF72C1743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6" name="Freeform 29">
              <a:extLst>
                <a:ext uri="{FF2B5EF4-FFF2-40B4-BE49-F238E27FC236}">
                  <a16:creationId xmlns:a16="http://schemas.microsoft.com/office/drawing/2014/main" id="{71B03DB5-C807-4B76-B965-9AFCBAC96E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7" name="Freeform 30">
              <a:extLst>
                <a:ext uri="{FF2B5EF4-FFF2-40B4-BE49-F238E27FC236}">
                  <a16:creationId xmlns:a16="http://schemas.microsoft.com/office/drawing/2014/main" id="{D51E5BF1-4A80-4C67-AC66-CDD44EB70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8" name="Freeform 31">
              <a:extLst>
                <a:ext uri="{FF2B5EF4-FFF2-40B4-BE49-F238E27FC236}">
                  <a16:creationId xmlns:a16="http://schemas.microsoft.com/office/drawing/2014/main" id="{86277520-FF1F-4FE4-8765-F5F668905E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pic>
        <p:nvPicPr>
          <p:cNvPr id="48" name="Picture 47" descr="Logo&#10;&#10;Description automatically generated">
            <a:extLst>
              <a:ext uri="{FF2B5EF4-FFF2-40B4-BE49-F238E27FC236}">
                <a16:creationId xmlns:a16="http://schemas.microsoft.com/office/drawing/2014/main" id="{4370FE54-F6FF-462A-A998-A78E5C91CCC6}"/>
              </a:ext>
            </a:extLst>
          </p:cNvPr>
          <p:cNvPicPr>
            <a:picLocks noChangeAspect="1"/>
          </p:cNvPicPr>
          <p:nvPr/>
        </p:nvPicPr>
        <p:blipFill rotWithShape="1">
          <a:blip r:embed="rId4"/>
          <a:srcRect t="20409" b="20410"/>
          <a:stretch/>
        </p:blipFill>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380" name="Group 379">
            <a:extLst>
              <a:ext uri="{FF2B5EF4-FFF2-40B4-BE49-F238E27FC236}">
                <a16:creationId xmlns:a16="http://schemas.microsoft.com/office/drawing/2014/main" id="{D1FF6940-C5C5-4FE7-A7E6-AC95AA3D3D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81" name="Freeform 32">
              <a:extLst>
                <a:ext uri="{FF2B5EF4-FFF2-40B4-BE49-F238E27FC236}">
                  <a16:creationId xmlns:a16="http://schemas.microsoft.com/office/drawing/2014/main" id="{0DFF005C-D29D-415E-B942-26193B580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2" name="Freeform 33">
              <a:extLst>
                <a:ext uri="{FF2B5EF4-FFF2-40B4-BE49-F238E27FC236}">
                  <a16:creationId xmlns:a16="http://schemas.microsoft.com/office/drawing/2014/main" id="{915F7B41-FD13-4105-ABA7-2C1DBC35DB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3" name="Freeform 34">
              <a:extLst>
                <a:ext uri="{FF2B5EF4-FFF2-40B4-BE49-F238E27FC236}">
                  <a16:creationId xmlns:a16="http://schemas.microsoft.com/office/drawing/2014/main" id="{F470625E-BCB3-411B-AEA1-ACA517B6D9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4" name="Freeform 35">
              <a:extLst>
                <a:ext uri="{FF2B5EF4-FFF2-40B4-BE49-F238E27FC236}">
                  <a16:creationId xmlns:a16="http://schemas.microsoft.com/office/drawing/2014/main" id="{419D674F-04C2-4670-811C-674B17455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5" name="Freeform 36">
              <a:extLst>
                <a:ext uri="{FF2B5EF4-FFF2-40B4-BE49-F238E27FC236}">
                  <a16:creationId xmlns:a16="http://schemas.microsoft.com/office/drawing/2014/main" id="{E6414D0A-C9A7-43D0-93D1-66841A0B3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6" name="Freeform 37">
              <a:extLst>
                <a:ext uri="{FF2B5EF4-FFF2-40B4-BE49-F238E27FC236}">
                  <a16:creationId xmlns:a16="http://schemas.microsoft.com/office/drawing/2014/main" id="{1ED189EA-96F1-4EA1-A518-CDE449D14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7" name="Freeform 38">
              <a:extLst>
                <a:ext uri="{FF2B5EF4-FFF2-40B4-BE49-F238E27FC236}">
                  <a16:creationId xmlns:a16="http://schemas.microsoft.com/office/drawing/2014/main" id="{DF393C81-16AB-486B-B1C8-55332336CE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8" name="Freeform 39">
              <a:extLst>
                <a:ext uri="{FF2B5EF4-FFF2-40B4-BE49-F238E27FC236}">
                  <a16:creationId xmlns:a16="http://schemas.microsoft.com/office/drawing/2014/main" id="{D52BBA0D-2307-49C0-A62A-C69AB44B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9" name="Freeform 40">
              <a:extLst>
                <a:ext uri="{FF2B5EF4-FFF2-40B4-BE49-F238E27FC236}">
                  <a16:creationId xmlns:a16="http://schemas.microsoft.com/office/drawing/2014/main" id="{3E01BCBE-46AA-4B07-8BF1-F3210E3D3F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0" name="Rectangle 41">
              <a:extLst>
                <a:ext uri="{FF2B5EF4-FFF2-40B4-BE49-F238E27FC236}">
                  <a16:creationId xmlns:a16="http://schemas.microsoft.com/office/drawing/2014/main" id="{FFA320B4-594E-4DEA-9CA3-AF8341CB8C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29222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1F613B9-C05C-4518-99A5-D5D4F56647D1}"/>
              </a:ext>
            </a:extLst>
          </p:cNvPr>
          <p:cNvSpPr/>
          <p:nvPr/>
        </p:nvSpPr>
        <p:spPr>
          <a:xfrm>
            <a:off x="1876425" y="1113282"/>
            <a:ext cx="3734941"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a:latin typeface="+mj-lt"/>
                <a:ea typeface="+mj-ea"/>
                <a:cs typeface="+mj-cs"/>
              </a:rPr>
              <a:t>Html Attributes</a:t>
            </a:r>
          </a:p>
        </p:txBody>
      </p:sp>
      <p:sp>
        <p:nvSpPr>
          <p:cNvPr id="233"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0208F09-8C1D-43D2-8635-8521EDA9D361}"/>
              </a:ext>
            </a:extLst>
          </p:cNvPr>
          <p:cNvPicPr>
            <a:picLocks noChangeAspect="1"/>
          </p:cNvPicPr>
          <p:nvPr/>
        </p:nvPicPr>
        <p:blipFill>
          <a:blip r:embed="rId3"/>
          <a:stretch>
            <a:fillRect/>
          </a:stretch>
        </p:blipFill>
        <p:spPr>
          <a:xfrm>
            <a:off x="6421396" y="2393837"/>
            <a:ext cx="4635583" cy="2062834"/>
          </a:xfrm>
          <a:prstGeom prst="rect">
            <a:avLst/>
          </a:prstGeom>
        </p:spPr>
      </p:pic>
    </p:spTree>
    <p:extLst>
      <p:ext uri="{BB962C8B-B14F-4D97-AF65-F5344CB8AC3E}">
        <p14:creationId xmlns:p14="http://schemas.microsoft.com/office/powerpoint/2010/main" val="390210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3" name="Rectangle 2">
            <a:extLst>
              <a:ext uri="{FF2B5EF4-FFF2-40B4-BE49-F238E27FC236}">
                <a16:creationId xmlns:a16="http://schemas.microsoft.com/office/drawing/2014/main" id="{50E2BA08-9B13-4FB3-851F-DBC1271A8765}"/>
              </a:ext>
            </a:extLst>
          </p:cNvPr>
          <p:cNvSpPr/>
          <p:nvPr/>
        </p:nvSpPr>
        <p:spPr>
          <a:xfrm>
            <a:off x="4968875" y="1093788"/>
            <a:ext cx="6096000" cy="1938992"/>
          </a:xfrm>
          <a:prstGeom prst="rect">
            <a:avLst/>
          </a:prstGeom>
        </p:spPr>
        <p:txBody>
          <a:bodyPr>
            <a:spAutoFit/>
          </a:bodyPr>
          <a:lstStyle/>
          <a:p>
            <a:r>
              <a:rPr lang="en-US" sz="2400"/>
              <a:t>An </a:t>
            </a:r>
            <a:r>
              <a:rPr lang="en-US" sz="2400" b="1"/>
              <a:t>HTML element</a:t>
            </a:r>
            <a:r>
              <a:rPr lang="en-US" sz="2400"/>
              <a:t> is defined by a starting tag. If the element contains other content, it ends with a closing tag, where the element name is preceded by a forward slash as shown below with few tags −</a:t>
            </a:r>
            <a:endParaRPr lang="en-US" sz="3200" dirty="0">
              <a:latin typeface="Arial" panose="020B0604020202020204" pitchFamily="34" charset="0"/>
            </a:endParaRPr>
          </a:p>
        </p:txBody>
      </p:sp>
      <p:sp>
        <p:nvSpPr>
          <p:cNvPr id="47" name="Rectangle 46">
            <a:extLst>
              <a:ext uri="{FF2B5EF4-FFF2-40B4-BE49-F238E27FC236}">
                <a16:creationId xmlns:a16="http://schemas.microsoft.com/office/drawing/2014/main" id="{21F613B9-C05C-4518-99A5-D5D4F56647D1}"/>
              </a:ext>
            </a:extLst>
          </p:cNvPr>
          <p:cNvSpPr/>
          <p:nvPr/>
        </p:nvSpPr>
        <p:spPr>
          <a:xfrm>
            <a:off x="28574" y="1742787"/>
            <a:ext cx="6096000" cy="584775"/>
          </a:xfrm>
          <a:prstGeom prst="rect">
            <a:avLst/>
          </a:prstGeom>
        </p:spPr>
        <p:txBody>
          <a:bodyPr>
            <a:spAutoFit/>
          </a:bodyPr>
          <a:lstStyle/>
          <a:p>
            <a:pPr algn="ctr"/>
            <a:r>
              <a:rPr lang="en-US" sz="3200">
                <a:latin typeface="Arial" panose="020B0604020202020204" pitchFamily="34" charset="0"/>
              </a:rPr>
              <a:t>Elements</a:t>
            </a:r>
            <a:endParaRPr lang="en-US" sz="3200" dirty="0">
              <a:latin typeface="Arial" panose="020B0604020202020204" pitchFamily="34" charset="0"/>
            </a:endParaRPr>
          </a:p>
        </p:txBody>
      </p:sp>
      <p:pic>
        <p:nvPicPr>
          <p:cNvPr id="2" name="Picture 1">
            <a:extLst>
              <a:ext uri="{FF2B5EF4-FFF2-40B4-BE49-F238E27FC236}">
                <a16:creationId xmlns:a16="http://schemas.microsoft.com/office/drawing/2014/main" id="{25542916-4807-4554-BAE2-0055F0FAC087}"/>
              </a:ext>
            </a:extLst>
          </p:cNvPr>
          <p:cNvPicPr>
            <a:picLocks noChangeAspect="1"/>
          </p:cNvPicPr>
          <p:nvPr/>
        </p:nvPicPr>
        <p:blipFill>
          <a:blip r:embed="rId4"/>
          <a:stretch>
            <a:fillRect/>
          </a:stretch>
        </p:blipFill>
        <p:spPr>
          <a:xfrm>
            <a:off x="3194844" y="3649663"/>
            <a:ext cx="5619750" cy="2305050"/>
          </a:xfrm>
          <a:prstGeom prst="rect">
            <a:avLst/>
          </a:prstGeom>
        </p:spPr>
      </p:pic>
    </p:spTree>
    <p:extLst>
      <p:ext uri="{BB962C8B-B14F-4D97-AF65-F5344CB8AC3E}">
        <p14:creationId xmlns:p14="http://schemas.microsoft.com/office/powerpoint/2010/main" val="363603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47" name="Rectangle 46">
            <a:extLst>
              <a:ext uri="{FF2B5EF4-FFF2-40B4-BE49-F238E27FC236}">
                <a16:creationId xmlns:a16="http://schemas.microsoft.com/office/drawing/2014/main" id="{21F613B9-C05C-4518-99A5-D5D4F56647D1}"/>
              </a:ext>
            </a:extLst>
          </p:cNvPr>
          <p:cNvSpPr/>
          <p:nvPr/>
        </p:nvSpPr>
        <p:spPr>
          <a:xfrm>
            <a:off x="1425574" y="263525"/>
            <a:ext cx="9531351" cy="584775"/>
          </a:xfrm>
          <a:prstGeom prst="rect">
            <a:avLst/>
          </a:prstGeom>
        </p:spPr>
        <p:txBody>
          <a:bodyPr wrap="square">
            <a:spAutoFit/>
          </a:bodyPr>
          <a:lstStyle/>
          <a:p>
            <a:pPr algn="ctr"/>
            <a:r>
              <a:rPr lang="en-US" sz="3200" dirty="0">
                <a:latin typeface="Arial" panose="020B0604020202020204" pitchFamily="34" charset="0"/>
              </a:rPr>
              <a:t>Formatting Elements</a:t>
            </a:r>
          </a:p>
        </p:txBody>
      </p:sp>
      <p:pic>
        <p:nvPicPr>
          <p:cNvPr id="6" name="Picture 5">
            <a:extLst>
              <a:ext uri="{FF2B5EF4-FFF2-40B4-BE49-F238E27FC236}">
                <a16:creationId xmlns:a16="http://schemas.microsoft.com/office/drawing/2014/main" id="{706D105D-0621-D7CB-2FA1-2B95A648D659}"/>
              </a:ext>
            </a:extLst>
          </p:cNvPr>
          <p:cNvPicPr>
            <a:picLocks noChangeAspect="1"/>
          </p:cNvPicPr>
          <p:nvPr/>
        </p:nvPicPr>
        <p:blipFill>
          <a:blip r:embed="rId4"/>
          <a:stretch>
            <a:fillRect/>
          </a:stretch>
        </p:blipFill>
        <p:spPr>
          <a:xfrm>
            <a:off x="4095090" y="2620688"/>
            <a:ext cx="4191000" cy="3676650"/>
          </a:xfrm>
          <a:prstGeom prst="rect">
            <a:avLst/>
          </a:prstGeom>
        </p:spPr>
      </p:pic>
      <p:sp>
        <p:nvSpPr>
          <p:cNvPr id="7" name="Rectangle 6">
            <a:extLst>
              <a:ext uri="{FF2B5EF4-FFF2-40B4-BE49-F238E27FC236}">
                <a16:creationId xmlns:a16="http://schemas.microsoft.com/office/drawing/2014/main" id="{90C7BDB8-A4F4-E690-D39D-B6410ADABBF6}"/>
              </a:ext>
            </a:extLst>
          </p:cNvPr>
          <p:cNvSpPr/>
          <p:nvPr/>
        </p:nvSpPr>
        <p:spPr>
          <a:xfrm>
            <a:off x="1420324" y="1057056"/>
            <a:ext cx="9531351" cy="830997"/>
          </a:xfrm>
          <a:prstGeom prst="rect">
            <a:avLst/>
          </a:prstGeom>
        </p:spPr>
        <p:txBody>
          <a:bodyPr wrap="square">
            <a:spAutoFit/>
          </a:bodyPr>
          <a:lstStyle/>
          <a:p>
            <a:r>
              <a:rPr lang="en-US" sz="2400" b="0" i="0" dirty="0">
                <a:effectLst/>
                <a:latin typeface="Verdana" panose="020B0604030504040204" pitchFamily="34" charset="0"/>
              </a:rPr>
              <a:t>Formatting elements were designed to display special types of text:</a:t>
            </a:r>
            <a:endParaRPr lang="en-US" sz="2400" dirty="0">
              <a:latin typeface="Arial" panose="020B0604020202020204" pitchFamily="34" charset="0"/>
            </a:endParaRPr>
          </a:p>
        </p:txBody>
      </p:sp>
    </p:spTree>
    <p:extLst>
      <p:ext uri="{BB962C8B-B14F-4D97-AF65-F5344CB8AC3E}">
        <p14:creationId xmlns:p14="http://schemas.microsoft.com/office/powerpoint/2010/main" val="202927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7" name="Rectangle 46">
            <a:extLst>
              <a:ext uri="{FF2B5EF4-FFF2-40B4-BE49-F238E27FC236}">
                <a16:creationId xmlns:a16="http://schemas.microsoft.com/office/drawing/2014/main" id="{21F613B9-C05C-4518-99A5-D5D4F56647D1}"/>
              </a:ext>
            </a:extLst>
          </p:cNvPr>
          <p:cNvSpPr/>
          <p:nvPr/>
        </p:nvSpPr>
        <p:spPr>
          <a:xfrm>
            <a:off x="1425574" y="263525"/>
            <a:ext cx="9531351" cy="584775"/>
          </a:xfrm>
          <a:prstGeom prst="rect">
            <a:avLst/>
          </a:prstGeom>
        </p:spPr>
        <p:txBody>
          <a:bodyPr wrap="square">
            <a:spAutoFit/>
          </a:bodyPr>
          <a:lstStyle/>
          <a:p>
            <a:pPr algn="ctr"/>
            <a:r>
              <a:rPr lang="en-US" sz="3200" dirty="0">
                <a:latin typeface="Arial" panose="020B0604020202020204" pitchFamily="34" charset="0"/>
              </a:rPr>
              <a:t>Add Comments</a:t>
            </a:r>
          </a:p>
        </p:txBody>
      </p:sp>
      <p:sp>
        <p:nvSpPr>
          <p:cNvPr id="7" name="Rectangle 6">
            <a:extLst>
              <a:ext uri="{FF2B5EF4-FFF2-40B4-BE49-F238E27FC236}">
                <a16:creationId xmlns:a16="http://schemas.microsoft.com/office/drawing/2014/main" id="{90C7BDB8-A4F4-E690-D39D-B6410ADABBF6}"/>
              </a:ext>
            </a:extLst>
          </p:cNvPr>
          <p:cNvSpPr/>
          <p:nvPr/>
        </p:nvSpPr>
        <p:spPr>
          <a:xfrm>
            <a:off x="1420324" y="1057056"/>
            <a:ext cx="9531351" cy="830997"/>
          </a:xfrm>
          <a:prstGeom prst="rect">
            <a:avLst/>
          </a:prstGeom>
        </p:spPr>
        <p:txBody>
          <a:bodyPr wrap="square">
            <a:spAutoFit/>
          </a:bodyPr>
          <a:lstStyle/>
          <a:p>
            <a:r>
              <a:rPr lang="en-US" sz="2400" b="0" i="0" dirty="0">
                <a:effectLst/>
                <a:latin typeface="Verdana" panose="020B0604030504040204" pitchFamily="34" charset="0"/>
              </a:rPr>
              <a:t>With comments you can place notifications and reminders in your HTML code:</a:t>
            </a:r>
            <a:endParaRPr lang="en-US" sz="2400" dirty="0">
              <a:latin typeface="Arial" panose="020B0604020202020204" pitchFamily="34" charset="0"/>
            </a:endParaRPr>
          </a:p>
        </p:txBody>
      </p:sp>
      <p:pic>
        <p:nvPicPr>
          <p:cNvPr id="3" name="Picture 2">
            <a:extLst>
              <a:ext uri="{FF2B5EF4-FFF2-40B4-BE49-F238E27FC236}">
                <a16:creationId xmlns:a16="http://schemas.microsoft.com/office/drawing/2014/main" id="{6F1AAAAB-1E65-94B7-8A54-521840315E20}"/>
              </a:ext>
            </a:extLst>
          </p:cNvPr>
          <p:cNvPicPr>
            <a:picLocks noChangeAspect="1"/>
          </p:cNvPicPr>
          <p:nvPr/>
        </p:nvPicPr>
        <p:blipFill>
          <a:blip r:embed="rId4"/>
          <a:stretch>
            <a:fillRect/>
          </a:stretch>
        </p:blipFill>
        <p:spPr>
          <a:xfrm>
            <a:off x="1472874" y="2486026"/>
            <a:ext cx="9373800" cy="1724026"/>
          </a:xfrm>
          <a:prstGeom prst="rect">
            <a:avLst/>
          </a:prstGeom>
        </p:spPr>
      </p:pic>
    </p:spTree>
    <p:extLst>
      <p:ext uri="{BB962C8B-B14F-4D97-AF65-F5344CB8AC3E}">
        <p14:creationId xmlns:p14="http://schemas.microsoft.com/office/powerpoint/2010/main" val="42742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pic>
        <p:nvPicPr>
          <p:cNvPr id="4" name="Picture 3">
            <a:extLst>
              <a:ext uri="{FF2B5EF4-FFF2-40B4-BE49-F238E27FC236}">
                <a16:creationId xmlns:a16="http://schemas.microsoft.com/office/drawing/2014/main" id="{D6223D77-47FD-4866-A12C-8D07D8A4913D}"/>
              </a:ext>
            </a:extLst>
          </p:cNvPr>
          <p:cNvPicPr>
            <a:picLocks noChangeAspect="1"/>
          </p:cNvPicPr>
          <p:nvPr/>
        </p:nvPicPr>
        <p:blipFill>
          <a:blip r:embed="rId4"/>
          <a:stretch>
            <a:fillRect/>
          </a:stretch>
        </p:blipFill>
        <p:spPr>
          <a:xfrm>
            <a:off x="1182687" y="1539875"/>
            <a:ext cx="2409825" cy="3238500"/>
          </a:xfrm>
          <a:prstGeom prst="rect">
            <a:avLst/>
          </a:prstGeom>
        </p:spPr>
      </p:pic>
      <p:sp>
        <p:nvSpPr>
          <p:cNvPr id="5" name="Rectangle 4">
            <a:extLst>
              <a:ext uri="{FF2B5EF4-FFF2-40B4-BE49-F238E27FC236}">
                <a16:creationId xmlns:a16="http://schemas.microsoft.com/office/drawing/2014/main" id="{100E9081-3D28-49CB-B053-531322DF3C7D}"/>
              </a:ext>
            </a:extLst>
          </p:cNvPr>
          <p:cNvSpPr/>
          <p:nvPr/>
        </p:nvSpPr>
        <p:spPr>
          <a:xfrm>
            <a:off x="4205286" y="2143462"/>
            <a:ext cx="6096000" cy="2031325"/>
          </a:xfrm>
          <a:prstGeom prst="rect">
            <a:avLst/>
          </a:prstGeom>
        </p:spPr>
        <p:txBody>
          <a:bodyPr>
            <a:spAutoFit/>
          </a:bodyPr>
          <a:lstStyle/>
          <a:p>
            <a:pPr algn="just"/>
            <a:r>
              <a:rPr lang="en-US" b="1" dirty="0">
                <a:latin typeface="Arial" panose="020B0604020202020204" pitchFamily="34" charset="0"/>
              </a:rPr>
              <a:t>CSS</a:t>
            </a:r>
            <a:r>
              <a:rPr lang="en-US" dirty="0">
                <a:latin typeface="Arial" panose="020B0604020202020204" pitchFamily="34" charset="0"/>
              </a:rPr>
              <a:t> is acronym of </a:t>
            </a:r>
            <a:r>
              <a:rPr lang="en-US" b="1" dirty="0">
                <a:latin typeface="Arial" panose="020B0604020202020204" pitchFamily="34" charset="0"/>
              </a:rPr>
              <a:t>Cascading Style Sheets.</a:t>
            </a:r>
            <a:r>
              <a:rPr lang="en-US" dirty="0">
                <a:latin typeface="Arial" panose="020B0604020202020204" pitchFamily="34" charset="0"/>
              </a:rPr>
              <a:t> It helps to define the presentation of HTML elements as a separate file known as CSS file having </a:t>
            </a:r>
            <a:r>
              <a:rPr lang="en-US" b="1" dirty="0">
                <a:latin typeface="Arial" panose="020B0604020202020204" pitchFamily="34" charset="0"/>
              </a:rPr>
              <a:t>.</a:t>
            </a:r>
            <a:r>
              <a:rPr lang="en-US" b="1" dirty="0" err="1">
                <a:latin typeface="Arial" panose="020B0604020202020204" pitchFamily="34" charset="0"/>
              </a:rPr>
              <a:t>css</a:t>
            </a:r>
            <a:r>
              <a:rPr lang="en-US" dirty="0">
                <a:latin typeface="Arial" panose="020B0604020202020204" pitchFamily="34" charset="0"/>
              </a:rPr>
              <a:t> extension.</a:t>
            </a:r>
          </a:p>
          <a:p>
            <a:pPr algn="just"/>
            <a:r>
              <a:rPr lang="en-US" dirty="0">
                <a:latin typeface="Arial" panose="020B0604020202020204" pitchFamily="34" charset="0"/>
              </a:rPr>
              <a:t>CSS helps to change formatting of any HTML element by just making changes at one place. All changes made would be reflected automatically to all of the web pages of the website in which that element appeared.</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92137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pic>
        <p:nvPicPr>
          <p:cNvPr id="4" name="Picture 3">
            <a:extLst>
              <a:ext uri="{FF2B5EF4-FFF2-40B4-BE49-F238E27FC236}">
                <a16:creationId xmlns:a16="http://schemas.microsoft.com/office/drawing/2014/main" id="{D6223D77-47FD-4866-A12C-8D07D8A4913D}"/>
              </a:ext>
            </a:extLst>
          </p:cNvPr>
          <p:cNvPicPr>
            <a:picLocks noChangeAspect="1"/>
          </p:cNvPicPr>
          <p:nvPr/>
        </p:nvPicPr>
        <p:blipFill>
          <a:blip r:embed="rId4"/>
          <a:stretch>
            <a:fillRect/>
          </a:stretch>
        </p:blipFill>
        <p:spPr>
          <a:xfrm>
            <a:off x="1182687" y="1539875"/>
            <a:ext cx="2409825" cy="3238500"/>
          </a:xfrm>
          <a:prstGeom prst="rect">
            <a:avLst/>
          </a:prstGeom>
        </p:spPr>
      </p:pic>
      <p:sp>
        <p:nvSpPr>
          <p:cNvPr id="2" name="Rectangle 1">
            <a:extLst>
              <a:ext uri="{FF2B5EF4-FFF2-40B4-BE49-F238E27FC236}">
                <a16:creationId xmlns:a16="http://schemas.microsoft.com/office/drawing/2014/main" id="{4D779AE2-967F-4BDB-92E8-3381DE85DB48}"/>
              </a:ext>
            </a:extLst>
          </p:cNvPr>
          <p:cNvSpPr/>
          <p:nvPr/>
        </p:nvSpPr>
        <p:spPr>
          <a:xfrm>
            <a:off x="4565650" y="1420813"/>
            <a:ext cx="6096000" cy="1754326"/>
          </a:xfrm>
          <a:prstGeom prst="rect">
            <a:avLst/>
          </a:prstGeom>
        </p:spPr>
        <p:txBody>
          <a:bodyPr>
            <a:spAutoFit/>
          </a:bodyPr>
          <a:lstStyle/>
          <a:p>
            <a:r>
              <a:rPr lang="en-US" dirty="0">
                <a:latin typeface="Arial" panose="020B0604020202020204" pitchFamily="34" charset="0"/>
              </a:rPr>
              <a:t>CSS Rules</a:t>
            </a:r>
          </a:p>
          <a:p>
            <a:endParaRPr lang="en-US" dirty="0">
              <a:latin typeface="Arial" panose="020B0604020202020204" pitchFamily="34" charset="0"/>
            </a:endParaRPr>
          </a:p>
          <a:p>
            <a:pPr algn="just"/>
            <a:r>
              <a:rPr lang="en-US" dirty="0">
                <a:latin typeface="Arial" panose="020B0604020202020204" pitchFamily="34" charset="0"/>
              </a:rPr>
              <a:t>CSS Rules are the styles that we have to create in order to create style sheets. These rules define appearance of associated HTML element. The general form of CSS syntax is as follows:</a:t>
            </a:r>
            <a:endParaRPr lang="en-US" b="0" i="0" dirty="0">
              <a:effectLst/>
              <a:latin typeface="Arial" panose="020B0604020202020204" pitchFamily="34" charset="0"/>
            </a:endParaRPr>
          </a:p>
        </p:txBody>
      </p:sp>
      <p:pic>
        <p:nvPicPr>
          <p:cNvPr id="3" name="Picture 2">
            <a:extLst>
              <a:ext uri="{FF2B5EF4-FFF2-40B4-BE49-F238E27FC236}">
                <a16:creationId xmlns:a16="http://schemas.microsoft.com/office/drawing/2014/main" id="{2666C603-C76C-44EB-8C3F-8E96ADDE8A12}"/>
              </a:ext>
            </a:extLst>
          </p:cNvPr>
          <p:cNvPicPr>
            <a:picLocks noChangeAspect="1"/>
          </p:cNvPicPr>
          <p:nvPr/>
        </p:nvPicPr>
        <p:blipFill>
          <a:blip r:embed="rId5"/>
          <a:stretch>
            <a:fillRect/>
          </a:stretch>
        </p:blipFill>
        <p:spPr>
          <a:xfrm>
            <a:off x="5739079" y="3820291"/>
            <a:ext cx="3543300" cy="447675"/>
          </a:xfrm>
          <a:prstGeom prst="rect">
            <a:avLst/>
          </a:prstGeom>
        </p:spPr>
      </p:pic>
    </p:spTree>
    <p:extLst>
      <p:ext uri="{BB962C8B-B14F-4D97-AF65-F5344CB8AC3E}">
        <p14:creationId xmlns:p14="http://schemas.microsoft.com/office/powerpoint/2010/main" val="201641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pic>
        <p:nvPicPr>
          <p:cNvPr id="4" name="Picture 3">
            <a:extLst>
              <a:ext uri="{FF2B5EF4-FFF2-40B4-BE49-F238E27FC236}">
                <a16:creationId xmlns:a16="http://schemas.microsoft.com/office/drawing/2014/main" id="{D6223D77-47FD-4866-A12C-8D07D8A4913D}"/>
              </a:ext>
            </a:extLst>
          </p:cNvPr>
          <p:cNvPicPr>
            <a:picLocks noChangeAspect="1"/>
          </p:cNvPicPr>
          <p:nvPr/>
        </p:nvPicPr>
        <p:blipFill>
          <a:blip r:embed="rId4"/>
          <a:stretch>
            <a:fillRect/>
          </a:stretch>
        </p:blipFill>
        <p:spPr>
          <a:xfrm>
            <a:off x="1182687" y="1539875"/>
            <a:ext cx="2409825" cy="3238500"/>
          </a:xfrm>
          <a:prstGeom prst="rect">
            <a:avLst/>
          </a:prstGeom>
        </p:spPr>
      </p:pic>
      <p:sp>
        <p:nvSpPr>
          <p:cNvPr id="2" name="Rectangle 1">
            <a:extLst>
              <a:ext uri="{FF2B5EF4-FFF2-40B4-BE49-F238E27FC236}">
                <a16:creationId xmlns:a16="http://schemas.microsoft.com/office/drawing/2014/main" id="{4D779AE2-967F-4BDB-92E8-3381DE85DB48}"/>
              </a:ext>
            </a:extLst>
          </p:cNvPr>
          <p:cNvSpPr/>
          <p:nvPr/>
        </p:nvSpPr>
        <p:spPr>
          <a:xfrm>
            <a:off x="4565650" y="1420813"/>
            <a:ext cx="6096000" cy="1754326"/>
          </a:xfrm>
          <a:prstGeom prst="rect">
            <a:avLst/>
          </a:prstGeom>
        </p:spPr>
        <p:txBody>
          <a:bodyPr>
            <a:spAutoFit/>
          </a:bodyPr>
          <a:lstStyle/>
          <a:p>
            <a:r>
              <a:rPr lang="en-US" dirty="0">
                <a:latin typeface="Arial" panose="020B0604020202020204" pitchFamily="34" charset="0"/>
              </a:rPr>
              <a:t>CSS Rules</a:t>
            </a:r>
          </a:p>
          <a:p>
            <a:endParaRPr lang="en-US" dirty="0">
              <a:latin typeface="Arial" panose="020B0604020202020204" pitchFamily="34" charset="0"/>
            </a:endParaRPr>
          </a:p>
          <a:p>
            <a:pPr algn="just"/>
            <a:r>
              <a:rPr lang="en-US" dirty="0">
                <a:latin typeface="Arial" panose="020B0604020202020204" pitchFamily="34" charset="0"/>
              </a:rPr>
              <a:t>CSS Rules are the styles that we have to create in order to create style sheets. These rules define appearance of associated HTML element. The general form of CSS syntax is as follows:</a:t>
            </a:r>
            <a:endParaRPr lang="en-US" b="0" i="0" dirty="0">
              <a:effectLst/>
              <a:latin typeface="Arial" panose="020B0604020202020204" pitchFamily="34" charset="0"/>
            </a:endParaRPr>
          </a:p>
        </p:txBody>
      </p:sp>
      <p:pic>
        <p:nvPicPr>
          <p:cNvPr id="3" name="Picture 2">
            <a:extLst>
              <a:ext uri="{FF2B5EF4-FFF2-40B4-BE49-F238E27FC236}">
                <a16:creationId xmlns:a16="http://schemas.microsoft.com/office/drawing/2014/main" id="{2666C603-C76C-44EB-8C3F-8E96ADDE8A12}"/>
              </a:ext>
            </a:extLst>
          </p:cNvPr>
          <p:cNvPicPr>
            <a:picLocks noChangeAspect="1"/>
          </p:cNvPicPr>
          <p:nvPr/>
        </p:nvPicPr>
        <p:blipFill>
          <a:blip r:embed="rId5"/>
          <a:stretch>
            <a:fillRect/>
          </a:stretch>
        </p:blipFill>
        <p:spPr>
          <a:xfrm>
            <a:off x="5667159" y="3459024"/>
            <a:ext cx="3543300" cy="447675"/>
          </a:xfrm>
          <a:prstGeom prst="rect">
            <a:avLst/>
          </a:prstGeom>
        </p:spPr>
      </p:pic>
      <p:pic>
        <p:nvPicPr>
          <p:cNvPr id="5" name="Picture 4">
            <a:extLst>
              <a:ext uri="{FF2B5EF4-FFF2-40B4-BE49-F238E27FC236}">
                <a16:creationId xmlns:a16="http://schemas.microsoft.com/office/drawing/2014/main" id="{5E121CCF-2117-4022-B4C8-CB06B2CEDC3D}"/>
              </a:ext>
            </a:extLst>
          </p:cNvPr>
          <p:cNvPicPr>
            <a:picLocks noChangeAspect="1"/>
          </p:cNvPicPr>
          <p:nvPr/>
        </p:nvPicPr>
        <p:blipFill>
          <a:blip r:embed="rId6"/>
          <a:stretch>
            <a:fillRect/>
          </a:stretch>
        </p:blipFill>
        <p:spPr>
          <a:xfrm>
            <a:off x="4532312" y="4308475"/>
            <a:ext cx="6129338" cy="1558069"/>
          </a:xfrm>
          <a:prstGeom prst="rect">
            <a:avLst/>
          </a:prstGeom>
        </p:spPr>
      </p:pic>
    </p:spTree>
    <p:extLst>
      <p:ext uri="{BB962C8B-B14F-4D97-AF65-F5344CB8AC3E}">
        <p14:creationId xmlns:p14="http://schemas.microsoft.com/office/powerpoint/2010/main" val="286248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Methods to embed CSS to HTML</a:t>
            </a:r>
          </a:p>
        </p:txBody>
      </p:sp>
      <p:sp>
        <p:nvSpPr>
          <p:cNvPr id="6" name="Rectangle 5">
            <a:extLst>
              <a:ext uri="{FF2B5EF4-FFF2-40B4-BE49-F238E27FC236}">
                <a16:creationId xmlns:a16="http://schemas.microsoft.com/office/drawing/2014/main" id="{5B56D96F-5F68-465B-983C-3249ED4F1A51}"/>
              </a:ext>
            </a:extLst>
          </p:cNvPr>
          <p:cNvSpPr/>
          <p:nvPr/>
        </p:nvSpPr>
        <p:spPr>
          <a:xfrm>
            <a:off x="1111251" y="1849438"/>
            <a:ext cx="10329861" cy="2308324"/>
          </a:xfrm>
          <a:prstGeom prst="rect">
            <a:avLst/>
          </a:prstGeom>
        </p:spPr>
        <p:txBody>
          <a:bodyPr wrap="square">
            <a:spAutoFit/>
          </a:bodyPr>
          <a:lstStyle/>
          <a:p>
            <a:pPr algn="just"/>
            <a:r>
              <a:rPr lang="en-US" sz="2400" dirty="0">
                <a:latin typeface="Arial" panose="020B0604020202020204" pitchFamily="34" charset="0"/>
              </a:rPr>
              <a:t>Following are the four methods to add CSS to HTML documents.</a:t>
            </a:r>
          </a:p>
          <a:p>
            <a:pPr algn="just"/>
            <a:endParaRPr lang="en-US" sz="2400" dirty="0">
              <a:latin typeface="Arial" panose="020B0604020202020204" pitchFamily="34" charset="0"/>
            </a:endParaRPr>
          </a:p>
          <a:p>
            <a:pPr algn="just">
              <a:buFont typeface="+mj-lt"/>
              <a:buAutoNum type="arabicPeriod"/>
            </a:pPr>
            <a:r>
              <a:rPr lang="en-US" sz="2400" dirty="0">
                <a:latin typeface="Arial" panose="020B0604020202020204" pitchFamily="34" charset="0"/>
              </a:rPr>
              <a:t>Inline Style Sheets</a:t>
            </a:r>
          </a:p>
          <a:p>
            <a:pPr algn="just"/>
            <a:r>
              <a:rPr lang="en-US" sz="2400" dirty="0">
                <a:latin typeface="Arial" panose="020B0604020202020204" pitchFamily="34" charset="0"/>
              </a:rPr>
              <a:t>2.Embedded Style Sheets</a:t>
            </a:r>
          </a:p>
          <a:p>
            <a:pPr algn="just"/>
            <a:r>
              <a:rPr lang="en-US" sz="2400" dirty="0">
                <a:latin typeface="Arial" panose="020B0604020202020204" pitchFamily="34" charset="0"/>
              </a:rPr>
              <a:t>3.External Style Sheets</a:t>
            </a:r>
          </a:p>
          <a:p>
            <a:pPr algn="just"/>
            <a:r>
              <a:rPr lang="en-US" sz="2400" dirty="0">
                <a:latin typeface="Arial" panose="020B0604020202020204" pitchFamily="34" charset="0"/>
              </a:rPr>
              <a:t>4.Imported Style Sheets</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109206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Methods to embed CSS to HTML</a:t>
            </a:r>
          </a:p>
        </p:txBody>
      </p:sp>
      <p:sp>
        <p:nvSpPr>
          <p:cNvPr id="2" name="Rectangle 1">
            <a:extLst>
              <a:ext uri="{FF2B5EF4-FFF2-40B4-BE49-F238E27FC236}">
                <a16:creationId xmlns:a16="http://schemas.microsoft.com/office/drawing/2014/main" id="{6ADAEB50-1528-4CA0-9411-220AE689D4A7}"/>
              </a:ext>
            </a:extLst>
          </p:cNvPr>
          <p:cNvSpPr/>
          <p:nvPr/>
        </p:nvSpPr>
        <p:spPr>
          <a:xfrm>
            <a:off x="3157537" y="1671548"/>
            <a:ext cx="6096000" cy="1200329"/>
          </a:xfrm>
          <a:prstGeom prst="rect">
            <a:avLst/>
          </a:prstGeom>
        </p:spPr>
        <p:txBody>
          <a:bodyPr>
            <a:spAutoFit/>
          </a:bodyPr>
          <a:lstStyle/>
          <a:p>
            <a:r>
              <a:rPr lang="en-US" b="1" dirty="0">
                <a:latin typeface="Arial" panose="020B0604020202020204" pitchFamily="34" charset="0"/>
              </a:rPr>
              <a:t>Inline Style Sheets</a:t>
            </a:r>
            <a:r>
              <a:rPr lang="en-US" dirty="0">
                <a:latin typeface="Arial" panose="020B0604020202020204" pitchFamily="34" charset="0"/>
              </a:rPr>
              <a:t> are included with HTML element i.e. they are placed inline with the element. To add inline CSS, we have to declare style attribute which can contain any CSS property.</a:t>
            </a:r>
            <a:endParaRPr lang="en-US" dirty="0"/>
          </a:p>
        </p:txBody>
      </p:sp>
      <p:pic>
        <p:nvPicPr>
          <p:cNvPr id="3" name="Picture 2">
            <a:extLst>
              <a:ext uri="{FF2B5EF4-FFF2-40B4-BE49-F238E27FC236}">
                <a16:creationId xmlns:a16="http://schemas.microsoft.com/office/drawing/2014/main" id="{C930CBD8-2C1B-4857-838F-8515728F1D2A}"/>
              </a:ext>
            </a:extLst>
          </p:cNvPr>
          <p:cNvPicPr>
            <a:picLocks noChangeAspect="1"/>
          </p:cNvPicPr>
          <p:nvPr/>
        </p:nvPicPr>
        <p:blipFill>
          <a:blip r:embed="rId4"/>
          <a:stretch>
            <a:fillRect/>
          </a:stretch>
        </p:blipFill>
        <p:spPr>
          <a:xfrm>
            <a:off x="1747837" y="3095088"/>
            <a:ext cx="8696325" cy="914400"/>
          </a:xfrm>
          <a:prstGeom prst="rect">
            <a:avLst/>
          </a:prstGeom>
        </p:spPr>
      </p:pic>
    </p:spTree>
    <p:extLst>
      <p:ext uri="{BB962C8B-B14F-4D97-AF65-F5344CB8AC3E}">
        <p14:creationId xmlns:p14="http://schemas.microsoft.com/office/powerpoint/2010/main" val="1454855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Methods to embed CSS to HTML</a:t>
            </a:r>
          </a:p>
        </p:txBody>
      </p:sp>
      <p:sp>
        <p:nvSpPr>
          <p:cNvPr id="4" name="Rectangle 3">
            <a:extLst>
              <a:ext uri="{FF2B5EF4-FFF2-40B4-BE49-F238E27FC236}">
                <a16:creationId xmlns:a16="http://schemas.microsoft.com/office/drawing/2014/main" id="{CEA49328-4E0B-4D74-9680-B95A02149858}"/>
              </a:ext>
            </a:extLst>
          </p:cNvPr>
          <p:cNvSpPr/>
          <p:nvPr/>
        </p:nvSpPr>
        <p:spPr>
          <a:xfrm>
            <a:off x="3271045" y="1382713"/>
            <a:ext cx="6096000" cy="1200329"/>
          </a:xfrm>
          <a:prstGeom prst="rect">
            <a:avLst/>
          </a:prstGeom>
        </p:spPr>
        <p:txBody>
          <a:bodyPr>
            <a:spAutoFit/>
          </a:bodyPr>
          <a:lstStyle/>
          <a:p>
            <a:r>
              <a:rPr lang="en-US" b="1" dirty="0">
                <a:latin typeface="Arial" panose="020B0604020202020204" pitchFamily="34" charset="0"/>
              </a:rPr>
              <a:t>Embedded Style</a:t>
            </a:r>
            <a:r>
              <a:rPr lang="en-US" dirty="0">
                <a:latin typeface="Arial" panose="020B0604020202020204" pitchFamily="34" charset="0"/>
              </a:rPr>
              <a:t> Sheets are used to apply same appearance to all occurrence of a specific element. These are defined in &lt;head&gt; element by using the </a:t>
            </a:r>
            <a:r>
              <a:rPr lang="en-US" b="1" dirty="0">
                <a:latin typeface="Arial" panose="020B0604020202020204" pitchFamily="34" charset="0"/>
              </a:rPr>
              <a:t>&lt;style&gt;</a:t>
            </a:r>
            <a:r>
              <a:rPr lang="en-US" dirty="0">
                <a:latin typeface="Arial" panose="020B0604020202020204" pitchFamily="34" charset="0"/>
              </a:rPr>
              <a:t> element.</a:t>
            </a:r>
            <a:endParaRPr lang="en-US" dirty="0"/>
          </a:p>
        </p:txBody>
      </p:sp>
      <p:sp>
        <p:nvSpPr>
          <p:cNvPr id="5" name="Rectangle 4">
            <a:extLst>
              <a:ext uri="{FF2B5EF4-FFF2-40B4-BE49-F238E27FC236}">
                <a16:creationId xmlns:a16="http://schemas.microsoft.com/office/drawing/2014/main" id="{1C2BBEBC-3CD5-4C3B-9B1A-DC737C845445}"/>
              </a:ext>
            </a:extLst>
          </p:cNvPr>
          <p:cNvSpPr/>
          <p:nvPr/>
        </p:nvSpPr>
        <p:spPr>
          <a:xfrm>
            <a:off x="3271045" y="2698661"/>
            <a:ext cx="6096000" cy="923330"/>
          </a:xfrm>
          <a:prstGeom prst="rect">
            <a:avLst/>
          </a:prstGeom>
        </p:spPr>
        <p:txBody>
          <a:bodyPr>
            <a:spAutoFit/>
          </a:bodyPr>
          <a:lstStyle/>
          <a:p>
            <a:r>
              <a:rPr lang="en-US" dirty="0">
                <a:latin typeface="Arial" panose="020B0604020202020204" pitchFamily="34" charset="0"/>
              </a:rPr>
              <a:t>The </a:t>
            </a:r>
            <a:r>
              <a:rPr lang="en-US" b="1" dirty="0">
                <a:latin typeface="Arial" panose="020B0604020202020204" pitchFamily="34" charset="0"/>
              </a:rPr>
              <a:t>&lt;style&gt;</a:t>
            </a:r>
            <a:r>
              <a:rPr lang="en-US" dirty="0">
                <a:latin typeface="Arial" panose="020B0604020202020204" pitchFamily="34" charset="0"/>
              </a:rPr>
              <a:t> element must include </a:t>
            </a:r>
            <a:r>
              <a:rPr lang="en-US" b="1" dirty="0">
                <a:latin typeface="Arial" panose="020B0604020202020204" pitchFamily="34" charset="0"/>
              </a:rPr>
              <a:t>type</a:t>
            </a:r>
            <a:r>
              <a:rPr lang="en-US" dirty="0">
                <a:latin typeface="Arial" panose="020B0604020202020204" pitchFamily="34" charset="0"/>
              </a:rPr>
              <a:t> attribute. The value of </a:t>
            </a:r>
            <a:r>
              <a:rPr lang="en-US" b="1" dirty="0">
                <a:latin typeface="Arial" panose="020B0604020202020204" pitchFamily="34" charset="0"/>
              </a:rPr>
              <a:t>type</a:t>
            </a:r>
            <a:r>
              <a:rPr lang="en-US" dirty="0">
                <a:latin typeface="Arial" panose="020B0604020202020204" pitchFamily="34" charset="0"/>
              </a:rPr>
              <a:t> attribute specifies what type of syntax it includes when rendered by the browser.</a:t>
            </a:r>
            <a:endParaRPr lang="en-US" dirty="0"/>
          </a:p>
        </p:txBody>
      </p:sp>
      <p:pic>
        <p:nvPicPr>
          <p:cNvPr id="7" name="Picture 6">
            <a:extLst>
              <a:ext uri="{FF2B5EF4-FFF2-40B4-BE49-F238E27FC236}">
                <a16:creationId xmlns:a16="http://schemas.microsoft.com/office/drawing/2014/main" id="{AC26F889-8317-4616-B388-5E1E28EC374D}"/>
              </a:ext>
            </a:extLst>
          </p:cNvPr>
          <p:cNvPicPr>
            <a:picLocks noChangeAspect="1"/>
          </p:cNvPicPr>
          <p:nvPr/>
        </p:nvPicPr>
        <p:blipFill>
          <a:blip r:embed="rId4"/>
          <a:stretch>
            <a:fillRect/>
          </a:stretch>
        </p:blipFill>
        <p:spPr>
          <a:xfrm>
            <a:off x="2345750" y="4094464"/>
            <a:ext cx="8582025" cy="1323975"/>
          </a:xfrm>
          <a:prstGeom prst="rect">
            <a:avLst/>
          </a:prstGeom>
        </p:spPr>
      </p:pic>
    </p:spTree>
    <p:extLst>
      <p:ext uri="{BB962C8B-B14F-4D97-AF65-F5344CB8AC3E}">
        <p14:creationId xmlns:p14="http://schemas.microsoft.com/office/powerpoint/2010/main" val="34929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4" name="Group 20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5" name="Group 20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6" name="Group 20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45" name="Rectangle 244">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BFBCB8E-6A34-46AE-8FBC-B633DDC5950D}"/>
              </a:ext>
            </a:extLst>
          </p:cNvPr>
          <p:cNvPicPr>
            <a:picLocks noChangeAspect="1"/>
          </p:cNvPicPr>
          <p:nvPr/>
        </p:nvPicPr>
        <p:blipFill>
          <a:blip r:embed="rId4"/>
          <a:stretch>
            <a:fillRect/>
          </a:stretch>
        </p:blipFill>
        <p:spPr>
          <a:xfrm>
            <a:off x="764836" y="643467"/>
            <a:ext cx="10662327" cy="5571066"/>
          </a:xfrm>
          <a:prstGeom prst="rect">
            <a:avLst/>
          </a:prstGeom>
        </p:spPr>
      </p:pic>
    </p:spTree>
    <p:extLst>
      <p:ext uri="{BB962C8B-B14F-4D97-AF65-F5344CB8AC3E}">
        <p14:creationId xmlns:p14="http://schemas.microsoft.com/office/powerpoint/2010/main" val="3569956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Methods to embed CSS to HTML</a:t>
            </a:r>
          </a:p>
        </p:txBody>
      </p:sp>
      <p:sp>
        <p:nvSpPr>
          <p:cNvPr id="2" name="Rectangle 1">
            <a:extLst>
              <a:ext uri="{FF2B5EF4-FFF2-40B4-BE49-F238E27FC236}">
                <a16:creationId xmlns:a16="http://schemas.microsoft.com/office/drawing/2014/main" id="{3DFB26C1-200C-4C14-A747-6127D8FF86BB}"/>
              </a:ext>
            </a:extLst>
          </p:cNvPr>
          <p:cNvSpPr/>
          <p:nvPr/>
        </p:nvSpPr>
        <p:spPr>
          <a:xfrm>
            <a:off x="3271045" y="1253133"/>
            <a:ext cx="6096000" cy="923330"/>
          </a:xfrm>
          <a:prstGeom prst="rect">
            <a:avLst/>
          </a:prstGeom>
        </p:spPr>
        <p:txBody>
          <a:bodyPr>
            <a:spAutoFit/>
          </a:bodyPr>
          <a:lstStyle/>
          <a:p>
            <a:r>
              <a:rPr lang="en-US" b="1" dirty="0">
                <a:latin typeface="Arial" panose="020B0604020202020204" pitchFamily="34" charset="0"/>
              </a:rPr>
              <a:t>External Style Sheets</a:t>
            </a:r>
            <a:r>
              <a:rPr lang="en-US" dirty="0">
                <a:latin typeface="Arial" panose="020B0604020202020204" pitchFamily="34" charset="0"/>
              </a:rPr>
              <a:t> are the separate </a:t>
            </a:r>
            <a:r>
              <a:rPr lang="en-US" b="1" dirty="0">
                <a:latin typeface="Arial" panose="020B0604020202020204" pitchFamily="34" charset="0"/>
              </a:rPr>
              <a:t>.</a:t>
            </a:r>
            <a:r>
              <a:rPr lang="en-US" b="1" dirty="0" err="1">
                <a:latin typeface="Arial" panose="020B0604020202020204" pitchFamily="34" charset="0"/>
              </a:rPr>
              <a:t>css</a:t>
            </a:r>
            <a:r>
              <a:rPr lang="en-US" dirty="0">
                <a:latin typeface="Arial" panose="020B0604020202020204" pitchFamily="34" charset="0"/>
              </a:rPr>
              <a:t> files that contain the CSS rules. These files can be linked to any HTML documents using &lt;link&gt; tag with </a:t>
            </a:r>
            <a:r>
              <a:rPr lang="en-US" dirty="0" err="1">
                <a:latin typeface="Arial" panose="020B0604020202020204" pitchFamily="34" charset="0"/>
              </a:rPr>
              <a:t>rel</a:t>
            </a:r>
            <a:r>
              <a:rPr lang="en-US" dirty="0">
                <a:latin typeface="Arial" panose="020B0604020202020204" pitchFamily="34" charset="0"/>
              </a:rPr>
              <a:t> attribute.</a:t>
            </a:r>
            <a:endParaRPr lang="en-US" dirty="0"/>
          </a:p>
        </p:txBody>
      </p:sp>
      <p:sp>
        <p:nvSpPr>
          <p:cNvPr id="3" name="Rectangle 2">
            <a:extLst>
              <a:ext uri="{FF2B5EF4-FFF2-40B4-BE49-F238E27FC236}">
                <a16:creationId xmlns:a16="http://schemas.microsoft.com/office/drawing/2014/main" id="{3DEB5436-4449-4F79-9197-3994C49FA93C}"/>
              </a:ext>
            </a:extLst>
          </p:cNvPr>
          <p:cNvSpPr/>
          <p:nvPr/>
        </p:nvSpPr>
        <p:spPr>
          <a:xfrm>
            <a:off x="3271045" y="2409185"/>
            <a:ext cx="6096000" cy="1754326"/>
          </a:xfrm>
          <a:prstGeom prst="rect">
            <a:avLst/>
          </a:prstGeom>
        </p:spPr>
        <p:txBody>
          <a:bodyPr>
            <a:spAutoFit/>
          </a:bodyPr>
          <a:lstStyle/>
          <a:p>
            <a:pPr algn="just"/>
            <a:r>
              <a:rPr lang="en-US" dirty="0">
                <a:latin typeface="Arial" panose="020B0604020202020204" pitchFamily="34" charset="0"/>
              </a:rPr>
              <a:t>In order to create external </a:t>
            </a:r>
            <a:r>
              <a:rPr lang="en-US" dirty="0" err="1">
                <a:latin typeface="Arial" panose="020B0604020202020204" pitchFamily="34" charset="0"/>
              </a:rPr>
              <a:t>css</a:t>
            </a:r>
            <a:r>
              <a:rPr lang="en-US" dirty="0">
                <a:latin typeface="Arial" panose="020B0604020202020204" pitchFamily="34" charset="0"/>
              </a:rPr>
              <a:t> and link it to HTML document, follow the following steps:</a:t>
            </a:r>
          </a:p>
          <a:p>
            <a:pPr algn="just"/>
            <a:endParaRPr lang="en-US" dirty="0">
              <a:latin typeface="Arial" panose="020B0604020202020204" pitchFamily="34" charset="0"/>
            </a:endParaRPr>
          </a:p>
          <a:p>
            <a:pPr algn="just"/>
            <a:r>
              <a:rPr lang="en-US" dirty="0">
                <a:latin typeface="Arial" panose="020B0604020202020204" pitchFamily="34" charset="0"/>
              </a:rPr>
              <a:t>First of all, create a CSS file and define all CSS rules for several HTML elements. Let’s name this file as external.css.</a:t>
            </a:r>
            <a:endParaRPr lang="en-US" b="0" i="0" dirty="0">
              <a:effectLst/>
              <a:latin typeface="Arial" panose="020B0604020202020204" pitchFamily="34" charset="0"/>
            </a:endParaRPr>
          </a:p>
        </p:txBody>
      </p:sp>
      <p:pic>
        <p:nvPicPr>
          <p:cNvPr id="6" name="Picture 5">
            <a:extLst>
              <a:ext uri="{FF2B5EF4-FFF2-40B4-BE49-F238E27FC236}">
                <a16:creationId xmlns:a16="http://schemas.microsoft.com/office/drawing/2014/main" id="{0227FF52-59FA-48EB-820C-651D03436A3F}"/>
              </a:ext>
            </a:extLst>
          </p:cNvPr>
          <p:cNvPicPr>
            <a:picLocks noChangeAspect="1"/>
          </p:cNvPicPr>
          <p:nvPr/>
        </p:nvPicPr>
        <p:blipFill>
          <a:blip r:embed="rId4"/>
          <a:stretch>
            <a:fillRect/>
          </a:stretch>
        </p:blipFill>
        <p:spPr>
          <a:xfrm>
            <a:off x="1963736" y="4396233"/>
            <a:ext cx="8620125" cy="1828800"/>
          </a:xfrm>
          <a:prstGeom prst="rect">
            <a:avLst/>
          </a:prstGeom>
        </p:spPr>
      </p:pic>
    </p:spTree>
    <p:extLst>
      <p:ext uri="{BB962C8B-B14F-4D97-AF65-F5344CB8AC3E}">
        <p14:creationId xmlns:p14="http://schemas.microsoft.com/office/powerpoint/2010/main" val="48515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Methods to embed CSS to HTML</a:t>
            </a:r>
          </a:p>
        </p:txBody>
      </p:sp>
      <p:pic>
        <p:nvPicPr>
          <p:cNvPr id="4" name="Picture 3">
            <a:extLst>
              <a:ext uri="{FF2B5EF4-FFF2-40B4-BE49-F238E27FC236}">
                <a16:creationId xmlns:a16="http://schemas.microsoft.com/office/drawing/2014/main" id="{390B8830-9C3E-4DBD-A8C4-C0F49C9BF27A}"/>
              </a:ext>
            </a:extLst>
          </p:cNvPr>
          <p:cNvPicPr>
            <a:picLocks noChangeAspect="1"/>
          </p:cNvPicPr>
          <p:nvPr/>
        </p:nvPicPr>
        <p:blipFill>
          <a:blip r:embed="rId4"/>
          <a:stretch>
            <a:fillRect/>
          </a:stretch>
        </p:blipFill>
        <p:spPr>
          <a:xfrm>
            <a:off x="1819275" y="1871662"/>
            <a:ext cx="8553450" cy="3114675"/>
          </a:xfrm>
          <a:prstGeom prst="rect">
            <a:avLst/>
          </a:prstGeom>
        </p:spPr>
      </p:pic>
    </p:spTree>
    <p:extLst>
      <p:ext uri="{BB962C8B-B14F-4D97-AF65-F5344CB8AC3E}">
        <p14:creationId xmlns:p14="http://schemas.microsoft.com/office/powerpoint/2010/main" val="236959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33"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E63970F-A8B6-469E-889E-13F283DC7299}"/>
              </a:ext>
            </a:extLst>
          </p:cNvPr>
          <p:cNvPicPr>
            <a:picLocks noChangeAspect="1"/>
          </p:cNvPicPr>
          <p:nvPr/>
        </p:nvPicPr>
        <p:blipFill>
          <a:blip r:embed="rId3"/>
          <a:stretch>
            <a:fillRect/>
          </a:stretch>
        </p:blipFill>
        <p:spPr>
          <a:xfrm>
            <a:off x="6421396" y="1675322"/>
            <a:ext cx="4635583" cy="3499864"/>
          </a:xfrm>
          <a:prstGeom prst="rect">
            <a:avLst/>
          </a:prstGeom>
        </p:spPr>
      </p:pic>
      <p:sp>
        <p:nvSpPr>
          <p:cNvPr id="49" name="Rectangle 48">
            <a:extLst>
              <a:ext uri="{FF2B5EF4-FFF2-40B4-BE49-F238E27FC236}">
                <a16:creationId xmlns:a16="http://schemas.microsoft.com/office/drawing/2014/main" id="{36E2D727-61B1-42C3-B0F9-5BDAB6AD64C1}"/>
              </a:ext>
            </a:extLst>
          </p:cNvPr>
          <p:cNvSpPr/>
          <p:nvPr/>
        </p:nvSpPr>
        <p:spPr>
          <a:xfrm>
            <a:off x="1848944" y="2324262"/>
            <a:ext cx="4047359" cy="1477328"/>
          </a:xfrm>
          <a:prstGeom prst="rect">
            <a:avLst/>
          </a:prstGeom>
        </p:spPr>
        <p:txBody>
          <a:bodyPr wrap="square">
            <a:spAutoFit/>
          </a:bodyPr>
          <a:lstStyle/>
          <a:p>
            <a:r>
              <a:rPr lang="en-US" b="1" dirty="0">
                <a:latin typeface="Arial" panose="020B0604020202020204" pitchFamily="34" charset="0"/>
              </a:rPr>
              <a:t>Imported Style Sheets</a:t>
            </a:r>
            <a:r>
              <a:rPr lang="en-US" dirty="0">
                <a:latin typeface="Arial" panose="020B0604020202020204" pitchFamily="34" charset="0"/>
              </a:rPr>
              <a:t> allow us to import style rules from other style sheets. To import CSS rules we have to use @import before all the rules in a style sheet.</a:t>
            </a:r>
            <a:endParaRPr lang="en-US" dirty="0"/>
          </a:p>
        </p:txBody>
      </p:sp>
      <p:sp>
        <p:nvSpPr>
          <p:cNvPr id="50" name="Rectangle 49">
            <a:extLst>
              <a:ext uri="{FF2B5EF4-FFF2-40B4-BE49-F238E27FC236}">
                <a16:creationId xmlns:a16="http://schemas.microsoft.com/office/drawing/2014/main" id="{DCFB3F92-36FD-4D4C-9092-DBDB08D40174}"/>
              </a:ext>
            </a:extLst>
          </p:cNvPr>
          <p:cNvSpPr/>
          <p:nvPr/>
        </p:nvSpPr>
        <p:spPr>
          <a:xfrm>
            <a:off x="1182688" y="234685"/>
            <a:ext cx="10182222" cy="584775"/>
          </a:xfrm>
          <a:prstGeom prst="rect">
            <a:avLst/>
          </a:prstGeom>
        </p:spPr>
        <p:txBody>
          <a:bodyPr wrap="square">
            <a:spAutoFit/>
          </a:bodyPr>
          <a:lstStyle/>
          <a:p>
            <a:pPr algn="ctr"/>
            <a:r>
              <a:rPr lang="en-US" sz="3200" dirty="0">
                <a:latin typeface="Arial" panose="020B0604020202020204" pitchFamily="34" charset="0"/>
              </a:rPr>
              <a:t>Methods to embed CSS to HTML</a:t>
            </a:r>
          </a:p>
        </p:txBody>
      </p:sp>
    </p:spTree>
    <p:extLst>
      <p:ext uri="{BB962C8B-B14F-4D97-AF65-F5344CB8AC3E}">
        <p14:creationId xmlns:p14="http://schemas.microsoft.com/office/powerpoint/2010/main" val="229351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2" name="Rectangle 1">
            <a:extLst>
              <a:ext uri="{FF2B5EF4-FFF2-40B4-BE49-F238E27FC236}">
                <a16:creationId xmlns:a16="http://schemas.microsoft.com/office/drawing/2014/main" id="{A95EE484-23BC-4124-BDC2-16E9C1D05D7C}"/>
              </a:ext>
            </a:extLst>
          </p:cNvPr>
          <p:cNvSpPr>
            <a:spLocks noChangeArrowheads="1"/>
          </p:cNvSpPr>
          <p:nvPr/>
        </p:nvSpPr>
        <p:spPr bwMode="auto">
          <a:xfrm>
            <a:off x="2478997" y="86916"/>
            <a:ext cx="8313159"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effectLst/>
                <a:cs typeface="Arial" panose="020B0604020202020204" pitchFamily="34" charset="0"/>
              </a:rPr>
              <a:t>Session 1 Recap</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effectLst/>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cs typeface="Arial" panose="020B0604020202020204" pitchFamily="34" charset="0"/>
              </a:rPr>
              <a:t>HTML Structure</a:t>
            </a: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cs typeface="Arial" panose="020B0604020202020204" pitchFamily="34" charset="0"/>
              </a:rPr>
              <a:t>HTML Elements</a:t>
            </a: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3200" dirty="0">
                <a:cs typeface="Arial" panose="020B0604020202020204" pitchFamily="34" charset="0"/>
              </a:rPr>
              <a:t>CSS Embedding Methods</a:t>
            </a:r>
          </a:p>
          <a:p>
            <a:pPr marL="914400" lvl="1" indent="-457200" defTabSz="914400">
              <a:buFontTx/>
              <a:buChar char="-"/>
            </a:pPr>
            <a:r>
              <a:rPr lang="en-US" altLang="en-US" sz="2000" dirty="0">
                <a:cs typeface="Arial" panose="020B0604020202020204" pitchFamily="34" charset="0"/>
              </a:rPr>
              <a:t>Inline</a:t>
            </a:r>
          </a:p>
          <a:p>
            <a:pPr marL="914400" lvl="1" indent="-457200" defTabSz="914400">
              <a:buFontTx/>
              <a:buChar char="-"/>
            </a:pPr>
            <a:r>
              <a:rPr lang="en-US" altLang="en-US" sz="2000" dirty="0">
                <a:cs typeface="Arial" panose="020B0604020202020204" pitchFamily="34" charset="0"/>
              </a:rPr>
              <a:t>Embedded Style</a:t>
            </a:r>
          </a:p>
          <a:p>
            <a:pPr marL="914400" lvl="1" indent="-457200" defTabSz="914400">
              <a:buFontTx/>
              <a:buChar char="-"/>
            </a:pPr>
            <a:r>
              <a:rPr lang="en-US" altLang="en-US" sz="2000" dirty="0">
                <a:solidFill>
                  <a:srgbClr val="FF0000"/>
                </a:solidFill>
                <a:cs typeface="Arial" panose="020B0604020202020204" pitchFamily="34" charset="0"/>
              </a:rPr>
              <a:t>External</a:t>
            </a:r>
            <a:endParaRPr lang="en-US" altLang="en-US" sz="3200" dirty="0">
              <a:cs typeface="Arial" panose="020B0604020202020204" pitchFamily="34" charset="0"/>
            </a:endParaRPr>
          </a:p>
          <a:p>
            <a:pPr marL="457200" indent="-457200" defTabSz="914400">
              <a:buFontTx/>
              <a:buChar char="-"/>
            </a:pPr>
            <a:r>
              <a:rPr lang="en-US" altLang="en-US" sz="3200" dirty="0">
                <a:cs typeface="Arial" panose="020B0604020202020204" pitchFamily="34" charset="0"/>
              </a:rPr>
              <a:t>Web Hosting</a:t>
            </a:r>
          </a:p>
          <a:p>
            <a:pPr marL="914400" lvl="1" indent="-457200" defTabSz="914400">
              <a:buFontTx/>
              <a:buChar char="-"/>
            </a:pPr>
            <a:r>
              <a:rPr kumimoji="0" lang="en-US" altLang="en-US" sz="2000" b="0" i="0" u="none" strike="noStrike" cap="none" normalizeH="0" baseline="0" dirty="0">
                <a:ln>
                  <a:noFill/>
                </a:ln>
                <a:effectLst/>
                <a:cs typeface="Arial" panose="020B0604020202020204" pitchFamily="34" charset="0"/>
              </a:rPr>
              <a:t>GoDaddy</a:t>
            </a:r>
          </a:p>
          <a:p>
            <a:pPr marL="914400" lvl="1" indent="-457200" defTabSz="914400">
              <a:buFontTx/>
              <a:buChar char="-"/>
            </a:pPr>
            <a:r>
              <a:rPr lang="en-US" altLang="en-US" sz="2000" dirty="0">
                <a:cs typeface="Arial" panose="020B0604020202020204" pitchFamily="34" charset="0"/>
              </a:rPr>
              <a:t>Smarterasp.net</a:t>
            </a:r>
          </a:p>
          <a:p>
            <a:pPr marL="914400" lvl="1" indent="-457200" defTabSz="914400">
              <a:buFontTx/>
              <a:buChar char="-"/>
            </a:pPr>
            <a:r>
              <a:rPr kumimoji="0" lang="en-US" altLang="en-US" sz="2000" b="0" i="0" u="none" strike="noStrike" cap="none" normalizeH="0" baseline="0" dirty="0">
                <a:ln>
                  <a:noFill/>
                </a:ln>
                <a:effectLst/>
                <a:cs typeface="Arial" panose="020B0604020202020204" pitchFamily="34" charset="0"/>
              </a:rPr>
              <a:t>000webhost</a:t>
            </a: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cs typeface="Arial" panose="020B0604020202020204" pitchFamily="34" charset="0"/>
              </a:rPr>
              <a:t>Freelancing Web Sites</a:t>
            </a:r>
          </a:p>
          <a:p>
            <a:pPr marL="914400" lvl="1" indent="-457200" defTabSz="914400">
              <a:buFontTx/>
              <a:buChar char="-"/>
            </a:pPr>
            <a:r>
              <a:rPr kumimoji="0" lang="en-US" altLang="en-US" sz="2000" b="0" i="0" u="none" strike="noStrike" cap="none" normalizeH="0" baseline="0" dirty="0">
                <a:ln>
                  <a:noFill/>
                </a:ln>
                <a:effectLst/>
                <a:cs typeface="Arial" panose="020B0604020202020204" pitchFamily="34" charset="0"/>
              </a:rPr>
              <a:t>https://gyantastic.com/best-freelance-websites/</a:t>
            </a:r>
            <a:endParaRPr kumimoji="0" lang="en-US" altLang="en-US" sz="3200" b="0" i="0" u="none" strike="noStrike" cap="none" normalizeH="0" baseline="0" dirty="0">
              <a:ln>
                <a:noFill/>
              </a:ln>
              <a:effectLst/>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cs typeface="Arial" panose="020B0604020202020204" pitchFamily="34" charset="0"/>
              </a:rPr>
              <a:t>Cloud Technology</a:t>
            </a:r>
          </a:p>
          <a:p>
            <a:pPr marL="914400" lvl="1" indent="-457200" defTabSz="914400">
              <a:buFontTx/>
              <a:buChar char="-"/>
            </a:pPr>
            <a:r>
              <a:rPr lang="en-US" altLang="en-US" sz="2000" dirty="0">
                <a:cs typeface="Arial" panose="020B0604020202020204" pitchFamily="34" charset="0"/>
              </a:rPr>
              <a:t>In demand skills that does not require much coding</a:t>
            </a:r>
            <a:endParaRPr kumimoji="0" lang="en-US" altLang="en-US" sz="3200" b="0" i="0" u="none" strike="noStrike" cap="none" normalizeH="0" baseline="0" dirty="0">
              <a:ln>
                <a:noFill/>
              </a:ln>
              <a:effectLst/>
              <a:cs typeface="Arial" panose="020B0604020202020204" pitchFamily="34" charset="0"/>
            </a:endParaRPr>
          </a:p>
          <a:p>
            <a:pPr lvl="1" defTabSz="914400"/>
            <a:endParaRPr lang="en-US" altLang="en-US" sz="3200" dirty="0">
              <a:cs typeface="Arial" panose="020B0604020202020204" pitchFamily="34" charset="0"/>
            </a:endParaRPr>
          </a:p>
        </p:txBody>
      </p:sp>
    </p:spTree>
    <p:extLst>
      <p:ext uri="{BB962C8B-B14F-4D97-AF65-F5344CB8AC3E}">
        <p14:creationId xmlns:p14="http://schemas.microsoft.com/office/powerpoint/2010/main" val="3082699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Session 2 Overview</a:t>
            </a:r>
          </a:p>
        </p:txBody>
      </p:sp>
      <p:sp>
        <p:nvSpPr>
          <p:cNvPr id="2" name="Rectangle 1">
            <a:extLst>
              <a:ext uri="{FF2B5EF4-FFF2-40B4-BE49-F238E27FC236}">
                <a16:creationId xmlns:a16="http://schemas.microsoft.com/office/drawing/2014/main" id="{A95EE484-23BC-4124-BDC2-16E9C1D05D7C}"/>
              </a:ext>
            </a:extLst>
          </p:cNvPr>
          <p:cNvSpPr>
            <a:spLocks noChangeArrowheads="1"/>
          </p:cNvSpPr>
          <p:nvPr/>
        </p:nvSpPr>
        <p:spPr bwMode="auto">
          <a:xfrm>
            <a:off x="2999366" y="2185988"/>
            <a:ext cx="59480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cs typeface="Arial" panose="020B0604020202020204" pitchFamily="34" charset="0"/>
              </a:rPr>
              <a:t>More CSS and HTML Tags</a:t>
            </a: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3200" dirty="0" err="1">
                <a:cs typeface="Arial" panose="020B0604020202020204" pitchFamily="34" charset="0"/>
              </a:rPr>
              <a:t>Javascript</a:t>
            </a:r>
            <a:endParaRPr kumimoji="0" lang="en-US" altLang="en-US" sz="3200" b="0" i="0" u="none" strike="noStrike" cap="none" normalizeH="0" baseline="0" dirty="0">
              <a:ln>
                <a:noFill/>
              </a:ln>
              <a:effectLst/>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3200" dirty="0">
                <a:cs typeface="Arial" panose="020B0604020202020204" pitchFamily="34" charset="0"/>
              </a:rPr>
              <a:t>GitHub Web Page Publishing</a:t>
            </a:r>
          </a:p>
        </p:txBody>
      </p:sp>
    </p:spTree>
    <p:extLst>
      <p:ext uri="{BB962C8B-B14F-4D97-AF65-F5344CB8AC3E}">
        <p14:creationId xmlns:p14="http://schemas.microsoft.com/office/powerpoint/2010/main" val="3814841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Other useful HTML attributes and tags</a:t>
            </a:r>
          </a:p>
        </p:txBody>
      </p:sp>
      <p:sp>
        <p:nvSpPr>
          <p:cNvPr id="2" name="Rectangle 1">
            <a:extLst>
              <a:ext uri="{FF2B5EF4-FFF2-40B4-BE49-F238E27FC236}">
                <a16:creationId xmlns:a16="http://schemas.microsoft.com/office/drawing/2014/main" id="{A95EE484-23BC-4124-BDC2-16E9C1D05D7C}"/>
              </a:ext>
            </a:extLst>
          </p:cNvPr>
          <p:cNvSpPr>
            <a:spLocks noChangeArrowheads="1"/>
          </p:cNvSpPr>
          <p:nvPr/>
        </p:nvSpPr>
        <p:spPr bwMode="auto">
          <a:xfrm>
            <a:off x="1087438" y="2182298"/>
            <a:ext cx="98523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The &lt;span&gt; tag is an inline container used to mark up a part of a text, or a part of a document.</a:t>
            </a:r>
            <a:r>
              <a:rPr kumimoji="0" lang="en-US" altLang="en-US" sz="1200" b="0" i="0" u="none" strike="noStrike" cap="none" normalizeH="0" baseline="0" dirty="0">
                <a:ln>
                  <a:noFill/>
                </a:ln>
                <a:effectLst/>
                <a:cs typeface="Arial" panose="020B0604020202020204" pitchFamily="34" charset="0"/>
              </a:rPr>
              <a:t> </a:t>
            </a:r>
            <a:endParaRPr kumimoji="0" lang="en-US" altLang="en-US" sz="3200" b="0" i="0" u="none" strike="noStrike" cap="none" normalizeH="0" baseline="0" dirty="0">
              <a:ln>
                <a:noFill/>
              </a:ln>
              <a:effectLst/>
              <a:cs typeface="Arial" panose="020B0604020202020204" pitchFamily="34" charset="0"/>
            </a:endParaRPr>
          </a:p>
        </p:txBody>
      </p:sp>
      <p:sp>
        <p:nvSpPr>
          <p:cNvPr id="52" name="TextBox 51">
            <a:extLst>
              <a:ext uri="{FF2B5EF4-FFF2-40B4-BE49-F238E27FC236}">
                <a16:creationId xmlns:a16="http://schemas.microsoft.com/office/drawing/2014/main" id="{E986E1AC-B029-4DA7-BD68-61199BD315DD}"/>
              </a:ext>
            </a:extLst>
          </p:cNvPr>
          <p:cNvSpPr txBox="1"/>
          <p:nvPr/>
        </p:nvSpPr>
        <p:spPr>
          <a:xfrm>
            <a:off x="1127917" y="2701460"/>
            <a:ext cx="9575941"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HTML &lt;section&gt; element represents a standalone section — which doesn't have a more specific semantic element to represent it — contained within an HTML document. Typically, but not always, sections have a heading.</a:t>
            </a:r>
            <a:endParaRPr lang="en-PH"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CD18250B-EE86-4B98-AA2E-9F3F94C3EA0E}"/>
              </a:ext>
            </a:extLst>
          </p:cNvPr>
          <p:cNvSpPr txBox="1"/>
          <p:nvPr/>
        </p:nvSpPr>
        <p:spPr>
          <a:xfrm>
            <a:off x="1116399" y="4087598"/>
            <a:ext cx="957594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HTML &lt;ul&gt; element represents an unordered list of items, typically rendered as a bulleted list &lt;li&gt;.</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6655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HTML Responsiveness</a:t>
            </a:r>
          </a:p>
        </p:txBody>
      </p:sp>
      <p:sp>
        <p:nvSpPr>
          <p:cNvPr id="2" name="Rectangle 1">
            <a:extLst>
              <a:ext uri="{FF2B5EF4-FFF2-40B4-BE49-F238E27FC236}">
                <a16:creationId xmlns:a16="http://schemas.microsoft.com/office/drawing/2014/main" id="{A95EE484-23BC-4124-BDC2-16E9C1D05D7C}"/>
              </a:ext>
            </a:extLst>
          </p:cNvPr>
          <p:cNvSpPr>
            <a:spLocks noChangeArrowheads="1"/>
          </p:cNvSpPr>
          <p:nvPr/>
        </p:nvSpPr>
        <p:spPr bwMode="auto">
          <a:xfrm>
            <a:off x="1087438" y="1927916"/>
            <a:ext cx="107837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cs typeface="Arial" panose="020B0604020202020204" pitchFamily="34" charset="0"/>
              </a:rPr>
              <a:t>An HTML Tag that allows the Web Page to adapt  to the size of the device (PC, Mobile, Tablet)</a:t>
            </a:r>
            <a:endParaRPr kumimoji="0" lang="en-US" altLang="en-US" sz="2000" b="0" i="0" u="none" strike="noStrike" cap="none" normalizeH="0" baseline="0" dirty="0">
              <a:ln>
                <a:noFill/>
              </a:ln>
              <a:effectLst/>
              <a:cs typeface="Arial" panose="020B0604020202020204" pitchFamily="34" charset="0"/>
            </a:endParaRPr>
          </a:p>
        </p:txBody>
      </p:sp>
      <p:pic>
        <p:nvPicPr>
          <p:cNvPr id="6" name="Picture 5">
            <a:extLst>
              <a:ext uri="{FF2B5EF4-FFF2-40B4-BE49-F238E27FC236}">
                <a16:creationId xmlns:a16="http://schemas.microsoft.com/office/drawing/2014/main" id="{3AEA061A-4D41-478D-9D4D-51EB6ED447CC}"/>
              </a:ext>
            </a:extLst>
          </p:cNvPr>
          <p:cNvPicPr>
            <a:picLocks noChangeAspect="1"/>
          </p:cNvPicPr>
          <p:nvPr/>
        </p:nvPicPr>
        <p:blipFill>
          <a:blip r:embed="rId4"/>
          <a:stretch>
            <a:fillRect/>
          </a:stretch>
        </p:blipFill>
        <p:spPr>
          <a:xfrm>
            <a:off x="2262187" y="2814637"/>
            <a:ext cx="7667625" cy="1228725"/>
          </a:xfrm>
          <a:prstGeom prst="rect">
            <a:avLst/>
          </a:prstGeom>
        </p:spPr>
      </p:pic>
    </p:spTree>
    <p:extLst>
      <p:ext uri="{BB962C8B-B14F-4D97-AF65-F5344CB8AC3E}">
        <p14:creationId xmlns:p14="http://schemas.microsoft.com/office/powerpoint/2010/main" val="379837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HTML Icons</a:t>
            </a:r>
          </a:p>
        </p:txBody>
      </p:sp>
      <p:sp>
        <p:nvSpPr>
          <p:cNvPr id="2" name="Rectangle 1">
            <a:extLst>
              <a:ext uri="{FF2B5EF4-FFF2-40B4-BE49-F238E27FC236}">
                <a16:creationId xmlns:a16="http://schemas.microsoft.com/office/drawing/2014/main" id="{A95EE484-23BC-4124-BDC2-16E9C1D05D7C}"/>
              </a:ext>
            </a:extLst>
          </p:cNvPr>
          <p:cNvSpPr>
            <a:spLocks noChangeArrowheads="1"/>
          </p:cNvSpPr>
          <p:nvPr/>
        </p:nvSpPr>
        <p:spPr bwMode="auto">
          <a:xfrm>
            <a:off x="1127918" y="2551838"/>
            <a:ext cx="36006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3200" dirty="0">
                <a:cs typeface="Arial" panose="020B0604020202020204" pitchFamily="34" charset="0"/>
              </a:rPr>
              <a:t>https://icons8.com/</a:t>
            </a:r>
            <a:endParaRPr kumimoji="0" lang="en-US" altLang="en-US" sz="3200" b="0" i="0" u="none" strike="noStrike" cap="none" normalizeH="0" baseline="0" dirty="0">
              <a:ln>
                <a:noFill/>
              </a:ln>
              <a:effectLst/>
              <a:cs typeface="Arial" panose="020B0604020202020204" pitchFamily="34" charset="0"/>
            </a:endParaRPr>
          </a:p>
        </p:txBody>
      </p:sp>
      <p:sp>
        <p:nvSpPr>
          <p:cNvPr id="49" name="Rectangle 48">
            <a:extLst>
              <a:ext uri="{FF2B5EF4-FFF2-40B4-BE49-F238E27FC236}">
                <a16:creationId xmlns:a16="http://schemas.microsoft.com/office/drawing/2014/main" id="{5409D141-F0FD-4734-B95E-ACC2CBADA1E7}"/>
              </a:ext>
            </a:extLst>
          </p:cNvPr>
          <p:cNvSpPr>
            <a:spLocks noChangeArrowheads="1"/>
          </p:cNvSpPr>
          <p:nvPr/>
        </p:nvSpPr>
        <p:spPr bwMode="auto">
          <a:xfrm>
            <a:off x="1127918" y="3207985"/>
            <a:ext cx="7152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sz="3200" b="0" i="0" u="none" strike="noStrike" cap="none" normalizeH="0" baseline="0" dirty="0">
                <a:ln>
                  <a:noFill/>
                </a:ln>
                <a:effectLst/>
                <a:cs typeface="Arial" panose="020B0604020202020204" pitchFamily="34" charset="0"/>
              </a:rPr>
              <a:t>https://fontawesome.com/v4.7.0/icons/</a:t>
            </a:r>
          </a:p>
        </p:txBody>
      </p:sp>
      <p:sp>
        <p:nvSpPr>
          <p:cNvPr id="51" name="Rectangle 50">
            <a:extLst>
              <a:ext uri="{FF2B5EF4-FFF2-40B4-BE49-F238E27FC236}">
                <a16:creationId xmlns:a16="http://schemas.microsoft.com/office/drawing/2014/main" id="{312A66E8-8639-4D96-ACC8-846BF9C8C0EF}"/>
              </a:ext>
            </a:extLst>
          </p:cNvPr>
          <p:cNvSpPr>
            <a:spLocks noChangeArrowheads="1"/>
          </p:cNvSpPr>
          <p:nvPr/>
        </p:nvSpPr>
        <p:spPr bwMode="auto">
          <a:xfrm>
            <a:off x="1049337" y="1600635"/>
            <a:ext cx="96446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Web Designer / Developers can directly access commonly used Icons on the following sites :</a:t>
            </a:r>
            <a:endParaRPr kumimoji="0" lang="en-US" altLang="en-US" sz="3200" b="0" i="0" u="none" strike="noStrike" cap="none" normalizeH="0" baseline="0" dirty="0">
              <a:ln>
                <a:noFill/>
              </a:ln>
              <a:effectLst/>
              <a:cs typeface="Arial" panose="020B0604020202020204" pitchFamily="34" charset="0"/>
            </a:endParaRPr>
          </a:p>
        </p:txBody>
      </p:sp>
    </p:spTree>
    <p:extLst>
      <p:ext uri="{BB962C8B-B14F-4D97-AF65-F5344CB8AC3E}">
        <p14:creationId xmlns:p14="http://schemas.microsoft.com/office/powerpoint/2010/main" val="3641031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48" name="Rectangle 47">
            <a:extLst>
              <a:ext uri="{FF2B5EF4-FFF2-40B4-BE49-F238E27FC236}">
                <a16:creationId xmlns:a16="http://schemas.microsoft.com/office/drawing/2014/main" id="{6F0086D5-F5D2-45FC-AAEF-D7C76ADEE327}"/>
              </a:ext>
            </a:extLst>
          </p:cNvPr>
          <p:cNvSpPr/>
          <p:nvPr/>
        </p:nvSpPr>
        <p:spPr>
          <a:xfrm>
            <a:off x="1182688" y="360805"/>
            <a:ext cx="10182222" cy="584775"/>
          </a:xfrm>
          <a:prstGeom prst="rect">
            <a:avLst/>
          </a:prstGeom>
        </p:spPr>
        <p:txBody>
          <a:bodyPr wrap="square">
            <a:spAutoFit/>
          </a:bodyPr>
          <a:lstStyle/>
          <a:p>
            <a:pPr algn="ctr"/>
            <a:r>
              <a:rPr lang="en-US" sz="3200" dirty="0">
                <a:latin typeface="Arial" panose="020B0604020202020204" pitchFamily="34" charset="0"/>
              </a:rPr>
              <a:t>CSS Templates</a:t>
            </a:r>
          </a:p>
        </p:txBody>
      </p:sp>
      <p:sp>
        <p:nvSpPr>
          <p:cNvPr id="46" name="Rectangle 45">
            <a:extLst>
              <a:ext uri="{FF2B5EF4-FFF2-40B4-BE49-F238E27FC236}">
                <a16:creationId xmlns:a16="http://schemas.microsoft.com/office/drawing/2014/main" id="{7A7940F7-AE16-4BF4-AD9E-4636D812112C}"/>
              </a:ext>
            </a:extLst>
          </p:cNvPr>
          <p:cNvSpPr/>
          <p:nvPr/>
        </p:nvSpPr>
        <p:spPr>
          <a:xfrm>
            <a:off x="1111251" y="1849438"/>
            <a:ext cx="10329861" cy="1938992"/>
          </a:xfrm>
          <a:prstGeom prst="rect">
            <a:avLst/>
          </a:prstGeom>
        </p:spPr>
        <p:txBody>
          <a:bodyPr wrap="square">
            <a:spAutoFit/>
          </a:bodyPr>
          <a:lstStyle/>
          <a:p>
            <a:pPr marL="342900" indent="-342900" algn="just">
              <a:buFontTx/>
              <a:buChar char="-"/>
            </a:pPr>
            <a:r>
              <a:rPr lang="en-US" sz="2400" dirty="0">
                <a:latin typeface="Arial" panose="020B0604020202020204" pitchFamily="34" charset="0"/>
              </a:rPr>
              <a:t>Float</a:t>
            </a:r>
          </a:p>
          <a:p>
            <a:pPr marL="342900" indent="-342900" algn="just">
              <a:buFontTx/>
              <a:buChar char="-"/>
            </a:pPr>
            <a:r>
              <a:rPr lang="en-US" sz="2400" dirty="0">
                <a:latin typeface="Arial" panose="020B0604020202020204" pitchFamily="34" charset="0"/>
              </a:rPr>
              <a:t>Flexbox</a:t>
            </a:r>
          </a:p>
          <a:p>
            <a:pPr marL="342900" indent="-342900" algn="just">
              <a:buFontTx/>
              <a:buChar char="-"/>
            </a:pPr>
            <a:r>
              <a:rPr lang="en-US" sz="2400" dirty="0">
                <a:latin typeface="Arial" panose="020B0604020202020204" pitchFamily="34" charset="0"/>
              </a:rPr>
              <a:t>Grid</a:t>
            </a:r>
          </a:p>
          <a:p>
            <a:pPr marL="342900" indent="-342900" algn="just">
              <a:buFontTx/>
              <a:buChar char="-"/>
            </a:pPr>
            <a:r>
              <a:rPr lang="en-US" sz="2400" dirty="0">
                <a:latin typeface="Arial" panose="020B0604020202020204" pitchFamily="34" charset="0"/>
              </a:rPr>
              <a:t>Top Navigation</a:t>
            </a:r>
          </a:p>
          <a:p>
            <a:pPr marL="342900" indent="-342900" algn="just">
              <a:buFontTx/>
              <a:buChar char="-"/>
            </a:pPr>
            <a:r>
              <a:rPr lang="en-US" sz="2400" dirty="0">
                <a:latin typeface="Arial" panose="020B0604020202020204" pitchFamily="34" charset="0"/>
              </a:rPr>
              <a:t>Side Navigation</a:t>
            </a:r>
          </a:p>
        </p:txBody>
      </p:sp>
    </p:spTree>
    <p:extLst>
      <p:ext uri="{BB962C8B-B14F-4D97-AF65-F5344CB8AC3E}">
        <p14:creationId xmlns:p14="http://schemas.microsoft.com/office/powerpoint/2010/main" val="3547312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sp>
        <p:nvSpPr>
          <p:cNvPr id="46" name="TextBox 45">
            <a:extLst>
              <a:ext uri="{FF2B5EF4-FFF2-40B4-BE49-F238E27FC236}">
                <a16:creationId xmlns:a16="http://schemas.microsoft.com/office/drawing/2014/main" id="{D1D5CD72-8830-42B1-9475-93EBF4AD2575}"/>
              </a:ext>
            </a:extLst>
          </p:cNvPr>
          <p:cNvSpPr txBox="1"/>
          <p:nvPr/>
        </p:nvSpPr>
        <p:spPr>
          <a:xfrm>
            <a:off x="1654752" y="661939"/>
            <a:ext cx="6099462" cy="3970318"/>
          </a:xfrm>
          <a:prstGeom prst="rect">
            <a:avLst/>
          </a:prstGeom>
          <a:noFill/>
        </p:spPr>
        <p:txBody>
          <a:bodyPr wrap="square">
            <a:spAutoFit/>
          </a:bodyPr>
          <a:lstStyle/>
          <a:p>
            <a:pPr algn="l"/>
            <a:r>
              <a:rPr lang="en-US" b="0" i="0" dirty="0" err="1">
                <a:effectLst/>
                <a:latin typeface="Arial" panose="020B0604020202020204" pitchFamily="34" charset="0"/>
              </a:rPr>
              <a:t>Javascript</a:t>
            </a:r>
            <a:r>
              <a:rPr lang="en-US" b="0" i="0" dirty="0">
                <a:effectLst/>
                <a:latin typeface="Arial" panose="020B0604020202020204" pitchFamily="34" charset="0"/>
              </a:rPr>
              <a:t> Topics :</a:t>
            </a:r>
          </a:p>
          <a:p>
            <a:pPr algn="l"/>
            <a:endParaRPr lang="en-US" b="0" i="0" dirty="0">
              <a:effectLst/>
              <a:latin typeface="Arial" panose="020B0604020202020204" pitchFamily="34" charset="0"/>
            </a:endParaRPr>
          </a:p>
          <a:p>
            <a:pPr marL="285750" indent="-285750" algn="l">
              <a:buFontTx/>
              <a:buChar char="-"/>
            </a:pPr>
            <a:r>
              <a:rPr lang="en-US" dirty="0">
                <a:latin typeface="Arial" panose="020B0604020202020204" pitchFamily="34" charset="0"/>
              </a:rPr>
              <a:t>Output</a:t>
            </a:r>
          </a:p>
          <a:p>
            <a:pPr marL="285750" indent="-285750" algn="l">
              <a:buFontTx/>
              <a:buChar char="-"/>
            </a:pPr>
            <a:r>
              <a:rPr lang="en-US" dirty="0">
                <a:latin typeface="Arial" panose="020B0604020202020204" pitchFamily="34" charset="0"/>
              </a:rPr>
              <a:t>Syntax</a:t>
            </a:r>
          </a:p>
          <a:p>
            <a:pPr marL="285750" indent="-285750" algn="l">
              <a:buFontTx/>
              <a:buChar char="-"/>
            </a:pPr>
            <a:r>
              <a:rPr lang="en-US" dirty="0">
                <a:latin typeface="Arial" panose="020B0604020202020204" pitchFamily="34" charset="0"/>
              </a:rPr>
              <a:t>Variables</a:t>
            </a:r>
          </a:p>
          <a:p>
            <a:pPr marL="285750" indent="-285750" algn="l">
              <a:buFontTx/>
              <a:buChar char="-"/>
            </a:pPr>
            <a:r>
              <a:rPr lang="en-US" b="0" i="0" dirty="0">
                <a:effectLst/>
                <a:latin typeface="Arial" panose="020B0604020202020204" pitchFamily="34" charset="0"/>
              </a:rPr>
              <a:t>Data Types</a:t>
            </a:r>
          </a:p>
          <a:p>
            <a:pPr marL="285750" indent="-285750" algn="l">
              <a:buFontTx/>
              <a:buChar char="-"/>
            </a:pPr>
            <a:r>
              <a:rPr lang="en-US" dirty="0">
                <a:latin typeface="Arial" panose="020B0604020202020204" pitchFamily="34" charset="0"/>
              </a:rPr>
              <a:t>Conditionals</a:t>
            </a:r>
          </a:p>
          <a:p>
            <a:pPr marL="285750" indent="-285750" algn="l">
              <a:buFontTx/>
              <a:buChar char="-"/>
            </a:pPr>
            <a:r>
              <a:rPr lang="en-US" dirty="0">
                <a:latin typeface="Arial" panose="020B0604020202020204" pitchFamily="34" charset="0"/>
              </a:rPr>
              <a:t>Functions</a:t>
            </a:r>
            <a:endParaRPr lang="en-US" b="0" i="0" dirty="0">
              <a:effectLst/>
              <a:latin typeface="Arial" panose="020B0604020202020204" pitchFamily="34" charset="0"/>
            </a:endParaRPr>
          </a:p>
          <a:p>
            <a:pPr marL="285750" indent="-285750" algn="l">
              <a:buFontTx/>
              <a:buChar char="-"/>
            </a:pPr>
            <a:r>
              <a:rPr lang="en-US" dirty="0">
                <a:latin typeface="Arial" panose="020B0604020202020204" pitchFamily="34" charset="0"/>
              </a:rPr>
              <a:t>Scopes</a:t>
            </a:r>
          </a:p>
          <a:p>
            <a:pPr marL="285750" indent="-285750" algn="l">
              <a:buFontTx/>
              <a:buChar char="-"/>
            </a:pPr>
            <a:r>
              <a:rPr lang="en-US" dirty="0">
                <a:latin typeface="Arial" panose="020B0604020202020204" pitchFamily="34" charset="0"/>
              </a:rPr>
              <a:t>Closures</a:t>
            </a:r>
          </a:p>
          <a:p>
            <a:pPr marL="285750" indent="-285750" algn="l">
              <a:buFontTx/>
              <a:buChar char="-"/>
            </a:pPr>
            <a:r>
              <a:rPr lang="en-US" b="0" i="0" dirty="0">
                <a:effectLst/>
                <a:latin typeface="Arial" panose="020B0604020202020204" pitchFamily="34" charset="0"/>
              </a:rPr>
              <a:t>Loops / Iterations</a:t>
            </a:r>
          </a:p>
          <a:p>
            <a:pPr marL="285750" indent="-285750" algn="l">
              <a:buFontTx/>
              <a:buChar char="-"/>
            </a:pPr>
            <a:r>
              <a:rPr lang="en-US" dirty="0">
                <a:latin typeface="Arial" panose="020B0604020202020204" pitchFamily="34" charset="0"/>
              </a:rPr>
              <a:t>Objects and Arrays</a:t>
            </a:r>
          </a:p>
          <a:p>
            <a:pPr marL="285750" indent="-285750" algn="l">
              <a:buFontTx/>
              <a:buChar char="-"/>
            </a:pPr>
            <a:r>
              <a:rPr lang="en-US" dirty="0">
                <a:latin typeface="Arial" panose="020B0604020202020204" pitchFamily="34" charset="0"/>
              </a:rPr>
              <a:t>Looping</a:t>
            </a:r>
          </a:p>
          <a:p>
            <a:pPr marL="285750" indent="-285750" algn="l">
              <a:buFontTx/>
              <a:buChar char="-"/>
            </a:pPr>
            <a:endParaRPr lang="en-US" dirty="0">
              <a:latin typeface="Arial" panose="020B0604020202020204" pitchFamily="34" charset="0"/>
            </a:endParaRPr>
          </a:p>
        </p:txBody>
      </p:sp>
    </p:spTree>
    <p:extLst>
      <p:ext uri="{BB962C8B-B14F-4D97-AF65-F5344CB8AC3E}">
        <p14:creationId xmlns:p14="http://schemas.microsoft.com/office/powerpoint/2010/main" val="368608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3"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5" name="Group 64">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6" name="Group 65">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0"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5"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8"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06" name="Rectangle 105">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D0A2D9E-F81E-4861-BDCF-BCE99ACC88BC}"/>
              </a:ext>
            </a:extLst>
          </p:cNvPr>
          <p:cNvPicPr>
            <a:picLocks noChangeAspect="1"/>
          </p:cNvPicPr>
          <p:nvPr/>
        </p:nvPicPr>
        <p:blipFill>
          <a:blip r:embed="rId4"/>
          <a:stretch>
            <a:fillRect/>
          </a:stretch>
        </p:blipFill>
        <p:spPr>
          <a:xfrm>
            <a:off x="874712" y="641985"/>
            <a:ext cx="10609263" cy="5203883"/>
          </a:xfrm>
          <a:prstGeom prst="rect">
            <a:avLst/>
          </a:prstGeom>
        </p:spPr>
      </p:pic>
    </p:spTree>
    <p:extLst>
      <p:ext uri="{BB962C8B-B14F-4D97-AF65-F5344CB8AC3E}">
        <p14:creationId xmlns:p14="http://schemas.microsoft.com/office/powerpoint/2010/main" val="4202312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pic>
        <p:nvPicPr>
          <p:cNvPr id="3" name="Picture 2">
            <a:extLst>
              <a:ext uri="{FF2B5EF4-FFF2-40B4-BE49-F238E27FC236}">
                <a16:creationId xmlns:a16="http://schemas.microsoft.com/office/drawing/2014/main" id="{97A4F13C-C75B-41D5-B08E-BDC1307E73A4}"/>
              </a:ext>
            </a:extLst>
          </p:cNvPr>
          <p:cNvPicPr>
            <a:picLocks noChangeAspect="1"/>
          </p:cNvPicPr>
          <p:nvPr/>
        </p:nvPicPr>
        <p:blipFill>
          <a:blip r:embed="rId4"/>
          <a:stretch>
            <a:fillRect/>
          </a:stretch>
        </p:blipFill>
        <p:spPr>
          <a:xfrm>
            <a:off x="1761331" y="1895476"/>
            <a:ext cx="2505075" cy="3276600"/>
          </a:xfrm>
          <a:prstGeom prst="rect">
            <a:avLst/>
          </a:prstGeom>
        </p:spPr>
      </p:pic>
      <p:sp>
        <p:nvSpPr>
          <p:cNvPr id="50" name="TextBox 49">
            <a:extLst>
              <a:ext uri="{FF2B5EF4-FFF2-40B4-BE49-F238E27FC236}">
                <a16:creationId xmlns:a16="http://schemas.microsoft.com/office/drawing/2014/main" id="{972CD887-BC06-47E5-BC7D-04CC457525B8}"/>
              </a:ext>
            </a:extLst>
          </p:cNvPr>
          <p:cNvSpPr txBox="1"/>
          <p:nvPr/>
        </p:nvSpPr>
        <p:spPr>
          <a:xfrm>
            <a:off x="4618759" y="2768169"/>
            <a:ext cx="6099462"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JavaScript is a lightweight, interpreted programming language. It is designed for creating network-centric applications. It is complimentary to and integrated with Java. JavaScript is very easy to implement because it is integrated with HTML. It is open and cross-platform.</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44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pic>
        <p:nvPicPr>
          <p:cNvPr id="4" name="Picture 3">
            <a:extLst>
              <a:ext uri="{FF2B5EF4-FFF2-40B4-BE49-F238E27FC236}">
                <a16:creationId xmlns:a16="http://schemas.microsoft.com/office/drawing/2014/main" id="{D980A3F6-265C-44EB-8A11-B1106E56C689}"/>
              </a:ext>
            </a:extLst>
          </p:cNvPr>
          <p:cNvPicPr>
            <a:picLocks noChangeAspect="1"/>
          </p:cNvPicPr>
          <p:nvPr/>
        </p:nvPicPr>
        <p:blipFill>
          <a:blip r:embed="rId4"/>
          <a:stretch>
            <a:fillRect/>
          </a:stretch>
        </p:blipFill>
        <p:spPr>
          <a:xfrm>
            <a:off x="1423987" y="1162050"/>
            <a:ext cx="9344025" cy="4533900"/>
          </a:xfrm>
          <a:prstGeom prst="rect">
            <a:avLst/>
          </a:prstGeom>
        </p:spPr>
      </p:pic>
    </p:spTree>
    <p:extLst>
      <p:ext uri="{BB962C8B-B14F-4D97-AF65-F5344CB8AC3E}">
        <p14:creationId xmlns:p14="http://schemas.microsoft.com/office/powerpoint/2010/main" val="415389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pic>
        <p:nvPicPr>
          <p:cNvPr id="45" name="Picture 44">
            <a:extLst>
              <a:ext uri="{FF2B5EF4-FFF2-40B4-BE49-F238E27FC236}">
                <a16:creationId xmlns:a16="http://schemas.microsoft.com/office/drawing/2014/main" id="{54BB019F-0D64-4781-994D-87FF7ACCF9EB}"/>
              </a:ext>
            </a:extLst>
          </p:cNvPr>
          <p:cNvPicPr>
            <a:picLocks noChangeAspect="1"/>
          </p:cNvPicPr>
          <p:nvPr/>
        </p:nvPicPr>
        <p:blipFill>
          <a:blip r:embed="rId4"/>
          <a:stretch>
            <a:fillRect/>
          </a:stretch>
        </p:blipFill>
        <p:spPr>
          <a:xfrm>
            <a:off x="1761331" y="1895476"/>
            <a:ext cx="2505075" cy="3276600"/>
          </a:xfrm>
          <a:prstGeom prst="rect">
            <a:avLst/>
          </a:prstGeom>
        </p:spPr>
      </p:pic>
      <p:pic>
        <p:nvPicPr>
          <p:cNvPr id="3" name="Picture 2">
            <a:extLst>
              <a:ext uri="{FF2B5EF4-FFF2-40B4-BE49-F238E27FC236}">
                <a16:creationId xmlns:a16="http://schemas.microsoft.com/office/drawing/2014/main" id="{1CCB6519-380D-4EFB-AFB1-08991B3D3BC9}"/>
              </a:ext>
            </a:extLst>
          </p:cNvPr>
          <p:cNvPicPr>
            <a:picLocks noChangeAspect="1"/>
          </p:cNvPicPr>
          <p:nvPr/>
        </p:nvPicPr>
        <p:blipFill>
          <a:blip r:embed="rId5"/>
          <a:stretch>
            <a:fillRect/>
          </a:stretch>
        </p:blipFill>
        <p:spPr>
          <a:xfrm>
            <a:off x="4968874" y="3667126"/>
            <a:ext cx="4314825" cy="1504950"/>
          </a:xfrm>
          <a:prstGeom prst="rect">
            <a:avLst/>
          </a:prstGeom>
        </p:spPr>
      </p:pic>
      <p:pic>
        <p:nvPicPr>
          <p:cNvPr id="5" name="Picture 4">
            <a:extLst>
              <a:ext uri="{FF2B5EF4-FFF2-40B4-BE49-F238E27FC236}">
                <a16:creationId xmlns:a16="http://schemas.microsoft.com/office/drawing/2014/main" id="{302F8FB2-E540-4096-9C2F-09A204876056}"/>
              </a:ext>
            </a:extLst>
          </p:cNvPr>
          <p:cNvPicPr>
            <a:picLocks noChangeAspect="1"/>
          </p:cNvPicPr>
          <p:nvPr/>
        </p:nvPicPr>
        <p:blipFill rotWithShape="1">
          <a:blip r:embed="rId6"/>
          <a:srcRect r="44026"/>
          <a:stretch/>
        </p:blipFill>
        <p:spPr>
          <a:xfrm>
            <a:off x="4968874" y="1890569"/>
            <a:ext cx="5582083" cy="1428750"/>
          </a:xfrm>
          <a:prstGeom prst="rect">
            <a:avLst/>
          </a:prstGeom>
        </p:spPr>
      </p:pic>
      <p:sp>
        <p:nvSpPr>
          <p:cNvPr id="50" name="Rectangle 49">
            <a:extLst>
              <a:ext uri="{FF2B5EF4-FFF2-40B4-BE49-F238E27FC236}">
                <a16:creationId xmlns:a16="http://schemas.microsoft.com/office/drawing/2014/main" id="{7D0AB15B-C56D-4827-85A5-09F0BDA0F18B}"/>
              </a:ext>
            </a:extLst>
          </p:cNvPr>
          <p:cNvSpPr/>
          <p:nvPr/>
        </p:nvSpPr>
        <p:spPr>
          <a:xfrm>
            <a:off x="1182688" y="360805"/>
            <a:ext cx="10182222" cy="584775"/>
          </a:xfrm>
          <a:prstGeom prst="rect">
            <a:avLst/>
          </a:prstGeom>
        </p:spPr>
        <p:txBody>
          <a:bodyPr wrap="square">
            <a:spAutoFit/>
          </a:bodyPr>
          <a:lstStyle/>
          <a:p>
            <a:pPr algn="ctr"/>
            <a:r>
              <a:rPr lang="en-US" sz="3200" dirty="0" err="1">
                <a:latin typeface="Arial" panose="020B0604020202020204" pitchFamily="34" charset="0"/>
              </a:rPr>
              <a:t>Javascript</a:t>
            </a:r>
            <a:r>
              <a:rPr lang="en-US" sz="3200" dirty="0">
                <a:latin typeface="Arial" panose="020B0604020202020204" pitchFamily="34" charset="0"/>
              </a:rPr>
              <a:t> Syntax and Output</a:t>
            </a:r>
          </a:p>
        </p:txBody>
      </p:sp>
    </p:spTree>
    <p:extLst>
      <p:ext uri="{BB962C8B-B14F-4D97-AF65-F5344CB8AC3E}">
        <p14:creationId xmlns:p14="http://schemas.microsoft.com/office/powerpoint/2010/main" val="4232976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mc="http://schemas.openxmlformats.org/markup-compatibility/2006" xmlns:a14="http://schemas.microsoft.com/office/drawing/2010/main">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miter lim="800000"/>
                  <a:headEnd/>
                  <a:tailEnd/>
                </a14:hiddenLine>
              </a:ext>
            </a:extLst>
          </p:spPr>
        </p:sp>
      </p:grpSp>
      <p:pic>
        <p:nvPicPr>
          <p:cNvPr id="4" name="Picture 3">
            <a:extLst>
              <a:ext uri="{FF2B5EF4-FFF2-40B4-BE49-F238E27FC236}">
                <a16:creationId xmlns:a16="http://schemas.microsoft.com/office/drawing/2014/main" id="{E1D9E551-2762-4B8B-B9BA-334A3BA8470A}"/>
              </a:ext>
            </a:extLst>
          </p:cNvPr>
          <p:cNvPicPr>
            <a:picLocks noChangeAspect="1"/>
          </p:cNvPicPr>
          <p:nvPr/>
        </p:nvPicPr>
        <p:blipFill>
          <a:blip r:embed="rId4"/>
          <a:stretch>
            <a:fillRect/>
          </a:stretch>
        </p:blipFill>
        <p:spPr>
          <a:xfrm>
            <a:off x="642937" y="538162"/>
            <a:ext cx="10906125" cy="5781675"/>
          </a:xfrm>
          <a:prstGeom prst="rect">
            <a:avLst/>
          </a:prstGeom>
        </p:spPr>
      </p:pic>
    </p:spTree>
    <p:extLst>
      <p:ext uri="{BB962C8B-B14F-4D97-AF65-F5344CB8AC3E}">
        <p14:creationId xmlns:p14="http://schemas.microsoft.com/office/powerpoint/2010/main" val="3917034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4"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5" name="Group 58">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0" name="Group 59">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2"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1" name="Group 60">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2"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06" name="Rectangle 99">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1">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D2B7680-4F8E-4923-941C-9D39B0A3A225}"/>
              </a:ext>
            </a:extLst>
          </p:cNvPr>
          <p:cNvPicPr>
            <a:picLocks noChangeAspect="1"/>
          </p:cNvPicPr>
          <p:nvPr/>
        </p:nvPicPr>
        <p:blipFill>
          <a:blip r:embed="rId4"/>
          <a:stretch>
            <a:fillRect/>
          </a:stretch>
        </p:blipFill>
        <p:spPr>
          <a:xfrm>
            <a:off x="1794018" y="643467"/>
            <a:ext cx="8603964" cy="5571066"/>
          </a:xfrm>
          <a:prstGeom prst="rect">
            <a:avLst/>
          </a:prstGeom>
        </p:spPr>
      </p:pic>
    </p:spTree>
    <p:extLst>
      <p:ext uri="{BB962C8B-B14F-4D97-AF65-F5344CB8AC3E}">
        <p14:creationId xmlns:p14="http://schemas.microsoft.com/office/powerpoint/2010/main" val="2562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1"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3" name="Group 232">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34" name="Group 233">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7"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8"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3"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35" name="Group 234">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36"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74"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76"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text, clipart, sign&#10;&#10;Description automatically generated">
            <a:extLst>
              <a:ext uri="{FF2B5EF4-FFF2-40B4-BE49-F238E27FC236}">
                <a16:creationId xmlns:a16="http://schemas.microsoft.com/office/drawing/2014/main" id="{FDC837C3-E952-490C-978A-F92B773B40E8}"/>
              </a:ext>
            </a:extLst>
          </p:cNvPr>
          <p:cNvPicPr>
            <a:picLocks noChangeAspect="1"/>
          </p:cNvPicPr>
          <p:nvPr/>
        </p:nvPicPr>
        <p:blipFill>
          <a:blip r:embed="rId4"/>
          <a:stretch>
            <a:fillRect/>
          </a:stretch>
        </p:blipFill>
        <p:spPr>
          <a:xfrm>
            <a:off x="2025702" y="1136606"/>
            <a:ext cx="8137416" cy="4577297"/>
          </a:xfrm>
          <a:prstGeom prst="rect">
            <a:avLst/>
          </a:prstGeom>
        </p:spPr>
      </p:pic>
    </p:spTree>
    <p:extLst>
      <p:ext uri="{BB962C8B-B14F-4D97-AF65-F5344CB8AC3E}">
        <p14:creationId xmlns:p14="http://schemas.microsoft.com/office/powerpoint/2010/main" val="61719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3" name="Picture 2">
            <a:extLst>
              <a:ext uri="{FF2B5EF4-FFF2-40B4-BE49-F238E27FC236}">
                <a16:creationId xmlns:a16="http://schemas.microsoft.com/office/drawing/2014/main" id="{B882E441-FBBB-4BE0-AD21-E7ADF5F6A4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75" name="Group 174">
            <a:extLst>
              <a:ext uri="{FF2B5EF4-FFF2-40B4-BE49-F238E27FC236}">
                <a16:creationId xmlns:a16="http://schemas.microsoft.com/office/drawing/2014/main" id="{72A9CFA7-7B9A-4AD7-AB70-C7667C59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6" name="Group 175">
              <a:extLst>
                <a:ext uri="{FF2B5EF4-FFF2-40B4-BE49-F238E27FC236}">
                  <a16:creationId xmlns:a16="http://schemas.microsoft.com/office/drawing/2014/main" id="{02D181EE-0684-4FB2-A7D1-87DC0D9E37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53" name="Rectangle 5">
                <a:extLst>
                  <a:ext uri="{FF2B5EF4-FFF2-40B4-BE49-F238E27FC236}">
                    <a16:creationId xmlns:a16="http://schemas.microsoft.com/office/drawing/2014/main" id="{65F0E1C9-0581-49F0-9914-4BA9274E9FD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54" name="Freeform 6">
                <a:extLst>
                  <a:ext uri="{FF2B5EF4-FFF2-40B4-BE49-F238E27FC236}">
                    <a16:creationId xmlns:a16="http://schemas.microsoft.com/office/drawing/2014/main" id="{921A05EA-3A7D-47C1-AFB8-55355BA872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5" name="Freeform 7">
                <a:extLst>
                  <a:ext uri="{FF2B5EF4-FFF2-40B4-BE49-F238E27FC236}">
                    <a16:creationId xmlns:a16="http://schemas.microsoft.com/office/drawing/2014/main" id="{09782112-2D7D-4B3E-A1F0-A1C3819AD8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6" name="Freeform 8">
                <a:extLst>
                  <a:ext uri="{FF2B5EF4-FFF2-40B4-BE49-F238E27FC236}">
                    <a16:creationId xmlns:a16="http://schemas.microsoft.com/office/drawing/2014/main" id="{4F9C8459-423F-4B2B-ADBE-439B86106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7" name="Freeform 9">
                <a:extLst>
                  <a:ext uri="{FF2B5EF4-FFF2-40B4-BE49-F238E27FC236}">
                    <a16:creationId xmlns:a16="http://schemas.microsoft.com/office/drawing/2014/main" id="{286C3962-CCDF-4801-824A-25618CC479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8" name="Freeform 10">
                <a:extLst>
                  <a:ext uri="{FF2B5EF4-FFF2-40B4-BE49-F238E27FC236}">
                    <a16:creationId xmlns:a16="http://schemas.microsoft.com/office/drawing/2014/main" id="{D640D23A-5BDE-4714-8681-936AAC57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9" name="Freeform 11">
                <a:extLst>
                  <a:ext uri="{FF2B5EF4-FFF2-40B4-BE49-F238E27FC236}">
                    <a16:creationId xmlns:a16="http://schemas.microsoft.com/office/drawing/2014/main" id="{4F8E92AC-B601-4317-B46F-8ED054DBD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0" name="Freeform 12">
                <a:extLst>
                  <a:ext uri="{FF2B5EF4-FFF2-40B4-BE49-F238E27FC236}">
                    <a16:creationId xmlns:a16="http://schemas.microsoft.com/office/drawing/2014/main" id="{0CF7AD71-F8E9-4F13-BBB9-8D3856C98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1" name="Freeform 13">
                <a:extLst>
                  <a:ext uri="{FF2B5EF4-FFF2-40B4-BE49-F238E27FC236}">
                    <a16:creationId xmlns:a16="http://schemas.microsoft.com/office/drawing/2014/main" id="{32F7368C-4F04-45C5-8243-9E26D8DB11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2" name="Freeform 14">
                <a:extLst>
                  <a:ext uri="{FF2B5EF4-FFF2-40B4-BE49-F238E27FC236}">
                    <a16:creationId xmlns:a16="http://schemas.microsoft.com/office/drawing/2014/main" id="{335A85BC-6E54-4DE0-BB0C-A54BADF22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3" name="Freeform 15">
                <a:extLst>
                  <a:ext uri="{FF2B5EF4-FFF2-40B4-BE49-F238E27FC236}">
                    <a16:creationId xmlns:a16="http://schemas.microsoft.com/office/drawing/2014/main" id="{E7DFA615-C86D-46F3-9A2D-A66EC25C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4" name="Line 16">
                <a:extLst>
                  <a:ext uri="{FF2B5EF4-FFF2-40B4-BE49-F238E27FC236}">
                    <a16:creationId xmlns:a16="http://schemas.microsoft.com/office/drawing/2014/main" id="{8C9054DF-8242-4F51-AA1F-2C3E578934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5" name="Freeform 17">
                <a:extLst>
                  <a:ext uri="{FF2B5EF4-FFF2-40B4-BE49-F238E27FC236}">
                    <a16:creationId xmlns:a16="http://schemas.microsoft.com/office/drawing/2014/main" id="{C8597469-1168-4794-BA2D-5D8BDAA79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6" name="Freeform 18">
                <a:extLst>
                  <a:ext uri="{FF2B5EF4-FFF2-40B4-BE49-F238E27FC236}">
                    <a16:creationId xmlns:a16="http://schemas.microsoft.com/office/drawing/2014/main" id="{0A19C83D-19FF-4041-B0F8-EB49ABD67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7" name="Freeform 19">
                <a:extLst>
                  <a:ext uri="{FF2B5EF4-FFF2-40B4-BE49-F238E27FC236}">
                    <a16:creationId xmlns:a16="http://schemas.microsoft.com/office/drawing/2014/main" id="{A2794D14-45AE-4C56-893E-1618DE365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8" name="Freeform 20">
                <a:extLst>
                  <a:ext uri="{FF2B5EF4-FFF2-40B4-BE49-F238E27FC236}">
                    <a16:creationId xmlns:a16="http://schemas.microsoft.com/office/drawing/2014/main" id="{5B5CB3C0-3FEC-445D-9AE7-B76DC83184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9" name="Rectangle 21">
                <a:extLst>
                  <a:ext uri="{FF2B5EF4-FFF2-40B4-BE49-F238E27FC236}">
                    <a16:creationId xmlns:a16="http://schemas.microsoft.com/office/drawing/2014/main" id="{EF87049D-247B-4090-A5FD-72596A49C9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70" name="Freeform 22">
                <a:extLst>
                  <a:ext uri="{FF2B5EF4-FFF2-40B4-BE49-F238E27FC236}">
                    <a16:creationId xmlns:a16="http://schemas.microsoft.com/office/drawing/2014/main" id="{1D048CEC-518F-4BCB-A350-C0B61016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1" name="Freeform 23">
                <a:extLst>
                  <a:ext uri="{FF2B5EF4-FFF2-40B4-BE49-F238E27FC236}">
                    <a16:creationId xmlns:a16="http://schemas.microsoft.com/office/drawing/2014/main" id="{AA6F6866-13D5-468C-84DE-36A4F41BE7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2" name="Freeform 24">
                <a:extLst>
                  <a:ext uri="{FF2B5EF4-FFF2-40B4-BE49-F238E27FC236}">
                    <a16:creationId xmlns:a16="http://schemas.microsoft.com/office/drawing/2014/main" id="{41E0D740-4AD8-417B-873E-ADFE6632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3" name="Freeform 25">
                <a:extLst>
                  <a:ext uri="{FF2B5EF4-FFF2-40B4-BE49-F238E27FC236}">
                    <a16:creationId xmlns:a16="http://schemas.microsoft.com/office/drawing/2014/main" id="{193D799E-85C6-4E13-94FB-1B1629A17C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4" name="Freeform 26">
                <a:extLst>
                  <a:ext uri="{FF2B5EF4-FFF2-40B4-BE49-F238E27FC236}">
                    <a16:creationId xmlns:a16="http://schemas.microsoft.com/office/drawing/2014/main" id="{F60165E1-F8F1-4814-B0D9-A1806CE34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5" name="Freeform 27">
                <a:extLst>
                  <a:ext uri="{FF2B5EF4-FFF2-40B4-BE49-F238E27FC236}">
                    <a16:creationId xmlns:a16="http://schemas.microsoft.com/office/drawing/2014/main" id="{1289F749-6039-4BA9-A27C-DDEA97BAF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6" name="Freeform 28">
                <a:extLst>
                  <a:ext uri="{FF2B5EF4-FFF2-40B4-BE49-F238E27FC236}">
                    <a16:creationId xmlns:a16="http://schemas.microsoft.com/office/drawing/2014/main" id="{E81B336E-CA05-40DD-A252-78B1426565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7" name="Freeform 29">
                <a:extLst>
                  <a:ext uri="{FF2B5EF4-FFF2-40B4-BE49-F238E27FC236}">
                    <a16:creationId xmlns:a16="http://schemas.microsoft.com/office/drawing/2014/main" id="{27CEA681-1510-4213-A605-0A250A7486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8" name="Freeform 30">
                <a:extLst>
                  <a:ext uri="{FF2B5EF4-FFF2-40B4-BE49-F238E27FC236}">
                    <a16:creationId xmlns:a16="http://schemas.microsoft.com/office/drawing/2014/main" id="{99A7CF31-4EC7-47B7-9A6B-95A0CFC79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9" name="Freeform 31">
                <a:extLst>
                  <a:ext uri="{FF2B5EF4-FFF2-40B4-BE49-F238E27FC236}">
                    <a16:creationId xmlns:a16="http://schemas.microsoft.com/office/drawing/2014/main" id="{733E9F48-DD20-413A-A03E-7C7EF1EFC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77" name="Group 176">
              <a:extLst>
                <a:ext uri="{FF2B5EF4-FFF2-40B4-BE49-F238E27FC236}">
                  <a16:creationId xmlns:a16="http://schemas.microsoft.com/office/drawing/2014/main" id="{9AC11C72-708D-4226-83D9-846584786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8" name="Freeform 32">
                <a:extLst>
                  <a:ext uri="{FF2B5EF4-FFF2-40B4-BE49-F238E27FC236}">
                    <a16:creationId xmlns:a16="http://schemas.microsoft.com/office/drawing/2014/main" id="{A3BDCBC2-F3C9-4322-A19F-92D799BA2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9" name="Freeform 33">
                <a:extLst>
                  <a:ext uri="{FF2B5EF4-FFF2-40B4-BE49-F238E27FC236}">
                    <a16:creationId xmlns:a16="http://schemas.microsoft.com/office/drawing/2014/main" id="{D6499DC4-58DE-4F54-8244-418F53503E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34">
                <a:extLst>
                  <a:ext uri="{FF2B5EF4-FFF2-40B4-BE49-F238E27FC236}">
                    <a16:creationId xmlns:a16="http://schemas.microsoft.com/office/drawing/2014/main" id="{FF4F0425-C4EA-4063-86D6-BA8336ECC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35">
                <a:extLst>
                  <a:ext uri="{FF2B5EF4-FFF2-40B4-BE49-F238E27FC236}">
                    <a16:creationId xmlns:a16="http://schemas.microsoft.com/office/drawing/2014/main" id="{CBF60FB4-6211-4E97-B5B8-32B0997F8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2" name="Freeform 36">
                <a:extLst>
                  <a:ext uri="{FF2B5EF4-FFF2-40B4-BE49-F238E27FC236}">
                    <a16:creationId xmlns:a16="http://schemas.microsoft.com/office/drawing/2014/main" id="{21925C84-D56D-4B52-874C-AC2783823C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3" name="Freeform 37">
                <a:extLst>
                  <a:ext uri="{FF2B5EF4-FFF2-40B4-BE49-F238E27FC236}">
                    <a16:creationId xmlns:a16="http://schemas.microsoft.com/office/drawing/2014/main" id="{518070E4-22B7-4742-B08A-1BE99661E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4" name="Freeform 38">
                <a:extLst>
                  <a:ext uri="{FF2B5EF4-FFF2-40B4-BE49-F238E27FC236}">
                    <a16:creationId xmlns:a16="http://schemas.microsoft.com/office/drawing/2014/main" id="{325D21C8-5AC6-464B-B6C7-1347BEF537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5" name="Freeform 39">
                <a:extLst>
                  <a:ext uri="{FF2B5EF4-FFF2-40B4-BE49-F238E27FC236}">
                    <a16:creationId xmlns:a16="http://schemas.microsoft.com/office/drawing/2014/main" id="{A17FB258-8D26-45E8-8E81-50E9C1DF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6" name="Freeform 40">
                <a:extLst>
                  <a:ext uri="{FF2B5EF4-FFF2-40B4-BE49-F238E27FC236}">
                    <a16:creationId xmlns:a16="http://schemas.microsoft.com/office/drawing/2014/main" id="{1F572CD7-AE60-496C-8D34-233853EFBF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7" name="Rectangle 41">
                <a:extLst>
                  <a:ext uri="{FF2B5EF4-FFF2-40B4-BE49-F238E27FC236}">
                    <a16:creationId xmlns:a16="http://schemas.microsoft.com/office/drawing/2014/main" id="{BBFDA56D-E398-47C5-B776-15DD0A9A11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grpSp>
        <p:nvGrpSpPr>
          <p:cNvPr id="216" name="Group 215">
            <a:extLst>
              <a:ext uri="{FF2B5EF4-FFF2-40B4-BE49-F238E27FC236}">
                <a16:creationId xmlns:a16="http://schemas.microsoft.com/office/drawing/2014/main" id="{BB96BDD4-6276-4C64-B1A3-B252AF54A8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380" name="Rectangle 216">
              <a:extLst>
                <a:ext uri="{FF2B5EF4-FFF2-40B4-BE49-F238E27FC236}">
                  <a16:creationId xmlns:a16="http://schemas.microsoft.com/office/drawing/2014/main" id="{B0BA10B9-28BF-469A-894E-DBA70634C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a:extLst>
                <a:ext uri="{FF2B5EF4-FFF2-40B4-BE49-F238E27FC236}">
                  <a16:creationId xmlns:a16="http://schemas.microsoft.com/office/drawing/2014/main" id="{497E0CF6-8F2C-4757-91DD-6F1DC61982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382" name="Picture 2">
            <a:extLst>
              <a:ext uri="{FF2B5EF4-FFF2-40B4-BE49-F238E27FC236}">
                <a16:creationId xmlns:a16="http://schemas.microsoft.com/office/drawing/2014/main" id="{8F0B363E-F67C-4B6D-B052-279A1F2257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383" name="Round Diagonal Corner Rectangle 6">
            <a:extLst>
              <a:ext uri="{FF2B5EF4-FFF2-40B4-BE49-F238E27FC236}">
                <a16:creationId xmlns:a16="http://schemas.microsoft.com/office/drawing/2014/main" id="{4EC7722C-2EEC-41E3-AB34-C7511BFF5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198" y="965200"/>
            <a:ext cx="3022910" cy="4866640"/>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7D52E9A-43C0-45F2-93F4-434D9904E53C}"/>
              </a:ext>
            </a:extLst>
          </p:cNvPr>
          <p:cNvPicPr>
            <a:picLocks noChangeAspect="1"/>
          </p:cNvPicPr>
          <p:nvPr/>
        </p:nvPicPr>
        <p:blipFill>
          <a:blip r:embed="rId4"/>
          <a:stretch>
            <a:fillRect/>
          </a:stretch>
        </p:blipFill>
        <p:spPr>
          <a:xfrm>
            <a:off x="1286929" y="1743620"/>
            <a:ext cx="2379446" cy="3294617"/>
          </a:xfrm>
          <a:prstGeom prst="rect">
            <a:avLst/>
          </a:prstGeom>
        </p:spPr>
      </p:pic>
      <p:sp>
        <p:nvSpPr>
          <p:cNvPr id="384" name="Round Diagonal Corner Rectangle 6">
            <a:extLst>
              <a:ext uri="{FF2B5EF4-FFF2-40B4-BE49-F238E27FC236}">
                <a16:creationId xmlns:a16="http://schemas.microsoft.com/office/drawing/2014/main" id="{389C0521-4932-469F-B6BD-2AFD2E7E6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9834" y="965199"/>
            <a:ext cx="6916965" cy="4866640"/>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243EE06-3D3F-45EB-8D16-A6C207E91364}"/>
              </a:ext>
            </a:extLst>
          </p:cNvPr>
          <p:cNvPicPr>
            <a:picLocks noChangeAspect="1"/>
          </p:cNvPicPr>
          <p:nvPr/>
        </p:nvPicPr>
        <p:blipFill>
          <a:blip r:embed="rId5"/>
          <a:stretch>
            <a:fillRect/>
          </a:stretch>
        </p:blipFill>
        <p:spPr>
          <a:xfrm>
            <a:off x="4383393" y="2176463"/>
            <a:ext cx="6726041" cy="2158542"/>
          </a:xfrm>
          <a:prstGeom prst="rect">
            <a:avLst/>
          </a:prstGeom>
        </p:spPr>
      </p:pic>
    </p:spTree>
    <p:extLst>
      <p:ext uri="{BB962C8B-B14F-4D97-AF65-F5344CB8AC3E}">
        <p14:creationId xmlns:p14="http://schemas.microsoft.com/office/powerpoint/2010/main" val="30357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4" name="Group 1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5" name="Group 1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7"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8FBFD31-55C2-44F7-953C-4D7E6D2C76E0}"/>
              </a:ext>
            </a:extLst>
          </p:cNvPr>
          <p:cNvPicPr>
            <a:picLocks noChangeAspect="1"/>
          </p:cNvPicPr>
          <p:nvPr/>
        </p:nvPicPr>
        <p:blipFill>
          <a:blip r:embed="rId4"/>
          <a:stretch>
            <a:fillRect/>
          </a:stretch>
        </p:blipFill>
        <p:spPr>
          <a:xfrm>
            <a:off x="3092904" y="1136606"/>
            <a:ext cx="6003013" cy="4577297"/>
          </a:xfrm>
          <a:prstGeom prst="rect">
            <a:avLst/>
          </a:prstGeom>
        </p:spPr>
      </p:pic>
    </p:spTree>
    <p:extLst>
      <p:ext uri="{BB962C8B-B14F-4D97-AF65-F5344CB8AC3E}">
        <p14:creationId xmlns:p14="http://schemas.microsoft.com/office/powerpoint/2010/main" val="113284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1F613B9-C05C-4518-99A5-D5D4F56647D1}"/>
              </a:ext>
            </a:extLst>
          </p:cNvPr>
          <p:cNvSpPr/>
          <p:nvPr/>
        </p:nvSpPr>
        <p:spPr>
          <a:xfrm>
            <a:off x="1876425" y="1113282"/>
            <a:ext cx="3734941"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dirty="0">
                <a:latin typeface="+mj-lt"/>
                <a:ea typeface="+mj-ea"/>
                <a:cs typeface="+mj-cs"/>
              </a:rPr>
              <a:t>Html Basic Structure</a:t>
            </a:r>
          </a:p>
        </p:txBody>
      </p:sp>
      <p:sp>
        <p:nvSpPr>
          <p:cNvPr id="233"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ext&#10;&#10;Description automatically generated">
            <a:extLst>
              <a:ext uri="{FF2B5EF4-FFF2-40B4-BE49-F238E27FC236}">
                <a16:creationId xmlns:a16="http://schemas.microsoft.com/office/drawing/2014/main" id="{050B6640-5F68-455C-B880-BDEB9C8174D4}"/>
              </a:ext>
            </a:extLst>
          </p:cNvPr>
          <p:cNvPicPr>
            <a:picLocks noChangeAspect="1"/>
          </p:cNvPicPr>
          <p:nvPr/>
        </p:nvPicPr>
        <p:blipFill>
          <a:blip r:embed="rId3"/>
          <a:stretch>
            <a:fillRect/>
          </a:stretch>
        </p:blipFill>
        <p:spPr>
          <a:xfrm>
            <a:off x="6456289" y="1136606"/>
            <a:ext cx="4565796" cy="4577297"/>
          </a:xfrm>
          <a:prstGeom prst="rect">
            <a:avLst/>
          </a:prstGeom>
        </p:spPr>
      </p:pic>
    </p:spTree>
    <p:extLst>
      <p:ext uri="{BB962C8B-B14F-4D97-AF65-F5344CB8AC3E}">
        <p14:creationId xmlns:p14="http://schemas.microsoft.com/office/powerpoint/2010/main" val="22292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84" name="Group 122">
            <a:extLst>
              <a:ext uri="{FF2B5EF4-FFF2-40B4-BE49-F238E27FC236}">
                <a16:creationId xmlns:a16="http://schemas.microsoft.com/office/drawing/2014/main" id="{71B60B40-BB42-44E7-B4F1-A114CEBF9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4" name="Rectangle 123">
              <a:extLst>
                <a:ext uri="{FF2B5EF4-FFF2-40B4-BE49-F238E27FC236}">
                  <a16:creationId xmlns:a16="http://schemas.microsoft.com/office/drawing/2014/main" id="{AA317342-3C06-4788-939E-3C2A469C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a:extLst>
                <a:ext uri="{FF2B5EF4-FFF2-40B4-BE49-F238E27FC236}">
                  <a16:creationId xmlns:a16="http://schemas.microsoft.com/office/drawing/2014/main" id="{E21C4776-58E2-451B-BDDA-3E042E33B33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grpSp>
        <p:nvGrpSpPr>
          <p:cNvPr id="186" name="Group 126">
            <a:extLst>
              <a:ext uri="{FF2B5EF4-FFF2-40B4-BE49-F238E27FC236}">
                <a16:creationId xmlns:a16="http://schemas.microsoft.com/office/drawing/2014/main" id="{DA68F11A-3A00-4C38-AFE2-A57E737E9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8" name="Rectangle 5">
              <a:extLst>
                <a:ext uri="{FF2B5EF4-FFF2-40B4-BE49-F238E27FC236}">
                  <a16:creationId xmlns:a16="http://schemas.microsoft.com/office/drawing/2014/main" id="{880AE5D5-27BD-40C9-B45F-313DD2488C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89" name="Freeform 6">
              <a:extLst>
                <a:ext uri="{FF2B5EF4-FFF2-40B4-BE49-F238E27FC236}">
                  <a16:creationId xmlns:a16="http://schemas.microsoft.com/office/drawing/2014/main" id="{A48321C0-13CE-42A0-8FDE-48FDF015A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0" name="Freeform 7">
              <a:extLst>
                <a:ext uri="{FF2B5EF4-FFF2-40B4-BE49-F238E27FC236}">
                  <a16:creationId xmlns:a16="http://schemas.microsoft.com/office/drawing/2014/main" id="{414F799B-410F-42E7-B31A-9B08AC414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1" name="Freeform 8">
              <a:extLst>
                <a:ext uri="{FF2B5EF4-FFF2-40B4-BE49-F238E27FC236}">
                  <a16:creationId xmlns:a16="http://schemas.microsoft.com/office/drawing/2014/main" id="{7505461C-225B-44DA-8A4C-F2DA8235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2" name="Freeform 9">
              <a:extLst>
                <a:ext uri="{FF2B5EF4-FFF2-40B4-BE49-F238E27FC236}">
                  <a16:creationId xmlns:a16="http://schemas.microsoft.com/office/drawing/2014/main" id="{F9BF3C81-3F5F-4675-9831-AFCBE6FE6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3" name="Freeform 10">
              <a:extLst>
                <a:ext uri="{FF2B5EF4-FFF2-40B4-BE49-F238E27FC236}">
                  <a16:creationId xmlns:a16="http://schemas.microsoft.com/office/drawing/2014/main" id="{2BE3B377-60B2-40DC-9053-5360503E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4" name="Freeform 11">
              <a:extLst>
                <a:ext uri="{FF2B5EF4-FFF2-40B4-BE49-F238E27FC236}">
                  <a16:creationId xmlns:a16="http://schemas.microsoft.com/office/drawing/2014/main" id="{95428AAD-605B-4660-A5E7-AED92D0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5" name="Freeform 12">
              <a:extLst>
                <a:ext uri="{FF2B5EF4-FFF2-40B4-BE49-F238E27FC236}">
                  <a16:creationId xmlns:a16="http://schemas.microsoft.com/office/drawing/2014/main" id="{B22CD2E6-B0E2-4AE2-81B9-1F591EE787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6" name="Freeform 13">
              <a:extLst>
                <a:ext uri="{FF2B5EF4-FFF2-40B4-BE49-F238E27FC236}">
                  <a16:creationId xmlns:a16="http://schemas.microsoft.com/office/drawing/2014/main" id="{6E6E2903-15C5-4913-848C-EC230E3F26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7" name="Freeform 14">
              <a:extLst>
                <a:ext uri="{FF2B5EF4-FFF2-40B4-BE49-F238E27FC236}">
                  <a16:creationId xmlns:a16="http://schemas.microsoft.com/office/drawing/2014/main" id="{546F42B7-5CD3-4869-B51B-D2E59C137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8" name="Freeform 15">
              <a:extLst>
                <a:ext uri="{FF2B5EF4-FFF2-40B4-BE49-F238E27FC236}">
                  <a16:creationId xmlns:a16="http://schemas.microsoft.com/office/drawing/2014/main" id="{B6FCFD89-82E5-4682-A6E9-FA28C48F5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99" name="Line 16">
              <a:extLst>
                <a:ext uri="{FF2B5EF4-FFF2-40B4-BE49-F238E27FC236}">
                  <a16:creationId xmlns:a16="http://schemas.microsoft.com/office/drawing/2014/main" id="{F18DF088-A830-4468-B541-829EE3D59E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0" name="Freeform 17">
              <a:extLst>
                <a:ext uri="{FF2B5EF4-FFF2-40B4-BE49-F238E27FC236}">
                  <a16:creationId xmlns:a16="http://schemas.microsoft.com/office/drawing/2014/main" id="{A178D106-8983-4C99-A232-F52739AC4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1" name="Freeform 18">
              <a:extLst>
                <a:ext uri="{FF2B5EF4-FFF2-40B4-BE49-F238E27FC236}">
                  <a16:creationId xmlns:a16="http://schemas.microsoft.com/office/drawing/2014/main" id="{129A6E3C-A353-4DE9-B1F6-33A116365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2" name="Freeform 19">
              <a:extLst>
                <a:ext uri="{FF2B5EF4-FFF2-40B4-BE49-F238E27FC236}">
                  <a16:creationId xmlns:a16="http://schemas.microsoft.com/office/drawing/2014/main" id="{354F6ACC-D42B-44BE-B368-1648FFDCF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3" name="Freeform 20">
              <a:extLst>
                <a:ext uri="{FF2B5EF4-FFF2-40B4-BE49-F238E27FC236}">
                  <a16:creationId xmlns:a16="http://schemas.microsoft.com/office/drawing/2014/main" id="{793C1BF0-1A2C-4BDE-87A5-CB720575F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4" name="Rectangle 21">
              <a:extLst>
                <a:ext uri="{FF2B5EF4-FFF2-40B4-BE49-F238E27FC236}">
                  <a16:creationId xmlns:a16="http://schemas.microsoft.com/office/drawing/2014/main" id="{5E17BAAF-A4E2-4F5F-8BD9-240FDEB5C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205" name="Freeform 22">
              <a:extLst>
                <a:ext uri="{FF2B5EF4-FFF2-40B4-BE49-F238E27FC236}">
                  <a16:creationId xmlns:a16="http://schemas.microsoft.com/office/drawing/2014/main" id="{75BE7AD0-0BBF-4E7B-8B8E-F52A6C6B9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6" name="Freeform 23">
              <a:extLst>
                <a:ext uri="{FF2B5EF4-FFF2-40B4-BE49-F238E27FC236}">
                  <a16:creationId xmlns:a16="http://schemas.microsoft.com/office/drawing/2014/main" id="{EB19C685-ADCD-49BC-B881-01759EDCAA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7" name="Freeform 24">
              <a:extLst>
                <a:ext uri="{FF2B5EF4-FFF2-40B4-BE49-F238E27FC236}">
                  <a16:creationId xmlns:a16="http://schemas.microsoft.com/office/drawing/2014/main" id="{9BD80EB0-1B0D-4837-922B-A9B4FD7EF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8" name="Freeform 25">
              <a:extLst>
                <a:ext uri="{FF2B5EF4-FFF2-40B4-BE49-F238E27FC236}">
                  <a16:creationId xmlns:a16="http://schemas.microsoft.com/office/drawing/2014/main" id="{A7A54E9B-B6B5-49E2-8585-9543C533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09" name="Freeform 26">
              <a:extLst>
                <a:ext uri="{FF2B5EF4-FFF2-40B4-BE49-F238E27FC236}">
                  <a16:creationId xmlns:a16="http://schemas.microsoft.com/office/drawing/2014/main" id="{4E795F10-35F8-4712-AD4F-A6F9329C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0" name="Freeform 27">
              <a:extLst>
                <a:ext uri="{FF2B5EF4-FFF2-40B4-BE49-F238E27FC236}">
                  <a16:creationId xmlns:a16="http://schemas.microsoft.com/office/drawing/2014/main" id="{D95B24C0-6FCA-49AD-B2BE-4941CFCDC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1" name="Freeform 28">
              <a:extLst>
                <a:ext uri="{FF2B5EF4-FFF2-40B4-BE49-F238E27FC236}">
                  <a16:creationId xmlns:a16="http://schemas.microsoft.com/office/drawing/2014/main" id="{64290400-E04E-4569-A82D-844C100616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2" name="Freeform 29">
              <a:extLst>
                <a:ext uri="{FF2B5EF4-FFF2-40B4-BE49-F238E27FC236}">
                  <a16:creationId xmlns:a16="http://schemas.microsoft.com/office/drawing/2014/main" id="{2EAE0CE5-80CA-4071-823E-133EBAA49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3" name="Freeform 30">
              <a:extLst>
                <a:ext uri="{FF2B5EF4-FFF2-40B4-BE49-F238E27FC236}">
                  <a16:creationId xmlns:a16="http://schemas.microsoft.com/office/drawing/2014/main" id="{D0650B12-4FF0-4EEC-B88E-220FD80D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4" name="Freeform 31">
              <a:extLst>
                <a:ext uri="{FF2B5EF4-FFF2-40B4-BE49-F238E27FC236}">
                  <a16:creationId xmlns:a16="http://schemas.microsoft.com/office/drawing/2014/main" id="{E3E5AFFF-F624-48CC-BC81-AAD31F63D3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49A454B7-DE07-4732-A87F-3E705CFD6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3042393-2AF1-4FA8-BA50-E95DD40A6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EEEF21A0-5D74-457D-83EC-CF424F002A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6D64811D-6FA5-42E2-A237-87B071FD88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B7B8859-AFF8-4A61-B62E-421B64DD3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98B295B8-DF8F-46E3-84B6-F453F09DDE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2E841B76-8684-40F6-A5F4-17817B32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A794338E-06E5-45D9-B5A2-E7DC469A17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47766002-73B4-4EC3-8F6A-81FD8D6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3E02E19F-261E-4083-9432-55426D46AE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BA2CB4F6-F3A5-4D6C-9F0C-B726B3E82A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3" name="Rectangle 2">
            <a:extLst>
              <a:ext uri="{FF2B5EF4-FFF2-40B4-BE49-F238E27FC236}">
                <a16:creationId xmlns:a16="http://schemas.microsoft.com/office/drawing/2014/main" id="{50E2BA08-9B13-4FB3-851F-DBC1271A8765}"/>
              </a:ext>
            </a:extLst>
          </p:cNvPr>
          <p:cNvSpPr/>
          <p:nvPr/>
        </p:nvSpPr>
        <p:spPr>
          <a:xfrm>
            <a:off x="2385218" y="3508326"/>
            <a:ext cx="6096000" cy="2308324"/>
          </a:xfrm>
          <a:prstGeom prst="rect">
            <a:avLst/>
          </a:prstGeom>
        </p:spPr>
        <p:txBody>
          <a:bodyPr>
            <a:spAutoFit/>
          </a:bodyPr>
          <a:lstStyle/>
          <a:p>
            <a:pPr marL="285750" indent="-285750">
              <a:buFontTx/>
              <a:buChar char="-"/>
            </a:pPr>
            <a:r>
              <a:rPr lang="en-US" sz="2400" dirty="0">
                <a:latin typeface="Arial" panose="020B0604020202020204" pitchFamily="34" charset="0"/>
              </a:rPr>
              <a:t>Heading Tags &lt;h&gt;</a:t>
            </a:r>
          </a:p>
          <a:p>
            <a:pPr marL="285750" indent="-285750">
              <a:buFontTx/>
              <a:buChar char="-"/>
            </a:pPr>
            <a:r>
              <a:rPr lang="en-US" sz="2400" dirty="0">
                <a:latin typeface="Arial" panose="020B0604020202020204" pitchFamily="34" charset="0"/>
              </a:rPr>
              <a:t>Paragraph Tag  &lt;p&gt;</a:t>
            </a:r>
          </a:p>
          <a:p>
            <a:pPr marL="285750" indent="-285750">
              <a:buFontTx/>
              <a:buChar char="-"/>
            </a:pPr>
            <a:r>
              <a:rPr lang="en-US" sz="2400" dirty="0">
                <a:latin typeface="Arial" panose="020B0604020202020204" pitchFamily="34" charset="0"/>
              </a:rPr>
              <a:t>Image Tag &lt;</a:t>
            </a:r>
            <a:r>
              <a:rPr lang="en-US" sz="2400" dirty="0" err="1">
                <a:latin typeface="Arial" panose="020B0604020202020204" pitchFamily="34" charset="0"/>
              </a:rPr>
              <a:t>img</a:t>
            </a:r>
            <a:r>
              <a:rPr lang="en-US" sz="2400" dirty="0">
                <a:latin typeface="Arial" panose="020B0604020202020204" pitchFamily="34" charset="0"/>
              </a:rPr>
              <a:t>&gt;</a:t>
            </a:r>
          </a:p>
          <a:p>
            <a:pPr marL="285750" indent="-285750">
              <a:buFontTx/>
              <a:buChar char="-"/>
            </a:pPr>
            <a:r>
              <a:rPr lang="en-US" sz="2400" dirty="0">
                <a:latin typeface="Arial" panose="020B0604020202020204" pitchFamily="34" charset="0"/>
              </a:rPr>
              <a:t>Division &lt;div&gt;</a:t>
            </a:r>
          </a:p>
          <a:p>
            <a:pPr marL="285750" indent="-285750">
              <a:buFontTx/>
              <a:buChar char="-"/>
            </a:pPr>
            <a:r>
              <a:rPr lang="en-US" sz="2400" dirty="0">
                <a:latin typeface="Arial" panose="020B0604020202020204" pitchFamily="34" charset="0"/>
              </a:rPr>
              <a:t>Break &lt;/</a:t>
            </a:r>
            <a:r>
              <a:rPr lang="en-US" sz="2400" dirty="0" err="1">
                <a:latin typeface="Arial" panose="020B0604020202020204" pitchFamily="34" charset="0"/>
              </a:rPr>
              <a:t>br</a:t>
            </a:r>
            <a:r>
              <a:rPr lang="en-US" sz="2400" dirty="0">
                <a:latin typeface="Arial" panose="020B0604020202020204" pitchFamily="34" charset="0"/>
              </a:rPr>
              <a:t>&gt;</a:t>
            </a:r>
          </a:p>
          <a:p>
            <a:pPr marL="285750" indent="-285750">
              <a:buFontTx/>
              <a:buChar char="-"/>
            </a:pPr>
            <a:r>
              <a:rPr lang="en-US" sz="2400" dirty="0">
                <a:latin typeface="Arial" panose="020B0604020202020204" pitchFamily="34" charset="0"/>
                <a:hlinkClick r:id="rId4"/>
              </a:rPr>
              <a:t>and more</a:t>
            </a:r>
            <a:endParaRPr lang="en-US" sz="2400" dirty="0">
              <a:latin typeface="Arial" panose="020B0604020202020204" pitchFamily="34" charset="0"/>
            </a:endParaRPr>
          </a:p>
        </p:txBody>
      </p:sp>
      <p:sp>
        <p:nvSpPr>
          <p:cNvPr id="47" name="Rectangle 46">
            <a:extLst>
              <a:ext uri="{FF2B5EF4-FFF2-40B4-BE49-F238E27FC236}">
                <a16:creationId xmlns:a16="http://schemas.microsoft.com/office/drawing/2014/main" id="{21F613B9-C05C-4518-99A5-D5D4F56647D1}"/>
              </a:ext>
            </a:extLst>
          </p:cNvPr>
          <p:cNvSpPr/>
          <p:nvPr/>
        </p:nvSpPr>
        <p:spPr>
          <a:xfrm>
            <a:off x="3319462" y="417933"/>
            <a:ext cx="6096000" cy="584775"/>
          </a:xfrm>
          <a:prstGeom prst="rect">
            <a:avLst/>
          </a:prstGeom>
        </p:spPr>
        <p:txBody>
          <a:bodyPr>
            <a:spAutoFit/>
          </a:bodyPr>
          <a:lstStyle/>
          <a:p>
            <a:pPr algn="ctr"/>
            <a:r>
              <a:rPr lang="en-US" sz="3200" dirty="0">
                <a:latin typeface="Arial" panose="020B0604020202020204" pitchFamily="34" charset="0"/>
              </a:rPr>
              <a:t>Html Document Type</a:t>
            </a:r>
          </a:p>
        </p:txBody>
      </p:sp>
      <p:sp>
        <p:nvSpPr>
          <p:cNvPr id="50" name="Rectangle 49">
            <a:extLst>
              <a:ext uri="{FF2B5EF4-FFF2-40B4-BE49-F238E27FC236}">
                <a16:creationId xmlns:a16="http://schemas.microsoft.com/office/drawing/2014/main" id="{0ED61EF3-B93F-4C27-B612-21EEFC3199A8}"/>
              </a:ext>
            </a:extLst>
          </p:cNvPr>
          <p:cNvSpPr/>
          <p:nvPr/>
        </p:nvSpPr>
        <p:spPr>
          <a:xfrm>
            <a:off x="3301428" y="2663451"/>
            <a:ext cx="6096000" cy="584775"/>
          </a:xfrm>
          <a:prstGeom prst="rect">
            <a:avLst/>
          </a:prstGeom>
        </p:spPr>
        <p:txBody>
          <a:bodyPr>
            <a:spAutoFit/>
          </a:bodyPr>
          <a:lstStyle/>
          <a:p>
            <a:pPr algn="ctr"/>
            <a:r>
              <a:rPr lang="en-US" sz="3200" dirty="0">
                <a:latin typeface="Arial" panose="020B0604020202020204" pitchFamily="34" charset="0"/>
              </a:rPr>
              <a:t>Common Tags</a:t>
            </a:r>
          </a:p>
        </p:txBody>
      </p:sp>
      <p:pic>
        <p:nvPicPr>
          <p:cNvPr id="4" name="Picture 3">
            <a:extLst>
              <a:ext uri="{FF2B5EF4-FFF2-40B4-BE49-F238E27FC236}">
                <a16:creationId xmlns:a16="http://schemas.microsoft.com/office/drawing/2014/main" id="{D97E9CDB-1BCD-417D-9119-550F28524345}"/>
              </a:ext>
            </a:extLst>
          </p:cNvPr>
          <p:cNvPicPr>
            <a:picLocks noChangeAspect="1"/>
          </p:cNvPicPr>
          <p:nvPr/>
        </p:nvPicPr>
        <p:blipFill>
          <a:blip r:embed="rId5"/>
          <a:stretch>
            <a:fillRect/>
          </a:stretch>
        </p:blipFill>
        <p:spPr>
          <a:xfrm>
            <a:off x="4048018" y="1262809"/>
            <a:ext cx="4602821" cy="1104154"/>
          </a:xfrm>
          <a:prstGeom prst="rect">
            <a:avLst/>
          </a:prstGeom>
        </p:spPr>
      </p:pic>
    </p:spTree>
    <p:extLst>
      <p:ext uri="{BB962C8B-B14F-4D97-AF65-F5344CB8AC3E}">
        <p14:creationId xmlns:p14="http://schemas.microsoft.com/office/powerpoint/2010/main" val="352604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1F613B9-C05C-4518-99A5-D5D4F56647D1}"/>
              </a:ext>
            </a:extLst>
          </p:cNvPr>
          <p:cNvSpPr/>
          <p:nvPr/>
        </p:nvSpPr>
        <p:spPr>
          <a:xfrm>
            <a:off x="1876425" y="1113282"/>
            <a:ext cx="3734941"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a:latin typeface="+mj-lt"/>
                <a:ea typeface="+mj-ea"/>
                <a:cs typeface="+mj-cs"/>
              </a:rPr>
              <a:t>Html Attributes</a:t>
            </a:r>
          </a:p>
        </p:txBody>
      </p:sp>
      <p:sp>
        <p:nvSpPr>
          <p:cNvPr id="231"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517FDA-3968-4053-AC41-907C960C8461}"/>
              </a:ext>
            </a:extLst>
          </p:cNvPr>
          <p:cNvPicPr>
            <a:picLocks noChangeAspect="1"/>
          </p:cNvPicPr>
          <p:nvPr/>
        </p:nvPicPr>
        <p:blipFill>
          <a:blip r:embed="rId3"/>
          <a:stretch>
            <a:fillRect/>
          </a:stretch>
        </p:blipFill>
        <p:spPr>
          <a:xfrm>
            <a:off x="6421396" y="1229147"/>
            <a:ext cx="4635583" cy="4392214"/>
          </a:xfrm>
          <a:prstGeom prst="rect">
            <a:avLst/>
          </a:prstGeom>
        </p:spPr>
      </p:pic>
    </p:spTree>
    <p:extLst>
      <p:ext uri="{BB962C8B-B14F-4D97-AF65-F5344CB8AC3E}">
        <p14:creationId xmlns:p14="http://schemas.microsoft.com/office/powerpoint/2010/main" val="3380290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1558</TotalTime>
  <Words>818</Words>
  <Application>Microsoft Office PowerPoint</Application>
  <PresentationFormat>Widescreen</PresentationFormat>
  <Paragraphs>97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Tw Cen MT</vt:lpstr>
      <vt:lpstr>Verdana</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Garcia, Simeon Y.</dc:creator>
  <cp:lastModifiedBy>ASUS</cp:lastModifiedBy>
  <cp:revision>55</cp:revision>
  <dcterms:created xsi:type="dcterms:W3CDTF">2021-01-23T04:15:17Z</dcterms:created>
  <dcterms:modified xsi:type="dcterms:W3CDTF">2022-08-27T04:56:14Z</dcterms:modified>
</cp:coreProperties>
</file>