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61" r:id="rId6"/>
    <p:sldId id="275" r:id="rId7"/>
    <p:sldId id="276" r:id="rId8"/>
    <p:sldId id="278" r:id="rId9"/>
    <p:sldId id="280" r:id="rId10"/>
    <p:sldId id="279" r:id="rId11"/>
    <p:sldId id="281" r:id="rId12"/>
    <p:sldId id="277" r:id="rId13"/>
    <p:sldId id="28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265D-5CB6-4023-BD7E-98E739032D4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F57-1F74-4FBD-9E6E-CFED6218D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ndengine.net/post/2014-01-08-configuring-galen-framework-for-windows/" TargetMode="External"/><Relationship Id="rId2" Type="http://schemas.openxmlformats.org/officeDocument/2006/relationships/hyperlink" Target="http://galenframework.com/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444" y="1905000"/>
            <a:ext cx="9144000" cy="2387600"/>
          </a:xfrm>
        </p:spPr>
        <p:txBody>
          <a:bodyPr/>
          <a:lstStyle/>
          <a:p>
            <a:r>
              <a:rPr lang="en-AU" b="1" dirty="0"/>
              <a:t>Software Test Automation Group (STAG)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444" y="4384675"/>
            <a:ext cx="9144000" cy="1655762"/>
          </a:xfrm>
        </p:spPr>
        <p:txBody>
          <a:bodyPr>
            <a:normAutofit/>
          </a:bodyPr>
          <a:lstStyle/>
          <a:p>
            <a:r>
              <a:rPr lang="en-AU" sz="3200" b="1" i="1" dirty="0"/>
              <a:t>Galen Framework for Visual Automation Testing</a:t>
            </a: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0500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01345" y="5929731"/>
            <a:ext cx="4751152" cy="82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b="1" i="1" dirty="0"/>
              <a:t>By Matthew Chan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09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CLI 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14" y="1484313"/>
            <a:ext cx="3798673" cy="1079500"/>
          </a:xfrm>
        </p:spPr>
        <p:txBody>
          <a:bodyPr>
            <a:normAutofit/>
          </a:bodyPr>
          <a:lstStyle/>
          <a:p>
            <a:r>
              <a:rPr lang="en-AU" dirty="0"/>
              <a:t>Run single page Galen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2563813"/>
            <a:ext cx="29622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30" y="2069306"/>
            <a:ext cx="30670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30" y="4441824"/>
            <a:ext cx="3105150" cy="1295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65006" y="1484313"/>
            <a:ext cx="4133850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Run Galen test suite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88830" y="3914774"/>
            <a:ext cx="4133850" cy="117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Run Galen dump</a:t>
            </a:r>
          </a:p>
        </p:txBody>
      </p:sp>
    </p:spTree>
    <p:extLst>
      <p:ext uri="{BB962C8B-B14F-4D97-AF65-F5344CB8AC3E}">
        <p14:creationId xmlns:p14="http://schemas.microsoft.com/office/powerpoint/2010/main" val="5401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Language Syntax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Comprehensive language syntax used in spec files</a:t>
            </a:r>
          </a:p>
          <a:p>
            <a:r>
              <a:rPr lang="en-AU" dirty="0"/>
              <a:t>Refer to</a:t>
            </a:r>
          </a:p>
          <a:p>
            <a:pPr lvl="1"/>
            <a:r>
              <a:rPr lang="en-AU" dirty="0"/>
              <a:t>http://galenframework.com/docs/reference-galen-spec-language-guide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369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with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Galen + Java + Maven + </a:t>
            </a:r>
            <a:r>
              <a:rPr lang="en-AU" dirty="0" err="1"/>
              <a:t>TestNG</a:t>
            </a:r>
            <a:r>
              <a:rPr lang="en-AU" dirty="0"/>
              <a:t> + IDE support</a:t>
            </a:r>
          </a:p>
          <a:p>
            <a:pPr lvl="1"/>
            <a:r>
              <a:rPr lang="en-AU" dirty="0"/>
              <a:t>IntelliJ IDEA recommended, Spec plugin support</a:t>
            </a:r>
          </a:p>
          <a:p>
            <a:pPr lvl="1"/>
            <a:r>
              <a:rPr lang="en-AU" dirty="0"/>
              <a:t>Create maven project – add Galen library dependency</a:t>
            </a:r>
          </a:p>
          <a:p>
            <a:pPr lvl="1"/>
            <a:r>
              <a:rPr lang="en-AU" dirty="0"/>
              <a:t>Test classes extends </a:t>
            </a:r>
            <a:r>
              <a:rPr lang="en-AU" dirty="0" err="1"/>
              <a:t>GalenTestNgTestBase</a:t>
            </a:r>
            <a:endParaRPr lang="en-AU" dirty="0"/>
          </a:p>
          <a:p>
            <a:pPr lvl="1"/>
            <a:r>
              <a:rPr lang="en-AU" dirty="0"/>
              <a:t>Use selenium for browser and page element manipulation</a:t>
            </a:r>
          </a:p>
          <a:p>
            <a:pPr lvl="1"/>
            <a:r>
              <a:rPr lang="en-AU" dirty="0"/>
              <a:t>Call </a:t>
            </a:r>
            <a:r>
              <a:rPr lang="en-AU" dirty="0" err="1"/>
              <a:t>GalenJavaTestBase</a:t>
            </a:r>
            <a:r>
              <a:rPr lang="en-AU" dirty="0"/>
              <a:t> class methods from the Galen API for verification</a:t>
            </a:r>
          </a:p>
          <a:p>
            <a:pPr lvl="1"/>
            <a:r>
              <a:rPr lang="en-AU" dirty="0"/>
              <a:t>Initialize Galen HTML reporter manually or via a listener.</a:t>
            </a:r>
          </a:p>
          <a:p>
            <a:pPr lvl="1"/>
            <a:r>
              <a:rPr lang="en-AU" dirty="0"/>
              <a:t>Execute using Maven – supports parallel execution</a:t>
            </a:r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00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HTML Report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5657"/>
            <a:ext cx="5257800" cy="4687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5657"/>
            <a:ext cx="5200650" cy="46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  <a:endParaRPr lang="en-US" dirty="0"/>
          </a:p>
        </p:txBody>
      </p:sp>
      <p:pic>
        <p:nvPicPr>
          <p:cNvPr id="5122" name="Picture 2" descr="http://martinmicunda.com/presentations/how-to-start-writing-apps-with-es6-angular-1x-and-jspm/how-to-start-writing-apps-with-es6-angular-1x-and-jspm/1004016-aaa-Man-With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90688"/>
            <a:ext cx="4264753" cy="426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Galen Framework</a:t>
            </a:r>
          </a:p>
          <a:p>
            <a:endParaRPr lang="en-AU" dirty="0"/>
          </a:p>
          <a:p>
            <a:r>
              <a:rPr lang="en-AU" dirty="0"/>
              <a:t>Questions</a:t>
            </a:r>
          </a:p>
          <a:p>
            <a:endParaRPr lang="en-AU" dirty="0"/>
          </a:p>
          <a:p>
            <a:r>
              <a:rPr lang="en-AU" dirty="0"/>
              <a:t>Speak Out</a:t>
            </a:r>
          </a:p>
        </p:txBody>
      </p:sp>
    </p:spTree>
    <p:extLst>
      <p:ext uri="{BB962C8B-B14F-4D97-AF65-F5344CB8AC3E}">
        <p14:creationId xmlns:p14="http://schemas.microsoft.com/office/powerpoint/2010/main" val="21679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open source test framework to test the look and feel of your responsive web-app.</a:t>
            </a:r>
          </a:p>
          <a:p>
            <a:r>
              <a:rPr lang="en-AU" dirty="0"/>
              <a:t>Utilizes Selenium for browser manipulation. </a:t>
            </a:r>
          </a:p>
          <a:p>
            <a:r>
              <a:rPr lang="en-AU" dirty="0"/>
              <a:t>Supports Selenium GRID and cloud execution allowing you to run your tests across multiple devices. </a:t>
            </a:r>
          </a:p>
          <a:p>
            <a:r>
              <a:rPr lang="en-AU" dirty="0"/>
              <a:t>Highly rich and customizable syntax for visual testing. </a:t>
            </a:r>
          </a:p>
          <a:p>
            <a:r>
              <a:rPr lang="en-AU" dirty="0"/>
              <a:t>Comprehensive and pretty HTML reports.</a:t>
            </a:r>
          </a:p>
          <a:p>
            <a:r>
              <a:rPr lang="en-AU" dirty="0"/>
              <a:t>Supports Java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38218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Website look and feel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759"/>
            <a:ext cx="9677400" cy="47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Install Java 1.8 +</a:t>
            </a:r>
          </a:p>
          <a:p>
            <a:r>
              <a:rPr lang="en-AU" dirty="0"/>
              <a:t>Linux Installation:</a:t>
            </a:r>
          </a:p>
          <a:p>
            <a:pPr lvl="1"/>
            <a:r>
              <a:rPr lang="en-AU" dirty="0"/>
              <a:t>Via NPM: </a:t>
            </a:r>
            <a:r>
              <a:rPr lang="en-AU" dirty="0" err="1"/>
              <a:t>sudo</a:t>
            </a:r>
            <a:r>
              <a:rPr lang="en-AU" dirty="0"/>
              <a:t> </a:t>
            </a:r>
            <a:r>
              <a:rPr lang="en-AU" dirty="0" err="1"/>
              <a:t>npm</a:t>
            </a:r>
            <a:r>
              <a:rPr lang="en-AU" dirty="0"/>
              <a:t> install –g </a:t>
            </a:r>
            <a:r>
              <a:rPr lang="en-AU" dirty="0" err="1"/>
              <a:t>galenframework</a:t>
            </a:r>
            <a:r>
              <a:rPr lang="en-AU" dirty="0"/>
              <a:t>-cli</a:t>
            </a:r>
          </a:p>
          <a:p>
            <a:pPr lvl="1"/>
            <a:r>
              <a:rPr lang="en-AU" dirty="0"/>
              <a:t>Manual download: </a:t>
            </a:r>
            <a:r>
              <a:rPr lang="en-AU" dirty="0" err="1"/>
              <a:t>sudo</a:t>
            </a:r>
            <a:r>
              <a:rPr lang="en-AU" dirty="0"/>
              <a:t> ./install.sh </a:t>
            </a:r>
          </a:p>
          <a:p>
            <a:pPr lvl="2"/>
            <a:r>
              <a:rPr lang="en-AU" dirty="0">
                <a:hlinkClick r:id="rId2"/>
              </a:rPr>
              <a:t>http://galenframework.com/download/</a:t>
            </a:r>
            <a:endParaRPr lang="en-AU" dirty="0"/>
          </a:p>
          <a:p>
            <a:pPr lvl="2"/>
            <a:endParaRPr lang="en-AU" dirty="0"/>
          </a:p>
          <a:p>
            <a:r>
              <a:rPr lang="en-AU" dirty="0"/>
              <a:t>Windows Installation:</a:t>
            </a:r>
          </a:p>
          <a:p>
            <a:pPr lvl="1"/>
            <a:r>
              <a:rPr lang="en-AU" dirty="0"/>
              <a:t>Download Galen Framework binary</a:t>
            </a:r>
          </a:p>
          <a:p>
            <a:pPr lvl="1"/>
            <a:r>
              <a:rPr lang="en-AU" dirty="0"/>
              <a:t>Add galen.bat to System PATH variable</a:t>
            </a:r>
          </a:p>
          <a:p>
            <a:pPr lvl="1"/>
            <a:r>
              <a:rPr lang="en-AU" dirty="0"/>
              <a:t>Comprehensive walkthrough:</a:t>
            </a:r>
          </a:p>
          <a:p>
            <a:pPr lvl="2"/>
            <a:r>
              <a:rPr lang="en-AU" dirty="0">
                <a:hlinkClick r:id="rId3"/>
              </a:rPr>
              <a:t>http://mindengine.net/post/2014-01-08-configuring-galen-framework-for-windows/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Project configuration</a:t>
            </a:r>
          </a:p>
          <a:p>
            <a:pPr lvl="1"/>
            <a:r>
              <a:rPr lang="en-AU" dirty="0"/>
              <a:t>Navigate to your project directory</a:t>
            </a:r>
          </a:p>
          <a:p>
            <a:pPr lvl="1"/>
            <a:r>
              <a:rPr lang="en-AU" dirty="0"/>
              <a:t>Type: </a:t>
            </a:r>
            <a:r>
              <a:rPr lang="en-AU" dirty="0" err="1"/>
              <a:t>galen</a:t>
            </a:r>
            <a:r>
              <a:rPr lang="en-AU" dirty="0"/>
              <a:t> config, this will create a </a:t>
            </a:r>
            <a:r>
              <a:rPr lang="en-AU" dirty="0" err="1"/>
              <a:t>galen.config</a:t>
            </a:r>
            <a:r>
              <a:rPr lang="en-AU" dirty="0"/>
              <a:t> file in your project directory</a:t>
            </a:r>
          </a:p>
          <a:p>
            <a:endParaRPr lang="en-AU" dirty="0"/>
          </a:p>
          <a:p>
            <a:r>
              <a:rPr lang="en-AU" dirty="0"/>
              <a:t>Global configuration</a:t>
            </a:r>
          </a:p>
          <a:p>
            <a:pPr lvl="1"/>
            <a:r>
              <a:rPr lang="en-AU" dirty="0"/>
              <a:t>Type: </a:t>
            </a:r>
            <a:r>
              <a:rPr lang="en-AU" dirty="0" err="1"/>
              <a:t>galen</a:t>
            </a:r>
            <a:r>
              <a:rPr lang="en-AU" dirty="0"/>
              <a:t> config –global, this will be your global config that will be applicable to all your projects. </a:t>
            </a:r>
          </a:p>
          <a:p>
            <a:pPr lvl="1"/>
            <a:r>
              <a:rPr lang="en-AU" dirty="0"/>
              <a:t>This is recommended for basic configuration such as Firefox/Chrome/</a:t>
            </a:r>
            <a:r>
              <a:rPr lang="en-AU" dirty="0" err="1"/>
              <a:t>Phantomjs</a:t>
            </a:r>
            <a:r>
              <a:rPr lang="en-AU" dirty="0"/>
              <a:t> driver paths. </a:t>
            </a:r>
          </a:p>
        </p:txBody>
      </p:sp>
    </p:spTree>
    <p:extLst>
      <p:ext uri="{BB962C8B-B14F-4D97-AF65-F5344CB8AC3E}">
        <p14:creationId xmlns:p14="http://schemas.microsoft.com/office/powerpoint/2010/main" val="30212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Your First Basic Galen Test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Galen Spec file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Set galen.config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2" y="2237593"/>
            <a:ext cx="3413604" cy="1561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22" y="4463033"/>
            <a:ext cx="8842533" cy="15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Test Suite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43"/>
            <a:ext cx="10515600" cy="3437731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Galen test suite defined with .test file extension</a:t>
            </a:r>
          </a:p>
          <a:p>
            <a:r>
              <a:rPr lang="en-AU" dirty="0"/>
              <a:t>Basic format</a:t>
            </a:r>
          </a:p>
          <a:p>
            <a:pPr lvl="1"/>
            <a:r>
              <a:rPr lang="en-AU" dirty="0"/>
              <a:t>Test name</a:t>
            </a:r>
          </a:p>
          <a:p>
            <a:pPr lvl="1"/>
            <a:r>
              <a:rPr lang="en-AU" dirty="0"/>
              <a:t>Test URL + resolution</a:t>
            </a:r>
          </a:p>
          <a:p>
            <a:pPr lvl="1"/>
            <a:r>
              <a:rPr lang="en-AU" dirty="0"/>
              <a:t>Galen action + spec file + tags</a:t>
            </a:r>
          </a:p>
          <a:p>
            <a:r>
              <a:rPr lang="en-AU" dirty="0"/>
              <a:t>Supports variables</a:t>
            </a:r>
          </a:p>
          <a:p>
            <a:r>
              <a:rPr lang="en-AU" dirty="0"/>
              <a:t>Page actions via JS injection</a:t>
            </a:r>
          </a:p>
          <a:p>
            <a:r>
              <a:rPr lang="en-AU" dirty="0"/>
              <a:t>Supports browser factory and Selenium GRID</a:t>
            </a:r>
          </a:p>
          <a:p>
            <a:r>
              <a:rPr lang="en-AU" dirty="0"/>
              <a:t>Parameterization</a:t>
            </a:r>
          </a:p>
          <a:p>
            <a:r>
              <a:rPr lang="en-AU" dirty="0"/>
              <a:t>Test groups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57775"/>
            <a:ext cx="6373425" cy="122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Galen Dump Feature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a page dump, stores information about all test objects with image samples and suggested syntax for test specs.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3859"/>
            <a:ext cx="6619875" cy="3373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49" y="3855785"/>
            <a:ext cx="4130971" cy="2321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2803859"/>
            <a:ext cx="4070349" cy="9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400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Software Test Automation Group (STAG) </vt:lpstr>
      <vt:lpstr>Agenda</vt:lpstr>
      <vt:lpstr>Galen Framework</vt:lpstr>
      <vt:lpstr>Website look and feel</vt:lpstr>
      <vt:lpstr>Getting Started</vt:lpstr>
      <vt:lpstr>Configuration</vt:lpstr>
      <vt:lpstr>Your First Basic Galen Test </vt:lpstr>
      <vt:lpstr>Galen Test Suite</vt:lpstr>
      <vt:lpstr>Galen Dump Feature</vt:lpstr>
      <vt:lpstr>Galen CLI Options</vt:lpstr>
      <vt:lpstr>Galen Language Syntax</vt:lpstr>
      <vt:lpstr>Galen with Java</vt:lpstr>
      <vt:lpstr>Galen HTML Report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 Group (STAG)</dc:title>
  <dc:creator>Matt Chan</dc:creator>
  <cp:lastModifiedBy>GEE CHAO</cp:lastModifiedBy>
  <cp:revision>28</cp:revision>
  <dcterms:created xsi:type="dcterms:W3CDTF">2016-06-15T05:46:46Z</dcterms:created>
  <dcterms:modified xsi:type="dcterms:W3CDTF">2017-03-22T12:16:02Z</dcterms:modified>
</cp:coreProperties>
</file>