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</p:sldIdLst>
  <p:sldSz cx="13004800" cy="9753600"/>
  <p:notesSz cx="6858000" cy="9144000"/>
  <p:defaultTextStyle>
    <a:lvl1pPr>
      <a:defRPr sz="1400">
        <a:latin typeface="Calibri"/>
        <a:ea typeface="Calibri"/>
        <a:cs typeface="Calibri"/>
        <a:sym typeface="Calibri"/>
      </a:defRPr>
    </a:lvl1pPr>
    <a:lvl2pPr>
      <a:defRPr sz="1400">
        <a:latin typeface="Calibri"/>
        <a:ea typeface="Calibri"/>
        <a:cs typeface="Calibri"/>
        <a:sym typeface="Calibri"/>
      </a:defRPr>
    </a:lvl2pPr>
    <a:lvl3pPr>
      <a:defRPr sz="1400">
        <a:latin typeface="Calibri"/>
        <a:ea typeface="Calibri"/>
        <a:cs typeface="Calibri"/>
        <a:sym typeface="Calibri"/>
      </a:defRPr>
    </a:lvl3pPr>
    <a:lvl4pPr>
      <a:defRPr sz="1400">
        <a:latin typeface="Calibri"/>
        <a:ea typeface="Calibri"/>
        <a:cs typeface="Calibri"/>
        <a:sym typeface="Calibri"/>
      </a:defRPr>
    </a:lvl4pPr>
    <a:lvl5pPr>
      <a:defRPr sz="1400">
        <a:latin typeface="Calibri"/>
        <a:ea typeface="Calibri"/>
        <a:cs typeface="Calibri"/>
        <a:sym typeface="Calibri"/>
      </a:defRPr>
    </a:lvl5pPr>
    <a:lvl6pPr>
      <a:defRPr sz="1400">
        <a:latin typeface="Calibri"/>
        <a:ea typeface="Calibri"/>
        <a:cs typeface="Calibri"/>
        <a:sym typeface="Calibri"/>
      </a:defRPr>
    </a:lvl6pPr>
    <a:lvl7pPr>
      <a:defRPr sz="1400">
        <a:latin typeface="Calibri"/>
        <a:ea typeface="Calibri"/>
        <a:cs typeface="Calibri"/>
        <a:sym typeface="Calibri"/>
      </a:defRPr>
    </a:lvl7pPr>
    <a:lvl8pPr>
      <a:defRPr sz="1400">
        <a:latin typeface="Calibri"/>
        <a:ea typeface="Calibri"/>
        <a:cs typeface="Calibri"/>
        <a:sym typeface="Calibri"/>
      </a:defRPr>
    </a:lvl8pPr>
    <a:lvl9pPr>
      <a:defRPr sz="14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2795168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975360" y="2623541"/>
            <a:ext cx="11054081" cy="2903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950720" y="5527040"/>
            <a:ext cx="9103360" cy="422656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650163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300325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95049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600653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9428480" y="0"/>
            <a:ext cx="2926081" cy="910336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50240" y="390599"/>
            <a:ext cx="8561493" cy="936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270005" y="0"/>
            <a:ext cx="10464801" cy="4940299"/>
          </a:xfrm>
          <a:prstGeom prst="rect">
            <a:avLst/>
          </a:prstGeom>
        </p:spPr>
        <p:txBody>
          <a:bodyPr lIns="91405" tIns="91405" rIns="91405" bIns="91405" anchor="b"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270005" y="5029203"/>
            <a:ext cx="10464801" cy="3568699"/>
          </a:xfrm>
          <a:prstGeom prst="rect">
            <a:avLst/>
          </a:prstGeom>
        </p:spPr>
        <p:txBody>
          <a:bodyPr lIns="91405" tIns="91405" rIns="91405" bIns="91405"/>
          <a:lstStyle>
            <a:lvl1pPr marL="0" indent="0" algn="ctr">
              <a:spcBef>
                <a:spcPts val="0"/>
              </a:spcBef>
              <a:buSzTx/>
              <a:buFontTx/>
              <a:buNone/>
            </a:lvl1pPr>
            <a:lvl2pPr marL="0" indent="0" algn="ctr">
              <a:spcBef>
                <a:spcPts val="0"/>
              </a:spcBef>
              <a:buSzTx/>
              <a:buFontTx/>
              <a:buNone/>
            </a:lvl2pPr>
            <a:lvl3pPr marL="0" indent="0" algn="ctr">
              <a:spcBef>
                <a:spcPts val="0"/>
              </a:spcBef>
              <a:buSzTx/>
              <a:buFontTx/>
              <a:buNone/>
            </a:lvl3pPr>
            <a:lvl4pPr marL="0" indent="0" algn="ctr">
              <a:spcBef>
                <a:spcPts val="0"/>
              </a:spcBef>
              <a:buSzTx/>
              <a:buFontTx/>
              <a:buNone/>
            </a:lvl4pPr>
            <a:lvl5pPr marL="0" indent="0" algn="ctr">
              <a:spcBef>
                <a:spcPts val="0"/>
              </a:spcBef>
              <a:buSzTx/>
              <a:buFontTx/>
              <a:buNone/>
            </a:lvl5pPr>
          </a:lstStyle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  <p:pic>
        <p:nvPicPr>
          <p:cNvPr id="4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952502" y="444501"/>
            <a:ext cx="11099800" cy="2159000"/>
          </a:xfrm>
          <a:prstGeom prst="rect">
            <a:avLst/>
          </a:prstGeom>
        </p:spPr>
        <p:txBody>
          <a:bodyPr lIns="91405" tIns="91405" rIns="91405" bIns="91405"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952502" y="2603502"/>
            <a:ext cx="11099800" cy="6286501"/>
          </a:xfrm>
          <a:prstGeom prst="rect">
            <a:avLst/>
          </a:prstGeom>
        </p:spPr>
        <p:txBody>
          <a:bodyPr lIns="91405" tIns="91405" rIns="91405" bIns="91405" anchor="ctr"/>
          <a:lstStyle>
            <a:lvl1pPr marL="444409" indent="-272993">
              <a:spcBef>
                <a:spcPts val="4200"/>
              </a:spcBef>
              <a:buFont typeface="Helvetica Neue"/>
            </a:lvl1pPr>
            <a:lvl2pPr marL="929766" indent="-313941">
              <a:spcBef>
                <a:spcPts val="4200"/>
              </a:spcBef>
              <a:buFont typeface="Helvetica Neue"/>
              <a:buChar char="•"/>
            </a:lvl2pPr>
            <a:lvl3pPr marL="1429577" indent="-369343">
              <a:spcBef>
                <a:spcPts val="4200"/>
              </a:spcBef>
              <a:buFont typeface="Helvetica Neue"/>
            </a:lvl3pPr>
            <a:lvl4pPr marL="1953131" indent="-448488">
              <a:spcBef>
                <a:spcPts val="4200"/>
              </a:spcBef>
              <a:buFont typeface="Helvetica Neue"/>
              <a:buChar char="•"/>
            </a:lvl4pPr>
            <a:lvl5pPr marL="2397540" indent="-448488">
              <a:spcBef>
                <a:spcPts val="4200"/>
              </a:spcBef>
              <a:buFont typeface="Helvetica Neue"/>
              <a:buChar char="•"/>
            </a:lvl5pPr>
          </a:lstStyle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270005" y="3225801"/>
            <a:ext cx="10464801" cy="3302000"/>
          </a:xfrm>
          <a:prstGeom prst="rect">
            <a:avLst/>
          </a:prstGeom>
        </p:spPr>
        <p:txBody>
          <a:bodyPr lIns="91405" tIns="91405" rIns="91405" bIns="91405"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027290" y="6267594"/>
            <a:ext cx="11054081" cy="1937174"/>
          </a:xfrm>
          <a:prstGeom prst="rect">
            <a:avLst/>
          </a:prstGeom>
        </p:spPr>
        <p:txBody>
          <a:bodyPr anchor="t"/>
          <a:lstStyle>
            <a:lvl1pPr algn="l">
              <a:defRPr sz="5700" b="1" cap="all"/>
            </a:lvl1pPr>
          </a:lstStyle>
          <a:p>
            <a:pPr lvl="0">
              <a:defRPr sz="1800" b="0" cap="none"/>
            </a:pPr>
            <a:r>
              <a:rPr sz="57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027290" y="4133996"/>
            <a:ext cx="11054081" cy="21336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650163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1300325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95049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2600653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50240" y="2275844"/>
            <a:ext cx="5743788" cy="747775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28224" indent="-478063">
              <a:spcBef>
                <a:spcPts val="900"/>
              </a:spcBef>
              <a:defRPr sz="4000"/>
            </a:lvl2pPr>
            <a:lvl3pPr marL="1764728" indent="-464401">
              <a:spcBef>
                <a:spcPts val="900"/>
              </a:spcBef>
              <a:defRPr sz="4000"/>
            </a:lvl3pPr>
            <a:lvl4pPr marL="2450614" indent="-500124">
              <a:spcBef>
                <a:spcPts val="900"/>
              </a:spcBef>
              <a:defRPr sz="4000"/>
            </a:lvl4pPr>
            <a:lvl5pPr marL="3100779" indent="-500124">
              <a:spcBef>
                <a:spcPts val="900"/>
              </a:spcBef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50240" y="365241"/>
            <a:ext cx="11704320" cy="1676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50240" y="2041550"/>
            <a:ext cx="5746046" cy="105160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400" b="1"/>
            </a:lvl1pPr>
            <a:lvl2pPr marL="0" indent="650163">
              <a:spcBef>
                <a:spcPts val="800"/>
              </a:spcBef>
              <a:buSzTx/>
              <a:buFontTx/>
              <a:buNone/>
              <a:defRPr sz="3400" b="1"/>
            </a:lvl2pPr>
            <a:lvl3pPr marL="0" indent="1300325">
              <a:spcBef>
                <a:spcPts val="800"/>
              </a:spcBef>
              <a:buSzTx/>
              <a:buFontTx/>
              <a:buNone/>
              <a:defRPr sz="3400" b="1"/>
            </a:lvl3pPr>
            <a:lvl4pPr marL="0" indent="1950490">
              <a:spcBef>
                <a:spcPts val="800"/>
              </a:spcBef>
              <a:buSzTx/>
              <a:buFontTx/>
              <a:buNone/>
              <a:defRPr sz="3400" b="1"/>
            </a:lvl4pPr>
            <a:lvl5pPr marL="0" indent="2600653">
              <a:spcBef>
                <a:spcPts val="800"/>
              </a:spcBef>
              <a:buSzTx/>
              <a:buFontTx/>
              <a:buNone/>
              <a:defRPr sz="3400" b="1"/>
            </a:lvl5pPr>
          </a:lstStyle>
          <a:p>
            <a:pPr lvl="0">
              <a:defRPr sz="1800" b="0"/>
            </a:pPr>
            <a:r>
              <a:rPr sz="3400" b="1"/>
              <a:t>Body Level One</a:t>
            </a:r>
          </a:p>
          <a:p>
            <a:pPr lvl="1">
              <a:defRPr sz="1800" b="0"/>
            </a:pPr>
            <a:r>
              <a:rPr sz="3400" b="1"/>
              <a:t>Body Level Two</a:t>
            </a:r>
          </a:p>
          <a:p>
            <a:pPr lvl="2">
              <a:defRPr sz="1800" b="0"/>
            </a:pPr>
            <a:r>
              <a:rPr sz="3400" b="1"/>
              <a:t>Body Level Three</a:t>
            </a:r>
          </a:p>
          <a:p>
            <a:pPr lvl="3">
              <a:defRPr sz="1800" b="0"/>
            </a:pPr>
            <a:r>
              <a:rPr sz="3400" b="1"/>
              <a:t>Body Level Four</a:t>
            </a:r>
          </a:p>
          <a:p>
            <a:pPr lvl="4">
              <a:defRPr sz="1800" b="0"/>
            </a:pPr>
            <a:r>
              <a:rPr sz="3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50240" y="130951"/>
            <a:ext cx="11704320" cy="214489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50243" y="0"/>
            <a:ext cx="4278491" cy="2041031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pPr lvl="0">
              <a:defRPr sz="1800" b="0"/>
            </a:pPr>
            <a:r>
              <a:rPr sz="28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084516" y="388341"/>
            <a:ext cx="7270044" cy="936525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549032" y="4389119"/>
            <a:ext cx="7802881" cy="3244428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pPr lvl="0">
              <a:defRPr sz="1800" b="0"/>
            </a:pPr>
            <a:r>
              <a:rPr sz="28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2549032" y="7633547"/>
            <a:ext cx="7802881" cy="212005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650163">
              <a:spcBef>
                <a:spcPts val="400"/>
              </a:spcBef>
              <a:buSzTx/>
              <a:buFontTx/>
              <a:buNone/>
              <a:defRPr sz="2000"/>
            </a:lvl2pPr>
            <a:lvl3pPr marL="0" indent="1300325">
              <a:spcBef>
                <a:spcPts val="400"/>
              </a:spcBef>
              <a:buSzTx/>
              <a:buFontTx/>
              <a:buNone/>
              <a:defRPr sz="2000"/>
            </a:lvl3pPr>
            <a:lvl4pPr marL="0" indent="1950490">
              <a:spcBef>
                <a:spcPts val="400"/>
              </a:spcBef>
              <a:buSzTx/>
              <a:buFontTx/>
              <a:buNone/>
              <a:defRPr sz="2000"/>
            </a:lvl4pPr>
            <a:lvl5pPr marL="0" indent="2600653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40" y="130947"/>
            <a:ext cx="11704320" cy="2144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16" tIns="65016" rIns="65016" bIns="65016" anchor="ctr">
            <a:normAutofit/>
          </a:bodyPr>
          <a:lstStyle/>
          <a:p>
            <a:pPr lvl="0">
              <a:defRPr sz="1800"/>
            </a:pPr>
            <a:r>
              <a:rPr sz="63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40" y="2275844"/>
            <a:ext cx="11704320" cy="747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16" tIns="65016" rIns="65016" bIns="65016">
            <a:normAutofit/>
          </a:bodyPr>
          <a:lstStyle/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9320107" y="9111305"/>
            <a:ext cx="3034454" cy="376971"/>
          </a:xfrm>
          <a:prstGeom prst="rect">
            <a:avLst/>
          </a:prstGeom>
          <a:ln w="12700">
            <a:miter lim="400000"/>
          </a:ln>
        </p:spPr>
        <p:txBody>
          <a:bodyPr lIns="65016" tIns="65016" rIns="65016" bIns="65016" anchor="ctr">
            <a:spAutoFit/>
          </a:bodyPr>
          <a:lstStyle>
            <a:lvl1pPr algn="r">
              <a:defRPr sz="1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650163">
        <a:defRPr sz="6300">
          <a:latin typeface="Calibri"/>
          <a:ea typeface="Calibri"/>
          <a:cs typeface="Calibri"/>
          <a:sym typeface="Calibri"/>
        </a:defRPr>
      </a:lvl1pPr>
      <a:lvl2pPr algn="ctr" defTabSz="650163">
        <a:defRPr sz="6300">
          <a:latin typeface="Calibri"/>
          <a:ea typeface="Calibri"/>
          <a:cs typeface="Calibri"/>
          <a:sym typeface="Calibri"/>
        </a:defRPr>
      </a:lvl2pPr>
      <a:lvl3pPr algn="ctr" defTabSz="650163">
        <a:defRPr sz="6300">
          <a:latin typeface="Calibri"/>
          <a:ea typeface="Calibri"/>
          <a:cs typeface="Calibri"/>
          <a:sym typeface="Calibri"/>
        </a:defRPr>
      </a:lvl3pPr>
      <a:lvl4pPr algn="ctr" defTabSz="650163">
        <a:defRPr sz="6300">
          <a:latin typeface="Calibri"/>
          <a:ea typeface="Calibri"/>
          <a:cs typeface="Calibri"/>
          <a:sym typeface="Calibri"/>
        </a:defRPr>
      </a:lvl4pPr>
      <a:lvl5pPr algn="ctr" defTabSz="650163">
        <a:defRPr sz="6300">
          <a:latin typeface="Calibri"/>
          <a:ea typeface="Calibri"/>
          <a:cs typeface="Calibri"/>
          <a:sym typeface="Calibri"/>
        </a:defRPr>
      </a:lvl5pPr>
      <a:lvl6pPr algn="ctr" defTabSz="650163">
        <a:defRPr sz="6300">
          <a:latin typeface="Calibri"/>
          <a:ea typeface="Calibri"/>
          <a:cs typeface="Calibri"/>
          <a:sym typeface="Calibri"/>
        </a:defRPr>
      </a:lvl6pPr>
      <a:lvl7pPr algn="ctr" defTabSz="650163">
        <a:defRPr sz="6300">
          <a:latin typeface="Calibri"/>
          <a:ea typeface="Calibri"/>
          <a:cs typeface="Calibri"/>
          <a:sym typeface="Calibri"/>
        </a:defRPr>
      </a:lvl7pPr>
      <a:lvl8pPr algn="ctr" defTabSz="650163">
        <a:defRPr sz="6300">
          <a:latin typeface="Calibri"/>
          <a:ea typeface="Calibri"/>
          <a:cs typeface="Calibri"/>
          <a:sym typeface="Calibri"/>
        </a:defRPr>
      </a:lvl8pPr>
      <a:lvl9pPr algn="ctr" defTabSz="650163">
        <a:defRPr sz="6300">
          <a:latin typeface="Calibri"/>
          <a:ea typeface="Calibri"/>
          <a:cs typeface="Calibri"/>
          <a:sym typeface="Calibri"/>
        </a:defRPr>
      </a:lvl9pPr>
    </p:titleStyle>
    <p:bodyStyle>
      <a:lvl1pPr marL="487622" indent="-487622" defTabSz="650163">
        <a:spcBef>
          <a:spcPts val="1100"/>
        </a:spcBef>
        <a:buSzPct val="100000"/>
        <a:buFont typeface="Arial"/>
        <a:buChar char="•"/>
        <a:defRPr sz="4600">
          <a:latin typeface="Calibri"/>
          <a:ea typeface="Calibri"/>
          <a:cs typeface="Calibri"/>
          <a:sym typeface="Calibri"/>
        </a:defRPr>
      </a:lvl1pPr>
      <a:lvl2pPr marL="1117468" indent="-467307" defTabSz="650163">
        <a:spcBef>
          <a:spcPts val="1100"/>
        </a:spcBef>
        <a:buSzPct val="100000"/>
        <a:buFont typeface="Arial"/>
        <a:buChar char="–"/>
        <a:defRPr sz="4600">
          <a:latin typeface="Calibri"/>
          <a:ea typeface="Calibri"/>
          <a:cs typeface="Calibri"/>
          <a:sym typeface="Calibri"/>
        </a:defRPr>
      </a:lvl2pPr>
      <a:lvl3pPr marL="1740142" indent="-439815" defTabSz="650163">
        <a:spcBef>
          <a:spcPts val="1100"/>
        </a:spcBef>
        <a:buSzPct val="100000"/>
        <a:buFont typeface="Arial"/>
        <a:buChar char="•"/>
        <a:defRPr sz="4600">
          <a:latin typeface="Calibri"/>
          <a:ea typeface="Calibri"/>
          <a:cs typeface="Calibri"/>
          <a:sym typeface="Calibri"/>
        </a:defRPr>
      </a:lvl3pPr>
      <a:lvl4pPr marL="2484551" indent="-534061" defTabSz="650163">
        <a:spcBef>
          <a:spcPts val="1100"/>
        </a:spcBef>
        <a:buSzPct val="100000"/>
        <a:buFont typeface="Arial"/>
        <a:buChar char="–"/>
        <a:defRPr sz="4600">
          <a:latin typeface="Calibri"/>
          <a:ea typeface="Calibri"/>
          <a:cs typeface="Calibri"/>
          <a:sym typeface="Calibri"/>
        </a:defRPr>
      </a:lvl4pPr>
      <a:lvl5pPr marL="3134716" indent="-534061" defTabSz="650163">
        <a:spcBef>
          <a:spcPts val="1100"/>
        </a:spcBef>
        <a:buSzPct val="100000"/>
        <a:buFont typeface="Arial"/>
        <a:buChar char="»"/>
        <a:defRPr sz="4600">
          <a:latin typeface="Calibri"/>
          <a:ea typeface="Calibri"/>
          <a:cs typeface="Calibri"/>
          <a:sym typeface="Calibri"/>
        </a:defRPr>
      </a:lvl5pPr>
      <a:lvl6pPr marL="3784879" indent="-534061" defTabSz="650163">
        <a:spcBef>
          <a:spcPts val="1100"/>
        </a:spcBef>
        <a:buSzPct val="100000"/>
        <a:buFont typeface="Arial"/>
        <a:buChar char="•"/>
        <a:defRPr sz="4600">
          <a:latin typeface="Calibri"/>
          <a:ea typeface="Calibri"/>
          <a:cs typeface="Calibri"/>
          <a:sym typeface="Calibri"/>
        </a:defRPr>
      </a:lvl6pPr>
      <a:lvl7pPr marL="4435042" indent="-534061" defTabSz="650163">
        <a:spcBef>
          <a:spcPts val="1100"/>
        </a:spcBef>
        <a:buSzPct val="100000"/>
        <a:buFont typeface="Arial"/>
        <a:buChar char="•"/>
        <a:defRPr sz="4600">
          <a:latin typeface="Calibri"/>
          <a:ea typeface="Calibri"/>
          <a:cs typeface="Calibri"/>
          <a:sym typeface="Calibri"/>
        </a:defRPr>
      </a:lvl7pPr>
      <a:lvl8pPr marL="5085206" indent="-534061" defTabSz="650163">
        <a:spcBef>
          <a:spcPts val="1100"/>
        </a:spcBef>
        <a:buSzPct val="100000"/>
        <a:buFont typeface="Arial"/>
        <a:buChar char="•"/>
        <a:defRPr sz="4600">
          <a:latin typeface="Calibri"/>
          <a:ea typeface="Calibri"/>
          <a:cs typeface="Calibri"/>
          <a:sym typeface="Calibri"/>
        </a:defRPr>
      </a:lvl8pPr>
      <a:lvl9pPr marL="5735368" indent="-534061" defTabSz="650163">
        <a:spcBef>
          <a:spcPts val="1100"/>
        </a:spcBef>
        <a:buSzPct val="100000"/>
        <a:buFont typeface="Arial"/>
        <a:buChar char="•"/>
        <a:defRPr sz="46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7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7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7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7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7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7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7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7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7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wen-interpreter/gwen-web/blob/master/doc/CHEATSHEET.md" TargetMode="External"/><Relationship Id="rId2" Type="http://schemas.openxmlformats.org/officeDocument/2006/relationships/hyperlink" Target="https://github.com/gwen-interpreter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hyperlink" Target="https://quietachievingtester.wordpress.com" TargetMode="External"/><Relationship Id="rId4" Type="http://schemas.openxmlformats.org/officeDocument/2006/relationships/hyperlink" Target="https://warpedjavaguy.wordpress.com/tag/gwen-interpret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wen-interpreter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wen-interpreter/gwen-web" TargetMode="External"/><Relationship Id="rId2" Type="http://schemas.openxmlformats.org/officeDocument/2006/relationships/hyperlink" Target="https://github.com/gwen-interpreter/gwe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ucumber/cucumber/wiki/Feature-Introducti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270005" y="1638300"/>
            <a:ext cx="10464801" cy="3301999"/>
          </a:xfrm>
          <a:prstGeom prst="rect">
            <a:avLst/>
          </a:prstGeom>
        </p:spPr>
        <p:txBody>
          <a:bodyPr lIns="0" tIns="0" rIns="0" bIns="0"/>
          <a:lstStyle>
            <a:lvl1pPr>
              <a:defRPr sz="67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6700"/>
              <a:t>Automation with Gwen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1270005" y="5029203"/>
            <a:ext cx="10464801" cy="1130299"/>
          </a:xfrm>
          <a:prstGeom prst="rect">
            <a:avLst/>
          </a:prstGeom>
        </p:spPr>
        <p:txBody>
          <a:bodyPr lIns="0" tIns="0" rIns="0" bIns="0"/>
          <a:lstStyle/>
          <a:p>
            <a:pPr lvl="0" defTabSz="513629">
              <a:defRPr sz="1800"/>
            </a:pPr>
            <a:endParaRPr sz="3634">
              <a:latin typeface="Optima"/>
              <a:ea typeface="Optima"/>
              <a:cs typeface="Optima"/>
              <a:sym typeface="Optima"/>
            </a:endParaRPr>
          </a:p>
          <a:p>
            <a:pPr lvl="0" defTabSz="513629">
              <a:defRPr sz="1800"/>
            </a:pPr>
            <a:r>
              <a:rPr sz="3634">
                <a:latin typeface="Optima"/>
                <a:ea typeface="Optima"/>
                <a:cs typeface="Optima"/>
                <a:sym typeface="Optima"/>
              </a:rPr>
              <a:t>Introduction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952501" y="444501"/>
            <a:ext cx="11099801" cy="2159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Evaluation Reports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099801" cy="6286501"/>
          </a:xfrm>
          <a:prstGeom prst="rect">
            <a:avLst/>
          </a:prstGeom>
        </p:spPr>
        <p:txBody>
          <a:bodyPr lIns="0" tIns="0" rIns="0" bIns="0"/>
          <a:lstStyle/>
          <a:p>
            <a:pPr marL="132164" lvl="0" indent="-132164" defTabSz="617655">
              <a:spcBef>
                <a:spcPts val="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Summary report (one per execution)</a:t>
            </a:r>
          </a:p>
          <a:p>
            <a:pPr marL="405301" lvl="1" indent="-151988" defTabSz="617655">
              <a:spcBef>
                <a:spcPts val="230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Lists all evaluated features</a:t>
            </a:r>
            <a:endParaRPr sz="3800">
              <a:latin typeface="Optima"/>
              <a:ea typeface="Optima"/>
              <a:cs typeface="Optima"/>
              <a:sym typeface="Optima"/>
            </a:endParaRPr>
          </a:p>
          <a:p>
            <a:pPr marL="132164" lvl="0" indent="-132164" defTabSz="617655">
              <a:spcBef>
                <a:spcPts val="230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Detail report (one per feature file)</a:t>
            </a:r>
          </a:p>
          <a:p>
            <a:pPr marL="405301" lvl="1" indent="-151988" defTabSz="617655">
              <a:spcBef>
                <a:spcPts val="230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Lists all evaluated steps</a:t>
            </a:r>
            <a:endParaRPr sz="3800">
              <a:latin typeface="Optima"/>
              <a:ea typeface="Optima"/>
              <a:cs typeface="Optima"/>
              <a:sym typeface="Optima"/>
            </a:endParaRPr>
          </a:p>
          <a:p>
            <a:pPr marL="132164" lvl="0" indent="-132164" defTabSz="617655">
              <a:spcBef>
                <a:spcPts val="230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All Reports include</a:t>
            </a:r>
          </a:p>
          <a:p>
            <a:pPr marL="405301" lvl="1" indent="-151988" defTabSz="617655">
              <a:spcBef>
                <a:spcPts val="230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Evaluation status</a:t>
            </a:r>
            <a:endParaRPr sz="3800">
              <a:latin typeface="Optima"/>
              <a:ea typeface="Optima"/>
              <a:cs typeface="Optima"/>
              <a:sym typeface="Optima"/>
            </a:endParaRPr>
          </a:p>
          <a:p>
            <a:pPr marL="405301" lvl="1" indent="-151988" defTabSz="617655">
              <a:spcBef>
                <a:spcPts val="230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Timings and statistics</a:t>
            </a:r>
            <a:endParaRPr sz="3800">
              <a:latin typeface="Optima"/>
              <a:ea typeface="Optima"/>
              <a:cs typeface="Optima"/>
              <a:sym typeface="Optima"/>
            </a:endParaRPr>
          </a:p>
          <a:p>
            <a:pPr marL="405301" lvl="1" indent="-151988" defTabSz="617655">
              <a:spcBef>
                <a:spcPts val="230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On error:</a:t>
            </a:r>
            <a:endParaRPr sz="3800">
              <a:latin typeface="Optima"/>
              <a:ea typeface="Optima"/>
              <a:cs typeface="Optima"/>
              <a:sym typeface="Optima"/>
            </a:endParaRPr>
          </a:p>
          <a:p>
            <a:pPr marL="685433" lvl="2" indent="-178810" defTabSz="617655">
              <a:spcBef>
                <a:spcPts val="230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Environment and screenshots are captured</a:t>
            </a:r>
            <a:endParaRPr sz="3230">
              <a:latin typeface="Optima"/>
              <a:ea typeface="Optima"/>
              <a:cs typeface="Optima"/>
              <a:sym typeface="Optima"/>
            </a:endParaRPr>
          </a:p>
          <a:p>
            <a:pPr marL="405301" lvl="1" indent="-151988" defTabSz="617655">
              <a:spcBef>
                <a:spcPts val="2300"/>
              </a:spcBef>
              <a:buClr>
                <a:srgbClr val="000000"/>
              </a:buClr>
              <a:buSzPct val="73636"/>
              <a:defRPr sz="1800"/>
            </a:pPr>
            <a:r>
              <a:rPr sz="2280">
                <a:latin typeface="Optima"/>
                <a:ea typeface="Optima"/>
                <a:cs typeface="Optima"/>
                <a:sym typeface="Optima"/>
              </a:rPr>
              <a:t>Slide shows (optional)</a:t>
            </a:r>
          </a:p>
        </p:txBody>
      </p:sp>
      <p:pic>
        <p:nvPicPr>
          <p:cNvPr id="110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5373" y="2603500"/>
            <a:ext cx="6181335" cy="2431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3001" y="5034717"/>
            <a:ext cx="4757047" cy="3677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952501" y="444501"/>
            <a:ext cx="11099801" cy="2159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Resources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099801" cy="6286501"/>
          </a:xfrm>
          <a:prstGeom prst="rect">
            <a:avLst/>
          </a:prstGeom>
        </p:spPr>
        <p:txBody>
          <a:bodyPr lIns="0" tIns="0" rIns="0" bIns="0"/>
          <a:lstStyle/>
          <a:p>
            <a:pPr marL="172786" lvl="0" indent="-172786" defTabSz="598150">
              <a:spcBef>
                <a:spcPts val="0"/>
              </a:spcBef>
              <a:buClr>
                <a:srgbClr val="000000"/>
              </a:buClr>
              <a:buSzPct val="75413"/>
              <a:defRPr sz="1800"/>
            </a:pPr>
            <a:r>
              <a:rPr sz="2208">
                <a:latin typeface="Optima"/>
                <a:ea typeface="Optima"/>
                <a:cs typeface="Optima"/>
                <a:sym typeface="Optima"/>
              </a:rPr>
              <a:t>Gherkin</a:t>
            </a:r>
          </a:p>
          <a:p>
            <a:pPr marL="658258" lvl="1" indent="-331174" defTabSz="598150">
              <a:spcBef>
                <a:spcPts val="0"/>
              </a:spcBef>
              <a:buClr>
                <a:srgbClr val="000000"/>
              </a:buClr>
              <a:buSzPct val="75413"/>
              <a:defRPr sz="1800"/>
            </a:pPr>
            <a:endParaRPr sz="2208">
              <a:latin typeface="Optima"/>
              <a:ea typeface="Optima"/>
              <a:cs typeface="Optima"/>
              <a:sym typeface="Optima"/>
            </a:endParaRPr>
          </a:p>
          <a:p>
            <a:pPr marL="499870" lvl="1" indent="-172786" defTabSz="598150">
              <a:spcBef>
                <a:spcPts val="0"/>
              </a:spcBef>
              <a:buClr>
                <a:srgbClr val="000000"/>
              </a:buClr>
              <a:buSzPct val="75413"/>
              <a:defRPr sz="1800"/>
            </a:pPr>
            <a:r>
              <a:rPr sz="2208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tima"/>
                <a:ea typeface="Optima"/>
                <a:cs typeface="Optima"/>
                <a:sym typeface="Optima"/>
              </a:rPr>
              <a:t>https://github.com/cucumber/cucumber/wiki/Gherkin</a:t>
            </a:r>
            <a:endParaRPr sz="2208">
              <a:latin typeface="Optima"/>
              <a:ea typeface="Optima"/>
              <a:cs typeface="Optima"/>
              <a:sym typeface="Optima"/>
            </a:endParaRPr>
          </a:p>
          <a:p>
            <a:pPr marL="331174" lvl="0" indent="-331174" defTabSz="598150">
              <a:spcBef>
                <a:spcPts val="0"/>
              </a:spcBef>
              <a:buClr>
                <a:srgbClr val="000000"/>
              </a:buClr>
              <a:buSzPct val="75413"/>
              <a:defRPr sz="1800"/>
            </a:pPr>
            <a:endParaRPr sz="2208">
              <a:latin typeface="Optima"/>
              <a:ea typeface="Optima"/>
              <a:cs typeface="Optima"/>
              <a:sym typeface="Optima"/>
            </a:endParaRPr>
          </a:p>
          <a:p>
            <a:pPr marL="172786" lvl="0" indent="-172786" defTabSz="598150">
              <a:spcBef>
                <a:spcPts val="0"/>
              </a:spcBef>
              <a:buClr>
                <a:srgbClr val="000000"/>
              </a:buClr>
              <a:buSzPct val="75413"/>
              <a:defRPr sz="1800"/>
            </a:pPr>
            <a:r>
              <a:rPr sz="2208">
                <a:latin typeface="Optima"/>
                <a:ea typeface="Optima"/>
                <a:cs typeface="Optima"/>
                <a:sym typeface="Optima"/>
              </a:rPr>
              <a:t>Gwen</a:t>
            </a:r>
          </a:p>
          <a:p>
            <a:pPr marL="528241" lvl="1" indent="-201157" defTabSz="598150">
              <a:spcBef>
                <a:spcPts val="3100"/>
              </a:spcBef>
              <a:buClr>
                <a:srgbClr val="000000"/>
              </a:buClr>
              <a:buSzPct val="75413"/>
              <a:defRPr sz="1800"/>
            </a:pPr>
            <a:r>
              <a:rPr sz="2208">
                <a:latin typeface="Optima"/>
                <a:ea typeface="Optima"/>
                <a:cs typeface="Optima"/>
                <a:sym typeface="Optima"/>
                <a:hlinkClick r:id="rId2"/>
              </a:rPr>
              <a:t>https://github.com/gwen-interpreter</a:t>
            </a:r>
            <a:endParaRPr sz="3680">
              <a:latin typeface="Optima"/>
              <a:ea typeface="Optima"/>
              <a:cs typeface="Optima"/>
              <a:sym typeface="Optima"/>
            </a:endParaRPr>
          </a:p>
          <a:p>
            <a:pPr marL="172786" lvl="0" indent="-172786" defTabSz="598150">
              <a:spcBef>
                <a:spcPts val="3100"/>
              </a:spcBef>
              <a:buClr>
                <a:srgbClr val="000000"/>
              </a:buClr>
              <a:buSzPct val="75413"/>
              <a:defRPr sz="1800"/>
            </a:pPr>
            <a:r>
              <a:rPr sz="2208">
                <a:latin typeface="Optima"/>
                <a:ea typeface="Optima"/>
                <a:cs typeface="Optima"/>
                <a:sym typeface="Optima"/>
              </a:rPr>
              <a:t>Cheat Sheet</a:t>
            </a:r>
          </a:p>
          <a:p>
            <a:pPr marL="528241" lvl="1" indent="-201157" defTabSz="598150">
              <a:spcBef>
                <a:spcPts val="3100"/>
              </a:spcBef>
              <a:buClr>
                <a:srgbClr val="000000"/>
              </a:buClr>
              <a:buSzPct val="75413"/>
              <a:defRPr sz="1800"/>
            </a:pPr>
            <a:r>
              <a:rPr sz="2208">
                <a:latin typeface="Optima"/>
                <a:ea typeface="Optima"/>
                <a:cs typeface="Optima"/>
                <a:sym typeface="Optima"/>
                <a:hlinkClick r:id="rId3"/>
              </a:rPr>
              <a:t>https://github.com/gwen-interpreter/gwen-web/blob/master/doc/CHEATSHEET.md</a:t>
            </a:r>
            <a:endParaRPr sz="3680">
              <a:latin typeface="Optima"/>
              <a:ea typeface="Optima"/>
              <a:cs typeface="Optima"/>
              <a:sym typeface="Optima"/>
            </a:endParaRPr>
          </a:p>
          <a:p>
            <a:pPr marL="172786" lvl="0" indent="-172786" defTabSz="598150">
              <a:spcBef>
                <a:spcPts val="3100"/>
              </a:spcBef>
              <a:buClr>
                <a:srgbClr val="000000"/>
              </a:buClr>
              <a:buSzPct val="75413"/>
              <a:defRPr sz="1800"/>
            </a:pPr>
            <a:r>
              <a:rPr sz="2208">
                <a:latin typeface="Optima"/>
                <a:ea typeface="Optima"/>
                <a:cs typeface="Optima"/>
                <a:sym typeface="Optima"/>
              </a:rPr>
              <a:t>Blogs</a:t>
            </a:r>
          </a:p>
          <a:p>
            <a:pPr marL="528241" lvl="1" indent="-201157" defTabSz="598150">
              <a:spcBef>
                <a:spcPts val="3100"/>
              </a:spcBef>
              <a:buClr>
                <a:srgbClr val="000000"/>
              </a:buClr>
              <a:buSzPct val="75413"/>
              <a:defRPr sz="1800"/>
            </a:pPr>
            <a:r>
              <a:rPr sz="2208">
                <a:latin typeface="Optima"/>
                <a:ea typeface="Optima"/>
                <a:cs typeface="Optima"/>
                <a:sym typeface="Optima"/>
                <a:hlinkClick r:id="rId4"/>
              </a:rPr>
              <a:t>https://warpedjavaguy.wordpress.com/tag/gwen-interpreter</a:t>
            </a:r>
            <a:endParaRPr sz="3680">
              <a:latin typeface="Optima"/>
              <a:ea typeface="Optima"/>
              <a:cs typeface="Optima"/>
              <a:sym typeface="Optima"/>
            </a:endParaRPr>
          </a:p>
          <a:p>
            <a:pPr marL="528241" lvl="1" indent="-201157" defTabSz="598150">
              <a:spcBef>
                <a:spcPts val="3100"/>
              </a:spcBef>
              <a:buClr>
                <a:srgbClr val="000000"/>
              </a:buClr>
              <a:buSzPct val="75413"/>
              <a:defRPr sz="1800"/>
            </a:pPr>
            <a:r>
              <a:rPr sz="2208">
                <a:latin typeface="Optima"/>
                <a:ea typeface="Optima"/>
                <a:cs typeface="Optima"/>
                <a:sym typeface="Optima"/>
                <a:hlinkClick r:id="rId5"/>
              </a:rPr>
              <a:t>https://quietachievingtester.wordpress.com</a:t>
            </a:r>
          </a:p>
        </p:txBody>
      </p:sp>
      <p:pic>
        <p:nvPicPr>
          <p:cNvPr id="126" name="image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1270005" y="3225801"/>
            <a:ext cx="10464801" cy="3301999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Questions?</a:t>
            </a:r>
          </a:p>
        </p:txBody>
      </p:sp>
      <p:pic>
        <p:nvPicPr>
          <p:cNvPr id="12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952501" y="444501"/>
            <a:ext cx="11099801" cy="2159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Gwen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952501" y="2616202"/>
            <a:ext cx="11099801" cy="6286501"/>
          </a:xfrm>
          <a:prstGeom prst="rect">
            <a:avLst/>
          </a:prstGeom>
        </p:spPr>
        <p:txBody>
          <a:bodyPr lIns="0" tIns="0" rIns="0" bIns="0"/>
          <a:lstStyle/>
          <a:p>
            <a:pPr marL="153030" lvl="0" indent="-153030">
              <a:spcBef>
                <a:spcPts val="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GWEN = </a:t>
            </a:r>
            <a:r>
              <a:rPr sz="2400" b="1" u="sng">
                <a:latin typeface="Optima"/>
                <a:ea typeface="Optima"/>
                <a:cs typeface="Optima"/>
                <a:sym typeface="Optima"/>
              </a:rPr>
              <a:t>G</a:t>
            </a:r>
            <a:r>
              <a:rPr sz="2400">
                <a:latin typeface="Optima"/>
                <a:ea typeface="Optima"/>
                <a:cs typeface="Optima"/>
                <a:sym typeface="Optima"/>
              </a:rPr>
              <a:t>iven </a:t>
            </a:r>
            <a:r>
              <a:rPr sz="2400" b="1" u="sng">
                <a:latin typeface="Optima"/>
                <a:ea typeface="Optima"/>
                <a:cs typeface="Optima"/>
                <a:sym typeface="Optima"/>
              </a:rPr>
              <a:t>W</a:t>
            </a:r>
            <a:r>
              <a:rPr sz="2400">
                <a:latin typeface="Optima"/>
                <a:ea typeface="Optima"/>
                <a:cs typeface="Optima"/>
                <a:sym typeface="Optima"/>
              </a:rPr>
              <a:t>hen Th</a:t>
            </a:r>
            <a:r>
              <a:rPr sz="2400" b="1" u="sng">
                <a:latin typeface="Optima"/>
                <a:ea typeface="Optima"/>
                <a:cs typeface="Optima"/>
                <a:sym typeface="Optima"/>
              </a:rPr>
              <a:t>en</a:t>
            </a: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b="1">
                <a:latin typeface="Optima"/>
                <a:ea typeface="Optima"/>
                <a:cs typeface="Optima"/>
                <a:sym typeface="Optima"/>
              </a:rPr>
              <a:t>Given</a:t>
            </a:r>
            <a:r>
              <a:rPr sz="2400">
                <a:latin typeface="Optima"/>
                <a:ea typeface="Optima"/>
                <a:cs typeface="Optima"/>
                <a:sym typeface="Optima"/>
              </a:rPr>
              <a:t> conditions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b="1">
                <a:latin typeface="Optima"/>
                <a:ea typeface="Optima"/>
                <a:cs typeface="Optima"/>
                <a:sym typeface="Optima"/>
              </a:rPr>
              <a:t>When</a:t>
            </a:r>
            <a:r>
              <a:rPr sz="2400">
                <a:latin typeface="Optima"/>
                <a:ea typeface="Optima"/>
                <a:cs typeface="Optima"/>
                <a:sym typeface="Optima"/>
              </a:rPr>
              <a:t> actions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b="1">
                <a:latin typeface="Optima"/>
                <a:ea typeface="Optima"/>
                <a:cs typeface="Optima"/>
                <a:sym typeface="Optima"/>
              </a:rPr>
              <a:t>Then</a:t>
            </a:r>
            <a:r>
              <a:rPr sz="2400">
                <a:latin typeface="Optima"/>
                <a:ea typeface="Optima"/>
                <a:cs typeface="Optima"/>
                <a:sym typeface="Optima"/>
              </a:rPr>
              <a:t> expectations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153030" lvl="0" indent="-153030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Open Source</a:t>
            </a: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  <a:hlinkClick r:id="rId2"/>
              </a:rPr>
              <a:t>https://github.com/gwen-interpreter</a:t>
            </a:r>
            <a:endParaRPr sz="240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Apache v2 license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Written in Scala (compiled to Java bytecode)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792913" lvl="2" indent="-208835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Java 6 or 7 (8 coming soon)</a:t>
            </a:r>
          </a:p>
        </p:txBody>
      </p:sp>
      <p:pic>
        <p:nvPicPr>
          <p:cNvPr id="63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7601" y="2647022"/>
            <a:ext cx="5423099" cy="3805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952501" y="444501"/>
            <a:ext cx="11099801" cy="2159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Automation Platform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099801" cy="6286501"/>
          </a:xfrm>
          <a:prstGeom prst="rect">
            <a:avLst/>
          </a:prstGeom>
        </p:spPr>
        <p:txBody>
          <a:bodyPr lIns="0" tIns="0" rIns="0" bIns="0"/>
          <a:lstStyle/>
          <a:p>
            <a:pPr marL="125207" lvl="0" indent="-125207">
              <a:spcBef>
                <a:spcPts val="0"/>
              </a:spcBef>
              <a:buClr>
                <a:srgbClr val="000000"/>
              </a:buClr>
              <a:buSzPct val="76736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Gwen is a Gherkin DSL Interpreter</a:t>
            </a:r>
          </a:p>
          <a:p>
            <a:pPr marL="646371" lvl="2" indent="-176568">
              <a:spcBef>
                <a:spcPts val="2200"/>
              </a:spcBef>
              <a:buClr>
                <a:srgbClr val="000000"/>
              </a:buClr>
              <a:buSzPct val="76736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Reads, parses, and validates plain text specifications</a:t>
            </a:r>
            <a:endParaRPr sz="3400">
              <a:latin typeface="Optima"/>
              <a:ea typeface="Optima"/>
              <a:cs typeface="Optima"/>
              <a:sym typeface="Optima"/>
            </a:endParaRPr>
          </a:p>
          <a:p>
            <a:pPr marL="646371" lvl="2" indent="-176568">
              <a:spcBef>
                <a:spcPts val="2200"/>
              </a:spcBef>
              <a:buClr>
                <a:srgbClr val="000000"/>
              </a:buClr>
              <a:buSzPct val="76736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Dispatches steps to a mixed in engine for execution </a:t>
            </a:r>
            <a:endParaRPr sz="3400">
              <a:latin typeface="Optima"/>
              <a:ea typeface="Optima"/>
              <a:cs typeface="Optima"/>
              <a:sym typeface="Optima"/>
            </a:endParaRPr>
          </a:p>
          <a:p>
            <a:pPr marL="646371" lvl="2" indent="-176568">
              <a:spcBef>
                <a:spcPts val="2200"/>
              </a:spcBef>
              <a:buClr>
                <a:srgbClr val="000000"/>
              </a:buClr>
              <a:buSzPct val="76736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Provides REPL</a:t>
            </a:r>
            <a:endParaRPr sz="3400">
              <a:latin typeface="Optima"/>
              <a:ea typeface="Optima"/>
              <a:cs typeface="Optima"/>
              <a:sym typeface="Optima"/>
            </a:endParaRPr>
          </a:p>
          <a:p>
            <a:pPr marL="646371" lvl="2" indent="-176568">
              <a:spcBef>
                <a:spcPts val="2200"/>
              </a:spcBef>
              <a:buClr>
                <a:srgbClr val="000000"/>
              </a:buClr>
              <a:buSzPct val="76736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Generates reports</a:t>
            </a:r>
            <a:endParaRPr sz="3400">
              <a:latin typeface="Optima"/>
              <a:ea typeface="Optima"/>
              <a:cs typeface="Optima"/>
              <a:sym typeface="Optima"/>
            </a:endParaRPr>
          </a:p>
          <a:p>
            <a:pPr marL="646371" lvl="2" indent="-176568">
              <a:spcBef>
                <a:spcPts val="2200"/>
              </a:spcBef>
              <a:buClr>
                <a:srgbClr val="000000"/>
              </a:buClr>
              <a:buSzPct val="76736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  <a:hlinkClick r:id="rId2"/>
              </a:rPr>
              <a:t>https://github.com/gwen-interpreter/gwen</a:t>
            </a:r>
            <a:endParaRPr sz="2400">
              <a:latin typeface="Optima"/>
              <a:ea typeface="Optima"/>
              <a:cs typeface="Optima"/>
              <a:sym typeface="Optima"/>
            </a:endParaRPr>
          </a:p>
          <a:p>
            <a:pPr marL="125207" lvl="0" indent="-125207">
              <a:spcBef>
                <a:spcPts val="2200"/>
              </a:spcBef>
              <a:buClr>
                <a:srgbClr val="000000"/>
              </a:buClr>
              <a:buSzPct val="76736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Automation Engines</a:t>
            </a:r>
            <a:endParaRPr sz="4600">
              <a:latin typeface="Optima"/>
              <a:ea typeface="Optima"/>
              <a:cs typeface="Optima"/>
              <a:sym typeface="Optima"/>
            </a:endParaRPr>
          </a:p>
          <a:p>
            <a:pPr marL="646371" lvl="2" indent="-176568">
              <a:spcBef>
                <a:spcPts val="2200"/>
              </a:spcBef>
              <a:buClr>
                <a:srgbClr val="000000"/>
              </a:buClr>
              <a:buSzPct val="76736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gwen-web for automating the web (uses Selenium Web Driver)</a:t>
            </a:r>
            <a:endParaRPr sz="3400">
              <a:latin typeface="Optima"/>
              <a:ea typeface="Optima"/>
              <a:cs typeface="Optima"/>
              <a:sym typeface="Optima"/>
            </a:endParaRPr>
          </a:p>
          <a:p>
            <a:pPr marL="646371" lvl="2" indent="-176568">
              <a:spcBef>
                <a:spcPts val="2200"/>
              </a:spcBef>
              <a:buClr>
                <a:srgbClr val="000000"/>
              </a:buClr>
              <a:buSzPct val="76736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  <a:hlinkClick r:id="rId3"/>
              </a:rPr>
              <a:t>https://github.com/gwen-interpreter/gwen-web</a:t>
            </a:r>
          </a:p>
        </p:txBody>
      </p:sp>
      <p:pic>
        <p:nvPicPr>
          <p:cNvPr id="68" name="imag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17708" y="5628197"/>
            <a:ext cx="3494465" cy="172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03585" y="4007816"/>
            <a:ext cx="3494465" cy="1765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952501" y="444501"/>
            <a:ext cx="11099801" cy="2159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Web Automation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099801" cy="6286501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153030" lvl="0" indent="-153030">
              <a:spcBef>
                <a:spcPts val="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Traditionally</a:t>
            </a: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Automation meant writing lots of code (Page Objects)</a:t>
            </a:r>
            <a:endParaRPr sz="4000" dirty="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It was difficult to automate across browsers</a:t>
            </a:r>
            <a:endParaRPr sz="4000" dirty="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Lots of </a:t>
            </a:r>
            <a:r>
              <a:rPr sz="2400" dirty="0" err="1">
                <a:latin typeface="Optima"/>
                <a:ea typeface="Optima"/>
                <a:cs typeface="Optima"/>
                <a:sym typeface="Optima"/>
              </a:rPr>
              <a:t>Gotcha’s</a:t>
            </a:r>
            <a:r>
              <a:rPr sz="2400" dirty="0">
                <a:latin typeface="Optima"/>
                <a:ea typeface="Optima"/>
                <a:cs typeface="Optima"/>
                <a:sym typeface="Optima"/>
              </a:rPr>
              <a:t> (waits, syncs, etc..)</a:t>
            </a:r>
            <a:endParaRPr sz="4000" dirty="0">
              <a:latin typeface="Optima"/>
              <a:ea typeface="Optima"/>
              <a:cs typeface="Optima"/>
              <a:sym typeface="Optima"/>
            </a:endParaRPr>
          </a:p>
          <a:p>
            <a:pPr marL="153030" lvl="0" indent="-153030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Now with </a:t>
            </a:r>
            <a:r>
              <a:rPr sz="2400" dirty="0" err="1">
                <a:latin typeface="Optima"/>
                <a:ea typeface="Optima"/>
                <a:cs typeface="Optima"/>
                <a:sym typeface="Optima"/>
              </a:rPr>
              <a:t>gwen</a:t>
            </a:r>
            <a:r>
              <a:rPr sz="2400" dirty="0">
                <a:latin typeface="Optima"/>
                <a:ea typeface="Optima"/>
                <a:cs typeface="Optima"/>
                <a:sym typeface="Optima"/>
              </a:rPr>
              <a:t>-web</a:t>
            </a: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Web Driver API is hidden</a:t>
            </a:r>
            <a:endParaRPr sz="4000" dirty="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Coding page objects is never required</a:t>
            </a:r>
            <a:endParaRPr sz="4000" dirty="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dirty="0" err="1">
                <a:latin typeface="Optima"/>
                <a:ea typeface="Optima"/>
                <a:cs typeface="Optima"/>
                <a:sym typeface="Optima"/>
              </a:rPr>
              <a:t>Gotcha’s</a:t>
            </a:r>
            <a:r>
              <a:rPr sz="2400" dirty="0">
                <a:latin typeface="Optima"/>
                <a:ea typeface="Optima"/>
                <a:cs typeface="Optima"/>
                <a:sym typeface="Optima"/>
              </a:rPr>
              <a:t> are taken care of</a:t>
            </a:r>
            <a:endParaRPr sz="4000" dirty="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Automation is driven by plain text </a:t>
            </a:r>
            <a:r>
              <a:rPr sz="2400" dirty="0" smtClean="0">
                <a:latin typeface="Optima"/>
                <a:ea typeface="Optima"/>
                <a:cs typeface="Optima"/>
                <a:sym typeface="Optima"/>
              </a:rPr>
              <a:t>specifications</a:t>
            </a:r>
            <a:endParaRPr lang="en-AU" sz="2400" dirty="0" smtClean="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lang="en-AU" sz="2400" dirty="0" smtClean="0">
                <a:latin typeface="Optima"/>
                <a:ea typeface="Optima"/>
                <a:cs typeface="Optima"/>
                <a:sym typeface="Optima"/>
              </a:rPr>
              <a:t>--dry-run to validate specifications</a:t>
            </a:r>
            <a:endParaRPr sz="2400" dirty="0">
              <a:latin typeface="Optima"/>
              <a:ea typeface="Optima"/>
              <a:cs typeface="Optima"/>
              <a:sym typeface="Optima"/>
            </a:endParaRPr>
          </a:p>
        </p:txBody>
      </p:sp>
      <p:pic>
        <p:nvPicPr>
          <p:cNvPr id="7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2102" y="4870405"/>
            <a:ext cx="509654" cy="887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24673" y="4493408"/>
            <a:ext cx="4491137" cy="1641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2123" y="6779480"/>
            <a:ext cx="1109613" cy="980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72094" y="6375896"/>
            <a:ext cx="1596494" cy="1549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66586" y="6935126"/>
            <a:ext cx="700577" cy="66967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7306929" y="6053168"/>
            <a:ext cx="1" cy="681246"/>
          </a:xfrm>
          <a:prstGeom prst="line">
            <a:avLst/>
          </a:prstGeom>
          <a:ln w="127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898353" y="7184025"/>
            <a:ext cx="700577" cy="1"/>
          </a:xfrm>
          <a:prstGeom prst="line">
            <a:avLst/>
          </a:prstGeom>
          <a:ln w="127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9634819" y="7184025"/>
            <a:ext cx="700577" cy="1"/>
          </a:xfrm>
          <a:prstGeom prst="line">
            <a:avLst/>
          </a:prstGeom>
          <a:ln w="127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83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500209" y="7529840"/>
            <a:ext cx="1233331" cy="319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952501" y="444501"/>
            <a:ext cx="11099801" cy="2159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Tooling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099801" cy="6286501"/>
          </a:xfrm>
          <a:prstGeom prst="rect">
            <a:avLst/>
          </a:prstGeom>
        </p:spPr>
        <p:txBody>
          <a:bodyPr lIns="0" tIns="0" rIns="0" bIns="0"/>
          <a:lstStyle/>
          <a:p>
            <a:pPr marL="204041" lvl="0" indent="-204041">
              <a:spcBef>
                <a:spcPts val="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Java runtime environment</a:t>
            </a:r>
          </a:p>
          <a:p>
            <a:pPr marL="621664" lvl="1" indent="-240742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JRE </a:t>
            </a:r>
            <a:r>
              <a:rPr sz="2400" dirty="0" smtClean="0">
                <a:latin typeface="Optima"/>
                <a:ea typeface="Optima"/>
                <a:cs typeface="Optima"/>
                <a:sym typeface="Optima"/>
              </a:rPr>
              <a:t>7</a:t>
            </a:r>
            <a:r>
              <a:rPr lang="en-AU" sz="2400" dirty="0" smtClean="0">
                <a:latin typeface="Optima"/>
                <a:ea typeface="Optima"/>
                <a:cs typeface="Optima"/>
                <a:sym typeface="Optima"/>
              </a:rPr>
              <a:t>+</a:t>
            </a:r>
            <a:endParaRPr sz="4000" dirty="0">
              <a:latin typeface="Optima"/>
              <a:ea typeface="Optima"/>
              <a:cs typeface="Optima"/>
              <a:sym typeface="Optima"/>
            </a:endParaRPr>
          </a:p>
          <a:p>
            <a:pPr marL="204041" lvl="0" indent="-204041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Web browser</a:t>
            </a:r>
          </a:p>
          <a:p>
            <a:pPr marL="621664" lvl="1" indent="-240742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Firefox, Chrome, Safari, IE</a:t>
            </a:r>
            <a:endParaRPr sz="4000" dirty="0">
              <a:latin typeface="Optima"/>
              <a:ea typeface="Optima"/>
              <a:cs typeface="Optima"/>
              <a:sym typeface="Optima"/>
            </a:endParaRPr>
          </a:p>
          <a:p>
            <a:pPr marL="204041" lvl="0" indent="-204041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 dirty="0" err="1">
                <a:latin typeface="Optima"/>
                <a:ea typeface="Optima"/>
                <a:cs typeface="Optima"/>
                <a:sym typeface="Optima"/>
              </a:rPr>
              <a:t>gwen</a:t>
            </a:r>
            <a:r>
              <a:rPr sz="2400" dirty="0">
                <a:latin typeface="Optima"/>
                <a:ea typeface="Optima"/>
                <a:cs typeface="Optima"/>
                <a:sym typeface="Optima"/>
              </a:rPr>
              <a:t>-web distributable</a:t>
            </a:r>
          </a:p>
          <a:p>
            <a:pPr marL="584963" lvl="1" indent="-204041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single ZIP download</a:t>
            </a:r>
          </a:p>
          <a:p>
            <a:pPr marL="204041" lvl="0" indent="-204041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Plain text editor</a:t>
            </a:r>
          </a:p>
          <a:p>
            <a:pPr marL="204041" lvl="0" indent="-204041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Command line shell</a:t>
            </a:r>
          </a:p>
        </p:txBody>
      </p:sp>
      <p:pic>
        <p:nvPicPr>
          <p:cNvPr id="8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670" y="2965451"/>
            <a:ext cx="7050471" cy="49593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952501" y="444501"/>
            <a:ext cx="11099801" cy="2159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6300">
                <a:latin typeface="Optima"/>
                <a:ea typeface="Optima"/>
                <a:cs typeface="Optima"/>
                <a:sym typeface="Optima"/>
              </a:rPr>
              <a:t>Interactive </a:t>
            </a:r>
            <a:r>
              <a:rPr sz="8000">
                <a:latin typeface="Optima"/>
                <a:ea typeface="Optima"/>
                <a:cs typeface="Optima"/>
                <a:sym typeface="Optima"/>
              </a:rPr>
              <a:t>REPL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099801" cy="6286501"/>
          </a:xfrm>
          <a:prstGeom prst="rect">
            <a:avLst/>
          </a:prstGeom>
        </p:spPr>
        <p:txBody>
          <a:bodyPr lIns="0" tIns="0" rIns="0" bIns="0"/>
          <a:lstStyle/>
          <a:p>
            <a:pPr marL="231865" lvl="0" indent="-231865">
              <a:spcBef>
                <a:spcPts val="0"/>
              </a:spcBef>
              <a:buClr>
                <a:srgbClr val="000000"/>
              </a:buClr>
              <a:buSzPct val="7500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REPL (Read </a:t>
            </a:r>
            <a:r>
              <a:rPr sz="2400" dirty="0" err="1">
                <a:latin typeface="Optima"/>
                <a:ea typeface="Optima"/>
                <a:cs typeface="Optima"/>
                <a:sym typeface="Optima"/>
              </a:rPr>
              <a:t>Eval</a:t>
            </a:r>
            <a:r>
              <a:rPr sz="2400" dirty="0">
                <a:latin typeface="Optima"/>
                <a:ea typeface="Optima"/>
                <a:cs typeface="Optima"/>
                <a:sym typeface="Optima"/>
              </a:rPr>
              <a:t> Print Loop)</a:t>
            </a:r>
          </a:p>
          <a:p>
            <a:pPr marL="231865" lvl="0" indent="-231865">
              <a:buClr>
                <a:srgbClr val="000000"/>
              </a:buClr>
              <a:buSzPct val="7500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Command line shell for Gwen</a:t>
            </a:r>
          </a:p>
          <a:p>
            <a:pPr marL="231865" lvl="0" indent="-231865">
              <a:buClr>
                <a:srgbClr val="000000"/>
              </a:buClr>
              <a:buSzPct val="7500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Interacts with browser</a:t>
            </a:r>
          </a:p>
          <a:p>
            <a:pPr marL="231865" lvl="0" indent="-231865">
              <a:buClr>
                <a:srgbClr val="000000"/>
              </a:buClr>
              <a:buSzPct val="7500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Type steps, hit enter, watch them </a:t>
            </a:r>
            <a:r>
              <a:rPr sz="2400" dirty="0" smtClean="0">
                <a:latin typeface="Optima"/>
                <a:ea typeface="Optima"/>
                <a:cs typeface="Optima"/>
                <a:sym typeface="Optima"/>
              </a:rPr>
              <a:t>execute</a:t>
            </a:r>
            <a:endParaRPr lang="en-AU" sz="2400" dirty="0" smtClean="0">
              <a:latin typeface="Optima"/>
              <a:ea typeface="Optima"/>
              <a:cs typeface="Optima"/>
              <a:sym typeface="Optima"/>
            </a:endParaRPr>
          </a:p>
          <a:p>
            <a:pPr marL="717222" lvl="1" indent="-231865">
              <a:buClr>
                <a:srgbClr val="000000"/>
              </a:buClr>
              <a:buSzPct val="75000"/>
              <a:defRPr sz="1800"/>
            </a:pPr>
            <a:r>
              <a:rPr lang="en-AU" sz="2400" dirty="0">
                <a:latin typeface="Optima"/>
                <a:ea typeface="Optima"/>
                <a:cs typeface="Optima"/>
                <a:sym typeface="Optima"/>
              </a:rPr>
              <a:t>T</a:t>
            </a:r>
            <a:r>
              <a:rPr lang="en-AU" sz="2400" dirty="0" smtClean="0">
                <a:latin typeface="Optima"/>
                <a:ea typeface="Optima"/>
                <a:cs typeface="Optima"/>
                <a:sym typeface="Optima"/>
              </a:rPr>
              <a:t>ab completion</a:t>
            </a:r>
            <a:endParaRPr sz="2400" dirty="0">
              <a:latin typeface="Optima"/>
              <a:ea typeface="Optima"/>
              <a:cs typeface="Optima"/>
              <a:sym typeface="Optima"/>
            </a:endParaRPr>
          </a:p>
          <a:p>
            <a:pPr marL="231865" lvl="0" indent="-231865">
              <a:buClr>
                <a:srgbClr val="000000"/>
              </a:buClr>
              <a:buSzPct val="7500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Commands for inspecting runtime environment</a:t>
            </a:r>
          </a:p>
          <a:p>
            <a:pPr marL="231865" lvl="0" indent="-231865">
              <a:buClr>
                <a:srgbClr val="000000"/>
              </a:buClr>
              <a:buSzPct val="75000"/>
              <a:defRPr sz="1800"/>
            </a:pPr>
            <a:r>
              <a:rPr sz="2400" dirty="0">
                <a:latin typeface="Optima"/>
                <a:ea typeface="Optima"/>
                <a:cs typeface="Optima"/>
                <a:sym typeface="Optima"/>
              </a:rPr>
              <a:t>Experiment with and verify your features</a:t>
            </a:r>
          </a:p>
        </p:txBody>
      </p:sp>
      <p:pic>
        <p:nvPicPr>
          <p:cNvPr id="9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5247" y="1994621"/>
            <a:ext cx="6569554" cy="4743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5308" y="6384713"/>
            <a:ext cx="4189432" cy="306606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9497059" y="6060335"/>
            <a:ext cx="1" cy="681246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952501" y="444501"/>
            <a:ext cx="11099801" cy="2159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Batch Execution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099801" cy="6286501"/>
          </a:xfrm>
          <a:prstGeom prst="rect">
            <a:avLst/>
          </a:prstGeom>
        </p:spPr>
        <p:txBody>
          <a:bodyPr lIns="0" tIns="0" rIns="0" bIns="0"/>
          <a:lstStyle/>
          <a:p>
            <a:pPr marL="204041" lvl="0" indent="-204041">
              <a:spcBef>
                <a:spcPts val="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For non interactive batch execution</a:t>
            </a:r>
          </a:p>
          <a:p>
            <a:pPr marL="204041" lvl="0" indent="-204041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Executes features and then exits</a:t>
            </a:r>
          </a:p>
          <a:p>
            <a:pPr marL="204041" lvl="0" indent="-204041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Run on build server</a:t>
            </a:r>
          </a:p>
          <a:p>
            <a:pPr marL="621664" lvl="1" indent="-240742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Individual feature files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621664" lvl="1" indent="-240742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Suites of feature files in directories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204041" lvl="0" indent="-204041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Steps execute in rapid succession</a:t>
            </a:r>
          </a:p>
          <a:p>
            <a:pPr marL="621664" lvl="1" indent="-240742">
              <a:spcBef>
                <a:spcPts val="3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Configurable throttle (default = 200 msecs)</a:t>
            </a:r>
          </a:p>
        </p:txBody>
      </p:sp>
      <p:pic>
        <p:nvPicPr>
          <p:cNvPr id="9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7626244" y="3639232"/>
            <a:ext cx="2573231" cy="1062042"/>
          </a:xfrm>
          <a:prstGeom prst="rect">
            <a:avLst/>
          </a:prstGeom>
          <a:solidFill>
            <a:srgbClr val="FFFFFF"/>
          </a:solidFill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Feature File</a:t>
            </a:r>
          </a:p>
        </p:txBody>
      </p:sp>
      <p:sp>
        <p:nvSpPr>
          <p:cNvPr id="101" name="Shape 101"/>
          <p:cNvSpPr/>
          <p:nvPr/>
        </p:nvSpPr>
        <p:spPr>
          <a:xfrm>
            <a:off x="7753244" y="3766232"/>
            <a:ext cx="2573231" cy="1062042"/>
          </a:xfrm>
          <a:prstGeom prst="rect">
            <a:avLst/>
          </a:prstGeom>
          <a:solidFill>
            <a:srgbClr val="FFFFFF"/>
          </a:solidFill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Feature File</a:t>
            </a:r>
          </a:p>
        </p:txBody>
      </p:sp>
      <p:sp>
        <p:nvSpPr>
          <p:cNvPr id="102" name="Shape 102"/>
          <p:cNvSpPr/>
          <p:nvPr/>
        </p:nvSpPr>
        <p:spPr>
          <a:xfrm>
            <a:off x="7880244" y="3893232"/>
            <a:ext cx="2573231" cy="1062042"/>
          </a:xfrm>
          <a:prstGeom prst="rect">
            <a:avLst/>
          </a:prstGeom>
          <a:solidFill>
            <a:srgbClr val="FFFFFF"/>
          </a:solidFill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Feature File</a:t>
            </a:r>
          </a:p>
        </p:txBody>
      </p:sp>
      <p:sp>
        <p:nvSpPr>
          <p:cNvPr id="103" name="Shape 103"/>
          <p:cNvSpPr/>
          <p:nvPr/>
        </p:nvSpPr>
        <p:spPr>
          <a:xfrm>
            <a:off x="8007244" y="4020232"/>
            <a:ext cx="2573231" cy="1062042"/>
          </a:xfrm>
          <a:prstGeom prst="rect">
            <a:avLst/>
          </a:prstGeom>
          <a:solidFill>
            <a:srgbClr val="FFFFFF"/>
          </a:solidFill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Feature File</a:t>
            </a:r>
          </a:p>
        </p:txBody>
      </p:sp>
      <p:sp>
        <p:nvSpPr>
          <p:cNvPr id="104" name="Shape 104"/>
          <p:cNvSpPr/>
          <p:nvPr/>
        </p:nvSpPr>
        <p:spPr>
          <a:xfrm>
            <a:off x="8134244" y="4147232"/>
            <a:ext cx="2573231" cy="1062042"/>
          </a:xfrm>
          <a:prstGeom prst="rect">
            <a:avLst/>
          </a:prstGeom>
          <a:solidFill>
            <a:srgbClr val="FFFFFF"/>
          </a:solidFill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Feature File</a:t>
            </a:r>
          </a:p>
        </p:txBody>
      </p:sp>
      <p:pic>
        <p:nvPicPr>
          <p:cNvPr id="10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2053" y="6245006"/>
            <a:ext cx="1617613" cy="1430064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9420859" y="5590435"/>
            <a:ext cx="1" cy="681246"/>
          </a:xfrm>
          <a:prstGeom prst="line">
            <a:avLst/>
          </a:prstGeom>
          <a:ln w="25400">
            <a:solidFil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952501" y="431801"/>
            <a:ext cx="11099801" cy="2159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Features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952501" y="2609851"/>
            <a:ext cx="11099801" cy="6286501"/>
          </a:xfrm>
          <a:prstGeom prst="rect">
            <a:avLst/>
          </a:prstGeom>
        </p:spPr>
        <p:txBody>
          <a:bodyPr lIns="0" tIns="0" rIns="0" bIns="0"/>
          <a:lstStyle/>
          <a:p>
            <a:pPr marL="231865" lvl="0" indent="-231865">
              <a:spcBef>
                <a:spcPts val="0"/>
              </a:spcBef>
              <a:buClr>
                <a:srgbClr val="000000"/>
              </a:buClr>
              <a:buSzPct val="7500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Executable specifications</a:t>
            </a:r>
          </a:p>
          <a:p>
            <a:pPr marL="231865" lvl="0" indent="-231865">
              <a:buClr>
                <a:srgbClr val="000000"/>
              </a:buClr>
              <a:buSzPct val="7500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Business readable</a:t>
            </a:r>
          </a:p>
          <a:p>
            <a:pPr marL="231865" lvl="0" indent="-231865">
              <a:buClr>
                <a:srgbClr val="000000"/>
              </a:buClr>
              <a:buSzPct val="7500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Non technical</a:t>
            </a:r>
          </a:p>
          <a:p>
            <a:pPr marL="231865" lvl="0" indent="-231865">
              <a:buClr>
                <a:srgbClr val="000000"/>
              </a:buClr>
              <a:buSzPct val="7500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Written in Gherkin</a:t>
            </a:r>
          </a:p>
          <a:p>
            <a:pPr marL="711054" lvl="1" indent="-266645">
              <a:buClr>
                <a:srgbClr val="000000"/>
              </a:buClr>
              <a:buSzPct val="7500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Files have .feature extension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711054" lvl="1" indent="-266645">
              <a:buClr>
                <a:srgbClr val="000000"/>
              </a:buClr>
              <a:buSzPct val="7500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  <a:hlinkClick r:id="rId2"/>
              </a:rPr>
              <a:t>https://github.com/cucumber/cucumber/wiki/Feature-Introduction</a:t>
            </a:r>
          </a:p>
        </p:txBody>
      </p:sp>
      <p:pic>
        <p:nvPicPr>
          <p:cNvPr id="121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36670" y="3505121"/>
            <a:ext cx="5329626" cy="3574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952501" y="444501"/>
            <a:ext cx="11099801" cy="2159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0"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sz="1800"/>
            </a:pPr>
            <a:r>
              <a:rPr sz="8000"/>
              <a:t>Meta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099801" cy="6286501"/>
          </a:xfrm>
          <a:prstGeom prst="rect">
            <a:avLst/>
          </a:prstGeom>
        </p:spPr>
        <p:txBody>
          <a:bodyPr lIns="0" tIns="0" rIns="0" bIns="0"/>
          <a:lstStyle/>
          <a:p>
            <a:pPr marL="153030" lvl="0" indent="-153030">
              <a:spcBef>
                <a:spcPts val="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Technical automation glue</a:t>
            </a:r>
          </a:p>
          <a:p>
            <a:pPr marL="153030" lvl="0" indent="-153030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Captures all bindings</a:t>
            </a: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Web element locators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Environment properties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497781" lvl="1" indent="-205740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Step definitions (custom DSL)</a:t>
            </a:r>
            <a:endParaRPr sz="4000">
              <a:latin typeface="Optima"/>
              <a:ea typeface="Optima"/>
              <a:cs typeface="Optima"/>
              <a:sym typeface="Optima"/>
            </a:endParaRPr>
          </a:p>
          <a:p>
            <a:pPr marL="153030" lvl="0" indent="-153030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Eliminates redundancy</a:t>
            </a:r>
          </a:p>
          <a:p>
            <a:pPr marL="153030" lvl="0" indent="-153030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Separation of concerns</a:t>
            </a:r>
          </a:p>
          <a:p>
            <a:pPr marL="153030" lvl="0" indent="-153030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Written in Gherkin</a:t>
            </a:r>
          </a:p>
          <a:p>
            <a:pPr marL="468788" lvl="1" indent="-176748">
              <a:spcBef>
                <a:spcPts val="2600"/>
              </a:spcBef>
              <a:buClr>
                <a:srgbClr val="000000"/>
              </a:buClr>
              <a:buSzPct val="74250"/>
              <a:defRPr sz="1800"/>
            </a:pPr>
            <a:r>
              <a:rPr sz="2400">
                <a:latin typeface="Optima"/>
                <a:ea typeface="Optima"/>
                <a:cs typeface="Optima"/>
                <a:sym typeface="Optima"/>
              </a:rPr>
              <a:t>Files have .meta extension</a:t>
            </a:r>
          </a:p>
        </p:txBody>
      </p:sp>
      <p:pic>
        <p:nvPicPr>
          <p:cNvPr id="116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6335" y="9039738"/>
            <a:ext cx="1109613" cy="6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3736" y="3134922"/>
            <a:ext cx="6765446" cy="5223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384</Words>
  <Application>Microsoft Office PowerPoint</Application>
  <PresentationFormat>Custom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</vt:lpstr>
      <vt:lpstr>Helvetica Neue</vt:lpstr>
      <vt:lpstr>Optima</vt:lpstr>
      <vt:lpstr>Default</vt:lpstr>
      <vt:lpstr>Automation with Gwen</vt:lpstr>
      <vt:lpstr>Gwen</vt:lpstr>
      <vt:lpstr>Automation Platform</vt:lpstr>
      <vt:lpstr>Web Automation</vt:lpstr>
      <vt:lpstr>Tooling</vt:lpstr>
      <vt:lpstr>Interactive REPL</vt:lpstr>
      <vt:lpstr>Batch Execution</vt:lpstr>
      <vt:lpstr>Features</vt:lpstr>
      <vt:lpstr>Meta</vt:lpstr>
      <vt:lpstr>Evaluation Reports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Gwen</dc:title>
  <cp:lastModifiedBy>Branko Juric</cp:lastModifiedBy>
  <cp:revision>3</cp:revision>
  <dcterms:modified xsi:type="dcterms:W3CDTF">2015-09-11T05:33:19Z</dcterms:modified>
</cp:coreProperties>
</file>